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43"/>
  </p:notesMasterIdLst>
  <p:handoutMasterIdLst>
    <p:handoutMasterId r:id="rId4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8" r:id="rId15"/>
    <p:sldId id="269" r:id="rId16"/>
    <p:sldId id="270" r:id="rId17"/>
    <p:sldId id="271" r:id="rId18"/>
    <p:sldId id="272" r:id="rId19"/>
    <p:sldId id="318" r:id="rId20"/>
    <p:sldId id="273" r:id="rId21"/>
    <p:sldId id="319" r:id="rId22"/>
    <p:sldId id="320" r:id="rId23"/>
    <p:sldId id="321" r:id="rId24"/>
    <p:sldId id="315" r:id="rId25"/>
    <p:sldId id="316" r:id="rId26"/>
    <p:sldId id="317" r:id="rId27"/>
    <p:sldId id="278" r:id="rId28"/>
    <p:sldId id="325" r:id="rId29"/>
    <p:sldId id="330" r:id="rId30"/>
    <p:sldId id="337" r:id="rId31"/>
    <p:sldId id="333" r:id="rId32"/>
    <p:sldId id="326" r:id="rId33"/>
    <p:sldId id="327" r:id="rId34"/>
    <p:sldId id="334" r:id="rId35"/>
    <p:sldId id="328" r:id="rId36"/>
    <p:sldId id="335" r:id="rId37"/>
    <p:sldId id="295" r:id="rId38"/>
    <p:sldId id="306" r:id="rId39"/>
    <p:sldId id="307" r:id="rId40"/>
    <p:sldId id="308" r:id="rId41"/>
    <p:sldId id="310" r:id="rId42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5B0E8"/>
    <a:srgbClr val="415463"/>
    <a:srgbClr val="F0F0F0"/>
    <a:srgbClr val="84D0A2"/>
    <a:srgbClr val="F66F6A"/>
    <a:srgbClr val="E7ECEE"/>
    <a:srgbClr val="8699AD"/>
    <a:srgbClr val="E8ECEE"/>
    <a:srgbClr val="F7A655"/>
    <a:srgbClr val="59C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9" autoAdjust="0"/>
    <p:restoredTop sz="86016" autoAdjust="0"/>
  </p:normalViewPr>
  <p:slideViewPr>
    <p:cSldViewPr showGuides="1">
      <p:cViewPr varScale="1">
        <p:scale>
          <a:sx n="95" d="100"/>
          <a:sy n="95" d="100"/>
        </p:scale>
        <p:origin x="2896" y="7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17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13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Region &gt; Availability Zone </a:t>
            </a:r>
            <a:r>
              <a:rPr lang="zh-CN" altLang="en-US" sz="8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800" kern="1200" baseline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&gt; 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Host Aggregate</a:t>
            </a:r>
            <a:endParaRPr lang="en-US" altLang="zh-CN" sz="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145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3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WSGI</a:t>
            </a:r>
            <a:r>
              <a:rPr lang="zh-CN" altLang="en-US" dirty="0" smtClean="0"/>
              <a:t>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 Server Gateway Interface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12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r>
              <a:rPr lang="en-US" altLang="zh-CN" smtClean="0"/>
              <a:t>nova-conductor</a:t>
            </a:r>
            <a:r>
              <a:rPr lang="zh-CN" altLang="en-US" smtClean="0"/>
              <a:t>的好处：</a:t>
            </a:r>
          </a:p>
          <a:p>
            <a:pPr lvl="1"/>
            <a:r>
              <a:rPr lang="zh-CN" altLang="en-US" smtClean="0"/>
              <a:t>安全性上考虑。之前每个</a:t>
            </a:r>
            <a:r>
              <a:rPr lang="en-US" altLang="zh-CN" smtClean="0"/>
              <a:t>nova-compute</a:t>
            </a:r>
            <a:r>
              <a:rPr lang="zh-CN" altLang="en-US" smtClean="0"/>
              <a:t>都是直接访问数据库的。如果由于某种原因，某个计算节点被攻陷了，那攻击者就可以获取访问数据库的全部权限，肆意操作数据库。</a:t>
            </a:r>
          </a:p>
          <a:p>
            <a:pPr lvl="1"/>
            <a:r>
              <a:rPr lang="zh-CN" altLang="en-US" smtClean="0"/>
              <a:t>方便升级。将数据库和</a:t>
            </a:r>
            <a:r>
              <a:rPr lang="en-US" altLang="zh-CN" smtClean="0"/>
              <a:t>nova-compute</a:t>
            </a:r>
            <a:r>
              <a:rPr lang="zh-CN" altLang="en-US" smtClean="0"/>
              <a:t>解耦，如果数据库的模式改变，</a:t>
            </a:r>
            <a:r>
              <a:rPr lang="en-US" altLang="zh-CN" smtClean="0"/>
              <a:t>nova-compute</a:t>
            </a:r>
            <a:r>
              <a:rPr lang="zh-CN" altLang="en-US" smtClean="0"/>
              <a:t>就不用升级了。</a:t>
            </a:r>
          </a:p>
          <a:p>
            <a:pPr lvl="1"/>
            <a:r>
              <a:rPr lang="zh-CN" altLang="en-US" smtClean="0"/>
              <a:t>性能上考虑。之前数据库的访问在</a:t>
            </a:r>
            <a:r>
              <a:rPr lang="en-US" altLang="zh-CN" smtClean="0"/>
              <a:t>nova-compute</a:t>
            </a:r>
            <a:r>
              <a:rPr lang="zh-CN" altLang="en-US" smtClean="0"/>
              <a:t>中直接访问且数据库访问是阻塞性的，由于</a:t>
            </a:r>
            <a:r>
              <a:rPr lang="en-US" altLang="zh-CN" smtClean="0"/>
              <a:t>nova-compute</a:t>
            </a:r>
            <a:r>
              <a:rPr lang="zh-CN" altLang="en-US" smtClean="0"/>
              <a:t>只有一个</a:t>
            </a:r>
            <a:r>
              <a:rPr lang="en-US" altLang="zh-CN" smtClean="0"/>
              <a:t>os</a:t>
            </a:r>
            <a:r>
              <a:rPr lang="zh-CN" altLang="en-US" smtClean="0"/>
              <a:t>线程，所以当一个绿色线程去访问数据库的时候会阻塞其他绿色线程，导致绿色线程无法并发。但是</a:t>
            </a:r>
            <a:r>
              <a:rPr lang="en-US" altLang="zh-CN" smtClean="0"/>
              <a:t>nova-conductor</a:t>
            </a:r>
            <a:r>
              <a:rPr lang="zh-CN" altLang="en-US" smtClean="0"/>
              <a:t>是通过</a:t>
            </a:r>
            <a:r>
              <a:rPr lang="en-US" altLang="zh-CN" smtClean="0"/>
              <a:t>rpc </a:t>
            </a:r>
            <a:r>
              <a:rPr lang="zh-CN" altLang="en-US" smtClean="0"/>
              <a:t>调用，</a:t>
            </a:r>
            <a:r>
              <a:rPr lang="en-US" altLang="zh-CN" smtClean="0"/>
              <a:t>rpc</a:t>
            </a:r>
            <a:r>
              <a:rPr lang="zh-CN" altLang="en-US" smtClean="0"/>
              <a:t>调用是绿色线程友好的，一个</a:t>
            </a:r>
            <a:r>
              <a:rPr lang="en-US" altLang="zh-CN" smtClean="0"/>
              <a:t>rpc call</a:t>
            </a:r>
            <a:r>
              <a:rPr lang="zh-CN" altLang="en-US" smtClean="0"/>
              <a:t>的执行返回前不会阻塞其他绿色线程的执行。这样就会提高了操作的并发。</a:t>
            </a:r>
            <a:endParaRPr lang="zh-CN" altLang="en-US" dirty="0"/>
          </a:p>
        </p:txBody>
      </p:sp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48051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Nova-scheduler</a:t>
            </a:r>
            <a:r>
              <a:rPr lang="zh-CN" altLang="en-US" dirty="0" smtClean="0"/>
              <a:t>：确定将虚拟机分配到哪一台物理机，分配过程主要分为两步，过滤和权重；用户创建虚拟机时会提出资源需求，例如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、内存、磁盘各需要多少，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将这些需求定义在</a:t>
            </a:r>
            <a:r>
              <a:rPr lang="en-US" altLang="zh-CN" dirty="0" smtClean="0"/>
              <a:t>flavor</a:t>
            </a:r>
            <a:r>
              <a:rPr lang="zh-CN" altLang="en-US" dirty="0" smtClean="0"/>
              <a:t>中，用户只需要指定</a:t>
            </a:r>
            <a:r>
              <a:rPr lang="en-US" altLang="zh-CN" dirty="0" smtClean="0"/>
              <a:t>flavor</a:t>
            </a:r>
            <a:r>
              <a:rPr lang="zh-CN" altLang="en-US" dirty="0" smtClean="0"/>
              <a:t>就可以了。</a:t>
            </a:r>
            <a:endParaRPr lang="en-US" altLang="zh-CN" dirty="0" smtClean="0"/>
          </a:p>
          <a:p>
            <a:r>
              <a:rPr lang="zh-CN" altLang="en-US" dirty="0" smtClean="0"/>
              <a:t>调度过程分为两步：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通过过滤器选择满足条件的计算节点；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通过权重选择最优的节点。</a:t>
            </a:r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644364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otes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虚拟机各生命周期操作的真正执行者</a:t>
            </a:r>
            <a:r>
              <a:rPr lang="en-US" altLang="zh-CN" smtClean="0"/>
              <a:t>(</a:t>
            </a:r>
            <a:r>
              <a:rPr lang="zh-CN" altLang="en-US" smtClean="0"/>
              <a:t>会调用对应的</a:t>
            </a:r>
            <a:r>
              <a:rPr lang="en-US" altLang="zh-CN" smtClean="0"/>
              <a:t>hypervisor</a:t>
            </a:r>
            <a:r>
              <a:rPr lang="zh-CN" altLang="en-US" smtClean="0"/>
              <a:t>的</a:t>
            </a:r>
            <a:r>
              <a:rPr lang="en-US" altLang="zh-CN" smtClean="0"/>
              <a:t>driver</a:t>
            </a:r>
            <a:r>
              <a:rPr lang="zh-CN" altLang="en-US" smtClean="0"/>
              <a:t>）。</a:t>
            </a:r>
          </a:p>
          <a:p>
            <a:r>
              <a:rPr lang="zh-CN" altLang="en-US" smtClean="0"/>
              <a:t>底层对接不同虚拟化的平台</a:t>
            </a:r>
            <a:r>
              <a:rPr lang="en-US" altLang="zh-CN" smtClean="0"/>
              <a:t>(KVM/VMware/XEN/Ironic</a:t>
            </a:r>
            <a:r>
              <a:rPr lang="zh-CN" altLang="en-US" smtClean="0"/>
              <a:t>等）</a:t>
            </a:r>
          </a:p>
          <a:p>
            <a:r>
              <a:rPr lang="zh-CN" altLang="en-US" smtClean="0"/>
              <a:t>内置周期性任务，完成资源刷新，虚拟机状态同步等功能。</a:t>
            </a:r>
          </a:p>
          <a:p>
            <a:r>
              <a:rPr lang="zh-CN" altLang="en-US" smtClean="0"/>
              <a:t>资源管理模块</a:t>
            </a:r>
            <a:r>
              <a:rPr lang="en-US" altLang="zh-CN" smtClean="0"/>
              <a:t>(resource_tracker)</a:t>
            </a:r>
            <a:r>
              <a:rPr lang="zh-CN" altLang="en-US" smtClean="0"/>
              <a:t>配合插件机制，完成资源的统计。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95033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5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49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06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48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21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13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87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55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058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61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Step1</a:t>
            </a:r>
            <a:r>
              <a:rPr lang="zh-CN" altLang="en-US" dirty="0" smtClean="0"/>
              <a:t>：用户通过</a:t>
            </a:r>
            <a:r>
              <a:rPr lang="en-US" altLang="zh-CN" dirty="0" smtClean="0"/>
              <a:t>Dashboard/CLI </a:t>
            </a:r>
            <a:r>
              <a:rPr lang="zh-CN" altLang="en-US" dirty="0" smtClean="0"/>
              <a:t>申请创建虚拟机，并以</a:t>
            </a:r>
            <a:r>
              <a:rPr lang="en-US" altLang="zh-CN" dirty="0" smtClean="0"/>
              <a:t>REST API </a:t>
            </a:r>
            <a:r>
              <a:rPr lang="zh-CN" altLang="en-US" dirty="0" smtClean="0"/>
              <a:t>方式来请求</a:t>
            </a:r>
            <a:r>
              <a:rPr lang="en-US" altLang="zh-CN" dirty="0" err="1" smtClean="0"/>
              <a:t>KeyStone</a:t>
            </a:r>
            <a:r>
              <a:rPr lang="zh-CN" altLang="en-US" dirty="0" smtClean="0"/>
              <a:t>授权</a:t>
            </a:r>
          </a:p>
          <a:p>
            <a:pPr lvl="1"/>
            <a:r>
              <a:rPr lang="en-US" altLang="zh-CN" dirty="0" smtClean="0"/>
              <a:t>Keystone</a:t>
            </a:r>
            <a:r>
              <a:rPr lang="zh-CN" altLang="en-US" dirty="0" smtClean="0"/>
              <a:t>鉴定后和送回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-token</a:t>
            </a:r>
            <a:r>
              <a:rPr lang="zh-CN" altLang="en-US" dirty="0" smtClean="0"/>
              <a:t>（用来通过</a:t>
            </a:r>
            <a:r>
              <a:rPr lang="en-US" altLang="zh-CN" dirty="0" smtClean="0"/>
              <a:t>REST-call</a:t>
            </a:r>
            <a:r>
              <a:rPr lang="zh-CN" altLang="en-US" dirty="0" smtClean="0"/>
              <a:t>向其他组件发送请求）</a:t>
            </a:r>
          </a:p>
          <a:p>
            <a:r>
              <a:rPr lang="en-US" altLang="zh-CN" dirty="0" smtClean="0"/>
              <a:t>Step2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Dashboard </a:t>
            </a:r>
            <a:r>
              <a:rPr lang="zh-CN" altLang="en-US" dirty="0" smtClean="0"/>
              <a:t>或者 </a:t>
            </a:r>
            <a:r>
              <a:rPr lang="en-US" altLang="zh-CN" dirty="0" smtClean="0"/>
              <a:t>CLI </a:t>
            </a:r>
            <a:r>
              <a:rPr lang="zh-CN" altLang="en-US" dirty="0" smtClean="0"/>
              <a:t>将创建虚拟机请求转换成</a:t>
            </a:r>
            <a:r>
              <a:rPr lang="en-US" altLang="zh-CN" dirty="0" smtClean="0"/>
              <a:t>REST API</a:t>
            </a:r>
            <a:r>
              <a:rPr lang="zh-CN" altLang="en-US" dirty="0" smtClean="0"/>
              <a:t>形式并发送给</a:t>
            </a:r>
            <a:r>
              <a:rPr lang="en-US" altLang="zh-CN" dirty="0" smtClean="0"/>
              <a:t>nova-</a:t>
            </a:r>
            <a:r>
              <a:rPr lang="en-US" altLang="zh-CN" dirty="0" err="1" smtClean="0"/>
              <a:t>api</a:t>
            </a:r>
            <a:endParaRPr lang="en-US" altLang="zh-CN" dirty="0" smtClean="0"/>
          </a:p>
          <a:p>
            <a:r>
              <a:rPr lang="en-US" altLang="zh-CN" dirty="0" smtClean="0"/>
              <a:t>Step3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nova-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 </a:t>
            </a:r>
            <a:r>
              <a:rPr lang="zh-CN" altLang="en-US" dirty="0" smtClean="0"/>
              <a:t>收到请求后向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发送请求验证</a:t>
            </a:r>
            <a:r>
              <a:rPr lang="en-US" altLang="zh-CN" dirty="0" err="1" smtClean="0"/>
              <a:t>auth</a:t>
            </a:r>
            <a:r>
              <a:rPr lang="en-US" altLang="zh-CN" dirty="0" smtClean="0"/>
              <a:t>-token</a:t>
            </a:r>
            <a:r>
              <a:rPr lang="zh-CN" altLang="en-US" dirty="0" smtClean="0"/>
              <a:t>并获取权限</a:t>
            </a:r>
          </a:p>
          <a:p>
            <a:pPr lvl="1"/>
            <a:r>
              <a:rPr lang="en-US" altLang="zh-CN" dirty="0" smtClean="0"/>
              <a:t>Keystone </a:t>
            </a:r>
            <a:r>
              <a:rPr lang="zh-CN" altLang="en-US" dirty="0" smtClean="0"/>
              <a:t>验证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并发送角色和权限更新的认证报头</a:t>
            </a:r>
          </a:p>
          <a:p>
            <a:r>
              <a:rPr lang="en-US" altLang="zh-CN" dirty="0" smtClean="0"/>
              <a:t>Step4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nova-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 </a:t>
            </a:r>
            <a:r>
              <a:rPr lang="zh-CN" altLang="en-US" dirty="0" smtClean="0"/>
              <a:t>联系</a:t>
            </a:r>
            <a:r>
              <a:rPr lang="en-US" altLang="zh-CN" dirty="0" smtClean="0"/>
              <a:t>nova-database </a:t>
            </a:r>
            <a:r>
              <a:rPr lang="zh-CN" altLang="en-US" dirty="0" smtClean="0"/>
              <a:t>，为新的实例创建初始数据库条目（此时虚拟机状态开始变成</a:t>
            </a:r>
            <a:r>
              <a:rPr lang="en-US" altLang="zh-CN" dirty="0" smtClean="0"/>
              <a:t>building</a:t>
            </a:r>
            <a:r>
              <a:rPr lang="zh-CN" altLang="en-US" dirty="0" smtClean="0"/>
              <a:t>）</a:t>
            </a:r>
          </a:p>
          <a:p>
            <a:r>
              <a:rPr lang="en-US" altLang="zh-CN" dirty="0" smtClean="0"/>
              <a:t>Step5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nova-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 </a:t>
            </a:r>
            <a:r>
              <a:rPr lang="zh-CN" altLang="en-US" dirty="0" smtClean="0"/>
              <a:t>发送请求给 </a:t>
            </a:r>
            <a:r>
              <a:rPr lang="en-US" altLang="zh-CN" dirty="0" smtClean="0"/>
              <a:t>nova-scheduler </a:t>
            </a:r>
            <a:r>
              <a:rPr lang="zh-CN" altLang="en-US" dirty="0" smtClean="0"/>
              <a:t>，以获得适合安装虚拟机的主机</a:t>
            </a:r>
          </a:p>
          <a:p>
            <a:pPr lvl="0"/>
            <a:r>
              <a:rPr lang="en-US" altLang="zh-CN" dirty="0" smtClean="0"/>
              <a:t>Step6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nova-scheduler</a:t>
            </a:r>
            <a:r>
              <a:rPr lang="zh-CN" altLang="en-US" dirty="0" smtClean="0"/>
              <a:t>从 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中拿到请求</a:t>
            </a:r>
          </a:p>
          <a:p>
            <a:pPr lvl="0"/>
            <a:r>
              <a:rPr lang="en-US" altLang="zh-CN" dirty="0" smtClean="0"/>
              <a:t>Step7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nova-scheduler </a:t>
            </a:r>
            <a:r>
              <a:rPr lang="zh-CN" altLang="en-US" dirty="0" smtClean="0"/>
              <a:t>联系 </a:t>
            </a:r>
            <a:r>
              <a:rPr lang="en-US" altLang="zh-CN" dirty="0" smtClean="0"/>
              <a:t>nova-database </a:t>
            </a:r>
            <a:r>
              <a:rPr lang="zh-CN" altLang="en-US" dirty="0" smtClean="0"/>
              <a:t>通过过滤与权衡来查找最合适的主机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nova-scheduler </a:t>
            </a:r>
            <a:r>
              <a:rPr lang="zh-CN" altLang="en-US" dirty="0" smtClean="0"/>
              <a:t>在过滤与权衡后返回最适合安装虚拟机的主机的</a:t>
            </a:r>
            <a:r>
              <a:rPr lang="en-US" altLang="zh-CN" dirty="0" smtClean="0"/>
              <a:t>ID</a:t>
            </a:r>
          </a:p>
          <a:p>
            <a:pPr lvl="1"/>
            <a:r>
              <a:rPr lang="en-US" altLang="zh-CN" dirty="0" smtClean="0">
                <a:sym typeface="+mn-lt"/>
              </a:rPr>
              <a:t>nova-scheduler </a:t>
            </a:r>
            <a:r>
              <a:rPr lang="zh-CN" altLang="en-US" dirty="0" smtClean="0">
                <a:sym typeface="+mn-lt"/>
              </a:rPr>
              <a:t>发送请求给</a:t>
            </a:r>
            <a:r>
              <a:rPr lang="en-US" altLang="zh-CN" dirty="0" smtClean="0">
                <a:sym typeface="+mn-lt"/>
              </a:rPr>
              <a:t> nova-compute </a:t>
            </a:r>
            <a:r>
              <a:rPr lang="zh-CN" altLang="en-US" dirty="0" smtClean="0">
                <a:sym typeface="+mn-lt"/>
              </a:rPr>
              <a:t>，请求创建虚拟机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Step8</a:t>
            </a:r>
            <a:r>
              <a:rPr lang="zh-CN" altLang="en-US" dirty="0" smtClean="0">
                <a:sym typeface="+mn-lt"/>
              </a:rPr>
              <a:t>：</a:t>
            </a:r>
            <a:r>
              <a:rPr lang="en-US" altLang="zh-CN" dirty="0" smtClean="0">
                <a:sym typeface="+mn-lt"/>
              </a:rPr>
              <a:t>nova-compute </a:t>
            </a:r>
            <a:r>
              <a:rPr lang="zh-CN" altLang="en-US" dirty="0" smtClean="0">
                <a:sym typeface="+mn-lt"/>
              </a:rPr>
              <a:t>从</a:t>
            </a:r>
            <a:r>
              <a:rPr lang="en-US" altLang="zh-CN" dirty="0" smtClean="0">
                <a:sym typeface="+mn-lt"/>
              </a:rPr>
              <a:t> queue</a:t>
            </a:r>
            <a:r>
              <a:rPr lang="zh-CN" altLang="en-US" dirty="0" smtClean="0">
                <a:sym typeface="+mn-lt"/>
              </a:rPr>
              <a:t>中拿到请求，发送请求给</a:t>
            </a:r>
            <a:r>
              <a:rPr lang="en-US" altLang="zh-CN" dirty="0" smtClean="0">
                <a:sym typeface="+mn-lt"/>
              </a:rPr>
              <a:t> nova-conductor </a:t>
            </a:r>
            <a:r>
              <a:rPr lang="zh-CN" altLang="en-US" dirty="0" smtClean="0">
                <a:sym typeface="+mn-lt"/>
              </a:rPr>
              <a:t>以获取选定主机的信息，如规格</a:t>
            </a:r>
            <a:r>
              <a:rPr lang="en-US" altLang="zh-CN" dirty="0" smtClean="0">
                <a:sym typeface="+mn-lt"/>
              </a:rPr>
              <a:t> ( ram , </a:t>
            </a:r>
            <a:r>
              <a:rPr lang="en-US" altLang="zh-CN" dirty="0" err="1" smtClean="0">
                <a:sym typeface="+mn-lt"/>
              </a:rPr>
              <a:t>cpu</a:t>
            </a:r>
            <a:r>
              <a:rPr lang="en-US" altLang="zh-CN" dirty="0" smtClean="0">
                <a:sym typeface="+mn-lt"/>
              </a:rPr>
              <a:t> ,disk)</a:t>
            </a:r>
          </a:p>
          <a:p>
            <a:r>
              <a:rPr lang="en-US" altLang="zh-CN" dirty="0" smtClean="0">
                <a:sym typeface="+mn-lt"/>
              </a:rPr>
              <a:t>Step9</a:t>
            </a:r>
            <a:r>
              <a:rPr lang="zh-CN" altLang="en-US" dirty="0" smtClean="0">
                <a:sym typeface="+mn-lt"/>
              </a:rPr>
              <a:t>：</a:t>
            </a:r>
            <a:r>
              <a:rPr lang="en-US" altLang="zh-CN" dirty="0" smtClean="0">
                <a:sym typeface="+mn-lt"/>
              </a:rPr>
              <a:t>nova-conductor </a:t>
            </a:r>
            <a:r>
              <a:rPr lang="zh-CN" altLang="en-US" dirty="0" smtClean="0">
                <a:sym typeface="+mn-lt"/>
              </a:rPr>
              <a:t>从</a:t>
            </a:r>
            <a:r>
              <a:rPr lang="en-US" altLang="zh-CN" dirty="0" smtClean="0">
                <a:sym typeface="+mn-lt"/>
              </a:rPr>
              <a:t> queue</a:t>
            </a:r>
            <a:r>
              <a:rPr lang="zh-CN" altLang="en-US" dirty="0" smtClean="0">
                <a:sym typeface="+mn-lt"/>
              </a:rPr>
              <a:t>中拿到请求，联系</a:t>
            </a:r>
            <a:r>
              <a:rPr lang="en-US" altLang="zh-CN" dirty="0" smtClean="0">
                <a:sym typeface="+mn-lt"/>
              </a:rPr>
              <a:t> nova-</a:t>
            </a:r>
            <a:r>
              <a:rPr lang="en-US" altLang="zh-CN" dirty="0" err="1" smtClean="0">
                <a:sym typeface="+mn-lt"/>
              </a:rPr>
              <a:t>db</a:t>
            </a:r>
            <a:r>
              <a:rPr lang="zh-CN" altLang="en-US" dirty="0" smtClean="0">
                <a:sym typeface="+mn-lt"/>
              </a:rPr>
              <a:t>，返回选定主机的信息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nova-conductor </a:t>
            </a:r>
            <a:r>
              <a:rPr lang="zh-CN" altLang="en-US" dirty="0" smtClean="0">
                <a:sym typeface="+mn-lt"/>
              </a:rPr>
              <a:t>将信息发送到</a:t>
            </a:r>
            <a:r>
              <a:rPr lang="en-US" altLang="zh-CN" dirty="0" smtClean="0">
                <a:sym typeface="+mn-lt"/>
              </a:rPr>
              <a:t> queue</a:t>
            </a:r>
            <a:r>
              <a:rPr lang="zh-CN" altLang="en-US" dirty="0" smtClean="0">
                <a:sym typeface="+mn-lt"/>
              </a:rPr>
              <a:t>中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nova-compute </a:t>
            </a:r>
            <a:r>
              <a:rPr lang="zh-CN" altLang="en-US" dirty="0" smtClean="0">
                <a:sym typeface="+mn-lt"/>
              </a:rPr>
              <a:t>从</a:t>
            </a:r>
            <a:r>
              <a:rPr lang="en-US" altLang="zh-CN" dirty="0" smtClean="0">
                <a:sym typeface="+mn-lt"/>
              </a:rPr>
              <a:t> queue</a:t>
            </a:r>
            <a:r>
              <a:rPr lang="zh-CN" altLang="en-US" dirty="0" smtClean="0">
                <a:sym typeface="+mn-lt"/>
              </a:rPr>
              <a:t>中得到选定主机的信息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874993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Step10</a:t>
            </a:r>
            <a:r>
              <a:rPr lang="zh-CN" altLang="en-US" smtClean="0"/>
              <a:t>：</a:t>
            </a:r>
            <a:r>
              <a:rPr lang="en-US" altLang="zh-CN" smtClean="0"/>
              <a:t>nova-compute </a:t>
            </a:r>
            <a:r>
              <a:rPr lang="zh-CN" altLang="en-US" smtClean="0"/>
              <a:t>通过传递</a:t>
            </a:r>
            <a:r>
              <a:rPr lang="en-US" altLang="zh-CN" smtClean="0"/>
              <a:t>auth-token</a:t>
            </a:r>
            <a:r>
              <a:rPr lang="zh-CN" altLang="en-US" smtClean="0"/>
              <a:t>给</a:t>
            </a:r>
            <a:r>
              <a:rPr lang="en-US" altLang="zh-CN" smtClean="0"/>
              <a:t>glance-api  </a:t>
            </a:r>
            <a:r>
              <a:rPr lang="zh-CN" altLang="en-US" smtClean="0"/>
              <a:t>进行</a:t>
            </a:r>
            <a:r>
              <a:rPr lang="en-US" altLang="zh-CN" smtClean="0"/>
              <a:t>REST</a:t>
            </a:r>
            <a:r>
              <a:rPr lang="zh-CN" altLang="en-US" smtClean="0"/>
              <a:t>调用，向</a:t>
            </a:r>
            <a:r>
              <a:rPr lang="en-US" altLang="zh-CN" smtClean="0"/>
              <a:t>glance </a:t>
            </a:r>
            <a:r>
              <a:rPr lang="zh-CN" altLang="en-US" smtClean="0"/>
              <a:t>请求使用镜像服务</a:t>
            </a:r>
          </a:p>
          <a:p>
            <a:r>
              <a:rPr lang="en-US" altLang="zh-CN" smtClean="0"/>
              <a:t>Step11</a:t>
            </a:r>
            <a:r>
              <a:rPr lang="zh-CN" altLang="en-US" smtClean="0"/>
              <a:t>：</a:t>
            </a:r>
            <a:r>
              <a:rPr lang="en-US" altLang="zh-CN" smtClean="0"/>
              <a:t>glance-api </a:t>
            </a:r>
            <a:r>
              <a:rPr lang="zh-CN" altLang="en-US" smtClean="0"/>
              <a:t>与 </a:t>
            </a:r>
            <a:r>
              <a:rPr lang="en-US" altLang="zh-CN" smtClean="0"/>
              <a:t>keystone</a:t>
            </a:r>
            <a:r>
              <a:rPr lang="zh-CN" altLang="en-US" smtClean="0"/>
              <a:t>验证</a:t>
            </a:r>
            <a:r>
              <a:rPr lang="en-US" altLang="zh-CN" smtClean="0"/>
              <a:t>auth-token</a:t>
            </a:r>
            <a:r>
              <a:rPr lang="zh-CN" altLang="en-US" smtClean="0"/>
              <a:t>，</a:t>
            </a:r>
            <a:r>
              <a:rPr lang="en-US" altLang="zh-CN" smtClean="0"/>
              <a:t>nova-compute </a:t>
            </a:r>
            <a:r>
              <a:rPr lang="zh-CN" altLang="en-US" smtClean="0"/>
              <a:t>得到镜像元数据</a:t>
            </a:r>
          </a:p>
          <a:p>
            <a:r>
              <a:rPr lang="en-US" altLang="zh-CN" smtClean="0"/>
              <a:t>Step12</a:t>
            </a:r>
            <a:r>
              <a:rPr lang="zh-CN" altLang="en-US" smtClean="0"/>
              <a:t>：</a:t>
            </a:r>
            <a:r>
              <a:rPr lang="en-US" altLang="zh-CN" smtClean="0"/>
              <a:t>nova-compute </a:t>
            </a:r>
            <a:r>
              <a:rPr lang="zh-CN" altLang="en-US" smtClean="0"/>
              <a:t>通过传递</a:t>
            </a:r>
            <a:r>
              <a:rPr lang="en-US" altLang="zh-CN" smtClean="0"/>
              <a:t>auth-token</a:t>
            </a:r>
            <a:r>
              <a:rPr lang="zh-CN" altLang="en-US" smtClean="0"/>
              <a:t>给</a:t>
            </a:r>
            <a:r>
              <a:rPr lang="en-US" altLang="zh-CN" smtClean="0"/>
              <a:t>Neutron-api</a:t>
            </a:r>
            <a:r>
              <a:rPr lang="zh-CN" altLang="en-US" smtClean="0"/>
              <a:t>进行</a:t>
            </a:r>
            <a:r>
              <a:rPr lang="en-US" altLang="zh-CN" smtClean="0"/>
              <a:t>REST</a:t>
            </a:r>
            <a:r>
              <a:rPr lang="zh-CN" altLang="en-US" smtClean="0"/>
              <a:t>调用，以获取网络服务</a:t>
            </a:r>
          </a:p>
          <a:p>
            <a:r>
              <a:rPr lang="en-US" altLang="zh-CN" smtClean="0"/>
              <a:t>Step13</a:t>
            </a:r>
            <a:r>
              <a:rPr lang="zh-CN" altLang="en-US" smtClean="0"/>
              <a:t>：</a:t>
            </a:r>
            <a:r>
              <a:rPr lang="en-US" altLang="zh-CN" smtClean="0"/>
              <a:t>Neutron-api </a:t>
            </a:r>
            <a:r>
              <a:rPr lang="zh-CN" altLang="en-US" smtClean="0"/>
              <a:t>与 </a:t>
            </a:r>
            <a:r>
              <a:rPr lang="en-US" altLang="zh-CN" smtClean="0"/>
              <a:t>keystone</a:t>
            </a:r>
            <a:r>
              <a:rPr lang="zh-CN" altLang="en-US" smtClean="0"/>
              <a:t>验证</a:t>
            </a:r>
            <a:r>
              <a:rPr lang="en-US" altLang="zh-CN" smtClean="0"/>
              <a:t>auth-token</a:t>
            </a:r>
            <a:r>
              <a:rPr lang="zh-CN" altLang="en-US" smtClean="0"/>
              <a:t>，</a:t>
            </a:r>
            <a:r>
              <a:rPr lang="en-US" altLang="zh-CN" smtClean="0"/>
              <a:t>nova-compute </a:t>
            </a:r>
            <a:r>
              <a:rPr lang="zh-CN" altLang="en-US" smtClean="0"/>
              <a:t>得到网络信息</a:t>
            </a:r>
          </a:p>
          <a:p>
            <a:r>
              <a:rPr lang="en-US" altLang="zh-CN" smtClean="0"/>
              <a:t>Step14</a:t>
            </a:r>
            <a:r>
              <a:rPr lang="zh-CN" altLang="en-US" smtClean="0"/>
              <a:t>：</a:t>
            </a:r>
            <a:r>
              <a:rPr lang="en-US" altLang="zh-CN" smtClean="0"/>
              <a:t>nova-compute </a:t>
            </a:r>
            <a:r>
              <a:rPr lang="zh-CN" altLang="en-US" smtClean="0"/>
              <a:t>通过传递</a:t>
            </a:r>
            <a:r>
              <a:rPr lang="en-US" altLang="zh-CN" smtClean="0"/>
              <a:t>auth-token</a:t>
            </a:r>
            <a:r>
              <a:rPr lang="zh-CN" altLang="en-US" smtClean="0"/>
              <a:t>给</a:t>
            </a:r>
            <a:r>
              <a:rPr lang="en-US" altLang="zh-CN" smtClean="0"/>
              <a:t>Cinder-api </a:t>
            </a:r>
            <a:r>
              <a:rPr lang="zh-CN" altLang="en-US" smtClean="0"/>
              <a:t>进行</a:t>
            </a:r>
            <a:r>
              <a:rPr lang="en-US" altLang="zh-CN" smtClean="0"/>
              <a:t>REST</a:t>
            </a:r>
            <a:r>
              <a:rPr lang="zh-CN" altLang="en-US" smtClean="0"/>
              <a:t>调用，以获取快存储服务</a:t>
            </a:r>
          </a:p>
          <a:p>
            <a:r>
              <a:rPr lang="en-US" altLang="zh-CN" smtClean="0"/>
              <a:t>Step15</a:t>
            </a:r>
            <a:r>
              <a:rPr lang="zh-CN" altLang="en-US" smtClean="0"/>
              <a:t>：</a:t>
            </a:r>
            <a:r>
              <a:rPr lang="en-US" altLang="zh-CN" smtClean="0"/>
              <a:t>cinder-api </a:t>
            </a:r>
            <a:r>
              <a:rPr lang="zh-CN" altLang="en-US" smtClean="0"/>
              <a:t>与 </a:t>
            </a:r>
            <a:r>
              <a:rPr lang="en-US" altLang="zh-CN" smtClean="0"/>
              <a:t>keystone</a:t>
            </a:r>
            <a:r>
              <a:rPr lang="zh-CN" altLang="en-US" smtClean="0"/>
              <a:t>验证</a:t>
            </a:r>
            <a:r>
              <a:rPr lang="en-US" altLang="zh-CN" smtClean="0"/>
              <a:t>auth-token</a:t>
            </a:r>
            <a:r>
              <a:rPr lang="zh-CN" altLang="en-US" smtClean="0"/>
              <a:t>，</a:t>
            </a:r>
            <a:r>
              <a:rPr lang="en-US" altLang="zh-CN" smtClean="0"/>
              <a:t>nova-compute </a:t>
            </a:r>
            <a:r>
              <a:rPr lang="zh-CN" altLang="en-US" smtClean="0"/>
              <a:t>得到块存储信息</a:t>
            </a:r>
          </a:p>
          <a:p>
            <a:r>
              <a:rPr lang="en-US" altLang="zh-CN" smtClean="0"/>
              <a:t>Step16</a:t>
            </a:r>
            <a:r>
              <a:rPr lang="zh-CN" altLang="en-US" smtClean="0"/>
              <a:t>：</a:t>
            </a:r>
            <a:r>
              <a:rPr lang="en-US" altLang="zh-CN" smtClean="0"/>
              <a:t>nova-compute </a:t>
            </a:r>
            <a:r>
              <a:rPr lang="zh-CN" altLang="en-US" smtClean="0"/>
              <a:t>生成驱动数据，驱动</a:t>
            </a:r>
            <a:r>
              <a:rPr lang="en-US" altLang="zh-CN" smtClean="0"/>
              <a:t>hypervisor</a:t>
            </a:r>
            <a:r>
              <a:rPr lang="zh-CN" altLang="en-US" smtClean="0"/>
              <a:t>生成虚拟机，完成虚拟机创建</a:t>
            </a:r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44808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Nova</a:t>
            </a:r>
            <a:r>
              <a:rPr lang="zh-CN" altLang="en-US" smtClean="0"/>
              <a:t>调度过程，</a:t>
            </a:r>
            <a:r>
              <a:rPr lang="en-US" altLang="zh-CN" smtClean="0"/>
              <a:t>Nova-scheduler</a:t>
            </a:r>
            <a:r>
              <a:rPr lang="zh-CN" altLang="en-US" smtClean="0"/>
              <a:t>的</a:t>
            </a:r>
            <a:r>
              <a:rPr lang="en-US" altLang="zh-CN" smtClean="0"/>
              <a:t>Filter Scheduler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83255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74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13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9504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Nova Live Migration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72343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迁移成功后会清除源节点的信息。</a:t>
            </a:r>
            <a:endParaRPr lang="en-US" altLang="zh-CN" dirty="0" smtClean="0"/>
          </a:p>
          <a:p>
            <a:r>
              <a:rPr lang="zh-CN" altLang="en-US" dirty="0" smtClean="0"/>
              <a:t>迁移失败后会回滚，清除目标节点的信息。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055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2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90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节“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组件详细讲解”。</a:t>
            </a:r>
            <a:endParaRPr lang="en-US" altLang="zh-CN" dirty="0" smtClean="0"/>
          </a:p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节内容中的“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Nova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创建虚拟机流程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请参考本章第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节内容中的“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Nova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调度流程</a:t>
            </a:r>
            <a:r>
              <a:rPr lang="zh-CN" altLang="en-US" dirty="0" smtClean="0"/>
              <a:t>”。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872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401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9903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80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09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7500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Nova</a:t>
            </a:r>
            <a:r>
              <a:rPr lang="zh-CN" altLang="en-US" smtClean="0"/>
              <a:t>是什么？</a:t>
            </a:r>
          </a:p>
          <a:p>
            <a:pPr lvl="1"/>
            <a:r>
              <a:rPr lang="en-US" altLang="zh-CN" smtClean="0"/>
              <a:t>OpenStack</a:t>
            </a:r>
            <a:r>
              <a:rPr lang="zh-CN" altLang="en-US" smtClean="0"/>
              <a:t>中提供计算资源服务的项目</a:t>
            </a:r>
          </a:p>
          <a:p>
            <a:r>
              <a:rPr lang="en-US" altLang="zh-CN" smtClean="0"/>
              <a:t>Nova</a:t>
            </a:r>
            <a:r>
              <a:rPr lang="zh-CN" altLang="en-US" smtClean="0"/>
              <a:t>负责什么？</a:t>
            </a:r>
          </a:p>
          <a:p>
            <a:pPr lvl="1"/>
            <a:r>
              <a:rPr lang="zh-CN" altLang="en-US" smtClean="0"/>
              <a:t>虚拟机生命周期管理</a:t>
            </a:r>
          </a:p>
          <a:p>
            <a:pPr lvl="1"/>
            <a:r>
              <a:rPr lang="zh-CN" altLang="en-US" smtClean="0"/>
              <a:t>其他计算资源生命周期管理</a:t>
            </a:r>
          </a:p>
          <a:p>
            <a:r>
              <a:rPr lang="en-US" altLang="zh-CN" smtClean="0"/>
              <a:t>Nova</a:t>
            </a:r>
            <a:r>
              <a:rPr lang="zh-CN" altLang="en-US" smtClean="0"/>
              <a:t>不负责什么？</a:t>
            </a:r>
          </a:p>
          <a:p>
            <a:pPr lvl="1"/>
            <a:r>
              <a:rPr lang="zh-CN" altLang="en-US" smtClean="0"/>
              <a:t>承载虚拟机的物理主机自身的管理</a:t>
            </a:r>
          </a:p>
          <a:p>
            <a:pPr lvl="1"/>
            <a:r>
              <a:rPr lang="zh-CN" altLang="en-US" smtClean="0"/>
              <a:t>全面的系统状态监控</a:t>
            </a:r>
          </a:p>
          <a:p>
            <a:r>
              <a:rPr lang="en-US" altLang="zh-CN" smtClean="0"/>
              <a:t>Nova</a:t>
            </a:r>
            <a:r>
              <a:rPr lang="zh-CN" altLang="en-US" smtClean="0"/>
              <a:t>是</a:t>
            </a:r>
            <a:r>
              <a:rPr lang="en-US" altLang="zh-CN" smtClean="0"/>
              <a:t>OpenStack</a:t>
            </a:r>
            <a:r>
              <a:rPr lang="zh-CN" altLang="en-US" smtClean="0"/>
              <a:t>事实上最核心的项目</a:t>
            </a:r>
          </a:p>
          <a:p>
            <a:pPr lvl="1"/>
            <a:r>
              <a:rPr lang="zh-CN" altLang="en-US" smtClean="0"/>
              <a:t>历史最长：</a:t>
            </a:r>
            <a:r>
              <a:rPr lang="en-US" altLang="zh-CN" smtClean="0"/>
              <a:t>OpenStack</a:t>
            </a:r>
            <a:r>
              <a:rPr lang="zh-CN" altLang="en-US" smtClean="0"/>
              <a:t>首批两个项目之一</a:t>
            </a:r>
          </a:p>
          <a:p>
            <a:pPr lvl="1"/>
            <a:r>
              <a:rPr lang="zh-CN" altLang="en-US" smtClean="0"/>
              <a:t>功能最复杂，代码量最大</a:t>
            </a:r>
          </a:p>
          <a:p>
            <a:pPr lvl="1"/>
            <a:r>
              <a:rPr lang="zh-CN" altLang="en-US" smtClean="0"/>
              <a:t>大部分集成项目和</a:t>
            </a:r>
            <a:r>
              <a:rPr lang="en-US" altLang="zh-CN" smtClean="0"/>
              <a:t>Nova</a:t>
            </a:r>
            <a:r>
              <a:rPr lang="zh-CN" altLang="en-US" smtClean="0"/>
              <a:t>之间都存在配合关系</a:t>
            </a:r>
          </a:p>
          <a:p>
            <a:pPr lvl="1"/>
            <a:r>
              <a:rPr lang="zh-CN" altLang="en-US" smtClean="0"/>
              <a:t>贡献者在社区中的影响力最大</a:t>
            </a:r>
          </a:p>
          <a:p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25993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3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Nova</a:t>
            </a:r>
            <a:r>
              <a:rPr lang="zh-CN" altLang="en-US" smtClean="0"/>
              <a:t>内部服务使用</a:t>
            </a:r>
            <a:r>
              <a:rPr lang="en-US" altLang="zh-CN" smtClean="0"/>
              <a:t>REST</a:t>
            </a:r>
            <a:r>
              <a:rPr lang="zh-CN" altLang="en-US" smtClean="0"/>
              <a:t>调用，</a:t>
            </a:r>
            <a:r>
              <a:rPr lang="en-US" altLang="zh-CN" smtClean="0"/>
              <a:t>Nova</a:t>
            </a:r>
            <a:r>
              <a:rPr lang="zh-CN" altLang="en-US" smtClean="0"/>
              <a:t>和其他</a:t>
            </a:r>
            <a:r>
              <a:rPr lang="en-US" altLang="zh-CN" smtClean="0"/>
              <a:t>OpenStack</a:t>
            </a:r>
            <a:r>
              <a:rPr lang="zh-CN" altLang="en-US" smtClean="0"/>
              <a:t>服务交互时，使用消息队列。</a:t>
            </a:r>
            <a:endParaRPr lang="zh-CN" altLang="en-US" dirty="0" smtClean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97524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Nova</a:t>
            </a:r>
            <a:r>
              <a:rPr lang="zh-CN" altLang="en-US" smtClean="0"/>
              <a:t>服务各组件可分布式部署，且可通过</a:t>
            </a:r>
            <a:r>
              <a:rPr lang="en-US" altLang="zh-CN" smtClean="0"/>
              <a:t>virtDriver</a:t>
            </a:r>
            <a:r>
              <a:rPr lang="zh-CN" altLang="en-US" smtClean="0"/>
              <a:t>对接不同的虚拟化平台。</a:t>
            </a:r>
            <a:endParaRPr lang="zh-CN" altLang="en-US" dirty="0" smtClean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553145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="" xmlns:a16="http://schemas.microsoft.com/office/drawing/2014/main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="" xmlns:a16="http://schemas.microsoft.com/office/drawing/2014/main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xmlns="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:a16="http://schemas.microsoft.com/office/drawing/2014/main" xmlns="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71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 bwMode="auto">
          <a:xfrm>
            <a:off x="1044528" y="2060848"/>
            <a:ext cx="10402662" cy="400585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endParaRPr lang="zh-CN" altLang="en-US" sz="1200" dirty="0">
              <a:solidFill>
                <a:srgbClr val="F66F6A"/>
              </a:solidFill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资源池管理架构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Region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Availability Zone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、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Host Aggregate</a:t>
            </a:r>
          </a:p>
        </p:txBody>
      </p:sp>
      <p:sp>
        <p:nvSpPr>
          <p:cNvPr id="64" name="椭圆 63" hidden="1"/>
          <p:cNvSpPr/>
          <p:nvPr/>
        </p:nvSpPr>
        <p:spPr bwMode="auto">
          <a:xfrm>
            <a:off x="5168900" y="1872270"/>
            <a:ext cx="4162425" cy="773113"/>
          </a:xfrm>
          <a:prstGeom prst="ellipse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圆角矩形 69"/>
          <p:cNvSpPr/>
          <p:nvPr/>
        </p:nvSpPr>
        <p:spPr bwMode="auto">
          <a:xfrm>
            <a:off x="1159668" y="2967856"/>
            <a:ext cx="2147206" cy="2001838"/>
          </a:xfrm>
          <a:prstGeom prst="roundRect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0" hangingPunct="0">
              <a:defRPr/>
            </a:pPr>
            <a:r>
              <a:rPr lang="en-US" altLang="zh-CN" sz="1600" dirty="0">
                <a:solidFill>
                  <a:schemeClr val="tx1"/>
                </a:solidFill>
                <a:cs typeface="+mn-ea"/>
                <a:sym typeface="+mn-lt"/>
              </a:rPr>
              <a:t>Controller Node</a:t>
            </a:r>
          </a:p>
          <a:p>
            <a:pPr eaLnBrk="0" hangingPunct="0"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algn="ctr">
              <a:defRPr/>
            </a:pP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NOVA –</a:t>
            </a:r>
            <a:r>
              <a:rPr lang="en-US" altLang="zh-CN" sz="1200" dirty="0" err="1">
                <a:solidFill>
                  <a:srgbClr val="000000"/>
                </a:solidFill>
                <a:cs typeface="+mn-ea"/>
                <a:sym typeface="+mn-lt"/>
              </a:rPr>
              <a:t>Api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NOVA-Scheduler</a:t>
            </a: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Nova-</a:t>
            </a:r>
            <a:r>
              <a:rPr lang="en-US" altLang="zh-CN" sz="1200" dirty="0" err="1">
                <a:solidFill>
                  <a:srgbClr val="000000"/>
                </a:solidFill>
                <a:cs typeface="+mn-ea"/>
                <a:sym typeface="+mn-lt"/>
              </a:rPr>
              <a:t>Condutor</a:t>
            </a:r>
            <a:endParaRPr lang="en-US" altLang="zh-CN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….</a:t>
            </a: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MySQL</a:t>
            </a:r>
          </a:p>
          <a:p>
            <a:pPr>
              <a:defRPr/>
            </a:pPr>
            <a:r>
              <a:rPr lang="en-US" altLang="zh-CN" sz="1200" dirty="0">
                <a:solidFill>
                  <a:srgbClr val="000000"/>
                </a:solidFill>
                <a:cs typeface="+mn-ea"/>
                <a:sym typeface="+mn-lt"/>
              </a:rPr>
              <a:t>Rabbit-MQ</a:t>
            </a: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  <a:p>
            <a:pPr eaLnBrk="0" hangingPunct="0">
              <a:defRPr/>
            </a:pP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2011" name="TextBox 70"/>
          <p:cNvSpPr txBox="1">
            <a:spLocks noChangeArrowheads="1"/>
          </p:cNvSpPr>
          <p:nvPr/>
        </p:nvSpPr>
        <p:spPr bwMode="auto">
          <a:xfrm>
            <a:off x="1405666" y="2060848"/>
            <a:ext cx="8725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Region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矩形 72"/>
          <p:cNvSpPr>
            <a:spLocks/>
          </p:cNvSpPr>
          <p:nvPr/>
        </p:nvSpPr>
        <p:spPr bwMode="auto">
          <a:xfrm>
            <a:off x="5665686" y="5270176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 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矩形 73"/>
          <p:cNvSpPr>
            <a:spLocks/>
          </p:cNvSpPr>
          <p:nvPr/>
        </p:nvSpPr>
        <p:spPr bwMode="auto">
          <a:xfrm>
            <a:off x="3741738" y="5270176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5" name="剪去单角的矩形 74"/>
          <p:cNvSpPr>
            <a:spLocks/>
          </p:cNvSpPr>
          <p:nvPr/>
        </p:nvSpPr>
        <p:spPr bwMode="auto">
          <a:xfrm>
            <a:off x="3891411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VM1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剪去单角的矩形 75"/>
          <p:cNvSpPr>
            <a:spLocks/>
          </p:cNvSpPr>
          <p:nvPr/>
        </p:nvSpPr>
        <p:spPr bwMode="auto">
          <a:xfrm>
            <a:off x="4763852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VMn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剪去单角的矩形 76"/>
          <p:cNvSpPr>
            <a:spLocks/>
          </p:cNvSpPr>
          <p:nvPr/>
        </p:nvSpPr>
        <p:spPr bwMode="auto">
          <a:xfrm>
            <a:off x="5799623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VMm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剪去单角的矩形 77"/>
          <p:cNvSpPr>
            <a:spLocks/>
          </p:cNvSpPr>
          <p:nvPr/>
        </p:nvSpPr>
        <p:spPr bwMode="auto">
          <a:xfrm>
            <a:off x="6708068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VMx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矩形 78"/>
          <p:cNvSpPr>
            <a:spLocks/>
          </p:cNvSpPr>
          <p:nvPr/>
        </p:nvSpPr>
        <p:spPr bwMode="auto">
          <a:xfrm>
            <a:off x="9513582" y="5270176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 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0" name="矩形 79"/>
          <p:cNvSpPr>
            <a:spLocks/>
          </p:cNvSpPr>
          <p:nvPr/>
        </p:nvSpPr>
        <p:spPr bwMode="auto">
          <a:xfrm>
            <a:off x="7589634" y="5270176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1" name="剪去单角的矩形 80"/>
          <p:cNvSpPr>
            <a:spLocks/>
          </p:cNvSpPr>
          <p:nvPr/>
        </p:nvSpPr>
        <p:spPr bwMode="auto">
          <a:xfrm>
            <a:off x="7707835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VM1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剪去单角的矩形 81"/>
          <p:cNvSpPr>
            <a:spLocks/>
          </p:cNvSpPr>
          <p:nvPr/>
        </p:nvSpPr>
        <p:spPr bwMode="auto">
          <a:xfrm>
            <a:off x="8616280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VMn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剪去单角的矩形 82"/>
          <p:cNvSpPr>
            <a:spLocks/>
          </p:cNvSpPr>
          <p:nvPr/>
        </p:nvSpPr>
        <p:spPr bwMode="auto">
          <a:xfrm>
            <a:off x="9652051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VMm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剪去单角的矩形 83"/>
          <p:cNvSpPr>
            <a:spLocks/>
          </p:cNvSpPr>
          <p:nvPr/>
        </p:nvSpPr>
        <p:spPr bwMode="auto">
          <a:xfrm>
            <a:off x="10524492" y="4551002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VMx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3659677" y="5149027"/>
            <a:ext cx="3884612" cy="579176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4774092" y="5462895"/>
            <a:ext cx="160178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Host Aggregate 1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514974" y="5043638"/>
            <a:ext cx="5776283" cy="771525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7305855" y="5562901"/>
            <a:ext cx="1645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Host Aggregate 2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029" name="椭圆 88"/>
          <p:cNvSpPr>
            <a:spLocks noChangeArrowheads="1"/>
          </p:cNvSpPr>
          <p:nvPr/>
        </p:nvSpPr>
        <p:spPr bwMode="auto">
          <a:xfrm>
            <a:off x="7771036" y="5187319"/>
            <a:ext cx="3373869" cy="481933"/>
          </a:xfrm>
          <a:prstGeom prst="ellipse">
            <a:avLst/>
          </a:prstGeom>
          <a:noFill/>
          <a:ln w="19050" algn="ctr">
            <a:solidFill>
              <a:srgbClr val="41546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/>
          <a:lstStyle>
            <a:lvl1pPr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TextBox 89"/>
          <p:cNvSpPr txBox="1"/>
          <p:nvPr/>
        </p:nvSpPr>
        <p:spPr bwMode="auto">
          <a:xfrm>
            <a:off x="9097408" y="5415658"/>
            <a:ext cx="1019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Group 1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3558902" y="4827967"/>
            <a:ext cx="7888288" cy="1200638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2" name="TextBox 91"/>
          <p:cNvSpPr txBox="1"/>
          <p:nvPr/>
        </p:nvSpPr>
        <p:spPr bwMode="auto">
          <a:xfrm>
            <a:off x="6424714" y="5789707"/>
            <a:ext cx="1928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Availability Zone </a:t>
            </a:r>
            <a:r>
              <a:rPr lang="en-US" altLang="zh-CN" sz="1200" dirty="0" smtClean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6" name="矩形 115"/>
          <p:cNvSpPr>
            <a:spLocks/>
          </p:cNvSpPr>
          <p:nvPr/>
        </p:nvSpPr>
        <p:spPr bwMode="auto">
          <a:xfrm>
            <a:off x="5653489" y="2908403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 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7" name="矩形 116"/>
          <p:cNvSpPr>
            <a:spLocks/>
          </p:cNvSpPr>
          <p:nvPr/>
        </p:nvSpPr>
        <p:spPr bwMode="auto">
          <a:xfrm>
            <a:off x="3729541" y="2908403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8" name="剪去单角的矩形 117"/>
          <p:cNvSpPr>
            <a:spLocks/>
          </p:cNvSpPr>
          <p:nvPr/>
        </p:nvSpPr>
        <p:spPr bwMode="auto">
          <a:xfrm>
            <a:off x="3879214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VM1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剪去单角的矩形 118"/>
          <p:cNvSpPr>
            <a:spLocks/>
          </p:cNvSpPr>
          <p:nvPr/>
        </p:nvSpPr>
        <p:spPr bwMode="auto">
          <a:xfrm>
            <a:off x="4751655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VMn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" name="剪去单角的矩形 119"/>
          <p:cNvSpPr>
            <a:spLocks/>
          </p:cNvSpPr>
          <p:nvPr/>
        </p:nvSpPr>
        <p:spPr bwMode="auto">
          <a:xfrm>
            <a:off x="5787426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VMm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剪去单角的矩形 120"/>
          <p:cNvSpPr>
            <a:spLocks/>
          </p:cNvSpPr>
          <p:nvPr/>
        </p:nvSpPr>
        <p:spPr bwMode="auto">
          <a:xfrm>
            <a:off x="6695871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VMx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矩形 121"/>
          <p:cNvSpPr>
            <a:spLocks/>
          </p:cNvSpPr>
          <p:nvPr/>
        </p:nvSpPr>
        <p:spPr bwMode="auto">
          <a:xfrm>
            <a:off x="9501385" y="2908403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 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3" name="矩形 122"/>
          <p:cNvSpPr>
            <a:spLocks/>
          </p:cNvSpPr>
          <p:nvPr/>
        </p:nvSpPr>
        <p:spPr bwMode="auto">
          <a:xfrm>
            <a:off x="7577437" y="2908403"/>
            <a:ext cx="1777675" cy="316220"/>
          </a:xfrm>
          <a:prstGeom prst="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4" name="剪去单角的矩形 123"/>
          <p:cNvSpPr>
            <a:spLocks/>
          </p:cNvSpPr>
          <p:nvPr/>
        </p:nvSpPr>
        <p:spPr bwMode="auto">
          <a:xfrm>
            <a:off x="7695638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VM1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" name="剪去单角的矩形 124"/>
          <p:cNvSpPr>
            <a:spLocks/>
          </p:cNvSpPr>
          <p:nvPr/>
        </p:nvSpPr>
        <p:spPr bwMode="auto">
          <a:xfrm>
            <a:off x="8604083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VMn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剪去单角的矩形 125"/>
          <p:cNvSpPr>
            <a:spLocks/>
          </p:cNvSpPr>
          <p:nvPr/>
        </p:nvSpPr>
        <p:spPr bwMode="auto">
          <a:xfrm>
            <a:off x="9639854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VMm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" name="剪去单角的矩形 126"/>
          <p:cNvSpPr>
            <a:spLocks/>
          </p:cNvSpPr>
          <p:nvPr/>
        </p:nvSpPr>
        <p:spPr bwMode="auto">
          <a:xfrm>
            <a:off x="10512295" y="2189229"/>
            <a:ext cx="620413" cy="614362"/>
          </a:xfrm>
          <a:prstGeom prst="snip1Rect">
            <a:avLst/>
          </a:prstGeom>
          <a:solidFill>
            <a:srgbClr val="F0F0F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9200" tIns="39600" rIns="79200" bIns="39600"/>
          <a:lstStyle/>
          <a:p>
            <a:pPr defTabSz="801668">
              <a:defRPr/>
            </a:pPr>
            <a:r>
              <a:rPr lang="en-US" altLang="zh-CN" sz="1200" dirty="0" err="1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VMx</a:t>
            </a:r>
            <a:endParaRPr lang="zh-CN" altLang="en-US" sz="12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3647480" y="2787254"/>
            <a:ext cx="3884612" cy="579176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9" name="TextBox 85"/>
          <p:cNvSpPr txBox="1"/>
          <p:nvPr/>
        </p:nvSpPr>
        <p:spPr bwMode="auto">
          <a:xfrm>
            <a:off x="4761895" y="3101122"/>
            <a:ext cx="160178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 smtClean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Host Aggregate 1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5502777" y="2681865"/>
            <a:ext cx="5776283" cy="771525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1" name="TextBox 87"/>
          <p:cNvSpPr txBox="1"/>
          <p:nvPr/>
        </p:nvSpPr>
        <p:spPr bwMode="auto">
          <a:xfrm>
            <a:off x="7293658" y="3201128"/>
            <a:ext cx="1645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Host Aggregate 2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椭圆 88"/>
          <p:cNvSpPr>
            <a:spLocks noChangeArrowheads="1"/>
          </p:cNvSpPr>
          <p:nvPr/>
        </p:nvSpPr>
        <p:spPr bwMode="auto">
          <a:xfrm>
            <a:off x="7758839" y="2825546"/>
            <a:ext cx="3373869" cy="481933"/>
          </a:xfrm>
          <a:prstGeom prst="ellipse">
            <a:avLst/>
          </a:prstGeom>
          <a:noFill/>
          <a:ln w="19050" algn="ctr">
            <a:solidFill>
              <a:srgbClr val="41546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9200" tIns="39600" rIns="79200" bIns="39600"/>
          <a:lstStyle>
            <a:lvl1pPr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defTabSz="801688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" name="TextBox 89"/>
          <p:cNvSpPr txBox="1"/>
          <p:nvPr/>
        </p:nvSpPr>
        <p:spPr bwMode="auto">
          <a:xfrm>
            <a:off x="9085211" y="3053885"/>
            <a:ext cx="1019176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Group 1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3546705" y="2466194"/>
            <a:ext cx="7888288" cy="1200638"/>
          </a:xfrm>
          <a:prstGeom prst="ellipse">
            <a:avLst/>
          </a:prstGeom>
          <a:noFill/>
          <a:ln w="19050">
            <a:prstDash val="dash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defTabSz="801668">
              <a:defRPr/>
            </a:pPr>
            <a:endParaRPr lang="zh-CN" altLang="en-US" sz="12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5" name="TextBox 91"/>
          <p:cNvSpPr txBox="1"/>
          <p:nvPr/>
        </p:nvSpPr>
        <p:spPr bwMode="auto">
          <a:xfrm>
            <a:off x="6412517" y="3427934"/>
            <a:ext cx="1928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2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Availability Zone 1</a:t>
            </a:r>
            <a:endParaRPr lang="zh-CN" altLang="en-US" sz="1200" dirty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6" name="TextBox 71"/>
          <p:cNvSpPr txBox="1">
            <a:spLocks noChangeArrowheads="1"/>
          </p:cNvSpPr>
          <p:nvPr/>
        </p:nvSpPr>
        <p:spPr bwMode="auto">
          <a:xfrm>
            <a:off x="6520650" y="3500082"/>
            <a:ext cx="17365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 smtClean="0"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40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65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6" grpId="0"/>
      <p:bldP spid="86" grpId="1"/>
      <p:bldP spid="87" grpId="0" animBg="1"/>
      <p:bldP spid="87" grpId="1" animBg="1"/>
      <p:bldP spid="88" grpId="0"/>
      <p:bldP spid="88" grpId="1"/>
      <p:bldP spid="42029" grpId="0" animBg="1"/>
      <p:bldP spid="42029" grpId="1" animBg="1"/>
      <p:bldP spid="90" grpId="0"/>
      <p:bldP spid="90" grpId="1"/>
      <p:bldP spid="91" grpId="0" animBg="1"/>
      <p:bldP spid="91" grpId="1" animBg="1"/>
      <p:bldP spid="92" grpId="0"/>
      <p:bldP spid="92" grpId="1"/>
      <p:bldP spid="116" grpId="0" animBg="1"/>
      <p:bldP spid="117" grpId="0" animBg="1"/>
      <p:bldP spid="122" grpId="0" animBg="1"/>
      <p:bldP spid="123" grpId="0" animBg="1"/>
      <p:bldP spid="128" grpId="0" animBg="1"/>
      <p:bldP spid="129" grpId="0"/>
      <p:bldP spid="130" grpId="0" animBg="1"/>
      <p:bldP spid="131" grpId="0"/>
      <p:bldP spid="132" grpId="0" animBg="1"/>
      <p:bldP spid="133" grpId="0"/>
      <p:bldP spid="134" grpId="0" animBg="1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组件详细讲解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典型操作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典型工作流程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35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API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82" name="文本占位符 81"/>
          <p:cNvSpPr>
            <a:spLocks noGrp="1"/>
          </p:cNvSpPr>
          <p:nvPr>
            <p:ph type="body" sz="quarter" idx="4294967295"/>
          </p:nvPr>
        </p:nvSpPr>
        <p:spPr>
          <a:xfrm>
            <a:off x="1008063" y="4639827"/>
            <a:ext cx="10464799" cy="1748273"/>
          </a:xfrm>
        </p:spPr>
        <p:txBody>
          <a:bodyPr numCol="2"/>
          <a:lstStyle/>
          <a:p>
            <a:r>
              <a:rPr lang="en-US" altLang="zh-CN" dirty="0" smtClean="0">
                <a:cs typeface="+mn-ea"/>
                <a:sym typeface="+mn-lt"/>
              </a:rPr>
              <a:t>Nova API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对外提供</a:t>
            </a:r>
            <a:r>
              <a:rPr lang="en-US" altLang="zh-CN" dirty="0" smtClean="0">
                <a:cs typeface="+mn-ea"/>
                <a:sym typeface="+mn-lt"/>
              </a:rPr>
              <a:t>REST</a:t>
            </a:r>
            <a:r>
              <a:rPr lang="zh-CN" altLang="en-US" dirty="0" smtClean="0">
                <a:cs typeface="+mn-ea"/>
                <a:sym typeface="+mn-lt"/>
              </a:rPr>
              <a:t>接口，接收和处理请求。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对传入参数进行合法性校验和约束限制。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对请求的资源进行配额的校验和预留。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资源的创建，更新，删除查询等。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虚拟机生命周期管理的入口。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1343472" y="1286460"/>
            <a:ext cx="9325036" cy="3114648"/>
            <a:chOff x="1343472" y="1484784"/>
            <a:chExt cx="9325036" cy="3114648"/>
          </a:xfrm>
        </p:grpSpPr>
        <p:sp>
          <p:nvSpPr>
            <p:cNvPr id="3" name="矩形 2"/>
            <p:cNvSpPr/>
            <p:nvPr/>
          </p:nvSpPr>
          <p:spPr bwMode="auto">
            <a:xfrm>
              <a:off x="1343472" y="2790080"/>
              <a:ext cx="1476164" cy="504056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Client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矩形 40"/>
            <p:cNvSpPr/>
            <p:nvPr/>
          </p:nvSpPr>
          <p:spPr bwMode="auto">
            <a:xfrm>
              <a:off x="4043772" y="2790080"/>
              <a:ext cx="1476164" cy="504056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WSGI Server</a:t>
              </a:r>
              <a:endPara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833156" y="1484784"/>
              <a:ext cx="3816424" cy="792088"/>
              <a:chOff x="6348028" y="1880828"/>
              <a:chExt cx="3816424" cy="792088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6348028" y="1880828"/>
                <a:ext cx="3816424" cy="792088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6600056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WSGI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Middleware </a:t>
                </a:r>
                <a:endPara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8508268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WSGI Application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852084" y="2646064"/>
              <a:ext cx="3816424" cy="792088"/>
              <a:chOff x="6348028" y="1880828"/>
              <a:chExt cx="3816424" cy="792088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6348028" y="1880828"/>
                <a:ext cx="3816424" cy="792088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6600056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WSGI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Middleware </a:t>
                </a:r>
                <a:endPara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 bwMode="auto">
              <a:xfrm>
                <a:off x="8508268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WSGI Application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833156" y="3807344"/>
              <a:ext cx="3816424" cy="792088"/>
              <a:chOff x="6348028" y="1880828"/>
              <a:chExt cx="3816424" cy="792088"/>
            </a:xfrm>
          </p:grpSpPr>
          <p:sp>
            <p:nvSpPr>
              <p:cNvPr id="57" name="矩形 56"/>
              <p:cNvSpPr/>
              <p:nvPr/>
            </p:nvSpPr>
            <p:spPr bwMode="auto">
              <a:xfrm>
                <a:off x="6348028" y="1880828"/>
                <a:ext cx="3816424" cy="792088"/>
              </a:xfrm>
              <a:prstGeom prst="rect">
                <a:avLst/>
              </a:prstGeom>
              <a:solidFill>
                <a:srgbClr val="F0F0F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 bwMode="auto">
              <a:xfrm>
                <a:off x="6600056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WSGI </a:t>
                </a:r>
                <a:r>
                  <a:rPr lang="en-US" altLang="zh-CN" sz="16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Middleware </a:t>
                </a:r>
                <a:endParaRPr lang="zh-CN" altLang="en-US"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 bwMode="auto">
              <a:xfrm>
                <a:off x="8508268" y="2024844"/>
                <a:ext cx="1476164" cy="504056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WSGI Application</a:t>
                </a:r>
                <a:endParaRPr kumimoji="0" lang="zh-CN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cxnSp>
          <p:nvCxnSpPr>
            <p:cNvPr id="19" name="曲线连接符 18"/>
            <p:cNvCxnSpPr>
              <a:stCxn id="3" idx="0"/>
              <a:endCxn id="41" idx="0"/>
            </p:cNvCxnSpPr>
            <p:nvPr/>
          </p:nvCxnSpPr>
          <p:spPr bwMode="auto">
            <a:xfrm rot="5400000" flipH="1" flipV="1">
              <a:off x="3431704" y="1439930"/>
              <a:ext cx="12700" cy="2700300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曲线连接符 59"/>
            <p:cNvCxnSpPr>
              <a:stCxn id="41" idx="2"/>
              <a:endCxn id="3" idx="2"/>
            </p:cNvCxnSpPr>
            <p:nvPr/>
          </p:nvCxnSpPr>
          <p:spPr bwMode="auto">
            <a:xfrm rot="5400000">
              <a:off x="3431704" y="1943986"/>
              <a:ext cx="12700" cy="2700300"/>
            </a:xfrm>
            <a:prstGeom prst="curvedConnector3">
              <a:avLst>
                <a:gd name="adj1" fmla="val 1800000"/>
              </a:avLst>
            </a:prstGeom>
            <a:ln w="1270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曲线连接符 61"/>
            <p:cNvCxnSpPr>
              <a:stCxn id="41" idx="3"/>
              <a:endCxn id="50" idx="1"/>
            </p:cNvCxnSpPr>
            <p:nvPr/>
          </p:nvCxnSpPr>
          <p:spPr bwMode="auto">
            <a:xfrm flipV="1">
              <a:off x="5519936" y="1880828"/>
              <a:ext cx="1565248" cy="1161280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曲线连接符 63"/>
            <p:cNvCxnSpPr>
              <a:stCxn id="41" idx="3"/>
              <a:endCxn id="54" idx="1"/>
            </p:cNvCxnSpPr>
            <p:nvPr/>
          </p:nvCxnSpPr>
          <p:spPr bwMode="auto">
            <a:xfrm>
              <a:off x="5519936" y="3042108"/>
              <a:ext cx="1584176" cy="12700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曲线连接符 68"/>
            <p:cNvCxnSpPr>
              <a:stCxn id="41" idx="3"/>
              <a:endCxn id="58" idx="1"/>
            </p:cNvCxnSpPr>
            <p:nvPr/>
          </p:nvCxnSpPr>
          <p:spPr bwMode="auto">
            <a:xfrm>
              <a:off x="5519936" y="3042108"/>
              <a:ext cx="1565248" cy="1161280"/>
            </a:xfrm>
            <a:prstGeom prst="curvedConnector3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直接箭头连接符 71"/>
            <p:cNvCxnSpPr>
              <a:stCxn id="50" idx="3"/>
              <a:endCxn id="51" idx="1"/>
            </p:cNvCxnSpPr>
            <p:nvPr/>
          </p:nvCxnSpPr>
          <p:spPr bwMode="auto">
            <a:xfrm>
              <a:off x="8561348" y="1880828"/>
              <a:ext cx="43204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>
              <a:endCxn id="55" idx="1"/>
            </p:cNvCxnSpPr>
            <p:nvPr/>
          </p:nvCxnSpPr>
          <p:spPr bwMode="auto">
            <a:xfrm flipV="1">
              <a:off x="8580276" y="3042108"/>
              <a:ext cx="432048" cy="127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/>
            <p:cNvCxnSpPr>
              <a:endCxn id="59" idx="1"/>
            </p:cNvCxnSpPr>
            <p:nvPr/>
          </p:nvCxnSpPr>
          <p:spPr bwMode="auto">
            <a:xfrm flipV="1">
              <a:off x="8579350" y="4203388"/>
              <a:ext cx="414046" cy="85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7A65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0" name="文本框 79"/>
            <p:cNvSpPr txBox="1"/>
            <p:nvPr/>
          </p:nvSpPr>
          <p:spPr bwMode="auto">
            <a:xfrm>
              <a:off x="2990526" y="2404817"/>
              <a:ext cx="870778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solidFill>
                    <a:srgbClr val="415463"/>
                  </a:solidFill>
                  <a:latin typeface="+mn-lt"/>
                  <a:ea typeface="+mn-ea"/>
                  <a:cs typeface="+mn-ea"/>
                  <a:sym typeface="+mn-lt"/>
                </a:rPr>
                <a:t>Request</a:t>
              </a:r>
              <a:endParaRPr lang="zh-CN" altLang="en-US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文本框 80"/>
            <p:cNvSpPr txBox="1"/>
            <p:nvPr/>
          </p:nvSpPr>
          <p:spPr bwMode="auto">
            <a:xfrm>
              <a:off x="2990526" y="3356992"/>
              <a:ext cx="1000621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solidFill>
                    <a:srgbClr val="415463"/>
                  </a:solidFill>
                  <a:latin typeface="+mn-lt"/>
                  <a:ea typeface="+mn-ea"/>
                  <a:cs typeface="+mn-ea"/>
                  <a:sym typeface="+mn-lt"/>
                </a:rPr>
                <a:t>Response</a:t>
              </a:r>
              <a:endParaRPr lang="zh-CN" altLang="en-US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Conductor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003300" y="3717032"/>
            <a:ext cx="10469563" cy="1881436"/>
          </a:xfrm>
        </p:spPr>
        <p:txBody>
          <a:bodyPr/>
          <a:lstStyle/>
          <a:p>
            <a:r>
              <a:rPr lang="en-US" altLang="zh-CN" dirty="0" smtClean="0">
                <a:cs typeface="+mn-ea"/>
                <a:sym typeface="+mn-lt"/>
              </a:rPr>
              <a:t>Nova-Conductor</a:t>
            </a:r>
            <a:r>
              <a:rPr lang="zh-CN" altLang="en-US" dirty="0" smtClean="0">
                <a:cs typeface="+mn-ea"/>
                <a:sym typeface="+mn-lt"/>
              </a:rPr>
              <a:t>功能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数据库</a:t>
            </a:r>
            <a:r>
              <a:rPr lang="zh-CN" altLang="en-US" dirty="0">
                <a:cs typeface="+mn-ea"/>
                <a:sym typeface="+mn-lt"/>
              </a:rPr>
              <a:t>操作，解耦其他组件</a:t>
            </a:r>
            <a:r>
              <a:rPr lang="en-US" altLang="zh-CN" dirty="0" smtClean="0">
                <a:cs typeface="+mn-ea"/>
                <a:sym typeface="+mn-lt"/>
              </a:rPr>
              <a:t>(Nova-Compute)</a:t>
            </a:r>
            <a:r>
              <a:rPr lang="zh-CN" altLang="en-US" dirty="0">
                <a:cs typeface="+mn-ea"/>
                <a:sym typeface="+mn-lt"/>
              </a:rPr>
              <a:t>数据库</a:t>
            </a:r>
            <a:r>
              <a:rPr lang="zh-CN" altLang="en-US" dirty="0" smtClean="0">
                <a:cs typeface="+mn-ea"/>
                <a:sym typeface="+mn-lt"/>
              </a:rPr>
              <a:t>访问。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Nova</a:t>
            </a:r>
            <a:r>
              <a:rPr lang="zh-CN" altLang="en-US" dirty="0">
                <a:cs typeface="+mn-ea"/>
                <a:sym typeface="+mn-lt"/>
              </a:rPr>
              <a:t>复杂流程控制，如创建，冷迁移，热迁移，虚拟机规格调整，虚拟机重建。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其他组件的</a:t>
            </a:r>
            <a:r>
              <a:rPr lang="zh-CN" altLang="en-US" dirty="0" smtClean="0">
                <a:cs typeface="+mn-ea"/>
                <a:sym typeface="+mn-lt"/>
              </a:rPr>
              <a:t>依赖，如</a:t>
            </a:r>
            <a:r>
              <a:rPr lang="en-US" altLang="zh-CN" dirty="0" smtClean="0">
                <a:cs typeface="+mn-ea"/>
                <a:sym typeface="+mn-lt"/>
              </a:rPr>
              <a:t>nova-compute</a:t>
            </a:r>
            <a:r>
              <a:rPr lang="zh-CN" altLang="en-US" dirty="0">
                <a:cs typeface="+mn-ea"/>
                <a:sym typeface="+mn-lt"/>
              </a:rPr>
              <a:t>需要</a:t>
            </a:r>
            <a:r>
              <a:rPr lang="en-US" altLang="zh-CN" dirty="0" smtClean="0">
                <a:cs typeface="+mn-ea"/>
                <a:sym typeface="+mn-lt"/>
              </a:rPr>
              <a:t>nova-conductor</a:t>
            </a:r>
            <a:r>
              <a:rPr lang="zh-CN" altLang="en-US" dirty="0" smtClean="0">
                <a:cs typeface="+mn-ea"/>
                <a:sym typeface="+mn-lt"/>
              </a:rPr>
              <a:t>启动成功后</a:t>
            </a:r>
            <a:r>
              <a:rPr lang="zh-CN" altLang="en-US" dirty="0">
                <a:cs typeface="+mn-ea"/>
                <a:sym typeface="+mn-lt"/>
              </a:rPr>
              <a:t>才能</a:t>
            </a:r>
            <a:r>
              <a:rPr lang="zh-CN" altLang="en-US" dirty="0" smtClean="0">
                <a:cs typeface="+mn-ea"/>
                <a:sym typeface="+mn-lt"/>
              </a:rPr>
              <a:t>启动。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其他组件的心跳定时</a:t>
            </a:r>
            <a:r>
              <a:rPr lang="zh-CN" altLang="en-US" dirty="0" smtClean="0">
                <a:cs typeface="+mn-ea"/>
                <a:sym typeface="+mn-lt"/>
              </a:rPr>
              <a:t>写入。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11" name="圆角矩形 10"/>
          <p:cNvSpPr>
            <a:spLocks/>
          </p:cNvSpPr>
          <p:nvPr/>
        </p:nvSpPr>
        <p:spPr bwMode="auto">
          <a:xfrm>
            <a:off x="6593786" y="1527139"/>
            <a:ext cx="1798886" cy="355531"/>
          </a:xfrm>
          <a:prstGeom prst="roundRect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Nova-Scheduler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圆角矩形 11"/>
          <p:cNvSpPr>
            <a:spLocks/>
          </p:cNvSpPr>
          <p:nvPr/>
        </p:nvSpPr>
        <p:spPr bwMode="auto">
          <a:xfrm>
            <a:off x="4031231" y="1527139"/>
            <a:ext cx="1798886" cy="355531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Nova-Conductor</a:t>
            </a:r>
          </a:p>
        </p:txBody>
      </p:sp>
      <p:sp>
        <p:nvSpPr>
          <p:cNvPr id="13" name="圆柱形 12"/>
          <p:cNvSpPr/>
          <p:nvPr/>
        </p:nvSpPr>
        <p:spPr bwMode="auto">
          <a:xfrm>
            <a:off x="2819636" y="2996952"/>
            <a:ext cx="1357222" cy="596858"/>
          </a:xfrm>
          <a:prstGeom prst="can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+mn-ea"/>
                <a:sym typeface="+mn-lt"/>
              </a:rPr>
              <a:t>Database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>
            <a:spLocks/>
          </p:cNvSpPr>
          <p:nvPr/>
        </p:nvSpPr>
        <p:spPr bwMode="auto">
          <a:xfrm>
            <a:off x="1468676" y="1527139"/>
            <a:ext cx="1798886" cy="355531"/>
          </a:xfrm>
          <a:prstGeom prst="roundRect">
            <a:avLst/>
          </a:prstGeom>
          <a:solidFill>
            <a:srgbClr val="F0F0F0"/>
          </a:solidFill>
          <a:ln>
            <a:noFill/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+mn-ea"/>
                <a:sym typeface="+mn-lt"/>
              </a:rPr>
              <a:t>Nova-API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角矩形 14"/>
          <p:cNvSpPr>
            <a:spLocks/>
          </p:cNvSpPr>
          <p:nvPr/>
        </p:nvSpPr>
        <p:spPr bwMode="auto">
          <a:xfrm>
            <a:off x="9156340" y="1533489"/>
            <a:ext cx="1798886" cy="355531"/>
          </a:xfrm>
          <a:prstGeom prst="roundRect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tx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951984" y="2996952"/>
            <a:ext cx="1765651" cy="596858"/>
          </a:xfrm>
          <a:prstGeom prst="ellipse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AMQP Queue</a:t>
            </a: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Service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7" name="曲线连接符 16"/>
          <p:cNvCxnSpPr>
            <a:stCxn id="14" idx="2"/>
            <a:endCxn id="13" idx="1"/>
          </p:cNvCxnSpPr>
          <p:nvPr/>
        </p:nvCxnSpPr>
        <p:spPr bwMode="auto">
          <a:xfrm rot="16200000" flipH="1">
            <a:off x="2376042" y="1874747"/>
            <a:ext cx="1114282" cy="113012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7A65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曲线连接符 19"/>
          <p:cNvCxnSpPr>
            <a:stCxn id="12" idx="2"/>
            <a:endCxn id="13" idx="1"/>
          </p:cNvCxnSpPr>
          <p:nvPr/>
        </p:nvCxnSpPr>
        <p:spPr bwMode="auto">
          <a:xfrm rot="5400000">
            <a:off x="3657320" y="1723598"/>
            <a:ext cx="1114282" cy="1432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7A65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曲线连接符 22"/>
          <p:cNvCxnSpPr>
            <a:stCxn id="16" idx="0"/>
            <a:endCxn id="12" idx="3"/>
          </p:cNvCxnSpPr>
          <p:nvPr/>
        </p:nvCxnSpPr>
        <p:spPr bwMode="auto">
          <a:xfrm rot="16200000" flipV="1">
            <a:off x="5686441" y="1848582"/>
            <a:ext cx="1292047" cy="1004693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7A65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曲线连接符 25"/>
          <p:cNvCxnSpPr>
            <a:stCxn id="15" idx="2"/>
            <a:endCxn id="16" idx="6"/>
          </p:cNvCxnSpPr>
          <p:nvPr/>
        </p:nvCxnSpPr>
        <p:spPr bwMode="auto">
          <a:xfrm rot="5400000">
            <a:off x="8183529" y="1423126"/>
            <a:ext cx="1406361" cy="2338148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rgbClr val="F7A65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曲线连接符 29"/>
          <p:cNvCxnSpPr>
            <a:stCxn id="11" idx="0"/>
            <a:endCxn id="12" idx="0"/>
          </p:cNvCxnSpPr>
          <p:nvPr/>
        </p:nvCxnSpPr>
        <p:spPr bwMode="auto">
          <a:xfrm rot="16200000" flipV="1">
            <a:off x="6211952" y="245861"/>
            <a:ext cx="12700" cy="256255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rgbClr val="F7A65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文本框 34"/>
          <p:cNvSpPr txBox="1"/>
          <p:nvPr/>
        </p:nvSpPr>
        <p:spPr bwMode="auto">
          <a:xfrm>
            <a:off x="4281553" y="1913533"/>
            <a:ext cx="1331481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数据库操作</a:t>
            </a:r>
          </a:p>
        </p:txBody>
      </p:sp>
    </p:spTree>
    <p:extLst>
      <p:ext uri="{BB962C8B-B14F-4D97-AF65-F5344CB8AC3E}">
        <p14:creationId xmlns:p14="http://schemas.microsoft.com/office/powerpoint/2010/main" val="2368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Scheduler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5002811" y="2238628"/>
            <a:ext cx="1312501" cy="431192"/>
          </a:xfrm>
          <a:prstGeom prst="wedgeRectCallout">
            <a:avLst>
              <a:gd name="adj1" fmla="val -11824"/>
              <a:gd name="adj2" fmla="val 142938"/>
            </a:avLst>
          </a:prstGeom>
          <a:ln>
            <a:solidFill>
              <a:srgbClr val="415463"/>
            </a:solidFill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buClr>
                <a:srgbClr val="CC9900"/>
              </a:buClr>
            </a:pP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默认</a:t>
            </a:r>
            <a:r>
              <a:rPr lang="zh-CN" altLang="en-US" sz="1200" dirty="0">
                <a:solidFill>
                  <a:schemeClr val="tx1"/>
                </a:solidFill>
                <a:cs typeface="+mn-ea"/>
                <a:sym typeface="+mn-lt"/>
              </a:rPr>
              <a:t>为内存</a:t>
            </a:r>
            <a:r>
              <a:rPr lang="zh-CN" altLang="en-US" sz="1200" dirty="0" smtClean="0">
                <a:solidFill>
                  <a:schemeClr val="tx1"/>
                </a:solidFill>
                <a:cs typeface="+mn-ea"/>
                <a:sym typeface="+mn-lt"/>
              </a:rPr>
              <a:t>权重</a:t>
            </a:r>
            <a:endParaRPr lang="en-US" altLang="zh-CN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392145" y="1231900"/>
            <a:ext cx="4081392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kern="0" dirty="0">
                <a:cs typeface="+mn-ea"/>
                <a:sym typeface="+mn-lt"/>
              </a:rPr>
              <a:t>Nova-Scheduler</a:t>
            </a:r>
            <a:r>
              <a:rPr lang="zh-CN" altLang="en-US" kern="0" dirty="0" smtClean="0">
                <a:cs typeface="+mn-ea"/>
                <a:sym typeface="+mn-lt"/>
              </a:rPr>
              <a:t>功能</a:t>
            </a:r>
            <a:endParaRPr lang="zh-CN" altLang="en-US" kern="0" dirty="0">
              <a:cs typeface="+mn-ea"/>
              <a:sym typeface="+mn-lt"/>
            </a:endParaRP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筛选和确定将虚拟机实例分配</a:t>
            </a:r>
            <a:r>
              <a:rPr lang="zh-CN" altLang="en-US" kern="0" dirty="0">
                <a:cs typeface="+mn-ea"/>
                <a:sym typeface="+mn-lt"/>
              </a:rPr>
              <a:t>到哪一台物理</a:t>
            </a:r>
            <a:r>
              <a:rPr lang="zh-CN" altLang="en-US" kern="0" dirty="0" smtClean="0">
                <a:cs typeface="+mn-ea"/>
                <a:sym typeface="+mn-lt"/>
              </a:rPr>
              <a:t>机。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1"/>
            <a:r>
              <a:rPr lang="zh-CN" altLang="en-US" kern="0" dirty="0">
                <a:cs typeface="+mn-ea"/>
                <a:sym typeface="+mn-lt"/>
              </a:rPr>
              <a:t>分配过程主要分为两步，过滤和</a:t>
            </a:r>
            <a:r>
              <a:rPr lang="zh-CN" altLang="en-US" kern="0" dirty="0" smtClean="0">
                <a:cs typeface="+mn-ea"/>
                <a:sym typeface="+mn-lt"/>
              </a:rPr>
              <a:t>权重：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2"/>
            <a:r>
              <a:rPr lang="zh-CN" altLang="en-US" sz="1800" kern="0" dirty="0">
                <a:latin typeface="+mn-lt"/>
                <a:cs typeface="+mn-ea"/>
                <a:sym typeface="+mn-lt"/>
              </a:rPr>
              <a:t>通过过滤器选择满足条件的计算</a:t>
            </a:r>
            <a:r>
              <a:rPr lang="zh-CN" altLang="en-US" sz="1800" kern="0" dirty="0" smtClean="0">
                <a:latin typeface="+mn-lt"/>
                <a:cs typeface="+mn-ea"/>
                <a:sym typeface="+mn-lt"/>
              </a:rPr>
              <a:t>节点；</a:t>
            </a:r>
            <a:endParaRPr lang="en-US" altLang="zh-CN" sz="1800" kern="0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zh-CN" altLang="en-US" sz="1800" kern="0" dirty="0">
                <a:latin typeface="+mn-lt"/>
                <a:cs typeface="+mn-ea"/>
                <a:sym typeface="+mn-lt"/>
              </a:rPr>
              <a:t>通过权重选择最优的</a:t>
            </a:r>
            <a:r>
              <a:rPr lang="zh-CN" altLang="en-US" sz="1800" kern="0" dirty="0" smtClean="0">
                <a:latin typeface="+mn-lt"/>
                <a:cs typeface="+mn-ea"/>
                <a:sym typeface="+mn-lt"/>
              </a:rPr>
              <a:t>节点。</a:t>
            </a:r>
            <a:endParaRPr lang="en-US" altLang="zh-CN" sz="1800" kern="0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10607" y="301845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kern="0" dirty="0" smtClean="0">
                <a:latin typeface="+mn-lt"/>
                <a:ea typeface="+mn-ea"/>
                <a:cs typeface="+mn-ea"/>
                <a:sym typeface="+mn-lt"/>
              </a:rPr>
              <a:t>过滤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21749" y="3018458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权重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044067" y="1260822"/>
            <a:ext cx="1189976" cy="4804835"/>
            <a:chOff x="1008064" y="1412776"/>
            <a:chExt cx="1189976" cy="4804835"/>
          </a:xfrm>
        </p:grpSpPr>
        <p:sp>
          <p:nvSpPr>
            <p:cNvPr id="3" name="椭圆 2"/>
            <p:cNvSpPr/>
            <p:nvPr/>
          </p:nvSpPr>
          <p:spPr bwMode="auto">
            <a:xfrm>
              <a:off x="1008064" y="1412776"/>
              <a:ext cx="1189976" cy="4804835"/>
            </a:xfrm>
            <a:prstGeom prst="ellipse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58616" y="2047796"/>
              <a:ext cx="688873" cy="3534794"/>
              <a:chOff x="1456277" y="2059992"/>
              <a:chExt cx="900100" cy="3534794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1456277" y="2059992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1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1456277" y="2687571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2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1456277" y="3315150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3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1456277" y="3942729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4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456277" y="4570308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5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1456277" y="5197886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6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42" name="直接箭头连接符 41"/>
          <p:cNvCxnSpPr>
            <a:stCxn id="3" idx="6"/>
            <a:endCxn id="57" idx="1"/>
          </p:cNvCxnSpPr>
          <p:nvPr/>
        </p:nvCxnSpPr>
        <p:spPr bwMode="auto">
          <a:xfrm flipV="1">
            <a:off x="2234043" y="3663239"/>
            <a:ext cx="2240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7" name="组合 66"/>
          <p:cNvGrpSpPr/>
          <p:nvPr/>
        </p:nvGrpSpPr>
        <p:grpSpPr>
          <a:xfrm>
            <a:off x="3582207" y="1260822"/>
            <a:ext cx="1189976" cy="4804835"/>
            <a:chOff x="3399275" y="1551237"/>
            <a:chExt cx="1189976" cy="4804835"/>
          </a:xfrm>
        </p:grpSpPr>
        <p:sp>
          <p:nvSpPr>
            <p:cNvPr id="47" name="椭圆 46"/>
            <p:cNvSpPr/>
            <p:nvPr/>
          </p:nvSpPr>
          <p:spPr bwMode="auto">
            <a:xfrm>
              <a:off x="3399275" y="1551237"/>
              <a:ext cx="1189976" cy="4804835"/>
            </a:xfrm>
            <a:prstGeom prst="ellipse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3649827" y="2186257"/>
              <a:ext cx="688873" cy="3534794"/>
              <a:chOff x="1456277" y="2059992"/>
              <a:chExt cx="900100" cy="3534794"/>
            </a:xfrm>
          </p:grpSpPr>
          <p:sp>
            <p:nvSpPr>
              <p:cNvPr id="49" name="矩形 48"/>
              <p:cNvSpPr/>
              <p:nvPr/>
            </p:nvSpPr>
            <p:spPr bwMode="auto">
              <a:xfrm>
                <a:off x="1456277" y="2059992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1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1456277" y="2687571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2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 bwMode="auto">
              <a:xfrm>
                <a:off x="1456277" y="3315150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3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1456277" y="3942729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4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1456277" y="4570308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5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1456277" y="5197886"/>
                <a:ext cx="900100" cy="396900"/>
              </a:xfrm>
              <a:prstGeom prst="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6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</p:grpSp>
      <p:sp>
        <p:nvSpPr>
          <p:cNvPr id="57" name="矩形 56"/>
          <p:cNvSpPr/>
          <p:nvPr/>
        </p:nvSpPr>
        <p:spPr bwMode="auto">
          <a:xfrm>
            <a:off x="2458075" y="3464789"/>
            <a:ext cx="900100" cy="396900"/>
          </a:xfrm>
          <a:prstGeom prst="rect">
            <a:avLst/>
          </a:prstGeom>
          <a:solidFill>
            <a:srgbClr val="415463"/>
          </a:solidFill>
          <a:ln w="9525" cap="flat" cmpd="sng" algn="ctr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Filters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996215" y="3464789"/>
            <a:ext cx="1095066" cy="396900"/>
          </a:xfrm>
          <a:prstGeom prst="rect">
            <a:avLst/>
          </a:prstGeom>
          <a:solidFill>
            <a:srgbClr val="415463"/>
          </a:solidFill>
          <a:ln w="9525" cap="flat" cmpd="sng" algn="ctr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Weighting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315312" y="2136394"/>
            <a:ext cx="1189976" cy="3053690"/>
            <a:chOff x="6279309" y="2528901"/>
            <a:chExt cx="1189976" cy="3053690"/>
          </a:xfrm>
        </p:grpSpPr>
        <p:sp>
          <p:nvSpPr>
            <p:cNvPr id="59" name="椭圆 58"/>
            <p:cNvSpPr/>
            <p:nvPr/>
          </p:nvSpPr>
          <p:spPr bwMode="auto">
            <a:xfrm>
              <a:off x="6279309" y="2528901"/>
              <a:ext cx="1189976" cy="3053690"/>
            </a:xfrm>
            <a:prstGeom prst="ellipse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FrutigerNext LT Regular" pitchFamily="34" charset="0"/>
                <a:ea typeface="宋体" pitchFamily="2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529861" y="2915928"/>
              <a:ext cx="688873" cy="2279637"/>
              <a:chOff x="1456277" y="2687571"/>
              <a:chExt cx="900100" cy="2279637"/>
            </a:xfrm>
          </p:grpSpPr>
          <p:sp>
            <p:nvSpPr>
              <p:cNvPr id="62" name="矩形 61"/>
              <p:cNvSpPr/>
              <p:nvPr/>
            </p:nvSpPr>
            <p:spPr bwMode="auto">
              <a:xfrm>
                <a:off x="1456277" y="2687571"/>
                <a:ext cx="900100" cy="396900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5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 bwMode="auto">
              <a:xfrm>
                <a:off x="1456277" y="3315150"/>
                <a:ext cx="900100" cy="396900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3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 bwMode="auto">
              <a:xfrm>
                <a:off x="1456277" y="3942729"/>
                <a:ext cx="900100" cy="396900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1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 bwMode="auto">
              <a:xfrm>
                <a:off x="1456277" y="4570308"/>
                <a:ext cx="900100" cy="396900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Host 6</a:t>
                </a:r>
                <a:endPara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</p:grpSp>
      </p:grpSp>
      <p:cxnSp>
        <p:nvCxnSpPr>
          <p:cNvPr id="75" name="直接箭头连接符 74"/>
          <p:cNvCxnSpPr>
            <a:stCxn id="57" idx="3"/>
            <a:endCxn id="47" idx="2"/>
          </p:cNvCxnSpPr>
          <p:nvPr/>
        </p:nvCxnSpPr>
        <p:spPr bwMode="auto">
          <a:xfrm>
            <a:off x="3358175" y="3663239"/>
            <a:ext cx="2240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直接箭头连接符 76"/>
          <p:cNvCxnSpPr>
            <a:stCxn id="47" idx="6"/>
            <a:endCxn id="58" idx="1"/>
          </p:cNvCxnSpPr>
          <p:nvPr/>
        </p:nvCxnSpPr>
        <p:spPr bwMode="auto">
          <a:xfrm flipV="1">
            <a:off x="4772183" y="3663239"/>
            <a:ext cx="22403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>
            <a:stCxn id="58" idx="3"/>
            <a:endCxn id="59" idx="2"/>
          </p:cNvCxnSpPr>
          <p:nvPr/>
        </p:nvCxnSpPr>
        <p:spPr bwMode="auto">
          <a:xfrm>
            <a:off x="6091281" y="3663239"/>
            <a:ext cx="2240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3" name="禁止符 82"/>
          <p:cNvSpPr/>
          <p:nvPr/>
        </p:nvSpPr>
        <p:spPr bwMode="auto">
          <a:xfrm>
            <a:off x="3889163" y="2454224"/>
            <a:ext cx="576064" cy="576064"/>
          </a:xfrm>
          <a:prstGeom prst="noSmoking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85" name="禁止符 84"/>
          <p:cNvSpPr/>
          <p:nvPr/>
        </p:nvSpPr>
        <p:spPr bwMode="auto">
          <a:xfrm>
            <a:off x="3889163" y="3714755"/>
            <a:ext cx="576064" cy="576064"/>
          </a:xfrm>
          <a:prstGeom prst="noSmoking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 bwMode="auto">
          <a:xfrm>
            <a:off x="6132004" y="5394310"/>
            <a:ext cx="1980220" cy="734990"/>
          </a:xfrm>
          <a:prstGeom prst="rect">
            <a:avLst/>
          </a:prstGeom>
          <a:ln>
            <a:solidFill>
              <a:srgbClr val="84D0A2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+mn-ea"/>
                <a:ea typeface="+mn-ea"/>
              </a:rPr>
              <a:t>主机过滤和</a:t>
            </a:r>
            <a:r>
              <a:rPr lang="zh-CN" altLang="en-US" sz="1400" dirty="0">
                <a:latin typeface="+mn-ea"/>
              </a:rPr>
              <a:t>权重</a:t>
            </a:r>
            <a:r>
              <a:rPr lang="zh-CN" altLang="en-US" sz="1400" dirty="0" smtClean="0">
                <a:latin typeface="+mn-ea"/>
                <a:ea typeface="+mn-ea"/>
              </a:rPr>
              <a:t>后，按优先级排序（</a:t>
            </a:r>
            <a:r>
              <a:rPr lang="en-US" altLang="zh-CN" sz="1400" dirty="0" smtClean="0">
                <a:latin typeface="+mn-ea"/>
                <a:ea typeface="+mn-ea"/>
              </a:rPr>
              <a:t>Host 5</a:t>
            </a:r>
            <a:r>
              <a:rPr lang="zh-CN" altLang="en-US" sz="1400" dirty="0" smtClean="0">
                <a:latin typeface="+mn-ea"/>
                <a:ea typeface="+mn-ea"/>
              </a:rPr>
              <a:t>是最优选择）</a:t>
            </a:r>
          </a:p>
        </p:txBody>
      </p:sp>
    </p:spTree>
    <p:extLst>
      <p:ext uri="{BB962C8B-B14F-4D97-AF65-F5344CB8AC3E}">
        <p14:creationId xmlns:p14="http://schemas.microsoft.com/office/powerpoint/2010/main" val="23944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Compute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7963445" y="1231900"/>
            <a:ext cx="3504655" cy="3924300"/>
          </a:xfrm>
        </p:spPr>
        <p:txBody>
          <a:bodyPr/>
          <a:lstStyle/>
          <a:p>
            <a:pPr lvl="1"/>
            <a:r>
              <a:rPr lang="en-US" altLang="zh-CN" dirty="0" smtClean="0">
                <a:cs typeface="+mn-ea"/>
                <a:sym typeface="+mn-lt"/>
              </a:rPr>
              <a:t>Nova-Compute</a:t>
            </a:r>
            <a:r>
              <a:rPr lang="zh-CN" altLang="en-US" dirty="0" smtClean="0">
                <a:cs typeface="+mn-ea"/>
                <a:sym typeface="+mn-lt"/>
              </a:rPr>
              <a:t>框架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Manager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Driver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对接不同的虚拟化平台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KVM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VMware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Xen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LXC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QEMU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……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79476" y="1404386"/>
            <a:ext cx="2016224" cy="324036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虚拟机操作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557718" y="1404386"/>
            <a:ext cx="1566174" cy="324036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周期性任务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379476" y="1973504"/>
            <a:ext cx="2016224" cy="51939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虚拟机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生命周期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（创建、删除、迁移等）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365154" y="2672916"/>
            <a:ext cx="2016224" cy="576064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虚拟机其他操作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（挂载磁盘、网卡等）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 bwMode="auto">
          <a:xfrm>
            <a:off x="3557718" y="1973504"/>
            <a:ext cx="1566174" cy="32403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资源管理</a:t>
            </a:r>
          </a:p>
        </p:txBody>
      </p:sp>
      <p:sp>
        <p:nvSpPr>
          <p:cNvPr id="11" name="矩形 10"/>
          <p:cNvSpPr>
            <a:spLocks/>
          </p:cNvSpPr>
          <p:nvPr/>
        </p:nvSpPr>
        <p:spPr bwMode="auto">
          <a:xfrm>
            <a:off x="3557718" y="2442873"/>
            <a:ext cx="1566174" cy="32403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网络信息更新</a:t>
            </a:r>
          </a:p>
        </p:txBody>
      </p:sp>
      <p:sp>
        <p:nvSpPr>
          <p:cNvPr id="12" name="矩形 11"/>
          <p:cNvSpPr>
            <a:spLocks/>
          </p:cNvSpPr>
          <p:nvPr/>
        </p:nvSpPr>
        <p:spPr bwMode="auto">
          <a:xfrm>
            <a:off x="3557718" y="3381611"/>
            <a:ext cx="1566174" cy="32403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……</a:t>
            </a:r>
          </a:p>
        </p:txBody>
      </p:sp>
      <p:sp>
        <p:nvSpPr>
          <p:cNvPr id="13" name="矩形 12"/>
          <p:cNvSpPr>
            <a:spLocks/>
          </p:cNvSpPr>
          <p:nvPr/>
        </p:nvSpPr>
        <p:spPr bwMode="auto">
          <a:xfrm>
            <a:off x="5373051" y="1418249"/>
            <a:ext cx="1724403" cy="324036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Driver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管理</a:t>
            </a:r>
          </a:p>
        </p:txBody>
      </p:sp>
      <p:sp>
        <p:nvSpPr>
          <p:cNvPr id="16" name="矩形 15"/>
          <p:cNvSpPr>
            <a:spLocks/>
          </p:cNvSpPr>
          <p:nvPr/>
        </p:nvSpPr>
        <p:spPr bwMode="auto">
          <a:xfrm>
            <a:off x="5362050" y="1973504"/>
            <a:ext cx="1724403" cy="324036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其他组件的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接口</a:t>
            </a:r>
          </a:p>
        </p:txBody>
      </p:sp>
      <p:sp>
        <p:nvSpPr>
          <p:cNvPr id="17" name="矩形 16"/>
          <p:cNvSpPr>
            <a:spLocks/>
          </p:cNvSpPr>
          <p:nvPr/>
        </p:nvSpPr>
        <p:spPr bwMode="auto">
          <a:xfrm>
            <a:off x="3557718" y="2912242"/>
            <a:ext cx="1566174" cy="32403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虚拟机状态同步</a:t>
            </a:r>
          </a:p>
        </p:txBody>
      </p:sp>
      <p:sp>
        <p:nvSpPr>
          <p:cNvPr id="19" name="圆角矩形 18"/>
          <p:cNvSpPr>
            <a:spLocks/>
          </p:cNvSpPr>
          <p:nvPr/>
        </p:nvSpPr>
        <p:spPr bwMode="auto">
          <a:xfrm>
            <a:off x="5754618" y="3270739"/>
            <a:ext cx="2446957" cy="355531"/>
          </a:xfrm>
          <a:prstGeom prst="roundRect">
            <a:avLst/>
          </a:prstGeom>
          <a:solidFill>
            <a:srgbClr val="F66F6A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Manager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）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271464" y="1340768"/>
            <a:ext cx="6984776" cy="2484276"/>
          </a:xfrm>
          <a:prstGeom prst="rect">
            <a:avLst/>
          </a:prstGeom>
          <a:noFill/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71464" y="4113076"/>
            <a:ext cx="1012078" cy="1908212"/>
            <a:chOff x="1523492" y="4329100"/>
            <a:chExt cx="1012078" cy="1908212"/>
          </a:xfrm>
        </p:grpSpPr>
        <p:sp>
          <p:nvSpPr>
            <p:cNvPr id="21" name="矩形 20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Hyper-V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805780" y="4113076"/>
            <a:ext cx="1012078" cy="1908212"/>
            <a:chOff x="1523492" y="4329100"/>
            <a:chExt cx="1012078" cy="1908212"/>
          </a:xfrm>
        </p:grpSpPr>
        <p:sp>
          <p:nvSpPr>
            <p:cNvPr id="29" name="矩形 28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VMware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38622" y="4113076"/>
            <a:ext cx="1012078" cy="1908212"/>
            <a:chOff x="1523492" y="4329100"/>
            <a:chExt cx="1012078" cy="1908212"/>
          </a:xfrm>
        </p:grpSpPr>
        <p:sp>
          <p:nvSpPr>
            <p:cNvPr id="34" name="矩形 33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Xen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矩形 38"/>
          <p:cNvSpPr>
            <a:spLocks/>
          </p:cNvSpPr>
          <p:nvPr/>
        </p:nvSpPr>
        <p:spPr bwMode="auto">
          <a:xfrm>
            <a:off x="5028510" y="4113076"/>
            <a:ext cx="3227730" cy="378899"/>
          </a:xfrm>
          <a:prstGeom prst="rect">
            <a:avLst/>
          </a:prstGeom>
          <a:noFill/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LibVirt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028510" y="4908179"/>
            <a:ext cx="888156" cy="1479921"/>
            <a:chOff x="1523492" y="4329100"/>
            <a:chExt cx="1012078" cy="1908212"/>
          </a:xfrm>
        </p:grpSpPr>
        <p:sp>
          <p:nvSpPr>
            <p:cNvPr id="44" name="矩形 43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KVM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368084" y="4908179"/>
            <a:ext cx="888156" cy="1479921"/>
            <a:chOff x="1523492" y="4329100"/>
            <a:chExt cx="1012078" cy="1908212"/>
          </a:xfrm>
        </p:grpSpPr>
        <p:sp>
          <p:nvSpPr>
            <p:cNvPr id="49" name="矩形 48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QEMU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198297" y="4908179"/>
            <a:ext cx="888156" cy="1479921"/>
            <a:chOff x="1523492" y="4329100"/>
            <a:chExt cx="1012078" cy="1908212"/>
          </a:xfrm>
        </p:grpSpPr>
        <p:sp>
          <p:nvSpPr>
            <p:cNvPr id="54" name="矩形 53"/>
            <p:cNvSpPr>
              <a:spLocks/>
            </p:cNvSpPr>
            <p:nvPr/>
          </p:nvSpPr>
          <p:spPr bwMode="auto">
            <a:xfrm>
              <a:off x="1523492" y="4329100"/>
              <a:ext cx="1012078" cy="1908212"/>
            </a:xfrm>
            <a:prstGeom prst="rect">
              <a:avLst/>
            </a:prstGeom>
            <a:noFill/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LXC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630414" y="483315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630414" y="5252916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630414" y="5672677"/>
              <a:ext cx="798234" cy="324036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59" name="直接箭头连接符 58"/>
          <p:cNvCxnSpPr>
            <a:cxnSpLocks/>
          </p:cNvCxnSpPr>
          <p:nvPr/>
        </p:nvCxnSpPr>
        <p:spPr bwMode="auto">
          <a:xfrm flipV="1">
            <a:off x="1777503" y="382504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0" name="直接箭头连接符 59"/>
          <p:cNvCxnSpPr>
            <a:cxnSpLocks/>
          </p:cNvCxnSpPr>
          <p:nvPr/>
        </p:nvCxnSpPr>
        <p:spPr bwMode="auto">
          <a:xfrm flipV="1">
            <a:off x="3042144" y="382504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1" name="直接箭头连接符 60"/>
          <p:cNvCxnSpPr>
            <a:cxnSpLocks/>
          </p:cNvCxnSpPr>
          <p:nvPr/>
        </p:nvCxnSpPr>
        <p:spPr bwMode="auto">
          <a:xfrm flipH="1" flipV="1">
            <a:off x="4306785" y="382504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直接箭头连接符 63"/>
          <p:cNvCxnSpPr>
            <a:cxnSpLocks/>
            <a:stCxn id="39" idx="0"/>
          </p:cNvCxnSpPr>
          <p:nvPr/>
        </p:nvCxnSpPr>
        <p:spPr bwMode="auto">
          <a:xfrm flipV="1">
            <a:off x="6642375" y="3825044"/>
            <a:ext cx="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7" name="直接箭头连接符 66"/>
          <p:cNvCxnSpPr>
            <a:cxnSpLocks/>
          </p:cNvCxnSpPr>
          <p:nvPr/>
        </p:nvCxnSpPr>
        <p:spPr bwMode="auto">
          <a:xfrm flipH="1" flipV="1">
            <a:off x="5467021" y="4485179"/>
            <a:ext cx="0" cy="41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0" name="直接箭头连接符 69"/>
          <p:cNvCxnSpPr>
            <a:cxnSpLocks/>
          </p:cNvCxnSpPr>
          <p:nvPr/>
        </p:nvCxnSpPr>
        <p:spPr bwMode="auto">
          <a:xfrm flipV="1">
            <a:off x="6642375" y="4485179"/>
            <a:ext cx="0" cy="41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8" name="直接箭头连接符 77"/>
          <p:cNvCxnSpPr>
            <a:cxnSpLocks/>
          </p:cNvCxnSpPr>
          <p:nvPr/>
        </p:nvCxnSpPr>
        <p:spPr bwMode="auto">
          <a:xfrm flipV="1">
            <a:off x="7812162" y="4485179"/>
            <a:ext cx="0" cy="4162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6057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服务示例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列出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err="1" smtClean="0">
                <a:cs typeface="+mn-ea"/>
                <a:sym typeface="+mn-lt"/>
              </a:rPr>
              <a:t>openstack</a:t>
            </a:r>
            <a:r>
              <a:rPr lang="en-US" altLang="zh-CN" dirty="0" smtClean="0">
                <a:cs typeface="+mn-ea"/>
                <a:sym typeface="+mn-lt"/>
              </a:rPr>
              <a:t> compute service list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" r="434"/>
          <a:stretch/>
        </p:blipFill>
        <p:spPr>
          <a:xfrm>
            <a:off x="1451484" y="2402426"/>
            <a:ext cx="9973108" cy="163864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 bwMode="auto">
          <a:xfrm>
            <a:off x="-168696" y="4917344"/>
            <a:ext cx="177384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2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5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组件详细讲解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典型操作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典型工作流程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88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典型操作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359087"/>
              </p:ext>
            </p:extLst>
          </p:nvPr>
        </p:nvGraphicFramePr>
        <p:xfrm>
          <a:off x="1061338" y="1268760"/>
          <a:ext cx="10399258" cy="45707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4696"/>
                <a:gridCol w="7924562"/>
              </a:tblGrid>
              <a:tr h="467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2200" kern="1200" dirty="0" smtClean="0">
                          <a:sym typeface="+mn-lt"/>
                        </a:rPr>
                        <a:t>分组</a:t>
                      </a:r>
                      <a:endParaRPr lang="zh-CN" altLang="zh-CN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2200" kern="1200" dirty="0" smtClean="0">
                          <a:sym typeface="+mn-lt"/>
                        </a:rPr>
                        <a:t>说明</a:t>
                      </a:r>
                      <a:endParaRPr lang="zh-CN" altLang="zh-CN" sz="2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>
                    <a:solidFill>
                      <a:srgbClr val="15B0E8"/>
                    </a:solidFill>
                  </a:tcPr>
                </a:tc>
              </a:tr>
              <a:tr h="9762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虚拟机生命周期管理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虚拟机创建、删除、启动、关机、重启、重建、规格更改、暂停、解除暂停、挂起、继续、迁移、在线迁移、锁定、解锁、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疏散、拯救、解拯救、搁置、删除搁置、</a:t>
                      </a:r>
                      <a:r>
                        <a:rPr lang="en-US" altLang="zh-CN" sz="1500" kern="1200" dirty="0" smtClean="0">
                          <a:sym typeface="+mn-lt"/>
                        </a:rPr>
                        <a:t> 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恢复搁置、备份、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虚拟机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导出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镜像、列表、详细信息、信息查询更改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和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密码修改</a:t>
                      </a:r>
                      <a:endParaRPr lang="zh-CN" altLang="zh-CN" sz="1500" kern="12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57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卷和快照管理操作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本质上是对</a:t>
                      </a:r>
                      <a:r>
                        <a:rPr lang="en-US" altLang="zh-CN" sz="1500" kern="1200" dirty="0" smtClean="0">
                          <a:sym typeface="+mn-lt"/>
                        </a:rPr>
                        <a:t>Cinder API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的封装。卷创建、删除、列表、详细信息查询。快照创建、删除、列表、详细信息查询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466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虚拟机卷操作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虚拟机挂卷、虚拟机卸卷、虚拟机挂卷列表、虚拟机挂卷详细信息查询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57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虚拟网络操作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本质上是对</a:t>
                      </a:r>
                      <a:r>
                        <a:rPr lang="en-US" altLang="zh-CN" sz="1500" kern="1200" dirty="0" smtClean="0">
                          <a:sym typeface="+mn-lt"/>
                        </a:rPr>
                        <a:t>Neutron API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的封装。虚拟网络创建、删除、列表、详细信息查询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466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虚拟机虚拟网卡操作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zh-CN" sz="1500" kern="1200" dirty="0" smtClean="0">
                          <a:sym typeface="+mn-lt"/>
                        </a:rPr>
                        <a:t>虚拟机挂载网卡、虚拟机卸载网卡、虚拟机网卡列表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575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500" kern="1200" dirty="0" smtClean="0">
                          <a:sym typeface="+mn-lt"/>
                        </a:rPr>
                        <a:t>虚拟机镜像的操作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500" kern="1200" dirty="0" smtClean="0">
                          <a:sym typeface="+mn-lt"/>
                        </a:rPr>
                        <a:t>本质上是对</a:t>
                      </a:r>
                      <a:r>
                        <a:rPr lang="en-US" altLang="zh-CN" sz="1500" kern="1200" dirty="0" smtClean="0">
                          <a:sym typeface="+mn-lt"/>
                        </a:rPr>
                        <a:t>Glance API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的封装，支持镜像的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创建、删除、列表、详细信息查询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  <a:tr h="466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zh-CN" altLang="en-US" sz="1500" kern="1200" dirty="0" smtClean="0">
                          <a:sym typeface="+mn-lt"/>
                        </a:rPr>
                        <a:t>其他资源其他</a:t>
                      </a:r>
                      <a:r>
                        <a:rPr lang="zh-CN" altLang="zh-CN" sz="1500" kern="1200" dirty="0" smtClean="0">
                          <a:sym typeface="+mn-lt"/>
                        </a:rPr>
                        <a:t>操作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lang="en-US" altLang="zh-CN" sz="1500" kern="1200" dirty="0" smtClean="0">
                          <a:sym typeface="+mn-lt"/>
                        </a:rPr>
                        <a:t>Flavor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，主机组，</a:t>
                      </a:r>
                      <a:r>
                        <a:rPr lang="en-US" altLang="zh-CN" sz="1500" kern="1200" dirty="0" err="1" smtClean="0">
                          <a:sym typeface="+mn-lt"/>
                        </a:rPr>
                        <a:t>keypairs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，</a:t>
                      </a:r>
                      <a:r>
                        <a:rPr lang="en-US" altLang="zh-CN" sz="1500" kern="1200" dirty="0" smtClean="0">
                          <a:sym typeface="+mn-lt"/>
                        </a:rPr>
                        <a:t>quota</a:t>
                      </a:r>
                      <a:r>
                        <a:rPr lang="zh-CN" altLang="en-US" sz="1500" kern="1200" dirty="0" smtClean="0">
                          <a:sym typeface="+mn-lt"/>
                        </a:rPr>
                        <a:t>等</a:t>
                      </a:r>
                      <a:endParaRPr lang="zh-CN" altLang="zh-CN" sz="15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13305" marR="113305" marT="115979" marB="5891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kern="2200" dirty="0" smtClean="0">
                <a:latin typeface="+mn-lt"/>
                <a:cs typeface="+mn-ea"/>
                <a:sym typeface="+mn-lt"/>
              </a:rPr>
              <a:t>N</a:t>
            </a:r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ova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主要</a:t>
            </a:r>
            <a:r>
              <a:rPr lang="zh-CN" altLang="en-US" kern="2200" dirty="0" smtClean="0">
                <a:latin typeface="+mn-lt"/>
                <a:cs typeface="+mn-ea"/>
                <a:sym typeface="+mn-lt"/>
              </a:rPr>
              <a:t>操作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对象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122715"/>
              </p:ext>
            </p:extLst>
          </p:nvPr>
        </p:nvGraphicFramePr>
        <p:xfrm>
          <a:off x="1043683" y="1268727"/>
          <a:ext cx="10344905" cy="36308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3381"/>
                <a:gridCol w="2679452"/>
                <a:gridCol w="54020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名称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简介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说明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</a:tr>
              <a:tr h="3492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Server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虚拟机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管理提供的云服务资源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中最重要的数据对象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Server metadata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虚拟机元数据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通常用于为虚拟机附加必要描述信息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key/value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格式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Flavor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虚拟机规格模板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用于定义虚拟机类型，如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2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个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v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CPU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、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4GB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内存、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40GB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本地存储空间的虚拟机。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Flavor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由系统管理员创建，供普通用户在创建虚拟机时使用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216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Quota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资源配额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用于指定租户最多能够使用的逻辑资源上限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Hypervisor / node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节点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对于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KVM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、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+mn-lt"/>
                        </a:rPr>
                        <a:t>Xen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等虚拟化技术，一个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node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即对应一个物理主机。对于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vCenter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node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对应一个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cluster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Host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主机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对于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KVM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、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+mn-lt"/>
                        </a:rPr>
                        <a:t>Xen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等虚拟化技术，一个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host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即对应一个物理主机，同时对应一个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node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。对于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vCenter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host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对应一套</a:t>
                      </a:r>
                      <a:r>
                        <a:rPr kumimoji="0" 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+mn-lt"/>
                        </a:rPr>
                        <a:t>vCenter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部署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Host aggregate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主机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组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HA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内包含若干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host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。一个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HA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内的物理主机通常具有相同的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CPU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型号等物理资源特性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的核心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项目，提供大规模可扩展、按需弹性和自助服务的计算资源，是整个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中最核心的项目。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本章节分为两个部分：理论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和实验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理论部分主要</a:t>
            </a:r>
            <a:r>
              <a:rPr lang="zh-CN" altLang="en-US" dirty="0" smtClean="0">
                <a:cs typeface="+mn-ea"/>
                <a:sym typeface="+mn-lt"/>
              </a:rPr>
              <a:t>讲解</a:t>
            </a:r>
            <a:r>
              <a:rPr lang="en-US" altLang="zh-CN" dirty="0" smtClean="0">
                <a:cs typeface="+mn-ea"/>
                <a:sym typeface="+mn-lt"/>
              </a:rPr>
              <a:t>Nova</a:t>
            </a:r>
            <a:r>
              <a:rPr lang="zh-CN" altLang="en-US" dirty="0" smtClean="0">
                <a:cs typeface="+mn-ea"/>
                <a:sym typeface="+mn-lt"/>
              </a:rPr>
              <a:t>作用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zh-CN" altLang="en-US" dirty="0" smtClean="0">
                <a:cs typeface="+mn-ea"/>
                <a:sym typeface="+mn-lt"/>
              </a:rPr>
              <a:t>架构、工作原理</a:t>
            </a:r>
            <a:r>
              <a:rPr lang="zh-CN" altLang="en-US" dirty="0">
                <a:cs typeface="+mn-ea"/>
                <a:sym typeface="+mn-lt"/>
              </a:rPr>
              <a:t>和流程。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</a:t>
            </a:r>
            <a:r>
              <a:rPr lang="zh-CN" altLang="en-US" dirty="0">
                <a:cs typeface="+mn-ea"/>
                <a:sym typeface="+mn-lt"/>
              </a:rPr>
              <a:t>重点锻炼</a:t>
            </a:r>
            <a:r>
              <a:rPr lang="zh-CN" altLang="en-US" dirty="0" smtClean="0">
                <a:cs typeface="+mn-ea"/>
                <a:sym typeface="+mn-lt"/>
              </a:rPr>
              <a:t>学员</a:t>
            </a:r>
            <a:r>
              <a:rPr lang="en-US" altLang="zh-CN" dirty="0" smtClean="0">
                <a:cs typeface="+mn-ea"/>
                <a:sym typeface="+mn-lt"/>
              </a:rPr>
              <a:t>Nova</a:t>
            </a:r>
            <a:r>
              <a:rPr lang="zh-CN" altLang="en-US" dirty="0" smtClean="0">
                <a:cs typeface="+mn-ea"/>
                <a:sym typeface="+mn-lt"/>
              </a:rPr>
              <a:t>日常</a:t>
            </a:r>
            <a:r>
              <a:rPr lang="zh-CN" altLang="en-US" dirty="0">
                <a:cs typeface="+mn-ea"/>
                <a:sym typeface="+mn-lt"/>
              </a:rPr>
              <a:t>运维操作，帮助学员理论联系实际</a:t>
            </a:r>
            <a:r>
              <a:rPr lang="zh-CN" altLang="en-US" dirty="0" smtClean="0">
                <a:cs typeface="+mn-ea"/>
                <a:sym typeface="+mn-lt"/>
              </a:rPr>
              <a:t>，真正掌握</a:t>
            </a:r>
            <a:r>
              <a:rPr lang="en-US" altLang="zh-CN" dirty="0" smtClean="0">
                <a:cs typeface="+mn-ea"/>
                <a:sym typeface="+mn-lt"/>
              </a:rPr>
              <a:t>Nova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350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主要操作对象</a:t>
            </a:r>
          </a:p>
        </p:txBody>
      </p:sp>
      <p:graphicFrame>
        <p:nvGraphicFramePr>
          <p:cNvPr id="5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377693"/>
              </p:ext>
            </p:extLst>
          </p:nvPr>
        </p:nvGraphicFramePr>
        <p:xfrm>
          <a:off x="1043683" y="1285008"/>
          <a:ext cx="10344905" cy="250403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63381"/>
                <a:gridCol w="2679452"/>
                <a:gridCol w="540207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名称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简介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说明</a:t>
                      </a:r>
                      <a:endParaRPr kumimoji="0" 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>
                    <a:solidFill>
                      <a:srgbClr val="15B0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Server group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虚拟机亲和性</a:t>
                      </a:r>
                      <a:r>
                        <a:rPr kumimoji="0" 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/</a:t>
                      </a: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反亲和组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同一个亲和性组的虚拟机，在创建时会被调度到相同的物理主机上。同一个反亲和性组的虚拟机，在创建时会被调度到不同的物理主机上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Service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各个服务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管理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相关服务的状态，包括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nova-compute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nova-conductor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nova-scheduler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novncproxy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</a:t>
                      </a:r>
                      <a:r>
                        <a:rPr kumimoji="0" lang="en-US" altLang="zh-CN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  <a:sym typeface="+mn-lt"/>
                        </a:rPr>
                        <a:t>consoleauth</a:t>
                      </a: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，</a:t>
                      </a: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nova-console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BDM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Block device mapping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块存储设备，用于描述虚拟机拥有的存储设备信息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en-US" altLang="zh-CN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Image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镜像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  <a:tab pos="9601200" algn="l"/>
                        </a:tabLst>
                      </a:pPr>
                      <a:r>
                        <a:rPr kumimoji="0" lang="zh-CN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+mn-lt"/>
                        </a:rPr>
                        <a:t>包含操作系统的文件，用于创建虚拟机</a:t>
                      </a:r>
                      <a:endParaRPr kumimoji="0" 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92124" marB="468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7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虚拟机状态介绍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4294967295"/>
          </p:nvPr>
        </p:nvSpPr>
        <p:spPr>
          <a:xfrm>
            <a:off x="1003300" y="2924944"/>
            <a:ext cx="10469563" cy="3239628"/>
          </a:xfrm>
        </p:spPr>
        <p:txBody>
          <a:bodyPr numCol="2"/>
          <a:lstStyle/>
          <a:p>
            <a:r>
              <a:rPr lang="zh-CN" altLang="en-US" sz="1800" dirty="0" smtClean="0">
                <a:cs typeface="+mn-ea"/>
                <a:sym typeface="+mn-lt"/>
              </a:rPr>
              <a:t>虚拟机状态类型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err="1" smtClean="0">
                <a:cs typeface="+mn-ea"/>
                <a:sym typeface="+mn-lt"/>
              </a:rPr>
              <a:t>vm_state</a:t>
            </a:r>
            <a:r>
              <a:rPr lang="zh-CN" altLang="en-US" sz="1600" dirty="0" smtClean="0">
                <a:cs typeface="+mn-ea"/>
                <a:sym typeface="+mn-lt"/>
              </a:rPr>
              <a:t>：数据库中记录的虚拟机状态。</a:t>
            </a:r>
            <a:endParaRPr lang="en-US" altLang="zh-CN" sz="16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err="1" smtClean="0">
                <a:cs typeface="+mn-ea"/>
                <a:sym typeface="+mn-lt"/>
              </a:rPr>
              <a:t>task_state</a:t>
            </a:r>
            <a:r>
              <a:rPr lang="zh-CN" altLang="en-US" sz="1600" dirty="0" smtClean="0">
                <a:cs typeface="+mn-ea"/>
                <a:sym typeface="+mn-lt"/>
              </a:rPr>
              <a:t>：当前虚拟机的任务状态，一般是中间态或者</a:t>
            </a:r>
            <a:r>
              <a:rPr lang="en-US" altLang="zh-CN" sz="1600" dirty="0" smtClean="0">
                <a:cs typeface="+mn-ea"/>
                <a:sym typeface="+mn-lt"/>
              </a:rPr>
              <a:t>None</a:t>
            </a:r>
            <a:r>
              <a:rPr lang="zh-CN" altLang="en-US" sz="1600" dirty="0" smtClean="0">
                <a:cs typeface="+mn-ea"/>
                <a:sym typeface="+mn-lt"/>
              </a:rPr>
              <a:t>。</a:t>
            </a:r>
            <a:endParaRPr lang="en-US" altLang="zh-CN" sz="16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err="1" smtClean="0">
                <a:cs typeface="+mn-ea"/>
                <a:sym typeface="+mn-lt"/>
              </a:rPr>
              <a:t>power_state</a:t>
            </a:r>
            <a:r>
              <a:rPr lang="zh-CN" altLang="en-US" sz="1600" dirty="0" smtClean="0">
                <a:cs typeface="+mn-ea"/>
                <a:sym typeface="+mn-lt"/>
              </a:rPr>
              <a:t>：从</a:t>
            </a:r>
            <a:r>
              <a:rPr lang="en-US" altLang="zh-CN" sz="1600" dirty="0" smtClean="0">
                <a:cs typeface="+mn-ea"/>
                <a:sym typeface="+mn-lt"/>
              </a:rPr>
              <a:t>hypervisor</a:t>
            </a:r>
            <a:r>
              <a:rPr lang="zh-CN" altLang="en-US" sz="1600" dirty="0" smtClean="0">
                <a:cs typeface="+mn-ea"/>
                <a:sym typeface="+mn-lt"/>
              </a:rPr>
              <a:t>获取的虚拟机的真实状态。</a:t>
            </a:r>
            <a:endParaRPr lang="en-US" altLang="zh-CN" sz="16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smtClean="0">
                <a:cs typeface="+mn-ea"/>
                <a:sym typeface="+mn-lt"/>
              </a:rPr>
              <a:t>Status</a:t>
            </a:r>
            <a:r>
              <a:rPr lang="zh-CN" altLang="en-US" sz="1600" dirty="0" smtClean="0">
                <a:cs typeface="+mn-ea"/>
                <a:sym typeface="+mn-lt"/>
              </a:rPr>
              <a:t>：对外呈现的虚拟机状态</a:t>
            </a:r>
            <a:endParaRPr lang="en-US" altLang="zh-CN" sz="1600" dirty="0" smtClean="0">
              <a:cs typeface="+mn-ea"/>
              <a:sym typeface="+mn-lt"/>
            </a:endParaRPr>
          </a:p>
          <a:p>
            <a:endParaRPr lang="en-US" altLang="zh-CN" sz="1800" dirty="0" smtClean="0">
              <a:cs typeface="+mn-ea"/>
              <a:sym typeface="+mn-lt"/>
            </a:endParaRPr>
          </a:p>
          <a:p>
            <a:endParaRPr lang="en-US" altLang="zh-CN" sz="1800" dirty="0">
              <a:cs typeface="+mn-ea"/>
              <a:sym typeface="+mn-lt"/>
            </a:endParaRPr>
          </a:p>
          <a:p>
            <a:endParaRPr lang="en-US" altLang="zh-CN" sz="1800" dirty="0" smtClean="0">
              <a:cs typeface="+mn-ea"/>
              <a:sym typeface="+mn-lt"/>
            </a:endParaRPr>
          </a:p>
          <a:p>
            <a:endParaRPr lang="en-US" altLang="zh-CN" sz="1800" dirty="0">
              <a:cs typeface="+mn-ea"/>
              <a:sym typeface="+mn-lt"/>
            </a:endParaRPr>
          </a:p>
          <a:p>
            <a:r>
              <a:rPr lang="zh-CN" altLang="en-US" sz="1800" dirty="0" smtClean="0">
                <a:cs typeface="+mn-ea"/>
                <a:sym typeface="+mn-lt"/>
              </a:rPr>
              <a:t>状态之间的关系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600" dirty="0" smtClean="0">
                <a:cs typeface="+mn-ea"/>
                <a:sym typeface="+mn-lt"/>
              </a:rPr>
              <a:t>系统内部只记录</a:t>
            </a:r>
            <a:r>
              <a:rPr lang="en-US" altLang="zh-CN" sz="1600" dirty="0" err="1" smtClean="0">
                <a:cs typeface="+mn-ea"/>
                <a:sym typeface="+mn-lt"/>
              </a:rPr>
              <a:t>vm_state</a:t>
            </a:r>
            <a:r>
              <a:rPr lang="zh-CN" altLang="en-US" sz="1600" dirty="0" smtClean="0">
                <a:cs typeface="+mn-ea"/>
                <a:sym typeface="+mn-lt"/>
              </a:rPr>
              <a:t>和</a:t>
            </a:r>
            <a:r>
              <a:rPr lang="en-US" altLang="zh-CN" sz="1600" dirty="0" err="1" smtClean="0">
                <a:cs typeface="+mn-ea"/>
                <a:sym typeface="+mn-lt"/>
              </a:rPr>
              <a:t>task_state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en-US" altLang="zh-CN" sz="1600" dirty="0" err="1" smtClean="0">
                <a:cs typeface="+mn-ea"/>
                <a:sym typeface="+mn-lt"/>
              </a:rPr>
              <a:t>power_state</a:t>
            </a:r>
            <a:endParaRPr lang="en-US" altLang="zh-CN" sz="16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smtClean="0">
                <a:cs typeface="+mn-ea"/>
                <a:sym typeface="+mn-lt"/>
              </a:rPr>
              <a:t>Status</a:t>
            </a:r>
            <a:r>
              <a:rPr lang="zh-CN" altLang="en-US" sz="1600" dirty="0" smtClean="0">
                <a:cs typeface="+mn-ea"/>
                <a:sym typeface="+mn-lt"/>
              </a:rPr>
              <a:t>是由</a:t>
            </a:r>
            <a:r>
              <a:rPr lang="en-US" altLang="zh-CN" sz="1600" dirty="0" err="1" smtClean="0">
                <a:cs typeface="+mn-ea"/>
                <a:sym typeface="+mn-lt"/>
              </a:rPr>
              <a:t>vm_state</a:t>
            </a:r>
            <a:r>
              <a:rPr lang="zh-CN" altLang="en-US" sz="1600" dirty="0" smtClean="0">
                <a:cs typeface="+mn-ea"/>
                <a:sym typeface="+mn-lt"/>
              </a:rPr>
              <a:t>和</a:t>
            </a:r>
            <a:r>
              <a:rPr lang="en-US" altLang="zh-CN" sz="1600" dirty="0" err="1" smtClean="0">
                <a:cs typeface="+mn-ea"/>
                <a:sym typeface="+mn-lt"/>
              </a:rPr>
              <a:t>task_state</a:t>
            </a:r>
            <a:r>
              <a:rPr lang="zh-CN" altLang="en-US" sz="1600" dirty="0" smtClean="0">
                <a:cs typeface="+mn-ea"/>
                <a:sym typeface="+mn-lt"/>
              </a:rPr>
              <a:t>联合生成的</a:t>
            </a:r>
            <a:endParaRPr lang="en-US" altLang="zh-CN" sz="1600" dirty="0" smtClean="0">
              <a:cs typeface="+mn-ea"/>
              <a:sym typeface="+mn-lt"/>
            </a:endParaRPr>
          </a:p>
          <a:p>
            <a:r>
              <a:rPr lang="zh-CN" altLang="en-US" sz="1800" dirty="0" smtClean="0">
                <a:cs typeface="+mn-ea"/>
                <a:sym typeface="+mn-lt"/>
              </a:rPr>
              <a:t>举例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600" dirty="0" err="1" smtClean="0">
                <a:cs typeface="+mn-ea"/>
                <a:sym typeface="+mn-lt"/>
              </a:rPr>
              <a:t>vm_state</a:t>
            </a:r>
            <a:r>
              <a:rPr lang="zh-CN" altLang="en-US" sz="1600" dirty="0" smtClean="0">
                <a:cs typeface="+mn-ea"/>
                <a:sym typeface="+mn-lt"/>
              </a:rPr>
              <a:t>为</a:t>
            </a:r>
            <a:r>
              <a:rPr lang="en-US" altLang="zh-CN" sz="1600" dirty="0" smtClean="0">
                <a:cs typeface="+mn-ea"/>
                <a:sym typeface="+mn-lt"/>
              </a:rPr>
              <a:t>active</a:t>
            </a:r>
            <a:r>
              <a:rPr lang="zh-CN" altLang="en-US" sz="1600" dirty="0" smtClean="0">
                <a:cs typeface="+mn-ea"/>
                <a:sym typeface="+mn-lt"/>
              </a:rPr>
              <a:t>，</a:t>
            </a:r>
            <a:r>
              <a:rPr lang="en-US" altLang="zh-CN" sz="1600" dirty="0" err="1" smtClean="0">
                <a:cs typeface="+mn-ea"/>
                <a:sym typeface="+mn-lt"/>
              </a:rPr>
              <a:t>task_state</a:t>
            </a:r>
            <a:r>
              <a:rPr lang="zh-CN" altLang="en-US" sz="1600" dirty="0" smtClean="0">
                <a:cs typeface="+mn-ea"/>
                <a:sym typeface="+mn-lt"/>
              </a:rPr>
              <a:t>为</a:t>
            </a:r>
            <a:r>
              <a:rPr lang="en-US" altLang="zh-CN" sz="1600" dirty="0" smtClean="0">
                <a:cs typeface="+mn-ea"/>
                <a:sym typeface="+mn-lt"/>
              </a:rPr>
              <a:t>rebooting</a:t>
            </a:r>
            <a:r>
              <a:rPr lang="zh-CN" altLang="en-US" sz="1600" dirty="0" smtClean="0">
                <a:cs typeface="+mn-ea"/>
                <a:sym typeface="+mn-lt"/>
              </a:rPr>
              <a:t>，则</a:t>
            </a:r>
            <a:r>
              <a:rPr lang="en-US" altLang="zh-CN" sz="1600" dirty="0" smtClean="0">
                <a:cs typeface="+mn-ea"/>
                <a:sym typeface="+mn-lt"/>
              </a:rPr>
              <a:t>status</a:t>
            </a:r>
            <a:r>
              <a:rPr lang="zh-CN" altLang="en-US" sz="1600" dirty="0" smtClean="0">
                <a:cs typeface="+mn-ea"/>
                <a:sym typeface="+mn-lt"/>
              </a:rPr>
              <a:t>为</a:t>
            </a:r>
            <a:r>
              <a:rPr lang="en-US" altLang="zh-CN" sz="1600" dirty="0" smtClean="0">
                <a:cs typeface="+mn-ea"/>
                <a:sym typeface="+mn-lt"/>
              </a:rPr>
              <a:t>REBOOT</a:t>
            </a:r>
          </a:p>
          <a:p>
            <a:pPr lvl="1"/>
            <a:r>
              <a:rPr lang="en-US" altLang="zh-CN" sz="1600" dirty="0" err="1" smtClean="0">
                <a:cs typeface="+mn-ea"/>
                <a:sym typeface="+mn-lt"/>
              </a:rPr>
              <a:t>vm_state</a:t>
            </a:r>
            <a:r>
              <a:rPr lang="zh-CN" altLang="en-US" sz="1600" dirty="0" smtClean="0">
                <a:cs typeface="+mn-ea"/>
                <a:sym typeface="+mn-lt"/>
              </a:rPr>
              <a:t>为</a:t>
            </a:r>
            <a:r>
              <a:rPr lang="en-US" altLang="zh-CN" sz="1600" dirty="0" smtClean="0">
                <a:cs typeface="+mn-ea"/>
                <a:sym typeface="+mn-lt"/>
              </a:rPr>
              <a:t>building</a:t>
            </a:r>
            <a:r>
              <a:rPr lang="zh-CN" altLang="en-US" sz="1600" dirty="0" smtClean="0">
                <a:cs typeface="+mn-ea"/>
                <a:sym typeface="+mn-lt"/>
              </a:rPr>
              <a:t>，则</a:t>
            </a:r>
            <a:r>
              <a:rPr lang="en-US" altLang="zh-CN" sz="1600" dirty="0" smtClean="0">
                <a:cs typeface="+mn-ea"/>
                <a:sym typeface="+mn-lt"/>
              </a:rPr>
              <a:t>status</a:t>
            </a:r>
            <a:r>
              <a:rPr lang="zh-CN" altLang="en-US" sz="1600" dirty="0" smtClean="0">
                <a:cs typeface="+mn-ea"/>
                <a:sym typeface="+mn-lt"/>
              </a:rPr>
              <a:t>为</a:t>
            </a:r>
            <a:r>
              <a:rPr lang="en-US" altLang="zh-CN" sz="1600" dirty="0" smtClean="0">
                <a:cs typeface="+mn-ea"/>
                <a:sym typeface="+mn-lt"/>
              </a:rPr>
              <a:t>BUILD</a:t>
            </a:r>
          </a:p>
          <a:p>
            <a:pPr lvl="1"/>
            <a:endParaRPr lang="en-US" altLang="zh-CN" sz="1600" dirty="0" smtClean="0">
              <a:cs typeface="+mn-ea"/>
              <a:sym typeface="+mn-lt"/>
            </a:endParaRPr>
          </a:p>
          <a:p>
            <a:pPr lvl="1"/>
            <a:endParaRPr lang="en-US" altLang="zh-CN" sz="1600" dirty="0">
              <a:cs typeface="+mn-ea"/>
              <a:sym typeface="+mn-lt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309" y="1295381"/>
            <a:ext cx="10349283" cy="1701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1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虚拟机状态组合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783363"/>
              </p:ext>
            </p:extLst>
          </p:nvPr>
        </p:nvGraphicFramePr>
        <p:xfrm>
          <a:off x="1076890" y="1282413"/>
          <a:ext cx="5415154" cy="495489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1431"/>
                <a:gridCol w="2847340"/>
                <a:gridCol w="1536383"/>
              </a:tblGrid>
              <a:tr h="382899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vm_state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task_state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status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251768">
                <a:tc rowSpan="15"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active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rebooting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REBOOT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reboot_pending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ym typeface="+mn-lt"/>
                        </a:rPr>
                        <a:t>REBOOT</a:t>
                      </a:r>
                      <a:endParaRPr lang="zh-CN" altLang="en-US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reboot_started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ym typeface="+mn-lt"/>
                        </a:rPr>
                        <a:t>REBOOT</a:t>
                      </a:r>
                      <a:endParaRPr lang="zh-CN" altLang="en-US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74461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rebooting_hard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HARD_REBOOT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reboot_pending_hard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HARD_REBOOT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reboot_started_hard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HARD_REBOOT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rebuild_block_device_mapping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REBUILD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rebuilding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REBUILD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6866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ym typeface="+mn-lt"/>
                        </a:rPr>
                        <a:t>rebuild_spawning</a:t>
                      </a:r>
                      <a:endParaRPr lang="zh-CN" altLang="en-US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REBUILD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migrating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MIGRATING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6867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resize_prep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resize_migrating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resize_migrated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resize_finish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51768">
                <a:tc vMerge="1"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default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ACTIVE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5146"/>
              </p:ext>
            </p:extLst>
          </p:nvPr>
        </p:nvGraphicFramePr>
        <p:xfrm>
          <a:off x="7716180" y="1275622"/>
          <a:ext cx="3703829" cy="229739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1431"/>
                <a:gridCol w="1634490"/>
                <a:gridCol w="1037908"/>
              </a:tblGrid>
              <a:tr h="382899"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vm_state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task_state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status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15B0E8"/>
                    </a:solidFill>
                  </a:tcPr>
                </a:tc>
              </a:tr>
              <a:tr h="382899">
                <a:tc rowSpan="5"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stopped</a:t>
                      </a:r>
                      <a:endParaRPr lang="en-US" altLang="zh-CN" sz="14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resize_prep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8289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resize_migrating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8289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resize_migrated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8289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 smtClean="0">
                          <a:sym typeface="+mn-lt"/>
                        </a:rPr>
                        <a:t>resize_finish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RESIZE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382899">
                <a:tc v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default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ym typeface="+mn-lt"/>
                        </a:rPr>
                        <a:t>SHUTOFF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0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虚拟机状态变迁图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pic>
        <p:nvPicPr>
          <p:cNvPr id="2050" name="Picture 2" descr="digraph states {&#10;  graph [pad=&quot;.35&quot;, ranksep=&quot;0.65&quot;, nodesep=&quot;0.55&quot;, concentrate=true];&#10;  node [fontsize=10 fontname=&quot;Monospace&quot;];&#10;  edge [arrowhead=&quot;normal&quot;, arrowsize=&quot;0.8&quot;];&#10;  label=&quot;All states are allowed to transition to DELETED and ERROR.&quot;;&#10;  forcelabels=true;&#10;  labelloc=bottom;&#10;  labeljust=left;&#10;&#10;  /* states */&#10;  building [label=&quot;BUILDING&quot;]&#10;  active [label=&quot;ACTIVE&quot;]&#10;  paused [label=&quot;PAUSED&quot;]&#10;  suspended [label=&quot;SUSPENDED&quot;]&#10;  stopped [label=&quot;STOPPED&quot;]&#10;  rescued [label=&quot;RESCUED&quot;]&#10;  resized [label=&quot;RESIZED&quot;]&#10;  soft_deleted [label=&quot;SOFT_DELETED&quot;]&#10;  shelved [label=&quot;SHELVED&quot;]&#10;  shelved_offloaded [label=&quot;SHELVED_OFFLOADED&quot;]&#10;  deleted [label=&quot;DELETED&quot;, color=&quot;red&quot;]&#10;  error [label=&quot;ERROR&quot;, color=&quot;red&quot;]&#10;&#10;  /* transitions [action] */&#10;  building -&gt; active&#10;&#10;  active -&gt; active [headport=nw, tailport=ne]  // manual layout&#10;  active -&gt; soft_deleted [tailport=e]  // prevent arrowhead overlap&#10;  active -&gt; suspended&#10;  active -&gt; paused [tailport=w]  // prevent arrowhead overlap&#10;  active -&gt; stopped&#10;  active -&gt; shelved&#10;  active -&gt; shelved_offloaded&#10;  active -&gt; rescued&#10;  active -&gt; resized&#10;&#10;  soft_deleted -&gt; active [headport=e]  // prevent arrowhead overlap&#10;&#10;  suspended -&gt; active&#10;  suspended -&gt; shelved&#10;  suspended -&gt; shelved_offloaded&#10;&#10;  paused -&gt; active&#10;  paused -&gt; shelved&#10;  paused -&gt; shelved_offloaded&#10;&#10;  stopped -&gt; active&#10;  stopped -&gt; stopped [headport=nw, tailport=ne]  // manual layout&#10;  stopped -&gt; resized&#10;  stopped -&gt; rescued&#10;  stopped -&gt; shelved&#10;  stopped -&gt; shelved_offloaded&#10;&#10;  resized -&gt; active&#10;&#10;  rescued -&gt; active&#10;&#10;  shelved -&gt; shelved_offloaded&#10;  shelved -&gt;  active&#10;&#10;  shelved_offloaded -&gt; active&#10;}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51" y="1233488"/>
            <a:ext cx="9710899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373168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77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组件详细讲解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典型工作流程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96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讨论：</a:t>
            </a:r>
            <a:r>
              <a:rPr lang="en-US" altLang="zh-CN" smtClean="0">
                <a:sym typeface="+mn-lt"/>
              </a:rPr>
              <a:t>Nova</a:t>
            </a:r>
            <a:r>
              <a:rPr lang="zh-CN" altLang="en-US" smtClean="0">
                <a:sym typeface="+mn-lt"/>
              </a:rPr>
              <a:t>创建虚拟机流程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sym typeface="+mn-lt"/>
              </a:rPr>
              <a:t>讨论一：</a:t>
            </a:r>
            <a:r>
              <a:rPr lang="en-US" altLang="zh-CN" dirty="0" smtClean="0">
                <a:sym typeface="+mn-lt"/>
              </a:rPr>
              <a:t>Nova</a:t>
            </a:r>
            <a:r>
              <a:rPr lang="zh-CN" altLang="en-US" dirty="0" smtClean="0">
                <a:sym typeface="+mn-lt"/>
              </a:rPr>
              <a:t>创建虚拟机有什么流程，和其他</a:t>
            </a:r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服务是如何交互的？</a:t>
            </a:r>
            <a:endParaRPr lang="en-US" altLang="zh-CN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874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创建虚拟机流程 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object 6"/>
          <p:cNvSpPr/>
          <p:nvPr/>
        </p:nvSpPr>
        <p:spPr>
          <a:xfrm>
            <a:off x="3020442" y="1218778"/>
            <a:ext cx="6151116" cy="52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3168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52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创建虚拟机流程 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73168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source: openstack.org</a:t>
            </a:r>
            <a:endParaRPr lang="zh-CN" altLang="en-US" sz="1400" dirty="0">
              <a:latin typeface="+mn-ea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20442" y="1218778"/>
            <a:ext cx="6151116" cy="52345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09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调度流程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讨论二：发放实例时，</a:t>
            </a:r>
            <a:r>
              <a:rPr lang="en-US" altLang="zh-CN" dirty="0">
                <a:latin typeface="+mn-lt"/>
                <a:cs typeface="+mn-ea"/>
                <a:sym typeface="+mn-lt"/>
              </a:rPr>
              <a:t> 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如何挑选合适的主机运行实例？有哪些衡量因素？</a:t>
            </a:r>
          </a:p>
        </p:txBody>
      </p:sp>
    </p:spTree>
    <p:extLst>
      <p:ext uri="{BB962C8B-B14F-4D97-AF65-F5344CB8AC3E}">
        <p14:creationId xmlns:p14="http://schemas.microsoft.com/office/powerpoint/2010/main" val="20404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Nova</a:t>
            </a:r>
            <a:r>
              <a:rPr lang="zh-CN" altLang="en-US" dirty="0" smtClean="0">
                <a:sym typeface="+mn-lt"/>
              </a:rPr>
              <a:t>调度过程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1054740" y="1985039"/>
            <a:ext cx="2340960" cy="324819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Build request spec object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54740" y="2537795"/>
            <a:ext cx="2340960" cy="498093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ubmit request spec to scheduler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 bwMode="auto">
          <a:xfrm>
            <a:off x="2225220" y="2309858"/>
            <a:ext cx="0" cy="227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4146396" y="2537795"/>
            <a:ext cx="2732206" cy="498093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Submit resource requirements to placement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44173" y="2537795"/>
            <a:ext cx="3787360" cy="498093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Query to determine the RPs representing compute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nodes to satisfy requirements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644173" y="3392997"/>
            <a:ext cx="3787360" cy="671072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Return list of resource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providers and their corresponding allocations to scheduler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46396" y="3392996"/>
            <a:ext cx="2732206" cy="671072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Create a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HostState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object for each RP returned from Placement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146396" y="4465512"/>
            <a:ext cx="2732206" cy="419581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Filter</a:t>
            </a:r>
            <a:r>
              <a:rPr kumimoji="0" lang="en-US" altLang="zh-CN" sz="1400" b="0" i="0" u="none" strike="noStrike" cap="none" normalizeH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and weigh results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644173" y="4293095"/>
            <a:ext cx="3787360" cy="762856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Create allocations against selected compute node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146396" y="5099774"/>
            <a:ext cx="2732206" cy="1015715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Return a list of selected host &amp; alternates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along with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their allocations</a:t>
            </a:r>
            <a:r>
              <a:rPr kumimoji="0" lang="zh-CN" altLang="en-US" sz="1400" b="0" i="0" u="none" strike="noStrike" cap="none" normalizeH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to the conductor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1054740" y="5119701"/>
            <a:ext cx="2340960" cy="1009598"/>
          </a:xfrm>
          <a:prstGeom prst="rect">
            <a:avLst/>
          </a:prstGeom>
          <a:solidFill>
            <a:srgbClr val="F0F0F0"/>
          </a:solidFill>
          <a:ln w="12700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Submit list of suitable hosts to target cell</a:t>
            </a: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2" name="直接箭头连接符 41"/>
          <p:cNvCxnSpPr>
            <a:stCxn id="32" idx="3"/>
            <a:endCxn id="34" idx="1"/>
          </p:cNvCxnSpPr>
          <p:nvPr/>
        </p:nvCxnSpPr>
        <p:spPr bwMode="auto">
          <a:xfrm>
            <a:off x="3395700" y="2786842"/>
            <a:ext cx="7506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接箭头连接符 42"/>
          <p:cNvCxnSpPr>
            <a:stCxn id="34" idx="3"/>
            <a:endCxn id="35" idx="1"/>
          </p:cNvCxnSpPr>
          <p:nvPr/>
        </p:nvCxnSpPr>
        <p:spPr bwMode="auto">
          <a:xfrm>
            <a:off x="6878602" y="2786842"/>
            <a:ext cx="76557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/>
          <p:cNvCxnSpPr>
            <a:stCxn id="35" idx="2"/>
            <a:endCxn id="36" idx="0"/>
          </p:cNvCxnSpPr>
          <p:nvPr/>
        </p:nvCxnSpPr>
        <p:spPr bwMode="auto">
          <a:xfrm>
            <a:off x="9537853" y="3035888"/>
            <a:ext cx="0" cy="3571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>
            <a:stCxn id="36" idx="1"/>
            <a:endCxn id="37" idx="3"/>
          </p:cNvCxnSpPr>
          <p:nvPr/>
        </p:nvCxnSpPr>
        <p:spPr bwMode="auto">
          <a:xfrm flipH="1" flipV="1">
            <a:off x="6878602" y="3728532"/>
            <a:ext cx="765571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/>
          <p:cNvCxnSpPr>
            <a:stCxn id="37" idx="2"/>
            <a:endCxn id="38" idx="0"/>
          </p:cNvCxnSpPr>
          <p:nvPr/>
        </p:nvCxnSpPr>
        <p:spPr bwMode="auto">
          <a:xfrm>
            <a:off x="5512499" y="4064068"/>
            <a:ext cx="0" cy="4014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8" idx="3"/>
            <a:endCxn id="39" idx="1"/>
          </p:cNvCxnSpPr>
          <p:nvPr/>
        </p:nvCxnSpPr>
        <p:spPr bwMode="auto">
          <a:xfrm flipV="1">
            <a:off x="6878602" y="4674523"/>
            <a:ext cx="765571" cy="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0" idx="1"/>
            <a:endCxn id="41" idx="3"/>
          </p:cNvCxnSpPr>
          <p:nvPr/>
        </p:nvCxnSpPr>
        <p:spPr bwMode="auto">
          <a:xfrm flipH="1">
            <a:off x="3395700" y="5607632"/>
            <a:ext cx="750696" cy="16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肘形连接符 54"/>
          <p:cNvCxnSpPr>
            <a:stCxn id="39" idx="2"/>
            <a:endCxn id="40" idx="3"/>
          </p:cNvCxnSpPr>
          <p:nvPr/>
        </p:nvCxnSpPr>
        <p:spPr bwMode="auto">
          <a:xfrm rot="5400000">
            <a:off x="7932388" y="4002166"/>
            <a:ext cx="551681" cy="26592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1054740" y="1265516"/>
            <a:ext cx="2340960" cy="502520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Conductor</a:t>
            </a: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4146396" y="1270296"/>
            <a:ext cx="2732206" cy="502520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Scheduler</a:t>
            </a:r>
            <a:endParaRPr lang="en-US" altLang="zh-CN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7644172" y="1270296"/>
            <a:ext cx="3787360" cy="502520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Placement</a:t>
            </a:r>
          </a:p>
        </p:txBody>
      </p:sp>
    </p:spTree>
    <p:extLst>
      <p:ext uri="{BB962C8B-B14F-4D97-AF65-F5344CB8AC3E}">
        <p14:creationId xmlns:p14="http://schemas.microsoft.com/office/powerpoint/2010/main" val="38923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作用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sz="1800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cs typeface="+mn-ea"/>
                <a:sym typeface="+mn-lt"/>
              </a:rPr>
              <a:t>典型操作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</a:t>
            </a:r>
            <a:r>
              <a:rPr lang="zh-CN" altLang="en-US" dirty="0">
                <a:latin typeface="+mn-lt"/>
                <a:cs typeface="+mn-ea"/>
                <a:sym typeface="+mn-lt"/>
              </a:rPr>
              <a:t>流程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具备</a:t>
            </a:r>
            <a:r>
              <a:rPr lang="en-US" altLang="zh-CN" sz="1800" dirty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日常</a:t>
            </a:r>
            <a:r>
              <a:rPr lang="zh-CN" altLang="en-US" dirty="0">
                <a:latin typeface="+mn-lt"/>
                <a:cs typeface="+mn-ea"/>
                <a:sym typeface="+mn-lt"/>
              </a:rPr>
              <a:t>运维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能力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45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Nova</a:t>
            </a:r>
            <a:r>
              <a:rPr lang="zh-CN" altLang="en-US" dirty="0" smtClean="0">
                <a:sym typeface="+mn-lt"/>
              </a:rPr>
              <a:t>过滤调度器</a:t>
            </a:r>
          </a:p>
        </p:txBody>
      </p:sp>
      <p:sp>
        <p:nvSpPr>
          <p:cNvPr id="5" name="单圆角矩形 4"/>
          <p:cNvSpPr/>
          <p:nvPr/>
        </p:nvSpPr>
        <p:spPr bwMode="auto">
          <a:xfrm>
            <a:off x="1415480" y="1283777"/>
            <a:ext cx="1100567" cy="352181"/>
          </a:xfrm>
          <a:prstGeom prst="snipRoundRect">
            <a:avLst/>
          </a:prstGeom>
          <a:solidFill>
            <a:srgbClr val="84D0A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1</a:t>
            </a:r>
          </a:p>
        </p:txBody>
      </p:sp>
      <p:sp>
        <p:nvSpPr>
          <p:cNvPr id="7" name="单圆角矩形 6"/>
          <p:cNvSpPr/>
          <p:nvPr/>
        </p:nvSpPr>
        <p:spPr bwMode="auto">
          <a:xfrm>
            <a:off x="1415480" y="1956853"/>
            <a:ext cx="1100567" cy="352181"/>
          </a:xfrm>
          <a:prstGeom prst="snipRoundRect">
            <a:avLst/>
          </a:prstGeom>
          <a:solidFill>
            <a:srgbClr val="59C8D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单圆角矩形 7"/>
          <p:cNvSpPr/>
          <p:nvPr/>
        </p:nvSpPr>
        <p:spPr bwMode="auto">
          <a:xfrm>
            <a:off x="1415480" y="3976081"/>
            <a:ext cx="1100567" cy="352181"/>
          </a:xfrm>
          <a:prstGeom prst="snipRoundRect">
            <a:avLst/>
          </a:prstGeom>
          <a:solidFill>
            <a:srgbClr val="D1E1E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单圆角矩形 8"/>
          <p:cNvSpPr/>
          <p:nvPr/>
        </p:nvSpPr>
        <p:spPr bwMode="auto">
          <a:xfrm>
            <a:off x="1415480" y="2629929"/>
            <a:ext cx="1100567" cy="352181"/>
          </a:xfrm>
          <a:prstGeom prst="snipRoundRect">
            <a:avLst/>
          </a:prstGeom>
          <a:solidFill>
            <a:srgbClr val="15B0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单圆角矩形 9"/>
          <p:cNvSpPr/>
          <p:nvPr/>
        </p:nvSpPr>
        <p:spPr bwMode="auto">
          <a:xfrm>
            <a:off x="1415480" y="3303005"/>
            <a:ext cx="1100567" cy="352181"/>
          </a:xfrm>
          <a:prstGeom prst="snipRoundRect">
            <a:avLst/>
          </a:prstGeom>
          <a:solidFill>
            <a:srgbClr val="91A2B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4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单圆角矩形 10"/>
          <p:cNvSpPr/>
          <p:nvPr/>
        </p:nvSpPr>
        <p:spPr bwMode="auto">
          <a:xfrm>
            <a:off x="1415480" y="4649154"/>
            <a:ext cx="1100567" cy="352181"/>
          </a:xfrm>
          <a:prstGeom prst="snipRoundRect">
            <a:avLst/>
          </a:prstGeom>
          <a:solidFill>
            <a:srgbClr val="ECF0F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740413" y="1283777"/>
            <a:ext cx="1452748" cy="440227"/>
            <a:chOff x="2387588" y="1736812"/>
            <a:chExt cx="1188132" cy="360040"/>
          </a:xfrm>
          <a:solidFill>
            <a:srgbClr val="84D0A2"/>
          </a:solidFill>
        </p:grpSpPr>
        <p:sp>
          <p:nvSpPr>
            <p:cNvPr id="13" name="矩形 12"/>
            <p:cNvSpPr/>
            <p:nvPr/>
          </p:nvSpPr>
          <p:spPr bwMode="auto">
            <a:xfrm>
              <a:off x="2387588" y="1880828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2711624" y="1736812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3107668" y="1808820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40413" y="3212090"/>
            <a:ext cx="968499" cy="440227"/>
            <a:chOff x="2315580" y="3277881"/>
            <a:chExt cx="792088" cy="360040"/>
          </a:xfrm>
          <a:solidFill>
            <a:srgbClr val="91A2B5"/>
          </a:solidFill>
        </p:grpSpPr>
        <p:sp>
          <p:nvSpPr>
            <p:cNvPr id="17" name="矩形 16"/>
            <p:cNvSpPr/>
            <p:nvPr/>
          </p:nvSpPr>
          <p:spPr bwMode="auto">
            <a:xfrm>
              <a:off x="2315580" y="3421897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639616" y="3277881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740413" y="3852649"/>
            <a:ext cx="1312165" cy="422955"/>
            <a:chOff x="2315580" y="3801763"/>
            <a:chExt cx="1073156" cy="345914"/>
          </a:xfrm>
          <a:solidFill>
            <a:srgbClr val="D1E1EF"/>
          </a:solidFill>
        </p:grpSpPr>
        <p:sp>
          <p:nvSpPr>
            <p:cNvPr id="20" name="矩形 19"/>
            <p:cNvSpPr/>
            <p:nvPr/>
          </p:nvSpPr>
          <p:spPr bwMode="auto">
            <a:xfrm>
              <a:off x="2315580" y="3945779"/>
              <a:ext cx="468052" cy="20189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639616" y="3801763"/>
              <a:ext cx="468052" cy="20189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2920684" y="3930526"/>
              <a:ext cx="468052" cy="201898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3" name="剪去单角的矩形 22"/>
          <p:cNvSpPr/>
          <p:nvPr/>
        </p:nvSpPr>
        <p:spPr bwMode="auto">
          <a:xfrm>
            <a:off x="6513842" y="1371822"/>
            <a:ext cx="1405110" cy="352181"/>
          </a:xfrm>
          <a:prstGeom prst="snip1Rect">
            <a:avLst/>
          </a:prstGeom>
          <a:solidFill>
            <a:srgbClr val="84D0A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1=12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剪去单角的矩形 23"/>
          <p:cNvSpPr/>
          <p:nvPr/>
        </p:nvSpPr>
        <p:spPr bwMode="auto">
          <a:xfrm>
            <a:off x="6513842" y="2005060"/>
            <a:ext cx="1405110" cy="352181"/>
          </a:xfrm>
          <a:prstGeom prst="snip1Rect">
            <a:avLst/>
          </a:prstGeom>
          <a:solidFill>
            <a:srgbClr val="59C8D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2=87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剪去单角的矩形 24"/>
          <p:cNvSpPr/>
          <p:nvPr/>
        </p:nvSpPr>
        <p:spPr bwMode="auto">
          <a:xfrm>
            <a:off x="6513842" y="2638297"/>
            <a:ext cx="1405110" cy="352181"/>
          </a:xfrm>
          <a:prstGeom prst="snip1Rect">
            <a:avLst/>
          </a:prstGeom>
          <a:solidFill>
            <a:srgbClr val="15B0E8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3=23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剪去单角的矩形 25"/>
          <p:cNvSpPr/>
          <p:nvPr/>
        </p:nvSpPr>
        <p:spPr bwMode="auto">
          <a:xfrm>
            <a:off x="6513842" y="3904772"/>
            <a:ext cx="1405110" cy="352181"/>
          </a:xfrm>
          <a:prstGeom prst="snip1Rect">
            <a:avLst/>
          </a:prstGeom>
          <a:solidFill>
            <a:srgbClr val="D1E1E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5=56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剪去单角的矩形 26"/>
          <p:cNvSpPr/>
          <p:nvPr/>
        </p:nvSpPr>
        <p:spPr bwMode="auto">
          <a:xfrm>
            <a:off x="6513842" y="3271535"/>
            <a:ext cx="1405110" cy="352181"/>
          </a:xfrm>
          <a:prstGeom prst="snip1Rect">
            <a:avLst/>
          </a:prstGeom>
          <a:solidFill>
            <a:srgbClr val="91A2B5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4=10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剪去单角的矩形 27"/>
          <p:cNvSpPr/>
          <p:nvPr/>
        </p:nvSpPr>
        <p:spPr bwMode="auto">
          <a:xfrm>
            <a:off x="6513842" y="4538008"/>
            <a:ext cx="1405110" cy="352181"/>
          </a:xfrm>
          <a:prstGeom prst="snip1Rect">
            <a:avLst/>
          </a:prstGeom>
          <a:solidFill>
            <a:srgbClr val="ECF0F2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Weight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6=40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右箭头 28"/>
          <p:cNvSpPr/>
          <p:nvPr/>
        </p:nvSpPr>
        <p:spPr bwMode="auto">
          <a:xfrm>
            <a:off x="5713395" y="1478576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5713395" y="2107480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右箭头 30"/>
          <p:cNvSpPr/>
          <p:nvPr/>
        </p:nvSpPr>
        <p:spPr bwMode="auto">
          <a:xfrm>
            <a:off x="5713395" y="2736385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右箭头 31"/>
          <p:cNvSpPr/>
          <p:nvPr/>
        </p:nvSpPr>
        <p:spPr bwMode="auto">
          <a:xfrm>
            <a:off x="5713395" y="3365289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右箭头 32"/>
          <p:cNvSpPr/>
          <p:nvPr/>
        </p:nvSpPr>
        <p:spPr bwMode="auto">
          <a:xfrm>
            <a:off x="5713395" y="3994193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右箭头 33"/>
          <p:cNvSpPr/>
          <p:nvPr/>
        </p:nvSpPr>
        <p:spPr bwMode="auto">
          <a:xfrm>
            <a:off x="5713395" y="4623097"/>
            <a:ext cx="545772" cy="138672"/>
          </a:xfrm>
          <a:prstGeom prst="rightArrow">
            <a:avLst/>
          </a:prstGeom>
          <a:solidFill>
            <a:srgbClr val="415463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单圆角矩形 34"/>
          <p:cNvSpPr/>
          <p:nvPr/>
        </p:nvSpPr>
        <p:spPr bwMode="auto">
          <a:xfrm>
            <a:off x="9200428" y="1283777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4</a:t>
            </a:r>
          </a:p>
        </p:txBody>
      </p:sp>
      <p:sp>
        <p:nvSpPr>
          <p:cNvPr id="36" name="单圆角矩形 35"/>
          <p:cNvSpPr/>
          <p:nvPr/>
        </p:nvSpPr>
        <p:spPr bwMode="auto">
          <a:xfrm>
            <a:off x="9200428" y="1956853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1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单圆角矩形 36"/>
          <p:cNvSpPr/>
          <p:nvPr/>
        </p:nvSpPr>
        <p:spPr bwMode="auto">
          <a:xfrm>
            <a:off x="9200428" y="3976081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5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单圆角矩形 37"/>
          <p:cNvSpPr/>
          <p:nvPr/>
        </p:nvSpPr>
        <p:spPr bwMode="auto">
          <a:xfrm>
            <a:off x="9200428" y="2629929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单圆角矩形 38"/>
          <p:cNvSpPr/>
          <p:nvPr/>
        </p:nvSpPr>
        <p:spPr bwMode="auto">
          <a:xfrm>
            <a:off x="9200428" y="3303005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 6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单圆角矩形 39"/>
          <p:cNvSpPr/>
          <p:nvPr/>
        </p:nvSpPr>
        <p:spPr bwMode="auto">
          <a:xfrm>
            <a:off x="9200428" y="4649154"/>
            <a:ext cx="967643" cy="352181"/>
          </a:xfrm>
          <a:prstGeom prst="snipRoundRect">
            <a:avLst/>
          </a:prstGeom>
          <a:solidFill>
            <a:srgbClr val="FFDF4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 2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右大括号 40"/>
          <p:cNvSpPr/>
          <p:nvPr/>
        </p:nvSpPr>
        <p:spPr bwMode="auto">
          <a:xfrm>
            <a:off x="8217000" y="1283776"/>
            <a:ext cx="468882" cy="38299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489051" y="5028301"/>
            <a:ext cx="1144590" cy="1320502"/>
            <a:chOff x="2387588" y="4711306"/>
            <a:chExt cx="936104" cy="1079974"/>
          </a:xfrm>
          <a:solidFill>
            <a:srgbClr val="F66F6A"/>
          </a:solidFill>
        </p:grpSpPr>
        <p:sp>
          <p:nvSpPr>
            <p:cNvPr id="43" name="矩形 42"/>
            <p:cNvSpPr/>
            <p:nvPr/>
          </p:nvSpPr>
          <p:spPr bwMode="auto">
            <a:xfrm>
              <a:off x="2387588" y="5215216"/>
              <a:ext cx="936104" cy="57606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Hosts from the pool of hosts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44" name="肘形连接符 43"/>
            <p:cNvCxnSpPr>
              <a:stCxn id="43" idx="1"/>
            </p:cNvCxnSpPr>
            <p:nvPr/>
          </p:nvCxnSpPr>
          <p:spPr bwMode="auto">
            <a:xfrm rot="10800000" flipH="1">
              <a:off x="2387588" y="4711306"/>
              <a:ext cx="396044" cy="791942"/>
            </a:xfrm>
            <a:prstGeom prst="bentConnector4">
              <a:avLst>
                <a:gd name="adj1" fmla="val -57721"/>
                <a:gd name="adj2" fmla="val 68185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3564322" y="4977172"/>
            <a:ext cx="2817451" cy="1371631"/>
            <a:chOff x="3791744" y="4669490"/>
            <a:chExt cx="2304256" cy="1121790"/>
          </a:xfrm>
          <a:solidFill>
            <a:srgbClr val="F66F6A"/>
          </a:solidFill>
        </p:grpSpPr>
        <p:sp>
          <p:nvSpPr>
            <p:cNvPr id="46" name="矩形 45"/>
            <p:cNvSpPr/>
            <p:nvPr/>
          </p:nvSpPr>
          <p:spPr bwMode="auto">
            <a:xfrm>
              <a:off x="3791744" y="5215216"/>
              <a:ext cx="2304256" cy="57606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Costs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 of the hosts capabilities relative to the request specifications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47" name="肘形连接符 46"/>
            <p:cNvCxnSpPr>
              <a:stCxn id="46" idx="1"/>
            </p:cNvCxnSpPr>
            <p:nvPr/>
          </p:nvCxnSpPr>
          <p:spPr bwMode="auto">
            <a:xfrm rot="10800000" flipH="1">
              <a:off x="3791744" y="4669490"/>
              <a:ext cx="804826" cy="833759"/>
            </a:xfrm>
            <a:prstGeom prst="bentConnector4">
              <a:avLst>
                <a:gd name="adj1" fmla="val -28404"/>
                <a:gd name="adj2" fmla="val 67273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>
            <a:off x="7006482" y="5028301"/>
            <a:ext cx="1144590" cy="1320502"/>
            <a:chOff x="6606918" y="4711306"/>
            <a:chExt cx="936104" cy="1079974"/>
          </a:xfrm>
          <a:solidFill>
            <a:srgbClr val="F66F6A"/>
          </a:solidFill>
        </p:grpSpPr>
        <p:sp>
          <p:nvSpPr>
            <p:cNvPr id="49" name="矩形 48"/>
            <p:cNvSpPr/>
            <p:nvPr/>
          </p:nvSpPr>
          <p:spPr bwMode="auto">
            <a:xfrm>
              <a:off x="6606918" y="5215216"/>
              <a:ext cx="936104" cy="57606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Weights-sums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 of costs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0" name="肘形连接符 49"/>
            <p:cNvCxnSpPr>
              <a:stCxn id="49" idx="1"/>
            </p:cNvCxnSpPr>
            <p:nvPr/>
          </p:nvCxnSpPr>
          <p:spPr bwMode="auto">
            <a:xfrm rot="10800000" flipH="1">
              <a:off x="6606918" y="4711306"/>
              <a:ext cx="209162" cy="791942"/>
            </a:xfrm>
            <a:prstGeom prst="bentConnector4">
              <a:avLst>
                <a:gd name="adj1" fmla="val -109293"/>
                <a:gd name="adj2" fmla="val 68185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>
            <a:off x="9273544" y="4996239"/>
            <a:ext cx="1144590" cy="1352564"/>
            <a:chOff x="8461038" y="4685084"/>
            <a:chExt cx="936104" cy="1106196"/>
          </a:xfrm>
          <a:solidFill>
            <a:srgbClr val="F66F6A"/>
          </a:solidFill>
        </p:grpSpPr>
        <p:sp>
          <p:nvSpPr>
            <p:cNvPr id="52" name="矩形 51"/>
            <p:cNvSpPr/>
            <p:nvPr/>
          </p:nvSpPr>
          <p:spPr bwMode="auto">
            <a:xfrm>
              <a:off x="8461038" y="5215216"/>
              <a:ext cx="936104" cy="57606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Sorted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 list of hosts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3" name="肘形连接符 52"/>
            <p:cNvCxnSpPr>
              <a:stCxn id="52" idx="1"/>
            </p:cNvCxnSpPr>
            <p:nvPr/>
          </p:nvCxnSpPr>
          <p:spPr bwMode="auto">
            <a:xfrm rot="10800000" flipH="1">
              <a:off x="8461038" y="4685084"/>
              <a:ext cx="216024" cy="818164"/>
            </a:xfrm>
            <a:prstGeom prst="bentConnector4">
              <a:avLst>
                <a:gd name="adj1" fmla="val -105822"/>
                <a:gd name="adj2" fmla="val 67602"/>
              </a:avLst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>
            <a:off x="3724838" y="1936446"/>
            <a:ext cx="1617912" cy="455859"/>
            <a:chOff x="2302842" y="2234594"/>
            <a:chExt cx="1323211" cy="372825"/>
          </a:xfrm>
          <a:solidFill>
            <a:srgbClr val="59C8D5"/>
          </a:solidFill>
        </p:grpSpPr>
        <p:sp>
          <p:nvSpPr>
            <p:cNvPr id="55" name="矩形 54"/>
            <p:cNvSpPr/>
            <p:nvPr/>
          </p:nvSpPr>
          <p:spPr bwMode="auto">
            <a:xfrm>
              <a:off x="2302842" y="2234594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40597" y="2391395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940426" y="2244894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158001" y="2386787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724838" y="2585215"/>
            <a:ext cx="1687840" cy="451221"/>
            <a:chOff x="2302842" y="2765191"/>
            <a:chExt cx="1380402" cy="369032"/>
          </a:xfrm>
          <a:solidFill>
            <a:srgbClr val="15B0E8"/>
          </a:solidFill>
        </p:grpSpPr>
        <p:sp>
          <p:nvSpPr>
            <p:cNvPr id="60" name="矩形 59"/>
            <p:cNvSpPr/>
            <p:nvPr/>
          </p:nvSpPr>
          <p:spPr bwMode="auto">
            <a:xfrm>
              <a:off x="2302842" y="2913815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2626878" y="2769799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2706400" y="2918199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3047698" y="2765191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215192" y="2896205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738839" y="4503061"/>
            <a:ext cx="1573383" cy="440227"/>
            <a:chOff x="2314293" y="4333703"/>
            <a:chExt cx="1286793" cy="360040"/>
          </a:xfrm>
          <a:solidFill>
            <a:srgbClr val="ECF0F2"/>
          </a:solidFill>
        </p:grpSpPr>
        <p:sp>
          <p:nvSpPr>
            <p:cNvPr id="66" name="矩形 65"/>
            <p:cNvSpPr/>
            <p:nvPr/>
          </p:nvSpPr>
          <p:spPr bwMode="auto">
            <a:xfrm>
              <a:off x="2314293" y="4477719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638329" y="4333703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914242" y="4411587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3133034" y="4468188"/>
              <a:ext cx="468052" cy="216024"/>
            </a:xfrm>
            <a:prstGeom prst="rect">
              <a:avLst/>
            </a:prstGeom>
            <a:grpFill/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Cost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热迁移流程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讨论三：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实例热迁移时，详细的流程是什么？各个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组件是如何配合的？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8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Live Migration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原理</a:t>
            </a:r>
          </a:p>
        </p:txBody>
      </p:sp>
      <p:sp>
        <p:nvSpPr>
          <p:cNvPr id="5" name="同侧圆角矩形 4"/>
          <p:cNvSpPr/>
          <p:nvPr/>
        </p:nvSpPr>
        <p:spPr bwMode="auto">
          <a:xfrm>
            <a:off x="1053628" y="1270689"/>
            <a:ext cx="1477976" cy="322107"/>
          </a:xfrm>
          <a:prstGeom prst="round2Same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Conductor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同侧圆角矩形 5"/>
          <p:cNvSpPr/>
          <p:nvPr/>
        </p:nvSpPr>
        <p:spPr bwMode="auto">
          <a:xfrm>
            <a:off x="4470847" y="1270689"/>
            <a:ext cx="1477976" cy="322107"/>
          </a:xfrm>
          <a:prstGeom prst="round2Same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Source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同侧圆角矩形 6"/>
          <p:cNvSpPr/>
          <p:nvPr/>
        </p:nvSpPr>
        <p:spPr bwMode="auto">
          <a:xfrm>
            <a:off x="7731207" y="1268938"/>
            <a:ext cx="1477976" cy="322107"/>
          </a:xfrm>
          <a:prstGeom prst="round2Same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Destination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742288" y="1700808"/>
            <a:ext cx="0" cy="4392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5209835" y="1700808"/>
            <a:ext cx="0" cy="4392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8523513" y="1681055"/>
            <a:ext cx="0" cy="43924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圆角矩形 10"/>
          <p:cNvSpPr/>
          <p:nvPr/>
        </p:nvSpPr>
        <p:spPr bwMode="auto">
          <a:xfrm>
            <a:off x="8654846" y="1645213"/>
            <a:ext cx="2818017" cy="574818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check can live migrate destination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385319" y="2060848"/>
            <a:ext cx="2732648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check can live migrate source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763852" y="1592796"/>
            <a:ext cx="46265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call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5226506" y="2237259"/>
            <a:ext cx="3280338" cy="33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文本框 15"/>
          <p:cNvSpPr txBox="1"/>
          <p:nvPr/>
        </p:nvSpPr>
        <p:spPr bwMode="auto">
          <a:xfrm>
            <a:off x="6698268" y="1952836"/>
            <a:ext cx="46265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call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5226505" y="2482090"/>
            <a:ext cx="324369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1748920" y="2693135"/>
            <a:ext cx="6738589" cy="196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1748919" y="3063444"/>
            <a:ext cx="3444247" cy="3461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圆角矩形 19"/>
          <p:cNvSpPr/>
          <p:nvPr/>
        </p:nvSpPr>
        <p:spPr bwMode="auto">
          <a:xfrm>
            <a:off x="5394620" y="2912526"/>
            <a:ext cx="1214031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live migrate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3376435" y="2778048"/>
            <a:ext cx="51715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cast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5434952" y="3368013"/>
            <a:ext cx="2960629" cy="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5394623" y="3490202"/>
            <a:ext cx="300563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4" name="文本框 23"/>
          <p:cNvSpPr txBox="1"/>
          <p:nvPr/>
        </p:nvSpPr>
        <p:spPr bwMode="auto">
          <a:xfrm>
            <a:off x="6683940" y="3068960"/>
            <a:ext cx="46265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call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8616280" y="3212976"/>
            <a:ext cx="2852288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pre live migration (set up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dest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27448" y="3753036"/>
            <a:ext cx="9001000" cy="304103"/>
            <a:chOff x="1127448" y="3894836"/>
            <a:chExt cx="9613068" cy="304103"/>
          </a:xfrm>
          <a:solidFill>
            <a:srgbClr val="15B0E8"/>
          </a:solidFill>
        </p:grpSpPr>
        <p:cxnSp>
          <p:nvCxnSpPr>
            <p:cNvPr id="27" name="直接连接符 26"/>
            <p:cNvCxnSpPr/>
            <p:nvPr/>
          </p:nvCxnSpPr>
          <p:spPr bwMode="auto">
            <a:xfrm>
              <a:off x="1127448" y="3969060"/>
              <a:ext cx="9613068" cy="36004"/>
            </a:xfrm>
            <a:prstGeom prst="line">
              <a:avLst/>
            </a:prstGeom>
            <a:grpFill/>
            <a:ln w="9525" cap="flat" cmpd="sng" algn="ctr">
              <a:solidFill>
                <a:srgbClr val="84D0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1127448" y="4028142"/>
              <a:ext cx="9613068" cy="36004"/>
            </a:xfrm>
            <a:prstGeom prst="line">
              <a:avLst/>
            </a:prstGeom>
            <a:grpFill/>
            <a:ln w="9525" cap="flat" cmpd="sng" algn="ctr">
              <a:solidFill>
                <a:srgbClr val="84D0A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矩形 28"/>
            <p:cNvSpPr/>
            <p:nvPr/>
          </p:nvSpPr>
          <p:spPr bwMode="auto">
            <a:xfrm>
              <a:off x="4583832" y="3894836"/>
              <a:ext cx="2914002" cy="304103"/>
            </a:xfrm>
            <a:prstGeom prst="rect">
              <a:avLst/>
            </a:prstGeom>
            <a:solidFill>
              <a:srgbClr val="84D0A2"/>
            </a:solidFill>
            <a:ln w="9525" algn="ctr">
              <a:solidFill>
                <a:srgbClr val="84D0A2"/>
              </a:solidFill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err="1">
                  <a:latin typeface="+mn-lt"/>
                  <a:ea typeface="+mn-ea"/>
                  <a:cs typeface="+mn-ea"/>
                  <a:sym typeface="+mn-lt"/>
                </a:rPr>
                <a:t>driver.live_migration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(success)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圆角矩形 29"/>
          <p:cNvSpPr/>
          <p:nvPr/>
        </p:nvSpPr>
        <p:spPr bwMode="auto">
          <a:xfrm>
            <a:off x="1991544" y="4089388"/>
            <a:ext cx="3282033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ost live migration(clean up source)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430276" y="4131078"/>
            <a:ext cx="846998" cy="144016"/>
            <a:chOff x="5663602" y="4257092"/>
            <a:chExt cx="846998" cy="144016"/>
          </a:xfrm>
        </p:grpSpPr>
        <p:cxnSp>
          <p:nvCxnSpPr>
            <p:cNvPr id="32" name="直接连接符 31"/>
            <p:cNvCxnSpPr/>
            <p:nvPr/>
          </p:nvCxnSpPr>
          <p:spPr bwMode="auto">
            <a:xfrm>
              <a:off x="5663602" y="4257092"/>
              <a:ext cx="8469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6510600" y="4257092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5672953" y="4401108"/>
              <a:ext cx="8376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5" name="直接箭头连接符 34"/>
          <p:cNvCxnSpPr/>
          <p:nvPr/>
        </p:nvCxnSpPr>
        <p:spPr bwMode="auto">
          <a:xfrm flipV="1">
            <a:off x="5429640" y="4509120"/>
            <a:ext cx="2970616" cy="43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文本框 35"/>
          <p:cNvSpPr txBox="1"/>
          <p:nvPr/>
        </p:nvSpPr>
        <p:spPr bwMode="auto">
          <a:xfrm>
            <a:off x="6683622" y="4221088"/>
            <a:ext cx="46265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call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37" name="直接箭头连接符 36"/>
          <p:cNvCxnSpPr/>
          <p:nvPr/>
        </p:nvCxnSpPr>
        <p:spPr bwMode="auto">
          <a:xfrm flipH="1">
            <a:off x="5426125" y="4647786"/>
            <a:ext cx="2938127" cy="233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38" name="圆角矩形 37"/>
          <p:cNvSpPr/>
          <p:nvPr/>
        </p:nvSpPr>
        <p:spPr bwMode="auto">
          <a:xfrm>
            <a:off x="8580276" y="4245922"/>
            <a:ext cx="2888292" cy="574818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post live migration at destination (finish </a:t>
            </a:r>
            <a:r>
              <a:rPr lang="en-US" altLang="zh-CN" sz="1400" dirty="0" err="1">
                <a:latin typeface="+mn-lt"/>
                <a:ea typeface="+mn-ea"/>
                <a:cs typeface="+mn-ea"/>
                <a:sym typeface="+mn-lt"/>
              </a:rPr>
              <a:t>dest</a:t>
            </a: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)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27448" y="4847638"/>
            <a:ext cx="9001000" cy="304103"/>
            <a:chOff x="1127448" y="3887366"/>
            <a:chExt cx="9613068" cy="304103"/>
          </a:xfrm>
          <a:solidFill>
            <a:srgbClr val="84D0A2"/>
          </a:solidFill>
        </p:grpSpPr>
        <p:cxnSp>
          <p:nvCxnSpPr>
            <p:cNvPr id="40" name="直接连接符 39"/>
            <p:cNvCxnSpPr/>
            <p:nvPr/>
          </p:nvCxnSpPr>
          <p:spPr bwMode="auto">
            <a:xfrm>
              <a:off x="1127448" y="3969060"/>
              <a:ext cx="9613068" cy="36004"/>
            </a:xfrm>
            <a:prstGeom prst="line">
              <a:avLst/>
            </a:prstGeom>
            <a:grpFill/>
            <a:ln w="9525" cap="flat" cmpd="sng" algn="ctr">
              <a:solidFill>
                <a:srgbClr val="F66F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1127448" y="4028142"/>
              <a:ext cx="9613068" cy="36004"/>
            </a:xfrm>
            <a:prstGeom prst="line">
              <a:avLst/>
            </a:prstGeom>
            <a:grpFill/>
            <a:ln w="9525" cap="flat" cmpd="sng" algn="ctr">
              <a:solidFill>
                <a:srgbClr val="F66F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矩形 41"/>
            <p:cNvSpPr/>
            <p:nvPr/>
          </p:nvSpPr>
          <p:spPr bwMode="auto">
            <a:xfrm>
              <a:off x="4583832" y="3887366"/>
              <a:ext cx="2801694" cy="304103"/>
            </a:xfrm>
            <a:prstGeom prst="rect">
              <a:avLst/>
            </a:prstGeom>
            <a:solidFill>
              <a:srgbClr val="F66F6A"/>
            </a:solidFill>
            <a:ln w="9525" algn="ctr">
              <a:solidFill>
                <a:srgbClr val="F66F6A"/>
              </a:solidFill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err="1">
                  <a:latin typeface="+mn-lt"/>
                  <a:ea typeface="+mn-ea"/>
                  <a:cs typeface="+mn-ea"/>
                  <a:sym typeface="+mn-lt"/>
                </a:rPr>
                <a:t>driver.live_migration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 (failure)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" name="圆角矩形 42"/>
          <p:cNvSpPr/>
          <p:nvPr/>
        </p:nvSpPr>
        <p:spPr bwMode="auto">
          <a:xfrm>
            <a:off x="2968712" y="5161837"/>
            <a:ext cx="2111659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rollback live migration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8" name="直接箭头连接符 47"/>
          <p:cNvCxnSpPr/>
          <p:nvPr/>
        </p:nvCxnSpPr>
        <p:spPr bwMode="auto">
          <a:xfrm>
            <a:off x="5419130" y="5618770"/>
            <a:ext cx="2976451" cy="6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/>
          <p:cNvSpPr txBox="1"/>
          <p:nvPr/>
        </p:nvSpPr>
        <p:spPr bwMode="auto">
          <a:xfrm>
            <a:off x="6676029" y="5337212"/>
            <a:ext cx="46265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>
                <a:latin typeface="+mn-lt"/>
                <a:cs typeface="+mn-ea"/>
                <a:sym typeface="+mn-lt"/>
              </a:rPr>
              <a:t>call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 flipH="1">
            <a:off x="5420290" y="5776456"/>
            <a:ext cx="294396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51" name="圆角矩形 50"/>
          <p:cNvSpPr/>
          <p:nvPr/>
        </p:nvSpPr>
        <p:spPr bwMode="auto">
          <a:xfrm>
            <a:off x="8753166" y="5396802"/>
            <a:ext cx="2632624" cy="336454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remove volume connections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>
            <a:off x="5439627" y="5967282"/>
            <a:ext cx="29606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圆角矩形 52"/>
          <p:cNvSpPr/>
          <p:nvPr/>
        </p:nvSpPr>
        <p:spPr bwMode="auto">
          <a:xfrm>
            <a:off x="8753167" y="5810958"/>
            <a:ext cx="2719696" cy="574818"/>
          </a:xfrm>
          <a:prstGeom prst="round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rollback live migration at destination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423805" y="5258926"/>
            <a:ext cx="846998" cy="144016"/>
            <a:chOff x="5663602" y="4257092"/>
            <a:chExt cx="846998" cy="144016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5663602" y="4257092"/>
              <a:ext cx="84699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6510600" y="4257092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>
              <a:off x="5672953" y="4401108"/>
              <a:ext cx="83764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8" name="文本框 57"/>
          <p:cNvSpPr txBox="1"/>
          <p:nvPr/>
        </p:nvSpPr>
        <p:spPr bwMode="auto">
          <a:xfrm>
            <a:off x="6630382" y="5689019"/>
            <a:ext cx="517156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400">
                <a:latin typeface="+mn-ea"/>
                <a:ea typeface="+mn-ea"/>
              </a:defRPr>
            </a:lvl1pPr>
          </a:lstStyle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cast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1742288" y="1906026"/>
            <a:ext cx="67812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17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/>
      <p:bldP spid="16" grpId="0"/>
      <p:bldP spid="20" grpId="0" animBg="1"/>
      <p:bldP spid="21" grpId="0"/>
      <p:bldP spid="24" grpId="0"/>
      <p:bldP spid="25" grpId="0" animBg="1"/>
      <p:bldP spid="30" grpId="0" animBg="1"/>
      <p:bldP spid="36" grpId="0"/>
      <p:bldP spid="38" grpId="0" animBg="1"/>
      <p:bldP spid="43" grpId="0" animBg="1"/>
      <p:bldP spid="49" grpId="0"/>
      <p:bldP spid="51" grpId="0" animBg="1"/>
      <p:bldP spid="53" grpId="0" animBg="1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组件详细讲解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>
                <a:latin typeface="+mn-lt"/>
                <a:cs typeface="+mn-ea"/>
                <a:sym typeface="+mn-lt"/>
              </a:rPr>
              <a:t>典型工作流程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3399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命令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help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主机组管理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规格管理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密钥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计算实例管理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684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由哪些组件构成，各组件的主要作用是什么？</a:t>
            </a:r>
          </a:p>
          <a:p>
            <a:r>
              <a:rPr lang="zh-CN" altLang="en-US" dirty="0">
                <a:cs typeface="+mn-ea"/>
                <a:sym typeface="+mn-lt"/>
              </a:rPr>
              <a:t>请描述下虚拟机创建流程。</a:t>
            </a:r>
          </a:p>
          <a:p>
            <a:pPr lvl="0"/>
            <a:r>
              <a:rPr lang="zh-CN" altLang="en-US" dirty="0" smtClean="0">
                <a:latin typeface="+mn-lt"/>
                <a:cs typeface="+mn-ea"/>
                <a:sym typeface="+mn-lt"/>
              </a:rPr>
              <a:t>请描述下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是如何做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Filter Scheduler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的？</a:t>
            </a:r>
          </a:p>
        </p:txBody>
      </p:sp>
    </p:spTree>
    <p:extLst>
      <p:ext uri="{BB962C8B-B14F-4D97-AF65-F5344CB8AC3E}">
        <p14:creationId xmlns:p14="http://schemas.microsoft.com/office/powerpoint/2010/main" val="31242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定义和作用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组件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典型操作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典型工作流程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日常操作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12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OpenStack</a:t>
            </a:r>
            <a:r>
              <a:rPr lang="zh-CN" altLang="en-US" smtClean="0"/>
              <a:t>社区</a:t>
            </a:r>
            <a:endParaRPr lang="en-US" altLang="zh-CN" smtClean="0"/>
          </a:p>
          <a:p>
            <a:pPr lvl="1"/>
            <a:r>
              <a:rPr lang="en-US" altLang="zh-CN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5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组件详细讲解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典型操作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典型工作流程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17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计算服务是什么？</a:t>
            </a:r>
            <a:endParaRPr lang="zh-CN" altLang="en-US" b="0" i="0" u="none" strike="noStrike" kern="2200" baseline="0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NOVA</a:t>
            </a:r>
          </a:p>
          <a:p>
            <a:pPr lvl="0"/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计算服务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Austin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Picture 2" descr="https://www.openstack.org/software/images/mascots/nova.pn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1667508" y="2875509"/>
            <a:ext cx="8892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提供大规模、可扩展、按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需自助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服务的计算资源。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支持管理裸机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，虚拟机和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容器。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811523" y="4607436"/>
            <a:ext cx="1475511" cy="1701884"/>
            <a:chOff x="1811523" y="4607436"/>
            <a:chExt cx="1475511" cy="1701884"/>
          </a:xfrm>
        </p:grpSpPr>
        <p:pic>
          <p:nvPicPr>
            <p:cNvPr id="12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607436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文本框 12"/>
            <p:cNvSpPr txBox="1"/>
            <p:nvPr/>
          </p:nvSpPr>
          <p:spPr bwMode="auto">
            <a:xfrm>
              <a:off x="1955865" y="5943662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25670" y="4709830"/>
            <a:ext cx="1475511" cy="1599490"/>
            <a:chOff x="3125670" y="4709830"/>
            <a:chExt cx="1475511" cy="1599490"/>
          </a:xfrm>
        </p:grpSpPr>
        <p:sp>
          <p:nvSpPr>
            <p:cNvPr id="15" name="文本框 14"/>
            <p:cNvSpPr txBox="1"/>
            <p:nvPr/>
          </p:nvSpPr>
          <p:spPr bwMode="auto">
            <a:xfrm>
              <a:off x="3313133" y="5943662"/>
              <a:ext cx="1100585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Neutron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6" name="Picture 2" descr="https://www.openstack.org/software/images/mascots/neutron.png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5670" y="4709830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>
            <a:off x="4439816" y="4607436"/>
            <a:ext cx="1475511" cy="1701884"/>
            <a:chOff x="4439816" y="4607436"/>
            <a:chExt cx="1475511" cy="1701884"/>
          </a:xfrm>
        </p:grpSpPr>
        <p:sp>
          <p:nvSpPr>
            <p:cNvPr id="18" name="文本框 17"/>
            <p:cNvSpPr txBox="1"/>
            <p:nvPr/>
          </p:nvSpPr>
          <p:spPr bwMode="auto">
            <a:xfrm>
              <a:off x="4713809" y="5943662"/>
              <a:ext cx="927524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Glance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9" name="Picture 2" descr="https://www.openstack.org/software/images/mascots/glance.png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816" y="4607436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096001" y="4748951"/>
            <a:ext cx="5376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最初几个版本中，计算、存储、网络都由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实现，后面逐步拆分出存储和网络。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目前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专注提供计算服务，依赖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的认证服务，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Neutron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的网络服务，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的镜像服务。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22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b="1" i="0" u="none" strike="noStrike" kern="2200" baseline="0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i="0" u="none" strike="noStrike" kern="2200" baseline="0" dirty="0" smtClean="0">
                <a:latin typeface="+mn-lt"/>
                <a:cs typeface="+mn-ea"/>
                <a:sym typeface="+mn-lt"/>
              </a:rPr>
              <a:t>中的位置和作用</a:t>
            </a:r>
            <a:endParaRPr lang="zh-CN" altLang="en-US" b="0" i="0" u="none" strike="noStrike" kern="2200" baseline="0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053" y="1233488"/>
            <a:ext cx="7951894" cy="514826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991" y="3429000"/>
            <a:ext cx="1561865" cy="792088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3" name="文本框 2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63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Nova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组件详细讲解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典型操作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典型工作流程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12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300" y="1267482"/>
            <a:ext cx="7775792" cy="50418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架构图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818883"/>
              </p:ext>
            </p:extLst>
          </p:nvPr>
        </p:nvGraphicFramePr>
        <p:xfrm>
          <a:off x="6769735" y="4490395"/>
          <a:ext cx="4698365" cy="189770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1800"/>
                <a:gridCol w="2996565"/>
              </a:tblGrid>
              <a:tr h="3795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模块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>
                    <a:solidFill>
                      <a:srgbClr val="15B0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功能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>
                    <a:solidFill>
                      <a:srgbClr val="15B0E8"/>
                    </a:solidFill>
                  </a:tcPr>
                </a:tc>
              </a:tr>
              <a:tr h="3795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ym typeface="+mn-lt"/>
                        </a:rPr>
                        <a:t>nova-api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接受</a:t>
                      </a:r>
                      <a:r>
                        <a:rPr lang="en-US" altLang="zh-CN" sz="1600" dirty="0" smtClean="0">
                          <a:sym typeface="+mn-lt"/>
                        </a:rPr>
                        <a:t>rest</a:t>
                      </a:r>
                      <a:r>
                        <a:rPr lang="zh-CN" altLang="en-US" sz="1600" dirty="0" smtClean="0">
                          <a:sym typeface="+mn-lt"/>
                        </a:rPr>
                        <a:t>消息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</a:tr>
              <a:tr h="3795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ym typeface="+mn-lt"/>
                        </a:rPr>
                        <a:t>nova-scheduler</a:t>
                      </a:r>
                      <a:endParaRPr lang="en-US" altLang="zh-CN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选择合适的主机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</a:tr>
              <a:tr h="3795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ym typeface="+mn-lt"/>
                        </a:rPr>
                        <a:t>nova-conductor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数据库操作和复杂流程控制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</a:tr>
              <a:tr h="37954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ym typeface="+mn-lt"/>
                        </a:rPr>
                        <a:t>nova-compute</a:t>
                      </a:r>
                      <a:endParaRPr lang="zh-CN" altLang="en-US" sz="16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>
                          <a:sym typeface="+mn-lt"/>
                        </a:rPr>
                        <a:t>虚拟机生命周期管理和资源管理</a:t>
                      </a:r>
                      <a:endParaRPr lang="en-US" altLang="zh-CN" sz="16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288" y="1267904"/>
            <a:ext cx="2767596" cy="1837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 bwMode="auto">
          <a:xfrm>
            <a:off x="1003300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3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Nova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运行架构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827748" y="1326340"/>
            <a:ext cx="7164795" cy="842520"/>
          </a:xfrm>
          <a:prstGeom prst="roundRect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/>
          <a:lstStyle/>
          <a:p>
            <a:pPr algn="ctr" defTabSz="801668"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Nova-API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>
            <a:spLocks/>
          </p:cNvSpPr>
          <p:nvPr/>
        </p:nvSpPr>
        <p:spPr bwMode="auto">
          <a:xfrm>
            <a:off x="6563554" y="2564904"/>
            <a:ext cx="1638804" cy="332487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Nova-Scheduler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3827748" y="2636912"/>
            <a:ext cx="1765651" cy="596858"/>
          </a:xfrm>
          <a:prstGeom prst="ellipse">
            <a:avLst/>
          </a:prstGeom>
          <a:solidFill>
            <a:srgbClr val="FFDF4F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AMQP Queue</a:t>
            </a:r>
            <a:r>
              <a:rPr lang="en-US" altLang="zh-CN" sz="1200" dirty="0">
                <a:solidFill>
                  <a:schemeClr val="tx1"/>
                </a:solidFill>
                <a:cs typeface="+mn-ea"/>
                <a:sym typeface="+mn-lt"/>
              </a:rPr>
              <a:t> </a:t>
            </a:r>
            <a:r>
              <a:rPr lang="en-US" altLang="zh-CN" sz="1200" dirty="0" smtClean="0">
                <a:solidFill>
                  <a:schemeClr val="tx1"/>
                </a:solidFill>
                <a:cs typeface="+mn-ea"/>
                <a:sym typeface="+mn-lt"/>
              </a:rPr>
              <a:t>Service</a:t>
            </a:r>
            <a:endParaRPr lang="zh-CN" altLang="en-US" sz="12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>
            <a:spLocks/>
          </p:cNvSpPr>
          <p:nvPr/>
        </p:nvSpPr>
        <p:spPr bwMode="auto">
          <a:xfrm>
            <a:off x="6563554" y="3077411"/>
            <a:ext cx="1638804" cy="332487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Nova-Conductor</a:t>
            </a:r>
          </a:p>
        </p:txBody>
      </p:sp>
      <p:cxnSp>
        <p:nvCxnSpPr>
          <p:cNvPr id="39945" name="直接连接符 7"/>
          <p:cNvCxnSpPr>
            <a:cxnSpLocks noChangeShapeType="1"/>
            <a:stCxn id="3" idx="2"/>
            <a:endCxn id="6" idx="6"/>
          </p:cNvCxnSpPr>
          <p:nvPr/>
        </p:nvCxnSpPr>
        <p:spPr bwMode="auto">
          <a:xfrm flipH="1">
            <a:off x="5593399" y="2168860"/>
            <a:ext cx="1816747" cy="76648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直接连接符 8"/>
          <p:cNvCxnSpPr>
            <a:cxnSpLocks noChangeShapeType="1"/>
            <a:stCxn id="6" idx="6"/>
            <a:endCxn id="5" idx="1"/>
          </p:cNvCxnSpPr>
          <p:nvPr/>
        </p:nvCxnSpPr>
        <p:spPr bwMode="auto">
          <a:xfrm flipV="1">
            <a:off x="5593399" y="2731148"/>
            <a:ext cx="970155" cy="20419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直接连接符 10"/>
          <p:cNvCxnSpPr>
            <a:cxnSpLocks noChangeShapeType="1"/>
            <a:stCxn id="6" idx="4"/>
            <a:endCxn id="39980" idx="0"/>
          </p:cNvCxnSpPr>
          <p:nvPr/>
        </p:nvCxnSpPr>
        <p:spPr bwMode="auto">
          <a:xfrm>
            <a:off x="4710574" y="3233770"/>
            <a:ext cx="184812" cy="6272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圆柱形 13"/>
          <p:cNvSpPr/>
          <p:nvPr/>
        </p:nvSpPr>
        <p:spPr bwMode="auto">
          <a:xfrm>
            <a:off x="9635321" y="2708920"/>
            <a:ext cx="1357222" cy="596858"/>
          </a:xfrm>
          <a:prstGeom prst="can">
            <a:avLst/>
          </a:prstGeom>
          <a:solidFill>
            <a:srgbClr val="F0F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tx1"/>
                </a:solidFill>
                <a:cs typeface="+mn-ea"/>
                <a:sym typeface="+mn-lt"/>
              </a:rPr>
              <a:t>Database</a:t>
            </a:r>
            <a:endParaRPr lang="zh-CN" altLang="en-US" sz="14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39949" name="直接箭头连接符 14"/>
          <p:cNvCxnSpPr>
            <a:cxnSpLocks noChangeShapeType="1"/>
            <a:stCxn id="7" idx="3"/>
          </p:cNvCxnSpPr>
          <p:nvPr/>
        </p:nvCxnSpPr>
        <p:spPr bwMode="auto">
          <a:xfrm flipV="1">
            <a:off x="8202358" y="3007349"/>
            <a:ext cx="1432963" cy="2363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圆角矩形 16"/>
          <p:cNvSpPr/>
          <p:nvPr/>
        </p:nvSpPr>
        <p:spPr bwMode="auto">
          <a:xfrm>
            <a:off x="3935760" y="1698525"/>
            <a:ext cx="1314863" cy="398327"/>
          </a:xfrm>
          <a:prstGeom prst="roundRect">
            <a:avLst/>
          </a:prstGeom>
          <a:solidFill>
            <a:srgbClr val="15B0E8"/>
          </a:solidFill>
          <a:ln>
            <a:noFill/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Nova-API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圆角矩形 18"/>
          <p:cNvSpPr>
            <a:spLocks/>
          </p:cNvSpPr>
          <p:nvPr/>
        </p:nvSpPr>
        <p:spPr bwMode="auto">
          <a:xfrm>
            <a:off x="9403110" y="1698525"/>
            <a:ext cx="1481422" cy="398327"/>
          </a:xfrm>
          <a:prstGeom prst="roundRect">
            <a:avLst/>
          </a:prstGeom>
          <a:solidFill>
            <a:srgbClr val="15B0E8"/>
          </a:solidFill>
          <a:ln>
            <a:noFill/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Nova-API-EC2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601767" y="1698525"/>
            <a:ext cx="1562378" cy="398327"/>
          </a:xfrm>
          <a:prstGeom prst="roundRect">
            <a:avLst/>
          </a:prstGeom>
          <a:solidFill>
            <a:srgbClr val="15B0E8"/>
          </a:solidFill>
          <a:ln>
            <a:noFill/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Nova-API-Cell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9953" name="直接连接符 40"/>
          <p:cNvCxnSpPr>
            <a:cxnSpLocks noChangeShapeType="1"/>
            <a:stCxn id="7" idx="1"/>
            <a:endCxn id="6" idx="6"/>
          </p:cNvCxnSpPr>
          <p:nvPr/>
        </p:nvCxnSpPr>
        <p:spPr bwMode="auto">
          <a:xfrm flipH="1" flipV="1">
            <a:off x="5593399" y="2935341"/>
            <a:ext cx="970155" cy="308314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直接连接符 50"/>
          <p:cNvCxnSpPr>
            <a:cxnSpLocks noChangeShapeType="1"/>
            <a:stCxn id="6" idx="4"/>
            <a:endCxn id="39977" idx="0"/>
          </p:cNvCxnSpPr>
          <p:nvPr/>
        </p:nvCxnSpPr>
        <p:spPr bwMode="auto">
          <a:xfrm>
            <a:off x="4710574" y="3233770"/>
            <a:ext cx="2697074" cy="6272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直接连接符 53"/>
          <p:cNvCxnSpPr>
            <a:cxnSpLocks noChangeShapeType="1"/>
            <a:stCxn id="6" idx="4"/>
            <a:endCxn id="39981" idx="0"/>
          </p:cNvCxnSpPr>
          <p:nvPr/>
        </p:nvCxnSpPr>
        <p:spPr bwMode="auto">
          <a:xfrm>
            <a:off x="4710574" y="3233770"/>
            <a:ext cx="5210080" cy="62727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TextBox 67"/>
          <p:cNvSpPr txBox="1">
            <a:spLocks noChangeArrowheads="1"/>
          </p:cNvSpPr>
          <p:nvPr/>
        </p:nvSpPr>
        <p:spPr bwMode="auto">
          <a:xfrm>
            <a:off x="1199454" y="2737314"/>
            <a:ext cx="26282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Conduct and Scheduler Layer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59" name="TextBox 69"/>
          <p:cNvSpPr txBox="1">
            <a:spLocks noChangeArrowheads="1"/>
          </p:cNvSpPr>
          <p:nvPr/>
        </p:nvSpPr>
        <p:spPr bwMode="auto">
          <a:xfrm>
            <a:off x="1199455" y="4067960"/>
            <a:ext cx="2467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Hypervisor Layer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圆角矩形 78"/>
          <p:cNvSpPr>
            <a:spLocks/>
          </p:cNvSpPr>
          <p:nvPr/>
        </p:nvSpPr>
        <p:spPr bwMode="auto">
          <a:xfrm>
            <a:off x="4324723" y="5269713"/>
            <a:ext cx="1141325" cy="355531"/>
          </a:xfrm>
          <a:prstGeom prst="roundRect">
            <a:avLst/>
          </a:prstGeom>
          <a:ln>
            <a:noFill/>
            <a:prstDash val="dash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vCenter</a:t>
            </a:r>
            <a:endParaRPr lang="zh-CN" altLang="en-US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78" name="直接箭头连接符 77"/>
          <p:cNvCxnSpPr/>
          <p:nvPr/>
        </p:nvCxnSpPr>
        <p:spPr bwMode="auto">
          <a:xfrm>
            <a:off x="4895385" y="4833470"/>
            <a:ext cx="1" cy="164825"/>
          </a:xfrm>
          <a:prstGeom prst="straightConnector1">
            <a:avLst/>
          </a:prstGeom>
          <a:ln>
            <a:prstDash val="dash"/>
            <a:tailEnd type="arrow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972" name="TextBox 83"/>
          <p:cNvSpPr txBox="1">
            <a:spLocks noChangeArrowheads="1"/>
          </p:cNvSpPr>
          <p:nvPr/>
        </p:nvSpPr>
        <p:spPr bwMode="auto">
          <a:xfrm>
            <a:off x="1199456" y="4720264"/>
            <a:ext cx="2467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Virtual I</a:t>
            </a:r>
            <a:r>
              <a:rPr lang="en-US" altLang="zh-CN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nfrastructure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73" name="TextBox 41"/>
          <p:cNvSpPr txBox="1">
            <a:spLocks noChangeArrowheads="1"/>
          </p:cNvSpPr>
          <p:nvPr/>
        </p:nvSpPr>
        <p:spPr bwMode="auto">
          <a:xfrm>
            <a:off x="8501764" y="4584038"/>
            <a:ext cx="330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圆角矩形 43"/>
          <p:cNvSpPr>
            <a:spLocks/>
          </p:cNvSpPr>
          <p:nvPr/>
        </p:nvSpPr>
        <p:spPr bwMode="auto">
          <a:xfrm>
            <a:off x="3995942" y="4074861"/>
            <a:ext cx="1798886" cy="355531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圆角矩形 45"/>
          <p:cNvSpPr>
            <a:spLocks/>
          </p:cNvSpPr>
          <p:nvPr/>
        </p:nvSpPr>
        <p:spPr bwMode="auto">
          <a:xfrm>
            <a:off x="6508204" y="4074861"/>
            <a:ext cx="1798886" cy="355531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圆角矩形 47"/>
          <p:cNvSpPr>
            <a:spLocks/>
          </p:cNvSpPr>
          <p:nvPr/>
        </p:nvSpPr>
        <p:spPr bwMode="auto">
          <a:xfrm>
            <a:off x="8940316" y="4087205"/>
            <a:ext cx="1891556" cy="330843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977" name="圆角矩形 54"/>
          <p:cNvSpPr>
            <a:spLocks noChangeArrowheads="1"/>
          </p:cNvSpPr>
          <p:nvPr/>
        </p:nvSpPr>
        <p:spPr bwMode="auto">
          <a:xfrm>
            <a:off x="6343031" y="3861048"/>
            <a:ext cx="2129233" cy="175375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0" name="圆角矩形 61"/>
          <p:cNvSpPr>
            <a:spLocks noChangeArrowheads="1"/>
          </p:cNvSpPr>
          <p:nvPr/>
        </p:nvSpPr>
        <p:spPr bwMode="auto">
          <a:xfrm>
            <a:off x="3830769" y="3861048"/>
            <a:ext cx="2129233" cy="175375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1" name="圆角矩形 62"/>
          <p:cNvSpPr>
            <a:spLocks noChangeArrowheads="1"/>
          </p:cNvSpPr>
          <p:nvPr/>
        </p:nvSpPr>
        <p:spPr bwMode="auto">
          <a:xfrm>
            <a:off x="8856037" y="3861048"/>
            <a:ext cx="2129233" cy="175375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00"/>
              </a:buClr>
              <a:buFont typeface="Wingdings" panose="05000000000000000000" pitchFamily="2" charset="2"/>
              <a:buChar char="n"/>
            </a:pPr>
            <a:endParaRPr lang="zh-CN" altLang="en-US" sz="14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3" name="TextBox 85"/>
          <p:cNvSpPr txBox="1">
            <a:spLocks noChangeArrowheads="1"/>
          </p:cNvSpPr>
          <p:nvPr/>
        </p:nvSpPr>
        <p:spPr bwMode="auto">
          <a:xfrm>
            <a:off x="3885379" y="5697252"/>
            <a:ext cx="2143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HostAggregate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/Group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4" name="TextBox 86"/>
          <p:cNvSpPr txBox="1">
            <a:spLocks noChangeArrowheads="1"/>
          </p:cNvSpPr>
          <p:nvPr/>
        </p:nvSpPr>
        <p:spPr bwMode="auto">
          <a:xfrm>
            <a:off x="6284335" y="5697252"/>
            <a:ext cx="2143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HostAggregate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/Group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85" name="TextBox 89"/>
          <p:cNvSpPr txBox="1">
            <a:spLocks noChangeArrowheads="1"/>
          </p:cNvSpPr>
          <p:nvPr/>
        </p:nvSpPr>
        <p:spPr bwMode="auto">
          <a:xfrm>
            <a:off x="8848762" y="5735320"/>
            <a:ext cx="21437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latin typeface="+mn-lt"/>
                <a:ea typeface="+mn-ea"/>
                <a:cs typeface="+mn-ea"/>
                <a:sym typeface="+mn-lt"/>
              </a:rPr>
              <a:t>HostAggregate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/Group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矩形 53"/>
          <p:cNvSpPr>
            <a:spLocks/>
          </p:cNvSpPr>
          <p:nvPr/>
        </p:nvSpPr>
        <p:spPr bwMode="auto">
          <a:xfrm>
            <a:off x="3995942" y="4727165"/>
            <a:ext cx="1798886" cy="355531"/>
          </a:xfrm>
          <a:prstGeom prst="rect">
            <a:avLst/>
          </a:prstGeom>
          <a:solidFill>
            <a:srgbClr val="84D0A2"/>
          </a:solidFill>
          <a:ln>
            <a:noFill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1400" dirty="0" smtClean="0">
                <a:solidFill>
                  <a:prstClr val="black"/>
                </a:solidFill>
                <a:cs typeface="+mn-ea"/>
                <a:sym typeface="+mn-lt"/>
              </a:rPr>
              <a:t>VMware VC driver</a:t>
            </a:r>
            <a:endParaRPr lang="zh-CN" altLang="en-US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5" name="矩形 54"/>
          <p:cNvSpPr>
            <a:spLocks/>
          </p:cNvSpPr>
          <p:nvPr/>
        </p:nvSpPr>
        <p:spPr bwMode="auto">
          <a:xfrm>
            <a:off x="8974875" y="4739509"/>
            <a:ext cx="1891556" cy="330843"/>
          </a:xfrm>
          <a:prstGeom prst="rect">
            <a:avLst/>
          </a:prstGeom>
          <a:solidFill>
            <a:srgbClr val="84D0A2"/>
          </a:solidFill>
          <a:ln>
            <a:noFill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KVM </a:t>
            </a: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libvirt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driver</a:t>
            </a:r>
            <a:endParaRPr lang="zh-CN" altLang="en-US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6" name="矩形 55"/>
          <p:cNvSpPr>
            <a:spLocks/>
          </p:cNvSpPr>
          <p:nvPr/>
        </p:nvSpPr>
        <p:spPr bwMode="auto">
          <a:xfrm>
            <a:off x="6508204" y="4727165"/>
            <a:ext cx="1798886" cy="355531"/>
          </a:xfrm>
          <a:prstGeom prst="rect">
            <a:avLst/>
          </a:prstGeom>
          <a:solidFill>
            <a:srgbClr val="84D0A2"/>
          </a:solidFill>
          <a:ln>
            <a:noFill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1400" dirty="0" err="1">
                <a:solidFill>
                  <a:prstClr val="black"/>
                </a:solidFill>
                <a:cs typeface="+mn-ea"/>
                <a:sym typeface="+mn-lt"/>
              </a:rPr>
              <a:t>Xen</a:t>
            </a:r>
            <a:r>
              <a:rPr lang="en-US" altLang="zh-CN" sz="1400" dirty="0">
                <a:solidFill>
                  <a:prstClr val="black"/>
                </a:solidFill>
                <a:cs typeface="+mn-ea"/>
                <a:sym typeface="+mn-lt"/>
              </a:rPr>
              <a:t> driver</a:t>
            </a:r>
            <a:endParaRPr lang="zh-CN" altLang="en-US" sz="14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39998" name="直接箭头连接符 39997"/>
          <p:cNvCxnSpPr>
            <a:stCxn id="54" idx="2"/>
            <a:endCxn id="79" idx="0"/>
          </p:cNvCxnSpPr>
          <p:nvPr/>
        </p:nvCxnSpPr>
        <p:spPr bwMode="auto">
          <a:xfrm>
            <a:off x="4895385" y="5082696"/>
            <a:ext cx="1" cy="187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14"/>
          <p:cNvCxnSpPr>
            <a:cxnSpLocks noChangeShapeType="1"/>
            <a:stCxn id="5" idx="3"/>
          </p:cNvCxnSpPr>
          <p:nvPr/>
        </p:nvCxnSpPr>
        <p:spPr bwMode="auto">
          <a:xfrm>
            <a:off x="8202358" y="2731148"/>
            <a:ext cx="1432963" cy="2762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7"/>
          <p:cNvCxnSpPr>
            <a:cxnSpLocks noChangeShapeType="1"/>
            <a:stCxn id="3" idx="2"/>
          </p:cNvCxnSpPr>
          <p:nvPr/>
        </p:nvCxnSpPr>
        <p:spPr bwMode="auto">
          <a:xfrm>
            <a:off x="7410146" y="2168860"/>
            <a:ext cx="2225175" cy="838489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67"/>
          <p:cNvSpPr txBox="1">
            <a:spLocks noChangeArrowheads="1"/>
          </p:cNvSpPr>
          <p:nvPr/>
        </p:nvSpPr>
        <p:spPr bwMode="auto">
          <a:xfrm>
            <a:off x="1199455" y="1562934"/>
            <a:ext cx="2467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FrutigerNext LT Regular" panose="020B080304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API Layer</a:t>
            </a:r>
          </a:p>
        </p:txBody>
      </p:sp>
      <p:sp>
        <p:nvSpPr>
          <p:cNvPr id="47" name="圆角矩形 46"/>
          <p:cNvSpPr>
            <a:spLocks/>
          </p:cNvSpPr>
          <p:nvPr/>
        </p:nvSpPr>
        <p:spPr bwMode="auto">
          <a:xfrm>
            <a:off x="4115780" y="4261601"/>
            <a:ext cx="1798886" cy="355531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圆角矩形 48"/>
          <p:cNvSpPr>
            <a:spLocks/>
          </p:cNvSpPr>
          <p:nvPr/>
        </p:nvSpPr>
        <p:spPr bwMode="auto">
          <a:xfrm>
            <a:off x="6628042" y="4261601"/>
            <a:ext cx="1798886" cy="355531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圆角矩形 49"/>
          <p:cNvSpPr>
            <a:spLocks/>
          </p:cNvSpPr>
          <p:nvPr/>
        </p:nvSpPr>
        <p:spPr bwMode="auto">
          <a:xfrm>
            <a:off x="9060154" y="4273945"/>
            <a:ext cx="1891556" cy="330843"/>
          </a:xfrm>
          <a:prstGeom prst="roundRect">
            <a:avLst/>
          </a:prstGeom>
          <a:solidFill>
            <a:srgbClr val="15B0E8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9200" tIns="39600" rIns="79200" bIns="39600" anchor="ctr"/>
          <a:lstStyle/>
          <a:p>
            <a:pPr algn="ctr" defTabSz="801668">
              <a:defRPr/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Nova-Compute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 bwMode="auto">
          <a:xfrm>
            <a:off x="1003300" y="2168860"/>
            <a:ext cx="2556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cxnSpLocks/>
          </p:cNvCxnSpPr>
          <p:nvPr/>
        </p:nvCxnSpPr>
        <p:spPr bwMode="auto">
          <a:xfrm>
            <a:off x="1003300" y="3861048"/>
            <a:ext cx="2556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cxnSpLocks/>
          </p:cNvCxnSpPr>
          <p:nvPr/>
        </p:nvCxnSpPr>
        <p:spPr bwMode="auto">
          <a:xfrm>
            <a:off x="1003300" y="4582792"/>
            <a:ext cx="2556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5310124"/>
      </p:ext>
    </p:extLst>
  </p:cSld>
  <p:clrMapOvr>
    <a:masterClrMapping/>
  </p:clrMapOvr>
  <p:transition advClick="0" advTm="8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payjlfar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67787</TotalTime>
  <Words>2429</Words>
  <Application>Microsoft Office PowerPoint</Application>
  <PresentationFormat>宽屏</PresentationFormat>
  <Paragraphs>545</Paragraphs>
  <Slides>38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OpenStack计算管理</vt:lpstr>
      <vt:lpstr>PowerPoint 演示文稿</vt:lpstr>
      <vt:lpstr>PowerPoint 演示文稿</vt:lpstr>
      <vt:lpstr>PowerPoint 演示文稿</vt:lpstr>
      <vt:lpstr>OpenStack计算服务是什么？</vt:lpstr>
      <vt:lpstr>Nova在OpenStack中的位置和作用</vt:lpstr>
      <vt:lpstr>PowerPoint 演示文稿</vt:lpstr>
      <vt:lpstr>Nova架构图</vt:lpstr>
      <vt:lpstr>Nova运行架构</vt:lpstr>
      <vt:lpstr>Nova资源池管理架构</vt:lpstr>
      <vt:lpstr>PowerPoint 演示文稿</vt:lpstr>
      <vt:lpstr>Nova组件 - API</vt:lpstr>
      <vt:lpstr>Nova组件 - Conductor</vt:lpstr>
      <vt:lpstr>Nova组件 - Scheduler</vt:lpstr>
      <vt:lpstr>Nova组件 - Compute</vt:lpstr>
      <vt:lpstr>Nova服务示例</vt:lpstr>
      <vt:lpstr>PowerPoint 演示文稿</vt:lpstr>
      <vt:lpstr>Nova典型操作</vt:lpstr>
      <vt:lpstr>Nova主要操作对象</vt:lpstr>
      <vt:lpstr>Nova主要操作对象</vt:lpstr>
      <vt:lpstr>虚拟机状态介绍</vt:lpstr>
      <vt:lpstr>虚拟机状态组合</vt:lpstr>
      <vt:lpstr>虚拟机状态变迁图</vt:lpstr>
      <vt:lpstr>PowerPoint 演示文稿</vt:lpstr>
      <vt:lpstr>讨论：Nova创建虚拟机流程</vt:lpstr>
      <vt:lpstr>Nova创建虚拟机流程 </vt:lpstr>
      <vt:lpstr>Nova创建虚拟机流程 </vt:lpstr>
      <vt:lpstr>讨论：Nova调度流程</vt:lpstr>
      <vt:lpstr>Nova调度过程</vt:lpstr>
      <vt:lpstr>Nova过滤调度器</vt:lpstr>
      <vt:lpstr>讨论：Nova热迁移流程</vt:lpstr>
      <vt:lpstr>Live Migration原理</vt:lpstr>
      <vt:lpstr>PowerPoint 演示文稿</vt:lpstr>
      <vt:lpstr>动手实验：Nova操作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2792</cp:revision>
  <dcterms:created xsi:type="dcterms:W3CDTF">2003-08-21T06:48:56Z</dcterms:created>
  <dcterms:modified xsi:type="dcterms:W3CDTF">2019-08-09T00:57:00Z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(3)PR9eOBmUbsD/Dx+BRigxfnaEz7MUWAHWGZRRVnSD55Ft2U8VIho5IaFsJNhHV0iADxKxs/H2
85gZTkEOf1wiYVfLNc0tUzW7+FA6i+FlGtnDlBasPdpz/bucFGz6KoveRqtl9BkHqSHCo0x3
CY8bI7nlDpJW2vf0qyE12sSvANbJBpMhNDNDeEsoB6GqBHvgfk3xwfiemVv45+Bke9zZfNny
XeJwXuI13gR/wY6vqS</vt:lpwstr>
  </property>
  <property fmtid="{D5CDD505-2E9C-101B-9397-08002B2CF9AE}" pid="18" name="_2015_ms_pID_7253431">
    <vt:lpwstr>4wuFca1F71GVpTJBwiMUH6zpb84wMYTEu+aQuHNfVGvs3BTyTOjnIc
Yr8S1GR7LzKpqwagBNqubvQXmVOPfPmKrFWqNYlaBJQVO2AlRDQAGJq4r2IBzSP3raoteEWy
xkawqR7zcbMxzvFkm1d9JF9C1Q0/lA4ocAYxoXRv5Z+dFWgVsFRhM4A5zga8HSdhjTK5fnNM
5FvcYgHL0WxiMdFSDU567sk0kcDEwHBBFe2s</vt:lpwstr>
  </property>
  <property fmtid="{D5CDD505-2E9C-101B-9397-08002B2CF9AE}" pid="19" name="_2015_ms_pID_7253432">
    <vt:lpwstr>1mRN2gLoA19GXeqbE5hqJ9JaWHZLqZz1qPUI
YH+/Auf3hUvKFeOdVl82ula7KqJ3hQ==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