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50"/>
  </p:notesMasterIdLst>
  <p:handoutMasterIdLst>
    <p:handoutMasterId r:id="rId51"/>
  </p:handoutMasterIdLst>
  <p:sldIdLst>
    <p:sldId id="257" r:id="rId5"/>
    <p:sldId id="258" r:id="rId6"/>
    <p:sldId id="259" r:id="rId7"/>
    <p:sldId id="260" r:id="rId8"/>
    <p:sldId id="277" r:id="rId9"/>
    <p:sldId id="343" r:id="rId10"/>
    <p:sldId id="278" r:id="rId11"/>
    <p:sldId id="280" r:id="rId12"/>
    <p:sldId id="344" r:id="rId13"/>
    <p:sldId id="282" r:id="rId14"/>
    <p:sldId id="283" r:id="rId15"/>
    <p:sldId id="345" r:id="rId16"/>
    <p:sldId id="284" r:id="rId17"/>
    <p:sldId id="346" r:id="rId18"/>
    <p:sldId id="347" r:id="rId19"/>
    <p:sldId id="384" r:id="rId20"/>
    <p:sldId id="291" r:id="rId21"/>
    <p:sldId id="350" r:id="rId22"/>
    <p:sldId id="355" r:id="rId23"/>
    <p:sldId id="385" r:id="rId24"/>
    <p:sldId id="357" r:id="rId25"/>
    <p:sldId id="358" r:id="rId26"/>
    <p:sldId id="359" r:id="rId27"/>
    <p:sldId id="360" r:id="rId28"/>
    <p:sldId id="362" r:id="rId29"/>
    <p:sldId id="386" r:id="rId30"/>
    <p:sldId id="366" r:id="rId31"/>
    <p:sldId id="314" r:id="rId32"/>
    <p:sldId id="365" r:id="rId33"/>
    <p:sldId id="322" r:id="rId34"/>
    <p:sldId id="323" r:id="rId35"/>
    <p:sldId id="367" r:id="rId36"/>
    <p:sldId id="368" r:id="rId37"/>
    <p:sldId id="382" r:id="rId38"/>
    <p:sldId id="387" r:id="rId39"/>
    <p:sldId id="324" r:id="rId40"/>
    <p:sldId id="370" r:id="rId41"/>
    <p:sldId id="371" r:id="rId42"/>
    <p:sldId id="373" r:id="rId43"/>
    <p:sldId id="372" r:id="rId44"/>
    <p:sldId id="378" r:id="rId45"/>
    <p:sldId id="267" r:id="rId46"/>
    <p:sldId id="273" r:id="rId47"/>
    <p:sldId id="275" r:id="rId48"/>
    <p:sldId id="276" r:id="rId49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35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5B0E8"/>
    <a:srgbClr val="8799AE"/>
    <a:srgbClr val="F7A655"/>
    <a:srgbClr val="F66F6A"/>
    <a:srgbClr val="415463"/>
    <a:srgbClr val="F0F0F0"/>
    <a:srgbClr val="59C8D5"/>
    <a:srgbClr val="91A2B6"/>
    <a:srgbClr val="D3E3F0"/>
    <a:srgbClr val="84D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6" autoAdjust="0"/>
    <p:restoredTop sz="79350" autoAdjust="0"/>
  </p:normalViewPr>
  <p:slideViewPr>
    <p:cSldViewPr showGuides="1">
      <p:cViewPr varScale="1">
        <p:scale>
          <a:sx n="88" d="100"/>
          <a:sy n="88" d="100"/>
        </p:scale>
        <p:origin x="3740" y="64"/>
      </p:cViewPr>
      <p:guideLst>
        <p:guide pos="3840"/>
        <p:guide orient="horz" pos="3589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75" d="100"/>
          <a:sy n="75" d="100"/>
        </p:scale>
        <p:origin x="5952" y="56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5AABC-B124-46B3-8483-543F991D851A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843A4CD-CD86-4C90-AFB0-7D8A1F7C4D50}">
      <dgm:prSet custT="1"/>
      <dgm:spPr/>
      <dgm:t>
        <a:bodyPr/>
        <a:lstStyle/>
        <a:p>
          <a:pPr rtl="0"/>
          <a:r>
            <a:rPr lang="en-US" sz="2000" dirty="0" smtClean="0">
              <a:latin typeface="+mn-lt"/>
              <a:ea typeface="+mn-ea"/>
              <a:cs typeface="+mn-ea"/>
              <a:sym typeface="+mn-lt"/>
            </a:rPr>
            <a:t>Ephemeral Storage</a:t>
          </a:r>
          <a:r>
            <a:rPr lang="zh-CN" sz="2000" dirty="0" smtClean="0">
              <a:latin typeface="+mn-lt"/>
              <a:ea typeface="+mn-ea"/>
              <a:cs typeface="+mn-ea"/>
              <a:sym typeface="+mn-lt"/>
            </a:rPr>
            <a:t>，临时存储</a:t>
          </a:r>
          <a:endParaRPr lang="zh-CN" sz="2000" dirty="0">
            <a:latin typeface="+mn-lt"/>
            <a:ea typeface="+mn-ea"/>
            <a:cs typeface="+mn-ea"/>
            <a:sym typeface="+mn-lt"/>
          </a:endParaRPr>
        </a:p>
      </dgm:t>
    </dgm:pt>
    <dgm:pt modelId="{383D4D3A-4B51-4E05-8F79-FC0C4A134630}" type="parTrans" cxnId="{4EE97D41-4FF1-4E48-B2E0-D0D325ABCAC4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34E5ED6E-4B10-493A-9E65-24D01AEB66FC}" type="sibTrans" cxnId="{4EE97D41-4FF1-4E48-B2E0-D0D325ABCAC4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6F2339F0-207F-4096-AB55-53794F4155E2}">
      <dgm:prSet custT="1"/>
      <dgm:spPr/>
      <dgm:t>
        <a:bodyPr/>
        <a:lstStyle/>
        <a:p>
          <a:pPr rtl="0"/>
          <a:r>
            <a:rPr lang="zh-CN" sz="2000" dirty="0" smtClean="0">
              <a:latin typeface="+mn-lt"/>
              <a:ea typeface="+mn-ea"/>
              <a:cs typeface="+mn-ea"/>
              <a:sym typeface="+mn-lt"/>
            </a:rPr>
            <a:t>如果只部署了</a:t>
          </a:r>
          <a:r>
            <a:rPr lang="en-US" sz="2000" dirty="0" smtClean="0">
              <a:latin typeface="+mn-lt"/>
              <a:ea typeface="+mn-ea"/>
              <a:cs typeface="+mn-ea"/>
              <a:sym typeface="+mn-lt"/>
            </a:rPr>
            <a:t>Nova</a:t>
          </a:r>
          <a:r>
            <a:rPr lang="zh-CN" sz="2000" dirty="0" smtClean="0">
              <a:latin typeface="+mn-lt"/>
              <a:ea typeface="+mn-ea"/>
              <a:cs typeface="+mn-ea"/>
              <a:sym typeface="+mn-lt"/>
            </a:rPr>
            <a:t>服务，则默认分配给虚拟机的磁盘是临时的，当虚拟机终止后，存储空间也会被释放。</a:t>
          </a:r>
          <a:endParaRPr lang="zh-CN" sz="2000" dirty="0">
            <a:latin typeface="+mn-lt"/>
            <a:ea typeface="+mn-ea"/>
            <a:cs typeface="+mn-ea"/>
            <a:sym typeface="+mn-lt"/>
          </a:endParaRPr>
        </a:p>
      </dgm:t>
    </dgm:pt>
    <dgm:pt modelId="{3E32E852-0041-4F06-95DC-F9E629C8F941}" type="parTrans" cxnId="{7D6D3986-6E43-448D-8491-22F673FDEDDC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18F61336-6BA0-47E2-B523-37DD8BB4FE28}" type="sibTrans" cxnId="{7D6D3986-6E43-448D-8491-22F673FDEDDC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FCFBB0D1-2E04-4D03-AB39-4E8251508A98}">
      <dgm:prSet custT="1"/>
      <dgm:spPr/>
      <dgm:t>
        <a:bodyPr/>
        <a:lstStyle/>
        <a:p>
          <a:pPr rtl="0"/>
          <a:r>
            <a:rPr lang="zh-CN" altLang="en-US" sz="2000" smtClean="0">
              <a:latin typeface="+mn-lt"/>
              <a:ea typeface="+mn-ea"/>
              <a:cs typeface="+mn-ea"/>
              <a:sym typeface="+mn-lt"/>
            </a:rPr>
            <a:t>默认情况下，临时存储以文件形式放置在计算节点的本地磁盘上。</a:t>
          </a:r>
          <a:endParaRPr lang="zh-CN" altLang="en-US" sz="2000">
            <a:latin typeface="+mn-lt"/>
            <a:ea typeface="+mn-ea"/>
            <a:cs typeface="+mn-ea"/>
            <a:sym typeface="+mn-lt"/>
          </a:endParaRPr>
        </a:p>
      </dgm:t>
    </dgm:pt>
    <dgm:pt modelId="{A1B84F4B-02D3-4DBE-8DBA-7CB3DE0111A4}" type="parTrans" cxnId="{E201C93B-6071-4ADE-AA3B-E86BFBA1ED6D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E180F2CD-4970-4DC8-A26F-CA2EEC65BD92}" type="sibTrans" cxnId="{E201C93B-6071-4ADE-AA3B-E86BFBA1ED6D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E67C6DEE-4743-43F4-AE45-8CCA2A5D5497}">
      <dgm:prSet custT="1"/>
      <dgm:spPr/>
      <dgm:t>
        <a:bodyPr/>
        <a:lstStyle/>
        <a:p>
          <a:pPr rtl="0"/>
          <a:r>
            <a:rPr lang="en-US" sz="2000" smtClean="0">
              <a:latin typeface="+mn-lt"/>
              <a:ea typeface="+mn-ea"/>
              <a:cs typeface="+mn-ea"/>
              <a:sym typeface="+mn-lt"/>
            </a:rPr>
            <a:t>Persistent Storage</a:t>
          </a:r>
          <a:r>
            <a:rPr lang="zh-CN" sz="2000" smtClean="0">
              <a:latin typeface="+mn-lt"/>
              <a:ea typeface="+mn-ea"/>
              <a:cs typeface="+mn-ea"/>
              <a:sym typeface="+mn-lt"/>
            </a:rPr>
            <a:t>，持久性存储</a:t>
          </a:r>
          <a:endParaRPr lang="zh-CN" sz="2000">
            <a:latin typeface="+mn-lt"/>
            <a:ea typeface="+mn-ea"/>
            <a:cs typeface="+mn-ea"/>
            <a:sym typeface="+mn-lt"/>
          </a:endParaRPr>
        </a:p>
      </dgm:t>
    </dgm:pt>
    <dgm:pt modelId="{98548BFE-3087-4505-8CF3-2C9F3C56D5B6}" type="parTrans" cxnId="{9E7C5CF4-2E59-4BBE-9A9C-57199BD7BA66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B2CAD7B9-7814-4205-83F6-4269EE411A9C}" type="sibTrans" cxnId="{9E7C5CF4-2E59-4BBE-9A9C-57199BD7BA66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B151A6C9-C0B4-4C73-94D4-D893AD565F2C}">
      <dgm:prSet custT="1"/>
      <dgm:spPr/>
      <dgm:t>
        <a:bodyPr/>
        <a:lstStyle/>
        <a:p>
          <a:pPr rtl="0"/>
          <a:r>
            <a:rPr lang="zh-CN" altLang="en-US" sz="2000" dirty="0" smtClean="0">
              <a:latin typeface="+mn-lt"/>
              <a:ea typeface="+mn-ea"/>
              <a:cs typeface="+mn-ea"/>
              <a:sym typeface="+mn-lt"/>
            </a:rPr>
            <a:t>持久化存储设备的生命周期独立于任何其他系统设备或资源，存储的数据一直可用，无论虚拟机是否运行。</a:t>
          </a:r>
          <a:endParaRPr lang="zh-CN" altLang="en-US" sz="2000" dirty="0">
            <a:latin typeface="+mn-lt"/>
            <a:ea typeface="+mn-ea"/>
            <a:cs typeface="+mn-ea"/>
            <a:sym typeface="+mn-lt"/>
          </a:endParaRPr>
        </a:p>
      </dgm:t>
    </dgm:pt>
    <dgm:pt modelId="{388297A8-E05C-4528-B4E3-C715E450AEE1}" type="parTrans" cxnId="{86E7E88D-1994-4588-A0D7-301A40280782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B112A161-2B9E-40CF-AE7F-9C0CC4C6D66B}" type="sibTrans" cxnId="{86E7E88D-1994-4588-A0D7-301A40280782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11D81513-59CD-4F63-AD45-9582574A0EA0}">
      <dgm:prSet custT="1"/>
      <dgm:spPr/>
      <dgm:t>
        <a:bodyPr/>
        <a:lstStyle/>
        <a:p>
          <a:pPr rtl="0"/>
          <a:r>
            <a:rPr lang="zh-CN" altLang="en-US" sz="2000" dirty="0" smtClean="0">
              <a:latin typeface="+mn-lt"/>
              <a:ea typeface="+mn-ea"/>
              <a:cs typeface="+mn-ea"/>
              <a:sym typeface="+mn-lt"/>
            </a:rPr>
            <a:t>当虚拟机终止后，持久性存储上的数据仍然可用。</a:t>
          </a:r>
          <a:endParaRPr lang="zh-CN" altLang="en-US" sz="2000" dirty="0">
            <a:latin typeface="+mn-lt"/>
            <a:ea typeface="+mn-ea"/>
            <a:cs typeface="+mn-ea"/>
            <a:sym typeface="+mn-lt"/>
          </a:endParaRPr>
        </a:p>
      </dgm:t>
    </dgm:pt>
    <dgm:pt modelId="{E4C7BAA7-52C5-4E9D-AF4E-EE31BCA0E57B}" type="parTrans" cxnId="{4039D3AB-01B4-4237-A735-96C9A2B8018D}">
      <dgm:prSet/>
      <dgm:spPr/>
      <dgm:t>
        <a:bodyPr/>
        <a:lstStyle/>
        <a:p>
          <a:endParaRPr lang="zh-CN" altLang="en-US"/>
        </a:p>
      </dgm:t>
    </dgm:pt>
    <dgm:pt modelId="{9082F29A-412D-4917-9F24-59FEC4CC542B}" type="sibTrans" cxnId="{4039D3AB-01B4-4237-A735-96C9A2B8018D}">
      <dgm:prSet/>
      <dgm:spPr/>
      <dgm:t>
        <a:bodyPr/>
        <a:lstStyle/>
        <a:p>
          <a:endParaRPr lang="zh-CN" altLang="en-US"/>
        </a:p>
      </dgm:t>
    </dgm:pt>
    <dgm:pt modelId="{9E15D455-B9CF-4883-BC0E-A079CF0B91E9}" type="pres">
      <dgm:prSet presAssocID="{6435AABC-B124-46B3-8483-543F991D85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3FD7AF-1511-4C24-9F86-8C13067D1292}" type="pres">
      <dgm:prSet presAssocID="{3843A4CD-CD86-4C90-AFB0-7D8A1F7C4D50}" presName="composite" presStyleCnt="0"/>
      <dgm:spPr/>
    </dgm:pt>
    <dgm:pt modelId="{F378D6DA-DDB2-4FFE-8A1D-0A9B1E659453}" type="pres">
      <dgm:prSet presAssocID="{3843A4CD-CD86-4C90-AFB0-7D8A1F7C4D5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A6DB0-D681-4BD1-A0BE-B332DCA80C40}" type="pres">
      <dgm:prSet presAssocID="{3843A4CD-CD86-4C90-AFB0-7D8A1F7C4D5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61BF6-60A4-4120-AB76-65B62995E972}" type="pres">
      <dgm:prSet presAssocID="{34E5ED6E-4B10-493A-9E65-24D01AEB66FC}" presName="space" presStyleCnt="0"/>
      <dgm:spPr/>
    </dgm:pt>
    <dgm:pt modelId="{96A47169-0A3C-4905-9788-0B01229716CB}" type="pres">
      <dgm:prSet presAssocID="{E67C6DEE-4743-43F4-AE45-8CCA2A5D5497}" presName="composite" presStyleCnt="0"/>
      <dgm:spPr/>
    </dgm:pt>
    <dgm:pt modelId="{0117E5B4-0AAD-437B-9109-2D7607C96C0E}" type="pres">
      <dgm:prSet presAssocID="{E67C6DEE-4743-43F4-AE45-8CCA2A5D549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DF5BFE-7B1E-41CE-9F93-9D428D4C9251}" type="pres">
      <dgm:prSet presAssocID="{E67C6DEE-4743-43F4-AE45-8CCA2A5D549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48E3C4-78D3-43BF-86D3-25D28423950C}" type="presOf" srcId="{E67C6DEE-4743-43F4-AE45-8CCA2A5D5497}" destId="{0117E5B4-0AAD-437B-9109-2D7607C96C0E}" srcOrd="0" destOrd="0" presId="urn:microsoft.com/office/officeart/2005/8/layout/hList1"/>
    <dgm:cxn modelId="{B36E20D3-334F-4E4C-AEDC-824296230573}" type="presOf" srcId="{3843A4CD-CD86-4C90-AFB0-7D8A1F7C4D50}" destId="{F378D6DA-DDB2-4FFE-8A1D-0A9B1E659453}" srcOrd="0" destOrd="0" presId="urn:microsoft.com/office/officeart/2005/8/layout/hList1"/>
    <dgm:cxn modelId="{D97D6625-0FEF-4F13-A56D-F4EC8AF49BD0}" type="presOf" srcId="{B151A6C9-C0B4-4C73-94D4-D893AD565F2C}" destId="{03DF5BFE-7B1E-41CE-9F93-9D428D4C9251}" srcOrd="0" destOrd="0" presId="urn:microsoft.com/office/officeart/2005/8/layout/hList1"/>
    <dgm:cxn modelId="{E201C93B-6071-4ADE-AA3B-E86BFBA1ED6D}" srcId="{3843A4CD-CD86-4C90-AFB0-7D8A1F7C4D50}" destId="{FCFBB0D1-2E04-4D03-AB39-4E8251508A98}" srcOrd="1" destOrd="0" parTransId="{A1B84F4B-02D3-4DBE-8DBA-7CB3DE0111A4}" sibTransId="{E180F2CD-4970-4DC8-A26F-CA2EEC65BD92}"/>
    <dgm:cxn modelId="{6F28362B-4645-469A-86A3-A99DAC45BB82}" type="presOf" srcId="{6435AABC-B124-46B3-8483-543F991D851A}" destId="{9E15D455-B9CF-4883-BC0E-A079CF0B91E9}" srcOrd="0" destOrd="0" presId="urn:microsoft.com/office/officeart/2005/8/layout/hList1"/>
    <dgm:cxn modelId="{4EE97D41-4FF1-4E48-B2E0-D0D325ABCAC4}" srcId="{6435AABC-B124-46B3-8483-543F991D851A}" destId="{3843A4CD-CD86-4C90-AFB0-7D8A1F7C4D50}" srcOrd="0" destOrd="0" parTransId="{383D4D3A-4B51-4E05-8F79-FC0C4A134630}" sibTransId="{34E5ED6E-4B10-493A-9E65-24D01AEB66FC}"/>
    <dgm:cxn modelId="{9E7C5CF4-2E59-4BBE-9A9C-57199BD7BA66}" srcId="{6435AABC-B124-46B3-8483-543F991D851A}" destId="{E67C6DEE-4743-43F4-AE45-8CCA2A5D5497}" srcOrd="1" destOrd="0" parTransId="{98548BFE-3087-4505-8CF3-2C9F3C56D5B6}" sibTransId="{B2CAD7B9-7814-4205-83F6-4269EE411A9C}"/>
    <dgm:cxn modelId="{86E7E88D-1994-4588-A0D7-301A40280782}" srcId="{E67C6DEE-4743-43F4-AE45-8CCA2A5D5497}" destId="{B151A6C9-C0B4-4C73-94D4-D893AD565F2C}" srcOrd="0" destOrd="0" parTransId="{388297A8-E05C-4528-B4E3-C715E450AEE1}" sibTransId="{B112A161-2B9E-40CF-AE7F-9C0CC4C6D66B}"/>
    <dgm:cxn modelId="{D190D9FA-F626-4FCC-9907-5F799AE75CBF}" type="presOf" srcId="{11D81513-59CD-4F63-AD45-9582574A0EA0}" destId="{03DF5BFE-7B1E-41CE-9F93-9D428D4C9251}" srcOrd="0" destOrd="1" presId="urn:microsoft.com/office/officeart/2005/8/layout/hList1"/>
    <dgm:cxn modelId="{6A426F4D-EF5E-4D5E-968D-4929C943B899}" type="presOf" srcId="{6F2339F0-207F-4096-AB55-53794F4155E2}" destId="{505A6DB0-D681-4BD1-A0BE-B332DCA80C40}" srcOrd="0" destOrd="0" presId="urn:microsoft.com/office/officeart/2005/8/layout/hList1"/>
    <dgm:cxn modelId="{54EEB091-DAEF-4730-89E7-E98EAFDB102B}" type="presOf" srcId="{FCFBB0D1-2E04-4D03-AB39-4E8251508A98}" destId="{505A6DB0-D681-4BD1-A0BE-B332DCA80C40}" srcOrd="0" destOrd="1" presId="urn:microsoft.com/office/officeart/2005/8/layout/hList1"/>
    <dgm:cxn modelId="{4039D3AB-01B4-4237-A735-96C9A2B8018D}" srcId="{E67C6DEE-4743-43F4-AE45-8CCA2A5D5497}" destId="{11D81513-59CD-4F63-AD45-9582574A0EA0}" srcOrd="1" destOrd="0" parTransId="{E4C7BAA7-52C5-4E9D-AF4E-EE31BCA0E57B}" sibTransId="{9082F29A-412D-4917-9F24-59FEC4CC542B}"/>
    <dgm:cxn modelId="{7D6D3986-6E43-448D-8491-22F673FDEDDC}" srcId="{3843A4CD-CD86-4C90-AFB0-7D8A1F7C4D50}" destId="{6F2339F0-207F-4096-AB55-53794F4155E2}" srcOrd="0" destOrd="0" parTransId="{3E32E852-0041-4F06-95DC-F9E629C8F941}" sibTransId="{18F61336-6BA0-47E2-B523-37DD8BB4FE28}"/>
    <dgm:cxn modelId="{20AE3D73-5EB4-4617-8038-EB1B3046C644}" type="presParOf" srcId="{9E15D455-B9CF-4883-BC0E-A079CF0B91E9}" destId="{FE3FD7AF-1511-4C24-9F86-8C13067D1292}" srcOrd="0" destOrd="0" presId="urn:microsoft.com/office/officeart/2005/8/layout/hList1"/>
    <dgm:cxn modelId="{BE35CA07-344A-4B40-A0AC-3D84FF88D10E}" type="presParOf" srcId="{FE3FD7AF-1511-4C24-9F86-8C13067D1292}" destId="{F378D6DA-DDB2-4FFE-8A1D-0A9B1E659453}" srcOrd="0" destOrd="0" presId="urn:microsoft.com/office/officeart/2005/8/layout/hList1"/>
    <dgm:cxn modelId="{5693A6CB-69BD-4A5C-9B1B-4F6D91BC62E2}" type="presParOf" srcId="{FE3FD7AF-1511-4C24-9F86-8C13067D1292}" destId="{505A6DB0-D681-4BD1-A0BE-B332DCA80C40}" srcOrd="1" destOrd="0" presId="urn:microsoft.com/office/officeart/2005/8/layout/hList1"/>
    <dgm:cxn modelId="{15801A8E-239F-4162-8557-9BE2511E681F}" type="presParOf" srcId="{9E15D455-B9CF-4883-BC0E-A079CF0B91E9}" destId="{62F61BF6-60A4-4120-AB76-65B62995E972}" srcOrd="1" destOrd="0" presId="urn:microsoft.com/office/officeart/2005/8/layout/hList1"/>
    <dgm:cxn modelId="{D03080FB-1C3F-4DFB-9F88-0807C298E29D}" type="presParOf" srcId="{9E15D455-B9CF-4883-BC0E-A079CF0B91E9}" destId="{96A47169-0A3C-4905-9788-0B01229716CB}" srcOrd="2" destOrd="0" presId="urn:microsoft.com/office/officeart/2005/8/layout/hList1"/>
    <dgm:cxn modelId="{27D69A4A-7047-44D3-A2D7-974F30B45D03}" type="presParOf" srcId="{96A47169-0A3C-4905-9788-0B01229716CB}" destId="{0117E5B4-0AAD-437B-9109-2D7607C96C0E}" srcOrd="0" destOrd="0" presId="urn:microsoft.com/office/officeart/2005/8/layout/hList1"/>
    <dgm:cxn modelId="{A4A20A66-EAD7-4919-B2C1-AA3E09C627D3}" type="presParOf" srcId="{96A47169-0A3C-4905-9788-0B01229716CB}" destId="{03DF5BFE-7B1E-41CE-9F93-9D428D4C92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9F2CD8-6388-4027-87EA-8360BBBD2E53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1C065A1-201C-489A-BDF0-070131AAC1AC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场景一</a:t>
          </a:r>
          <a:endParaRPr lang="en-US" altLang="zh-CN" dirty="0" smtClean="0">
            <a:latin typeface="+mn-lt"/>
            <a:ea typeface="+mn-ea"/>
            <a:cs typeface="+mn-ea"/>
            <a:sym typeface="+mn-lt"/>
          </a:endParaRPr>
        </a:p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测试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虚拟机发放功能，测试完即删除虚拟机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F2B49115-D0D9-4003-867F-0F1FFD4FD306}" type="parTrans" cxnId="{22605B25-977C-4014-A900-FF5362AF2826}">
      <dgm:prSet/>
      <dgm:spPr/>
      <dgm:t>
        <a:bodyPr/>
        <a:lstStyle/>
        <a:p>
          <a:endParaRPr lang="zh-CN" altLang="en-US"/>
        </a:p>
      </dgm:t>
    </dgm:pt>
    <dgm:pt modelId="{FF0FCB09-8866-4CC9-86AB-2768F2D9DF87}" type="sibTrans" cxnId="{22605B25-977C-4014-A900-FF5362AF2826}">
      <dgm:prSet/>
      <dgm:spPr/>
      <dgm:t>
        <a:bodyPr/>
        <a:lstStyle/>
        <a:p>
          <a:endParaRPr lang="zh-CN" altLang="en-US"/>
        </a:p>
      </dgm:t>
    </dgm:pt>
    <dgm:pt modelId="{6F802ACC-AC7B-41BC-97CA-E448229E0852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场景二</a:t>
          </a:r>
          <a:endParaRPr lang="en-US" altLang="zh-CN" dirty="0" smtClean="0">
            <a:latin typeface="+mn-lt"/>
            <a:ea typeface="+mn-ea"/>
            <a:cs typeface="+mn-ea"/>
            <a:sym typeface="+mn-lt"/>
          </a:endParaRPr>
        </a:p>
        <a:p>
          <a:pPr rtl="0"/>
          <a:r>
            <a:rPr lang="en-US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生产环境中的虚拟机，需保证虚拟机数据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长期保存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1465036F-CEC5-4FB9-9DB2-4BD4E30A9AEA}" type="parTrans" cxnId="{07472A2A-D6EB-4752-9029-EBF2F272D323}">
      <dgm:prSet/>
      <dgm:spPr/>
      <dgm:t>
        <a:bodyPr/>
        <a:lstStyle/>
        <a:p>
          <a:endParaRPr lang="zh-CN" altLang="en-US"/>
        </a:p>
      </dgm:t>
    </dgm:pt>
    <dgm:pt modelId="{74C0FACD-80F7-4E86-8D33-B0288AEA07C4}" type="sibTrans" cxnId="{07472A2A-D6EB-4752-9029-EBF2F272D323}">
      <dgm:prSet/>
      <dgm:spPr/>
      <dgm:t>
        <a:bodyPr/>
        <a:lstStyle/>
        <a:p>
          <a:endParaRPr lang="zh-CN" altLang="en-US"/>
        </a:p>
      </dgm:t>
    </dgm:pt>
    <dgm:pt modelId="{ED833B2C-27B5-466B-BF0E-8585A86AEAD5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场景三</a:t>
          </a:r>
          <a:endParaRPr lang="en-US" altLang="zh-CN" dirty="0" smtClean="0">
            <a:latin typeface="+mn-lt"/>
            <a:ea typeface="+mn-ea"/>
            <a:cs typeface="+mn-ea"/>
            <a:sym typeface="+mn-lt"/>
          </a:endParaRPr>
        </a:p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存放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中的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Glance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镜像文件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FA84C15A-87C1-44B5-8F81-4FD5A078E8E5}" type="parTrans" cxnId="{4523BCF0-67D4-4E69-A17F-F628802C11BD}">
      <dgm:prSet/>
      <dgm:spPr/>
      <dgm:t>
        <a:bodyPr/>
        <a:lstStyle/>
        <a:p>
          <a:endParaRPr lang="zh-CN" altLang="en-US"/>
        </a:p>
      </dgm:t>
    </dgm:pt>
    <dgm:pt modelId="{52C05A92-909F-4968-8316-CBDCAB9A8BCA}" type="sibTrans" cxnId="{4523BCF0-67D4-4E69-A17F-F628802C11BD}">
      <dgm:prSet/>
      <dgm:spPr/>
      <dgm:t>
        <a:bodyPr/>
        <a:lstStyle/>
        <a:p>
          <a:endParaRPr lang="zh-CN" altLang="en-US"/>
        </a:p>
      </dgm:t>
    </dgm:pt>
    <dgm:pt modelId="{ACEFDB7C-EC14-4DF0-B22E-CB339D2DAC76}" type="pres">
      <dgm:prSet presAssocID="{949F2CD8-6388-4027-87EA-8360BBBD2E5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8C8311-5F7E-414D-83D1-48FAE306C897}" type="pres">
      <dgm:prSet presAssocID="{F1C065A1-201C-489A-BDF0-070131AAC1A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3C0E08-B2A2-4B50-BAF9-0B3F3D20B682}" type="pres">
      <dgm:prSet presAssocID="{FF0FCB09-8866-4CC9-86AB-2768F2D9DF87}" presName="sibTrans" presStyleCnt="0"/>
      <dgm:spPr/>
    </dgm:pt>
    <dgm:pt modelId="{C6FECC6A-FCE1-4716-B50E-A7E4E4356212}" type="pres">
      <dgm:prSet presAssocID="{6F802ACC-AC7B-41BC-97CA-E448229E085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C3C0D7-9F6E-4850-B93E-46C720A25C6A}" type="pres">
      <dgm:prSet presAssocID="{74C0FACD-80F7-4E86-8D33-B0288AEA07C4}" presName="sibTrans" presStyleCnt="0"/>
      <dgm:spPr/>
    </dgm:pt>
    <dgm:pt modelId="{55C39827-22FF-422A-AFBF-C4A1CC037A6D}" type="pres">
      <dgm:prSet presAssocID="{ED833B2C-27B5-466B-BF0E-8585A86AEAD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932BC9-E500-41C6-B7CE-BC38AB2FB421}" type="presOf" srcId="{F1C065A1-201C-489A-BDF0-070131AAC1AC}" destId="{2F8C8311-5F7E-414D-83D1-48FAE306C897}" srcOrd="0" destOrd="0" presId="urn:microsoft.com/office/officeart/2005/8/layout/hList6"/>
    <dgm:cxn modelId="{07472A2A-D6EB-4752-9029-EBF2F272D323}" srcId="{949F2CD8-6388-4027-87EA-8360BBBD2E53}" destId="{6F802ACC-AC7B-41BC-97CA-E448229E0852}" srcOrd="1" destOrd="0" parTransId="{1465036F-CEC5-4FB9-9DB2-4BD4E30A9AEA}" sibTransId="{74C0FACD-80F7-4E86-8D33-B0288AEA07C4}"/>
    <dgm:cxn modelId="{627B8F7B-7626-4E1D-A5C8-73FB0C94E71A}" type="presOf" srcId="{949F2CD8-6388-4027-87EA-8360BBBD2E53}" destId="{ACEFDB7C-EC14-4DF0-B22E-CB339D2DAC76}" srcOrd="0" destOrd="0" presId="urn:microsoft.com/office/officeart/2005/8/layout/hList6"/>
    <dgm:cxn modelId="{22605B25-977C-4014-A900-FF5362AF2826}" srcId="{949F2CD8-6388-4027-87EA-8360BBBD2E53}" destId="{F1C065A1-201C-489A-BDF0-070131AAC1AC}" srcOrd="0" destOrd="0" parTransId="{F2B49115-D0D9-4003-867F-0F1FFD4FD306}" sibTransId="{FF0FCB09-8866-4CC9-86AB-2768F2D9DF87}"/>
    <dgm:cxn modelId="{4523BCF0-67D4-4E69-A17F-F628802C11BD}" srcId="{949F2CD8-6388-4027-87EA-8360BBBD2E53}" destId="{ED833B2C-27B5-466B-BF0E-8585A86AEAD5}" srcOrd="2" destOrd="0" parTransId="{FA84C15A-87C1-44B5-8F81-4FD5A078E8E5}" sibTransId="{52C05A92-909F-4968-8316-CBDCAB9A8BCA}"/>
    <dgm:cxn modelId="{6A8F5CB0-6DE2-43ED-B625-87ECD88B7D5A}" type="presOf" srcId="{ED833B2C-27B5-466B-BF0E-8585A86AEAD5}" destId="{55C39827-22FF-422A-AFBF-C4A1CC037A6D}" srcOrd="0" destOrd="0" presId="urn:microsoft.com/office/officeart/2005/8/layout/hList6"/>
    <dgm:cxn modelId="{F5FD7608-3AAC-4A2C-AF4F-EA43BD4D77A6}" type="presOf" srcId="{6F802ACC-AC7B-41BC-97CA-E448229E0852}" destId="{C6FECC6A-FCE1-4716-B50E-A7E4E4356212}" srcOrd="0" destOrd="0" presId="urn:microsoft.com/office/officeart/2005/8/layout/hList6"/>
    <dgm:cxn modelId="{7EEFD5CA-3E7E-4D68-943B-4AD68D27DDDD}" type="presParOf" srcId="{ACEFDB7C-EC14-4DF0-B22E-CB339D2DAC76}" destId="{2F8C8311-5F7E-414D-83D1-48FAE306C897}" srcOrd="0" destOrd="0" presId="urn:microsoft.com/office/officeart/2005/8/layout/hList6"/>
    <dgm:cxn modelId="{0352A98B-98F8-4035-8710-ED4D5292521F}" type="presParOf" srcId="{ACEFDB7C-EC14-4DF0-B22E-CB339D2DAC76}" destId="{233C0E08-B2A2-4B50-BAF9-0B3F3D20B682}" srcOrd="1" destOrd="0" presId="urn:microsoft.com/office/officeart/2005/8/layout/hList6"/>
    <dgm:cxn modelId="{F3ECF5F7-195D-4825-AC23-6D9027D662FF}" type="presParOf" srcId="{ACEFDB7C-EC14-4DF0-B22E-CB339D2DAC76}" destId="{C6FECC6A-FCE1-4716-B50E-A7E4E4356212}" srcOrd="2" destOrd="0" presId="urn:microsoft.com/office/officeart/2005/8/layout/hList6"/>
    <dgm:cxn modelId="{F5FB0B79-B693-4BEA-A43A-A7FCDAB3F7A4}" type="presParOf" srcId="{ACEFDB7C-EC14-4DF0-B22E-CB339D2DAC76}" destId="{7AC3C0D7-9F6E-4850-B93E-46C720A25C6A}" srcOrd="3" destOrd="0" presId="urn:microsoft.com/office/officeart/2005/8/layout/hList6"/>
    <dgm:cxn modelId="{314EBF66-BA39-4BC4-8ECD-C98A0D855396}" type="presParOf" srcId="{ACEFDB7C-EC14-4DF0-B22E-CB339D2DAC76}" destId="{55C39827-22FF-422A-AFBF-C4A1CC037A6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F1DD83-ACD9-47F9-BD46-64EBC81CA01D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D8E0B4F7-68AE-4B21-8B25-489EA5DD79AB}">
      <dgm:prSet custT="1"/>
      <dgm:spPr/>
      <dgm:t>
        <a:bodyPr/>
        <a:lstStyle/>
        <a:p>
          <a:pPr rtl="0"/>
          <a:r>
            <a:rPr lang="en-US" sz="2400" dirty="0" smtClean="0">
              <a:latin typeface="+mn-ea"/>
              <a:ea typeface="+mn-ea"/>
            </a:rPr>
            <a:t>1. </a:t>
          </a:r>
          <a:r>
            <a:rPr lang="zh-CN" sz="2400" dirty="0" smtClean="0">
              <a:latin typeface="+mn-ea"/>
              <a:ea typeface="+mn-ea"/>
            </a:rPr>
            <a:t>列出</a:t>
          </a:r>
          <a:r>
            <a:rPr lang="zh-CN" sz="2400" smtClean="0">
              <a:latin typeface="+mn-ea"/>
              <a:ea typeface="+mn-ea"/>
            </a:rPr>
            <a:t>所有后端</a:t>
          </a:r>
          <a:endParaRPr lang="zh-CN" sz="2400" dirty="0">
            <a:latin typeface="+mn-ea"/>
            <a:ea typeface="+mn-ea"/>
          </a:endParaRPr>
        </a:p>
      </dgm:t>
    </dgm:pt>
    <dgm:pt modelId="{93267541-1782-46F6-8839-96E446BBC37C}" type="parTrans" cxnId="{EE314896-D224-4951-8FBD-5F22749BCFE5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0403508A-8F08-4E2B-B240-67085E7A0FA5}" type="sibTrans" cxnId="{EE314896-D224-4951-8FBD-5F22749BCFE5}">
      <dgm:prSet custT="1"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CF0B8498-BDCF-4D4E-AE21-0D554BE4CB0D}">
      <dgm:prSet custT="1"/>
      <dgm:spPr/>
      <dgm:t>
        <a:bodyPr/>
        <a:lstStyle/>
        <a:p>
          <a:pPr rtl="0"/>
          <a:r>
            <a:rPr lang="en-US" sz="2400" dirty="0" smtClean="0">
              <a:latin typeface="+mn-ea"/>
              <a:ea typeface="+mn-ea"/>
            </a:rPr>
            <a:t>2. </a:t>
          </a:r>
          <a:r>
            <a:rPr lang="zh-CN" sz="2400" smtClean="0">
              <a:latin typeface="+mn-ea"/>
              <a:ea typeface="+mn-ea"/>
            </a:rPr>
            <a:t>根据后端的</a:t>
          </a:r>
          <a:r>
            <a:rPr lang="zh-CN" sz="2400" dirty="0" smtClean="0">
              <a:latin typeface="+mn-ea"/>
              <a:ea typeface="+mn-ea"/>
            </a:rPr>
            <a:t>能力进行筛选</a:t>
          </a:r>
          <a:endParaRPr lang="zh-CN" sz="2400" dirty="0">
            <a:latin typeface="+mn-ea"/>
            <a:ea typeface="+mn-ea"/>
          </a:endParaRPr>
        </a:p>
      </dgm:t>
    </dgm:pt>
    <dgm:pt modelId="{F8A01A54-3AE5-4DCC-8382-FDF9E6D0BEB4}" type="parTrans" cxnId="{9E9E1497-A39B-45A6-8C98-42DAE2EE9E60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484AEACA-779F-46C6-8F35-D9F7047413C8}" type="sibTrans" cxnId="{9E9E1497-A39B-45A6-8C98-42DAE2EE9E60}">
      <dgm:prSet custT="1"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EB4D7B67-9DA8-4234-A99A-F9391CAD3612}">
      <dgm:prSet custT="1"/>
      <dgm:spPr/>
      <dgm:t>
        <a:bodyPr/>
        <a:lstStyle/>
        <a:p>
          <a:pPr rtl="0"/>
          <a:r>
            <a:rPr lang="en-US" sz="2400" dirty="0" smtClean="0">
              <a:latin typeface="+mn-ea"/>
              <a:ea typeface="+mn-ea"/>
            </a:rPr>
            <a:t>3. </a:t>
          </a:r>
          <a:r>
            <a:rPr lang="zh-CN" sz="2400" dirty="0" smtClean="0">
              <a:latin typeface="+mn-ea"/>
              <a:ea typeface="+mn-ea"/>
            </a:rPr>
            <a:t>根据权重</a:t>
          </a:r>
          <a:r>
            <a:rPr lang="zh-CN" sz="2400" smtClean="0">
              <a:latin typeface="+mn-ea"/>
              <a:ea typeface="+mn-ea"/>
            </a:rPr>
            <a:t>给后端排序</a:t>
          </a:r>
          <a:endParaRPr lang="zh-CN" sz="2400" dirty="0">
            <a:latin typeface="+mn-ea"/>
            <a:ea typeface="+mn-ea"/>
          </a:endParaRPr>
        </a:p>
      </dgm:t>
    </dgm:pt>
    <dgm:pt modelId="{96F90E01-81FB-4E03-9D06-E99CFA7A72F4}" type="parTrans" cxnId="{0129F9E7-F9D2-418E-BE98-CAA752433C60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1AE6F7C8-9B22-4A49-A62C-58AD41DC048C}" type="sibTrans" cxnId="{0129F9E7-F9D2-418E-BE98-CAA752433C60}">
      <dgm:prSet custT="1"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35B4CAC2-2407-4700-9D7B-440C35649755}">
      <dgm:prSet custT="1"/>
      <dgm:spPr/>
      <dgm:t>
        <a:bodyPr/>
        <a:lstStyle/>
        <a:p>
          <a:pPr rtl="0"/>
          <a:r>
            <a:rPr lang="en-US" sz="2400" dirty="0" smtClean="0">
              <a:latin typeface="+mn-ea"/>
              <a:ea typeface="+mn-ea"/>
            </a:rPr>
            <a:t>4. </a:t>
          </a:r>
          <a:r>
            <a:rPr lang="zh-CN" sz="2400" dirty="0" smtClean="0">
              <a:latin typeface="+mn-ea"/>
              <a:ea typeface="+mn-ea"/>
            </a:rPr>
            <a:t>返回最合适</a:t>
          </a:r>
          <a:r>
            <a:rPr lang="zh-CN" sz="2400" smtClean="0">
              <a:latin typeface="+mn-ea"/>
              <a:ea typeface="+mn-ea"/>
            </a:rPr>
            <a:t>的后端</a:t>
          </a:r>
          <a:endParaRPr lang="zh-CN" sz="2400" dirty="0">
            <a:latin typeface="+mn-ea"/>
            <a:ea typeface="+mn-ea"/>
          </a:endParaRPr>
        </a:p>
      </dgm:t>
    </dgm:pt>
    <dgm:pt modelId="{0A459BF2-18F3-41C2-9A5C-2C91F7EA7828}" type="parTrans" cxnId="{29E93FEE-A817-43D0-8D2F-F35E6303AC88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F363509E-58B2-4EBB-A1B7-0E37DAF371B6}" type="sibTrans" cxnId="{29E93FEE-A817-43D0-8D2F-F35E6303AC88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18F57E4E-72FF-47B2-B417-F3D264D362B6}" type="pres">
      <dgm:prSet presAssocID="{D0F1DD83-ACD9-47F9-BD46-64EBC81CA0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658ECE-5644-4855-B022-522E8467BB10}" type="pres">
      <dgm:prSet presAssocID="{D8E0B4F7-68AE-4B21-8B25-489EA5DD79A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E1000D-9E78-4D4A-AD3E-73FBBFA02A4F}" type="pres">
      <dgm:prSet presAssocID="{0403508A-8F08-4E2B-B240-67085E7A0FA5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9A933241-F32A-4A66-82F7-F4ED5AD5D9CF}" type="pres">
      <dgm:prSet presAssocID="{0403508A-8F08-4E2B-B240-67085E7A0FA5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E21781FB-72DE-4294-96CE-E5FE7FF7C285}" type="pres">
      <dgm:prSet presAssocID="{CF0B8498-BDCF-4D4E-AE21-0D554BE4CB0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E9CE2C-21F3-4F85-9E57-375DF2DDC5F7}" type="pres">
      <dgm:prSet presAssocID="{484AEACA-779F-46C6-8F35-D9F7047413C8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77897E45-589C-4E0F-A4B8-CC2060EC664B}" type="pres">
      <dgm:prSet presAssocID="{484AEACA-779F-46C6-8F35-D9F7047413C8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3CDA9BA9-DC82-4ADD-BF11-45AEC0E72A2B}" type="pres">
      <dgm:prSet presAssocID="{EB4D7B67-9DA8-4234-A99A-F9391CAD361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A24E9-0BBD-4928-90B9-A15E1A51664D}" type="pres">
      <dgm:prSet presAssocID="{1AE6F7C8-9B22-4A49-A62C-58AD41DC048C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9A0E88D-BB19-418A-89B6-300A790EE0D9}" type="pres">
      <dgm:prSet presAssocID="{1AE6F7C8-9B22-4A49-A62C-58AD41DC048C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58EC2A29-BA0D-4EB5-9AD8-577D70157E19}" type="pres">
      <dgm:prSet presAssocID="{35B4CAC2-2407-4700-9D7B-440C3564975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F5FDE8-2D18-426D-97DC-C466B020435A}" type="presOf" srcId="{484AEACA-779F-46C6-8F35-D9F7047413C8}" destId="{0EE9CE2C-21F3-4F85-9E57-375DF2DDC5F7}" srcOrd="0" destOrd="0" presId="urn:microsoft.com/office/officeart/2005/8/layout/process1"/>
    <dgm:cxn modelId="{8DA926E8-F92E-403A-9A29-BE928AF0DA50}" type="presOf" srcId="{484AEACA-779F-46C6-8F35-D9F7047413C8}" destId="{77897E45-589C-4E0F-A4B8-CC2060EC664B}" srcOrd="1" destOrd="0" presId="urn:microsoft.com/office/officeart/2005/8/layout/process1"/>
    <dgm:cxn modelId="{AC2062D2-C03C-4CE3-9D1D-42EE8045DE67}" type="presOf" srcId="{EB4D7B67-9DA8-4234-A99A-F9391CAD3612}" destId="{3CDA9BA9-DC82-4ADD-BF11-45AEC0E72A2B}" srcOrd="0" destOrd="0" presId="urn:microsoft.com/office/officeart/2005/8/layout/process1"/>
    <dgm:cxn modelId="{0129F9E7-F9D2-418E-BE98-CAA752433C60}" srcId="{D0F1DD83-ACD9-47F9-BD46-64EBC81CA01D}" destId="{EB4D7B67-9DA8-4234-A99A-F9391CAD3612}" srcOrd="2" destOrd="0" parTransId="{96F90E01-81FB-4E03-9D06-E99CFA7A72F4}" sibTransId="{1AE6F7C8-9B22-4A49-A62C-58AD41DC048C}"/>
    <dgm:cxn modelId="{EE314896-D224-4951-8FBD-5F22749BCFE5}" srcId="{D0F1DD83-ACD9-47F9-BD46-64EBC81CA01D}" destId="{D8E0B4F7-68AE-4B21-8B25-489EA5DD79AB}" srcOrd="0" destOrd="0" parTransId="{93267541-1782-46F6-8839-96E446BBC37C}" sibTransId="{0403508A-8F08-4E2B-B240-67085E7A0FA5}"/>
    <dgm:cxn modelId="{B548510C-AF82-43D0-A5D4-A38E9B464D6B}" type="presOf" srcId="{D0F1DD83-ACD9-47F9-BD46-64EBC81CA01D}" destId="{18F57E4E-72FF-47B2-B417-F3D264D362B6}" srcOrd="0" destOrd="0" presId="urn:microsoft.com/office/officeart/2005/8/layout/process1"/>
    <dgm:cxn modelId="{A9785174-8C40-4A39-AA8B-26F4293746E4}" type="presOf" srcId="{D8E0B4F7-68AE-4B21-8B25-489EA5DD79AB}" destId="{D0658ECE-5644-4855-B022-522E8467BB10}" srcOrd="0" destOrd="0" presId="urn:microsoft.com/office/officeart/2005/8/layout/process1"/>
    <dgm:cxn modelId="{29E93FEE-A817-43D0-8D2F-F35E6303AC88}" srcId="{D0F1DD83-ACD9-47F9-BD46-64EBC81CA01D}" destId="{35B4CAC2-2407-4700-9D7B-440C35649755}" srcOrd="3" destOrd="0" parTransId="{0A459BF2-18F3-41C2-9A5C-2C91F7EA7828}" sibTransId="{F363509E-58B2-4EBB-A1B7-0E37DAF371B6}"/>
    <dgm:cxn modelId="{34739ED6-BD2C-4536-873A-9E2B526EBE3D}" type="presOf" srcId="{1AE6F7C8-9B22-4A49-A62C-58AD41DC048C}" destId="{19A0E88D-BB19-418A-89B6-300A790EE0D9}" srcOrd="1" destOrd="0" presId="urn:microsoft.com/office/officeart/2005/8/layout/process1"/>
    <dgm:cxn modelId="{7E60792A-0643-4E3B-9BD2-E25BC4A4939B}" type="presOf" srcId="{0403508A-8F08-4E2B-B240-67085E7A0FA5}" destId="{9A933241-F32A-4A66-82F7-F4ED5AD5D9CF}" srcOrd="1" destOrd="0" presId="urn:microsoft.com/office/officeart/2005/8/layout/process1"/>
    <dgm:cxn modelId="{9E9E1497-A39B-45A6-8C98-42DAE2EE9E60}" srcId="{D0F1DD83-ACD9-47F9-BD46-64EBC81CA01D}" destId="{CF0B8498-BDCF-4D4E-AE21-0D554BE4CB0D}" srcOrd="1" destOrd="0" parTransId="{F8A01A54-3AE5-4DCC-8382-FDF9E6D0BEB4}" sibTransId="{484AEACA-779F-46C6-8F35-D9F7047413C8}"/>
    <dgm:cxn modelId="{C3E06935-108E-4554-810E-488726876DCB}" type="presOf" srcId="{CF0B8498-BDCF-4D4E-AE21-0D554BE4CB0D}" destId="{E21781FB-72DE-4294-96CE-E5FE7FF7C285}" srcOrd="0" destOrd="0" presId="urn:microsoft.com/office/officeart/2005/8/layout/process1"/>
    <dgm:cxn modelId="{184AD38F-7343-4923-906A-750C1309E792}" type="presOf" srcId="{1AE6F7C8-9B22-4A49-A62C-58AD41DC048C}" destId="{B2AA24E9-0BBD-4928-90B9-A15E1A51664D}" srcOrd="0" destOrd="0" presId="urn:microsoft.com/office/officeart/2005/8/layout/process1"/>
    <dgm:cxn modelId="{47B5F7FB-1FFA-4CCD-A324-2FCE94CDC395}" type="presOf" srcId="{0403508A-8F08-4E2B-B240-67085E7A0FA5}" destId="{EAE1000D-9E78-4D4A-AD3E-73FBBFA02A4F}" srcOrd="0" destOrd="0" presId="urn:microsoft.com/office/officeart/2005/8/layout/process1"/>
    <dgm:cxn modelId="{7B040040-0242-4866-8F8B-183E6924AAE7}" type="presOf" srcId="{35B4CAC2-2407-4700-9D7B-440C35649755}" destId="{58EC2A29-BA0D-4EB5-9AD8-577D70157E19}" srcOrd="0" destOrd="0" presId="urn:microsoft.com/office/officeart/2005/8/layout/process1"/>
    <dgm:cxn modelId="{99C84CE9-F318-482A-8C6F-E430FE01E956}" type="presParOf" srcId="{18F57E4E-72FF-47B2-B417-F3D264D362B6}" destId="{D0658ECE-5644-4855-B022-522E8467BB10}" srcOrd="0" destOrd="0" presId="urn:microsoft.com/office/officeart/2005/8/layout/process1"/>
    <dgm:cxn modelId="{CB098045-3C7D-4E83-B9B8-D1F5B4127ED6}" type="presParOf" srcId="{18F57E4E-72FF-47B2-B417-F3D264D362B6}" destId="{EAE1000D-9E78-4D4A-AD3E-73FBBFA02A4F}" srcOrd="1" destOrd="0" presId="urn:microsoft.com/office/officeart/2005/8/layout/process1"/>
    <dgm:cxn modelId="{CF72586F-E1D9-4B79-8F0B-F51752EF74F2}" type="presParOf" srcId="{EAE1000D-9E78-4D4A-AD3E-73FBBFA02A4F}" destId="{9A933241-F32A-4A66-82F7-F4ED5AD5D9CF}" srcOrd="0" destOrd="0" presId="urn:microsoft.com/office/officeart/2005/8/layout/process1"/>
    <dgm:cxn modelId="{BCC0685C-48A9-45AB-AEBB-116BBD59B24C}" type="presParOf" srcId="{18F57E4E-72FF-47B2-B417-F3D264D362B6}" destId="{E21781FB-72DE-4294-96CE-E5FE7FF7C285}" srcOrd="2" destOrd="0" presId="urn:microsoft.com/office/officeart/2005/8/layout/process1"/>
    <dgm:cxn modelId="{503875B2-D1E4-45D1-90E0-661538D3E89C}" type="presParOf" srcId="{18F57E4E-72FF-47B2-B417-F3D264D362B6}" destId="{0EE9CE2C-21F3-4F85-9E57-375DF2DDC5F7}" srcOrd="3" destOrd="0" presId="urn:microsoft.com/office/officeart/2005/8/layout/process1"/>
    <dgm:cxn modelId="{CE43E0E0-94B4-453C-8FFC-02350711FC17}" type="presParOf" srcId="{0EE9CE2C-21F3-4F85-9E57-375DF2DDC5F7}" destId="{77897E45-589C-4E0F-A4B8-CC2060EC664B}" srcOrd="0" destOrd="0" presId="urn:microsoft.com/office/officeart/2005/8/layout/process1"/>
    <dgm:cxn modelId="{F71E1412-12C5-4BCD-B7CC-558F9767958D}" type="presParOf" srcId="{18F57E4E-72FF-47B2-B417-F3D264D362B6}" destId="{3CDA9BA9-DC82-4ADD-BF11-45AEC0E72A2B}" srcOrd="4" destOrd="0" presId="urn:microsoft.com/office/officeart/2005/8/layout/process1"/>
    <dgm:cxn modelId="{CC43C182-E1E8-4577-A163-1E07D81753AD}" type="presParOf" srcId="{18F57E4E-72FF-47B2-B417-F3D264D362B6}" destId="{B2AA24E9-0BBD-4928-90B9-A15E1A51664D}" srcOrd="5" destOrd="0" presId="urn:microsoft.com/office/officeart/2005/8/layout/process1"/>
    <dgm:cxn modelId="{F5464F30-DE24-4495-9884-AD52F86BDDC9}" type="presParOf" srcId="{B2AA24E9-0BBD-4928-90B9-A15E1A51664D}" destId="{19A0E88D-BB19-418A-89B6-300A790EE0D9}" srcOrd="0" destOrd="0" presId="urn:microsoft.com/office/officeart/2005/8/layout/process1"/>
    <dgm:cxn modelId="{4045B99B-B94B-4D23-B5FD-C24E1F3A1D53}" type="presParOf" srcId="{18F57E4E-72FF-47B2-B417-F3D264D362B6}" destId="{58EC2A29-BA0D-4EB5-9AD8-577D70157E1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D1442E-460A-4454-8F83-3A0E0E2B7F1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928C13-116E-4365-BF15-6EC08CD92B3C}">
      <dgm:prSet phldrT="[文本]" custT="1"/>
      <dgm:spPr>
        <a:solidFill>
          <a:srgbClr val="F66F6A"/>
        </a:solidFill>
      </dgm:spPr>
      <dgm:t>
        <a:bodyPr/>
        <a:lstStyle/>
        <a:p>
          <a:r>
            <a:rPr lang="en-US" altLang="zh-CN" sz="1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Cinder Plugins</a:t>
          </a:r>
          <a:endParaRPr lang="zh-CN" altLang="en-US" sz="1800" dirty="0">
            <a:solidFill>
              <a:schemeClr val="bg1"/>
            </a:solidFill>
            <a:latin typeface="+mn-lt"/>
            <a:ea typeface="+mn-ea"/>
            <a:cs typeface="+mn-ea"/>
            <a:sym typeface="+mn-lt"/>
          </a:endParaRPr>
        </a:p>
      </dgm:t>
    </dgm:pt>
    <dgm:pt modelId="{6B83EFFC-4BD7-4611-8BEE-F32CEBA3A72D}" type="parTrans" cxnId="{4A4BE159-827D-4D18-AF38-D7FD8D907FB1}">
      <dgm:prSet/>
      <dgm:spPr/>
      <dgm:t>
        <a:bodyPr/>
        <a:lstStyle/>
        <a:p>
          <a:endParaRPr lang="zh-CN" altLang="en-US" sz="1800"/>
        </a:p>
      </dgm:t>
    </dgm:pt>
    <dgm:pt modelId="{DA20E0F9-13D9-4AEA-9F1B-A279736B3175}" type="sibTrans" cxnId="{4A4BE159-827D-4D18-AF38-D7FD8D907FB1}">
      <dgm:prSet/>
      <dgm:spPr/>
      <dgm:t>
        <a:bodyPr/>
        <a:lstStyle/>
        <a:p>
          <a:endParaRPr lang="zh-CN" altLang="en-US" sz="1800"/>
        </a:p>
      </dgm:t>
    </dgm:pt>
    <dgm:pt modelId="{9500F87C-1544-4B86-990D-48B35FD796B7}">
      <dgm:prSet phldrT="[文本]" custT="1"/>
      <dgm:spPr>
        <a:solidFill>
          <a:srgbClr val="15B0E8"/>
        </a:solidFill>
      </dgm:spPr>
      <dgm:t>
        <a:bodyPr/>
        <a:lstStyle/>
        <a:p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Software Based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42DAFD4D-5CFE-44DB-B4DE-D3DB9A1AB118}" type="parTrans" cxnId="{213CDBDB-C785-4E27-BF60-610E3D6A4613}">
      <dgm:prSet custT="1"/>
      <dgm:spPr>
        <a:ln>
          <a:solidFill>
            <a:srgbClr val="889AAE"/>
          </a:solidFill>
        </a:ln>
      </dgm:spPr>
      <dgm:t>
        <a:bodyPr/>
        <a:lstStyle/>
        <a:p>
          <a:endParaRPr lang="zh-CN" altLang="en-US" sz="1800"/>
        </a:p>
      </dgm:t>
    </dgm:pt>
    <dgm:pt modelId="{F13D6B43-371A-4527-B61C-AD16AC4CF158}" type="sibTrans" cxnId="{213CDBDB-C785-4E27-BF60-610E3D6A4613}">
      <dgm:prSet/>
      <dgm:spPr/>
      <dgm:t>
        <a:bodyPr/>
        <a:lstStyle/>
        <a:p>
          <a:endParaRPr lang="zh-CN" altLang="en-US" sz="1800"/>
        </a:p>
      </dgm:t>
    </dgm:pt>
    <dgm:pt modelId="{3571AB70-9F84-490A-978C-85EE41D838B0}">
      <dgm:prSet phldrT="[文本]" custT="1"/>
      <dgm:spPr>
        <a:solidFill>
          <a:srgbClr val="15B0E8"/>
        </a:solidFill>
      </dgm:spPr>
      <dgm:t>
        <a:bodyPr/>
        <a:lstStyle/>
        <a:p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File system based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DE307BC7-30C1-42BF-A5C1-1391BFB7D5C5}" type="parTrans" cxnId="{065D798D-2EC3-4A64-98A0-7DF245A35E9A}">
      <dgm:prSet custT="1"/>
      <dgm:spPr>
        <a:ln>
          <a:solidFill>
            <a:srgbClr val="889AAE"/>
          </a:solidFill>
        </a:ln>
      </dgm:spPr>
      <dgm:t>
        <a:bodyPr/>
        <a:lstStyle/>
        <a:p>
          <a:endParaRPr lang="zh-CN" altLang="en-US" sz="1800"/>
        </a:p>
      </dgm:t>
    </dgm:pt>
    <dgm:pt modelId="{DD74306E-E106-4F6D-B7A2-EB0D96947EA7}" type="sibTrans" cxnId="{065D798D-2EC3-4A64-98A0-7DF245A35E9A}">
      <dgm:prSet/>
      <dgm:spPr/>
      <dgm:t>
        <a:bodyPr/>
        <a:lstStyle/>
        <a:p>
          <a:endParaRPr lang="zh-CN" altLang="en-US" sz="1800"/>
        </a:p>
      </dgm:t>
    </dgm:pt>
    <dgm:pt modelId="{FCC6BAEA-ABC8-4422-A071-AD5B008506DE}">
      <dgm:prSet phldrT="[文本]" custT="1"/>
      <dgm:spPr>
        <a:solidFill>
          <a:srgbClr val="15B0E8"/>
        </a:solidFill>
      </dgm:spPr>
      <dgm:t>
        <a:bodyPr/>
        <a:lstStyle/>
        <a:p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Block based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8FBAC17D-B45A-4828-9BE2-418B47366918}" type="parTrans" cxnId="{79CE5164-2E4F-4BF8-A963-D16C346C9080}">
      <dgm:prSet custT="1"/>
      <dgm:spPr>
        <a:ln>
          <a:solidFill>
            <a:srgbClr val="889AAE"/>
          </a:solidFill>
        </a:ln>
      </dgm:spPr>
      <dgm:t>
        <a:bodyPr/>
        <a:lstStyle/>
        <a:p>
          <a:endParaRPr lang="zh-CN" altLang="en-US" sz="1800"/>
        </a:p>
      </dgm:t>
    </dgm:pt>
    <dgm:pt modelId="{2D79613F-BE10-4515-A960-E80DA864FDEB}" type="sibTrans" cxnId="{79CE5164-2E4F-4BF8-A963-D16C346C9080}">
      <dgm:prSet/>
      <dgm:spPr/>
      <dgm:t>
        <a:bodyPr/>
        <a:lstStyle/>
        <a:p>
          <a:endParaRPr lang="zh-CN" altLang="en-US" sz="1800"/>
        </a:p>
      </dgm:t>
    </dgm:pt>
    <dgm:pt modelId="{22ECC2CA-7A40-4599-987C-62081924F6B4}">
      <dgm:prSet phldrT="[文本]" custT="1"/>
      <dgm:spPr>
        <a:solidFill>
          <a:srgbClr val="15B0E8"/>
        </a:solidFill>
      </dgm:spPr>
      <dgm:t>
        <a:bodyPr/>
        <a:lstStyle/>
        <a:p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Hardware Based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A70512A4-0EC9-463E-A6F5-539F1323E7F3}" type="parTrans" cxnId="{38F6C502-4ADA-4909-AD11-7D1F262EB95F}">
      <dgm:prSet custT="1"/>
      <dgm:spPr>
        <a:ln>
          <a:solidFill>
            <a:srgbClr val="889AAE"/>
          </a:solidFill>
        </a:ln>
      </dgm:spPr>
      <dgm:t>
        <a:bodyPr/>
        <a:lstStyle/>
        <a:p>
          <a:endParaRPr lang="zh-CN" altLang="en-US" sz="1800"/>
        </a:p>
      </dgm:t>
    </dgm:pt>
    <dgm:pt modelId="{1E651CF9-096B-45FB-8D61-9321AFA37AC3}" type="sibTrans" cxnId="{38F6C502-4ADA-4909-AD11-7D1F262EB95F}">
      <dgm:prSet/>
      <dgm:spPr/>
      <dgm:t>
        <a:bodyPr/>
        <a:lstStyle/>
        <a:p>
          <a:endParaRPr lang="zh-CN" altLang="en-US" sz="1800"/>
        </a:p>
      </dgm:t>
    </dgm:pt>
    <dgm:pt modelId="{F33015B4-FA92-4DC2-B146-295E6B795584}">
      <dgm:prSet phldrT="[文本]" custT="1"/>
      <dgm:spPr>
        <a:solidFill>
          <a:srgbClr val="15B0E8"/>
        </a:solidFill>
      </dgm:spPr>
      <dgm:t>
        <a:bodyPr/>
        <a:lstStyle/>
        <a:p>
          <a:r>
            <a:rPr lang="en-US" altLang="zh-CN" sz="1800" dirty="0" err="1" smtClean="0">
              <a:latin typeface="+mn-lt"/>
              <a:ea typeface="+mn-ea"/>
              <a:cs typeface="+mn-ea"/>
              <a:sym typeface="+mn-lt"/>
            </a:rPr>
            <a:t>Fibre</a:t>
          </a:r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 Channel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68DC979A-04AA-456A-9516-F3DF21ED0B62}" type="parTrans" cxnId="{674D49D0-ECB9-4EB3-9F68-31E7F621FB71}">
      <dgm:prSet custT="1"/>
      <dgm:spPr>
        <a:ln>
          <a:solidFill>
            <a:srgbClr val="889AAE"/>
          </a:solidFill>
        </a:ln>
      </dgm:spPr>
      <dgm:t>
        <a:bodyPr/>
        <a:lstStyle/>
        <a:p>
          <a:endParaRPr lang="zh-CN" altLang="en-US" sz="1800"/>
        </a:p>
      </dgm:t>
    </dgm:pt>
    <dgm:pt modelId="{D25CF587-3F65-41D9-931C-6F8BD60271FD}" type="sibTrans" cxnId="{674D49D0-ECB9-4EB3-9F68-31E7F621FB71}">
      <dgm:prSet/>
      <dgm:spPr/>
      <dgm:t>
        <a:bodyPr/>
        <a:lstStyle/>
        <a:p>
          <a:endParaRPr lang="zh-CN" altLang="en-US" sz="1800"/>
        </a:p>
      </dgm:t>
    </dgm:pt>
    <dgm:pt modelId="{2F1A054C-FA88-4DA4-BE23-7A0772C45194}">
      <dgm:prSet phldrT="[文本]" custT="1"/>
      <dgm:spPr>
        <a:solidFill>
          <a:srgbClr val="15B0E8"/>
        </a:solidFill>
      </dgm:spPr>
      <dgm:t>
        <a:bodyPr/>
        <a:lstStyle/>
        <a:p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iSCSI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FA545886-D499-4728-A955-07A5EAF12362}" type="parTrans" cxnId="{76A16A23-B8D2-43FB-8DF8-5607C05D214B}">
      <dgm:prSet custT="1"/>
      <dgm:spPr>
        <a:ln>
          <a:solidFill>
            <a:srgbClr val="889AAE"/>
          </a:solidFill>
        </a:ln>
      </dgm:spPr>
      <dgm:t>
        <a:bodyPr/>
        <a:lstStyle/>
        <a:p>
          <a:endParaRPr lang="zh-CN" altLang="en-US" sz="1800"/>
        </a:p>
      </dgm:t>
    </dgm:pt>
    <dgm:pt modelId="{A91E9651-D691-4C98-B077-2320EF9E2192}" type="sibTrans" cxnId="{76A16A23-B8D2-43FB-8DF8-5607C05D214B}">
      <dgm:prSet/>
      <dgm:spPr/>
      <dgm:t>
        <a:bodyPr/>
        <a:lstStyle/>
        <a:p>
          <a:endParaRPr lang="zh-CN" altLang="en-US" sz="1800"/>
        </a:p>
      </dgm:t>
    </dgm:pt>
    <dgm:pt modelId="{1F2B1817-2286-464F-8291-CAE28B2D9BC7}">
      <dgm:prSet phldrT="[文本]" custT="1"/>
      <dgm:spPr>
        <a:solidFill>
          <a:srgbClr val="15B0E8"/>
        </a:solidFill>
      </dgm:spPr>
      <dgm:t>
        <a:bodyPr/>
        <a:lstStyle/>
        <a:p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NFS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C93A7090-0DC2-4A71-BEE3-0FE3BF346BBA}" type="parTrans" cxnId="{F1D62715-AE3A-4A1E-9ECF-17F5E185E33F}">
      <dgm:prSet custT="1"/>
      <dgm:spPr>
        <a:ln>
          <a:solidFill>
            <a:srgbClr val="889AAE"/>
          </a:solidFill>
        </a:ln>
      </dgm:spPr>
      <dgm:t>
        <a:bodyPr/>
        <a:lstStyle/>
        <a:p>
          <a:endParaRPr lang="zh-CN" altLang="en-US" sz="1800"/>
        </a:p>
      </dgm:t>
    </dgm:pt>
    <dgm:pt modelId="{2B5F0E68-1A9D-498F-9CE0-B9CFA12343D5}" type="sibTrans" cxnId="{F1D62715-AE3A-4A1E-9ECF-17F5E185E33F}">
      <dgm:prSet/>
      <dgm:spPr/>
      <dgm:t>
        <a:bodyPr/>
        <a:lstStyle/>
        <a:p>
          <a:endParaRPr lang="zh-CN" altLang="en-US" sz="1800"/>
        </a:p>
      </dgm:t>
    </dgm:pt>
    <dgm:pt modelId="{7ABD56B2-0575-467D-B602-939F23DC360D}">
      <dgm:prSet phldrT="[文本]" custT="1"/>
      <dgm:spPr>
        <a:solidFill>
          <a:srgbClr val="15B0E8"/>
        </a:solidFill>
      </dgm:spPr>
      <dgm:t>
        <a:bodyPr/>
        <a:lstStyle/>
        <a:p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DFS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F0B57559-D207-40C9-8394-43349F56DC97}" type="parTrans" cxnId="{3ACA28AF-FC81-43C7-9F20-1FBC9F75AB23}">
      <dgm:prSet custT="1"/>
      <dgm:spPr>
        <a:ln>
          <a:solidFill>
            <a:srgbClr val="889AAE"/>
          </a:solidFill>
        </a:ln>
      </dgm:spPr>
      <dgm:t>
        <a:bodyPr/>
        <a:lstStyle/>
        <a:p>
          <a:endParaRPr lang="zh-CN" altLang="en-US" sz="1800"/>
        </a:p>
      </dgm:t>
    </dgm:pt>
    <dgm:pt modelId="{16970B4F-3C7B-42C7-8A10-9A20396C480F}" type="sibTrans" cxnId="{3ACA28AF-FC81-43C7-9F20-1FBC9F75AB23}">
      <dgm:prSet/>
      <dgm:spPr/>
      <dgm:t>
        <a:bodyPr/>
        <a:lstStyle/>
        <a:p>
          <a:endParaRPr lang="zh-CN" altLang="en-US" sz="1800"/>
        </a:p>
      </dgm:t>
    </dgm:pt>
    <dgm:pt modelId="{973C2BB8-9972-422E-8E1C-26A10499B8FB}">
      <dgm:prSet phldrT="[文本]" custT="1"/>
      <dgm:spPr>
        <a:solidFill>
          <a:srgbClr val="15B0E8"/>
        </a:solidFill>
      </dgm:spPr>
      <dgm:t>
        <a:bodyPr/>
        <a:lstStyle/>
        <a:p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NFS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DA6C074F-ECF7-4B73-95CB-0CF8AC0446C4}" type="parTrans" cxnId="{36E27BF5-92DA-4DA5-A603-E7DCF6F5E0C4}">
      <dgm:prSet custT="1"/>
      <dgm:spPr>
        <a:ln>
          <a:solidFill>
            <a:srgbClr val="889AAE"/>
          </a:solidFill>
        </a:ln>
      </dgm:spPr>
      <dgm:t>
        <a:bodyPr/>
        <a:lstStyle/>
        <a:p>
          <a:endParaRPr lang="zh-CN" altLang="en-US" sz="1800"/>
        </a:p>
      </dgm:t>
    </dgm:pt>
    <dgm:pt modelId="{9720F85F-6FFD-4CE1-9768-D96C9F4705F6}" type="sibTrans" cxnId="{36E27BF5-92DA-4DA5-A603-E7DCF6F5E0C4}">
      <dgm:prSet/>
      <dgm:spPr/>
      <dgm:t>
        <a:bodyPr/>
        <a:lstStyle/>
        <a:p>
          <a:endParaRPr lang="zh-CN" altLang="en-US" sz="1800"/>
        </a:p>
      </dgm:t>
    </dgm:pt>
    <dgm:pt modelId="{4B9FEB99-4B61-4A1E-9913-C0F106BCC0A2}" type="pres">
      <dgm:prSet presAssocID="{F3D1442E-460A-4454-8F83-3A0E0E2B7F1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206034-637E-4F7F-98CC-0263C8C6605F}" type="pres">
      <dgm:prSet presAssocID="{D7928C13-116E-4365-BF15-6EC08CD92B3C}" presName="root1" presStyleCnt="0"/>
      <dgm:spPr/>
    </dgm:pt>
    <dgm:pt modelId="{F57EAC77-B937-4508-AAB5-522AC5F916FA}" type="pres">
      <dgm:prSet presAssocID="{D7928C13-116E-4365-BF15-6EC08CD92B3C}" presName="LevelOneTextNode" presStyleLbl="node0" presStyleIdx="0" presStyleCnt="1" custScaleX="685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2F3F3F-F472-445E-AA7B-084D9A45D73A}" type="pres">
      <dgm:prSet presAssocID="{D7928C13-116E-4365-BF15-6EC08CD92B3C}" presName="level2hierChild" presStyleCnt="0"/>
      <dgm:spPr/>
    </dgm:pt>
    <dgm:pt modelId="{031DE60E-C02C-43C5-8C15-1DA277C78E52}" type="pres">
      <dgm:prSet presAssocID="{42DAFD4D-5CFE-44DB-B4DE-D3DB9A1AB118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5E9C18D5-EF53-4364-9190-8B6858FBED5E}" type="pres">
      <dgm:prSet presAssocID="{42DAFD4D-5CFE-44DB-B4DE-D3DB9A1AB118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6E3A0E00-D842-41F2-9160-1273F13B0F13}" type="pres">
      <dgm:prSet presAssocID="{9500F87C-1544-4B86-990D-48B35FD796B7}" presName="root2" presStyleCnt="0"/>
      <dgm:spPr/>
    </dgm:pt>
    <dgm:pt modelId="{6FA3C11C-3952-4098-9A11-2862910FF6DA}" type="pres">
      <dgm:prSet presAssocID="{9500F87C-1544-4B86-990D-48B35FD796B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8208DB-D9FD-47C0-AB89-7CE0118FEA25}" type="pres">
      <dgm:prSet presAssocID="{9500F87C-1544-4B86-990D-48B35FD796B7}" presName="level3hierChild" presStyleCnt="0"/>
      <dgm:spPr/>
    </dgm:pt>
    <dgm:pt modelId="{D936415B-9A95-4174-85BC-5B65FF8D9C08}" type="pres">
      <dgm:prSet presAssocID="{DE307BC7-30C1-42BF-A5C1-1391BFB7D5C5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7E75CC14-E73F-4682-B1CD-A5F165E0F067}" type="pres">
      <dgm:prSet presAssocID="{DE307BC7-30C1-42BF-A5C1-1391BFB7D5C5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F1020088-9783-4D2B-B333-575B048CBD4D}" type="pres">
      <dgm:prSet presAssocID="{3571AB70-9F84-490A-978C-85EE41D838B0}" presName="root2" presStyleCnt="0"/>
      <dgm:spPr/>
    </dgm:pt>
    <dgm:pt modelId="{7CEB754C-A014-43ED-B47D-334BFDC2AF0C}" type="pres">
      <dgm:prSet presAssocID="{3571AB70-9F84-490A-978C-85EE41D838B0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EFC563-41A9-4FF3-B74B-EFF7A3F4BFA8}" type="pres">
      <dgm:prSet presAssocID="{3571AB70-9F84-490A-978C-85EE41D838B0}" presName="level3hierChild" presStyleCnt="0"/>
      <dgm:spPr/>
    </dgm:pt>
    <dgm:pt modelId="{DAD41F90-6E41-4D34-86F6-CC9705ADC9C4}" type="pres">
      <dgm:prSet presAssocID="{F0B57559-D207-40C9-8394-43349F56DC97}" presName="conn2-1" presStyleLbl="parChTrans1D4" presStyleIdx="0" presStyleCnt="2"/>
      <dgm:spPr/>
      <dgm:t>
        <a:bodyPr/>
        <a:lstStyle/>
        <a:p>
          <a:endParaRPr lang="zh-CN" altLang="en-US"/>
        </a:p>
      </dgm:t>
    </dgm:pt>
    <dgm:pt modelId="{FED08F62-9E4E-4404-949E-844F2CC874E7}" type="pres">
      <dgm:prSet presAssocID="{F0B57559-D207-40C9-8394-43349F56DC97}" presName="connTx" presStyleLbl="parChTrans1D4" presStyleIdx="0" presStyleCnt="2"/>
      <dgm:spPr/>
      <dgm:t>
        <a:bodyPr/>
        <a:lstStyle/>
        <a:p>
          <a:endParaRPr lang="zh-CN" altLang="en-US"/>
        </a:p>
      </dgm:t>
    </dgm:pt>
    <dgm:pt modelId="{761F5C9D-82B5-492C-8052-0996BF0D7B8E}" type="pres">
      <dgm:prSet presAssocID="{7ABD56B2-0575-467D-B602-939F23DC360D}" presName="root2" presStyleCnt="0"/>
      <dgm:spPr/>
    </dgm:pt>
    <dgm:pt modelId="{7C9056DB-0CB0-46AA-918D-9A3326CDE8B3}" type="pres">
      <dgm:prSet presAssocID="{7ABD56B2-0575-467D-B602-939F23DC360D}" presName="LevelTwoTextNode" presStyleLbl="node4" presStyleIdx="0" presStyleCnt="2" custScaleX="68502" custScaleY="673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A935C0-8ABD-49D5-8948-566FD41F98C2}" type="pres">
      <dgm:prSet presAssocID="{7ABD56B2-0575-467D-B602-939F23DC360D}" presName="level3hierChild" presStyleCnt="0"/>
      <dgm:spPr/>
    </dgm:pt>
    <dgm:pt modelId="{B10B992D-1BD3-4E02-9502-9A73BBF77197}" type="pres">
      <dgm:prSet presAssocID="{DA6C074F-ECF7-4B73-95CB-0CF8AC0446C4}" presName="conn2-1" presStyleLbl="parChTrans1D4" presStyleIdx="1" presStyleCnt="2"/>
      <dgm:spPr/>
      <dgm:t>
        <a:bodyPr/>
        <a:lstStyle/>
        <a:p>
          <a:endParaRPr lang="zh-CN" altLang="en-US"/>
        </a:p>
      </dgm:t>
    </dgm:pt>
    <dgm:pt modelId="{F492734A-B483-4BE1-B45E-73DD717289BC}" type="pres">
      <dgm:prSet presAssocID="{DA6C074F-ECF7-4B73-95CB-0CF8AC0446C4}" presName="connTx" presStyleLbl="parChTrans1D4" presStyleIdx="1" presStyleCnt="2"/>
      <dgm:spPr/>
      <dgm:t>
        <a:bodyPr/>
        <a:lstStyle/>
        <a:p>
          <a:endParaRPr lang="zh-CN" altLang="en-US"/>
        </a:p>
      </dgm:t>
    </dgm:pt>
    <dgm:pt modelId="{5BCB3C5A-EE26-4FBB-9DAA-DA593000FE59}" type="pres">
      <dgm:prSet presAssocID="{973C2BB8-9972-422E-8E1C-26A10499B8FB}" presName="root2" presStyleCnt="0"/>
      <dgm:spPr/>
    </dgm:pt>
    <dgm:pt modelId="{0FD41E26-21B7-4610-B9DC-2202177B3713}" type="pres">
      <dgm:prSet presAssocID="{973C2BB8-9972-422E-8E1C-26A10499B8FB}" presName="LevelTwoTextNode" presStyleLbl="node4" presStyleIdx="1" presStyleCnt="2" custScaleX="68502" custScaleY="673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18BD92-0F3E-4224-8F15-1DCE824E5884}" type="pres">
      <dgm:prSet presAssocID="{973C2BB8-9972-422E-8E1C-26A10499B8FB}" presName="level3hierChild" presStyleCnt="0"/>
      <dgm:spPr/>
    </dgm:pt>
    <dgm:pt modelId="{82EB86C7-27E2-411A-A69D-392A117878FB}" type="pres">
      <dgm:prSet presAssocID="{8FBAC17D-B45A-4828-9BE2-418B47366918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2D5A1136-F656-4F22-9438-94EAF18C2116}" type="pres">
      <dgm:prSet presAssocID="{8FBAC17D-B45A-4828-9BE2-418B47366918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BB75D7E0-2F51-42F0-8FA3-B5600D260F5F}" type="pres">
      <dgm:prSet presAssocID="{FCC6BAEA-ABC8-4422-A071-AD5B008506DE}" presName="root2" presStyleCnt="0"/>
      <dgm:spPr/>
    </dgm:pt>
    <dgm:pt modelId="{0D3E23C6-A67A-417D-B883-5A43AFAE6C78}" type="pres">
      <dgm:prSet presAssocID="{FCC6BAEA-ABC8-4422-A071-AD5B008506DE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64E846-E9B2-4458-8A39-0D5C7D94EBAC}" type="pres">
      <dgm:prSet presAssocID="{FCC6BAEA-ABC8-4422-A071-AD5B008506DE}" presName="level3hierChild" presStyleCnt="0"/>
      <dgm:spPr/>
    </dgm:pt>
    <dgm:pt modelId="{2D25C803-24B8-4CAB-BF93-ADD9EE044235}" type="pres">
      <dgm:prSet presAssocID="{A70512A4-0EC9-463E-A6F5-539F1323E7F3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FE165E7F-D265-4FDA-8A17-CBF60F794C09}" type="pres">
      <dgm:prSet presAssocID="{A70512A4-0EC9-463E-A6F5-539F1323E7F3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5643BCF7-7938-4574-A189-A2A08EBC6E27}" type="pres">
      <dgm:prSet presAssocID="{22ECC2CA-7A40-4599-987C-62081924F6B4}" presName="root2" presStyleCnt="0"/>
      <dgm:spPr/>
    </dgm:pt>
    <dgm:pt modelId="{EB5A7CDC-712F-426D-9387-0AD85317CA95}" type="pres">
      <dgm:prSet presAssocID="{22ECC2CA-7A40-4599-987C-62081924F6B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FD8C52-6F1E-486B-9AF8-146EFBE773DA}" type="pres">
      <dgm:prSet presAssocID="{22ECC2CA-7A40-4599-987C-62081924F6B4}" presName="level3hierChild" presStyleCnt="0"/>
      <dgm:spPr/>
    </dgm:pt>
    <dgm:pt modelId="{46B08D5F-516B-44FE-93F9-A922DE5A8A39}" type="pres">
      <dgm:prSet presAssocID="{68DC979A-04AA-456A-9516-F3DF21ED0B62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F0FED2FB-FDF0-495D-8D6C-E8F26FDEBA3E}" type="pres">
      <dgm:prSet presAssocID="{68DC979A-04AA-456A-9516-F3DF21ED0B62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8D7591C7-3BCC-4506-9F63-1619C47860A2}" type="pres">
      <dgm:prSet presAssocID="{F33015B4-FA92-4DC2-B146-295E6B795584}" presName="root2" presStyleCnt="0"/>
      <dgm:spPr/>
    </dgm:pt>
    <dgm:pt modelId="{C11E9439-D16C-4EAC-A4D1-60EBB741D1C2}" type="pres">
      <dgm:prSet presAssocID="{F33015B4-FA92-4DC2-B146-295E6B795584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37AF6C-DDD9-42F5-96F0-221A8A5C7E96}" type="pres">
      <dgm:prSet presAssocID="{F33015B4-FA92-4DC2-B146-295E6B795584}" presName="level3hierChild" presStyleCnt="0"/>
      <dgm:spPr/>
    </dgm:pt>
    <dgm:pt modelId="{265F7D78-727A-4910-93F3-7578E8DE005C}" type="pres">
      <dgm:prSet presAssocID="{FA545886-D499-4728-A955-07A5EAF12362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FBD552B5-7EAC-4C3E-9CB6-F6EBA437327B}" type="pres">
      <dgm:prSet presAssocID="{FA545886-D499-4728-A955-07A5EAF12362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559E35E1-B4EA-4EBA-B0E0-6CDC141BAFAB}" type="pres">
      <dgm:prSet presAssocID="{2F1A054C-FA88-4DA4-BE23-7A0772C45194}" presName="root2" presStyleCnt="0"/>
      <dgm:spPr/>
    </dgm:pt>
    <dgm:pt modelId="{EA65247B-5AF7-4D8B-9C25-F09B2348F296}" type="pres">
      <dgm:prSet presAssocID="{2F1A054C-FA88-4DA4-BE23-7A0772C45194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5A00F-914B-4575-A4F2-2AA180E22A71}" type="pres">
      <dgm:prSet presAssocID="{2F1A054C-FA88-4DA4-BE23-7A0772C45194}" presName="level3hierChild" presStyleCnt="0"/>
      <dgm:spPr/>
    </dgm:pt>
    <dgm:pt modelId="{1881139C-45FC-4CB5-B7D8-BB2AB16F2DD6}" type="pres">
      <dgm:prSet presAssocID="{C93A7090-0DC2-4A71-BEE3-0FE3BF346BBA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2C3BFBE4-C679-472F-88DA-A9E75239546E}" type="pres">
      <dgm:prSet presAssocID="{C93A7090-0DC2-4A71-BEE3-0FE3BF346BBA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42A109E9-EBD6-4D4D-AE3A-1B1DCBC963DC}" type="pres">
      <dgm:prSet presAssocID="{1F2B1817-2286-464F-8291-CAE28B2D9BC7}" presName="root2" presStyleCnt="0"/>
      <dgm:spPr/>
    </dgm:pt>
    <dgm:pt modelId="{3219CF41-DF99-4546-AE22-1723975A7153}" type="pres">
      <dgm:prSet presAssocID="{1F2B1817-2286-464F-8291-CAE28B2D9BC7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F860F1-E352-41EB-B8B2-663CE560AB1D}" type="pres">
      <dgm:prSet presAssocID="{1F2B1817-2286-464F-8291-CAE28B2D9BC7}" presName="level3hierChild" presStyleCnt="0"/>
      <dgm:spPr/>
    </dgm:pt>
  </dgm:ptLst>
  <dgm:cxnLst>
    <dgm:cxn modelId="{2054E57C-2259-4774-88FB-2C0467D8F203}" type="presOf" srcId="{DE307BC7-30C1-42BF-A5C1-1391BFB7D5C5}" destId="{D936415B-9A95-4174-85BC-5B65FF8D9C08}" srcOrd="0" destOrd="0" presId="urn:microsoft.com/office/officeart/2005/8/layout/hierarchy2"/>
    <dgm:cxn modelId="{4A4BE159-827D-4D18-AF38-D7FD8D907FB1}" srcId="{F3D1442E-460A-4454-8F83-3A0E0E2B7F1C}" destId="{D7928C13-116E-4365-BF15-6EC08CD92B3C}" srcOrd="0" destOrd="0" parTransId="{6B83EFFC-4BD7-4611-8BEE-F32CEBA3A72D}" sibTransId="{DA20E0F9-13D9-4AEA-9F1B-A279736B3175}"/>
    <dgm:cxn modelId="{73240F2B-2227-4732-87F2-C7A5304C8B91}" type="presOf" srcId="{68DC979A-04AA-456A-9516-F3DF21ED0B62}" destId="{46B08D5F-516B-44FE-93F9-A922DE5A8A39}" srcOrd="0" destOrd="0" presId="urn:microsoft.com/office/officeart/2005/8/layout/hierarchy2"/>
    <dgm:cxn modelId="{6342B5F0-6D30-4301-8D6E-FA3B0B7BE652}" type="presOf" srcId="{3571AB70-9F84-490A-978C-85EE41D838B0}" destId="{7CEB754C-A014-43ED-B47D-334BFDC2AF0C}" srcOrd="0" destOrd="0" presId="urn:microsoft.com/office/officeart/2005/8/layout/hierarchy2"/>
    <dgm:cxn modelId="{EAB3FE7D-1169-4162-8C81-B9715866AA5E}" type="presOf" srcId="{F0B57559-D207-40C9-8394-43349F56DC97}" destId="{FED08F62-9E4E-4404-949E-844F2CC874E7}" srcOrd="1" destOrd="0" presId="urn:microsoft.com/office/officeart/2005/8/layout/hierarchy2"/>
    <dgm:cxn modelId="{91F28119-FD20-4C56-B4C8-8ACED35952A4}" type="presOf" srcId="{2F1A054C-FA88-4DA4-BE23-7A0772C45194}" destId="{EA65247B-5AF7-4D8B-9C25-F09B2348F296}" srcOrd="0" destOrd="0" presId="urn:microsoft.com/office/officeart/2005/8/layout/hierarchy2"/>
    <dgm:cxn modelId="{9548840F-A680-4BCC-AD7D-8B420E21312E}" type="presOf" srcId="{973C2BB8-9972-422E-8E1C-26A10499B8FB}" destId="{0FD41E26-21B7-4610-B9DC-2202177B3713}" srcOrd="0" destOrd="0" presId="urn:microsoft.com/office/officeart/2005/8/layout/hierarchy2"/>
    <dgm:cxn modelId="{4DCA3615-D209-46EC-8AD2-F6073A62696B}" type="presOf" srcId="{A70512A4-0EC9-463E-A6F5-539F1323E7F3}" destId="{FE165E7F-D265-4FDA-8A17-CBF60F794C09}" srcOrd="1" destOrd="0" presId="urn:microsoft.com/office/officeart/2005/8/layout/hierarchy2"/>
    <dgm:cxn modelId="{4352DE4A-AD47-485D-8AA8-E23B599817F4}" type="presOf" srcId="{F33015B4-FA92-4DC2-B146-295E6B795584}" destId="{C11E9439-D16C-4EAC-A4D1-60EBB741D1C2}" srcOrd="0" destOrd="0" presId="urn:microsoft.com/office/officeart/2005/8/layout/hierarchy2"/>
    <dgm:cxn modelId="{81B3AECC-78E7-4707-8DB5-2DEB2D706B1B}" type="presOf" srcId="{DA6C074F-ECF7-4B73-95CB-0CF8AC0446C4}" destId="{F492734A-B483-4BE1-B45E-73DD717289BC}" srcOrd="1" destOrd="0" presId="urn:microsoft.com/office/officeart/2005/8/layout/hierarchy2"/>
    <dgm:cxn modelId="{ADF38B33-39AF-448C-B5BA-FDC771686900}" type="presOf" srcId="{FA545886-D499-4728-A955-07A5EAF12362}" destId="{FBD552B5-7EAC-4C3E-9CB6-F6EBA437327B}" srcOrd="1" destOrd="0" presId="urn:microsoft.com/office/officeart/2005/8/layout/hierarchy2"/>
    <dgm:cxn modelId="{954D19BD-A71A-45F6-9838-3653778ADA6D}" type="presOf" srcId="{42DAFD4D-5CFE-44DB-B4DE-D3DB9A1AB118}" destId="{5E9C18D5-EF53-4364-9190-8B6858FBED5E}" srcOrd="1" destOrd="0" presId="urn:microsoft.com/office/officeart/2005/8/layout/hierarchy2"/>
    <dgm:cxn modelId="{49DC0817-3F19-4F21-8B6F-51FF4E768524}" type="presOf" srcId="{FA545886-D499-4728-A955-07A5EAF12362}" destId="{265F7D78-727A-4910-93F3-7578E8DE005C}" srcOrd="0" destOrd="0" presId="urn:microsoft.com/office/officeart/2005/8/layout/hierarchy2"/>
    <dgm:cxn modelId="{61B8260D-8A61-499F-BB30-EBB4A914A7C8}" type="presOf" srcId="{8FBAC17D-B45A-4828-9BE2-418B47366918}" destId="{2D5A1136-F656-4F22-9438-94EAF18C2116}" srcOrd="1" destOrd="0" presId="urn:microsoft.com/office/officeart/2005/8/layout/hierarchy2"/>
    <dgm:cxn modelId="{30452B15-4A6E-4FB0-9C9A-7443060868A9}" type="presOf" srcId="{7ABD56B2-0575-467D-B602-939F23DC360D}" destId="{7C9056DB-0CB0-46AA-918D-9A3326CDE8B3}" srcOrd="0" destOrd="0" presId="urn:microsoft.com/office/officeart/2005/8/layout/hierarchy2"/>
    <dgm:cxn modelId="{3ACA28AF-FC81-43C7-9F20-1FBC9F75AB23}" srcId="{3571AB70-9F84-490A-978C-85EE41D838B0}" destId="{7ABD56B2-0575-467D-B602-939F23DC360D}" srcOrd="0" destOrd="0" parTransId="{F0B57559-D207-40C9-8394-43349F56DC97}" sibTransId="{16970B4F-3C7B-42C7-8A10-9A20396C480F}"/>
    <dgm:cxn modelId="{674D49D0-ECB9-4EB3-9F68-31E7F621FB71}" srcId="{22ECC2CA-7A40-4599-987C-62081924F6B4}" destId="{F33015B4-FA92-4DC2-B146-295E6B795584}" srcOrd="0" destOrd="0" parTransId="{68DC979A-04AA-456A-9516-F3DF21ED0B62}" sibTransId="{D25CF587-3F65-41D9-931C-6F8BD60271FD}"/>
    <dgm:cxn modelId="{19A70D5C-C25B-48FD-A169-B7295CF34EA9}" type="presOf" srcId="{FCC6BAEA-ABC8-4422-A071-AD5B008506DE}" destId="{0D3E23C6-A67A-417D-B883-5A43AFAE6C78}" srcOrd="0" destOrd="0" presId="urn:microsoft.com/office/officeart/2005/8/layout/hierarchy2"/>
    <dgm:cxn modelId="{70FBF0EC-8D21-45CA-A1BC-E07BA44C4D03}" type="presOf" srcId="{D7928C13-116E-4365-BF15-6EC08CD92B3C}" destId="{F57EAC77-B937-4508-AAB5-522AC5F916FA}" srcOrd="0" destOrd="0" presId="urn:microsoft.com/office/officeart/2005/8/layout/hierarchy2"/>
    <dgm:cxn modelId="{7A6B073B-84C7-40CD-8826-36AB3EF60375}" type="presOf" srcId="{8FBAC17D-B45A-4828-9BE2-418B47366918}" destId="{82EB86C7-27E2-411A-A69D-392A117878FB}" srcOrd="0" destOrd="0" presId="urn:microsoft.com/office/officeart/2005/8/layout/hierarchy2"/>
    <dgm:cxn modelId="{065D798D-2EC3-4A64-98A0-7DF245A35E9A}" srcId="{9500F87C-1544-4B86-990D-48B35FD796B7}" destId="{3571AB70-9F84-490A-978C-85EE41D838B0}" srcOrd="0" destOrd="0" parTransId="{DE307BC7-30C1-42BF-A5C1-1391BFB7D5C5}" sibTransId="{DD74306E-E106-4F6D-B7A2-EB0D96947EA7}"/>
    <dgm:cxn modelId="{ACB06CC7-9BA5-4DBE-8701-8EB542D9F892}" type="presOf" srcId="{9500F87C-1544-4B86-990D-48B35FD796B7}" destId="{6FA3C11C-3952-4098-9A11-2862910FF6DA}" srcOrd="0" destOrd="0" presId="urn:microsoft.com/office/officeart/2005/8/layout/hierarchy2"/>
    <dgm:cxn modelId="{D147616C-7FD2-4729-B2DF-1E0EF6FA741F}" type="presOf" srcId="{F3D1442E-460A-4454-8F83-3A0E0E2B7F1C}" destId="{4B9FEB99-4B61-4A1E-9913-C0F106BCC0A2}" srcOrd="0" destOrd="0" presId="urn:microsoft.com/office/officeart/2005/8/layout/hierarchy2"/>
    <dgm:cxn modelId="{C64FFC57-B961-42CB-8545-8B521D29E692}" type="presOf" srcId="{68DC979A-04AA-456A-9516-F3DF21ED0B62}" destId="{F0FED2FB-FDF0-495D-8D6C-E8F26FDEBA3E}" srcOrd="1" destOrd="0" presId="urn:microsoft.com/office/officeart/2005/8/layout/hierarchy2"/>
    <dgm:cxn modelId="{C0B12DCD-429E-4531-8EC7-EA23088AEF2B}" type="presOf" srcId="{A70512A4-0EC9-463E-A6F5-539F1323E7F3}" destId="{2D25C803-24B8-4CAB-BF93-ADD9EE044235}" srcOrd="0" destOrd="0" presId="urn:microsoft.com/office/officeart/2005/8/layout/hierarchy2"/>
    <dgm:cxn modelId="{2CBE26ED-C366-447E-86E9-65E35791D506}" type="presOf" srcId="{C93A7090-0DC2-4A71-BEE3-0FE3BF346BBA}" destId="{1881139C-45FC-4CB5-B7D8-BB2AB16F2DD6}" srcOrd="0" destOrd="0" presId="urn:microsoft.com/office/officeart/2005/8/layout/hierarchy2"/>
    <dgm:cxn modelId="{D47A4B48-A8B8-4D97-BF93-982BB2A43529}" type="presOf" srcId="{42DAFD4D-5CFE-44DB-B4DE-D3DB9A1AB118}" destId="{031DE60E-C02C-43C5-8C15-1DA277C78E52}" srcOrd="0" destOrd="0" presId="urn:microsoft.com/office/officeart/2005/8/layout/hierarchy2"/>
    <dgm:cxn modelId="{79CE5164-2E4F-4BF8-A963-D16C346C9080}" srcId="{9500F87C-1544-4B86-990D-48B35FD796B7}" destId="{FCC6BAEA-ABC8-4422-A071-AD5B008506DE}" srcOrd="1" destOrd="0" parTransId="{8FBAC17D-B45A-4828-9BE2-418B47366918}" sibTransId="{2D79613F-BE10-4515-A960-E80DA864FDEB}"/>
    <dgm:cxn modelId="{36E27BF5-92DA-4DA5-A603-E7DCF6F5E0C4}" srcId="{3571AB70-9F84-490A-978C-85EE41D838B0}" destId="{973C2BB8-9972-422E-8E1C-26A10499B8FB}" srcOrd="1" destOrd="0" parTransId="{DA6C074F-ECF7-4B73-95CB-0CF8AC0446C4}" sibTransId="{9720F85F-6FFD-4CE1-9768-D96C9F4705F6}"/>
    <dgm:cxn modelId="{F1D62715-AE3A-4A1E-9ECF-17F5E185E33F}" srcId="{22ECC2CA-7A40-4599-987C-62081924F6B4}" destId="{1F2B1817-2286-464F-8291-CAE28B2D9BC7}" srcOrd="2" destOrd="0" parTransId="{C93A7090-0DC2-4A71-BEE3-0FE3BF346BBA}" sibTransId="{2B5F0E68-1A9D-498F-9CE0-B9CFA12343D5}"/>
    <dgm:cxn modelId="{5267A1B2-336B-4439-9C74-305EF0325CC8}" type="presOf" srcId="{DE307BC7-30C1-42BF-A5C1-1391BFB7D5C5}" destId="{7E75CC14-E73F-4682-B1CD-A5F165E0F067}" srcOrd="1" destOrd="0" presId="urn:microsoft.com/office/officeart/2005/8/layout/hierarchy2"/>
    <dgm:cxn modelId="{F7A3BB9C-E742-4515-95B8-1C8C6304570C}" type="presOf" srcId="{1F2B1817-2286-464F-8291-CAE28B2D9BC7}" destId="{3219CF41-DF99-4546-AE22-1723975A7153}" srcOrd="0" destOrd="0" presId="urn:microsoft.com/office/officeart/2005/8/layout/hierarchy2"/>
    <dgm:cxn modelId="{76A16A23-B8D2-43FB-8DF8-5607C05D214B}" srcId="{22ECC2CA-7A40-4599-987C-62081924F6B4}" destId="{2F1A054C-FA88-4DA4-BE23-7A0772C45194}" srcOrd="1" destOrd="0" parTransId="{FA545886-D499-4728-A955-07A5EAF12362}" sibTransId="{A91E9651-D691-4C98-B077-2320EF9E2192}"/>
    <dgm:cxn modelId="{D24668A3-4E9B-4947-B24F-52258FB9C7D6}" type="presOf" srcId="{C93A7090-0DC2-4A71-BEE3-0FE3BF346BBA}" destId="{2C3BFBE4-C679-472F-88DA-A9E75239546E}" srcOrd="1" destOrd="0" presId="urn:microsoft.com/office/officeart/2005/8/layout/hierarchy2"/>
    <dgm:cxn modelId="{213CDBDB-C785-4E27-BF60-610E3D6A4613}" srcId="{D7928C13-116E-4365-BF15-6EC08CD92B3C}" destId="{9500F87C-1544-4B86-990D-48B35FD796B7}" srcOrd="0" destOrd="0" parTransId="{42DAFD4D-5CFE-44DB-B4DE-D3DB9A1AB118}" sibTransId="{F13D6B43-371A-4527-B61C-AD16AC4CF158}"/>
    <dgm:cxn modelId="{53DFA248-EC44-429F-8CFA-BEFD51888279}" type="presOf" srcId="{22ECC2CA-7A40-4599-987C-62081924F6B4}" destId="{EB5A7CDC-712F-426D-9387-0AD85317CA95}" srcOrd="0" destOrd="0" presId="urn:microsoft.com/office/officeart/2005/8/layout/hierarchy2"/>
    <dgm:cxn modelId="{6393A8B8-3350-4DCF-8B89-1A4A6D428634}" type="presOf" srcId="{DA6C074F-ECF7-4B73-95CB-0CF8AC0446C4}" destId="{B10B992D-1BD3-4E02-9502-9A73BBF77197}" srcOrd="0" destOrd="0" presId="urn:microsoft.com/office/officeart/2005/8/layout/hierarchy2"/>
    <dgm:cxn modelId="{EC0070C8-BB7F-47FD-927F-F27BD8CF048A}" type="presOf" srcId="{F0B57559-D207-40C9-8394-43349F56DC97}" destId="{DAD41F90-6E41-4D34-86F6-CC9705ADC9C4}" srcOrd="0" destOrd="0" presId="urn:microsoft.com/office/officeart/2005/8/layout/hierarchy2"/>
    <dgm:cxn modelId="{38F6C502-4ADA-4909-AD11-7D1F262EB95F}" srcId="{D7928C13-116E-4365-BF15-6EC08CD92B3C}" destId="{22ECC2CA-7A40-4599-987C-62081924F6B4}" srcOrd="1" destOrd="0" parTransId="{A70512A4-0EC9-463E-A6F5-539F1323E7F3}" sibTransId="{1E651CF9-096B-45FB-8D61-9321AFA37AC3}"/>
    <dgm:cxn modelId="{52BDF7C0-150A-4A71-AB1A-957BF75654D1}" type="presParOf" srcId="{4B9FEB99-4B61-4A1E-9913-C0F106BCC0A2}" destId="{25206034-637E-4F7F-98CC-0263C8C6605F}" srcOrd="0" destOrd="0" presId="urn:microsoft.com/office/officeart/2005/8/layout/hierarchy2"/>
    <dgm:cxn modelId="{D041B3D5-4D89-4A44-8A97-F06890D8F7B7}" type="presParOf" srcId="{25206034-637E-4F7F-98CC-0263C8C6605F}" destId="{F57EAC77-B937-4508-AAB5-522AC5F916FA}" srcOrd="0" destOrd="0" presId="urn:microsoft.com/office/officeart/2005/8/layout/hierarchy2"/>
    <dgm:cxn modelId="{B9481281-043E-458D-9BDF-36D6DCA7E215}" type="presParOf" srcId="{25206034-637E-4F7F-98CC-0263C8C6605F}" destId="{272F3F3F-F472-445E-AA7B-084D9A45D73A}" srcOrd="1" destOrd="0" presId="urn:microsoft.com/office/officeart/2005/8/layout/hierarchy2"/>
    <dgm:cxn modelId="{49D1D497-C352-4AD5-99D5-39228A86B4A0}" type="presParOf" srcId="{272F3F3F-F472-445E-AA7B-084D9A45D73A}" destId="{031DE60E-C02C-43C5-8C15-1DA277C78E52}" srcOrd="0" destOrd="0" presId="urn:microsoft.com/office/officeart/2005/8/layout/hierarchy2"/>
    <dgm:cxn modelId="{B25DDE9E-B1BE-46B5-A86E-2E70799371B9}" type="presParOf" srcId="{031DE60E-C02C-43C5-8C15-1DA277C78E52}" destId="{5E9C18D5-EF53-4364-9190-8B6858FBED5E}" srcOrd="0" destOrd="0" presId="urn:microsoft.com/office/officeart/2005/8/layout/hierarchy2"/>
    <dgm:cxn modelId="{C741A498-FFFD-42BE-9A73-EC60645E63BA}" type="presParOf" srcId="{272F3F3F-F472-445E-AA7B-084D9A45D73A}" destId="{6E3A0E00-D842-41F2-9160-1273F13B0F13}" srcOrd="1" destOrd="0" presId="urn:microsoft.com/office/officeart/2005/8/layout/hierarchy2"/>
    <dgm:cxn modelId="{7A791932-E1F5-4B85-AFF3-2A5D7A9AFF1B}" type="presParOf" srcId="{6E3A0E00-D842-41F2-9160-1273F13B0F13}" destId="{6FA3C11C-3952-4098-9A11-2862910FF6DA}" srcOrd="0" destOrd="0" presId="urn:microsoft.com/office/officeart/2005/8/layout/hierarchy2"/>
    <dgm:cxn modelId="{3481C3A9-7CA9-413F-A954-87249904F212}" type="presParOf" srcId="{6E3A0E00-D842-41F2-9160-1273F13B0F13}" destId="{C18208DB-D9FD-47C0-AB89-7CE0118FEA25}" srcOrd="1" destOrd="0" presId="urn:microsoft.com/office/officeart/2005/8/layout/hierarchy2"/>
    <dgm:cxn modelId="{922C3EB8-1A76-401B-84C5-CD774C61F360}" type="presParOf" srcId="{C18208DB-D9FD-47C0-AB89-7CE0118FEA25}" destId="{D936415B-9A95-4174-85BC-5B65FF8D9C08}" srcOrd="0" destOrd="0" presId="urn:microsoft.com/office/officeart/2005/8/layout/hierarchy2"/>
    <dgm:cxn modelId="{C67AA78C-AD19-45CD-AD80-F98730134690}" type="presParOf" srcId="{D936415B-9A95-4174-85BC-5B65FF8D9C08}" destId="{7E75CC14-E73F-4682-B1CD-A5F165E0F067}" srcOrd="0" destOrd="0" presId="urn:microsoft.com/office/officeart/2005/8/layout/hierarchy2"/>
    <dgm:cxn modelId="{F7E9074B-E459-48E3-B188-68EC586BEA5F}" type="presParOf" srcId="{C18208DB-D9FD-47C0-AB89-7CE0118FEA25}" destId="{F1020088-9783-4D2B-B333-575B048CBD4D}" srcOrd="1" destOrd="0" presId="urn:microsoft.com/office/officeart/2005/8/layout/hierarchy2"/>
    <dgm:cxn modelId="{FB6CF0B8-2F75-4CE0-8512-69A37A704526}" type="presParOf" srcId="{F1020088-9783-4D2B-B333-575B048CBD4D}" destId="{7CEB754C-A014-43ED-B47D-334BFDC2AF0C}" srcOrd="0" destOrd="0" presId="urn:microsoft.com/office/officeart/2005/8/layout/hierarchy2"/>
    <dgm:cxn modelId="{3BB5DB7C-9176-44B9-BA55-1F14D7A92354}" type="presParOf" srcId="{F1020088-9783-4D2B-B333-575B048CBD4D}" destId="{71EFC563-41A9-4FF3-B74B-EFF7A3F4BFA8}" srcOrd="1" destOrd="0" presId="urn:microsoft.com/office/officeart/2005/8/layout/hierarchy2"/>
    <dgm:cxn modelId="{F7B23002-21C3-4675-8647-C8CC98D8C3E1}" type="presParOf" srcId="{71EFC563-41A9-4FF3-B74B-EFF7A3F4BFA8}" destId="{DAD41F90-6E41-4D34-86F6-CC9705ADC9C4}" srcOrd="0" destOrd="0" presId="urn:microsoft.com/office/officeart/2005/8/layout/hierarchy2"/>
    <dgm:cxn modelId="{058E979B-ABC0-40F7-B70B-36E68A9CE7B0}" type="presParOf" srcId="{DAD41F90-6E41-4D34-86F6-CC9705ADC9C4}" destId="{FED08F62-9E4E-4404-949E-844F2CC874E7}" srcOrd="0" destOrd="0" presId="urn:microsoft.com/office/officeart/2005/8/layout/hierarchy2"/>
    <dgm:cxn modelId="{892B311D-5DA8-4685-9EAE-2CA2A9C78F72}" type="presParOf" srcId="{71EFC563-41A9-4FF3-B74B-EFF7A3F4BFA8}" destId="{761F5C9D-82B5-492C-8052-0996BF0D7B8E}" srcOrd="1" destOrd="0" presId="urn:microsoft.com/office/officeart/2005/8/layout/hierarchy2"/>
    <dgm:cxn modelId="{1BCA34C7-049B-4D4A-9EC8-373676979764}" type="presParOf" srcId="{761F5C9D-82B5-492C-8052-0996BF0D7B8E}" destId="{7C9056DB-0CB0-46AA-918D-9A3326CDE8B3}" srcOrd="0" destOrd="0" presId="urn:microsoft.com/office/officeart/2005/8/layout/hierarchy2"/>
    <dgm:cxn modelId="{7FB452F0-411F-46C6-98A0-6A05F629440A}" type="presParOf" srcId="{761F5C9D-82B5-492C-8052-0996BF0D7B8E}" destId="{F8A935C0-8ABD-49D5-8948-566FD41F98C2}" srcOrd="1" destOrd="0" presId="urn:microsoft.com/office/officeart/2005/8/layout/hierarchy2"/>
    <dgm:cxn modelId="{E278D98F-9D38-4E71-8755-A421B1AF05EE}" type="presParOf" srcId="{71EFC563-41A9-4FF3-B74B-EFF7A3F4BFA8}" destId="{B10B992D-1BD3-4E02-9502-9A73BBF77197}" srcOrd="2" destOrd="0" presId="urn:microsoft.com/office/officeart/2005/8/layout/hierarchy2"/>
    <dgm:cxn modelId="{A069169D-4451-4C71-B521-381368E6EAB7}" type="presParOf" srcId="{B10B992D-1BD3-4E02-9502-9A73BBF77197}" destId="{F492734A-B483-4BE1-B45E-73DD717289BC}" srcOrd="0" destOrd="0" presId="urn:microsoft.com/office/officeart/2005/8/layout/hierarchy2"/>
    <dgm:cxn modelId="{792E6AC6-5891-4CCF-B8D7-E7297DA48F72}" type="presParOf" srcId="{71EFC563-41A9-4FF3-B74B-EFF7A3F4BFA8}" destId="{5BCB3C5A-EE26-4FBB-9DAA-DA593000FE59}" srcOrd="3" destOrd="0" presId="urn:microsoft.com/office/officeart/2005/8/layout/hierarchy2"/>
    <dgm:cxn modelId="{D60213D9-251E-4509-BF85-ADF94D2862EC}" type="presParOf" srcId="{5BCB3C5A-EE26-4FBB-9DAA-DA593000FE59}" destId="{0FD41E26-21B7-4610-B9DC-2202177B3713}" srcOrd="0" destOrd="0" presId="urn:microsoft.com/office/officeart/2005/8/layout/hierarchy2"/>
    <dgm:cxn modelId="{7E4504CB-6BC2-484A-80D8-FEA01D668721}" type="presParOf" srcId="{5BCB3C5A-EE26-4FBB-9DAA-DA593000FE59}" destId="{F518BD92-0F3E-4224-8F15-1DCE824E5884}" srcOrd="1" destOrd="0" presId="urn:microsoft.com/office/officeart/2005/8/layout/hierarchy2"/>
    <dgm:cxn modelId="{EB7A3F4E-B58E-4FD1-926D-613627C8863A}" type="presParOf" srcId="{C18208DB-D9FD-47C0-AB89-7CE0118FEA25}" destId="{82EB86C7-27E2-411A-A69D-392A117878FB}" srcOrd="2" destOrd="0" presId="urn:microsoft.com/office/officeart/2005/8/layout/hierarchy2"/>
    <dgm:cxn modelId="{3BDA428E-A640-4089-A54F-AC38DF33F452}" type="presParOf" srcId="{82EB86C7-27E2-411A-A69D-392A117878FB}" destId="{2D5A1136-F656-4F22-9438-94EAF18C2116}" srcOrd="0" destOrd="0" presId="urn:microsoft.com/office/officeart/2005/8/layout/hierarchy2"/>
    <dgm:cxn modelId="{0C316E03-9EFA-40C2-8709-8AA705AF79DD}" type="presParOf" srcId="{C18208DB-D9FD-47C0-AB89-7CE0118FEA25}" destId="{BB75D7E0-2F51-42F0-8FA3-B5600D260F5F}" srcOrd="3" destOrd="0" presId="urn:microsoft.com/office/officeart/2005/8/layout/hierarchy2"/>
    <dgm:cxn modelId="{2E5B7D5D-7040-480F-ACB8-E3C2D21A39FA}" type="presParOf" srcId="{BB75D7E0-2F51-42F0-8FA3-B5600D260F5F}" destId="{0D3E23C6-A67A-417D-B883-5A43AFAE6C78}" srcOrd="0" destOrd="0" presId="urn:microsoft.com/office/officeart/2005/8/layout/hierarchy2"/>
    <dgm:cxn modelId="{D2C86558-4DE7-4581-A460-6C58B50DDC9B}" type="presParOf" srcId="{BB75D7E0-2F51-42F0-8FA3-B5600D260F5F}" destId="{2A64E846-E9B2-4458-8A39-0D5C7D94EBAC}" srcOrd="1" destOrd="0" presId="urn:microsoft.com/office/officeart/2005/8/layout/hierarchy2"/>
    <dgm:cxn modelId="{CF9FE036-43D5-46AD-8F90-A2CA1D606781}" type="presParOf" srcId="{272F3F3F-F472-445E-AA7B-084D9A45D73A}" destId="{2D25C803-24B8-4CAB-BF93-ADD9EE044235}" srcOrd="2" destOrd="0" presId="urn:microsoft.com/office/officeart/2005/8/layout/hierarchy2"/>
    <dgm:cxn modelId="{EC33FEE0-5C1E-439C-A197-BE00186A13B2}" type="presParOf" srcId="{2D25C803-24B8-4CAB-BF93-ADD9EE044235}" destId="{FE165E7F-D265-4FDA-8A17-CBF60F794C09}" srcOrd="0" destOrd="0" presId="urn:microsoft.com/office/officeart/2005/8/layout/hierarchy2"/>
    <dgm:cxn modelId="{CD9C7A02-AC39-45E6-8A6D-9E85878F5C31}" type="presParOf" srcId="{272F3F3F-F472-445E-AA7B-084D9A45D73A}" destId="{5643BCF7-7938-4574-A189-A2A08EBC6E27}" srcOrd="3" destOrd="0" presId="urn:microsoft.com/office/officeart/2005/8/layout/hierarchy2"/>
    <dgm:cxn modelId="{DA81DE6F-3FEA-4132-9AC6-087C7B74AD08}" type="presParOf" srcId="{5643BCF7-7938-4574-A189-A2A08EBC6E27}" destId="{EB5A7CDC-712F-426D-9387-0AD85317CA95}" srcOrd="0" destOrd="0" presId="urn:microsoft.com/office/officeart/2005/8/layout/hierarchy2"/>
    <dgm:cxn modelId="{747F9746-C057-47BC-8273-69C974622900}" type="presParOf" srcId="{5643BCF7-7938-4574-A189-A2A08EBC6E27}" destId="{22FD8C52-6F1E-486B-9AF8-146EFBE773DA}" srcOrd="1" destOrd="0" presId="urn:microsoft.com/office/officeart/2005/8/layout/hierarchy2"/>
    <dgm:cxn modelId="{DFF92875-9514-45E4-B206-F25A0F2B4109}" type="presParOf" srcId="{22FD8C52-6F1E-486B-9AF8-146EFBE773DA}" destId="{46B08D5F-516B-44FE-93F9-A922DE5A8A39}" srcOrd="0" destOrd="0" presId="urn:microsoft.com/office/officeart/2005/8/layout/hierarchy2"/>
    <dgm:cxn modelId="{4CFCB0D1-3165-4F0E-B636-3E558BF6BF98}" type="presParOf" srcId="{46B08D5F-516B-44FE-93F9-A922DE5A8A39}" destId="{F0FED2FB-FDF0-495D-8D6C-E8F26FDEBA3E}" srcOrd="0" destOrd="0" presId="urn:microsoft.com/office/officeart/2005/8/layout/hierarchy2"/>
    <dgm:cxn modelId="{2110DBC2-A17B-4EE6-BB97-54F3FFE20E1B}" type="presParOf" srcId="{22FD8C52-6F1E-486B-9AF8-146EFBE773DA}" destId="{8D7591C7-3BCC-4506-9F63-1619C47860A2}" srcOrd="1" destOrd="0" presId="urn:microsoft.com/office/officeart/2005/8/layout/hierarchy2"/>
    <dgm:cxn modelId="{040F0DAD-16F8-4862-B715-D53175437717}" type="presParOf" srcId="{8D7591C7-3BCC-4506-9F63-1619C47860A2}" destId="{C11E9439-D16C-4EAC-A4D1-60EBB741D1C2}" srcOrd="0" destOrd="0" presId="urn:microsoft.com/office/officeart/2005/8/layout/hierarchy2"/>
    <dgm:cxn modelId="{D56DCCCC-8A05-486E-BF28-AAE22F77AA58}" type="presParOf" srcId="{8D7591C7-3BCC-4506-9F63-1619C47860A2}" destId="{5137AF6C-DDD9-42F5-96F0-221A8A5C7E96}" srcOrd="1" destOrd="0" presId="urn:microsoft.com/office/officeart/2005/8/layout/hierarchy2"/>
    <dgm:cxn modelId="{6214B6A6-5299-4CE4-84EA-914CFA9B30C5}" type="presParOf" srcId="{22FD8C52-6F1E-486B-9AF8-146EFBE773DA}" destId="{265F7D78-727A-4910-93F3-7578E8DE005C}" srcOrd="2" destOrd="0" presId="urn:microsoft.com/office/officeart/2005/8/layout/hierarchy2"/>
    <dgm:cxn modelId="{D431A543-6C28-49BE-A8AC-F9DFA161CAE5}" type="presParOf" srcId="{265F7D78-727A-4910-93F3-7578E8DE005C}" destId="{FBD552B5-7EAC-4C3E-9CB6-F6EBA437327B}" srcOrd="0" destOrd="0" presId="urn:microsoft.com/office/officeart/2005/8/layout/hierarchy2"/>
    <dgm:cxn modelId="{F1F6F946-D44C-48FC-9AAA-1BAE9FD7989B}" type="presParOf" srcId="{22FD8C52-6F1E-486B-9AF8-146EFBE773DA}" destId="{559E35E1-B4EA-4EBA-B0E0-6CDC141BAFAB}" srcOrd="3" destOrd="0" presId="urn:microsoft.com/office/officeart/2005/8/layout/hierarchy2"/>
    <dgm:cxn modelId="{01B19DC7-C140-4F9B-8F16-F98BA5BEEEC9}" type="presParOf" srcId="{559E35E1-B4EA-4EBA-B0E0-6CDC141BAFAB}" destId="{EA65247B-5AF7-4D8B-9C25-F09B2348F296}" srcOrd="0" destOrd="0" presId="urn:microsoft.com/office/officeart/2005/8/layout/hierarchy2"/>
    <dgm:cxn modelId="{82705D96-1F27-4800-929C-E4D766173F4E}" type="presParOf" srcId="{559E35E1-B4EA-4EBA-B0E0-6CDC141BAFAB}" destId="{1325A00F-914B-4575-A4F2-2AA180E22A71}" srcOrd="1" destOrd="0" presId="urn:microsoft.com/office/officeart/2005/8/layout/hierarchy2"/>
    <dgm:cxn modelId="{99F3484D-C87E-4D7B-BDF4-46A5D3902F21}" type="presParOf" srcId="{22FD8C52-6F1E-486B-9AF8-146EFBE773DA}" destId="{1881139C-45FC-4CB5-B7D8-BB2AB16F2DD6}" srcOrd="4" destOrd="0" presId="urn:microsoft.com/office/officeart/2005/8/layout/hierarchy2"/>
    <dgm:cxn modelId="{DCC1C3BE-0946-40F8-B581-735B5F43E3B6}" type="presParOf" srcId="{1881139C-45FC-4CB5-B7D8-BB2AB16F2DD6}" destId="{2C3BFBE4-C679-472F-88DA-A9E75239546E}" srcOrd="0" destOrd="0" presId="urn:microsoft.com/office/officeart/2005/8/layout/hierarchy2"/>
    <dgm:cxn modelId="{44E89EF9-05BD-4093-94A6-6C83CEA67AD2}" type="presParOf" srcId="{22FD8C52-6F1E-486B-9AF8-146EFBE773DA}" destId="{42A109E9-EBD6-4D4D-AE3A-1B1DCBC963DC}" srcOrd="5" destOrd="0" presId="urn:microsoft.com/office/officeart/2005/8/layout/hierarchy2"/>
    <dgm:cxn modelId="{C15D6C57-8D28-4757-A85D-1A2D516C9AD9}" type="presParOf" srcId="{42A109E9-EBD6-4D4D-AE3A-1B1DCBC963DC}" destId="{3219CF41-DF99-4546-AE22-1723975A7153}" srcOrd="0" destOrd="0" presId="urn:microsoft.com/office/officeart/2005/8/layout/hierarchy2"/>
    <dgm:cxn modelId="{386BD8B1-8CB8-4192-A8A4-836F78E9AB29}" type="presParOf" srcId="{42A109E9-EBD6-4D4D-AE3A-1B1DCBC963DC}" destId="{8FF860F1-E352-41EB-B8B2-663CE560AB1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0992C8-13CA-4BA1-8F7C-0A29D0EF1307}" type="doc">
      <dgm:prSet loTypeId="urn:microsoft.com/office/officeart/2005/8/layout/radial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6B38736-33A4-48FE-9789-70648BF7174B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lt"/>
              <a:ea typeface="+mn-ea"/>
              <a:cs typeface="+mn-ea"/>
              <a:sym typeface="+mn-lt"/>
            </a:rPr>
            <a:t>极高的数据持久性</a:t>
          </a:r>
          <a:endParaRPr lang="zh-CN" altLang="en-US" sz="1600" dirty="0">
            <a:latin typeface="+mn-lt"/>
            <a:ea typeface="+mn-ea"/>
            <a:cs typeface="+mn-ea"/>
            <a:sym typeface="+mn-lt"/>
          </a:endParaRPr>
        </a:p>
      </dgm:t>
    </dgm:pt>
    <dgm:pt modelId="{038213DC-80EB-46FC-8A3C-716B734D3F7A}" type="parTrans" cxnId="{94C63C66-7C79-4E14-81ED-0FDBFD2C62A8}">
      <dgm:prSet custT="1"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D28778B6-2BD5-4F79-9898-030EC0C240EC}" type="sibTrans" cxnId="{94C63C66-7C79-4E14-81ED-0FDBFD2C62A8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F6593819-CFE8-47AC-8924-4AEAA4CB3514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lt"/>
              <a:ea typeface="+mn-ea"/>
              <a:cs typeface="+mn-ea"/>
              <a:sym typeface="+mn-lt"/>
            </a:rPr>
            <a:t>完全对称的系统架构</a:t>
          </a:r>
          <a:endParaRPr lang="zh-CN" altLang="en-US" sz="1600" dirty="0">
            <a:latin typeface="+mn-lt"/>
            <a:ea typeface="+mn-ea"/>
            <a:cs typeface="+mn-ea"/>
            <a:sym typeface="+mn-lt"/>
          </a:endParaRPr>
        </a:p>
      </dgm:t>
    </dgm:pt>
    <dgm:pt modelId="{3EA296E7-1322-442E-8D72-F923C5B377E5}" type="parTrans" cxnId="{D531EA98-1A57-4172-92C9-D62E0443D2DD}">
      <dgm:prSet custT="1"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1BE05D5F-05EB-439E-87DA-FD1A54C6DECD}" type="sibTrans" cxnId="{D531EA98-1A57-4172-92C9-D62E0443D2DD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0C4AA71A-034E-492E-84C0-BF8BE5127CD4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lt"/>
              <a:ea typeface="+mn-ea"/>
              <a:cs typeface="+mn-ea"/>
              <a:sym typeface="+mn-lt"/>
            </a:rPr>
            <a:t>可扩展性强</a:t>
          </a:r>
          <a:endParaRPr lang="zh-CN" altLang="en-US" sz="1600" dirty="0">
            <a:latin typeface="+mn-lt"/>
            <a:ea typeface="+mn-ea"/>
            <a:cs typeface="+mn-ea"/>
            <a:sym typeface="+mn-lt"/>
          </a:endParaRPr>
        </a:p>
      </dgm:t>
    </dgm:pt>
    <dgm:pt modelId="{18A31480-EBDA-49FD-9173-40A8E950083D}" type="parTrans" cxnId="{700AC17F-A9A4-4415-BE3B-E0DA1A1C1CCC}">
      <dgm:prSet custT="1"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F55B5D8C-554F-4F4F-945D-150C9ACCB942}" type="sibTrans" cxnId="{700AC17F-A9A4-4415-BE3B-E0DA1A1C1CCC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1209F7DB-60F2-433B-83B3-1283CDDA5CA4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lt"/>
              <a:ea typeface="+mn-ea"/>
              <a:cs typeface="+mn-ea"/>
              <a:sym typeface="+mn-lt"/>
            </a:rPr>
            <a:t>无单点故障</a:t>
          </a:r>
          <a:endParaRPr lang="zh-CN" altLang="en-US" sz="1600" dirty="0">
            <a:latin typeface="+mn-lt"/>
            <a:ea typeface="+mn-ea"/>
            <a:cs typeface="+mn-ea"/>
            <a:sym typeface="+mn-lt"/>
          </a:endParaRPr>
        </a:p>
      </dgm:t>
    </dgm:pt>
    <dgm:pt modelId="{156FAE19-27B5-4CD6-9FE5-90E33FA08984}" type="parTrans" cxnId="{BB726865-26D5-468F-B1BA-73C5EBC3F6BD}">
      <dgm:prSet custT="1"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BA953025-3E25-439F-9EA1-338C67D3C16E}" type="sibTrans" cxnId="{BB726865-26D5-468F-B1BA-73C5EBC3F6BD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313426CE-C70F-44E9-A37B-8434E7AC5230}">
      <dgm:prSet custT="1"/>
      <dgm:spPr/>
      <dgm:t>
        <a:bodyPr/>
        <a:lstStyle/>
        <a:p>
          <a:pPr rtl="0"/>
          <a:r>
            <a:rPr lang="en-US" altLang="zh-CN" sz="1600" dirty="0" smtClean="0">
              <a:latin typeface="+mn-lt"/>
              <a:ea typeface="+mn-ea"/>
              <a:cs typeface="+mn-ea"/>
              <a:sym typeface="+mn-lt"/>
            </a:rPr>
            <a:t>Swift</a:t>
          </a:r>
          <a:r>
            <a:rPr lang="zh-CN" altLang="en-US" sz="1600" dirty="0" smtClean="0">
              <a:latin typeface="+mn-lt"/>
              <a:ea typeface="+mn-ea"/>
              <a:cs typeface="+mn-ea"/>
              <a:sym typeface="+mn-lt"/>
            </a:rPr>
            <a:t>特点</a:t>
          </a:r>
          <a:endParaRPr lang="zh-CN" sz="1600" dirty="0">
            <a:latin typeface="+mn-lt"/>
            <a:ea typeface="+mn-ea"/>
            <a:cs typeface="+mn-ea"/>
            <a:sym typeface="+mn-lt"/>
          </a:endParaRPr>
        </a:p>
      </dgm:t>
    </dgm:pt>
    <dgm:pt modelId="{8C960B3D-2F9D-4A77-882B-9081A9D206AE}" type="parTrans" cxnId="{1ADFDF37-5702-42CB-8D7A-8FA7D8C67531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BFCB75C7-1AF0-4646-A412-60FF0704E827}" type="sibTrans" cxnId="{1ADFDF37-5702-42CB-8D7A-8FA7D8C67531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D72421E8-1EE6-453D-8EA3-9427809F68D8}" type="pres">
      <dgm:prSet presAssocID="{BD0992C8-13CA-4BA1-8F7C-0A29D0EF13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B60655-644C-4626-9589-8BD63D3A9D3F}" type="pres">
      <dgm:prSet presAssocID="{313426CE-C70F-44E9-A37B-8434E7AC523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A2B0187-93F9-4B7C-A483-120CE1D54E42}" type="pres">
      <dgm:prSet presAssocID="{038213DC-80EB-46FC-8A3C-716B734D3F7A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530E4DD-4A9B-4C7B-8B63-A3FB00B2C296}" type="pres">
      <dgm:prSet presAssocID="{038213DC-80EB-46FC-8A3C-716B734D3F7A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A7A7C515-7511-484A-A967-3067C65F5613}" type="pres">
      <dgm:prSet presAssocID="{D6B38736-33A4-48FE-9789-70648BF7174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906486-74DA-4FF8-BBF4-457B8FE3FBC3}" type="pres">
      <dgm:prSet presAssocID="{3EA296E7-1322-442E-8D72-F923C5B377E5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7AC60D5C-4925-4C52-9FEA-2A176D172215}" type="pres">
      <dgm:prSet presAssocID="{3EA296E7-1322-442E-8D72-F923C5B377E5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70F19543-6009-48DA-A713-FF1F3809E124}" type="pres">
      <dgm:prSet presAssocID="{F6593819-CFE8-47AC-8924-4AEAA4CB351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AAE136-685F-40AC-B4FC-0E98B9D32D5C}" type="pres">
      <dgm:prSet presAssocID="{18A31480-EBDA-49FD-9173-40A8E950083D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88ECDBBB-B8D0-4EC5-ADB1-36ABD7C33A18}" type="pres">
      <dgm:prSet presAssocID="{18A31480-EBDA-49FD-9173-40A8E950083D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1C35542-60FC-4174-850E-1E00346A1CD6}" type="pres">
      <dgm:prSet presAssocID="{0C4AA71A-034E-492E-84C0-BF8BE5127CD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8735CD-EDEF-4E30-AA80-942B21A4218B}" type="pres">
      <dgm:prSet presAssocID="{156FAE19-27B5-4CD6-9FE5-90E33FA08984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FBD06DBF-954D-4A05-A50A-9DDBA5579D81}" type="pres">
      <dgm:prSet presAssocID="{156FAE19-27B5-4CD6-9FE5-90E33FA08984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D54C48A-0D6D-443B-AC76-4064ECD6D812}" type="pres">
      <dgm:prSet presAssocID="{1209F7DB-60F2-433B-83B3-1283CDDA5CA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00AC17F-A9A4-4415-BE3B-E0DA1A1C1CCC}" srcId="{313426CE-C70F-44E9-A37B-8434E7AC5230}" destId="{0C4AA71A-034E-492E-84C0-BF8BE5127CD4}" srcOrd="2" destOrd="0" parTransId="{18A31480-EBDA-49FD-9173-40A8E950083D}" sibTransId="{F55B5D8C-554F-4F4F-945D-150C9ACCB942}"/>
    <dgm:cxn modelId="{49C6DB3F-1151-4A13-9221-68CAD62E2721}" type="presOf" srcId="{0C4AA71A-034E-492E-84C0-BF8BE5127CD4}" destId="{51C35542-60FC-4174-850E-1E00346A1CD6}" srcOrd="0" destOrd="0" presId="urn:microsoft.com/office/officeart/2005/8/layout/radial5"/>
    <dgm:cxn modelId="{B35F66E8-D282-4E87-9F50-04CB193D0F61}" type="presOf" srcId="{18A31480-EBDA-49FD-9173-40A8E950083D}" destId="{F1AAE136-685F-40AC-B4FC-0E98B9D32D5C}" srcOrd="0" destOrd="0" presId="urn:microsoft.com/office/officeart/2005/8/layout/radial5"/>
    <dgm:cxn modelId="{BB726865-26D5-468F-B1BA-73C5EBC3F6BD}" srcId="{313426CE-C70F-44E9-A37B-8434E7AC5230}" destId="{1209F7DB-60F2-433B-83B3-1283CDDA5CA4}" srcOrd="3" destOrd="0" parTransId="{156FAE19-27B5-4CD6-9FE5-90E33FA08984}" sibTransId="{BA953025-3E25-439F-9EA1-338C67D3C16E}"/>
    <dgm:cxn modelId="{B2CF5157-3AD5-4EBD-B5CE-BD4FB0815E43}" type="presOf" srcId="{038213DC-80EB-46FC-8A3C-716B734D3F7A}" destId="{BA2B0187-93F9-4B7C-A483-120CE1D54E42}" srcOrd="0" destOrd="0" presId="urn:microsoft.com/office/officeart/2005/8/layout/radial5"/>
    <dgm:cxn modelId="{AE33EBAC-316D-4A11-9EBB-7D1250266C9D}" type="presOf" srcId="{3EA296E7-1322-442E-8D72-F923C5B377E5}" destId="{7AC60D5C-4925-4C52-9FEA-2A176D172215}" srcOrd="1" destOrd="0" presId="urn:microsoft.com/office/officeart/2005/8/layout/radial5"/>
    <dgm:cxn modelId="{4BAE2C0B-B9A1-46CF-B93C-C4F55EB74D41}" type="presOf" srcId="{1209F7DB-60F2-433B-83B3-1283CDDA5CA4}" destId="{7D54C48A-0D6D-443B-AC76-4064ECD6D812}" srcOrd="0" destOrd="0" presId="urn:microsoft.com/office/officeart/2005/8/layout/radial5"/>
    <dgm:cxn modelId="{94C63C66-7C79-4E14-81ED-0FDBFD2C62A8}" srcId="{313426CE-C70F-44E9-A37B-8434E7AC5230}" destId="{D6B38736-33A4-48FE-9789-70648BF7174B}" srcOrd="0" destOrd="0" parTransId="{038213DC-80EB-46FC-8A3C-716B734D3F7A}" sibTransId="{D28778B6-2BD5-4F79-9898-030EC0C240EC}"/>
    <dgm:cxn modelId="{EE7AAE6D-8178-4A57-9F49-E2EE9474A046}" type="presOf" srcId="{F6593819-CFE8-47AC-8924-4AEAA4CB3514}" destId="{70F19543-6009-48DA-A713-FF1F3809E124}" srcOrd="0" destOrd="0" presId="urn:microsoft.com/office/officeart/2005/8/layout/radial5"/>
    <dgm:cxn modelId="{81CF7FDF-BDC8-4181-8DD7-8444C56009CA}" type="presOf" srcId="{D6B38736-33A4-48FE-9789-70648BF7174B}" destId="{A7A7C515-7511-484A-A967-3067C65F5613}" srcOrd="0" destOrd="0" presId="urn:microsoft.com/office/officeart/2005/8/layout/radial5"/>
    <dgm:cxn modelId="{D531EA98-1A57-4172-92C9-D62E0443D2DD}" srcId="{313426CE-C70F-44E9-A37B-8434E7AC5230}" destId="{F6593819-CFE8-47AC-8924-4AEAA4CB3514}" srcOrd="1" destOrd="0" parTransId="{3EA296E7-1322-442E-8D72-F923C5B377E5}" sibTransId="{1BE05D5F-05EB-439E-87DA-FD1A54C6DECD}"/>
    <dgm:cxn modelId="{81C4F1F1-CC91-4185-855D-53FC815421E6}" type="presOf" srcId="{156FAE19-27B5-4CD6-9FE5-90E33FA08984}" destId="{E98735CD-EDEF-4E30-AA80-942B21A4218B}" srcOrd="0" destOrd="0" presId="urn:microsoft.com/office/officeart/2005/8/layout/radial5"/>
    <dgm:cxn modelId="{B5A25FC9-7EEA-4226-9646-59B4D57C4397}" type="presOf" srcId="{BD0992C8-13CA-4BA1-8F7C-0A29D0EF1307}" destId="{D72421E8-1EE6-453D-8EA3-9427809F68D8}" srcOrd="0" destOrd="0" presId="urn:microsoft.com/office/officeart/2005/8/layout/radial5"/>
    <dgm:cxn modelId="{AB27C14E-9C20-4535-9805-A8BE4CF0C77D}" type="presOf" srcId="{038213DC-80EB-46FC-8A3C-716B734D3F7A}" destId="{A530E4DD-4A9B-4C7B-8B63-A3FB00B2C296}" srcOrd="1" destOrd="0" presId="urn:microsoft.com/office/officeart/2005/8/layout/radial5"/>
    <dgm:cxn modelId="{B4DF963F-19E1-488F-9081-B9A7BA5AF87D}" type="presOf" srcId="{156FAE19-27B5-4CD6-9FE5-90E33FA08984}" destId="{FBD06DBF-954D-4A05-A50A-9DDBA5579D81}" srcOrd="1" destOrd="0" presId="urn:microsoft.com/office/officeart/2005/8/layout/radial5"/>
    <dgm:cxn modelId="{CB9754BD-BE2D-40A7-88BD-132F38D6B8ED}" type="presOf" srcId="{3EA296E7-1322-442E-8D72-F923C5B377E5}" destId="{7D906486-74DA-4FF8-BBF4-457B8FE3FBC3}" srcOrd="0" destOrd="0" presId="urn:microsoft.com/office/officeart/2005/8/layout/radial5"/>
    <dgm:cxn modelId="{1ADFDF37-5702-42CB-8D7A-8FA7D8C67531}" srcId="{BD0992C8-13CA-4BA1-8F7C-0A29D0EF1307}" destId="{313426CE-C70F-44E9-A37B-8434E7AC5230}" srcOrd="0" destOrd="0" parTransId="{8C960B3D-2F9D-4A77-882B-9081A9D206AE}" sibTransId="{BFCB75C7-1AF0-4646-A412-60FF0704E827}"/>
    <dgm:cxn modelId="{B917E82B-EC80-4E04-B441-42D4D06E1485}" type="presOf" srcId="{18A31480-EBDA-49FD-9173-40A8E950083D}" destId="{88ECDBBB-B8D0-4EC5-ADB1-36ABD7C33A18}" srcOrd="1" destOrd="0" presId="urn:microsoft.com/office/officeart/2005/8/layout/radial5"/>
    <dgm:cxn modelId="{9FBF1679-92BF-416C-A8B9-BFFF3A50386D}" type="presOf" srcId="{313426CE-C70F-44E9-A37B-8434E7AC5230}" destId="{B4B60655-644C-4626-9589-8BD63D3A9D3F}" srcOrd="0" destOrd="0" presId="urn:microsoft.com/office/officeart/2005/8/layout/radial5"/>
    <dgm:cxn modelId="{04BBD518-8931-4A7B-B754-CEE2546B7960}" type="presParOf" srcId="{D72421E8-1EE6-453D-8EA3-9427809F68D8}" destId="{B4B60655-644C-4626-9589-8BD63D3A9D3F}" srcOrd="0" destOrd="0" presId="urn:microsoft.com/office/officeart/2005/8/layout/radial5"/>
    <dgm:cxn modelId="{02EFED61-9523-4E16-9365-F2DC2C71FE63}" type="presParOf" srcId="{D72421E8-1EE6-453D-8EA3-9427809F68D8}" destId="{BA2B0187-93F9-4B7C-A483-120CE1D54E42}" srcOrd="1" destOrd="0" presId="urn:microsoft.com/office/officeart/2005/8/layout/radial5"/>
    <dgm:cxn modelId="{28C4AD0F-3B6E-4CFE-A2C0-2618A961D8EE}" type="presParOf" srcId="{BA2B0187-93F9-4B7C-A483-120CE1D54E42}" destId="{A530E4DD-4A9B-4C7B-8B63-A3FB00B2C296}" srcOrd="0" destOrd="0" presId="urn:microsoft.com/office/officeart/2005/8/layout/radial5"/>
    <dgm:cxn modelId="{4F8A900C-906B-4A42-8E38-9301C602F4DF}" type="presParOf" srcId="{D72421E8-1EE6-453D-8EA3-9427809F68D8}" destId="{A7A7C515-7511-484A-A967-3067C65F5613}" srcOrd="2" destOrd="0" presId="urn:microsoft.com/office/officeart/2005/8/layout/radial5"/>
    <dgm:cxn modelId="{921ACD30-B040-4F09-B26E-1BB0A517EB02}" type="presParOf" srcId="{D72421E8-1EE6-453D-8EA3-9427809F68D8}" destId="{7D906486-74DA-4FF8-BBF4-457B8FE3FBC3}" srcOrd="3" destOrd="0" presId="urn:microsoft.com/office/officeart/2005/8/layout/radial5"/>
    <dgm:cxn modelId="{6BDA72BA-0F76-4737-A677-3B04E1DF65C3}" type="presParOf" srcId="{7D906486-74DA-4FF8-BBF4-457B8FE3FBC3}" destId="{7AC60D5C-4925-4C52-9FEA-2A176D172215}" srcOrd="0" destOrd="0" presId="urn:microsoft.com/office/officeart/2005/8/layout/radial5"/>
    <dgm:cxn modelId="{53FFEADE-F65C-4BD3-9397-32394DCC86C1}" type="presParOf" srcId="{D72421E8-1EE6-453D-8EA3-9427809F68D8}" destId="{70F19543-6009-48DA-A713-FF1F3809E124}" srcOrd="4" destOrd="0" presId="urn:microsoft.com/office/officeart/2005/8/layout/radial5"/>
    <dgm:cxn modelId="{C7BF6D91-F064-400F-AC6D-25F16A345E67}" type="presParOf" srcId="{D72421E8-1EE6-453D-8EA3-9427809F68D8}" destId="{F1AAE136-685F-40AC-B4FC-0E98B9D32D5C}" srcOrd="5" destOrd="0" presId="urn:microsoft.com/office/officeart/2005/8/layout/radial5"/>
    <dgm:cxn modelId="{E88140C8-ABC3-4897-BD29-76DE49D1DC1E}" type="presParOf" srcId="{F1AAE136-685F-40AC-B4FC-0E98B9D32D5C}" destId="{88ECDBBB-B8D0-4EC5-ADB1-36ABD7C33A18}" srcOrd="0" destOrd="0" presId="urn:microsoft.com/office/officeart/2005/8/layout/radial5"/>
    <dgm:cxn modelId="{5B5E8F4F-C2FB-4CFA-B6CA-88E066D5880E}" type="presParOf" srcId="{D72421E8-1EE6-453D-8EA3-9427809F68D8}" destId="{51C35542-60FC-4174-850E-1E00346A1CD6}" srcOrd="6" destOrd="0" presId="urn:microsoft.com/office/officeart/2005/8/layout/radial5"/>
    <dgm:cxn modelId="{77F03936-5124-405D-87BB-5B1E04AD9F57}" type="presParOf" srcId="{D72421E8-1EE6-453D-8EA3-9427809F68D8}" destId="{E98735CD-EDEF-4E30-AA80-942B21A4218B}" srcOrd="7" destOrd="0" presId="urn:microsoft.com/office/officeart/2005/8/layout/radial5"/>
    <dgm:cxn modelId="{7182B0D8-4A41-4C1B-9B65-7FD67146FA66}" type="presParOf" srcId="{E98735CD-EDEF-4E30-AA80-942B21A4218B}" destId="{FBD06DBF-954D-4A05-A50A-9DDBA5579D81}" srcOrd="0" destOrd="0" presId="urn:microsoft.com/office/officeart/2005/8/layout/radial5"/>
    <dgm:cxn modelId="{0AF19F1D-6EB5-487C-8EAF-51E8417F85C6}" type="presParOf" srcId="{D72421E8-1EE6-453D-8EA3-9427809F68D8}" destId="{7D54C48A-0D6D-443B-AC76-4064ECD6D81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89AEA3-156B-4F12-BDDD-7CB025B92B80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2C1BD79-A43D-4089-9AC2-B9F0743BB7AA}">
      <dgm:prSet custT="1"/>
      <dgm:spPr/>
      <dgm:t>
        <a:bodyPr/>
        <a:lstStyle/>
        <a:p>
          <a:pPr rtl="0"/>
          <a:r>
            <a:rPr lang="en-US" sz="2400" smtClean="0">
              <a:latin typeface="+mn-lt"/>
              <a:ea typeface="+mn-ea"/>
              <a:cs typeface="+mn-ea"/>
              <a:sym typeface="+mn-lt"/>
            </a:rPr>
            <a:t>Proxy Server</a:t>
          </a:r>
          <a:endParaRPr lang="zh-CN" sz="2400">
            <a:latin typeface="+mn-lt"/>
            <a:ea typeface="+mn-ea"/>
            <a:cs typeface="+mn-ea"/>
            <a:sym typeface="+mn-lt"/>
          </a:endParaRPr>
        </a:p>
      </dgm:t>
    </dgm:pt>
    <dgm:pt modelId="{906D0990-2F85-4604-9A29-EAB6E377061A}" type="parTrans" cxnId="{57F340CE-CD97-409A-BD7D-F6885CD5DF94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A5FB3C30-3DB5-4BA7-AD7D-0B38D27AA854}" type="sibTrans" cxnId="{57F340CE-CD97-409A-BD7D-F6885CD5DF94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B81CF932-1003-4EA1-B5AA-E85057DC6F6A}">
      <dgm:prSet custT="1"/>
      <dgm:spPr/>
      <dgm:t>
        <a:bodyPr/>
        <a:lstStyle/>
        <a:p>
          <a:pPr rtl="0"/>
          <a:r>
            <a:rPr lang="zh-CN" sz="2400" dirty="0" smtClean="0">
              <a:latin typeface="+mn-lt"/>
              <a:ea typeface="+mn-ea"/>
              <a:cs typeface="+mn-ea"/>
              <a:sym typeface="+mn-lt"/>
            </a:rPr>
            <a:t>对外提供对象服务 </a:t>
          </a:r>
          <a:r>
            <a:rPr lang="en-US" sz="2400" dirty="0" smtClean="0">
              <a:latin typeface="+mn-lt"/>
              <a:ea typeface="+mn-ea"/>
              <a:cs typeface="+mn-ea"/>
              <a:sym typeface="+mn-lt"/>
            </a:rPr>
            <a:t>API</a:t>
          </a:r>
          <a:r>
            <a:rPr lang="zh-CN" sz="2400" dirty="0" smtClean="0">
              <a:latin typeface="+mn-lt"/>
              <a:ea typeface="+mn-ea"/>
              <a:cs typeface="+mn-ea"/>
              <a:sym typeface="+mn-lt"/>
            </a:rPr>
            <a:t>，由于采用无状态的 </a:t>
          </a:r>
          <a:r>
            <a:rPr lang="en-US" sz="2400" dirty="0" smtClean="0">
              <a:latin typeface="+mn-lt"/>
              <a:ea typeface="+mn-ea"/>
              <a:cs typeface="+mn-ea"/>
              <a:sym typeface="+mn-lt"/>
            </a:rPr>
            <a:t>REST </a:t>
          </a:r>
          <a:r>
            <a:rPr lang="zh-CN" sz="2400" dirty="0" smtClean="0">
              <a:latin typeface="+mn-lt"/>
              <a:ea typeface="+mn-ea"/>
              <a:cs typeface="+mn-ea"/>
              <a:sym typeface="+mn-lt"/>
            </a:rPr>
            <a:t>请求协议，可以进行横向扩展来均衡负载</a:t>
          </a:r>
          <a:r>
            <a:rPr lang="zh-CN" altLang="en-US" sz="2400" dirty="0" smtClean="0">
              <a:latin typeface="+mn-lt"/>
              <a:ea typeface="+mn-ea"/>
              <a:cs typeface="+mn-ea"/>
              <a:sym typeface="+mn-lt"/>
            </a:rPr>
            <a:t>。</a:t>
          </a:r>
          <a:endParaRPr lang="zh-CN" sz="2400" dirty="0">
            <a:latin typeface="+mn-lt"/>
            <a:ea typeface="+mn-ea"/>
            <a:cs typeface="+mn-ea"/>
            <a:sym typeface="+mn-lt"/>
          </a:endParaRPr>
        </a:p>
      </dgm:t>
    </dgm:pt>
    <dgm:pt modelId="{3DB7A80C-5B98-48C8-BC17-5F23EEBADE71}" type="parTrans" cxnId="{2FB001B1-625E-4FFE-8B83-0843B2B8BFA8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892CEA78-F7BB-486C-B34C-91525FEBA994}" type="sibTrans" cxnId="{2FB001B1-625E-4FFE-8B83-0843B2B8BFA8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C53FC163-38B8-4569-836E-83554491D227}">
      <dgm:prSet custT="1"/>
      <dgm:spPr/>
      <dgm:t>
        <a:bodyPr/>
        <a:lstStyle/>
        <a:p>
          <a:pPr rtl="0"/>
          <a:r>
            <a:rPr lang="en-US" sz="2400" smtClean="0">
              <a:latin typeface="+mn-lt"/>
              <a:ea typeface="+mn-ea"/>
              <a:cs typeface="+mn-ea"/>
              <a:sym typeface="+mn-lt"/>
            </a:rPr>
            <a:t>Account Server</a:t>
          </a:r>
          <a:endParaRPr lang="zh-CN" sz="2400">
            <a:latin typeface="+mn-lt"/>
            <a:ea typeface="+mn-ea"/>
            <a:cs typeface="+mn-ea"/>
            <a:sym typeface="+mn-lt"/>
          </a:endParaRPr>
        </a:p>
      </dgm:t>
    </dgm:pt>
    <dgm:pt modelId="{51AABDA2-13F1-4B08-9802-A4FFDBDC33D2}" type="parTrans" cxnId="{4B6969A4-C01C-4C95-8E3A-9E7FAC74ABCD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84EA9CEA-510A-4EED-A35F-C3C395D41868}" type="sibTrans" cxnId="{4B6969A4-C01C-4C95-8E3A-9E7FAC74ABCD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0EB399DB-207B-4809-BB88-2006A606AA1F}">
      <dgm:prSet custT="1"/>
      <dgm:spPr/>
      <dgm:t>
        <a:bodyPr/>
        <a:lstStyle/>
        <a:p>
          <a:pPr rtl="0"/>
          <a:r>
            <a:rPr lang="zh-CN" sz="2400" dirty="0" smtClean="0">
              <a:latin typeface="+mn-lt"/>
              <a:ea typeface="+mn-ea"/>
              <a:cs typeface="+mn-ea"/>
              <a:sym typeface="+mn-lt"/>
            </a:rPr>
            <a:t>提供账户元数据和统计信息，并维护所含容器列表的服务，每个账户的信息被存储在一个 </a:t>
          </a:r>
          <a:r>
            <a:rPr lang="en-US" sz="2400" dirty="0" smtClean="0">
              <a:latin typeface="+mn-lt"/>
              <a:ea typeface="+mn-ea"/>
              <a:cs typeface="+mn-ea"/>
              <a:sym typeface="+mn-lt"/>
            </a:rPr>
            <a:t>SQLite </a:t>
          </a:r>
          <a:r>
            <a:rPr lang="zh-CN" sz="2400" dirty="0" smtClean="0">
              <a:latin typeface="+mn-lt"/>
              <a:ea typeface="+mn-ea"/>
              <a:cs typeface="+mn-ea"/>
              <a:sym typeface="+mn-lt"/>
            </a:rPr>
            <a:t>数据库中</a:t>
          </a:r>
          <a:r>
            <a:rPr lang="zh-CN" altLang="en-US" sz="2400" dirty="0" smtClean="0">
              <a:latin typeface="+mn-lt"/>
              <a:ea typeface="+mn-ea"/>
              <a:cs typeface="+mn-ea"/>
              <a:sym typeface="+mn-lt"/>
            </a:rPr>
            <a:t>。</a:t>
          </a:r>
          <a:endParaRPr lang="zh-CN" sz="2400" dirty="0">
            <a:latin typeface="+mn-lt"/>
            <a:ea typeface="+mn-ea"/>
            <a:cs typeface="+mn-ea"/>
            <a:sym typeface="+mn-lt"/>
          </a:endParaRPr>
        </a:p>
      </dgm:t>
    </dgm:pt>
    <dgm:pt modelId="{8076E651-7A8A-4AFD-8F1E-D60EE6338462}" type="parTrans" cxnId="{D5C3631C-1AAA-4974-9A06-3062B0AE4459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DBBCA7E7-BE5D-44B8-A2B4-949626BBC56C}" type="sibTrans" cxnId="{D5C3631C-1AAA-4974-9A06-3062B0AE4459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50CB14A2-B47B-4F23-9D15-490F78B7875C}">
      <dgm:prSet custT="1"/>
      <dgm:spPr/>
      <dgm:t>
        <a:bodyPr/>
        <a:lstStyle/>
        <a:p>
          <a:pPr rtl="0"/>
          <a:r>
            <a:rPr lang="en-US" sz="2400" dirty="0" smtClean="0">
              <a:latin typeface="+mn-lt"/>
              <a:ea typeface="+mn-ea"/>
              <a:cs typeface="+mn-ea"/>
              <a:sym typeface="+mn-lt"/>
            </a:rPr>
            <a:t>Container Server</a:t>
          </a:r>
          <a:endParaRPr lang="zh-CN" sz="2400" dirty="0">
            <a:latin typeface="+mn-lt"/>
            <a:ea typeface="+mn-ea"/>
            <a:cs typeface="+mn-ea"/>
            <a:sym typeface="+mn-lt"/>
          </a:endParaRPr>
        </a:p>
      </dgm:t>
    </dgm:pt>
    <dgm:pt modelId="{0911B4A0-27E5-43AF-A953-17E6D08E3C8D}" type="parTrans" cxnId="{54CF5339-2A1F-4CAB-A4B6-D7797790ACC7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CA881199-D61C-427C-8F36-7C7A0A758AEB}" type="sibTrans" cxnId="{54CF5339-2A1F-4CAB-A4B6-D7797790ACC7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0C2E7815-4FF6-4125-91B9-AABB5DA9FBE8}">
      <dgm:prSet custT="1"/>
      <dgm:spPr/>
      <dgm:t>
        <a:bodyPr/>
        <a:lstStyle/>
        <a:p>
          <a:pPr rtl="0"/>
          <a:r>
            <a:rPr lang="zh-CN" sz="2400" dirty="0" smtClean="0">
              <a:latin typeface="+mn-lt"/>
              <a:ea typeface="+mn-ea"/>
              <a:cs typeface="+mn-ea"/>
              <a:sym typeface="+mn-lt"/>
            </a:rPr>
            <a:t>提供容器元数据和统计信息，并维护所含对象列表的服务，每个容器的信息也存储在一个 </a:t>
          </a:r>
          <a:r>
            <a:rPr lang="en-US" sz="2400" dirty="0" smtClean="0">
              <a:latin typeface="+mn-lt"/>
              <a:ea typeface="+mn-ea"/>
              <a:cs typeface="+mn-ea"/>
              <a:sym typeface="+mn-lt"/>
            </a:rPr>
            <a:t>SQLite </a:t>
          </a:r>
          <a:r>
            <a:rPr lang="zh-CN" sz="2400" dirty="0" smtClean="0">
              <a:latin typeface="+mn-lt"/>
              <a:ea typeface="+mn-ea"/>
              <a:cs typeface="+mn-ea"/>
              <a:sym typeface="+mn-lt"/>
            </a:rPr>
            <a:t>数据库中。</a:t>
          </a:r>
          <a:endParaRPr lang="zh-CN" sz="2400" dirty="0">
            <a:latin typeface="+mn-lt"/>
            <a:ea typeface="+mn-ea"/>
            <a:cs typeface="+mn-ea"/>
            <a:sym typeface="+mn-lt"/>
          </a:endParaRPr>
        </a:p>
      </dgm:t>
    </dgm:pt>
    <dgm:pt modelId="{6342AE39-FD83-4B49-AC15-617612387C74}" type="parTrans" cxnId="{7BDF77A2-8F4D-4B25-A060-C986BF081294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98A7CEBF-965B-4550-803E-5A1E2F682EF3}" type="sibTrans" cxnId="{7BDF77A2-8F4D-4B25-A060-C986BF081294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2E4B6BF1-7F27-4810-B94A-31F04D63432A}" type="pres">
      <dgm:prSet presAssocID="{9F89AEA3-156B-4F12-BDDD-7CB025B92B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1E0B274-B421-47CF-B2F2-829A1FD445D7}" type="pres">
      <dgm:prSet presAssocID="{72C1BD79-A43D-4089-9AC2-B9F0743BB7AA}" presName="composite" presStyleCnt="0"/>
      <dgm:spPr/>
    </dgm:pt>
    <dgm:pt modelId="{CD10FB12-9F6F-4F0D-80F9-D8828109ED35}" type="pres">
      <dgm:prSet presAssocID="{72C1BD79-A43D-4089-9AC2-B9F0743BB7A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4D62C-D08D-4AAC-8816-756D40E75D6D}" type="pres">
      <dgm:prSet presAssocID="{72C1BD79-A43D-4089-9AC2-B9F0743BB7A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D6CC5D-8954-4011-8164-C5EBB9BE8793}" type="pres">
      <dgm:prSet presAssocID="{A5FB3C30-3DB5-4BA7-AD7D-0B38D27AA854}" presName="space" presStyleCnt="0"/>
      <dgm:spPr/>
    </dgm:pt>
    <dgm:pt modelId="{E0417090-3326-4AC9-9AA7-4813D4DEFD12}" type="pres">
      <dgm:prSet presAssocID="{C53FC163-38B8-4569-836E-83554491D227}" presName="composite" presStyleCnt="0"/>
      <dgm:spPr/>
    </dgm:pt>
    <dgm:pt modelId="{4686DC7D-2293-4118-8A6E-FDD8D9555A62}" type="pres">
      <dgm:prSet presAssocID="{C53FC163-38B8-4569-836E-83554491D22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6D57E4-3A71-45A3-8F47-4ABAE1217E17}" type="pres">
      <dgm:prSet presAssocID="{C53FC163-38B8-4569-836E-83554491D22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117D22-42D2-4EEF-833A-C42803CDF927}" type="pres">
      <dgm:prSet presAssocID="{84EA9CEA-510A-4EED-A35F-C3C395D41868}" presName="space" presStyleCnt="0"/>
      <dgm:spPr/>
    </dgm:pt>
    <dgm:pt modelId="{CAD25580-F33C-4237-98AB-4EC28CC24464}" type="pres">
      <dgm:prSet presAssocID="{50CB14A2-B47B-4F23-9D15-490F78B7875C}" presName="composite" presStyleCnt="0"/>
      <dgm:spPr/>
    </dgm:pt>
    <dgm:pt modelId="{51764887-ED7F-4838-A8E8-7F3D11BF8BBE}" type="pres">
      <dgm:prSet presAssocID="{50CB14A2-B47B-4F23-9D15-490F78B7875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982B7C-6997-4F4B-9717-0D030D46A47D}" type="pres">
      <dgm:prSet presAssocID="{50CB14A2-B47B-4F23-9D15-490F78B7875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E337AD-FD94-4C5A-AB43-BD86441B6A4A}" type="presOf" srcId="{50CB14A2-B47B-4F23-9D15-490F78B7875C}" destId="{51764887-ED7F-4838-A8E8-7F3D11BF8BBE}" srcOrd="0" destOrd="0" presId="urn:microsoft.com/office/officeart/2005/8/layout/hList1"/>
    <dgm:cxn modelId="{4B6969A4-C01C-4C95-8E3A-9E7FAC74ABCD}" srcId="{9F89AEA3-156B-4F12-BDDD-7CB025B92B80}" destId="{C53FC163-38B8-4569-836E-83554491D227}" srcOrd="1" destOrd="0" parTransId="{51AABDA2-13F1-4B08-9802-A4FFDBDC33D2}" sibTransId="{84EA9CEA-510A-4EED-A35F-C3C395D41868}"/>
    <dgm:cxn modelId="{AC08EDA5-B736-4795-9794-AA779851BAC1}" type="presOf" srcId="{0C2E7815-4FF6-4125-91B9-AABB5DA9FBE8}" destId="{94982B7C-6997-4F4B-9717-0D030D46A47D}" srcOrd="0" destOrd="0" presId="urn:microsoft.com/office/officeart/2005/8/layout/hList1"/>
    <dgm:cxn modelId="{1769A016-B54F-4EC0-A27B-1742974A9F41}" type="presOf" srcId="{72C1BD79-A43D-4089-9AC2-B9F0743BB7AA}" destId="{CD10FB12-9F6F-4F0D-80F9-D8828109ED35}" srcOrd="0" destOrd="0" presId="urn:microsoft.com/office/officeart/2005/8/layout/hList1"/>
    <dgm:cxn modelId="{8CED282A-876F-4898-99AE-9EC84714E7C2}" type="presOf" srcId="{C53FC163-38B8-4569-836E-83554491D227}" destId="{4686DC7D-2293-4118-8A6E-FDD8D9555A62}" srcOrd="0" destOrd="0" presId="urn:microsoft.com/office/officeart/2005/8/layout/hList1"/>
    <dgm:cxn modelId="{2FB001B1-625E-4FFE-8B83-0843B2B8BFA8}" srcId="{72C1BD79-A43D-4089-9AC2-B9F0743BB7AA}" destId="{B81CF932-1003-4EA1-B5AA-E85057DC6F6A}" srcOrd="0" destOrd="0" parTransId="{3DB7A80C-5B98-48C8-BC17-5F23EEBADE71}" sibTransId="{892CEA78-F7BB-486C-B34C-91525FEBA994}"/>
    <dgm:cxn modelId="{57F340CE-CD97-409A-BD7D-F6885CD5DF94}" srcId="{9F89AEA3-156B-4F12-BDDD-7CB025B92B80}" destId="{72C1BD79-A43D-4089-9AC2-B9F0743BB7AA}" srcOrd="0" destOrd="0" parTransId="{906D0990-2F85-4604-9A29-EAB6E377061A}" sibTransId="{A5FB3C30-3DB5-4BA7-AD7D-0B38D27AA854}"/>
    <dgm:cxn modelId="{A73FA5F3-141C-4ABB-B96A-739C1D7CA901}" type="presOf" srcId="{0EB399DB-207B-4809-BB88-2006A606AA1F}" destId="{7C6D57E4-3A71-45A3-8F47-4ABAE1217E17}" srcOrd="0" destOrd="0" presId="urn:microsoft.com/office/officeart/2005/8/layout/hList1"/>
    <dgm:cxn modelId="{0A5884AF-8B10-4F5B-8E2A-DB34E7148B21}" type="presOf" srcId="{9F89AEA3-156B-4F12-BDDD-7CB025B92B80}" destId="{2E4B6BF1-7F27-4810-B94A-31F04D63432A}" srcOrd="0" destOrd="0" presId="urn:microsoft.com/office/officeart/2005/8/layout/hList1"/>
    <dgm:cxn modelId="{7BDF77A2-8F4D-4B25-A060-C986BF081294}" srcId="{50CB14A2-B47B-4F23-9D15-490F78B7875C}" destId="{0C2E7815-4FF6-4125-91B9-AABB5DA9FBE8}" srcOrd="0" destOrd="0" parTransId="{6342AE39-FD83-4B49-AC15-617612387C74}" sibTransId="{98A7CEBF-965B-4550-803E-5A1E2F682EF3}"/>
    <dgm:cxn modelId="{54CF5339-2A1F-4CAB-A4B6-D7797790ACC7}" srcId="{9F89AEA3-156B-4F12-BDDD-7CB025B92B80}" destId="{50CB14A2-B47B-4F23-9D15-490F78B7875C}" srcOrd="2" destOrd="0" parTransId="{0911B4A0-27E5-43AF-A953-17E6D08E3C8D}" sibTransId="{CA881199-D61C-427C-8F36-7C7A0A758AEB}"/>
    <dgm:cxn modelId="{92B25203-9782-4232-9C64-B39F5F422A2D}" type="presOf" srcId="{B81CF932-1003-4EA1-B5AA-E85057DC6F6A}" destId="{EBE4D62C-D08D-4AAC-8816-756D40E75D6D}" srcOrd="0" destOrd="0" presId="urn:microsoft.com/office/officeart/2005/8/layout/hList1"/>
    <dgm:cxn modelId="{D5C3631C-1AAA-4974-9A06-3062B0AE4459}" srcId="{C53FC163-38B8-4569-836E-83554491D227}" destId="{0EB399DB-207B-4809-BB88-2006A606AA1F}" srcOrd="0" destOrd="0" parTransId="{8076E651-7A8A-4AFD-8F1E-D60EE6338462}" sibTransId="{DBBCA7E7-BE5D-44B8-A2B4-949626BBC56C}"/>
    <dgm:cxn modelId="{F3CB687D-D92C-4561-861F-201F48FCA390}" type="presParOf" srcId="{2E4B6BF1-7F27-4810-B94A-31F04D63432A}" destId="{51E0B274-B421-47CF-B2F2-829A1FD445D7}" srcOrd="0" destOrd="0" presId="urn:microsoft.com/office/officeart/2005/8/layout/hList1"/>
    <dgm:cxn modelId="{10A197A0-E112-47E1-BE4D-9CC7FB2C70A7}" type="presParOf" srcId="{51E0B274-B421-47CF-B2F2-829A1FD445D7}" destId="{CD10FB12-9F6F-4F0D-80F9-D8828109ED35}" srcOrd="0" destOrd="0" presId="urn:microsoft.com/office/officeart/2005/8/layout/hList1"/>
    <dgm:cxn modelId="{A020C00C-2688-42CF-AAD7-08CFB6EAC0BC}" type="presParOf" srcId="{51E0B274-B421-47CF-B2F2-829A1FD445D7}" destId="{EBE4D62C-D08D-4AAC-8816-756D40E75D6D}" srcOrd="1" destOrd="0" presId="urn:microsoft.com/office/officeart/2005/8/layout/hList1"/>
    <dgm:cxn modelId="{28908ECF-FCBC-426C-822E-71BCD7AB18D6}" type="presParOf" srcId="{2E4B6BF1-7F27-4810-B94A-31F04D63432A}" destId="{28D6CC5D-8954-4011-8164-C5EBB9BE8793}" srcOrd="1" destOrd="0" presId="urn:microsoft.com/office/officeart/2005/8/layout/hList1"/>
    <dgm:cxn modelId="{0067AC39-C60E-4125-AA82-EE682FE725F0}" type="presParOf" srcId="{2E4B6BF1-7F27-4810-B94A-31F04D63432A}" destId="{E0417090-3326-4AC9-9AA7-4813D4DEFD12}" srcOrd="2" destOrd="0" presId="urn:microsoft.com/office/officeart/2005/8/layout/hList1"/>
    <dgm:cxn modelId="{BD216F15-B8EE-4D39-BAB9-8AE4C0207C09}" type="presParOf" srcId="{E0417090-3326-4AC9-9AA7-4813D4DEFD12}" destId="{4686DC7D-2293-4118-8A6E-FDD8D9555A62}" srcOrd="0" destOrd="0" presId="urn:microsoft.com/office/officeart/2005/8/layout/hList1"/>
    <dgm:cxn modelId="{9F41A78A-52AB-4F6C-8F9B-07587A303525}" type="presParOf" srcId="{E0417090-3326-4AC9-9AA7-4813D4DEFD12}" destId="{7C6D57E4-3A71-45A3-8F47-4ABAE1217E17}" srcOrd="1" destOrd="0" presId="urn:microsoft.com/office/officeart/2005/8/layout/hList1"/>
    <dgm:cxn modelId="{8ABE57D9-7013-4949-B68B-E57B60E9455F}" type="presParOf" srcId="{2E4B6BF1-7F27-4810-B94A-31F04D63432A}" destId="{5B117D22-42D2-4EEF-833A-C42803CDF927}" srcOrd="3" destOrd="0" presId="urn:microsoft.com/office/officeart/2005/8/layout/hList1"/>
    <dgm:cxn modelId="{12B50CFB-ABC9-4CC2-86D5-41B08A066C83}" type="presParOf" srcId="{2E4B6BF1-7F27-4810-B94A-31F04D63432A}" destId="{CAD25580-F33C-4237-98AB-4EC28CC24464}" srcOrd="4" destOrd="0" presId="urn:microsoft.com/office/officeart/2005/8/layout/hList1"/>
    <dgm:cxn modelId="{370A0365-3E9F-42DC-8B10-59F76B213DAE}" type="presParOf" srcId="{CAD25580-F33C-4237-98AB-4EC28CC24464}" destId="{51764887-ED7F-4838-A8E8-7F3D11BF8BBE}" srcOrd="0" destOrd="0" presId="urn:microsoft.com/office/officeart/2005/8/layout/hList1"/>
    <dgm:cxn modelId="{F5FE65F7-3B75-49F5-B458-B5CA0EA41C04}" type="presParOf" srcId="{CAD25580-F33C-4237-98AB-4EC28CC24464}" destId="{94982B7C-6997-4F4B-9717-0D030D46A4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19278C-A1D5-4CA1-A786-8C52DB4BBCE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79F3AA7-0832-4194-9AAD-9B359958F07E}">
      <dgm:prSet/>
      <dgm:spPr/>
      <dgm:t>
        <a:bodyPr/>
        <a:lstStyle/>
        <a:p>
          <a:pPr rtl="0"/>
          <a:r>
            <a:rPr lang="en-US" dirty="0" smtClean="0">
              <a:latin typeface="+mn-lt"/>
              <a:ea typeface="+mn-ea"/>
              <a:cs typeface="+mn-ea"/>
              <a:sym typeface="+mn-lt"/>
            </a:rPr>
            <a:t>Object Server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50766BD5-DDA5-4117-95A1-5E4902FFACF9}" type="parTrans" cxnId="{68EB0786-618B-4EF9-A8A5-2B374B1093F0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FB735D04-D947-46F4-A47F-E7A1ED419D14}" type="sibTrans" cxnId="{68EB0786-618B-4EF9-A8A5-2B374B1093F0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B29D39AB-B5F8-4846-9737-EBA03C1C14CB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提供对象元数据和内容服务，每个对象的内容会以文件的形式存储在文件系统中，元数据会作为文件属性来存储，建议采用支持扩展属性的 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XFS 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文件系统。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91792AF4-C41F-45D4-9906-8789EC9ACF7D}" type="parTrans" cxnId="{465F56FA-8411-454F-A3E5-F36E592F11F3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6AB2BFA8-65A5-4D0F-82E2-C03943628CA7}" type="sibTrans" cxnId="{465F56FA-8411-454F-A3E5-F36E592F11F3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DF7D7B0A-23E5-48F5-88CE-A044B7C6962E}">
      <dgm:prSet/>
      <dgm:spPr/>
      <dgm:t>
        <a:bodyPr/>
        <a:lstStyle/>
        <a:p>
          <a:pPr rtl="0"/>
          <a:r>
            <a:rPr lang="en-US" dirty="0" smtClean="0">
              <a:latin typeface="+mn-lt"/>
              <a:ea typeface="+mn-ea"/>
              <a:cs typeface="+mn-ea"/>
              <a:sym typeface="+mn-lt"/>
            </a:rPr>
            <a:t>Replicator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4C41B7EA-0101-4D44-B25A-368A44FEA54B}" type="parTrans" cxnId="{76C57455-A455-464B-A4AB-3829695A7D98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ED21BF7B-CB52-4FD2-9D29-E4BAE252FCFF}" type="sibTrans" cxnId="{76C57455-A455-464B-A4AB-3829695A7D98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C47AFA90-7E95-4445-AB3F-F7CF6B386750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检测本地分区副本和远程副本是否一致，发现不一致时会采用推式（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Push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）更新远程副本，并且确保被标记删除的对象从文件系统中移除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84E66456-FEC7-4714-9339-8FF040816FA9}" type="parTrans" cxnId="{3083E596-6D79-4506-969C-CE9A28A61ADD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C70095D3-AF0B-4AD7-B9F5-779C16F3A18E}" type="sibTrans" cxnId="{3083E596-6D79-4506-969C-CE9A28A61ADD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50D2C7C0-379B-4624-B8B0-6A708E91266F}">
      <dgm:prSet/>
      <dgm:spPr/>
      <dgm:t>
        <a:bodyPr/>
        <a:lstStyle/>
        <a:p>
          <a:pPr rtl="0"/>
          <a:r>
            <a:rPr lang="en-US" smtClean="0">
              <a:latin typeface="+mn-lt"/>
              <a:ea typeface="+mn-ea"/>
              <a:cs typeface="+mn-ea"/>
              <a:sym typeface="+mn-lt"/>
            </a:rPr>
            <a:t>Updater</a:t>
          </a:r>
          <a:endParaRPr lang="zh-CN">
            <a:latin typeface="+mn-lt"/>
            <a:ea typeface="+mn-ea"/>
            <a:cs typeface="+mn-ea"/>
            <a:sym typeface="+mn-lt"/>
          </a:endParaRPr>
        </a:p>
      </dgm:t>
    </dgm:pt>
    <dgm:pt modelId="{ED87B493-9443-48A8-AD9A-10FD46E422E9}" type="parTrans" cxnId="{103F2EC5-F513-4113-9FC2-816D2535672D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CF2C6E86-E8A7-4805-BE02-9204B22E36C4}" type="sibTrans" cxnId="{103F2EC5-F513-4113-9FC2-816D2535672D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B83C6E1B-832D-45C0-9E25-F62B2E6FE146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当对象由于高负载的原因而无法立即更新时，任务将会被序列化到在本地文件系统中进行排队，以便服务恢复后进行异步更新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5602580C-B4F8-4640-A7E6-4B19B4235FCC}" type="parTrans" cxnId="{20635F2D-C6D0-4B49-B555-B26B61D836A6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BDB62027-0757-415D-9662-265A2B2D6360}" type="sibTrans" cxnId="{20635F2D-C6D0-4B49-B555-B26B61D836A6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754FE631-C788-49B8-B58F-A7AB6DF0B09A}" type="pres">
      <dgm:prSet presAssocID="{6719278C-A1D5-4CA1-A786-8C52DB4BBC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33F5EE-4EE4-444B-9805-509D3BA371A8}" type="pres">
      <dgm:prSet presAssocID="{D79F3AA7-0832-4194-9AAD-9B359958F07E}" presName="composite" presStyleCnt="0"/>
      <dgm:spPr/>
    </dgm:pt>
    <dgm:pt modelId="{77D7A859-5289-4B8E-B0D9-6E4C60B6EA83}" type="pres">
      <dgm:prSet presAssocID="{D79F3AA7-0832-4194-9AAD-9B359958F07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A6188-EA4C-41CF-9A13-9C9C9274BBAE}" type="pres">
      <dgm:prSet presAssocID="{D79F3AA7-0832-4194-9AAD-9B359958F07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9D8FA7-7BBE-4A9C-8846-EB9CC9053CA0}" type="pres">
      <dgm:prSet presAssocID="{FB735D04-D947-46F4-A47F-E7A1ED419D14}" presName="space" presStyleCnt="0"/>
      <dgm:spPr/>
    </dgm:pt>
    <dgm:pt modelId="{C022898B-46B6-459B-B556-68B62FF6FFA7}" type="pres">
      <dgm:prSet presAssocID="{DF7D7B0A-23E5-48F5-88CE-A044B7C6962E}" presName="composite" presStyleCnt="0"/>
      <dgm:spPr/>
    </dgm:pt>
    <dgm:pt modelId="{1E8C8CD3-DC90-49B1-8452-BBF186DC4389}" type="pres">
      <dgm:prSet presAssocID="{DF7D7B0A-23E5-48F5-88CE-A044B7C6962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443FB-01FC-4143-8590-DBDBEA5E55AB}" type="pres">
      <dgm:prSet presAssocID="{DF7D7B0A-23E5-48F5-88CE-A044B7C6962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8EF72A-CAB9-4A28-BE5D-C177C7021EBE}" type="pres">
      <dgm:prSet presAssocID="{ED21BF7B-CB52-4FD2-9D29-E4BAE252FCFF}" presName="space" presStyleCnt="0"/>
      <dgm:spPr/>
    </dgm:pt>
    <dgm:pt modelId="{E6730197-665C-4780-B557-EFCF10846781}" type="pres">
      <dgm:prSet presAssocID="{50D2C7C0-379B-4624-B8B0-6A708E91266F}" presName="composite" presStyleCnt="0"/>
      <dgm:spPr/>
    </dgm:pt>
    <dgm:pt modelId="{9D79228F-1199-44C0-B854-537FB8ADD603}" type="pres">
      <dgm:prSet presAssocID="{50D2C7C0-379B-4624-B8B0-6A708E91266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52178-C5C8-4DBA-840F-D5AE441BB5F7}" type="pres">
      <dgm:prSet presAssocID="{50D2C7C0-379B-4624-B8B0-6A708E91266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83E596-6D79-4506-969C-CE9A28A61ADD}" srcId="{DF7D7B0A-23E5-48F5-88CE-A044B7C6962E}" destId="{C47AFA90-7E95-4445-AB3F-F7CF6B386750}" srcOrd="0" destOrd="0" parTransId="{84E66456-FEC7-4714-9339-8FF040816FA9}" sibTransId="{C70095D3-AF0B-4AD7-B9F5-779C16F3A18E}"/>
    <dgm:cxn modelId="{9DDDB8E9-B56D-4755-A171-535C03EC6E00}" type="presOf" srcId="{C47AFA90-7E95-4445-AB3F-F7CF6B386750}" destId="{B1D443FB-01FC-4143-8590-DBDBEA5E55AB}" srcOrd="0" destOrd="0" presId="urn:microsoft.com/office/officeart/2005/8/layout/hList1"/>
    <dgm:cxn modelId="{841FA84A-A760-4DB7-A4DB-7519EBACAB51}" type="presOf" srcId="{50D2C7C0-379B-4624-B8B0-6A708E91266F}" destId="{9D79228F-1199-44C0-B854-537FB8ADD603}" srcOrd="0" destOrd="0" presId="urn:microsoft.com/office/officeart/2005/8/layout/hList1"/>
    <dgm:cxn modelId="{E69BCAAD-FCF2-4D63-8E02-710016BD5E3D}" type="presOf" srcId="{6719278C-A1D5-4CA1-A786-8C52DB4BBCE6}" destId="{754FE631-C788-49B8-B58F-A7AB6DF0B09A}" srcOrd="0" destOrd="0" presId="urn:microsoft.com/office/officeart/2005/8/layout/hList1"/>
    <dgm:cxn modelId="{F23E0B57-53B2-4405-AEA3-F32AC9BAAFAE}" type="presOf" srcId="{DF7D7B0A-23E5-48F5-88CE-A044B7C6962E}" destId="{1E8C8CD3-DC90-49B1-8452-BBF186DC4389}" srcOrd="0" destOrd="0" presId="urn:microsoft.com/office/officeart/2005/8/layout/hList1"/>
    <dgm:cxn modelId="{68EB0786-618B-4EF9-A8A5-2B374B1093F0}" srcId="{6719278C-A1D5-4CA1-A786-8C52DB4BBCE6}" destId="{D79F3AA7-0832-4194-9AAD-9B359958F07E}" srcOrd="0" destOrd="0" parTransId="{50766BD5-DDA5-4117-95A1-5E4902FFACF9}" sibTransId="{FB735D04-D947-46F4-A47F-E7A1ED419D14}"/>
    <dgm:cxn modelId="{103F2EC5-F513-4113-9FC2-816D2535672D}" srcId="{6719278C-A1D5-4CA1-A786-8C52DB4BBCE6}" destId="{50D2C7C0-379B-4624-B8B0-6A708E91266F}" srcOrd="2" destOrd="0" parTransId="{ED87B493-9443-48A8-AD9A-10FD46E422E9}" sibTransId="{CF2C6E86-E8A7-4805-BE02-9204B22E36C4}"/>
    <dgm:cxn modelId="{C904B6D2-67E4-401F-8D42-00F87A4BDC33}" type="presOf" srcId="{D79F3AA7-0832-4194-9AAD-9B359958F07E}" destId="{77D7A859-5289-4B8E-B0D9-6E4C60B6EA83}" srcOrd="0" destOrd="0" presId="urn:microsoft.com/office/officeart/2005/8/layout/hList1"/>
    <dgm:cxn modelId="{465F56FA-8411-454F-A3E5-F36E592F11F3}" srcId="{D79F3AA7-0832-4194-9AAD-9B359958F07E}" destId="{B29D39AB-B5F8-4846-9737-EBA03C1C14CB}" srcOrd="0" destOrd="0" parTransId="{91792AF4-C41F-45D4-9906-8789EC9ACF7D}" sibTransId="{6AB2BFA8-65A5-4D0F-82E2-C03943628CA7}"/>
    <dgm:cxn modelId="{C27B5232-6AF8-48A7-B241-703C60A0E14A}" type="presOf" srcId="{B29D39AB-B5F8-4846-9737-EBA03C1C14CB}" destId="{F85A6188-EA4C-41CF-9A13-9C9C9274BBAE}" srcOrd="0" destOrd="0" presId="urn:microsoft.com/office/officeart/2005/8/layout/hList1"/>
    <dgm:cxn modelId="{20635F2D-C6D0-4B49-B555-B26B61D836A6}" srcId="{50D2C7C0-379B-4624-B8B0-6A708E91266F}" destId="{B83C6E1B-832D-45C0-9E25-F62B2E6FE146}" srcOrd="0" destOrd="0" parTransId="{5602580C-B4F8-4640-A7E6-4B19B4235FCC}" sibTransId="{BDB62027-0757-415D-9662-265A2B2D6360}"/>
    <dgm:cxn modelId="{76C57455-A455-464B-A4AB-3829695A7D98}" srcId="{6719278C-A1D5-4CA1-A786-8C52DB4BBCE6}" destId="{DF7D7B0A-23E5-48F5-88CE-A044B7C6962E}" srcOrd="1" destOrd="0" parTransId="{4C41B7EA-0101-4D44-B25A-368A44FEA54B}" sibTransId="{ED21BF7B-CB52-4FD2-9D29-E4BAE252FCFF}"/>
    <dgm:cxn modelId="{B2B86721-CB36-4E98-A04A-D117BE364810}" type="presOf" srcId="{B83C6E1B-832D-45C0-9E25-F62B2E6FE146}" destId="{27D52178-C5C8-4DBA-840F-D5AE441BB5F7}" srcOrd="0" destOrd="0" presId="urn:microsoft.com/office/officeart/2005/8/layout/hList1"/>
    <dgm:cxn modelId="{32014A92-C79E-4712-8833-CA6FBD32F1F4}" type="presParOf" srcId="{754FE631-C788-49B8-B58F-A7AB6DF0B09A}" destId="{1633F5EE-4EE4-444B-9805-509D3BA371A8}" srcOrd="0" destOrd="0" presId="urn:microsoft.com/office/officeart/2005/8/layout/hList1"/>
    <dgm:cxn modelId="{2F17A4E3-C8EC-452C-9853-78CB48555A30}" type="presParOf" srcId="{1633F5EE-4EE4-444B-9805-509D3BA371A8}" destId="{77D7A859-5289-4B8E-B0D9-6E4C60B6EA83}" srcOrd="0" destOrd="0" presId="urn:microsoft.com/office/officeart/2005/8/layout/hList1"/>
    <dgm:cxn modelId="{351CCE93-216E-4BAF-AE86-487C56D1EAE9}" type="presParOf" srcId="{1633F5EE-4EE4-444B-9805-509D3BA371A8}" destId="{F85A6188-EA4C-41CF-9A13-9C9C9274BBAE}" srcOrd="1" destOrd="0" presId="urn:microsoft.com/office/officeart/2005/8/layout/hList1"/>
    <dgm:cxn modelId="{031430B6-18F7-4BC2-90A0-523DA1A77E8C}" type="presParOf" srcId="{754FE631-C788-49B8-B58F-A7AB6DF0B09A}" destId="{F49D8FA7-7BBE-4A9C-8846-EB9CC9053CA0}" srcOrd="1" destOrd="0" presId="urn:microsoft.com/office/officeart/2005/8/layout/hList1"/>
    <dgm:cxn modelId="{039C92E9-F123-4631-B17E-7F0BA80297A9}" type="presParOf" srcId="{754FE631-C788-49B8-B58F-A7AB6DF0B09A}" destId="{C022898B-46B6-459B-B556-68B62FF6FFA7}" srcOrd="2" destOrd="0" presId="urn:microsoft.com/office/officeart/2005/8/layout/hList1"/>
    <dgm:cxn modelId="{20196F10-3657-4D5C-9B53-013E18BA7CFD}" type="presParOf" srcId="{C022898B-46B6-459B-B556-68B62FF6FFA7}" destId="{1E8C8CD3-DC90-49B1-8452-BBF186DC4389}" srcOrd="0" destOrd="0" presId="urn:microsoft.com/office/officeart/2005/8/layout/hList1"/>
    <dgm:cxn modelId="{6999E375-96D2-4FF7-9CFF-222184D5C100}" type="presParOf" srcId="{C022898B-46B6-459B-B556-68B62FF6FFA7}" destId="{B1D443FB-01FC-4143-8590-DBDBEA5E55AB}" srcOrd="1" destOrd="0" presId="urn:microsoft.com/office/officeart/2005/8/layout/hList1"/>
    <dgm:cxn modelId="{3EA06643-E015-4F5F-8D57-5995F3929E16}" type="presParOf" srcId="{754FE631-C788-49B8-B58F-A7AB6DF0B09A}" destId="{DA8EF72A-CAB9-4A28-BE5D-C177C7021EBE}" srcOrd="3" destOrd="0" presId="urn:microsoft.com/office/officeart/2005/8/layout/hList1"/>
    <dgm:cxn modelId="{4ABDA1D1-D181-4ACB-896C-8A6C8AA67D17}" type="presParOf" srcId="{754FE631-C788-49B8-B58F-A7AB6DF0B09A}" destId="{E6730197-665C-4780-B557-EFCF10846781}" srcOrd="4" destOrd="0" presId="urn:microsoft.com/office/officeart/2005/8/layout/hList1"/>
    <dgm:cxn modelId="{4FD1B898-F08E-465C-8D9A-53733DF2BE85}" type="presParOf" srcId="{E6730197-665C-4780-B557-EFCF10846781}" destId="{9D79228F-1199-44C0-B854-537FB8ADD603}" srcOrd="0" destOrd="0" presId="urn:microsoft.com/office/officeart/2005/8/layout/hList1"/>
    <dgm:cxn modelId="{77556C88-45AB-4A47-9C40-41F10ED01DBC}" type="presParOf" srcId="{E6730197-665C-4780-B557-EFCF10846781}" destId="{27D52178-C5C8-4DBA-840F-D5AE441BB5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E0291F-9E27-4905-88B1-BA0EBAEBACC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8B1A81E-57A9-4339-A26B-9FBDFE1D2A61}">
      <dgm:prSet/>
      <dgm:spPr/>
      <dgm:t>
        <a:bodyPr/>
        <a:lstStyle/>
        <a:p>
          <a:pPr rtl="0"/>
          <a:r>
            <a:rPr lang="en-US" dirty="0" smtClean="0">
              <a:latin typeface="+mn-lt"/>
              <a:ea typeface="+mn-ea"/>
              <a:cs typeface="+mn-ea"/>
              <a:sym typeface="+mn-lt"/>
            </a:rPr>
            <a:t>Auditor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DD811BD6-BCE6-4244-888C-B5A910035BD7}" type="parTrans" cxnId="{F958935B-9360-416B-BDD1-7064CAB79DD5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95AE5A7D-F7E3-402B-9560-422C4F605FEA}" type="sibTrans" cxnId="{F958935B-9360-416B-BDD1-7064CAB79DD5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187399D8-6611-4A3A-8430-80919251220A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检查对象，容器和账户的完整性，如果发现比特级的错误，文件将被隔离，并复制其他的副本以覆盖本地损坏的副本；其他类型的错误会被记录到日志中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B1FA33CA-DA35-4803-A202-1A7A90F68710}" type="parTrans" cxnId="{D67478B6-A638-4B15-9131-5B2E121D9C27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8F47D5C0-1921-4D8C-A51D-551C4E105CC0}" type="sibTrans" cxnId="{D67478B6-A638-4B15-9131-5B2E121D9C27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D1304129-4F99-4651-8880-05985B8CF312}">
      <dgm:prSet/>
      <dgm:spPr/>
      <dgm:t>
        <a:bodyPr/>
        <a:lstStyle/>
        <a:p>
          <a:pPr rtl="0"/>
          <a:r>
            <a:rPr lang="en-US" dirty="0" smtClean="0">
              <a:latin typeface="+mn-lt"/>
              <a:ea typeface="+mn-ea"/>
              <a:cs typeface="+mn-ea"/>
              <a:sym typeface="+mn-lt"/>
            </a:rPr>
            <a:t>Account Reaper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C163AC16-7DD7-4A39-B768-257519BAF8B3}" type="parTrans" cxnId="{F290B908-EE30-4933-8A48-7929530687AA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7BFA4002-DC91-4B90-A166-6E66B3698D06}" type="sibTrans" cxnId="{F290B908-EE30-4933-8A48-7929530687AA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B9250A9C-A925-4C30-B801-0DAD4CF3E3AD}">
      <dgm:prSet/>
      <dgm:spPr/>
      <dgm:t>
        <a:bodyPr/>
        <a:lstStyle/>
        <a:p>
          <a:pPr rtl="0"/>
          <a:r>
            <a:rPr lang="zh-CN" smtClean="0">
              <a:latin typeface="+mn-lt"/>
              <a:ea typeface="+mn-ea"/>
              <a:cs typeface="+mn-ea"/>
              <a:sym typeface="+mn-lt"/>
            </a:rPr>
            <a:t>移除被标记为删除的账户，删除其所包含的所有容器和对象。</a:t>
          </a:r>
          <a:endParaRPr lang="zh-CN">
            <a:latin typeface="+mn-lt"/>
            <a:ea typeface="+mn-ea"/>
            <a:cs typeface="+mn-ea"/>
            <a:sym typeface="+mn-lt"/>
          </a:endParaRPr>
        </a:p>
      </dgm:t>
    </dgm:pt>
    <dgm:pt modelId="{9D0537CF-E988-43D9-91EC-C52D3911D4CA}" type="parTrans" cxnId="{3F11E780-74EA-4028-A848-C5E5B7C7FC49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C14FFD4C-1662-42FA-9DD1-9AB442A4A41C}" type="sibTrans" cxnId="{3F11E780-74EA-4028-A848-C5E5B7C7FC49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D51416DB-932E-4653-A667-762144998828}" type="pres">
      <dgm:prSet presAssocID="{2CE0291F-9E27-4905-88B1-BA0EBAEBAC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F28FB4-1CE4-4199-997C-5630A4605EF6}" type="pres">
      <dgm:prSet presAssocID="{68B1A81E-57A9-4339-A26B-9FBDFE1D2A61}" presName="composite" presStyleCnt="0"/>
      <dgm:spPr/>
    </dgm:pt>
    <dgm:pt modelId="{D284CAD4-D5F3-4BD6-B70B-015F6F209DF5}" type="pres">
      <dgm:prSet presAssocID="{68B1A81E-57A9-4339-A26B-9FBDFE1D2A6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09BC39-8942-45CA-BF1B-6A6FDA750984}" type="pres">
      <dgm:prSet presAssocID="{68B1A81E-57A9-4339-A26B-9FBDFE1D2A6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345167-BF22-4C95-9A46-7F11AA17AAAF}" type="pres">
      <dgm:prSet presAssocID="{95AE5A7D-F7E3-402B-9560-422C4F605FEA}" presName="space" presStyleCnt="0"/>
      <dgm:spPr/>
    </dgm:pt>
    <dgm:pt modelId="{C87AD768-4A3E-482D-AF67-0FF13FEA885F}" type="pres">
      <dgm:prSet presAssocID="{D1304129-4F99-4651-8880-05985B8CF312}" presName="composite" presStyleCnt="0"/>
      <dgm:spPr/>
    </dgm:pt>
    <dgm:pt modelId="{871B3CA5-F5AA-4A60-A0E9-A1BD3F6738BE}" type="pres">
      <dgm:prSet presAssocID="{D1304129-4F99-4651-8880-05985B8CF31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3C41CA-5ECC-4245-80DE-4B7A2AAA5772}" type="pres">
      <dgm:prSet presAssocID="{D1304129-4F99-4651-8880-05985B8CF31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17C388A-BE84-486B-97F5-DB518B161874}" type="presOf" srcId="{187399D8-6611-4A3A-8430-80919251220A}" destId="{B709BC39-8942-45CA-BF1B-6A6FDA750984}" srcOrd="0" destOrd="0" presId="urn:microsoft.com/office/officeart/2005/8/layout/hList1"/>
    <dgm:cxn modelId="{3F11E780-74EA-4028-A848-C5E5B7C7FC49}" srcId="{D1304129-4F99-4651-8880-05985B8CF312}" destId="{B9250A9C-A925-4C30-B801-0DAD4CF3E3AD}" srcOrd="0" destOrd="0" parTransId="{9D0537CF-E988-43D9-91EC-C52D3911D4CA}" sibTransId="{C14FFD4C-1662-42FA-9DD1-9AB442A4A41C}"/>
    <dgm:cxn modelId="{F958935B-9360-416B-BDD1-7064CAB79DD5}" srcId="{2CE0291F-9E27-4905-88B1-BA0EBAEBACC1}" destId="{68B1A81E-57A9-4339-A26B-9FBDFE1D2A61}" srcOrd="0" destOrd="0" parTransId="{DD811BD6-BCE6-4244-888C-B5A910035BD7}" sibTransId="{95AE5A7D-F7E3-402B-9560-422C4F605FEA}"/>
    <dgm:cxn modelId="{545ECC16-389E-40A1-A89F-BEFFE614167A}" type="presOf" srcId="{B9250A9C-A925-4C30-B801-0DAD4CF3E3AD}" destId="{183C41CA-5ECC-4245-80DE-4B7A2AAA5772}" srcOrd="0" destOrd="0" presId="urn:microsoft.com/office/officeart/2005/8/layout/hList1"/>
    <dgm:cxn modelId="{D67478B6-A638-4B15-9131-5B2E121D9C27}" srcId="{68B1A81E-57A9-4339-A26B-9FBDFE1D2A61}" destId="{187399D8-6611-4A3A-8430-80919251220A}" srcOrd="0" destOrd="0" parTransId="{B1FA33CA-DA35-4803-A202-1A7A90F68710}" sibTransId="{8F47D5C0-1921-4D8C-A51D-551C4E105CC0}"/>
    <dgm:cxn modelId="{337A9526-BE68-45B1-8FB6-BA3C866F5ECA}" type="presOf" srcId="{D1304129-4F99-4651-8880-05985B8CF312}" destId="{871B3CA5-F5AA-4A60-A0E9-A1BD3F6738BE}" srcOrd="0" destOrd="0" presId="urn:microsoft.com/office/officeart/2005/8/layout/hList1"/>
    <dgm:cxn modelId="{97552C30-8372-4410-B956-C1ADEE5E17E6}" type="presOf" srcId="{68B1A81E-57A9-4339-A26B-9FBDFE1D2A61}" destId="{D284CAD4-D5F3-4BD6-B70B-015F6F209DF5}" srcOrd="0" destOrd="0" presId="urn:microsoft.com/office/officeart/2005/8/layout/hList1"/>
    <dgm:cxn modelId="{46662180-7560-4506-BE5A-49662D78E53C}" type="presOf" srcId="{2CE0291F-9E27-4905-88B1-BA0EBAEBACC1}" destId="{D51416DB-932E-4653-A667-762144998828}" srcOrd="0" destOrd="0" presId="urn:microsoft.com/office/officeart/2005/8/layout/hList1"/>
    <dgm:cxn modelId="{F290B908-EE30-4933-8A48-7929530687AA}" srcId="{2CE0291F-9E27-4905-88B1-BA0EBAEBACC1}" destId="{D1304129-4F99-4651-8880-05985B8CF312}" srcOrd="1" destOrd="0" parTransId="{C163AC16-7DD7-4A39-B768-257519BAF8B3}" sibTransId="{7BFA4002-DC91-4B90-A166-6E66B3698D06}"/>
    <dgm:cxn modelId="{0E2B6D47-68C6-4E26-B2D6-5C23BB7B3009}" type="presParOf" srcId="{D51416DB-932E-4653-A667-762144998828}" destId="{49F28FB4-1CE4-4199-997C-5630A4605EF6}" srcOrd="0" destOrd="0" presId="urn:microsoft.com/office/officeart/2005/8/layout/hList1"/>
    <dgm:cxn modelId="{A90C1961-9D31-4033-BB48-DEA825A8F0F5}" type="presParOf" srcId="{49F28FB4-1CE4-4199-997C-5630A4605EF6}" destId="{D284CAD4-D5F3-4BD6-B70B-015F6F209DF5}" srcOrd="0" destOrd="0" presId="urn:microsoft.com/office/officeart/2005/8/layout/hList1"/>
    <dgm:cxn modelId="{7DB0DCCE-B8CB-45C4-9F85-A8DF9449E1DC}" type="presParOf" srcId="{49F28FB4-1CE4-4199-997C-5630A4605EF6}" destId="{B709BC39-8942-45CA-BF1B-6A6FDA750984}" srcOrd="1" destOrd="0" presId="urn:microsoft.com/office/officeart/2005/8/layout/hList1"/>
    <dgm:cxn modelId="{C22A6C1C-2712-4F4F-ABA8-F53551BE7ABD}" type="presParOf" srcId="{D51416DB-932E-4653-A667-762144998828}" destId="{76345167-BF22-4C95-9A46-7F11AA17AAAF}" srcOrd="1" destOrd="0" presId="urn:microsoft.com/office/officeart/2005/8/layout/hList1"/>
    <dgm:cxn modelId="{470B8B4E-8350-4247-B3D6-8A788514ECD9}" type="presParOf" srcId="{D51416DB-932E-4653-A667-762144998828}" destId="{C87AD768-4A3E-482D-AF67-0FF13FEA885F}" srcOrd="2" destOrd="0" presId="urn:microsoft.com/office/officeart/2005/8/layout/hList1"/>
    <dgm:cxn modelId="{37F3DB60-A632-40D3-94BA-BABA1451CF6C}" type="presParOf" srcId="{C87AD768-4A3E-482D-AF67-0FF13FEA885F}" destId="{871B3CA5-F5AA-4A60-A0E9-A1BD3F6738BE}" srcOrd="0" destOrd="0" presId="urn:microsoft.com/office/officeart/2005/8/layout/hList1"/>
    <dgm:cxn modelId="{29F48320-26E9-4E2C-BB3C-2C841200C7CB}" type="presParOf" srcId="{C87AD768-4A3E-482D-AF67-0FF13FEA885F}" destId="{183C41CA-5ECC-4245-80DE-4B7A2AAA57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D6DA-DDB2-4FFE-8A1D-0A9B1E659453}">
      <dsp:nvSpPr>
        <dsp:cNvPr id="0" name=""/>
        <dsp:cNvSpPr/>
      </dsp:nvSpPr>
      <dsp:spPr>
        <a:xfrm>
          <a:off x="50" y="8006"/>
          <a:ext cx="4836067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Ephemeral Storage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，临时存储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0" y="8006"/>
        <a:ext cx="4836067" cy="720000"/>
      </dsp:txXfrm>
    </dsp:sp>
    <dsp:sp modelId="{505A6DB0-D681-4BD1-A0BE-B332DCA80C40}">
      <dsp:nvSpPr>
        <dsp:cNvPr id="0" name=""/>
        <dsp:cNvSpPr/>
      </dsp:nvSpPr>
      <dsp:spPr>
        <a:xfrm>
          <a:off x="50" y="728006"/>
          <a:ext cx="4836067" cy="23332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如果只部署了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Nova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服务，则默认分配给虚拟机的磁盘是临时的，当虚拟机终止后，存储空间也会被释放。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>
              <a:latin typeface="+mn-lt"/>
              <a:ea typeface="+mn-ea"/>
              <a:cs typeface="+mn-ea"/>
              <a:sym typeface="+mn-lt"/>
            </a:rPr>
            <a:t>默认情况下，临时存储以文件形式放置在计算节点的本地磁盘上。</a:t>
          </a:r>
          <a:endParaRPr lang="zh-CN" altLang="en-US" sz="2000" kern="1200">
            <a:latin typeface="+mn-lt"/>
            <a:ea typeface="+mn-ea"/>
            <a:cs typeface="+mn-ea"/>
            <a:sym typeface="+mn-lt"/>
          </a:endParaRPr>
        </a:p>
      </dsp:txBody>
      <dsp:txXfrm>
        <a:off x="50" y="728006"/>
        <a:ext cx="4836067" cy="2333250"/>
      </dsp:txXfrm>
    </dsp:sp>
    <dsp:sp modelId="{0117E5B4-0AAD-437B-9109-2D7607C96C0E}">
      <dsp:nvSpPr>
        <dsp:cNvPr id="0" name=""/>
        <dsp:cNvSpPr/>
      </dsp:nvSpPr>
      <dsp:spPr>
        <a:xfrm>
          <a:off x="5513167" y="8006"/>
          <a:ext cx="4836067" cy="7200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Persistent Storage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，持久性存储</a:t>
          </a:r>
          <a:endParaRPr lang="zh-CN" sz="2000" kern="1200">
            <a:latin typeface="+mn-lt"/>
            <a:ea typeface="+mn-ea"/>
            <a:cs typeface="+mn-ea"/>
            <a:sym typeface="+mn-lt"/>
          </a:endParaRPr>
        </a:p>
      </dsp:txBody>
      <dsp:txXfrm>
        <a:off x="5513167" y="8006"/>
        <a:ext cx="4836067" cy="720000"/>
      </dsp:txXfrm>
    </dsp:sp>
    <dsp:sp modelId="{03DF5BFE-7B1E-41CE-9F93-9D428D4C9251}">
      <dsp:nvSpPr>
        <dsp:cNvPr id="0" name=""/>
        <dsp:cNvSpPr/>
      </dsp:nvSpPr>
      <dsp:spPr>
        <a:xfrm>
          <a:off x="5513167" y="728006"/>
          <a:ext cx="4836067" cy="233325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+mn-lt"/>
              <a:ea typeface="+mn-ea"/>
              <a:cs typeface="+mn-ea"/>
              <a:sym typeface="+mn-lt"/>
            </a:rPr>
            <a:t>持久化存储设备的生命周期独立于任何其他系统设备或资源，存储的数据一直可用，无论虚拟机是否运行。</a:t>
          </a:r>
          <a:endParaRPr lang="zh-CN" altLang="en-US" sz="2000" kern="1200" dirty="0">
            <a:latin typeface="+mn-lt"/>
            <a:ea typeface="+mn-ea"/>
            <a:cs typeface="+mn-ea"/>
            <a:sym typeface="+mn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+mn-lt"/>
              <a:ea typeface="+mn-ea"/>
              <a:cs typeface="+mn-ea"/>
              <a:sym typeface="+mn-lt"/>
            </a:rPr>
            <a:t>当虚拟机终止后，持久性存储上的数据仍然可用。</a:t>
          </a:r>
          <a:endParaRPr lang="zh-CN" altLang="en-US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513167" y="728006"/>
        <a:ext cx="4836067" cy="2333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C8311-5F7E-414D-83D1-48FAE306C897}">
      <dsp:nvSpPr>
        <dsp:cNvPr id="0" name=""/>
        <dsp:cNvSpPr/>
      </dsp:nvSpPr>
      <dsp:spPr>
        <a:xfrm rot="16200000">
          <a:off x="-691118" y="692204"/>
          <a:ext cx="4207113" cy="2822703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173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>
              <a:latin typeface="+mn-lt"/>
              <a:ea typeface="+mn-ea"/>
              <a:cs typeface="+mn-ea"/>
              <a:sym typeface="+mn-lt"/>
            </a:rPr>
            <a:t>场景一</a:t>
          </a:r>
          <a:endParaRPr lang="en-US" altLang="zh-CN" sz="2300" kern="1200" dirty="0" smtClean="0">
            <a:latin typeface="+mn-lt"/>
            <a:ea typeface="+mn-ea"/>
            <a:cs typeface="+mn-ea"/>
            <a:sym typeface="+mn-lt"/>
          </a:endParaRPr>
        </a:p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>
              <a:latin typeface="+mn-lt"/>
              <a:ea typeface="+mn-ea"/>
              <a:cs typeface="+mn-ea"/>
              <a:sym typeface="+mn-lt"/>
            </a:rPr>
            <a:t>测试</a:t>
          </a:r>
          <a:r>
            <a:rPr lang="en-US" sz="2300" kern="1200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sz="2300" kern="1200" dirty="0" smtClean="0">
              <a:latin typeface="+mn-lt"/>
              <a:ea typeface="+mn-ea"/>
              <a:cs typeface="+mn-ea"/>
              <a:sym typeface="+mn-lt"/>
            </a:rPr>
            <a:t>虚拟机发放功能，测试完即删除虚拟机</a:t>
          </a:r>
          <a:endParaRPr lang="zh-CN" sz="2300" kern="1200" dirty="0">
            <a:latin typeface="+mn-lt"/>
            <a:ea typeface="+mn-ea"/>
            <a:cs typeface="+mn-ea"/>
            <a:sym typeface="+mn-lt"/>
          </a:endParaRPr>
        </a:p>
      </dsp:txBody>
      <dsp:txXfrm rot="5400000">
        <a:off x="1087" y="841422"/>
        <a:ext cx="2822703" cy="2524267"/>
      </dsp:txXfrm>
    </dsp:sp>
    <dsp:sp modelId="{C6FECC6A-FCE1-4716-B50E-A7E4E4356212}">
      <dsp:nvSpPr>
        <dsp:cNvPr id="0" name=""/>
        <dsp:cNvSpPr/>
      </dsp:nvSpPr>
      <dsp:spPr>
        <a:xfrm rot="16200000">
          <a:off x="2343287" y="692204"/>
          <a:ext cx="4207113" cy="2822703"/>
        </a:xfrm>
        <a:prstGeom prst="flowChartManualOperati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173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>
              <a:latin typeface="+mn-lt"/>
              <a:ea typeface="+mn-ea"/>
              <a:cs typeface="+mn-ea"/>
              <a:sym typeface="+mn-lt"/>
            </a:rPr>
            <a:t>场景二</a:t>
          </a:r>
          <a:endParaRPr lang="en-US" altLang="zh-CN" sz="2300" kern="1200" dirty="0" smtClean="0">
            <a:latin typeface="+mn-lt"/>
            <a:ea typeface="+mn-ea"/>
            <a:cs typeface="+mn-ea"/>
            <a:sym typeface="+mn-lt"/>
          </a:endParaRPr>
        </a:p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sz="2300" kern="1200" dirty="0" smtClean="0">
              <a:latin typeface="+mn-lt"/>
              <a:ea typeface="+mn-ea"/>
              <a:cs typeface="+mn-ea"/>
              <a:sym typeface="+mn-lt"/>
            </a:rPr>
            <a:t>生产环境中的虚拟机，需保证虚拟机数据</a:t>
          </a:r>
          <a:r>
            <a:rPr lang="zh-CN" altLang="en-US" sz="2300" kern="1200" dirty="0" smtClean="0">
              <a:latin typeface="+mn-lt"/>
              <a:ea typeface="+mn-ea"/>
              <a:cs typeface="+mn-ea"/>
              <a:sym typeface="+mn-lt"/>
            </a:rPr>
            <a:t>长期保存</a:t>
          </a:r>
          <a:endParaRPr lang="zh-CN" sz="2300" kern="1200" dirty="0">
            <a:latin typeface="+mn-lt"/>
            <a:ea typeface="+mn-ea"/>
            <a:cs typeface="+mn-ea"/>
            <a:sym typeface="+mn-lt"/>
          </a:endParaRPr>
        </a:p>
      </dsp:txBody>
      <dsp:txXfrm rot="5400000">
        <a:off x="3035492" y="841422"/>
        <a:ext cx="2822703" cy="2524267"/>
      </dsp:txXfrm>
    </dsp:sp>
    <dsp:sp modelId="{55C39827-22FF-422A-AFBF-C4A1CC037A6D}">
      <dsp:nvSpPr>
        <dsp:cNvPr id="0" name=""/>
        <dsp:cNvSpPr/>
      </dsp:nvSpPr>
      <dsp:spPr>
        <a:xfrm rot="16200000">
          <a:off x="5377693" y="692204"/>
          <a:ext cx="4207113" cy="2822703"/>
        </a:xfrm>
        <a:prstGeom prst="flowChartManualOperati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173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>
              <a:latin typeface="+mn-lt"/>
              <a:ea typeface="+mn-ea"/>
              <a:cs typeface="+mn-ea"/>
              <a:sym typeface="+mn-lt"/>
            </a:rPr>
            <a:t>场景三</a:t>
          </a:r>
          <a:endParaRPr lang="en-US" altLang="zh-CN" sz="2300" kern="1200" dirty="0" smtClean="0">
            <a:latin typeface="+mn-lt"/>
            <a:ea typeface="+mn-ea"/>
            <a:cs typeface="+mn-ea"/>
            <a:sym typeface="+mn-lt"/>
          </a:endParaRPr>
        </a:p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>
              <a:latin typeface="+mn-lt"/>
              <a:ea typeface="+mn-ea"/>
              <a:cs typeface="+mn-ea"/>
              <a:sym typeface="+mn-lt"/>
            </a:rPr>
            <a:t>存放</a:t>
          </a:r>
          <a:r>
            <a:rPr lang="en-US" sz="2300" kern="1200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sz="2300" kern="1200" dirty="0" smtClean="0">
              <a:latin typeface="+mn-lt"/>
              <a:ea typeface="+mn-ea"/>
              <a:cs typeface="+mn-ea"/>
              <a:sym typeface="+mn-lt"/>
            </a:rPr>
            <a:t>中的</a:t>
          </a:r>
          <a:r>
            <a:rPr lang="en-US" sz="2300" kern="1200" dirty="0" smtClean="0">
              <a:latin typeface="+mn-lt"/>
              <a:ea typeface="+mn-ea"/>
              <a:cs typeface="+mn-ea"/>
              <a:sym typeface="+mn-lt"/>
            </a:rPr>
            <a:t>Glance</a:t>
          </a:r>
          <a:r>
            <a:rPr lang="zh-CN" sz="2300" kern="1200" dirty="0" smtClean="0">
              <a:latin typeface="+mn-lt"/>
              <a:ea typeface="+mn-ea"/>
              <a:cs typeface="+mn-ea"/>
              <a:sym typeface="+mn-lt"/>
            </a:rPr>
            <a:t>镜像文件</a:t>
          </a:r>
          <a:endParaRPr lang="zh-CN" sz="2300" kern="1200" dirty="0">
            <a:latin typeface="+mn-lt"/>
            <a:ea typeface="+mn-ea"/>
            <a:cs typeface="+mn-ea"/>
            <a:sym typeface="+mn-lt"/>
          </a:endParaRPr>
        </a:p>
      </dsp:txBody>
      <dsp:txXfrm rot="5400000">
        <a:off x="6069898" y="841422"/>
        <a:ext cx="2822703" cy="2524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58ECE-5644-4855-B022-522E8467BB10}">
      <dsp:nvSpPr>
        <dsp:cNvPr id="0" name=""/>
        <dsp:cNvSpPr/>
      </dsp:nvSpPr>
      <dsp:spPr>
        <a:xfrm>
          <a:off x="9708" y="0"/>
          <a:ext cx="2009643" cy="13768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ea"/>
              <a:ea typeface="+mn-ea"/>
            </a:rPr>
            <a:t>1. </a:t>
          </a:r>
          <a:r>
            <a:rPr lang="zh-CN" sz="2400" kern="1200" dirty="0" smtClean="0">
              <a:latin typeface="+mn-ea"/>
              <a:ea typeface="+mn-ea"/>
            </a:rPr>
            <a:t>列出</a:t>
          </a:r>
          <a:r>
            <a:rPr lang="zh-CN" sz="2400" kern="1200" smtClean="0">
              <a:latin typeface="+mn-ea"/>
              <a:ea typeface="+mn-ea"/>
            </a:rPr>
            <a:t>所有后端</a:t>
          </a:r>
          <a:endParaRPr lang="zh-CN" sz="2400" kern="1200" dirty="0">
            <a:latin typeface="+mn-ea"/>
            <a:ea typeface="+mn-ea"/>
          </a:endParaRPr>
        </a:p>
      </dsp:txBody>
      <dsp:txXfrm>
        <a:off x="50035" y="40327"/>
        <a:ext cx="1928989" cy="1296208"/>
      </dsp:txXfrm>
    </dsp:sp>
    <dsp:sp modelId="{EAE1000D-9E78-4D4A-AD3E-73FBBFA02A4F}">
      <dsp:nvSpPr>
        <dsp:cNvPr id="0" name=""/>
        <dsp:cNvSpPr/>
      </dsp:nvSpPr>
      <dsp:spPr>
        <a:xfrm>
          <a:off x="2220316" y="439235"/>
          <a:ext cx="426044" cy="498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+mn-ea"/>
            <a:ea typeface="+mn-ea"/>
          </a:endParaRPr>
        </a:p>
      </dsp:txBody>
      <dsp:txXfrm>
        <a:off x="2220316" y="538913"/>
        <a:ext cx="298231" cy="299035"/>
      </dsp:txXfrm>
    </dsp:sp>
    <dsp:sp modelId="{E21781FB-72DE-4294-96CE-E5FE7FF7C285}">
      <dsp:nvSpPr>
        <dsp:cNvPr id="0" name=""/>
        <dsp:cNvSpPr/>
      </dsp:nvSpPr>
      <dsp:spPr>
        <a:xfrm>
          <a:off x="2823209" y="0"/>
          <a:ext cx="2009643" cy="1376862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ea"/>
              <a:ea typeface="+mn-ea"/>
            </a:rPr>
            <a:t>2. </a:t>
          </a:r>
          <a:r>
            <a:rPr lang="zh-CN" sz="2400" kern="1200" smtClean="0">
              <a:latin typeface="+mn-ea"/>
              <a:ea typeface="+mn-ea"/>
            </a:rPr>
            <a:t>根据后端的</a:t>
          </a:r>
          <a:r>
            <a:rPr lang="zh-CN" sz="2400" kern="1200" dirty="0" smtClean="0">
              <a:latin typeface="+mn-ea"/>
              <a:ea typeface="+mn-ea"/>
            </a:rPr>
            <a:t>能力进行筛选</a:t>
          </a:r>
          <a:endParaRPr lang="zh-CN" sz="2400" kern="1200" dirty="0">
            <a:latin typeface="+mn-ea"/>
            <a:ea typeface="+mn-ea"/>
          </a:endParaRPr>
        </a:p>
      </dsp:txBody>
      <dsp:txXfrm>
        <a:off x="2863536" y="40327"/>
        <a:ext cx="1928989" cy="1296208"/>
      </dsp:txXfrm>
    </dsp:sp>
    <dsp:sp modelId="{0EE9CE2C-21F3-4F85-9E57-375DF2DDC5F7}">
      <dsp:nvSpPr>
        <dsp:cNvPr id="0" name=""/>
        <dsp:cNvSpPr/>
      </dsp:nvSpPr>
      <dsp:spPr>
        <a:xfrm>
          <a:off x="5033817" y="439235"/>
          <a:ext cx="426044" cy="498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+mn-ea"/>
            <a:ea typeface="+mn-ea"/>
          </a:endParaRPr>
        </a:p>
      </dsp:txBody>
      <dsp:txXfrm>
        <a:off x="5033817" y="538913"/>
        <a:ext cx="298231" cy="299035"/>
      </dsp:txXfrm>
    </dsp:sp>
    <dsp:sp modelId="{3CDA9BA9-DC82-4ADD-BF11-45AEC0E72A2B}">
      <dsp:nvSpPr>
        <dsp:cNvPr id="0" name=""/>
        <dsp:cNvSpPr/>
      </dsp:nvSpPr>
      <dsp:spPr>
        <a:xfrm>
          <a:off x="5636710" y="0"/>
          <a:ext cx="2009643" cy="1376862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ea"/>
              <a:ea typeface="+mn-ea"/>
            </a:rPr>
            <a:t>3. </a:t>
          </a:r>
          <a:r>
            <a:rPr lang="zh-CN" sz="2400" kern="1200" dirty="0" smtClean="0">
              <a:latin typeface="+mn-ea"/>
              <a:ea typeface="+mn-ea"/>
            </a:rPr>
            <a:t>根据权重</a:t>
          </a:r>
          <a:r>
            <a:rPr lang="zh-CN" sz="2400" kern="1200" smtClean="0">
              <a:latin typeface="+mn-ea"/>
              <a:ea typeface="+mn-ea"/>
            </a:rPr>
            <a:t>给后端排序</a:t>
          </a:r>
          <a:endParaRPr lang="zh-CN" sz="2400" kern="1200" dirty="0">
            <a:latin typeface="+mn-ea"/>
            <a:ea typeface="+mn-ea"/>
          </a:endParaRPr>
        </a:p>
      </dsp:txBody>
      <dsp:txXfrm>
        <a:off x="5677037" y="40327"/>
        <a:ext cx="1928989" cy="1296208"/>
      </dsp:txXfrm>
    </dsp:sp>
    <dsp:sp modelId="{B2AA24E9-0BBD-4928-90B9-A15E1A51664D}">
      <dsp:nvSpPr>
        <dsp:cNvPr id="0" name=""/>
        <dsp:cNvSpPr/>
      </dsp:nvSpPr>
      <dsp:spPr>
        <a:xfrm>
          <a:off x="7847318" y="439235"/>
          <a:ext cx="426044" cy="498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+mn-ea"/>
            <a:ea typeface="+mn-ea"/>
          </a:endParaRPr>
        </a:p>
      </dsp:txBody>
      <dsp:txXfrm>
        <a:off x="7847318" y="538913"/>
        <a:ext cx="298231" cy="299035"/>
      </dsp:txXfrm>
    </dsp:sp>
    <dsp:sp modelId="{58EC2A29-BA0D-4EB5-9AD8-577D70157E19}">
      <dsp:nvSpPr>
        <dsp:cNvPr id="0" name=""/>
        <dsp:cNvSpPr/>
      </dsp:nvSpPr>
      <dsp:spPr>
        <a:xfrm>
          <a:off x="8450211" y="0"/>
          <a:ext cx="2009643" cy="137686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ea"/>
              <a:ea typeface="+mn-ea"/>
            </a:rPr>
            <a:t>4. </a:t>
          </a:r>
          <a:r>
            <a:rPr lang="zh-CN" sz="2400" kern="1200" dirty="0" smtClean="0">
              <a:latin typeface="+mn-ea"/>
              <a:ea typeface="+mn-ea"/>
            </a:rPr>
            <a:t>返回最合适</a:t>
          </a:r>
          <a:r>
            <a:rPr lang="zh-CN" sz="2400" kern="1200" smtClean="0">
              <a:latin typeface="+mn-ea"/>
              <a:ea typeface="+mn-ea"/>
            </a:rPr>
            <a:t>的后端</a:t>
          </a:r>
          <a:endParaRPr lang="zh-CN" sz="2400" kern="1200" dirty="0">
            <a:latin typeface="+mn-ea"/>
            <a:ea typeface="+mn-ea"/>
          </a:endParaRPr>
        </a:p>
      </dsp:txBody>
      <dsp:txXfrm>
        <a:off x="8490538" y="40327"/>
        <a:ext cx="1928989" cy="1296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EAC77-B937-4508-AAB5-522AC5F916FA}">
      <dsp:nvSpPr>
        <dsp:cNvPr id="0" name=""/>
        <dsp:cNvSpPr/>
      </dsp:nvSpPr>
      <dsp:spPr>
        <a:xfrm>
          <a:off x="5414" y="1674875"/>
          <a:ext cx="939253" cy="685566"/>
        </a:xfrm>
        <a:prstGeom prst="roundRect">
          <a:avLst>
            <a:gd name="adj" fmla="val 10000"/>
          </a:avLst>
        </a:prstGeom>
        <a:solidFill>
          <a:srgbClr val="F66F6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Cinder Plugins</a:t>
          </a:r>
          <a:endParaRPr lang="zh-CN" altLang="en-US" sz="1800" kern="1200" dirty="0">
            <a:solidFill>
              <a:schemeClr val="bg1"/>
            </a:solidFill>
            <a:latin typeface="+mn-lt"/>
            <a:ea typeface="+mn-ea"/>
            <a:cs typeface="+mn-ea"/>
            <a:sym typeface="+mn-lt"/>
          </a:endParaRPr>
        </a:p>
      </dsp:txBody>
      <dsp:txXfrm>
        <a:off x="25494" y="1694955"/>
        <a:ext cx="899093" cy="645406"/>
      </dsp:txXfrm>
    </dsp:sp>
    <dsp:sp modelId="{031DE60E-C02C-43C5-8C15-1DA277C78E52}">
      <dsp:nvSpPr>
        <dsp:cNvPr id="0" name=""/>
        <dsp:cNvSpPr/>
      </dsp:nvSpPr>
      <dsp:spPr>
        <a:xfrm rot="17945813">
          <a:off x="654976" y="1510420"/>
          <a:ext cx="1127836" cy="28975"/>
        </a:xfrm>
        <a:custGeom>
          <a:avLst/>
          <a:gdLst/>
          <a:ahLst/>
          <a:cxnLst/>
          <a:rect l="0" t="0" r="0" b="0"/>
          <a:pathLst>
            <a:path>
              <a:moveTo>
                <a:pt x="0" y="14487"/>
              </a:moveTo>
              <a:lnTo>
                <a:pt x="1127836" y="14487"/>
              </a:lnTo>
            </a:path>
          </a:pathLst>
        </a:custGeom>
        <a:noFill/>
        <a:ln w="25400" cap="flat" cmpd="sng" algn="ctr">
          <a:solidFill>
            <a:srgbClr val="889AAE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190699" y="1496712"/>
        <a:ext cx="56391" cy="56391"/>
      </dsp:txXfrm>
    </dsp:sp>
    <dsp:sp modelId="{6FA3C11C-3952-4098-9A11-2862910FF6DA}">
      <dsp:nvSpPr>
        <dsp:cNvPr id="0" name=""/>
        <dsp:cNvSpPr/>
      </dsp:nvSpPr>
      <dsp:spPr>
        <a:xfrm>
          <a:off x="1493121" y="689373"/>
          <a:ext cx="1371133" cy="685566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Software Based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513201" y="709453"/>
        <a:ext cx="1330973" cy="645406"/>
      </dsp:txXfrm>
    </dsp:sp>
    <dsp:sp modelId="{D936415B-9A95-4174-85BC-5B65FF8D9C08}">
      <dsp:nvSpPr>
        <dsp:cNvPr id="0" name=""/>
        <dsp:cNvSpPr/>
      </dsp:nvSpPr>
      <dsp:spPr>
        <a:xfrm rot="19457599">
          <a:off x="2800770" y="820569"/>
          <a:ext cx="675422" cy="28975"/>
        </a:xfrm>
        <a:custGeom>
          <a:avLst/>
          <a:gdLst/>
          <a:ahLst/>
          <a:cxnLst/>
          <a:rect l="0" t="0" r="0" b="0"/>
          <a:pathLst>
            <a:path>
              <a:moveTo>
                <a:pt x="0" y="14487"/>
              </a:moveTo>
              <a:lnTo>
                <a:pt x="675422" y="14487"/>
              </a:lnTo>
            </a:path>
          </a:pathLst>
        </a:custGeom>
        <a:noFill/>
        <a:ln w="25400" cap="flat" cmpd="sng" algn="ctr">
          <a:solidFill>
            <a:srgbClr val="889AAE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121595" y="818171"/>
        <a:ext cx="33771" cy="33771"/>
      </dsp:txXfrm>
    </dsp:sp>
    <dsp:sp modelId="{7CEB754C-A014-43ED-B47D-334BFDC2AF0C}">
      <dsp:nvSpPr>
        <dsp:cNvPr id="0" name=""/>
        <dsp:cNvSpPr/>
      </dsp:nvSpPr>
      <dsp:spPr>
        <a:xfrm>
          <a:off x="3412708" y="295173"/>
          <a:ext cx="1371133" cy="685566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File system based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432788" y="315253"/>
        <a:ext cx="1330973" cy="645406"/>
      </dsp:txXfrm>
    </dsp:sp>
    <dsp:sp modelId="{DAD41F90-6E41-4D34-86F6-CC9705ADC9C4}">
      <dsp:nvSpPr>
        <dsp:cNvPr id="0" name=""/>
        <dsp:cNvSpPr/>
      </dsp:nvSpPr>
      <dsp:spPr>
        <a:xfrm rot="19965126">
          <a:off x="4749613" y="482245"/>
          <a:ext cx="616909" cy="28975"/>
        </a:xfrm>
        <a:custGeom>
          <a:avLst/>
          <a:gdLst/>
          <a:ahLst/>
          <a:cxnLst/>
          <a:rect l="0" t="0" r="0" b="0"/>
          <a:pathLst>
            <a:path>
              <a:moveTo>
                <a:pt x="0" y="14487"/>
              </a:moveTo>
              <a:lnTo>
                <a:pt x="616909" y="14487"/>
              </a:lnTo>
            </a:path>
          </a:pathLst>
        </a:custGeom>
        <a:noFill/>
        <a:ln w="25400" cap="flat" cmpd="sng" algn="ctr">
          <a:solidFill>
            <a:srgbClr val="889AAE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5042645" y="481310"/>
        <a:ext cx="30845" cy="30845"/>
      </dsp:txXfrm>
    </dsp:sp>
    <dsp:sp modelId="{7C9056DB-0CB0-46AA-918D-9A3326CDE8B3}">
      <dsp:nvSpPr>
        <dsp:cNvPr id="0" name=""/>
        <dsp:cNvSpPr/>
      </dsp:nvSpPr>
      <dsp:spPr>
        <a:xfrm>
          <a:off x="5332294" y="124480"/>
          <a:ext cx="939253" cy="462058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DFS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345827" y="138013"/>
        <a:ext cx="912187" cy="434992"/>
      </dsp:txXfrm>
    </dsp:sp>
    <dsp:sp modelId="{B10B992D-1BD3-4E02-9502-9A73BBF77197}">
      <dsp:nvSpPr>
        <dsp:cNvPr id="0" name=""/>
        <dsp:cNvSpPr/>
      </dsp:nvSpPr>
      <dsp:spPr>
        <a:xfrm rot="1634874">
          <a:off x="4749613" y="764691"/>
          <a:ext cx="616909" cy="28975"/>
        </a:xfrm>
        <a:custGeom>
          <a:avLst/>
          <a:gdLst/>
          <a:ahLst/>
          <a:cxnLst/>
          <a:rect l="0" t="0" r="0" b="0"/>
          <a:pathLst>
            <a:path>
              <a:moveTo>
                <a:pt x="0" y="14487"/>
              </a:moveTo>
              <a:lnTo>
                <a:pt x="616909" y="14487"/>
              </a:lnTo>
            </a:path>
          </a:pathLst>
        </a:custGeom>
        <a:noFill/>
        <a:ln w="25400" cap="flat" cmpd="sng" algn="ctr">
          <a:solidFill>
            <a:srgbClr val="889AAE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5042645" y="763757"/>
        <a:ext cx="30845" cy="30845"/>
      </dsp:txXfrm>
    </dsp:sp>
    <dsp:sp modelId="{0FD41E26-21B7-4610-B9DC-2202177B3713}">
      <dsp:nvSpPr>
        <dsp:cNvPr id="0" name=""/>
        <dsp:cNvSpPr/>
      </dsp:nvSpPr>
      <dsp:spPr>
        <a:xfrm>
          <a:off x="5332294" y="689373"/>
          <a:ext cx="939253" cy="462058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NFS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345827" y="702906"/>
        <a:ext cx="912187" cy="434992"/>
      </dsp:txXfrm>
    </dsp:sp>
    <dsp:sp modelId="{82EB86C7-27E2-411A-A69D-392A117878FB}">
      <dsp:nvSpPr>
        <dsp:cNvPr id="0" name=""/>
        <dsp:cNvSpPr/>
      </dsp:nvSpPr>
      <dsp:spPr>
        <a:xfrm rot="2142401">
          <a:off x="2800770" y="1214769"/>
          <a:ext cx="675422" cy="28975"/>
        </a:xfrm>
        <a:custGeom>
          <a:avLst/>
          <a:gdLst/>
          <a:ahLst/>
          <a:cxnLst/>
          <a:rect l="0" t="0" r="0" b="0"/>
          <a:pathLst>
            <a:path>
              <a:moveTo>
                <a:pt x="0" y="14487"/>
              </a:moveTo>
              <a:lnTo>
                <a:pt x="675422" y="14487"/>
              </a:lnTo>
            </a:path>
          </a:pathLst>
        </a:custGeom>
        <a:noFill/>
        <a:ln w="25400" cap="flat" cmpd="sng" algn="ctr">
          <a:solidFill>
            <a:srgbClr val="889AAE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121595" y="1212372"/>
        <a:ext cx="33771" cy="33771"/>
      </dsp:txXfrm>
    </dsp:sp>
    <dsp:sp modelId="{0D3E23C6-A67A-417D-B883-5A43AFAE6C78}">
      <dsp:nvSpPr>
        <dsp:cNvPr id="0" name=""/>
        <dsp:cNvSpPr/>
      </dsp:nvSpPr>
      <dsp:spPr>
        <a:xfrm>
          <a:off x="3412708" y="1083574"/>
          <a:ext cx="1371133" cy="685566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Block based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432788" y="1103654"/>
        <a:ext cx="1330973" cy="645406"/>
      </dsp:txXfrm>
    </dsp:sp>
    <dsp:sp modelId="{2D25C803-24B8-4CAB-BF93-ADD9EE044235}">
      <dsp:nvSpPr>
        <dsp:cNvPr id="0" name=""/>
        <dsp:cNvSpPr/>
      </dsp:nvSpPr>
      <dsp:spPr>
        <a:xfrm rot="3654187">
          <a:off x="654976" y="2495922"/>
          <a:ext cx="1127836" cy="28975"/>
        </a:xfrm>
        <a:custGeom>
          <a:avLst/>
          <a:gdLst/>
          <a:ahLst/>
          <a:cxnLst/>
          <a:rect l="0" t="0" r="0" b="0"/>
          <a:pathLst>
            <a:path>
              <a:moveTo>
                <a:pt x="0" y="14487"/>
              </a:moveTo>
              <a:lnTo>
                <a:pt x="1127836" y="14487"/>
              </a:lnTo>
            </a:path>
          </a:pathLst>
        </a:custGeom>
        <a:noFill/>
        <a:ln w="25400" cap="flat" cmpd="sng" algn="ctr">
          <a:solidFill>
            <a:srgbClr val="889AAE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190699" y="2482214"/>
        <a:ext cx="56391" cy="56391"/>
      </dsp:txXfrm>
    </dsp:sp>
    <dsp:sp modelId="{EB5A7CDC-712F-426D-9387-0AD85317CA95}">
      <dsp:nvSpPr>
        <dsp:cNvPr id="0" name=""/>
        <dsp:cNvSpPr/>
      </dsp:nvSpPr>
      <dsp:spPr>
        <a:xfrm>
          <a:off x="1493121" y="2660377"/>
          <a:ext cx="1371133" cy="685566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Hardware Based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513201" y="2680457"/>
        <a:ext cx="1330973" cy="645406"/>
      </dsp:txXfrm>
    </dsp:sp>
    <dsp:sp modelId="{46B08D5F-516B-44FE-93F9-A922DE5A8A39}">
      <dsp:nvSpPr>
        <dsp:cNvPr id="0" name=""/>
        <dsp:cNvSpPr/>
      </dsp:nvSpPr>
      <dsp:spPr>
        <a:xfrm rot="18289469">
          <a:off x="2658278" y="2594472"/>
          <a:ext cx="960405" cy="28975"/>
        </a:xfrm>
        <a:custGeom>
          <a:avLst/>
          <a:gdLst/>
          <a:ahLst/>
          <a:cxnLst/>
          <a:rect l="0" t="0" r="0" b="0"/>
          <a:pathLst>
            <a:path>
              <a:moveTo>
                <a:pt x="0" y="14487"/>
              </a:moveTo>
              <a:lnTo>
                <a:pt x="960405" y="14487"/>
              </a:lnTo>
            </a:path>
          </a:pathLst>
        </a:custGeom>
        <a:noFill/>
        <a:ln w="25400" cap="flat" cmpd="sng" algn="ctr">
          <a:solidFill>
            <a:srgbClr val="889AAE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114471" y="2584950"/>
        <a:ext cx="48020" cy="48020"/>
      </dsp:txXfrm>
    </dsp:sp>
    <dsp:sp modelId="{C11E9439-D16C-4EAC-A4D1-60EBB741D1C2}">
      <dsp:nvSpPr>
        <dsp:cNvPr id="0" name=""/>
        <dsp:cNvSpPr/>
      </dsp:nvSpPr>
      <dsp:spPr>
        <a:xfrm>
          <a:off x="3412708" y="1871976"/>
          <a:ext cx="1371133" cy="685566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latin typeface="+mn-lt"/>
              <a:ea typeface="+mn-ea"/>
              <a:cs typeface="+mn-ea"/>
              <a:sym typeface="+mn-lt"/>
            </a:rPr>
            <a:t>Fibre</a:t>
          </a: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 Channel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432788" y="1892056"/>
        <a:ext cx="1330973" cy="645406"/>
      </dsp:txXfrm>
    </dsp:sp>
    <dsp:sp modelId="{265F7D78-727A-4910-93F3-7578E8DE005C}">
      <dsp:nvSpPr>
        <dsp:cNvPr id="0" name=""/>
        <dsp:cNvSpPr/>
      </dsp:nvSpPr>
      <dsp:spPr>
        <a:xfrm>
          <a:off x="2864254" y="2988673"/>
          <a:ext cx="548453" cy="28975"/>
        </a:xfrm>
        <a:custGeom>
          <a:avLst/>
          <a:gdLst/>
          <a:ahLst/>
          <a:cxnLst/>
          <a:rect l="0" t="0" r="0" b="0"/>
          <a:pathLst>
            <a:path>
              <a:moveTo>
                <a:pt x="0" y="14487"/>
              </a:moveTo>
              <a:lnTo>
                <a:pt x="548453" y="14487"/>
              </a:lnTo>
            </a:path>
          </a:pathLst>
        </a:custGeom>
        <a:noFill/>
        <a:ln w="25400" cap="flat" cmpd="sng" algn="ctr">
          <a:solidFill>
            <a:srgbClr val="889AAE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124770" y="2989449"/>
        <a:ext cx="27422" cy="27422"/>
      </dsp:txXfrm>
    </dsp:sp>
    <dsp:sp modelId="{EA65247B-5AF7-4D8B-9C25-F09B2348F296}">
      <dsp:nvSpPr>
        <dsp:cNvPr id="0" name=""/>
        <dsp:cNvSpPr/>
      </dsp:nvSpPr>
      <dsp:spPr>
        <a:xfrm>
          <a:off x="3412708" y="2660377"/>
          <a:ext cx="1371133" cy="685566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iSCSI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432788" y="2680457"/>
        <a:ext cx="1330973" cy="645406"/>
      </dsp:txXfrm>
    </dsp:sp>
    <dsp:sp modelId="{1881139C-45FC-4CB5-B7D8-BB2AB16F2DD6}">
      <dsp:nvSpPr>
        <dsp:cNvPr id="0" name=""/>
        <dsp:cNvSpPr/>
      </dsp:nvSpPr>
      <dsp:spPr>
        <a:xfrm rot="3310531">
          <a:off x="2658278" y="3382874"/>
          <a:ext cx="960405" cy="28975"/>
        </a:xfrm>
        <a:custGeom>
          <a:avLst/>
          <a:gdLst/>
          <a:ahLst/>
          <a:cxnLst/>
          <a:rect l="0" t="0" r="0" b="0"/>
          <a:pathLst>
            <a:path>
              <a:moveTo>
                <a:pt x="0" y="14487"/>
              </a:moveTo>
              <a:lnTo>
                <a:pt x="960405" y="14487"/>
              </a:lnTo>
            </a:path>
          </a:pathLst>
        </a:custGeom>
        <a:noFill/>
        <a:ln w="25400" cap="flat" cmpd="sng" algn="ctr">
          <a:solidFill>
            <a:srgbClr val="889AAE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114471" y="3373351"/>
        <a:ext cx="48020" cy="48020"/>
      </dsp:txXfrm>
    </dsp:sp>
    <dsp:sp modelId="{3219CF41-DF99-4546-AE22-1723975A7153}">
      <dsp:nvSpPr>
        <dsp:cNvPr id="0" name=""/>
        <dsp:cNvSpPr/>
      </dsp:nvSpPr>
      <dsp:spPr>
        <a:xfrm>
          <a:off x="3412708" y="3448779"/>
          <a:ext cx="1371133" cy="685566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NFS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432788" y="3468859"/>
        <a:ext cx="1330973" cy="645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60655-644C-4626-9589-8BD63D3A9D3F}">
      <dsp:nvSpPr>
        <dsp:cNvPr id="0" name=""/>
        <dsp:cNvSpPr/>
      </dsp:nvSpPr>
      <dsp:spPr>
        <a:xfrm>
          <a:off x="2001703" y="1893704"/>
          <a:ext cx="1348406" cy="13484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n-lt"/>
              <a:ea typeface="+mn-ea"/>
              <a:cs typeface="+mn-ea"/>
              <a:sym typeface="+mn-lt"/>
            </a:rPr>
            <a:t>Swift</a:t>
          </a: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特点</a:t>
          </a:r>
          <a:endParaRPr lang="zh-CN" sz="16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199172" y="2091173"/>
        <a:ext cx="953468" cy="953468"/>
      </dsp:txXfrm>
    </dsp:sp>
    <dsp:sp modelId="{BA2B0187-93F9-4B7C-A483-120CE1D54E42}">
      <dsp:nvSpPr>
        <dsp:cNvPr id="0" name=""/>
        <dsp:cNvSpPr/>
      </dsp:nvSpPr>
      <dsp:spPr>
        <a:xfrm rot="16200000">
          <a:off x="2532136" y="1401348"/>
          <a:ext cx="287540" cy="458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+mn-ea"/>
            <a:ea typeface="+mn-ea"/>
          </a:endParaRPr>
        </a:p>
      </dsp:txBody>
      <dsp:txXfrm>
        <a:off x="2575267" y="1536171"/>
        <a:ext cx="201278" cy="275074"/>
      </dsp:txXfrm>
    </dsp:sp>
    <dsp:sp modelId="{A7A7C515-7511-484A-A967-3067C65F5613}">
      <dsp:nvSpPr>
        <dsp:cNvPr id="0" name=""/>
        <dsp:cNvSpPr/>
      </dsp:nvSpPr>
      <dsp:spPr>
        <a:xfrm>
          <a:off x="2001703" y="2768"/>
          <a:ext cx="1348406" cy="13484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极高的数据持久性</a:t>
          </a:r>
          <a:endParaRPr lang="zh-CN" altLang="en-US" sz="16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199172" y="200237"/>
        <a:ext cx="953468" cy="953468"/>
      </dsp:txXfrm>
    </dsp:sp>
    <dsp:sp modelId="{7D906486-74DA-4FF8-BBF4-457B8FE3FBC3}">
      <dsp:nvSpPr>
        <dsp:cNvPr id="0" name=""/>
        <dsp:cNvSpPr/>
      </dsp:nvSpPr>
      <dsp:spPr>
        <a:xfrm>
          <a:off x="3469466" y="2338678"/>
          <a:ext cx="287540" cy="458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+mn-ea"/>
            <a:ea typeface="+mn-ea"/>
          </a:endParaRPr>
        </a:p>
      </dsp:txBody>
      <dsp:txXfrm>
        <a:off x="3469466" y="2430370"/>
        <a:ext cx="201278" cy="275074"/>
      </dsp:txXfrm>
    </dsp:sp>
    <dsp:sp modelId="{70F19543-6009-48DA-A713-FF1F3809E124}">
      <dsp:nvSpPr>
        <dsp:cNvPr id="0" name=""/>
        <dsp:cNvSpPr/>
      </dsp:nvSpPr>
      <dsp:spPr>
        <a:xfrm>
          <a:off x="3892639" y="1893704"/>
          <a:ext cx="1348406" cy="1348406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完全对称的系统架构</a:t>
          </a:r>
          <a:endParaRPr lang="zh-CN" altLang="en-US" sz="16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090108" y="2091173"/>
        <a:ext cx="953468" cy="953468"/>
      </dsp:txXfrm>
    </dsp:sp>
    <dsp:sp modelId="{F1AAE136-685F-40AC-B4FC-0E98B9D32D5C}">
      <dsp:nvSpPr>
        <dsp:cNvPr id="0" name=""/>
        <dsp:cNvSpPr/>
      </dsp:nvSpPr>
      <dsp:spPr>
        <a:xfrm rot="5400000">
          <a:off x="2532136" y="3276009"/>
          <a:ext cx="287540" cy="458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+mn-ea"/>
            <a:ea typeface="+mn-ea"/>
          </a:endParaRPr>
        </a:p>
      </dsp:txBody>
      <dsp:txXfrm>
        <a:off x="2575267" y="3324570"/>
        <a:ext cx="201278" cy="275074"/>
      </dsp:txXfrm>
    </dsp:sp>
    <dsp:sp modelId="{51C35542-60FC-4174-850E-1E00346A1CD6}">
      <dsp:nvSpPr>
        <dsp:cNvPr id="0" name=""/>
        <dsp:cNvSpPr/>
      </dsp:nvSpPr>
      <dsp:spPr>
        <a:xfrm>
          <a:off x="2001703" y="3784641"/>
          <a:ext cx="1348406" cy="1348406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可扩展性强</a:t>
          </a:r>
          <a:endParaRPr lang="zh-CN" altLang="en-US" sz="16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199172" y="3982110"/>
        <a:ext cx="953468" cy="953468"/>
      </dsp:txXfrm>
    </dsp:sp>
    <dsp:sp modelId="{E98735CD-EDEF-4E30-AA80-942B21A4218B}">
      <dsp:nvSpPr>
        <dsp:cNvPr id="0" name=""/>
        <dsp:cNvSpPr/>
      </dsp:nvSpPr>
      <dsp:spPr>
        <a:xfrm rot="10800000">
          <a:off x="1594805" y="2338678"/>
          <a:ext cx="287540" cy="458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+mn-ea"/>
            <a:ea typeface="+mn-ea"/>
          </a:endParaRPr>
        </a:p>
      </dsp:txBody>
      <dsp:txXfrm rot="10800000">
        <a:off x="1681067" y="2430370"/>
        <a:ext cx="201278" cy="275074"/>
      </dsp:txXfrm>
    </dsp:sp>
    <dsp:sp modelId="{7D54C48A-0D6D-443B-AC76-4064ECD6D812}">
      <dsp:nvSpPr>
        <dsp:cNvPr id="0" name=""/>
        <dsp:cNvSpPr/>
      </dsp:nvSpPr>
      <dsp:spPr>
        <a:xfrm>
          <a:off x="110767" y="1893704"/>
          <a:ext cx="1348406" cy="1348406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无单点故障</a:t>
          </a:r>
          <a:endParaRPr lang="zh-CN" altLang="en-US" sz="16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08236" y="2091173"/>
        <a:ext cx="953468" cy="9534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0FB12-9F6F-4F0D-80F9-D8828109ED35}">
      <dsp:nvSpPr>
        <dsp:cNvPr id="0" name=""/>
        <dsp:cNvSpPr/>
      </dsp:nvSpPr>
      <dsp:spPr>
        <a:xfrm>
          <a:off x="3224" y="15411"/>
          <a:ext cx="3143410" cy="806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+mn-lt"/>
              <a:ea typeface="+mn-ea"/>
              <a:cs typeface="+mn-ea"/>
              <a:sym typeface="+mn-lt"/>
            </a:rPr>
            <a:t>Proxy Server</a:t>
          </a:r>
          <a:endParaRPr lang="zh-CN" sz="2400" kern="1200">
            <a:latin typeface="+mn-lt"/>
            <a:ea typeface="+mn-ea"/>
            <a:cs typeface="+mn-ea"/>
            <a:sym typeface="+mn-lt"/>
          </a:endParaRPr>
        </a:p>
      </dsp:txBody>
      <dsp:txXfrm>
        <a:off x="3224" y="15411"/>
        <a:ext cx="3143410" cy="806400"/>
      </dsp:txXfrm>
    </dsp:sp>
    <dsp:sp modelId="{EBE4D62C-D08D-4AAC-8816-756D40E75D6D}">
      <dsp:nvSpPr>
        <dsp:cNvPr id="0" name=""/>
        <dsp:cNvSpPr/>
      </dsp:nvSpPr>
      <dsp:spPr>
        <a:xfrm>
          <a:off x="3224" y="821811"/>
          <a:ext cx="3143410" cy="319449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dirty="0" smtClean="0">
              <a:latin typeface="+mn-lt"/>
              <a:ea typeface="+mn-ea"/>
              <a:cs typeface="+mn-ea"/>
              <a:sym typeface="+mn-lt"/>
            </a:rPr>
            <a:t>对外提供对象服务 </a:t>
          </a:r>
          <a:r>
            <a:rPr lang="en-US" sz="2400" kern="1200" dirty="0" smtClean="0">
              <a:latin typeface="+mn-lt"/>
              <a:ea typeface="+mn-ea"/>
              <a:cs typeface="+mn-ea"/>
              <a:sym typeface="+mn-lt"/>
            </a:rPr>
            <a:t>API</a:t>
          </a:r>
          <a:r>
            <a:rPr lang="zh-CN" sz="2400" kern="1200" dirty="0" smtClean="0">
              <a:latin typeface="+mn-lt"/>
              <a:ea typeface="+mn-ea"/>
              <a:cs typeface="+mn-ea"/>
              <a:sym typeface="+mn-lt"/>
            </a:rPr>
            <a:t>，由于采用无状态的 </a:t>
          </a:r>
          <a:r>
            <a:rPr lang="en-US" sz="2400" kern="1200" dirty="0" smtClean="0">
              <a:latin typeface="+mn-lt"/>
              <a:ea typeface="+mn-ea"/>
              <a:cs typeface="+mn-ea"/>
              <a:sym typeface="+mn-lt"/>
            </a:rPr>
            <a:t>REST </a:t>
          </a:r>
          <a:r>
            <a:rPr lang="zh-CN" sz="2400" kern="1200" dirty="0" smtClean="0">
              <a:latin typeface="+mn-lt"/>
              <a:ea typeface="+mn-ea"/>
              <a:cs typeface="+mn-ea"/>
              <a:sym typeface="+mn-lt"/>
            </a:rPr>
            <a:t>请求协议，可以进行横向扩展来均衡负载</a:t>
          </a:r>
          <a:r>
            <a:rPr lang="zh-CN" altLang="en-US" sz="2400" kern="1200" dirty="0" smtClean="0">
              <a:latin typeface="+mn-lt"/>
              <a:ea typeface="+mn-ea"/>
              <a:cs typeface="+mn-ea"/>
              <a:sym typeface="+mn-lt"/>
            </a:rPr>
            <a:t>。</a:t>
          </a:r>
          <a:endParaRPr lang="zh-CN" sz="2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224" y="821811"/>
        <a:ext cx="3143410" cy="3194493"/>
      </dsp:txXfrm>
    </dsp:sp>
    <dsp:sp modelId="{4686DC7D-2293-4118-8A6E-FDD8D9555A62}">
      <dsp:nvSpPr>
        <dsp:cNvPr id="0" name=""/>
        <dsp:cNvSpPr/>
      </dsp:nvSpPr>
      <dsp:spPr>
        <a:xfrm>
          <a:off x="3586711" y="15411"/>
          <a:ext cx="3143410" cy="806400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+mn-lt"/>
              <a:ea typeface="+mn-ea"/>
              <a:cs typeface="+mn-ea"/>
              <a:sym typeface="+mn-lt"/>
            </a:rPr>
            <a:t>Account Server</a:t>
          </a:r>
          <a:endParaRPr lang="zh-CN" sz="2400" kern="1200">
            <a:latin typeface="+mn-lt"/>
            <a:ea typeface="+mn-ea"/>
            <a:cs typeface="+mn-ea"/>
            <a:sym typeface="+mn-lt"/>
          </a:endParaRPr>
        </a:p>
      </dsp:txBody>
      <dsp:txXfrm>
        <a:off x="3586711" y="15411"/>
        <a:ext cx="3143410" cy="806400"/>
      </dsp:txXfrm>
    </dsp:sp>
    <dsp:sp modelId="{7C6D57E4-3A71-45A3-8F47-4ABAE1217E17}">
      <dsp:nvSpPr>
        <dsp:cNvPr id="0" name=""/>
        <dsp:cNvSpPr/>
      </dsp:nvSpPr>
      <dsp:spPr>
        <a:xfrm>
          <a:off x="3586711" y="821811"/>
          <a:ext cx="3143410" cy="3194493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dirty="0" smtClean="0">
              <a:latin typeface="+mn-lt"/>
              <a:ea typeface="+mn-ea"/>
              <a:cs typeface="+mn-ea"/>
              <a:sym typeface="+mn-lt"/>
            </a:rPr>
            <a:t>提供账户元数据和统计信息，并维护所含容器列表的服务，每个账户的信息被存储在一个 </a:t>
          </a:r>
          <a:r>
            <a:rPr lang="en-US" sz="2400" kern="1200" dirty="0" smtClean="0">
              <a:latin typeface="+mn-lt"/>
              <a:ea typeface="+mn-ea"/>
              <a:cs typeface="+mn-ea"/>
              <a:sym typeface="+mn-lt"/>
            </a:rPr>
            <a:t>SQLite </a:t>
          </a:r>
          <a:r>
            <a:rPr lang="zh-CN" sz="2400" kern="1200" dirty="0" smtClean="0">
              <a:latin typeface="+mn-lt"/>
              <a:ea typeface="+mn-ea"/>
              <a:cs typeface="+mn-ea"/>
              <a:sym typeface="+mn-lt"/>
            </a:rPr>
            <a:t>数据库中</a:t>
          </a:r>
          <a:r>
            <a:rPr lang="zh-CN" altLang="en-US" sz="2400" kern="1200" dirty="0" smtClean="0">
              <a:latin typeface="+mn-lt"/>
              <a:ea typeface="+mn-ea"/>
              <a:cs typeface="+mn-ea"/>
              <a:sym typeface="+mn-lt"/>
            </a:rPr>
            <a:t>。</a:t>
          </a:r>
          <a:endParaRPr lang="zh-CN" sz="2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586711" y="821811"/>
        <a:ext cx="3143410" cy="3194493"/>
      </dsp:txXfrm>
    </dsp:sp>
    <dsp:sp modelId="{51764887-ED7F-4838-A8E8-7F3D11BF8BBE}">
      <dsp:nvSpPr>
        <dsp:cNvPr id="0" name=""/>
        <dsp:cNvSpPr/>
      </dsp:nvSpPr>
      <dsp:spPr>
        <a:xfrm>
          <a:off x="7170198" y="15411"/>
          <a:ext cx="3143410" cy="8064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  <a:ea typeface="+mn-ea"/>
              <a:cs typeface="+mn-ea"/>
              <a:sym typeface="+mn-lt"/>
            </a:rPr>
            <a:t>Container Server</a:t>
          </a:r>
          <a:endParaRPr lang="zh-CN" sz="2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170198" y="15411"/>
        <a:ext cx="3143410" cy="806400"/>
      </dsp:txXfrm>
    </dsp:sp>
    <dsp:sp modelId="{94982B7C-6997-4F4B-9717-0D030D46A47D}">
      <dsp:nvSpPr>
        <dsp:cNvPr id="0" name=""/>
        <dsp:cNvSpPr/>
      </dsp:nvSpPr>
      <dsp:spPr>
        <a:xfrm>
          <a:off x="7170198" y="821811"/>
          <a:ext cx="3143410" cy="3194493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dirty="0" smtClean="0">
              <a:latin typeface="+mn-lt"/>
              <a:ea typeface="+mn-ea"/>
              <a:cs typeface="+mn-ea"/>
              <a:sym typeface="+mn-lt"/>
            </a:rPr>
            <a:t>提供容器元数据和统计信息，并维护所含对象列表的服务，每个容器的信息也存储在一个 </a:t>
          </a:r>
          <a:r>
            <a:rPr lang="en-US" sz="2400" kern="1200" dirty="0" smtClean="0">
              <a:latin typeface="+mn-lt"/>
              <a:ea typeface="+mn-ea"/>
              <a:cs typeface="+mn-ea"/>
              <a:sym typeface="+mn-lt"/>
            </a:rPr>
            <a:t>SQLite </a:t>
          </a:r>
          <a:r>
            <a:rPr lang="zh-CN" sz="2400" kern="1200" dirty="0" smtClean="0">
              <a:latin typeface="+mn-lt"/>
              <a:ea typeface="+mn-ea"/>
              <a:cs typeface="+mn-ea"/>
              <a:sym typeface="+mn-lt"/>
            </a:rPr>
            <a:t>数据库中。</a:t>
          </a:r>
          <a:endParaRPr lang="zh-CN" sz="2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170198" y="821811"/>
        <a:ext cx="3143410" cy="31944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7A859-5289-4B8E-B0D9-6E4C60B6EA83}">
      <dsp:nvSpPr>
        <dsp:cNvPr id="0" name=""/>
        <dsp:cNvSpPr/>
      </dsp:nvSpPr>
      <dsp:spPr>
        <a:xfrm>
          <a:off x="3195" y="156813"/>
          <a:ext cx="3115208" cy="633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+mn-lt"/>
              <a:ea typeface="+mn-ea"/>
              <a:cs typeface="+mn-ea"/>
              <a:sym typeface="+mn-lt"/>
            </a:rPr>
            <a:t>Object Server</a:t>
          </a:r>
          <a:endParaRPr lang="zh-CN" sz="22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195" y="156813"/>
        <a:ext cx="3115208" cy="633600"/>
      </dsp:txXfrm>
    </dsp:sp>
    <dsp:sp modelId="{F85A6188-EA4C-41CF-9A13-9C9C9274BBAE}">
      <dsp:nvSpPr>
        <dsp:cNvPr id="0" name=""/>
        <dsp:cNvSpPr/>
      </dsp:nvSpPr>
      <dsp:spPr>
        <a:xfrm>
          <a:off x="3195" y="790413"/>
          <a:ext cx="3115208" cy="380457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200" kern="1200" dirty="0" smtClean="0">
              <a:latin typeface="+mn-lt"/>
              <a:ea typeface="+mn-ea"/>
              <a:cs typeface="+mn-ea"/>
              <a:sym typeface="+mn-lt"/>
            </a:rPr>
            <a:t>提供对象元数据和内容服务，每个对象的内容会以文件的形式存储在文件系统中，元数据会作为文件属性来存储，建议采用支持扩展属性的 </a:t>
          </a:r>
          <a:r>
            <a:rPr lang="en-US" sz="2200" kern="1200" dirty="0" smtClean="0">
              <a:latin typeface="+mn-lt"/>
              <a:ea typeface="+mn-ea"/>
              <a:cs typeface="+mn-ea"/>
              <a:sym typeface="+mn-lt"/>
            </a:rPr>
            <a:t>XFS </a:t>
          </a:r>
          <a:r>
            <a:rPr lang="zh-CN" sz="2200" kern="1200" dirty="0" smtClean="0">
              <a:latin typeface="+mn-lt"/>
              <a:ea typeface="+mn-ea"/>
              <a:cs typeface="+mn-ea"/>
              <a:sym typeface="+mn-lt"/>
            </a:rPr>
            <a:t>文件系统。</a:t>
          </a:r>
          <a:endParaRPr lang="zh-CN" sz="22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195" y="790413"/>
        <a:ext cx="3115208" cy="3804570"/>
      </dsp:txXfrm>
    </dsp:sp>
    <dsp:sp modelId="{1E8C8CD3-DC90-49B1-8452-BBF186DC4389}">
      <dsp:nvSpPr>
        <dsp:cNvPr id="0" name=""/>
        <dsp:cNvSpPr/>
      </dsp:nvSpPr>
      <dsp:spPr>
        <a:xfrm>
          <a:off x="3554533" y="156813"/>
          <a:ext cx="3115208" cy="633600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+mn-lt"/>
              <a:ea typeface="+mn-ea"/>
              <a:cs typeface="+mn-ea"/>
              <a:sym typeface="+mn-lt"/>
            </a:rPr>
            <a:t>Replicator</a:t>
          </a:r>
          <a:endParaRPr lang="zh-CN" sz="22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554533" y="156813"/>
        <a:ext cx="3115208" cy="633600"/>
      </dsp:txXfrm>
    </dsp:sp>
    <dsp:sp modelId="{B1D443FB-01FC-4143-8590-DBDBEA5E55AB}">
      <dsp:nvSpPr>
        <dsp:cNvPr id="0" name=""/>
        <dsp:cNvSpPr/>
      </dsp:nvSpPr>
      <dsp:spPr>
        <a:xfrm>
          <a:off x="3554533" y="790413"/>
          <a:ext cx="3115208" cy="3804570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200" kern="1200" dirty="0" smtClean="0">
              <a:latin typeface="+mn-lt"/>
              <a:ea typeface="+mn-ea"/>
              <a:cs typeface="+mn-ea"/>
              <a:sym typeface="+mn-lt"/>
            </a:rPr>
            <a:t>检测本地分区副本和远程副本是否一致，发现不一致时会采用推式（</a:t>
          </a:r>
          <a:r>
            <a:rPr lang="en-US" sz="2200" kern="1200" dirty="0" smtClean="0">
              <a:latin typeface="+mn-lt"/>
              <a:ea typeface="+mn-ea"/>
              <a:cs typeface="+mn-ea"/>
              <a:sym typeface="+mn-lt"/>
            </a:rPr>
            <a:t>Push</a:t>
          </a:r>
          <a:r>
            <a:rPr lang="zh-CN" sz="2200" kern="1200" dirty="0" smtClean="0">
              <a:latin typeface="+mn-lt"/>
              <a:ea typeface="+mn-ea"/>
              <a:cs typeface="+mn-ea"/>
              <a:sym typeface="+mn-lt"/>
            </a:rPr>
            <a:t>）更新远程副本，并且确保被标记删除的对象从文件系统中移除</a:t>
          </a:r>
          <a:r>
            <a:rPr lang="zh-CN" altLang="en-US" sz="2200" kern="1200" dirty="0" smtClean="0">
              <a:latin typeface="+mn-lt"/>
              <a:ea typeface="+mn-ea"/>
              <a:cs typeface="+mn-ea"/>
              <a:sym typeface="+mn-lt"/>
            </a:rPr>
            <a:t>。</a:t>
          </a:r>
          <a:endParaRPr lang="zh-CN" sz="22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554533" y="790413"/>
        <a:ext cx="3115208" cy="3804570"/>
      </dsp:txXfrm>
    </dsp:sp>
    <dsp:sp modelId="{9D79228F-1199-44C0-B854-537FB8ADD603}">
      <dsp:nvSpPr>
        <dsp:cNvPr id="0" name=""/>
        <dsp:cNvSpPr/>
      </dsp:nvSpPr>
      <dsp:spPr>
        <a:xfrm>
          <a:off x="7105871" y="156813"/>
          <a:ext cx="3115208" cy="6336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+mn-lt"/>
              <a:ea typeface="+mn-ea"/>
              <a:cs typeface="+mn-ea"/>
              <a:sym typeface="+mn-lt"/>
            </a:rPr>
            <a:t>Updater</a:t>
          </a:r>
          <a:endParaRPr lang="zh-CN" sz="2200" kern="1200">
            <a:latin typeface="+mn-lt"/>
            <a:ea typeface="+mn-ea"/>
            <a:cs typeface="+mn-ea"/>
            <a:sym typeface="+mn-lt"/>
          </a:endParaRPr>
        </a:p>
      </dsp:txBody>
      <dsp:txXfrm>
        <a:off x="7105871" y="156813"/>
        <a:ext cx="3115208" cy="633600"/>
      </dsp:txXfrm>
    </dsp:sp>
    <dsp:sp modelId="{27D52178-C5C8-4DBA-840F-D5AE441BB5F7}">
      <dsp:nvSpPr>
        <dsp:cNvPr id="0" name=""/>
        <dsp:cNvSpPr/>
      </dsp:nvSpPr>
      <dsp:spPr>
        <a:xfrm>
          <a:off x="7105871" y="790413"/>
          <a:ext cx="3115208" cy="380457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200" kern="1200" dirty="0" smtClean="0">
              <a:latin typeface="+mn-lt"/>
              <a:ea typeface="+mn-ea"/>
              <a:cs typeface="+mn-ea"/>
              <a:sym typeface="+mn-lt"/>
            </a:rPr>
            <a:t>当对象由于高负载的原因而无法立即更新时，任务将会被序列化到在本地文件系统中进行排队，以便服务恢复后进行异步更新</a:t>
          </a:r>
          <a:r>
            <a:rPr lang="zh-CN" altLang="en-US" sz="2200" kern="1200" dirty="0" smtClean="0">
              <a:latin typeface="+mn-lt"/>
              <a:ea typeface="+mn-ea"/>
              <a:cs typeface="+mn-ea"/>
              <a:sym typeface="+mn-lt"/>
            </a:rPr>
            <a:t>。</a:t>
          </a:r>
          <a:endParaRPr lang="zh-CN" sz="22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105871" y="790413"/>
        <a:ext cx="3115208" cy="38045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4CAD4-D5F3-4BD6-B70B-015F6F209DF5}">
      <dsp:nvSpPr>
        <dsp:cNvPr id="0" name=""/>
        <dsp:cNvSpPr/>
      </dsp:nvSpPr>
      <dsp:spPr>
        <a:xfrm>
          <a:off x="49" y="84356"/>
          <a:ext cx="4760827" cy="662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+mn-lt"/>
              <a:ea typeface="+mn-ea"/>
              <a:cs typeface="+mn-ea"/>
              <a:sym typeface="+mn-lt"/>
            </a:rPr>
            <a:t>Auditor</a:t>
          </a:r>
          <a:endParaRPr lang="zh-CN" sz="2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9" y="84356"/>
        <a:ext cx="4760827" cy="662400"/>
      </dsp:txXfrm>
    </dsp:sp>
    <dsp:sp modelId="{B709BC39-8942-45CA-BF1B-6A6FDA750984}">
      <dsp:nvSpPr>
        <dsp:cNvPr id="0" name=""/>
        <dsp:cNvSpPr/>
      </dsp:nvSpPr>
      <dsp:spPr>
        <a:xfrm>
          <a:off x="49" y="746756"/>
          <a:ext cx="4760827" cy="258853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300" kern="1200" dirty="0" smtClean="0">
              <a:latin typeface="+mn-lt"/>
              <a:ea typeface="+mn-ea"/>
              <a:cs typeface="+mn-ea"/>
              <a:sym typeface="+mn-lt"/>
            </a:rPr>
            <a:t>检查对象，容器和账户的完整性，如果发现比特级的错误，文件将被隔离，并复制其他的副本以覆盖本地损坏的副本；其他类型的错误会被记录到日志中</a:t>
          </a:r>
          <a:r>
            <a:rPr lang="zh-CN" altLang="en-US" sz="2300" kern="1200" dirty="0" smtClean="0">
              <a:latin typeface="+mn-lt"/>
              <a:ea typeface="+mn-ea"/>
              <a:cs typeface="+mn-ea"/>
              <a:sym typeface="+mn-lt"/>
            </a:rPr>
            <a:t>。</a:t>
          </a:r>
          <a:endParaRPr lang="zh-CN" sz="2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9" y="746756"/>
        <a:ext cx="4760827" cy="2588535"/>
      </dsp:txXfrm>
    </dsp:sp>
    <dsp:sp modelId="{871B3CA5-F5AA-4A60-A0E9-A1BD3F6738BE}">
      <dsp:nvSpPr>
        <dsp:cNvPr id="0" name=""/>
        <dsp:cNvSpPr/>
      </dsp:nvSpPr>
      <dsp:spPr>
        <a:xfrm>
          <a:off x="5427393" y="84356"/>
          <a:ext cx="4760827" cy="6624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+mn-lt"/>
              <a:ea typeface="+mn-ea"/>
              <a:cs typeface="+mn-ea"/>
              <a:sym typeface="+mn-lt"/>
            </a:rPr>
            <a:t>Account Reaper</a:t>
          </a:r>
          <a:endParaRPr lang="zh-CN" sz="2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427393" y="84356"/>
        <a:ext cx="4760827" cy="662400"/>
      </dsp:txXfrm>
    </dsp:sp>
    <dsp:sp modelId="{183C41CA-5ECC-4245-80DE-4B7A2AAA5772}">
      <dsp:nvSpPr>
        <dsp:cNvPr id="0" name=""/>
        <dsp:cNvSpPr/>
      </dsp:nvSpPr>
      <dsp:spPr>
        <a:xfrm>
          <a:off x="5427393" y="746756"/>
          <a:ext cx="4760827" cy="2588535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300" kern="1200" smtClean="0">
              <a:latin typeface="+mn-lt"/>
              <a:ea typeface="+mn-ea"/>
              <a:cs typeface="+mn-ea"/>
              <a:sym typeface="+mn-lt"/>
            </a:rPr>
            <a:t>移除被标记为删除的账户，删除其所包含的所有容器和对象。</a:t>
          </a:r>
          <a:endParaRPr lang="zh-CN" sz="2300" kern="1200">
            <a:latin typeface="+mn-lt"/>
            <a:ea typeface="+mn-ea"/>
            <a:cs typeface="+mn-ea"/>
            <a:sym typeface="+mn-lt"/>
          </a:endParaRPr>
        </a:p>
      </dsp:txBody>
      <dsp:txXfrm>
        <a:off x="5427393" y="746756"/>
        <a:ext cx="4760827" cy="2588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24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9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Cinder</a:t>
            </a:r>
            <a:r>
              <a:rPr lang="zh-CN" altLang="en-US" smtClean="0"/>
              <a:t>的核心功能是对卷的管理，允许对卷、卷的类型、卷的快照、卷备份进行处理。它为后端不同的存储设备提供了统一的接口，不同的块设备服务厂商在</a:t>
            </a:r>
            <a:r>
              <a:rPr lang="en-US" altLang="zh-CN" smtClean="0"/>
              <a:t>Cinder</a:t>
            </a:r>
            <a:r>
              <a:rPr lang="zh-CN" altLang="en-US" smtClean="0"/>
              <a:t>中实现其驱动，可以被</a:t>
            </a:r>
            <a:r>
              <a:rPr lang="en-US" altLang="zh-CN" smtClean="0"/>
              <a:t>OpenStack</a:t>
            </a:r>
            <a:r>
              <a:rPr lang="zh-CN" altLang="en-US" smtClean="0"/>
              <a:t>整合管理。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269294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600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Cinder Client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Cinder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接口，以</a:t>
            </a:r>
            <a:r>
              <a:rPr lang="en-US" altLang="zh-CN" dirty="0" smtClean="0"/>
              <a:t>CLI</a:t>
            </a:r>
            <a:r>
              <a:rPr lang="zh-CN" altLang="en-US" dirty="0" smtClean="0"/>
              <a:t>形式供用户使用。</a:t>
            </a:r>
          </a:p>
          <a:p>
            <a:r>
              <a:rPr lang="en-US" altLang="zh-CN" dirty="0" smtClean="0"/>
              <a:t>Cinder API</a:t>
            </a:r>
            <a:r>
              <a:rPr lang="zh-CN" altLang="en-US" dirty="0" smtClean="0"/>
              <a:t>对外提供</a:t>
            </a:r>
            <a:r>
              <a:rPr lang="en-US" altLang="zh-CN" dirty="0" smtClean="0"/>
              <a:t>rest API</a:t>
            </a:r>
            <a:r>
              <a:rPr lang="zh-CN" altLang="en-US" dirty="0" smtClean="0"/>
              <a:t>，对操作需求进行解析，对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进行路由寻找相应的处理方法。包含卷的增删改查（包括从源卷、镜像、快照创建）、快照增删改查、备份、</a:t>
            </a:r>
            <a:r>
              <a:rPr lang="en-US" altLang="zh-CN" dirty="0" smtClean="0"/>
              <a:t>volume type</a:t>
            </a:r>
            <a:r>
              <a:rPr lang="zh-CN" altLang="en-US" dirty="0" smtClean="0"/>
              <a:t>管理、挂载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卸载（</a:t>
            </a:r>
            <a:r>
              <a:rPr lang="en-US" altLang="zh-CN" dirty="0" smtClean="0"/>
              <a:t>Nova</a:t>
            </a:r>
            <a:r>
              <a:rPr lang="zh-CN" altLang="en-US" dirty="0" smtClean="0"/>
              <a:t>调用）等。</a:t>
            </a:r>
          </a:p>
          <a:p>
            <a:r>
              <a:rPr lang="en-US" altLang="zh-CN" dirty="0" smtClean="0"/>
              <a:t>Cinder</a:t>
            </a:r>
            <a:r>
              <a:rPr lang="en-US" altLang="zh-CN" baseline="0" dirty="0" smtClean="0"/>
              <a:t> S</a:t>
            </a:r>
            <a:r>
              <a:rPr lang="en-US" altLang="zh-CN" dirty="0" smtClean="0"/>
              <a:t>cheduler</a:t>
            </a:r>
            <a:r>
              <a:rPr lang="zh-CN" altLang="en-US" dirty="0" smtClean="0"/>
              <a:t>负责收集</a:t>
            </a:r>
            <a:r>
              <a:rPr lang="en-US" altLang="zh-CN" dirty="0" smtClean="0"/>
              <a:t>backend</a:t>
            </a:r>
            <a:r>
              <a:rPr lang="zh-CN" altLang="en-US" dirty="0" smtClean="0"/>
              <a:t>上报的容量、能力信息，根设定的算法完成卷到指定</a:t>
            </a:r>
            <a:r>
              <a:rPr lang="en-US" altLang="zh-CN" dirty="0" smtClean="0"/>
              <a:t>cinder-volume</a:t>
            </a:r>
            <a:r>
              <a:rPr lang="zh-CN" altLang="en-US" dirty="0" smtClean="0"/>
              <a:t>的调度。</a:t>
            </a:r>
          </a:p>
          <a:p>
            <a:r>
              <a:rPr lang="en-US" altLang="zh-CN" dirty="0" smtClean="0"/>
              <a:t>Cinder Volume</a:t>
            </a:r>
            <a:r>
              <a:rPr lang="zh-CN" altLang="en-US" dirty="0" smtClean="0"/>
              <a:t>多节点部署，使用不同的配置文件、接入不同的</a:t>
            </a:r>
            <a:r>
              <a:rPr lang="en-US" altLang="zh-CN" dirty="0" smtClean="0"/>
              <a:t>backend</a:t>
            </a:r>
            <a:r>
              <a:rPr lang="zh-CN" altLang="en-US" dirty="0" smtClean="0"/>
              <a:t>设备，由各存储厂商插入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代码与设备交互完成设备容量和能力信息收集、卷操作。</a:t>
            </a:r>
          </a:p>
          <a:p>
            <a:r>
              <a:rPr lang="en-US" altLang="zh-CN" dirty="0" smtClean="0"/>
              <a:t>Cinder Backup</a:t>
            </a:r>
            <a:r>
              <a:rPr lang="zh-CN" altLang="en-US" dirty="0" smtClean="0"/>
              <a:t>实现将卷的数据备份到其他存储介质（目前</a:t>
            </a:r>
            <a:r>
              <a:rPr lang="en-US" altLang="zh-CN" dirty="0" smtClean="0"/>
              <a:t>SWIFT/</a:t>
            </a:r>
            <a:r>
              <a:rPr lang="en-US" altLang="zh-CN" dirty="0" err="1" smtClean="0"/>
              <a:t>Ceph</a:t>
            </a:r>
            <a:r>
              <a:rPr lang="en-US" altLang="zh-CN" dirty="0" smtClean="0"/>
              <a:t>/TSM</a:t>
            </a:r>
            <a:r>
              <a:rPr lang="zh-CN" altLang="en-US" dirty="0" smtClean="0"/>
              <a:t>提供了驱动）。</a:t>
            </a:r>
          </a:p>
          <a:p>
            <a:r>
              <a:rPr lang="en-US" altLang="zh-CN" dirty="0" smtClean="0"/>
              <a:t>SQL DB</a:t>
            </a:r>
            <a:r>
              <a:rPr lang="zh-CN" altLang="en-US" dirty="0" smtClean="0"/>
              <a:t>提供存储卷、快照、备份、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等数据，支持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MSSQL</a:t>
            </a:r>
            <a:r>
              <a:rPr lang="zh-CN" altLang="en-US" dirty="0" smtClean="0"/>
              <a:t>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数据库。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40612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56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Cinder</a:t>
            </a:r>
            <a:r>
              <a:rPr lang="zh-CN" altLang="en-US" dirty="0" smtClean="0"/>
              <a:t>架构可以避免单节点故障。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498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763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2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根据后端的能力进行筛选：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Drivers</a:t>
            </a:r>
            <a:r>
              <a:rPr lang="zh-CN" altLang="en-US" dirty="0" smtClean="0"/>
              <a:t>定期报告后端的能力和状态</a:t>
            </a:r>
          </a:p>
          <a:p>
            <a:pPr lvl="1"/>
            <a:r>
              <a:rPr lang="zh-CN" altLang="en-US" dirty="0" smtClean="0"/>
              <a:t>管理员创建的卷类型（</a:t>
            </a:r>
            <a:r>
              <a:rPr lang="en-US" altLang="zh-CN" dirty="0" smtClean="0"/>
              <a:t>volume type 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创建卷时，用户指定卷类型</a:t>
            </a:r>
          </a:p>
        </p:txBody>
      </p:sp>
    </p:spTree>
    <p:extLst>
      <p:ext uri="{BB962C8B-B14F-4D97-AF65-F5344CB8AC3E}">
        <p14:creationId xmlns:p14="http://schemas.microsoft.com/office/powerpoint/2010/main" val="2590644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Cinder</a:t>
            </a:r>
            <a:r>
              <a:rPr lang="zh-CN" altLang="en-US" dirty="0" smtClean="0"/>
              <a:t>默认的后端驱动是</a:t>
            </a:r>
            <a:r>
              <a:rPr lang="en-US" altLang="zh-CN" dirty="0" smtClean="0"/>
              <a:t>LVM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85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42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570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创建卷类型的目的是为了筛选不同的后端存储，例如</a:t>
            </a:r>
            <a:r>
              <a:rPr lang="en-US" altLang="zh-CN" dirty="0" smtClean="0"/>
              <a:t>SSD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SATA</a:t>
            </a:r>
            <a:r>
              <a:rPr lang="zh-CN" altLang="en-US" dirty="0" smtClean="0"/>
              <a:t>、高性能、低性能等，通过创建不同的自定义卷类型，创建卷时自动筛选出合适的后端存储。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69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09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 smtClean="0"/>
              <a:t>和</a:t>
            </a:r>
            <a:r>
              <a:rPr lang="en-US" altLang="zh-CN" dirty="0" smtClean="0"/>
              <a:t>Nova 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Scheduler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类似，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Cinder Scheduler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也是经过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筛选符合条件的后端，然后使用</a:t>
            </a:r>
            <a:r>
              <a:rPr lang="en-US" altLang="zh-CN" sz="1100" dirty="0" err="1" smtClean="0">
                <a:cs typeface="+mn-ea"/>
                <a:sym typeface="+mn-lt"/>
              </a:rPr>
              <a:t>Weigher</a:t>
            </a:r>
            <a:r>
              <a:rPr lang="zh-CN" altLang="en-US" sz="1100" dirty="0" smtClean="0">
                <a:cs typeface="+mn-ea"/>
                <a:sym typeface="+mn-lt"/>
              </a:rPr>
              <a:t>计算后端进行权重排序，最终选择出最合适的后端存储。</a:t>
            </a:r>
            <a:endParaRPr lang="en-US" altLang="zh-CN" sz="1100" dirty="0" smtClean="0">
              <a:cs typeface="+mn-ea"/>
              <a:sym typeface="+mn-lt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51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25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Nova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Cinder API</a:t>
            </a:r>
            <a:r>
              <a:rPr lang="zh-CN" altLang="en-US" dirty="0" smtClean="0"/>
              <a:t>创建卷，传递主机的信息，如</a:t>
            </a:r>
            <a:r>
              <a:rPr lang="en-US" altLang="zh-CN" dirty="0" smtClean="0"/>
              <a:t>hostname, iSCSI initiator name, FC WWPNs</a:t>
            </a:r>
          </a:p>
          <a:p>
            <a:r>
              <a:rPr lang="en-US" altLang="zh-CN" dirty="0" smtClean="0"/>
              <a:t>Cinder API</a:t>
            </a:r>
            <a:r>
              <a:rPr lang="zh-CN" altLang="en-US" dirty="0" smtClean="0"/>
              <a:t>将该信息传递给</a:t>
            </a:r>
            <a:r>
              <a:rPr lang="en-US" altLang="zh-CN" dirty="0" smtClean="0"/>
              <a:t>Cinder Volume</a:t>
            </a:r>
            <a:r>
              <a:rPr lang="zh-CN" altLang="en-US" dirty="0" smtClean="0"/>
              <a:t>。</a:t>
            </a:r>
          </a:p>
          <a:p>
            <a:r>
              <a:rPr lang="en-US" altLang="zh-CN" smtClean="0"/>
              <a:t>Cinder Volume</a:t>
            </a:r>
            <a:r>
              <a:rPr lang="zh-CN" altLang="en-US" dirty="0" smtClean="0"/>
              <a:t>通过创建卷时保存的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信息找到对应的</a:t>
            </a:r>
            <a:r>
              <a:rPr lang="en-US" altLang="zh-CN" dirty="0" smtClean="0"/>
              <a:t>Cinder Driver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Cinder Driver</a:t>
            </a:r>
            <a:r>
              <a:rPr lang="zh-CN" altLang="en-US" dirty="0" smtClean="0"/>
              <a:t>通知存储允许该主机访问该卷，并返回该存储的连接信息（如</a:t>
            </a:r>
            <a:r>
              <a:rPr lang="en-US" altLang="zh-CN" dirty="0" smtClean="0"/>
              <a:t>iSCSI </a:t>
            </a:r>
            <a:r>
              <a:rPr lang="en-US" altLang="zh-CN" dirty="0" err="1" smtClean="0"/>
              <a:t>iqn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portal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FC Target WWPN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NFS path</a:t>
            </a:r>
            <a:r>
              <a:rPr lang="zh-CN" altLang="en-US" dirty="0" smtClean="0"/>
              <a:t>等）</a:t>
            </a:r>
          </a:p>
          <a:p>
            <a:r>
              <a:rPr lang="en-US" altLang="zh-CN" dirty="0" smtClean="0"/>
              <a:t>Nova</a:t>
            </a:r>
            <a:r>
              <a:rPr lang="zh-CN" altLang="en-US" dirty="0" smtClean="0"/>
              <a:t>调用针对于不同存储类型进行主机识别磁盘的代码（ </a:t>
            </a:r>
            <a:r>
              <a:rPr lang="en-US" altLang="zh-CN" dirty="0" smtClean="0"/>
              <a:t>Cinder 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brick</a:t>
            </a:r>
            <a:r>
              <a:rPr lang="zh-CN" altLang="en-US" dirty="0" smtClean="0"/>
              <a:t>模块用于参考）实现识别磁盘或者文件设备。</a:t>
            </a:r>
          </a:p>
          <a:p>
            <a:r>
              <a:rPr lang="en-US" altLang="zh-CN" dirty="0" smtClean="0"/>
              <a:t>Nova</a:t>
            </a:r>
            <a:r>
              <a:rPr lang="zh-CN" altLang="en-US" dirty="0" smtClean="0"/>
              <a:t>通知</a:t>
            </a:r>
            <a:r>
              <a:rPr lang="en-US" altLang="zh-CN" dirty="0" smtClean="0"/>
              <a:t>Cinder</a:t>
            </a:r>
            <a:r>
              <a:rPr lang="zh-CN" altLang="en-US" dirty="0" smtClean="0"/>
              <a:t>已经进行了挂载。</a:t>
            </a:r>
          </a:p>
          <a:p>
            <a:r>
              <a:rPr lang="en-US" altLang="zh-CN" dirty="0" smtClean="0"/>
              <a:t>Nova</a:t>
            </a:r>
            <a:r>
              <a:rPr lang="zh-CN" altLang="en-US" dirty="0" smtClean="0"/>
              <a:t>将主机的设备信息传递给</a:t>
            </a:r>
            <a:r>
              <a:rPr lang="en-US" altLang="zh-CN" dirty="0" smtClean="0"/>
              <a:t>hypervisor</a:t>
            </a:r>
            <a:r>
              <a:rPr lang="zh-CN" altLang="en-US" dirty="0" smtClean="0"/>
              <a:t>来实现虚拟机挂载磁盘。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583620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43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10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421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0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50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79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sz="11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Swift</a:t>
            </a:r>
            <a:r>
              <a:rPr lang="zh-CN" altLang="en-US" sz="11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提供高度可用、分布式、最终一致的对象存储服务。</a:t>
            </a:r>
            <a:endParaRPr lang="en-US" altLang="zh-CN" sz="11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2522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经常用于存储镜像或用于存储虚拟机实例卷的备份副本。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760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极高的数据持久性</a:t>
            </a:r>
          </a:p>
          <a:p>
            <a:pPr lvl="1"/>
            <a:r>
              <a:rPr lang="zh-CN" altLang="en-US" smtClean="0"/>
              <a:t>从理论上测算过，</a:t>
            </a:r>
            <a:r>
              <a:rPr lang="en-US" altLang="zh-CN" smtClean="0"/>
              <a:t>Swift</a:t>
            </a:r>
            <a:r>
              <a:rPr lang="zh-CN" altLang="en-US" smtClean="0"/>
              <a:t>在</a:t>
            </a:r>
            <a:r>
              <a:rPr lang="en-US" altLang="zh-CN" smtClean="0"/>
              <a:t>5</a:t>
            </a:r>
            <a:r>
              <a:rPr lang="zh-CN" altLang="en-US" smtClean="0"/>
              <a:t>个</a:t>
            </a:r>
            <a:r>
              <a:rPr lang="en-US" altLang="zh-CN" smtClean="0"/>
              <a:t>Zone</a:t>
            </a:r>
            <a:r>
              <a:rPr lang="zh-CN" altLang="en-US" smtClean="0"/>
              <a:t>、</a:t>
            </a:r>
            <a:r>
              <a:rPr lang="en-US" altLang="zh-CN" smtClean="0"/>
              <a:t>5×10</a:t>
            </a:r>
            <a:r>
              <a:rPr lang="zh-CN" altLang="en-US" smtClean="0"/>
              <a:t>个存储节点的环境下，数据复制份是为</a:t>
            </a:r>
            <a:r>
              <a:rPr lang="en-US" altLang="zh-CN" smtClean="0"/>
              <a:t>3</a:t>
            </a:r>
            <a:r>
              <a:rPr lang="zh-CN" altLang="en-US" smtClean="0"/>
              <a:t>，数据持久性的</a:t>
            </a:r>
            <a:r>
              <a:rPr lang="en-US" altLang="zh-CN" smtClean="0"/>
              <a:t>SLA</a:t>
            </a:r>
            <a:r>
              <a:rPr lang="zh-CN" altLang="en-US" smtClean="0"/>
              <a:t>能达到</a:t>
            </a:r>
            <a:r>
              <a:rPr lang="en-US" altLang="zh-CN" smtClean="0"/>
              <a:t>10</a:t>
            </a:r>
            <a:r>
              <a:rPr lang="zh-CN" altLang="en-US" smtClean="0"/>
              <a:t>个</a:t>
            </a:r>
            <a:r>
              <a:rPr lang="en-US" altLang="zh-CN" smtClean="0"/>
              <a:t>9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完全对称的系统架构</a:t>
            </a:r>
          </a:p>
          <a:p>
            <a:pPr lvl="1"/>
            <a:r>
              <a:rPr lang="zh-CN" altLang="en-US" smtClean="0"/>
              <a:t>“对称”意味着</a:t>
            </a:r>
            <a:r>
              <a:rPr lang="en-US" altLang="zh-CN" smtClean="0"/>
              <a:t>Swift</a:t>
            </a:r>
            <a:r>
              <a:rPr lang="zh-CN" altLang="en-US" smtClean="0"/>
              <a:t>中各节点可以完全对等，能极大地降低系统维护成本。</a:t>
            </a:r>
          </a:p>
          <a:p>
            <a:r>
              <a:rPr lang="zh-CN" altLang="en-US" smtClean="0"/>
              <a:t>无限的可扩展性</a:t>
            </a:r>
          </a:p>
          <a:p>
            <a:pPr lvl="1"/>
            <a:r>
              <a:rPr lang="zh-CN" altLang="en-US" smtClean="0"/>
              <a:t>这里的扩展性分两方面，一是数据存储容量无限可扩展；二是</a:t>
            </a:r>
            <a:r>
              <a:rPr lang="en-US" altLang="zh-CN" smtClean="0"/>
              <a:t>Swift</a:t>
            </a:r>
            <a:r>
              <a:rPr lang="zh-CN" altLang="en-US" smtClean="0"/>
              <a:t>性能（如</a:t>
            </a:r>
            <a:r>
              <a:rPr lang="en-US" altLang="zh-CN" smtClean="0"/>
              <a:t>QPS</a:t>
            </a:r>
            <a:r>
              <a:rPr lang="zh-CN" altLang="en-US" smtClean="0"/>
              <a:t>、吞吐量等）可线性提升。因为</a:t>
            </a:r>
            <a:r>
              <a:rPr lang="en-US" altLang="zh-CN" smtClean="0"/>
              <a:t>Swift</a:t>
            </a:r>
            <a:r>
              <a:rPr lang="zh-CN" altLang="en-US" smtClean="0"/>
              <a:t>是完全对称的架构，扩容只需简单地新增机器，系统会自动完成数据迁移等工作，使各存储节点重新达到平衡状态。</a:t>
            </a:r>
          </a:p>
          <a:p>
            <a:r>
              <a:rPr lang="zh-CN" altLang="en-US" smtClean="0"/>
              <a:t>无单点故障</a:t>
            </a:r>
          </a:p>
          <a:p>
            <a:pPr lvl="1"/>
            <a:r>
              <a:rPr lang="zh-CN" altLang="en-US" smtClean="0"/>
              <a:t>在互联网业务大规模应用的场景中，存储的单点一直是个难题。例如数据库，一般的</a:t>
            </a:r>
            <a:r>
              <a:rPr lang="en-US" altLang="zh-CN" smtClean="0"/>
              <a:t>HA</a:t>
            </a:r>
            <a:r>
              <a:rPr lang="zh-CN" altLang="en-US" smtClean="0"/>
              <a:t>方法只能做主从，并且“主”一般只有一个；还有一些其他开源存储系统的实现中，元数据信息的存储一直以来是个头痛的地方，一般只能单点存储，而这个单点很容易成为瓶颈，并且一旦这个点出现差异，往往能影响到整个集群。</a:t>
            </a:r>
          </a:p>
          <a:p>
            <a:pPr lvl="1"/>
            <a:r>
              <a:rPr lang="en-US" altLang="zh-CN" smtClean="0"/>
              <a:t>Swift</a:t>
            </a:r>
            <a:r>
              <a:rPr lang="zh-CN" altLang="en-US" smtClean="0"/>
              <a:t>的元数据存储是完全均匀随机分布的，并且与对象文件存储一样，元数据也会存储多份。整个</a:t>
            </a:r>
            <a:r>
              <a:rPr lang="en-US" altLang="zh-CN" smtClean="0"/>
              <a:t>Swift</a:t>
            </a:r>
            <a:r>
              <a:rPr lang="zh-CN" altLang="en-US" smtClean="0"/>
              <a:t>集群中，也没有一个角色是单点的，并且在架构和设计上保证无单点业务是有效的。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583545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8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745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中对象的存储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如下所示：</a:t>
            </a:r>
            <a:r>
              <a:rPr lang="en-US" altLang="zh-CN" dirty="0" smtClean="0"/>
              <a:t>https://swift.example.com/v1/account/container/object</a:t>
            </a:r>
          </a:p>
          <a:p>
            <a:r>
              <a:rPr lang="zh-CN" altLang="en-US" dirty="0" smtClean="0"/>
              <a:t>存储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有两个基本部分：集群位置和存储位置。</a:t>
            </a:r>
          </a:p>
          <a:p>
            <a:pPr lvl="1"/>
            <a:r>
              <a:rPr lang="zh-CN" altLang="en-US" dirty="0" smtClean="0"/>
              <a:t>集群位置： </a:t>
            </a:r>
            <a:r>
              <a:rPr lang="en-US" altLang="zh-CN" dirty="0" smtClean="0"/>
              <a:t>swift.example.com/v1/</a:t>
            </a:r>
          </a:p>
          <a:p>
            <a:pPr lvl="1"/>
            <a:r>
              <a:rPr lang="zh-CN" altLang="en-US" dirty="0" smtClean="0"/>
              <a:t>存储位置（对象）： </a:t>
            </a:r>
            <a:r>
              <a:rPr lang="en-US" altLang="zh-CN" dirty="0" smtClean="0"/>
              <a:t>/account/container/object</a:t>
            </a:r>
          </a:p>
          <a:p>
            <a:r>
              <a:rPr lang="zh-CN" altLang="en-US" dirty="0" smtClean="0"/>
              <a:t>存储位置有如下三种：</a:t>
            </a:r>
          </a:p>
          <a:p>
            <a:pPr lvl="1"/>
            <a:r>
              <a:rPr lang="en-US" altLang="zh-CN" dirty="0" smtClean="0"/>
              <a:t>/account</a:t>
            </a:r>
          </a:p>
          <a:p>
            <a:pPr lvl="2"/>
            <a:r>
              <a:rPr lang="zh-CN" altLang="en-US" dirty="0" smtClean="0"/>
              <a:t>帐户存储位置是唯一命名的存储区域，其中包含帐户本身的元数据（描述性信息）以及帐户中的容器列表。</a:t>
            </a:r>
          </a:p>
          <a:p>
            <a:pPr lvl="2"/>
            <a:r>
              <a:rPr lang="zh-CN" altLang="en-US" dirty="0" smtClean="0"/>
              <a:t>请注意，在</a:t>
            </a:r>
            <a:r>
              <a:rPr lang="en-US" altLang="zh-CN" dirty="0" smtClean="0"/>
              <a:t>Swift</a:t>
            </a:r>
            <a:r>
              <a:rPr lang="zh-CN" altLang="en-US" dirty="0" smtClean="0"/>
              <a:t>中，帐户不是用户身份。当您听到帐户时，请考虑存储区域。</a:t>
            </a:r>
          </a:p>
          <a:p>
            <a:pPr lvl="1"/>
            <a:r>
              <a:rPr lang="en-US" altLang="zh-CN" dirty="0" smtClean="0"/>
              <a:t>/account/container</a:t>
            </a:r>
          </a:p>
          <a:p>
            <a:pPr lvl="2"/>
            <a:r>
              <a:rPr lang="zh-CN" altLang="en-US" dirty="0" smtClean="0"/>
              <a:t>容器存储位置是帐户内的用户定义的存储区域，其中包含容器本身和容器中的对象列表的元数据。</a:t>
            </a:r>
          </a:p>
          <a:p>
            <a:pPr lvl="1"/>
            <a:r>
              <a:rPr lang="en-US" altLang="zh-CN" dirty="0" smtClean="0"/>
              <a:t>/account/container/object</a:t>
            </a:r>
          </a:p>
          <a:p>
            <a:pPr lvl="2"/>
            <a:r>
              <a:rPr lang="zh-CN" altLang="en-US" dirty="0" smtClean="0"/>
              <a:t>对象存储位置存储了数据对象及其元数据的位置。</a:t>
            </a:r>
          </a:p>
          <a:p>
            <a:endParaRPr lang="zh-CN" alt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4506764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7600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8557503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51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57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568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使用命令</a:t>
            </a:r>
            <a:r>
              <a:rPr lang="en-US" altLang="zh-CN" dirty="0" smtClean="0"/>
              <a:t>swift</a:t>
            </a:r>
            <a:r>
              <a:rPr lang="en-US" altLang="zh-CN" baseline="0" dirty="0" smtClean="0"/>
              <a:t> stat</a:t>
            </a:r>
            <a:r>
              <a:rPr lang="zh-CN" altLang="en-US" baseline="0" dirty="0" smtClean="0"/>
              <a:t>可以显示</a:t>
            </a:r>
            <a:r>
              <a:rPr lang="en-US" altLang="zh-CN" baseline="0" dirty="0" smtClean="0"/>
              <a:t>Swift</a:t>
            </a:r>
            <a:r>
              <a:rPr lang="zh-CN" altLang="en-US" baseline="0" dirty="0" smtClean="0"/>
              <a:t>中的帐户、容器和对象的信息。</a:t>
            </a:r>
            <a:endParaRPr lang="en-US" altLang="zh-CN" baseline="0" dirty="0" smtClean="0"/>
          </a:p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dirty="0" smtClean="0"/>
              <a:t>Swift</a:t>
            </a:r>
            <a:r>
              <a:rPr lang="zh-CN" altLang="en-US" dirty="0" smtClean="0"/>
              <a:t>为账户，容器和对象分别定义了</a:t>
            </a:r>
            <a:r>
              <a:rPr lang="en-US" altLang="zh-CN" dirty="0" smtClean="0"/>
              <a:t>Ring</a:t>
            </a:r>
            <a:r>
              <a:rPr lang="zh-CN" altLang="en-US" dirty="0" smtClean="0"/>
              <a:t>（环）将</a:t>
            </a:r>
            <a:r>
              <a:rPr lang="zh-CN" altLang="en-US" dirty="0" smtClean="0">
                <a:sym typeface="+mn-lt"/>
              </a:rPr>
              <a:t>将虚拟节点（分区）映射到一组物理存储设备上，包括</a:t>
            </a:r>
            <a:r>
              <a:rPr lang="en-US" altLang="zh-CN" dirty="0" smtClean="0">
                <a:sym typeface="+mn-lt"/>
              </a:rPr>
              <a:t>Account Ring</a:t>
            </a:r>
            <a:r>
              <a:rPr lang="zh-CN" altLang="en-US" dirty="0" smtClean="0">
                <a:sym typeface="+mn-lt"/>
              </a:rPr>
              <a:t>、</a:t>
            </a:r>
            <a:r>
              <a:rPr lang="en-US" altLang="zh-CN" dirty="0" smtClean="0">
                <a:sym typeface="+mn-lt"/>
              </a:rPr>
              <a:t>Container Ring </a:t>
            </a:r>
            <a:r>
              <a:rPr lang="zh-CN" altLang="en-US" dirty="0" smtClean="0">
                <a:sym typeface="+mn-lt"/>
              </a:rPr>
              <a:t>、</a:t>
            </a:r>
            <a:r>
              <a:rPr lang="en-US" altLang="zh-CN" dirty="0" smtClean="0">
                <a:sym typeface="+mn-lt"/>
              </a:rPr>
              <a:t>Object Ring</a:t>
            </a:r>
            <a:r>
              <a:rPr lang="zh-CN" altLang="en-US" dirty="0" smtClean="0">
                <a:sym typeface="+mn-lt"/>
              </a:rPr>
              <a:t>。</a:t>
            </a:r>
            <a:endParaRPr lang="en-US" altLang="zh-CN" dirty="0" smtClean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97333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中主要有临时存储和永久性存储。</a:t>
            </a:r>
            <a:endParaRPr lang="en-US" altLang="zh-CN" dirty="0" smtClean="0"/>
          </a:p>
          <a:p>
            <a:r>
              <a:rPr lang="zh-CN" altLang="en-US" dirty="0" smtClean="0"/>
              <a:t>请参考本章第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节内容中的“</a:t>
            </a:r>
            <a:r>
              <a:rPr lang="en-US" altLang="zh-CN" dirty="0" smtClean="0">
                <a:sym typeface="+mn-lt"/>
              </a:rPr>
              <a:t>OpenStack</a:t>
            </a:r>
            <a:r>
              <a:rPr lang="zh-CN" altLang="en-US" dirty="0" smtClean="0">
                <a:sym typeface="+mn-lt"/>
              </a:rPr>
              <a:t>存储类型对比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请参考本章第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节内容中的“</a:t>
            </a:r>
            <a:r>
              <a:rPr lang="en-US" altLang="zh-CN" dirty="0" smtClean="0">
                <a:sym typeface="+mn-lt"/>
              </a:rPr>
              <a:t>Cinder</a:t>
            </a:r>
            <a:r>
              <a:rPr lang="zh-CN" altLang="en-US" dirty="0" smtClean="0">
                <a:sym typeface="+mn-lt"/>
              </a:rPr>
              <a:t>架构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请参考本章第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节内容中的“</a:t>
            </a:r>
            <a:r>
              <a:rPr lang="en-US" altLang="zh-CN" dirty="0" smtClean="0">
                <a:sym typeface="+mn-lt"/>
              </a:rPr>
              <a:t>Cinder</a:t>
            </a:r>
            <a:r>
              <a:rPr lang="zh-CN" altLang="en-US" dirty="0" smtClean="0">
                <a:sym typeface="+mn-lt"/>
              </a:rPr>
              <a:t>典型工作流程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请参考本章第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节内容中的“</a:t>
            </a:r>
            <a:r>
              <a:rPr lang="en-US" altLang="zh-CN" dirty="0" smtClean="0"/>
              <a:t>Swift</a:t>
            </a:r>
            <a:r>
              <a:rPr lang="zh-CN" altLang="en-US" dirty="0" smtClean="0"/>
              <a:t>架构”。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4178905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273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752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3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9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518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建议选择如下：</a:t>
            </a:r>
            <a:endParaRPr lang="en-US" altLang="zh-CN" dirty="0" smtClean="0"/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lang="zh-CN" altLang="en-US" sz="1100" u="none" strike="noStrike" dirty="0" smtClean="0">
                <a:effectLst/>
                <a:sym typeface="+mn-lt"/>
              </a:rPr>
              <a:t>场景一：临时存储</a:t>
            </a:r>
            <a:endParaRPr lang="en-US" altLang="zh-CN" sz="1100" u="none" strike="noStrike" dirty="0" smtClean="0">
              <a:effectLst/>
              <a:sym typeface="+mn-lt"/>
            </a:endParaRPr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lang="zh-CN" altLang="en-US" sz="1100" b="0" i="0" u="none" strike="noStrike" kern="120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场景二：块存储</a:t>
            </a:r>
            <a:endParaRPr lang="en-US" altLang="zh-CN" sz="1100" b="0" i="0" u="none" strike="noStrike" kern="1200" dirty="0" smtClean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lang="zh-CN" altLang="en-US" sz="1100" b="0" i="0" u="none" strike="noStrike" kern="120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场景三：对象存储</a:t>
            </a:r>
            <a:endParaRPr lang="en-US" altLang="zh-CN" sz="1100" b="0" i="0" u="none" strike="noStrike" kern="1200" dirty="0" smtClean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lang="zh-CN" altLang="en-US" sz="1100" b="0" i="0" u="none" strike="noStrike" kern="120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不同场景的选择没有绝对正确的标准。例如，三种场景都可以使用块存储和共享文件存储。</a:t>
            </a:r>
          </a:p>
        </p:txBody>
      </p:sp>
    </p:spTree>
    <p:extLst>
      <p:ext uri="{BB962C8B-B14F-4D97-AF65-F5344CB8AC3E}">
        <p14:creationId xmlns:p14="http://schemas.microsoft.com/office/powerpoint/2010/main" val="1815065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3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08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 lang="en-US" altLang="zh-CN" smtClean="0">
                <a:cs typeface="+mn-ea"/>
                <a:sym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1664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xmlns="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xmlns="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=""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75" r:id="rId10"/>
    <p:sldLayoutId id="2147483851" r:id="rId11"/>
    <p:sldLayoutId id="2147483852" r:id="rId12"/>
    <p:sldLayoutId id="2147483850" r:id="rId13"/>
    <p:sldLayoutId id="2147483861" r:id="rId14"/>
    <p:sldLayoutId id="21474838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存储管理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块存储服务是什么？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71764" y="1351282"/>
            <a:ext cx="45005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CINDER</a:t>
            </a:r>
          </a:p>
          <a:p>
            <a:pPr lvl="0"/>
            <a:r>
              <a:rPr lang="zh-CN" altLang="en-US" sz="18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块存储服务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首次出现在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的“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Folsom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版本中。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7508" y="2875509"/>
            <a:ext cx="97588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Cinder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提供块存储服务，为虚拟机实例提供持久化存储。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Cinder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调用不同存储接口驱动，将存储设备转化成块存储池，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用户无需了解存储实际部署的位置或设备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类型。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7508" y="4253026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依赖的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11523" y="4709830"/>
            <a:ext cx="1475511" cy="1599490"/>
            <a:chOff x="1811523" y="4805733"/>
            <a:chExt cx="1475511" cy="1599490"/>
          </a:xfrm>
        </p:grpSpPr>
        <p:pic>
          <p:nvPicPr>
            <p:cNvPr id="8" name="Picture 2" descr="https://www.openstack.org/software/images/mascots/keyston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523" y="4805733"/>
              <a:ext cx="1475511" cy="123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/>
            <p:cNvSpPr txBox="1"/>
            <p:nvPr/>
          </p:nvSpPr>
          <p:spPr bwMode="auto">
            <a:xfrm>
              <a:off x="1955865" y="6039565"/>
              <a:ext cx="1186826" cy="3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 smtClean="0">
                  <a:latin typeface="+mn-lt"/>
                  <a:ea typeface="+mn-ea"/>
                  <a:cs typeface="+mn-ea"/>
                  <a:sym typeface="+mn-lt"/>
                </a:rPr>
                <a:t>Keystone</a:t>
              </a:r>
              <a:endParaRPr lang="zh-CN" altLang="en-US" sz="18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0" name="Picture 2" descr="https://www.openstack.org/software/images/mascots/cinder.pn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016732"/>
            <a:ext cx="2051575" cy="17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0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+mn-lt"/>
                <a:cs typeface="+mn-ea"/>
                <a:sym typeface="+mn-lt"/>
              </a:rPr>
              <a:t>Cinder</a:t>
            </a:r>
            <a:r>
              <a:rPr lang="zh-CN" altLang="en-US" b="1" i="0" u="none" strike="noStrike" kern="2200" baseline="0" dirty="0" smtClean="0">
                <a:latin typeface="+mn-lt"/>
                <a:cs typeface="+mn-ea"/>
                <a:sym typeface="+mn-lt"/>
              </a:rPr>
              <a:t>在</a:t>
            </a:r>
            <a:r>
              <a:rPr lang="en-US" altLang="zh-CN" b="1" i="0" u="none" strike="noStrike" kern="2200" baseline="0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i="0" u="none" strike="noStrike" kern="2200" baseline="0" dirty="0" smtClean="0">
                <a:latin typeface="+mn-lt"/>
                <a:cs typeface="+mn-ea"/>
                <a:sym typeface="+mn-lt"/>
              </a:rPr>
              <a:t>中的位置和作用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83" y="1213677"/>
            <a:ext cx="7992301" cy="51744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180" y="4617132"/>
            <a:ext cx="1080120" cy="896269"/>
          </a:xfrm>
          <a:prstGeom prst="flowChartConnector">
            <a:avLst/>
          </a:prstGeom>
          <a:ln w="38100">
            <a:solidFill>
              <a:schemeClr val="bg1"/>
            </a:solidFill>
          </a:ln>
          <a:effectLst>
            <a:outerShdw blurRad="254000" dir="5400000" sx="106000" sy="106000" algn="ctr" rotWithShape="0">
              <a:srgbClr val="000000">
                <a:alpha val="40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 bwMode="auto">
          <a:xfrm>
            <a:off x="9679058" y="6114775"/>
            <a:ext cx="178904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ea"/>
                <a:ea typeface="+mn-ea"/>
              </a:rPr>
              <a:t>source: openstack.org</a:t>
            </a:r>
            <a:endParaRPr lang="zh-CN" altLang="en-US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303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存储概述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块存储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Cinder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简介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Cinder</a:t>
            </a:r>
            <a:r>
              <a:rPr lang="zh-CN" altLang="en-US" dirty="0" smtClean="0">
                <a:cs typeface="+mn-ea"/>
                <a:sym typeface="+mn-lt"/>
              </a:rPr>
              <a:t>架构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组件详细讲解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典型工作流程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OpenStack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动手实验：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操作</a:t>
            </a: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对象存储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Swift</a:t>
            </a:r>
          </a:p>
        </p:txBody>
      </p:sp>
    </p:spTree>
    <p:extLst>
      <p:ext uri="{BB962C8B-B14F-4D97-AF65-F5344CB8AC3E}">
        <p14:creationId xmlns:p14="http://schemas.microsoft.com/office/powerpoint/2010/main" val="5705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+mn-lt"/>
                <a:cs typeface="+mn-ea"/>
                <a:sym typeface="+mn-lt"/>
              </a:rPr>
              <a:t>Cinder</a:t>
            </a:r>
            <a:r>
              <a:rPr lang="zh-CN" altLang="en-US" b="1" i="0" u="none" strike="noStrike" kern="2200" baseline="0" dirty="0" smtClean="0">
                <a:latin typeface="+mn-lt"/>
                <a:cs typeface="+mn-ea"/>
                <a:sym typeface="+mn-lt"/>
              </a:rPr>
              <a:t>架构</a:t>
            </a:r>
          </a:p>
        </p:txBody>
      </p:sp>
      <p:sp>
        <p:nvSpPr>
          <p:cNvPr id="3" name="object 3"/>
          <p:cNvSpPr/>
          <p:nvPr/>
        </p:nvSpPr>
        <p:spPr>
          <a:xfrm>
            <a:off x="1771727" y="2804762"/>
            <a:ext cx="8648547" cy="3072510"/>
          </a:xfrm>
          <a:custGeom>
            <a:avLst/>
            <a:gdLst/>
            <a:ahLst/>
            <a:cxnLst/>
            <a:rect l="l" t="t" r="r" b="b"/>
            <a:pathLst>
              <a:path w="6949440" h="2468879">
                <a:moveTo>
                  <a:pt x="6537960" y="0"/>
                </a:moveTo>
                <a:lnTo>
                  <a:pt x="411479" y="0"/>
                </a:lnTo>
                <a:lnTo>
                  <a:pt x="367467" y="3056"/>
                </a:lnTo>
                <a:lnTo>
                  <a:pt x="323905" y="11929"/>
                </a:lnTo>
                <a:lnTo>
                  <a:pt x="281242" y="26179"/>
                </a:lnTo>
                <a:lnTo>
                  <a:pt x="239930" y="45364"/>
                </a:lnTo>
                <a:lnTo>
                  <a:pt x="200416" y="69042"/>
                </a:lnTo>
                <a:lnTo>
                  <a:pt x="163152" y="96771"/>
                </a:lnTo>
                <a:lnTo>
                  <a:pt x="128587" y="128111"/>
                </a:lnTo>
                <a:lnTo>
                  <a:pt x="97171" y="162619"/>
                </a:lnTo>
                <a:lnTo>
                  <a:pt x="69354" y="199854"/>
                </a:lnTo>
                <a:lnTo>
                  <a:pt x="45586" y="239374"/>
                </a:lnTo>
                <a:lnTo>
                  <a:pt x="26317" y="280738"/>
                </a:lnTo>
                <a:lnTo>
                  <a:pt x="11996" y="323505"/>
                </a:lnTo>
                <a:lnTo>
                  <a:pt x="3074" y="367233"/>
                </a:lnTo>
                <a:lnTo>
                  <a:pt x="0" y="411479"/>
                </a:lnTo>
                <a:lnTo>
                  <a:pt x="0" y="2057400"/>
                </a:lnTo>
                <a:lnTo>
                  <a:pt x="3074" y="2101177"/>
                </a:lnTo>
                <a:lnTo>
                  <a:pt x="11996" y="2144574"/>
                </a:lnTo>
                <a:lnTo>
                  <a:pt x="26317" y="2187132"/>
                </a:lnTo>
                <a:lnTo>
                  <a:pt x="45586" y="2228394"/>
                </a:lnTo>
                <a:lnTo>
                  <a:pt x="69354" y="2267901"/>
                </a:lnTo>
                <a:lnTo>
                  <a:pt x="97171" y="2305194"/>
                </a:lnTo>
                <a:lnTo>
                  <a:pt x="128587" y="2339816"/>
                </a:lnTo>
                <a:lnTo>
                  <a:pt x="163152" y="2371308"/>
                </a:lnTo>
                <a:lnTo>
                  <a:pt x="200416" y="2399212"/>
                </a:lnTo>
                <a:lnTo>
                  <a:pt x="239930" y="2423071"/>
                </a:lnTo>
                <a:lnTo>
                  <a:pt x="281242" y="2442425"/>
                </a:lnTo>
                <a:lnTo>
                  <a:pt x="323905" y="2456816"/>
                </a:lnTo>
                <a:lnTo>
                  <a:pt x="367467" y="2465787"/>
                </a:lnTo>
                <a:lnTo>
                  <a:pt x="411479" y="2468879"/>
                </a:lnTo>
                <a:lnTo>
                  <a:pt x="6537960" y="2468879"/>
                </a:lnTo>
                <a:lnTo>
                  <a:pt x="6581972" y="2465787"/>
                </a:lnTo>
                <a:lnTo>
                  <a:pt x="6625534" y="2456816"/>
                </a:lnTo>
                <a:lnTo>
                  <a:pt x="6668197" y="2442425"/>
                </a:lnTo>
                <a:lnTo>
                  <a:pt x="6709509" y="2423071"/>
                </a:lnTo>
                <a:lnTo>
                  <a:pt x="6749023" y="2399212"/>
                </a:lnTo>
                <a:lnTo>
                  <a:pt x="6786287" y="2371308"/>
                </a:lnTo>
                <a:lnTo>
                  <a:pt x="6820852" y="2339816"/>
                </a:lnTo>
                <a:lnTo>
                  <a:pt x="6852268" y="2305194"/>
                </a:lnTo>
                <a:lnTo>
                  <a:pt x="6880085" y="2267901"/>
                </a:lnTo>
                <a:lnTo>
                  <a:pt x="6903853" y="2228394"/>
                </a:lnTo>
                <a:lnTo>
                  <a:pt x="6923122" y="2187132"/>
                </a:lnTo>
                <a:lnTo>
                  <a:pt x="6937443" y="2144574"/>
                </a:lnTo>
                <a:lnTo>
                  <a:pt x="6946365" y="2101177"/>
                </a:lnTo>
                <a:lnTo>
                  <a:pt x="6949440" y="2057400"/>
                </a:lnTo>
                <a:lnTo>
                  <a:pt x="6949440" y="411479"/>
                </a:lnTo>
                <a:lnTo>
                  <a:pt x="6946365" y="367233"/>
                </a:lnTo>
                <a:lnTo>
                  <a:pt x="6937443" y="323505"/>
                </a:lnTo>
                <a:lnTo>
                  <a:pt x="6923122" y="280738"/>
                </a:lnTo>
                <a:lnTo>
                  <a:pt x="6903853" y="239374"/>
                </a:lnTo>
                <a:lnTo>
                  <a:pt x="6880085" y="199854"/>
                </a:lnTo>
                <a:lnTo>
                  <a:pt x="6852268" y="162619"/>
                </a:lnTo>
                <a:lnTo>
                  <a:pt x="6820852" y="128111"/>
                </a:lnTo>
                <a:lnTo>
                  <a:pt x="6786287" y="96771"/>
                </a:lnTo>
                <a:lnTo>
                  <a:pt x="6749023" y="69042"/>
                </a:lnTo>
                <a:lnTo>
                  <a:pt x="6709509" y="45364"/>
                </a:lnTo>
                <a:lnTo>
                  <a:pt x="6668197" y="26179"/>
                </a:lnTo>
                <a:lnTo>
                  <a:pt x="6625534" y="11929"/>
                </a:lnTo>
                <a:lnTo>
                  <a:pt x="6581972" y="3056"/>
                </a:lnTo>
                <a:lnTo>
                  <a:pt x="653796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1727" y="28047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20273" y="58772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58035" y="3141410"/>
            <a:ext cx="2389729" cy="682780"/>
          </a:xfrm>
          <a:custGeom>
            <a:avLst/>
            <a:gdLst/>
            <a:ahLst/>
            <a:cxnLst/>
            <a:rect l="l" t="t" r="r" b="b"/>
            <a:pathLst>
              <a:path w="1920239" h="548639">
                <a:moveTo>
                  <a:pt x="1828800" y="0"/>
                </a:moveTo>
                <a:lnTo>
                  <a:pt x="91439" y="0"/>
                </a:lnTo>
                <a:lnTo>
                  <a:pt x="57864" y="7858"/>
                </a:lnTo>
                <a:lnTo>
                  <a:pt x="28574" y="28575"/>
                </a:lnTo>
                <a:lnTo>
                  <a:pt x="7858" y="57864"/>
                </a:lnTo>
                <a:lnTo>
                  <a:pt x="0" y="91439"/>
                </a:lnTo>
                <a:lnTo>
                  <a:pt x="0" y="457200"/>
                </a:lnTo>
                <a:lnTo>
                  <a:pt x="7858" y="490775"/>
                </a:lnTo>
                <a:lnTo>
                  <a:pt x="28575" y="520064"/>
                </a:lnTo>
                <a:lnTo>
                  <a:pt x="57864" y="540781"/>
                </a:lnTo>
                <a:lnTo>
                  <a:pt x="91439" y="548639"/>
                </a:lnTo>
                <a:lnTo>
                  <a:pt x="1828800" y="548639"/>
                </a:lnTo>
                <a:lnTo>
                  <a:pt x="1862375" y="540781"/>
                </a:lnTo>
                <a:lnTo>
                  <a:pt x="1891664" y="520064"/>
                </a:lnTo>
                <a:lnTo>
                  <a:pt x="1912381" y="490775"/>
                </a:lnTo>
                <a:lnTo>
                  <a:pt x="1920239" y="457200"/>
                </a:lnTo>
                <a:lnTo>
                  <a:pt x="1920239" y="91439"/>
                </a:lnTo>
                <a:lnTo>
                  <a:pt x="1912381" y="57864"/>
                </a:lnTo>
                <a:lnTo>
                  <a:pt x="1891665" y="28575"/>
                </a:lnTo>
                <a:lnTo>
                  <a:pt x="1862375" y="7858"/>
                </a:lnTo>
                <a:lnTo>
                  <a:pt x="1828800" y="0"/>
                </a:lnTo>
                <a:close/>
              </a:path>
            </a:pathLst>
          </a:custGeom>
          <a:solidFill>
            <a:srgbClr val="15B0E8"/>
          </a:solidFill>
          <a:ln>
            <a:noFill/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8034" y="3141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47764" y="3824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15954" y="3296299"/>
            <a:ext cx="14841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cinder-api</a:t>
            </a:r>
            <a:endParaRPr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99322" y="4595479"/>
            <a:ext cx="2389729" cy="682780"/>
          </a:xfrm>
          <a:custGeom>
            <a:avLst/>
            <a:gdLst/>
            <a:ahLst/>
            <a:cxnLst/>
            <a:rect l="l" t="t" r="r" b="b"/>
            <a:pathLst>
              <a:path w="1920239" h="548639">
                <a:moveTo>
                  <a:pt x="1828800" y="0"/>
                </a:moveTo>
                <a:lnTo>
                  <a:pt x="91440" y="0"/>
                </a:lnTo>
                <a:lnTo>
                  <a:pt x="57864" y="7858"/>
                </a:lnTo>
                <a:lnTo>
                  <a:pt x="28575" y="28574"/>
                </a:lnTo>
                <a:lnTo>
                  <a:pt x="7858" y="57864"/>
                </a:lnTo>
                <a:lnTo>
                  <a:pt x="0" y="91439"/>
                </a:lnTo>
                <a:lnTo>
                  <a:pt x="0" y="457199"/>
                </a:lnTo>
                <a:lnTo>
                  <a:pt x="7858" y="490775"/>
                </a:lnTo>
                <a:lnTo>
                  <a:pt x="28575" y="520064"/>
                </a:lnTo>
                <a:lnTo>
                  <a:pt x="57864" y="540781"/>
                </a:lnTo>
                <a:lnTo>
                  <a:pt x="91440" y="548639"/>
                </a:lnTo>
                <a:lnTo>
                  <a:pt x="1828800" y="548639"/>
                </a:lnTo>
                <a:lnTo>
                  <a:pt x="1862375" y="540781"/>
                </a:lnTo>
                <a:lnTo>
                  <a:pt x="1891664" y="520064"/>
                </a:lnTo>
                <a:lnTo>
                  <a:pt x="1912381" y="490775"/>
                </a:lnTo>
                <a:lnTo>
                  <a:pt x="1920239" y="457199"/>
                </a:lnTo>
                <a:lnTo>
                  <a:pt x="1920239" y="91439"/>
                </a:lnTo>
                <a:lnTo>
                  <a:pt x="1912381" y="57864"/>
                </a:lnTo>
                <a:lnTo>
                  <a:pt x="1891664" y="28574"/>
                </a:lnTo>
                <a:lnTo>
                  <a:pt x="1862375" y="7858"/>
                </a:lnTo>
                <a:lnTo>
                  <a:pt x="1828800" y="0"/>
                </a:lnTo>
                <a:close/>
              </a:path>
            </a:pathLst>
          </a:custGeom>
          <a:solidFill>
            <a:srgbClr val="15B0E8"/>
          </a:solidFill>
          <a:ln>
            <a:noFill/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99320" y="4595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89050" y="52782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0503" y="4750368"/>
            <a:ext cx="235733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ci</a:t>
            </a:r>
            <a:r>
              <a:rPr sz="2000" spc="-1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sz="2000" spc="-1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r-sch</a:t>
            </a:r>
            <a:r>
              <a:rPr sz="2000" spc="-1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du</a:t>
            </a:r>
            <a:r>
              <a:rPr sz="2000" spc="-1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er</a:t>
            </a:r>
            <a:endParaRPr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58035" y="4592317"/>
            <a:ext cx="2389729" cy="682780"/>
          </a:xfrm>
          <a:custGeom>
            <a:avLst/>
            <a:gdLst/>
            <a:ahLst/>
            <a:cxnLst/>
            <a:rect l="l" t="t" r="r" b="b"/>
            <a:pathLst>
              <a:path w="1920239" h="548639">
                <a:moveTo>
                  <a:pt x="1828800" y="0"/>
                </a:moveTo>
                <a:lnTo>
                  <a:pt x="91439" y="0"/>
                </a:lnTo>
                <a:lnTo>
                  <a:pt x="57864" y="7858"/>
                </a:lnTo>
                <a:lnTo>
                  <a:pt x="28575" y="28575"/>
                </a:lnTo>
                <a:lnTo>
                  <a:pt x="7858" y="57864"/>
                </a:lnTo>
                <a:lnTo>
                  <a:pt x="0" y="91440"/>
                </a:lnTo>
                <a:lnTo>
                  <a:pt x="0" y="457200"/>
                </a:lnTo>
                <a:lnTo>
                  <a:pt x="7858" y="490775"/>
                </a:lnTo>
                <a:lnTo>
                  <a:pt x="28575" y="520065"/>
                </a:lnTo>
                <a:lnTo>
                  <a:pt x="57864" y="540781"/>
                </a:lnTo>
                <a:lnTo>
                  <a:pt x="91439" y="548640"/>
                </a:lnTo>
                <a:lnTo>
                  <a:pt x="1828800" y="548640"/>
                </a:lnTo>
                <a:lnTo>
                  <a:pt x="1862375" y="540781"/>
                </a:lnTo>
                <a:lnTo>
                  <a:pt x="1891664" y="520065"/>
                </a:lnTo>
                <a:lnTo>
                  <a:pt x="1912381" y="490775"/>
                </a:lnTo>
                <a:lnTo>
                  <a:pt x="1920239" y="457200"/>
                </a:lnTo>
                <a:lnTo>
                  <a:pt x="1920239" y="91440"/>
                </a:lnTo>
                <a:lnTo>
                  <a:pt x="1912381" y="57864"/>
                </a:lnTo>
                <a:lnTo>
                  <a:pt x="1891665" y="28575"/>
                </a:lnTo>
                <a:lnTo>
                  <a:pt x="1862375" y="7858"/>
                </a:lnTo>
                <a:lnTo>
                  <a:pt x="1828800" y="0"/>
                </a:lnTo>
                <a:close/>
              </a:path>
            </a:pathLst>
          </a:custGeom>
          <a:solidFill>
            <a:srgbClr val="15B0E8"/>
          </a:solidFill>
          <a:ln>
            <a:noFill/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58034" y="45923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47764" y="52750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47267" y="4747208"/>
            <a:ext cx="212973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nd</a:t>
            </a:r>
            <a:r>
              <a:rPr sz="2000" spc="-1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r-vo</a:t>
            </a:r>
            <a:r>
              <a:rPr sz="2000" spc="-1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ume</a:t>
            </a:r>
            <a:endParaRPr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47205" y="4592317"/>
            <a:ext cx="2389729" cy="682780"/>
          </a:xfrm>
          <a:custGeom>
            <a:avLst/>
            <a:gdLst/>
            <a:ahLst/>
            <a:cxnLst/>
            <a:rect l="l" t="t" r="r" b="b"/>
            <a:pathLst>
              <a:path w="1920240" h="548639">
                <a:moveTo>
                  <a:pt x="1828799" y="0"/>
                </a:moveTo>
                <a:lnTo>
                  <a:pt x="91439" y="0"/>
                </a:lnTo>
                <a:lnTo>
                  <a:pt x="57864" y="7858"/>
                </a:lnTo>
                <a:lnTo>
                  <a:pt x="28575" y="28575"/>
                </a:lnTo>
                <a:lnTo>
                  <a:pt x="7858" y="57864"/>
                </a:lnTo>
                <a:lnTo>
                  <a:pt x="0" y="91440"/>
                </a:lnTo>
                <a:lnTo>
                  <a:pt x="0" y="457200"/>
                </a:lnTo>
                <a:lnTo>
                  <a:pt x="7858" y="490775"/>
                </a:lnTo>
                <a:lnTo>
                  <a:pt x="28574" y="520065"/>
                </a:lnTo>
                <a:lnTo>
                  <a:pt x="57864" y="540781"/>
                </a:lnTo>
                <a:lnTo>
                  <a:pt x="91439" y="548640"/>
                </a:lnTo>
                <a:lnTo>
                  <a:pt x="1828799" y="548640"/>
                </a:lnTo>
                <a:lnTo>
                  <a:pt x="1862375" y="540781"/>
                </a:lnTo>
                <a:lnTo>
                  <a:pt x="1891664" y="520065"/>
                </a:lnTo>
                <a:lnTo>
                  <a:pt x="1912381" y="490775"/>
                </a:lnTo>
                <a:lnTo>
                  <a:pt x="1920239" y="457200"/>
                </a:lnTo>
                <a:lnTo>
                  <a:pt x="1920239" y="91440"/>
                </a:lnTo>
                <a:lnTo>
                  <a:pt x="1912381" y="57864"/>
                </a:lnTo>
                <a:lnTo>
                  <a:pt x="1891664" y="28575"/>
                </a:lnTo>
                <a:lnTo>
                  <a:pt x="1862375" y="7858"/>
                </a:lnTo>
                <a:lnTo>
                  <a:pt x="1828799" y="0"/>
                </a:lnTo>
                <a:close/>
              </a:path>
            </a:pathLst>
          </a:custGeom>
          <a:solidFill>
            <a:srgbClr val="15B0E8"/>
          </a:solidFill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47205" y="4592317"/>
            <a:ext cx="2389729" cy="682780"/>
          </a:xfrm>
          <a:custGeom>
            <a:avLst/>
            <a:gdLst/>
            <a:ahLst/>
            <a:cxnLst/>
            <a:rect l="l" t="t" r="r" b="b"/>
            <a:pathLst>
              <a:path w="1920240" h="548639">
                <a:moveTo>
                  <a:pt x="91439" y="0"/>
                </a:moveTo>
                <a:lnTo>
                  <a:pt x="57864" y="7858"/>
                </a:lnTo>
                <a:lnTo>
                  <a:pt x="28575" y="28575"/>
                </a:lnTo>
                <a:lnTo>
                  <a:pt x="7858" y="57864"/>
                </a:lnTo>
                <a:lnTo>
                  <a:pt x="0" y="91440"/>
                </a:lnTo>
                <a:lnTo>
                  <a:pt x="0" y="457200"/>
                </a:lnTo>
                <a:lnTo>
                  <a:pt x="7858" y="490775"/>
                </a:lnTo>
                <a:lnTo>
                  <a:pt x="28574" y="520065"/>
                </a:lnTo>
                <a:lnTo>
                  <a:pt x="57864" y="540781"/>
                </a:lnTo>
                <a:lnTo>
                  <a:pt x="91439" y="548640"/>
                </a:lnTo>
                <a:lnTo>
                  <a:pt x="1828799" y="548640"/>
                </a:lnTo>
                <a:lnTo>
                  <a:pt x="1862375" y="540781"/>
                </a:lnTo>
                <a:lnTo>
                  <a:pt x="1891664" y="520065"/>
                </a:lnTo>
                <a:lnTo>
                  <a:pt x="1912381" y="490775"/>
                </a:lnTo>
                <a:lnTo>
                  <a:pt x="1920239" y="457200"/>
                </a:lnTo>
                <a:lnTo>
                  <a:pt x="1920239" y="91440"/>
                </a:lnTo>
                <a:lnTo>
                  <a:pt x="1912381" y="57864"/>
                </a:lnTo>
                <a:lnTo>
                  <a:pt x="1891664" y="28575"/>
                </a:lnTo>
                <a:lnTo>
                  <a:pt x="1862375" y="7858"/>
                </a:lnTo>
                <a:lnTo>
                  <a:pt x="1828799" y="0"/>
                </a:lnTo>
                <a:lnTo>
                  <a:pt x="91439" y="0"/>
                </a:lnTo>
                <a:close/>
              </a:path>
            </a:pathLst>
          </a:custGeom>
          <a:ln w="9344">
            <a:noFill/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47204" y="45923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238514" y="52750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36439" y="4747208"/>
            <a:ext cx="19889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cinder-backup</a:t>
            </a:r>
            <a:endParaRPr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68304" y="3146151"/>
            <a:ext cx="1137967" cy="1137967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383910" y="1484"/>
                </a:lnTo>
                <a:lnTo>
                  <a:pt x="314065" y="5781"/>
                </a:lnTo>
                <a:lnTo>
                  <a:pt x="248671" y="12653"/>
                </a:lnTo>
                <a:lnTo>
                  <a:pt x="188732" y="21864"/>
                </a:lnTo>
                <a:lnTo>
                  <a:pt x="135254" y="33178"/>
                </a:lnTo>
                <a:lnTo>
                  <a:pt x="89245" y="46360"/>
                </a:lnTo>
                <a:lnTo>
                  <a:pt x="51709" y="61172"/>
                </a:lnTo>
                <a:lnTo>
                  <a:pt x="6080" y="94743"/>
                </a:lnTo>
                <a:lnTo>
                  <a:pt x="0" y="113030"/>
                </a:lnTo>
                <a:lnTo>
                  <a:pt x="0" y="800100"/>
                </a:lnTo>
                <a:lnTo>
                  <a:pt x="23652" y="835883"/>
                </a:lnTo>
                <a:lnTo>
                  <a:pt x="89245" y="867216"/>
                </a:lnTo>
                <a:lnTo>
                  <a:pt x="135255" y="880586"/>
                </a:lnTo>
                <a:lnTo>
                  <a:pt x="188732" y="892088"/>
                </a:lnTo>
                <a:lnTo>
                  <a:pt x="248671" y="901472"/>
                </a:lnTo>
                <a:lnTo>
                  <a:pt x="314065" y="908486"/>
                </a:lnTo>
                <a:lnTo>
                  <a:pt x="383910" y="912879"/>
                </a:lnTo>
                <a:lnTo>
                  <a:pt x="457200" y="914400"/>
                </a:lnTo>
                <a:lnTo>
                  <a:pt x="530489" y="912879"/>
                </a:lnTo>
                <a:lnTo>
                  <a:pt x="600334" y="908486"/>
                </a:lnTo>
                <a:lnTo>
                  <a:pt x="665728" y="901472"/>
                </a:lnTo>
                <a:lnTo>
                  <a:pt x="725667" y="892088"/>
                </a:lnTo>
                <a:lnTo>
                  <a:pt x="779145" y="880586"/>
                </a:lnTo>
                <a:lnTo>
                  <a:pt x="825154" y="867216"/>
                </a:lnTo>
                <a:lnTo>
                  <a:pt x="862690" y="852232"/>
                </a:lnTo>
                <a:lnTo>
                  <a:pt x="908319" y="818422"/>
                </a:lnTo>
                <a:lnTo>
                  <a:pt x="914400" y="800100"/>
                </a:lnTo>
                <a:lnTo>
                  <a:pt x="914400" y="113030"/>
                </a:lnTo>
                <a:lnTo>
                  <a:pt x="890747" y="77378"/>
                </a:lnTo>
                <a:lnTo>
                  <a:pt x="825154" y="46360"/>
                </a:lnTo>
                <a:lnTo>
                  <a:pt x="779144" y="33178"/>
                </a:lnTo>
                <a:lnTo>
                  <a:pt x="725667" y="21864"/>
                </a:lnTo>
                <a:lnTo>
                  <a:pt x="665728" y="12653"/>
                </a:lnTo>
                <a:lnTo>
                  <a:pt x="600334" y="5781"/>
                </a:lnTo>
                <a:lnTo>
                  <a:pt x="530489" y="1484"/>
                </a:lnTo>
                <a:lnTo>
                  <a:pt x="457200" y="0"/>
                </a:lnTo>
                <a:close/>
              </a:path>
            </a:pathLst>
          </a:custGeom>
          <a:solidFill>
            <a:srgbClr val="D0E0ED"/>
          </a:solidFill>
        </p:spPr>
        <p:txBody>
          <a:bodyPr wrap="square" lIns="0" tIns="0" rIns="0" bIns="0" rtlCol="0"/>
          <a:lstStyle/>
          <a:p>
            <a:endParaRPr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68304" y="3146151"/>
            <a:ext cx="1137967" cy="1137967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383910" y="1484"/>
                </a:lnTo>
                <a:lnTo>
                  <a:pt x="314065" y="5781"/>
                </a:lnTo>
                <a:lnTo>
                  <a:pt x="248671" y="12653"/>
                </a:lnTo>
                <a:lnTo>
                  <a:pt x="188732" y="21864"/>
                </a:lnTo>
                <a:lnTo>
                  <a:pt x="135254" y="33178"/>
                </a:lnTo>
                <a:lnTo>
                  <a:pt x="89245" y="46360"/>
                </a:lnTo>
                <a:lnTo>
                  <a:pt x="51709" y="61172"/>
                </a:lnTo>
                <a:lnTo>
                  <a:pt x="6080" y="94743"/>
                </a:lnTo>
                <a:lnTo>
                  <a:pt x="0" y="113030"/>
                </a:lnTo>
                <a:lnTo>
                  <a:pt x="0" y="800100"/>
                </a:lnTo>
                <a:lnTo>
                  <a:pt x="23652" y="835883"/>
                </a:lnTo>
                <a:lnTo>
                  <a:pt x="89245" y="867216"/>
                </a:lnTo>
                <a:lnTo>
                  <a:pt x="135255" y="880586"/>
                </a:lnTo>
                <a:lnTo>
                  <a:pt x="188732" y="892088"/>
                </a:lnTo>
                <a:lnTo>
                  <a:pt x="248671" y="901472"/>
                </a:lnTo>
                <a:lnTo>
                  <a:pt x="314065" y="908486"/>
                </a:lnTo>
                <a:lnTo>
                  <a:pt x="383910" y="912879"/>
                </a:lnTo>
                <a:lnTo>
                  <a:pt x="457200" y="914400"/>
                </a:lnTo>
                <a:lnTo>
                  <a:pt x="530489" y="912879"/>
                </a:lnTo>
                <a:lnTo>
                  <a:pt x="600334" y="908486"/>
                </a:lnTo>
                <a:lnTo>
                  <a:pt x="665728" y="901472"/>
                </a:lnTo>
                <a:lnTo>
                  <a:pt x="725667" y="892088"/>
                </a:lnTo>
                <a:lnTo>
                  <a:pt x="779145" y="880586"/>
                </a:lnTo>
                <a:lnTo>
                  <a:pt x="825154" y="867216"/>
                </a:lnTo>
                <a:lnTo>
                  <a:pt x="862690" y="852232"/>
                </a:lnTo>
                <a:lnTo>
                  <a:pt x="908319" y="818422"/>
                </a:lnTo>
                <a:lnTo>
                  <a:pt x="914400" y="800100"/>
                </a:lnTo>
                <a:lnTo>
                  <a:pt x="914400" y="113030"/>
                </a:lnTo>
                <a:lnTo>
                  <a:pt x="890747" y="77378"/>
                </a:lnTo>
                <a:lnTo>
                  <a:pt x="825154" y="46360"/>
                </a:lnTo>
                <a:lnTo>
                  <a:pt x="779144" y="33178"/>
                </a:lnTo>
                <a:lnTo>
                  <a:pt x="725667" y="21864"/>
                </a:lnTo>
                <a:lnTo>
                  <a:pt x="665728" y="12653"/>
                </a:lnTo>
                <a:lnTo>
                  <a:pt x="600334" y="5781"/>
                </a:lnTo>
                <a:lnTo>
                  <a:pt x="530489" y="1484"/>
                </a:lnTo>
                <a:lnTo>
                  <a:pt x="45720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68304" y="31461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06270" y="42841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68304" y="3146151"/>
            <a:ext cx="1137967" cy="284492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457200" y="0"/>
                </a:moveTo>
                <a:lnTo>
                  <a:pt x="383910" y="1484"/>
                </a:lnTo>
                <a:lnTo>
                  <a:pt x="314065" y="5781"/>
                </a:lnTo>
                <a:lnTo>
                  <a:pt x="248671" y="12653"/>
                </a:lnTo>
                <a:lnTo>
                  <a:pt x="188732" y="21864"/>
                </a:lnTo>
                <a:lnTo>
                  <a:pt x="135254" y="33178"/>
                </a:lnTo>
                <a:lnTo>
                  <a:pt x="89245" y="46360"/>
                </a:lnTo>
                <a:lnTo>
                  <a:pt x="51709" y="61172"/>
                </a:lnTo>
                <a:lnTo>
                  <a:pt x="6080" y="94743"/>
                </a:lnTo>
                <a:lnTo>
                  <a:pt x="0" y="113030"/>
                </a:lnTo>
                <a:lnTo>
                  <a:pt x="6080" y="131387"/>
                </a:lnTo>
                <a:lnTo>
                  <a:pt x="51709" y="165436"/>
                </a:lnTo>
                <a:lnTo>
                  <a:pt x="89245" y="180594"/>
                </a:lnTo>
                <a:lnTo>
                  <a:pt x="135255" y="194151"/>
                </a:lnTo>
                <a:lnTo>
                  <a:pt x="188732" y="205841"/>
                </a:lnTo>
                <a:lnTo>
                  <a:pt x="248671" y="215398"/>
                </a:lnTo>
                <a:lnTo>
                  <a:pt x="314065" y="222554"/>
                </a:lnTo>
                <a:lnTo>
                  <a:pt x="383910" y="227044"/>
                </a:lnTo>
                <a:lnTo>
                  <a:pt x="457200" y="228600"/>
                </a:lnTo>
                <a:lnTo>
                  <a:pt x="530489" y="227044"/>
                </a:lnTo>
                <a:lnTo>
                  <a:pt x="600334" y="222554"/>
                </a:lnTo>
                <a:lnTo>
                  <a:pt x="665728" y="215398"/>
                </a:lnTo>
                <a:lnTo>
                  <a:pt x="725667" y="205841"/>
                </a:lnTo>
                <a:lnTo>
                  <a:pt x="779145" y="194151"/>
                </a:lnTo>
                <a:lnTo>
                  <a:pt x="825154" y="180594"/>
                </a:lnTo>
                <a:lnTo>
                  <a:pt x="862690" y="165436"/>
                </a:lnTo>
                <a:lnTo>
                  <a:pt x="908319" y="131387"/>
                </a:lnTo>
                <a:lnTo>
                  <a:pt x="914400" y="113030"/>
                </a:lnTo>
                <a:lnTo>
                  <a:pt x="908319" y="94743"/>
                </a:lnTo>
                <a:lnTo>
                  <a:pt x="862690" y="61172"/>
                </a:lnTo>
                <a:lnTo>
                  <a:pt x="825154" y="46360"/>
                </a:lnTo>
                <a:lnTo>
                  <a:pt x="779144" y="33178"/>
                </a:lnTo>
                <a:lnTo>
                  <a:pt x="725667" y="21864"/>
                </a:lnTo>
                <a:lnTo>
                  <a:pt x="665728" y="12653"/>
                </a:lnTo>
                <a:lnTo>
                  <a:pt x="600334" y="5781"/>
                </a:lnTo>
                <a:lnTo>
                  <a:pt x="530489" y="1484"/>
                </a:lnTo>
                <a:lnTo>
                  <a:pt x="45720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68304" y="3146151"/>
            <a:ext cx="1137967" cy="284492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457200" y="0"/>
                </a:moveTo>
                <a:lnTo>
                  <a:pt x="383910" y="1484"/>
                </a:lnTo>
                <a:lnTo>
                  <a:pt x="314065" y="5781"/>
                </a:lnTo>
                <a:lnTo>
                  <a:pt x="248671" y="12653"/>
                </a:lnTo>
                <a:lnTo>
                  <a:pt x="188732" y="21864"/>
                </a:lnTo>
                <a:lnTo>
                  <a:pt x="135254" y="33178"/>
                </a:lnTo>
                <a:lnTo>
                  <a:pt x="89245" y="46360"/>
                </a:lnTo>
                <a:lnTo>
                  <a:pt x="51709" y="61172"/>
                </a:lnTo>
                <a:lnTo>
                  <a:pt x="6080" y="94743"/>
                </a:lnTo>
                <a:lnTo>
                  <a:pt x="0" y="113030"/>
                </a:lnTo>
                <a:lnTo>
                  <a:pt x="6080" y="131387"/>
                </a:lnTo>
                <a:lnTo>
                  <a:pt x="51709" y="165436"/>
                </a:lnTo>
                <a:lnTo>
                  <a:pt x="89245" y="180593"/>
                </a:lnTo>
                <a:lnTo>
                  <a:pt x="135255" y="194151"/>
                </a:lnTo>
                <a:lnTo>
                  <a:pt x="188732" y="205841"/>
                </a:lnTo>
                <a:lnTo>
                  <a:pt x="248671" y="215398"/>
                </a:lnTo>
                <a:lnTo>
                  <a:pt x="314065" y="222554"/>
                </a:lnTo>
                <a:lnTo>
                  <a:pt x="383910" y="227044"/>
                </a:lnTo>
                <a:lnTo>
                  <a:pt x="457200" y="228600"/>
                </a:lnTo>
                <a:lnTo>
                  <a:pt x="530489" y="227044"/>
                </a:lnTo>
                <a:lnTo>
                  <a:pt x="600334" y="222554"/>
                </a:lnTo>
                <a:lnTo>
                  <a:pt x="665728" y="215398"/>
                </a:lnTo>
                <a:lnTo>
                  <a:pt x="725667" y="205841"/>
                </a:lnTo>
                <a:lnTo>
                  <a:pt x="779145" y="194151"/>
                </a:lnTo>
                <a:lnTo>
                  <a:pt x="825154" y="180594"/>
                </a:lnTo>
                <a:lnTo>
                  <a:pt x="862690" y="165436"/>
                </a:lnTo>
                <a:lnTo>
                  <a:pt x="908319" y="131387"/>
                </a:lnTo>
                <a:lnTo>
                  <a:pt x="914400" y="113030"/>
                </a:lnTo>
                <a:lnTo>
                  <a:pt x="908319" y="94743"/>
                </a:lnTo>
                <a:lnTo>
                  <a:pt x="862690" y="61172"/>
                </a:lnTo>
                <a:lnTo>
                  <a:pt x="825154" y="46360"/>
                </a:lnTo>
                <a:lnTo>
                  <a:pt x="779144" y="33178"/>
                </a:lnTo>
                <a:lnTo>
                  <a:pt x="725667" y="21864"/>
                </a:lnTo>
                <a:lnTo>
                  <a:pt x="665728" y="12653"/>
                </a:lnTo>
                <a:lnTo>
                  <a:pt x="600334" y="5781"/>
                </a:lnTo>
                <a:lnTo>
                  <a:pt x="530489" y="1484"/>
                </a:lnTo>
                <a:lnTo>
                  <a:pt x="457200" y="0"/>
                </a:lnTo>
                <a:close/>
              </a:path>
            </a:pathLst>
          </a:custGeom>
          <a:solidFill>
            <a:srgbClr val="D0E0ED"/>
          </a:solidFill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68304" y="31461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06270" y="42841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57505" y="3662998"/>
            <a:ext cx="60928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 smtClean="0">
                <a:latin typeface="+mn-lt"/>
                <a:ea typeface="+mn-ea"/>
                <a:cs typeface="+mn-ea"/>
                <a:sym typeface="+mn-lt"/>
              </a:rPr>
              <a:t>DB</a:t>
            </a:r>
            <a:endParaRPr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958035" y="1303278"/>
            <a:ext cx="2389729" cy="682780"/>
          </a:xfrm>
          <a:custGeom>
            <a:avLst/>
            <a:gdLst/>
            <a:ahLst/>
            <a:cxnLst/>
            <a:rect l="l" t="t" r="r" b="b"/>
            <a:pathLst>
              <a:path w="1920239" h="548639">
                <a:moveTo>
                  <a:pt x="1828800" y="0"/>
                </a:moveTo>
                <a:lnTo>
                  <a:pt x="91439" y="0"/>
                </a:lnTo>
                <a:lnTo>
                  <a:pt x="57864" y="7858"/>
                </a:lnTo>
                <a:lnTo>
                  <a:pt x="28574" y="28575"/>
                </a:lnTo>
                <a:lnTo>
                  <a:pt x="7858" y="57864"/>
                </a:lnTo>
                <a:lnTo>
                  <a:pt x="0" y="91439"/>
                </a:lnTo>
                <a:lnTo>
                  <a:pt x="0" y="457200"/>
                </a:lnTo>
                <a:lnTo>
                  <a:pt x="7858" y="490775"/>
                </a:lnTo>
                <a:lnTo>
                  <a:pt x="28575" y="520064"/>
                </a:lnTo>
                <a:lnTo>
                  <a:pt x="57864" y="540781"/>
                </a:lnTo>
                <a:lnTo>
                  <a:pt x="91439" y="548639"/>
                </a:lnTo>
                <a:lnTo>
                  <a:pt x="1828800" y="548639"/>
                </a:lnTo>
                <a:lnTo>
                  <a:pt x="1862375" y="540781"/>
                </a:lnTo>
                <a:lnTo>
                  <a:pt x="1891664" y="520064"/>
                </a:lnTo>
                <a:lnTo>
                  <a:pt x="1912381" y="490775"/>
                </a:lnTo>
                <a:lnTo>
                  <a:pt x="1920239" y="457200"/>
                </a:lnTo>
                <a:lnTo>
                  <a:pt x="1920239" y="91439"/>
                </a:lnTo>
                <a:lnTo>
                  <a:pt x="1912381" y="57864"/>
                </a:lnTo>
                <a:lnTo>
                  <a:pt x="1891665" y="28575"/>
                </a:lnTo>
                <a:lnTo>
                  <a:pt x="1862375" y="7858"/>
                </a:lnTo>
                <a:lnTo>
                  <a:pt x="1828800" y="0"/>
                </a:lnTo>
                <a:close/>
              </a:path>
            </a:pathLst>
          </a:custGeom>
          <a:solidFill>
            <a:srgbClr val="15B0E8"/>
          </a:solidFill>
          <a:ln>
            <a:noFill/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58034" y="13032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47764" y="1987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80031" y="1458168"/>
            <a:ext cx="196773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cinder</a:t>
            </a:r>
            <a:r>
              <a:rPr sz="2000" spc="-8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client</a:t>
            </a:r>
            <a:endParaRPr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152899" y="2178879"/>
            <a:ext cx="0" cy="769708"/>
          </a:xfrm>
          <a:custGeom>
            <a:avLst/>
            <a:gdLst/>
            <a:ahLst/>
            <a:cxnLst/>
            <a:rect l="l" t="t" r="r" b="b"/>
            <a:pathLst>
              <a:path h="618489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84936" y="1986058"/>
            <a:ext cx="135924" cy="202305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54610" y="0"/>
                </a:moveTo>
                <a:lnTo>
                  <a:pt x="0" y="162560"/>
                </a:lnTo>
                <a:lnTo>
                  <a:pt x="109219" y="16256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084936" y="2939105"/>
            <a:ext cx="135924" cy="202305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52899" y="4017013"/>
            <a:ext cx="0" cy="382483"/>
          </a:xfrm>
          <a:custGeom>
            <a:avLst/>
            <a:gdLst/>
            <a:ahLst/>
            <a:cxnLst/>
            <a:rect l="l" t="t" r="r" b="b"/>
            <a:pathLst>
              <a:path h="307339">
                <a:moveTo>
                  <a:pt x="0" y="0"/>
                </a:moveTo>
                <a:lnTo>
                  <a:pt x="0" y="3073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84936" y="3824189"/>
            <a:ext cx="135924" cy="200725"/>
          </a:xfrm>
          <a:custGeom>
            <a:avLst/>
            <a:gdLst/>
            <a:ahLst/>
            <a:cxnLst/>
            <a:rect l="l" t="t" r="r" b="b"/>
            <a:pathLst>
              <a:path w="109220" h="161289">
                <a:moveTo>
                  <a:pt x="54610" y="0"/>
                </a:moveTo>
                <a:lnTo>
                  <a:pt x="0" y="161289"/>
                </a:lnTo>
                <a:lnTo>
                  <a:pt x="109219" y="16128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84936" y="4391593"/>
            <a:ext cx="135924" cy="200725"/>
          </a:xfrm>
          <a:custGeom>
            <a:avLst/>
            <a:gdLst/>
            <a:ahLst/>
            <a:cxnLst/>
            <a:rect l="l" t="t" r="r" b="b"/>
            <a:pathLst>
              <a:path w="109220" h="161289">
                <a:moveTo>
                  <a:pt x="109219" y="0"/>
                </a:moveTo>
                <a:lnTo>
                  <a:pt x="0" y="0"/>
                </a:lnTo>
                <a:lnTo>
                  <a:pt x="54610" y="16129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94184" y="5467919"/>
            <a:ext cx="2674222" cy="191242"/>
          </a:xfrm>
          <a:custGeom>
            <a:avLst/>
            <a:gdLst/>
            <a:ahLst/>
            <a:cxnLst/>
            <a:rect l="l" t="t" r="r" b="b"/>
            <a:pathLst>
              <a:path w="2148840" h="153670">
                <a:moveTo>
                  <a:pt x="0" y="2539"/>
                </a:moveTo>
                <a:lnTo>
                  <a:pt x="0" y="153669"/>
                </a:lnTo>
                <a:lnTo>
                  <a:pt x="2148840" y="153669"/>
                </a:lnTo>
                <a:lnTo>
                  <a:pt x="21488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126223" y="5278258"/>
            <a:ext cx="135924" cy="202305"/>
          </a:xfrm>
          <a:custGeom>
            <a:avLst/>
            <a:gdLst/>
            <a:ahLst/>
            <a:cxnLst/>
            <a:rect l="l" t="t" r="r" b="b"/>
            <a:pathLst>
              <a:path w="109219" h="162560">
                <a:moveTo>
                  <a:pt x="54610" y="0"/>
                </a:moveTo>
                <a:lnTo>
                  <a:pt x="0" y="162559"/>
                </a:lnTo>
                <a:lnTo>
                  <a:pt x="109219" y="16255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802025" y="5275098"/>
            <a:ext cx="134343" cy="202305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40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437391" y="4017013"/>
            <a:ext cx="2604679" cy="382483"/>
          </a:xfrm>
          <a:custGeom>
            <a:avLst/>
            <a:gdLst/>
            <a:ahLst/>
            <a:cxnLst/>
            <a:rect l="l" t="t" r="r" b="b"/>
            <a:pathLst>
              <a:path w="2092959" h="307339">
                <a:moveTo>
                  <a:pt x="0" y="0"/>
                </a:moveTo>
                <a:lnTo>
                  <a:pt x="0" y="153669"/>
                </a:lnTo>
                <a:lnTo>
                  <a:pt x="2092959" y="153669"/>
                </a:lnTo>
                <a:lnTo>
                  <a:pt x="2092959" y="3073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369427" y="3824189"/>
            <a:ext cx="134343" cy="200725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4610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975688" y="4391593"/>
            <a:ext cx="134343" cy="200725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3339" y="16129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627948" y="2371743"/>
            <a:ext cx="52235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sz="1600" spc="-10" dirty="0">
                <a:latin typeface="+mn-lt"/>
                <a:ea typeface="+mn-ea"/>
                <a:cs typeface="+mn-ea"/>
                <a:sym typeface="+mn-lt"/>
              </a:rPr>
              <a:t>ES</a:t>
            </a:r>
            <a:r>
              <a:rPr sz="1600" dirty="0">
                <a:latin typeface="+mn-lt"/>
                <a:ea typeface="+mn-ea"/>
                <a:cs typeface="+mn-ea"/>
                <a:sym typeface="+mn-lt"/>
              </a:rPr>
              <a:t>T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6996100" y="3878137"/>
            <a:ext cx="164372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spc="-10" dirty="0" smtClean="0">
                <a:latin typeface="+mn-lt"/>
                <a:ea typeface="+mn-ea"/>
                <a:cs typeface="+mn-ea"/>
                <a:sym typeface="+mn-lt"/>
              </a:rPr>
              <a:t>Message Queue </a:t>
            </a:r>
            <a:endParaRPr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24974" y="4051310"/>
            <a:ext cx="157102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spc="-10" dirty="0" smtClean="0">
                <a:latin typeface="+mn-lt"/>
                <a:ea typeface="+mn-ea"/>
                <a:cs typeface="+mn-ea"/>
                <a:sym typeface="+mn-lt"/>
              </a:rPr>
              <a:t>Message Queue </a:t>
            </a:r>
            <a:endParaRPr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47728" y="5357322"/>
            <a:ext cx="169588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spc="-10" dirty="0" smtClean="0">
                <a:latin typeface="+mn-lt"/>
                <a:ea typeface="+mn-ea"/>
                <a:cs typeface="+mn-ea"/>
                <a:sym typeface="+mn-lt"/>
              </a:rPr>
              <a:t>Message Queue </a:t>
            </a:r>
            <a:endParaRPr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42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云形 36"/>
          <p:cNvSpPr/>
          <p:nvPr/>
        </p:nvSpPr>
        <p:spPr bwMode="auto">
          <a:xfrm>
            <a:off x="7319658" y="5697505"/>
            <a:ext cx="1439598" cy="647819"/>
          </a:xfrm>
          <a:prstGeom prst="cloud">
            <a:avLst/>
          </a:prstGeom>
          <a:solidFill>
            <a:srgbClr val="F0F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 fontAlgn="base"/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Cinder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架构说明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矩形 4"/>
          <p:cNvSpPr>
            <a:spLocks/>
          </p:cNvSpPr>
          <p:nvPr/>
        </p:nvSpPr>
        <p:spPr bwMode="auto">
          <a:xfrm>
            <a:off x="5015880" y="1585062"/>
            <a:ext cx="1727939" cy="359899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01367" fontAlgn="base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cinder-</a:t>
            </a:r>
            <a:r>
              <a:rPr lang="en-US" altLang="zh-CN" sz="16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api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/>
          <p:cNvSpPr>
            <a:spLocks/>
          </p:cNvSpPr>
          <p:nvPr/>
        </p:nvSpPr>
        <p:spPr bwMode="auto">
          <a:xfrm>
            <a:off x="4979876" y="2520800"/>
            <a:ext cx="1807068" cy="359899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01367" fontAlgn="base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cinder-scheduler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>
            <a:spLocks/>
          </p:cNvSpPr>
          <p:nvPr/>
        </p:nvSpPr>
        <p:spPr bwMode="auto">
          <a:xfrm>
            <a:off x="2855893" y="3672478"/>
            <a:ext cx="1727939" cy="359899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01367" fontAlgn="base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cinder-volume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>
            <a:spLocks/>
          </p:cNvSpPr>
          <p:nvPr/>
        </p:nvSpPr>
        <p:spPr bwMode="auto">
          <a:xfrm>
            <a:off x="5015880" y="3672478"/>
            <a:ext cx="1727939" cy="359899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01367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cinder-volume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>
            <a:spLocks/>
          </p:cNvSpPr>
          <p:nvPr/>
        </p:nvSpPr>
        <p:spPr bwMode="auto">
          <a:xfrm>
            <a:off x="7167978" y="3672478"/>
            <a:ext cx="1727939" cy="359899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01367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cinder-volume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1" name="直接箭头连接符 20"/>
          <p:cNvCxnSpPr>
            <a:stCxn id="5" idx="2"/>
            <a:endCxn id="7" idx="0"/>
          </p:cNvCxnSpPr>
          <p:nvPr/>
        </p:nvCxnSpPr>
        <p:spPr bwMode="auto">
          <a:xfrm>
            <a:off x="5879850" y="1944961"/>
            <a:ext cx="3560" cy="5758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>
            <a:stCxn id="7" idx="2"/>
            <a:endCxn id="9" idx="0"/>
          </p:cNvCxnSpPr>
          <p:nvPr/>
        </p:nvCxnSpPr>
        <p:spPr bwMode="auto">
          <a:xfrm flipH="1">
            <a:off x="3719863" y="2880699"/>
            <a:ext cx="2163547" cy="7917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>
            <a:stCxn id="7" idx="2"/>
            <a:endCxn id="10" idx="0"/>
          </p:cNvCxnSpPr>
          <p:nvPr/>
        </p:nvCxnSpPr>
        <p:spPr bwMode="auto">
          <a:xfrm flipH="1">
            <a:off x="5879850" y="2880699"/>
            <a:ext cx="3560" cy="7917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/>
          <p:cNvCxnSpPr>
            <a:stCxn id="7" idx="2"/>
            <a:endCxn id="11" idx="0"/>
          </p:cNvCxnSpPr>
          <p:nvPr/>
        </p:nvCxnSpPr>
        <p:spPr bwMode="auto">
          <a:xfrm>
            <a:off x="5883410" y="2880699"/>
            <a:ext cx="2148538" cy="7917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立方体 30"/>
          <p:cNvSpPr/>
          <p:nvPr/>
        </p:nvSpPr>
        <p:spPr bwMode="auto">
          <a:xfrm>
            <a:off x="2855893" y="5769487"/>
            <a:ext cx="1727939" cy="523596"/>
          </a:xfrm>
          <a:prstGeom prst="cube">
            <a:avLst>
              <a:gd name="adj" fmla="val 51323"/>
            </a:avLst>
          </a:prstGeom>
          <a:solidFill>
            <a:srgbClr val="F0F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01367" fontAlgn="base"/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SAN 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Storage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立方体 32"/>
          <p:cNvSpPr/>
          <p:nvPr/>
        </p:nvSpPr>
        <p:spPr bwMode="auto">
          <a:xfrm>
            <a:off x="5015881" y="5625525"/>
            <a:ext cx="1727938" cy="719799"/>
          </a:xfrm>
          <a:prstGeom prst="cube">
            <a:avLst>
              <a:gd name="adj" fmla="val 23826"/>
            </a:avLst>
          </a:prstGeom>
          <a:solidFill>
            <a:srgbClr val="F0F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 fontAlgn="base"/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Logical volume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流程图: 文档 33"/>
          <p:cNvSpPr/>
          <p:nvPr/>
        </p:nvSpPr>
        <p:spPr bwMode="auto">
          <a:xfrm>
            <a:off x="2855893" y="4719199"/>
            <a:ext cx="1727939" cy="630309"/>
          </a:xfrm>
          <a:prstGeom prst="flowChartDocument">
            <a:avLst/>
          </a:prstGeom>
          <a:solidFill>
            <a:srgbClr val="F0F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01367" fontAlgn="base"/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SAN </a:t>
            </a:r>
          </a:p>
          <a:p>
            <a:pPr algn="ctr" defTabSz="801367" fontAlgn="base"/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volume-driver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流程图: 文档 34"/>
          <p:cNvSpPr/>
          <p:nvPr/>
        </p:nvSpPr>
        <p:spPr bwMode="auto">
          <a:xfrm>
            <a:off x="5015880" y="4701231"/>
            <a:ext cx="1727939" cy="572569"/>
          </a:xfrm>
          <a:prstGeom prst="flowChartDocument">
            <a:avLst/>
          </a:prstGeom>
          <a:solidFill>
            <a:srgbClr val="F0F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01367" fontAlgn="base"/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LVM</a:t>
            </a:r>
          </a:p>
          <a:p>
            <a:pPr algn="ctr" defTabSz="801367" fontAlgn="base"/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volume-driver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流程图: 文档 35"/>
          <p:cNvSpPr/>
          <p:nvPr/>
        </p:nvSpPr>
        <p:spPr bwMode="auto">
          <a:xfrm>
            <a:off x="7167978" y="4719198"/>
            <a:ext cx="1727939" cy="582235"/>
          </a:xfrm>
          <a:prstGeom prst="flowChartDocument">
            <a:avLst/>
          </a:prstGeom>
          <a:solidFill>
            <a:srgbClr val="F0F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01367" fontAlgn="base"/>
            <a:r>
              <a:rPr lang="en-US" altLang="zh-CN" sz="1400" dirty="0" err="1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Ceph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801367" fontAlgn="base"/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volume-driver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226064" y="5841466"/>
            <a:ext cx="533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706428" y="5849558"/>
            <a:ext cx="139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Ceph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Storage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4" name="直接箭头连接符 43"/>
          <p:cNvCxnSpPr>
            <a:stCxn id="9" idx="2"/>
            <a:endCxn id="34" idx="0"/>
          </p:cNvCxnSpPr>
          <p:nvPr/>
        </p:nvCxnSpPr>
        <p:spPr bwMode="auto">
          <a:xfrm>
            <a:off x="3719863" y="4032377"/>
            <a:ext cx="0" cy="68682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/>
          <p:cNvCxnSpPr>
            <a:stCxn id="10" idx="2"/>
            <a:endCxn id="35" idx="0"/>
          </p:cNvCxnSpPr>
          <p:nvPr/>
        </p:nvCxnSpPr>
        <p:spPr bwMode="auto">
          <a:xfrm>
            <a:off x="5879850" y="4032377"/>
            <a:ext cx="0" cy="66885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11" idx="2"/>
            <a:endCxn id="36" idx="0"/>
          </p:cNvCxnSpPr>
          <p:nvPr/>
        </p:nvCxnSpPr>
        <p:spPr bwMode="auto">
          <a:xfrm>
            <a:off x="8031948" y="4032377"/>
            <a:ext cx="0" cy="68682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接箭头连接符 49"/>
          <p:cNvCxnSpPr>
            <a:stCxn id="34" idx="2"/>
          </p:cNvCxnSpPr>
          <p:nvPr/>
        </p:nvCxnSpPr>
        <p:spPr bwMode="auto">
          <a:xfrm>
            <a:off x="3719863" y="5307838"/>
            <a:ext cx="0" cy="4616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直接箭头连接符 51"/>
          <p:cNvCxnSpPr>
            <a:stCxn id="35" idx="2"/>
          </p:cNvCxnSpPr>
          <p:nvPr/>
        </p:nvCxnSpPr>
        <p:spPr bwMode="auto">
          <a:xfrm flipH="1">
            <a:off x="5871961" y="5235947"/>
            <a:ext cx="7889" cy="38957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接箭头连接符 53"/>
          <p:cNvCxnSpPr>
            <a:stCxn id="36" idx="2"/>
            <a:endCxn id="37" idx="3"/>
          </p:cNvCxnSpPr>
          <p:nvPr/>
        </p:nvCxnSpPr>
        <p:spPr bwMode="auto">
          <a:xfrm>
            <a:off x="8031948" y="5262941"/>
            <a:ext cx="7509" cy="4716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流程图: 磁盘 54"/>
          <p:cNvSpPr/>
          <p:nvPr/>
        </p:nvSpPr>
        <p:spPr bwMode="auto">
          <a:xfrm>
            <a:off x="3060232" y="5845318"/>
            <a:ext cx="291358" cy="149626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 fontAlgn="base"/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流程图: 磁盘 56"/>
          <p:cNvSpPr/>
          <p:nvPr/>
        </p:nvSpPr>
        <p:spPr bwMode="auto">
          <a:xfrm>
            <a:off x="3532337" y="5845318"/>
            <a:ext cx="291358" cy="149626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 fontAlgn="base"/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流程图: 磁盘 57"/>
          <p:cNvSpPr/>
          <p:nvPr/>
        </p:nvSpPr>
        <p:spPr bwMode="auto">
          <a:xfrm>
            <a:off x="5648913" y="6136335"/>
            <a:ext cx="291358" cy="149626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 fontAlgn="base"/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036336" y="3679771"/>
            <a:ext cx="53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  <a:endParaRPr lang="zh-CN" altLang="en-US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822948" y="2520800"/>
            <a:ext cx="53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  <a:endParaRPr lang="zh-CN" altLang="en-US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822948" y="1570293"/>
            <a:ext cx="53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  <a:endParaRPr lang="zh-CN" altLang="en-US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圆角矩形标注 7"/>
          <p:cNvSpPr>
            <a:spLocks/>
          </p:cNvSpPr>
          <p:nvPr/>
        </p:nvSpPr>
        <p:spPr bwMode="auto">
          <a:xfrm>
            <a:off x="7493797" y="1273789"/>
            <a:ext cx="2764378" cy="823063"/>
          </a:xfrm>
          <a:prstGeom prst="wedgeRoundRectCallout">
            <a:avLst>
              <a:gd name="adj1" fmla="val -77233"/>
              <a:gd name="adj2" fmla="val -5895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/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存储模块对外的服务接口，接收并转发外部请求到不同的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cinder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组件进行</a:t>
            </a:r>
            <a:r>
              <a:rPr lang="zh-CN" altLang="en-US" sz="1400" dirty="0" smtClean="0">
                <a:solidFill>
                  <a:schemeClr val="tx1"/>
                </a:solidFill>
                <a:cs typeface="+mn-ea"/>
                <a:sym typeface="+mn-lt"/>
              </a:rPr>
              <a:t>处理</a:t>
            </a: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3" name="圆角矩形标注 42"/>
          <p:cNvSpPr>
            <a:spLocks/>
          </p:cNvSpPr>
          <p:nvPr/>
        </p:nvSpPr>
        <p:spPr bwMode="auto">
          <a:xfrm>
            <a:off x="7493797" y="2211317"/>
            <a:ext cx="2764378" cy="569611"/>
          </a:xfrm>
          <a:prstGeom prst="wedgeRoundRectCallout">
            <a:avLst>
              <a:gd name="adj1" fmla="val -75713"/>
              <a:gd name="adj2" fmla="val 25578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/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调度选择合适的主机进行创卷等操作</a:t>
            </a: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5" name="圆角矩形标注 44"/>
          <p:cNvSpPr/>
          <p:nvPr/>
        </p:nvSpPr>
        <p:spPr bwMode="auto">
          <a:xfrm>
            <a:off x="1054315" y="2455974"/>
            <a:ext cx="2197369" cy="808547"/>
          </a:xfrm>
          <a:prstGeom prst="wedgeRoundRectCallout">
            <a:avLst>
              <a:gd name="adj1" fmla="val 49404"/>
              <a:gd name="adj2" fmla="val 96861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/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执行卷、快照相关的业务，通过调用不同的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driver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管理不同的存储后端</a:t>
            </a: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0" name="圆柱形 59"/>
          <p:cNvSpPr/>
          <p:nvPr/>
        </p:nvSpPr>
        <p:spPr bwMode="auto">
          <a:xfrm>
            <a:off x="3800380" y="2543909"/>
            <a:ext cx="894851" cy="427799"/>
          </a:xfrm>
          <a:prstGeom prst="can">
            <a:avLst>
              <a:gd name="adj" fmla="val 36403"/>
            </a:avLst>
          </a:prstGeom>
          <a:solidFill>
            <a:srgbClr val="F0F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01367" fontAlgn="base"/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DB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流程图: 磁盘 68"/>
          <p:cNvSpPr/>
          <p:nvPr/>
        </p:nvSpPr>
        <p:spPr bwMode="auto">
          <a:xfrm>
            <a:off x="4004442" y="5845318"/>
            <a:ext cx="291358" cy="149626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 fontAlgn="base"/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036336" y="4799881"/>
            <a:ext cx="53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  <a:endParaRPr lang="zh-CN" altLang="en-US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流程图: 磁盘 72"/>
          <p:cNvSpPr/>
          <p:nvPr/>
        </p:nvSpPr>
        <p:spPr bwMode="auto">
          <a:xfrm>
            <a:off x="5150785" y="6136335"/>
            <a:ext cx="291358" cy="149626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 fontAlgn="base"/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流程图: 磁盘 73"/>
          <p:cNvSpPr/>
          <p:nvPr/>
        </p:nvSpPr>
        <p:spPr bwMode="auto">
          <a:xfrm>
            <a:off x="6147041" y="6136335"/>
            <a:ext cx="291358" cy="149626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 fontAlgn="base"/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" name="流程图: 磁盘 81"/>
          <p:cNvSpPr/>
          <p:nvPr/>
        </p:nvSpPr>
        <p:spPr bwMode="auto">
          <a:xfrm>
            <a:off x="7977058" y="5937743"/>
            <a:ext cx="291358" cy="149626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 fontAlgn="base"/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流程图: 磁盘 82"/>
          <p:cNvSpPr/>
          <p:nvPr/>
        </p:nvSpPr>
        <p:spPr bwMode="auto">
          <a:xfrm>
            <a:off x="7478930" y="5937743"/>
            <a:ext cx="291358" cy="149626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 fontAlgn="base"/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251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3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Cinder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架构部署：以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SAN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存储为例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5999" y="1262063"/>
            <a:ext cx="5376863" cy="4637087"/>
          </a:xfrm>
          <a:noFill/>
        </p:spPr>
        <p:txBody>
          <a:bodyPr/>
          <a:lstStyle/>
          <a:p>
            <a:r>
              <a:rPr lang="en-US" altLang="zh-CN" sz="1600" dirty="0">
                <a:cs typeface="+mn-ea"/>
                <a:sym typeface="+mn-lt"/>
              </a:rPr>
              <a:t>Cinder-</a:t>
            </a:r>
            <a:r>
              <a:rPr lang="en-US" altLang="zh-CN" sz="1600" dirty="0" err="1">
                <a:cs typeface="+mn-ea"/>
                <a:sym typeface="+mn-lt"/>
              </a:rPr>
              <a:t>api</a:t>
            </a:r>
            <a:r>
              <a:rPr lang="zh-CN" altLang="en-US" sz="1600" dirty="0">
                <a:cs typeface="+mn-ea"/>
                <a:sym typeface="+mn-lt"/>
              </a:rPr>
              <a:t>，</a:t>
            </a:r>
            <a:r>
              <a:rPr lang="en-US" altLang="zh-CN" sz="1600" dirty="0">
                <a:cs typeface="+mn-ea"/>
                <a:sym typeface="+mn-lt"/>
              </a:rPr>
              <a:t>Cinder-Scheduler</a:t>
            </a:r>
            <a:r>
              <a:rPr lang="zh-CN" altLang="en-US" sz="1600" dirty="0">
                <a:cs typeface="+mn-ea"/>
                <a:sym typeface="+mn-lt"/>
              </a:rPr>
              <a:t>，</a:t>
            </a:r>
            <a:r>
              <a:rPr lang="en-US" altLang="zh-CN" sz="1600" dirty="0">
                <a:cs typeface="+mn-ea"/>
                <a:sym typeface="+mn-lt"/>
              </a:rPr>
              <a:t>Cinder-Volume</a:t>
            </a:r>
            <a:r>
              <a:rPr lang="zh-CN" altLang="en-US" sz="1600" dirty="0">
                <a:cs typeface="+mn-ea"/>
                <a:sym typeface="+mn-lt"/>
              </a:rPr>
              <a:t>可以选择部署到一个节点上，也可以分别</a:t>
            </a:r>
            <a:r>
              <a:rPr lang="zh-CN" altLang="en-US" sz="1600" dirty="0" smtClean="0">
                <a:cs typeface="+mn-ea"/>
                <a:sym typeface="+mn-lt"/>
              </a:rPr>
              <a:t>部署。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API</a:t>
            </a:r>
            <a:r>
              <a:rPr lang="zh-CN" altLang="en-US" sz="1600" dirty="0">
                <a:cs typeface="+mn-ea"/>
                <a:sym typeface="+mn-lt"/>
              </a:rPr>
              <a:t>采用</a:t>
            </a:r>
            <a:r>
              <a:rPr lang="en-US" altLang="zh-CN" sz="1600" dirty="0">
                <a:cs typeface="+mn-ea"/>
                <a:sym typeface="+mn-lt"/>
              </a:rPr>
              <a:t>AA</a:t>
            </a:r>
            <a:r>
              <a:rPr lang="zh-CN" altLang="en-US" sz="1600" dirty="0">
                <a:cs typeface="+mn-ea"/>
                <a:sym typeface="+mn-lt"/>
              </a:rPr>
              <a:t>模式，</a:t>
            </a:r>
            <a:r>
              <a:rPr lang="en-US" altLang="zh-CN" sz="1600" dirty="0" err="1">
                <a:cs typeface="+mn-ea"/>
                <a:sym typeface="+mn-lt"/>
              </a:rPr>
              <a:t>Haproxy</a:t>
            </a:r>
            <a:r>
              <a:rPr lang="zh-CN" altLang="en-US" sz="1600" dirty="0">
                <a:cs typeface="+mn-ea"/>
                <a:sym typeface="+mn-lt"/>
              </a:rPr>
              <a:t>作为</a:t>
            </a:r>
            <a:r>
              <a:rPr lang="en-US" altLang="zh-CN" sz="1600" dirty="0">
                <a:cs typeface="+mn-ea"/>
                <a:sym typeface="+mn-lt"/>
              </a:rPr>
              <a:t>LB</a:t>
            </a:r>
            <a:r>
              <a:rPr lang="zh-CN" altLang="en-US" sz="1600" dirty="0">
                <a:cs typeface="+mn-ea"/>
                <a:sym typeface="+mn-lt"/>
              </a:rPr>
              <a:t>，分发请求到多个</a:t>
            </a:r>
            <a:r>
              <a:rPr lang="en-US" altLang="zh-CN" sz="1600" dirty="0">
                <a:cs typeface="+mn-ea"/>
                <a:sym typeface="+mn-lt"/>
              </a:rPr>
              <a:t>Cinder </a:t>
            </a:r>
            <a:r>
              <a:rPr lang="en-US" altLang="zh-CN" sz="1600" dirty="0" smtClean="0">
                <a:cs typeface="+mn-ea"/>
                <a:sym typeface="+mn-lt"/>
              </a:rPr>
              <a:t>API</a:t>
            </a:r>
            <a:r>
              <a:rPr lang="zh-CN" altLang="en-US" sz="1600" dirty="0" smtClean="0">
                <a:cs typeface="+mn-ea"/>
                <a:sym typeface="+mn-lt"/>
              </a:rPr>
              <a:t>。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 err="1">
                <a:cs typeface="+mn-ea"/>
                <a:sym typeface="+mn-lt"/>
              </a:rPr>
              <a:t>Scheduer</a:t>
            </a:r>
            <a:r>
              <a:rPr lang="zh-CN" altLang="en-US" sz="1600" dirty="0">
                <a:cs typeface="+mn-ea"/>
                <a:sym typeface="+mn-lt"/>
              </a:rPr>
              <a:t>也采用</a:t>
            </a:r>
            <a:r>
              <a:rPr lang="en-US" altLang="zh-CN" sz="1600" dirty="0">
                <a:cs typeface="+mn-ea"/>
                <a:sym typeface="+mn-lt"/>
              </a:rPr>
              <a:t>AA</a:t>
            </a:r>
            <a:r>
              <a:rPr lang="zh-CN" altLang="en-US" sz="1600" dirty="0">
                <a:cs typeface="+mn-ea"/>
                <a:sym typeface="+mn-lt"/>
              </a:rPr>
              <a:t>模式，有</a:t>
            </a:r>
            <a:r>
              <a:rPr lang="en-US" altLang="zh-CN" sz="1600" dirty="0" err="1">
                <a:cs typeface="+mn-ea"/>
                <a:sym typeface="+mn-lt"/>
              </a:rPr>
              <a:t>rabbitmq</a:t>
            </a:r>
            <a:r>
              <a:rPr lang="zh-CN" altLang="en-US" sz="1600" dirty="0">
                <a:cs typeface="+mn-ea"/>
                <a:sym typeface="+mn-lt"/>
              </a:rPr>
              <a:t>以负载均衡模式向</a:t>
            </a:r>
            <a:r>
              <a:rPr lang="en-US" altLang="zh-CN" sz="1600" dirty="0">
                <a:cs typeface="+mn-ea"/>
                <a:sym typeface="+mn-lt"/>
              </a:rPr>
              <a:t>3</a:t>
            </a:r>
            <a:r>
              <a:rPr lang="zh-CN" altLang="en-US" sz="1600" dirty="0">
                <a:cs typeface="+mn-ea"/>
                <a:sym typeface="+mn-lt"/>
              </a:rPr>
              <a:t>个节点分发任务，并同时从</a:t>
            </a:r>
            <a:r>
              <a:rPr lang="en-US" altLang="zh-CN" sz="1600" dirty="0" err="1">
                <a:cs typeface="+mn-ea"/>
                <a:sym typeface="+mn-lt"/>
              </a:rPr>
              <a:t>rabbitqmq</a:t>
            </a:r>
            <a:r>
              <a:rPr lang="zh-CN" altLang="en-US" sz="1600" dirty="0">
                <a:cs typeface="+mn-ea"/>
                <a:sym typeface="+mn-lt"/>
              </a:rPr>
              <a:t>收取</a:t>
            </a:r>
            <a:r>
              <a:rPr lang="en-US" altLang="zh-CN" sz="1600" dirty="0">
                <a:cs typeface="+mn-ea"/>
                <a:sym typeface="+mn-lt"/>
              </a:rPr>
              <a:t>Cinder volume</a:t>
            </a:r>
            <a:r>
              <a:rPr lang="zh-CN" altLang="en-US" sz="1600" dirty="0">
                <a:cs typeface="+mn-ea"/>
                <a:sym typeface="+mn-lt"/>
              </a:rPr>
              <a:t>上报的能力信息，调度时，</a:t>
            </a:r>
            <a:r>
              <a:rPr lang="en-US" altLang="zh-CN" sz="1600" dirty="0">
                <a:cs typeface="+mn-ea"/>
                <a:sym typeface="+mn-lt"/>
              </a:rPr>
              <a:t>scheduler</a:t>
            </a:r>
            <a:r>
              <a:rPr lang="zh-CN" altLang="en-US" sz="1600" dirty="0">
                <a:cs typeface="+mn-ea"/>
                <a:sym typeface="+mn-lt"/>
              </a:rPr>
              <a:t>通过在</a:t>
            </a:r>
            <a:r>
              <a:rPr lang="en-US" altLang="zh-CN" sz="1600" dirty="0">
                <a:cs typeface="+mn-ea"/>
                <a:sym typeface="+mn-lt"/>
              </a:rPr>
              <a:t>DB</a:t>
            </a:r>
            <a:r>
              <a:rPr lang="zh-CN" altLang="en-US" sz="1600" dirty="0">
                <a:cs typeface="+mn-ea"/>
                <a:sym typeface="+mn-lt"/>
              </a:rPr>
              <a:t>中预留资源从而保证</a:t>
            </a:r>
            <a:r>
              <a:rPr lang="zh-CN" altLang="en-US" sz="1600" dirty="0" smtClean="0">
                <a:cs typeface="+mn-ea"/>
                <a:sym typeface="+mn-lt"/>
              </a:rPr>
              <a:t>数据一致性。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Cinder</a:t>
            </a:r>
            <a:r>
              <a:rPr lang="zh-CN" altLang="en-US" sz="1600" dirty="0">
                <a:cs typeface="+mn-ea"/>
                <a:sym typeface="+mn-lt"/>
              </a:rPr>
              <a:t> </a:t>
            </a:r>
            <a:r>
              <a:rPr lang="en-US" altLang="zh-CN" sz="1600" dirty="0">
                <a:cs typeface="+mn-ea"/>
                <a:sym typeface="+mn-lt"/>
              </a:rPr>
              <a:t>Volume</a:t>
            </a:r>
            <a:r>
              <a:rPr lang="zh-CN" altLang="en-US" sz="1600" dirty="0">
                <a:cs typeface="+mn-ea"/>
                <a:sym typeface="+mn-lt"/>
              </a:rPr>
              <a:t>也采用</a:t>
            </a:r>
            <a:r>
              <a:rPr lang="en-US" altLang="zh-CN" sz="1600" dirty="0">
                <a:cs typeface="+mn-ea"/>
                <a:sym typeface="+mn-lt"/>
              </a:rPr>
              <a:t>AA</a:t>
            </a:r>
            <a:r>
              <a:rPr lang="zh-CN" altLang="en-US" sz="1600" dirty="0">
                <a:cs typeface="+mn-ea"/>
                <a:sym typeface="+mn-lt"/>
              </a:rPr>
              <a:t>模式，同时上报同一个</a:t>
            </a:r>
            <a:r>
              <a:rPr lang="en-US" altLang="zh-CN" sz="1600" dirty="0">
                <a:cs typeface="+mn-ea"/>
                <a:sym typeface="+mn-lt"/>
              </a:rPr>
              <a:t>backend</a:t>
            </a:r>
            <a:r>
              <a:rPr lang="zh-CN" altLang="en-US" sz="1600" dirty="0">
                <a:cs typeface="+mn-ea"/>
                <a:sym typeface="+mn-lt"/>
              </a:rPr>
              <a:t>容量和能力信息，并同时接受请求进行</a:t>
            </a:r>
            <a:r>
              <a:rPr lang="zh-CN" altLang="en-US" sz="1600" dirty="0" smtClean="0">
                <a:cs typeface="+mn-ea"/>
                <a:sym typeface="+mn-lt"/>
              </a:rPr>
              <a:t>处理。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 err="1" smtClean="0">
                <a:cs typeface="+mn-ea"/>
                <a:sym typeface="+mn-lt"/>
              </a:rPr>
              <a:t>RabbitMQ</a:t>
            </a:r>
            <a:r>
              <a:rPr lang="zh-CN" altLang="en-US" sz="1600" dirty="0" smtClean="0">
                <a:cs typeface="+mn-ea"/>
                <a:sym typeface="+mn-lt"/>
              </a:rPr>
              <a:t>，</a:t>
            </a:r>
            <a:r>
              <a:rPr lang="zh-CN" altLang="en-US" sz="1600" dirty="0">
                <a:cs typeface="+mn-ea"/>
                <a:sym typeface="+mn-lt"/>
              </a:rPr>
              <a:t>支持主备或</a:t>
            </a:r>
            <a:r>
              <a:rPr lang="zh-CN" altLang="en-US" sz="1600" dirty="0" smtClean="0">
                <a:cs typeface="+mn-ea"/>
                <a:sym typeface="+mn-lt"/>
              </a:rPr>
              <a:t>集群。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 smtClean="0">
                <a:cs typeface="+mn-ea"/>
                <a:sym typeface="+mn-lt"/>
              </a:rPr>
              <a:t>MySQL</a:t>
            </a:r>
            <a:r>
              <a:rPr lang="zh-CN" altLang="en-US" sz="1600" dirty="0" smtClean="0">
                <a:cs typeface="+mn-ea"/>
                <a:sym typeface="+mn-lt"/>
              </a:rPr>
              <a:t>，</a:t>
            </a:r>
            <a:r>
              <a:rPr lang="zh-CN" altLang="en-US" sz="1600" dirty="0">
                <a:cs typeface="+mn-ea"/>
                <a:sym typeface="+mn-lt"/>
              </a:rPr>
              <a:t>支持主备或</a:t>
            </a:r>
            <a:r>
              <a:rPr lang="zh-CN" altLang="en-US" sz="1600" dirty="0" smtClean="0">
                <a:cs typeface="+mn-ea"/>
                <a:sym typeface="+mn-lt"/>
              </a:rPr>
              <a:t>集群。</a:t>
            </a:r>
            <a:endParaRPr lang="en-US" altLang="zh-CN" sz="1600" dirty="0">
              <a:cs typeface="+mn-ea"/>
              <a:sym typeface="+mn-lt"/>
            </a:endParaRPr>
          </a:p>
          <a:p>
            <a:endParaRPr lang="zh-CN" altLang="en-US" sz="1400" dirty="0">
              <a:cs typeface="+mn-ea"/>
              <a:sym typeface="+mn-lt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003300" y="1241745"/>
            <a:ext cx="4943580" cy="5011054"/>
            <a:chOff x="1127447" y="1241745"/>
            <a:chExt cx="4943580" cy="5011054"/>
          </a:xfrm>
        </p:grpSpPr>
        <p:sp>
          <p:nvSpPr>
            <p:cNvPr id="4" name="TextBox 3"/>
            <p:cNvSpPr txBox="1"/>
            <p:nvPr/>
          </p:nvSpPr>
          <p:spPr>
            <a:xfrm>
              <a:off x="2294441" y="1979005"/>
              <a:ext cx="1199369" cy="307648"/>
            </a:xfrm>
            <a:prstGeom prst="rect">
              <a:avLst/>
            </a:prstGeom>
            <a:solidFill>
              <a:srgbClr val="15B0E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399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Cinder-API</a:t>
              </a:r>
              <a:endParaRPr lang="zh-CN" altLang="en-US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51607" y="3455194"/>
              <a:ext cx="1163673" cy="523016"/>
            </a:xfrm>
            <a:prstGeom prst="rect">
              <a:avLst/>
            </a:prstGeom>
            <a:solidFill>
              <a:srgbClr val="15B0E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399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Cinder-Scheduler</a:t>
              </a:r>
              <a:endParaRPr lang="zh-CN" altLang="en-US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2276593" y="4383652"/>
              <a:ext cx="3783724" cy="30765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399" dirty="0" err="1">
                  <a:latin typeface="+mn-lt"/>
                  <a:ea typeface="+mn-ea"/>
                  <a:cs typeface="+mn-ea"/>
                  <a:sym typeface="+mn-lt"/>
                </a:rPr>
                <a:t>RabbitMQ</a:t>
              </a:r>
              <a:endParaRPr lang="zh-CN" altLang="en-US" sz="1399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圆柱形 6"/>
            <p:cNvSpPr/>
            <p:nvPr/>
          </p:nvSpPr>
          <p:spPr bwMode="auto">
            <a:xfrm>
              <a:off x="1127447" y="2508007"/>
              <a:ext cx="788619" cy="489143"/>
            </a:xfrm>
            <a:prstGeom prst="can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  <a:extLst/>
          </p:spPr>
          <p:txBody>
            <a:bodyPr wrap="square" rtlCol="0" anchor="ctr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1399" dirty="0" smtClean="0">
                  <a:latin typeface="+mn-lt"/>
                  <a:ea typeface="+mn-ea"/>
                  <a:cs typeface="+mn-ea"/>
                  <a:sym typeface="+mn-lt"/>
                </a:rPr>
                <a:t>MySQL</a:t>
              </a:r>
              <a:endParaRPr lang="zh-CN" altLang="en-US" sz="1399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75069" y="5018300"/>
              <a:ext cx="1175907" cy="523016"/>
            </a:xfrm>
            <a:prstGeom prst="rect">
              <a:avLst/>
            </a:prstGeom>
            <a:solidFill>
              <a:srgbClr val="15B0E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399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Cinder-Volume</a:t>
              </a:r>
              <a:endParaRPr lang="zh-CN" altLang="en-US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68771" y="1978359"/>
              <a:ext cx="1199369" cy="308941"/>
            </a:xfrm>
            <a:prstGeom prst="rect">
              <a:avLst/>
            </a:prstGeom>
            <a:solidFill>
              <a:srgbClr val="15B0E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399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Cinder-API</a:t>
              </a:r>
              <a:endParaRPr lang="zh-CN" altLang="en-US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71658" y="1979001"/>
              <a:ext cx="1199369" cy="307657"/>
            </a:xfrm>
            <a:prstGeom prst="rect">
              <a:avLst/>
            </a:prstGeom>
            <a:solidFill>
              <a:srgbClr val="15B0E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399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Cinder-API</a:t>
              </a:r>
              <a:endParaRPr lang="zh-CN" altLang="en-US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6619" y="3455194"/>
              <a:ext cx="1163673" cy="523016"/>
            </a:xfrm>
            <a:prstGeom prst="rect">
              <a:avLst/>
            </a:prstGeom>
            <a:solidFill>
              <a:srgbClr val="15B0E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399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Cinder-Scheduler</a:t>
              </a:r>
              <a:endParaRPr lang="zh-CN" altLang="en-US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93074" y="3455194"/>
              <a:ext cx="1163673" cy="523016"/>
            </a:xfrm>
            <a:prstGeom prst="rect">
              <a:avLst/>
            </a:prstGeom>
            <a:solidFill>
              <a:srgbClr val="15B0E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399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Cinder-Scheduler</a:t>
              </a:r>
              <a:endParaRPr lang="zh-CN" altLang="en-US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86619" y="4994078"/>
              <a:ext cx="1163672" cy="523016"/>
            </a:xfrm>
            <a:prstGeom prst="rect">
              <a:avLst/>
            </a:prstGeom>
            <a:solidFill>
              <a:srgbClr val="15B0E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399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Cinder-Volume</a:t>
              </a:r>
              <a:endParaRPr lang="zh-CN" altLang="en-US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21631" y="5008779"/>
              <a:ext cx="1149395" cy="523016"/>
            </a:xfrm>
            <a:prstGeom prst="rect">
              <a:avLst/>
            </a:prstGeom>
            <a:solidFill>
              <a:srgbClr val="15B0E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399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Cinder-Volume</a:t>
              </a:r>
              <a:endParaRPr lang="zh-CN" altLang="en-US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276593" y="2812640"/>
              <a:ext cx="3783724" cy="30765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399" dirty="0" err="1">
                  <a:latin typeface="+mn-lt"/>
                  <a:ea typeface="+mn-ea"/>
                  <a:cs typeface="+mn-ea"/>
                  <a:sym typeface="+mn-lt"/>
                </a:rPr>
                <a:t>RabbitMQ</a:t>
              </a:r>
              <a:endParaRPr lang="zh-CN" altLang="en-US" sz="1399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0163" y="1241745"/>
              <a:ext cx="3776585" cy="30765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399" dirty="0" err="1">
                  <a:latin typeface="+mn-lt"/>
                  <a:ea typeface="+mn-ea"/>
                  <a:cs typeface="+mn-ea"/>
                  <a:sym typeface="+mn-lt"/>
                </a:rPr>
                <a:t>HAproxy</a:t>
              </a:r>
              <a:endParaRPr lang="zh-CN" altLang="en-US" sz="1399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2276593" y="5945142"/>
              <a:ext cx="3783724" cy="30765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399" dirty="0">
                  <a:latin typeface="+mn-lt"/>
                  <a:ea typeface="+mn-ea"/>
                  <a:cs typeface="+mn-ea"/>
                  <a:sym typeface="+mn-lt"/>
                </a:rPr>
                <a:t>SAN</a:t>
              </a:r>
              <a:endParaRPr lang="zh-CN" altLang="en-US" sz="1399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19" name="直接连接符 18"/>
            <p:cNvCxnSpPr>
              <a:stCxn id="16" idx="2"/>
            </p:cNvCxnSpPr>
            <p:nvPr/>
          </p:nvCxnSpPr>
          <p:spPr bwMode="auto">
            <a:xfrm flipH="1">
              <a:off x="4072078" y="1549402"/>
              <a:ext cx="96378" cy="2430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/>
            <p:cNvCxnSpPr>
              <a:stCxn id="16" idx="2"/>
              <a:endCxn id="4" idx="0"/>
            </p:cNvCxnSpPr>
            <p:nvPr/>
          </p:nvCxnSpPr>
          <p:spPr bwMode="auto">
            <a:xfrm flipH="1">
              <a:off x="2894126" y="1549402"/>
              <a:ext cx="1274330" cy="429603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/>
            <p:cNvCxnSpPr>
              <a:stCxn id="16" idx="2"/>
            </p:cNvCxnSpPr>
            <p:nvPr/>
          </p:nvCxnSpPr>
          <p:spPr bwMode="auto">
            <a:xfrm>
              <a:off x="4168456" y="1549402"/>
              <a:ext cx="717480" cy="91930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/>
            <p:cNvCxnSpPr>
              <a:stCxn id="16" idx="2"/>
              <a:endCxn id="9" idx="0"/>
            </p:cNvCxnSpPr>
            <p:nvPr/>
          </p:nvCxnSpPr>
          <p:spPr bwMode="auto">
            <a:xfrm>
              <a:off x="4168456" y="1549402"/>
              <a:ext cx="0" cy="42895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/>
            <p:cNvCxnSpPr>
              <a:stCxn id="16" idx="2"/>
              <a:endCxn id="10" idx="0"/>
            </p:cNvCxnSpPr>
            <p:nvPr/>
          </p:nvCxnSpPr>
          <p:spPr bwMode="auto">
            <a:xfrm>
              <a:off x="4168456" y="1549402"/>
              <a:ext cx="1302887" cy="42959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/>
            <p:cNvCxnSpPr>
              <a:stCxn id="4" idx="2"/>
              <a:endCxn id="15" idx="0"/>
            </p:cNvCxnSpPr>
            <p:nvPr/>
          </p:nvCxnSpPr>
          <p:spPr bwMode="auto">
            <a:xfrm>
              <a:off x="2894126" y="2286653"/>
              <a:ext cx="1274329" cy="52598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/>
            <p:cNvCxnSpPr>
              <a:stCxn id="9" idx="2"/>
              <a:endCxn id="15" idx="0"/>
            </p:cNvCxnSpPr>
            <p:nvPr/>
          </p:nvCxnSpPr>
          <p:spPr bwMode="auto">
            <a:xfrm flipH="1">
              <a:off x="4168455" y="2287300"/>
              <a:ext cx="1" cy="52534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/>
            <p:cNvCxnSpPr>
              <a:stCxn id="10" idx="2"/>
              <a:endCxn id="15" idx="0"/>
            </p:cNvCxnSpPr>
            <p:nvPr/>
          </p:nvCxnSpPr>
          <p:spPr bwMode="auto">
            <a:xfrm flipH="1">
              <a:off x="4168455" y="2286658"/>
              <a:ext cx="1302888" cy="525982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/>
            <p:cNvCxnSpPr/>
            <p:nvPr/>
          </p:nvCxnSpPr>
          <p:spPr bwMode="auto">
            <a:xfrm flipH="1">
              <a:off x="4014965" y="3120413"/>
              <a:ext cx="117796" cy="243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/>
            <p:cNvCxnSpPr>
              <a:endCxn id="5" idx="0"/>
            </p:cNvCxnSpPr>
            <p:nvPr/>
          </p:nvCxnSpPr>
          <p:spPr bwMode="auto">
            <a:xfrm flipH="1">
              <a:off x="2833444" y="3120413"/>
              <a:ext cx="1299316" cy="334781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4143471" y="3125671"/>
              <a:ext cx="685353" cy="91404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/>
            <p:cNvCxnSpPr>
              <a:stCxn id="15" idx="2"/>
              <a:endCxn id="11" idx="0"/>
            </p:cNvCxnSpPr>
            <p:nvPr/>
          </p:nvCxnSpPr>
          <p:spPr bwMode="auto">
            <a:xfrm>
              <a:off x="4168455" y="3120297"/>
              <a:ext cx="1" cy="33489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/>
            <p:cNvCxnSpPr>
              <a:stCxn id="15" idx="2"/>
              <a:endCxn id="12" idx="0"/>
            </p:cNvCxnSpPr>
            <p:nvPr/>
          </p:nvCxnSpPr>
          <p:spPr bwMode="auto">
            <a:xfrm>
              <a:off x="4168455" y="3120297"/>
              <a:ext cx="1306456" cy="33489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/>
            <p:cNvCxnSpPr>
              <a:stCxn id="5" idx="2"/>
              <a:endCxn id="6" idx="0"/>
            </p:cNvCxnSpPr>
            <p:nvPr/>
          </p:nvCxnSpPr>
          <p:spPr bwMode="auto">
            <a:xfrm>
              <a:off x="2833444" y="3978210"/>
              <a:ext cx="1335011" cy="405442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/>
            <p:cNvCxnSpPr>
              <a:stCxn id="11" idx="2"/>
              <a:endCxn id="6" idx="0"/>
            </p:cNvCxnSpPr>
            <p:nvPr/>
          </p:nvCxnSpPr>
          <p:spPr bwMode="auto">
            <a:xfrm flipH="1">
              <a:off x="4168455" y="3978210"/>
              <a:ext cx="1" cy="405442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/>
            <p:cNvCxnSpPr>
              <a:stCxn id="12" idx="2"/>
              <a:endCxn id="6" idx="0"/>
            </p:cNvCxnSpPr>
            <p:nvPr/>
          </p:nvCxnSpPr>
          <p:spPr bwMode="auto">
            <a:xfrm flipH="1">
              <a:off x="4168455" y="3978210"/>
              <a:ext cx="1306456" cy="405442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连接符 42"/>
            <p:cNvCxnSpPr/>
            <p:nvPr/>
          </p:nvCxnSpPr>
          <p:spPr bwMode="auto">
            <a:xfrm flipH="1">
              <a:off x="4022104" y="4624775"/>
              <a:ext cx="117796" cy="243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3"/>
            <p:cNvCxnSpPr>
              <a:stCxn id="6" idx="2"/>
              <a:endCxn id="8" idx="0"/>
            </p:cNvCxnSpPr>
            <p:nvPr/>
          </p:nvCxnSpPr>
          <p:spPr bwMode="auto">
            <a:xfrm flipH="1">
              <a:off x="2863023" y="4691309"/>
              <a:ext cx="1305432" cy="326991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4150610" y="4677640"/>
              <a:ext cx="685353" cy="91404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/>
            <p:cNvCxnSpPr>
              <a:stCxn id="6" idx="2"/>
              <a:endCxn id="13" idx="0"/>
            </p:cNvCxnSpPr>
            <p:nvPr/>
          </p:nvCxnSpPr>
          <p:spPr bwMode="auto">
            <a:xfrm>
              <a:off x="4168455" y="4691309"/>
              <a:ext cx="0" cy="30276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接连接符 46"/>
            <p:cNvCxnSpPr>
              <a:stCxn id="6" idx="2"/>
              <a:endCxn id="14" idx="0"/>
            </p:cNvCxnSpPr>
            <p:nvPr/>
          </p:nvCxnSpPr>
          <p:spPr bwMode="auto">
            <a:xfrm>
              <a:off x="4168455" y="4691309"/>
              <a:ext cx="1327874" cy="31747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/>
            <p:cNvCxnSpPr>
              <a:stCxn id="8" idx="2"/>
              <a:endCxn id="17" idx="0"/>
            </p:cNvCxnSpPr>
            <p:nvPr/>
          </p:nvCxnSpPr>
          <p:spPr bwMode="auto">
            <a:xfrm>
              <a:off x="2863023" y="5541316"/>
              <a:ext cx="1305432" cy="403826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接连接符 48"/>
            <p:cNvCxnSpPr>
              <a:stCxn id="13" idx="2"/>
              <a:endCxn id="17" idx="0"/>
            </p:cNvCxnSpPr>
            <p:nvPr/>
          </p:nvCxnSpPr>
          <p:spPr bwMode="auto">
            <a:xfrm>
              <a:off x="4168455" y="5517094"/>
              <a:ext cx="0" cy="42804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49"/>
            <p:cNvCxnSpPr>
              <a:stCxn id="14" idx="2"/>
              <a:endCxn id="17" idx="0"/>
            </p:cNvCxnSpPr>
            <p:nvPr/>
          </p:nvCxnSpPr>
          <p:spPr bwMode="auto">
            <a:xfrm flipH="1">
              <a:off x="4168455" y="5531795"/>
              <a:ext cx="1327874" cy="41334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圆柱形 51"/>
            <p:cNvSpPr/>
            <p:nvPr/>
          </p:nvSpPr>
          <p:spPr bwMode="auto">
            <a:xfrm>
              <a:off x="1127447" y="3515921"/>
              <a:ext cx="788619" cy="489143"/>
            </a:xfrm>
            <a:prstGeom prst="can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  <a:extLst/>
          </p:spPr>
          <p:txBody>
            <a:bodyPr wrap="square" rtlCol="0" anchor="ctr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1399" dirty="0" smtClean="0">
                  <a:latin typeface="+mn-lt"/>
                  <a:ea typeface="+mn-ea"/>
                  <a:cs typeface="+mn-ea"/>
                  <a:sym typeface="+mn-lt"/>
                </a:rPr>
                <a:t>MySQL</a:t>
              </a:r>
              <a:endParaRPr lang="zh-CN" altLang="en-US" sz="1399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7" name="直接箭头连接符 56"/>
            <p:cNvCxnSpPr>
              <a:stCxn id="7" idx="3"/>
              <a:endCxn id="52" idx="1"/>
            </p:cNvCxnSpPr>
            <p:nvPr/>
          </p:nvCxnSpPr>
          <p:spPr bwMode="auto">
            <a:xfrm>
              <a:off x="1521757" y="2997150"/>
              <a:ext cx="0" cy="518771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1642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存储概述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块存储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Cinder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简介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架构</a:t>
            </a: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Cinder</a:t>
            </a:r>
            <a:r>
              <a:rPr lang="zh-CN" altLang="en-US" dirty="0" smtClean="0">
                <a:cs typeface="+mn-ea"/>
                <a:sym typeface="+mn-lt"/>
              </a:rPr>
              <a:t>组件详细讲解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典型工作流程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OpenStack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动手实验：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操作</a:t>
            </a: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对象存储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Swift</a:t>
            </a:r>
          </a:p>
        </p:txBody>
      </p:sp>
    </p:spTree>
    <p:extLst>
      <p:ext uri="{BB962C8B-B14F-4D97-AF65-F5344CB8AC3E}">
        <p14:creationId xmlns:p14="http://schemas.microsoft.com/office/powerpoint/2010/main" val="672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Cinder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组件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- API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Cinder API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对外提供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REST API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，对操作需求进行解析，并调用处理方法：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卷</a:t>
            </a:r>
            <a:r>
              <a:rPr lang="en-US" altLang="zh-CN" dirty="0" smtClean="0">
                <a:cs typeface="+mn-ea"/>
                <a:sym typeface="+mn-lt"/>
              </a:rPr>
              <a:t>create/delete/list/show</a:t>
            </a: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快照</a:t>
            </a:r>
            <a:r>
              <a:rPr lang="en-US" altLang="zh-CN" dirty="0" smtClean="0">
                <a:cs typeface="+mn-ea"/>
                <a:sym typeface="+mn-lt"/>
              </a:rPr>
              <a:t>create/delete/list/show</a:t>
            </a: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卷</a:t>
            </a:r>
            <a:r>
              <a:rPr lang="en-US" altLang="zh-CN" dirty="0" smtClean="0">
                <a:cs typeface="+mn-ea"/>
                <a:sym typeface="+mn-lt"/>
              </a:rPr>
              <a:t>attach/detach (Nova</a:t>
            </a:r>
            <a:r>
              <a:rPr lang="zh-CN" altLang="en-US" dirty="0" smtClean="0">
                <a:cs typeface="+mn-ea"/>
                <a:sym typeface="+mn-lt"/>
              </a:rPr>
              <a:t>调用</a:t>
            </a:r>
            <a:r>
              <a:rPr lang="en-US" altLang="zh-CN" dirty="0" smtClean="0">
                <a:cs typeface="+mn-ea"/>
                <a:sym typeface="+mn-lt"/>
              </a:rPr>
              <a:t>)</a:t>
            </a: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其他</a:t>
            </a:r>
            <a:r>
              <a:rPr lang="en-US" altLang="zh-CN" dirty="0" smtClean="0">
                <a:cs typeface="+mn-ea"/>
                <a:sym typeface="+mn-lt"/>
              </a:rPr>
              <a:t>:</a:t>
            </a:r>
          </a:p>
          <a:p>
            <a:pPr lvl="2"/>
            <a:r>
              <a:rPr lang="en-US" altLang="zh-CN" dirty="0" smtClean="0">
                <a:latin typeface="+mn-lt"/>
                <a:cs typeface="+mn-ea"/>
                <a:sym typeface="+mn-lt"/>
              </a:rPr>
              <a:t>Volume types </a:t>
            </a:r>
          </a:p>
          <a:p>
            <a:pPr lvl="2"/>
            <a:r>
              <a:rPr lang="en-US" altLang="zh-CN" dirty="0" smtClean="0">
                <a:latin typeface="+mn-lt"/>
                <a:cs typeface="+mn-ea"/>
                <a:sym typeface="+mn-lt"/>
              </a:rPr>
              <a:t>Quotas</a:t>
            </a:r>
          </a:p>
          <a:p>
            <a:pPr lvl="2"/>
            <a:r>
              <a:rPr lang="en-US" altLang="zh-CN" dirty="0" smtClean="0">
                <a:latin typeface="+mn-lt"/>
                <a:cs typeface="+mn-ea"/>
                <a:sym typeface="+mn-lt"/>
              </a:rPr>
              <a:t>Backups</a:t>
            </a:r>
          </a:p>
          <a:p>
            <a:pPr lvl="1"/>
            <a:endParaRPr lang="en-US" altLang="zh-CN" dirty="0" smtClean="0">
              <a:cs typeface="+mn-ea"/>
              <a:sym typeface="+mn-lt"/>
            </a:endParaRP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55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lt"/>
              </a:rPr>
              <a:t>Cinder</a:t>
            </a:r>
            <a:r>
              <a:rPr lang="zh-CN" altLang="en-US" smtClean="0">
                <a:sym typeface="+mn-lt"/>
              </a:rPr>
              <a:t>组件 </a:t>
            </a:r>
            <a:r>
              <a:rPr lang="en-US" altLang="zh-CN" smtClean="0">
                <a:sym typeface="+mn-lt"/>
              </a:rPr>
              <a:t>- Scheduler</a:t>
            </a:r>
            <a:endParaRPr lang="zh-CN" altLang="en-US" dirty="0" smtClean="0"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Cinder scheduler</a:t>
            </a:r>
            <a:r>
              <a:rPr lang="zh-CN" altLang="en-US" dirty="0" smtClean="0">
                <a:sym typeface="+mn-lt"/>
              </a:rPr>
              <a:t>负责收集后端上报的容量、能力信息，根据设定的算法完成卷到指定</a:t>
            </a:r>
            <a:r>
              <a:rPr lang="en-US" altLang="zh-CN" dirty="0" smtClean="0">
                <a:sym typeface="+mn-lt"/>
              </a:rPr>
              <a:t>cinder-volume</a:t>
            </a:r>
            <a:r>
              <a:rPr lang="zh-CN" altLang="en-US" dirty="0" smtClean="0">
                <a:sym typeface="+mn-lt"/>
              </a:rPr>
              <a:t>的调度。</a:t>
            </a:r>
            <a:endParaRPr lang="en-US" altLang="zh-CN" dirty="0" smtClean="0">
              <a:sym typeface="+mn-lt"/>
            </a:endParaRPr>
          </a:p>
          <a:p>
            <a:r>
              <a:rPr lang="en-US" altLang="zh-CN" dirty="0">
                <a:sym typeface="+mn-lt"/>
              </a:rPr>
              <a:t>Cinder </a:t>
            </a:r>
            <a:r>
              <a:rPr lang="en-US" altLang="zh-CN" dirty="0" smtClean="0">
                <a:sym typeface="+mn-lt"/>
              </a:rPr>
              <a:t>scheduler</a:t>
            </a:r>
            <a:r>
              <a:rPr lang="zh-CN" altLang="en-US" dirty="0" smtClean="0">
                <a:sym typeface="+mn-lt"/>
              </a:rPr>
              <a:t>通过过滤和称权，筛选出合适的后端：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08033071"/>
              </p:ext>
            </p:extLst>
          </p:nvPr>
        </p:nvGraphicFramePr>
        <p:xfrm>
          <a:off x="1003300" y="3564305"/>
          <a:ext cx="10469563" cy="137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53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Cinder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组件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Volume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Cinder volume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多节点部署，使用不同的配置文件、接入不同的后端设备，由各存储厂商插入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Driver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代码与设备交互</a:t>
            </a:r>
            <a:r>
              <a:rPr lang="zh-CN" altLang="en-US" dirty="0">
                <a:latin typeface="+mn-lt"/>
                <a:cs typeface="+mn-ea"/>
                <a:sym typeface="+mn-lt"/>
              </a:rPr>
              <a:t>，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完成设备容量和能力信息收集、卷操作等。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541256174"/>
              </p:ext>
            </p:extLst>
          </p:nvPr>
        </p:nvGraphicFramePr>
        <p:xfrm>
          <a:off x="1043173" y="2266517"/>
          <a:ext cx="6276963" cy="4258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 bwMode="auto">
          <a:xfrm>
            <a:off x="7350823" y="2340765"/>
            <a:ext cx="3467771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err="1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GlusterFS</a:t>
            </a:r>
            <a:r>
              <a:rPr lang="zh-CN" altLang="en-US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RBD(</a:t>
            </a:r>
            <a:r>
              <a:rPr lang="en-US" altLang="zh-CN" sz="2400" dirty="0" err="1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Ceph</a:t>
            </a:r>
            <a:r>
              <a:rPr lang="en-US" altLang="zh-CN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endParaRPr lang="zh-CN" altLang="en-US" sz="2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7350823" y="2890886"/>
            <a:ext cx="3255534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通过</a:t>
            </a:r>
            <a:r>
              <a:rPr lang="en-US" altLang="zh-CN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NFS</a:t>
            </a:r>
            <a:r>
              <a:rPr lang="zh-CN" altLang="en-US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支持</a:t>
            </a:r>
            <a:r>
              <a:rPr lang="en-US" altLang="zh-CN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NAS</a:t>
            </a:r>
            <a:r>
              <a:rPr lang="zh-CN" altLang="en-US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存储</a:t>
            </a: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7350823" y="3456889"/>
            <a:ext cx="3289068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通过</a:t>
            </a:r>
            <a:r>
              <a:rPr lang="en-US" altLang="zh-CN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LVM</a:t>
            </a:r>
            <a:r>
              <a:rPr lang="zh-CN" altLang="en-US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支持</a:t>
            </a:r>
            <a:r>
              <a:rPr lang="zh-CN" altLang="en-US" sz="2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本地</a:t>
            </a:r>
            <a:r>
              <a:rPr lang="zh-CN" altLang="en-US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存储</a:t>
            </a: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7350823" y="4529570"/>
            <a:ext cx="4145777" cy="156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通过添加不同厂商的</a:t>
            </a:r>
            <a:r>
              <a:rPr lang="en-US" altLang="zh-CN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Drivers</a:t>
            </a:r>
            <a:r>
              <a:rPr lang="zh-CN" altLang="en-US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支持不同类型和型号的商业存储设备，例如华为存储、</a:t>
            </a:r>
            <a:r>
              <a:rPr lang="en-US" altLang="zh-CN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IBM</a:t>
            </a:r>
            <a:r>
              <a:rPr lang="zh-CN" altLang="en-US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存储、</a:t>
            </a:r>
            <a:r>
              <a:rPr lang="en-US" altLang="zh-CN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EMC</a:t>
            </a:r>
            <a:r>
              <a:rPr lang="zh-CN" altLang="en-US" sz="2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存储等</a:t>
            </a:r>
          </a:p>
        </p:txBody>
      </p:sp>
      <p:sp>
        <p:nvSpPr>
          <p:cNvPr id="14" name="右大括号 13"/>
          <p:cNvSpPr/>
          <p:nvPr/>
        </p:nvSpPr>
        <p:spPr bwMode="auto">
          <a:xfrm>
            <a:off x="6119737" y="4356989"/>
            <a:ext cx="1044116" cy="1833267"/>
          </a:xfrm>
          <a:prstGeom prst="rightBrace">
            <a:avLst>
              <a:gd name="adj1" fmla="val 8333"/>
              <a:gd name="adj2" fmla="val 48365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348028" y="2351501"/>
            <a:ext cx="4470566" cy="501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348028" y="2915655"/>
            <a:ext cx="4470566" cy="4773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403812" y="3465716"/>
            <a:ext cx="6414782" cy="4491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63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提供多种类型的存储服务，用户可以根据业务需求，自由选择存储服务。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本章节重点介绍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中的块存储服务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Cinder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，简单介绍对象存储服务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Swift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本章节分为两个部分：理论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和实验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理论部分主要</a:t>
            </a:r>
            <a:r>
              <a:rPr lang="zh-CN" altLang="en-US" dirty="0" smtClean="0">
                <a:cs typeface="+mn-ea"/>
                <a:sym typeface="+mn-lt"/>
              </a:rPr>
              <a:t>讲解</a:t>
            </a:r>
            <a:r>
              <a:rPr lang="en-US" altLang="zh-CN" dirty="0" smtClean="0">
                <a:cs typeface="+mn-ea"/>
                <a:sym typeface="+mn-lt"/>
              </a:rPr>
              <a:t>Cinder</a:t>
            </a:r>
            <a:r>
              <a:rPr lang="zh-CN" altLang="en-US" dirty="0" smtClean="0">
                <a:cs typeface="+mn-ea"/>
                <a:sym typeface="+mn-lt"/>
              </a:rPr>
              <a:t>作用、架构、工作原理</a:t>
            </a:r>
            <a:r>
              <a:rPr lang="zh-CN" altLang="en-US" dirty="0">
                <a:cs typeface="+mn-ea"/>
                <a:sym typeface="+mn-lt"/>
              </a:rPr>
              <a:t>和</a:t>
            </a:r>
            <a:r>
              <a:rPr lang="zh-CN" altLang="en-US" dirty="0" smtClean="0">
                <a:cs typeface="+mn-ea"/>
                <a:sym typeface="+mn-lt"/>
              </a:rPr>
              <a:t>流程，</a:t>
            </a:r>
            <a:r>
              <a:rPr lang="en-US" altLang="zh-CN" dirty="0" smtClean="0">
                <a:cs typeface="+mn-ea"/>
                <a:sym typeface="+mn-lt"/>
              </a:rPr>
              <a:t>Swift</a:t>
            </a:r>
            <a:r>
              <a:rPr lang="zh-CN" altLang="en-US" dirty="0" smtClean="0">
                <a:cs typeface="+mn-ea"/>
                <a:sym typeface="+mn-lt"/>
              </a:rPr>
              <a:t>作用和架构。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实验部分</a:t>
            </a:r>
            <a:r>
              <a:rPr lang="zh-CN" altLang="en-US" dirty="0">
                <a:cs typeface="+mn-ea"/>
                <a:sym typeface="+mn-lt"/>
              </a:rPr>
              <a:t>重点锻炼</a:t>
            </a:r>
            <a:r>
              <a:rPr lang="zh-CN" altLang="en-US" dirty="0" smtClean="0">
                <a:cs typeface="+mn-ea"/>
                <a:sym typeface="+mn-lt"/>
              </a:rPr>
              <a:t>学员</a:t>
            </a:r>
            <a:r>
              <a:rPr lang="en-US" altLang="zh-CN" dirty="0">
                <a:cs typeface="+mn-ea"/>
                <a:sym typeface="+mn-lt"/>
              </a:rPr>
              <a:t>Cinder</a:t>
            </a:r>
            <a:r>
              <a:rPr lang="zh-CN" altLang="en-US" dirty="0" smtClean="0">
                <a:cs typeface="+mn-ea"/>
                <a:sym typeface="+mn-lt"/>
              </a:rPr>
              <a:t>日常</a:t>
            </a:r>
            <a:r>
              <a:rPr lang="zh-CN" altLang="en-US" dirty="0">
                <a:cs typeface="+mn-ea"/>
                <a:sym typeface="+mn-lt"/>
              </a:rPr>
              <a:t>运维操作，帮助学员理论联系实际，真正</a:t>
            </a:r>
            <a:r>
              <a:rPr lang="zh-CN" altLang="en-US" dirty="0" smtClean="0">
                <a:cs typeface="+mn-ea"/>
                <a:sym typeface="+mn-lt"/>
              </a:rPr>
              <a:t>掌握</a:t>
            </a:r>
            <a:r>
              <a:rPr lang="en-US" altLang="zh-CN" dirty="0">
                <a:cs typeface="+mn-ea"/>
                <a:sym typeface="+mn-lt"/>
              </a:rPr>
              <a:t>Cinder 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84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存储概述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块存储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Cinder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简介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架构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组件详细讲解</a:t>
            </a: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Cinder</a:t>
            </a:r>
            <a:r>
              <a:rPr lang="zh-CN" altLang="en-US" dirty="0" smtClean="0">
                <a:cs typeface="+mn-ea"/>
                <a:sym typeface="+mn-lt"/>
              </a:rPr>
              <a:t>典型工作流程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OpenStack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动手实验：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操作</a:t>
            </a: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对象存储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Swift</a:t>
            </a:r>
          </a:p>
        </p:txBody>
      </p:sp>
    </p:spTree>
    <p:extLst>
      <p:ext uri="{BB962C8B-B14F-4D97-AF65-F5344CB8AC3E}">
        <p14:creationId xmlns:p14="http://schemas.microsoft.com/office/powerpoint/2010/main" val="1470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928642" y="1892069"/>
            <a:ext cx="2591276" cy="431767"/>
          </a:xfrm>
          <a:prstGeom prst="rect">
            <a:avLst/>
          </a:prstGeom>
          <a:solidFill>
            <a:srgbClr val="15B0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380" tIns="45690" rIns="9138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767">
              <a:buClr>
                <a:srgbClr val="CC9900"/>
              </a:buClr>
            </a:pPr>
            <a:r>
              <a:rPr lang="en-US" altLang="zh-CN" sz="2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Cinder-API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28642" y="3259331"/>
            <a:ext cx="2591276" cy="431767"/>
          </a:xfrm>
          <a:prstGeom prst="rect">
            <a:avLst/>
          </a:prstGeom>
          <a:solidFill>
            <a:srgbClr val="15B0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380" tIns="45690" rIns="9138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767">
              <a:buClr>
                <a:srgbClr val="CC9900"/>
              </a:buClr>
            </a:pPr>
            <a:r>
              <a:rPr lang="en-US" altLang="zh-CN" sz="2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Cinder-Schedule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928642" y="4626593"/>
            <a:ext cx="2591276" cy="431767"/>
          </a:xfrm>
          <a:prstGeom prst="rect">
            <a:avLst/>
          </a:prstGeom>
          <a:solidFill>
            <a:srgbClr val="15B0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380" tIns="45690" rIns="9138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767">
              <a:buClr>
                <a:srgbClr val="CC9900"/>
              </a:buClr>
            </a:pPr>
            <a:r>
              <a:rPr lang="en-US" altLang="zh-CN" sz="2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Cinder-Volume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5039068" y="1288611"/>
            <a:ext cx="984" cy="603460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39068" y="1372794"/>
            <a:ext cx="153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②创建卷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4224279" y="2316291"/>
            <a:ext cx="0" cy="9354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00988" y="3361318"/>
            <a:ext cx="359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④读取调度算法，过滤并选择最优的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HOST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 flipV="1">
            <a:off x="3648440" y="3691099"/>
            <a:ext cx="0" cy="935495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11524" y="4052577"/>
            <a:ext cx="196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❷定期上报后端状态</a:t>
            </a: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3592211" y="1277733"/>
            <a:ext cx="8244" cy="614337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68877" y="1353865"/>
            <a:ext cx="171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①创建卷类型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928642" y="5841549"/>
            <a:ext cx="2591276" cy="431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380" tIns="45690" rIns="9138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767">
              <a:buClr>
                <a:srgbClr val="CC9900"/>
              </a:buClr>
            </a:pP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Cinder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Driver/Backend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3685144" y="5058360"/>
            <a:ext cx="4975" cy="755762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11524" y="5322883"/>
            <a:ext cx="1908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❶定期查询阵列信息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4992064" y="3683551"/>
            <a:ext cx="0" cy="935495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38941" y="4054416"/>
            <a:ext cx="2381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⑤将请求发送到对应的后端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 flipH="1">
            <a:off x="5039068" y="5050813"/>
            <a:ext cx="984" cy="763309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72867" y="5283813"/>
            <a:ext cx="2751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⑥请求阵列后端创建指定的卷</a:t>
            </a:r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Cinder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创建卷流程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7" name="TextBox 10"/>
          <p:cNvSpPr txBox="1"/>
          <p:nvPr/>
        </p:nvSpPr>
        <p:spPr>
          <a:xfrm>
            <a:off x="4256874" y="2620609"/>
            <a:ext cx="223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③请求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Scheduler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创建卷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932204" y="5557488"/>
            <a:ext cx="3540659" cy="83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99" b="1" dirty="0">
                <a:latin typeface="+mn-lt"/>
                <a:ea typeface="+mn-ea"/>
                <a:cs typeface="+mn-ea"/>
                <a:sym typeface="+mn-lt"/>
              </a:rPr>
              <a:t>Cinder-volume: </a:t>
            </a:r>
            <a:r>
              <a:rPr lang="zh-CN" altLang="en-US" sz="1599" dirty="0">
                <a:latin typeface="+mn-lt"/>
                <a:ea typeface="+mn-ea"/>
                <a:cs typeface="+mn-ea"/>
                <a:sym typeface="+mn-lt"/>
              </a:rPr>
              <a:t>会定期收集底层后端的容量等信息，并通知</a:t>
            </a:r>
            <a:r>
              <a:rPr lang="en-US" altLang="zh-CN" sz="1599" dirty="0">
                <a:latin typeface="+mn-lt"/>
                <a:ea typeface="+mn-ea"/>
                <a:cs typeface="+mn-ea"/>
                <a:sym typeface="+mn-lt"/>
              </a:rPr>
              <a:t>Scheduler</a:t>
            </a:r>
            <a:r>
              <a:rPr lang="zh-CN" altLang="en-US" sz="1599" dirty="0">
                <a:latin typeface="+mn-lt"/>
                <a:ea typeface="+mn-ea"/>
                <a:cs typeface="+mn-ea"/>
                <a:sym typeface="+mn-lt"/>
              </a:rPr>
              <a:t>更新内存中的</a:t>
            </a:r>
            <a:r>
              <a:rPr lang="en-US" altLang="zh-CN" sz="1599" dirty="0">
                <a:latin typeface="+mn-lt"/>
                <a:ea typeface="+mn-ea"/>
                <a:cs typeface="+mn-ea"/>
                <a:sym typeface="+mn-lt"/>
              </a:rPr>
              <a:t>Backend</a:t>
            </a:r>
            <a:r>
              <a:rPr lang="zh-CN" altLang="en-US" sz="1599" dirty="0">
                <a:latin typeface="+mn-lt"/>
                <a:ea typeface="+mn-ea"/>
                <a:cs typeface="+mn-ea"/>
                <a:sym typeface="+mn-lt"/>
              </a:rPr>
              <a:t>信息。</a:t>
            </a:r>
            <a:endParaRPr lang="en-US" altLang="zh-CN" sz="15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00988" y="5886374"/>
            <a:ext cx="1578774" cy="30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99" dirty="0">
                <a:latin typeface="+mn-lt"/>
                <a:ea typeface="+mn-ea"/>
                <a:cs typeface="+mn-ea"/>
                <a:sym typeface="+mn-lt"/>
              </a:rPr>
              <a:t>Create volume</a:t>
            </a:r>
            <a:endParaRPr lang="zh-CN" altLang="en-US" sz="1399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4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559496" y="5021129"/>
            <a:ext cx="3263589" cy="1011713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defTabSz="913767">
              <a:buClr>
                <a:srgbClr val="CC9900"/>
              </a:buClr>
            </a:pPr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Scheduler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节点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1559496" y="1376772"/>
            <a:ext cx="3263589" cy="3111289"/>
          </a:xfrm>
          <a:prstGeom prst="rect">
            <a:avLst/>
          </a:prstGeom>
          <a:solidFill>
            <a:srgbClr val="EFE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defTabSz="913767">
              <a:buClr>
                <a:srgbClr val="CC9900"/>
              </a:buClr>
            </a:pPr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API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节点</a:t>
            </a: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Cinder</a:t>
            </a:r>
            <a:r>
              <a:rPr lang="zh-CN" altLang="en-US" dirty="0">
                <a:latin typeface="+mn-lt"/>
                <a:cs typeface="+mn-ea"/>
                <a:sym typeface="+mn-lt"/>
              </a:rPr>
              <a:t>创建卷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流程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Cinder API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9" name="内容占位符 2"/>
          <p:cNvSpPr>
            <a:spLocks noGrp="1"/>
          </p:cNvSpPr>
          <p:nvPr>
            <p:ph idx="4294967295"/>
          </p:nvPr>
        </p:nvSpPr>
        <p:spPr>
          <a:xfrm>
            <a:off x="6139874" y="1418511"/>
            <a:ext cx="4911737" cy="49625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cs typeface="+mn-ea"/>
                <a:sym typeface="+mn-lt"/>
              </a:rPr>
              <a:t>Cinder </a:t>
            </a:r>
            <a:r>
              <a:rPr lang="en-US" altLang="zh-CN" sz="1800" dirty="0" smtClean="0">
                <a:cs typeface="+mn-ea"/>
                <a:sym typeface="+mn-lt"/>
              </a:rPr>
              <a:t>API</a:t>
            </a:r>
            <a:endParaRPr lang="en-US" altLang="zh-CN" sz="1800" dirty="0">
              <a:cs typeface="+mn-ea"/>
              <a:sym typeface="+mn-lt"/>
            </a:endParaRPr>
          </a:p>
          <a:p>
            <a:pPr lvl="1"/>
            <a:r>
              <a:rPr lang="zh-CN" altLang="en-US" sz="1800" dirty="0">
                <a:cs typeface="+mn-ea"/>
                <a:sym typeface="+mn-lt"/>
              </a:rPr>
              <a:t>检查参数合法性</a:t>
            </a:r>
            <a:r>
              <a:rPr lang="en-US" altLang="zh-CN" sz="1800" dirty="0">
                <a:cs typeface="+mn-ea"/>
                <a:sym typeface="+mn-lt"/>
              </a:rPr>
              <a:t>(</a:t>
            </a:r>
            <a:r>
              <a:rPr lang="zh-CN" altLang="en-US" sz="1800" dirty="0">
                <a:cs typeface="+mn-ea"/>
                <a:sym typeface="+mn-lt"/>
              </a:rPr>
              <a:t>用户输入，权限，资源是否存在等</a:t>
            </a:r>
            <a:r>
              <a:rPr lang="en-US" altLang="zh-CN" sz="1800" dirty="0">
                <a:cs typeface="+mn-ea"/>
                <a:sym typeface="+mn-lt"/>
              </a:rPr>
              <a:t>)</a:t>
            </a:r>
            <a:r>
              <a:rPr lang="zh-CN" altLang="en-US" sz="1800" dirty="0">
                <a:cs typeface="+mn-ea"/>
                <a:sym typeface="+mn-lt"/>
              </a:rPr>
              <a:t>。</a:t>
            </a:r>
            <a:endParaRPr lang="en-US" altLang="zh-CN" sz="1800" dirty="0">
              <a:cs typeface="+mn-ea"/>
              <a:sym typeface="+mn-lt"/>
            </a:endParaRPr>
          </a:p>
          <a:p>
            <a:pPr lvl="1"/>
            <a:r>
              <a:rPr lang="zh-CN" altLang="en-US" sz="1800" dirty="0">
                <a:cs typeface="+mn-ea"/>
                <a:sym typeface="+mn-lt"/>
              </a:rPr>
              <a:t>准备创建的参数字典，预留和提交配额。</a:t>
            </a:r>
            <a:endParaRPr lang="en-US" altLang="zh-CN" sz="1800" dirty="0">
              <a:cs typeface="+mn-ea"/>
              <a:sym typeface="+mn-lt"/>
            </a:endParaRPr>
          </a:p>
          <a:p>
            <a:pPr lvl="1"/>
            <a:r>
              <a:rPr lang="zh-CN" altLang="en-US" sz="1800" dirty="0">
                <a:cs typeface="+mn-ea"/>
                <a:sym typeface="+mn-lt"/>
              </a:rPr>
              <a:t>在数据库中创建对应的数据记录。</a:t>
            </a:r>
            <a:endParaRPr lang="en-US" altLang="zh-CN" sz="1800" dirty="0">
              <a:cs typeface="+mn-ea"/>
              <a:sym typeface="+mn-lt"/>
            </a:endParaRPr>
          </a:p>
          <a:p>
            <a:pPr lvl="1"/>
            <a:r>
              <a:rPr lang="zh-CN" altLang="en-US" sz="1800" dirty="0">
                <a:cs typeface="+mn-ea"/>
                <a:sym typeface="+mn-lt"/>
              </a:rPr>
              <a:t>通过消息队列将请求和参数发送到</a:t>
            </a:r>
            <a:r>
              <a:rPr lang="en-US" altLang="zh-CN" sz="1800" dirty="0">
                <a:cs typeface="+mn-ea"/>
                <a:sym typeface="+mn-lt"/>
              </a:rPr>
              <a:t>Scheduler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831485" y="1730030"/>
            <a:ext cx="2591276" cy="431767"/>
          </a:xfrm>
          <a:prstGeom prst="rect">
            <a:avLst/>
          </a:prstGeom>
          <a:solidFill>
            <a:srgbClr val="15B0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380" tIns="45690" rIns="91380" bIns="4569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599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VolumeController</a:t>
            </a:r>
            <a:endParaRPr lang="zh-CN" altLang="en-US" sz="1399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31485" y="2740020"/>
            <a:ext cx="2591276" cy="431767"/>
          </a:xfrm>
          <a:prstGeom prst="rect">
            <a:avLst/>
          </a:prstGeom>
          <a:solidFill>
            <a:srgbClr val="15B0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380" tIns="45690" rIns="9138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767">
              <a:buClr>
                <a:srgbClr val="CC9900"/>
              </a:buClr>
            </a:pPr>
            <a:r>
              <a:rPr lang="en-US" altLang="zh-CN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Cinder-Volume(API)</a:t>
            </a:r>
            <a:endParaRPr lang="zh-CN" altLang="en-US" sz="1399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2" name="直接箭头连接符 11"/>
          <p:cNvCxnSpPr>
            <a:stCxn id="9" idx="2"/>
            <a:endCxn id="11" idx="0"/>
          </p:cNvCxnSpPr>
          <p:nvPr/>
        </p:nvCxnSpPr>
        <p:spPr bwMode="auto">
          <a:xfrm>
            <a:off x="3127123" y="2161797"/>
            <a:ext cx="0" cy="578222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0715" y="2304864"/>
            <a:ext cx="570985" cy="27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call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831485" y="5327425"/>
            <a:ext cx="2591276" cy="43176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380" tIns="45690" rIns="9138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767">
              <a:buClr>
                <a:srgbClr val="CC9900"/>
              </a:buClr>
            </a:pPr>
            <a:r>
              <a:rPr lang="en-US" altLang="zh-CN" sz="1399" dirty="0">
                <a:latin typeface="+mn-lt"/>
                <a:ea typeface="+mn-ea"/>
                <a:cs typeface="+mn-ea"/>
                <a:sym typeface="+mn-lt"/>
              </a:rPr>
              <a:t>Cinder-Schedule</a:t>
            </a:r>
            <a:r>
              <a:rPr lang="zh-CN" altLang="en-US" sz="1399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399" dirty="0">
                <a:latin typeface="+mn-lt"/>
                <a:ea typeface="+mn-ea"/>
                <a:cs typeface="+mn-ea"/>
                <a:sym typeface="+mn-lt"/>
              </a:rPr>
              <a:t>Manager</a:t>
            </a:r>
            <a:r>
              <a:rPr lang="zh-CN" altLang="en-US" sz="1399" dirty="0"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cxnSp>
        <p:nvCxnSpPr>
          <p:cNvPr id="17" name="直接箭头连接符 16"/>
          <p:cNvCxnSpPr>
            <a:stCxn id="11" idx="2"/>
            <a:endCxn id="21" idx="0"/>
          </p:cNvCxnSpPr>
          <p:nvPr/>
        </p:nvCxnSpPr>
        <p:spPr bwMode="auto">
          <a:xfrm>
            <a:off x="3127123" y="3171787"/>
            <a:ext cx="0" cy="578222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09837" y="3360092"/>
            <a:ext cx="570985" cy="27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call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31594" y="4796084"/>
            <a:ext cx="570985" cy="27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RPC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831485" y="3750009"/>
            <a:ext cx="2591276" cy="431767"/>
          </a:xfrm>
          <a:prstGeom prst="rect">
            <a:avLst/>
          </a:prstGeom>
          <a:solidFill>
            <a:srgbClr val="15B0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380" tIns="45690" rIns="9138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767">
              <a:buClr>
                <a:srgbClr val="CC9900"/>
              </a:buClr>
            </a:pPr>
            <a:r>
              <a:rPr lang="en-US" altLang="zh-CN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Cinder-Schedule(</a:t>
            </a:r>
            <a:r>
              <a:rPr lang="en-US" altLang="zh-CN" sz="1399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rpcapi</a:t>
            </a:r>
            <a:r>
              <a:rPr lang="en-US" altLang="zh-CN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endParaRPr lang="zh-CN" altLang="en-US" sz="1399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3" name="直接箭头连接符 32"/>
          <p:cNvCxnSpPr>
            <a:stCxn id="21" idx="2"/>
            <a:endCxn id="16" idx="0"/>
          </p:cNvCxnSpPr>
          <p:nvPr/>
        </p:nvCxnSpPr>
        <p:spPr bwMode="auto">
          <a:xfrm flipH="1">
            <a:off x="3127124" y="4181777"/>
            <a:ext cx="1" cy="1145649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86481" y="6032842"/>
            <a:ext cx="1578774" cy="30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Create volume</a:t>
            </a:r>
            <a:endParaRPr lang="zh-CN" altLang="en-US" sz="1399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20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1257217" y="3784342"/>
            <a:ext cx="3263589" cy="10225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defTabSz="913767">
              <a:buClr>
                <a:srgbClr val="CC9900"/>
              </a:buClr>
            </a:pPr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Volume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节点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1235460" y="1717402"/>
            <a:ext cx="3263589" cy="1838489"/>
          </a:xfrm>
          <a:prstGeom prst="rect">
            <a:avLst/>
          </a:prstGeom>
          <a:solidFill>
            <a:srgbClr val="EFE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defTabSz="913767">
              <a:buClr>
                <a:srgbClr val="CC9900"/>
              </a:buClr>
            </a:pPr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Scheduler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节点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594479" y="2038025"/>
            <a:ext cx="2591276" cy="431767"/>
          </a:xfrm>
          <a:prstGeom prst="rect">
            <a:avLst/>
          </a:prstGeom>
          <a:solidFill>
            <a:srgbClr val="15B0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380" tIns="45690" rIns="91380" bIns="4569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Cinder-Schedule</a:t>
            </a:r>
            <a:r>
              <a:rPr lang="zh-CN" altLang="en-US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Manager</a:t>
            </a:r>
            <a:r>
              <a:rPr lang="zh-CN" altLang="en-US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594479" y="4123280"/>
            <a:ext cx="2591276" cy="43176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380" tIns="45690" rIns="9138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767">
              <a:buClr>
                <a:srgbClr val="CC9900"/>
              </a:buClr>
            </a:pPr>
            <a:r>
              <a:rPr lang="en-US" altLang="zh-CN" sz="1399" dirty="0">
                <a:latin typeface="+mn-lt"/>
                <a:ea typeface="+mn-ea"/>
                <a:cs typeface="+mn-ea"/>
                <a:sym typeface="+mn-lt"/>
              </a:rPr>
              <a:t>Cinder-Volume(Manager)</a:t>
            </a:r>
            <a:endParaRPr lang="zh-CN" altLang="en-US" sz="13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94479" y="2937504"/>
            <a:ext cx="2591276" cy="431767"/>
          </a:xfrm>
          <a:prstGeom prst="rect">
            <a:avLst/>
          </a:prstGeom>
          <a:solidFill>
            <a:srgbClr val="15B0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380" tIns="45690" rIns="9138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767">
              <a:buClr>
                <a:srgbClr val="CC9900"/>
              </a:buClr>
            </a:pPr>
            <a:r>
              <a:rPr lang="en-US" altLang="zh-CN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Cinder-Volume(</a:t>
            </a:r>
            <a:r>
              <a:rPr lang="en-US" altLang="zh-CN" sz="1399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rpcapi</a:t>
            </a:r>
            <a:r>
              <a:rPr lang="en-US" altLang="zh-CN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endParaRPr lang="zh-CN" altLang="en-US" sz="1399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2" name="直接箭头连接符 11"/>
          <p:cNvCxnSpPr>
            <a:stCxn id="9" idx="2"/>
            <a:endCxn id="11" idx="0"/>
          </p:cNvCxnSpPr>
          <p:nvPr/>
        </p:nvCxnSpPr>
        <p:spPr bwMode="auto">
          <a:xfrm>
            <a:off x="2890117" y="2469793"/>
            <a:ext cx="0" cy="467712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05468" y="2558463"/>
            <a:ext cx="570985" cy="27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call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7" name="直接箭头连接符 16"/>
          <p:cNvCxnSpPr>
            <a:stCxn id="11" idx="2"/>
            <a:endCxn id="10" idx="0"/>
          </p:cNvCxnSpPr>
          <p:nvPr/>
        </p:nvCxnSpPr>
        <p:spPr bwMode="auto">
          <a:xfrm>
            <a:off x="2890117" y="3369271"/>
            <a:ext cx="0" cy="754009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05468" y="3559299"/>
            <a:ext cx="570985" cy="27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RPC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Cinder</a:t>
            </a:r>
            <a:r>
              <a:rPr lang="zh-CN" altLang="en-US" dirty="0">
                <a:latin typeface="+mn-lt"/>
                <a:cs typeface="+mn-ea"/>
                <a:sym typeface="+mn-lt"/>
              </a:rPr>
              <a:t>创建卷流程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</a:t>
            </a:r>
            <a:r>
              <a:rPr lang="en-US" altLang="zh-CN" dirty="0">
                <a:latin typeface="+mn-lt"/>
                <a:cs typeface="+mn-ea"/>
                <a:sym typeface="+mn-lt"/>
              </a:rPr>
              <a:t>Cinder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Scheduler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4294967295"/>
          </p:nvPr>
        </p:nvSpPr>
        <p:spPr>
          <a:xfrm>
            <a:off x="4619836" y="1235075"/>
            <a:ext cx="6853027" cy="51466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>
                <a:cs typeface="+mn-ea"/>
                <a:sym typeface="+mn-lt"/>
              </a:rPr>
              <a:t>Cinder Scheduler</a:t>
            </a:r>
            <a:r>
              <a:rPr lang="zh-CN" altLang="en-US" sz="1400" dirty="0">
                <a:cs typeface="+mn-ea"/>
                <a:sym typeface="+mn-lt"/>
              </a:rPr>
              <a:t>服务</a:t>
            </a:r>
          </a:p>
          <a:p>
            <a:pPr lvl="1"/>
            <a:r>
              <a:rPr lang="zh-CN" altLang="en-US" sz="1400" dirty="0">
                <a:cs typeface="+mn-ea"/>
                <a:sym typeface="+mn-lt"/>
              </a:rPr>
              <a:t>提取接收到的请求参数</a:t>
            </a:r>
            <a:endParaRPr lang="en-US" altLang="zh-CN" sz="1400" dirty="0">
              <a:cs typeface="+mn-ea"/>
              <a:sym typeface="+mn-lt"/>
            </a:endParaRPr>
          </a:p>
          <a:p>
            <a:pPr lvl="1"/>
            <a:r>
              <a:rPr lang="zh-CN" altLang="en-US" sz="1400" dirty="0">
                <a:cs typeface="+mn-ea"/>
                <a:sym typeface="+mn-lt"/>
              </a:rPr>
              <a:t>通过配置的</a:t>
            </a:r>
            <a:r>
              <a:rPr lang="en-US" altLang="zh-CN" sz="1400" dirty="0">
                <a:cs typeface="+mn-ea"/>
                <a:sym typeface="+mn-lt"/>
              </a:rPr>
              <a:t>filter</a:t>
            </a:r>
            <a:r>
              <a:rPr lang="zh-CN" altLang="en-US" sz="1400" dirty="0">
                <a:cs typeface="+mn-ea"/>
                <a:sym typeface="+mn-lt"/>
              </a:rPr>
              <a:t>和输入参数对后端进行过滤</a:t>
            </a:r>
            <a:endParaRPr lang="en-US" altLang="zh-CN" sz="1400" dirty="0">
              <a:cs typeface="+mn-ea"/>
              <a:sym typeface="+mn-lt"/>
            </a:endParaRPr>
          </a:p>
          <a:p>
            <a:pPr lvl="2"/>
            <a:r>
              <a:rPr lang="en-US" altLang="zh-CN" sz="1400" dirty="0" err="1" smtClean="0">
                <a:latin typeface="+mn-lt"/>
                <a:cs typeface="+mn-ea"/>
                <a:sym typeface="+mn-lt"/>
              </a:rPr>
              <a:t>Availability_zone_filter</a:t>
            </a:r>
            <a:endParaRPr lang="en-US" altLang="zh-CN" sz="1400" dirty="0">
              <a:latin typeface="+mn-lt"/>
              <a:cs typeface="+mn-ea"/>
              <a:sym typeface="+mn-lt"/>
            </a:endParaRPr>
          </a:p>
          <a:p>
            <a:pPr lvl="2"/>
            <a:r>
              <a:rPr lang="en-US" altLang="zh-CN" sz="1400" dirty="0" err="1" smtClean="0">
                <a:latin typeface="+mn-lt"/>
                <a:cs typeface="+mn-ea"/>
                <a:sym typeface="+mn-lt"/>
              </a:rPr>
              <a:t>Capacity_filter</a:t>
            </a:r>
            <a:endParaRPr lang="en-US" altLang="zh-CN" sz="1400" dirty="0">
              <a:latin typeface="+mn-lt"/>
              <a:cs typeface="+mn-ea"/>
              <a:sym typeface="+mn-lt"/>
            </a:endParaRPr>
          </a:p>
          <a:p>
            <a:pPr lvl="2"/>
            <a:r>
              <a:rPr lang="en-US" altLang="zh-CN" sz="1400" dirty="0" err="1" smtClean="0">
                <a:latin typeface="+mn-lt"/>
                <a:cs typeface="+mn-ea"/>
                <a:sym typeface="+mn-lt"/>
              </a:rPr>
              <a:t>Capabilities_filter</a:t>
            </a:r>
            <a:endParaRPr lang="en-US" altLang="zh-CN" sz="1400" dirty="0">
              <a:latin typeface="+mn-lt"/>
              <a:cs typeface="+mn-ea"/>
              <a:sym typeface="+mn-lt"/>
            </a:endParaRPr>
          </a:p>
          <a:p>
            <a:pPr lvl="2"/>
            <a:r>
              <a:rPr lang="en-US" altLang="zh-CN" sz="1400" dirty="0" err="1" smtClean="0">
                <a:latin typeface="+mn-lt"/>
                <a:cs typeface="+mn-ea"/>
                <a:sym typeface="+mn-lt"/>
              </a:rPr>
              <a:t>Affinity_filter</a:t>
            </a:r>
            <a:r>
              <a:rPr lang="en-US" altLang="zh-CN" sz="1400" dirty="0" smtClean="0">
                <a:latin typeface="+mn-lt"/>
                <a:cs typeface="+mn-ea"/>
                <a:sym typeface="+mn-lt"/>
              </a:rPr>
              <a:t>(</a:t>
            </a:r>
            <a:r>
              <a:rPr lang="en-US" altLang="zh-CN" sz="1400" dirty="0" err="1" smtClean="0">
                <a:latin typeface="+mn-lt"/>
                <a:cs typeface="+mn-ea"/>
                <a:sym typeface="+mn-lt"/>
              </a:rPr>
              <a:t>SameBackendFilter</a:t>
            </a:r>
            <a:r>
              <a:rPr lang="en-US" altLang="zh-CN" sz="1400" dirty="0" smtClean="0">
                <a:latin typeface="+mn-lt"/>
                <a:cs typeface="+mn-ea"/>
                <a:sym typeface="+mn-lt"/>
              </a:rPr>
              <a:t>/</a:t>
            </a:r>
            <a:r>
              <a:rPr lang="en-US" altLang="zh-CN" sz="1400" dirty="0" err="1" smtClean="0">
                <a:latin typeface="+mn-lt"/>
                <a:cs typeface="+mn-ea"/>
                <a:sym typeface="+mn-lt"/>
              </a:rPr>
              <a:t>DifferentBackendFilter</a:t>
            </a:r>
            <a:r>
              <a:rPr lang="en-US" altLang="zh-CN" sz="1400" dirty="0">
                <a:latin typeface="+mn-lt"/>
                <a:cs typeface="+mn-ea"/>
                <a:sym typeface="+mn-lt"/>
              </a:rPr>
              <a:t>)</a:t>
            </a:r>
          </a:p>
          <a:p>
            <a:pPr lvl="2"/>
            <a:r>
              <a:rPr lang="en-US" altLang="zh-CN" sz="1400" dirty="0" smtClean="0">
                <a:latin typeface="+mn-lt"/>
                <a:cs typeface="+mn-ea"/>
                <a:sym typeface="+mn-lt"/>
              </a:rPr>
              <a:t>……</a:t>
            </a:r>
            <a:endParaRPr lang="en-US" altLang="zh-CN" sz="1400" dirty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sz="1400" dirty="0" err="1">
                <a:cs typeface="+mn-ea"/>
                <a:sym typeface="+mn-lt"/>
              </a:rPr>
              <a:t>Weigher</a:t>
            </a:r>
            <a:r>
              <a:rPr lang="zh-CN" altLang="en-US" sz="1400" dirty="0">
                <a:cs typeface="+mn-ea"/>
                <a:sym typeface="+mn-lt"/>
              </a:rPr>
              <a:t>计算后端进行权重</a:t>
            </a:r>
            <a:endParaRPr lang="en-US" altLang="zh-CN" sz="1400" dirty="0">
              <a:cs typeface="+mn-ea"/>
              <a:sym typeface="+mn-lt"/>
            </a:endParaRPr>
          </a:p>
          <a:p>
            <a:pPr lvl="2"/>
            <a:r>
              <a:rPr lang="en-US" altLang="zh-CN" sz="1400" dirty="0" err="1" smtClean="0">
                <a:latin typeface="+mn-lt"/>
                <a:cs typeface="+mn-ea"/>
                <a:sym typeface="+mn-lt"/>
              </a:rPr>
              <a:t>CapacityWeigher</a:t>
            </a:r>
            <a:r>
              <a:rPr lang="en-US" altLang="zh-CN" sz="1400" dirty="0" smtClean="0">
                <a:latin typeface="+mn-lt"/>
                <a:cs typeface="+mn-ea"/>
                <a:sym typeface="+mn-lt"/>
              </a:rPr>
              <a:t>/</a:t>
            </a:r>
            <a:r>
              <a:rPr lang="en-US" altLang="zh-CN" sz="1400" dirty="0" err="1" smtClean="0">
                <a:latin typeface="+mn-lt"/>
                <a:cs typeface="+mn-ea"/>
                <a:sym typeface="+mn-lt"/>
              </a:rPr>
              <a:t>AllocatedCapacityWeigher</a:t>
            </a:r>
            <a:endParaRPr lang="en-US" altLang="zh-CN" sz="1400" dirty="0">
              <a:latin typeface="+mn-lt"/>
              <a:cs typeface="+mn-ea"/>
              <a:sym typeface="+mn-lt"/>
            </a:endParaRPr>
          </a:p>
          <a:p>
            <a:pPr lvl="2"/>
            <a:r>
              <a:rPr lang="en-US" altLang="zh-CN" sz="1400" dirty="0" err="1" smtClean="0">
                <a:latin typeface="+mn-lt"/>
                <a:cs typeface="+mn-ea"/>
                <a:sym typeface="+mn-lt"/>
              </a:rPr>
              <a:t>ChanceWeigher</a:t>
            </a:r>
            <a:endParaRPr lang="en-US" altLang="zh-CN" sz="1400" dirty="0">
              <a:latin typeface="+mn-lt"/>
              <a:cs typeface="+mn-ea"/>
              <a:sym typeface="+mn-lt"/>
            </a:endParaRPr>
          </a:p>
          <a:p>
            <a:pPr lvl="2"/>
            <a:r>
              <a:rPr lang="en-US" altLang="zh-CN" sz="1400" dirty="0" err="1" smtClean="0">
                <a:latin typeface="+mn-lt"/>
                <a:cs typeface="+mn-ea"/>
                <a:sym typeface="+mn-lt"/>
              </a:rPr>
              <a:t>GoodnessWeigher</a:t>
            </a:r>
            <a:endParaRPr lang="en-US" altLang="zh-CN" sz="1400" dirty="0">
              <a:latin typeface="+mn-lt"/>
              <a:cs typeface="+mn-ea"/>
              <a:sym typeface="+mn-lt"/>
            </a:endParaRPr>
          </a:p>
          <a:p>
            <a:pPr lvl="2"/>
            <a:r>
              <a:rPr lang="en-US" altLang="zh-CN" sz="1400" dirty="0">
                <a:latin typeface="+mn-lt"/>
                <a:cs typeface="+mn-ea"/>
                <a:sym typeface="+mn-lt"/>
              </a:rPr>
              <a:t>…….</a:t>
            </a:r>
          </a:p>
          <a:p>
            <a:pPr lvl="1"/>
            <a:r>
              <a:rPr lang="zh-CN" altLang="en-US" sz="1400" dirty="0">
                <a:cs typeface="+mn-ea"/>
                <a:sym typeface="+mn-lt"/>
              </a:rPr>
              <a:t>选取最优的</a:t>
            </a:r>
            <a:r>
              <a:rPr lang="en-US" altLang="zh-CN" sz="1400" dirty="0">
                <a:cs typeface="+mn-ea"/>
                <a:sym typeface="+mn-lt"/>
              </a:rPr>
              <a:t>Backend</a:t>
            </a:r>
            <a:r>
              <a:rPr lang="zh-CN" altLang="en-US" sz="1400" dirty="0">
                <a:cs typeface="+mn-ea"/>
                <a:sym typeface="+mn-lt"/>
              </a:rPr>
              <a:t>并通过消息队列将请求发送到指定的后端</a:t>
            </a:r>
            <a:endParaRPr lang="en-US" altLang="zh-CN" sz="1400" dirty="0">
              <a:cs typeface="+mn-ea"/>
              <a:sym typeface="+mn-lt"/>
            </a:endParaRPr>
          </a:p>
          <a:p>
            <a:pPr marL="1218682" lvl="2" indent="0">
              <a:buNone/>
            </a:pPr>
            <a:endParaRPr lang="en-US" altLang="zh-CN" sz="1400" dirty="0">
              <a:latin typeface="+mn-lt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96488" y="4862765"/>
            <a:ext cx="1578774" cy="30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Create volume</a:t>
            </a:r>
            <a:endParaRPr lang="zh-CN" altLang="en-US" sz="1399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04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1703512" y="1777336"/>
            <a:ext cx="3263589" cy="3230953"/>
          </a:xfrm>
          <a:prstGeom prst="rect">
            <a:avLst/>
          </a:prstGeom>
          <a:solidFill>
            <a:srgbClr val="EFEFEF"/>
          </a:solidFill>
          <a:ln w="9525"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defTabSz="913767">
              <a:buClr>
                <a:srgbClr val="CC9900"/>
              </a:buClr>
            </a:pPr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Volume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节点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040773" y="2239380"/>
            <a:ext cx="2591276" cy="431767"/>
          </a:xfrm>
          <a:prstGeom prst="rect">
            <a:avLst/>
          </a:prstGeom>
          <a:solidFill>
            <a:srgbClr val="15B0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380" tIns="45690" rIns="91380" bIns="4569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Cinder-Volume</a:t>
            </a:r>
            <a:r>
              <a:rPr lang="zh-CN" altLang="en-US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Manager</a:t>
            </a:r>
            <a:r>
              <a:rPr lang="zh-CN" altLang="en-US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040773" y="4150571"/>
            <a:ext cx="2591276" cy="431767"/>
          </a:xfrm>
          <a:prstGeom prst="rect">
            <a:avLst/>
          </a:prstGeom>
          <a:solidFill>
            <a:srgbClr val="15B0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380" tIns="45690" rIns="9138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767">
              <a:buClr>
                <a:srgbClr val="CC9900"/>
              </a:buClr>
            </a:pPr>
            <a:r>
              <a:rPr lang="en-US" altLang="zh-CN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backend</a:t>
            </a:r>
            <a:endParaRPr lang="zh-CN" altLang="en-US" sz="1399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40773" y="3194976"/>
            <a:ext cx="2591276" cy="431767"/>
          </a:xfrm>
          <a:prstGeom prst="rect">
            <a:avLst/>
          </a:prstGeom>
          <a:solidFill>
            <a:srgbClr val="15B0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380" tIns="45690" rIns="9138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767">
              <a:buClr>
                <a:srgbClr val="CC9900"/>
              </a:buClr>
            </a:pPr>
            <a:r>
              <a:rPr lang="en-US" altLang="zh-CN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Volume</a:t>
            </a:r>
            <a:r>
              <a:rPr lang="zh-CN" altLang="en-US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399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Driver</a:t>
            </a:r>
            <a:endParaRPr lang="zh-CN" altLang="en-US" sz="1399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2" name="直接箭头连接符 11"/>
          <p:cNvCxnSpPr>
            <a:stCxn id="9" idx="2"/>
            <a:endCxn id="11" idx="0"/>
          </p:cNvCxnSpPr>
          <p:nvPr/>
        </p:nvCxnSpPr>
        <p:spPr bwMode="auto">
          <a:xfrm>
            <a:off x="3336411" y="2671148"/>
            <a:ext cx="0" cy="523830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1762" y="2759819"/>
            <a:ext cx="570985" cy="27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call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7" name="直接箭头连接符 16"/>
          <p:cNvCxnSpPr>
            <a:stCxn id="11" idx="2"/>
            <a:endCxn id="10" idx="0"/>
          </p:cNvCxnSpPr>
          <p:nvPr/>
        </p:nvCxnSpPr>
        <p:spPr bwMode="auto">
          <a:xfrm>
            <a:off x="3336411" y="3626744"/>
            <a:ext cx="0" cy="523828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1762" y="3760653"/>
            <a:ext cx="570985" cy="27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xxx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Cinder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创建卷流程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Cinder Volume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080888" y="1428590"/>
            <a:ext cx="5391975" cy="49630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0077" tIns="40037" rIns="80077" bIns="40037" numCol="1" anchor="t" anchorCtr="0" compatLnSpc="1">
            <a:prstTxWarp prst="textNoShape">
              <a:avLst/>
            </a:prstTxWarp>
          </a:bodyPr>
          <a:lstStyle>
            <a:lvl1pPr marL="336550" indent="-33655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defRPr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6600" indent="-2794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36650" indent="-22225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593850" indent="-22225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49463" indent="-22225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~"/>
              <a:defRPr sz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0663" indent="-22823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145" indent="-22823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630" indent="-22823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115" indent="-22823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kern="0" dirty="0">
                <a:latin typeface="+mn-lt"/>
                <a:ea typeface="+mn-ea"/>
                <a:cs typeface="+mn-ea"/>
                <a:sym typeface="+mn-lt"/>
              </a:rPr>
              <a:t>Cinder Volume</a:t>
            </a:r>
            <a:r>
              <a:rPr lang="zh-CN" altLang="en-US" sz="1800" kern="0" dirty="0">
                <a:latin typeface="+mn-lt"/>
                <a:ea typeface="+mn-ea"/>
                <a:cs typeface="+mn-ea"/>
                <a:sym typeface="+mn-lt"/>
              </a:rPr>
              <a:t>服务</a:t>
            </a:r>
          </a:p>
          <a:p>
            <a:pPr lvl="1"/>
            <a:r>
              <a:rPr lang="zh-CN" altLang="en-US" sz="1800" kern="0" dirty="0">
                <a:latin typeface="+mn-lt"/>
                <a:ea typeface="+mn-ea"/>
                <a:cs typeface="+mn-ea"/>
                <a:sym typeface="+mn-lt"/>
              </a:rPr>
              <a:t>提取接收到的请求参数</a:t>
            </a:r>
            <a:endParaRPr lang="en-US" altLang="zh-CN" sz="1800" kern="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sz="1800" kern="0" dirty="0">
                <a:latin typeface="+mn-lt"/>
                <a:ea typeface="+mn-ea"/>
                <a:cs typeface="+mn-ea"/>
                <a:sym typeface="+mn-lt"/>
              </a:rPr>
              <a:t>调用对应的</a:t>
            </a:r>
            <a:r>
              <a:rPr lang="en-US" altLang="zh-CN" sz="1800" kern="0" dirty="0">
                <a:latin typeface="+mn-lt"/>
                <a:ea typeface="+mn-ea"/>
                <a:cs typeface="+mn-ea"/>
                <a:sym typeface="+mn-lt"/>
              </a:rPr>
              <a:t>Driver</a:t>
            </a:r>
            <a:r>
              <a:rPr lang="zh-CN" altLang="en-US" sz="1800" kern="0" dirty="0">
                <a:latin typeface="+mn-lt"/>
                <a:ea typeface="+mn-ea"/>
                <a:cs typeface="+mn-ea"/>
                <a:sym typeface="+mn-lt"/>
              </a:rPr>
              <a:t>在后端创建实际的卷</a:t>
            </a:r>
            <a:endParaRPr lang="en-US" altLang="zh-CN" sz="1800" kern="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sz="1800" kern="0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sz="1800" kern="0" dirty="0">
                <a:latin typeface="+mn-lt"/>
                <a:ea typeface="+mn-ea"/>
                <a:cs typeface="+mn-ea"/>
                <a:sym typeface="+mn-lt"/>
              </a:rPr>
              <a:t>Driver</a:t>
            </a:r>
            <a:r>
              <a:rPr lang="zh-CN" altLang="en-US" sz="1800" kern="0" dirty="0">
                <a:latin typeface="+mn-lt"/>
                <a:ea typeface="+mn-ea"/>
                <a:cs typeface="+mn-ea"/>
                <a:sym typeface="+mn-lt"/>
              </a:rPr>
              <a:t>返回的模型更新数据库中的记录</a:t>
            </a:r>
          </a:p>
        </p:txBody>
      </p:sp>
      <p:sp>
        <p:nvSpPr>
          <p:cNvPr id="20" name="矩形 19"/>
          <p:cNvSpPr/>
          <p:nvPr/>
        </p:nvSpPr>
        <p:spPr>
          <a:xfrm>
            <a:off x="2685172" y="5052050"/>
            <a:ext cx="1578774" cy="30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99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Create volume</a:t>
            </a:r>
            <a:endParaRPr lang="zh-CN" altLang="en-US" sz="1399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6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64"/>
          <p:cNvSpPr/>
          <p:nvPr/>
        </p:nvSpPr>
        <p:spPr>
          <a:xfrm>
            <a:off x="1582101" y="1289949"/>
            <a:ext cx="2291080" cy="3041650"/>
          </a:xfrm>
          <a:custGeom>
            <a:avLst/>
            <a:gdLst/>
            <a:ahLst/>
            <a:cxnLst/>
            <a:rect l="l" t="t" r="r" b="b"/>
            <a:pathLst>
              <a:path w="2291079" h="3041650">
                <a:moveTo>
                  <a:pt x="1908809" y="0"/>
                </a:moveTo>
                <a:lnTo>
                  <a:pt x="382269" y="0"/>
                </a:lnTo>
                <a:lnTo>
                  <a:pt x="338373" y="3294"/>
                </a:lnTo>
                <a:lnTo>
                  <a:pt x="294959" y="12832"/>
                </a:lnTo>
                <a:lnTo>
                  <a:pt x="252554" y="28093"/>
                </a:lnTo>
                <a:lnTo>
                  <a:pt x="211686" y="48557"/>
                </a:lnTo>
                <a:lnTo>
                  <a:pt x="172881" y="73702"/>
                </a:lnTo>
                <a:lnTo>
                  <a:pt x="136668" y="103010"/>
                </a:lnTo>
                <a:lnTo>
                  <a:pt x="103572" y="135959"/>
                </a:lnTo>
                <a:lnTo>
                  <a:pt x="74121" y="172030"/>
                </a:lnTo>
                <a:lnTo>
                  <a:pt x="48843" y="210703"/>
                </a:lnTo>
                <a:lnTo>
                  <a:pt x="28265" y="251456"/>
                </a:lnTo>
                <a:lnTo>
                  <a:pt x="12913" y="293770"/>
                </a:lnTo>
                <a:lnTo>
                  <a:pt x="3316" y="337125"/>
                </a:lnTo>
                <a:lnTo>
                  <a:pt x="0" y="381000"/>
                </a:lnTo>
                <a:lnTo>
                  <a:pt x="0" y="2659380"/>
                </a:lnTo>
                <a:lnTo>
                  <a:pt x="3316" y="2703525"/>
                </a:lnTo>
                <a:lnTo>
                  <a:pt x="12913" y="2747110"/>
                </a:lnTo>
                <a:lnTo>
                  <a:pt x="28265" y="2789615"/>
                </a:lnTo>
                <a:lnTo>
                  <a:pt x="48843" y="2830525"/>
                </a:lnTo>
                <a:lnTo>
                  <a:pt x="74121" y="2869323"/>
                </a:lnTo>
                <a:lnTo>
                  <a:pt x="103572" y="2905491"/>
                </a:lnTo>
                <a:lnTo>
                  <a:pt x="136668" y="2938514"/>
                </a:lnTo>
                <a:lnTo>
                  <a:pt x="172881" y="2967874"/>
                </a:lnTo>
                <a:lnTo>
                  <a:pt x="211686" y="2993055"/>
                </a:lnTo>
                <a:lnTo>
                  <a:pt x="252554" y="3013540"/>
                </a:lnTo>
                <a:lnTo>
                  <a:pt x="294959" y="3028812"/>
                </a:lnTo>
                <a:lnTo>
                  <a:pt x="338373" y="3038354"/>
                </a:lnTo>
                <a:lnTo>
                  <a:pt x="382269" y="3041650"/>
                </a:lnTo>
                <a:lnTo>
                  <a:pt x="1908809" y="3041650"/>
                </a:lnTo>
                <a:lnTo>
                  <a:pt x="1952706" y="3038354"/>
                </a:lnTo>
                <a:lnTo>
                  <a:pt x="1996120" y="3028812"/>
                </a:lnTo>
                <a:lnTo>
                  <a:pt x="2038525" y="3013540"/>
                </a:lnTo>
                <a:lnTo>
                  <a:pt x="2079393" y="2993055"/>
                </a:lnTo>
                <a:lnTo>
                  <a:pt x="2118198" y="2967874"/>
                </a:lnTo>
                <a:lnTo>
                  <a:pt x="2154411" y="2938514"/>
                </a:lnTo>
                <a:lnTo>
                  <a:pt x="2187507" y="2905491"/>
                </a:lnTo>
                <a:lnTo>
                  <a:pt x="2216958" y="2869323"/>
                </a:lnTo>
                <a:lnTo>
                  <a:pt x="2242236" y="2830525"/>
                </a:lnTo>
                <a:lnTo>
                  <a:pt x="2262814" y="2789615"/>
                </a:lnTo>
                <a:lnTo>
                  <a:pt x="2278166" y="2747110"/>
                </a:lnTo>
                <a:lnTo>
                  <a:pt x="2287763" y="2703525"/>
                </a:lnTo>
                <a:lnTo>
                  <a:pt x="2291080" y="2659380"/>
                </a:lnTo>
                <a:lnTo>
                  <a:pt x="2291080" y="381000"/>
                </a:lnTo>
                <a:lnTo>
                  <a:pt x="2287763" y="337125"/>
                </a:lnTo>
                <a:lnTo>
                  <a:pt x="2278166" y="293770"/>
                </a:lnTo>
                <a:lnTo>
                  <a:pt x="2262814" y="251456"/>
                </a:lnTo>
                <a:lnTo>
                  <a:pt x="2242236" y="210703"/>
                </a:lnTo>
                <a:lnTo>
                  <a:pt x="2216958" y="172030"/>
                </a:lnTo>
                <a:lnTo>
                  <a:pt x="2187507" y="135959"/>
                </a:lnTo>
                <a:lnTo>
                  <a:pt x="2154411" y="103010"/>
                </a:lnTo>
                <a:lnTo>
                  <a:pt x="2118198" y="73702"/>
                </a:lnTo>
                <a:lnTo>
                  <a:pt x="2079393" y="48557"/>
                </a:lnTo>
                <a:lnTo>
                  <a:pt x="2038525" y="28093"/>
                </a:lnTo>
                <a:lnTo>
                  <a:pt x="1996120" y="12832"/>
                </a:lnTo>
                <a:lnTo>
                  <a:pt x="1952706" y="3294"/>
                </a:lnTo>
                <a:lnTo>
                  <a:pt x="1908809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Cinder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挂载卷</a:t>
            </a:r>
            <a:r>
              <a:rPr lang="zh-CN" altLang="en-US" dirty="0">
                <a:latin typeface="+mn-lt"/>
                <a:cs typeface="+mn-ea"/>
                <a:sym typeface="+mn-lt"/>
              </a:rPr>
              <a:t>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6779992" y="1357987"/>
            <a:ext cx="4692871" cy="22510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挂卷流程： 挂卷是通过</a:t>
            </a:r>
            <a:r>
              <a:rPr lang="en-US" altLang="zh-CN" sz="2000" dirty="0">
                <a:cs typeface="+mn-ea"/>
                <a:sym typeface="+mn-lt"/>
              </a:rPr>
              <a:t>Nova</a:t>
            </a:r>
            <a:r>
              <a:rPr lang="zh-CN" altLang="en-US" sz="2000" dirty="0">
                <a:cs typeface="+mn-ea"/>
                <a:sym typeface="+mn-lt"/>
              </a:rPr>
              <a:t>和</a:t>
            </a:r>
            <a:r>
              <a:rPr lang="en-US" altLang="zh-CN" sz="2000" dirty="0">
                <a:cs typeface="+mn-ea"/>
                <a:sym typeface="+mn-lt"/>
              </a:rPr>
              <a:t>Cinder</a:t>
            </a:r>
            <a:r>
              <a:rPr lang="zh-CN" altLang="en-US" sz="2000" dirty="0">
                <a:cs typeface="+mn-ea"/>
                <a:sym typeface="+mn-lt"/>
              </a:rPr>
              <a:t>的配合最终将远端的卷连接到</a:t>
            </a:r>
            <a:r>
              <a:rPr lang="zh-CN" altLang="en-US" sz="2000" dirty="0" smtClean="0">
                <a:cs typeface="+mn-ea"/>
                <a:sym typeface="+mn-lt"/>
              </a:rPr>
              <a:t>虚拟机</a:t>
            </a:r>
            <a:r>
              <a:rPr lang="zh-CN" altLang="en-US" sz="2000" dirty="0">
                <a:cs typeface="+mn-ea"/>
                <a:sym typeface="+mn-lt"/>
              </a:rPr>
              <a:t>所在的</a:t>
            </a:r>
            <a:r>
              <a:rPr lang="en-US" altLang="zh-CN" sz="2000" dirty="0">
                <a:cs typeface="+mn-ea"/>
                <a:sym typeface="+mn-lt"/>
              </a:rPr>
              <a:t>Host</a:t>
            </a:r>
            <a:r>
              <a:rPr lang="zh-CN" altLang="en-US" sz="2000" dirty="0">
                <a:cs typeface="+mn-ea"/>
                <a:sym typeface="+mn-lt"/>
              </a:rPr>
              <a:t>节点上，并最终通过虚拟机管理程序映射到内部的虚拟机中。</a:t>
            </a:r>
            <a:endParaRPr lang="en-US" altLang="zh-CN" sz="2000" dirty="0">
              <a:cs typeface="+mn-ea"/>
              <a:sym typeface="+mn-lt"/>
            </a:endParaRPr>
          </a:p>
          <a:p>
            <a:pPr marL="1218682" lvl="2" indent="0">
              <a:buNone/>
            </a:pPr>
            <a:endParaRPr lang="en-US" altLang="zh-CN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13" name="object 3"/>
          <p:cNvSpPr/>
          <p:nvPr/>
        </p:nvSpPr>
        <p:spPr>
          <a:xfrm>
            <a:off x="4246561" y="2969616"/>
            <a:ext cx="2291080" cy="1435100"/>
          </a:xfrm>
          <a:custGeom>
            <a:avLst/>
            <a:gdLst/>
            <a:ahLst/>
            <a:cxnLst/>
            <a:rect l="l" t="t" r="r" b="b"/>
            <a:pathLst>
              <a:path w="2291079" h="1435100">
                <a:moveTo>
                  <a:pt x="2051050" y="0"/>
                </a:moveTo>
                <a:lnTo>
                  <a:pt x="240030" y="0"/>
                </a:lnTo>
                <a:lnTo>
                  <a:pt x="195076" y="5362"/>
                </a:lnTo>
                <a:lnTo>
                  <a:pt x="151626" y="20518"/>
                </a:lnTo>
                <a:lnTo>
                  <a:pt x="111062" y="44068"/>
                </a:lnTo>
                <a:lnTo>
                  <a:pt x="74771" y="74612"/>
                </a:lnTo>
                <a:lnTo>
                  <a:pt x="44134" y="110752"/>
                </a:lnTo>
                <a:lnTo>
                  <a:pt x="20538" y="151090"/>
                </a:lnTo>
                <a:lnTo>
                  <a:pt x="5365" y="194225"/>
                </a:lnTo>
                <a:lnTo>
                  <a:pt x="0" y="238760"/>
                </a:lnTo>
                <a:lnTo>
                  <a:pt x="0" y="1195070"/>
                </a:lnTo>
                <a:lnTo>
                  <a:pt x="5365" y="1239658"/>
                </a:lnTo>
                <a:lnTo>
                  <a:pt x="20538" y="1282938"/>
                </a:lnTo>
                <a:lnTo>
                  <a:pt x="44134" y="1323478"/>
                </a:lnTo>
                <a:lnTo>
                  <a:pt x="74771" y="1359852"/>
                </a:lnTo>
                <a:lnTo>
                  <a:pt x="111062" y="1390630"/>
                </a:lnTo>
                <a:lnTo>
                  <a:pt x="151626" y="1414383"/>
                </a:lnTo>
                <a:lnTo>
                  <a:pt x="195076" y="1429682"/>
                </a:lnTo>
                <a:lnTo>
                  <a:pt x="240030" y="1435100"/>
                </a:lnTo>
                <a:lnTo>
                  <a:pt x="2051050" y="1435100"/>
                </a:lnTo>
                <a:lnTo>
                  <a:pt x="2096003" y="1429682"/>
                </a:lnTo>
                <a:lnTo>
                  <a:pt x="2139453" y="1414383"/>
                </a:lnTo>
                <a:lnTo>
                  <a:pt x="2180017" y="1390630"/>
                </a:lnTo>
                <a:lnTo>
                  <a:pt x="2216308" y="1359852"/>
                </a:lnTo>
                <a:lnTo>
                  <a:pt x="2246945" y="1323478"/>
                </a:lnTo>
                <a:lnTo>
                  <a:pt x="2270541" y="1282938"/>
                </a:lnTo>
                <a:lnTo>
                  <a:pt x="2285714" y="1239658"/>
                </a:lnTo>
                <a:lnTo>
                  <a:pt x="2291080" y="1195070"/>
                </a:lnTo>
                <a:lnTo>
                  <a:pt x="2291080" y="238760"/>
                </a:lnTo>
                <a:lnTo>
                  <a:pt x="2285714" y="194225"/>
                </a:lnTo>
                <a:lnTo>
                  <a:pt x="2270541" y="151090"/>
                </a:lnTo>
                <a:lnTo>
                  <a:pt x="2246945" y="110752"/>
                </a:lnTo>
                <a:lnTo>
                  <a:pt x="2216308" y="74612"/>
                </a:lnTo>
                <a:lnTo>
                  <a:pt x="2180017" y="44068"/>
                </a:lnTo>
                <a:lnTo>
                  <a:pt x="2139453" y="20518"/>
                </a:lnTo>
                <a:lnTo>
                  <a:pt x="2096003" y="5362"/>
                </a:lnTo>
                <a:lnTo>
                  <a:pt x="205105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object 4"/>
          <p:cNvSpPr/>
          <p:nvPr/>
        </p:nvSpPr>
        <p:spPr>
          <a:xfrm>
            <a:off x="4246561" y="2969616"/>
            <a:ext cx="2291080" cy="1435100"/>
          </a:xfrm>
          <a:custGeom>
            <a:avLst/>
            <a:gdLst/>
            <a:ahLst/>
            <a:cxnLst/>
            <a:rect l="l" t="t" r="r" b="b"/>
            <a:pathLst>
              <a:path w="2291079" h="1435100">
                <a:moveTo>
                  <a:pt x="240030" y="0"/>
                </a:moveTo>
                <a:lnTo>
                  <a:pt x="195076" y="5362"/>
                </a:lnTo>
                <a:lnTo>
                  <a:pt x="151626" y="20518"/>
                </a:lnTo>
                <a:lnTo>
                  <a:pt x="111062" y="44068"/>
                </a:lnTo>
                <a:lnTo>
                  <a:pt x="74771" y="74612"/>
                </a:lnTo>
                <a:lnTo>
                  <a:pt x="44134" y="110752"/>
                </a:lnTo>
                <a:lnTo>
                  <a:pt x="20538" y="151090"/>
                </a:lnTo>
                <a:lnTo>
                  <a:pt x="5365" y="194225"/>
                </a:lnTo>
                <a:lnTo>
                  <a:pt x="0" y="238760"/>
                </a:lnTo>
                <a:lnTo>
                  <a:pt x="0" y="1195070"/>
                </a:lnTo>
                <a:lnTo>
                  <a:pt x="5365" y="1239658"/>
                </a:lnTo>
                <a:lnTo>
                  <a:pt x="20538" y="1282938"/>
                </a:lnTo>
                <a:lnTo>
                  <a:pt x="44134" y="1323478"/>
                </a:lnTo>
                <a:lnTo>
                  <a:pt x="74771" y="1359852"/>
                </a:lnTo>
                <a:lnTo>
                  <a:pt x="111062" y="1390630"/>
                </a:lnTo>
                <a:lnTo>
                  <a:pt x="151626" y="1414383"/>
                </a:lnTo>
                <a:lnTo>
                  <a:pt x="195076" y="1429682"/>
                </a:lnTo>
                <a:lnTo>
                  <a:pt x="240030" y="1435100"/>
                </a:lnTo>
                <a:lnTo>
                  <a:pt x="2051050" y="1435100"/>
                </a:lnTo>
                <a:lnTo>
                  <a:pt x="2096003" y="1429682"/>
                </a:lnTo>
                <a:lnTo>
                  <a:pt x="2139453" y="1414383"/>
                </a:lnTo>
                <a:lnTo>
                  <a:pt x="2180017" y="1390630"/>
                </a:lnTo>
                <a:lnTo>
                  <a:pt x="2216308" y="1359852"/>
                </a:lnTo>
                <a:lnTo>
                  <a:pt x="2246945" y="1323478"/>
                </a:lnTo>
                <a:lnTo>
                  <a:pt x="2270541" y="1282938"/>
                </a:lnTo>
                <a:lnTo>
                  <a:pt x="2285714" y="1239658"/>
                </a:lnTo>
                <a:lnTo>
                  <a:pt x="2291080" y="1195070"/>
                </a:lnTo>
                <a:lnTo>
                  <a:pt x="2291080" y="238760"/>
                </a:lnTo>
                <a:lnTo>
                  <a:pt x="2285714" y="194225"/>
                </a:lnTo>
                <a:lnTo>
                  <a:pt x="2270541" y="151090"/>
                </a:lnTo>
                <a:lnTo>
                  <a:pt x="2246945" y="110752"/>
                </a:lnTo>
                <a:lnTo>
                  <a:pt x="2216308" y="74612"/>
                </a:lnTo>
                <a:lnTo>
                  <a:pt x="2180017" y="44068"/>
                </a:lnTo>
                <a:lnTo>
                  <a:pt x="2139453" y="20518"/>
                </a:lnTo>
                <a:lnTo>
                  <a:pt x="2096003" y="5362"/>
                </a:lnTo>
                <a:lnTo>
                  <a:pt x="2051050" y="0"/>
                </a:lnTo>
                <a:lnTo>
                  <a:pt x="240030" y="0"/>
                </a:lnTo>
                <a:close/>
              </a:path>
            </a:pathLst>
          </a:custGeom>
          <a:ln w="19048">
            <a:noFill/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object 5"/>
          <p:cNvSpPr/>
          <p:nvPr/>
        </p:nvSpPr>
        <p:spPr>
          <a:xfrm>
            <a:off x="4246561" y="29696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object 7"/>
          <p:cNvSpPr/>
          <p:nvPr/>
        </p:nvSpPr>
        <p:spPr>
          <a:xfrm>
            <a:off x="4253752" y="1289949"/>
            <a:ext cx="2291080" cy="1247140"/>
          </a:xfrm>
          <a:custGeom>
            <a:avLst/>
            <a:gdLst/>
            <a:ahLst/>
            <a:cxnLst/>
            <a:rect l="l" t="t" r="r" b="b"/>
            <a:pathLst>
              <a:path w="2291079" h="1247139">
                <a:moveTo>
                  <a:pt x="2082800" y="0"/>
                </a:moveTo>
                <a:lnTo>
                  <a:pt x="208280" y="0"/>
                </a:lnTo>
                <a:lnTo>
                  <a:pt x="163952" y="6072"/>
                </a:lnTo>
                <a:lnTo>
                  <a:pt x="121446" y="23074"/>
                </a:lnTo>
                <a:lnTo>
                  <a:pt x="82583" y="49185"/>
                </a:lnTo>
                <a:lnTo>
                  <a:pt x="49185" y="82583"/>
                </a:lnTo>
                <a:lnTo>
                  <a:pt x="23074" y="121446"/>
                </a:lnTo>
                <a:lnTo>
                  <a:pt x="6072" y="163952"/>
                </a:lnTo>
                <a:lnTo>
                  <a:pt x="0" y="208280"/>
                </a:lnTo>
                <a:lnTo>
                  <a:pt x="0" y="1038860"/>
                </a:lnTo>
                <a:lnTo>
                  <a:pt x="6072" y="1083187"/>
                </a:lnTo>
                <a:lnTo>
                  <a:pt x="23074" y="1125693"/>
                </a:lnTo>
                <a:lnTo>
                  <a:pt x="49185" y="1164556"/>
                </a:lnTo>
                <a:lnTo>
                  <a:pt x="82583" y="1197954"/>
                </a:lnTo>
                <a:lnTo>
                  <a:pt x="121446" y="1224065"/>
                </a:lnTo>
                <a:lnTo>
                  <a:pt x="163952" y="1241067"/>
                </a:lnTo>
                <a:lnTo>
                  <a:pt x="208280" y="1247140"/>
                </a:lnTo>
                <a:lnTo>
                  <a:pt x="2082800" y="1247140"/>
                </a:lnTo>
                <a:lnTo>
                  <a:pt x="2127127" y="1241067"/>
                </a:lnTo>
                <a:lnTo>
                  <a:pt x="2169633" y="1224065"/>
                </a:lnTo>
                <a:lnTo>
                  <a:pt x="2208496" y="1197954"/>
                </a:lnTo>
                <a:lnTo>
                  <a:pt x="2241894" y="1164556"/>
                </a:lnTo>
                <a:lnTo>
                  <a:pt x="2268005" y="1125693"/>
                </a:lnTo>
                <a:lnTo>
                  <a:pt x="2285007" y="1083187"/>
                </a:lnTo>
                <a:lnTo>
                  <a:pt x="2291080" y="1038860"/>
                </a:lnTo>
                <a:lnTo>
                  <a:pt x="2291080" y="208280"/>
                </a:lnTo>
                <a:lnTo>
                  <a:pt x="2285007" y="163952"/>
                </a:lnTo>
                <a:lnTo>
                  <a:pt x="2268005" y="121446"/>
                </a:lnTo>
                <a:lnTo>
                  <a:pt x="2241894" y="82583"/>
                </a:lnTo>
                <a:lnTo>
                  <a:pt x="2208496" y="49185"/>
                </a:lnTo>
                <a:lnTo>
                  <a:pt x="2169633" y="23074"/>
                </a:lnTo>
                <a:lnTo>
                  <a:pt x="2127127" y="6072"/>
                </a:lnTo>
                <a:lnTo>
                  <a:pt x="208280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object 9"/>
          <p:cNvSpPr/>
          <p:nvPr/>
        </p:nvSpPr>
        <p:spPr>
          <a:xfrm>
            <a:off x="4246561" y="13567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object 10"/>
          <p:cNvSpPr/>
          <p:nvPr/>
        </p:nvSpPr>
        <p:spPr>
          <a:xfrm>
            <a:off x="6537640" y="26038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object 19"/>
          <p:cNvSpPr/>
          <p:nvPr/>
        </p:nvSpPr>
        <p:spPr>
          <a:xfrm>
            <a:off x="4434522" y="3119477"/>
            <a:ext cx="1920239" cy="548640"/>
          </a:xfrm>
          <a:custGeom>
            <a:avLst/>
            <a:gdLst/>
            <a:ahLst/>
            <a:cxnLst/>
            <a:rect l="l" t="t" r="r" b="b"/>
            <a:pathLst>
              <a:path w="1920240" h="548639">
                <a:moveTo>
                  <a:pt x="1828800" y="0"/>
                </a:moveTo>
                <a:lnTo>
                  <a:pt x="91439" y="0"/>
                </a:lnTo>
                <a:lnTo>
                  <a:pt x="57864" y="7858"/>
                </a:lnTo>
                <a:lnTo>
                  <a:pt x="28575" y="28575"/>
                </a:lnTo>
                <a:lnTo>
                  <a:pt x="7858" y="57864"/>
                </a:lnTo>
                <a:lnTo>
                  <a:pt x="0" y="91439"/>
                </a:lnTo>
                <a:lnTo>
                  <a:pt x="0" y="457200"/>
                </a:lnTo>
                <a:lnTo>
                  <a:pt x="7858" y="490775"/>
                </a:lnTo>
                <a:lnTo>
                  <a:pt x="28575" y="520065"/>
                </a:lnTo>
                <a:lnTo>
                  <a:pt x="57864" y="540781"/>
                </a:lnTo>
                <a:lnTo>
                  <a:pt x="91439" y="548640"/>
                </a:lnTo>
                <a:lnTo>
                  <a:pt x="1828800" y="548640"/>
                </a:lnTo>
                <a:lnTo>
                  <a:pt x="1862375" y="540781"/>
                </a:lnTo>
                <a:lnTo>
                  <a:pt x="1891665" y="520065"/>
                </a:lnTo>
                <a:lnTo>
                  <a:pt x="1912381" y="490775"/>
                </a:lnTo>
                <a:lnTo>
                  <a:pt x="1920240" y="457200"/>
                </a:lnTo>
                <a:lnTo>
                  <a:pt x="1920240" y="91439"/>
                </a:lnTo>
                <a:lnTo>
                  <a:pt x="1912381" y="57864"/>
                </a:lnTo>
                <a:lnTo>
                  <a:pt x="1891665" y="28575"/>
                </a:lnTo>
                <a:lnTo>
                  <a:pt x="1862375" y="7858"/>
                </a:lnTo>
                <a:lnTo>
                  <a:pt x="1828800" y="0"/>
                </a:lnTo>
                <a:close/>
              </a:path>
            </a:pathLst>
          </a:custGeom>
          <a:solidFill>
            <a:srgbClr val="15B0E8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Storage Controller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object 21"/>
          <p:cNvSpPr/>
          <p:nvPr/>
        </p:nvSpPr>
        <p:spPr>
          <a:xfrm>
            <a:off x="4434521" y="31194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object 22"/>
          <p:cNvSpPr/>
          <p:nvPr/>
        </p:nvSpPr>
        <p:spPr>
          <a:xfrm>
            <a:off x="6354761" y="36681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object 65"/>
          <p:cNvSpPr/>
          <p:nvPr/>
        </p:nvSpPr>
        <p:spPr>
          <a:xfrm>
            <a:off x="1594800" y="1357987"/>
            <a:ext cx="2291080" cy="3041650"/>
          </a:xfrm>
          <a:custGeom>
            <a:avLst/>
            <a:gdLst/>
            <a:ahLst/>
            <a:cxnLst/>
            <a:rect l="l" t="t" r="r" b="b"/>
            <a:pathLst>
              <a:path w="2291079" h="3041650">
                <a:moveTo>
                  <a:pt x="382269" y="0"/>
                </a:moveTo>
                <a:lnTo>
                  <a:pt x="338373" y="3294"/>
                </a:lnTo>
                <a:lnTo>
                  <a:pt x="294959" y="12832"/>
                </a:lnTo>
                <a:lnTo>
                  <a:pt x="252554" y="28093"/>
                </a:lnTo>
                <a:lnTo>
                  <a:pt x="211686" y="48557"/>
                </a:lnTo>
                <a:lnTo>
                  <a:pt x="172881" y="73702"/>
                </a:lnTo>
                <a:lnTo>
                  <a:pt x="136668" y="103010"/>
                </a:lnTo>
                <a:lnTo>
                  <a:pt x="103572" y="135959"/>
                </a:lnTo>
                <a:lnTo>
                  <a:pt x="74121" y="172030"/>
                </a:lnTo>
                <a:lnTo>
                  <a:pt x="48843" y="210703"/>
                </a:lnTo>
                <a:lnTo>
                  <a:pt x="28265" y="251456"/>
                </a:lnTo>
                <a:lnTo>
                  <a:pt x="12913" y="293770"/>
                </a:lnTo>
                <a:lnTo>
                  <a:pt x="3316" y="337125"/>
                </a:lnTo>
                <a:lnTo>
                  <a:pt x="0" y="381000"/>
                </a:lnTo>
                <a:lnTo>
                  <a:pt x="0" y="2659380"/>
                </a:lnTo>
                <a:lnTo>
                  <a:pt x="3316" y="2703525"/>
                </a:lnTo>
                <a:lnTo>
                  <a:pt x="12913" y="2747110"/>
                </a:lnTo>
                <a:lnTo>
                  <a:pt x="28265" y="2789615"/>
                </a:lnTo>
                <a:lnTo>
                  <a:pt x="48843" y="2830525"/>
                </a:lnTo>
                <a:lnTo>
                  <a:pt x="74121" y="2869323"/>
                </a:lnTo>
                <a:lnTo>
                  <a:pt x="103572" y="2905491"/>
                </a:lnTo>
                <a:lnTo>
                  <a:pt x="136668" y="2938514"/>
                </a:lnTo>
                <a:lnTo>
                  <a:pt x="172881" y="2967874"/>
                </a:lnTo>
                <a:lnTo>
                  <a:pt x="211686" y="2993055"/>
                </a:lnTo>
                <a:lnTo>
                  <a:pt x="252554" y="3013540"/>
                </a:lnTo>
                <a:lnTo>
                  <a:pt x="294959" y="3028812"/>
                </a:lnTo>
                <a:lnTo>
                  <a:pt x="338373" y="3038354"/>
                </a:lnTo>
                <a:lnTo>
                  <a:pt x="382269" y="3041650"/>
                </a:lnTo>
                <a:lnTo>
                  <a:pt x="1908809" y="3041650"/>
                </a:lnTo>
                <a:lnTo>
                  <a:pt x="1952706" y="3038354"/>
                </a:lnTo>
                <a:lnTo>
                  <a:pt x="1996120" y="3028812"/>
                </a:lnTo>
                <a:lnTo>
                  <a:pt x="2038525" y="3013540"/>
                </a:lnTo>
                <a:lnTo>
                  <a:pt x="2079393" y="2993055"/>
                </a:lnTo>
                <a:lnTo>
                  <a:pt x="2118198" y="2967874"/>
                </a:lnTo>
                <a:lnTo>
                  <a:pt x="2154411" y="2938514"/>
                </a:lnTo>
                <a:lnTo>
                  <a:pt x="2187507" y="2905491"/>
                </a:lnTo>
                <a:lnTo>
                  <a:pt x="2216958" y="2869323"/>
                </a:lnTo>
                <a:lnTo>
                  <a:pt x="2242236" y="2830525"/>
                </a:lnTo>
                <a:lnTo>
                  <a:pt x="2262814" y="2789615"/>
                </a:lnTo>
                <a:lnTo>
                  <a:pt x="2278166" y="2747110"/>
                </a:lnTo>
                <a:lnTo>
                  <a:pt x="2287763" y="2703525"/>
                </a:lnTo>
                <a:lnTo>
                  <a:pt x="2291080" y="2659380"/>
                </a:lnTo>
                <a:lnTo>
                  <a:pt x="2291080" y="381000"/>
                </a:lnTo>
                <a:lnTo>
                  <a:pt x="2287763" y="337125"/>
                </a:lnTo>
                <a:lnTo>
                  <a:pt x="2278166" y="293770"/>
                </a:lnTo>
                <a:lnTo>
                  <a:pt x="2262814" y="251456"/>
                </a:lnTo>
                <a:lnTo>
                  <a:pt x="2242236" y="210703"/>
                </a:lnTo>
                <a:lnTo>
                  <a:pt x="2216958" y="172030"/>
                </a:lnTo>
                <a:lnTo>
                  <a:pt x="2187507" y="135959"/>
                </a:lnTo>
                <a:lnTo>
                  <a:pt x="2154411" y="103010"/>
                </a:lnTo>
                <a:lnTo>
                  <a:pt x="2118198" y="73702"/>
                </a:lnTo>
                <a:lnTo>
                  <a:pt x="2079393" y="48557"/>
                </a:lnTo>
                <a:lnTo>
                  <a:pt x="2038525" y="28093"/>
                </a:lnTo>
                <a:lnTo>
                  <a:pt x="1996120" y="12832"/>
                </a:lnTo>
                <a:lnTo>
                  <a:pt x="1952706" y="3294"/>
                </a:lnTo>
                <a:lnTo>
                  <a:pt x="1908809" y="0"/>
                </a:lnTo>
                <a:lnTo>
                  <a:pt x="382269" y="0"/>
                </a:lnTo>
                <a:close/>
              </a:path>
            </a:pathLst>
          </a:custGeom>
          <a:ln w="19048">
            <a:noFill/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object 66"/>
          <p:cNvSpPr/>
          <p:nvPr/>
        </p:nvSpPr>
        <p:spPr>
          <a:xfrm>
            <a:off x="1594800" y="13579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object 67"/>
          <p:cNvSpPr/>
          <p:nvPr/>
        </p:nvSpPr>
        <p:spPr>
          <a:xfrm>
            <a:off x="3885880" y="43996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object 68"/>
          <p:cNvSpPr/>
          <p:nvPr/>
        </p:nvSpPr>
        <p:spPr>
          <a:xfrm>
            <a:off x="1782761" y="1473557"/>
            <a:ext cx="1920239" cy="548640"/>
          </a:xfrm>
          <a:custGeom>
            <a:avLst/>
            <a:gdLst/>
            <a:ahLst/>
            <a:cxnLst/>
            <a:rect l="l" t="t" r="r" b="b"/>
            <a:pathLst>
              <a:path w="1920239" h="548639">
                <a:moveTo>
                  <a:pt x="1828800" y="0"/>
                </a:moveTo>
                <a:lnTo>
                  <a:pt x="91440" y="0"/>
                </a:lnTo>
                <a:lnTo>
                  <a:pt x="57864" y="7858"/>
                </a:lnTo>
                <a:lnTo>
                  <a:pt x="28574" y="28575"/>
                </a:lnTo>
                <a:lnTo>
                  <a:pt x="7858" y="57864"/>
                </a:lnTo>
                <a:lnTo>
                  <a:pt x="0" y="91439"/>
                </a:lnTo>
                <a:lnTo>
                  <a:pt x="0" y="457200"/>
                </a:lnTo>
                <a:lnTo>
                  <a:pt x="7858" y="490775"/>
                </a:lnTo>
                <a:lnTo>
                  <a:pt x="28575" y="520064"/>
                </a:lnTo>
                <a:lnTo>
                  <a:pt x="57864" y="540781"/>
                </a:lnTo>
                <a:lnTo>
                  <a:pt x="91440" y="548639"/>
                </a:lnTo>
                <a:lnTo>
                  <a:pt x="1828800" y="548639"/>
                </a:lnTo>
                <a:lnTo>
                  <a:pt x="1862375" y="540781"/>
                </a:lnTo>
                <a:lnTo>
                  <a:pt x="1891664" y="520064"/>
                </a:lnTo>
                <a:lnTo>
                  <a:pt x="1912381" y="490775"/>
                </a:lnTo>
                <a:lnTo>
                  <a:pt x="1920239" y="457200"/>
                </a:lnTo>
                <a:lnTo>
                  <a:pt x="1920239" y="91439"/>
                </a:lnTo>
                <a:lnTo>
                  <a:pt x="1912381" y="57864"/>
                </a:lnTo>
                <a:lnTo>
                  <a:pt x="1891665" y="28575"/>
                </a:lnTo>
                <a:lnTo>
                  <a:pt x="1862375" y="7858"/>
                </a:lnTo>
                <a:lnTo>
                  <a:pt x="1828800" y="0"/>
                </a:lnTo>
                <a:close/>
              </a:path>
            </a:pathLst>
          </a:custGeom>
          <a:solidFill>
            <a:srgbClr val="15B0E8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Nova</a:t>
            </a:r>
            <a:endParaRPr sz="14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83" name="object 70"/>
          <p:cNvSpPr/>
          <p:nvPr/>
        </p:nvSpPr>
        <p:spPr>
          <a:xfrm>
            <a:off x="1782760" y="1473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object 71"/>
          <p:cNvSpPr/>
          <p:nvPr/>
        </p:nvSpPr>
        <p:spPr>
          <a:xfrm>
            <a:off x="3703000" y="20221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6" name="object 73"/>
          <p:cNvSpPr/>
          <p:nvPr/>
        </p:nvSpPr>
        <p:spPr>
          <a:xfrm>
            <a:off x="1782761" y="2113637"/>
            <a:ext cx="1920239" cy="548640"/>
          </a:xfrm>
          <a:custGeom>
            <a:avLst/>
            <a:gdLst/>
            <a:ahLst/>
            <a:cxnLst/>
            <a:rect l="l" t="t" r="r" b="b"/>
            <a:pathLst>
              <a:path w="1920239" h="548639">
                <a:moveTo>
                  <a:pt x="1828800" y="0"/>
                </a:moveTo>
                <a:lnTo>
                  <a:pt x="91440" y="0"/>
                </a:lnTo>
                <a:lnTo>
                  <a:pt x="57864" y="7858"/>
                </a:lnTo>
                <a:lnTo>
                  <a:pt x="28575" y="28575"/>
                </a:lnTo>
                <a:lnTo>
                  <a:pt x="7858" y="57864"/>
                </a:lnTo>
                <a:lnTo>
                  <a:pt x="0" y="91439"/>
                </a:lnTo>
                <a:lnTo>
                  <a:pt x="0" y="457200"/>
                </a:lnTo>
                <a:lnTo>
                  <a:pt x="7858" y="490775"/>
                </a:lnTo>
                <a:lnTo>
                  <a:pt x="28575" y="520065"/>
                </a:lnTo>
                <a:lnTo>
                  <a:pt x="57864" y="540781"/>
                </a:lnTo>
                <a:lnTo>
                  <a:pt x="91440" y="548639"/>
                </a:lnTo>
                <a:lnTo>
                  <a:pt x="1828800" y="548639"/>
                </a:lnTo>
                <a:lnTo>
                  <a:pt x="1862375" y="540781"/>
                </a:lnTo>
                <a:lnTo>
                  <a:pt x="1891664" y="520065"/>
                </a:lnTo>
                <a:lnTo>
                  <a:pt x="1912381" y="490775"/>
                </a:lnTo>
                <a:lnTo>
                  <a:pt x="1920239" y="457200"/>
                </a:lnTo>
                <a:lnTo>
                  <a:pt x="1920239" y="91439"/>
                </a:lnTo>
                <a:lnTo>
                  <a:pt x="1912381" y="57864"/>
                </a:lnTo>
                <a:lnTo>
                  <a:pt x="1891665" y="28575"/>
                </a:lnTo>
                <a:lnTo>
                  <a:pt x="1862375" y="7858"/>
                </a:lnTo>
                <a:lnTo>
                  <a:pt x="1828800" y="0"/>
                </a:lnTo>
                <a:close/>
              </a:path>
            </a:pathLst>
          </a:custGeom>
          <a:solidFill>
            <a:srgbClr val="15B0E8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VM</a:t>
            </a:r>
            <a:endParaRPr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" name="object 75"/>
          <p:cNvSpPr/>
          <p:nvPr/>
        </p:nvSpPr>
        <p:spPr>
          <a:xfrm>
            <a:off x="1782760" y="21136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object 76"/>
          <p:cNvSpPr/>
          <p:nvPr/>
        </p:nvSpPr>
        <p:spPr>
          <a:xfrm>
            <a:off x="3703000" y="26622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" name="object 77"/>
          <p:cNvSpPr/>
          <p:nvPr/>
        </p:nvSpPr>
        <p:spPr>
          <a:xfrm>
            <a:off x="1782761" y="2565757"/>
            <a:ext cx="987011" cy="457200"/>
          </a:xfrm>
          <a:prstGeom prst="can">
            <a:avLst/>
          </a:prstGeom>
          <a:solidFill>
            <a:srgbClr val="F66F6A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/dev/</a:t>
            </a:r>
            <a:r>
              <a:rPr lang="en-US" sz="1400" dirty="0" err="1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vda</a:t>
            </a:r>
            <a:endParaRPr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" name="object 79"/>
          <p:cNvSpPr/>
          <p:nvPr/>
        </p:nvSpPr>
        <p:spPr>
          <a:xfrm>
            <a:off x="1874200" y="25708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  <a:prstDash val="sysDot"/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" name="object 80"/>
          <p:cNvSpPr/>
          <p:nvPr/>
        </p:nvSpPr>
        <p:spPr>
          <a:xfrm>
            <a:off x="2605721" y="30280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  <a:prstDash val="sysDot"/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" name="object 83"/>
          <p:cNvSpPr/>
          <p:nvPr/>
        </p:nvSpPr>
        <p:spPr>
          <a:xfrm>
            <a:off x="1874200" y="25708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  <a:prstDash val="sysDot"/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7" name="object 84"/>
          <p:cNvSpPr/>
          <p:nvPr/>
        </p:nvSpPr>
        <p:spPr>
          <a:xfrm>
            <a:off x="2605721" y="30280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  <a:prstDash val="sysDot"/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9" name="object 86"/>
          <p:cNvSpPr/>
          <p:nvPr/>
        </p:nvSpPr>
        <p:spPr>
          <a:xfrm>
            <a:off x="1782761" y="3119477"/>
            <a:ext cx="1920239" cy="548640"/>
          </a:xfrm>
          <a:custGeom>
            <a:avLst/>
            <a:gdLst/>
            <a:ahLst/>
            <a:cxnLst/>
            <a:rect l="l" t="t" r="r" b="b"/>
            <a:pathLst>
              <a:path w="1920239" h="548639">
                <a:moveTo>
                  <a:pt x="1828800" y="0"/>
                </a:moveTo>
                <a:lnTo>
                  <a:pt x="91440" y="0"/>
                </a:lnTo>
                <a:lnTo>
                  <a:pt x="57864" y="7858"/>
                </a:lnTo>
                <a:lnTo>
                  <a:pt x="28575" y="28575"/>
                </a:lnTo>
                <a:lnTo>
                  <a:pt x="7858" y="57864"/>
                </a:lnTo>
                <a:lnTo>
                  <a:pt x="0" y="91439"/>
                </a:lnTo>
                <a:lnTo>
                  <a:pt x="0" y="457200"/>
                </a:lnTo>
                <a:lnTo>
                  <a:pt x="7858" y="490775"/>
                </a:lnTo>
                <a:lnTo>
                  <a:pt x="28575" y="520065"/>
                </a:lnTo>
                <a:lnTo>
                  <a:pt x="57864" y="540781"/>
                </a:lnTo>
                <a:lnTo>
                  <a:pt x="91440" y="548640"/>
                </a:lnTo>
                <a:lnTo>
                  <a:pt x="1828800" y="548640"/>
                </a:lnTo>
                <a:lnTo>
                  <a:pt x="1862375" y="540781"/>
                </a:lnTo>
                <a:lnTo>
                  <a:pt x="1891664" y="520065"/>
                </a:lnTo>
                <a:lnTo>
                  <a:pt x="1912381" y="490775"/>
                </a:lnTo>
                <a:lnTo>
                  <a:pt x="1920239" y="457200"/>
                </a:lnTo>
                <a:lnTo>
                  <a:pt x="1920239" y="91439"/>
                </a:lnTo>
                <a:lnTo>
                  <a:pt x="1912381" y="57864"/>
                </a:lnTo>
                <a:lnTo>
                  <a:pt x="1891665" y="28575"/>
                </a:lnTo>
                <a:lnTo>
                  <a:pt x="1862375" y="7858"/>
                </a:lnTo>
                <a:lnTo>
                  <a:pt x="1828800" y="0"/>
                </a:lnTo>
                <a:close/>
              </a:path>
            </a:pathLst>
          </a:custGeom>
          <a:solidFill>
            <a:srgbClr val="15B0E8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KVM</a:t>
            </a:r>
            <a:endParaRPr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1" name="object 88"/>
          <p:cNvSpPr/>
          <p:nvPr/>
        </p:nvSpPr>
        <p:spPr>
          <a:xfrm>
            <a:off x="1782760" y="31194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" name="object 89"/>
          <p:cNvSpPr/>
          <p:nvPr/>
        </p:nvSpPr>
        <p:spPr>
          <a:xfrm>
            <a:off x="3703000" y="36681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" name="object 91"/>
          <p:cNvSpPr/>
          <p:nvPr/>
        </p:nvSpPr>
        <p:spPr>
          <a:xfrm>
            <a:off x="1874200" y="3748127"/>
            <a:ext cx="731520" cy="457200"/>
          </a:xfrm>
          <a:custGeom>
            <a:avLst/>
            <a:gdLst/>
            <a:ahLst/>
            <a:cxnLst/>
            <a:rect l="l" t="t" r="r" b="b"/>
            <a:pathLst>
              <a:path w="731519" h="457200">
                <a:moveTo>
                  <a:pt x="655319" y="0"/>
                </a:moveTo>
                <a:lnTo>
                  <a:pt x="76200" y="0"/>
                </a:ln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55319" y="457200"/>
                </a:lnTo>
                <a:lnTo>
                  <a:pt x="683299" y="450651"/>
                </a:lnTo>
                <a:lnTo>
                  <a:pt x="707707" y="433387"/>
                </a:lnTo>
                <a:lnTo>
                  <a:pt x="724971" y="408979"/>
                </a:lnTo>
                <a:lnTo>
                  <a:pt x="731519" y="381000"/>
                </a:lnTo>
                <a:lnTo>
                  <a:pt x="731519" y="76200"/>
                </a:lnTo>
                <a:lnTo>
                  <a:pt x="724971" y="48220"/>
                </a:lnTo>
                <a:lnTo>
                  <a:pt x="707707" y="23812"/>
                </a:lnTo>
                <a:lnTo>
                  <a:pt x="683299" y="6548"/>
                </a:lnTo>
                <a:lnTo>
                  <a:pt x="65531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" name="object 92"/>
          <p:cNvSpPr/>
          <p:nvPr/>
        </p:nvSpPr>
        <p:spPr>
          <a:xfrm>
            <a:off x="1874200" y="3748127"/>
            <a:ext cx="731520" cy="457200"/>
          </a:xfrm>
          <a:custGeom>
            <a:avLst/>
            <a:gdLst/>
            <a:ahLst/>
            <a:cxnLst/>
            <a:rect l="l" t="t" r="r" b="b"/>
            <a:pathLst>
              <a:path w="731519" h="457200">
                <a:moveTo>
                  <a:pt x="76200" y="0"/>
                </a:move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55319" y="457200"/>
                </a:lnTo>
                <a:lnTo>
                  <a:pt x="683299" y="450651"/>
                </a:lnTo>
                <a:lnTo>
                  <a:pt x="707707" y="433387"/>
                </a:lnTo>
                <a:lnTo>
                  <a:pt x="724971" y="408979"/>
                </a:lnTo>
                <a:lnTo>
                  <a:pt x="731519" y="381000"/>
                </a:lnTo>
                <a:lnTo>
                  <a:pt x="731519" y="76200"/>
                </a:lnTo>
                <a:lnTo>
                  <a:pt x="724971" y="48220"/>
                </a:lnTo>
                <a:lnTo>
                  <a:pt x="707707" y="23812"/>
                </a:lnTo>
                <a:lnTo>
                  <a:pt x="683299" y="6548"/>
                </a:lnTo>
                <a:lnTo>
                  <a:pt x="655319" y="0"/>
                </a:lnTo>
                <a:lnTo>
                  <a:pt x="76200" y="0"/>
                </a:lnTo>
                <a:close/>
              </a:path>
            </a:pathLst>
          </a:custGeom>
          <a:solidFill>
            <a:srgbClr val="8799AE"/>
          </a:solidFill>
          <a:ln w="9344">
            <a:noFill/>
          </a:ln>
        </p:spPr>
        <p:txBody>
          <a:bodyPr wrap="square" lIns="0" tIns="0" rIns="0" bIns="0" rtlCol="0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iSCSI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initiator</a:t>
            </a:r>
          </a:p>
        </p:txBody>
      </p:sp>
      <p:sp>
        <p:nvSpPr>
          <p:cNvPr id="106" name="object 93"/>
          <p:cNvSpPr/>
          <p:nvPr/>
        </p:nvSpPr>
        <p:spPr>
          <a:xfrm>
            <a:off x="1874200" y="37481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7" name="object 94"/>
          <p:cNvSpPr/>
          <p:nvPr/>
        </p:nvSpPr>
        <p:spPr>
          <a:xfrm>
            <a:off x="2605721" y="42053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9" name="object 96"/>
          <p:cNvSpPr/>
          <p:nvPr/>
        </p:nvSpPr>
        <p:spPr>
          <a:xfrm>
            <a:off x="2239960" y="3028037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0" y="180339"/>
                </a:lnTo>
                <a:lnTo>
                  <a:pt x="0" y="534669"/>
                </a:lnTo>
                <a:lnTo>
                  <a:pt x="0" y="720089"/>
                </a:lnTo>
              </a:path>
            </a:pathLst>
          </a:custGeom>
          <a:ln w="38100">
            <a:solidFill>
              <a:srgbClr val="F66F6A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0" name="object 97"/>
          <p:cNvSpPr/>
          <p:nvPr/>
        </p:nvSpPr>
        <p:spPr>
          <a:xfrm>
            <a:off x="2036760" y="4309467"/>
            <a:ext cx="457200" cy="364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1" name="object 98"/>
          <p:cNvSpPr/>
          <p:nvPr/>
        </p:nvSpPr>
        <p:spPr>
          <a:xfrm>
            <a:off x="4434522" y="1473557"/>
            <a:ext cx="1920239" cy="548640"/>
          </a:xfrm>
          <a:custGeom>
            <a:avLst/>
            <a:gdLst/>
            <a:ahLst/>
            <a:cxnLst/>
            <a:rect l="l" t="t" r="r" b="b"/>
            <a:pathLst>
              <a:path w="1920240" h="548639">
                <a:moveTo>
                  <a:pt x="1828800" y="0"/>
                </a:moveTo>
                <a:lnTo>
                  <a:pt x="91439" y="0"/>
                </a:lnTo>
                <a:lnTo>
                  <a:pt x="57864" y="7858"/>
                </a:lnTo>
                <a:lnTo>
                  <a:pt x="28574" y="28575"/>
                </a:lnTo>
                <a:lnTo>
                  <a:pt x="7858" y="57864"/>
                </a:lnTo>
                <a:lnTo>
                  <a:pt x="0" y="91439"/>
                </a:lnTo>
                <a:lnTo>
                  <a:pt x="0" y="457200"/>
                </a:lnTo>
                <a:lnTo>
                  <a:pt x="7858" y="490775"/>
                </a:lnTo>
                <a:lnTo>
                  <a:pt x="28575" y="520064"/>
                </a:lnTo>
                <a:lnTo>
                  <a:pt x="57864" y="540781"/>
                </a:lnTo>
                <a:lnTo>
                  <a:pt x="91439" y="548639"/>
                </a:lnTo>
                <a:lnTo>
                  <a:pt x="1828800" y="548639"/>
                </a:lnTo>
                <a:lnTo>
                  <a:pt x="1862375" y="540781"/>
                </a:lnTo>
                <a:lnTo>
                  <a:pt x="1891665" y="520064"/>
                </a:lnTo>
                <a:lnTo>
                  <a:pt x="1912381" y="490775"/>
                </a:lnTo>
                <a:lnTo>
                  <a:pt x="1920240" y="457200"/>
                </a:lnTo>
                <a:lnTo>
                  <a:pt x="1920240" y="91439"/>
                </a:lnTo>
                <a:lnTo>
                  <a:pt x="1912381" y="57864"/>
                </a:lnTo>
                <a:lnTo>
                  <a:pt x="1891665" y="28575"/>
                </a:lnTo>
                <a:lnTo>
                  <a:pt x="1862375" y="7858"/>
                </a:lnTo>
                <a:lnTo>
                  <a:pt x="1828800" y="0"/>
                </a:lnTo>
                <a:close/>
              </a:path>
            </a:pathLst>
          </a:custGeom>
          <a:solidFill>
            <a:srgbClr val="15B0E8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marL="12700" algn="ctr">
              <a:spcBef>
                <a:spcPts val="100"/>
              </a:spcBef>
            </a:pPr>
            <a:r>
              <a:rPr lang="en-US" altLang="zh-CN" sz="1400" spc="-10">
                <a:solidFill>
                  <a:srgbClr val="FFFFFF"/>
                </a:solidFill>
                <a:latin typeface="+mn-ea"/>
                <a:ea typeface="+mn-ea"/>
                <a:cs typeface="+mn-ea"/>
                <a:sym typeface="+mn-lt"/>
              </a:rPr>
              <a:t>Cinder</a:t>
            </a:r>
            <a:endParaRPr lang="en-US" altLang="zh-CN" sz="1400" dirty="0"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13" name="object 100"/>
          <p:cNvSpPr/>
          <p:nvPr/>
        </p:nvSpPr>
        <p:spPr>
          <a:xfrm>
            <a:off x="4434521" y="1473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4" name="object 101"/>
          <p:cNvSpPr/>
          <p:nvPr/>
        </p:nvSpPr>
        <p:spPr>
          <a:xfrm>
            <a:off x="6354761" y="20221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6" name="object 103"/>
          <p:cNvSpPr/>
          <p:nvPr/>
        </p:nvSpPr>
        <p:spPr>
          <a:xfrm>
            <a:off x="4551361" y="3754522"/>
            <a:ext cx="731520" cy="457200"/>
          </a:xfrm>
          <a:custGeom>
            <a:avLst/>
            <a:gdLst/>
            <a:ahLst/>
            <a:cxnLst/>
            <a:rect l="l" t="t" r="r" b="b"/>
            <a:pathLst>
              <a:path w="731520" h="457200">
                <a:moveTo>
                  <a:pt x="655320" y="0"/>
                </a:moveTo>
                <a:lnTo>
                  <a:pt x="76200" y="0"/>
                </a:ln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55320" y="457200"/>
                </a:lnTo>
                <a:lnTo>
                  <a:pt x="683299" y="450651"/>
                </a:lnTo>
                <a:lnTo>
                  <a:pt x="707707" y="433387"/>
                </a:lnTo>
                <a:lnTo>
                  <a:pt x="724971" y="408979"/>
                </a:lnTo>
                <a:lnTo>
                  <a:pt x="731520" y="381000"/>
                </a:lnTo>
                <a:lnTo>
                  <a:pt x="731520" y="76200"/>
                </a:lnTo>
                <a:lnTo>
                  <a:pt x="724971" y="48220"/>
                </a:lnTo>
                <a:lnTo>
                  <a:pt x="707707" y="23812"/>
                </a:lnTo>
                <a:lnTo>
                  <a:pt x="683299" y="6548"/>
                </a:lnTo>
                <a:lnTo>
                  <a:pt x="655320" y="0"/>
                </a:lnTo>
                <a:close/>
              </a:path>
            </a:pathLst>
          </a:custGeom>
          <a:solidFill>
            <a:srgbClr val="8799AE"/>
          </a:solidFill>
          <a:ln>
            <a:noFill/>
          </a:ln>
        </p:spPr>
        <p:txBody>
          <a:bodyPr wrap="square" lIns="0" tIns="0" rIns="0" bIns="0" rtlCol="0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iSCSI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target</a:t>
            </a:r>
          </a:p>
        </p:txBody>
      </p:sp>
      <p:sp>
        <p:nvSpPr>
          <p:cNvPr id="118" name="object 105"/>
          <p:cNvSpPr/>
          <p:nvPr/>
        </p:nvSpPr>
        <p:spPr>
          <a:xfrm>
            <a:off x="4525961" y="37481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" name="object 106"/>
          <p:cNvSpPr/>
          <p:nvPr/>
        </p:nvSpPr>
        <p:spPr>
          <a:xfrm>
            <a:off x="5257480" y="42053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" name="object 108"/>
          <p:cNvSpPr/>
          <p:nvPr/>
        </p:nvSpPr>
        <p:spPr>
          <a:xfrm>
            <a:off x="4891721" y="3562707"/>
            <a:ext cx="925830" cy="720090"/>
          </a:xfrm>
          <a:custGeom>
            <a:avLst/>
            <a:gdLst/>
            <a:ahLst/>
            <a:cxnLst/>
            <a:rect l="l" t="t" r="r" b="b"/>
            <a:pathLst>
              <a:path w="925829" h="720089">
                <a:moveTo>
                  <a:pt x="925829" y="720089"/>
                </a:moveTo>
                <a:lnTo>
                  <a:pt x="925829" y="0"/>
                </a:lnTo>
                <a:lnTo>
                  <a:pt x="0" y="0"/>
                </a:lnTo>
                <a:lnTo>
                  <a:pt x="0" y="185419"/>
                </a:lnTo>
              </a:path>
            </a:pathLst>
          </a:custGeom>
          <a:ln w="38100">
            <a:solidFill>
              <a:srgbClr val="F66F6A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" name="object 109"/>
          <p:cNvSpPr/>
          <p:nvPr/>
        </p:nvSpPr>
        <p:spPr>
          <a:xfrm>
            <a:off x="4688521" y="4309467"/>
            <a:ext cx="457200" cy="364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" name="object 110"/>
          <p:cNvSpPr/>
          <p:nvPr/>
        </p:nvSpPr>
        <p:spPr>
          <a:xfrm>
            <a:off x="2239960" y="4205327"/>
            <a:ext cx="2651760" cy="651510"/>
          </a:xfrm>
          <a:custGeom>
            <a:avLst/>
            <a:gdLst/>
            <a:ahLst/>
            <a:cxnLst/>
            <a:rect l="l" t="t" r="r" b="b"/>
            <a:pathLst>
              <a:path w="2651760" h="651510">
                <a:moveTo>
                  <a:pt x="0" y="0"/>
                </a:moveTo>
                <a:lnTo>
                  <a:pt x="0" y="651510"/>
                </a:lnTo>
                <a:lnTo>
                  <a:pt x="2651760" y="627380"/>
                </a:lnTo>
                <a:lnTo>
                  <a:pt x="2651760" y="0"/>
                </a:lnTo>
              </a:path>
            </a:pathLst>
          </a:custGeom>
          <a:ln w="38100">
            <a:solidFill>
              <a:srgbClr val="F66F6A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" name="object 111"/>
          <p:cNvSpPr/>
          <p:nvPr/>
        </p:nvSpPr>
        <p:spPr>
          <a:xfrm>
            <a:off x="3703000" y="1747876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184150" y="0"/>
                </a:lnTo>
                <a:lnTo>
                  <a:pt x="546100" y="0"/>
                </a:lnTo>
                <a:lnTo>
                  <a:pt x="731520" y="0"/>
                </a:lnTo>
              </a:path>
            </a:pathLst>
          </a:custGeom>
          <a:solidFill>
            <a:srgbClr val="415463"/>
          </a:solidFill>
          <a:ln w="38100">
            <a:solidFill>
              <a:srgbClr val="F7A655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" name="object 112"/>
          <p:cNvSpPr/>
          <p:nvPr/>
        </p:nvSpPr>
        <p:spPr>
          <a:xfrm>
            <a:off x="5394641" y="2022197"/>
            <a:ext cx="0" cy="1097280"/>
          </a:xfrm>
          <a:custGeom>
            <a:avLst/>
            <a:gdLst/>
            <a:ahLst/>
            <a:cxnLst/>
            <a:rect l="l" t="t" r="r" b="b"/>
            <a:pathLst>
              <a:path h="1097279">
                <a:moveTo>
                  <a:pt x="0" y="1097279"/>
                </a:moveTo>
                <a:lnTo>
                  <a:pt x="0" y="184150"/>
                </a:lnTo>
                <a:lnTo>
                  <a:pt x="0" y="0"/>
                </a:lnTo>
              </a:path>
            </a:pathLst>
          </a:custGeom>
          <a:solidFill>
            <a:srgbClr val="415463"/>
          </a:solidFill>
          <a:ln w="38100">
            <a:solidFill>
              <a:srgbClr val="F7A655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" name="object 115"/>
          <p:cNvSpPr/>
          <p:nvPr/>
        </p:nvSpPr>
        <p:spPr>
          <a:xfrm>
            <a:off x="1593158" y="6091278"/>
            <a:ext cx="513080" cy="1270"/>
          </a:xfrm>
          <a:custGeom>
            <a:avLst/>
            <a:gdLst/>
            <a:ahLst/>
            <a:cxnLst/>
            <a:rect l="l" t="t" r="r" b="b"/>
            <a:pathLst>
              <a:path w="513079" h="1270">
                <a:moveTo>
                  <a:pt x="-27315" y="634"/>
                </a:moveTo>
                <a:lnTo>
                  <a:pt x="540395" y="634"/>
                </a:lnTo>
              </a:path>
            </a:pathLst>
          </a:custGeom>
          <a:ln w="55900">
            <a:solidFill>
              <a:srgbClr val="F66F6A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" name="object 116"/>
          <p:cNvSpPr/>
          <p:nvPr/>
        </p:nvSpPr>
        <p:spPr>
          <a:xfrm flipH="1">
            <a:off x="2765739" y="3754522"/>
            <a:ext cx="1107442" cy="406425"/>
          </a:xfrm>
          <a:prstGeom prst="wedgeRectCallout">
            <a:avLst>
              <a:gd name="adj1" fmla="val 64342"/>
              <a:gd name="adj2" fmla="val 37664"/>
            </a:avLst>
          </a:prstGeom>
          <a:solidFill>
            <a:srgbClr val="8799AE"/>
          </a:solidFill>
          <a:ln>
            <a:noFill/>
          </a:ln>
        </p:spPr>
        <p:txBody>
          <a:bodyPr wrap="square" lIns="0" tIns="0" rIns="0" bIns="0" rtlCol="0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支持多种协议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例如 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FC, NFS)</a:t>
            </a:r>
          </a:p>
        </p:txBody>
      </p:sp>
      <p:sp>
        <p:nvSpPr>
          <p:cNvPr id="132" name="object 119"/>
          <p:cNvSpPr/>
          <p:nvPr/>
        </p:nvSpPr>
        <p:spPr>
          <a:xfrm>
            <a:off x="4004736" y="44990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37909" y="5560233"/>
            <a:ext cx="3110019" cy="6194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altLang="zh-CN" sz="1400" spc="-5" dirty="0" smtClean="0">
                <a:latin typeface="+mn-lt"/>
                <a:ea typeface="+mn-ea"/>
                <a:cs typeface="+mn-ea"/>
                <a:sym typeface="+mn-lt"/>
              </a:rPr>
              <a:t>Persistent </a:t>
            </a:r>
            <a:r>
              <a:rPr lang="en-US" altLang="zh-CN" sz="1400" spc="-5" dirty="0">
                <a:latin typeface="+mn-lt"/>
                <a:ea typeface="+mn-ea"/>
                <a:cs typeface="+mn-ea"/>
                <a:sym typeface="+mn-lt"/>
              </a:rPr>
              <a:t>volume </a:t>
            </a:r>
            <a:r>
              <a:rPr lang="en-US" altLang="zh-CN" sz="1400" spc="-5" dirty="0" smtClean="0">
                <a:latin typeface="+mn-lt"/>
                <a:ea typeface="+mn-ea"/>
                <a:cs typeface="+mn-ea"/>
                <a:sym typeface="+mn-lt"/>
              </a:rPr>
              <a:t>control</a:t>
            </a:r>
          </a:p>
          <a:p>
            <a:pPr marL="12700">
              <a:lnSpc>
                <a:spcPts val="1625"/>
              </a:lnSpc>
            </a:pPr>
            <a:endParaRPr lang="en-US" altLang="zh-CN" sz="1400" spc="-5" dirty="0" smtClean="0">
              <a:latin typeface="+mn-lt"/>
              <a:ea typeface="+mn-ea"/>
              <a:cs typeface="+mn-ea"/>
              <a:sym typeface="+mn-lt"/>
            </a:endParaRPr>
          </a:p>
          <a:p>
            <a:pPr marL="12700">
              <a:lnSpc>
                <a:spcPts val="1625"/>
              </a:lnSpc>
            </a:pPr>
            <a:r>
              <a:rPr lang="en-US" altLang="zh-CN" sz="1400" spc="-5" dirty="0">
                <a:latin typeface="+mn-lt"/>
                <a:ea typeface="+mn-ea"/>
                <a:cs typeface="+mn-ea"/>
                <a:sym typeface="+mn-lt"/>
              </a:rPr>
              <a:t>Persistent volume data</a:t>
            </a:r>
          </a:p>
        </p:txBody>
      </p:sp>
      <p:sp>
        <p:nvSpPr>
          <p:cNvPr id="130" name="object 115"/>
          <p:cNvSpPr/>
          <p:nvPr/>
        </p:nvSpPr>
        <p:spPr>
          <a:xfrm>
            <a:off x="1593158" y="5696268"/>
            <a:ext cx="513080" cy="1270"/>
          </a:xfrm>
          <a:custGeom>
            <a:avLst/>
            <a:gdLst/>
            <a:ahLst/>
            <a:cxnLst/>
            <a:rect l="l" t="t" r="r" b="b"/>
            <a:pathLst>
              <a:path w="513079" h="1270">
                <a:moveTo>
                  <a:pt x="-27315" y="634"/>
                </a:moveTo>
                <a:lnTo>
                  <a:pt x="540395" y="634"/>
                </a:lnTo>
              </a:path>
            </a:pathLst>
          </a:custGeom>
          <a:ln w="55900">
            <a:solidFill>
              <a:srgbClr val="F7A655"/>
            </a:solidFill>
          </a:ln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" name="object 77"/>
          <p:cNvSpPr/>
          <p:nvPr/>
        </p:nvSpPr>
        <p:spPr>
          <a:xfrm>
            <a:off x="5454856" y="4254856"/>
            <a:ext cx="987011" cy="457200"/>
          </a:xfrm>
          <a:prstGeom prst="can">
            <a:avLst/>
          </a:prstGeom>
          <a:solidFill>
            <a:srgbClr val="8799AE"/>
          </a:solidFill>
          <a:ln>
            <a:solidFill>
              <a:srgbClr val="F7A655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" name="object 77"/>
          <p:cNvSpPr/>
          <p:nvPr/>
        </p:nvSpPr>
        <p:spPr>
          <a:xfrm>
            <a:off x="5613410" y="4369412"/>
            <a:ext cx="987011" cy="457200"/>
          </a:xfrm>
          <a:prstGeom prst="can">
            <a:avLst/>
          </a:prstGeom>
          <a:solidFill>
            <a:srgbClr val="8799AE"/>
          </a:solidFill>
          <a:ln>
            <a:solidFill>
              <a:srgbClr val="F7A655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7" name="object 77"/>
          <p:cNvSpPr/>
          <p:nvPr/>
        </p:nvSpPr>
        <p:spPr>
          <a:xfrm>
            <a:off x="5771964" y="4483968"/>
            <a:ext cx="987011" cy="457200"/>
          </a:xfrm>
          <a:prstGeom prst="can">
            <a:avLst/>
          </a:prstGeom>
          <a:solidFill>
            <a:srgbClr val="8799AE"/>
          </a:solidFill>
          <a:ln>
            <a:solidFill>
              <a:srgbClr val="F7A655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327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存储概述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块存储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Cinder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简介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架构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组件详细讲解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典型工作流程</a:t>
            </a: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OpenStack</a:t>
            </a:r>
            <a:r>
              <a:rPr lang="zh-CN" altLang="en-US" dirty="0" smtClean="0">
                <a:cs typeface="+mn-ea"/>
                <a:sym typeface="+mn-lt"/>
              </a:rPr>
              <a:t>动手实验：</a:t>
            </a:r>
            <a:r>
              <a:rPr lang="en-US" altLang="zh-CN" dirty="0" smtClean="0">
                <a:cs typeface="+mn-ea"/>
                <a:sym typeface="+mn-lt"/>
              </a:rPr>
              <a:t> Cinder</a:t>
            </a:r>
            <a:r>
              <a:rPr lang="zh-CN" altLang="en-US" dirty="0" smtClean="0">
                <a:cs typeface="+mn-ea"/>
                <a:sym typeface="+mn-lt"/>
              </a:rPr>
              <a:t>操作</a:t>
            </a: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对象存储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Swift</a:t>
            </a:r>
          </a:p>
        </p:txBody>
      </p:sp>
    </p:spTree>
    <p:extLst>
      <p:ext uri="{BB962C8B-B14F-4D97-AF65-F5344CB8AC3E}">
        <p14:creationId xmlns:p14="http://schemas.microsoft.com/office/powerpoint/2010/main" val="13835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Cinder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主要操作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72264" y="1835975"/>
            <a:ext cx="2954136" cy="2799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99" dirty="0">
                <a:latin typeface="+mn-lt"/>
                <a:ea typeface="+mn-ea"/>
                <a:cs typeface="+mn-ea"/>
                <a:sym typeface="+mn-lt"/>
              </a:rPr>
              <a:t>Volume:  </a:t>
            </a:r>
            <a:endParaRPr lang="en-US" altLang="zh-CN" sz="1599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599" dirty="0" smtClean="0">
                <a:latin typeface="+mn-lt"/>
                <a:ea typeface="+mn-ea"/>
                <a:cs typeface="+mn-ea"/>
                <a:sym typeface="+mn-lt"/>
              </a:rPr>
              <a:t>块</a:t>
            </a:r>
            <a:r>
              <a:rPr lang="zh-CN" altLang="en-US" sz="1599" dirty="0">
                <a:latin typeface="+mn-lt"/>
                <a:ea typeface="+mn-ea"/>
                <a:cs typeface="+mn-ea"/>
                <a:sym typeface="+mn-lt"/>
              </a:rPr>
              <a:t>设备卷，提供创建，删除，扩容，挂载</a:t>
            </a:r>
            <a:r>
              <a:rPr lang="en-US" altLang="zh-CN" sz="1599" dirty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599" dirty="0">
                <a:latin typeface="+mn-lt"/>
                <a:ea typeface="+mn-ea"/>
                <a:cs typeface="+mn-ea"/>
                <a:sym typeface="+mn-lt"/>
              </a:rPr>
              <a:t>卸载等功能。</a:t>
            </a:r>
            <a:endParaRPr lang="en-US" altLang="zh-CN" sz="1599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599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599" dirty="0">
                <a:latin typeface="+mn-lt"/>
                <a:ea typeface="+mn-ea"/>
                <a:cs typeface="+mn-ea"/>
                <a:sym typeface="+mn-lt"/>
              </a:rPr>
              <a:t>Snapshot:  </a:t>
            </a:r>
            <a:endParaRPr lang="en-US" altLang="zh-CN" sz="1599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599" dirty="0" smtClean="0">
                <a:latin typeface="+mn-lt"/>
                <a:ea typeface="+mn-ea"/>
                <a:cs typeface="+mn-ea"/>
                <a:sym typeface="+mn-lt"/>
              </a:rPr>
              <a:t>针对</a:t>
            </a:r>
            <a:r>
              <a:rPr lang="zh-CN" altLang="en-US" sz="1599" dirty="0">
                <a:latin typeface="+mn-lt"/>
                <a:ea typeface="+mn-ea"/>
                <a:cs typeface="+mn-ea"/>
                <a:sym typeface="+mn-lt"/>
              </a:rPr>
              <a:t>于块设备卷的快照创建，删除</a:t>
            </a:r>
            <a:r>
              <a:rPr lang="en-US" altLang="zh-CN" sz="1599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zh-CN" altLang="en-US" sz="1599" dirty="0">
                <a:latin typeface="+mn-lt"/>
                <a:ea typeface="+mn-ea"/>
                <a:cs typeface="+mn-ea"/>
                <a:sym typeface="+mn-lt"/>
              </a:rPr>
              <a:t>回滚等功能。</a:t>
            </a:r>
            <a:endParaRPr lang="en-US" altLang="zh-CN" sz="1599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599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599" dirty="0">
                <a:latin typeface="+mn-lt"/>
                <a:ea typeface="+mn-ea"/>
                <a:cs typeface="+mn-ea"/>
                <a:sym typeface="+mn-lt"/>
              </a:rPr>
              <a:t>Backup: </a:t>
            </a:r>
            <a:endParaRPr lang="en-US" altLang="zh-CN" sz="1599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599" dirty="0" smtClean="0">
                <a:latin typeface="+mn-lt"/>
                <a:ea typeface="+mn-ea"/>
                <a:cs typeface="+mn-ea"/>
                <a:sym typeface="+mn-lt"/>
              </a:rPr>
              <a:t>提供</a:t>
            </a:r>
            <a:r>
              <a:rPr lang="zh-CN" altLang="en-US" sz="1599" dirty="0">
                <a:latin typeface="+mn-lt"/>
                <a:ea typeface="+mn-ea"/>
                <a:cs typeface="+mn-ea"/>
                <a:sym typeface="+mn-lt"/>
              </a:rPr>
              <a:t>对块设备卷的备份，恢复能力。</a:t>
            </a:r>
            <a:endParaRPr lang="en-US" altLang="zh-CN" sz="15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2264" y="1231900"/>
            <a:ext cx="2954136" cy="461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99" dirty="0" smtClean="0">
                <a:latin typeface="+mn-lt"/>
                <a:ea typeface="+mn-ea"/>
                <a:cs typeface="+mn-ea"/>
                <a:sym typeface="+mn-lt"/>
              </a:rPr>
              <a:t>Cinder</a:t>
            </a:r>
            <a:r>
              <a:rPr lang="zh-CN" altLang="en-US" sz="1599" dirty="0" smtClean="0">
                <a:latin typeface="+mn-lt"/>
                <a:ea typeface="+mn-ea"/>
                <a:cs typeface="+mn-ea"/>
                <a:sym typeface="+mn-lt"/>
              </a:rPr>
              <a:t>主要操作主要三</a:t>
            </a:r>
            <a:r>
              <a:rPr lang="zh-CN" altLang="en-US" sz="1599" dirty="0">
                <a:latin typeface="+mn-lt"/>
                <a:ea typeface="+mn-ea"/>
                <a:cs typeface="+mn-ea"/>
                <a:sym typeface="+mn-lt"/>
              </a:rPr>
              <a:t>个</a:t>
            </a:r>
            <a:r>
              <a:rPr lang="zh-CN" altLang="en-US" sz="1599" dirty="0" smtClean="0">
                <a:latin typeface="+mn-lt"/>
                <a:ea typeface="+mn-ea"/>
                <a:cs typeface="+mn-ea"/>
                <a:sym typeface="+mn-lt"/>
              </a:rPr>
              <a:t>资源</a:t>
            </a:r>
            <a:r>
              <a:rPr lang="en-US" altLang="zh-CN" sz="1599" dirty="0" smtClean="0">
                <a:latin typeface="+mn-lt"/>
                <a:ea typeface="+mn-ea"/>
                <a:cs typeface="+mn-ea"/>
                <a:sym typeface="+mn-lt"/>
              </a:rPr>
              <a:t>:</a:t>
            </a:r>
            <a:endParaRPr lang="en-US" altLang="zh-CN" sz="15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48338"/>
              </p:ext>
            </p:extLst>
          </p:nvPr>
        </p:nvGraphicFramePr>
        <p:xfrm>
          <a:off x="1074134" y="1321844"/>
          <a:ext cx="7290118" cy="466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56005"/>
                <a:gridCol w="1902333"/>
                <a:gridCol w="1056005"/>
                <a:gridCol w="3275775"/>
              </a:tblGrid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sym typeface="+mn-lt"/>
                        </a:rPr>
                        <a:t>功能分类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sym typeface="+mn-lt"/>
                        </a:rPr>
                        <a:t>功能 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sym typeface="+mn-lt"/>
                        </a:rPr>
                        <a:t>功能分类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sym typeface="+mn-lt"/>
                        </a:rPr>
                        <a:t>功能 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solidFill>
                      <a:srgbClr val="15B0E8"/>
                    </a:solidFill>
                  </a:tcPr>
                </a:tc>
              </a:tr>
              <a:tr h="274320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sym typeface="+mn-lt"/>
                        </a:rPr>
                        <a:t>卷操作</a:t>
                      </a:r>
                      <a:endParaRPr lang="zh-CN" alt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create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sym typeface="+mn-lt"/>
                        </a:rPr>
                        <a:t>快照操作</a:t>
                      </a:r>
                      <a:endParaRPr lang="zh-CN" alt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snapshot-create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delete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snapshot-delete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show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snapshot-list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rename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snapshot-rename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upload-to-image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snapshot-reset-state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extend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sym typeface="+mn-lt"/>
                        </a:rPr>
                        <a:t>snapshot-show</a:t>
                      </a:r>
                      <a:endParaRPr lang="en-US" sz="16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force-delete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snapshot-metadata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list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sym typeface="+mn-lt"/>
                        </a:rPr>
                        <a:t>snapshot-metadata-show</a:t>
                      </a:r>
                      <a:endParaRPr lang="en-US" sz="16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migrate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snapshot-metadata-update-all 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reset-state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sym typeface="+mn-lt"/>
                        </a:rPr>
                        <a:t>备份操作</a:t>
                      </a:r>
                      <a:endParaRPr lang="zh-CN" altLang="en-US" sz="16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backup-create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rate-limits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backup-delete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retype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backup-list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set-bootable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backup-restore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manage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backup-show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unmanage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backup-export 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sym typeface="+mn-lt"/>
                        </a:rPr>
                        <a:t>metadata</a:t>
                      </a:r>
                      <a:endParaRPr lang="en-US" sz="16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sym typeface="+mn-lt"/>
                        </a:rPr>
                        <a:t>backup-export </a:t>
                      </a:r>
                      <a:endParaRPr lang="en-US" sz="16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3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Cinder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命令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help</a:t>
            </a:r>
          </a:p>
          <a:p>
            <a:r>
              <a:rPr lang="zh-CN" altLang="zh-CN" dirty="0"/>
              <a:t>卷</a:t>
            </a:r>
            <a:r>
              <a:rPr lang="zh-CN" altLang="zh-CN" dirty="0" smtClean="0"/>
              <a:t>类型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zh-CN" altLang="en-US" dirty="0" smtClean="0"/>
              <a:t>卷</a:t>
            </a:r>
            <a:r>
              <a:rPr lang="en-US" altLang="zh-CN" dirty="0" err="1" smtClean="0"/>
              <a:t>QoS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卷管理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90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存储概述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块存储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Cinder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对象存储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Swift</a:t>
            </a: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Swift</a:t>
            </a:r>
            <a:r>
              <a:rPr lang="zh-CN" altLang="en-US" dirty="0" smtClean="0">
                <a:cs typeface="+mn-ea"/>
                <a:sym typeface="+mn-lt"/>
              </a:rPr>
              <a:t>简介</a:t>
            </a:r>
            <a:endParaRPr lang="zh-CN" altLang="en-US" dirty="0">
              <a:cs typeface="+mn-ea"/>
              <a:sym typeface="+mn-lt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Swift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架构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19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学完本课程后，您将能够：</a:t>
            </a: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不同存储类型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Cinder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作用</a:t>
            </a:r>
            <a:endParaRPr lang="zh-CN" altLang="en-US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sz="1800" dirty="0">
                <a:latin typeface="+mn-lt"/>
                <a:cs typeface="+mn-ea"/>
                <a:sym typeface="+mn-lt"/>
              </a:rPr>
              <a:t>Cinder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  <a:endParaRPr lang="zh-CN" altLang="en-US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sz="1800" dirty="0" smtClean="0">
                <a:latin typeface="+mn-lt"/>
                <a:cs typeface="+mn-ea"/>
                <a:sym typeface="+mn-lt"/>
              </a:rPr>
              <a:t>Cinder</a:t>
            </a:r>
            <a:r>
              <a:rPr lang="zh-CN" altLang="en-US" sz="1800" dirty="0" smtClean="0">
                <a:latin typeface="+mn-lt"/>
                <a:cs typeface="+mn-ea"/>
                <a:sym typeface="+mn-lt"/>
              </a:rPr>
              <a:t>工作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流程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Swift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作用</a:t>
            </a:r>
            <a:endParaRPr lang="zh-CN" altLang="en-US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sz="1800" dirty="0">
                <a:latin typeface="+mn-lt"/>
                <a:cs typeface="+mn-ea"/>
                <a:sym typeface="+mn-lt"/>
              </a:rPr>
              <a:t>Swift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  <a:endParaRPr lang="zh-CN" altLang="en-US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具备</a:t>
            </a:r>
            <a:r>
              <a:rPr lang="en-US" altLang="zh-CN" sz="1800" dirty="0">
                <a:latin typeface="+mn-lt"/>
                <a:cs typeface="+mn-ea"/>
                <a:sym typeface="+mn-lt"/>
              </a:rPr>
              <a:t>Cinder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日常</a:t>
            </a:r>
            <a:r>
              <a:rPr lang="zh-CN" altLang="en-US" dirty="0">
                <a:latin typeface="+mn-lt"/>
                <a:cs typeface="+mn-ea"/>
                <a:sym typeface="+mn-lt"/>
              </a:rPr>
              <a:t>运维能力</a:t>
            </a: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47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+mn-lt"/>
                <a:cs typeface="+mn-ea"/>
                <a:sym typeface="+mn-lt"/>
              </a:rPr>
              <a:t>对象存储服务是什么？</a:t>
            </a:r>
          </a:p>
        </p:txBody>
      </p:sp>
      <p:sp>
        <p:nvSpPr>
          <p:cNvPr id="3" name="矩形 2"/>
          <p:cNvSpPr/>
          <p:nvPr/>
        </p:nvSpPr>
        <p:spPr>
          <a:xfrm>
            <a:off x="3971764" y="1351282"/>
            <a:ext cx="45005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SWIFT</a:t>
            </a:r>
            <a:endParaRPr lang="en-US" altLang="zh-CN" sz="2800" dirty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zh-CN" altLang="en-US" sz="18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对象存储服务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首次出现在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的“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Austin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版本中。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508" y="2875509"/>
            <a:ext cx="889298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Swift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提供高度可用、分布式、最终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一致的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对象存储服务。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Swift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可以高效、安全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且廉价地存储大量数据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Swift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非常适合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存储需要弹性扩展的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非结构化数据。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7508" y="4253026"/>
            <a:ext cx="763284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依赖的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为其他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服务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提供对象存储服务。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Picture 2" descr="https://www.openstack.org/software/images/mascots/swift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016732"/>
            <a:ext cx="2051575" cy="17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2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+mn-lt"/>
                <a:cs typeface="+mn-ea"/>
                <a:sym typeface="+mn-lt"/>
              </a:rPr>
              <a:t>Swift</a:t>
            </a:r>
            <a:r>
              <a:rPr lang="zh-CN" altLang="en-US" b="1" i="0" u="none" strike="noStrike" kern="2200" baseline="0" dirty="0" smtClean="0">
                <a:latin typeface="+mn-lt"/>
                <a:cs typeface="+mn-ea"/>
                <a:sym typeface="+mn-lt"/>
              </a:rPr>
              <a:t>在</a:t>
            </a:r>
            <a:r>
              <a:rPr lang="en-US" altLang="zh-CN" b="1" i="0" u="none" strike="noStrike" kern="2200" baseline="0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i="0" u="none" strike="noStrike" kern="2200" baseline="0" dirty="0" smtClean="0">
                <a:latin typeface="+mn-lt"/>
                <a:cs typeface="+mn-ea"/>
                <a:sym typeface="+mn-lt"/>
              </a:rPr>
              <a:t>中的位置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189637" y="1274075"/>
            <a:ext cx="7812727" cy="5035245"/>
            <a:chOff x="2820989" y="1884325"/>
            <a:chExt cx="6586538" cy="4244975"/>
          </a:xfrm>
        </p:grpSpPr>
        <p:sp>
          <p:nvSpPr>
            <p:cNvPr id="4" name="Freeform 35"/>
            <p:cNvSpPr>
              <a:spLocks/>
            </p:cNvSpPr>
            <p:nvPr/>
          </p:nvSpPr>
          <p:spPr bwMode="auto">
            <a:xfrm>
              <a:off x="3211514" y="5640350"/>
              <a:ext cx="5768975" cy="482600"/>
            </a:xfrm>
            <a:custGeom>
              <a:avLst/>
              <a:gdLst>
                <a:gd name="T0" fmla="*/ 11317 w 11367"/>
                <a:gd name="T1" fmla="*/ 951 h 951"/>
                <a:gd name="T2" fmla="*/ 50 w 11367"/>
                <a:gd name="T3" fmla="*/ 951 h 951"/>
                <a:gd name="T4" fmla="*/ 0 w 11367"/>
                <a:gd name="T5" fmla="*/ 901 h 951"/>
                <a:gd name="T6" fmla="*/ 0 w 11367"/>
                <a:gd name="T7" fmla="*/ 50 h 951"/>
                <a:gd name="T8" fmla="*/ 50 w 11367"/>
                <a:gd name="T9" fmla="*/ 0 h 951"/>
                <a:gd name="T10" fmla="*/ 11317 w 11367"/>
                <a:gd name="T11" fmla="*/ 0 h 951"/>
                <a:gd name="T12" fmla="*/ 11367 w 11367"/>
                <a:gd name="T13" fmla="*/ 50 h 951"/>
                <a:gd name="T14" fmla="*/ 11367 w 11367"/>
                <a:gd name="T15" fmla="*/ 901 h 951"/>
                <a:gd name="T16" fmla="*/ 11317 w 11367"/>
                <a:gd name="T17" fmla="*/ 95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67" h="951">
                  <a:moveTo>
                    <a:pt x="11317" y="951"/>
                  </a:moveTo>
                  <a:lnTo>
                    <a:pt x="50" y="951"/>
                  </a:lnTo>
                  <a:cubicBezTo>
                    <a:pt x="23" y="951"/>
                    <a:pt x="0" y="929"/>
                    <a:pt x="0" y="901"/>
                  </a:cubicBezTo>
                  <a:lnTo>
                    <a:pt x="0" y="50"/>
                  </a:lnTo>
                  <a:cubicBezTo>
                    <a:pt x="0" y="23"/>
                    <a:pt x="23" y="0"/>
                    <a:pt x="50" y="0"/>
                  </a:cubicBezTo>
                  <a:lnTo>
                    <a:pt x="11317" y="0"/>
                  </a:lnTo>
                  <a:cubicBezTo>
                    <a:pt x="11344" y="0"/>
                    <a:pt x="11367" y="23"/>
                    <a:pt x="11367" y="50"/>
                  </a:cubicBezTo>
                  <a:lnTo>
                    <a:pt x="11367" y="901"/>
                  </a:lnTo>
                  <a:cubicBezTo>
                    <a:pt x="11367" y="929"/>
                    <a:pt x="11345" y="951"/>
                    <a:pt x="11317" y="9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Freeform 36"/>
            <p:cNvSpPr>
              <a:spLocks noEditPoints="1"/>
            </p:cNvSpPr>
            <p:nvPr/>
          </p:nvSpPr>
          <p:spPr bwMode="auto">
            <a:xfrm>
              <a:off x="3205164" y="5634000"/>
              <a:ext cx="5781675" cy="495300"/>
            </a:xfrm>
            <a:custGeom>
              <a:avLst/>
              <a:gdLst>
                <a:gd name="T0" fmla="*/ 11329 w 11391"/>
                <a:gd name="T1" fmla="*/ 976 h 976"/>
                <a:gd name="T2" fmla="*/ 62 w 11391"/>
                <a:gd name="T3" fmla="*/ 976 h 976"/>
                <a:gd name="T4" fmla="*/ 0 w 11391"/>
                <a:gd name="T5" fmla="*/ 913 h 976"/>
                <a:gd name="T6" fmla="*/ 0 w 11391"/>
                <a:gd name="T7" fmla="*/ 62 h 976"/>
                <a:gd name="T8" fmla="*/ 62 w 11391"/>
                <a:gd name="T9" fmla="*/ 0 h 976"/>
                <a:gd name="T10" fmla="*/ 11329 w 11391"/>
                <a:gd name="T11" fmla="*/ 0 h 976"/>
                <a:gd name="T12" fmla="*/ 11391 w 11391"/>
                <a:gd name="T13" fmla="*/ 62 h 976"/>
                <a:gd name="T14" fmla="*/ 11391 w 11391"/>
                <a:gd name="T15" fmla="*/ 913 h 976"/>
                <a:gd name="T16" fmla="*/ 11329 w 11391"/>
                <a:gd name="T17" fmla="*/ 976 h 976"/>
                <a:gd name="T18" fmla="*/ 62 w 11391"/>
                <a:gd name="T19" fmla="*/ 25 h 976"/>
                <a:gd name="T20" fmla="*/ 25 w 11391"/>
                <a:gd name="T21" fmla="*/ 62 h 976"/>
                <a:gd name="T22" fmla="*/ 25 w 11391"/>
                <a:gd name="T23" fmla="*/ 913 h 976"/>
                <a:gd name="T24" fmla="*/ 62 w 11391"/>
                <a:gd name="T25" fmla="*/ 951 h 976"/>
                <a:gd name="T26" fmla="*/ 11329 w 11391"/>
                <a:gd name="T27" fmla="*/ 951 h 976"/>
                <a:gd name="T28" fmla="*/ 11366 w 11391"/>
                <a:gd name="T29" fmla="*/ 913 h 976"/>
                <a:gd name="T30" fmla="*/ 11366 w 11391"/>
                <a:gd name="T31" fmla="*/ 62 h 976"/>
                <a:gd name="T32" fmla="*/ 11329 w 11391"/>
                <a:gd name="T33" fmla="*/ 25 h 976"/>
                <a:gd name="T34" fmla="*/ 62 w 11391"/>
                <a:gd name="T35" fmla="*/ 25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91" h="976">
                  <a:moveTo>
                    <a:pt x="11329" y="976"/>
                  </a:moveTo>
                  <a:lnTo>
                    <a:pt x="62" y="976"/>
                  </a:lnTo>
                  <a:cubicBezTo>
                    <a:pt x="27" y="976"/>
                    <a:pt x="0" y="948"/>
                    <a:pt x="0" y="913"/>
                  </a:cubicBezTo>
                  <a:lnTo>
                    <a:pt x="0" y="62"/>
                  </a:lnTo>
                  <a:cubicBezTo>
                    <a:pt x="0" y="27"/>
                    <a:pt x="27" y="0"/>
                    <a:pt x="62" y="0"/>
                  </a:cubicBezTo>
                  <a:lnTo>
                    <a:pt x="11329" y="0"/>
                  </a:lnTo>
                  <a:cubicBezTo>
                    <a:pt x="11364" y="0"/>
                    <a:pt x="11391" y="27"/>
                    <a:pt x="11391" y="62"/>
                  </a:cubicBezTo>
                  <a:lnTo>
                    <a:pt x="11391" y="913"/>
                  </a:lnTo>
                  <a:cubicBezTo>
                    <a:pt x="11391" y="948"/>
                    <a:pt x="11364" y="976"/>
                    <a:pt x="11329" y="976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2"/>
                  </a:cubicBezTo>
                  <a:lnTo>
                    <a:pt x="25" y="913"/>
                  </a:lnTo>
                  <a:cubicBezTo>
                    <a:pt x="25" y="935"/>
                    <a:pt x="41" y="951"/>
                    <a:pt x="62" y="951"/>
                  </a:cubicBezTo>
                  <a:lnTo>
                    <a:pt x="11329" y="951"/>
                  </a:lnTo>
                  <a:cubicBezTo>
                    <a:pt x="11350" y="951"/>
                    <a:pt x="11366" y="935"/>
                    <a:pt x="11366" y="913"/>
                  </a:cubicBezTo>
                  <a:lnTo>
                    <a:pt x="11366" y="62"/>
                  </a:lnTo>
                  <a:cubicBezTo>
                    <a:pt x="11366" y="41"/>
                    <a:pt x="11350" y="25"/>
                    <a:pt x="11329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Freeform 37"/>
            <p:cNvSpPr>
              <a:spLocks noEditPoints="1"/>
            </p:cNvSpPr>
            <p:nvPr/>
          </p:nvSpPr>
          <p:spPr bwMode="auto">
            <a:xfrm>
              <a:off x="6342064" y="5838787"/>
              <a:ext cx="68263" cy="98425"/>
            </a:xfrm>
            <a:custGeom>
              <a:avLst/>
              <a:gdLst>
                <a:gd name="T0" fmla="*/ 1 w 135"/>
                <a:gd name="T1" fmla="*/ 0 h 194"/>
                <a:gd name="T2" fmla="*/ 67 w 135"/>
                <a:gd name="T3" fmla="*/ 0 h 194"/>
                <a:gd name="T4" fmla="*/ 115 w 135"/>
                <a:gd name="T5" fmla="*/ 16 h 194"/>
                <a:gd name="T6" fmla="*/ 127 w 135"/>
                <a:gd name="T7" fmla="*/ 49 h 194"/>
                <a:gd name="T8" fmla="*/ 127 w 135"/>
                <a:gd name="T9" fmla="*/ 49 h 194"/>
                <a:gd name="T10" fmla="*/ 95 w 135"/>
                <a:gd name="T11" fmla="*/ 94 h 194"/>
                <a:gd name="T12" fmla="*/ 135 w 135"/>
                <a:gd name="T13" fmla="*/ 140 h 194"/>
                <a:gd name="T14" fmla="*/ 135 w 135"/>
                <a:gd name="T15" fmla="*/ 142 h 194"/>
                <a:gd name="T16" fmla="*/ 67 w 135"/>
                <a:gd name="T17" fmla="*/ 194 h 194"/>
                <a:gd name="T18" fmla="*/ 0 w 135"/>
                <a:gd name="T19" fmla="*/ 194 h 194"/>
                <a:gd name="T20" fmla="*/ 0 w 135"/>
                <a:gd name="T21" fmla="*/ 0 h 194"/>
                <a:gd name="T22" fmla="*/ 1 w 135"/>
                <a:gd name="T23" fmla="*/ 0 h 194"/>
                <a:gd name="T24" fmla="*/ 106 w 135"/>
                <a:gd name="T25" fmla="*/ 52 h 194"/>
                <a:gd name="T26" fmla="*/ 65 w 135"/>
                <a:gd name="T27" fmla="*/ 19 h 194"/>
                <a:gd name="T28" fmla="*/ 21 w 135"/>
                <a:gd name="T29" fmla="*/ 19 h 194"/>
                <a:gd name="T30" fmla="*/ 21 w 135"/>
                <a:gd name="T31" fmla="*/ 88 h 194"/>
                <a:gd name="T32" fmla="*/ 64 w 135"/>
                <a:gd name="T33" fmla="*/ 88 h 194"/>
                <a:gd name="T34" fmla="*/ 106 w 135"/>
                <a:gd name="T35" fmla="*/ 52 h 194"/>
                <a:gd name="T36" fmla="*/ 67 w 135"/>
                <a:gd name="T37" fmla="*/ 107 h 194"/>
                <a:gd name="T38" fmla="*/ 22 w 135"/>
                <a:gd name="T39" fmla="*/ 107 h 194"/>
                <a:gd name="T40" fmla="*/ 22 w 135"/>
                <a:gd name="T41" fmla="*/ 177 h 194"/>
                <a:gd name="T42" fmla="*/ 70 w 135"/>
                <a:gd name="T43" fmla="*/ 177 h 194"/>
                <a:gd name="T44" fmla="*/ 116 w 135"/>
                <a:gd name="T45" fmla="*/ 142 h 194"/>
                <a:gd name="T46" fmla="*/ 116 w 135"/>
                <a:gd name="T47" fmla="*/ 142 h 194"/>
                <a:gd name="T48" fmla="*/ 67 w 135"/>
                <a:gd name="T49" fmla="*/ 10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94">
                  <a:moveTo>
                    <a:pt x="1" y="0"/>
                  </a:moveTo>
                  <a:lnTo>
                    <a:pt x="67" y="0"/>
                  </a:lnTo>
                  <a:cubicBezTo>
                    <a:pt x="87" y="0"/>
                    <a:pt x="105" y="7"/>
                    <a:pt x="115" y="16"/>
                  </a:cubicBezTo>
                  <a:cubicBezTo>
                    <a:pt x="122" y="24"/>
                    <a:pt x="127" y="35"/>
                    <a:pt x="127" y="49"/>
                  </a:cubicBezTo>
                  <a:lnTo>
                    <a:pt x="127" y="49"/>
                  </a:lnTo>
                  <a:cubicBezTo>
                    <a:pt x="127" y="75"/>
                    <a:pt x="111" y="88"/>
                    <a:pt x="95" y="94"/>
                  </a:cubicBezTo>
                  <a:cubicBezTo>
                    <a:pt x="117" y="100"/>
                    <a:pt x="135" y="114"/>
                    <a:pt x="135" y="140"/>
                  </a:cubicBezTo>
                  <a:lnTo>
                    <a:pt x="135" y="142"/>
                  </a:lnTo>
                  <a:cubicBezTo>
                    <a:pt x="135" y="174"/>
                    <a:pt x="107" y="194"/>
                    <a:pt x="67" y="194"/>
                  </a:cubicBezTo>
                  <a:lnTo>
                    <a:pt x="0" y="194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06" y="52"/>
                  </a:moveTo>
                  <a:cubicBezTo>
                    <a:pt x="106" y="32"/>
                    <a:pt x="91" y="19"/>
                    <a:pt x="65" y="19"/>
                  </a:cubicBezTo>
                  <a:lnTo>
                    <a:pt x="21" y="19"/>
                  </a:lnTo>
                  <a:lnTo>
                    <a:pt x="21" y="88"/>
                  </a:lnTo>
                  <a:lnTo>
                    <a:pt x="64" y="88"/>
                  </a:lnTo>
                  <a:cubicBezTo>
                    <a:pt x="90" y="88"/>
                    <a:pt x="106" y="75"/>
                    <a:pt x="106" y="52"/>
                  </a:cubicBezTo>
                  <a:close/>
                  <a:moveTo>
                    <a:pt x="67" y="107"/>
                  </a:moveTo>
                  <a:lnTo>
                    <a:pt x="22" y="107"/>
                  </a:lnTo>
                  <a:lnTo>
                    <a:pt x="22" y="177"/>
                  </a:lnTo>
                  <a:lnTo>
                    <a:pt x="70" y="177"/>
                  </a:lnTo>
                  <a:cubicBezTo>
                    <a:pt x="97" y="177"/>
                    <a:pt x="116" y="164"/>
                    <a:pt x="116" y="142"/>
                  </a:cubicBezTo>
                  <a:lnTo>
                    <a:pt x="116" y="142"/>
                  </a:lnTo>
                  <a:cubicBezTo>
                    <a:pt x="115" y="119"/>
                    <a:pt x="99" y="107"/>
                    <a:pt x="67" y="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Freeform 38"/>
            <p:cNvSpPr>
              <a:spLocks noEditPoints="1"/>
            </p:cNvSpPr>
            <p:nvPr/>
          </p:nvSpPr>
          <p:spPr bwMode="auto">
            <a:xfrm>
              <a:off x="6423026" y="5862600"/>
              <a:ext cx="55563" cy="76200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3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1 w 109"/>
                <a:gd name="T33" fmla="*/ 95 h 149"/>
                <a:gd name="T34" fmla="*/ 91 w 109"/>
                <a:gd name="T35" fmla="*/ 78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3 h 149"/>
                <a:gd name="T42" fmla="*/ 51 w 109"/>
                <a:gd name="T43" fmla="*/ 133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1" y="56"/>
                    <a:pt x="54" y="56"/>
                  </a:cubicBezTo>
                  <a:cubicBezTo>
                    <a:pt x="69" y="56"/>
                    <a:pt x="80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3" y="149"/>
                    <a:pt x="0" y="133"/>
                    <a:pt x="0" y="104"/>
                  </a:cubicBezTo>
                  <a:close/>
                  <a:moveTo>
                    <a:pt x="91" y="95"/>
                  </a:moveTo>
                  <a:lnTo>
                    <a:pt x="91" y="78"/>
                  </a:lnTo>
                  <a:cubicBezTo>
                    <a:pt x="83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3"/>
                  </a:lnTo>
                  <a:cubicBezTo>
                    <a:pt x="20" y="120"/>
                    <a:pt x="34" y="133"/>
                    <a:pt x="51" y="133"/>
                  </a:cubicBezTo>
                  <a:cubicBezTo>
                    <a:pt x="74" y="133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Freeform 39"/>
            <p:cNvSpPr>
              <a:spLocks/>
            </p:cNvSpPr>
            <p:nvPr/>
          </p:nvSpPr>
          <p:spPr bwMode="auto">
            <a:xfrm>
              <a:off x="6499226" y="5862600"/>
              <a:ext cx="34925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 40"/>
            <p:cNvSpPr>
              <a:spLocks noEditPoints="1"/>
            </p:cNvSpPr>
            <p:nvPr/>
          </p:nvSpPr>
          <p:spPr bwMode="auto">
            <a:xfrm>
              <a:off x="6548439" y="5835612"/>
              <a:ext cx="63500" cy="103188"/>
            </a:xfrm>
            <a:custGeom>
              <a:avLst/>
              <a:gdLst>
                <a:gd name="T0" fmla="*/ 20 w 124"/>
                <a:gd name="T1" fmla="*/ 173 h 204"/>
                <a:gd name="T2" fmla="*/ 20 w 124"/>
                <a:gd name="T3" fmla="*/ 200 h 204"/>
                <a:gd name="T4" fmla="*/ 0 w 124"/>
                <a:gd name="T5" fmla="*/ 200 h 204"/>
                <a:gd name="T6" fmla="*/ 0 w 124"/>
                <a:gd name="T7" fmla="*/ 0 h 204"/>
                <a:gd name="T8" fmla="*/ 20 w 124"/>
                <a:gd name="T9" fmla="*/ 0 h 204"/>
                <a:gd name="T10" fmla="*/ 20 w 124"/>
                <a:gd name="T11" fmla="*/ 84 h 204"/>
                <a:gd name="T12" fmla="*/ 67 w 124"/>
                <a:gd name="T13" fmla="*/ 54 h 204"/>
                <a:gd name="T14" fmla="*/ 124 w 124"/>
                <a:gd name="T15" fmla="*/ 128 h 204"/>
                <a:gd name="T16" fmla="*/ 124 w 124"/>
                <a:gd name="T17" fmla="*/ 130 h 204"/>
                <a:gd name="T18" fmla="*/ 67 w 124"/>
                <a:gd name="T19" fmla="*/ 204 h 204"/>
                <a:gd name="T20" fmla="*/ 20 w 124"/>
                <a:gd name="T21" fmla="*/ 173 h 204"/>
                <a:gd name="T22" fmla="*/ 104 w 124"/>
                <a:gd name="T23" fmla="*/ 129 h 204"/>
                <a:gd name="T24" fmla="*/ 104 w 124"/>
                <a:gd name="T25" fmla="*/ 127 h 204"/>
                <a:gd name="T26" fmla="*/ 63 w 124"/>
                <a:gd name="T27" fmla="*/ 70 h 204"/>
                <a:gd name="T28" fmla="*/ 19 w 124"/>
                <a:gd name="T29" fmla="*/ 127 h 204"/>
                <a:gd name="T30" fmla="*/ 19 w 124"/>
                <a:gd name="T31" fmla="*/ 129 h 204"/>
                <a:gd name="T32" fmla="*/ 63 w 124"/>
                <a:gd name="T33" fmla="*/ 184 h 204"/>
                <a:gd name="T34" fmla="*/ 104 w 124"/>
                <a:gd name="T35" fmla="*/ 12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04">
                  <a:moveTo>
                    <a:pt x="20" y="173"/>
                  </a:moveTo>
                  <a:lnTo>
                    <a:pt x="20" y="200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84"/>
                  </a:lnTo>
                  <a:cubicBezTo>
                    <a:pt x="30" y="68"/>
                    <a:pt x="44" y="54"/>
                    <a:pt x="67" y="54"/>
                  </a:cubicBezTo>
                  <a:cubicBezTo>
                    <a:pt x="97" y="54"/>
                    <a:pt x="124" y="79"/>
                    <a:pt x="124" y="128"/>
                  </a:cubicBezTo>
                  <a:lnTo>
                    <a:pt x="124" y="130"/>
                  </a:lnTo>
                  <a:cubicBezTo>
                    <a:pt x="124" y="178"/>
                    <a:pt x="95" y="204"/>
                    <a:pt x="67" y="204"/>
                  </a:cubicBezTo>
                  <a:cubicBezTo>
                    <a:pt x="44" y="203"/>
                    <a:pt x="30" y="189"/>
                    <a:pt x="20" y="173"/>
                  </a:cubicBezTo>
                  <a:close/>
                  <a:moveTo>
                    <a:pt x="104" y="129"/>
                  </a:moveTo>
                  <a:lnTo>
                    <a:pt x="104" y="127"/>
                  </a:lnTo>
                  <a:cubicBezTo>
                    <a:pt x="104" y="92"/>
                    <a:pt x="85" y="70"/>
                    <a:pt x="63" y="70"/>
                  </a:cubicBezTo>
                  <a:cubicBezTo>
                    <a:pt x="40" y="70"/>
                    <a:pt x="19" y="93"/>
                    <a:pt x="19" y="127"/>
                  </a:cubicBezTo>
                  <a:lnTo>
                    <a:pt x="19" y="129"/>
                  </a:lnTo>
                  <a:cubicBezTo>
                    <a:pt x="19" y="163"/>
                    <a:pt x="40" y="184"/>
                    <a:pt x="63" y="184"/>
                  </a:cubicBezTo>
                  <a:cubicBezTo>
                    <a:pt x="85" y="184"/>
                    <a:pt x="104" y="164"/>
                    <a:pt x="104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Freeform 41"/>
            <p:cNvSpPr>
              <a:spLocks noEditPoints="1"/>
            </p:cNvSpPr>
            <p:nvPr/>
          </p:nvSpPr>
          <p:spPr bwMode="auto">
            <a:xfrm>
              <a:off x="6629401" y="5837200"/>
              <a:ext cx="11113" cy="100013"/>
            </a:xfrm>
            <a:custGeom>
              <a:avLst/>
              <a:gdLst>
                <a:gd name="T0" fmla="*/ 0 w 23"/>
                <a:gd name="T1" fmla="*/ 0 h 198"/>
                <a:gd name="T2" fmla="*/ 23 w 23"/>
                <a:gd name="T3" fmla="*/ 0 h 198"/>
                <a:gd name="T4" fmla="*/ 23 w 23"/>
                <a:gd name="T5" fmla="*/ 23 h 198"/>
                <a:gd name="T6" fmla="*/ 0 w 23"/>
                <a:gd name="T7" fmla="*/ 23 h 198"/>
                <a:gd name="T8" fmla="*/ 0 w 23"/>
                <a:gd name="T9" fmla="*/ 0 h 198"/>
                <a:gd name="T10" fmla="*/ 1 w 23"/>
                <a:gd name="T11" fmla="*/ 53 h 198"/>
                <a:gd name="T12" fmla="*/ 21 w 23"/>
                <a:gd name="T13" fmla="*/ 53 h 198"/>
                <a:gd name="T14" fmla="*/ 21 w 23"/>
                <a:gd name="T15" fmla="*/ 198 h 198"/>
                <a:gd name="T16" fmla="*/ 1 w 23"/>
                <a:gd name="T17" fmla="*/ 198 h 198"/>
                <a:gd name="T18" fmla="*/ 1 w 23"/>
                <a:gd name="T19" fmla="*/ 5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98">
                  <a:moveTo>
                    <a:pt x="0" y="0"/>
                  </a:moveTo>
                  <a:lnTo>
                    <a:pt x="23" y="0"/>
                  </a:lnTo>
                  <a:lnTo>
                    <a:pt x="23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1" y="53"/>
                  </a:moveTo>
                  <a:lnTo>
                    <a:pt x="21" y="53"/>
                  </a:lnTo>
                  <a:lnTo>
                    <a:pt x="21" y="198"/>
                  </a:lnTo>
                  <a:lnTo>
                    <a:pt x="1" y="198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6657976" y="5862600"/>
              <a:ext cx="53975" cy="76200"/>
            </a:xfrm>
            <a:custGeom>
              <a:avLst/>
              <a:gdLst>
                <a:gd name="T0" fmla="*/ 0 w 109"/>
                <a:gd name="T1" fmla="*/ 77 h 151"/>
                <a:gd name="T2" fmla="*/ 0 w 109"/>
                <a:gd name="T3" fmla="*/ 75 h 151"/>
                <a:gd name="T4" fmla="*/ 64 w 109"/>
                <a:gd name="T5" fmla="*/ 0 h 151"/>
                <a:gd name="T6" fmla="*/ 109 w 109"/>
                <a:gd name="T7" fmla="*/ 20 h 151"/>
                <a:gd name="T8" fmla="*/ 96 w 109"/>
                <a:gd name="T9" fmla="*/ 35 h 151"/>
                <a:gd name="T10" fmla="*/ 63 w 109"/>
                <a:gd name="T11" fmla="*/ 18 h 151"/>
                <a:gd name="T12" fmla="*/ 19 w 109"/>
                <a:gd name="T13" fmla="*/ 75 h 151"/>
                <a:gd name="T14" fmla="*/ 19 w 109"/>
                <a:gd name="T15" fmla="*/ 76 h 151"/>
                <a:gd name="T16" fmla="*/ 63 w 109"/>
                <a:gd name="T17" fmla="*/ 132 h 151"/>
                <a:gd name="T18" fmla="*/ 96 w 109"/>
                <a:gd name="T19" fmla="*/ 116 h 151"/>
                <a:gd name="T20" fmla="*/ 108 w 109"/>
                <a:gd name="T21" fmla="*/ 130 h 151"/>
                <a:gd name="T22" fmla="*/ 61 w 109"/>
                <a:gd name="T23" fmla="*/ 151 h 151"/>
                <a:gd name="T24" fmla="*/ 0 w 109"/>
                <a:gd name="T25" fmla="*/ 7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51">
                  <a:moveTo>
                    <a:pt x="0" y="77"/>
                  </a:moveTo>
                  <a:lnTo>
                    <a:pt x="0" y="75"/>
                  </a:lnTo>
                  <a:cubicBezTo>
                    <a:pt x="0" y="31"/>
                    <a:pt x="29" y="0"/>
                    <a:pt x="64" y="0"/>
                  </a:cubicBezTo>
                  <a:cubicBezTo>
                    <a:pt x="84" y="0"/>
                    <a:pt x="99" y="8"/>
                    <a:pt x="109" y="20"/>
                  </a:cubicBezTo>
                  <a:lnTo>
                    <a:pt x="96" y="35"/>
                  </a:lnTo>
                  <a:cubicBezTo>
                    <a:pt x="88" y="26"/>
                    <a:pt x="78" y="18"/>
                    <a:pt x="63" y="18"/>
                  </a:cubicBezTo>
                  <a:cubicBezTo>
                    <a:pt x="39" y="18"/>
                    <a:pt x="19" y="41"/>
                    <a:pt x="19" y="75"/>
                  </a:cubicBezTo>
                  <a:lnTo>
                    <a:pt x="19" y="76"/>
                  </a:lnTo>
                  <a:cubicBezTo>
                    <a:pt x="19" y="110"/>
                    <a:pt x="39" y="132"/>
                    <a:pt x="63" y="132"/>
                  </a:cubicBezTo>
                  <a:cubicBezTo>
                    <a:pt x="76" y="132"/>
                    <a:pt x="88" y="125"/>
                    <a:pt x="96" y="116"/>
                  </a:cubicBezTo>
                  <a:lnTo>
                    <a:pt x="108" y="130"/>
                  </a:lnTo>
                  <a:cubicBezTo>
                    <a:pt x="96" y="142"/>
                    <a:pt x="83" y="151"/>
                    <a:pt x="61" y="151"/>
                  </a:cubicBezTo>
                  <a:cubicBezTo>
                    <a:pt x="28" y="151"/>
                    <a:pt x="0" y="121"/>
                    <a:pt x="0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43"/>
            <p:cNvSpPr>
              <a:spLocks noEditPoints="1"/>
            </p:cNvSpPr>
            <p:nvPr/>
          </p:nvSpPr>
          <p:spPr bwMode="auto">
            <a:xfrm>
              <a:off x="6724651" y="5862600"/>
              <a:ext cx="53975" cy="76200"/>
            </a:xfrm>
            <a:custGeom>
              <a:avLst/>
              <a:gdLst>
                <a:gd name="T0" fmla="*/ 0 w 108"/>
                <a:gd name="T1" fmla="*/ 104 h 149"/>
                <a:gd name="T2" fmla="*/ 0 w 108"/>
                <a:gd name="T3" fmla="*/ 104 h 149"/>
                <a:gd name="T4" fmla="*/ 53 w 108"/>
                <a:gd name="T5" fmla="*/ 56 h 149"/>
                <a:gd name="T6" fmla="*/ 91 w 108"/>
                <a:gd name="T7" fmla="*/ 63 h 149"/>
                <a:gd name="T8" fmla="*/ 91 w 108"/>
                <a:gd name="T9" fmla="*/ 54 h 149"/>
                <a:gd name="T10" fmla="*/ 53 w 108"/>
                <a:gd name="T11" fmla="*/ 18 h 149"/>
                <a:gd name="T12" fmla="*/ 16 w 108"/>
                <a:gd name="T13" fmla="*/ 28 h 149"/>
                <a:gd name="T14" fmla="*/ 10 w 108"/>
                <a:gd name="T15" fmla="*/ 11 h 149"/>
                <a:gd name="T16" fmla="*/ 54 w 108"/>
                <a:gd name="T17" fmla="*/ 0 h 149"/>
                <a:gd name="T18" fmla="*/ 94 w 108"/>
                <a:gd name="T19" fmla="*/ 15 h 149"/>
                <a:gd name="T20" fmla="*/ 108 w 108"/>
                <a:gd name="T21" fmla="*/ 54 h 149"/>
                <a:gd name="T22" fmla="*/ 108 w 108"/>
                <a:gd name="T23" fmla="*/ 146 h 149"/>
                <a:gd name="T24" fmla="*/ 88 w 108"/>
                <a:gd name="T25" fmla="*/ 146 h 149"/>
                <a:gd name="T26" fmla="*/ 88 w 108"/>
                <a:gd name="T27" fmla="*/ 125 h 149"/>
                <a:gd name="T28" fmla="*/ 44 w 108"/>
                <a:gd name="T29" fmla="*/ 149 h 149"/>
                <a:gd name="T30" fmla="*/ 0 w 108"/>
                <a:gd name="T31" fmla="*/ 104 h 149"/>
                <a:gd name="T32" fmla="*/ 90 w 108"/>
                <a:gd name="T33" fmla="*/ 95 h 149"/>
                <a:gd name="T34" fmla="*/ 90 w 108"/>
                <a:gd name="T35" fmla="*/ 78 h 149"/>
                <a:gd name="T36" fmla="*/ 55 w 108"/>
                <a:gd name="T37" fmla="*/ 71 h 149"/>
                <a:gd name="T38" fmla="*/ 18 w 108"/>
                <a:gd name="T39" fmla="*/ 101 h 149"/>
                <a:gd name="T40" fmla="*/ 18 w 108"/>
                <a:gd name="T41" fmla="*/ 103 h 149"/>
                <a:gd name="T42" fmla="*/ 50 w 108"/>
                <a:gd name="T43" fmla="*/ 133 h 149"/>
                <a:gd name="T44" fmla="*/ 90 w 108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1" y="56"/>
                    <a:pt x="53" y="56"/>
                  </a:cubicBezTo>
                  <a:cubicBezTo>
                    <a:pt x="68" y="56"/>
                    <a:pt x="79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7" y="18"/>
                    <a:pt x="53" y="18"/>
                  </a:cubicBezTo>
                  <a:cubicBezTo>
                    <a:pt x="38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4" y="0"/>
                  </a:cubicBezTo>
                  <a:cubicBezTo>
                    <a:pt x="72" y="0"/>
                    <a:pt x="86" y="5"/>
                    <a:pt x="94" y="15"/>
                  </a:cubicBezTo>
                  <a:cubicBezTo>
                    <a:pt x="103" y="24"/>
                    <a:pt x="108" y="38"/>
                    <a:pt x="108" y="54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79" y="139"/>
                    <a:pt x="66" y="149"/>
                    <a:pt x="44" y="149"/>
                  </a:cubicBezTo>
                  <a:cubicBezTo>
                    <a:pt x="21" y="149"/>
                    <a:pt x="0" y="133"/>
                    <a:pt x="0" y="104"/>
                  </a:cubicBezTo>
                  <a:close/>
                  <a:moveTo>
                    <a:pt x="90" y="95"/>
                  </a:moveTo>
                  <a:lnTo>
                    <a:pt x="90" y="78"/>
                  </a:lnTo>
                  <a:cubicBezTo>
                    <a:pt x="81" y="74"/>
                    <a:pt x="68" y="71"/>
                    <a:pt x="55" y="71"/>
                  </a:cubicBezTo>
                  <a:cubicBezTo>
                    <a:pt x="32" y="71"/>
                    <a:pt x="18" y="84"/>
                    <a:pt x="18" y="101"/>
                  </a:cubicBezTo>
                  <a:lnTo>
                    <a:pt x="18" y="103"/>
                  </a:lnTo>
                  <a:cubicBezTo>
                    <a:pt x="18" y="120"/>
                    <a:pt x="32" y="133"/>
                    <a:pt x="50" y="133"/>
                  </a:cubicBezTo>
                  <a:cubicBezTo>
                    <a:pt x="72" y="133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6799264" y="5862600"/>
              <a:ext cx="55563" cy="74613"/>
            </a:xfrm>
            <a:custGeom>
              <a:avLst/>
              <a:gdLst>
                <a:gd name="T0" fmla="*/ 0 w 110"/>
                <a:gd name="T1" fmla="*/ 2 h 147"/>
                <a:gd name="T2" fmla="*/ 20 w 110"/>
                <a:gd name="T3" fmla="*/ 2 h 147"/>
                <a:gd name="T4" fmla="*/ 20 w 110"/>
                <a:gd name="T5" fmla="*/ 26 h 147"/>
                <a:gd name="T6" fmla="*/ 63 w 110"/>
                <a:gd name="T7" fmla="*/ 0 h 147"/>
                <a:gd name="T8" fmla="*/ 110 w 110"/>
                <a:gd name="T9" fmla="*/ 52 h 147"/>
                <a:gd name="T10" fmla="*/ 110 w 110"/>
                <a:gd name="T11" fmla="*/ 147 h 147"/>
                <a:gd name="T12" fmla="*/ 90 w 110"/>
                <a:gd name="T13" fmla="*/ 147 h 147"/>
                <a:gd name="T14" fmla="*/ 90 w 110"/>
                <a:gd name="T15" fmla="*/ 59 h 147"/>
                <a:gd name="T16" fmla="*/ 57 w 110"/>
                <a:gd name="T17" fmla="*/ 18 h 147"/>
                <a:gd name="T18" fmla="*/ 20 w 110"/>
                <a:gd name="T19" fmla="*/ 60 h 147"/>
                <a:gd name="T20" fmla="*/ 20 w 110"/>
                <a:gd name="T21" fmla="*/ 147 h 147"/>
                <a:gd name="T22" fmla="*/ 0 w 110"/>
                <a:gd name="T23" fmla="*/ 147 h 147"/>
                <a:gd name="T24" fmla="*/ 0 w 110"/>
                <a:gd name="T25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7">
                  <a:moveTo>
                    <a:pt x="0" y="2"/>
                  </a:moveTo>
                  <a:lnTo>
                    <a:pt x="20" y="2"/>
                  </a:lnTo>
                  <a:lnTo>
                    <a:pt x="20" y="26"/>
                  </a:lnTo>
                  <a:cubicBezTo>
                    <a:pt x="28" y="11"/>
                    <a:pt x="42" y="0"/>
                    <a:pt x="63" y="0"/>
                  </a:cubicBezTo>
                  <a:cubicBezTo>
                    <a:pt x="93" y="0"/>
                    <a:pt x="110" y="20"/>
                    <a:pt x="110" y="52"/>
                  </a:cubicBezTo>
                  <a:lnTo>
                    <a:pt x="110" y="147"/>
                  </a:lnTo>
                  <a:lnTo>
                    <a:pt x="90" y="147"/>
                  </a:lnTo>
                  <a:lnTo>
                    <a:pt x="90" y="59"/>
                  </a:lnTo>
                  <a:cubicBezTo>
                    <a:pt x="90" y="32"/>
                    <a:pt x="78" y="18"/>
                    <a:pt x="57" y="18"/>
                  </a:cubicBezTo>
                  <a:cubicBezTo>
                    <a:pt x="35" y="18"/>
                    <a:pt x="20" y="35"/>
                    <a:pt x="20" y="60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45"/>
            <p:cNvSpPr>
              <a:spLocks/>
            </p:cNvSpPr>
            <p:nvPr/>
          </p:nvSpPr>
          <p:spPr bwMode="auto">
            <a:xfrm>
              <a:off x="7191376" y="5837200"/>
              <a:ext cx="65088" cy="101600"/>
            </a:xfrm>
            <a:custGeom>
              <a:avLst/>
              <a:gdLst>
                <a:gd name="T0" fmla="*/ 0 w 129"/>
                <a:gd name="T1" fmla="*/ 172 h 200"/>
                <a:gd name="T2" fmla="*/ 13 w 129"/>
                <a:gd name="T3" fmla="*/ 156 h 200"/>
                <a:gd name="T4" fmla="*/ 68 w 129"/>
                <a:gd name="T5" fmla="*/ 180 h 200"/>
                <a:gd name="T6" fmla="*/ 107 w 129"/>
                <a:gd name="T7" fmla="*/ 147 h 200"/>
                <a:gd name="T8" fmla="*/ 107 w 129"/>
                <a:gd name="T9" fmla="*/ 147 h 200"/>
                <a:gd name="T10" fmla="*/ 64 w 129"/>
                <a:gd name="T11" fmla="*/ 109 h 200"/>
                <a:gd name="T12" fmla="*/ 8 w 129"/>
                <a:gd name="T13" fmla="*/ 51 h 200"/>
                <a:gd name="T14" fmla="*/ 8 w 129"/>
                <a:gd name="T15" fmla="*/ 51 h 200"/>
                <a:gd name="T16" fmla="*/ 67 w 129"/>
                <a:gd name="T17" fmla="*/ 0 h 200"/>
                <a:gd name="T18" fmla="*/ 125 w 129"/>
                <a:gd name="T19" fmla="*/ 22 h 200"/>
                <a:gd name="T20" fmla="*/ 113 w 129"/>
                <a:gd name="T21" fmla="*/ 38 h 200"/>
                <a:gd name="T22" fmla="*/ 67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8 h 200"/>
                <a:gd name="T36" fmla="*/ 0 w 129"/>
                <a:gd name="T37" fmla="*/ 17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2"/>
                  </a:moveTo>
                  <a:lnTo>
                    <a:pt x="13" y="156"/>
                  </a:lnTo>
                  <a:cubicBezTo>
                    <a:pt x="29" y="171"/>
                    <a:pt x="45" y="180"/>
                    <a:pt x="68" y="180"/>
                  </a:cubicBezTo>
                  <a:cubicBezTo>
                    <a:pt x="92" y="180"/>
                    <a:pt x="107" y="166"/>
                    <a:pt x="107" y="147"/>
                  </a:cubicBezTo>
                  <a:lnTo>
                    <a:pt x="107" y="147"/>
                  </a:lnTo>
                  <a:cubicBezTo>
                    <a:pt x="107" y="131"/>
                    <a:pt x="99" y="121"/>
                    <a:pt x="64" y="109"/>
                  </a:cubicBezTo>
                  <a:cubicBezTo>
                    <a:pt x="24" y="93"/>
                    <a:pt x="8" y="79"/>
                    <a:pt x="8" y="51"/>
                  </a:cubicBezTo>
                  <a:lnTo>
                    <a:pt x="8" y="51"/>
                  </a:lnTo>
                  <a:cubicBezTo>
                    <a:pt x="8" y="22"/>
                    <a:pt x="33" y="0"/>
                    <a:pt x="67" y="0"/>
                  </a:cubicBezTo>
                  <a:cubicBezTo>
                    <a:pt x="89" y="0"/>
                    <a:pt x="108" y="7"/>
                    <a:pt x="125" y="22"/>
                  </a:cubicBezTo>
                  <a:lnTo>
                    <a:pt x="113" y="38"/>
                  </a:lnTo>
                  <a:cubicBezTo>
                    <a:pt x="98" y="26"/>
                    <a:pt x="83" y="20"/>
                    <a:pt x="67" y="20"/>
                  </a:cubicBezTo>
                  <a:cubicBezTo>
                    <a:pt x="44" y="20"/>
                    <a:pt x="30" y="33"/>
                    <a:pt x="30" y="50"/>
                  </a:cubicBezTo>
                  <a:lnTo>
                    <a:pt x="30" y="50"/>
                  </a:lnTo>
                  <a:cubicBezTo>
                    <a:pt x="30" y="67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7"/>
                    <a:pt x="104" y="198"/>
                    <a:pt x="69" y="198"/>
                  </a:cubicBezTo>
                  <a:cubicBezTo>
                    <a:pt x="43" y="200"/>
                    <a:pt x="21" y="191"/>
                    <a:pt x="0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7269164" y="5862600"/>
              <a:ext cx="60325" cy="76200"/>
            </a:xfrm>
            <a:custGeom>
              <a:avLst/>
              <a:gdLst>
                <a:gd name="T0" fmla="*/ 0 w 118"/>
                <a:gd name="T1" fmla="*/ 76 h 151"/>
                <a:gd name="T2" fmla="*/ 0 w 118"/>
                <a:gd name="T3" fmla="*/ 75 h 151"/>
                <a:gd name="T4" fmla="*/ 60 w 118"/>
                <a:gd name="T5" fmla="*/ 0 h 151"/>
                <a:gd name="T6" fmla="*/ 118 w 118"/>
                <a:gd name="T7" fmla="*/ 75 h 151"/>
                <a:gd name="T8" fmla="*/ 118 w 118"/>
                <a:gd name="T9" fmla="*/ 84 h 151"/>
                <a:gd name="T10" fmla="*/ 20 w 118"/>
                <a:gd name="T11" fmla="*/ 84 h 151"/>
                <a:gd name="T12" fmla="*/ 65 w 118"/>
                <a:gd name="T13" fmla="*/ 134 h 151"/>
                <a:gd name="T14" fmla="*/ 103 w 118"/>
                <a:gd name="T15" fmla="*/ 117 h 151"/>
                <a:gd name="T16" fmla="*/ 114 w 118"/>
                <a:gd name="T17" fmla="*/ 130 h 151"/>
                <a:gd name="T18" fmla="*/ 64 w 118"/>
                <a:gd name="T19" fmla="*/ 151 h 151"/>
                <a:gd name="T20" fmla="*/ 0 w 118"/>
                <a:gd name="T21" fmla="*/ 76 h 151"/>
                <a:gd name="T22" fmla="*/ 98 w 118"/>
                <a:gd name="T23" fmla="*/ 67 h 151"/>
                <a:gd name="T24" fmla="*/ 60 w 118"/>
                <a:gd name="T25" fmla="*/ 17 h 151"/>
                <a:gd name="T26" fmla="*/ 20 w 118"/>
                <a:gd name="T27" fmla="*/ 67 h 151"/>
                <a:gd name="T28" fmla="*/ 98 w 118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7" y="0"/>
                    <a:pt x="60" y="0"/>
                  </a:cubicBezTo>
                  <a:cubicBezTo>
                    <a:pt x="97" y="0"/>
                    <a:pt x="118" y="31"/>
                    <a:pt x="118" y="75"/>
                  </a:cubicBezTo>
                  <a:lnTo>
                    <a:pt x="118" y="84"/>
                  </a:lnTo>
                  <a:lnTo>
                    <a:pt x="20" y="84"/>
                  </a:lnTo>
                  <a:cubicBezTo>
                    <a:pt x="23" y="116"/>
                    <a:pt x="43" y="134"/>
                    <a:pt x="65" y="134"/>
                  </a:cubicBezTo>
                  <a:cubicBezTo>
                    <a:pt x="81" y="134"/>
                    <a:pt x="93" y="127"/>
                    <a:pt x="103" y="117"/>
                  </a:cubicBezTo>
                  <a:lnTo>
                    <a:pt x="114" y="130"/>
                  </a:lnTo>
                  <a:cubicBezTo>
                    <a:pt x="102" y="144"/>
                    <a:pt x="87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8" y="67"/>
                  </a:moveTo>
                  <a:cubicBezTo>
                    <a:pt x="97" y="40"/>
                    <a:pt x="83" y="17"/>
                    <a:pt x="60" y="17"/>
                  </a:cubicBezTo>
                  <a:cubicBezTo>
                    <a:pt x="39" y="17"/>
                    <a:pt x="23" y="37"/>
                    <a:pt x="20" y="67"/>
                  </a:cubicBezTo>
                  <a:lnTo>
                    <a:pt x="98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7340601" y="5862600"/>
              <a:ext cx="55563" cy="76200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3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2 w 109"/>
                <a:gd name="T33" fmla="*/ 95 h 149"/>
                <a:gd name="T34" fmla="*/ 92 w 109"/>
                <a:gd name="T35" fmla="*/ 78 h 149"/>
                <a:gd name="T36" fmla="*/ 57 w 109"/>
                <a:gd name="T37" fmla="*/ 71 h 149"/>
                <a:gd name="T38" fmla="*/ 20 w 109"/>
                <a:gd name="T39" fmla="*/ 101 h 149"/>
                <a:gd name="T40" fmla="*/ 20 w 109"/>
                <a:gd name="T41" fmla="*/ 103 h 149"/>
                <a:gd name="T42" fmla="*/ 52 w 109"/>
                <a:gd name="T43" fmla="*/ 133 h 149"/>
                <a:gd name="T44" fmla="*/ 92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2" y="56"/>
                    <a:pt x="54" y="56"/>
                  </a:cubicBezTo>
                  <a:cubicBezTo>
                    <a:pt x="69" y="56"/>
                    <a:pt x="80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3" y="149"/>
                    <a:pt x="0" y="133"/>
                    <a:pt x="0" y="104"/>
                  </a:cubicBezTo>
                  <a:close/>
                  <a:moveTo>
                    <a:pt x="92" y="95"/>
                  </a:moveTo>
                  <a:lnTo>
                    <a:pt x="92" y="78"/>
                  </a:lnTo>
                  <a:cubicBezTo>
                    <a:pt x="83" y="74"/>
                    <a:pt x="70" y="71"/>
                    <a:pt x="57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3"/>
                  </a:lnTo>
                  <a:cubicBezTo>
                    <a:pt x="20" y="120"/>
                    <a:pt x="34" y="133"/>
                    <a:pt x="52" y="133"/>
                  </a:cubicBezTo>
                  <a:cubicBezTo>
                    <a:pt x="74" y="133"/>
                    <a:pt x="92" y="116"/>
                    <a:pt x="92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auto">
            <a:xfrm>
              <a:off x="7415214" y="5862600"/>
              <a:ext cx="36513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auto">
            <a:xfrm>
              <a:off x="7459664" y="5862600"/>
              <a:ext cx="53975" cy="76200"/>
            </a:xfrm>
            <a:custGeom>
              <a:avLst/>
              <a:gdLst>
                <a:gd name="T0" fmla="*/ 0 w 109"/>
                <a:gd name="T1" fmla="*/ 77 h 151"/>
                <a:gd name="T2" fmla="*/ 0 w 109"/>
                <a:gd name="T3" fmla="*/ 75 h 151"/>
                <a:gd name="T4" fmla="*/ 64 w 109"/>
                <a:gd name="T5" fmla="*/ 0 h 151"/>
                <a:gd name="T6" fmla="*/ 109 w 109"/>
                <a:gd name="T7" fmla="*/ 20 h 151"/>
                <a:gd name="T8" fmla="*/ 96 w 109"/>
                <a:gd name="T9" fmla="*/ 35 h 151"/>
                <a:gd name="T10" fmla="*/ 62 w 109"/>
                <a:gd name="T11" fmla="*/ 18 h 151"/>
                <a:gd name="T12" fmla="*/ 19 w 109"/>
                <a:gd name="T13" fmla="*/ 75 h 151"/>
                <a:gd name="T14" fmla="*/ 19 w 109"/>
                <a:gd name="T15" fmla="*/ 76 h 151"/>
                <a:gd name="T16" fmla="*/ 62 w 109"/>
                <a:gd name="T17" fmla="*/ 132 h 151"/>
                <a:gd name="T18" fmla="*/ 96 w 109"/>
                <a:gd name="T19" fmla="*/ 116 h 151"/>
                <a:gd name="T20" fmla="*/ 107 w 109"/>
                <a:gd name="T21" fmla="*/ 130 h 151"/>
                <a:gd name="T22" fmla="*/ 61 w 109"/>
                <a:gd name="T23" fmla="*/ 151 h 151"/>
                <a:gd name="T24" fmla="*/ 0 w 109"/>
                <a:gd name="T25" fmla="*/ 7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51">
                  <a:moveTo>
                    <a:pt x="0" y="77"/>
                  </a:moveTo>
                  <a:lnTo>
                    <a:pt x="0" y="75"/>
                  </a:lnTo>
                  <a:cubicBezTo>
                    <a:pt x="0" y="31"/>
                    <a:pt x="29" y="0"/>
                    <a:pt x="64" y="0"/>
                  </a:cubicBezTo>
                  <a:cubicBezTo>
                    <a:pt x="84" y="0"/>
                    <a:pt x="99" y="8"/>
                    <a:pt x="109" y="20"/>
                  </a:cubicBezTo>
                  <a:lnTo>
                    <a:pt x="96" y="35"/>
                  </a:lnTo>
                  <a:cubicBezTo>
                    <a:pt x="87" y="26"/>
                    <a:pt x="77" y="18"/>
                    <a:pt x="62" y="18"/>
                  </a:cubicBezTo>
                  <a:cubicBezTo>
                    <a:pt x="39" y="18"/>
                    <a:pt x="19" y="41"/>
                    <a:pt x="19" y="75"/>
                  </a:cubicBezTo>
                  <a:lnTo>
                    <a:pt x="19" y="76"/>
                  </a:lnTo>
                  <a:cubicBezTo>
                    <a:pt x="19" y="110"/>
                    <a:pt x="39" y="132"/>
                    <a:pt x="62" y="132"/>
                  </a:cubicBezTo>
                  <a:cubicBezTo>
                    <a:pt x="76" y="132"/>
                    <a:pt x="87" y="125"/>
                    <a:pt x="96" y="116"/>
                  </a:cubicBezTo>
                  <a:lnTo>
                    <a:pt x="107" y="130"/>
                  </a:lnTo>
                  <a:cubicBezTo>
                    <a:pt x="96" y="142"/>
                    <a:pt x="82" y="151"/>
                    <a:pt x="61" y="151"/>
                  </a:cubicBezTo>
                  <a:cubicBezTo>
                    <a:pt x="26" y="151"/>
                    <a:pt x="0" y="121"/>
                    <a:pt x="0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auto">
            <a:xfrm>
              <a:off x="7529514" y="5835612"/>
              <a:ext cx="55563" cy="101600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3 w 110"/>
                <a:gd name="T7" fmla="*/ 54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3 h 201"/>
                <a:gd name="T16" fmla="*/ 56 w 110"/>
                <a:gd name="T17" fmla="*/ 72 h 201"/>
                <a:gd name="T18" fmla="*/ 20 w 110"/>
                <a:gd name="T19" fmla="*/ 114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7" y="65"/>
                    <a:pt x="41" y="54"/>
                    <a:pt x="63" y="54"/>
                  </a:cubicBezTo>
                  <a:cubicBezTo>
                    <a:pt x="93" y="54"/>
                    <a:pt x="110" y="74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3"/>
                  </a:lnTo>
                  <a:cubicBezTo>
                    <a:pt x="90" y="86"/>
                    <a:pt x="78" y="72"/>
                    <a:pt x="56" y="72"/>
                  </a:cubicBezTo>
                  <a:cubicBezTo>
                    <a:pt x="35" y="72"/>
                    <a:pt x="20" y="89"/>
                    <a:pt x="20" y="114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7605714" y="5835612"/>
              <a:ext cx="11113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7639051" y="5837200"/>
              <a:ext cx="11113" cy="100013"/>
            </a:xfrm>
            <a:custGeom>
              <a:avLst/>
              <a:gdLst>
                <a:gd name="T0" fmla="*/ 0 w 22"/>
                <a:gd name="T1" fmla="*/ 0 h 198"/>
                <a:gd name="T2" fmla="*/ 22 w 22"/>
                <a:gd name="T3" fmla="*/ 0 h 198"/>
                <a:gd name="T4" fmla="*/ 22 w 22"/>
                <a:gd name="T5" fmla="*/ 23 h 198"/>
                <a:gd name="T6" fmla="*/ 0 w 22"/>
                <a:gd name="T7" fmla="*/ 23 h 198"/>
                <a:gd name="T8" fmla="*/ 0 w 22"/>
                <a:gd name="T9" fmla="*/ 0 h 198"/>
                <a:gd name="T10" fmla="*/ 1 w 22"/>
                <a:gd name="T11" fmla="*/ 53 h 198"/>
                <a:gd name="T12" fmla="*/ 21 w 22"/>
                <a:gd name="T13" fmla="*/ 53 h 198"/>
                <a:gd name="T14" fmla="*/ 21 w 22"/>
                <a:gd name="T15" fmla="*/ 198 h 198"/>
                <a:gd name="T16" fmla="*/ 1 w 22"/>
                <a:gd name="T17" fmla="*/ 198 h 198"/>
                <a:gd name="T18" fmla="*/ 1 w 22"/>
                <a:gd name="T19" fmla="*/ 5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8">
                  <a:moveTo>
                    <a:pt x="0" y="0"/>
                  </a:moveTo>
                  <a:lnTo>
                    <a:pt x="22" y="0"/>
                  </a:lnTo>
                  <a:lnTo>
                    <a:pt x="22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1" y="53"/>
                  </a:moveTo>
                  <a:lnTo>
                    <a:pt x="21" y="53"/>
                  </a:lnTo>
                  <a:lnTo>
                    <a:pt x="21" y="198"/>
                  </a:lnTo>
                  <a:lnTo>
                    <a:pt x="1" y="198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53"/>
            <p:cNvSpPr>
              <a:spLocks noEditPoints="1"/>
            </p:cNvSpPr>
            <p:nvPr/>
          </p:nvSpPr>
          <p:spPr bwMode="auto">
            <a:xfrm>
              <a:off x="7667626" y="5862600"/>
              <a:ext cx="63500" cy="95250"/>
            </a:xfrm>
            <a:custGeom>
              <a:avLst/>
              <a:gdLst>
                <a:gd name="T0" fmla="*/ 6 w 125"/>
                <a:gd name="T1" fmla="*/ 175 h 190"/>
                <a:gd name="T2" fmla="*/ 14 w 125"/>
                <a:gd name="T3" fmla="*/ 158 h 190"/>
                <a:gd name="T4" fmla="*/ 60 w 125"/>
                <a:gd name="T5" fmla="*/ 172 h 190"/>
                <a:gd name="T6" fmla="*/ 104 w 125"/>
                <a:gd name="T7" fmla="*/ 128 h 190"/>
                <a:gd name="T8" fmla="*/ 104 w 125"/>
                <a:gd name="T9" fmla="*/ 107 h 190"/>
                <a:gd name="T10" fmla="*/ 56 w 125"/>
                <a:gd name="T11" fmla="*/ 137 h 190"/>
                <a:gd name="T12" fmla="*/ 0 w 125"/>
                <a:gd name="T13" fmla="*/ 70 h 190"/>
                <a:gd name="T14" fmla="*/ 0 w 125"/>
                <a:gd name="T15" fmla="*/ 68 h 190"/>
                <a:gd name="T16" fmla="*/ 57 w 125"/>
                <a:gd name="T17" fmla="*/ 0 h 190"/>
                <a:gd name="T18" fmla="*/ 105 w 125"/>
                <a:gd name="T19" fmla="*/ 28 h 190"/>
                <a:gd name="T20" fmla="*/ 105 w 125"/>
                <a:gd name="T21" fmla="*/ 2 h 190"/>
                <a:gd name="T22" fmla="*/ 125 w 125"/>
                <a:gd name="T23" fmla="*/ 2 h 190"/>
                <a:gd name="T24" fmla="*/ 125 w 125"/>
                <a:gd name="T25" fmla="*/ 127 h 190"/>
                <a:gd name="T26" fmla="*/ 109 w 125"/>
                <a:gd name="T27" fmla="*/ 172 h 190"/>
                <a:gd name="T28" fmla="*/ 61 w 125"/>
                <a:gd name="T29" fmla="*/ 188 h 190"/>
                <a:gd name="T30" fmla="*/ 6 w 125"/>
                <a:gd name="T31" fmla="*/ 175 h 190"/>
                <a:gd name="T32" fmla="*/ 105 w 125"/>
                <a:gd name="T33" fmla="*/ 70 h 190"/>
                <a:gd name="T34" fmla="*/ 105 w 125"/>
                <a:gd name="T35" fmla="*/ 70 h 190"/>
                <a:gd name="T36" fmla="*/ 61 w 125"/>
                <a:gd name="T37" fmla="*/ 18 h 190"/>
                <a:gd name="T38" fmla="*/ 20 w 125"/>
                <a:gd name="T39" fmla="*/ 68 h 190"/>
                <a:gd name="T40" fmla="*/ 20 w 125"/>
                <a:gd name="T41" fmla="*/ 68 h 190"/>
                <a:gd name="T42" fmla="*/ 61 w 125"/>
                <a:gd name="T43" fmla="*/ 118 h 190"/>
                <a:gd name="T44" fmla="*/ 105 w 125"/>
                <a:gd name="T45" fmla="*/ 7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190">
                  <a:moveTo>
                    <a:pt x="6" y="175"/>
                  </a:moveTo>
                  <a:lnTo>
                    <a:pt x="14" y="158"/>
                  </a:lnTo>
                  <a:cubicBezTo>
                    <a:pt x="27" y="167"/>
                    <a:pt x="44" y="172"/>
                    <a:pt x="60" y="172"/>
                  </a:cubicBezTo>
                  <a:cubicBezTo>
                    <a:pt x="87" y="172"/>
                    <a:pt x="104" y="157"/>
                    <a:pt x="104" y="128"/>
                  </a:cubicBezTo>
                  <a:lnTo>
                    <a:pt x="104" y="107"/>
                  </a:lnTo>
                  <a:cubicBezTo>
                    <a:pt x="94" y="123"/>
                    <a:pt x="79" y="137"/>
                    <a:pt x="56" y="137"/>
                  </a:cubicBezTo>
                  <a:cubicBezTo>
                    <a:pt x="26" y="137"/>
                    <a:pt x="0" y="112"/>
                    <a:pt x="0" y="70"/>
                  </a:cubicBezTo>
                  <a:lnTo>
                    <a:pt x="0" y="68"/>
                  </a:lnTo>
                  <a:cubicBezTo>
                    <a:pt x="0" y="25"/>
                    <a:pt x="28" y="0"/>
                    <a:pt x="57" y="0"/>
                  </a:cubicBezTo>
                  <a:cubicBezTo>
                    <a:pt x="80" y="0"/>
                    <a:pt x="95" y="13"/>
                    <a:pt x="105" y="28"/>
                  </a:cubicBezTo>
                  <a:lnTo>
                    <a:pt x="105" y="2"/>
                  </a:lnTo>
                  <a:lnTo>
                    <a:pt x="125" y="2"/>
                  </a:lnTo>
                  <a:lnTo>
                    <a:pt x="125" y="127"/>
                  </a:lnTo>
                  <a:cubicBezTo>
                    <a:pt x="125" y="147"/>
                    <a:pt x="120" y="162"/>
                    <a:pt x="109" y="172"/>
                  </a:cubicBezTo>
                  <a:cubicBezTo>
                    <a:pt x="97" y="183"/>
                    <a:pt x="81" y="188"/>
                    <a:pt x="61" y="188"/>
                  </a:cubicBezTo>
                  <a:cubicBezTo>
                    <a:pt x="41" y="190"/>
                    <a:pt x="23" y="185"/>
                    <a:pt x="6" y="175"/>
                  </a:cubicBezTo>
                  <a:close/>
                  <a:moveTo>
                    <a:pt x="105" y="70"/>
                  </a:moveTo>
                  <a:lnTo>
                    <a:pt x="105" y="70"/>
                  </a:lnTo>
                  <a:cubicBezTo>
                    <a:pt x="105" y="37"/>
                    <a:pt x="84" y="18"/>
                    <a:pt x="61" y="18"/>
                  </a:cubicBezTo>
                  <a:cubicBezTo>
                    <a:pt x="39" y="18"/>
                    <a:pt x="20" y="37"/>
                    <a:pt x="20" y="68"/>
                  </a:cubicBezTo>
                  <a:lnTo>
                    <a:pt x="20" y="68"/>
                  </a:lnTo>
                  <a:cubicBezTo>
                    <a:pt x="20" y="100"/>
                    <a:pt x="39" y="118"/>
                    <a:pt x="61" y="118"/>
                  </a:cubicBezTo>
                  <a:cubicBezTo>
                    <a:pt x="84" y="120"/>
                    <a:pt x="105" y="101"/>
                    <a:pt x="105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auto">
            <a:xfrm>
              <a:off x="7750176" y="5835612"/>
              <a:ext cx="57150" cy="101600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3 w 110"/>
                <a:gd name="T7" fmla="*/ 54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3 h 201"/>
                <a:gd name="T16" fmla="*/ 56 w 110"/>
                <a:gd name="T17" fmla="*/ 72 h 201"/>
                <a:gd name="T18" fmla="*/ 20 w 110"/>
                <a:gd name="T19" fmla="*/ 114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7" y="65"/>
                    <a:pt x="41" y="54"/>
                    <a:pt x="63" y="54"/>
                  </a:cubicBezTo>
                  <a:cubicBezTo>
                    <a:pt x="93" y="54"/>
                    <a:pt x="110" y="74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3"/>
                  </a:lnTo>
                  <a:cubicBezTo>
                    <a:pt x="90" y="86"/>
                    <a:pt x="78" y="72"/>
                    <a:pt x="56" y="72"/>
                  </a:cubicBezTo>
                  <a:cubicBezTo>
                    <a:pt x="35" y="72"/>
                    <a:pt x="20" y="89"/>
                    <a:pt x="20" y="114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auto">
            <a:xfrm>
              <a:off x="7821614" y="5841962"/>
              <a:ext cx="38100" cy="96838"/>
            </a:xfrm>
            <a:custGeom>
              <a:avLst/>
              <a:gdLst>
                <a:gd name="T0" fmla="*/ 17 w 76"/>
                <a:gd name="T1" fmla="*/ 154 h 190"/>
                <a:gd name="T2" fmla="*/ 17 w 76"/>
                <a:gd name="T3" fmla="*/ 60 h 190"/>
                <a:gd name="T4" fmla="*/ 0 w 76"/>
                <a:gd name="T5" fmla="*/ 60 h 190"/>
                <a:gd name="T6" fmla="*/ 0 w 76"/>
                <a:gd name="T7" fmla="*/ 42 h 190"/>
                <a:gd name="T8" fmla="*/ 17 w 76"/>
                <a:gd name="T9" fmla="*/ 42 h 190"/>
                <a:gd name="T10" fmla="*/ 17 w 76"/>
                <a:gd name="T11" fmla="*/ 0 h 190"/>
                <a:gd name="T12" fmla="*/ 37 w 76"/>
                <a:gd name="T13" fmla="*/ 0 h 190"/>
                <a:gd name="T14" fmla="*/ 37 w 76"/>
                <a:gd name="T15" fmla="*/ 42 h 190"/>
                <a:gd name="T16" fmla="*/ 75 w 76"/>
                <a:gd name="T17" fmla="*/ 42 h 190"/>
                <a:gd name="T18" fmla="*/ 75 w 76"/>
                <a:gd name="T19" fmla="*/ 60 h 190"/>
                <a:gd name="T20" fmla="*/ 37 w 76"/>
                <a:gd name="T21" fmla="*/ 60 h 190"/>
                <a:gd name="T22" fmla="*/ 37 w 76"/>
                <a:gd name="T23" fmla="*/ 150 h 190"/>
                <a:gd name="T24" fmla="*/ 58 w 76"/>
                <a:gd name="T25" fmla="*/ 171 h 190"/>
                <a:gd name="T26" fmla="*/ 76 w 76"/>
                <a:gd name="T27" fmla="*/ 167 h 190"/>
                <a:gd name="T28" fmla="*/ 76 w 76"/>
                <a:gd name="T29" fmla="*/ 185 h 190"/>
                <a:gd name="T30" fmla="*/ 55 w 76"/>
                <a:gd name="T31" fmla="*/ 190 h 190"/>
                <a:gd name="T32" fmla="*/ 17 w 76"/>
                <a:gd name="T33" fmla="*/ 15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190">
                  <a:moveTo>
                    <a:pt x="17" y="154"/>
                  </a:moveTo>
                  <a:lnTo>
                    <a:pt x="17" y="60"/>
                  </a:lnTo>
                  <a:lnTo>
                    <a:pt x="0" y="60"/>
                  </a:lnTo>
                  <a:lnTo>
                    <a:pt x="0" y="42"/>
                  </a:lnTo>
                  <a:lnTo>
                    <a:pt x="17" y="42"/>
                  </a:lnTo>
                  <a:lnTo>
                    <a:pt x="17" y="0"/>
                  </a:lnTo>
                  <a:lnTo>
                    <a:pt x="37" y="0"/>
                  </a:lnTo>
                  <a:lnTo>
                    <a:pt x="37" y="42"/>
                  </a:lnTo>
                  <a:lnTo>
                    <a:pt x="75" y="42"/>
                  </a:lnTo>
                  <a:lnTo>
                    <a:pt x="75" y="60"/>
                  </a:lnTo>
                  <a:lnTo>
                    <a:pt x="37" y="60"/>
                  </a:lnTo>
                  <a:lnTo>
                    <a:pt x="37" y="150"/>
                  </a:lnTo>
                  <a:cubicBezTo>
                    <a:pt x="37" y="165"/>
                    <a:pt x="46" y="171"/>
                    <a:pt x="58" y="171"/>
                  </a:cubicBezTo>
                  <a:cubicBezTo>
                    <a:pt x="63" y="171"/>
                    <a:pt x="70" y="170"/>
                    <a:pt x="76" y="167"/>
                  </a:cubicBezTo>
                  <a:lnTo>
                    <a:pt x="76" y="185"/>
                  </a:lnTo>
                  <a:cubicBezTo>
                    <a:pt x="70" y="187"/>
                    <a:pt x="62" y="190"/>
                    <a:pt x="55" y="190"/>
                  </a:cubicBezTo>
                  <a:cubicBezTo>
                    <a:pt x="33" y="189"/>
                    <a:pt x="17" y="179"/>
                    <a:pt x="17" y="1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 56"/>
            <p:cNvSpPr>
              <a:spLocks/>
            </p:cNvSpPr>
            <p:nvPr/>
          </p:nvSpPr>
          <p:spPr bwMode="auto">
            <a:xfrm>
              <a:off x="8258176" y="5838787"/>
              <a:ext cx="73025" cy="98425"/>
            </a:xfrm>
            <a:custGeom>
              <a:avLst/>
              <a:gdLst>
                <a:gd name="T0" fmla="*/ 0 w 144"/>
                <a:gd name="T1" fmla="*/ 0 h 195"/>
                <a:gd name="T2" fmla="*/ 21 w 144"/>
                <a:gd name="T3" fmla="*/ 0 h 195"/>
                <a:gd name="T4" fmla="*/ 21 w 144"/>
                <a:gd name="T5" fmla="*/ 113 h 195"/>
                <a:gd name="T6" fmla="*/ 114 w 144"/>
                <a:gd name="T7" fmla="*/ 0 h 195"/>
                <a:gd name="T8" fmla="*/ 140 w 144"/>
                <a:gd name="T9" fmla="*/ 0 h 195"/>
                <a:gd name="T10" fmla="*/ 69 w 144"/>
                <a:gd name="T11" fmla="*/ 85 h 195"/>
                <a:gd name="T12" fmla="*/ 144 w 144"/>
                <a:gd name="T13" fmla="*/ 195 h 195"/>
                <a:gd name="T14" fmla="*/ 119 w 144"/>
                <a:gd name="T15" fmla="*/ 195 h 195"/>
                <a:gd name="T16" fmla="*/ 55 w 144"/>
                <a:gd name="T17" fmla="*/ 103 h 195"/>
                <a:gd name="T18" fmla="*/ 22 w 144"/>
                <a:gd name="T19" fmla="*/ 140 h 195"/>
                <a:gd name="T20" fmla="*/ 22 w 144"/>
                <a:gd name="T21" fmla="*/ 195 h 195"/>
                <a:gd name="T22" fmla="*/ 1 w 144"/>
                <a:gd name="T23" fmla="*/ 195 h 195"/>
                <a:gd name="T24" fmla="*/ 1 w 144"/>
                <a:gd name="T25" fmla="*/ 0 h 195"/>
                <a:gd name="T26" fmla="*/ 0 w 144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195">
                  <a:moveTo>
                    <a:pt x="0" y="0"/>
                  </a:moveTo>
                  <a:lnTo>
                    <a:pt x="21" y="0"/>
                  </a:lnTo>
                  <a:lnTo>
                    <a:pt x="21" y="113"/>
                  </a:lnTo>
                  <a:lnTo>
                    <a:pt x="114" y="0"/>
                  </a:lnTo>
                  <a:lnTo>
                    <a:pt x="140" y="0"/>
                  </a:lnTo>
                  <a:lnTo>
                    <a:pt x="69" y="85"/>
                  </a:lnTo>
                  <a:lnTo>
                    <a:pt x="144" y="195"/>
                  </a:lnTo>
                  <a:lnTo>
                    <a:pt x="119" y="195"/>
                  </a:lnTo>
                  <a:lnTo>
                    <a:pt x="55" y="103"/>
                  </a:lnTo>
                  <a:lnTo>
                    <a:pt x="22" y="140"/>
                  </a:lnTo>
                  <a:lnTo>
                    <a:pt x="22" y="195"/>
                  </a:lnTo>
                  <a:lnTo>
                    <a:pt x="1" y="195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Freeform 57"/>
            <p:cNvSpPr>
              <a:spLocks noEditPoints="1"/>
            </p:cNvSpPr>
            <p:nvPr/>
          </p:nvSpPr>
          <p:spPr bwMode="auto">
            <a:xfrm>
              <a:off x="8337551" y="5862600"/>
              <a:ext cx="55563" cy="76200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3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1 w 109"/>
                <a:gd name="T33" fmla="*/ 95 h 149"/>
                <a:gd name="T34" fmla="*/ 91 w 109"/>
                <a:gd name="T35" fmla="*/ 78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3 h 149"/>
                <a:gd name="T42" fmla="*/ 51 w 109"/>
                <a:gd name="T43" fmla="*/ 133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1" y="56"/>
                    <a:pt x="54" y="56"/>
                  </a:cubicBezTo>
                  <a:cubicBezTo>
                    <a:pt x="69" y="56"/>
                    <a:pt x="80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3" y="149"/>
                    <a:pt x="0" y="133"/>
                    <a:pt x="0" y="104"/>
                  </a:cubicBezTo>
                  <a:close/>
                  <a:moveTo>
                    <a:pt x="91" y="95"/>
                  </a:moveTo>
                  <a:lnTo>
                    <a:pt x="91" y="78"/>
                  </a:lnTo>
                  <a:cubicBezTo>
                    <a:pt x="83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3"/>
                  </a:lnTo>
                  <a:cubicBezTo>
                    <a:pt x="20" y="120"/>
                    <a:pt x="34" y="133"/>
                    <a:pt x="51" y="133"/>
                  </a:cubicBezTo>
                  <a:cubicBezTo>
                    <a:pt x="74" y="133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auto">
            <a:xfrm>
              <a:off x="8413751" y="5862600"/>
              <a:ext cx="34925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Freeform 59"/>
            <p:cNvSpPr>
              <a:spLocks noEditPoints="1"/>
            </p:cNvSpPr>
            <p:nvPr/>
          </p:nvSpPr>
          <p:spPr bwMode="auto">
            <a:xfrm>
              <a:off x="8461376" y="5835612"/>
              <a:ext cx="63500" cy="103188"/>
            </a:xfrm>
            <a:custGeom>
              <a:avLst/>
              <a:gdLst>
                <a:gd name="T0" fmla="*/ 20 w 124"/>
                <a:gd name="T1" fmla="*/ 173 h 204"/>
                <a:gd name="T2" fmla="*/ 20 w 124"/>
                <a:gd name="T3" fmla="*/ 200 h 204"/>
                <a:gd name="T4" fmla="*/ 0 w 124"/>
                <a:gd name="T5" fmla="*/ 200 h 204"/>
                <a:gd name="T6" fmla="*/ 0 w 124"/>
                <a:gd name="T7" fmla="*/ 0 h 204"/>
                <a:gd name="T8" fmla="*/ 20 w 124"/>
                <a:gd name="T9" fmla="*/ 0 h 204"/>
                <a:gd name="T10" fmla="*/ 20 w 124"/>
                <a:gd name="T11" fmla="*/ 84 h 204"/>
                <a:gd name="T12" fmla="*/ 67 w 124"/>
                <a:gd name="T13" fmla="*/ 54 h 204"/>
                <a:gd name="T14" fmla="*/ 124 w 124"/>
                <a:gd name="T15" fmla="*/ 128 h 204"/>
                <a:gd name="T16" fmla="*/ 124 w 124"/>
                <a:gd name="T17" fmla="*/ 130 h 204"/>
                <a:gd name="T18" fmla="*/ 67 w 124"/>
                <a:gd name="T19" fmla="*/ 204 h 204"/>
                <a:gd name="T20" fmla="*/ 20 w 124"/>
                <a:gd name="T21" fmla="*/ 173 h 204"/>
                <a:gd name="T22" fmla="*/ 105 w 124"/>
                <a:gd name="T23" fmla="*/ 129 h 204"/>
                <a:gd name="T24" fmla="*/ 105 w 124"/>
                <a:gd name="T25" fmla="*/ 127 h 204"/>
                <a:gd name="T26" fmla="*/ 64 w 124"/>
                <a:gd name="T27" fmla="*/ 70 h 204"/>
                <a:gd name="T28" fmla="*/ 20 w 124"/>
                <a:gd name="T29" fmla="*/ 127 h 204"/>
                <a:gd name="T30" fmla="*/ 20 w 124"/>
                <a:gd name="T31" fmla="*/ 129 h 204"/>
                <a:gd name="T32" fmla="*/ 64 w 124"/>
                <a:gd name="T33" fmla="*/ 184 h 204"/>
                <a:gd name="T34" fmla="*/ 105 w 124"/>
                <a:gd name="T35" fmla="*/ 12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04">
                  <a:moveTo>
                    <a:pt x="20" y="173"/>
                  </a:moveTo>
                  <a:lnTo>
                    <a:pt x="20" y="200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84"/>
                  </a:lnTo>
                  <a:cubicBezTo>
                    <a:pt x="30" y="68"/>
                    <a:pt x="44" y="54"/>
                    <a:pt x="67" y="54"/>
                  </a:cubicBezTo>
                  <a:cubicBezTo>
                    <a:pt x="97" y="54"/>
                    <a:pt x="124" y="79"/>
                    <a:pt x="124" y="128"/>
                  </a:cubicBezTo>
                  <a:lnTo>
                    <a:pt x="124" y="130"/>
                  </a:lnTo>
                  <a:cubicBezTo>
                    <a:pt x="124" y="178"/>
                    <a:pt x="95" y="204"/>
                    <a:pt x="67" y="204"/>
                  </a:cubicBezTo>
                  <a:cubicBezTo>
                    <a:pt x="45" y="203"/>
                    <a:pt x="30" y="189"/>
                    <a:pt x="20" y="173"/>
                  </a:cubicBezTo>
                  <a:close/>
                  <a:moveTo>
                    <a:pt x="105" y="129"/>
                  </a:moveTo>
                  <a:lnTo>
                    <a:pt x="105" y="127"/>
                  </a:lnTo>
                  <a:cubicBezTo>
                    <a:pt x="105" y="92"/>
                    <a:pt x="87" y="70"/>
                    <a:pt x="64" y="70"/>
                  </a:cubicBezTo>
                  <a:cubicBezTo>
                    <a:pt x="42" y="70"/>
                    <a:pt x="20" y="93"/>
                    <a:pt x="20" y="127"/>
                  </a:cubicBezTo>
                  <a:lnTo>
                    <a:pt x="20" y="129"/>
                  </a:lnTo>
                  <a:cubicBezTo>
                    <a:pt x="20" y="163"/>
                    <a:pt x="42" y="184"/>
                    <a:pt x="64" y="184"/>
                  </a:cubicBezTo>
                  <a:cubicBezTo>
                    <a:pt x="87" y="184"/>
                    <a:pt x="105" y="164"/>
                    <a:pt x="105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Freeform 60"/>
            <p:cNvSpPr>
              <a:spLocks noEditPoints="1"/>
            </p:cNvSpPr>
            <p:nvPr/>
          </p:nvSpPr>
          <p:spPr bwMode="auto">
            <a:xfrm>
              <a:off x="8539164" y="5862600"/>
              <a:ext cx="65088" cy="76200"/>
            </a:xfrm>
            <a:custGeom>
              <a:avLst/>
              <a:gdLst>
                <a:gd name="T0" fmla="*/ 0 w 127"/>
                <a:gd name="T1" fmla="*/ 77 h 150"/>
                <a:gd name="T2" fmla="*/ 0 w 127"/>
                <a:gd name="T3" fmla="*/ 75 h 150"/>
                <a:gd name="T4" fmla="*/ 63 w 127"/>
                <a:gd name="T5" fmla="*/ 0 h 150"/>
                <a:gd name="T6" fmla="*/ 127 w 127"/>
                <a:gd name="T7" fmla="*/ 73 h 150"/>
                <a:gd name="T8" fmla="*/ 127 w 127"/>
                <a:gd name="T9" fmla="*/ 75 h 150"/>
                <a:gd name="T10" fmla="*/ 63 w 127"/>
                <a:gd name="T11" fmla="*/ 150 h 150"/>
                <a:gd name="T12" fmla="*/ 0 w 127"/>
                <a:gd name="T13" fmla="*/ 77 h 150"/>
                <a:gd name="T14" fmla="*/ 107 w 127"/>
                <a:gd name="T15" fmla="*/ 77 h 150"/>
                <a:gd name="T16" fmla="*/ 107 w 127"/>
                <a:gd name="T17" fmla="*/ 75 h 150"/>
                <a:gd name="T18" fmla="*/ 63 w 127"/>
                <a:gd name="T19" fmla="*/ 18 h 150"/>
                <a:gd name="T20" fmla="*/ 20 w 127"/>
                <a:gd name="T21" fmla="*/ 75 h 150"/>
                <a:gd name="T22" fmla="*/ 20 w 127"/>
                <a:gd name="T23" fmla="*/ 76 h 150"/>
                <a:gd name="T24" fmla="*/ 63 w 127"/>
                <a:gd name="T25" fmla="*/ 132 h 150"/>
                <a:gd name="T26" fmla="*/ 107 w 127"/>
                <a:gd name="T27" fmla="*/ 7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0">
                  <a:moveTo>
                    <a:pt x="0" y="77"/>
                  </a:moveTo>
                  <a:lnTo>
                    <a:pt x="0" y="75"/>
                  </a:lnTo>
                  <a:cubicBezTo>
                    <a:pt x="0" y="32"/>
                    <a:pt x="27" y="0"/>
                    <a:pt x="63" y="0"/>
                  </a:cubicBezTo>
                  <a:cubicBezTo>
                    <a:pt x="99" y="0"/>
                    <a:pt x="127" y="32"/>
                    <a:pt x="127" y="73"/>
                  </a:cubicBezTo>
                  <a:lnTo>
                    <a:pt x="127" y="75"/>
                  </a:lnTo>
                  <a:cubicBezTo>
                    <a:pt x="127" y="117"/>
                    <a:pt x="99" y="150"/>
                    <a:pt x="63" y="150"/>
                  </a:cubicBezTo>
                  <a:cubicBezTo>
                    <a:pt x="27" y="150"/>
                    <a:pt x="0" y="120"/>
                    <a:pt x="0" y="77"/>
                  </a:cubicBezTo>
                  <a:close/>
                  <a:moveTo>
                    <a:pt x="107" y="77"/>
                  </a:moveTo>
                  <a:lnTo>
                    <a:pt x="107" y="75"/>
                  </a:lnTo>
                  <a:cubicBezTo>
                    <a:pt x="107" y="42"/>
                    <a:pt x="87" y="18"/>
                    <a:pt x="63" y="18"/>
                  </a:cubicBezTo>
                  <a:cubicBezTo>
                    <a:pt x="38" y="18"/>
                    <a:pt x="20" y="42"/>
                    <a:pt x="20" y="75"/>
                  </a:cubicBezTo>
                  <a:lnTo>
                    <a:pt x="20" y="76"/>
                  </a:lnTo>
                  <a:cubicBezTo>
                    <a:pt x="20" y="108"/>
                    <a:pt x="38" y="132"/>
                    <a:pt x="63" y="132"/>
                  </a:cubicBezTo>
                  <a:cubicBezTo>
                    <a:pt x="90" y="133"/>
                    <a:pt x="107" y="108"/>
                    <a:pt x="107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auto">
            <a:xfrm>
              <a:off x="8620126" y="5862600"/>
              <a:ext cx="36513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auto">
            <a:xfrm>
              <a:off x="3543301" y="5837200"/>
              <a:ext cx="76200" cy="98425"/>
            </a:xfrm>
            <a:custGeom>
              <a:avLst/>
              <a:gdLst>
                <a:gd name="T0" fmla="*/ 0 w 48"/>
                <a:gd name="T1" fmla="*/ 0 h 62"/>
                <a:gd name="T2" fmla="*/ 10 w 48"/>
                <a:gd name="T3" fmla="*/ 0 h 62"/>
                <a:gd name="T4" fmla="*/ 10 w 48"/>
                <a:gd name="T5" fmla="*/ 30 h 62"/>
                <a:gd name="T6" fmla="*/ 34 w 48"/>
                <a:gd name="T7" fmla="*/ 0 h 62"/>
                <a:gd name="T8" fmla="*/ 46 w 48"/>
                <a:gd name="T9" fmla="*/ 0 h 62"/>
                <a:gd name="T10" fmla="*/ 25 w 48"/>
                <a:gd name="T11" fmla="*/ 26 h 62"/>
                <a:gd name="T12" fmla="*/ 48 w 48"/>
                <a:gd name="T13" fmla="*/ 62 h 62"/>
                <a:gd name="T14" fmla="*/ 35 w 48"/>
                <a:gd name="T15" fmla="*/ 62 h 62"/>
                <a:gd name="T16" fmla="*/ 18 w 48"/>
                <a:gd name="T17" fmla="*/ 35 h 62"/>
                <a:gd name="T18" fmla="*/ 10 w 48"/>
                <a:gd name="T19" fmla="*/ 44 h 62"/>
                <a:gd name="T20" fmla="*/ 10 w 48"/>
                <a:gd name="T21" fmla="*/ 62 h 62"/>
                <a:gd name="T22" fmla="*/ 0 w 48"/>
                <a:gd name="T23" fmla="*/ 62 h 62"/>
                <a:gd name="T24" fmla="*/ 0 w 48"/>
                <a:gd name="T2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62">
                  <a:moveTo>
                    <a:pt x="0" y="0"/>
                  </a:moveTo>
                  <a:lnTo>
                    <a:pt x="10" y="0"/>
                  </a:lnTo>
                  <a:lnTo>
                    <a:pt x="10" y="3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25" y="26"/>
                  </a:lnTo>
                  <a:lnTo>
                    <a:pt x="48" y="62"/>
                  </a:lnTo>
                  <a:lnTo>
                    <a:pt x="35" y="62"/>
                  </a:lnTo>
                  <a:lnTo>
                    <a:pt x="18" y="35"/>
                  </a:lnTo>
                  <a:lnTo>
                    <a:pt x="10" y="44"/>
                  </a:lnTo>
                  <a:lnTo>
                    <a:pt x="10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Freeform 63"/>
            <p:cNvSpPr>
              <a:spLocks noEditPoints="1"/>
            </p:cNvSpPr>
            <p:nvPr/>
          </p:nvSpPr>
          <p:spPr bwMode="auto">
            <a:xfrm>
              <a:off x="3622676" y="5857837"/>
              <a:ext cx="61913" cy="79375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3 w 124"/>
                <a:gd name="T5" fmla="*/ 0 h 154"/>
                <a:gd name="T6" fmla="*/ 124 w 124"/>
                <a:gd name="T7" fmla="*/ 78 h 154"/>
                <a:gd name="T8" fmla="*/ 124 w 124"/>
                <a:gd name="T9" fmla="*/ 89 h 154"/>
                <a:gd name="T10" fmla="*/ 32 w 124"/>
                <a:gd name="T11" fmla="*/ 89 h 154"/>
                <a:gd name="T12" fmla="*/ 69 w 124"/>
                <a:gd name="T13" fmla="*/ 126 h 154"/>
                <a:gd name="T14" fmla="*/ 103 w 124"/>
                <a:gd name="T15" fmla="*/ 111 h 154"/>
                <a:gd name="T16" fmla="*/ 119 w 124"/>
                <a:gd name="T17" fmla="*/ 131 h 154"/>
                <a:gd name="T18" fmla="*/ 68 w 124"/>
                <a:gd name="T19" fmla="*/ 154 h 154"/>
                <a:gd name="T20" fmla="*/ 0 w 124"/>
                <a:gd name="T21" fmla="*/ 79 h 154"/>
                <a:gd name="T22" fmla="*/ 94 w 124"/>
                <a:gd name="T23" fmla="*/ 68 h 154"/>
                <a:gd name="T24" fmla="*/ 64 w 124"/>
                <a:gd name="T25" fmla="*/ 28 h 154"/>
                <a:gd name="T26" fmla="*/ 33 w 124"/>
                <a:gd name="T27" fmla="*/ 68 h 154"/>
                <a:gd name="T28" fmla="*/ 94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7" y="0"/>
                    <a:pt x="63" y="0"/>
                  </a:cubicBezTo>
                  <a:cubicBezTo>
                    <a:pt x="103" y="0"/>
                    <a:pt x="124" y="34"/>
                    <a:pt x="124" y="78"/>
                  </a:cubicBezTo>
                  <a:lnTo>
                    <a:pt x="124" y="89"/>
                  </a:lnTo>
                  <a:lnTo>
                    <a:pt x="32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3" y="126"/>
                    <a:pt x="93" y="120"/>
                    <a:pt x="103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8" y="154"/>
                  </a:cubicBezTo>
                  <a:cubicBezTo>
                    <a:pt x="30" y="154"/>
                    <a:pt x="0" y="125"/>
                    <a:pt x="0" y="79"/>
                  </a:cubicBezTo>
                  <a:close/>
                  <a:moveTo>
                    <a:pt x="94" y="68"/>
                  </a:moveTo>
                  <a:cubicBezTo>
                    <a:pt x="93" y="44"/>
                    <a:pt x="82" y="28"/>
                    <a:pt x="64" y="28"/>
                  </a:cubicBezTo>
                  <a:cubicBezTo>
                    <a:pt x="47" y="28"/>
                    <a:pt x="34" y="43"/>
                    <a:pt x="33" y="68"/>
                  </a:cubicBezTo>
                  <a:lnTo>
                    <a:pt x="9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64"/>
            <p:cNvSpPr>
              <a:spLocks/>
            </p:cNvSpPr>
            <p:nvPr/>
          </p:nvSpPr>
          <p:spPr bwMode="auto">
            <a:xfrm>
              <a:off x="3689351" y="5861012"/>
              <a:ext cx="68263" cy="95250"/>
            </a:xfrm>
            <a:custGeom>
              <a:avLst/>
              <a:gdLst>
                <a:gd name="T0" fmla="*/ 100 w 133"/>
                <a:gd name="T1" fmla="*/ 0 h 190"/>
                <a:gd name="T2" fmla="*/ 133 w 133"/>
                <a:gd name="T3" fmla="*/ 0 h 190"/>
                <a:gd name="T4" fmla="*/ 83 w 133"/>
                <a:gd name="T5" fmla="*/ 150 h 190"/>
                <a:gd name="T6" fmla="*/ 39 w 133"/>
                <a:gd name="T7" fmla="*/ 190 h 190"/>
                <a:gd name="T8" fmla="*/ 9 w 133"/>
                <a:gd name="T9" fmla="*/ 183 h 190"/>
                <a:gd name="T10" fmla="*/ 18 w 133"/>
                <a:gd name="T11" fmla="*/ 159 h 190"/>
                <a:gd name="T12" fmla="*/ 35 w 133"/>
                <a:gd name="T13" fmla="*/ 164 h 190"/>
                <a:gd name="T14" fmla="*/ 53 w 133"/>
                <a:gd name="T15" fmla="*/ 149 h 190"/>
                <a:gd name="T16" fmla="*/ 0 w 133"/>
                <a:gd name="T17" fmla="*/ 1 h 190"/>
                <a:gd name="T18" fmla="*/ 34 w 133"/>
                <a:gd name="T19" fmla="*/ 1 h 190"/>
                <a:gd name="T20" fmla="*/ 68 w 133"/>
                <a:gd name="T21" fmla="*/ 109 h 190"/>
                <a:gd name="T22" fmla="*/ 100 w 133"/>
                <a:gd name="T2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90">
                  <a:moveTo>
                    <a:pt x="100" y="0"/>
                  </a:moveTo>
                  <a:lnTo>
                    <a:pt x="133" y="0"/>
                  </a:lnTo>
                  <a:lnTo>
                    <a:pt x="83" y="150"/>
                  </a:lnTo>
                  <a:cubicBezTo>
                    <a:pt x="73" y="180"/>
                    <a:pt x="60" y="190"/>
                    <a:pt x="39" y="190"/>
                  </a:cubicBezTo>
                  <a:cubicBezTo>
                    <a:pt x="28" y="190"/>
                    <a:pt x="19" y="188"/>
                    <a:pt x="9" y="183"/>
                  </a:cubicBezTo>
                  <a:lnTo>
                    <a:pt x="18" y="159"/>
                  </a:lnTo>
                  <a:cubicBezTo>
                    <a:pt x="23" y="161"/>
                    <a:pt x="29" y="164"/>
                    <a:pt x="35" y="164"/>
                  </a:cubicBezTo>
                  <a:cubicBezTo>
                    <a:pt x="44" y="164"/>
                    <a:pt x="49" y="160"/>
                    <a:pt x="53" y="149"/>
                  </a:cubicBezTo>
                  <a:lnTo>
                    <a:pt x="0" y="1"/>
                  </a:lnTo>
                  <a:lnTo>
                    <a:pt x="34" y="1"/>
                  </a:lnTo>
                  <a:lnTo>
                    <a:pt x="68" y="10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>
              <a:off x="3760789" y="5861012"/>
              <a:ext cx="53975" cy="77788"/>
            </a:xfrm>
            <a:custGeom>
              <a:avLst/>
              <a:gdLst>
                <a:gd name="T0" fmla="*/ 0 w 104"/>
                <a:gd name="T1" fmla="*/ 130 h 153"/>
                <a:gd name="T2" fmla="*/ 15 w 104"/>
                <a:gd name="T3" fmla="*/ 108 h 153"/>
                <a:gd name="T4" fmla="*/ 55 w 104"/>
                <a:gd name="T5" fmla="*/ 125 h 153"/>
                <a:gd name="T6" fmla="*/ 75 w 104"/>
                <a:gd name="T7" fmla="*/ 109 h 153"/>
                <a:gd name="T8" fmla="*/ 75 w 104"/>
                <a:gd name="T9" fmla="*/ 109 h 153"/>
                <a:gd name="T10" fmla="*/ 47 w 104"/>
                <a:gd name="T11" fmla="*/ 86 h 153"/>
                <a:gd name="T12" fmla="*/ 7 w 104"/>
                <a:gd name="T13" fmla="*/ 43 h 153"/>
                <a:gd name="T14" fmla="*/ 7 w 104"/>
                <a:gd name="T15" fmla="*/ 43 h 153"/>
                <a:gd name="T16" fmla="*/ 55 w 104"/>
                <a:gd name="T17" fmla="*/ 0 h 153"/>
                <a:gd name="T18" fmla="*/ 103 w 104"/>
                <a:gd name="T19" fmla="*/ 16 h 153"/>
                <a:gd name="T20" fmla="*/ 89 w 104"/>
                <a:gd name="T21" fmla="*/ 39 h 153"/>
                <a:gd name="T22" fmla="*/ 54 w 104"/>
                <a:gd name="T23" fmla="*/ 26 h 153"/>
                <a:gd name="T24" fmla="*/ 35 w 104"/>
                <a:gd name="T25" fmla="*/ 41 h 153"/>
                <a:gd name="T26" fmla="*/ 35 w 104"/>
                <a:gd name="T27" fmla="*/ 41 h 153"/>
                <a:gd name="T28" fmla="*/ 64 w 104"/>
                <a:gd name="T29" fmla="*/ 64 h 153"/>
                <a:gd name="T30" fmla="*/ 104 w 104"/>
                <a:gd name="T31" fmla="*/ 108 h 153"/>
                <a:gd name="T32" fmla="*/ 104 w 104"/>
                <a:gd name="T33" fmla="*/ 108 h 153"/>
                <a:gd name="T34" fmla="*/ 54 w 104"/>
                <a:gd name="T35" fmla="*/ 153 h 153"/>
                <a:gd name="T36" fmla="*/ 0 w 104"/>
                <a:gd name="T37" fmla="*/ 13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53">
                  <a:moveTo>
                    <a:pt x="0" y="130"/>
                  </a:moveTo>
                  <a:lnTo>
                    <a:pt x="15" y="108"/>
                  </a:lnTo>
                  <a:cubicBezTo>
                    <a:pt x="29" y="119"/>
                    <a:pt x="43" y="125"/>
                    <a:pt x="55" y="125"/>
                  </a:cubicBezTo>
                  <a:cubicBezTo>
                    <a:pt x="68" y="125"/>
                    <a:pt x="75" y="118"/>
                    <a:pt x="75" y="109"/>
                  </a:cubicBezTo>
                  <a:lnTo>
                    <a:pt x="75" y="109"/>
                  </a:lnTo>
                  <a:cubicBezTo>
                    <a:pt x="75" y="99"/>
                    <a:pt x="64" y="94"/>
                    <a:pt x="47" y="86"/>
                  </a:cubicBezTo>
                  <a:cubicBezTo>
                    <a:pt x="24" y="76"/>
                    <a:pt x="7" y="66"/>
                    <a:pt x="7" y="43"/>
                  </a:cubicBezTo>
                  <a:lnTo>
                    <a:pt x="7" y="43"/>
                  </a:lnTo>
                  <a:cubicBezTo>
                    <a:pt x="7" y="16"/>
                    <a:pt x="28" y="0"/>
                    <a:pt x="55" y="0"/>
                  </a:cubicBezTo>
                  <a:cubicBezTo>
                    <a:pt x="72" y="0"/>
                    <a:pt x="89" y="6"/>
                    <a:pt x="103" y="16"/>
                  </a:cubicBezTo>
                  <a:lnTo>
                    <a:pt x="89" y="39"/>
                  </a:lnTo>
                  <a:cubicBezTo>
                    <a:pt x="78" y="31"/>
                    <a:pt x="65" y="26"/>
                    <a:pt x="54" y="26"/>
                  </a:cubicBezTo>
                  <a:cubicBezTo>
                    <a:pt x="43" y="26"/>
                    <a:pt x="35" y="33"/>
                    <a:pt x="35" y="41"/>
                  </a:cubicBezTo>
                  <a:lnTo>
                    <a:pt x="35" y="41"/>
                  </a:lnTo>
                  <a:cubicBezTo>
                    <a:pt x="35" y="51"/>
                    <a:pt x="47" y="56"/>
                    <a:pt x="64" y="64"/>
                  </a:cubicBezTo>
                  <a:cubicBezTo>
                    <a:pt x="87" y="74"/>
                    <a:pt x="104" y="85"/>
                    <a:pt x="104" y="108"/>
                  </a:cubicBezTo>
                  <a:lnTo>
                    <a:pt x="104" y="108"/>
                  </a:lnTo>
                  <a:cubicBezTo>
                    <a:pt x="104" y="136"/>
                    <a:pt x="82" y="153"/>
                    <a:pt x="54" y="153"/>
                  </a:cubicBezTo>
                  <a:cubicBezTo>
                    <a:pt x="38" y="150"/>
                    <a:pt x="17" y="144"/>
                    <a:pt x="0" y="1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auto">
            <a:xfrm>
              <a:off x="3822701" y="5840375"/>
              <a:ext cx="41275" cy="96838"/>
            </a:xfrm>
            <a:custGeom>
              <a:avLst/>
              <a:gdLst>
                <a:gd name="T0" fmla="*/ 17 w 81"/>
                <a:gd name="T1" fmla="*/ 151 h 191"/>
                <a:gd name="T2" fmla="*/ 17 w 81"/>
                <a:gd name="T3" fmla="*/ 68 h 191"/>
                <a:gd name="T4" fmla="*/ 0 w 81"/>
                <a:gd name="T5" fmla="*/ 68 h 191"/>
                <a:gd name="T6" fmla="*/ 0 w 81"/>
                <a:gd name="T7" fmla="*/ 40 h 191"/>
                <a:gd name="T8" fmla="*/ 17 w 81"/>
                <a:gd name="T9" fmla="*/ 40 h 191"/>
                <a:gd name="T10" fmla="*/ 17 w 81"/>
                <a:gd name="T11" fmla="*/ 0 h 191"/>
                <a:gd name="T12" fmla="*/ 48 w 81"/>
                <a:gd name="T13" fmla="*/ 0 h 191"/>
                <a:gd name="T14" fmla="*/ 48 w 81"/>
                <a:gd name="T15" fmla="*/ 40 h 191"/>
                <a:gd name="T16" fmla="*/ 80 w 81"/>
                <a:gd name="T17" fmla="*/ 40 h 191"/>
                <a:gd name="T18" fmla="*/ 80 w 81"/>
                <a:gd name="T19" fmla="*/ 68 h 191"/>
                <a:gd name="T20" fmla="*/ 48 w 81"/>
                <a:gd name="T21" fmla="*/ 68 h 191"/>
                <a:gd name="T22" fmla="*/ 48 w 81"/>
                <a:gd name="T23" fmla="*/ 146 h 191"/>
                <a:gd name="T24" fmla="*/ 64 w 81"/>
                <a:gd name="T25" fmla="*/ 162 h 191"/>
                <a:gd name="T26" fmla="*/ 81 w 81"/>
                <a:gd name="T27" fmla="*/ 159 h 191"/>
                <a:gd name="T28" fmla="*/ 81 w 81"/>
                <a:gd name="T29" fmla="*/ 185 h 191"/>
                <a:gd name="T30" fmla="*/ 55 w 81"/>
                <a:gd name="T31" fmla="*/ 191 h 191"/>
                <a:gd name="T32" fmla="*/ 17 w 81"/>
                <a:gd name="T33" fmla="*/ 15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91">
                  <a:moveTo>
                    <a:pt x="17" y="151"/>
                  </a:moveTo>
                  <a:lnTo>
                    <a:pt x="17" y="68"/>
                  </a:lnTo>
                  <a:lnTo>
                    <a:pt x="0" y="68"/>
                  </a:lnTo>
                  <a:lnTo>
                    <a:pt x="0" y="40"/>
                  </a:lnTo>
                  <a:lnTo>
                    <a:pt x="17" y="40"/>
                  </a:lnTo>
                  <a:lnTo>
                    <a:pt x="17" y="0"/>
                  </a:lnTo>
                  <a:lnTo>
                    <a:pt x="48" y="0"/>
                  </a:lnTo>
                  <a:lnTo>
                    <a:pt x="48" y="40"/>
                  </a:lnTo>
                  <a:lnTo>
                    <a:pt x="80" y="40"/>
                  </a:lnTo>
                  <a:lnTo>
                    <a:pt x="80" y="68"/>
                  </a:lnTo>
                  <a:lnTo>
                    <a:pt x="48" y="68"/>
                  </a:lnTo>
                  <a:lnTo>
                    <a:pt x="48" y="146"/>
                  </a:lnTo>
                  <a:cubicBezTo>
                    <a:pt x="48" y="158"/>
                    <a:pt x="54" y="162"/>
                    <a:pt x="64" y="162"/>
                  </a:cubicBezTo>
                  <a:cubicBezTo>
                    <a:pt x="70" y="162"/>
                    <a:pt x="75" y="161"/>
                    <a:pt x="81" y="159"/>
                  </a:cubicBezTo>
                  <a:lnTo>
                    <a:pt x="81" y="185"/>
                  </a:lnTo>
                  <a:cubicBezTo>
                    <a:pt x="74" y="189"/>
                    <a:pt x="66" y="191"/>
                    <a:pt x="55" y="191"/>
                  </a:cubicBezTo>
                  <a:cubicBezTo>
                    <a:pt x="33" y="190"/>
                    <a:pt x="17" y="180"/>
                    <a:pt x="17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67"/>
            <p:cNvSpPr>
              <a:spLocks noEditPoints="1"/>
            </p:cNvSpPr>
            <p:nvPr/>
          </p:nvSpPr>
          <p:spPr bwMode="auto">
            <a:xfrm>
              <a:off x="3873501" y="5859425"/>
              <a:ext cx="68263" cy="77788"/>
            </a:xfrm>
            <a:custGeom>
              <a:avLst/>
              <a:gdLst>
                <a:gd name="T0" fmla="*/ 0 w 135"/>
                <a:gd name="T1" fmla="*/ 78 h 153"/>
                <a:gd name="T2" fmla="*/ 0 w 135"/>
                <a:gd name="T3" fmla="*/ 75 h 153"/>
                <a:gd name="T4" fmla="*/ 68 w 135"/>
                <a:gd name="T5" fmla="*/ 0 h 153"/>
                <a:gd name="T6" fmla="*/ 135 w 135"/>
                <a:gd name="T7" fmla="*/ 75 h 153"/>
                <a:gd name="T8" fmla="*/ 135 w 135"/>
                <a:gd name="T9" fmla="*/ 78 h 153"/>
                <a:gd name="T10" fmla="*/ 68 w 135"/>
                <a:gd name="T11" fmla="*/ 153 h 153"/>
                <a:gd name="T12" fmla="*/ 0 w 135"/>
                <a:gd name="T13" fmla="*/ 78 h 153"/>
                <a:gd name="T14" fmla="*/ 104 w 135"/>
                <a:gd name="T15" fmla="*/ 78 h 153"/>
                <a:gd name="T16" fmla="*/ 104 w 135"/>
                <a:gd name="T17" fmla="*/ 77 h 153"/>
                <a:gd name="T18" fmla="*/ 68 w 135"/>
                <a:gd name="T19" fmla="*/ 29 h 153"/>
                <a:gd name="T20" fmla="*/ 31 w 135"/>
                <a:gd name="T21" fmla="*/ 77 h 153"/>
                <a:gd name="T22" fmla="*/ 31 w 135"/>
                <a:gd name="T23" fmla="*/ 78 h 153"/>
                <a:gd name="T24" fmla="*/ 68 w 135"/>
                <a:gd name="T25" fmla="*/ 127 h 153"/>
                <a:gd name="T26" fmla="*/ 104 w 135"/>
                <a:gd name="T27" fmla="*/ 7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53">
                  <a:moveTo>
                    <a:pt x="0" y="78"/>
                  </a:moveTo>
                  <a:lnTo>
                    <a:pt x="0" y="75"/>
                  </a:lnTo>
                  <a:cubicBezTo>
                    <a:pt x="0" y="32"/>
                    <a:pt x="29" y="0"/>
                    <a:pt x="68" y="0"/>
                  </a:cubicBezTo>
                  <a:cubicBezTo>
                    <a:pt x="106" y="0"/>
                    <a:pt x="135" y="32"/>
                    <a:pt x="135" y="75"/>
                  </a:cubicBezTo>
                  <a:lnTo>
                    <a:pt x="135" y="78"/>
                  </a:lnTo>
                  <a:cubicBezTo>
                    <a:pt x="135" y="122"/>
                    <a:pt x="106" y="153"/>
                    <a:pt x="68" y="153"/>
                  </a:cubicBezTo>
                  <a:cubicBezTo>
                    <a:pt x="29" y="153"/>
                    <a:pt x="0" y="122"/>
                    <a:pt x="0" y="78"/>
                  </a:cubicBezTo>
                  <a:close/>
                  <a:moveTo>
                    <a:pt x="104" y="78"/>
                  </a:moveTo>
                  <a:lnTo>
                    <a:pt x="104" y="77"/>
                  </a:lnTo>
                  <a:cubicBezTo>
                    <a:pt x="104" y="49"/>
                    <a:pt x="89" y="29"/>
                    <a:pt x="68" y="29"/>
                  </a:cubicBezTo>
                  <a:cubicBezTo>
                    <a:pt x="45" y="29"/>
                    <a:pt x="31" y="49"/>
                    <a:pt x="31" y="77"/>
                  </a:cubicBezTo>
                  <a:lnTo>
                    <a:pt x="31" y="78"/>
                  </a:lnTo>
                  <a:cubicBezTo>
                    <a:pt x="31" y="106"/>
                    <a:pt x="46" y="127"/>
                    <a:pt x="68" y="127"/>
                  </a:cubicBezTo>
                  <a:cubicBezTo>
                    <a:pt x="90" y="126"/>
                    <a:pt x="104" y="106"/>
                    <a:pt x="104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auto">
            <a:xfrm>
              <a:off x="3956051" y="5857837"/>
              <a:ext cx="58738" cy="76200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5 w 116"/>
                <a:gd name="T13" fmla="*/ 150 h 150"/>
                <a:gd name="T14" fmla="*/ 85 w 116"/>
                <a:gd name="T15" fmla="*/ 60 h 150"/>
                <a:gd name="T16" fmla="*/ 59 w 116"/>
                <a:gd name="T17" fmla="*/ 28 h 150"/>
                <a:gd name="T18" fmla="*/ 31 w 116"/>
                <a:gd name="T19" fmla="*/ 60 h 150"/>
                <a:gd name="T20" fmla="*/ 31 w 116"/>
                <a:gd name="T21" fmla="*/ 149 h 150"/>
                <a:gd name="T22" fmla="*/ 0 w 116"/>
                <a:gd name="T23" fmla="*/ 149 h 150"/>
                <a:gd name="T24" fmla="*/ 0 w 116"/>
                <a:gd name="T2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5" y="150"/>
                  </a:lnTo>
                  <a:lnTo>
                    <a:pt x="85" y="60"/>
                  </a:lnTo>
                  <a:cubicBezTo>
                    <a:pt x="85" y="40"/>
                    <a:pt x="75" y="28"/>
                    <a:pt x="59" y="28"/>
                  </a:cubicBezTo>
                  <a:cubicBezTo>
                    <a:pt x="42" y="28"/>
                    <a:pt x="31" y="40"/>
                    <a:pt x="31" y="60"/>
                  </a:cubicBezTo>
                  <a:lnTo>
                    <a:pt x="31" y="149"/>
                  </a:lnTo>
                  <a:lnTo>
                    <a:pt x="0" y="14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Freeform 69"/>
            <p:cNvSpPr>
              <a:spLocks noEditPoints="1"/>
            </p:cNvSpPr>
            <p:nvPr/>
          </p:nvSpPr>
          <p:spPr bwMode="auto">
            <a:xfrm>
              <a:off x="4029076" y="5857837"/>
              <a:ext cx="63500" cy="79375"/>
            </a:xfrm>
            <a:custGeom>
              <a:avLst/>
              <a:gdLst>
                <a:gd name="T0" fmla="*/ 0 w 123"/>
                <a:gd name="T1" fmla="*/ 79 h 154"/>
                <a:gd name="T2" fmla="*/ 0 w 123"/>
                <a:gd name="T3" fmla="*/ 76 h 154"/>
                <a:gd name="T4" fmla="*/ 62 w 123"/>
                <a:gd name="T5" fmla="*/ 0 h 154"/>
                <a:gd name="T6" fmla="*/ 123 w 123"/>
                <a:gd name="T7" fmla="*/ 78 h 154"/>
                <a:gd name="T8" fmla="*/ 123 w 123"/>
                <a:gd name="T9" fmla="*/ 89 h 154"/>
                <a:gd name="T10" fmla="*/ 31 w 123"/>
                <a:gd name="T11" fmla="*/ 89 h 154"/>
                <a:gd name="T12" fmla="*/ 68 w 123"/>
                <a:gd name="T13" fmla="*/ 126 h 154"/>
                <a:gd name="T14" fmla="*/ 102 w 123"/>
                <a:gd name="T15" fmla="*/ 111 h 154"/>
                <a:gd name="T16" fmla="*/ 118 w 123"/>
                <a:gd name="T17" fmla="*/ 131 h 154"/>
                <a:gd name="T18" fmla="*/ 67 w 123"/>
                <a:gd name="T19" fmla="*/ 154 h 154"/>
                <a:gd name="T20" fmla="*/ 0 w 123"/>
                <a:gd name="T21" fmla="*/ 79 h 154"/>
                <a:gd name="T22" fmla="*/ 92 w 123"/>
                <a:gd name="T23" fmla="*/ 68 h 154"/>
                <a:gd name="T24" fmla="*/ 62 w 123"/>
                <a:gd name="T25" fmla="*/ 28 h 154"/>
                <a:gd name="T26" fmla="*/ 31 w 123"/>
                <a:gd name="T27" fmla="*/ 68 h 154"/>
                <a:gd name="T28" fmla="*/ 92 w 123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2" y="0"/>
                  </a:cubicBezTo>
                  <a:cubicBezTo>
                    <a:pt x="102" y="0"/>
                    <a:pt x="123" y="34"/>
                    <a:pt x="123" y="78"/>
                  </a:cubicBezTo>
                  <a:lnTo>
                    <a:pt x="123" y="89"/>
                  </a:lnTo>
                  <a:lnTo>
                    <a:pt x="31" y="89"/>
                  </a:lnTo>
                  <a:cubicBezTo>
                    <a:pt x="34" y="114"/>
                    <a:pt x="48" y="126"/>
                    <a:pt x="68" y="126"/>
                  </a:cubicBezTo>
                  <a:cubicBezTo>
                    <a:pt x="82" y="126"/>
                    <a:pt x="92" y="120"/>
                    <a:pt x="102" y="111"/>
                  </a:cubicBezTo>
                  <a:lnTo>
                    <a:pt x="118" y="131"/>
                  </a:lnTo>
                  <a:cubicBezTo>
                    <a:pt x="105" y="145"/>
                    <a:pt x="89" y="154"/>
                    <a:pt x="67" y="154"/>
                  </a:cubicBezTo>
                  <a:cubicBezTo>
                    <a:pt x="29" y="154"/>
                    <a:pt x="0" y="125"/>
                    <a:pt x="0" y="79"/>
                  </a:cubicBezTo>
                  <a:close/>
                  <a:moveTo>
                    <a:pt x="92" y="68"/>
                  </a:moveTo>
                  <a:cubicBezTo>
                    <a:pt x="91" y="44"/>
                    <a:pt x="80" y="28"/>
                    <a:pt x="62" y="28"/>
                  </a:cubicBezTo>
                  <a:cubicBezTo>
                    <a:pt x="45" y="28"/>
                    <a:pt x="32" y="43"/>
                    <a:pt x="31" y="68"/>
                  </a:cubicBezTo>
                  <a:lnTo>
                    <a:pt x="9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auto">
            <a:xfrm>
              <a:off x="5467351" y="5835612"/>
              <a:ext cx="79375" cy="101600"/>
            </a:xfrm>
            <a:custGeom>
              <a:avLst/>
              <a:gdLst>
                <a:gd name="T0" fmla="*/ 0 w 155"/>
                <a:gd name="T1" fmla="*/ 101 h 200"/>
                <a:gd name="T2" fmla="*/ 0 w 155"/>
                <a:gd name="T3" fmla="*/ 99 h 200"/>
                <a:gd name="T4" fmla="*/ 88 w 155"/>
                <a:gd name="T5" fmla="*/ 0 h 200"/>
                <a:gd name="T6" fmla="*/ 150 w 155"/>
                <a:gd name="T7" fmla="*/ 22 h 200"/>
                <a:gd name="T8" fmla="*/ 131 w 155"/>
                <a:gd name="T9" fmla="*/ 47 h 200"/>
                <a:gd name="T10" fmla="*/ 88 w 155"/>
                <a:gd name="T11" fmla="*/ 30 h 200"/>
                <a:gd name="T12" fmla="*/ 33 w 155"/>
                <a:gd name="T13" fmla="*/ 99 h 200"/>
                <a:gd name="T14" fmla="*/ 33 w 155"/>
                <a:gd name="T15" fmla="*/ 100 h 200"/>
                <a:gd name="T16" fmla="*/ 90 w 155"/>
                <a:gd name="T17" fmla="*/ 170 h 200"/>
                <a:gd name="T18" fmla="*/ 125 w 155"/>
                <a:gd name="T19" fmla="*/ 160 h 200"/>
                <a:gd name="T20" fmla="*/ 125 w 155"/>
                <a:gd name="T21" fmla="*/ 118 h 200"/>
                <a:gd name="T22" fmla="*/ 83 w 155"/>
                <a:gd name="T23" fmla="*/ 118 h 200"/>
                <a:gd name="T24" fmla="*/ 83 w 155"/>
                <a:gd name="T25" fmla="*/ 89 h 200"/>
                <a:gd name="T26" fmla="*/ 155 w 155"/>
                <a:gd name="T27" fmla="*/ 89 h 200"/>
                <a:gd name="T28" fmla="*/ 155 w 155"/>
                <a:gd name="T29" fmla="*/ 176 h 200"/>
                <a:gd name="T30" fmla="*/ 88 w 155"/>
                <a:gd name="T31" fmla="*/ 200 h 200"/>
                <a:gd name="T32" fmla="*/ 0 w 155"/>
                <a:gd name="T33" fmla="*/ 10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200">
                  <a:moveTo>
                    <a:pt x="0" y="101"/>
                  </a:moveTo>
                  <a:lnTo>
                    <a:pt x="0" y="99"/>
                  </a:lnTo>
                  <a:cubicBezTo>
                    <a:pt x="0" y="41"/>
                    <a:pt x="37" y="0"/>
                    <a:pt x="88" y="0"/>
                  </a:cubicBezTo>
                  <a:cubicBezTo>
                    <a:pt x="115" y="0"/>
                    <a:pt x="132" y="8"/>
                    <a:pt x="150" y="22"/>
                  </a:cubicBezTo>
                  <a:lnTo>
                    <a:pt x="131" y="47"/>
                  </a:lnTo>
                  <a:cubicBezTo>
                    <a:pt x="120" y="38"/>
                    <a:pt x="107" y="30"/>
                    <a:pt x="88" y="30"/>
                  </a:cubicBezTo>
                  <a:cubicBezTo>
                    <a:pt x="57" y="30"/>
                    <a:pt x="33" y="59"/>
                    <a:pt x="33" y="99"/>
                  </a:cubicBezTo>
                  <a:lnTo>
                    <a:pt x="33" y="100"/>
                  </a:lnTo>
                  <a:cubicBezTo>
                    <a:pt x="33" y="144"/>
                    <a:pt x="57" y="170"/>
                    <a:pt x="90" y="170"/>
                  </a:cubicBezTo>
                  <a:cubicBezTo>
                    <a:pt x="103" y="170"/>
                    <a:pt x="116" y="166"/>
                    <a:pt x="125" y="160"/>
                  </a:cubicBezTo>
                  <a:lnTo>
                    <a:pt x="125" y="118"/>
                  </a:lnTo>
                  <a:lnTo>
                    <a:pt x="83" y="118"/>
                  </a:lnTo>
                  <a:lnTo>
                    <a:pt x="83" y="89"/>
                  </a:lnTo>
                  <a:lnTo>
                    <a:pt x="155" y="89"/>
                  </a:lnTo>
                  <a:lnTo>
                    <a:pt x="155" y="176"/>
                  </a:lnTo>
                  <a:cubicBezTo>
                    <a:pt x="138" y="189"/>
                    <a:pt x="116" y="200"/>
                    <a:pt x="88" y="200"/>
                  </a:cubicBezTo>
                  <a:cubicBezTo>
                    <a:pt x="36" y="200"/>
                    <a:pt x="0" y="161"/>
                    <a:pt x="0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Rectangle 71"/>
            <p:cNvSpPr>
              <a:spLocks noChangeArrowheads="1"/>
            </p:cNvSpPr>
            <p:nvPr/>
          </p:nvSpPr>
          <p:spPr bwMode="auto">
            <a:xfrm>
              <a:off x="5565776" y="5832437"/>
              <a:ext cx="14288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Freeform 72"/>
            <p:cNvSpPr>
              <a:spLocks noEditPoints="1"/>
            </p:cNvSpPr>
            <p:nvPr/>
          </p:nvSpPr>
          <p:spPr bwMode="auto">
            <a:xfrm>
              <a:off x="5595939" y="5859425"/>
              <a:ext cx="60325" cy="77788"/>
            </a:xfrm>
            <a:custGeom>
              <a:avLst/>
              <a:gdLst>
                <a:gd name="T0" fmla="*/ 0 w 119"/>
                <a:gd name="T1" fmla="*/ 106 h 152"/>
                <a:gd name="T2" fmla="*/ 0 w 119"/>
                <a:gd name="T3" fmla="*/ 105 h 152"/>
                <a:gd name="T4" fmla="*/ 52 w 119"/>
                <a:gd name="T5" fmla="*/ 57 h 152"/>
                <a:gd name="T6" fmla="*/ 86 w 119"/>
                <a:gd name="T7" fmla="*/ 64 h 152"/>
                <a:gd name="T8" fmla="*/ 86 w 119"/>
                <a:gd name="T9" fmla="*/ 57 h 152"/>
                <a:gd name="T10" fmla="*/ 55 w 119"/>
                <a:gd name="T11" fmla="*/ 27 h 152"/>
                <a:gd name="T12" fmla="*/ 20 w 119"/>
                <a:gd name="T13" fmla="*/ 36 h 152"/>
                <a:gd name="T14" fmla="*/ 11 w 119"/>
                <a:gd name="T15" fmla="*/ 11 h 152"/>
                <a:gd name="T16" fmla="*/ 60 w 119"/>
                <a:gd name="T17" fmla="*/ 0 h 152"/>
                <a:gd name="T18" fmla="*/ 104 w 119"/>
                <a:gd name="T19" fmla="*/ 15 h 152"/>
                <a:gd name="T20" fmla="*/ 119 w 119"/>
                <a:gd name="T21" fmla="*/ 57 h 152"/>
                <a:gd name="T22" fmla="*/ 119 w 119"/>
                <a:gd name="T23" fmla="*/ 149 h 152"/>
                <a:gd name="T24" fmla="*/ 86 w 119"/>
                <a:gd name="T25" fmla="*/ 149 h 152"/>
                <a:gd name="T26" fmla="*/ 86 w 119"/>
                <a:gd name="T27" fmla="*/ 131 h 152"/>
                <a:gd name="T28" fmla="*/ 45 w 119"/>
                <a:gd name="T29" fmla="*/ 152 h 152"/>
                <a:gd name="T30" fmla="*/ 0 w 119"/>
                <a:gd name="T31" fmla="*/ 106 h 152"/>
                <a:gd name="T32" fmla="*/ 86 w 119"/>
                <a:gd name="T33" fmla="*/ 99 h 152"/>
                <a:gd name="T34" fmla="*/ 86 w 119"/>
                <a:gd name="T35" fmla="*/ 84 h 152"/>
                <a:gd name="T36" fmla="*/ 59 w 119"/>
                <a:gd name="T37" fmla="*/ 79 h 152"/>
                <a:gd name="T38" fmla="*/ 30 w 119"/>
                <a:gd name="T39" fmla="*/ 104 h 152"/>
                <a:gd name="T40" fmla="*/ 30 w 119"/>
                <a:gd name="T41" fmla="*/ 104 h 152"/>
                <a:gd name="T42" fmla="*/ 54 w 119"/>
                <a:gd name="T43" fmla="*/ 127 h 152"/>
                <a:gd name="T44" fmla="*/ 86 w 119"/>
                <a:gd name="T45" fmla="*/ 9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52">
                  <a:moveTo>
                    <a:pt x="0" y="106"/>
                  </a:moveTo>
                  <a:lnTo>
                    <a:pt x="0" y="105"/>
                  </a:lnTo>
                  <a:cubicBezTo>
                    <a:pt x="0" y="74"/>
                    <a:pt x="21" y="57"/>
                    <a:pt x="52" y="57"/>
                  </a:cubicBezTo>
                  <a:cubicBezTo>
                    <a:pt x="66" y="57"/>
                    <a:pt x="76" y="60"/>
                    <a:pt x="86" y="64"/>
                  </a:cubicBezTo>
                  <a:lnTo>
                    <a:pt x="86" y="57"/>
                  </a:lnTo>
                  <a:cubicBezTo>
                    <a:pt x="86" y="37"/>
                    <a:pt x="75" y="27"/>
                    <a:pt x="55" y="27"/>
                  </a:cubicBezTo>
                  <a:cubicBezTo>
                    <a:pt x="41" y="27"/>
                    <a:pt x="29" y="32"/>
                    <a:pt x="20" y="36"/>
                  </a:cubicBezTo>
                  <a:lnTo>
                    <a:pt x="11" y="11"/>
                  </a:lnTo>
                  <a:cubicBezTo>
                    <a:pt x="25" y="4"/>
                    <a:pt x="40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9"/>
                    <a:pt x="119" y="57"/>
                  </a:cubicBezTo>
                  <a:lnTo>
                    <a:pt x="119" y="149"/>
                  </a:lnTo>
                  <a:lnTo>
                    <a:pt x="86" y="149"/>
                  </a:lnTo>
                  <a:lnTo>
                    <a:pt x="86" y="131"/>
                  </a:lnTo>
                  <a:cubicBezTo>
                    <a:pt x="77" y="144"/>
                    <a:pt x="65" y="152"/>
                    <a:pt x="45" y="152"/>
                  </a:cubicBezTo>
                  <a:cubicBezTo>
                    <a:pt x="21" y="151"/>
                    <a:pt x="0" y="135"/>
                    <a:pt x="0" y="106"/>
                  </a:cubicBezTo>
                  <a:close/>
                  <a:moveTo>
                    <a:pt x="86" y="99"/>
                  </a:moveTo>
                  <a:lnTo>
                    <a:pt x="86" y="84"/>
                  </a:lnTo>
                  <a:cubicBezTo>
                    <a:pt x="79" y="81"/>
                    <a:pt x="70" y="79"/>
                    <a:pt x="59" y="79"/>
                  </a:cubicBezTo>
                  <a:cubicBezTo>
                    <a:pt x="41" y="79"/>
                    <a:pt x="30" y="87"/>
                    <a:pt x="30" y="104"/>
                  </a:cubicBezTo>
                  <a:lnTo>
                    <a:pt x="30" y="104"/>
                  </a:lnTo>
                  <a:cubicBezTo>
                    <a:pt x="30" y="119"/>
                    <a:pt x="40" y="126"/>
                    <a:pt x="54" y="127"/>
                  </a:cubicBezTo>
                  <a:cubicBezTo>
                    <a:pt x="72" y="127"/>
                    <a:pt x="86" y="116"/>
                    <a:pt x="86" y="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Freeform 73"/>
            <p:cNvSpPr>
              <a:spLocks/>
            </p:cNvSpPr>
            <p:nvPr/>
          </p:nvSpPr>
          <p:spPr bwMode="auto">
            <a:xfrm>
              <a:off x="5672139" y="5857837"/>
              <a:ext cx="58738" cy="76200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5 w 116"/>
                <a:gd name="T13" fmla="*/ 150 h 150"/>
                <a:gd name="T14" fmla="*/ 85 w 116"/>
                <a:gd name="T15" fmla="*/ 60 h 150"/>
                <a:gd name="T16" fmla="*/ 59 w 116"/>
                <a:gd name="T17" fmla="*/ 28 h 150"/>
                <a:gd name="T18" fmla="*/ 31 w 116"/>
                <a:gd name="T19" fmla="*/ 60 h 150"/>
                <a:gd name="T20" fmla="*/ 31 w 116"/>
                <a:gd name="T21" fmla="*/ 149 h 150"/>
                <a:gd name="T22" fmla="*/ 0 w 116"/>
                <a:gd name="T23" fmla="*/ 149 h 150"/>
                <a:gd name="T24" fmla="*/ 0 w 116"/>
                <a:gd name="T2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5" y="150"/>
                  </a:lnTo>
                  <a:lnTo>
                    <a:pt x="85" y="60"/>
                  </a:lnTo>
                  <a:cubicBezTo>
                    <a:pt x="85" y="40"/>
                    <a:pt x="75" y="28"/>
                    <a:pt x="59" y="28"/>
                  </a:cubicBezTo>
                  <a:cubicBezTo>
                    <a:pt x="43" y="28"/>
                    <a:pt x="31" y="40"/>
                    <a:pt x="31" y="60"/>
                  </a:cubicBezTo>
                  <a:lnTo>
                    <a:pt x="31" y="149"/>
                  </a:lnTo>
                  <a:lnTo>
                    <a:pt x="0" y="14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auto">
            <a:xfrm>
              <a:off x="5745164" y="5859425"/>
              <a:ext cx="58738" cy="77788"/>
            </a:xfrm>
            <a:custGeom>
              <a:avLst/>
              <a:gdLst>
                <a:gd name="T0" fmla="*/ 0 w 116"/>
                <a:gd name="T1" fmla="*/ 78 h 153"/>
                <a:gd name="T2" fmla="*/ 0 w 116"/>
                <a:gd name="T3" fmla="*/ 75 h 153"/>
                <a:gd name="T4" fmla="*/ 67 w 116"/>
                <a:gd name="T5" fmla="*/ 0 h 153"/>
                <a:gd name="T6" fmla="*/ 115 w 116"/>
                <a:gd name="T7" fmla="*/ 21 h 153"/>
                <a:gd name="T8" fmla="*/ 97 w 116"/>
                <a:gd name="T9" fmla="*/ 43 h 153"/>
                <a:gd name="T10" fmla="*/ 67 w 116"/>
                <a:gd name="T11" fmla="*/ 28 h 153"/>
                <a:gd name="T12" fmla="*/ 32 w 116"/>
                <a:gd name="T13" fmla="*/ 75 h 153"/>
                <a:gd name="T14" fmla="*/ 32 w 116"/>
                <a:gd name="T15" fmla="*/ 77 h 153"/>
                <a:gd name="T16" fmla="*/ 69 w 116"/>
                <a:gd name="T17" fmla="*/ 124 h 153"/>
                <a:gd name="T18" fmla="*/ 99 w 116"/>
                <a:gd name="T19" fmla="*/ 109 h 153"/>
                <a:gd name="T20" fmla="*/ 116 w 116"/>
                <a:gd name="T21" fmla="*/ 130 h 153"/>
                <a:gd name="T22" fmla="*/ 67 w 116"/>
                <a:gd name="T23" fmla="*/ 153 h 153"/>
                <a:gd name="T24" fmla="*/ 0 w 116"/>
                <a:gd name="T25" fmla="*/ 7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3">
                  <a:moveTo>
                    <a:pt x="0" y="78"/>
                  </a:moveTo>
                  <a:lnTo>
                    <a:pt x="0" y="75"/>
                  </a:lnTo>
                  <a:cubicBezTo>
                    <a:pt x="0" y="32"/>
                    <a:pt x="29" y="0"/>
                    <a:pt x="67" y="0"/>
                  </a:cubicBezTo>
                  <a:cubicBezTo>
                    <a:pt x="89" y="0"/>
                    <a:pt x="102" y="8"/>
                    <a:pt x="115" y="21"/>
                  </a:cubicBezTo>
                  <a:lnTo>
                    <a:pt x="97" y="43"/>
                  </a:lnTo>
                  <a:cubicBezTo>
                    <a:pt x="90" y="35"/>
                    <a:pt x="81" y="28"/>
                    <a:pt x="67" y="28"/>
                  </a:cubicBezTo>
                  <a:cubicBezTo>
                    <a:pt x="47" y="28"/>
                    <a:pt x="32" y="48"/>
                    <a:pt x="32" y="75"/>
                  </a:cubicBezTo>
                  <a:lnTo>
                    <a:pt x="32" y="77"/>
                  </a:lnTo>
                  <a:cubicBezTo>
                    <a:pt x="32" y="105"/>
                    <a:pt x="47" y="124"/>
                    <a:pt x="69" y="124"/>
                  </a:cubicBezTo>
                  <a:cubicBezTo>
                    <a:pt x="81" y="124"/>
                    <a:pt x="90" y="118"/>
                    <a:pt x="99" y="109"/>
                  </a:cubicBezTo>
                  <a:lnTo>
                    <a:pt x="116" y="130"/>
                  </a:lnTo>
                  <a:cubicBezTo>
                    <a:pt x="105" y="143"/>
                    <a:pt x="90" y="153"/>
                    <a:pt x="67" y="153"/>
                  </a:cubicBezTo>
                  <a:cubicBezTo>
                    <a:pt x="27" y="153"/>
                    <a:pt x="0" y="123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Freeform 75"/>
            <p:cNvSpPr>
              <a:spLocks noEditPoints="1"/>
            </p:cNvSpPr>
            <p:nvPr/>
          </p:nvSpPr>
          <p:spPr bwMode="auto">
            <a:xfrm>
              <a:off x="5811839" y="5857837"/>
              <a:ext cx="61913" cy="79375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2 w 124"/>
                <a:gd name="T5" fmla="*/ 0 h 154"/>
                <a:gd name="T6" fmla="*/ 124 w 124"/>
                <a:gd name="T7" fmla="*/ 78 h 154"/>
                <a:gd name="T8" fmla="*/ 124 w 124"/>
                <a:gd name="T9" fmla="*/ 89 h 154"/>
                <a:gd name="T10" fmla="*/ 31 w 124"/>
                <a:gd name="T11" fmla="*/ 89 h 154"/>
                <a:gd name="T12" fmla="*/ 69 w 124"/>
                <a:gd name="T13" fmla="*/ 126 h 154"/>
                <a:gd name="T14" fmla="*/ 102 w 124"/>
                <a:gd name="T15" fmla="*/ 111 h 154"/>
                <a:gd name="T16" fmla="*/ 119 w 124"/>
                <a:gd name="T17" fmla="*/ 131 h 154"/>
                <a:gd name="T18" fmla="*/ 67 w 124"/>
                <a:gd name="T19" fmla="*/ 154 h 154"/>
                <a:gd name="T20" fmla="*/ 0 w 124"/>
                <a:gd name="T21" fmla="*/ 79 h 154"/>
                <a:gd name="T22" fmla="*/ 92 w 124"/>
                <a:gd name="T23" fmla="*/ 68 h 154"/>
                <a:gd name="T24" fmla="*/ 62 w 124"/>
                <a:gd name="T25" fmla="*/ 28 h 154"/>
                <a:gd name="T26" fmla="*/ 31 w 124"/>
                <a:gd name="T27" fmla="*/ 68 h 154"/>
                <a:gd name="T28" fmla="*/ 92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2" y="0"/>
                  </a:cubicBezTo>
                  <a:cubicBezTo>
                    <a:pt x="102" y="0"/>
                    <a:pt x="124" y="34"/>
                    <a:pt x="124" y="78"/>
                  </a:cubicBezTo>
                  <a:lnTo>
                    <a:pt x="124" y="89"/>
                  </a:lnTo>
                  <a:lnTo>
                    <a:pt x="31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2" y="126"/>
                    <a:pt x="92" y="120"/>
                    <a:pt x="102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7" y="154"/>
                  </a:cubicBezTo>
                  <a:cubicBezTo>
                    <a:pt x="29" y="154"/>
                    <a:pt x="0" y="125"/>
                    <a:pt x="0" y="79"/>
                  </a:cubicBezTo>
                  <a:close/>
                  <a:moveTo>
                    <a:pt x="92" y="68"/>
                  </a:moveTo>
                  <a:cubicBezTo>
                    <a:pt x="91" y="44"/>
                    <a:pt x="80" y="28"/>
                    <a:pt x="62" y="28"/>
                  </a:cubicBezTo>
                  <a:cubicBezTo>
                    <a:pt x="45" y="28"/>
                    <a:pt x="32" y="43"/>
                    <a:pt x="31" y="68"/>
                  </a:cubicBezTo>
                  <a:lnTo>
                    <a:pt x="9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Freeform 76"/>
            <p:cNvSpPr>
              <a:spLocks noEditPoints="1"/>
            </p:cNvSpPr>
            <p:nvPr/>
          </p:nvSpPr>
          <p:spPr bwMode="auto">
            <a:xfrm>
              <a:off x="4430714" y="5837200"/>
              <a:ext cx="66675" cy="96838"/>
            </a:xfrm>
            <a:custGeom>
              <a:avLst/>
              <a:gdLst>
                <a:gd name="T0" fmla="*/ 0 w 132"/>
                <a:gd name="T1" fmla="*/ 0 h 193"/>
                <a:gd name="T2" fmla="*/ 62 w 132"/>
                <a:gd name="T3" fmla="*/ 0 h 193"/>
                <a:gd name="T4" fmla="*/ 132 w 132"/>
                <a:gd name="T5" fmla="*/ 65 h 193"/>
                <a:gd name="T6" fmla="*/ 132 w 132"/>
                <a:gd name="T7" fmla="*/ 65 h 193"/>
                <a:gd name="T8" fmla="*/ 61 w 132"/>
                <a:gd name="T9" fmla="*/ 131 h 193"/>
                <a:gd name="T10" fmla="*/ 33 w 132"/>
                <a:gd name="T11" fmla="*/ 131 h 193"/>
                <a:gd name="T12" fmla="*/ 33 w 132"/>
                <a:gd name="T13" fmla="*/ 193 h 193"/>
                <a:gd name="T14" fmla="*/ 1 w 132"/>
                <a:gd name="T15" fmla="*/ 193 h 193"/>
                <a:gd name="T16" fmla="*/ 1 w 132"/>
                <a:gd name="T17" fmla="*/ 0 h 193"/>
                <a:gd name="T18" fmla="*/ 0 w 132"/>
                <a:gd name="T19" fmla="*/ 0 h 193"/>
                <a:gd name="T20" fmla="*/ 60 w 132"/>
                <a:gd name="T21" fmla="*/ 102 h 193"/>
                <a:gd name="T22" fmla="*/ 98 w 132"/>
                <a:gd name="T23" fmla="*/ 66 h 193"/>
                <a:gd name="T24" fmla="*/ 98 w 132"/>
                <a:gd name="T25" fmla="*/ 66 h 193"/>
                <a:gd name="T26" fmla="*/ 60 w 132"/>
                <a:gd name="T27" fmla="*/ 30 h 193"/>
                <a:gd name="T28" fmla="*/ 32 w 132"/>
                <a:gd name="T29" fmla="*/ 30 h 193"/>
                <a:gd name="T30" fmla="*/ 32 w 132"/>
                <a:gd name="T31" fmla="*/ 102 h 193"/>
                <a:gd name="T32" fmla="*/ 60 w 132"/>
                <a:gd name="T33" fmla="*/ 10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93">
                  <a:moveTo>
                    <a:pt x="0" y="0"/>
                  </a:moveTo>
                  <a:lnTo>
                    <a:pt x="62" y="0"/>
                  </a:lnTo>
                  <a:cubicBezTo>
                    <a:pt x="105" y="0"/>
                    <a:pt x="132" y="25"/>
                    <a:pt x="132" y="65"/>
                  </a:cubicBezTo>
                  <a:lnTo>
                    <a:pt x="132" y="65"/>
                  </a:lnTo>
                  <a:cubicBezTo>
                    <a:pt x="132" y="107"/>
                    <a:pt x="101" y="130"/>
                    <a:pt x="61" y="131"/>
                  </a:cubicBezTo>
                  <a:lnTo>
                    <a:pt x="33" y="131"/>
                  </a:lnTo>
                  <a:lnTo>
                    <a:pt x="33" y="193"/>
                  </a:lnTo>
                  <a:lnTo>
                    <a:pt x="1" y="193"/>
                  </a:lnTo>
                  <a:lnTo>
                    <a:pt x="1" y="0"/>
                  </a:lnTo>
                  <a:lnTo>
                    <a:pt x="0" y="0"/>
                  </a:lnTo>
                  <a:close/>
                  <a:moveTo>
                    <a:pt x="60" y="102"/>
                  </a:moveTo>
                  <a:cubicBezTo>
                    <a:pt x="85" y="102"/>
                    <a:pt x="98" y="87"/>
                    <a:pt x="98" y="66"/>
                  </a:cubicBezTo>
                  <a:lnTo>
                    <a:pt x="98" y="66"/>
                  </a:lnTo>
                  <a:cubicBezTo>
                    <a:pt x="98" y="42"/>
                    <a:pt x="83" y="30"/>
                    <a:pt x="60" y="30"/>
                  </a:cubicBezTo>
                  <a:lnTo>
                    <a:pt x="32" y="30"/>
                  </a:lnTo>
                  <a:lnTo>
                    <a:pt x="32" y="102"/>
                  </a:lnTo>
                  <a:lnTo>
                    <a:pt x="6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Rectangle 77"/>
            <p:cNvSpPr>
              <a:spLocks noChangeArrowheads="1"/>
            </p:cNvSpPr>
            <p:nvPr/>
          </p:nvSpPr>
          <p:spPr bwMode="auto">
            <a:xfrm>
              <a:off x="4510089" y="5832437"/>
              <a:ext cx="15875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Freeform 78"/>
            <p:cNvSpPr>
              <a:spLocks noEditPoints="1"/>
            </p:cNvSpPr>
            <p:nvPr/>
          </p:nvSpPr>
          <p:spPr bwMode="auto">
            <a:xfrm>
              <a:off x="4541839" y="5859425"/>
              <a:ext cx="60325" cy="77788"/>
            </a:xfrm>
            <a:custGeom>
              <a:avLst/>
              <a:gdLst>
                <a:gd name="T0" fmla="*/ 0 w 118"/>
                <a:gd name="T1" fmla="*/ 106 h 152"/>
                <a:gd name="T2" fmla="*/ 0 w 118"/>
                <a:gd name="T3" fmla="*/ 105 h 152"/>
                <a:gd name="T4" fmla="*/ 52 w 118"/>
                <a:gd name="T5" fmla="*/ 57 h 152"/>
                <a:gd name="T6" fmla="*/ 86 w 118"/>
                <a:gd name="T7" fmla="*/ 64 h 152"/>
                <a:gd name="T8" fmla="*/ 86 w 118"/>
                <a:gd name="T9" fmla="*/ 57 h 152"/>
                <a:gd name="T10" fmla="*/ 55 w 118"/>
                <a:gd name="T11" fmla="*/ 27 h 152"/>
                <a:gd name="T12" fmla="*/ 20 w 118"/>
                <a:gd name="T13" fmla="*/ 36 h 152"/>
                <a:gd name="T14" fmla="*/ 11 w 118"/>
                <a:gd name="T15" fmla="*/ 11 h 152"/>
                <a:gd name="T16" fmla="*/ 60 w 118"/>
                <a:gd name="T17" fmla="*/ 0 h 152"/>
                <a:gd name="T18" fmla="*/ 103 w 118"/>
                <a:gd name="T19" fmla="*/ 15 h 152"/>
                <a:gd name="T20" fmla="*/ 118 w 118"/>
                <a:gd name="T21" fmla="*/ 57 h 152"/>
                <a:gd name="T22" fmla="*/ 118 w 118"/>
                <a:gd name="T23" fmla="*/ 149 h 152"/>
                <a:gd name="T24" fmla="*/ 87 w 118"/>
                <a:gd name="T25" fmla="*/ 149 h 152"/>
                <a:gd name="T26" fmla="*/ 87 w 118"/>
                <a:gd name="T27" fmla="*/ 131 h 152"/>
                <a:gd name="T28" fmla="*/ 46 w 118"/>
                <a:gd name="T29" fmla="*/ 152 h 152"/>
                <a:gd name="T30" fmla="*/ 0 w 118"/>
                <a:gd name="T31" fmla="*/ 106 h 152"/>
                <a:gd name="T32" fmla="*/ 86 w 118"/>
                <a:gd name="T33" fmla="*/ 99 h 152"/>
                <a:gd name="T34" fmla="*/ 86 w 118"/>
                <a:gd name="T35" fmla="*/ 84 h 152"/>
                <a:gd name="T36" fmla="*/ 58 w 118"/>
                <a:gd name="T37" fmla="*/ 79 h 152"/>
                <a:gd name="T38" fmla="*/ 30 w 118"/>
                <a:gd name="T39" fmla="*/ 104 h 152"/>
                <a:gd name="T40" fmla="*/ 30 w 118"/>
                <a:gd name="T41" fmla="*/ 104 h 152"/>
                <a:gd name="T42" fmla="*/ 53 w 118"/>
                <a:gd name="T43" fmla="*/ 127 h 152"/>
                <a:gd name="T44" fmla="*/ 86 w 118"/>
                <a:gd name="T45" fmla="*/ 9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2">
                  <a:moveTo>
                    <a:pt x="0" y="106"/>
                  </a:moveTo>
                  <a:lnTo>
                    <a:pt x="0" y="105"/>
                  </a:lnTo>
                  <a:cubicBezTo>
                    <a:pt x="0" y="74"/>
                    <a:pt x="21" y="57"/>
                    <a:pt x="52" y="57"/>
                  </a:cubicBezTo>
                  <a:cubicBezTo>
                    <a:pt x="66" y="57"/>
                    <a:pt x="76" y="60"/>
                    <a:pt x="86" y="64"/>
                  </a:cubicBezTo>
                  <a:lnTo>
                    <a:pt x="86" y="57"/>
                  </a:lnTo>
                  <a:cubicBezTo>
                    <a:pt x="86" y="37"/>
                    <a:pt x="75" y="27"/>
                    <a:pt x="55" y="27"/>
                  </a:cubicBezTo>
                  <a:cubicBezTo>
                    <a:pt x="41" y="27"/>
                    <a:pt x="28" y="32"/>
                    <a:pt x="20" y="36"/>
                  </a:cubicBezTo>
                  <a:lnTo>
                    <a:pt x="11" y="11"/>
                  </a:lnTo>
                  <a:cubicBezTo>
                    <a:pt x="25" y="4"/>
                    <a:pt x="40" y="0"/>
                    <a:pt x="60" y="0"/>
                  </a:cubicBezTo>
                  <a:cubicBezTo>
                    <a:pt x="78" y="0"/>
                    <a:pt x="93" y="5"/>
                    <a:pt x="103" y="15"/>
                  </a:cubicBezTo>
                  <a:cubicBezTo>
                    <a:pt x="113" y="25"/>
                    <a:pt x="118" y="39"/>
                    <a:pt x="118" y="57"/>
                  </a:cubicBezTo>
                  <a:lnTo>
                    <a:pt x="118" y="149"/>
                  </a:lnTo>
                  <a:lnTo>
                    <a:pt x="87" y="149"/>
                  </a:lnTo>
                  <a:lnTo>
                    <a:pt x="87" y="131"/>
                  </a:lnTo>
                  <a:cubicBezTo>
                    <a:pt x="78" y="144"/>
                    <a:pt x="66" y="152"/>
                    <a:pt x="46" y="152"/>
                  </a:cubicBezTo>
                  <a:cubicBezTo>
                    <a:pt x="20" y="151"/>
                    <a:pt x="0" y="135"/>
                    <a:pt x="0" y="106"/>
                  </a:cubicBezTo>
                  <a:close/>
                  <a:moveTo>
                    <a:pt x="86" y="99"/>
                  </a:moveTo>
                  <a:lnTo>
                    <a:pt x="86" y="84"/>
                  </a:lnTo>
                  <a:cubicBezTo>
                    <a:pt x="78" y="81"/>
                    <a:pt x="70" y="79"/>
                    <a:pt x="58" y="79"/>
                  </a:cubicBezTo>
                  <a:cubicBezTo>
                    <a:pt x="41" y="79"/>
                    <a:pt x="30" y="87"/>
                    <a:pt x="30" y="104"/>
                  </a:cubicBezTo>
                  <a:lnTo>
                    <a:pt x="30" y="104"/>
                  </a:lnTo>
                  <a:cubicBezTo>
                    <a:pt x="30" y="119"/>
                    <a:pt x="40" y="126"/>
                    <a:pt x="53" y="127"/>
                  </a:cubicBezTo>
                  <a:cubicBezTo>
                    <a:pt x="71" y="127"/>
                    <a:pt x="86" y="116"/>
                    <a:pt x="86" y="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Freeform 79"/>
            <p:cNvSpPr>
              <a:spLocks/>
            </p:cNvSpPr>
            <p:nvPr/>
          </p:nvSpPr>
          <p:spPr bwMode="auto">
            <a:xfrm>
              <a:off x="4614864" y="5859425"/>
              <a:ext cx="58738" cy="77788"/>
            </a:xfrm>
            <a:custGeom>
              <a:avLst/>
              <a:gdLst>
                <a:gd name="T0" fmla="*/ 0 w 117"/>
                <a:gd name="T1" fmla="*/ 78 h 153"/>
                <a:gd name="T2" fmla="*/ 0 w 117"/>
                <a:gd name="T3" fmla="*/ 75 h 153"/>
                <a:gd name="T4" fmla="*/ 68 w 117"/>
                <a:gd name="T5" fmla="*/ 0 h 153"/>
                <a:gd name="T6" fmla="*/ 115 w 117"/>
                <a:gd name="T7" fmla="*/ 21 h 153"/>
                <a:gd name="T8" fmla="*/ 98 w 117"/>
                <a:gd name="T9" fmla="*/ 43 h 153"/>
                <a:gd name="T10" fmla="*/ 68 w 117"/>
                <a:gd name="T11" fmla="*/ 28 h 153"/>
                <a:gd name="T12" fmla="*/ 33 w 117"/>
                <a:gd name="T13" fmla="*/ 75 h 153"/>
                <a:gd name="T14" fmla="*/ 33 w 117"/>
                <a:gd name="T15" fmla="*/ 77 h 153"/>
                <a:gd name="T16" fmla="*/ 69 w 117"/>
                <a:gd name="T17" fmla="*/ 124 h 153"/>
                <a:gd name="T18" fmla="*/ 99 w 117"/>
                <a:gd name="T19" fmla="*/ 109 h 153"/>
                <a:gd name="T20" fmla="*/ 117 w 117"/>
                <a:gd name="T21" fmla="*/ 130 h 153"/>
                <a:gd name="T22" fmla="*/ 68 w 117"/>
                <a:gd name="T23" fmla="*/ 153 h 153"/>
                <a:gd name="T24" fmla="*/ 0 w 117"/>
                <a:gd name="T25" fmla="*/ 7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53">
                  <a:moveTo>
                    <a:pt x="0" y="78"/>
                  </a:moveTo>
                  <a:lnTo>
                    <a:pt x="0" y="75"/>
                  </a:lnTo>
                  <a:cubicBezTo>
                    <a:pt x="0" y="32"/>
                    <a:pt x="29" y="0"/>
                    <a:pt x="68" y="0"/>
                  </a:cubicBezTo>
                  <a:cubicBezTo>
                    <a:pt x="89" y="0"/>
                    <a:pt x="103" y="8"/>
                    <a:pt x="115" y="21"/>
                  </a:cubicBezTo>
                  <a:lnTo>
                    <a:pt x="98" y="43"/>
                  </a:lnTo>
                  <a:cubicBezTo>
                    <a:pt x="90" y="35"/>
                    <a:pt x="82" y="28"/>
                    <a:pt x="68" y="28"/>
                  </a:cubicBezTo>
                  <a:cubicBezTo>
                    <a:pt x="48" y="28"/>
                    <a:pt x="33" y="48"/>
                    <a:pt x="33" y="75"/>
                  </a:cubicBezTo>
                  <a:lnTo>
                    <a:pt x="33" y="77"/>
                  </a:lnTo>
                  <a:cubicBezTo>
                    <a:pt x="33" y="105"/>
                    <a:pt x="48" y="124"/>
                    <a:pt x="69" y="124"/>
                  </a:cubicBezTo>
                  <a:cubicBezTo>
                    <a:pt x="82" y="124"/>
                    <a:pt x="90" y="118"/>
                    <a:pt x="99" y="109"/>
                  </a:cubicBezTo>
                  <a:lnTo>
                    <a:pt x="117" y="130"/>
                  </a:lnTo>
                  <a:cubicBezTo>
                    <a:pt x="105" y="143"/>
                    <a:pt x="90" y="153"/>
                    <a:pt x="68" y="153"/>
                  </a:cubicBezTo>
                  <a:cubicBezTo>
                    <a:pt x="28" y="153"/>
                    <a:pt x="0" y="123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Freeform 80"/>
            <p:cNvSpPr>
              <a:spLocks noEditPoints="1"/>
            </p:cNvSpPr>
            <p:nvPr/>
          </p:nvSpPr>
          <p:spPr bwMode="auto">
            <a:xfrm>
              <a:off x="4679951" y="5857837"/>
              <a:ext cx="63500" cy="79375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3 w 124"/>
                <a:gd name="T5" fmla="*/ 0 h 154"/>
                <a:gd name="T6" fmla="*/ 124 w 124"/>
                <a:gd name="T7" fmla="*/ 78 h 154"/>
                <a:gd name="T8" fmla="*/ 124 w 124"/>
                <a:gd name="T9" fmla="*/ 89 h 154"/>
                <a:gd name="T10" fmla="*/ 31 w 124"/>
                <a:gd name="T11" fmla="*/ 89 h 154"/>
                <a:gd name="T12" fmla="*/ 69 w 124"/>
                <a:gd name="T13" fmla="*/ 126 h 154"/>
                <a:gd name="T14" fmla="*/ 103 w 124"/>
                <a:gd name="T15" fmla="*/ 111 h 154"/>
                <a:gd name="T16" fmla="*/ 119 w 124"/>
                <a:gd name="T17" fmla="*/ 131 h 154"/>
                <a:gd name="T18" fmla="*/ 68 w 124"/>
                <a:gd name="T19" fmla="*/ 154 h 154"/>
                <a:gd name="T20" fmla="*/ 0 w 124"/>
                <a:gd name="T21" fmla="*/ 79 h 154"/>
                <a:gd name="T22" fmla="*/ 94 w 124"/>
                <a:gd name="T23" fmla="*/ 68 h 154"/>
                <a:gd name="T24" fmla="*/ 64 w 124"/>
                <a:gd name="T25" fmla="*/ 28 h 154"/>
                <a:gd name="T26" fmla="*/ 33 w 124"/>
                <a:gd name="T27" fmla="*/ 68 h 154"/>
                <a:gd name="T28" fmla="*/ 94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3" y="0"/>
                  </a:cubicBezTo>
                  <a:cubicBezTo>
                    <a:pt x="103" y="0"/>
                    <a:pt x="124" y="34"/>
                    <a:pt x="124" y="78"/>
                  </a:cubicBezTo>
                  <a:lnTo>
                    <a:pt x="124" y="89"/>
                  </a:lnTo>
                  <a:lnTo>
                    <a:pt x="31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3" y="126"/>
                    <a:pt x="93" y="120"/>
                    <a:pt x="103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8" y="154"/>
                  </a:cubicBezTo>
                  <a:cubicBezTo>
                    <a:pt x="30" y="154"/>
                    <a:pt x="0" y="125"/>
                    <a:pt x="0" y="79"/>
                  </a:cubicBezTo>
                  <a:close/>
                  <a:moveTo>
                    <a:pt x="94" y="68"/>
                  </a:moveTo>
                  <a:cubicBezTo>
                    <a:pt x="93" y="44"/>
                    <a:pt x="81" y="28"/>
                    <a:pt x="64" y="28"/>
                  </a:cubicBezTo>
                  <a:cubicBezTo>
                    <a:pt x="46" y="28"/>
                    <a:pt x="34" y="43"/>
                    <a:pt x="33" y="68"/>
                  </a:cubicBezTo>
                  <a:lnTo>
                    <a:pt x="9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Freeform 81"/>
            <p:cNvSpPr>
              <a:spLocks/>
            </p:cNvSpPr>
            <p:nvPr/>
          </p:nvSpPr>
          <p:spPr bwMode="auto">
            <a:xfrm>
              <a:off x="4757739" y="5859425"/>
              <a:ext cx="98425" cy="76200"/>
            </a:xfrm>
            <a:custGeom>
              <a:avLst/>
              <a:gdLst>
                <a:gd name="T0" fmla="*/ 0 w 196"/>
                <a:gd name="T1" fmla="*/ 2 h 150"/>
                <a:gd name="T2" fmla="*/ 31 w 196"/>
                <a:gd name="T3" fmla="*/ 2 h 150"/>
                <a:gd name="T4" fmla="*/ 31 w 196"/>
                <a:gd name="T5" fmla="*/ 23 h 150"/>
                <a:gd name="T6" fmla="*/ 71 w 196"/>
                <a:gd name="T7" fmla="*/ 0 h 150"/>
                <a:gd name="T8" fmla="*/ 108 w 196"/>
                <a:gd name="T9" fmla="*/ 23 h 150"/>
                <a:gd name="T10" fmla="*/ 151 w 196"/>
                <a:gd name="T11" fmla="*/ 0 h 150"/>
                <a:gd name="T12" fmla="*/ 196 w 196"/>
                <a:gd name="T13" fmla="*/ 51 h 150"/>
                <a:gd name="T14" fmla="*/ 196 w 196"/>
                <a:gd name="T15" fmla="*/ 150 h 150"/>
                <a:gd name="T16" fmla="*/ 165 w 196"/>
                <a:gd name="T17" fmla="*/ 150 h 150"/>
                <a:gd name="T18" fmla="*/ 165 w 196"/>
                <a:gd name="T19" fmla="*/ 60 h 150"/>
                <a:gd name="T20" fmla="*/ 140 w 196"/>
                <a:gd name="T21" fmla="*/ 27 h 150"/>
                <a:gd name="T22" fmla="*/ 113 w 196"/>
                <a:gd name="T23" fmla="*/ 60 h 150"/>
                <a:gd name="T24" fmla="*/ 113 w 196"/>
                <a:gd name="T25" fmla="*/ 148 h 150"/>
                <a:gd name="T26" fmla="*/ 82 w 196"/>
                <a:gd name="T27" fmla="*/ 148 h 150"/>
                <a:gd name="T28" fmla="*/ 82 w 196"/>
                <a:gd name="T29" fmla="*/ 58 h 150"/>
                <a:gd name="T30" fmla="*/ 57 w 196"/>
                <a:gd name="T31" fmla="*/ 26 h 150"/>
                <a:gd name="T32" fmla="*/ 31 w 196"/>
                <a:gd name="T33" fmla="*/ 58 h 150"/>
                <a:gd name="T34" fmla="*/ 31 w 196"/>
                <a:gd name="T35" fmla="*/ 147 h 150"/>
                <a:gd name="T36" fmla="*/ 0 w 196"/>
                <a:gd name="T37" fmla="*/ 147 h 150"/>
                <a:gd name="T38" fmla="*/ 0 w 196"/>
                <a:gd name="T39" fmla="*/ 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150">
                  <a:moveTo>
                    <a:pt x="0" y="2"/>
                  </a:moveTo>
                  <a:lnTo>
                    <a:pt x="31" y="2"/>
                  </a:lnTo>
                  <a:lnTo>
                    <a:pt x="31" y="23"/>
                  </a:lnTo>
                  <a:cubicBezTo>
                    <a:pt x="40" y="11"/>
                    <a:pt x="51" y="0"/>
                    <a:pt x="71" y="0"/>
                  </a:cubicBezTo>
                  <a:cubicBezTo>
                    <a:pt x="88" y="0"/>
                    <a:pt x="102" y="8"/>
                    <a:pt x="108" y="23"/>
                  </a:cubicBezTo>
                  <a:cubicBezTo>
                    <a:pt x="118" y="10"/>
                    <a:pt x="132" y="0"/>
                    <a:pt x="151" y="0"/>
                  </a:cubicBezTo>
                  <a:cubicBezTo>
                    <a:pt x="178" y="0"/>
                    <a:pt x="196" y="17"/>
                    <a:pt x="196" y="51"/>
                  </a:cubicBezTo>
                  <a:lnTo>
                    <a:pt x="196" y="150"/>
                  </a:lnTo>
                  <a:lnTo>
                    <a:pt x="165" y="150"/>
                  </a:lnTo>
                  <a:lnTo>
                    <a:pt x="165" y="60"/>
                  </a:lnTo>
                  <a:cubicBezTo>
                    <a:pt x="165" y="38"/>
                    <a:pt x="156" y="27"/>
                    <a:pt x="140" y="27"/>
                  </a:cubicBezTo>
                  <a:cubicBezTo>
                    <a:pt x="125" y="27"/>
                    <a:pt x="113" y="38"/>
                    <a:pt x="113" y="60"/>
                  </a:cubicBezTo>
                  <a:lnTo>
                    <a:pt x="113" y="148"/>
                  </a:lnTo>
                  <a:lnTo>
                    <a:pt x="82" y="148"/>
                  </a:lnTo>
                  <a:lnTo>
                    <a:pt x="82" y="58"/>
                  </a:lnTo>
                  <a:cubicBezTo>
                    <a:pt x="82" y="37"/>
                    <a:pt x="73" y="26"/>
                    <a:pt x="57" y="26"/>
                  </a:cubicBezTo>
                  <a:cubicBezTo>
                    <a:pt x="41" y="26"/>
                    <a:pt x="31" y="38"/>
                    <a:pt x="31" y="58"/>
                  </a:cubicBezTo>
                  <a:lnTo>
                    <a:pt x="31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Freeform 82"/>
            <p:cNvSpPr>
              <a:spLocks noEditPoints="1"/>
            </p:cNvSpPr>
            <p:nvPr/>
          </p:nvSpPr>
          <p:spPr bwMode="auto">
            <a:xfrm>
              <a:off x="4872039" y="5857837"/>
              <a:ext cx="61913" cy="79375"/>
            </a:xfrm>
            <a:custGeom>
              <a:avLst/>
              <a:gdLst>
                <a:gd name="T0" fmla="*/ 0 w 123"/>
                <a:gd name="T1" fmla="*/ 79 h 154"/>
                <a:gd name="T2" fmla="*/ 0 w 123"/>
                <a:gd name="T3" fmla="*/ 76 h 154"/>
                <a:gd name="T4" fmla="*/ 62 w 123"/>
                <a:gd name="T5" fmla="*/ 0 h 154"/>
                <a:gd name="T6" fmla="*/ 123 w 123"/>
                <a:gd name="T7" fmla="*/ 78 h 154"/>
                <a:gd name="T8" fmla="*/ 123 w 123"/>
                <a:gd name="T9" fmla="*/ 89 h 154"/>
                <a:gd name="T10" fmla="*/ 31 w 123"/>
                <a:gd name="T11" fmla="*/ 89 h 154"/>
                <a:gd name="T12" fmla="*/ 68 w 123"/>
                <a:gd name="T13" fmla="*/ 126 h 154"/>
                <a:gd name="T14" fmla="*/ 102 w 123"/>
                <a:gd name="T15" fmla="*/ 111 h 154"/>
                <a:gd name="T16" fmla="*/ 118 w 123"/>
                <a:gd name="T17" fmla="*/ 131 h 154"/>
                <a:gd name="T18" fmla="*/ 67 w 123"/>
                <a:gd name="T19" fmla="*/ 154 h 154"/>
                <a:gd name="T20" fmla="*/ 0 w 123"/>
                <a:gd name="T21" fmla="*/ 79 h 154"/>
                <a:gd name="T22" fmla="*/ 92 w 123"/>
                <a:gd name="T23" fmla="*/ 68 h 154"/>
                <a:gd name="T24" fmla="*/ 62 w 123"/>
                <a:gd name="T25" fmla="*/ 28 h 154"/>
                <a:gd name="T26" fmla="*/ 31 w 123"/>
                <a:gd name="T27" fmla="*/ 68 h 154"/>
                <a:gd name="T28" fmla="*/ 92 w 123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2" y="0"/>
                  </a:cubicBezTo>
                  <a:cubicBezTo>
                    <a:pt x="102" y="0"/>
                    <a:pt x="123" y="34"/>
                    <a:pt x="123" y="78"/>
                  </a:cubicBezTo>
                  <a:lnTo>
                    <a:pt x="123" y="89"/>
                  </a:lnTo>
                  <a:lnTo>
                    <a:pt x="31" y="89"/>
                  </a:lnTo>
                  <a:cubicBezTo>
                    <a:pt x="33" y="114"/>
                    <a:pt x="48" y="126"/>
                    <a:pt x="68" y="126"/>
                  </a:cubicBezTo>
                  <a:cubicBezTo>
                    <a:pt x="82" y="126"/>
                    <a:pt x="92" y="120"/>
                    <a:pt x="102" y="111"/>
                  </a:cubicBezTo>
                  <a:lnTo>
                    <a:pt x="118" y="131"/>
                  </a:lnTo>
                  <a:cubicBezTo>
                    <a:pt x="105" y="145"/>
                    <a:pt x="88" y="154"/>
                    <a:pt x="67" y="154"/>
                  </a:cubicBezTo>
                  <a:cubicBezTo>
                    <a:pt x="28" y="154"/>
                    <a:pt x="0" y="125"/>
                    <a:pt x="0" y="79"/>
                  </a:cubicBezTo>
                  <a:close/>
                  <a:moveTo>
                    <a:pt x="92" y="68"/>
                  </a:moveTo>
                  <a:cubicBezTo>
                    <a:pt x="91" y="44"/>
                    <a:pt x="80" y="28"/>
                    <a:pt x="62" y="28"/>
                  </a:cubicBezTo>
                  <a:cubicBezTo>
                    <a:pt x="45" y="28"/>
                    <a:pt x="32" y="43"/>
                    <a:pt x="31" y="68"/>
                  </a:cubicBezTo>
                  <a:lnTo>
                    <a:pt x="9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 83"/>
            <p:cNvSpPr>
              <a:spLocks/>
            </p:cNvSpPr>
            <p:nvPr/>
          </p:nvSpPr>
          <p:spPr bwMode="auto">
            <a:xfrm>
              <a:off x="4948239" y="5857837"/>
              <a:ext cx="58738" cy="76200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6 w 116"/>
                <a:gd name="T13" fmla="*/ 150 h 150"/>
                <a:gd name="T14" fmla="*/ 86 w 116"/>
                <a:gd name="T15" fmla="*/ 60 h 150"/>
                <a:gd name="T16" fmla="*/ 60 w 116"/>
                <a:gd name="T17" fmla="*/ 28 h 150"/>
                <a:gd name="T18" fmla="*/ 32 w 116"/>
                <a:gd name="T19" fmla="*/ 60 h 150"/>
                <a:gd name="T20" fmla="*/ 32 w 116"/>
                <a:gd name="T21" fmla="*/ 149 h 150"/>
                <a:gd name="T22" fmla="*/ 1 w 116"/>
                <a:gd name="T23" fmla="*/ 149 h 150"/>
                <a:gd name="T24" fmla="*/ 1 w 116"/>
                <a:gd name="T25" fmla="*/ 4 h 150"/>
                <a:gd name="T26" fmla="*/ 0 w 116"/>
                <a:gd name="T27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6" y="150"/>
                  </a:lnTo>
                  <a:lnTo>
                    <a:pt x="86" y="60"/>
                  </a:lnTo>
                  <a:cubicBezTo>
                    <a:pt x="86" y="40"/>
                    <a:pt x="76" y="28"/>
                    <a:pt x="60" y="28"/>
                  </a:cubicBezTo>
                  <a:cubicBezTo>
                    <a:pt x="44" y="28"/>
                    <a:pt x="32" y="40"/>
                    <a:pt x="32" y="60"/>
                  </a:cubicBezTo>
                  <a:lnTo>
                    <a:pt x="32" y="149"/>
                  </a:lnTo>
                  <a:lnTo>
                    <a:pt x="1" y="149"/>
                  </a:lnTo>
                  <a:lnTo>
                    <a:pt x="1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Freeform 84"/>
            <p:cNvSpPr>
              <a:spLocks/>
            </p:cNvSpPr>
            <p:nvPr/>
          </p:nvSpPr>
          <p:spPr bwMode="auto">
            <a:xfrm>
              <a:off x="5019676" y="5840375"/>
              <a:ext cx="41275" cy="96838"/>
            </a:xfrm>
            <a:custGeom>
              <a:avLst/>
              <a:gdLst>
                <a:gd name="T0" fmla="*/ 16 w 81"/>
                <a:gd name="T1" fmla="*/ 151 h 191"/>
                <a:gd name="T2" fmla="*/ 16 w 81"/>
                <a:gd name="T3" fmla="*/ 68 h 191"/>
                <a:gd name="T4" fmla="*/ 0 w 81"/>
                <a:gd name="T5" fmla="*/ 68 h 191"/>
                <a:gd name="T6" fmla="*/ 0 w 81"/>
                <a:gd name="T7" fmla="*/ 40 h 191"/>
                <a:gd name="T8" fmla="*/ 16 w 81"/>
                <a:gd name="T9" fmla="*/ 40 h 191"/>
                <a:gd name="T10" fmla="*/ 16 w 81"/>
                <a:gd name="T11" fmla="*/ 0 h 191"/>
                <a:gd name="T12" fmla="*/ 47 w 81"/>
                <a:gd name="T13" fmla="*/ 0 h 191"/>
                <a:gd name="T14" fmla="*/ 47 w 81"/>
                <a:gd name="T15" fmla="*/ 40 h 191"/>
                <a:gd name="T16" fmla="*/ 80 w 81"/>
                <a:gd name="T17" fmla="*/ 40 h 191"/>
                <a:gd name="T18" fmla="*/ 80 w 81"/>
                <a:gd name="T19" fmla="*/ 68 h 191"/>
                <a:gd name="T20" fmla="*/ 47 w 81"/>
                <a:gd name="T21" fmla="*/ 68 h 191"/>
                <a:gd name="T22" fmla="*/ 47 w 81"/>
                <a:gd name="T23" fmla="*/ 146 h 191"/>
                <a:gd name="T24" fmla="*/ 64 w 81"/>
                <a:gd name="T25" fmla="*/ 162 h 191"/>
                <a:gd name="T26" fmla="*/ 81 w 81"/>
                <a:gd name="T27" fmla="*/ 159 h 191"/>
                <a:gd name="T28" fmla="*/ 81 w 81"/>
                <a:gd name="T29" fmla="*/ 185 h 191"/>
                <a:gd name="T30" fmla="*/ 55 w 81"/>
                <a:gd name="T31" fmla="*/ 191 h 191"/>
                <a:gd name="T32" fmla="*/ 16 w 81"/>
                <a:gd name="T33" fmla="*/ 15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91">
                  <a:moveTo>
                    <a:pt x="16" y="151"/>
                  </a:moveTo>
                  <a:lnTo>
                    <a:pt x="16" y="68"/>
                  </a:lnTo>
                  <a:lnTo>
                    <a:pt x="0" y="68"/>
                  </a:lnTo>
                  <a:lnTo>
                    <a:pt x="0" y="40"/>
                  </a:lnTo>
                  <a:lnTo>
                    <a:pt x="16" y="40"/>
                  </a:lnTo>
                  <a:lnTo>
                    <a:pt x="16" y="0"/>
                  </a:lnTo>
                  <a:lnTo>
                    <a:pt x="47" y="0"/>
                  </a:lnTo>
                  <a:lnTo>
                    <a:pt x="47" y="40"/>
                  </a:lnTo>
                  <a:lnTo>
                    <a:pt x="80" y="40"/>
                  </a:lnTo>
                  <a:lnTo>
                    <a:pt x="80" y="68"/>
                  </a:lnTo>
                  <a:lnTo>
                    <a:pt x="47" y="68"/>
                  </a:lnTo>
                  <a:lnTo>
                    <a:pt x="47" y="146"/>
                  </a:lnTo>
                  <a:cubicBezTo>
                    <a:pt x="47" y="158"/>
                    <a:pt x="54" y="162"/>
                    <a:pt x="64" y="162"/>
                  </a:cubicBezTo>
                  <a:cubicBezTo>
                    <a:pt x="70" y="162"/>
                    <a:pt x="75" y="161"/>
                    <a:pt x="81" y="159"/>
                  </a:cubicBezTo>
                  <a:lnTo>
                    <a:pt x="81" y="185"/>
                  </a:lnTo>
                  <a:cubicBezTo>
                    <a:pt x="74" y="189"/>
                    <a:pt x="66" y="191"/>
                    <a:pt x="55" y="191"/>
                  </a:cubicBezTo>
                  <a:cubicBezTo>
                    <a:pt x="34" y="190"/>
                    <a:pt x="16" y="180"/>
                    <a:pt x="16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Rectangle 85"/>
            <p:cNvSpPr>
              <a:spLocks noChangeArrowheads="1"/>
            </p:cNvSpPr>
            <p:nvPr/>
          </p:nvSpPr>
          <p:spPr bwMode="auto">
            <a:xfrm>
              <a:off x="5470526" y="5551450"/>
              <a:ext cx="1250950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Freeform 86"/>
            <p:cNvSpPr>
              <a:spLocks/>
            </p:cNvSpPr>
            <p:nvPr/>
          </p:nvSpPr>
          <p:spPr bwMode="auto">
            <a:xfrm>
              <a:off x="5791201" y="5603837"/>
              <a:ext cx="50800" cy="74613"/>
            </a:xfrm>
            <a:custGeom>
              <a:avLst/>
              <a:gdLst>
                <a:gd name="T0" fmla="*/ 0 w 102"/>
                <a:gd name="T1" fmla="*/ 127 h 148"/>
                <a:gd name="T2" fmla="*/ 17 w 102"/>
                <a:gd name="T3" fmla="*/ 105 h 148"/>
                <a:gd name="T4" fmla="*/ 53 w 102"/>
                <a:gd name="T5" fmla="*/ 121 h 148"/>
                <a:gd name="T6" fmla="*/ 72 w 102"/>
                <a:gd name="T7" fmla="*/ 107 h 148"/>
                <a:gd name="T8" fmla="*/ 72 w 102"/>
                <a:gd name="T9" fmla="*/ 107 h 148"/>
                <a:gd name="T10" fmla="*/ 47 w 102"/>
                <a:gd name="T11" fmla="*/ 87 h 148"/>
                <a:gd name="T12" fmla="*/ 6 w 102"/>
                <a:gd name="T13" fmla="*/ 42 h 148"/>
                <a:gd name="T14" fmla="*/ 6 w 102"/>
                <a:gd name="T15" fmla="*/ 42 h 148"/>
                <a:gd name="T16" fmla="*/ 53 w 102"/>
                <a:gd name="T17" fmla="*/ 0 h 148"/>
                <a:gd name="T18" fmla="*/ 100 w 102"/>
                <a:gd name="T19" fmla="*/ 17 h 148"/>
                <a:gd name="T20" fmla="*/ 83 w 102"/>
                <a:gd name="T21" fmla="*/ 39 h 148"/>
                <a:gd name="T22" fmla="*/ 52 w 102"/>
                <a:gd name="T23" fmla="*/ 26 h 148"/>
                <a:gd name="T24" fmla="*/ 36 w 102"/>
                <a:gd name="T25" fmla="*/ 38 h 148"/>
                <a:gd name="T26" fmla="*/ 36 w 102"/>
                <a:gd name="T27" fmla="*/ 38 h 148"/>
                <a:gd name="T28" fmla="*/ 63 w 102"/>
                <a:gd name="T29" fmla="*/ 59 h 148"/>
                <a:gd name="T30" fmla="*/ 102 w 102"/>
                <a:gd name="T31" fmla="*/ 103 h 148"/>
                <a:gd name="T32" fmla="*/ 102 w 102"/>
                <a:gd name="T33" fmla="*/ 103 h 148"/>
                <a:gd name="T34" fmla="*/ 53 w 102"/>
                <a:gd name="T35" fmla="*/ 147 h 148"/>
                <a:gd name="T36" fmla="*/ 0 w 102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8">
                  <a:moveTo>
                    <a:pt x="0" y="127"/>
                  </a:moveTo>
                  <a:lnTo>
                    <a:pt x="17" y="105"/>
                  </a:lnTo>
                  <a:cubicBezTo>
                    <a:pt x="27" y="113"/>
                    <a:pt x="38" y="121"/>
                    <a:pt x="53" y="121"/>
                  </a:cubicBezTo>
                  <a:cubicBezTo>
                    <a:pt x="64" y="121"/>
                    <a:pt x="72" y="115"/>
                    <a:pt x="72" y="107"/>
                  </a:cubicBezTo>
                  <a:lnTo>
                    <a:pt x="72" y="107"/>
                  </a:lnTo>
                  <a:cubicBezTo>
                    <a:pt x="72" y="100"/>
                    <a:pt x="68" y="96"/>
                    <a:pt x="47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3" y="0"/>
                  </a:cubicBezTo>
                  <a:cubicBezTo>
                    <a:pt x="71" y="0"/>
                    <a:pt x="87" y="6"/>
                    <a:pt x="100" y="17"/>
                  </a:cubicBezTo>
                  <a:lnTo>
                    <a:pt x="83" y="39"/>
                  </a:lnTo>
                  <a:cubicBezTo>
                    <a:pt x="75" y="32"/>
                    <a:pt x="63" y="26"/>
                    <a:pt x="52" y="26"/>
                  </a:cubicBezTo>
                  <a:cubicBezTo>
                    <a:pt x="42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3" y="59"/>
                  </a:cubicBezTo>
                  <a:cubicBezTo>
                    <a:pt x="88" y="69"/>
                    <a:pt x="102" y="81"/>
                    <a:pt x="102" y="103"/>
                  </a:cubicBezTo>
                  <a:lnTo>
                    <a:pt x="102" y="103"/>
                  </a:lnTo>
                  <a:cubicBezTo>
                    <a:pt x="102" y="131"/>
                    <a:pt x="82" y="147"/>
                    <a:pt x="53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Freeform 87"/>
            <p:cNvSpPr>
              <a:spLocks/>
            </p:cNvSpPr>
            <p:nvPr/>
          </p:nvSpPr>
          <p:spPr bwMode="auto">
            <a:xfrm>
              <a:off x="5853114" y="5603837"/>
              <a:ext cx="55563" cy="74613"/>
            </a:xfrm>
            <a:custGeom>
              <a:avLst/>
              <a:gdLst>
                <a:gd name="T0" fmla="*/ 0 w 35"/>
                <a:gd name="T1" fmla="*/ 0 h 47"/>
                <a:gd name="T2" fmla="*/ 10 w 35"/>
                <a:gd name="T3" fmla="*/ 0 h 47"/>
                <a:gd name="T4" fmla="*/ 10 w 35"/>
                <a:gd name="T5" fmla="*/ 19 h 47"/>
                <a:gd name="T6" fmla="*/ 25 w 35"/>
                <a:gd name="T7" fmla="*/ 19 h 47"/>
                <a:gd name="T8" fmla="*/ 25 w 35"/>
                <a:gd name="T9" fmla="*/ 0 h 47"/>
                <a:gd name="T10" fmla="*/ 35 w 35"/>
                <a:gd name="T11" fmla="*/ 0 h 47"/>
                <a:gd name="T12" fmla="*/ 35 w 35"/>
                <a:gd name="T13" fmla="*/ 47 h 47"/>
                <a:gd name="T14" fmla="*/ 25 w 35"/>
                <a:gd name="T15" fmla="*/ 47 h 47"/>
                <a:gd name="T16" fmla="*/ 25 w 35"/>
                <a:gd name="T17" fmla="*/ 28 h 47"/>
                <a:gd name="T18" fmla="*/ 10 w 35"/>
                <a:gd name="T19" fmla="*/ 28 h 47"/>
                <a:gd name="T20" fmla="*/ 10 w 35"/>
                <a:gd name="T21" fmla="*/ 47 h 47"/>
                <a:gd name="T22" fmla="*/ 0 w 35"/>
                <a:gd name="T23" fmla="*/ 47 h 47"/>
                <a:gd name="T24" fmla="*/ 0 w 35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7">
                  <a:moveTo>
                    <a:pt x="0" y="0"/>
                  </a:moveTo>
                  <a:lnTo>
                    <a:pt x="10" y="0"/>
                  </a:lnTo>
                  <a:lnTo>
                    <a:pt x="10" y="19"/>
                  </a:lnTo>
                  <a:lnTo>
                    <a:pt x="25" y="19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47"/>
                  </a:lnTo>
                  <a:lnTo>
                    <a:pt x="25" y="47"/>
                  </a:lnTo>
                  <a:lnTo>
                    <a:pt x="25" y="28"/>
                  </a:lnTo>
                  <a:lnTo>
                    <a:pt x="10" y="28"/>
                  </a:lnTo>
                  <a:lnTo>
                    <a:pt x="10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Freeform 88"/>
            <p:cNvSpPr>
              <a:spLocks noEditPoints="1"/>
            </p:cNvSpPr>
            <p:nvPr/>
          </p:nvSpPr>
          <p:spPr bwMode="auto">
            <a:xfrm>
              <a:off x="5918201" y="5603837"/>
              <a:ext cx="66675" cy="74613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9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Freeform 89"/>
            <p:cNvSpPr>
              <a:spLocks noEditPoints="1"/>
            </p:cNvSpPr>
            <p:nvPr/>
          </p:nvSpPr>
          <p:spPr bwMode="auto">
            <a:xfrm>
              <a:off x="5994401" y="5603837"/>
              <a:ext cx="55563" cy="7461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Freeform 90"/>
            <p:cNvSpPr>
              <a:spLocks/>
            </p:cNvSpPr>
            <p:nvPr/>
          </p:nvSpPr>
          <p:spPr bwMode="auto">
            <a:xfrm>
              <a:off x="6059489" y="5603837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 91"/>
            <p:cNvSpPr>
              <a:spLocks noEditPoints="1"/>
            </p:cNvSpPr>
            <p:nvPr/>
          </p:nvSpPr>
          <p:spPr bwMode="auto">
            <a:xfrm>
              <a:off x="6119814" y="5603837"/>
              <a:ext cx="57150" cy="73025"/>
            </a:xfrm>
            <a:custGeom>
              <a:avLst/>
              <a:gdLst>
                <a:gd name="T0" fmla="*/ 0 w 115"/>
                <a:gd name="T1" fmla="*/ 0 h 144"/>
                <a:gd name="T2" fmla="*/ 47 w 115"/>
                <a:gd name="T3" fmla="*/ 0 h 144"/>
                <a:gd name="T4" fmla="*/ 115 w 115"/>
                <a:gd name="T5" fmla="*/ 71 h 144"/>
                <a:gd name="T6" fmla="*/ 115 w 115"/>
                <a:gd name="T7" fmla="*/ 73 h 144"/>
                <a:gd name="T8" fmla="*/ 47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30 w 115"/>
                <a:gd name="T15" fmla="*/ 28 h 144"/>
                <a:gd name="T16" fmla="*/ 30 w 115"/>
                <a:gd name="T17" fmla="*/ 119 h 144"/>
                <a:gd name="T18" fmla="*/ 47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7 w 115"/>
                <a:gd name="T25" fmla="*/ 27 h 144"/>
                <a:gd name="T26" fmla="*/ 30 w 115"/>
                <a:gd name="T27" fmla="*/ 27 h 144"/>
                <a:gd name="T28" fmla="*/ 30 w 115"/>
                <a:gd name="T29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7" y="0"/>
                  </a:lnTo>
                  <a:cubicBezTo>
                    <a:pt x="89" y="0"/>
                    <a:pt x="115" y="29"/>
                    <a:pt x="115" y="71"/>
                  </a:cubicBezTo>
                  <a:lnTo>
                    <a:pt x="115" y="73"/>
                  </a:lnTo>
                  <a:cubicBezTo>
                    <a:pt x="115" y="115"/>
                    <a:pt x="88" y="144"/>
                    <a:pt x="47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0" y="28"/>
                  </a:moveTo>
                  <a:lnTo>
                    <a:pt x="30" y="119"/>
                  </a:lnTo>
                  <a:lnTo>
                    <a:pt x="47" y="119"/>
                  </a:lnTo>
                  <a:cubicBezTo>
                    <a:pt x="69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70" y="27"/>
                    <a:pt x="47" y="27"/>
                  </a:cubicBezTo>
                  <a:lnTo>
                    <a:pt x="30" y="27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Freeform 92"/>
            <p:cNvSpPr>
              <a:spLocks/>
            </p:cNvSpPr>
            <p:nvPr/>
          </p:nvSpPr>
          <p:spPr bwMode="auto">
            <a:xfrm>
              <a:off x="6208714" y="5603837"/>
              <a:ext cx="52388" cy="7461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7 w 103"/>
                <a:gd name="T13" fmla="*/ 42 h 148"/>
                <a:gd name="T14" fmla="*/ 7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7 w 103"/>
                <a:gd name="T25" fmla="*/ 38 h 148"/>
                <a:gd name="T26" fmla="*/ 37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2" y="77"/>
                    <a:pt x="7" y="67"/>
                    <a:pt x="7" y="42"/>
                  </a:cubicBezTo>
                  <a:lnTo>
                    <a:pt x="7" y="42"/>
                  </a:lnTo>
                  <a:cubicBezTo>
                    <a:pt x="7" y="17"/>
                    <a:pt x="27" y="0"/>
                    <a:pt x="54" y="0"/>
                  </a:cubicBezTo>
                  <a:cubicBezTo>
                    <a:pt x="72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7" y="31"/>
                    <a:pt x="37" y="38"/>
                  </a:cubicBezTo>
                  <a:lnTo>
                    <a:pt x="37" y="38"/>
                  </a:lnTo>
                  <a:cubicBezTo>
                    <a:pt x="37" y="47"/>
                    <a:pt x="42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7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Freeform 93"/>
            <p:cNvSpPr>
              <a:spLocks/>
            </p:cNvSpPr>
            <p:nvPr/>
          </p:nvSpPr>
          <p:spPr bwMode="auto">
            <a:xfrm>
              <a:off x="6272214" y="5603837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7 w 95"/>
                <a:gd name="T11" fmla="*/ 59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7" y="59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Freeform 94"/>
            <p:cNvSpPr>
              <a:spLocks noEditPoints="1"/>
            </p:cNvSpPr>
            <p:nvPr/>
          </p:nvSpPr>
          <p:spPr bwMode="auto">
            <a:xfrm>
              <a:off x="6330951" y="5603837"/>
              <a:ext cx="57150" cy="7461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Freeform 95"/>
            <p:cNvSpPr>
              <a:spLocks/>
            </p:cNvSpPr>
            <p:nvPr/>
          </p:nvSpPr>
          <p:spPr bwMode="auto">
            <a:xfrm>
              <a:off x="6389689" y="5603837"/>
              <a:ext cx="65088" cy="74613"/>
            </a:xfrm>
            <a:custGeom>
              <a:avLst/>
              <a:gdLst>
                <a:gd name="T0" fmla="*/ 0 w 126"/>
                <a:gd name="T1" fmla="*/ 0 h 146"/>
                <a:gd name="T2" fmla="*/ 33 w 126"/>
                <a:gd name="T3" fmla="*/ 0 h 146"/>
                <a:gd name="T4" fmla="*/ 64 w 126"/>
                <a:gd name="T5" fmla="*/ 100 h 146"/>
                <a:gd name="T6" fmla="*/ 95 w 126"/>
                <a:gd name="T7" fmla="*/ 0 h 146"/>
                <a:gd name="T8" fmla="*/ 126 w 126"/>
                <a:gd name="T9" fmla="*/ 0 h 146"/>
                <a:gd name="T10" fmla="*/ 78 w 126"/>
                <a:gd name="T11" fmla="*/ 146 h 146"/>
                <a:gd name="T12" fmla="*/ 50 w 126"/>
                <a:gd name="T13" fmla="*/ 146 h 146"/>
                <a:gd name="T14" fmla="*/ 0 w 126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46">
                  <a:moveTo>
                    <a:pt x="0" y="0"/>
                  </a:moveTo>
                  <a:lnTo>
                    <a:pt x="33" y="0"/>
                  </a:lnTo>
                  <a:lnTo>
                    <a:pt x="64" y="100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78" y="146"/>
                  </a:lnTo>
                  <a:lnTo>
                    <a:pt x="5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Rectangle 96"/>
            <p:cNvSpPr>
              <a:spLocks noChangeArrowheads="1"/>
            </p:cNvSpPr>
            <p:nvPr/>
          </p:nvSpPr>
          <p:spPr bwMode="auto">
            <a:xfrm>
              <a:off x="6464301" y="5603837"/>
              <a:ext cx="14288" cy="74613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Freeform 97"/>
            <p:cNvSpPr>
              <a:spLocks/>
            </p:cNvSpPr>
            <p:nvPr/>
          </p:nvSpPr>
          <p:spPr bwMode="auto">
            <a:xfrm>
              <a:off x="6491289" y="5603837"/>
              <a:ext cx="57150" cy="76200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2 h 149"/>
                <a:gd name="T10" fmla="*/ 65 w 112"/>
                <a:gd name="T11" fmla="*/ 27 h 149"/>
                <a:gd name="T12" fmla="*/ 31 w 112"/>
                <a:gd name="T13" fmla="*/ 74 h 149"/>
                <a:gd name="T14" fmla="*/ 31 w 112"/>
                <a:gd name="T15" fmla="*/ 74 h 149"/>
                <a:gd name="T16" fmla="*/ 65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7"/>
                    <a:pt x="112" y="19"/>
                  </a:cubicBezTo>
                  <a:lnTo>
                    <a:pt x="95" y="42"/>
                  </a:lnTo>
                  <a:cubicBezTo>
                    <a:pt x="86" y="33"/>
                    <a:pt x="77" y="27"/>
                    <a:pt x="65" y="27"/>
                  </a:cubicBezTo>
                  <a:cubicBezTo>
                    <a:pt x="45" y="27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2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Freeform 98"/>
            <p:cNvSpPr>
              <a:spLocks/>
            </p:cNvSpPr>
            <p:nvPr/>
          </p:nvSpPr>
          <p:spPr bwMode="auto">
            <a:xfrm>
              <a:off x="6559551" y="5603837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3 w 95"/>
                <a:gd name="T3" fmla="*/ 0 h 146"/>
                <a:gd name="T4" fmla="*/ 93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3" y="0"/>
                  </a:lnTo>
                  <a:lnTo>
                    <a:pt x="93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Freeform 99"/>
            <p:cNvSpPr>
              <a:spLocks/>
            </p:cNvSpPr>
            <p:nvPr/>
          </p:nvSpPr>
          <p:spPr bwMode="auto">
            <a:xfrm>
              <a:off x="6613526" y="5603837"/>
              <a:ext cx="52388" cy="7461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6 w 103"/>
                <a:gd name="T13" fmla="*/ 42 h 148"/>
                <a:gd name="T14" fmla="*/ 6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6 w 103"/>
                <a:gd name="T25" fmla="*/ 38 h 148"/>
                <a:gd name="T26" fmla="*/ 36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Freeform 100"/>
            <p:cNvSpPr>
              <a:spLocks/>
            </p:cNvSpPr>
            <p:nvPr/>
          </p:nvSpPr>
          <p:spPr bwMode="auto">
            <a:xfrm>
              <a:off x="5791201" y="5603837"/>
              <a:ext cx="50800" cy="74613"/>
            </a:xfrm>
            <a:custGeom>
              <a:avLst/>
              <a:gdLst>
                <a:gd name="T0" fmla="*/ 0 w 102"/>
                <a:gd name="T1" fmla="*/ 127 h 148"/>
                <a:gd name="T2" fmla="*/ 17 w 102"/>
                <a:gd name="T3" fmla="*/ 105 h 148"/>
                <a:gd name="T4" fmla="*/ 53 w 102"/>
                <a:gd name="T5" fmla="*/ 121 h 148"/>
                <a:gd name="T6" fmla="*/ 72 w 102"/>
                <a:gd name="T7" fmla="*/ 107 h 148"/>
                <a:gd name="T8" fmla="*/ 72 w 102"/>
                <a:gd name="T9" fmla="*/ 107 h 148"/>
                <a:gd name="T10" fmla="*/ 47 w 102"/>
                <a:gd name="T11" fmla="*/ 87 h 148"/>
                <a:gd name="T12" fmla="*/ 6 w 102"/>
                <a:gd name="T13" fmla="*/ 42 h 148"/>
                <a:gd name="T14" fmla="*/ 6 w 102"/>
                <a:gd name="T15" fmla="*/ 42 h 148"/>
                <a:gd name="T16" fmla="*/ 53 w 102"/>
                <a:gd name="T17" fmla="*/ 0 h 148"/>
                <a:gd name="T18" fmla="*/ 100 w 102"/>
                <a:gd name="T19" fmla="*/ 17 h 148"/>
                <a:gd name="T20" fmla="*/ 83 w 102"/>
                <a:gd name="T21" fmla="*/ 39 h 148"/>
                <a:gd name="T22" fmla="*/ 52 w 102"/>
                <a:gd name="T23" fmla="*/ 26 h 148"/>
                <a:gd name="T24" fmla="*/ 36 w 102"/>
                <a:gd name="T25" fmla="*/ 38 h 148"/>
                <a:gd name="T26" fmla="*/ 36 w 102"/>
                <a:gd name="T27" fmla="*/ 38 h 148"/>
                <a:gd name="T28" fmla="*/ 63 w 102"/>
                <a:gd name="T29" fmla="*/ 59 h 148"/>
                <a:gd name="T30" fmla="*/ 102 w 102"/>
                <a:gd name="T31" fmla="*/ 103 h 148"/>
                <a:gd name="T32" fmla="*/ 102 w 102"/>
                <a:gd name="T33" fmla="*/ 103 h 148"/>
                <a:gd name="T34" fmla="*/ 53 w 102"/>
                <a:gd name="T35" fmla="*/ 147 h 148"/>
                <a:gd name="T36" fmla="*/ 0 w 102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8">
                  <a:moveTo>
                    <a:pt x="0" y="127"/>
                  </a:moveTo>
                  <a:lnTo>
                    <a:pt x="17" y="105"/>
                  </a:lnTo>
                  <a:cubicBezTo>
                    <a:pt x="27" y="113"/>
                    <a:pt x="38" y="121"/>
                    <a:pt x="53" y="121"/>
                  </a:cubicBezTo>
                  <a:cubicBezTo>
                    <a:pt x="64" y="121"/>
                    <a:pt x="72" y="115"/>
                    <a:pt x="72" y="107"/>
                  </a:cubicBezTo>
                  <a:lnTo>
                    <a:pt x="72" y="107"/>
                  </a:lnTo>
                  <a:cubicBezTo>
                    <a:pt x="72" y="100"/>
                    <a:pt x="68" y="96"/>
                    <a:pt x="47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3" y="0"/>
                  </a:cubicBezTo>
                  <a:cubicBezTo>
                    <a:pt x="71" y="0"/>
                    <a:pt x="87" y="6"/>
                    <a:pt x="100" y="17"/>
                  </a:cubicBezTo>
                  <a:lnTo>
                    <a:pt x="83" y="39"/>
                  </a:lnTo>
                  <a:cubicBezTo>
                    <a:pt x="75" y="32"/>
                    <a:pt x="63" y="26"/>
                    <a:pt x="52" y="26"/>
                  </a:cubicBezTo>
                  <a:cubicBezTo>
                    <a:pt x="42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3" y="59"/>
                  </a:cubicBezTo>
                  <a:cubicBezTo>
                    <a:pt x="88" y="69"/>
                    <a:pt x="102" y="81"/>
                    <a:pt x="102" y="103"/>
                  </a:cubicBezTo>
                  <a:lnTo>
                    <a:pt x="102" y="103"/>
                  </a:lnTo>
                  <a:cubicBezTo>
                    <a:pt x="102" y="131"/>
                    <a:pt x="82" y="147"/>
                    <a:pt x="53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Freeform 101"/>
            <p:cNvSpPr>
              <a:spLocks/>
            </p:cNvSpPr>
            <p:nvPr/>
          </p:nvSpPr>
          <p:spPr bwMode="auto">
            <a:xfrm>
              <a:off x="5853114" y="5603837"/>
              <a:ext cx="55563" cy="74613"/>
            </a:xfrm>
            <a:custGeom>
              <a:avLst/>
              <a:gdLst>
                <a:gd name="T0" fmla="*/ 0 w 35"/>
                <a:gd name="T1" fmla="*/ 0 h 47"/>
                <a:gd name="T2" fmla="*/ 10 w 35"/>
                <a:gd name="T3" fmla="*/ 0 h 47"/>
                <a:gd name="T4" fmla="*/ 10 w 35"/>
                <a:gd name="T5" fmla="*/ 19 h 47"/>
                <a:gd name="T6" fmla="*/ 25 w 35"/>
                <a:gd name="T7" fmla="*/ 19 h 47"/>
                <a:gd name="T8" fmla="*/ 25 w 35"/>
                <a:gd name="T9" fmla="*/ 0 h 47"/>
                <a:gd name="T10" fmla="*/ 35 w 35"/>
                <a:gd name="T11" fmla="*/ 0 h 47"/>
                <a:gd name="T12" fmla="*/ 35 w 35"/>
                <a:gd name="T13" fmla="*/ 47 h 47"/>
                <a:gd name="T14" fmla="*/ 25 w 35"/>
                <a:gd name="T15" fmla="*/ 47 h 47"/>
                <a:gd name="T16" fmla="*/ 25 w 35"/>
                <a:gd name="T17" fmla="*/ 28 h 47"/>
                <a:gd name="T18" fmla="*/ 10 w 35"/>
                <a:gd name="T19" fmla="*/ 28 h 47"/>
                <a:gd name="T20" fmla="*/ 10 w 35"/>
                <a:gd name="T21" fmla="*/ 47 h 47"/>
                <a:gd name="T22" fmla="*/ 0 w 35"/>
                <a:gd name="T23" fmla="*/ 47 h 47"/>
                <a:gd name="T24" fmla="*/ 0 w 35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7">
                  <a:moveTo>
                    <a:pt x="0" y="0"/>
                  </a:moveTo>
                  <a:lnTo>
                    <a:pt x="10" y="0"/>
                  </a:lnTo>
                  <a:lnTo>
                    <a:pt x="10" y="19"/>
                  </a:lnTo>
                  <a:lnTo>
                    <a:pt x="25" y="19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47"/>
                  </a:lnTo>
                  <a:lnTo>
                    <a:pt x="25" y="47"/>
                  </a:lnTo>
                  <a:lnTo>
                    <a:pt x="25" y="28"/>
                  </a:lnTo>
                  <a:lnTo>
                    <a:pt x="10" y="28"/>
                  </a:lnTo>
                  <a:lnTo>
                    <a:pt x="10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Freeform 102"/>
            <p:cNvSpPr>
              <a:spLocks noEditPoints="1"/>
            </p:cNvSpPr>
            <p:nvPr/>
          </p:nvSpPr>
          <p:spPr bwMode="auto">
            <a:xfrm>
              <a:off x="5918201" y="5603837"/>
              <a:ext cx="66675" cy="74613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9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Freeform 103"/>
            <p:cNvSpPr>
              <a:spLocks noEditPoints="1"/>
            </p:cNvSpPr>
            <p:nvPr/>
          </p:nvSpPr>
          <p:spPr bwMode="auto">
            <a:xfrm>
              <a:off x="5994401" y="5603837"/>
              <a:ext cx="55563" cy="7461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Freeform 104"/>
            <p:cNvSpPr>
              <a:spLocks/>
            </p:cNvSpPr>
            <p:nvPr/>
          </p:nvSpPr>
          <p:spPr bwMode="auto">
            <a:xfrm>
              <a:off x="6059489" y="5603837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Freeform 105"/>
            <p:cNvSpPr>
              <a:spLocks noEditPoints="1"/>
            </p:cNvSpPr>
            <p:nvPr/>
          </p:nvSpPr>
          <p:spPr bwMode="auto">
            <a:xfrm>
              <a:off x="6119814" y="5603837"/>
              <a:ext cx="57150" cy="73025"/>
            </a:xfrm>
            <a:custGeom>
              <a:avLst/>
              <a:gdLst>
                <a:gd name="T0" fmla="*/ 0 w 115"/>
                <a:gd name="T1" fmla="*/ 0 h 144"/>
                <a:gd name="T2" fmla="*/ 47 w 115"/>
                <a:gd name="T3" fmla="*/ 0 h 144"/>
                <a:gd name="T4" fmla="*/ 115 w 115"/>
                <a:gd name="T5" fmla="*/ 71 h 144"/>
                <a:gd name="T6" fmla="*/ 115 w 115"/>
                <a:gd name="T7" fmla="*/ 73 h 144"/>
                <a:gd name="T8" fmla="*/ 47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30 w 115"/>
                <a:gd name="T15" fmla="*/ 28 h 144"/>
                <a:gd name="T16" fmla="*/ 30 w 115"/>
                <a:gd name="T17" fmla="*/ 119 h 144"/>
                <a:gd name="T18" fmla="*/ 47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7 w 115"/>
                <a:gd name="T25" fmla="*/ 27 h 144"/>
                <a:gd name="T26" fmla="*/ 30 w 115"/>
                <a:gd name="T27" fmla="*/ 27 h 144"/>
                <a:gd name="T28" fmla="*/ 30 w 115"/>
                <a:gd name="T29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7" y="0"/>
                  </a:lnTo>
                  <a:cubicBezTo>
                    <a:pt x="89" y="0"/>
                    <a:pt x="115" y="29"/>
                    <a:pt x="115" y="71"/>
                  </a:cubicBezTo>
                  <a:lnTo>
                    <a:pt x="115" y="73"/>
                  </a:lnTo>
                  <a:cubicBezTo>
                    <a:pt x="115" y="115"/>
                    <a:pt x="88" y="144"/>
                    <a:pt x="47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0" y="28"/>
                  </a:moveTo>
                  <a:lnTo>
                    <a:pt x="30" y="119"/>
                  </a:lnTo>
                  <a:lnTo>
                    <a:pt x="47" y="119"/>
                  </a:lnTo>
                  <a:cubicBezTo>
                    <a:pt x="69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70" y="27"/>
                    <a:pt x="47" y="27"/>
                  </a:cubicBezTo>
                  <a:lnTo>
                    <a:pt x="30" y="27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Freeform 106"/>
            <p:cNvSpPr>
              <a:spLocks/>
            </p:cNvSpPr>
            <p:nvPr/>
          </p:nvSpPr>
          <p:spPr bwMode="auto">
            <a:xfrm>
              <a:off x="6208714" y="5603837"/>
              <a:ext cx="52388" cy="7461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7 w 103"/>
                <a:gd name="T13" fmla="*/ 42 h 148"/>
                <a:gd name="T14" fmla="*/ 7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7 w 103"/>
                <a:gd name="T25" fmla="*/ 38 h 148"/>
                <a:gd name="T26" fmla="*/ 37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2" y="77"/>
                    <a:pt x="7" y="67"/>
                    <a:pt x="7" y="42"/>
                  </a:cubicBezTo>
                  <a:lnTo>
                    <a:pt x="7" y="42"/>
                  </a:lnTo>
                  <a:cubicBezTo>
                    <a:pt x="7" y="17"/>
                    <a:pt x="27" y="0"/>
                    <a:pt x="54" y="0"/>
                  </a:cubicBezTo>
                  <a:cubicBezTo>
                    <a:pt x="72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7" y="31"/>
                    <a:pt x="37" y="38"/>
                  </a:cubicBezTo>
                  <a:lnTo>
                    <a:pt x="37" y="38"/>
                  </a:lnTo>
                  <a:cubicBezTo>
                    <a:pt x="37" y="47"/>
                    <a:pt x="42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7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Freeform 107"/>
            <p:cNvSpPr>
              <a:spLocks/>
            </p:cNvSpPr>
            <p:nvPr/>
          </p:nvSpPr>
          <p:spPr bwMode="auto">
            <a:xfrm>
              <a:off x="6272214" y="5603837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7 w 95"/>
                <a:gd name="T11" fmla="*/ 59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7" y="59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Freeform 108"/>
            <p:cNvSpPr>
              <a:spLocks noEditPoints="1"/>
            </p:cNvSpPr>
            <p:nvPr/>
          </p:nvSpPr>
          <p:spPr bwMode="auto">
            <a:xfrm>
              <a:off x="6330951" y="5603837"/>
              <a:ext cx="57150" cy="7461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Freeform 109"/>
            <p:cNvSpPr>
              <a:spLocks/>
            </p:cNvSpPr>
            <p:nvPr/>
          </p:nvSpPr>
          <p:spPr bwMode="auto">
            <a:xfrm>
              <a:off x="6389689" y="5603837"/>
              <a:ext cx="65088" cy="74613"/>
            </a:xfrm>
            <a:custGeom>
              <a:avLst/>
              <a:gdLst>
                <a:gd name="T0" fmla="*/ 0 w 126"/>
                <a:gd name="T1" fmla="*/ 0 h 146"/>
                <a:gd name="T2" fmla="*/ 33 w 126"/>
                <a:gd name="T3" fmla="*/ 0 h 146"/>
                <a:gd name="T4" fmla="*/ 64 w 126"/>
                <a:gd name="T5" fmla="*/ 100 h 146"/>
                <a:gd name="T6" fmla="*/ 95 w 126"/>
                <a:gd name="T7" fmla="*/ 0 h 146"/>
                <a:gd name="T8" fmla="*/ 126 w 126"/>
                <a:gd name="T9" fmla="*/ 0 h 146"/>
                <a:gd name="T10" fmla="*/ 78 w 126"/>
                <a:gd name="T11" fmla="*/ 146 h 146"/>
                <a:gd name="T12" fmla="*/ 50 w 126"/>
                <a:gd name="T13" fmla="*/ 146 h 146"/>
                <a:gd name="T14" fmla="*/ 0 w 126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46">
                  <a:moveTo>
                    <a:pt x="0" y="0"/>
                  </a:moveTo>
                  <a:lnTo>
                    <a:pt x="33" y="0"/>
                  </a:lnTo>
                  <a:lnTo>
                    <a:pt x="64" y="100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78" y="146"/>
                  </a:lnTo>
                  <a:lnTo>
                    <a:pt x="5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Rectangle 110"/>
            <p:cNvSpPr>
              <a:spLocks noChangeArrowheads="1"/>
            </p:cNvSpPr>
            <p:nvPr/>
          </p:nvSpPr>
          <p:spPr bwMode="auto">
            <a:xfrm>
              <a:off x="6464301" y="5603837"/>
              <a:ext cx="14288" cy="74613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Freeform 111"/>
            <p:cNvSpPr>
              <a:spLocks/>
            </p:cNvSpPr>
            <p:nvPr/>
          </p:nvSpPr>
          <p:spPr bwMode="auto">
            <a:xfrm>
              <a:off x="6491289" y="5603837"/>
              <a:ext cx="57150" cy="76200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2 h 149"/>
                <a:gd name="T10" fmla="*/ 65 w 112"/>
                <a:gd name="T11" fmla="*/ 27 h 149"/>
                <a:gd name="T12" fmla="*/ 31 w 112"/>
                <a:gd name="T13" fmla="*/ 74 h 149"/>
                <a:gd name="T14" fmla="*/ 31 w 112"/>
                <a:gd name="T15" fmla="*/ 74 h 149"/>
                <a:gd name="T16" fmla="*/ 65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7"/>
                    <a:pt x="112" y="19"/>
                  </a:cubicBezTo>
                  <a:lnTo>
                    <a:pt x="95" y="42"/>
                  </a:lnTo>
                  <a:cubicBezTo>
                    <a:pt x="86" y="33"/>
                    <a:pt x="77" y="27"/>
                    <a:pt x="65" y="27"/>
                  </a:cubicBezTo>
                  <a:cubicBezTo>
                    <a:pt x="45" y="27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2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Freeform 112"/>
            <p:cNvSpPr>
              <a:spLocks/>
            </p:cNvSpPr>
            <p:nvPr/>
          </p:nvSpPr>
          <p:spPr bwMode="auto">
            <a:xfrm>
              <a:off x="6559551" y="5603837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3 w 95"/>
                <a:gd name="T3" fmla="*/ 0 h 146"/>
                <a:gd name="T4" fmla="*/ 93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3" y="0"/>
                  </a:lnTo>
                  <a:lnTo>
                    <a:pt x="93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Freeform 113"/>
            <p:cNvSpPr>
              <a:spLocks/>
            </p:cNvSpPr>
            <p:nvPr/>
          </p:nvSpPr>
          <p:spPr bwMode="auto">
            <a:xfrm>
              <a:off x="6613526" y="5603837"/>
              <a:ext cx="52388" cy="7461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6 w 103"/>
                <a:gd name="T13" fmla="*/ 42 h 148"/>
                <a:gd name="T14" fmla="*/ 6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6 w 103"/>
                <a:gd name="T25" fmla="*/ 38 h 148"/>
                <a:gd name="T26" fmla="*/ 36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Freeform 114"/>
            <p:cNvSpPr>
              <a:spLocks/>
            </p:cNvSpPr>
            <p:nvPr/>
          </p:nvSpPr>
          <p:spPr bwMode="auto">
            <a:xfrm>
              <a:off x="5545139" y="5564150"/>
              <a:ext cx="195263" cy="141288"/>
            </a:xfrm>
            <a:custGeom>
              <a:avLst/>
              <a:gdLst>
                <a:gd name="T0" fmla="*/ 365 w 382"/>
                <a:gd name="T1" fmla="*/ 155 h 279"/>
                <a:gd name="T2" fmla="*/ 323 w 382"/>
                <a:gd name="T3" fmla="*/ 129 h 279"/>
                <a:gd name="T4" fmla="*/ 330 w 382"/>
                <a:gd name="T5" fmla="*/ 101 h 279"/>
                <a:gd name="T6" fmla="*/ 315 w 382"/>
                <a:gd name="T7" fmla="*/ 65 h 279"/>
                <a:gd name="T8" fmla="*/ 279 w 382"/>
                <a:gd name="T9" fmla="*/ 50 h 279"/>
                <a:gd name="T10" fmla="*/ 247 w 382"/>
                <a:gd name="T11" fmla="*/ 62 h 279"/>
                <a:gd name="T12" fmla="*/ 209 w 382"/>
                <a:gd name="T13" fmla="*/ 17 h 279"/>
                <a:gd name="T14" fmla="*/ 153 w 382"/>
                <a:gd name="T15" fmla="*/ 0 h 279"/>
                <a:gd name="T16" fmla="*/ 82 w 382"/>
                <a:gd name="T17" fmla="*/ 30 h 279"/>
                <a:gd name="T18" fmla="*/ 52 w 382"/>
                <a:gd name="T19" fmla="*/ 101 h 279"/>
                <a:gd name="T20" fmla="*/ 52 w 382"/>
                <a:gd name="T21" fmla="*/ 110 h 279"/>
                <a:gd name="T22" fmla="*/ 14 w 382"/>
                <a:gd name="T23" fmla="*/ 143 h 279"/>
                <a:gd name="T24" fmla="*/ 0 w 382"/>
                <a:gd name="T25" fmla="*/ 190 h 279"/>
                <a:gd name="T26" fmla="*/ 27 w 382"/>
                <a:gd name="T27" fmla="*/ 253 h 279"/>
                <a:gd name="T28" fmla="*/ 89 w 382"/>
                <a:gd name="T29" fmla="*/ 279 h 279"/>
                <a:gd name="T30" fmla="*/ 304 w 382"/>
                <a:gd name="T31" fmla="*/ 279 h 279"/>
                <a:gd name="T32" fmla="*/ 358 w 382"/>
                <a:gd name="T33" fmla="*/ 256 h 279"/>
                <a:gd name="T34" fmla="*/ 380 w 382"/>
                <a:gd name="T35" fmla="*/ 203 h 279"/>
                <a:gd name="T36" fmla="*/ 365 w 382"/>
                <a:gd name="T37" fmla="*/ 15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2" h="279">
                  <a:moveTo>
                    <a:pt x="365" y="155"/>
                  </a:moveTo>
                  <a:cubicBezTo>
                    <a:pt x="354" y="141"/>
                    <a:pt x="340" y="133"/>
                    <a:pt x="323" y="129"/>
                  </a:cubicBezTo>
                  <a:cubicBezTo>
                    <a:pt x="328" y="120"/>
                    <a:pt x="330" y="111"/>
                    <a:pt x="330" y="101"/>
                  </a:cubicBezTo>
                  <a:cubicBezTo>
                    <a:pt x="330" y="87"/>
                    <a:pt x="325" y="75"/>
                    <a:pt x="315" y="65"/>
                  </a:cubicBezTo>
                  <a:cubicBezTo>
                    <a:pt x="305" y="55"/>
                    <a:pt x="294" y="50"/>
                    <a:pt x="279" y="50"/>
                  </a:cubicBezTo>
                  <a:cubicBezTo>
                    <a:pt x="267" y="50"/>
                    <a:pt x="255" y="54"/>
                    <a:pt x="247" y="62"/>
                  </a:cubicBezTo>
                  <a:cubicBezTo>
                    <a:pt x="239" y="44"/>
                    <a:pt x="227" y="29"/>
                    <a:pt x="209" y="17"/>
                  </a:cubicBezTo>
                  <a:cubicBezTo>
                    <a:pt x="192" y="6"/>
                    <a:pt x="173" y="0"/>
                    <a:pt x="153" y="0"/>
                  </a:cubicBezTo>
                  <a:cubicBezTo>
                    <a:pt x="125" y="0"/>
                    <a:pt x="102" y="10"/>
                    <a:pt x="82" y="30"/>
                  </a:cubicBezTo>
                  <a:cubicBezTo>
                    <a:pt x="62" y="50"/>
                    <a:pt x="52" y="74"/>
                    <a:pt x="52" y="101"/>
                  </a:cubicBezTo>
                  <a:lnTo>
                    <a:pt x="52" y="110"/>
                  </a:lnTo>
                  <a:cubicBezTo>
                    <a:pt x="37" y="118"/>
                    <a:pt x="24" y="128"/>
                    <a:pt x="14" y="143"/>
                  </a:cubicBezTo>
                  <a:cubicBezTo>
                    <a:pt x="5" y="158"/>
                    <a:pt x="0" y="173"/>
                    <a:pt x="0" y="190"/>
                  </a:cubicBezTo>
                  <a:cubicBezTo>
                    <a:pt x="0" y="214"/>
                    <a:pt x="9" y="235"/>
                    <a:pt x="27" y="253"/>
                  </a:cubicBezTo>
                  <a:cubicBezTo>
                    <a:pt x="44" y="270"/>
                    <a:pt x="64" y="279"/>
                    <a:pt x="89" y="279"/>
                  </a:cubicBezTo>
                  <a:lnTo>
                    <a:pt x="304" y="279"/>
                  </a:lnTo>
                  <a:cubicBezTo>
                    <a:pt x="325" y="279"/>
                    <a:pt x="343" y="271"/>
                    <a:pt x="358" y="256"/>
                  </a:cubicBezTo>
                  <a:cubicBezTo>
                    <a:pt x="373" y="241"/>
                    <a:pt x="380" y="224"/>
                    <a:pt x="380" y="203"/>
                  </a:cubicBezTo>
                  <a:cubicBezTo>
                    <a:pt x="382" y="185"/>
                    <a:pt x="377" y="169"/>
                    <a:pt x="365" y="15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" name="Freeform 115"/>
            <p:cNvSpPr>
              <a:spLocks/>
            </p:cNvSpPr>
            <p:nvPr/>
          </p:nvSpPr>
          <p:spPr bwMode="auto">
            <a:xfrm>
              <a:off x="3971926" y="1970050"/>
              <a:ext cx="4248150" cy="511175"/>
            </a:xfrm>
            <a:custGeom>
              <a:avLst/>
              <a:gdLst>
                <a:gd name="T0" fmla="*/ 8321 w 8371"/>
                <a:gd name="T1" fmla="*/ 1006 h 1006"/>
                <a:gd name="T2" fmla="*/ 50 w 8371"/>
                <a:gd name="T3" fmla="*/ 1006 h 1006"/>
                <a:gd name="T4" fmla="*/ 0 w 8371"/>
                <a:gd name="T5" fmla="*/ 956 h 1006"/>
                <a:gd name="T6" fmla="*/ 0 w 8371"/>
                <a:gd name="T7" fmla="*/ 50 h 1006"/>
                <a:gd name="T8" fmla="*/ 50 w 8371"/>
                <a:gd name="T9" fmla="*/ 0 h 1006"/>
                <a:gd name="T10" fmla="*/ 8321 w 8371"/>
                <a:gd name="T11" fmla="*/ 0 h 1006"/>
                <a:gd name="T12" fmla="*/ 8371 w 8371"/>
                <a:gd name="T13" fmla="*/ 50 h 1006"/>
                <a:gd name="T14" fmla="*/ 8371 w 8371"/>
                <a:gd name="T15" fmla="*/ 956 h 1006"/>
                <a:gd name="T16" fmla="*/ 8321 w 8371"/>
                <a:gd name="T17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71" h="1006">
                  <a:moveTo>
                    <a:pt x="8321" y="1006"/>
                  </a:moveTo>
                  <a:lnTo>
                    <a:pt x="50" y="1006"/>
                  </a:lnTo>
                  <a:cubicBezTo>
                    <a:pt x="22" y="1006"/>
                    <a:pt x="0" y="984"/>
                    <a:pt x="0" y="956"/>
                  </a:cubicBezTo>
                  <a:lnTo>
                    <a:pt x="0" y="50"/>
                  </a:lnTo>
                  <a:cubicBezTo>
                    <a:pt x="0" y="23"/>
                    <a:pt x="22" y="0"/>
                    <a:pt x="50" y="0"/>
                  </a:cubicBezTo>
                  <a:lnTo>
                    <a:pt x="8321" y="0"/>
                  </a:lnTo>
                  <a:cubicBezTo>
                    <a:pt x="8349" y="0"/>
                    <a:pt x="8371" y="23"/>
                    <a:pt x="8371" y="50"/>
                  </a:cubicBezTo>
                  <a:lnTo>
                    <a:pt x="8371" y="956"/>
                  </a:lnTo>
                  <a:cubicBezTo>
                    <a:pt x="8371" y="985"/>
                    <a:pt x="8350" y="1006"/>
                    <a:pt x="8321" y="1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Freeform 116"/>
            <p:cNvSpPr>
              <a:spLocks noEditPoints="1"/>
            </p:cNvSpPr>
            <p:nvPr/>
          </p:nvSpPr>
          <p:spPr bwMode="auto">
            <a:xfrm>
              <a:off x="3963989" y="1963700"/>
              <a:ext cx="4262438" cy="523875"/>
            </a:xfrm>
            <a:custGeom>
              <a:avLst/>
              <a:gdLst>
                <a:gd name="T0" fmla="*/ 8334 w 8397"/>
                <a:gd name="T1" fmla="*/ 1031 h 1031"/>
                <a:gd name="T2" fmla="*/ 63 w 8397"/>
                <a:gd name="T3" fmla="*/ 1031 h 1031"/>
                <a:gd name="T4" fmla="*/ 0 w 8397"/>
                <a:gd name="T5" fmla="*/ 968 h 1031"/>
                <a:gd name="T6" fmla="*/ 0 w 8397"/>
                <a:gd name="T7" fmla="*/ 62 h 1031"/>
                <a:gd name="T8" fmla="*/ 63 w 8397"/>
                <a:gd name="T9" fmla="*/ 0 h 1031"/>
                <a:gd name="T10" fmla="*/ 8334 w 8397"/>
                <a:gd name="T11" fmla="*/ 0 h 1031"/>
                <a:gd name="T12" fmla="*/ 8397 w 8397"/>
                <a:gd name="T13" fmla="*/ 62 h 1031"/>
                <a:gd name="T14" fmla="*/ 8397 w 8397"/>
                <a:gd name="T15" fmla="*/ 968 h 1031"/>
                <a:gd name="T16" fmla="*/ 8334 w 8397"/>
                <a:gd name="T17" fmla="*/ 1031 h 1031"/>
                <a:gd name="T18" fmla="*/ 63 w 8397"/>
                <a:gd name="T19" fmla="*/ 26 h 1031"/>
                <a:gd name="T20" fmla="*/ 25 w 8397"/>
                <a:gd name="T21" fmla="*/ 63 h 1031"/>
                <a:gd name="T22" fmla="*/ 25 w 8397"/>
                <a:gd name="T23" fmla="*/ 970 h 1031"/>
                <a:gd name="T24" fmla="*/ 63 w 8397"/>
                <a:gd name="T25" fmla="*/ 1007 h 1031"/>
                <a:gd name="T26" fmla="*/ 8334 w 8397"/>
                <a:gd name="T27" fmla="*/ 1007 h 1031"/>
                <a:gd name="T28" fmla="*/ 8372 w 8397"/>
                <a:gd name="T29" fmla="*/ 970 h 1031"/>
                <a:gd name="T30" fmla="*/ 8372 w 8397"/>
                <a:gd name="T31" fmla="*/ 63 h 1031"/>
                <a:gd name="T32" fmla="*/ 8334 w 8397"/>
                <a:gd name="T33" fmla="*/ 26 h 1031"/>
                <a:gd name="T34" fmla="*/ 63 w 8397"/>
                <a:gd name="T35" fmla="*/ 26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97" h="1031">
                  <a:moveTo>
                    <a:pt x="8334" y="1031"/>
                  </a:moveTo>
                  <a:lnTo>
                    <a:pt x="63" y="1031"/>
                  </a:lnTo>
                  <a:cubicBezTo>
                    <a:pt x="28" y="1031"/>
                    <a:pt x="0" y="1003"/>
                    <a:pt x="0" y="968"/>
                  </a:cubicBezTo>
                  <a:lnTo>
                    <a:pt x="0" y="62"/>
                  </a:lnTo>
                  <a:cubicBezTo>
                    <a:pt x="0" y="27"/>
                    <a:pt x="28" y="0"/>
                    <a:pt x="63" y="0"/>
                  </a:cubicBezTo>
                  <a:lnTo>
                    <a:pt x="8334" y="0"/>
                  </a:lnTo>
                  <a:cubicBezTo>
                    <a:pt x="8369" y="0"/>
                    <a:pt x="8397" y="27"/>
                    <a:pt x="8397" y="62"/>
                  </a:cubicBezTo>
                  <a:lnTo>
                    <a:pt x="8397" y="968"/>
                  </a:lnTo>
                  <a:cubicBezTo>
                    <a:pt x="8397" y="1003"/>
                    <a:pt x="8369" y="1031"/>
                    <a:pt x="8334" y="1031"/>
                  </a:cubicBezTo>
                  <a:close/>
                  <a:moveTo>
                    <a:pt x="63" y="26"/>
                  </a:moveTo>
                  <a:cubicBezTo>
                    <a:pt x="42" y="26"/>
                    <a:pt x="25" y="42"/>
                    <a:pt x="25" y="63"/>
                  </a:cubicBezTo>
                  <a:lnTo>
                    <a:pt x="25" y="970"/>
                  </a:lnTo>
                  <a:cubicBezTo>
                    <a:pt x="25" y="991"/>
                    <a:pt x="42" y="1007"/>
                    <a:pt x="63" y="1007"/>
                  </a:cubicBezTo>
                  <a:lnTo>
                    <a:pt x="8334" y="1007"/>
                  </a:lnTo>
                  <a:cubicBezTo>
                    <a:pt x="8355" y="1007"/>
                    <a:pt x="8372" y="991"/>
                    <a:pt x="8372" y="970"/>
                  </a:cubicBezTo>
                  <a:lnTo>
                    <a:pt x="8372" y="63"/>
                  </a:lnTo>
                  <a:cubicBezTo>
                    <a:pt x="8372" y="42"/>
                    <a:pt x="8355" y="26"/>
                    <a:pt x="8334" y="26"/>
                  </a:cubicBezTo>
                  <a:lnTo>
                    <a:pt x="63" y="26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" name="Freeform 117"/>
            <p:cNvSpPr>
              <a:spLocks/>
            </p:cNvSpPr>
            <p:nvPr/>
          </p:nvSpPr>
          <p:spPr bwMode="auto">
            <a:xfrm>
              <a:off x="4816476" y="2174837"/>
              <a:ext cx="71438" cy="98425"/>
            </a:xfrm>
            <a:custGeom>
              <a:avLst/>
              <a:gdLst>
                <a:gd name="T0" fmla="*/ 0 w 141"/>
                <a:gd name="T1" fmla="*/ 0 h 195"/>
                <a:gd name="T2" fmla="*/ 32 w 141"/>
                <a:gd name="T3" fmla="*/ 0 h 195"/>
                <a:gd name="T4" fmla="*/ 32 w 141"/>
                <a:gd name="T5" fmla="*/ 81 h 195"/>
                <a:gd name="T6" fmla="*/ 109 w 141"/>
                <a:gd name="T7" fmla="*/ 81 h 195"/>
                <a:gd name="T8" fmla="*/ 109 w 141"/>
                <a:gd name="T9" fmla="*/ 0 h 195"/>
                <a:gd name="T10" fmla="*/ 141 w 141"/>
                <a:gd name="T11" fmla="*/ 0 h 195"/>
                <a:gd name="T12" fmla="*/ 141 w 141"/>
                <a:gd name="T13" fmla="*/ 195 h 195"/>
                <a:gd name="T14" fmla="*/ 109 w 141"/>
                <a:gd name="T15" fmla="*/ 195 h 195"/>
                <a:gd name="T16" fmla="*/ 109 w 141"/>
                <a:gd name="T17" fmla="*/ 112 h 195"/>
                <a:gd name="T18" fmla="*/ 32 w 141"/>
                <a:gd name="T19" fmla="*/ 112 h 195"/>
                <a:gd name="T20" fmla="*/ 32 w 141"/>
                <a:gd name="T21" fmla="*/ 195 h 195"/>
                <a:gd name="T22" fmla="*/ 0 w 141"/>
                <a:gd name="T23" fmla="*/ 195 h 195"/>
                <a:gd name="T24" fmla="*/ 0 w 141"/>
                <a:gd name="T2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95">
                  <a:moveTo>
                    <a:pt x="0" y="0"/>
                  </a:moveTo>
                  <a:lnTo>
                    <a:pt x="32" y="0"/>
                  </a:lnTo>
                  <a:lnTo>
                    <a:pt x="32" y="81"/>
                  </a:lnTo>
                  <a:lnTo>
                    <a:pt x="109" y="81"/>
                  </a:lnTo>
                  <a:lnTo>
                    <a:pt x="109" y="0"/>
                  </a:lnTo>
                  <a:lnTo>
                    <a:pt x="141" y="0"/>
                  </a:lnTo>
                  <a:lnTo>
                    <a:pt x="141" y="195"/>
                  </a:lnTo>
                  <a:lnTo>
                    <a:pt x="109" y="195"/>
                  </a:lnTo>
                  <a:lnTo>
                    <a:pt x="109" y="112"/>
                  </a:lnTo>
                  <a:lnTo>
                    <a:pt x="32" y="112"/>
                  </a:lnTo>
                  <a:lnTo>
                    <a:pt x="32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" name="Freeform 118"/>
            <p:cNvSpPr>
              <a:spLocks noEditPoints="1"/>
            </p:cNvSpPr>
            <p:nvPr/>
          </p:nvSpPr>
          <p:spPr bwMode="auto">
            <a:xfrm>
              <a:off x="4903789" y="2197062"/>
              <a:ext cx="68263" cy="77788"/>
            </a:xfrm>
            <a:custGeom>
              <a:avLst/>
              <a:gdLst>
                <a:gd name="T0" fmla="*/ 0 w 135"/>
                <a:gd name="T1" fmla="*/ 77 h 152"/>
                <a:gd name="T2" fmla="*/ 0 w 135"/>
                <a:gd name="T3" fmla="*/ 75 h 152"/>
                <a:gd name="T4" fmla="*/ 68 w 135"/>
                <a:gd name="T5" fmla="*/ 0 h 152"/>
                <a:gd name="T6" fmla="*/ 135 w 135"/>
                <a:gd name="T7" fmla="*/ 75 h 152"/>
                <a:gd name="T8" fmla="*/ 135 w 135"/>
                <a:gd name="T9" fmla="*/ 77 h 152"/>
                <a:gd name="T10" fmla="*/ 68 w 135"/>
                <a:gd name="T11" fmla="*/ 152 h 152"/>
                <a:gd name="T12" fmla="*/ 0 w 135"/>
                <a:gd name="T13" fmla="*/ 77 h 152"/>
                <a:gd name="T14" fmla="*/ 105 w 135"/>
                <a:gd name="T15" fmla="*/ 77 h 152"/>
                <a:gd name="T16" fmla="*/ 105 w 135"/>
                <a:gd name="T17" fmla="*/ 76 h 152"/>
                <a:gd name="T18" fmla="*/ 69 w 135"/>
                <a:gd name="T19" fmla="*/ 29 h 152"/>
                <a:gd name="T20" fmla="*/ 33 w 135"/>
                <a:gd name="T21" fmla="*/ 76 h 152"/>
                <a:gd name="T22" fmla="*/ 33 w 135"/>
                <a:gd name="T23" fmla="*/ 77 h 152"/>
                <a:gd name="T24" fmla="*/ 69 w 135"/>
                <a:gd name="T25" fmla="*/ 126 h 152"/>
                <a:gd name="T26" fmla="*/ 105 w 135"/>
                <a:gd name="T27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52">
                  <a:moveTo>
                    <a:pt x="0" y="77"/>
                  </a:moveTo>
                  <a:lnTo>
                    <a:pt x="0" y="75"/>
                  </a:lnTo>
                  <a:cubicBezTo>
                    <a:pt x="0" y="31"/>
                    <a:pt x="29" y="0"/>
                    <a:pt x="68" y="0"/>
                  </a:cubicBezTo>
                  <a:cubicBezTo>
                    <a:pt x="107" y="0"/>
                    <a:pt x="135" y="31"/>
                    <a:pt x="135" y="75"/>
                  </a:cubicBezTo>
                  <a:lnTo>
                    <a:pt x="135" y="77"/>
                  </a:lnTo>
                  <a:cubicBezTo>
                    <a:pt x="135" y="121"/>
                    <a:pt x="107" y="152"/>
                    <a:pt x="68" y="152"/>
                  </a:cubicBezTo>
                  <a:cubicBezTo>
                    <a:pt x="29" y="152"/>
                    <a:pt x="0" y="121"/>
                    <a:pt x="0" y="77"/>
                  </a:cubicBezTo>
                  <a:close/>
                  <a:moveTo>
                    <a:pt x="105" y="77"/>
                  </a:moveTo>
                  <a:lnTo>
                    <a:pt x="105" y="76"/>
                  </a:lnTo>
                  <a:cubicBezTo>
                    <a:pt x="105" y="49"/>
                    <a:pt x="90" y="29"/>
                    <a:pt x="69" y="29"/>
                  </a:cubicBezTo>
                  <a:cubicBezTo>
                    <a:pt x="47" y="29"/>
                    <a:pt x="33" y="48"/>
                    <a:pt x="33" y="76"/>
                  </a:cubicBezTo>
                  <a:lnTo>
                    <a:pt x="33" y="77"/>
                  </a:lnTo>
                  <a:cubicBezTo>
                    <a:pt x="33" y="105"/>
                    <a:pt x="48" y="126"/>
                    <a:pt x="69" y="126"/>
                  </a:cubicBezTo>
                  <a:cubicBezTo>
                    <a:pt x="90" y="125"/>
                    <a:pt x="105" y="105"/>
                    <a:pt x="105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Freeform 119"/>
            <p:cNvSpPr>
              <a:spLocks/>
            </p:cNvSpPr>
            <p:nvPr/>
          </p:nvSpPr>
          <p:spPr bwMode="auto">
            <a:xfrm>
              <a:off x="4987926" y="2197062"/>
              <a:ext cx="38100" cy="76200"/>
            </a:xfrm>
            <a:custGeom>
              <a:avLst/>
              <a:gdLst>
                <a:gd name="T0" fmla="*/ 0 w 75"/>
                <a:gd name="T1" fmla="*/ 3 h 149"/>
                <a:gd name="T2" fmla="*/ 32 w 75"/>
                <a:gd name="T3" fmla="*/ 3 h 149"/>
                <a:gd name="T4" fmla="*/ 32 w 75"/>
                <a:gd name="T5" fmla="*/ 32 h 149"/>
                <a:gd name="T6" fmla="*/ 75 w 75"/>
                <a:gd name="T7" fmla="*/ 1 h 149"/>
                <a:gd name="T8" fmla="*/ 75 w 75"/>
                <a:gd name="T9" fmla="*/ 35 h 149"/>
                <a:gd name="T10" fmla="*/ 74 w 75"/>
                <a:gd name="T11" fmla="*/ 35 h 149"/>
                <a:gd name="T12" fmla="*/ 32 w 75"/>
                <a:gd name="T13" fmla="*/ 85 h 149"/>
                <a:gd name="T14" fmla="*/ 32 w 75"/>
                <a:gd name="T15" fmla="*/ 149 h 149"/>
                <a:gd name="T16" fmla="*/ 0 w 75"/>
                <a:gd name="T17" fmla="*/ 149 h 149"/>
                <a:gd name="T18" fmla="*/ 0 w 75"/>
                <a:gd name="T19" fmla="*/ 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149">
                  <a:moveTo>
                    <a:pt x="0" y="3"/>
                  </a:moveTo>
                  <a:lnTo>
                    <a:pt x="32" y="3"/>
                  </a:lnTo>
                  <a:lnTo>
                    <a:pt x="32" y="32"/>
                  </a:lnTo>
                  <a:cubicBezTo>
                    <a:pt x="39" y="13"/>
                    <a:pt x="54" y="0"/>
                    <a:pt x="75" y="1"/>
                  </a:cubicBezTo>
                  <a:lnTo>
                    <a:pt x="75" y="35"/>
                  </a:lnTo>
                  <a:lnTo>
                    <a:pt x="74" y="35"/>
                  </a:lnTo>
                  <a:cubicBezTo>
                    <a:pt x="49" y="35"/>
                    <a:pt x="32" y="51"/>
                    <a:pt x="32" y="85"/>
                  </a:cubicBezTo>
                  <a:lnTo>
                    <a:pt x="32" y="149"/>
                  </a:lnTo>
                  <a:lnTo>
                    <a:pt x="0" y="149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" name="Freeform 120"/>
            <p:cNvSpPr>
              <a:spLocks noEditPoints="1"/>
            </p:cNvSpPr>
            <p:nvPr/>
          </p:nvSpPr>
          <p:spPr bwMode="auto">
            <a:xfrm>
              <a:off x="5038726" y="2171662"/>
              <a:ext cx="17463" cy="101600"/>
            </a:xfrm>
            <a:custGeom>
              <a:avLst/>
              <a:gdLst>
                <a:gd name="T0" fmla="*/ 0 w 34"/>
                <a:gd name="T1" fmla="*/ 0 h 200"/>
                <a:gd name="T2" fmla="*/ 34 w 34"/>
                <a:gd name="T3" fmla="*/ 0 h 200"/>
                <a:gd name="T4" fmla="*/ 34 w 34"/>
                <a:gd name="T5" fmla="*/ 31 h 200"/>
                <a:gd name="T6" fmla="*/ 0 w 34"/>
                <a:gd name="T7" fmla="*/ 31 h 200"/>
                <a:gd name="T8" fmla="*/ 0 w 34"/>
                <a:gd name="T9" fmla="*/ 0 h 200"/>
                <a:gd name="T10" fmla="*/ 2 w 34"/>
                <a:gd name="T11" fmla="*/ 52 h 200"/>
                <a:gd name="T12" fmla="*/ 33 w 34"/>
                <a:gd name="T13" fmla="*/ 52 h 200"/>
                <a:gd name="T14" fmla="*/ 33 w 34"/>
                <a:gd name="T15" fmla="*/ 200 h 200"/>
                <a:gd name="T16" fmla="*/ 2 w 34"/>
                <a:gd name="T17" fmla="*/ 200 h 200"/>
                <a:gd name="T18" fmla="*/ 2 w 34"/>
                <a:gd name="T19" fmla="*/ 5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00">
                  <a:moveTo>
                    <a:pt x="0" y="0"/>
                  </a:moveTo>
                  <a:lnTo>
                    <a:pt x="34" y="0"/>
                  </a:lnTo>
                  <a:lnTo>
                    <a:pt x="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2" y="52"/>
                  </a:moveTo>
                  <a:lnTo>
                    <a:pt x="33" y="52"/>
                  </a:lnTo>
                  <a:lnTo>
                    <a:pt x="33" y="200"/>
                  </a:lnTo>
                  <a:lnTo>
                    <a:pt x="2" y="200"/>
                  </a:lnTo>
                  <a:lnTo>
                    <a:pt x="2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" name="Freeform 121"/>
            <p:cNvSpPr>
              <a:spLocks/>
            </p:cNvSpPr>
            <p:nvPr/>
          </p:nvSpPr>
          <p:spPr bwMode="auto">
            <a:xfrm>
              <a:off x="5070476" y="2198650"/>
              <a:ext cx="55563" cy="74613"/>
            </a:xfrm>
            <a:custGeom>
              <a:avLst/>
              <a:gdLst>
                <a:gd name="T0" fmla="*/ 0 w 35"/>
                <a:gd name="T1" fmla="*/ 40 h 47"/>
                <a:gd name="T2" fmla="*/ 23 w 35"/>
                <a:gd name="T3" fmla="*/ 8 h 47"/>
                <a:gd name="T4" fmla="*/ 1 w 35"/>
                <a:gd name="T5" fmla="*/ 8 h 47"/>
                <a:gd name="T6" fmla="*/ 1 w 35"/>
                <a:gd name="T7" fmla="*/ 0 h 47"/>
                <a:gd name="T8" fmla="*/ 35 w 35"/>
                <a:gd name="T9" fmla="*/ 0 h 47"/>
                <a:gd name="T10" fmla="*/ 35 w 35"/>
                <a:gd name="T11" fmla="*/ 7 h 47"/>
                <a:gd name="T12" fmla="*/ 13 w 35"/>
                <a:gd name="T13" fmla="*/ 38 h 47"/>
                <a:gd name="T14" fmla="*/ 35 w 35"/>
                <a:gd name="T15" fmla="*/ 38 h 47"/>
                <a:gd name="T16" fmla="*/ 35 w 35"/>
                <a:gd name="T17" fmla="*/ 47 h 47"/>
                <a:gd name="T18" fmla="*/ 0 w 35"/>
                <a:gd name="T19" fmla="*/ 47 h 47"/>
                <a:gd name="T20" fmla="*/ 0 w 35"/>
                <a:gd name="T2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7">
                  <a:moveTo>
                    <a:pt x="0" y="40"/>
                  </a:moveTo>
                  <a:lnTo>
                    <a:pt x="23" y="8"/>
                  </a:lnTo>
                  <a:lnTo>
                    <a:pt x="1" y="8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7"/>
                  </a:lnTo>
                  <a:lnTo>
                    <a:pt x="13" y="38"/>
                  </a:lnTo>
                  <a:lnTo>
                    <a:pt x="35" y="38"/>
                  </a:lnTo>
                  <a:lnTo>
                    <a:pt x="35" y="47"/>
                  </a:lnTo>
                  <a:lnTo>
                    <a:pt x="0" y="47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Freeform 122"/>
            <p:cNvSpPr>
              <a:spLocks noEditPoints="1"/>
            </p:cNvSpPr>
            <p:nvPr/>
          </p:nvSpPr>
          <p:spPr bwMode="auto">
            <a:xfrm>
              <a:off x="5135564" y="2197062"/>
              <a:ext cx="68263" cy="77788"/>
            </a:xfrm>
            <a:custGeom>
              <a:avLst/>
              <a:gdLst>
                <a:gd name="T0" fmla="*/ 0 w 135"/>
                <a:gd name="T1" fmla="*/ 77 h 152"/>
                <a:gd name="T2" fmla="*/ 0 w 135"/>
                <a:gd name="T3" fmla="*/ 75 h 152"/>
                <a:gd name="T4" fmla="*/ 67 w 135"/>
                <a:gd name="T5" fmla="*/ 0 h 152"/>
                <a:gd name="T6" fmla="*/ 135 w 135"/>
                <a:gd name="T7" fmla="*/ 75 h 152"/>
                <a:gd name="T8" fmla="*/ 135 w 135"/>
                <a:gd name="T9" fmla="*/ 77 h 152"/>
                <a:gd name="T10" fmla="*/ 67 w 135"/>
                <a:gd name="T11" fmla="*/ 152 h 152"/>
                <a:gd name="T12" fmla="*/ 0 w 135"/>
                <a:gd name="T13" fmla="*/ 77 h 152"/>
                <a:gd name="T14" fmla="*/ 105 w 135"/>
                <a:gd name="T15" fmla="*/ 77 h 152"/>
                <a:gd name="T16" fmla="*/ 105 w 135"/>
                <a:gd name="T17" fmla="*/ 76 h 152"/>
                <a:gd name="T18" fmla="*/ 68 w 135"/>
                <a:gd name="T19" fmla="*/ 29 h 152"/>
                <a:gd name="T20" fmla="*/ 32 w 135"/>
                <a:gd name="T21" fmla="*/ 76 h 152"/>
                <a:gd name="T22" fmla="*/ 32 w 135"/>
                <a:gd name="T23" fmla="*/ 77 h 152"/>
                <a:gd name="T24" fmla="*/ 68 w 135"/>
                <a:gd name="T25" fmla="*/ 126 h 152"/>
                <a:gd name="T26" fmla="*/ 105 w 135"/>
                <a:gd name="T27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52">
                  <a:moveTo>
                    <a:pt x="0" y="77"/>
                  </a:moveTo>
                  <a:lnTo>
                    <a:pt x="0" y="75"/>
                  </a:lnTo>
                  <a:cubicBezTo>
                    <a:pt x="0" y="31"/>
                    <a:pt x="28" y="0"/>
                    <a:pt x="67" y="0"/>
                  </a:cubicBezTo>
                  <a:cubicBezTo>
                    <a:pt x="106" y="0"/>
                    <a:pt x="135" y="31"/>
                    <a:pt x="135" y="75"/>
                  </a:cubicBezTo>
                  <a:lnTo>
                    <a:pt x="135" y="77"/>
                  </a:lnTo>
                  <a:cubicBezTo>
                    <a:pt x="135" y="121"/>
                    <a:pt x="106" y="152"/>
                    <a:pt x="67" y="152"/>
                  </a:cubicBezTo>
                  <a:cubicBezTo>
                    <a:pt x="28" y="152"/>
                    <a:pt x="0" y="121"/>
                    <a:pt x="0" y="77"/>
                  </a:cubicBezTo>
                  <a:close/>
                  <a:moveTo>
                    <a:pt x="105" y="77"/>
                  </a:moveTo>
                  <a:lnTo>
                    <a:pt x="105" y="76"/>
                  </a:lnTo>
                  <a:cubicBezTo>
                    <a:pt x="105" y="49"/>
                    <a:pt x="90" y="29"/>
                    <a:pt x="68" y="29"/>
                  </a:cubicBezTo>
                  <a:cubicBezTo>
                    <a:pt x="46" y="29"/>
                    <a:pt x="32" y="48"/>
                    <a:pt x="32" y="76"/>
                  </a:cubicBezTo>
                  <a:lnTo>
                    <a:pt x="32" y="77"/>
                  </a:lnTo>
                  <a:cubicBezTo>
                    <a:pt x="32" y="105"/>
                    <a:pt x="47" y="126"/>
                    <a:pt x="68" y="126"/>
                  </a:cubicBezTo>
                  <a:cubicBezTo>
                    <a:pt x="90" y="125"/>
                    <a:pt x="105" y="105"/>
                    <a:pt x="105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" name="Freeform 123"/>
            <p:cNvSpPr>
              <a:spLocks/>
            </p:cNvSpPr>
            <p:nvPr/>
          </p:nvSpPr>
          <p:spPr bwMode="auto">
            <a:xfrm>
              <a:off x="5219701" y="2197062"/>
              <a:ext cx="58738" cy="76200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5 w 116"/>
                <a:gd name="T13" fmla="*/ 150 h 150"/>
                <a:gd name="T14" fmla="*/ 85 w 116"/>
                <a:gd name="T15" fmla="*/ 61 h 150"/>
                <a:gd name="T16" fmla="*/ 58 w 116"/>
                <a:gd name="T17" fmla="*/ 28 h 150"/>
                <a:gd name="T18" fmla="*/ 31 w 116"/>
                <a:gd name="T19" fmla="*/ 61 h 150"/>
                <a:gd name="T20" fmla="*/ 31 w 116"/>
                <a:gd name="T21" fmla="*/ 149 h 150"/>
                <a:gd name="T22" fmla="*/ 0 w 116"/>
                <a:gd name="T23" fmla="*/ 149 h 150"/>
                <a:gd name="T24" fmla="*/ 0 w 116"/>
                <a:gd name="T2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5" y="150"/>
                  </a:lnTo>
                  <a:lnTo>
                    <a:pt x="85" y="61"/>
                  </a:lnTo>
                  <a:cubicBezTo>
                    <a:pt x="85" y="41"/>
                    <a:pt x="75" y="28"/>
                    <a:pt x="58" y="28"/>
                  </a:cubicBezTo>
                  <a:cubicBezTo>
                    <a:pt x="42" y="28"/>
                    <a:pt x="31" y="41"/>
                    <a:pt x="31" y="61"/>
                  </a:cubicBezTo>
                  <a:lnTo>
                    <a:pt x="31" y="149"/>
                  </a:lnTo>
                  <a:lnTo>
                    <a:pt x="0" y="14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3" name="Freeform 124"/>
            <p:cNvSpPr>
              <a:spLocks/>
            </p:cNvSpPr>
            <p:nvPr/>
          </p:nvSpPr>
          <p:spPr bwMode="auto">
            <a:xfrm>
              <a:off x="6988176" y="2176425"/>
              <a:ext cx="61913" cy="98425"/>
            </a:xfrm>
            <a:custGeom>
              <a:avLst/>
              <a:gdLst>
                <a:gd name="T0" fmla="*/ 0 w 39"/>
                <a:gd name="T1" fmla="*/ 0 h 62"/>
                <a:gd name="T2" fmla="*/ 38 w 39"/>
                <a:gd name="T3" fmla="*/ 0 h 62"/>
                <a:gd name="T4" fmla="*/ 38 w 39"/>
                <a:gd name="T5" fmla="*/ 6 h 62"/>
                <a:gd name="T6" fmla="*/ 7 w 39"/>
                <a:gd name="T7" fmla="*/ 6 h 62"/>
                <a:gd name="T8" fmla="*/ 7 w 39"/>
                <a:gd name="T9" fmla="*/ 28 h 62"/>
                <a:gd name="T10" fmla="*/ 35 w 39"/>
                <a:gd name="T11" fmla="*/ 28 h 62"/>
                <a:gd name="T12" fmla="*/ 35 w 39"/>
                <a:gd name="T13" fmla="*/ 34 h 62"/>
                <a:gd name="T14" fmla="*/ 7 w 39"/>
                <a:gd name="T15" fmla="*/ 34 h 62"/>
                <a:gd name="T16" fmla="*/ 7 w 39"/>
                <a:gd name="T17" fmla="*/ 56 h 62"/>
                <a:gd name="T18" fmla="*/ 39 w 39"/>
                <a:gd name="T19" fmla="*/ 56 h 62"/>
                <a:gd name="T20" fmla="*/ 39 w 39"/>
                <a:gd name="T21" fmla="*/ 62 h 62"/>
                <a:gd name="T22" fmla="*/ 0 w 39"/>
                <a:gd name="T23" fmla="*/ 62 h 62"/>
                <a:gd name="T24" fmla="*/ 0 w 39"/>
                <a:gd name="T2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62">
                  <a:moveTo>
                    <a:pt x="0" y="0"/>
                  </a:moveTo>
                  <a:lnTo>
                    <a:pt x="38" y="0"/>
                  </a:lnTo>
                  <a:lnTo>
                    <a:pt x="38" y="6"/>
                  </a:lnTo>
                  <a:lnTo>
                    <a:pt x="7" y="6"/>
                  </a:lnTo>
                  <a:lnTo>
                    <a:pt x="7" y="28"/>
                  </a:lnTo>
                  <a:lnTo>
                    <a:pt x="35" y="28"/>
                  </a:lnTo>
                  <a:lnTo>
                    <a:pt x="35" y="34"/>
                  </a:lnTo>
                  <a:lnTo>
                    <a:pt x="7" y="34"/>
                  </a:lnTo>
                  <a:lnTo>
                    <a:pt x="7" y="56"/>
                  </a:lnTo>
                  <a:lnTo>
                    <a:pt x="39" y="56"/>
                  </a:lnTo>
                  <a:lnTo>
                    <a:pt x="39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Freeform 125"/>
            <p:cNvSpPr>
              <a:spLocks/>
            </p:cNvSpPr>
            <p:nvPr/>
          </p:nvSpPr>
          <p:spPr bwMode="auto">
            <a:xfrm>
              <a:off x="7064376" y="2174837"/>
              <a:ext cx="73025" cy="103188"/>
            </a:xfrm>
            <a:custGeom>
              <a:avLst/>
              <a:gdLst>
                <a:gd name="T0" fmla="*/ 0 w 145"/>
                <a:gd name="T1" fmla="*/ 101 h 201"/>
                <a:gd name="T2" fmla="*/ 0 w 145"/>
                <a:gd name="T3" fmla="*/ 100 h 201"/>
                <a:gd name="T4" fmla="*/ 85 w 145"/>
                <a:gd name="T5" fmla="*/ 0 h 201"/>
                <a:gd name="T6" fmla="*/ 144 w 145"/>
                <a:gd name="T7" fmla="*/ 24 h 201"/>
                <a:gd name="T8" fmla="*/ 132 w 145"/>
                <a:gd name="T9" fmla="*/ 40 h 201"/>
                <a:gd name="T10" fmla="*/ 85 w 145"/>
                <a:gd name="T11" fmla="*/ 20 h 201"/>
                <a:gd name="T12" fmla="*/ 22 w 145"/>
                <a:gd name="T13" fmla="*/ 100 h 201"/>
                <a:gd name="T14" fmla="*/ 22 w 145"/>
                <a:gd name="T15" fmla="*/ 101 h 201"/>
                <a:gd name="T16" fmla="*/ 85 w 145"/>
                <a:gd name="T17" fmla="*/ 181 h 201"/>
                <a:gd name="T18" fmla="*/ 133 w 145"/>
                <a:gd name="T19" fmla="*/ 160 h 201"/>
                <a:gd name="T20" fmla="*/ 145 w 145"/>
                <a:gd name="T21" fmla="*/ 175 h 201"/>
                <a:gd name="T22" fmla="*/ 84 w 145"/>
                <a:gd name="T23" fmla="*/ 201 h 201"/>
                <a:gd name="T24" fmla="*/ 0 w 145"/>
                <a:gd name="T25" fmla="*/ 1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201">
                  <a:moveTo>
                    <a:pt x="0" y="101"/>
                  </a:moveTo>
                  <a:lnTo>
                    <a:pt x="0" y="100"/>
                  </a:lnTo>
                  <a:cubicBezTo>
                    <a:pt x="0" y="41"/>
                    <a:pt x="37" y="0"/>
                    <a:pt x="85" y="0"/>
                  </a:cubicBezTo>
                  <a:cubicBezTo>
                    <a:pt x="112" y="0"/>
                    <a:pt x="129" y="10"/>
                    <a:pt x="144" y="24"/>
                  </a:cubicBezTo>
                  <a:lnTo>
                    <a:pt x="132" y="40"/>
                  </a:lnTo>
                  <a:cubicBezTo>
                    <a:pt x="119" y="29"/>
                    <a:pt x="104" y="20"/>
                    <a:pt x="85" y="20"/>
                  </a:cubicBezTo>
                  <a:cubicBezTo>
                    <a:pt x="49" y="20"/>
                    <a:pt x="22" y="53"/>
                    <a:pt x="22" y="100"/>
                  </a:cubicBezTo>
                  <a:lnTo>
                    <a:pt x="22" y="101"/>
                  </a:lnTo>
                  <a:cubicBezTo>
                    <a:pt x="22" y="149"/>
                    <a:pt x="49" y="181"/>
                    <a:pt x="85" y="181"/>
                  </a:cubicBezTo>
                  <a:cubicBezTo>
                    <a:pt x="105" y="181"/>
                    <a:pt x="119" y="173"/>
                    <a:pt x="133" y="160"/>
                  </a:cubicBezTo>
                  <a:lnTo>
                    <a:pt x="145" y="175"/>
                  </a:lnTo>
                  <a:cubicBezTo>
                    <a:pt x="129" y="191"/>
                    <a:pt x="110" y="201"/>
                    <a:pt x="84" y="201"/>
                  </a:cubicBezTo>
                  <a:cubicBezTo>
                    <a:pt x="36" y="200"/>
                    <a:pt x="0" y="160"/>
                    <a:pt x="0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" name="Freeform 126"/>
            <p:cNvSpPr>
              <a:spLocks/>
            </p:cNvSpPr>
            <p:nvPr/>
          </p:nvSpPr>
          <p:spPr bwMode="auto">
            <a:xfrm>
              <a:off x="7148514" y="2174837"/>
              <a:ext cx="60325" cy="100013"/>
            </a:xfrm>
            <a:custGeom>
              <a:avLst/>
              <a:gdLst>
                <a:gd name="T0" fmla="*/ 0 w 117"/>
                <a:gd name="T1" fmla="*/ 182 h 198"/>
                <a:gd name="T2" fmla="*/ 62 w 117"/>
                <a:gd name="T3" fmla="*/ 112 h 198"/>
                <a:gd name="T4" fmla="*/ 95 w 117"/>
                <a:gd name="T5" fmla="*/ 55 h 198"/>
                <a:gd name="T6" fmla="*/ 60 w 117"/>
                <a:gd name="T7" fmla="*/ 20 h 198"/>
                <a:gd name="T8" fmla="*/ 16 w 117"/>
                <a:gd name="T9" fmla="*/ 47 h 198"/>
                <a:gd name="T10" fmla="*/ 1 w 117"/>
                <a:gd name="T11" fmla="*/ 35 h 198"/>
                <a:gd name="T12" fmla="*/ 61 w 117"/>
                <a:gd name="T13" fmla="*/ 0 h 198"/>
                <a:gd name="T14" fmla="*/ 116 w 117"/>
                <a:gd name="T15" fmla="*/ 52 h 198"/>
                <a:gd name="T16" fmla="*/ 116 w 117"/>
                <a:gd name="T17" fmla="*/ 53 h 198"/>
                <a:gd name="T18" fmla="*/ 77 w 117"/>
                <a:gd name="T19" fmla="*/ 123 h 198"/>
                <a:gd name="T20" fmla="*/ 29 w 117"/>
                <a:gd name="T21" fmla="*/ 178 h 198"/>
                <a:gd name="T22" fmla="*/ 117 w 117"/>
                <a:gd name="T23" fmla="*/ 178 h 198"/>
                <a:gd name="T24" fmla="*/ 117 w 117"/>
                <a:gd name="T25" fmla="*/ 198 h 198"/>
                <a:gd name="T26" fmla="*/ 0 w 117"/>
                <a:gd name="T27" fmla="*/ 198 h 198"/>
                <a:gd name="T28" fmla="*/ 0 w 117"/>
                <a:gd name="T29" fmla="*/ 18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98">
                  <a:moveTo>
                    <a:pt x="0" y="182"/>
                  </a:moveTo>
                  <a:lnTo>
                    <a:pt x="62" y="112"/>
                  </a:lnTo>
                  <a:cubicBezTo>
                    <a:pt x="86" y="87"/>
                    <a:pt x="95" y="74"/>
                    <a:pt x="95" y="55"/>
                  </a:cubicBezTo>
                  <a:cubicBezTo>
                    <a:pt x="95" y="34"/>
                    <a:pt x="80" y="20"/>
                    <a:pt x="60" y="20"/>
                  </a:cubicBezTo>
                  <a:cubicBezTo>
                    <a:pt x="42" y="20"/>
                    <a:pt x="30" y="30"/>
                    <a:pt x="16" y="47"/>
                  </a:cubicBezTo>
                  <a:lnTo>
                    <a:pt x="1" y="35"/>
                  </a:lnTo>
                  <a:cubicBezTo>
                    <a:pt x="16" y="14"/>
                    <a:pt x="33" y="0"/>
                    <a:pt x="61" y="0"/>
                  </a:cubicBezTo>
                  <a:cubicBezTo>
                    <a:pt x="92" y="0"/>
                    <a:pt x="116" y="21"/>
                    <a:pt x="116" y="52"/>
                  </a:cubicBezTo>
                  <a:lnTo>
                    <a:pt x="116" y="53"/>
                  </a:lnTo>
                  <a:cubicBezTo>
                    <a:pt x="116" y="78"/>
                    <a:pt x="104" y="95"/>
                    <a:pt x="77" y="123"/>
                  </a:cubicBezTo>
                  <a:lnTo>
                    <a:pt x="29" y="178"/>
                  </a:lnTo>
                  <a:lnTo>
                    <a:pt x="117" y="178"/>
                  </a:lnTo>
                  <a:lnTo>
                    <a:pt x="117" y="198"/>
                  </a:lnTo>
                  <a:lnTo>
                    <a:pt x="0" y="198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" name="Freeform 127"/>
            <p:cNvSpPr>
              <a:spLocks noEditPoints="1"/>
            </p:cNvSpPr>
            <p:nvPr/>
          </p:nvSpPr>
          <p:spPr bwMode="auto">
            <a:xfrm>
              <a:off x="7219951" y="2176425"/>
              <a:ext cx="85725" cy="98425"/>
            </a:xfrm>
            <a:custGeom>
              <a:avLst/>
              <a:gdLst>
                <a:gd name="T0" fmla="*/ 75 w 168"/>
                <a:gd name="T1" fmla="*/ 0 h 195"/>
                <a:gd name="T2" fmla="*/ 95 w 168"/>
                <a:gd name="T3" fmla="*/ 0 h 195"/>
                <a:gd name="T4" fmla="*/ 168 w 168"/>
                <a:gd name="T5" fmla="*/ 195 h 195"/>
                <a:gd name="T6" fmla="*/ 146 w 168"/>
                <a:gd name="T7" fmla="*/ 195 h 195"/>
                <a:gd name="T8" fmla="*/ 127 w 168"/>
                <a:gd name="T9" fmla="*/ 144 h 195"/>
                <a:gd name="T10" fmla="*/ 40 w 168"/>
                <a:gd name="T11" fmla="*/ 144 h 195"/>
                <a:gd name="T12" fmla="*/ 21 w 168"/>
                <a:gd name="T13" fmla="*/ 195 h 195"/>
                <a:gd name="T14" fmla="*/ 0 w 168"/>
                <a:gd name="T15" fmla="*/ 195 h 195"/>
                <a:gd name="T16" fmla="*/ 75 w 168"/>
                <a:gd name="T17" fmla="*/ 0 h 195"/>
                <a:gd name="T18" fmla="*/ 122 w 168"/>
                <a:gd name="T19" fmla="*/ 127 h 195"/>
                <a:gd name="T20" fmla="*/ 86 w 168"/>
                <a:gd name="T21" fmla="*/ 28 h 195"/>
                <a:gd name="T22" fmla="*/ 49 w 168"/>
                <a:gd name="T23" fmla="*/ 127 h 195"/>
                <a:gd name="T24" fmla="*/ 122 w 168"/>
                <a:gd name="T2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195">
                  <a:moveTo>
                    <a:pt x="75" y="0"/>
                  </a:moveTo>
                  <a:lnTo>
                    <a:pt x="95" y="0"/>
                  </a:lnTo>
                  <a:lnTo>
                    <a:pt x="168" y="195"/>
                  </a:lnTo>
                  <a:lnTo>
                    <a:pt x="146" y="195"/>
                  </a:lnTo>
                  <a:lnTo>
                    <a:pt x="127" y="144"/>
                  </a:lnTo>
                  <a:lnTo>
                    <a:pt x="40" y="144"/>
                  </a:lnTo>
                  <a:lnTo>
                    <a:pt x="21" y="195"/>
                  </a:lnTo>
                  <a:lnTo>
                    <a:pt x="0" y="195"/>
                  </a:lnTo>
                  <a:lnTo>
                    <a:pt x="75" y="0"/>
                  </a:lnTo>
                  <a:close/>
                  <a:moveTo>
                    <a:pt x="122" y="127"/>
                  </a:moveTo>
                  <a:lnTo>
                    <a:pt x="86" y="28"/>
                  </a:lnTo>
                  <a:lnTo>
                    <a:pt x="49" y="127"/>
                  </a:lnTo>
                  <a:lnTo>
                    <a:pt x="122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" name="Freeform 128"/>
            <p:cNvSpPr>
              <a:spLocks noEditPoints="1"/>
            </p:cNvSpPr>
            <p:nvPr/>
          </p:nvSpPr>
          <p:spPr bwMode="auto">
            <a:xfrm>
              <a:off x="7323139" y="2176425"/>
              <a:ext cx="63500" cy="98425"/>
            </a:xfrm>
            <a:custGeom>
              <a:avLst/>
              <a:gdLst>
                <a:gd name="T0" fmla="*/ 0 w 128"/>
                <a:gd name="T1" fmla="*/ 0 h 193"/>
                <a:gd name="T2" fmla="*/ 59 w 128"/>
                <a:gd name="T3" fmla="*/ 0 h 193"/>
                <a:gd name="T4" fmla="*/ 128 w 128"/>
                <a:gd name="T5" fmla="*/ 61 h 193"/>
                <a:gd name="T6" fmla="*/ 128 w 128"/>
                <a:gd name="T7" fmla="*/ 61 h 193"/>
                <a:gd name="T8" fmla="*/ 57 w 128"/>
                <a:gd name="T9" fmla="*/ 125 h 193"/>
                <a:gd name="T10" fmla="*/ 22 w 128"/>
                <a:gd name="T11" fmla="*/ 125 h 193"/>
                <a:gd name="T12" fmla="*/ 22 w 128"/>
                <a:gd name="T13" fmla="*/ 193 h 193"/>
                <a:gd name="T14" fmla="*/ 0 w 128"/>
                <a:gd name="T15" fmla="*/ 193 h 193"/>
                <a:gd name="T16" fmla="*/ 0 w 128"/>
                <a:gd name="T17" fmla="*/ 0 h 193"/>
                <a:gd name="T18" fmla="*/ 57 w 128"/>
                <a:gd name="T19" fmla="*/ 107 h 193"/>
                <a:gd name="T20" fmla="*/ 105 w 128"/>
                <a:gd name="T21" fmla="*/ 63 h 193"/>
                <a:gd name="T22" fmla="*/ 105 w 128"/>
                <a:gd name="T23" fmla="*/ 63 h 193"/>
                <a:gd name="T24" fmla="*/ 57 w 128"/>
                <a:gd name="T25" fmla="*/ 20 h 193"/>
                <a:gd name="T26" fmla="*/ 20 w 128"/>
                <a:gd name="T27" fmla="*/ 20 h 193"/>
                <a:gd name="T28" fmla="*/ 20 w 128"/>
                <a:gd name="T29" fmla="*/ 107 h 193"/>
                <a:gd name="T30" fmla="*/ 57 w 128"/>
                <a:gd name="T31" fmla="*/ 10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193">
                  <a:moveTo>
                    <a:pt x="0" y="0"/>
                  </a:moveTo>
                  <a:lnTo>
                    <a:pt x="59" y="0"/>
                  </a:lnTo>
                  <a:cubicBezTo>
                    <a:pt x="100" y="0"/>
                    <a:pt x="128" y="23"/>
                    <a:pt x="128" y="61"/>
                  </a:cubicBezTo>
                  <a:lnTo>
                    <a:pt x="128" y="61"/>
                  </a:lnTo>
                  <a:cubicBezTo>
                    <a:pt x="128" y="102"/>
                    <a:pt x="97" y="125"/>
                    <a:pt x="57" y="125"/>
                  </a:cubicBezTo>
                  <a:lnTo>
                    <a:pt x="22" y="125"/>
                  </a:lnTo>
                  <a:lnTo>
                    <a:pt x="22" y="193"/>
                  </a:lnTo>
                  <a:lnTo>
                    <a:pt x="0" y="193"/>
                  </a:lnTo>
                  <a:lnTo>
                    <a:pt x="0" y="0"/>
                  </a:lnTo>
                  <a:close/>
                  <a:moveTo>
                    <a:pt x="57" y="107"/>
                  </a:moveTo>
                  <a:cubicBezTo>
                    <a:pt x="87" y="107"/>
                    <a:pt x="105" y="90"/>
                    <a:pt x="105" y="63"/>
                  </a:cubicBezTo>
                  <a:lnTo>
                    <a:pt x="105" y="63"/>
                  </a:lnTo>
                  <a:cubicBezTo>
                    <a:pt x="105" y="35"/>
                    <a:pt x="87" y="20"/>
                    <a:pt x="57" y="20"/>
                  </a:cubicBezTo>
                  <a:lnTo>
                    <a:pt x="20" y="20"/>
                  </a:lnTo>
                  <a:lnTo>
                    <a:pt x="20" y="107"/>
                  </a:lnTo>
                  <a:lnTo>
                    <a:pt x="57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" name="Rectangle 129"/>
            <p:cNvSpPr>
              <a:spLocks noChangeArrowheads="1"/>
            </p:cNvSpPr>
            <p:nvPr/>
          </p:nvSpPr>
          <p:spPr bwMode="auto">
            <a:xfrm>
              <a:off x="7405689" y="2176425"/>
              <a:ext cx="9525" cy="1000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" name="Rectangle 130"/>
            <p:cNvSpPr>
              <a:spLocks noChangeArrowheads="1"/>
            </p:cNvSpPr>
            <p:nvPr/>
          </p:nvSpPr>
          <p:spPr bwMode="auto">
            <a:xfrm>
              <a:off x="4460876" y="1885912"/>
              <a:ext cx="1169988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" name="Freeform 131"/>
            <p:cNvSpPr>
              <a:spLocks/>
            </p:cNvSpPr>
            <p:nvPr/>
          </p:nvSpPr>
          <p:spPr bwMode="auto">
            <a:xfrm>
              <a:off x="4773614" y="1939887"/>
              <a:ext cx="96838" cy="74613"/>
            </a:xfrm>
            <a:custGeom>
              <a:avLst/>
              <a:gdLst>
                <a:gd name="T0" fmla="*/ 0 w 190"/>
                <a:gd name="T1" fmla="*/ 1 h 148"/>
                <a:gd name="T2" fmla="*/ 31 w 190"/>
                <a:gd name="T3" fmla="*/ 1 h 148"/>
                <a:gd name="T4" fmla="*/ 56 w 190"/>
                <a:gd name="T5" fmla="*/ 96 h 148"/>
                <a:gd name="T6" fmla="*/ 83 w 190"/>
                <a:gd name="T7" fmla="*/ 0 h 148"/>
                <a:gd name="T8" fmla="*/ 109 w 190"/>
                <a:gd name="T9" fmla="*/ 0 h 148"/>
                <a:gd name="T10" fmla="*/ 135 w 190"/>
                <a:gd name="T11" fmla="*/ 96 h 148"/>
                <a:gd name="T12" fmla="*/ 159 w 190"/>
                <a:gd name="T13" fmla="*/ 1 h 148"/>
                <a:gd name="T14" fmla="*/ 190 w 190"/>
                <a:gd name="T15" fmla="*/ 1 h 148"/>
                <a:gd name="T16" fmla="*/ 149 w 190"/>
                <a:gd name="T17" fmla="*/ 148 h 148"/>
                <a:gd name="T18" fmla="*/ 121 w 190"/>
                <a:gd name="T19" fmla="*/ 148 h 148"/>
                <a:gd name="T20" fmla="*/ 95 w 190"/>
                <a:gd name="T21" fmla="*/ 55 h 148"/>
                <a:gd name="T22" fmla="*/ 69 w 190"/>
                <a:gd name="T23" fmla="*/ 148 h 148"/>
                <a:gd name="T24" fmla="*/ 41 w 190"/>
                <a:gd name="T25" fmla="*/ 148 h 148"/>
                <a:gd name="T26" fmla="*/ 0 w 190"/>
                <a:gd name="T27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8">
                  <a:moveTo>
                    <a:pt x="0" y="1"/>
                  </a:moveTo>
                  <a:lnTo>
                    <a:pt x="31" y="1"/>
                  </a:lnTo>
                  <a:lnTo>
                    <a:pt x="56" y="96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35" y="96"/>
                  </a:lnTo>
                  <a:lnTo>
                    <a:pt x="159" y="1"/>
                  </a:lnTo>
                  <a:lnTo>
                    <a:pt x="190" y="1"/>
                  </a:lnTo>
                  <a:lnTo>
                    <a:pt x="149" y="148"/>
                  </a:lnTo>
                  <a:lnTo>
                    <a:pt x="121" y="148"/>
                  </a:lnTo>
                  <a:lnTo>
                    <a:pt x="95" y="55"/>
                  </a:lnTo>
                  <a:lnTo>
                    <a:pt x="69" y="148"/>
                  </a:lnTo>
                  <a:lnTo>
                    <a:pt x="41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" name="Freeform 132"/>
            <p:cNvSpPr>
              <a:spLocks/>
            </p:cNvSpPr>
            <p:nvPr/>
          </p:nvSpPr>
          <p:spPr bwMode="auto">
            <a:xfrm>
              <a:off x="4879976" y="1939887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" name="Freeform 133"/>
            <p:cNvSpPr>
              <a:spLocks noEditPoints="1"/>
            </p:cNvSpPr>
            <p:nvPr/>
          </p:nvSpPr>
          <p:spPr bwMode="auto">
            <a:xfrm>
              <a:off x="4940301" y="1939887"/>
              <a:ext cx="53975" cy="73025"/>
            </a:xfrm>
            <a:custGeom>
              <a:avLst/>
              <a:gdLst>
                <a:gd name="T0" fmla="*/ 1 w 108"/>
                <a:gd name="T1" fmla="*/ 0 h 145"/>
                <a:gd name="T2" fmla="*/ 54 w 108"/>
                <a:gd name="T3" fmla="*/ 0 h 145"/>
                <a:gd name="T4" fmla="*/ 92 w 108"/>
                <a:gd name="T5" fmla="*/ 13 h 145"/>
                <a:gd name="T6" fmla="*/ 102 w 108"/>
                <a:gd name="T7" fmla="*/ 38 h 145"/>
                <a:gd name="T8" fmla="*/ 102 w 108"/>
                <a:gd name="T9" fmla="*/ 38 h 145"/>
                <a:gd name="T10" fmla="*/ 82 w 108"/>
                <a:gd name="T11" fmla="*/ 69 h 145"/>
                <a:gd name="T12" fmla="*/ 108 w 108"/>
                <a:gd name="T13" fmla="*/ 104 h 145"/>
                <a:gd name="T14" fmla="*/ 108 w 108"/>
                <a:gd name="T15" fmla="*/ 105 h 145"/>
                <a:gd name="T16" fmla="*/ 55 w 108"/>
                <a:gd name="T17" fmla="*/ 145 h 145"/>
                <a:gd name="T18" fmla="*/ 0 w 108"/>
                <a:gd name="T19" fmla="*/ 145 h 145"/>
                <a:gd name="T20" fmla="*/ 0 w 108"/>
                <a:gd name="T21" fmla="*/ 0 h 145"/>
                <a:gd name="T22" fmla="*/ 1 w 108"/>
                <a:gd name="T23" fmla="*/ 0 h 145"/>
                <a:gd name="T24" fmla="*/ 72 w 108"/>
                <a:gd name="T25" fmla="*/ 43 h 145"/>
                <a:gd name="T26" fmla="*/ 52 w 108"/>
                <a:gd name="T27" fmla="*/ 27 h 145"/>
                <a:gd name="T28" fmla="*/ 29 w 108"/>
                <a:gd name="T29" fmla="*/ 27 h 145"/>
                <a:gd name="T30" fmla="*/ 29 w 108"/>
                <a:gd name="T31" fmla="*/ 59 h 145"/>
                <a:gd name="T32" fmla="*/ 51 w 108"/>
                <a:gd name="T33" fmla="*/ 59 h 145"/>
                <a:gd name="T34" fmla="*/ 72 w 108"/>
                <a:gd name="T35" fmla="*/ 43 h 145"/>
                <a:gd name="T36" fmla="*/ 56 w 108"/>
                <a:gd name="T37" fmla="*/ 85 h 145"/>
                <a:gd name="T38" fmla="*/ 29 w 108"/>
                <a:gd name="T39" fmla="*/ 85 h 145"/>
                <a:gd name="T40" fmla="*/ 29 w 108"/>
                <a:gd name="T41" fmla="*/ 119 h 145"/>
                <a:gd name="T42" fmla="*/ 57 w 108"/>
                <a:gd name="T43" fmla="*/ 119 h 145"/>
                <a:gd name="T44" fmla="*/ 79 w 108"/>
                <a:gd name="T45" fmla="*/ 101 h 145"/>
                <a:gd name="T46" fmla="*/ 79 w 108"/>
                <a:gd name="T47" fmla="*/ 101 h 145"/>
                <a:gd name="T48" fmla="*/ 56 w 108"/>
                <a:gd name="T49" fmla="*/ 8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45">
                  <a:moveTo>
                    <a:pt x="1" y="0"/>
                  </a:moveTo>
                  <a:lnTo>
                    <a:pt x="54" y="0"/>
                  </a:lnTo>
                  <a:cubicBezTo>
                    <a:pt x="70" y="0"/>
                    <a:pt x="84" y="4"/>
                    <a:pt x="92" y="13"/>
                  </a:cubicBezTo>
                  <a:cubicBezTo>
                    <a:pt x="98" y="19"/>
                    <a:pt x="102" y="28"/>
                    <a:pt x="102" y="38"/>
                  </a:cubicBezTo>
                  <a:lnTo>
                    <a:pt x="102" y="38"/>
                  </a:lnTo>
                  <a:cubicBezTo>
                    <a:pt x="102" y="55"/>
                    <a:pt x="93" y="64"/>
                    <a:pt x="82" y="69"/>
                  </a:cubicBezTo>
                  <a:cubicBezTo>
                    <a:pt x="97" y="75"/>
                    <a:pt x="108" y="84"/>
                    <a:pt x="108" y="104"/>
                  </a:cubicBezTo>
                  <a:lnTo>
                    <a:pt x="108" y="105"/>
                  </a:lnTo>
                  <a:cubicBezTo>
                    <a:pt x="108" y="132"/>
                    <a:pt x="87" y="145"/>
                    <a:pt x="55" y="145"/>
                  </a:cubicBez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72" y="43"/>
                  </a:moveTo>
                  <a:cubicBezTo>
                    <a:pt x="72" y="33"/>
                    <a:pt x="64" y="27"/>
                    <a:pt x="52" y="27"/>
                  </a:cubicBezTo>
                  <a:lnTo>
                    <a:pt x="29" y="27"/>
                  </a:lnTo>
                  <a:lnTo>
                    <a:pt x="29" y="59"/>
                  </a:lnTo>
                  <a:lnTo>
                    <a:pt x="51" y="59"/>
                  </a:lnTo>
                  <a:cubicBezTo>
                    <a:pt x="64" y="59"/>
                    <a:pt x="72" y="54"/>
                    <a:pt x="72" y="43"/>
                  </a:cubicBezTo>
                  <a:close/>
                  <a:moveTo>
                    <a:pt x="56" y="85"/>
                  </a:moveTo>
                  <a:lnTo>
                    <a:pt x="29" y="85"/>
                  </a:lnTo>
                  <a:lnTo>
                    <a:pt x="29" y="119"/>
                  </a:lnTo>
                  <a:lnTo>
                    <a:pt x="57" y="119"/>
                  </a:lnTo>
                  <a:cubicBezTo>
                    <a:pt x="71" y="119"/>
                    <a:pt x="79" y="113"/>
                    <a:pt x="79" y="101"/>
                  </a:cubicBezTo>
                  <a:lnTo>
                    <a:pt x="79" y="101"/>
                  </a:lnTo>
                  <a:cubicBezTo>
                    <a:pt x="78" y="91"/>
                    <a:pt x="71" y="85"/>
                    <a:pt x="56" y="8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" name="Freeform 134"/>
            <p:cNvSpPr>
              <a:spLocks/>
            </p:cNvSpPr>
            <p:nvPr/>
          </p:nvSpPr>
          <p:spPr bwMode="auto">
            <a:xfrm>
              <a:off x="5029201" y="1939887"/>
              <a:ext cx="47625" cy="73025"/>
            </a:xfrm>
            <a:custGeom>
              <a:avLst/>
              <a:gdLst>
                <a:gd name="T0" fmla="*/ 0 w 94"/>
                <a:gd name="T1" fmla="*/ 0 h 145"/>
                <a:gd name="T2" fmla="*/ 94 w 94"/>
                <a:gd name="T3" fmla="*/ 0 h 145"/>
                <a:gd name="T4" fmla="*/ 94 w 94"/>
                <a:gd name="T5" fmla="*/ 28 h 145"/>
                <a:gd name="T6" fmla="*/ 30 w 94"/>
                <a:gd name="T7" fmla="*/ 28 h 145"/>
                <a:gd name="T8" fmla="*/ 30 w 94"/>
                <a:gd name="T9" fmla="*/ 60 h 145"/>
                <a:gd name="T10" fmla="*/ 86 w 94"/>
                <a:gd name="T11" fmla="*/ 60 h 145"/>
                <a:gd name="T12" fmla="*/ 86 w 94"/>
                <a:gd name="T13" fmla="*/ 88 h 145"/>
                <a:gd name="T14" fmla="*/ 30 w 94"/>
                <a:gd name="T15" fmla="*/ 88 h 145"/>
                <a:gd name="T16" fmla="*/ 30 w 94"/>
                <a:gd name="T17" fmla="*/ 145 h 145"/>
                <a:gd name="T18" fmla="*/ 0 w 94"/>
                <a:gd name="T19" fmla="*/ 145 h 145"/>
                <a:gd name="T20" fmla="*/ 0 w 94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45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60"/>
                  </a:lnTo>
                  <a:lnTo>
                    <a:pt x="86" y="60"/>
                  </a:lnTo>
                  <a:lnTo>
                    <a:pt x="86" y="88"/>
                  </a:lnTo>
                  <a:lnTo>
                    <a:pt x="30" y="8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" name="Freeform 135"/>
            <p:cNvSpPr>
              <a:spLocks noEditPoints="1"/>
            </p:cNvSpPr>
            <p:nvPr/>
          </p:nvSpPr>
          <p:spPr bwMode="auto">
            <a:xfrm>
              <a:off x="5087939" y="1939887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3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8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2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3" y="14"/>
                  </a:cubicBezTo>
                  <a:cubicBezTo>
                    <a:pt x="101" y="22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2"/>
                    <a:pt x="95" y="85"/>
                    <a:pt x="78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2"/>
                  </a:moveTo>
                  <a:cubicBezTo>
                    <a:pt x="67" y="72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2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" name="Freeform 136"/>
            <p:cNvSpPr>
              <a:spLocks noEditPoints="1"/>
            </p:cNvSpPr>
            <p:nvPr/>
          </p:nvSpPr>
          <p:spPr bwMode="auto">
            <a:xfrm>
              <a:off x="5151439" y="1938300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3" y="150"/>
                    <a:pt x="65" y="150"/>
                  </a:cubicBezTo>
                  <a:cubicBezTo>
                    <a:pt x="27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" name="Freeform 137"/>
            <p:cNvSpPr>
              <a:spLocks/>
            </p:cNvSpPr>
            <p:nvPr/>
          </p:nvSpPr>
          <p:spPr bwMode="auto">
            <a:xfrm>
              <a:off x="5229226" y="1939887"/>
              <a:ext cx="57150" cy="73025"/>
            </a:xfrm>
            <a:custGeom>
              <a:avLst/>
              <a:gdLst>
                <a:gd name="T0" fmla="*/ 2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8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2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2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" name="Freeform 138"/>
            <p:cNvSpPr>
              <a:spLocks/>
            </p:cNvSpPr>
            <p:nvPr/>
          </p:nvSpPr>
          <p:spPr bwMode="auto">
            <a:xfrm>
              <a:off x="5295901" y="1939887"/>
              <a:ext cx="52388" cy="73025"/>
            </a:xfrm>
            <a:custGeom>
              <a:avLst/>
              <a:gdLst>
                <a:gd name="T0" fmla="*/ 12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2 w 33"/>
                <a:gd name="T11" fmla="*/ 9 h 46"/>
                <a:gd name="T12" fmla="*/ 22 w 33"/>
                <a:gd name="T13" fmla="*/ 46 h 46"/>
                <a:gd name="T14" fmla="*/ 12 w 33"/>
                <a:gd name="T15" fmla="*/ 46 h 46"/>
                <a:gd name="T16" fmla="*/ 12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2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2" y="9"/>
                  </a:lnTo>
                  <a:lnTo>
                    <a:pt x="22" y="46"/>
                  </a:lnTo>
                  <a:lnTo>
                    <a:pt x="12" y="4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" name="Freeform 139"/>
            <p:cNvSpPr>
              <a:spLocks/>
            </p:cNvSpPr>
            <p:nvPr/>
          </p:nvSpPr>
          <p:spPr bwMode="auto">
            <a:xfrm>
              <a:off x="5359401" y="1939887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" name="Freeform 140"/>
            <p:cNvSpPr>
              <a:spLocks/>
            </p:cNvSpPr>
            <p:nvPr/>
          </p:nvSpPr>
          <p:spPr bwMode="auto">
            <a:xfrm>
              <a:off x="5418139" y="1939887"/>
              <a:ext cx="58738" cy="73025"/>
            </a:xfrm>
            <a:custGeom>
              <a:avLst/>
              <a:gdLst>
                <a:gd name="T0" fmla="*/ 1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8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1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1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" name="Freeform 141"/>
            <p:cNvSpPr>
              <a:spLocks noEditPoints="1"/>
            </p:cNvSpPr>
            <p:nvPr/>
          </p:nvSpPr>
          <p:spPr bwMode="auto">
            <a:xfrm>
              <a:off x="5491164" y="1939887"/>
              <a:ext cx="58738" cy="73025"/>
            </a:xfrm>
            <a:custGeom>
              <a:avLst/>
              <a:gdLst>
                <a:gd name="T0" fmla="*/ 0 w 115"/>
                <a:gd name="T1" fmla="*/ 0 h 144"/>
                <a:gd name="T2" fmla="*/ 46 w 115"/>
                <a:gd name="T3" fmla="*/ 0 h 144"/>
                <a:gd name="T4" fmla="*/ 115 w 115"/>
                <a:gd name="T5" fmla="*/ 72 h 144"/>
                <a:gd name="T6" fmla="*/ 115 w 115"/>
                <a:gd name="T7" fmla="*/ 73 h 144"/>
                <a:gd name="T8" fmla="*/ 46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30 w 115"/>
                <a:gd name="T15" fmla="*/ 28 h 144"/>
                <a:gd name="T16" fmla="*/ 30 w 115"/>
                <a:gd name="T17" fmla="*/ 119 h 144"/>
                <a:gd name="T18" fmla="*/ 46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6 w 115"/>
                <a:gd name="T25" fmla="*/ 28 h 144"/>
                <a:gd name="T26" fmla="*/ 30 w 115"/>
                <a:gd name="T27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6" y="0"/>
                  </a:lnTo>
                  <a:cubicBezTo>
                    <a:pt x="88" y="0"/>
                    <a:pt x="115" y="29"/>
                    <a:pt x="115" y="72"/>
                  </a:cubicBezTo>
                  <a:lnTo>
                    <a:pt x="115" y="73"/>
                  </a:lnTo>
                  <a:cubicBezTo>
                    <a:pt x="115" y="115"/>
                    <a:pt x="87" y="144"/>
                    <a:pt x="46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0" y="28"/>
                  </a:moveTo>
                  <a:lnTo>
                    <a:pt x="30" y="119"/>
                  </a:lnTo>
                  <a:lnTo>
                    <a:pt x="46" y="119"/>
                  </a:lnTo>
                  <a:cubicBezTo>
                    <a:pt x="68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70" y="28"/>
                    <a:pt x="46" y="28"/>
                  </a:cubicBezTo>
                  <a:lnTo>
                    <a:pt x="30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" name="Freeform 142"/>
            <p:cNvSpPr>
              <a:spLocks noEditPoints="1"/>
            </p:cNvSpPr>
            <p:nvPr/>
          </p:nvSpPr>
          <p:spPr bwMode="auto">
            <a:xfrm>
              <a:off x="4552951" y="1898612"/>
              <a:ext cx="165100" cy="122238"/>
            </a:xfrm>
            <a:custGeom>
              <a:avLst/>
              <a:gdLst>
                <a:gd name="T0" fmla="*/ 37 w 325"/>
                <a:gd name="T1" fmla="*/ 238 h 238"/>
                <a:gd name="T2" fmla="*/ 287 w 325"/>
                <a:gd name="T3" fmla="*/ 238 h 238"/>
                <a:gd name="T4" fmla="*/ 314 w 325"/>
                <a:gd name="T5" fmla="*/ 227 h 238"/>
                <a:gd name="T6" fmla="*/ 325 w 325"/>
                <a:gd name="T7" fmla="*/ 200 h 238"/>
                <a:gd name="T8" fmla="*/ 325 w 325"/>
                <a:gd name="T9" fmla="*/ 38 h 238"/>
                <a:gd name="T10" fmla="*/ 314 w 325"/>
                <a:gd name="T11" fmla="*/ 12 h 238"/>
                <a:gd name="T12" fmla="*/ 287 w 325"/>
                <a:gd name="T13" fmla="*/ 0 h 238"/>
                <a:gd name="T14" fmla="*/ 37 w 325"/>
                <a:gd name="T15" fmla="*/ 0 h 238"/>
                <a:gd name="T16" fmla="*/ 11 w 325"/>
                <a:gd name="T17" fmla="*/ 12 h 238"/>
                <a:gd name="T18" fmla="*/ 0 w 325"/>
                <a:gd name="T19" fmla="*/ 38 h 238"/>
                <a:gd name="T20" fmla="*/ 0 w 325"/>
                <a:gd name="T21" fmla="*/ 200 h 238"/>
                <a:gd name="T22" fmla="*/ 11 w 325"/>
                <a:gd name="T23" fmla="*/ 227 h 238"/>
                <a:gd name="T24" fmla="*/ 37 w 325"/>
                <a:gd name="T25" fmla="*/ 238 h 238"/>
                <a:gd name="T26" fmla="*/ 30 w 325"/>
                <a:gd name="T27" fmla="*/ 39 h 238"/>
                <a:gd name="T28" fmla="*/ 32 w 325"/>
                <a:gd name="T29" fmla="*/ 34 h 238"/>
                <a:gd name="T30" fmla="*/ 37 w 325"/>
                <a:gd name="T31" fmla="*/ 32 h 238"/>
                <a:gd name="T32" fmla="*/ 287 w 325"/>
                <a:gd name="T33" fmla="*/ 32 h 238"/>
                <a:gd name="T34" fmla="*/ 292 w 325"/>
                <a:gd name="T35" fmla="*/ 34 h 238"/>
                <a:gd name="T36" fmla="*/ 295 w 325"/>
                <a:gd name="T37" fmla="*/ 39 h 238"/>
                <a:gd name="T38" fmla="*/ 295 w 325"/>
                <a:gd name="T39" fmla="*/ 202 h 238"/>
                <a:gd name="T40" fmla="*/ 292 w 325"/>
                <a:gd name="T41" fmla="*/ 207 h 238"/>
                <a:gd name="T42" fmla="*/ 287 w 325"/>
                <a:gd name="T43" fmla="*/ 209 h 238"/>
                <a:gd name="T44" fmla="*/ 37 w 325"/>
                <a:gd name="T45" fmla="*/ 209 h 238"/>
                <a:gd name="T46" fmla="*/ 32 w 325"/>
                <a:gd name="T47" fmla="*/ 207 h 238"/>
                <a:gd name="T48" fmla="*/ 30 w 325"/>
                <a:gd name="T49" fmla="*/ 202 h 238"/>
                <a:gd name="T50" fmla="*/ 30 w 325"/>
                <a:gd name="T51" fmla="*/ 39 h 238"/>
                <a:gd name="T52" fmla="*/ 30 w 325"/>
                <a:gd name="T53" fmla="*/ 3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5" h="238">
                  <a:moveTo>
                    <a:pt x="37" y="238"/>
                  </a:moveTo>
                  <a:lnTo>
                    <a:pt x="287" y="238"/>
                  </a:lnTo>
                  <a:cubicBezTo>
                    <a:pt x="297" y="238"/>
                    <a:pt x="306" y="234"/>
                    <a:pt x="314" y="227"/>
                  </a:cubicBezTo>
                  <a:cubicBezTo>
                    <a:pt x="321" y="219"/>
                    <a:pt x="325" y="210"/>
                    <a:pt x="325" y="200"/>
                  </a:cubicBezTo>
                  <a:lnTo>
                    <a:pt x="325" y="38"/>
                  </a:lnTo>
                  <a:cubicBezTo>
                    <a:pt x="325" y="28"/>
                    <a:pt x="321" y="19"/>
                    <a:pt x="314" y="12"/>
                  </a:cubicBezTo>
                  <a:cubicBezTo>
                    <a:pt x="306" y="4"/>
                    <a:pt x="297" y="0"/>
                    <a:pt x="287" y="0"/>
                  </a:cubicBezTo>
                  <a:lnTo>
                    <a:pt x="37" y="0"/>
                  </a:lnTo>
                  <a:cubicBezTo>
                    <a:pt x="27" y="0"/>
                    <a:pt x="19" y="4"/>
                    <a:pt x="11" y="12"/>
                  </a:cubicBezTo>
                  <a:cubicBezTo>
                    <a:pt x="4" y="19"/>
                    <a:pt x="0" y="28"/>
                    <a:pt x="0" y="38"/>
                  </a:cubicBezTo>
                  <a:lnTo>
                    <a:pt x="0" y="200"/>
                  </a:lnTo>
                  <a:cubicBezTo>
                    <a:pt x="0" y="210"/>
                    <a:pt x="4" y="219"/>
                    <a:pt x="11" y="227"/>
                  </a:cubicBezTo>
                  <a:cubicBezTo>
                    <a:pt x="19" y="234"/>
                    <a:pt x="27" y="238"/>
                    <a:pt x="37" y="238"/>
                  </a:cubicBezTo>
                  <a:close/>
                  <a:moveTo>
                    <a:pt x="30" y="39"/>
                  </a:moveTo>
                  <a:cubicBezTo>
                    <a:pt x="30" y="37"/>
                    <a:pt x="31" y="35"/>
                    <a:pt x="32" y="34"/>
                  </a:cubicBezTo>
                  <a:cubicBezTo>
                    <a:pt x="34" y="33"/>
                    <a:pt x="36" y="32"/>
                    <a:pt x="37" y="32"/>
                  </a:cubicBezTo>
                  <a:lnTo>
                    <a:pt x="287" y="32"/>
                  </a:lnTo>
                  <a:cubicBezTo>
                    <a:pt x="290" y="32"/>
                    <a:pt x="291" y="33"/>
                    <a:pt x="292" y="34"/>
                  </a:cubicBezTo>
                  <a:cubicBezTo>
                    <a:pt x="294" y="35"/>
                    <a:pt x="295" y="38"/>
                    <a:pt x="295" y="39"/>
                  </a:cubicBezTo>
                  <a:lnTo>
                    <a:pt x="295" y="202"/>
                  </a:lnTo>
                  <a:cubicBezTo>
                    <a:pt x="295" y="204"/>
                    <a:pt x="294" y="205"/>
                    <a:pt x="292" y="207"/>
                  </a:cubicBezTo>
                  <a:cubicBezTo>
                    <a:pt x="291" y="208"/>
                    <a:pt x="289" y="209"/>
                    <a:pt x="287" y="209"/>
                  </a:cubicBezTo>
                  <a:lnTo>
                    <a:pt x="37" y="209"/>
                  </a:lnTo>
                  <a:cubicBezTo>
                    <a:pt x="35" y="209"/>
                    <a:pt x="34" y="208"/>
                    <a:pt x="32" y="207"/>
                  </a:cubicBezTo>
                  <a:cubicBezTo>
                    <a:pt x="31" y="205"/>
                    <a:pt x="30" y="203"/>
                    <a:pt x="30" y="202"/>
                  </a:cubicBezTo>
                  <a:lnTo>
                    <a:pt x="30" y="39"/>
                  </a:lnTo>
                  <a:close/>
                  <a:moveTo>
                    <a:pt x="30" y="39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" name="Freeform 143"/>
            <p:cNvSpPr>
              <a:spLocks noEditPoints="1"/>
            </p:cNvSpPr>
            <p:nvPr/>
          </p:nvSpPr>
          <p:spPr bwMode="auto">
            <a:xfrm>
              <a:off x="4522789" y="2027200"/>
              <a:ext cx="225425" cy="23813"/>
            </a:xfrm>
            <a:custGeom>
              <a:avLst/>
              <a:gdLst>
                <a:gd name="T0" fmla="*/ 406 w 444"/>
                <a:gd name="T1" fmla="*/ 0 h 45"/>
                <a:gd name="T2" fmla="*/ 0 w 444"/>
                <a:gd name="T3" fmla="*/ 0 h 45"/>
                <a:gd name="T4" fmla="*/ 0 w 444"/>
                <a:gd name="T5" fmla="*/ 22 h 45"/>
                <a:gd name="T6" fmla="*/ 11 w 444"/>
                <a:gd name="T7" fmla="*/ 39 h 45"/>
                <a:gd name="T8" fmla="*/ 38 w 444"/>
                <a:gd name="T9" fmla="*/ 45 h 45"/>
                <a:gd name="T10" fmla="*/ 406 w 444"/>
                <a:gd name="T11" fmla="*/ 45 h 45"/>
                <a:gd name="T12" fmla="*/ 433 w 444"/>
                <a:gd name="T13" fmla="*/ 39 h 45"/>
                <a:gd name="T14" fmla="*/ 444 w 444"/>
                <a:gd name="T15" fmla="*/ 22 h 45"/>
                <a:gd name="T16" fmla="*/ 444 w 444"/>
                <a:gd name="T17" fmla="*/ 0 h 45"/>
                <a:gd name="T18" fmla="*/ 406 w 444"/>
                <a:gd name="T19" fmla="*/ 0 h 45"/>
                <a:gd name="T20" fmla="*/ 240 w 444"/>
                <a:gd name="T21" fmla="*/ 21 h 45"/>
                <a:gd name="T22" fmla="*/ 204 w 444"/>
                <a:gd name="T23" fmla="*/ 21 h 45"/>
                <a:gd name="T24" fmla="*/ 200 w 444"/>
                <a:gd name="T25" fmla="*/ 17 h 45"/>
                <a:gd name="T26" fmla="*/ 204 w 444"/>
                <a:gd name="T27" fmla="*/ 14 h 45"/>
                <a:gd name="T28" fmla="*/ 240 w 444"/>
                <a:gd name="T29" fmla="*/ 14 h 45"/>
                <a:gd name="T30" fmla="*/ 244 w 444"/>
                <a:gd name="T31" fmla="*/ 17 h 45"/>
                <a:gd name="T32" fmla="*/ 240 w 444"/>
                <a:gd name="T33" fmla="*/ 21 h 45"/>
                <a:gd name="T34" fmla="*/ 240 w 444"/>
                <a:gd name="T35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4" h="45">
                  <a:moveTo>
                    <a:pt x="406" y="0"/>
                  </a:moveTo>
                  <a:lnTo>
                    <a:pt x="0" y="0"/>
                  </a:lnTo>
                  <a:lnTo>
                    <a:pt x="0" y="22"/>
                  </a:lnTo>
                  <a:cubicBezTo>
                    <a:pt x="0" y="29"/>
                    <a:pt x="4" y="34"/>
                    <a:pt x="11" y="39"/>
                  </a:cubicBezTo>
                  <a:cubicBezTo>
                    <a:pt x="19" y="42"/>
                    <a:pt x="28" y="45"/>
                    <a:pt x="38" y="45"/>
                  </a:cubicBezTo>
                  <a:lnTo>
                    <a:pt x="406" y="45"/>
                  </a:lnTo>
                  <a:cubicBezTo>
                    <a:pt x="416" y="45"/>
                    <a:pt x="425" y="42"/>
                    <a:pt x="433" y="39"/>
                  </a:cubicBezTo>
                  <a:cubicBezTo>
                    <a:pt x="440" y="35"/>
                    <a:pt x="444" y="29"/>
                    <a:pt x="444" y="22"/>
                  </a:cubicBezTo>
                  <a:lnTo>
                    <a:pt x="444" y="0"/>
                  </a:lnTo>
                  <a:lnTo>
                    <a:pt x="406" y="0"/>
                  </a:lnTo>
                  <a:close/>
                  <a:moveTo>
                    <a:pt x="240" y="21"/>
                  </a:moveTo>
                  <a:lnTo>
                    <a:pt x="204" y="21"/>
                  </a:lnTo>
                  <a:cubicBezTo>
                    <a:pt x="201" y="21"/>
                    <a:pt x="200" y="20"/>
                    <a:pt x="200" y="17"/>
                  </a:cubicBezTo>
                  <a:cubicBezTo>
                    <a:pt x="200" y="15"/>
                    <a:pt x="201" y="14"/>
                    <a:pt x="204" y="14"/>
                  </a:cubicBezTo>
                  <a:lnTo>
                    <a:pt x="240" y="14"/>
                  </a:lnTo>
                  <a:cubicBezTo>
                    <a:pt x="243" y="14"/>
                    <a:pt x="244" y="15"/>
                    <a:pt x="244" y="17"/>
                  </a:cubicBezTo>
                  <a:cubicBezTo>
                    <a:pt x="244" y="20"/>
                    <a:pt x="243" y="21"/>
                    <a:pt x="240" y="21"/>
                  </a:cubicBezTo>
                  <a:close/>
                  <a:moveTo>
                    <a:pt x="240" y="21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" name="Rectangle 144"/>
            <p:cNvSpPr>
              <a:spLocks noChangeArrowheads="1"/>
            </p:cNvSpPr>
            <p:nvPr/>
          </p:nvSpPr>
          <p:spPr bwMode="auto">
            <a:xfrm>
              <a:off x="6669089" y="1892262"/>
              <a:ext cx="1065213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4" name="Freeform 145"/>
            <p:cNvSpPr>
              <a:spLocks noEditPoints="1"/>
            </p:cNvSpPr>
            <p:nvPr/>
          </p:nvSpPr>
          <p:spPr bwMode="auto">
            <a:xfrm>
              <a:off x="7035801" y="1935125"/>
              <a:ext cx="66675" cy="73025"/>
            </a:xfrm>
            <a:custGeom>
              <a:avLst/>
              <a:gdLst>
                <a:gd name="T0" fmla="*/ 52 w 133"/>
                <a:gd name="T1" fmla="*/ 0 h 146"/>
                <a:gd name="T2" fmla="*/ 80 w 133"/>
                <a:gd name="T3" fmla="*/ 0 h 146"/>
                <a:gd name="T4" fmla="*/ 133 w 133"/>
                <a:gd name="T5" fmla="*/ 146 h 146"/>
                <a:gd name="T6" fmla="*/ 102 w 133"/>
                <a:gd name="T7" fmla="*/ 146 h 146"/>
                <a:gd name="T8" fmla="*/ 90 w 133"/>
                <a:gd name="T9" fmla="*/ 115 h 146"/>
                <a:gd name="T10" fmla="*/ 40 w 133"/>
                <a:gd name="T11" fmla="*/ 115 h 146"/>
                <a:gd name="T12" fmla="*/ 30 w 133"/>
                <a:gd name="T13" fmla="*/ 146 h 146"/>
                <a:gd name="T14" fmla="*/ 0 w 133"/>
                <a:gd name="T15" fmla="*/ 146 h 146"/>
                <a:gd name="T16" fmla="*/ 52 w 133"/>
                <a:gd name="T17" fmla="*/ 0 h 146"/>
                <a:gd name="T18" fmla="*/ 80 w 133"/>
                <a:gd name="T19" fmla="*/ 88 h 146"/>
                <a:gd name="T20" fmla="*/ 64 w 133"/>
                <a:gd name="T21" fmla="*/ 40 h 146"/>
                <a:gd name="T22" fmla="*/ 48 w 133"/>
                <a:gd name="T23" fmla="*/ 88 h 146"/>
                <a:gd name="T24" fmla="*/ 80 w 133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46">
                  <a:moveTo>
                    <a:pt x="52" y="0"/>
                  </a:moveTo>
                  <a:lnTo>
                    <a:pt x="80" y="0"/>
                  </a:lnTo>
                  <a:lnTo>
                    <a:pt x="133" y="146"/>
                  </a:lnTo>
                  <a:lnTo>
                    <a:pt x="102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2" y="0"/>
                  </a:lnTo>
                  <a:close/>
                  <a:moveTo>
                    <a:pt x="80" y="88"/>
                  </a:moveTo>
                  <a:lnTo>
                    <a:pt x="64" y="40"/>
                  </a:lnTo>
                  <a:lnTo>
                    <a:pt x="48" y="88"/>
                  </a:lnTo>
                  <a:lnTo>
                    <a:pt x="80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" name="Freeform 146"/>
            <p:cNvSpPr>
              <a:spLocks noEditPoints="1"/>
            </p:cNvSpPr>
            <p:nvPr/>
          </p:nvSpPr>
          <p:spPr bwMode="auto">
            <a:xfrm>
              <a:off x="7112001" y="1935125"/>
              <a:ext cx="50800" cy="73025"/>
            </a:xfrm>
            <a:custGeom>
              <a:avLst/>
              <a:gdLst>
                <a:gd name="T0" fmla="*/ 0 w 102"/>
                <a:gd name="T1" fmla="*/ 0 h 145"/>
                <a:gd name="T2" fmla="*/ 49 w 102"/>
                <a:gd name="T3" fmla="*/ 0 h 145"/>
                <a:gd name="T4" fmla="*/ 102 w 102"/>
                <a:gd name="T5" fmla="*/ 50 h 145"/>
                <a:gd name="T6" fmla="*/ 102 w 102"/>
                <a:gd name="T7" fmla="*/ 50 h 145"/>
                <a:gd name="T8" fmla="*/ 48 w 102"/>
                <a:gd name="T9" fmla="*/ 101 h 145"/>
                <a:gd name="T10" fmla="*/ 30 w 102"/>
                <a:gd name="T11" fmla="*/ 101 h 145"/>
                <a:gd name="T12" fmla="*/ 30 w 102"/>
                <a:gd name="T13" fmla="*/ 145 h 145"/>
                <a:gd name="T14" fmla="*/ 0 w 102"/>
                <a:gd name="T15" fmla="*/ 145 h 145"/>
                <a:gd name="T16" fmla="*/ 0 w 102"/>
                <a:gd name="T17" fmla="*/ 0 h 145"/>
                <a:gd name="T18" fmla="*/ 47 w 102"/>
                <a:gd name="T19" fmla="*/ 74 h 145"/>
                <a:gd name="T20" fmla="*/ 70 w 102"/>
                <a:gd name="T21" fmla="*/ 50 h 145"/>
                <a:gd name="T22" fmla="*/ 70 w 102"/>
                <a:gd name="T23" fmla="*/ 50 h 145"/>
                <a:gd name="T24" fmla="*/ 45 w 102"/>
                <a:gd name="T25" fmla="*/ 26 h 145"/>
                <a:gd name="T26" fmla="*/ 29 w 102"/>
                <a:gd name="T27" fmla="*/ 26 h 145"/>
                <a:gd name="T28" fmla="*/ 29 w 102"/>
                <a:gd name="T29" fmla="*/ 73 h 145"/>
                <a:gd name="T30" fmla="*/ 47 w 102"/>
                <a:gd name="T31" fmla="*/ 73 h 145"/>
                <a:gd name="T32" fmla="*/ 47 w 102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2" y="19"/>
                    <a:pt x="102" y="50"/>
                  </a:cubicBezTo>
                  <a:lnTo>
                    <a:pt x="102" y="50"/>
                  </a:lnTo>
                  <a:cubicBezTo>
                    <a:pt x="102" y="84"/>
                    <a:pt x="78" y="100"/>
                    <a:pt x="48" y="101"/>
                  </a:cubicBezTo>
                  <a:lnTo>
                    <a:pt x="30" y="101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0" y="64"/>
                    <a:pt x="70" y="50"/>
                  </a:cubicBezTo>
                  <a:lnTo>
                    <a:pt x="70" y="50"/>
                  </a:lnTo>
                  <a:cubicBezTo>
                    <a:pt x="70" y="35"/>
                    <a:pt x="62" y="26"/>
                    <a:pt x="45" y="26"/>
                  </a:cubicBezTo>
                  <a:lnTo>
                    <a:pt x="29" y="26"/>
                  </a:lnTo>
                  <a:lnTo>
                    <a:pt x="29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6" name="Rectangle 147"/>
            <p:cNvSpPr>
              <a:spLocks noChangeArrowheads="1"/>
            </p:cNvSpPr>
            <p:nvPr/>
          </p:nvSpPr>
          <p:spPr bwMode="auto">
            <a:xfrm>
              <a:off x="7173914" y="1935125"/>
              <a:ext cx="14288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7" name="Freeform 148"/>
            <p:cNvSpPr>
              <a:spLocks noEditPoints="1"/>
            </p:cNvSpPr>
            <p:nvPr/>
          </p:nvSpPr>
          <p:spPr bwMode="auto">
            <a:xfrm>
              <a:off x="7227889" y="1935125"/>
              <a:ext cx="50800" cy="73025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1 h 145"/>
                <a:gd name="T10" fmla="*/ 30 w 101"/>
                <a:gd name="T11" fmla="*/ 101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7 w 101"/>
                <a:gd name="T19" fmla="*/ 74 h 145"/>
                <a:gd name="T20" fmla="*/ 71 w 101"/>
                <a:gd name="T21" fmla="*/ 50 h 145"/>
                <a:gd name="T22" fmla="*/ 71 w 101"/>
                <a:gd name="T23" fmla="*/ 50 h 145"/>
                <a:gd name="T24" fmla="*/ 46 w 101"/>
                <a:gd name="T25" fmla="*/ 26 h 145"/>
                <a:gd name="T26" fmla="*/ 30 w 101"/>
                <a:gd name="T27" fmla="*/ 26 h 145"/>
                <a:gd name="T28" fmla="*/ 30 w 101"/>
                <a:gd name="T29" fmla="*/ 73 h 145"/>
                <a:gd name="T30" fmla="*/ 47 w 101"/>
                <a:gd name="T31" fmla="*/ 73 h 145"/>
                <a:gd name="T32" fmla="*/ 47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1"/>
                  </a:cubicBezTo>
                  <a:lnTo>
                    <a:pt x="30" y="101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1" y="64"/>
                    <a:pt x="71" y="50"/>
                  </a:cubicBezTo>
                  <a:lnTo>
                    <a:pt x="71" y="50"/>
                  </a:lnTo>
                  <a:cubicBezTo>
                    <a:pt x="71" y="35"/>
                    <a:pt x="62" y="26"/>
                    <a:pt x="46" y="26"/>
                  </a:cubicBezTo>
                  <a:lnTo>
                    <a:pt x="30" y="26"/>
                  </a:lnTo>
                  <a:lnTo>
                    <a:pt x="30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" name="Freeform 149"/>
            <p:cNvSpPr>
              <a:spLocks noEditPoints="1"/>
            </p:cNvSpPr>
            <p:nvPr/>
          </p:nvSpPr>
          <p:spPr bwMode="auto">
            <a:xfrm>
              <a:off x="7288214" y="1935125"/>
              <a:ext cx="57150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0 h 145"/>
                <a:gd name="T28" fmla="*/ 76 w 110"/>
                <a:gd name="T29" fmla="*/ 49 h 145"/>
                <a:gd name="T30" fmla="*/ 76 w 110"/>
                <a:gd name="T31" fmla="*/ 49 h 145"/>
                <a:gd name="T32" fmla="*/ 53 w 110"/>
                <a:gd name="T33" fmla="*/ 28 h 145"/>
                <a:gd name="T34" fmla="*/ 31 w 110"/>
                <a:gd name="T35" fmla="*/ 28 h 145"/>
                <a:gd name="T36" fmla="*/ 31 w 110"/>
                <a:gd name="T37" fmla="*/ 72 h 145"/>
                <a:gd name="T38" fmla="*/ 53 w 110"/>
                <a:gd name="T39" fmla="*/ 72 h 145"/>
                <a:gd name="T40" fmla="*/ 53 w 110"/>
                <a:gd name="T41" fmla="*/ 7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0"/>
                  </a:moveTo>
                  <a:cubicBezTo>
                    <a:pt x="68" y="70"/>
                    <a:pt x="76" y="62"/>
                    <a:pt x="76" y="49"/>
                  </a:cubicBezTo>
                  <a:lnTo>
                    <a:pt x="76" y="49"/>
                  </a:lnTo>
                  <a:cubicBezTo>
                    <a:pt x="76" y="34"/>
                    <a:pt x="68" y="28"/>
                    <a:pt x="53" y="28"/>
                  </a:cubicBezTo>
                  <a:lnTo>
                    <a:pt x="31" y="28"/>
                  </a:lnTo>
                  <a:lnTo>
                    <a:pt x="31" y="72"/>
                  </a:lnTo>
                  <a:lnTo>
                    <a:pt x="53" y="72"/>
                  </a:lnTo>
                  <a:lnTo>
                    <a:pt x="53" y="7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9" name="Freeform 150"/>
            <p:cNvSpPr>
              <a:spLocks noEditPoints="1"/>
            </p:cNvSpPr>
            <p:nvPr/>
          </p:nvSpPr>
          <p:spPr bwMode="auto">
            <a:xfrm>
              <a:off x="7351714" y="1933537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5 h 150"/>
                <a:gd name="T16" fmla="*/ 100 w 131"/>
                <a:gd name="T17" fmla="*/ 74 h 150"/>
                <a:gd name="T18" fmla="*/ 65 w 131"/>
                <a:gd name="T19" fmla="*/ 27 h 150"/>
                <a:gd name="T20" fmla="*/ 30 w 131"/>
                <a:gd name="T21" fmla="*/ 74 h 150"/>
                <a:gd name="T22" fmla="*/ 30 w 131"/>
                <a:gd name="T23" fmla="*/ 75 h 150"/>
                <a:gd name="T24" fmla="*/ 65 w 131"/>
                <a:gd name="T25" fmla="*/ 121 h 150"/>
                <a:gd name="T26" fmla="*/ 100 w 131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6" y="150"/>
                    <a:pt x="0" y="120"/>
                    <a:pt x="0" y="76"/>
                  </a:cubicBezTo>
                  <a:close/>
                  <a:moveTo>
                    <a:pt x="100" y="75"/>
                  </a:moveTo>
                  <a:lnTo>
                    <a:pt x="100" y="74"/>
                  </a:lnTo>
                  <a:cubicBezTo>
                    <a:pt x="100" y="45"/>
                    <a:pt x="85" y="27"/>
                    <a:pt x="65" y="27"/>
                  </a:cubicBezTo>
                  <a:cubicBezTo>
                    <a:pt x="45" y="27"/>
                    <a:pt x="30" y="45"/>
                    <a:pt x="30" y="74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3"/>
                    <a:pt x="10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0" name="Freeform 151"/>
            <p:cNvSpPr>
              <a:spLocks/>
            </p:cNvSpPr>
            <p:nvPr/>
          </p:nvSpPr>
          <p:spPr bwMode="auto">
            <a:xfrm>
              <a:off x="7423151" y="1935125"/>
              <a:ext cx="60325" cy="73025"/>
            </a:xfrm>
            <a:custGeom>
              <a:avLst/>
              <a:gdLst>
                <a:gd name="T0" fmla="*/ 118 w 120"/>
                <a:gd name="T1" fmla="*/ 0 h 145"/>
                <a:gd name="T2" fmla="*/ 77 w 120"/>
                <a:gd name="T3" fmla="*/ 71 h 145"/>
                <a:gd name="T4" fmla="*/ 120 w 120"/>
                <a:gd name="T5" fmla="*/ 145 h 145"/>
                <a:gd name="T6" fmla="*/ 86 w 120"/>
                <a:gd name="T7" fmla="*/ 145 h 145"/>
                <a:gd name="T8" fmla="*/ 60 w 120"/>
                <a:gd name="T9" fmla="*/ 95 h 145"/>
                <a:gd name="T10" fmla="*/ 33 w 120"/>
                <a:gd name="T11" fmla="*/ 145 h 145"/>
                <a:gd name="T12" fmla="*/ 0 w 120"/>
                <a:gd name="T13" fmla="*/ 145 h 145"/>
                <a:gd name="T14" fmla="*/ 42 w 120"/>
                <a:gd name="T15" fmla="*/ 71 h 145"/>
                <a:gd name="T16" fmla="*/ 1 w 120"/>
                <a:gd name="T17" fmla="*/ 0 h 145"/>
                <a:gd name="T18" fmla="*/ 35 w 120"/>
                <a:gd name="T19" fmla="*/ 0 h 145"/>
                <a:gd name="T20" fmla="*/ 60 w 120"/>
                <a:gd name="T21" fmla="*/ 48 h 145"/>
                <a:gd name="T22" fmla="*/ 85 w 120"/>
                <a:gd name="T23" fmla="*/ 0 h 145"/>
                <a:gd name="T24" fmla="*/ 118 w 120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45">
                  <a:moveTo>
                    <a:pt x="118" y="0"/>
                  </a:moveTo>
                  <a:lnTo>
                    <a:pt x="77" y="71"/>
                  </a:lnTo>
                  <a:lnTo>
                    <a:pt x="120" y="145"/>
                  </a:lnTo>
                  <a:lnTo>
                    <a:pt x="86" y="145"/>
                  </a:lnTo>
                  <a:lnTo>
                    <a:pt x="60" y="95"/>
                  </a:lnTo>
                  <a:lnTo>
                    <a:pt x="33" y="145"/>
                  </a:lnTo>
                  <a:lnTo>
                    <a:pt x="0" y="145"/>
                  </a:lnTo>
                  <a:lnTo>
                    <a:pt x="42" y="71"/>
                  </a:lnTo>
                  <a:lnTo>
                    <a:pt x="1" y="0"/>
                  </a:lnTo>
                  <a:lnTo>
                    <a:pt x="35" y="0"/>
                  </a:lnTo>
                  <a:lnTo>
                    <a:pt x="60" y="48"/>
                  </a:lnTo>
                  <a:lnTo>
                    <a:pt x="85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" name="Rectangle 152"/>
            <p:cNvSpPr>
              <a:spLocks noChangeArrowheads="1"/>
            </p:cNvSpPr>
            <p:nvPr/>
          </p:nvSpPr>
          <p:spPr bwMode="auto">
            <a:xfrm>
              <a:off x="7493001" y="1935125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" name="Freeform 153"/>
            <p:cNvSpPr>
              <a:spLocks/>
            </p:cNvSpPr>
            <p:nvPr/>
          </p:nvSpPr>
          <p:spPr bwMode="auto">
            <a:xfrm>
              <a:off x="7523164" y="1935125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3 w 95"/>
                <a:gd name="T3" fmla="*/ 0 h 146"/>
                <a:gd name="T4" fmla="*/ 93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3" y="0"/>
                  </a:lnTo>
                  <a:lnTo>
                    <a:pt x="93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" name="Freeform 154"/>
            <p:cNvSpPr>
              <a:spLocks/>
            </p:cNvSpPr>
            <p:nvPr/>
          </p:nvSpPr>
          <p:spPr bwMode="auto">
            <a:xfrm>
              <a:off x="7578726" y="1933537"/>
              <a:ext cx="52388" cy="76200"/>
            </a:xfrm>
            <a:custGeom>
              <a:avLst/>
              <a:gdLst>
                <a:gd name="T0" fmla="*/ 0 w 103"/>
                <a:gd name="T1" fmla="*/ 127 h 149"/>
                <a:gd name="T2" fmla="*/ 18 w 103"/>
                <a:gd name="T3" fmla="*/ 105 h 149"/>
                <a:gd name="T4" fmla="*/ 54 w 103"/>
                <a:gd name="T5" fmla="*/ 121 h 149"/>
                <a:gd name="T6" fmla="*/ 73 w 103"/>
                <a:gd name="T7" fmla="*/ 107 h 149"/>
                <a:gd name="T8" fmla="*/ 73 w 103"/>
                <a:gd name="T9" fmla="*/ 107 h 149"/>
                <a:gd name="T10" fmla="*/ 48 w 103"/>
                <a:gd name="T11" fmla="*/ 87 h 149"/>
                <a:gd name="T12" fmla="*/ 6 w 103"/>
                <a:gd name="T13" fmla="*/ 42 h 149"/>
                <a:gd name="T14" fmla="*/ 6 w 103"/>
                <a:gd name="T15" fmla="*/ 42 h 149"/>
                <a:gd name="T16" fmla="*/ 54 w 103"/>
                <a:gd name="T17" fmla="*/ 0 h 149"/>
                <a:gd name="T18" fmla="*/ 100 w 103"/>
                <a:gd name="T19" fmla="*/ 17 h 149"/>
                <a:gd name="T20" fmla="*/ 84 w 103"/>
                <a:gd name="T21" fmla="*/ 40 h 149"/>
                <a:gd name="T22" fmla="*/ 53 w 103"/>
                <a:gd name="T23" fmla="*/ 26 h 149"/>
                <a:gd name="T24" fmla="*/ 36 w 103"/>
                <a:gd name="T25" fmla="*/ 39 h 149"/>
                <a:gd name="T26" fmla="*/ 36 w 103"/>
                <a:gd name="T27" fmla="*/ 39 h 149"/>
                <a:gd name="T28" fmla="*/ 64 w 103"/>
                <a:gd name="T29" fmla="*/ 60 h 149"/>
                <a:gd name="T30" fmla="*/ 103 w 103"/>
                <a:gd name="T31" fmla="*/ 104 h 149"/>
                <a:gd name="T32" fmla="*/ 103 w 103"/>
                <a:gd name="T33" fmla="*/ 104 h 149"/>
                <a:gd name="T34" fmla="*/ 54 w 103"/>
                <a:gd name="T35" fmla="*/ 147 h 149"/>
                <a:gd name="T36" fmla="*/ 0 w 103"/>
                <a:gd name="T37" fmla="*/ 12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9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40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9"/>
                  </a:cubicBezTo>
                  <a:lnTo>
                    <a:pt x="36" y="39"/>
                  </a:lnTo>
                  <a:cubicBezTo>
                    <a:pt x="36" y="47"/>
                    <a:pt x="41" y="51"/>
                    <a:pt x="64" y="60"/>
                  </a:cubicBezTo>
                  <a:cubicBezTo>
                    <a:pt x="89" y="70"/>
                    <a:pt x="103" y="81"/>
                    <a:pt x="103" y="104"/>
                  </a:cubicBezTo>
                  <a:lnTo>
                    <a:pt x="103" y="104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9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Freeform 155"/>
            <p:cNvSpPr>
              <a:spLocks noEditPoints="1"/>
            </p:cNvSpPr>
            <p:nvPr/>
          </p:nvSpPr>
          <p:spPr bwMode="auto">
            <a:xfrm>
              <a:off x="6770689" y="1884325"/>
              <a:ext cx="206375" cy="80963"/>
            </a:xfrm>
            <a:custGeom>
              <a:avLst/>
              <a:gdLst>
                <a:gd name="T0" fmla="*/ 7 w 406"/>
                <a:gd name="T1" fmla="*/ 109 h 160"/>
                <a:gd name="T2" fmla="*/ 319 w 406"/>
                <a:gd name="T3" fmla="*/ 109 h 160"/>
                <a:gd name="T4" fmla="*/ 319 w 406"/>
                <a:gd name="T5" fmla="*/ 153 h 160"/>
                <a:gd name="T6" fmla="*/ 321 w 406"/>
                <a:gd name="T7" fmla="*/ 158 h 160"/>
                <a:gd name="T8" fmla="*/ 326 w 406"/>
                <a:gd name="T9" fmla="*/ 160 h 160"/>
                <a:gd name="T10" fmla="*/ 331 w 406"/>
                <a:gd name="T11" fmla="*/ 158 h 160"/>
                <a:gd name="T12" fmla="*/ 404 w 406"/>
                <a:gd name="T13" fmla="*/ 85 h 160"/>
                <a:gd name="T14" fmla="*/ 406 w 406"/>
                <a:gd name="T15" fmla="*/ 80 h 160"/>
                <a:gd name="T16" fmla="*/ 404 w 406"/>
                <a:gd name="T17" fmla="*/ 75 h 160"/>
                <a:gd name="T18" fmla="*/ 331 w 406"/>
                <a:gd name="T19" fmla="*/ 3 h 160"/>
                <a:gd name="T20" fmla="*/ 326 w 406"/>
                <a:gd name="T21" fmla="*/ 0 h 160"/>
                <a:gd name="T22" fmla="*/ 321 w 406"/>
                <a:gd name="T23" fmla="*/ 3 h 160"/>
                <a:gd name="T24" fmla="*/ 319 w 406"/>
                <a:gd name="T25" fmla="*/ 8 h 160"/>
                <a:gd name="T26" fmla="*/ 319 w 406"/>
                <a:gd name="T27" fmla="*/ 51 h 160"/>
                <a:gd name="T28" fmla="*/ 7 w 406"/>
                <a:gd name="T29" fmla="*/ 51 h 160"/>
                <a:gd name="T30" fmla="*/ 2 w 406"/>
                <a:gd name="T31" fmla="*/ 54 h 160"/>
                <a:gd name="T32" fmla="*/ 0 w 406"/>
                <a:gd name="T33" fmla="*/ 59 h 160"/>
                <a:gd name="T34" fmla="*/ 0 w 406"/>
                <a:gd name="T35" fmla="*/ 103 h 160"/>
                <a:gd name="T36" fmla="*/ 2 w 406"/>
                <a:gd name="T37" fmla="*/ 108 h 160"/>
                <a:gd name="T38" fmla="*/ 7 w 406"/>
                <a:gd name="T39" fmla="*/ 109 h 160"/>
                <a:gd name="T40" fmla="*/ 7 w 406"/>
                <a:gd name="T41" fmla="*/ 10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6" h="160">
                  <a:moveTo>
                    <a:pt x="7" y="109"/>
                  </a:moveTo>
                  <a:lnTo>
                    <a:pt x="319" y="109"/>
                  </a:lnTo>
                  <a:lnTo>
                    <a:pt x="319" y="153"/>
                  </a:lnTo>
                  <a:cubicBezTo>
                    <a:pt x="319" y="155"/>
                    <a:pt x="320" y="157"/>
                    <a:pt x="321" y="158"/>
                  </a:cubicBezTo>
                  <a:cubicBezTo>
                    <a:pt x="322" y="159"/>
                    <a:pt x="325" y="160"/>
                    <a:pt x="326" y="160"/>
                  </a:cubicBezTo>
                  <a:cubicBezTo>
                    <a:pt x="329" y="160"/>
                    <a:pt x="330" y="159"/>
                    <a:pt x="331" y="158"/>
                  </a:cubicBezTo>
                  <a:lnTo>
                    <a:pt x="404" y="85"/>
                  </a:lnTo>
                  <a:cubicBezTo>
                    <a:pt x="405" y="84"/>
                    <a:pt x="406" y="83"/>
                    <a:pt x="406" y="80"/>
                  </a:cubicBezTo>
                  <a:cubicBezTo>
                    <a:pt x="406" y="78"/>
                    <a:pt x="405" y="76"/>
                    <a:pt x="404" y="75"/>
                  </a:cubicBezTo>
                  <a:lnTo>
                    <a:pt x="331" y="3"/>
                  </a:lnTo>
                  <a:cubicBezTo>
                    <a:pt x="330" y="1"/>
                    <a:pt x="327" y="0"/>
                    <a:pt x="326" y="0"/>
                  </a:cubicBezTo>
                  <a:cubicBezTo>
                    <a:pt x="324" y="0"/>
                    <a:pt x="322" y="1"/>
                    <a:pt x="321" y="3"/>
                  </a:cubicBezTo>
                  <a:cubicBezTo>
                    <a:pt x="320" y="4"/>
                    <a:pt x="319" y="5"/>
                    <a:pt x="319" y="8"/>
                  </a:cubicBezTo>
                  <a:lnTo>
                    <a:pt x="319" y="51"/>
                  </a:lnTo>
                  <a:lnTo>
                    <a:pt x="7" y="51"/>
                  </a:lnTo>
                  <a:cubicBezTo>
                    <a:pt x="5" y="51"/>
                    <a:pt x="4" y="53"/>
                    <a:pt x="2" y="54"/>
                  </a:cubicBezTo>
                  <a:cubicBezTo>
                    <a:pt x="1" y="55"/>
                    <a:pt x="0" y="58"/>
                    <a:pt x="0" y="59"/>
                  </a:cubicBezTo>
                  <a:lnTo>
                    <a:pt x="0" y="103"/>
                  </a:lnTo>
                  <a:cubicBezTo>
                    <a:pt x="0" y="105"/>
                    <a:pt x="1" y="107"/>
                    <a:pt x="2" y="108"/>
                  </a:cubicBezTo>
                  <a:cubicBezTo>
                    <a:pt x="3" y="109"/>
                    <a:pt x="5" y="109"/>
                    <a:pt x="7" y="109"/>
                  </a:cubicBezTo>
                  <a:close/>
                  <a:moveTo>
                    <a:pt x="7" y="109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Freeform 156"/>
            <p:cNvSpPr>
              <a:spLocks noEditPoints="1"/>
            </p:cNvSpPr>
            <p:nvPr/>
          </p:nvSpPr>
          <p:spPr bwMode="auto">
            <a:xfrm>
              <a:off x="6770689" y="1957350"/>
              <a:ext cx="206375" cy="80963"/>
            </a:xfrm>
            <a:custGeom>
              <a:avLst/>
              <a:gdLst>
                <a:gd name="T0" fmla="*/ 399 w 406"/>
                <a:gd name="T1" fmla="*/ 52 h 160"/>
                <a:gd name="T2" fmla="*/ 87 w 406"/>
                <a:gd name="T3" fmla="*/ 52 h 160"/>
                <a:gd name="T4" fmla="*/ 87 w 406"/>
                <a:gd name="T5" fmla="*/ 8 h 160"/>
                <a:gd name="T6" fmla="*/ 85 w 406"/>
                <a:gd name="T7" fmla="*/ 3 h 160"/>
                <a:gd name="T8" fmla="*/ 80 w 406"/>
                <a:gd name="T9" fmla="*/ 0 h 160"/>
                <a:gd name="T10" fmla="*/ 75 w 406"/>
                <a:gd name="T11" fmla="*/ 3 h 160"/>
                <a:gd name="T12" fmla="*/ 2 w 406"/>
                <a:gd name="T13" fmla="*/ 75 h 160"/>
                <a:gd name="T14" fmla="*/ 0 w 406"/>
                <a:gd name="T15" fmla="*/ 80 h 160"/>
                <a:gd name="T16" fmla="*/ 2 w 406"/>
                <a:gd name="T17" fmla="*/ 85 h 160"/>
                <a:gd name="T18" fmla="*/ 75 w 406"/>
                <a:gd name="T19" fmla="*/ 158 h 160"/>
                <a:gd name="T20" fmla="*/ 80 w 406"/>
                <a:gd name="T21" fmla="*/ 160 h 160"/>
                <a:gd name="T22" fmla="*/ 85 w 406"/>
                <a:gd name="T23" fmla="*/ 158 h 160"/>
                <a:gd name="T24" fmla="*/ 87 w 406"/>
                <a:gd name="T25" fmla="*/ 153 h 160"/>
                <a:gd name="T26" fmla="*/ 87 w 406"/>
                <a:gd name="T27" fmla="*/ 109 h 160"/>
                <a:gd name="T28" fmla="*/ 399 w 406"/>
                <a:gd name="T29" fmla="*/ 109 h 160"/>
                <a:gd name="T30" fmla="*/ 404 w 406"/>
                <a:gd name="T31" fmla="*/ 107 h 160"/>
                <a:gd name="T32" fmla="*/ 406 w 406"/>
                <a:gd name="T33" fmla="*/ 102 h 160"/>
                <a:gd name="T34" fmla="*/ 406 w 406"/>
                <a:gd name="T35" fmla="*/ 58 h 160"/>
                <a:gd name="T36" fmla="*/ 404 w 406"/>
                <a:gd name="T37" fmla="*/ 53 h 160"/>
                <a:gd name="T38" fmla="*/ 399 w 406"/>
                <a:gd name="T39" fmla="*/ 52 h 160"/>
                <a:gd name="T40" fmla="*/ 399 w 406"/>
                <a:gd name="T41" fmla="*/ 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6" h="160">
                  <a:moveTo>
                    <a:pt x="399" y="52"/>
                  </a:moveTo>
                  <a:lnTo>
                    <a:pt x="87" y="52"/>
                  </a:lnTo>
                  <a:lnTo>
                    <a:pt x="87" y="8"/>
                  </a:lnTo>
                  <a:cubicBezTo>
                    <a:pt x="87" y="5"/>
                    <a:pt x="86" y="4"/>
                    <a:pt x="85" y="3"/>
                  </a:cubicBezTo>
                  <a:cubicBezTo>
                    <a:pt x="84" y="2"/>
                    <a:pt x="81" y="0"/>
                    <a:pt x="80" y="0"/>
                  </a:cubicBezTo>
                  <a:cubicBezTo>
                    <a:pt x="77" y="0"/>
                    <a:pt x="76" y="2"/>
                    <a:pt x="75" y="3"/>
                  </a:cubicBezTo>
                  <a:lnTo>
                    <a:pt x="2" y="75"/>
                  </a:lnTo>
                  <a:cubicBezTo>
                    <a:pt x="1" y="77"/>
                    <a:pt x="0" y="78"/>
                    <a:pt x="0" y="80"/>
                  </a:cubicBezTo>
                  <a:cubicBezTo>
                    <a:pt x="0" y="83"/>
                    <a:pt x="1" y="84"/>
                    <a:pt x="2" y="85"/>
                  </a:cubicBezTo>
                  <a:lnTo>
                    <a:pt x="75" y="158"/>
                  </a:lnTo>
                  <a:cubicBezTo>
                    <a:pt x="76" y="159"/>
                    <a:pt x="78" y="160"/>
                    <a:pt x="80" y="160"/>
                  </a:cubicBezTo>
                  <a:cubicBezTo>
                    <a:pt x="82" y="160"/>
                    <a:pt x="83" y="159"/>
                    <a:pt x="85" y="158"/>
                  </a:cubicBezTo>
                  <a:cubicBezTo>
                    <a:pt x="86" y="157"/>
                    <a:pt x="87" y="154"/>
                    <a:pt x="87" y="153"/>
                  </a:cubicBezTo>
                  <a:lnTo>
                    <a:pt x="87" y="109"/>
                  </a:lnTo>
                  <a:lnTo>
                    <a:pt x="399" y="109"/>
                  </a:lnTo>
                  <a:cubicBezTo>
                    <a:pt x="401" y="109"/>
                    <a:pt x="402" y="108"/>
                    <a:pt x="404" y="107"/>
                  </a:cubicBezTo>
                  <a:cubicBezTo>
                    <a:pt x="405" y="105"/>
                    <a:pt x="406" y="103"/>
                    <a:pt x="406" y="102"/>
                  </a:cubicBezTo>
                  <a:lnTo>
                    <a:pt x="406" y="58"/>
                  </a:lnTo>
                  <a:cubicBezTo>
                    <a:pt x="406" y="55"/>
                    <a:pt x="405" y="54"/>
                    <a:pt x="404" y="53"/>
                  </a:cubicBezTo>
                  <a:cubicBezTo>
                    <a:pt x="402" y="53"/>
                    <a:pt x="400" y="52"/>
                    <a:pt x="399" y="52"/>
                  </a:cubicBezTo>
                  <a:close/>
                  <a:moveTo>
                    <a:pt x="399" y="52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6" name="Rectangle 157"/>
            <p:cNvSpPr>
              <a:spLocks noChangeArrowheads="1"/>
            </p:cNvSpPr>
            <p:nvPr/>
          </p:nvSpPr>
          <p:spPr bwMode="auto">
            <a:xfrm>
              <a:off x="6092826" y="2070062"/>
              <a:ext cx="6350" cy="301625"/>
            </a:xfrm>
            <a:prstGeom prst="rect">
              <a:avLst/>
            </a:pr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" name="Freeform 158"/>
            <p:cNvSpPr>
              <a:spLocks/>
            </p:cNvSpPr>
            <p:nvPr/>
          </p:nvSpPr>
          <p:spPr bwMode="auto">
            <a:xfrm>
              <a:off x="3189289" y="3687725"/>
              <a:ext cx="5813425" cy="704850"/>
            </a:xfrm>
            <a:custGeom>
              <a:avLst/>
              <a:gdLst>
                <a:gd name="T0" fmla="*/ 11400 w 11450"/>
                <a:gd name="T1" fmla="*/ 1390 h 1390"/>
                <a:gd name="T2" fmla="*/ 50 w 11450"/>
                <a:gd name="T3" fmla="*/ 1390 h 1390"/>
                <a:gd name="T4" fmla="*/ 0 w 11450"/>
                <a:gd name="T5" fmla="*/ 1340 h 1390"/>
                <a:gd name="T6" fmla="*/ 0 w 11450"/>
                <a:gd name="T7" fmla="*/ 50 h 1390"/>
                <a:gd name="T8" fmla="*/ 50 w 11450"/>
                <a:gd name="T9" fmla="*/ 0 h 1390"/>
                <a:gd name="T10" fmla="*/ 11400 w 11450"/>
                <a:gd name="T11" fmla="*/ 0 h 1390"/>
                <a:gd name="T12" fmla="*/ 11450 w 11450"/>
                <a:gd name="T13" fmla="*/ 50 h 1390"/>
                <a:gd name="T14" fmla="*/ 11450 w 11450"/>
                <a:gd name="T15" fmla="*/ 1341 h 1390"/>
                <a:gd name="T16" fmla="*/ 11400 w 11450"/>
                <a:gd name="T17" fmla="*/ 139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50" h="1390">
                  <a:moveTo>
                    <a:pt x="11400" y="1390"/>
                  </a:moveTo>
                  <a:lnTo>
                    <a:pt x="50" y="1390"/>
                  </a:lnTo>
                  <a:cubicBezTo>
                    <a:pt x="23" y="1390"/>
                    <a:pt x="0" y="1367"/>
                    <a:pt x="0" y="1340"/>
                  </a:cubicBezTo>
                  <a:lnTo>
                    <a:pt x="0" y="50"/>
                  </a:lnTo>
                  <a:cubicBezTo>
                    <a:pt x="0" y="22"/>
                    <a:pt x="23" y="0"/>
                    <a:pt x="50" y="0"/>
                  </a:cubicBezTo>
                  <a:lnTo>
                    <a:pt x="11400" y="0"/>
                  </a:lnTo>
                  <a:cubicBezTo>
                    <a:pt x="11428" y="0"/>
                    <a:pt x="11450" y="22"/>
                    <a:pt x="11450" y="50"/>
                  </a:cubicBezTo>
                  <a:lnTo>
                    <a:pt x="11450" y="1341"/>
                  </a:lnTo>
                  <a:cubicBezTo>
                    <a:pt x="11450" y="1368"/>
                    <a:pt x="11428" y="1390"/>
                    <a:pt x="11400" y="1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" name="Freeform 159"/>
            <p:cNvSpPr>
              <a:spLocks noEditPoints="1"/>
            </p:cNvSpPr>
            <p:nvPr/>
          </p:nvSpPr>
          <p:spPr bwMode="auto">
            <a:xfrm>
              <a:off x="3184526" y="3679787"/>
              <a:ext cx="5824538" cy="719138"/>
            </a:xfrm>
            <a:custGeom>
              <a:avLst/>
              <a:gdLst>
                <a:gd name="T0" fmla="*/ 11412 w 11475"/>
                <a:gd name="T1" fmla="*/ 1415 h 1415"/>
                <a:gd name="T2" fmla="*/ 62 w 11475"/>
                <a:gd name="T3" fmla="*/ 1415 h 1415"/>
                <a:gd name="T4" fmla="*/ 0 w 11475"/>
                <a:gd name="T5" fmla="*/ 1353 h 1415"/>
                <a:gd name="T6" fmla="*/ 0 w 11475"/>
                <a:gd name="T7" fmla="*/ 63 h 1415"/>
                <a:gd name="T8" fmla="*/ 62 w 11475"/>
                <a:gd name="T9" fmla="*/ 0 h 1415"/>
                <a:gd name="T10" fmla="*/ 11412 w 11475"/>
                <a:gd name="T11" fmla="*/ 0 h 1415"/>
                <a:gd name="T12" fmla="*/ 11475 w 11475"/>
                <a:gd name="T13" fmla="*/ 63 h 1415"/>
                <a:gd name="T14" fmla="*/ 11475 w 11475"/>
                <a:gd name="T15" fmla="*/ 1354 h 1415"/>
                <a:gd name="T16" fmla="*/ 11412 w 11475"/>
                <a:gd name="T17" fmla="*/ 1415 h 1415"/>
                <a:gd name="T18" fmla="*/ 62 w 11475"/>
                <a:gd name="T19" fmla="*/ 25 h 1415"/>
                <a:gd name="T20" fmla="*/ 25 w 11475"/>
                <a:gd name="T21" fmla="*/ 63 h 1415"/>
                <a:gd name="T22" fmla="*/ 25 w 11475"/>
                <a:gd name="T23" fmla="*/ 1354 h 1415"/>
                <a:gd name="T24" fmla="*/ 62 w 11475"/>
                <a:gd name="T25" fmla="*/ 1391 h 1415"/>
                <a:gd name="T26" fmla="*/ 11412 w 11475"/>
                <a:gd name="T27" fmla="*/ 1391 h 1415"/>
                <a:gd name="T28" fmla="*/ 11450 w 11475"/>
                <a:gd name="T29" fmla="*/ 1354 h 1415"/>
                <a:gd name="T30" fmla="*/ 11450 w 11475"/>
                <a:gd name="T31" fmla="*/ 63 h 1415"/>
                <a:gd name="T32" fmla="*/ 11412 w 11475"/>
                <a:gd name="T33" fmla="*/ 25 h 1415"/>
                <a:gd name="T34" fmla="*/ 62 w 11475"/>
                <a:gd name="T35" fmla="*/ 2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75" h="1415">
                  <a:moveTo>
                    <a:pt x="11412" y="1415"/>
                  </a:moveTo>
                  <a:lnTo>
                    <a:pt x="62" y="1415"/>
                  </a:lnTo>
                  <a:cubicBezTo>
                    <a:pt x="27" y="1415"/>
                    <a:pt x="0" y="1387"/>
                    <a:pt x="0" y="1353"/>
                  </a:cubicBezTo>
                  <a:lnTo>
                    <a:pt x="0" y="63"/>
                  </a:lnTo>
                  <a:cubicBezTo>
                    <a:pt x="0" y="28"/>
                    <a:pt x="27" y="0"/>
                    <a:pt x="62" y="0"/>
                  </a:cubicBezTo>
                  <a:lnTo>
                    <a:pt x="11412" y="0"/>
                  </a:lnTo>
                  <a:cubicBezTo>
                    <a:pt x="11447" y="0"/>
                    <a:pt x="11475" y="28"/>
                    <a:pt x="11475" y="63"/>
                  </a:cubicBezTo>
                  <a:lnTo>
                    <a:pt x="11475" y="1354"/>
                  </a:lnTo>
                  <a:cubicBezTo>
                    <a:pt x="11475" y="1388"/>
                    <a:pt x="11446" y="1415"/>
                    <a:pt x="11412" y="1415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3"/>
                  </a:cubicBezTo>
                  <a:lnTo>
                    <a:pt x="25" y="1354"/>
                  </a:lnTo>
                  <a:cubicBezTo>
                    <a:pt x="25" y="1375"/>
                    <a:pt x="41" y="1391"/>
                    <a:pt x="62" y="1391"/>
                  </a:cubicBezTo>
                  <a:lnTo>
                    <a:pt x="11412" y="1391"/>
                  </a:lnTo>
                  <a:cubicBezTo>
                    <a:pt x="11433" y="1391"/>
                    <a:pt x="11450" y="1375"/>
                    <a:pt x="11450" y="1354"/>
                  </a:cubicBezTo>
                  <a:lnTo>
                    <a:pt x="11450" y="63"/>
                  </a:lnTo>
                  <a:cubicBezTo>
                    <a:pt x="11450" y="41"/>
                    <a:pt x="11433" y="25"/>
                    <a:pt x="11412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" name="Rectangle 160"/>
            <p:cNvSpPr>
              <a:spLocks noChangeArrowheads="1"/>
            </p:cNvSpPr>
            <p:nvPr/>
          </p:nvSpPr>
          <p:spPr bwMode="auto">
            <a:xfrm>
              <a:off x="5624514" y="3605175"/>
              <a:ext cx="942975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0" name="Freeform 161"/>
            <p:cNvSpPr>
              <a:spLocks/>
            </p:cNvSpPr>
            <p:nvPr/>
          </p:nvSpPr>
          <p:spPr bwMode="auto">
            <a:xfrm>
              <a:off x="5991226" y="3646450"/>
              <a:ext cx="57150" cy="76200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3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2 h 149"/>
                <a:gd name="T10" fmla="*/ 65 w 112"/>
                <a:gd name="T11" fmla="*/ 27 h 149"/>
                <a:gd name="T12" fmla="*/ 31 w 112"/>
                <a:gd name="T13" fmla="*/ 73 h 149"/>
                <a:gd name="T14" fmla="*/ 31 w 112"/>
                <a:gd name="T15" fmla="*/ 73 h 149"/>
                <a:gd name="T16" fmla="*/ 65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3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7"/>
                    <a:pt x="112" y="19"/>
                  </a:cubicBezTo>
                  <a:lnTo>
                    <a:pt x="95" y="42"/>
                  </a:lnTo>
                  <a:cubicBezTo>
                    <a:pt x="86" y="34"/>
                    <a:pt x="77" y="27"/>
                    <a:pt x="65" y="27"/>
                  </a:cubicBezTo>
                  <a:cubicBezTo>
                    <a:pt x="45" y="27"/>
                    <a:pt x="31" y="45"/>
                    <a:pt x="31" y="73"/>
                  </a:cubicBezTo>
                  <a:lnTo>
                    <a:pt x="31" y="73"/>
                  </a:lnTo>
                  <a:cubicBezTo>
                    <a:pt x="31" y="102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" name="Freeform 162"/>
            <p:cNvSpPr>
              <a:spLocks noEditPoints="1"/>
            </p:cNvSpPr>
            <p:nvPr/>
          </p:nvSpPr>
          <p:spPr bwMode="auto">
            <a:xfrm>
              <a:off x="6053139" y="3646450"/>
              <a:ext cx="66675" cy="76200"/>
            </a:xfrm>
            <a:custGeom>
              <a:avLst/>
              <a:gdLst>
                <a:gd name="T0" fmla="*/ 0 w 132"/>
                <a:gd name="T1" fmla="*/ 76 h 150"/>
                <a:gd name="T2" fmla="*/ 0 w 132"/>
                <a:gd name="T3" fmla="*/ 74 h 150"/>
                <a:gd name="T4" fmla="*/ 66 w 132"/>
                <a:gd name="T5" fmla="*/ 0 h 150"/>
                <a:gd name="T6" fmla="*/ 132 w 132"/>
                <a:gd name="T7" fmla="*/ 74 h 150"/>
                <a:gd name="T8" fmla="*/ 132 w 132"/>
                <a:gd name="T9" fmla="*/ 76 h 150"/>
                <a:gd name="T10" fmla="*/ 65 w 132"/>
                <a:gd name="T11" fmla="*/ 150 h 150"/>
                <a:gd name="T12" fmla="*/ 0 w 132"/>
                <a:gd name="T13" fmla="*/ 76 h 150"/>
                <a:gd name="T14" fmla="*/ 100 w 132"/>
                <a:gd name="T15" fmla="*/ 75 h 150"/>
                <a:gd name="T16" fmla="*/ 100 w 132"/>
                <a:gd name="T17" fmla="*/ 73 h 150"/>
                <a:gd name="T18" fmla="*/ 65 w 132"/>
                <a:gd name="T19" fmla="*/ 27 h 150"/>
                <a:gd name="T20" fmla="*/ 30 w 132"/>
                <a:gd name="T21" fmla="*/ 73 h 150"/>
                <a:gd name="T22" fmla="*/ 30 w 132"/>
                <a:gd name="T23" fmla="*/ 75 h 150"/>
                <a:gd name="T24" fmla="*/ 65 w 132"/>
                <a:gd name="T25" fmla="*/ 121 h 150"/>
                <a:gd name="T26" fmla="*/ 100 w 132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2" y="30"/>
                    <a:pt x="132" y="74"/>
                  </a:cubicBezTo>
                  <a:lnTo>
                    <a:pt x="132" y="76"/>
                  </a:lnTo>
                  <a:cubicBezTo>
                    <a:pt x="132" y="120"/>
                    <a:pt x="104" y="150"/>
                    <a:pt x="65" y="150"/>
                  </a:cubicBezTo>
                  <a:cubicBezTo>
                    <a:pt x="28" y="150"/>
                    <a:pt x="0" y="119"/>
                    <a:pt x="0" y="76"/>
                  </a:cubicBezTo>
                  <a:close/>
                  <a:moveTo>
                    <a:pt x="100" y="75"/>
                  </a:moveTo>
                  <a:lnTo>
                    <a:pt x="100" y="73"/>
                  </a:lnTo>
                  <a:cubicBezTo>
                    <a:pt x="100" y="45"/>
                    <a:pt x="85" y="27"/>
                    <a:pt x="65" y="27"/>
                  </a:cubicBezTo>
                  <a:cubicBezTo>
                    <a:pt x="45" y="27"/>
                    <a:pt x="30" y="45"/>
                    <a:pt x="30" y="73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4"/>
                    <a:pt x="10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2" name="Freeform 163"/>
            <p:cNvSpPr>
              <a:spLocks/>
            </p:cNvSpPr>
            <p:nvPr/>
          </p:nvSpPr>
          <p:spPr bwMode="auto">
            <a:xfrm>
              <a:off x="6132514" y="3648037"/>
              <a:ext cx="65088" cy="73025"/>
            </a:xfrm>
            <a:custGeom>
              <a:avLst/>
              <a:gdLst>
                <a:gd name="T0" fmla="*/ 0 w 128"/>
                <a:gd name="T1" fmla="*/ 0 h 145"/>
                <a:gd name="T2" fmla="*/ 32 w 128"/>
                <a:gd name="T3" fmla="*/ 0 h 145"/>
                <a:gd name="T4" fmla="*/ 64 w 128"/>
                <a:gd name="T5" fmla="*/ 59 h 145"/>
                <a:gd name="T6" fmla="*/ 97 w 128"/>
                <a:gd name="T7" fmla="*/ 0 h 145"/>
                <a:gd name="T8" fmla="*/ 128 w 128"/>
                <a:gd name="T9" fmla="*/ 0 h 145"/>
                <a:gd name="T10" fmla="*/ 128 w 128"/>
                <a:gd name="T11" fmla="*/ 145 h 145"/>
                <a:gd name="T12" fmla="*/ 98 w 128"/>
                <a:gd name="T13" fmla="*/ 145 h 145"/>
                <a:gd name="T14" fmla="*/ 98 w 128"/>
                <a:gd name="T15" fmla="*/ 53 h 145"/>
                <a:gd name="T16" fmla="*/ 64 w 128"/>
                <a:gd name="T17" fmla="*/ 113 h 145"/>
                <a:gd name="T18" fmla="*/ 64 w 128"/>
                <a:gd name="T19" fmla="*/ 113 h 145"/>
                <a:gd name="T20" fmla="*/ 30 w 128"/>
                <a:gd name="T21" fmla="*/ 53 h 145"/>
                <a:gd name="T22" fmla="*/ 30 w 128"/>
                <a:gd name="T23" fmla="*/ 145 h 145"/>
                <a:gd name="T24" fmla="*/ 2 w 128"/>
                <a:gd name="T25" fmla="*/ 145 h 145"/>
                <a:gd name="T26" fmla="*/ 2 w 128"/>
                <a:gd name="T27" fmla="*/ 0 h 145"/>
                <a:gd name="T28" fmla="*/ 0 w 128"/>
                <a:gd name="T2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145">
                  <a:moveTo>
                    <a:pt x="0" y="0"/>
                  </a:moveTo>
                  <a:lnTo>
                    <a:pt x="32" y="0"/>
                  </a:lnTo>
                  <a:lnTo>
                    <a:pt x="64" y="59"/>
                  </a:lnTo>
                  <a:lnTo>
                    <a:pt x="97" y="0"/>
                  </a:lnTo>
                  <a:lnTo>
                    <a:pt x="128" y="0"/>
                  </a:lnTo>
                  <a:lnTo>
                    <a:pt x="128" y="145"/>
                  </a:lnTo>
                  <a:lnTo>
                    <a:pt x="98" y="145"/>
                  </a:lnTo>
                  <a:lnTo>
                    <a:pt x="98" y="53"/>
                  </a:lnTo>
                  <a:lnTo>
                    <a:pt x="64" y="113"/>
                  </a:lnTo>
                  <a:lnTo>
                    <a:pt x="64" y="113"/>
                  </a:lnTo>
                  <a:lnTo>
                    <a:pt x="30" y="53"/>
                  </a:lnTo>
                  <a:lnTo>
                    <a:pt x="30" y="145"/>
                  </a:lnTo>
                  <a:lnTo>
                    <a:pt x="2" y="14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" name="Freeform 164"/>
            <p:cNvSpPr>
              <a:spLocks noEditPoints="1"/>
            </p:cNvSpPr>
            <p:nvPr/>
          </p:nvSpPr>
          <p:spPr bwMode="auto">
            <a:xfrm>
              <a:off x="6211889" y="3648037"/>
              <a:ext cx="50800" cy="73025"/>
            </a:xfrm>
            <a:custGeom>
              <a:avLst/>
              <a:gdLst>
                <a:gd name="T0" fmla="*/ 0 w 101"/>
                <a:gd name="T1" fmla="*/ 0 h 145"/>
                <a:gd name="T2" fmla="*/ 48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7 w 101"/>
                <a:gd name="T19" fmla="*/ 74 h 145"/>
                <a:gd name="T20" fmla="*/ 71 w 101"/>
                <a:gd name="T21" fmla="*/ 50 h 145"/>
                <a:gd name="T22" fmla="*/ 71 w 101"/>
                <a:gd name="T23" fmla="*/ 50 h 145"/>
                <a:gd name="T24" fmla="*/ 46 w 101"/>
                <a:gd name="T25" fmla="*/ 27 h 145"/>
                <a:gd name="T26" fmla="*/ 30 w 101"/>
                <a:gd name="T27" fmla="*/ 27 h 145"/>
                <a:gd name="T28" fmla="*/ 30 w 101"/>
                <a:gd name="T29" fmla="*/ 73 h 145"/>
                <a:gd name="T30" fmla="*/ 47 w 101"/>
                <a:gd name="T31" fmla="*/ 73 h 145"/>
                <a:gd name="T32" fmla="*/ 47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8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1" y="64"/>
                    <a:pt x="71" y="50"/>
                  </a:cubicBezTo>
                  <a:lnTo>
                    <a:pt x="71" y="50"/>
                  </a:lnTo>
                  <a:cubicBezTo>
                    <a:pt x="71" y="35"/>
                    <a:pt x="62" y="27"/>
                    <a:pt x="46" y="27"/>
                  </a:cubicBezTo>
                  <a:lnTo>
                    <a:pt x="30" y="27"/>
                  </a:lnTo>
                  <a:lnTo>
                    <a:pt x="30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" name="Freeform 165"/>
            <p:cNvSpPr>
              <a:spLocks/>
            </p:cNvSpPr>
            <p:nvPr/>
          </p:nvSpPr>
          <p:spPr bwMode="auto">
            <a:xfrm>
              <a:off x="6272214" y="3648037"/>
              <a:ext cx="55563" cy="74613"/>
            </a:xfrm>
            <a:custGeom>
              <a:avLst/>
              <a:gdLst>
                <a:gd name="T0" fmla="*/ 0 w 109"/>
                <a:gd name="T1" fmla="*/ 89 h 147"/>
                <a:gd name="T2" fmla="*/ 0 w 109"/>
                <a:gd name="T3" fmla="*/ 0 h 147"/>
                <a:gd name="T4" fmla="*/ 30 w 109"/>
                <a:gd name="T5" fmla="*/ 0 h 147"/>
                <a:gd name="T6" fmla="*/ 30 w 109"/>
                <a:gd name="T7" fmla="*/ 89 h 147"/>
                <a:gd name="T8" fmla="*/ 55 w 109"/>
                <a:gd name="T9" fmla="*/ 120 h 147"/>
                <a:gd name="T10" fmla="*/ 80 w 109"/>
                <a:gd name="T11" fmla="*/ 90 h 147"/>
                <a:gd name="T12" fmla="*/ 80 w 109"/>
                <a:gd name="T13" fmla="*/ 0 h 147"/>
                <a:gd name="T14" fmla="*/ 109 w 109"/>
                <a:gd name="T15" fmla="*/ 0 h 147"/>
                <a:gd name="T16" fmla="*/ 109 w 109"/>
                <a:gd name="T17" fmla="*/ 88 h 147"/>
                <a:gd name="T18" fmla="*/ 55 w 109"/>
                <a:gd name="T19" fmla="*/ 147 h 147"/>
                <a:gd name="T20" fmla="*/ 0 w 109"/>
                <a:gd name="T21" fmla="*/ 8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47">
                  <a:moveTo>
                    <a:pt x="0" y="89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89"/>
                  </a:lnTo>
                  <a:cubicBezTo>
                    <a:pt x="30" y="109"/>
                    <a:pt x="39" y="120"/>
                    <a:pt x="55" y="120"/>
                  </a:cubicBezTo>
                  <a:cubicBezTo>
                    <a:pt x="70" y="120"/>
                    <a:pt x="80" y="110"/>
                    <a:pt x="80" y="90"/>
                  </a:cubicBezTo>
                  <a:lnTo>
                    <a:pt x="80" y="0"/>
                  </a:lnTo>
                  <a:lnTo>
                    <a:pt x="109" y="0"/>
                  </a:lnTo>
                  <a:lnTo>
                    <a:pt x="109" y="88"/>
                  </a:lnTo>
                  <a:cubicBezTo>
                    <a:pt x="109" y="128"/>
                    <a:pt x="87" y="147"/>
                    <a:pt x="55" y="147"/>
                  </a:cubicBezTo>
                  <a:cubicBezTo>
                    <a:pt x="21" y="147"/>
                    <a:pt x="0" y="128"/>
                    <a:pt x="0" y="89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5" name="Freeform 166"/>
            <p:cNvSpPr>
              <a:spLocks/>
            </p:cNvSpPr>
            <p:nvPr/>
          </p:nvSpPr>
          <p:spPr bwMode="auto">
            <a:xfrm>
              <a:off x="6337301" y="3648037"/>
              <a:ext cx="52388" cy="73025"/>
            </a:xfrm>
            <a:custGeom>
              <a:avLst/>
              <a:gdLst>
                <a:gd name="T0" fmla="*/ 12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2 w 33"/>
                <a:gd name="T11" fmla="*/ 9 h 46"/>
                <a:gd name="T12" fmla="*/ 22 w 33"/>
                <a:gd name="T13" fmla="*/ 46 h 46"/>
                <a:gd name="T14" fmla="*/ 12 w 33"/>
                <a:gd name="T15" fmla="*/ 46 h 46"/>
                <a:gd name="T16" fmla="*/ 12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2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2" y="9"/>
                  </a:lnTo>
                  <a:lnTo>
                    <a:pt x="22" y="46"/>
                  </a:lnTo>
                  <a:lnTo>
                    <a:pt x="12" y="4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6" name="Freeform 167"/>
            <p:cNvSpPr>
              <a:spLocks/>
            </p:cNvSpPr>
            <p:nvPr/>
          </p:nvSpPr>
          <p:spPr bwMode="auto">
            <a:xfrm>
              <a:off x="6400801" y="3648037"/>
              <a:ext cx="47625" cy="74613"/>
            </a:xfrm>
            <a:custGeom>
              <a:avLst/>
              <a:gdLst>
                <a:gd name="T0" fmla="*/ 0 w 95"/>
                <a:gd name="T1" fmla="*/ 0 h 147"/>
                <a:gd name="T2" fmla="*/ 94 w 95"/>
                <a:gd name="T3" fmla="*/ 0 h 147"/>
                <a:gd name="T4" fmla="*/ 94 w 95"/>
                <a:gd name="T5" fmla="*/ 28 h 147"/>
                <a:gd name="T6" fmla="*/ 30 w 95"/>
                <a:gd name="T7" fmla="*/ 28 h 147"/>
                <a:gd name="T8" fmla="*/ 30 w 95"/>
                <a:gd name="T9" fmla="*/ 59 h 147"/>
                <a:gd name="T10" fmla="*/ 86 w 95"/>
                <a:gd name="T11" fmla="*/ 59 h 147"/>
                <a:gd name="T12" fmla="*/ 86 w 95"/>
                <a:gd name="T13" fmla="*/ 87 h 147"/>
                <a:gd name="T14" fmla="*/ 30 w 95"/>
                <a:gd name="T15" fmla="*/ 87 h 147"/>
                <a:gd name="T16" fmla="*/ 30 w 95"/>
                <a:gd name="T17" fmla="*/ 119 h 147"/>
                <a:gd name="T18" fmla="*/ 95 w 95"/>
                <a:gd name="T19" fmla="*/ 119 h 147"/>
                <a:gd name="T20" fmla="*/ 95 w 95"/>
                <a:gd name="T21" fmla="*/ 147 h 147"/>
                <a:gd name="T22" fmla="*/ 1 w 95"/>
                <a:gd name="T23" fmla="*/ 147 h 147"/>
                <a:gd name="T24" fmla="*/ 1 w 95"/>
                <a:gd name="T25" fmla="*/ 0 h 147"/>
                <a:gd name="T26" fmla="*/ 0 w 9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7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7"/>
                  </a:lnTo>
                  <a:lnTo>
                    <a:pt x="30" y="87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7"/>
                  </a:lnTo>
                  <a:lnTo>
                    <a:pt x="1" y="147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7" name="Freeform 168"/>
            <p:cNvSpPr>
              <a:spLocks noEditPoints="1"/>
            </p:cNvSpPr>
            <p:nvPr/>
          </p:nvSpPr>
          <p:spPr bwMode="auto">
            <a:xfrm>
              <a:off x="5740401" y="3721062"/>
              <a:ext cx="177800" cy="38100"/>
            </a:xfrm>
            <a:custGeom>
              <a:avLst/>
              <a:gdLst>
                <a:gd name="T0" fmla="*/ 341 w 353"/>
                <a:gd name="T1" fmla="*/ 0 h 75"/>
                <a:gd name="T2" fmla="*/ 12 w 353"/>
                <a:gd name="T3" fmla="*/ 0 h 75"/>
                <a:gd name="T4" fmla="*/ 3 w 353"/>
                <a:gd name="T5" fmla="*/ 4 h 75"/>
                <a:gd name="T6" fmla="*/ 0 w 353"/>
                <a:gd name="T7" fmla="*/ 13 h 75"/>
                <a:gd name="T8" fmla="*/ 0 w 353"/>
                <a:gd name="T9" fmla="*/ 63 h 75"/>
                <a:gd name="T10" fmla="*/ 3 w 353"/>
                <a:gd name="T11" fmla="*/ 71 h 75"/>
                <a:gd name="T12" fmla="*/ 12 w 353"/>
                <a:gd name="T13" fmla="*/ 75 h 75"/>
                <a:gd name="T14" fmla="*/ 341 w 353"/>
                <a:gd name="T15" fmla="*/ 75 h 75"/>
                <a:gd name="T16" fmla="*/ 350 w 353"/>
                <a:gd name="T17" fmla="*/ 71 h 75"/>
                <a:gd name="T18" fmla="*/ 353 w 353"/>
                <a:gd name="T19" fmla="*/ 63 h 75"/>
                <a:gd name="T20" fmla="*/ 353 w 353"/>
                <a:gd name="T21" fmla="*/ 13 h 75"/>
                <a:gd name="T22" fmla="*/ 350 w 353"/>
                <a:gd name="T23" fmla="*/ 4 h 75"/>
                <a:gd name="T24" fmla="*/ 341 w 353"/>
                <a:gd name="T25" fmla="*/ 0 h 75"/>
                <a:gd name="T26" fmla="*/ 327 w 353"/>
                <a:gd name="T27" fmla="*/ 51 h 75"/>
                <a:gd name="T28" fmla="*/ 201 w 353"/>
                <a:gd name="T29" fmla="*/ 51 h 75"/>
                <a:gd name="T30" fmla="*/ 201 w 353"/>
                <a:gd name="T31" fmla="*/ 26 h 75"/>
                <a:gd name="T32" fmla="*/ 327 w 353"/>
                <a:gd name="T33" fmla="*/ 26 h 75"/>
                <a:gd name="T34" fmla="*/ 327 w 353"/>
                <a:gd name="T35" fmla="*/ 51 h 75"/>
                <a:gd name="T36" fmla="*/ 327 w 353"/>
                <a:gd name="T37" fmla="*/ 5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75">
                  <a:moveTo>
                    <a:pt x="341" y="0"/>
                  </a:moveTo>
                  <a:lnTo>
                    <a:pt x="12" y="0"/>
                  </a:lnTo>
                  <a:cubicBezTo>
                    <a:pt x="8" y="0"/>
                    <a:pt x="6" y="1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lnTo>
                    <a:pt x="0" y="63"/>
                  </a:lnTo>
                  <a:cubicBezTo>
                    <a:pt x="0" y="66"/>
                    <a:pt x="1" y="69"/>
                    <a:pt x="3" y="71"/>
                  </a:cubicBezTo>
                  <a:cubicBezTo>
                    <a:pt x="6" y="74"/>
                    <a:pt x="8" y="75"/>
                    <a:pt x="12" y="75"/>
                  </a:cubicBezTo>
                  <a:lnTo>
                    <a:pt x="341" y="75"/>
                  </a:lnTo>
                  <a:cubicBezTo>
                    <a:pt x="345" y="75"/>
                    <a:pt x="347" y="74"/>
                    <a:pt x="350" y="71"/>
                  </a:cubicBezTo>
                  <a:cubicBezTo>
                    <a:pt x="352" y="69"/>
                    <a:pt x="353" y="66"/>
                    <a:pt x="353" y="63"/>
                  </a:cubicBezTo>
                  <a:lnTo>
                    <a:pt x="353" y="13"/>
                  </a:lnTo>
                  <a:cubicBezTo>
                    <a:pt x="353" y="9"/>
                    <a:pt x="352" y="6"/>
                    <a:pt x="350" y="4"/>
                  </a:cubicBezTo>
                  <a:cubicBezTo>
                    <a:pt x="347" y="1"/>
                    <a:pt x="343" y="0"/>
                    <a:pt x="341" y="0"/>
                  </a:cubicBezTo>
                  <a:close/>
                  <a:moveTo>
                    <a:pt x="327" y="51"/>
                  </a:moveTo>
                  <a:lnTo>
                    <a:pt x="201" y="51"/>
                  </a:lnTo>
                  <a:lnTo>
                    <a:pt x="201" y="26"/>
                  </a:lnTo>
                  <a:lnTo>
                    <a:pt x="327" y="26"/>
                  </a:lnTo>
                  <a:lnTo>
                    <a:pt x="327" y="51"/>
                  </a:lnTo>
                  <a:close/>
                  <a:moveTo>
                    <a:pt x="327" y="51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8" name="Freeform 169"/>
            <p:cNvSpPr>
              <a:spLocks noEditPoints="1"/>
            </p:cNvSpPr>
            <p:nvPr/>
          </p:nvSpPr>
          <p:spPr bwMode="auto">
            <a:xfrm>
              <a:off x="5740401" y="3670262"/>
              <a:ext cx="177800" cy="38100"/>
            </a:xfrm>
            <a:custGeom>
              <a:avLst/>
              <a:gdLst>
                <a:gd name="T0" fmla="*/ 341 w 353"/>
                <a:gd name="T1" fmla="*/ 0 h 75"/>
                <a:gd name="T2" fmla="*/ 12 w 353"/>
                <a:gd name="T3" fmla="*/ 0 h 75"/>
                <a:gd name="T4" fmla="*/ 3 w 353"/>
                <a:gd name="T5" fmla="*/ 4 h 75"/>
                <a:gd name="T6" fmla="*/ 0 w 353"/>
                <a:gd name="T7" fmla="*/ 12 h 75"/>
                <a:gd name="T8" fmla="*/ 0 w 353"/>
                <a:gd name="T9" fmla="*/ 62 h 75"/>
                <a:gd name="T10" fmla="*/ 3 w 353"/>
                <a:gd name="T11" fmla="*/ 71 h 75"/>
                <a:gd name="T12" fmla="*/ 12 w 353"/>
                <a:gd name="T13" fmla="*/ 75 h 75"/>
                <a:gd name="T14" fmla="*/ 341 w 353"/>
                <a:gd name="T15" fmla="*/ 75 h 75"/>
                <a:gd name="T16" fmla="*/ 350 w 353"/>
                <a:gd name="T17" fmla="*/ 71 h 75"/>
                <a:gd name="T18" fmla="*/ 353 w 353"/>
                <a:gd name="T19" fmla="*/ 62 h 75"/>
                <a:gd name="T20" fmla="*/ 353 w 353"/>
                <a:gd name="T21" fmla="*/ 12 h 75"/>
                <a:gd name="T22" fmla="*/ 350 w 353"/>
                <a:gd name="T23" fmla="*/ 4 h 75"/>
                <a:gd name="T24" fmla="*/ 341 w 353"/>
                <a:gd name="T25" fmla="*/ 0 h 75"/>
                <a:gd name="T26" fmla="*/ 327 w 353"/>
                <a:gd name="T27" fmla="*/ 51 h 75"/>
                <a:gd name="T28" fmla="*/ 125 w 353"/>
                <a:gd name="T29" fmla="*/ 51 h 75"/>
                <a:gd name="T30" fmla="*/ 125 w 353"/>
                <a:gd name="T31" fmla="*/ 26 h 75"/>
                <a:gd name="T32" fmla="*/ 327 w 353"/>
                <a:gd name="T33" fmla="*/ 26 h 75"/>
                <a:gd name="T34" fmla="*/ 327 w 353"/>
                <a:gd name="T35" fmla="*/ 51 h 75"/>
                <a:gd name="T36" fmla="*/ 327 w 353"/>
                <a:gd name="T37" fmla="*/ 5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75">
                  <a:moveTo>
                    <a:pt x="341" y="0"/>
                  </a:moveTo>
                  <a:lnTo>
                    <a:pt x="12" y="0"/>
                  </a:lnTo>
                  <a:cubicBezTo>
                    <a:pt x="8" y="0"/>
                    <a:pt x="6" y="1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lnTo>
                    <a:pt x="0" y="62"/>
                  </a:lnTo>
                  <a:cubicBezTo>
                    <a:pt x="0" y="66"/>
                    <a:pt x="1" y="69"/>
                    <a:pt x="3" y="71"/>
                  </a:cubicBezTo>
                  <a:cubicBezTo>
                    <a:pt x="6" y="74"/>
                    <a:pt x="8" y="75"/>
                    <a:pt x="12" y="75"/>
                  </a:cubicBezTo>
                  <a:lnTo>
                    <a:pt x="341" y="75"/>
                  </a:lnTo>
                  <a:cubicBezTo>
                    <a:pt x="345" y="75"/>
                    <a:pt x="347" y="74"/>
                    <a:pt x="350" y="71"/>
                  </a:cubicBezTo>
                  <a:cubicBezTo>
                    <a:pt x="352" y="69"/>
                    <a:pt x="353" y="66"/>
                    <a:pt x="353" y="62"/>
                  </a:cubicBezTo>
                  <a:lnTo>
                    <a:pt x="353" y="12"/>
                  </a:lnTo>
                  <a:cubicBezTo>
                    <a:pt x="353" y="9"/>
                    <a:pt x="352" y="6"/>
                    <a:pt x="350" y="4"/>
                  </a:cubicBezTo>
                  <a:cubicBezTo>
                    <a:pt x="347" y="1"/>
                    <a:pt x="343" y="0"/>
                    <a:pt x="341" y="0"/>
                  </a:cubicBezTo>
                  <a:close/>
                  <a:moveTo>
                    <a:pt x="327" y="51"/>
                  </a:moveTo>
                  <a:lnTo>
                    <a:pt x="125" y="51"/>
                  </a:lnTo>
                  <a:lnTo>
                    <a:pt x="125" y="26"/>
                  </a:lnTo>
                  <a:lnTo>
                    <a:pt x="327" y="26"/>
                  </a:lnTo>
                  <a:lnTo>
                    <a:pt x="327" y="51"/>
                  </a:lnTo>
                  <a:close/>
                  <a:moveTo>
                    <a:pt x="327" y="51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9" name="Freeform 170"/>
            <p:cNvSpPr>
              <a:spLocks noEditPoints="1"/>
            </p:cNvSpPr>
            <p:nvPr/>
          </p:nvSpPr>
          <p:spPr bwMode="auto">
            <a:xfrm>
              <a:off x="5740401" y="3619462"/>
              <a:ext cx="177800" cy="38100"/>
            </a:xfrm>
            <a:custGeom>
              <a:avLst/>
              <a:gdLst>
                <a:gd name="T0" fmla="*/ 350 w 353"/>
                <a:gd name="T1" fmla="*/ 4 h 75"/>
                <a:gd name="T2" fmla="*/ 341 w 353"/>
                <a:gd name="T3" fmla="*/ 0 h 75"/>
                <a:gd name="T4" fmla="*/ 12 w 353"/>
                <a:gd name="T5" fmla="*/ 0 h 75"/>
                <a:gd name="T6" fmla="*/ 3 w 353"/>
                <a:gd name="T7" fmla="*/ 4 h 75"/>
                <a:gd name="T8" fmla="*/ 0 w 353"/>
                <a:gd name="T9" fmla="*/ 12 h 75"/>
                <a:gd name="T10" fmla="*/ 0 w 353"/>
                <a:gd name="T11" fmla="*/ 62 h 75"/>
                <a:gd name="T12" fmla="*/ 3 w 353"/>
                <a:gd name="T13" fmla="*/ 71 h 75"/>
                <a:gd name="T14" fmla="*/ 12 w 353"/>
                <a:gd name="T15" fmla="*/ 75 h 75"/>
                <a:gd name="T16" fmla="*/ 341 w 353"/>
                <a:gd name="T17" fmla="*/ 75 h 75"/>
                <a:gd name="T18" fmla="*/ 350 w 353"/>
                <a:gd name="T19" fmla="*/ 71 h 75"/>
                <a:gd name="T20" fmla="*/ 353 w 353"/>
                <a:gd name="T21" fmla="*/ 62 h 75"/>
                <a:gd name="T22" fmla="*/ 353 w 353"/>
                <a:gd name="T23" fmla="*/ 12 h 75"/>
                <a:gd name="T24" fmla="*/ 350 w 353"/>
                <a:gd name="T25" fmla="*/ 4 h 75"/>
                <a:gd name="T26" fmla="*/ 327 w 353"/>
                <a:gd name="T27" fmla="*/ 50 h 75"/>
                <a:gd name="T28" fmla="*/ 252 w 353"/>
                <a:gd name="T29" fmla="*/ 50 h 75"/>
                <a:gd name="T30" fmla="*/ 252 w 353"/>
                <a:gd name="T31" fmla="*/ 25 h 75"/>
                <a:gd name="T32" fmla="*/ 328 w 353"/>
                <a:gd name="T33" fmla="*/ 25 h 75"/>
                <a:gd name="T34" fmla="*/ 328 w 353"/>
                <a:gd name="T35" fmla="*/ 50 h 75"/>
                <a:gd name="T36" fmla="*/ 327 w 353"/>
                <a:gd name="T37" fmla="*/ 50 h 75"/>
                <a:gd name="T38" fmla="*/ 327 w 353"/>
                <a:gd name="T39" fmla="*/ 5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3" h="75">
                  <a:moveTo>
                    <a:pt x="350" y="4"/>
                  </a:moveTo>
                  <a:cubicBezTo>
                    <a:pt x="347" y="1"/>
                    <a:pt x="345" y="0"/>
                    <a:pt x="341" y="0"/>
                  </a:cubicBezTo>
                  <a:lnTo>
                    <a:pt x="12" y="0"/>
                  </a:lnTo>
                  <a:cubicBezTo>
                    <a:pt x="8" y="0"/>
                    <a:pt x="6" y="1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lnTo>
                    <a:pt x="0" y="62"/>
                  </a:lnTo>
                  <a:cubicBezTo>
                    <a:pt x="0" y="66"/>
                    <a:pt x="1" y="69"/>
                    <a:pt x="3" y="71"/>
                  </a:cubicBezTo>
                  <a:cubicBezTo>
                    <a:pt x="6" y="74"/>
                    <a:pt x="8" y="75"/>
                    <a:pt x="12" y="75"/>
                  </a:cubicBezTo>
                  <a:lnTo>
                    <a:pt x="341" y="75"/>
                  </a:lnTo>
                  <a:cubicBezTo>
                    <a:pt x="344" y="75"/>
                    <a:pt x="347" y="74"/>
                    <a:pt x="350" y="71"/>
                  </a:cubicBezTo>
                  <a:cubicBezTo>
                    <a:pt x="352" y="69"/>
                    <a:pt x="353" y="66"/>
                    <a:pt x="353" y="62"/>
                  </a:cubicBezTo>
                  <a:lnTo>
                    <a:pt x="353" y="12"/>
                  </a:lnTo>
                  <a:cubicBezTo>
                    <a:pt x="353" y="9"/>
                    <a:pt x="352" y="6"/>
                    <a:pt x="350" y="4"/>
                  </a:cubicBezTo>
                  <a:close/>
                  <a:moveTo>
                    <a:pt x="327" y="50"/>
                  </a:moveTo>
                  <a:lnTo>
                    <a:pt x="252" y="50"/>
                  </a:lnTo>
                  <a:lnTo>
                    <a:pt x="252" y="25"/>
                  </a:lnTo>
                  <a:lnTo>
                    <a:pt x="328" y="25"/>
                  </a:lnTo>
                  <a:lnTo>
                    <a:pt x="328" y="50"/>
                  </a:lnTo>
                  <a:lnTo>
                    <a:pt x="327" y="50"/>
                  </a:lnTo>
                  <a:close/>
                  <a:moveTo>
                    <a:pt x="327" y="50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0" name="Rectangle 171"/>
            <p:cNvSpPr>
              <a:spLocks noChangeArrowheads="1"/>
            </p:cNvSpPr>
            <p:nvPr/>
          </p:nvSpPr>
          <p:spPr bwMode="auto">
            <a:xfrm>
              <a:off x="5335589" y="3890925"/>
              <a:ext cx="6350" cy="406400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1" name="Freeform 172"/>
            <p:cNvSpPr>
              <a:spLocks/>
            </p:cNvSpPr>
            <p:nvPr/>
          </p:nvSpPr>
          <p:spPr bwMode="auto">
            <a:xfrm>
              <a:off x="4387851" y="4110000"/>
              <a:ext cx="80963" cy="106363"/>
            </a:xfrm>
            <a:custGeom>
              <a:avLst/>
              <a:gdLst>
                <a:gd name="T0" fmla="*/ 0 w 159"/>
                <a:gd name="T1" fmla="*/ 0 h 209"/>
                <a:gd name="T2" fmla="*/ 33 w 159"/>
                <a:gd name="T3" fmla="*/ 0 h 209"/>
                <a:gd name="T4" fmla="*/ 125 w 159"/>
                <a:gd name="T5" fmla="*/ 140 h 209"/>
                <a:gd name="T6" fmla="*/ 125 w 159"/>
                <a:gd name="T7" fmla="*/ 0 h 209"/>
                <a:gd name="T8" fmla="*/ 159 w 159"/>
                <a:gd name="T9" fmla="*/ 0 h 209"/>
                <a:gd name="T10" fmla="*/ 159 w 159"/>
                <a:gd name="T11" fmla="*/ 209 h 209"/>
                <a:gd name="T12" fmla="*/ 130 w 159"/>
                <a:gd name="T13" fmla="*/ 209 h 209"/>
                <a:gd name="T14" fmla="*/ 35 w 159"/>
                <a:gd name="T15" fmla="*/ 65 h 209"/>
                <a:gd name="T16" fmla="*/ 35 w 159"/>
                <a:gd name="T17" fmla="*/ 209 h 209"/>
                <a:gd name="T18" fmla="*/ 1 w 159"/>
                <a:gd name="T19" fmla="*/ 209 h 209"/>
                <a:gd name="T20" fmla="*/ 1 w 159"/>
                <a:gd name="T21" fmla="*/ 0 h 209"/>
                <a:gd name="T22" fmla="*/ 0 w 159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209">
                  <a:moveTo>
                    <a:pt x="0" y="0"/>
                  </a:moveTo>
                  <a:lnTo>
                    <a:pt x="33" y="0"/>
                  </a:lnTo>
                  <a:lnTo>
                    <a:pt x="125" y="140"/>
                  </a:lnTo>
                  <a:lnTo>
                    <a:pt x="125" y="0"/>
                  </a:lnTo>
                  <a:lnTo>
                    <a:pt x="159" y="0"/>
                  </a:lnTo>
                  <a:lnTo>
                    <a:pt x="159" y="209"/>
                  </a:lnTo>
                  <a:lnTo>
                    <a:pt x="130" y="209"/>
                  </a:lnTo>
                  <a:lnTo>
                    <a:pt x="35" y="65"/>
                  </a:lnTo>
                  <a:lnTo>
                    <a:pt x="35" y="209"/>
                  </a:lnTo>
                  <a:lnTo>
                    <a:pt x="1" y="209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2" name="Freeform 173"/>
            <p:cNvSpPr>
              <a:spLocks noEditPoints="1"/>
            </p:cNvSpPr>
            <p:nvPr/>
          </p:nvSpPr>
          <p:spPr bwMode="auto">
            <a:xfrm>
              <a:off x="4486276" y="4133812"/>
              <a:ext cx="73025" cy="84138"/>
            </a:xfrm>
            <a:custGeom>
              <a:avLst/>
              <a:gdLst>
                <a:gd name="T0" fmla="*/ 0 w 146"/>
                <a:gd name="T1" fmla="*/ 84 h 165"/>
                <a:gd name="T2" fmla="*/ 0 w 146"/>
                <a:gd name="T3" fmla="*/ 81 h 165"/>
                <a:gd name="T4" fmla="*/ 73 w 146"/>
                <a:gd name="T5" fmla="*/ 0 h 165"/>
                <a:gd name="T6" fmla="*/ 146 w 146"/>
                <a:gd name="T7" fmla="*/ 81 h 165"/>
                <a:gd name="T8" fmla="*/ 146 w 146"/>
                <a:gd name="T9" fmla="*/ 84 h 165"/>
                <a:gd name="T10" fmla="*/ 72 w 146"/>
                <a:gd name="T11" fmla="*/ 165 h 165"/>
                <a:gd name="T12" fmla="*/ 0 w 146"/>
                <a:gd name="T13" fmla="*/ 84 h 165"/>
                <a:gd name="T14" fmla="*/ 111 w 146"/>
                <a:gd name="T15" fmla="*/ 82 h 165"/>
                <a:gd name="T16" fmla="*/ 111 w 146"/>
                <a:gd name="T17" fmla="*/ 81 h 165"/>
                <a:gd name="T18" fmla="*/ 71 w 146"/>
                <a:gd name="T19" fmla="*/ 30 h 165"/>
                <a:gd name="T20" fmla="*/ 32 w 146"/>
                <a:gd name="T21" fmla="*/ 81 h 165"/>
                <a:gd name="T22" fmla="*/ 32 w 146"/>
                <a:gd name="T23" fmla="*/ 82 h 165"/>
                <a:gd name="T24" fmla="*/ 72 w 146"/>
                <a:gd name="T25" fmla="*/ 135 h 165"/>
                <a:gd name="T26" fmla="*/ 111 w 146"/>
                <a:gd name="T27" fmla="*/ 8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65">
                  <a:moveTo>
                    <a:pt x="0" y="84"/>
                  </a:moveTo>
                  <a:lnTo>
                    <a:pt x="0" y="81"/>
                  </a:lnTo>
                  <a:cubicBezTo>
                    <a:pt x="0" y="35"/>
                    <a:pt x="31" y="0"/>
                    <a:pt x="73" y="0"/>
                  </a:cubicBezTo>
                  <a:cubicBezTo>
                    <a:pt x="115" y="0"/>
                    <a:pt x="146" y="34"/>
                    <a:pt x="146" y="81"/>
                  </a:cubicBezTo>
                  <a:lnTo>
                    <a:pt x="146" y="84"/>
                  </a:lnTo>
                  <a:cubicBezTo>
                    <a:pt x="146" y="130"/>
                    <a:pt x="115" y="165"/>
                    <a:pt x="72" y="165"/>
                  </a:cubicBezTo>
                  <a:cubicBezTo>
                    <a:pt x="30" y="165"/>
                    <a:pt x="0" y="131"/>
                    <a:pt x="0" y="84"/>
                  </a:cubicBezTo>
                  <a:close/>
                  <a:moveTo>
                    <a:pt x="111" y="82"/>
                  </a:moveTo>
                  <a:lnTo>
                    <a:pt x="111" y="81"/>
                  </a:lnTo>
                  <a:cubicBezTo>
                    <a:pt x="111" y="51"/>
                    <a:pt x="95" y="30"/>
                    <a:pt x="71" y="30"/>
                  </a:cubicBezTo>
                  <a:cubicBezTo>
                    <a:pt x="47" y="30"/>
                    <a:pt x="32" y="51"/>
                    <a:pt x="32" y="81"/>
                  </a:cubicBezTo>
                  <a:lnTo>
                    <a:pt x="32" y="82"/>
                  </a:lnTo>
                  <a:cubicBezTo>
                    <a:pt x="32" y="112"/>
                    <a:pt x="48" y="135"/>
                    <a:pt x="72" y="135"/>
                  </a:cubicBezTo>
                  <a:cubicBezTo>
                    <a:pt x="96" y="135"/>
                    <a:pt x="111" y="112"/>
                    <a:pt x="111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" name="Freeform 174"/>
            <p:cNvSpPr>
              <a:spLocks/>
            </p:cNvSpPr>
            <p:nvPr/>
          </p:nvSpPr>
          <p:spPr bwMode="auto">
            <a:xfrm>
              <a:off x="4565651" y="4135400"/>
              <a:ext cx="71438" cy="80963"/>
            </a:xfrm>
            <a:custGeom>
              <a:avLst/>
              <a:gdLst>
                <a:gd name="T0" fmla="*/ 0 w 141"/>
                <a:gd name="T1" fmla="*/ 0 h 160"/>
                <a:gd name="T2" fmla="*/ 35 w 141"/>
                <a:gd name="T3" fmla="*/ 0 h 160"/>
                <a:gd name="T4" fmla="*/ 70 w 141"/>
                <a:gd name="T5" fmla="*/ 115 h 160"/>
                <a:gd name="T6" fmla="*/ 106 w 141"/>
                <a:gd name="T7" fmla="*/ 0 h 160"/>
                <a:gd name="T8" fmla="*/ 141 w 141"/>
                <a:gd name="T9" fmla="*/ 0 h 160"/>
                <a:gd name="T10" fmla="*/ 86 w 141"/>
                <a:gd name="T11" fmla="*/ 160 h 160"/>
                <a:gd name="T12" fmla="*/ 55 w 141"/>
                <a:gd name="T13" fmla="*/ 160 h 160"/>
                <a:gd name="T14" fmla="*/ 0 w 141"/>
                <a:gd name="T1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60">
                  <a:moveTo>
                    <a:pt x="0" y="0"/>
                  </a:moveTo>
                  <a:lnTo>
                    <a:pt x="35" y="0"/>
                  </a:lnTo>
                  <a:lnTo>
                    <a:pt x="70" y="115"/>
                  </a:lnTo>
                  <a:lnTo>
                    <a:pt x="106" y="0"/>
                  </a:lnTo>
                  <a:lnTo>
                    <a:pt x="141" y="0"/>
                  </a:lnTo>
                  <a:lnTo>
                    <a:pt x="86" y="160"/>
                  </a:lnTo>
                  <a:lnTo>
                    <a:pt x="5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4" name="Freeform 175"/>
            <p:cNvSpPr>
              <a:spLocks noEditPoints="1"/>
            </p:cNvSpPr>
            <p:nvPr/>
          </p:nvSpPr>
          <p:spPr bwMode="auto">
            <a:xfrm>
              <a:off x="4641851" y="4135400"/>
              <a:ext cx="63500" cy="82550"/>
            </a:xfrm>
            <a:custGeom>
              <a:avLst/>
              <a:gdLst>
                <a:gd name="T0" fmla="*/ 0 w 125"/>
                <a:gd name="T1" fmla="*/ 115 h 163"/>
                <a:gd name="T2" fmla="*/ 0 w 125"/>
                <a:gd name="T3" fmla="*/ 114 h 163"/>
                <a:gd name="T4" fmla="*/ 57 w 125"/>
                <a:gd name="T5" fmla="*/ 62 h 163"/>
                <a:gd name="T6" fmla="*/ 93 w 125"/>
                <a:gd name="T7" fmla="*/ 69 h 163"/>
                <a:gd name="T8" fmla="*/ 93 w 125"/>
                <a:gd name="T9" fmla="*/ 62 h 163"/>
                <a:gd name="T10" fmla="*/ 59 w 125"/>
                <a:gd name="T11" fmla="*/ 30 h 163"/>
                <a:gd name="T12" fmla="*/ 20 w 125"/>
                <a:gd name="T13" fmla="*/ 40 h 163"/>
                <a:gd name="T14" fmla="*/ 10 w 125"/>
                <a:gd name="T15" fmla="*/ 12 h 163"/>
                <a:gd name="T16" fmla="*/ 63 w 125"/>
                <a:gd name="T17" fmla="*/ 0 h 163"/>
                <a:gd name="T18" fmla="*/ 109 w 125"/>
                <a:gd name="T19" fmla="*/ 16 h 163"/>
                <a:gd name="T20" fmla="*/ 125 w 125"/>
                <a:gd name="T21" fmla="*/ 62 h 163"/>
                <a:gd name="T22" fmla="*/ 125 w 125"/>
                <a:gd name="T23" fmla="*/ 161 h 163"/>
                <a:gd name="T24" fmla="*/ 92 w 125"/>
                <a:gd name="T25" fmla="*/ 161 h 163"/>
                <a:gd name="T26" fmla="*/ 92 w 125"/>
                <a:gd name="T27" fmla="*/ 140 h 163"/>
                <a:gd name="T28" fmla="*/ 48 w 125"/>
                <a:gd name="T29" fmla="*/ 163 h 163"/>
                <a:gd name="T30" fmla="*/ 0 w 125"/>
                <a:gd name="T31" fmla="*/ 115 h 163"/>
                <a:gd name="T32" fmla="*/ 93 w 125"/>
                <a:gd name="T33" fmla="*/ 106 h 163"/>
                <a:gd name="T34" fmla="*/ 93 w 125"/>
                <a:gd name="T35" fmla="*/ 90 h 163"/>
                <a:gd name="T36" fmla="*/ 64 w 125"/>
                <a:gd name="T37" fmla="*/ 84 h 163"/>
                <a:gd name="T38" fmla="*/ 33 w 125"/>
                <a:gd name="T39" fmla="*/ 110 h 163"/>
                <a:gd name="T40" fmla="*/ 33 w 125"/>
                <a:gd name="T41" fmla="*/ 110 h 163"/>
                <a:gd name="T42" fmla="*/ 59 w 125"/>
                <a:gd name="T43" fmla="*/ 135 h 163"/>
                <a:gd name="T44" fmla="*/ 93 w 125"/>
                <a:gd name="T45" fmla="*/ 10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163">
                  <a:moveTo>
                    <a:pt x="0" y="115"/>
                  </a:moveTo>
                  <a:lnTo>
                    <a:pt x="0" y="114"/>
                  </a:lnTo>
                  <a:cubicBezTo>
                    <a:pt x="0" y="80"/>
                    <a:pt x="23" y="62"/>
                    <a:pt x="57" y="62"/>
                  </a:cubicBezTo>
                  <a:cubicBezTo>
                    <a:pt x="72" y="62"/>
                    <a:pt x="83" y="65"/>
                    <a:pt x="93" y="69"/>
                  </a:cubicBezTo>
                  <a:lnTo>
                    <a:pt x="93" y="62"/>
                  </a:lnTo>
                  <a:cubicBezTo>
                    <a:pt x="93" y="41"/>
                    <a:pt x="80" y="30"/>
                    <a:pt x="59" y="30"/>
                  </a:cubicBezTo>
                  <a:cubicBezTo>
                    <a:pt x="44" y="30"/>
                    <a:pt x="31" y="35"/>
                    <a:pt x="20" y="40"/>
                  </a:cubicBezTo>
                  <a:lnTo>
                    <a:pt x="10" y="12"/>
                  </a:lnTo>
                  <a:cubicBezTo>
                    <a:pt x="25" y="5"/>
                    <a:pt x="42" y="0"/>
                    <a:pt x="63" y="0"/>
                  </a:cubicBezTo>
                  <a:cubicBezTo>
                    <a:pt x="83" y="0"/>
                    <a:pt x="99" y="6"/>
                    <a:pt x="109" y="16"/>
                  </a:cubicBezTo>
                  <a:cubicBezTo>
                    <a:pt x="119" y="26"/>
                    <a:pt x="125" y="43"/>
                    <a:pt x="125" y="62"/>
                  </a:cubicBezTo>
                  <a:lnTo>
                    <a:pt x="125" y="161"/>
                  </a:lnTo>
                  <a:lnTo>
                    <a:pt x="92" y="161"/>
                  </a:lnTo>
                  <a:lnTo>
                    <a:pt x="92" y="140"/>
                  </a:lnTo>
                  <a:cubicBezTo>
                    <a:pt x="83" y="154"/>
                    <a:pt x="68" y="163"/>
                    <a:pt x="48" y="163"/>
                  </a:cubicBezTo>
                  <a:cubicBezTo>
                    <a:pt x="22" y="163"/>
                    <a:pt x="0" y="145"/>
                    <a:pt x="0" y="115"/>
                  </a:cubicBezTo>
                  <a:close/>
                  <a:moveTo>
                    <a:pt x="93" y="106"/>
                  </a:moveTo>
                  <a:lnTo>
                    <a:pt x="93" y="90"/>
                  </a:lnTo>
                  <a:cubicBezTo>
                    <a:pt x="85" y="86"/>
                    <a:pt x="75" y="84"/>
                    <a:pt x="64" y="84"/>
                  </a:cubicBezTo>
                  <a:cubicBezTo>
                    <a:pt x="44" y="84"/>
                    <a:pt x="33" y="94"/>
                    <a:pt x="33" y="110"/>
                  </a:cubicBezTo>
                  <a:lnTo>
                    <a:pt x="33" y="110"/>
                  </a:lnTo>
                  <a:cubicBezTo>
                    <a:pt x="33" y="126"/>
                    <a:pt x="44" y="135"/>
                    <a:pt x="59" y="135"/>
                  </a:cubicBezTo>
                  <a:cubicBezTo>
                    <a:pt x="78" y="138"/>
                    <a:pt x="93" y="125"/>
                    <a:pt x="93" y="1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5" name="Rectangle 176"/>
            <p:cNvSpPr>
              <a:spLocks noChangeArrowheads="1"/>
            </p:cNvSpPr>
            <p:nvPr/>
          </p:nvSpPr>
          <p:spPr bwMode="auto">
            <a:xfrm>
              <a:off x="4106864" y="3860762"/>
              <a:ext cx="855663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6" name="Freeform 177"/>
            <p:cNvSpPr>
              <a:spLocks/>
            </p:cNvSpPr>
            <p:nvPr/>
          </p:nvSpPr>
          <p:spPr bwMode="auto">
            <a:xfrm>
              <a:off x="4154489" y="3892512"/>
              <a:ext cx="50800" cy="60325"/>
            </a:xfrm>
            <a:custGeom>
              <a:avLst/>
              <a:gdLst>
                <a:gd name="T0" fmla="*/ 0 w 102"/>
                <a:gd name="T1" fmla="*/ 0 h 119"/>
                <a:gd name="T2" fmla="*/ 26 w 102"/>
                <a:gd name="T3" fmla="*/ 0 h 119"/>
                <a:gd name="T4" fmla="*/ 51 w 102"/>
                <a:gd name="T5" fmla="*/ 81 h 119"/>
                <a:gd name="T6" fmla="*/ 76 w 102"/>
                <a:gd name="T7" fmla="*/ 0 h 119"/>
                <a:gd name="T8" fmla="*/ 102 w 102"/>
                <a:gd name="T9" fmla="*/ 0 h 119"/>
                <a:gd name="T10" fmla="*/ 62 w 102"/>
                <a:gd name="T11" fmla="*/ 119 h 119"/>
                <a:gd name="T12" fmla="*/ 40 w 102"/>
                <a:gd name="T13" fmla="*/ 119 h 119"/>
                <a:gd name="T14" fmla="*/ 0 w 102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19">
                  <a:moveTo>
                    <a:pt x="0" y="0"/>
                  </a:moveTo>
                  <a:lnTo>
                    <a:pt x="26" y="0"/>
                  </a:lnTo>
                  <a:lnTo>
                    <a:pt x="51" y="81"/>
                  </a:lnTo>
                  <a:lnTo>
                    <a:pt x="76" y="0"/>
                  </a:lnTo>
                  <a:lnTo>
                    <a:pt x="102" y="0"/>
                  </a:lnTo>
                  <a:lnTo>
                    <a:pt x="62" y="119"/>
                  </a:lnTo>
                  <a:lnTo>
                    <a:pt x="4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7" name="Rectangle 178"/>
            <p:cNvSpPr>
              <a:spLocks noChangeArrowheads="1"/>
            </p:cNvSpPr>
            <p:nvPr/>
          </p:nvSpPr>
          <p:spPr bwMode="auto">
            <a:xfrm>
              <a:off x="4213226" y="3894100"/>
              <a:ext cx="12700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8" name="Freeform 179"/>
            <p:cNvSpPr>
              <a:spLocks noEditPoints="1"/>
            </p:cNvSpPr>
            <p:nvPr/>
          </p:nvSpPr>
          <p:spPr bwMode="auto">
            <a:xfrm>
              <a:off x="4238626" y="3894100"/>
              <a:ext cx="46038" cy="6032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8 w 90"/>
                <a:gd name="T5" fmla="*/ 11 h 119"/>
                <a:gd name="T6" fmla="*/ 88 w 90"/>
                <a:gd name="T7" fmla="*/ 39 h 119"/>
                <a:gd name="T8" fmla="*/ 88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3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3 w 90"/>
                <a:gd name="T27" fmla="*/ 58 h 119"/>
                <a:gd name="T28" fmla="*/ 63 w 90"/>
                <a:gd name="T29" fmla="*/ 40 h 119"/>
                <a:gd name="T30" fmla="*/ 63 w 90"/>
                <a:gd name="T31" fmla="*/ 40 h 119"/>
                <a:gd name="T32" fmla="*/ 43 w 90"/>
                <a:gd name="T33" fmla="*/ 23 h 119"/>
                <a:gd name="T34" fmla="*/ 25 w 90"/>
                <a:gd name="T35" fmla="*/ 23 h 119"/>
                <a:gd name="T36" fmla="*/ 25 w 90"/>
                <a:gd name="T37" fmla="*/ 59 h 119"/>
                <a:gd name="T38" fmla="*/ 43 w 90"/>
                <a:gd name="T39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9" y="0"/>
                    <a:pt x="70" y="4"/>
                    <a:pt x="78" y="11"/>
                  </a:cubicBezTo>
                  <a:cubicBezTo>
                    <a:pt x="84" y="18"/>
                    <a:pt x="88" y="28"/>
                    <a:pt x="88" y="39"/>
                  </a:cubicBezTo>
                  <a:lnTo>
                    <a:pt x="88" y="40"/>
                  </a:lnTo>
                  <a:cubicBezTo>
                    <a:pt x="88" y="58"/>
                    <a:pt x="79" y="69"/>
                    <a:pt x="65" y="75"/>
                  </a:cubicBezTo>
                  <a:lnTo>
                    <a:pt x="90" y="119"/>
                  </a:lnTo>
                  <a:lnTo>
                    <a:pt x="63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3" y="58"/>
                  </a:moveTo>
                  <a:cubicBezTo>
                    <a:pt x="55" y="58"/>
                    <a:pt x="62" y="50"/>
                    <a:pt x="63" y="40"/>
                  </a:cubicBezTo>
                  <a:lnTo>
                    <a:pt x="63" y="40"/>
                  </a:lnTo>
                  <a:cubicBezTo>
                    <a:pt x="63" y="28"/>
                    <a:pt x="55" y="23"/>
                    <a:pt x="43" y="23"/>
                  </a:cubicBezTo>
                  <a:lnTo>
                    <a:pt x="25" y="23"/>
                  </a:lnTo>
                  <a:lnTo>
                    <a:pt x="25" y="59"/>
                  </a:lnTo>
                  <a:lnTo>
                    <a:pt x="4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9" name="Freeform 180"/>
            <p:cNvSpPr>
              <a:spLocks/>
            </p:cNvSpPr>
            <p:nvPr/>
          </p:nvSpPr>
          <p:spPr bwMode="auto">
            <a:xfrm>
              <a:off x="4287839" y="3894100"/>
              <a:ext cx="42863" cy="60325"/>
            </a:xfrm>
            <a:custGeom>
              <a:avLst/>
              <a:gdLst>
                <a:gd name="T0" fmla="*/ 30 w 84"/>
                <a:gd name="T1" fmla="*/ 23 h 119"/>
                <a:gd name="T2" fmla="*/ 0 w 84"/>
                <a:gd name="T3" fmla="*/ 23 h 119"/>
                <a:gd name="T4" fmla="*/ 0 w 84"/>
                <a:gd name="T5" fmla="*/ 0 h 119"/>
                <a:gd name="T6" fmla="*/ 84 w 84"/>
                <a:gd name="T7" fmla="*/ 0 h 119"/>
                <a:gd name="T8" fmla="*/ 84 w 84"/>
                <a:gd name="T9" fmla="*/ 23 h 119"/>
                <a:gd name="T10" fmla="*/ 54 w 84"/>
                <a:gd name="T11" fmla="*/ 23 h 119"/>
                <a:gd name="T12" fmla="*/ 54 w 84"/>
                <a:gd name="T13" fmla="*/ 119 h 119"/>
                <a:gd name="T14" fmla="*/ 29 w 84"/>
                <a:gd name="T15" fmla="*/ 119 h 119"/>
                <a:gd name="T16" fmla="*/ 30 w 84"/>
                <a:gd name="T17" fmla="*/ 2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9">
                  <a:moveTo>
                    <a:pt x="30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3"/>
                  </a:lnTo>
                  <a:lnTo>
                    <a:pt x="54" y="23"/>
                  </a:lnTo>
                  <a:lnTo>
                    <a:pt x="54" y="119"/>
                  </a:lnTo>
                  <a:lnTo>
                    <a:pt x="29" y="119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0" name="Freeform 181"/>
            <p:cNvSpPr>
              <a:spLocks/>
            </p:cNvSpPr>
            <p:nvPr/>
          </p:nvSpPr>
          <p:spPr bwMode="auto">
            <a:xfrm>
              <a:off x="4338639" y="3894100"/>
              <a:ext cx="46038" cy="60325"/>
            </a:xfrm>
            <a:custGeom>
              <a:avLst/>
              <a:gdLst>
                <a:gd name="T0" fmla="*/ 1 w 92"/>
                <a:gd name="T1" fmla="*/ 74 h 121"/>
                <a:gd name="T2" fmla="*/ 1 w 92"/>
                <a:gd name="T3" fmla="*/ 1 h 121"/>
                <a:gd name="T4" fmla="*/ 26 w 92"/>
                <a:gd name="T5" fmla="*/ 1 h 121"/>
                <a:gd name="T6" fmla="*/ 26 w 92"/>
                <a:gd name="T7" fmla="*/ 74 h 121"/>
                <a:gd name="T8" fmla="*/ 46 w 92"/>
                <a:gd name="T9" fmla="*/ 99 h 121"/>
                <a:gd name="T10" fmla="*/ 67 w 92"/>
                <a:gd name="T11" fmla="*/ 74 h 121"/>
                <a:gd name="T12" fmla="*/ 67 w 92"/>
                <a:gd name="T13" fmla="*/ 0 h 121"/>
                <a:gd name="T14" fmla="*/ 92 w 92"/>
                <a:gd name="T15" fmla="*/ 0 h 121"/>
                <a:gd name="T16" fmla="*/ 92 w 92"/>
                <a:gd name="T17" fmla="*/ 73 h 121"/>
                <a:gd name="T18" fmla="*/ 47 w 92"/>
                <a:gd name="T19" fmla="*/ 121 h 121"/>
                <a:gd name="T20" fmla="*/ 1 w 92"/>
                <a:gd name="T21" fmla="*/ 7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21">
                  <a:moveTo>
                    <a:pt x="1" y="74"/>
                  </a:moveTo>
                  <a:lnTo>
                    <a:pt x="1" y="1"/>
                  </a:lnTo>
                  <a:lnTo>
                    <a:pt x="26" y="1"/>
                  </a:lnTo>
                  <a:lnTo>
                    <a:pt x="26" y="74"/>
                  </a:lnTo>
                  <a:cubicBezTo>
                    <a:pt x="26" y="90"/>
                    <a:pt x="33" y="99"/>
                    <a:pt x="46" y="99"/>
                  </a:cubicBezTo>
                  <a:cubicBezTo>
                    <a:pt x="58" y="99"/>
                    <a:pt x="67" y="91"/>
                    <a:pt x="67" y="74"/>
                  </a:cubicBezTo>
                  <a:lnTo>
                    <a:pt x="67" y="0"/>
                  </a:lnTo>
                  <a:lnTo>
                    <a:pt x="92" y="0"/>
                  </a:lnTo>
                  <a:lnTo>
                    <a:pt x="92" y="73"/>
                  </a:lnTo>
                  <a:cubicBezTo>
                    <a:pt x="92" y="105"/>
                    <a:pt x="73" y="121"/>
                    <a:pt x="47" y="121"/>
                  </a:cubicBezTo>
                  <a:cubicBezTo>
                    <a:pt x="17" y="121"/>
                    <a:pt x="0" y="105"/>
                    <a:pt x="1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1" name="Freeform 182"/>
            <p:cNvSpPr>
              <a:spLocks noEditPoints="1"/>
            </p:cNvSpPr>
            <p:nvPr/>
          </p:nvSpPr>
          <p:spPr bwMode="auto">
            <a:xfrm>
              <a:off x="4389439" y="3894100"/>
              <a:ext cx="55563" cy="60325"/>
            </a:xfrm>
            <a:custGeom>
              <a:avLst/>
              <a:gdLst>
                <a:gd name="T0" fmla="*/ 42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2 w 109"/>
                <a:gd name="T17" fmla="*/ 0 h 120"/>
                <a:gd name="T18" fmla="*/ 66 w 109"/>
                <a:gd name="T19" fmla="*/ 73 h 120"/>
                <a:gd name="T20" fmla="*/ 54 w 109"/>
                <a:gd name="T21" fmla="*/ 34 h 120"/>
                <a:gd name="T22" fmla="*/ 40 w 109"/>
                <a:gd name="T23" fmla="*/ 73 h 120"/>
                <a:gd name="T24" fmla="*/ 66 w 109"/>
                <a:gd name="T25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2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2" y="0"/>
                  </a:lnTo>
                  <a:close/>
                  <a:moveTo>
                    <a:pt x="66" y="73"/>
                  </a:moveTo>
                  <a:lnTo>
                    <a:pt x="54" y="34"/>
                  </a:lnTo>
                  <a:lnTo>
                    <a:pt x="40" y="73"/>
                  </a:lnTo>
                  <a:lnTo>
                    <a:pt x="66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2" name="Freeform 183"/>
            <p:cNvSpPr>
              <a:spLocks/>
            </p:cNvSpPr>
            <p:nvPr/>
          </p:nvSpPr>
          <p:spPr bwMode="auto">
            <a:xfrm>
              <a:off x="4452939" y="3894100"/>
              <a:ext cx="36513" cy="60325"/>
            </a:xfrm>
            <a:custGeom>
              <a:avLst/>
              <a:gdLst>
                <a:gd name="T0" fmla="*/ 0 w 72"/>
                <a:gd name="T1" fmla="*/ 0 h 119"/>
                <a:gd name="T2" fmla="*/ 25 w 72"/>
                <a:gd name="T3" fmla="*/ 0 h 119"/>
                <a:gd name="T4" fmla="*/ 25 w 72"/>
                <a:gd name="T5" fmla="*/ 97 h 119"/>
                <a:gd name="T6" fmla="*/ 72 w 72"/>
                <a:gd name="T7" fmla="*/ 97 h 119"/>
                <a:gd name="T8" fmla="*/ 72 w 72"/>
                <a:gd name="T9" fmla="*/ 119 h 119"/>
                <a:gd name="T10" fmla="*/ 0 w 72"/>
                <a:gd name="T11" fmla="*/ 119 h 119"/>
                <a:gd name="T12" fmla="*/ 0 w 72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9">
                  <a:moveTo>
                    <a:pt x="0" y="0"/>
                  </a:moveTo>
                  <a:lnTo>
                    <a:pt x="25" y="0"/>
                  </a:lnTo>
                  <a:lnTo>
                    <a:pt x="25" y="97"/>
                  </a:lnTo>
                  <a:lnTo>
                    <a:pt x="72" y="97"/>
                  </a:lnTo>
                  <a:lnTo>
                    <a:pt x="72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" name="Freeform 184"/>
            <p:cNvSpPr>
              <a:spLocks/>
            </p:cNvSpPr>
            <p:nvPr/>
          </p:nvSpPr>
          <p:spPr bwMode="auto">
            <a:xfrm>
              <a:off x="4516439" y="3895687"/>
              <a:ext cx="53975" cy="60325"/>
            </a:xfrm>
            <a:custGeom>
              <a:avLst/>
              <a:gdLst>
                <a:gd name="T0" fmla="*/ 0 w 105"/>
                <a:gd name="T1" fmla="*/ 0 h 120"/>
                <a:gd name="T2" fmla="*/ 26 w 105"/>
                <a:gd name="T3" fmla="*/ 0 h 120"/>
                <a:gd name="T4" fmla="*/ 52 w 105"/>
                <a:gd name="T5" fmla="*/ 48 h 120"/>
                <a:gd name="T6" fmla="*/ 79 w 105"/>
                <a:gd name="T7" fmla="*/ 1 h 120"/>
                <a:gd name="T8" fmla="*/ 105 w 105"/>
                <a:gd name="T9" fmla="*/ 1 h 120"/>
                <a:gd name="T10" fmla="*/ 105 w 105"/>
                <a:gd name="T11" fmla="*/ 120 h 120"/>
                <a:gd name="T12" fmla="*/ 81 w 105"/>
                <a:gd name="T13" fmla="*/ 120 h 120"/>
                <a:gd name="T14" fmla="*/ 81 w 105"/>
                <a:gd name="T15" fmla="*/ 43 h 120"/>
                <a:gd name="T16" fmla="*/ 52 w 105"/>
                <a:gd name="T17" fmla="*/ 92 h 120"/>
                <a:gd name="T18" fmla="*/ 52 w 105"/>
                <a:gd name="T19" fmla="*/ 92 h 120"/>
                <a:gd name="T20" fmla="*/ 25 w 105"/>
                <a:gd name="T21" fmla="*/ 43 h 120"/>
                <a:gd name="T22" fmla="*/ 25 w 105"/>
                <a:gd name="T23" fmla="*/ 118 h 120"/>
                <a:gd name="T24" fmla="*/ 1 w 105"/>
                <a:gd name="T25" fmla="*/ 118 h 120"/>
                <a:gd name="T26" fmla="*/ 0 w 105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20">
                  <a:moveTo>
                    <a:pt x="0" y="0"/>
                  </a:moveTo>
                  <a:lnTo>
                    <a:pt x="26" y="0"/>
                  </a:lnTo>
                  <a:lnTo>
                    <a:pt x="52" y="48"/>
                  </a:lnTo>
                  <a:lnTo>
                    <a:pt x="79" y="1"/>
                  </a:lnTo>
                  <a:lnTo>
                    <a:pt x="105" y="1"/>
                  </a:lnTo>
                  <a:lnTo>
                    <a:pt x="105" y="120"/>
                  </a:lnTo>
                  <a:lnTo>
                    <a:pt x="81" y="120"/>
                  </a:lnTo>
                  <a:lnTo>
                    <a:pt x="81" y="43"/>
                  </a:lnTo>
                  <a:lnTo>
                    <a:pt x="52" y="92"/>
                  </a:lnTo>
                  <a:lnTo>
                    <a:pt x="52" y="92"/>
                  </a:lnTo>
                  <a:lnTo>
                    <a:pt x="25" y="43"/>
                  </a:lnTo>
                  <a:lnTo>
                    <a:pt x="25" y="118"/>
                  </a:lnTo>
                  <a:lnTo>
                    <a:pt x="1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4" name="Freeform 185"/>
            <p:cNvSpPr>
              <a:spLocks noEditPoints="1"/>
            </p:cNvSpPr>
            <p:nvPr/>
          </p:nvSpPr>
          <p:spPr bwMode="auto">
            <a:xfrm>
              <a:off x="4576764" y="3895687"/>
              <a:ext cx="55563" cy="60325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3 h 120"/>
                <a:gd name="T10" fmla="*/ 34 w 109"/>
                <a:gd name="T11" fmla="*/ 93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1 h 120"/>
                <a:gd name="T20" fmla="*/ 54 w 109"/>
                <a:gd name="T21" fmla="*/ 32 h 120"/>
                <a:gd name="T22" fmla="*/ 41 w 109"/>
                <a:gd name="T23" fmla="*/ 71 h 120"/>
                <a:gd name="T24" fmla="*/ 67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3"/>
                  </a:lnTo>
                  <a:lnTo>
                    <a:pt x="34" y="93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1"/>
                  </a:moveTo>
                  <a:lnTo>
                    <a:pt x="54" y="32"/>
                  </a:lnTo>
                  <a:lnTo>
                    <a:pt x="41" y="71"/>
                  </a:lnTo>
                  <a:lnTo>
                    <a:pt x="67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5" name="Freeform 186"/>
            <p:cNvSpPr>
              <a:spLocks/>
            </p:cNvSpPr>
            <p:nvPr/>
          </p:nvSpPr>
          <p:spPr bwMode="auto">
            <a:xfrm>
              <a:off x="4633914" y="3894100"/>
              <a:ext cx="47625" cy="61913"/>
            </a:xfrm>
            <a:custGeom>
              <a:avLst/>
              <a:gdLst>
                <a:gd name="T0" fmla="*/ 0 w 93"/>
                <a:gd name="T1" fmla="*/ 62 h 122"/>
                <a:gd name="T2" fmla="*/ 0 w 93"/>
                <a:gd name="T3" fmla="*/ 60 h 122"/>
                <a:gd name="T4" fmla="*/ 54 w 93"/>
                <a:gd name="T5" fmla="*/ 0 h 122"/>
                <a:gd name="T6" fmla="*/ 91 w 93"/>
                <a:gd name="T7" fmla="*/ 17 h 122"/>
                <a:gd name="T8" fmla="*/ 76 w 93"/>
                <a:gd name="T9" fmla="*/ 35 h 122"/>
                <a:gd name="T10" fmla="*/ 53 w 93"/>
                <a:gd name="T11" fmla="*/ 23 h 122"/>
                <a:gd name="T12" fmla="*/ 25 w 93"/>
                <a:gd name="T13" fmla="*/ 60 h 122"/>
                <a:gd name="T14" fmla="*/ 25 w 93"/>
                <a:gd name="T15" fmla="*/ 60 h 122"/>
                <a:gd name="T16" fmla="*/ 53 w 93"/>
                <a:gd name="T17" fmla="*/ 98 h 122"/>
                <a:gd name="T18" fmla="*/ 78 w 93"/>
                <a:gd name="T19" fmla="*/ 85 h 122"/>
                <a:gd name="T20" fmla="*/ 93 w 93"/>
                <a:gd name="T21" fmla="*/ 103 h 122"/>
                <a:gd name="T22" fmla="*/ 53 w 93"/>
                <a:gd name="T23" fmla="*/ 120 h 122"/>
                <a:gd name="T24" fmla="*/ 0 w 93"/>
                <a:gd name="T25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2">
                  <a:moveTo>
                    <a:pt x="0" y="62"/>
                  </a:moveTo>
                  <a:lnTo>
                    <a:pt x="0" y="60"/>
                  </a:lnTo>
                  <a:cubicBezTo>
                    <a:pt x="0" y="24"/>
                    <a:pt x="23" y="0"/>
                    <a:pt x="54" y="0"/>
                  </a:cubicBezTo>
                  <a:cubicBezTo>
                    <a:pt x="71" y="0"/>
                    <a:pt x="83" y="7"/>
                    <a:pt x="91" y="17"/>
                  </a:cubicBezTo>
                  <a:lnTo>
                    <a:pt x="76" y="35"/>
                  </a:lnTo>
                  <a:cubicBezTo>
                    <a:pt x="69" y="28"/>
                    <a:pt x="61" y="23"/>
                    <a:pt x="53" y="23"/>
                  </a:cubicBezTo>
                  <a:cubicBezTo>
                    <a:pt x="36" y="23"/>
                    <a:pt x="25" y="38"/>
                    <a:pt x="25" y="60"/>
                  </a:cubicBezTo>
                  <a:lnTo>
                    <a:pt x="25" y="60"/>
                  </a:lnTo>
                  <a:cubicBezTo>
                    <a:pt x="25" y="84"/>
                    <a:pt x="37" y="98"/>
                    <a:pt x="53" y="98"/>
                  </a:cubicBezTo>
                  <a:cubicBezTo>
                    <a:pt x="62" y="98"/>
                    <a:pt x="69" y="94"/>
                    <a:pt x="78" y="85"/>
                  </a:cubicBezTo>
                  <a:lnTo>
                    <a:pt x="93" y="103"/>
                  </a:lnTo>
                  <a:cubicBezTo>
                    <a:pt x="81" y="114"/>
                    <a:pt x="70" y="120"/>
                    <a:pt x="53" y="120"/>
                  </a:cubicBezTo>
                  <a:cubicBezTo>
                    <a:pt x="21" y="122"/>
                    <a:pt x="0" y="98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6" name="Freeform 187"/>
            <p:cNvSpPr>
              <a:spLocks/>
            </p:cNvSpPr>
            <p:nvPr/>
          </p:nvSpPr>
          <p:spPr bwMode="auto">
            <a:xfrm>
              <a:off x="4689476" y="3895687"/>
              <a:ext cx="46038" cy="60325"/>
            </a:xfrm>
            <a:custGeom>
              <a:avLst/>
              <a:gdLst>
                <a:gd name="T0" fmla="*/ 0 w 89"/>
                <a:gd name="T1" fmla="*/ 0 h 119"/>
                <a:gd name="T2" fmla="*/ 25 w 89"/>
                <a:gd name="T3" fmla="*/ 0 h 119"/>
                <a:gd name="T4" fmla="*/ 25 w 89"/>
                <a:gd name="T5" fmla="*/ 47 h 119"/>
                <a:gd name="T6" fmla="*/ 64 w 89"/>
                <a:gd name="T7" fmla="*/ 47 h 119"/>
                <a:gd name="T8" fmla="*/ 64 w 89"/>
                <a:gd name="T9" fmla="*/ 0 h 119"/>
                <a:gd name="T10" fmla="*/ 89 w 89"/>
                <a:gd name="T11" fmla="*/ 0 h 119"/>
                <a:gd name="T12" fmla="*/ 89 w 89"/>
                <a:gd name="T13" fmla="*/ 119 h 119"/>
                <a:gd name="T14" fmla="*/ 64 w 89"/>
                <a:gd name="T15" fmla="*/ 119 h 119"/>
                <a:gd name="T16" fmla="*/ 64 w 89"/>
                <a:gd name="T17" fmla="*/ 70 h 119"/>
                <a:gd name="T18" fmla="*/ 25 w 89"/>
                <a:gd name="T19" fmla="*/ 70 h 119"/>
                <a:gd name="T20" fmla="*/ 25 w 89"/>
                <a:gd name="T21" fmla="*/ 119 h 119"/>
                <a:gd name="T22" fmla="*/ 0 w 89"/>
                <a:gd name="T23" fmla="*/ 119 h 119"/>
                <a:gd name="T24" fmla="*/ 0 w 89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19">
                  <a:moveTo>
                    <a:pt x="0" y="0"/>
                  </a:moveTo>
                  <a:lnTo>
                    <a:pt x="25" y="0"/>
                  </a:lnTo>
                  <a:lnTo>
                    <a:pt x="25" y="47"/>
                  </a:lnTo>
                  <a:lnTo>
                    <a:pt x="64" y="47"/>
                  </a:lnTo>
                  <a:lnTo>
                    <a:pt x="64" y="0"/>
                  </a:lnTo>
                  <a:lnTo>
                    <a:pt x="89" y="0"/>
                  </a:lnTo>
                  <a:lnTo>
                    <a:pt x="89" y="119"/>
                  </a:lnTo>
                  <a:lnTo>
                    <a:pt x="64" y="119"/>
                  </a:lnTo>
                  <a:lnTo>
                    <a:pt x="64" y="70"/>
                  </a:lnTo>
                  <a:lnTo>
                    <a:pt x="25" y="70"/>
                  </a:lnTo>
                  <a:lnTo>
                    <a:pt x="25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7" name="Rectangle 188"/>
            <p:cNvSpPr>
              <a:spLocks noChangeArrowheads="1"/>
            </p:cNvSpPr>
            <p:nvPr/>
          </p:nvSpPr>
          <p:spPr bwMode="auto">
            <a:xfrm>
              <a:off x="4746626" y="3895687"/>
              <a:ext cx="12700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8" name="Freeform 189"/>
            <p:cNvSpPr>
              <a:spLocks/>
            </p:cNvSpPr>
            <p:nvPr/>
          </p:nvSpPr>
          <p:spPr bwMode="auto">
            <a:xfrm>
              <a:off x="4772026" y="3895687"/>
              <a:ext cx="46038" cy="60325"/>
            </a:xfrm>
            <a:custGeom>
              <a:avLst/>
              <a:gdLst>
                <a:gd name="T0" fmla="*/ 0 w 91"/>
                <a:gd name="T1" fmla="*/ 0 h 119"/>
                <a:gd name="T2" fmla="*/ 23 w 91"/>
                <a:gd name="T3" fmla="*/ 0 h 119"/>
                <a:gd name="T4" fmla="*/ 68 w 91"/>
                <a:gd name="T5" fmla="*/ 69 h 119"/>
                <a:gd name="T6" fmla="*/ 68 w 91"/>
                <a:gd name="T7" fmla="*/ 0 h 119"/>
                <a:gd name="T8" fmla="*/ 91 w 91"/>
                <a:gd name="T9" fmla="*/ 0 h 119"/>
                <a:gd name="T10" fmla="*/ 91 w 91"/>
                <a:gd name="T11" fmla="*/ 119 h 119"/>
                <a:gd name="T12" fmla="*/ 70 w 91"/>
                <a:gd name="T13" fmla="*/ 119 h 119"/>
                <a:gd name="T14" fmla="*/ 24 w 91"/>
                <a:gd name="T15" fmla="*/ 46 h 119"/>
                <a:gd name="T16" fmla="*/ 24 w 91"/>
                <a:gd name="T17" fmla="*/ 117 h 119"/>
                <a:gd name="T18" fmla="*/ 0 w 91"/>
                <a:gd name="T19" fmla="*/ 117 h 119"/>
                <a:gd name="T20" fmla="*/ 0 w 91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9">
                  <a:moveTo>
                    <a:pt x="0" y="0"/>
                  </a:moveTo>
                  <a:lnTo>
                    <a:pt x="23" y="0"/>
                  </a:lnTo>
                  <a:lnTo>
                    <a:pt x="68" y="69"/>
                  </a:lnTo>
                  <a:lnTo>
                    <a:pt x="68" y="0"/>
                  </a:lnTo>
                  <a:lnTo>
                    <a:pt x="91" y="0"/>
                  </a:lnTo>
                  <a:lnTo>
                    <a:pt x="91" y="119"/>
                  </a:lnTo>
                  <a:lnTo>
                    <a:pt x="70" y="119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9" name="Freeform 190"/>
            <p:cNvSpPr>
              <a:spLocks/>
            </p:cNvSpPr>
            <p:nvPr/>
          </p:nvSpPr>
          <p:spPr bwMode="auto">
            <a:xfrm>
              <a:off x="4830764" y="3895687"/>
              <a:ext cx="38100" cy="60325"/>
            </a:xfrm>
            <a:custGeom>
              <a:avLst/>
              <a:gdLst>
                <a:gd name="T0" fmla="*/ 2 w 78"/>
                <a:gd name="T1" fmla="*/ 0 h 119"/>
                <a:gd name="T2" fmla="*/ 78 w 78"/>
                <a:gd name="T3" fmla="*/ 0 h 119"/>
                <a:gd name="T4" fmla="*/ 78 w 78"/>
                <a:gd name="T5" fmla="*/ 23 h 119"/>
                <a:gd name="T6" fmla="*/ 25 w 78"/>
                <a:gd name="T7" fmla="*/ 23 h 119"/>
                <a:gd name="T8" fmla="*/ 25 w 78"/>
                <a:gd name="T9" fmla="*/ 48 h 119"/>
                <a:gd name="T10" fmla="*/ 72 w 78"/>
                <a:gd name="T11" fmla="*/ 48 h 119"/>
                <a:gd name="T12" fmla="*/ 72 w 78"/>
                <a:gd name="T13" fmla="*/ 70 h 119"/>
                <a:gd name="T14" fmla="*/ 25 w 78"/>
                <a:gd name="T15" fmla="*/ 70 h 119"/>
                <a:gd name="T16" fmla="*/ 25 w 78"/>
                <a:gd name="T17" fmla="*/ 96 h 119"/>
                <a:gd name="T18" fmla="*/ 78 w 78"/>
                <a:gd name="T19" fmla="*/ 96 h 119"/>
                <a:gd name="T20" fmla="*/ 78 w 78"/>
                <a:gd name="T21" fmla="*/ 119 h 119"/>
                <a:gd name="T22" fmla="*/ 0 w 78"/>
                <a:gd name="T23" fmla="*/ 119 h 119"/>
                <a:gd name="T24" fmla="*/ 2 w 78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9">
                  <a:moveTo>
                    <a:pt x="2" y="0"/>
                  </a:moveTo>
                  <a:lnTo>
                    <a:pt x="78" y="0"/>
                  </a:lnTo>
                  <a:lnTo>
                    <a:pt x="78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2" y="48"/>
                  </a:lnTo>
                  <a:lnTo>
                    <a:pt x="72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9"/>
                  </a:lnTo>
                  <a:lnTo>
                    <a:pt x="0" y="1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0" name="Freeform 191"/>
            <p:cNvSpPr>
              <a:spLocks/>
            </p:cNvSpPr>
            <p:nvPr/>
          </p:nvSpPr>
          <p:spPr bwMode="auto">
            <a:xfrm>
              <a:off x="4875214" y="3895687"/>
              <a:ext cx="42863" cy="61913"/>
            </a:xfrm>
            <a:custGeom>
              <a:avLst/>
              <a:gdLst>
                <a:gd name="T0" fmla="*/ 0 w 85"/>
                <a:gd name="T1" fmla="*/ 103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8 h 120"/>
                <a:gd name="T8" fmla="*/ 60 w 85"/>
                <a:gd name="T9" fmla="*/ 88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3 h 120"/>
                <a:gd name="T24" fmla="*/ 31 w 85"/>
                <a:gd name="T25" fmla="*/ 33 h 120"/>
                <a:gd name="T26" fmla="*/ 31 w 85"/>
                <a:gd name="T27" fmla="*/ 33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3"/>
                  </a:moveTo>
                  <a:lnTo>
                    <a:pt x="15" y="85"/>
                  </a:lnTo>
                  <a:cubicBezTo>
                    <a:pt x="23" y="93"/>
                    <a:pt x="33" y="99"/>
                    <a:pt x="45" y="99"/>
                  </a:cubicBezTo>
                  <a:cubicBezTo>
                    <a:pt x="55" y="99"/>
                    <a:pt x="60" y="94"/>
                    <a:pt x="60" y="88"/>
                  </a:cubicBezTo>
                  <a:lnTo>
                    <a:pt x="60" y="88"/>
                  </a:lnTo>
                  <a:cubicBezTo>
                    <a:pt x="60" y="81"/>
                    <a:pt x="56" y="78"/>
                    <a:pt x="40" y="71"/>
                  </a:cubicBezTo>
                  <a:cubicBezTo>
                    <a:pt x="19" y="63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3" y="0"/>
                    <a:pt x="45" y="0"/>
                  </a:cubicBezTo>
                  <a:cubicBezTo>
                    <a:pt x="59" y="0"/>
                    <a:pt x="73" y="5"/>
                    <a:pt x="84" y="15"/>
                  </a:cubicBezTo>
                  <a:lnTo>
                    <a:pt x="70" y="34"/>
                  </a:lnTo>
                  <a:cubicBezTo>
                    <a:pt x="63" y="28"/>
                    <a:pt x="54" y="23"/>
                    <a:pt x="45" y="23"/>
                  </a:cubicBezTo>
                  <a:cubicBezTo>
                    <a:pt x="36" y="23"/>
                    <a:pt x="31" y="26"/>
                    <a:pt x="31" y="33"/>
                  </a:cubicBezTo>
                  <a:lnTo>
                    <a:pt x="31" y="33"/>
                  </a:lnTo>
                  <a:cubicBezTo>
                    <a:pt x="31" y="39"/>
                    <a:pt x="35" y="43"/>
                    <a:pt x="54" y="50"/>
                  </a:cubicBezTo>
                  <a:cubicBezTo>
                    <a:pt x="74" y="59"/>
                    <a:pt x="85" y="68"/>
                    <a:pt x="85" y="85"/>
                  </a:cubicBezTo>
                  <a:lnTo>
                    <a:pt x="85" y="85"/>
                  </a:lnTo>
                  <a:cubicBezTo>
                    <a:pt x="85" y="108"/>
                    <a:pt x="68" y="120"/>
                    <a:pt x="45" y="120"/>
                  </a:cubicBezTo>
                  <a:cubicBezTo>
                    <a:pt x="29" y="120"/>
                    <a:pt x="13" y="115"/>
                    <a:pt x="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1" name="Freeform 192"/>
            <p:cNvSpPr>
              <a:spLocks/>
            </p:cNvSpPr>
            <p:nvPr/>
          </p:nvSpPr>
          <p:spPr bwMode="auto">
            <a:xfrm>
              <a:off x="5994401" y="4110000"/>
              <a:ext cx="73025" cy="106363"/>
            </a:xfrm>
            <a:custGeom>
              <a:avLst/>
              <a:gdLst>
                <a:gd name="T0" fmla="*/ 0 w 144"/>
                <a:gd name="T1" fmla="*/ 194 h 209"/>
                <a:gd name="T2" fmla="*/ 114 w 144"/>
                <a:gd name="T3" fmla="*/ 20 h 209"/>
                <a:gd name="T4" fmla="*/ 5 w 144"/>
                <a:gd name="T5" fmla="*/ 20 h 209"/>
                <a:gd name="T6" fmla="*/ 5 w 144"/>
                <a:gd name="T7" fmla="*/ 0 h 209"/>
                <a:gd name="T8" fmla="*/ 144 w 144"/>
                <a:gd name="T9" fmla="*/ 0 h 209"/>
                <a:gd name="T10" fmla="*/ 144 w 144"/>
                <a:gd name="T11" fmla="*/ 15 h 209"/>
                <a:gd name="T12" fmla="*/ 30 w 144"/>
                <a:gd name="T13" fmla="*/ 189 h 209"/>
                <a:gd name="T14" fmla="*/ 144 w 144"/>
                <a:gd name="T15" fmla="*/ 189 h 209"/>
                <a:gd name="T16" fmla="*/ 144 w 144"/>
                <a:gd name="T17" fmla="*/ 209 h 209"/>
                <a:gd name="T18" fmla="*/ 2 w 144"/>
                <a:gd name="T19" fmla="*/ 209 h 209"/>
                <a:gd name="T20" fmla="*/ 2 w 144"/>
                <a:gd name="T21" fmla="*/ 194 h 209"/>
                <a:gd name="T22" fmla="*/ 0 w 144"/>
                <a:gd name="T23" fmla="*/ 19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209">
                  <a:moveTo>
                    <a:pt x="0" y="194"/>
                  </a:moveTo>
                  <a:lnTo>
                    <a:pt x="114" y="20"/>
                  </a:lnTo>
                  <a:lnTo>
                    <a:pt x="5" y="20"/>
                  </a:lnTo>
                  <a:lnTo>
                    <a:pt x="5" y="0"/>
                  </a:lnTo>
                  <a:lnTo>
                    <a:pt x="144" y="0"/>
                  </a:lnTo>
                  <a:lnTo>
                    <a:pt x="144" y="15"/>
                  </a:lnTo>
                  <a:lnTo>
                    <a:pt x="30" y="189"/>
                  </a:lnTo>
                  <a:lnTo>
                    <a:pt x="144" y="189"/>
                  </a:lnTo>
                  <a:lnTo>
                    <a:pt x="144" y="209"/>
                  </a:lnTo>
                  <a:lnTo>
                    <a:pt x="2" y="209"/>
                  </a:lnTo>
                  <a:lnTo>
                    <a:pt x="2" y="194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2" name="Freeform 193"/>
            <p:cNvSpPr>
              <a:spLocks/>
            </p:cNvSpPr>
            <p:nvPr/>
          </p:nvSpPr>
          <p:spPr bwMode="auto">
            <a:xfrm>
              <a:off x="6084889" y="4136987"/>
              <a:ext cx="60325" cy="80963"/>
            </a:xfrm>
            <a:custGeom>
              <a:avLst/>
              <a:gdLst>
                <a:gd name="T0" fmla="*/ 0 w 119"/>
                <a:gd name="T1" fmla="*/ 102 h 161"/>
                <a:gd name="T2" fmla="*/ 0 w 119"/>
                <a:gd name="T3" fmla="*/ 0 h 161"/>
                <a:gd name="T4" fmla="*/ 21 w 119"/>
                <a:gd name="T5" fmla="*/ 0 h 161"/>
                <a:gd name="T6" fmla="*/ 21 w 119"/>
                <a:gd name="T7" fmla="*/ 96 h 161"/>
                <a:gd name="T8" fmla="*/ 57 w 119"/>
                <a:gd name="T9" fmla="*/ 140 h 161"/>
                <a:gd name="T10" fmla="*/ 97 w 119"/>
                <a:gd name="T11" fmla="*/ 96 h 161"/>
                <a:gd name="T12" fmla="*/ 97 w 119"/>
                <a:gd name="T13" fmla="*/ 1 h 161"/>
                <a:gd name="T14" fmla="*/ 119 w 119"/>
                <a:gd name="T15" fmla="*/ 1 h 161"/>
                <a:gd name="T16" fmla="*/ 119 w 119"/>
                <a:gd name="T17" fmla="*/ 157 h 161"/>
                <a:gd name="T18" fmla="*/ 96 w 119"/>
                <a:gd name="T19" fmla="*/ 157 h 161"/>
                <a:gd name="T20" fmla="*/ 96 w 119"/>
                <a:gd name="T21" fmla="*/ 132 h 161"/>
                <a:gd name="T22" fmla="*/ 50 w 119"/>
                <a:gd name="T23" fmla="*/ 161 h 161"/>
                <a:gd name="T24" fmla="*/ 0 w 119"/>
                <a:gd name="T25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61">
                  <a:moveTo>
                    <a:pt x="0" y="102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96"/>
                  </a:lnTo>
                  <a:cubicBezTo>
                    <a:pt x="21" y="124"/>
                    <a:pt x="35" y="140"/>
                    <a:pt x="57" y="140"/>
                  </a:cubicBezTo>
                  <a:cubicBezTo>
                    <a:pt x="80" y="140"/>
                    <a:pt x="97" y="122"/>
                    <a:pt x="97" y="96"/>
                  </a:cubicBezTo>
                  <a:lnTo>
                    <a:pt x="97" y="1"/>
                  </a:lnTo>
                  <a:lnTo>
                    <a:pt x="119" y="1"/>
                  </a:lnTo>
                  <a:lnTo>
                    <a:pt x="119" y="157"/>
                  </a:lnTo>
                  <a:lnTo>
                    <a:pt x="96" y="157"/>
                  </a:lnTo>
                  <a:lnTo>
                    <a:pt x="96" y="132"/>
                  </a:lnTo>
                  <a:cubicBezTo>
                    <a:pt x="87" y="147"/>
                    <a:pt x="74" y="161"/>
                    <a:pt x="50" y="161"/>
                  </a:cubicBezTo>
                  <a:cubicBezTo>
                    <a:pt x="19" y="159"/>
                    <a:pt x="0" y="137"/>
                    <a:pt x="0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3" name="Freeform 194"/>
            <p:cNvSpPr>
              <a:spLocks/>
            </p:cNvSpPr>
            <p:nvPr/>
          </p:nvSpPr>
          <p:spPr bwMode="auto">
            <a:xfrm>
              <a:off x="6167439" y="4135400"/>
              <a:ext cx="60325" cy="79375"/>
            </a:xfrm>
            <a:custGeom>
              <a:avLst/>
              <a:gdLst>
                <a:gd name="T0" fmla="*/ 1 w 120"/>
                <a:gd name="T1" fmla="*/ 4 h 159"/>
                <a:gd name="T2" fmla="*/ 23 w 120"/>
                <a:gd name="T3" fmla="*/ 4 h 159"/>
                <a:gd name="T4" fmla="*/ 23 w 120"/>
                <a:gd name="T5" fmla="*/ 29 h 159"/>
                <a:gd name="T6" fmla="*/ 69 w 120"/>
                <a:gd name="T7" fmla="*/ 0 h 159"/>
                <a:gd name="T8" fmla="*/ 120 w 120"/>
                <a:gd name="T9" fmla="*/ 56 h 159"/>
                <a:gd name="T10" fmla="*/ 120 w 120"/>
                <a:gd name="T11" fmla="*/ 159 h 159"/>
                <a:gd name="T12" fmla="*/ 98 w 120"/>
                <a:gd name="T13" fmla="*/ 159 h 159"/>
                <a:gd name="T14" fmla="*/ 98 w 120"/>
                <a:gd name="T15" fmla="*/ 63 h 159"/>
                <a:gd name="T16" fmla="*/ 61 w 120"/>
                <a:gd name="T17" fmla="*/ 19 h 159"/>
                <a:gd name="T18" fmla="*/ 21 w 120"/>
                <a:gd name="T19" fmla="*/ 64 h 159"/>
                <a:gd name="T20" fmla="*/ 21 w 120"/>
                <a:gd name="T21" fmla="*/ 159 h 159"/>
                <a:gd name="T22" fmla="*/ 0 w 120"/>
                <a:gd name="T23" fmla="*/ 159 h 159"/>
                <a:gd name="T24" fmla="*/ 0 w 120"/>
                <a:gd name="T25" fmla="*/ 4 h 159"/>
                <a:gd name="T26" fmla="*/ 1 w 120"/>
                <a:gd name="T27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59">
                  <a:moveTo>
                    <a:pt x="1" y="4"/>
                  </a:moveTo>
                  <a:lnTo>
                    <a:pt x="23" y="4"/>
                  </a:lnTo>
                  <a:lnTo>
                    <a:pt x="23" y="29"/>
                  </a:lnTo>
                  <a:cubicBezTo>
                    <a:pt x="31" y="14"/>
                    <a:pt x="45" y="0"/>
                    <a:pt x="69" y="0"/>
                  </a:cubicBezTo>
                  <a:cubicBezTo>
                    <a:pt x="100" y="0"/>
                    <a:pt x="120" y="21"/>
                    <a:pt x="120" y="56"/>
                  </a:cubicBezTo>
                  <a:lnTo>
                    <a:pt x="120" y="159"/>
                  </a:lnTo>
                  <a:lnTo>
                    <a:pt x="98" y="159"/>
                  </a:lnTo>
                  <a:lnTo>
                    <a:pt x="98" y="63"/>
                  </a:lnTo>
                  <a:cubicBezTo>
                    <a:pt x="98" y="35"/>
                    <a:pt x="84" y="19"/>
                    <a:pt x="61" y="19"/>
                  </a:cubicBezTo>
                  <a:cubicBezTo>
                    <a:pt x="39" y="19"/>
                    <a:pt x="21" y="36"/>
                    <a:pt x="21" y="64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" name="Rectangle 195"/>
            <p:cNvSpPr>
              <a:spLocks noChangeArrowheads="1"/>
            </p:cNvSpPr>
            <p:nvPr/>
          </p:nvSpPr>
          <p:spPr bwMode="auto">
            <a:xfrm>
              <a:off x="5784851" y="3860762"/>
              <a:ext cx="654050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5" name="Freeform 196"/>
            <p:cNvSpPr>
              <a:spLocks/>
            </p:cNvSpPr>
            <p:nvPr/>
          </p:nvSpPr>
          <p:spPr bwMode="auto">
            <a:xfrm>
              <a:off x="5862639" y="3892512"/>
              <a:ext cx="47625" cy="61913"/>
            </a:xfrm>
            <a:custGeom>
              <a:avLst/>
              <a:gdLst>
                <a:gd name="T0" fmla="*/ 0 w 93"/>
                <a:gd name="T1" fmla="*/ 61 h 122"/>
                <a:gd name="T2" fmla="*/ 0 w 93"/>
                <a:gd name="T3" fmla="*/ 60 h 122"/>
                <a:gd name="T4" fmla="*/ 54 w 93"/>
                <a:gd name="T5" fmla="*/ 0 h 122"/>
                <a:gd name="T6" fmla="*/ 91 w 93"/>
                <a:gd name="T7" fmla="*/ 16 h 122"/>
                <a:gd name="T8" fmla="*/ 76 w 93"/>
                <a:gd name="T9" fmla="*/ 35 h 122"/>
                <a:gd name="T10" fmla="*/ 53 w 93"/>
                <a:gd name="T11" fmla="*/ 22 h 122"/>
                <a:gd name="T12" fmla="*/ 25 w 93"/>
                <a:gd name="T13" fmla="*/ 60 h 122"/>
                <a:gd name="T14" fmla="*/ 25 w 93"/>
                <a:gd name="T15" fmla="*/ 60 h 122"/>
                <a:gd name="T16" fmla="*/ 53 w 93"/>
                <a:gd name="T17" fmla="*/ 97 h 122"/>
                <a:gd name="T18" fmla="*/ 78 w 93"/>
                <a:gd name="T19" fmla="*/ 85 h 122"/>
                <a:gd name="T20" fmla="*/ 93 w 93"/>
                <a:gd name="T21" fmla="*/ 102 h 122"/>
                <a:gd name="T22" fmla="*/ 53 w 93"/>
                <a:gd name="T23" fmla="*/ 120 h 122"/>
                <a:gd name="T24" fmla="*/ 0 w 93"/>
                <a:gd name="T2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2">
                  <a:moveTo>
                    <a:pt x="0" y="61"/>
                  </a:moveTo>
                  <a:lnTo>
                    <a:pt x="0" y="60"/>
                  </a:lnTo>
                  <a:cubicBezTo>
                    <a:pt x="0" y="24"/>
                    <a:pt x="23" y="0"/>
                    <a:pt x="54" y="0"/>
                  </a:cubicBezTo>
                  <a:cubicBezTo>
                    <a:pt x="71" y="0"/>
                    <a:pt x="83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3" y="22"/>
                  </a:cubicBezTo>
                  <a:cubicBezTo>
                    <a:pt x="37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4"/>
                    <a:pt x="38" y="97"/>
                    <a:pt x="53" y="97"/>
                  </a:cubicBezTo>
                  <a:cubicBezTo>
                    <a:pt x="63" y="97"/>
                    <a:pt x="69" y="94"/>
                    <a:pt x="78" y="85"/>
                  </a:cubicBezTo>
                  <a:lnTo>
                    <a:pt x="93" y="102"/>
                  </a:lnTo>
                  <a:cubicBezTo>
                    <a:pt x="82" y="113"/>
                    <a:pt x="70" y="120"/>
                    <a:pt x="53" y="120"/>
                  </a:cubicBezTo>
                  <a:cubicBezTo>
                    <a:pt x="20" y="122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6" name="Freeform 197"/>
            <p:cNvSpPr>
              <a:spLocks noEditPoints="1"/>
            </p:cNvSpPr>
            <p:nvPr/>
          </p:nvSpPr>
          <p:spPr bwMode="auto">
            <a:xfrm>
              <a:off x="5915026" y="3892512"/>
              <a:ext cx="53975" cy="61913"/>
            </a:xfrm>
            <a:custGeom>
              <a:avLst/>
              <a:gdLst>
                <a:gd name="T0" fmla="*/ 0 w 107"/>
                <a:gd name="T1" fmla="*/ 62 h 122"/>
                <a:gd name="T2" fmla="*/ 0 w 107"/>
                <a:gd name="T3" fmla="*/ 60 h 122"/>
                <a:gd name="T4" fmla="*/ 53 w 107"/>
                <a:gd name="T5" fmla="*/ 0 h 122"/>
                <a:gd name="T6" fmla="*/ 107 w 107"/>
                <a:gd name="T7" fmla="*/ 60 h 122"/>
                <a:gd name="T8" fmla="*/ 107 w 107"/>
                <a:gd name="T9" fmla="*/ 62 h 122"/>
                <a:gd name="T10" fmla="*/ 53 w 107"/>
                <a:gd name="T11" fmla="*/ 122 h 122"/>
                <a:gd name="T12" fmla="*/ 0 w 107"/>
                <a:gd name="T13" fmla="*/ 62 h 122"/>
                <a:gd name="T14" fmla="*/ 81 w 107"/>
                <a:gd name="T15" fmla="*/ 62 h 122"/>
                <a:gd name="T16" fmla="*/ 81 w 107"/>
                <a:gd name="T17" fmla="*/ 62 h 122"/>
                <a:gd name="T18" fmla="*/ 53 w 107"/>
                <a:gd name="T19" fmla="*/ 22 h 122"/>
                <a:gd name="T20" fmla="*/ 25 w 107"/>
                <a:gd name="T21" fmla="*/ 60 h 122"/>
                <a:gd name="T22" fmla="*/ 25 w 107"/>
                <a:gd name="T23" fmla="*/ 61 h 122"/>
                <a:gd name="T24" fmla="*/ 53 w 107"/>
                <a:gd name="T25" fmla="*/ 100 h 122"/>
                <a:gd name="T26" fmla="*/ 81 w 107"/>
                <a:gd name="T27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22">
                  <a:moveTo>
                    <a:pt x="0" y="62"/>
                  </a:moveTo>
                  <a:lnTo>
                    <a:pt x="0" y="60"/>
                  </a:lnTo>
                  <a:cubicBezTo>
                    <a:pt x="0" y="25"/>
                    <a:pt x="22" y="0"/>
                    <a:pt x="53" y="0"/>
                  </a:cubicBezTo>
                  <a:cubicBezTo>
                    <a:pt x="85" y="0"/>
                    <a:pt x="107" y="25"/>
                    <a:pt x="107" y="60"/>
                  </a:cubicBezTo>
                  <a:lnTo>
                    <a:pt x="107" y="62"/>
                  </a:lnTo>
                  <a:cubicBezTo>
                    <a:pt x="107" y="97"/>
                    <a:pt x="85" y="122"/>
                    <a:pt x="53" y="122"/>
                  </a:cubicBezTo>
                  <a:cubicBezTo>
                    <a:pt x="21" y="122"/>
                    <a:pt x="0" y="97"/>
                    <a:pt x="0" y="62"/>
                  </a:cubicBezTo>
                  <a:close/>
                  <a:moveTo>
                    <a:pt x="81" y="62"/>
                  </a:moveTo>
                  <a:lnTo>
                    <a:pt x="81" y="62"/>
                  </a:lnTo>
                  <a:cubicBezTo>
                    <a:pt x="81" y="37"/>
                    <a:pt x="70" y="22"/>
                    <a:pt x="53" y="22"/>
                  </a:cubicBezTo>
                  <a:cubicBezTo>
                    <a:pt x="37" y="22"/>
                    <a:pt x="25" y="37"/>
                    <a:pt x="25" y="60"/>
                  </a:cubicBezTo>
                  <a:lnTo>
                    <a:pt x="25" y="61"/>
                  </a:lnTo>
                  <a:cubicBezTo>
                    <a:pt x="25" y="85"/>
                    <a:pt x="36" y="100"/>
                    <a:pt x="53" y="100"/>
                  </a:cubicBezTo>
                  <a:cubicBezTo>
                    <a:pt x="70" y="100"/>
                    <a:pt x="81" y="85"/>
                    <a:pt x="81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7" name="Freeform 198"/>
            <p:cNvSpPr>
              <a:spLocks/>
            </p:cNvSpPr>
            <p:nvPr/>
          </p:nvSpPr>
          <p:spPr bwMode="auto">
            <a:xfrm>
              <a:off x="5978526" y="3894100"/>
              <a:ext cx="46038" cy="60325"/>
            </a:xfrm>
            <a:custGeom>
              <a:avLst/>
              <a:gdLst>
                <a:gd name="T0" fmla="*/ 0 w 91"/>
                <a:gd name="T1" fmla="*/ 0 h 119"/>
                <a:gd name="T2" fmla="*/ 22 w 91"/>
                <a:gd name="T3" fmla="*/ 0 h 119"/>
                <a:gd name="T4" fmla="*/ 67 w 91"/>
                <a:gd name="T5" fmla="*/ 69 h 119"/>
                <a:gd name="T6" fmla="*/ 67 w 91"/>
                <a:gd name="T7" fmla="*/ 0 h 119"/>
                <a:gd name="T8" fmla="*/ 91 w 91"/>
                <a:gd name="T9" fmla="*/ 0 h 119"/>
                <a:gd name="T10" fmla="*/ 91 w 91"/>
                <a:gd name="T11" fmla="*/ 119 h 119"/>
                <a:gd name="T12" fmla="*/ 70 w 91"/>
                <a:gd name="T13" fmla="*/ 119 h 119"/>
                <a:gd name="T14" fmla="*/ 23 w 91"/>
                <a:gd name="T15" fmla="*/ 47 h 119"/>
                <a:gd name="T16" fmla="*/ 23 w 91"/>
                <a:gd name="T17" fmla="*/ 118 h 119"/>
                <a:gd name="T18" fmla="*/ 0 w 91"/>
                <a:gd name="T19" fmla="*/ 118 h 119"/>
                <a:gd name="T20" fmla="*/ 0 w 91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9">
                  <a:moveTo>
                    <a:pt x="0" y="0"/>
                  </a:moveTo>
                  <a:lnTo>
                    <a:pt x="22" y="0"/>
                  </a:lnTo>
                  <a:lnTo>
                    <a:pt x="67" y="69"/>
                  </a:lnTo>
                  <a:lnTo>
                    <a:pt x="67" y="0"/>
                  </a:lnTo>
                  <a:lnTo>
                    <a:pt x="91" y="0"/>
                  </a:lnTo>
                  <a:lnTo>
                    <a:pt x="91" y="119"/>
                  </a:lnTo>
                  <a:lnTo>
                    <a:pt x="70" y="119"/>
                  </a:lnTo>
                  <a:lnTo>
                    <a:pt x="23" y="47"/>
                  </a:lnTo>
                  <a:lnTo>
                    <a:pt x="23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8" name="Freeform 199"/>
            <p:cNvSpPr>
              <a:spLocks/>
            </p:cNvSpPr>
            <p:nvPr/>
          </p:nvSpPr>
          <p:spPr bwMode="auto">
            <a:xfrm>
              <a:off x="6034089" y="3895687"/>
              <a:ext cx="42863" cy="58738"/>
            </a:xfrm>
            <a:custGeom>
              <a:avLst/>
              <a:gdLst>
                <a:gd name="T0" fmla="*/ 30 w 83"/>
                <a:gd name="T1" fmla="*/ 22 h 118"/>
                <a:gd name="T2" fmla="*/ 0 w 83"/>
                <a:gd name="T3" fmla="*/ 22 h 118"/>
                <a:gd name="T4" fmla="*/ 0 w 83"/>
                <a:gd name="T5" fmla="*/ 0 h 118"/>
                <a:gd name="T6" fmla="*/ 83 w 83"/>
                <a:gd name="T7" fmla="*/ 0 h 118"/>
                <a:gd name="T8" fmla="*/ 83 w 83"/>
                <a:gd name="T9" fmla="*/ 22 h 118"/>
                <a:gd name="T10" fmla="*/ 53 w 83"/>
                <a:gd name="T11" fmla="*/ 22 h 118"/>
                <a:gd name="T12" fmla="*/ 53 w 83"/>
                <a:gd name="T13" fmla="*/ 118 h 118"/>
                <a:gd name="T14" fmla="*/ 28 w 83"/>
                <a:gd name="T15" fmla="*/ 118 h 118"/>
                <a:gd name="T16" fmla="*/ 30 w 83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18">
                  <a:moveTo>
                    <a:pt x="30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2"/>
                  </a:lnTo>
                  <a:lnTo>
                    <a:pt x="53" y="22"/>
                  </a:lnTo>
                  <a:lnTo>
                    <a:pt x="53" y="118"/>
                  </a:lnTo>
                  <a:lnTo>
                    <a:pt x="28" y="118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9" name="Freeform 200"/>
            <p:cNvSpPr>
              <a:spLocks noEditPoints="1"/>
            </p:cNvSpPr>
            <p:nvPr/>
          </p:nvSpPr>
          <p:spPr bwMode="auto">
            <a:xfrm>
              <a:off x="6073776" y="3894100"/>
              <a:ext cx="55563" cy="60325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3 h 120"/>
                <a:gd name="T20" fmla="*/ 54 w 109"/>
                <a:gd name="T21" fmla="*/ 34 h 120"/>
                <a:gd name="T22" fmla="*/ 41 w 109"/>
                <a:gd name="T23" fmla="*/ 73 h 120"/>
                <a:gd name="T24" fmla="*/ 67 w 109"/>
                <a:gd name="T25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3"/>
                  </a:moveTo>
                  <a:lnTo>
                    <a:pt x="54" y="34"/>
                  </a:lnTo>
                  <a:lnTo>
                    <a:pt x="41" y="73"/>
                  </a:lnTo>
                  <a:lnTo>
                    <a:pt x="67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0" name="Rectangle 201"/>
            <p:cNvSpPr>
              <a:spLocks noChangeArrowheads="1"/>
            </p:cNvSpPr>
            <p:nvPr/>
          </p:nvSpPr>
          <p:spPr bwMode="auto">
            <a:xfrm>
              <a:off x="6137276" y="3895687"/>
              <a:ext cx="12700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1" name="Freeform 202"/>
            <p:cNvSpPr>
              <a:spLocks/>
            </p:cNvSpPr>
            <p:nvPr/>
          </p:nvSpPr>
          <p:spPr bwMode="auto">
            <a:xfrm>
              <a:off x="6162676" y="3895687"/>
              <a:ext cx="46038" cy="58738"/>
            </a:xfrm>
            <a:custGeom>
              <a:avLst/>
              <a:gdLst>
                <a:gd name="T0" fmla="*/ 0 w 91"/>
                <a:gd name="T1" fmla="*/ 0 h 118"/>
                <a:gd name="T2" fmla="*/ 23 w 91"/>
                <a:gd name="T3" fmla="*/ 0 h 118"/>
                <a:gd name="T4" fmla="*/ 68 w 91"/>
                <a:gd name="T5" fmla="*/ 68 h 118"/>
                <a:gd name="T6" fmla="*/ 68 w 91"/>
                <a:gd name="T7" fmla="*/ 0 h 118"/>
                <a:gd name="T8" fmla="*/ 91 w 91"/>
                <a:gd name="T9" fmla="*/ 0 h 118"/>
                <a:gd name="T10" fmla="*/ 91 w 91"/>
                <a:gd name="T11" fmla="*/ 118 h 118"/>
                <a:gd name="T12" fmla="*/ 70 w 91"/>
                <a:gd name="T13" fmla="*/ 118 h 118"/>
                <a:gd name="T14" fmla="*/ 24 w 91"/>
                <a:gd name="T15" fmla="*/ 46 h 118"/>
                <a:gd name="T16" fmla="*/ 24 w 91"/>
                <a:gd name="T17" fmla="*/ 117 h 118"/>
                <a:gd name="T18" fmla="*/ 0 w 91"/>
                <a:gd name="T19" fmla="*/ 117 h 118"/>
                <a:gd name="T20" fmla="*/ 0 w 91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8">
                  <a:moveTo>
                    <a:pt x="0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1" y="0"/>
                  </a:lnTo>
                  <a:lnTo>
                    <a:pt x="91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2" name="Freeform 203"/>
            <p:cNvSpPr>
              <a:spLocks/>
            </p:cNvSpPr>
            <p:nvPr/>
          </p:nvSpPr>
          <p:spPr bwMode="auto">
            <a:xfrm>
              <a:off x="6219826" y="3895687"/>
              <a:ext cx="39688" cy="58738"/>
            </a:xfrm>
            <a:custGeom>
              <a:avLst/>
              <a:gdLst>
                <a:gd name="T0" fmla="*/ 1 w 78"/>
                <a:gd name="T1" fmla="*/ 0 h 118"/>
                <a:gd name="T2" fmla="*/ 78 w 78"/>
                <a:gd name="T3" fmla="*/ 0 h 118"/>
                <a:gd name="T4" fmla="*/ 78 w 78"/>
                <a:gd name="T5" fmla="*/ 22 h 118"/>
                <a:gd name="T6" fmla="*/ 25 w 78"/>
                <a:gd name="T7" fmla="*/ 22 h 118"/>
                <a:gd name="T8" fmla="*/ 25 w 78"/>
                <a:gd name="T9" fmla="*/ 47 h 118"/>
                <a:gd name="T10" fmla="*/ 71 w 78"/>
                <a:gd name="T11" fmla="*/ 47 h 118"/>
                <a:gd name="T12" fmla="*/ 71 w 78"/>
                <a:gd name="T13" fmla="*/ 70 h 118"/>
                <a:gd name="T14" fmla="*/ 25 w 78"/>
                <a:gd name="T15" fmla="*/ 70 h 118"/>
                <a:gd name="T16" fmla="*/ 25 w 78"/>
                <a:gd name="T17" fmla="*/ 96 h 118"/>
                <a:gd name="T18" fmla="*/ 78 w 78"/>
                <a:gd name="T19" fmla="*/ 96 h 118"/>
                <a:gd name="T20" fmla="*/ 78 w 78"/>
                <a:gd name="T21" fmla="*/ 118 h 118"/>
                <a:gd name="T22" fmla="*/ 0 w 78"/>
                <a:gd name="T23" fmla="*/ 118 h 118"/>
                <a:gd name="T24" fmla="*/ 1 w 78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8">
                  <a:moveTo>
                    <a:pt x="1" y="0"/>
                  </a:moveTo>
                  <a:lnTo>
                    <a:pt x="78" y="0"/>
                  </a:lnTo>
                  <a:lnTo>
                    <a:pt x="78" y="22"/>
                  </a:lnTo>
                  <a:lnTo>
                    <a:pt x="25" y="22"/>
                  </a:lnTo>
                  <a:lnTo>
                    <a:pt x="25" y="47"/>
                  </a:lnTo>
                  <a:lnTo>
                    <a:pt x="71" y="47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8"/>
                  </a:lnTo>
                  <a:lnTo>
                    <a:pt x="0" y="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3" name="Freeform 204"/>
            <p:cNvSpPr>
              <a:spLocks noEditPoints="1"/>
            </p:cNvSpPr>
            <p:nvPr/>
          </p:nvSpPr>
          <p:spPr bwMode="auto">
            <a:xfrm>
              <a:off x="6270626" y="3895687"/>
              <a:ext cx="44450" cy="6032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7 w 90"/>
                <a:gd name="T5" fmla="*/ 11 h 119"/>
                <a:gd name="T6" fmla="*/ 87 w 90"/>
                <a:gd name="T7" fmla="*/ 39 h 119"/>
                <a:gd name="T8" fmla="*/ 87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2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2 w 90"/>
                <a:gd name="T27" fmla="*/ 57 h 119"/>
                <a:gd name="T28" fmla="*/ 62 w 90"/>
                <a:gd name="T29" fmla="*/ 40 h 119"/>
                <a:gd name="T30" fmla="*/ 62 w 90"/>
                <a:gd name="T31" fmla="*/ 40 h 119"/>
                <a:gd name="T32" fmla="*/ 42 w 90"/>
                <a:gd name="T33" fmla="*/ 22 h 119"/>
                <a:gd name="T34" fmla="*/ 25 w 90"/>
                <a:gd name="T35" fmla="*/ 22 h 119"/>
                <a:gd name="T36" fmla="*/ 25 w 90"/>
                <a:gd name="T37" fmla="*/ 59 h 119"/>
                <a:gd name="T38" fmla="*/ 42 w 90"/>
                <a:gd name="T39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8" y="0"/>
                    <a:pt x="70" y="4"/>
                    <a:pt x="77" y="11"/>
                  </a:cubicBezTo>
                  <a:cubicBezTo>
                    <a:pt x="83" y="17"/>
                    <a:pt x="87" y="27"/>
                    <a:pt x="87" y="39"/>
                  </a:cubicBezTo>
                  <a:lnTo>
                    <a:pt x="87" y="40"/>
                  </a:lnTo>
                  <a:cubicBezTo>
                    <a:pt x="87" y="57"/>
                    <a:pt x="78" y="69"/>
                    <a:pt x="65" y="75"/>
                  </a:cubicBezTo>
                  <a:lnTo>
                    <a:pt x="90" y="119"/>
                  </a:lnTo>
                  <a:lnTo>
                    <a:pt x="62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2" y="57"/>
                  </a:moveTo>
                  <a:cubicBezTo>
                    <a:pt x="55" y="57"/>
                    <a:pt x="61" y="50"/>
                    <a:pt x="62" y="40"/>
                  </a:cubicBezTo>
                  <a:lnTo>
                    <a:pt x="62" y="40"/>
                  </a:lnTo>
                  <a:cubicBezTo>
                    <a:pt x="62" y="27"/>
                    <a:pt x="55" y="22"/>
                    <a:pt x="42" y="22"/>
                  </a:cubicBezTo>
                  <a:lnTo>
                    <a:pt x="25" y="22"/>
                  </a:lnTo>
                  <a:lnTo>
                    <a:pt x="25" y="59"/>
                  </a:lnTo>
                  <a:lnTo>
                    <a:pt x="42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" name="Freeform 206"/>
            <p:cNvSpPr>
              <a:spLocks/>
            </p:cNvSpPr>
            <p:nvPr/>
          </p:nvSpPr>
          <p:spPr bwMode="auto">
            <a:xfrm>
              <a:off x="6319839" y="3895687"/>
              <a:ext cx="42863" cy="60325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3" y="92"/>
                    <a:pt x="33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3" y="0"/>
                    <a:pt x="45" y="0"/>
                  </a:cubicBezTo>
                  <a:cubicBezTo>
                    <a:pt x="59" y="0"/>
                    <a:pt x="73" y="5"/>
                    <a:pt x="84" y="15"/>
                  </a:cubicBezTo>
                  <a:lnTo>
                    <a:pt x="70" y="34"/>
                  </a:lnTo>
                  <a:cubicBezTo>
                    <a:pt x="63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5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8" y="120"/>
                    <a:pt x="45" y="120"/>
                  </a:cubicBezTo>
                  <a:cubicBezTo>
                    <a:pt x="29" y="120"/>
                    <a:pt x="13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5" name="Rectangle 207"/>
            <p:cNvSpPr>
              <a:spLocks noChangeArrowheads="1"/>
            </p:cNvSpPr>
            <p:nvPr/>
          </p:nvSpPr>
          <p:spPr bwMode="auto">
            <a:xfrm>
              <a:off x="6913564" y="3890924"/>
              <a:ext cx="6350" cy="406400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6" name="Freeform 208"/>
            <p:cNvSpPr>
              <a:spLocks noEditPoints="1"/>
            </p:cNvSpPr>
            <p:nvPr/>
          </p:nvSpPr>
          <p:spPr bwMode="auto">
            <a:xfrm>
              <a:off x="7478714" y="4108412"/>
              <a:ext cx="92075" cy="111125"/>
            </a:xfrm>
            <a:custGeom>
              <a:avLst/>
              <a:gdLst>
                <a:gd name="T0" fmla="*/ 167 w 183"/>
                <a:gd name="T1" fmla="*/ 218 h 218"/>
                <a:gd name="T2" fmla="*/ 143 w 183"/>
                <a:gd name="T3" fmla="*/ 196 h 218"/>
                <a:gd name="T4" fmla="*/ 90 w 183"/>
                <a:gd name="T5" fmla="*/ 216 h 218"/>
                <a:gd name="T6" fmla="*/ 0 w 183"/>
                <a:gd name="T7" fmla="*/ 110 h 218"/>
                <a:gd name="T8" fmla="*/ 0 w 183"/>
                <a:gd name="T9" fmla="*/ 107 h 218"/>
                <a:gd name="T10" fmla="*/ 90 w 183"/>
                <a:gd name="T11" fmla="*/ 0 h 218"/>
                <a:gd name="T12" fmla="*/ 180 w 183"/>
                <a:gd name="T13" fmla="*/ 106 h 218"/>
                <a:gd name="T14" fmla="*/ 180 w 183"/>
                <a:gd name="T15" fmla="*/ 108 h 218"/>
                <a:gd name="T16" fmla="*/ 158 w 183"/>
                <a:gd name="T17" fmla="*/ 181 h 218"/>
                <a:gd name="T18" fmla="*/ 183 w 183"/>
                <a:gd name="T19" fmla="*/ 203 h 218"/>
                <a:gd name="T20" fmla="*/ 167 w 183"/>
                <a:gd name="T21" fmla="*/ 218 h 218"/>
                <a:gd name="T22" fmla="*/ 128 w 183"/>
                <a:gd name="T23" fmla="*/ 181 h 218"/>
                <a:gd name="T24" fmla="*/ 94 w 183"/>
                <a:gd name="T25" fmla="*/ 151 h 218"/>
                <a:gd name="T26" fmla="*/ 109 w 183"/>
                <a:gd name="T27" fmla="*/ 136 h 218"/>
                <a:gd name="T28" fmla="*/ 142 w 183"/>
                <a:gd name="T29" fmla="*/ 166 h 218"/>
                <a:gd name="T30" fmla="*/ 157 w 183"/>
                <a:gd name="T31" fmla="*/ 110 h 218"/>
                <a:gd name="T32" fmla="*/ 157 w 183"/>
                <a:gd name="T33" fmla="*/ 107 h 218"/>
                <a:gd name="T34" fmla="*/ 91 w 183"/>
                <a:gd name="T35" fmla="*/ 21 h 218"/>
                <a:gd name="T36" fmla="*/ 25 w 183"/>
                <a:gd name="T37" fmla="*/ 107 h 218"/>
                <a:gd name="T38" fmla="*/ 25 w 183"/>
                <a:gd name="T39" fmla="*/ 110 h 218"/>
                <a:gd name="T40" fmla="*/ 92 w 183"/>
                <a:gd name="T41" fmla="*/ 196 h 218"/>
                <a:gd name="T42" fmla="*/ 128 w 183"/>
                <a:gd name="T43" fmla="*/ 18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3" h="218">
                  <a:moveTo>
                    <a:pt x="167" y="218"/>
                  </a:moveTo>
                  <a:lnTo>
                    <a:pt x="143" y="196"/>
                  </a:lnTo>
                  <a:cubicBezTo>
                    <a:pt x="128" y="208"/>
                    <a:pt x="109" y="216"/>
                    <a:pt x="90" y="216"/>
                  </a:cubicBezTo>
                  <a:cubicBezTo>
                    <a:pt x="36" y="216"/>
                    <a:pt x="0" y="171"/>
                    <a:pt x="0" y="110"/>
                  </a:cubicBezTo>
                  <a:lnTo>
                    <a:pt x="0" y="107"/>
                  </a:lnTo>
                  <a:cubicBezTo>
                    <a:pt x="0" y="46"/>
                    <a:pt x="37" y="0"/>
                    <a:pt x="90" y="0"/>
                  </a:cubicBezTo>
                  <a:cubicBezTo>
                    <a:pt x="142" y="0"/>
                    <a:pt x="180" y="45"/>
                    <a:pt x="180" y="106"/>
                  </a:cubicBezTo>
                  <a:lnTo>
                    <a:pt x="180" y="108"/>
                  </a:lnTo>
                  <a:cubicBezTo>
                    <a:pt x="180" y="137"/>
                    <a:pt x="172" y="162"/>
                    <a:pt x="158" y="181"/>
                  </a:cubicBezTo>
                  <a:lnTo>
                    <a:pt x="183" y="203"/>
                  </a:lnTo>
                  <a:lnTo>
                    <a:pt x="167" y="218"/>
                  </a:lnTo>
                  <a:close/>
                  <a:moveTo>
                    <a:pt x="128" y="181"/>
                  </a:moveTo>
                  <a:lnTo>
                    <a:pt x="94" y="151"/>
                  </a:lnTo>
                  <a:lnTo>
                    <a:pt x="109" y="136"/>
                  </a:lnTo>
                  <a:lnTo>
                    <a:pt x="142" y="166"/>
                  </a:lnTo>
                  <a:cubicBezTo>
                    <a:pt x="151" y="151"/>
                    <a:pt x="157" y="132"/>
                    <a:pt x="157" y="110"/>
                  </a:cubicBezTo>
                  <a:lnTo>
                    <a:pt x="157" y="107"/>
                  </a:lnTo>
                  <a:cubicBezTo>
                    <a:pt x="157" y="57"/>
                    <a:pt x="128" y="21"/>
                    <a:pt x="91" y="21"/>
                  </a:cubicBezTo>
                  <a:cubicBezTo>
                    <a:pt x="52" y="21"/>
                    <a:pt x="25" y="56"/>
                    <a:pt x="25" y="107"/>
                  </a:cubicBezTo>
                  <a:lnTo>
                    <a:pt x="25" y="110"/>
                  </a:lnTo>
                  <a:cubicBezTo>
                    <a:pt x="25" y="161"/>
                    <a:pt x="53" y="196"/>
                    <a:pt x="92" y="196"/>
                  </a:cubicBezTo>
                  <a:cubicBezTo>
                    <a:pt x="105" y="195"/>
                    <a:pt x="117" y="190"/>
                    <a:pt x="128" y="1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7" name="Freeform 209"/>
            <p:cNvSpPr>
              <a:spLocks noEditPoints="1"/>
            </p:cNvSpPr>
            <p:nvPr/>
          </p:nvSpPr>
          <p:spPr bwMode="auto">
            <a:xfrm>
              <a:off x="7588252" y="4106824"/>
              <a:ext cx="12700" cy="109538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2 w 24"/>
                <a:gd name="T11" fmla="*/ 58 h 214"/>
                <a:gd name="T12" fmla="*/ 23 w 24"/>
                <a:gd name="T13" fmla="*/ 58 h 214"/>
                <a:gd name="T14" fmla="*/ 23 w 24"/>
                <a:gd name="T15" fmla="*/ 214 h 214"/>
                <a:gd name="T16" fmla="*/ 2 w 24"/>
                <a:gd name="T17" fmla="*/ 214 h 214"/>
                <a:gd name="T18" fmla="*/ 2 w 24"/>
                <a:gd name="T1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2" y="58"/>
                  </a:moveTo>
                  <a:lnTo>
                    <a:pt x="23" y="58"/>
                  </a:lnTo>
                  <a:lnTo>
                    <a:pt x="23" y="214"/>
                  </a:lnTo>
                  <a:lnTo>
                    <a:pt x="2" y="214"/>
                  </a:lnTo>
                  <a:lnTo>
                    <a:pt x="2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8" name="Freeform 210"/>
            <p:cNvSpPr>
              <a:spLocks/>
            </p:cNvSpPr>
            <p:nvPr/>
          </p:nvSpPr>
          <p:spPr bwMode="auto">
            <a:xfrm>
              <a:off x="7623177" y="4135399"/>
              <a:ext cx="60325" cy="79375"/>
            </a:xfrm>
            <a:custGeom>
              <a:avLst/>
              <a:gdLst>
                <a:gd name="T0" fmla="*/ 0 w 119"/>
                <a:gd name="T1" fmla="*/ 4 h 159"/>
                <a:gd name="T2" fmla="*/ 21 w 119"/>
                <a:gd name="T3" fmla="*/ 4 h 159"/>
                <a:gd name="T4" fmla="*/ 21 w 119"/>
                <a:gd name="T5" fmla="*/ 29 h 159"/>
                <a:gd name="T6" fmla="*/ 68 w 119"/>
                <a:gd name="T7" fmla="*/ 0 h 159"/>
                <a:gd name="T8" fmla="*/ 119 w 119"/>
                <a:gd name="T9" fmla="*/ 56 h 159"/>
                <a:gd name="T10" fmla="*/ 119 w 119"/>
                <a:gd name="T11" fmla="*/ 159 h 159"/>
                <a:gd name="T12" fmla="*/ 97 w 119"/>
                <a:gd name="T13" fmla="*/ 159 h 159"/>
                <a:gd name="T14" fmla="*/ 97 w 119"/>
                <a:gd name="T15" fmla="*/ 63 h 159"/>
                <a:gd name="T16" fmla="*/ 61 w 119"/>
                <a:gd name="T17" fmla="*/ 19 h 159"/>
                <a:gd name="T18" fmla="*/ 21 w 119"/>
                <a:gd name="T19" fmla="*/ 64 h 159"/>
                <a:gd name="T20" fmla="*/ 21 w 119"/>
                <a:gd name="T21" fmla="*/ 159 h 159"/>
                <a:gd name="T22" fmla="*/ 0 w 119"/>
                <a:gd name="T23" fmla="*/ 159 h 159"/>
                <a:gd name="T24" fmla="*/ 0 w 119"/>
                <a:gd name="T25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9">
                  <a:moveTo>
                    <a:pt x="0" y="4"/>
                  </a:moveTo>
                  <a:lnTo>
                    <a:pt x="21" y="4"/>
                  </a:lnTo>
                  <a:lnTo>
                    <a:pt x="21" y="29"/>
                  </a:lnTo>
                  <a:cubicBezTo>
                    <a:pt x="30" y="14"/>
                    <a:pt x="44" y="0"/>
                    <a:pt x="68" y="0"/>
                  </a:cubicBezTo>
                  <a:cubicBezTo>
                    <a:pt x="99" y="0"/>
                    <a:pt x="119" y="21"/>
                    <a:pt x="119" y="56"/>
                  </a:cubicBezTo>
                  <a:lnTo>
                    <a:pt x="119" y="159"/>
                  </a:lnTo>
                  <a:lnTo>
                    <a:pt x="97" y="159"/>
                  </a:lnTo>
                  <a:lnTo>
                    <a:pt x="97" y="63"/>
                  </a:lnTo>
                  <a:cubicBezTo>
                    <a:pt x="97" y="35"/>
                    <a:pt x="84" y="19"/>
                    <a:pt x="61" y="19"/>
                  </a:cubicBezTo>
                  <a:cubicBezTo>
                    <a:pt x="39" y="19"/>
                    <a:pt x="21" y="36"/>
                    <a:pt x="21" y="64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9" name="Rectangle 211"/>
            <p:cNvSpPr>
              <a:spLocks noChangeArrowheads="1"/>
            </p:cNvSpPr>
            <p:nvPr/>
          </p:nvSpPr>
          <p:spPr bwMode="auto">
            <a:xfrm>
              <a:off x="7707314" y="4106824"/>
              <a:ext cx="9525" cy="1095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0" name="Freeform 212"/>
            <p:cNvSpPr>
              <a:spLocks noEditPoints="1"/>
            </p:cNvSpPr>
            <p:nvPr/>
          </p:nvSpPr>
          <p:spPr bwMode="auto">
            <a:xfrm>
              <a:off x="7740652" y="4106824"/>
              <a:ext cx="12700" cy="109538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1 w 24"/>
                <a:gd name="T11" fmla="*/ 58 h 214"/>
                <a:gd name="T12" fmla="*/ 23 w 24"/>
                <a:gd name="T13" fmla="*/ 58 h 214"/>
                <a:gd name="T14" fmla="*/ 23 w 24"/>
                <a:gd name="T15" fmla="*/ 214 h 214"/>
                <a:gd name="T16" fmla="*/ 1 w 24"/>
                <a:gd name="T17" fmla="*/ 214 h 214"/>
                <a:gd name="T18" fmla="*/ 1 w 24"/>
                <a:gd name="T1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1" y="58"/>
                  </a:moveTo>
                  <a:lnTo>
                    <a:pt x="23" y="58"/>
                  </a:lnTo>
                  <a:lnTo>
                    <a:pt x="23" y="214"/>
                  </a:lnTo>
                  <a:lnTo>
                    <a:pt x="1" y="214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1" name="Freeform 213"/>
            <p:cNvSpPr>
              <a:spLocks/>
            </p:cNvSpPr>
            <p:nvPr/>
          </p:nvSpPr>
          <p:spPr bwMode="auto">
            <a:xfrm>
              <a:off x="7775577" y="4135399"/>
              <a:ext cx="60325" cy="79375"/>
            </a:xfrm>
            <a:custGeom>
              <a:avLst/>
              <a:gdLst>
                <a:gd name="T0" fmla="*/ 0 w 119"/>
                <a:gd name="T1" fmla="*/ 4 h 159"/>
                <a:gd name="T2" fmla="*/ 21 w 119"/>
                <a:gd name="T3" fmla="*/ 4 h 159"/>
                <a:gd name="T4" fmla="*/ 21 w 119"/>
                <a:gd name="T5" fmla="*/ 29 h 159"/>
                <a:gd name="T6" fmla="*/ 67 w 119"/>
                <a:gd name="T7" fmla="*/ 0 h 159"/>
                <a:gd name="T8" fmla="*/ 119 w 119"/>
                <a:gd name="T9" fmla="*/ 56 h 159"/>
                <a:gd name="T10" fmla="*/ 119 w 119"/>
                <a:gd name="T11" fmla="*/ 159 h 159"/>
                <a:gd name="T12" fmla="*/ 97 w 119"/>
                <a:gd name="T13" fmla="*/ 159 h 159"/>
                <a:gd name="T14" fmla="*/ 97 w 119"/>
                <a:gd name="T15" fmla="*/ 63 h 159"/>
                <a:gd name="T16" fmla="*/ 61 w 119"/>
                <a:gd name="T17" fmla="*/ 19 h 159"/>
                <a:gd name="T18" fmla="*/ 21 w 119"/>
                <a:gd name="T19" fmla="*/ 64 h 159"/>
                <a:gd name="T20" fmla="*/ 21 w 119"/>
                <a:gd name="T21" fmla="*/ 159 h 159"/>
                <a:gd name="T22" fmla="*/ 0 w 119"/>
                <a:gd name="T23" fmla="*/ 159 h 159"/>
                <a:gd name="T24" fmla="*/ 0 w 119"/>
                <a:gd name="T25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9">
                  <a:moveTo>
                    <a:pt x="0" y="4"/>
                  </a:moveTo>
                  <a:lnTo>
                    <a:pt x="21" y="4"/>
                  </a:lnTo>
                  <a:lnTo>
                    <a:pt x="21" y="29"/>
                  </a:lnTo>
                  <a:cubicBezTo>
                    <a:pt x="30" y="14"/>
                    <a:pt x="44" y="0"/>
                    <a:pt x="67" y="0"/>
                  </a:cubicBezTo>
                  <a:cubicBezTo>
                    <a:pt x="99" y="0"/>
                    <a:pt x="119" y="21"/>
                    <a:pt x="119" y="56"/>
                  </a:cubicBezTo>
                  <a:lnTo>
                    <a:pt x="119" y="159"/>
                  </a:lnTo>
                  <a:lnTo>
                    <a:pt x="97" y="159"/>
                  </a:lnTo>
                  <a:lnTo>
                    <a:pt x="97" y="63"/>
                  </a:lnTo>
                  <a:cubicBezTo>
                    <a:pt x="97" y="35"/>
                    <a:pt x="84" y="19"/>
                    <a:pt x="61" y="19"/>
                  </a:cubicBezTo>
                  <a:cubicBezTo>
                    <a:pt x="38" y="19"/>
                    <a:pt x="21" y="36"/>
                    <a:pt x="21" y="64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2" name="Freeform 214"/>
            <p:cNvSpPr>
              <a:spLocks noEditPoints="1"/>
            </p:cNvSpPr>
            <p:nvPr/>
          </p:nvSpPr>
          <p:spPr bwMode="auto">
            <a:xfrm>
              <a:off x="7853364" y="4135399"/>
              <a:ext cx="66675" cy="103188"/>
            </a:xfrm>
            <a:custGeom>
              <a:avLst/>
              <a:gdLst>
                <a:gd name="T0" fmla="*/ 7 w 134"/>
                <a:gd name="T1" fmla="*/ 188 h 204"/>
                <a:gd name="T2" fmla="*/ 15 w 134"/>
                <a:gd name="T3" fmla="*/ 170 h 204"/>
                <a:gd name="T4" fmla="*/ 65 w 134"/>
                <a:gd name="T5" fmla="*/ 185 h 204"/>
                <a:gd name="T6" fmla="*/ 113 w 134"/>
                <a:gd name="T7" fmla="*/ 139 h 204"/>
                <a:gd name="T8" fmla="*/ 113 w 134"/>
                <a:gd name="T9" fmla="*/ 117 h 204"/>
                <a:gd name="T10" fmla="*/ 62 w 134"/>
                <a:gd name="T11" fmla="*/ 149 h 204"/>
                <a:gd name="T12" fmla="*/ 0 w 134"/>
                <a:gd name="T13" fmla="*/ 75 h 204"/>
                <a:gd name="T14" fmla="*/ 0 w 134"/>
                <a:gd name="T15" fmla="*/ 74 h 204"/>
                <a:gd name="T16" fmla="*/ 62 w 134"/>
                <a:gd name="T17" fmla="*/ 0 h 204"/>
                <a:gd name="T18" fmla="*/ 113 w 134"/>
                <a:gd name="T19" fmla="*/ 32 h 204"/>
                <a:gd name="T20" fmla="*/ 113 w 134"/>
                <a:gd name="T21" fmla="*/ 4 h 204"/>
                <a:gd name="T22" fmla="*/ 134 w 134"/>
                <a:gd name="T23" fmla="*/ 4 h 204"/>
                <a:gd name="T24" fmla="*/ 134 w 134"/>
                <a:gd name="T25" fmla="*/ 139 h 204"/>
                <a:gd name="T26" fmla="*/ 117 w 134"/>
                <a:gd name="T27" fmla="*/ 187 h 204"/>
                <a:gd name="T28" fmla="*/ 65 w 134"/>
                <a:gd name="T29" fmla="*/ 204 h 204"/>
                <a:gd name="T30" fmla="*/ 7 w 134"/>
                <a:gd name="T31" fmla="*/ 188 h 204"/>
                <a:gd name="T32" fmla="*/ 114 w 134"/>
                <a:gd name="T33" fmla="*/ 74 h 204"/>
                <a:gd name="T34" fmla="*/ 114 w 134"/>
                <a:gd name="T35" fmla="*/ 74 h 204"/>
                <a:gd name="T36" fmla="*/ 68 w 134"/>
                <a:gd name="T37" fmla="*/ 19 h 204"/>
                <a:gd name="T38" fmla="*/ 24 w 134"/>
                <a:gd name="T39" fmla="*/ 73 h 204"/>
                <a:gd name="T40" fmla="*/ 24 w 134"/>
                <a:gd name="T41" fmla="*/ 73 h 204"/>
                <a:gd name="T42" fmla="*/ 68 w 134"/>
                <a:gd name="T43" fmla="*/ 128 h 204"/>
                <a:gd name="T44" fmla="*/ 114 w 134"/>
                <a:gd name="T45" fmla="*/ 7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204">
                  <a:moveTo>
                    <a:pt x="7" y="188"/>
                  </a:moveTo>
                  <a:lnTo>
                    <a:pt x="15" y="170"/>
                  </a:lnTo>
                  <a:cubicBezTo>
                    <a:pt x="30" y="180"/>
                    <a:pt x="48" y="185"/>
                    <a:pt x="65" y="185"/>
                  </a:cubicBezTo>
                  <a:cubicBezTo>
                    <a:pt x="94" y="185"/>
                    <a:pt x="113" y="170"/>
                    <a:pt x="113" y="139"/>
                  </a:cubicBezTo>
                  <a:lnTo>
                    <a:pt x="113" y="117"/>
                  </a:lnTo>
                  <a:cubicBezTo>
                    <a:pt x="102" y="134"/>
                    <a:pt x="87" y="149"/>
                    <a:pt x="62" y="149"/>
                  </a:cubicBezTo>
                  <a:cubicBezTo>
                    <a:pt x="30" y="149"/>
                    <a:pt x="0" y="123"/>
                    <a:pt x="0" y="75"/>
                  </a:cubicBezTo>
                  <a:lnTo>
                    <a:pt x="0" y="74"/>
                  </a:lnTo>
                  <a:cubicBezTo>
                    <a:pt x="0" y="27"/>
                    <a:pt x="30" y="0"/>
                    <a:pt x="62" y="0"/>
                  </a:cubicBezTo>
                  <a:cubicBezTo>
                    <a:pt x="87" y="0"/>
                    <a:pt x="102" y="14"/>
                    <a:pt x="113" y="32"/>
                  </a:cubicBezTo>
                  <a:lnTo>
                    <a:pt x="113" y="4"/>
                  </a:lnTo>
                  <a:lnTo>
                    <a:pt x="134" y="4"/>
                  </a:lnTo>
                  <a:lnTo>
                    <a:pt x="134" y="139"/>
                  </a:lnTo>
                  <a:cubicBezTo>
                    <a:pt x="134" y="160"/>
                    <a:pt x="128" y="177"/>
                    <a:pt x="117" y="187"/>
                  </a:cubicBezTo>
                  <a:cubicBezTo>
                    <a:pt x="104" y="199"/>
                    <a:pt x="87" y="204"/>
                    <a:pt x="65" y="204"/>
                  </a:cubicBezTo>
                  <a:cubicBezTo>
                    <a:pt x="45" y="204"/>
                    <a:pt x="25" y="199"/>
                    <a:pt x="7" y="188"/>
                  </a:cubicBezTo>
                  <a:close/>
                  <a:moveTo>
                    <a:pt x="114" y="74"/>
                  </a:moveTo>
                  <a:lnTo>
                    <a:pt x="114" y="74"/>
                  </a:lnTo>
                  <a:cubicBezTo>
                    <a:pt x="114" y="40"/>
                    <a:pt x="92" y="19"/>
                    <a:pt x="68" y="19"/>
                  </a:cubicBezTo>
                  <a:cubicBezTo>
                    <a:pt x="43" y="19"/>
                    <a:pt x="24" y="39"/>
                    <a:pt x="24" y="73"/>
                  </a:cubicBezTo>
                  <a:lnTo>
                    <a:pt x="24" y="73"/>
                  </a:lnTo>
                  <a:cubicBezTo>
                    <a:pt x="24" y="107"/>
                    <a:pt x="44" y="128"/>
                    <a:pt x="68" y="128"/>
                  </a:cubicBezTo>
                  <a:cubicBezTo>
                    <a:pt x="90" y="129"/>
                    <a:pt x="114" y="108"/>
                    <a:pt x="11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3" name="Line 215"/>
            <p:cNvSpPr>
              <a:spLocks noChangeShapeType="1"/>
            </p:cNvSpPr>
            <p:nvPr/>
          </p:nvSpPr>
          <p:spPr bwMode="auto">
            <a:xfrm>
              <a:off x="7329489" y="3860762"/>
              <a:ext cx="7429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" name="Rectangle 216"/>
            <p:cNvSpPr>
              <a:spLocks noChangeArrowheads="1"/>
            </p:cNvSpPr>
            <p:nvPr/>
          </p:nvSpPr>
          <p:spPr bwMode="auto">
            <a:xfrm>
              <a:off x="7362827" y="3860762"/>
              <a:ext cx="654050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5" name="Freeform 217"/>
            <p:cNvSpPr>
              <a:spLocks/>
            </p:cNvSpPr>
            <p:nvPr/>
          </p:nvSpPr>
          <p:spPr bwMode="auto">
            <a:xfrm>
              <a:off x="7467602" y="3894099"/>
              <a:ext cx="38100" cy="60325"/>
            </a:xfrm>
            <a:custGeom>
              <a:avLst/>
              <a:gdLst>
                <a:gd name="T0" fmla="*/ 0 w 76"/>
                <a:gd name="T1" fmla="*/ 0 h 119"/>
                <a:gd name="T2" fmla="*/ 76 w 76"/>
                <a:gd name="T3" fmla="*/ 0 h 119"/>
                <a:gd name="T4" fmla="*/ 76 w 76"/>
                <a:gd name="T5" fmla="*/ 23 h 119"/>
                <a:gd name="T6" fmla="*/ 25 w 76"/>
                <a:gd name="T7" fmla="*/ 23 h 119"/>
                <a:gd name="T8" fmla="*/ 25 w 76"/>
                <a:gd name="T9" fmla="*/ 49 h 119"/>
                <a:gd name="T10" fmla="*/ 70 w 76"/>
                <a:gd name="T11" fmla="*/ 49 h 119"/>
                <a:gd name="T12" fmla="*/ 70 w 76"/>
                <a:gd name="T13" fmla="*/ 71 h 119"/>
                <a:gd name="T14" fmla="*/ 25 w 76"/>
                <a:gd name="T15" fmla="*/ 71 h 119"/>
                <a:gd name="T16" fmla="*/ 25 w 76"/>
                <a:gd name="T17" fmla="*/ 119 h 119"/>
                <a:gd name="T18" fmla="*/ 0 w 76"/>
                <a:gd name="T19" fmla="*/ 119 h 119"/>
                <a:gd name="T20" fmla="*/ 0 w 76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9">
                  <a:moveTo>
                    <a:pt x="0" y="0"/>
                  </a:moveTo>
                  <a:lnTo>
                    <a:pt x="76" y="0"/>
                  </a:lnTo>
                  <a:lnTo>
                    <a:pt x="76" y="23"/>
                  </a:lnTo>
                  <a:lnTo>
                    <a:pt x="25" y="23"/>
                  </a:lnTo>
                  <a:lnTo>
                    <a:pt x="25" y="49"/>
                  </a:lnTo>
                  <a:lnTo>
                    <a:pt x="70" y="49"/>
                  </a:lnTo>
                  <a:lnTo>
                    <a:pt x="70" y="71"/>
                  </a:lnTo>
                  <a:lnTo>
                    <a:pt x="25" y="71"/>
                  </a:lnTo>
                  <a:lnTo>
                    <a:pt x="25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6" name="Freeform 218"/>
            <p:cNvSpPr>
              <a:spLocks/>
            </p:cNvSpPr>
            <p:nvPr/>
          </p:nvSpPr>
          <p:spPr bwMode="auto">
            <a:xfrm>
              <a:off x="7513639" y="3894099"/>
              <a:ext cx="46038" cy="60325"/>
            </a:xfrm>
            <a:custGeom>
              <a:avLst/>
              <a:gdLst>
                <a:gd name="T0" fmla="*/ 0 w 91"/>
                <a:gd name="T1" fmla="*/ 74 h 121"/>
                <a:gd name="T2" fmla="*/ 0 w 91"/>
                <a:gd name="T3" fmla="*/ 1 h 121"/>
                <a:gd name="T4" fmla="*/ 25 w 91"/>
                <a:gd name="T5" fmla="*/ 1 h 121"/>
                <a:gd name="T6" fmla="*/ 25 w 91"/>
                <a:gd name="T7" fmla="*/ 74 h 121"/>
                <a:gd name="T8" fmla="*/ 45 w 91"/>
                <a:gd name="T9" fmla="*/ 99 h 121"/>
                <a:gd name="T10" fmla="*/ 66 w 91"/>
                <a:gd name="T11" fmla="*/ 74 h 121"/>
                <a:gd name="T12" fmla="*/ 66 w 91"/>
                <a:gd name="T13" fmla="*/ 0 h 121"/>
                <a:gd name="T14" fmla="*/ 91 w 91"/>
                <a:gd name="T15" fmla="*/ 0 h 121"/>
                <a:gd name="T16" fmla="*/ 91 w 91"/>
                <a:gd name="T17" fmla="*/ 73 h 121"/>
                <a:gd name="T18" fmla="*/ 46 w 91"/>
                <a:gd name="T19" fmla="*/ 121 h 121"/>
                <a:gd name="T20" fmla="*/ 0 w 91"/>
                <a:gd name="T21" fmla="*/ 7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21">
                  <a:moveTo>
                    <a:pt x="0" y="74"/>
                  </a:moveTo>
                  <a:lnTo>
                    <a:pt x="0" y="1"/>
                  </a:lnTo>
                  <a:lnTo>
                    <a:pt x="25" y="1"/>
                  </a:lnTo>
                  <a:lnTo>
                    <a:pt x="25" y="74"/>
                  </a:lnTo>
                  <a:cubicBezTo>
                    <a:pt x="25" y="90"/>
                    <a:pt x="32" y="99"/>
                    <a:pt x="45" y="99"/>
                  </a:cubicBezTo>
                  <a:cubicBezTo>
                    <a:pt x="57" y="99"/>
                    <a:pt x="66" y="91"/>
                    <a:pt x="66" y="74"/>
                  </a:cubicBezTo>
                  <a:lnTo>
                    <a:pt x="66" y="0"/>
                  </a:lnTo>
                  <a:lnTo>
                    <a:pt x="91" y="0"/>
                  </a:lnTo>
                  <a:lnTo>
                    <a:pt x="91" y="73"/>
                  </a:lnTo>
                  <a:cubicBezTo>
                    <a:pt x="91" y="105"/>
                    <a:pt x="72" y="121"/>
                    <a:pt x="46" y="121"/>
                  </a:cubicBezTo>
                  <a:cubicBezTo>
                    <a:pt x="17" y="121"/>
                    <a:pt x="0" y="105"/>
                    <a:pt x="0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7" name="Freeform 219"/>
            <p:cNvSpPr>
              <a:spLocks/>
            </p:cNvSpPr>
            <p:nvPr/>
          </p:nvSpPr>
          <p:spPr bwMode="auto">
            <a:xfrm>
              <a:off x="7570789" y="3894099"/>
              <a:ext cx="47625" cy="60325"/>
            </a:xfrm>
            <a:custGeom>
              <a:avLst/>
              <a:gdLst>
                <a:gd name="T0" fmla="*/ 0 w 92"/>
                <a:gd name="T1" fmla="*/ 0 h 119"/>
                <a:gd name="T2" fmla="*/ 23 w 92"/>
                <a:gd name="T3" fmla="*/ 0 h 119"/>
                <a:gd name="T4" fmla="*/ 68 w 92"/>
                <a:gd name="T5" fmla="*/ 69 h 119"/>
                <a:gd name="T6" fmla="*/ 68 w 92"/>
                <a:gd name="T7" fmla="*/ 0 h 119"/>
                <a:gd name="T8" fmla="*/ 92 w 92"/>
                <a:gd name="T9" fmla="*/ 0 h 119"/>
                <a:gd name="T10" fmla="*/ 92 w 92"/>
                <a:gd name="T11" fmla="*/ 119 h 119"/>
                <a:gd name="T12" fmla="*/ 70 w 92"/>
                <a:gd name="T13" fmla="*/ 119 h 119"/>
                <a:gd name="T14" fmla="*/ 24 w 92"/>
                <a:gd name="T15" fmla="*/ 47 h 119"/>
                <a:gd name="T16" fmla="*/ 24 w 92"/>
                <a:gd name="T17" fmla="*/ 118 h 119"/>
                <a:gd name="T18" fmla="*/ 0 w 92"/>
                <a:gd name="T19" fmla="*/ 118 h 119"/>
                <a:gd name="T20" fmla="*/ 0 w 92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0" y="0"/>
                  </a:moveTo>
                  <a:lnTo>
                    <a:pt x="23" y="0"/>
                  </a:lnTo>
                  <a:lnTo>
                    <a:pt x="68" y="69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9"/>
                  </a:lnTo>
                  <a:lnTo>
                    <a:pt x="70" y="119"/>
                  </a:lnTo>
                  <a:lnTo>
                    <a:pt x="24" y="47"/>
                  </a:lnTo>
                  <a:lnTo>
                    <a:pt x="24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8" name="Freeform 220"/>
            <p:cNvSpPr>
              <a:spLocks/>
            </p:cNvSpPr>
            <p:nvPr/>
          </p:nvSpPr>
          <p:spPr bwMode="auto">
            <a:xfrm>
              <a:off x="7627939" y="3894099"/>
              <a:ext cx="46038" cy="61913"/>
            </a:xfrm>
            <a:custGeom>
              <a:avLst/>
              <a:gdLst>
                <a:gd name="T0" fmla="*/ 0 w 92"/>
                <a:gd name="T1" fmla="*/ 62 h 122"/>
                <a:gd name="T2" fmla="*/ 0 w 92"/>
                <a:gd name="T3" fmla="*/ 60 h 122"/>
                <a:gd name="T4" fmla="*/ 53 w 92"/>
                <a:gd name="T5" fmla="*/ 0 h 122"/>
                <a:gd name="T6" fmla="*/ 91 w 92"/>
                <a:gd name="T7" fmla="*/ 17 h 122"/>
                <a:gd name="T8" fmla="*/ 76 w 92"/>
                <a:gd name="T9" fmla="*/ 35 h 122"/>
                <a:gd name="T10" fmla="*/ 52 w 92"/>
                <a:gd name="T11" fmla="*/ 23 h 122"/>
                <a:gd name="T12" fmla="*/ 24 w 92"/>
                <a:gd name="T13" fmla="*/ 60 h 122"/>
                <a:gd name="T14" fmla="*/ 24 w 92"/>
                <a:gd name="T15" fmla="*/ 60 h 122"/>
                <a:gd name="T16" fmla="*/ 52 w 92"/>
                <a:gd name="T17" fmla="*/ 98 h 122"/>
                <a:gd name="T18" fmla="*/ 77 w 92"/>
                <a:gd name="T19" fmla="*/ 85 h 122"/>
                <a:gd name="T20" fmla="*/ 92 w 92"/>
                <a:gd name="T21" fmla="*/ 103 h 122"/>
                <a:gd name="T22" fmla="*/ 52 w 92"/>
                <a:gd name="T23" fmla="*/ 120 h 122"/>
                <a:gd name="T24" fmla="*/ 0 w 92"/>
                <a:gd name="T25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2">
                  <a:moveTo>
                    <a:pt x="0" y="62"/>
                  </a:moveTo>
                  <a:lnTo>
                    <a:pt x="0" y="60"/>
                  </a:lnTo>
                  <a:cubicBezTo>
                    <a:pt x="0" y="24"/>
                    <a:pt x="22" y="0"/>
                    <a:pt x="53" y="0"/>
                  </a:cubicBezTo>
                  <a:cubicBezTo>
                    <a:pt x="71" y="0"/>
                    <a:pt x="82" y="7"/>
                    <a:pt x="91" y="17"/>
                  </a:cubicBezTo>
                  <a:lnTo>
                    <a:pt x="76" y="35"/>
                  </a:lnTo>
                  <a:cubicBezTo>
                    <a:pt x="68" y="28"/>
                    <a:pt x="61" y="23"/>
                    <a:pt x="52" y="23"/>
                  </a:cubicBezTo>
                  <a:cubicBezTo>
                    <a:pt x="36" y="23"/>
                    <a:pt x="24" y="38"/>
                    <a:pt x="24" y="60"/>
                  </a:cubicBezTo>
                  <a:lnTo>
                    <a:pt x="24" y="60"/>
                  </a:lnTo>
                  <a:cubicBezTo>
                    <a:pt x="24" y="84"/>
                    <a:pt x="37" y="98"/>
                    <a:pt x="52" y="98"/>
                  </a:cubicBezTo>
                  <a:cubicBezTo>
                    <a:pt x="62" y="98"/>
                    <a:pt x="68" y="94"/>
                    <a:pt x="77" y="85"/>
                  </a:cubicBezTo>
                  <a:lnTo>
                    <a:pt x="92" y="103"/>
                  </a:lnTo>
                  <a:cubicBezTo>
                    <a:pt x="81" y="114"/>
                    <a:pt x="70" y="120"/>
                    <a:pt x="52" y="120"/>
                  </a:cubicBezTo>
                  <a:cubicBezTo>
                    <a:pt x="20" y="122"/>
                    <a:pt x="0" y="98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9" name="Freeform 221"/>
            <p:cNvSpPr>
              <a:spLocks/>
            </p:cNvSpPr>
            <p:nvPr/>
          </p:nvSpPr>
          <p:spPr bwMode="auto">
            <a:xfrm>
              <a:off x="7678739" y="3895687"/>
              <a:ext cx="42863" cy="58738"/>
            </a:xfrm>
            <a:custGeom>
              <a:avLst/>
              <a:gdLst>
                <a:gd name="T0" fmla="*/ 30 w 84"/>
                <a:gd name="T1" fmla="*/ 22 h 118"/>
                <a:gd name="T2" fmla="*/ 0 w 84"/>
                <a:gd name="T3" fmla="*/ 22 h 118"/>
                <a:gd name="T4" fmla="*/ 0 w 84"/>
                <a:gd name="T5" fmla="*/ 0 h 118"/>
                <a:gd name="T6" fmla="*/ 84 w 84"/>
                <a:gd name="T7" fmla="*/ 0 h 118"/>
                <a:gd name="T8" fmla="*/ 84 w 84"/>
                <a:gd name="T9" fmla="*/ 22 h 118"/>
                <a:gd name="T10" fmla="*/ 54 w 84"/>
                <a:gd name="T11" fmla="*/ 22 h 118"/>
                <a:gd name="T12" fmla="*/ 54 w 84"/>
                <a:gd name="T13" fmla="*/ 118 h 118"/>
                <a:gd name="T14" fmla="*/ 29 w 84"/>
                <a:gd name="T15" fmla="*/ 118 h 118"/>
                <a:gd name="T16" fmla="*/ 30 w 84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8">
                  <a:moveTo>
                    <a:pt x="30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2"/>
                  </a:lnTo>
                  <a:lnTo>
                    <a:pt x="54" y="22"/>
                  </a:lnTo>
                  <a:lnTo>
                    <a:pt x="54" y="118"/>
                  </a:lnTo>
                  <a:lnTo>
                    <a:pt x="29" y="118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0" name="Rectangle 222"/>
            <p:cNvSpPr>
              <a:spLocks noChangeArrowheads="1"/>
            </p:cNvSpPr>
            <p:nvPr/>
          </p:nvSpPr>
          <p:spPr bwMode="auto">
            <a:xfrm>
              <a:off x="7731127" y="3895687"/>
              <a:ext cx="12700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1" name="Freeform 223"/>
            <p:cNvSpPr>
              <a:spLocks noEditPoints="1"/>
            </p:cNvSpPr>
            <p:nvPr/>
          </p:nvSpPr>
          <p:spPr bwMode="auto">
            <a:xfrm>
              <a:off x="7753352" y="3894099"/>
              <a:ext cx="55563" cy="61913"/>
            </a:xfrm>
            <a:custGeom>
              <a:avLst/>
              <a:gdLst>
                <a:gd name="T0" fmla="*/ 0 w 108"/>
                <a:gd name="T1" fmla="*/ 63 h 123"/>
                <a:gd name="T2" fmla="*/ 0 w 108"/>
                <a:gd name="T3" fmla="*/ 60 h 123"/>
                <a:gd name="T4" fmla="*/ 54 w 108"/>
                <a:gd name="T5" fmla="*/ 0 h 123"/>
                <a:gd name="T6" fmla="*/ 108 w 108"/>
                <a:gd name="T7" fmla="*/ 60 h 123"/>
                <a:gd name="T8" fmla="*/ 108 w 108"/>
                <a:gd name="T9" fmla="*/ 63 h 123"/>
                <a:gd name="T10" fmla="*/ 54 w 108"/>
                <a:gd name="T11" fmla="*/ 123 h 123"/>
                <a:gd name="T12" fmla="*/ 0 w 108"/>
                <a:gd name="T13" fmla="*/ 63 h 123"/>
                <a:gd name="T14" fmla="*/ 83 w 108"/>
                <a:gd name="T15" fmla="*/ 62 h 123"/>
                <a:gd name="T16" fmla="*/ 83 w 108"/>
                <a:gd name="T17" fmla="*/ 62 h 123"/>
                <a:gd name="T18" fmla="*/ 55 w 108"/>
                <a:gd name="T19" fmla="*/ 22 h 123"/>
                <a:gd name="T20" fmla="*/ 26 w 108"/>
                <a:gd name="T21" fmla="*/ 59 h 123"/>
                <a:gd name="T22" fmla="*/ 26 w 108"/>
                <a:gd name="T23" fmla="*/ 60 h 123"/>
                <a:gd name="T24" fmla="*/ 55 w 108"/>
                <a:gd name="T25" fmla="*/ 99 h 123"/>
                <a:gd name="T26" fmla="*/ 83 w 108"/>
                <a:gd name="T27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23">
                  <a:moveTo>
                    <a:pt x="0" y="63"/>
                  </a:moveTo>
                  <a:lnTo>
                    <a:pt x="0" y="60"/>
                  </a:lnTo>
                  <a:cubicBezTo>
                    <a:pt x="0" y="25"/>
                    <a:pt x="23" y="0"/>
                    <a:pt x="54" y="0"/>
                  </a:cubicBezTo>
                  <a:cubicBezTo>
                    <a:pt x="85" y="0"/>
                    <a:pt x="108" y="25"/>
                    <a:pt x="108" y="60"/>
                  </a:cubicBezTo>
                  <a:lnTo>
                    <a:pt x="108" y="63"/>
                  </a:lnTo>
                  <a:cubicBezTo>
                    <a:pt x="108" y="98"/>
                    <a:pt x="85" y="123"/>
                    <a:pt x="54" y="123"/>
                  </a:cubicBezTo>
                  <a:cubicBezTo>
                    <a:pt x="23" y="123"/>
                    <a:pt x="0" y="98"/>
                    <a:pt x="0" y="63"/>
                  </a:cubicBezTo>
                  <a:close/>
                  <a:moveTo>
                    <a:pt x="83" y="62"/>
                  </a:moveTo>
                  <a:lnTo>
                    <a:pt x="83" y="62"/>
                  </a:lnTo>
                  <a:cubicBezTo>
                    <a:pt x="83" y="37"/>
                    <a:pt x="71" y="22"/>
                    <a:pt x="55" y="22"/>
                  </a:cubicBezTo>
                  <a:cubicBezTo>
                    <a:pt x="39" y="22"/>
                    <a:pt x="26" y="37"/>
                    <a:pt x="26" y="59"/>
                  </a:cubicBezTo>
                  <a:lnTo>
                    <a:pt x="26" y="60"/>
                  </a:lnTo>
                  <a:cubicBezTo>
                    <a:pt x="26" y="84"/>
                    <a:pt x="38" y="99"/>
                    <a:pt x="55" y="99"/>
                  </a:cubicBezTo>
                  <a:cubicBezTo>
                    <a:pt x="70" y="100"/>
                    <a:pt x="83" y="85"/>
                    <a:pt x="83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2" name="Freeform 224"/>
            <p:cNvSpPr>
              <a:spLocks/>
            </p:cNvSpPr>
            <p:nvPr/>
          </p:nvSpPr>
          <p:spPr bwMode="auto">
            <a:xfrm>
              <a:off x="7818439" y="3895687"/>
              <a:ext cx="46038" cy="60325"/>
            </a:xfrm>
            <a:custGeom>
              <a:avLst/>
              <a:gdLst>
                <a:gd name="T0" fmla="*/ 1 w 92"/>
                <a:gd name="T1" fmla="*/ 0 h 119"/>
                <a:gd name="T2" fmla="*/ 23 w 92"/>
                <a:gd name="T3" fmla="*/ 0 h 119"/>
                <a:gd name="T4" fmla="*/ 68 w 92"/>
                <a:gd name="T5" fmla="*/ 69 h 119"/>
                <a:gd name="T6" fmla="*/ 68 w 92"/>
                <a:gd name="T7" fmla="*/ 0 h 119"/>
                <a:gd name="T8" fmla="*/ 92 w 92"/>
                <a:gd name="T9" fmla="*/ 0 h 119"/>
                <a:gd name="T10" fmla="*/ 92 w 92"/>
                <a:gd name="T11" fmla="*/ 119 h 119"/>
                <a:gd name="T12" fmla="*/ 71 w 92"/>
                <a:gd name="T13" fmla="*/ 119 h 119"/>
                <a:gd name="T14" fmla="*/ 24 w 92"/>
                <a:gd name="T15" fmla="*/ 46 h 119"/>
                <a:gd name="T16" fmla="*/ 24 w 92"/>
                <a:gd name="T17" fmla="*/ 117 h 119"/>
                <a:gd name="T18" fmla="*/ 0 w 92"/>
                <a:gd name="T19" fmla="*/ 117 h 119"/>
                <a:gd name="T20" fmla="*/ 1 w 92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1" y="0"/>
                  </a:moveTo>
                  <a:lnTo>
                    <a:pt x="23" y="0"/>
                  </a:lnTo>
                  <a:lnTo>
                    <a:pt x="68" y="69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9"/>
                  </a:lnTo>
                  <a:lnTo>
                    <a:pt x="71" y="119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3" name="Freeform 225"/>
            <p:cNvSpPr>
              <a:spLocks/>
            </p:cNvSpPr>
            <p:nvPr/>
          </p:nvSpPr>
          <p:spPr bwMode="auto">
            <a:xfrm>
              <a:off x="7872414" y="3895687"/>
              <a:ext cx="42863" cy="60325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2" y="0"/>
                    <a:pt x="45" y="0"/>
                  </a:cubicBezTo>
                  <a:cubicBezTo>
                    <a:pt x="59" y="0"/>
                    <a:pt x="72" y="5"/>
                    <a:pt x="84" y="15"/>
                  </a:cubicBezTo>
                  <a:lnTo>
                    <a:pt x="70" y="34"/>
                  </a:lnTo>
                  <a:cubicBezTo>
                    <a:pt x="62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5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7" y="120"/>
                    <a:pt x="45" y="120"/>
                  </a:cubicBezTo>
                  <a:cubicBezTo>
                    <a:pt x="29" y="120"/>
                    <a:pt x="14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4" name="Freeform 226"/>
            <p:cNvSpPr>
              <a:spLocks/>
            </p:cNvSpPr>
            <p:nvPr/>
          </p:nvSpPr>
          <p:spPr bwMode="auto">
            <a:xfrm>
              <a:off x="7300914" y="4627524"/>
              <a:ext cx="2101850" cy="706438"/>
            </a:xfrm>
            <a:custGeom>
              <a:avLst/>
              <a:gdLst>
                <a:gd name="T0" fmla="*/ 4089 w 4139"/>
                <a:gd name="T1" fmla="*/ 1392 h 1392"/>
                <a:gd name="T2" fmla="*/ 50 w 4139"/>
                <a:gd name="T3" fmla="*/ 1392 h 1392"/>
                <a:gd name="T4" fmla="*/ 0 w 4139"/>
                <a:gd name="T5" fmla="*/ 1342 h 1392"/>
                <a:gd name="T6" fmla="*/ 0 w 4139"/>
                <a:gd name="T7" fmla="*/ 50 h 1392"/>
                <a:gd name="T8" fmla="*/ 50 w 4139"/>
                <a:gd name="T9" fmla="*/ 0 h 1392"/>
                <a:gd name="T10" fmla="*/ 4089 w 4139"/>
                <a:gd name="T11" fmla="*/ 0 h 1392"/>
                <a:gd name="T12" fmla="*/ 4139 w 4139"/>
                <a:gd name="T13" fmla="*/ 50 h 1392"/>
                <a:gd name="T14" fmla="*/ 4139 w 4139"/>
                <a:gd name="T15" fmla="*/ 1342 h 1392"/>
                <a:gd name="T16" fmla="*/ 4089 w 4139"/>
                <a:gd name="T1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9" h="1392">
                  <a:moveTo>
                    <a:pt x="4089" y="1392"/>
                  </a:moveTo>
                  <a:lnTo>
                    <a:pt x="50" y="1392"/>
                  </a:lnTo>
                  <a:cubicBezTo>
                    <a:pt x="22" y="1392"/>
                    <a:pt x="0" y="1369"/>
                    <a:pt x="0" y="1342"/>
                  </a:cubicBezTo>
                  <a:lnTo>
                    <a:pt x="0" y="50"/>
                  </a:lnTo>
                  <a:cubicBezTo>
                    <a:pt x="0" y="23"/>
                    <a:pt x="22" y="0"/>
                    <a:pt x="50" y="0"/>
                  </a:cubicBezTo>
                  <a:lnTo>
                    <a:pt x="4089" y="0"/>
                  </a:lnTo>
                  <a:cubicBezTo>
                    <a:pt x="4116" y="0"/>
                    <a:pt x="4139" y="23"/>
                    <a:pt x="4139" y="50"/>
                  </a:cubicBezTo>
                  <a:lnTo>
                    <a:pt x="4139" y="1342"/>
                  </a:lnTo>
                  <a:cubicBezTo>
                    <a:pt x="4139" y="1369"/>
                    <a:pt x="4116" y="1392"/>
                    <a:pt x="4089" y="13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5" name="Freeform 227"/>
            <p:cNvSpPr>
              <a:spLocks noEditPoints="1"/>
            </p:cNvSpPr>
            <p:nvPr/>
          </p:nvSpPr>
          <p:spPr bwMode="auto">
            <a:xfrm>
              <a:off x="7294564" y="4621174"/>
              <a:ext cx="2112963" cy="719138"/>
            </a:xfrm>
            <a:custGeom>
              <a:avLst/>
              <a:gdLst>
                <a:gd name="T0" fmla="*/ 4102 w 4164"/>
                <a:gd name="T1" fmla="*/ 1416 h 1416"/>
                <a:gd name="T2" fmla="*/ 63 w 4164"/>
                <a:gd name="T3" fmla="*/ 1416 h 1416"/>
                <a:gd name="T4" fmla="*/ 0 w 4164"/>
                <a:gd name="T5" fmla="*/ 1354 h 1416"/>
                <a:gd name="T6" fmla="*/ 0 w 4164"/>
                <a:gd name="T7" fmla="*/ 62 h 1416"/>
                <a:gd name="T8" fmla="*/ 63 w 4164"/>
                <a:gd name="T9" fmla="*/ 0 h 1416"/>
                <a:gd name="T10" fmla="*/ 4102 w 4164"/>
                <a:gd name="T11" fmla="*/ 0 h 1416"/>
                <a:gd name="T12" fmla="*/ 4164 w 4164"/>
                <a:gd name="T13" fmla="*/ 62 h 1416"/>
                <a:gd name="T14" fmla="*/ 4164 w 4164"/>
                <a:gd name="T15" fmla="*/ 1354 h 1416"/>
                <a:gd name="T16" fmla="*/ 4102 w 4164"/>
                <a:gd name="T17" fmla="*/ 1416 h 1416"/>
                <a:gd name="T18" fmla="*/ 63 w 4164"/>
                <a:gd name="T19" fmla="*/ 25 h 1416"/>
                <a:gd name="T20" fmla="*/ 25 w 4164"/>
                <a:gd name="T21" fmla="*/ 62 h 1416"/>
                <a:gd name="T22" fmla="*/ 25 w 4164"/>
                <a:gd name="T23" fmla="*/ 1354 h 1416"/>
                <a:gd name="T24" fmla="*/ 63 w 4164"/>
                <a:gd name="T25" fmla="*/ 1391 h 1416"/>
                <a:gd name="T26" fmla="*/ 4102 w 4164"/>
                <a:gd name="T27" fmla="*/ 1391 h 1416"/>
                <a:gd name="T28" fmla="*/ 4139 w 4164"/>
                <a:gd name="T29" fmla="*/ 1354 h 1416"/>
                <a:gd name="T30" fmla="*/ 4139 w 4164"/>
                <a:gd name="T31" fmla="*/ 62 h 1416"/>
                <a:gd name="T32" fmla="*/ 4102 w 4164"/>
                <a:gd name="T33" fmla="*/ 25 h 1416"/>
                <a:gd name="T34" fmla="*/ 63 w 4164"/>
                <a:gd name="T35" fmla="*/ 25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64" h="1416">
                  <a:moveTo>
                    <a:pt x="4102" y="1416"/>
                  </a:moveTo>
                  <a:lnTo>
                    <a:pt x="63" y="1416"/>
                  </a:lnTo>
                  <a:cubicBezTo>
                    <a:pt x="28" y="1416"/>
                    <a:pt x="0" y="1388"/>
                    <a:pt x="0" y="1354"/>
                  </a:cubicBezTo>
                  <a:lnTo>
                    <a:pt x="0" y="62"/>
                  </a:lnTo>
                  <a:cubicBezTo>
                    <a:pt x="0" y="27"/>
                    <a:pt x="28" y="0"/>
                    <a:pt x="63" y="0"/>
                  </a:cubicBezTo>
                  <a:lnTo>
                    <a:pt x="4102" y="0"/>
                  </a:lnTo>
                  <a:cubicBezTo>
                    <a:pt x="4137" y="0"/>
                    <a:pt x="4164" y="27"/>
                    <a:pt x="4164" y="62"/>
                  </a:cubicBezTo>
                  <a:lnTo>
                    <a:pt x="4164" y="1354"/>
                  </a:lnTo>
                  <a:cubicBezTo>
                    <a:pt x="4164" y="1387"/>
                    <a:pt x="4137" y="1416"/>
                    <a:pt x="4102" y="1416"/>
                  </a:cubicBezTo>
                  <a:close/>
                  <a:moveTo>
                    <a:pt x="63" y="25"/>
                  </a:moveTo>
                  <a:cubicBezTo>
                    <a:pt x="42" y="25"/>
                    <a:pt x="25" y="41"/>
                    <a:pt x="25" y="62"/>
                  </a:cubicBezTo>
                  <a:lnTo>
                    <a:pt x="25" y="1354"/>
                  </a:lnTo>
                  <a:cubicBezTo>
                    <a:pt x="25" y="1375"/>
                    <a:pt x="42" y="1391"/>
                    <a:pt x="63" y="1391"/>
                  </a:cubicBezTo>
                  <a:lnTo>
                    <a:pt x="4102" y="1391"/>
                  </a:lnTo>
                  <a:cubicBezTo>
                    <a:pt x="4123" y="1391"/>
                    <a:pt x="4139" y="1375"/>
                    <a:pt x="4139" y="1354"/>
                  </a:cubicBezTo>
                  <a:lnTo>
                    <a:pt x="4139" y="62"/>
                  </a:lnTo>
                  <a:cubicBezTo>
                    <a:pt x="4139" y="41"/>
                    <a:pt x="4123" y="25"/>
                    <a:pt x="4102" y="25"/>
                  </a:cubicBezTo>
                  <a:lnTo>
                    <a:pt x="63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6" name="Rectangle 228"/>
            <p:cNvSpPr>
              <a:spLocks noChangeArrowheads="1"/>
            </p:cNvSpPr>
            <p:nvPr/>
          </p:nvSpPr>
          <p:spPr bwMode="auto">
            <a:xfrm>
              <a:off x="7912102" y="4546562"/>
              <a:ext cx="8794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7" name="Freeform 229"/>
            <p:cNvSpPr>
              <a:spLocks/>
            </p:cNvSpPr>
            <p:nvPr/>
          </p:nvSpPr>
          <p:spPr bwMode="auto">
            <a:xfrm>
              <a:off x="8229602" y="4587837"/>
              <a:ext cx="52388" cy="74613"/>
            </a:xfrm>
            <a:custGeom>
              <a:avLst/>
              <a:gdLst>
                <a:gd name="T0" fmla="*/ 0 w 102"/>
                <a:gd name="T1" fmla="*/ 128 h 149"/>
                <a:gd name="T2" fmla="*/ 17 w 102"/>
                <a:gd name="T3" fmla="*/ 106 h 149"/>
                <a:gd name="T4" fmla="*/ 53 w 102"/>
                <a:gd name="T5" fmla="*/ 122 h 149"/>
                <a:gd name="T6" fmla="*/ 72 w 102"/>
                <a:gd name="T7" fmla="*/ 108 h 149"/>
                <a:gd name="T8" fmla="*/ 72 w 102"/>
                <a:gd name="T9" fmla="*/ 108 h 149"/>
                <a:gd name="T10" fmla="*/ 47 w 102"/>
                <a:gd name="T11" fmla="*/ 88 h 149"/>
                <a:gd name="T12" fmla="*/ 6 w 102"/>
                <a:gd name="T13" fmla="*/ 43 h 149"/>
                <a:gd name="T14" fmla="*/ 6 w 102"/>
                <a:gd name="T15" fmla="*/ 43 h 149"/>
                <a:gd name="T16" fmla="*/ 53 w 102"/>
                <a:gd name="T17" fmla="*/ 0 h 149"/>
                <a:gd name="T18" fmla="*/ 100 w 102"/>
                <a:gd name="T19" fmla="*/ 18 h 149"/>
                <a:gd name="T20" fmla="*/ 83 w 102"/>
                <a:gd name="T21" fmla="*/ 40 h 149"/>
                <a:gd name="T22" fmla="*/ 52 w 102"/>
                <a:gd name="T23" fmla="*/ 27 h 149"/>
                <a:gd name="T24" fmla="*/ 36 w 102"/>
                <a:gd name="T25" fmla="*/ 39 h 149"/>
                <a:gd name="T26" fmla="*/ 36 w 102"/>
                <a:gd name="T27" fmla="*/ 39 h 149"/>
                <a:gd name="T28" fmla="*/ 63 w 102"/>
                <a:gd name="T29" fmla="*/ 60 h 149"/>
                <a:gd name="T30" fmla="*/ 102 w 102"/>
                <a:gd name="T31" fmla="*/ 104 h 149"/>
                <a:gd name="T32" fmla="*/ 102 w 102"/>
                <a:gd name="T33" fmla="*/ 104 h 149"/>
                <a:gd name="T34" fmla="*/ 53 w 102"/>
                <a:gd name="T35" fmla="*/ 148 h 149"/>
                <a:gd name="T36" fmla="*/ 0 w 102"/>
                <a:gd name="T37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9">
                  <a:moveTo>
                    <a:pt x="0" y="128"/>
                  </a:moveTo>
                  <a:lnTo>
                    <a:pt x="17" y="106"/>
                  </a:lnTo>
                  <a:cubicBezTo>
                    <a:pt x="27" y="114"/>
                    <a:pt x="38" y="122"/>
                    <a:pt x="53" y="122"/>
                  </a:cubicBezTo>
                  <a:cubicBezTo>
                    <a:pt x="65" y="122"/>
                    <a:pt x="72" y="116"/>
                    <a:pt x="72" y="108"/>
                  </a:cubicBezTo>
                  <a:lnTo>
                    <a:pt x="72" y="108"/>
                  </a:lnTo>
                  <a:cubicBezTo>
                    <a:pt x="72" y="100"/>
                    <a:pt x="68" y="97"/>
                    <a:pt x="47" y="88"/>
                  </a:cubicBezTo>
                  <a:cubicBezTo>
                    <a:pt x="21" y="78"/>
                    <a:pt x="6" y="68"/>
                    <a:pt x="6" y="43"/>
                  </a:cubicBezTo>
                  <a:lnTo>
                    <a:pt x="6" y="43"/>
                  </a:lnTo>
                  <a:cubicBezTo>
                    <a:pt x="6" y="18"/>
                    <a:pt x="26" y="0"/>
                    <a:pt x="53" y="0"/>
                  </a:cubicBezTo>
                  <a:cubicBezTo>
                    <a:pt x="71" y="0"/>
                    <a:pt x="87" y="7"/>
                    <a:pt x="100" y="18"/>
                  </a:cubicBezTo>
                  <a:lnTo>
                    <a:pt x="83" y="40"/>
                  </a:lnTo>
                  <a:cubicBezTo>
                    <a:pt x="75" y="33"/>
                    <a:pt x="63" y="27"/>
                    <a:pt x="52" y="27"/>
                  </a:cubicBezTo>
                  <a:cubicBezTo>
                    <a:pt x="42" y="27"/>
                    <a:pt x="36" y="32"/>
                    <a:pt x="36" y="39"/>
                  </a:cubicBezTo>
                  <a:lnTo>
                    <a:pt x="36" y="39"/>
                  </a:lnTo>
                  <a:cubicBezTo>
                    <a:pt x="36" y="48"/>
                    <a:pt x="41" y="52"/>
                    <a:pt x="63" y="60"/>
                  </a:cubicBezTo>
                  <a:cubicBezTo>
                    <a:pt x="88" y="70"/>
                    <a:pt x="102" y="82"/>
                    <a:pt x="102" y="104"/>
                  </a:cubicBezTo>
                  <a:lnTo>
                    <a:pt x="102" y="104"/>
                  </a:lnTo>
                  <a:cubicBezTo>
                    <a:pt x="102" y="132"/>
                    <a:pt x="82" y="148"/>
                    <a:pt x="53" y="148"/>
                  </a:cubicBezTo>
                  <a:cubicBezTo>
                    <a:pt x="35" y="149"/>
                    <a:pt x="15" y="143"/>
                    <a:pt x="0" y="128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8" name="Freeform 230"/>
            <p:cNvSpPr>
              <a:spLocks/>
            </p:cNvSpPr>
            <p:nvPr/>
          </p:nvSpPr>
          <p:spPr bwMode="auto">
            <a:xfrm>
              <a:off x="8286752" y="4589424"/>
              <a:ext cx="52388" cy="73025"/>
            </a:xfrm>
            <a:custGeom>
              <a:avLst/>
              <a:gdLst>
                <a:gd name="T0" fmla="*/ 11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1 w 33"/>
                <a:gd name="T11" fmla="*/ 9 h 46"/>
                <a:gd name="T12" fmla="*/ 21 w 33"/>
                <a:gd name="T13" fmla="*/ 46 h 46"/>
                <a:gd name="T14" fmla="*/ 11 w 33"/>
                <a:gd name="T15" fmla="*/ 46 h 46"/>
                <a:gd name="T16" fmla="*/ 11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1" y="9"/>
                  </a:lnTo>
                  <a:lnTo>
                    <a:pt x="21" y="46"/>
                  </a:lnTo>
                  <a:lnTo>
                    <a:pt x="11" y="46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9" name="Freeform 231"/>
            <p:cNvSpPr>
              <a:spLocks noEditPoints="1"/>
            </p:cNvSpPr>
            <p:nvPr/>
          </p:nvSpPr>
          <p:spPr bwMode="auto">
            <a:xfrm>
              <a:off x="8343902" y="4587837"/>
              <a:ext cx="66675" cy="76200"/>
            </a:xfrm>
            <a:custGeom>
              <a:avLst/>
              <a:gdLst>
                <a:gd name="T0" fmla="*/ 0 w 131"/>
                <a:gd name="T1" fmla="*/ 77 h 151"/>
                <a:gd name="T2" fmla="*/ 0 w 131"/>
                <a:gd name="T3" fmla="*/ 74 h 151"/>
                <a:gd name="T4" fmla="*/ 66 w 131"/>
                <a:gd name="T5" fmla="*/ 0 h 151"/>
                <a:gd name="T6" fmla="*/ 131 w 131"/>
                <a:gd name="T7" fmla="*/ 74 h 151"/>
                <a:gd name="T8" fmla="*/ 131 w 131"/>
                <a:gd name="T9" fmla="*/ 77 h 151"/>
                <a:gd name="T10" fmla="*/ 65 w 131"/>
                <a:gd name="T11" fmla="*/ 150 h 151"/>
                <a:gd name="T12" fmla="*/ 0 w 131"/>
                <a:gd name="T13" fmla="*/ 77 h 151"/>
                <a:gd name="T14" fmla="*/ 100 w 131"/>
                <a:gd name="T15" fmla="*/ 76 h 151"/>
                <a:gd name="T16" fmla="*/ 100 w 131"/>
                <a:gd name="T17" fmla="*/ 74 h 151"/>
                <a:gd name="T18" fmla="*/ 65 w 131"/>
                <a:gd name="T19" fmla="*/ 28 h 151"/>
                <a:gd name="T20" fmla="*/ 30 w 131"/>
                <a:gd name="T21" fmla="*/ 74 h 151"/>
                <a:gd name="T22" fmla="*/ 30 w 131"/>
                <a:gd name="T23" fmla="*/ 76 h 151"/>
                <a:gd name="T24" fmla="*/ 65 w 131"/>
                <a:gd name="T25" fmla="*/ 122 h 151"/>
                <a:gd name="T26" fmla="*/ 100 w 131"/>
                <a:gd name="T27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1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7"/>
                  </a:lnTo>
                  <a:cubicBezTo>
                    <a:pt x="131" y="120"/>
                    <a:pt x="103" y="150"/>
                    <a:pt x="65" y="150"/>
                  </a:cubicBezTo>
                  <a:cubicBezTo>
                    <a:pt x="26" y="151"/>
                    <a:pt x="0" y="120"/>
                    <a:pt x="0" y="77"/>
                  </a:cubicBezTo>
                  <a:close/>
                  <a:moveTo>
                    <a:pt x="100" y="76"/>
                  </a:moveTo>
                  <a:lnTo>
                    <a:pt x="100" y="74"/>
                  </a:lnTo>
                  <a:cubicBezTo>
                    <a:pt x="100" y="46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6"/>
                  </a:lnTo>
                  <a:cubicBezTo>
                    <a:pt x="30" y="104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0" name="Freeform 232"/>
            <p:cNvSpPr>
              <a:spLocks noEditPoints="1"/>
            </p:cNvSpPr>
            <p:nvPr/>
          </p:nvSpPr>
          <p:spPr bwMode="auto">
            <a:xfrm>
              <a:off x="8421689" y="4589424"/>
              <a:ext cx="57150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3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8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1 w 110"/>
                <a:gd name="T27" fmla="*/ 70 h 145"/>
                <a:gd name="T28" fmla="*/ 75 w 110"/>
                <a:gd name="T29" fmla="*/ 49 h 145"/>
                <a:gd name="T30" fmla="*/ 75 w 110"/>
                <a:gd name="T31" fmla="*/ 49 h 145"/>
                <a:gd name="T32" fmla="*/ 51 w 110"/>
                <a:gd name="T33" fmla="*/ 27 h 145"/>
                <a:gd name="T34" fmla="*/ 30 w 110"/>
                <a:gd name="T35" fmla="*/ 27 h 145"/>
                <a:gd name="T36" fmla="*/ 30 w 110"/>
                <a:gd name="T37" fmla="*/ 71 h 145"/>
                <a:gd name="T38" fmla="*/ 51 w 110"/>
                <a:gd name="T39" fmla="*/ 71 h 145"/>
                <a:gd name="T40" fmla="*/ 51 w 110"/>
                <a:gd name="T41" fmla="*/ 7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3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4" y="85"/>
                    <a:pt x="78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1" y="70"/>
                  </a:moveTo>
                  <a:cubicBezTo>
                    <a:pt x="66" y="70"/>
                    <a:pt x="75" y="61"/>
                    <a:pt x="75" y="49"/>
                  </a:cubicBezTo>
                  <a:lnTo>
                    <a:pt x="75" y="49"/>
                  </a:lnTo>
                  <a:cubicBezTo>
                    <a:pt x="75" y="34"/>
                    <a:pt x="66" y="27"/>
                    <a:pt x="51" y="27"/>
                  </a:cubicBezTo>
                  <a:lnTo>
                    <a:pt x="30" y="27"/>
                  </a:lnTo>
                  <a:lnTo>
                    <a:pt x="30" y="71"/>
                  </a:lnTo>
                  <a:lnTo>
                    <a:pt x="51" y="71"/>
                  </a:lnTo>
                  <a:lnTo>
                    <a:pt x="51" y="7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1" name="Freeform 233"/>
            <p:cNvSpPr>
              <a:spLocks noEditPoints="1"/>
            </p:cNvSpPr>
            <p:nvPr/>
          </p:nvSpPr>
          <p:spPr bwMode="auto">
            <a:xfrm>
              <a:off x="8482014" y="4587837"/>
              <a:ext cx="68263" cy="74613"/>
            </a:xfrm>
            <a:custGeom>
              <a:avLst/>
              <a:gdLst>
                <a:gd name="T0" fmla="*/ 52 w 133"/>
                <a:gd name="T1" fmla="*/ 0 h 146"/>
                <a:gd name="T2" fmla="*/ 80 w 133"/>
                <a:gd name="T3" fmla="*/ 0 h 146"/>
                <a:gd name="T4" fmla="*/ 133 w 133"/>
                <a:gd name="T5" fmla="*/ 146 h 146"/>
                <a:gd name="T6" fmla="*/ 102 w 133"/>
                <a:gd name="T7" fmla="*/ 146 h 146"/>
                <a:gd name="T8" fmla="*/ 90 w 133"/>
                <a:gd name="T9" fmla="*/ 115 h 146"/>
                <a:gd name="T10" fmla="*/ 40 w 133"/>
                <a:gd name="T11" fmla="*/ 115 h 146"/>
                <a:gd name="T12" fmla="*/ 30 w 133"/>
                <a:gd name="T13" fmla="*/ 146 h 146"/>
                <a:gd name="T14" fmla="*/ 0 w 133"/>
                <a:gd name="T15" fmla="*/ 146 h 146"/>
                <a:gd name="T16" fmla="*/ 52 w 133"/>
                <a:gd name="T17" fmla="*/ 0 h 146"/>
                <a:gd name="T18" fmla="*/ 82 w 133"/>
                <a:gd name="T19" fmla="*/ 87 h 146"/>
                <a:gd name="T20" fmla="*/ 65 w 133"/>
                <a:gd name="T21" fmla="*/ 40 h 146"/>
                <a:gd name="T22" fmla="*/ 49 w 133"/>
                <a:gd name="T23" fmla="*/ 87 h 146"/>
                <a:gd name="T24" fmla="*/ 82 w 133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46">
                  <a:moveTo>
                    <a:pt x="52" y="0"/>
                  </a:moveTo>
                  <a:lnTo>
                    <a:pt x="80" y="0"/>
                  </a:lnTo>
                  <a:lnTo>
                    <a:pt x="133" y="146"/>
                  </a:lnTo>
                  <a:lnTo>
                    <a:pt x="102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2" y="0"/>
                  </a:lnTo>
                  <a:close/>
                  <a:moveTo>
                    <a:pt x="82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2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2" name="Freeform 234"/>
            <p:cNvSpPr>
              <a:spLocks/>
            </p:cNvSpPr>
            <p:nvPr/>
          </p:nvSpPr>
          <p:spPr bwMode="auto">
            <a:xfrm>
              <a:off x="8551864" y="4587837"/>
              <a:ext cx="60325" cy="76200"/>
            </a:xfrm>
            <a:custGeom>
              <a:avLst/>
              <a:gdLst>
                <a:gd name="T0" fmla="*/ 0 w 119"/>
                <a:gd name="T1" fmla="*/ 75 h 149"/>
                <a:gd name="T2" fmla="*/ 0 w 119"/>
                <a:gd name="T3" fmla="*/ 73 h 149"/>
                <a:gd name="T4" fmla="*/ 67 w 119"/>
                <a:gd name="T5" fmla="*/ 0 h 149"/>
                <a:gd name="T6" fmla="*/ 115 w 119"/>
                <a:gd name="T7" fmla="*/ 17 h 149"/>
                <a:gd name="T8" fmla="*/ 97 w 119"/>
                <a:gd name="T9" fmla="*/ 41 h 149"/>
                <a:gd name="T10" fmla="*/ 67 w 119"/>
                <a:gd name="T11" fmla="*/ 28 h 149"/>
                <a:gd name="T12" fmla="*/ 31 w 119"/>
                <a:gd name="T13" fmla="*/ 73 h 149"/>
                <a:gd name="T14" fmla="*/ 31 w 119"/>
                <a:gd name="T15" fmla="*/ 75 h 149"/>
                <a:gd name="T16" fmla="*/ 68 w 119"/>
                <a:gd name="T17" fmla="*/ 121 h 149"/>
                <a:gd name="T18" fmla="*/ 90 w 119"/>
                <a:gd name="T19" fmla="*/ 115 h 149"/>
                <a:gd name="T20" fmla="*/ 90 w 119"/>
                <a:gd name="T21" fmla="*/ 89 h 149"/>
                <a:gd name="T22" fmla="*/ 63 w 119"/>
                <a:gd name="T23" fmla="*/ 89 h 149"/>
                <a:gd name="T24" fmla="*/ 63 w 119"/>
                <a:gd name="T25" fmla="*/ 62 h 149"/>
                <a:gd name="T26" fmla="*/ 119 w 119"/>
                <a:gd name="T27" fmla="*/ 62 h 149"/>
                <a:gd name="T28" fmla="*/ 119 w 119"/>
                <a:gd name="T29" fmla="*/ 130 h 149"/>
                <a:gd name="T30" fmla="*/ 67 w 119"/>
                <a:gd name="T31" fmla="*/ 147 h 149"/>
                <a:gd name="T32" fmla="*/ 0 w 119"/>
                <a:gd name="T3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49">
                  <a:moveTo>
                    <a:pt x="0" y="75"/>
                  </a:moveTo>
                  <a:lnTo>
                    <a:pt x="0" y="73"/>
                  </a:lnTo>
                  <a:cubicBezTo>
                    <a:pt x="0" y="31"/>
                    <a:pt x="29" y="0"/>
                    <a:pt x="67" y="0"/>
                  </a:cubicBezTo>
                  <a:cubicBezTo>
                    <a:pt x="87" y="0"/>
                    <a:pt x="101" y="6"/>
                    <a:pt x="115" y="17"/>
                  </a:cubicBezTo>
                  <a:lnTo>
                    <a:pt x="97" y="41"/>
                  </a:lnTo>
                  <a:cubicBezTo>
                    <a:pt x="90" y="33"/>
                    <a:pt x="81" y="28"/>
                    <a:pt x="67" y="28"/>
                  </a:cubicBezTo>
                  <a:cubicBezTo>
                    <a:pt x="46" y="28"/>
                    <a:pt x="31" y="47"/>
                    <a:pt x="31" y="73"/>
                  </a:cubicBezTo>
                  <a:lnTo>
                    <a:pt x="31" y="75"/>
                  </a:lnTo>
                  <a:cubicBezTo>
                    <a:pt x="31" y="105"/>
                    <a:pt x="47" y="121"/>
                    <a:pt x="68" y="121"/>
                  </a:cubicBezTo>
                  <a:cubicBezTo>
                    <a:pt x="77" y="121"/>
                    <a:pt x="85" y="118"/>
                    <a:pt x="90" y="115"/>
                  </a:cubicBezTo>
                  <a:lnTo>
                    <a:pt x="90" y="89"/>
                  </a:lnTo>
                  <a:lnTo>
                    <a:pt x="63" y="89"/>
                  </a:lnTo>
                  <a:lnTo>
                    <a:pt x="63" y="62"/>
                  </a:lnTo>
                  <a:lnTo>
                    <a:pt x="119" y="62"/>
                  </a:lnTo>
                  <a:lnTo>
                    <a:pt x="119" y="130"/>
                  </a:lnTo>
                  <a:cubicBezTo>
                    <a:pt x="105" y="140"/>
                    <a:pt x="88" y="147"/>
                    <a:pt x="67" y="147"/>
                  </a:cubicBezTo>
                  <a:cubicBezTo>
                    <a:pt x="29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3" name="Freeform 235"/>
            <p:cNvSpPr>
              <a:spLocks/>
            </p:cNvSpPr>
            <p:nvPr/>
          </p:nvSpPr>
          <p:spPr bwMode="auto">
            <a:xfrm>
              <a:off x="8626477" y="4589424"/>
              <a:ext cx="47625" cy="73025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4" name="Freeform 236"/>
            <p:cNvSpPr>
              <a:spLocks noEditPoints="1"/>
            </p:cNvSpPr>
            <p:nvPr/>
          </p:nvSpPr>
          <p:spPr bwMode="auto">
            <a:xfrm>
              <a:off x="8024814" y="4548149"/>
              <a:ext cx="144463" cy="168275"/>
            </a:xfrm>
            <a:custGeom>
              <a:avLst/>
              <a:gdLst>
                <a:gd name="T0" fmla="*/ 285 w 285"/>
                <a:gd name="T1" fmla="*/ 47 h 331"/>
                <a:gd name="T2" fmla="*/ 285 w 285"/>
                <a:gd name="T3" fmla="*/ 71 h 331"/>
                <a:gd name="T4" fmla="*/ 142 w 285"/>
                <a:gd name="T5" fmla="*/ 119 h 331"/>
                <a:gd name="T6" fmla="*/ 0 w 285"/>
                <a:gd name="T7" fmla="*/ 71 h 331"/>
                <a:gd name="T8" fmla="*/ 0 w 285"/>
                <a:gd name="T9" fmla="*/ 47 h 331"/>
                <a:gd name="T10" fmla="*/ 142 w 285"/>
                <a:gd name="T11" fmla="*/ 0 h 331"/>
                <a:gd name="T12" fmla="*/ 285 w 285"/>
                <a:gd name="T13" fmla="*/ 47 h 331"/>
                <a:gd name="T14" fmla="*/ 285 w 285"/>
                <a:gd name="T15" fmla="*/ 111 h 331"/>
                <a:gd name="T16" fmla="*/ 285 w 285"/>
                <a:gd name="T17" fmla="*/ 142 h 331"/>
                <a:gd name="T18" fmla="*/ 142 w 285"/>
                <a:gd name="T19" fmla="*/ 190 h 331"/>
                <a:gd name="T20" fmla="*/ 0 w 285"/>
                <a:gd name="T21" fmla="*/ 142 h 331"/>
                <a:gd name="T22" fmla="*/ 0 w 285"/>
                <a:gd name="T23" fmla="*/ 111 h 331"/>
                <a:gd name="T24" fmla="*/ 142 w 285"/>
                <a:gd name="T25" fmla="*/ 142 h 331"/>
                <a:gd name="T26" fmla="*/ 285 w 285"/>
                <a:gd name="T27" fmla="*/ 111 h 331"/>
                <a:gd name="T28" fmla="*/ 285 w 285"/>
                <a:gd name="T29" fmla="*/ 182 h 331"/>
                <a:gd name="T30" fmla="*/ 285 w 285"/>
                <a:gd name="T31" fmla="*/ 214 h 331"/>
                <a:gd name="T32" fmla="*/ 142 w 285"/>
                <a:gd name="T33" fmla="*/ 261 h 331"/>
                <a:gd name="T34" fmla="*/ 0 w 285"/>
                <a:gd name="T35" fmla="*/ 214 h 331"/>
                <a:gd name="T36" fmla="*/ 0 w 285"/>
                <a:gd name="T37" fmla="*/ 182 h 331"/>
                <a:gd name="T38" fmla="*/ 142 w 285"/>
                <a:gd name="T39" fmla="*/ 214 h 331"/>
                <a:gd name="T40" fmla="*/ 285 w 285"/>
                <a:gd name="T41" fmla="*/ 182 h 331"/>
                <a:gd name="T42" fmla="*/ 285 w 285"/>
                <a:gd name="T43" fmla="*/ 252 h 331"/>
                <a:gd name="T44" fmla="*/ 285 w 285"/>
                <a:gd name="T45" fmla="*/ 284 h 331"/>
                <a:gd name="T46" fmla="*/ 142 w 285"/>
                <a:gd name="T47" fmla="*/ 331 h 331"/>
                <a:gd name="T48" fmla="*/ 0 w 285"/>
                <a:gd name="T49" fmla="*/ 284 h 331"/>
                <a:gd name="T50" fmla="*/ 0 w 285"/>
                <a:gd name="T51" fmla="*/ 252 h 331"/>
                <a:gd name="T52" fmla="*/ 142 w 285"/>
                <a:gd name="T53" fmla="*/ 284 h 331"/>
                <a:gd name="T54" fmla="*/ 285 w 285"/>
                <a:gd name="T55" fmla="*/ 252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5" h="331">
                  <a:moveTo>
                    <a:pt x="285" y="47"/>
                  </a:moveTo>
                  <a:lnTo>
                    <a:pt x="285" y="71"/>
                  </a:lnTo>
                  <a:cubicBezTo>
                    <a:pt x="285" y="97"/>
                    <a:pt x="221" y="119"/>
                    <a:pt x="142" y="119"/>
                  </a:cubicBezTo>
                  <a:cubicBezTo>
                    <a:pt x="63" y="119"/>
                    <a:pt x="0" y="97"/>
                    <a:pt x="0" y="71"/>
                  </a:cubicBezTo>
                  <a:lnTo>
                    <a:pt x="0" y="47"/>
                  </a:lnTo>
                  <a:cubicBezTo>
                    <a:pt x="0" y="21"/>
                    <a:pt x="63" y="0"/>
                    <a:pt x="142" y="0"/>
                  </a:cubicBezTo>
                  <a:cubicBezTo>
                    <a:pt x="221" y="0"/>
                    <a:pt x="285" y="21"/>
                    <a:pt x="285" y="47"/>
                  </a:cubicBezTo>
                  <a:close/>
                  <a:moveTo>
                    <a:pt x="285" y="111"/>
                  </a:moveTo>
                  <a:lnTo>
                    <a:pt x="285" y="142"/>
                  </a:lnTo>
                  <a:cubicBezTo>
                    <a:pt x="285" y="169"/>
                    <a:pt x="221" y="190"/>
                    <a:pt x="142" y="190"/>
                  </a:cubicBezTo>
                  <a:cubicBezTo>
                    <a:pt x="63" y="190"/>
                    <a:pt x="0" y="168"/>
                    <a:pt x="0" y="142"/>
                  </a:cubicBezTo>
                  <a:lnTo>
                    <a:pt x="0" y="111"/>
                  </a:lnTo>
                  <a:cubicBezTo>
                    <a:pt x="30" y="132"/>
                    <a:pt x="86" y="142"/>
                    <a:pt x="142" y="142"/>
                  </a:cubicBezTo>
                  <a:cubicBezTo>
                    <a:pt x="199" y="142"/>
                    <a:pt x="255" y="132"/>
                    <a:pt x="285" y="111"/>
                  </a:cubicBezTo>
                  <a:close/>
                  <a:moveTo>
                    <a:pt x="285" y="182"/>
                  </a:moveTo>
                  <a:lnTo>
                    <a:pt x="285" y="214"/>
                  </a:lnTo>
                  <a:cubicBezTo>
                    <a:pt x="285" y="240"/>
                    <a:pt x="221" y="261"/>
                    <a:pt x="142" y="261"/>
                  </a:cubicBezTo>
                  <a:cubicBezTo>
                    <a:pt x="63" y="261"/>
                    <a:pt x="0" y="240"/>
                    <a:pt x="0" y="214"/>
                  </a:cubicBezTo>
                  <a:lnTo>
                    <a:pt x="0" y="182"/>
                  </a:lnTo>
                  <a:cubicBezTo>
                    <a:pt x="30" y="204"/>
                    <a:pt x="86" y="214"/>
                    <a:pt x="142" y="214"/>
                  </a:cubicBezTo>
                  <a:cubicBezTo>
                    <a:pt x="199" y="214"/>
                    <a:pt x="255" y="204"/>
                    <a:pt x="285" y="182"/>
                  </a:cubicBezTo>
                  <a:close/>
                  <a:moveTo>
                    <a:pt x="285" y="252"/>
                  </a:moveTo>
                  <a:lnTo>
                    <a:pt x="285" y="284"/>
                  </a:lnTo>
                  <a:cubicBezTo>
                    <a:pt x="285" y="310"/>
                    <a:pt x="221" y="331"/>
                    <a:pt x="142" y="331"/>
                  </a:cubicBezTo>
                  <a:cubicBezTo>
                    <a:pt x="63" y="331"/>
                    <a:pt x="0" y="310"/>
                    <a:pt x="0" y="284"/>
                  </a:cubicBezTo>
                  <a:lnTo>
                    <a:pt x="0" y="252"/>
                  </a:lnTo>
                  <a:cubicBezTo>
                    <a:pt x="30" y="274"/>
                    <a:pt x="86" y="284"/>
                    <a:pt x="142" y="284"/>
                  </a:cubicBezTo>
                  <a:cubicBezTo>
                    <a:pt x="199" y="284"/>
                    <a:pt x="255" y="275"/>
                    <a:pt x="285" y="252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5" name="Rectangle 237"/>
            <p:cNvSpPr>
              <a:spLocks noChangeArrowheads="1"/>
            </p:cNvSpPr>
            <p:nvPr/>
          </p:nvSpPr>
          <p:spPr bwMode="auto">
            <a:xfrm>
              <a:off x="8010527" y="4771987"/>
              <a:ext cx="6350" cy="466725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6" name="Rectangle 238"/>
            <p:cNvSpPr>
              <a:spLocks noChangeArrowheads="1"/>
            </p:cNvSpPr>
            <p:nvPr/>
          </p:nvSpPr>
          <p:spPr bwMode="auto">
            <a:xfrm>
              <a:off x="8688389" y="4771987"/>
              <a:ext cx="6350" cy="466725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7" name="Freeform 239"/>
            <p:cNvSpPr>
              <a:spLocks/>
            </p:cNvSpPr>
            <p:nvPr/>
          </p:nvSpPr>
          <p:spPr bwMode="auto">
            <a:xfrm>
              <a:off x="7508877" y="5056149"/>
              <a:ext cx="74613" cy="107950"/>
            </a:xfrm>
            <a:custGeom>
              <a:avLst/>
              <a:gdLst>
                <a:gd name="T0" fmla="*/ 0 w 145"/>
                <a:gd name="T1" fmla="*/ 183 h 213"/>
                <a:gd name="T2" fmla="*/ 21 w 145"/>
                <a:gd name="T3" fmla="*/ 157 h 213"/>
                <a:gd name="T4" fmla="*/ 76 w 145"/>
                <a:gd name="T5" fmla="*/ 182 h 213"/>
                <a:gd name="T6" fmla="*/ 109 w 145"/>
                <a:gd name="T7" fmla="*/ 155 h 213"/>
                <a:gd name="T8" fmla="*/ 109 w 145"/>
                <a:gd name="T9" fmla="*/ 155 h 213"/>
                <a:gd name="T10" fmla="*/ 69 w 145"/>
                <a:gd name="T11" fmla="*/ 121 h 213"/>
                <a:gd name="T12" fmla="*/ 9 w 145"/>
                <a:gd name="T13" fmla="*/ 59 h 213"/>
                <a:gd name="T14" fmla="*/ 9 w 145"/>
                <a:gd name="T15" fmla="*/ 59 h 213"/>
                <a:gd name="T16" fmla="*/ 75 w 145"/>
                <a:gd name="T17" fmla="*/ 0 h 213"/>
                <a:gd name="T18" fmla="*/ 141 w 145"/>
                <a:gd name="T19" fmla="*/ 25 h 213"/>
                <a:gd name="T20" fmla="*/ 121 w 145"/>
                <a:gd name="T21" fmla="*/ 51 h 213"/>
                <a:gd name="T22" fmla="*/ 75 w 145"/>
                <a:gd name="T23" fmla="*/ 31 h 213"/>
                <a:gd name="T24" fmla="*/ 45 w 145"/>
                <a:gd name="T25" fmla="*/ 55 h 213"/>
                <a:gd name="T26" fmla="*/ 45 w 145"/>
                <a:gd name="T27" fmla="*/ 55 h 213"/>
                <a:gd name="T28" fmla="*/ 89 w 145"/>
                <a:gd name="T29" fmla="*/ 91 h 213"/>
                <a:gd name="T30" fmla="*/ 145 w 145"/>
                <a:gd name="T31" fmla="*/ 153 h 213"/>
                <a:gd name="T32" fmla="*/ 145 w 145"/>
                <a:gd name="T33" fmla="*/ 153 h 213"/>
                <a:gd name="T34" fmla="*/ 77 w 145"/>
                <a:gd name="T35" fmla="*/ 213 h 213"/>
                <a:gd name="T36" fmla="*/ 0 w 145"/>
                <a:gd name="T37" fmla="*/ 18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213">
                  <a:moveTo>
                    <a:pt x="0" y="183"/>
                  </a:moveTo>
                  <a:lnTo>
                    <a:pt x="21" y="157"/>
                  </a:lnTo>
                  <a:cubicBezTo>
                    <a:pt x="36" y="170"/>
                    <a:pt x="54" y="182"/>
                    <a:pt x="76" y="182"/>
                  </a:cubicBezTo>
                  <a:cubicBezTo>
                    <a:pt x="96" y="182"/>
                    <a:pt x="109" y="170"/>
                    <a:pt x="109" y="155"/>
                  </a:cubicBezTo>
                  <a:lnTo>
                    <a:pt x="109" y="155"/>
                  </a:lnTo>
                  <a:cubicBezTo>
                    <a:pt x="109" y="142"/>
                    <a:pt x="102" y="134"/>
                    <a:pt x="69" y="121"/>
                  </a:cubicBezTo>
                  <a:cubicBezTo>
                    <a:pt x="29" y="106"/>
                    <a:pt x="9" y="92"/>
                    <a:pt x="9" y="59"/>
                  </a:cubicBezTo>
                  <a:lnTo>
                    <a:pt x="9" y="59"/>
                  </a:lnTo>
                  <a:cubicBezTo>
                    <a:pt x="9" y="24"/>
                    <a:pt x="36" y="0"/>
                    <a:pt x="75" y="0"/>
                  </a:cubicBezTo>
                  <a:cubicBezTo>
                    <a:pt x="99" y="0"/>
                    <a:pt x="121" y="8"/>
                    <a:pt x="141" y="25"/>
                  </a:cubicBezTo>
                  <a:lnTo>
                    <a:pt x="121" y="51"/>
                  </a:lnTo>
                  <a:cubicBezTo>
                    <a:pt x="107" y="40"/>
                    <a:pt x="91" y="31"/>
                    <a:pt x="75" y="31"/>
                  </a:cubicBezTo>
                  <a:cubicBezTo>
                    <a:pt x="56" y="31"/>
                    <a:pt x="45" y="41"/>
                    <a:pt x="45" y="55"/>
                  </a:cubicBezTo>
                  <a:lnTo>
                    <a:pt x="45" y="55"/>
                  </a:lnTo>
                  <a:cubicBezTo>
                    <a:pt x="45" y="70"/>
                    <a:pt x="52" y="78"/>
                    <a:pt x="89" y="91"/>
                  </a:cubicBezTo>
                  <a:cubicBezTo>
                    <a:pt x="127" y="106"/>
                    <a:pt x="145" y="123"/>
                    <a:pt x="145" y="153"/>
                  </a:cubicBezTo>
                  <a:lnTo>
                    <a:pt x="145" y="153"/>
                  </a:lnTo>
                  <a:cubicBezTo>
                    <a:pt x="145" y="189"/>
                    <a:pt x="116" y="213"/>
                    <a:pt x="77" y="213"/>
                  </a:cubicBezTo>
                  <a:cubicBezTo>
                    <a:pt x="47" y="213"/>
                    <a:pt x="22" y="203"/>
                    <a:pt x="0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8" name="Freeform 240"/>
            <p:cNvSpPr>
              <a:spLocks/>
            </p:cNvSpPr>
            <p:nvPr/>
          </p:nvSpPr>
          <p:spPr bwMode="auto">
            <a:xfrm>
              <a:off x="7589839" y="5083137"/>
              <a:ext cx="106363" cy="80963"/>
            </a:xfrm>
            <a:custGeom>
              <a:avLst/>
              <a:gdLst>
                <a:gd name="T0" fmla="*/ 0 w 208"/>
                <a:gd name="T1" fmla="*/ 0 h 160"/>
                <a:gd name="T2" fmla="*/ 35 w 208"/>
                <a:gd name="T3" fmla="*/ 0 h 160"/>
                <a:gd name="T4" fmla="*/ 61 w 208"/>
                <a:gd name="T5" fmla="*/ 107 h 160"/>
                <a:gd name="T6" fmla="*/ 90 w 208"/>
                <a:gd name="T7" fmla="*/ 0 h 160"/>
                <a:gd name="T8" fmla="*/ 118 w 208"/>
                <a:gd name="T9" fmla="*/ 0 h 160"/>
                <a:gd name="T10" fmla="*/ 147 w 208"/>
                <a:gd name="T11" fmla="*/ 107 h 160"/>
                <a:gd name="T12" fmla="*/ 175 w 208"/>
                <a:gd name="T13" fmla="*/ 0 h 160"/>
                <a:gd name="T14" fmla="*/ 208 w 208"/>
                <a:gd name="T15" fmla="*/ 0 h 160"/>
                <a:gd name="T16" fmla="*/ 163 w 208"/>
                <a:gd name="T17" fmla="*/ 160 h 160"/>
                <a:gd name="T18" fmla="*/ 132 w 208"/>
                <a:gd name="T19" fmla="*/ 160 h 160"/>
                <a:gd name="T20" fmla="*/ 102 w 208"/>
                <a:gd name="T21" fmla="*/ 53 h 160"/>
                <a:gd name="T22" fmla="*/ 72 w 208"/>
                <a:gd name="T23" fmla="*/ 160 h 160"/>
                <a:gd name="T24" fmla="*/ 41 w 208"/>
                <a:gd name="T25" fmla="*/ 160 h 160"/>
                <a:gd name="T26" fmla="*/ 0 w 208"/>
                <a:gd name="T2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160">
                  <a:moveTo>
                    <a:pt x="0" y="0"/>
                  </a:moveTo>
                  <a:lnTo>
                    <a:pt x="35" y="0"/>
                  </a:lnTo>
                  <a:lnTo>
                    <a:pt x="61" y="107"/>
                  </a:lnTo>
                  <a:lnTo>
                    <a:pt x="90" y="0"/>
                  </a:lnTo>
                  <a:lnTo>
                    <a:pt x="118" y="0"/>
                  </a:lnTo>
                  <a:lnTo>
                    <a:pt x="147" y="107"/>
                  </a:lnTo>
                  <a:lnTo>
                    <a:pt x="175" y="0"/>
                  </a:lnTo>
                  <a:lnTo>
                    <a:pt x="208" y="0"/>
                  </a:lnTo>
                  <a:lnTo>
                    <a:pt x="163" y="160"/>
                  </a:lnTo>
                  <a:lnTo>
                    <a:pt x="132" y="160"/>
                  </a:lnTo>
                  <a:lnTo>
                    <a:pt x="102" y="53"/>
                  </a:lnTo>
                  <a:lnTo>
                    <a:pt x="72" y="160"/>
                  </a:lnTo>
                  <a:lnTo>
                    <a:pt x="41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9" name="Freeform 241"/>
            <p:cNvSpPr>
              <a:spLocks noEditPoints="1"/>
            </p:cNvSpPr>
            <p:nvPr/>
          </p:nvSpPr>
          <p:spPr bwMode="auto">
            <a:xfrm>
              <a:off x="7710489" y="5054562"/>
              <a:ext cx="19050" cy="107950"/>
            </a:xfrm>
            <a:custGeom>
              <a:avLst/>
              <a:gdLst>
                <a:gd name="T0" fmla="*/ 0 w 37"/>
                <a:gd name="T1" fmla="*/ 0 h 215"/>
                <a:gd name="T2" fmla="*/ 37 w 37"/>
                <a:gd name="T3" fmla="*/ 0 h 215"/>
                <a:gd name="T4" fmla="*/ 37 w 37"/>
                <a:gd name="T5" fmla="*/ 34 h 215"/>
                <a:gd name="T6" fmla="*/ 0 w 37"/>
                <a:gd name="T7" fmla="*/ 34 h 215"/>
                <a:gd name="T8" fmla="*/ 0 w 37"/>
                <a:gd name="T9" fmla="*/ 0 h 215"/>
                <a:gd name="T10" fmla="*/ 1 w 37"/>
                <a:gd name="T11" fmla="*/ 57 h 215"/>
                <a:gd name="T12" fmla="*/ 35 w 37"/>
                <a:gd name="T13" fmla="*/ 57 h 215"/>
                <a:gd name="T14" fmla="*/ 35 w 37"/>
                <a:gd name="T15" fmla="*/ 215 h 215"/>
                <a:gd name="T16" fmla="*/ 1 w 37"/>
                <a:gd name="T17" fmla="*/ 215 h 215"/>
                <a:gd name="T18" fmla="*/ 1 w 37"/>
                <a:gd name="T19" fmla="*/ 5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215">
                  <a:moveTo>
                    <a:pt x="0" y="0"/>
                  </a:moveTo>
                  <a:lnTo>
                    <a:pt x="37" y="0"/>
                  </a:lnTo>
                  <a:lnTo>
                    <a:pt x="37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57"/>
                  </a:moveTo>
                  <a:lnTo>
                    <a:pt x="35" y="57"/>
                  </a:lnTo>
                  <a:lnTo>
                    <a:pt x="35" y="215"/>
                  </a:lnTo>
                  <a:lnTo>
                    <a:pt x="1" y="215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0" name="Freeform 242"/>
            <p:cNvSpPr>
              <a:spLocks/>
            </p:cNvSpPr>
            <p:nvPr/>
          </p:nvSpPr>
          <p:spPr bwMode="auto">
            <a:xfrm>
              <a:off x="7743827" y="5052974"/>
              <a:ext cx="44450" cy="109538"/>
            </a:xfrm>
            <a:custGeom>
              <a:avLst/>
              <a:gdLst>
                <a:gd name="T0" fmla="*/ 18 w 87"/>
                <a:gd name="T1" fmla="*/ 87 h 217"/>
                <a:gd name="T2" fmla="*/ 0 w 87"/>
                <a:gd name="T3" fmla="*/ 87 h 217"/>
                <a:gd name="T4" fmla="*/ 0 w 87"/>
                <a:gd name="T5" fmla="*/ 60 h 217"/>
                <a:gd name="T6" fmla="*/ 18 w 87"/>
                <a:gd name="T7" fmla="*/ 60 h 217"/>
                <a:gd name="T8" fmla="*/ 18 w 87"/>
                <a:gd name="T9" fmla="*/ 47 h 217"/>
                <a:gd name="T10" fmla="*/ 29 w 87"/>
                <a:gd name="T11" fmla="*/ 11 h 217"/>
                <a:gd name="T12" fmla="*/ 63 w 87"/>
                <a:gd name="T13" fmla="*/ 0 h 217"/>
                <a:gd name="T14" fmla="*/ 87 w 87"/>
                <a:gd name="T15" fmla="*/ 3 h 217"/>
                <a:gd name="T16" fmla="*/ 87 w 87"/>
                <a:gd name="T17" fmla="*/ 32 h 217"/>
                <a:gd name="T18" fmla="*/ 70 w 87"/>
                <a:gd name="T19" fmla="*/ 30 h 217"/>
                <a:gd name="T20" fmla="*/ 52 w 87"/>
                <a:gd name="T21" fmla="*/ 51 h 217"/>
                <a:gd name="T22" fmla="*/ 52 w 87"/>
                <a:gd name="T23" fmla="*/ 60 h 217"/>
                <a:gd name="T24" fmla="*/ 87 w 87"/>
                <a:gd name="T25" fmla="*/ 60 h 217"/>
                <a:gd name="T26" fmla="*/ 87 w 87"/>
                <a:gd name="T27" fmla="*/ 87 h 217"/>
                <a:gd name="T28" fmla="*/ 52 w 87"/>
                <a:gd name="T29" fmla="*/ 87 h 217"/>
                <a:gd name="T30" fmla="*/ 52 w 87"/>
                <a:gd name="T31" fmla="*/ 217 h 217"/>
                <a:gd name="T32" fmla="*/ 18 w 87"/>
                <a:gd name="T33" fmla="*/ 217 h 217"/>
                <a:gd name="T34" fmla="*/ 18 w 87"/>
                <a:gd name="T35" fmla="*/ 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217">
                  <a:moveTo>
                    <a:pt x="18" y="87"/>
                  </a:moveTo>
                  <a:lnTo>
                    <a:pt x="0" y="87"/>
                  </a:lnTo>
                  <a:lnTo>
                    <a:pt x="0" y="60"/>
                  </a:lnTo>
                  <a:lnTo>
                    <a:pt x="18" y="60"/>
                  </a:lnTo>
                  <a:lnTo>
                    <a:pt x="18" y="47"/>
                  </a:lnTo>
                  <a:cubicBezTo>
                    <a:pt x="18" y="31"/>
                    <a:pt x="21" y="19"/>
                    <a:pt x="29" y="11"/>
                  </a:cubicBezTo>
                  <a:cubicBezTo>
                    <a:pt x="36" y="3"/>
                    <a:pt x="48" y="0"/>
                    <a:pt x="63" y="0"/>
                  </a:cubicBezTo>
                  <a:cubicBezTo>
                    <a:pt x="73" y="0"/>
                    <a:pt x="80" y="1"/>
                    <a:pt x="87" y="3"/>
                  </a:cubicBezTo>
                  <a:lnTo>
                    <a:pt x="87" y="32"/>
                  </a:lnTo>
                  <a:cubicBezTo>
                    <a:pt x="82" y="31"/>
                    <a:pt x="77" y="30"/>
                    <a:pt x="70" y="30"/>
                  </a:cubicBezTo>
                  <a:cubicBezTo>
                    <a:pt x="58" y="30"/>
                    <a:pt x="52" y="36"/>
                    <a:pt x="52" y="51"/>
                  </a:cubicBezTo>
                  <a:lnTo>
                    <a:pt x="52" y="60"/>
                  </a:lnTo>
                  <a:lnTo>
                    <a:pt x="87" y="60"/>
                  </a:lnTo>
                  <a:lnTo>
                    <a:pt x="87" y="87"/>
                  </a:lnTo>
                  <a:lnTo>
                    <a:pt x="52" y="87"/>
                  </a:lnTo>
                  <a:lnTo>
                    <a:pt x="52" y="217"/>
                  </a:lnTo>
                  <a:lnTo>
                    <a:pt x="18" y="217"/>
                  </a:lnTo>
                  <a:lnTo>
                    <a:pt x="18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1" name="Freeform 243"/>
            <p:cNvSpPr>
              <a:spLocks/>
            </p:cNvSpPr>
            <p:nvPr/>
          </p:nvSpPr>
          <p:spPr bwMode="auto">
            <a:xfrm>
              <a:off x="7793039" y="5060912"/>
              <a:ext cx="44450" cy="103188"/>
            </a:xfrm>
            <a:custGeom>
              <a:avLst/>
              <a:gdLst>
                <a:gd name="T0" fmla="*/ 17 w 87"/>
                <a:gd name="T1" fmla="*/ 163 h 204"/>
                <a:gd name="T2" fmla="*/ 17 w 87"/>
                <a:gd name="T3" fmla="*/ 71 h 204"/>
                <a:gd name="T4" fmla="*/ 0 w 87"/>
                <a:gd name="T5" fmla="*/ 71 h 204"/>
                <a:gd name="T6" fmla="*/ 0 w 87"/>
                <a:gd name="T7" fmla="*/ 43 h 204"/>
                <a:gd name="T8" fmla="*/ 17 w 87"/>
                <a:gd name="T9" fmla="*/ 43 h 204"/>
                <a:gd name="T10" fmla="*/ 17 w 87"/>
                <a:gd name="T11" fmla="*/ 0 h 204"/>
                <a:gd name="T12" fmla="*/ 51 w 87"/>
                <a:gd name="T13" fmla="*/ 0 h 204"/>
                <a:gd name="T14" fmla="*/ 51 w 87"/>
                <a:gd name="T15" fmla="*/ 43 h 204"/>
                <a:gd name="T16" fmla="*/ 86 w 87"/>
                <a:gd name="T17" fmla="*/ 43 h 204"/>
                <a:gd name="T18" fmla="*/ 86 w 87"/>
                <a:gd name="T19" fmla="*/ 71 h 204"/>
                <a:gd name="T20" fmla="*/ 51 w 87"/>
                <a:gd name="T21" fmla="*/ 71 h 204"/>
                <a:gd name="T22" fmla="*/ 51 w 87"/>
                <a:gd name="T23" fmla="*/ 155 h 204"/>
                <a:gd name="T24" fmla="*/ 69 w 87"/>
                <a:gd name="T25" fmla="*/ 173 h 204"/>
                <a:gd name="T26" fmla="*/ 87 w 87"/>
                <a:gd name="T27" fmla="*/ 168 h 204"/>
                <a:gd name="T28" fmla="*/ 87 w 87"/>
                <a:gd name="T29" fmla="*/ 195 h 204"/>
                <a:gd name="T30" fmla="*/ 60 w 87"/>
                <a:gd name="T31" fmla="*/ 201 h 204"/>
                <a:gd name="T32" fmla="*/ 17 w 87"/>
                <a:gd name="T33" fmla="*/ 16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204">
                  <a:moveTo>
                    <a:pt x="17" y="163"/>
                  </a:moveTo>
                  <a:lnTo>
                    <a:pt x="17" y="71"/>
                  </a:lnTo>
                  <a:lnTo>
                    <a:pt x="0" y="71"/>
                  </a:lnTo>
                  <a:lnTo>
                    <a:pt x="0" y="43"/>
                  </a:lnTo>
                  <a:lnTo>
                    <a:pt x="17" y="43"/>
                  </a:lnTo>
                  <a:lnTo>
                    <a:pt x="17" y="0"/>
                  </a:lnTo>
                  <a:lnTo>
                    <a:pt x="51" y="0"/>
                  </a:lnTo>
                  <a:lnTo>
                    <a:pt x="51" y="43"/>
                  </a:lnTo>
                  <a:lnTo>
                    <a:pt x="86" y="43"/>
                  </a:lnTo>
                  <a:lnTo>
                    <a:pt x="86" y="71"/>
                  </a:lnTo>
                  <a:lnTo>
                    <a:pt x="51" y="71"/>
                  </a:lnTo>
                  <a:lnTo>
                    <a:pt x="51" y="155"/>
                  </a:lnTo>
                  <a:cubicBezTo>
                    <a:pt x="51" y="168"/>
                    <a:pt x="57" y="173"/>
                    <a:pt x="69" y="173"/>
                  </a:cubicBezTo>
                  <a:cubicBezTo>
                    <a:pt x="75" y="173"/>
                    <a:pt x="81" y="171"/>
                    <a:pt x="87" y="168"/>
                  </a:cubicBezTo>
                  <a:lnTo>
                    <a:pt x="87" y="195"/>
                  </a:lnTo>
                  <a:cubicBezTo>
                    <a:pt x="80" y="199"/>
                    <a:pt x="71" y="201"/>
                    <a:pt x="60" y="201"/>
                  </a:cubicBezTo>
                  <a:cubicBezTo>
                    <a:pt x="35" y="204"/>
                    <a:pt x="17" y="194"/>
                    <a:pt x="17" y="1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2" name="Rectangle 244"/>
            <p:cNvSpPr>
              <a:spLocks noChangeArrowheads="1"/>
            </p:cNvSpPr>
            <p:nvPr/>
          </p:nvSpPr>
          <p:spPr bwMode="auto">
            <a:xfrm>
              <a:off x="7459664" y="4808499"/>
              <a:ext cx="42862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3" name="Freeform 245"/>
            <p:cNvSpPr>
              <a:spLocks noEditPoints="1"/>
            </p:cNvSpPr>
            <p:nvPr/>
          </p:nvSpPr>
          <p:spPr bwMode="auto">
            <a:xfrm>
              <a:off x="7524752" y="4840249"/>
              <a:ext cx="53975" cy="61913"/>
            </a:xfrm>
            <a:custGeom>
              <a:avLst/>
              <a:gdLst>
                <a:gd name="T0" fmla="*/ 0 w 107"/>
                <a:gd name="T1" fmla="*/ 63 h 122"/>
                <a:gd name="T2" fmla="*/ 0 w 107"/>
                <a:gd name="T3" fmla="*/ 60 h 122"/>
                <a:gd name="T4" fmla="*/ 53 w 107"/>
                <a:gd name="T5" fmla="*/ 0 h 122"/>
                <a:gd name="T6" fmla="*/ 107 w 107"/>
                <a:gd name="T7" fmla="*/ 60 h 122"/>
                <a:gd name="T8" fmla="*/ 107 w 107"/>
                <a:gd name="T9" fmla="*/ 63 h 122"/>
                <a:gd name="T10" fmla="*/ 53 w 107"/>
                <a:gd name="T11" fmla="*/ 122 h 122"/>
                <a:gd name="T12" fmla="*/ 0 w 107"/>
                <a:gd name="T13" fmla="*/ 63 h 122"/>
                <a:gd name="T14" fmla="*/ 81 w 107"/>
                <a:gd name="T15" fmla="*/ 63 h 122"/>
                <a:gd name="T16" fmla="*/ 81 w 107"/>
                <a:gd name="T17" fmla="*/ 63 h 122"/>
                <a:gd name="T18" fmla="*/ 53 w 107"/>
                <a:gd name="T19" fmla="*/ 22 h 122"/>
                <a:gd name="T20" fmla="*/ 25 w 107"/>
                <a:gd name="T21" fmla="*/ 60 h 122"/>
                <a:gd name="T22" fmla="*/ 25 w 107"/>
                <a:gd name="T23" fmla="*/ 61 h 122"/>
                <a:gd name="T24" fmla="*/ 53 w 107"/>
                <a:gd name="T25" fmla="*/ 100 h 122"/>
                <a:gd name="T26" fmla="*/ 81 w 107"/>
                <a:gd name="T27" fmla="*/ 6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22">
                  <a:moveTo>
                    <a:pt x="0" y="63"/>
                  </a:moveTo>
                  <a:lnTo>
                    <a:pt x="0" y="60"/>
                  </a:lnTo>
                  <a:cubicBezTo>
                    <a:pt x="0" y="25"/>
                    <a:pt x="22" y="0"/>
                    <a:pt x="53" y="0"/>
                  </a:cubicBezTo>
                  <a:cubicBezTo>
                    <a:pt x="85" y="0"/>
                    <a:pt x="107" y="25"/>
                    <a:pt x="107" y="60"/>
                  </a:cubicBezTo>
                  <a:lnTo>
                    <a:pt x="107" y="63"/>
                  </a:lnTo>
                  <a:cubicBezTo>
                    <a:pt x="107" y="97"/>
                    <a:pt x="85" y="122"/>
                    <a:pt x="53" y="122"/>
                  </a:cubicBezTo>
                  <a:cubicBezTo>
                    <a:pt x="21" y="122"/>
                    <a:pt x="0" y="97"/>
                    <a:pt x="0" y="63"/>
                  </a:cubicBezTo>
                  <a:close/>
                  <a:moveTo>
                    <a:pt x="81" y="63"/>
                  </a:moveTo>
                  <a:lnTo>
                    <a:pt x="81" y="63"/>
                  </a:lnTo>
                  <a:cubicBezTo>
                    <a:pt x="81" y="38"/>
                    <a:pt x="70" y="22"/>
                    <a:pt x="53" y="22"/>
                  </a:cubicBezTo>
                  <a:cubicBezTo>
                    <a:pt x="37" y="22"/>
                    <a:pt x="25" y="38"/>
                    <a:pt x="25" y="60"/>
                  </a:cubicBezTo>
                  <a:lnTo>
                    <a:pt x="25" y="61"/>
                  </a:lnTo>
                  <a:cubicBezTo>
                    <a:pt x="25" y="85"/>
                    <a:pt x="36" y="100"/>
                    <a:pt x="53" y="100"/>
                  </a:cubicBezTo>
                  <a:cubicBezTo>
                    <a:pt x="70" y="100"/>
                    <a:pt x="81" y="86"/>
                    <a:pt x="81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4" name="Freeform 246"/>
            <p:cNvSpPr>
              <a:spLocks noEditPoints="1"/>
            </p:cNvSpPr>
            <p:nvPr/>
          </p:nvSpPr>
          <p:spPr bwMode="auto">
            <a:xfrm>
              <a:off x="7588252" y="4841837"/>
              <a:ext cx="44450" cy="60325"/>
            </a:xfrm>
            <a:custGeom>
              <a:avLst/>
              <a:gdLst>
                <a:gd name="T0" fmla="*/ 0 w 88"/>
                <a:gd name="T1" fmla="*/ 0 h 118"/>
                <a:gd name="T2" fmla="*/ 44 w 88"/>
                <a:gd name="T3" fmla="*/ 0 h 118"/>
                <a:gd name="T4" fmla="*/ 75 w 88"/>
                <a:gd name="T5" fmla="*/ 10 h 118"/>
                <a:gd name="T6" fmla="*/ 83 w 88"/>
                <a:gd name="T7" fmla="*/ 30 h 118"/>
                <a:gd name="T8" fmla="*/ 83 w 88"/>
                <a:gd name="T9" fmla="*/ 30 h 118"/>
                <a:gd name="T10" fmla="*/ 66 w 88"/>
                <a:gd name="T11" fmla="*/ 56 h 118"/>
                <a:gd name="T12" fmla="*/ 88 w 88"/>
                <a:gd name="T13" fmla="*/ 85 h 118"/>
                <a:gd name="T14" fmla="*/ 88 w 88"/>
                <a:gd name="T15" fmla="*/ 86 h 118"/>
                <a:gd name="T16" fmla="*/ 45 w 88"/>
                <a:gd name="T17" fmla="*/ 118 h 118"/>
                <a:gd name="T18" fmla="*/ 0 w 88"/>
                <a:gd name="T19" fmla="*/ 118 h 118"/>
                <a:gd name="T20" fmla="*/ 0 w 88"/>
                <a:gd name="T21" fmla="*/ 0 h 118"/>
                <a:gd name="T22" fmla="*/ 45 w 88"/>
                <a:gd name="T23" fmla="*/ 68 h 118"/>
                <a:gd name="T24" fmla="*/ 24 w 88"/>
                <a:gd name="T25" fmla="*/ 68 h 118"/>
                <a:gd name="T26" fmla="*/ 24 w 88"/>
                <a:gd name="T27" fmla="*/ 96 h 118"/>
                <a:gd name="T28" fmla="*/ 46 w 88"/>
                <a:gd name="T29" fmla="*/ 96 h 118"/>
                <a:gd name="T30" fmla="*/ 64 w 88"/>
                <a:gd name="T31" fmla="*/ 82 h 118"/>
                <a:gd name="T32" fmla="*/ 64 w 88"/>
                <a:gd name="T33" fmla="*/ 82 h 118"/>
                <a:gd name="T34" fmla="*/ 45 w 88"/>
                <a:gd name="T35" fmla="*/ 68 h 118"/>
                <a:gd name="T36" fmla="*/ 59 w 88"/>
                <a:gd name="T37" fmla="*/ 35 h 118"/>
                <a:gd name="T38" fmla="*/ 43 w 88"/>
                <a:gd name="T39" fmla="*/ 21 h 118"/>
                <a:gd name="T40" fmla="*/ 24 w 88"/>
                <a:gd name="T41" fmla="*/ 21 h 118"/>
                <a:gd name="T42" fmla="*/ 24 w 88"/>
                <a:gd name="T43" fmla="*/ 47 h 118"/>
                <a:gd name="T44" fmla="*/ 41 w 88"/>
                <a:gd name="T45" fmla="*/ 47 h 118"/>
                <a:gd name="T46" fmla="*/ 59 w 88"/>
                <a:gd name="T47" fmla="*/ 3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118">
                  <a:moveTo>
                    <a:pt x="0" y="0"/>
                  </a:moveTo>
                  <a:lnTo>
                    <a:pt x="44" y="0"/>
                  </a:lnTo>
                  <a:cubicBezTo>
                    <a:pt x="58" y="0"/>
                    <a:pt x="68" y="3"/>
                    <a:pt x="75" y="10"/>
                  </a:cubicBezTo>
                  <a:cubicBezTo>
                    <a:pt x="80" y="15"/>
                    <a:pt x="83" y="22"/>
                    <a:pt x="83" y="30"/>
                  </a:cubicBezTo>
                  <a:lnTo>
                    <a:pt x="83" y="30"/>
                  </a:lnTo>
                  <a:cubicBezTo>
                    <a:pt x="83" y="43"/>
                    <a:pt x="75" y="51"/>
                    <a:pt x="66" y="56"/>
                  </a:cubicBezTo>
                  <a:cubicBezTo>
                    <a:pt x="79" y="61"/>
                    <a:pt x="88" y="68"/>
                    <a:pt x="88" y="85"/>
                  </a:cubicBezTo>
                  <a:lnTo>
                    <a:pt x="88" y="86"/>
                  </a:lnTo>
                  <a:cubicBezTo>
                    <a:pt x="88" y="107"/>
                    <a:pt x="70" y="118"/>
                    <a:pt x="45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45" y="68"/>
                  </a:moveTo>
                  <a:lnTo>
                    <a:pt x="24" y="68"/>
                  </a:lnTo>
                  <a:lnTo>
                    <a:pt x="24" y="96"/>
                  </a:lnTo>
                  <a:lnTo>
                    <a:pt x="46" y="96"/>
                  </a:lnTo>
                  <a:cubicBezTo>
                    <a:pt x="58" y="96"/>
                    <a:pt x="64" y="91"/>
                    <a:pt x="64" y="82"/>
                  </a:cubicBezTo>
                  <a:lnTo>
                    <a:pt x="64" y="82"/>
                  </a:lnTo>
                  <a:cubicBezTo>
                    <a:pt x="64" y="75"/>
                    <a:pt x="58" y="69"/>
                    <a:pt x="45" y="68"/>
                  </a:cubicBezTo>
                  <a:close/>
                  <a:moveTo>
                    <a:pt x="59" y="35"/>
                  </a:moveTo>
                  <a:cubicBezTo>
                    <a:pt x="59" y="26"/>
                    <a:pt x="53" y="21"/>
                    <a:pt x="43" y="21"/>
                  </a:cubicBezTo>
                  <a:lnTo>
                    <a:pt x="24" y="21"/>
                  </a:lnTo>
                  <a:lnTo>
                    <a:pt x="24" y="47"/>
                  </a:lnTo>
                  <a:lnTo>
                    <a:pt x="41" y="47"/>
                  </a:lnTo>
                  <a:cubicBezTo>
                    <a:pt x="53" y="48"/>
                    <a:pt x="59" y="43"/>
                    <a:pt x="5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" name="Freeform 247"/>
            <p:cNvSpPr>
              <a:spLocks/>
            </p:cNvSpPr>
            <p:nvPr/>
          </p:nvSpPr>
          <p:spPr bwMode="auto">
            <a:xfrm>
              <a:off x="7635877" y="4841837"/>
              <a:ext cx="36513" cy="61913"/>
            </a:xfrm>
            <a:custGeom>
              <a:avLst/>
              <a:gdLst>
                <a:gd name="T0" fmla="*/ 0 w 70"/>
                <a:gd name="T1" fmla="*/ 105 h 121"/>
                <a:gd name="T2" fmla="*/ 15 w 70"/>
                <a:gd name="T3" fmla="*/ 87 h 121"/>
                <a:gd name="T4" fmla="*/ 31 w 70"/>
                <a:gd name="T5" fmla="*/ 97 h 121"/>
                <a:gd name="T6" fmla="*/ 45 w 70"/>
                <a:gd name="T7" fmla="*/ 80 h 121"/>
                <a:gd name="T8" fmla="*/ 45 w 70"/>
                <a:gd name="T9" fmla="*/ 0 h 121"/>
                <a:gd name="T10" fmla="*/ 70 w 70"/>
                <a:gd name="T11" fmla="*/ 0 h 121"/>
                <a:gd name="T12" fmla="*/ 70 w 70"/>
                <a:gd name="T13" fmla="*/ 81 h 121"/>
                <a:gd name="T14" fmla="*/ 60 w 70"/>
                <a:gd name="T15" fmla="*/ 111 h 121"/>
                <a:gd name="T16" fmla="*/ 32 w 70"/>
                <a:gd name="T17" fmla="*/ 121 h 121"/>
                <a:gd name="T18" fmla="*/ 0 w 70"/>
                <a:gd name="T19" fmla="*/ 10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1">
                  <a:moveTo>
                    <a:pt x="0" y="105"/>
                  </a:moveTo>
                  <a:lnTo>
                    <a:pt x="15" y="87"/>
                  </a:lnTo>
                  <a:cubicBezTo>
                    <a:pt x="20" y="92"/>
                    <a:pt x="25" y="96"/>
                    <a:pt x="31" y="97"/>
                  </a:cubicBezTo>
                  <a:cubicBezTo>
                    <a:pt x="40" y="97"/>
                    <a:pt x="45" y="92"/>
                    <a:pt x="45" y="80"/>
                  </a:cubicBezTo>
                  <a:lnTo>
                    <a:pt x="45" y="0"/>
                  </a:lnTo>
                  <a:lnTo>
                    <a:pt x="70" y="0"/>
                  </a:lnTo>
                  <a:lnTo>
                    <a:pt x="70" y="81"/>
                  </a:lnTo>
                  <a:cubicBezTo>
                    <a:pt x="70" y="95"/>
                    <a:pt x="66" y="103"/>
                    <a:pt x="60" y="111"/>
                  </a:cubicBezTo>
                  <a:cubicBezTo>
                    <a:pt x="54" y="117"/>
                    <a:pt x="44" y="121"/>
                    <a:pt x="32" y="121"/>
                  </a:cubicBezTo>
                  <a:cubicBezTo>
                    <a:pt x="19" y="121"/>
                    <a:pt x="8" y="113"/>
                    <a:pt x="0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6" name="Freeform 248"/>
            <p:cNvSpPr>
              <a:spLocks/>
            </p:cNvSpPr>
            <p:nvPr/>
          </p:nvSpPr>
          <p:spPr bwMode="auto">
            <a:xfrm>
              <a:off x="7683502" y="4841837"/>
              <a:ext cx="39688" cy="60325"/>
            </a:xfrm>
            <a:custGeom>
              <a:avLst/>
              <a:gdLst>
                <a:gd name="T0" fmla="*/ 2 w 78"/>
                <a:gd name="T1" fmla="*/ 0 h 118"/>
                <a:gd name="T2" fmla="*/ 78 w 78"/>
                <a:gd name="T3" fmla="*/ 0 h 118"/>
                <a:gd name="T4" fmla="*/ 78 w 78"/>
                <a:gd name="T5" fmla="*/ 22 h 118"/>
                <a:gd name="T6" fmla="*/ 25 w 78"/>
                <a:gd name="T7" fmla="*/ 22 h 118"/>
                <a:gd name="T8" fmla="*/ 25 w 78"/>
                <a:gd name="T9" fmla="*/ 47 h 118"/>
                <a:gd name="T10" fmla="*/ 72 w 78"/>
                <a:gd name="T11" fmla="*/ 47 h 118"/>
                <a:gd name="T12" fmla="*/ 72 w 78"/>
                <a:gd name="T13" fmla="*/ 70 h 118"/>
                <a:gd name="T14" fmla="*/ 25 w 78"/>
                <a:gd name="T15" fmla="*/ 70 h 118"/>
                <a:gd name="T16" fmla="*/ 25 w 78"/>
                <a:gd name="T17" fmla="*/ 96 h 118"/>
                <a:gd name="T18" fmla="*/ 78 w 78"/>
                <a:gd name="T19" fmla="*/ 96 h 118"/>
                <a:gd name="T20" fmla="*/ 78 w 78"/>
                <a:gd name="T21" fmla="*/ 118 h 118"/>
                <a:gd name="T22" fmla="*/ 0 w 78"/>
                <a:gd name="T23" fmla="*/ 118 h 118"/>
                <a:gd name="T24" fmla="*/ 2 w 78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8">
                  <a:moveTo>
                    <a:pt x="2" y="0"/>
                  </a:moveTo>
                  <a:lnTo>
                    <a:pt x="78" y="0"/>
                  </a:lnTo>
                  <a:lnTo>
                    <a:pt x="78" y="22"/>
                  </a:lnTo>
                  <a:lnTo>
                    <a:pt x="25" y="22"/>
                  </a:lnTo>
                  <a:lnTo>
                    <a:pt x="25" y="47"/>
                  </a:lnTo>
                  <a:lnTo>
                    <a:pt x="72" y="47"/>
                  </a:lnTo>
                  <a:lnTo>
                    <a:pt x="72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8"/>
                  </a:lnTo>
                  <a:lnTo>
                    <a:pt x="0" y="11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7" name="Freeform 249"/>
            <p:cNvSpPr>
              <a:spLocks/>
            </p:cNvSpPr>
            <p:nvPr/>
          </p:nvSpPr>
          <p:spPr bwMode="auto">
            <a:xfrm>
              <a:off x="7731127" y="4841837"/>
              <a:ext cx="46038" cy="61913"/>
            </a:xfrm>
            <a:custGeom>
              <a:avLst/>
              <a:gdLst>
                <a:gd name="T0" fmla="*/ 0 w 92"/>
                <a:gd name="T1" fmla="*/ 61 h 121"/>
                <a:gd name="T2" fmla="*/ 0 w 92"/>
                <a:gd name="T3" fmla="*/ 60 h 121"/>
                <a:gd name="T4" fmla="*/ 54 w 92"/>
                <a:gd name="T5" fmla="*/ 0 h 121"/>
                <a:gd name="T6" fmla="*/ 91 w 92"/>
                <a:gd name="T7" fmla="*/ 16 h 121"/>
                <a:gd name="T8" fmla="*/ 76 w 92"/>
                <a:gd name="T9" fmla="*/ 35 h 121"/>
                <a:gd name="T10" fmla="*/ 52 w 92"/>
                <a:gd name="T11" fmla="*/ 22 h 121"/>
                <a:gd name="T12" fmla="*/ 25 w 92"/>
                <a:gd name="T13" fmla="*/ 60 h 121"/>
                <a:gd name="T14" fmla="*/ 25 w 92"/>
                <a:gd name="T15" fmla="*/ 60 h 121"/>
                <a:gd name="T16" fmla="*/ 52 w 92"/>
                <a:gd name="T17" fmla="*/ 97 h 121"/>
                <a:gd name="T18" fmla="*/ 77 w 92"/>
                <a:gd name="T19" fmla="*/ 85 h 121"/>
                <a:gd name="T20" fmla="*/ 92 w 92"/>
                <a:gd name="T21" fmla="*/ 102 h 121"/>
                <a:gd name="T22" fmla="*/ 52 w 92"/>
                <a:gd name="T23" fmla="*/ 119 h 121"/>
                <a:gd name="T24" fmla="*/ 0 w 92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1">
                  <a:moveTo>
                    <a:pt x="0" y="61"/>
                  </a:moveTo>
                  <a:lnTo>
                    <a:pt x="0" y="60"/>
                  </a:lnTo>
                  <a:cubicBezTo>
                    <a:pt x="0" y="23"/>
                    <a:pt x="22" y="0"/>
                    <a:pt x="54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9" y="93"/>
                    <a:pt x="77" y="85"/>
                  </a:cubicBezTo>
                  <a:lnTo>
                    <a:pt x="92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0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8" name="Freeform 250"/>
            <p:cNvSpPr>
              <a:spLocks/>
            </p:cNvSpPr>
            <p:nvPr/>
          </p:nvSpPr>
          <p:spPr bwMode="auto">
            <a:xfrm>
              <a:off x="7781927" y="4843424"/>
              <a:ext cx="42863" cy="60325"/>
            </a:xfrm>
            <a:custGeom>
              <a:avLst/>
              <a:gdLst>
                <a:gd name="T0" fmla="*/ 30 w 84"/>
                <a:gd name="T1" fmla="*/ 23 h 119"/>
                <a:gd name="T2" fmla="*/ 0 w 84"/>
                <a:gd name="T3" fmla="*/ 23 h 119"/>
                <a:gd name="T4" fmla="*/ 0 w 84"/>
                <a:gd name="T5" fmla="*/ 0 h 119"/>
                <a:gd name="T6" fmla="*/ 84 w 84"/>
                <a:gd name="T7" fmla="*/ 0 h 119"/>
                <a:gd name="T8" fmla="*/ 84 w 84"/>
                <a:gd name="T9" fmla="*/ 23 h 119"/>
                <a:gd name="T10" fmla="*/ 54 w 84"/>
                <a:gd name="T11" fmla="*/ 23 h 119"/>
                <a:gd name="T12" fmla="*/ 54 w 84"/>
                <a:gd name="T13" fmla="*/ 119 h 119"/>
                <a:gd name="T14" fmla="*/ 29 w 84"/>
                <a:gd name="T15" fmla="*/ 119 h 119"/>
                <a:gd name="T16" fmla="*/ 30 w 84"/>
                <a:gd name="T17" fmla="*/ 2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9">
                  <a:moveTo>
                    <a:pt x="30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3"/>
                  </a:lnTo>
                  <a:lnTo>
                    <a:pt x="54" y="23"/>
                  </a:lnTo>
                  <a:lnTo>
                    <a:pt x="54" y="119"/>
                  </a:lnTo>
                  <a:lnTo>
                    <a:pt x="29" y="119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9" name="Freeform 251"/>
            <p:cNvSpPr>
              <a:spLocks/>
            </p:cNvSpPr>
            <p:nvPr/>
          </p:nvSpPr>
          <p:spPr bwMode="auto">
            <a:xfrm>
              <a:off x="8140702" y="5056149"/>
              <a:ext cx="80963" cy="109538"/>
            </a:xfrm>
            <a:custGeom>
              <a:avLst/>
              <a:gdLst>
                <a:gd name="T0" fmla="*/ 0 w 160"/>
                <a:gd name="T1" fmla="*/ 109 h 217"/>
                <a:gd name="T2" fmla="*/ 0 w 160"/>
                <a:gd name="T3" fmla="*/ 106 h 217"/>
                <a:gd name="T4" fmla="*/ 94 w 160"/>
                <a:gd name="T5" fmla="*/ 0 h 217"/>
                <a:gd name="T6" fmla="*/ 160 w 160"/>
                <a:gd name="T7" fmla="*/ 26 h 217"/>
                <a:gd name="T8" fmla="*/ 138 w 160"/>
                <a:gd name="T9" fmla="*/ 52 h 217"/>
                <a:gd name="T10" fmla="*/ 94 w 160"/>
                <a:gd name="T11" fmla="*/ 32 h 217"/>
                <a:gd name="T12" fmla="*/ 36 w 160"/>
                <a:gd name="T13" fmla="*/ 107 h 217"/>
                <a:gd name="T14" fmla="*/ 36 w 160"/>
                <a:gd name="T15" fmla="*/ 109 h 217"/>
                <a:gd name="T16" fmla="*/ 94 w 160"/>
                <a:gd name="T17" fmla="*/ 184 h 217"/>
                <a:gd name="T18" fmla="*/ 140 w 160"/>
                <a:gd name="T19" fmla="*/ 162 h 217"/>
                <a:gd name="T20" fmla="*/ 160 w 160"/>
                <a:gd name="T21" fmla="*/ 187 h 217"/>
                <a:gd name="T22" fmla="*/ 91 w 160"/>
                <a:gd name="T23" fmla="*/ 217 h 217"/>
                <a:gd name="T24" fmla="*/ 0 w 160"/>
                <a:gd name="T25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17">
                  <a:moveTo>
                    <a:pt x="0" y="109"/>
                  </a:moveTo>
                  <a:lnTo>
                    <a:pt x="0" y="106"/>
                  </a:lnTo>
                  <a:cubicBezTo>
                    <a:pt x="0" y="42"/>
                    <a:pt x="40" y="0"/>
                    <a:pt x="94" y="0"/>
                  </a:cubicBezTo>
                  <a:cubicBezTo>
                    <a:pt x="122" y="0"/>
                    <a:pt x="142" y="10"/>
                    <a:pt x="160" y="26"/>
                  </a:cubicBezTo>
                  <a:lnTo>
                    <a:pt x="138" y="52"/>
                  </a:lnTo>
                  <a:cubicBezTo>
                    <a:pt x="126" y="41"/>
                    <a:pt x="112" y="32"/>
                    <a:pt x="94" y="32"/>
                  </a:cubicBezTo>
                  <a:cubicBezTo>
                    <a:pt x="61" y="32"/>
                    <a:pt x="36" y="62"/>
                    <a:pt x="36" y="107"/>
                  </a:cubicBezTo>
                  <a:lnTo>
                    <a:pt x="36" y="109"/>
                  </a:lnTo>
                  <a:cubicBezTo>
                    <a:pt x="36" y="154"/>
                    <a:pt x="61" y="184"/>
                    <a:pt x="94" y="184"/>
                  </a:cubicBezTo>
                  <a:cubicBezTo>
                    <a:pt x="113" y="184"/>
                    <a:pt x="127" y="175"/>
                    <a:pt x="140" y="162"/>
                  </a:cubicBezTo>
                  <a:lnTo>
                    <a:pt x="160" y="187"/>
                  </a:lnTo>
                  <a:cubicBezTo>
                    <a:pt x="141" y="206"/>
                    <a:pt x="120" y="217"/>
                    <a:pt x="91" y="217"/>
                  </a:cubicBezTo>
                  <a:cubicBezTo>
                    <a:pt x="37" y="215"/>
                    <a:pt x="0" y="172"/>
                    <a:pt x="0" y="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0" name="Freeform 252"/>
            <p:cNvSpPr>
              <a:spLocks noEditPoints="1"/>
            </p:cNvSpPr>
            <p:nvPr/>
          </p:nvSpPr>
          <p:spPr bwMode="auto">
            <a:xfrm>
              <a:off x="8237539" y="5054562"/>
              <a:ext cx="17463" cy="107950"/>
            </a:xfrm>
            <a:custGeom>
              <a:avLst/>
              <a:gdLst>
                <a:gd name="T0" fmla="*/ 0 w 36"/>
                <a:gd name="T1" fmla="*/ 0 h 215"/>
                <a:gd name="T2" fmla="*/ 36 w 36"/>
                <a:gd name="T3" fmla="*/ 0 h 215"/>
                <a:gd name="T4" fmla="*/ 36 w 36"/>
                <a:gd name="T5" fmla="*/ 34 h 215"/>
                <a:gd name="T6" fmla="*/ 0 w 36"/>
                <a:gd name="T7" fmla="*/ 34 h 215"/>
                <a:gd name="T8" fmla="*/ 0 w 36"/>
                <a:gd name="T9" fmla="*/ 0 h 215"/>
                <a:gd name="T10" fmla="*/ 1 w 36"/>
                <a:gd name="T11" fmla="*/ 57 h 215"/>
                <a:gd name="T12" fmla="*/ 35 w 36"/>
                <a:gd name="T13" fmla="*/ 57 h 215"/>
                <a:gd name="T14" fmla="*/ 35 w 36"/>
                <a:gd name="T15" fmla="*/ 215 h 215"/>
                <a:gd name="T16" fmla="*/ 1 w 36"/>
                <a:gd name="T17" fmla="*/ 215 h 215"/>
                <a:gd name="T18" fmla="*/ 1 w 36"/>
                <a:gd name="T19" fmla="*/ 5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15">
                  <a:moveTo>
                    <a:pt x="0" y="0"/>
                  </a:move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57"/>
                  </a:moveTo>
                  <a:lnTo>
                    <a:pt x="35" y="57"/>
                  </a:lnTo>
                  <a:lnTo>
                    <a:pt x="35" y="215"/>
                  </a:lnTo>
                  <a:lnTo>
                    <a:pt x="1" y="215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1" name="Freeform 253"/>
            <p:cNvSpPr>
              <a:spLocks/>
            </p:cNvSpPr>
            <p:nvPr/>
          </p:nvSpPr>
          <p:spPr bwMode="auto">
            <a:xfrm>
              <a:off x="8275639" y="5081549"/>
              <a:ext cx="63500" cy="80963"/>
            </a:xfrm>
            <a:custGeom>
              <a:avLst/>
              <a:gdLst>
                <a:gd name="T0" fmla="*/ 0 w 126"/>
                <a:gd name="T1" fmla="*/ 3 h 161"/>
                <a:gd name="T2" fmla="*/ 33 w 126"/>
                <a:gd name="T3" fmla="*/ 3 h 161"/>
                <a:gd name="T4" fmla="*/ 33 w 126"/>
                <a:gd name="T5" fmla="*/ 26 h 161"/>
                <a:gd name="T6" fmla="*/ 77 w 126"/>
                <a:gd name="T7" fmla="*/ 0 h 161"/>
                <a:gd name="T8" fmla="*/ 126 w 126"/>
                <a:gd name="T9" fmla="*/ 55 h 161"/>
                <a:gd name="T10" fmla="*/ 126 w 126"/>
                <a:gd name="T11" fmla="*/ 161 h 161"/>
                <a:gd name="T12" fmla="*/ 92 w 126"/>
                <a:gd name="T13" fmla="*/ 161 h 161"/>
                <a:gd name="T14" fmla="*/ 92 w 126"/>
                <a:gd name="T15" fmla="*/ 65 h 161"/>
                <a:gd name="T16" fmla="*/ 63 w 126"/>
                <a:gd name="T17" fmla="*/ 30 h 161"/>
                <a:gd name="T18" fmla="*/ 33 w 126"/>
                <a:gd name="T19" fmla="*/ 65 h 161"/>
                <a:gd name="T20" fmla="*/ 33 w 126"/>
                <a:gd name="T21" fmla="*/ 161 h 161"/>
                <a:gd name="T22" fmla="*/ 0 w 126"/>
                <a:gd name="T23" fmla="*/ 161 h 161"/>
                <a:gd name="T24" fmla="*/ 0 w 126"/>
                <a:gd name="T25" fmla="*/ 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61">
                  <a:moveTo>
                    <a:pt x="0" y="3"/>
                  </a:moveTo>
                  <a:lnTo>
                    <a:pt x="33" y="3"/>
                  </a:lnTo>
                  <a:lnTo>
                    <a:pt x="33" y="26"/>
                  </a:lnTo>
                  <a:cubicBezTo>
                    <a:pt x="42" y="13"/>
                    <a:pt x="55" y="0"/>
                    <a:pt x="77" y="0"/>
                  </a:cubicBezTo>
                  <a:cubicBezTo>
                    <a:pt x="107" y="0"/>
                    <a:pt x="126" y="21"/>
                    <a:pt x="126" y="55"/>
                  </a:cubicBezTo>
                  <a:lnTo>
                    <a:pt x="126" y="161"/>
                  </a:lnTo>
                  <a:lnTo>
                    <a:pt x="92" y="161"/>
                  </a:lnTo>
                  <a:lnTo>
                    <a:pt x="92" y="65"/>
                  </a:lnTo>
                  <a:cubicBezTo>
                    <a:pt x="92" y="43"/>
                    <a:pt x="82" y="30"/>
                    <a:pt x="63" y="30"/>
                  </a:cubicBezTo>
                  <a:cubicBezTo>
                    <a:pt x="46" y="30"/>
                    <a:pt x="33" y="44"/>
                    <a:pt x="33" y="65"/>
                  </a:cubicBezTo>
                  <a:lnTo>
                    <a:pt x="33" y="161"/>
                  </a:lnTo>
                  <a:lnTo>
                    <a:pt x="0" y="16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2" name="Freeform 254"/>
            <p:cNvSpPr>
              <a:spLocks noEditPoints="1"/>
            </p:cNvSpPr>
            <p:nvPr/>
          </p:nvSpPr>
          <p:spPr bwMode="auto">
            <a:xfrm>
              <a:off x="8355014" y="5054562"/>
              <a:ext cx="71438" cy="111125"/>
            </a:xfrm>
            <a:custGeom>
              <a:avLst/>
              <a:gdLst>
                <a:gd name="T0" fmla="*/ 0 w 141"/>
                <a:gd name="T1" fmla="*/ 138 h 220"/>
                <a:gd name="T2" fmla="*/ 0 w 141"/>
                <a:gd name="T3" fmla="*/ 134 h 220"/>
                <a:gd name="T4" fmla="*/ 61 w 141"/>
                <a:gd name="T5" fmla="*/ 54 h 220"/>
                <a:gd name="T6" fmla="*/ 107 w 141"/>
                <a:gd name="T7" fmla="*/ 82 h 220"/>
                <a:gd name="T8" fmla="*/ 107 w 141"/>
                <a:gd name="T9" fmla="*/ 0 h 220"/>
                <a:gd name="T10" fmla="*/ 141 w 141"/>
                <a:gd name="T11" fmla="*/ 0 h 220"/>
                <a:gd name="T12" fmla="*/ 141 w 141"/>
                <a:gd name="T13" fmla="*/ 217 h 220"/>
                <a:gd name="T14" fmla="*/ 107 w 141"/>
                <a:gd name="T15" fmla="*/ 217 h 220"/>
                <a:gd name="T16" fmla="*/ 107 w 141"/>
                <a:gd name="T17" fmla="*/ 192 h 220"/>
                <a:gd name="T18" fmla="*/ 61 w 141"/>
                <a:gd name="T19" fmla="*/ 220 h 220"/>
                <a:gd name="T20" fmla="*/ 0 w 141"/>
                <a:gd name="T21" fmla="*/ 138 h 220"/>
                <a:gd name="T22" fmla="*/ 107 w 141"/>
                <a:gd name="T23" fmla="*/ 137 h 220"/>
                <a:gd name="T24" fmla="*/ 107 w 141"/>
                <a:gd name="T25" fmla="*/ 134 h 220"/>
                <a:gd name="T26" fmla="*/ 70 w 141"/>
                <a:gd name="T27" fmla="*/ 83 h 220"/>
                <a:gd name="T28" fmla="*/ 34 w 141"/>
                <a:gd name="T29" fmla="*/ 134 h 220"/>
                <a:gd name="T30" fmla="*/ 34 w 141"/>
                <a:gd name="T31" fmla="*/ 137 h 220"/>
                <a:gd name="T32" fmla="*/ 70 w 141"/>
                <a:gd name="T33" fmla="*/ 188 h 220"/>
                <a:gd name="T34" fmla="*/ 107 w 141"/>
                <a:gd name="T35" fmla="*/ 13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20">
                  <a:moveTo>
                    <a:pt x="0" y="138"/>
                  </a:moveTo>
                  <a:lnTo>
                    <a:pt x="0" y="134"/>
                  </a:lnTo>
                  <a:cubicBezTo>
                    <a:pt x="0" y="80"/>
                    <a:pt x="30" y="54"/>
                    <a:pt x="61" y="54"/>
                  </a:cubicBezTo>
                  <a:cubicBezTo>
                    <a:pt x="84" y="54"/>
                    <a:pt x="97" y="68"/>
                    <a:pt x="107" y="82"/>
                  </a:cubicBezTo>
                  <a:lnTo>
                    <a:pt x="107" y="0"/>
                  </a:lnTo>
                  <a:lnTo>
                    <a:pt x="141" y="0"/>
                  </a:lnTo>
                  <a:lnTo>
                    <a:pt x="141" y="217"/>
                  </a:lnTo>
                  <a:lnTo>
                    <a:pt x="107" y="217"/>
                  </a:lnTo>
                  <a:lnTo>
                    <a:pt x="107" y="192"/>
                  </a:lnTo>
                  <a:cubicBezTo>
                    <a:pt x="97" y="207"/>
                    <a:pt x="84" y="220"/>
                    <a:pt x="61" y="220"/>
                  </a:cubicBezTo>
                  <a:cubicBezTo>
                    <a:pt x="29" y="218"/>
                    <a:pt x="0" y="192"/>
                    <a:pt x="0" y="138"/>
                  </a:cubicBezTo>
                  <a:close/>
                  <a:moveTo>
                    <a:pt x="107" y="137"/>
                  </a:moveTo>
                  <a:lnTo>
                    <a:pt x="107" y="134"/>
                  </a:lnTo>
                  <a:cubicBezTo>
                    <a:pt x="107" y="103"/>
                    <a:pt x="90" y="83"/>
                    <a:pt x="70" y="83"/>
                  </a:cubicBezTo>
                  <a:cubicBezTo>
                    <a:pt x="50" y="83"/>
                    <a:pt x="34" y="101"/>
                    <a:pt x="34" y="134"/>
                  </a:cubicBezTo>
                  <a:lnTo>
                    <a:pt x="34" y="137"/>
                  </a:lnTo>
                  <a:cubicBezTo>
                    <a:pt x="34" y="168"/>
                    <a:pt x="50" y="188"/>
                    <a:pt x="70" y="188"/>
                  </a:cubicBezTo>
                  <a:cubicBezTo>
                    <a:pt x="90" y="188"/>
                    <a:pt x="107" y="168"/>
                    <a:pt x="107" y="1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3" name="Freeform 255"/>
            <p:cNvSpPr>
              <a:spLocks noEditPoints="1"/>
            </p:cNvSpPr>
            <p:nvPr/>
          </p:nvSpPr>
          <p:spPr bwMode="auto">
            <a:xfrm>
              <a:off x="8442327" y="5081549"/>
              <a:ext cx="66675" cy="84138"/>
            </a:xfrm>
            <a:custGeom>
              <a:avLst/>
              <a:gdLst>
                <a:gd name="T0" fmla="*/ 0 w 134"/>
                <a:gd name="T1" fmla="*/ 84 h 166"/>
                <a:gd name="T2" fmla="*/ 0 w 134"/>
                <a:gd name="T3" fmla="*/ 81 h 166"/>
                <a:gd name="T4" fmla="*/ 68 w 134"/>
                <a:gd name="T5" fmla="*/ 0 h 166"/>
                <a:gd name="T6" fmla="*/ 134 w 134"/>
                <a:gd name="T7" fmla="*/ 84 h 166"/>
                <a:gd name="T8" fmla="*/ 134 w 134"/>
                <a:gd name="T9" fmla="*/ 95 h 166"/>
                <a:gd name="T10" fmla="*/ 35 w 134"/>
                <a:gd name="T11" fmla="*/ 95 h 166"/>
                <a:gd name="T12" fmla="*/ 75 w 134"/>
                <a:gd name="T13" fmla="*/ 136 h 166"/>
                <a:gd name="T14" fmla="*/ 112 w 134"/>
                <a:gd name="T15" fmla="*/ 120 h 166"/>
                <a:gd name="T16" fmla="*/ 129 w 134"/>
                <a:gd name="T17" fmla="*/ 141 h 166"/>
                <a:gd name="T18" fmla="*/ 74 w 134"/>
                <a:gd name="T19" fmla="*/ 166 h 166"/>
                <a:gd name="T20" fmla="*/ 0 w 134"/>
                <a:gd name="T21" fmla="*/ 84 h 166"/>
                <a:gd name="T22" fmla="*/ 100 w 134"/>
                <a:gd name="T23" fmla="*/ 71 h 166"/>
                <a:gd name="T24" fmla="*/ 68 w 134"/>
                <a:gd name="T25" fmla="*/ 28 h 166"/>
                <a:gd name="T26" fmla="*/ 34 w 134"/>
                <a:gd name="T27" fmla="*/ 71 h 166"/>
                <a:gd name="T28" fmla="*/ 100 w 134"/>
                <a:gd name="T29" fmla="*/ 7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66">
                  <a:moveTo>
                    <a:pt x="0" y="84"/>
                  </a:moveTo>
                  <a:lnTo>
                    <a:pt x="0" y="81"/>
                  </a:lnTo>
                  <a:cubicBezTo>
                    <a:pt x="0" y="34"/>
                    <a:pt x="29" y="0"/>
                    <a:pt x="68" y="0"/>
                  </a:cubicBezTo>
                  <a:cubicBezTo>
                    <a:pt x="110" y="0"/>
                    <a:pt x="134" y="36"/>
                    <a:pt x="134" y="84"/>
                  </a:cubicBezTo>
                  <a:lnTo>
                    <a:pt x="134" y="95"/>
                  </a:lnTo>
                  <a:lnTo>
                    <a:pt x="35" y="95"/>
                  </a:lnTo>
                  <a:cubicBezTo>
                    <a:pt x="38" y="121"/>
                    <a:pt x="55" y="136"/>
                    <a:pt x="75" y="136"/>
                  </a:cubicBezTo>
                  <a:cubicBezTo>
                    <a:pt x="90" y="136"/>
                    <a:pt x="102" y="130"/>
                    <a:pt x="112" y="120"/>
                  </a:cubicBezTo>
                  <a:lnTo>
                    <a:pt x="129" y="141"/>
                  </a:lnTo>
                  <a:cubicBezTo>
                    <a:pt x="115" y="156"/>
                    <a:pt x="97" y="166"/>
                    <a:pt x="74" y="166"/>
                  </a:cubicBezTo>
                  <a:cubicBezTo>
                    <a:pt x="32" y="164"/>
                    <a:pt x="0" y="133"/>
                    <a:pt x="0" y="84"/>
                  </a:cubicBezTo>
                  <a:close/>
                  <a:moveTo>
                    <a:pt x="100" y="71"/>
                  </a:moveTo>
                  <a:cubicBezTo>
                    <a:pt x="99" y="46"/>
                    <a:pt x="87" y="28"/>
                    <a:pt x="68" y="28"/>
                  </a:cubicBezTo>
                  <a:cubicBezTo>
                    <a:pt x="49" y="28"/>
                    <a:pt x="37" y="44"/>
                    <a:pt x="34" y="71"/>
                  </a:cubicBezTo>
                  <a:lnTo>
                    <a:pt x="10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4" name="Freeform 256"/>
            <p:cNvSpPr>
              <a:spLocks/>
            </p:cNvSpPr>
            <p:nvPr/>
          </p:nvSpPr>
          <p:spPr bwMode="auto">
            <a:xfrm>
              <a:off x="8524877" y="5081549"/>
              <a:ext cx="41275" cy="80963"/>
            </a:xfrm>
            <a:custGeom>
              <a:avLst/>
              <a:gdLst>
                <a:gd name="T0" fmla="*/ 0 w 81"/>
                <a:gd name="T1" fmla="*/ 4 h 161"/>
                <a:gd name="T2" fmla="*/ 34 w 81"/>
                <a:gd name="T3" fmla="*/ 4 h 161"/>
                <a:gd name="T4" fmla="*/ 34 w 81"/>
                <a:gd name="T5" fmla="*/ 35 h 161"/>
                <a:gd name="T6" fmla="*/ 81 w 81"/>
                <a:gd name="T7" fmla="*/ 1 h 161"/>
                <a:gd name="T8" fmla="*/ 81 w 81"/>
                <a:gd name="T9" fmla="*/ 37 h 161"/>
                <a:gd name="T10" fmla="*/ 80 w 81"/>
                <a:gd name="T11" fmla="*/ 37 h 161"/>
                <a:gd name="T12" fmla="*/ 34 w 81"/>
                <a:gd name="T13" fmla="*/ 91 h 161"/>
                <a:gd name="T14" fmla="*/ 34 w 81"/>
                <a:gd name="T15" fmla="*/ 161 h 161"/>
                <a:gd name="T16" fmla="*/ 0 w 81"/>
                <a:gd name="T17" fmla="*/ 161 h 161"/>
                <a:gd name="T18" fmla="*/ 0 w 81"/>
                <a:gd name="T19" fmla="*/ 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61">
                  <a:moveTo>
                    <a:pt x="0" y="4"/>
                  </a:moveTo>
                  <a:lnTo>
                    <a:pt x="34" y="4"/>
                  </a:lnTo>
                  <a:lnTo>
                    <a:pt x="34" y="35"/>
                  </a:lnTo>
                  <a:cubicBezTo>
                    <a:pt x="42" y="14"/>
                    <a:pt x="57" y="0"/>
                    <a:pt x="81" y="1"/>
                  </a:cubicBezTo>
                  <a:lnTo>
                    <a:pt x="81" y="37"/>
                  </a:lnTo>
                  <a:lnTo>
                    <a:pt x="80" y="37"/>
                  </a:lnTo>
                  <a:cubicBezTo>
                    <a:pt x="52" y="37"/>
                    <a:pt x="34" y="55"/>
                    <a:pt x="34" y="91"/>
                  </a:cubicBezTo>
                  <a:lnTo>
                    <a:pt x="34" y="161"/>
                  </a:lnTo>
                  <a:lnTo>
                    <a:pt x="0" y="16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5" name="Rectangle 257"/>
            <p:cNvSpPr>
              <a:spLocks noChangeArrowheads="1"/>
            </p:cNvSpPr>
            <p:nvPr/>
          </p:nvSpPr>
          <p:spPr bwMode="auto">
            <a:xfrm>
              <a:off x="8137527" y="4808499"/>
              <a:ext cx="42862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6" name="Freeform 258"/>
            <p:cNvSpPr>
              <a:spLocks noEditPoints="1"/>
            </p:cNvSpPr>
            <p:nvPr/>
          </p:nvSpPr>
          <p:spPr bwMode="auto">
            <a:xfrm>
              <a:off x="8224839" y="4841837"/>
              <a:ext cx="44450" cy="60325"/>
            </a:xfrm>
            <a:custGeom>
              <a:avLst/>
              <a:gdLst>
                <a:gd name="T0" fmla="*/ 0 w 87"/>
                <a:gd name="T1" fmla="*/ 0 h 118"/>
                <a:gd name="T2" fmla="*/ 44 w 87"/>
                <a:gd name="T3" fmla="*/ 0 h 118"/>
                <a:gd name="T4" fmla="*/ 75 w 87"/>
                <a:gd name="T5" fmla="*/ 10 h 118"/>
                <a:gd name="T6" fmla="*/ 82 w 87"/>
                <a:gd name="T7" fmla="*/ 30 h 118"/>
                <a:gd name="T8" fmla="*/ 82 w 87"/>
                <a:gd name="T9" fmla="*/ 30 h 118"/>
                <a:gd name="T10" fmla="*/ 66 w 87"/>
                <a:gd name="T11" fmla="*/ 56 h 118"/>
                <a:gd name="T12" fmla="*/ 87 w 87"/>
                <a:gd name="T13" fmla="*/ 85 h 118"/>
                <a:gd name="T14" fmla="*/ 87 w 87"/>
                <a:gd name="T15" fmla="*/ 86 h 118"/>
                <a:gd name="T16" fmla="*/ 45 w 87"/>
                <a:gd name="T17" fmla="*/ 118 h 118"/>
                <a:gd name="T18" fmla="*/ 0 w 87"/>
                <a:gd name="T19" fmla="*/ 118 h 118"/>
                <a:gd name="T20" fmla="*/ 0 w 87"/>
                <a:gd name="T21" fmla="*/ 0 h 118"/>
                <a:gd name="T22" fmla="*/ 45 w 87"/>
                <a:gd name="T23" fmla="*/ 68 h 118"/>
                <a:gd name="T24" fmla="*/ 23 w 87"/>
                <a:gd name="T25" fmla="*/ 68 h 118"/>
                <a:gd name="T26" fmla="*/ 23 w 87"/>
                <a:gd name="T27" fmla="*/ 96 h 118"/>
                <a:gd name="T28" fmla="*/ 46 w 87"/>
                <a:gd name="T29" fmla="*/ 96 h 118"/>
                <a:gd name="T30" fmla="*/ 63 w 87"/>
                <a:gd name="T31" fmla="*/ 82 h 118"/>
                <a:gd name="T32" fmla="*/ 63 w 87"/>
                <a:gd name="T33" fmla="*/ 82 h 118"/>
                <a:gd name="T34" fmla="*/ 45 w 87"/>
                <a:gd name="T35" fmla="*/ 68 h 118"/>
                <a:gd name="T36" fmla="*/ 59 w 87"/>
                <a:gd name="T37" fmla="*/ 35 h 118"/>
                <a:gd name="T38" fmla="*/ 42 w 87"/>
                <a:gd name="T39" fmla="*/ 21 h 118"/>
                <a:gd name="T40" fmla="*/ 24 w 87"/>
                <a:gd name="T41" fmla="*/ 21 h 118"/>
                <a:gd name="T42" fmla="*/ 24 w 87"/>
                <a:gd name="T43" fmla="*/ 47 h 118"/>
                <a:gd name="T44" fmla="*/ 41 w 87"/>
                <a:gd name="T45" fmla="*/ 47 h 118"/>
                <a:gd name="T46" fmla="*/ 59 w 87"/>
                <a:gd name="T47" fmla="*/ 3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118">
                  <a:moveTo>
                    <a:pt x="0" y="0"/>
                  </a:moveTo>
                  <a:lnTo>
                    <a:pt x="44" y="0"/>
                  </a:lnTo>
                  <a:cubicBezTo>
                    <a:pt x="57" y="0"/>
                    <a:pt x="67" y="3"/>
                    <a:pt x="75" y="10"/>
                  </a:cubicBezTo>
                  <a:cubicBezTo>
                    <a:pt x="80" y="15"/>
                    <a:pt x="82" y="22"/>
                    <a:pt x="82" y="30"/>
                  </a:cubicBezTo>
                  <a:lnTo>
                    <a:pt x="82" y="30"/>
                  </a:lnTo>
                  <a:cubicBezTo>
                    <a:pt x="82" y="43"/>
                    <a:pt x="75" y="51"/>
                    <a:pt x="66" y="56"/>
                  </a:cubicBezTo>
                  <a:cubicBezTo>
                    <a:pt x="79" y="61"/>
                    <a:pt x="87" y="68"/>
                    <a:pt x="87" y="85"/>
                  </a:cubicBezTo>
                  <a:lnTo>
                    <a:pt x="87" y="86"/>
                  </a:lnTo>
                  <a:cubicBezTo>
                    <a:pt x="87" y="107"/>
                    <a:pt x="70" y="118"/>
                    <a:pt x="45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45" y="68"/>
                  </a:moveTo>
                  <a:lnTo>
                    <a:pt x="23" y="68"/>
                  </a:lnTo>
                  <a:lnTo>
                    <a:pt x="23" y="96"/>
                  </a:lnTo>
                  <a:lnTo>
                    <a:pt x="46" y="96"/>
                  </a:lnTo>
                  <a:cubicBezTo>
                    <a:pt x="57" y="96"/>
                    <a:pt x="63" y="91"/>
                    <a:pt x="63" y="82"/>
                  </a:cubicBezTo>
                  <a:lnTo>
                    <a:pt x="63" y="82"/>
                  </a:lnTo>
                  <a:cubicBezTo>
                    <a:pt x="62" y="73"/>
                    <a:pt x="56" y="68"/>
                    <a:pt x="45" y="68"/>
                  </a:cubicBezTo>
                  <a:close/>
                  <a:moveTo>
                    <a:pt x="59" y="35"/>
                  </a:moveTo>
                  <a:cubicBezTo>
                    <a:pt x="59" y="26"/>
                    <a:pt x="52" y="21"/>
                    <a:pt x="42" y="21"/>
                  </a:cubicBezTo>
                  <a:lnTo>
                    <a:pt x="24" y="21"/>
                  </a:lnTo>
                  <a:lnTo>
                    <a:pt x="24" y="47"/>
                  </a:lnTo>
                  <a:lnTo>
                    <a:pt x="41" y="47"/>
                  </a:lnTo>
                  <a:cubicBezTo>
                    <a:pt x="51" y="48"/>
                    <a:pt x="59" y="43"/>
                    <a:pt x="5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7" name="Freeform 259"/>
            <p:cNvSpPr>
              <a:spLocks/>
            </p:cNvSpPr>
            <p:nvPr/>
          </p:nvSpPr>
          <p:spPr bwMode="auto">
            <a:xfrm>
              <a:off x="8278814" y="4841837"/>
              <a:ext cx="36513" cy="60325"/>
            </a:xfrm>
            <a:custGeom>
              <a:avLst/>
              <a:gdLst>
                <a:gd name="T0" fmla="*/ 0 w 72"/>
                <a:gd name="T1" fmla="*/ 0 h 118"/>
                <a:gd name="T2" fmla="*/ 25 w 72"/>
                <a:gd name="T3" fmla="*/ 0 h 118"/>
                <a:gd name="T4" fmla="*/ 25 w 72"/>
                <a:gd name="T5" fmla="*/ 96 h 118"/>
                <a:gd name="T6" fmla="*/ 72 w 72"/>
                <a:gd name="T7" fmla="*/ 96 h 118"/>
                <a:gd name="T8" fmla="*/ 72 w 72"/>
                <a:gd name="T9" fmla="*/ 118 h 118"/>
                <a:gd name="T10" fmla="*/ 0 w 72"/>
                <a:gd name="T11" fmla="*/ 118 h 118"/>
                <a:gd name="T12" fmla="*/ 0 w 72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8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2" y="96"/>
                  </a:lnTo>
                  <a:lnTo>
                    <a:pt x="72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8" name="Freeform 260"/>
            <p:cNvSpPr>
              <a:spLocks noEditPoints="1"/>
            </p:cNvSpPr>
            <p:nvPr/>
          </p:nvSpPr>
          <p:spPr bwMode="auto">
            <a:xfrm>
              <a:off x="8318502" y="4840249"/>
              <a:ext cx="53975" cy="63500"/>
            </a:xfrm>
            <a:custGeom>
              <a:avLst/>
              <a:gdLst>
                <a:gd name="T0" fmla="*/ 0 w 107"/>
                <a:gd name="T1" fmla="*/ 63 h 123"/>
                <a:gd name="T2" fmla="*/ 0 w 107"/>
                <a:gd name="T3" fmla="*/ 60 h 123"/>
                <a:gd name="T4" fmla="*/ 53 w 107"/>
                <a:gd name="T5" fmla="*/ 0 h 123"/>
                <a:gd name="T6" fmla="*/ 107 w 107"/>
                <a:gd name="T7" fmla="*/ 60 h 123"/>
                <a:gd name="T8" fmla="*/ 107 w 107"/>
                <a:gd name="T9" fmla="*/ 63 h 123"/>
                <a:gd name="T10" fmla="*/ 53 w 107"/>
                <a:gd name="T11" fmla="*/ 123 h 123"/>
                <a:gd name="T12" fmla="*/ 0 w 107"/>
                <a:gd name="T13" fmla="*/ 63 h 123"/>
                <a:gd name="T14" fmla="*/ 82 w 107"/>
                <a:gd name="T15" fmla="*/ 63 h 123"/>
                <a:gd name="T16" fmla="*/ 82 w 107"/>
                <a:gd name="T17" fmla="*/ 63 h 123"/>
                <a:gd name="T18" fmla="*/ 55 w 107"/>
                <a:gd name="T19" fmla="*/ 23 h 123"/>
                <a:gd name="T20" fmla="*/ 26 w 107"/>
                <a:gd name="T21" fmla="*/ 60 h 123"/>
                <a:gd name="T22" fmla="*/ 26 w 107"/>
                <a:gd name="T23" fmla="*/ 62 h 123"/>
                <a:gd name="T24" fmla="*/ 55 w 107"/>
                <a:gd name="T25" fmla="*/ 100 h 123"/>
                <a:gd name="T26" fmla="*/ 82 w 107"/>
                <a:gd name="T27" fmla="*/ 6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23">
                  <a:moveTo>
                    <a:pt x="0" y="63"/>
                  </a:moveTo>
                  <a:lnTo>
                    <a:pt x="0" y="60"/>
                  </a:lnTo>
                  <a:cubicBezTo>
                    <a:pt x="0" y="25"/>
                    <a:pt x="22" y="0"/>
                    <a:pt x="53" y="0"/>
                  </a:cubicBezTo>
                  <a:cubicBezTo>
                    <a:pt x="85" y="0"/>
                    <a:pt x="107" y="25"/>
                    <a:pt x="107" y="60"/>
                  </a:cubicBezTo>
                  <a:lnTo>
                    <a:pt x="107" y="63"/>
                  </a:lnTo>
                  <a:cubicBezTo>
                    <a:pt x="107" y="98"/>
                    <a:pt x="85" y="123"/>
                    <a:pt x="53" y="123"/>
                  </a:cubicBezTo>
                  <a:cubicBezTo>
                    <a:pt x="21" y="123"/>
                    <a:pt x="0" y="98"/>
                    <a:pt x="0" y="63"/>
                  </a:cubicBezTo>
                  <a:close/>
                  <a:moveTo>
                    <a:pt x="82" y="63"/>
                  </a:moveTo>
                  <a:lnTo>
                    <a:pt x="82" y="63"/>
                  </a:lnTo>
                  <a:cubicBezTo>
                    <a:pt x="82" y="38"/>
                    <a:pt x="71" y="23"/>
                    <a:pt x="55" y="23"/>
                  </a:cubicBezTo>
                  <a:cubicBezTo>
                    <a:pt x="38" y="23"/>
                    <a:pt x="26" y="38"/>
                    <a:pt x="26" y="60"/>
                  </a:cubicBezTo>
                  <a:lnTo>
                    <a:pt x="26" y="62"/>
                  </a:lnTo>
                  <a:cubicBezTo>
                    <a:pt x="26" y="85"/>
                    <a:pt x="37" y="100"/>
                    <a:pt x="55" y="100"/>
                  </a:cubicBezTo>
                  <a:cubicBezTo>
                    <a:pt x="70" y="100"/>
                    <a:pt x="81" y="85"/>
                    <a:pt x="82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9" name="Freeform 261"/>
            <p:cNvSpPr>
              <a:spLocks/>
            </p:cNvSpPr>
            <p:nvPr/>
          </p:nvSpPr>
          <p:spPr bwMode="auto">
            <a:xfrm>
              <a:off x="8380414" y="4841837"/>
              <a:ext cx="47625" cy="61913"/>
            </a:xfrm>
            <a:custGeom>
              <a:avLst/>
              <a:gdLst>
                <a:gd name="T0" fmla="*/ 0 w 93"/>
                <a:gd name="T1" fmla="*/ 61 h 121"/>
                <a:gd name="T2" fmla="*/ 0 w 93"/>
                <a:gd name="T3" fmla="*/ 60 h 121"/>
                <a:gd name="T4" fmla="*/ 54 w 93"/>
                <a:gd name="T5" fmla="*/ 0 h 121"/>
                <a:gd name="T6" fmla="*/ 91 w 93"/>
                <a:gd name="T7" fmla="*/ 16 h 121"/>
                <a:gd name="T8" fmla="*/ 76 w 93"/>
                <a:gd name="T9" fmla="*/ 35 h 121"/>
                <a:gd name="T10" fmla="*/ 52 w 93"/>
                <a:gd name="T11" fmla="*/ 22 h 121"/>
                <a:gd name="T12" fmla="*/ 25 w 93"/>
                <a:gd name="T13" fmla="*/ 60 h 121"/>
                <a:gd name="T14" fmla="*/ 25 w 93"/>
                <a:gd name="T15" fmla="*/ 60 h 121"/>
                <a:gd name="T16" fmla="*/ 52 w 93"/>
                <a:gd name="T17" fmla="*/ 97 h 121"/>
                <a:gd name="T18" fmla="*/ 77 w 93"/>
                <a:gd name="T19" fmla="*/ 85 h 121"/>
                <a:gd name="T20" fmla="*/ 93 w 93"/>
                <a:gd name="T21" fmla="*/ 102 h 121"/>
                <a:gd name="T22" fmla="*/ 52 w 93"/>
                <a:gd name="T23" fmla="*/ 119 h 121"/>
                <a:gd name="T24" fmla="*/ 0 w 93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1">
                  <a:moveTo>
                    <a:pt x="0" y="61"/>
                  </a:moveTo>
                  <a:lnTo>
                    <a:pt x="0" y="60"/>
                  </a:lnTo>
                  <a:cubicBezTo>
                    <a:pt x="0" y="23"/>
                    <a:pt x="23" y="0"/>
                    <a:pt x="54" y="0"/>
                  </a:cubicBezTo>
                  <a:cubicBezTo>
                    <a:pt x="71" y="0"/>
                    <a:pt x="83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9" y="93"/>
                    <a:pt x="77" y="85"/>
                  </a:cubicBezTo>
                  <a:lnTo>
                    <a:pt x="93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1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0" name="Freeform 262"/>
            <p:cNvSpPr>
              <a:spLocks/>
            </p:cNvSpPr>
            <p:nvPr/>
          </p:nvSpPr>
          <p:spPr bwMode="auto">
            <a:xfrm>
              <a:off x="8435977" y="4841837"/>
              <a:ext cx="47625" cy="60325"/>
            </a:xfrm>
            <a:custGeom>
              <a:avLst/>
              <a:gdLst>
                <a:gd name="T0" fmla="*/ 1 w 95"/>
                <a:gd name="T1" fmla="*/ 0 h 118"/>
                <a:gd name="T2" fmla="*/ 26 w 95"/>
                <a:gd name="T3" fmla="*/ 0 h 118"/>
                <a:gd name="T4" fmla="*/ 26 w 95"/>
                <a:gd name="T5" fmla="*/ 51 h 118"/>
                <a:gd name="T6" fmla="*/ 65 w 95"/>
                <a:gd name="T7" fmla="*/ 0 h 118"/>
                <a:gd name="T8" fmla="*/ 93 w 95"/>
                <a:gd name="T9" fmla="*/ 0 h 118"/>
                <a:gd name="T10" fmla="*/ 53 w 95"/>
                <a:gd name="T11" fmla="*/ 50 h 118"/>
                <a:gd name="T12" fmla="*/ 95 w 95"/>
                <a:gd name="T13" fmla="*/ 118 h 118"/>
                <a:gd name="T14" fmla="*/ 66 w 95"/>
                <a:gd name="T15" fmla="*/ 118 h 118"/>
                <a:gd name="T16" fmla="*/ 36 w 95"/>
                <a:gd name="T17" fmla="*/ 70 h 118"/>
                <a:gd name="T18" fmla="*/ 25 w 95"/>
                <a:gd name="T19" fmla="*/ 84 h 118"/>
                <a:gd name="T20" fmla="*/ 25 w 95"/>
                <a:gd name="T21" fmla="*/ 118 h 118"/>
                <a:gd name="T22" fmla="*/ 0 w 95"/>
                <a:gd name="T23" fmla="*/ 118 h 118"/>
                <a:gd name="T24" fmla="*/ 1 w 95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18">
                  <a:moveTo>
                    <a:pt x="1" y="0"/>
                  </a:moveTo>
                  <a:lnTo>
                    <a:pt x="26" y="0"/>
                  </a:lnTo>
                  <a:lnTo>
                    <a:pt x="26" y="51"/>
                  </a:lnTo>
                  <a:lnTo>
                    <a:pt x="65" y="0"/>
                  </a:lnTo>
                  <a:lnTo>
                    <a:pt x="93" y="0"/>
                  </a:lnTo>
                  <a:lnTo>
                    <a:pt x="53" y="50"/>
                  </a:lnTo>
                  <a:lnTo>
                    <a:pt x="95" y="118"/>
                  </a:lnTo>
                  <a:lnTo>
                    <a:pt x="66" y="118"/>
                  </a:lnTo>
                  <a:lnTo>
                    <a:pt x="36" y="70"/>
                  </a:lnTo>
                  <a:lnTo>
                    <a:pt x="25" y="84"/>
                  </a:lnTo>
                  <a:lnTo>
                    <a:pt x="25" y="118"/>
                  </a:lnTo>
                  <a:lnTo>
                    <a:pt x="0" y="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1" name="Freeform 263"/>
            <p:cNvSpPr>
              <a:spLocks/>
            </p:cNvSpPr>
            <p:nvPr/>
          </p:nvSpPr>
          <p:spPr bwMode="auto">
            <a:xfrm>
              <a:off x="8832852" y="5056149"/>
              <a:ext cx="88900" cy="106363"/>
            </a:xfrm>
            <a:custGeom>
              <a:avLst/>
              <a:gdLst>
                <a:gd name="T0" fmla="*/ 0 w 175"/>
                <a:gd name="T1" fmla="*/ 0 h 209"/>
                <a:gd name="T2" fmla="*/ 24 w 175"/>
                <a:gd name="T3" fmla="*/ 0 h 209"/>
                <a:gd name="T4" fmla="*/ 88 w 175"/>
                <a:gd name="T5" fmla="*/ 113 h 209"/>
                <a:gd name="T6" fmla="*/ 152 w 175"/>
                <a:gd name="T7" fmla="*/ 0 h 209"/>
                <a:gd name="T8" fmla="*/ 175 w 175"/>
                <a:gd name="T9" fmla="*/ 0 h 209"/>
                <a:gd name="T10" fmla="*/ 175 w 175"/>
                <a:gd name="T11" fmla="*/ 209 h 209"/>
                <a:gd name="T12" fmla="*/ 153 w 175"/>
                <a:gd name="T13" fmla="*/ 209 h 209"/>
                <a:gd name="T14" fmla="*/ 153 w 175"/>
                <a:gd name="T15" fmla="*/ 40 h 209"/>
                <a:gd name="T16" fmla="*/ 88 w 175"/>
                <a:gd name="T17" fmla="*/ 152 h 209"/>
                <a:gd name="T18" fmla="*/ 87 w 175"/>
                <a:gd name="T19" fmla="*/ 152 h 209"/>
                <a:gd name="T20" fmla="*/ 22 w 175"/>
                <a:gd name="T21" fmla="*/ 40 h 209"/>
                <a:gd name="T22" fmla="*/ 22 w 175"/>
                <a:gd name="T23" fmla="*/ 209 h 209"/>
                <a:gd name="T24" fmla="*/ 0 w 175"/>
                <a:gd name="T25" fmla="*/ 209 h 209"/>
                <a:gd name="T26" fmla="*/ 0 w 175"/>
                <a:gd name="T2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5" h="209">
                  <a:moveTo>
                    <a:pt x="0" y="0"/>
                  </a:moveTo>
                  <a:lnTo>
                    <a:pt x="24" y="0"/>
                  </a:lnTo>
                  <a:lnTo>
                    <a:pt x="88" y="113"/>
                  </a:lnTo>
                  <a:lnTo>
                    <a:pt x="152" y="0"/>
                  </a:lnTo>
                  <a:lnTo>
                    <a:pt x="175" y="0"/>
                  </a:lnTo>
                  <a:lnTo>
                    <a:pt x="175" y="209"/>
                  </a:lnTo>
                  <a:lnTo>
                    <a:pt x="153" y="209"/>
                  </a:lnTo>
                  <a:lnTo>
                    <a:pt x="153" y="40"/>
                  </a:lnTo>
                  <a:lnTo>
                    <a:pt x="88" y="152"/>
                  </a:lnTo>
                  <a:lnTo>
                    <a:pt x="87" y="152"/>
                  </a:lnTo>
                  <a:lnTo>
                    <a:pt x="22" y="40"/>
                  </a:lnTo>
                  <a:lnTo>
                    <a:pt x="22" y="209"/>
                  </a:lnTo>
                  <a:lnTo>
                    <a:pt x="0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2" name="Freeform 264"/>
            <p:cNvSpPr>
              <a:spLocks noEditPoints="1"/>
            </p:cNvSpPr>
            <p:nvPr/>
          </p:nvSpPr>
          <p:spPr bwMode="auto">
            <a:xfrm>
              <a:off x="8940802" y="5083137"/>
              <a:ext cx="58738" cy="80963"/>
            </a:xfrm>
            <a:custGeom>
              <a:avLst/>
              <a:gdLst>
                <a:gd name="T0" fmla="*/ 0 w 118"/>
                <a:gd name="T1" fmla="*/ 112 h 160"/>
                <a:gd name="T2" fmla="*/ 0 w 118"/>
                <a:gd name="T3" fmla="*/ 112 h 160"/>
                <a:gd name="T4" fmla="*/ 57 w 118"/>
                <a:gd name="T5" fmla="*/ 61 h 160"/>
                <a:gd name="T6" fmla="*/ 97 w 118"/>
                <a:gd name="T7" fmla="*/ 67 h 160"/>
                <a:gd name="T8" fmla="*/ 97 w 118"/>
                <a:gd name="T9" fmla="*/ 58 h 160"/>
                <a:gd name="T10" fmla="*/ 57 w 118"/>
                <a:gd name="T11" fmla="*/ 20 h 160"/>
                <a:gd name="T12" fmla="*/ 17 w 118"/>
                <a:gd name="T13" fmla="*/ 30 h 160"/>
                <a:gd name="T14" fmla="*/ 11 w 118"/>
                <a:gd name="T15" fmla="*/ 12 h 160"/>
                <a:gd name="T16" fmla="*/ 60 w 118"/>
                <a:gd name="T17" fmla="*/ 0 h 160"/>
                <a:gd name="T18" fmla="*/ 103 w 118"/>
                <a:gd name="T19" fmla="*/ 15 h 160"/>
                <a:gd name="T20" fmla="*/ 118 w 118"/>
                <a:gd name="T21" fmla="*/ 57 h 160"/>
                <a:gd name="T22" fmla="*/ 118 w 118"/>
                <a:gd name="T23" fmla="*/ 157 h 160"/>
                <a:gd name="T24" fmla="*/ 97 w 118"/>
                <a:gd name="T25" fmla="*/ 157 h 160"/>
                <a:gd name="T26" fmla="*/ 97 w 118"/>
                <a:gd name="T27" fmla="*/ 134 h 160"/>
                <a:gd name="T28" fmla="*/ 50 w 118"/>
                <a:gd name="T29" fmla="*/ 160 h 160"/>
                <a:gd name="T30" fmla="*/ 0 w 118"/>
                <a:gd name="T31" fmla="*/ 112 h 160"/>
                <a:gd name="T32" fmla="*/ 97 w 118"/>
                <a:gd name="T33" fmla="*/ 102 h 160"/>
                <a:gd name="T34" fmla="*/ 97 w 118"/>
                <a:gd name="T35" fmla="*/ 84 h 160"/>
                <a:gd name="T36" fmla="*/ 60 w 118"/>
                <a:gd name="T37" fmla="*/ 77 h 160"/>
                <a:gd name="T38" fmla="*/ 21 w 118"/>
                <a:gd name="T39" fmla="*/ 110 h 160"/>
                <a:gd name="T40" fmla="*/ 21 w 118"/>
                <a:gd name="T41" fmla="*/ 111 h 160"/>
                <a:gd name="T42" fmla="*/ 55 w 118"/>
                <a:gd name="T43" fmla="*/ 142 h 160"/>
                <a:gd name="T44" fmla="*/ 97 w 118"/>
                <a:gd name="T45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60">
                  <a:moveTo>
                    <a:pt x="0" y="112"/>
                  </a:moveTo>
                  <a:lnTo>
                    <a:pt x="0" y="112"/>
                  </a:lnTo>
                  <a:cubicBezTo>
                    <a:pt x="0" y="78"/>
                    <a:pt x="22" y="61"/>
                    <a:pt x="57" y="61"/>
                  </a:cubicBezTo>
                  <a:cubicBezTo>
                    <a:pt x="73" y="61"/>
                    <a:pt x="86" y="64"/>
                    <a:pt x="97" y="67"/>
                  </a:cubicBezTo>
                  <a:lnTo>
                    <a:pt x="97" y="58"/>
                  </a:lnTo>
                  <a:cubicBezTo>
                    <a:pt x="97" y="33"/>
                    <a:pt x="82" y="20"/>
                    <a:pt x="57" y="20"/>
                  </a:cubicBezTo>
                  <a:cubicBezTo>
                    <a:pt x="42" y="20"/>
                    <a:pt x="28" y="25"/>
                    <a:pt x="17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8" y="0"/>
                    <a:pt x="93" y="5"/>
                    <a:pt x="103" y="15"/>
                  </a:cubicBezTo>
                  <a:cubicBezTo>
                    <a:pt x="113" y="25"/>
                    <a:pt x="118" y="38"/>
                    <a:pt x="118" y="57"/>
                  </a:cubicBezTo>
                  <a:lnTo>
                    <a:pt x="118" y="157"/>
                  </a:lnTo>
                  <a:lnTo>
                    <a:pt x="97" y="157"/>
                  </a:lnTo>
                  <a:lnTo>
                    <a:pt x="97" y="134"/>
                  </a:lnTo>
                  <a:cubicBezTo>
                    <a:pt x="88" y="149"/>
                    <a:pt x="72" y="160"/>
                    <a:pt x="50" y="160"/>
                  </a:cubicBezTo>
                  <a:cubicBezTo>
                    <a:pt x="23" y="160"/>
                    <a:pt x="0" y="142"/>
                    <a:pt x="0" y="112"/>
                  </a:cubicBezTo>
                  <a:close/>
                  <a:moveTo>
                    <a:pt x="97" y="102"/>
                  </a:moveTo>
                  <a:lnTo>
                    <a:pt x="97" y="84"/>
                  </a:lnTo>
                  <a:cubicBezTo>
                    <a:pt x="87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2"/>
                    <a:pt x="55" y="142"/>
                  </a:cubicBezTo>
                  <a:cubicBezTo>
                    <a:pt x="78" y="142"/>
                    <a:pt x="97" y="126"/>
                    <a:pt x="97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3" name="Freeform 265"/>
            <p:cNvSpPr>
              <a:spLocks/>
            </p:cNvSpPr>
            <p:nvPr/>
          </p:nvSpPr>
          <p:spPr bwMode="auto">
            <a:xfrm>
              <a:off x="9020177" y="5081549"/>
              <a:ext cx="60325" cy="80963"/>
            </a:xfrm>
            <a:custGeom>
              <a:avLst/>
              <a:gdLst>
                <a:gd name="T0" fmla="*/ 1 w 119"/>
                <a:gd name="T1" fmla="*/ 4 h 159"/>
                <a:gd name="T2" fmla="*/ 22 w 119"/>
                <a:gd name="T3" fmla="*/ 4 h 159"/>
                <a:gd name="T4" fmla="*/ 22 w 119"/>
                <a:gd name="T5" fmla="*/ 29 h 159"/>
                <a:gd name="T6" fmla="*/ 68 w 119"/>
                <a:gd name="T7" fmla="*/ 0 h 159"/>
                <a:gd name="T8" fmla="*/ 119 w 119"/>
                <a:gd name="T9" fmla="*/ 57 h 159"/>
                <a:gd name="T10" fmla="*/ 119 w 119"/>
                <a:gd name="T11" fmla="*/ 159 h 159"/>
                <a:gd name="T12" fmla="*/ 98 w 119"/>
                <a:gd name="T13" fmla="*/ 159 h 159"/>
                <a:gd name="T14" fmla="*/ 98 w 119"/>
                <a:gd name="T15" fmla="*/ 63 h 159"/>
                <a:gd name="T16" fmla="*/ 62 w 119"/>
                <a:gd name="T17" fmla="*/ 19 h 159"/>
                <a:gd name="T18" fmla="*/ 22 w 119"/>
                <a:gd name="T19" fmla="*/ 64 h 159"/>
                <a:gd name="T20" fmla="*/ 22 w 119"/>
                <a:gd name="T21" fmla="*/ 159 h 159"/>
                <a:gd name="T22" fmla="*/ 0 w 119"/>
                <a:gd name="T23" fmla="*/ 159 h 159"/>
                <a:gd name="T24" fmla="*/ 0 w 119"/>
                <a:gd name="T25" fmla="*/ 4 h 159"/>
                <a:gd name="T26" fmla="*/ 1 w 119"/>
                <a:gd name="T27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59">
                  <a:moveTo>
                    <a:pt x="1" y="4"/>
                  </a:moveTo>
                  <a:lnTo>
                    <a:pt x="22" y="4"/>
                  </a:lnTo>
                  <a:lnTo>
                    <a:pt x="22" y="29"/>
                  </a:lnTo>
                  <a:cubicBezTo>
                    <a:pt x="31" y="14"/>
                    <a:pt x="44" y="0"/>
                    <a:pt x="68" y="0"/>
                  </a:cubicBezTo>
                  <a:cubicBezTo>
                    <a:pt x="99" y="0"/>
                    <a:pt x="119" y="22"/>
                    <a:pt x="119" y="57"/>
                  </a:cubicBezTo>
                  <a:lnTo>
                    <a:pt x="119" y="159"/>
                  </a:lnTo>
                  <a:lnTo>
                    <a:pt x="98" y="159"/>
                  </a:lnTo>
                  <a:lnTo>
                    <a:pt x="98" y="63"/>
                  </a:lnTo>
                  <a:cubicBezTo>
                    <a:pt x="98" y="35"/>
                    <a:pt x="84" y="19"/>
                    <a:pt x="62" y="19"/>
                  </a:cubicBezTo>
                  <a:cubicBezTo>
                    <a:pt x="39" y="19"/>
                    <a:pt x="22" y="37"/>
                    <a:pt x="22" y="64"/>
                  </a:cubicBezTo>
                  <a:lnTo>
                    <a:pt x="22" y="159"/>
                  </a:lnTo>
                  <a:lnTo>
                    <a:pt x="0" y="159"/>
                  </a:lnTo>
                  <a:lnTo>
                    <a:pt x="0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4" name="Freeform 266"/>
            <p:cNvSpPr>
              <a:spLocks noEditPoints="1"/>
            </p:cNvSpPr>
            <p:nvPr/>
          </p:nvSpPr>
          <p:spPr bwMode="auto">
            <a:xfrm>
              <a:off x="9102727" y="5054562"/>
              <a:ext cx="12700" cy="107950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1 w 24"/>
                <a:gd name="T11" fmla="*/ 58 h 214"/>
                <a:gd name="T12" fmla="*/ 22 w 24"/>
                <a:gd name="T13" fmla="*/ 58 h 214"/>
                <a:gd name="T14" fmla="*/ 22 w 24"/>
                <a:gd name="T15" fmla="*/ 214 h 214"/>
                <a:gd name="T16" fmla="*/ 1 w 24"/>
                <a:gd name="T17" fmla="*/ 214 h 214"/>
                <a:gd name="T18" fmla="*/ 1 w 24"/>
                <a:gd name="T1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1" y="58"/>
                  </a:moveTo>
                  <a:lnTo>
                    <a:pt x="22" y="58"/>
                  </a:lnTo>
                  <a:lnTo>
                    <a:pt x="22" y="214"/>
                  </a:lnTo>
                  <a:lnTo>
                    <a:pt x="1" y="214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" name="Rectangle 267"/>
            <p:cNvSpPr>
              <a:spLocks noChangeArrowheads="1"/>
            </p:cNvSpPr>
            <p:nvPr/>
          </p:nvSpPr>
          <p:spPr bwMode="auto">
            <a:xfrm>
              <a:off x="9139239" y="5052974"/>
              <a:ext cx="9525" cy="1095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6" name="Freeform 268"/>
            <p:cNvSpPr>
              <a:spLocks noEditPoints="1"/>
            </p:cNvSpPr>
            <p:nvPr/>
          </p:nvSpPr>
          <p:spPr bwMode="auto">
            <a:xfrm>
              <a:off x="9167814" y="5083137"/>
              <a:ext cx="60325" cy="80963"/>
            </a:xfrm>
            <a:custGeom>
              <a:avLst/>
              <a:gdLst>
                <a:gd name="T0" fmla="*/ 0 w 119"/>
                <a:gd name="T1" fmla="*/ 112 h 160"/>
                <a:gd name="T2" fmla="*/ 0 w 119"/>
                <a:gd name="T3" fmla="*/ 112 h 160"/>
                <a:gd name="T4" fmla="*/ 58 w 119"/>
                <a:gd name="T5" fmla="*/ 61 h 160"/>
                <a:gd name="T6" fmla="*/ 98 w 119"/>
                <a:gd name="T7" fmla="*/ 67 h 160"/>
                <a:gd name="T8" fmla="*/ 98 w 119"/>
                <a:gd name="T9" fmla="*/ 58 h 160"/>
                <a:gd name="T10" fmla="*/ 58 w 119"/>
                <a:gd name="T11" fmla="*/ 20 h 160"/>
                <a:gd name="T12" fmla="*/ 18 w 119"/>
                <a:gd name="T13" fmla="*/ 30 h 160"/>
                <a:gd name="T14" fmla="*/ 11 w 119"/>
                <a:gd name="T15" fmla="*/ 12 h 160"/>
                <a:gd name="T16" fmla="*/ 60 w 119"/>
                <a:gd name="T17" fmla="*/ 0 h 160"/>
                <a:gd name="T18" fmla="*/ 104 w 119"/>
                <a:gd name="T19" fmla="*/ 15 h 160"/>
                <a:gd name="T20" fmla="*/ 119 w 119"/>
                <a:gd name="T21" fmla="*/ 57 h 160"/>
                <a:gd name="T22" fmla="*/ 119 w 119"/>
                <a:gd name="T23" fmla="*/ 157 h 160"/>
                <a:gd name="T24" fmla="*/ 98 w 119"/>
                <a:gd name="T25" fmla="*/ 157 h 160"/>
                <a:gd name="T26" fmla="*/ 98 w 119"/>
                <a:gd name="T27" fmla="*/ 134 h 160"/>
                <a:gd name="T28" fmla="*/ 50 w 119"/>
                <a:gd name="T29" fmla="*/ 160 h 160"/>
                <a:gd name="T30" fmla="*/ 0 w 119"/>
                <a:gd name="T31" fmla="*/ 112 h 160"/>
                <a:gd name="T32" fmla="*/ 98 w 119"/>
                <a:gd name="T33" fmla="*/ 102 h 160"/>
                <a:gd name="T34" fmla="*/ 98 w 119"/>
                <a:gd name="T35" fmla="*/ 84 h 160"/>
                <a:gd name="T36" fmla="*/ 60 w 119"/>
                <a:gd name="T37" fmla="*/ 77 h 160"/>
                <a:gd name="T38" fmla="*/ 22 w 119"/>
                <a:gd name="T39" fmla="*/ 110 h 160"/>
                <a:gd name="T40" fmla="*/ 22 w 119"/>
                <a:gd name="T41" fmla="*/ 111 h 160"/>
                <a:gd name="T42" fmla="*/ 55 w 119"/>
                <a:gd name="T43" fmla="*/ 142 h 160"/>
                <a:gd name="T44" fmla="*/ 98 w 119"/>
                <a:gd name="T45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0">
                  <a:moveTo>
                    <a:pt x="0" y="112"/>
                  </a:moveTo>
                  <a:lnTo>
                    <a:pt x="0" y="112"/>
                  </a:lnTo>
                  <a:cubicBezTo>
                    <a:pt x="0" y="78"/>
                    <a:pt x="23" y="61"/>
                    <a:pt x="58" y="61"/>
                  </a:cubicBezTo>
                  <a:cubicBezTo>
                    <a:pt x="74" y="61"/>
                    <a:pt x="86" y="64"/>
                    <a:pt x="98" y="67"/>
                  </a:cubicBezTo>
                  <a:lnTo>
                    <a:pt x="98" y="58"/>
                  </a:lnTo>
                  <a:cubicBezTo>
                    <a:pt x="98" y="33"/>
                    <a:pt x="83" y="20"/>
                    <a:pt x="58" y="20"/>
                  </a:cubicBezTo>
                  <a:cubicBezTo>
                    <a:pt x="43" y="20"/>
                    <a:pt x="29" y="25"/>
                    <a:pt x="18" y="30"/>
                  </a:cubicBezTo>
                  <a:lnTo>
                    <a:pt x="11" y="12"/>
                  </a:lnTo>
                  <a:cubicBezTo>
                    <a:pt x="26" y="5"/>
                    <a:pt x="42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8"/>
                    <a:pt x="119" y="57"/>
                  </a:cubicBezTo>
                  <a:lnTo>
                    <a:pt x="119" y="157"/>
                  </a:lnTo>
                  <a:lnTo>
                    <a:pt x="98" y="157"/>
                  </a:lnTo>
                  <a:lnTo>
                    <a:pt x="98" y="134"/>
                  </a:lnTo>
                  <a:cubicBezTo>
                    <a:pt x="89" y="149"/>
                    <a:pt x="73" y="160"/>
                    <a:pt x="50" y="160"/>
                  </a:cubicBezTo>
                  <a:cubicBezTo>
                    <a:pt x="24" y="160"/>
                    <a:pt x="0" y="142"/>
                    <a:pt x="0" y="112"/>
                  </a:cubicBezTo>
                  <a:close/>
                  <a:moveTo>
                    <a:pt x="98" y="102"/>
                  </a:moveTo>
                  <a:lnTo>
                    <a:pt x="98" y="84"/>
                  </a:lnTo>
                  <a:cubicBezTo>
                    <a:pt x="88" y="80"/>
                    <a:pt x="75" y="77"/>
                    <a:pt x="60" y="77"/>
                  </a:cubicBezTo>
                  <a:cubicBezTo>
                    <a:pt x="35" y="77"/>
                    <a:pt x="22" y="90"/>
                    <a:pt x="22" y="110"/>
                  </a:cubicBezTo>
                  <a:lnTo>
                    <a:pt x="22" y="111"/>
                  </a:lnTo>
                  <a:cubicBezTo>
                    <a:pt x="22" y="131"/>
                    <a:pt x="37" y="142"/>
                    <a:pt x="55" y="142"/>
                  </a:cubicBezTo>
                  <a:cubicBezTo>
                    <a:pt x="79" y="142"/>
                    <a:pt x="98" y="126"/>
                    <a:pt x="98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7" name="Rectangle 269"/>
            <p:cNvSpPr>
              <a:spLocks noChangeArrowheads="1"/>
            </p:cNvSpPr>
            <p:nvPr/>
          </p:nvSpPr>
          <p:spPr bwMode="auto">
            <a:xfrm>
              <a:off x="8815389" y="4808499"/>
              <a:ext cx="427038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8" name="Freeform 270"/>
            <p:cNvSpPr>
              <a:spLocks/>
            </p:cNvSpPr>
            <p:nvPr/>
          </p:nvSpPr>
          <p:spPr bwMode="auto">
            <a:xfrm>
              <a:off x="8951914" y="4841837"/>
              <a:ext cx="38100" cy="60325"/>
            </a:xfrm>
            <a:custGeom>
              <a:avLst/>
              <a:gdLst>
                <a:gd name="T0" fmla="*/ 0 w 76"/>
                <a:gd name="T1" fmla="*/ 0 h 118"/>
                <a:gd name="T2" fmla="*/ 76 w 76"/>
                <a:gd name="T3" fmla="*/ 0 h 118"/>
                <a:gd name="T4" fmla="*/ 76 w 76"/>
                <a:gd name="T5" fmla="*/ 22 h 118"/>
                <a:gd name="T6" fmla="*/ 25 w 76"/>
                <a:gd name="T7" fmla="*/ 22 h 118"/>
                <a:gd name="T8" fmla="*/ 25 w 76"/>
                <a:gd name="T9" fmla="*/ 48 h 118"/>
                <a:gd name="T10" fmla="*/ 70 w 76"/>
                <a:gd name="T11" fmla="*/ 48 h 118"/>
                <a:gd name="T12" fmla="*/ 70 w 76"/>
                <a:gd name="T13" fmla="*/ 71 h 118"/>
                <a:gd name="T14" fmla="*/ 25 w 76"/>
                <a:gd name="T15" fmla="*/ 71 h 118"/>
                <a:gd name="T16" fmla="*/ 25 w 76"/>
                <a:gd name="T17" fmla="*/ 118 h 118"/>
                <a:gd name="T18" fmla="*/ 0 w 76"/>
                <a:gd name="T19" fmla="*/ 118 h 118"/>
                <a:gd name="T20" fmla="*/ 0 w 76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8">
                  <a:moveTo>
                    <a:pt x="0" y="0"/>
                  </a:moveTo>
                  <a:lnTo>
                    <a:pt x="76" y="0"/>
                  </a:lnTo>
                  <a:lnTo>
                    <a:pt x="76" y="22"/>
                  </a:lnTo>
                  <a:lnTo>
                    <a:pt x="25" y="22"/>
                  </a:lnTo>
                  <a:lnTo>
                    <a:pt x="25" y="48"/>
                  </a:lnTo>
                  <a:lnTo>
                    <a:pt x="70" y="48"/>
                  </a:lnTo>
                  <a:lnTo>
                    <a:pt x="70" y="71"/>
                  </a:lnTo>
                  <a:lnTo>
                    <a:pt x="25" y="71"/>
                  </a:lnTo>
                  <a:lnTo>
                    <a:pt x="25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9" name="Rectangle 271"/>
            <p:cNvSpPr>
              <a:spLocks noChangeArrowheads="1"/>
            </p:cNvSpPr>
            <p:nvPr/>
          </p:nvSpPr>
          <p:spPr bwMode="auto">
            <a:xfrm>
              <a:off x="8999539" y="4841837"/>
              <a:ext cx="12700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0" name="Freeform 272"/>
            <p:cNvSpPr>
              <a:spLocks/>
            </p:cNvSpPr>
            <p:nvPr/>
          </p:nvSpPr>
          <p:spPr bwMode="auto">
            <a:xfrm>
              <a:off x="9024939" y="4841837"/>
              <a:ext cx="36513" cy="60325"/>
            </a:xfrm>
            <a:custGeom>
              <a:avLst/>
              <a:gdLst>
                <a:gd name="T0" fmla="*/ 0 w 72"/>
                <a:gd name="T1" fmla="*/ 0 h 118"/>
                <a:gd name="T2" fmla="*/ 25 w 72"/>
                <a:gd name="T3" fmla="*/ 0 h 118"/>
                <a:gd name="T4" fmla="*/ 25 w 72"/>
                <a:gd name="T5" fmla="*/ 96 h 118"/>
                <a:gd name="T6" fmla="*/ 72 w 72"/>
                <a:gd name="T7" fmla="*/ 96 h 118"/>
                <a:gd name="T8" fmla="*/ 72 w 72"/>
                <a:gd name="T9" fmla="*/ 118 h 118"/>
                <a:gd name="T10" fmla="*/ 0 w 72"/>
                <a:gd name="T11" fmla="*/ 118 h 118"/>
                <a:gd name="T12" fmla="*/ 0 w 72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8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2" y="96"/>
                  </a:lnTo>
                  <a:lnTo>
                    <a:pt x="72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1" name="Freeform 273"/>
            <p:cNvSpPr>
              <a:spLocks/>
            </p:cNvSpPr>
            <p:nvPr/>
          </p:nvSpPr>
          <p:spPr bwMode="auto">
            <a:xfrm>
              <a:off x="9067802" y="4841837"/>
              <a:ext cx="39688" cy="60325"/>
            </a:xfrm>
            <a:custGeom>
              <a:avLst/>
              <a:gdLst>
                <a:gd name="T0" fmla="*/ 2 w 78"/>
                <a:gd name="T1" fmla="*/ 0 h 118"/>
                <a:gd name="T2" fmla="*/ 78 w 78"/>
                <a:gd name="T3" fmla="*/ 0 h 118"/>
                <a:gd name="T4" fmla="*/ 78 w 78"/>
                <a:gd name="T5" fmla="*/ 22 h 118"/>
                <a:gd name="T6" fmla="*/ 25 w 78"/>
                <a:gd name="T7" fmla="*/ 22 h 118"/>
                <a:gd name="T8" fmla="*/ 25 w 78"/>
                <a:gd name="T9" fmla="*/ 47 h 118"/>
                <a:gd name="T10" fmla="*/ 71 w 78"/>
                <a:gd name="T11" fmla="*/ 47 h 118"/>
                <a:gd name="T12" fmla="*/ 71 w 78"/>
                <a:gd name="T13" fmla="*/ 70 h 118"/>
                <a:gd name="T14" fmla="*/ 25 w 78"/>
                <a:gd name="T15" fmla="*/ 70 h 118"/>
                <a:gd name="T16" fmla="*/ 25 w 78"/>
                <a:gd name="T17" fmla="*/ 96 h 118"/>
                <a:gd name="T18" fmla="*/ 78 w 78"/>
                <a:gd name="T19" fmla="*/ 96 h 118"/>
                <a:gd name="T20" fmla="*/ 78 w 78"/>
                <a:gd name="T21" fmla="*/ 118 h 118"/>
                <a:gd name="T22" fmla="*/ 0 w 78"/>
                <a:gd name="T23" fmla="*/ 118 h 118"/>
                <a:gd name="T24" fmla="*/ 2 w 78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8">
                  <a:moveTo>
                    <a:pt x="2" y="0"/>
                  </a:moveTo>
                  <a:lnTo>
                    <a:pt x="78" y="0"/>
                  </a:lnTo>
                  <a:lnTo>
                    <a:pt x="78" y="22"/>
                  </a:lnTo>
                  <a:lnTo>
                    <a:pt x="25" y="22"/>
                  </a:lnTo>
                  <a:lnTo>
                    <a:pt x="25" y="47"/>
                  </a:lnTo>
                  <a:lnTo>
                    <a:pt x="71" y="47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8"/>
                  </a:lnTo>
                  <a:lnTo>
                    <a:pt x="0" y="11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2" name="Freeform 274"/>
            <p:cNvSpPr>
              <a:spLocks/>
            </p:cNvSpPr>
            <p:nvPr/>
          </p:nvSpPr>
          <p:spPr bwMode="auto">
            <a:xfrm>
              <a:off x="5537202" y="4621174"/>
              <a:ext cx="1690688" cy="706438"/>
            </a:xfrm>
            <a:custGeom>
              <a:avLst/>
              <a:gdLst>
                <a:gd name="T0" fmla="*/ 3279 w 3330"/>
                <a:gd name="T1" fmla="*/ 1391 h 1391"/>
                <a:gd name="T2" fmla="*/ 50 w 3330"/>
                <a:gd name="T3" fmla="*/ 1391 h 1391"/>
                <a:gd name="T4" fmla="*/ 0 w 3330"/>
                <a:gd name="T5" fmla="*/ 1341 h 1391"/>
                <a:gd name="T6" fmla="*/ 0 w 3330"/>
                <a:gd name="T7" fmla="*/ 50 h 1391"/>
                <a:gd name="T8" fmla="*/ 50 w 3330"/>
                <a:gd name="T9" fmla="*/ 0 h 1391"/>
                <a:gd name="T10" fmla="*/ 3280 w 3330"/>
                <a:gd name="T11" fmla="*/ 0 h 1391"/>
                <a:gd name="T12" fmla="*/ 3330 w 3330"/>
                <a:gd name="T13" fmla="*/ 50 h 1391"/>
                <a:gd name="T14" fmla="*/ 3330 w 3330"/>
                <a:gd name="T15" fmla="*/ 1341 h 1391"/>
                <a:gd name="T16" fmla="*/ 3279 w 3330"/>
                <a:gd name="T17" fmla="*/ 139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0" h="1391">
                  <a:moveTo>
                    <a:pt x="3279" y="1391"/>
                  </a:moveTo>
                  <a:lnTo>
                    <a:pt x="50" y="1391"/>
                  </a:lnTo>
                  <a:cubicBezTo>
                    <a:pt x="23" y="1391"/>
                    <a:pt x="0" y="1369"/>
                    <a:pt x="0" y="1341"/>
                  </a:cubicBezTo>
                  <a:lnTo>
                    <a:pt x="0" y="50"/>
                  </a:lnTo>
                  <a:cubicBezTo>
                    <a:pt x="0" y="22"/>
                    <a:pt x="23" y="0"/>
                    <a:pt x="50" y="0"/>
                  </a:cubicBezTo>
                  <a:lnTo>
                    <a:pt x="3280" y="0"/>
                  </a:lnTo>
                  <a:cubicBezTo>
                    <a:pt x="3308" y="0"/>
                    <a:pt x="3330" y="22"/>
                    <a:pt x="3330" y="50"/>
                  </a:cubicBezTo>
                  <a:lnTo>
                    <a:pt x="3330" y="1341"/>
                  </a:lnTo>
                  <a:cubicBezTo>
                    <a:pt x="3329" y="1369"/>
                    <a:pt x="3306" y="1391"/>
                    <a:pt x="3279" y="13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3" name="Freeform 275"/>
            <p:cNvSpPr>
              <a:spLocks noEditPoints="1"/>
            </p:cNvSpPr>
            <p:nvPr/>
          </p:nvSpPr>
          <p:spPr bwMode="auto">
            <a:xfrm>
              <a:off x="5530852" y="4614824"/>
              <a:ext cx="1703388" cy="719138"/>
            </a:xfrm>
            <a:custGeom>
              <a:avLst/>
              <a:gdLst>
                <a:gd name="T0" fmla="*/ 3291 w 3355"/>
                <a:gd name="T1" fmla="*/ 1417 h 1417"/>
                <a:gd name="T2" fmla="*/ 62 w 3355"/>
                <a:gd name="T3" fmla="*/ 1417 h 1417"/>
                <a:gd name="T4" fmla="*/ 0 w 3355"/>
                <a:gd name="T5" fmla="*/ 1354 h 1417"/>
                <a:gd name="T6" fmla="*/ 0 w 3355"/>
                <a:gd name="T7" fmla="*/ 63 h 1417"/>
                <a:gd name="T8" fmla="*/ 62 w 3355"/>
                <a:gd name="T9" fmla="*/ 0 h 1417"/>
                <a:gd name="T10" fmla="*/ 3292 w 3355"/>
                <a:gd name="T11" fmla="*/ 0 h 1417"/>
                <a:gd name="T12" fmla="*/ 3355 w 3355"/>
                <a:gd name="T13" fmla="*/ 63 h 1417"/>
                <a:gd name="T14" fmla="*/ 3355 w 3355"/>
                <a:gd name="T15" fmla="*/ 1354 h 1417"/>
                <a:gd name="T16" fmla="*/ 3291 w 3355"/>
                <a:gd name="T17" fmla="*/ 1417 h 1417"/>
                <a:gd name="T18" fmla="*/ 62 w 3355"/>
                <a:gd name="T19" fmla="*/ 25 h 1417"/>
                <a:gd name="T20" fmla="*/ 25 w 3355"/>
                <a:gd name="T21" fmla="*/ 63 h 1417"/>
                <a:gd name="T22" fmla="*/ 25 w 3355"/>
                <a:gd name="T23" fmla="*/ 1354 h 1417"/>
                <a:gd name="T24" fmla="*/ 62 w 3355"/>
                <a:gd name="T25" fmla="*/ 1392 h 1417"/>
                <a:gd name="T26" fmla="*/ 3292 w 3355"/>
                <a:gd name="T27" fmla="*/ 1392 h 1417"/>
                <a:gd name="T28" fmla="*/ 3330 w 3355"/>
                <a:gd name="T29" fmla="*/ 1354 h 1417"/>
                <a:gd name="T30" fmla="*/ 3330 w 3355"/>
                <a:gd name="T31" fmla="*/ 63 h 1417"/>
                <a:gd name="T32" fmla="*/ 3292 w 3355"/>
                <a:gd name="T33" fmla="*/ 25 h 1417"/>
                <a:gd name="T34" fmla="*/ 62 w 3355"/>
                <a:gd name="T35" fmla="*/ 25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55" h="1417">
                  <a:moveTo>
                    <a:pt x="3291" y="1417"/>
                  </a:moveTo>
                  <a:lnTo>
                    <a:pt x="62" y="1417"/>
                  </a:lnTo>
                  <a:cubicBezTo>
                    <a:pt x="27" y="1417"/>
                    <a:pt x="0" y="1389"/>
                    <a:pt x="0" y="1354"/>
                  </a:cubicBezTo>
                  <a:lnTo>
                    <a:pt x="0" y="63"/>
                  </a:lnTo>
                  <a:cubicBezTo>
                    <a:pt x="0" y="28"/>
                    <a:pt x="27" y="0"/>
                    <a:pt x="62" y="0"/>
                  </a:cubicBezTo>
                  <a:lnTo>
                    <a:pt x="3292" y="0"/>
                  </a:lnTo>
                  <a:cubicBezTo>
                    <a:pt x="3327" y="0"/>
                    <a:pt x="3355" y="28"/>
                    <a:pt x="3355" y="63"/>
                  </a:cubicBezTo>
                  <a:lnTo>
                    <a:pt x="3355" y="1354"/>
                  </a:lnTo>
                  <a:cubicBezTo>
                    <a:pt x="3353" y="1389"/>
                    <a:pt x="3326" y="1417"/>
                    <a:pt x="3291" y="1417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3"/>
                  </a:cubicBezTo>
                  <a:lnTo>
                    <a:pt x="25" y="1354"/>
                  </a:lnTo>
                  <a:cubicBezTo>
                    <a:pt x="25" y="1375"/>
                    <a:pt x="41" y="1392"/>
                    <a:pt x="62" y="1392"/>
                  </a:cubicBezTo>
                  <a:lnTo>
                    <a:pt x="3292" y="1392"/>
                  </a:lnTo>
                  <a:cubicBezTo>
                    <a:pt x="3313" y="1392"/>
                    <a:pt x="3330" y="1375"/>
                    <a:pt x="3330" y="1354"/>
                  </a:cubicBezTo>
                  <a:lnTo>
                    <a:pt x="3330" y="63"/>
                  </a:lnTo>
                  <a:cubicBezTo>
                    <a:pt x="3330" y="41"/>
                    <a:pt x="3313" y="25"/>
                    <a:pt x="3292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4" name="Rectangle 276"/>
            <p:cNvSpPr>
              <a:spLocks noChangeArrowheads="1"/>
            </p:cNvSpPr>
            <p:nvPr/>
          </p:nvSpPr>
          <p:spPr bwMode="auto">
            <a:xfrm>
              <a:off x="5718177" y="4540212"/>
              <a:ext cx="1327150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5" name="Freeform 277"/>
            <p:cNvSpPr>
              <a:spLocks/>
            </p:cNvSpPr>
            <p:nvPr/>
          </p:nvSpPr>
          <p:spPr bwMode="auto">
            <a:xfrm>
              <a:off x="5921377" y="4583074"/>
              <a:ext cx="55563" cy="73025"/>
            </a:xfrm>
            <a:custGeom>
              <a:avLst/>
              <a:gdLst>
                <a:gd name="T0" fmla="*/ 0 w 108"/>
                <a:gd name="T1" fmla="*/ 0 h 145"/>
                <a:gd name="T2" fmla="*/ 30 w 108"/>
                <a:gd name="T3" fmla="*/ 0 h 145"/>
                <a:gd name="T4" fmla="*/ 30 w 108"/>
                <a:gd name="T5" fmla="*/ 58 h 145"/>
                <a:gd name="T6" fmla="*/ 78 w 108"/>
                <a:gd name="T7" fmla="*/ 58 h 145"/>
                <a:gd name="T8" fmla="*/ 78 w 108"/>
                <a:gd name="T9" fmla="*/ 0 h 145"/>
                <a:gd name="T10" fmla="*/ 108 w 108"/>
                <a:gd name="T11" fmla="*/ 0 h 145"/>
                <a:gd name="T12" fmla="*/ 108 w 108"/>
                <a:gd name="T13" fmla="*/ 145 h 145"/>
                <a:gd name="T14" fmla="*/ 78 w 108"/>
                <a:gd name="T15" fmla="*/ 145 h 145"/>
                <a:gd name="T16" fmla="*/ 78 w 108"/>
                <a:gd name="T17" fmla="*/ 86 h 145"/>
                <a:gd name="T18" fmla="*/ 30 w 108"/>
                <a:gd name="T19" fmla="*/ 86 h 145"/>
                <a:gd name="T20" fmla="*/ 30 w 108"/>
                <a:gd name="T21" fmla="*/ 145 h 145"/>
                <a:gd name="T22" fmla="*/ 0 w 108"/>
                <a:gd name="T23" fmla="*/ 145 h 145"/>
                <a:gd name="T24" fmla="*/ 0 w 108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5">
                  <a:moveTo>
                    <a:pt x="0" y="0"/>
                  </a:moveTo>
                  <a:lnTo>
                    <a:pt x="30" y="0"/>
                  </a:lnTo>
                  <a:lnTo>
                    <a:pt x="30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108" y="0"/>
                  </a:lnTo>
                  <a:lnTo>
                    <a:pt x="108" y="145"/>
                  </a:lnTo>
                  <a:lnTo>
                    <a:pt x="78" y="145"/>
                  </a:lnTo>
                  <a:lnTo>
                    <a:pt x="78" y="86"/>
                  </a:lnTo>
                  <a:lnTo>
                    <a:pt x="30" y="86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" name="Freeform 278"/>
            <p:cNvSpPr>
              <a:spLocks noEditPoints="1"/>
            </p:cNvSpPr>
            <p:nvPr/>
          </p:nvSpPr>
          <p:spPr bwMode="auto">
            <a:xfrm>
              <a:off x="5986464" y="4583074"/>
              <a:ext cx="66675" cy="74613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5 h 146"/>
                <a:gd name="T14" fmla="*/ 0 w 132"/>
                <a:gd name="T15" fmla="*/ 145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8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8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7" name="Freeform 279"/>
            <p:cNvSpPr>
              <a:spLocks noEditPoints="1"/>
            </p:cNvSpPr>
            <p:nvPr/>
          </p:nvSpPr>
          <p:spPr bwMode="auto">
            <a:xfrm>
              <a:off x="6062664" y="4583074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3 w 110"/>
                <a:gd name="T5" fmla="*/ 13 h 145"/>
                <a:gd name="T6" fmla="*/ 106 w 110"/>
                <a:gd name="T7" fmla="*/ 47 h 145"/>
                <a:gd name="T8" fmla="*/ 106 w 110"/>
                <a:gd name="T9" fmla="*/ 48 h 145"/>
                <a:gd name="T10" fmla="*/ 78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8 h 145"/>
                <a:gd name="T34" fmla="*/ 30 w 110"/>
                <a:gd name="T35" fmla="*/ 28 h 145"/>
                <a:gd name="T36" fmla="*/ 30 w 110"/>
                <a:gd name="T37" fmla="*/ 72 h 145"/>
                <a:gd name="T38" fmla="*/ 52 w 110"/>
                <a:gd name="T39" fmla="*/ 72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4"/>
                    <a:pt x="93" y="13"/>
                  </a:cubicBezTo>
                  <a:cubicBezTo>
                    <a:pt x="101" y="21"/>
                    <a:pt x="106" y="32"/>
                    <a:pt x="106" y="47"/>
                  </a:cubicBezTo>
                  <a:lnTo>
                    <a:pt x="106" y="48"/>
                  </a:lnTo>
                  <a:cubicBezTo>
                    <a:pt x="106" y="71"/>
                    <a:pt x="95" y="85"/>
                    <a:pt x="78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2"/>
                    <a:pt x="76" y="50"/>
                  </a:cubicBezTo>
                  <a:lnTo>
                    <a:pt x="76" y="50"/>
                  </a:lnTo>
                  <a:cubicBezTo>
                    <a:pt x="76" y="34"/>
                    <a:pt x="67" y="28"/>
                    <a:pt x="52" y="28"/>
                  </a:cubicBezTo>
                  <a:lnTo>
                    <a:pt x="30" y="28"/>
                  </a:lnTo>
                  <a:lnTo>
                    <a:pt x="30" y="72"/>
                  </a:lnTo>
                  <a:lnTo>
                    <a:pt x="52" y="72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8" name="Freeform 280"/>
            <p:cNvSpPr>
              <a:spLocks noEditPoints="1"/>
            </p:cNvSpPr>
            <p:nvPr/>
          </p:nvSpPr>
          <p:spPr bwMode="auto">
            <a:xfrm>
              <a:off x="6127752" y="4583074"/>
              <a:ext cx="58738" cy="73025"/>
            </a:xfrm>
            <a:custGeom>
              <a:avLst/>
              <a:gdLst>
                <a:gd name="T0" fmla="*/ 0 w 115"/>
                <a:gd name="T1" fmla="*/ 0 h 143"/>
                <a:gd name="T2" fmla="*/ 46 w 115"/>
                <a:gd name="T3" fmla="*/ 0 h 143"/>
                <a:gd name="T4" fmla="*/ 115 w 115"/>
                <a:gd name="T5" fmla="*/ 71 h 143"/>
                <a:gd name="T6" fmla="*/ 115 w 115"/>
                <a:gd name="T7" fmla="*/ 72 h 143"/>
                <a:gd name="T8" fmla="*/ 46 w 115"/>
                <a:gd name="T9" fmla="*/ 143 h 143"/>
                <a:gd name="T10" fmla="*/ 0 w 115"/>
                <a:gd name="T11" fmla="*/ 143 h 143"/>
                <a:gd name="T12" fmla="*/ 0 w 115"/>
                <a:gd name="T13" fmla="*/ 0 h 143"/>
                <a:gd name="T14" fmla="*/ 30 w 115"/>
                <a:gd name="T15" fmla="*/ 27 h 143"/>
                <a:gd name="T16" fmla="*/ 30 w 115"/>
                <a:gd name="T17" fmla="*/ 118 h 143"/>
                <a:gd name="T18" fmla="*/ 46 w 115"/>
                <a:gd name="T19" fmla="*/ 118 h 143"/>
                <a:gd name="T20" fmla="*/ 85 w 115"/>
                <a:gd name="T21" fmla="*/ 73 h 143"/>
                <a:gd name="T22" fmla="*/ 85 w 115"/>
                <a:gd name="T23" fmla="*/ 72 h 143"/>
                <a:gd name="T24" fmla="*/ 46 w 115"/>
                <a:gd name="T25" fmla="*/ 27 h 143"/>
                <a:gd name="T26" fmla="*/ 30 w 115"/>
                <a:gd name="T27" fmla="*/ 2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43">
                  <a:moveTo>
                    <a:pt x="0" y="0"/>
                  </a:moveTo>
                  <a:lnTo>
                    <a:pt x="46" y="0"/>
                  </a:lnTo>
                  <a:cubicBezTo>
                    <a:pt x="88" y="0"/>
                    <a:pt x="115" y="28"/>
                    <a:pt x="115" y="71"/>
                  </a:cubicBezTo>
                  <a:lnTo>
                    <a:pt x="115" y="72"/>
                  </a:lnTo>
                  <a:cubicBezTo>
                    <a:pt x="115" y="115"/>
                    <a:pt x="87" y="143"/>
                    <a:pt x="46" y="143"/>
                  </a:cubicBez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30" y="27"/>
                  </a:moveTo>
                  <a:lnTo>
                    <a:pt x="30" y="118"/>
                  </a:lnTo>
                  <a:lnTo>
                    <a:pt x="46" y="118"/>
                  </a:lnTo>
                  <a:cubicBezTo>
                    <a:pt x="68" y="118"/>
                    <a:pt x="85" y="102"/>
                    <a:pt x="85" y="73"/>
                  </a:cubicBezTo>
                  <a:lnTo>
                    <a:pt x="85" y="72"/>
                  </a:lnTo>
                  <a:cubicBezTo>
                    <a:pt x="85" y="43"/>
                    <a:pt x="69" y="27"/>
                    <a:pt x="46" y="27"/>
                  </a:cubicBezTo>
                  <a:lnTo>
                    <a:pt x="30" y="2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9" name="Freeform 281"/>
            <p:cNvSpPr>
              <a:spLocks/>
            </p:cNvSpPr>
            <p:nvPr/>
          </p:nvSpPr>
          <p:spPr bwMode="auto">
            <a:xfrm>
              <a:off x="6189664" y="4581487"/>
              <a:ext cx="96838" cy="76200"/>
            </a:xfrm>
            <a:custGeom>
              <a:avLst/>
              <a:gdLst>
                <a:gd name="T0" fmla="*/ 0 w 190"/>
                <a:gd name="T1" fmla="*/ 2 h 148"/>
                <a:gd name="T2" fmla="*/ 32 w 190"/>
                <a:gd name="T3" fmla="*/ 2 h 148"/>
                <a:gd name="T4" fmla="*/ 57 w 190"/>
                <a:gd name="T5" fmla="*/ 97 h 148"/>
                <a:gd name="T6" fmla="*/ 83 w 190"/>
                <a:gd name="T7" fmla="*/ 0 h 148"/>
                <a:gd name="T8" fmla="*/ 109 w 190"/>
                <a:gd name="T9" fmla="*/ 0 h 148"/>
                <a:gd name="T10" fmla="*/ 135 w 190"/>
                <a:gd name="T11" fmla="*/ 97 h 148"/>
                <a:gd name="T12" fmla="*/ 159 w 190"/>
                <a:gd name="T13" fmla="*/ 2 h 148"/>
                <a:gd name="T14" fmla="*/ 190 w 190"/>
                <a:gd name="T15" fmla="*/ 2 h 148"/>
                <a:gd name="T16" fmla="*/ 149 w 190"/>
                <a:gd name="T17" fmla="*/ 148 h 148"/>
                <a:gd name="T18" fmla="*/ 122 w 190"/>
                <a:gd name="T19" fmla="*/ 148 h 148"/>
                <a:gd name="T20" fmla="*/ 95 w 190"/>
                <a:gd name="T21" fmla="*/ 55 h 148"/>
                <a:gd name="T22" fmla="*/ 69 w 190"/>
                <a:gd name="T23" fmla="*/ 148 h 148"/>
                <a:gd name="T24" fmla="*/ 42 w 190"/>
                <a:gd name="T25" fmla="*/ 148 h 148"/>
                <a:gd name="T26" fmla="*/ 0 w 190"/>
                <a:gd name="T27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8">
                  <a:moveTo>
                    <a:pt x="0" y="2"/>
                  </a:moveTo>
                  <a:lnTo>
                    <a:pt x="32" y="2"/>
                  </a:lnTo>
                  <a:lnTo>
                    <a:pt x="57" y="97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35" y="97"/>
                  </a:lnTo>
                  <a:lnTo>
                    <a:pt x="159" y="2"/>
                  </a:lnTo>
                  <a:lnTo>
                    <a:pt x="190" y="2"/>
                  </a:lnTo>
                  <a:lnTo>
                    <a:pt x="149" y="148"/>
                  </a:lnTo>
                  <a:lnTo>
                    <a:pt x="122" y="148"/>
                  </a:lnTo>
                  <a:lnTo>
                    <a:pt x="95" y="55"/>
                  </a:lnTo>
                  <a:lnTo>
                    <a:pt x="69" y="148"/>
                  </a:lnTo>
                  <a:lnTo>
                    <a:pt x="42" y="14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0" name="Freeform 282"/>
            <p:cNvSpPr>
              <a:spLocks noEditPoints="1"/>
            </p:cNvSpPr>
            <p:nvPr/>
          </p:nvSpPr>
          <p:spPr bwMode="auto">
            <a:xfrm>
              <a:off x="6284914" y="4583074"/>
              <a:ext cx="66675" cy="74613"/>
            </a:xfrm>
            <a:custGeom>
              <a:avLst/>
              <a:gdLst>
                <a:gd name="T0" fmla="*/ 52 w 133"/>
                <a:gd name="T1" fmla="*/ 0 h 146"/>
                <a:gd name="T2" fmla="*/ 80 w 133"/>
                <a:gd name="T3" fmla="*/ 0 h 146"/>
                <a:gd name="T4" fmla="*/ 133 w 133"/>
                <a:gd name="T5" fmla="*/ 146 h 146"/>
                <a:gd name="T6" fmla="*/ 102 w 133"/>
                <a:gd name="T7" fmla="*/ 146 h 146"/>
                <a:gd name="T8" fmla="*/ 90 w 133"/>
                <a:gd name="T9" fmla="*/ 115 h 146"/>
                <a:gd name="T10" fmla="*/ 40 w 133"/>
                <a:gd name="T11" fmla="*/ 115 h 146"/>
                <a:gd name="T12" fmla="*/ 30 w 133"/>
                <a:gd name="T13" fmla="*/ 146 h 146"/>
                <a:gd name="T14" fmla="*/ 0 w 133"/>
                <a:gd name="T15" fmla="*/ 146 h 146"/>
                <a:gd name="T16" fmla="*/ 52 w 133"/>
                <a:gd name="T17" fmla="*/ 0 h 146"/>
                <a:gd name="T18" fmla="*/ 82 w 133"/>
                <a:gd name="T19" fmla="*/ 87 h 146"/>
                <a:gd name="T20" fmla="*/ 65 w 133"/>
                <a:gd name="T21" fmla="*/ 40 h 146"/>
                <a:gd name="T22" fmla="*/ 49 w 133"/>
                <a:gd name="T23" fmla="*/ 87 h 146"/>
                <a:gd name="T24" fmla="*/ 82 w 133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46">
                  <a:moveTo>
                    <a:pt x="52" y="0"/>
                  </a:moveTo>
                  <a:lnTo>
                    <a:pt x="80" y="0"/>
                  </a:lnTo>
                  <a:lnTo>
                    <a:pt x="133" y="146"/>
                  </a:lnTo>
                  <a:lnTo>
                    <a:pt x="102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2" y="0"/>
                  </a:lnTo>
                  <a:close/>
                  <a:moveTo>
                    <a:pt x="82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2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1" name="Freeform 283"/>
            <p:cNvSpPr>
              <a:spLocks noEditPoints="1"/>
            </p:cNvSpPr>
            <p:nvPr/>
          </p:nvSpPr>
          <p:spPr bwMode="auto">
            <a:xfrm>
              <a:off x="6361114" y="4583074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3 h 145"/>
                <a:gd name="T6" fmla="*/ 107 w 110"/>
                <a:gd name="T7" fmla="*/ 47 h 145"/>
                <a:gd name="T8" fmla="*/ 107 w 110"/>
                <a:gd name="T9" fmla="*/ 48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1 h 145"/>
                <a:gd name="T28" fmla="*/ 77 w 110"/>
                <a:gd name="T29" fmla="*/ 50 h 145"/>
                <a:gd name="T30" fmla="*/ 77 w 110"/>
                <a:gd name="T31" fmla="*/ 50 h 145"/>
                <a:gd name="T32" fmla="*/ 53 w 110"/>
                <a:gd name="T33" fmla="*/ 28 h 145"/>
                <a:gd name="T34" fmla="*/ 32 w 110"/>
                <a:gd name="T35" fmla="*/ 28 h 145"/>
                <a:gd name="T36" fmla="*/ 32 w 110"/>
                <a:gd name="T37" fmla="*/ 72 h 145"/>
                <a:gd name="T38" fmla="*/ 53 w 110"/>
                <a:gd name="T39" fmla="*/ 72 h 145"/>
                <a:gd name="T40" fmla="*/ 53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2" y="0"/>
                    <a:pt x="85" y="4"/>
                    <a:pt x="94" y="13"/>
                  </a:cubicBezTo>
                  <a:cubicBezTo>
                    <a:pt x="102" y="21"/>
                    <a:pt x="107" y="32"/>
                    <a:pt x="107" y="47"/>
                  </a:cubicBezTo>
                  <a:lnTo>
                    <a:pt x="107" y="48"/>
                  </a:lnTo>
                  <a:cubicBezTo>
                    <a:pt x="107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1"/>
                  </a:moveTo>
                  <a:cubicBezTo>
                    <a:pt x="68" y="71"/>
                    <a:pt x="77" y="62"/>
                    <a:pt x="77" y="50"/>
                  </a:cubicBezTo>
                  <a:lnTo>
                    <a:pt x="77" y="50"/>
                  </a:lnTo>
                  <a:cubicBezTo>
                    <a:pt x="77" y="34"/>
                    <a:pt x="68" y="28"/>
                    <a:pt x="53" y="28"/>
                  </a:cubicBezTo>
                  <a:lnTo>
                    <a:pt x="32" y="28"/>
                  </a:lnTo>
                  <a:lnTo>
                    <a:pt x="32" y="72"/>
                  </a:lnTo>
                  <a:lnTo>
                    <a:pt x="53" y="72"/>
                  </a:lnTo>
                  <a:lnTo>
                    <a:pt x="53" y="71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2" name="Freeform 284"/>
            <p:cNvSpPr>
              <a:spLocks/>
            </p:cNvSpPr>
            <p:nvPr/>
          </p:nvSpPr>
          <p:spPr bwMode="auto">
            <a:xfrm>
              <a:off x="6426202" y="4583074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7 w 95"/>
                <a:gd name="T11" fmla="*/ 58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7" y="58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3" name="Freeform 285"/>
            <p:cNvSpPr>
              <a:spLocks/>
            </p:cNvSpPr>
            <p:nvPr/>
          </p:nvSpPr>
          <p:spPr bwMode="auto">
            <a:xfrm>
              <a:off x="6510339" y="4583074"/>
              <a:ext cx="44450" cy="73025"/>
            </a:xfrm>
            <a:custGeom>
              <a:avLst/>
              <a:gdLst>
                <a:gd name="T0" fmla="*/ 0 w 28"/>
                <a:gd name="T1" fmla="*/ 0 h 46"/>
                <a:gd name="T2" fmla="*/ 10 w 28"/>
                <a:gd name="T3" fmla="*/ 0 h 46"/>
                <a:gd name="T4" fmla="*/ 10 w 28"/>
                <a:gd name="T5" fmla="*/ 37 h 46"/>
                <a:gd name="T6" fmla="*/ 28 w 28"/>
                <a:gd name="T7" fmla="*/ 37 h 46"/>
                <a:gd name="T8" fmla="*/ 28 w 28"/>
                <a:gd name="T9" fmla="*/ 46 h 46"/>
                <a:gd name="T10" fmla="*/ 0 w 28"/>
                <a:gd name="T11" fmla="*/ 46 h 46"/>
                <a:gd name="T12" fmla="*/ 0 w 28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6">
                  <a:moveTo>
                    <a:pt x="0" y="0"/>
                  </a:moveTo>
                  <a:lnTo>
                    <a:pt x="10" y="0"/>
                  </a:lnTo>
                  <a:lnTo>
                    <a:pt x="10" y="37"/>
                  </a:lnTo>
                  <a:lnTo>
                    <a:pt x="28" y="37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4" name="Rectangle 286"/>
            <p:cNvSpPr>
              <a:spLocks noChangeArrowheads="1"/>
            </p:cNvSpPr>
            <p:nvPr/>
          </p:nvSpPr>
          <p:spPr bwMode="auto">
            <a:xfrm>
              <a:off x="6565902" y="4583074"/>
              <a:ext cx="14288" cy="73025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5" name="Freeform 287"/>
            <p:cNvSpPr>
              <a:spLocks/>
            </p:cNvSpPr>
            <p:nvPr/>
          </p:nvSpPr>
          <p:spPr bwMode="auto">
            <a:xfrm>
              <a:off x="6596064" y="4583074"/>
              <a:ext cx="47625" cy="73025"/>
            </a:xfrm>
            <a:custGeom>
              <a:avLst/>
              <a:gdLst>
                <a:gd name="T0" fmla="*/ 0 w 94"/>
                <a:gd name="T1" fmla="*/ 0 h 145"/>
                <a:gd name="T2" fmla="*/ 94 w 94"/>
                <a:gd name="T3" fmla="*/ 0 h 145"/>
                <a:gd name="T4" fmla="*/ 94 w 94"/>
                <a:gd name="T5" fmla="*/ 27 h 145"/>
                <a:gd name="T6" fmla="*/ 30 w 94"/>
                <a:gd name="T7" fmla="*/ 27 h 145"/>
                <a:gd name="T8" fmla="*/ 30 w 94"/>
                <a:gd name="T9" fmla="*/ 60 h 145"/>
                <a:gd name="T10" fmla="*/ 86 w 94"/>
                <a:gd name="T11" fmla="*/ 60 h 145"/>
                <a:gd name="T12" fmla="*/ 86 w 94"/>
                <a:gd name="T13" fmla="*/ 87 h 145"/>
                <a:gd name="T14" fmla="*/ 30 w 94"/>
                <a:gd name="T15" fmla="*/ 87 h 145"/>
                <a:gd name="T16" fmla="*/ 30 w 94"/>
                <a:gd name="T17" fmla="*/ 145 h 145"/>
                <a:gd name="T18" fmla="*/ 0 w 94"/>
                <a:gd name="T19" fmla="*/ 145 h 145"/>
                <a:gd name="T20" fmla="*/ 0 w 94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45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60"/>
                  </a:lnTo>
                  <a:lnTo>
                    <a:pt x="86" y="60"/>
                  </a:lnTo>
                  <a:lnTo>
                    <a:pt x="86" y="87"/>
                  </a:lnTo>
                  <a:lnTo>
                    <a:pt x="30" y="8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" name="Freeform 288"/>
            <p:cNvSpPr>
              <a:spLocks/>
            </p:cNvSpPr>
            <p:nvPr/>
          </p:nvSpPr>
          <p:spPr bwMode="auto">
            <a:xfrm>
              <a:off x="6654802" y="4583074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6 w 95"/>
                <a:gd name="T11" fmla="*/ 58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6" y="58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7" name="Freeform 289"/>
            <p:cNvSpPr>
              <a:spLocks/>
            </p:cNvSpPr>
            <p:nvPr/>
          </p:nvSpPr>
          <p:spPr bwMode="auto">
            <a:xfrm>
              <a:off x="6711952" y="4581487"/>
              <a:ext cx="57150" cy="76200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4 w 112"/>
                <a:gd name="T9" fmla="*/ 43 h 149"/>
                <a:gd name="T10" fmla="*/ 64 w 112"/>
                <a:gd name="T11" fmla="*/ 28 h 149"/>
                <a:gd name="T12" fmla="*/ 31 w 112"/>
                <a:gd name="T13" fmla="*/ 74 h 149"/>
                <a:gd name="T14" fmla="*/ 31 w 112"/>
                <a:gd name="T15" fmla="*/ 74 h 149"/>
                <a:gd name="T16" fmla="*/ 64 w 112"/>
                <a:gd name="T17" fmla="*/ 120 h 149"/>
                <a:gd name="T18" fmla="*/ 94 w 112"/>
                <a:gd name="T19" fmla="*/ 105 h 149"/>
                <a:gd name="T20" fmla="*/ 112 w 112"/>
                <a:gd name="T21" fmla="*/ 127 h 149"/>
                <a:gd name="T22" fmla="*/ 63 w 112"/>
                <a:gd name="T23" fmla="*/ 148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8"/>
                    <a:pt x="112" y="19"/>
                  </a:cubicBezTo>
                  <a:lnTo>
                    <a:pt x="94" y="43"/>
                  </a:lnTo>
                  <a:cubicBezTo>
                    <a:pt x="86" y="34"/>
                    <a:pt x="77" y="28"/>
                    <a:pt x="64" y="28"/>
                  </a:cubicBezTo>
                  <a:cubicBezTo>
                    <a:pt x="44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4" y="120"/>
                  </a:cubicBezTo>
                  <a:cubicBezTo>
                    <a:pt x="76" y="120"/>
                    <a:pt x="84" y="115"/>
                    <a:pt x="94" y="105"/>
                  </a:cubicBezTo>
                  <a:lnTo>
                    <a:pt x="112" y="127"/>
                  </a:lnTo>
                  <a:cubicBezTo>
                    <a:pt x="100" y="140"/>
                    <a:pt x="85" y="148"/>
                    <a:pt x="63" y="148"/>
                  </a:cubicBezTo>
                  <a:cubicBezTo>
                    <a:pt x="25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8" name="Freeform 290"/>
            <p:cNvSpPr>
              <a:spLocks/>
            </p:cNvSpPr>
            <p:nvPr/>
          </p:nvSpPr>
          <p:spPr bwMode="auto">
            <a:xfrm>
              <a:off x="6772277" y="4583074"/>
              <a:ext cx="63500" cy="74613"/>
            </a:xfrm>
            <a:custGeom>
              <a:avLst/>
              <a:gdLst>
                <a:gd name="T0" fmla="*/ 48 w 125"/>
                <a:gd name="T1" fmla="*/ 87 h 145"/>
                <a:gd name="T2" fmla="*/ 0 w 125"/>
                <a:gd name="T3" fmla="*/ 0 h 145"/>
                <a:gd name="T4" fmla="*/ 34 w 125"/>
                <a:gd name="T5" fmla="*/ 0 h 145"/>
                <a:gd name="T6" fmla="*/ 63 w 125"/>
                <a:gd name="T7" fmla="*/ 57 h 145"/>
                <a:gd name="T8" fmla="*/ 92 w 125"/>
                <a:gd name="T9" fmla="*/ 0 h 145"/>
                <a:gd name="T10" fmla="*/ 125 w 125"/>
                <a:gd name="T11" fmla="*/ 0 h 145"/>
                <a:gd name="T12" fmla="*/ 78 w 125"/>
                <a:gd name="T13" fmla="*/ 87 h 145"/>
                <a:gd name="T14" fmla="*/ 78 w 125"/>
                <a:gd name="T15" fmla="*/ 145 h 145"/>
                <a:gd name="T16" fmla="*/ 48 w 125"/>
                <a:gd name="T17" fmla="*/ 145 h 145"/>
                <a:gd name="T18" fmla="*/ 48 w 125"/>
                <a:gd name="T19" fmla="*/ 8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45">
                  <a:moveTo>
                    <a:pt x="48" y="87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63" y="57"/>
                  </a:lnTo>
                  <a:lnTo>
                    <a:pt x="92" y="0"/>
                  </a:lnTo>
                  <a:lnTo>
                    <a:pt x="125" y="0"/>
                  </a:lnTo>
                  <a:lnTo>
                    <a:pt x="78" y="87"/>
                  </a:lnTo>
                  <a:lnTo>
                    <a:pt x="78" y="145"/>
                  </a:lnTo>
                  <a:lnTo>
                    <a:pt x="48" y="145"/>
                  </a:lnTo>
                  <a:lnTo>
                    <a:pt x="48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9" name="Freeform 291"/>
            <p:cNvSpPr>
              <a:spLocks/>
            </p:cNvSpPr>
            <p:nvPr/>
          </p:nvSpPr>
          <p:spPr bwMode="auto">
            <a:xfrm>
              <a:off x="6835777" y="4581487"/>
              <a:ext cx="57150" cy="76200"/>
            </a:xfrm>
            <a:custGeom>
              <a:avLst/>
              <a:gdLst>
                <a:gd name="T0" fmla="*/ 0 w 113"/>
                <a:gd name="T1" fmla="*/ 75 h 149"/>
                <a:gd name="T2" fmla="*/ 0 w 113"/>
                <a:gd name="T3" fmla="*/ 74 h 149"/>
                <a:gd name="T4" fmla="*/ 67 w 113"/>
                <a:gd name="T5" fmla="*/ 0 h 149"/>
                <a:gd name="T6" fmla="*/ 113 w 113"/>
                <a:gd name="T7" fmla="*/ 19 h 149"/>
                <a:gd name="T8" fmla="*/ 95 w 113"/>
                <a:gd name="T9" fmla="*/ 43 h 149"/>
                <a:gd name="T10" fmla="*/ 65 w 113"/>
                <a:gd name="T11" fmla="*/ 28 h 149"/>
                <a:gd name="T12" fmla="*/ 32 w 113"/>
                <a:gd name="T13" fmla="*/ 74 h 149"/>
                <a:gd name="T14" fmla="*/ 32 w 113"/>
                <a:gd name="T15" fmla="*/ 74 h 149"/>
                <a:gd name="T16" fmla="*/ 65 w 113"/>
                <a:gd name="T17" fmla="*/ 120 h 149"/>
                <a:gd name="T18" fmla="*/ 95 w 113"/>
                <a:gd name="T19" fmla="*/ 105 h 149"/>
                <a:gd name="T20" fmla="*/ 113 w 113"/>
                <a:gd name="T21" fmla="*/ 127 h 149"/>
                <a:gd name="T22" fmla="*/ 64 w 113"/>
                <a:gd name="T23" fmla="*/ 148 h 149"/>
                <a:gd name="T24" fmla="*/ 0 w 113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8" y="0"/>
                    <a:pt x="67" y="0"/>
                  </a:cubicBezTo>
                  <a:cubicBezTo>
                    <a:pt x="88" y="0"/>
                    <a:pt x="102" y="8"/>
                    <a:pt x="113" y="19"/>
                  </a:cubicBezTo>
                  <a:lnTo>
                    <a:pt x="95" y="43"/>
                  </a:lnTo>
                  <a:cubicBezTo>
                    <a:pt x="87" y="34"/>
                    <a:pt x="78" y="28"/>
                    <a:pt x="65" y="28"/>
                  </a:cubicBezTo>
                  <a:cubicBezTo>
                    <a:pt x="45" y="28"/>
                    <a:pt x="32" y="45"/>
                    <a:pt x="32" y="74"/>
                  </a:cubicBezTo>
                  <a:lnTo>
                    <a:pt x="32" y="74"/>
                  </a:lnTo>
                  <a:cubicBezTo>
                    <a:pt x="32" y="103"/>
                    <a:pt x="47" y="120"/>
                    <a:pt x="65" y="120"/>
                  </a:cubicBezTo>
                  <a:cubicBezTo>
                    <a:pt x="77" y="120"/>
                    <a:pt x="85" y="115"/>
                    <a:pt x="95" y="105"/>
                  </a:cubicBezTo>
                  <a:lnTo>
                    <a:pt x="113" y="127"/>
                  </a:lnTo>
                  <a:cubicBezTo>
                    <a:pt x="100" y="140"/>
                    <a:pt x="85" y="148"/>
                    <a:pt x="64" y="148"/>
                  </a:cubicBezTo>
                  <a:cubicBezTo>
                    <a:pt x="25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0" name="Freeform 292"/>
            <p:cNvSpPr>
              <a:spLocks/>
            </p:cNvSpPr>
            <p:nvPr/>
          </p:nvSpPr>
          <p:spPr bwMode="auto">
            <a:xfrm>
              <a:off x="6902452" y="4583074"/>
              <a:ext cx="46038" cy="73025"/>
            </a:xfrm>
            <a:custGeom>
              <a:avLst/>
              <a:gdLst>
                <a:gd name="T0" fmla="*/ 0 w 29"/>
                <a:gd name="T1" fmla="*/ 0 h 46"/>
                <a:gd name="T2" fmla="*/ 10 w 29"/>
                <a:gd name="T3" fmla="*/ 0 h 46"/>
                <a:gd name="T4" fmla="*/ 10 w 29"/>
                <a:gd name="T5" fmla="*/ 37 h 46"/>
                <a:gd name="T6" fmla="*/ 29 w 29"/>
                <a:gd name="T7" fmla="*/ 37 h 46"/>
                <a:gd name="T8" fmla="*/ 29 w 29"/>
                <a:gd name="T9" fmla="*/ 46 h 46"/>
                <a:gd name="T10" fmla="*/ 0 w 29"/>
                <a:gd name="T11" fmla="*/ 46 h 46"/>
                <a:gd name="T12" fmla="*/ 0 w 29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6">
                  <a:moveTo>
                    <a:pt x="0" y="0"/>
                  </a:moveTo>
                  <a:lnTo>
                    <a:pt x="10" y="0"/>
                  </a:lnTo>
                  <a:lnTo>
                    <a:pt x="10" y="37"/>
                  </a:lnTo>
                  <a:lnTo>
                    <a:pt x="29" y="37"/>
                  </a:lnTo>
                  <a:lnTo>
                    <a:pt x="29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1" name="Freeform 293"/>
            <p:cNvSpPr>
              <a:spLocks/>
            </p:cNvSpPr>
            <p:nvPr/>
          </p:nvSpPr>
          <p:spPr bwMode="auto">
            <a:xfrm>
              <a:off x="6958014" y="4583074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6 w 95"/>
                <a:gd name="T11" fmla="*/ 58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6" y="58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2" name="Freeform 294"/>
            <p:cNvSpPr>
              <a:spLocks noEditPoints="1"/>
            </p:cNvSpPr>
            <p:nvPr/>
          </p:nvSpPr>
          <p:spPr bwMode="auto">
            <a:xfrm>
              <a:off x="5802314" y="4551324"/>
              <a:ext cx="38100" cy="150813"/>
            </a:xfrm>
            <a:custGeom>
              <a:avLst/>
              <a:gdLst>
                <a:gd name="T0" fmla="*/ 0 w 75"/>
                <a:gd name="T1" fmla="*/ 12 h 296"/>
                <a:gd name="T2" fmla="*/ 0 w 75"/>
                <a:gd name="T3" fmla="*/ 285 h 296"/>
                <a:gd name="T4" fmla="*/ 4 w 75"/>
                <a:gd name="T5" fmla="*/ 293 h 296"/>
                <a:gd name="T6" fmla="*/ 13 w 75"/>
                <a:gd name="T7" fmla="*/ 296 h 296"/>
                <a:gd name="T8" fmla="*/ 63 w 75"/>
                <a:gd name="T9" fmla="*/ 296 h 296"/>
                <a:gd name="T10" fmla="*/ 72 w 75"/>
                <a:gd name="T11" fmla="*/ 293 h 296"/>
                <a:gd name="T12" fmla="*/ 75 w 75"/>
                <a:gd name="T13" fmla="*/ 285 h 296"/>
                <a:gd name="T14" fmla="*/ 75 w 75"/>
                <a:gd name="T15" fmla="*/ 12 h 296"/>
                <a:gd name="T16" fmla="*/ 72 w 75"/>
                <a:gd name="T17" fmla="*/ 4 h 296"/>
                <a:gd name="T18" fmla="*/ 63 w 75"/>
                <a:gd name="T19" fmla="*/ 0 h 296"/>
                <a:gd name="T20" fmla="*/ 13 w 75"/>
                <a:gd name="T21" fmla="*/ 0 h 296"/>
                <a:gd name="T22" fmla="*/ 4 w 75"/>
                <a:gd name="T23" fmla="*/ 4 h 296"/>
                <a:gd name="T24" fmla="*/ 0 w 75"/>
                <a:gd name="T25" fmla="*/ 12 h 296"/>
                <a:gd name="T26" fmla="*/ 50 w 75"/>
                <a:gd name="T27" fmla="*/ 22 h 296"/>
                <a:gd name="T28" fmla="*/ 50 w 75"/>
                <a:gd name="T29" fmla="*/ 190 h 296"/>
                <a:gd name="T30" fmla="*/ 25 w 75"/>
                <a:gd name="T31" fmla="*/ 190 h 296"/>
                <a:gd name="T32" fmla="*/ 25 w 75"/>
                <a:gd name="T33" fmla="*/ 22 h 296"/>
                <a:gd name="T34" fmla="*/ 50 w 75"/>
                <a:gd name="T35" fmla="*/ 22 h 296"/>
                <a:gd name="T36" fmla="*/ 50 w 75"/>
                <a:gd name="T37" fmla="*/ 2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296">
                  <a:moveTo>
                    <a:pt x="0" y="12"/>
                  </a:moveTo>
                  <a:lnTo>
                    <a:pt x="0" y="285"/>
                  </a:lnTo>
                  <a:cubicBezTo>
                    <a:pt x="0" y="288"/>
                    <a:pt x="2" y="290"/>
                    <a:pt x="4" y="293"/>
                  </a:cubicBezTo>
                  <a:cubicBezTo>
                    <a:pt x="7" y="295"/>
                    <a:pt x="9" y="296"/>
                    <a:pt x="13" y="296"/>
                  </a:cubicBezTo>
                  <a:lnTo>
                    <a:pt x="63" y="296"/>
                  </a:lnTo>
                  <a:cubicBezTo>
                    <a:pt x="67" y="296"/>
                    <a:pt x="69" y="295"/>
                    <a:pt x="72" y="293"/>
                  </a:cubicBezTo>
                  <a:cubicBezTo>
                    <a:pt x="74" y="290"/>
                    <a:pt x="75" y="288"/>
                    <a:pt x="75" y="285"/>
                  </a:cubicBezTo>
                  <a:lnTo>
                    <a:pt x="75" y="12"/>
                  </a:lnTo>
                  <a:cubicBezTo>
                    <a:pt x="75" y="9"/>
                    <a:pt x="74" y="7"/>
                    <a:pt x="72" y="4"/>
                  </a:cubicBezTo>
                  <a:cubicBezTo>
                    <a:pt x="69" y="1"/>
                    <a:pt x="67" y="0"/>
                    <a:pt x="63" y="0"/>
                  </a:cubicBezTo>
                  <a:lnTo>
                    <a:pt x="13" y="0"/>
                  </a:lnTo>
                  <a:cubicBezTo>
                    <a:pt x="9" y="0"/>
                    <a:pt x="7" y="2"/>
                    <a:pt x="4" y="4"/>
                  </a:cubicBezTo>
                  <a:cubicBezTo>
                    <a:pt x="2" y="7"/>
                    <a:pt x="0" y="9"/>
                    <a:pt x="0" y="12"/>
                  </a:cubicBezTo>
                  <a:close/>
                  <a:moveTo>
                    <a:pt x="50" y="22"/>
                  </a:moveTo>
                  <a:lnTo>
                    <a:pt x="50" y="190"/>
                  </a:lnTo>
                  <a:lnTo>
                    <a:pt x="25" y="190"/>
                  </a:lnTo>
                  <a:lnTo>
                    <a:pt x="25" y="22"/>
                  </a:lnTo>
                  <a:lnTo>
                    <a:pt x="50" y="22"/>
                  </a:lnTo>
                  <a:close/>
                  <a:moveTo>
                    <a:pt x="50" y="22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3" name="Freeform 295"/>
            <p:cNvSpPr>
              <a:spLocks noEditPoints="1"/>
            </p:cNvSpPr>
            <p:nvPr/>
          </p:nvSpPr>
          <p:spPr bwMode="auto">
            <a:xfrm>
              <a:off x="5751514" y="4551324"/>
              <a:ext cx="38100" cy="150813"/>
            </a:xfrm>
            <a:custGeom>
              <a:avLst/>
              <a:gdLst>
                <a:gd name="T0" fmla="*/ 4 w 75"/>
                <a:gd name="T1" fmla="*/ 4 h 296"/>
                <a:gd name="T2" fmla="*/ 0 w 75"/>
                <a:gd name="T3" fmla="*/ 12 h 296"/>
                <a:gd name="T4" fmla="*/ 0 w 75"/>
                <a:gd name="T5" fmla="*/ 285 h 296"/>
                <a:gd name="T6" fmla="*/ 4 w 75"/>
                <a:gd name="T7" fmla="*/ 293 h 296"/>
                <a:gd name="T8" fmla="*/ 13 w 75"/>
                <a:gd name="T9" fmla="*/ 296 h 296"/>
                <a:gd name="T10" fmla="*/ 63 w 75"/>
                <a:gd name="T11" fmla="*/ 296 h 296"/>
                <a:gd name="T12" fmla="*/ 71 w 75"/>
                <a:gd name="T13" fmla="*/ 293 h 296"/>
                <a:gd name="T14" fmla="*/ 75 w 75"/>
                <a:gd name="T15" fmla="*/ 285 h 296"/>
                <a:gd name="T16" fmla="*/ 75 w 75"/>
                <a:gd name="T17" fmla="*/ 12 h 296"/>
                <a:gd name="T18" fmla="*/ 71 w 75"/>
                <a:gd name="T19" fmla="*/ 4 h 296"/>
                <a:gd name="T20" fmla="*/ 63 w 75"/>
                <a:gd name="T21" fmla="*/ 0 h 296"/>
                <a:gd name="T22" fmla="*/ 13 w 75"/>
                <a:gd name="T23" fmla="*/ 0 h 296"/>
                <a:gd name="T24" fmla="*/ 4 w 75"/>
                <a:gd name="T25" fmla="*/ 4 h 296"/>
                <a:gd name="T26" fmla="*/ 51 w 75"/>
                <a:gd name="T27" fmla="*/ 22 h 296"/>
                <a:gd name="T28" fmla="*/ 51 w 75"/>
                <a:gd name="T29" fmla="*/ 85 h 296"/>
                <a:gd name="T30" fmla="*/ 26 w 75"/>
                <a:gd name="T31" fmla="*/ 85 h 296"/>
                <a:gd name="T32" fmla="*/ 26 w 75"/>
                <a:gd name="T33" fmla="*/ 22 h 296"/>
                <a:gd name="T34" fmla="*/ 51 w 75"/>
                <a:gd name="T35" fmla="*/ 22 h 296"/>
                <a:gd name="T36" fmla="*/ 51 w 75"/>
                <a:gd name="T37" fmla="*/ 2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296">
                  <a:moveTo>
                    <a:pt x="4" y="4"/>
                  </a:moveTo>
                  <a:cubicBezTo>
                    <a:pt x="1" y="7"/>
                    <a:pt x="0" y="9"/>
                    <a:pt x="0" y="12"/>
                  </a:cubicBezTo>
                  <a:lnTo>
                    <a:pt x="0" y="285"/>
                  </a:lnTo>
                  <a:cubicBezTo>
                    <a:pt x="0" y="288"/>
                    <a:pt x="1" y="290"/>
                    <a:pt x="4" y="293"/>
                  </a:cubicBezTo>
                  <a:cubicBezTo>
                    <a:pt x="6" y="295"/>
                    <a:pt x="9" y="296"/>
                    <a:pt x="13" y="296"/>
                  </a:cubicBezTo>
                  <a:lnTo>
                    <a:pt x="63" y="296"/>
                  </a:lnTo>
                  <a:cubicBezTo>
                    <a:pt x="66" y="296"/>
                    <a:pt x="69" y="295"/>
                    <a:pt x="71" y="293"/>
                  </a:cubicBezTo>
                  <a:cubicBezTo>
                    <a:pt x="74" y="290"/>
                    <a:pt x="75" y="288"/>
                    <a:pt x="75" y="285"/>
                  </a:cubicBezTo>
                  <a:lnTo>
                    <a:pt x="75" y="12"/>
                  </a:lnTo>
                  <a:cubicBezTo>
                    <a:pt x="75" y="9"/>
                    <a:pt x="74" y="7"/>
                    <a:pt x="71" y="4"/>
                  </a:cubicBezTo>
                  <a:cubicBezTo>
                    <a:pt x="69" y="1"/>
                    <a:pt x="66" y="0"/>
                    <a:pt x="63" y="0"/>
                  </a:cubicBezTo>
                  <a:lnTo>
                    <a:pt x="13" y="0"/>
                  </a:lnTo>
                  <a:cubicBezTo>
                    <a:pt x="10" y="0"/>
                    <a:pt x="6" y="2"/>
                    <a:pt x="4" y="4"/>
                  </a:cubicBezTo>
                  <a:close/>
                  <a:moveTo>
                    <a:pt x="51" y="22"/>
                  </a:moveTo>
                  <a:lnTo>
                    <a:pt x="51" y="85"/>
                  </a:lnTo>
                  <a:lnTo>
                    <a:pt x="26" y="85"/>
                  </a:lnTo>
                  <a:lnTo>
                    <a:pt x="26" y="22"/>
                  </a:lnTo>
                  <a:lnTo>
                    <a:pt x="51" y="22"/>
                  </a:lnTo>
                  <a:close/>
                  <a:moveTo>
                    <a:pt x="51" y="22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4" name="Rectangle 296"/>
            <p:cNvSpPr>
              <a:spLocks noChangeArrowheads="1"/>
            </p:cNvSpPr>
            <p:nvPr/>
          </p:nvSpPr>
          <p:spPr bwMode="auto">
            <a:xfrm>
              <a:off x="6330952" y="4765637"/>
              <a:ext cx="6350" cy="466725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5" name="Rectangle 297"/>
            <p:cNvSpPr>
              <a:spLocks noChangeArrowheads="1"/>
            </p:cNvSpPr>
            <p:nvPr/>
          </p:nvSpPr>
          <p:spPr bwMode="auto">
            <a:xfrm>
              <a:off x="5776914" y="5051387"/>
              <a:ext cx="17463" cy="1063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6" name="Freeform 298"/>
            <p:cNvSpPr>
              <a:spLocks/>
            </p:cNvSpPr>
            <p:nvPr/>
          </p:nvSpPr>
          <p:spPr bwMode="auto">
            <a:xfrm>
              <a:off x="5816602" y="5073612"/>
              <a:ext cx="41275" cy="82550"/>
            </a:xfrm>
            <a:custGeom>
              <a:avLst/>
              <a:gdLst>
                <a:gd name="T0" fmla="*/ 0 w 81"/>
                <a:gd name="T1" fmla="*/ 4 h 162"/>
                <a:gd name="T2" fmla="*/ 34 w 81"/>
                <a:gd name="T3" fmla="*/ 4 h 162"/>
                <a:gd name="T4" fmla="*/ 34 w 81"/>
                <a:gd name="T5" fmla="*/ 35 h 162"/>
                <a:gd name="T6" fmla="*/ 81 w 81"/>
                <a:gd name="T7" fmla="*/ 2 h 162"/>
                <a:gd name="T8" fmla="*/ 81 w 81"/>
                <a:gd name="T9" fmla="*/ 38 h 162"/>
                <a:gd name="T10" fmla="*/ 80 w 81"/>
                <a:gd name="T11" fmla="*/ 38 h 162"/>
                <a:gd name="T12" fmla="*/ 34 w 81"/>
                <a:gd name="T13" fmla="*/ 91 h 162"/>
                <a:gd name="T14" fmla="*/ 34 w 81"/>
                <a:gd name="T15" fmla="*/ 162 h 162"/>
                <a:gd name="T16" fmla="*/ 0 w 81"/>
                <a:gd name="T17" fmla="*/ 162 h 162"/>
                <a:gd name="T18" fmla="*/ 0 w 81"/>
                <a:gd name="T19" fmla="*/ 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62">
                  <a:moveTo>
                    <a:pt x="0" y="4"/>
                  </a:moveTo>
                  <a:lnTo>
                    <a:pt x="34" y="4"/>
                  </a:lnTo>
                  <a:lnTo>
                    <a:pt x="34" y="35"/>
                  </a:lnTo>
                  <a:cubicBezTo>
                    <a:pt x="43" y="14"/>
                    <a:pt x="58" y="0"/>
                    <a:pt x="81" y="2"/>
                  </a:cubicBezTo>
                  <a:lnTo>
                    <a:pt x="81" y="38"/>
                  </a:lnTo>
                  <a:lnTo>
                    <a:pt x="80" y="38"/>
                  </a:lnTo>
                  <a:cubicBezTo>
                    <a:pt x="53" y="38"/>
                    <a:pt x="34" y="55"/>
                    <a:pt x="34" y="91"/>
                  </a:cubicBezTo>
                  <a:lnTo>
                    <a:pt x="34" y="162"/>
                  </a:lnTo>
                  <a:lnTo>
                    <a:pt x="0" y="16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7" name="Freeform 299"/>
            <p:cNvSpPr>
              <a:spLocks noEditPoints="1"/>
            </p:cNvSpPr>
            <p:nvPr/>
          </p:nvSpPr>
          <p:spPr bwMode="auto">
            <a:xfrm>
              <a:off x="5865814" y="5075199"/>
              <a:ext cx="73025" cy="84138"/>
            </a:xfrm>
            <a:custGeom>
              <a:avLst/>
              <a:gdLst>
                <a:gd name="T0" fmla="*/ 0 w 146"/>
                <a:gd name="T1" fmla="*/ 83 h 165"/>
                <a:gd name="T2" fmla="*/ 0 w 146"/>
                <a:gd name="T3" fmla="*/ 81 h 165"/>
                <a:gd name="T4" fmla="*/ 74 w 146"/>
                <a:gd name="T5" fmla="*/ 0 h 165"/>
                <a:gd name="T6" fmla="*/ 146 w 146"/>
                <a:gd name="T7" fmla="*/ 81 h 165"/>
                <a:gd name="T8" fmla="*/ 146 w 146"/>
                <a:gd name="T9" fmla="*/ 83 h 165"/>
                <a:gd name="T10" fmla="*/ 73 w 146"/>
                <a:gd name="T11" fmla="*/ 165 h 165"/>
                <a:gd name="T12" fmla="*/ 0 w 146"/>
                <a:gd name="T13" fmla="*/ 83 h 165"/>
                <a:gd name="T14" fmla="*/ 113 w 146"/>
                <a:gd name="T15" fmla="*/ 83 h 165"/>
                <a:gd name="T16" fmla="*/ 113 w 146"/>
                <a:gd name="T17" fmla="*/ 82 h 165"/>
                <a:gd name="T18" fmla="*/ 73 w 146"/>
                <a:gd name="T19" fmla="*/ 31 h 165"/>
                <a:gd name="T20" fmla="*/ 34 w 146"/>
                <a:gd name="T21" fmla="*/ 82 h 165"/>
                <a:gd name="T22" fmla="*/ 34 w 146"/>
                <a:gd name="T23" fmla="*/ 83 h 165"/>
                <a:gd name="T24" fmla="*/ 74 w 146"/>
                <a:gd name="T25" fmla="*/ 136 h 165"/>
                <a:gd name="T26" fmla="*/ 113 w 146"/>
                <a:gd name="T27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65">
                  <a:moveTo>
                    <a:pt x="0" y="83"/>
                  </a:moveTo>
                  <a:lnTo>
                    <a:pt x="0" y="81"/>
                  </a:lnTo>
                  <a:cubicBezTo>
                    <a:pt x="0" y="34"/>
                    <a:pt x="31" y="0"/>
                    <a:pt x="74" y="0"/>
                  </a:cubicBezTo>
                  <a:cubicBezTo>
                    <a:pt x="115" y="0"/>
                    <a:pt x="146" y="33"/>
                    <a:pt x="146" y="81"/>
                  </a:cubicBezTo>
                  <a:lnTo>
                    <a:pt x="146" y="83"/>
                  </a:lnTo>
                  <a:cubicBezTo>
                    <a:pt x="146" y="130"/>
                    <a:pt x="115" y="165"/>
                    <a:pt x="73" y="165"/>
                  </a:cubicBezTo>
                  <a:cubicBezTo>
                    <a:pt x="31" y="165"/>
                    <a:pt x="0" y="131"/>
                    <a:pt x="0" y="83"/>
                  </a:cubicBezTo>
                  <a:close/>
                  <a:moveTo>
                    <a:pt x="113" y="83"/>
                  </a:moveTo>
                  <a:lnTo>
                    <a:pt x="113" y="82"/>
                  </a:lnTo>
                  <a:cubicBezTo>
                    <a:pt x="113" y="52"/>
                    <a:pt x="96" y="31"/>
                    <a:pt x="73" y="31"/>
                  </a:cubicBezTo>
                  <a:cubicBezTo>
                    <a:pt x="49" y="31"/>
                    <a:pt x="34" y="52"/>
                    <a:pt x="34" y="82"/>
                  </a:cubicBezTo>
                  <a:lnTo>
                    <a:pt x="34" y="83"/>
                  </a:lnTo>
                  <a:cubicBezTo>
                    <a:pt x="34" y="113"/>
                    <a:pt x="50" y="136"/>
                    <a:pt x="74" y="136"/>
                  </a:cubicBezTo>
                  <a:cubicBezTo>
                    <a:pt x="96" y="135"/>
                    <a:pt x="113" y="112"/>
                    <a:pt x="113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8" name="Freeform 300"/>
            <p:cNvSpPr>
              <a:spLocks/>
            </p:cNvSpPr>
            <p:nvPr/>
          </p:nvSpPr>
          <p:spPr bwMode="auto">
            <a:xfrm>
              <a:off x="5954714" y="5075199"/>
              <a:ext cx="63500" cy="82550"/>
            </a:xfrm>
            <a:custGeom>
              <a:avLst/>
              <a:gdLst>
                <a:gd name="T0" fmla="*/ 0 w 127"/>
                <a:gd name="T1" fmla="*/ 2 h 161"/>
                <a:gd name="T2" fmla="*/ 34 w 127"/>
                <a:gd name="T3" fmla="*/ 2 h 161"/>
                <a:gd name="T4" fmla="*/ 34 w 127"/>
                <a:gd name="T5" fmla="*/ 26 h 161"/>
                <a:gd name="T6" fmla="*/ 78 w 127"/>
                <a:gd name="T7" fmla="*/ 0 h 161"/>
                <a:gd name="T8" fmla="*/ 127 w 127"/>
                <a:gd name="T9" fmla="*/ 55 h 161"/>
                <a:gd name="T10" fmla="*/ 127 w 127"/>
                <a:gd name="T11" fmla="*/ 161 h 161"/>
                <a:gd name="T12" fmla="*/ 93 w 127"/>
                <a:gd name="T13" fmla="*/ 161 h 161"/>
                <a:gd name="T14" fmla="*/ 93 w 127"/>
                <a:gd name="T15" fmla="*/ 64 h 161"/>
                <a:gd name="T16" fmla="*/ 64 w 127"/>
                <a:gd name="T17" fmla="*/ 30 h 161"/>
                <a:gd name="T18" fmla="*/ 34 w 127"/>
                <a:gd name="T19" fmla="*/ 64 h 161"/>
                <a:gd name="T20" fmla="*/ 34 w 127"/>
                <a:gd name="T21" fmla="*/ 161 h 161"/>
                <a:gd name="T22" fmla="*/ 0 w 127"/>
                <a:gd name="T23" fmla="*/ 161 h 161"/>
                <a:gd name="T24" fmla="*/ 0 w 127"/>
                <a:gd name="T25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61">
                  <a:moveTo>
                    <a:pt x="0" y="2"/>
                  </a:moveTo>
                  <a:lnTo>
                    <a:pt x="34" y="2"/>
                  </a:lnTo>
                  <a:lnTo>
                    <a:pt x="34" y="26"/>
                  </a:lnTo>
                  <a:cubicBezTo>
                    <a:pt x="43" y="12"/>
                    <a:pt x="55" y="0"/>
                    <a:pt x="78" y="0"/>
                  </a:cubicBezTo>
                  <a:cubicBezTo>
                    <a:pt x="108" y="0"/>
                    <a:pt x="127" y="21"/>
                    <a:pt x="127" y="55"/>
                  </a:cubicBezTo>
                  <a:lnTo>
                    <a:pt x="127" y="161"/>
                  </a:lnTo>
                  <a:lnTo>
                    <a:pt x="93" y="161"/>
                  </a:lnTo>
                  <a:lnTo>
                    <a:pt x="93" y="64"/>
                  </a:lnTo>
                  <a:cubicBezTo>
                    <a:pt x="93" y="42"/>
                    <a:pt x="83" y="30"/>
                    <a:pt x="64" y="30"/>
                  </a:cubicBezTo>
                  <a:cubicBezTo>
                    <a:pt x="47" y="30"/>
                    <a:pt x="34" y="43"/>
                    <a:pt x="34" y="64"/>
                  </a:cubicBezTo>
                  <a:lnTo>
                    <a:pt x="34" y="161"/>
                  </a:lnTo>
                  <a:lnTo>
                    <a:pt x="0" y="16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9" name="Freeform 301"/>
            <p:cNvSpPr>
              <a:spLocks noEditPoints="1"/>
            </p:cNvSpPr>
            <p:nvPr/>
          </p:nvSpPr>
          <p:spPr bwMode="auto">
            <a:xfrm>
              <a:off x="6037264" y="5048212"/>
              <a:ext cx="19050" cy="109538"/>
            </a:xfrm>
            <a:custGeom>
              <a:avLst/>
              <a:gdLst>
                <a:gd name="T0" fmla="*/ 0 w 36"/>
                <a:gd name="T1" fmla="*/ 0 h 215"/>
                <a:gd name="T2" fmla="*/ 36 w 36"/>
                <a:gd name="T3" fmla="*/ 0 h 215"/>
                <a:gd name="T4" fmla="*/ 36 w 36"/>
                <a:gd name="T5" fmla="*/ 34 h 215"/>
                <a:gd name="T6" fmla="*/ 0 w 36"/>
                <a:gd name="T7" fmla="*/ 34 h 215"/>
                <a:gd name="T8" fmla="*/ 0 w 36"/>
                <a:gd name="T9" fmla="*/ 0 h 215"/>
                <a:gd name="T10" fmla="*/ 1 w 36"/>
                <a:gd name="T11" fmla="*/ 56 h 215"/>
                <a:gd name="T12" fmla="*/ 35 w 36"/>
                <a:gd name="T13" fmla="*/ 56 h 215"/>
                <a:gd name="T14" fmla="*/ 35 w 36"/>
                <a:gd name="T15" fmla="*/ 215 h 215"/>
                <a:gd name="T16" fmla="*/ 1 w 36"/>
                <a:gd name="T17" fmla="*/ 215 h 215"/>
                <a:gd name="T18" fmla="*/ 1 w 36"/>
                <a:gd name="T19" fmla="*/ 5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15">
                  <a:moveTo>
                    <a:pt x="0" y="0"/>
                  </a:move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56"/>
                  </a:moveTo>
                  <a:lnTo>
                    <a:pt x="35" y="56"/>
                  </a:lnTo>
                  <a:lnTo>
                    <a:pt x="35" y="215"/>
                  </a:lnTo>
                  <a:lnTo>
                    <a:pt x="1" y="21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0" name="Freeform 302"/>
            <p:cNvSpPr>
              <a:spLocks/>
            </p:cNvSpPr>
            <p:nvPr/>
          </p:nvSpPr>
          <p:spPr bwMode="auto">
            <a:xfrm>
              <a:off x="6072189" y="5075199"/>
              <a:ext cx="61913" cy="84138"/>
            </a:xfrm>
            <a:custGeom>
              <a:avLst/>
              <a:gdLst>
                <a:gd name="T0" fmla="*/ 0 w 123"/>
                <a:gd name="T1" fmla="*/ 83 h 165"/>
                <a:gd name="T2" fmla="*/ 0 w 123"/>
                <a:gd name="T3" fmla="*/ 81 h 165"/>
                <a:gd name="T4" fmla="*/ 72 w 123"/>
                <a:gd name="T5" fmla="*/ 0 h 165"/>
                <a:gd name="T6" fmla="*/ 123 w 123"/>
                <a:gd name="T7" fmla="*/ 21 h 165"/>
                <a:gd name="T8" fmla="*/ 105 w 123"/>
                <a:gd name="T9" fmla="*/ 46 h 165"/>
                <a:gd name="T10" fmla="*/ 72 w 123"/>
                <a:gd name="T11" fmla="*/ 30 h 165"/>
                <a:gd name="T12" fmla="*/ 33 w 123"/>
                <a:gd name="T13" fmla="*/ 81 h 165"/>
                <a:gd name="T14" fmla="*/ 33 w 123"/>
                <a:gd name="T15" fmla="*/ 82 h 165"/>
                <a:gd name="T16" fmla="*/ 72 w 123"/>
                <a:gd name="T17" fmla="*/ 133 h 165"/>
                <a:gd name="T18" fmla="*/ 105 w 123"/>
                <a:gd name="T19" fmla="*/ 117 h 165"/>
                <a:gd name="T20" fmla="*/ 123 w 123"/>
                <a:gd name="T21" fmla="*/ 140 h 165"/>
                <a:gd name="T22" fmla="*/ 71 w 123"/>
                <a:gd name="T23" fmla="*/ 163 h 165"/>
                <a:gd name="T24" fmla="*/ 0 w 123"/>
                <a:gd name="T25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65">
                  <a:moveTo>
                    <a:pt x="0" y="83"/>
                  </a:moveTo>
                  <a:lnTo>
                    <a:pt x="0" y="81"/>
                  </a:lnTo>
                  <a:cubicBezTo>
                    <a:pt x="0" y="33"/>
                    <a:pt x="31" y="0"/>
                    <a:pt x="72" y="0"/>
                  </a:cubicBezTo>
                  <a:cubicBezTo>
                    <a:pt x="95" y="0"/>
                    <a:pt x="110" y="8"/>
                    <a:pt x="123" y="21"/>
                  </a:cubicBezTo>
                  <a:lnTo>
                    <a:pt x="105" y="46"/>
                  </a:lnTo>
                  <a:cubicBezTo>
                    <a:pt x="96" y="37"/>
                    <a:pt x="87" y="30"/>
                    <a:pt x="72" y="30"/>
                  </a:cubicBezTo>
                  <a:cubicBezTo>
                    <a:pt x="50" y="30"/>
                    <a:pt x="33" y="51"/>
                    <a:pt x="33" y="81"/>
                  </a:cubicBezTo>
                  <a:lnTo>
                    <a:pt x="33" y="82"/>
                  </a:lnTo>
                  <a:cubicBezTo>
                    <a:pt x="33" y="113"/>
                    <a:pt x="50" y="133"/>
                    <a:pt x="72" y="133"/>
                  </a:cubicBezTo>
                  <a:cubicBezTo>
                    <a:pt x="86" y="133"/>
                    <a:pt x="95" y="127"/>
                    <a:pt x="105" y="117"/>
                  </a:cubicBezTo>
                  <a:lnTo>
                    <a:pt x="123" y="140"/>
                  </a:lnTo>
                  <a:cubicBezTo>
                    <a:pt x="111" y="153"/>
                    <a:pt x="95" y="163"/>
                    <a:pt x="71" y="163"/>
                  </a:cubicBezTo>
                  <a:cubicBezTo>
                    <a:pt x="30" y="165"/>
                    <a:pt x="0" y="13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1" name="Rectangle 303"/>
            <p:cNvSpPr>
              <a:spLocks noChangeArrowheads="1"/>
            </p:cNvSpPr>
            <p:nvPr/>
          </p:nvSpPr>
          <p:spPr bwMode="auto">
            <a:xfrm>
              <a:off x="5661027" y="4802149"/>
              <a:ext cx="58102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2" name="Freeform 304"/>
            <p:cNvSpPr>
              <a:spLocks noEditPoints="1"/>
            </p:cNvSpPr>
            <p:nvPr/>
          </p:nvSpPr>
          <p:spPr bwMode="auto">
            <a:xfrm>
              <a:off x="5711827" y="4833899"/>
              <a:ext cx="44450" cy="61913"/>
            </a:xfrm>
            <a:custGeom>
              <a:avLst/>
              <a:gdLst>
                <a:gd name="T0" fmla="*/ 0 w 87"/>
                <a:gd name="T1" fmla="*/ 0 h 119"/>
                <a:gd name="T2" fmla="*/ 43 w 87"/>
                <a:gd name="T3" fmla="*/ 0 h 119"/>
                <a:gd name="T4" fmla="*/ 75 w 87"/>
                <a:gd name="T5" fmla="*/ 10 h 119"/>
                <a:gd name="T6" fmla="*/ 82 w 87"/>
                <a:gd name="T7" fmla="*/ 30 h 119"/>
                <a:gd name="T8" fmla="*/ 82 w 87"/>
                <a:gd name="T9" fmla="*/ 30 h 119"/>
                <a:gd name="T10" fmla="*/ 66 w 87"/>
                <a:gd name="T11" fmla="*/ 56 h 119"/>
                <a:gd name="T12" fmla="*/ 87 w 87"/>
                <a:gd name="T13" fmla="*/ 85 h 119"/>
                <a:gd name="T14" fmla="*/ 87 w 87"/>
                <a:gd name="T15" fmla="*/ 86 h 119"/>
                <a:gd name="T16" fmla="*/ 45 w 87"/>
                <a:gd name="T17" fmla="*/ 119 h 119"/>
                <a:gd name="T18" fmla="*/ 0 w 87"/>
                <a:gd name="T19" fmla="*/ 119 h 119"/>
                <a:gd name="T20" fmla="*/ 0 w 87"/>
                <a:gd name="T21" fmla="*/ 0 h 119"/>
                <a:gd name="T22" fmla="*/ 46 w 87"/>
                <a:gd name="T23" fmla="*/ 70 h 119"/>
                <a:gd name="T24" fmla="*/ 25 w 87"/>
                <a:gd name="T25" fmla="*/ 70 h 119"/>
                <a:gd name="T26" fmla="*/ 25 w 87"/>
                <a:gd name="T27" fmla="*/ 97 h 119"/>
                <a:gd name="T28" fmla="*/ 47 w 87"/>
                <a:gd name="T29" fmla="*/ 97 h 119"/>
                <a:gd name="T30" fmla="*/ 64 w 87"/>
                <a:gd name="T31" fmla="*/ 84 h 119"/>
                <a:gd name="T32" fmla="*/ 64 w 87"/>
                <a:gd name="T33" fmla="*/ 84 h 119"/>
                <a:gd name="T34" fmla="*/ 46 w 87"/>
                <a:gd name="T35" fmla="*/ 70 h 119"/>
                <a:gd name="T36" fmla="*/ 58 w 87"/>
                <a:gd name="T37" fmla="*/ 36 h 119"/>
                <a:gd name="T38" fmla="*/ 42 w 87"/>
                <a:gd name="T39" fmla="*/ 22 h 119"/>
                <a:gd name="T40" fmla="*/ 23 w 87"/>
                <a:gd name="T41" fmla="*/ 22 h 119"/>
                <a:gd name="T42" fmla="*/ 23 w 87"/>
                <a:gd name="T43" fmla="*/ 49 h 119"/>
                <a:gd name="T44" fmla="*/ 41 w 87"/>
                <a:gd name="T45" fmla="*/ 49 h 119"/>
                <a:gd name="T46" fmla="*/ 58 w 87"/>
                <a:gd name="T47" fmla="*/ 3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119">
                  <a:moveTo>
                    <a:pt x="0" y="0"/>
                  </a:moveTo>
                  <a:lnTo>
                    <a:pt x="43" y="0"/>
                  </a:lnTo>
                  <a:cubicBezTo>
                    <a:pt x="57" y="0"/>
                    <a:pt x="67" y="4"/>
                    <a:pt x="75" y="10"/>
                  </a:cubicBezTo>
                  <a:cubicBezTo>
                    <a:pt x="80" y="15"/>
                    <a:pt x="82" y="22"/>
                    <a:pt x="82" y="30"/>
                  </a:cubicBezTo>
                  <a:lnTo>
                    <a:pt x="82" y="30"/>
                  </a:lnTo>
                  <a:cubicBezTo>
                    <a:pt x="82" y="44"/>
                    <a:pt x="75" y="51"/>
                    <a:pt x="66" y="56"/>
                  </a:cubicBezTo>
                  <a:cubicBezTo>
                    <a:pt x="78" y="61"/>
                    <a:pt x="87" y="69"/>
                    <a:pt x="87" y="85"/>
                  </a:cubicBezTo>
                  <a:lnTo>
                    <a:pt x="87" y="86"/>
                  </a:lnTo>
                  <a:cubicBezTo>
                    <a:pt x="87" y="107"/>
                    <a:pt x="70" y="119"/>
                    <a:pt x="45" y="119"/>
                  </a:cubicBez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46" y="70"/>
                  </a:moveTo>
                  <a:lnTo>
                    <a:pt x="25" y="70"/>
                  </a:lnTo>
                  <a:lnTo>
                    <a:pt x="25" y="97"/>
                  </a:lnTo>
                  <a:lnTo>
                    <a:pt x="47" y="97"/>
                  </a:lnTo>
                  <a:cubicBezTo>
                    <a:pt x="58" y="97"/>
                    <a:pt x="64" y="92"/>
                    <a:pt x="64" y="84"/>
                  </a:cubicBezTo>
                  <a:lnTo>
                    <a:pt x="64" y="84"/>
                  </a:lnTo>
                  <a:cubicBezTo>
                    <a:pt x="63" y="75"/>
                    <a:pt x="57" y="70"/>
                    <a:pt x="46" y="70"/>
                  </a:cubicBezTo>
                  <a:close/>
                  <a:moveTo>
                    <a:pt x="58" y="36"/>
                  </a:moveTo>
                  <a:cubicBezTo>
                    <a:pt x="58" y="27"/>
                    <a:pt x="52" y="22"/>
                    <a:pt x="42" y="22"/>
                  </a:cubicBezTo>
                  <a:lnTo>
                    <a:pt x="23" y="22"/>
                  </a:lnTo>
                  <a:lnTo>
                    <a:pt x="23" y="49"/>
                  </a:lnTo>
                  <a:lnTo>
                    <a:pt x="41" y="49"/>
                  </a:lnTo>
                  <a:cubicBezTo>
                    <a:pt x="52" y="49"/>
                    <a:pt x="58" y="45"/>
                    <a:pt x="58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3" name="Freeform 305"/>
            <p:cNvSpPr>
              <a:spLocks noEditPoints="1"/>
            </p:cNvSpPr>
            <p:nvPr/>
          </p:nvSpPr>
          <p:spPr bwMode="auto">
            <a:xfrm>
              <a:off x="5761039" y="4833899"/>
              <a:ext cx="55563" cy="61913"/>
            </a:xfrm>
            <a:custGeom>
              <a:avLst/>
              <a:gdLst>
                <a:gd name="T0" fmla="*/ 43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6 w 109"/>
                <a:gd name="T19" fmla="*/ 72 h 120"/>
                <a:gd name="T20" fmla="*/ 54 w 109"/>
                <a:gd name="T21" fmla="*/ 33 h 120"/>
                <a:gd name="T22" fmla="*/ 40 w 109"/>
                <a:gd name="T23" fmla="*/ 72 h 120"/>
                <a:gd name="T24" fmla="*/ 66 w 109"/>
                <a:gd name="T25" fmla="*/ 7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6" y="72"/>
                  </a:moveTo>
                  <a:lnTo>
                    <a:pt x="54" y="33"/>
                  </a:lnTo>
                  <a:lnTo>
                    <a:pt x="40" y="72"/>
                  </a:lnTo>
                  <a:lnTo>
                    <a:pt x="6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4" name="Freeform 306"/>
            <p:cNvSpPr>
              <a:spLocks noEditPoints="1"/>
            </p:cNvSpPr>
            <p:nvPr/>
          </p:nvSpPr>
          <p:spPr bwMode="auto">
            <a:xfrm>
              <a:off x="5822952" y="4835487"/>
              <a:ext cx="46038" cy="6032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7 w 90"/>
                <a:gd name="T5" fmla="*/ 11 h 119"/>
                <a:gd name="T6" fmla="*/ 87 w 90"/>
                <a:gd name="T7" fmla="*/ 39 h 119"/>
                <a:gd name="T8" fmla="*/ 87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2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2 w 90"/>
                <a:gd name="T27" fmla="*/ 59 h 119"/>
                <a:gd name="T28" fmla="*/ 62 w 90"/>
                <a:gd name="T29" fmla="*/ 41 h 119"/>
                <a:gd name="T30" fmla="*/ 62 w 90"/>
                <a:gd name="T31" fmla="*/ 41 h 119"/>
                <a:gd name="T32" fmla="*/ 42 w 90"/>
                <a:gd name="T33" fmla="*/ 24 h 119"/>
                <a:gd name="T34" fmla="*/ 25 w 90"/>
                <a:gd name="T35" fmla="*/ 24 h 119"/>
                <a:gd name="T36" fmla="*/ 25 w 90"/>
                <a:gd name="T37" fmla="*/ 60 h 119"/>
                <a:gd name="T38" fmla="*/ 42 w 90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8" y="0"/>
                    <a:pt x="70" y="4"/>
                    <a:pt x="77" y="11"/>
                  </a:cubicBezTo>
                  <a:cubicBezTo>
                    <a:pt x="83" y="18"/>
                    <a:pt x="87" y="28"/>
                    <a:pt x="87" y="39"/>
                  </a:cubicBezTo>
                  <a:lnTo>
                    <a:pt x="87" y="40"/>
                  </a:lnTo>
                  <a:cubicBezTo>
                    <a:pt x="87" y="58"/>
                    <a:pt x="78" y="69"/>
                    <a:pt x="65" y="75"/>
                  </a:cubicBezTo>
                  <a:lnTo>
                    <a:pt x="90" y="119"/>
                  </a:lnTo>
                  <a:lnTo>
                    <a:pt x="62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2" y="59"/>
                  </a:moveTo>
                  <a:cubicBezTo>
                    <a:pt x="55" y="59"/>
                    <a:pt x="61" y="51"/>
                    <a:pt x="62" y="41"/>
                  </a:cubicBezTo>
                  <a:lnTo>
                    <a:pt x="62" y="41"/>
                  </a:lnTo>
                  <a:cubicBezTo>
                    <a:pt x="62" y="29"/>
                    <a:pt x="55" y="24"/>
                    <a:pt x="42" y="24"/>
                  </a:cubicBezTo>
                  <a:lnTo>
                    <a:pt x="25" y="24"/>
                  </a:lnTo>
                  <a:lnTo>
                    <a:pt x="25" y="60"/>
                  </a:lnTo>
                  <a:lnTo>
                    <a:pt x="42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5" name="Freeform 307"/>
            <p:cNvSpPr>
              <a:spLocks/>
            </p:cNvSpPr>
            <p:nvPr/>
          </p:nvSpPr>
          <p:spPr bwMode="auto">
            <a:xfrm>
              <a:off x="5876927" y="4835487"/>
              <a:ext cx="38100" cy="60325"/>
            </a:xfrm>
            <a:custGeom>
              <a:avLst/>
              <a:gdLst>
                <a:gd name="T0" fmla="*/ 1 w 77"/>
                <a:gd name="T1" fmla="*/ 0 h 119"/>
                <a:gd name="T2" fmla="*/ 77 w 77"/>
                <a:gd name="T3" fmla="*/ 0 h 119"/>
                <a:gd name="T4" fmla="*/ 77 w 77"/>
                <a:gd name="T5" fmla="*/ 23 h 119"/>
                <a:gd name="T6" fmla="*/ 25 w 77"/>
                <a:gd name="T7" fmla="*/ 23 h 119"/>
                <a:gd name="T8" fmla="*/ 25 w 77"/>
                <a:gd name="T9" fmla="*/ 48 h 119"/>
                <a:gd name="T10" fmla="*/ 71 w 77"/>
                <a:gd name="T11" fmla="*/ 48 h 119"/>
                <a:gd name="T12" fmla="*/ 71 w 77"/>
                <a:gd name="T13" fmla="*/ 70 h 119"/>
                <a:gd name="T14" fmla="*/ 25 w 77"/>
                <a:gd name="T15" fmla="*/ 70 h 119"/>
                <a:gd name="T16" fmla="*/ 25 w 77"/>
                <a:gd name="T17" fmla="*/ 96 h 119"/>
                <a:gd name="T18" fmla="*/ 77 w 77"/>
                <a:gd name="T19" fmla="*/ 96 h 119"/>
                <a:gd name="T20" fmla="*/ 77 w 77"/>
                <a:gd name="T21" fmla="*/ 119 h 119"/>
                <a:gd name="T22" fmla="*/ 0 w 77"/>
                <a:gd name="T23" fmla="*/ 119 h 119"/>
                <a:gd name="T24" fmla="*/ 1 w 77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1" y="0"/>
                  </a:moveTo>
                  <a:lnTo>
                    <a:pt x="77" y="0"/>
                  </a:lnTo>
                  <a:lnTo>
                    <a:pt x="77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7" y="96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6" name="Freeform 308"/>
            <p:cNvSpPr>
              <a:spLocks/>
            </p:cNvSpPr>
            <p:nvPr/>
          </p:nvSpPr>
          <p:spPr bwMode="auto">
            <a:xfrm>
              <a:off x="5945189" y="4835487"/>
              <a:ext cx="53975" cy="60325"/>
            </a:xfrm>
            <a:custGeom>
              <a:avLst/>
              <a:gdLst>
                <a:gd name="T0" fmla="*/ 0 w 105"/>
                <a:gd name="T1" fmla="*/ 0 h 120"/>
                <a:gd name="T2" fmla="*/ 26 w 105"/>
                <a:gd name="T3" fmla="*/ 0 h 120"/>
                <a:gd name="T4" fmla="*/ 52 w 105"/>
                <a:gd name="T5" fmla="*/ 49 h 120"/>
                <a:gd name="T6" fmla="*/ 79 w 105"/>
                <a:gd name="T7" fmla="*/ 2 h 120"/>
                <a:gd name="T8" fmla="*/ 105 w 105"/>
                <a:gd name="T9" fmla="*/ 2 h 120"/>
                <a:gd name="T10" fmla="*/ 105 w 105"/>
                <a:gd name="T11" fmla="*/ 120 h 120"/>
                <a:gd name="T12" fmla="*/ 81 w 105"/>
                <a:gd name="T13" fmla="*/ 120 h 120"/>
                <a:gd name="T14" fmla="*/ 81 w 105"/>
                <a:gd name="T15" fmla="*/ 44 h 120"/>
                <a:gd name="T16" fmla="*/ 52 w 105"/>
                <a:gd name="T17" fmla="*/ 93 h 120"/>
                <a:gd name="T18" fmla="*/ 52 w 105"/>
                <a:gd name="T19" fmla="*/ 93 h 120"/>
                <a:gd name="T20" fmla="*/ 25 w 105"/>
                <a:gd name="T21" fmla="*/ 44 h 120"/>
                <a:gd name="T22" fmla="*/ 25 w 105"/>
                <a:gd name="T23" fmla="*/ 119 h 120"/>
                <a:gd name="T24" fmla="*/ 1 w 105"/>
                <a:gd name="T25" fmla="*/ 119 h 120"/>
                <a:gd name="T26" fmla="*/ 0 w 105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20">
                  <a:moveTo>
                    <a:pt x="0" y="0"/>
                  </a:moveTo>
                  <a:lnTo>
                    <a:pt x="26" y="0"/>
                  </a:lnTo>
                  <a:lnTo>
                    <a:pt x="52" y="49"/>
                  </a:lnTo>
                  <a:lnTo>
                    <a:pt x="79" y="2"/>
                  </a:lnTo>
                  <a:lnTo>
                    <a:pt x="105" y="2"/>
                  </a:lnTo>
                  <a:lnTo>
                    <a:pt x="105" y="120"/>
                  </a:lnTo>
                  <a:lnTo>
                    <a:pt x="81" y="120"/>
                  </a:lnTo>
                  <a:lnTo>
                    <a:pt x="81" y="44"/>
                  </a:lnTo>
                  <a:lnTo>
                    <a:pt x="52" y="93"/>
                  </a:lnTo>
                  <a:lnTo>
                    <a:pt x="52" y="93"/>
                  </a:lnTo>
                  <a:lnTo>
                    <a:pt x="25" y="44"/>
                  </a:lnTo>
                  <a:lnTo>
                    <a:pt x="25" y="119"/>
                  </a:lnTo>
                  <a:lnTo>
                    <a:pt x="1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7" name="Freeform 309"/>
            <p:cNvSpPr>
              <a:spLocks/>
            </p:cNvSpPr>
            <p:nvPr/>
          </p:nvSpPr>
          <p:spPr bwMode="auto">
            <a:xfrm>
              <a:off x="6010277" y="4835487"/>
              <a:ext cx="39688" cy="60325"/>
            </a:xfrm>
            <a:custGeom>
              <a:avLst/>
              <a:gdLst>
                <a:gd name="T0" fmla="*/ 1 w 78"/>
                <a:gd name="T1" fmla="*/ 0 h 119"/>
                <a:gd name="T2" fmla="*/ 78 w 78"/>
                <a:gd name="T3" fmla="*/ 0 h 119"/>
                <a:gd name="T4" fmla="*/ 78 w 78"/>
                <a:gd name="T5" fmla="*/ 23 h 119"/>
                <a:gd name="T6" fmla="*/ 25 w 78"/>
                <a:gd name="T7" fmla="*/ 23 h 119"/>
                <a:gd name="T8" fmla="*/ 25 w 78"/>
                <a:gd name="T9" fmla="*/ 48 h 119"/>
                <a:gd name="T10" fmla="*/ 71 w 78"/>
                <a:gd name="T11" fmla="*/ 48 h 119"/>
                <a:gd name="T12" fmla="*/ 71 w 78"/>
                <a:gd name="T13" fmla="*/ 70 h 119"/>
                <a:gd name="T14" fmla="*/ 25 w 78"/>
                <a:gd name="T15" fmla="*/ 70 h 119"/>
                <a:gd name="T16" fmla="*/ 25 w 78"/>
                <a:gd name="T17" fmla="*/ 96 h 119"/>
                <a:gd name="T18" fmla="*/ 78 w 78"/>
                <a:gd name="T19" fmla="*/ 96 h 119"/>
                <a:gd name="T20" fmla="*/ 78 w 78"/>
                <a:gd name="T21" fmla="*/ 119 h 119"/>
                <a:gd name="T22" fmla="*/ 0 w 78"/>
                <a:gd name="T23" fmla="*/ 119 h 119"/>
                <a:gd name="T24" fmla="*/ 1 w 78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9">
                  <a:moveTo>
                    <a:pt x="1" y="0"/>
                  </a:moveTo>
                  <a:lnTo>
                    <a:pt x="78" y="0"/>
                  </a:lnTo>
                  <a:lnTo>
                    <a:pt x="78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8" name="Freeform 310"/>
            <p:cNvSpPr>
              <a:spLocks/>
            </p:cNvSpPr>
            <p:nvPr/>
          </p:nvSpPr>
          <p:spPr bwMode="auto">
            <a:xfrm>
              <a:off x="6054727" y="4837074"/>
              <a:ext cx="42863" cy="58738"/>
            </a:xfrm>
            <a:custGeom>
              <a:avLst/>
              <a:gdLst>
                <a:gd name="T0" fmla="*/ 30 w 84"/>
                <a:gd name="T1" fmla="*/ 22 h 118"/>
                <a:gd name="T2" fmla="*/ 0 w 84"/>
                <a:gd name="T3" fmla="*/ 22 h 118"/>
                <a:gd name="T4" fmla="*/ 0 w 84"/>
                <a:gd name="T5" fmla="*/ 0 h 118"/>
                <a:gd name="T6" fmla="*/ 84 w 84"/>
                <a:gd name="T7" fmla="*/ 0 h 118"/>
                <a:gd name="T8" fmla="*/ 84 w 84"/>
                <a:gd name="T9" fmla="*/ 22 h 118"/>
                <a:gd name="T10" fmla="*/ 54 w 84"/>
                <a:gd name="T11" fmla="*/ 22 h 118"/>
                <a:gd name="T12" fmla="*/ 54 w 84"/>
                <a:gd name="T13" fmla="*/ 118 h 118"/>
                <a:gd name="T14" fmla="*/ 29 w 84"/>
                <a:gd name="T15" fmla="*/ 118 h 118"/>
                <a:gd name="T16" fmla="*/ 30 w 84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8">
                  <a:moveTo>
                    <a:pt x="30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2"/>
                  </a:lnTo>
                  <a:lnTo>
                    <a:pt x="54" y="22"/>
                  </a:lnTo>
                  <a:lnTo>
                    <a:pt x="54" y="118"/>
                  </a:lnTo>
                  <a:lnTo>
                    <a:pt x="29" y="118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9" name="Freeform 311"/>
            <p:cNvSpPr>
              <a:spLocks noEditPoints="1"/>
            </p:cNvSpPr>
            <p:nvPr/>
          </p:nvSpPr>
          <p:spPr bwMode="auto">
            <a:xfrm>
              <a:off x="6096002" y="4837074"/>
              <a:ext cx="55563" cy="60325"/>
            </a:xfrm>
            <a:custGeom>
              <a:avLst/>
              <a:gdLst>
                <a:gd name="T0" fmla="*/ 43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3 h 120"/>
                <a:gd name="T10" fmla="*/ 34 w 109"/>
                <a:gd name="T11" fmla="*/ 93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6 w 109"/>
                <a:gd name="T19" fmla="*/ 71 h 120"/>
                <a:gd name="T20" fmla="*/ 54 w 109"/>
                <a:gd name="T21" fmla="*/ 32 h 120"/>
                <a:gd name="T22" fmla="*/ 40 w 109"/>
                <a:gd name="T23" fmla="*/ 71 h 120"/>
                <a:gd name="T24" fmla="*/ 66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3"/>
                  </a:lnTo>
                  <a:lnTo>
                    <a:pt x="34" y="93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6" y="71"/>
                  </a:moveTo>
                  <a:lnTo>
                    <a:pt x="54" y="32"/>
                  </a:lnTo>
                  <a:lnTo>
                    <a:pt x="40" y="71"/>
                  </a:lnTo>
                  <a:lnTo>
                    <a:pt x="66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0" name="Freeform 312"/>
            <p:cNvSpPr>
              <a:spLocks/>
            </p:cNvSpPr>
            <p:nvPr/>
          </p:nvSpPr>
          <p:spPr bwMode="auto">
            <a:xfrm>
              <a:off x="6159502" y="4837074"/>
              <a:ext cx="36513" cy="58738"/>
            </a:xfrm>
            <a:custGeom>
              <a:avLst/>
              <a:gdLst>
                <a:gd name="T0" fmla="*/ 0 w 72"/>
                <a:gd name="T1" fmla="*/ 0 h 118"/>
                <a:gd name="T2" fmla="*/ 25 w 72"/>
                <a:gd name="T3" fmla="*/ 0 h 118"/>
                <a:gd name="T4" fmla="*/ 25 w 72"/>
                <a:gd name="T5" fmla="*/ 96 h 118"/>
                <a:gd name="T6" fmla="*/ 72 w 72"/>
                <a:gd name="T7" fmla="*/ 96 h 118"/>
                <a:gd name="T8" fmla="*/ 72 w 72"/>
                <a:gd name="T9" fmla="*/ 118 h 118"/>
                <a:gd name="T10" fmla="*/ 0 w 72"/>
                <a:gd name="T11" fmla="*/ 118 h 118"/>
                <a:gd name="T12" fmla="*/ 0 w 72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8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2" y="96"/>
                  </a:lnTo>
                  <a:lnTo>
                    <a:pt x="72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1" name="Freeform 313"/>
            <p:cNvSpPr>
              <a:spLocks/>
            </p:cNvSpPr>
            <p:nvPr/>
          </p:nvSpPr>
          <p:spPr bwMode="auto">
            <a:xfrm>
              <a:off x="6534152" y="5048212"/>
              <a:ext cx="79375" cy="111125"/>
            </a:xfrm>
            <a:custGeom>
              <a:avLst/>
              <a:gdLst>
                <a:gd name="T0" fmla="*/ 0 w 156"/>
                <a:gd name="T1" fmla="*/ 109 h 217"/>
                <a:gd name="T2" fmla="*/ 0 w 156"/>
                <a:gd name="T3" fmla="*/ 108 h 217"/>
                <a:gd name="T4" fmla="*/ 91 w 156"/>
                <a:gd name="T5" fmla="*/ 0 h 217"/>
                <a:gd name="T6" fmla="*/ 155 w 156"/>
                <a:gd name="T7" fmla="*/ 27 h 217"/>
                <a:gd name="T8" fmla="*/ 141 w 156"/>
                <a:gd name="T9" fmla="*/ 44 h 217"/>
                <a:gd name="T10" fmla="*/ 91 w 156"/>
                <a:gd name="T11" fmla="*/ 23 h 217"/>
                <a:gd name="T12" fmla="*/ 23 w 156"/>
                <a:gd name="T13" fmla="*/ 109 h 217"/>
                <a:gd name="T14" fmla="*/ 23 w 156"/>
                <a:gd name="T15" fmla="*/ 110 h 217"/>
                <a:gd name="T16" fmla="*/ 91 w 156"/>
                <a:gd name="T17" fmla="*/ 196 h 217"/>
                <a:gd name="T18" fmla="*/ 142 w 156"/>
                <a:gd name="T19" fmla="*/ 173 h 217"/>
                <a:gd name="T20" fmla="*/ 156 w 156"/>
                <a:gd name="T21" fmla="*/ 188 h 217"/>
                <a:gd name="T22" fmla="*/ 90 w 156"/>
                <a:gd name="T23" fmla="*/ 217 h 217"/>
                <a:gd name="T24" fmla="*/ 0 w 156"/>
                <a:gd name="T25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" h="217">
                  <a:moveTo>
                    <a:pt x="0" y="109"/>
                  </a:moveTo>
                  <a:lnTo>
                    <a:pt x="0" y="108"/>
                  </a:lnTo>
                  <a:cubicBezTo>
                    <a:pt x="0" y="44"/>
                    <a:pt x="40" y="0"/>
                    <a:pt x="91" y="0"/>
                  </a:cubicBezTo>
                  <a:cubicBezTo>
                    <a:pt x="120" y="0"/>
                    <a:pt x="138" y="10"/>
                    <a:pt x="155" y="27"/>
                  </a:cubicBezTo>
                  <a:lnTo>
                    <a:pt x="141" y="44"/>
                  </a:lnTo>
                  <a:cubicBezTo>
                    <a:pt x="127" y="32"/>
                    <a:pt x="112" y="23"/>
                    <a:pt x="91" y="23"/>
                  </a:cubicBezTo>
                  <a:cubicBezTo>
                    <a:pt x="52" y="23"/>
                    <a:pt x="23" y="58"/>
                    <a:pt x="23" y="109"/>
                  </a:cubicBezTo>
                  <a:lnTo>
                    <a:pt x="23" y="110"/>
                  </a:lnTo>
                  <a:cubicBezTo>
                    <a:pt x="23" y="162"/>
                    <a:pt x="53" y="196"/>
                    <a:pt x="91" y="196"/>
                  </a:cubicBezTo>
                  <a:cubicBezTo>
                    <a:pt x="112" y="196"/>
                    <a:pt x="127" y="188"/>
                    <a:pt x="142" y="173"/>
                  </a:cubicBezTo>
                  <a:lnTo>
                    <a:pt x="156" y="188"/>
                  </a:lnTo>
                  <a:cubicBezTo>
                    <a:pt x="138" y="205"/>
                    <a:pt x="118" y="217"/>
                    <a:pt x="90" y="217"/>
                  </a:cubicBezTo>
                  <a:cubicBezTo>
                    <a:pt x="39" y="215"/>
                    <a:pt x="0" y="173"/>
                    <a:pt x="0" y="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2" name="Freeform 314"/>
            <p:cNvSpPr>
              <a:spLocks/>
            </p:cNvSpPr>
            <p:nvPr/>
          </p:nvSpPr>
          <p:spPr bwMode="auto">
            <a:xfrm>
              <a:off x="6621464" y="5078374"/>
              <a:ext cx="68263" cy="103188"/>
            </a:xfrm>
            <a:custGeom>
              <a:avLst/>
              <a:gdLst>
                <a:gd name="T0" fmla="*/ 113 w 135"/>
                <a:gd name="T1" fmla="*/ 0 h 202"/>
                <a:gd name="T2" fmla="*/ 135 w 135"/>
                <a:gd name="T3" fmla="*/ 0 h 202"/>
                <a:gd name="T4" fmla="*/ 80 w 135"/>
                <a:gd name="T5" fmla="*/ 159 h 202"/>
                <a:gd name="T6" fmla="*/ 35 w 135"/>
                <a:gd name="T7" fmla="*/ 202 h 202"/>
                <a:gd name="T8" fmla="*/ 7 w 135"/>
                <a:gd name="T9" fmla="*/ 195 h 202"/>
                <a:gd name="T10" fmla="*/ 14 w 135"/>
                <a:gd name="T11" fmla="*/ 177 h 202"/>
                <a:gd name="T12" fmla="*/ 34 w 135"/>
                <a:gd name="T13" fmla="*/ 184 h 202"/>
                <a:gd name="T14" fmla="*/ 60 w 135"/>
                <a:gd name="T15" fmla="*/ 157 h 202"/>
                <a:gd name="T16" fmla="*/ 0 w 135"/>
                <a:gd name="T17" fmla="*/ 1 h 202"/>
                <a:gd name="T18" fmla="*/ 24 w 135"/>
                <a:gd name="T19" fmla="*/ 1 h 202"/>
                <a:gd name="T20" fmla="*/ 70 w 135"/>
                <a:gd name="T21" fmla="*/ 130 h 202"/>
                <a:gd name="T22" fmla="*/ 113 w 135"/>
                <a:gd name="T2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202">
                  <a:moveTo>
                    <a:pt x="113" y="0"/>
                  </a:moveTo>
                  <a:lnTo>
                    <a:pt x="135" y="0"/>
                  </a:lnTo>
                  <a:lnTo>
                    <a:pt x="80" y="159"/>
                  </a:lnTo>
                  <a:cubicBezTo>
                    <a:pt x="69" y="191"/>
                    <a:pt x="55" y="202"/>
                    <a:pt x="35" y="202"/>
                  </a:cubicBezTo>
                  <a:cubicBezTo>
                    <a:pt x="25" y="202"/>
                    <a:pt x="16" y="200"/>
                    <a:pt x="7" y="195"/>
                  </a:cubicBezTo>
                  <a:lnTo>
                    <a:pt x="14" y="177"/>
                  </a:lnTo>
                  <a:cubicBezTo>
                    <a:pt x="20" y="181"/>
                    <a:pt x="26" y="184"/>
                    <a:pt x="34" y="184"/>
                  </a:cubicBezTo>
                  <a:cubicBezTo>
                    <a:pt x="45" y="184"/>
                    <a:pt x="52" y="177"/>
                    <a:pt x="60" y="157"/>
                  </a:cubicBezTo>
                  <a:lnTo>
                    <a:pt x="0" y="1"/>
                  </a:lnTo>
                  <a:lnTo>
                    <a:pt x="24" y="1"/>
                  </a:lnTo>
                  <a:lnTo>
                    <a:pt x="70" y="13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3" name="Freeform 315"/>
            <p:cNvSpPr>
              <a:spLocks noEditPoints="1"/>
            </p:cNvSpPr>
            <p:nvPr/>
          </p:nvSpPr>
          <p:spPr bwMode="auto">
            <a:xfrm>
              <a:off x="6707189" y="5046624"/>
              <a:ext cx="66675" cy="111125"/>
            </a:xfrm>
            <a:custGeom>
              <a:avLst/>
              <a:gdLst>
                <a:gd name="T0" fmla="*/ 21 w 133"/>
                <a:gd name="T1" fmla="*/ 187 h 218"/>
                <a:gd name="T2" fmla="*/ 21 w 133"/>
                <a:gd name="T3" fmla="*/ 216 h 218"/>
                <a:gd name="T4" fmla="*/ 0 w 133"/>
                <a:gd name="T5" fmla="*/ 216 h 218"/>
                <a:gd name="T6" fmla="*/ 0 w 133"/>
                <a:gd name="T7" fmla="*/ 0 h 218"/>
                <a:gd name="T8" fmla="*/ 21 w 133"/>
                <a:gd name="T9" fmla="*/ 0 h 218"/>
                <a:gd name="T10" fmla="*/ 21 w 133"/>
                <a:gd name="T11" fmla="*/ 90 h 218"/>
                <a:gd name="T12" fmla="*/ 71 w 133"/>
                <a:gd name="T13" fmla="*/ 57 h 218"/>
                <a:gd name="T14" fmla="*/ 133 w 133"/>
                <a:gd name="T15" fmla="*/ 136 h 218"/>
                <a:gd name="T16" fmla="*/ 133 w 133"/>
                <a:gd name="T17" fmla="*/ 138 h 218"/>
                <a:gd name="T18" fmla="*/ 71 w 133"/>
                <a:gd name="T19" fmla="*/ 218 h 218"/>
                <a:gd name="T20" fmla="*/ 21 w 133"/>
                <a:gd name="T21" fmla="*/ 187 h 218"/>
                <a:gd name="T22" fmla="*/ 111 w 133"/>
                <a:gd name="T23" fmla="*/ 139 h 218"/>
                <a:gd name="T24" fmla="*/ 111 w 133"/>
                <a:gd name="T25" fmla="*/ 137 h 218"/>
                <a:gd name="T26" fmla="*/ 67 w 133"/>
                <a:gd name="T27" fmla="*/ 77 h 218"/>
                <a:gd name="T28" fmla="*/ 20 w 133"/>
                <a:gd name="T29" fmla="*/ 137 h 218"/>
                <a:gd name="T30" fmla="*/ 20 w 133"/>
                <a:gd name="T31" fmla="*/ 139 h 218"/>
                <a:gd name="T32" fmla="*/ 67 w 133"/>
                <a:gd name="T33" fmla="*/ 199 h 218"/>
                <a:gd name="T34" fmla="*/ 111 w 133"/>
                <a:gd name="T35" fmla="*/ 13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218">
                  <a:moveTo>
                    <a:pt x="21" y="187"/>
                  </a:moveTo>
                  <a:lnTo>
                    <a:pt x="21" y="216"/>
                  </a:lnTo>
                  <a:lnTo>
                    <a:pt x="0" y="216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90"/>
                  </a:lnTo>
                  <a:cubicBezTo>
                    <a:pt x="31" y="72"/>
                    <a:pt x="47" y="57"/>
                    <a:pt x="71" y="57"/>
                  </a:cubicBezTo>
                  <a:cubicBezTo>
                    <a:pt x="102" y="57"/>
                    <a:pt x="133" y="85"/>
                    <a:pt x="133" y="136"/>
                  </a:cubicBezTo>
                  <a:lnTo>
                    <a:pt x="133" y="138"/>
                  </a:lnTo>
                  <a:cubicBezTo>
                    <a:pt x="133" y="190"/>
                    <a:pt x="103" y="218"/>
                    <a:pt x="71" y="218"/>
                  </a:cubicBezTo>
                  <a:cubicBezTo>
                    <a:pt x="46" y="218"/>
                    <a:pt x="31" y="205"/>
                    <a:pt x="21" y="187"/>
                  </a:cubicBezTo>
                  <a:close/>
                  <a:moveTo>
                    <a:pt x="111" y="139"/>
                  </a:moveTo>
                  <a:lnTo>
                    <a:pt x="111" y="137"/>
                  </a:lnTo>
                  <a:cubicBezTo>
                    <a:pt x="111" y="99"/>
                    <a:pt x="91" y="77"/>
                    <a:pt x="67" y="77"/>
                  </a:cubicBezTo>
                  <a:cubicBezTo>
                    <a:pt x="42" y="77"/>
                    <a:pt x="20" y="101"/>
                    <a:pt x="20" y="137"/>
                  </a:cubicBezTo>
                  <a:lnTo>
                    <a:pt x="20" y="139"/>
                  </a:lnTo>
                  <a:cubicBezTo>
                    <a:pt x="20" y="176"/>
                    <a:pt x="42" y="199"/>
                    <a:pt x="67" y="199"/>
                  </a:cubicBezTo>
                  <a:cubicBezTo>
                    <a:pt x="92" y="199"/>
                    <a:pt x="111" y="177"/>
                    <a:pt x="111" y="1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4" name="Freeform 316"/>
            <p:cNvSpPr>
              <a:spLocks noEditPoints="1"/>
            </p:cNvSpPr>
            <p:nvPr/>
          </p:nvSpPr>
          <p:spPr bwMode="auto">
            <a:xfrm>
              <a:off x="6788152" y="5076787"/>
              <a:ext cx="69850" cy="82550"/>
            </a:xfrm>
            <a:custGeom>
              <a:avLst/>
              <a:gdLst>
                <a:gd name="T0" fmla="*/ 0 w 137"/>
                <a:gd name="T1" fmla="*/ 82 h 163"/>
                <a:gd name="T2" fmla="*/ 0 w 137"/>
                <a:gd name="T3" fmla="*/ 80 h 163"/>
                <a:gd name="T4" fmla="*/ 68 w 137"/>
                <a:gd name="T5" fmla="*/ 0 h 163"/>
                <a:gd name="T6" fmla="*/ 137 w 137"/>
                <a:gd name="T7" fmla="*/ 80 h 163"/>
                <a:gd name="T8" fmla="*/ 137 w 137"/>
                <a:gd name="T9" fmla="*/ 81 h 163"/>
                <a:gd name="T10" fmla="*/ 68 w 137"/>
                <a:gd name="T11" fmla="*/ 161 h 163"/>
                <a:gd name="T12" fmla="*/ 0 w 137"/>
                <a:gd name="T13" fmla="*/ 82 h 163"/>
                <a:gd name="T14" fmla="*/ 116 w 137"/>
                <a:gd name="T15" fmla="*/ 82 h 163"/>
                <a:gd name="T16" fmla="*/ 116 w 137"/>
                <a:gd name="T17" fmla="*/ 81 h 163"/>
                <a:gd name="T18" fmla="*/ 69 w 137"/>
                <a:gd name="T19" fmla="*/ 20 h 163"/>
                <a:gd name="T20" fmla="*/ 22 w 137"/>
                <a:gd name="T21" fmla="*/ 81 h 163"/>
                <a:gd name="T22" fmla="*/ 22 w 137"/>
                <a:gd name="T23" fmla="*/ 82 h 163"/>
                <a:gd name="T24" fmla="*/ 70 w 137"/>
                <a:gd name="T25" fmla="*/ 144 h 163"/>
                <a:gd name="T26" fmla="*/ 116 w 137"/>
                <a:gd name="T27" fmla="*/ 8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63">
                  <a:moveTo>
                    <a:pt x="0" y="82"/>
                  </a:moveTo>
                  <a:lnTo>
                    <a:pt x="0" y="80"/>
                  </a:lnTo>
                  <a:cubicBezTo>
                    <a:pt x="0" y="35"/>
                    <a:pt x="28" y="0"/>
                    <a:pt x="68" y="0"/>
                  </a:cubicBezTo>
                  <a:cubicBezTo>
                    <a:pt x="109" y="0"/>
                    <a:pt x="137" y="34"/>
                    <a:pt x="137" y="80"/>
                  </a:cubicBezTo>
                  <a:lnTo>
                    <a:pt x="137" y="81"/>
                  </a:lnTo>
                  <a:cubicBezTo>
                    <a:pt x="137" y="126"/>
                    <a:pt x="109" y="161"/>
                    <a:pt x="68" y="161"/>
                  </a:cubicBezTo>
                  <a:cubicBezTo>
                    <a:pt x="29" y="163"/>
                    <a:pt x="0" y="128"/>
                    <a:pt x="0" y="82"/>
                  </a:cubicBezTo>
                  <a:close/>
                  <a:moveTo>
                    <a:pt x="116" y="82"/>
                  </a:moveTo>
                  <a:lnTo>
                    <a:pt x="116" y="81"/>
                  </a:lnTo>
                  <a:cubicBezTo>
                    <a:pt x="116" y="46"/>
                    <a:pt x="95" y="20"/>
                    <a:pt x="69" y="20"/>
                  </a:cubicBezTo>
                  <a:cubicBezTo>
                    <a:pt x="41" y="20"/>
                    <a:pt x="22" y="46"/>
                    <a:pt x="22" y="81"/>
                  </a:cubicBezTo>
                  <a:lnTo>
                    <a:pt x="22" y="82"/>
                  </a:lnTo>
                  <a:cubicBezTo>
                    <a:pt x="22" y="117"/>
                    <a:pt x="42" y="144"/>
                    <a:pt x="70" y="144"/>
                  </a:cubicBezTo>
                  <a:cubicBezTo>
                    <a:pt x="96" y="143"/>
                    <a:pt x="116" y="116"/>
                    <a:pt x="116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5" name="Freeform 317"/>
            <p:cNvSpPr>
              <a:spLocks/>
            </p:cNvSpPr>
            <p:nvPr/>
          </p:nvSpPr>
          <p:spPr bwMode="auto">
            <a:xfrm>
              <a:off x="6877052" y="5076787"/>
              <a:ext cx="38100" cy="80963"/>
            </a:xfrm>
            <a:custGeom>
              <a:avLst/>
              <a:gdLst>
                <a:gd name="T0" fmla="*/ 0 w 75"/>
                <a:gd name="T1" fmla="*/ 4 h 159"/>
                <a:gd name="T2" fmla="*/ 21 w 75"/>
                <a:gd name="T3" fmla="*/ 4 h 159"/>
                <a:gd name="T4" fmla="*/ 21 w 75"/>
                <a:gd name="T5" fmla="*/ 38 h 159"/>
                <a:gd name="T6" fmla="*/ 75 w 75"/>
                <a:gd name="T7" fmla="*/ 1 h 159"/>
                <a:gd name="T8" fmla="*/ 75 w 75"/>
                <a:gd name="T9" fmla="*/ 25 h 159"/>
                <a:gd name="T10" fmla="*/ 73 w 75"/>
                <a:gd name="T11" fmla="*/ 25 h 159"/>
                <a:gd name="T12" fmla="*/ 21 w 75"/>
                <a:gd name="T13" fmla="*/ 85 h 159"/>
                <a:gd name="T14" fmla="*/ 21 w 75"/>
                <a:gd name="T15" fmla="*/ 159 h 159"/>
                <a:gd name="T16" fmla="*/ 0 w 75"/>
                <a:gd name="T17" fmla="*/ 159 h 159"/>
                <a:gd name="T18" fmla="*/ 0 w 75"/>
                <a:gd name="T19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159">
                  <a:moveTo>
                    <a:pt x="0" y="4"/>
                  </a:moveTo>
                  <a:lnTo>
                    <a:pt x="21" y="4"/>
                  </a:lnTo>
                  <a:lnTo>
                    <a:pt x="21" y="38"/>
                  </a:lnTo>
                  <a:cubicBezTo>
                    <a:pt x="30" y="16"/>
                    <a:pt x="48" y="0"/>
                    <a:pt x="75" y="1"/>
                  </a:cubicBezTo>
                  <a:lnTo>
                    <a:pt x="75" y="25"/>
                  </a:lnTo>
                  <a:lnTo>
                    <a:pt x="73" y="25"/>
                  </a:lnTo>
                  <a:cubicBezTo>
                    <a:pt x="45" y="25"/>
                    <a:pt x="21" y="45"/>
                    <a:pt x="21" y="85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6" name="Freeform 318"/>
            <p:cNvSpPr>
              <a:spLocks noEditPoints="1"/>
            </p:cNvSpPr>
            <p:nvPr/>
          </p:nvSpPr>
          <p:spPr bwMode="auto">
            <a:xfrm>
              <a:off x="6923089" y="5076787"/>
              <a:ext cx="68263" cy="103188"/>
            </a:xfrm>
            <a:custGeom>
              <a:avLst/>
              <a:gdLst>
                <a:gd name="T0" fmla="*/ 6 w 134"/>
                <a:gd name="T1" fmla="*/ 188 h 204"/>
                <a:gd name="T2" fmla="*/ 15 w 134"/>
                <a:gd name="T3" fmla="*/ 170 h 204"/>
                <a:gd name="T4" fmla="*/ 65 w 134"/>
                <a:gd name="T5" fmla="*/ 185 h 204"/>
                <a:gd name="T6" fmla="*/ 112 w 134"/>
                <a:gd name="T7" fmla="*/ 139 h 204"/>
                <a:gd name="T8" fmla="*/ 112 w 134"/>
                <a:gd name="T9" fmla="*/ 116 h 204"/>
                <a:gd name="T10" fmla="*/ 61 w 134"/>
                <a:gd name="T11" fmla="*/ 149 h 204"/>
                <a:gd name="T12" fmla="*/ 0 w 134"/>
                <a:gd name="T13" fmla="*/ 75 h 204"/>
                <a:gd name="T14" fmla="*/ 0 w 134"/>
                <a:gd name="T15" fmla="*/ 74 h 204"/>
                <a:gd name="T16" fmla="*/ 61 w 134"/>
                <a:gd name="T17" fmla="*/ 0 h 204"/>
                <a:gd name="T18" fmla="*/ 112 w 134"/>
                <a:gd name="T19" fmla="*/ 31 h 204"/>
                <a:gd name="T20" fmla="*/ 112 w 134"/>
                <a:gd name="T21" fmla="*/ 4 h 204"/>
                <a:gd name="T22" fmla="*/ 134 w 134"/>
                <a:gd name="T23" fmla="*/ 4 h 204"/>
                <a:gd name="T24" fmla="*/ 134 w 134"/>
                <a:gd name="T25" fmla="*/ 139 h 204"/>
                <a:gd name="T26" fmla="*/ 116 w 134"/>
                <a:gd name="T27" fmla="*/ 186 h 204"/>
                <a:gd name="T28" fmla="*/ 65 w 134"/>
                <a:gd name="T29" fmla="*/ 204 h 204"/>
                <a:gd name="T30" fmla="*/ 6 w 134"/>
                <a:gd name="T31" fmla="*/ 188 h 204"/>
                <a:gd name="T32" fmla="*/ 114 w 134"/>
                <a:gd name="T33" fmla="*/ 75 h 204"/>
                <a:gd name="T34" fmla="*/ 114 w 134"/>
                <a:gd name="T35" fmla="*/ 75 h 204"/>
                <a:gd name="T36" fmla="*/ 67 w 134"/>
                <a:gd name="T37" fmla="*/ 20 h 204"/>
                <a:gd name="T38" fmla="*/ 24 w 134"/>
                <a:gd name="T39" fmla="*/ 74 h 204"/>
                <a:gd name="T40" fmla="*/ 24 w 134"/>
                <a:gd name="T41" fmla="*/ 74 h 204"/>
                <a:gd name="T42" fmla="*/ 67 w 134"/>
                <a:gd name="T43" fmla="*/ 129 h 204"/>
                <a:gd name="T44" fmla="*/ 114 w 134"/>
                <a:gd name="T45" fmla="*/ 7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204">
                  <a:moveTo>
                    <a:pt x="6" y="188"/>
                  </a:moveTo>
                  <a:lnTo>
                    <a:pt x="15" y="170"/>
                  </a:lnTo>
                  <a:cubicBezTo>
                    <a:pt x="30" y="180"/>
                    <a:pt x="47" y="185"/>
                    <a:pt x="65" y="185"/>
                  </a:cubicBezTo>
                  <a:cubicBezTo>
                    <a:pt x="94" y="185"/>
                    <a:pt x="112" y="170"/>
                    <a:pt x="112" y="139"/>
                  </a:cubicBezTo>
                  <a:lnTo>
                    <a:pt x="112" y="116"/>
                  </a:lnTo>
                  <a:cubicBezTo>
                    <a:pt x="101" y="134"/>
                    <a:pt x="86" y="149"/>
                    <a:pt x="61" y="149"/>
                  </a:cubicBezTo>
                  <a:cubicBezTo>
                    <a:pt x="30" y="149"/>
                    <a:pt x="0" y="123"/>
                    <a:pt x="0" y="75"/>
                  </a:cubicBezTo>
                  <a:lnTo>
                    <a:pt x="0" y="74"/>
                  </a:lnTo>
                  <a:cubicBezTo>
                    <a:pt x="0" y="26"/>
                    <a:pt x="30" y="0"/>
                    <a:pt x="61" y="0"/>
                  </a:cubicBezTo>
                  <a:cubicBezTo>
                    <a:pt x="86" y="0"/>
                    <a:pt x="101" y="14"/>
                    <a:pt x="112" y="31"/>
                  </a:cubicBezTo>
                  <a:lnTo>
                    <a:pt x="112" y="4"/>
                  </a:lnTo>
                  <a:lnTo>
                    <a:pt x="134" y="4"/>
                  </a:lnTo>
                  <a:lnTo>
                    <a:pt x="134" y="139"/>
                  </a:lnTo>
                  <a:cubicBezTo>
                    <a:pt x="134" y="160"/>
                    <a:pt x="127" y="176"/>
                    <a:pt x="116" y="186"/>
                  </a:cubicBezTo>
                  <a:cubicBezTo>
                    <a:pt x="103" y="199"/>
                    <a:pt x="86" y="204"/>
                    <a:pt x="65" y="204"/>
                  </a:cubicBezTo>
                  <a:cubicBezTo>
                    <a:pt x="45" y="204"/>
                    <a:pt x="25" y="199"/>
                    <a:pt x="6" y="188"/>
                  </a:cubicBezTo>
                  <a:close/>
                  <a:moveTo>
                    <a:pt x="114" y="75"/>
                  </a:moveTo>
                  <a:lnTo>
                    <a:pt x="114" y="75"/>
                  </a:lnTo>
                  <a:cubicBezTo>
                    <a:pt x="114" y="41"/>
                    <a:pt x="91" y="20"/>
                    <a:pt x="67" y="20"/>
                  </a:cubicBezTo>
                  <a:cubicBezTo>
                    <a:pt x="42" y="20"/>
                    <a:pt x="24" y="40"/>
                    <a:pt x="24" y="74"/>
                  </a:cubicBezTo>
                  <a:lnTo>
                    <a:pt x="24" y="74"/>
                  </a:lnTo>
                  <a:cubicBezTo>
                    <a:pt x="24" y="108"/>
                    <a:pt x="44" y="129"/>
                    <a:pt x="67" y="129"/>
                  </a:cubicBezTo>
                  <a:cubicBezTo>
                    <a:pt x="90" y="129"/>
                    <a:pt x="114" y="108"/>
                    <a:pt x="114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" name="Rectangle 319"/>
            <p:cNvSpPr>
              <a:spLocks noChangeArrowheads="1"/>
            </p:cNvSpPr>
            <p:nvPr/>
          </p:nvSpPr>
          <p:spPr bwMode="auto">
            <a:xfrm>
              <a:off x="6424614" y="4802149"/>
              <a:ext cx="679450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8" name="Freeform 320"/>
            <p:cNvSpPr>
              <a:spLocks noEditPoints="1"/>
            </p:cNvSpPr>
            <p:nvPr/>
          </p:nvSpPr>
          <p:spPr bwMode="auto">
            <a:xfrm>
              <a:off x="6456364" y="4833899"/>
              <a:ext cx="55563" cy="61913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1 h 120"/>
                <a:gd name="T20" fmla="*/ 54 w 109"/>
                <a:gd name="T21" fmla="*/ 32 h 120"/>
                <a:gd name="T22" fmla="*/ 40 w 109"/>
                <a:gd name="T23" fmla="*/ 71 h 120"/>
                <a:gd name="T24" fmla="*/ 67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1"/>
                  </a:moveTo>
                  <a:lnTo>
                    <a:pt x="54" y="32"/>
                  </a:lnTo>
                  <a:lnTo>
                    <a:pt x="40" y="71"/>
                  </a:lnTo>
                  <a:lnTo>
                    <a:pt x="67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9" name="Freeform 321"/>
            <p:cNvSpPr>
              <a:spLocks/>
            </p:cNvSpPr>
            <p:nvPr/>
          </p:nvSpPr>
          <p:spPr bwMode="auto">
            <a:xfrm>
              <a:off x="6513514" y="4833899"/>
              <a:ext cx="47625" cy="61913"/>
            </a:xfrm>
            <a:custGeom>
              <a:avLst/>
              <a:gdLst>
                <a:gd name="T0" fmla="*/ 0 w 92"/>
                <a:gd name="T1" fmla="*/ 61 h 122"/>
                <a:gd name="T2" fmla="*/ 0 w 92"/>
                <a:gd name="T3" fmla="*/ 59 h 122"/>
                <a:gd name="T4" fmla="*/ 54 w 92"/>
                <a:gd name="T5" fmla="*/ 0 h 122"/>
                <a:gd name="T6" fmla="*/ 91 w 92"/>
                <a:gd name="T7" fmla="*/ 16 h 122"/>
                <a:gd name="T8" fmla="*/ 76 w 92"/>
                <a:gd name="T9" fmla="*/ 34 h 122"/>
                <a:gd name="T10" fmla="*/ 52 w 92"/>
                <a:gd name="T11" fmla="*/ 22 h 122"/>
                <a:gd name="T12" fmla="*/ 25 w 92"/>
                <a:gd name="T13" fmla="*/ 59 h 122"/>
                <a:gd name="T14" fmla="*/ 25 w 92"/>
                <a:gd name="T15" fmla="*/ 59 h 122"/>
                <a:gd name="T16" fmla="*/ 52 w 92"/>
                <a:gd name="T17" fmla="*/ 97 h 122"/>
                <a:gd name="T18" fmla="*/ 77 w 92"/>
                <a:gd name="T19" fmla="*/ 84 h 122"/>
                <a:gd name="T20" fmla="*/ 92 w 92"/>
                <a:gd name="T21" fmla="*/ 102 h 122"/>
                <a:gd name="T22" fmla="*/ 52 w 92"/>
                <a:gd name="T23" fmla="*/ 119 h 122"/>
                <a:gd name="T24" fmla="*/ 0 w 92"/>
                <a:gd name="T2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2">
                  <a:moveTo>
                    <a:pt x="0" y="61"/>
                  </a:moveTo>
                  <a:lnTo>
                    <a:pt x="0" y="59"/>
                  </a:lnTo>
                  <a:cubicBezTo>
                    <a:pt x="0" y="23"/>
                    <a:pt x="22" y="0"/>
                    <a:pt x="54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4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59"/>
                  </a:cubicBezTo>
                  <a:lnTo>
                    <a:pt x="25" y="59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8" y="93"/>
                    <a:pt x="77" y="84"/>
                  </a:cubicBezTo>
                  <a:lnTo>
                    <a:pt x="92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1" y="122"/>
                    <a:pt x="0" y="98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0" name="Freeform 322"/>
            <p:cNvSpPr>
              <a:spLocks/>
            </p:cNvSpPr>
            <p:nvPr/>
          </p:nvSpPr>
          <p:spPr bwMode="auto">
            <a:xfrm>
              <a:off x="6565902" y="4833899"/>
              <a:ext cx="46038" cy="61913"/>
            </a:xfrm>
            <a:custGeom>
              <a:avLst/>
              <a:gdLst>
                <a:gd name="T0" fmla="*/ 0 w 92"/>
                <a:gd name="T1" fmla="*/ 61 h 121"/>
                <a:gd name="T2" fmla="*/ 0 w 92"/>
                <a:gd name="T3" fmla="*/ 60 h 121"/>
                <a:gd name="T4" fmla="*/ 54 w 92"/>
                <a:gd name="T5" fmla="*/ 0 h 121"/>
                <a:gd name="T6" fmla="*/ 91 w 92"/>
                <a:gd name="T7" fmla="*/ 16 h 121"/>
                <a:gd name="T8" fmla="*/ 76 w 92"/>
                <a:gd name="T9" fmla="*/ 35 h 121"/>
                <a:gd name="T10" fmla="*/ 52 w 92"/>
                <a:gd name="T11" fmla="*/ 22 h 121"/>
                <a:gd name="T12" fmla="*/ 25 w 92"/>
                <a:gd name="T13" fmla="*/ 60 h 121"/>
                <a:gd name="T14" fmla="*/ 25 w 92"/>
                <a:gd name="T15" fmla="*/ 60 h 121"/>
                <a:gd name="T16" fmla="*/ 52 w 92"/>
                <a:gd name="T17" fmla="*/ 97 h 121"/>
                <a:gd name="T18" fmla="*/ 77 w 92"/>
                <a:gd name="T19" fmla="*/ 85 h 121"/>
                <a:gd name="T20" fmla="*/ 92 w 92"/>
                <a:gd name="T21" fmla="*/ 102 h 121"/>
                <a:gd name="T22" fmla="*/ 52 w 92"/>
                <a:gd name="T23" fmla="*/ 120 h 121"/>
                <a:gd name="T24" fmla="*/ 0 w 92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1">
                  <a:moveTo>
                    <a:pt x="0" y="61"/>
                  </a:moveTo>
                  <a:lnTo>
                    <a:pt x="0" y="60"/>
                  </a:lnTo>
                  <a:cubicBezTo>
                    <a:pt x="0" y="24"/>
                    <a:pt x="23" y="0"/>
                    <a:pt x="54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9" y="94"/>
                    <a:pt x="77" y="85"/>
                  </a:cubicBezTo>
                  <a:lnTo>
                    <a:pt x="92" y="102"/>
                  </a:lnTo>
                  <a:cubicBezTo>
                    <a:pt x="81" y="113"/>
                    <a:pt x="70" y="120"/>
                    <a:pt x="52" y="120"/>
                  </a:cubicBezTo>
                  <a:cubicBezTo>
                    <a:pt x="21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1" name="Freeform 323"/>
            <p:cNvSpPr>
              <a:spLocks/>
            </p:cNvSpPr>
            <p:nvPr/>
          </p:nvSpPr>
          <p:spPr bwMode="auto">
            <a:xfrm>
              <a:off x="6621464" y="4835487"/>
              <a:ext cx="38100" cy="60325"/>
            </a:xfrm>
            <a:custGeom>
              <a:avLst/>
              <a:gdLst>
                <a:gd name="T0" fmla="*/ 1 w 77"/>
                <a:gd name="T1" fmla="*/ 0 h 119"/>
                <a:gd name="T2" fmla="*/ 77 w 77"/>
                <a:gd name="T3" fmla="*/ 0 h 119"/>
                <a:gd name="T4" fmla="*/ 77 w 77"/>
                <a:gd name="T5" fmla="*/ 23 h 119"/>
                <a:gd name="T6" fmla="*/ 25 w 77"/>
                <a:gd name="T7" fmla="*/ 23 h 119"/>
                <a:gd name="T8" fmla="*/ 25 w 77"/>
                <a:gd name="T9" fmla="*/ 48 h 119"/>
                <a:gd name="T10" fmla="*/ 71 w 77"/>
                <a:gd name="T11" fmla="*/ 48 h 119"/>
                <a:gd name="T12" fmla="*/ 71 w 77"/>
                <a:gd name="T13" fmla="*/ 70 h 119"/>
                <a:gd name="T14" fmla="*/ 25 w 77"/>
                <a:gd name="T15" fmla="*/ 70 h 119"/>
                <a:gd name="T16" fmla="*/ 25 w 77"/>
                <a:gd name="T17" fmla="*/ 96 h 119"/>
                <a:gd name="T18" fmla="*/ 77 w 77"/>
                <a:gd name="T19" fmla="*/ 96 h 119"/>
                <a:gd name="T20" fmla="*/ 77 w 77"/>
                <a:gd name="T21" fmla="*/ 119 h 119"/>
                <a:gd name="T22" fmla="*/ 0 w 77"/>
                <a:gd name="T23" fmla="*/ 119 h 119"/>
                <a:gd name="T24" fmla="*/ 1 w 77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1" y="0"/>
                  </a:moveTo>
                  <a:lnTo>
                    <a:pt x="77" y="0"/>
                  </a:lnTo>
                  <a:lnTo>
                    <a:pt x="77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7" y="96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2" name="Freeform 324"/>
            <p:cNvSpPr>
              <a:spLocks/>
            </p:cNvSpPr>
            <p:nvPr/>
          </p:nvSpPr>
          <p:spPr bwMode="auto">
            <a:xfrm>
              <a:off x="6670677" y="4835487"/>
              <a:ext cx="36513" cy="60325"/>
            </a:xfrm>
            <a:custGeom>
              <a:avLst/>
              <a:gdLst>
                <a:gd name="T0" fmla="*/ 0 w 73"/>
                <a:gd name="T1" fmla="*/ 0 h 119"/>
                <a:gd name="T2" fmla="*/ 25 w 73"/>
                <a:gd name="T3" fmla="*/ 0 h 119"/>
                <a:gd name="T4" fmla="*/ 25 w 73"/>
                <a:gd name="T5" fmla="*/ 96 h 119"/>
                <a:gd name="T6" fmla="*/ 73 w 73"/>
                <a:gd name="T7" fmla="*/ 96 h 119"/>
                <a:gd name="T8" fmla="*/ 73 w 73"/>
                <a:gd name="T9" fmla="*/ 119 h 119"/>
                <a:gd name="T10" fmla="*/ 0 w 73"/>
                <a:gd name="T11" fmla="*/ 119 h 119"/>
                <a:gd name="T12" fmla="*/ 0 w 73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19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3" y="96"/>
                  </a:lnTo>
                  <a:lnTo>
                    <a:pt x="73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3" name="Freeform 325"/>
            <p:cNvSpPr>
              <a:spLocks/>
            </p:cNvSpPr>
            <p:nvPr/>
          </p:nvSpPr>
          <p:spPr bwMode="auto">
            <a:xfrm>
              <a:off x="6715127" y="4835487"/>
              <a:ext cx="38100" cy="60325"/>
            </a:xfrm>
            <a:custGeom>
              <a:avLst/>
              <a:gdLst>
                <a:gd name="T0" fmla="*/ 1 w 77"/>
                <a:gd name="T1" fmla="*/ 0 h 119"/>
                <a:gd name="T2" fmla="*/ 77 w 77"/>
                <a:gd name="T3" fmla="*/ 0 h 119"/>
                <a:gd name="T4" fmla="*/ 77 w 77"/>
                <a:gd name="T5" fmla="*/ 23 h 119"/>
                <a:gd name="T6" fmla="*/ 25 w 77"/>
                <a:gd name="T7" fmla="*/ 23 h 119"/>
                <a:gd name="T8" fmla="*/ 25 w 77"/>
                <a:gd name="T9" fmla="*/ 48 h 119"/>
                <a:gd name="T10" fmla="*/ 71 w 77"/>
                <a:gd name="T11" fmla="*/ 48 h 119"/>
                <a:gd name="T12" fmla="*/ 71 w 77"/>
                <a:gd name="T13" fmla="*/ 70 h 119"/>
                <a:gd name="T14" fmla="*/ 25 w 77"/>
                <a:gd name="T15" fmla="*/ 70 h 119"/>
                <a:gd name="T16" fmla="*/ 25 w 77"/>
                <a:gd name="T17" fmla="*/ 96 h 119"/>
                <a:gd name="T18" fmla="*/ 77 w 77"/>
                <a:gd name="T19" fmla="*/ 96 h 119"/>
                <a:gd name="T20" fmla="*/ 77 w 77"/>
                <a:gd name="T21" fmla="*/ 119 h 119"/>
                <a:gd name="T22" fmla="*/ 0 w 77"/>
                <a:gd name="T23" fmla="*/ 119 h 119"/>
                <a:gd name="T24" fmla="*/ 1 w 77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1" y="0"/>
                  </a:moveTo>
                  <a:lnTo>
                    <a:pt x="77" y="0"/>
                  </a:lnTo>
                  <a:lnTo>
                    <a:pt x="77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7" y="96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4" name="Freeform 326"/>
            <p:cNvSpPr>
              <a:spLocks noEditPoints="1"/>
            </p:cNvSpPr>
            <p:nvPr/>
          </p:nvSpPr>
          <p:spPr bwMode="auto">
            <a:xfrm>
              <a:off x="6764339" y="4835487"/>
              <a:ext cx="46038" cy="6032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8 w 90"/>
                <a:gd name="T5" fmla="*/ 11 h 119"/>
                <a:gd name="T6" fmla="*/ 88 w 90"/>
                <a:gd name="T7" fmla="*/ 39 h 119"/>
                <a:gd name="T8" fmla="*/ 88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3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3 w 90"/>
                <a:gd name="T27" fmla="*/ 58 h 119"/>
                <a:gd name="T28" fmla="*/ 63 w 90"/>
                <a:gd name="T29" fmla="*/ 40 h 119"/>
                <a:gd name="T30" fmla="*/ 63 w 90"/>
                <a:gd name="T31" fmla="*/ 40 h 119"/>
                <a:gd name="T32" fmla="*/ 43 w 90"/>
                <a:gd name="T33" fmla="*/ 23 h 119"/>
                <a:gd name="T34" fmla="*/ 25 w 90"/>
                <a:gd name="T35" fmla="*/ 23 h 119"/>
                <a:gd name="T36" fmla="*/ 25 w 90"/>
                <a:gd name="T37" fmla="*/ 59 h 119"/>
                <a:gd name="T38" fmla="*/ 43 w 90"/>
                <a:gd name="T39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9" y="0"/>
                    <a:pt x="70" y="4"/>
                    <a:pt x="78" y="11"/>
                  </a:cubicBezTo>
                  <a:cubicBezTo>
                    <a:pt x="84" y="18"/>
                    <a:pt x="88" y="28"/>
                    <a:pt x="88" y="39"/>
                  </a:cubicBezTo>
                  <a:lnTo>
                    <a:pt x="88" y="40"/>
                  </a:lnTo>
                  <a:cubicBezTo>
                    <a:pt x="88" y="58"/>
                    <a:pt x="79" y="69"/>
                    <a:pt x="65" y="75"/>
                  </a:cubicBezTo>
                  <a:lnTo>
                    <a:pt x="90" y="119"/>
                  </a:lnTo>
                  <a:lnTo>
                    <a:pt x="63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3" y="58"/>
                  </a:moveTo>
                  <a:cubicBezTo>
                    <a:pt x="55" y="58"/>
                    <a:pt x="62" y="50"/>
                    <a:pt x="63" y="40"/>
                  </a:cubicBezTo>
                  <a:lnTo>
                    <a:pt x="63" y="40"/>
                  </a:lnTo>
                  <a:cubicBezTo>
                    <a:pt x="63" y="28"/>
                    <a:pt x="55" y="23"/>
                    <a:pt x="43" y="23"/>
                  </a:cubicBezTo>
                  <a:lnTo>
                    <a:pt x="25" y="23"/>
                  </a:lnTo>
                  <a:lnTo>
                    <a:pt x="25" y="59"/>
                  </a:lnTo>
                  <a:lnTo>
                    <a:pt x="4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5" name="Freeform 327"/>
            <p:cNvSpPr>
              <a:spLocks noEditPoints="1"/>
            </p:cNvSpPr>
            <p:nvPr/>
          </p:nvSpPr>
          <p:spPr bwMode="auto">
            <a:xfrm>
              <a:off x="6813552" y="4835487"/>
              <a:ext cx="55563" cy="60325"/>
            </a:xfrm>
            <a:custGeom>
              <a:avLst/>
              <a:gdLst>
                <a:gd name="T0" fmla="*/ 42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2 w 109"/>
                <a:gd name="T17" fmla="*/ 0 h 120"/>
                <a:gd name="T18" fmla="*/ 66 w 109"/>
                <a:gd name="T19" fmla="*/ 72 h 120"/>
                <a:gd name="T20" fmla="*/ 54 w 109"/>
                <a:gd name="T21" fmla="*/ 33 h 120"/>
                <a:gd name="T22" fmla="*/ 40 w 109"/>
                <a:gd name="T23" fmla="*/ 72 h 120"/>
                <a:gd name="T24" fmla="*/ 66 w 109"/>
                <a:gd name="T25" fmla="*/ 7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2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2" y="0"/>
                  </a:lnTo>
                  <a:close/>
                  <a:moveTo>
                    <a:pt x="66" y="72"/>
                  </a:moveTo>
                  <a:lnTo>
                    <a:pt x="54" y="33"/>
                  </a:lnTo>
                  <a:lnTo>
                    <a:pt x="40" y="72"/>
                  </a:lnTo>
                  <a:lnTo>
                    <a:pt x="6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6" name="Freeform 328"/>
            <p:cNvSpPr>
              <a:spLocks/>
            </p:cNvSpPr>
            <p:nvPr/>
          </p:nvSpPr>
          <p:spPr bwMode="auto">
            <a:xfrm>
              <a:off x="6865939" y="4837074"/>
              <a:ext cx="42863" cy="58738"/>
            </a:xfrm>
            <a:custGeom>
              <a:avLst/>
              <a:gdLst>
                <a:gd name="T0" fmla="*/ 31 w 84"/>
                <a:gd name="T1" fmla="*/ 22 h 118"/>
                <a:gd name="T2" fmla="*/ 0 w 84"/>
                <a:gd name="T3" fmla="*/ 22 h 118"/>
                <a:gd name="T4" fmla="*/ 0 w 84"/>
                <a:gd name="T5" fmla="*/ 0 h 118"/>
                <a:gd name="T6" fmla="*/ 84 w 84"/>
                <a:gd name="T7" fmla="*/ 0 h 118"/>
                <a:gd name="T8" fmla="*/ 84 w 84"/>
                <a:gd name="T9" fmla="*/ 22 h 118"/>
                <a:gd name="T10" fmla="*/ 54 w 84"/>
                <a:gd name="T11" fmla="*/ 22 h 118"/>
                <a:gd name="T12" fmla="*/ 54 w 84"/>
                <a:gd name="T13" fmla="*/ 118 h 118"/>
                <a:gd name="T14" fmla="*/ 29 w 84"/>
                <a:gd name="T15" fmla="*/ 118 h 118"/>
                <a:gd name="T16" fmla="*/ 31 w 84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8">
                  <a:moveTo>
                    <a:pt x="31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2"/>
                  </a:lnTo>
                  <a:lnTo>
                    <a:pt x="54" y="22"/>
                  </a:lnTo>
                  <a:lnTo>
                    <a:pt x="54" y="118"/>
                  </a:lnTo>
                  <a:lnTo>
                    <a:pt x="29" y="118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" name="Freeform 329"/>
            <p:cNvSpPr>
              <a:spLocks noEditPoints="1"/>
            </p:cNvSpPr>
            <p:nvPr/>
          </p:nvSpPr>
          <p:spPr bwMode="auto">
            <a:xfrm>
              <a:off x="6911977" y="4835487"/>
              <a:ext cx="55563" cy="61913"/>
            </a:xfrm>
            <a:custGeom>
              <a:avLst/>
              <a:gdLst>
                <a:gd name="T0" fmla="*/ 1 w 108"/>
                <a:gd name="T1" fmla="*/ 63 h 124"/>
                <a:gd name="T2" fmla="*/ 1 w 108"/>
                <a:gd name="T3" fmla="*/ 60 h 124"/>
                <a:gd name="T4" fmla="*/ 55 w 108"/>
                <a:gd name="T5" fmla="*/ 0 h 124"/>
                <a:gd name="T6" fmla="*/ 108 w 108"/>
                <a:gd name="T7" fmla="*/ 60 h 124"/>
                <a:gd name="T8" fmla="*/ 108 w 108"/>
                <a:gd name="T9" fmla="*/ 63 h 124"/>
                <a:gd name="T10" fmla="*/ 55 w 108"/>
                <a:gd name="T11" fmla="*/ 123 h 124"/>
                <a:gd name="T12" fmla="*/ 1 w 108"/>
                <a:gd name="T13" fmla="*/ 63 h 124"/>
                <a:gd name="T14" fmla="*/ 82 w 108"/>
                <a:gd name="T15" fmla="*/ 63 h 124"/>
                <a:gd name="T16" fmla="*/ 82 w 108"/>
                <a:gd name="T17" fmla="*/ 63 h 124"/>
                <a:gd name="T18" fmla="*/ 55 w 108"/>
                <a:gd name="T19" fmla="*/ 23 h 124"/>
                <a:gd name="T20" fmla="*/ 26 w 108"/>
                <a:gd name="T21" fmla="*/ 60 h 124"/>
                <a:gd name="T22" fmla="*/ 26 w 108"/>
                <a:gd name="T23" fmla="*/ 61 h 124"/>
                <a:gd name="T24" fmla="*/ 55 w 108"/>
                <a:gd name="T25" fmla="*/ 100 h 124"/>
                <a:gd name="T26" fmla="*/ 82 w 108"/>
                <a:gd name="T27" fmla="*/ 6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24">
                  <a:moveTo>
                    <a:pt x="1" y="63"/>
                  </a:moveTo>
                  <a:lnTo>
                    <a:pt x="1" y="60"/>
                  </a:lnTo>
                  <a:cubicBezTo>
                    <a:pt x="1" y="25"/>
                    <a:pt x="23" y="0"/>
                    <a:pt x="55" y="0"/>
                  </a:cubicBezTo>
                  <a:cubicBezTo>
                    <a:pt x="86" y="0"/>
                    <a:pt x="108" y="25"/>
                    <a:pt x="108" y="60"/>
                  </a:cubicBezTo>
                  <a:lnTo>
                    <a:pt x="108" y="63"/>
                  </a:lnTo>
                  <a:cubicBezTo>
                    <a:pt x="108" y="98"/>
                    <a:pt x="86" y="123"/>
                    <a:pt x="55" y="123"/>
                  </a:cubicBezTo>
                  <a:cubicBezTo>
                    <a:pt x="22" y="124"/>
                    <a:pt x="0" y="99"/>
                    <a:pt x="1" y="63"/>
                  </a:cubicBezTo>
                  <a:close/>
                  <a:moveTo>
                    <a:pt x="82" y="63"/>
                  </a:moveTo>
                  <a:lnTo>
                    <a:pt x="82" y="63"/>
                  </a:lnTo>
                  <a:cubicBezTo>
                    <a:pt x="82" y="38"/>
                    <a:pt x="71" y="23"/>
                    <a:pt x="55" y="23"/>
                  </a:cubicBezTo>
                  <a:cubicBezTo>
                    <a:pt x="39" y="23"/>
                    <a:pt x="26" y="38"/>
                    <a:pt x="26" y="60"/>
                  </a:cubicBezTo>
                  <a:lnTo>
                    <a:pt x="26" y="61"/>
                  </a:lnTo>
                  <a:cubicBezTo>
                    <a:pt x="26" y="85"/>
                    <a:pt x="37" y="100"/>
                    <a:pt x="55" y="100"/>
                  </a:cubicBezTo>
                  <a:cubicBezTo>
                    <a:pt x="71" y="101"/>
                    <a:pt x="82" y="86"/>
                    <a:pt x="82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8" name="Freeform 330"/>
            <p:cNvSpPr>
              <a:spLocks noEditPoints="1"/>
            </p:cNvSpPr>
            <p:nvPr/>
          </p:nvSpPr>
          <p:spPr bwMode="auto">
            <a:xfrm>
              <a:off x="6977064" y="4837074"/>
              <a:ext cx="46038" cy="58738"/>
            </a:xfrm>
            <a:custGeom>
              <a:avLst/>
              <a:gdLst>
                <a:gd name="T0" fmla="*/ 0 w 90"/>
                <a:gd name="T1" fmla="*/ 0 h 118"/>
                <a:gd name="T2" fmla="*/ 45 w 90"/>
                <a:gd name="T3" fmla="*/ 0 h 118"/>
                <a:gd name="T4" fmla="*/ 78 w 90"/>
                <a:gd name="T5" fmla="*/ 11 h 118"/>
                <a:gd name="T6" fmla="*/ 88 w 90"/>
                <a:gd name="T7" fmla="*/ 38 h 118"/>
                <a:gd name="T8" fmla="*/ 88 w 90"/>
                <a:gd name="T9" fmla="*/ 40 h 118"/>
                <a:gd name="T10" fmla="*/ 65 w 90"/>
                <a:gd name="T11" fmla="*/ 75 h 118"/>
                <a:gd name="T12" fmla="*/ 90 w 90"/>
                <a:gd name="T13" fmla="*/ 118 h 118"/>
                <a:gd name="T14" fmla="*/ 63 w 90"/>
                <a:gd name="T15" fmla="*/ 118 h 118"/>
                <a:gd name="T16" fmla="*/ 41 w 90"/>
                <a:gd name="T17" fmla="*/ 79 h 118"/>
                <a:gd name="T18" fmla="*/ 26 w 90"/>
                <a:gd name="T19" fmla="*/ 79 h 118"/>
                <a:gd name="T20" fmla="*/ 26 w 90"/>
                <a:gd name="T21" fmla="*/ 118 h 118"/>
                <a:gd name="T22" fmla="*/ 1 w 90"/>
                <a:gd name="T23" fmla="*/ 118 h 118"/>
                <a:gd name="T24" fmla="*/ 0 w 90"/>
                <a:gd name="T25" fmla="*/ 0 h 118"/>
                <a:gd name="T26" fmla="*/ 43 w 90"/>
                <a:gd name="T27" fmla="*/ 58 h 118"/>
                <a:gd name="T28" fmla="*/ 63 w 90"/>
                <a:gd name="T29" fmla="*/ 41 h 118"/>
                <a:gd name="T30" fmla="*/ 63 w 90"/>
                <a:gd name="T31" fmla="*/ 41 h 118"/>
                <a:gd name="T32" fmla="*/ 43 w 90"/>
                <a:gd name="T33" fmla="*/ 23 h 118"/>
                <a:gd name="T34" fmla="*/ 25 w 90"/>
                <a:gd name="T35" fmla="*/ 23 h 118"/>
                <a:gd name="T36" fmla="*/ 25 w 90"/>
                <a:gd name="T37" fmla="*/ 60 h 118"/>
                <a:gd name="T38" fmla="*/ 43 w 90"/>
                <a:gd name="T39" fmla="*/ 5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8">
                  <a:moveTo>
                    <a:pt x="0" y="0"/>
                  </a:moveTo>
                  <a:lnTo>
                    <a:pt x="45" y="0"/>
                  </a:lnTo>
                  <a:cubicBezTo>
                    <a:pt x="59" y="0"/>
                    <a:pt x="70" y="3"/>
                    <a:pt x="78" y="11"/>
                  </a:cubicBezTo>
                  <a:cubicBezTo>
                    <a:pt x="84" y="17"/>
                    <a:pt x="88" y="27"/>
                    <a:pt x="88" y="38"/>
                  </a:cubicBezTo>
                  <a:lnTo>
                    <a:pt x="88" y="40"/>
                  </a:lnTo>
                  <a:cubicBezTo>
                    <a:pt x="88" y="57"/>
                    <a:pt x="79" y="68"/>
                    <a:pt x="65" y="75"/>
                  </a:cubicBezTo>
                  <a:lnTo>
                    <a:pt x="90" y="118"/>
                  </a:lnTo>
                  <a:lnTo>
                    <a:pt x="63" y="118"/>
                  </a:lnTo>
                  <a:lnTo>
                    <a:pt x="41" y="79"/>
                  </a:lnTo>
                  <a:lnTo>
                    <a:pt x="26" y="79"/>
                  </a:lnTo>
                  <a:lnTo>
                    <a:pt x="26" y="118"/>
                  </a:lnTo>
                  <a:lnTo>
                    <a:pt x="1" y="118"/>
                  </a:lnTo>
                  <a:lnTo>
                    <a:pt x="0" y="0"/>
                  </a:lnTo>
                  <a:close/>
                  <a:moveTo>
                    <a:pt x="43" y="58"/>
                  </a:moveTo>
                  <a:cubicBezTo>
                    <a:pt x="55" y="58"/>
                    <a:pt x="62" y="51"/>
                    <a:pt x="63" y="41"/>
                  </a:cubicBezTo>
                  <a:lnTo>
                    <a:pt x="63" y="41"/>
                  </a:lnTo>
                  <a:cubicBezTo>
                    <a:pt x="63" y="28"/>
                    <a:pt x="55" y="23"/>
                    <a:pt x="43" y="23"/>
                  </a:cubicBezTo>
                  <a:lnTo>
                    <a:pt x="25" y="23"/>
                  </a:lnTo>
                  <a:lnTo>
                    <a:pt x="25" y="60"/>
                  </a:lnTo>
                  <a:lnTo>
                    <a:pt x="4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9" name="Freeform 331"/>
            <p:cNvSpPr>
              <a:spLocks/>
            </p:cNvSpPr>
            <p:nvPr/>
          </p:nvSpPr>
          <p:spPr bwMode="auto">
            <a:xfrm>
              <a:off x="7026277" y="4837074"/>
              <a:ext cx="44450" cy="60325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2" y="0"/>
                    <a:pt x="45" y="0"/>
                  </a:cubicBezTo>
                  <a:cubicBezTo>
                    <a:pt x="59" y="0"/>
                    <a:pt x="72" y="5"/>
                    <a:pt x="84" y="15"/>
                  </a:cubicBezTo>
                  <a:lnTo>
                    <a:pt x="70" y="34"/>
                  </a:lnTo>
                  <a:cubicBezTo>
                    <a:pt x="62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4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7" y="120"/>
                    <a:pt x="45" y="120"/>
                  </a:cubicBezTo>
                  <a:cubicBezTo>
                    <a:pt x="29" y="120"/>
                    <a:pt x="12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0" name="Freeform 332"/>
            <p:cNvSpPr>
              <a:spLocks/>
            </p:cNvSpPr>
            <p:nvPr/>
          </p:nvSpPr>
          <p:spPr bwMode="auto">
            <a:xfrm>
              <a:off x="2827339" y="4627524"/>
              <a:ext cx="2643188" cy="706438"/>
            </a:xfrm>
            <a:custGeom>
              <a:avLst/>
              <a:gdLst>
                <a:gd name="T0" fmla="*/ 5158 w 5208"/>
                <a:gd name="T1" fmla="*/ 1392 h 1392"/>
                <a:gd name="T2" fmla="*/ 50 w 5208"/>
                <a:gd name="T3" fmla="*/ 1392 h 1392"/>
                <a:gd name="T4" fmla="*/ 0 w 5208"/>
                <a:gd name="T5" fmla="*/ 1342 h 1392"/>
                <a:gd name="T6" fmla="*/ 0 w 5208"/>
                <a:gd name="T7" fmla="*/ 50 h 1392"/>
                <a:gd name="T8" fmla="*/ 50 w 5208"/>
                <a:gd name="T9" fmla="*/ 0 h 1392"/>
                <a:gd name="T10" fmla="*/ 5158 w 5208"/>
                <a:gd name="T11" fmla="*/ 0 h 1392"/>
                <a:gd name="T12" fmla="*/ 5208 w 5208"/>
                <a:gd name="T13" fmla="*/ 50 h 1392"/>
                <a:gd name="T14" fmla="*/ 5208 w 5208"/>
                <a:gd name="T15" fmla="*/ 1342 h 1392"/>
                <a:gd name="T16" fmla="*/ 5158 w 5208"/>
                <a:gd name="T1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8" h="1392">
                  <a:moveTo>
                    <a:pt x="5158" y="1392"/>
                  </a:moveTo>
                  <a:lnTo>
                    <a:pt x="50" y="1392"/>
                  </a:lnTo>
                  <a:cubicBezTo>
                    <a:pt x="23" y="1392"/>
                    <a:pt x="0" y="1369"/>
                    <a:pt x="0" y="1342"/>
                  </a:cubicBezTo>
                  <a:lnTo>
                    <a:pt x="0" y="50"/>
                  </a:lnTo>
                  <a:cubicBezTo>
                    <a:pt x="0" y="23"/>
                    <a:pt x="23" y="0"/>
                    <a:pt x="50" y="0"/>
                  </a:cubicBezTo>
                  <a:lnTo>
                    <a:pt x="5158" y="0"/>
                  </a:lnTo>
                  <a:cubicBezTo>
                    <a:pt x="5185" y="0"/>
                    <a:pt x="5208" y="23"/>
                    <a:pt x="5208" y="50"/>
                  </a:cubicBezTo>
                  <a:lnTo>
                    <a:pt x="5208" y="1342"/>
                  </a:lnTo>
                  <a:cubicBezTo>
                    <a:pt x="5208" y="1369"/>
                    <a:pt x="5185" y="1392"/>
                    <a:pt x="5158" y="13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1" name="Freeform 333"/>
            <p:cNvSpPr>
              <a:spLocks noEditPoints="1"/>
            </p:cNvSpPr>
            <p:nvPr/>
          </p:nvSpPr>
          <p:spPr bwMode="auto">
            <a:xfrm>
              <a:off x="2820989" y="4621174"/>
              <a:ext cx="2655888" cy="719138"/>
            </a:xfrm>
            <a:custGeom>
              <a:avLst/>
              <a:gdLst>
                <a:gd name="T0" fmla="*/ 5170 w 5232"/>
                <a:gd name="T1" fmla="*/ 1416 h 1416"/>
                <a:gd name="T2" fmla="*/ 62 w 5232"/>
                <a:gd name="T3" fmla="*/ 1416 h 1416"/>
                <a:gd name="T4" fmla="*/ 0 w 5232"/>
                <a:gd name="T5" fmla="*/ 1354 h 1416"/>
                <a:gd name="T6" fmla="*/ 0 w 5232"/>
                <a:gd name="T7" fmla="*/ 62 h 1416"/>
                <a:gd name="T8" fmla="*/ 62 w 5232"/>
                <a:gd name="T9" fmla="*/ 0 h 1416"/>
                <a:gd name="T10" fmla="*/ 5170 w 5232"/>
                <a:gd name="T11" fmla="*/ 0 h 1416"/>
                <a:gd name="T12" fmla="*/ 5232 w 5232"/>
                <a:gd name="T13" fmla="*/ 62 h 1416"/>
                <a:gd name="T14" fmla="*/ 5232 w 5232"/>
                <a:gd name="T15" fmla="*/ 1354 h 1416"/>
                <a:gd name="T16" fmla="*/ 5170 w 5232"/>
                <a:gd name="T17" fmla="*/ 1416 h 1416"/>
                <a:gd name="T18" fmla="*/ 62 w 5232"/>
                <a:gd name="T19" fmla="*/ 25 h 1416"/>
                <a:gd name="T20" fmla="*/ 25 w 5232"/>
                <a:gd name="T21" fmla="*/ 62 h 1416"/>
                <a:gd name="T22" fmla="*/ 25 w 5232"/>
                <a:gd name="T23" fmla="*/ 1354 h 1416"/>
                <a:gd name="T24" fmla="*/ 62 w 5232"/>
                <a:gd name="T25" fmla="*/ 1391 h 1416"/>
                <a:gd name="T26" fmla="*/ 5170 w 5232"/>
                <a:gd name="T27" fmla="*/ 1391 h 1416"/>
                <a:gd name="T28" fmla="*/ 5207 w 5232"/>
                <a:gd name="T29" fmla="*/ 1354 h 1416"/>
                <a:gd name="T30" fmla="*/ 5207 w 5232"/>
                <a:gd name="T31" fmla="*/ 62 h 1416"/>
                <a:gd name="T32" fmla="*/ 5170 w 5232"/>
                <a:gd name="T33" fmla="*/ 25 h 1416"/>
                <a:gd name="T34" fmla="*/ 62 w 5232"/>
                <a:gd name="T35" fmla="*/ 25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32" h="1416">
                  <a:moveTo>
                    <a:pt x="5170" y="1416"/>
                  </a:moveTo>
                  <a:lnTo>
                    <a:pt x="62" y="1416"/>
                  </a:lnTo>
                  <a:cubicBezTo>
                    <a:pt x="27" y="1416"/>
                    <a:pt x="0" y="1388"/>
                    <a:pt x="0" y="1354"/>
                  </a:cubicBezTo>
                  <a:lnTo>
                    <a:pt x="0" y="62"/>
                  </a:lnTo>
                  <a:cubicBezTo>
                    <a:pt x="0" y="27"/>
                    <a:pt x="27" y="0"/>
                    <a:pt x="62" y="0"/>
                  </a:cubicBezTo>
                  <a:lnTo>
                    <a:pt x="5170" y="0"/>
                  </a:lnTo>
                  <a:cubicBezTo>
                    <a:pt x="5205" y="0"/>
                    <a:pt x="5232" y="27"/>
                    <a:pt x="5232" y="62"/>
                  </a:cubicBezTo>
                  <a:lnTo>
                    <a:pt x="5232" y="1354"/>
                  </a:lnTo>
                  <a:cubicBezTo>
                    <a:pt x="5232" y="1387"/>
                    <a:pt x="5205" y="1416"/>
                    <a:pt x="5170" y="1416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2"/>
                  </a:cubicBezTo>
                  <a:lnTo>
                    <a:pt x="25" y="1354"/>
                  </a:lnTo>
                  <a:cubicBezTo>
                    <a:pt x="25" y="1375"/>
                    <a:pt x="41" y="1391"/>
                    <a:pt x="62" y="1391"/>
                  </a:cubicBezTo>
                  <a:lnTo>
                    <a:pt x="5170" y="1391"/>
                  </a:lnTo>
                  <a:cubicBezTo>
                    <a:pt x="5191" y="1391"/>
                    <a:pt x="5207" y="1375"/>
                    <a:pt x="5207" y="1354"/>
                  </a:cubicBezTo>
                  <a:lnTo>
                    <a:pt x="5207" y="62"/>
                  </a:lnTo>
                  <a:cubicBezTo>
                    <a:pt x="5207" y="41"/>
                    <a:pt x="5191" y="25"/>
                    <a:pt x="5170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2" name="Rectangle 334"/>
            <p:cNvSpPr>
              <a:spLocks noChangeArrowheads="1"/>
            </p:cNvSpPr>
            <p:nvPr/>
          </p:nvSpPr>
          <p:spPr bwMode="auto">
            <a:xfrm>
              <a:off x="3590927" y="4546562"/>
              <a:ext cx="111442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3" name="Freeform 335"/>
            <p:cNvSpPr>
              <a:spLocks/>
            </p:cNvSpPr>
            <p:nvPr/>
          </p:nvSpPr>
          <p:spPr bwMode="auto">
            <a:xfrm>
              <a:off x="3951289" y="4589424"/>
              <a:ext cx="57150" cy="73025"/>
            </a:xfrm>
            <a:custGeom>
              <a:avLst/>
              <a:gdLst>
                <a:gd name="T0" fmla="*/ 0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8 w 113"/>
                <a:gd name="T13" fmla="*/ 145 h 145"/>
                <a:gd name="T14" fmla="*/ 30 w 113"/>
                <a:gd name="T15" fmla="*/ 58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0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4" name="Freeform 336"/>
            <p:cNvSpPr>
              <a:spLocks/>
            </p:cNvSpPr>
            <p:nvPr/>
          </p:nvSpPr>
          <p:spPr bwMode="auto">
            <a:xfrm>
              <a:off x="4022727" y="4589424"/>
              <a:ext cx="49213" cy="73025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5" name="Freeform 337"/>
            <p:cNvSpPr>
              <a:spLocks/>
            </p:cNvSpPr>
            <p:nvPr/>
          </p:nvSpPr>
          <p:spPr bwMode="auto">
            <a:xfrm>
              <a:off x="4078289" y="4589424"/>
              <a:ext cx="52388" cy="73025"/>
            </a:xfrm>
            <a:custGeom>
              <a:avLst/>
              <a:gdLst>
                <a:gd name="T0" fmla="*/ 37 w 103"/>
                <a:gd name="T1" fmla="*/ 28 h 145"/>
                <a:gd name="T2" fmla="*/ 0 w 103"/>
                <a:gd name="T3" fmla="*/ 28 h 145"/>
                <a:gd name="T4" fmla="*/ 0 w 103"/>
                <a:gd name="T5" fmla="*/ 0 h 145"/>
                <a:gd name="T6" fmla="*/ 103 w 103"/>
                <a:gd name="T7" fmla="*/ 0 h 145"/>
                <a:gd name="T8" fmla="*/ 103 w 103"/>
                <a:gd name="T9" fmla="*/ 28 h 145"/>
                <a:gd name="T10" fmla="*/ 67 w 103"/>
                <a:gd name="T11" fmla="*/ 28 h 145"/>
                <a:gd name="T12" fmla="*/ 67 w 103"/>
                <a:gd name="T13" fmla="*/ 145 h 145"/>
                <a:gd name="T14" fmla="*/ 37 w 103"/>
                <a:gd name="T15" fmla="*/ 145 h 145"/>
                <a:gd name="T16" fmla="*/ 37 w 103"/>
                <a:gd name="T17" fmla="*/ 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5">
                  <a:moveTo>
                    <a:pt x="3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28"/>
                  </a:lnTo>
                  <a:lnTo>
                    <a:pt x="67" y="28"/>
                  </a:lnTo>
                  <a:lnTo>
                    <a:pt x="67" y="145"/>
                  </a:lnTo>
                  <a:lnTo>
                    <a:pt x="37" y="145"/>
                  </a:lnTo>
                  <a:lnTo>
                    <a:pt x="37" y="28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6" name="Freeform 338"/>
            <p:cNvSpPr>
              <a:spLocks/>
            </p:cNvSpPr>
            <p:nvPr/>
          </p:nvSpPr>
          <p:spPr bwMode="auto">
            <a:xfrm>
              <a:off x="4135439" y="4587837"/>
              <a:ext cx="96838" cy="74613"/>
            </a:xfrm>
            <a:custGeom>
              <a:avLst/>
              <a:gdLst>
                <a:gd name="T0" fmla="*/ 0 w 190"/>
                <a:gd name="T1" fmla="*/ 1 h 147"/>
                <a:gd name="T2" fmla="*/ 31 w 190"/>
                <a:gd name="T3" fmla="*/ 1 h 147"/>
                <a:gd name="T4" fmla="*/ 56 w 190"/>
                <a:gd name="T5" fmla="*/ 96 h 147"/>
                <a:gd name="T6" fmla="*/ 82 w 190"/>
                <a:gd name="T7" fmla="*/ 0 h 147"/>
                <a:gd name="T8" fmla="*/ 109 w 190"/>
                <a:gd name="T9" fmla="*/ 0 h 147"/>
                <a:gd name="T10" fmla="*/ 135 w 190"/>
                <a:gd name="T11" fmla="*/ 96 h 147"/>
                <a:gd name="T12" fmla="*/ 159 w 190"/>
                <a:gd name="T13" fmla="*/ 1 h 147"/>
                <a:gd name="T14" fmla="*/ 190 w 190"/>
                <a:gd name="T15" fmla="*/ 1 h 147"/>
                <a:gd name="T16" fmla="*/ 149 w 190"/>
                <a:gd name="T17" fmla="*/ 147 h 147"/>
                <a:gd name="T18" fmla="*/ 121 w 190"/>
                <a:gd name="T19" fmla="*/ 147 h 147"/>
                <a:gd name="T20" fmla="*/ 95 w 190"/>
                <a:gd name="T21" fmla="*/ 55 h 147"/>
                <a:gd name="T22" fmla="*/ 69 w 190"/>
                <a:gd name="T23" fmla="*/ 147 h 147"/>
                <a:gd name="T24" fmla="*/ 41 w 190"/>
                <a:gd name="T25" fmla="*/ 147 h 147"/>
                <a:gd name="T26" fmla="*/ 0 w 190"/>
                <a:gd name="T27" fmla="*/ 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7">
                  <a:moveTo>
                    <a:pt x="0" y="1"/>
                  </a:moveTo>
                  <a:lnTo>
                    <a:pt x="31" y="1"/>
                  </a:lnTo>
                  <a:lnTo>
                    <a:pt x="56" y="96"/>
                  </a:lnTo>
                  <a:lnTo>
                    <a:pt x="82" y="0"/>
                  </a:lnTo>
                  <a:lnTo>
                    <a:pt x="109" y="0"/>
                  </a:lnTo>
                  <a:lnTo>
                    <a:pt x="135" y="96"/>
                  </a:lnTo>
                  <a:lnTo>
                    <a:pt x="159" y="1"/>
                  </a:lnTo>
                  <a:lnTo>
                    <a:pt x="190" y="1"/>
                  </a:lnTo>
                  <a:lnTo>
                    <a:pt x="149" y="147"/>
                  </a:lnTo>
                  <a:lnTo>
                    <a:pt x="121" y="147"/>
                  </a:lnTo>
                  <a:lnTo>
                    <a:pt x="95" y="55"/>
                  </a:lnTo>
                  <a:lnTo>
                    <a:pt x="69" y="147"/>
                  </a:lnTo>
                  <a:lnTo>
                    <a:pt x="41" y="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" name="Freeform 339"/>
            <p:cNvSpPr>
              <a:spLocks noEditPoints="1"/>
            </p:cNvSpPr>
            <p:nvPr/>
          </p:nvSpPr>
          <p:spPr bwMode="auto">
            <a:xfrm>
              <a:off x="4235452" y="4587837"/>
              <a:ext cx="68263" cy="76200"/>
            </a:xfrm>
            <a:custGeom>
              <a:avLst/>
              <a:gdLst>
                <a:gd name="T0" fmla="*/ 0 w 132"/>
                <a:gd name="T1" fmla="*/ 77 h 151"/>
                <a:gd name="T2" fmla="*/ 0 w 132"/>
                <a:gd name="T3" fmla="*/ 74 h 151"/>
                <a:gd name="T4" fmla="*/ 67 w 132"/>
                <a:gd name="T5" fmla="*/ 0 h 151"/>
                <a:gd name="T6" fmla="*/ 132 w 132"/>
                <a:gd name="T7" fmla="*/ 74 h 151"/>
                <a:gd name="T8" fmla="*/ 132 w 132"/>
                <a:gd name="T9" fmla="*/ 77 h 151"/>
                <a:gd name="T10" fmla="*/ 65 w 132"/>
                <a:gd name="T11" fmla="*/ 150 h 151"/>
                <a:gd name="T12" fmla="*/ 0 w 132"/>
                <a:gd name="T13" fmla="*/ 77 h 151"/>
                <a:gd name="T14" fmla="*/ 100 w 132"/>
                <a:gd name="T15" fmla="*/ 76 h 151"/>
                <a:gd name="T16" fmla="*/ 100 w 132"/>
                <a:gd name="T17" fmla="*/ 74 h 151"/>
                <a:gd name="T18" fmla="*/ 65 w 132"/>
                <a:gd name="T19" fmla="*/ 28 h 151"/>
                <a:gd name="T20" fmla="*/ 30 w 132"/>
                <a:gd name="T21" fmla="*/ 74 h 151"/>
                <a:gd name="T22" fmla="*/ 30 w 132"/>
                <a:gd name="T23" fmla="*/ 76 h 151"/>
                <a:gd name="T24" fmla="*/ 65 w 132"/>
                <a:gd name="T25" fmla="*/ 122 h 151"/>
                <a:gd name="T26" fmla="*/ 100 w 132"/>
                <a:gd name="T27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51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8" y="0"/>
                    <a:pt x="67" y="0"/>
                  </a:cubicBezTo>
                  <a:cubicBezTo>
                    <a:pt x="105" y="0"/>
                    <a:pt x="132" y="30"/>
                    <a:pt x="132" y="74"/>
                  </a:cubicBezTo>
                  <a:lnTo>
                    <a:pt x="132" y="77"/>
                  </a:lnTo>
                  <a:cubicBezTo>
                    <a:pt x="132" y="120"/>
                    <a:pt x="104" y="150"/>
                    <a:pt x="65" y="150"/>
                  </a:cubicBezTo>
                  <a:cubicBezTo>
                    <a:pt x="28" y="151"/>
                    <a:pt x="0" y="120"/>
                    <a:pt x="0" y="77"/>
                  </a:cubicBezTo>
                  <a:close/>
                  <a:moveTo>
                    <a:pt x="100" y="76"/>
                  </a:moveTo>
                  <a:lnTo>
                    <a:pt x="100" y="74"/>
                  </a:lnTo>
                  <a:cubicBezTo>
                    <a:pt x="100" y="46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6"/>
                  </a:lnTo>
                  <a:cubicBezTo>
                    <a:pt x="30" y="104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8" name="Freeform 340"/>
            <p:cNvSpPr>
              <a:spLocks noEditPoints="1"/>
            </p:cNvSpPr>
            <p:nvPr/>
          </p:nvSpPr>
          <p:spPr bwMode="auto">
            <a:xfrm>
              <a:off x="4314827" y="4589424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7 w 110"/>
                <a:gd name="T7" fmla="*/ 48 h 145"/>
                <a:gd name="T8" fmla="*/ 107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0 h 145"/>
                <a:gd name="T28" fmla="*/ 77 w 110"/>
                <a:gd name="T29" fmla="*/ 49 h 145"/>
                <a:gd name="T30" fmla="*/ 77 w 110"/>
                <a:gd name="T31" fmla="*/ 49 h 145"/>
                <a:gd name="T32" fmla="*/ 53 w 110"/>
                <a:gd name="T33" fmla="*/ 27 h 145"/>
                <a:gd name="T34" fmla="*/ 32 w 110"/>
                <a:gd name="T35" fmla="*/ 27 h 145"/>
                <a:gd name="T36" fmla="*/ 32 w 110"/>
                <a:gd name="T37" fmla="*/ 71 h 145"/>
                <a:gd name="T38" fmla="*/ 53 w 110"/>
                <a:gd name="T39" fmla="*/ 71 h 145"/>
                <a:gd name="T40" fmla="*/ 53 w 110"/>
                <a:gd name="T41" fmla="*/ 7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2" y="21"/>
                    <a:pt x="107" y="33"/>
                    <a:pt x="107" y="48"/>
                  </a:cubicBezTo>
                  <a:lnTo>
                    <a:pt x="107" y="49"/>
                  </a:lnTo>
                  <a:cubicBezTo>
                    <a:pt x="107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0"/>
                  </a:moveTo>
                  <a:cubicBezTo>
                    <a:pt x="68" y="70"/>
                    <a:pt x="77" y="61"/>
                    <a:pt x="77" y="49"/>
                  </a:cubicBezTo>
                  <a:lnTo>
                    <a:pt x="77" y="49"/>
                  </a:lnTo>
                  <a:cubicBezTo>
                    <a:pt x="77" y="34"/>
                    <a:pt x="68" y="27"/>
                    <a:pt x="53" y="27"/>
                  </a:cubicBezTo>
                  <a:lnTo>
                    <a:pt x="32" y="27"/>
                  </a:lnTo>
                  <a:lnTo>
                    <a:pt x="32" y="71"/>
                  </a:lnTo>
                  <a:lnTo>
                    <a:pt x="53" y="71"/>
                  </a:lnTo>
                  <a:lnTo>
                    <a:pt x="53" y="7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9" name="Freeform 341"/>
            <p:cNvSpPr>
              <a:spLocks/>
            </p:cNvSpPr>
            <p:nvPr/>
          </p:nvSpPr>
          <p:spPr bwMode="auto">
            <a:xfrm>
              <a:off x="4381502" y="4589424"/>
              <a:ext cx="57150" cy="73025"/>
            </a:xfrm>
            <a:custGeom>
              <a:avLst/>
              <a:gdLst>
                <a:gd name="T0" fmla="*/ 0 w 115"/>
                <a:gd name="T1" fmla="*/ 0 h 145"/>
                <a:gd name="T2" fmla="*/ 30 w 115"/>
                <a:gd name="T3" fmla="*/ 0 h 145"/>
                <a:gd name="T4" fmla="*/ 30 w 115"/>
                <a:gd name="T5" fmla="*/ 63 h 145"/>
                <a:gd name="T6" fmla="*/ 78 w 115"/>
                <a:gd name="T7" fmla="*/ 0 h 145"/>
                <a:gd name="T8" fmla="*/ 113 w 115"/>
                <a:gd name="T9" fmla="*/ 0 h 145"/>
                <a:gd name="T10" fmla="*/ 64 w 115"/>
                <a:gd name="T11" fmla="*/ 61 h 145"/>
                <a:gd name="T12" fmla="*/ 115 w 115"/>
                <a:gd name="T13" fmla="*/ 145 h 145"/>
                <a:gd name="T14" fmla="*/ 80 w 115"/>
                <a:gd name="T15" fmla="*/ 145 h 145"/>
                <a:gd name="T16" fmla="*/ 44 w 115"/>
                <a:gd name="T17" fmla="*/ 85 h 145"/>
                <a:gd name="T18" fmla="*/ 30 w 115"/>
                <a:gd name="T19" fmla="*/ 103 h 145"/>
                <a:gd name="T20" fmla="*/ 30 w 115"/>
                <a:gd name="T21" fmla="*/ 145 h 145"/>
                <a:gd name="T22" fmla="*/ 0 w 115"/>
                <a:gd name="T23" fmla="*/ 145 h 145"/>
                <a:gd name="T24" fmla="*/ 0 w 115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45">
                  <a:moveTo>
                    <a:pt x="0" y="0"/>
                  </a:moveTo>
                  <a:lnTo>
                    <a:pt x="30" y="0"/>
                  </a:lnTo>
                  <a:lnTo>
                    <a:pt x="30" y="63"/>
                  </a:lnTo>
                  <a:lnTo>
                    <a:pt x="78" y="0"/>
                  </a:lnTo>
                  <a:lnTo>
                    <a:pt x="113" y="0"/>
                  </a:lnTo>
                  <a:lnTo>
                    <a:pt x="64" y="61"/>
                  </a:lnTo>
                  <a:lnTo>
                    <a:pt x="115" y="145"/>
                  </a:lnTo>
                  <a:lnTo>
                    <a:pt x="80" y="145"/>
                  </a:lnTo>
                  <a:lnTo>
                    <a:pt x="44" y="85"/>
                  </a:lnTo>
                  <a:lnTo>
                    <a:pt x="30" y="103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0" name="Rectangle 342"/>
            <p:cNvSpPr>
              <a:spLocks noChangeArrowheads="1"/>
            </p:cNvSpPr>
            <p:nvPr/>
          </p:nvSpPr>
          <p:spPr bwMode="auto">
            <a:xfrm>
              <a:off x="4448177" y="4589424"/>
              <a:ext cx="15875" cy="73025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1" name="Freeform 343"/>
            <p:cNvSpPr>
              <a:spLocks/>
            </p:cNvSpPr>
            <p:nvPr/>
          </p:nvSpPr>
          <p:spPr bwMode="auto">
            <a:xfrm>
              <a:off x="4478339" y="4589424"/>
              <a:ext cx="57150" cy="73025"/>
            </a:xfrm>
            <a:custGeom>
              <a:avLst/>
              <a:gdLst>
                <a:gd name="T0" fmla="*/ 1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7 w 113"/>
                <a:gd name="T13" fmla="*/ 145 h 145"/>
                <a:gd name="T14" fmla="*/ 30 w 113"/>
                <a:gd name="T15" fmla="*/ 58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  <a:gd name="T22" fmla="*/ 1 w 113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45">
                  <a:moveTo>
                    <a:pt x="1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7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2" name="Freeform 344"/>
            <p:cNvSpPr>
              <a:spLocks/>
            </p:cNvSpPr>
            <p:nvPr/>
          </p:nvSpPr>
          <p:spPr bwMode="auto">
            <a:xfrm>
              <a:off x="4548189" y="4587837"/>
              <a:ext cx="60325" cy="76200"/>
            </a:xfrm>
            <a:custGeom>
              <a:avLst/>
              <a:gdLst>
                <a:gd name="T0" fmla="*/ 0 w 119"/>
                <a:gd name="T1" fmla="*/ 75 h 149"/>
                <a:gd name="T2" fmla="*/ 0 w 119"/>
                <a:gd name="T3" fmla="*/ 73 h 149"/>
                <a:gd name="T4" fmla="*/ 68 w 119"/>
                <a:gd name="T5" fmla="*/ 0 h 149"/>
                <a:gd name="T6" fmla="*/ 115 w 119"/>
                <a:gd name="T7" fmla="*/ 17 h 149"/>
                <a:gd name="T8" fmla="*/ 98 w 119"/>
                <a:gd name="T9" fmla="*/ 41 h 149"/>
                <a:gd name="T10" fmla="*/ 68 w 119"/>
                <a:gd name="T11" fmla="*/ 28 h 149"/>
                <a:gd name="T12" fmla="*/ 31 w 119"/>
                <a:gd name="T13" fmla="*/ 73 h 149"/>
                <a:gd name="T14" fmla="*/ 31 w 119"/>
                <a:gd name="T15" fmla="*/ 75 h 149"/>
                <a:gd name="T16" fmla="*/ 69 w 119"/>
                <a:gd name="T17" fmla="*/ 121 h 149"/>
                <a:gd name="T18" fmla="*/ 90 w 119"/>
                <a:gd name="T19" fmla="*/ 115 h 149"/>
                <a:gd name="T20" fmla="*/ 90 w 119"/>
                <a:gd name="T21" fmla="*/ 89 h 149"/>
                <a:gd name="T22" fmla="*/ 64 w 119"/>
                <a:gd name="T23" fmla="*/ 89 h 149"/>
                <a:gd name="T24" fmla="*/ 64 w 119"/>
                <a:gd name="T25" fmla="*/ 62 h 149"/>
                <a:gd name="T26" fmla="*/ 119 w 119"/>
                <a:gd name="T27" fmla="*/ 62 h 149"/>
                <a:gd name="T28" fmla="*/ 119 w 119"/>
                <a:gd name="T29" fmla="*/ 130 h 149"/>
                <a:gd name="T30" fmla="*/ 68 w 119"/>
                <a:gd name="T31" fmla="*/ 147 h 149"/>
                <a:gd name="T32" fmla="*/ 0 w 119"/>
                <a:gd name="T3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49">
                  <a:moveTo>
                    <a:pt x="0" y="75"/>
                  </a:moveTo>
                  <a:lnTo>
                    <a:pt x="0" y="73"/>
                  </a:lnTo>
                  <a:cubicBezTo>
                    <a:pt x="0" y="31"/>
                    <a:pt x="29" y="0"/>
                    <a:pt x="68" y="0"/>
                  </a:cubicBezTo>
                  <a:cubicBezTo>
                    <a:pt x="88" y="0"/>
                    <a:pt x="101" y="6"/>
                    <a:pt x="115" y="17"/>
                  </a:cubicBezTo>
                  <a:lnTo>
                    <a:pt x="98" y="41"/>
                  </a:lnTo>
                  <a:cubicBezTo>
                    <a:pt x="90" y="33"/>
                    <a:pt x="81" y="28"/>
                    <a:pt x="68" y="28"/>
                  </a:cubicBezTo>
                  <a:cubicBezTo>
                    <a:pt x="46" y="28"/>
                    <a:pt x="31" y="47"/>
                    <a:pt x="31" y="73"/>
                  </a:cubicBezTo>
                  <a:lnTo>
                    <a:pt x="31" y="75"/>
                  </a:lnTo>
                  <a:cubicBezTo>
                    <a:pt x="31" y="105"/>
                    <a:pt x="48" y="121"/>
                    <a:pt x="69" y="121"/>
                  </a:cubicBezTo>
                  <a:cubicBezTo>
                    <a:pt x="78" y="121"/>
                    <a:pt x="85" y="118"/>
                    <a:pt x="90" y="115"/>
                  </a:cubicBezTo>
                  <a:lnTo>
                    <a:pt x="90" y="89"/>
                  </a:lnTo>
                  <a:lnTo>
                    <a:pt x="64" y="89"/>
                  </a:lnTo>
                  <a:lnTo>
                    <a:pt x="64" y="62"/>
                  </a:lnTo>
                  <a:lnTo>
                    <a:pt x="119" y="62"/>
                  </a:lnTo>
                  <a:lnTo>
                    <a:pt x="119" y="130"/>
                  </a:lnTo>
                  <a:cubicBezTo>
                    <a:pt x="105" y="140"/>
                    <a:pt x="89" y="147"/>
                    <a:pt x="68" y="147"/>
                  </a:cubicBezTo>
                  <a:cubicBezTo>
                    <a:pt x="28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3" name="Freeform 345"/>
            <p:cNvSpPr>
              <a:spLocks/>
            </p:cNvSpPr>
            <p:nvPr/>
          </p:nvSpPr>
          <p:spPr bwMode="auto">
            <a:xfrm>
              <a:off x="3673477" y="4527512"/>
              <a:ext cx="204788" cy="204788"/>
            </a:xfrm>
            <a:custGeom>
              <a:avLst/>
              <a:gdLst>
                <a:gd name="T0" fmla="*/ 200 w 405"/>
                <a:gd name="T1" fmla="*/ 0 h 403"/>
                <a:gd name="T2" fmla="*/ 158 w 405"/>
                <a:gd name="T3" fmla="*/ 43 h 403"/>
                <a:gd name="T4" fmla="*/ 193 w 405"/>
                <a:gd name="T5" fmla="*/ 85 h 403"/>
                <a:gd name="T6" fmla="*/ 193 w 405"/>
                <a:gd name="T7" fmla="*/ 148 h 403"/>
                <a:gd name="T8" fmla="*/ 169 w 405"/>
                <a:gd name="T9" fmla="*/ 158 h 403"/>
                <a:gd name="T10" fmla="*/ 128 w 405"/>
                <a:gd name="T11" fmla="*/ 117 h 403"/>
                <a:gd name="T12" fmla="*/ 134 w 405"/>
                <a:gd name="T13" fmla="*/ 97 h 403"/>
                <a:gd name="T14" fmla="*/ 95 w 405"/>
                <a:gd name="T15" fmla="*/ 58 h 403"/>
                <a:gd name="T16" fmla="*/ 57 w 405"/>
                <a:gd name="T17" fmla="*/ 97 h 403"/>
                <a:gd name="T18" fmla="*/ 95 w 405"/>
                <a:gd name="T19" fmla="*/ 135 h 403"/>
                <a:gd name="T20" fmla="*/ 115 w 405"/>
                <a:gd name="T21" fmla="*/ 129 h 403"/>
                <a:gd name="T22" fmla="*/ 158 w 405"/>
                <a:gd name="T23" fmla="*/ 172 h 403"/>
                <a:gd name="T24" fmla="*/ 148 w 405"/>
                <a:gd name="T25" fmla="*/ 195 h 403"/>
                <a:gd name="T26" fmla="*/ 85 w 405"/>
                <a:gd name="T27" fmla="*/ 195 h 403"/>
                <a:gd name="T28" fmla="*/ 43 w 405"/>
                <a:gd name="T29" fmla="*/ 160 h 403"/>
                <a:gd name="T30" fmla="*/ 0 w 405"/>
                <a:gd name="T31" fmla="*/ 203 h 403"/>
                <a:gd name="T32" fmla="*/ 43 w 405"/>
                <a:gd name="T33" fmla="*/ 245 h 403"/>
                <a:gd name="T34" fmla="*/ 85 w 405"/>
                <a:gd name="T35" fmla="*/ 210 h 403"/>
                <a:gd name="T36" fmla="*/ 148 w 405"/>
                <a:gd name="T37" fmla="*/ 210 h 403"/>
                <a:gd name="T38" fmla="*/ 158 w 405"/>
                <a:gd name="T39" fmla="*/ 234 h 403"/>
                <a:gd name="T40" fmla="*/ 117 w 405"/>
                <a:gd name="T41" fmla="*/ 275 h 403"/>
                <a:gd name="T42" fmla="*/ 97 w 405"/>
                <a:gd name="T43" fmla="*/ 269 h 403"/>
                <a:gd name="T44" fmla="*/ 58 w 405"/>
                <a:gd name="T45" fmla="*/ 308 h 403"/>
                <a:gd name="T46" fmla="*/ 97 w 405"/>
                <a:gd name="T47" fmla="*/ 347 h 403"/>
                <a:gd name="T48" fmla="*/ 135 w 405"/>
                <a:gd name="T49" fmla="*/ 308 h 403"/>
                <a:gd name="T50" fmla="*/ 129 w 405"/>
                <a:gd name="T51" fmla="*/ 288 h 403"/>
                <a:gd name="T52" fmla="*/ 172 w 405"/>
                <a:gd name="T53" fmla="*/ 245 h 403"/>
                <a:gd name="T54" fmla="*/ 195 w 405"/>
                <a:gd name="T55" fmla="*/ 255 h 403"/>
                <a:gd name="T56" fmla="*/ 195 w 405"/>
                <a:gd name="T57" fmla="*/ 318 h 403"/>
                <a:gd name="T58" fmla="*/ 160 w 405"/>
                <a:gd name="T59" fmla="*/ 360 h 403"/>
                <a:gd name="T60" fmla="*/ 203 w 405"/>
                <a:gd name="T61" fmla="*/ 403 h 403"/>
                <a:gd name="T62" fmla="*/ 245 w 405"/>
                <a:gd name="T63" fmla="*/ 360 h 403"/>
                <a:gd name="T64" fmla="*/ 210 w 405"/>
                <a:gd name="T65" fmla="*/ 318 h 403"/>
                <a:gd name="T66" fmla="*/ 210 w 405"/>
                <a:gd name="T67" fmla="*/ 255 h 403"/>
                <a:gd name="T68" fmla="*/ 234 w 405"/>
                <a:gd name="T69" fmla="*/ 245 h 403"/>
                <a:gd name="T70" fmla="*/ 277 w 405"/>
                <a:gd name="T71" fmla="*/ 288 h 403"/>
                <a:gd name="T72" fmla="*/ 270 w 405"/>
                <a:gd name="T73" fmla="*/ 308 h 403"/>
                <a:gd name="T74" fmla="*/ 309 w 405"/>
                <a:gd name="T75" fmla="*/ 347 h 403"/>
                <a:gd name="T76" fmla="*/ 348 w 405"/>
                <a:gd name="T77" fmla="*/ 308 h 403"/>
                <a:gd name="T78" fmla="*/ 309 w 405"/>
                <a:gd name="T79" fmla="*/ 269 h 403"/>
                <a:gd name="T80" fmla="*/ 289 w 405"/>
                <a:gd name="T81" fmla="*/ 275 h 403"/>
                <a:gd name="T82" fmla="*/ 248 w 405"/>
                <a:gd name="T83" fmla="*/ 234 h 403"/>
                <a:gd name="T84" fmla="*/ 258 w 405"/>
                <a:gd name="T85" fmla="*/ 210 h 403"/>
                <a:gd name="T86" fmla="*/ 320 w 405"/>
                <a:gd name="T87" fmla="*/ 210 h 403"/>
                <a:gd name="T88" fmla="*/ 363 w 405"/>
                <a:gd name="T89" fmla="*/ 245 h 403"/>
                <a:gd name="T90" fmla="*/ 405 w 405"/>
                <a:gd name="T91" fmla="*/ 203 h 403"/>
                <a:gd name="T92" fmla="*/ 363 w 405"/>
                <a:gd name="T93" fmla="*/ 160 h 403"/>
                <a:gd name="T94" fmla="*/ 320 w 405"/>
                <a:gd name="T95" fmla="*/ 195 h 403"/>
                <a:gd name="T96" fmla="*/ 258 w 405"/>
                <a:gd name="T97" fmla="*/ 195 h 403"/>
                <a:gd name="T98" fmla="*/ 248 w 405"/>
                <a:gd name="T99" fmla="*/ 172 h 403"/>
                <a:gd name="T100" fmla="*/ 290 w 405"/>
                <a:gd name="T101" fmla="*/ 129 h 403"/>
                <a:gd name="T102" fmla="*/ 310 w 405"/>
                <a:gd name="T103" fmla="*/ 135 h 403"/>
                <a:gd name="T104" fmla="*/ 349 w 405"/>
                <a:gd name="T105" fmla="*/ 97 h 403"/>
                <a:gd name="T106" fmla="*/ 310 w 405"/>
                <a:gd name="T107" fmla="*/ 58 h 403"/>
                <a:gd name="T108" fmla="*/ 272 w 405"/>
                <a:gd name="T109" fmla="*/ 97 h 403"/>
                <a:gd name="T110" fmla="*/ 278 w 405"/>
                <a:gd name="T111" fmla="*/ 117 h 403"/>
                <a:gd name="T112" fmla="*/ 237 w 405"/>
                <a:gd name="T113" fmla="*/ 158 h 403"/>
                <a:gd name="T114" fmla="*/ 213 w 405"/>
                <a:gd name="T115" fmla="*/ 148 h 403"/>
                <a:gd name="T116" fmla="*/ 213 w 405"/>
                <a:gd name="T117" fmla="*/ 85 h 403"/>
                <a:gd name="T118" fmla="*/ 248 w 405"/>
                <a:gd name="T119" fmla="*/ 43 h 403"/>
                <a:gd name="T120" fmla="*/ 200 w 405"/>
                <a:gd name="T121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5" h="403">
                  <a:moveTo>
                    <a:pt x="200" y="0"/>
                  </a:moveTo>
                  <a:cubicBezTo>
                    <a:pt x="177" y="0"/>
                    <a:pt x="158" y="20"/>
                    <a:pt x="158" y="43"/>
                  </a:cubicBezTo>
                  <a:cubicBezTo>
                    <a:pt x="158" y="64"/>
                    <a:pt x="173" y="80"/>
                    <a:pt x="193" y="85"/>
                  </a:cubicBezTo>
                  <a:lnTo>
                    <a:pt x="193" y="148"/>
                  </a:lnTo>
                  <a:cubicBezTo>
                    <a:pt x="184" y="149"/>
                    <a:pt x="175" y="153"/>
                    <a:pt x="169" y="158"/>
                  </a:cubicBezTo>
                  <a:lnTo>
                    <a:pt x="128" y="117"/>
                  </a:lnTo>
                  <a:cubicBezTo>
                    <a:pt x="132" y="110"/>
                    <a:pt x="134" y="104"/>
                    <a:pt x="134" y="97"/>
                  </a:cubicBezTo>
                  <a:cubicBezTo>
                    <a:pt x="134" y="75"/>
                    <a:pt x="117" y="58"/>
                    <a:pt x="95" y="58"/>
                  </a:cubicBezTo>
                  <a:cubicBezTo>
                    <a:pt x="74" y="58"/>
                    <a:pt x="57" y="75"/>
                    <a:pt x="57" y="97"/>
                  </a:cubicBezTo>
                  <a:cubicBezTo>
                    <a:pt x="57" y="118"/>
                    <a:pt x="74" y="135"/>
                    <a:pt x="95" y="135"/>
                  </a:cubicBezTo>
                  <a:cubicBezTo>
                    <a:pt x="103" y="135"/>
                    <a:pt x="110" y="133"/>
                    <a:pt x="115" y="129"/>
                  </a:cubicBezTo>
                  <a:lnTo>
                    <a:pt x="158" y="172"/>
                  </a:lnTo>
                  <a:cubicBezTo>
                    <a:pt x="153" y="179"/>
                    <a:pt x="149" y="187"/>
                    <a:pt x="148" y="195"/>
                  </a:cubicBezTo>
                  <a:lnTo>
                    <a:pt x="85" y="195"/>
                  </a:lnTo>
                  <a:cubicBezTo>
                    <a:pt x="82" y="175"/>
                    <a:pt x="64" y="160"/>
                    <a:pt x="43" y="160"/>
                  </a:cubicBezTo>
                  <a:cubicBezTo>
                    <a:pt x="19" y="160"/>
                    <a:pt x="0" y="180"/>
                    <a:pt x="0" y="203"/>
                  </a:cubicBezTo>
                  <a:cubicBezTo>
                    <a:pt x="0" y="225"/>
                    <a:pt x="20" y="245"/>
                    <a:pt x="43" y="245"/>
                  </a:cubicBezTo>
                  <a:cubicBezTo>
                    <a:pt x="64" y="245"/>
                    <a:pt x="80" y="230"/>
                    <a:pt x="85" y="210"/>
                  </a:cubicBezTo>
                  <a:lnTo>
                    <a:pt x="148" y="210"/>
                  </a:lnTo>
                  <a:cubicBezTo>
                    <a:pt x="149" y="219"/>
                    <a:pt x="153" y="228"/>
                    <a:pt x="158" y="234"/>
                  </a:cubicBezTo>
                  <a:lnTo>
                    <a:pt x="117" y="275"/>
                  </a:lnTo>
                  <a:cubicBezTo>
                    <a:pt x="110" y="272"/>
                    <a:pt x="104" y="269"/>
                    <a:pt x="97" y="269"/>
                  </a:cubicBezTo>
                  <a:cubicBezTo>
                    <a:pt x="75" y="269"/>
                    <a:pt x="58" y="287"/>
                    <a:pt x="58" y="308"/>
                  </a:cubicBezTo>
                  <a:cubicBezTo>
                    <a:pt x="58" y="329"/>
                    <a:pt x="75" y="347"/>
                    <a:pt x="97" y="347"/>
                  </a:cubicBezTo>
                  <a:cubicBezTo>
                    <a:pt x="118" y="347"/>
                    <a:pt x="135" y="329"/>
                    <a:pt x="135" y="308"/>
                  </a:cubicBezTo>
                  <a:cubicBezTo>
                    <a:pt x="135" y="300"/>
                    <a:pt x="133" y="293"/>
                    <a:pt x="129" y="288"/>
                  </a:cubicBezTo>
                  <a:lnTo>
                    <a:pt x="172" y="245"/>
                  </a:lnTo>
                  <a:cubicBezTo>
                    <a:pt x="179" y="250"/>
                    <a:pt x="187" y="254"/>
                    <a:pt x="195" y="255"/>
                  </a:cubicBezTo>
                  <a:lnTo>
                    <a:pt x="195" y="318"/>
                  </a:lnTo>
                  <a:cubicBezTo>
                    <a:pt x="175" y="322"/>
                    <a:pt x="160" y="339"/>
                    <a:pt x="160" y="360"/>
                  </a:cubicBezTo>
                  <a:cubicBezTo>
                    <a:pt x="160" y="384"/>
                    <a:pt x="180" y="403"/>
                    <a:pt x="203" y="403"/>
                  </a:cubicBezTo>
                  <a:cubicBezTo>
                    <a:pt x="227" y="403"/>
                    <a:pt x="245" y="383"/>
                    <a:pt x="245" y="360"/>
                  </a:cubicBezTo>
                  <a:cubicBezTo>
                    <a:pt x="245" y="339"/>
                    <a:pt x="230" y="323"/>
                    <a:pt x="210" y="318"/>
                  </a:cubicBezTo>
                  <a:lnTo>
                    <a:pt x="210" y="255"/>
                  </a:lnTo>
                  <a:cubicBezTo>
                    <a:pt x="219" y="254"/>
                    <a:pt x="228" y="250"/>
                    <a:pt x="234" y="245"/>
                  </a:cubicBezTo>
                  <a:lnTo>
                    <a:pt x="277" y="288"/>
                  </a:lnTo>
                  <a:cubicBezTo>
                    <a:pt x="273" y="294"/>
                    <a:pt x="270" y="300"/>
                    <a:pt x="270" y="308"/>
                  </a:cubicBezTo>
                  <a:cubicBezTo>
                    <a:pt x="270" y="329"/>
                    <a:pt x="288" y="347"/>
                    <a:pt x="309" y="347"/>
                  </a:cubicBezTo>
                  <a:cubicBezTo>
                    <a:pt x="330" y="347"/>
                    <a:pt x="348" y="329"/>
                    <a:pt x="348" y="308"/>
                  </a:cubicBezTo>
                  <a:cubicBezTo>
                    <a:pt x="348" y="287"/>
                    <a:pt x="330" y="269"/>
                    <a:pt x="309" y="269"/>
                  </a:cubicBezTo>
                  <a:cubicBezTo>
                    <a:pt x="302" y="269"/>
                    <a:pt x="294" y="272"/>
                    <a:pt x="289" y="275"/>
                  </a:cubicBezTo>
                  <a:lnTo>
                    <a:pt x="248" y="234"/>
                  </a:lnTo>
                  <a:cubicBezTo>
                    <a:pt x="253" y="227"/>
                    <a:pt x="257" y="219"/>
                    <a:pt x="258" y="210"/>
                  </a:cubicBezTo>
                  <a:lnTo>
                    <a:pt x="320" y="210"/>
                  </a:lnTo>
                  <a:cubicBezTo>
                    <a:pt x="324" y="230"/>
                    <a:pt x="342" y="245"/>
                    <a:pt x="363" y="245"/>
                  </a:cubicBezTo>
                  <a:cubicBezTo>
                    <a:pt x="387" y="245"/>
                    <a:pt x="405" y="225"/>
                    <a:pt x="405" y="203"/>
                  </a:cubicBezTo>
                  <a:cubicBezTo>
                    <a:pt x="405" y="180"/>
                    <a:pt x="385" y="160"/>
                    <a:pt x="363" y="160"/>
                  </a:cubicBezTo>
                  <a:cubicBezTo>
                    <a:pt x="342" y="160"/>
                    <a:pt x="325" y="175"/>
                    <a:pt x="320" y="195"/>
                  </a:cubicBezTo>
                  <a:lnTo>
                    <a:pt x="258" y="195"/>
                  </a:lnTo>
                  <a:cubicBezTo>
                    <a:pt x="257" y="187"/>
                    <a:pt x="253" y="178"/>
                    <a:pt x="248" y="172"/>
                  </a:cubicBezTo>
                  <a:lnTo>
                    <a:pt x="290" y="129"/>
                  </a:lnTo>
                  <a:cubicBezTo>
                    <a:pt x="297" y="133"/>
                    <a:pt x="303" y="135"/>
                    <a:pt x="310" y="135"/>
                  </a:cubicBezTo>
                  <a:cubicBezTo>
                    <a:pt x="332" y="135"/>
                    <a:pt x="349" y="118"/>
                    <a:pt x="349" y="97"/>
                  </a:cubicBezTo>
                  <a:cubicBezTo>
                    <a:pt x="349" y="75"/>
                    <a:pt x="332" y="58"/>
                    <a:pt x="310" y="58"/>
                  </a:cubicBezTo>
                  <a:cubicBezTo>
                    <a:pt x="289" y="58"/>
                    <a:pt x="272" y="75"/>
                    <a:pt x="272" y="97"/>
                  </a:cubicBezTo>
                  <a:cubicBezTo>
                    <a:pt x="272" y="104"/>
                    <a:pt x="274" y="112"/>
                    <a:pt x="278" y="117"/>
                  </a:cubicBezTo>
                  <a:lnTo>
                    <a:pt x="237" y="158"/>
                  </a:lnTo>
                  <a:cubicBezTo>
                    <a:pt x="229" y="153"/>
                    <a:pt x="222" y="149"/>
                    <a:pt x="213" y="148"/>
                  </a:cubicBezTo>
                  <a:lnTo>
                    <a:pt x="213" y="85"/>
                  </a:lnTo>
                  <a:cubicBezTo>
                    <a:pt x="233" y="82"/>
                    <a:pt x="248" y="64"/>
                    <a:pt x="248" y="43"/>
                  </a:cubicBezTo>
                  <a:cubicBezTo>
                    <a:pt x="244" y="19"/>
                    <a:pt x="224" y="0"/>
                    <a:pt x="200" y="0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4" name="Rectangle 346"/>
            <p:cNvSpPr>
              <a:spLocks noChangeArrowheads="1"/>
            </p:cNvSpPr>
            <p:nvPr/>
          </p:nvSpPr>
          <p:spPr bwMode="auto">
            <a:xfrm>
              <a:off x="3551239" y="4771987"/>
              <a:ext cx="6350" cy="466725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5" name="Rectangle 347"/>
            <p:cNvSpPr>
              <a:spLocks noChangeArrowheads="1"/>
            </p:cNvSpPr>
            <p:nvPr/>
          </p:nvSpPr>
          <p:spPr bwMode="auto">
            <a:xfrm>
              <a:off x="4581527" y="4771987"/>
              <a:ext cx="6350" cy="466725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6" name="Freeform 348"/>
            <p:cNvSpPr>
              <a:spLocks/>
            </p:cNvSpPr>
            <p:nvPr/>
          </p:nvSpPr>
          <p:spPr bwMode="auto">
            <a:xfrm>
              <a:off x="2968627" y="5051387"/>
              <a:ext cx="79375" cy="106363"/>
            </a:xfrm>
            <a:custGeom>
              <a:avLst/>
              <a:gdLst>
                <a:gd name="T0" fmla="*/ 0 w 158"/>
                <a:gd name="T1" fmla="*/ 0 h 209"/>
                <a:gd name="T2" fmla="*/ 32 w 158"/>
                <a:gd name="T3" fmla="*/ 0 h 209"/>
                <a:gd name="T4" fmla="*/ 125 w 158"/>
                <a:gd name="T5" fmla="*/ 140 h 209"/>
                <a:gd name="T6" fmla="*/ 125 w 158"/>
                <a:gd name="T7" fmla="*/ 0 h 209"/>
                <a:gd name="T8" fmla="*/ 158 w 158"/>
                <a:gd name="T9" fmla="*/ 0 h 209"/>
                <a:gd name="T10" fmla="*/ 158 w 158"/>
                <a:gd name="T11" fmla="*/ 209 h 209"/>
                <a:gd name="T12" fmla="*/ 130 w 158"/>
                <a:gd name="T13" fmla="*/ 209 h 209"/>
                <a:gd name="T14" fmla="*/ 34 w 158"/>
                <a:gd name="T15" fmla="*/ 65 h 209"/>
                <a:gd name="T16" fmla="*/ 34 w 158"/>
                <a:gd name="T17" fmla="*/ 209 h 209"/>
                <a:gd name="T18" fmla="*/ 0 w 158"/>
                <a:gd name="T19" fmla="*/ 209 h 209"/>
                <a:gd name="T20" fmla="*/ 0 w 158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" h="209">
                  <a:moveTo>
                    <a:pt x="0" y="0"/>
                  </a:moveTo>
                  <a:lnTo>
                    <a:pt x="32" y="0"/>
                  </a:lnTo>
                  <a:lnTo>
                    <a:pt x="125" y="140"/>
                  </a:lnTo>
                  <a:lnTo>
                    <a:pt x="125" y="0"/>
                  </a:lnTo>
                  <a:lnTo>
                    <a:pt x="158" y="0"/>
                  </a:lnTo>
                  <a:lnTo>
                    <a:pt x="158" y="209"/>
                  </a:lnTo>
                  <a:lnTo>
                    <a:pt x="130" y="209"/>
                  </a:lnTo>
                  <a:lnTo>
                    <a:pt x="34" y="65"/>
                  </a:lnTo>
                  <a:lnTo>
                    <a:pt x="34" y="209"/>
                  </a:lnTo>
                  <a:lnTo>
                    <a:pt x="0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" name="Freeform 349"/>
            <p:cNvSpPr>
              <a:spLocks noEditPoints="1"/>
            </p:cNvSpPr>
            <p:nvPr/>
          </p:nvSpPr>
          <p:spPr bwMode="auto">
            <a:xfrm>
              <a:off x="3065464" y="5075199"/>
              <a:ext cx="68263" cy="84138"/>
            </a:xfrm>
            <a:custGeom>
              <a:avLst/>
              <a:gdLst>
                <a:gd name="T0" fmla="*/ 0 w 134"/>
                <a:gd name="T1" fmla="*/ 83 h 166"/>
                <a:gd name="T2" fmla="*/ 0 w 134"/>
                <a:gd name="T3" fmla="*/ 81 h 166"/>
                <a:gd name="T4" fmla="*/ 67 w 134"/>
                <a:gd name="T5" fmla="*/ 0 h 166"/>
                <a:gd name="T6" fmla="*/ 134 w 134"/>
                <a:gd name="T7" fmla="*/ 83 h 166"/>
                <a:gd name="T8" fmla="*/ 134 w 134"/>
                <a:gd name="T9" fmla="*/ 95 h 166"/>
                <a:gd name="T10" fmla="*/ 35 w 134"/>
                <a:gd name="T11" fmla="*/ 95 h 166"/>
                <a:gd name="T12" fmla="*/ 75 w 134"/>
                <a:gd name="T13" fmla="*/ 136 h 166"/>
                <a:gd name="T14" fmla="*/ 111 w 134"/>
                <a:gd name="T15" fmla="*/ 120 h 166"/>
                <a:gd name="T16" fmla="*/ 129 w 134"/>
                <a:gd name="T17" fmla="*/ 141 h 166"/>
                <a:gd name="T18" fmla="*/ 74 w 134"/>
                <a:gd name="T19" fmla="*/ 166 h 166"/>
                <a:gd name="T20" fmla="*/ 0 w 134"/>
                <a:gd name="T21" fmla="*/ 83 h 166"/>
                <a:gd name="T22" fmla="*/ 100 w 134"/>
                <a:gd name="T23" fmla="*/ 71 h 166"/>
                <a:gd name="T24" fmla="*/ 67 w 134"/>
                <a:gd name="T25" fmla="*/ 27 h 166"/>
                <a:gd name="T26" fmla="*/ 34 w 134"/>
                <a:gd name="T27" fmla="*/ 71 h 166"/>
                <a:gd name="T28" fmla="*/ 100 w 134"/>
                <a:gd name="T29" fmla="*/ 7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66">
                  <a:moveTo>
                    <a:pt x="0" y="83"/>
                  </a:moveTo>
                  <a:lnTo>
                    <a:pt x="0" y="81"/>
                  </a:lnTo>
                  <a:cubicBezTo>
                    <a:pt x="0" y="33"/>
                    <a:pt x="29" y="0"/>
                    <a:pt x="67" y="0"/>
                  </a:cubicBezTo>
                  <a:cubicBezTo>
                    <a:pt x="110" y="0"/>
                    <a:pt x="134" y="36"/>
                    <a:pt x="134" y="83"/>
                  </a:cubicBezTo>
                  <a:lnTo>
                    <a:pt x="134" y="95"/>
                  </a:lnTo>
                  <a:lnTo>
                    <a:pt x="35" y="95"/>
                  </a:lnTo>
                  <a:cubicBezTo>
                    <a:pt x="38" y="121"/>
                    <a:pt x="55" y="136"/>
                    <a:pt x="75" y="136"/>
                  </a:cubicBezTo>
                  <a:cubicBezTo>
                    <a:pt x="90" y="136"/>
                    <a:pt x="101" y="130"/>
                    <a:pt x="111" y="120"/>
                  </a:cubicBezTo>
                  <a:lnTo>
                    <a:pt x="129" y="141"/>
                  </a:lnTo>
                  <a:cubicBezTo>
                    <a:pt x="115" y="156"/>
                    <a:pt x="96" y="166"/>
                    <a:pt x="74" y="166"/>
                  </a:cubicBezTo>
                  <a:cubicBezTo>
                    <a:pt x="31" y="165"/>
                    <a:pt x="0" y="133"/>
                    <a:pt x="0" y="83"/>
                  </a:cubicBezTo>
                  <a:close/>
                  <a:moveTo>
                    <a:pt x="100" y="71"/>
                  </a:moveTo>
                  <a:cubicBezTo>
                    <a:pt x="99" y="46"/>
                    <a:pt x="86" y="27"/>
                    <a:pt x="67" y="27"/>
                  </a:cubicBezTo>
                  <a:cubicBezTo>
                    <a:pt x="49" y="27"/>
                    <a:pt x="36" y="43"/>
                    <a:pt x="34" y="71"/>
                  </a:cubicBezTo>
                  <a:lnTo>
                    <a:pt x="10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8" name="Freeform 350"/>
            <p:cNvSpPr>
              <a:spLocks/>
            </p:cNvSpPr>
            <p:nvPr/>
          </p:nvSpPr>
          <p:spPr bwMode="auto">
            <a:xfrm>
              <a:off x="3148014" y="5075199"/>
              <a:ext cx="63500" cy="82550"/>
            </a:xfrm>
            <a:custGeom>
              <a:avLst/>
              <a:gdLst>
                <a:gd name="T0" fmla="*/ 0 w 125"/>
                <a:gd name="T1" fmla="*/ 107 h 162"/>
                <a:gd name="T2" fmla="*/ 0 w 125"/>
                <a:gd name="T3" fmla="*/ 1 h 162"/>
                <a:gd name="T4" fmla="*/ 34 w 125"/>
                <a:gd name="T5" fmla="*/ 1 h 162"/>
                <a:gd name="T6" fmla="*/ 34 w 125"/>
                <a:gd name="T7" fmla="*/ 97 h 162"/>
                <a:gd name="T8" fmla="*/ 62 w 125"/>
                <a:gd name="T9" fmla="*/ 131 h 162"/>
                <a:gd name="T10" fmla="*/ 92 w 125"/>
                <a:gd name="T11" fmla="*/ 96 h 162"/>
                <a:gd name="T12" fmla="*/ 92 w 125"/>
                <a:gd name="T13" fmla="*/ 0 h 162"/>
                <a:gd name="T14" fmla="*/ 125 w 125"/>
                <a:gd name="T15" fmla="*/ 0 h 162"/>
                <a:gd name="T16" fmla="*/ 125 w 125"/>
                <a:gd name="T17" fmla="*/ 159 h 162"/>
                <a:gd name="T18" fmla="*/ 92 w 125"/>
                <a:gd name="T19" fmla="*/ 159 h 162"/>
                <a:gd name="T20" fmla="*/ 92 w 125"/>
                <a:gd name="T21" fmla="*/ 136 h 162"/>
                <a:gd name="T22" fmla="*/ 49 w 125"/>
                <a:gd name="T23" fmla="*/ 162 h 162"/>
                <a:gd name="T24" fmla="*/ 0 w 125"/>
                <a:gd name="T25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62">
                  <a:moveTo>
                    <a:pt x="0" y="107"/>
                  </a:moveTo>
                  <a:lnTo>
                    <a:pt x="0" y="1"/>
                  </a:lnTo>
                  <a:lnTo>
                    <a:pt x="34" y="1"/>
                  </a:lnTo>
                  <a:lnTo>
                    <a:pt x="34" y="97"/>
                  </a:lnTo>
                  <a:cubicBezTo>
                    <a:pt x="34" y="120"/>
                    <a:pt x="44" y="131"/>
                    <a:pt x="62" y="131"/>
                  </a:cubicBezTo>
                  <a:cubicBezTo>
                    <a:pt x="79" y="131"/>
                    <a:pt x="92" y="117"/>
                    <a:pt x="92" y="96"/>
                  </a:cubicBezTo>
                  <a:lnTo>
                    <a:pt x="92" y="0"/>
                  </a:lnTo>
                  <a:lnTo>
                    <a:pt x="125" y="0"/>
                  </a:lnTo>
                  <a:lnTo>
                    <a:pt x="125" y="159"/>
                  </a:lnTo>
                  <a:lnTo>
                    <a:pt x="92" y="159"/>
                  </a:lnTo>
                  <a:lnTo>
                    <a:pt x="92" y="136"/>
                  </a:lnTo>
                  <a:cubicBezTo>
                    <a:pt x="83" y="150"/>
                    <a:pt x="70" y="162"/>
                    <a:pt x="49" y="162"/>
                  </a:cubicBezTo>
                  <a:cubicBezTo>
                    <a:pt x="19" y="162"/>
                    <a:pt x="0" y="141"/>
                    <a:pt x="0" y="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9" name="Freeform 351"/>
            <p:cNvSpPr>
              <a:spLocks/>
            </p:cNvSpPr>
            <p:nvPr/>
          </p:nvSpPr>
          <p:spPr bwMode="auto">
            <a:xfrm>
              <a:off x="3225802" y="5054562"/>
              <a:ext cx="44450" cy="103188"/>
            </a:xfrm>
            <a:custGeom>
              <a:avLst/>
              <a:gdLst>
                <a:gd name="T0" fmla="*/ 18 w 88"/>
                <a:gd name="T1" fmla="*/ 162 h 203"/>
                <a:gd name="T2" fmla="*/ 18 w 88"/>
                <a:gd name="T3" fmla="*/ 71 h 203"/>
                <a:gd name="T4" fmla="*/ 0 w 88"/>
                <a:gd name="T5" fmla="*/ 71 h 203"/>
                <a:gd name="T6" fmla="*/ 0 w 88"/>
                <a:gd name="T7" fmla="*/ 42 h 203"/>
                <a:gd name="T8" fmla="*/ 18 w 88"/>
                <a:gd name="T9" fmla="*/ 42 h 203"/>
                <a:gd name="T10" fmla="*/ 18 w 88"/>
                <a:gd name="T11" fmla="*/ 0 h 203"/>
                <a:gd name="T12" fmla="*/ 51 w 88"/>
                <a:gd name="T13" fmla="*/ 0 h 203"/>
                <a:gd name="T14" fmla="*/ 51 w 88"/>
                <a:gd name="T15" fmla="*/ 42 h 203"/>
                <a:gd name="T16" fmla="*/ 86 w 88"/>
                <a:gd name="T17" fmla="*/ 42 h 203"/>
                <a:gd name="T18" fmla="*/ 86 w 88"/>
                <a:gd name="T19" fmla="*/ 71 h 203"/>
                <a:gd name="T20" fmla="*/ 51 w 88"/>
                <a:gd name="T21" fmla="*/ 71 h 203"/>
                <a:gd name="T22" fmla="*/ 51 w 88"/>
                <a:gd name="T23" fmla="*/ 155 h 203"/>
                <a:gd name="T24" fmla="*/ 69 w 88"/>
                <a:gd name="T25" fmla="*/ 172 h 203"/>
                <a:gd name="T26" fmla="*/ 88 w 88"/>
                <a:gd name="T27" fmla="*/ 167 h 203"/>
                <a:gd name="T28" fmla="*/ 88 w 88"/>
                <a:gd name="T29" fmla="*/ 195 h 203"/>
                <a:gd name="T30" fmla="*/ 60 w 88"/>
                <a:gd name="T31" fmla="*/ 201 h 203"/>
                <a:gd name="T32" fmla="*/ 18 w 88"/>
                <a:gd name="T33" fmla="*/ 16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203">
                  <a:moveTo>
                    <a:pt x="18" y="162"/>
                  </a:moveTo>
                  <a:lnTo>
                    <a:pt x="18" y="71"/>
                  </a:lnTo>
                  <a:lnTo>
                    <a:pt x="0" y="71"/>
                  </a:lnTo>
                  <a:lnTo>
                    <a:pt x="0" y="42"/>
                  </a:lnTo>
                  <a:lnTo>
                    <a:pt x="18" y="42"/>
                  </a:lnTo>
                  <a:lnTo>
                    <a:pt x="18" y="0"/>
                  </a:lnTo>
                  <a:lnTo>
                    <a:pt x="51" y="0"/>
                  </a:lnTo>
                  <a:lnTo>
                    <a:pt x="51" y="42"/>
                  </a:lnTo>
                  <a:lnTo>
                    <a:pt x="86" y="42"/>
                  </a:lnTo>
                  <a:lnTo>
                    <a:pt x="86" y="71"/>
                  </a:lnTo>
                  <a:lnTo>
                    <a:pt x="51" y="71"/>
                  </a:lnTo>
                  <a:lnTo>
                    <a:pt x="51" y="155"/>
                  </a:lnTo>
                  <a:cubicBezTo>
                    <a:pt x="51" y="167"/>
                    <a:pt x="58" y="172"/>
                    <a:pt x="69" y="172"/>
                  </a:cubicBezTo>
                  <a:cubicBezTo>
                    <a:pt x="75" y="172"/>
                    <a:pt x="81" y="171"/>
                    <a:pt x="88" y="167"/>
                  </a:cubicBezTo>
                  <a:lnTo>
                    <a:pt x="88" y="195"/>
                  </a:lnTo>
                  <a:cubicBezTo>
                    <a:pt x="80" y="198"/>
                    <a:pt x="71" y="201"/>
                    <a:pt x="60" y="201"/>
                  </a:cubicBezTo>
                  <a:cubicBezTo>
                    <a:pt x="35" y="203"/>
                    <a:pt x="18" y="193"/>
                    <a:pt x="18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0" name="Freeform 352"/>
            <p:cNvSpPr>
              <a:spLocks/>
            </p:cNvSpPr>
            <p:nvPr/>
          </p:nvSpPr>
          <p:spPr bwMode="auto">
            <a:xfrm>
              <a:off x="3284539" y="5073612"/>
              <a:ext cx="41275" cy="82550"/>
            </a:xfrm>
            <a:custGeom>
              <a:avLst/>
              <a:gdLst>
                <a:gd name="T0" fmla="*/ 0 w 82"/>
                <a:gd name="T1" fmla="*/ 4 h 162"/>
                <a:gd name="T2" fmla="*/ 34 w 82"/>
                <a:gd name="T3" fmla="*/ 4 h 162"/>
                <a:gd name="T4" fmla="*/ 34 w 82"/>
                <a:gd name="T5" fmla="*/ 35 h 162"/>
                <a:gd name="T6" fmla="*/ 82 w 82"/>
                <a:gd name="T7" fmla="*/ 2 h 162"/>
                <a:gd name="T8" fmla="*/ 82 w 82"/>
                <a:gd name="T9" fmla="*/ 38 h 162"/>
                <a:gd name="T10" fmla="*/ 80 w 82"/>
                <a:gd name="T11" fmla="*/ 38 h 162"/>
                <a:gd name="T12" fmla="*/ 34 w 82"/>
                <a:gd name="T13" fmla="*/ 91 h 162"/>
                <a:gd name="T14" fmla="*/ 34 w 82"/>
                <a:gd name="T15" fmla="*/ 162 h 162"/>
                <a:gd name="T16" fmla="*/ 0 w 82"/>
                <a:gd name="T17" fmla="*/ 162 h 162"/>
                <a:gd name="T18" fmla="*/ 0 w 82"/>
                <a:gd name="T19" fmla="*/ 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62">
                  <a:moveTo>
                    <a:pt x="0" y="4"/>
                  </a:moveTo>
                  <a:lnTo>
                    <a:pt x="34" y="4"/>
                  </a:lnTo>
                  <a:lnTo>
                    <a:pt x="34" y="35"/>
                  </a:lnTo>
                  <a:cubicBezTo>
                    <a:pt x="43" y="14"/>
                    <a:pt x="58" y="0"/>
                    <a:pt x="82" y="2"/>
                  </a:cubicBezTo>
                  <a:lnTo>
                    <a:pt x="82" y="38"/>
                  </a:lnTo>
                  <a:lnTo>
                    <a:pt x="80" y="38"/>
                  </a:lnTo>
                  <a:cubicBezTo>
                    <a:pt x="53" y="38"/>
                    <a:pt x="34" y="55"/>
                    <a:pt x="34" y="91"/>
                  </a:cubicBezTo>
                  <a:lnTo>
                    <a:pt x="34" y="162"/>
                  </a:lnTo>
                  <a:lnTo>
                    <a:pt x="0" y="16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1" name="Freeform 353"/>
            <p:cNvSpPr>
              <a:spLocks noEditPoints="1"/>
            </p:cNvSpPr>
            <p:nvPr/>
          </p:nvSpPr>
          <p:spPr bwMode="auto">
            <a:xfrm>
              <a:off x="3333752" y="5075199"/>
              <a:ext cx="74613" cy="84138"/>
            </a:xfrm>
            <a:custGeom>
              <a:avLst/>
              <a:gdLst>
                <a:gd name="T0" fmla="*/ 0 w 146"/>
                <a:gd name="T1" fmla="*/ 83 h 165"/>
                <a:gd name="T2" fmla="*/ 0 w 146"/>
                <a:gd name="T3" fmla="*/ 81 h 165"/>
                <a:gd name="T4" fmla="*/ 73 w 146"/>
                <a:gd name="T5" fmla="*/ 0 h 165"/>
                <a:gd name="T6" fmla="*/ 146 w 146"/>
                <a:gd name="T7" fmla="*/ 81 h 165"/>
                <a:gd name="T8" fmla="*/ 146 w 146"/>
                <a:gd name="T9" fmla="*/ 83 h 165"/>
                <a:gd name="T10" fmla="*/ 72 w 146"/>
                <a:gd name="T11" fmla="*/ 165 h 165"/>
                <a:gd name="T12" fmla="*/ 0 w 146"/>
                <a:gd name="T13" fmla="*/ 83 h 165"/>
                <a:gd name="T14" fmla="*/ 111 w 146"/>
                <a:gd name="T15" fmla="*/ 83 h 165"/>
                <a:gd name="T16" fmla="*/ 111 w 146"/>
                <a:gd name="T17" fmla="*/ 82 h 165"/>
                <a:gd name="T18" fmla="*/ 71 w 146"/>
                <a:gd name="T19" fmla="*/ 31 h 165"/>
                <a:gd name="T20" fmla="*/ 32 w 146"/>
                <a:gd name="T21" fmla="*/ 82 h 165"/>
                <a:gd name="T22" fmla="*/ 32 w 146"/>
                <a:gd name="T23" fmla="*/ 83 h 165"/>
                <a:gd name="T24" fmla="*/ 72 w 146"/>
                <a:gd name="T25" fmla="*/ 136 h 165"/>
                <a:gd name="T26" fmla="*/ 111 w 146"/>
                <a:gd name="T27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65">
                  <a:moveTo>
                    <a:pt x="0" y="83"/>
                  </a:moveTo>
                  <a:lnTo>
                    <a:pt x="0" y="81"/>
                  </a:lnTo>
                  <a:cubicBezTo>
                    <a:pt x="0" y="34"/>
                    <a:pt x="31" y="0"/>
                    <a:pt x="73" y="0"/>
                  </a:cubicBezTo>
                  <a:cubicBezTo>
                    <a:pt x="114" y="0"/>
                    <a:pt x="146" y="33"/>
                    <a:pt x="146" y="81"/>
                  </a:cubicBezTo>
                  <a:lnTo>
                    <a:pt x="146" y="83"/>
                  </a:lnTo>
                  <a:cubicBezTo>
                    <a:pt x="146" y="130"/>
                    <a:pt x="114" y="165"/>
                    <a:pt x="72" y="165"/>
                  </a:cubicBezTo>
                  <a:cubicBezTo>
                    <a:pt x="30" y="165"/>
                    <a:pt x="0" y="131"/>
                    <a:pt x="0" y="83"/>
                  </a:cubicBezTo>
                  <a:close/>
                  <a:moveTo>
                    <a:pt x="111" y="83"/>
                  </a:moveTo>
                  <a:lnTo>
                    <a:pt x="111" y="82"/>
                  </a:lnTo>
                  <a:cubicBezTo>
                    <a:pt x="111" y="52"/>
                    <a:pt x="95" y="31"/>
                    <a:pt x="71" y="31"/>
                  </a:cubicBezTo>
                  <a:cubicBezTo>
                    <a:pt x="47" y="31"/>
                    <a:pt x="32" y="52"/>
                    <a:pt x="32" y="82"/>
                  </a:cubicBezTo>
                  <a:lnTo>
                    <a:pt x="32" y="83"/>
                  </a:lnTo>
                  <a:cubicBezTo>
                    <a:pt x="32" y="113"/>
                    <a:pt x="48" y="136"/>
                    <a:pt x="72" y="136"/>
                  </a:cubicBezTo>
                  <a:cubicBezTo>
                    <a:pt x="96" y="135"/>
                    <a:pt x="111" y="112"/>
                    <a:pt x="111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2" name="Freeform 354"/>
            <p:cNvSpPr>
              <a:spLocks/>
            </p:cNvSpPr>
            <p:nvPr/>
          </p:nvSpPr>
          <p:spPr bwMode="auto">
            <a:xfrm>
              <a:off x="3422652" y="5075199"/>
              <a:ext cx="65088" cy="82550"/>
            </a:xfrm>
            <a:custGeom>
              <a:avLst/>
              <a:gdLst>
                <a:gd name="T0" fmla="*/ 1 w 127"/>
                <a:gd name="T1" fmla="*/ 2 h 161"/>
                <a:gd name="T2" fmla="*/ 35 w 127"/>
                <a:gd name="T3" fmla="*/ 2 h 161"/>
                <a:gd name="T4" fmla="*/ 35 w 127"/>
                <a:gd name="T5" fmla="*/ 26 h 161"/>
                <a:gd name="T6" fmla="*/ 78 w 127"/>
                <a:gd name="T7" fmla="*/ 0 h 161"/>
                <a:gd name="T8" fmla="*/ 127 w 127"/>
                <a:gd name="T9" fmla="*/ 55 h 161"/>
                <a:gd name="T10" fmla="*/ 127 w 127"/>
                <a:gd name="T11" fmla="*/ 161 h 161"/>
                <a:gd name="T12" fmla="*/ 92 w 127"/>
                <a:gd name="T13" fmla="*/ 161 h 161"/>
                <a:gd name="T14" fmla="*/ 92 w 127"/>
                <a:gd name="T15" fmla="*/ 64 h 161"/>
                <a:gd name="T16" fmla="*/ 63 w 127"/>
                <a:gd name="T17" fmla="*/ 30 h 161"/>
                <a:gd name="T18" fmla="*/ 33 w 127"/>
                <a:gd name="T19" fmla="*/ 64 h 161"/>
                <a:gd name="T20" fmla="*/ 33 w 127"/>
                <a:gd name="T21" fmla="*/ 161 h 161"/>
                <a:gd name="T22" fmla="*/ 0 w 127"/>
                <a:gd name="T23" fmla="*/ 161 h 161"/>
                <a:gd name="T24" fmla="*/ 0 w 127"/>
                <a:gd name="T25" fmla="*/ 2 h 161"/>
                <a:gd name="T26" fmla="*/ 1 w 127"/>
                <a:gd name="T27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61">
                  <a:moveTo>
                    <a:pt x="1" y="2"/>
                  </a:moveTo>
                  <a:lnTo>
                    <a:pt x="35" y="2"/>
                  </a:lnTo>
                  <a:lnTo>
                    <a:pt x="35" y="26"/>
                  </a:lnTo>
                  <a:cubicBezTo>
                    <a:pt x="43" y="12"/>
                    <a:pt x="56" y="0"/>
                    <a:pt x="78" y="0"/>
                  </a:cubicBezTo>
                  <a:cubicBezTo>
                    <a:pt x="108" y="0"/>
                    <a:pt x="127" y="21"/>
                    <a:pt x="127" y="55"/>
                  </a:cubicBezTo>
                  <a:lnTo>
                    <a:pt x="127" y="161"/>
                  </a:lnTo>
                  <a:lnTo>
                    <a:pt x="92" y="161"/>
                  </a:lnTo>
                  <a:lnTo>
                    <a:pt x="92" y="64"/>
                  </a:lnTo>
                  <a:cubicBezTo>
                    <a:pt x="92" y="42"/>
                    <a:pt x="82" y="30"/>
                    <a:pt x="63" y="30"/>
                  </a:cubicBezTo>
                  <a:cubicBezTo>
                    <a:pt x="46" y="30"/>
                    <a:pt x="33" y="43"/>
                    <a:pt x="33" y="64"/>
                  </a:cubicBezTo>
                  <a:lnTo>
                    <a:pt x="33" y="161"/>
                  </a:lnTo>
                  <a:lnTo>
                    <a:pt x="0" y="161"/>
                  </a:ln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3" name="Rectangle 355"/>
            <p:cNvSpPr>
              <a:spLocks noChangeArrowheads="1"/>
            </p:cNvSpPr>
            <p:nvPr/>
          </p:nvSpPr>
          <p:spPr bwMode="auto">
            <a:xfrm>
              <a:off x="3011489" y="4808499"/>
              <a:ext cx="42862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4" name="Freeform 356"/>
            <p:cNvSpPr>
              <a:spLocks/>
            </p:cNvSpPr>
            <p:nvPr/>
          </p:nvSpPr>
          <p:spPr bwMode="auto">
            <a:xfrm>
              <a:off x="3146427" y="4841837"/>
              <a:ext cx="41275" cy="60325"/>
            </a:xfrm>
            <a:custGeom>
              <a:avLst/>
              <a:gdLst>
                <a:gd name="T0" fmla="*/ 0 w 84"/>
                <a:gd name="T1" fmla="*/ 102 h 120"/>
                <a:gd name="T2" fmla="*/ 15 w 84"/>
                <a:gd name="T3" fmla="*/ 85 h 120"/>
                <a:gd name="T4" fmla="*/ 45 w 84"/>
                <a:gd name="T5" fmla="*/ 98 h 120"/>
                <a:gd name="T6" fmla="*/ 59 w 84"/>
                <a:gd name="T7" fmla="*/ 87 h 120"/>
                <a:gd name="T8" fmla="*/ 59 w 84"/>
                <a:gd name="T9" fmla="*/ 87 h 120"/>
                <a:gd name="T10" fmla="*/ 39 w 84"/>
                <a:gd name="T11" fmla="*/ 71 h 120"/>
                <a:gd name="T12" fmla="*/ 6 w 84"/>
                <a:gd name="T13" fmla="*/ 35 h 120"/>
                <a:gd name="T14" fmla="*/ 6 w 84"/>
                <a:gd name="T15" fmla="*/ 35 h 120"/>
                <a:gd name="T16" fmla="*/ 45 w 84"/>
                <a:gd name="T17" fmla="*/ 0 h 120"/>
                <a:gd name="T18" fmla="*/ 83 w 84"/>
                <a:gd name="T19" fmla="*/ 15 h 120"/>
                <a:gd name="T20" fmla="*/ 70 w 84"/>
                <a:gd name="T21" fmla="*/ 33 h 120"/>
                <a:gd name="T22" fmla="*/ 45 w 84"/>
                <a:gd name="T23" fmla="*/ 22 h 120"/>
                <a:gd name="T24" fmla="*/ 31 w 84"/>
                <a:gd name="T25" fmla="*/ 32 h 120"/>
                <a:gd name="T26" fmla="*/ 31 w 84"/>
                <a:gd name="T27" fmla="*/ 32 h 120"/>
                <a:gd name="T28" fmla="*/ 53 w 84"/>
                <a:gd name="T29" fmla="*/ 50 h 120"/>
                <a:gd name="T30" fmla="*/ 84 w 84"/>
                <a:gd name="T31" fmla="*/ 85 h 120"/>
                <a:gd name="T32" fmla="*/ 84 w 84"/>
                <a:gd name="T33" fmla="*/ 85 h 120"/>
                <a:gd name="T34" fmla="*/ 45 w 84"/>
                <a:gd name="T35" fmla="*/ 120 h 120"/>
                <a:gd name="T36" fmla="*/ 0 w 84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8"/>
                    <a:pt x="45" y="98"/>
                  </a:cubicBezTo>
                  <a:cubicBezTo>
                    <a:pt x="55" y="98"/>
                    <a:pt x="59" y="93"/>
                    <a:pt x="59" y="87"/>
                  </a:cubicBezTo>
                  <a:lnTo>
                    <a:pt x="59" y="87"/>
                  </a:lnTo>
                  <a:cubicBezTo>
                    <a:pt x="59" y="81"/>
                    <a:pt x="56" y="77"/>
                    <a:pt x="39" y="71"/>
                  </a:cubicBezTo>
                  <a:cubicBezTo>
                    <a:pt x="18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3"/>
                    <a:pt x="22" y="0"/>
                    <a:pt x="45" y="0"/>
                  </a:cubicBezTo>
                  <a:cubicBezTo>
                    <a:pt x="58" y="0"/>
                    <a:pt x="72" y="5"/>
                    <a:pt x="83" y="15"/>
                  </a:cubicBezTo>
                  <a:lnTo>
                    <a:pt x="70" y="33"/>
                  </a:lnTo>
                  <a:cubicBezTo>
                    <a:pt x="62" y="27"/>
                    <a:pt x="53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8"/>
                    <a:pt x="34" y="42"/>
                    <a:pt x="53" y="50"/>
                  </a:cubicBezTo>
                  <a:cubicBezTo>
                    <a:pt x="74" y="58"/>
                    <a:pt x="84" y="67"/>
                    <a:pt x="84" y="85"/>
                  </a:cubicBezTo>
                  <a:lnTo>
                    <a:pt x="84" y="85"/>
                  </a:lnTo>
                  <a:cubicBezTo>
                    <a:pt x="84" y="107"/>
                    <a:pt x="67" y="120"/>
                    <a:pt x="45" y="120"/>
                  </a:cubicBezTo>
                  <a:cubicBezTo>
                    <a:pt x="27" y="119"/>
                    <a:pt x="12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5" name="Freeform 357"/>
            <p:cNvSpPr>
              <a:spLocks noEditPoints="1"/>
            </p:cNvSpPr>
            <p:nvPr/>
          </p:nvSpPr>
          <p:spPr bwMode="auto">
            <a:xfrm>
              <a:off x="3197227" y="4841837"/>
              <a:ext cx="47625" cy="60325"/>
            </a:xfrm>
            <a:custGeom>
              <a:avLst/>
              <a:gdLst>
                <a:gd name="T0" fmla="*/ 0 w 95"/>
                <a:gd name="T1" fmla="*/ 0 h 118"/>
                <a:gd name="T2" fmla="*/ 39 w 95"/>
                <a:gd name="T3" fmla="*/ 0 h 118"/>
                <a:gd name="T4" fmla="*/ 95 w 95"/>
                <a:gd name="T5" fmla="*/ 58 h 118"/>
                <a:gd name="T6" fmla="*/ 95 w 95"/>
                <a:gd name="T7" fmla="*/ 60 h 118"/>
                <a:gd name="T8" fmla="*/ 39 w 95"/>
                <a:gd name="T9" fmla="*/ 118 h 118"/>
                <a:gd name="T10" fmla="*/ 0 w 95"/>
                <a:gd name="T11" fmla="*/ 118 h 118"/>
                <a:gd name="T12" fmla="*/ 0 w 95"/>
                <a:gd name="T13" fmla="*/ 0 h 118"/>
                <a:gd name="T14" fmla="*/ 25 w 95"/>
                <a:gd name="T15" fmla="*/ 22 h 118"/>
                <a:gd name="T16" fmla="*/ 25 w 95"/>
                <a:gd name="T17" fmla="*/ 96 h 118"/>
                <a:gd name="T18" fmla="*/ 39 w 95"/>
                <a:gd name="T19" fmla="*/ 96 h 118"/>
                <a:gd name="T20" fmla="*/ 70 w 95"/>
                <a:gd name="T21" fmla="*/ 60 h 118"/>
                <a:gd name="T22" fmla="*/ 70 w 95"/>
                <a:gd name="T23" fmla="*/ 60 h 118"/>
                <a:gd name="T24" fmla="*/ 39 w 95"/>
                <a:gd name="T25" fmla="*/ 22 h 118"/>
                <a:gd name="T26" fmla="*/ 25 w 95"/>
                <a:gd name="T2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18">
                  <a:moveTo>
                    <a:pt x="0" y="0"/>
                  </a:moveTo>
                  <a:lnTo>
                    <a:pt x="39" y="0"/>
                  </a:lnTo>
                  <a:cubicBezTo>
                    <a:pt x="74" y="0"/>
                    <a:pt x="95" y="23"/>
                    <a:pt x="95" y="58"/>
                  </a:cubicBezTo>
                  <a:lnTo>
                    <a:pt x="95" y="60"/>
                  </a:lnTo>
                  <a:cubicBezTo>
                    <a:pt x="95" y="95"/>
                    <a:pt x="72" y="118"/>
                    <a:pt x="39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25" y="22"/>
                  </a:moveTo>
                  <a:lnTo>
                    <a:pt x="25" y="96"/>
                  </a:lnTo>
                  <a:lnTo>
                    <a:pt x="39" y="96"/>
                  </a:lnTo>
                  <a:cubicBezTo>
                    <a:pt x="57" y="96"/>
                    <a:pt x="70" y="83"/>
                    <a:pt x="70" y="60"/>
                  </a:cubicBezTo>
                  <a:lnTo>
                    <a:pt x="70" y="60"/>
                  </a:lnTo>
                  <a:cubicBezTo>
                    <a:pt x="70" y="36"/>
                    <a:pt x="57" y="23"/>
                    <a:pt x="39" y="22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6" name="Freeform 358"/>
            <p:cNvSpPr>
              <a:spLocks/>
            </p:cNvSpPr>
            <p:nvPr/>
          </p:nvSpPr>
          <p:spPr bwMode="auto">
            <a:xfrm>
              <a:off x="3255964" y="4841837"/>
              <a:ext cx="46038" cy="60325"/>
            </a:xfrm>
            <a:custGeom>
              <a:avLst/>
              <a:gdLst>
                <a:gd name="T0" fmla="*/ 0 w 91"/>
                <a:gd name="T1" fmla="*/ 0 h 118"/>
                <a:gd name="T2" fmla="*/ 22 w 91"/>
                <a:gd name="T3" fmla="*/ 0 h 118"/>
                <a:gd name="T4" fmla="*/ 67 w 91"/>
                <a:gd name="T5" fmla="*/ 68 h 118"/>
                <a:gd name="T6" fmla="*/ 67 w 91"/>
                <a:gd name="T7" fmla="*/ 0 h 118"/>
                <a:gd name="T8" fmla="*/ 91 w 91"/>
                <a:gd name="T9" fmla="*/ 0 h 118"/>
                <a:gd name="T10" fmla="*/ 91 w 91"/>
                <a:gd name="T11" fmla="*/ 118 h 118"/>
                <a:gd name="T12" fmla="*/ 70 w 91"/>
                <a:gd name="T13" fmla="*/ 118 h 118"/>
                <a:gd name="T14" fmla="*/ 23 w 91"/>
                <a:gd name="T15" fmla="*/ 46 h 118"/>
                <a:gd name="T16" fmla="*/ 23 w 91"/>
                <a:gd name="T17" fmla="*/ 117 h 118"/>
                <a:gd name="T18" fmla="*/ 0 w 91"/>
                <a:gd name="T19" fmla="*/ 117 h 118"/>
                <a:gd name="T20" fmla="*/ 0 w 91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8">
                  <a:moveTo>
                    <a:pt x="0" y="0"/>
                  </a:moveTo>
                  <a:lnTo>
                    <a:pt x="22" y="0"/>
                  </a:lnTo>
                  <a:lnTo>
                    <a:pt x="67" y="68"/>
                  </a:lnTo>
                  <a:lnTo>
                    <a:pt x="67" y="0"/>
                  </a:lnTo>
                  <a:lnTo>
                    <a:pt x="91" y="0"/>
                  </a:lnTo>
                  <a:lnTo>
                    <a:pt x="91" y="118"/>
                  </a:lnTo>
                  <a:lnTo>
                    <a:pt x="70" y="118"/>
                  </a:lnTo>
                  <a:lnTo>
                    <a:pt x="23" y="46"/>
                  </a:lnTo>
                  <a:lnTo>
                    <a:pt x="23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" name="Freeform 359"/>
            <p:cNvSpPr>
              <a:spLocks noEditPoints="1"/>
            </p:cNvSpPr>
            <p:nvPr/>
          </p:nvSpPr>
          <p:spPr bwMode="auto">
            <a:xfrm>
              <a:off x="3829052" y="5049799"/>
              <a:ext cx="92075" cy="111125"/>
            </a:xfrm>
            <a:custGeom>
              <a:avLst/>
              <a:gdLst>
                <a:gd name="T0" fmla="*/ 0 w 180"/>
                <a:gd name="T1" fmla="*/ 110 h 217"/>
                <a:gd name="T2" fmla="*/ 0 w 180"/>
                <a:gd name="T3" fmla="*/ 107 h 217"/>
                <a:gd name="T4" fmla="*/ 90 w 180"/>
                <a:gd name="T5" fmla="*/ 0 h 217"/>
                <a:gd name="T6" fmla="*/ 180 w 180"/>
                <a:gd name="T7" fmla="*/ 106 h 217"/>
                <a:gd name="T8" fmla="*/ 180 w 180"/>
                <a:gd name="T9" fmla="*/ 108 h 217"/>
                <a:gd name="T10" fmla="*/ 90 w 180"/>
                <a:gd name="T11" fmla="*/ 216 h 217"/>
                <a:gd name="T12" fmla="*/ 0 w 180"/>
                <a:gd name="T13" fmla="*/ 110 h 217"/>
                <a:gd name="T14" fmla="*/ 157 w 180"/>
                <a:gd name="T15" fmla="*/ 110 h 217"/>
                <a:gd name="T16" fmla="*/ 157 w 180"/>
                <a:gd name="T17" fmla="*/ 107 h 217"/>
                <a:gd name="T18" fmla="*/ 91 w 180"/>
                <a:gd name="T19" fmla="*/ 21 h 217"/>
                <a:gd name="T20" fmla="*/ 25 w 180"/>
                <a:gd name="T21" fmla="*/ 107 h 217"/>
                <a:gd name="T22" fmla="*/ 25 w 180"/>
                <a:gd name="T23" fmla="*/ 110 h 217"/>
                <a:gd name="T24" fmla="*/ 91 w 180"/>
                <a:gd name="T25" fmla="*/ 196 h 217"/>
                <a:gd name="T26" fmla="*/ 157 w 180"/>
                <a:gd name="T27" fmla="*/ 11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17">
                  <a:moveTo>
                    <a:pt x="0" y="110"/>
                  </a:moveTo>
                  <a:lnTo>
                    <a:pt x="0" y="107"/>
                  </a:lnTo>
                  <a:cubicBezTo>
                    <a:pt x="0" y="46"/>
                    <a:pt x="37" y="0"/>
                    <a:pt x="90" y="0"/>
                  </a:cubicBezTo>
                  <a:cubicBezTo>
                    <a:pt x="144" y="0"/>
                    <a:pt x="180" y="45"/>
                    <a:pt x="180" y="106"/>
                  </a:cubicBezTo>
                  <a:lnTo>
                    <a:pt x="180" y="108"/>
                  </a:lnTo>
                  <a:cubicBezTo>
                    <a:pt x="180" y="170"/>
                    <a:pt x="144" y="216"/>
                    <a:pt x="90" y="216"/>
                  </a:cubicBezTo>
                  <a:cubicBezTo>
                    <a:pt x="36" y="217"/>
                    <a:pt x="0" y="171"/>
                    <a:pt x="0" y="110"/>
                  </a:cubicBezTo>
                  <a:close/>
                  <a:moveTo>
                    <a:pt x="157" y="110"/>
                  </a:moveTo>
                  <a:lnTo>
                    <a:pt x="157" y="107"/>
                  </a:lnTo>
                  <a:cubicBezTo>
                    <a:pt x="157" y="57"/>
                    <a:pt x="129" y="21"/>
                    <a:pt x="91" y="21"/>
                  </a:cubicBezTo>
                  <a:cubicBezTo>
                    <a:pt x="52" y="21"/>
                    <a:pt x="25" y="56"/>
                    <a:pt x="25" y="107"/>
                  </a:cubicBezTo>
                  <a:lnTo>
                    <a:pt x="25" y="110"/>
                  </a:lnTo>
                  <a:cubicBezTo>
                    <a:pt x="25" y="160"/>
                    <a:pt x="54" y="196"/>
                    <a:pt x="91" y="196"/>
                  </a:cubicBezTo>
                  <a:cubicBezTo>
                    <a:pt x="129" y="196"/>
                    <a:pt x="157" y="161"/>
                    <a:pt x="157" y="1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" name="Freeform 360"/>
            <p:cNvSpPr>
              <a:spLocks/>
            </p:cNvSpPr>
            <p:nvPr/>
          </p:nvSpPr>
          <p:spPr bwMode="auto">
            <a:xfrm>
              <a:off x="3935414" y="5078374"/>
              <a:ext cx="61913" cy="82550"/>
            </a:xfrm>
            <a:custGeom>
              <a:avLst/>
              <a:gdLst>
                <a:gd name="T0" fmla="*/ 0 w 119"/>
                <a:gd name="T1" fmla="*/ 82 h 162"/>
                <a:gd name="T2" fmla="*/ 0 w 119"/>
                <a:gd name="T3" fmla="*/ 80 h 162"/>
                <a:gd name="T4" fmla="*/ 69 w 119"/>
                <a:gd name="T5" fmla="*/ 0 h 162"/>
                <a:gd name="T6" fmla="*/ 118 w 119"/>
                <a:gd name="T7" fmla="*/ 21 h 162"/>
                <a:gd name="T8" fmla="*/ 105 w 119"/>
                <a:gd name="T9" fmla="*/ 37 h 162"/>
                <a:gd name="T10" fmla="*/ 69 w 119"/>
                <a:gd name="T11" fmla="*/ 20 h 162"/>
                <a:gd name="T12" fmla="*/ 23 w 119"/>
                <a:gd name="T13" fmla="*/ 81 h 162"/>
                <a:gd name="T14" fmla="*/ 23 w 119"/>
                <a:gd name="T15" fmla="*/ 82 h 162"/>
                <a:gd name="T16" fmla="*/ 70 w 119"/>
                <a:gd name="T17" fmla="*/ 142 h 162"/>
                <a:gd name="T18" fmla="*/ 106 w 119"/>
                <a:gd name="T19" fmla="*/ 125 h 162"/>
                <a:gd name="T20" fmla="*/ 119 w 119"/>
                <a:gd name="T21" fmla="*/ 139 h 162"/>
                <a:gd name="T22" fmla="*/ 69 w 119"/>
                <a:gd name="T23" fmla="*/ 162 h 162"/>
                <a:gd name="T24" fmla="*/ 0 w 119"/>
                <a:gd name="T25" fmla="*/ 8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62">
                  <a:moveTo>
                    <a:pt x="0" y="82"/>
                  </a:moveTo>
                  <a:lnTo>
                    <a:pt x="0" y="80"/>
                  </a:lnTo>
                  <a:cubicBezTo>
                    <a:pt x="0" y="32"/>
                    <a:pt x="30" y="0"/>
                    <a:pt x="69" y="0"/>
                  </a:cubicBezTo>
                  <a:cubicBezTo>
                    <a:pt x="91" y="0"/>
                    <a:pt x="106" y="9"/>
                    <a:pt x="118" y="21"/>
                  </a:cubicBezTo>
                  <a:lnTo>
                    <a:pt x="105" y="37"/>
                  </a:lnTo>
                  <a:cubicBezTo>
                    <a:pt x="96" y="28"/>
                    <a:pt x="85" y="20"/>
                    <a:pt x="69" y="20"/>
                  </a:cubicBezTo>
                  <a:cubicBezTo>
                    <a:pt x="43" y="20"/>
                    <a:pt x="23" y="45"/>
                    <a:pt x="23" y="81"/>
                  </a:cubicBezTo>
                  <a:lnTo>
                    <a:pt x="23" y="82"/>
                  </a:lnTo>
                  <a:cubicBezTo>
                    <a:pt x="23" y="119"/>
                    <a:pt x="44" y="142"/>
                    <a:pt x="70" y="142"/>
                  </a:cubicBezTo>
                  <a:cubicBezTo>
                    <a:pt x="85" y="142"/>
                    <a:pt x="96" y="135"/>
                    <a:pt x="106" y="125"/>
                  </a:cubicBezTo>
                  <a:lnTo>
                    <a:pt x="119" y="139"/>
                  </a:lnTo>
                  <a:cubicBezTo>
                    <a:pt x="107" y="152"/>
                    <a:pt x="91" y="162"/>
                    <a:pt x="69" y="162"/>
                  </a:cubicBezTo>
                  <a:cubicBezTo>
                    <a:pt x="29" y="162"/>
                    <a:pt x="0" y="130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" name="Freeform 361"/>
            <p:cNvSpPr>
              <a:spLocks/>
            </p:cNvSpPr>
            <p:nvPr/>
          </p:nvSpPr>
          <p:spPr bwMode="auto">
            <a:xfrm>
              <a:off x="4006852" y="5057737"/>
              <a:ext cx="41275" cy="101600"/>
            </a:xfrm>
            <a:custGeom>
              <a:avLst/>
              <a:gdLst>
                <a:gd name="T0" fmla="*/ 18 w 81"/>
                <a:gd name="T1" fmla="*/ 164 h 203"/>
                <a:gd name="T2" fmla="*/ 18 w 81"/>
                <a:gd name="T3" fmla="*/ 64 h 203"/>
                <a:gd name="T4" fmla="*/ 0 w 81"/>
                <a:gd name="T5" fmla="*/ 64 h 203"/>
                <a:gd name="T6" fmla="*/ 0 w 81"/>
                <a:gd name="T7" fmla="*/ 45 h 203"/>
                <a:gd name="T8" fmla="*/ 18 w 81"/>
                <a:gd name="T9" fmla="*/ 45 h 203"/>
                <a:gd name="T10" fmla="*/ 18 w 81"/>
                <a:gd name="T11" fmla="*/ 0 h 203"/>
                <a:gd name="T12" fmla="*/ 40 w 81"/>
                <a:gd name="T13" fmla="*/ 0 h 203"/>
                <a:gd name="T14" fmla="*/ 40 w 81"/>
                <a:gd name="T15" fmla="*/ 45 h 203"/>
                <a:gd name="T16" fmla="*/ 80 w 81"/>
                <a:gd name="T17" fmla="*/ 45 h 203"/>
                <a:gd name="T18" fmla="*/ 80 w 81"/>
                <a:gd name="T19" fmla="*/ 64 h 203"/>
                <a:gd name="T20" fmla="*/ 40 w 81"/>
                <a:gd name="T21" fmla="*/ 64 h 203"/>
                <a:gd name="T22" fmla="*/ 40 w 81"/>
                <a:gd name="T23" fmla="*/ 161 h 203"/>
                <a:gd name="T24" fmla="*/ 62 w 81"/>
                <a:gd name="T25" fmla="*/ 183 h 203"/>
                <a:gd name="T26" fmla="*/ 81 w 81"/>
                <a:gd name="T27" fmla="*/ 179 h 203"/>
                <a:gd name="T28" fmla="*/ 81 w 81"/>
                <a:gd name="T29" fmla="*/ 198 h 203"/>
                <a:gd name="T30" fmla="*/ 57 w 81"/>
                <a:gd name="T31" fmla="*/ 203 h 203"/>
                <a:gd name="T32" fmla="*/ 18 w 81"/>
                <a:gd name="T33" fmla="*/ 16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203">
                  <a:moveTo>
                    <a:pt x="18" y="164"/>
                  </a:moveTo>
                  <a:lnTo>
                    <a:pt x="18" y="64"/>
                  </a:lnTo>
                  <a:lnTo>
                    <a:pt x="0" y="64"/>
                  </a:lnTo>
                  <a:lnTo>
                    <a:pt x="0" y="45"/>
                  </a:lnTo>
                  <a:lnTo>
                    <a:pt x="18" y="45"/>
                  </a:lnTo>
                  <a:lnTo>
                    <a:pt x="18" y="0"/>
                  </a:lnTo>
                  <a:lnTo>
                    <a:pt x="40" y="0"/>
                  </a:lnTo>
                  <a:lnTo>
                    <a:pt x="40" y="45"/>
                  </a:lnTo>
                  <a:lnTo>
                    <a:pt x="80" y="45"/>
                  </a:lnTo>
                  <a:lnTo>
                    <a:pt x="80" y="64"/>
                  </a:lnTo>
                  <a:lnTo>
                    <a:pt x="40" y="64"/>
                  </a:lnTo>
                  <a:lnTo>
                    <a:pt x="40" y="161"/>
                  </a:lnTo>
                  <a:cubicBezTo>
                    <a:pt x="40" y="177"/>
                    <a:pt x="48" y="183"/>
                    <a:pt x="62" y="183"/>
                  </a:cubicBezTo>
                  <a:cubicBezTo>
                    <a:pt x="68" y="183"/>
                    <a:pt x="75" y="182"/>
                    <a:pt x="81" y="179"/>
                  </a:cubicBezTo>
                  <a:lnTo>
                    <a:pt x="81" y="198"/>
                  </a:lnTo>
                  <a:cubicBezTo>
                    <a:pt x="75" y="202"/>
                    <a:pt x="67" y="203"/>
                    <a:pt x="57" y="203"/>
                  </a:cubicBezTo>
                  <a:cubicBezTo>
                    <a:pt x="36" y="203"/>
                    <a:pt x="18" y="192"/>
                    <a:pt x="18" y="1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0" name="Freeform 362"/>
            <p:cNvSpPr>
              <a:spLocks noEditPoints="1"/>
            </p:cNvSpPr>
            <p:nvPr/>
          </p:nvSpPr>
          <p:spPr bwMode="auto">
            <a:xfrm>
              <a:off x="4059239" y="5078374"/>
              <a:ext cx="61913" cy="82550"/>
            </a:xfrm>
            <a:custGeom>
              <a:avLst/>
              <a:gdLst>
                <a:gd name="T0" fmla="*/ 0 w 119"/>
                <a:gd name="T1" fmla="*/ 113 h 161"/>
                <a:gd name="T2" fmla="*/ 0 w 119"/>
                <a:gd name="T3" fmla="*/ 113 h 161"/>
                <a:gd name="T4" fmla="*/ 57 w 119"/>
                <a:gd name="T5" fmla="*/ 61 h 161"/>
                <a:gd name="T6" fmla="*/ 97 w 119"/>
                <a:gd name="T7" fmla="*/ 68 h 161"/>
                <a:gd name="T8" fmla="*/ 97 w 119"/>
                <a:gd name="T9" fmla="*/ 59 h 161"/>
                <a:gd name="T10" fmla="*/ 57 w 119"/>
                <a:gd name="T11" fmla="*/ 20 h 161"/>
                <a:gd name="T12" fmla="*/ 17 w 119"/>
                <a:gd name="T13" fmla="*/ 30 h 161"/>
                <a:gd name="T14" fmla="*/ 11 w 119"/>
                <a:gd name="T15" fmla="*/ 12 h 161"/>
                <a:gd name="T16" fmla="*/ 60 w 119"/>
                <a:gd name="T17" fmla="*/ 0 h 161"/>
                <a:gd name="T18" fmla="*/ 104 w 119"/>
                <a:gd name="T19" fmla="*/ 15 h 161"/>
                <a:gd name="T20" fmla="*/ 119 w 119"/>
                <a:gd name="T21" fmla="*/ 57 h 161"/>
                <a:gd name="T22" fmla="*/ 119 w 119"/>
                <a:gd name="T23" fmla="*/ 158 h 161"/>
                <a:gd name="T24" fmla="*/ 97 w 119"/>
                <a:gd name="T25" fmla="*/ 158 h 161"/>
                <a:gd name="T26" fmla="*/ 97 w 119"/>
                <a:gd name="T27" fmla="*/ 135 h 161"/>
                <a:gd name="T28" fmla="*/ 50 w 119"/>
                <a:gd name="T29" fmla="*/ 161 h 161"/>
                <a:gd name="T30" fmla="*/ 0 w 119"/>
                <a:gd name="T31" fmla="*/ 113 h 161"/>
                <a:gd name="T32" fmla="*/ 97 w 119"/>
                <a:gd name="T33" fmla="*/ 104 h 161"/>
                <a:gd name="T34" fmla="*/ 97 w 119"/>
                <a:gd name="T35" fmla="*/ 84 h 161"/>
                <a:gd name="T36" fmla="*/ 60 w 119"/>
                <a:gd name="T37" fmla="*/ 77 h 161"/>
                <a:gd name="T38" fmla="*/ 21 w 119"/>
                <a:gd name="T39" fmla="*/ 110 h 161"/>
                <a:gd name="T40" fmla="*/ 21 w 119"/>
                <a:gd name="T41" fmla="*/ 111 h 161"/>
                <a:gd name="T42" fmla="*/ 55 w 119"/>
                <a:gd name="T43" fmla="*/ 143 h 161"/>
                <a:gd name="T44" fmla="*/ 97 w 119"/>
                <a:gd name="T45" fmla="*/ 10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1">
                  <a:moveTo>
                    <a:pt x="0" y="113"/>
                  </a:moveTo>
                  <a:lnTo>
                    <a:pt x="0" y="113"/>
                  </a:lnTo>
                  <a:cubicBezTo>
                    <a:pt x="0" y="79"/>
                    <a:pt x="22" y="61"/>
                    <a:pt x="57" y="61"/>
                  </a:cubicBezTo>
                  <a:cubicBezTo>
                    <a:pt x="74" y="61"/>
                    <a:pt x="86" y="64"/>
                    <a:pt x="97" y="68"/>
                  </a:cubicBezTo>
                  <a:lnTo>
                    <a:pt x="97" y="59"/>
                  </a:lnTo>
                  <a:cubicBezTo>
                    <a:pt x="97" y="34"/>
                    <a:pt x="82" y="20"/>
                    <a:pt x="57" y="20"/>
                  </a:cubicBezTo>
                  <a:cubicBezTo>
                    <a:pt x="42" y="20"/>
                    <a:pt x="29" y="25"/>
                    <a:pt x="17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3" y="25"/>
                    <a:pt x="119" y="39"/>
                    <a:pt x="119" y="57"/>
                  </a:cubicBezTo>
                  <a:lnTo>
                    <a:pt x="119" y="158"/>
                  </a:lnTo>
                  <a:lnTo>
                    <a:pt x="97" y="158"/>
                  </a:lnTo>
                  <a:lnTo>
                    <a:pt x="97" y="135"/>
                  </a:lnTo>
                  <a:cubicBezTo>
                    <a:pt x="88" y="150"/>
                    <a:pt x="72" y="161"/>
                    <a:pt x="50" y="161"/>
                  </a:cubicBezTo>
                  <a:cubicBezTo>
                    <a:pt x="24" y="161"/>
                    <a:pt x="0" y="143"/>
                    <a:pt x="0" y="113"/>
                  </a:cubicBezTo>
                  <a:close/>
                  <a:moveTo>
                    <a:pt x="97" y="104"/>
                  </a:moveTo>
                  <a:lnTo>
                    <a:pt x="97" y="84"/>
                  </a:lnTo>
                  <a:cubicBezTo>
                    <a:pt x="87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3"/>
                    <a:pt x="55" y="143"/>
                  </a:cubicBezTo>
                  <a:cubicBezTo>
                    <a:pt x="77" y="143"/>
                    <a:pt x="97" y="126"/>
                    <a:pt x="97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1" name="Freeform 363"/>
            <p:cNvSpPr>
              <a:spLocks/>
            </p:cNvSpPr>
            <p:nvPr/>
          </p:nvSpPr>
          <p:spPr bwMode="auto">
            <a:xfrm>
              <a:off x="4132264" y="5079962"/>
              <a:ext cx="66675" cy="79375"/>
            </a:xfrm>
            <a:custGeom>
              <a:avLst/>
              <a:gdLst>
                <a:gd name="T0" fmla="*/ 0 w 134"/>
                <a:gd name="T1" fmla="*/ 0 h 158"/>
                <a:gd name="T2" fmla="*/ 24 w 134"/>
                <a:gd name="T3" fmla="*/ 0 h 158"/>
                <a:gd name="T4" fmla="*/ 68 w 134"/>
                <a:gd name="T5" fmla="*/ 128 h 158"/>
                <a:gd name="T6" fmla="*/ 111 w 134"/>
                <a:gd name="T7" fmla="*/ 0 h 158"/>
                <a:gd name="T8" fmla="*/ 134 w 134"/>
                <a:gd name="T9" fmla="*/ 0 h 158"/>
                <a:gd name="T10" fmla="*/ 76 w 134"/>
                <a:gd name="T11" fmla="*/ 158 h 158"/>
                <a:gd name="T12" fmla="*/ 58 w 134"/>
                <a:gd name="T13" fmla="*/ 158 h 158"/>
                <a:gd name="T14" fmla="*/ 0 w 134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158">
                  <a:moveTo>
                    <a:pt x="0" y="0"/>
                  </a:moveTo>
                  <a:lnTo>
                    <a:pt x="24" y="0"/>
                  </a:lnTo>
                  <a:lnTo>
                    <a:pt x="68" y="128"/>
                  </a:lnTo>
                  <a:lnTo>
                    <a:pt x="111" y="0"/>
                  </a:lnTo>
                  <a:lnTo>
                    <a:pt x="134" y="0"/>
                  </a:lnTo>
                  <a:lnTo>
                    <a:pt x="76" y="158"/>
                  </a:lnTo>
                  <a:lnTo>
                    <a:pt x="58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2" name="Freeform 364"/>
            <p:cNvSpPr>
              <a:spLocks noEditPoints="1"/>
            </p:cNvSpPr>
            <p:nvPr/>
          </p:nvSpPr>
          <p:spPr bwMode="auto">
            <a:xfrm>
              <a:off x="4216402" y="5049799"/>
              <a:ext cx="11113" cy="109538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2 w 24"/>
                <a:gd name="T11" fmla="*/ 57 h 214"/>
                <a:gd name="T12" fmla="*/ 23 w 24"/>
                <a:gd name="T13" fmla="*/ 57 h 214"/>
                <a:gd name="T14" fmla="*/ 23 w 24"/>
                <a:gd name="T15" fmla="*/ 214 h 214"/>
                <a:gd name="T16" fmla="*/ 2 w 24"/>
                <a:gd name="T17" fmla="*/ 214 h 214"/>
                <a:gd name="T18" fmla="*/ 2 w 24"/>
                <a:gd name="T19" fmla="*/ 5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2" y="57"/>
                  </a:moveTo>
                  <a:lnTo>
                    <a:pt x="23" y="57"/>
                  </a:lnTo>
                  <a:lnTo>
                    <a:pt x="23" y="214"/>
                  </a:lnTo>
                  <a:lnTo>
                    <a:pt x="2" y="214"/>
                  </a:lnTo>
                  <a:lnTo>
                    <a:pt x="2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3" name="Freeform 365"/>
            <p:cNvSpPr>
              <a:spLocks noEditPoints="1"/>
            </p:cNvSpPr>
            <p:nvPr/>
          </p:nvSpPr>
          <p:spPr bwMode="auto">
            <a:xfrm>
              <a:off x="4246564" y="5078374"/>
              <a:ext cx="60325" cy="82550"/>
            </a:xfrm>
            <a:custGeom>
              <a:avLst/>
              <a:gdLst>
                <a:gd name="T0" fmla="*/ 0 w 119"/>
                <a:gd name="T1" fmla="*/ 113 h 161"/>
                <a:gd name="T2" fmla="*/ 0 w 119"/>
                <a:gd name="T3" fmla="*/ 113 h 161"/>
                <a:gd name="T4" fmla="*/ 58 w 119"/>
                <a:gd name="T5" fmla="*/ 61 h 161"/>
                <a:gd name="T6" fmla="*/ 98 w 119"/>
                <a:gd name="T7" fmla="*/ 68 h 161"/>
                <a:gd name="T8" fmla="*/ 98 w 119"/>
                <a:gd name="T9" fmla="*/ 59 h 161"/>
                <a:gd name="T10" fmla="*/ 58 w 119"/>
                <a:gd name="T11" fmla="*/ 20 h 161"/>
                <a:gd name="T12" fmla="*/ 18 w 119"/>
                <a:gd name="T13" fmla="*/ 30 h 161"/>
                <a:gd name="T14" fmla="*/ 11 w 119"/>
                <a:gd name="T15" fmla="*/ 12 h 161"/>
                <a:gd name="T16" fmla="*/ 60 w 119"/>
                <a:gd name="T17" fmla="*/ 0 h 161"/>
                <a:gd name="T18" fmla="*/ 104 w 119"/>
                <a:gd name="T19" fmla="*/ 15 h 161"/>
                <a:gd name="T20" fmla="*/ 119 w 119"/>
                <a:gd name="T21" fmla="*/ 57 h 161"/>
                <a:gd name="T22" fmla="*/ 119 w 119"/>
                <a:gd name="T23" fmla="*/ 158 h 161"/>
                <a:gd name="T24" fmla="*/ 98 w 119"/>
                <a:gd name="T25" fmla="*/ 158 h 161"/>
                <a:gd name="T26" fmla="*/ 98 w 119"/>
                <a:gd name="T27" fmla="*/ 135 h 161"/>
                <a:gd name="T28" fmla="*/ 50 w 119"/>
                <a:gd name="T29" fmla="*/ 161 h 161"/>
                <a:gd name="T30" fmla="*/ 0 w 119"/>
                <a:gd name="T31" fmla="*/ 113 h 161"/>
                <a:gd name="T32" fmla="*/ 98 w 119"/>
                <a:gd name="T33" fmla="*/ 104 h 161"/>
                <a:gd name="T34" fmla="*/ 98 w 119"/>
                <a:gd name="T35" fmla="*/ 84 h 161"/>
                <a:gd name="T36" fmla="*/ 60 w 119"/>
                <a:gd name="T37" fmla="*/ 77 h 161"/>
                <a:gd name="T38" fmla="*/ 21 w 119"/>
                <a:gd name="T39" fmla="*/ 110 h 161"/>
                <a:gd name="T40" fmla="*/ 21 w 119"/>
                <a:gd name="T41" fmla="*/ 111 h 161"/>
                <a:gd name="T42" fmla="*/ 55 w 119"/>
                <a:gd name="T43" fmla="*/ 143 h 161"/>
                <a:gd name="T44" fmla="*/ 98 w 119"/>
                <a:gd name="T45" fmla="*/ 10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1">
                  <a:moveTo>
                    <a:pt x="0" y="113"/>
                  </a:moveTo>
                  <a:lnTo>
                    <a:pt x="0" y="113"/>
                  </a:lnTo>
                  <a:cubicBezTo>
                    <a:pt x="0" y="79"/>
                    <a:pt x="23" y="61"/>
                    <a:pt x="58" y="61"/>
                  </a:cubicBezTo>
                  <a:cubicBezTo>
                    <a:pt x="74" y="61"/>
                    <a:pt x="86" y="64"/>
                    <a:pt x="98" y="68"/>
                  </a:cubicBezTo>
                  <a:lnTo>
                    <a:pt x="98" y="59"/>
                  </a:lnTo>
                  <a:cubicBezTo>
                    <a:pt x="98" y="34"/>
                    <a:pt x="83" y="20"/>
                    <a:pt x="58" y="20"/>
                  </a:cubicBezTo>
                  <a:cubicBezTo>
                    <a:pt x="43" y="20"/>
                    <a:pt x="29" y="25"/>
                    <a:pt x="18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9"/>
                    <a:pt x="119" y="57"/>
                  </a:cubicBezTo>
                  <a:lnTo>
                    <a:pt x="119" y="158"/>
                  </a:lnTo>
                  <a:lnTo>
                    <a:pt x="98" y="158"/>
                  </a:lnTo>
                  <a:lnTo>
                    <a:pt x="98" y="135"/>
                  </a:lnTo>
                  <a:cubicBezTo>
                    <a:pt x="89" y="150"/>
                    <a:pt x="73" y="161"/>
                    <a:pt x="50" y="161"/>
                  </a:cubicBezTo>
                  <a:cubicBezTo>
                    <a:pt x="24" y="161"/>
                    <a:pt x="0" y="143"/>
                    <a:pt x="0" y="113"/>
                  </a:cubicBezTo>
                  <a:close/>
                  <a:moveTo>
                    <a:pt x="98" y="104"/>
                  </a:moveTo>
                  <a:lnTo>
                    <a:pt x="98" y="84"/>
                  </a:lnTo>
                  <a:cubicBezTo>
                    <a:pt x="88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3"/>
                    <a:pt x="55" y="143"/>
                  </a:cubicBezTo>
                  <a:cubicBezTo>
                    <a:pt x="78" y="143"/>
                    <a:pt x="98" y="126"/>
                    <a:pt x="98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4" name="Rectangle 366"/>
            <p:cNvSpPr>
              <a:spLocks noChangeArrowheads="1"/>
            </p:cNvSpPr>
            <p:nvPr/>
          </p:nvSpPr>
          <p:spPr bwMode="auto">
            <a:xfrm>
              <a:off x="3679827" y="4808499"/>
              <a:ext cx="77787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5" name="Freeform 367"/>
            <p:cNvSpPr>
              <a:spLocks/>
            </p:cNvSpPr>
            <p:nvPr/>
          </p:nvSpPr>
          <p:spPr bwMode="auto">
            <a:xfrm>
              <a:off x="3721102" y="4840249"/>
              <a:ext cx="38100" cy="60325"/>
            </a:xfrm>
            <a:custGeom>
              <a:avLst/>
              <a:gdLst>
                <a:gd name="T0" fmla="*/ 0 w 73"/>
                <a:gd name="T1" fmla="*/ 0 h 119"/>
                <a:gd name="T2" fmla="*/ 25 w 73"/>
                <a:gd name="T3" fmla="*/ 0 h 119"/>
                <a:gd name="T4" fmla="*/ 25 w 73"/>
                <a:gd name="T5" fmla="*/ 96 h 119"/>
                <a:gd name="T6" fmla="*/ 73 w 73"/>
                <a:gd name="T7" fmla="*/ 96 h 119"/>
                <a:gd name="T8" fmla="*/ 73 w 73"/>
                <a:gd name="T9" fmla="*/ 119 h 119"/>
                <a:gd name="T10" fmla="*/ 0 w 73"/>
                <a:gd name="T11" fmla="*/ 119 h 119"/>
                <a:gd name="T12" fmla="*/ 0 w 73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19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3" y="96"/>
                  </a:lnTo>
                  <a:lnTo>
                    <a:pt x="73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6" name="Freeform 368"/>
            <p:cNvSpPr>
              <a:spLocks noEditPoints="1"/>
            </p:cNvSpPr>
            <p:nvPr/>
          </p:nvSpPr>
          <p:spPr bwMode="auto">
            <a:xfrm>
              <a:off x="3760789" y="4838662"/>
              <a:ext cx="55563" cy="61913"/>
            </a:xfrm>
            <a:custGeom>
              <a:avLst/>
              <a:gdLst>
                <a:gd name="T0" fmla="*/ 1 w 109"/>
                <a:gd name="T1" fmla="*/ 63 h 123"/>
                <a:gd name="T2" fmla="*/ 1 w 109"/>
                <a:gd name="T3" fmla="*/ 60 h 123"/>
                <a:gd name="T4" fmla="*/ 55 w 109"/>
                <a:gd name="T5" fmla="*/ 0 h 123"/>
                <a:gd name="T6" fmla="*/ 109 w 109"/>
                <a:gd name="T7" fmla="*/ 60 h 123"/>
                <a:gd name="T8" fmla="*/ 109 w 109"/>
                <a:gd name="T9" fmla="*/ 63 h 123"/>
                <a:gd name="T10" fmla="*/ 55 w 109"/>
                <a:gd name="T11" fmla="*/ 123 h 123"/>
                <a:gd name="T12" fmla="*/ 1 w 109"/>
                <a:gd name="T13" fmla="*/ 63 h 123"/>
                <a:gd name="T14" fmla="*/ 83 w 109"/>
                <a:gd name="T15" fmla="*/ 63 h 123"/>
                <a:gd name="T16" fmla="*/ 83 w 109"/>
                <a:gd name="T17" fmla="*/ 63 h 123"/>
                <a:gd name="T18" fmla="*/ 55 w 109"/>
                <a:gd name="T19" fmla="*/ 23 h 123"/>
                <a:gd name="T20" fmla="*/ 26 w 109"/>
                <a:gd name="T21" fmla="*/ 60 h 123"/>
                <a:gd name="T22" fmla="*/ 26 w 109"/>
                <a:gd name="T23" fmla="*/ 62 h 123"/>
                <a:gd name="T24" fmla="*/ 55 w 109"/>
                <a:gd name="T25" fmla="*/ 100 h 123"/>
                <a:gd name="T26" fmla="*/ 83 w 109"/>
                <a:gd name="T27" fmla="*/ 6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3">
                  <a:moveTo>
                    <a:pt x="1" y="63"/>
                  </a:moveTo>
                  <a:lnTo>
                    <a:pt x="1" y="60"/>
                  </a:lnTo>
                  <a:cubicBezTo>
                    <a:pt x="1" y="25"/>
                    <a:pt x="24" y="0"/>
                    <a:pt x="55" y="0"/>
                  </a:cubicBezTo>
                  <a:cubicBezTo>
                    <a:pt x="86" y="0"/>
                    <a:pt x="109" y="25"/>
                    <a:pt x="109" y="60"/>
                  </a:cubicBezTo>
                  <a:lnTo>
                    <a:pt x="109" y="63"/>
                  </a:lnTo>
                  <a:cubicBezTo>
                    <a:pt x="109" y="98"/>
                    <a:pt x="86" y="123"/>
                    <a:pt x="55" y="123"/>
                  </a:cubicBezTo>
                  <a:cubicBezTo>
                    <a:pt x="22" y="123"/>
                    <a:pt x="0" y="98"/>
                    <a:pt x="1" y="63"/>
                  </a:cubicBezTo>
                  <a:close/>
                  <a:moveTo>
                    <a:pt x="83" y="63"/>
                  </a:moveTo>
                  <a:lnTo>
                    <a:pt x="83" y="63"/>
                  </a:lnTo>
                  <a:cubicBezTo>
                    <a:pt x="83" y="38"/>
                    <a:pt x="71" y="23"/>
                    <a:pt x="55" y="23"/>
                  </a:cubicBezTo>
                  <a:cubicBezTo>
                    <a:pt x="39" y="23"/>
                    <a:pt x="26" y="38"/>
                    <a:pt x="26" y="60"/>
                  </a:cubicBezTo>
                  <a:lnTo>
                    <a:pt x="26" y="62"/>
                  </a:lnTo>
                  <a:cubicBezTo>
                    <a:pt x="26" y="85"/>
                    <a:pt x="38" y="100"/>
                    <a:pt x="55" y="100"/>
                  </a:cubicBezTo>
                  <a:cubicBezTo>
                    <a:pt x="70" y="100"/>
                    <a:pt x="83" y="86"/>
                    <a:pt x="83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7" name="Freeform 369"/>
            <p:cNvSpPr>
              <a:spLocks noEditPoints="1"/>
            </p:cNvSpPr>
            <p:nvPr/>
          </p:nvSpPr>
          <p:spPr bwMode="auto">
            <a:xfrm>
              <a:off x="3817939" y="4840249"/>
              <a:ext cx="55563" cy="60325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2 h 120"/>
                <a:gd name="T20" fmla="*/ 54 w 109"/>
                <a:gd name="T21" fmla="*/ 34 h 120"/>
                <a:gd name="T22" fmla="*/ 40 w 109"/>
                <a:gd name="T23" fmla="*/ 72 h 120"/>
                <a:gd name="T24" fmla="*/ 67 w 109"/>
                <a:gd name="T25" fmla="*/ 7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2"/>
                  </a:moveTo>
                  <a:lnTo>
                    <a:pt x="54" y="34"/>
                  </a:lnTo>
                  <a:lnTo>
                    <a:pt x="40" y="72"/>
                  </a:lnTo>
                  <a:lnTo>
                    <a:pt x="67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" name="Freeform 370"/>
            <p:cNvSpPr>
              <a:spLocks noEditPoints="1"/>
            </p:cNvSpPr>
            <p:nvPr/>
          </p:nvSpPr>
          <p:spPr bwMode="auto">
            <a:xfrm>
              <a:off x="3881439" y="4840249"/>
              <a:ext cx="47625" cy="60325"/>
            </a:xfrm>
            <a:custGeom>
              <a:avLst/>
              <a:gdLst>
                <a:gd name="T0" fmla="*/ 0 w 95"/>
                <a:gd name="T1" fmla="*/ 0 h 119"/>
                <a:gd name="T2" fmla="*/ 39 w 95"/>
                <a:gd name="T3" fmla="*/ 0 h 119"/>
                <a:gd name="T4" fmla="*/ 95 w 95"/>
                <a:gd name="T5" fmla="*/ 59 h 119"/>
                <a:gd name="T6" fmla="*/ 95 w 95"/>
                <a:gd name="T7" fmla="*/ 60 h 119"/>
                <a:gd name="T8" fmla="*/ 39 w 95"/>
                <a:gd name="T9" fmla="*/ 119 h 119"/>
                <a:gd name="T10" fmla="*/ 0 w 95"/>
                <a:gd name="T11" fmla="*/ 119 h 119"/>
                <a:gd name="T12" fmla="*/ 0 w 95"/>
                <a:gd name="T13" fmla="*/ 0 h 119"/>
                <a:gd name="T14" fmla="*/ 24 w 95"/>
                <a:gd name="T15" fmla="*/ 22 h 119"/>
                <a:gd name="T16" fmla="*/ 24 w 95"/>
                <a:gd name="T17" fmla="*/ 96 h 119"/>
                <a:gd name="T18" fmla="*/ 38 w 95"/>
                <a:gd name="T19" fmla="*/ 96 h 119"/>
                <a:gd name="T20" fmla="*/ 69 w 95"/>
                <a:gd name="T21" fmla="*/ 60 h 119"/>
                <a:gd name="T22" fmla="*/ 69 w 95"/>
                <a:gd name="T23" fmla="*/ 59 h 119"/>
                <a:gd name="T24" fmla="*/ 38 w 95"/>
                <a:gd name="T25" fmla="*/ 21 h 119"/>
                <a:gd name="T26" fmla="*/ 24 w 95"/>
                <a:gd name="T27" fmla="*/ 2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19">
                  <a:moveTo>
                    <a:pt x="0" y="0"/>
                  </a:moveTo>
                  <a:lnTo>
                    <a:pt x="39" y="0"/>
                  </a:lnTo>
                  <a:cubicBezTo>
                    <a:pt x="74" y="0"/>
                    <a:pt x="95" y="24"/>
                    <a:pt x="95" y="59"/>
                  </a:cubicBezTo>
                  <a:lnTo>
                    <a:pt x="95" y="60"/>
                  </a:lnTo>
                  <a:cubicBezTo>
                    <a:pt x="95" y="95"/>
                    <a:pt x="73" y="119"/>
                    <a:pt x="39" y="119"/>
                  </a:cubicBez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24" y="22"/>
                  </a:moveTo>
                  <a:lnTo>
                    <a:pt x="24" y="96"/>
                  </a:lnTo>
                  <a:lnTo>
                    <a:pt x="38" y="96"/>
                  </a:lnTo>
                  <a:cubicBezTo>
                    <a:pt x="57" y="96"/>
                    <a:pt x="69" y="84"/>
                    <a:pt x="69" y="60"/>
                  </a:cubicBezTo>
                  <a:lnTo>
                    <a:pt x="69" y="59"/>
                  </a:lnTo>
                  <a:cubicBezTo>
                    <a:pt x="69" y="35"/>
                    <a:pt x="57" y="22"/>
                    <a:pt x="38" y="21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9" name="Freeform 371"/>
            <p:cNvSpPr>
              <a:spLocks noEditPoints="1"/>
            </p:cNvSpPr>
            <p:nvPr/>
          </p:nvSpPr>
          <p:spPr bwMode="auto">
            <a:xfrm>
              <a:off x="3957639" y="4840249"/>
              <a:ext cx="44450" cy="60325"/>
            </a:xfrm>
            <a:custGeom>
              <a:avLst/>
              <a:gdLst>
                <a:gd name="T0" fmla="*/ 0 w 87"/>
                <a:gd name="T1" fmla="*/ 0 h 119"/>
                <a:gd name="T2" fmla="*/ 43 w 87"/>
                <a:gd name="T3" fmla="*/ 0 h 119"/>
                <a:gd name="T4" fmla="*/ 75 w 87"/>
                <a:gd name="T5" fmla="*/ 10 h 119"/>
                <a:gd name="T6" fmla="*/ 82 w 87"/>
                <a:gd name="T7" fmla="*/ 30 h 119"/>
                <a:gd name="T8" fmla="*/ 82 w 87"/>
                <a:gd name="T9" fmla="*/ 30 h 119"/>
                <a:gd name="T10" fmla="*/ 66 w 87"/>
                <a:gd name="T11" fmla="*/ 57 h 119"/>
                <a:gd name="T12" fmla="*/ 87 w 87"/>
                <a:gd name="T13" fmla="*/ 85 h 119"/>
                <a:gd name="T14" fmla="*/ 87 w 87"/>
                <a:gd name="T15" fmla="*/ 87 h 119"/>
                <a:gd name="T16" fmla="*/ 45 w 87"/>
                <a:gd name="T17" fmla="*/ 119 h 119"/>
                <a:gd name="T18" fmla="*/ 0 w 87"/>
                <a:gd name="T19" fmla="*/ 119 h 119"/>
                <a:gd name="T20" fmla="*/ 0 w 87"/>
                <a:gd name="T21" fmla="*/ 0 h 119"/>
                <a:gd name="T22" fmla="*/ 46 w 87"/>
                <a:gd name="T23" fmla="*/ 69 h 119"/>
                <a:gd name="T24" fmla="*/ 25 w 87"/>
                <a:gd name="T25" fmla="*/ 69 h 119"/>
                <a:gd name="T26" fmla="*/ 25 w 87"/>
                <a:gd name="T27" fmla="*/ 97 h 119"/>
                <a:gd name="T28" fmla="*/ 47 w 87"/>
                <a:gd name="T29" fmla="*/ 97 h 119"/>
                <a:gd name="T30" fmla="*/ 64 w 87"/>
                <a:gd name="T31" fmla="*/ 83 h 119"/>
                <a:gd name="T32" fmla="*/ 64 w 87"/>
                <a:gd name="T33" fmla="*/ 83 h 119"/>
                <a:gd name="T34" fmla="*/ 46 w 87"/>
                <a:gd name="T35" fmla="*/ 69 h 119"/>
                <a:gd name="T36" fmla="*/ 58 w 87"/>
                <a:gd name="T37" fmla="*/ 35 h 119"/>
                <a:gd name="T38" fmla="*/ 42 w 87"/>
                <a:gd name="T39" fmla="*/ 21 h 119"/>
                <a:gd name="T40" fmla="*/ 23 w 87"/>
                <a:gd name="T41" fmla="*/ 21 h 119"/>
                <a:gd name="T42" fmla="*/ 23 w 87"/>
                <a:gd name="T43" fmla="*/ 48 h 119"/>
                <a:gd name="T44" fmla="*/ 41 w 87"/>
                <a:gd name="T45" fmla="*/ 48 h 119"/>
                <a:gd name="T46" fmla="*/ 58 w 87"/>
                <a:gd name="T47" fmla="*/ 3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119">
                  <a:moveTo>
                    <a:pt x="0" y="0"/>
                  </a:moveTo>
                  <a:lnTo>
                    <a:pt x="43" y="0"/>
                  </a:lnTo>
                  <a:cubicBezTo>
                    <a:pt x="57" y="0"/>
                    <a:pt x="67" y="4"/>
                    <a:pt x="75" y="10"/>
                  </a:cubicBezTo>
                  <a:cubicBezTo>
                    <a:pt x="80" y="15"/>
                    <a:pt x="82" y="23"/>
                    <a:pt x="82" y="30"/>
                  </a:cubicBezTo>
                  <a:lnTo>
                    <a:pt x="82" y="30"/>
                  </a:lnTo>
                  <a:cubicBezTo>
                    <a:pt x="82" y="44"/>
                    <a:pt x="75" y="52"/>
                    <a:pt x="66" y="57"/>
                  </a:cubicBezTo>
                  <a:cubicBezTo>
                    <a:pt x="78" y="62"/>
                    <a:pt x="87" y="69"/>
                    <a:pt x="87" y="85"/>
                  </a:cubicBezTo>
                  <a:lnTo>
                    <a:pt x="87" y="87"/>
                  </a:lnTo>
                  <a:cubicBezTo>
                    <a:pt x="87" y="108"/>
                    <a:pt x="70" y="119"/>
                    <a:pt x="45" y="119"/>
                  </a:cubicBez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46" y="69"/>
                  </a:moveTo>
                  <a:lnTo>
                    <a:pt x="25" y="69"/>
                  </a:lnTo>
                  <a:lnTo>
                    <a:pt x="25" y="97"/>
                  </a:lnTo>
                  <a:lnTo>
                    <a:pt x="47" y="97"/>
                  </a:lnTo>
                  <a:cubicBezTo>
                    <a:pt x="58" y="97"/>
                    <a:pt x="64" y="92"/>
                    <a:pt x="64" y="83"/>
                  </a:cubicBezTo>
                  <a:lnTo>
                    <a:pt x="64" y="83"/>
                  </a:lnTo>
                  <a:cubicBezTo>
                    <a:pt x="63" y="74"/>
                    <a:pt x="57" y="69"/>
                    <a:pt x="46" y="69"/>
                  </a:cubicBezTo>
                  <a:close/>
                  <a:moveTo>
                    <a:pt x="58" y="35"/>
                  </a:moveTo>
                  <a:cubicBezTo>
                    <a:pt x="58" y="26"/>
                    <a:pt x="52" y="21"/>
                    <a:pt x="42" y="21"/>
                  </a:cubicBezTo>
                  <a:lnTo>
                    <a:pt x="23" y="21"/>
                  </a:lnTo>
                  <a:lnTo>
                    <a:pt x="23" y="48"/>
                  </a:lnTo>
                  <a:lnTo>
                    <a:pt x="41" y="48"/>
                  </a:lnTo>
                  <a:cubicBezTo>
                    <a:pt x="52" y="49"/>
                    <a:pt x="58" y="44"/>
                    <a:pt x="58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0" name="Freeform 372"/>
            <p:cNvSpPr>
              <a:spLocks noEditPoints="1"/>
            </p:cNvSpPr>
            <p:nvPr/>
          </p:nvSpPr>
          <p:spPr bwMode="auto">
            <a:xfrm>
              <a:off x="4006852" y="4840249"/>
              <a:ext cx="55563" cy="61913"/>
            </a:xfrm>
            <a:custGeom>
              <a:avLst/>
              <a:gdLst>
                <a:gd name="T0" fmla="*/ 43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6 w 109"/>
                <a:gd name="T19" fmla="*/ 71 h 120"/>
                <a:gd name="T20" fmla="*/ 54 w 109"/>
                <a:gd name="T21" fmla="*/ 33 h 120"/>
                <a:gd name="T22" fmla="*/ 40 w 109"/>
                <a:gd name="T23" fmla="*/ 71 h 120"/>
                <a:gd name="T24" fmla="*/ 66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6" y="71"/>
                  </a:moveTo>
                  <a:lnTo>
                    <a:pt x="54" y="33"/>
                  </a:lnTo>
                  <a:lnTo>
                    <a:pt x="40" y="71"/>
                  </a:lnTo>
                  <a:lnTo>
                    <a:pt x="66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1" name="Freeform 373"/>
            <p:cNvSpPr>
              <a:spLocks/>
            </p:cNvSpPr>
            <p:nvPr/>
          </p:nvSpPr>
          <p:spPr bwMode="auto">
            <a:xfrm>
              <a:off x="4070352" y="4840249"/>
              <a:ext cx="36513" cy="60325"/>
            </a:xfrm>
            <a:custGeom>
              <a:avLst/>
              <a:gdLst>
                <a:gd name="T0" fmla="*/ 0 w 72"/>
                <a:gd name="T1" fmla="*/ 0 h 119"/>
                <a:gd name="T2" fmla="*/ 25 w 72"/>
                <a:gd name="T3" fmla="*/ 0 h 119"/>
                <a:gd name="T4" fmla="*/ 25 w 72"/>
                <a:gd name="T5" fmla="*/ 97 h 119"/>
                <a:gd name="T6" fmla="*/ 72 w 72"/>
                <a:gd name="T7" fmla="*/ 97 h 119"/>
                <a:gd name="T8" fmla="*/ 72 w 72"/>
                <a:gd name="T9" fmla="*/ 119 h 119"/>
                <a:gd name="T10" fmla="*/ 0 w 72"/>
                <a:gd name="T11" fmla="*/ 119 h 119"/>
                <a:gd name="T12" fmla="*/ 0 w 72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9">
                  <a:moveTo>
                    <a:pt x="0" y="0"/>
                  </a:moveTo>
                  <a:lnTo>
                    <a:pt x="25" y="0"/>
                  </a:lnTo>
                  <a:lnTo>
                    <a:pt x="25" y="97"/>
                  </a:lnTo>
                  <a:lnTo>
                    <a:pt x="72" y="97"/>
                  </a:lnTo>
                  <a:lnTo>
                    <a:pt x="72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2" name="Freeform 374"/>
            <p:cNvSpPr>
              <a:spLocks noEditPoints="1"/>
            </p:cNvSpPr>
            <p:nvPr/>
          </p:nvSpPr>
          <p:spPr bwMode="auto">
            <a:xfrm>
              <a:off x="4110039" y="4840249"/>
              <a:ext cx="55563" cy="61913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3 h 120"/>
                <a:gd name="T20" fmla="*/ 54 w 109"/>
                <a:gd name="T21" fmla="*/ 34 h 120"/>
                <a:gd name="T22" fmla="*/ 40 w 109"/>
                <a:gd name="T23" fmla="*/ 73 h 120"/>
                <a:gd name="T24" fmla="*/ 67 w 109"/>
                <a:gd name="T25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3"/>
                  </a:moveTo>
                  <a:lnTo>
                    <a:pt x="54" y="34"/>
                  </a:lnTo>
                  <a:lnTo>
                    <a:pt x="40" y="73"/>
                  </a:lnTo>
                  <a:lnTo>
                    <a:pt x="67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3" name="Freeform 375"/>
            <p:cNvSpPr>
              <a:spLocks/>
            </p:cNvSpPr>
            <p:nvPr/>
          </p:nvSpPr>
          <p:spPr bwMode="auto">
            <a:xfrm>
              <a:off x="4171952" y="4841837"/>
              <a:ext cx="47625" cy="60325"/>
            </a:xfrm>
            <a:custGeom>
              <a:avLst/>
              <a:gdLst>
                <a:gd name="T0" fmla="*/ 0 w 92"/>
                <a:gd name="T1" fmla="*/ 0 h 118"/>
                <a:gd name="T2" fmla="*/ 23 w 92"/>
                <a:gd name="T3" fmla="*/ 0 h 118"/>
                <a:gd name="T4" fmla="*/ 68 w 92"/>
                <a:gd name="T5" fmla="*/ 68 h 118"/>
                <a:gd name="T6" fmla="*/ 68 w 92"/>
                <a:gd name="T7" fmla="*/ 0 h 118"/>
                <a:gd name="T8" fmla="*/ 92 w 92"/>
                <a:gd name="T9" fmla="*/ 0 h 118"/>
                <a:gd name="T10" fmla="*/ 92 w 92"/>
                <a:gd name="T11" fmla="*/ 118 h 118"/>
                <a:gd name="T12" fmla="*/ 70 w 92"/>
                <a:gd name="T13" fmla="*/ 118 h 118"/>
                <a:gd name="T14" fmla="*/ 24 w 92"/>
                <a:gd name="T15" fmla="*/ 46 h 118"/>
                <a:gd name="T16" fmla="*/ 24 w 92"/>
                <a:gd name="T17" fmla="*/ 117 h 118"/>
                <a:gd name="T18" fmla="*/ 0 w 92"/>
                <a:gd name="T19" fmla="*/ 117 h 118"/>
                <a:gd name="T20" fmla="*/ 0 w 92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8">
                  <a:moveTo>
                    <a:pt x="0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4" name="Freeform 376"/>
            <p:cNvSpPr>
              <a:spLocks/>
            </p:cNvSpPr>
            <p:nvPr/>
          </p:nvSpPr>
          <p:spPr bwMode="auto">
            <a:xfrm>
              <a:off x="4229102" y="4841837"/>
              <a:ext cx="47625" cy="61913"/>
            </a:xfrm>
            <a:custGeom>
              <a:avLst/>
              <a:gdLst>
                <a:gd name="T0" fmla="*/ 0 w 92"/>
                <a:gd name="T1" fmla="*/ 61 h 121"/>
                <a:gd name="T2" fmla="*/ 0 w 92"/>
                <a:gd name="T3" fmla="*/ 60 h 121"/>
                <a:gd name="T4" fmla="*/ 53 w 92"/>
                <a:gd name="T5" fmla="*/ 0 h 121"/>
                <a:gd name="T6" fmla="*/ 91 w 92"/>
                <a:gd name="T7" fmla="*/ 16 h 121"/>
                <a:gd name="T8" fmla="*/ 76 w 92"/>
                <a:gd name="T9" fmla="*/ 35 h 121"/>
                <a:gd name="T10" fmla="*/ 52 w 92"/>
                <a:gd name="T11" fmla="*/ 22 h 121"/>
                <a:gd name="T12" fmla="*/ 24 w 92"/>
                <a:gd name="T13" fmla="*/ 60 h 121"/>
                <a:gd name="T14" fmla="*/ 24 w 92"/>
                <a:gd name="T15" fmla="*/ 60 h 121"/>
                <a:gd name="T16" fmla="*/ 52 w 92"/>
                <a:gd name="T17" fmla="*/ 97 h 121"/>
                <a:gd name="T18" fmla="*/ 77 w 92"/>
                <a:gd name="T19" fmla="*/ 85 h 121"/>
                <a:gd name="T20" fmla="*/ 92 w 92"/>
                <a:gd name="T21" fmla="*/ 102 h 121"/>
                <a:gd name="T22" fmla="*/ 52 w 92"/>
                <a:gd name="T23" fmla="*/ 119 h 121"/>
                <a:gd name="T24" fmla="*/ 0 w 92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1">
                  <a:moveTo>
                    <a:pt x="0" y="61"/>
                  </a:moveTo>
                  <a:lnTo>
                    <a:pt x="0" y="60"/>
                  </a:lnTo>
                  <a:cubicBezTo>
                    <a:pt x="0" y="23"/>
                    <a:pt x="22" y="0"/>
                    <a:pt x="53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5"/>
                  </a:lnTo>
                  <a:cubicBezTo>
                    <a:pt x="68" y="27"/>
                    <a:pt x="61" y="22"/>
                    <a:pt x="52" y="22"/>
                  </a:cubicBezTo>
                  <a:cubicBezTo>
                    <a:pt x="36" y="22"/>
                    <a:pt x="24" y="37"/>
                    <a:pt x="24" y="60"/>
                  </a:cubicBezTo>
                  <a:lnTo>
                    <a:pt x="24" y="60"/>
                  </a:lnTo>
                  <a:cubicBezTo>
                    <a:pt x="24" y="83"/>
                    <a:pt x="37" y="97"/>
                    <a:pt x="52" y="97"/>
                  </a:cubicBezTo>
                  <a:cubicBezTo>
                    <a:pt x="62" y="97"/>
                    <a:pt x="68" y="93"/>
                    <a:pt x="77" y="85"/>
                  </a:cubicBezTo>
                  <a:lnTo>
                    <a:pt x="92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0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5" name="Rectangle 377"/>
            <p:cNvSpPr>
              <a:spLocks noChangeArrowheads="1"/>
            </p:cNvSpPr>
            <p:nvPr/>
          </p:nvSpPr>
          <p:spPr bwMode="auto">
            <a:xfrm>
              <a:off x="4284664" y="4841837"/>
              <a:ext cx="12700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6" name="Freeform 378"/>
            <p:cNvSpPr>
              <a:spLocks/>
            </p:cNvSpPr>
            <p:nvPr/>
          </p:nvSpPr>
          <p:spPr bwMode="auto">
            <a:xfrm>
              <a:off x="4310064" y="4841837"/>
              <a:ext cx="46038" cy="60325"/>
            </a:xfrm>
            <a:custGeom>
              <a:avLst/>
              <a:gdLst>
                <a:gd name="T0" fmla="*/ 0 w 92"/>
                <a:gd name="T1" fmla="*/ 0 h 118"/>
                <a:gd name="T2" fmla="*/ 23 w 92"/>
                <a:gd name="T3" fmla="*/ 0 h 118"/>
                <a:gd name="T4" fmla="*/ 68 w 92"/>
                <a:gd name="T5" fmla="*/ 68 h 118"/>
                <a:gd name="T6" fmla="*/ 68 w 92"/>
                <a:gd name="T7" fmla="*/ 0 h 118"/>
                <a:gd name="T8" fmla="*/ 92 w 92"/>
                <a:gd name="T9" fmla="*/ 0 h 118"/>
                <a:gd name="T10" fmla="*/ 92 w 92"/>
                <a:gd name="T11" fmla="*/ 118 h 118"/>
                <a:gd name="T12" fmla="*/ 70 w 92"/>
                <a:gd name="T13" fmla="*/ 118 h 118"/>
                <a:gd name="T14" fmla="*/ 24 w 92"/>
                <a:gd name="T15" fmla="*/ 46 h 118"/>
                <a:gd name="T16" fmla="*/ 24 w 92"/>
                <a:gd name="T17" fmla="*/ 117 h 118"/>
                <a:gd name="T18" fmla="*/ 0 w 92"/>
                <a:gd name="T19" fmla="*/ 117 h 118"/>
                <a:gd name="T20" fmla="*/ 0 w 92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8">
                  <a:moveTo>
                    <a:pt x="0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7" name="Freeform 379"/>
            <p:cNvSpPr>
              <a:spLocks/>
            </p:cNvSpPr>
            <p:nvPr/>
          </p:nvSpPr>
          <p:spPr bwMode="auto">
            <a:xfrm>
              <a:off x="4367214" y="4841837"/>
              <a:ext cx="49213" cy="61913"/>
            </a:xfrm>
            <a:custGeom>
              <a:avLst/>
              <a:gdLst>
                <a:gd name="T0" fmla="*/ 0 w 97"/>
                <a:gd name="T1" fmla="*/ 61 h 122"/>
                <a:gd name="T2" fmla="*/ 0 w 97"/>
                <a:gd name="T3" fmla="*/ 60 h 122"/>
                <a:gd name="T4" fmla="*/ 56 w 97"/>
                <a:gd name="T5" fmla="*/ 0 h 122"/>
                <a:gd name="T6" fmla="*/ 95 w 97"/>
                <a:gd name="T7" fmla="*/ 13 h 122"/>
                <a:gd name="T8" fmla="*/ 80 w 97"/>
                <a:gd name="T9" fmla="*/ 32 h 122"/>
                <a:gd name="T10" fmla="*/ 55 w 97"/>
                <a:gd name="T11" fmla="*/ 22 h 122"/>
                <a:gd name="T12" fmla="*/ 25 w 97"/>
                <a:gd name="T13" fmla="*/ 60 h 122"/>
                <a:gd name="T14" fmla="*/ 25 w 97"/>
                <a:gd name="T15" fmla="*/ 61 h 122"/>
                <a:gd name="T16" fmla="*/ 56 w 97"/>
                <a:gd name="T17" fmla="*/ 100 h 122"/>
                <a:gd name="T18" fmla="*/ 73 w 97"/>
                <a:gd name="T19" fmla="*/ 95 h 122"/>
                <a:gd name="T20" fmla="*/ 73 w 97"/>
                <a:gd name="T21" fmla="*/ 73 h 122"/>
                <a:gd name="T22" fmla="*/ 52 w 97"/>
                <a:gd name="T23" fmla="*/ 73 h 122"/>
                <a:gd name="T24" fmla="*/ 52 w 97"/>
                <a:gd name="T25" fmla="*/ 52 h 122"/>
                <a:gd name="T26" fmla="*/ 97 w 97"/>
                <a:gd name="T27" fmla="*/ 52 h 122"/>
                <a:gd name="T28" fmla="*/ 97 w 97"/>
                <a:gd name="T29" fmla="*/ 107 h 122"/>
                <a:gd name="T30" fmla="*/ 55 w 97"/>
                <a:gd name="T31" fmla="*/ 122 h 122"/>
                <a:gd name="T32" fmla="*/ 0 w 97"/>
                <a:gd name="T3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122">
                  <a:moveTo>
                    <a:pt x="0" y="61"/>
                  </a:moveTo>
                  <a:lnTo>
                    <a:pt x="0" y="60"/>
                  </a:lnTo>
                  <a:cubicBezTo>
                    <a:pt x="0" y="25"/>
                    <a:pt x="23" y="0"/>
                    <a:pt x="56" y="0"/>
                  </a:cubicBezTo>
                  <a:cubicBezTo>
                    <a:pt x="72" y="0"/>
                    <a:pt x="83" y="5"/>
                    <a:pt x="95" y="13"/>
                  </a:cubicBezTo>
                  <a:lnTo>
                    <a:pt x="80" y="32"/>
                  </a:lnTo>
                  <a:cubicBezTo>
                    <a:pt x="73" y="26"/>
                    <a:pt x="66" y="22"/>
                    <a:pt x="55" y="22"/>
                  </a:cubicBezTo>
                  <a:cubicBezTo>
                    <a:pt x="37" y="22"/>
                    <a:pt x="25" y="37"/>
                    <a:pt x="25" y="60"/>
                  </a:cubicBezTo>
                  <a:lnTo>
                    <a:pt x="25" y="61"/>
                  </a:lnTo>
                  <a:cubicBezTo>
                    <a:pt x="25" y="86"/>
                    <a:pt x="38" y="100"/>
                    <a:pt x="56" y="100"/>
                  </a:cubicBezTo>
                  <a:cubicBezTo>
                    <a:pt x="63" y="100"/>
                    <a:pt x="70" y="98"/>
                    <a:pt x="73" y="95"/>
                  </a:cubicBezTo>
                  <a:lnTo>
                    <a:pt x="73" y="73"/>
                  </a:lnTo>
                  <a:lnTo>
                    <a:pt x="52" y="73"/>
                  </a:lnTo>
                  <a:lnTo>
                    <a:pt x="52" y="52"/>
                  </a:lnTo>
                  <a:lnTo>
                    <a:pt x="97" y="52"/>
                  </a:lnTo>
                  <a:lnTo>
                    <a:pt x="97" y="107"/>
                  </a:lnTo>
                  <a:cubicBezTo>
                    <a:pt x="86" y="115"/>
                    <a:pt x="72" y="122"/>
                    <a:pt x="55" y="122"/>
                  </a:cubicBezTo>
                  <a:cubicBezTo>
                    <a:pt x="23" y="122"/>
                    <a:pt x="0" y="98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8" name="Freeform 380"/>
            <p:cNvSpPr>
              <a:spLocks noEditPoints="1"/>
            </p:cNvSpPr>
            <p:nvPr/>
          </p:nvSpPr>
          <p:spPr bwMode="auto">
            <a:xfrm>
              <a:off x="4703764" y="5052974"/>
              <a:ext cx="79375" cy="106363"/>
            </a:xfrm>
            <a:custGeom>
              <a:avLst/>
              <a:gdLst>
                <a:gd name="T0" fmla="*/ 0 w 157"/>
                <a:gd name="T1" fmla="*/ 0 h 210"/>
                <a:gd name="T2" fmla="*/ 58 w 157"/>
                <a:gd name="T3" fmla="*/ 0 h 210"/>
                <a:gd name="T4" fmla="*/ 157 w 157"/>
                <a:gd name="T5" fmla="*/ 103 h 210"/>
                <a:gd name="T6" fmla="*/ 157 w 157"/>
                <a:gd name="T7" fmla="*/ 106 h 210"/>
                <a:gd name="T8" fmla="*/ 58 w 157"/>
                <a:gd name="T9" fmla="*/ 210 h 210"/>
                <a:gd name="T10" fmla="*/ 0 w 157"/>
                <a:gd name="T11" fmla="*/ 210 h 210"/>
                <a:gd name="T12" fmla="*/ 0 w 157"/>
                <a:gd name="T13" fmla="*/ 0 h 210"/>
                <a:gd name="T14" fmla="*/ 22 w 157"/>
                <a:gd name="T15" fmla="*/ 20 h 210"/>
                <a:gd name="T16" fmla="*/ 22 w 157"/>
                <a:gd name="T17" fmla="*/ 187 h 210"/>
                <a:gd name="T18" fmla="*/ 58 w 157"/>
                <a:gd name="T19" fmla="*/ 187 h 210"/>
                <a:gd name="T20" fmla="*/ 133 w 157"/>
                <a:gd name="T21" fmla="*/ 105 h 210"/>
                <a:gd name="T22" fmla="*/ 133 w 157"/>
                <a:gd name="T23" fmla="*/ 102 h 210"/>
                <a:gd name="T24" fmla="*/ 58 w 157"/>
                <a:gd name="T25" fmla="*/ 20 h 210"/>
                <a:gd name="T26" fmla="*/ 22 w 157"/>
                <a:gd name="T27" fmla="*/ 2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210">
                  <a:moveTo>
                    <a:pt x="0" y="0"/>
                  </a:moveTo>
                  <a:lnTo>
                    <a:pt x="58" y="0"/>
                  </a:lnTo>
                  <a:cubicBezTo>
                    <a:pt x="117" y="0"/>
                    <a:pt x="157" y="41"/>
                    <a:pt x="157" y="103"/>
                  </a:cubicBezTo>
                  <a:lnTo>
                    <a:pt x="157" y="106"/>
                  </a:lnTo>
                  <a:cubicBezTo>
                    <a:pt x="157" y="167"/>
                    <a:pt x="117" y="210"/>
                    <a:pt x="58" y="210"/>
                  </a:cubicBezTo>
                  <a:lnTo>
                    <a:pt x="0" y="210"/>
                  </a:lnTo>
                  <a:lnTo>
                    <a:pt x="0" y="0"/>
                  </a:lnTo>
                  <a:close/>
                  <a:moveTo>
                    <a:pt x="22" y="20"/>
                  </a:moveTo>
                  <a:lnTo>
                    <a:pt x="22" y="187"/>
                  </a:lnTo>
                  <a:lnTo>
                    <a:pt x="58" y="187"/>
                  </a:lnTo>
                  <a:cubicBezTo>
                    <a:pt x="105" y="187"/>
                    <a:pt x="133" y="154"/>
                    <a:pt x="133" y="105"/>
                  </a:cubicBezTo>
                  <a:lnTo>
                    <a:pt x="133" y="102"/>
                  </a:lnTo>
                  <a:cubicBezTo>
                    <a:pt x="133" y="52"/>
                    <a:pt x="103" y="20"/>
                    <a:pt x="58" y="20"/>
                  </a:cubicBez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9" name="Freeform 381"/>
            <p:cNvSpPr>
              <a:spLocks noEditPoints="1"/>
            </p:cNvSpPr>
            <p:nvPr/>
          </p:nvSpPr>
          <p:spPr bwMode="auto">
            <a:xfrm>
              <a:off x="4799014" y="5078374"/>
              <a:ext cx="63500" cy="82550"/>
            </a:xfrm>
            <a:custGeom>
              <a:avLst/>
              <a:gdLst>
                <a:gd name="T0" fmla="*/ 0 w 126"/>
                <a:gd name="T1" fmla="*/ 82 h 162"/>
                <a:gd name="T2" fmla="*/ 0 w 126"/>
                <a:gd name="T3" fmla="*/ 81 h 162"/>
                <a:gd name="T4" fmla="*/ 64 w 126"/>
                <a:gd name="T5" fmla="*/ 0 h 162"/>
                <a:gd name="T6" fmla="*/ 126 w 126"/>
                <a:gd name="T7" fmla="*/ 80 h 162"/>
                <a:gd name="T8" fmla="*/ 126 w 126"/>
                <a:gd name="T9" fmla="*/ 89 h 162"/>
                <a:gd name="T10" fmla="*/ 21 w 126"/>
                <a:gd name="T11" fmla="*/ 89 h 162"/>
                <a:gd name="T12" fmla="*/ 69 w 126"/>
                <a:gd name="T13" fmla="*/ 142 h 162"/>
                <a:gd name="T14" fmla="*/ 109 w 126"/>
                <a:gd name="T15" fmla="*/ 125 h 162"/>
                <a:gd name="T16" fmla="*/ 121 w 126"/>
                <a:gd name="T17" fmla="*/ 139 h 162"/>
                <a:gd name="T18" fmla="*/ 68 w 126"/>
                <a:gd name="T19" fmla="*/ 162 h 162"/>
                <a:gd name="T20" fmla="*/ 0 w 126"/>
                <a:gd name="T21" fmla="*/ 82 h 162"/>
                <a:gd name="T22" fmla="*/ 105 w 126"/>
                <a:gd name="T23" fmla="*/ 72 h 162"/>
                <a:gd name="T24" fmla="*/ 64 w 126"/>
                <a:gd name="T25" fmla="*/ 19 h 162"/>
                <a:gd name="T26" fmla="*/ 21 w 126"/>
                <a:gd name="T27" fmla="*/ 72 h 162"/>
                <a:gd name="T28" fmla="*/ 105 w 126"/>
                <a:gd name="T29" fmla="*/ 7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162">
                  <a:moveTo>
                    <a:pt x="0" y="82"/>
                  </a:moveTo>
                  <a:lnTo>
                    <a:pt x="0" y="81"/>
                  </a:lnTo>
                  <a:cubicBezTo>
                    <a:pt x="0" y="34"/>
                    <a:pt x="28" y="0"/>
                    <a:pt x="64" y="0"/>
                  </a:cubicBezTo>
                  <a:cubicBezTo>
                    <a:pt x="103" y="0"/>
                    <a:pt x="126" y="34"/>
                    <a:pt x="126" y="80"/>
                  </a:cubicBezTo>
                  <a:lnTo>
                    <a:pt x="126" y="89"/>
                  </a:lnTo>
                  <a:lnTo>
                    <a:pt x="21" y="89"/>
                  </a:lnTo>
                  <a:cubicBezTo>
                    <a:pt x="24" y="122"/>
                    <a:pt x="45" y="142"/>
                    <a:pt x="69" y="142"/>
                  </a:cubicBezTo>
                  <a:cubicBezTo>
                    <a:pt x="86" y="142"/>
                    <a:pt x="99" y="135"/>
                    <a:pt x="109" y="125"/>
                  </a:cubicBezTo>
                  <a:lnTo>
                    <a:pt x="121" y="139"/>
                  </a:lnTo>
                  <a:cubicBezTo>
                    <a:pt x="108" y="152"/>
                    <a:pt x="91" y="162"/>
                    <a:pt x="68" y="162"/>
                  </a:cubicBezTo>
                  <a:cubicBezTo>
                    <a:pt x="31" y="162"/>
                    <a:pt x="0" y="131"/>
                    <a:pt x="0" y="82"/>
                  </a:cubicBezTo>
                  <a:close/>
                  <a:moveTo>
                    <a:pt x="105" y="72"/>
                  </a:moveTo>
                  <a:cubicBezTo>
                    <a:pt x="104" y="42"/>
                    <a:pt x="90" y="19"/>
                    <a:pt x="64" y="19"/>
                  </a:cubicBezTo>
                  <a:cubicBezTo>
                    <a:pt x="41" y="19"/>
                    <a:pt x="24" y="40"/>
                    <a:pt x="21" y="72"/>
                  </a:cubicBezTo>
                  <a:lnTo>
                    <a:pt x="105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0" name="Freeform 382"/>
            <p:cNvSpPr>
              <a:spLocks/>
            </p:cNvSpPr>
            <p:nvPr/>
          </p:nvSpPr>
          <p:spPr bwMode="auto">
            <a:xfrm>
              <a:off x="4873627" y="5078374"/>
              <a:ext cx="55563" cy="80963"/>
            </a:xfrm>
            <a:custGeom>
              <a:avLst/>
              <a:gdLst>
                <a:gd name="T0" fmla="*/ 0 w 107"/>
                <a:gd name="T1" fmla="*/ 139 h 160"/>
                <a:gd name="T2" fmla="*/ 11 w 107"/>
                <a:gd name="T3" fmla="*/ 123 h 160"/>
                <a:gd name="T4" fmla="*/ 56 w 107"/>
                <a:gd name="T5" fmla="*/ 141 h 160"/>
                <a:gd name="T6" fmla="*/ 85 w 107"/>
                <a:gd name="T7" fmla="*/ 118 h 160"/>
                <a:gd name="T8" fmla="*/ 85 w 107"/>
                <a:gd name="T9" fmla="*/ 118 h 160"/>
                <a:gd name="T10" fmla="*/ 51 w 107"/>
                <a:gd name="T11" fmla="*/ 88 h 160"/>
                <a:gd name="T12" fmla="*/ 6 w 107"/>
                <a:gd name="T13" fmla="*/ 43 h 160"/>
                <a:gd name="T14" fmla="*/ 6 w 107"/>
                <a:gd name="T15" fmla="*/ 43 h 160"/>
                <a:gd name="T16" fmla="*/ 54 w 107"/>
                <a:gd name="T17" fmla="*/ 0 h 160"/>
                <a:gd name="T18" fmla="*/ 103 w 107"/>
                <a:gd name="T19" fmla="*/ 16 h 160"/>
                <a:gd name="T20" fmla="*/ 93 w 107"/>
                <a:gd name="T21" fmla="*/ 33 h 160"/>
                <a:gd name="T22" fmla="*/ 54 w 107"/>
                <a:gd name="T23" fmla="*/ 18 h 160"/>
                <a:gd name="T24" fmla="*/ 28 w 107"/>
                <a:gd name="T25" fmla="*/ 39 h 160"/>
                <a:gd name="T26" fmla="*/ 28 w 107"/>
                <a:gd name="T27" fmla="*/ 39 h 160"/>
                <a:gd name="T28" fmla="*/ 63 w 107"/>
                <a:gd name="T29" fmla="*/ 68 h 160"/>
                <a:gd name="T30" fmla="*/ 107 w 107"/>
                <a:gd name="T31" fmla="*/ 114 h 160"/>
                <a:gd name="T32" fmla="*/ 107 w 107"/>
                <a:gd name="T33" fmla="*/ 114 h 160"/>
                <a:gd name="T34" fmla="*/ 57 w 107"/>
                <a:gd name="T35" fmla="*/ 159 h 160"/>
                <a:gd name="T36" fmla="*/ 0 w 107"/>
                <a:gd name="T37" fmla="*/ 13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160">
                  <a:moveTo>
                    <a:pt x="0" y="139"/>
                  </a:moveTo>
                  <a:lnTo>
                    <a:pt x="11" y="123"/>
                  </a:lnTo>
                  <a:cubicBezTo>
                    <a:pt x="26" y="135"/>
                    <a:pt x="41" y="141"/>
                    <a:pt x="56" y="141"/>
                  </a:cubicBezTo>
                  <a:cubicBezTo>
                    <a:pt x="73" y="141"/>
                    <a:pt x="85" y="131"/>
                    <a:pt x="85" y="118"/>
                  </a:cubicBezTo>
                  <a:lnTo>
                    <a:pt x="85" y="118"/>
                  </a:lnTo>
                  <a:cubicBezTo>
                    <a:pt x="85" y="104"/>
                    <a:pt x="72" y="96"/>
                    <a:pt x="51" y="88"/>
                  </a:cubicBezTo>
                  <a:cubicBezTo>
                    <a:pt x="26" y="76"/>
                    <a:pt x="6" y="68"/>
                    <a:pt x="6" y="43"/>
                  </a:cubicBezTo>
                  <a:lnTo>
                    <a:pt x="6" y="43"/>
                  </a:lnTo>
                  <a:cubicBezTo>
                    <a:pt x="6" y="18"/>
                    <a:pt x="26" y="0"/>
                    <a:pt x="54" y="0"/>
                  </a:cubicBezTo>
                  <a:cubicBezTo>
                    <a:pt x="72" y="0"/>
                    <a:pt x="91" y="6"/>
                    <a:pt x="103" y="16"/>
                  </a:cubicBezTo>
                  <a:lnTo>
                    <a:pt x="93" y="33"/>
                  </a:lnTo>
                  <a:cubicBezTo>
                    <a:pt x="81" y="24"/>
                    <a:pt x="68" y="18"/>
                    <a:pt x="54" y="18"/>
                  </a:cubicBezTo>
                  <a:cubicBezTo>
                    <a:pt x="38" y="18"/>
                    <a:pt x="28" y="27"/>
                    <a:pt x="28" y="39"/>
                  </a:cubicBezTo>
                  <a:lnTo>
                    <a:pt x="28" y="39"/>
                  </a:lnTo>
                  <a:cubicBezTo>
                    <a:pt x="28" y="53"/>
                    <a:pt x="42" y="59"/>
                    <a:pt x="63" y="68"/>
                  </a:cubicBezTo>
                  <a:cubicBezTo>
                    <a:pt x="89" y="79"/>
                    <a:pt x="107" y="90"/>
                    <a:pt x="107" y="114"/>
                  </a:cubicBezTo>
                  <a:lnTo>
                    <a:pt x="107" y="114"/>
                  </a:lnTo>
                  <a:cubicBezTo>
                    <a:pt x="107" y="141"/>
                    <a:pt x="84" y="159"/>
                    <a:pt x="57" y="159"/>
                  </a:cubicBezTo>
                  <a:cubicBezTo>
                    <a:pt x="37" y="160"/>
                    <a:pt x="16" y="153"/>
                    <a:pt x="0" y="1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1" name="Freeform 383"/>
            <p:cNvSpPr>
              <a:spLocks noEditPoints="1"/>
            </p:cNvSpPr>
            <p:nvPr/>
          </p:nvSpPr>
          <p:spPr bwMode="auto">
            <a:xfrm>
              <a:off x="4946652" y="5049799"/>
              <a:ext cx="11113" cy="109538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1 w 24"/>
                <a:gd name="T11" fmla="*/ 57 h 214"/>
                <a:gd name="T12" fmla="*/ 23 w 24"/>
                <a:gd name="T13" fmla="*/ 57 h 214"/>
                <a:gd name="T14" fmla="*/ 23 w 24"/>
                <a:gd name="T15" fmla="*/ 214 h 214"/>
                <a:gd name="T16" fmla="*/ 1 w 24"/>
                <a:gd name="T17" fmla="*/ 214 h 214"/>
                <a:gd name="T18" fmla="*/ 1 w 24"/>
                <a:gd name="T19" fmla="*/ 5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1" y="57"/>
                  </a:moveTo>
                  <a:lnTo>
                    <a:pt x="23" y="57"/>
                  </a:lnTo>
                  <a:lnTo>
                    <a:pt x="23" y="214"/>
                  </a:lnTo>
                  <a:lnTo>
                    <a:pt x="1" y="214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2" name="Freeform 384"/>
            <p:cNvSpPr>
              <a:spLocks noEditPoints="1"/>
            </p:cNvSpPr>
            <p:nvPr/>
          </p:nvSpPr>
          <p:spPr bwMode="auto">
            <a:xfrm>
              <a:off x="4976814" y="5078374"/>
              <a:ext cx="68263" cy="103188"/>
            </a:xfrm>
            <a:custGeom>
              <a:avLst/>
              <a:gdLst>
                <a:gd name="T0" fmla="*/ 7 w 134"/>
                <a:gd name="T1" fmla="*/ 187 h 204"/>
                <a:gd name="T2" fmla="*/ 15 w 134"/>
                <a:gd name="T3" fmla="*/ 170 h 204"/>
                <a:gd name="T4" fmla="*/ 65 w 134"/>
                <a:gd name="T5" fmla="*/ 185 h 204"/>
                <a:gd name="T6" fmla="*/ 113 w 134"/>
                <a:gd name="T7" fmla="*/ 139 h 204"/>
                <a:gd name="T8" fmla="*/ 113 w 134"/>
                <a:gd name="T9" fmla="*/ 116 h 204"/>
                <a:gd name="T10" fmla="*/ 62 w 134"/>
                <a:gd name="T11" fmla="*/ 149 h 204"/>
                <a:gd name="T12" fmla="*/ 0 w 134"/>
                <a:gd name="T13" fmla="*/ 75 h 204"/>
                <a:gd name="T14" fmla="*/ 0 w 134"/>
                <a:gd name="T15" fmla="*/ 74 h 204"/>
                <a:gd name="T16" fmla="*/ 62 w 134"/>
                <a:gd name="T17" fmla="*/ 0 h 204"/>
                <a:gd name="T18" fmla="*/ 113 w 134"/>
                <a:gd name="T19" fmla="*/ 31 h 204"/>
                <a:gd name="T20" fmla="*/ 113 w 134"/>
                <a:gd name="T21" fmla="*/ 4 h 204"/>
                <a:gd name="T22" fmla="*/ 134 w 134"/>
                <a:gd name="T23" fmla="*/ 4 h 204"/>
                <a:gd name="T24" fmla="*/ 134 w 134"/>
                <a:gd name="T25" fmla="*/ 139 h 204"/>
                <a:gd name="T26" fmla="*/ 117 w 134"/>
                <a:gd name="T27" fmla="*/ 186 h 204"/>
                <a:gd name="T28" fmla="*/ 65 w 134"/>
                <a:gd name="T29" fmla="*/ 204 h 204"/>
                <a:gd name="T30" fmla="*/ 7 w 134"/>
                <a:gd name="T31" fmla="*/ 187 h 204"/>
                <a:gd name="T32" fmla="*/ 113 w 134"/>
                <a:gd name="T33" fmla="*/ 75 h 204"/>
                <a:gd name="T34" fmla="*/ 113 w 134"/>
                <a:gd name="T35" fmla="*/ 75 h 204"/>
                <a:gd name="T36" fmla="*/ 67 w 134"/>
                <a:gd name="T37" fmla="*/ 20 h 204"/>
                <a:gd name="T38" fmla="*/ 23 w 134"/>
                <a:gd name="T39" fmla="*/ 74 h 204"/>
                <a:gd name="T40" fmla="*/ 23 w 134"/>
                <a:gd name="T41" fmla="*/ 74 h 204"/>
                <a:gd name="T42" fmla="*/ 67 w 134"/>
                <a:gd name="T43" fmla="*/ 129 h 204"/>
                <a:gd name="T44" fmla="*/ 113 w 134"/>
                <a:gd name="T45" fmla="*/ 7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204">
                  <a:moveTo>
                    <a:pt x="7" y="187"/>
                  </a:moveTo>
                  <a:lnTo>
                    <a:pt x="15" y="170"/>
                  </a:lnTo>
                  <a:cubicBezTo>
                    <a:pt x="30" y="180"/>
                    <a:pt x="48" y="185"/>
                    <a:pt x="65" y="185"/>
                  </a:cubicBezTo>
                  <a:cubicBezTo>
                    <a:pt x="94" y="185"/>
                    <a:pt x="113" y="170"/>
                    <a:pt x="113" y="139"/>
                  </a:cubicBezTo>
                  <a:lnTo>
                    <a:pt x="113" y="116"/>
                  </a:lnTo>
                  <a:cubicBezTo>
                    <a:pt x="102" y="134"/>
                    <a:pt x="87" y="149"/>
                    <a:pt x="62" y="149"/>
                  </a:cubicBezTo>
                  <a:cubicBezTo>
                    <a:pt x="30" y="149"/>
                    <a:pt x="0" y="122"/>
                    <a:pt x="0" y="75"/>
                  </a:cubicBezTo>
                  <a:lnTo>
                    <a:pt x="0" y="74"/>
                  </a:lnTo>
                  <a:cubicBezTo>
                    <a:pt x="0" y="26"/>
                    <a:pt x="30" y="0"/>
                    <a:pt x="62" y="0"/>
                  </a:cubicBezTo>
                  <a:cubicBezTo>
                    <a:pt x="87" y="0"/>
                    <a:pt x="102" y="14"/>
                    <a:pt x="113" y="31"/>
                  </a:cubicBezTo>
                  <a:lnTo>
                    <a:pt x="113" y="4"/>
                  </a:lnTo>
                  <a:lnTo>
                    <a:pt x="134" y="4"/>
                  </a:lnTo>
                  <a:lnTo>
                    <a:pt x="134" y="139"/>
                  </a:lnTo>
                  <a:cubicBezTo>
                    <a:pt x="134" y="160"/>
                    <a:pt x="128" y="176"/>
                    <a:pt x="117" y="186"/>
                  </a:cubicBezTo>
                  <a:cubicBezTo>
                    <a:pt x="104" y="199"/>
                    <a:pt x="87" y="204"/>
                    <a:pt x="65" y="204"/>
                  </a:cubicBezTo>
                  <a:cubicBezTo>
                    <a:pt x="44" y="204"/>
                    <a:pt x="24" y="199"/>
                    <a:pt x="7" y="187"/>
                  </a:cubicBezTo>
                  <a:close/>
                  <a:moveTo>
                    <a:pt x="113" y="75"/>
                  </a:moveTo>
                  <a:lnTo>
                    <a:pt x="113" y="75"/>
                  </a:lnTo>
                  <a:cubicBezTo>
                    <a:pt x="113" y="41"/>
                    <a:pt x="90" y="20"/>
                    <a:pt x="67" y="20"/>
                  </a:cubicBezTo>
                  <a:cubicBezTo>
                    <a:pt x="42" y="20"/>
                    <a:pt x="23" y="40"/>
                    <a:pt x="23" y="74"/>
                  </a:cubicBezTo>
                  <a:lnTo>
                    <a:pt x="23" y="74"/>
                  </a:lnTo>
                  <a:cubicBezTo>
                    <a:pt x="23" y="107"/>
                    <a:pt x="43" y="129"/>
                    <a:pt x="67" y="129"/>
                  </a:cubicBezTo>
                  <a:cubicBezTo>
                    <a:pt x="90" y="129"/>
                    <a:pt x="113" y="107"/>
                    <a:pt x="11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3" name="Freeform 385"/>
            <p:cNvSpPr>
              <a:spLocks/>
            </p:cNvSpPr>
            <p:nvPr/>
          </p:nvSpPr>
          <p:spPr bwMode="auto">
            <a:xfrm>
              <a:off x="5067302" y="5078374"/>
              <a:ext cx="60325" cy="79375"/>
            </a:xfrm>
            <a:custGeom>
              <a:avLst/>
              <a:gdLst>
                <a:gd name="T0" fmla="*/ 0 w 119"/>
                <a:gd name="T1" fmla="*/ 3 h 158"/>
                <a:gd name="T2" fmla="*/ 21 w 119"/>
                <a:gd name="T3" fmla="*/ 3 h 158"/>
                <a:gd name="T4" fmla="*/ 21 w 119"/>
                <a:gd name="T5" fmla="*/ 28 h 158"/>
                <a:gd name="T6" fmla="*/ 67 w 119"/>
                <a:gd name="T7" fmla="*/ 0 h 158"/>
                <a:gd name="T8" fmla="*/ 119 w 119"/>
                <a:gd name="T9" fmla="*/ 56 h 158"/>
                <a:gd name="T10" fmla="*/ 119 w 119"/>
                <a:gd name="T11" fmla="*/ 158 h 158"/>
                <a:gd name="T12" fmla="*/ 97 w 119"/>
                <a:gd name="T13" fmla="*/ 158 h 158"/>
                <a:gd name="T14" fmla="*/ 97 w 119"/>
                <a:gd name="T15" fmla="*/ 62 h 158"/>
                <a:gd name="T16" fmla="*/ 61 w 119"/>
                <a:gd name="T17" fmla="*/ 18 h 158"/>
                <a:gd name="T18" fmla="*/ 21 w 119"/>
                <a:gd name="T19" fmla="*/ 63 h 158"/>
                <a:gd name="T20" fmla="*/ 21 w 119"/>
                <a:gd name="T21" fmla="*/ 158 h 158"/>
                <a:gd name="T22" fmla="*/ 0 w 119"/>
                <a:gd name="T23" fmla="*/ 158 h 158"/>
                <a:gd name="T24" fmla="*/ 0 w 119"/>
                <a:gd name="T2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8">
                  <a:moveTo>
                    <a:pt x="0" y="3"/>
                  </a:moveTo>
                  <a:lnTo>
                    <a:pt x="21" y="3"/>
                  </a:lnTo>
                  <a:lnTo>
                    <a:pt x="21" y="28"/>
                  </a:lnTo>
                  <a:cubicBezTo>
                    <a:pt x="30" y="13"/>
                    <a:pt x="44" y="0"/>
                    <a:pt x="67" y="0"/>
                  </a:cubicBezTo>
                  <a:cubicBezTo>
                    <a:pt x="99" y="0"/>
                    <a:pt x="119" y="21"/>
                    <a:pt x="119" y="56"/>
                  </a:cubicBezTo>
                  <a:lnTo>
                    <a:pt x="119" y="158"/>
                  </a:lnTo>
                  <a:lnTo>
                    <a:pt x="97" y="158"/>
                  </a:lnTo>
                  <a:lnTo>
                    <a:pt x="97" y="62"/>
                  </a:lnTo>
                  <a:cubicBezTo>
                    <a:pt x="97" y="35"/>
                    <a:pt x="84" y="18"/>
                    <a:pt x="61" y="18"/>
                  </a:cubicBezTo>
                  <a:cubicBezTo>
                    <a:pt x="39" y="18"/>
                    <a:pt x="21" y="36"/>
                    <a:pt x="21" y="63"/>
                  </a:cubicBezTo>
                  <a:lnTo>
                    <a:pt x="21" y="158"/>
                  </a:lnTo>
                  <a:lnTo>
                    <a:pt x="0" y="15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4" name="Freeform 386"/>
            <p:cNvSpPr>
              <a:spLocks noEditPoints="1"/>
            </p:cNvSpPr>
            <p:nvPr/>
          </p:nvSpPr>
          <p:spPr bwMode="auto">
            <a:xfrm>
              <a:off x="5143502" y="5078374"/>
              <a:ext cx="60325" cy="82550"/>
            </a:xfrm>
            <a:custGeom>
              <a:avLst/>
              <a:gdLst>
                <a:gd name="T0" fmla="*/ 0 w 119"/>
                <a:gd name="T1" fmla="*/ 113 h 161"/>
                <a:gd name="T2" fmla="*/ 0 w 119"/>
                <a:gd name="T3" fmla="*/ 113 h 161"/>
                <a:gd name="T4" fmla="*/ 57 w 119"/>
                <a:gd name="T5" fmla="*/ 61 h 161"/>
                <a:gd name="T6" fmla="*/ 97 w 119"/>
                <a:gd name="T7" fmla="*/ 68 h 161"/>
                <a:gd name="T8" fmla="*/ 97 w 119"/>
                <a:gd name="T9" fmla="*/ 59 h 161"/>
                <a:gd name="T10" fmla="*/ 57 w 119"/>
                <a:gd name="T11" fmla="*/ 20 h 161"/>
                <a:gd name="T12" fmla="*/ 17 w 119"/>
                <a:gd name="T13" fmla="*/ 30 h 161"/>
                <a:gd name="T14" fmla="*/ 11 w 119"/>
                <a:gd name="T15" fmla="*/ 12 h 161"/>
                <a:gd name="T16" fmla="*/ 60 w 119"/>
                <a:gd name="T17" fmla="*/ 0 h 161"/>
                <a:gd name="T18" fmla="*/ 104 w 119"/>
                <a:gd name="T19" fmla="*/ 15 h 161"/>
                <a:gd name="T20" fmla="*/ 119 w 119"/>
                <a:gd name="T21" fmla="*/ 57 h 161"/>
                <a:gd name="T22" fmla="*/ 119 w 119"/>
                <a:gd name="T23" fmla="*/ 158 h 161"/>
                <a:gd name="T24" fmla="*/ 97 w 119"/>
                <a:gd name="T25" fmla="*/ 158 h 161"/>
                <a:gd name="T26" fmla="*/ 97 w 119"/>
                <a:gd name="T27" fmla="*/ 135 h 161"/>
                <a:gd name="T28" fmla="*/ 50 w 119"/>
                <a:gd name="T29" fmla="*/ 161 h 161"/>
                <a:gd name="T30" fmla="*/ 0 w 119"/>
                <a:gd name="T31" fmla="*/ 113 h 161"/>
                <a:gd name="T32" fmla="*/ 97 w 119"/>
                <a:gd name="T33" fmla="*/ 104 h 161"/>
                <a:gd name="T34" fmla="*/ 97 w 119"/>
                <a:gd name="T35" fmla="*/ 84 h 161"/>
                <a:gd name="T36" fmla="*/ 60 w 119"/>
                <a:gd name="T37" fmla="*/ 77 h 161"/>
                <a:gd name="T38" fmla="*/ 21 w 119"/>
                <a:gd name="T39" fmla="*/ 110 h 161"/>
                <a:gd name="T40" fmla="*/ 21 w 119"/>
                <a:gd name="T41" fmla="*/ 111 h 161"/>
                <a:gd name="T42" fmla="*/ 55 w 119"/>
                <a:gd name="T43" fmla="*/ 143 h 161"/>
                <a:gd name="T44" fmla="*/ 97 w 119"/>
                <a:gd name="T45" fmla="*/ 10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1">
                  <a:moveTo>
                    <a:pt x="0" y="113"/>
                  </a:moveTo>
                  <a:lnTo>
                    <a:pt x="0" y="113"/>
                  </a:lnTo>
                  <a:cubicBezTo>
                    <a:pt x="0" y="79"/>
                    <a:pt x="22" y="61"/>
                    <a:pt x="57" y="61"/>
                  </a:cubicBezTo>
                  <a:cubicBezTo>
                    <a:pt x="74" y="61"/>
                    <a:pt x="86" y="64"/>
                    <a:pt x="97" y="68"/>
                  </a:cubicBezTo>
                  <a:lnTo>
                    <a:pt x="97" y="59"/>
                  </a:lnTo>
                  <a:cubicBezTo>
                    <a:pt x="97" y="34"/>
                    <a:pt x="82" y="20"/>
                    <a:pt x="57" y="20"/>
                  </a:cubicBezTo>
                  <a:cubicBezTo>
                    <a:pt x="42" y="20"/>
                    <a:pt x="29" y="25"/>
                    <a:pt x="17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3" y="25"/>
                    <a:pt x="119" y="39"/>
                    <a:pt x="119" y="57"/>
                  </a:cubicBezTo>
                  <a:lnTo>
                    <a:pt x="119" y="158"/>
                  </a:lnTo>
                  <a:lnTo>
                    <a:pt x="97" y="158"/>
                  </a:lnTo>
                  <a:lnTo>
                    <a:pt x="97" y="135"/>
                  </a:lnTo>
                  <a:cubicBezTo>
                    <a:pt x="88" y="150"/>
                    <a:pt x="72" y="161"/>
                    <a:pt x="50" y="161"/>
                  </a:cubicBezTo>
                  <a:cubicBezTo>
                    <a:pt x="24" y="161"/>
                    <a:pt x="0" y="143"/>
                    <a:pt x="0" y="113"/>
                  </a:cubicBezTo>
                  <a:close/>
                  <a:moveTo>
                    <a:pt x="97" y="104"/>
                  </a:moveTo>
                  <a:lnTo>
                    <a:pt x="97" y="84"/>
                  </a:lnTo>
                  <a:cubicBezTo>
                    <a:pt x="87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3"/>
                    <a:pt x="55" y="143"/>
                  </a:cubicBezTo>
                  <a:cubicBezTo>
                    <a:pt x="79" y="143"/>
                    <a:pt x="97" y="126"/>
                    <a:pt x="97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5" name="Freeform 387"/>
            <p:cNvSpPr>
              <a:spLocks/>
            </p:cNvSpPr>
            <p:nvPr/>
          </p:nvSpPr>
          <p:spPr bwMode="auto">
            <a:xfrm>
              <a:off x="5218114" y="5057737"/>
              <a:ext cx="41275" cy="101600"/>
            </a:xfrm>
            <a:custGeom>
              <a:avLst/>
              <a:gdLst>
                <a:gd name="T0" fmla="*/ 19 w 82"/>
                <a:gd name="T1" fmla="*/ 164 h 203"/>
                <a:gd name="T2" fmla="*/ 19 w 82"/>
                <a:gd name="T3" fmla="*/ 64 h 203"/>
                <a:gd name="T4" fmla="*/ 0 w 82"/>
                <a:gd name="T5" fmla="*/ 64 h 203"/>
                <a:gd name="T6" fmla="*/ 0 w 82"/>
                <a:gd name="T7" fmla="*/ 45 h 203"/>
                <a:gd name="T8" fmla="*/ 19 w 82"/>
                <a:gd name="T9" fmla="*/ 45 h 203"/>
                <a:gd name="T10" fmla="*/ 19 w 82"/>
                <a:gd name="T11" fmla="*/ 0 h 203"/>
                <a:gd name="T12" fmla="*/ 40 w 82"/>
                <a:gd name="T13" fmla="*/ 0 h 203"/>
                <a:gd name="T14" fmla="*/ 40 w 82"/>
                <a:gd name="T15" fmla="*/ 45 h 203"/>
                <a:gd name="T16" fmla="*/ 80 w 82"/>
                <a:gd name="T17" fmla="*/ 45 h 203"/>
                <a:gd name="T18" fmla="*/ 80 w 82"/>
                <a:gd name="T19" fmla="*/ 64 h 203"/>
                <a:gd name="T20" fmla="*/ 40 w 82"/>
                <a:gd name="T21" fmla="*/ 64 h 203"/>
                <a:gd name="T22" fmla="*/ 40 w 82"/>
                <a:gd name="T23" fmla="*/ 161 h 203"/>
                <a:gd name="T24" fmla="*/ 63 w 82"/>
                <a:gd name="T25" fmla="*/ 183 h 203"/>
                <a:gd name="T26" fmla="*/ 82 w 82"/>
                <a:gd name="T27" fmla="*/ 179 h 203"/>
                <a:gd name="T28" fmla="*/ 82 w 82"/>
                <a:gd name="T29" fmla="*/ 198 h 203"/>
                <a:gd name="T30" fmla="*/ 58 w 82"/>
                <a:gd name="T31" fmla="*/ 203 h 203"/>
                <a:gd name="T32" fmla="*/ 19 w 82"/>
                <a:gd name="T33" fmla="*/ 16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203">
                  <a:moveTo>
                    <a:pt x="19" y="164"/>
                  </a:moveTo>
                  <a:lnTo>
                    <a:pt x="19" y="64"/>
                  </a:lnTo>
                  <a:lnTo>
                    <a:pt x="0" y="64"/>
                  </a:lnTo>
                  <a:lnTo>
                    <a:pt x="0" y="45"/>
                  </a:lnTo>
                  <a:lnTo>
                    <a:pt x="19" y="45"/>
                  </a:lnTo>
                  <a:lnTo>
                    <a:pt x="19" y="0"/>
                  </a:lnTo>
                  <a:lnTo>
                    <a:pt x="40" y="0"/>
                  </a:lnTo>
                  <a:lnTo>
                    <a:pt x="40" y="45"/>
                  </a:lnTo>
                  <a:lnTo>
                    <a:pt x="80" y="45"/>
                  </a:lnTo>
                  <a:lnTo>
                    <a:pt x="80" y="64"/>
                  </a:lnTo>
                  <a:lnTo>
                    <a:pt x="40" y="64"/>
                  </a:lnTo>
                  <a:lnTo>
                    <a:pt x="40" y="161"/>
                  </a:lnTo>
                  <a:cubicBezTo>
                    <a:pt x="40" y="177"/>
                    <a:pt x="49" y="183"/>
                    <a:pt x="63" y="183"/>
                  </a:cubicBezTo>
                  <a:cubicBezTo>
                    <a:pt x="69" y="183"/>
                    <a:pt x="75" y="182"/>
                    <a:pt x="82" y="179"/>
                  </a:cubicBezTo>
                  <a:lnTo>
                    <a:pt x="82" y="198"/>
                  </a:lnTo>
                  <a:cubicBezTo>
                    <a:pt x="75" y="202"/>
                    <a:pt x="68" y="203"/>
                    <a:pt x="58" y="203"/>
                  </a:cubicBezTo>
                  <a:cubicBezTo>
                    <a:pt x="35" y="203"/>
                    <a:pt x="19" y="192"/>
                    <a:pt x="19" y="1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6" name="Freeform 388"/>
            <p:cNvSpPr>
              <a:spLocks noEditPoints="1"/>
            </p:cNvSpPr>
            <p:nvPr/>
          </p:nvSpPr>
          <p:spPr bwMode="auto">
            <a:xfrm>
              <a:off x="5270502" y="5078374"/>
              <a:ext cx="63500" cy="82550"/>
            </a:xfrm>
            <a:custGeom>
              <a:avLst/>
              <a:gdLst>
                <a:gd name="T0" fmla="*/ 0 w 126"/>
                <a:gd name="T1" fmla="*/ 82 h 162"/>
                <a:gd name="T2" fmla="*/ 0 w 126"/>
                <a:gd name="T3" fmla="*/ 81 h 162"/>
                <a:gd name="T4" fmla="*/ 64 w 126"/>
                <a:gd name="T5" fmla="*/ 0 h 162"/>
                <a:gd name="T6" fmla="*/ 126 w 126"/>
                <a:gd name="T7" fmla="*/ 80 h 162"/>
                <a:gd name="T8" fmla="*/ 126 w 126"/>
                <a:gd name="T9" fmla="*/ 89 h 162"/>
                <a:gd name="T10" fmla="*/ 21 w 126"/>
                <a:gd name="T11" fmla="*/ 89 h 162"/>
                <a:gd name="T12" fmla="*/ 69 w 126"/>
                <a:gd name="T13" fmla="*/ 142 h 162"/>
                <a:gd name="T14" fmla="*/ 109 w 126"/>
                <a:gd name="T15" fmla="*/ 125 h 162"/>
                <a:gd name="T16" fmla="*/ 121 w 126"/>
                <a:gd name="T17" fmla="*/ 139 h 162"/>
                <a:gd name="T18" fmla="*/ 67 w 126"/>
                <a:gd name="T19" fmla="*/ 162 h 162"/>
                <a:gd name="T20" fmla="*/ 0 w 126"/>
                <a:gd name="T21" fmla="*/ 82 h 162"/>
                <a:gd name="T22" fmla="*/ 105 w 126"/>
                <a:gd name="T23" fmla="*/ 72 h 162"/>
                <a:gd name="T24" fmla="*/ 64 w 126"/>
                <a:gd name="T25" fmla="*/ 19 h 162"/>
                <a:gd name="T26" fmla="*/ 21 w 126"/>
                <a:gd name="T27" fmla="*/ 72 h 162"/>
                <a:gd name="T28" fmla="*/ 105 w 126"/>
                <a:gd name="T29" fmla="*/ 7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162">
                  <a:moveTo>
                    <a:pt x="0" y="82"/>
                  </a:moveTo>
                  <a:lnTo>
                    <a:pt x="0" y="81"/>
                  </a:lnTo>
                  <a:cubicBezTo>
                    <a:pt x="0" y="34"/>
                    <a:pt x="27" y="0"/>
                    <a:pt x="64" y="0"/>
                  </a:cubicBezTo>
                  <a:cubicBezTo>
                    <a:pt x="102" y="0"/>
                    <a:pt x="126" y="34"/>
                    <a:pt x="126" y="80"/>
                  </a:cubicBezTo>
                  <a:lnTo>
                    <a:pt x="126" y="89"/>
                  </a:lnTo>
                  <a:lnTo>
                    <a:pt x="21" y="89"/>
                  </a:lnTo>
                  <a:cubicBezTo>
                    <a:pt x="24" y="122"/>
                    <a:pt x="45" y="142"/>
                    <a:pt x="69" y="142"/>
                  </a:cubicBezTo>
                  <a:cubicBezTo>
                    <a:pt x="86" y="142"/>
                    <a:pt x="99" y="135"/>
                    <a:pt x="109" y="125"/>
                  </a:cubicBezTo>
                  <a:lnTo>
                    <a:pt x="121" y="139"/>
                  </a:lnTo>
                  <a:cubicBezTo>
                    <a:pt x="107" y="152"/>
                    <a:pt x="91" y="162"/>
                    <a:pt x="67" y="162"/>
                  </a:cubicBezTo>
                  <a:cubicBezTo>
                    <a:pt x="31" y="162"/>
                    <a:pt x="0" y="131"/>
                    <a:pt x="0" y="82"/>
                  </a:cubicBezTo>
                  <a:close/>
                  <a:moveTo>
                    <a:pt x="105" y="72"/>
                  </a:moveTo>
                  <a:cubicBezTo>
                    <a:pt x="104" y="42"/>
                    <a:pt x="90" y="19"/>
                    <a:pt x="64" y="19"/>
                  </a:cubicBezTo>
                  <a:cubicBezTo>
                    <a:pt x="41" y="19"/>
                    <a:pt x="24" y="40"/>
                    <a:pt x="21" y="72"/>
                  </a:cubicBezTo>
                  <a:lnTo>
                    <a:pt x="105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7" name="Rectangle 389"/>
            <p:cNvSpPr>
              <a:spLocks noChangeArrowheads="1"/>
            </p:cNvSpPr>
            <p:nvPr/>
          </p:nvSpPr>
          <p:spPr bwMode="auto">
            <a:xfrm>
              <a:off x="4802189" y="4808499"/>
              <a:ext cx="42862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8" name="Freeform 390"/>
            <p:cNvSpPr>
              <a:spLocks noEditPoints="1"/>
            </p:cNvSpPr>
            <p:nvPr/>
          </p:nvSpPr>
          <p:spPr bwMode="auto">
            <a:xfrm>
              <a:off x="4940302" y="4841837"/>
              <a:ext cx="47625" cy="60325"/>
            </a:xfrm>
            <a:custGeom>
              <a:avLst/>
              <a:gdLst>
                <a:gd name="T0" fmla="*/ 0 w 95"/>
                <a:gd name="T1" fmla="*/ 0 h 118"/>
                <a:gd name="T2" fmla="*/ 38 w 95"/>
                <a:gd name="T3" fmla="*/ 0 h 118"/>
                <a:gd name="T4" fmla="*/ 95 w 95"/>
                <a:gd name="T5" fmla="*/ 58 h 118"/>
                <a:gd name="T6" fmla="*/ 95 w 95"/>
                <a:gd name="T7" fmla="*/ 60 h 118"/>
                <a:gd name="T8" fmla="*/ 38 w 95"/>
                <a:gd name="T9" fmla="*/ 118 h 118"/>
                <a:gd name="T10" fmla="*/ 0 w 95"/>
                <a:gd name="T11" fmla="*/ 118 h 118"/>
                <a:gd name="T12" fmla="*/ 0 w 95"/>
                <a:gd name="T13" fmla="*/ 0 h 118"/>
                <a:gd name="T14" fmla="*/ 25 w 95"/>
                <a:gd name="T15" fmla="*/ 22 h 118"/>
                <a:gd name="T16" fmla="*/ 25 w 95"/>
                <a:gd name="T17" fmla="*/ 96 h 118"/>
                <a:gd name="T18" fmla="*/ 38 w 95"/>
                <a:gd name="T19" fmla="*/ 96 h 118"/>
                <a:gd name="T20" fmla="*/ 70 w 95"/>
                <a:gd name="T21" fmla="*/ 60 h 118"/>
                <a:gd name="T22" fmla="*/ 70 w 95"/>
                <a:gd name="T23" fmla="*/ 58 h 118"/>
                <a:gd name="T24" fmla="*/ 38 w 95"/>
                <a:gd name="T25" fmla="*/ 21 h 118"/>
                <a:gd name="T26" fmla="*/ 25 w 95"/>
                <a:gd name="T2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18">
                  <a:moveTo>
                    <a:pt x="0" y="0"/>
                  </a:moveTo>
                  <a:lnTo>
                    <a:pt x="38" y="0"/>
                  </a:lnTo>
                  <a:cubicBezTo>
                    <a:pt x="73" y="0"/>
                    <a:pt x="95" y="23"/>
                    <a:pt x="95" y="58"/>
                  </a:cubicBezTo>
                  <a:lnTo>
                    <a:pt x="95" y="60"/>
                  </a:lnTo>
                  <a:cubicBezTo>
                    <a:pt x="95" y="95"/>
                    <a:pt x="72" y="118"/>
                    <a:pt x="38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25" y="22"/>
                  </a:moveTo>
                  <a:lnTo>
                    <a:pt x="25" y="96"/>
                  </a:lnTo>
                  <a:lnTo>
                    <a:pt x="38" y="96"/>
                  </a:lnTo>
                  <a:cubicBezTo>
                    <a:pt x="57" y="96"/>
                    <a:pt x="70" y="83"/>
                    <a:pt x="70" y="60"/>
                  </a:cubicBezTo>
                  <a:lnTo>
                    <a:pt x="70" y="58"/>
                  </a:lnTo>
                  <a:cubicBezTo>
                    <a:pt x="70" y="35"/>
                    <a:pt x="57" y="22"/>
                    <a:pt x="38" y="21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9" name="Freeform 391"/>
            <p:cNvSpPr>
              <a:spLocks/>
            </p:cNvSpPr>
            <p:nvPr/>
          </p:nvSpPr>
          <p:spPr bwMode="auto">
            <a:xfrm>
              <a:off x="4997452" y="4841837"/>
              <a:ext cx="47625" cy="60325"/>
            </a:xfrm>
            <a:custGeom>
              <a:avLst/>
              <a:gdLst>
                <a:gd name="T0" fmla="*/ 1 w 92"/>
                <a:gd name="T1" fmla="*/ 0 h 118"/>
                <a:gd name="T2" fmla="*/ 23 w 92"/>
                <a:gd name="T3" fmla="*/ 0 h 118"/>
                <a:gd name="T4" fmla="*/ 68 w 92"/>
                <a:gd name="T5" fmla="*/ 68 h 118"/>
                <a:gd name="T6" fmla="*/ 68 w 92"/>
                <a:gd name="T7" fmla="*/ 0 h 118"/>
                <a:gd name="T8" fmla="*/ 92 w 92"/>
                <a:gd name="T9" fmla="*/ 0 h 118"/>
                <a:gd name="T10" fmla="*/ 92 w 92"/>
                <a:gd name="T11" fmla="*/ 118 h 118"/>
                <a:gd name="T12" fmla="*/ 70 w 92"/>
                <a:gd name="T13" fmla="*/ 118 h 118"/>
                <a:gd name="T14" fmla="*/ 24 w 92"/>
                <a:gd name="T15" fmla="*/ 46 h 118"/>
                <a:gd name="T16" fmla="*/ 24 w 92"/>
                <a:gd name="T17" fmla="*/ 117 h 118"/>
                <a:gd name="T18" fmla="*/ 0 w 92"/>
                <a:gd name="T19" fmla="*/ 117 h 118"/>
                <a:gd name="T20" fmla="*/ 1 w 92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8">
                  <a:moveTo>
                    <a:pt x="1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0" name="Freeform 392"/>
            <p:cNvSpPr>
              <a:spLocks/>
            </p:cNvSpPr>
            <p:nvPr/>
          </p:nvSpPr>
          <p:spPr bwMode="auto">
            <a:xfrm>
              <a:off x="5053014" y="4841837"/>
              <a:ext cx="42863" cy="61913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2" y="0"/>
                    <a:pt x="45" y="0"/>
                  </a:cubicBezTo>
                  <a:cubicBezTo>
                    <a:pt x="59" y="0"/>
                    <a:pt x="72" y="5"/>
                    <a:pt x="84" y="15"/>
                  </a:cubicBezTo>
                  <a:lnTo>
                    <a:pt x="70" y="34"/>
                  </a:lnTo>
                  <a:cubicBezTo>
                    <a:pt x="62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5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7" y="120"/>
                    <a:pt x="45" y="120"/>
                  </a:cubicBezTo>
                  <a:cubicBezTo>
                    <a:pt x="29" y="120"/>
                    <a:pt x="14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1" name="Freeform 921"/>
            <p:cNvSpPr>
              <a:spLocks/>
            </p:cNvSpPr>
            <p:nvPr/>
          </p:nvSpPr>
          <p:spPr bwMode="auto">
            <a:xfrm>
              <a:off x="3209926" y="2695537"/>
              <a:ext cx="5772150" cy="704850"/>
            </a:xfrm>
            <a:custGeom>
              <a:avLst/>
              <a:gdLst>
                <a:gd name="T0" fmla="*/ 11322 w 11372"/>
                <a:gd name="T1" fmla="*/ 1388 h 1388"/>
                <a:gd name="T2" fmla="*/ 50 w 11372"/>
                <a:gd name="T3" fmla="*/ 1388 h 1388"/>
                <a:gd name="T4" fmla="*/ 0 w 11372"/>
                <a:gd name="T5" fmla="*/ 1338 h 1388"/>
                <a:gd name="T6" fmla="*/ 0 w 11372"/>
                <a:gd name="T7" fmla="*/ 50 h 1388"/>
                <a:gd name="T8" fmla="*/ 50 w 11372"/>
                <a:gd name="T9" fmla="*/ 0 h 1388"/>
                <a:gd name="T10" fmla="*/ 11321 w 11372"/>
                <a:gd name="T11" fmla="*/ 0 h 1388"/>
                <a:gd name="T12" fmla="*/ 11371 w 11372"/>
                <a:gd name="T13" fmla="*/ 50 h 1388"/>
                <a:gd name="T14" fmla="*/ 11371 w 11372"/>
                <a:gd name="T15" fmla="*/ 1337 h 1388"/>
                <a:gd name="T16" fmla="*/ 11322 w 11372"/>
                <a:gd name="T17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72" h="1388">
                  <a:moveTo>
                    <a:pt x="11322" y="1388"/>
                  </a:moveTo>
                  <a:lnTo>
                    <a:pt x="50" y="1388"/>
                  </a:lnTo>
                  <a:cubicBezTo>
                    <a:pt x="22" y="1388"/>
                    <a:pt x="0" y="1365"/>
                    <a:pt x="0" y="1338"/>
                  </a:cubicBezTo>
                  <a:lnTo>
                    <a:pt x="0" y="50"/>
                  </a:lnTo>
                  <a:cubicBezTo>
                    <a:pt x="0" y="23"/>
                    <a:pt x="22" y="0"/>
                    <a:pt x="50" y="0"/>
                  </a:cubicBezTo>
                  <a:lnTo>
                    <a:pt x="11321" y="0"/>
                  </a:lnTo>
                  <a:cubicBezTo>
                    <a:pt x="11349" y="0"/>
                    <a:pt x="11371" y="23"/>
                    <a:pt x="11371" y="50"/>
                  </a:cubicBezTo>
                  <a:lnTo>
                    <a:pt x="11371" y="1337"/>
                  </a:lnTo>
                  <a:cubicBezTo>
                    <a:pt x="11372" y="1365"/>
                    <a:pt x="11350" y="1388"/>
                    <a:pt x="11322" y="13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2" name="Freeform 922"/>
            <p:cNvSpPr>
              <a:spLocks noEditPoints="1"/>
            </p:cNvSpPr>
            <p:nvPr/>
          </p:nvSpPr>
          <p:spPr bwMode="auto">
            <a:xfrm>
              <a:off x="3203576" y="2690775"/>
              <a:ext cx="5784850" cy="715963"/>
            </a:xfrm>
            <a:custGeom>
              <a:avLst/>
              <a:gdLst>
                <a:gd name="T0" fmla="*/ 11335 w 11398"/>
                <a:gd name="T1" fmla="*/ 1412 h 1412"/>
                <a:gd name="T2" fmla="*/ 63 w 11398"/>
                <a:gd name="T3" fmla="*/ 1412 h 1412"/>
                <a:gd name="T4" fmla="*/ 0 w 11398"/>
                <a:gd name="T5" fmla="*/ 1350 h 1412"/>
                <a:gd name="T6" fmla="*/ 0 w 11398"/>
                <a:gd name="T7" fmla="*/ 62 h 1412"/>
                <a:gd name="T8" fmla="*/ 63 w 11398"/>
                <a:gd name="T9" fmla="*/ 0 h 1412"/>
                <a:gd name="T10" fmla="*/ 11334 w 11398"/>
                <a:gd name="T11" fmla="*/ 0 h 1412"/>
                <a:gd name="T12" fmla="*/ 11397 w 11398"/>
                <a:gd name="T13" fmla="*/ 62 h 1412"/>
                <a:gd name="T14" fmla="*/ 11397 w 11398"/>
                <a:gd name="T15" fmla="*/ 1349 h 1412"/>
                <a:gd name="T16" fmla="*/ 11335 w 11398"/>
                <a:gd name="T17" fmla="*/ 1412 h 1412"/>
                <a:gd name="T18" fmla="*/ 63 w 11398"/>
                <a:gd name="T19" fmla="*/ 25 h 1412"/>
                <a:gd name="T20" fmla="*/ 25 w 11398"/>
                <a:gd name="T21" fmla="*/ 62 h 1412"/>
                <a:gd name="T22" fmla="*/ 25 w 11398"/>
                <a:gd name="T23" fmla="*/ 1349 h 1412"/>
                <a:gd name="T24" fmla="*/ 63 w 11398"/>
                <a:gd name="T25" fmla="*/ 1386 h 1412"/>
                <a:gd name="T26" fmla="*/ 11334 w 11398"/>
                <a:gd name="T27" fmla="*/ 1386 h 1412"/>
                <a:gd name="T28" fmla="*/ 11372 w 11398"/>
                <a:gd name="T29" fmla="*/ 1349 h 1412"/>
                <a:gd name="T30" fmla="*/ 11372 w 11398"/>
                <a:gd name="T31" fmla="*/ 62 h 1412"/>
                <a:gd name="T32" fmla="*/ 11334 w 11398"/>
                <a:gd name="T33" fmla="*/ 25 h 1412"/>
                <a:gd name="T34" fmla="*/ 63 w 11398"/>
                <a:gd name="T35" fmla="*/ 25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98" h="1412">
                  <a:moveTo>
                    <a:pt x="11335" y="1412"/>
                  </a:moveTo>
                  <a:lnTo>
                    <a:pt x="63" y="1412"/>
                  </a:lnTo>
                  <a:cubicBezTo>
                    <a:pt x="28" y="1412"/>
                    <a:pt x="0" y="1385"/>
                    <a:pt x="0" y="1350"/>
                  </a:cubicBezTo>
                  <a:lnTo>
                    <a:pt x="0" y="62"/>
                  </a:lnTo>
                  <a:cubicBezTo>
                    <a:pt x="0" y="27"/>
                    <a:pt x="28" y="0"/>
                    <a:pt x="63" y="0"/>
                  </a:cubicBezTo>
                  <a:lnTo>
                    <a:pt x="11334" y="0"/>
                  </a:lnTo>
                  <a:cubicBezTo>
                    <a:pt x="11369" y="0"/>
                    <a:pt x="11397" y="27"/>
                    <a:pt x="11397" y="62"/>
                  </a:cubicBezTo>
                  <a:lnTo>
                    <a:pt x="11397" y="1349"/>
                  </a:lnTo>
                  <a:cubicBezTo>
                    <a:pt x="11398" y="1384"/>
                    <a:pt x="11369" y="1412"/>
                    <a:pt x="11335" y="1412"/>
                  </a:cubicBezTo>
                  <a:close/>
                  <a:moveTo>
                    <a:pt x="63" y="25"/>
                  </a:moveTo>
                  <a:cubicBezTo>
                    <a:pt x="42" y="25"/>
                    <a:pt x="25" y="41"/>
                    <a:pt x="25" y="62"/>
                  </a:cubicBezTo>
                  <a:lnTo>
                    <a:pt x="25" y="1349"/>
                  </a:lnTo>
                  <a:cubicBezTo>
                    <a:pt x="25" y="1370"/>
                    <a:pt x="42" y="1386"/>
                    <a:pt x="63" y="1386"/>
                  </a:cubicBezTo>
                  <a:lnTo>
                    <a:pt x="11334" y="1386"/>
                  </a:lnTo>
                  <a:cubicBezTo>
                    <a:pt x="11355" y="1386"/>
                    <a:pt x="11372" y="1370"/>
                    <a:pt x="11372" y="1349"/>
                  </a:cubicBezTo>
                  <a:lnTo>
                    <a:pt x="11372" y="62"/>
                  </a:lnTo>
                  <a:cubicBezTo>
                    <a:pt x="11372" y="41"/>
                    <a:pt x="11355" y="25"/>
                    <a:pt x="11334" y="25"/>
                  </a:cubicBezTo>
                  <a:lnTo>
                    <a:pt x="63" y="25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3" name="Freeform 923"/>
            <p:cNvSpPr>
              <a:spLocks/>
            </p:cNvSpPr>
            <p:nvPr/>
          </p:nvSpPr>
          <p:spPr bwMode="auto">
            <a:xfrm>
              <a:off x="5592764" y="2881275"/>
              <a:ext cx="80963" cy="98425"/>
            </a:xfrm>
            <a:custGeom>
              <a:avLst/>
              <a:gdLst>
                <a:gd name="T0" fmla="*/ 0 w 160"/>
                <a:gd name="T1" fmla="*/ 0 h 195"/>
                <a:gd name="T2" fmla="*/ 21 w 160"/>
                <a:gd name="T3" fmla="*/ 0 h 195"/>
                <a:gd name="T4" fmla="*/ 80 w 160"/>
                <a:gd name="T5" fmla="*/ 104 h 195"/>
                <a:gd name="T6" fmla="*/ 138 w 160"/>
                <a:gd name="T7" fmla="*/ 0 h 195"/>
                <a:gd name="T8" fmla="*/ 160 w 160"/>
                <a:gd name="T9" fmla="*/ 0 h 195"/>
                <a:gd name="T10" fmla="*/ 160 w 160"/>
                <a:gd name="T11" fmla="*/ 195 h 195"/>
                <a:gd name="T12" fmla="*/ 138 w 160"/>
                <a:gd name="T13" fmla="*/ 195 h 195"/>
                <a:gd name="T14" fmla="*/ 138 w 160"/>
                <a:gd name="T15" fmla="*/ 39 h 195"/>
                <a:gd name="T16" fmla="*/ 78 w 160"/>
                <a:gd name="T17" fmla="*/ 143 h 195"/>
                <a:gd name="T18" fmla="*/ 80 w 160"/>
                <a:gd name="T19" fmla="*/ 143 h 195"/>
                <a:gd name="T20" fmla="*/ 20 w 160"/>
                <a:gd name="T21" fmla="*/ 39 h 195"/>
                <a:gd name="T22" fmla="*/ 20 w 160"/>
                <a:gd name="T23" fmla="*/ 195 h 195"/>
                <a:gd name="T24" fmla="*/ 0 w 160"/>
                <a:gd name="T25" fmla="*/ 195 h 195"/>
                <a:gd name="T26" fmla="*/ 0 w 160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95">
                  <a:moveTo>
                    <a:pt x="0" y="0"/>
                  </a:moveTo>
                  <a:lnTo>
                    <a:pt x="21" y="0"/>
                  </a:lnTo>
                  <a:lnTo>
                    <a:pt x="80" y="104"/>
                  </a:lnTo>
                  <a:lnTo>
                    <a:pt x="138" y="0"/>
                  </a:lnTo>
                  <a:lnTo>
                    <a:pt x="160" y="0"/>
                  </a:lnTo>
                  <a:lnTo>
                    <a:pt x="160" y="195"/>
                  </a:lnTo>
                  <a:lnTo>
                    <a:pt x="138" y="195"/>
                  </a:lnTo>
                  <a:lnTo>
                    <a:pt x="138" y="39"/>
                  </a:lnTo>
                  <a:lnTo>
                    <a:pt x="78" y="143"/>
                  </a:lnTo>
                  <a:lnTo>
                    <a:pt x="80" y="143"/>
                  </a:lnTo>
                  <a:lnTo>
                    <a:pt x="20" y="39"/>
                  </a:lnTo>
                  <a:lnTo>
                    <a:pt x="20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4" name="Freeform 924"/>
            <p:cNvSpPr>
              <a:spLocks/>
            </p:cNvSpPr>
            <p:nvPr/>
          </p:nvSpPr>
          <p:spPr bwMode="auto">
            <a:xfrm>
              <a:off x="5695951" y="2905087"/>
              <a:ext cx="55563" cy="76200"/>
            </a:xfrm>
            <a:custGeom>
              <a:avLst/>
              <a:gdLst>
                <a:gd name="T0" fmla="*/ 0 w 110"/>
                <a:gd name="T1" fmla="*/ 96 h 149"/>
                <a:gd name="T2" fmla="*/ 0 w 110"/>
                <a:gd name="T3" fmla="*/ 1 h 149"/>
                <a:gd name="T4" fmla="*/ 20 w 110"/>
                <a:gd name="T5" fmla="*/ 1 h 149"/>
                <a:gd name="T6" fmla="*/ 20 w 110"/>
                <a:gd name="T7" fmla="*/ 90 h 149"/>
                <a:gd name="T8" fmla="*/ 54 w 110"/>
                <a:gd name="T9" fmla="*/ 130 h 149"/>
                <a:gd name="T10" fmla="*/ 90 w 110"/>
                <a:gd name="T11" fmla="*/ 89 h 149"/>
                <a:gd name="T12" fmla="*/ 90 w 110"/>
                <a:gd name="T13" fmla="*/ 0 h 149"/>
                <a:gd name="T14" fmla="*/ 110 w 110"/>
                <a:gd name="T15" fmla="*/ 0 h 149"/>
                <a:gd name="T16" fmla="*/ 110 w 110"/>
                <a:gd name="T17" fmla="*/ 145 h 149"/>
                <a:gd name="T18" fmla="*/ 90 w 110"/>
                <a:gd name="T19" fmla="*/ 145 h 149"/>
                <a:gd name="T20" fmla="*/ 90 w 110"/>
                <a:gd name="T21" fmla="*/ 121 h 149"/>
                <a:gd name="T22" fmla="*/ 48 w 110"/>
                <a:gd name="T23" fmla="*/ 147 h 149"/>
                <a:gd name="T24" fmla="*/ 0 w 110"/>
                <a:gd name="T25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9">
                  <a:moveTo>
                    <a:pt x="0" y="96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90"/>
                  </a:lnTo>
                  <a:cubicBezTo>
                    <a:pt x="20" y="116"/>
                    <a:pt x="33" y="130"/>
                    <a:pt x="54" y="130"/>
                  </a:cubicBezTo>
                  <a:cubicBezTo>
                    <a:pt x="75" y="130"/>
                    <a:pt x="90" y="114"/>
                    <a:pt x="90" y="89"/>
                  </a:cubicBezTo>
                  <a:lnTo>
                    <a:pt x="90" y="0"/>
                  </a:lnTo>
                  <a:lnTo>
                    <a:pt x="110" y="0"/>
                  </a:lnTo>
                  <a:lnTo>
                    <a:pt x="110" y="145"/>
                  </a:lnTo>
                  <a:lnTo>
                    <a:pt x="90" y="145"/>
                  </a:lnTo>
                  <a:lnTo>
                    <a:pt x="90" y="121"/>
                  </a:lnTo>
                  <a:cubicBezTo>
                    <a:pt x="83" y="136"/>
                    <a:pt x="69" y="147"/>
                    <a:pt x="48" y="147"/>
                  </a:cubicBezTo>
                  <a:cubicBezTo>
                    <a:pt x="18" y="149"/>
                    <a:pt x="0" y="128"/>
                    <a:pt x="0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5" name="Freeform 925"/>
            <p:cNvSpPr>
              <a:spLocks/>
            </p:cNvSpPr>
            <p:nvPr/>
          </p:nvSpPr>
          <p:spPr bwMode="auto">
            <a:xfrm>
              <a:off x="5772151" y="2905087"/>
              <a:ext cx="36513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8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8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8" y="22"/>
                  </a:lnTo>
                  <a:cubicBezTo>
                    <a:pt x="41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6" name="Freeform 926"/>
            <p:cNvSpPr>
              <a:spLocks noEditPoints="1"/>
            </p:cNvSpPr>
            <p:nvPr/>
          </p:nvSpPr>
          <p:spPr bwMode="auto">
            <a:xfrm>
              <a:off x="5813426" y="2905087"/>
              <a:ext cx="55563" cy="76200"/>
            </a:xfrm>
            <a:custGeom>
              <a:avLst/>
              <a:gdLst>
                <a:gd name="T0" fmla="*/ 0 w 109"/>
                <a:gd name="T1" fmla="*/ 103 h 149"/>
                <a:gd name="T2" fmla="*/ 0 w 109"/>
                <a:gd name="T3" fmla="*/ 103 h 149"/>
                <a:gd name="T4" fmla="*/ 54 w 109"/>
                <a:gd name="T5" fmla="*/ 56 h 149"/>
                <a:gd name="T6" fmla="*/ 91 w 109"/>
                <a:gd name="T7" fmla="*/ 62 h 149"/>
                <a:gd name="T8" fmla="*/ 91 w 109"/>
                <a:gd name="T9" fmla="*/ 53 h 149"/>
                <a:gd name="T10" fmla="*/ 54 w 109"/>
                <a:gd name="T11" fmla="*/ 17 h 149"/>
                <a:gd name="T12" fmla="*/ 16 w 109"/>
                <a:gd name="T13" fmla="*/ 27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3 h 149"/>
                <a:gd name="T32" fmla="*/ 91 w 109"/>
                <a:gd name="T33" fmla="*/ 95 h 149"/>
                <a:gd name="T34" fmla="*/ 91 w 109"/>
                <a:gd name="T35" fmla="*/ 77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2 h 149"/>
                <a:gd name="T42" fmla="*/ 51 w 109"/>
                <a:gd name="T43" fmla="*/ 132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4"/>
                    <a:pt x="109" y="37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2" y="149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2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7" name="Freeform 927"/>
            <p:cNvSpPr>
              <a:spLocks/>
            </p:cNvSpPr>
            <p:nvPr/>
          </p:nvSpPr>
          <p:spPr bwMode="auto">
            <a:xfrm>
              <a:off x="5889626" y="2905087"/>
              <a:ext cx="55563" cy="74613"/>
            </a:xfrm>
            <a:custGeom>
              <a:avLst/>
              <a:gdLst>
                <a:gd name="T0" fmla="*/ 1 w 111"/>
                <a:gd name="T1" fmla="*/ 3 h 148"/>
                <a:gd name="T2" fmla="*/ 21 w 111"/>
                <a:gd name="T3" fmla="*/ 3 h 148"/>
                <a:gd name="T4" fmla="*/ 21 w 111"/>
                <a:gd name="T5" fmla="*/ 27 h 148"/>
                <a:gd name="T6" fmla="*/ 63 w 111"/>
                <a:gd name="T7" fmla="*/ 0 h 148"/>
                <a:gd name="T8" fmla="*/ 111 w 111"/>
                <a:gd name="T9" fmla="*/ 53 h 148"/>
                <a:gd name="T10" fmla="*/ 111 w 111"/>
                <a:gd name="T11" fmla="*/ 148 h 148"/>
                <a:gd name="T12" fmla="*/ 90 w 111"/>
                <a:gd name="T13" fmla="*/ 148 h 148"/>
                <a:gd name="T14" fmla="*/ 90 w 111"/>
                <a:gd name="T15" fmla="*/ 59 h 148"/>
                <a:gd name="T16" fmla="*/ 57 w 111"/>
                <a:gd name="T17" fmla="*/ 19 h 148"/>
                <a:gd name="T18" fmla="*/ 20 w 111"/>
                <a:gd name="T19" fmla="*/ 60 h 148"/>
                <a:gd name="T20" fmla="*/ 20 w 111"/>
                <a:gd name="T21" fmla="*/ 148 h 148"/>
                <a:gd name="T22" fmla="*/ 0 w 111"/>
                <a:gd name="T23" fmla="*/ 148 h 148"/>
                <a:gd name="T24" fmla="*/ 0 w 111"/>
                <a:gd name="T25" fmla="*/ 3 h 148"/>
                <a:gd name="T26" fmla="*/ 1 w 111"/>
                <a:gd name="T27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148">
                  <a:moveTo>
                    <a:pt x="1" y="3"/>
                  </a:moveTo>
                  <a:lnTo>
                    <a:pt x="21" y="3"/>
                  </a:lnTo>
                  <a:lnTo>
                    <a:pt x="21" y="27"/>
                  </a:lnTo>
                  <a:cubicBezTo>
                    <a:pt x="28" y="12"/>
                    <a:pt x="42" y="0"/>
                    <a:pt x="63" y="0"/>
                  </a:cubicBezTo>
                  <a:cubicBezTo>
                    <a:pt x="93" y="0"/>
                    <a:pt x="111" y="20"/>
                    <a:pt x="111" y="53"/>
                  </a:cubicBezTo>
                  <a:lnTo>
                    <a:pt x="111" y="148"/>
                  </a:lnTo>
                  <a:lnTo>
                    <a:pt x="90" y="148"/>
                  </a:lnTo>
                  <a:lnTo>
                    <a:pt x="90" y="59"/>
                  </a:lnTo>
                  <a:cubicBezTo>
                    <a:pt x="90" y="33"/>
                    <a:pt x="78" y="19"/>
                    <a:pt x="57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8" name="Freeform 928"/>
            <p:cNvSpPr>
              <a:spLocks noEditPoints="1"/>
            </p:cNvSpPr>
            <p:nvPr/>
          </p:nvSpPr>
          <p:spPr bwMode="auto">
            <a:xfrm>
              <a:off x="5961064" y="2905087"/>
              <a:ext cx="65088" cy="76200"/>
            </a:xfrm>
            <a:custGeom>
              <a:avLst/>
              <a:gdLst>
                <a:gd name="T0" fmla="*/ 0 w 127"/>
                <a:gd name="T1" fmla="*/ 78 h 152"/>
                <a:gd name="T2" fmla="*/ 0 w 127"/>
                <a:gd name="T3" fmla="*/ 75 h 152"/>
                <a:gd name="T4" fmla="*/ 64 w 127"/>
                <a:gd name="T5" fmla="*/ 0 h 152"/>
                <a:gd name="T6" fmla="*/ 127 w 127"/>
                <a:gd name="T7" fmla="*/ 74 h 152"/>
                <a:gd name="T8" fmla="*/ 127 w 127"/>
                <a:gd name="T9" fmla="*/ 75 h 152"/>
                <a:gd name="T10" fmla="*/ 64 w 127"/>
                <a:gd name="T11" fmla="*/ 150 h 152"/>
                <a:gd name="T12" fmla="*/ 0 w 127"/>
                <a:gd name="T13" fmla="*/ 78 h 152"/>
                <a:gd name="T14" fmla="*/ 109 w 127"/>
                <a:gd name="T15" fmla="*/ 78 h 152"/>
                <a:gd name="T16" fmla="*/ 109 w 127"/>
                <a:gd name="T17" fmla="*/ 77 h 152"/>
                <a:gd name="T18" fmla="*/ 65 w 127"/>
                <a:gd name="T19" fmla="*/ 20 h 152"/>
                <a:gd name="T20" fmla="*/ 21 w 127"/>
                <a:gd name="T21" fmla="*/ 77 h 152"/>
                <a:gd name="T22" fmla="*/ 21 w 127"/>
                <a:gd name="T23" fmla="*/ 78 h 152"/>
                <a:gd name="T24" fmla="*/ 65 w 127"/>
                <a:gd name="T25" fmla="*/ 134 h 152"/>
                <a:gd name="T26" fmla="*/ 109 w 127"/>
                <a:gd name="T27" fmla="*/ 7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2">
                  <a:moveTo>
                    <a:pt x="0" y="78"/>
                  </a:moveTo>
                  <a:lnTo>
                    <a:pt x="0" y="75"/>
                  </a:lnTo>
                  <a:cubicBezTo>
                    <a:pt x="0" y="33"/>
                    <a:pt x="27" y="0"/>
                    <a:pt x="64" y="0"/>
                  </a:cubicBezTo>
                  <a:cubicBezTo>
                    <a:pt x="101" y="0"/>
                    <a:pt x="127" y="33"/>
                    <a:pt x="127" y="74"/>
                  </a:cubicBezTo>
                  <a:lnTo>
                    <a:pt x="127" y="75"/>
                  </a:lnTo>
                  <a:cubicBezTo>
                    <a:pt x="127" y="118"/>
                    <a:pt x="100" y="150"/>
                    <a:pt x="64" y="150"/>
                  </a:cubicBezTo>
                  <a:cubicBezTo>
                    <a:pt x="27" y="152"/>
                    <a:pt x="0" y="120"/>
                    <a:pt x="0" y="78"/>
                  </a:cubicBezTo>
                  <a:close/>
                  <a:moveTo>
                    <a:pt x="109" y="78"/>
                  </a:moveTo>
                  <a:lnTo>
                    <a:pt x="109" y="77"/>
                  </a:lnTo>
                  <a:cubicBezTo>
                    <a:pt x="109" y="44"/>
                    <a:pt x="89" y="20"/>
                    <a:pt x="65" y="20"/>
                  </a:cubicBezTo>
                  <a:cubicBezTo>
                    <a:pt x="40" y="20"/>
                    <a:pt x="21" y="44"/>
                    <a:pt x="21" y="77"/>
                  </a:cubicBezTo>
                  <a:lnTo>
                    <a:pt x="21" y="78"/>
                  </a:lnTo>
                  <a:cubicBezTo>
                    <a:pt x="21" y="110"/>
                    <a:pt x="40" y="134"/>
                    <a:pt x="65" y="134"/>
                  </a:cubicBezTo>
                  <a:cubicBezTo>
                    <a:pt x="90" y="134"/>
                    <a:pt x="109" y="109"/>
                    <a:pt x="109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9" name="Freeform 929"/>
            <p:cNvSpPr>
              <a:spLocks/>
            </p:cNvSpPr>
            <p:nvPr/>
          </p:nvSpPr>
          <p:spPr bwMode="auto">
            <a:xfrm>
              <a:off x="6167439" y="2881275"/>
              <a:ext cx="60325" cy="98425"/>
            </a:xfrm>
            <a:custGeom>
              <a:avLst/>
              <a:gdLst>
                <a:gd name="T0" fmla="*/ 1 w 118"/>
                <a:gd name="T1" fmla="*/ 0 h 193"/>
                <a:gd name="T2" fmla="*/ 118 w 118"/>
                <a:gd name="T3" fmla="*/ 0 h 193"/>
                <a:gd name="T4" fmla="*/ 118 w 118"/>
                <a:gd name="T5" fmla="*/ 19 h 193"/>
                <a:gd name="T6" fmla="*/ 22 w 118"/>
                <a:gd name="T7" fmla="*/ 19 h 193"/>
                <a:gd name="T8" fmla="*/ 22 w 118"/>
                <a:gd name="T9" fmla="*/ 89 h 193"/>
                <a:gd name="T10" fmla="*/ 108 w 118"/>
                <a:gd name="T11" fmla="*/ 89 h 193"/>
                <a:gd name="T12" fmla="*/ 108 w 118"/>
                <a:gd name="T13" fmla="*/ 108 h 193"/>
                <a:gd name="T14" fmla="*/ 22 w 118"/>
                <a:gd name="T15" fmla="*/ 108 h 193"/>
                <a:gd name="T16" fmla="*/ 22 w 118"/>
                <a:gd name="T17" fmla="*/ 193 h 193"/>
                <a:gd name="T18" fmla="*/ 0 w 118"/>
                <a:gd name="T19" fmla="*/ 193 h 193"/>
                <a:gd name="T20" fmla="*/ 0 w 118"/>
                <a:gd name="T21" fmla="*/ 0 h 193"/>
                <a:gd name="T22" fmla="*/ 1 w 118"/>
                <a:gd name="T2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193">
                  <a:moveTo>
                    <a:pt x="1" y="0"/>
                  </a:moveTo>
                  <a:lnTo>
                    <a:pt x="118" y="0"/>
                  </a:lnTo>
                  <a:lnTo>
                    <a:pt x="118" y="19"/>
                  </a:lnTo>
                  <a:lnTo>
                    <a:pt x="22" y="19"/>
                  </a:lnTo>
                  <a:lnTo>
                    <a:pt x="22" y="89"/>
                  </a:lnTo>
                  <a:lnTo>
                    <a:pt x="108" y="89"/>
                  </a:lnTo>
                  <a:lnTo>
                    <a:pt x="108" y="108"/>
                  </a:lnTo>
                  <a:lnTo>
                    <a:pt x="22" y="108"/>
                  </a:lnTo>
                  <a:lnTo>
                    <a:pt x="22" y="193"/>
                  </a:lnTo>
                  <a:lnTo>
                    <a:pt x="0" y="193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0" name="Freeform 930"/>
            <p:cNvSpPr>
              <a:spLocks/>
            </p:cNvSpPr>
            <p:nvPr/>
          </p:nvSpPr>
          <p:spPr bwMode="auto">
            <a:xfrm>
              <a:off x="6243639" y="2905087"/>
              <a:ext cx="34925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7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1" name="Freeform 931"/>
            <p:cNvSpPr>
              <a:spLocks noEditPoints="1"/>
            </p:cNvSpPr>
            <p:nvPr/>
          </p:nvSpPr>
          <p:spPr bwMode="auto">
            <a:xfrm>
              <a:off x="6286501" y="2905087"/>
              <a:ext cx="60325" cy="76200"/>
            </a:xfrm>
            <a:custGeom>
              <a:avLst/>
              <a:gdLst>
                <a:gd name="T0" fmla="*/ 0 w 118"/>
                <a:gd name="T1" fmla="*/ 76 h 151"/>
                <a:gd name="T2" fmla="*/ 0 w 118"/>
                <a:gd name="T3" fmla="*/ 75 h 151"/>
                <a:gd name="T4" fmla="*/ 60 w 118"/>
                <a:gd name="T5" fmla="*/ 0 h 151"/>
                <a:gd name="T6" fmla="*/ 118 w 118"/>
                <a:gd name="T7" fmla="*/ 75 h 151"/>
                <a:gd name="T8" fmla="*/ 118 w 118"/>
                <a:gd name="T9" fmla="*/ 83 h 151"/>
                <a:gd name="T10" fmla="*/ 20 w 118"/>
                <a:gd name="T11" fmla="*/ 83 h 151"/>
                <a:gd name="T12" fmla="*/ 65 w 118"/>
                <a:gd name="T13" fmla="*/ 133 h 151"/>
                <a:gd name="T14" fmla="*/ 103 w 118"/>
                <a:gd name="T15" fmla="*/ 117 h 151"/>
                <a:gd name="T16" fmla="*/ 114 w 118"/>
                <a:gd name="T17" fmla="*/ 129 h 151"/>
                <a:gd name="T18" fmla="*/ 64 w 118"/>
                <a:gd name="T19" fmla="*/ 151 h 151"/>
                <a:gd name="T20" fmla="*/ 0 w 118"/>
                <a:gd name="T21" fmla="*/ 76 h 151"/>
                <a:gd name="T22" fmla="*/ 98 w 118"/>
                <a:gd name="T23" fmla="*/ 67 h 151"/>
                <a:gd name="T24" fmla="*/ 60 w 118"/>
                <a:gd name="T25" fmla="*/ 17 h 151"/>
                <a:gd name="T26" fmla="*/ 20 w 118"/>
                <a:gd name="T27" fmla="*/ 67 h 151"/>
                <a:gd name="T28" fmla="*/ 98 w 118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6" y="0"/>
                    <a:pt x="60" y="0"/>
                  </a:cubicBezTo>
                  <a:cubicBezTo>
                    <a:pt x="96" y="0"/>
                    <a:pt x="118" y="31"/>
                    <a:pt x="118" y="75"/>
                  </a:cubicBezTo>
                  <a:lnTo>
                    <a:pt x="118" y="83"/>
                  </a:lnTo>
                  <a:lnTo>
                    <a:pt x="20" y="83"/>
                  </a:lnTo>
                  <a:cubicBezTo>
                    <a:pt x="23" y="116"/>
                    <a:pt x="43" y="133"/>
                    <a:pt x="65" y="133"/>
                  </a:cubicBezTo>
                  <a:cubicBezTo>
                    <a:pt x="81" y="133"/>
                    <a:pt x="93" y="127"/>
                    <a:pt x="103" y="117"/>
                  </a:cubicBezTo>
                  <a:lnTo>
                    <a:pt x="114" y="129"/>
                  </a:lnTo>
                  <a:cubicBezTo>
                    <a:pt x="101" y="143"/>
                    <a:pt x="86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8" y="67"/>
                  </a:moveTo>
                  <a:cubicBezTo>
                    <a:pt x="96" y="40"/>
                    <a:pt x="82" y="17"/>
                    <a:pt x="60" y="17"/>
                  </a:cubicBezTo>
                  <a:cubicBezTo>
                    <a:pt x="39" y="17"/>
                    <a:pt x="23" y="37"/>
                    <a:pt x="20" y="67"/>
                  </a:cubicBezTo>
                  <a:lnTo>
                    <a:pt x="98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2" name="Freeform 932"/>
            <p:cNvSpPr>
              <a:spLocks noEditPoints="1"/>
            </p:cNvSpPr>
            <p:nvPr/>
          </p:nvSpPr>
          <p:spPr bwMode="auto">
            <a:xfrm>
              <a:off x="6357939" y="2905087"/>
              <a:ext cx="60325" cy="76200"/>
            </a:xfrm>
            <a:custGeom>
              <a:avLst/>
              <a:gdLst>
                <a:gd name="T0" fmla="*/ 0 w 118"/>
                <a:gd name="T1" fmla="*/ 76 h 151"/>
                <a:gd name="T2" fmla="*/ 0 w 118"/>
                <a:gd name="T3" fmla="*/ 75 h 151"/>
                <a:gd name="T4" fmla="*/ 60 w 118"/>
                <a:gd name="T5" fmla="*/ 0 h 151"/>
                <a:gd name="T6" fmla="*/ 118 w 118"/>
                <a:gd name="T7" fmla="*/ 75 h 151"/>
                <a:gd name="T8" fmla="*/ 118 w 118"/>
                <a:gd name="T9" fmla="*/ 83 h 151"/>
                <a:gd name="T10" fmla="*/ 20 w 118"/>
                <a:gd name="T11" fmla="*/ 83 h 151"/>
                <a:gd name="T12" fmla="*/ 65 w 118"/>
                <a:gd name="T13" fmla="*/ 133 h 151"/>
                <a:gd name="T14" fmla="*/ 103 w 118"/>
                <a:gd name="T15" fmla="*/ 117 h 151"/>
                <a:gd name="T16" fmla="*/ 114 w 118"/>
                <a:gd name="T17" fmla="*/ 129 h 151"/>
                <a:gd name="T18" fmla="*/ 64 w 118"/>
                <a:gd name="T19" fmla="*/ 151 h 151"/>
                <a:gd name="T20" fmla="*/ 0 w 118"/>
                <a:gd name="T21" fmla="*/ 76 h 151"/>
                <a:gd name="T22" fmla="*/ 98 w 118"/>
                <a:gd name="T23" fmla="*/ 67 h 151"/>
                <a:gd name="T24" fmla="*/ 60 w 118"/>
                <a:gd name="T25" fmla="*/ 17 h 151"/>
                <a:gd name="T26" fmla="*/ 20 w 118"/>
                <a:gd name="T27" fmla="*/ 67 h 151"/>
                <a:gd name="T28" fmla="*/ 98 w 118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7" y="0"/>
                    <a:pt x="60" y="0"/>
                  </a:cubicBezTo>
                  <a:cubicBezTo>
                    <a:pt x="96" y="0"/>
                    <a:pt x="118" y="31"/>
                    <a:pt x="118" y="75"/>
                  </a:cubicBezTo>
                  <a:lnTo>
                    <a:pt x="118" y="83"/>
                  </a:lnTo>
                  <a:lnTo>
                    <a:pt x="20" y="83"/>
                  </a:lnTo>
                  <a:cubicBezTo>
                    <a:pt x="23" y="116"/>
                    <a:pt x="43" y="133"/>
                    <a:pt x="65" y="133"/>
                  </a:cubicBezTo>
                  <a:cubicBezTo>
                    <a:pt x="82" y="133"/>
                    <a:pt x="93" y="127"/>
                    <a:pt x="103" y="117"/>
                  </a:cubicBezTo>
                  <a:lnTo>
                    <a:pt x="114" y="129"/>
                  </a:lnTo>
                  <a:cubicBezTo>
                    <a:pt x="102" y="143"/>
                    <a:pt x="87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8" y="67"/>
                  </a:moveTo>
                  <a:cubicBezTo>
                    <a:pt x="97" y="40"/>
                    <a:pt x="83" y="17"/>
                    <a:pt x="60" y="17"/>
                  </a:cubicBezTo>
                  <a:cubicBezTo>
                    <a:pt x="39" y="17"/>
                    <a:pt x="23" y="37"/>
                    <a:pt x="20" y="67"/>
                  </a:cubicBezTo>
                  <a:lnTo>
                    <a:pt x="98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3" name="Freeform 933"/>
            <p:cNvSpPr>
              <a:spLocks/>
            </p:cNvSpPr>
            <p:nvPr/>
          </p:nvSpPr>
          <p:spPr bwMode="auto">
            <a:xfrm>
              <a:off x="6427789" y="2905087"/>
              <a:ext cx="53975" cy="74613"/>
            </a:xfrm>
            <a:custGeom>
              <a:avLst/>
              <a:gdLst>
                <a:gd name="T0" fmla="*/ 0 w 105"/>
                <a:gd name="T1" fmla="*/ 132 h 145"/>
                <a:gd name="T2" fmla="*/ 80 w 105"/>
                <a:gd name="T3" fmla="*/ 17 h 145"/>
                <a:gd name="T4" fmla="*/ 2 w 105"/>
                <a:gd name="T5" fmla="*/ 17 h 145"/>
                <a:gd name="T6" fmla="*/ 2 w 105"/>
                <a:gd name="T7" fmla="*/ 0 h 145"/>
                <a:gd name="T8" fmla="*/ 105 w 105"/>
                <a:gd name="T9" fmla="*/ 0 h 145"/>
                <a:gd name="T10" fmla="*/ 105 w 105"/>
                <a:gd name="T11" fmla="*/ 12 h 145"/>
                <a:gd name="T12" fmla="*/ 25 w 105"/>
                <a:gd name="T13" fmla="*/ 127 h 145"/>
                <a:gd name="T14" fmla="*/ 105 w 105"/>
                <a:gd name="T15" fmla="*/ 127 h 145"/>
                <a:gd name="T16" fmla="*/ 105 w 105"/>
                <a:gd name="T17" fmla="*/ 145 h 145"/>
                <a:gd name="T18" fmla="*/ 0 w 105"/>
                <a:gd name="T19" fmla="*/ 145 h 145"/>
                <a:gd name="T20" fmla="*/ 0 w 105"/>
                <a:gd name="T21" fmla="*/ 13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45">
                  <a:moveTo>
                    <a:pt x="0" y="132"/>
                  </a:moveTo>
                  <a:lnTo>
                    <a:pt x="80" y="17"/>
                  </a:lnTo>
                  <a:lnTo>
                    <a:pt x="2" y="17"/>
                  </a:lnTo>
                  <a:lnTo>
                    <a:pt x="2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25" y="127"/>
                  </a:lnTo>
                  <a:lnTo>
                    <a:pt x="105" y="127"/>
                  </a:lnTo>
                  <a:lnTo>
                    <a:pt x="105" y="145"/>
                  </a:lnTo>
                  <a:lnTo>
                    <a:pt x="0" y="145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4" name="Freeform 934"/>
            <p:cNvSpPr>
              <a:spLocks noEditPoints="1"/>
            </p:cNvSpPr>
            <p:nvPr/>
          </p:nvSpPr>
          <p:spPr bwMode="auto">
            <a:xfrm>
              <a:off x="6492876" y="2905087"/>
              <a:ext cx="60325" cy="76200"/>
            </a:xfrm>
            <a:custGeom>
              <a:avLst/>
              <a:gdLst>
                <a:gd name="T0" fmla="*/ 0 w 117"/>
                <a:gd name="T1" fmla="*/ 76 h 151"/>
                <a:gd name="T2" fmla="*/ 0 w 117"/>
                <a:gd name="T3" fmla="*/ 75 h 151"/>
                <a:gd name="T4" fmla="*/ 60 w 117"/>
                <a:gd name="T5" fmla="*/ 0 h 151"/>
                <a:gd name="T6" fmla="*/ 117 w 117"/>
                <a:gd name="T7" fmla="*/ 75 h 151"/>
                <a:gd name="T8" fmla="*/ 117 w 117"/>
                <a:gd name="T9" fmla="*/ 83 h 151"/>
                <a:gd name="T10" fmla="*/ 20 w 117"/>
                <a:gd name="T11" fmla="*/ 83 h 151"/>
                <a:gd name="T12" fmla="*/ 65 w 117"/>
                <a:gd name="T13" fmla="*/ 133 h 151"/>
                <a:gd name="T14" fmla="*/ 102 w 117"/>
                <a:gd name="T15" fmla="*/ 117 h 151"/>
                <a:gd name="T16" fmla="*/ 113 w 117"/>
                <a:gd name="T17" fmla="*/ 129 h 151"/>
                <a:gd name="T18" fmla="*/ 63 w 117"/>
                <a:gd name="T19" fmla="*/ 151 h 151"/>
                <a:gd name="T20" fmla="*/ 0 w 117"/>
                <a:gd name="T21" fmla="*/ 76 h 151"/>
                <a:gd name="T22" fmla="*/ 97 w 117"/>
                <a:gd name="T23" fmla="*/ 67 h 151"/>
                <a:gd name="T24" fmla="*/ 60 w 117"/>
                <a:gd name="T25" fmla="*/ 17 h 151"/>
                <a:gd name="T26" fmla="*/ 20 w 117"/>
                <a:gd name="T27" fmla="*/ 67 h 151"/>
                <a:gd name="T28" fmla="*/ 97 w 117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6" y="0"/>
                    <a:pt x="60" y="0"/>
                  </a:cubicBezTo>
                  <a:cubicBezTo>
                    <a:pt x="96" y="0"/>
                    <a:pt x="117" y="31"/>
                    <a:pt x="117" y="75"/>
                  </a:cubicBezTo>
                  <a:lnTo>
                    <a:pt x="117" y="83"/>
                  </a:lnTo>
                  <a:lnTo>
                    <a:pt x="20" y="83"/>
                  </a:lnTo>
                  <a:cubicBezTo>
                    <a:pt x="22" y="116"/>
                    <a:pt x="42" y="133"/>
                    <a:pt x="65" y="133"/>
                  </a:cubicBezTo>
                  <a:cubicBezTo>
                    <a:pt x="81" y="133"/>
                    <a:pt x="92" y="127"/>
                    <a:pt x="102" y="117"/>
                  </a:cubicBezTo>
                  <a:lnTo>
                    <a:pt x="113" y="129"/>
                  </a:lnTo>
                  <a:cubicBezTo>
                    <a:pt x="101" y="143"/>
                    <a:pt x="86" y="151"/>
                    <a:pt x="63" y="151"/>
                  </a:cubicBezTo>
                  <a:cubicBezTo>
                    <a:pt x="28" y="150"/>
                    <a:pt x="0" y="121"/>
                    <a:pt x="0" y="76"/>
                  </a:cubicBezTo>
                  <a:close/>
                  <a:moveTo>
                    <a:pt x="97" y="67"/>
                  </a:moveTo>
                  <a:cubicBezTo>
                    <a:pt x="96" y="40"/>
                    <a:pt x="82" y="17"/>
                    <a:pt x="60" y="17"/>
                  </a:cubicBezTo>
                  <a:cubicBezTo>
                    <a:pt x="38" y="17"/>
                    <a:pt x="22" y="37"/>
                    <a:pt x="20" y="67"/>
                  </a:cubicBezTo>
                  <a:lnTo>
                    <a:pt x="97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5" name="Freeform 935"/>
            <p:cNvSpPr>
              <a:spLocks/>
            </p:cNvSpPr>
            <p:nvPr/>
          </p:nvSpPr>
          <p:spPr bwMode="auto">
            <a:xfrm>
              <a:off x="6569076" y="2905087"/>
              <a:ext cx="34925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7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2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6" name="Rectangle 936"/>
            <p:cNvSpPr>
              <a:spLocks noChangeArrowheads="1"/>
            </p:cNvSpPr>
            <p:nvPr/>
          </p:nvSpPr>
          <p:spPr bwMode="auto">
            <a:xfrm>
              <a:off x="5302251" y="2612987"/>
              <a:ext cx="1584325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7" name="Freeform 937"/>
            <p:cNvSpPr>
              <a:spLocks noEditPoints="1"/>
            </p:cNvSpPr>
            <p:nvPr/>
          </p:nvSpPr>
          <p:spPr bwMode="auto">
            <a:xfrm>
              <a:off x="5600701" y="2655850"/>
              <a:ext cx="66675" cy="73025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8 h 146"/>
                <a:gd name="T20" fmla="*/ 65 w 132"/>
                <a:gd name="T21" fmla="*/ 40 h 146"/>
                <a:gd name="T22" fmla="*/ 49 w 132"/>
                <a:gd name="T23" fmla="*/ 88 h 146"/>
                <a:gd name="T24" fmla="*/ 81 w 132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8"/>
                  </a:moveTo>
                  <a:lnTo>
                    <a:pt x="65" y="40"/>
                  </a:lnTo>
                  <a:lnTo>
                    <a:pt x="49" y="88"/>
                  </a:lnTo>
                  <a:lnTo>
                    <a:pt x="81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8" name="Freeform 938"/>
            <p:cNvSpPr>
              <a:spLocks noEditPoints="1"/>
            </p:cNvSpPr>
            <p:nvPr/>
          </p:nvSpPr>
          <p:spPr bwMode="auto">
            <a:xfrm>
              <a:off x="5676901" y="2655850"/>
              <a:ext cx="50800" cy="73025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7 w 101"/>
                <a:gd name="T19" fmla="*/ 74 h 145"/>
                <a:gd name="T20" fmla="*/ 71 w 101"/>
                <a:gd name="T21" fmla="*/ 50 h 145"/>
                <a:gd name="T22" fmla="*/ 71 w 101"/>
                <a:gd name="T23" fmla="*/ 50 h 145"/>
                <a:gd name="T24" fmla="*/ 46 w 101"/>
                <a:gd name="T25" fmla="*/ 27 h 145"/>
                <a:gd name="T26" fmla="*/ 30 w 101"/>
                <a:gd name="T27" fmla="*/ 27 h 145"/>
                <a:gd name="T28" fmla="*/ 30 w 101"/>
                <a:gd name="T29" fmla="*/ 73 h 145"/>
                <a:gd name="T30" fmla="*/ 47 w 101"/>
                <a:gd name="T31" fmla="*/ 73 h 145"/>
                <a:gd name="T32" fmla="*/ 47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1" y="64"/>
                    <a:pt x="71" y="50"/>
                  </a:cubicBezTo>
                  <a:lnTo>
                    <a:pt x="71" y="50"/>
                  </a:lnTo>
                  <a:cubicBezTo>
                    <a:pt x="71" y="35"/>
                    <a:pt x="62" y="27"/>
                    <a:pt x="46" y="27"/>
                  </a:cubicBezTo>
                  <a:lnTo>
                    <a:pt x="30" y="27"/>
                  </a:lnTo>
                  <a:lnTo>
                    <a:pt x="30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9" name="Freeform 939"/>
            <p:cNvSpPr>
              <a:spLocks noEditPoints="1"/>
            </p:cNvSpPr>
            <p:nvPr/>
          </p:nvSpPr>
          <p:spPr bwMode="auto">
            <a:xfrm>
              <a:off x="5738814" y="2655850"/>
              <a:ext cx="50800" cy="73025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8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6 w 101"/>
                <a:gd name="T19" fmla="*/ 74 h 145"/>
                <a:gd name="T20" fmla="*/ 70 w 101"/>
                <a:gd name="T21" fmla="*/ 50 h 145"/>
                <a:gd name="T22" fmla="*/ 70 w 101"/>
                <a:gd name="T23" fmla="*/ 50 h 145"/>
                <a:gd name="T24" fmla="*/ 45 w 101"/>
                <a:gd name="T25" fmla="*/ 27 h 145"/>
                <a:gd name="T26" fmla="*/ 30 w 101"/>
                <a:gd name="T27" fmla="*/ 27 h 145"/>
                <a:gd name="T28" fmla="*/ 30 w 101"/>
                <a:gd name="T29" fmla="*/ 73 h 145"/>
                <a:gd name="T30" fmla="*/ 46 w 101"/>
                <a:gd name="T31" fmla="*/ 73 h 145"/>
                <a:gd name="T32" fmla="*/ 46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8" y="100"/>
                    <a:pt x="48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6" y="74"/>
                  </a:moveTo>
                  <a:cubicBezTo>
                    <a:pt x="61" y="74"/>
                    <a:pt x="70" y="64"/>
                    <a:pt x="70" y="50"/>
                  </a:cubicBezTo>
                  <a:lnTo>
                    <a:pt x="70" y="50"/>
                  </a:lnTo>
                  <a:cubicBezTo>
                    <a:pt x="70" y="35"/>
                    <a:pt x="61" y="27"/>
                    <a:pt x="45" y="27"/>
                  </a:cubicBezTo>
                  <a:lnTo>
                    <a:pt x="30" y="27"/>
                  </a:lnTo>
                  <a:lnTo>
                    <a:pt x="30" y="73"/>
                  </a:lnTo>
                  <a:lnTo>
                    <a:pt x="46" y="73"/>
                  </a:lnTo>
                  <a:lnTo>
                    <a:pt x="46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0" name="Freeform 940"/>
            <p:cNvSpPr>
              <a:spLocks/>
            </p:cNvSpPr>
            <p:nvPr/>
          </p:nvSpPr>
          <p:spPr bwMode="auto">
            <a:xfrm>
              <a:off x="5799139" y="2655850"/>
              <a:ext cx="46038" cy="73025"/>
            </a:xfrm>
            <a:custGeom>
              <a:avLst/>
              <a:gdLst>
                <a:gd name="T0" fmla="*/ 0 w 89"/>
                <a:gd name="T1" fmla="*/ 0 h 145"/>
                <a:gd name="T2" fmla="*/ 30 w 89"/>
                <a:gd name="T3" fmla="*/ 0 h 145"/>
                <a:gd name="T4" fmla="*/ 30 w 89"/>
                <a:gd name="T5" fmla="*/ 118 h 145"/>
                <a:gd name="T6" fmla="*/ 89 w 89"/>
                <a:gd name="T7" fmla="*/ 118 h 145"/>
                <a:gd name="T8" fmla="*/ 89 w 89"/>
                <a:gd name="T9" fmla="*/ 145 h 145"/>
                <a:gd name="T10" fmla="*/ 0 w 89"/>
                <a:gd name="T11" fmla="*/ 145 h 145"/>
                <a:gd name="T12" fmla="*/ 0 w 89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45">
                  <a:moveTo>
                    <a:pt x="0" y="0"/>
                  </a:moveTo>
                  <a:lnTo>
                    <a:pt x="30" y="0"/>
                  </a:lnTo>
                  <a:lnTo>
                    <a:pt x="30" y="118"/>
                  </a:lnTo>
                  <a:lnTo>
                    <a:pt x="89" y="118"/>
                  </a:lnTo>
                  <a:lnTo>
                    <a:pt x="89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1" name="Rectangle 941"/>
            <p:cNvSpPr>
              <a:spLocks noChangeArrowheads="1"/>
            </p:cNvSpPr>
            <p:nvPr/>
          </p:nvSpPr>
          <p:spPr bwMode="auto">
            <a:xfrm>
              <a:off x="5854701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2" name="Freeform 942"/>
            <p:cNvSpPr>
              <a:spLocks/>
            </p:cNvSpPr>
            <p:nvPr/>
          </p:nvSpPr>
          <p:spPr bwMode="auto">
            <a:xfrm>
              <a:off x="5883276" y="2655850"/>
              <a:ext cx="57150" cy="74613"/>
            </a:xfrm>
            <a:custGeom>
              <a:avLst/>
              <a:gdLst>
                <a:gd name="T0" fmla="*/ 0 w 113"/>
                <a:gd name="T1" fmla="*/ 75 h 149"/>
                <a:gd name="T2" fmla="*/ 0 w 113"/>
                <a:gd name="T3" fmla="*/ 74 h 149"/>
                <a:gd name="T4" fmla="*/ 66 w 113"/>
                <a:gd name="T5" fmla="*/ 0 h 149"/>
                <a:gd name="T6" fmla="*/ 113 w 113"/>
                <a:gd name="T7" fmla="*/ 19 h 149"/>
                <a:gd name="T8" fmla="*/ 95 w 113"/>
                <a:gd name="T9" fmla="*/ 43 h 149"/>
                <a:gd name="T10" fmla="*/ 65 w 113"/>
                <a:gd name="T11" fmla="*/ 28 h 149"/>
                <a:gd name="T12" fmla="*/ 31 w 113"/>
                <a:gd name="T13" fmla="*/ 74 h 149"/>
                <a:gd name="T14" fmla="*/ 31 w 113"/>
                <a:gd name="T15" fmla="*/ 74 h 149"/>
                <a:gd name="T16" fmla="*/ 65 w 113"/>
                <a:gd name="T17" fmla="*/ 120 h 149"/>
                <a:gd name="T18" fmla="*/ 95 w 113"/>
                <a:gd name="T19" fmla="*/ 105 h 149"/>
                <a:gd name="T20" fmla="*/ 113 w 113"/>
                <a:gd name="T21" fmla="*/ 126 h 149"/>
                <a:gd name="T22" fmla="*/ 64 w 113"/>
                <a:gd name="T23" fmla="*/ 147 h 149"/>
                <a:gd name="T24" fmla="*/ 0 w 113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88" y="0"/>
                    <a:pt x="101" y="8"/>
                    <a:pt x="113" y="19"/>
                  </a:cubicBezTo>
                  <a:lnTo>
                    <a:pt x="95" y="43"/>
                  </a:lnTo>
                  <a:cubicBezTo>
                    <a:pt x="86" y="34"/>
                    <a:pt x="78" y="28"/>
                    <a:pt x="65" y="28"/>
                  </a:cubicBezTo>
                  <a:cubicBezTo>
                    <a:pt x="45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3" y="126"/>
                  </a:lnTo>
                  <a:cubicBezTo>
                    <a:pt x="100" y="140"/>
                    <a:pt x="85" y="147"/>
                    <a:pt x="64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3" name="Freeform 943"/>
            <p:cNvSpPr>
              <a:spLocks noEditPoints="1"/>
            </p:cNvSpPr>
            <p:nvPr/>
          </p:nvSpPr>
          <p:spPr bwMode="auto">
            <a:xfrm>
              <a:off x="5945189" y="2655850"/>
              <a:ext cx="68263" cy="73025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8 h 146"/>
                <a:gd name="T20" fmla="*/ 65 w 132"/>
                <a:gd name="T21" fmla="*/ 40 h 146"/>
                <a:gd name="T22" fmla="*/ 49 w 132"/>
                <a:gd name="T23" fmla="*/ 88 h 146"/>
                <a:gd name="T24" fmla="*/ 81 w 132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8"/>
                  </a:moveTo>
                  <a:lnTo>
                    <a:pt x="65" y="40"/>
                  </a:lnTo>
                  <a:lnTo>
                    <a:pt x="49" y="88"/>
                  </a:lnTo>
                  <a:lnTo>
                    <a:pt x="81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4" name="Freeform 944"/>
            <p:cNvSpPr>
              <a:spLocks/>
            </p:cNvSpPr>
            <p:nvPr/>
          </p:nvSpPr>
          <p:spPr bwMode="auto">
            <a:xfrm>
              <a:off x="6010276" y="2655850"/>
              <a:ext cx="52388" cy="73025"/>
            </a:xfrm>
            <a:custGeom>
              <a:avLst/>
              <a:gdLst>
                <a:gd name="T0" fmla="*/ 11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1 w 33"/>
                <a:gd name="T11" fmla="*/ 9 h 46"/>
                <a:gd name="T12" fmla="*/ 21 w 33"/>
                <a:gd name="T13" fmla="*/ 46 h 46"/>
                <a:gd name="T14" fmla="*/ 11 w 33"/>
                <a:gd name="T15" fmla="*/ 46 h 46"/>
                <a:gd name="T16" fmla="*/ 11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1" y="9"/>
                  </a:lnTo>
                  <a:lnTo>
                    <a:pt x="21" y="46"/>
                  </a:lnTo>
                  <a:lnTo>
                    <a:pt x="11" y="46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5" name="Rectangle 945"/>
            <p:cNvSpPr>
              <a:spLocks noChangeArrowheads="1"/>
            </p:cNvSpPr>
            <p:nvPr/>
          </p:nvSpPr>
          <p:spPr bwMode="auto">
            <a:xfrm>
              <a:off x="6072189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6" name="Freeform 946"/>
            <p:cNvSpPr>
              <a:spLocks noEditPoints="1"/>
            </p:cNvSpPr>
            <p:nvPr/>
          </p:nvSpPr>
          <p:spPr bwMode="auto">
            <a:xfrm>
              <a:off x="6100764" y="2654262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6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7" name="Freeform 947"/>
            <p:cNvSpPr>
              <a:spLocks/>
            </p:cNvSpPr>
            <p:nvPr/>
          </p:nvSpPr>
          <p:spPr bwMode="auto">
            <a:xfrm>
              <a:off x="6178551" y="2655850"/>
              <a:ext cx="57150" cy="73025"/>
            </a:xfrm>
            <a:custGeom>
              <a:avLst/>
              <a:gdLst>
                <a:gd name="T0" fmla="*/ 1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7 w 113"/>
                <a:gd name="T13" fmla="*/ 145 h 145"/>
                <a:gd name="T14" fmla="*/ 30 w 113"/>
                <a:gd name="T15" fmla="*/ 58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  <a:gd name="T22" fmla="*/ 1 w 113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45">
                  <a:moveTo>
                    <a:pt x="1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7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8" name="Freeform 948"/>
            <p:cNvSpPr>
              <a:spLocks/>
            </p:cNvSpPr>
            <p:nvPr/>
          </p:nvSpPr>
          <p:spPr bwMode="auto">
            <a:xfrm>
              <a:off x="6273801" y="2655850"/>
              <a:ext cx="46038" cy="73025"/>
            </a:xfrm>
            <a:custGeom>
              <a:avLst/>
              <a:gdLst>
                <a:gd name="T0" fmla="*/ 0 w 89"/>
                <a:gd name="T1" fmla="*/ 0 h 145"/>
                <a:gd name="T2" fmla="*/ 30 w 89"/>
                <a:gd name="T3" fmla="*/ 0 h 145"/>
                <a:gd name="T4" fmla="*/ 30 w 89"/>
                <a:gd name="T5" fmla="*/ 118 h 145"/>
                <a:gd name="T6" fmla="*/ 89 w 89"/>
                <a:gd name="T7" fmla="*/ 118 h 145"/>
                <a:gd name="T8" fmla="*/ 89 w 89"/>
                <a:gd name="T9" fmla="*/ 145 h 145"/>
                <a:gd name="T10" fmla="*/ 0 w 89"/>
                <a:gd name="T11" fmla="*/ 145 h 145"/>
                <a:gd name="T12" fmla="*/ 0 w 89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45">
                  <a:moveTo>
                    <a:pt x="0" y="0"/>
                  </a:moveTo>
                  <a:lnTo>
                    <a:pt x="30" y="0"/>
                  </a:lnTo>
                  <a:lnTo>
                    <a:pt x="30" y="118"/>
                  </a:lnTo>
                  <a:lnTo>
                    <a:pt x="89" y="118"/>
                  </a:lnTo>
                  <a:lnTo>
                    <a:pt x="89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9" name="Rectangle 949"/>
            <p:cNvSpPr>
              <a:spLocks noChangeArrowheads="1"/>
            </p:cNvSpPr>
            <p:nvPr/>
          </p:nvSpPr>
          <p:spPr bwMode="auto">
            <a:xfrm>
              <a:off x="6329364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0" name="Freeform 950"/>
            <p:cNvSpPr>
              <a:spLocks/>
            </p:cNvSpPr>
            <p:nvPr/>
          </p:nvSpPr>
          <p:spPr bwMode="auto">
            <a:xfrm>
              <a:off x="6361114" y="2655850"/>
              <a:ext cx="47625" cy="73025"/>
            </a:xfrm>
            <a:custGeom>
              <a:avLst/>
              <a:gdLst>
                <a:gd name="T0" fmla="*/ 0 w 94"/>
                <a:gd name="T1" fmla="*/ 0 h 145"/>
                <a:gd name="T2" fmla="*/ 94 w 94"/>
                <a:gd name="T3" fmla="*/ 0 h 145"/>
                <a:gd name="T4" fmla="*/ 94 w 94"/>
                <a:gd name="T5" fmla="*/ 28 h 145"/>
                <a:gd name="T6" fmla="*/ 30 w 94"/>
                <a:gd name="T7" fmla="*/ 28 h 145"/>
                <a:gd name="T8" fmla="*/ 30 w 94"/>
                <a:gd name="T9" fmla="*/ 60 h 145"/>
                <a:gd name="T10" fmla="*/ 87 w 94"/>
                <a:gd name="T11" fmla="*/ 60 h 145"/>
                <a:gd name="T12" fmla="*/ 87 w 94"/>
                <a:gd name="T13" fmla="*/ 88 h 145"/>
                <a:gd name="T14" fmla="*/ 30 w 94"/>
                <a:gd name="T15" fmla="*/ 88 h 145"/>
                <a:gd name="T16" fmla="*/ 30 w 94"/>
                <a:gd name="T17" fmla="*/ 145 h 145"/>
                <a:gd name="T18" fmla="*/ 0 w 94"/>
                <a:gd name="T19" fmla="*/ 145 h 145"/>
                <a:gd name="T20" fmla="*/ 0 w 94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45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60"/>
                  </a:lnTo>
                  <a:lnTo>
                    <a:pt x="87" y="60"/>
                  </a:lnTo>
                  <a:lnTo>
                    <a:pt x="87" y="88"/>
                  </a:lnTo>
                  <a:lnTo>
                    <a:pt x="30" y="8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1" name="Freeform 951"/>
            <p:cNvSpPr>
              <a:spLocks/>
            </p:cNvSpPr>
            <p:nvPr/>
          </p:nvSpPr>
          <p:spPr bwMode="auto">
            <a:xfrm>
              <a:off x="6418264" y="2655850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7 w 95"/>
                <a:gd name="T11" fmla="*/ 59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7" y="59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2" name="Freeform 952"/>
            <p:cNvSpPr>
              <a:spLocks/>
            </p:cNvSpPr>
            <p:nvPr/>
          </p:nvSpPr>
          <p:spPr bwMode="auto">
            <a:xfrm>
              <a:off x="6475414" y="2655850"/>
              <a:ext cx="57150" cy="74613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4 w 112"/>
                <a:gd name="T9" fmla="*/ 43 h 149"/>
                <a:gd name="T10" fmla="*/ 64 w 112"/>
                <a:gd name="T11" fmla="*/ 28 h 149"/>
                <a:gd name="T12" fmla="*/ 31 w 112"/>
                <a:gd name="T13" fmla="*/ 74 h 149"/>
                <a:gd name="T14" fmla="*/ 31 w 112"/>
                <a:gd name="T15" fmla="*/ 74 h 149"/>
                <a:gd name="T16" fmla="*/ 64 w 112"/>
                <a:gd name="T17" fmla="*/ 120 h 149"/>
                <a:gd name="T18" fmla="*/ 94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8"/>
                    <a:pt x="112" y="19"/>
                  </a:cubicBezTo>
                  <a:lnTo>
                    <a:pt x="94" y="43"/>
                  </a:lnTo>
                  <a:cubicBezTo>
                    <a:pt x="86" y="34"/>
                    <a:pt x="77" y="28"/>
                    <a:pt x="64" y="28"/>
                  </a:cubicBezTo>
                  <a:cubicBezTo>
                    <a:pt x="44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4" y="120"/>
                  </a:cubicBezTo>
                  <a:cubicBezTo>
                    <a:pt x="76" y="120"/>
                    <a:pt x="84" y="115"/>
                    <a:pt x="94" y="105"/>
                  </a:cubicBezTo>
                  <a:lnTo>
                    <a:pt x="112" y="126"/>
                  </a:lnTo>
                  <a:cubicBezTo>
                    <a:pt x="100" y="140"/>
                    <a:pt x="84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3" name="Freeform 953"/>
            <p:cNvSpPr>
              <a:spLocks/>
            </p:cNvSpPr>
            <p:nvPr/>
          </p:nvSpPr>
          <p:spPr bwMode="auto">
            <a:xfrm>
              <a:off x="6535739" y="2655850"/>
              <a:ext cx="63500" cy="73025"/>
            </a:xfrm>
            <a:custGeom>
              <a:avLst/>
              <a:gdLst>
                <a:gd name="T0" fmla="*/ 48 w 125"/>
                <a:gd name="T1" fmla="*/ 88 h 145"/>
                <a:gd name="T2" fmla="*/ 0 w 125"/>
                <a:gd name="T3" fmla="*/ 0 h 145"/>
                <a:gd name="T4" fmla="*/ 34 w 125"/>
                <a:gd name="T5" fmla="*/ 0 h 145"/>
                <a:gd name="T6" fmla="*/ 63 w 125"/>
                <a:gd name="T7" fmla="*/ 58 h 145"/>
                <a:gd name="T8" fmla="*/ 91 w 125"/>
                <a:gd name="T9" fmla="*/ 0 h 145"/>
                <a:gd name="T10" fmla="*/ 125 w 125"/>
                <a:gd name="T11" fmla="*/ 0 h 145"/>
                <a:gd name="T12" fmla="*/ 78 w 125"/>
                <a:gd name="T13" fmla="*/ 88 h 145"/>
                <a:gd name="T14" fmla="*/ 78 w 125"/>
                <a:gd name="T15" fmla="*/ 145 h 145"/>
                <a:gd name="T16" fmla="*/ 48 w 125"/>
                <a:gd name="T17" fmla="*/ 145 h 145"/>
                <a:gd name="T18" fmla="*/ 48 w 125"/>
                <a:gd name="T19" fmla="*/ 8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45">
                  <a:moveTo>
                    <a:pt x="48" y="88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63" y="58"/>
                  </a:lnTo>
                  <a:lnTo>
                    <a:pt x="91" y="0"/>
                  </a:lnTo>
                  <a:lnTo>
                    <a:pt x="125" y="0"/>
                  </a:lnTo>
                  <a:lnTo>
                    <a:pt x="78" y="88"/>
                  </a:lnTo>
                  <a:lnTo>
                    <a:pt x="78" y="145"/>
                  </a:lnTo>
                  <a:lnTo>
                    <a:pt x="48" y="145"/>
                  </a:lnTo>
                  <a:lnTo>
                    <a:pt x="48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4" name="Freeform 954"/>
            <p:cNvSpPr>
              <a:spLocks/>
            </p:cNvSpPr>
            <p:nvPr/>
          </p:nvSpPr>
          <p:spPr bwMode="auto">
            <a:xfrm>
              <a:off x="6600826" y="2655850"/>
              <a:ext cx="55563" cy="74613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3 h 149"/>
                <a:gd name="T10" fmla="*/ 64 w 112"/>
                <a:gd name="T11" fmla="*/ 28 h 149"/>
                <a:gd name="T12" fmla="*/ 31 w 112"/>
                <a:gd name="T13" fmla="*/ 74 h 149"/>
                <a:gd name="T14" fmla="*/ 31 w 112"/>
                <a:gd name="T15" fmla="*/ 74 h 149"/>
                <a:gd name="T16" fmla="*/ 64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8"/>
                    <a:pt x="112" y="19"/>
                  </a:cubicBezTo>
                  <a:lnTo>
                    <a:pt x="95" y="43"/>
                  </a:lnTo>
                  <a:cubicBezTo>
                    <a:pt x="86" y="34"/>
                    <a:pt x="77" y="28"/>
                    <a:pt x="64" y="28"/>
                  </a:cubicBezTo>
                  <a:cubicBezTo>
                    <a:pt x="45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4" y="120"/>
                  </a:cubicBezTo>
                  <a:cubicBezTo>
                    <a:pt x="76" y="120"/>
                    <a:pt x="84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5" name="Freeform 955"/>
            <p:cNvSpPr>
              <a:spLocks/>
            </p:cNvSpPr>
            <p:nvPr/>
          </p:nvSpPr>
          <p:spPr bwMode="auto">
            <a:xfrm>
              <a:off x="6667501" y="2655850"/>
              <a:ext cx="44450" cy="73025"/>
            </a:xfrm>
            <a:custGeom>
              <a:avLst/>
              <a:gdLst>
                <a:gd name="T0" fmla="*/ 0 w 28"/>
                <a:gd name="T1" fmla="*/ 0 h 46"/>
                <a:gd name="T2" fmla="*/ 10 w 28"/>
                <a:gd name="T3" fmla="*/ 0 h 46"/>
                <a:gd name="T4" fmla="*/ 10 w 28"/>
                <a:gd name="T5" fmla="*/ 38 h 46"/>
                <a:gd name="T6" fmla="*/ 28 w 28"/>
                <a:gd name="T7" fmla="*/ 38 h 46"/>
                <a:gd name="T8" fmla="*/ 28 w 28"/>
                <a:gd name="T9" fmla="*/ 46 h 46"/>
                <a:gd name="T10" fmla="*/ 0 w 28"/>
                <a:gd name="T11" fmla="*/ 46 h 46"/>
                <a:gd name="T12" fmla="*/ 0 w 28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6">
                  <a:moveTo>
                    <a:pt x="0" y="0"/>
                  </a:moveTo>
                  <a:lnTo>
                    <a:pt x="10" y="0"/>
                  </a:lnTo>
                  <a:lnTo>
                    <a:pt x="10" y="38"/>
                  </a:lnTo>
                  <a:lnTo>
                    <a:pt x="28" y="38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6" name="Freeform 956"/>
            <p:cNvSpPr>
              <a:spLocks/>
            </p:cNvSpPr>
            <p:nvPr/>
          </p:nvSpPr>
          <p:spPr bwMode="auto">
            <a:xfrm>
              <a:off x="6723064" y="2655850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7" name="Freeform 957"/>
            <p:cNvSpPr>
              <a:spLocks/>
            </p:cNvSpPr>
            <p:nvPr/>
          </p:nvSpPr>
          <p:spPr bwMode="auto">
            <a:xfrm>
              <a:off x="5414964" y="2628862"/>
              <a:ext cx="139700" cy="58738"/>
            </a:xfrm>
            <a:custGeom>
              <a:avLst/>
              <a:gdLst>
                <a:gd name="T0" fmla="*/ 271 w 275"/>
                <a:gd name="T1" fmla="*/ 16 h 117"/>
                <a:gd name="T2" fmla="*/ 262 w 275"/>
                <a:gd name="T3" fmla="*/ 12 h 117"/>
                <a:gd name="T4" fmla="*/ 253 w 275"/>
                <a:gd name="T5" fmla="*/ 16 h 117"/>
                <a:gd name="T6" fmla="*/ 230 w 275"/>
                <a:gd name="T7" fmla="*/ 39 h 117"/>
                <a:gd name="T8" fmla="*/ 186 w 275"/>
                <a:gd name="T9" fmla="*/ 11 h 117"/>
                <a:gd name="T10" fmla="*/ 135 w 275"/>
                <a:gd name="T11" fmla="*/ 0 h 117"/>
                <a:gd name="T12" fmla="*/ 48 w 275"/>
                <a:gd name="T13" fmla="*/ 30 h 117"/>
                <a:gd name="T14" fmla="*/ 0 w 275"/>
                <a:gd name="T15" fmla="*/ 109 h 117"/>
                <a:gd name="T16" fmla="*/ 0 w 275"/>
                <a:gd name="T17" fmla="*/ 111 h 117"/>
                <a:gd name="T18" fmla="*/ 1 w 275"/>
                <a:gd name="T19" fmla="*/ 114 h 117"/>
                <a:gd name="T20" fmla="*/ 5 w 275"/>
                <a:gd name="T21" fmla="*/ 116 h 117"/>
                <a:gd name="T22" fmla="*/ 41 w 275"/>
                <a:gd name="T23" fmla="*/ 116 h 117"/>
                <a:gd name="T24" fmla="*/ 46 w 275"/>
                <a:gd name="T25" fmla="*/ 112 h 117"/>
                <a:gd name="T26" fmla="*/ 56 w 275"/>
                <a:gd name="T27" fmla="*/ 91 h 117"/>
                <a:gd name="T28" fmla="*/ 90 w 275"/>
                <a:gd name="T29" fmla="*/ 58 h 117"/>
                <a:gd name="T30" fmla="*/ 135 w 275"/>
                <a:gd name="T31" fmla="*/ 47 h 117"/>
                <a:gd name="T32" fmla="*/ 197 w 275"/>
                <a:gd name="T33" fmla="*/ 72 h 117"/>
                <a:gd name="T34" fmla="*/ 172 w 275"/>
                <a:gd name="T35" fmla="*/ 97 h 117"/>
                <a:gd name="T36" fmla="*/ 169 w 275"/>
                <a:gd name="T37" fmla="*/ 106 h 117"/>
                <a:gd name="T38" fmla="*/ 172 w 275"/>
                <a:gd name="T39" fmla="*/ 113 h 117"/>
                <a:gd name="T40" fmla="*/ 181 w 275"/>
                <a:gd name="T41" fmla="*/ 117 h 117"/>
                <a:gd name="T42" fmla="*/ 262 w 275"/>
                <a:gd name="T43" fmla="*/ 117 h 117"/>
                <a:gd name="T44" fmla="*/ 271 w 275"/>
                <a:gd name="T45" fmla="*/ 113 h 117"/>
                <a:gd name="T46" fmla="*/ 275 w 275"/>
                <a:gd name="T47" fmla="*/ 106 h 117"/>
                <a:gd name="T48" fmla="*/ 275 w 275"/>
                <a:gd name="T49" fmla="*/ 24 h 117"/>
                <a:gd name="T50" fmla="*/ 271 w 275"/>
                <a:gd name="T51" fmla="*/ 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5" h="117">
                  <a:moveTo>
                    <a:pt x="271" y="16"/>
                  </a:moveTo>
                  <a:cubicBezTo>
                    <a:pt x="269" y="13"/>
                    <a:pt x="266" y="12"/>
                    <a:pt x="262" y="12"/>
                  </a:cubicBezTo>
                  <a:cubicBezTo>
                    <a:pt x="258" y="12"/>
                    <a:pt x="256" y="13"/>
                    <a:pt x="253" y="16"/>
                  </a:cubicBezTo>
                  <a:lnTo>
                    <a:pt x="230" y="39"/>
                  </a:lnTo>
                  <a:cubicBezTo>
                    <a:pt x="217" y="27"/>
                    <a:pt x="202" y="18"/>
                    <a:pt x="186" y="11"/>
                  </a:cubicBezTo>
                  <a:cubicBezTo>
                    <a:pt x="170" y="4"/>
                    <a:pt x="152" y="0"/>
                    <a:pt x="135" y="0"/>
                  </a:cubicBezTo>
                  <a:cubicBezTo>
                    <a:pt x="101" y="0"/>
                    <a:pt x="72" y="11"/>
                    <a:pt x="48" y="30"/>
                  </a:cubicBezTo>
                  <a:cubicBezTo>
                    <a:pt x="23" y="50"/>
                    <a:pt x="7" y="77"/>
                    <a:pt x="0" y="109"/>
                  </a:cubicBezTo>
                  <a:lnTo>
                    <a:pt x="0" y="111"/>
                  </a:lnTo>
                  <a:cubicBezTo>
                    <a:pt x="0" y="112"/>
                    <a:pt x="0" y="113"/>
                    <a:pt x="1" y="114"/>
                  </a:cubicBezTo>
                  <a:cubicBezTo>
                    <a:pt x="2" y="116"/>
                    <a:pt x="4" y="116"/>
                    <a:pt x="5" y="116"/>
                  </a:cubicBezTo>
                  <a:lnTo>
                    <a:pt x="41" y="116"/>
                  </a:lnTo>
                  <a:cubicBezTo>
                    <a:pt x="44" y="116"/>
                    <a:pt x="46" y="114"/>
                    <a:pt x="46" y="112"/>
                  </a:cubicBezTo>
                  <a:cubicBezTo>
                    <a:pt x="51" y="99"/>
                    <a:pt x="55" y="93"/>
                    <a:pt x="56" y="91"/>
                  </a:cubicBezTo>
                  <a:cubicBezTo>
                    <a:pt x="65" y="77"/>
                    <a:pt x="76" y="66"/>
                    <a:pt x="90" y="58"/>
                  </a:cubicBezTo>
                  <a:cubicBezTo>
                    <a:pt x="103" y="50"/>
                    <a:pt x="118" y="47"/>
                    <a:pt x="135" y="47"/>
                  </a:cubicBezTo>
                  <a:cubicBezTo>
                    <a:pt x="158" y="47"/>
                    <a:pt x="180" y="56"/>
                    <a:pt x="197" y="72"/>
                  </a:cubicBezTo>
                  <a:lnTo>
                    <a:pt x="172" y="97"/>
                  </a:lnTo>
                  <a:cubicBezTo>
                    <a:pt x="170" y="99"/>
                    <a:pt x="169" y="102"/>
                    <a:pt x="169" y="106"/>
                  </a:cubicBezTo>
                  <a:cubicBezTo>
                    <a:pt x="169" y="109"/>
                    <a:pt x="170" y="112"/>
                    <a:pt x="172" y="113"/>
                  </a:cubicBezTo>
                  <a:cubicBezTo>
                    <a:pt x="175" y="116"/>
                    <a:pt x="177" y="117"/>
                    <a:pt x="181" y="117"/>
                  </a:cubicBezTo>
                  <a:lnTo>
                    <a:pt x="262" y="117"/>
                  </a:lnTo>
                  <a:cubicBezTo>
                    <a:pt x="266" y="117"/>
                    <a:pt x="269" y="116"/>
                    <a:pt x="271" y="113"/>
                  </a:cubicBezTo>
                  <a:cubicBezTo>
                    <a:pt x="274" y="111"/>
                    <a:pt x="275" y="108"/>
                    <a:pt x="275" y="106"/>
                  </a:cubicBezTo>
                  <a:lnTo>
                    <a:pt x="275" y="24"/>
                  </a:lnTo>
                  <a:cubicBezTo>
                    <a:pt x="275" y="21"/>
                    <a:pt x="274" y="18"/>
                    <a:pt x="271" y="1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8" name="Freeform 958"/>
            <p:cNvSpPr>
              <a:spLocks/>
            </p:cNvSpPr>
            <p:nvPr/>
          </p:nvSpPr>
          <p:spPr bwMode="auto">
            <a:xfrm>
              <a:off x="5413376" y="2709825"/>
              <a:ext cx="139700" cy="58738"/>
            </a:xfrm>
            <a:custGeom>
              <a:avLst/>
              <a:gdLst>
                <a:gd name="T0" fmla="*/ 269 w 275"/>
                <a:gd name="T1" fmla="*/ 2 h 117"/>
                <a:gd name="T2" fmla="*/ 234 w 275"/>
                <a:gd name="T3" fmla="*/ 2 h 117"/>
                <a:gd name="T4" fmla="*/ 229 w 275"/>
                <a:gd name="T5" fmla="*/ 6 h 117"/>
                <a:gd name="T6" fmla="*/ 219 w 275"/>
                <a:gd name="T7" fmla="*/ 27 h 117"/>
                <a:gd name="T8" fmla="*/ 185 w 275"/>
                <a:gd name="T9" fmla="*/ 60 h 117"/>
                <a:gd name="T10" fmla="*/ 140 w 275"/>
                <a:gd name="T11" fmla="*/ 71 h 117"/>
                <a:gd name="T12" fmla="*/ 106 w 275"/>
                <a:gd name="T13" fmla="*/ 64 h 117"/>
                <a:gd name="T14" fmla="*/ 77 w 275"/>
                <a:gd name="T15" fmla="*/ 46 h 117"/>
                <a:gd name="T16" fmla="*/ 102 w 275"/>
                <a:gd name="T17" fmla="*/ 21 h 117"/>
                <a:gd name="T18" fmla="*/ 106 w 275"/>
                <a:gd name="T19" fmla="*/ 12 h 117"/>
                <a:gd name="T20" fmla="*/ 102 w 275"/>
                <a:gd name="T21" fmla="*/ 3 h 117"/>
                <a:gd name="T22" fmla="*/ 94 w 275"/>
                <a:gd name="T23" fmla="*/ 0 h 117"/>
                <a:gd name="T24" fmla="*/ 12 w 275"/>
                <a:gd name="T25" fmla="*/ 0 h 117"/>
                <a:gd name="T26" fmla="*/ 3 w 275"/>
                <a:gd name="T27" fmla="*/ 3 h 117"/>
                <a:gd name="T28" fmla="*/ 0 w 275"/>
                <a:gd name="T29" fmla="*/ 12 h 117"/>
                <a:gd name="T30" fmla="*/ 0 w 275"/>
                <a:gd name="T31" fmla="*/ 93 h 117"/>
                <a:gd name="T32" fmla="*/ 3 w 275"/>
                <a:gd name="T33" fmla="*/ 102 h 117"/>
                <a:gd name="T34" fmla="*/ 12 w 275"/>
                <a:gd name="T35" fmla="*/ 106 h 117"/>
                <a:gd name="T36" fmla="*/ 21 w 275"/>
                <a:gd name="T37" fmla="*/ 102 h 117"/>
                <a:gd name="T38" fmla="*/ 45 w 275"/>
                <a:gd name="T39" fmla="*/ 78 h 117"/>
                <a:gd name="T40" fmla="*/ 89 w 275"/>
                <a:gd name="T41" fmla="*/ 107 h 117"/>
                <a:gd name="T42" fmla="*/ 140 w 275"/>
                <a:gd name="T43" fmla="*/ 117 h 117"/>
                <a:gd name="T44" fmla="*/ 226 w 275"/>
                <a:gd name="T45" fmla="*/ 87 h 117"/>
                <a:gd name="T46" fmla="*/ 275 w 275"/>
                <a:gd name="T47" fmla="*/ 8 h 117"/>
                <a:gd name="T48" fmla="*/ 275 w 275"/>
                <a:gd name="T49" fmla="*/ 7 h 117"/>
                <a:gd name="T50" fmla="*/ 274 w 275"/>
                <a:gd name="T51" fmla="*/ 3 h 117"/>
                <a:gd name="T52" fmla="*/ 269 w 275"/>
                <a:gd name="T5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5" h="117">
                  <a:moveTo>
                    <a:pt x="269" y="2"/>
                  </a:moveTo>
                  <a:lnTo>
                    <a:pt x="234" y="2"/>
                  </a:lnTo>
                  <a:cubicBezTo>
                    <a:pt x="231" y="2"/>
                    <a:pt x="229" y="3"/>
                    <a:pt x="229" y="6"/>
                  </a:cubicBezTo>
                  <a:cubicBezTo>
                    <a:pt x="224" y="18"/>
                    <a:pt x="220" y="25"/>
                    <a:pt x="219" y="27"/>
                  </a:cubicBezTo>
                  <a:cubicBezTo>
                    <a:pt x="210" y="41"/>
                    <a:pt x="199" y="52"/>
                    <a:pt x="185" y="60"/>
                  </a:cubicBezTo>
                  <a:cubicBezTo>
                    <a:pt x="171" y="67"/>
                    <a:pt x="156" y="71"/>
                    <a:pt x="140" y="71"/>
                  </a:cubicBezTo>
                  <a:cubicBezTo>
                    <a:pt x="129" y="71"/>
                    <a:pt x="117" y="68"/>
                    <a:pt x="106" y="64"/>
                  </a:cubicBezTo>
                  <a:cubicBezTo>
                    <a:pt x="95" y="61"/>
                    <a:pt x="86" y="54"/>
                    <a:pt x="77" y="46"/>
                  </a:cubicBezTo>
                  <a:lnTo>
                    <a:pt x="102" y="21"/>
                  </a:lnTo>
                  <a:cubicBezTo>
                    <a:pt x="105" y="18"/>
                    <a:pt x="106" y="16"/>
                    <a:pt x="106" y="12"/>
                  </a:cubicBezTo>
                  <a:cubicBezTo>
                    <a:pt x="106" y="8"/>
                    <a:pt x="105" y="6"/>
                    <a:pt x="102" y="3"/>
                  </a:cubicBezTo>
                  <a:cubicBezTo>
                    <a:pt x="100" y="1"/>
                    <a:pt x="97" y="0"/>
                    <a:pt x="94" y="0"/>
                  </a:cubicBezTo>
                  <a:lnTo>
                    <a:pt x="12" y="0"/>
                  </a:lnTo>
                  <a:cubicBezTo>
                    <a:pt x="9" y="0"/>
                    <a:pt x="6" y="1"/>
                    <a:pt x="3" y="3"/>
                  </a:cubicBezTo>
                  <a:cubicBezTo>
                    <a:pt x="1" y="6"/>
                    <a:pt x="0" y="8"/>
                    <a:pt x="0" y="12"/>
                  </a:cubicBezTo>
                  <a:lnTo>
                    <a:pt x="0" y="93"/>
                  </a:lnTo>
                  <a:cubicBezTo>
                    <a:pt x="0" y="97"/>
                    <a:pt x="1" y="100"/>
                    <a:pt x="3" y="102"/>
                  </a:cubicBezTo>
                  <a:cubicBezTo>
                    <a:pt x="6" y="104"/>
                    <a:pt x="8" y="106"/>
                    <a:pt x="12" y="106"/>
                  </a:cubicBezTo>
                  <a:cubicBezTo>
                    <a:pt x="16" y="106"/>
                    <a:pt x="19" y="104"/>
                    <a:pt x="21" y="102"/>
                  </a:cubicBezTo>
                  <a:lnTo>
                    <a:pt x="45" y="78"/>
                  </a:lnTo>
                  <a:cubicBezTo>
                    <a:pt x="57" y="91"/>
                    <a:pt x="72" y="100"/>
                    <a:pt x="89" y="107"/>
                  </a:cubicBezTo>
                  <a:cubicBezTo>
                    <a:pt x="105" y="113"/>
                    <a:pt x="122" y="117"/>
                    <a:pt x="140" y="117"/>
                  </a:cubicBezTo>
                  <a:cubicBezTo>
                    <a:pt x="172" y="117"/>
                    <a:pt x="201" y="107"/>
                    <a:pt x="226" y="87"/>
                  </a:cubicBezTo>
                  <a:cubicBezTo>
                    <a:pt x="251" y="67"/>
                    <a:pt x="267" y="41"/>
                    <a:pt x="275" y="8"/>
                  </a:cubicBezTo>
                  <a:lnTo>
                    <a:pt x="275" y="7"/>
                  </a:lnTo>
                  <a:cubicBezTo>
                    <a:pt x="275" y="6"/>
                    <a:pt x="275" y="5"/>
                    <a:pt x="274" y="3"/>
                  </a:cubicBezTo>
                  <a:cubicBezTo>
                    <a:pt x="272" y="2"/>
                    <a:pt x="271" y="2"/>
                    <a:pt x="269" y="2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" name="Freeform 959"/>
            <p:cNvSpPr>
              <a:spLocks/>
            </p:cNvSpPr>
            <p:nvPr/>
          </p:nvSpPr>
          <p:spPr bwMode="auto">
            <a:xfrm>
              <a:off x="3678239" y="2881275"/>
              <a:ext cx="82550" cy="98425"/>
            </a:xfrm>
            <a:custGeom>
              <a:avLst/>
              <a:gdLst>
                <a:gd name="T0" fmla="*/ 0 w 160"/>
                <a:gd name="T1" fmla="*/ 0 h 195"/>
                <a:gd name="T2" fmla="*/ 21 w 160"/>
                <a:gd name="T3" fmla="*/ 0 h 195"/>
                <a:gd name="T4" fmla="*/ 80 w 160"/>
                <a:gd name="T5" fmla="*/ 104 h 195"/>
                <a:gd name="T6" fmla="*/ 138 w 160"/>
                <a:gd name="T7" fmla="*/ 0 h 195"/>
                <a:gd name="T8" fmla="*/ 160 w 160"/>
                <a:gd name="T9" fmla="*/ 0 h 195"/>
                <a:gd name="T10" fmla="*/ 160 w 160"/>
                <a:gd name="T11" fmla="*/ 195 h 195"/>
                <a:gd name="T12" fmla="*/ 138 w 160"/>
                <a:gd name="T13" fmla="*/ 195 h 195"/>
                <a:gd name="T14" fmla="*/ 138 w 160"/>
                <a:gd name="T15" fmla="*/ 39 h 195"/>
                <a:gd name="T16" fmla="*/ 78 w 160"/>
                <a:gd name="T17" fmla="*/ 143 h 195"/>
                <a:gd name="T18" fmla="*/ 77 w 160"/>
                <a:gd name="T19" fmla="*/ 143 h 195"/>
                <a:gd name="T20" fmla="*/ 17 w 160"/>
                <a:gd name="T21" fmla="*/ 39 h 195"/>
                <a:gd name="T22" fmla="*/ 17 w 160"/>
                <a:gd name="T23" fmla="*/ 195 h 195"/>
                <a:gd name="T24" fmla="*/ 0 w 160"/>
                <a:gd name="T25" fmla="*/ 195 h 195"/>
                <a:gd name="T26" fmla="*/ 0 w 160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95">
                  <a:moveTo>
                    <a:pt x="0" y="0"/>
                  </a:moveTo>
                  <a:lnTo>
                    <a:pt x="21" y="0"/>
                  </a:lnTo>
                  <a:lnTo>
                    <a:pt x="80" y="104"/>
                  </a:lnTo>
                  <a:lnTo>
                    <a:pt x="138" y="0"/>
                  </a:lnTo>
                  <a:lnTo>
                    <a:pt x="160" y="0"/>
                  </a:lnTo>
                  <a:lnTo>
                    <a:pt x="160" y="195"/>
                  </a:lnTo>
                  <a:lnTo>
                    <a:pt x="138" y="195"/>
                  </a:lnTo>
                  <a:lnTo>
                    <a:pt x="138" y="39"/>
                  </a:lnTo>
                  <a:lnTo>
                    <a:pt x="78" y="143"/>
                  </a:lnTo>
                  <a:lnTo>
                    <a:pt x="77" y="143"/>
                  </a:lnTo>
                  <a:lnTo>
                    <a:pt x="17" y="39"/>
                  </a:lnTo>
                  <a:lnTo>
                    <a:pt x="17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0" name="Freeform 960"/>
            <p:cNvSpPr>
              <a:spLocks noEditPoints="1"/>
            </p:cNvSpPr>
            <p:nvPr/>
          </p:nvSpPr>
          <p:spPr bwMode="auto">
            <a:xfrm>
              <a:off x="3778251" y="2905087"/>
              <a:ext cx="55563" cy="76200"/>
            </a:xfrm>
            <a:custGeom>
              <a:avLst/>
              <a:gdLst>
                <a:gd name="T0" fmla="*/ 0 w 109"/>
                <a:gd name="T1" fmla="*/ 103 h 149"/>
                <a:gd name="T2" fmla="*/ 0 w 109"/>
                <a:gd name="T3" fmla="*/ 103 h 149"/>
                <a:gd name="T4" fmla="*/ 54 w 109"/>
                <a:gd name="T5" fmla="*/ 56 h 149"/>
                <a:gd name="T6" fmla="*/ 91 w 109"/>
                <a:gd name="T7" fmla="*/ 62 h 149"/>
                <a:gd name="T8" fmla="*/ 91 w 109"/>
                <a:gd name="T9" fmla="*/ 53 h 149"/>
                <a:gd name="T10" fmla="*/ 54 w 109"/>
                <a:gd name="T11" fmla="*/ 17 h 149"/>
                <a:gd name="T12" fmla="*/ 16 w 109"/>
                <a:gd name="T13" fmla="*/ 27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91 w 109"/>
                <a:gd name="T25" fmla="*/ 146 h 149"/>
                <a:gd name="T26" fmla="*/ 91 w 109"/>
                <a:gd name="T27" fmla="*/ 125 h 149"/>
                <a:gd name="T28" fmla="*/ 47 w 109"/>
                <a:gd name="T29" fmla="*/ 149 h 149"/>
                <a:gd name="T30" fmla="*/ 0 w 109"/>
                <a:gd name="T31" fmla="*/ 103 h 149"/>
                <a:gd name="T32" fmla="*/ 91 w 109"/>
                <a:gd name="T33" fmla="*/ 95 h 149"/>
                <a:gd name="T34" fmla="*/ 91 w 109"/>
                <a:gd name="T35" fmla="*/ 77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2 h 149"/>
                <a:gd name="T42" fmla="*/ 51 w 109"/>
                <a:gd name="T43" fmla="*/ 132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4"/>
                    <a:pt x="109" y="37"/>
                    <a:pt x="109" y="54"/>
                  </a:cubicBezTo>
                  <a:lnTo>
                    <a:pt x="109" y="146"/>
                  </a:lnTo>
                  <a:lnTo>
                    <a:pt x="91" y="146"/>
                  </a:lnTo>
                  <a:lnTo>
                    <a:pt x="91" y="125"/>
                  </a:lnTo>
                  <a:cubicBezTo>
                    <a:pt x="82" y="139"/>
                    <a:pt x="69" y="149"/>
                    <a:pt x="47" y="149"/>
                  </a:cubicBezTo>
                  <a:cubicBezTo>
                    <a:pt x="22" y="149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1" name="Freeform 961"/>
            <p:cNvSpPr>
              <a:spLocks noEditPoints="1"/>
            </p:cNvSpPr>
            <p:nvPr/>
          </p:nvSpPr>
          <p:spPr bwMode="auto">
            <a:xfrm>
              <a:off x="3849689" y="2905087"/>
              <a:ext cx="63500" cy="95250"/>
            </a:xfrm>
            <a:custGeom>
              <a:avLst/>
              <a:gdLst>
                <a:gd name="T0" fmla="*/ 6 w 125"/>
                <a:gd name="T1" fmla="*/ 175 h 190"/>
                <a:gd name="T2" fmla="*/ 14 w 125"/>
                <a:gd name="T3" fmla="*/ 159 h 190"/>
                <a:gd name="T4" fmla="*/ 60 w 125"/>
                <a:gd name="T5" fmla="*/ 173 h 190"/>
                <a:gd name="T6" fmla="*/ 104 w 125"/>
                <a:gd name="T7" fmla="*/ 129 h 190"/>
                <a:gd name="T8" fmla="*/ 104 w 125"/>
                <a:gd name="T9" fmla="*/ 108 h 190"/>
                <a:gd name="T10" fmla="*/ 56 w 125"/>
                <a:gd name="T11" fmla="*/ 138 h 190"/>
                <a:gd name="T12" fmla="*/ 0 w 125"/>
                <a:gd name="T13" fmla="*/ 70 h 190"/>
                <a:gd name="T14" fmla="*/ 0 w 125"/>
                <a:gd name="T15" fmla="*/ 69 h 190"/>
                <a:gd name="T16" fmla="*/ 58 w 125"/>
                <a:gd name="T17" fmla="*/ 0 h 190"/>
                <a:gd name="T18" fmla="*/ 105 w 125"/>
                <a:gd name="T19" fmla="*/ 29 h 190"/>
                <a:gd name="T20" fmla="*/ 105 w 125"/>
                <a:gd name="T21" fmla="*/ 3 h 190"/>
                <a:gd name="T22" fmla="*/ 125 w 125"/>
                <a:gd name="T23" fmla="*/ 3 h 190"/>
                <a:gd name="T24" fmla="*/ 125 w 125"/>
                <a:gd name="T25" fmla="*/ 128 h 190"/>
                <a:gd name="T26" fmla="*/ 109 w 125"/>
                <a:gd name="T27" fmla="*/ 173 h 190"/>
                <a:gd name="T28" fmla="*/ 61 w 125"/>
                <a:gd name="T29" fmla="*/ 189 h 190"/>
                <a:gd name="T30" fmla="*/ 6 w 125"/>
                <a:gd name="T31" fmla="*/ 175 h 190"/>
                <a:gd name="T32" fmla="*/ 106 w 125"/>
                <a:gd name="T33" fmla="*/ 70 h 190"/>
                <a:gd name="T34" fmla="*/ 106 w 125"/>
                <a:gd name="T35" fmla="*/ 70 h 190"/>
                <a:gd name="T36" fmla="*/ 63 w 125"/>
                <a:gd name="T37" fmla="*/ 19 h 190"/>
                <a:gd name="T38" fmla="*/ 21 w 125"/>
                <a:gd name="T39" fmla="*/ 69 h 190"/>
                <a:gd name="T40" fmla="*/ 21 w 125"/>
                <a:gd name="T41" fmla="*/ 69 h 190"/>
                <a:gd name="T42" fmla="*/ 63 w 125"/>
                <a:gd name="T43" fmla="*/ 119 h 190"/>
                <a:gd name="T44" fmla="*/ 106 w 125"/>
                <a:gd name="T45" fmla="*/ 7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190">
                  <a:moveTo>
                    <a:pt x="6" y="175"/>
                  </a:moveTo>
                  <a:lnTo>
                    <a:pt x="14" y="159"/>
                  </a:lnTo>
                  <a:cubicBezTo>
                    <a:pt x="28" y="168"/>
                    <a:pt x="44" y="173"/>
                    <a:pt x="60" y="173"/>
                  </a:cubicBezTo>
                  <a:cubicBezTo>
                    <a:pt x="88" y="173"/>
                    <a:pt x="104" y="158"/>
                    <a:pt x="104" y="129"/>
                  </a:cubicBezTo>
                  <a:lnTo>
                    <a:pt x="104" y="108"/>
                  </a:lnTo>
                  <a:cubicBezTo>
                    <a:pt x="94" y="124"/>
                    <a:pt x="79" y="138"/>
                    <a:pt x="56" y="138"/>
                  </a:cubicBezTo>
                  <a:cubicBezTo>
                    <a:pt x="26" y="138"/>
                    <a:pt x="0" y="113"/>
                    <a:pt x="0" y="70"/>
                  </a:cubicBezTo>
                  <a:lnTo>
                    <a:pt x="0" y="69"/>
                  </a:lnTo>
                  <a:cubicBezTo>
                    <a:pt x="0" y="25"/>
                    <a:pt x="28" y="0"/>
                    <a:pt x="58" y="0"/>
                  </a:cubicBezTo>
                  <a:cubicBezTo>
                    <a:pt x="80" y="0"/>
                    <a:pt x="95" y="14"/>
                    <a:pt x="105" y="29"/>
                  </a:cubicBezTo>
                  <a:lnTo>
                    <a:pt x="105" y="3"/>
                  </a:lnTo>
                  <a:lnTo>
                    <a:pt x="125" y="3"/>
                  </a:lnTo>
                  <a:lnTo>
                    <a:pt x="125" y="128"/>
                  </a:lnTo>
                  <a:cubicBezTo>
                    <a:pt x="125" y="148"/>
                    <a:pt x="120" y="163"/>
                    <a:pt x="109" y="173"/>
                  </a:cubicBezTo>
                  <a:cubicBezTo>
                    <a:pt x="98" y="184"/>
                    <a:pt x="81" y="189"/>
                    <a:pt x="61" y="189"/>
                  </a:cubicBezTo>
                  <a:cubicBezTo>
                    <a:pt x="43" y="190"/>
                    <a:pt x="24" y="185"/>
                    <a:pt x="6" y="175"/>
                  </a:cubicBezTo>
                  <a:close/>
                  <a:moveTo>
                    <a:pt x="106" y="70"/>
                  </a:moveTo>
                  <a:lnTo>
                    <a:pt x="106" y="70"/>
                  </a:lnTo>
                  <a:cubicBezTo>
                    <a:pt x="106" y="38"/>
                    <a:pt x="85" y="19"/>
                    <a:pt x="63" y="19"/>
                  </a:cubicBezTo>
                  <a:cubicBezTo>
                    <a:pt x="40" y="19"/>
                    <a:pt x="21" y="38"/>
                    <a:pt x="21" y="69"/>
                  </a:cubicBezTo>
                  <a:lnTo>
                    <a:pt x="21" y="69"/>
                  </a:lnTo>
                  <a:cubicBezTo>
                    <a:pt x="21" y="100"/>
                    <a:pt x="40" y="119"/>
                    <a:pt x="63" y="119"/>
                  </a:cubicBezTo>
                  <a:cubicBezTo>
                    <a:pt x="85" y="120"/>
                    <a:pt x="106" y="102"/>
                    <a:pt x="106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2" name="Freeform 962"/>
            <p:cNvSpPr>
              <a:spLocks/>
            </p:cNvSpPr>
            <p:nvPr/>
          </p:nvSpPr>
          <p:spPr bwMode="auto">
            <a:xfrm>
              <a:off x="3933826" y="2905087"/>
              <a:ext cx="55563" cy="74613"/>
            </a:xfrm>
            <a:custGeom>
              <a:avLst/>
              <a:gdLst>
                <a:gd name="T0" fmla="*/ 0 w 110"/>
                <a:gd name="T1" fmla="*/ 3 h 148"/>
                <a:gd name="T2" fmla="*/ 20 w 110"/>
                <a:gd name="T3" fmla="*/ 3 h 148"/>
                <a:gd name="T4" fmla="*/ 20 w 110"/>
                <a:gd name="T5" fmla="*/ 27 h 148"/>
                <a:gd name="T6" fmla="*/ 63 w 110"/>
                <a:gd name="T7" fmla="*/ 0 h 148"/>
                <a:gd name="T8" fmla="*/ 110 w 110"/>
                <a:gd name="T9" fmla="*/ 53 h 148"/>
                <a:gd name="T10" fmla="*/ 110 w 110"/>
                <a:gd name="T11" fmla="*/ 148 h 148"/>
                <a:gd name="T12" fmla="*/ 90 w 110"/>
                <a:gd name="T13" fmla="*/ 148 h 148"/>
                <a:gd name="T14" fmla="*/ 90 w 110"/>
                <a:gd name="T15" fmla="*/ 59 h 148"/>
                <a:gd name="T16" fmla="*/ 56 w 110"/>
                <a:gd name="T17" fmla="*/ 19 h 148"/>
                <a:gd name="T18" fmla="*/ 20 w 110"/>
                <a:gd name="T19" fmla="*/ 60 h 148"/>
                <a:gd name="T20" fmla="*/ 20 w 110"/>
                <a:gd name="T21" fmla="*/ 148 h 148"/>
                <a:gd name="T22" fmla="*/ 0 w 110"/>
                <a:gd name="T23" fmla="*/ 148 h 148"/>
                <a:gd name="T24" fmla="*/ 0 w 110"/>
                <a:gd name="T25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3"/>
                  </a:moveTo>
                  <a:lnTo>
                    <a:pt x="20" y="3"/>
                  </a:lnTo>
                  <a:lnTo>
                    <a:pt x="20" y="27"/>
                  </a:lnTo>
                  <a:cubicBezTo>
                    <a:pt x="28" y="12"/>
                    <a:pt x="42" y="0"/>
                    <a:pt x="63" y="0"/>
                  </a:cubicBezTo>
                  <a:cubicBezTo>
                    <a:pt x="93" y="0"/>
                    <a:pt x="110" y="20"/>
                    <a:pt x="110" y="53"/>
                  </a:cubicBezTo>
                  <a:lnTo>
                    <a:pt x="110" y="148"/>
                  </a:lnTo>
                  <a:lnTo>
                    <a:pt x="90" y="148"/>
                  </a:lnTo>
                  <a:lnTo>
                    <a:pt x="90" y="59"/>
                  </a:lnTo>
                  <a:cubicBezTo>
                    <a:pt x="90" y="33"/>
                    <a:pt x="78" y="19"/>
                    <a:pt x="56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3" name="Freeform 963"/>
            <p:cNvSpPr>
              <a:spLocks/>
            </p:cNvSpPr>
            <p:nvPr/>
          </p:nvSpPr>
          <p:spPr bwMode="auto">
            <a:xfrm>
              <a:off x="4010026" y="2905087"/>
              <a:ext cx="55563" cy="76200"/>
            </a:xfrm>
            <a:custGeom>
              <a:avLst/>
              <a:gdLst>
                <a:gd name="T0" fmla="*/ 0 w 110"/>
                <a:gd name="T1" fmla="*/ 96 h 149"/>
                <a:gd name="T2" fmla="*/ 0 w 110"/>
                <a:gd name="T3" fmla="*/ 1 h 149"/>
                <a:gd name="T4" fmla="*/ 20 w 110"/>
                <a:gd name="T5" fmla="*/ 1 h 149"/>
                <a:gd name="T6" fmla="*/ 20 w 110"/>
                <a:gd name="T7" fmla="*/ 90 h 149"/>
                <a:gd name="T8" fmla="*/ 54 w 110"/>
                <a:gd name="T9" fmla="*/ 130 h 149"/>
                <a:gd name="T10" fmla="*/ 90 w 110"/>
                <a:gd name="T11" fmla="*/ 89 h 149"/>
                <a:gd name="T12" fmla="*/ 90 w 110"/>
                <a:gd name="T13" fmla="*/ 0 h 149"/>
                <a:gd name="T14" fmla="*/ 110 w 110"/>
                <a:gd name="T15" fmla="*/ 0 h 149"/>
                <a:gd name="T16" fmla="*/ 110 w 110"/>
                <a:gd name="T17" fmla="*/ 145 h 149"/>
                <a:gd name="T18" fmla="*/ 90 w 110"/>
                <a:gd name="T19" fmla="*/ 145 h 149"/>
                <a:gd name="T20" fmla="*/ 90 w 110"/>
                <a:gd name="T21" fmla="*/ 121 h 149"/>
                <a:gd name="T22" fmla="*/ 47 w 110"/>
                <a:gd name="T23" fmla="*/ 147 h 149"/>
                <a:gd name="T24" fmla="*/ 0 w 110"/>
                <a:gd name="T25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9">
                  <a:moveTo>
                    <a:pt x="0" y="96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90"/>
                  </a:lnTo>
                  <a:cubicBezTo>
                    <a:pt x="20" y="116"/>
                    <a:pt x="32" y="130"/>
                    <a:pt x="54" y="130"/>
                  </a:cubicBezTo>
                  <a:cubicBezTo>
                    <a:pt x="75" y="130"/>
                    <a:pt x="90" y="114"/>
                    <a:pt x="90" y="89"/>
                  </a:cubicBezTo>
                  <a:lnTo>
                    <a:pt x="90" y="0"/>
                  </a:lnTo>
                  <a:lnTo>
                    <a:pt x="110" y="0"/>
                  </a:lnTo>
                  <a:lnTo>
                    <a:pt x="110" y="145"/>
                  </a:lnTo>
                  <a:lnTo>
                    <a:pt x="90" y="145"/>
                  </a:lnTo>
                  <a:lnTo>
                    <a:pt x="90" y="121"/>
                  </a:lnTo>
                  <a:cubicBezTo>
                    <a:pt x="82" y="136"/>
                    <a:pt x="69" y="147"/>
                    <a:pt x="47" y="147"/>
                  </a:cubicBezTo>
                  <a:cubicBezTo>
                    <a:pt x="17" y="149"/>
                    <a:pt x="0" y="128"/>
                    <a:pt x="0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4" name="Freeform 964"/>
            <p:cNvSpPr>
              <a:spLocks/>
            </p:cNvSpPr>
            <p:nvPr/>
          </p:nvSpPr>
          <p:spPr bwMode="auto">
            <a:xfrm>
              <a:off x="4086226" y="2905087"/>
              <a:ext cx="96838" cy="74613"/>
            </a:xfrm>
            <a:custGeom>
              <a:avLst/>
              <a:gdLst>
                <a:gd name="T0" fmla="*/ 0 w 190"/>
                <a:gd name="T1" fmla="*/ 4 h 149"/>
                <a:gd name="T2" fmla="*/ 20 w 190"/>
                <a:gd name="T3" fmla="*/ 4 h 149"/>
                <a:gd name="T4" fmla="*/ 20 w 190"/>
                <a:gd name="T5" fmla="*/ 27 h 149"/>
                <a:gd name="T6" fmla="*/ 60 w 190"/>
                <a:gd name="T7" fmla="*/ 0 h 149"/>
                <a:gd name="T8" fmla="*/ 100 w 190"/>
                <a:gd name="T9" fmla="*/ 27 h 149"/>
                <a:gd name="T10" fmla="*/ 144 w 190"/>
                <a:gd name="T11" fmla="*/ 0 h 149"/>
                <a:gd name="T12" fmla="*/ 190 w 190"/>
                <a:gd name="T13" fmla="*/ 53 h 149"/>
                <a:gd name="T14" fmla="*/ 190 w 190"/>
                <a:gd name="T15" fmla="*/ 148 h 149"/>
                <a:gd name="T16" fmla="*/ 170 w 190"/>
                <a:gd name="T17" fmla="*/ 148 h 149"/>
                <a:gd name="T18" fmla="*/ 170 w 190"/>
                <a:gd name="T19" fmla="*/ 59 h 149"/>
                <a:gd name="T20" fmla="*/ 139 w 190"/>
                <a:gd name="T21" fmla="*/ 19 h 149"/>
                <a:gd name="T22" fmla="*/ 105 w 190"/>
                <a:gd name="T23" fmla="*/ 60 h 149"/>
                <a:gd name="T24" fmla="*/ 105 w 190"/>
                <a:gd name="T25" fmla="*/ 149 h 149"/>
                <a:gd name="T26" fmla="*/ 85 w 190"/>
                <a:gd name="T27" fmla="*/ 149 h 149"/>
                <a:gd name="T28" fmla="*/ 85 w 190"/>
                <a:gd name="T29" fmla="*/ 59 h 149"/>
                <a:gd name="T30" fmla="*/ 54 w 190"/>
                <a:gd name="T31" fmla="*/ 19 h 149"/>
                <a:gd name="T32" fmla="*/ 20 w 190"/>
                <a:gd name="T33" fmla="*/ 60 h 149"/>
                <a:gd name="T34" fmla="*/ 20 w 190"/>
                <a:gd name="T35" fmla="*/ 148 h 149"/>
                <a:gd name="T36" fmla="*/ 0 w 190"/>
                <a:gd name="T37" fmla="*/ 148 h 149"/>
                <a:gd name="T38" fmla="*/ 0 w 190"/>
                <a:gd name="T39" fmla="*/ 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0" h="149">
                  <a:moveTo>
                    <a:pt x="0" y="4"/>
                  </a:moveTo>
                  <a:lnTo>
                    <a:pt x="20" y="4"/>
                  </a:lnTo>
                  <a:lnTo>
                    <a:pt x="20" y="27"/>
                  </a:lnTo>
                  <a:cubicBezTo>
                    <a:pt x="28" y="13"/>
                    <a:pt x="40" y="0"/>
                    <a:pt x="60" y="0"/>
                  </a:cubicBezTo>
                  <a:cubicBezTo>
                    <a:pt x="80" y="0"/>
                    <a:pt x="93" y="10"/>
                    <a:pt x="100" y="27"/>
                  </a:cubicBezTo>
                  <a:cubicBezTo>
                    <a:pt x="109" y="13"/>
                    <a:pt x="123" y="0"/>
                    <a:pt x="144" y="0"/>
                  </a:cubicBezTo>
                  <a:cubicBezTo>
                    <a:pt x="171" y="0"/>
                    <a:pt x="190" y="20"/>
                    <a:pt x="190" y="53"/>
                  </a:cubicBezTo>
                  <a:lnTo>
                    <a:pt x="190" y="148"/>
                  </a:lnTo>
                  <a:lnTo>
                    <a:pt x="170" y="148"/>
                  </a:lnTo>
                  <a:lnTo>
                    <a:pt x="170" y="59"/>
                  </a:lnTo>
                  <a:cubicBezTo>
                    <a:pt x="170" y="33"/>
                    <a:pt x="159" y="19"/>
                    <a:pt x="139" y="19"/>
                  </a:cubicBezTo>
                  <a:cubicBezTo>
                    <a:pt x="120" y="19"/>
                    <a:pt x="105" y="34"/>
                    <a:pt x="105" y="60"/>
                  </a:cubicBezTo>
                  <a:lnTo>
                    <a:pt x="105" y="149"/>
                  </a:lnTo>
                  <a:lnTo>
                    <a:pt x="85" y="149"/>
                  </a:lnTo>
                  <a:lnTo>
                    <a:pt x="85" y="59"/>
                  </a:lnTo>
                  <a:cubicBezTo>
                    <a:pt x="85" y="33"/>
                    <a:pt x="74" y="19"/>
                    <a:pt x="54" y="19"/>
                  </a:cubicBezTo>
                  <a:cubicBezTo>
                    <a:pt x="34" y="19"/>
                    <a:pt x="20" y="37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5" name="Freeform 965"/>
            <p:cNvSpPr>
              <a:spLocks/>
            </p:cNvSpPr>
            <p:nvPr/>
          </p:nvSpPr>
          <p:spPr bwMode="auto">
            <a:xfrm>
              <a:off x="4341814" y="2881275"/>
              <a:ext cx="65088" cy="98425"/>
            </a:xfrm>
            <a:custGeom>
              <a:avLst/>
              <a:gdLst>
                <a:gd name="T0" fmla="*/ 53 w 130"/>
                <a:gd name="T1" fmla="*/ 20 h 195"/>
                <a:gd name="T2" fmla="*/ 0 w 130"/>
                <a:gd name="T3" fmla="*/ 20 h 195"/>
                <a:gd name="T4" fmla="*/ 0 w 130"/>
                <a:gd name="T5" fmla="*/ 0 h 195"/>
                <a:gd name="T6" fmla="*/ 130 w 130"/>
                <a:gd name="T7" fmla="*/ 0 h 195"/>
                <a:gd name="T8" fmla="*/ 130 w 130"/>
                <a:gd name="T9" fmla="*/ 20 h 195"/>
                <a:gd name="T10" fmla="*/ 75 w 130"/>
                <a:gd name="T11" fmla="*/ 20 h 195"/>
                <a:gd name="T12" fmla="*/ 75 w 130"/>
                <a:gd name="T13" fmla="*/ 195 h 195"/>
                <a:gd name="T14" fmla="*/ 53 w 130"/>
                <a:gd name="T15" fmla="*/ 195 h 195"/>
                <a:gd name="T16" fmla="*/ 53 w 130"/>
                <a:gd name="T17" fmla="*/ 2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95">
                  <a:moveTo>
                    <a:pt x="53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20"/>
                  </a:lnTo>
                  <a:lnTo>
                    <a:pt x="75" y="20"/>
                  </a:lnTo>
                  <a:lnTo>
                    <a:pt x="75" y="195"/>
                  </a:lnTo>
                  <a:lnTo>
                    <a:pt x="53" y="195"/>
                  </a:lnTo>
                  <a:lnTo>
                    <a:pt x="5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6" name="Freeform 966"/>
            <p:cNvSpPr>
              <a:spLocks/>
            </p:cNvSpPr>
            <p:nvPr/>
          </p:nvSpPr>
          <p:spPr bwMode="auto">
            <a:xfrm>
              <a:off x="4413251" y="2905087"/>
              <a:ext cx="34925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7" name="Freeform 967"/>
            <p:cNvSpPr>
              <a:spLocks noEditPoints="1"/>
            </p:cNvSpPr>
            <p:nvPr/>
          </p:nvSpPr>
          <p:spPr bwMode="auto">
            <a:xfrm>
              <a:off x="4456114" y="2905087"/>
              <a:ext cx="65088" cy="76200"/>
            </a:xfrm>
            <a:custGeom>
              <a:avLst/>
              <a:gdLst>
                <a:gd name="T0" fmla="*/ 0 w 127"/>
                <a:gd name="T1" fmla="*/ 78 h 152"/>
                <a:gd name="T2" fmla="*/ 0 w 127"/>
                <a:gd name="T3" fmla="*/ 75 h 152"/>
                <a:gd name="T4" fmla="*/ 64 w 127"/>
                <a:gd name="T5" fmla="*/ 0 h 152"/>
                <a:gd name="T6" fmla="*/ 127 w 127"/>
                <a:gd name="T7" fmla="*/ 74 h 152"/>
                <a:gd name="T8" fmla="*/ 127 w 127"/>
                <a:gd name="T9" fmla="*/ 75 h 152"/>
                <a:gd name="T10" fmla="*/ 64 w 127"/>
                <a:gd name="T11" fmla="*/ 150 h 152"/>
                <a:gd name="T12" fmla="*/ 0 w 127"/>
                <a:gd name="T13" fmla="*/ 78 h 152"/>
                <a:gd name="T14" fmla="*/ 107 w 127"/>
                <a:gd name="T15" fmla="*/ 78 h 152"/>
                <a:gd name="T16" fmla="*/ 107 w 127"/>
                <a:gd name="T17" fmla="*/ 77 h 152"/>
                <a:gd name="T18" fmla="*/ 64 w 127"/>
                <a:gd name="T19" fmla="*/ 20 h 152"/>
                <a:gd name="T20" fmla="*/ 20 w 127"/>
                <a:gd name="T21" fmla="*/ 77 h 152"/>
                <a:gd name="T22" fmla="*/ 20 w 127"/>
                <a:gd name="T23" fmla="*/ 78 h 152"/>
                <a:gd name="T24" fmla="*/ 64 w 127"/>
                <a:gd name="T25" fmla="*/ 134 h 152"/>
                <a:gd name="T26" fmla="*/ 107 w 127"/>
                <a:gd name="T27" fmla="*/ 7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2">
                  <a:moveTo>
                    <a:pt x="0" y="78"/>
                  </a:moveTo>
                  <a:lnTo>
                    <a:pt x="0" y="75"/>
                  </a:lnTo>
                  <a:cubicBezTo>
                    <a:pt x="0" y="33"/>
                    <a:pt x="27" y="0"/>
                    <a:pt x="64" y="0"/>
                  </a:cubicBezTo>
                  <a:cubicBezTo>
                    <a:pt x="101" y="0"/>
                    <a:pt x="127" y="33"/>
                    <a:pt x="127" y="74"/>
                  </a:cubicBezTo>
                  <a:lnTo>
                    <a:pt x="127" y="75"/>
                  </a:lnTo>
                  <a:cubicBezTo>
                    <a:pt x="127" y="118"/>
                    <a:pt x="100" y="150"/>
                    <a:pt x="64" y="150"/>
                  </a:cubicBezTo>
                  <a:cubicBezTo>
                    <a:pt x="26" y="152"/>
                    <a:pt x="0" y="120"/>
                    <a:pt x="0" y="78"/>
                  </a:cubicBezTo>
                  <a:close/>
                  <a:moveTo>
                    <a:pt x="107" y="78"/>
                  </a:moveTo>
                  <a:lnTo>
                    <a:pt x="107" y="77"/>
                  </a:lnTo>
                  <a:cubicBezTo>
                    <a:pt x="107" y="44"/>
                    <a:pt x="87" y="20"/>
                    <a:pt x="64" y="20"/>
                  </a:cubicBezTo>
                  <a:cubicBezTo>
                    <a:pt x="39" y="20"/>
                    <a:pt x="20" y="44"/>
                    <a:pt x="20" y="77"/>
                  </a:cubicBezTo>
                  <a:lnTo>
                    <a:pt x="20" y="78"/>
                  </a:lnTo>
                  <a:cubicBezTo>
                    <a:pt x="20" y="110"/>
                    <a:pt x="39" y="134"/>
                    <a:pt x="64" y="134"/>
                  </a:cubicBezTo>
                  <a:cubicBezTo>
                    <a:pt x="90" y="134"/>
                    <a:pt x="107" y="109"/>
                    <a:pt x="107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8" name="Freeform 968"/>
            <p:cNvSpPr>
              <a:spLocks/>
            </p:cNvSpPr>
            <p:nvPr/>
          </p:nvSpPr>
          <p:spPr bwMode="auto">
            <a:xfrm>
              <a:off x="4527551" y="2906675"/>
              <a:ext cx="63500" cy="73025"/>
            </a:xfrm>
            <a:custGeom>
              <a:avLst/>
              <a:gdLst>
                <a:gd name="T0" fmla="*/ 0 w 124"/>
                <a:gd name="T1" fmla="*/ 0 h 146"/>
                <a:gd name="T2" fmla="*/ 22 w 124"/>
                <a:gd name="T3" fmla="*/ 0 h 146"/>
                <a:gd name="T4" fmla="*/ 62 w 124"/>
                <a:gd name="T5" fmla="*/ 119 h 146"/>
                <a:gd name="T6" fmla="*/ 103 w 124"/>
                <a:gd name="T7" fmla="*/ 0 h 146"/>
                <a:gd name="T8" fmla="*/ 124 w 124"/>
                <a:gd name="T9" fmla="*/ 0 h 146"/>
                <a:gd name="T10" fmla="*/ 72 w 124"/>
                <a:gd name="T11" fmla="*/ 146 h 146"/>
                <a:gd name="T12" fmla="*/ 54 w 124"/>
                <a:gd name="T13" fmla="*/ 146 h 146"/>
                <a:gd name="T14" fmla="*/ 0 w 124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6">
                  <a:moveTo>
                    <a:pt x="0" y="0"/>
                  </a:moveTo>
                  <a:lnTo>
                    <a:pt x="22" y="0"/>
                  </a:lnTo>
                  <a:lnTo>
                    <a:pt x="62" y="119"/>
                  </a:lnTo>
                  <a:lnTo>
                    <a:pt x="103" y="0"/>
                  </a:lnTo>
                  <a:lnTo>
                    <a:pt x="124" y="0"/>
                  </a:lnTo>
                  <a:lnTo>
                    <a:pt x="72" y="146"/>
                  </a:lnTo>
                  <a:lnTo>
                    <a:pt x="54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9" name="Freeform 969"/>
            <p:cNvSpPr>
              <a:spLocks noEditPoints="1"/>
            </p:cNvSpPr>
            <p:nvPr/>
          </p:nvSpPr>
          <p:spPr bwMode="auto">
            <a:xfrm>
              <a:off x="4597401" y="2905087"/>
              <a:ext cx="60325" cy="76200"/>
            </a:xfrm>
            <a:custGeom>
              <a:avLst/>
              <a:gdLst>
                <a:gd name="T0" fmla="*/ 0 w 117"/>
                <a:gd name="T1" fmla="*/ 76 h 151"/>
                <a:gd name="T2" fmla="*/ 0 w 117"/>
                <a:gd name="T3" fmla="*/ 75 h 151"/>
                <a:gd name="T4" fmla="*/ 60 w 117"/>
                <a:gd name="T5" fmla="*/ 0 h 151"/>
                <a:gd name="T6" fmla="*/ 117 w 117"/>
                <a:gd name="T7" fmla="*/ 75 h 151"/>
                <a:gd name="T8" fmla="*/ 117 w 117"/>
                <a:gd name="T9" fmla="*/ 83 h 151"/>
                <a:gd name="T10" fmla="*/ 20 w 117"/>
                <a:gd name="T11" fmla="*/ 83 h 151"/>
                <a:gd name="T12" fmla="*/ 65 w 117"/>
                <a:gd name="T13" fmla="*/ 133 h 151"/>
                <a:gd name="T14" fmla="*/ 102 w 117"/>
                <a:gd name="T15" fmla="*/ 117 h 151"/>
                <a:gd name="T16" fmla="*/ 114 w 117"/>
                <a:gd name="T17" fmla="*/ 129 h 151"/>
                <a:gd name="T18" fmla="*/ 64 w 117"/>
                <a:gd name="T19" fmla="*/ 151 h 151"/>
                <a:gd name="T20" fmla="*/ 0 w 117"/>
                <a:gd name="T21" fmla="*/ 76 h 151"/>
                <a:gd name="T22" fmla="*/ 97 w 117"/>
                <a:gd name="T23" fmla="*/ 67 h 151"/>
                <a:gd name="T24" fmla="*/ 60 w 117"/>
                <a:gd name="T25" fmla="*/ 17 h 151"/>
                <a:gd name="T26" fmla="*/ 20 w 117"/>
                <a:gd name="T27" fmla="*/ 67 h 151"/>
                <a:gd name="T28" fmla="*/ 97 w 117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6" y="0"/>
                    <a:pt x="60" y="0"/>
                  </a:cubicBezTo>
                  <a:cubicBezTo>
                    <a:pt x="96" y="0"/>
                    <a:pt x="117" y="31"/>
                    <a:pt x="117" y="75"/>
                  </a:cubicBezTo>
                  <a:lnTo>
                    <a:pt x="117" y="83"/>
                  </a:lnTo>
                  <a:lnTo>
                    <a:pt x="20" y="83"/>
                  </a:lnTo>
                  <a:cubicBezTo>
                    <a:pt x="22" y="116"/>
                    <a:pt x="42" y="133"/>
                    <a:pt x="65" y="133"/>
                  </a:cubicBezTo>
                  <a:cubicBezTo>
                    <a:pt x="81" y="133"/>
                    <a:pt x="92" y="127"/>
                    <a:pt x="102" y="117"/>
                  </a:cubicBezTo>
                  <a:lnTo>
                    <a:pt x="114" y="129"/>
                  </a:lnTo>
                  <a:cubicBezTo>
                    <a:pt x="101" y="143"/>
                    <a:pt x="86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7" y="67"/>
                  </a:moveTo>
                  <a:cubicBezTo>
                    <a:pt x="96" y="40"/>
                    <a:pt x="82" y="17"/>
                    <a:pt x="60" y="17"/>
                  </a:cubicBezTo>
                  <a:cubicBezTo>
                    <a:pt x="39" y="17"/>
                    <a:pt x="22" y="37"/>
                    <a:pt x="20" y="67"/>
                  </a:cubicBezTo>
                  <a:lnTo>
                    <a:pt x="97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0" name="Freeform 970"/>
            <p:cNvSpPr>
              <a:spLocks/>
            </p:cNvSpPr>
            <p:nvPr/>
          </p:nvSpPr>
          <p:spPr bwMode="auto">
            <a:xfrm>
              <a:off x="3978276" y="3130512"/>
              <a:ext cx="66675" cy="101600"/>
            </a:xfrm>
            <a:custGeom>
              <a:avLst/>
              <a:gdLst>
                <a:gd name="T0" fmla="*/ 0 w 129"/>
                <a:gd name="T1" fmla="*/ 173 h 200"/>
                <a:gd name="T2" fmla="*/ 12 w 129"/>
                <a:gd name="T3" fmla="*/ 157 h 200"/>
                <a:gd name="T4" fmla="*/ 67 w 129"/>
                <a:gd name="T5" fmla="*/ 180 h 200"/>
                <a:gd name="T6" fmla="*/ 106 w 129"/>
                <a:gd name="T7" fmla="*/ 148 h 200"/>
                <a:gd name="T8" fmla="*/ 106 w 129"/>
                <a:gd name="T9" fmla="*/ 148 h 200"/>
                <a:gd name="T10" fmla="*/ 64 w 129"/>
                <a:gd name="T11" fmla="*/ 109 h 200"/>
                <a:gd name="T12" fmla="*/ 7 w 129"/>
                <a:gd name="T13" fmla="*/ 51 h 200"/>
                <a:gd name="T14" fmla="*/ 7 w 129"/>
                <a:gd name="T15" fmla="*/ 51 h 200"/>
                <a:gd name="T16" fmla="*/ 66 w 129"/>
                <a:gd name="T17" fmla="*/ 0 h 200"/>
                <a:gd name="T18" fmla="*/ 125 w 129"/>
                <a:gd name="T19" fmla="*/ 23 h 200"/>
                <a:gd name="T20" fmla="*/ 112 w 129"/>
                <a:gd name="T21" fmla="*/ 39 h 200"/>
                <a:gd name="T22" fmla="*/ 66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9 h 200"/>
                <a:gd name="T36" fmla="*/ 0 w 129"/>
                <a:gd name="T37" fmla="*/ 1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3"/>
                  </a:moveTo>
                  <a:lnTo>
                    <a:pt x="12" y="157"/>
                  </a:lnTo>
                  <a:cubicBezTo>
                    <a:pt x="28" y="172"/>
                    <a:pt x="45" y="180"/>
                    <a:pt x="67" y="180"/>
                  </a:cubicBezTo>
                  <a:cubicBezTo>
                    <a:pt x="91" y="180"/>
                    <a:pt x="106" y="166"/>
                    <a:pt x="106" y="148"/>
                  </a:cubicBezTo>
                  <a:lnTo>
                    <a:pt x="106" y="148"/>
                  </a:lnTo>
                  <a:cubicBezTo>
                    <a:pt x="106" y="131"/>
                    <a:pt x="98" y="121"/>
                    <a:pt x="64" y="109"/>
                  </a:cubicBezTo>
                  <a:cubicBezTo>
                    <a:pt x="23" y="94"/>
                    <a:pt x="7" y="79"/>
                    <a:pt x="7" y="51"/>
                  </a:cubicBezTo>
                  <a:lnTo>
                    <a:pt x="7" y="51"/>
                  </a:lnTo>
                  <a:cubicBezTo>
                    <a:pt x="7" y="23"/>
                    <a:pt x="32" y="0"/>
                    <a:pt x="66" y="0"/>
                  </a:cubicBezTo>
                  <a:cubicBezTo>
                    <a:pt x="89" y="0"/>
                    <a:pt x="107" y="8"/>
                    <a:pt x="125" y="23"/>
                  </a:cubicBezTo>
                  <a:lnTo>
                    <a:pt x="112" y="39"/>
                  </a:lnTo>
                  <a:cubicBezTo>
                    <a:pt x="97" y="26"/>
                    <a:pt x="82" y="20"/>
                    <a:pt x="66" y="20"/>
                  </a:cubicBezTo>
                  <a:cubicBezTo>
                    <a:pt x="44" y="20"/>
                    <a:pt x="30" y="34"/>
                    <a:pt x="30" y="50"/>
                  </a:cubicBezTo>
                  <a:lnTo>
                    <a:pt x="30" y="50"/>
                  </a:lnTo>
                  <a:cubicBezTo>
                    <a:pt x="30" y="68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8"/>
                    <a:pt x="104" y="199"/>
                    <a:pt x="69" y="199"/>
                  </a:cubicBezTo>
                  <a:cubicBezTo>
                    <a:pt x="42" y="200"/>
                    <a:pt x="20" y="192"/>
                    <a:pt x="0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1" name="Freeform 971"/>
            <p:cNvSpPr>
              <a:spLocks noEditPoints="1"/>
            </p:cNvSpPr>
            <p:nvPr/>
          </p:nvSpPr>
          <p:spPr bwMode="auto">
            <a:xfrm>
              <a:off x="4057651" y="3155912"/>
              <a:ext cx="53975" cy="76200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3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3 w 108"/>
                <a:gd name="T11" fmla="*/ 17 h 148"/>
                <a:gd name="T12" fmla="*/ 16 w 108"/>
                <a:gd name="T13" fmla="*/ 27 h 148"/>
                <a:gd name="T14" fmla="*/ 10 w 108"/>
                <a:gd name="T15" fmla="*/ 11 h 148"/>
                <a:gd name="T16" fmla="*/ 55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8 w 108"/>
                <a:gd name="T25" fmla="*/ 146 h 148"/>
                <a:gd name="T26" fmla="*/ 88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89 w 108"/>
                <a:gd name="T33" fmla="*/ 95 h 148"/>
                <a:gd name="T34" fmla="*/ 89 w 108"/>
                <a:gd name="T35" fmla="*/ 77 h 148"/>
                <a:gd name="T36" fmla="*/ 55 w 108"/>
                <a:gd name="T37" fmla="*/ 71 h 148"/>
                <a:gd name="T38" fmla="*/ 18 w 108"/>
                <a:gd name="T39" fmla="*/ 101 h 148"/>
                <a:gd name="T40" fmla="*/ 18 w 108"/>
                <a:gd name="T41" fmla="*/ 102 h 148"/>
                <a:gd name="T42" fmla="*/ 50 w 108"/>
                <a:gd name="T43" fmla="*/ 132 h 148"/>
                <a:gd name="T44" fmla="*/ 89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3" y="56"/>
                  </a:cubicBezTo>
                  <a:cubicBezTo>
                    <a:pt x="68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3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3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1" y="148"/>
                    <a:pt x="0" y="132"/>
                    <a:pt x="0" y="103"/>
                  </a:cubicBezTo>
                  <a:close/>
                  <a:moveTo>
                    <a:pt x="89" y="95"/>
                  </a:moveTo>
                  <a:lnTo>
                    <a:pt x="89" y="77"/>
                  </a:lnTo>
                  <a:cubicBezTo>
                    <a:pt x="81" y="73"/>
                    <a:pt x="68" y="71"/>
                    <a:pt x="55" y="71"/>
                  </a:cubicBezTo>
                  <a:cubicBezTo>
                    <a:pt x="32" y="71"/>
                    <a:pt x="18" y="83"/>
                    <a:pt x="18" y="101"/>
                  </a:cubicBezTo>
                  <a:lnTo>
                    <a:pt x="18" y="102"/>
                  </a:lnTo>
                  <a:cubicBezTo>
                    <a:pt x="18" y="120"/>
                    <a:pt x="32" y="132"/>
                    <a:pt x="50" y="132"/>
                  </a:cubicBezTo>
                  <a:cubicBezTo>
                    <a:pt x="72" y="132"/>
                    <a:pt x="89" y="116"/>
                    <a:pt x="89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2" name="Freeform 972"/>
            <p:cNvSpPr>
              <a:spLocks/>
            </p:cNvSpPr>
            <p:nvPr/>
          </p:nvSpPr>
          <p:spPr bwMode="auto">
            <a:xfrm>
              <a:off x="4132264" y="3128925"/>
              <a:ext cx="55563" cy="101600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3 w 110"/>
                <a:gd name="T7" fmla="*/ 53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2 h 201"/>
                <a:gd name="T16" fmla="*/ 56 w 110"/>
                <a:gd name="T17" fmla="*/ 72 h 201"/>
                <a:gd name="T18" fmla="*/ 20 w 110"/>
                <a:gd name="T19" fmla="*/ 113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8" y="65"/>
                    <a:pt x="42" y="53"/>
                    <a:pt x="63" y="53"/>
                  </a:cubicBezTo>
                  <a:cubicBezTo>
                    <a:pt x="93" y="53"/>
                    <a:pt x="110" y="73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2"/>
                  </a:lnTo>
                  <a:cubicBezTo>
                    <a:pt x="90" y="86"/>
                    <a:pt x="78" y="72"/>
                    <a:pt x="56" y="72"/>
                  </a:cubicBezTo>
                  <a:cubicBezTo>
                    <a:pt x="35" y="72"/>
                    <a:pt x="20" y="88"/>
                    <a:pt x="20" y="113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3" name="Freeform 973"/>
            <p:cNvSpPr>
              <a:spLocks noEditPoints="1"/>
            </p:cNvSpPr>
            <p:nvPr/>
          </p:nvSpPr>
          <p:spPr bwMode="auto">
            <a:xfrm>
              <a:off x="4202114" y="3155912"/>
              <a:ext cx="55563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1 w 109"/>
                <a:gd name="T33" fmla="*/ 95 h 148"/>
                <a:gd name="T34" fmla="*/ 91 w 109"/>
                <a:gd name="T35" fmla="*/ 77 h 148"/>
                <a:gd name="T36" fmla="*/ 56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1 w 109"/>
                <a:gd name="T43" fmla="*/ 132 h 148"/>
                <a:gd name="T44" fmla="*/ 91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8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3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4" name="Freeform 974"/>
            <p:cNvSpPr>
              <a:spLocks/>
            </p:cNvSpPr>
            <p:nvPr/>
          </p:nvSpPr>
          <p:spPr bwMode="auto">
            <a:xfrm>
              <a:off x="4278314" y="3155912"/>
              <a:ext cx="34925" cy="7461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9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9" y="23"/>
                  </a:lnTo>
                  <a:cubicBezTo>
                    <a:pt x="41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5" name="Freeform 975"/>
            <p:cNvSpPr>
              <a:spLocks noEditPoints="1"/>
            </p:cNvSpPr>
            <p:nvPr/>
          </p:nvSpPr>
          <p:spPr bwMode="auto">
            <a:xfrm>
              <a:off x="4319589" y="3155912"/>
              <a:ext cx="55563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2 w 109"/>
                <a:gd name="T7" fmla="*/ 62 h 148"/>
                <a:gd name="T8" fmla="*/ 92 w 109"/>
                <a:gd name="T9" fmla="*/ 53 h 148"/>
                <a:gd name="T10" fmla="*/ 54 w 109"/>
                <a:gd name="T11" fmla="*/ 17 h 148"/>
                <a:gd name="T12" fmla="*/ 17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0 w 109"/>
                <a:gd name="T33" fmla="*/ 95 h 148"/>
                <a:gd name="T34" fmla="*/ 90 w 109"/>
                <a:gd name="T35" fmla="*/ 77 h 148"/>
                <a:gd name="T36" fmla="*/ 55 w 109"/>
                <a:gd name="T37" fmla="*/ 71 h 148"/>
                <a:gd name="T38" fmla="*/ 19 w 109"/>
                <a:gd name="T39" fmla="*/ 101 h 148"/>
                <a:gd name="T40" fmla="*/ 19 w 109"/>
                <a:gd name="T41" fmla="*/ 102 h 148"/>
                <a:gd name="T42" fmla="*/ 50 w 109"/>
                <a:gd name="T43" fmla="*/ 132 h 148"/>
                <a:gd name="T44" fmla="*/ 90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2" y="56"/>
                    <a:pt x="54" y="56"/>
                  </a:cubicBezTo>
                  <a:cubicBezTo>
                    <a:pt x="69" y="56"/>
                    <a:pt x="80" y="58"/>
                    <a:pt x="92" y="62"/>
                  </a:cubicBezTo>
                  <a:lnTo>
                    <a:pt x="92" y="53"/>
                  </a:lnTo>
                  <a:cubicBezTo>
                    <a:pt x="92" y="30"/>
                    <a:pt x="78" y="17"/>
                    <a:pt x="54" y="17"/>
                  </a:cubicBezTo>
                  <a:cubicBezTo>
                    <a:pt x="39" y="17"/>
                    <a:pt x="27" y="22"/>
                    <a:pt x="17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7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7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0" y="95"/>
                  </a:moveTo>
                  <a:lnTo>
                    <a:pt x="90" y="77"/>
                  </a:lnTo>
                  <a:cubicBezTo>
                    <a:pt x="81" y="73"/>
                    <a:pt x="69" y="71"/>
                    <a:pt x="55" y="71"/>
                  </a:cubicBezTo>
                  <a:cubicBezTo>
                    <a:pt x="33" y="71"/>
                    <a:pt x="19" y="83"/>
                    <a:pt x="19" y="101"/>
                  </a:cubicBezTo>
                  <a:lnTo>
                    <a:pt x="19" y="102"/>
                  </a:lnTo>
                  <a:cubicBezTo>
                    <a:pt x="19" y="120"/>
                    <a:pt x="33" y="132"/>
                    <a:pt x="50" y="132"/>
                  </a:cubicBezTo>
                  <a:cubicBezTo>
                    <a:pt x="73" y="132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6" name="Rectangle 976"/>
            <p:cNvSpPr>
              <a:spLocks noChangeArrowheads="1"/>
            </p:cNvSpPr>
            <p:nvPr/>
          </p:nvSpPr>
          <p:spPr bwMode="auto">
            <a:xfrm>
              <a:off x="3354389" y="2612987"/>
              <a:ext cx="1635125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7" name="Freeform 977"/>
            <p:cNvSpPr>
              <a:spLocks/>
            </p:cNvSpPr>
            <p:nvPr/>
          </p:nvSpPr>
          <p:spPr bwMode="auto">
            <a:xfrm>
              <a:off x="3632201" y="2655850"/>
              <a:ext cx="95250" cy="74613"/>
            </a:xfrm>
            <a:custGeom>
              <a:avLst/>
              <a:gdLst>
                <a:gd name="T0" fmla="*/ 0 w 190"/>
                <a:gd name="T1" fmla="*/ 1 h 147"/>
                <a:gd name="T2" fmla="*/ 31 w 190"/>
                <a:gd name="T3" fmla="*/ 1 h 147"/>
                <a:gd name="T4" fmla="*/ 56 w 190"/>
                <a:gd name="T5" fmla="*/ 96 h 147"/>
                <a:gd name="T6" fmla="*/ 83 w 190"/>
                <a:gd name="T7" fmla="*/ 0 h 147"/>
                <a:gd name="T8" fmla="*/ 109 w 190"/>
                <a:gd name="T9" fmla="*/ 0 h 147"/>
                <a:gd name="T10" fmla="*/ 135 w 190"/>
                <a:gd name="T11" fmla="*/ 96 h 147"/>
                <a:gd name="T12" fmla="*/ 159 w 190"/>
                <a:gd name="T13" fmla="*/ 1 h 147"/>
                <a:gd name="T14" fmla="*/ 190 w 190"/>
                <a:gd name="T15" fmla="*/ 1 h 147"/>
                <a:gd name="T16" fmla="*/ 149 w 190"/>
                <a:gd name="T17" fmla="*/ 147 h 147"/>
                <a:gd name="T18" fmla="*/ 121 w 190"/>
                <a:gd name="T19" fmla="*/ 147 h 147"/>
                <a:gd name="T20" fmla="*/ 95 w 190"/>
                <a:gd name="T21" fmla="*/ 55 h 147"/>
                <a:gd name="T22" fmla="*/ 69 w 190"/>
                <a:gd name="T23" fmla="*/ 147 h 147"/>
                <a:gd name="T24" fmla="*/ 41 w 190"/>
                <a:gd name="T25" fmla="*/ 147 h 147"/>
                <a:gd name="T26" fmla="*/ 0 w 190"/>
                <a:gd name="T27" fmla="*/ 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7">
                  <a:moveTo>
                    <a:pt x="0" y="1"/>
                  </a:moveTo>
                  <a:lnTo>
                    <a:pt x="31" y="1"/>
                  </a:lnTo>
                  <a:lnTo>
                    <a:pt x="56" y="96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35" y="96"/>
                  </a:lnTo>
                  <a:lnTo>
                    <a:pt x="159" y="1"/>
                  </a:lnTo>
                  <a:lnTo>
                    <a:pt x="190" y="1"/>
                  </a:lnTo>
                  <a:lnTo>
                    <a:pt x="149" y="147"/>
                  </a:lnTo>
                  <a:lnTo>
                    <a:pt x="121" y="147"/>
                  </a:lnTo>
                  <a:lnTo>
                    <a:pt x="95" y="55"/>
                  </a:lnTo>
                  <a:lnTo>
                    <a:pt x="69" y="147"/>
                  </a:lnTo>
                  <a:lnTo>
                    <a:pt x="41" y="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8" name="Freeform 978"/>
            <p:cNvSpPr>
              <a:spLocks noEditPoints="1"/>
            </p:cNvSpPr>
            <p:nvPr/>
          </p:nvSpPr>
          <p:spPr bwMode="auto">
            <a:xfrm>
              <a:off x="3732214" y="2654262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3" y="150"/>
                    <a:pt x="65" y="150"/>
                  </a:cubicBezTo>
                  <a:cubicBezTo>
                    <a:pt x="26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9" name="Freeform 979"/>
            <p:cNvSpPr>
              <a:spLocks noEditPoints="1"/>
            </p:cNvSpPr>
            <p:nvPr/>
          </p:nvSpPr>
          <p:spPr bwMode="auto">
            <a:xfrm>
              <a:off x="3811589" y="2655850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8 w 110"/>
                <a:gd name="T11" fmla="*/ 92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1 w 110"/>
                <a:gd name="T27" fmla="*/ 71 h 145"/>
                <a:gd name="T28" fmla="*/ 75 w 110"/>
                <a:gd name="T29" fmla="*/ 50 h 145"/>
                <a:gd name="T30" fmla="*/ 75 w 110"/>
                <a:gd name="T31" fmla="*/ 50 h 145"/>
                <a:gd name="T32" fmla="*/ 51 w 110"/>
                <a:gd name="T33" fmla="*/ 29 h 145"/>
                <a:gd name="T34" fmla="*/ 30 w 110"/>
                <a:gd name="T35" fmla="*/ 29 h 145"/>
                <a:gd name="T36" fmla="*/ 30 w 110"/>
                <a:gd name="T37" fmla="*/ 73 h 145"/>
                <a:gd name="T38" fmla="*/ 51 w 110"/>
                <a:gd name="T39" fmla="*/ 73 h 145"/>
                <a:gd name="T40" fmla="*/ 51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2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2"/>
                    <a:pt x="95" y="85"/>
                    <a:pt x="78" y="92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1" y="71"/>
                  </a:moveTo>
                  <a:cubicBezTo>
                    <a:pt x="66" y="71"/>
                    <a:pt x="75" y="63"/>
                    <a:pt x="75" y="50"/>
                  </a:cubicBezTo>
                  <a:lnTo>
                    <a:pt x="75" y="50"/>
                  </a:lnTo>
                  <a:cubicBezTo>
                    <a:pt x="75" y="35"/>
                    <a:pt x="66" y="29"/>
                    <a:pt x="51" y="29"/>
                  </a:cubicBezTo>
                  <a:lnTo>
                    <a:pt x="30" y="29"/>
                  </a:lnTo>
                  <a:lnTo>
                    <a:pt x="30" y="73"/>
                  </a:lnTo>
                  <a:lnTo>
                    <a:pt x="51" y="73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0" name="Freeform 980"/>
            <p:cNvSpPr>
              <a:spLocks/>
            </p:cNvSpPr>
            <p:nvPr/>
          </p:nvSpPr>
          <p:spPr bwMode="auto">
            <a:xfrm>
              <a:off x="3876676" y="2655850"/>
              <a:ext cx="58738" cy="73025"/>
            </a:xfrm>
            <a:custGeom>
              <a:avLst/>
              <a:gdLst>
                <a:gd name="T0" fmla="*/ 0 w 115"/>
                <a:gd name="T1" fmla="*/ 0 h 145"/>
                <a:gd name="T2" fmla="*/ 30 w 115"/>
                <a:gd name="T3" fmla="*/ 0 h 145"/>
                <a:gd name="T4" fmla="*/ 30 w 115"/>
                <a:gd name="T5" fmla="*/ 63 h 145"/>
                <a:gd name="T6" fmla="*/ 77 w 115"/>
                <a:gd name="T7" fmla="*/ 0 h 145"/>
                <a:gd name="T8" fmla="*/ 112 w 115"/>
                <a:gd name="T9" fmla="*/ 0 h 145"/>
                <a:gd name="T10" fmla="*/ 63 w 115"/>
                <a:gd name="T11" fmla="*/ 61 h 145"/>
                <a:gd name="T12" fmla="*/ 115 w 115"/>
                <a:gd name="T13" fmla="*/ 145 h 145"/>
                <a:gd name="T14" fmla="*/ 80 w 115"/>
                <a:gd name="T15" fmla="*/ 145 h 145"/>
                <a:gd name="T16" fmla="*/ 43 w 115"/>
                <a:gd name="T17" fmla="*/ 85 h 145"/>
                <a:gd name="T18" fmla="*/ 30 w 115"/>
                <a:gd name="T19" fmla="*/ 103 h 145"/>
                <a:gd name="T20" fmla="*/ 30 w 115"/>
                <a:gd name="T21" fmla="*/ 145 h 145"/>
                <a:gd name="T22" fmla="*/ 0 w 115"/>
                <a:gd name="T23" fmla="*/ 145 h 145"/>
                <a:gd name="T24" fmla="*/ 0 w 115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45">
                  <a:moveTo>
                    <a:pt x="0" y="0"/>
                  </a:moveTo>
                  <a:lnTo>
                    <a:pt x="30" y="0"/>
                  </a:lnTo>
                  <a:lnTo>
                    <a:pt x="30" y="63"/>
                  </a:lnTo>
                  <a:lnTo>
                    <a:pt x="77" y="0"/>
                  </a:lnTo>
                  <a:lnTo>
                    <a:pt x="112" y="0"/>
                  </a:lnTo>
                  <a:lnTo>
                    <a:pt x="63" y="61"/>
                  </a:lnTo>
                  <a:lnTo>
                    <a:pt x="115" y="145"/>
                  </a:lnTo>
                  <a:lnTo>
                    <a:pt x="80" y="145"/>
                  </a:lnTo>
                  <a:lnTo>
                    <a:pt x="43" y="85"/>
                  </a:lnTo>
                  <a:lnTo>
                    <a:pt x="30" y="103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1" name="Freeform 981"/>
            <p:cNvSpPr>
              <a:spLocks/>
            </p:cNvSpPr>
            <p:nvPr/>
          </p:nvSpPr>
          <p:spPr bwMode="auto">
            <a:xfrm>
              <a:off x="3943351" y="2655850"/>
              <a:ext cx="44450" cy="73025"/>
            </a:xfrm>
            <a:custGeom>
              <a:avLst/>
              <a:gdLst>
                <a:gd name="T0" fmla="*/ 0 w 89"/>
                <a:gd name="T1" fmla="*/ 0 h 145"/>
                <a:gd name="T2" fmla="*/ 30 w 89"/>
                <a:gd name="T3" fmla="*/ 0 h 145"/>
                <a:gd name="T4" fmla="*/ 30 w 89"/>
                <a:gd name="T5" fmla="*/ 118 h 145"/>
                <a:gd name="T6" fmla="*/ 89 w 89"/>
                <a:gd name="T7" fmla="*/ 118 h 145"/>
                <a:gd name="T8" fmla="*/ 89 w 89"/>
                <a:gd name="T9" fmla="*/ 145 h 145"/>
                <a:gd name="T10" fmla="*/ 0 w 89"/>
                <a:gd name="T11" fmla="*/ 145 h 145"/>
                <a:gd name="T12" fmla="*/ 0 w 89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45">
                  <a:moveTo>
                    <a:pt x="0" y="0"/>
                  </a:moveTo>
                  <a:lnTo>
                    <a:pt x="30" y="0"/>
                  </a:lnTo>
                  <a:lnTo>
                    <a:pt x="30" y="118"/>
                  </a:lnTo>
                  <a:lnTo>
                    <a:pt x="89" y="118"/>
                  </a:lnTo>
                  <a:lnTo>
                    <a:pt x="89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2" name="Freeform 982"/>
            <p:cNvSpPr>
              <a:spLocks noEditPoints="1"/>
            </p:cNvSpPr>
            <p:nvPr/>
          </p:nvSpPr>
          <p:spPr bwMode="auto">
            <a:xfrm>
              <a:off x="3992564" y="2654262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8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3" name="Freeform 983"/>
            <p:cNvSpPr>
              <a:spLocks noEditPoints="1"/>
            </p:cNvSpPr>
            <p:nvPr/>
          </p:nvSpPr>
          <p:spPr bwMode="auto">
            <a:xfrm>
              <a:off x="4062414" y="2655850"/>
              <a:ext cx="66675" cy="73025"/>
            </a:xfrm>
            <a:custGeom>
              <a:avLst/>
              <a:gdLst>
                <a:gd name="T0" fmla="*/ 51 w 132"/>
                <a:gd name="T1" fmla="*/ 0 h 146"/>
                <a:gd name="T2" fmla="*/ 79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8 h 146"/>
                <a:gd name="T20" fmla="*/ 65 w 132"/>
                <a:gd name="T21" fmla="*/ 40 h 146"/>
                <a:gd name="T22" fmla="*/ 48 w 132"/>
                <a:gd name="T23" fmla="*/ 88 h 146"/>
                <a:gd name="T24" fmla="*/ 81 w 132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79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8"/>
                  </a:moveTo>
                  <a:lnTo>
                    <a:pt x="65" y="40"/>
                  </a:lnTo>
                  <a:lnTo>
                    <a:pt x="48" y="88"/>
                  </a:lnTo>
                  <a:lnTo>
                    <a:pt x="81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4" name="Freeform 984"/>
            <p:cNvSpPr>
              <a:spLocks noEditPoints="1"/>
            </p:cNvSpPr>
            <p:nvPr/>
          </p:nvSpPr>
          <p:spPr bwMode="auto">
            <a:xfrm>
              <a:off x="4138614" y="2655850"/>
              <a:ext cx="58738" cy="73025"/>
            </a:xfrm>
            <a:custGeom>
              <a:avLst/>
              <a:gdLst>
                <a:gd name="T0" fmla="*/ 0 w 115"/>
                <a:gd name="T1" fmla="*/ 0 h 144"/>
                <a:gd name="T2" fmla="*/ 46 w 115"/>
                <a:gd name="T3" fmla="*/ 0 h 144"/>
                <a:gd name="T4" fmla="*/ 115 w 115"/>
                <a:gd name="T5" fmla="*/ 71 h 144"/>
                <a:gd name="T6" fmla="*/ 115 w 115"/>
                <a:gd name="T7" fmla="*/ 73 h 144"/>
                <a:gd name="T8" fmla="*/ 46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29 w 115"/>
                <a:gd name="T15" fmla="*/ 28 h 144"/>
                <a:gd name="T16" fmla="*/ 29 w 115"/>
                <a:gd name="T17" fmla="*/ 119 h 144"/>
                <a:gd name="T18" fmla="*/ 46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6 w 115"/>
                <a:gd name="T25" fmla="*/ 28 h 144"/>
                <a:gd name="T26" fmla="*/ 29 w 115"/>
                <a:gd name="T27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6" y="0"/>
                  </a:lnTo>
                  <a:cubicBezTo>
                    <a:pt x="88" y="0"/>
                    <a:pt x="115" y="29"/>
                    <a:pt x="115" y="71"/>
                  </a:cubicBezTo>
                  <a:lnTo>
                    <a:pt x="115" y="73"/>
                  </a:lnTo>
                  <a:cubicBezTo>
                    <a:pt x="115" y="115"/>
                    <a:pt x="87" y="144"/>
                    <a:pt x="46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29" y="28"/>
                  </a:moveTo>
                  <a:lnTo>
                    <a:pt x="29" y="119"/>
                  </a:lnTo>
                  <a:lnTo>
                    <a:pt x="46" y="119"/>
                  </a:lnTo>
                  <a:cubicBezTo>
                    <a:pt x="68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69" y="28"/>
                    <a:pt x="46" y="28"/>
                  </a:cubicBezTo>
                  <a:lnTo>
                    <a:pt x="29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5" name="Freeform 985"/>
            <p:cNvSpPr>
              <a:spLocks noEditPoints="1"/>
            </p:cNvSpPr>
            <p:nvPr/>
          </p:nvSpPr>
          <p:spPr bwMode="auto">
            <a:xfrm>
              <a:off x="4232276" y="2655850"/>
              <a:ext cx="52388" cy="73025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6 w 101"/>
                <a:gd name="T19" fmla="*/ 74 h 145"/>
                <a:gd name="T20" fmla="*/ 70 w 101"/>
                <a:gd name="T21" fmla="*/ 50 h 145"/>
                <a:gd name="T22" fmla="*/ 70 w 101"/>
                <a:gd name="T23" fmla="*/ 50 h 145"/>
                <a:gd name="T24" fmla="*/ 45 w 101"/>
                <a:gd name="T25" fmla="*/ 27 h 145"/>
                <a:gd name="T26" fmla="*/ 29 w 101"/>
                <a:gd name="T27" fmla="*/ 27 h 145"/>
                <a:gd name="T28" fmla="*/ 29 w 101"/>
                <a:gd name="T29" fmla="*/ 73 h 145"/>
                <a:gd name="T30" fmla="*/ 46 w 101"/>
                <a:gd name="T31" fmla="*/ 73 h 145"/>
                <a:gd name="T32" fmla="*/ 46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6" y="74"/>
                  </a:moveTo>
                  <a:cubicBezTo>
                    <a:pt x="61" y="74"/>
                    <a:pt x="70" y="64"/>
                    <a:pt x="70" y="50"/>
                  </a:cubicBezTo>
                  <a:lnTo>
                    <a:pt x="70" y="50"/>
                  </a:lnTo>
                  <a:cubicBezTo>
                    <a:pt x="70" y="35"/>
                    <a:pt x="61" y="27"/>
                    <a:pt x="45" y="27"/>
                  </a:cubicBezTo>
                  <a:lnTo>
                    <a:pt x="29" y="27"/>
                  </a:lnTo>
                  <a:lnTo>
                    <a:pt x="29" y="73"/>
                  </a:lnTo>
                  <a:lnTo>
                    <a:pt x="46" y="73"/>
                  </a:lnTo>
                  <a:lnTo>
                    <a:pt x="46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6" name="Freeform 986"/>
            <p:cNvSpPr>
              <a:spLocks noEditPoints="1"/>
            </p:cNvSpPr>
            <p:nvPr/>
          </p:nvSpPr>
          <p:spPr bwMode="auto">
            <a:xfrm>
              <a:off x="4294189" y="2655850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2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1 w 110"/>
                <a:gd name="T27" fmla="*/ 71 h 145"/>
                <a:gd name="T28" fmla="*/ 75 w 110"/>
                <a:gd name="T29" fmla="*/ 50 h 145"/>
                <a:gd name="T30" fmla="*/ 75 w 110"/>
                <a:gd name="T31" fmla="*/ 50 h 145"/>
                <a:gd name="T32" fmla="*/ 51 w 110"/>
                <a:gd name="T33" fmla="*/ 29 h 145"/>
                <a:gd name="T34" fmla="*/ 30 w 110"/>
                <a:gd name="T35" fmla="*/ 29 h 145"/>
                <a:gd name="T36" fmla="*/ 30 w 110"/>
                <a:gd name="T37" fmla="*/ 73 h 145"/>
                <a:gd name="T38" fmla="*/ 51 w 110"/>
                <a:gd name="T39" fmla="*/ 73 h 145"/>
                <a:gd name="T40" fmla="*/ 51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2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2"/>
                    <a:pt x="95" y="85"/>
                    <a:pt x="79" y="92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1" y="71"/>
                  </a:moveTo>
                  <a:cubicBezTo>
                    <a:pt x="66" y="71"/>
                    <a:pt x="75" y="63"/>
                    <a:pt x="75" y="50"/>
                  </a:cubicBezTo>
                  <a:lnTo>
                    <a:pt x="75" y="50"/>
                  </a:lnTo>
                  <a:cubicBezTo>
                    <a:pt x="75" y="35"/>
                    <a:pt x="66" y="29"/>
                    <a:pt x="51" y="29"/>
                  </a:cubicBezTo>
                  <a:lnTo>
                    <a:pt x="30" y="29"/>
                  </a:lnTo>
                  <a:lnTo>
                    <a:pt x="30" y="73"/>
                  </a:lnTo>
                  <a:lnTo>
                    <a:pt x="51" y="73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7" name="Freeform 987"/>
            <p:cNvSpPr>
              <a:spLocks noEditPoints="1"/>
            </p:cNvSpPr>
            <p:nvPr/>
          </p:nvSpPr>
          <p:spPr bwMode="auto">
            <a:xfrm>
              <a:off x="4357689" y="2654262"/>
              <a:ext cx="65088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7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8" name="Freeform 988"/>
            <p:cNvSpPr>
              <a:spLocks/>
            </p:cNvSpPr>
            <p:nvPr/>
          </p:nvSpPr>
          <p:spPr bwMode="auto">
            <a:xfrm>
              <a:off x="4425951" y="2655850"/>
              <a:ext cx="65088" cy="74613"/>
            </a:xfrm>
            <a:custGeom>
              <a:avLst/>
              <a:gdLst>
                <a:gd name="T0" fmla="*/ 0 w 127"/>
                <a:gd name="T1" fmla="*/ 0 h 146"/>
                <a:gd name="T2" fmla="*/ 33 w 127"/>
                <a:gd name="T3" fmla="*/ 0 h 146"/>
                <a:gd name="T4" fmla="*/ 64 w 127"/>
                <a:gd name="T5" fmla="*/ 100 h 146"/>
                <a:gd name="T6" fmla="*/ 95 w 127"/>
                <a:gd name="T7" fmla="*/ 0 h 146"/>
                <a:gd name="T8" fmla="*/ 127 w 127"/>
                <a:gd name="T9" fmla="*/ 0 h 146"/>
                <a:gd name="T10" fmla="*/ 78 w 127"/>
                <a:gd name="T11" fmla="*/ 146 h 146"/>
                <a:gd name="T12" fmla="*/ 50 w 127"/>
                <a:gd name="T13" fmla="*/ 146 h 146"/>
                <a:gd name="T14" fmla="*/ 0 w 127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46">
                  <a:moveTo>
                    <a:pt x="0" y="0"/>
                  </a:moveTo>
                  <a:lnTo>
                    <a:pt x="33" y="0"/>
                  </a:lnTo>
                  <a:lnTo>
                    <a:pt x="64" y="100"/>
                  </a:lnTo>
                  <a:lnTo>
                    <a:pt x="95" y="0"/>
                  </a:lnTo>
                  <a:lnTo>
                    <a:pt x="127" y="0"/>
                  </a:lnTo>
                  <a:lnTo>
                    <a:pt x="78" y="146"/>
                  </a:lnTo>
                  <a:lnTo>
                    <a:pt x="5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9" name="Rectangle 989"/>
            <p:cNvSpPr>
              <a:spLocks noChangeArrowheads="1"/>
            </p:cNvSpPr>
            <p:nvPr/>
          </p:nvSpPr>
          <p:spPr bwMode="auto">
            <a:xfrm>
              <a:off x="4498976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0" name="Freeform 990"/>
            <p:cNvSpPr>
              <a:spLocks/>
            </p:cNvSpPr>
            <p:nvPr/>
          </p:nvSpPr>
          <p:spPr bwMode="auto">
            <a:xfrm>
              <a:off x="4524376" y="2654262"/>
              <a:ext cx="52388" cy="76200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6 w 103"/>
                <a:gd name="T13" fmla="*/ 42 h 148"/>
                <a:gd name="T14" fmla="*/ 6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40 h 148"/>
                <a:gd name="T22" fmla="*/ 53 w 103"/>
                <a:gd name="T23" fmla="*/ 26 h 148"/>
                <a:gd name="T24" fmla="*/ 36 w 103"/>
                <a:gd name="T25" fmla="*/ 38 h 148"/>
                <a:gd name="T26" fmla="*/ 36 w 103"/>
                <a:gd name="T27" fmla="*/ 38 h 148"/>
                <a:gd name="T28" fmla="*/ 64 w 103"/>
                <a:gd name="T29" fmla="*/ 60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7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40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4" y="60"/>
                  </a:cubicBezTo>
                  <a:cubicBezTo>
                    <a:pt x="89" y="70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1" name="Rectangle 991"/>
            <p:cNvSpPr>
              <a:spLocks noChangeArrowheads="1"/>
            </p:cNvSpPr>
            <p:nvPr/>
          </p:nvSpPr>
          <p:spPr bwMode="auto">
            <a:xfrm>
              <a:off x="4587876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2" name="Freeform 992"/>
            <p:cNvSpPr>
              <a:spLocks noEditPoints="1"/>
            </p:cNvSpPr>
            <p:nvPr/>
          </p:nvSpPr>
          <p:spPr bwMode="auto">
            <a:xfrm>
              <a:off x="4616451" y="2654262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8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3" name="Freeform 993"/>
            <p:cNvSpPr>
              <a:spLocks/>
            </p:cNvSpPr>
            <p:nvPr/>
          </p:nvSpPr>
          <p:spPr bwMode="auto">
            <a:xfrm>
              <a:off x="4694239" y="2655850"/>
              <a:ext cx="58738" cy="73025"/>
            </a:xfrm>
            <a:custGeom>
              <a:avLst/>
              <a:gdLst>
                <a:gd name="T0" fmla="*/ 1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7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1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1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7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4" name="Rectangle 994"/>
            <p:cNvSpPr>
              <a:spLocks noChangeArrowheads="1"/>
            </p:cNvSpPr>
            <p:nvPr/>
          </p:nvSpPr>
          <p:spPr bwMode="auto">
            <a:xfrm>
              <a:off x="4767264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5" name="Freeform 995"/>
            <p:cNvSpPr>
              <a:spLocks/>
            </p:cNvSpPr>
            <p:nvPr/>
          </p:nvSpPr>
          <p:spPr bwMode="auto">
            <a:xfrm>
              <a:off x="4797426" y="2655850"/>
              <a:ext cx="57150" cy="73025"/>
            </a:xfrm>
            <a:custGeom>
              <a:avLst/>
              <a:gdLst>
                <a:gd name="T0" fmla="*/ 2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8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2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2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6" name="Freeform 996"/>
            <p:cNvSpPr>
              <a:spLocks/>
            </p:cNvSpPr>
            <p:nvPr/>
          </p:nvSpPr>
          <p:spPr bwMode="auto">
            <a:xfrm>
              <a:off x="4867276" y="2655850"/>
              <a:ext cx="60325" cy="74613"/>
            </a:xfrm>
            <a:custGeom>
              <a:avLst/>
              <a:gdLst>
                <a:gd name="T0" fmla="*/ 0 w 119"/>
                <a:gd name="T1" fmla="*/ 75 h 149"/>
                <a:gd name="T2" fmla="*/ 0 w 119"/>
                <a:gd name="T3" fmla="*/ 74 h 149"/>
                <a:gd name="T4" fmla="*/ 67 w 119"/>
                <a:gd name="T5" fmla="*/ 0 h 149"/>
                <a:gd name="T6" fmla="*/ 115 w 119"/>
                <a:gd name="T7" fmla="*/ 18 h 149"/>
                <a:gd name="T8" fmla="*/ 97 w 119"/>
                <a:gd name="T9" fmla="*/ 41 h 149"/>
                <a:gd name="T10" fmla="*/ 67 w 119"/>
                <a:gd name="T11" fmla="*/ 29 h 149"/>
                <a:gd name="T12" fmla="*/ 31 w 119"/>
                <a:gd name="T13" fmla="*/ 74 h 149"/>
                <a:gd name="T14" fmla="*/ 31 w 119"/>
                <a:gd name="T15" fmla="*/ 75 h 149"/>
                <a:gd name="T16" fmla="*/ 69 w 119"/>
                <a:gd name="T17" fmla="*/ 121 h 149"/>
                <a:gd name="T18" fmla="*/ 90 w 119"/>
                <a:gd name="T19" fmla="*/ 115 h 149"/>
                <a:gd name="T20" fmla="*/ 90 w 119"/>
                <a:gd name="T21" fmla="*/ 89 h 149"/>
                <a:gd name="T22" fmla="*/ 64 w 119"/>
                <a:gd name="T23" fmla="*/ 89 h 149"/>
                <a:gd name="T24" fmla="*/ 64 w 119"/>
                <a:gd name="T25" fmla="*/ 62 h 149"/>
                <a:gd name="T26" fmla="*/ 119 w 119"/>
                <a:gd name="T27" fmla="*/ 62 h 149"/>
                <a:gd name="T28" fmla="*/ 119 w 119"/>
                <a:gd name="T29" fmla="*/ 130 h 149"/>
                <a:gd name="T30" fmla="*/ 67 w 119"/>
                <a:gd name="T31" fmla="*/ 147 h 149"/>
                <a:gd name="T32" fmla="*/ 0 w 119"/>
                <a:gd name="T3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49">
                  <a:moveTo>
                    <a:pt x="0" y="75"/>
                  </a:moveTo>
                  <a:lnTo>
                    <a:pt x="0" y="74"/>
                  </a:lnTo>
                  <a:cubicBezTo>
                    <a:pt x="0" y="31"/>
                    <a:pt x="28" y="0"/>
                    <a:pt x="67" y="0"/>
                  </a:cubicBezTo>
                  <a:cubicBezTo>
                    <a:pt x="87" y="0"/>
                    <a:pt x="101" y="6"/>
                    <a:pt x="115" y="18"/>
                  </a:cubicBezTo>
                  <a:lnTo>
                    <a:pt x="97" y="41"/>
                  </a:lnTo>
                  <a:cubicBezTo>
                    <a:pt x="90" y="34"/>
                    <a:pt x="81" y="29"/>
                    <a:pt x="67" y="29"/>
                  </a:cubicBezTo>
                  <a:cubicBezTo>
                    <a:pt x="46" y="29"/>
                    <a:pt x="31" y="47"/>
                    <a:pt x="31" y="74"/>
                  </a:cubicBezTo>
                  <a:lnTo>
                    <a:pt x="31" y="75"/>
                  </a:lnTo>
                  <a:cubicBezTo>
                    <a:pt x="31" y="105"/>
                    <a:pt x="47" y="121"/>
                    <a:pt x="69" y="121"/>
                  </a:cubicBezTo>
                  <a:cubicBezTo>
                    <a:pt x="77" y="121"/>
                    <a:pt x="85" y="119"/>
                    <a:pt x="90" y="115"/>
                  </a:cubicBezTo>
                  <a:lnTo>
                    <a:pt x="90" y="89"/>
                  </a:lnTo>
                  <a:lnTo>
                    <a:pt x="64" y="89"/>
                  </a:lnTo>
                  <a:lnTo>
                    <a:pt x="64" y="62"/>
                  </a:lnTo>
                  <a:lnTo>
                    <a:pt x="119" y="62"/>
                  </a:lnTo>
                  <a:lnTo>
                    <a:pt x="119" y="130"/>
                  </a:lnTo>
                  <a:cubicBezTo>
                    <a:pt x="105" y="140"/>
                    <a:pt x="89" y="147"/>
                    <a:pt x="67" y="147"/>
                  </a:cubicBezTo>
                  <a:cubicBezTo>
                    <a:pt x="29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7" name="Freeform 997"/>
            <p:cNvSpPr>
              <a:spLocks noEditPoints="1"/>
            </p:cNvSpPr>
            <p:nvPr/>
          </p:nvSpPr>
          <p:spPr bwMode="auto">
            <a:xfrm>
              <a:off x="3409951" y="2633625"/>
              <a:ext cx="125413" cy="127000"/>
            </a:xfrm>
            <a:custGeom>
              <a:avLst/>
              <a:gdLst>
                <a:gd name="T0" fmla="*/ 226 w 248"/>
                <a:gd name="T1" fmla="*/ 192 h 250"/>
                <a:gd name="T2" fmla="*/ 214 w 248"/>
                <a:gd name="T3" fmla="*/ 155 h 250"/>
                <a:gd name="T4" fmla="*/ 247 w 248"/>
                <a:gd name="T5" fmla="*/ 147 h 250"/>
                <a:gd name="T6" fmla="*/ 248 w 248"/>
                <a:gd name="T7" fmla="*/ 107 h 250"/>
                <a:gd name="T8" fmla="*/ 243 w 248"/>
                <a:gd name="T9" fmla="*/ 101 h 250"/>
                <a:gd name="T10" fmla="*/ 208 w 248"/>
                <a:gd name="T11" fmla="*/ 80 h 250"/>
                <a:gd name="T12" fmla="*/ 225 w 248"/>
                <a:gd name="T13" fmla="*/ 59 h 250"/>
                <a:gd name="T14" fmla="*/ 198 w 248"/>
                <a:gd name="T15" fmla="*/ 24 h 250"/>
                <a:gd name="T16" fmla="*/ 191 w 248"/>
                <a:gd name="T17" fmla="*/ 24 h 250"/>
                <a:gd name="T18" fmla="*/ 153 w 248"/>
                <a:gd name="T19" fmla="*/ 35 h 250"/>
                <a:gd name="T20" fmla="*/ 146 w 248"/>
                <a:gd name="T21" fmla="*/ 1 h 250"/>
                <a:gd name="T22" fmla="*/ 106 w 248"/>
                <a:gd name="T23" fmla="*/ 0 h 250"/>
                <a:gd name="T24" fmla="*/ 95 w 248"/>
                <a:gd name="T25" fmla="*/ 35 h 250"/>
                <a:gd name="T26" fmla="*/ 57 w 248"/>
                <a:gd name="T27" fmla="*/ 24 h 250"/>
                <a:gd name="T28" fmla="*/ 38 w 248"/>
                <a:gd name="T29" fmla="*/ 33 h 250"/>
                <a:gd name="T30" fmla="*/ 21 w 248"/>
                <a:gd name="T31" fmla="*/ 55 h 250"/>
                <a:gd name="T32" fmla="*/ 40 w 248"/>
                <a:gd name="T33" fmla="*/ 81 h 250"/>
                <a:gd name="T34" fmla="*/ 3 w 248"/>
                <a:gd name="T35" fmla="*/ 101 h 250"/>
                <a:gd name="T36" fmla="*/ 0 w 248"/>
                <a:gd name="T37" fmla="*/ 107 h 250"/>
                <a:gd name="T38" fmla="*/ 1 w 248"/>
                <a:gd name="T39" fmla="*/ 147 h 250"/>
                <a:gd name="T40" fmla="*/ 33 w 248"/>
                <a:gd name="T41" fmla="*/ 153 h 250"/>
                <a:gd name="T42" fmla="*/ 31 w 248"/>
                <a:gd name="T43" fmla="*/ 181 h 250"/>
                <a:gd name="T44" fmla="*/ 22 w 248"/>
                <a:gd name="T45" fmla="*/ 195 h 250"/>
                <a:gd name="T46" fmla="*/ 53 w 248"/>
                <a:gd name="T47" fmla="*/ 227 h 250"/>
                <a:gd name="T48" fmla="*/ 80 w 248"/>
                <a:gd name="T49" fmla="*/ 208 h 250"/>
                <a:gd name="T50" fmla="*/ 100 w 248"/>
                <a:gd name="T51" fmla="*/ 245 h 250"/>
                <a:gd name="T52" fmla="*/ 106 w 248"/>
                <a:gd name="T53" fmla="*/ 250 h 250"/>
                <a:gd name="T54" fmla="*/ 148 w 248"/>
                <a:gd name="T55" fmla="*/ 245 h 250"/>
                <a:gd name="T56" fmla="*/ 168 w 248"/>
                <a:gd name="T57" fmla="*/ 209 h 250"/>
                <a:gd name="T58" fmla="*/ 194 w 248"/>
                <a:gd name="T59" fmla="*/ 227 h 250"/>
                <a:gd name="T60" fmla="*/ 226 w 248"/>
                <a:gd name="T61" fmla="*/ 199 h 250"/>
                <a:gd name="T62" fmla="*/ 161 w 248"/>
                <a:gd name="T63" fmla="*/ 162 h 250"/>
                <a:gd name="T64" fmla="*/ 91 w 248"/>
                <a:gd name="T65" fmla="*/ 162 h 250"/>
                <a:gd name="T66" fmla="*/ 91 w 248"/>
                <a:gd name="T67" fmla="*/ 92 h 250"/>
                <a:gd name="T68" fmla="*/ 161 w 248"/>
                <a:gd name="T69" fmla="*/ 92 h 250"/>
                <a:gd name="T70" fmla="*/ 161 w 248"/>
                <a:gd name="T71" fmla="*/ 16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8" h="250">
                  <a:moveTo>
                    <a:pt x="227" y="196"/>
                  </a:moveTo>
                  <a:cubicBezTo>
                    <a:pt x="227" y="195"/>
                    <a:pt x="227" y="194"/>
                    <a:pt x="226" y="192"/>
                  </a:cubicBezTo>
                  <a:cubicBezTo>
                    <a:pt x="218" y="184"/>
                    <a:pt x="213" y="176"/>
                    <a:pt x="208" y="170"/>
                  </a:cubicBezTo>
                  <a:cubicBezTo>
                    <a:pt x="211" y="165"/>
                    <a:pt x="213" y="160"/>
                    <a:pt x="214" y="155"/>
                  </a:cubicBezTo>
                  <a:lnTo>
                    <a:pt x="244" y="150"/>
                  </a:lnTo>
                  <a:cubicBezTo>
                    <a:pt x="246" y="150"/>
                    <a:pt x="247" y="149"/>
                    <a:pt x="247" y="147"/>
                  </a:cubicBezTo>
                  <a:cubicBezTo>
                    <a:pt x="248" y="146"/>
                    <a:pt x="248" y="145"/>
                    <a:pt x="248" y="144"/>
                  </a:cubicBezTo>
                  <a:lnTo>
                    <a:pt x="248" y="107"/>
                  </a:lnTo>
                  <a:cubicBezTo>
                    <a:pt x="248" y="106"/>
                    <a:pt x="248" y="105"/>
                    <a:pt x="247" y="104"/>
                  </a:cubicBezTo>
                  <a:cubicBezTo>
                    <a:pt x="246" y="102"/>
                    <a:pt x="244" y="102"/>
                    <a:pt x="243" y="101"/>
                  </a:cubicBezTo>
                  <a:lnTo>
                    <a:pt x="215" y="96"/>
                  </a:lnTo>
                  <a:cubicBezTo>
                    <a:pt x="213" y="92"/>
                    <a:pt x="211" y="86"/>
                    <a:pt x="208" y="80"/>
                  </a:cubicBezTo>
                  <a:cubicBezTo>
                    <a:pt x="211" y="77"/>
                    <a:pt x="213" y="74"/>
                    <a:pt x="217" y="69"/>
                  </a:cubicBezTo>
                  <a:cubicBezTo>
                    <a:pt x="221" y="64"/>
                    <a:pt x="223" y="60"/>
                    <a:pt x="225" y="59"/>
                  </a:cubicBezTo>
                  <a:cubicBezTo>
                    <a:pt x="226" y="57"/>
                    <a:pt x="226" y="56"/>
                    <a:pt x="226" y="55"/>
                  </a:cubicBezTo>
                  <a:cubicBezTo>
                    <a:pt x="226" y="51"/>
                    <a:pt x="217" y="41"/>
                    <a:pt x="198" y="24"/>
                  </a:cubicBezTo>
                  <a:cubicBezTo>
                    <a:pt x="197" y="22"/>
                    <a:pt x="196" y="22"/>
                    <a:pt x="195" y="22"/>
                  </a:cubicBezTo>
                  <a:cubicBezTo>
                    <a:pt x="193" y="22"/>
                    <a:pt x="192" y="22"/>
                    <a:pt x="191" y="24"/>
                  </a:cubicBezTo>
                  <a:lnTo>
                    <a:pt x="168" y="41"/>
                  </a:lnTo>
                  <a:cubicBezTo>
                    <a:pt x="163" y="39"/>
                    <a:pt x="158" y="36"/>
                    <a:pt x="153" y="35"/>
                  </a:cubicBezTo>
                  <a:lnTo>
                    <a:pt x="148" y="5"/>
                  </a:lnTo>
                  <a:cubicBezTo>
                    <a:pt x="148" y="4"/>
                    <a:pt x="147" y="2"/>
                    <a:pt x="146" y="1"/>
                  </a:cubicBezTo>
                  <a:cubicBezTo>
                    <a:pt x="145" y="0"/>
                    <a:pt x="143" y="0"/>
                    <a:pt x="142" y="0"/>
                  </a:cubicBezTo>
                  <a:lnTo>
                    <a:pt x="106" y="0"/>
                  </a:lnTo>
                  <a:cubicBezTo>
                    <a:pt x="103" y="0"/>
                    <a:pt x="101" y="1"/>
                    <a:pt x="100" y="5"/>
                  </a:cubicBezTo>
                  <a:cubicBezTo>
                    <a:pt x="98" y="11"/>
                    <a:pt x="97" y="21"/>
                    <a:pt x="95" y="35"/>
                  </a:cubicBezTo>
                  <a:cubicBezTo>
                    <a:pt x="90" y="36"/>
                    <a:pt x="85" y="38"/>
                    <a:pt x="80" y="41"/>
                  </a:cubicBezTo>
                  <a:lnTo>
                    <a:pt x="57" y="24"/>
                  </a:lnTo>
                  <a:cubicBezTo>
                    <a:pt x="56" y="22"/>
                    <a:pt x="55" y="22"/>
                    <a:pt x="53" y="22"/>
                  </a:cubicBezTo>
                  <a:cubicBezTo>
                    <a:pt x="51" y="22"/>
                    <a:pt x="46" y="26"/>
                    <a:pt x="38" y="33"/>
                  </a:cubicBezTo>
                  <a:cubicBezTo>
                    <a:pt x="31" y="41"/>
                    <a:pt x="26" y="47"/>
                    <a:pt x="22" y="51"/>
                  </a:cubicBezTo>
                  <a:cubicBezTo>
                    <a:pt x="21" y="52"/>
                    <a:pt x="21" y="53"/>
                    <a:pt x="21" y="55"/>
                  </a:cubicBezTo>
                  <a:cubicBezTo>
                    <a:pt x="21" y="56"/>
                    <a:pt x="21" y="57"/>
                    <a:pt x="22" y="58"/>
                  </a:cubicBezTo>
                  <a:cubicBezTo>
                    <a:pt x="30" y="67"/>
                    <a:pt x="35" y="75"/>
                    <a:pt x="40" y="81"/>
                  </a:cubicBezTo>
                  <a:cubicBezTo>
                    <a:pt x="37" y="86"/>
                    <a:pt x="35" y="91"/>
                    <a:pt x="33" y="96"/>
                  </a:cubicBezTo>
                  <a:lnTo>
                    <a:pt x="3" y="101"/>
                  </a:lnTo>
                  <a:cubicBezTo>
                    <a:pt x="2" y="101"/>
                    <a:pt x="1" y="102"/>
                    <a:pt x="1" y="103"/>
                  </a:cubicBezTo>
                  <a:cubicBezTo>
                    <a:pt x="0" y="105"/>
                    <a:pt x="0" y="106"/>
                    <a:pt x="0" y="107"/>
                  </a:cubicBezTo>
                  <a:lnTo>
                    <a:pt x="0" y="143"/>
                  </a:lnTo>
                  <a:cubicBezTo>
                    <a:pt x="0" y="145"/>
                    <a:pt x="0" y="146"/>
                    <a:pt x="1" y="147"/>
                  </a:cubicBezTo>
                  <a:cubicBezTo>
                    <a:pt x="2" y="148"/>
                    <a:pt x="3" y="148"/>
                    <a:pt x="5" y="148"/>
                  </a:cubicBezTo>
                  <a:lnTo>
                    <a:pt x="33" y="153"/>
                  </a:lnTo>
                  <a:cubicBezTo>
                    <a:pt x="35" y="158"/>
                    <a:pt x="37" y="163"/>
                    <a:pt x="40" y="170"/>
                  </a:cubicBezTo>
                  <a:cubicBezTo>
                    <a:pt x="37" y="172"/>
                    <a:pt x="35" y="176"/>
                    <a:pt x="31" y="181"/>
                  </a:cubicBezTo>
                  <a:cubicBezTo>
                    <a:pt x="27" y="186"/>
                    <a:pt x="25" y="190"/>
                    <a:pt x="23" y="191"/>
                  </a:cubicBezTo>
                  <a:cubicBezTo>
                    <a:pt x="22" y="192"/>
                    <a:pt x="22" y="193"/>
                    <a:pt x="22" y="195"/>
                  </a:cubicBezTo>
                  <a:cubicBezTo>
                    <a:pt x="22" y="198"/>
                    <a:pt x="31" y="208"/>
                    <a:pt x="50" y="226"/>
                  </a:cubicBezTo>
                  <a:cubicBezTo>
                    <a:pt x="51" y="227"/>
                    <a:pt x="52" y="227"/>
                    <a:pt x="53" y="227"/>
                  </a:cubicBezTo>
                  <a:cubicBezTo>
                    <a:pt x="55" y="227"/>
                    <a:pt x="56" y="227"/>
                    <a:pt x="57" y="226"/>
                  </a:cubicBezTo>
                  <a:lnTo>
                    <a:pt x="80" y="208"/>
                  </a:lnTo>
                  <a:cubicBezTo>
                    <a:pt x="85" y="211"/>
                    <a:pt x="89" y="213"/>
                    <a:pt x="95" y="215"/>
                  </a:cubicBezTo>
                  <a:lnTo>
                    <a:pt x="100" y="245"/>
                  </a:lnTo>
                  <a:cubicBezTo>
                    <a:pt x="100" y="246"/>
                    <a:pt x="101" y="247"/>
                    <a:pt x="102" y="248"/>
                  </a:cubicBezTo>
                  <a:cubicBezTo>
                    <a:pt x="103" y="250"/>
                    <a:pt x="105" y="250"/>
                    <a:pt x="106" y="250"/>
                  </a:cubicBezTo>
                  <a:lnTo>
                    <a:pt x="142" y="250"/>
                  </a:lnTo>
                  <a:cubicBezTo>
                    <a:pt x="145" y="250"/>
                    <a:pt x="147" y="248"/>
                    <a:pt x="148" y="245"/>
                  </a:cubicBezTo>
                  <a:cubicBezTo>
                    <a:pt x="150" y="238"/>
                    <a:pt x="151" y="228"/>
                    <a:pt x="153" y="215"/>
                  </a:cubicBezTo>
                  <a:cubicBezTo>
                    <a:pt x="158" y="213"/>
                    <a:pt x="163" y="211"/>
                    <a:pt x="168" y="209"/>
                  </a:cubicBezTo>
                  <a:lnTo>
                    <a:pt x="191" y="226"/>
                  </a:lnTo>
                  <a:cubicBezTo>
                    <a:pt x="192" y="227"/>
                    <a:pt x="193" y="227"/>
                    <a:pt x="194" y="227"/>
                  </a:cubicBezTo>
                  <a:cubicBezTo>
                    <a:pt x="197" y="227"/>
                    <a:pt x="202" y="224"/>
                    <a:pt x="210" y="216"/>
                  </a:cubicBezTo>
                  <a:cubicBezTo>
                    <a:pt x="217" y="209"/>
                    <a:pt x="222" y="202"/>
                    <a:pt x="226" y="199"/>
                  </a:cubicBezTo>
                  <a:cubicBezTo>
                    <a:pt x="227" y="200"/>
                    <a:pt x="227" y="199"/>
                    <a:pt x="227" y="196"/>
                  </a:cubicBezTo>
                  <a:close/>
                  <a:moveTo>
                    <a:pt x="161" y="162"/>
                  </a:moveTo>
                  <a:cubicBezTo>
                    <a:pt x="151" y="172"/>
                    <a:pt x="139" y="177"/>
                    <a:pt x="126" y="177"/>
                  </a:cubicBezTo>
                  <a:cubicBezTo>
                    <a:pt x="112" y="177"/>
                    <a:pt x="101" y="172"/>
                    <a:pt x="91" y="162"/>
                  </a:cubicBezTo>
                  <a:cubicBezTo>
                    <a:pt x="81" y="152"/>
                    <a:pt x="76" y="141"/>
                    <a:pt x="76" y="127"/>
                  </a:cubicBezTo>
                  <a:cubicBezTo>
                    <a:pt x="76" y="113"/>
                    <a:pt x="81" y="102"/>
                    <a:pt x="91" y="92"/>
                  </a:cubicBezTo>
                  <a:cubicBezTo>
                    <a:pt x="101" y="82"/>
                    <a:pt x="112" y="77"/>
                    <a:pt x="126" y="77"/>
                  </a:cubicBezTo>
                  <a:cubicBezTo>
                    <a:pt x="140" y="77"/>
                    <a:pt x="151" y="82"/>
                    <a:pt x="161" y="92"/>
                  </a:cubicBezTo>
                  <a:cubicBezTo>
                    <a:pt x="171" y="102"/>
                    <a:pt x="176" y="113"/>
                    <a:pt x="176" y="127"/>
                  </a:cubicBezTo>
                  <a:cubicBezTo>
                    <a:pt x="175" y="141"/>
                    <a:pt x="171" y="152"/>
                    <a:pt x="161" y="162"/>
                  </a:cubicBezTo>
                  <a:close/>
                  <a:moveTo>
                    <a:pt x="161" y="162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8" name="Freeform 998"/>
            <p:cNvSpPr>
              <a:spLocks noEditPoints="1"/>
            </p:cNvSpPr>
            <p:nvPr/>
          </p:nvSpPr>
          <p:spPr bwMode="auto">
            <a:xfrm>
              <a:off x="3522664" y="2713000"/>
              <a:ext cx="76200" cy="71438"/>
            </a:xfrm>
            <a:custGeom>
              <a:avLst/>
              <a:gdLst>
                <a:gd name="T0" fmla="*/ 121 w 150"/>
                <a:gd name="T1" fmla="*/ 51 h 141"/>
                <a:gd name="T2" fmla="*/ 115 w 150"/>
                <a:gd name="T3" fmla="*/ 41 h 141"/>
                <a:gd name="T4" fmla="*/ 125 w 150"/>
                <a:gd name="T5" fmla="*/ 15 h 141"/>
                <a:gd name="T6" fmla="*/ 124 w 150"/>
                <a:gd name="T7" fmla="*/ 13 h 141"/>
                <a:gd name="T8" fmla="*/ 100 w 150"/>
                <a:gd name="T9" fmla="*/ 0 h 141"/>
                <a:gd name="T10" fmla="*/ 99 w 150"/>
                <a:gd name="T11" fmla="*/ 0 h 141"/>
                <a:gd name="T12" fmla="*/ 81 w 150"/>
                <a:gd name="T13" fmla="*/ 21 h 141"/>
                <a:gd name="T14" fmla="*/ 75 w 150"/>
                <a:gd name="T15" fmla="*/ 21 h 141"/>
                <a:gd name="T16" fmla="*/ 69 w 150"/>
                <a:gd name="T17" fmla="*/ 21 h 141"/>
                <a:gd name="T18" fmla="*/ 59 w 150"/>
                <a:gd name="T19" fmla="*/ 8 h 141"/>
                <a:gd name="T20" fmla="*/ 50 w 150"/>
                <a:gd name="T21" fmla="*/ 0 h 141"/>
                <a:gd name="T22" fmla="*/ 44 w 150"/>
                <a:gd name="T23" fmla="*/ 2 h 141"/>
                <a:gd name="T24" fmla="*/ 33 w 150"/>
                <a:gd name="T25" fmla="*/ 8 h 141"/>
                <a:gd name="T26" fmla="*/ 26 w 150"/>
                <a:gd name="T27" fmla="*/ 12 h 141"/>
                <a:gd name="T28" fmla="*/ 25 w 150"/>
                <a:gd name="T29" fmla="*/ 13 h 141"/>
                <a:gd name="T30" fmla="*/ 35 w 150"/>
                <a:gd name="T31" fmla="*/ 40 h 141"/>
                <a:gd name="T32" fmla="*/ 29 w 150"/>
                <a:gd name="T33" fmla="*/ 50 h 141"/>
                <a:gd name="T34" fmla="*/ 0 w 150"/>
                <a:gd name="T35" fmla="*/ 56 h 141"/>
                <a:gd name="T36" fmla="*/ 0 w 150"/>
                <a:gd name="T37" fmla="*/ 83 h 141"/>
                <a:gd name="T38" fmla="*/ 29 w 150"/>
                <a:gd name="T39" fmla="*/ 90 h 141"/>
                <a:gd name="T40" fmla="*/ 35 w 150"/>
                <a:gd name="T41" fmla="*/ 100 h 141"/>
                <a:gd name="T42" fmla="*/ 25 w 150"/>
                <a:gd name="T43" fmla="*/ 126 h 141"/>
                <a:gd name="T44" fmla="*/ 26 w 150"/>
                <a:gd name="T45" fmla="*/ 127 h 141"/>
                <a:gd name="T46" fmla="*/ 50 w 150"/>
                <a:gd name="T47" fmla="*/ 141 h 141"/>
                <a:gd name="T48" fmla="*/ 59 w 150"/>
                <a:gd name="T49" fmla="*/ 132 h 141"/>
                <a:gd name="T50" fmla="*/ 69 w 150"/>
                <a:gd name="T51" fmla="*/ 120 h 141"/>
                <a:gd name="T52" fmla="*/ 75 w 150"/>
                <a:gd name="T53" fmla="*/ 120 h 141"/>
                <a:gd name="T54" fmla="*/ 81 w 150"/>
                <a:gd name="T55" fmla="*/ 120 h 141"/>
                <a:gd name="T56" fmla="*/ 91 w 150"/>
                <a:gd name="T57" fmla="*/ 132 h 141"/>
                <a:gd name="T58" fmla="*/ 100 w 150"/>
                <a:gd name="T59" fmla="*/ 141 h 141"/>
                <a:gd name="T60" fmla="*/ 124 w 150"/>
                <a:gd name="T61" fmla="*/ 127 h 141"/>
                <a:gd name="T62" fmla="*/ 125 w 150"/>
                <a:gd name="T63" fmla="*/ 126 h 141"/>
                <a:gd name="T64" fmla="*/ 115 w 150"/>
                <a:gd name="T65" fmla="*/ 100 h 141"/>
                <a:gd name="T66" fmla="*/ 121 w 150"/>
                <a:gd name="T67" fmla="*/ 90 h 141"/>
                <a:gd name="T68" fmla="*/ 150 w 150"/>
                <a:gd name="T69" fmla="*/ 83 h 141"/>
                <a:gd name="T70" fmla="*/ 150 w 150"/>
                <a:gd name="T71" fmla="*/ 56 h 141"/>
                <a:gd name="T72" fmla="*/ 121 w 150"/>
                <a:gd name="T73" fmla="*/ 51 h 141"/>
                <a:gd name="T74" fmla="*/ 94 w 150"/>
                <a:gd name="T75" fmla="*/ 89 h 141"/>
                <a:gd name="T76" fmla="*/ 76 w 150"/>
                <a:gd name="T77" fmla="*/ 96 h 141"/>
                <a:gd name="T78" fmla="*/ 59 w 150"/>
                <a:gd name="T79" fmla="*/ 89 h 141"/>
                <a:gd name="T80" fmla="*/ 51 w 150"/>
                <a:gd name="T81" fmla="*/ 71 h 141"/>
                <a:gd name="T82" fmla="*/ 59 w 150"/>
                <a:gd name="T83" fmla="*/ 54 h 141"/>
                <a:gd name="T84" fmla="*/ 76 w 150"/>
                <a:gd name="T85" fmla="*/ 46 h 141"/>
                <a:gd name="T86" fmla="*/ 94 w 150"/>
                <a:gd name="T87" fmla="*/ 54 h 141"/>
                <a:gd name="T88" fmla="*/ 101 w 150"/>
                <a:gd name="T89" fmla="*/ 71 h 141"/>
                <a:gd name="T90" fmla="*/ 94 w 150"/>
                <a:gd name="T91" fmla="*/ 89 h 141"/>
                <a:gd name="T92" fmla="*/ 94 w 150"/>
                <a:gd name="T93" fmla="*/ 8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141">
                  <a:moveTo>
                    <a:pt x="121" y="51"/>
                  </a:moveTo>
                  <a:cubicBezTo>
                    <a:pt x="120" y="47"/>
                    <a:pt x="118" y="44"/>
                    <a:pt x="115" y="41"/>
                  </a:cubicBezTo>
                  <a:cubicBezTo>
                    <a:pt x="121" y="26"/>
                    <a:pt x="125" y="17"/>
                    <a:pt x="125" y="15"/>
                  </a:cubicBezTo>
                  <a:cubicBezTo>
                    <a:pt x="125" y="15"/>
                    <a:pt x="125" y="13"/>
                    <a:pt x="124" y="13"/>
                  </a:cubicBezTo>
                  <a:cubicBezTo>
                    <a:pt x="109" y="5"/>
                    <a:pt x="100" y="0"/>
                    <a:pt x="100" y="0"/>
                  </a:cubicBezTo>
                  <a:lnTo>
                    <a:pt x="99" y="0"/>
                  </a:lnTo>
                  <a:cubicBezTo>
                    <a:pt x="94" y="5"/>
                    <a:pt x="88" y="12"/>
                    <a:pt x="81" y="21"/>
                  </a:cubicBezTo>
                  <a:lnTo>
                    <a:pt x="75" y="21"/>
                  </a:lnTo>
                  <a:lnTo>
                    <a:pt x="69" y="21"/>
                  </a:lnTo>
                  <a:cubicBezTo>
                    <a:pt x="67" y="18"/>
                    <a:pt x="64" y="13"/>
                    <a:pt x="59" y="8"/>
                  </a:cubicBezTo>
                  <a:cubicBezTo>
                    <a:pt x="54" y="2"/>
                    <a:pt x="51" y="0"/>
                    <a:pt x="50" y="0"/>
                  </a:cubicBezTo>
                  <a:cubicBezTo>
                    <a:pt x="50" y="0"/>
                    <a:pt x="47" y="1"/>
                    <a:pt x="44" y="2"/>
                  </a:cubicBezTo>
                  <a:cubicBezTo>
                    <a:pt x="40" y="5"/>
                    <a:pt x="36" y="6"/>
                    <a:pt x="33" y="8"/>
                  </a:cubicBezTo>
                  <a:cubicBezTo>
                    <a:pt x="29" y="11"/>
                    <a:pt x="26" y="12"/>
                    <a:pt x="26" y="12"/>
                  </a:cubicBezTo>
                  <a:lnTo>
                    <a:pt x="25" y="13"/>
                  </a:lnTo>
                  <a:cubicBezTo>
                    <a:pt x="25" y="17"/>
                    <a:pt x="29" y="26"/>
                    <a:pt x="35" y="40"/>
                  </a:cubicBezTo>
                  <a:cubicBezTo>
                    <a:pt x="32" y="42"/>
                    <a:pt x="31" y="46"/>
                    <a:pt x="29" y="50"/>
                  </a:cubicBezTo>
                  <a:cubicBezTo>
                    <a:pt x="10" y="52"/>
                    <a:pt x="0" y="54"/>
                    <a:pt x="0" y="56"/>
                  </a:cubicBezTo>
                  <a:lnTo>
                    <a:pt x="0" y="83"/>
                  </a:lnTo>
                  <a:cubicBezTo>
                    <a:pt x="0" y="86"/>
                    <a:pt x="10" y="87"/>
                    <a:pt x="29" y="90"/>
                  </a:cubicBezTo>
                  <a:cubicBezTo>
                    <a:pt x="30" y="94"/>
                    <a:pt x="32" y="96"/>
                    <a:pt x="35" y="100"/>
                  </a:cubicBezTo>
                  <a:cubicBezTo>
                    <a:pt x="29" y="115"/>
                    <a:pt x="25" y="123"/>
                    <a:pt x="25" y="126"/>
                  </a:cubicBezTo>
                  <a:cubicBezTo>
                    <a:pt x="25" y="126"/>
                    <a:pt x="25" y="127"/>
                    <a:pt x="26" y="127"/>
                  </a:cubicBezTo>
                  <a:cubicBezTo>
                    <a:pt x="42" y="136"/>
                    <a:pt x="50" y="141"/>
                    <a:pt x="50" y="141"/>
                  </a:cubicBezTo>
                  <a:cubicBezTo>
                    <a:pt x="51" y="141"/>
                    <a:pt x="54" y="139"/>
                    <a:pt x="59" y="132"/>
                  </a:cubicBezTo>
                  <a:cubicBezTo>
                    <a:pt x="64" y="126"/>
                    <a:pt x="68" y="122"/>
                    <a:pt x="69" y="120"/>
                  </a:cubicBezTo>
                  <a:lnTo>
                    <a:pt x="75" y="120"/>
                  </a:lnTo>
                  <a:lnTo>
                    <a:pt x="81" y="120"/>
                  </a:lnTo>
                  <a:cubicBezTo>
                    <a:pt x="83" y="122"/>
                    <a:pt x="86" y="127"/>
                    <a:pt x="91" y="132"/>
                  </a:cubicBezTo>
                  <a:cubicBezTo>
                    <a:pt x="96" y="139"/>
                    <a:pt x="99" y="141"/>
                    <a:pt x="100" y="141"/>
                  </a:cubicBezTo>
                  <a:cubicBezTo>
                    <a:pt x="100" y="141"/>
                    <a:pt x="109" y="136"/>
                    <a:pt x="124" y="127"/>
                  </a:cubicBezTo>
                  <a:lnTo>
                    <a:pt x="125" y="126"/>
                  </a:lnTo>
                  <a:cubicBezTo>
                    <a:pt x="125" y="122"/>
                    <a:pt x="121" y="114"/>
                    <a:pt x="115" y="100"/>
                  </a:cubicBezTo>
                  <a:cubicBezTo>
                    <a:pt x="118" y="96"/>
                    <a:pt x="119" y="94"/>
                    <a:pt x="121" y="90"/>
                  </a:cubicBezTo>
                  <a:cubicBezTo>
                    <a:pt x="140" y="87"/>
                    <a:pt x="150" y="86"/>
                    <a:pt x="150" y="83"/>
                  </a:cubicBezTo>
                  <a:lnTo>
                    <a:pt x="150" y="56"/>
                  </a:lnTo>
                  <a:cubicBezTo>
                    <a:pt x="150" y="56"/>
                    <a:pt x="141" y="54"/>
                    <a:pt x="121" y="51"/>
                  </a:cubicBezTo>
                  <a:close/>
                  <a:moveTo>
                    <a:pt x="94" y="89"/>
                  </a:moveTo>
                  <a:cubicBezTo>
                    <a:pt x="89" y="94"/>
                    <a:pt x="83" y="96"/>
                    <a:pt x="76" y="96"/>
                  </a:cubicBezTo>
                  <a:cubicBezTo>
                    <a:pt x="70" y="96"/>
                    <a:pt x="64" y="94"/>
                    <a:pt x="59" y="89"/>
                  </a:cubicBezTo>
                  <a:cubicBezTo>
                    <a:pt x="54" y="84"/>
                    <a:pt x="51" y="77"/>
                    <a:pt x="51" y="71"/>
                  </a:cubicBezTo>
                  <a:cubicBezTo>
                    <a:pt x="51" y="65"/>
                    <a:pt x="54" y="59"/>
                    <a:pt x="59" y="54"/>
                  </a:cubicBezTo>
                  <a:cubicBezTo>
                    <a:pt x="64" y="49"/>
                    <a:pt x="70" y="46"/>
                    <a:pt x="76" y="46"/>
                  </a:cubicBezTo>
                  <a:cubicBezTo>
                    <a:pt x="83" y="46"/>
                    <a:pt x="89" y="49"/>
                    <a:pt x="94" y="54"/>
                  </a:cubicBezTo>
                  <a:cubicBezTo>
                    <a:pt x="99" y="59"/>
                    <a:pt x="101" y="65"/>
                    <a:pt x="101" y="71"/>
                  </a:cubicBezTo>
                  <a:cubicBezTo>
                    <a:pt x="101" y="79"/>
                    <a:pt x="99" y="83"/>
                    <a:pt x="94" y="89"/>
                  </a:cubicBezTo>
                  <a:close/>
                  <a:moveTo>
                    <a:pt x="94" y="89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9" name="Freeform 999"/>
            <p:cNvSpPr>
              <a:spLocks noEditPoints="1"/>
            </p:cNvSpPr>
            <p:nvPr/>
          </p:nvSpPr>
          <p:spPr bwMode="auto">
            <a:xfrm>
              <a:off x="3522664" y="2612987"/>
              <a:ext cx="76200" cy="71438"/>
            </a:xfrm>
            <a:custGeom>
              <a:avLst/>
              <a:gdLst>
                <a:gd name="T0" fmla="*/ 121 w 150"/>
                <a:gd name="T1" fmla="*/ 52 h 142"/>
                <a:gd name="T2" fmla="*/ 115 w 150"/>
                <a:gd name="T3" fmla="*/ 42 h 142"/>
                <a:gd name="T4" fmla="*/ 125 w 150"/>
                <a:gd name="T5" fmla="*/ 16 h 142"/>
                <a:gd name="T6" fmla="*/ 124 w 150"/>
                <a:gd name="T7" fmla="*/ 14 h 142"/>
                <a:gd name="T8" fmla="*/ 100 w 150"/>
                <a:gd name="T9" fmla="*/ 0 h 142"/>
                <a:gd name="T10" fmla="*/ 99 w 150"/>
                <a:gd name="T11" fmla="*/ 0 h 142"/>
                <a:gd name="T12" fmla="*/ 81 w 150"/>
                <a:gd name="T13" fmla="*/ 22 h 142"/>
                <a:gd name="T14" fmla="*/ 75 w 150"/>
                <a:gd name="T15" fmla="*/ 22 h 142"/>
                <a:gd name="T16" fmla="*/ 69 w 150"/>
                <a:gd name="T17" fmla="*/ 22 h 142"/>
                <a:gd name="T18" fmla="*/ 59 w 150"/>
                <a:gd name="T19" fmla="*/ 9 h 142"/>
                <a:gd name="T20" fmla="*/ 50 w 150"/>
                <a:gd name="T21" fmla="*/ 0 h 142"/>
                <a:gd name="T22" fmla="*/ 44 w 150"/>
                <a:gd name="T23" fmla="*/ 3 h 142"/>
                <a:gd name="T24" fmla="*/ 33 w 150"/>
                <a:gd name="T25" fmla="*/ 9 h 142"/>
                <a:gd name="T26" fmla="*/ 26 w 150"/>
                <a:gd name="T27" fmla="*/ 13 h 142"/>
                <a:gd name="T28" fmla="*/ 25 w 150"/>
                <a:gd name="T29" fmla="*/ 14 h 142"/>
                <a:gd name="T30" fmla="*/ 35 w 150"/>
                <a:gd name="T31" fmla="*/ 41 h 142"/>
                <a:gd name="T32" fmla="*/ 29 w 150"/>
                <a:gd name="T33" fmla="*/ 51 h 142"/>
                <a:gd name="T34" fmla="*/ 0 w 150"/>
                <a:gd name="T35" fmla="*/ 57 h 142"/>
                <a:gd name="T36" fmla="*/ 0 w 150"/>
                <a:gd name="T37" fmla="*/ 84 h 142"/>
                <a:gd name="T38" fmla="*/ 29 w 150"/>
                <a:gd name="T39" fmla="*/ 91 h 142"/>
                <a:gd name="T40" fmla="*/ 35 w 150"/>
                <a:gd name="T41" fmla="*/ 101 h 142"/>
                <a:gd name="T42" fmla="*/ 25 w 150"/>
                <a:gd name="T43" fmla="*/ 127 h 142"/>
                <a:gd name="T44" fmla="*/ 26 w 150"/>
                <a:gd name="T45" fmla="*/ 128 h 142"/>
                <a:gd name="T46" fmla="*/ 50 w 150"/>
                <a:gd name="T47" fmla="*/ 142 h 142"/>
                <a:gd name="T48" fmla="*/ 59 w 150"/>
                <a:gd name="T49" fmla="*/ 133 h 142"/>
                <a:gd name="T50" fmla="*/ 69 w 150"/>
                <a:gd name="T51" fmla="*/ 121 h 142"/>
                <a:gd name="T52" fmla="*/ 75 w 150"/>
                <a:gd name="T53" fmla="*/ 121 h 142"/>
                <a:gd name="T54" fmla="*/ 81 w 150"/>
                <a:gd name="T55" fmla="*/ 121 h 142"/>
                <a:gd name="T56" fmla="*/ 91 w 150"/>
                <a:gd name="T57" fmla="*/ 133 h 142"/>
                <a:gd name="T58" fmla="*/ 100 w 150"/>
                <a:gd name="T59" fmla="*/ 142 h 142"/>
                <a:gd name="T60" fmla="*/ 124 w 150"/>
                <a:gd name="T61" fmla="*/ 128 h 142"/>
                <a:gd name="T62" fmla="*/ 125 w 150"/>
                <a:gd name="T63" fmla="*/ 127 h 142"/>
                <a:gd name="T64" fmla="*/ 115 w 150"/>
                <a:gd name="T65" fmla="*/ 101 h 142"/>
                <a:gd name="T66" fmla="*/ 121 w 150"/>
                <a:gd name="T67" fmla="*/ 91 h 142"/>
                <a:gd name="T68" fmla="*/ 150 w 150"/>
                <a:gd name="T69" fmla="*/ 84 h 142"/>
                <a:gd name="T70" fmla="*/ 150 w 150"/>
                <a:gd name="T71" fmla="*/ 57 h 142"/>
                <a:gd name="T72" fmla="*/ 121 w 150"/>
                <a:gd name="T73" fmla="*/ 52 h 142"/>
                <a:gd name="T74" fmla="*/ 94 w 150"/>
                <a:gd name="T75" fmla="*/ 88 h 142"/>
                <a:gd name="T76" fmla="*/ 76 w 150"/>
                <a:gd name="T77" fmla="*/ 96 h 142"/>
                <a:gd name="T78" fmla="*/ 59 w 150"/>
                <a:gd name="T79" fmla="*/ 88 h 142"/>
                <a:gd name="T80" fmla="*/ 51 w 150"/>
                <a:gd name="T81" fmla="*/ 71 h 142"/>
                <a:gd name="T82" fmla="*/ 59 w 150"/>
                <a:gd name="T83" fmla="*/ 53 h 142"/>
                <a:gd name="T84" fmla="*/ 76 w 150"/>
                <a:gd name="T85" fmla="*/ 46 h 142"/>
                <a:gd name="T86" fmla="*/ 94 w 150"/>
                <a:gd name="T87" fmla="*/ 53 h 142"/>
                <a:gd name="T88" fmla="*/ 101 w 150"/>
                <a:gd name="T89" fmla="*/ 71 h 142"/>
                <a:gd name="T90" fmla="*/ 94 w 150"/>
                <a:gd name="T91" fmla="*/ 88 h 142"/>
                <a:gd name="T92" fmla="*/ 94 w 150"/>
                <a:gd name="T93" fmla="*/ 8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142">
                  <a:moveTo>
                    <a:pt x="121" y="52"/>
                  </a:moveTo>
                  <a:cubicBezTo>
                    <a:pt x="120" y="48"/>
                    <a:pt x="118" y="44"/>
                    <a:pt x="115" y="42"/>
                  </a:cubicBezTo>
                  <a:cubicBezTo>
                    <a:pt x="121" y="27"/>
                    <a:pt x="125" y="18"/>
                    <a:pt x="125" y="16"/>
                  </a:cubicBezTo>
                  <a:cubicBezTo>
                    <a:pt x="125" y="16"/>
                    <a:pt x="125" y="14"/>
                    <a:pt x="124" y="14"/>
                  </a:cubicBezTo>
                  <a:cubicBezTo>
                    <a:pt x="109" y="5"/>
                    <a:pt x="100" y="0"/>
                    <a:pt x="100" y="0"/>
                  </a:cubicBezTo>
                  <a:lnTo>
                    <a:pt x="99" y="0"/>
                  </a:lnTo>
                  <a:cubicBezTo>
                    <a:pt x="94" y="5"/>
                    <a:pt x="88" y="13"/>
                    <a:pt x="81" y="22"/>
                  </a:cubicBezTo>
                  <a:lnTo>
                    <a:pt x="75" y="22"/>
                  </a:lnTo>
                  <a:lnTo>
                    <a:pt x="69" y="22"/>
                  </a:lnTo>
                  <a:cubicBezTo>
                    <a:pt x="67" y="19"/>
                    <a:pt x="64" y="14"/>
                    <a:pt x="59" y="9"/>
                  </a:cubicBezTo>
                  <a:cubicBezTo>
                    <a:pt x="54" y="3"/>
                    <a:pt x="51" y="0"/>
                    <a:pt x="50" y="0"/>
                  </a:cubicBezTo>
                  <a:cubicBezTo>
                    <a:pt x="50" y="0"/>
                    <a:pt x="47" y="2"/>
                    <a:pt x="44" y="3"/>
                  </a:cubicBezTo>
                  <a:cubicBezTo>
                    <a:pt x="40" y="5"/>
                    <a:pt x="36" y="7"/>
                    <a:pt x="33" y="9"/>
                  </a:cubicBezTo>
                  <a:cubicBezTo>
                    <a:pt x="29" y="12"/>
                    <a:pt x="26" y="13"/>
                    <a:pt x="26" y="13"/>
                  </a:cubicBezTo>
                  <a:lnTo>
                    <a:pt x="25" y="14"/>
                  </a:lnTo>
                  <a:cubicBezTo>
                    <a:pt x="25" y="18"/>
                    <a:pt x="29" y="27"/>
                    <a:pt x="35" y="41"/>
                  </a:cubicBezTo>
                  <a:cubicBezTo>
                    <a:pt x="32" y="43"/>
                    <a:pt x="31" y="47"/>
                    <a:pt x="29" y="51"/>
                  </a:cubicBezTo>
                  <a:cubicBezTo>
                    <a:pt x="10" y="53"/>
                    <a:pt x="0" y="54"/>
                    <a:pt x="0" y="57"/>
                  </a:cubicBezTo>
                  <a:lnTo>
                    <a:pt x="0" y="84"/>
                  </a:lnTo>
                  <a:cubicBezTo>
                    <a:pt x="0" y="87"/>
                    <a:pt x="10" y="88"/>
                    <a:pt x="29" y="91"/>
                  </a:cubicBezTo>
                  <a:cubicBezTo>
                    <a:pt x="30" y="94"/>
                    <a:pt x="32" y="97"/>
                    <a:pt x="35" y="101"/>
                  </a:cubicBezTo>
                  <a:cubicBezTo>
                    <a:pt x="29" y="116"/>
                    <a:pt x="25" y="124"/>
                    <a:pt x="25" y="127"/>
                  </a:cubicBezTo>
                  <a:cubicBezTo>
                    <a:pt x="25" y="127"/>
                    <a:pt x="25" y="128"/>
                    <a:pt x="26" y="128"/>
                  </a:cubicBezTo>
                  <a:cubicBezTo>
                    <a:pt x="42" y="137"/>
                    <a:pt x="50" y="142"/>
                    <a:pt x="50" y="142"/>
                  </a:cubicBezTo>
                  <a:cubicBezTo>
                    <a:pt x="51" y="142"/>
                    <a:pt x="54" y="139"/>
                    <a:pt x="59" y="133"/>
                  </a:cubicBezTo>
                  <a:cubicBezTo>
                    <a:pt x="64" y="127"/>
                    <a:pt x="68" y="123"/>
                    <a:pt x="69" y="121"/>
                  </a:cubicBezTo>
                  <a:lnTo>
                    <a:pt x="75" y="121"/>
                  </a:lnTo>
                  <a:lnTo>
                    <a:pt x="81" y="121"/>
                  </a:lnTo>
                  <a:cubicBezTo>
                    <a:pt x="83" y="123"/>
                    <a:pt x="86" y="128"/>
                    <a:pt x="91" y="133"/>
                  </a:cubicBezTo>
                  <a:cubicBezTo>
                    <a:pt x="96" y="139"/>
                    <a:pt x="99" y="142"/>
                    <a:pt x="100" y="142"/>
                  </a:cubicBezTo>
                  <a:cubicBezTo>
                    <a:pt x="100" y="142"/>
                    <a:pt x="109" y="137"/>
                    <a:pt x="124" y="128"/>
                  </a:cubicBezTo>
                  <a:lnTo>
                    <a:pt x="125" y="127"/>
                  </a:lnTo>
                  <a:cubicBezTo>
                    <a:pt x="125" y="123"/>
                    <a:pt x="121" y="114"/>
                    <a:pt x="115" y="101"/>
                  </a:cubicBezTo>
                  <a:cubicBezTo>
                    <a:pt x="118" y="97"/>
                    <a:pt x="119" y="94"/>
                    <a:pt x="121" y="91"/>
                  </a:cubicBezTo>
                  <a:cubicBezTo>
                    <a:pt x="140" y="88"/>
                    <a:pt x="150" y="87"/>
                    <a:pt x="150" y="84"/>
                  </a:cubicBezTo>
                  <a:lnTo>
                    <a:pt x="150" y="57"/>
                  </a:lnTo>
                  <a:cubicBezTo>
                    <a:pt x="150" y="55"/>
                    <a:pt x="141" y="53"/>
                    <a:pt x="121" y="52"/>
                  </a:cubicBezTo>
                  <a:close/>
                  <a:moveTo>
                    <a:pt x="94" y="88"/>
                  </a:moveTo>
                  <a:cubicBezTo>
                    <a:pt x="89" y="93"/>
                    <a:pt x="83" y="96"/>
                    <a:pt x="76" y="96"/>
                  </a:cubicBezTo>
                  <a:cubicBezTo>
                    <a:pt x="70" y="96"/>
                    <a:pt x="64" y="93"/>
                    <a:pt x="59" y="88"/>
                  </a:cubicBezTo>
                  <a:cubicBezTo>
                    <a:pt x="54" y="83"/>
                    <a:pt x="51" y="77"/>
                    <a:pt x="51" y="71"/>
                  </a:cubicBezTo>
                  <a:cubicBezTo>
                    <a:pt x="51" y="64"/>
                    <a:pt x="54" y="58"/>
                    <a:pt x="59" y="53"/>
                  </a:cubicBezTo>
                  <a:cubicBezTo>
                    <a:pt x="64" y="48"/>
                    <a:pt x="70" y="46"/>
                    <a:pt x="76" y="46"/>
                  </a:cubicBezTo>
                  <a:cubicBezTo>
                    <a:pt x="83" y="46"/>
                    <a:pt x="89" y="48"/>
                    <a:pt x="94" y="53"/>
                  </a:cubicBezTo>
                  <a:cubicBezTo>
                    <a:pt x="99" y="58"/>
                    <a:pt x="101" y="64"/>
                    <a:pt x="101" y="71"/>
                  </a:cubicBezTo>
                  <a:cubicBezTo>
                    <a:pt x="101" y="78"/>
                    <a:pt x="99" y="83"/>
                    <a:pt x="94" y="88"/>
                  </a:cubicBezTo>
                  <a:close/>
                  <a:moveTo>
                    <a:pt x="94" y="88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" name="Rectangle 1000"/>
            <p:cNvSpPr>
              <a:spLocks noChangeArrowheads="1"/>
            </p:cNvSpPr>
            <p:nvPr/>
          </p:nvSpPr>
          <p:spPr bwMode="auto">
            <a:xfrm>
              <a:off x="5133976" y="2801900"/>
              <a:ext cx="7938" cy="508000"/>
            </a:xfrm>
            <a:prstGeom prst="rect">
              <a:avLst/>
            </a:pr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1" name="Rectangle 1001"/>
            <p:cNvSpPr>
              <a:spLocks noChangeArrowheads="1"/>
            </p:cNvSpPr>
            <p:nvPr/>
          </p:nvSpPr>
          <p:spPr bwMode="auto">
            <a:xfrm>
              <a:off x="7048501" y="2801900"/>
              <a:ext cx="6350" cy="508000"/>
            </a:xfrm>
            <a:prstGeom prst="rect">
              <a:avLst/>
            </a:pr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2" name="Rectangle 1002"/>
            <p:cNvSpPr>
              <a:spLocks noChangeArrowheads="1"/>
            </p:cNvSpPr>
            <p:nvPr/>
          </p:nvSpPr>
          <p:spPr bwMode="auto">
            <a:xfrm>
              <a:off x="7429501" y="2612987"/>
              <a:ext cx="1174750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3" name="Freeform 1003"/>
            <p:cNvSpPr>
              <a:spLocks noEditPoints="1"/>
            </p:cNvSpPr>
            <p:nvPr/>
          </p:nvSpPr>
          <p:spPr bwMode="auto">
            <a:xfrm>
              <a:off x="7702551" y="2668550"/>
              <a:ext cx="68263" cy="76200"/>
            </a:xfrm>
            <a:custGeom>
              <a:avLst/>
              <a:gdLst>
                <a:gd name="T0" fmla="*/ 0 w 132"/>
                <a:gd name="T1" fmla="*/ 77 h 150"/>
                <a:gd name="T2" fmla="*/ 0 w 132"/>
                <a:gd name="T3" fmla="*/ 74 h 150"/>
                <a:gd name="T4" fmla="*/ 66 w 132"/>
                <a:gd name="T5" fmla="*/ 0 h 150"/>
                <a:gd name="T6" fmla="*/ 132 w 132"/>
                <a:gd name="T7" fmla="*/ 74 h 150"/>
                <a:gd name="T8" fmla="*/ 132 w 132"/>
                <a:gd name="T9" fmla="*/ 77 h 150"/>
                <a:gd name="T10" fmla="*/ 65 w 132"/>
                <a:gd name="T11" fmla="*/ 150 h 150"/>
                <a:gd name="T12" fmla="*/ 0 w 132"/>
                <a:gd name="T13" fmla="*/ 77 h 150"/>
                <a:gd name="T14" fmla="*/ 100 w 132"/>
                <a:gd name="T15" fmla="*/ 75 h 150"/>
                <a:gd name="T16" fmla="*/ 100 w 132"/>
                <a:gd name="T17" fmla="*/ 74 h 150"/>
                <a:gd name="T18" fmla="*/ 65 w 132"/>
                <a:gd name="T19" fmla="*/ 28 h 150"/>
                <a:gd name="T20" fmla="*/ 30 w 132"/>
                <a:gd name="T21" fmla="*/ 74 h 150"/>
                <a:gd name="T22" fmla="*/ 30 w 132"/>
                <a:gd name="T23" fmla="*/ 75 h 150"/>
                <a:gd name="T24" fmla="*/ 65 w 132"/>
                <a:gd name="T25" fmla="*/ 121 h 150"/>
                <a:gd name="T26" fmla="*/ 100 w 132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50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2" y="30"/>
                    <a:pt x="132" y="74"/>
                  </a:cubicBezTo>
                  <a:lnTo>
                    <a:pt x="132" y="77"/>
                  </a:lnTo>
                  <a:cubicBezTo>
                    <a:pt x="132" y="120"/>
                    <a:pt x="104" y="150"/>
                    <a:pt x="65" y="150"/>
                  </a:cubicBezTo>
                  <a:cubicBezTo>
                    <a:pt x="28" y="149"/>
                    <a:pt x="0" y="119"/>
                    <a:pt x="0" y="77"/>
                  </a:cubicBezTo>
                  <a:close/>
                  <a:moveTo>
                    <a:pt x="100" y="75"/>
                  </a:moveTo>
                  <a:lnTo>
                    <a:pt x="100" y="74"/>
                  </a:lnTo>
                  <a:cubicBezTo>
                    <a:pt x="100" y="45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4"/>
                    <a:pt x="10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4" name="Freeform 1004"/>
            <p:cNvSpPr>
              <a:spLocks noEditPoints="1"/>
            </p:cNvSpPr>
            <p:nvPr/>
          </p:nvSpPr>
          <p:spPr bwMode="auto">
            <a:xfrm>
              <a:off x="7781926" y="2670137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3 h 145"/>
                <a:gd name="T6" fmla="*/ 107 w 110"/>
                <a:gd name="T7" fmla="*/ 47 h 145"/>
                <a:gd name="T8" fmla="*/ 107 w 110"/>
                <a:gd name="T9" fmla="*/ 48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1 h 145"/>
                <a:gd name="T28" fmla="*/ 77 w 110"/>
                <a:gd name="T29" fmla="*/ 50 h 145"/>
                <a:gd name="T30" fmla="*/ 77 w 110"/>
                <a:gd name="T31" fmla="*/ 50 h 145"/>
                <a:gd name="T32" fmla="*/ 53 w 110"/>
                <a:gd name="T33" fmla="*/ 28 h 145"/>
                <a:gd name="T34" fmla="*/ 32 w 110"/>
                <a:gd name="T35" fmla="*/ 28 h 145"/>
                <a:gd name="T36" fmla="*/ 32 w 110"/>
                <a:gd name="T37" fmla="*/ 72 h 145"/>
                <a:gd name="T38" fmla="*/ 53 w 110"/>
                <a:gd name="T39" fmla="*/ 72 h 145"/>
                <a:gd name="T40" fmla="*/ 53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2" y="0"/>
                    <a:pt x="85" y="5"/>
                    <a:pt x="94" y="13"/>
                  </a:cubicBezTo>
                  <a:cubicBezTo>
                    <a:pt x="102" y="21"/>
                    <a:pt x="107" y="32"/>
                    <a:pt x="107" y="47"/>
                  </a:cubicBezTo>
                  <a:lnTo>
                    <a:pt x="107" y="48"/>
                  </a:lnTo>
                  <a:cubicBezTo>
                    <a:pt x="107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1"/>
                  </a:moveTo>
                  <a:cubicBezTo>
                    <a:pt x="68" y="71"/>
                    <a:pt x="77" y="62"/>
                    <a:pt x="77" y="50"/>
                  </a:cubicBezTo>
                  <a:lnTo>
                    <a:pt x="77" y="50"/>
                  </a:lnTo>
                  <a:cubicBezTo>
                    <a:pt x="77" y="35"/>
                    <a:pt x="68" y="28"/>
                    <a:pt x="53" y="28"/>
                  </a:cubicBezTo>
                  <a:lnTo>
                    <a:pt x="32" y="28"/>
                  </a:lnTo>
                  <a:lnTo>
                    <a:pt x="32" y="72"/>
                  </a:lnTo>
                  <a:lnTo>
                    <a:pt x="53" y="72"/>
                  </a:lnTo>
                  <a:lnTo>
                    <a:pt x="53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5" name="Freeform 1005"/>
            <p:cNvSpPr>
              <a:spLocks/>
            </p:cNvSpPr>
            <p:nvPr/>
          </p:nvSpPr>
          <p:spPr bwMode="auto">
            <a:xfrm>
              <a:off x="7845426" y="2668550"/>
              <a:ext cx="57150" cy="76200"/>
            </a:xfrm>
            <a:custGeom>
              <a:avLst/>
              <a:gdLst>
                <a:gd name="T0" fmla="*/ 0 w 113"/>
                <a:gd name="T1" fmla="*/ 75 h 149"/>
                <a:gd name="T2" fmla="*/ 0 w 113"/>
                <a:gd name="T3" fmla="*/ 74 h 149"/>
                <a:gd name="T4" fmla="*/ 67 w 113"/>
                <a:gd name="T5" fmla="*/ 0 h 149"/>
                <a:gd name="T6" fmla="*/ 113 w 113"/>
                <a:gd name="T7" fmla="*/ 19 h 149"/>
                <a:gd name="T8" fmla="*/ 95 w 113"/>
                <a:gd name="T9" fmla="*/ 43 h 149"/>
                <a:gd name="T10" fmla="*/ 65 w 113"/>
                <a:gd name="T11" fmla="*/ 28 h 149"/>
                <a:gd name="T12" fmla="*/ 31 w 113"/>
                <a:gd name="T13" fmla="*/ 74 h 149"/>
                <a:gd name="T14" fmla="*/ 31 w 113"/>
                <a:gd name="T15" fmla="*/ 74 h 149"/>
                <a:gd name="T16" fmla="*/ 65 w 113"/>
                <a:gd name="T17" fmla="*/ 120 h 149"/>
                <a:gd name="T18" fmla="*/ 95 w 113"/>
                <a:gd name="T19" fmla="*/ 105 h 149"/>
                <a:gd name="T20" fmla="*/ 113 w 113"/>
                <a:gd name="T21" fmla="*/ 126 h 149"/>
                <a:gd name="T22" fmla="*/ 64 w 113"/>
                <a:gd name="T23" fmla="*/ 148 h 149"/>
                <a:gd name="T24" fmla="*/ 0 w 113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8" y="0"/>
                    <a:pt x="67" y="0"/>
                  </a:cubicBezTo>
                  <a:cubicBezTo>
                    <a:pt x="88" y="0"/>
                    <a:pt x="102" y="8"/>
                    <a:pt x="113" y="19"/>
                  </a:cubicBezTo>
                  <a:lnTo>
                    <a:pt x="95" y="43"/>
                  </a:lnTo>
                  <a:cubicBezTo>
                    <a:pt x="86" y="34"/>
                    <a:pt x="78" y="28"/>
                    <a:pt x="65" y="28"/>
                  </a:cubicBezTo>
                  <a:cubicBezTo>
                    <a:pt x="45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5" y="120"/>
                  </a:cubicBezTo>
                  <a:cubicBezTo>
                    <a:pt x="77" y="120"/>
                    <a:pt x="85" y="115"/>
                    <a:pt x="95" y="105"/>
                  </a:cubicBezTo>
                  <a:lnTo>
                    <a:pt x="113" y="126"/>
                  </a:lnTo>
                  <a:cubicBezTo>
                    <a:pt x="100" y="140"/>
                    <a:pt x="85" y="148"/>
                    <a:pt x="64" y="148"/>
                  </a:cubicBezTo>
                  <a:cubicBezTo>
                    <a:pt x="27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6" name="Freeform 1006"/>
            <p:cNvSpPr>
              <a:spLocks/>
            </p:cNvSpPr>
            <p:nvPr/>
          </p:nvSpPr>
          <p:spPr bwMode="auto">
            <a:xfrm>
              <a:off x="7913689" y="2670137"/>
              <a:ext cx="53975" cy="73025"/>
            </a:xfrm>
            <a:custGeom>
              <a:avLst/>
              <a:gdLst>
                <a:gd name="T0" fmla="*/ 0 w 108"/>
                <a:gd name="T1" fmla="*/ 0 h 145"/>
                <a:gd name="T2" fmla="*/ 30 w 108"/>
                <a:gd name="T3" fmla="*/ 0 h 145"/>
                <a:gd name="T4" fmla="*/ 30 w 108"/>
                <a:gd name="T5" fmla="*/ 58 h 145"/>
                <a:gd name="T6" fmla="*/ 78 w 108"/>
                <a:gd name="T7" fmla="*/ 58 h 145"/>
                <a:gd name="T8" fmla="*/ 78 w 108"/>
                <a:gd name="T9" fmla="*/ 0 h 145"/>
                <a:gd name="T10" fmla="*/ 108 w 108"/>
                <a:gd name="T11" fmla="*/ 0 h 145"/>
                <a:gd name="T12" fmla="*/ 108 w 108"/>
                <a:gd name="T13" fmla="*/ 145 h 145"/>
                <a:gd name="T14" fmla="*/ 78 w 108"/>
                <a:gd name="T15" fmla="*/ 145 h 145"/>
                <a:gd name="T16" fmla="*/ 78 w 108"/>
                <a:gd name="T17" fmla="*/ 86 h 145"/>
                <a:gd name="T18" fmla="*/ 30 w 108"/>
                <a:gd name="T19" fmla="*/ 86 h 145"/>
                <a:gd name="T20" fmla="*/ 30 w 108"/>
                <a:gd name="T21" fmla="*/ 145 h 145"/>
                <a:gd name="T22" fmla="*/ 0 w 108"/>
                <a:gd name="T23" fmla="*/ 145 h 145"/>
                <a:gd name="T24" fmla="*/ 0 w 108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5">
                  <a:moveTo>
                    <a:pt x="0" y="0"/>
                  </a:moveTo>
                  <a:lnTo>
                    <a:pt x="30" y="0"/>
                  </a:lnTo>
                  <a:lnTo>
                    <a:pt x="30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108" y="0"/>
                  </a:lnTo>
                  <a:lnTo>
                    <a:pt x="108" y="145"/>
                  </a:lnTo>
                  <a:lnTo>
                    <a:pt x="78" y="145"/>
                  </a:lnTo>
                  <a:lnTo>
                    <a:pt x="78" y="86"/>
                  </a:lnTo>
                  <a:lnTo>
                    <a:pt x="30" y="86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7" name="Freeform 1007"/>
            <p:cNvSpPr>
              <a:spLocks/>
            </p:cNvSpPr>
            <p:nvPr/>
          </p:nvSpPr>
          <p:spPr bwMode="auto">
            <a:xfrm>
              <a:off x="7981951" y="2670137"/>
              <a:ext cx="49213" cy="73025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7 w 95"/>
                <a:gd name="T11" fmla="*/ 58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7" y="58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8" name="Freeform 1008"/>
            <p:cNvSpPr>
              <a:spLocks/>
            </p:cNvSpPr>
            <p:nvPr/>
          </p:nvSpPr>
          <p:spPr bwMode="auto">
            <a:xfrm>
              <a:off x="8037514" y="2668550"/>
              <a:ext cx="50800" cy="76200"/>
            </a:xfrm>
            <a:custGeom>
              <a:avLst/>
              <a:gdLst>
                <a:gd name="T0" fmla="*/ 0 w 102"/>
                <a:gd name="T1" fmla="*/ 128 h 149"/>
                <a:gd name="T2" fmla="*/ 17 w 102"/>
                <a:gd name="T3" fmla="*/ 105 h 149"/>
                <a:gd name="T4" fmla="*/ 54 w 102"/>
                <a:gd name="T5" fmla="*/ 121 h 149"/>
                <a:gd name="T6" fmla="*/ 72 w 102"/>
                <a:gd name="T7" fmla="*/ 108 h 149"/>
                <a:gd name="T8" fmla="*/ 72 w 102"/>
                <a:gd name="T9" fmla="*/ 108 h 149"/>
                <a:gd name="T10" fmla="*/ 47 w 102"/>
                <a:gd name="T11" fmla="*/ 88 h 149"/>
                <a:gd name="T12" fmla="*/ 6 w 102"/>
                <a:gd name="T13" fmla="*/ 43 h 149"/>
                <a:gd name="T14" fmla="*/ 6 w 102"/>
                <a:gd name="T15" fmla="*/ 43 h 149"/>
                <a:gd name="T16" fmla="*/ 54 w 102"/>
                <a:gd name="T17" fmla="*/ 0 h 149"/>
                <a:gd name="T18" fmla="*/ 100 w 102"/>
                <a:gd name="T19" fmla="*/ 18 h 149"/>
                <a:gd name="T20" fmla="*/ 84 w 102"/>
                <a:gd name="T21" fmla="*/ 40 h 149"/>
                <a:gd name="T22" fmla="*/ 52 w 102"/>
                <a:gd name="T23" fmla="*/ 26 h 149"/>
                <a:gd name="T24" fmla="*/ 36 w 102"/>
                <a:gd name="T25" fmla="*/ 39 h 149"/>
                <a:gd name="T26" fmla="*/ 36 w 102"/>
                <a:gd name="T27" fmla="*/ 39 h 149"/>
                <a:gd name="T28" fmla="*/ 64 w 102"/>
                <a:gd name="T29" fmla="*/ 60 h 149"/>
                <a:gd name="T30" fmla="*/ 102 w 102"/>
                <a:gd name="T31" fmla="*/ 104 h 149"/>
                <a:gd name="T32" fmla="*/ 102 w 102"/>
                <a:gd name="T33" fmla="*/ 104 h 149"/>
                <a:gd name="T34" fmla="*/ 54 w 102"/>
                <a:gd name="T35" fmla="*/ 148 h 149"/>
                <a:gd name="T36" fmla="*/ 0 w 102"/>
                <a:gd name="T37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9">
                  <a:moveTo>
                    <a:pt x="0" y="128"/>
                  </a:moveTo>
                  <a:lnTo>
                    <a:pt x="17" y="105"/>
                  </a:lnTo>
                  <a:cubicBezTo>
                    <a:pt x="27" y="114"/>
                    <a:pt x="39" y="121"/>
                    <a:pt x="54" y="121"/>
                  </a:cubicBezTo>
                  <a:cubicBezTo>
                    <a:pt x="65" y="121"/>
                    <a:pt x="72" y="115"/>
                    <a:pt x="72" y="108"/>
                  </a:cubicBezTo>
                  <a:lnTo>
                    <a:pt x="72" y="108"/>
                  </a:lnTo>
                  <a:cubicBezTo>
                    <a:pt x="72" y="100"/>
                    <a:pt x="69" y="96"/>
                    <a:pt x="47" y="88"/>
                  </a:cubicBezTo>
                  <a:cubicBezTo>
                    <a:pt x="21" y="78"/>
                    <a:pt x="6" y="68"/>
                    <a:pt x="6" y="43"/>
                  </a:cubicBezTo>
                  <a:lnTo>
                    <a:pt x="6" y="43"/>
                  </a:lnTo>
                  <a:cubicBezTo>
                    <a:pt x="6" y="18"/>
                    <a:pt x="26" y="0"/>
                    <a:pt x="54" y="0"/>
                  </a:cubicBezTo>
                  <a:cubicBezTo>
                    <a:pt x="71" y="0"/>
                    <a:pt x="87" y="6"/>
                    <a:pt x="100" y="18"/>
                  </a:cubicBezTo>
                  <a:lnTo>
                    <a:pt x="84" y="40"/>
                  </a:lnTo>
                  <a:cubicBezTo>
                    <a:pt x="75" y="33"/>
                    <a:pt x="64" y="26"/>
                    <a:pt x="52" y="26"/>
                  </a:cubicBezTo>
                  <a:cubicBezTo>
                    <a:pt x="42" y="26"/>
                    <a:pt x="36" y="31"/>
                    <a:pt x="36" y="39"/>
                  </a:cubicBezTo>
                  <a:lnTo>
                    <a:pt x="36" y="39"/>
                  </a:lnTo>
                  <a:cubicBezTo>
                    <a:pt x="36" y="48"/>
                    <a:pt x="41" y="51"/>
                    <a:pt x="64" y="60"/>
                  </a:cubicBezTo>
                  <a:cubicBezTo>
                    <a:pt x="89" y="70"/>
                    <a:pt x="102" y="81"/>
                    <a:pt x="102" y="104"/>
                  </a:cubicBezTo>
                  <a:lnTo>
                    <a:pt x="102" y="104"/>
                  </a:lnTo>
                  <a:cubicBezTo>
                    <a:pt x="102" y="131"/>
                    <a:pt x="82" y="148"/>
                    <a:pt x="54" y="148"/>
                  </a:cubicBezTo>
                  <a:cubicBezTo>
                    <a:pt x="35" y="149"/>
                    <a:pt x="16" y="143"/>
                    <a:pt x="0" y="128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9" name="Freeform 1010"/>
            <p:cNvSpPr>
              <a:spLocks/>
            </p:cNvSpPr>
            <p:nvPr/>
          </p:nvSpPr>
          <p:spPr bwMode="auto">
            <a:xfrm>
              <a:off x="8094664" y="2670137"/>
              <a:ext cx="50800" cy="73025"/>
            </a:xfrm>
            <a:custGeom>
              <a:avLst/>
              <a:gdLst>
                <a:gd name="T0" fmla="*/ 37 w 103"/>
                <a:gd name="T1" fmla="*/ 27 h 145"/>
                <a:gd name="T2" fmla="*/ 0 w 103"/>
                <a:gd name="T3" fmla="*/ 27 h 145"/>
                <a:gd name="T4" fmla="*/ 0 w 103"/>
                <a:gd name="T5" fmla="*/ 0 h 145"/>
                <a:gd name="T6" fmla="*/ 103 w 103"/>
                <a:gd name="T7" fmla="*/ 0 h 145"/>
                <a:gd name="T8" fmla="*/ 103 w 103"/>
                <a:gd name="T9" fmla="*/ 27 h 145"/>
                <a:gd name="T10" fmla="*/ 66 w 103"/>
                <a:gd name="T11" fmla="*/ 27 h 145"/>
                <a:gd name="T12" fmla="*/ 66 w 103"/>
                <a:gd name="T13" fmla="*/ 145 h 145"/>
                <a:gd name="T14" fmla="*/ 36 w 103"/>
                <a:gd name="T15" fmla="*/ 145 h 145"/>
                <a:gd name="T16" fmla="*/ 36 w 103"/>
                <a:gd name="T17" fmla="*/ 27 h 145"/>
                <a:gd name="T18" fmla="*/ 37 w 103"/>
                <a:gd name="T19" fmla="*/ 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45">
                  <a:moveTo>
                    <a:pt x="37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27"/>
                  </a:lnTo>
                  <a:lnTo>
                    <a:pt x="66" y="27"/>
                  </a:lnTo>
                  <a:lnTo>
                    <a:pt x="66" y="145"/>
                  </a:lnTo>
                  <a:lnTo>
                    <a:pt x="36" y="145"/>
                  </a:lnTo>
                  <a:lnTo>
                    <a:pt x="36" y="27"/>
                  </a:lnTo>
                  <a:lnTo>
                    <a:pt x="37" y="2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" name="Freeform 1011"/>
            <p:cNvSpPr>
              <a:spLocks noEditPoints="1"/>
            </p:cNvSpPr>
            <p:nvPr/>
          </p:nvSpPr>
          <p:spPr bwMode="auto">
            <a:xfrm>
              <a:off x="8156576" y="2670137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3 h 145"/>
                <a:gd name="T6" fmla="*/ 106 w 110"/>
                <a:gd name="T7" fmla="*/ 47 h 145"/>
                <a:gd name="T8" fmla="*/ 106 w 110"/>
                <a:gd name="T9" fmla="*/ 48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8 h 145"/>
                <a:gd name="T34" fmla="*/ 31 w 110"/>
                <a:gd name="T35" fmla="*/ 28 h 145"/>
                <a:gd name="T36" fmla="*/ 31 w 110"/>
                <a:gd name="T37" fmla="*/ 72 h 145"/>
                <a:gd name="T38" fmla="*/ 52 w 110"/>
                <a:gd name="T39" fmla="*/ 72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3"/>
                  </a:cubicBezTo>
                  <a:cubicBezTo>
                    <a:pt x="101" y="21"/>
                    <a:pt x="106" y="32"/>
                    <a:pt x="106" y="47"/>
                  </a:cubicBezTo>
                  <a:lnTo>
                    <a:pt x="106" y="48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2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8"/>
                    <a:pt x="52" y="28"/>
                  </a:cubicBezTo>
                  <a:lnTo>
                    <a:pt x="31" y="28"/>
                  </a:lnTo>
                  <a:lnTo>
                    <a:pt x="31" y="72"/>
                  </a:lnTo>
                  <a:lnTo>
                    <a:pt x="52" y="72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1" name="Freeform 1012"/>
            <p:cNvSpPr>
              <a:spLocks noEditPoints="1"/>
            </p:cNvSpPr>
            <p:nvPr/>
          </p:nvSpPr>
          <p:spPr bwMode="auto">
            <a:xfrm>
              <a:off x="8216901" y="2670137"/>
              <a:ext cx="66675" cy="73025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9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2" name="Freeform 1013"/>
            <p:cNvSpPr>
              <a:spLocks/>
            </p:cNvSpPr>
            <p:nvPr/>
          </p:nvSpPr>
          <p:spPr bwMode="auto">
            <a:xfrm>
              <a:off x="8281989" y="2670137"/>
              <a:ext cx="50800" cy="73025"/>
            </a:xfrm>
            <a:custGeom>
              <a:avLst/>
              <a:gdLst>
                <a:gd name="T0" fmla="*/ 11 w 32"/>
                <a:gd name="T1" fmla="*/ 8 h 46"/>
                <a:gd name="T2" fmla="*/ 0 w 32"/>
                <a:gd name="T3" fmla="*/ 8 h 46"/>
                <a:gd name="T4" fmla="*/ 0 w 32"/>
                <a:gd name="T5" fmla="*/ 0 h 46"/>
                <a:gd name="T6" fmla="*/ 32 w 32"/>
                <a:gd name="T7" fmla="*/ 0 h 46"/>
                <a:gd name="T8" fmla="*/ 32 w 32"/>
                <a:gd name="T9" fmla="*/ 8 h 46"/>
                <a:gd name="T10" fmla="*/ 21 w 32"/>
                <a:gd name="T11" fmla="*/ 8 h 46"/>
                <a:gd name="T12" fmla="*/ 21 w 32"/>
                <a:gd name="T13" fmla="*/ 46 h 46"/>
                <a:gd name="T14" fmla="*/ 11 w 32"/>
                <a:gd name="T15" fmla="*/ 46 h 46"/>
                <a:gd name="T16" fmla="*/ 11 w 32"/>
                <a:gd name="T1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6">
                  <a:moveTo>
                    <a:pt x="11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21" y="8"/>
                  </a:lnTo>
                  <a:lnTo>
                    <a:pt x="21" y="46"/>
                  </a:lnTo>
                  <a:lnTo>
                    <a:pt x="11" y="46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3" name="Rectangle 1014"/>
            <p:cNvSpPr>
              <a:spLocks noChangeArrowheads="1"/>
            </p:cNvSpPr>
            <p:nvPr/>
          </p:nvSpPr>
          <p:spPr bwMode="auto">
            <a:xfrm>
              <a:off x="8343901" y="2670137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4" name="Freeform 1015"/>
            <p:cNvSpPr>
              <a:spLocks noEditPoints="1"/>
            </p:cNvSpPr>
            <p:nvPr/>
          </p:nvSpPr>
          <p:spPr bwMode="auto">
            <a:xfrm>
              <a:off x="8372476" y="2668550"/>
              <a:ext cx="66675" cy="76200"/>
            </a:xfrm>
            <a:custGeom>
              <a:avLst/>
              <a:gdLst>
                <a:gd name="T0" fmla="*/ 0 w 131"/>
                <a:gd name="T1" fmla="*/ 77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7 h 150"/>
                <a:gd name="T10" fmla="*/ 65 w 131"/>
                <a:gd name="T11" fmla="*/ 150 h 150"/>
                <a:gd name="T12" fmla="*/ 0 w 131"/>
                <a:gd name="T13" fmla="*/ 77 h 150"/>
                <a:gd name="T14" fmla="*/ 100 w 131"/>
                <a:gd name="T15" fmla="*/ 75 h 150"/>
                <a:gd name="T16" fmla="*/ 100 w 131"/>
                <a:gd name="T17" fmla="*/ 74 h 150"/>
                <a:gd name="T18" fmla="*/ 65 w 131"/>
                <a:gd name="T19" fmla="*/ 28 h 150"/>
                <a:gd name="T20" fmla="*/ 30 w 131"/>
                <a:gd name="T21" fmla="*/ 74 h 150"/>
                <a:gd name="T22" fmla="*/ 30 w 131"/>
                <a:gd name="T23" fmla="*/ 75 h 150"/>
                <a:gd name="T24" fmla="*/ 65 w 131"/>
                <a:gd name="T25" fmla="*/ 121 h 150"/>
                <a:gd name="T26" fmla="*/ 100 w 131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7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7" y="149"/>
                    <a:pt x="0" y="119"/>
                    <a:pt x="0" y="77"/>
                  </a:cubicBezTo>
                  <a:close/>
                  <a:moveTo>
                    <a:pt x="100" y="75"/>
                  </a:moveTo>
                  <a:lnTo>
                    <a:pt x="100" y="74"/>
                  </a:lnTo>
                  <a:cubicBezTo>
                    <a:pt x="100" y="45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4"/>
                    <a:pt x="10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5" name="Freeform 1016"/>
            <p:cNvSpPr>
              <a:spLocks/>
            </p:cNvSpPr>
            <p:nvPr/>
          </p:nvSpPr>
          <p:spPr bwMode="auto">
            <a:xfrm>
              <a:off x="8450264" y="2670137"/>
              <a:ext cx="57150" cy="73025"/>
            </a:xfrm>
            <a:custGeom>
              <a:avLst/>
              <a:gdLst>
                <a:gd name="T0" fmla="*/ 1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7 w 113"/>
                <a:gd name="T13" fmla="*/ 145 h 145"/>
                <a:gd name="T14" fmla="*/ 30 w 113"/>
                <a:gd name="T15" fmla="*/ 57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  <a:gd name="T22" fmla="*/ 1 w 113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45">
                  <a:moveTo>
                    <a:pt x="1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7" y="145"/>
                  </a:lnTo>
                  <a:lnTo>
                    <a:pt x="30" y="5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6" name="Freeform 1017"/>
            <p:cNvSpPr>
              <a:spLocks/>
            </p:cNvSpPr>
            <p:nvPr/>
          </p:nvSpPr>
          <p:spPr bwMode="auto">
            <a:xfrm>
              <a:off x="7621589" y="2625687"/>
              <a:ext cx="47625" cy="146050"/>
            </a:xfrm>
            <a:custGeom>
              <a:avLst/>
              <a:gdLst>
                <a:gd name="T0" fmla="*/ 93 w 93"/>
                <a:gd name="T1" fmla="*/ 102 h 287"/>
                <a:gd name="T2" fmla="*/ 62 w 93"/>
                <a:gd name="T3" fmla="*/ 58 h 287"/>
                <a:gd name="T4" fmla="*/ 62 w 93"/>
                <a:gd name="T5" fmla="*/ 15 h 287"/>
                <a:gd name="T6" fmla="*/ 47 w 93"/>
                <a:gd name="T7" fmla="*/ 0 h 287"/>
                <a:gd name="T8" fmla="*/ 32 w 93"/>
                <a:gd name="T9" fmla="*/ 15 h 287"/>
                <a:gd name="T10" fmla="*/ 32 w 93"/>
                <a:gd name="T11" fmla="*/ 58 h 287"/>
                <a:gd name="T12" fmla="*/ 0 w 93"/>
                <a:gd name="T13" fmla="*/ 102 h 287"/>
                <a:gd name="T14" fmla="*/ 32 w 93"/>
                <a:gd name="T15" fmla="*/ 146 h 287"/>
                <a:gd name="T16" fmla="*/ 32 w 93"/>
                <a:gd name="T17" fmla="*/ 272 h 287"/>
                <a:gd name="T18" fmla="*/ 47 w 93"/>
                <a:gd name="T19" fmla="*/ 287 h 287"/>
                <a:gd name="T20" fmla="*/ 62 w 93"/>
                <a:gd name="T21" fmla="*/ 272 h 287"/>
                <a:gd name="T22" fmla="*/ 62 w 93"/>
                <a:gd name="T23" fmla="*/ 146 h 287"/>
                <a:gd name="T24" fmla="*/ 93 w 93"/>
                <a:gd name="T25" fmla="*/ 10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87">
                  <a:moveTo>
                    <a:pt x="93" y="102"/>
                  </a:moveTo>
                  <a:cubicBezTo>
                    <a:pt x="93" y="82"/>
                    <a:pt x="81" y="65"/>
                    <a:pt x="62" y="58"/>
                  </a:cubicBezTo>
                  <a:lnTo>
                    <a:pt x="62" y="15"/>
                  </a:lnTo>
                  <a:cubicBezTo>
                    <a:pt x="62" y="6"/>
                    <a:pt x="54" y="0"/>
                    <a:pt x="47" y="0"/>
                  </a:cubicBezTo>
                  <a:cubicBezTo>
                    <a:pt x="38" y="0"/>
                    <a:pt x="32" y="7"/>
                    <a:pt x="32" y="15"/>
                  </a:cubicBezTo>
                  <a:lnTo>
                    <a:pt x="32" y="58"/>
                  </a:lnTo>
                  <a:cubicBezTo>
                    <a:pt x="14" y="65"/>
                    <a:pt x="0" y="82"/>
                    <a:pt x="0" y="102"/>
                  </a:cubicBezTo>
                  <a:cubicBezTo>
                    <a:pt x="0" y="122"/>
                    <a:pt x="13" y="140"/>
                    <a:pt x="32" y="146"/>
                  </a:cubicBezTo>
                  <a:lnTo>
                    <a:pt x="32" y="272"/>
                  </a:lnTo>
                  <a:cubicBezTo>
                    <a:pt x="32" y="281"/>
                    <a:pt x="39" y="287"/>
                    <a:pt x="47" y="287"/>
                  </a:cubicBezTo>
                  <a:cubicBezTo>
                    <a:pt x="56" y="287"/>
                    <a:pt x="62" y="279"/>
                    <a:pt x="62" y="272"/>
                  </a:cubicBezTo>
                  <a:lnTo>
                    <a:pt x="62" y="146"/>
                  </a:lnTo>
                  <a:cubicBezTo>
                    <a:pt x="81" y="140"/>
                    <a:pt x="93" y="122"/>
                    <a:pt x="93" y="102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7" name="Freeform 1018"/>
            <p:cNvSpPr>
              <a:spLocks/>
            </p:cNvSpPr>
            <p:nvPr/>
          </p:nvSpPr>
          <p:spPr bwMode="auto">
            <a:xfrm>
              <a:off x="7570789" y="2625687"/>
              <a:ext cx="47625" cy="146050"/>
            </a:xfrm>
            <a:custGeom>
              <a:avLst/>
              <a:gdLst>
                <a:gd name="T0" fmla="*/ 61 w 93"/>
                <a:gd name="T1" fmla="*/ 141 h 287"/>
                <a:gd name="T2" fmla="*/ 61 w 93"/>
                <a:gd name="T3" fmla="*/ 15 h 287"/>
                <a:gd name="T4" fmla="*/ 46 w 93"/>
                <a:gd name="T5" fmla="*/ 0 h 287"/>
                <a:gd name="T6" fmla="*/ 31 w 93"/>
                <a:gd name="T7" fmla="*/ 15 h 287"/>
                <a:gd name="T8" fmla="*/ 31 w 93"/>
                <a:gd name="T9" fmla="*/ 141 h 287"/>
                <a:gd name="T10" fmla="*/ 0 w 93"/>
                <a:gd name="T11" fmla="*/ 185 h 287"/>
                <a:gd name="T12" fmla="*/ 31 w 93"/>
                <a:gd name="T13" fmla="*/ 228 h 287"/>
                <a:gd name="T14" fmla="*/ 31 w 93"/>
                <a:gd name="T15" fmla="*/ 272 h 287"/>
                <a:gd name="T16" fmla="*/ 46 w 93"/>
                <a:gd name="T17" fmla="*/ 287 h 287"/>
                <a:gd name="T18" fmla="*/ 61 w 93"/>
                <a:gd name="T19" fmla="*/ 272 h 287"/>
                <a:gd name="T20" fmla="*/ 61 w 93"/>
                <a:gd name="T21" fmla="*/ 228 h 287"/>
                <a:gd name="T22" fmla="*/ 93 w 93"/>
                <a:gd name="T23" fmla="*/ 185 h 287"/>
                <a:gd name="T24" fmla="*/ 61 w 93"/>
                <a:gd name="T25" fmla="*/ 14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87">
                  <a:moveTo>
                    <a:pt x="61" y="141"/>
                  </a:moveTo>
                  <a:lnTo>
                    <a:pt x="61" y="15"/>
                  </a:lnTo>
                  <a:cubicBezTo>
                    <a:pt x="61" y="6"/>
                    <a:pt x="54" y="0"/>
                    <a:pt x="46" y="0"/>
                  </a:cubicBezTo>
                  <a:cubicBezTo>
                    <a:pt x="37" y="0"/>
                    <a:pt x="31" y="7"/>
                    <a:pt x="31" y="15"/>
                  </a:cubicBezTo>
                  <a:lnTo>
                    <a:pt x="31" y="141"/>
                  </a:lnTo>
                  <a:cubicBezTo>
                    <a:pt x="14" y="147"/>
                    <a:pt x="0" y="165"/>
                    <a:pt x="0" y="185"/>
                  </a:cubicBezTo>
                  <a:cubicBezTo>
                    <a:pt x="0" y="205"/>
                    <a:pt x="12" y="222"/>
                    <a:pt x="31" y="228"/>
                  </a:cubicBezTo>
                  <a:lnTo>
                    <a:pt x="31" y="272"/>
                  </a:lnTo>
                  <a:cubicBezTo>
                    <a:pt x="31" y="281"/>
                    <a:pt x="39" y="287"/>
                    <a:pt x="46" y="287"/>
                  </a:cubicBezTo>
                  <a:cubicBezTo>
                    <a:pt x="55" y="287"/>
                    <a:pt x="61" y="279"/>
                    <a:pt x="61" y="272"/>
                  </a:cubicBezTo>
                  <a:lnTo>
                    <a:pt x="61" y="228"/>
                  </a:lnTo>
                  <a:cubicBezTo>
                    <a:pt x="79" y="222"/>
                    <a:pt x="93" y="205"/>
                    <a:pt x="93" y="185"/>
                  </a:cubicBezTo>
                  <a:cubicBezTo>
                    <a:pt x="93" y="165"/>
                    <a:pt x="80" y="147"/>
                    <a:pt x="61" y="141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8" name="Freeform 1019"/>
            <p:cNvSpPr>
              <a:spLocks/>
            </p:cNvSpPr>
            <p:nvPr/>
          </p:nvSpPr>
          <p:spPr bwMode="auto">
            <a:xfrm>
              <a:off x="7518401" y="2625687"/>
              <a:ext cx="47625" cy="146050"/>
            </a:xfrm>
            <a:custGeom>
              <a:avLst/>
              <a:gdLst>
                <a:gd name="T0" fmla="*/ 62 w 93"/>
                <a:gd name="T1" fmla="*/ 79 h 288"/>
                <a:gd name="T2" fmla="*/ 62 w 93"/>
                <a:gd name="T3" fmla="*/ 15 h 288"/>
                <a:gd name="T4" fmla="*/ 47 w 93"/>
                <a:gd name="T5" fmla="*/ 0 h 288"/>
                <a:gd name="T6" fmla="*/ 32 w 93"/>
                <a:gd name="T7" fmla="*/ 15 h 288"/>
                <a:gd name="T8" fmla="*/ 32 w 93"/>
                <a:gd name="T9" fmla="*/ 79 h 288"/>
                <a:gd name="T10" fmla="*/ 0 w 93"/>
                <a:gd name="T11" fmla="*/ 123 h 288"/>
                <a:gd name="T12" fmla="*/ 32 w 93"/>
                <a:gd name="T13" fmla="*/ 167 h 288"/>
                <a:gd name="T14" fmla="*/ 32 w 93"/>
                <a:gd name="T15" fmla="*/ 273 h 288"/>
                <a:gd name="T16" fmla="*/ 47 w 93"/>
                <a:gd name="T17" fmla="*/ 288 h 288"/>
                <a:gd name="T18" fmla="*/ 62 w 93"/>
                <a:gd name="T19" fmla="*/ 273 h 288"/>
                <a:gd name="T20" fmla="*/ 62 w 93"/>
                <a:gd name="T21" fmla="*/ 167 h 288"/>
                <a:gd name="T22" fmla="*/ 93 w 93"/>
                <a:gd name="T23" fmla="*/ 123 h 288"/>
                <a:gd name="T24" fmla="*/ 62 w 93"/>
                <a:gd name="T25" fmla="*/ 7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88">
                  <a:moveTo>
                    <a:pt x="62" y="79"/>
                  </a:moveTo>
                  <a:lnTo>
                    <a:pt x="62" y="15"/>
                  </a:lnTo>
                  <a:cubicBezTo>
                    <a:pt x="62" y="6"/>
                    <a:pt x="54" y="0"/>
                    <a:pt x="47" y="0"/>
                  </a:cubicBezTo>
                  <a:cubicBezTo>
                    <a:pt x="39" y="0"/>
                    <a:pt x="32" y="7"/>
                    <a:pt x="32" y="15"/>
                  </a:cubicBezTo>
                  <a:lnTo>
                    <a:pt x="32" y="79"/>
                  </a:lnTo>
                  <a:cubicBezTo>
                    <a:pt x="14" y="86"/>
                    <a:pt x="0" y="103"/>
                    <a:pt x="0" y="123"/>
                  </a:cubicBezTo>
                  <a:cubicBezTo>
                    <a:pt x="0" y="143"/>
                    <a:pt x="13" y="161"/>
                    <a:pt x="32" y="167"/>
                  </a:cubicBezTo>
                  <a:lnTo>
                    <a:pt x="32" y="273"/>
                  </a:lnTo>
                  <a:cubicBezTo>
                    <a:pt x="32" y="282"/>
                    <a:pt x="39" y="288"/>
                    <a:pt x="47" y="288"/>
                  </a:cubicBezTo>
                  <a:cubicBezTo>
                    <a:pt x="54" y="288"/>
                    <a:pt x="62" y="281"/>
                    <a:pt x="62" y="273"/>
                  </a:cubicBezTo>
                  <a:lnTo>
                    <a:pt x="62" y="167"/>
                  </a:lnTo>
                  <a:cubicBezTo>
                    <a:pt x="79" y="161"/>
                    <a:pt x="93" y="143"/>
                    <a:pt x="93" y="123"/>
                  </a:cubicBezTo>
                  <a:cubicBezTo>
                    <a:pt x="93" y="103"/>
                    <a:pt x="79" y="86"/>
                    <a:pt x="62" y="79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9" name="Freeform 1020"/>
            <p:cNvSpPr>
              <a:spLocks/>
            </p:cNvSpPr>
            <p:nvPr/>
          </p:nvSpPr>
          <p:spPr bwMode="auto">
            <a:xfrm>
              <a:off x="7318376" y="2897150"/>
              <a:ext cx="71438" cy="98425"/>
            </a:xfrm>
            <a:custGeom>
              <a:avLst/>
              <a:gdLst>
                <a:gd name="T0" fmla="*/ 0 w 142"/>
                <a:gd name="T1" fmla="*/ 0 h 195"/>
                <a:gd name="T2" fmla="*/ 33 w 142"/>
                <a:gd name="T3" fmla="*/ 0 h 195"/>
                <a:gd name="T4" fmla="*/ 33 w 142"/>
                <a:gd name="T5" fmla="*/ 82 h 195"/>
                <a:gd name="T6" fmla="*/ 109 w 142"/>
                <a:gd name="T7" fmla="*/ 82 h 195"/>
                <a:gd name="T8" fmla="*/ 109 w 142"/>
                <a:gd name="T9" fmla="*/ 0 h 195"/>
                <a:gd name="T10" fmla="*/ 142 w 142"/>
                <a:gd name="T11" fmla="*/ 0 h 195"/>
                <a:gd name="T12" fmla="*/ 142 w 142"/>
                <a:gd name="T13" fmla="*/ 195 h 195"/>
                <a:gd name="T14" fmla="*/ 109 w 142"/>
                <a:gd name="T15" fmla="*/ 195 h 195"/>
                <a:gd name="T16" fmla="*/ 109 w 142"/>
                <a:gd name="T17" fmla="*/ 113 h 195"/>
                <a:gd name="T18" fmla="*/ 33 w 142"/>
                <a:gd name="T19" fmla="*/ 113 h 195"/>
                <a:gd name="T20" fmla="*/ 33 w 142"/>
                <a:gd name="T21" fmla="*/ 195 h 195"/>
                <a:gd name="T22" fmla="*/ 0 w 142"/>
                <a:gd name="T23" fmla="*/ 195 h 195"/>
                <a:gd name="T24" fmla="*/ 0 w 142"/>
                <a:gd name="T2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95">
                  <a:moveTo>
                    <a:pt x="0" y="0"/>
                  </a:moveTo>
                  <a:lnTo>
                    <a:pt x="33" y="0"/>
                  </a:lnTo>
                  <a:lnTo>
                    <a:pt x="33" y="82"/>
                  </a:lnTo>
                  <a:lnTo>
                    <a:pt x="109" y="82"/>
                  </a:lnTo>
                  <a:lnTo>
                    <a:pt x="109" y="0"/>
                  </a:lnTo>
                  <a:lnTo>
                    <a:pt x="142" y="0"/>
                  </a:lnTo>
                  <a:lnTo>
                    <a:pt x="142" y="195"/>
                  </a:lnTo>
                  <a:lnTo>
                    <a:pt x="109" y="195"/>
                  </a:lnTo>
                  <a:lnTo>
                    <a:pt x="109" y="113"/>
                  </a:lnTo>
                  <a:lnTo>
                    <a:pt x="33" y="113"/>
                  </a:lnTo>
                  <a:lnTo>
                    <a:pt x="33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0" name="Freeform 1021"/>
            <p:cNvSpPr>
              <a:spLocks noEditPoints="1"/>
            </p:cNvSpPr>
            <p:nvPr/>
          </p:nvSpPr>
          <p:spPr bwMode="auto">
            <a:xfrm>
              <a:off x="7405689" y="2919375"/>
              <a:ext cx="63500" cy="77788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3 w 124"/>
                <a:gd name="T5" fmla="*/ 0 h 154"/>
                <a:gd name="T6" fmla="*/ 124 w 124"/>
                <a:gd name="T7" fmla="*/ 77 h 154"/>
                <a:gd name="T8" fmla="*/ 124 w 124"/>
                <a:gd name="T9" fmla="*/ 89 h 154"/>
                <a:gd name="T10" fmla="*/ 31 w 124"/>
                <a:gd name="T11" fmla="*/ 89 h 154"/>
                <a:gd name="T12" fmla="*/ 69 w 124"/>
                <a:gd name="T13" fmla="*/ 126 h 154"/>
                <a:gd name="T14" fmla="*/ 103 w 124"/>
                <a:gd name="T15" fmla="*/ 111 h 154"/>
                <a:gd name="T16" fmla="*/ 119 w 124"/>
                <a:gd name="T17" fmla="*/ 131 h 154"/>
                <a:gd name="T18" fmla="*/ 68 w 124"/>
                <a:gd name="T19" fmla="*/ 154 h 154"/>
                <a:gd name="T20" fmla="*/ 0 w 124"/>
                <a:gd name="T21" fmla="*/ 79 h 154"/>
                <a:gd name="T22" fmla="*/ 94 w 124"/>
                <a:gd name="T23" fmla="*/ 68 h 154"/>
                <a:gd name="T24" fmla="*/ 64 w 124"/>
                <a:gd name="T25" fmla="*/ 28 h 154"/>
                <a:gd name="T26" fmla="*/ 33 w 124"/>
                <a:gd name="T27" fmla="*/ 68 h 154"/>
                <a:gd name="T28" fmla="*/ 94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3" y="0"/>
                  </a:cubicBezTo>
                  <a:cubicBezTo>
                    <a:pt x="103" y="0"/>
                    <a:pt x="124" y="34"/>
                    <a:pt x="124" y="77"/>
                  </a:cubicBezTo>
                  <a:lnTo>
                    <a:pt x="124" y="89"/>
                  </a:lnTo>
                  <a:lnTo>
                    <a:pt x="31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3" y="126"/>
                    <a:pt x="93" y="120"/>
                    <a:pt x="103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8" y="154"/>
                  </a:cubicBezTo>
                  <a:cubicBezTo>
                    <a:pt x="30" y="154"/>
                    <a:pt x="0" y="125"/>
                    <a:pt x="0" y="79"/>
                  </a:cubicBezTo>
                  <a:close/>
                  <a:moveTo>
                    <a:pt x="94" y="68"/>
                  </a:moveTo>
                  <a:cubicBezTo>
                    <a:pt x="93" y="44"/>
                    <a:pt x="81" y="28"/>
                    <a:pt x="64" y="28"/>
                  </a:cubicBezTo>
                  <a:cubicBezTo>
                    <a:pt x="46" y="28"/>
                    <a:pt x="34" y="43"/>
                    <a:pt x="33" y="68"/>
                  </a:cubicBezTo>
                  <a:lnTo>
                    <a:pt x="9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" name="Freeform 1022"/>
            <p:cNvSpPr>
              <a:spLocks noEditPoints="1"/>
            </p:cNvSpPr>
            <p:nvPr/>
          </p:nvSpPr>
          <p:spPr bwMode="auto">
            <a:xfrm>
              <a:off x="7478714" y="2920962"/>
              <a:ext cx="60325" cy="76200"/>
            </a:xfrm>
            <a:custGeom>
              <a:avLst/>
              <a:gdLst>
                <a:gd name="T0" fmla="*/ 0 w 119"/>
                <a:gd name="T1" fmla="*/ 106 h 152"/>
                <a:gd name="T2" fmla="*/ 0 w 119"/>
                <a:gd name="T3" fmla="*/ 104 h 152"/>
                <a:gd name="T4" fmla="*/ 52 w 119"/>
                <a:gd name="T5" fmla="*/ 57 h 152"/>
                <a:gd name="T6" fmla="*/ 86 w 119"/>
                <a:gd name="T7" fmla="*/ 63 h 152"/>
                <a:gd name="T8" fmla="*/ 86 w 119"/>
                <a:gd name="T9" fmla="*/ 57 h 152"/>
                <a:gd name="T10" fmla="*/ 55 w 119"/>
                <a:gd name="T11" fmla="*/ 27 h 152"/>
                <a:gd name="T12" fmla="*/ 20 w 119"/>
                <a:gd name="T13" fmla="*/ 36 h 152"/>
                <a:gd name="T14" fmla="*/ 11 w 119"/>
                <a:gd name="T15" fmla="*/ 11 h 152"/>
                <a:gd name="T16" fmla="*/ 60 w 119"/>
                <a:gd name="T17" fmla="*/ 0 h 152"/>
                <a:gd name="T18" fmla="*/ 104 w 119"/>
                <a:gd name="T19" fmla="*/ 15 h 152"/>
                <a:gd name="T20" fmla="*/ 119 w 119"/>
                <a:gd name="T21" fmla="*/ 57 h 152"/>
                <a:gd name="T22" fmla="*/ 119 w 119"/>
                <a:gd name="T23" fmla="*/ 148 h 152"/>
                <a:gd name="T24" fmla="*/ 87 w 119"/>
                <a:gd name="T25" fmla="*/ 148 h 152"/>
                <a:gd name="T26" fmla="*/ 87 w 119"/>
                <a:gd name="T27" fmla="*/ 131 h 152"/>
                <a:gd name="T28" fmla="*/ 46 w 119"/>
                <a:gd name="T29" fmla="*/ 152 h 152"/>
                <a:gd name="T30" fmla="*/ 0 w 119"/>
                <a:gd name="T31" fmla="*/ 106 h 152"/>
                <a:gd name="T32" fmla="*/ 86 w 119"/>
                <a:gd name="T33" fmla="*/ 98 h 152"/>
                <a:gd name="T34" fmla="*/ 86 w 119"/>
                <a:gd name="T35" fmla="*/ 83 h 152"/>
                <a:gd name="T36" fmla="*/ 58 w 119"/>
                <a:gd name="T37" fmla="*/ 78 h 152"/>
                <a:gd name="T38" fmla="*/ 30 w 119"/>
                <a:gd name="T39" fmla="*/ 103 h 152"/>
                <a:gd name="T40" fmla="*/ 30 w 119"/>
                <a:gd name="T41" fmla="*/ 103 h 152"/>
                <a:gd name="T42" fmla="*/ 54 w 119"/>
                <a:gd name="T43" fmla="*/ 127 h 152"/>
                <a:gd name="T44" fmla="*/ 86 w 119"/>
                <a:gd name="T45" fmla="*/ 9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52">
                  <a:moveTo>
                    <a:pt x="0" y="106"/>
                  </a:moveTo>
                  <a:lnTo>
                    <a:pt x="0" y="104"/>
                  </a:lnTo>
                  <a:cubicBezTo>
                    <a:pt x="0" y="73"/>
                    <a:pt x="21" y="57"/>
                    <a:pt x="52" y="57"/>
                  </a:cubicBezTo>
                  <a:cubicBezTo>
                    <a:pt x="66" y="57"/>
                    <a:pt x="76" y="59"/>
                    <a:pt x="86" y="63"/>
                  </a:cubicBezTo>
                  <a:lnTo>
                    <a:pt x="86" y="57"/>
                  </a:lnTo>
                  <a:cubicBezTo>
                    <a:pt x="86" y="37"/>
                    <a:pt x="75" y="27"/>
                    <a:pt x="55" y="27"/>
                  </a:cubicBezTo>
                  <a:cubicBezTo>
                    <a:pt x="41" y="27"/>
                    <a:pt x="29" y="32"/>
                    <a:pt x="20" y="36"/>
                  </a:cubicBezTo>
                  <a:lnTo>
                    <a:pt x="11" y="11"/>
                  </a:lnTo>
                  <a:cubicBezTo>
                    <a:pt x="25" y="3"/>
                    <a:pt x="40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8"/>
                    <a:pt x="119" y="57"/>
                  </a:cubicBezTo>
                  <a:lnTo>
                    <a:pt x="119" y="148"/>
                  </a:lnTo>
                  <a:lnTo>
                    <a:pt x="87" y="148"/>
                  </a:lnTo>
                  <a:lnTo>
                    <a:pt x="87" y="131"/>
                  </a:lnTo>
                  <a:cubicBezTo>
                    <a:pt x="79" y="143"/>
                    <a:pt x="66" y="152"/>
                    <a:pt x="46" y="152"/>
                  </a:cubicBezTo>
                  <a:cubicBezTo>
                    <a:pt x="20" y="151"/>
                    <a:pt x="0" y="135"/>
                    <a:pt x="0" y="106"/>
                  </a:cubicBezTo>
                  <a:close/>
                  <a:moveTo>
                    <a:pt x="86" y="98"/>
                  </a:moveTo>
                  <a:lnTo>
                    <a:pt x="86" y="83"/>
                  </a:lnTo>
                  <a:cubicBezTo>
                    <a:pt x="79" y="81"/>
                    <a:pt x="70" y="78"/>
                    <a:pt x="58" y="78"/>
                  </a:cubicBezTo>
                  <a:cubicBezTo>
                    <a:pt x="41" y="78"/>
                    <a:pt x="30" y="87"/>
                    <a:pt x="30" y="103"/>
                  </a:cubicBezTo>
                  <a:lnTo>
                    <a:pt x="30" y="103"/>
                  </a:lnTo>
                  <a:cubicBezTo>
                    <a:pt x="30" y="118"/>
                    <a:pt x="40" y="126"/>
                    <a:pt x="54" y="127"/>
                  </a:cubicBezTo>
                  <a:cubicBezTo>
                    <a:pt x="72" y="127"/>
                    <a:pt x="86" y="116"/>
                    <a:pt x="86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2" name="Freeform 1023"/>
            <p:cNvSpPr>
              <a:spLocks/>
            </p:cNvSpPr>
            <p:nvPr/>
          </p:nvSpPr>
          <p:spPr bwMode="auto">
            <a:xfrm>
              <a:off x="7548564" y="2900325"/>
              <a:ext cx="41275" cy="96838"/>
            </a:xfrm>
            <a:custGeom>
              <a:avLst/>
              <a:gdLst>
                <a:gd name="T0" fmla="*/ 16 w 81"/>
                <a:gd name="T1" fmla="*/ 152 h 191"/>
                <a:gd name="T2" fmla="*/ 16 w 81"/>
                <a:gd name="T3" fmla="*/ 67 h 191"/>
                <a:gd name="T4" fmla="*/ 0 w 81"/>
                <a:gd name="T5" fmla="*/ 67 h 191"/>
                <a:gd name="T6" fmla="*/ 0 w 81"/>
                <a:gd name="T7" fmla="*/ 39 h 191"/>
                <a:gd name="T8" fmla="*/ 16 w 81"/>
                <a:gd name="T9" fmla="*/ 39 h 191"/>
                <a:gd name="T10" fmla="*/ 16 w 81"/>
                <a:gd name="T11" fmla="*/ 0 h 191"/>
                <a:gd name="T12" fmla="*/ 47 w 81"/>
                <a:gd name="T13" fmla="*/ 0 h 191"/>
                <a:gd name="T14" fmla="*/ 47 w 81"/>
                <a:gd name="T15" fmla="*/ 39 h 191"/>
                <a:gd name="T16" fmla="*/ 79 w 81"/>
                <a:gd name="T17" fmla="*/ 39 h 191"/>
                <a:gd name="T18" fmla="*/ 79 w 81"/>
                <a:gd name="T19" fmla="*/ 67 h 191"/>
                <a:gd name="T20" fmla="*/ 47 w 81"/>
                <a:gd name="T21" fmla="*/ 67 h 191"/>
                <a:gd name="T22" fmla="*/ 47 w 81"/>
                <a:gd name="T23" fmla="*/ 146 h 191"/>
                <a:gd name="T24" fmla="*/ 63 w 81"/>
                <a:gd name="T25" fmla="*/ 162 h 191"/>
                <a:gd name="T26" fmla="*/ 81 w 81"/>
                <a:gd name="T27" fmla="*/ 158 h 191"/>
                <a:gd name="T28" fmla="*/ 81 w 81"/>
                <a:gd name="T29" fmla="*/ 185 h 191"/>
                <a:gd name="T30" fmla="*/ 55 w 81"/>
                <a:gd name="T31" fmla="*/ 191 h 191"/>
                <a:gd name="T32" fmla="*/ 16 w 81"/>
                <a:gd name="T33" fmla="*/ 15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91">
                  <a:moveTo>
                    <a:pt x="16" y="152"/>
                  </a:moveTo>
                  <a:lnTo>
                    <a:pt x="16" y="67"/>
                  </a:lnTo>
                  <a:lnTo>
                    <a:pt x="0" y="67"/>
                  </a:lnTo>
                  <a:lnTo>
                    <a:pt x="0" y="39"/>
                  </a:lnTo>
                  <a:lnTo>
                    <a:pt x="16" y="39"/>
                  </a:lnTo>
                  <a:lnTo>
                    <a:pt x="16" y="0"/>
                  </a:lnTo>
                  <a:lnTo>
                    <a:pt x="47" y="0"/>
                  </a:lnTo>
                  <a:lnTo>
                    <a:pt x="47" y="39"/>
                  </a:lnTo>
                  <a:lnTo>
                    <a:pt x="79" y="39"/>
                  </a:lnTo>
                  <a:lnTo>
                    <a:pt x="79" y="67"/>
                  </a:lnTo>
                  <a:lnTo>
                    <a:pt x="47" y="67"/>
                  </a:lnTo>
                  <a:lnTo>
                    <a:pt x="47" y="146"/>
                  </a:lnTo>
                  <a:cubicBezTo>
                    <a:pt x="47" y="157"/>
                    <a:pt x="53" y="162"/>
                    <a:pt x="63" y="162"/>
                  </a:cubicBezTo>
                  <a:cubicBezTo>
                    <a:pt x="69" y="162"/>
                    <a:pt x="75" y="161"/>
                    <a:pt x="81" y="158"/>
                  </a:cubicBezTo>
                  <a:lnTo>
                    <a:pt x="81" y="185"/>
                  </a:lnTo>
                  <a:cubicBezTo>
                    <a:pt x="73" y="188"/>
                    <a:pt x="66" y="191"/>
                    <a:pt x="55" y="191"/>
                  </a:cubicBezTo>
                  <a:cubicBezTo>
                    <a:pt x="32" y="191"/>
                    <a:pt x="16" y="181"/>
                    <a:pt x="16" y="1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3" name="Freeform 1024"/>
            <p:cNvSpPr>
              <a:spLocks/>
            </p:cNvSpPr>
            <p:nvPr/>
          </p:nvSpPr>
          <p:spPr bwMode="auto">
            <a:xfrm>
              <a:off x="7805739" y="2897150"/>
              <a:ext cx="82550" cy="98425"/>
            </a:xfrm>
            <a:custGeom>
              <a:avLst/>
              <a:gdLst>
                <a:gd name="T0" fmla="*/ 2 w 162"/>
                <a:gd name="T1" fmla="*/ 0 h 195"/>
                <a:gd name="T2" fmla="*/ 24 w 162"/>
                <a:gd name="T3" fmla="*/ 0 h 195"/>
                <a:gd name="T4" fmla="*/ 82 w 162"/>
                <a:gd name="T5" fmla="*/ 104 h 195"/>
                <a:gd name="T6" fmla="*/ 141 w 162"/>
                <a:gd name="T7" fmla="*/ 0 h 195"/>
                <a:gd name="T8" fmla="*/ 162 w 162"/>
                <a:gd name="T9" fmla="*/ 0 h 195"/>
                <a:gd name="T10" fmla="*/ 162 w 162"/>
                <a:gd name="T11" fmla="*/ 195 h 195"/>
                <a:gd name="T12" fmla="*/ 141 w 162"/>
                <a:gd name="T13" fmla="*/ 195 h 195"/>
                <a:gd name="T14" fmla="*/ 141 w 162"/>
                <a:gd name="T15" fmla="*/ 39 h 195"/>
                <a:gd name="T16" fmla="*/ 81 w 162"/>
                <a:gd name="T17" fmla="*/ 143 h 195"/>
                <a:gd name="T18" fmla="*/ 80 w 162"/>
                <a:gd name="T19" fmla="*/ 143 h 195"/>
                <a:gd name="T20" fmla="*/ 20 w 162"/>
                <a:gd name="T21" fmla="*/ 39 h 195"/>
                <a:gd name="T22" fmla="*/ 20 w 162"/>
                <a:gd name="T23" fmla="*/ 195 h 195"/>
                <a:gd name="T24" fmla="*/ 0 w 162"/>
                <a:gd name="T25" fmla="*/ 195 h 195"/>
                <a:gd name="T26" fmla="*/ 0 w 162"/>
                <a:gd name="T27" fmla="*/ 0 h 195"/>
                <a:gd name="T28" fmla="*/ 2 w 162"/>
                <a:gd name="T2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195">
                  <a:moveTo>
                    <a:pt x="2" y="0"/>
                  </a:moveTo>
                  <a:lnTo>
                    <a:pt x="24" y="0"/>
                  </a:lnTo>
                  <a:lnTo>
                    <a:pt x="82" y="104"/>
                  </a:lnTo>
                  <a:lnTo>
                    <a:pt x="141" y="0"/>
                  </a:lnTo>
                  <a:lnTo>
                    <a:pt x="162" y="0"/>
                  </a:lnTo>
                  <a:lnTo>
                    <a:pt x="162" y="195"/>
                  </a:lnTo>
                  <a:lnTo>
                    <a:pt x="141" y="195"/>
                  </a:lnTo>
                  <a:lnTo>
                    <a:pt x="141" y="39"/>
                  </a:lnTo>
                  <a:lnTo>
                    <a:pt x="81" y="143"/>
                  </a:lnTo>
                  <a:lnTo>
                    <a:pt x="80" y="143"/>
                  </a:lnTo>
                  <a:lnTo>
                    <a:pt x="20" y="39"/>
                  </a:lnTo>
                  <a:lnTo>
                    <a:pt x="20" y="195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4" name="Freeform 1025"/>
            <p:cNvSpPr>
              <a:spLocks noEditPoints="1"/>
            </p:cNvSpPr>
            <p:nvPr/>
          </p:nvSpPr>
          <p:spPr bwMode="auto">
            <a:xfrm>
              <a:off x="7912101" y="2893975"/>
              <a:ext cx="11113" cy="101600"/>
            </a:xfrm>
            <a:custGeom>
              <a:avLst/>
              <a:gdLst>
                <a:gd name="T0" fmla="*/ 0 w 22"/>
                <a:gd name="T1" fmla="*/ 0 h 199"/>
                <a:gd name="T2" fmla="*/ 22 w 22"/>
                <a:gd name="T3" fmla="*/ 0 h 199"/>
                <a:gd name="T4" fmla="*/ 22 w 22"/>
                <a:gd name="T5" fmla="*/ 24 h 199"/>
                <a:gd name="T6" fmla="*/ 0 w 22"/>
                <a:gd name="T7" fmla="*/ 24 h 199"/>
                <a:gd name="T8" fmla="*/ 0 w 22"/>
                <a:gd name="T9" fmla="*/ 0 h 199"/>
                <a:gd name="T10" fmla="*/ 1 w 22"/>
                <a:gd name="T11" fmla="*/ 54 h 199"/>
                <a:gd name="T12" fmla="*/ 21 w 22"/>
                <a:gd name="T13" fmla="*/ 54 h 199"/>
                <a:gd name="T14" fmla="*/ 21 w 22"/>
                <a:gd name="T15" fmla="*/ 199 h 199"/>
                <a:gd name="T16" fmla="*/ 1 w 22"/>
                <a:gd name="T17" fmla="*/ 199 h 199"/>
                <a:gd name="T18" fmla="*/ 1 w 22"/>
                <a:gd name="T19" fmla="*/ 5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9">
                  <a:moveTo>
                    <a:pt x="0" y="0"/>
                  </a:moveTo>
                  <a:lnTo>
                    <a:pt x="22" y="0"/>
                  </a:lnTo>
                  <a:lnTo>
                    <a:pt x="22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54"/>
                  </a:moveTo>
                  <a:lnTo>
                    <a:pt x="21" y="54"/>
                  </a:lnTo>
                  <a:lnTo>
                    <a:pt x="21" y="199"/>
                  </a:lnTo>
                  <a:lnTo>
                    <a:pt x="1" y="199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5" name="Freeform 1026"/>
            <p:cNvSpPr>
              <a:spLocks/>
            </p:cNvSpPr>
            <p:nvPr/>
          </p:nvSpPr>
          <p:spPr bwMode="auto">
            <a:xfrm>
              <a:off x="7937501" y="2920962"/>
              <a:ext cx="49213" cy="76200"/>
            </a:xfrm>
            <a:custGeom>
              <a:avLst/>
              <a:gdLst>
                <a:gd name="T0" fmla="*/ 0 w 98"/>
                <a:gd name="T1" fmla="*/ 129 h 149"/>
                <a:gd name="T2" fmla="*/ 10 w 98"/>
                <a:gd name="T3" fmla="*/ 114 h 149"/>
                <a:gd name="T4" fmla="*/ 52 w 98"/>
                <a:gd name="T5" fmla="*/ 131 h 149"/>
                <a:gd name="T6" fmla="*/ 80 w 98"/>
                <a:gd name="T7" fmla="*/ 109 h 149"/>
                <a:gd name="T8" fmla="*/ 80 w 98"/>
                <a:gd name="T9" fmla="*/ 109 h 149"/>
                <a:gd name="T10" fmla="*/ 48 w 98"/>
                <a:gd name="T11" fmla="*/ 81 h 149"/>
                <a:gd name="T12" fmla="*/ 7 w 98"/>
                <a:gd name="T13" fmla="*/ 40 h 149"/>
                <a:gd name="T14" fmla="*/ 7 w 98"/>
                <a:gd name="T15" fmla="*/ 40 h 149"/>
                <a:gd name="T16" fmla="*/ 52 w 98"/>
                <a:gd name="T17" fmla="*/ 0 h 149"/>
                <a:gd name="T18" fmla="*/ 97 w 98"/>
                <a:gd name="T19" fmla="*/ 15 h 149"/>
                <a:gd name="T20" fmla="*/ 87 w 98"/>
                <a:gd name="T21" fmla="*/ 30 h 149"/>
                <a:gd name="T22" fmla="*/ 51 w 98"/>
                <a:gd name="T23" fmla="*/ 16 h 149"/>
                <a:gd name="T24" fmla="*/ 26 w 98"/>
                <a:gd name="T25" fmla="*/ 36 h 149"/>
                <a:gd name="T26" fmla="*/ 26 w 98"/>
                <a:gd name="T27" fmla="*/ 36 h 149"/>
                <a:gd name="T28" fmla="*/ 58 w 98"/>
                <a:gd name="T29" fmla="*/ 62 h 149"/>
                <a:gd name="T30" fmla="*/ 98 w 98"/>
                <a:gd name="T31" fmla="*/ 105 h 149"/>
                <a:gd name="T32" fmla="*/ 98 w 98"/>
                <a:gd name="T33" fmla="*/ 105 h 149"/>
                <a:gd name="T34" fmla="*/ 52 w 98"/>
                <a:gd name="T35" fmla="*/ 146 h 149"/>
                <a:gd name="T36" fmla="*/ 0 w 98"/>
                <a:gd name="T37" fmla="*/ 12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" h="149">
                  <a:moveTo>
                    <a:pt x="0" y="129"/>
                  </a:moveTo>
                  <a:lnTo>
                    <a:pt x="10" y="114"/>
                  </a:lnTo>
                  <a:cubicBezTo>
                    <a:pt x="23" y="125"/>
                    <a:pt x="37" y="131"/>
                    <a:pt x="52" y="131"/>
                  </a:cubicBezTo>
                  <a:cubicBezTo>
                    <a:pt x="68" y="131"/>
                    <a:pt x="80" y="122"/>
                    <a:pt x="80" y="109"/>
                  </a:cubicBezTo>
                  <a:lnTo>
                    <a:pt x="80" y="109"/>
                  </a:lnTo>
                  <a:cubicBezTo>
                    <a:pt x="80" y="96"/>
                    <a:pt x="67" y="89"/>
                    <a:pt x="48" y="81"/>
                  </a:cubicBezTo>
                  <a:cubicBezTo>
                    <a:pt x="26" y="71"/>
                    <a:pt x="7" y="62"/>
                    <a:pt x="7" y="40"/>
                  </a:cubicBezTo>
                  <a:lnTo>
                    <a:pt x="7" y="40"/>
                  </a:lnTo>
                  <a:cubicBezTo>
                    <a:pt x="7" y="16"/>
                    <a:pt x="26" y="0"/>
                    <a:pt x="52" y="0"/>
                  </a:cubicBezTo>
                  <a:cubicBezTo>
                    <a:pt x="68" y="0"/>
                    <a:pt x="86" y="6"/>
                    <a:pt x="97" y="15"/>
                  </a:cubicBezTo>
                  <a:lnTo>
                    <a:pt x="87" y="30"/>
                  </a:lnTo>
                  <a:cubicBezTo>
                    <a:pt x="76" y="22"/>
                    <a:pt x="63" y="16"/>
                    <a:pt x="51" y="16"/>
                  </a:cubicBezTo>
                  <a:cubicBezTo>
                    <a:pt x="36" y="16"/>
                    <a:pt x="26" y="25"/>
                    <a:pt x="26" y="36"/>
                  </a:cubicBezTo>
                  <a:lnTo>
                    <a:pt x="26" y="36"/>
                  </a:lnTo>
                  <a:cubicBezTo>
                    <a:pt x="26" y="49"/>
                    <a:pt x="38" y="55"/>
                    <a:pt x="58" y="62"/>
                  </a:cubicBezTo>
                  <a:cubicBezTo>
                    <a:pt x="82" y="72"/>
                    <a:pt x="98" y="83"/>
                    <a:pt x="98" y="105"/>
                  </a:cubicBezTo>
                  <a:lnTo>
                    <a:pt x="98" y="105"/>
                  </a:lnTo>
                  <a:cubicBezTo>
                    <a:pt x="98" y="131"/>
                    <a:pt x="77" y="146"/>
                    <a:pt x="52" y="146"/>
                  </a:cubicBezTo>
                  <a:cubicBezTo>
                    <a:pt x="35" y="149"/>
                    <a:pt x="16" y="141"/>
                    <a:pt x="0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6" name="Freeform 1027"/>
            <p:cNvSpPr>
              <a:spLocks/>
            </p:cNvSpPr>
            <p:nvPr/>
          </p:nvSpPr>
          <p:spPr bwMode="auto">
            <a:xfrm>
              <a:off x="7997826" y="2900325"/>
              <a:ext cx="38100" cy="96838"/>
            </a:xfrm>
            <a:custGeom>
              <a:avLst/>
              <a:gdLst>
                <a:gd name="T0" fmla="*/ 18 w 77"/>
                <a:gd name="T1" fmla="*/ 154 h 190"/>
                <a:gd name="T2" fmla="*/ 18 w 77"/>
                <a:gd name="T3" fmla="*/ 60 h 190"/>
                <a:gd name="T4" fmla="*/ 0 w 77"/>
                <a:gd name="T5" fmla="*/ 60 h 190"/>
                <a:gd name="T6" fmla="*/ 0 w 77"/>
                <a:gd name="T7" fmla="*/ 42 h 190"/>
                <a:gd name="T8" fmla="*/ 18 w 77"/>
                <a:gd name="T9" fmla="*/ 42 h 190"/>
                <a:gd name="T10" fmla="*/ 18 w 77"/>
                <a:gd name="T11" fmla="*/ 0 h 190"/>
                <a:gd name="T12" fmla="*/ 38 w 77"/>
                <a:gd name="T13" fmla="*/ 0 h 190"/>
                <a:gd name="T14" fmla="*/ 38 w 77"/>
                <a:gd name="T15" fmla="*/ 42 h 190"/>
                <a:gd name="T16" fmla="*/ 75 w 77"/>
                <a:gd name="T17" fmla="*/ 42 h 190"/>
                <a:gd name="T18" fmla="*/ 75 w 77"/>
                <a:gd name="T19" fmla="*/ 60 h 190"/>
                <a:gd name="T20" fmla="*/ 38 w 77"/>
                <a:gd name="T21" fmla="*/ 60 h 190"/>
                <a:gd name="T22" fmla="*/ 38 w 77"/>
                <a:gd name="T23" fmla="*/ 150 h 190"/>
                <a:gd name="T24" fmla="*/ 59 w 77"/>
                <a:gd name="T25" fmla="*/ 171 h 190"/>
                <a:gd name="T26" fmla="*/ 77 w 77"/>
                <a:gd name="T27" fmla="*/ 167 h 190"/>
                <a:gd name="T28" fmla="*/ 77 w 77"/>
                <a:gd name="T29" fmla="*/ 185 h 190"/>
                <a:gd name="T30" fmla="*/ 55 w 77"/>
                <a:gd name="T31" fmla="*/ 190 h 190"/>
                <a:gd name="T32" fmla="*/ 18 w 77"/>
                <a:gd name="T33" fmla="*/ 15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90">
                  <a:moveTo>
                    <a:pt x="18" y="154"/>
                  </a:moveTo>
                  <a:lnTo>
                    <a:pt x="18" y="60"/>
                  </a:lnTo>
                  <a:lnTo>
                    <a:pt x="0" y="60"/>
                  </a:lnTo>
                  <a:lnTo>
                    <a:pt x="0" y="42"/>
                  </a:lnTo>
                  <a:lnTo>
                    <a:pt x="18" y="42"/>
                  </a:lnTo>
                  <a:lnTo>
                    <a:pt x="18" y="0"/>
                  </a:lnTo>
                  <a:lnTo>
                    <a:pt x="38" y="0"/>
                  </a:lnTo>
                  <a:lnTo>
                    <a:pt x="38" y="42"/>
                  </a:lnTo>
                  <a:lnTo>
                    <a:pt x="75" y="42"/>
                  </a:lnTo>
                  <a:lnTo>
                    <a:pt x="75" y="60"/>
                  </a:lnTo>
                  <a:lnTo>
                    <a:pt x="38" y="60"/>
                  </a:lnTo>
                  <a:lnTo>
                    <a:pt x="38" y="150"/>
                  </a:lnTo>
                  <a:cubicBezTo>
                    <a:pt x="38" y="165"/>
                    <a:pt x="46" y="171"/>
                    <a:pt x="59" y="171"/>
                  </a:cubicBezTo>
                  <a:cubicBezTo>
                    <a:pt x="64" y="171"/>
                    <a:pt x="70" y="170"/>
                    <a:pt x="77" y="167"/>
                  </a:cubicBezTo>
                  <a:lnTo>
                    <a:pt x="77" y="185"/>
                  </a:lnTo>
                  <a:cubicBezTo>
                    <a:pt x="70" y="187"/>
                    <a:pt x="63" y="190"/>
                    <a:pt x="55" y="190"/>
                  </a:cubicBezTo>
                  <a:cubicBezTo>
                    <a:pt x="34" y="190"/>
                    <a:pt x="18" y="180"/>
                    <a:pt x="18" y="1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7" name="Freeform 1028"/>
            <p:cNvSpPr>
              <a:spLocks/>
            </p:cNvSpPr>
            <p:nvPr/>
          </p:nvSpPr>
          <p:spPr bwMode="auto">
            <a:xfrm>
              <a:off x="8051801" y="2920962"/>
              <a:ext cx="36513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8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8" name="Freeform 1029"/>
            <p:cNvSpPr>
              <a:spLocks noEditPoints="1"/>
            </p:cNvSpPr>
            <p:nvPr/>
          </p:nvSpPr>
          <p:spPr bwMode="auto">
            <a:xfrm>
              <a:off x="8093076" y="2920962"/>
              <a:ext cx="55563" cy="76200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2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1 w 109"/>
                <a:gd name="T33" fmla="*/ 96 h 149"/>
                <a:gd name="T34" fmla="*/ 91 w 109"/>
                <a:gd name="T35" fmla="*/ 79 h 149"/>
                <a:gd name="T36" fmla="*/ 56 w 109"/>
                <a:gd name="T37" fmla="*/ 73 h 149"/>
                <a:gd name="T38" fmla="*/ 20 w 109"/>
                <a:gd name="T39" fmla="*/ 103 h 149"/>
                <a:gd name="T40" fmla="*/ 20 w 109"/>
                <a:gd name="T41" fmla="*/ 104 h 149"/>
                <a:gd name="T42" fmla="*/ 51 w 109"/>
                <a:gd name="T43" fmla="*/ 134 h 149"/>
                <a:gd name="T44" fmla="*/ 91 w 109"/>
                <a:gd name="T45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9"/>
                    <a:pt x="91" y="62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2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2" y="149"/>
                    <a:pt x="0" y="133"/>
                    <a:pt x="0" y="104"/>
                  </a:cubicBezTo>
                  <a:close/>
                  <a:moveTo>
                    <a:pt x="91" y="96"/>
                  </a:moveTo>
                  <a:lnTo>
                    <a:pt x="91" y="79"/>
                  </a:lnTo>
                  <a:cubicBezTo>
                    <a:pt x="82" y="75"/>
                    <a:pt x="70" y="73"/>
                    <a:pt x="56" y="73"/>
                  </a:cubicBezTo>
                  <a:cubicBezTo>
                    <a:pt x="34" y="73"/>
                    <a:pt x="20" y="85"/>
                    <a:pt x="20" y="103"/>
                  </a:cubicBezTo>
                  <a:lnTo>
                    <a:pt x="20" y="104"/>
                  </a:lnTo>
                  <a:cubicBezTo>
                    <a:pt x="20" y="121"/>
                    <a:pt x="34" y="134"/>
                    <a:pt x="51" y="134"/>
                  </a:cubicBezTo>
                  <a:cubicBezTo>
                    <a:pt x="74" y="133"/>
                    <a:pt x="91" y="116"/>
                    <a:pt x="91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9" name="Rectangle 1030"/>
            <p:cNvSpPr>
              <a:spLocks noChangeArrowheads="1"/>
            </p:cNvSpPr>
            <p:nvPr/>
          </p:nvSpPr>
          <p:spPr bwMode="auto">
            <a:xfrm>
              <a:off x="8169276" y="2893975"/>
              <a:ext cx="11113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0" name="Freeform 1031"/>
            <p:cNvSpPr>
              <a:spLocks noEditPoints="1"/>
            </p:cNvSpPr>
            <p:nvPr/>
          </p:nvSpPr>
          <p:spPr bwMode="auto">
            <a:xfrm>
              <a:off x="8377239" y="2895562"/>
              <a:ext cx="84138" cy="100013"/>
            </a:xfrm>
            <a:custGeom>
              <a:avLst/>
              <a:gdLst>
                <a:gd name="T0" fmla="*/ 75 w 168"/>
                <a:gd name="T1" fmla="*/ 0 h 195"/>
                <a:gd name="T2" fmla="*/ 95 w 168"/>
                <a:gd name="T3" fmla="*/ 0 h 195"/>
                <a:gd name="T4" fmla="*/ 168 w 168"/>
                <a:gd name="T5" fmla="*/ 195 h 195"/>
                <a:gd name="T6" fmla="*/ 146 w 168"/>
                <a:gd name="T7" fmla="*/ 195 h 195"/>
                <a:gd name="T8" fmla="*/ 127 w 168"/>
                <a:gd name="T9" fmla="*/ 144 h 195"/>
                <a:gd name="T10" fmla="*/ 40 w 168"/>
                <a:gd name="T11" fmla="*/ 144 h 195"/>
                <a:gd name="T12" fmla="*/ 21 w 168"/>
                <a:gd name="T13" fmla="*/ 195 h 195"/>
                <a:gd name="T14" fmla="*/ 0 w 168"/>
                <a:gd name="T15" fmla="*/ 195 h 195"/>
                <a:gd name="T16" fmla="*/ 75 w 168"/>
                <a:gd name="T17" fmla="*/ 0 h 195"/>
                <a:gd name="T18" fmla="*/ 121 w 168"/>
                <a:gd name="T19" fmla="*/ 126 h 195"/>
                <a:gd name="T20" fmla="*/ 84 w 168"/>
                <a:gd name="T21" fmla="*/ 28 h 195"/>
                <a:gd name="T22" fmla="*/ 47 w 168"/>
                <a:gd name="T23" fmla="*/ 126 h 195"/>
                <a:gd name="T24" fmla="*/ 121 w 168"/>
                <a:gd name="T25" fmla="*/ 12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195">
                  <a:moveTo>
                    <a:pt x="75" y="0"/>
                  </a:moveTo>
                  <a:lnTo>
                    <a:pt x="95" y="0"/>
                  </a:lnTo>
                  <a:lnTo>
                    <a:pt x="168" y="195"/>
                  </a:lnTo>
                  <a:lnTo>
                    <a:pt x="146" y="195"/>
                  </a:lnTo>
                  <a:lnTo>
                    <a:pt x="127" y="144"/>
                  </a:lnTo>
                  <a:lnTo>
                    <a:pt x="40" y="144"/>
                  </a:lnTo>
                  <a:lnTo>
                    <a:pt x="21" y="195"/>
                  </a:lnTo>
                  <a:lnTo>
                    <a:pt x="0" y="195"/>
                  </a:lnTo>
                  <a:lnTo>
                    <a:pt x="75" y="0"/>
                  </a:lnTo>
                  <a:close/>
                  <a:moveTo>
                    <a:pt x="121" y="126"/>
                  </a:moveTo>
                  <a:lnTo>
                    <a:pt x="84" y="28"/>
                  </a:lnTo>
                  <a:lnTo>
                    <a:pt x="47" y="126"/>
                  </a:lnTo>
                  <a:lnTo>
                    <a:pt x="121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1" name="Freeform 1032"/>
            <p:cNvSpPr>
              <a:spLocks noEditPoints="1"/>
            </p:cNvSpPr>
            <p:nvPr/>
          </p:nvSpPr>
          <p:spPr bwMode="auto">
            <a:xfrm>
              <a:off x="8470901" y="2920962"/>
              <a:ext cx="65088" cy="76200"/>
            </a:xfrm>
            <a:custGeom>
              <a:avLst/>
              <a:gdLst>
                <a:gd name="T0" fmla="*/ 0 w 127"/>
                <a:gd name="T1" fmla="*/ 77 h 150"/>
                <a:gd name="T2" fmla="*/ 0 w 127"/>
                <a:gd name="T3" fmla="*/ 75 h 150"/>
                <a:gd name="T4" fmla="*/ 64 w 127"/>
                <a:gd name="T5" fmla="*/ 0 h 150"/>
                <a:gd name="T6" fmla="*/ 127 w 127"/>
                <a:gd name="T7" fmla="*/ 73 h 150"/>
                <a:gd name="T8" fmla="*/ 127 w 127"/>
                <a:gd name="T9" fmla="*/ 75 h 150"/>
                <a:gd name="T10" fmla="*/ 64 w 127"/>
                <a:gd name="T11" fmla="*/ 150 h 150"/>
                <a:gd name="T12" fmla="*/ 0 w 127"/>
                <a:gd name="T13" fmla="*/ 77 h 150"/>
                <a:gd name="T14" fmla="*/ 109 w 127"/>
                <a:gd name="T15" fmla="*/ 77 h 150"/>
                <a:gd name="T16" fmla="*/ 109 w 127"/>
                <a:gd name="T17" fmla="*/ 76 h 150"/>
                <a:gd name="T18" fmla="*/ 65 w 127"/>
                <a:gd name="T19" fmla="*/ 20 h 150"/>
                <a:gd name="T20" fmla="*/ 21 w 127"/>
                <a:gd name="T21" fmla="*/ 76 h 150"/>
                <a:gd name="T22" fmla="*/ 21 w 127"/>
                <a:gd name="T23" fmla="*/ 77 h 150"/>
                <a:gd name="T24" fmla="*/ 65 w 127"/>
                <a:gd name="T25" fmla="*/ 133 h 150"/>
                <a:gd name="T26" fmla="*/ 109 w 127"/>
                <a:gd name="T27" fmla="*/ 7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0">
                  <a:moveTo>
                    <a:pt x="0" y="77"/>
                  </a:moveTo>
                  <a:lnTo>
                    <a:pt x="0" y="75"/>
                  </a:lnTo>
                  <a:cubicBezTo>
                    <a:pt x="0" y="32"/>
                    <a:pt x="27" y="0"/>
                    <a:pt x="64" y="0"/>
                  </a:cubicBezTo>
                  <a:cubicBezTo>
                    <a:pt x="101" y="0"/>
                    <a:pt x="127" y="32"/>
                    <a:pt x="127" y="73"/>
                  </a:cubicBezTo>
                  <a:lnTo>
                    <a:pt x="127" y="75"/>
                  </a:lnTo>
                  <a:cubicBezTo>
                    <a:pt x="127" y="117"/>
                    <a:pt x="100" y="150"/>
                    <a:pt x="64" y="150"/>
                  </a:cubicBezTo>
                  <a:cubicBezTo>
                    <a:pt x="27" y="150"/>
                    <a:pt x="0" y="120"/>
                    <a:pt x="0" y="77"/>
                  </a:cubicBezTo>
                  <a:close/>
                  <a:moveTo>
                    <a:pt x="109" y="77"/>
                  </a:moveTo>
                  <a:lnTo>
                    <a:pt x="109" y="76"/>
                  </a:lnTo>
                  <a:cubicBezTo>
                    <a:pt x="109" y="43"/>
                    <a:pt x="89" y="20"/>
                    <a:pt x="65" y="20"/>
                  </a:cubicBezTo>
                  <a:cubicBezTo>
                    <a:pt x="40" y="20"/>
                    <a:pt x="21" y="43"/>
                    <a:pt x="21" y="76"/>
                  </a:cubicBezTo>
                  <a:lnTo>
                    <a:pt x="21" y="77"/>
                  </a:lnTo>
                  <a:cubicBezTo>
                    <a:pt x="21" y="110"/>
                    <a:pt x="40" y="133"/>
                    <a:pt x="65" y="133"/>
                  </a:cubicBezTo>
                  <a:cubicBezTo>
                    <a:pt x="90" y="133"/>
                    <a:pt x="109" y="108"/>
                    <a:pt x="109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2" name="Freeform 1033"/>
            <p:cNvSpPr>
              <a:spLocks noEditPoints="1"/>
            </p:cNvSpPr>
            <p:nvPr/>
          </p:nvSpPr>
          <p:spPr bwMode="auto">
            <a:xfrm>
              <a:off x="8550276" y="2893975"/>
              <a:ext cx="61913" cy="103188"/>
            </a:xfrm>
            <a:custGeom>
              <a:avLst/>
              <a:gdLst>
                <a:gd name="T0" fmla="*/ 0 w 124"/>
                <a:gd name="T1" fmla="*/ 129 h 203"/>
                <a:gd name="T2" fmla="*/ 0 w 124"/>
                <a:gd name="T3" fmla="*/ 127 h 203"/>
                <a:gd name="T4" fmla="*/ 57 w 124"/>
                <a:gd name="T5" fmla="*/ 53 h 203"/>
                <a:gd name="T6" fmla="*/ 104 w 124"/>
                <a:gd name="T7" fmla="*/ 83 h 203"/>
                <a:gd name="T8" fmla="*/ 104 w 124"/>
                <a:gd name="T9" fmla="*/ 0 h 203"/>
                <a:gd name="T10" fmla="*/ 124 w 124"/>
                <a:gd name="T11" fmla="*/ 0 h 203"/>
                <a:gd name="T12" fmla="*/ 124 w 124"/>
                <a:gd name="T13" fmla="*/ 200 h 203"/>
                <a:gd name="T14" fmla="*/ 104 w 124"/>
                <a:gd name="T15" fmla="*/ 200 h 203"/>
                <a:gd name="T16" fmla="*/ 104 w 124"/>
                <a:gd name="T17" fmla="*/ 173 h 203"/>
                <a:gd name="T18" fmla="*/ 57 w 124"/>
                <a:gd name="T19" fmla="*/ 203 h 203"/>
                <a:gd name="T20" fmla="*/ 0 w 124"/>
                <a:gd name="T21" fmla="*/ 129 h 203"/>
                <a:gd name="T22" fmla="*/ 105 w 124"/>
                <a:gd name="T23" fmla="*/ 129 h 203"/>
                <a:gd name="T24" fmla="*/ 105 w 124"/>
                <a:gd name="T25" fmla="*/ 127 h 203"/>
                <a:gd name="T26" fmla="*/ 61 w 124"/>
                <a:gd name="T27" fmla="*/ 70 h 203"/>
                <a:gd name="T28" fmla="*/ 20 w 124"/>
                <a:gd name="T29" fmla="*/ 127 h 203"/>
                <a:gd name="T30" fmla="*/ 20 w 124"/>
                <a:gd name="T31" fmla="*/ 129 h 203"/>
                <a:gd name="T32" fmla="*/ 61 w 124"/>
                <a:gd name="T33" fmla="*/ 185 h 203"/>
                <a:gd name="T34" fmla="*/ 105 w 124"/>
                <a:gd name="T35" fmla="*/ 12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03">
                  <a:moveTo>
                    <a:pt x="0" y="129"/>
                  </a:moveTo>
                  <a:lnTo>
                    <a:pt x="0" y="127"/>
                  </a:lnTo>
                  <a:cubicBezTo>
                    <a:pt x="0" y="79"/>
                    <a:pt x="29" y="53"/>
                    <a:pt x="57" y="53"/>
                  </a:cubicBezTo>
                  <a:cubicBezTo>
                    <a:pt x="80" y="53"/>
                    <a:pt x="95" y="67"/>
                    <a:pt x="104" y="83"/>
                  </a:cubicBezTo>
                  <a:lnTo>
                    <a:pt x="104" y="0"/>
                  </a:lnTo>
                  <a:lnTo>
                    <a:pt x="124" y="0"/>
                  </a:lnTo>
                  <a:lnTo>
                    <a:pt x="124" y="200"/>
                  </a:lnTo>
                  <a:lnTo>
                    <a:pt x="104" y="200"/>
                  </a:lnTo>
                  <a:lnTo>
                    <a:pt x="104" y="173"/>
                  </a:lnTo>
                  <a:cubicBezTo>
                    <a:pt x="94" y="189"/>
                    <a:pt x="80" y="203"/>
                    <a:pt x="57" y="203"/>
                  </a:cubicBezTo>
                  <a:cubicBezTo>
                    <a:pt x="27" y="203"/>
                    <a:pt x="0" y="178"/>
                    <a:pt x="0" y="129"/>
                  </a:cubicBezTo>
                  <a:close/>
                  <a:moveTo>
                    <a:pt x="105" y="129"/>
                  </a:moveTo>
                  <a:lnTo>
                    <a:pt x="105" y="127"/>
                  </a:lnTo>
                  <a:cubicBezTo>
                    <a:pt x="105" y="93"/>
                    <a:pt x="84" y="70"/>
                    <a:pt x="61" y="70"/>
                  </a:cubicBezTo>
                  <a:cubicBezTo>
                    <a:pt x="39" y="70"/>
                    <a:pt x="20" y="90"/>
                    <a:pt x="20" y="127"/>
                  </a:cubicBezTo>
                  <a:lnTo>
                    <a:pt x="20" y="129"/>
                  </a:lnTo>
                  <a:cubicBezTo>
                    <a:pt x="20" y="164"/>
                    <a:pt x="39" y="185"/>
                    <a:pt x="61" y="185"/>
                  </a:cubicBezTo>
                  <a:cubicBezTo>
                    <a:pt x="84" y="185"/>
                    <a:pt x="105" y="163"/>
                    <a:pt x="105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3" name="Freeform 1034"/>
            <p:cNvSpPr>
              <a:spLocks/>
            </p:cNvSpPr>
            <p:nvPr/>
          </p:nvSpPr>
          <p:spPr bwMode="auto">
            <a:xfrm>
              <a:off x="8632826" y="2893975"/>
              <a:ext cx="57150" cy="101600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2 w 110"/>
                <a:gd name="T7" fmla="*/ 54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2 h 201"/>
                <a:gd name="T16" fmla="*/ 56 w 110"/>
                <a:gd name="T17" fmla="*/ 72 h 201"/>
                <a:gd name="T18" fmla="*/ 20 w 110"/>
                <a:gd name="T19" fmla="*/ 114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7" y="65"/>
                    <a:pt x="41" y="54"/>
                    <a:pt x="62" y="54"/>
                  </a:cubicBezTo>
                  <a:cubicBezTo>
                    <a:pt x="92" y="54"/>
                    <a:pt x="110" y="74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2"/>
                  </a:lnTo>
                  <a:cubicBezTo>
                    <a:pt x="90" y="86"/>
                    <a:pt x="77" y="72"/>
                    <a:pt x="56" y="72"/>
                  </a:cubicBezTo>
                  <a:cubicBezTo>
                    <a:pt x="35" y="72"/>
                    <a:pt x="20" y="89"/>
                    <a:pt x="20" y="114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4" name="Freeform 1035"/>
            <p:cNvSpPr>
              <a:spLocks/>
            </p:cNvSpPr>
            <p:nvPr/>
          </p:nvSpPr>
          <p:spPr bwMode="auto">
            <a:xfrm>
              <a:off x="7289801" y="3130512"/>
              <a:ext cx="65088" cy="101600"/>
            </a:xfrm>
            <a:custGeom>
              <a:avLst/>
              <a:gdLst>
                <a:gd name="T0" fmla="*/ 0 w 129"/>
                <a:gd name="T1" fmla="*/ 173 h 200"/>
                <a:gd name="T2" fmla="*/ 13 w 129"/>
                <a:gd name="T3" fmla="*/ 157 h 200"/>
                <a:gd name="T4" fmla="*/ 68 w 129"/>
                <a:gd name="T5" fmla="*/ 180 h 200"/>
                <a:gd name="T6" fmla="*/ 106 w 129"/>
                <a:gd name="T7" fmla="*/ 148 h 200"/>
                <a:gd name="T8" fmla="*/ 106 w 129"/>
                <a:gd name="T9" fmla="*/ 148 h 200"/>
                <a:gd name="T10" fmla="*/ 64 w 129"/>
                <a:gd name="T11" fmla="*/ 109 h 200"/>
                <a:gd name="T12" fmla="*/ 8 w 129"/>
                <a:gd name="T13" fmla="*/ 51 h 200"/>
                <a:gd name="T14" fmla="*/ 8 w 129"/>
                <a:gd name="T15" fmla="*/ 51 h 200"/>
                <a:gd name="T16" fmla="*/ 66 w 129"/>
                <a:gd name="T17" fmla="*/ 0 h 200"/>
                <a:gd name="T18" fmla="*/ 125 w 129"/>
                <a:gd name="T19" fmla="*/ 23 h 200"/>
                <a:gd name="T20" fmla="*/ 113 w 129"/>
                <a:gd name="T21" fmla="*/ 39 h 200"/>
                <a:gd name="T22" fmla="*/ 66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9 h 200"/>
                <a:gd name="T36" fmla="*/ 0 w 129"/>
                <a:gd name="T37" fmla="*/ 1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3"/>
                  </a:moveTo>
                  <a:lnTo>
                    <a:pt x="13" y="157"/>
                  </a:lnTo>
                  <a:cubicBezTo>
                    <a:pt x="29" y="172"/>
                    <a:pt x="45" y="180"/>
                    <a:pt x="68" y="180"/>
                  </a:cubicBezTo>
                  <a:cubicBezTo>
                    <a:pt x="92" y="180"/>
                    <a:pt x="106" y="166"/>
                    <a:pt x="106" y="148"/>
                  </a:cubicBezTo>
                  <a:lnTo>
                    <a:pt x="106" y="148"/>
                  </a:lnTo>
                  <a:cubicBezTo>
                    <a:pt x="106" y="131"/>
                    <a:pt x="99" y="121"/>
                    <a:pt x="64" y="109"/>
                  </a:cubicBezTo>
                  <a:cubicBezTo>
                    <a:pt x="24" y="94"/>
                    <a:pt x="8" y="79"/>
                    <a:pt x="8" y="51"/>
                  </a:cubicBezTo>
                  <a:lnTo>
                    <a:pt x="8" y="51"/>
                  </a:lnTo>
                  <a:cubicBezTo>
                    <a:pt x="8" y="23"/>
                    <a:pt x="33" y="0"/>
                    <a:pt x="66" y="0"/>
                  </a:cubicBezTo>
                  <a:cubicBezTo>
                    <a:pt x="89" y="0"/>
                    <a:pt x="108" y="8"/>
                    <a:pt x="125" y="23"/>
                  </a:cubicBezTo>
                  <a:lnTo>
                    <a:pt x="113" y="39"/>
                  </a:lnTo>
                  <a:cubicBezTo>
                    <a:pt x="98" y="26"/>
                    <a:pt x="83" y="20"/>
                    <a:pt x="66" y="20"/>
                  </a:cubicBezTo>
                  <a:cubicBezTo>
                    <a:pt x="44" y="20"/>
                    <a:pt x="30" y="34"/>
                    <a:pt x="30" y="50"/>
                  </a:cubicBezTo>
                  <a:lnTo>
                    <a:pt x="30" y="50"/>
                  </a:lnTo>
                  <a:cubicBezTo>
                    <a:pt x="30" y="68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8"/>
                    <a:pt x="104" y="199"/>
                    <a:pt x="69" y="199"/>
                  </a:cubicBezTo>
                  <a:cubicBezTo>
                    <a:pt x="43" y="200"/>
                    <a:pt x="20" y="192"/>
                    <a:pt x="0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5" name="Freeform 1036"/>
            <p:cNvSpPr>
              <a:spLocks noEditPoints="1"/>
            </p:cNvSpPr>
            <p:nvPr/>
          </p:nvSpPr>
          <p:spPr bwMode="auto">
            <a:xfrm>
              <a:off x="7367589" y="3155912"/>
              <a:ext cx="60325" cy="76200"/>
            </a:xfrm>
            <a:custGeom>
              <a:avLst/>
              <a:gdLst>
                <a:gd name="T0" fmla="*/ 0 w 118"/>
                <a:gd name="T1" fmla="*/ 77 h 152"/>
                <a:gd name="T2" fmla="*/ 0 w 118"/>
                <a:gd name="T3" fmla="*/ 75 h 152"/>
                <a:gd name="T4" fmla="*/ 60 w 118"/>
                <a:gd name="T5" fmla="*/ 0 h 152"/>
                <a:gd name="T6" fmla="*/ 118 w 118"/>
                <a:gd name="T7" fmla="*/ 75 h 152"/>
                <a:gd name="T8" fmla="*/ 118 w 118"/>
                <a:gd name="T9" fmla="*/ 84 h 152"/>
                <a:gd name="T10" fmla="*/ 20 w 118"/>
                <a:gd name="T11" fmla="*/ 84 h 152"/>
                <a:gd name="T12" fmla="*/ 65 w 118"/>
                <a:gd name="T13" fmla="*/ 134 h 152"/>
                <a:gd name="T14" fmla="*/ 102 w 118"/>
                <a:gd name="T15" fmla="*/ 118 h 152"/>
                <a:gd name="T16" fmla="*/ 114 w 118"/>
                <a:gd name="T17" fmla="*/ 130 h 152"/>
                <a:gd name="T18" fmla="*/ 64 w 118"/>
                <a:gd name="T19" fmla="*/ 152 h 152"/>
                <a:gd name="T20" fmla="*/ 0 w 118"/>
                <a:gd name="T21" fmla="*/ 77 h 152"/>
                <a:gd name="T22" fmla="*/ 99 w 118"/>
                <a:gd name="T23" fmla="*/ 68 h 152"/>
                <a:gd name="T24" fmla="*/ 61 w 118"/>
                <a:gd name="T25" fmla="*/ 18 h 152"/>
                <a:gd name="T26" fmla="*/ 21 w 118"/>
                <a:gd name="T27" fmla="*/ 68 h 152"/>
                <a:gd name="T28" fmla="*/ 99 w 118"/>
                <a:gd name="T29" fmla="*/ 6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2">
                  <a:moveTo>
                    <a:pt x="0" y="77"/>
                  </a:moveTo>
                  <a:lnTo>
                    <a:pt x="0" y="75"/>
                  </a:lnTo>
                  <a:cubicBezTo>
                    <a:pt x="0" y="32"/>
                    <a:pt x="26" y="0"/>
                    <a:pt x="60" y="0"/>
                  </a:cubicBezTo>
                  <a:cubicBezTo>
                    <a:pt x="96" y="0"/>
                    <a:pt x="118" y="32"/>
                    <a:pt x="118" y="75"/>
                  </a:cubicBezTo>
                  <a:lnTo>
                    <a:pt x="118" y="84"/>
                  </a:lnTo>
                  <a:lnTo>
                    <a:pt x="20" y="84"/>
                  </a:lnTo>
                  <a:cubicBezTo>
                    <a:pt x="23" y="117"/>
                    <a:pt x="43" y="134"/>
                    <a:pt x="65" y="134"/>
                  </a:cubicBezTo>
                  <a:cubicBezTo>
                    <a:pt x="81" y="134"/>
                    <a:pt x="93" y="128"/>
                    <a:pt x="102" y="118"/>
                  </a:cubicBezTo>
                  <a:lnTo>
                    <a:pt x="114" y="130"/>
                  </a:lnTo>
                  <a:cubicBezTo>
                    <a:pt x="101" y="144"/>
                    <a:pt x="86" y="152"/>
                    <a:pt x="64" y="152"/>
                  </a:cubicBezTo>
                  <a:cubicBezTo>
                    <a:pt x="30" y="150"/>
                    <a:pt x="0" y="122"/>
                    <a:pt x="0" y="77"/>
                  </a:cubicBezTo>
                  <a:close/>
                  <a:moveTo>
                    <a:pt x="99" y="68"/>
                  </a:moveTo>
                  <a:cubicBezTo>
                    <a:pt x="98" y="40"/>
                    <a:pt x="84" y="18"/>
                    <a:pt x="61" y="18"/>
                  </a:cubicBezTo>
                  <a:cubicBezTo>
                    <a:pt x="40" y="18"/>
                    <a:pt x="24" y="38"/>
                    <a:pt x="21" y="68"/>
                  </a:cubicBezTo>
                  <a:lnTo>
                    <a:pt x="99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6" name="Freeform 1037"/>
            <p:cNvSpPr>
              <a:spLocks/>
            </p:cNvSpPr>
            <p:nvPr/>
          </p:nvSpPr>
          <p:spPr bwMode="auto">
            <a:xfrm>
              <a:off x="7443789" y="3155912"/>
              <a:ext cx="55563" cy="74613"/>
            </a:xfrm>
            <a:custGeom>
              <a:avLst/>
              <a:gdLst>
                <a:gd name="T0" fmla="*/ 0 w 110"/>
                <a:gd name="T1" fmla="*/ 3 h 148"/>
                <a:gd name="T2" fmla="*/ 20 w 110"/>
                <a:gd name="T3" fmla="*/ 3 h 148"/>
                <a:gd name="T4" fmla="*/ 20 w 110"/>
                <a:gd name="T5" fmla="*/ 27 h 148"/>
                <a:gd name="T6" fmla="*/ 63 w 110"/>
                <a:gd name="T7" fmla="*/ 0 h 148"/>
                <a:gd name="T8" fmla="*/ 110 w 110"/>
                <a:gd name="T9" fmla="*/ 53 h 148"/>
                <a:gd name="T10" fmla="*/ 110 w 110"/>
                <a:gd name="T11" fmla="*/ 148 h 148"/>
                <a:gd name="T12" fmla="*/ 90 w 110"/>
                <a:gd name="T13" fmla="*/ 148 h 148"/>
                <a:gd name="T14" fmla="*/ 90 w 110"/>
                <a:gd name="T15" fmla="*/ 59 h 148"/>
                <a:gd name="T16" fmla="*/ 56 w 110"/>
                <a:gd name="T17" fmla="*/ 19 h 148"/>
                <a:gd name="T18" fmla="*/ 20 w 110"/>
                <a:gd name="T19" fmla="*/ 60 h 148"/>
                <a:gd name="T20" fmla="*/ 20 w 110"/>
                <a:gd name="T21" fmla="*/ 148 h 148"/>
                <a:gd name="T22" fmla="*/ 0 w 110"/>
                <a:gd name="T23" fmla="*/ 148 h 148"/>
                <a:gd name="T24" fmla="*/ 0 w 110"/>
                <a:gd name="T25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3"/>
                  </a:moveTo>
                  <a:lnTo>
                    <a:pt x="20" y="3"/>
                  </a:lnTo>
                  <a:lnTo>
                    <a:pt x="20" y="27"/>
                  </a:lnTo>
                  <a:cubicBezTo>
                    <a:pt x="27" y="12"/>
                    <a:pt x="41" y="0"/>
                    <a:pt x="63" y="0"/>
                  </a:cubicBezTo>
                  <a:cubicBezTo>
                    <a:pt x="93" y="0"/>
                    <a:pt x="110" y="20"/>
                    <a:pt x="110" y="53"/>
                  </a:cubicBezTo>
                  <a:lnTo>
                    <a:pt x="110" y="148"/>
                  </a:lnTo>
                  <a:lnTo>
                    <a:pt x="90" y="148"/>
                  </a:lnTo>
                  <a:lnTo>
                    <a:pt x="90" y="59"/>
                  </a:lnTo>
                  <a:cubicBezTo>
                    <a:pt x="90" y="33"/>
                    <a:pt x="78" y="19"/>
                    <a:pt x="56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7" name="Rectangle 1038"/>
            <p:cNvSpPr>
              <a:spLocks noChangeArrowheads="1"/>
            </p:cNvSpPr>
            <p:nvPr/>
          </p:nvSpPr>
          <p:spPr bwMode="auto">
            <a:xfrm>
              <a:off x="7519989" y="3128925"/>
              <a:ext cx="11113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8" name="Freeform 1039"/>
            <p:cNvSpPr>
              <a:spLocks noEditPoints="1"/>
            </p:cNvSpPr>
            <p:nvPr/>
          </p:nvSpPr>
          <p:spPr bwMode="auto">
            <a:xfrm>
              <a:off x="7551739" y="3128925"/>
              <a:ext cx="11113" cy="101600"/>
            </a:xfrm>
            <a:custGeom>
              <a:avLst/>
              <a:gdLst>
                <a:gd name="T0" fmla="*/ 0 w 22"/>
                <a:gd name="T1" fmla="*/ 0 h 199"/>
                <a:gd name="T2" fmla="*/ 22 w 22"/>
                <a:gd name="T3" fmla="*/ 0 h 199"/>
                <a:gd name="T4" fmla="*/ 22 w 22"/>
                <a:gd name="T5" fmla="*/ 24 h 199"/>
                <a:gd name="T6" fmla="*/ 0 w 22"/>
                <a:gd name="T7" fmla="*/ 24 h 199"/>
                <a:gd name="T8" fmla="*/ 0 w 22"/>
                <a:gd name="T9" fmla="*/ 0 h 199"/>
                <a:gd name="T10" fmla="*/ 1 w 22"/>
                <a:gd name="T11" fmla="*/ 54 h 199"/>
                <a:gd name="T12" fmla="*/ 21 w 22"/>
                <a:gd name="T13" fmla="*/ 54 h 199"/>
                <a:gd name="T14" fmla="*/ 21 w 22"/>
                <a:gd name="T15" fmla="*/ 199 h 199"/>
                <a:gd name="T16" fmla="*/ 1 w 22"/>
                <a:gd name="T17" fmla="*/ 199 h 199"/>
                <a:gd name="T18" fmla="*/ 1 w 22"/>
                <a:gd name="T19" fmla="*/ 5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9">
                  <a:moveTo>
                    <a:pt x="0" y="0"/>
                  </a:moveTo>
                  <a:lnTo>
                    <a:pt x="22" y="0"/>
                  </a:lnTo>
                  <a:lnTo>
                    <a:pt x="22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54"/>
                  </a:moveTo>
                  <a:lnTo>
                    <a:pt x="21" y="54"/>
                  </a:lnTo>
                  <a:lnTo>
                    <a:pt x="21" y="199"/>
                  </a:lnTo>
                  <a:lnTo>
                    <a:pt x="1" y="199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9" name="Freeform 1040"/>
            <p:cNvSpPr>
              <a:spLocks/>
            </p:cNvSpPr>
            <p:nvPr/>
          </p:nvSpPr>
          <p:spPr bwMode="auto">
            <a:xfrm>
              <a:off x="7585076" y="3155912"/>
              <a:ext cx="55563" cy="74613"/>
            </a:xfrm>
            <a:custGeom>
              <a:avLst/>
              <a:gdLst>
                <a:gd name="T0" fmla="*/ 0 w 110"/>
                <a:gd name="T1" fmla="*/ 3 h 148"/>
                <a:gd name="T2" fmla="*/ 20 w 110"/>
                <a:gd name="T3" fmla="*/ 3 h 148"/>
                <a:gd name="T4" fmla="*/ 20 w 110"/>
                <a:gd name="T5" fmla="*/ 27 h 148"/>
                <a:gd name="T6" fmla="*/ 63 w 110"/>
                <a:gd name="T7" fmla="*/ 0 h 148"/>
                <a:gd name="T8" fmla="*/ 110 w 110"/>
                <a:gd name="T9" fmla="*/ 53 h 148"/>
                <a:gd name="T10" fmla="*/ 110 w 110"/>
                <a:gd name="T11" fmla="*/ 148 h 148"/>
                <a:gd name="T12" fmla="*/ 91 w 110"/>
                <a:gd name="T13" fmla="*/ 148 h 148"/>
                <a:gd name="T14" fmla="*/ 91 w 110"/>
                <a:gd name="T15" fmla="*/ 59 h 148"/>
                <a:gd name="T16" fmla="*/ 57 w 110"/>
                <a:gd name="T17" fmla="*/ 19 h 148"/>
                <a:gd name="T18" fmla="*/ 20 w 110"/>
                <a:gd name="T19" fmla="*/ 60 h 148"/>
                <a:gd name="T20" fmla="*/ 20 w 110"/>
                <a:gd name="T21" fmla="*/ 148 h 148"/>
                <a:gd name="T22" fmla="*/ 0 w 110"/>
                <a:gd name="T23" fmla="*/ 148 h 148"/>
                <a:gd name="T24" fmla="*/ 0 w 110"/>
                <a:gd name="T25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3"/>
                  </a:moveTo>
                  <a:lnTo>
                    <a:pt x="20" y="3"/>
                  </a:lnTo>
                  <a:lnTo>
                    <a:pt x="20" y="27"/>
                  </a:lnTo>
                  <a:cubicBezTo>
                    <a:pt x="28" y="12"/>
                    <a:pt x="42" y="0"/>
                    <a:pt x="63" y="0"/>
                  </a:cubicBezTo>
                  <a:cubicBezTo>
                    <a:pt x="93" y="0"/>
                    <a:pt x="110" y="20"/>
                    <a:pt x="110" y="53"/>
                  </a:cubicBezTo>
                  <a:lnTo>
                    <a:pt x="110" y="148"/>
                  </a:lnTo>
                  <a:lnTo>
                    <a:pt x="91" y="148"/>
                  </a:lnTo>
                  <a:lnTo>
                    <a:pt x="91" y="59"/>
                  </a:lnTo>
                  <a:cubicBezTo>
                    <a:pt x="91" y="33"/>
                    <a:pt x="78" y="19"/>
                    <a:pt x="57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0" name="Freeform 1041"/>
            <p:cNvSpPr>
              <a:spLocks/>
            </p:cNvSpPr>
            <p:nvPr/>
          </p:nvSpPr>
          <p:spPr bwMode="auto">
            <a:xfrm>
              <a:off x="7843839" y="3132100"/>
              <a:ext cx="66675" cy="98425"/>
            </a:xfrm>
            <a:custGeom>
              <a:avLst/>
              <a:gdLst>
                <a:gd name="T0" fmla="*/ 0 w 42"/>
                <a:gd name="T1" fmla="*/ 57 h 62"/>
                <a:gd name="T2" fmla="*/ 34 w 42"/>
                <a:gd name="T3" fmla="*/ 6 h 62"/>
                <a:gd name="T4" fmla="*/ 1 w 42"/>
                <a:gd name="T5" fmla="*/ 6 h 62"/>
                <a:gd name="T6" fmla="*/ 1 w 42"/>
                <a:gd name="T7" fmla="*/ 0 h 62"/>
                <a:gd name="T8" fmla="*/ 42 w 42"/>
                <a:gd name="T9" fmla="*/ 0 h 62"/>
                <a:gd name="T10" fmla="*/ 42 w 42"/>
                <a:gd name="T11" fmla="*/ 4 h 62"/>
                <a:gd name="T12" fmla="*/ 9 w 42"/>
                <a:gd name="T13" fmla="*/ 56 h 62"/>
                <a:gd name="T14" fmla="*/ 42 w 42"/>
                <a:gd name="T15" fmla="*/ 56 h 62"/>
                <a:gd name="T16" fmla="*/ 42 w 42"/>
                <a:gd name="T17" fmla="*/ 62 h 62"/>
                <a:gd name="T18" fmla="*/ 0 w 42"/>
                <a:gd name="T19" fmla="*/ 62 h 62"/>
                <a:gd name="T20" fmla="*/ 0 w 42"/>
                <a:gd name="T21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62">
                  <a:moveTo>
                    <a:pt x="0" y="57"/>
                  </a:moveTo>
                  <a:lnTo>
                    <a:pt x="34" y="6"/>
                  </a:lnTo>
                  <a:lnTo>
                    <a:pt x="1" y="6"/>
                  </a:lnTo>
                  <a:lnTo>
                    <a:pt x="1" y="0"/>
                  </a:lnTo>
                  <a:lnTo>
                    <a:pt x="42" y="0"/>
                  </a:lnTo>
                  <a:lnTo>
                    <a:pt x="42" y="4"/>
                  </a:lnTo>
                  <a:lnTo>
                    <a:pt x="9" y="56"/>
                  </a:lnTo>
                  <a:lnTo>
                    <a:pt x="42" y="56"/>
                  </a:lnTo>
                  <a:lnTo>
                    <a:pt x="42" y="62"/>
                  </a:lnTo>
                  <a:lnTo>
                    <a:pt x="0" y="6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" name="Freeform 1042"/>
            <p:cNvSpPr>
              <a:spLocks noEditPoints="1"/>
            </p:cNvSpPr>
            <p:nvPr/>
          </p:nvSpPr>
          <p:spPr bwMode="auto">
            <a:xfrm>
              <a:off x="7924801" y="3155912"/>
              <a:ext cx="55563" cy="76200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3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3 w 108"/>
                <a:gd name="T11" fmla="*/ 17 h 148"/>
                <a:gd name="T12" fmla="*/ 16 w 108"/>
                <a:gd name="T13" fmla="*/ 27 h 148"/>
                <a:gd name="T14" fmla="*/ 10 w 108"/>
                <a:gd name="T15" fmla="*/ 11 h 148"/>
                <a:gd name="T16" fmla="*/ 54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8 w 108"/>
                <a:gd name="T25" fmla="*/ 146 h 148"/>
                <a:gd name="T26" fmla="*/ 88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90 w 108"/>
                <a:gd name="T33" fmla="*/ 95 h 148"/>
                <a:gd name="T34" fmla="*/ 90 w 108"/>
                <a:gd name="T35" fmla="*/ 77 h 148"/>
                <a:gd name="T36" fmla="*/ 55 w 108"/>
                <a:gd name="T37" fmla="*/ 71 h 148"/>
                <a:gd name="T38" fmla="*/ 18 w 108"/>
                <a:gd name="T39" fmla="*/ 101 h 148"/>
                <a:gd name="T40" fmla="*/ 18 w 108"/>
                <a:gd name="T41" fmla="*/ 102 h 148"/>
                <a:gd name="T42" fmla="*/ 50 w 108"/>
                <a:gd name="T43" fmla="*/ 132 h 148"/>
                <a:gd name="T44" fmla="*/ 90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3" y="56"/>
                  </a:cubicBezTo>
                  <a:cubicBezTo>
                    <a:pt x="68" y="56"/>
                    <a:pt x="79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3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4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3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79" y="138"/>
                    <a:pt x="66" y="148"/>
                    <a:pt x="45" y="148"/>
                  </a:cubicBezTo>
                  <a:cubicBezTo>
                    <a:pt x="21" y="148"/>
                    <a:pt x="0" y="132"/>
                    <a:pt x="0" y="103"/>
                  </a:cubicBezTo>
                  <a:close/>
                  <a:moveTo>
                    <a:pt x="90" y="95"/>
                  </a:moveTo>
                  <a:lnTo>
                    <a:pt x="90" y="77"/>
                  </a:lnTo>
                  <a:cubicBezTo>
                    <a:pt x="81" y="73"/>
                    <a:pt x="68" y="71"/>
                    <a:pt x="55" y="71"/>
                  </a:cubicBezTo>
                  <a:cubicBezTo>
                    <a:pt x="32" y="71"/>
                    <a:pt x="18" y="83"/>
                    <a:pt x="18" y="101"/>
                  </a:cubicBezTo>
                  <a:lnTo>
                    <a:pt x="18" y="102"/>
                  </a:lnTo>
                  <a:cubicBezTo>
                    <a:pt x="18" y="120"/>
                    <a:pt x="32" y="132"/>
                    <a:pt x="50" y="132"/>
                  </a:cubicBezTo>
                  <a:cubicBezTo>
                    <a:pt x="72" y="132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2" name="Freeform 1043"/>
            <p:cNvSpPr>
              <a:spLocks noEditPoints="1"/>
            </p:cNvSpPr>
            <p:nvPr/>
          </p:nvSpPr>
          <p:spPr bwMode="auto">
            <a:xfrm>
              <a:off x="7996239" y="3154325"/>
              <a:ext cx="63500" cy="96838"/>
            </a:xfrm>
            <a:custGeom>
              <a:avLst/>
              <a:gdLst>
                <a:gd name="T0" fmla="*/ 104 w 124"/>
                <a:gd name="T1" fmla="*/ 120 h 189"/>
                <a:gd name="T2" fmla="*/ 58 w 124"/>
                <a:gd name="T3" fmla="*/ 150 h 189"/>
                <a:gd name="T4" fmla="*/ 0 w 124"/>
                <a:gd name="T5" fmla="*/ 76 h 189"/>
                <a:gd name="T6" fmla="*/ 0 w 124"/>
                <a:gd name="T7" fmla="*/ 74 h 189"/>
                <a:gd name="T8" fmla="*/ 58 w 124"/>
                <a:gd name="T9" fmla="*/ 0 h 189"/>
                <a:gd name="T10" fmla="*/ 104 w 124"/>
                <a:gd name="T11" fmla="*/ 30 h 189"/>
                <a:gd name="T12" fmla="*/ 104 w 124"/>
                <a:gd name="T13" fmla="*/ 3 h 189"/>
                <a:gd name="T14" fmla="*/ 124 w 124"/>
                <a:gd name="T15" fmla="*/ 3 h 189"/>
                <a:gd name="T16" fmla="*/ 124 w 124"/>
                <a:gd name="T17" fmla="*/ 189 h 189"/>
                <a:gd name="T18" fmla="*/ 104 w 124"/>
                <a:gd name="T19" fmla="*/ 189 h 189"/>
                <a:gd name="T20" fmla="*/ 104 w 124"/>
                <a:gd name="T21" fmla="*/ 120 h 189"/>
                <a:gd name="T22" fmla="*/ 104 w 124"/>
                <a:gd name="T23" fmla="*/ 78 h 189"/>
                <a:gd name="T24" fmla="*/ 104 w 124"/>
                <a:gd name="T25" fmla="*/ 75 h 189"/>
                <a:gd name="T26" fmla="*/ 60 w 124"/>
                <a:gd name="T27" fmla="*/ 19 h 189"/>
                <a:gd name="T28" fmla="*/ 19 w 124"/>
                <a:gd name="T29" fmla="*/ 75 h 189"/>
                <a:gd name="T30" fmla="*/ 19 w 124"/>
                <a:gd name="T31" fmla="*/ 78 h 189"/>
                <a:gd name="T32" fmla="*/ 60 w 124"/>
                <a:gd name="T33" fmla="*/ 134 h 189"/>
                <a:gd name="T34" fmla="*/ 104 w 124"/>
                <a:gd name="T35" fmla="*/ 7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189">
                  <a:moveTo>
                    <a:pt x="104" y="120"/>
                  </a:moveTo>
                  <a:cubicBezTo>
                    <a:pt x="94" y="136"/>
                    <a:pt x="80" y="150"/>
                    <a:pt x="58" y="150"/>
                  </a:cubicBezTo>
                  <a:cubicBezTo>
                    <a:pt x="28" y="150"/>
                    <a:pt x="0" y="125"/>
                    <a:pt x="0" y="76"/>
                  </a:cubicBezTo>
                  <a:lnTo>
                    <a:pt x="0" y="74"/>
                  </a:lnTo>
                  <a:cubicBezTo>
                    <a:pt x="0" y="26"/>
                    <a:pt x="29" y="0"/>
                    <a:pt x="58" y="0"/>
                  </a:cubicBezTo>
                  <a:cubicBezTo>
                    <a:pt x="80" y="0"/>
                    <a:pt x="95" y="14"/>
                    <a:pt x="104" y="30"/>
                  </a:cubicBezTo>
                  <a:lnTo>
                    <a:pt x="104" y="3"/>
                  </a:lnTo>
                  <a:lnTo>
                    <a:pt x="124" y="3"/>
                  </a:lnTo>
                  <a:lnTo>
                    <a:pt x="124" y="189"/>
                  </a:lnTo>
                  <a:lnTo>
                    <a:pt x="104" y="189"/>
                  </a:lnTo>
                  <a:lnTo>
                    <a:pt x="104" y="120"/>
                  </a:lnTo>
                  <a:close/>
                  <a:moveTo>
                    <a:pt x="104" y="78"/>
                  </a:moveTo>
                  <a:lnTo>
                    <a:pt x="104" y="75"/>
                  </a:lnTo>
                  <a:cubicBezTo>
                    <a:pt x="104" y="41"/>
                    <a:pt x="83" y="19"/>
                    <a:pt x="60" y="19"/>
                  </a:cubicBezTo>
                  <a:cubicBezTo>
                    <a:pt x="38" y="19"/>
                    <a:pt x="19" y="39"/>
                    <a:pt x="19" y="75"/>
                  </a:cubicBezTo>
                  <a:lnTo>
                    <a:pt x="19" y="78"/>
                  </a:lnTo>
                  <a:cubicBezTo>
                    <a:pt x="19" y="113"/>
                    <a:pt x="38" y="134"/>
                    <a:pt x="60" y="134"/>
                  </a:cubicBezTo>
                  <a:cubicBezTo>
                    <a:pt x="84" y="133"/>
                    <a:pt x="104" y="111"/>
                    <a:pt x="104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3" name="Freeform 1044"/>
            <p:cNvSpPr>
              <a:spLocks noEditPoints="1"/>
            </p:cNvSpPr>
            <p:nvPr/>
          </p:nvSpPr>
          <p:spPr bwMode="auto">
            <a:xfrm>
              <a:off x="8075614" y="3155912"/>
              <a:ext cx="55563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1 w 109"/>
                <a:gd name="T33" fmla="*/ 95 h 148"/>
                <a:gd name="T34" fmla="*/ 91 w 109"/>
                <a:gd name="T35" fmla="*/ 77 h 148"/>
                <a:gd name="T36" fmla="*/ 56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1 w 109"/>
                <a:gd name="T43" fmla="*/ 132 h 148"/>
                <a:gd name="T44" fmla="*/ 91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8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3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4" name="Freeform 1045"/>
            <p:cNvSpPr>
              <a:spLocks/>
            </p:cNvSpPr>
            <p:nvPr/>
          </p:nvSpPr>
          <p:spPr bwMode="auto">
            <a:xfrm>
              <a:off x="8151814" y="3155912"/>
              <a:ext cx="34925" cy="7461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9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9" y="23"/>
                  </a:lnTo>
                  <a:cubicBezTo>
                    <a:pt x="41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5" name="Freeform 1046"/>
            <p:cNvSpPr>
              <a:spLocks noEditPoints="1"/>
            </p:cNvSpPr>
            <p:nvPr/>
          </p:nvSpPr>
          <p:spPr bwMode="auto">
            <a:xfrm>
              <a:off x="8382001" y="3132100"/>
              <a:ext cx="69850" cy="98425"/>
            </a:xfrm>
            <a:custGeom>
              <a:avLst/>
              <a:gdLst>
                <a:gd name="T0" fmla="*/ 1 w 135"/>
                <a:gd name="T1" fmla="*/ 0 h 194"/>
                <a:gd name="T2" fmla="*/ 68 w 135"/>
                <a:gd name="T3" fmla="*/ 0 h 194"/>
                <a:gd name="T4" fmla="*/ 115 w 135"/>
                <a:gd name="T5" fmla="*/ 16 h 194"/>
                <a:gd name="T6" fmla="*/ 128 w 135"/>
                <a:gd name="T7" fmla="*/ 49 h 194"/>
                <a:gd name="T8" fmla="*/ 128 w 135"/>
                <a:gd name="T9" fmla="*/ 49 h 194"/>
                <a:gd name="T10" fmla="*/ 95 w 135"/>
                <a:gd name="T11" fmla="*/ 94 h 194"/>
                <a:gd name="T12" fmla="*/ 135 w 135"/>
                <a:gd name="T13" fmla="*/ 140 h 194"/>
                <a:gd name="T14" fmla="*/ 135 w 135"/>
                <a:gd name="T15" fmla="*/ 141 h 194"/>
                <a:gd name="T16" fmla="*/ 68 w 135"/>
                <a:gd name="T17" fmla="*/ 194 h 194"/>
                <a:gd name="T18" fmla="*/ 0 w 135"/>
                <a:gd name="T19" fmla="*/ 194 h 194"/>
                <a:gd name="T20" fmla="*/ 0 w 135"/>
                <a:gd name="T21" fmla="*/ 0 h 194"/>
                <a:gd name="T22" fmla="*/ 1 w 135"/>
                <a:gd name="T23" fmla="*/ 0 h 194"/>
                <a:gd name="T24" fmla="*/ 106 w 135"/>
                <a:gd name="T25" fmla="*/ 51 h 194"/>
                <a:gd name="T26" fmla="*/ 65 w 135"/>
                <a:gd name="T27" fmla="*/ 19 h 194"/>
                <a:gd name="T28" fmla="*/ 21 w 135"/>
                <a:gd name="T29" fmla="*/ 19 h 194"/>
                <a:gd name="T30" fmla="*/ 21 w 135"/>
                <a:gd name="T31" fmla="*/ 87 h 194"/>
                <a:gd name="T32" fmla="*/ 64 w 135"/>
                <a:gd name="T33" fmla="*/ 87 h 194"/>
                <a:gd name="T34" fmla="*/ 106 w 135"/>
                <a:gd name="T35" fmla="*/ 51 h 194"/>
                <a:gd name="T36" fmla="*/ 66 w 135"/>
                <a:gd name="T37" fmla="*/ 105 h 194"/>
                <a:gd name="T38" fmla="*/ 21 w 135"/>
                <a:gd name="T39" fmla="*/ 105 h 194"/>
                <a:gd name="T40" fmla="*/ 21 w 135"/>
                <a:gd name="T41" fmla="*/ 175 h 194"/>
                <a:gd name="T42" fmla="*/ 69 w 135"/>
                <a:gd name="T43" fmla="*/ 175 h 194"/>
                <a:gd name="T44" fmla="*/ 115 w 135"/>
                <a:gd name="T45" fmla="*/ 140 h 194"/>
                <a:gd name="T46" fmla="*/ 115 w 135"/>
                <a:gd name="T47" fmla="*/ 140 h 194"/>
                <a:gd name="T48" fmla="*/ 66 w 135"/>
                <a:gd name="T49" fmla="*/ 10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94">
                  <a:moveTo>
                    <a:pt x="1" y="0"/>
                  </a:moveTo>
                  <a:lnTo>
                    <a:pt x="68" y="0"/>
                  </a:lnTo>
                  <a:cubicBezTo>
                    <a:pt x="88" y="0"/>
                    <a:pt x="105" y="6"/>
                    <a:pt x="115" y="16"/>
                  </a:cubicBezTo>
                  <a:cubicBezTo>
                    <a:pt x="122" y="24"/>
                    <a:pt x="128" y="35"/>
                    <a:pt x="128" y="49"/>
                  </a:cubicBezTo>
                  <a:lnTo>
                    <a:pt x="128" y="49"/>
                  </a:lnTo>
                  <a:cubicBezTo>
                    <a:pt x="128" y="75"/>
                    <a:pt x="111" y="87"/>
                    <a:pt x="95" y="94"/>
                  </a:cubicBezTo>
                  <a:cubicBezTo>
                    <a:pt x="118" y="100"/>
                    <a:pt x="135" y="114"/>
                    <a:pt x="135" y="140"/>
                  </a:cubicBezTo>
                  <a:lnTo>
                    <a:pt x="135" y="141"/>
                  </a:lnTo>
                  <a:cubicBezTo>
                    <a:pt x="135" y="174"/>
                    <a:pt x="108" y="194"/>
                    <a:pt x="68" y="194"/>
                  </a:cubicBezTo>
                  <a:lnTo>
                    <a:pt x="0" y="194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06" y="51"/>
                  </a:moveTo>
                  <a:cubicBezTo>
                    <a:pt x="106" y="31"/>
                    <a:pt x="91" y="19"/>
                    <a:pt x="65" y="19"/>
                  </a:cubicBezTo>
                  <a:lnTo>
                    <a:pt x="21" y="19"/>
                  </a:lnTo>
                  <a:lnTo>
                    <a:pt x="21" y="87"/>
                  </a:lnTo>
                  <a:lnTo>
                    <a:pt x="64" y="87"/>
                  </a:lnTo>
                  <a:cubicBezTo>
                    <a:pt x="89" y="87"/>
                    <a:pt x="106" y="75"/>
                    <a:pt x="106" y="51"/>
                  </a:cubicBezTo>
                  <a:close/>
                  <a:moveTo>
                    <a:pt x="66" y="105"/>
                  </a:moveTo>
                  <a:lnTo>
                    <a:pt x="21" y="105"/>
                  </a:lnTo>
                  <a:lnTo>
                    <a:pt x="21" y="175"/>
                  </a:lnTo>
                  <a:lnTo>
                    <a:pt x="69" y="175"/>
                  </a:lnTo>
                  <a:cubicBezTo>
                    <a:pt x="96" y="175"/>
                    <a:pt x="115" y="162"/>
                    <a:pt x="115" y="140"/>
                  </a:cubicBezTo>
                  <a:lnTo>
                    <a:pt x="115" y="140"/>
                  </a:lnTo>
                  <a:cubicBezTo>
                    <a:pt x="115" y="119"/>
                    <a:pt x="98" y="105"/>
                    <a:pt x="66" y="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6" name="Rectangle 1047"/>
            <p:cNvSpPr>
              <a:spLocks noChangeArrowheads="1"/>
            </p:cNvSpPr>
            <p:nvPr/>
          </p:nvSpPr>
          <p:spPr bwMode="auto">
            <a:xfrm>
              <a:off x="8469314" y="3128925"/>
              <a:ext cx="11113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7" name="Freeform 1048"/>
            <p:cNvSpPr>
              <a:spLocks noEditPoints="1"/>
            </p:cNvSpPr>
            <p:nvPr/>
          </p:nvSpPr>
          <p:spPr bwMode="auto">
            <a:xfrm>
              <a:off x="8496301" y="3155912"/>
              <a:ext cx="55563" cy="76200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4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4 w 108"/>
                <a:gd name="T11" fmla="*/ 17 h 148"/>
                <a:gd name="T12" fmla="*/ 16 w 108"/>
                <a:gd name="T13" fmla="*/ 27 h 148"/>
                <a:gd name="T14" fmla="*/ 10 w 108"/>
                <a:gd name="T15" fmla="*/ 11 h 148"/>
                <a:gd name="T16" fmla="*/ 55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9 w 108"/>
                <a:gd name="T25" fmla="*/ 146 h 148"/>
                <a:gd name="T26" fmla="*/ 89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91 w 108"/>
                <a:gd name="T33" fmla="*/ 95 h 148"/>
                <a:gd name="T34" fmla="*/ 91 w 108"/>
                <a:gd name="T35" fmla="*/ 77 h 148"/>
                <a:gd name="T36" fmla="*/ 56 w 108"/>
                <a:gd name="T37" fmla="*/ 71 h 148"/>
                <a:gd name="T38" fmla="*/ 20 w 108"/>
                <a:gd name="T39" fmla="*/ 101 h 148"/>
                <a:gd name="T40" fmla="*/ 20 w 108"/>
                <a:gd name="T41" fmla="*/ 102 h 148"/>
                <a:gd name="T42" fmla="*/ 51 w 108"/>
                <a:gd name="T43" fmla="*/ 132 h 148"/>
                <a:gd name="T44" fmla="*/ 91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2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3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8" name="Freeform 1049"/>
            <p:cNvSpPr>
              <a:spLocks/>
            </p:cNvSpPr>
            <p:nvPr/>
          </p:nvSpPr>
          <p:spPr bwMode="auto">
            <a:xfrm>
              <a:off x="8567739" y="3155912"/>
              <a:ext cx="53975" cy="74613"/>
            </a:xfrm>
            <a:custGeom>
              <a:avLst/>
              <a:gdLst>
                <a:gd name="T0" fmla="*/ 0 w 105"/>
                <a:gd name="T1" fmla="*/ 132 h 145"/>
                <a:gd name="T2" fmla="*/ 80 w 105"/>
                <a:gd name="T3" fmla="*/ 17 h 145"/>
                <a:gd name="T4" fmla="*/ 3 w 105"/>
                <a:gd name="T5" fmla="*/ 17 h 145"/>
                <a:gd name="T6" fmla="*/ 3 w 105"/>
                <a:gd name="T7" fmla="*/ 0 h 145"/>
                <a:gd name="T8" fmla="*/ 105 w 105"/>
                <a:gd name="T9" fmla="*/ 0 h 145"/>
                <a:gd name="T10" fmla="*/ 105 w 105"/>
                <a:gd name="T11" fmla="*/ 12 h 145"/>
                <a:gd name="T12" fmla="*/ 25 w 105"/>
                <a:gd name="T13" fmla="*/ 127 h 145"/>
                <a:gd name="T14" fmla="*/ 105 w 105"/>
                <a:gd name="T15" fmla="*/ 127 h 145"/>
                <a:gd name="T16" fmla="*/ 105 w 105"/>
                <a:gd name="T17" fmla="*/ 145 h 145"/>
                <a:gd name="T18" fmla="*/ 0 w 105"/>
                <a:gd name="T19" fmla="*/ 145 h 145"/>
                <a:gd name="T20" fmla="*/ 0 w 105"/>
                <a:gd name="T21" fmla="*/ 13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45">
                  <a:moveTo>
                    <a:pt x="0" y="132"/>
                  </a:moveTo>
                  <a:lnTo>
                    <a:pt x="80" y="17"/>
                  </a:lnTo>
                  <a:lnTo>
                    <a:pt x="3" y="17"/>
                  </a:lnTo>
                  <a:lnTo>
                    <a:pt x="3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25" y="127"/>
                  </a:lnTo>
                  <a:lnTo>
                    <a:pt x="105" y="127"/>
                  </a:lnTo>
                  <a:lnTo>
                    <a:pt x="105" y="145"/>
                  </a:lnTo>
                  <a:lnTo>
                    <a:pt x="0" y="145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9" name="Freeform 1050"/>
            <p:cNvSpPr>
              <a:spLocks noEditPoints="1"/>
            </p:cNvSpPr>
            <p:nvPr/>
          </p:nvSpPr>
          <p:spPr bwMode="auto">
            <a:xfrm>
              <a:off x="8632826" y="3155912"/>
              <a:ext cx="55563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1 w 109"/>
                <a:gd name="T33" fmla="*/ 95 h 148"/>
                <a:gd name="T34" fmla="*/ 91 w 109"/>
                <a:gd name="T35" fmla="*/ 77 h 148"/>
                <a:gd name="T36" fmla="*/ 56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1 w 109"/>
                <a:gd name="T43" fmla="*/ 132 h 148"/>
                <a:gd name="T44" fmla="*/ 91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2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0" name="Freeform 1051"/>
            <p:cNvSpPr>
              <a:spLocks/>
            </p:cNvSpPr>
            <p:nvPr/>
          </p:nvSpPr>
          <p:spPr bwMode="auto">
            <a:xfrm>
              <a:off x="8709026" y="3155912"/>
              <a:ext cx="34925" cy="7461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8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8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8" y="23"/>
                  </a:lnTo>
                  <a:cubicBezTo>
                    <a:pt x="41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" name="Freeform 1052"/>
            <p:cNvSpPr>
              <a:spLocks/>
            </p:cNvSpPr>
            <p:nvPr/>
          </p:nvSpPr>
          <p:spPr bwMode="auto">
            <a:xfrm>
              <a:off x="6092826" y="3132100"/>
              <a:ext cx="80963" cy="98425"/>
            </a:xfrm>
            <a:custGeom>
              <a:avLst/>
              <a:gdLst>
                <a:gd name="T0" fmla="*/ 0 w 160"/>
                <a:gd name="T1" fmla="*/ 0 h 195"/>
                <a:gd name="T2" fmla="*/ 21 w 160"/>
                <a:gd name="T3" fmla="*/ 0 h 195"/>
                <a:gd name="T4" fmla="*/ 80 w 160"/>
                <a:gd name="T5" fmla="*/ 104 h 195"/>
                <a:gd name="T6" fmla="*/ 139 w 160"/>
                <a:gd name="T7" fmla="*/ 0 h 195"/>
                <a:gd name="T8" fmla="*/ 160 w 160"/>
                <a:gd name="T9" fmla="*/ 0 h 195"/>
                <a:gd name="T10" fmla="*/ 160 w 160"/>
                <a:gd name="T11" fmla="*/ 195 h 195"/>
                <a:gd name="T12" fmla="*/ 139 w 160"/>
                <a:gd name="T13" fmla="*/ 195 h 195"/>
                <a:gd name="T14" fmla="*/ 139 w 160"/>
                <a:gd name="T15" fmla="*/ 39 h 195"/>
                <a:gd name="T16" fmla="*/ 81 w 160"/>
                <a:gd name="T17" fmla="*/ 141 h 195"/>
                <a:gd name="T18" fmla="*/ 80 w 160"/>
                <a:gd name="T19" fmla="*/ 141 h 195"/>
                <a:gd name="T20" fmla="*/ 20 w 160"/>
                <a:gd name="T21" fmla="*/ 37 h 195"/>
                <a:gd name="T22" fmla="*/ 20 w 160"/>
                <a:gd name="T23" fmla="*/ 194 h 195"/>
                <a:gd name="T24" fmla="*/ 0 w 160"/>
                <a:gd name="T25" fmla="*/ 194 h 195"/>
                <a:gd name="T26" fmla="*/ 0 w 160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95">
                  <a:moveTo>
                    <a:pt x="0" y="0"/>
                  </a:moveTo>
                  <a:lnTo>
                    <a:pt x="21" y="0"/>
                  </a:lnTo>
                  <a:lnTo>
                    <a:pt x="80" y="104"/>
                  </a:lnTo>
                  <a:lnTo>
                    <a:pt x="139" y="0"/>
                  </a:lnTo>
                  <a:lnTo>
                    <a:pt x="160" y="0"/>
                  </a:lnTo>
                  <a:lnTo>
                    <a:pt x="160" y="195"/>
                  </a:lnTo>
                  <a:lnTo>
                    <a:pt x="139" y="195"/>
                  </a:lnTo>
                  <a:lnTo>
                    <a:pt x="139" y="39"/>
                  </a:lnTo>
                  <a:lnTo>
                    <a:pt x="81" y="141"/>
                  </a:lnTo>
                  <a:lnTo>
                    <a:pt x="80" y="141"/>
                  </a:lnTo>
                  <a:lnTo>
                    <a:pt x="20" y="37"/>
                  </a:lnTo>
                  <a:lnTo>
                    <a:pt x="20" y="194"/>
                  </a:lnTo>
                  <a:lnTo>
                    <a:pt x="0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2" name="Freeform 1053"/>
            <p:cNvSpPr>
              <a:spLocks noEditPoints="1"/>
            </p:cNvSpPr>
            <p:nvPr/>
          </p:nvSpPr>
          <p:spPr bwMode="auto">
            <a:xfrm>
              <a:off x="6192839" y="3155912"/>
              <a:ext cx="55563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0 w 109"/>
                <a:gd name="T33" fmla="*/ 95 h 148"/>
                <a:gd name="T34" fmla="*/ 90 w 109"/>
                <a:gd name="T35" fmla="*/ 77 h 148"/>
                <a:gd name="T36" fmla="*/ 55 w 109"/>
                <a:gd name="T37" fmla="*/ 71 h 148"/>
                <a:gd name="T38" fmla="*/ 19 w 109"/>
                <a:gd name="T39" fmla="*/ 101 h 148"/>
                <a:gd name="T40" fmla="*/ 19 w 109"/>
                <a:gd name="T41" fmla="*/ 102 h 148"/>
                <a:gd name="T42" fmla="*/ 50 w 109"/>
                <a:gd name="T43" fmla="*/ 132 h 148"/>
                <a:gd name="T44" fmla="*/ 90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8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1" y="148"/>
                    <a:pt x="0" y="132"/>
                    <a:pt x="0" y="103"/>
                  </a:cubicBezTo>
                  <a:close/>
                  <a:moveTo>
                    <a:pt x="90" y="95"/>
                  </a:moveTo>
                  <a:lnTo>
                    <a:pt x="90" y="77"/>
                  </a:lnTo>
                  <a:cubicBezTo>
                    <a:pt x="81" y="73"/>
                    <a:pt x="69" y="71"/>
                    <a:pt x="55" y="71"/>
                  </a:cubicBezTo>
                  <a:cubicBezTo>
                    <a:pt x="33" y="71"/>
                    <a:pt x="19" y="83"/>
                    <a:pt x="19" y="101"/>
                  </a:cubicBezTo>
                  <a:lnTo>
                    <a:pt x="19" y="102"/>
                  </a:lnTo>
                  <a:cubicBezTo>
                    <a:pt x="19" y="120"/>
                    <a:pt x="33" y="132"/>
                    <a:pt x="50" y="132"/>
                  </a:cubicBezTo>
                  <a:cubicBezTo>
                    <a:pt x="73" y="132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3" name="Freeform 1054"/>
            <p:cNvSpPr>
              <a:spLocks/>
            </p:cNvSpPr>
            <p:nvPr/>
          </p:nvSpPr>
          <p:spPr bwMode="auto">
            <a:xfrm>
              <a:off x="6261101" y="3155912"/>
              <a:ext cx="50800" cy="76200"/>
            </a:xfrm>
            <a:custGeom>
              <a:avLst/>
              <a:gdLst>
                <a:gd name="T0" fmla="*/ 0 w 99"/>
                <a:gd name="T1" fmla="*/ 129 h 150"/>
                <a:gd name="T2" fmla="*/ 10 w 99"/>
                <a:gd name="T3" fmla="*/ 114 h 150"/>
                <a:gd name="T4" fmla="*/ 53 w 99"/>
                <a:gd name="T5" fmla="*/ 132 h 150"/>
                <a:gd name="T6" fmla="*/ 80 w 99"/>
                <a:gd name="T7" fmla="*/ 109 h 150"/>
                <a:gd name="T8" fmla="*/ 80 w 99"/>
                <a:gd name="T9" fmla="*/ 109 h 150"/>
                <a:gd name="T10" fmla="*/ 49 w 99"/>
                <a:gd name="T11" fmla="*/ 82 h 150"/>
                <a:gd name="T12" fmla="*/ 8 w 99"/>
                <a:gd name="T13" fmla="*/ 40 h 150"/>
                <a:gd name="T14" fmla="*/ 8 w 99"/>
                <a:gd name="T15" fmla="*/ 40 h 150"/>
                <a:gd name="T16" fmla="*/ 53 w 99"/>
                <a:gd name="T17" fmla="*/ 0 h 150"/>
                <a:gd name="T18" fmla="*/ 98 w 99"/>
                <a:gd name="T19" fmla="*/ 15 h 150"/>
                <a:gd name="T20" fmla="*/ 88 w 99"/>
                <a:gd name="T21" fmla="*/ 32 h 150"/>
                <a:gd name="T22" fmla="*/ 51 w 99"/>
                <a:gd name="T23" fmla="*/ 18 h 150"/>
                <a:gd name="T24" fmla="*/ 26 w 99"/>
                <a:gd name="T25" fmla="*/ 38 h 150"/>
                <a:gd name="T26" fmla="*/ 26 w 99"/>
                <a:gd name="T27" fmla="*/ 38 h 150"/>
                <a:gd name="T28" fmla="*/ 59 w 99"/>
                <a:gd name="T29" fmla="*/ 64 h 150"/>
                <a:gd name="T30" fmla="*/ 99 w 99"/>
                <a:gd name="T31" fmla="*/ 107 h 150"/>
                <a:gd name="T32" fmla="*/ 99 w 99"/>
                <a:gd name="T33" fmla="*/ 107 h 150"/>
                <a:gd name="T34" fmla="*/ 53 w 99"/>
                <a:gd name="T35" fmla="*/ 148 h 150"/>
                <a:gd name="T36" fmla="*/ 0 w 99"/>
                <a:gd name="T37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150">
                  <a:moveTo>
                    <a:pt x="0" y="129"/>
                  </a:moveTo>
                  <a:lnTo>
                    <a:pt x="10" y="114"/>
                  </a:lnTo>
                  <a:cubicBezTo>
                    <a:pt x="24" y="125"/>
                    <a:pt x="38" y="132"/>
                    <a:pt x="53" y="132"/>
                  </a:cubicBezTo>
                  <a:cubicBezTo>
                    <a:pt x="69" y="132"/>
                    <a:pt x="80" y="123"/>
                    <a:pt x="80" y="109"/>
                  </a:cubicBezTo>
                  <a:lnTo>
                    <a:pt x="80" y="109"/>
                  </a:lnTo>
                  <a:cubicBezTo>
                    <a:pt x="80" y="97"/>
                    <a:pt x="68" y="89"/>
                    <a:pt x="49" y="82"/>
                  </a:cubicBezTo>
                  <a:cubicBezTo>
                    <a:pt x="26" y="72"/>
                    <a:pt x="8" y="63"/>
                    <a:pt x="8" y="40"/>
                  </a:cubicBezTo>
                  <a:lnTo>
                    <a:pt x="8" y="40"/>
                  </a:lnTo>
                  <a:cubicBezTo>
                    <a:pt x="8" y="17"/>
                    <a:pt x="26" y="0"/>
                    <a:pt x="53" y="0"/>
                  </a:cubicBezTo>
                  <a:cubicBezTo>
                    <a:pt x="69" y="0"/>
                    <a:pt x="86" y="7"/>
                    <a:pt x="98" y="15"/>
                  </a:cubicBezTo>
                  <a:lnTo>
                    <a:pt x="88" y="32"/>
                  </a:lnTo>
                  <a:cubicBezTo>
                    <a:pt x="76" y="24"/>
                    <a:pt x="64" y="18"/>
                    <a:pt x="51" y="18"/>
                  </a:cubicBezTo>
                  <a:cubicBezTo>
                    <a:pt x="36" y="18"/>
                    <a:pt x="26" y="27"/>
                    <a:pt x="26" y="38"/>
                  </a:cubicBezTo>
                  <a:lnTo>
                    <a:pt x="26" y="38"/>
                  </a:lnTo>
                  <a:cubicBezTo>
                    <a:pt x="26" y="50"/>
                    <a:pt x="39" y="57"/>
                    <a:pt x="59" y="64"/>
                  </a:cubicBezTo>
                  <a:cubicBezTo>
                    <a:pt x="83" y="74"/>
                    <a:pt x="99" y="84"/>
                    <a:pt x="99" y="107"/>
                  </a:cubicBezTo>
                  <a:lnTo>
                    <a:pt x="99" y="107"/>
                  </a:lnTo>
                  <a:cubicBezTo>
                    <a:pt x="99" y="133"/>
                    <a:pt x="78" y="148"/>
                    <a:pt x="53" y="148"/>
                  </a:cubicBezTo>
                  <a:cubicBezTo>
                    <a:pt x="35" y="150"/>
                    <a:pt x="16" y="143"/>
                    <a:pt x="0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4" name="Freeform 1055"/>
            <p:cNvSpPr>
              <a:spLocks noEditPoints="1"/>
            </p:cNvSpPr>
            <p:nvPr/>
          </p:nvSpPr>
          <p:spPr bwMode="auto">
            <a:xfrm>
              <a:off x="6323014" y="3155912"/>
              <a:ext cx="55563" cy="76200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3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3 w 108"/>
                <a:gd name="T11" fmla="*/ 17 h 148"/>
                <a:gd name="T12" fmla="*/ 16 w 108"/>
                <a:gd name="T13" fmla="*/ 27 h 148"/>
                <a:gd name="T14" fmla="*/ 9 w 108"/>
                <a:gd name="T15" fmla="*/ 11 h 148"/>
                <a:gd name="T16" fmla="*/ 55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8 w 108"/>
                <a:gd name="T25" fmla="*/ 146 h 148"/>
                <a:gd name="T26" fmla="*/ 88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91 w 108"/>
                <a:gd name="T33" fmla="*/ 95 h 148"/>
                <a:gd name="T34" fmla="*/ 91 w 108"/>
                <a:gd name="T35" fmla="*/ 77 h 148"/>
                <a:gd name="T36" fmla="*/ 56 w 108"/>
                <a:gd name="T37" fmla="*/ 71 h 148"/>
                <a:gd name="T38" fmla="*/ 20 w 108"/>
                <a:gd name="T39" fmla="*/ 101 h 148"/>
                <a:gd name="T40" fmla="*/ 20 w 108"/>
                <a:gd name="T41" fmla="*/ 102 h 148"/>
                <a:gd name="T42" fmla="*/ 51 w 108"/>
                <a:gd name="T43" fmla="*/ 132 h 148"/>
                <a:gd name="T44" fmla="*/ 91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3" y="56"/>
                  </a:cubicBezTo>
                  <a:cubicBezTo>
                    <a:pt x="68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3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9" y="11"/>
                  </a:lnTo>
                  <a:cubicBezTo>
                    <a:pt x="23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3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2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3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3" y="132"/>
                    <a:pt x="51" y="132"/>
                  </a:cubicBezTo>
                  <a:cubicBezTo>
                    <a:pt x="73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5" name="Freeform 1056"/>
            <p:cNvSpPr>
              <a:spLocks/>
            </p:cNvSpPr>
            <p:nvPr/>
          </p:nvSpPr>
          <p:spPr bwMode="auto">
            <a:xfrm>
              <a:off x="6397626" y="3128925"/>
              <a:ext cx="55563" cy="101600"/>
            </a:xfrm>
            <a:custGeom>
              <a:avLst/>
              <a:gdLst>
                <a:gd name="T0" fmla="*/ 1 w 110"/>
                <a:gd name="T1" fmla="*/ 0 h 201"/>
                <a:gd name="T2" fmla="*/ 21 w 110"/>
                <a:gd name="T3" fmla="*/ 0 h 201"/>
                <a:gd name="T4" fmla="*/ 21 w 110"/>
                <a:gd name="T5" fmla="*/ 135 h 201"/>
                <a:gd name="T6" fmla="*/ 85 w 110"/>
                <a:gd name="T7" fmla="*/ 56 h 201"/>
                <a:gd name="T8" fmla="*/ 109 w 110"/>
                <a:gd name="T9" fmla="*/ 56 h 201"/>
                <a:gd name="T10" fmla="*/ 58 w 110"/>
                <a:gd name="T11" fmla="*/ 117 h 201"/>
                <a:gd name="T12" fmla="*/ 110 w 110"/>
                <a:gd name="T13" fmla="*/ 201 h 201"/>
                <a:gd name="T14" fmla="*/ 86 w 110"/>
                <a:gd name="T15" fmla="*/ 201 h 201"/>
                <a:gd name="T16" fmla="*/ 44 w 110"/>
                <a:gd name="T17" fmla="*/ 133 h 201"/>
                <a:gd name="T18" fmla="*/ 20 w 110"/>
                <a:gd name="T19" fmla="*/ 161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  <a:gd name="T26" fmla="*/ 1 w 110"/>
                <a:gd name="T2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01">
                  <a:moveTo>
                    <a:pt x="1" y="0"/>
                  </a:moveTo>
                  <a:lnTo>
                    <a:pt x="21" y="0"/>
                  </a:lnTo>
                  <a:lnTo>
                    <a:pt x="21" y="135"/>
                  </a:lnTo>
                  <a:lnTo>
                    <a:pt x="85" y="56"/>
                  </a:lnTo>
                  <a:lnTo>
                    <a:pt x="109" y="56"/>
                  </a:lnTo>
                  <a:lnTo>
                    <a:pt x="58" y="117"/>
                  </a:lnTo>
                  <a:lnTo>
                    <a:pt x="110" y="201"/>
                  </a:lnTo>
                  <a:lnTo>
                    <a:pt x="86" y="201"/>
                  </a:lnTo>
                  <a:lnTo>
                    <a:pt x="44" y="133"/>
                  </a:lnTo>
                  <a:lnTo>
                    <a:pt x="20" y="161"/>
                  </a:ln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6" name="Freeform 1057"/>
            <p:cNvSpPr>
              <a:spLocks noEditPoints="1"/>
            </p:cNvSpPr>
            <p:nvPr/>
          </p:nvSpPr>
          <p:spPr bwMode="auto">
            <a:xfrm>
              <a:off x="6462714" y="3155912"/>
              <a:ext cx="53975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2 w 109"/>
                <a:gd name="T7" fmla="*/ 62 h 148"/>
                <a:gd name="T8" fmla="*/ 92 w 109"/>
                <a:gd name="T9" fmla="*/ 53 h 148"/>
                <a:gd name="T10" fmla="*/ 54 w 109"/>
                <a:gd name="T11" fmla="*/ 17 h 148"/>
                <a:gd name="T12" fmla="*/ 17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2 w 109"/>
                <a:gd name="T33" fmla="*/ 95 h 148"/>
                <a:gd name="T34" fmla="*/ 92 w 109"/>
                <a:gd name="T35" fmla="*/ 77 h 148"/>
                <a:gd name="T36" fmla="*/ 57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2 w 109"/>
                <a:gd name="T43" fmla="*/ 132 h 148"/>
                <a:gd name="T44" fmla="*/ 92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2" y="56"/>
                    <a:pt x="54" y="56"/>
                  </a:cubicBezTo>
                  <a:cubicBezTo>
                    <a:pt x="69" y="56"/>
                    <a:pt x="80" y="58"/>
                    <a:pt x="92" y="62"/>
                  </a:cubicBezTo>
                  <a:lnTo>
                    <a:pt x="92" y="53"/>
                  </a:lnTo>
                  <a:cubicBezTo>
                    <a:pt x="92" y="30"/>
                    <a:pt x="78" y="17"/>
                    <a:pt x="54" y="17"/>
                  </a:cubicBezTo>
                  <a:cubicBezTo>
                    <a:pt x="39" y="17"/>
                    <a:pt x="27" y="22"/>
                    <a:pt x="17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7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2" y="95"/>
                  </a:moveTo>
                  <a:lnTo>
                    <a:pt x="92" y="77"/>
                  </a:lnTo>
                  <a:cubicBezTo>
                    <a:pt x="83" y="73"/>
                    <a:pt x="70" y="71"/>
                    <a:pt x="57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2" y="132"/>
                  </a:cubicBezTo>
                  <a:cubicBezTo>
                    <a:pt x="74" y="132"/>
                    <a:pt x="92" y="116"/>
                    <a:pt x="92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7" name="Freeform 1058"/>
            <p:cNvSpPr>
              <a:spLocks/>
            </p:cNvSpPr>
            <p:nvPr/>
          </p:nvSpPr>
          <p:spPr bwMode="auto">
            <a:xfrm>
              <a:off x="6538914" y="3155912"/>
              <a:ext cx="34925" cy="7461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9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9" y="23"/>
                  </a:lnTo>
                  <a:cubicBezTo>
                    <a:pt x="42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8" name="Freeform 1059"/>
            <p:cNvSpPr>
              <a:spLocks noEditPoints="1"/>
            </p:cNvSpPr>
            <p:nvPr/>
          </p:nvSpPr>
          <p:spPr bwMode="auto">
            <a:xfrm>
              <a:off x="6588126" y="3128925"/>
              <a:ext cx="11113" cy="101600"/>
            </a:xfrm>
            <a:custGeom>
              <a:avLst/>
              <a:gdLst>
                <a:gd name="T0" fmla="*/ 0 w 22"/>
                <a:gd name="T1" fmla="*/ 0 h 199"/>
                <a:gd name="T2" fmla="*/ 22 w 22"/>
                <a:gd name="T3" fmla="*/ 0 h 199"/>
                <a:gd name="T4" fmla="*/ 22 w 22"/>
                <a:gd name="T5" fmla="*/ 24 h 199"/>
                <a:gd name="T6" fmla="*/ 0 w 22"/>
                <a:gd name="T7" fmla="*/ 24 h 199"/>
                <a:gd name="T8" fmla="*/ 0 w 22"/>
                <a:gd name="T9" fmla="*/ 0 h 199"/>
                <a:gd name="T10" fmla="*/ 1 w 22"/>
                <a:gd name="T11" fmla="*/ 54 h 199"/>
                <a:gd name="T12" fmla="*/ 21 w 22"/>
                <a:gd name="T13" fmla="*/ 54 h 199"/>
                <a:gd name="T14" fmla="*/ 21 w 22"/>
                <a:gd name="T15" fmla="*/ 199 h 199"/>
                <a:gd name="T16" fmla="*/ 1 w 22"/>
                <a:gd name="T17" fmla="*/ 199 h 199"/>
                <a:gd name="T18" fmla="*/ 1 w 22"/>
                <a:gd name="T19" fmla="*/ 5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9">
                  <a:moveTo>
                    <a:pt x="0" y="0"/>
                  </a:moveTo>
                  <a:lnTo>
                    <a:pt x="22" y="0"/>
                  </a:lnTo>
                  <a:lnTo>
                    <a:pt x="22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54"/>
                  </a:moveTo>
                  <a:lnTo>
                    <a:pt x="21" y="54"/>
                  </a:lnTo>
                  <a:lnTo>
                    <a:pt x="21" y="199"/>
                  </a:lnTo>
                  <a:lnTo>
                    <a:pt x="1" y="199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9" name="Freeform 1060"/>
            <p:cNvSpPr>
              <a:spLocks/>
            </p:cNvSpPr>
            <p:nvPr/>
          </p:nvSpPr>
          <p:spPr bwMode="auto">
            <a:xfrm>
              <a:off x="5583239" y="3130512"/>
              <a:ext cx="66675" cy="101600"/>
            </a:xfrm>
            <a:custGeom>
              <a:avLst/>
              <a:gdLst>
                <a:gd name="T0" fmla="*/ 0 w 129"/>
                <a:gd name="T1" fmla="*/ 173 h 200"/>
                <a:gd name="T2" fmla="*/ 13 w 129"/>
                <a:gd name="T3" fmla="*/ 157 h 200"/>
                <a:gd name="T4" fmla="*/ 68 w 129"/>
                <a:gd name="T5" fmla="*/ 180 h 200"/>
                <a:gd name="T6" fmla="*/ 107 w 129"/>
                <a:gd name="T7" fmla="*/ 148 h 200"/>
                <a:gd name="T8" fmla="*/ 107 w 129"/>
                <a:gd name="T9" fmla="*/ 148 h 200"/>
                <a:gd name="T10" fmla="*/ 64 w 129"/>
                <a:gd name="T11" fmla="*/ 109 h 200"/>
                <a:gd name="T12" fmla="*/ 8 w 129"/>
                <a:gd name="T13" fmla="*/ 51 h 200"/>
                <a:gd name="T14" fmla="*/ 8 w 129"/>
                <a:gd name="T15" fmla="*/ 51 h 200"/>
                <a:gd name="T16" fmla="*/ 67 w 129"/>
                <a:gd name="T17" fmla="*/ 0 h 200"/>
                <a:gd name="T18" fmla="*/ 125 w 129"/>
                <a:gd name="T19" fmla="*/ 23 h 200"/>
                <a:gd name="T20" fmla="*/ 113 w 129"/>
                <a:gd name="T21" fmla="*/ 39 h 200"/>
                <a:gd name="T22" fmla="*/ 67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9 h 200"/>
                <a:gd name="T36" fmla="*/ 0 w 129"/>
                <a:gd name="T37" fmla="*/ 1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3"/>
                  </a:moveTo>
                  <a:lnTo>
                    <a:pt x="13" y="157"/>
                  </a:lnTo>
                  <a:cubicBezTo>
                    <a:pt x="29" y="172"/>
                    <a:pt x="45" y="180"/>
                    <a:pt x="68" y="180"/>
                  </a:cubicBezTo>
                  <a:cubicBezTo>
                    <a:pt x="91" y="180"/>
                    <a:pt x="107" y="166"/>
                    <a:pt x="107" y="148"/>
                  </a:cubicBezTo>
                  <a:lnTo>
                    <a:pt x="107" y="148"/>
                  </a:lnTo>
                  <a:cubicBezTo>
                    <a:pt x="107" y="131"/>
                    <a:pt x="99" y="121"/>
                    <a:pt x="64" y="109"/>
                  </a:cubicBezTo>
                  <a:cubicBezTo>
                    <a:pt x="24" y="94"/>
                    <a:pt x="8" y="79"/>
                    <a:pt x="8" y="51"/>
                  </a:cubicBezTo>
                  <a:lnTo>
                    <a:pt x="8" y="51"/>
                  </a:lnTo>
                  <a:cubicBezTo>
                    <a:pt x="8" y="23"/>
                    <a:pt x="33" y="0"/>
                    <a:pt x="67" y="0"/>
                  </a:cubicBezTo>
                  <a:cubicBezTo>
                    <a:pt x="89" y="0"/>
                    <a:pt x="108" y="8"/>
                    <a:pt x="125" y="23"/>
                  </a:cubicBezTo>
                  <a:lnTo>
                    <a:pt x="113" y="39"/>
                  </a:lnTo>
                  <a:cubicBezTo>
                    <a:pt x="98" y="26"/>
                    <a:pt x="83" y="20"/>
                    <a:pt x="67" y="20"/>
                  </a:cubicBezTo>
                  <a:cubicBezTo>
                    <a:pt x="44" y="20"/>
                    <a:pt x="30" y="34"/>
                    <a:pt x="30" y="50"/>
                  </a:cubicBezTo>
                  <a:lnTo>
                    <a:pt x="30" y="50"/>
                  </a:lnTo>
                  <a:cubicBezTo>
                    <a:pt x="30" y="68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8"/>
                    <a:pt x="104" y="199"/>
                    <a:pt x="69" y="199"/>
                  </a:cubicBezTo>
                  <a:cubicBezTo>
                    <a:pt x="43" y="200"/>
                    <a:pt x="22" y="192"/>
                    <a:pt x="0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0" name="Freeform 1061"/>
            <p:cNvSpPr>
              <a:spLocks noEditPoints="1"/>
            </p:cNvSpPr>
            <p:nvPr/>
          </p:nvSpPr>
          <p:spPr bwMode="auto">
            <a:xfrm>
              <a:off x="5662614" y="3154325"/>
              <a:ext cx="65088" cy="77788"/>
            </a:xfrm>
            <a:custGeom>
              <a:avLst/>
              <a:gdLst>
                <a:gd name="T0" fmla="*/ 0 w 128"/>
                <a:gd name="T1" fmla="*/ 78 h 151"/>
                <a:gd name="T2" fmla="*/ 0 w 128"/>
                <a:gd name="T3" fmla="*/ 75 h 151"/>
                <a:gd name="T4" fmla="*/ 64 w 128"/>
                <a:gd name="T5" fmla="*/ 0 h 151"/>
                <a:gd name="T6" fmla="*/ 128 w 128"/>
                <a:gd name="T7" fmla="*/ 74 h 151"/>
                <a:gd name="T8" fmla="*/ 128 w 128"/>
                <a:gd name="T9" fmla="*/ 75 h 151"/>
                <a:gd name="T10" fmla="*/ 64 w 128"/>
                <a:gd name="T11" fmla="*/ 150 h 151"/>
                <a:gd name="T12" fmla="*/ 0 w 128"/>
                <a:gd name="T13" fmla="*/ 78 h 151"/>
                <a:gd name="T14" fmla="*/ 108 w 128"/>
                <a:gd name="T15" fmla="*/ 76 h 151"/>
                <a:gd name="T16" fmla="*/ 108 w 128"/>
                <a:gd name="T17" fmla="*/ 75 h 151"/>
                <a:gd name="T18" fmla="*/ 64 w 128"/>
                <a:gd name="T19" fmla="*/ 19 h 151"/>
                <a:gd name="T20" fmla="*/ 20 w 128"/>
                <a:gd name="T21" fmla="*/ 75 h 151"/>
                <a:gd name="T22" fmla="*/ 20 w 128"/>
                <a:gd name="T23" fmla="*/ 76 h 151"/>
                <a:gd name="T24" fmla="*/ 64 w 128"/>
                <a:gd name="T25" fmla="*/ 133 h 151"/>
                <a:gd name="T26" fmla="*/ 108 w 128"/>
                <a:gd name="T27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51">
                  <a:moveTo>
                    <a:pt x="0" y="78"/>
                  </a:moveTo>
                  <a:lnTo>
                    <a:pt x="0" y="75"/>
                  </a:lnTo>
                  <a:cubicBezTo>
                    <a:pt x="0" y="33"/>
                    <a:pt x="28" y="0"/>
                    <a:pt x="64" y="0"/>
                  </a:cubicBezTo>
                  <a:cubicBezTo>
                    <a:pt x="102" y="0"/>
                    <a:pt x="128" y="33"/>
                    <a:pt x="128" y="74"/>
                  </a:cubicBezTo>
                  <a:lnTo>
                    <a:pt x="128" y="75"/>
                  </a:lnTo>
                  <a:cubicBezTo>
                    <a:pt x="128" y="118"/>
                    <a:pt x="100" y="150"/>
                    <a:pt x="64" y="150"/>
                  </a:cubicBezTo>
                  <a:cubicBezTo>
                    <a:pt x="27" y="151"/>
                    <a:pt x="0" y="119"/>
                    <a:pt x="0" y="78"/>
                  </a:cubicBezTo>
                  <a:close/>
                  <a:moveTo>
                    <a:pt x="108" y="76"/>
                  </a:moveTo>
                  <a:lnTo>
                    <a:pt x="108" y="75"/>
                  </a:lnTo>
                  <a:cubicBezTo>
                    <a:pt x="108" y="42"/>
                    <a:pt x="88" y="19"/>
                    <a:pt x="64" y="19"/>
                  </a:cubicBezTo>
                  <a:cubicBezTo>
                    <a:pt x="39" y="19"/>
                    <a:pt x="20" y="42"/>
                    <a:pt x="20" y="75"/>
                  </a:cubicBezTo>
                  <a:lnTo>
                    <a:pt x="20" y="76"/>
                  </a:lnTo>
                  <a:cubicBezTo>
                    <a:pt x="20" y="109"/>
                    <a:pt x="39" y="133"/>
                    <a:pt x="64" y="133"/>
                  </a:cubicBezTo>
                  <a:cubicBezTo>
                    <a:pt x="90" y="134"/>
                    <a:pt x="108" y="109"/>
                    <a:pt x="108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" name="Rectangle 1062"/>
            <p:cNvSpPr>
              <a:spLocks noChangeArrowheads="1"/>
            </p:cNvSpPr>
            <p:nvPr/>
          </p:nvSpPr>
          <p:spPr bwMode="auto">
            <a:xfrm>
              <a:off x="5745164" y="3128925"/>
              <a:ext cx="11113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" name="Freeform 1063"/>
            <p:cNvSpPr>
              <a:spLocks/>
            </p:cNvSpPr>
            <p:nvPr/>
          </p:nvSpPr>
          <p:spPr bwMode="auto">
            <a:xfrm>
              <a:off x="5776914" y="3155912"/>
              <a:ext cx="55563" cy="76200"/>
            </a:xfrm>
            <a:custGeom>
              <a:avLst/>
              <a:gdLst>
                <a:gd name="T0" fmla="*/ 0 w 110"/>
                <a:gd name="T1" fmla="*/ 96 h 148"/>
                <a:gd name="T2" fmla="*/ 0 w 110"/>
                <a:gd name="T3" fmla="*/ 1 h 148"/>
                <a:gd name="T4" fmla="*/ 20 w 110"/>
                <a:gd name="T5" fmla="*/ 1 h 148"/>
                <a:gd name="T6" fmla="*/ 20 w 110"/>
                <a:gd name="T7" fmla="*/ 90 h 148"/>
                <a:gd name="T8" fmla="*/ 54 w 110"/>
                <a:gd name="T9" fmla="*/ 130 h 148"/>
                <a:gd name="T10" fmla="*/ 90 w 110"/>
                <a:gd name="T11" fmla="*/ 88 h 148"/>
                <a:gd name="T12" fmla="*/ 90 w 110"/>
                <a:gd name="T13" fmla="*/ 0 h 148"/>
                <a:gd name="T14" fmla="*/ 110 w 110"/>
                <a:gd name="T15" fmla="*/ 0 h 148"/>
                <a:gd name="T16" fmla="*/ 110 w 110"/>
                <a:gd name="T17" fmla="*/ 145 h 148"/>
                <a:gd name="T18" fmla="*/ 90 w 110"/>
                <a:gd name="T19" fmla="*/ 145 h 148"/>
                <a:gd name="T20" fmla="*/ 90 w 110"/>
                <a:gd name="T21" fmla="*/ 121 h 148"/>
                <a:gd name="T22" fmla="*/ 48 w 110"/>
                <a:gd name="T23" fmla="*/ 147 h 148"/>
                <a:gd name="T24" fmla="*/ 0 w 110"/>
                <a:gd name="T25" fmla="*/ 9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96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90"/>
                  </a:lnTo>
                  <a:cubicBezTo>
                    <a:pt x="20" y="116"/>
                    <a:pt x="33" y="130"/>
                    <a:pt x="54" y="130"/>
                  </a:cubicBezTo>
                  <a:cubicBezTo>
                    <a:pt x="75" y="130"/>
                    <a:pt x="90" y="113"/>
                    <a:pt x="90" y="88"/>
                  </a:cubicBezTo>
                  <a:lnTo>
                    <a:pt x="90" y="0"/>
                  </a:lnTo>
                  <a:lnTo>
                    <a:pt x="110" y="0"/>
                  </a:lnTo>
                  <a:lnTo>
                    <a:pt x="110" y="145"/>
                  </a:lnTo>
                  <a:lnTo>
                    <a:pt x="90" y="145"/>
                  </a:lnTo>
                  <a:lnTo>
                    <a:pt x="90" y="121"/>
                  </a:lnTo>
                  <a:cubicBezTo>
                    <a:pt x="83" y="136"/>
                    <a:pt x="69" y="147"/>
                    <a:pt x="48" y="147"/>
                  </a:cubicBezTo>
                  <a:cubicBezTo>
                    <a:pt x="18" y="148"/>
                    <a:pt x="0" y="128"/>
                    <a:pt x="0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3" name="Freeform 1064"/>
            <p:cNvSpPr>
              <a:spLocks/>
            </p:cNvSpPr>
            <p:nvPr/>
          </p:nvSpPr>
          <p:spPr bwMode="auto">
            <a:xfrm>
              <a:off x="5853114" y="3154325"/>
              <a:ext cx="96838" cy="76200"/>
            </a:xfrm>
            <a:custGeom>
              <a:avLst/>
              <a:gdLst>
                <a:gd name="T0" fmla="*/ 0 w 190"/>
                <a:gd name="T1" fmla="*/ 4 h 149"/>
                <a:gd name="T2" fmla="*/ 20 w 190"/>
                <a:gd name="T3" fmla="*/ 4 h 149"/>
                <a:gd name="T4" fmla="*/ 20 w 190"/>
                <a:gd name="T5" fmla="*/ 26 h 149"/>
                <a:gd name="T6" fmla="*/ 60 w 190"/>
                <a:gd name="T7" fmla="*/ 0 h 149"/>
                <a:gd name="T8" fmla="*/ 100 w 190"/>
                <a:gd name="T9" fmla="*/ 26 h 149"/>
                <a:gd name="T10" fmla="*/ 144 w 190"/>
                <a:gd name="T11" fmla="*/ 0 h 149"/>
                <a:gd name="T12" fmla="*/ 190 w 190"/>
                <a:gd name="T13" fmla="*/ 53 h 149"/>
                <a:gd name="T14" fmla="*/ 190 w 190"/>
                <a:gd name="T15" fmla="*/ 148 h 149"/>
                <a:gd name="T16" fmla="*/ 170 w 190"/>
                <a:gd name="T17" fmla="*/ 148 h 149"/>
                <a:gd name="T18" fmla="*/ 170 w 190"/>
                <a:gd name="T19" fmla="*/ 59 h 149"/>
                <a:gd name="T20" fmla="*/ 139 w 190"/>
                <a:gd name="T21" fmla="*/ 19 h 149"/>
                <a:gd name="T22" fmla="*/ 105 w 190"/>
                <a:gd name="T23" fmla="*/ 60 h 149"/>
                <a:gd name="T24" fmla="*/ 105 w 190"/>
                <a:gd name="T25" fmla="*/ 149 h 149"/>
                <a:gd name="T26" fmla="*/ 85 w 190"/>
                <a:gd name="T27" fmla="*/ 149 h 149"/>
                <a:gd name="T28" fmla="*/ 85 w 190"/>
                <a:gd name="T29" fmla="*/ 59 h 149"/>
                <a:gd name="T30" fmla="*/ 54 w 190"/>
                <a:gd name="T31" fmla="*/ 19 h 149"/>
                <a:gd name="T32" fmla="*/ 20 w 190"/>
                <a:gd name="T33" fmla="*/ 60 h 149"/>
                <a:gd name="T34" fmla="*/ 20 w 190"/>
                <a:gd name="T35" fmla="*/ 148 h 149"/>
                <a:gd name="T36" fmla="*/ 0 w 190"/>
                <a:gd name="T37" fmla="*/ 148 h 149"/>
                <a:gd name="T38" fmla="*/ 0 w 190"/>
                <a:gd name="T39" fmla="*/ 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0" h="149">
                  <a:moveTo>
                    <a:pt x="0" y="4"/>
                  </a:moveTo>
                  <a:lnTo>
                    <a:pt x="20" y="4"/>
                  </a:lnTo>
                  <a:lnTo>
                    <a:pt x="20" y="26"/>
                  </a:lnTo>
                  <a:cubicBezTo>
                    <a:pt x="28" y="13"/>
                    <a:pt x="40" y="0"/>
                    <a:pt x="60" y="0"/>
                  </a:cubicBezTo>
                  <a:cubicBezTo>
                    <a:pt x="80" y="0"/>
                    <a:pt x="93" y="10"/>
                    <a:pt x="100" y="26"/>
                  </a:cubicBezTo>
                  <a:cubicBezTo>
                    <a:pt x="109" y="13"/>
                    <a:pt x="123" y="0"/>
                    <a:pt x="144" y="0"/>
                  </a:cubicBezTo>
                  <a:cubicBezTo>
                    <a:pt x="172" y="0"/>
                    <a:pt x="190" y="20"/>
                    <a:pt x="190" y="53"/>
                  </a:cubicBezTo>
                  <a:lnTo>
                    <a:pt x="190" y="148"/>
                  </a:lnTo>
                  <a:lnTo>
                    <a:pt x="170" y="148"/>
                  </a:lnTo>
                  <a:lnTo>
                    <a:pt x="170" y="59"/>
                  </a:lnTo>
                  <a:cubicBezTo>
                    <a:pt x="170" y="32"/>
                    <a:pt x="159" y="19"/>
                    <a:pt x="139" y="19"/>
                  </a:cubicBezTo>
                  <a:cubicBezTo>
                    <a:pt x="120" y="19"/>
                    <a:pt x="105" y="34"/>
                    <a:pt x="105" y="60"/>
                  </a:cubicBezTo>
                  <a:lnTo>
                    <a:pt x="105" y="149"/>
                  </a:lnTo>
                  <a:lnTo>
                    <a:pt x="85" y="149"/>
                  </a:lnTo>
                  <a:lnTo>
                    <a:pt x="85" y="59"/>
                  </a:lnTo>
                  <a:cubicBezTo>
                    <a:pt x="85" y="33"/>
                    <a:pt x="74" y="19"/>
                    <a:pt x="54" y="19"/>
                  </a:cubicBezTo>
                  <a:cubicBezTo>
                    <a:pt x="34" y="19"/>
                    <a:pt x="20" y="36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07" name="图片 5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341" y="4599199"/>
            <a:ext cx="1084681" cy="876088"/>
          </a:xfrm>
          <a:prstGeom prst="flowChartConnector">
            <a:avLst/>
          </a:prstGeom>
          <a:ln w="38100">
            <a:solidFill>
              <a:schemeClr val="bg1"/>
            </a:solidFill>
          </a:ln>
          <a:effectLst>
            <a:outerShdw blurRad="254000" dir="5400000" sx="106000" sy="106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05" name="文本框 504"/>
          <p:cNvSpPr txBox="1"/>
          <p:nvPr/>
        </p:nvSpPr>
        <p:spPr bwMode="auto">
          <a:xfrm>
            <a:off x="9679058" y="6114775"/>
            <a:ext cx="178904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ea"/>
                <a:ea typeface="+mn-ea"/>
              </a:rPr>
              <a:t>source: openstack.org</a:t>
            </a:r>
            <a:endParaRPr lang="zh-CN" altLang="en-US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17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lt"/>
              </a:rPr>
              <a:t>Swift</a:t>
            </a:r>
            <a:r>
              <a:rPr lang="zh-CN" altLang="en-US" smtClean="0">
                <a:sym typeface="+mn-lt"/>
              </a:rPr>
              <a:t>在</a:t>
            </a:r>
            <a:r>
              <a:rPr lang="en-US" altLang="zh-CN" smtClean="0">
                <a:sym typeface="+mn-lt"/>
              </a:rPr>
              <a:t>OpenStack</a:t>
            </a:r>
            <a:r>
              <a:rPr lang="zh-CN" altLang="en-US" smtClean="0">
                <a:sym typeface="+mn-lt"/>
              </a:rPr>
              <a:t>中的作用</a:t>
            </a:r>
            <a:endParaRPr lang="zh-CN" altLang="en-US" dirty="0"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8063" y="5187771"/>
            <a:ext cx="1046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Swift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并不是文件系统或者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实时的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数据存储系统，它称为对象存储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，用于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永久类型的静态数据的长期存储，这些数据可以检索、调整，必要时进行更新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最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适合存储的数据类型的例子是虚拟机镜像、图片存储、邮件存储和存档备份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因为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没有中心单元或主控结点，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Swift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提供了更强的扩展性、冗余和持久性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27087" y="1880828"/>
            <a:ext cx="1349349" cy="611738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>
                <a:latin typeface="+mn-ea"/>
                <a:ea typeface="+mn-ea"/>
              </a:rPr>
              <a:t>VM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003894" y="3279649"/>
            <a:ext cx="1113608" cy="493390"/>
          </a:xfrm>
          <a:prstGeom prst="round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Nova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706230" y="3279649"/>
            <a:ext cx="1113763" cy="493862"/>
          </a:xfrm>
          <a:prstGeom prst="round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Cinder</a:t>
            </a:r>
          </a:p>
        </p:txBody>
      </p:sp>
      <p:cxnSp>
        <p:nvCxnSpPr>
          <p:cNvPr id="18" name="肘形连接符 17"/>
          <p:cNvCxnSpPr>
            <a:stCxn id="17" idx="1"/>
            <a:endCxn id="19" idx="3"/>
          </p:cNvCxnSpPr>
          <p:nvPr/>
        </p:nvCxnSpPr>
        <p:spPr>
          <a:xfrm rot="10800000" flipH="1">
            <a:off x="1706229" y="3526580"/>
            <a:ext cx="8779541" cy="14218"/>
          </a:xfrm>
          <a:prstGeom prst="bentConnector5">
            <a:avLst>
              <a:gd name="adj1" fmla="val -2915"/>
              <a:gd name="adj2" fmla="val -6241614"/>
              <a:gd name="adj3" fmla="val 102915"/>
            </a:avLst>
          </a:prstGeom>
          <a:ln w="19050">
            <a:solidFill>
              <a:srgbClr val="41546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372008" y="3279649"/>
            <a:ext cx="1113763" cy="493862"/>
          </a:xfrm>
          <a:prstGeom prst="round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Swift</a:t>
            </a:r>
          </a:p>
        </p:txBody>
      </p:sp>
      <p:cxnSp>
        <p:nvCxnSpPr>
          <p:cNvPr id="20" name="肘形连接符 19"/>
          <p:cNvCxnSpPr>
            <a:endCxn id="6" idx="1"/>
          </p:cNvCxnSpPr>
          <p:nvPr/>
        </p:nvCxnSpPr>
        <p:spPr>
          <a:xfrm flipV="1">
            <a:off x="2819993" y="2186697"/>
            <a:ext cx="2207093" cy="1398127"/>
          </a:xfrm>
          <a:prstGeom prst="bentConnector3">
            <a:avLst>
              <a:gd name="adj1" fmla="val 50000"/>
            </a:avLst>
          </a:prstGeom>
          <a:ln w="19050">
            <a:solidFill>
              <a:srgbClr val="41546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5" idx="3"/>
            <a:endCxn id="6" idx="2"/>
          </p:cNvCxnSpPr>
          <p:nvPr/>
        </p:nvCxnSpPr>
        <p:spPr>
          <a:xfrm flipV="1">
            <a:off x="5117501" y="2492566"/>
            <a:ext cx="584260" cy="1033778"/>
          </a:xfrm>
          <a:prstGeom prst="bentConnector2">
            <a:avLst/>
          </a:prstGeom>
          <a:ln w="19050">
            <a:solidFill>
              <a:srgbClr val="41546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6" idx="3"/>
          </p:cNvCxnSpPr>
          <p:nvPr/>
        </p:nvCxnSpPr>
        <p:spPr>
          <a:xfrm rot="16200000" flipV="1">
            <a:off x="6131647" y="2431487"/>
            <a:ext cx="1191739" cy="702159"/>
          </a:xfrm>
          <a:prstGeom prst="bentConnector2">
            <a:avLst/>
          </a:prstGeom>
          <a:ln w="19050">
            <a:solidFill>
              <a:srgbClr val="41546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116"/>
          <p:cNvCxnSpPr>
            <a:stCxn id="24" idx="3"/>
            <a:endCxn id="19" idx="1"/>
          </p:cNvCxnSpPr>
          <p:nvPr/>
        </p:nvCxnSpPr>
        <p:spPr>
          <a:xfrm>
            <a:off x="7919638" y="3526344"/>
            <a:ext cx="1452370" cy="236"/>
          </a:xfrm>
          <a:prstGeom prst="straightConnector1">
            <a:avLst/>
          </a:prstGeom>
          <a:ln w="19050">
            <a:solidFill>
              <a:srgbClr val="41546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6806030" y="3279649"/>
            <a:ext cx="1113608" cy="493390"/>
          </a:xfrm>
          <a:prstGeom prst="round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latin typeface="+mn-lt"/>
                <a:ea typeface="+mn-ea"/>
                <a:cs typeface="+mn-ea"/>
                <a:sym typeface="+mn-lt"/>
              </a:rPr>
              <a:t>Glance</a:t>
            </a:r>
            <a:endParaRPr 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 bwMode="auto">
          <a:xfrm>
            <a:off x="6293827" y="2586918"/>
            <a:ext cx="1374185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Provides images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 bwMode="auto">
          <a:xfrm>
            <a:off x="5245841" y="3070604"/>
            <a:ext cx="923742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Provisions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 bwMode="auto">
          <a:xfrm>
            <a:off x="3311097" y="2512138"/>
            <a:ext cx="1179490" cy="457991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Provides volumes for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 bwMode="auto">
          <a:xfrm>
            <a:off x="5041224" y="4289130"/>
            <a:ext cx="1940904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Backups volumes in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 bwMode="auto">
          <a:xfrm>
            <a:off x="8096684" y="3306088"/>
            <a:ext cx="987648" cy="457991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Stores images in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7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Swift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特点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902110767"/>
              </p:ext>
            </p:extLst>
          </p:nvPr>
        </p:nvGraphicFramePr>
        <p:xfrm>
          <a:off x="3420094" y="1245934"/>
          <a:ext cx="5351813" cy="513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987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Swift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应用场景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镜像存储后端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在</a:t>
            </a:r>
            <a:r>
              <a:rPr lang="en-US" altLang="zh-CN" dirty="0" smtClean="0">
                <a:cs typeface="+mn-ea"/>
                <a:sym typeface="+mn-lt"/>
              </a:rPr>
              <a:t>OpenStack</a:t>
            </a:r>
            <a:r>
              <a:rPr lang="zh-CN" altLang="en-US" dirty="0" smtClean="0">
                <a:cs typeface="+mn-ea"/>
                <a:sym typeface="+mn-lt"/>
              </a:rPr>
              <a:t>中与镜像服务</a:t>
            </a:r>
            <a:r>
              <a:rPr lang="en-US" altLang="zh-CN" dirty="0" smtClean="0">
                <a:cs typeface="+mn-ea"/>
                <a:sym typeface="+mn-lt"/>
              </a:rPr>
              <a:t>Glance</a:t>
            </a:r>
            <a:r>
              <a:rPr lang="zh-CN" altLang="en-US" dirty="0" smtClean="0">
                <a:cs typeface="+mn-ea"/>
                <a:sym typeface="+mn-lt"/>
              </a:rPr>
              <a:t>结合，为其存储镜像文件。</a:t>
            </a: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静态数据存储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由于</a:t>
            </a:r>
            <a:r>
              <a:rPr lang="en-US" altLang="zh-CN" dirty="0" smtClean="0">
                <a:cs typeface="+mn-ea"/>
                <a:sym typeface="+mn-lt"/>
              </a:rPr>
              <a:t>Swift</a:t>
            </a:r>
            <a:r>
              <a:rPr lang="zh-CN" altLang="en-US" dirty="0" smtClean="0">
                <a:cs typeface="+mn-ea"/>
                <a:sym typeface="+mn-lt"/>
              </a:rPr>
              <a:t>的扩展能力，适合存储日志文件和数据备份仓库。</a:t>
            </a: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062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存储概述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块存储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Cinder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对象存储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Swift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Swift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lvl="1"/>
            <a:r>
              <a:rPr lang="en-US" altLang="zh-CN" dirty="0">
                <a:cs typeface="+mn-ea"/>
                <a:sym typeface="+mn-lt"/>
              </a:rPr>
              <a:t>Swift</a:t>
            </a:r>
            <a:r>
              <a:rPr lang="zh-CN" altLang="en-US" dirty="0" smtClean="0">
                <a:cs typeface="+mn-ea"/>
                <a:sym typeface="+mn-lt"/>
              </a:rPr>
              <a:t>架构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0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对象存储服务的架构</a:t>
            </a:r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 完全对称、面向资源的分布式系统架构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设计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295329" y="1808820"/>
            <a:ext cx="7601342" cy="4250380"/>
            <a:chOff x="1811524" y="1986932"/>
            <a:chExt cx="7601342" cy="4250380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1811524" y="3788086"/>
              <a:ext cx="1296144" cy="648072"/>
            </a:xfrm>
            <a:prstGeom prst="roundRect">
              <a:avLst/>
            </a:prstGeom>
            <a:solidFill>
              <a:srgbClr val="F66F6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API</a:t>
              </a: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(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Swift Proxy)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259796" y="1986932"/>
              <a:ext cx="5153070" cy="4250380"/>
              <a:chOff x="2816868" y="1424549"/>
              <a:chExt cx="5153070" cy="4250380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3683213" y="1839549"/>
                <a:ext cx="3420380" cy="342038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2816868" y="1424549"/>
                <a:ext cx="5153070" cy="4250380"/>
                <a:chOff x="2816868" y="1424549"/>
                <a:chExt cx="5153070" cy="4250380"/>
              </a:xfrm>
            </p:grpSpPr>
            <p:sp>
              <p:nvSpPr>
                <p:cNvPr id="33" name="圆角矩形 32"/>
                <p:cNvSpPr/>
                <p:nvPr/>
              </p:nvSpPr>
              <p:spPr bwMode="auto">
                <a:xfrm>
                  <a:off x="2816868" y="3140968"/>
                  <a:ext cx="1189170" cy="817542"/>
                </a:xfrm>
                <a:prstGeom prst="roundRect">
                  <a:avLst/>
                </a:prstGeom>
                <a:solidFill>
                  <a:srgbClr val="15B0E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-</a:t>
                  </a:r>
                  <a:r>
                    <a:rPr kumimoji="0" lang="en-US" altLang="zh-CN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ea"/>
                      <a:sym typeface="+mn-lt"/>
                    </a:rPr>
                    <a:t>Account</a:t>
                  </a:r>
                </a:p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smtClean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-Container</a:t>
                  </a:r>
                </a:p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ea"/>
                      <a:sym typeface="+mn-lt"/>
                    </a:rPr>
                    <a:t>-Object</a:t>
                  </a:r>
                </a:p>
              </p:txBody>
            </p:sp>
            <p:sp>
              <p:nvSpPr>
                <p:cNvPr id="34" name="圆角矩形 33"/>
                <p:cNvSpPr/>
                <p:nvPr/>
              </p:nvSpPr>
              <p:spPr bwMode="auto">
                <a:xfrm>
                  <a:off x="3807843" y="1424549"/>
                  <a:ext cx="1189170" cy="817542"/>
                </a:xfrm>
                <a:prstGeom prst="roundRect">
                  <a:avLst/>
                </a:prstGeom>
                <a:solidFill>
                  <a:srgbClr val="15B0E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-</a:t>
                  </a:r>
                  <a:r>
                    <a:rPr kumimoji="0" lang="en-US" altLang="zh-CN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ea"/>
                      <a:sym typeface="+mn-lt"/>
                    </a:rPr>
                    <a:t>Account</a:t>
                  </a:r>
                </a:p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smtClean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-Container</a:t>
                  </a:r>
                </a:p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ea"/>
                      <a:sym typeface="+mn-lt"/>
                    </a:rPr>
                    <a:t>-Object</a:t>
                  </a:r>
                </a:p>
              </p:txBody>
            </p:sp>
            <p:sp>
              <p:nvSpPr>
                <p:cNvPr id="35" name="圆角矩形 34"/>
                <p:cNvSpPr/>
                <p:nvPr/>
              </p:nvSpPr>
              <p:spPr bwMode="auto">
                <a:xfrm>
                  <a:off x="5789793" y="1424549"/>
                  <a:ext cx="1189170" cy="817542"/>
                </a:xfrm>
                <a:prstGeom prst="roundRect">
                  <a:avLst/>
                </a:prstGeom>
                <a:solidFill>
                  <a:srgbClr val="15B0E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-</a:t>
                  </a:r>
                  <a:r>
                    <a:rPr kumimoji="0" lang="en-US" altLang="zh-CN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ea"/>
                      <a:sym typeface="+mn-lt"/>
                    </a:rPr>
                    <a:t>Account</a:t>
                  </a:r>
                </a:p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smtClean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-Container</a:t>
                  </a:r>
                </a:p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ea"/>
                      <a:sym typeface="+mn-lt"/>
                    </a:rPr>
                    <a:t>-Object</a:t>
                  </a:r>
                </a:p>
              </p:txBody>
            </p:sp>
            <p:sp>
              <p:nvSpPr>
                <p:cNvPr id="36" name="圆角矩形 35"/>
                <p:cNvSpPr/>
                <p:nvPr/>
              </p:nvSpPr>
              <p:spPr bwMode="auto">
                <a:xfrm>
                  <a:off x="6780768" y="3140968"/>
                  <a:ext cx="1189170" cy="817542"/>
                </a:xfrm>
                <a:prstGeom prst="roundRect">
                  <a:avLst/>
                </a:prstGeom>
                <a:solidFill>
                  <a:srgbClr val="15B0E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-</a:t>
                  </a:r>
                  <a:r>
                    <a:rPr kumimoji="0" lang="en-US" altLang="zh-CN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ea"/>
                      <a:sym typeface="+mn-lt"/>
                    </a:rPr>
                    <a:t>Account</a:t>
                  </a:r>
                </a:p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smtClean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-Container</a:t>
                  </a:r>
                </a:p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ea"/>
                      <a:sym typeface="+mn-lt"/>
                    </a:rPr>
                    <a:t>-Object</a:t>
                  </a:r>
                </a:p>
              </p:txBody>
            </p:sp>
            <p:sp>
              <p:nvSpPr>
                <p:cNvPr id="37" name="圆角矩形 36"/>
                <p:cNvSpPr/>
                <p:nvPr/>
              </p:nvSpPr>
              <p:spPr bwMode="auto">
                <a:xfrm>
                  <a:off x="5789793" y="4857387"/>
                  <a:ext cx="1189170" cy="817542"/>
                </a:xfrm>
                <a:prstGeom prst="roundRect">
                  <a:avLst/>
                </a:prstGeom>
                <a:solidFill>
                  <a:srgbClr val="15B0E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-</a:t>
                  </a:r>
                  <a:r>
                    <a:rPr kumimoji="0" lang="en-US" altLang="zh-CN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ea"/>
                      <a:sym typeface="+mn-lt"/>
                    </a:rPr>
                    <a:t>Account</a:t>
                  </a:r>
                </a:p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smtClean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-Container</a:t>
                  </a:r>
                </a:p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ea"/>
                      <a:sym typeface="+mn-lt"/>
                    </a:rPr>
                    <a:t>-Object</a:t>
                  </a:r>
                </a:p>
              </p:txBody>
            </p:sp>
            <p:sp>
              <p:nvSpPr>
                <p:cNvPr id="38" name="圆角矩形 37"/>
                <p:cNvSpPr/>
                <p:nvPr/>
              </p:nvSpPr>
              <p:spPr bwMode="auto">
                <a:xfrm>
                  <a:off x="3807843" y="4857387"/>
                  <a:ext cx="1189170" cy="817542"/>
                </a:xfrm>
                <a:prstGeom prst="roundRect">
                  <a:avLst/>
                </a:prstGeom>
                <a:solidFill>
                  <a:srgbClr val="15B0E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-</a:t>
                  </a:r>
                  <a:r>
                    <a:rPr kumimoji="0" lang="en-US" altLang="zh-CN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ea"/>
                      <a:sym typeface="+mn-lt"/>
                    </a:rPr>
                    <a:t>Account</a:t>
                  </a:r>
                </a:p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smtClean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-Container</a:t>
                  </a:r>
                </a:p>
                <a:p>
                  <a:pPr marL="0" marR="0" indent="0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ea"/>
                      <a:sym typeface="+mn-lt"/>
                    </a:rPr>
                    <a:t>-Object</a:t>
                  </a:r>
                </a:p>
              </p:txBody>
            </p:sp>
          </p:grpSp>
        </p:grpSp>
        <p:cxnSp>
          <p:nvCxnSpPr>
            <p:cNvPr id="43" name="直接箭头连接符 42"/>
            <p:cNvCxnSpPr>
              <a:stCxn id="4" idx="3"/>
              <a:endCxn id="33" idx="1"/>
            </p:cNvCxnSpPr>
            <p:nvPr/>
          </p:nvCxnSpPr>
          <p:spPr bwMode="auto">
            <a:xfrm>
              <a:off x="3107668" y="4112122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lgDashDotDot"/>
              <a:round/>
              <a:headEnd type="triangle" w="med" len="med"/>
              <a:tailEnd type="triangle" w="med" len="med"/>
            </a:ln>
            <a:effectLst/>
          </p:spPr>
        </p:cxnSp>
      </p:grpSp>
      <p:sp>
        <p:nvSpPr>
          <p:cNvPr id="17" name="object 115"/>
          <p:cNvSpPr/>
          <p:nvPr/>
        </p:nvSpPr>
        <p:spPr>
          <a:xfrm flipV="1">
            <a:off x="1120766" y="6092547"/>
            <a:ext cx="978790" cy="45719"/>
          </a:xfrm>
          <a:custGeom>
            <a:avLst/>
            <a:gdLst/>
            <a:ahLst/>
            <a:cxnLst/>
            <a:rect l="l" t="t" r="r" b="b"/>
            <a:pathLst>
              <a:path w="513079" h="1270">
                <a:moveTo>
                  <a:pt x="-27315" y="634"/>
                </a:moveTo>
                <a:lnTo>
                  <a:pt x="540395" y="634"/>
                </a:ln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/>
            </a:solidFill>
            <a:prstDash val="lgDashDotDot"/>
            <a:round/>
            <a:headEnd type="triangle" w="med" len="med"/>
            <a:tailEnd type="triangle" w="med" len="med"/>
          </a:ln>
          <a:effectLst/>
        </p:spPr>
        <p:txBody>
          <a:bodyPr wrap="square" lIns="0" tIns="0" rIns="0" bIns="0" rtlCol="0"/>
          <a:lstStyle/>
          <a:p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37909" y="5560233"/>
            <a:ext cx="3110019" cy="6194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altLang="zh-CN" sz="1400" spc="-5" dirty="0" smtClean="0">
                <a:latin typeface="+mn-lt"/>
                <a:ea typeface="+mn-ea"/>
                <a:cs typeface="+mn-ea"/>
                <a:sym typeface="+mn-lt"/>
              </a:rPr>
              <a:t>Storage network</a:t>
            </a:r>
          </a:p>
          <a:p>
            <a:pPr marL="12700">
              <a:lnSpc>
                <a:spcPts val="1625"/>
              </a:lnSpc>
            </a:pPr>
            <a:endParaRPr lang="en-US" altLang="zh-CN" sz="1400" spc="-5" dirty="0" smtClean="0">
              <a:latin typeface="+mn-lt"/>
              <a:ea typeface="+mn-ea"/>
              <a:cs typeface="+mn-ea"/>
              <a:sym typeface="+mn-lt"/>
            </a:endParaRPr>
          </a:p>
          <a:p>
            <a:pPr marL="12700">
              <a:lnSpc>
                <a:spcPts val="1625"/>
              </a:lnSpc>
            </a:pPr>
            <a:r>
              <a:rPr lang="en-US" altLang="zh-CN" sz="1400" spc="-5" dirty="0" smtClean="0">
                <a:latin typeface="+mn-lt"/>
                <a:ea typeface="+mn-ea"/>
                <a:cs typeface="+mn-ea"/>
                <a:sym typeface="+mn-lt"/>
              </a:rPr>
              <a:t>Replication network</a:t>
            </a:r>
            <a:endParaRPr lang="en-US" altLang="zh-CN" sz="1400" spc="-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object 115"/>
          <p:cNvSpPr/>
          <p:nvPr/>
        </p:nvSpPr>
        <p:spPr>
          <a:xfrm flipV="1">
            <a:off x="1120766" y="5697536"/>
            <a:ext cx="978790" cy="45719"/>
          </a:xfrm>
          <a:custGeom>
            <a:avLst/>
            <a:gdLst/>
            <a:ahLst/>
            <a:cxnLst/>
            <a:rect l="l" t="t" r="r" b="b"/>
            <a:pathLst>
              <a:path w="513079" h="1270">
                <a:moveTo>
                  <a:pt x="-27315" y="634"/>
                </a:moveTo>
                <a:lnTo>
                  <a:pt x="540395" y="634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05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Swift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组件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77128594"/>
              </p:ext>
            </p:extLst>
          </p:nvPr>
        </p:nvGraphicFramePr>
        <p:xfrm>
          <a:off x="1071755" y="1377504"/>
          <a:ext cx="10316833" cy="4031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12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Swift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组件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320634092"/>
              </p:ext>
            </p:extLst>
          </p:nvPr>
        </p:nvGraphicFramePr>
        <p:xfrm>
          <a:off x="1092305" y="1377503"/>
          <a:ext cx="10224275" cy="4751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71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Swift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组件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789018840"/>
              </p:ext>
            </p:extLst>
          </p:nvPr>
        </p:nvGraphicFramePr>
        <p:xfrm>
          <a:off x="1128309" y="1377504"/>
          <a:ext cx="10188271" cy="3419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51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存储概述</a:t>
            </a:r>
            <a:endParaRPr lang="en-US" altLang="zh-CN" b="1" dirty="0" smtClean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块存储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Cinder</a:t>
            </a: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对象存储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Swift</a:t>
            </a:r>
          </a:p>
        </p:txBody>
      </p:sp>
    </p:spTree>
    <p:extLst>
      <p:ext uri="{BB962C8B-B14F-4D97-AF65-F5344CB8AC3E}">
        <p14:creationId xmlns:p14="http://schemas.microsoft.com/office/powerpoint/2010/main" val="24470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Swift API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Swift 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通过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Proxy Server 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向外提供基于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HTTP 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的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REST 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服务接口，对账户、容器和对象进行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CRUD 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等操作。</a:t>
            </a:r>
            <a:endParaRPr lang="en-US" altLang="zh-CN" smtClean="0">
              <a:latin typeface="+mn-lt"/>
              <a:cs typeface="+mn-ea"/>
              <a:sym typeface="+mn-lt"/>
            </a:endParaRPr>
          </a:p>
          <a:p>
            <a:r>
              <a:rPr lang="en-US" altLang="zh-CN" smtClean="0">
                <a:latin typeface="+mn-lt"/>
                <a:cs typeface="+mn-ea"/>
                <a:sym typeface="+mn-lt"/>
              </a:rPr>
              <a:t>Swift RESTful API 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总结</a:t>
            </a: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18379"/>
              </p:ext>
            </p:extLst>
          </p:nvPr>
        </p:nvGraphicFramePr>
        <p:xfrm>
          <a:off x="1046344" y="2902116"/>
          <a:ext cx="10392832" cy="2291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5543"/>
                <a:gridCol w="2335941"/>
                <a:gridCol w="1620180"/>
                <a:gridCol w="1512168"/>
                <a:gridCol w="1260140"/>
                <a:gridCol w="1116124"/>
                <a:gridCol w="13827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ym typeface="+mn-lt"/>
                        </a:rPr>
                        <a:t>资源类型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+mn-lt"/>
                        </a:rPr>
                        <a:t>URL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+mn-lt"/>
                        </a:rPr>
                        <a:t>GET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+mn-lt"/>
                        </a:rPr>
                        <a:t>PUT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+mn-lt"/>
                        </a:rPr>
                        <a:t>POST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+mn-lt"/>
                        </a:rPr>
                        <a:t>DELETE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+mn-lt"/>
                        </a:rPr>
                        <a:t>HEAD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ym typeface="+mn-lt"/>
                        </a:rPr>
                        <a:t>账户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+mn-lt"/>
                        </a:rPr>
                        <a:t>/account/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ym typeface="+mn-lt"/>
                        </a:rPr>
                        <a:t>获取容器列表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+mn-lt"/>
                        </a:rPr>
                        <a:t>-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ym typeface="+mn-lt"/>
                        </a:rPr>
                        <a:t>-</a:t>
                      </a:r>
                      <a:endParaRPr lang="zh-CN" altLang="en-US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ym typeface="+mn-lt"/>
                        </a:rPr>
                        <a:t>-</a:t>
                      </a:r>
                      <a:endParaRPr lang="zh-CN" altLang="en-US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ym typeface="+mn-lt"/>
                        </a:rPr>
                        <a:t>获取账户元数据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ym typeface="+mn-lt"/>
                        </a:rPr>
                        <a:t>容器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+mn-lt"/>
                        </a:rPr>
                        <a:t>/account/container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ym typeface="+mn-lt"/>
                        </a:rPr>
                        <a:t>获取对象列表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ym typeface="+mn-lt"/>
                        </a:rPr>
                        <a:t>创建容器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ym typeface="+mn-lt"/>
                        </a:rPr>
                        <a:t>更新容器元数据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ym typeface="+mn-lt"/>
                        </a:rPr>
                        <a:t>删除容器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+mn-lt"/>
                        </a:rPr>
                        <a:t>获取容器元数据</a:t>
                      </a:r>
                      <a:endParaRPr lang="zh-CN" altLang="en-US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ym typeface="+mn-lt"/>
                        </a:rPr>
                        <a:t>对象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ym typeface="+mn-lt"/>
                        </a:rPr>
                        <a:t>/account/container/object</a:t>
                      </a:r>
                      <a:endParaRPr lang="zh-CN" altLang="en-US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ym typeface="+mn-lt"/>
                        </a:rPr>
                        <a:t>获取对象内容和元数据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ym typeface="+mn-lt"/>
                        </a:rPr>
                        <a:t>创建、更新或复制对象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ym typeface="+mn-lt"/>
                        </a:rPr>
                        <a:t>更新对象元数据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ym typeface="+mn-lt"/>
                        </a:rPr>
                        <a:t>删除对象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+mn-lt"/>
                        </a:rPr>
                        <a:t>获取对象元数据</a:t>
                      </a:r>
                      <a:endParaRPr lang="zh-CN" altLang="en-US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2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Swift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数据模型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Swift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共设三层逻辑结构：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Account/Container/Object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（即账户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/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容器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/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对象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每层节点数均没有限制，可以任意扩展。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844375" y="2529888"/>
            <a:ext cx="287226" cy="287226"/>
          </a:xfrm>
          <a:prstGeom prst="ellipse">
            <a:avLst/>
          </a:prstGeom>
          <a:solidFill>
            <a:srgbClr val="91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99">
              <a:cs typeface="+mn-ea"/>
              <a:sym typeface="+mn-lt"/>
            </a:endParaRPr>
          </a:p>
        </p:txBody>
      </p:sp>
      <p:cxnSp>
        <p:nvCxnSpPr>
          <p:cNvPr id="6" name="直接箭头连接符 5"/>
          <p:cNvCxnSpPr>
            <a:stCxn id="4" idx="3"/>
            <a:endCxn id="9" idx="0"/>
          </p:cNvCxnSpPr>
          <p:nvPr/>
        </p:nvCxnSpPr>
        <p:spPr>
          <a:xfrm flipH="1">
            <a:off x="4103804" y="2775051"/>
            <a:ext cx="1782634" cy="47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10" idx="0"/>
          </p:cNvCxnSpPr>
          <p:nvPr/>
        </p:nvCxnSpPr>
        <p:spPr>
          <a:xfrm>
            <a:off x="6089538" y="2775051"/>
            <a:ext cx="1782634" cy="47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3564265" y="3248746"/>
            <a:ext cx="4847446" cy="433218"/>
            <a:chOff x="3564265" y="3248746"/>
            <a:chExt cx="4847446" cy="433218"/>
          </a:xfrm>
        </p:grpSpPr>
        <p:sp>
          <p:nvSpPr>
            <p:cNvPr id="9" name="矩形 8"/>
            <p:cNvSpPr/>
            <p:nvPr/>
          </p:nvSpPr>
          <p:spPr>
            <a:xfrm>
              <a:off x="3564265" y="3248746"/>
              <a:ext cx="1079078" cy="433218"/>
            </a:xfrm>
            <a:prstGeom prst="rect">
              <a:avLst/>
            </a:prstGeom>
            <a:solidFill>
              <a:srgbClr val="F66F6A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399" dirty="0" err="1">
                  <a:solidFill>
                    <a:schemeClr val="bg1"/>
                  </a:solidFill>
                  <a:cs typeface="+mn-ea"/>
                  <a:sym typeface="+mn-lt"/>
                </a:rPr>
                <a:t>AccountA</a:t>
              </a:r>
              <a:endParaRPr lang="zh-CN" altLang="en-US" sz="13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332633" y="3248746"/>
              <a:ext cx="1079078" cy="433218"/>
            </a:xfrm>
            <a:prstGeom prst="rect">
              <a:avLst/>
            </a:prstGeom>
            <a:solidFill>
              <a:srgbClr val="F66F6A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399" dirty="0" err="1">
                  <a:solidFill>
                    <a:schemeClr val="bg1"/>
                  </a:solidFill>
                  <a:cs typeface="+mn-ea"/>
                  <a:sym typeface="+mn-lt"/>
                </a:rPr>
                <a:t>AccountB</a:t>
              </a:r>
              <a:endParaRPr lang="zh-CN" altLang="en-US" sz="13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2315580" y="4185006"/>
            <a:ext cx="1692265" cy="504628"/>
          </a:xfrm>
          <a:prstGeom prst="ellipse">
            <a:avLst/>
          </a:prstGeom>
          <a:solidFill>
            <a:srgbClr val="15B0E8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99" dirty="0">
                <a:solidFill>
                  <a:schemeClr val="bg1"/>
                </a:solidFill>
                <a:cs typeface="+mn-ea"/>
                <a:sym typeface="+mn-lt"/>
              </a:rPr>
              <a:t>Container1</a:t>
            </a:r>
            <a:endParaRPr lang="zh-CN" altLang="en-US" sz="13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199764" y="4185006"/>
            <a:ext cx="1692265" cy="504628"/>
          </a:xfrm>
          <a:prstGeom prst="ellipse">
            <a:avLst/>
          </a:prstGeom>
          <a:solidFill>
            <a:srgbClr val="15B0E8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99" dirty="0">
                <a:solidFill>
                  <a:schemeClr val="bg1"/>
                </a:solidFill>
                <a:cs typeface="+mn-ea"/>
                <a:sym typeface="+mn-lt"/>
              </a:rPr>
              <a:t>Container2</a:t>
            </a:r>
            <a:endParaRPr lang="zh-CN" altLang="en-US" sz="13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083948" y="4185006"/>
            <a:ext cx="1692265" cy="504628"/>
          </a:xfrm>
          <a:prstGeom prst="ellipse">
            <a:avLst/>
          </a:prstGeom>
          <a:solidFill>
            <a:srgbClr val="15B0E8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99" dirty="0">
                <a:solidFill>
                  <a:schemeClr val="bg1"/>
                </a:solidFill>
                <a:cs typeface="+mn-ea"/>
                <a:sym typeface="+mn-lt"/>
              </a:rPr>
              <a:t>Container1</a:t>
            </a:r>
            <a:endParaRPr lang="zh-CN" altLang="en-US" sz="13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968131" y="4185006"/>
            <a:ext cx="1692265" cy="504628"/>
          </a:xfrm>
          <a:prstGeom prst="ellipse">
            <a:avLst/>
          </a:prstGeom>
          <a:solidFill>
            <a:srgbClr val="15B0E8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99" dirty="0">
                <a:solidFill>
                  <a:schemeClr val="bg1"/>
                </a:solidFill>
                <a:cs typeface="+mn-ea"/>
                <a:sym typeface="+mn-lt"/>
              </a:rPr>
              <a:t>Container2</a:t>
            </a:r>
            <a:endParaRPr lang="zh-CN" altLang="en-US" sz="13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3" name="直接箭头连接符 22"/>
          <p:cNvCxnSpPr>
            <a:stCxn id="9" idx="2"/>
            <a:endCxn id="14" idx="0"/>
          </p:cNvCxnSpPr>
          <p:nvPr/>
        </p:nvCxnSpPr>
        <p:spPr>
          <a:xfrm flipH="1">
            <a:off x="3161713" y="3681964"/>
            <a:ext cx="942091" cy="503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  <a:endCxn id="20" idx="0"/>
          </p:cNvCxnSpPr>
          <p:nvPr/>
        </p:nvCxnSpPr>
        <p:spPr>
          <a:xfrm>
            <a:off x="4103804" y="3681964"/>
            <a:ext cx="942093" cy="503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2"/>
            <a:endCxn id="21" idx="0"/>
          </p:cNvCxnSpPr>
          <p:nvPr/>
        </p:nvCxnSpPr>
        <p:spPr>
          <a:xfrm flipH="1">
            <a:off x="6930081" y="3681964"/>
            <a:ext cx="942091" cy="503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2"/>
            <a:endCxn id="22" idx="0"/>
          </p:cNvCxnSpPr>
          <p:nvPr/>
        </p:nvCxnSpPr>
        <p:spPr>
          <a:xfrm>
            <a:off x="7872172" y="3681964"/>
            <a:ext cx="942092" cy="503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2315580" y="5336855"/>
            <a:ext cx="359899" cy="359899"/>
          </a:xfrm>
          <a:prstGeom prst="ellipse">
            <a:avLst/>
          </a:prstGeom>
          <a:solidFill>
            <a:srgbClr val="84D0A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99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7946" y="5336855"/>
            <a:ext cx="359899" cy="359899"/>
          </a:xfrm>
          <a:prstGeom prst="ellipse">
            <a:avLst/>
          </a:prstGeom>
          <a:solidFill>
            <a:srgbClr val="84D0A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99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199764" y="5336855"/>
            <a:ext cx="359899" cy="359899"/>
          </a:xfrm>
          <a:prstGeom prst="ellipse">
            <a:avLst/>
          </a:prstGeom>
          <a:solidFill>
            <a:srgbClr val="84D0A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99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532130" y="5336855"/>
            <a:ext cx="359899" cy="359899"/>
          </a:xfrm>
          <a:prstGeom prst="ellipse">
            <a:avLst/>
          </a:prstGeom>
          <a:solidFill>
            <a:srgbClr val="84D0A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99"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083948" y="5336855"/>
            <a:ext cx="359899" cy="359899"/>
          </a:xfrm>
          <a:prstGeom prst="ellipse">
            <a:avLst/>
          </a:prstGeom>
          <a:solidFill>
            <a:srgbClr val="84D0A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99"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416314" y="5336855"/>
            <a:ext cx="359899" cy="359899"/>
          </a:xfrm>
          <a:prstGeom prst="ellipse">
            <a:avLst/>
          </a:prstGeom>
          <a:solidFill>
            <a:srgbClr val="84D0A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99"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968131" y="5336855"/>
            <a:ext cx="359899" cy="359899"/>
          </a:xfrm>
          <a:prstGeom prst="ellipse">
            <a:avLst/>
          </a:prstGeom>
          <a:solidFill>
            <a:srgbClr val="84D0A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99"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300497" y="5336855"/>
            <a:ext cx="359899" cy="359899"/>
          </a:xfrm>
          <a:prstGeom prst="ellipse">
            <a:avLst/>
          </a:prstGeom>
          <a:solidFill>
            <a:srgbClr val="84D0A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99">
              <a:cs typeface="+mn-ea"/>
              <a:sym typeface="+mn-lt"/>
            </a:endParaRPr>
          </a:p>
        </p:txBody>
      </p:sp>
      <p:cxnSp>
        <p:nvCxnSpPr>
          <p:cNvPr id="44" name="直接箭头连接符 43"/>
          <p:cNvCxnSpPr>
            <a:stCxn id="14" idx="4"/>
            <a:endCxn id="34" idx="7"/>
          </p:cNvCxnSpPr>
          <p:nvPr/>
        </p:nvCxnSpPr>
        <p:spPr>
          <a:xfrm flipH="1">
            <a:off x="2622773" y="4689634"/>
            <a:ext cx="538940" cy="699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4" idx="4"/>
            <a:endCxn id="36" idx="1"/>
          </p:cNvCxnSpPr>
          <p:nvPr/>
        </p:nvCxnSpPr>
        <p:spPr>
          <a:xfrm>
            <a:off x="3161713" y="4689634"/>
            <a:ext cx="538939" cy="699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4"/>
            <a:endCxn id="37" idx="7"/>
          </p:cNvCxnSpPr>
          <p:nvPr/>
        </p:nvCxnSpPr>
        <p:spPr>
          <a:xfrm flipH="1">
            <a:off x="4506957" y="4689634"/>
            <a:ext cx="538940" cy="699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4"/>
            <a:endCxn id="38" idx="1"/>
          </p:cNvCxnSpPr>
          <p:nvPr/>
        </p:nvCxnSpPr>
        <p:spPr>
          <a:xfrm>
            <a:off x="5045897" y="4689634"/>
            <a:ext cx="538939" cy="699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1" idx="4"/>
            <a:endCxn id="39" idx="7"/>
          </p:cNvCxnSpPr>
          <p:nvPr/>
        </p:nvCxnSpPr>
        <p:spPr>
          <a:xfrm flipH="1">
            <a:off x="6391141" y="4689634"/>
            <a:ext cx="538940" cy="699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4"/>
            <a:endCxn id="40" idx="1"/>
          </p:cNvCxnSpPr>
          <p:nvPr/>
        </p:nvCxnSpPr>
        <p:spPr>
          <a:xfrm>
            <a:off x="6930081" y="4689634"/>
            <a:ext cx="538939" cy="699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2" idx="4"/>
            <a:endCxn id="41" idx="7"/>
          </p:cNvCxnSpPr>
          <p:nvPr/>
        </p:nvCxnSpPr>
        <p:spPr>
          <a:xfrm flipH="1">
            <a:off x="8275324" y="4689634"/>
            <a:ext cx="538940" cy="699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2" idx="4"/>
            <a:endCxn id="42" idx="1"/>
          </p:cNvCxnSpPr>
          <p:nvPr/>
        </p:nvCxnSpPr>
        <p:spPr>
          <a:xfrm>
            <a:off x="8814264" y="4689634"/>
            <a:ext cx="538939" cy="699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9" name="TextBox 58"/>
          <p:cNvSpPr txBox="1">
            <a:spLocks noChangeArrowheads="1"/>
          </p:cNvSpPr>
          <p:nvPr/>
        </p:nvSpPr>
        <p:spPr bwMode="auto">
          <a:xfrm>
            <a:off x="5341140" y="2433310"/>
            <a:ext cx="718856" cy="30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99" dirty="0" smtClean="0">
                <a:latin typeface="+mn-lt"/>
                <a:ea typeface="+mn-ea"/>
                <a:cs typeface="+mn-ea"/>
                <a:sym typeface="+mn-lt"/>
              </a:rPr>
              <a:t>Root</a:t>
            </a:r>
            <a:endParaRPr lang="en-US" altLang="zh-CN" sz="13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TextBox 58"/>
          <p:cNvSpPr txBox="1">
            <a:spLocks noChangeArrowheads="1"/>
          </p:cNvSpPr>
          <p:nvPr/>
        </p:nvSpPr>
        <p:spPr bwMode="auto">
          <a:xfrm>
            <a:off x="1406440" y="5336855"/>
            <a:ext cx="755544" cy="30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99" dirty="0" smtClean="0">
                <a:latin typeface="+mn-lt"/>
                <a:ea typeface="+mn-ea"/>
                <a:cs typeface="+mn-ea"/>
                <a:sym typeface="+mn-lt"/>
              </a:rPr>
              <a:t>Object</a:t>
            </a:r>
            <a:endParaRPr lang="en-US" altLang="zh-CN" sz="1399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55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中有哪几种类型的存储？</a:t>
            </a:r>
          </a:p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块存储和对象存储分别适用于哪些场景？</a:t>
            </a:r>
          </a:p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块存储服务主要包含哪些组件？</a:t>
            </a:r>
          </a:p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块存储服务是怎么创建卷的？</a:t>
            </a:r>
          </a:p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对象存储服务主要包含哪些组件？</a:t>
            </a:r>
          </a:p>
          <a:p>
            <a:pPr lvl="0"/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56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存储概述</a:t>
            </a:r>
            <a:endParaRPr lang="en-US" altLang="zh-CN" smtClean="0">
              <a:latin typeface="+mn-lt"/>
              <a:cs typeface="+mn-ea"/>
              <a:sym typeface="+mn-lt"/>
            </a:endParaRPr>
          </a:p>
          <a:p>
            <a:r>
              <a:rPr lang="zh-CN" altLang="en-US" smtClean="0">
                <a:latin typeface="+mn-lt"/>
                <a:cs typeface="+mn-ea"/>
                <a:sym typeface="+mn-lt"/>
              </a:rPr>
              <a:t>块存储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Cinder</a:t>
            </a:r>
          </a:p>
          <a:p>
            <a:r>
              <a:rPr lang="zh-CN" altLang="en-US" smtClean="0">
                <a:latin typeface="+mn-lt"/>
                <a:cs typeface="+mn-ea"/>
                <a:sym typeface="+mn-lt"/>
              </a:rPr>
              <a:t>对象存储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Swift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7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社区</a:t>
            </a:r>
            <a:endParaRPr lang="en-US" altLang="zh-CN" dirty="0" smtClean="0"/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https://www.openstack.org/</a:t>
            </a:r>
            <a:endParaRPr lang="zh-CN" altLang="en-US" dirty="0" smtClean="0">
              <a:cs typeface="+mn-ea"/>
              <a:sym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3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7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有哪些存储类型？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中的存储可以分为两类：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目前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支持三种类型的持久性存储：块存储、对象存储和文件系统存储。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83962633"/>
              </p:ext>
            </p:extLst>
          </p:nvPr>
        </p:nvGraphicFramePr>
        <p:xfrm>
          <a:off x="1075307" y="1979917"/>
          <a:ext cx="10349285" cy="306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04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持久化存储简介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144682" y="1713196"/>
            <a:ext cx="2323418" cy="3852409"/>
            <a:chOff x="4801456" y="1713196"/>
            <a:chExt cx="2323418" cy="3852409"/>
          </a:xfrm>
        </p:grpSpPr>
        <p:pic>
          <p:nvPicPr>
            <p:cNvPr id="12290" name="Picture 2" descr="https://gitlab.cern.ch/uploads/-/system/project/avatar/11839/OpenStack_Project_Manila_masco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114" y="3364286"/>
              <a:ext cx="1974102" cy="197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文本框 16"/>
            <p:cNvSpPr txBox="1"/>
            <p:nvPr/>
          </p:nvSpPr>
          <p:spPr>
            <a:xfrm>
              <a:off x="5432601" y="5165624"/>
              <a:ext cx="1061128" cy="39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9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Manila</a:t>
              </a:r>
              <a:endParaRPr lang="zh-CN" altLang="en-US" sz="1599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55556" y="1713196"/>
              <a:ext cx="1415219" cy="461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399" b="1" dirty="0">
                  <a:solidFill>
                    <a:srgbClr val="262626"/>
                  </a:solidFill>
                  <a:latin typeface="+mn-lt"/>
                  <a:ea typeface="+mn-ea"/>
                  <a:cs typeface="+mn-ea"/>
                  <a:sym typeface="+mn-lt"/>
                </a:rPr>
                <a:t>文件存储</a:t>
              </a:r>
              <a:endParaRPr lang="zh-CN" altLang="en-US" sz="2399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>
              <a:spLocks/>
            </p:cNvSpPr>
            <p:nvPr/>
          </p:nvSpPr>
          <p:spPr>
            <a:xfrm>
              <a:off x="4801456" y="2345058"/>
              <a:ext cx="2323418" cy="99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66" dirty="0">
                  <a:latin typeface="+mn-lt"/>
                  <a:ea typeface="+mn-ea"/>
                  <a:cs typeface="+mn-ea"/>
                  <a:sym typeface="+mn-lt"/>
                </a:rPr>
                <a:t>操作对象是文件和</a:t>
              </a:r>
              <a:r>
                <a:rPr lang="zh-CN" altLang="en-US" sz="1466" dirty="0" smtClean="0">
                  <a:latin typeface="+mn-lt"/>
                  <a:ea typeface="+mn-ea"/>
                  <a:cs typeface="+mn-ea"/>
                  <a:sym typeface="+mn-lt"/>
                </a:rPr>
                <a:t>文件夹，在存储系统</a:t>
              </a:r>
              <a:r>
                <a:rPr lang="zh-CN" altLang="en-US" sz="1466" dirty="0">
                  <a:latin typeface="+mn-lt"/>
                  <a:ea typeface="+mn-ea"/>
                  <a:cs typeface="+mn-ea"/>
                  <a:sym typeface="+mn-lt"/>
                </a:rPr>
                <a:t>上增加了文件系统，再通过</a:t>
              </a:r>
              <a:r>
                <a:rPr lang="en-US" altLang="zh-CN" sz="1466" dirty="0" smtClean="0">
                  <a:latin typeface="+mn-lt"/>
                  <a:ea typeface="+mn-ea"/>
                  <a:cs typeface="+mn-ea"/>
                  <a:sym typeface="+mn-lt"/>
                </a:rPr>
                <a:t>NFS</a:t>
              </a:r>
              <a:r>
                <a:rPr lang="zh-CN" altLang="en-US" sz="1466" dirty="0" smtClean="0">
                  <a:latin typeface="+mn-lt"/>
                  <a:ea typeface="+mn-ea"/>
                  <a:cs typeface="+mn-ea"/>
                  <a:sym typeface="+mn-lt"/>
                </a:rPr>
                <a:t>或</a:t>
              </a:r>
              <a:r>
                <a:rPr lang="en-US" altLang="zh-CN" sz="1466" dirty="0" smtClean="0">
                  <a:latin typeface="+mn-lt"/>
                  <a:ea typeface="+mn-ea"/>
                  <a:cs typeface="+mn-ea"/>
                  <a:sym typeface="+mn-lt"/>
                </a:rPr>
                <a:t>CIFS</a:t>
              </a:r>
              <a:r>
                <a:rPr lang="zh-CN" altLang="en-US" sz="1466" dirty="0" smtClean="0">
                  <a:latin typeface="+mn-lt"/>
                  <a:ea typeface="+mn-ea"/>
                  <a:cs typeface="+mn-ea"/>
                  <a:sym typeface="+mn-lt"/>
                </a:rPr>
                <a:t>协议进行访问。</a:t>
              </a:r>
              <a:endParaRPr lang="zh-CN" altLang="en-US" sz="1466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13855" y="1713203"/>
            <a:ext cx="2843689" cy="3852395"/>
            <a:chOff x="8146081" y="1713196"/>
            <a:chExt cx="2843689" cy="385239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6081" y="3494422"/>
              <a:ext cx="2843689" cy="1713831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9053124" y="5165637"/>
              <a:ext cx="1029603" cy="39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9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Swift</a:t>
              </a:r>
              <a:endParaRPr lang="zh-CN" altLang="en-US" sz="1599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860316" y="1713196"/>
              <a:ext cx="1415219" cy="461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399" b="1" dirty="0">
                  <a:solidFill>
                    <a:srgbClr val="262626"/>
                  </a:solidFill>
                  <a:latin typeface="+mn-lt"/>
                  <a:ea typeface="+mn-ea"/>
                  <a:cs typeface="+mn-ea"/>
                  <a:sym typeface="+mn-lt"/>
                </a:rPr>
                <a:t>对象存储</a:t>
              </a:r>
              <a:endParaRPr lang="zh-CN" altLang="en-US" sz="2399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>
              <a:spLocks/>
            </p:cNvSpPr>
            <p:nvPr/>
          </p:nvSpPr>
          <p:spPr>
            <a:xfrm>
              <a:off x="8406216" y="2345058"/>
              <a:ext cx="2323418" cy="99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66" dirty="0" smtClean="0">
                  <a:latin typeface="+mn-lt"/>
                  <a:ea typeface="+mn-ea"/>
                  <a:cs typeface="+mn-ea"/>
                  <a:sym typeface="+mn-lt"/>
                </a:rPr>
                <a:t>操作</a:t>
              </a:r>
              <a:r>
                <a:rPr lang="zh-CN" altLang="en-US" sz="1466" dirty="0">
                  <a:latin typeface="+mn-lt"/>
                  <a:ea typeface="+mn-ea"/>
                  <a:cs typeface="+mn-ea"/>
                  <a:sym typeface="+mn-lt"/>
                </a:rPr>
                <a:t>对象是对象</a:t>
              </a:r>
              <a:r>
                <a:rPr lang="en-US" altLang="zh-CN" sz="1466" dirty="0">
                  <a:latin typeface="+mn-lt"/>
                  <a:ea typeface="+mn-ea"/>
                  <a:cs typeface="+mn-ea"/>
                  <a:sym typeface="+mn-lt"/>
                </a:rPr>
                <a:t>(object</a:t>
              </a:r>
              <a:r>
                <a:rPr lang="en-US" altLang="zh-CN" sz="1466" dirty="0" smtClean="0">
                  <a:latin typeface="+mn-lt"/>
                  <a:ea typeface="+mn-ea"/>
                  <a:cs typeface="+mn-ea"/>
                  <a:sym typeface="+mn-lt"/>
                </a:rPr>
                <a:t>)</a:t>
              </a:r>
              <a:r>
                <a:rPr lang="zh-CN" altLang="en-US" sz="1466" dirty="0" smtClean="0">
                  <a:latin typeface="+mn-lt"/>
                  <a:ea typeface="+mn-ea"/>
                  <a:cs typeface="+mn-ea"/>
                  <a:sym typeface="+mn-lt"/>
                </a:rPr>
                <a:t>，一</a:t>
              </a:r>
              <a:r>
                <a:rPr lang="zh-CN" altLang="en-US" sz="1466" dirty="0">
                  <a:latin typeface="+mn-lt"/>
                  <a:ea typeface="+mn-ea"/>
                  <a:cs typeface="+mn-ea"/>
                  <a:sym typeface="+mn-lt"/>
                </a:rPr>
                <a:t>个对象名称就是一个域名地址，</a:t>
              </a:r>
              <a:r>
                <a:rPr lang="zh-CN" altLang="en-US" sz="1466" dirty="0" smtClean="0">
                  <a:latin typeface="+mn-lt"/>
                  <a:ea typeface="+mn-ea"/>
                  <a:cs typeface="+mn-ea"/>
                  <a:sym typeface="+mn-lt"/>
                </a:rPr>
                <a:t>可以直接</a:t>
              </a:r>
              <a:r>
                <a:rPr lang="zh-CN" altLang="en-US" sz="1466" dirty="0">
                  <a:latin typeface="+mn-lt"/>
                  <a:ea typeface="+mn-ea"/>
                  <a:cs typeface="+mn-ea"/>
                  <a:sym typeface="+mn-lt"/>
                </a:rPr>
                <a:t>通过</a:t>
              </a:r>
              <a:r>
                <a:rPr lang="en-US" altLang="zh-CN" sz="1466" dirty="0">
                  <a:latin typeface="+mn-lt"/>
                  <a:ea typeface="+mn-ea"/>
                  <a:cs typeface="+mn-ea"/>
                  <a:sym typeface="+mn-lt"/>
                </a:rPr>
                <a:t>REST API</a:t>
              </a:r>
              <a:r>
                <a:rPr lang="zh-CN" altLang="en-US" sz="1466" dirty="0">
                  <a:latin typeface="+mn-lt"/>
                  <a:ea typeface="+mn-ea"/>
                  <a:cs typeface="+mn-ea"/>
                  <a:sym typeface="+mn-lt"/>
                </a:rPr>
                <a:t>的方式访问对象。</a:t>
              </a:r>
            </a:p>
          </p:txBody>
        </p:sp>
      </p:grpSp>
      <p:sp>
        <p:nvSpPr>
          <p:cNvPr id="14" name="文本框 13"/>
          <p:cNvSpPr txBox="1"/>
          <p:nvPr/>
        </p:nvSpPr>
        <p:spPr bwMode="auto">
          <a:xfrm>
            <a:off x="1003300" y="5877272"/>
            <a:ext cx="8403995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因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Manila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目前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较少，本章节只重点介绍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Cinder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Swift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03300" y="1713203"/>
            <a:ext cx="2323418" cy="3852395"/>
            <a:chOff x="1003300" y="1713203"/>
            <a:chExt cx="2323418" cy="3852395"/>
          </a:xfrm>
        </p:grpSpPr>
        <p:sp>
          <p:nvSpPr>
            <p:cNvPr id="16" name="文本框 15"/>
            <p:cNvSpPr txBox="1"/>
            <p:nvPr/>
          </p:nvSpPr>
          <p:spPr>
            <a:xfrm>
              <a:off x="1650208" y="5165644"/>
              <a:ext cx="1029603" cy="39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9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Cinder</a:t>
              </a:r>
              <a:endParaRPr lang="zh-CN" altLang="en-US" sz="1599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11228" y="1713203"/>
              <a:ext cx="1107563" cy="461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399" b="1" dirty="0">
                  <a:solidFill>
                    <a:srgbClr val="262626"/>
                  </a:solidFill>
                  <a:latin typeface="+mn-lt"/>
                  <a:ea typeface="+mn-ea"/>
                  <a:cs typeface="+mn-ea"/>
                  <a:sym typeface="+mn-lt"/>
                </a:rPr>
                <a:t>块存储</a:t>
              </a:r>
              <a:endParaRPr lang="zh-CN" altLang="en-US" sz="2399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>
              <a:spLocks/>
            </p:cNvSpPr>
            <p:nvPr/>
          </p:nvSpPr>
          <p:spPr>
            <a:xfrm>
              <a:off x="1003300" y="2345065"/>
              <a:ext cx="2323418" cy="1220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66" dirty="0" smtClean="0">
                  <a:latin typeface="+mn-lt"/>
                  <a:ea typeface="+mn-ea"/>
                  <a:cs typeface="+mn-ea"/>
                  <a:sym typeface="+mn-lt"/>
                </a:rPr>
                <a:t>操作</a:t>
              </a:r>
              <a:r>
                <a:rPr lang="zh-CN" altLang="en-US" sz="1466" dirty="0">
                  <a:latin typeface="+mn-lt"/>
                  <a:ea typeface="+mn-ea"/>
                  <a:cs typeface="+mn-ea"/>
                  <a:sym typeface="+mn-lt"/>
                </a:rPr>
                <a:t>对象是磁盘，</a:t>
              </a:r>
              <a:r>
                <a:rPr lang="zh-CN" altLang="en-US" sz="1466" dirty="0" smtClean="0">
                  <a:latin typeface="+mn-lt"/>
                  <a:ea typeface="+mn-ea"/>
                  <a:cs typeface="+mn-ea"/>
                  <a:sym typeface="+mn-lt"/>
                </a:rPr>
                <a:t>直接挂载到主机，一般</a:t>
              </a:r>
              <a:r>
                <a:rPr lang="zh-CN" altLang="en-US" sz="1466" dirty="0">
                  <a:latin typeface="+mn-lt"/>
                  <a:ea typeface="+mn-ea"/>
                  <a:cs typeface="+mn-ea"/>
                  <a:sym typeface="+mn-lt"/>
                </a:rPr>
                <a:t>用于主机的直接存储空间和</a:t>
              </a:r>
              <a:r>
                <a:rPr lang="zh-CN" altLang="en-US" sz="1466" dirty="0" smtClean="0">
                  <a:latin typeface="+mn-lt"/>
                  <a:ea typeface="+mn-ea"/>
                  <a:cs typeface="+mn-ea"/>
                  <a:sym typeface="+mn-lt"/>
                </a:rPr>
                <a:t>数据库应用</a:t>
              </a:r>
              <a:r>
                <a:rPr lang="zh-CN" altLang="en-US" sz="1466" dirty="0">
                  <a:latin typeface="+mn-lt"/>
                  <a:ea typeface="+mn-ea"/>
                  <a:cs typeface="+mn-ea"/>
                  <a:sym typeface="+mn-lt"/>
                </a:rPr>
                <a:t>，</a:t>
              </a:r>
              <a:r>
                <a:rPr lang="en-US" altLang="zh-CN" sz="1466" dirty="0" smtClean="0">
                  <a:latin typeface="+mn-lt"/>
                  <a:ea typeface="+mn-ea"/>
                  <a:cs typeface="+mn-ea"/>
                  <a:sym typeface="+mn-lt"/>
                </a:rPr>
                <a:t>DAS</a:t>
              </a:r>
              <a:r>
                <a:rPr lang="zh-CN" altLang="en-US" sz="1466" dirty="0">
                  <a:latin typeface="+mn-lt"/>
                  <a:ea typeface="+mn-ea"/>
                  <a:cs typeface="+mn-ea"/>
                  <a:sym typeface="+mn-lt"/>
                </a:rPr>
                <a:t>和</a:t>
              </a:r>
              <a:r>
                <a:rPr lang="en-US" altLang="zh-CN" sz="1466" dirty="0">
                  <a:latin typeface="+mn-lt"/>
                  <a:ea typeface="+mn-ea"/>
                  <a:cs typeface="+mn-ea"/>
                  <a:sym typeface="+mn-lt"/>
                </a:rPr>
                <a:t>SAN</a:t>
              </a:r>
              <a:r>
                <a:rPr lang="zh-CN" altLang="en-US" sz="1466" dirty="0">
                  <a:latin typeface="+mn-lt"/>
                  <a:ea typeface="+mn-ea"/>
                  <a:cs typeface="+mn-ea"/>
                  <a:sym typeface="+mn-lt"/>
                </a:rPr>
                <a:t>都可以提供块存储。</a:t>
              </a:r>
            </a:p>
          </p:txBody>
        </p:sp>
        <p:pic>
          <p:nvPicPr>
            <p:cNvPr id="19" name="Picture 2" descr="https://www.openstack.org/software/images/mascots/cinder.png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027" y="3496362"/>
              <a:ext cx="1709964" cy="1709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47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存储类型对比</a:t>
            </a:r>
            <a:endParaRPr lang="zh-CN" altLang="en-US" b="1" i="0" u="none" strike="noStrike" kern="2200" baseline="0" dirty="0" smtClean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68410"/>
              </p:ext>
            </p:extLst>
          </p:nvPr>
        </p:nvGraphicFramePr>
        <p:xfrm>
          <a:off x="1055441" y="1288805"/>
          <a:ext cx="10369151" cy="440844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960019"/>
                <a:gridCol w="1167378"/>
                <a:gridCol w="1714587"/>
                <a:gridCol w="1139150"/>
                <a:gridCol w="958996"/>
                <a:gridCol w="1319303"/>
                <a:gridCol w="1577533"/>
                <a:gridCol w="1532185"/>
              </a:tblGrid>
              <a:tr h="312460">
                <a:tc>
                  <a:txBody>
                    <a:bodyPr/>
                    <a:lstStyle/>
                    <a:p>
                      <a:pPr algn="l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用途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访问方式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访问客户端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管理服务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数据生命周期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存储设备容量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 dirty="0">
                          <a:effectLst/>
                          <a:sym typeface="+mn-lt"/>
                        </a:rPr>
                        <a:t>典型使用案例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>
                    <a:solidFill>
                      <a:srgbClr val="15B0E8"/>
                    </a:solidFill>
                  </a:tcPr>
                </a:tc>
              </a:tr>
              <a:tr h="82090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 dirty="0">
                          <a:effectLst/>
                          <a:sym typeface="+mn-lt"/>
                        </a:rPr>
                        <a:t>临时存储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运行操作系统和提供启动空间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通过文件系统访问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虚拟机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sym typeface="+mn-lt"/>
                        </a:rPr>
                        <a:t>Nova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虚拟机终止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管理员配置的</a:t>
                      </a:r>
                      <a:r>
                        <a:rPr lang="en-US" sz="1400" u="none" strike="noStrike">
                          <a:effectLst/>
                          <a:sym typeface="+mn-lt"/>
                        </a:rPr>
                        <a:t>Flavor</a:t>
                      </a:r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指定容量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虚拟机中第一块磁盘</a:t>
                      </a:r>
                      <a:r>
                        <a:rPr lang="en-US" altLang="zh-CN" sz="1400" u="none" strike="noStrike">
                          <a:effectLst/>
                          <a:sym typeface="+mn-lt"/>
                        </a:rPr>
                        <a:t>10GB</a:t>
                      </a:r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，第二块磁盘</a:t>
                      </a:r>
                      <a:r>
                        <a:rPr lang="en-US" altLang="zh-CN" sz="1400" u="none" strike="noStrike">
                          <a:effectLst/>
                          <a:sym typeface="+mn-lt"/>
                        </a:rPr>
                        <a:t>20GB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</a:tr>
              <a:tr h="114585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块存储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为虚拟机添加额外的持久化存储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 dirty="0">
                          <a:effectLst/>
                          <a:sym typeface="+mn-lt"/>
                        </a:rPr>
                        <a:t>块设备被分区、格式化</a:t>
                      </a:r>
                      <a:r>
                        <a:rPr lang="zh-CN" altLang="en-US" sz="1400" u="none" strike="noStrike" dirty="0" smtClean="0">
                          <a:effectLst/>
                          <a:sym typeface="+mn-lt"/>
                        </a:rPr>
                        <a:t>后挂载访问</a:t>
                      </a:r>
                      <a:r>
                        <a:rPr lang="zh-CN" altLang="en-US" sz="1400" u="none" strike="noStrike" dirty="0">
                          <a:effectLst/>
                          <a:sym typeface="+mn-lt"/>
                        </a:rPr>
                        <a:t>（例如 </a:t>
                      </a:r>
                      <a:r>
                        <a:rPr lang="en-US" altLang="zh-CN" sz="1400" u="none" strike="noStrike" dirty="0">
                          <a:effectLst/>
                          <a:sym typeface="+mn-lt"/>
                        </a:rPr>
                        <a:t>/dev/</a:t>
                      </a:r>
                      <a:r>
                        <a:rPr lang="en-US" altLang="zh-CN" sz="1400" u="none" strike="noStrike" dirty="0" err="1">
                          <a:effectLst/>
                          <a:sym typeface="+mn-lt"/>
                        </a:rPr>
                        <a:t>vdc</a:t>
                      </a:r>
                      <a:r>
                        <a:rPr lang="zh-CN" altLang="en-US" sz="1400" u="none" strike="noStrike" dirty="0">
                          <a:effectLst/>
                          <a:sym typeface="+mn-lt"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虚拟机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sym typeface="+mn-lt"/>
                        </a:rPr>
                        <a:t>Cinder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被用户删除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用户创建时指定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sym typeface="+mn-lt"/>
                        </a:rPr>
                        <a:t>1 TB</a:t>
                      </a:r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磁盘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</a:tr>
              <a:tr h="82090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对象存储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存储海量数据，包括虚拟机映像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sym typeface="+mn-lt"/>
                        </a:rPr>
                        <a:t>REST API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任何客户端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sym typeface="+mn-lt"/>
                        </a:rPr>
                        <a:t>Swift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被用户删除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可用物理存储空间和数据副本数量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sym typeface="+mn-lt"/>
                        </a:rPr>
                        <a:t>10s TB</a:t>
                      </a:r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级数据集存储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</a:tr>
              <a:tr h="130832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共享文件系统存储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为虚拟机添加额外的持久化存储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 dirty="0">
                          <a:effectLst/>
                          <a:sym typeface="+mn-lt"/>
                        </a:rPr>
                        <a:t>共享文件系统存储被分区、格式化</a:t>
                      </a:r>
                      <a:r>
                        <a:rPr lang="zh-CN" altLang="en-US" sz="1400" u="none" strike="noStrike" dirty="0" smtClean="0">
                          <a:effectLst/>
                          <a:sym typeface="+mn-lt"/>
                        </a:rPr>
                        <a:t>后挂载访问</a:t>
                      </a:r>
                      <a:r>
                        <a:rPr lang="zh-CN" altLang="en-US" sz="1400" u="none" strike="noStrike" dirty="0">
                          <a:effectLst/>
                          <a:sym typeface="+mn-lt"/>
                        </a:rPr>
                        <a:t>（例如 </a:t>
                      </a:r>
                      <a:r>
                        <a:rPr lang="en-US" altLang="zh-CN" sz="1400" u="none" strike="noStrike" dirty="0">
                          <a:effectLst/>
                          <a:sym typeface="+mn-lt"/>
                        </a:rPr>
                        <a:t>/dev/</a:t>
                      </a:r>
                      <a:r>
                        <a:rPr lang="en-US" altLang="zh-CN" sz="1400" u="none" strike="noStrike" dirty="0" err="1">
                          <a:effectLst/>
                          <a:sym typeface="+mn-lt"/>
                        </a:rPr>
                        <a:t>vdc</a:t>
                      </a:r>
                      <a:r>
                        <a:rPr lang="zh-CN" altLang="en-US" sz="1400" u="none" strike="noStrike" dirty="0">
                          <a:effectLst/>
                          <a:sym typeface="+mn-lt"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虚拟机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sym typeface="+mn-lt"/>
                        </a:rPr>
                        <a:t>Manila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被用户删除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>
                          <a:effectLst/>
                          <a:sym typeface="+mn-lt"/>
                        </a:rPr>
                        <a:t>•</a:t>
                      </a:r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用户创建时指定</a:t>
                      </a:r>
                      <a:br>
                        <a:rPr lang="zh-CN" altLang="en-US" sz="1400" u="none" strike="noStrike">
                          <a:effectLst/>
                          <a:sym typeface="+mn-lt"/>
                        </a:rPr>
                      </a:br>
                      <a:r>
                        <a:rPr lang="en-US" altLang="zh-CN" sz="1400" u="none" strike="noStrike">
                          <a:effectLst/>
                          <a:sym typeface="+mn-lt"/>
                        </a:rPr>
                        <a:t>•</a:t>
                      </a:r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扩容时指定</a:t>
                      </a:r>
                      <a:br>
                        <a:rPr lang="zh-CN" altLang="en-US" sz="1400" u="none" strike="noStrike">
                          <a:effectLst/>
                          <a:sym typeface="+mn-lt"/>
                        </a:rPr>
                      </a:br>
                      <a:r>
                        <a:rPr lang="en-US" altLang="zh-CN" sz="1400" u="none" strike="noStrike">
                          <a:effectLst/>
                          <a:sym typeface="+mn-lt"/>
                        </a:rPr>
                        <a:t>•</a:t>
                      </a:r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用户配额指定</a:t>
                      </a:r>
                      <a:br>
                        <a:rPr lang="zh-CN" altLang="en-US" sz="1400" u="none" strike="noStrike">
                          <a:effectLst/>
                          <a:sym typeface="+mn-lt"/>
                        </a:rPr>
                      </a:br>
                      <a:r>
                        <a:rPr lang="en-US" altLang="zh-CN" sz="1400" u="none" strike="noStrike">
                          <a:effectLst/>
                          <a:sym typeface="+mn-lt"/>
                        </a:rPr>
                        <a:t>•</a:t>
                      </a:r>
                      <a:r>
                        <a:rPr lang="zh-CN" altLang="en-US" sz="1400" u="none" strike="noStrike">
                          <a:effectLst/>
                          <a:sym typeface="+mn-lt"/>
                        </a:rPr>
                        <a:t>管理员指定容量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sym typeface="+mn-lt"/>
                        </a:rPr>
                        <a:t>NFS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3738" marR="93738" marT="46869" marB="4686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2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讨论：如何选择不同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存储？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请讨论或思考如下场景中，如何选择合适的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存储？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71342480"/>
              </p:ext>
            </p:extLst>
          </p:nvPr>
        </p:nvGraphicFramePr>
        <p:xfrm>
          <a:off x="1649156" y="1952836"/>
          <a:ext cx="8893688" cy="4207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192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8C8311-5F7E-414D-83D1-48FAE306C8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FECC6A-FCE1-4716-B50E-A7E4E43562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39827-22FF-422A-AFBF-C4A1CC037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存储概述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块存储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Cinder</a:t>
            </a: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Cinder</a:t>
            </a:r>
            <a:r>
              <a:rPr lang="zh-CN" altLang="en-US" dirty="0" smtClean="0">
                <a:cs typeface="+mn-ea"/>
                <a:sym typeface="+mn-lt"/>
              </a:rPr>
              <a:t>简介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架构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组件详细讲解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典型工作流程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OpenStack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动手实验：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操作</a:t>
            </a: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对象存储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Swift</a:t>
            </a:r>
          </a:p>
        </p:txBody>
      </p:sp>
    </p:spTree>
    <p:extLst>
      <p:ext uri="{BB962C8B-B14F-4D97-AF65-F5344CB8AC3E}">
        <p14:creationId xmlns:p14="http://schemas.microsoft.com/office/powerpoint/2010/main" val="5738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人才生态发展部-母版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g01s21nz">
      <a:majorFont>
        <a:latin typeface="Microsoft YaHei"/>
        <a:ea typeface="微软雅黑"/>
        <a:cs typeface=""/>
      </a:majorFont>
      <a:minorFont>
        <a:latin typeface="Microsoft YaHe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rtlCol="0" anchor="ctr" anchorCtr="0" compatLnSpc="1">
        <a:prstTxWarp prst="textNoShape">
          <a:avLst/>
        </a:prstTxWarp>
        <a:spAutoFit/>
      </a:bodyPr>
      <a:lstStyle>
        <a:defPPr>
          <a:defRPr sz="2400" dirty="0" smtClean="0">
            <a:latin typeface="+mn-ea"/>
            <a:ea typeface="+mn-ea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微软雅黑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E3093B-232B-4C15-AB25-7F1FBE134870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CCA2B5-3FE3-400B-9EC4-E12D18607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66698</TotalTime>
  <Words>3489</Words>
  <Application>Microsoft Office PowerPoint</Application>
  <PresentationFormat>宽屏</PresentationFormat>
  <Paragraphs>572</Paragraphs>
  <Slides>45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Open Sans</vt:lpstr>
      <vt:lpstr>宋体</vt:lpstr>
      <vt:lpstr>Microsoft YaHei</vt:lpstr>
      <vt:lpstr>Microsoft YaHei</vt:lpstr>
      <vt:lpstr>黑体</vt:lpstr>
      <vt:lpstr>Arial</vt:lpstr>
      <vt:lpstr>FrutigerNext LT Light</vt:lpstr>
      <vt:lpstr>FrutigerNext LT Medium</vt:lpstr>
      <vt:lpstr>FrutigerNext LT Regular</vt:lpstr>
      <vt:lpstr>Wingdings</vt:lpstr>
      <vt:lpstr>人才生态发展部-母版</vt:lpstr>
      <vt:lpstr>OpenStack存储管理</vt:lpstr>
      <vt:lpstr>PowerPoint 演示文稿</vt:lpstr>
      <vt:lpstr>PowerPoint 演示文稿</vt:lpstr>
      <vt:lpstr>PowerPoint 演示文稿</vt:lpstr>
      <vt:lpstr>OpenStack有哪些存储类型？</vt:lpstr>
      <vt:lpstr>OpenStack持久化存储简介</vt:lpstr>
      <vt:lpstr>OpenStack存储类型对比</vt:lpstr>
      <vt:lpstr>讨论：如何选择不同OpenStack存储？</vt:lpstr>
      <vt:lpstr>PowerPoint 演示文稿</vt:lpstr>
      <vt:lpstr>OpenStack块存储服务是什么？</vt:lpstr>
      <vt:lpstr>Cinder在OpenStack中的位置和作用</vt:lpstr>
      <vt:lpstr>PowerPoint 演示文稿</vt:lpstr>
      <vt:lpstr>Cinder架构</vt:lpstr>
      <vt:lpstr>Cinder架构说明</vt:lpstr>
      <vt:lpstr>Cinder架构部署：以SAN存储为例</vt:lpstr>
      <vt:lpstr>PowerPoint 演示文稿</vt:lpstr>
      <vt:lpstr>Cinder组件 - API</vt:lpstr>
      <vt:lpstr>Cinder组件 - Scheduler</vt:lpstr>
      <vt:lpstr>Cinder组件 - Volume</vt:lpstr>
      <vt:lpstr>PowerPoint 演示文稿</vt:lpstr>
      <vt:lpstr>Cinder创建卷流程</vt:lpstr>
      <vt:lpstr>Cinder创建卷流程 - Cinder API</vt:lpstr>
      <vt:lpstr>Cinder创建卷流程 - Cinder Scheduler</vt:lpstr>
      <vt:lpstr>Cinder创建卷流程 - Cinder Volume</vt:lpstr>
      <vt:lpstr>Cinder挂载卷流程</vt:lpstr>
      <vt:lpstr>PowerPoint 演示文稿</vt:lpstr>
      <vt:lpstr>Cinder主要操作</vt:lpstr>
      <vt:lpstr>动手实验：Cinder操作</vt:lpstr>
      <vt:lpstr>PowerPoint 演示文稿</vt:lpstr>
      <vt:lpstr>对象存储服务是什么？</vt:lpstr>
      <vt:lpstr>Swift在OpenStack中的位置</vt:lpstr>
      <vt:lpstr>Swift在OpenStack中的作用</vt:lpstr>
      <vt:lpstr>Swift特点</vt:lpstr>
      <vt:lpstr>Swift应用场景</vt:lpstr>
      <vt:lpstr>PowerPoint 演示文稿</vt:lpstr>
      <vt:lpstr>对象存储服务的架构</vt:lpstr>
      <vt:lpstr>Swift组件</vt:lpstr>
      <vt:lpstr>Swift组件</vt:lpstr>
      <vt:lpstr>Swift组件</vt:lpstr>
      <vt:lpstr>Swift API</vt:lpstr>
      <vt:lpstr>Swift数据模型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yangwenbin (D)</cp:lastModifiedBy>
  <cp:revision>2805</cp:revision>
  <dcterms:created xsi:type="dcterms:W3CDTF">2003-08-21T06:48:56Z</dcterms:created>
  <dcterms:modified xsi:type="dcterms:W3CDTF">2019-08-09T01:15:14Z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(3)92C5ufpVEqZjClh7NzCguNDFTfaXuzMJxvZ2Cs3t13SSBhFPHY08Ho79druAZk7WtHu+Lh5q
FvrS7xUclHd/JEgD2yKE8s1T7S1pxKlw28WKRNNaIhrGI53pREXqekBmcJmXxR/uSbMlIjkl
Yc0rU3fBIaIgce7P4tpp+ZPnnGwATRLHKXR0iP6JrZ9OuyfDswsoyGIinZGJKWGjsihGcqcg
sbRf/GU1EUbiyVy0Ih</vt:lpwstr>
  </property>
  <property fmtid="{D5CDD505-2E9C-101B-9397-08002B2CF9AE}" pid="18" name="_2015_ms_pID_7253431">
    <vt:lpwstr>jy7Bk9cGfnMeoAVlPWklz2G1VSByN9VVCoBTSJbP1xZuB+UnIeSR4h
Ga3MNnpHVI7cHAYVPTbHM0VdpRZQWklyv1fJdACS/w4NBIhE2Q66blcaq/JZuMXR6CyD66M3
RXFvKRRf1Cthq6n0Xg6o7rXU0TeFdzGF+u9UlvPzuHEyDI4SEYtDa7PpB0o7bT0Ch8sg1/il
He+PvHDSTViQWwzwMABHru0RDxIimCNUznsd</vt:lpwstr>
  </property>
  <property fmtid="{D5CDD505-2E9C-101B-9397-08002B2CF9AE}" pid="19" name="_2015_ms_pID_7253432">
    <vt:lpwstr>X/ZJviKi0VVdLCCsi8tAGs/WwmmwmnnHb1Xx
BLrpiS4bMZPBErfpka9DDSkLe1XyMQ==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</Properties>
</file>