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69"/>
  </p:notesMasterIdLst>
  <p:handoutMasterIdLst>
    <p:handoutMasterId r:id="rId70"/>
  </p:handoutMasterIdLst>
  <p:sldIdLst>
    <p:sldId id="277" r:id="rId5"/>
    <p:sldId id="278" r:id="rId6"/>
    <p:sldId id="279" r:id="rId7"/>
    <p:sldId id="280" r:id="rId8"/>
    <p:sldId id="357" r:id="rId9"/>
    <p:sldId id="282" r:id="rId10"/>
    <p:sldId id="283" r:id="rId11"/>
    <p:sldId id="284" r:id="rId12"/>
    <p:sldId id="285" r:id="rId13"/>
    <p:sldId id="286" r:id="rId14"/>
    <p:sldId id="358" r:id="rId15"/>
    <p:sldId id="287" r:id="rId16"/>
    <p:sldId id="359" r:id="rId17"/>
    <p:sldId id="360" r:id="rId18"/>
    <p:sldId id="291" r:id="rId19"/>
    <p:sldId id="361" r:id="rId20"/>
    <p:sldId id="292" r:id="rId21"/>
    <p:sldId id="293" r:id="rId22"/>
    <p:sldId id="362" r:id="rId23"/>
    <p:sldId id="363" r:id="rId24"/>
    <p:sldId id="296" r:id="rId25"/>
    <p:sldId id="299" r:id="rId26"/>
    <p:sldId id="300" r:id="rId27"/>
    <p:sldId id="297" r:id="rId28"/>
    <p:sldId id="364" r:id="rId29"/>
    <p:sldId id="365" r:id="rId30"/>
    <p:sldId id="301" r:id="rId31"/>
    <p:sldId id="303" r:id="rId32"/>
    <p:sldId id="367" r:id="rId33"/>
    <p:sldId id="366" r:id="rId34"/>
    <p:sldId id="373" r:id="rId35"/>
    <p:sldId id="368" r:id="rId36"/>
    <p:sldId id="308" r:id="rId37"/>
    <p:sldId id="376" r:id="rId38"/>
    <p:sldId id="310" r:id="rId39"/>
    <p:sldId id="311" r:id="rId40"/>
    <p:sldId id="385" r:id="rId41"/>
    <p:sldId id="387" r:id="rId42"/>
    <p:sldId id="321" r:id="rId43"/>
    <p:sldId id="390" r:id="rId44"/>
    <p:sldId id="330" r:id="rId45"/>
    <p:sldId id="331" r:id="rId46"/>
    <p:sldId id="391" r:id="rId47"/>
    <p:sldId id="332" r:id="rId48"/>
    <p:sldId id="392" r:id="rId49"/>
    <p:sldId id="337" r:id="rId50"/>
    <p:sldId id="338" r:id="rId51"/>
    <p:sldId id="339" r:id="rId52"/>
    <p:sldId id="395" r:id="rId53"/>
    <p:sldId id="340" r:id="rId54"/>
    <p:sldId id="393" r:id="rId55"/>
    <p:sldId id="394" r:id="rId56"/>
    <p:sldId id="346" r:id="rId57"/>
    <p:sldId id="396" r:id="rId58"/>
    <p:sldId id="347" r:id="rId59"/>
    <p:sldId id="397" r:id="rId60"/>
    <p:sldId id="348" r:id="rId61"/>
    <p:sldId id="398" r:id="rId62"/>
    <p:sldId id="349" r:id="rId63"/>
    <p:sldId id="399" r:id="rId64"/>
    <p:sldId id="350" r:id="rId65"/>
    <p:sldId id="353" r:id="rId66"/>
    <p:sldId id="275" r:id="rId67"/>
    <p:sldId id="356" r:id="rId68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F6A"/>
    <a:srgbClr val="15B0E8"/>
    <a:srgbClr val="6C71C4"/>
    <a:srgbClr val="268BD2"/>
    <a:srgbClr val="859901"/>
    <a:srgbClr val="B58901"/>
    <a:srgbClr val="CB4B16"/>
    <a:srgbClr val="2AA198"/>
    <a:srgbClr val="00A397"/>
    <a:srgbClr val="7B9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6034" autoAdjust="0"/>
    <p:restoredTop sz="78780" autoAdjust="0"/>
  </p:normalViewPr>
  <p:slideViewPr>
    <p:cSldViewPr showGuides="1">
      <p:cViewPr varScale="1">
        <p:scale>
          <a:sx n="87" d="100"/>
          <a:sy n="87" d="100"/>
        </p:scale>
        <p:origin x="3820" y="80"/>
      </p:cViewPr>
      <p:guideLst>
        <p:guide pos="3817"/>
        <p:guide orient="horz" pos="3906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5" d="100"/>
          <a:sy n="75" d="100"/>
        </p:scale>
        <p:origin x="5952" y="56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B0EAF3-20C6-4C09-BE93-4A0E74513CD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90503ED-047D-4DB8-9065-D9058C39472F}">
      <dgm:prSet custT="1"/>
      <dgm:spPr/>
      <dgm:t>
        <a:bodyPr/>
        <a:lstStyle/>
        <a:p>
          <a:pPr rtl="0"/>
          <a:r>
            <a:rPr lang="zh-CN" altLang="en-US" sz="2800" dirty="0" smtClean="0">
              <a:latin typeface="+mn-lt"/>
              <a:ea typeface="+mn-ea"/>
              <a:cs typeface="+mn-ea"/>
              <a:sym typeface="+mn-lt"/>
            </a:rPr>
            <a:t>网卡虚拟化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835D3807-E3F5-4798-83D5-F5519B5D8BBE}" type="parTrans" cxnId="{2F0FF64E-683E-4DA9-BB61-623794A38126}">
      <dgm:prSet/>
      <dgm:spPr/>
      <dgm:t>
        <a:bodyPr/>
        <a:lstStyle/>
        <a:p>
          <a:endParaRPr lang="zh-CN" altLang="en-US" sz="1400"/>
        </a:p>
      </dgm:t>
    </dgm:pt>
    <dgm:pt modelId="{1E7819AE-C514-4D36-ADBA-0BE30115469C}" type="sibTrans" cxnId="{2F0FF64E-683E-4DA9-BB61-623794A38126}">
      <dgm:prSet/>
      <dgm:spPr/>
      <dgm:t>
        <a:bodyPr/>
        <a:lstStyle/>
        <a:p>
          <a:endParaRPr lang="zh-CN" altLang="en-US" sz="1400"/>
        </a:p>
      </dgm:t>
    </dgm:pt>
    <dgm:pt modelId="{972C5B30-DCD1-4BF3-9B66-98C8EAE1D582}">
      <dgm:prSet custT="1"/>
      <dgm:spPr/>
      <dgm:t>
        <a:bodyPr/>
        <a:lstStyle/>
        <a:p>
          <a:pPr rtl="0"/>
          <a:r>
            <a:rPr lang="en-US" sz="2800" dirty="0" smtClean="0">
              <a:latin typeface="+mn-lt"/>
              <a:ea typeface="+mn-ea"/>
              <a:cs typeface="+mn-ea"/>
              <a:sym typeface="+mn-lt"/>
            </a:rPr>
            <a:t>TAP</a:t>
          </a:r>
          <a:endParaRPr lang="zh-CN" sz="2800" dirty="0">
            <a:latin typeface="+mn-lt"/>
            <a:ea typeface="+mn-ea"/>
            <a:cs typeface="+mn-ea"/>
            <a:sym typeface="+mn-lt"/>
          </a:endParaRPr>
        </a:p>
      </dgm:t>
    </dgm:pt>
    <dgm:pt modelId="{B300AFF3-EB59-4E5F-8FAF-E881BE1DCD1D}" type="parTrans" cxnId="{2EB1D3E3-8003-4EBB-ADAD-4867A2DB6FC0}">
      <dgm:prSet/>
      <dgm:spPr/>
      <dgm:t>
        <a:bodyPr/>
        <a:lstStyle/>
        <a:p>
          <a:endParaRPr lang="zh-CN" altLang="en-US" sz="1400"/>
        </a:p>
      </dgm:t>
    </dgm:pt>
    <dgm:pt modelId="{C1886506-3E8D-433B-B95C-7F5423D10939}" type="sibTrans" cxnId="{2EB1D3E3-8003-4EBB-ADAD-4867A2DB6FC0}">
      <dgm:prSet/>
      <dgm:spPr/>
      <dgm:t>
        <a:bodyPr/>
        <a:lstStyle/>
        <a:p>
          <a:endParaRPr lang="zh-CN" altLang="en-US" sz="1400"/>
        </a:p>
      </dgm:t>
    </dgm:pt>
    <dgm:pt modelId="{F2FAF15B-D600-4486-B115-10434C1C18B9}">
      <dgm:prSet custT="1"/>
      <dgm:spPr/>
      <dgm:t>
        <a:bodyPr/>
        <a:lstStyle/>
        <a:p>
          <a:pPr rtl="0"/>
          <a:r>
            <a:rPr lang="zh-CN" altLang="en-US" sz="2800" dirty="0" smtClean="0">
              <a:latin typeface="+mn-lt"/>
              <a:ea typeface="+mn-ea"/>
              <a:cs typeface="+mn-ea"/>
              <a:sym typeface="+mn-lt"/>
            </a:rPr>
            <a:t>交换机虚拟化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CE6B229E-90B1-4D11-81F4-7741478CA61D}" type="parTrans" cxnId="{7AF67CBB-80F7-4FA2-9FDD-525AC68BB6B5}">
      <dgm:prSet/>
      <dgm:spPr/>
      <dgm:t>
        <a:bodyPr/>
        <a:lstStyle/>
        <a:p>
          <a:endParaRPr lang="zh-CN" altLang="en-US" sz="1400"/>
        </a:p>
      </dgm:t>
    </dgm:pt>
    <dgm:pt modelId="{5F4CF307-5149-441C-AB04-C67EF3D18089}" type="sibTrans" cxnId="{7AF67CBB-80F7-4FA2-9FDD-525AC68BB6B5}">
      <dgm:prSet/>
      <dgm:spPr/>
      <dgm:t>
        <a:bodyPr/>
        <a:lstStyle/>
        <a:p>
          <a:endParaRPr lang="zh-CN" altLang="en-US" sz="1400"/>
        </a:p>
      </dgm:t>
    </dgm:pt>
    <dgm:pt modelId="{A3E9C9D5-3986-41EF-B6BD-A1BF3308D72F}">
      <dgm:prSet custT="1"/>
      <dgm:spPr/>
      <dgm:t>
        <a:bodyPr/>
        <a:lstStyle/>
        <a:p>
          <a:pPr rtl="0"/>
          <a:r>
            <a:rPr lang="en-US" sz="2800" smtClean="0">
              <a:latin typeface="+mn-lt"/>
              <a:ea typeface="+mn-ea"/>
              <a:cs typeface="+mn-ea"/>
              <a:sym typeface="+mn-lt"/>
            </a:rPr>
            <a:t>Linux Bridge</a:t>
          </a:r>
          <a:endParaRPr lang="zh-CN" sz="2800">
            <a:latin typeface="+mn-lt"/>
            <a:ea typeface="+mn-ea"/>
            <a:cs typeface="+mn-ea"/>
            <a:sym typeface="+mn-lt"/>
          </a:endParaRPr>
        </a:p>
      </dgm:t>
    </dgm:pt>
    <dgm:pt modelId="{4EE0B7C2-F0AA-44CA-96C3-79A06E65655B}" type="parTrans" cxnId="{D8001411-D66F-4A59-8412-2D5603DC0A68}">
      <dgm:prSet/>
      <dgm:spPr/>
      <dgm:t>
        <a:bodyPr/>
        <a:lstStyle/>
        <a:p>
          <a:endParaRPr lang="zh-CN" altLang="en-US" sz="1400"/>
        </a:p>
      </dgm:t>
    </dgm:pt>
    <dgm:pt modelId="{BACA151D-2C9D-4545-969E-AAD235B2842F}" type="sibTrans" cxnId="{D8001411-D66F-4A59-8412-2D5603DC0A68}">
      <dgm:prSet/>
      <dgm:spPr/>
      <dgm:t>
        <a:bodyPr/>
        <a:lstStyle/>
        <a:p>
          <a:endParaRPr lang="zh-CN" altLang="en-US" sz="1400"/>
        </a:p>
      </dgm:t>
    </dgm:pt>
    <dgm:pt modelId="{4B4728F7-8FF9-40DA-B523-31F4FA8875FA}">
      <dgm:prSet custT="1"/>
      <dgm:spPr/>
      <dgm:t>
        <a:bodyPr/>
        <a:lstStyle/>
        <a:p>
          <a:pPr rtl="0"/>
          <a:r>
            <a:rPr lang="en-US" sz="2800" dirty="0" smtClean="0">
              <a:latin typeface="+mn-lt"/>
              <a:ea typeface="+mn-ea"/>
              <a:cs typeface="+mn-ea"/>
              <a:sym typeface="+mn-lt"/>
            </a:rPr>
            <a:t>Open </a:t>
          </a:r>
          <a:r>
            <a:rPr lang="en-US" sz="2800" dirty="0" err="1" smtClean="0">
              <a:latin typeface="+mn-lt"/>
              <a:ea typeface="+mn-ea"/>
              <a:cs typeface="+mn-ea"/>
              <a:sym typeface="+mn-lt"/>
            </a:rPr>
            <a:t>vSwitch</a:t>
          </a:r>
          <a:endParaRPr lang="zh-CN" sz="2800" dirty="0">
            <a:latin typeface="+mn-lt"/>
            <a:ea typeface="+mn-ea"/>
            <a:cs typeface="+mn-ea"/>
            <a:sym typeface="+mn-lt"/>
          </a:endParaRPr>
        </a:p>
      </dgm:t>
    </dgm:pt>
    <dgm:pt modelId="{E851F894-B9D9-4A80-A658-04D97C891D76}" type="parTrans" cxnId="{E0F97092-E96C-4957-B1AB-EFD60CC82276}">
      <dgm:prSet/>
      <dgm:spPr/>
      <dgm:t>
        <a:bodyPr/>
        <a:lstStyle/>
        <a:p>
          <a:endParaRPr lang="zh-CN" altLang="en-US" sz="1400"/>
        </a:p>
      </dgm:t>
    </dgm:pt>
    <dgm:pt modelId="{5CE7CB1F-41EA-4DB3-94FC-FED669EC1F6F}" type="sibTrans" cxnId="{E0F97092-E96C-4957-B1AB-EFD60CC82276}">
      <dgm:prSet/>
      <dgm:spPr/>
      <dgm:t>
        <a:bodyPr/>
        <a:lstStyle/>
        <a:p>
          <a:endParaRPr lang="zh-CN" altLang="en-US" sz="1400"/>
        </a:p>
      </dgm:t>
    </dgm:pt>
    <dgm:pt modelId="{A85038ED-5E53-40D9-AB7A-A11CFB22DDD5}">
      <dgm:prSet custT="1"/>
      <dgm:spPr/>
      <dgm:t>
        <a:bodyPr/>
        <a:lstStyle/>
        <a:p>
          <a:pPr rtl="0"/>
          <a:r>
            <a:rPr lang="zh-CN" altLang="en-US" sz="2800" dirty="0" smtClean="0">
              <a:latin typeface="+mn-lt"/>
              <a:ea typeface="+mn-ea"/>
              <a:cs typeface="+mn-ea"/>
              <a:sym typeface="+mn-lt"/>
            </a:rPr>
            <a:t>网络隔离</a:t>
          </a:r>
          <a:endParaRPr lang="zh-CN" altLang="en-US" sz="2800" dirty="0">
            <a:latin typeface="+mn-lt"/>
            <a:ea typeface="+mn-ea"/>
            <a:cs typeface="+mn-ea"/>
            <a:sym typeface="+mn-lt"/>
          </a:endParaRPr>
        </a:p>
      </dgm:t>
    </dgm:pt>
    <dgm:pt modelId="{737E2E1E-6786-4326-A691-72416A55B710}" type="parTrans" cxnId="{6158D714-3F21-4B9A-8F2F-96972FEB486A}">
      <dgm:prSet/>
      <dgm:spPr/>
      <dgm:t>
        <a:bodyPr/>
        <a:lstStyle/>
        <a:p>
          <a:endParaRPr lang="zh-CN" altLang="en-US" sz="1400"/>
        </a:p>
      </dgm:t>
    </dgm:pt>
    <dgm:pt modelId="{4465AC1B-8460-4341-9CF7-63C0DC044BC4}" type="sibTrans" cxnId="{6158D714-3F21-4B9A-8F2F-96972FEB486A}">
      <dgm:prSet/>
      <dgm:spPr/>
      <dgm:t>
        <a:bodyPr/>
        <a:lstStyle/>
        <a:p>
          <a:endParaRPr lang="zh-CN" altLang="en-US" sz="1400"/>
        </a:p>
      </dgm:t>
    </dgm:pt>
    <dgm:pt modelId="{A24548CA-138F-45DF-A9B8-2FFED9522078}">
      <dgm:prSet custT="1"/>
      <dgm:spPr/>
      <dgm:t>
        <a:bodyPr/>
        <a:lstStyle/>
        <a:p>
          <a:pPr rtl="0"/>
          <a:r>
            <a:rPr lang="en-US" sz="2800" dirty="0" smtClean="0">
              <a:latin typeface="+mn-lt"/>
              <a:ea typeface="+mn-ea"/>
              <a:cs typeface="+mn-ea"/>
              <a:sym typeface="+mn-lt"/>
            </a:rPr>
            <a:t>Network Namespace</a:t>
          </a:r>
          <a:endParaRPr lang="zh-CN" sz="2800" dirty="0">
            <a:latin typeface="+mn-lt"/>
            <a:ea typeface="+mn-ea"/>
            <a:cs typeface="+mn-ea"/>
            <a:sym typeface="+mn-lt"/>
          </a:endParaRPr>
        </a:p>
      </dgm:t>
    </dgm:pt>
    <dgm:pt modelId="{2636A96C-7BE9-4CB2-A6A7-50A661C2E7CF}" type="parTrans" cxnId="{1C4DD930-E41B-4969-9968-AA709528ACF9}">
      <dgm:prSet/>
      <dgm:spPr/>
      <dgm:t>
        <a:bodyPr/>
        <a:lstStyle/>
        <a:p>
          <a:endParaRPr lang="zh-CN" altLang="en-US" sz="1400"/>
        </a:p>
      </dgm:t>
    </dgm:pt>
    <dgm:pt modelId="{1BA9F682-3B81-4CB5-9A95-DDD983A061DA}" type="sibTrans" cxnId="{1C4DD930-E41B-4969-9968-AA709528ACF9}">
      <dgm:prSet/>
      <dgm:spPr/>
      <dgm:t>
        <a:bodyPr/>
        <a:lstStyle/>
        <a:p>
          <a:endParaRPr lang="zh-CN" altLang="en-US" sz="1400"/>
        </a:p>
      </dgm:t>
    </dgm:pt>
    <dgm:pt modelId="{5E8D3EC6-1447-4C84-979F-A336FA7A4BD3}">
      <dgm:prSet custT="1"/>
      <dgm:spPr/>
      <dgm:t>
        <a:bodyPr/>
        <a:lstStyle/>
        <a:p>
          <a:pPr rtl="0"/>
          <a:r>
            <a:rPr lang="en-US" sz="2800" dirty="0" smtClean="0">
              <a:latin typeface="+mn-lt"/>
              <a:ea typeface="+mn-ea"/>
              <a:cs typeface="+mn-ea"/>
              <a:sym typeface="+mn-lt"/>
            </a:rPr>
            <a:t>TUN</a:t>
          </a:r>
          <a:endParaRPr lang="zh-CN" sz="2800" dirty="0">
            <a:latin typeface="+mn-lt"/>
            <a:ea typeface="+mn-ea"/>
            <a:cs typeface="+mn-ea"/>
            <a:sym typeface="+mn-lt"/>
          </a:endParaRPr>
        </a:p>
      </dgm:t>
    </dgm:pt>
    <dgm:pt modelId="{46683E0B-646B-40FA-86BF-18929B7384B9}" type="parTrans" cxnId="{F5F2A0CE-F38B-4E85-8B53-09BE7B4F7B72}">
      <dgm:prSet/>
      <dgm:spPr/>
      <dgm:t>
        <a:bodyPr/>
        <a:lstStyle/>
        <a:p>
          <a:endParaRPr lang="zh-CN" altLang="en-US" sz="1400"/>
        </a:p>
      </dgm:t>
    </dgm:pt>
    <dgm:pt modelId="{3E02B3A4-C22E-4E4C-A1FC-8291B2530D08}" type="sibTrans" cxnId="{F5F2A0CE-F38B-4E85-8B53-09BE7B4F7B72}">
      <dgm:prSet/>
      <dgm:spPr/>
      <dgm:t>
        <a:bodyPr/>
        <a:lstStyle/>
        <a:p>
          <a:endParaRPr lang="zh-CN" altLang="en-US" sz="1400"/>
        </a:p>
      </dgm:t>
    </dgm:pt>
    <dgm:pt modelId="{B70FC8FA-6835-4C01-8EC7-D5268982869E}">
      <dgm:prSet custT="1"/>
      <dgm:spPr/>
      <dgm:t>
        <a:bodyPr/>
        <a:lstStyle/>
        <a:p>
          <a:pPr rtl="0"/>
          <a:r>
            <a:rPr lang="en-US" sz="2800" smtClean="0">
              <a:latin typeface="+mn-lt"/>
              <a:ea typeface="+mn-ea"/>
              <a:cs typeface="+mn-ea"/>
              <a:sym typeface="+mn-lt"/>
            </a:rPr>
            <a:t>VETH</a:t>
          </a:r>
          <a:endParaRPr lang="zh-CN" sz="2800" dirty="0">
            <a:latin typeface="+mn-lt"/>
            <a:ea typeface="+mn-ea"/>
            <a:cs typeface="+mn-ea"/>
            <a:sym typeface="+mn-lt"/>
          </a:endParaRPr>
        </a:p>
      </dgm:t>
    </dgm:pt>
    <dgm:pt modelId="{2D308BED-DD58-4309-8EA0-42B6629E070D}" type="parTrans" cxnId="{377ECE3B-A03A-4883-BA63-C60925DC51EC}">
      <dgm:prSet/>
      <dgm:spPr/>
      <dgm:t>
        <a:bodyPr/>
        <a:lstStyle/>
        <a:p>
          <a:endParaRPr lang="zh-CN" altLang="en-US" sz="1400"/>
        </a:p>
      </dgm:t>
    </dgm:pt>
    <dgm:pt modelId="{67072AAB-1D4A-4C59-8E6D-348E26DD175E}" type="sibTrans" cxnId="{377ECE3B-A03A-4883-BA63-C60925DC51EC}">
      <dgm:prSet/>
      <dgm:spPr/>
      <dgm:t>
        <a:bodyPr/>
        <a:lstStyle/>
        <a:p>
          <a:endParaRPr lang="zh-CN" altLang="en-US" sz="1400"/>
        </a:p>
      </dgm:t>
    </dgm:pt>
    <dgm:pt modelId="{E25B6DFC-F269-4CBE-AE4C-00DB03E10387}" type="pres">
      <dgm:prSet presAssocID="{2EB0EAF3-20C6-4C09-BE93-4A0E74513C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52A0CA0-B5B8-43C7-AD54-0EA398D0418B}" type="pres">
      <dgm:prSet presAssocID="{E90503ED-047D-4DB8-9065-D9058C39472F}" presName="composite" presStyleCnt="0"/>
      <dgm:spPr/>
    </dgm:pt>
    <dgm:pt modelId="{901683B2-45CC-44B6-B651-EB4CC5366E25}" type="pres">
      <dgm:prSet presAssocID="{E90503ED-047D-4DB8-9065-D9058C39472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BB0A1-2B37-4ED6-B930-248BF232AB04}" type="pres">
      <dgm:prSet presAssocID="{E90503ED-047D-4DB8-9065-D9058C39472F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0D97B0-9166-4BAE-A161-B55611F09FD0}" type="pres">
      <dgm:prSet presAssocID="{1E7819AE-C514-4D36-ADBA-0BE30115469C}" presName="space" presStyleCnt="0"/>
      <dgm:spPr/>
    </dgm:pt>
    <dgm:pt modelId="{0FD6B4C8-3D6D-4B76-9FB5-089E63903A6E}" type="pres">
      <dgm:prSet presAssocID="{F2FAF15B-D600-4486-B115-10434C1C18B9}" presName="composite" presStyleCnt="0"/>
      <dgm:spPr/>
    </dgm:pt>
    <dgm:pt modelId="{09218D52-FB88-43F1-9F7A-4FAAFBEC86AA}" type="pres">
      <dgm:prSet presAssocID="{F2FAF15B-D600-4486-B115-10434C1C18B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FCD5850-4E93-4DC0-8366-DA8583B683FD}" type="pres">
      <dgm:prSet presAssocID="{F2FAF15B-D600-4486-B115-10434C1C18B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50573F-7DDD-460C-94D4-F815BCFCE69C}" type="pres">
      <dgm:prSet presAssocID="{5F4CF307-5149-441C-AB04-C67EF3D18089}" presName="space" presStyleCnt="0"/>
      <dgm:spPr/>
    </dgm:pt>
    <dgm:pt modelId="{BBD31985-B3AD-40C2-AC51-8A20904202EA}" type="pres">
      <dgm:prSet presAssocID="{A85038ED-5E53-40D9-AB7A-A11CFB22DDD5}" presName="composite" presStyleCnt="0"/>
      <dgm:spPr/>
    </dgm:pt>
    <dgm:pt modelId="{A830B572-8B11-4589-A2AE-AEE328EB3F25}" type="pres">
      <dgm:prSet presAssocID="{A85038ED-5E53-40D9-AB7A-A11CFB22DDD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95F501-AB27-4A5A-BF9E-1FF9202ECB1A}" type="pres">
      <dgm:prSet presAssocID="{A85038ED-5E53-40D9-AB7A-A11CFB22DDD5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439E0F9-317F-471D-A80A-2DEE94BC44FF}" type="presOf" srcId="{F2FAF15B-D600-4486-B115-10434C1C18B9}" destId="{09218D52-FB88-43F1-9F7A-4FAAFBEC86AA}" srcOrd="0" destOrd="0" presId="urn:microsoft.com/office/officeart/2005/8/layout/hList1"/>
    <dgm:cxn modelId="{2F0FF64E-683E-4DA9-BB61-623794A38126}" srcId="{2EB0EAF3-20C6-4C09-BE93-4A0E74513CD0}" destId="{E90503ED-047D-4DB8-9065-D9058C39472F}" srcOrd="0" destOrd="0" parTransId="{835D3807-E3F5-4798-83D5-F5519B5D8BBE}" sibTransId="{1E7819AE-C514-4D36-ADBA-0BE30115469C}"/>
    <dgm:cxn modelId="{C60B0026-C3C2-476E-8DC1-010AD49BDCCB}" type="presOf" srcId="{5E8D3EC6-1447-4C84-979F-A336FA7A4BD3}" destId="{28CBB0A1-2B37-4ED6-B930-248BF232AB04}" srcOrd="0" destOrd="1" presId="urn:microsoft.com/office/officeart/2005/8/layout/hList1"/>
    <dgm:cxn modelId="{377ECE3B-A03A-4883-BA63-C60925DC51EC}" srcId="{E90503ED-047D-4DB8-9065-D9058C39472F}" destId="{B70FC8FA-6835-4C01-8EC7-D5268982869E}" srcOrd="2" destOrd="0" parTransId="{2D308BED-DD58-4309-8EA0-42B6629E070D}" sibTransId="{67072AAB-1D4A-4C59-8E6D-348E26DD175E}"/>
    <dgm:cxn modelId="{D8001411-D66F-4A59-8412-2D5603DC0A68}" srcId="{F2FAF15B-D600-4486-B115-10434C1C18B9}" destId="{A3E9C9D5-3986-41EF-B6BD-A1BF3308D72F}" srcOrd="0" destOrd="0" parTransId="{4EE0B7C2-F0AA-44CA-96C3-79A06E65655B}" sibTransId="{BACA151D-2C9D-4545-969E-AAD235B2842F}"/>
    <dgm:cxn modelId="{F5F2A0CE-F38B-4E85-8B53-09BE7B4F7B72}" srcId="{E90503ED-047D-4DB8-9065-D9058C39472F}" destId="{5E8D3EC6-1447-4C84-979F-A336FA7A4BD3}" srcOrd="1" destOrd="0" parTransId="{46683E0B-646B-40FA-86BF-18929B7384B9}" sibTransId="{3E02B3A4-C22E-4E4C-A1FC-8291B2530D08}"/>
    <dgm:cxn modelId="{2EB1D3E3-8003-4EBB-ADAD-4867A2DB6FC0}" srcId="{E90503ED-047D-4DB8-9065-D9058C39472F}" destId="{972C5B30-DCD1-4BF3-9B66-98C8EAE1D582}" srcOrd="0" destOrd="0" parTransId="{B300AFF3-EB59-4E5F-8FAF-E881BE1DCD1D}" sibTransId="{C1886506-3E8D-433B-B95C-7F5423D10939}"/>
    <dgm:cxn modelId="{03792339-98FA-4215-9FE3-836D0F09B43A}" type="presOf" srcId="{972C5B30-DCD1-4BF3-9B66-98C8EAE1D582}" destId="{28CBB0A1-2B37-4ED6-B930-248BF232AB04}" srcOrd="0" destOrd="0" presId="urn:microsoft.com/office/officeart/2005/8/layout/hList1"/>
    <dgm:cxn modelId="{7CE7ABAB-4C19-4186-95D8-F979D3DE5FAF}" type="presOf" srcId="{4B4728F7-8FF9-40DA-B523-31F4FA8875FA}" destId="{2FCD5850-4E93-4DC0-8366-DA8583B683FD}" srcOrd="0" destOrd="1" presId="urn:microsoft.com/office/officeart/2005/8/layout/hList1"/>
    <dgm:cxn modelId="{285C1B9A-55F1-4437-B208-32A0ED1ED7C3}" type="presOf" srcId="{B70FC8FA-6835-4C01-8EC7-D5268982869E}" destId="{28CBB0A1-2B37-4ED6-B930-248BF232AB04}" srcOrd="0" destOrd="2" presId="urn:microsoft.com/office/officeart/2005/8/layout/hList1"/>
    <dgm:cxn modelId="{3B5E2C22-BAAC-4035-B660-E3EA3C7FF1E7}" type="presOf" srcId="{A85038ED-5E53-40D9-AB7A-A11CFB22DDD5}" destId="{A830B572-8B11-4589-A2AE-AEE328EB3F25}" srcOrd="0" destOrd="0" presId="urn:microsoft.com/office/officeart/2005/8/layout/hList1"/>
    <dgm:cxn modelId="{6158D714-3F21-4B9A-8F2F-96972FEB486A}" srcId="{2EB0EAF3-20C6-4C09-BE93-4A0E74513CD0}" destId="{A85038ED-5E53-40D9-AB7A-A11CFB22DDD5}" srcOrd="2" destOrd="0" parTransId="{737E2E1E-6786-4326-A691-72416A55B710}" sibTransId="{4465AC1B-8460-4341-9CF7-63C0DC044BC4}"/>
    <dgm:cxn modelId="{2B5B47BF-FA6E-467D-8DF1-CCD0298E6841}" type="presOf" srcId="{2EB0EAF3-20C6-4C09-BE93-4A0E74513CD0}" destId="{E25B6DFC-F269-4CBE-AE4C-00DB03E10387}" srcOrd="0" destOrd="0" presId="urn:microsoft.com/office/officeart/2005/8/layout/hList1"/>
    <dgm:cxn modelId="{14B5B8DC-095A-4A4F-8B05-49A0F6101C97}" type="presOf" srcId="{A24548CA-138F-45DF-A9B8-2FFED9522078}" destId="{B195F501-AB27-4A5A-BF9E-1FF9202ECB1A}" srcOrd="0" destOrd="0" presId="urn:microsoft.com/office/officeart/2005/8/layout/hList1"/>
    <dgm:cxn modelId="{E0F97092-E96C-4957-B1AB-EFD60CC82276}" srcId="{F2FAF15B-D600-4486-B115-10434C1C18B9}" destId="{4B4728F7-8FF9-40DA-B523-31F4FA8875FA}" srcOrd="1" destOrd="0" parTransId="{E851F894-B9D9-4A80-A658-04D97C891D76}" sibTransId="{5CE7CB1F-41EA-4DB3-94FC-FED669EC1F6F}"/>
    <dgm:cxn modelId="{7FDD095F-87B7-4E11-9527-2E5EC64BC8CB}" type="presOf" srcId="{A3E9C9D5-3986-41EF-B6BD-A1BF3308D72F}" destId="{2FCD5850-4E93-4DC0-8366-DA8583B683FD}" srcOrd="0" destOrd="0" presId="urn:microsoft.com/office/officeart/2005/8/layout/hList1"/>
    <dgm:cxn modelId="{024087EA-FFFC-4190-850D-1761B2B51AA1}" type="presOf" srcId="{E90503ED-047D-4DB8-9065-D9058C39472F}" destId="{901683B2-45CC-44B6-B651-EB4CC5366E25}" srcOrd="0" destOrd="0" presId="urn:microsoft.com/office/officeart/2005/8/layout/hList1"/>
    <dgm:cxn modelId="{7AF67CBB-80F7-4FA2-9FDD-525AC68BB6B5}" srcId="{2EB0EAF3-20C6-4C09-BE93-4A0E74513CD0}" destId="{F2FAF15B-D600-4486-B115-10434C1C18B9}" srcOrd="1" destOrd="0" parTransId="{CE6B229E-90B1-4D11-81F4-7741478CA61D}" sibTransId="{5F4CF307-5149-441C-AB04-C67EF3D18089}"/>
    <dgm:cxn modelId="{1C4DD930-E41B-4969-9968-AA709528ACF9}" srcId="{A85038ED-5E53-40D9-AB7A-A11CFB22DDD5}" destId="{A24548CA-138F-45DF-A9B8-2FFED9522078}" srcOrd="0" destOrd="0" parTransId="{2636A96C-7BE9-4CB2-A6A7-50A661C2E7CF}" sibTransId="{1BA9F682-3B81-4CB5-9A95-DDD983A061DA}"/>
    <dgm:cxn modelId="{75834233-A6A0-47D7-AA23-5B9744C43650}" type="presParOf" srcId="{E25B6DFC-F269-4CBE-AE4C-00DB03E10387}" destId="{C52A0CA0-B5B8-43C7-AD54-0EA398D0418B}" srcOrd="0" destOrd="0" presId="urn:microsoft.com/office/officeart/2005/8/layout/hList1"/>
    <dgm:cxn modelId="{DE4C803E-0D6D-4666-96DC-6387FDACA9B0}" type="presParOf" srcId="{C52A0CA0-B5B8-43C7-AD54-0EA398D0418B}" destId="{901683B2-45CC-44B6-B651-EB4CC5366E25}" srcOrd="0" destOrd="0" presId="urn:microsoft.com/office/officeart/2005/8/layout/hList1"/>
    <dgm:cxn modelId="{7BFE5216-2ED8-420F-932E-6A1A116ACE65}" type="presParOf" srcId="{C52A0CA0-B5B8-43C7-AD54-0EA398D0418B}" destId="{28CBB0A1-2B37-4ED6-B930-248BF232AB04}" srcOrd="1" destOrd="0" presId="urn:microsoft.com/office/officeart/2005/8/layout/hList1"/>
    <dgm:cxn modelId="{12A9A653-40DF-4FB7-AD3F-A3C900B3681B}" type="presParOf" srcId="{E25B6DFC-F269-4CBE-AE4C-00DB03E10387}" destId="{DB0D97B0-9166-4BAE-A161-B55611F09FD0}" srcOrd="1" destOrd="0" presId="urn:microsoft.com/office/officeart/2005/8/layout/hList1"/>
    <dgm:cxn modelId="{53CDFE6A-5436-48FA-9E43-F2B5F08DF260}" type="presParOf" srcId="{E25B6DFC-F269-4CBE-AE4C-00DB03E10387}" destId="{0FD6B4C8-3D6D-4B76-9FB5-089E63903A6E}" srcOrd="2" destOrd="0" presId="urn:microsoft.com/office/officeart/2005/8/layout/hList1"/>
    <dgm:cxn modelId="{9A273329-27F2-4110-8865-60B1C1BE5F33}" type="presParOf" srcId="{0FD6B4C8-3D6D-4B76-9FB5-089E63903A6E}" destId="{09218D52-FB88-43F1-9F7A-4FAAFBEC86AA}" srcOrd="0" destOrd="0" presId="urn:microsoft.com/office/officeart/2005/8/layout/hList1"/>
    <dgm:cxn modelId="{026938D9-1CE1-4B63-8193-12F0C6FB0106}" type="presParOf" srcId="{0FD6B4C8-3D6D-4B76-9FB5-089E63903A6E}" destId="{2FCD5850-4E93-4DC0-8366-DA8583B683FD}" srcOrd="1" destOrd="0" presId="urn:microsoft.com/office/officeart/2005/8/layout/hList1"/>
    <dgm:cxn modelId="{4F0B1B79-EC37-41E7-83CD-D8D8BDA53C20}" type="presParOf" srcId="{E25B6DFC-F269-4CBE-AE4C-00DB03E10387}" destId="{8250573F-7DDD-460C-94D4-F815BCFCE69C}" srcOrd="3" destOrd="0" presId="urn:microsoft.com/office/officeart/2005/8/layout/hList1"/>
    <dgm:cxn modelId="{0F9C6DB8-E21E-40CA-B1D5-09649E385C35}" type="presParOf" srcId="{E25B6DFC-F269-4CBE-AE4C-00DB03E10387}" destId="{BBD31985-B3AD-40C2-AC51-8A20904202EA}" srcOrd="4" destOrd="0" presId="urn:microsoft.com/office/officeart/2005/8/layout/hList1"/>
    <dgm:cxn modelId="{80A6CB09-FC37-4CF6-9C95-F2B1BED2BB19}" type="presParOf" srcId="{BBD31985-B3AD-40C2-AC51-8A20904202EA}" destId="{A830B572-8B11-4589-A2AE-AEE328EB3F25}" srcOrd="0" destOrd="0" presId="urn:microsoft.com/office/officeart/2005/8/layout/hList1"/>
    <dgm:cxn modelId="{7DF93450-9ACE-46C0-A574-8D94EE8AA85F}" type="presParOf" srcId="{BBD31985-B3AD-40C2-AC51-8A20904202EA}" destId="{B195F501-AB27-4A5A-BF9E-1FF9202ECB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1902F6-ECB5-4306-8ADE-C58338F9B856}" type="doc">
      <dgm:prSet loTypeId="urn:microsoft.com/office/officeart/2005/8/layout/hierarchy6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585497B-889D-4E85-A7DB-B19705472547}">
      <dgm:prSet phldrT="[文本]"/>
      <dgm:spPr>
        <a:solidFill>
          <a:srgbClr val="F0F0F0"/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Network</a:t>
          </a:r>
          <a:endParaRPr lang="zh-CN" altLang="en-US" dirty="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D4A51928-0796-4069-8E10-E4DB105CB55B}" type="parTrans" cxnId="{E6D34BA3-FE7E-4798-B73A-61313B37FD92}">
      <dgm:prSet/>
      <dgm:spPr/>
      <dgm:t>
        <a:bodyPr/>
        <a:lstStyle/>
        <a:p>
          <a:endParaRPr lang="zh-CN" altLang="en-US"/>
        </a:p>
      </dgm:t>
    </dgm:pt>
    <dgm:pt modelId="{DCAECCDE-AAF4-49CD-BF62-11F826C22C50}" type="sibTrans" cxnId="{E6D34BA3-FE7E-4798-B73A-61313B37FD92}">
      <dgm:prSet/>
      <dgm:spPr/>
      <dgm:t>
        <a:bodyPr/>
        <a:lstStyle/>
        <a:p>
          <a:endParaRPr lang="zh-CN" altLang="en-US"/>
        </a:p>
      </dgm:t>
    </dgm:pt>
    <dgm:pt modelId="{E87143CD-C82F-4BC2-BB4C-F4B932C1E16E}">
      <dgm:prSet phldrT="[文本]"/>
      <dgm:spPr>
        <a:solidFill>
          <a:srgbClr val="15B0E8"/>
        </a:solidFill>
      </dgm:spPr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Local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178FF35-7445-4D7F-8704-94FADE8B6982}" type="parTrans" cxnId="{E431EB5D-E775-484D-AFAA-6CA8DCC27284}">
      <dgm:prSet/>
      <dgm:spPr/>
      <dgm:t>
        <a:bodyPr/>
        <a:lstStyle/>
        <a:p>
          <a:endParaRPr lang="zh-CN" altLang="en-US"/>
        </a:p>
      </dgm:t>
    </dgm:pt>
    <dgm:pt modelId="{EC01C58C-6468-4A69-867D-B4259A29E1F1}" type="sibTrans" cxnId="{E431EB5D-E775-484D-AFAA-6CA8DCC27284}">
      <dgm:prSet/>
      <dgm:spPr/>
      <dgm:t>
        <a:bodyPr/>
        <a:lstStyle/>
        <a:p>
          <a:endParaRPr lang="zh-CN" altLang="en-US"/>
        </a:p>
      </dgm:t>
    </dgm:pt>
    <dgm:pt modelId="{BB6D5105-6893-4A03-A68A-16488B7CFFB2}">
      <dgm:prSet phldrT="[文本]"/>
      <dgm:spPr>
        <a:solidFill>
          <a:srgbClr val="15B0E8"/>
        </a:solidFill>
      </dgm:spPr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Flat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24561530-986D-4303-8AB3-66FE2E0BAE75}" type="parTrans" cxnId="{9EBE6CF6-64C8-4DFF-A7ED-B3F16F11DDDC}">
      <dgm:prSet/>
      <dgm:spPr/>
      <dgm:t>
        <a:bodyPr/>
        <a:lstStyle/>
        <a:p>
          <a:endParaRPr lang="zh-CN" altLang="en-US"/>
        </a:p>
      </dgm:t>
    </dgm:pt>
    <dgm:pt modelId="{B508A548-2F84-4D00-AAFF-B19521AEA29E}" type="sibTrans" cxnId="{9EBE6CF6-64C8-4DFF-A7ED-B3F16F11DDDC}">
      <dgm:prSet/>
      <dgm:spPr/>
      <dgm:t>
        <a:bodyPr/>
        <a:lstStyle/>
        <a:p>
          <a:endParaRPr lang="zh-CN" altLang="en-US"/>
        </a:p>
      </dgm:t>
    </dgm:pt>
    <dgm:pt modelId="{F58D5108-530E-45B4-9410-9744FA62837D}">
      <dgm:prSet phldrT="[文本]"/>
      <dgm:spPr>
        <a:solidFill>
          <a:srgbClr val="15B0E8"/>
        </a:solidFill>
      </dgm:spPr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VLAN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2D59A5D0-6056-4E62-B4D0-A06A7015DD4D}" type="parTrans" cxnId="{D11838CE-AB0B-4D98-850E-97183840AB82}">
      <dgm:prSet/>
      <dgm:spPr/>
      <dgm:t>
        <a:bodyPr/>
        <a:lstStyle/>
        <a:p>
          <a:endParaRPr lang="zh-CN" altLang="en-US"/>
        </a:p>
      </dgm:t>
    </dgm:pt>
    <dgm:pt modelId="{9C0496B9-1627-4035-962F-E4D45FB3228E}" type="sibTrans" cxnId="{D11838CE-AB0B-4D98-850E-97183840AB82}">
      <dgm:prSet/>
      <dgm:spPr/>
      <dgm:t>
        <a:bodyPr/>
        <a:lstStyle/>
        <a:p>
          <a:endParaRPr lang="zh-CN" altLang="en-US"/>
        </a:p>
      </dgm:t>
    </dgm:pt>
    <dgm:pt modelId="{18792739-0F68-4354-9447-66419FD1D314}">
      <dgm:prSet phldrT="[文本]"/>
      <dgm:spPr>
        <a:solidFill>
          <a:srgbClr val="15B0E8"/>
        </a:solidFill>
      </dgm:spPr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VXLAN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DA3C3150-4E4A-4465-AF60-367071B96819}" type="parTrans" cxnId="{F617D267-B90E-4730-98C5-A26265EFF798}">
      <dgm:prSet/>
      <dgm:spPr/>
      <dgm:t>
        <a:bodyPr/>
        <a:lstStyle/>
        <a:p>
          <a:endParaRPr lang="zh-CN" altLang="en-US"/>
        </a:p>
      </dgm:t>
    </dgm:pt>
    <dgm:pt modelId="{CC567B93-E5CD-4CB5-B528-BFA1A0A7D4EA}" type="sibTrans" cxnId="{F617D267-B90E-4730-98C5-A26265EFF798}">
      <dgm:prSet/>
      <dgm:spPr/>
      <dgm:t>
        <a:bodyPr/>
        <a:lstStyle/>
        <a:p>
          <a:endParaRPr lang="zh-CN" altLang="en-US"/>
        </a:p>
      </dgm:t>
    </dgm:pt>
    <dgm:pt modelId="{7306875A-C5F9-4CFF-BAE9-AE7480C625D7}">
      <dgm:prSet phldrT="[文本]"/>
      <dgm:spPr>
        <a:solidFill>
          <a:srgbClr val="15B0E8"/>
        </a:solidFill>
      </dgm:spPr>
      <dgm:t>
        <a:bodyPr/>
        <a:lstStyle/>
        <a:p>
          <a:r>
            <a:rPr lang="en-US" altLang="zh-CN" dirty="0" smtClean="0">
              <a:latin typeface="+mn-lt"/>
              <a:ea typeface="+mn-ea"/>
              <a:cs typeface="+mn-ea"/>
              <a:sym typeface="+mn-lt"/>
            </a:rPr>
            <a:t>GRE</a:t>
          </a:r>
          <a:endParaRPr lang="zh-CN" altLang="en-US" dirty="0">
            <a:latin typeface="+mn-lt"/>
            <a:ea typeface="+mn-ea"/>
            <a:cs typeface="+mn-ea"/>
            <a:sym typeface="+mn-lt"/>
          </a:endParaRPr>
        </a:p>
      </dgm:t>
    </dgm:pt>
    <dgm:pt modelId="{A7527A10-1151-4C64-A273-480BC5163133}" type="parTrans" cxnId="{2467EEEF-2FF2-4F38-9068-F99A23EF28C0}">
      <dgm:prSet/>
      <dgm:spPr/>
      <dgm:t>
        <a:bodyPr/>
        <a:lstStyle/>
        <a:p>
          <a:endParaRPr lang="zh-CN" altLang="en-US"/>
        </a:p>
      </dgm:t>
    </dgm:pt>
    <dgm:pt modelId="{A9757F22-CEC6-4A6F-BCB8-FC6400353F42}" type="sibTrans" cxnId="{2467EEEF-2FF2-4F38-9068-F99A23EF28C0}">
      <dgm:prSet/>
      <dgm:spPr/>
      <dgm:t>
        <a:bodyPr/>
        <a:lstStyle/>
        <a:p>
          <a:endParaRPr lang="zh-CN" altLang="en-US"/>
        </a:p>
      </dgm:t>
    </dgm:pt>
    <dgm:pt modelId="{5ED44F7B-B651-4202-BB9B-BCAAC8F370A9}" type="pres">
      <dgm:prSet presAssocID="{7C1902F6-ECB5-4306-8ADE-C58338F9B85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CB2784-DAC8-448F-A792-AEA5B6F2DCE1}" type="pres">
      <dgm:prSet presAssocID="{7C1902F6-ECB5-4306-8ADE-C58338F9B856}" presName="hierFlow" presStyleCnt="0"/>
      <dgm:spPr/>
    </dgm:pt>
    <dgm:pt modelId="{1368E3E1-9EDB-467F-B551-57DF8E228337}" type="pres">
      <dgm:prSet presAssocID="{7C1902F6-ECB5-4306-8ADE-C58338F9B85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049335E-89A2-45F6-8B08-B9AE26205FB8}" type="pres">
      <dgm:prSet presAssocID="{F585497B-889D-4E85-A7DB-B19705472547}" presName="Name14" presStyleCnt="0"/>
      <dgm:spPr/>
    </dgm:pt>
    <dgm:pt modelId="{BC725F71-E3EE-4A4D-943C-EF13B79246BC}" type="pres">
      <dgm:prSet presAssocID="{F585497B-889D-4E85-A7DB-B19705472547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D07BCD-E235-4D2B-B72A-DA833E0F87AC}" type="pres">
      <dgm:prSet presAssocID="{F585497B-889D-4E85-A7DB-B19705472547}" presName="hierChild2" presStyleCnt="0"/>
      <dgm:spPr/>
    </dgm:pt>
    <dgm:pt modelId="{31D45927-BD67-4330-B5AE-FBB3324EA3BA}" type="pres">
      <dgm:prSet presAssocID="{A178FF35-7445-4D7F-8704-94FADE8B6982}" presName="Name19" presStyleLbl="parChTrans1D2" presStyleIdx="0" presStyleCnt="5"/>
      <dgm:spPr/>
      <dgm:t>
        <a:bodyPr/>
        <a:lstStyle/>
        <a:p>
          <a:endParaRPr lang="zh-CN" altLang="en-US"/>
        </a:p>
      </dgm:t>
    </dgm:pt>
    <dgm:pt modelId="{E5992953-A965-48AD-89B9-10C87AF5911B}" type="pres">
      <dgm:prSet presAssocID="{E87143CD-C82F-4BC2-BB4C-F4B932C1E16E}" presName="Name21" presStyleCnt="0"/>
      <dgm:spPr/>
    </dgm:pt>
    <dgm:pt modelId="{99F66359-BE54-4D87-B3C2-2B2A0B05F856}" type="pres">
      <dgm:prSet presAssocID="{E87143CD-C82F-4BC2-BB4C-F4B932C1E16E}" presName="level2Shape" presStyleLbl="node2" presStyleIdx="0" presStyleCnt="5"/>
      <dgm:spPr/>
      <dgm:t>
        <a:bodyPr/>
        <a:lstStyle/>
        <a:p>
          <a:endParaRPr lang="zh-CN" altLang="en-US"/>
        </a:p>
      </dgm:t>
    </dgm:pt>
    <dgm:pt modelId="{36DC4158-F604-4FA7-8360-352ED8B2C4DC}" type="pres">
      <dgm:prSet presAssocID="{E87143CD-C82F-4BC2-BB4C-F4B932C1E16E}" presName="hierChild3" presStyleCnt="0"/>
      <dgm:spPr/>
    </dgm:pt>
    <dgm:pt modelId="{2794C353-8203-4ECF-8D69-02EE326CEFAF}" type="pres">
      <dgm:prSet presAssocID="{24561530-986D-4303-8AB3-66FE2E0BAE75}" presName="Name19" presStyleLbl="parChTrans1D2" presStyleIdx="1" presStyleCnt="5"/>
      <dgm:spPr/>
      <dgm:t>
        <a:bodyPr/>
        <a:lstStyle/>
        <a:p>
          <a:endParaRPr lang="zh-CN" altLang="en-US"/>
        </a:p>
      </dgm:t>
    </dgm:pt>
    <dgm:pt modelId="{BF1E683D-3140-4ADD-993B-5F6C1AA71932}" type="pres">
      <dgm:prSet presAssocID="{BB6D5105-6893-4A03-A68A-16488B7CFFB2}" presName="Name21" presStyleCnt="0"/>
      <dgm:spPr/>
    </dgm:pt>
    <dgm:pt modelId="{49B3AF3A-A465-4476-A332-B36AC27EB15C}" type="pres">
      <dgm:prSet presAssocID="{BB6D5105-6893-4A03-A68A-16488B7CFFB2}" presName="level2Shape" presStyleLbl="node2" presStyleIdx="1" presStyleCnt="5"/>
      <dgm:spPr/>
      <dgm:t>
        <a:bodyPr/>
        <a:lstStyle/>
        <a:p>
          <a:endParaRPr lang="zh-CN" altLang="en-US"/>
        </a:p>
      </dgm:t>
    </dgm:pt>
    <dgm:pt modelId="{9F7FB7B9-8F90-43F3-A55D-BE7BC2010CB0}" type="pres">
      <dgm:prSet presAssocID="{BB6D5105-6893-4A03-A68A-16488B7CFFB2}" presName="hierChild3" presStyleCnt="0"/>
      <dgm:spPr/>
    </dgm:pt>
    <dgm:pt modelId="{B4087931-F006-48B8-B92C-E5EB54B8509C}" type="pres">
      <dgm:prSet presAssocID="{2D59A5D0-6056-4E62-B4D0-A06A7015DD4D}" presName="Name19" presStyleLbl="parChTrans1D2" presStyleIdx="2" presStyleCnt="5"/>
      <dgm:spPr/>
      <dgm:t>
        <a:bodyPr/>
        <a:lstStyle/>
        <a:p>
          <a:endParaRPr lang="zh-CN" altLang="en-US"/>
        </a:p>
      </dgm:t>
    </dgm:pt>
    <dgm:pt modelId="{B98D03F7-8816-468B-BF94-7E6329A72735}" type="pres">
      <dgm:prSet presAssocID="{F58D5108-530E-45B4-9410-9744FA62837D}" presName="Name21" presStyleCnt="0"/>
      <dgm:spPr/>
    </dgm:pt>
    <dgm:pt modelId="{C561B5F0-C50D-47BF-9086-BF36E748E2FD}" type="pres">
      <dgm:prSet presAssocID="{F58D5108-530E-45B4-9410-9744FA62837D}" presName="level2Shape" presStyleLbl="node2" presStyleIdx="2" presStyleCnt="5"/>
      <dgm:spPr/>
      <dgm:t>
        <a:bodyPr/>
        <a:lstStyle/>
        <a:p>
          <a:endParaRPr lang="zh-CN" altLang="en-US"/>
        </a:p>
      </dgm:t>
    </dgm:pt>
    <dgm:pt modelId="{7FBE5E8D-B02E-48CE-B9EC-9C94E259EC7F}" type="pres">
      <dgm:prSet presAssocID="{F58D5108-530E-45B4-9410-9744FA62837D}" presName="hierChild3" presStyleCnt="0"/>
      <dgm:spPr/>
    </dgm:pt>
    <dgm:pt modelId="{CEB5228F-4A0F-45DE-9FC6-3A2F1281EFA0}" type="pres">
      <dgm:prSet presAssocID="{DA3C3150-4E4A-4465-AF60-367071B96819}" presName="Name19" presStyleLbl="parChTrans1D2" presStyleIdx="3" presStyleCnt="5"/>
      <dgm:spPr/>
      <dgm:t>
        <a:bodyPr/>
        <a:lstStyle/>
        <a:p>
          <a:endParaRPr lang="zh-CN" altLang="en-US"/>
        </a:p>
      </dgm:t>
    </dgm:pt>
    <dgm:pt modelId="{A2CFA7E9-DAA4-406C-B86B-E33AAE255D94}" type="pres">
      <dgm:prSet presAssocID="{18792739-0F68-4354-9447-66419FD1D314}" presName="Name21" presStyleCnt="0"/>
      <dgm:spPr/>
    </dgm:pt>
    <dgm:pt modelId="{98DC1D66-5FF4-4087-8783-A4D955BCDC98}" type="pres">
      <dgm:prSet presAssocID="{18792739-0F68-4354-9447-66419FD1D314}" presName="level2Shape" presStyleLbl="node2" presStyleIdx="3" presStyleCnt="5"/>
      <dgm:spPr/>
      <dgm:t>
        <a:bodyPr/>
        <a:lstStyle/>
        <a:p>
          <a:endParaRPr lang="zh-CN" altLang="en-US"/>
        </a:p>
      </dgm:t>
    </dgm:pt>
    <dgm:pt modelId="{4CDF8B54-E336-4E54-A244-8F2A9756EA49}" type="pres">
      <dgm:prSet presAssocID="{18792739-0F68-4354-9447-66419FD1D314}" presName="hierChild3" presStyleCnt="0"/>
      <dgm:spPr/>
    </dgm:pt>
    <dgm:pt modelId="{02BBBA9C-8B0F-41BF-9345-D10728F18579}" type="pres">
      <dgm:prSet presAssocID="{A7527A10-1151-4C64-A273-480BC5163133}" presName="Name19" presStyleLbl="parChTrans1D2" presStyleIdx="4" presStyleCnt="5"/>
      <dgm:spPr/>
      <dgm:t>
        <a:bodyPr/>
        <a:lstStyle/>
        <a:p>
          <a:endParaRPr lang="zh-CN" altLang="en-US"/>
        </a:p>
      </dgm:t>
    </dgm:pt>
    <dgm:pt modelId="{57B33E30-A970-4B4A-BC85-E57DDEFD0126}" type="pres">
      <dgm:prSet presAssocID="{7306875A-C5F9-4CFF-BAE9-AE7480C625D7}" presName="Name21" presStyleCnt="0"/>
      <dgm:spPr/>
    </dgm:pt>
    <dgm:pt modelId="{ECF6EF9A-483E-4EEC-A521-DEBBFFAA5BDB}" type="pres">
      <dgm:prSet presAssocID="{7306875A-C5F9-4CFF-BAE9-AE7480C625D7}" presName="level2Shape" presStyleLbl="node2" presStyleIdx="4" presStyleCnt="5"/>
      <dgm:spPr/>
      <dgm:t>
        <a:bodyPr/>
        <a:lstStyle/>
        <a:p>
          <a:endParaRPr lang="zh-CN" altLang="en-US"/>
        </a:p>
      </dgm:t>
    </dgm:pt>
    <dgm:pt modelId="{5082481B-B5E5-4612-A90B-1293AC2A0F4F}" type="pres">
      <dgm:prSet presAssocID="{7306875A-C5F9-4CFF-BAE9-AE7480C625D7}" presName="hierChild3" presStyleCnt="0"/>
      <dgm:spPr/>
    </dgm:pt>
    <dgm:pt modelId="{62219DA2-179C-4040-B2E8-4FEC28DECA5E}" type="pres">
      <dgm:prSet presAssocID="{7C1902F6-ECB5-4306-8ADE-C58338F9B856}" presName="bgShapesFlow" presStyleCnt="0"/>
      <dgm:spPr/>
    </dgm:pt>
  </dgm:ptLst>
  <dgm:cxnLst>
    <dgm:cxn modelId="{CD3ADFDD-63E4-4338-94C9-52075011DF02}" type="presOf" srcId="{BB6D5105-6893-4A03-A68A-16488B7CFFB2}" destId="{49B3AF3A-A465-4476-A332-B36AC27EB15C}" srcOrd="0" destOrd="0" presId="urn:microsoft.com/office/officeart/2005/8/layout/hierarchy6"/>
    <dgm:cxn modelId="{175651BA-C6AE-4D84-BC7E-E87E44F53FF7}" type="presOf" srcId="{2D59A5D0-6056-4E62-B4D0-A06A7015DD4D}" destId="{B4087931-F006-48B8-B92C-E5EB54B8509C}" srcOrd="0" destOrd="0" presId="urn:microsoft.com/office/officeart/2005/8/layout/hierarchy6"/>
    <dgm:cxn modelId="{F5211806-77C3-4AFC-B0C5-2EC9751A5B4E}" type="presOf" srcId="{F585497B-889D-4E85-A7DB-B19705472547}" destId="{BC725F71-E3EE-4A4D-943C-EF13B79246BC}" srcOrd="0" destOrd="0" presId="urn:microsoft.com/office/officeart/2005/8/layout/hierarchy6"/>
    <dgm:cxn modelId="{DFEF1F9A-88E8-4376-B7EC-7C1682B44EE2}" type="presOf" srcId="{E87143CD-C82F-4BC2-BB4C-F4B932C1E16E}" destId="{99F66359-BE54-4D87-B3C2-2B2A0B05F856}" srcOrd="0" destOrd="0" presId="urn:microsoft.com/office/officeart/2005/8/layout/hierarchy6"/>
    <dgm:cxn modelId="{2467EEEF-2FF2-4F38-9068-F99A23EF28C0}" srcId="{F585497B-889D-4E85-A7DB-B19705472547}" destId="{7306875A-C5F9-4CFF-BAE9-AE7480C625D7}" srcOrd="4" destOrd="0" parTransId="{A7527A10-1151-4C64-A273-480BC5163133}" sibTransId="{A9757F22-CEC6-4A6F-BCB8-FC6400353F42}"/>
    <dgm:cxn modelId="{AEAF04A7-FD5C-43D7-B0B4-7703F6612A61}" type="presOf" srcId="{A178FF35-7445-4D7F-8704-94FADE8B6982}" destId="{31D45927-BD67-4330-B5AE-FBB3324EA3BA}" srcOrd="0" destOrd="0" presId="urn:microsoft.com/office/officeart/2005/8/layout/hierarchy6"/>
    <dgm:cxn modelId="{37036BF6-82B4-41C3-9B73-F8360C251E01}" type="presOf" srcId="{A7527A10-1151-4C64-A273-480BC5163133}" destId="{02BBBA9C-8B0F-41BF-9345-D10728F18579}" srcOrd="0" destOrd="0" presId="urn:microsoft.com/office/officeart/2005/8/layout/hierarchy6"/>
    <dgm:cxn modelId="{B9B858EB-3E5C-4987-8BD2-CA94874D1033}" type="presOf" srcId="{7306875A-C5F9-4CFF-BAE9-AE7480C625D7}" destId="{ECF6EF9A-483E-4EEC-A521-DEBBFFAA5BDB}" srcOrd="0" destOrd="0" presId="urn:microsoft.com/office/officeart/2005/8/layout/hierarchy6"/>
    <dgm:cxn modelId="{E6D34BA3-FE7E-4798-B73A-61313B37FD92}" srcId="{7C1902F6-ECB5-4306-8ADE-C58338F9B856}" destId="{F585497B-889D-4E85-A7DB-B19705472547}" srcOrd="0" destOrd="0" parTransId="{D4A51928-0796-4069-8E10-E4DB105CB55B}" sibTransId="{DCAECCDE-AAF4-49CD-BF62-11F826C22C50}"/>
    <dgm:cxn modelId="{F617D267-B90E-4730-98C5-A26265EFF798}" srcId="{F585497B-889D-4E85-A7DB-B19705472547}" destId="{18792739-0F68-4354-9447-66419FD1D314}" srcOrd="3" destOrd="0" parTransId="{DA3C3150-4E4A-4465-AF60-367071B96819}" sibTransId="{CC567B93-E5CD-4CB5-B528-BFA1A0A7D4EA}"/>
    <dgm:cxn modelId="{9B013962-3BA8-4016-B270-A48E13AD2EE1}" type="presOf" srcId="{24561530-986D-4303-8AB3-66FE2E0BAE75}" destId="{2794C353-8203-4ECF-8D69-02EE326CEFAF}" srcOrd="0" destOrd="0" presId="urn:microsoft.com/office/officeart/2005/8/layout/hierarchy6"/>
    <dgm:cxn modelId="{D11838CE-AB0B-4D98-850E-97183840AB82}" srcId="{F585497B-889D-4E85-A7DB-B19705472547}" destId="{F58D5108-530E-45B4-9410-9744FA62837D}" srcOrd="2" destOrd="0" parTransId="{2D59A5D0-6056-4E62-B4D0-A06A7015DD4D}" sibTransId="{9C0496B9-1627-4035-962F-E4D45FB3228E}"/>
    <dgm:cxn modelId="{B2F0A20E-DEAD-4E19-85A0-D2745E59AFF2}" type="presOf" srcId="{18792739-0F68-4354-9447-66419FD1D314}" destId="{98DC1D66-5FF4-4087-8783-A4D955BCDC98}" srcOrd="0" destOrd="0" presId="urn:microsoft.com/office/officeart/2005/8/layout/hierarchy6"/>
    <dgm:cxn modelId="{F414EC7D-3FF3-4618-B67B-A8E6E98A25E0}" type="presOf" srcId="{7C1902F6-ECB5-4306-8ADE-C58338F9B856}" destId="{5ED44F7B-B651-4202-BB9B-BCAAC8F370A9}" srcOrd="0" destOrd="0" presId="urn:microsoft.com/office/officeart/2005/8/layout/hierarchy6"/>
    <dgm:cxn modelId="{13E288AD-6696-4D40-969F-4F4B9FB450F2}" type="presOf" srcId="{F58D5108-530E-45B4-9410-9744FA62837D}" destId="{C561B5F0-C50D-47BF-9086-BF36E748E2FD}" srcOrd="0" destOrd="0" presId="urn:microsoft.com/office/officeart/2005/8/layout/hierarchy6"/>
    <dgm:cxn modelId="{4A7E8999-3D4F-4B7B-9F35-13BD93512CE4}" type="presOf" srcId="{DA3C3150-4E4A-4465-AF60-367071B96819}" destId="{CEB5228F-4A0F-45DE-9FC6-3A2F1281EFA0}" srcOrd="0" destOrd="0" presId="urn:microsoft.com/office/officeart/2005/8/layout/hierarchy6"/>
    <dgm:cxn modelId="{E431EB5D-E775-484D-AFAA-6CA8DCC27284}" srcId="{F585497B-889D-4E85-A7DB-B19705472547}" destId="{E87143CD-C82F-4BC2-BB4C-F4B932C1E16E}" srcOrd="0" destOrd="0" parTransId="{A178FF35-7445-4D7F-8704-94FADE8B6982}" sibTransId="{EC01C58C-6468-4A69-867D-B4259A29E1F1}"/>
    <dgm:cxn modelId="{9EBE6CF6-64C8-4DFF-A7ED-B3F16F11DDDC}" srcId="{F585497B-889D-4E85-A7DB-B19705472547}" destId="{BB6D5105-6893-4A03-A68A-16488B7CFFB2}" srcOrd="1" destOrd="0" parTransId="{24561530-986D-4303-8AB3-66FE2E0BAE75}" sibTransId="{B508A548-2F84-4D00-AAFF-B19521AEA29E}"/>
    <dgm:cxn modelId="{22F9F227-F738-40A3-AD2C-8D45B1F3CDF5}" type="presParOf" srcId="{5ED44F7B-B651-4202-BB9B-BCAAC8F370A9}" destId="{04CB2784-DAC8-448F-A792-AEA5B6F2DCE1}" srcOrd="0" destOrd="0" presId="urn:microsoft.com/office/officeart/2005/8/layout/hierarchy6"/>
    <dgm:cxn modelId="{51B9B378-9062-4C9D-BBE4-D656BF9DC39A}" type="presParOf" srcId="{04CB2784-DAC8-448F-A792-AEA5B6F2DCE1}" destId="{1368E3E1-9EDB-467F-B551-57DF8E228337}" srcOrd="0" destOrd="0" presId="urn:microsoft.com/office/officeart/2005/8/layout/hierarchy6"/>
    <dgm:cxn modelId="{C5E4986B-32B4-4ED0-90E6-012503310AA2}" type="presParOf" srcId="{1368E3E1-9EDB-467F-B551-57DF8E228337}" destId="{F049335E-89A2-45F6-8B08-B9AE26205FB8}" srcOrd="0" destOrd="0" presId="urn:microsoft.com/office/officeart/2005/8/layout/hierarchy6"/>
    <dgm:cxn modelId="{ABBF7FA0-5257-479F-8B14-316252E32F46}" type="presParOf" srcId="{F049335E-89A2-45F6-8B08-B9AE26205FB8}" destId="{BC725F71-E3EE-4A4D-943C-EF13B79246BC}" srcOrd="0" destOrd="0" presId="urn:microsoft.com/office/officeart/2005/8/layout/hierarchy6"/>
    <dgm:cxn modelId="{B5DDFB33-F177-4507-8506-1542B48A56C3}" type="presParOf" srcId="{F049335E-89A2-45F6-8B08-B9AE26205FB8}" destId="{56D07BCD-E235-4D2B-B72A-DA833E0F87AC}" srcOrd="1" destOrd="0" presId="urn:microsoft.com/office/officeart/2005/8/layout/hierarchy6"/>
    <dgm:cxn modelId="{E3460D75-EEAD-4A2A-A2AB-BFCFB7A66D9E}" type="presParOf" srcId="{56D07BCD-E235-4D2B-B72A-DA833E0F87AC}" destId="{31D45927-BD67-4330-B5AE-FBB3324EA3BA}" srcOrd="0" destOrd="0" presId="urn:microsoft.com/office/officeart/2005/8/layout/hierarchy6"/>
    <dgm:cxn modelId="{C4CDD3FF-393F-428D-9486-67E504C57C18}" type="presParOf" srcId="{56D07BCD-E235-4D2B-B72A-DA833E0F87AC}" destId="{E5992953-A965-48AD-89B9-10C87AF5911B}" srcOrd="1" destOrd="0" presId="urn:microsoft.com/office/officeart/2005/8/layout/hierarchy6"/>
    <dgm:cxn modelId="{1F289FE5-1742-4976-BF6A-83E62CBC954C}" type="presParOf" srcId="{E5992953-A965-48AD-89B9-10C87AF5911B}" destId="{99F66359-BE54-4D87-B3C2-2B2A0B05F856}" srcOrd="0" destOrd="0" presId="urn:microsoft.com/office/officeart/2005/8/layout/hierarchy6"/>
    <dgm:cxn modelId="{8EB6EA70-5E4A-414E-9EE7-8A875E971CF7}" type="presParOf" srcId="{E5992953-A965-48AD-89B9-10C87AF5911B}" destId="{36DC4158-F604-4FA7-8360-352ED8B2C4DC}" srcOrd="1" destOrd="0" presId="urn:microsoft.com/office/officeart/2005/8/layout/hierarchy6"/>
    <dgm:cxn modelId="{C8D7C6B8-43E7-4F5C-AE56-5B771F5E04A7}" type="presParOf" srcId="{56D07BCD-E235-4D2B-B72A-DA833E0F87AC}" destId="{2794C353-8203-4ECF-8D69-02EE326CEFAF}" srcOrd="2" destOrd="0" presId="urn:microsoft.com/office/officeart/2005/8/layout/hierarchy6"/>
    <dgm:cxn modelId="{4862050F-F889-481C-BB0C-5EC6ABC255CE}" type="presParOf" srcId="{56D07BCD-E235-4D2B-B72A-DA833E0F87AC}" destId="{BF1E683D-3140-4ADD-993B-5F6C1AA71932}" srcOrd="3" destOrd="0" presId="urn:microsoft.com/office/officeart/2005/8/layout/hierarchy6"/>
    <dgm:cxn modelId="{CC1DBA69-F65E-4EB5-9376-EAFE4D2A3602}" type="presParOf" srcId="{BF1E683D-3140-4ADD-993B-5F6C1AA71932}" destId="{49B3AF3A-A465-4476-A332-B36AC27EB15C}" srcOrd="0" destOrd="0" presId="urn:microsoft.com/office/officeart/2005/8/layout/hierarchy6"/>
    <dgm:cxn modelId="{E33BAED7-3C5F-4186-8AE2-3BE4E2F6A782}" type="presParOf" srcId="{BF1E683D-3140-4ADD-993B-5F6C1AA71932}" destId="{9F7FB7B9-8F90-43F3-A55D-BE7BC2010CB0}" srcOrd="1" destOrd="0" presId="urn:microsoft.com/office/officeart/2005/8/layout/hierarchy6"/>
    <dgm:cxn modelId="{C7880397-85A7-403C-91CB-B3AB059831AA}" type="presParOf" srcId="{56D07BCD-E235-4D2B-B72A-DA833E0F87AC}" destId="{B4087931-F006-48B8-B92C-E5EB54B8509C}" srcOrd="4" destOrd="0" presId="urn:microsoft.com/office/officeart/2005/8/layout/hierarchy6"/>
    <dgm:cxn modelId="{57E8F72B-BAEF-4C51-81C8-6E686445CF95}" type="presParOf" srcId="{56D07BCD-E235-4D2B-B72A-DA833E0F87AC}" destId="{B98D03F7-8816-468B-BF94-7E6329A72735}" srcOrd="5" destOrd="0" presId="urn:microsoft.com/office/officeart/2005/8/layout/hierarchy6"/>
    <dgm:cxn modelId="{8EA2C007-DA85-4C53-8C1B-C776294425EC}" type="presParOf" srcId="{B98D03F7-8816-468B-BF94-7E6329A72735}" destId="{C561B5F0-C50D-47BF-9086-BF36E748E2FD}" srcOrd="0" destOrd="0" presId="urn:microsoft.com/office/officeart/2005/8/layout/hierarchy6"/>
    <dgm:cxn modelId="{719A7942-2AC6-4CBD-A51E-2F87E5F2D506}" type="presParOf" srcId="{B98D03F7-8816-468B-BF94-7E6329A72735}" destId="{7FBE5E8D-B02E-48CE-B9EC-9C94E259EC7F}" srcOrd="1" destOrd="0" presId="urn:microsoft.com/office/officeart/2005/8/layout/hierarchy6"/>
    <dgm:cxn modelId="{2ACEE01E-0CC2-4880-AEF9-7C0403AB2570}" type="presParOf" srcId="{56D07BCD-E235-4D2B-B72A-DA833E0F87AC}" destId="{CEB5228F-4A0F-45DE-9FC6-3A2F1281EFA0}" srcOrd="6" destOrd="0" presId="urn:microsoft.com/office/officeart/2005/8/layout/hierarchy6"/>
    <dgm:cxn modelId="{85441332-70F9-4F9F-8D12-05986573E9DA}" type="presParOf" srcId="{56D07BCD-E235-4D2B-B72A-DA833E0F87AC}" destId="{A2CFA7E9-DAA4-406C-B86B-E33AAE255D94}" srcOrd="7" destOrd="0" presId="urn:microsoft.com/office/officeart/2005/8/layout/hierarchy6"/>
    <dgm:cxn modelId="{C60E53EC-A029-4E07-90D6-AF0866B3D307}" type="presParOf" srcId="{A2CFA7E9-DAA4-406C-B86B-E33AAE255D94}" destId="{98DC1D66-5FF4-4087-8783-A4D955BCDC98}" srcOrd="0" destOrd="0" presId="urn:microsoft.com/office/officeart/2005/8/layout/hierarchy6"/>
    <dgm:cxn modelId="{2D8DFCA2-DFFC-4D77-84D9-D42F6230A1BE}" type="presParOf" srcId="{A2CFA7E9-DAA4-406C-B86B-E33AAE255D94}" destId="{4CDF8B54-E336-4E54-A244-8F2A9756EA49}" srcOrd="1" destOrd="0" presId="urn:microsoft.com/office/officeart/2005/8/layout/hierarchy6"/>
    <dgm:cxn modelId="{14087BB1-181B-469D-9427-F31E43141DF9}" type="presParOf" srcId="{56D07BCD-E235-4D2B-B72A-DA833E0F87AC}" destId="{02BBBA9C-8B0F-41BF-9345-D10728F18579}" srcOrd="8" destOrd="0" presId="urn:microsoft.com/office/officeart/2005/8/layout/hierarchy6"/>
    <dgm:cxn modelId="{0FFF4EE8-5F5C-4061-B5AF-873549D07D05}" type="presParOf" srcId="{56D07BCD-E235-4D2B-B72A-DA833E0F87AC}" destId="{57B33E30-A970-4B4A-BC85-E57DDEFD0126}" srcOrd="9" destOrd="0" presId="urn:microsoft.com/office/officeart/2005/8/layout/hierarchy6"/>
    <dgm:cxn modelId="{5EA26985-C700-4BB3-8159-60DECD1AFBE8}" type="presParOf" srcId="{57B33E30-A970-4B4A-BC85-E57DDEFD0126}" destId="{ECF6EF9A-483E-4EEC-A521-DEBBFFAA5BDB}" srcOrd="0" destOrd="0" presId="urn:microsoft.com/office/officeart/2005/8/layout/hierarchy6"/>
    <dgm:cxn modelId="{7E2EABBD-4D2C-489B-8705-E4693F1ACC75}" type="presParOf" srcId="{57B33E30-A970-4B4A-BC85-E57DDEFD0126}" destId="{5082481B-B5E5-4612-A90B-1293AC2A0F4F}" srcOrd="1" destOrd="0" presId="urn:microsoft.com/office/officeart/2005/8/layout/hierarchy6"/>
    <dgm:cxn modelId="{10B437DD-C968-45AB-8874-32F92726866D}" type="presParOf" srcId="{5ED44F7B-B651-4202-BB9B-BCAAC8F370A9}" destId="{62219DA2-179C-4040-B2E8-4FEC28DECA5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EC4505-A7B4-4765-835D-210A48EC694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B6BD169-168A-4C0A-AA6A-D9C6F7A95430}">
      <dgm:prSet custT="1"/>
      <dgm:spPr/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Neutron Server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8748DF63-95F1-4822-8A1B-43808F0080CF}" type="parTrans" cxnId="{AA64C5C5-F04A-404D-97E9-D8CEA987D082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FE64D889-E60D-4007-8EA8-FDEE8D2DE92D}" type="sibTrans" cxnId="{AA64C5C5-F04A-404D-97E9-D8CEA987D082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A71EA4D4-9DCE-479C-83DB-3E36990DA38C}">
      <dgm:prSet custT="1"/>
      <dgm:spPr/>
      <dgm:t>
        <a:bodyPr/>
        <a:lstStyle/>
        <a:p>
          <a:pPr rtl="0"/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对外提供网络</a:t>
          </a:r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API</a:t>
          </a:r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，并调用</a:t>
          </a:r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Plugin</a:t>
          </a:r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处理请求。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04B44CA5-1238-4A83-A3F3-DA7C595B598C}" type="parTrans" cxnId="{5809FEB7-C76C-4DC4-A862-A0AB7E4F8177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62C79FC3-B814-42FE-96D7-A6FA2975659C}" type="sibTrans" cxnId="{5809FEB7-C76C-4DC4-A862-A0AB7E4F8177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523B14EE-CA38-4A5B-BA4B-7C6DCF7989ED}">
      <dgm:prSet custT="1"/>
      <dgm:spPr/>
      <dgm:t>
        <a:bodyPr/>
        <a:lstStyle/>
        <a:p>
          <a:pPr rtl="0"/>
          <a:r>
            <a:rPr lang="en-US" sz="1800" smtClean="0">
              <a:latin typeface="+mn-lt"/>
              <a:ea typeface="+mn-ea"/>
              <a:cs typeface="+mn-ea"/>
              <a:sym typeface="+mn-lt"/>
            </a:rPr>
            <a:t>Plugin</a:t>
          </a:r>
          <a:endParaRPr lang="zh-CN" sz="1800">
            <a:latin typeface="+mn-lt"/>
            <a:ea typeface="+mn-ea"/>
            <a:cs typeface="+mn-ea"/>
            <a:sym typeface="+mn-lt"/>
          </a:endParaRPr>
        </a:p>
      </dgm:t>
    </dgm:pt>
    <dgm:pt modelId="{47B9B3D1-006C-47F1-A109-D05DECC650AC}" type="parTrans" cxnId="{C213A22A-1591-40C1-8DC9-AFCC095696F4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0B5664B3-1DF6-4BDD-A5FF-A2D57CB2DC49}" type="sibTrans" cxnId="{C213A22A-1591-40C1-8DC9-AFCC095696F4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9702335E-5006-43BF-B4F7-7053AFD13052}">
      <dgm:prSet custT="1"/>
      <dgm:spPr/>
      <dgm:t>
        <a:bodyPr/>
        <a:lstStyle/>
        <a:p>
          <a:pPr rtl="0"/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处理</a:t>
          </a:r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Neutron server</a:t>
          </a:r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的请求，维护网络状态，并调用</a:t>
          </a:r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Agent</a:t>
          </a:r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处理请求。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420314E1-F4CC-4506-9F3E-FD7EF443AD2D}" type="parTrans" cxnId="{B25AA9CE-DC46-492B-894F-15117D35D0F4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1230B7A1-B9AE-4848-818D-76781B5711EA}" type="sibTrans" cxnId="{B25AA9CE-DC46-492B-894F-15117D35D0F4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9F391715-2D86-4F60-9DED-7F638E2A05B4}">
      <dgm:prSet custT="1"/>
      <dgm:spPr/>
      <dgm:t>
        <a:bodyPr/>
        <a:lstStyle/>
        <a:p>
          <a:pPr rtl="0"/>
          <a:r>
            <a:rPr lang="en-US" sz="1800" smtClean="0">
              <a:latin typeface="+mn-lt"/>
              <a:ea typeface="+mn-ea"/>
              <a:cs typeface="+mn-ea"/>
              <a:sym typeface="+mn-lt"/>
            </a:rPr>
            <a:t>Agent</a:t>
          </a:r>
          <a:endParaRPr lang="zh-CN" sz="1800">
            <a:latin typeface="+mn-lt"/>
            <a:ea typeface="+mn-ea"/>
            <a:cs typeface="+mn-ea"/>
            <a:sym typeface="+mn-lt"/>
          </a:endParaRPr>
        </a:p>
      </dgm:t>
    </dgm:pt>
    <dgm:pt modelId="{F0BE6F40-58CD-4360-A96A-AF28BD9495EB}" type="parTrans" cxnId="{DFD87AF7-75EF-4ECA-852A-DFF560A77ED5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C06BFCBE-C8AD-498E-9F44-1D5D9E01CFBE}" type="sibTrans" cxnId="{DFD87AF7-75EF-4ECA-852A-DFF560A77ED5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3344C571-5C7B-49FD-9FCA-83D07B3B9A3F}">
      <dgm:prSet custT="1"/>
      <dgm:spPr/>
      <dgm:t>
        <a:bodyPr/>
        <a:lstStyle/>
        <a:p>
          <a:pPr rtl="0"/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处理</a:t>
          </a:r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Plugin</a:t>
          </a:r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的请求，调用底层虚拟或物理网络设备实现各种网络功能。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F0AD88F3-AB5C-44EA-BF2F-B539ED76BBA5}" type="parTrans" cxnId="{B9437D4F-3A6C-4149-9FE9-41C1CC842EA1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615CE9BE-20E3-47F8-8DB2-0A0E55F25C01}" type="sibTrans" cxnId="{B9437D4F-3A6C-4149-9FE9-41C1CC842EA1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37F17F0C-7776-45F4-82DC-BC8D8E01080A}" type="pres">
      <dgm:prSet presAssocID="{D1EC4505-A7B4-4765-835D-210A48EC69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91896B9-8F11-4B8B-A968-65BF816C0942}" type="pres">
      <dgm:prSet presAssocID="{9B6BD169-168A-4C0A-AA6A-D9C6F7A95430}" presName="composite" presStyleCnt="0"/>
      <dgm:spPr/>
    </dgm:pt>
    <dgm:pt modelId="{446A4444-43B2-454D-9E32-FD0CD929A55B}" type="pres">
      <dgm:prSet presAssocID="{9B6BD169-168A-4C0A-AA6A-D9C6F7A9543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8FD6A-FD1F-4DEF-A03A-8331DAC030D5}" type="pres">
      <dgm:prSet presAssocID="{9B6BD169-168A-4C0A-AA6A-D9C6F7A9543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99E2B0-D839-46ED-B101-B345767C8799}" type="pres">
      <dgm:prSet presAssocID="{FE64D889-E60D-4007-8EA8-FDEE8D2DE92D}" presName="space" presStyleCnt="0"/>
      <dgm:spPr/>
    </dgm:pt>
    <dgm:pt modelId="{45C3D91D-0847-4032-991F-5613B64B3A5E}" type="pres">
      <dgm:prSet presAssocID="{523B14EE-CA38-4A5B-BA4B-7C6DCF7989ED}" presName="composite" presStyleCnt="0"/>
      <dgm:spPr/>
    </dgm:pt>
    <dgm:pt modelId="{7E70C8CD-88F0-4057-8B0E-EF2BCDD7F4EC}" type="pres">
      <dgm:prSet presAssocID="{523B14EE-CA38-4A5B-BA4B-7C6DCF7989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D334CB-95E6-4472-A4D0-C8B662AAFEB2}" type="pres">
      <dgm:prSet presAssocID="{523B14EE-CA38-4A5B-BA4B-7C6DCF7989ED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99DFFA-C03C-47AA-8B5B-8B5FC465C402}" type="pres">
      <dgm:prSet presAssocID="{0B5664B3-1DF6-4BDD-A5FF-A2D57CB2DC49}" presName="space" presStyleCnt="0"/>
      <dgm:spPr/>
    </dgm:pt>
    <dgm:pt modelId="{F06043F6-51BA-4041-8F06-81E2397092F0}" type="pres">
      <dgm:prSet presAssocID="{9F391715-2D86-4F60-9DED-7F638E2A05B4}" presName="composite" presStyleCnt="0"/>
      <dgm:spPr/>
    </dgm:pt>
    <dgm:pt modelId="{7708FAAA-C22F-4FBB-8EFD-D6D6BF994746}" type="pres">
      <dgm:prSet presAssocID="{9F391715-2D86-4F60-9DED-7F638E2A05B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11A4E9E-75A4-4676-915E-42BE49B5EBC9}" type="pres">
      <dgm:prSet presAssocID="{9F391715-2D86-4F60-9DED-7F638E2A05B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64C5C5-F04A-404D-97E9-D8CEA987D082}" srcId="{D1EC4505-A7B4-4765-835D-210A48EC6942}" destId="{9B6BD169-168A-4C0A-AA6A-D9C6F7A95430}" srcOrd="0" destOrd="0" parTransId="{8748DF63-95F1-4822-8A1B-43808F0080CF}" sibTransId="{FE64D889-E60D-4007-8EA8-FDEE8D2DE92D}"/>
    <dgm:cxn modelId="{C213A22A-1591-40C1-8DC9-AFCC095696F4}" srcId="{D1EC4505-A7B4-4765-835D-210A48EC6942}" destId="{523B14EE-CA38-4A5B-BA4B-7C6DCF7989ED}" srcOrd="1" destOrd="0" parTransId="{47B9B3D1-006C-47F1-A109-D05DECC650AC}" sibTransId="{0B5664B3-1DF6-4BDD-A5FF-A2D57CB2DC49}"/>
    <dgm:cxn modelId="{F5F2BE03-24F9-4AFF-9E85-B8BFBF163755}" type="presOf" srcId="{9F391715-2D86-4F60-9DED-7F638E2A05B4}" destId="{7708FAAA-C22F-4FBB-8EFD-D6D6BF994746}" srcOrd="0" destOrd="0" presId="urn:microsoft.com/office/officeart/2005/8/layout/hList1"/>
    <dgm:cxn modelId="{B25AA9CE-DC46-492B-894F-15117D35D0F4}" srcId="{523B14EE-CA38-4A5B-BA4B-7C6DCF7989ED}" destId="{9702335E-5006-43BF-B4F7-7053AFD13052}" srcOrd="0" destOrd="0" parTransId="{420314E1-F4CC-4506-9F3E-FD7EF443AD2D}" sibTransId="{1230B7A1-B9AE-4848-818D-76781B5711EA}"/>
    <dgm:cxn modelId="{161D9AD1-2737-4A4C-830C-44BB3EC87534}" type="presOf" srcId="{523B14EE-CA38-4A5B-BA4B-7C6DCF7989ED}" destId="{7E70C8CD-88F0-4057-8B0E-EF2BCDD7F4EC}" srcOrd="0" destOrd="0" presId="urn:microsoft.com/office/officeart/2005/8/layout/hList1"/>
    <dgm:cxn modelId="{65541A77-B80E-4CD9-B8B5-3CC21278E578}" type="presOf" srcId="{9B6BD169-168A-4C0A-AA6A-D9C6F7A95430}" destId="{446A4444-43B2-454D-9E32-FD0CD929A55B}" srcOrd="0" destOrd="0" presId="urn:microsoft.com/office/officeart/2005/8/layout/hList1"/>
    <dgm:cxn modelId="{67D28DFC-92E7-41CC-9AD7-666D66EF1639}" type="presOf" srcId="{A71EA4D4-9DCE-479C-83DB-3E36990DA38C}" destId="{9EF8FD6A-FD1F-4DEF-A03A-8331DAC030D5}" srcOrd="0" destOrd="0" presId="urn:microsoft.com/office/officeart/2005/8/layout/hList1"/>
    <dgm:cxn modelId="{DFD87AF7-75EF-4ECA-852A-DFF560A77ED5}" srcId="{D1EC4505-A7B4-4765-835D-210A48EC6942}" destId="{9F391715-2D86-4F60-9DED-7F638E2A05B4}" srcOrd="2" destOrd="0" parTransId="{F0BE6F40-58CD-4360-A96A-AF28BD9495EB}" sibTransId="{C06BFCBE-C8AD-498E-9F44-1D5D9E01CFBE}"/>
    <dgm:cxn modelId="{2CEE7AE9-A1B3-4296-8D17-BF690D419660}" type="presOf" srcId="{3344C571-5C7B-49FD-9FCA-83D07B3B9A3F}" destId="{A11A4E9E-75A4-4676-915E-42BE49B5EBC9}" srcOrd="0" destOrd="0" presId="urn:microsoft.com/office/officeart/2005/8/layout/hList1"/>
    <dgm:cxn modelId="{B9437D4F-3A6C-4149-9FE9-41C1CC842EA1}" srcId="{9F391715-2D86-4F60-9DED-7F638E2A05B4}" destId="{3344C571-5C7B-49FD-9FCA-83D07B3B9A3F}" srcOrd="0" destOrd="0" parTransId="{F0AD88F3-AB5C-44EA-BF2F-B539ED76BBA5}" sibTransId="{615CE9BE-20E3-47F8-8DB2-0A0E55F25C01}"/>
    <dgm:cxn modelId="{5809FEB7-C76C-4DC4-A862-A0AB7E4F8177}" srcId="{9B6BD169-168A-4C0A-AA6A-D9C6F7A95430}" destId="{A71EA4D4-9DCE-479C-83DB-3E36990DA38C}" srcOrd="0" destOrd="0" parTransId="{04B44CA5-1238-4A83-A3F3-DA7C595B598C}" sibTransId="{62C79FC3-B814-42FE-96D7-A6FA2975659C}"/>
    <dgm:cxn modelId="{C48E3C2A-5CD2-40CF-8D23-65C8B6A39F61}" type="presOf" srcId="{D1EC4505-A7B4-4765-835D-210A48EC6942}" destId="{37F17F0C-7776-45F4-82DC-BC8D8E01080A}" srcOrd="0" destOrd="0" presId="urn:microsoft.com/office/officeart/2005/8/layout/hList1"/>
    <dgm:cxn modelId="{63BFFB36-973B-4072-A9D5-5F318DD6E47F}" type="presOf" srcId="{9702335E-5006-43BF-B4F7-7053AFD13052}" destId="{99D334CB-95E6-4472-A4D0-C8B662AAFEB2}" srcOrd="0" destOrd="0" presId="urn:microsoft.com/office/officeart/2005/8/layout/hList1"/>
    <dgm:cxn modelId="{6E122691-3A01-4D86-B96F-3231AE17DEA9}" type="presParOf" srcId="{37F17F0C-7776-45F4-82DC-BC8D8E01080A}" destId="{191896B9-8F11-4B8B-A968-65BF816C0942}" srcOrd="0" destOrd="0" presId="urn:microsoft.com/office/officeart/2005/8/layout/hList1"/>
    <dgm:cxn modelId="{F7936438-9EC4-422F-84DD-9C2D946C39D7}" type="presParOf" srcId="{191896B9-8F11-4B8B-A968-65BF816C0942}" destId="{446A4444-43B2-454D-9E32-FD0CD929A55B}" srcOrd="0" destOrd="0" presId="urn:microsoft.com/office/officeart/2005/8/layout/hList1"/>
    <dgm:cxn modelId="{A1074161-0080-44D8-A01B-CB7A2007E349}" type="presParOf" srcId="{191896B9-8F11-4B8B-A968-65BF816C0942}" destId="{9EF8FD6A-FD1F-4DEF-A03A-8331DAC030D5}" srcOrd="1" destOrd="0" presId="urn:microsoft.com/office/officeart/2005/8/layout/hList1"/>
    <dgm:cxn modelId="{81D1B89B-49F0-4892-B40C-A5149C4A464C}" type="presParOf" srcId="{37F17F0C-7776-45F4-82DC-BC8D8E01080A}" destId="{8C99E2B0-D839-46ED-B101-B345767C8799}" srcOrd="1" destOrd="0" presId="urn:microsoft.com/office/officeart/2005/8/layout/hList1"/>
    <dgm:cxn modelId="{1C3D0BAB-D9AD-4D21-A7BC-4CDC0741833B}" type="presParOf" srcId="{37F17F0C-7776-45F4-82DC-BC8D8E01080A}" destId="{45C3D91D-0847-4032-991F-5613B64B3A5E}" srcOrd="2" destOrd="0" presId="urn:microsoft.com/office/officeart/2005/8/layout/hList1"/>
    <dgm:cxn modelId="{2825D995-61D9-4F23-B283-2A6795373659}" type="presParOf" srcId="{45C3D91D-0847-4032-991F-5613B64B3A5E}" destId="{7E70C8CD-88F0-4057-8B0E-EF2BCDD7F4EC}" srcOrd="0" destOrd="0" presId="urn:microsoft.com/office/officeart/2005/8/layout/hList1"/>
    <dgm:cxn modelId="{5D099EE1-F82C-4B05-AB6B-208E75383769}" type="presParOf" srcId="{45C3D91D-0847-4032-991F-5613B64B3A5E}" destId="{99D334CB-95E6-4472-A4D0-C8B662AAFEB2}" srcOrd="1" destOrd="0" presId="urn:microsoft.com/office/officeart/2005/8/layout/hList1"/>
    <dgm:cxn modelId="{E9E679E6-7EF9-46E7-BDB7-D9F71164DF3C}" type="presParOf" srcId="{37F17F0C-7776-45F4-82DC-BC8D8E01080A}" destId="{B999DFFA-C03C-47AA-8B5B-8B5FC465C402}" srcOrd="3" destOrd="0" presId="urn:microsoft.com/office/officeart/2005/8/layout/hList1"/>
    <dgm:cxn modelId="{7C1A9619-49E8-4E75-BFB8-92F91DFCED8B}" type="presParOf" srcId="{37F17F0C-7776-45F4-82DC-BC8D8E01080A}" destId="{F06043F6-51BA-4041-8F06-81E2397092F0}" srcOrd="4" destOrd="0" presId="urn:microsoft.com/office/officeart/2005/8/layout/hList1"/>
    <dgm:cxn modelId="{E56068ED-18E4-48B7-AA6D-F5C60F0EB694}" type="presParOf" srcId="{F06043F6-51BA-4041-8F06-81E2397092F0}" destId="{7708FAAA-C22F-4FBB-8EFD-D6D6BF994746}" srcOrd="0" destOrd="0" presId="urn:microsoft.com/office/officeart/2005/8/layout/hList1"/>
    <dgm:cxn modelId="{2F4E618B-1262-4454-8182-E861B451D370}" type="presParOf" srcId="{F06043F6-51BA-4041-8F06-81E2397092F0}" destId="{A11A4E9E-75A4-4676-915E-42BE49B5EB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F50F63-0CE2-4F97-9B7B-1D5AD5A226D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92EC8F8-A40F-4C25-835F-F350AA55A186}">
      <dgm:prSet custT="1"/>
      <dgm:spPr/>
      <dgm:t>
        <a:bodyPr/>
        <a:lstStyle/>
        <a:p>
          <a:pPr rtl="0"/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Neutron </a:t>
          </a:r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Service Plugin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2E83CD66-F4AA-42BD-9737-0B9B3557E9E6}" type="parTrans" cxnId="{C6F84A87-DE54-4AE9-BCAB-AC5C5342020D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3DB119AC-F857-4272-AE93-EF7C122F97F8}" type="sibTrans" cxnId="{C6F84A87-DE54-4AE9-BCAB-AC5C5342020D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D91F6327-BFCF-4866-B693-A400FE045777}">
      <dgm:prSet custT="1"/>
      <dgm:spPr>
        <a:solidFill>
          <a:srgbClr val="15B0E8"/>
        </a:solidFill>
      </dgm:spPr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L3 Service Plugin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726E42B5-8063-46AB-AE59-F5B01B64AA6A}" type="parTrans" cxnId="{ED9A4BA4-A15E-4869-AA25-B2132883DC5B}">
      <dgm:prSet custT="1"/>
      <dgm:spPr>
        <a:ln>
          <a:solidFill>
            <a:srgbClr val="415463"/>
          </a:solidFill>
        </a:ln>
      </dgm:spPr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AB2EBE6C-3508-4A5A-990B-FB5249FA042B}" type="sibTrans" cxnId="{ED9A4BA4-A15E-4869-AA25-B2132883DC5B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0882AC89-DEBE-4435-B2BC-6B55E3922488}">
      <dgm:prSet custT="1"/>
      <dgm:spPr>
        <a:solidFill>
          <a:srgbClr val="15B0E8"/>
        </a:solidFill>
      </dgm:spPr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LB Service Plugin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33430FA5-774A-4EF6-8072-65992B62B572}" type="parTrans" cxnId="{709CBAA6-EBF4-43F8-BD6D-5385003463ED}">
      <dgm:prSet custT="1"/>
      <dgm:spPr>
        <a:ln>
          <a:solidFill>
            <a:srgbClr val="415463"/>
          </a:solidFill>
        </a:ln>
      </dgm:spPr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376B51A9-1A9A-4B80-82E5-514E2834CFA6}" type="sibTrans" cxnId="{709CBAA6-EBF4-43F8-BD6D-5385003463ED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F8B3C31B-3044-4EBE-B1DE-794C3AC7E8C5}">
      <dgm:prSet custT="1"/>
      <dgm:spPr>
        <a:solidFill>
          <a:srgbClr val="15B0E8"/>
        </a:solidFill>
      </dgm:spPr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Firewall Service Plugin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09D578DE-2302-4DED-A3FD-4B23294D2CE4}" type="parTrans" cxnId="{1DDAFD84-2AB6-4F17-9EE8-24CFAC8565BA}">
      <dgm:prSet custT="1"/>
      <dgm:spPr>
        <a:ln>
          <a:solidFill>
            <a:srgbClr val="415463"/>
          </a:solidFill>
        </a:ln>
      </dgm:spPr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1DA1BFA9-CF8E-40AF-B806-5729804F80CA}" type="sibTrans" cxnId="{1DDAFD84-2AB6-4F17-9EE8-24CFAC8565BA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30D78787-14FF-4C5E-95E3-0FE960A78D23}">
      <dgm:prSet custT="1"/>
      <dgm:spPr>
        <a:solidFill>
          <a:srgbClr val="15B0E8"/>
        </a:solidFill>
      </dgm:spPr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VPN Service Plugin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39FE87E4-68FA-4ED6-A599-78856A553B3E}" type="parTrans" cxnId="{573D164A-388A-4362-8ECA-C134B3517DB5}">
      <dgm:prSet custT="1"/>
      <dgm:spPr>
        <a:ln>
          <a:solidFill>
            <a:srgbClr val="415463"/>
          </a:solidFill>
        </a:ln>
      </dgm:spPr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60008185-635F-48A7-A85D-ED223C4F0F05}" type="sibTrans" cxnId="{573D164A-388A-4362-8ECA-C134B3517DB5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C73F9DE4-2943-4CBD-8E5F-B50E5FF3DBC2}">
      <dgm:prSet custT="1"/>
      <dgm:spPr>
        <a:solidFill>
          <a:srgbClr val="15B0E8"/>
        </a:solidFill>
      </dgm:spPr>
      <dgm:t>
        <a:bodyPr/>
        <a:lstStyle/>
        <a:p>
          <a:pPr rtl="0"/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…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4BA7822A-0A59-44BD-82F3-9597CBA83298}" type="parTrans" cxnId="{8EADCACD-F24B-481E-BB8F-35957B48E145}">
      <dgm:prSet custT="1"/>
      <dgm:spPr>
        <a:ln>
          <a:solidFill>
            <a:srgbClr val="415463"/>
          </a:solidFill>
        </a:ln>
      </dgm:spPr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476BD122-2990-4CBB-9671-79AADCC9E115}" type="sibTrans" cxnId="{8EADCACD-F24B-481E-BB8F-35957B48E145}">
      <dgm:prSet/>
      <dgm:spPr/>
      <dgm:t>
        <a:bodyPr/>
        <a:lstStyle/>
        <a:p>
          <a:endParaRPr lang="zh-CN" altLang="en-US" sz="1800">
            <a:latin typeface="+mn-ea"/>
            <a:ea typeface="+mn-ea"/>
          </a:endParaRPr>
        </a:p>
      </dgm:t>
    </dgm:pt>
    <dgm:pt modelId="{18E516AF-E09F-4C9E-9483-F35BADE26885}" type="pres">
      <dgm:prSet presAssocID="{ADF50F63-0CE2-4F97-9B7B-1D5AD5A226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A35E3D-D0F8-4C26-9A1B-49462B323BC7}" type="pres">
      <dgm:prSet presAssocID="{D92EC8F8-A40F-4C25-835F-F350AA55A186}" presName="root1" presStyleCnt="0"/>
      <dgm:spPr/>
      <dgm:t>
        <a:bodyPr/>
        <a:lstStyle/>
        <a:p>
          <a:endParaRPr lang="zh-CN" altLang="en-US"/>
        </a:p>
      </dgm:t>
    </dgm:pt>
    <dgm:pt modelId="{D40E1C7B-26CF-43BC-9702-DEEE94F5F405}" type="pres">
      <dgm:prSet presAssocID="{D92EC8F8-A40F-4C25-835F-F350AA55A186}" presName="LevelOneTextNode" presStyleLbl="node0" presStyleIdx="0" presStyleCnt="1" custScaleX="172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ABD4A5-C125-42F1-94FC-F44F0AE69C43}" type="pres">
      <dgm:prSet presAssocID="{D92EC8F8-A40F-4C25-835F-F350AA55A186}" presName="level2hierChild" presStyleCnt="0"/>
      <dgm:spPr/>
      <dgm:t>
        <a:bodyPr/>
        <a:lstStyle/>
        <a:p>
          <a:endParaRPr lang="zh-CN" altLang="en-US"/>
        </a:p>
      </dgm:t>
    </dgm:pt>
    <dgm:pt modelId="{40AF769F-8137-42CD-961D-67F4B79D3F9B}" type="pres">
      <dgm:prSet presAssocID="{726E42B5-8063-46AB-AE59-F5B01B64AA6A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F00E93F1-B5D1-4A9D-BD1D-E4375608BEF2}" type="pres">
      <dgm:prSet presAssocID="{726E42B5-8063-46AB-AE59-F5B01B64AA6A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C2BF5E60-DE4E-4318-8874-D95EBF6A755F}" type="pres">
      <dgm:prSet presAssocID="{D91F6327-BFCF-4866-B693-A400FE045777}" presName="root2" presStyleCnt="0"/>
      <dgm:spPr/>
      <dgm:t>
        <a:bodyPr/>
        <a:lstStyle/>
        <a:p>
          <a:endParaRPr lang="zh-CN" altLang="en-US"/>
        </a:p>
      </dgm:t>
    </dgm:pt>
    <dgm:pt modelId="{F0A6B993-BBBD-41CF-A47D-286EEA4C60E8}" type="pres">
      <dgm:prSet presAssocID="{D91F6327-BFCF-4866-B693-A400FE045777}" presName="LevelTwoTextNode" presStyleLbl="node2" presStyleIdx="0" presStyleCnt="5" custScaleX="1717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D92DC1-15F1-4489-8F12-FD4481FCFB56}" type="pres">
      <dgm:prSet presAssocID="{D91F6327-BFCF-4866-B693-A400FE045777}" presName="level3hierChild" presStyleCnt="0"/>
      <dgm:spPr/>
      <dgm:t>
        <a:bodyPr/>
        <a:lstStyle/>
        <a:p>
          <a:endParaRPr lang="zh-CN" altLang="en-US"/>
        </a:p>
      </dgm:t>
    </dgm:pt>
    <dgm:pt modelId="{5FC5E742-726A-403B-9A1B-E82E01A4CA7F}" type="pres">
      <dgm:prSet presAssocID="{33430FA5-774A-4EF6-8072-65992B62B572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BF89D0BE-CA6D-41CB-9B17-CDBCB27F088A}" type="pres">
      <dgm:prSet presAssocID="{33430FA5-774A-4EF6-8072-65992B62B572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827B4562-2727-4962-87D6-424E90350652}" type="pres">
      <dgm:prSet presAssocID="{0882AC89-DEBE-4435-B2BC-6B55E3922488}" presName="root2" presStyleCnt="0"/>
      <dgm:spPr/>
      <dgm:t>
        <a:bodyPr/>
        <a:lstStyle/>
        <a:p>
          <a:endParaRPr lang="zh-CN" altLang="en-US"/>
        </a:p>
      </dgm:t>
    </dgm:pt>
    <dgm:pt modelId="{1D1C56D9-7FA3-4A3D-927F-546D5A6D0A93}" type="pres">
      <dgm:prSet presAssocID="{0882AC89-DEBE-4435-B2BC-6B55E3922488}" presName="LevelTwoTextNode" presStyleLbl="node2" presStyleIdx="1" presStyleCnt="5" custScaleX="1717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1B0982-5948-4300-8CD0-DFB18409A616}" type="pres">
      <dgm:prSet presAssocID="{0882AC89-DEBE-4435-B2BC-6B55E3922488}" presName="level3hierChild" presStyleCnt="0"/>
      <dgm:spPr/>
      <dgm:t>
        <a:bodyPr/>
        <a:lstStyle/>
        <a:p>
          <a:endParaRPr lang="zh-CN" altLang="en-US"/>
        </a:p>
      </dgm:t>
    </dgm:pt>
    <dgm:pt modelId="{43087DDA-4930-4FEC-92A4-A6996D934A01}" type="pres">
      <dgm:prSet presAssocID="{09D578DE-2302-4DED-A3FD-4B23294D2CE4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0670FD9E-6D00-4489-AEAF-4CEA972FCE9B}" type="pres">
      <dgm:prSet presAssocID="{09D578DE-2302-4DED-A3FD-4B23294D2CE4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B0F24933-9CCA-4C14-9DCE-862094FBDB7D}" type="pres">
      <dgm:prSet presAssocID="{F8B3C31B-3044-4EBE-B1DE-794C3AC7E8C5}" presName="root2" presStyleCnt="0"/>
      <dgm:spPr/>
      <dgm:t>
        <a:bodyPr/>
        <a:lstStyle/>
        <a:p>
          <a:endParaRPr lang="zh-CN" altLang="en-US"/>
        </a:p>
      </dgm:t>
    </dgm:pt>
    <dgm:pt modelId="{9DFBB1BE-25B7-4C77-B74B-426B58F2B548}" type="pres">
      <dgm:prSet presAssocID="{F8B3C31B-3044-4EBE-B1DE-794C3AC7E8C5}" presName="LevelTwoTextNode" presStyleLbl="node2" presStyleIdx="2" presStyleCnt="5" custScaleX="1717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8D55E3-AA29-4CB6-8F9B-1949F0C58C57}" type="pres">
      <dgm:prSet presAssocID="{F8B3C31B-3044-4EBE-B1DE-794C3AC7E8C5}" presName="level3hierChild" presStyleCnt="0"/>
      <dgm:spPr/>
      <dgm:t>
        <a:bodyPr/>
        <a:lstStyle/>
        <a:p>
          <a:endParaRPr lang="zh-CN" altLang="en-US"/>
        </a:p>
      </dgm:t>
    </dgm:pt>
    <dgm:pt modelId="{363D44F4-D160-4419-B233-FACBDACDB130}" type="pres">
      <dgm:prSet presAssocID="{39FE87E4-68FA-4ED6-A599-78856A553B3E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4957F3D8-038C-4AD8-A746-36F3E0BB28F7}" type="pres">
      <dgm:prSet presAssocID="{39FE87E4-68FA-4ED6-A599-78856A553B3E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0C81DFD1-13A3-40EF-9128-04B43183556F}" type="pres">
      <dgm:prSet presAssocID="{30D78787-14FF-4C5E-95E3-0FE960A78D23}" presName="root2" presStyleCnt="0"/>
      <dgm:spPr/>
      <dgm:t>
        <a:bodyPr/>
        <a:lstStyle/>
        <a:p>
          <a:endParaRPr lang="zh-CN" altLang="en-US"/>
        </a:p>
      </dgm:t>
    </dgm:pt>
    <dgm:pt modelId="{176F14B8-5AD8-47D2-BF10-65F5FD8316CD}" type="pres">
      <dgm:prSet presAssocID="{30D78787-14FF-4C5E-95E3-0FE960A78D23}" presName="LevelTwoTextNode" presStyleLbl="node2" presStyleIdx="3" presStyleCnt="5" custScaleX="1717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BEDE70-4624-45F7-8D84-0E5F0D84CDC8}" type="pres">
      <dgm:prSet presAssocID="{30D78787-14FF-4C5E-95E3-0FE960A78D23}" presName="level3hierChild" presStyleCnt="0"/>
      <dgm:spPr/>
      <dgm:t>
        <a:bodyPr/>
        <a:lstStyle/>
        <a:p>
          <a:endParaRPr lang="zh-CN" altLang="en-US"/>
        </a:p>
      </dgm:t>
    </dgm:pt>
    <dgm:pt modelId="{DA56AC23-509F-493A-B58A-DC7F9540FDB3}" type="pres">
      <dgm:prSet presAssocID="{4BA7822A-0A59-44BD-82F3-9597CBA83298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66084258-86B1-4053-A704-9696A87A1D78}" type="pres">
      <dgm:prSet presAssocID="{4BA7822A-0A59-44BD-82F3-9597CBA83298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57ED6F2C-8D77-4DE1-B480-0DF6DCB3AA19}" type="pres">
      <dgm:prSet presAssocID="{C73F9DE4-2943-4CBD-8E5F-B50E5FF3DBC2}" presName="root2" presStyleCnt="0"/>
      <dgm:spPr/>
      <dgm:t>
        <a:bodyPr/>
        <a:lstStyle/>
        <a:p>
          <a:endParaRPr lang="zh-CN" altLang="en-US"/>
        </a:p>
      </dgm:t>
    </dgm:pt>
    <dgm:pt modelId="{300D7D67-B502-4A5E-B27E-04F512F004B2}" type="pres">
      <dgm:prSet presAssocID="{C73F9DE4-2943-4CBD-8E5F-B50E5FF3DBC2}" presName="LevelTwoTextNode" presStyleLbl="node2" presStyleIdx="4" presStyleCnt="5" custScaleX="17150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EFA9B2-286A-4602-8BF9-93F7EEE124F4}" type="pres">
      <dgm:prSet presAssocID="{C73F9DE4-2943-4CBD-8E5F-B50E5FF3DBC2}" presName="level3hierChild" presStyleCnt="0"/>
      <dgm:spPr/>
      <dgm:t>
        <a:bodyPr/>
        <a:lstStyle/>
        <a:p>
          <a:endParaRPr lang="zh-CN" altLang="en-US"/>
        </a:p>
      </dgm:t>
    </dgm:pt>
  </dgm:ptLst>
  <dgm:cxnLst>
    <dgm:cxn modelId="{573D164A-388A-4362-8ECA-C134B3517DB5}" srcId="{D92EC8F8-A40F-4C25-835F-F350AA55A186}" destId="{30D78787-14FF-4C5E-95E3-0FE960A78D23}" srcOrd="3" destOrd="0" parTransId="{39FE87E4-68FA-4ED6-A599-78856A553B3E}" sibTransId="{60008185-635F-48A7-A85D-ED223C4F0F05}"/>
    <dgm:cxn modelId="{D96893EF-2484-43E2-B0A5-8346AD2D4C1F}" type="presOf" srcId="{4BA7822A-0A59-44BD-82F3-9597CBA83298}" destId="{66084258-86B1-4053-A704-9696A87A1D78}" srcOrd="1" destOrd="0" presId="urn:microsoft.com/office/officeart/2005/8/layout/hierarchy2"/>
    <dgm:cxn modelId="{709CBAA6-EBF4-43F8-BD6D-5385003463ED}" srcId="{D92EC8F8-A40F-4C25-835F-F350AA55A186}" destId="{0882AC89-DEBE-4435-B2BC-6B55E3922488}" srcOrd="1" destOrd="0" parTransId="{33430FA5-774A-4EF6-8072-65992B62B572}" sibTransId="{376B51A9-1A9A-4B80-82E5-514E2834CFA6}"/>
    <dgm:cxn modelId="{BEE1F9BB-5068-4597-9720-6F445498773F}" type="presOf" srcId="{09D578DE-2302-4DED-A3FD-4B23294D2CE4}" destId="{0670FD9E-6D00-4489-AEAF-4CEA972FCE9B}" srcOrd="1" destOrd="0" presId="urn:microsoft.com/office/officeart/2005/8/layout/hierarchy2"/>
    <dgm:cxn modelId="{36585546-EF47-442F-A792-E3C220809DEB}" type="presOf" srcId="{30D78787-14FF-4C5E-95E3-0FE960A78D23}" destId="{176F14B8-5AD8-47D2-BF10-65F5FD8316CD}" srcOrd="0" destOrd="0" presId="urn:microsoft.com/office/officeart/2005/8/layout/hierarchy2"/>
    <dgm:cxn modelId="{4BAE7A39-2569-45ED-9B9F-A7E6CCE6AB70}" type="presOf" srcId="{09D578DE-2302-4DED-A3FD-4B23294D2CE4}" destId="{43087DDA-4930-4FEC-92A4-A6996D934A01}" srcOrd="0" destOrd="0" presId="urn:microsoft.com/office/officeart/2005/8/layout/hierarchy2"/>
    <dgm:cxn modelId="{A922E552-9579-43B3-BE17-B8F940BC5136}" type="presOf" srcId="{0882AC89-DEBE-4435-B2BC-6B55E3922488}" destId="{1D1C56D9-7FA3-4A3D-927F-546D5A6D0A93}" srcOrd="0" destOrd="0" presId="urn:microsoft.com/office/officeart/2005/8/layout/hierarchy2"/>
    <dgm:cxn modelId="{1B8B0A64-67BE-48B2-9AFF-7A40674B3329}" type="presOf" srcId="{39FE87E4-68FA-4ED6-A599-78856A553B3E}" destId="{4957F3D8-038C-4AD8-A746-36F3E0BB28F7}" srcOrd="1" destOrd="0" presId="urn:microsoft.com/office/officeart/2005/8/layout/hierarchy2"/>
    <dgm:cxn modelId="{2148B393-AD5A-481B-97E3-AD8E573C577D}" type="presOf" srcId="{C73F9DE4-2943-4CBD-8E5F-B50E5FF3DBC2}" destId="{300D7D67-B502-4A5E-B27E-04F512F004B2}" srcOrd="0" destOrd="0" presId="urn:microsoft.com/office/officeart/2005/8/layout/hierarchy2"/>
    <dgm:cxn modelId="{8EADCACD-F24B-481E-BB8F-35957B48E145}" srcId="{D92EC8F8-A40F-4C25-835F-F350AA55A186}" destId="{C73F9DE4-2943-4CBD-8E5F-B50E5FF3DBC2}" srcOrd="4" destOrd="0" parTransId="{4BA7822A-0A59-44BD-82F3-9597CBA83298}" sibTransId="{476BD122-2990-4CBB-9671-79AADCC9E115}"/>
    <dgm:cxn modelId="{48A7345A-905B-4E96-A061-1938D13E555E}" type="presOf" srcId="{33430FA5-774A-4EF6-8072-65992B62B572}" destId="{BF89D0BE-CA6D-41CB-9B17-CDBCB27F088A}" srcOrd="1" destOrd="0" presId="urn:microsoft.com/office/officeart/2005/8/layout/hierarchy2"/>
    <dgm:cxn modelId="{BD84C0F7-320D-44A7-95BF-78A99AA9A31C}" type="presOf" srcId="{33430FA5-774A-4EF6-8072-65992B62B572}" destId="{5FC5E742-726A-403B-9A1B-E82E01A4CA7F}" srcOrd="0" destOrd="0" presId="urn:microsoft.com/office/officeart/2005/8/layout/hierarchy2"/>
    <dgm:cxn modelId="{62A1B4CD-365D-44AF-8D50-70EB3F4D5700}" type="presOf" srcId="{39FE87E4-68FA-4ED6-A599-78856A553B3E}" destId="{363D44F4-D160-4419-B233-FACBDACDB130}" srcOrd="0" destOrd="0" presId="urn:microsoft.com/office/officeart/2005/8/layout/hierarchy2"/>
    <dgm:cxn modelId="{F94BAC4D-8532-4951-AB9A-060F4D19BE66}" type="presOf" srcId="{4BA7822A-0A59-44BD-82F3-9597CBA83298}" destId="{DA56AC23-509F-493A-B58A-DC7F9540FDB3}" srcOrd="0" destOrd="0" presId="urn:microsoft.com/office/officeart/2005/8/layout/hierarchy2"/>
    <dgm:cxn modelId="{ED9A4BA4-A15E-4869-AA25-B2132883DC5B}" srcId="{D92EC8F8-A40F-4C25-835F-F350AA55A186}" destId="{D91F6327-BFCF-4866-B693-A400FE045777}" srcOrd="0" destOrd="0" parTransId="{726E42B5-8063-46AB-AE59-F5B01B64AA6A}" sibTransId="{AB2EBE6C-3508-4A5A-990B-FB5249FA042B}"/>
    <dgm:cxn modelId="{C2DDF914-FE3C-4728-B71A-E2FBAA432CA0}" type="presOf" srcId="{726E42B5-8063-46AB-AE59-F5B01B64AA6A}" destId="{F00E93F1-B5D1-4A9D-BD1D-E4375608BEF2}" srcOrd="1" destOrd="0" presId="urn:microsoft.com/office/officeart/2005/8/layout/hierarchy2"/>
    <dgm:cxn modelId="{B9EE8B6E-DDC6-437C-AA9F-08735BB70663}" type="presOf" srcId="{726E42B5-8063-46AB-AE59-F5B01B64AA6A}" destId="{40AF769F-8137-42CD-961D-67F4B79D3F9B}" srcOrd="0" destOrd="0" presId="urn:microsoft.com/office/officeart/2005/8/layout/hierarchy2"/>
    <dgm:cxn modelId="{BB247C6E-FB03-48AD-B384-9E77FEF78D76}" type="presOf" srcId="{F8B3C31B-3044-4EBE-B1DE-794C3AC7E8C5}" destId="{9DFBB1BE-25B7-4C77-B74B-426B58F2B548}" srcOrd="0" destOrd="0" presId="urn:microsoft.com/office/officeart/2005/8/layout/hierarchy2"/>
    <dgm:cxn modelId="{FB664655-A269-4AD1-A208-38033F6767C8}" type="presOf" srcId="{ADF50F63-0CE2-4F97-9B7B-1D5AD5A226D2}" destId="{18E516AF-E09F-4C9E-9483-F35BADE26885}" srcOrd="0" destOrd="0" presId="urn:microsoft.com/office/officeart/2005/8/layout/hierarchy2"/>
    <dgm:cxn modelId="{C6F84A87-DE54-4AE9-BCAB-AC5C5342020D}" srcId="{ADF50F63-0CE2-4F97-9B7B-1D5AD5A226D2}" destId="{D92EC8F8-A40F-4C25-835F-F350AA55A186}" srcOrd="0" destOrd="0" parTransId="{2E83CD66-F4AA-42BD-9737-0B9B3557E9E6}" sibTransId="{3DB119AC-F857-4272-AE93-EF7C122F97F8}"/>
    <dgm:cxn modelId="{666BC9A8-21B3-43F4-865F-600914314E45}" type="presOf" srcId="{D92EC8F8-A40F-4C25-835F-F350AA55A186}" destId="{D40E1C7B-26CF-43BC-9702-DEEE94F5F405}" srcOrd="0" destOrd="0" presId="urn:microsoft.com/office/officeart/2005/8/layout/hierarchy2"/>
    <dgm:cxn modelId="{FFFE0395-B311-48E1-9A61-1052F7D076C1}" type="presOf" srcId="{D91F6327-BFCF-4866-B693-A400FE045777}" destId="{F0A6B993-BBBD-41CF-A47D-286EEA4C60E8}" srcOrd="0" destOrd="0" presId="urn:microsoft.com/office/officeart/2005/8/layout/hierarchy2"/>
    <dgm:cxn modelId="{1DDAFD84-2AB6-4F17-9EE8-24CFAC8565BA}" srcId="{D92EC8F8-A40F-4C25-835F-F350AA55A186}" destId="{F8B3C31B-3044-4EBE-B1DE-794C3AC7E8C5}" srcOrd="2" destOrd="0" parTransId="{09D578DE-2302-4DED-A3FD-4B23294D2CE4}" sibTransId="{1DA1BFA9-CF8E-40AF-B806-5729804F80CA}"/>
    <dgm:cxn modelId="{B2FBD994-EDA0-4D84-8D5C-D83D3409ABA9}" type="presParOf" srcId="{18E516AF-E09F-4C9E-9483-F35BADE26885}" destId="{D6A35E3D-D0F8-4C26-9A1B-49462B323BC7}" srcOrd="0" destOrd="0" presId="urn:microsoft.com/office/officeart/2005/8/layout/hierarchy2"/>
    <dgm:cxn modelId="{083E7A04-950B-4115-A90C-9945E21BAB80}" type="presParOf" srcId="{D6A35E3D-D0F8-4C26-9A1B-49462B323BC7}" destId="{D40E1C7B-26CF-43BC-9702-DEEE94F5F405}" srcOrd="0" destOrd="0" presId="urn:microsoft.com/office/officeart/2005/8/layout/hierarchy2"/>
    <dgm:cxn modelId="{5910EA74-C520-433C-BB7C-AC462CB2F275}" type="presParOf" srcId="{D6A35E3D-D0F8-4C26-9A1B-49462B323BC7}" destId="{46ABD4A5-C125-42F1-94FC-F44F0AE69C43}" srcOrd="1" destOrd="0" presId="urn:microsoft.com/office/officeart/2005/8/layout/hierarchy2"/>
    <dgm:cxn modelId="{2CCAD967-DD44-4F91-A236-A94CB67E810D}" type="presParOf" srcId="{46ABD4A5-C125-42F1-94FC-F44F0AE69C43}" destId="{40AF769F-8137-42CD-961D-67F4B79D3F9B}" srcOrd="0" destOrd="0" presId="urn:microsoft.com/office/officeart/2005/8/layout/hierarchy2"/>
    <dgm:cxn modelId="{AA68F9D2-E2CF-4136-B08E-714334576406}" type="presParOf" srcId="{40AF769F-8137-42CD-961D-67F4B79D3F9B}" destId="{F00E93F1-B5D1-4A9D-BD1D-E4375608BEF2}" srcOrd="0" destOrd="0" presId="urn:microsoft.com/office/officeart/2005/8/layout/hierarchy2"/>
    <dgm:cxn modelId="{3D1E9D6B-B6A9-4146-B98C-BA6FB76024EB}" type="presParOf" srcId="{46ABD4A5-C125-42F1-94FC-F44F0AE69C43}" destId="{C2BF5E60-DE4E-4318-8874-D95EBF6A755F}" srcOrd="1" destOrd="0" presId="urn:microsoft.com/office/officeart/2005/8/layout/hierarchy2"/>
    <dgm:cxn modelId="{0EDFC278-2E8C-4677-8233-4F7D1F6048C6}" type="presParOf" srcId="{C2BF5E60-DE4E-4318-8874-D95EBF6A755F}" destId="{F0A6B993-BBBD-41CF-A47D-286EEA4C60E8}" srcOrd="0" destOrd="0" presId="urn:microsoft.com/office/officeart/2005/8/layout/hierarchy2"/>
    <dgm:cxn modelId="{196912CE-EACD-4C8A-A95B-9E39CF14E9E3}" type="presParOf" srcId="{C2BF5E60-DE4E-4318-8874-D95EBF6A755F}" destId="{95D92DC1-15F1-4489-8F12-FD4481FCFB56}" srcOrd="1" destOrd="0" presId="urn:microsoft.com/office/officeart/2005/8/layout/hierarchy2"/>
    <dgm:cxn modelId="{DF693433-8177-48B3-9D30-64DB7E12FEB9}" type="presParOf" srcId="{46ABD4A5-C125-42F1-94FC-F44F0AE69C43}" destId="{5FC5E742-726A-403B-9A1B-E82E01A4CA7F}" srcOrd="2" destOrd="0" presId="urn:microsoft.com/office/officeart/2005/8/layout/hierarchy2"/>
    <dgm:cxn modelId="{AE56D748-74CB-417E-9026-2C14EDB70525}" type="presParOf" srcId="{5FC5E742-726A-403B-9A1B-E82E01A4CA7F}" destId="{BF89D0BE-CA6D-41CB-9B17-CDBCB27F088A}" srcOrd="0" destOrd="0" presId="urn:microsoft.com/office/officeart/2005/8/layout/hierarchy2"/>
    <dgm:cxn modelId="{54FA8FE8-22E0-42AA-BEE6-7E943EE2EC6D}" type="presParOf" srcId="{46ABD4A5-C125-42F1-94FC-F44F0AE69C43}" destId="{827B4562-2727-4962-87D6-424E90350652}" srcOrd="3" destOrd="0" presId="urn:microsoft.com/office/officeart/2005/8/layout/hierarchy2"/>
    <dgm:cxn modelId="{3C2C9BA8-176B-42B2-A6B7-222B3C96041D}" type="presParOf" srcId="{827B4562-2727-4962-87D6-424E90350652}" destId="{1D1C56D9-7FA3-4A3D-927F-546D5A6D0A93}" srcOrd="0" destOrd="0" presId="urn:microsoft.com/office/officeart/2005/8/layout/hierarchy2"/>
    <dgm:cxn modelId="{98F2F35A-8C83-4B69-992D-A7E8BCB00176}" type="presParOf" srcId="{827B4562-2727-4962-87D6-424E90350652}" destId="{C61B0982-5948-4300-8CD0-DFB18409A616}" srcOrd="1" destOrd="0" presId="urn:microsoft.com/office/officeart/2005/8/layout/hierarchy2"/>
    <dgm:cxn modelId="{455D92CB-493A-4E0B-B703-D033031542EF}" type="presParOf" srcId="{46ABD4A5-C125-42F1-94FC-F44F0AE69C43}" destId="{43087DDA-4930-4FEC-92A4-A6996D934A01}" srcOrd="4" destOrd="0" presId="urn:microsoft.com/office/officeart/2005/8/layout/hierarchy2"/>
    <dgm:cxn modelId="{FBA352D2-5D7C-4BAB-AD96-4DE55F3BF55B}" type="presParOf" srcId="{43087DDA-4930-4FEC-92A4-A6996D934A01}" destId="{0670FD9E-6D00-4489-AEAF-4CEA972FCE9B}" srcOrd="0" destOrd="0" presId="urn:microsoft.com/office/officeart/2005/8/layout/hierarchy2"/>
    <dgm:cxn modelId="{FA02AC5D-0755-4286-B2A5-933F9303CD68}" type="presParOf" srcId="{46ABD4A5-C125-42F1-94FC-F44F0AE69C43}" destId="{B0F24933-9CCA-4C14-9DCE-862094FBDB7D}" srcOrd="5" destOrd="0" presId="urn:microsoft.com/office/officeart/2005/8/layout/hierarchy2"/>
    <dgm:cxn modelId="{29C63944-5E96-4968-B3B5-1EEFD9FB9255}" type="presParOf" srcId="{B0F24933-9CCA-4C14-9DCE-862094FBDB7D}" destId="{9DFBB1BE-25B7-4C77-B74B-426B58F2B548}" srcOrd="0" destOrd="0" presId="urn:microsoft.com/office/officeart/2005/8/layout/hierarchy2"/>
    <dgm:cxn modelId="{81B31ED0-2511-4F3A-AD14-FBAC3778C541}" type="presParOf" srcId="{B0F24933-9CCA-4C14-9DCE-862094FBDB7D}" destId="{288D55E3-AA29-4CB6-8F9B-1949F0C58C57}" srcOrd="1" destOrd="0" presId="urn:microsoft.com/office/officeart/2005/8/layout/hierarchy2"/>
    <dgm:cxn modelId="{889C5038-5A1C-474F-9A25-2DF0171F4F90}" type="presParOf" srcId="{46ABD4A5-C125-42F1-94FC-F44F0AE69C43}" destId="{363D44F4-D160-4419-B233-FACBDACDB130}" srcOrd="6" destOrd="0" presId="urn:microsoft.com/office/officeart/2005/8/layout/hierarchy2"/>
    <dgm:cxn modelId="{257175AC-9FA1-4B94-B87E-7D73D959C04F}" type="presParOf" srcId="{363D44F4-D160-4419-B233-FACBDACDB130}" destId="{4957F3D8-038C-4AD8-A746-36F3E0BB28F7}" srcOrd="0" destOrd="0" presId="urn:microsoft.com/office/officeart/2005/8/layout/hierarchy2"/>
    <dgm:cxn modelId="{350650B0-1F7A-465E-A6F3-43A10BA37D93}" type="presParOf" srcId="{46ABD4A5-C125-42F1-94FC-F44F0AE69C43}" destId="{0C81DFD1-13A3-40EF-9128-04B43183556F}" srcOrd="7" destOrd="0" presId="urn:microsoft.com/office/officeart/2005/8/layout/hierarchy2"/>
    <dgm:cxn modelId="{9DEF9FED-59C7-4A36-96E5-50C7F1E92547}" type="presParOf" srcId="{0C81DFD1-13A3-40EF-9128-04B43183556F}" destId="{176F14B8-5AD8-47D2-BF10-65F5FD8316CD}" srcOrd="0" destOrd="0" presId="urn:microsoft.com/office/officeart/2005/8/layout/hierarchy2"/>
    <dgm:cxn modelId="{889E84F0-603F-4373-9873-0A5340CAADAF}" type="presParOf" srcId="{0C81DFD1-13A3-40EF-9128-04B43183556F}" destId="{3BBEDE70-4624-45F7-8D84-0E5F0D84CDC8}" srcOrd="1" destOrd="0" presId="urn:microsoft.com/office/officeart/2005/8/layout/hierarchy2"/>
    <dgm:cxn modelId="{EC44F71A-1994-4489-9AA4-3B40FA5DF48D}" type="presParOf" srcId="{46ABD4A5-C125-42F1-94FC-F44F0AE69C43}" destId="{DA56AC23-509F-493A-B58A-DC7F9540FDB3}" srcOrd="8" destOrd="0" presId="urn:microsoft.com/office/officeart/2005/8/layout/hierarchy2"/>
    <dgm:cxn modelId="{252BCF3B-7A29-436B-8686-C7A4DB4C8FEC}" type="presParOf" srcId="{DA56AC23-509F-493A-B58A-DC7F9540FDB3}" destId="{66084258-86B1-4053-A704-9696A87A1D78}" srcOrd="0" destOrd="0" presId="urn:microsoft.com/office/officeart/2005/8/layout/hierarchy2"/>
    <dgm:cxn modelId="{577E840E-6FCD-4959-9A96-3D06FFAD59E0}" type="presParOf" srcId="{46ABD4A5-C125-42F1-94FC-F44F0AE69C43}" destId="{57ED6F2C-8D77-4DE1-B480-0DF6DCB3AA19}" srcOrd="9" destOrd="0" presId="urn:microsoft.com/office/officeart/2005/8/layout/hierarchy2"/>
    <dgm:cxn modelId="{95391D5B-C79D-4F53-957E-7803D285299A}" type="presParOf" srcId="{57ED6F2C-8D77-4DE1-B480-0DF6DCB3AA19}" destId="{300D7D67-B502-4A5E-B27E-04F512F004B2}" srcOrd="0" destOrd="0" presId="urn:microsoft.com/office/officeart/2005/8/layout/hierarchy2"/>
    <dgm:cxn modelId="{4ECE52E1-A1E9-4AC3-AE6D-0F53954D69DA}" type="presParOf" srcId="{57ED6F2C-8D77-4DE1-B480-0DF6DCB3AA19}" destId="{B5EFA9B2-286A-4602-8BF9-93F7EEE124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F50F63-0CE2-4F97-9B7B-1D5AD5A226D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D92EC8F8-A40F-4C25-835F-F350AA55A186}">
      <dgm:prSet custT="1"/>
      <dgm:spPr>
        <a:solidFill>
          <a:srgbClr val="F0F0F0"/>
        </a:solidFill>
      </dgm:spPr>
      <dgm:t>
        <a:bodyPr/>
        <a:lstStyle/>
        <a:p>
          <a:pPr rtl="0"/>
          <a:r>
            <a:rPr lang="en-US" altLang="zh-CN" sz="1800" dirty="0" smtClea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Neutron Agent</a:t>
          </a:r>
          <a:endParaRPr lang="zh-CN" sz="1800" dirty="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gm:t>
    </dgm:pt>
    <dgm:pt modelId="{2E83CD66-F4AA-42BD-9737-0B9B3557E9E6}" type="parTrans" cxnId="{C6F84A87-DE54-4AE9-BCAB-AC5C5342020D}">
      <dgm:prSet/>
      <dgm:spPr/>
      <dgm:t>
        <a:bodyPr/>
        <a:lstStyle/>
        <a:p>
          <a:endParaRPr lang="zh-CN" altLang="en-US" sz="1800"/>
        </a:p>
      </dgm:t>
    </dgm:pt>
    <dgm:pt modelId="{3DB119AC-F857-4272-AE93-EF7C122F97F8}" type="sibTrans" cxnId="{C6F84A87-DE54-4AE9-BCAB-AC5C5342020D}">
      <dgm:prSet/>
      <dgm:spPr/>
      <dgm:t>
        <a:bodyPr/>
        <a:lstStyle/>
        <a:p>
          <a:endParaRPr lang="zh-CN" altLang="en-US" sz="1800"/>
        </a:p>
      </dgm:t>
    </dgm:pt>
    <dgm:pt modelId="{D91F6327-BFCF-4866-B693-A400FE045777}">
      <dgm:prSet custT="1"/>
      <dgm:spPr>
        <a:solidFill>
          <a:srgbClr val="15B0E8"/>
        </a:solidFill>
      </dgm:spPr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L2 </a:t>
          </a:r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Agent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726E42B5-8063-46AB-AE59-F5B01B64AA6A}" type="parTrans" cxnId="{ED9A4BA4-A15E-4869-AA25-B2132883DC5B}">
      <dgm:prSet custT="1"/>
      <dgm:spPr>
        <a:solidFill>
          <a:srgbClr val="15B0E8"/>
        </a:solidFill>
        <a:ln>
          <a:solidFill>
            <a:srgbClr val="415463"/>
          </a:solidFill>
        </a:ln>
      </dgm:spPr>
      <dgm:t>
        <a:bodyPr/>
        <a:lstStyle/>
        <a:p>
          <a:endParaRPr lang="zh-CN" altLang="en-US" sz="1800"/>
        </a:p>
      </dgm:t>
    </dgm:pt>
    <dgm:pt modelId="{AB2EBE6C-3508-4A5A-990B-FB5249FA042B}" type="sibTrans" cxnId="{ED9A4BA4-A15E-4869-AA25-B2132883DC5B}">
      <dgm:prSet/>
      <dgm:spPr/>
      <dgm:t>
        <a:bodyPr/>
        <a:lstStyle/>
        <a:p>
          <a:endParaRPr lang="zh-CN" altLang="en-US" sz="1800"/>
        </a:p>
      </dgm:t>
    </dgm:pt>
    <dgm:pt modelId="{0882AC89-DEBE-4435-B2BC-6B55E3922488}">
      <dgm:prSet custT="1"/>
      <dgm:spPr>
        <a:solidFill>
          <a:srgbClr val="15B0E8"/>
        </a:solidFill>
      </dgm:spPr>
      <dgm:t>
        <a:bodyPr/>
        <a:lstStyle/>
        <a:p>
          <a:pPr rtl="0"/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L3 Agent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33430FA5-774A-4EF6-8072-65992B62B572}" type="parTrans" cxnId="{709CBAA6-EBF4-43F8-BD6D-5385003463ED}">
      <dgm:prSet custT="1"/>
      <dgm:spPr>
        <a:solidFill>
          <a:srgbClr val="15B0E8"/>
        </a:solidFill>
        <a:ln>
          <a:solidFill>
            <a:srgbClr val="415463"/>
          </a:solidFill>
        </a:ln>
      </dgm:spPr>
      <dgm:t>
        <a:bodyPr/>
        <a:lstStyle/>
        <a:p>
          <a:endParaRPr lang="zh-CN" altLang="en-US" sz="1800"/>
        </a:p>
      </dgm:t>
    </dgm:pt>
    <dgm:pt modelId="{376B51A9-1A9A-4B80-82E5-514E2834CFA6}" type="sibTrans" cxnId="{709CBAA6-EBF4-43F8-BD6D-5385003463ED}">
      <dgm:prSet/>
      <dgm:spPr/>
      <dgm:t>
        <a:bodyPr/>
        <a:lstStyle/>
        <a:p>
          <a:endParaRPr lang="zh-CN" altLang="en-US" sz="1800"/>
        </a:p>
      </dgm:t>
    </dgm:pt>
    <dgm:pt modelId="{F8B3C31B-3044-4EBE-B1DE-794C3AC7E8C5}">
      <dgm:prSet custT="1"/>
      <dgm:spPr>
        <a:solidFill>
          <a:srgbClr val="15B0E8"/>
        </a:solidFill>
      </dgm:spPr>
      <dgm:t>
        <a:bodyPr/>
        <a:lstStyle/>
        <a:p>
          <a:pPr rtl="0"/>
          <a:r>
            <a:rPr lang="en-US" altLang="zh-CN" sz="1800" dirty="0" err="1" smtClean="0">
              <a:latin typeface="+mn-lt"/>
              <a:ea typeface="+mn-ea"/>
              <a:cs typeface="+mn-ea"/>
              <a:sym typeface="+mn-lt"/>
            </a:rPr>
            <a:t>MetaData</a:t>
          </a:r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 Agent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09D578DE-2302-4DED-A3FD-4B23294D2CE4}" type="parTrans" cxnId="{1DDAFD84-2AB6-4F17-9EE8-24CFAC8565BA}">
      <dgm:prSet custT="1"/>
      <dgm:spPr>
        <a:solidFill>
          <a:srgbClr val="15B0E8"/>
        </a:solidFill>
        <a:ln>
          <a:solidFill>
            <a:srgbClr val="415463"/>
          </a:solidFill>
        </a:ln>
      </dgm:spPr>
      <dgm:t>
        <a:bodyPr/>
        <a:lstStyle/>
        <a:p>
          <a:endParaRPr lang="zh-CN" altLang="en-US" sz="1800"/>
        </a:p>
      </dgm:t>
    </dgm:pt>
    <dgm:pt modelId="{1DA1BFA9-CF8E-40AF-B806-5729804F80CA}" type="sibTrans" cxnId="{1DDAFD84-2AB6-4F17-9EE8-24CFAC8565BA}">
      <dgm:prSet/>
      <dgm:spPr/>
      <dgm:t>
        <a:bodyPr/>
        <a:lstStyle/>
        <a:p>
          <a:endParaRPr lang="zh-CN" altLang="en-US" sz="1800"/>
        </a:p>
      </dgm:t>
    </dgm:pt>
    <dgm:pt modelId="{30D78787-14FF-4C5E-95E3-0FE960A78D23}">
      <dgm:prSet custT="1"/>
      <dgm:spPr>
        <a:solidFill>
          <a:srgbClr val="15B0E8"/>
        </a:solidFill>
      </dgm:spPr>
      <dgm:t>
        <a:bodyPr/>
        <a:lstStyle/>
        <a:p>
          <a:pPr rtl="0"/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…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39FE87E4-68FA-4ED6-A599-78856A553B3E}" type="parTrans" cxnId="{573D164A-388A-4362-8ECA-C134B3517DB5}">
      <dgm:prSet custT="1"/>
      <dgm:spPr>
        <a:solidFill>
          <a:srgbClr val="15B0E8"/>
        </a:solidFill>
        <a:ln>
          <a:solidFill>
            <a:srgbClr val="415463"/>
          </a:solidFill>
        </a:ln>
      </dgm:spPr>
      <dgm:t>
        <a:bodyPr/>
        <a:lstStyle/>
        <a:p>
          <a:endParaRPr lang="zh-CN" altLang="en-US" sz="1800"/>
        </a:p>
      </dgm:t>
    </dgm:pt>
    <dgm:pt modelId="{60008185-635F-48A7-A85D-ED223C4F0F05}" type="sibTrans" cxnId="{573D164A-388A-4362-8ECA-C134B3517DB5}">
      <dgm:prSet/>
      <dgm:spPr/>
      <dgm:t>
        <a:bodyPr/>
        <a:lstStyle/>
        <a:p>
          <a:endParaRPr lang="zh-CN" altLang="en-US" sz="1800"/>
        </a:p>
      </dgm:t>
    </dgm:pt>
    <dgm:pt modelId="{19A3B231-0A67-4560-9F69-2AF0B4663563}">
      <dgm:prSet custT="1"/>
      <dgm:spPr>
        <a:solidFill>
          <a:srgbClr val="15B0E8"/>
        </a:solidFill>
      </dgm:spPr>
      <dgm:t>
        <a:bodyPr/>
        <a:lstStyle/>
        <a:p>
          <a:pPr rtl="0"/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DHCP Agent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E1FFB778-45BA-438D-91CF-2002F055573A}" type="parTrans" cxnId="{E385BA90-65BA-4CDA-985D-C275332A5CAF}">
      <dgm:prSet custT="1"/>
      <dgm:spPr>
        <a:solidFill>
          <a:srgbClr val="15B0E8"/>
        </a:solidFill>
        <a:ln>
          <a:solidFill>
            <a:srgbClr val="415463"/>
          </a:solidFill>
        </a:ln>
      </dgm:spPr>
      <dgm:t>
        <a:bodyPr/>
        <a:lstStyle/>
        <a:p>
          <a:endParaRPr lang="zh-CN" altLang="en-US" sz="1800"/>
        </a:p>
      </dgm:t>
    </dgm:pt>
    <dgm:pt modelId="{DCD6C81A-9124-4073-9886-AB9878009D91}" type="sibTrans" cxnId="{E385BA90-65BA-4CDA-985D-C275332A5CAF}">
      <dgm:prSet/>
      <dgm:spPr/>
      <dgm:t>
        <a:bodyPr/>
        <a:lstStyle/>
        <a:p>
          <a:endParaRPr lang="zh-CN" altLang="en-US" sz="1800"/>
        </a:p>
      </dgm:t>
    </dgm:pt>
    <dgm:pt modelId="{18E516AF-E09F-4C9E-9483-F35BADE26885}" type="pres">
      <dgm:prSet presAssocID="{ADF50F63-0CE2-4F97-9B7B-1D5AD5A226D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6A35E3D-D0F8-4C26-9A1B-49462B323BC7}" type="pres">
      <dgm:prSet presAssocID="{D92EC8F8-A40F-4C25-835F-F350AA55A186}" presName="root1" presStyleCnt="0"/>
      <dgm:spPr/>
    </dgm:pt>
    <dgm:pt modelId="{D40E1C7B-26CF-43BC-9702-DEEE94F5F405}" type="pres">
      <dgm:prSet presAssocID="{D92EC8F8-A40F-4C25-835F-F350AA55A186}" presName="LevelOneTextNode" presStyleLbl="node0" presStyleIdx="0" presStyleCnt="1" custScaleX="17217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ABD4A5-C125-42F1-94FC-F44F0AE69C43}" type="pres">
      <dgm:prSet presAssocID="{D92EC8F8-A40F-4C25-835F-F350AA55A186}" presName="level2hierChild" presStyleCnt="0"/>
      <dgm:spPr/>
    </dgm:pt>
    <dgm:pt modelId="{40AF769F-8137-42CD-961D-67F4B79D3F9B}" type="pres">
      <dgm:prSet presAssocID="{726E42B5-8063-46AB-AE59-F5B01B64AA6A}" presName="conn2-1" presStyleLbl="parChTrans1D2" presStyleIdx="0" presStyleCnt="5"/>
      <dgm:spPr/>
      <dgm:t>
        <a:bodyPr/>
        <a:lstStyle/>
        <a:p>
          <a:endParaRPr lang="zh-CN" altLang="en-US"/>
        </a:p>
      </dgm:t>
    </dgm:pt>
    <dgm:pt modelId="{F00E93F1-B5D1-4A9D-BD1D-E4375608BEF2}" type="pres">
      <dgm:prSet presAssocID="{726E42B5-8063-46AB-AE59-F5B01B64AA6A}" presName="connTx" presStyleLbl="parChTrans1D2" presStyleIdx="0" presStyleCnt="5"/>
      <dgm:spPr/>
      <dgm:t>
        <a:bodyPr/>
        <a:lstStyle/>
        <a:p>
          <a:endParaRPr lang="zh-CN" altLang="en-US"/>
        </a:p>
      </dgm:t>
    </dgm:pt>
    <dgm:pt modelId="{C2BF5E60-DE4E-4318-8874-D95EBF6A755F}" type="pres">
      <dgm:prSet presAssocID="{D91F6327-BFCF-4866-B693-A400FE045777}" presName="root2" presStyleCnt="0"/>
      <dgm:spPr/>
    </dgm:pt>
    <dgm:pt modelId="{F0A6B993-BBBD-41CF-A47D-286EEA4C60E8}" type="pres">
      <dgm:prSet presAssocID="{D91F6327-BFCF-4866-B693-A400FE045777}" presName="LevelTwoTextNode" presStyleLbl="node2" presStyleIdx="0" presStyleCnt="5" custScaleX="1717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5D92DC1-15F1-4489-8F12-FD4481FCFB56}" type="pres">
      <dgm:prSet presAssocID="{D91F6327-BFCF-4866-B693-A400FE045777}" presName="level3hierChild" presStyleCnt="0"/>
      <dgm:spPr/>
    </dgm:pt>
    <dgm:pt modelId="{5FC5E742-726A-403B-9A1B-E82E01A4CA7F}" type="pres">
      <dgm:prSet presAssocID="{33430FA5-774A-4EF6-8072-65992B62B572}" presName="conn2-1" presStyleLbl="parChTrans1D2" presStyleIdx="1" presStyleCnt="5"/>
      <dgm:spPr/>
      <dgm:t>
        <a:bodyPr/>
        <a:lstStyle/>
        <a:p>
          <a:endParaRPr lang="zh-CN" altLang="en-US"/>
        </a:p>
      </dgm:t>
    </dgm:pt>
    <dgm:pt modelId="{BF89D0BE-CA6D-41CB-9B17-CDBCB27F088A}" type="pres">
      <dgm:prSet presAssocID="{33430FA5-774A-4EF6-8072-65992B62B572}" presName="connTx" presStyleLbl="parChTrans1D2" presStyleIdx="1" presStyleCnt="5"/>
      <dgm:spPr/>
      <dgm:t>
        <a:bodyPr/>
        <a:lstStyle/>
        <a:p>
          <a:endParaRPr lang="zh-CN" altLang="en-US"/>
        </a:p>
      </dgm:t>
    </dgm:pt>
    <dgm:pt modelId="{827B4562-2727-4962-87D6-424E90350652}" type="pres">
      <dgm:prSet presAssocID="{0882AC89-DEBE-4435-B2BC-6B55E3922488}" presName="root2" presStyleCnt="0"/>
      <dgm:spPr/>
    </dgm:pt>
    <dgm:pt modelId="{1D1C56D9-7FA3-4A3D-927F-546D5A6D0A93}" type="pres">
      <dgm:prSet presAssocID="{0882AC89-DEBE-4435-B2BC-6B55E3922488}" presName="LevelTwoTextNode" presStyleLbl="node2" presStyleIdx="1" presStyleCnt="5" custScaleX="1717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61B0982-5948-4300-8CD0-DFB18409A616}" type="pres">
      <dgm:prSet presAssocID="{0882AC89-DEBE-4435-B2BC-6B55E3922488}" presName="level3hierChild" presStyleCnt="0"/>
      <dgm:spPr/>
    </dgm:pt>
    <dgm:pt modelId="{86D53A70-9070-4454-8F1B-1FB94820C7D0}" type="pres">
      <dgm:prSet presAssocID="{E1FFB778-45BA-438D-91CF-2002F055573A}" presName="conn2-1" presStyleLbl="parChTrans1D2" presStyleIdx="2" presStyleCnt="5"/>
      <dgm:spPr/>
      <dgm:t>
        <a:bodyPr/>
        <a:lstStyle/>
        <a:p>
          <a:endParaRPr lang="zh-CN" altLang="en-US"/>
        </a:p>
      </dgm:t>
    </dgm:pt>
    <dgm:pt modelId="{4CD9F8CD-7EF5-4C00-92E4-F711E7445314}" type="pres">
      <dgm:prSet presAssocID="{E1FFB778-45BA-438D-91CF-2002F055573A}" presName="connTx" presStyleLbl="parChTrans1D2" presStyleIdx="2" presStyleCnt="5"/>
      <dgm:spPr/>
      <dgm:t>
        <a:bodyPr/>
        <a:lstStyle/>
        <a:p>
          <a:endParaRPr lang="zh-CN" altLang="en-US"/>
        </a:p>
      </dgm:t>
    </dgm:pt>
    <dgm:pt modelId="{506F2DA5-CAA6-4474-A413-5EAAB2F9BBA1}" type="pres">
      <dgm:prSet presAssocID="{19A3B231-0A67-4560-9F69-2AF0B4663563}" presName="root2" presStyleCnt="0"/>
      <dgm:spPr/>
    </dgm:pt>
    <dgm:pt modelId="{D201CE1C-60E0-4C9A-A962-656D85BA2E04}" type="pres">
      <dgm:prSet presAssocID="{19A3B231-0A67-4560-9F69-2AF0B4663563}" presName="LevelTwoTextNode" presStyleLbl="node2" presStyleIdx="2" presStyleCnt="5" custScaleX="1700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47554A5-AC62-4505-BF9E-991E04F31B9D}" type="pres">
      <dgm:prSet presAssocID="{19A3B231-0A67-4560-9F69-2AF0B4663563}" presName="level3hierChild" presStyleCnt="0"/>
      <dgm:spPr/>
    </dgm:pt>
    <dgm:pt modelId="{43087DDA-4930-4FEC-92A4-A6996D934A01}" type="pres">
      <dgm:prSet presAssocID="{09D578DE-2302-4DED-A3FD-4B23294D2CE4}" presName="conn2-1" presStyleLbl="parChTrans1D2" presStyleIdx="3" presStyleCnt="5"/>
      <dgm:spPr/>
      <dgm:t>
        <a:bodyPr/>
        <a:lstStyle/>
        <a:p>
          <a:endParaRPr lang="zh-CN" altLang="en-US"/>
        </a:p>
      </dgm:t>
    </dgm:pt>
    <dgm:pt modelId="{0670FD9E-6D00-4489-AEAF-4CEA972FCE9B}" type="pres">
      <dgm:prSet presAssocID="{09D578DE-2302-4DED-A3FD-4B23294D2CE4}" presName="connTx" presStyleLbl="parChTrans1D2" presStyleIdx="3" presStyleCnt="5"/>
      <dgm:spPr/>
      <dgm:t>
        <a:bodyPr/>
        <a:lstStyle/>
        <a:p>
          <a:endParaRPr lang="zh-CN" altLang="en-US"/>
        </a:p>
      </dgm:t>
    </dgm:pt>
    <dgm:pt modelId="{B0F24933-9CCA-4C14-9DCE-862094FBDB7D}" type="pres">
      <dgm:prSet presAssocID="{F8B3C31B-3044-4EBE-B1DE-794C3AC7E8C5}" presName="root2" presStyleCnt="0"/>
      <dgm:spPr/>
    </dgm:pt>
    <dgm:pt modelId="{9DFBB1BE-25B7-4C77-B74B-426B58F2B548}" type="pres">
      <dgm:prSet presAssocID="{F8B3C31B-3044-4EBE-B1DE-794C3AC7E8C5}" presName="LevelTwoTextNode" presStyleLbl="node2" presStyleIdx="3" presStyleCnt="5" custScaleX="1717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88D55E3-AA29-4CB6-8F9B-1949F0C58C57}" type="pres">
      <dgm:prSet presAssocID="{F8B3C31B-3044-4EBE-B1DE-794C3AC7E8C5}" presName="level3hierChild" presStyleCnt="0"/>
      <dgm:spPr/>
    </dgm:pt>
    <dgm:pt modelId="{363D44F4-D160-4419-B233-FACBDACDB130}" type="pres">
      <dgm:prSet presAssocID="{39FE87E4-68FA-4ED6-A599-78856A553B3E}" presName="conn2-1" presStyleLbl="parChTrans1D2" presStyleIdx="4" presStyleCnt="5"/>
      <dgm:spPr/>
      <dgm:t>
        <a:bodyPr/>
        <a:lstStyle/>
        <a:p>
          <a:endParaRPr lang="zh-CN" altLang="en-US"/>
        </a:p>
      </dgm:t>
    </dgm:pt>
    <dgm:pt modelId="{4957F3D8-038C-4AD8-A746-36F3E0BB28F7}" type="pres">
      <dgm:prSet presAssocID="{39FE87E4-68FA-4ED6-A599-78856A553B3E}" presName="connTx" presStyleLbl="parChTrans1D2" presStyleIdx="4" presStyleCnt="5"/>
      <dgm:spPr/>
      <dgm:t>
        <a:bodyPr/>
        <a:lstStyle/>
        <a:p>
          <a:endParaRPr lang="zh-CN" altLang="en-US"/>
        </a:p>
      </dgm:t>
    </dgm:pt>
    <dgm:pt modelId="{0C81DFD1-13A3-40EF-9128-04B43183556F}" type="pres">
      <dgm:prSet presAssocID="{30D78787-14FF-4C5E-95E3-0FE960A78D23}" presName="root2" presStyleCnt="0"/>
      <dgm:spPr/>
    </dgm:pt>
    <dgm:pt modelId="{176F14B8-5AD8-47D2-BF10-65F5FD8316CD}" type="pres">
      <dgm:prSet presAssocID="{30D78787-14FF-4C5E-95E3-0FE960A78D23}" presName="LevelTwoTextNode" presStyleLbl="node2" presStyleIdx="4" presStyleCnt="5" custScaleX="17171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BBEDE70-4624-45F7-8D84-0E5F0D84CDC8}" type="pres">
      <dgm:prSet presAssocID="{30D78787-14FF-4C5E-95E3-0FE960A78D23}" presName="level3hierChild" presStyleCnt="0"/>
      <dgm:spPr/>
    </dgm:pt>
  </dgm:ptLst>
  <dgm:cxnLst>
    <dgm:cxn modelId="{573D164A-388A-4362-8ECA-C134B3517DB5}" srcId="{D92EC8F8-A40F-4C25-835F-F350AA55A186}" destId="{30D78787-14FF-4C5E-95E3-0FE960A78D23}" srcOrd="4" destOrd="0" parTransId="{39FE87E4-68FA-4ED6-A599-78856A553B3E}" sibTransId="{60008185-635F-48A7-A85D-ED223C4F0F05}"/>
    <dgm:cxn modelId="{D4E26A09-A1E3-4D43-B0D1-0763F8EA8024}" type="presOf" srcId="{19A3B231-0A67-4560-9F69-2AF0B4663563}" destId="{D201CE1C-60E0-4C9A-A962-656D85BA2E04}" srcOrd="0" destOrd="0" presId="urn:microsoft.com/office/officeart/2005/8/layout/hierarchy2"/>
    <dgm:cxn modelId="{709CBAA6-EBF4-43F8-BD6D-5385003463ED}" srcId="{D92EC8F8-A40F-4C25-835F-F350AA55A186}" destId="{0882AC89-DEBE-4435-B2BC-6B55E3922488}" srcOrd="1" destOrd="0" parTransId="{33430FA5-774A-4EF6-8072-65992B62B572}" sibTransId="{376B51A9-1A9A-4B80-82E5-514E2834CFA6}"/>
    <dgm:cxn modelId="{81F3577C-935D-44C5-8955-07969D87B210}" type="presOf" srcId="{E1FFB778-45BA-438D-91CF-2002F055573A}" destId="{4CD9F8CD-7EF5-4C00-92E4-F711E7445314}" srcOrd="1" destOrd="0" presId="urn:microsoft.com/office/officeart/2005/8/layout/hierarchy2"/>
    <dgm:cxn modelId="{A7B69AC1-E7A1-4EF1-A4FB-E8CF2467B43F}" type="presOf" srcId="{33430FA5-774A-4EF6-8072-65992B62B572}" destId="{5FC5E742-726A-403B-9A1B-E82E01A4CA7F}" srcOrd="0" destOrd="0" presId="urn:microsoft.com/office/officeart/2005/8/layout/hierarchy2"/>
    <dgm:cxn modelId="{2CB91AB9-B11C-48E8-AF2E-0328C1B8F581}" type="presOf" srcId="{33430FA5-774A-4EF6-8072-65992B62B572}" destId="{BF89D0BE-CA6D-41CB-9B17-CDBCB27F088A}" srcOrd="1" destOrd="0" presId="urn:microsoft.com/office/officeart/2005/8/layout/hierarchy2"/>
    <dgm:cxn modelId="{04F546E0-B594-41CD-B04D-8983C15E51D4}" type="presOf" srcId="{D92EC8F8-A40F-4C25-835F-F350AA55A186}" destId="{D40E1C7B-26CF-43BC-9702-DEEE94F5F405}" srcOrd="0" destOrd="0" presId="urn:microsoft.com/office/officeart/2005/8/layout/hierarchy2"/>
    <dgm:cxn modelId="{2BCD43CA-71B3-437A-B04E-69E33BE843C0}" type="presOf" srcId="{39FE87E4-68FA-4ED6-A599-78856A553B3E}" destId="{4957F3D8-038C-4AD8-A746-36F3E0BB28F7}" srcOrd="1" destOrd="0" presId="urn:microsoft.com/office/officeart/2005/8/layout/hierarchy2"/>
    <dgm:cxn modelId="{3CC1F14F-EED8-4399-B40A-ABA9A3AFDB5E}" type="presOf" srcId="{F8B3C31B-3044-4EBE-B1DE-794C3AC7E8C5}" destId="{9DFBB1BE-25B7-4C77-B74B-426B58F2B548}" srcOrd="0" destOrd="0" presId="urn:microsoft.com/office/officeart/2005/8/layout/hierarchy2"/>
    <dgm:cxn modelId="{F37CCB27-7152-4D31-9B7D-F78B0A41D4A1}" type="presOf" srcId="{E1FFB778-45BA-438D-91CF-2002F055573A}" destId="{86D53A70-9070-4454-8F1B-1FB94820C7D0}" srcOrd="0" destOrd="0" presId="urn:microsoft.com/office/officeart/2005/8/layout/hierarchy2"/>
    <dgm:cxn modelId="{B88CC037-B752-4D41-94EE-FAA98285A465}" type="presOf" srcId="{09D578DE-2302-4DED-A3FD-4B23294D2CE4}" destId="{0670FD9E-6D00-4489-AEAF-4CEA972FCE9B}" srcOrd="1" destOrd="0" presId="urn:microsoft.com/office/officeart/2005/8/layout/hierarchy2"/>
    <dgm:cxn modelId="{78FEEBE8-9268-40AB-8A5F-C6070CFC9FED}" type="presOf" srcId="{0882AC89-DEBE-4435-B2BC-6B55E3922488}" destId="{1D1C56D9-7FA3-4A3D-927F-546D5A6D0A93}" srcOrd="0" destOrd="0" presId="urn:microsoft.com/office/officeart/2005/8/layout/hierarchy2"/>
    <dgm:cxn modelId="{DF28CBB7-1FF5-4694-BCEA-603D38E2C238}" type="presOf" srcId="{09D578DE-2302-4DED-A3FD-4B23294D2CE4}" destId="{43087DDA-4930-4FEC-92A4-A6996D934A01}" srcOrd="0" destOrd="0" presId="urn:microsoft.com/office/officeart/2005/8/layout/hierarchy2"/>
    <dgm:cxn modelId="{560CCE42-B632-44C4-B6C7-6BD45DE5FC0F}" type="presOf" srcId="{726E42B5-8063-46AB-AE59-F5B01B64AA6A}" destId="{40AF769F-8137-42CD-961D-67F4B79D3F9B}" srcOrd="0" destOrd="0" presId="urn:microsoft.com/office/officeart/2005/8/layout/hierarchy2"/>
    <dgm:cxn modelId="{440F2CBB-6459-4886-AEE9-F6A478C3695B}" type="presOf" srcId="{D91F6327-BFCF-4866-B693-A400FE045777}" destId="{F0A6B993-BBBD-41CF-A47D-286EEA4C60E8}" srcOrd="0" destOrd="0" presId="urn:microsoft.com/office/officeart/2005/8/layout/hierarchy2"/>
    <dgm:cxn modelId="{6184A351-28FB-4AC8-8BE5-746916EE7A29}" type="presOf" srcId="{ADF50F63-0CE2-4F97-9B7B-1D5AD5A226D2}" destId="{18E516AF-E09F-4C9E-9483-F35BADE26885}" srcOrd="0" destOrd="0" presId="urn:microsoft.com/office/officeart/2005/8/layout/hierarchy2"/>
    <dgm:cxn modelId="{AC75E2EF-3E06-469C-9ED7-0FCF0BE55B28}" type="presOf" srcId="{30D78787-14FF-4C5E-95E3-0FE960A78D23}" destId="{176F14B8-5AD8-47D2-BF10-65F5FD8316CD}" srcOrd="0" destOrd="0" presId="urn:microsoft.com/office/officeart/2005/8/layout/hierarchy2"/>
    <dgm:cxn modelId="{E385BA90-65BA-4CDA-985D-C275332A5CAF}" srcId="{D92EC8F8-A40F-4C25-835F-F350AA55A186}" destId="{19A3B231-0A67-4560-9F69-2AF0B4663563}" srcOrd="2" destOrd="0" parTransId="{E1FFB778-45BA-438D-91CF-2002F055573A}" sibTransId="{DCD6C81A-9124-4073-9886-AB9878009D91}"/>
    <dgm:cxn modelId="{F1A3A284-19BD-4A5C-B7A8-7CF3D52D471B}" type="presOf" srcId="{726E42B5-8063-46AB-AE59-F5B01B64AA6A}" destId="{F00E93F1-B5D1-4A9D-BD1D-E4375608BEF2}" srcOrd="1" destOrd="0" presId="urn:microsoft.com/office/officeart/2005/8/layout/hierarchy2"/>
    <dgm:cxn modelId="{ED9A4BA4-A15E-4869-AA25-B2132883DC5B}" srcId="{D92EC8F8-A40F-4C25-835F-F350AA55A186}" destId="{D91F6327-BFCF-4866-B693-A400FE045777}" srcOrd="0" destOrd="0" parTransId="{726E42B5-8063-46AB-AE59-F5B01B64AA6A}" sibTransId="{AB2EBE6C-3508-4A5A-990B-FB5249FA042B}"/>
    <dgm:cxn modelId="{C6F84A87-DE54-4AE9-BCAB-AC5C5342020D}" srcId="{ADF50F63-0CE2-4F97-9B7B-1D5AD5A226D2}" destId="{D92EC8F8-A40F-4C25-835F-F350AA55A186}" srcOrd="0" destOrd="0" parTransId="{2E83CD66-F4AA-42BD-9737-0B9B3557E9E6}" sibTransId="{3DB119AC-F857-4272-AE93-EF7C122F97F8}"/>
    <dgm:cxn modelId="{9A503EE6-0C5D-4A06-9E4A-FC0FB406D1A6}" type="presOf" srcId="{39FE87E4-68FA-4ED6-A599-78856A553B3E}" destId="{363D44F4-D160-4419-B233-FACBDACDB130}" srcOrd="0" destOrd="0" presId="urn:microsoft.com/office/officeart/2005/8/layout/hierarchy2"/>
    <dgm:cxn modelId="{1DDAFD84-2AB6-4F17-9EE8-24CFAC8565BA}" srcId="{D92EC8F8-A40F-4C25-835F-F350AA55A186}" destId="{F8B3C31B-3044-4EBE-B1DE-794C3AC7E8C5}" srcOrd="3" destOrd="0" parTransId="{09D578DE-2302-4DED-A3FD-4B23294D2CE4}" sibTransId="{1DA1BFA9-CF8E-40AF-B806-5729804F80CA}"/>
    <dgm:cxn modelId="{BA9070C4-AC08-43CE-9853-BDF25A5E8C1D}" type="presParOf" srcId="{18E516AF-E09F-4C9E-9483-F35BADE26885}" destId="{D6A35E3D-D0F8-4C26-9A1B-49462B323BC7}" srcOrd="0" destOrd="0" presId="urn:microsoft.com/office/officeart/2005/8/layout/hierarchy2"/>
    <dgm:cxn modelId="{B4F3C064-0DDF-46BF-8B5F-CF037D068352}" type="presParOf" srcId="{D6A35E3D-D0F8-4C26-9A1B-49462B323BC7}" destId="{D40E1C7B-26CF-43BC-9702-DEEE94F5F405}" srcOrd="0" destOrd="0" presId="urn:microsoft.com/office/officeart/2005/8/layout/hierarchy2"/>
    <dgm:cxn modelId="{53E77D41-1512-401E-AA7A-C8BEDF638F34}" type="presParOf" srcId="{D6A35E3D-D0F8-4C26-9A1B-49462B323BC7}" destId="{46ABD4A5-C125-42F1-94FC-F44F0AE69C43}" srcOrd="1" destOrd="0" presId="urn:microsoft.com/office/officeart/2005/8/layout/hierarchy2"/>
    <dgm:cxn modelId="{6063BC3B-8F9E-4C7A-9CE8-599DF343EB0E}" type="presParOf" srcId="{46ABD4A5-C125-42F1-94FC-F44F0AE69C43}" destId="{40AF769F-8137-42CD-961D-67F4B79D3F9B}" srcOrd="0" destOrd="0" presId="urn:microsoft.com/office/officeart/2005/8/layout/hierarchy2"/>
    <dgm:cxn modelId="{E475A0D6-A326-4C61-9C23-5B3FF940CC97}" type="presParOf" srcId="{40AF769F-8137-42CD-961D-67F4B79D3F9B}" destId="{F00E93F1-B5D1-4A9D-BD1D-E4375608BEF2}" srcOrd="0" destOrd="0" presId="urn:microsoft.com/office/officeart/2005/8/layout/hierarchy2"/>
    <dgm:cxn modelId="{D03A6C8D-6F69-45E8-AE32-2C30094BCF3E}" type="presParOf" srcId="{46ABD4A5-C125-42F1-94FC-F44F0AE69C43}" destId="{C2BF5E60-DE4E-4318-8874-D95EBF6A755F}" srcOrd="1" destOrd="0" presId="urn:microsoft.com/office/officeart/2005/8/layout/hierarchy2"/>
    <dgm:cxn modelId="{F4440E89-8600-4026-81B9-2C829311924C}" type="presParOf" srcId="{C2BF5E60-DE4E-4318-8874-D95EBF6A755F}" destId="{F0A6B993-BBBD-41CF-A47D-286EEA4C60E8}" srcOrd="0" destOrd="0" presId="urn:microsoft.com/office/officeart/2005/8/layout/hierarchy2"/>
    <dgm:cxn modelId="{6257A7C0-08B2-4F9E-AB2C-A66B264F1DB7}" type="presParOf" srcId="{C2BF5E60-DE4E-4318-8874-D95EBF6A755F}" destId="{95D92DC1-15F1-4489-8F12-FD4481FCFB56}" srcOrd="1" destOrd="0" presId="urn:microsoft.com/office/officeart/2005/8/layout/hierarchy2"/>
    <dgm:cxn modelId="{C3CB9E1C-DF5C-44F5-9C53-4ED3CBACBB43}" type="presParOf" srcId="{46ABD4A5-C125-42F1-94FC-F44F0AE69C43}" destId="{5FC5E742-726A-403B-9A1B-E82E01A4CA7F}" srcOrd="2" destOrd="0" presId="urn:microsoft.com/office/officeart/2005/8/layout/hierarchy2"/>
    <dgm:cxn modelId="{D7A8A818-5932-403A-90EF-0A588740187A}" type="presParOf" srcId="{5FC5E742-726A-403B-9A1B-E82E01A4CA7F}" destId="{BF89D0BE-CA6D-41CB-9B17-CDBCB27F088A}" srcOrd="0" destOrd="0" presId="urn:microsoft.com/office/officeart/2005/8/layout/hierarchy2"/>
    <dgm:cxn modelId="{BEEED8D7-D739-4EF5-B5B0-A504DB1C1645}" type="presParOf" srcId="{46ABD4A5-C125-42F1-94FC-F44F0AE69C43}" destId="{827B4562-2727-4962-87D6-424E90350652}" srcOrd="3" destOrd="0" presId="urn:microsoft.com/office/officeart/2005/8/layout/hierarchy2"/>
    <dgm:cxn modelId="{90170045-3E40-4D55-8525-574C225F1F9E}" type="presParOf" srcId="{827B4562-2727-4962-87D6-424E90350652}" destId="{1D1C56D9-7FA3-4A3D-927F-546D5A6D0A93}" srcOrd="0" destOrd="0" presId="urn:microsoft.com/office/officeart/2005/8/layout/hierarchy2"/>
    <dgm:cxn modelId="{1A666B4C-0377-47DC-9B98-C110D51C0EA5}" type="presParOf" srcId="{827B4562-2727-4962-87D6-424E90350652}" destId="{C61B0982-5948-4300-8CD0-DFB18409A616}" srcOrd="1" destOrd="0" presId="urn:microsoft.com/office/officeart/2005/8/layout/hierarchy2"/>
    <dgm:cxn modelId="{CD8E0108-E850-4394-8CA0-A8ABAFB73B1F}" type="presParOf" srcId="{46ABD4A5-C125-42F1-94FC-F44F0AE69C43}" destId="{86D53A70-9070-4454-8F1B-1FB94820C7D0}" srcOrd="4" destOrd="0" presId="urn:microsoft.com/office/officeart/2005/8/layout/hierarchy2"/>
    <dgm:cxn modelId="{7E4E475B-93BA-4A6D-9B47-2A66D0877985}" type="presParOf" srcId="{86D53A70-9070-4454-8F1B-1FB94820C7D0}" destId="{4CD9F8CD-7EF5-4C00-92E4-F711E7445314}" srcOrd="0" destOrd="0" presId="urn:microsoft.com/office/officeart/2005/8/layout/hierarchy2"/>
    <dgm:cxn modelId="{563B0F5F-A398-4583-A2F0-3E37ECF01127}" type="presParOf" srcId="{46ABD4A5-C125-42F1-94FC-F44F0AE69C43}" destId="{506F2DA5-CAA6-4474-A413-5EAAB2F9BBA1}" srcOrd="5" destOrd="0" presId="urn:microsoft.com/office/officeart/2005/8/layout/hierarchy2"/>
    <dgm:cxn modelId="{DCB9FCA2-328D-4BCF-A72D-7328BE9F5124}" type="presParOf" srcId="{506F2DA5-CAA6-4474-A413-5EAAB2F9BBA1}" destId="{D201CE1C-60E0-4C9A-A962-656D85BA2E04}" srcOrd="0" destOrd="0" presId="urn:microsoft.com/office/officeart/2005/8/layout/hierarchy2"/>
    <dgm:cxn modelId="{D09A0E07-A01F-4143-8012-384AD40E4AA0}" type="presParOf" srcId="{506F2DA5-CAA6-4474-A413-5EAAB2F9BBA1}" destId="{B47554A5-AC62-4505-BF9E-991E04F31B9D}" srcOrd="1" destOrd="0" presId="urn:microsoft.com/office/officeart/2005/8/layout/hierarchy2"/>
    <dgm:cxn modelId="{55716C74-FB0E-4DAF-B2D7-5F447187029B}" type="presParOf" srcId="{46ABD4A5-C125-42F1-94FC-F44F0AE69C43}" destId="{43087DDA-4930-4FEC-92A4-A6996D934A01}" srcOrd="6" destOrd="0" presId="urn:microsoft.com/office/officeart/2005/8/layout/hierarchy2"/>
    <dgm:cxn modelId="{BE9C47D6-0FCA-41E1-A7FB-FE6F5DF3B5DE}" type="presParOf" srcId="{43087DDA-4930-4FEC-92A4-A6996D934A01}" destId="{0670FD9E-6D00-4489-AEAF-4CEA972FCE9B}" srcOrd="0" destOrd="0" presId="urn:microsoft.com/office/officeart/2005/8/layout/hierarchy2"/>
    <dgm:cxn modelId="{88C9D577-06AB-46C7-92F9-8CB58CEBC6B4}" type="presParOf" srcId="{46ABD4A5-C125-42F1-94FC-F44F0AE69C43}" destId="{B0F24933-9CCA-4C14-9DCE-862094FBDB7D}" srcOrd="7" destOrd="0" presId="urn:microsoft.com/office/officeart/2005/8/layout/hierarchy2"/>
    <dgm:cxn modelId="{41BF33EB-B749-4B59-98A3-ED4D8CD1866A}" type="presParOf" srcId="{B0F24933-9CCA-4C14-9DCE-862094FBDB7D}" destId="{9DFBB1BE-25B7-4C77-B74B-426B58F2B548}" srcOrd="0" destOrd="0" presId="urn:microsoft.com/office/officeart/2005/8/layout/hierarchy2"/>
    <dgm:cxn modelId="{A00D84DF-21EB-45FF-98DD-669752EB8AAB}" type="presParOf" srcId="{B0F24933-9CCA-4C14-9DCE-862094FBDB7D}" destId="{288D55E3-AA29-4CB6-8F9B-1949F0C58C57}" srcOrd="1" destOrd="0" presId="urn:microsoft.com/office/officeart/2005/8/layout/hierarchy2"/>
    <dgm:cxn modelId="{4B77E370-8369-409E-A810-D651ACEC5C58}" type="presParOf" srcId="{46ABD4A5-C125-42F1-94FC-F44F0AE69C43}" destId="{363D44F4-D160-4419-B233-FACBDACDB130}" srcOrd="8" destOrd="0" presId="urn:microsoft.com/office/officeart/2005/8/layout/hierarchy2"/>
    <dgm:cxn modelId="{3CFA8025-79CA-4EC4-AF5D-8989F027924D}" type="presParOf" srcId="{363D44F4-D160-4419-B233-FACBDACDB130}" destId="{4957F3D8-038C-4AD8-A746-36F3E0BB28F7}" srcOrd="0" destOrd="0" presId="urn:microsoft.com/office/officeart/2005/8/layout/hierarchy2"/>
    <dgm:cxn modelId="{CD7A6230-3E97-40A7-A480-C1958F4D1AF0}" type="presParOf" srcId="{46ABD4A5-C125-42F1-94FC-F44F0AE69C43}" destId="{0C81DFD1-13A3-40EF-9128-04B43183556F}" srcOrd="9" destOrd="0" presId="urn:microsoft.com/office/officeart/2005/8/layout/hierarchy2"/>
    <dgm:cxn modelId="{B86CD109-00C4-489F-A099-68C65398F4F1}" type="presParOf" srcId="{0C81DFD1-13A3-40EF-9128-04B43183556F}" destId="{176F14B8-5AD8-47D2-BF10-65F5FD8316CD}" srcOrd="0" destOrd="0" presId="urn:microsoft.com/office/officeart/2005/8/layout/hierarchy2"/>
    <dgm:cxn modelId="{483829BC-C2F4-43CF-9F06-A7A02A41FFCA}" type="presParOf" srcId="{0C81DFD1-13A3-40EF-9128-04B43183556F}" destId="{3BBEDE70-4624-45F7-8D84-0E5F0D84CDC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1683B2-45CC-44B6-B651-EB4CC5366E25}">
      <dsp:nvSpPr>
        <dsp:cNvPr id="0" name=""/>
        <dsp:cNvSpPr/>
      </dsp:nvSpPr>
      <dsp:spPr>
        <a:xfrm>
          <a:off x="3211" y="12134"/>
          <a:ext cx="3131357" cy="806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  <a:ea typeface="+mn-ea"/>
              <a:cs typeface="+mn-ea"/>
              <a:sym typeface="+mn-lt"/>
            </a:rPr>
            <a:t>网卡虚拟化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211" y="12134"/>
        <a:ext cx="3131357" cy="806400"/>
      </dsp:txXfrm>
    </dsp:sp>
    <dsp:sp modelId="{28CBB0A1-2B37-4ED6-B930-248BF232AB04}">
      <dsp:nvSpPr>
        <dsp:cNvPr id="0" name=""/>
        <dsp:cNvSpPr/>
      </dsp:nvSpPr>
      <dsp:spPr>
        <a:xfrm>
          <a:off x="3211" y="818534"/>
          <a:ext cx="3131357" cy="22289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+mn-lt"/>
              <a:ea typeface="+mn-ea"/>
              <a:cs typeface="+mn-ea"/>
              <a:sym typeface="+mn-lt"/>
            </a:rPr>
            <a:t>TAP</a:t>
          </a:r>
          <a:endParaRPr lang="zh-CN" sz="2800" kern="1200" dirty="0">
            <a:latin typeface="+mn-lt"/>
            <a:ea typeface="+mn-ea"/>
            <a:cs typeface="+mn-ea"/>
            <a:sym typeface="+mn-lt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+mn-lt"/>
              <a:ea typeface="+mn-ea"/>
              <a:cs typeface="+mn-ea"/>
              <a:sym typeface="+mn-lt"/>
            </a:rPr>
            <a:t>TUN</a:t>
          </a:r>
          <a:endParaRPr lang="zh-CN" sz="2800" kern="1200" dirty="0">
            <a:latin typeface="+mn-lt"/>
            <a:ea typeface="+mn-ea"/>
            <a:cs typeface="+mn-ea"/>
            <a:sym typeface="+mn-lt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latin typeface="+mn-lt"/>
              <a:ea typeface="+mn-ea"/>
              <a:cs typeface="+mn-ea"/>
              <a:sym typeface="+mn-lt"/>
            </a:rPr>
            <a:t>VETH</a:t>
          </a:r>
          <a:endParaRPr lang="zh-CN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211" y="818534"/>
        <a:ext cx="3131357" cy="2228940"/>
      </dsp:txXfrm>
    </dsp:sp>
    <dsp:sp modelId="{09218D52-FB88-43F1-9F7A-4FAAFBEC86AA}">
      <dsp:nvSpPr>
        <dsp:cNvPr id="0" name=""/>
        <dsp:cNvSpPr/>
      </dsp:nvSpPr>
      <dsp:spPr>
        <a:xfrm>
          <a:off x="3572959" y="12134"/>
          <a:ext cx="3131357" cy="806400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  <a:ea typeface="+mn-ea"/>
              <a:cs typeface="+mn-ea"/>
              <a:sym typeface="+mn-lt"/>
            </a:rPr>
            <a:t>交换机虚拟化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572959" y="12134"/>
        <a:ext cx="3131357" cy="806400"/>
      </dsp:txXfrm>
    </dsp:sp>
    <dsp:sp modelId="{2FCD5850-4E93-4DC0-8366-DA8583B683FD}">
      <dsp:nvSpPr>
        <dsp:cNvPr id="0" name=""/>
        <dsp:cNvSpPr/>
      </dsp:nvSpPr>
      <dsp:spPr>
        <a:xfrm>
          <a:off x="3572959" y="818534"/>
          <a:ext cx="3131357" cy="222894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latin typeface="+mn-lt"/>
              <a:ea typeface="+mn-ea"/>
              <a:cs typeface="+mn-ea"/>
              <a:sym typeface="+mn-lt"/>
            </a:rPr>
            <a:t>Linux Bridge</a:t>
          </a:r>
          <a:endParaRPr lang="zh-CN" sz="2800" kern="1200">
            <a:latin typeface="+mn-lt"/>
            <a:ea typeface="+mn-ea"/>
            <a:cs typeface="+mn-ea"/>
            <a:sym typeface="+mn-lt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+mn-lt"/>
              <a:ea typeface="+mn-ea"/>
              <a:cs typeface="+mn-ea"/>
              <a:sym typeface="+mn-lt"/>
            </a:rPr>
            <a:t>Open </a:t>
          </a:r>
          <a:r>
            <a:rPr lang="en-US" sz="2800" kern="1200" dirty="0" err="1" smtClean="0">
              <a:latin typeface="+mn-lt"/>
              <a:ea typeface="+mn-ea"/>
              <a:cs typeface="+mn-ea"/>
              <a:sym typeface="+mn-lt"/>
            </a:rPr>
            <a:t>vSwitch</a:t>
          </a:r>
          <a:endParaRPr lang="zh-CN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572959" y="818534"/>
        <a:ext cx="3131357" cy="2228940"/>
      </dsp:txXfrm>
    </dsp:sp>
    <dsp:sp modelId="{A830B572-8B11-4589-A2AE-AEE328EB3F25}">
      <dsp:nvSpPr>
        <dsp:cNvPr id="0" name=""/>
        <dsp:cNvSpPr/>
      </dsp:nvSpPr>
      <dsp:spPr>
        <a:xfrm>
          <a:off x="7142706" y="12134"/>
          <a:ext cx="3131357" cy="806400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>
              <a:latin typeface="+mn-lt"/>
              <a:ea typeface="+mn-ea"/>
              <a:cs typeface="+mn-ea"/>
              <a:sym typeface="+mn-lt"/>
            </a:rPr>
            <a:t>网络隔离</a:t>
          </a:r>
          <a:endParaRPr lang="zh-CN" altLang="en-US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142706" y="12134"/>
        <a:ext cx="3131357" cy="806400"/>
      </dsp:txXfrm>
    </dsp:sp>
    <dsp:sp modelId="{B195F501-AB27-4A5A-BF9E-1FF9202ECB1A}">
      <dsp:nvSpPr>
        <dsp:cNvPr id="0" name=""/>
        <dsp:cNvSpPr/>
      </dsp:nvSpPr>
      <dsp:spPr>
        <a:xfrm>
          <a:off x="7142706" y="818534"/>
          <a:ext cx="3131357" cy="222894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>
              <a:latin typeface="+mn-lt"/>
              <a:ea typeface="+mn-ea"/>
              <a:cs typeface="+mn-ea"/>
              <a:sym typeface="+mn-lt"/>
            </a:rPr>
            <a:t>Network Namespace</a:t>
          </a:r>
          <a:endParaRPr lang="zh-CN" sz="2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142706" y="818534"/>
        <a:ext cx="3131357" cy="2228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25F71-E3EE-4A4D-943C-EF13B79246BC}">
      <dsp:nvSpPr>
        <dsp:cNvPr id="0" name=""/>
        <dsp:cNvSpPr/>
      </dsp:nvSpPr>
      <dsp:spPr>
        <a:xfrm>
          <a:off x="3626754" y="121439"/>
          <a:ext cx="1393281" cy="928854"/>
        </a:xfrm>
        <a:prstGeom prst="roundRect">
          <a:avLst>
            <a:gd name="adj" fmla="val 10000"/>
          </a:avLst>
        </a:prstGeom>
        <a:solidFill>
          <a:srgbClr val="F0F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Network</a:t>
          </a:r>
          <a:endParaRPr lang="zh-CN" altLang="en-US" sz="2200" kern="1200" dirty="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3653959" y="148644"/>
        <a:ext cx="1338871" cy="874444"/>
      </dsp:txXfrm>
    </dsp:sp>
    <dsp:sp modelId="{31D45927-BD67-4330-B5AE-FBB3324EA3BA}">
      <dsp:nvSpPr>
        <dsp:cNvPr id="0" name=""/>
        <dsp:cNvSpPr/>
      </dsp:nvSpPr>
      <dsp:spPr>
        <a:xfrm>
          <a:off x="700862" y="1050293"/>
          <a:ext cx="3622532" cy="371541"/>
        </a:xfrm>
        <a:custGeom>
          <a:avLst/>
          <a:gdLst/>
          <a:ahLst/>
          <a:cxnLst/>
          <a:rect l="0" t="0" r="0" b="0"/>
          <a:pathLst>
            <a:path>
              <a:moveTo>
                <a:pt x="3622532" y="0"/>
              </a:moveTo>
              <a:lnTo>
                <a:pt x="3622532" y="185770"/>
              </a:lnTo>
              <a:lnTo>
                <a:pt x="0" y="185770"/>
              </a:lnTo>
              <a:lnTo>
                <a:pt x="0" y="3715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66359-BE54-4D87-B3C2-2B2A0B05F856}">
      <dsp:nvSpPr>
        <dsp:cNvPr id="0" name=""/>
        <dsp:cNvSpPr/>
      </dsp:nvSpPr>
      <dsp:spPr>
        <a:xfrm>
          <a:off x="4222" y="1421835"/>
          <a:ext cx="1393281" cy="928854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  <a:ea typeface="+mn-ea"/>
              <a:cs typeface="+mn-ea"/>
              <a:sym typeface="+mn-lt"/>
            </a:rPr>
            <a:t>Local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1427" y="1449040"/>
        <a:ext cx="1338871" cy="874444"/>
      </dsp:txXfrm>
    </dsp:sp>
    <dsp:sp modelId="{2794C353-8203-4ECF-8D69-02EE326CEFAF}">
      <dsp:nvSpPr>
        <dsp:cNvPr id="0" name=""/>
        <dsp:cNvSpPr/>
      </dsp:nvSpPr>
      <dsp:spPr>
        <a:xfrm>
          <a:off x="2512129" y="1050293"/>
          <a:ext cx="1811266" cy="371541"/>
        </a:xfrm>
        <a:custGeom>
          <a:avLst/>
          <a:gdLst/>
          <a:ahLst/>
          <a:cxnLst/>
          <a:rect l="0" t="0" r="0" b="0"/>
          <a:pathLst>
            <a:path>
              <a:moveTo>
                <a:pt x="1811266" y="0"/>
              </a:moveTo>
              <a:lnTo>
                <a:pt x="1811266" y="185770"/>
              </a:lnTo>
              <a:lnTo>
                <a:pt x="0" y="185770"/>
              </a:lnTo>
              <a:lnTo>
                <a:pt x="0" y="3715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B3AF3A-A465-4476-A332-B36AC27EB15C}">
      <dsp:nvSpPr>
        <dsp:cNvPr id="0" name=""/>
        <dsp:cNvSpPr/>
      </dsp:nvSpPr>
      <dsp:spPr>
        <a:xfrm>
          <a:off x="1815488" y="1421835"/>
          <a:ext cx="1393281" cy="928854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  <a:ea typeface="+mn-ea"/>
              <a:cs typeface="+mn-ea"/>
              <a:sym typeface="+mn-lt"/>
            </a:rPr>
            <a:t>Flat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842693" y="1449040"/>
        <a:ext cx="1338871" cy="874444"/>
      </dsp:txXfrm>
    </dsp:sp>
    <dsp:sp modelId="{B4087931-F006-48B8-B92C-E5EB54B8509C}">
      <dsp:nvSpPr>
        <dsp:cNvPr id="0" name=""/>
        <dsp:cNvSpPr/>
      </dsp:nvSpPr>
      <dsp:spPr>
        <a:xfrm>
          <a:off x="4277675" y="1050293"/>
          <a:ext cx="91440" cy="3715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15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1B5F0-C50D-47BF-9086-BF36E748E2FD}">
      <dsp:nvSpPr>
        <dsp:cNvPr id="0" name=""/>
        <dsp:cNvSpPr/>
      </dsp:nvSpPr>
      <dsp:spPr>
        <a:xfrm>
          <a:off x="3626754" y="1421835"/>
          <a:ext cx="1393281" cy="928854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  <a:ea typeface="+mn-ea"/>
              <a:cs typeface="+mn-ea"/>
              <a:sym typeface="+mn-lt"/>
            </a:rPr>
            <a:t>VLAN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653959" y="1449040"/>
        <a:ext cx="1338871" cy="874444"/>
      </dsp:txXfrm>
    </dsp:sp>
    <dsp:sp modelId="{CEB5228F-4A0F-45DE-9FC6-3A2F1281EFA0}">
      <dsp:nvSpPr>
        <dsp:cNvPr id="0" name=""/>
        <dsp:cNvSpPr/>
      </dsp:nvSpPr>
      <dsp:spPr>
        <a:xfrm>
          <a:off x="4323395" y="1050293"/>
          <a:ext cx="1811266" cy="371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70"/>
              </a:lnTo>
              <a:lnTo>
                <a:pt x="1811266" y="185770"/>
              </a:lnTo>
              <a:lnTo>
                <a:pt x="1811266" y="3715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C1D66-5FF4-4087-8783-A4D955BCDC98}">
      <dsp:nvSpPr>
        <dsp:cNvPr id="0" name=""/>
        <dsp:cNvSpPr/>
      </dsp:nvSpPr>
      <dsp:spPr>
        <a:xfrm>
          <a:off x="5438020" y="1421835"/>
          <a:ext cx="1393281" cy="928854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  <a:ea typeface="+mn-ea"/>
              <a:cs typeface="+mn-ea"/>
              <a:sym typeface="+mn-lt"/>
            </a:rPr>
            <a:t>VXLAN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465225" y="1449040"/>
        <a:ext cx="1338871" cy="874444"/>
      </dsp:txXfrm>
    </dsp:sp>
    <dsp:sp modelId="{02BBBA9C-8B0F-41BF-9345-D10728F18579}">
      <dsp:nvSpPr>
        <dsp:cNvPr id="0" name=""/>
        <dsp:cNvSpPr/>
      </dsp:nvSpPr>
      <dsp:spPr>
        <a:xfrm>
          <a:off x="4323395" y="1050293"/>
          <a:ext cx="3622532" cy="371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70"/>
              </a:lnTo>
              <a:lnTo>
                <a:pt x="3622532" y="185770"/>
              </a:lnTo>
              <a:lnTo>
                <a:pt x="3622532" y="37154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6EF9A-483E-4EEC-A521-DEBBFFAA5BDB}">
      <dsp:nvSpPr>
        <dsp:cNvPr id="0" name=""/>
        <dsp:cNvSpPr/>
      </dsp:nvSpPr>
      <dsp:spPr>
        <a:xfrm>
          <a:off x="7249287" y="1421835"/>
          <a:ext cx="1393281" cy="928854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kern="1200" dirty="0" smtClean="0">
              <a:latin typeface="+mn-lt"/>
              <a:ea typeface="+mn-ea"/>
              <a:cs typeface="+mn-ea"/>
              <a:sym typeface="+mn-lt"/>
            </a:rPr>
            <a:t>GRE</a:t>
          </a:r>
          <a:endParaRPr lang="zh-CN" altLang="en-US" sz="22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276492" y="1449040"/>
        <a:ext cx="1338871" cy="874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A4444-43B2-454D-9E32-FD0CD929A55B}">
      <dsp:nvSpPr>
        <dsp:cNvPr id="0" name=""/>
        <dsp:cNvSpPr/>
      </dsp:nvSpPr>
      <dsp:spPr>
        <a:xfrm>
          <a:off x="2031" y="174640"/>
          <a:ext cx="1980908" cy="7923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Neutron Server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031" y="174640"/>
        <a:ext cx="1980908" cy="792363"/>
      </dsp:txXfrm>
    </dsp:sp>
    <dsp:sp modelId="{9EF8FD6A-FD1F-4DEF-A03A-8331DAC030D5}">
      <dsp:nvSpPr>
        <dsp:cNvPr id="0" name=""/>
        <dsp:cNvSpPr/>
      </dsp:nvSpPr>
      <dsp:spPr>
        <a:xfrm>
          <a:off x="2031" y="967003"/>
          <a:ext cx="1980908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对外提供网络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API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，并调用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Plugin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处理请求。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031" y="967003"/>
        <a:ext cx="1980908" cy="2854800"/>
      </dsp:txXfrm>
    </dsp:sp>
    <dsp:sp modelId="{7E70C8CD-88F0-4057-8B0E-EF2BCDD7F4EC}">
      <dsp:nvSpPr>
        <dsp:cNvPr id="0" name=""/>
        <dsp:cNvSpPr/>
      </dsp:nvSpPr>
      <dsp:spPr>
        <a:xfrm>
          <a:off x="2260267" y="174640"/>
          <a:ext cx="1980908" cy="79236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254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+mn-lt"/>
              <a:ea typeface="+mn-ea"/>
              <a:cs typeface="+mn-ea"/>
              <a:sym typeface="+mn-lt"/>
            </a:rPr>
            <a:t>Plugin</a:t>
          </a:r>
          <a:endParaRPr lang="zh-CN" sz="1800" kern="1200">
            <a:latin typeface="+mn-lt"/>
            <a:ea typeface="+mn-ea"/>
            <a:cs typeface="+mn-ea"/>
            <a:sym typeface="+mn-lt"/>
          </a:endParaRPr>
        </a:p>
      </dsp:txBody>
      <dsp:txXfrm>
        <a:off x="2260267" y="174640"/>
        <a:ext cx="1980908" cy="792363"/>
      </dsp:txXfrm>
    </dsp:sp>
    <dsp:sp modelId="{99D334CB-95E6-4472-A4D0-C8B662AAFEB2}">
      <dsp:nvSpPr>
        <dsp:cNvPr id="0" name=""/>
        <dsp:cNvSpPr/>
      </dsp:nvSpPr>
      <dsp:spPr>
        <a:xfrm>
          <a:off x="2260267" y="967003"/>
          <a:ext cx="1980908" cy="2854800"/>
        </a:xfrm>
        <a:prstGeom prst="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处理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Neutron server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的请求，维护网络状态，并调用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Agent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处理请求。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260267" y="967003"/>
        <a:ext cx="1980908" cy="2854800"/>
      </dsp:txXfrm>
    </dsp:sp>
    <dsp:sp modelId="{7708FAAA-C22F-4FBB-8EFD-D6D6BF994746}">
      <dsp:nvSpPr>
        <dsp:cNvPr id="0" name=""/>
        <dsp:cNvSpPr/>
      </dsp:nvSpPr>
      <dsp:spPr>
        <a:xfrm>
          <a:off x="4518503" y="174640"/>
          <a:ext cx="1980908" cy="79236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+mn-lt"/>
              <a:ea typeface="+mn-ea"/>
              <a:cs typeface="+mn-ea"/>
              <a:sym typeface="+mn-lt"/>
            </a:rPr>
            <a:t>Agent</a:t>
          </a:r>
          <a:endParaRPr lang="zh-CN" sz="1800" kern="1200">
            <a:latin typeface="+mn-lt"/>
            <a:ea typeface="+mn-ea"/>
            <a:cs typeface="+mn-ea"/>
            <a:sym typeface="+mn-lt"/>
          </a:endParaRPr>
        </a:p>
      </dsp:txBody>
      <dsp:txXfrm>
        <a:off x="4518503" y="174640"/>
        <a:ext cx="1980908" cy="792363"/>
      </dsp:txXfrm>
    </dsp:sp>
    <dsp:sp modelId="{A11A4E9E-75A4-4676-915E-42BE49B5EBC9}">
      <dsp:nvSpPr>
        <dsp:cNvPr id="0" name=""/>
        <dsp:cNvSpPr/>
      </dsp:nvSpPr>
      <dsp:spPr>
        <a:xfrm>
          <a:off x="4518503" y="967003"/>
          <a:ext cx="1980908" cy="2854800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处理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Plugin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的请求，调用底层虚拟或物理网络设备实现各种网络功能。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4518503" y="967003"/>
        <a:ext cx="1980908" cy="2854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E1C7B-26CF-43BC-9702-DEEE94F5F405}">
      <dsp:nvSpPr>
        <dsp:cNvPr id="0" name=""/>
        <dsp:cNvSpPr/>
      </dsp:nvSpPr>
      <dsp:spPr>
        <a:xfrm>
          <a:off x="508289" y="1768546"/>
          <a:ext cx="2642819" cy="767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Neutron 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Service Plugin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530767" y="1791024"/>
        <a:ext cx="2597863" cy="722515"/>
      </dsp:txXfrm>
    </dsp:sp>
    <dsp:sp modelId="{40AF769F-8137-42CD-961D-67F4B79D3F9B}">
      <dsp:nvSpPr>
        <dsp:cNvPr id="0" name=""/>
        <dsp:cNvSpPr/>
      </dsp:nvSpPr>
      <dsp:spPr>
        <a:xfrm rot="17350740">
          <a:off x="2523639" y="1253643"/>
          <a:ext cx="186891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68915" y="16046"/>
              </a:lnTo>
            </a:path>
          </a:pathLst>
        </a:custGeom>
        <a:noFill/>
        <a:ln w="25400" cap="flat" cmpd="sng" algn="ctr">
          <a:solidFill>
            <a:srgbClr val="41546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3411374" y="1222967"/>
        <a:ext cx="93445" cy="93445"/>
      </dsp:txXfrm>
    </dsp:sp>
    <dsp:sp modelId="{F0A6B993-BBBD-41CF-A47D-286EEA4C60E8}">
      <dsp:nvSpPr>
        <dsp:cNvPr id="0" name=""/>
        <dsp:cNvSpPr/>
      </dsp:nvSpPr>
      <dsp:spPr>
        <a:xfrm>
          <a:off x="3765086" y="3361"/>
          <a:ext cx="2635743" cy="767471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L3 Service Plugin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787564" y="25839"/>
        <a:ext cx="2590787" cy="722515"/>
      </dsp:txXfrm>
    </dsp:sp>
    <dsp:sp modelId="{5FC5E742-726A-403B-9A1B-E82E01A4CA7F}">
      <dsp:nvSpPr>
        <dsp:cNvPr id="0" name=""/>
        <dsp:cNvSpPr/>
      </dsp:nvSpPr>
      <dsp:spPr>
        <a:xfrm rot="18289469">
          <a:off x="2920524" y="1694939"/>
          <a:ext cx="107514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75145" y="16046"/>
              </a:lnTo>
            </a:path>
          </a:pathLst>
        </a:custGeom>
        <a:noFill/>
        <a:ln w="25400" cap="flat" cmpd="sng" algn="ctr">
          <a:solidFill>
            <a:srgbClr val="41546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3431218" y="1684107"/>
        <a:ext cx="53757" cy="53757"/>
      </dsp:txXfrm>
    </dsp:sp>
    <dsp:sp modelId="{1D1C56D9-7FA3-4A3D-927F-546D5A6D0A93}">
      <dsp:nvSpPr>
        <dsp:cNvPr id="0" name=""/>
        <dsp:cNvSpPr/>
      </dsp:nvSpPr>
      <dsp:spPr>
        <a:xfrm>
          <a:off x="3765086" y="885954"/>
          <a:ext cx="2635743" cy="767471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LB Service Plugin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787564" y="908432"/>
        <a:ext cx="2590787" cy="722515"/>
      </dsp:txXfrm>
    </dsp:sp>
    <dsp:sp modelId="{43087DDA-4930-4FEC-92A4-A6996D934A01}">
      <dsp:nvSpPr>
        <dsp:cNvPr id="0" name=""/>
        <dsp:cNvSpPr/>
      </dsp:nvSpPr>
      <dsp:spPr>
        <a:xfrm>
          <a:off x="3151108" y="2136236"/>
          <a:ext cx="613977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613977" y="16046"/>
              </a:lnTo>
            </a:path>
          </a:pathLst>
        </a:custGeom>
        <a:noFill/>
        <a:ln w="25400" cap="flat" cmpd="sng" algn="ctr">
          <a:solidFill>
            <a:srgbClr val="41546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3442748" y="2136933"/>
        <a:ext cx="30698" cy="30698"/>
      </dsp:txXfrm>
    </dsp:sp>
    <dsp:sp modelId="{9DFBB1BE-25B7-4C77-B74B-426B58F2B548}">
      <dsp:nvSpPr>
        <dsp:cNvPr id="0" name=""/>
        <dsp:cNvSpPr/>
      </dsp:nvSpPr>
      <dsp:spPr>
        <a:xfrm>
          <a:off x="3765086" y="1768546"/>
          <a:ext cx="2635743" cy="767471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Firewall Service Plugin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787564" y="1791024"/>
        <a:ext cx="2590787" cy="722515"/>
      </dsp:txXfrm>
    </dsp:sp>
    <dsp:sp modelId="{363D44F4-D160-4419-B233-FACBDACDB130}">
      <dsp:nvSpPr>
        <dsp:cNvPr id="0" name=""/>
        <dsp:cNvSpPr/>
      </dsp:nvSpPr>
      <dsp:spPr>
        <a:xfrm rot="3310531">
          <a:off x="2920524" y="2577532"/>
          <a:ext cx="107514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075145" y="16046"/>
              </a:lnTo>
            </a:path>
          </a:pathLst>
        </a:custGeom>
        <a:noFill/>
        <a:ln w="25400" cap="flat" cmpd="sng" algn="ctr">
          <a:solidFill>
            <a:srgbClr val="41546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3431218" y="2566700"/>
        <a:ext cx="53757" cy="53757"/>
      </dsp:txXfrm>
    </dsp:sp>
    <dsp:sp modelId="{176F14B8-5AD8-47D2-BF10-65F5FD8316CD}">
      <dsp:nvSpPr>
        <dsp:cNvPr id="0" name=""/>
        <dsp:cNvSpPr/>
      </dsp:nvSpPr>
      <dsp:spPr>
        <a:xfrm>
          <a:off x="3765086" y="2651139"/>
          <a:ext cx="2635743" cy="767471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VPN Service Plugin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787564" y="2673617"/>
        <a:ext cx="2590787" cy="722515"/>
      </dsp:txXfrm>
    </dsp:sp>
    <dsp:sp modelId="{DA56AC23-509F-493A-B58A-DC7F9540FDB3}">
      <dsp:nvSpPr>
        <dsp:cNvPr id="0" name=""/>
        <dsp:cNvSpPr/>
      </dsp:nvSpPr>
      <dsp:spPr>
        <a:xfrm rot="4249260">
          <a:off x="2523639" y="3018828"/>
          <a:ext cx="186891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868915" y="16046"/>
              </a:lnTo>
            </a:path>
          </a:pathLst>
        </a:custGeom>
        <a:noFill/>
        <a:ln w="25400" cap="flat" cmpd="sng" algn="ctr">
          <a:solidFill>
            <a:srgbClr val="41546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>
            <a:latin typeface="+mn-ea"/>
            <a:ea typeface="+mn-ea"/>
          </a:endParaRPr>
        </a:p>
      </dsp:txBody>
      <dsp:txXfrm>
        <a:off x="3411374" y="2988152"/>
        <a:ext cx="93445" cy="93445"/>
      </dsp:txXfrm>
    </dsp:sp>
    <dsp:sp modelId="{300D7D67-B502-4A5E-B27E-04F512F004B2}">
      <dsp:nvSpPr>
        <dsp:cNvPr id="0" name=""/>
        <dsp:cNvSpPr/>
      </dsp:nvSpPr>
      <dsp:spPr>
        <a:xfrm>
          <a:off x="3765086" y="3533731"/>
          <a:ext cx="2632474" cy="767471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…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787564" y="3556209"/>
        <a:ext cx="2587518" cy="7225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E1C7B-26CF-43BC-9702-DEEE94F5F405}">
      <dsp:nvSpPr>
        <dsp:cNvPr id="0" name=""/>
        <dsp:cNvSpPr/>
      </dsp:nvSpPr>
      <dsp:spPr>
        <a:xfrm>
          <a:off x="448679" y="1561137"/>
          <a:ext cx="2332878" cy="677465"/>
        </a:xfrm>
        <a:prstGeom prst="roundRect">
          <a:avLst>
            <a:gd name="adj" fmla="val 10000"/>
          </a:avLst>
        </a:prstGeom>
        <a:solidFill>
          <a:srgbClr val="F0F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solidFill>
                <a:schemeClr val="tx1"/>
              </a:solidFill>
              <a:latin typeface="+mn-lt"/>
              <a:ea typeface="+mn-ea"/>
              <a:cs typeface="+mn-ea"/>
              <a:sym typeface="+mn-lt"/>
            </a:rPr>
            <a:t>Neutron Agent</a:t>
          </a:r>
          <a:endParaRPr lang="zh-CN" sz="1800" kern="1200" dirty="0">
            <a:solidFill>
              <a:schemeClr val="tx1"/>
            </a:solidFill>
            <a:latin typeface="+mn-lt"/>
            <a:ea typeface="+mn-ea"/>
            <a:cs typeface="+mn-ea"/>
            <a:sym typeface="+mn-lt"/>
          </a:endParaRPr>
        </a:p>
      </dsp:txBody>
      <dsp:txXfrm>
        <a:off x="468521" y="1580979"/>
        <a:ext cx="2293194" cy="637781"/>
      </dsp:txXfrm>
    </dsp:sp>
    <dsp:sp modelId="{40AF769F-8137-42CD-961D-67F4B79D3F9B}">
      <dsp:nvSpPr>
        <dsp:cNvPr id="0" name=""/>
        <dsp:cNvSpPr/>
      </dsp:nvSpPr>
      <dsp:spPr>
        <a:xfrm rot="17350740">
          <a:off x="2227675" y="1104738"/>
          <a:ext cx="164973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649735" y="16046"/>
              </a:lnTo>
            </a:path>
          </a:pathLst>
        </a:custGeom>
        <a:noFill/>
        <a:ln w="25400" cap="flat" cmpd="sng" algn="ctr">
          <a:solidFill>
            <a:srgbClr val="41546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011300" y="1079541"/>
        <a:ext cx="82486" cy="82486"/>
      </dsp:txXfrm>
    </dsp:sp>
    <dsp:sp modelId="{F0A6B993-BBBD-41CF-A47D-286EEA4C60E8}">
      <dsp:nvSpPr>
        <dsp:cNvPr id="0" name=""/>
        <dsp:cNvSpPr/>
      </dsp:nvSpPr>
      <dsp:spPr>
        <a:xfrm>
          <a:off x="3323529" y="2967"/>
          <a:ext cx="2326632" cy="677465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L2 </a:t>
          </a: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Agent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343371" y="22809"/>
        <a:ext cx="2286948" cy="637781"/>
      </dsp:txXfrm>
    </dsp:sp>
    <dsp:sp modelId="{5FC5E742-726A-403B-9A1B-E82E01A4CA7F}">
      <dsp:nvSpPr>
        <dsp:cNvPr id="0" name=""/>
        <dsp:cNvSpPr/>
      </dsp:nvSpPr>
      <dsp:spPr>
        <a:xfrm rot="18289469">
          <a:off x="2578015" y="1494281"/>
          <a:ext cx="94905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949055" y="16046"/>
              </a:lnTo>
            </a:path>
          </a:pathLst>
        </a:custGeom>
        <a:noFill/>
        <a:ln w="25400" cap="flat" cmpd="sng" algn="ctr">
          <a:solidFill>
            <a:srgbClr val="41546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028817" y="1486601"/>
        <a:ext cx="47452" cy="47452"/>
      </dsp:txXfrm>
    </dsp:sp>
    <dsp:sp modelId="{1D1C56D9-7FA3-4A3D-927F-546D5A6D0A93}">
      <dsp:nvSpPr>
        <dsp:cNvPr id="0" name=""/>
        <dsp:cNvSpPr/>
      </dsp:nvSpPr>
      <dsp:spPr>
        <a:xfrm>
          <a:off x="3323529" y="782052"/>
          <a:ext cx="2326632" cy="677465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L3 Agent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343371" y="801894"/>
        <a:ext cx="2286948" cy="637781"/>
      </dsp:txXfrm>
    </dsp:sp>
    <dsp:sp modelId="{86D53A70-9070-4454-8F1B-1FB94820C7D0}">
      <dsp:nvSpPr>
        <dsp:cNvPr id="0" name=""/>
        <dsp:cNvSpPr/>
      </dsp:nvSpPr>
      <dsp:spPr>
        <a:xfrm>
          <a:off x="2781557" y="1883823"/>
          <a:ext cx="541972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541972" y="16046"/>
              </a:lnTo>
            </a:path>
          </a:pathLst>
        </a:custGeom>
        <a:noFill/>
        <a:ln w="25400" cap="flat" cmpd="sng" algn="ctr">
          <a:solidFill>
            <a:srgbClr val="41546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038994" y="1886320"/>
        <a:ext cx="27098" cy="27098"/>
      </dsp:txXfrm>
    </dsp:sp>
    <dsp:sp modelId="{D201CE1C-60E0-4C9A-A962-656D85BA2E04}">
      <dsp:nvSpPr>
        <dsp:cNvPr id="0" name=""/>
        <dsp:cNvSpPr/>
      </dsp:nvSpPr>
      <dsp:spPr>
        <a:xfrm>
          <a:off x="3323529" y="1561137"/>
          <a:ext cx="2304668" cy="677465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DHCP Agent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343371" y="1580979"/>
        <a:ext cx="2264984" cy="637781"/>
      </dsp:txXfrm>
    </dsp:sp>
    <dsp:sp modelId="{43087DDA-4930-4FEC-92A4-A6996D934A01}">
      <dsp:nvSpPr>
        <dsp:cNvPr id="0" name=""/>
        <dsp:cNvSpPr/>
      </dsp:nvSpPr>
      <dsp:spPr>
        <a:xfrm rot="3310531">
          <a:off x="2578015" y="2273366"/>
          <a:ext cx="94905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949055" y="16046"/>
              </a:lnTo>
            </a:path>
          </a:pathLst>
        </a:custGeom>
        <a:noFill/>
        <a:ln w="25400" cap="flat" cmpd="sng" algn="ctr">
          <a:solidFill>
            <a:srgbClr val="41546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028817" y="2265686"/>
        <a:ext cx="47452" cy="47452"/>
      </dsp:txXfrm>
    </dsp:sp>
    <dsp:sp modelId="{9DFBB1BE-25B7-4C77-B74B-426B58F2B548}">
      <dsp:nvSpPr>
        <dsp:cNvPr id="0" name=""/>
        <dsp:cNvSpPr/>
      </dsp:nvSpPr>
      <dsp:spPr>
        <a:xfrm>
          <a:off x="3323529" y="2340222"/>
          <a:ext cx="2326632" cy="677465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err="1" smtClean="0">
              <a:latin typeface="+mn-lt"/>
              <a:ea typeface="+mn-ea"/>
              <a:cs typeface="+mn-ea"/>
              <a:sym typeface="+mn-lt"/>
            </a:rPr>
            <a:t>MetaData</a:t>
          </a: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 Agent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343371" y="2360064"/>
        <a:ext cx="2286948" cy="637781"/>
      </dsp:txXfrm>
    </dsp:sp>
    <dsp:sp modelId="{363D44F4-D160-4419-B233-FACBDACDB130}">
      <dsp:nvSpPr>
        <dsp:cNvPr id="0" name=""/>
        <dsp:cNvSpPr/>
      </dsp:nvSpPr>
      <dsp:spPr>
        <a:xfrm rot="4249260">
          <a:off x="2227675" y="2662908"/>
          <a:ext cx="1649735" cy="32092"/>
        </a:xfrm>
        <a:custGeom>
          <a:avLst/>
          <a:gdLst/>
          <a:ahLst/>
          <a:cxnLst/>
          <a:rect l="0" t="0" r="0" b="0"/>
          <a:pathLst>
            <a:path>
              <a:moveTo>
                <a:pt x="0" y="16046"/>
              </a:moveTo>
              <a:lnTo>
                <a:pt x="1649735" y="16046"/>
              </a:lnTo>
            </a:path>
          </a:pathLst>
        </a:custGeom>
        <a:noFill/>
        <a:ln w="25400" cap="flat" cmpd="sng" algn="ctr">
          <a:solidFill>
            <a:srgbClr val="41546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011300" y="2637711"/>
        <a:ext cx="82486" cy="82486"/>
      </dsp:txXfrm>
    </dsp:sp>
    <dsp:sp modelId="{176F14B8-5AD8-47D2-BF10-65F5FD8316CD}">
      <dsp:nvSpPr>
        <dsp:cNvPr id="0" name=""/>
        <dsp:cNvSpPr/>
      </dsp:nvSpPr>
      <dsp:spPr>
        <a:xfrm>
          <a:off x="3323529" y="3119307"/>
          <a:ext cx="2326632" cy="677465"/>
        </a:xfrm>
        <a:prstGeom prst="roundRect">
          <a:avLst>
            <a:gd name="adj" fmla="val 10000"/>
          </a:avLst>
        </a:prstGeom>
        <a:solidFill>
          <a:srgbClr val="15B0E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…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343371" y="3139149"/>
        <a:ext cx="2286948" cy="637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79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748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Network Namespace</a:t>
            </a:r>
            <a:r>
              <a:rPr lang="zh-CN" altLang="en-US" dirty="0" smtClean="0"/>
              <a:t>通常与</a:t>
            </a:r>
            <a:r>
              <a:rPr lang="en-US" altLang="zh-CN" dirty="0" smtClean="0"/>
              <a:t>VRF</a:t>
            </a:r>
            <a:r>
              <a:rPr lang="zh-CN" altLang="en-US" dirty="0" smtClean="0"/>
              <a:t>（</a:t>
            </a:r>
            <a:r>
              <a:rPr lang="en-US" altLang="zh-CN" dirty="0" smtClean="0"/>
              <a:t>Virtual Routing Forwarding</a:t>
            </a:r>
            <a:r>
              <a:rPr lang="zh-CN" altLang="en-US" dirty="0" smtClean="0"/>
              <a:t>虚拟路由和转发）一起工作，</a:t>
            </a:r>
            <a:r>
              <a:rPr lang="en-US" altLang="zh-CN" dirty="0" smtClean="0"/>
              <a:t>VRF</a:t>
            </a:r>
            <a:r>
              <a:rPr lang="zh-CN" altLang="en-US" dirty="0" smtClean="0"/>
              <a:t>是一种</a:t>
            </a:r>
            <a:r>
              <a:rPr lang="en-US" altLang="zh-CN" dirty="0" smtClean="0"/>
              <a:t>IP</a:t>
            </a:r>
            <a:r>
              <a:rPr lang="zh-CN" altLang="en-US" dirty="0" smtClean="0"/>
              <a:t>技术，允许路由表的多个实例同时在同一路由器上共存。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使用</a:t>
            </a:r>
            <a:r>
              <a:rPr lang="en-US" altLang="zh-CN" dirty="0" smtClean="0"/>
              <a:t>VETH</a:t>
            </a:r>
            <a:r>
              <a:rPr lang="zh-CN" altLang="en-US" dirty="0" smtClean="0"/>
              <a:t>可以连接两个不同网络命名空间，使用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可以连接多个不同网络命名空间。</a:t>
            </a: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343236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说明：</a:t>
            </a:r>
            <a:endParaRPr lang="en-US" altLang="zh-CN" dirty="0" smtClean="0"/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 smtClean="0"/>
              <a:t>enp0s3</a:t>
            </a:r>
            <a:r>
              <a:rPr lang="zh-CN" altLang="en-US" dirty="0" smtClean="0"/>
              <a:t>：主机物理网卡</a:t>
            </a:r>
            <a:endParaRPr lang="en-US" altLang="zh-CN" dirty="0" smtClean="0"/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 err="1" smtClean="0"/>
              <a:t>tapxxxx</a:t>
            </a:r>
            <a:r>
              <a:rPr lang="en-US" altLang="zh-CN" dirty="0" smtClean="0"/>
              <a:t>: tap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 err="1" smtClean="0"/>
              <a:t>brqxxxx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bridge</a:t>
            </a:r>
            <a:r>
              <a:rPr lang="zh-CN" altLang="en-US" dirty="0" smtClean="0"/>
              <a:t>设备</a:t>
            </a:r>
            <a:endParaRPr lang="en-US" altLang="zh-CN" dirty="0" smtClean="0"/>
          </a:p>
          <a:p>
            <a:pPr marL="541338" marR="0" lvl="1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dirty="0" err="1" smtClean="0"/>
              <a:t>vxlan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vxlan</a:t>
            </a:r>
            <a:r>
              <a:rPr lang="zh-CN" altLang="en-US" dirty="0" smtClean="0"/>
              <a:t>子接口</a:t>
            </a:r>
            <a:endParaRPr lang="en-US" altLang="zh-CN" dirty="0" smtClean="0"/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64515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97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6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Neutron</a:t>
            </a:r>
            <a:r>
              <a:rPr lang="zh-CN" altLang="en-US" sz="11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负责管理虚拟网络组件，专注于为</a:t>
            </a:r>
            <a:r>
              <a:rPr lang="en-US" altLang="zh-CN" sz="11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OpenStack</a:t>
            </a:r>
            <a:r>
              <a:rPr lang="zh-CN" altLang="en-US" sz="11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提供网络即服务（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NaaS</a:t>
            </a:r>
            <a:r>
              <a:rPr lang="zh-CN" altLang="en-US" sz="11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）。</a:t>
            </a:r>
            <a:endParaRPr lang="en-US" altLang="zh-CN" sz="11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3257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44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320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</a:t>
            </a:r>
            <a:r>
              <a:rPr lang="zh-CN" altLang="en-US" dirty="0" smtClean="0"/>
              <a:t>：与其他网络和节点隔离。</a:t>
            </a:r>
            <a:r>
              <a:rPr lang="en-US" altLang="zh-CN" dirty="0" smtClean="0"/>
              <a:t>Local </a:t>
            </a:r>
            <a:r>
              <a:rPr lang="zh-CN" altLang="en-US" dirty="0" smtClean="0"/>
              <a:t>网络中的虚拟机只能与位于同一节点上同一网络的虚拟机通信，</a:t>
            </a:r>
            <a:r>
              <a:rPr lang="en-US" altLang="zh-CN" dirty="0" smtClean="0"/>
              <a:t>Local </a:t>
            </a:r>
            <a:r>
              <a:rPr lang="zh-CN" altLang="en-US" dirty="0" smtClean="0"/>
              <a:t>网络主要用于单机测试。</a:t>
            </a:r>
          </a:p>
          <a:p>
            <a:r>
              <a:rPr lang="en-US" altLang="zh-CN" dirty="0" smtClean="0"/>
              <a:t>Flat</a:t>
            </a:r>
            <a:r>
              <a:rPr lang="zh-CN" altLang="en-US" dirty="0" smtClean="0"/>
              <a:t>：无</a:t>
            </a:r>
            <a:r>
              <a:rPr lang="en-US" altLang="zh-CN" dirty="0" smtClean="0"/>
              <a:t>VLAN tagging</a:t>
            </a:r>
            <a:r>
              <a:rPr lang="zh-CN" altLang="en-US" dirty="0" smtClean="0"/>
              <a:t>的网络。</a:t>
            </a:r>
            <a:r>
              <a:rPr lang="en-US" altLang="zh-CN" dirty="0" smtClean="0"/>
              <a:t>Flat</a:t>
            </a:r>
            <a:r>
              <a:rPr lang="zh-CN" altLang="en-US" dirty="0" smtClean="0"/>
              <a:t>网络中虚拟机能与位于同一网络的虚拟机通信，并可以跨多个节点。</a:t>
            </a:r>
          </a:p>
          <a:p>
            <a:r>
              <a:rPr lang="en-US" altLang="zh-CN" dirty="0" smtClean="0"/>
              <a:t>VLAN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802.1q tagging</a:t>
            </a:r>
            <a:r>
              <a:rPr lang="zh-CN" altLang="en-US" dirty="0" smtClean="0"/>
              <a:t>网络。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是一个二层的广播域，同一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中的 虚拟机可以通信，不同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只能通过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通信。 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网络可跨节点，是应用最广泛的网络类型。</a:t>
            </a:r>
          </a:p>
          <a:p>
            <a:r>
              <a:rPr lang="en-US" altLang="zh-CN" dirty="0" smtClean="0"/>
              <a:t>VXLAN</a:t>
            </a:r>
            <a:r>
              <a:rPr lang="zh-CN" altLang="en-US" dirty="0" smtClean="0"/>
              <a:t>：基于隧道技术的</a:t>
            </a:r>
            <a:r>
              <a:rPr lang="en-US" altLang="zh-CN" dirty="0" smtClean="0"/>
              <a:t>overlay</a:t>
            </a:r>
            <a:r>
              <a:rPr lang="zh-CN" altLang="en-US" dirty="0" smtClean="0"/>
              <a:t>网络。 </a:t>
            </a:r>
            <a:r>
              <a:rPr lang="en-US" altLang="zh-CN" dirty="0" smtClean="0"/>
              <a:t>VXLAN</a:t>
            </a:r>
            <a:r>
              <a:rPr lang="zh-CN" altLang="en-US" dirty="0" smtClean="0"/>
              <a:t>网络通过唯一的</a:t>
            </a:r>
            <a:r>
              <a:rPr lang="en-US" altLang="zh-CN" dirty="0" smtClean="0"/>
              <a:t>segmentation ID</a:t>
            </a:r>
            <a:r>
              <a:rPr lang="zh-CN" altLang="en-US" dirty="0" smtClean="0"/>
              <a:t>（也叫 </a:t>
            </a:r>
            <a:r>
              <a:rPr lang="en-US" altLang="zh-CN" dirty="0" smtClean="0"/>
              <a:t>VNI</a:t>
            </a:r>
            <a:r>
              <a:rPr lang="zh-CN" altLang="en-US" dirty="0" smtClean="0"/>
              <a:t>）与其他 </a:t>
            </a:r>
            <a:r>
              <a:rPr lang="en-US" altLang="zh-CN" dirty="0" smtClean="0"/>
              <a:t>VXLAN</a:t>
            </a:r>
            <a:r>
              <a:rPr lang="zh-CN" altLang="en-US" dirty="0" smtClean="0"/>
              <a:t>网络区分。 </a:t>
            </a:r>
            <a:r>
              <a:rPr lang="en-US" altLang="zh-CN" dirty="0" smtClean="0"/>
              <a:t>VXLAN</a:t>
            </a:r>
            <a:r>
              <a:rPr lang="zh-CN" altLang="en-US" dirty="0" smtClean="0"/>
              <a:t>中数据包会通过</a:t>
            </a:r>
            <a:r>
              <a:rPr lang="en-US" altLang="zh-CN" dirty="0" smtClean="0"/>
              <a:t>VNI</a:t>
            </a:r>
            <a:r>
              <a:rPr lang="zh-CN" altLang="en-US" dirty="0" smtClean="0"/>
              <a:t>封装成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包进行传输。因为二层的包通过封装在三层传输，能够克服 </a:t>
            </a:r>
            <a:r>
              <a:rPr lang="en-US" altLang="zh-CN" dirty="0" smtClean="0"/>
              <a:t>VLAN </a:t>
            </a:r>
            <a:r>
              <a:rPr lang="zh-CN" altLang="en-US" dirty="0" smtClean="0"/>
              <a:t>和物理网络基础设施的限制。</a:t>
            </a:r>
          </a:p>
          <a:p>
            <a:r>
              <a:rPr lang="en-US" altLang="zh-CN" dirty="0" smtClean="0"/>
              <a:t>GRE</a:t>
            </a:r>
            <a:r>
              <a:rPr lang="zh-CN" altLang="en-US" dirty="0" smtClean="0"/>
              <a:t>：与</a:t>
            </a:r>
            <a:r>
              <a:rPr lang="en-US" altLang="zh-CN" dirty="0" smtClean="0"/>
              <a:t>VXLAN</a:t>
            </a:r>
            <a:r>
              <a:rPr lang="zh-CN" altLang="en-US" dirty="0" smtClean="0"/>
              <a:t>类似的一种</a:t>
            </a:r>
            <a:r>
              <a:rPr lang="en-US" altLang="zh-CN" dirty="0" smtClean="0"/>
              <a:t>overlay</a:t>
            </a:r>
            <a:r>
              <a:rPr lang="zh-CN" altLang="en-US" dirty="0" smtClean="0"/>
              <a:t>网络，主要区别在于使用</a:t>
            </a:r>
            <a:r>
              <a:rPr lang="en-US" altLang="zh-CN" dirty="0" smtClean="0"/>
              <a:t>IP</a:t>
            </a:r>
            <a:r>
              <a:rPr lang="zh-CN" altLang="en-US" dirty="0" smtClean="0"/>
              <a:t>包而非</a:t>
            </a:r>
            <a:r>
              <a:rPr lang="en-US" altLang="zh-CN" dirty="0" smtClean="0"/>
              <a:t>UDP</a:t>
            </a:r>
            <a:r>
              <a:rPr lang="zh-CN" altLang="en-US" dirty="0" smtClean="0"/>
              <a:t>进行封装。</a:t>
            </a:r>
            <a:endParaRPr lang="en-US" altLang="zh-CN" dirty="0" smtClean="0"/>
          </a:p>
          <a:p>
            <a:r>
              <a:rPr lang="zh-CN" altLang="en-US" dirty="0" smtClean="0"/>
              <a:t>生产环境中，一般使用的是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VXLAN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GRE</a:t>
            </a:r>
            <a:r>
              <a:rPr lang="zh-CN" altLang="en-US" dirty="0" smtClean="0"/>
              <a:t>网络。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610749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8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298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59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0576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3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043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必须通过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Physical Network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才能和真实物理网络通信。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378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9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Self-service Network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中的网段可以相同，类似于物理环境中不同公司的内部网络。</a:t>
            </a:r>
            <a:endParaRPr lang="en-US" altLang="zh-CN" sz="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180975" marR="0" lvl="0" indent="-180975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Self-service Network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如果需要和外部物理网络通信，需要通过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Router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，类似于</a:t>
            </a:r>
            <a:r>
              <a:rPr lang="zh-CN" altLang="en-US" sz="11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物理环境中公司上网需要通过路由器或防火墙。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576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External Network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类似于物理环境中直接使用公网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IP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网段，不同的是，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OpenStack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External Network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对应的物理网络不一定能直连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Internet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，有可能只是数据中心的一个内部私有网络。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048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693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kern="1200" dirty="0" smtClean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cs"/>
              </a:rPr>
              <a:t>提示：将</a:t>
            </a:r>
            <a:r>
              <a:rPr lang="en-US" altLang="zh-CN" sz="1100" kern="1200" dirty="0" smtClean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cs"/>
              </a:rPr>
              <a:t>Neutron</a:t>
            </a:r>
            <a:r>
              <a:rPr lang="zh-CN" altLang="en-US" sz="1100" kern="1200" dirty="0" smtClean="0">
                <a:solidFill>
                  <a:schemeClr val="tx1"/>
                </a:solidFill>
                <a:latin typeface="+mn-ea"/>
                <a:ea typeface="微软雅黑" panose="020B0503020204020204" pitchFamily="34" charset="-122"/>
                <a:cs typeface="+mn-cs"/>
              </a:rPr>
              <a:t>网络转换成物理网络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DHCP Namespace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DHCP Server</a:t>
            </a:r>
          </a:p>
          <a:p>
            <a:pPr lvl="1"/>
            <a:r>
              <a:rPr lang="en-US" altLang="zh-CN" dirty="0" smtClean="0"/>
              <a:t>Bridge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Switch</a:t>
            </a:r>
          </a:p>
          <a:p>
            <a:pPr lvl="1"/>
            <a:r>
              <a:rPr lang="en-US" altLang="zh-CN" dirty="0" smtClean="0"/>
              <a:t>Router Namespace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Router</a:t>
            </a:r>
            <a:endParaRPr lang="en-US" altLang="zh-CN" dirty="0"/>
          </a:p>
          <a:p>
            <a:pPr lvl="1"/>
            <a:r>
              <a:rPr lang="en-US" altLang="zh-CN" dirty="0" smtClean="0"/>
              <a:t>Interface 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Trunk Port</a:t>
            </a:r>
          </a:p>
          <a:p>
            <a:pPr lvl="1"/>
            <a:r>
              <a:rPr lang="en-US" altLang="zh-CN" dirty="0" smtClean="0"/>
              <a:t>Port tap</a:t>
            </a:r>
            <a:r>
              <a:rPr lang="zh-CN" altLang="en-US" dirty="0" smtClean="0"/>
              <a:t>类似</a:t>
            </a:r>
            <a:r>
              <a:rPr lang="en-US" altLang="zh-CN" dirty="0" smtClean="0"/>
              <a:t>Switch</a:t>
            </a:r>
            <a:r>
              <a:rPr lang="en-US" altLang="zh-CN" baseline="0" dirty="0" smtClean="0"/>
              <a:t> Port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7356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80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24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050" dirty="0" smtClean="0"/>
              <a:t>Neutron </a:t>
            </a:r>
            <a:r>
              <a:rPr lang="zh-CN" altLang="en-US" sz="1050" dirty="0" smtClean="0"/>
              <a:t>架构原则</a:t>
            </a:r>
          </a:p>
          <a:p>
            <a:pPr lvl="1"/>
            <a:r>
              <a:rPr lang="zh-CN" altLang="en-US" sz="1050" dirty="0" smtClean="0"/>
              <a:t>统一</a:t>
            </a:r>
            <a:r>
              <a:rPr lang="en-US" altLang="zh-CN" sz="1050" dirty="0" smtClean="0"/>
              <a:t>API</a:t>
            </a:r>
          </a:p>
          <a:p>
            <a:pPr lvl="1"/>
            <a:r>
              <a:rPr lang="zh-CN" altLang="en-US" sz="1050" dirty="0" smtClean="0"/>
              <a:t>核心部分最小化</a:t>
            </a:r>
          </a:p>
          <a:p>
            <a:pPr lvl="1"/>
            <a:r>
              <a:rPr lang="zh-CN" altLang="en-US" sz="1050" dirty="0" smtClean="0"/>
              <a:t>可插入式的开放架构</a:t>
            </a:r>
          </a:p>
          <a:p>
            <a:pPr lvl="1"/>
            <a:r>
              <a:rPr lang="zh-CN" altLang="en-US" sz="1050" dirty="0" smtClean="0"/>
              <a:t>可扩展</a:t>
            </a:r>
            <a:endParaRPr lang="en-US" altLang="zh-CN" sz="1050" dirty="0"/>
          </a:p>
          <a:p>
            <a:r>
              <a:rPr lang="en-US" altLang="zh-CN" sz="1050" dirty="0">
                <a:sym typeface="+mn-lt"/>
              </a:rPr>
              <a:t>Message Queue</a:t>
            </a:r>
          </a:p>
          <a:p>
            <a:pPr lvl="1"/>
            <a:r>
              <a:rPr lang="en-US" altLang="zh-CN" sz="1050" dirty="0">
                <a:sym typeface="+mn-lt"/>
              </a:rPr>
              <a:t>Neutron-server</a:t>
            </a:r>
            <a:r>
              <a:rPr lang="zh-CN" altLang="en-US" sz="1050" dirty="0">
                <a:sym typeface="+mn-lt"/>
              </a:rPr>
              <a:t>使用</a:t>
            </a:r>
            <a:r>
              <a:rPr lang="en-US" altLang="zh-CN" sz="1050" dirty="0">
                <a:sym typeface="+mn-lt"/>
              </a:rPr>
              <a:t>Message Queue</a:t>
            </a:r>
            <a:r>
              <a:rPr lang="zh-CN" altLang="en-US" sz="1050" dirty="0">
                <a:sym typeface="+mn-lt"/>
              </a:rPr>
              <a:t>与其他</a:t>
            </a:r>
            <a:r>
              <a:rPr lang="en-US" altLang="zh-CN" sz="1050" dirty="0">
                <a:sym typeface="+mn-lt"/>
              </a:rPr>
              <a:t>Neutron agents</a:t>
            </a:r>
            <a:r>
              <a:rPr lang="zh-CN" altLang="en-US" sz="1050" dirty="0">
                <a:sym typeface="+mn-lt"/>
              </a:rPr>
              <a:t>进行交换消息，但是这个</a:t>
            </a:r>
            <a:r>
              <a:rPr lang="en-US" altLang="zh-CN" sz="1050" dirty="0">
                <a:sym typeface="+mn-lt"/>
              </a:rPr>
              <a:t>Message Queue</a:t>
            </a:r>
            <a:r>
              <a:rPr lang="zh-CN" altLang="en-US" sz="1050" dirty="0">
                <a:sym typeface="+mn-lt"/>
              </a:rPr>
              <a:t>不会用于</a:t>
            </a:r>
            <a:r>
              <a:rPr lang="en-US" altLang="zh-CN" sz="1050" dirty="0">
                <a:sym typeface="+mn-lt"/>
              </a:rPr>
              <a:t>Neutron-server</a:t>
            </a:r>
            <a:r>
              <a:rPr lang="zh-CN" altLang="en-US" sz="1050" dirty="0">
                <a:sym typeface="+mn-lt"/>
              </a:rPr>
              <a:t>与其他</a:t>
            </a:r>
            <a:r>
              <a:rPr lang="en-US" altLang="zh-CN" sz="1050" dirty="0">
                <a:sym typeface="+mn-lt"/>
              </a:rPr>
              <a:t>OpenStack</a:t>
            </a:r>
            <a:r>
              <a:rPr lang="zh-CN" altLang="en-US" sz="1050" dirty="0">
                <a:sym typeface="+mn-lt"/>
              </a:rPr>
              <a:t>组件（如</a:t>
            </a:r>
            <a:r>
              <a:rPr lang="en-US" altLang="zh-CN" sz="1050" dirty="0">
                <a:sym typeface="+mn-lt"/>
              </a:rPr>
              <a:t>nova </a:t>
            </a:r>
            <a:r>
              <a:rPr lang="zh-CN" altLang="en-US" sz="1050" dirty="0">
                <a:sym typeface="+mn-lt"/>
              </a:rPr>
              <a:t>）进行交换消息。</a:t>
            </a:r>
          </a:p>
          <a:p>
            <a:r>
              <a:rPr lang="en-US" altLang="zh-CN" sz="1050" dirty="0">
                <a:sym typeface="+mn-lt"/>
              </a:rPr>
              <a:t>L2 Agent</a:t>
            </a:r>
          </a:p>
          <a:p>
            <a:pPr lvl="1"/>
            <a:r>
              <a:rPr lang="zh-CN" altLang="en-US" sz="1050" dirty="0">
                <a:sym typeface="+mn-lt"/>
              </a:rPr>
              <a:t>负责连接端口（</a:t>
            </a:r>
            <a:r>
              <a:rPr lang="en-US" altLang="zh-CN" sz="1050" dirty="0">
                <a:sym typeface="+mn-lt"/>
              </a:rPr>
              <a:t>ports</a:t>
            </a:r>
            <a:r>
              <a:rPr lang="zh-CN" altLang="en-US" sz="1050" dirty="0">
                <a:sym typeface="+mn-lt"/>
              </a:rPr>
              <a:t>）和设备，使他们处于共享的广播域</a:t>
            </a:r>
            <a:r>
              <a:rPr lang="en-US" altLang="zh-CN" sz="1050" dirty="0">
                <a:sym typeface="+mn-lt"/>
              </a:rPr>
              <a:t>(broadcast domain)</a:t>
            </a:r>
            <a:r>
              <a:rPr lang="zh-CN" altLang="en-US" sz="1050" dirty="0">
                <a:sym typeface="+mn-lt"/>
              </a:rPr>
              <a:t>。通常运行在</a:t>
            </a:r>
            <a:r>
              <a:rPr lang="en-US" altLang="zh-CN" sz="1050" dirty="0">
                <a:sym typeface="+mn-lt"/>
              </a:rPr>
              <a:t>Hypervisor</a:t>
            </a:r>
            <a:r>
              <a:rPr lang="zh-CN" altLang="en-US" sz="1050" dirty="0">
                <a:sym typeface="+mn-lt"/>
              </a:rPr>
              <a:t>上。</a:t>
            </a:r>
            <a:endParaRPr lang="en-US" altLang="zh-CN" sz="1050" dirty="0">
              <a:sym typeface="+mn-lt"/>
            </a:endParaRPr>
          </a:p>
          <a:p>
            <a:r>
              <a:rPr lang="en-US" altLang="zh-CN" sz="1050" dirty="0">
                <a:sym typeface="+mn-lt"/>
              </a:rPr>
              <a:t>L3 Agent</a:t>
            </a:r>
          </a:p>
          <a:p>
            <a:pPr lvl="1"/>
            <a:r>
              <a:rPr lang="zh-CN" altLang="en-US" sz="1050" dirty="0">
                <a:sym typeface="+mn-lt"/>
              </a:rPr>
              <a:t>负责连接</a:t>
            </a:r>
            <a:r>
              <a:rPr lang="en-US" altLang="zh-CN" sz="1050" dirty="0">
                <a:sym typeface="+mn-lt"/>
              </a:rPr>
              <a:t>tenant</a:t>
            </a:r>
            <a:r>
              <a:rPr lang="zh-CN" altLang="en-US" sz="1050" dirty="0">
                <a:sym typeface="+mn-lt"/>
              </a:rPr>
              <a:t>网络到数据中心，或连接到</a:t>
            </a:r>
            <a:r>
              <a:rPr lang="en-US" altLang="zh-CN" sz="1050" dirty="0">
                <a:sym typeface="+mn-lt"/>
              </a:rPr>
              <a:t>Internet</a:t>
            </a:r>
            <a:r>
              <a:rPr lang="zh-CN" altLang="en-US" sz="1050" dirty="0">
                <a:sym typeface="+mn-lt"/>
              </a:rPr>
              <a:t>。在真实的部署环境中，一般都需要多个</a:t>
            </a:r>
            <a:r>
              <a:rPr lang="en-US" altLang="zh-CN" sz="1050" dirty="0">
                <a:sym typeface="+mn-lt"/>
              </a:rPr>
              <a:t>L3 Agent</a:t>
            </a:r>
            <a:r>
              <a:rPr lang="zh-CN" altLang="en-US" sz="1050" dirty="0">
                <a:sym typeface="+mn-lt"/>
              </a:rPr>
              <a:t>同时运行。</a:t>
            </a:r>
          </a:p>
          <a:p>
            <a:r>
              <a:rPr lang="en-US" altLang="zh-CN" sz="1050" dirty="0">
                <a:sym typeface="+mn-lt"/>
              </a:rPr>
              <a:t>DHCP agent</a:t>
            </a:r>
          </a:p>
          <a:p>
            <a:pPr lvl="1"/>
            <a:r>
              <a:rPr lang="zh-CN" altLang="en-US" sz="1050" dirty="0">
                <a:sym typeface="+mn-lt"/>
              </a:rPr>
              <a:t>用于自动配置虚拟机网络。</a:t>
            </a:r>
            <a:endParaRPr lang="en-US" altLang="zh-CN" sz="1050" dirty="0">
              <a:sym typeface="+mn-lt"/>
            </a:endParaRPr>
          </a:p>
          <a:p>
            <a:r>
              <a:rPr lang="en-US" altLang="zh-CN" sz="1050" dirty="0">
                <a:sym typeface="+mn-lt"/>
              </a:rPr>
              <a:t>Advanced Service</a:t>
            </a:r>
          </a:p>
          <a:p>
            <a:pPr lvl="1"/>
            <a:r>
              <a:rPr lang="zh-CN" altLang="en-US" sz="1050" dirty="0">
                <a:sym typeface="+mn-lt"/>
              </a:rPr>
              <a:t>提供</a:t>
            </a:r>
            <a:r>
              <a:rPr lang="en-US" altLang="zh-CN" sz="1050" dirty="0">
                <a:sym typeface="+mn-lt"/>
              </a:rPr>
              <a:t>LB</a:t>
            </a:r>
            <a:r>
              <a:rPr lang="zh-CN" altLang="en-US" sz="1050" dirty="0">
                <a:sym typeface="+mn-lt"/>
              </a:rPr>
              <a:t>、</a:t>
            </a:r>
            <a:r>
              <a:rPr lang="en-US" altLang="zh-CN" sz="1050" dirty="0">
                <a:sym typeface="+mn-lt"/>
              </a:rPr>
              <a:t>Firewall</a:t>
            </a:r>
            <a:r>
              <a:rPr lang="zh-CN" altLang="en-US" sz="1050" dirty="0">
                <a:sym typeface="+mn-lt"/>
              </a:rPr>
              <a:t>和</a:t>
            </a:r>
            <a:r>
              <a:rPr lang="en-US" altLang="zh-CN" sz="1050" dirty="0">
                <a:sym typeface="+mn-lt"/>
              </a:rPr>
              <a:t>VPN</a:t>
            </a:r>
            <a:r>
              <a:rPr lang="zh-CN" altLang="en-US" sz="1050" dirty="0">
                <a:sym typeface="+mn-lt"/>
              </a:rPr>
              <a:t>等服务</a:t>
            </a:r>
            <a:r>
              <a:rPr lang="zh-CN" altLang="en-US" sz="1050" dirty="0" smtClean="0">
                <a:sym typeface="+mn-lt"/>
              </a:rPr>
              <a:t>。</a:t>
            </a:r>
            <a:endParaRPr lang="zh-CN" altLang="en-US" sz="1050" dirty="0" smtClean="0"/>
          </a:p>
          <a:p>
            <a:endParaRPr lang="zh-CN" altLang="en-US" sz="1050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106332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ym typeface="+mn-lt"/>
            </a:endParaRP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578843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Neutron Server = APIs + Plugins</a:t>
            </a:r>
            <a:r>
              <a:rPr lang="zh-CN" altLang="en-US" dirty="0" smtClean="0"/>
              <a:t>，通过这种方式，可以自由对接不同网络后端能力。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1804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ML2= Modular Layer 2</a:t>
            </a:r>
          </a:p>
          <a:p>
            <a:r>
              <a:rPr lang="en-US" altLang="zh-CN" dirty="0" smtClean="0"/>
              <a:t>Core plugin </a:t>
            </a:r>
            <a:r>
              <a:rPr lang="zh-CN" altLang="en-US" dirty="0" smtClean="0"/>
              <a:t>提供基础的网络功能，使用不同的</a:t>
            </a:r>
            <a:r>
              <a:rPr lang="en-US" altLang="zh-CN" dirty="0" smtClean="0"/>
              <a:t>drivers</a:t>
            </a:r>
            <a:r>
              <a:rPr lang="zh-CN" altLang="en-US" dirty="0" smtClean="0"/>
              <a:t>调用不同的底层网络实现技术。</a:t>
            </a:r>
            <a:endParaRPr lang="en-US" altLang="zh-CN" dirty="0" smtClean="0"/>
          </a:p>
          <a:p>
            <a:r>
              <a:rPr lang="en-US" altLang="zh-CN" dirty="0" smtClean="0"/>
              <a:t>ML2 Plugin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Drivers</a:t>
            </a:r>
            <a:r>
              <a:rPr lang="zh-CN" altLang="en-US" dirty="0" smtClean="0"/>
              <a:t>主要分为以下两种：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Type Driver</a:t>
            </a:r>
            <a:r>
              <a:rPr lang="zh-CN" altLang="en-US" dirty="0" smtClean="0"/>
              <a:t>：定义了网络类型，每种网络类型对应一个</a:t>
            </a:r>
            <a:r>
              <a:rPr lang="en-US" altLang="zh-CN" dirty="0" smtClean="0"/>
              <a:t>Type Driver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Mechanism Driver</a:t>
            </a:r>
            <a:r>
              <a:rPr lang="zh-CN" altLang="en-US" dirty="0" smtClean="0"/>
              <a:t>：对接各种二层网络技术和物理交换设备，如</a:t>
            </a:r>
            <a:r>
              <a:rPr lang="en-US" altLang="zh-CN" dirty="0" smtClean="0"/>
              <a:t>OVS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 Bridge</a:t>
            </a:r>
            <a:r>
              <a:rPr lang="zh-CN" altLang="en-US" dirty="0" smtClean="0"/>
              <a:t>等。</a:t>
            </a:r>
            <a:r>
              <a:rPr lang="en-US" altLang="zh-CN" dirty="0" smtClean="0"/>
              <a:t>Mechanism Driver</a:t>
            </a:r>
            <a:r>
              <a:rPr lang="zh-CN" altLang="en-US" dirty="0" smtClean="0"/>
              <a:t>从</a:t>
            </a:r>
            <a:r>
              <a:rPr lang="en-US" altLang="zh-CN" dirty="0" smtClean="0"/>
              <a:t>Type Driver</a:t>
            </a:r>
            <a:r>
              <a:rPr lang="zh-CN" altLang="en-US" dirty="0" smtClean="0"/>
              <a:t>获取相关的底层网络信息，确保对应的底层技术能够根据这些信息正确配置二层网络。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827969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L3 Service Plugin</a:t>
            </a:r>
            <a:r>
              <a:rPr lang="zh-CN" altLang="en-US" smtClean="0"/>
              <a:t>主要提供路由，浮动</a:t>
            </a:r>
            <a:r>
              <a:rPr lang="en-US" altLang="zh-CN" smtClean="0"/>
              <a:t>IP</a:t>
            </a:r>
            <a:r>
              <a:rPr lang="zh-CN" altLang="en-US" smtClean="0"/>
              <a:t>服务等。</a:t>
            </a:r>
            <a:endParaRPr lang="zh-CN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4877955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934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0559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019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6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9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本小节“</a:t>
            </a:r>
            <a:r>
              <a:rPr lang="en-US" altLang="zh-CN" dirty="0"/>
              <a:t>Neutron</a:t>
            </a:r>
            <a:r>
              <a:rPr lang="zh-CN" altLang="en-US" dirty="0"/>
              <a:t>网络流量</a:t>
            </a:r>
            <a:r>
              <a:rPr lang="zh-CN" altLang="en-US" dirty="0" smtClean="0"/>
              <a:t>分析”里面涉及的网络知识较多，请认真学习好本章前面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个小节的理论知识，完成第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小节的</a:t>
            </a:r>
            <a:r>
              <a:rPr lang="en-US" altLang="zh-CN" dirty="0" smtClean="0"/>
              <a:t>Neutron</a:t>
            </a:r>
            <a:r>
              <a:rPr lang="zh-CN" altLang="en-US" dirty="0" smtClean="0"/>
              <a:t>动手实验后再学习。</a:t>
            </a:r>
            <a:endParaRPr lang="en-US" altLang="zh-CN" dirty="0" smtClean="0"/>
          </a:p>
          <a:p>
            <a:r>
              <a:rPr lang="zh-CN" altLang="en-US" smtClean="0"/>
              <a:t>如果缺乏网络基础知识，</a:t>
            </a:r>
            <a:r>
              <a:rPr lang="zh-CN" altLang="en-US" dirty="0" smtClean="0"/>
              <a:t>建议</a:t>
            </a:r>
            <a:r>
              <a:rPr lang="zh-CN" altLang="en-US" smtClean="0"/>
              <a:t>补充学习华</a:t>
            </a:r>
            <a:r>
              <a:rPr lang="zh-CN" altLang="en-US" dirty="0" smtClean="0"/>
              <a:t>为的路由交换认证课程，例如</a:t>
            </a:r>
            <a:r>
              <a:rPr lang="en-US" altLang="zh-CN" dirty="0" smtClean="0"/>
              <a:t>HCIA-Routing &amp; Switching</a:t>
            </a:r>
            <a:r>
              <a:rPr lang="zh-CN" altLang="en-US" dirty="0" smtClean="0"/>
              <a:t>认证课程。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83510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981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Flat</a:t>
            </a:r>
            <a:r>
              <a:rPr lang="zh-CN" altLang="en-US" smtClean="0"/>
              <a:t>网络类似于使用网线直接连接物理网络，</a:t>
            </a:r>
            <a:r>
              <a:rPr lang="en-US" altLang="zh-CN" smtClean="0"/>
              <a:t>OpenStack</a:t>
            </a:r>
            <a:r>
              <a:rPr lang="zh-CN" altLang="en-US" smtClean="0"/>
              <a:t>不负责网络隔离。</a:t>
            </a:r>
            <a:endParaRPr lang="en-US" altLang="zh-CN" smtClean="0"/>
          </a:p>
          <a:p>
            <a:r>
              <a:rPr lang="zh-CN" altLang="en-US" smtClean="0"/>
              <a:t>图中</a:t>
            </a:r>
            <a:r>
              <a:rPr lang="en-US" altLang="zh-CN" smtClean="0"/>
              <a:t>interface 2</a:t>
            </a:r>
            <a:r>
              <a:rPr lang="zh-CN" altLang="en-US" smtClean="0"/>
              <a:t>不带</a:t>
            </a:r>
            <a:r>
              <a:rPr lang="en-US" altLang="zh-CN" smtClean="0"/>
              <a:t>VLAN tag</a:t>
            </a:r>
            <a:r>
              <a:rPr lang="zh-CN" altLang="en-US" smtClean="0"/>
              <a:t>。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6290053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图中</a:t>
            </a:r>
            <a:r>
              <a:rPr lang="en-US" altLang="zh-CN" smtClean="0"/>
              <a:t>interface 2</a:t>
            </a:r>
            <a:r>
              <a:rPr lang="zh-CN" altLang="en-US" smtClean="0"/>
              <a:t>需通过多个</a:t>
            </a:r>
            <a:r>
              <a:rPr lang="en-US" altLang="zh-CN" smtClean="0"/>
              <a:t>VLAN</a:t>
            </a:r>
            <a:r>
              <a:rPr lang="zh-CN" altLang="en-US" smtClean="0"/>
              <a:t>，连接的物理交换机一般需配置</a:t>
            </a:r>
            <a:r>
              <a:rPr lang="en-US" altLang="zh-CN" smtClean="0"/>
              <a:t>trunk</a:t>
            </a:r>
            <a:r>
              <a:rPr lang="zh-CN" altLang="en-US" smtClean="0"/>
              <a:t>模式，并允许这些</a:t>
            </a:r>
            <a:r>
              <a:rPr lang="en-US" altLang="zh-CN" smtClean="0"/>
              <a:t>VLAN</a:t>
            </a:r>
            <a:r>
              <a:rPr lang="zh-CN" altLang="en-US" smtClean="0"/>
              <a:t>通过。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695003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0741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394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以下步骤涉及计算节点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虚拟机数据包由虚拟网卡（</a:t>
            </a:r>
            <a:r>
              <a:rPr lang="en-US" altLang="zh-CN" smtClean="0"/>
              <a:t>1</a:t>
            </a:r>
            <a:r>
              <a:rPr lang="zh-CN" altLang="en-US" smtClean="0"/>
              <a:t>）通过</a:t>
            </a:r>
            <a:r>
              <a:rPr lang="en-US" altLang="zh-CN" smtClean="0"/>
              <a:t>veth pair</a:t>
            </a:r>
            <a:r>
              <a:rPr lang="zh-CN" altLang="en-US" smtClean="0"/>
              <a:t>转发到</a:t>
            </a:r>
            <a:r>
              <a:rPr lang="en-US" altLang="zh-CN" smtClean="0"/>
              <a:t>Provider Bridge</a:t>
            </a:r>
            <a:r>
              <a:rPr lang="zh-CN" altLang="en-US" smtClean="0"/>
              <a:t>上的端口（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/>
              <a:t>Provider Bridge</a:t>
            </a:r>
            <a:r>
              <a:rPr lang="zh-CN" altLang="en-US" smtClean="0"/>
              <a:t>上的安全组规则（</a:t>
            </a:r>
            <a:r>
              <a:rPr lang="en-US" altLang="zh-CN" smtClean="0"/>
              <a:t>3</a:t>
            </a:r>
            <a:r>
              <a:rPr lang="zh-CN" altLang="en-US" smtClean="0"/>
              <a:t>）检查防火墙和记录连接跟踪</a:t>
            </a:r>
          </a:p>
          <a:p>
            <a:pPr lvl="1"/>
            <a:r>
              <a:rPr lang="en-US" altLang="zh-CN" smtClean="0"/>
              <a:t>provider Bridge</a:t>
            </a:r>
            <a:r>
              <a:rPr lang="zh-CN" altLang="en-US" smtClean="0"/>
              <a:t>上的</a:t>
            </a:r>
            <a:r>
              <a:rPr lang="en-US" altLang="zh-CN" smtClean="0"/>
              <a:t>VLAN</a:t>
            </a:r>
            <a:r>
              <a:rPr lang="zh-CN" altLang="en-US" smtClean="0"/>
              <a:t>子接口（</a:t>
            </a:r>
            <a:r>
              <a:rPr lang="en-US" altLang="zh-CN" smtClean="0"/>
              <a:t>4</a:t>
            </a:r>
            <a:r>
              <a:rPr lang="zh-CN" altLang="en-US" smtClean="0"/>
              <a:t>）将数据包转发到物理网卡（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物理网卡（</a:t>
            </a:r>
            <a:r>
              <a:rPr lang="en-US" altLang="zh-CN" smtClean="0"/>
              <a:t>5</a:t>
            </a:r>
            <a:r>
              <a:rPr lang="zh-CN" altLang="en-US" smtClean="0"/>
              <a:t>）将数据包打上</a:t>
            </a:r>
            <a:r>
              <a:rPr lang="en-US" altLang="zh-CN" smtClean="0"/>
              <a:t>VLAN tag 101</a:t>
            </a:r>
            <a:r>
              <a:rPr lang="zh-CN" altLang="en-US" smtClean="0"/>
              <a:t>，并将其转发到物理交换机端口（</a:t>
            </a:r>
            <a:r>
              <a:rPr lang="en-US" altLang="zh-CN" smtClean="0"/>
              <a:t>6</a:t>
            </a:r>
            <a:r>
              <a:rPr lang="zh-CN" altLang="en-US" smtClean="0"/>
              <a:t>）</a:t>
            </a:r>
          </a:p>
          <a:p>
            <a:endParaRPr lang="zh-CN" altLang="en-US" smtClean="0"/>
          </a:p>
          <a:p>
            <a:r>
              <a:rPr lang="zh-CN" altLang="en-US" smtClean="0"/>
              <a:t>以下步骤涉及物理网络设备：</a:t>
            </a:r>
          </a:p>
          <a:p>
            <a:pPr lvl="1"/>
            <a:r>
              <a:rPr lang="zh-CN" altLang="en-US" smtClean="0"/>
              <a:t>交换机从数据包中删除</a:t>
            </a:r>
            <a:r>
              <a:rPr lang="en-US" altLang="zh-CN" smtClean="0"/>
              <a:t>VLAN tag 101</a:t>
            </a:r>
            <a:r>
              <a:rPr lang="zh-CN" altLang="en-US" smtClean="0"/>
              <a:t>，并将其转发到路由器（</a:t>
            </a:r>
            <a:r>
              <a:rPr lang="en-US" altLang="zh-CN" smtClean="0"/>
              <a:t>7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路由器将数据包从</a:t>
            </a:r>
            <a:r>
              <a:rPr lang="en-US" altLang="zh-CN" smtClean="0"/>
              <a:t>Provider Network 1</a:t>
            </a:r>
            <a:r>
              <a:rPr lang="zh-CN" altLang="en-US" smtClean="0"/>
              <a:t>网关（</a:t>
            </a:r>
            <a:r>
              <a:rPr lang="en-US" altLang="zh-CN" smtClean="0"/>
              <a:t>8</a:t>
            </a:r>
            <a:r>
              <a:rPr lang="zh-CN" altLang="en-US" smtClean="0"/>
              <a:t>）路由到</a:t>
            </a:r>
            <a:r>
              <a:rPr lang="en-US" altLang="zh-CN" smtClean="0"/>
              <a:t>External</a:t>
            </a:r>
            <a:r>
              <a:rPr lang="zh-CN" altLang="en-US" smtClean="0"/>
              <a:t>网络网关（</a:t>
            </a:r>
            <a:r>
              <a:rPr lang="en-US" altLang="zh-CN" smtClean="0"/>
              <a:t>9</a:t>
            </a:r>
            <a:r>
              <a:rPr lang="zh-CN" altLang="en-US" smtClean="0"/>
              <a:t>），并将数据包转发到</a:t>
            </a:r>
            <a:r>
              <a:rPr lang="en-US" altLang="zh-CN" smtClean="0"/>
              <a:t>External</a:t>
            </a:r>
            <a:r>
              <a:rPr lang="zh-CN" altLang="en-US" smtClean="0"/>
              <a:t>网络的交换机端口（</a:t>
            </a:r>
            <a:r>
              <a:rPr lang="en-US" altLang="zh-CN" smtClean="0"/>
              <a:t>10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交换机将数据包转发到外部网络（</a:t>
            </a:r>
            <a:r>
              <a:rPr lang="en-US" altLang="zh-CN" smtClean="0"/>
              <a:t>11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外部网络（</a:t>
            </a:r>
            <a:r>
              <a:rPr lang="en-US" altLang="zh-CN" smtClean="0"/>
              <a:t>12</a:t>
            </a:r>
            <a:r>
              <a:rPr lang="zh-CN" altLang="en-US" smtClean="0"/>
              <a:t>）接收数据包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240839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以下步骤涉及计算节点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</a:p>
          <a:p>
            <a:pPr lvl="1"/>
            <a:r>
              <a:rPr lang="zh-CN" altLang="en-US" smtClean="0"/>
              <a:t>虚拟</a:t>
            </a:r>
            <a:r>
              <a:rPr lang="en-US" altLang="zh-CN" smtClean="0"/>
              <a:t>1</a:t>
            </a:r>
            <a:r>
              <a:rPr lang="zh-CN" altLang="en-US" smtClean="0"/>
              <a:t>机数据包由虚拟网卡（</a:t>
            </a:r>
            <a:r>
              <a:rPr lang="en-US" altLang="zh-CN" smtClean="0"/>
              <a:t>1</a:t>
            </a:r>
            <a:r>
              <a:rPr lang="zh-CN" altLang="en-US" smtClean="0"/>
              <a:t>）通过</a:t>
            </a:r>
            <a:r>
              <a:rPr lang="en-US" altLang="zh-CN" smtClean="0"/>
              <a:t>veth pair</a:t>
            </a:r>
            <a:r>
              <a:rPr lang="zh-CN" altLang="en-US" smtClean="0"/>
              <a:t>转发到</a:t>
            </a:r>
            <a:r>
              <a:rPr lang="en-US" altLang="zh-CN" smtClean="0"/>
              <a:t>Provider Bridge</a:t>
            </a:r>
            <a:r>
              <a:rPr lang="zh-CN" altLang="en-US" smtClean="0"/>
              <a:t>上的端口（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/>
              <a:t>Provider Bridge</a:t>
            </a:r>
            <a:r>
              <a:rPr lang="zh-CN" altLang="en-US" smtClean="0"/>
              <a:t>上的安全组规则（</a:t>
            </a:r>
            <a:r>
              <a:rPr lang="en-US" altLang="zh-CN" smtClean="0"/>
              <a:t>3</a:t>
            </a:r>
            <a:r>
              <a:rPr lang="zh-CN" altLang="en-US" smtClean="0"/>
              <a:t>）检查防火墙和记录连接跟踪</a:t>
            </a:r>
          </a:p>
          <a:p>
            <a:pPr lvl="1"/>
            <a:r>
              <a:rPr lang="en-US" altLang="zh-CN" smtClean="0"/>
              <a:t>Provider Bridge</a:t>
            </a:r>
            <a:r>
              <a:rPr lang="zh-CN" altLang="en-US" smtClean="0"/>
              <a:t>上的</a:t>
            </a:r>
            <a:r>
              <a:rPr lang="en-US" altLang="zh-CN" smtClean="0"/>
              <a:t>VLAN</a:t>
            </a:r>
            <a:r>
              <a:rPr lang="zh-CN" altLang="en-US" smtClean="0"/>
              <a:t>子接口（</a:t>
            </a:r>
            <a:r>
              <a:rPr lang="en-US" altLang="zh-CN" smtClean="0"/>
              <a:t>4</a:t>
            </a:r>
            <a:r>
              <a:rPr lang="zh-CN" altLang="en-US" smtClean="0"/>
              <a:t>）将数据包转发到物理网卡（</a:t>
            </a:r>
            <a:r>
              <a:rPr lang="en-US" altLang="zh-CN" smtClean="0"/>
              <a:t>5</a:t>
            </a:r>
            <a:r>
              <a:rPr lang="zh-CN" altLang="en-US" smtClean="0"/>
              <a:t>）</a:t>
            </a:r>
          </a:p>
          <a:p>
            <a:pPr lvl="1"/>
            <a:r>
              <a:rPr lang="zh-CN" altLang="en-US" smtClean="0"/>
              <a:t>物理网卡（</a:t>
            </a:r>
            <a:r>
              <a:rPr lang="en-US" altLang="zh-CN" smtClean="0"/>
              <a:t>5</a:t>
            </a:r>
            <a:r>
              <a:rPr lang="zh-CN" altLang="en-US" smtClean="0"/>
              <a:t>）将数据包打上</a:t>
            </a:r>
            <a:r>
              <a:rPr lang="en-US" altLang="zh-CN" smtClean="0"/>
              <a:t>VLAN tag 101</a:t>
            </a:r>
            <a:r>
              <a:rPr lang="zh-CN" altLang="en-US" smtClean="0"/>
              <a:t>，并将其转发到物理交换机端口（</a:t>
            </a:r>
            <a:r>
              <a:rPr lang="en-US" altLang="zh-CN" smtClean="0"/>
              <a:t>6</a:t>
            </a:r>
            <a:r>
              <a:rPr lang="zh-CN" altLang="en-US" smtClean="0"/>
              <a:t>）</a:t>
            </a:r>
          </a:p>
          <a:p>
            <a:endParaRPr lang="zh-CN" altLang="en-US" smtClean="0"/>
          </a:p>
          <a:p>
            <a:r>
              <a:rPr lang="zh-CN" altLang="en-US" smtClean="0"/>
              <a:t>以下步骤涉及物理网络设备：</a:t>
            </a:r>
          </a:p>
          <a:p>
            <a:pPr lvl="1"/>
            <a:r>
              <a:rPr lang="zh-CN" altLang="en-US" smtClean="0"/>
              <a:t>交换机将数据包转发给计算节点</a:t>
            </a:r>
            <a:r>
              <a:rPr lang="en-US" altLang="zh-CN" smtClean="0"/>
              <a:t>2</a:t>
            </a:r>
            <a:r>
              <a:rPr lang="zh-CN" altLang="en-US" smtClean="0"/>
              <a:t>所连接的交换机端口（</a:t>
            </a:r>
            <a:r>
              <a:rPr lang="en-US" altLang="zh-CN" smtClean="0"/>
              <a:t>7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0"/>
            <a:r>
              <a:rPr lang="zh-CN" altLang="en-US" smtClean="0"/>
              <a:t>以下步骤涉及计算节点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zh-CN" altLang="en-US" smtClean="0"/>
              <a:t>计算节点</a:t>
            </a:r>
            <a:r>
              <a:rPr lang="en-US" altLang="zh-CN" smtClean="0"/>
              <a:t>2</a:t>
            </a:r>
            <a:r>
              <a:rPr lang="zh-CN" altLang="en-US" smtClean="0"/>
              <a:t>的物理网卡（</a:t>
            </a:r>
            <a:r>
              <a:rPr lang="en-US" altLang="zh-CN" smtClean="0"/>
              <a:t>8</a:t>
            </a:r>
            <a:r>
              <a:rPr lang="zh-CN" altLang="en-US" smtClean="0"/>
              <a:t>）从数据包中删除</a:t>
            </a:r>
            <a:r>
              <a:rPr lang="en-US" altLang="zh-CN" smtClean="0"/>
              <a:t>VLAN tag 101</a:t>
            </a:r>
            <a:r>
              <a:rPr lang="zh-CN" altLang="en-US" smtClean="0"/>
              <a:t>，然后转发给</a:t>
            </a:r>
            <a:r>
              <a:rPr lang="en-US" altLang="zh-CN" smtClean="0"/>
              <a:t>Provider Bridge</a:t>
            </a:r>
            <a:r>
              <a:rPr lang="zh-CN" altLang="en-US" smtClean="0"/>
              <a:t>的</a:t>
            </a:r>
            <a:r>
              <a:rPr lang="en-US" altLang="zh-CN" smtClean="0"/>
              <a:t>VLAN</a:t>
            </a:r>
            <a:r>
              <a:rPr lang="zh-CN" altLang="en-US" smtClean="0"/>
              <a:t>子接口（</a:t>
            </a:r>
            <a:r>
              <a:rPr lang="en-US" altLang="zh-CN" smtClean="0"/>
              <a:t>9</a:t>
            </a:r>
            <a:r>
              <a:rPr lang="zh-CN" altLang="en-US" smtClean="0"/>
              <a:t>）</a:t>
            </a:r>
          </a:p>
          <a:p>
            <a:pPr lvl="1"/>
            <a:r>
              <a:rPr lang="en-US" altLang="zh-CN" smtClean="0"/>
              <a:t>Provider Bridge</a:t>
            </a:r>
            <a:r>
              <a:rPr lang="zh-CN" altLang="en-US" smtClean="0"/>
              <a:t>上的安全组规则（</a:t>
            </a:r>
            <a:r>
              <a:rPr lang="en-US" altLang="zh-CN" smtClean="0"/>
              <a:t>10</a:t>
            </a:r>
            <a:r>
              <a:rPr lang="zh-CN" altLang="en-US" smtClean="0"/>
              <a:t>）检查防火墙和记录连接跟踪</a:t>
            </a:r>
          </a:p>
          <a:p>
            <a:pPr lvl="1"/>
            <a:r>
              <a:rPr lang="en-US" altLang="zh-CN" smtClean="0"/>
              <a:t>Provider Bridge</a:t>
            </a:r>
            <a:r>
              <a:rPr lang="zh-CN" altLang="en-US" smtClean="0"/>
              <a:t>上的虚拟网卡（</a:t>
            </a:r>
            <a:r>
              <a:rPr lang="en-US" altLang="zh-CN" smtClean="0"/>
              <a:t>11</a:t>
            </a:r>
            <a:r>
              <a:rPr lang="zh-CN" altLang="en-US" smtClean="0"/>
              <a:t>）通过</a:t>
            </a:r>
            <a:r>
              <a:rPr lang="en-US" altLang="zh-CN" smtClean="0"/>
              <a:t>veth pair</a:t>
            </a:r>
            <a:r>
              <a:rPr lang="zh-CN" altLang="en-US" smtClean="0"/>
              <a:t>将数据包转发给虚拟机</a:t>
            </a:r>
            <a:r>
              <a:rPr lang="en-US" altLang="zh-CN" smtClean="0"/>
              <a:t>2</a:t>
            </a:r>
            <a:r>
              <a:rPr lang="zh-CN" altLang="en-US" smtClean="0"/>
              <a:t>的网卡（</a:t>
            </a:r>
            <a:r>
              <a:rPr lang="en-US" altLang="zh-CN" smtClean="0"/>
              <a:t>12</a:t>
            </a:r>
            <a:r>
              <a:rPr lang="zh-CN" altLang="en-US" smtClean="0"/>
              <a:t>）</a:t>
            </a:r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2225002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以下步骤涉及计算节点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smtClean="0"/>
              <a:t>1</a:t>
            </a:r>
            <a:r>
              <a:rPr lang="zh-CN" altLang="en-US" dirty="0" smtClean="0"/>
              <a:t>数据包由虚拟网卡（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）通过</a:t>
            </a:r>
            <a:r>
              <a:rPr lang="en-US" altLang="zh-CN" dirty="0" err="1" smtClean="0"/>
              <a:t>veth</a:t>
            </a:r>
            <a:r>
              <a:rPr lang="en-US" altLang="zh-CN" dirty="0" smtClean="0"/>
              <a:t> pair</a:t>
            </a:r>
            <a:r>
              <a:rPr lang="zh-CN" altLang="en-US" dirty="0" smtClean="0"/>
              <a:t>转发到</a:t>
            </a:r>
            <a:r>
              <a:rPr lang="en-US" altLang="zh-CN" dirty="0" smtClean="0"/>
              <a:t>Provider Bridge</a:t>
            </a:r>
            <a:r>
              <a:rPr lang="zh-CN" altLang="en-US" dirty="0" smtClean="0"/>
              <a:t>上的端口（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Provider Bridge</a:t>
            </a:r>
            <a:r>
              <a:rPr lang="zh-CN" altLang="en-US" dirty="0" smtClean="0"/>
              <a:t>上的安全组规则（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）检查防火墙和记录连接跟踪</a:t>
            </a:r>
          </a:p>
          <a:p>
            <a:pPr lvl="1"/>
            <a:r>
              <a:rPr lang="en-US" altLang="zh-CN" dirty="0" smtClean="0"/>
              <a:t>Provider Bridge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子接口（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）将数据包转发到物理网卡（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物理网卡（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）将数据包打上</a:t>
            </a:r>
            <a:r>
              <a:rPr lang="en-US" altLang="zh-CN" dirty="0" smtClean="0"/>
              <a:t>VLAN tag 101</a:t>
            </a:r>
            <a:r>
              <a:rPr lang="zh-CN" altLang="en-US" dirty="0" smtClean="0"/>
              <a:t>，并将其转发到物理交换机端口（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以下</a:t>
            </a:r>
            <a:r>
              <a:rPr lang="zh-CN" altLang="en-US" dirty="0" smtClean="0"/>
              <a:t>步骤涉及物理网络设备：</a:t>
            </a:r>
          </a:p>
          <a:p>
            <a:pPr lvl="1"/>
            <a:r>
              <a:rPr lang="zh-CN" altLang="en-US" dirty="0" smtClean="0"/>
              <a:t>交换机从数据包中删除</a:t>
            </a:r>
            <a:r>
              <a:rPr lang="en-US" altLang="zh-CN" dirty="0" smtClean="0"/>
              <a:t>VLAN tag 101</a:t>
            </a:r>
            <a:r>
              <a:rPr lang="zh-CN" altLang="en-US" dirty="0" smtClean="0"/>
              <a:t>，并将其转发到路由器（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路由器将数据包从</a:t>
            </a:r>
            <a:r>
              <a:rPr lang="en-US" altLang="zh-CN" dirty="0" smtClean="0"/>
              <a:t>Provider Network 1</a:t>
            </a:r>
            <a:r>
              <a:rPr lang="zh-CN" altLang="en-US" dirty="0" smtClean="0"/>
              <a:t>网关（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）转发到</a:t>
            </a:r>
            <a:r>
              <a:rPr lang="en-US" altLang="zh-CN" dirty="0" smtClean="0"/>
              <a:t>Provider Network 2</a:t>
            </a:r>
            <a:r>
              <a:rPr lang="zh-CN" altLang="en-US" dirty="0" smtClean="0"/>
              <a:t>网关（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路由器将数据包发送到交换机端口（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交换机将数据包打上</a:t>
            </a:r>
            <a:r>
              <a:rPr lang="en-US" altLang="zh-CN" dirty="0" smtClean="0"/>
              <a:t>VLAN tag 102</a:t>
            </a:r>
            <a:r>
              <a:rPr lang="zh-CN" altLang="en-US" dirty="0" smtClean="0"/>
              <a:t>，然后转发给计算节点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连接的端口（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以下</a:t>
            </a:r>
            <a:r>
              <a:rPr lang="zh-CN" altLang="en-US" dirty="0" smtClean="0"/>
              <a:t>步骤涉及计算节点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的物理网卡（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）从数据包中删除</a:t>
            </a:r>
            <a:r>
              <a:rPr lang="en-US" altLang="zh-CN" dirty="0" smtClean="0"/>
              <a:t>VLAN tag 102</a:t>
            </a:r>
            <a:r>
              <a:rPr lang="zh-CN" altLang="en-US" dirty="0" smtClean="0"/>
              <a:t>，然后转发给</a:t>
            </a:r>
            <a:r>
              <a:rPr lang="en-US" altLang="zh-CN" dirty="0" smtClean="0"/>
              <a:t>Provider Bridge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子接口（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Provider Bridge</a:t>
            </a:r>
            <a:r>
              <a:rPr lang="zh-CN" altLang="en-US" dirty="0" smtClean="0"/>
              <a:t>上的安全组规则（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）检查防火墙和记录连接跟踪</a:t>
            </a:r>
          </a:p>
          <a:p>
            <a:pPr lvl="1"/>
            <a:r>
              <a:rPr lang="en-US" altLang="zh-CN" dirty="0" smtClean="0"/>
              <a:t>Provider Bridge</a:t>
            </a:r>
            <a:r>
              <a:rPr lang="zh-CN" altLang="en-US" dirty="0" smtClean="0"/>
              <a:t>上的虚拟网卡（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）通过</a:t>
            </a:r>
            <a:r>
              <a:rPr lang="en-US" altLang="zh-CN" dirty="0" err="1" smtClean="0"/>
              <a:t>veth</a:t>
            </a:r>
            <a:r>
              <a:rPr lang="en-US" altLang="zh-CN" dirty="0" smtClean="0"/>
              <a:t> pair</a:t>
            </a:r>
            <a:r>
              <a:rPr lang="zh-CN" altLang="en-US" dirty="0" smtClean="0"/>
              <a:t>将数据包转发给虚拟机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的网卡（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</a:t>
            </a: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477814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474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566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VXLAN </a:t>
            </a:r>
            <a:r>
              <a:rPr lang="zh-CN" altLang="en-US" dirty="0" smtClean="0"/>
              <a:t>全称是 </a:t>
            </a:r>
            <a:r>
              <a:rPr lang="en-US" altLang="zh-CN" dirty="0" smtClean="0"/>
              <a:t>Virtual </a:t>
            </a:r>
            <a:r>
              <a:rPr lang="en-US" altLang="zh-CN" dirty="0" err="1" smtClean="0"/>
              <a:t>eXtensible</a:t>
            </a:r>
            <a:r>
              <a:rPr lang="en-US" altLang="zh-CN" dirty="0" smtClean="0"/>
              <a:t> Local Area Network</a:t>
            </a:r>
            <a:r>
              <a:rPr lang="zh-CN" altLang="en-US" dirty="0" smtClean="0"/>
              <a:t>，虚拟可扩展的局域网。它是一种 </a:t>
            </a:r>
            <a:r>
              <a:rPr lang="en-US" altLang="zh-CN" dirty="0" smtClean="0"/>
              <a:t>overlay </a:t>
            </a:r>
            <a:r>
              <a:rPr lang="zh-CN" altLang="en-US" dirty="0" smtClean="0"/>
              <a:t>技术，通过三层的网络来搭建虚拟的二层网络。</a:t>
            </a:r>
            <a:endParaRPr lang="en-US" altLang="zh-CN" dirty="0" smtClean="0"/>
          </a:p>
          <a:p>
            <a:r>
              <a:rPr lang="en-US" altLang="zh-CN" dirty="0" smtClean="0"/>
              <a:t>VXLAN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相比，有如下好处：</a:t>
            </a:r>
          </a:p>
          <a:p>
            <a:pPr lvl="1"/>
            <a:r>
              <a:rPr lang="zh-CN" altLang="en-US" dirty="0" smtClean="0"/>
              <a:t>部署灵活： 通过</a:t>
            </a:r>
            <a:r>
              <a:rPr lang="en-US" altLang="zh-CN" dirty="0" smtClean="0"/>
              <a:t>VXLAN</a:t>
            </a:r>
            <a:r>
              <a:rPr lang="zh-CN" altLang="en-US" dirty="0" smtClean="0"/>
              <a:t>封装后的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层以太网帧可以跨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层网络通信，组网部署更灵活，解决了多租户网络环境中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地址冲突问题。</a:t>
            </a:r>
          </a:p>
          <a:p>
            <a:pPr lvl="1"/>
            <a:r>
              <a:rPr lang="zh-CN" altLang="en-US" dirty="0" smtClean="0"/>
              <a:t>扩展更好： 传统 </a:t>
            </a:r>
            <a:r>
              <a:rPr lang="en-US" altLang="zh-CN" dirty="0" smtClean="0"/>
              <a:t>VLANID</a:t>
            </a:r>
            <a:r>
              <a:rPr lang="zh-CN" altLang="en-US" dirty="0" smtClean="0"/>
              <a:t>字段为</a:t>
            </a:r>
            <a:r>
              <a:rPr lang="en-US" altLang="zh-CN" dirty="0" smtClean="0"/>
              <a:t>12-bit</a:t>
            </a:r>
            <a:r>
              <a:rPr lang="zh-CN" altLang="en-US" dirty="0" smtClean="0"/>
              <a:t>，只支持</a:t>
            </a:r>
            <a:r>
              <a:rPr lang="en-US" altLang="zh-CN" dirty="0" smtClean="0"/>
              <a:t>4096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VXLAN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24-bit VNID (VXLAN network identifier)</a:t>
            </a:r>
            <a:r>
              <a:rPr lang="zh-CN" altLang="en-US" dirty="0" smtClean="0"/>
              <a:t>，可以支持 </a:t>
            </a:r>
            <a:r>
              <a:rPr lang="en-US" altLang="zh-CN" dirty="0" smtClean="0"/>
              <a:t>16,000,000</a:t>
            </a:r>
            <a:r>
              <a:rPr lang="zh-CN" altLang="en-US" dirty="0" smtClean="0"/>
              <a:t>个</a:t>
            </a:r>
            <a:r>
              <a:rPr lang="en-US" altLang="zh-CN" dirty="0" smtClean="0"/>
              <a:t> </a:t>
            </a:r>
            <a:r>
              <a:rPr lang="zh-CN" altLang="en-US" dirty="0" smtClean="0"/>
              <a:t>逻辑网络。</a:t>
            </a:r>
          </a:p>
          <a:p>
            <a:pPr lvl="1"/>
            <a:r>
              <a:rPr lang="zh-CN" altLang="en-US" dirty="0" smtClean="0"/>
              <a:t>网络利用率更高： 传统以太网使用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预防环路，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阻塞网络冗余路径， </a:t>
            </a:r>
            <a:r>
              <a:rPr lang="en-US" altLang="zh-CN" dirty="0" smtClean="0"/>
              <a:t>VXLAN</a:t>
            </a:r>
            <a:r>
              <a:rPr lang="zh-CN" altLang="en-US" dirty="0" smtClean="0"/>
              <a:t>报文基于 </a:t>
            </a:r>
            <a:r>
              <a:rPr lang="en-US" altLang="zh-CN" dirty="0" smtClean="0"/>
              <a:t>3</a:t>
            </a:r>
            <a:r>
              <a:rPr lang="zh-CN" altLang="en-US" dirty="0" smtClean="0"/>
              <a:t>层 </a:t>
            </a:r>
            <a:r>
              <a:rPr lang="en-US" altLang="zh-CN" dirty="0" smtClean="0"/>
              <a:t>IP</a:t>
            </a:r>
            <a:r>
              <a:rPr lang="zh-CN" altLang="en-US" dirty="0" smtClean="0"/>
              <a:t>报头传输，无需阻塞网络路径，支持链路聚合协议，提升了网络利用率。</a:t>
            </a:r>
            <a:endParaRPr lang="zh-CN" altLang="en-US" dirty="0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4884289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805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275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场景说明：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虚拟机运行在计算节点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上，使用</a:t>
            </a:r>
            <a:r>
              <a:rPr lang="en-US" altLang="zh-CN" dirty="0" smtClean="0"/>
              <a:t>Self-service network 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虚拟机将数据包发送到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上的主机</a:t>
            </a:r>
            <a:endParaRPr lang="en-US" altLang="zh-CN" dirty="0" smtClean="0"/>
          </a:p>
          <a:p>
            <a:r>
              <a:rPr lang="zh-CN" altLang="en-US" dirty="0" smtClean="0"/>
              <a:t>以下步骤涉及计算节点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实例接口（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）通过</a:t>
            </a:r>
            <a:r>
              <a:rPr lang="en-US" altLang="zh-CN" dirty="0" err="1" smtClean="0"/>
              <a:t>veth</a:t>
            </a:r>
            <a:r>
              <a:rPr lang="zh-CN" altLang="en-US" dirty="0" smtClean="0"/>
              <a:t>对将数据包转发到安全组网桥实例端口（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安全组网桥上的安全组规则（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）处理数据包的防火墙和连接跟踪</a:t>
            </a:r>
          </a:p>
          <a:p>
            <a:pPr lvl="1"/>
            <a:r>
              <a:rPr lang="zh-CN" altLang="en-US" dirty="0" smtClean="0"/>
              <a:t>安全组网桥</a:t>
            </a:r>
            <a:r>
              <a:rPr lang="en-US" altLang="zh-CN" dirty="0" smtClean="0"/>
              <a:t>OVS</a:t>
            </a:r>
            <a:r>
              <a:rPr lang="zh-CN" altLang="en-US" dirty="0" smtClean="0"/>
              <a:t>端口（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）通过</a:t>
            </a:r>
            <a:r>
              <a:rPr lang="en-US" altLang="zh-CN" dirty="0" err="1" smtClean="0"/>
              <a:t>veth</a:t>
            </a:r>
            <a:r>
              <a:rPr lang="zh-CN" altLang="en-US" dirty="0" smtClean="0"/>
              <a:t>对将数据包转发到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集成网桥安全组端口（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集成网桥为数据包添加内部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集成桥为内部隧道</a:t>
            </a:r>
            <a:r>
              <a:rPr lang="en-US" altLang="zh-CN" dirty="0" smtClean="0"/>
              <a:t>ID</a:t>
            </a:r>
            <a:r>
              <a:rPr lang="zh-CN" altLang="en-US" dirty="0" smtClean="0"/>
              <a:t>交换内部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集成桥接补丁端口（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）将数据包转发到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隧道桥接补丁端口（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隧道桥（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VNI 101</a:t>
            </a:r>
            <a:r>
              <a:rPr lang="zh-CN" altLang="en-US" dirty="0" smtClean="0"/>
              <a:t>包裹分组</a:t>
            </a:r>
          </a:p>
          <a:p>
            <a:pPr lvl="1"/>
            <a:r>
              <a:rPr lang="zh-CN" altLang="en-US" dirty="0" smtClean="0"/>
              <a:t>用于覆盖网络的底层物理接口（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）经由覆盖网络（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）将分组转发到网络节点</a:t>
            </a:r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7703869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场景说明：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虚拟机运行在计算节点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上，使用</a:t>
            </a:r>
            <a:r>
              <a:rPr lang="en-US" altLang="zh-CN" dirty="0" smtClean="0"/>
              <a:t>Self-service network 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虚拟机将数据包发送到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上的主机</a:t>
            </a:r>
            <a:endParaRPr lang="en-US" altLang="zh-CN" dirty="0" smtClean="0"/>
          </a:p>
          <a:p>
            <a:r>
              <a:rPr lang="zh-CN" altLang="en-US" dirty="0" smtClean="0"/>
              <a:t>以下步骤涉及网络节点：</a:t>
            </a:r>
          </a:p>
          <a:p>
            <a:pPr lvl="1"/>
            <a:r>
              <a:rPr lang="zh-CN" altLang="en-US" dirty="0" smtClean="0"/>
              <a:t>覆盖网络的底层物理接口（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）将分组转发到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隧道桥（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隧道网桥解包并为其添加内部隧道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隧道网桥为内部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标记交换内部隧道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隧道桥接补丁端口（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）将分组转发到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集成桥接补丁端口（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用于自助服务网络（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集成桥接端口移除内部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标记并将分组转发到路由器命名空间中的自助服务网络接口（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路由器将数据包转发到提供商网络的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集成桥接端口（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集成网桥将内部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标记添加到数据包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集成桥接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-provider</a:t>
            </a:r>
            <a:r>
              <a:rPr lang="zh-CN" altLang="en-US" dirty="0" smtClean="0"/>
              <a:t>补丁端口（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）将数据包转发到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提供程序桥接</a:t>
            </a:r>
            <a:r>
              <a:rPr lang="en-US" altLang="zh-CN" dirty="0" err="1" smtClean="0"/>
              <a:t>phy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-provider</a:t>
            </a:r>
            <a:r>
              <a:rPr lang="zh-CN" altLang="en-US" dirty="0" smtClean="0"/>
              <a:t>补丁端口（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提供程序桥将内部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标记与实际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101</a:t>
            </a:r>
            <a:r>
              <a:rPr lang="zh-CN" altLang="en-US" dirty="0" smtClean="0"/>
              <a:t>交换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提供商桥接提供商网络端口（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）将分组转发到物理网络接口（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物理网络接口通过物理网络基础设施将数据包转发到</a:t>
            </a:r>
            <a:r>
              <a:rPr lang="en-US" altLang="zh-CN" dirty="0" smtClean="0"/>
              <a:t>Internet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0506087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场景说明：</a:t>
            </a:r>
          </a:p>
          <a:p>
            <a:pPr lvl="1"/>
            <a:r>
              <a:rPr lang="zh-CN" altLang="en-US" dirty="0" smtClean="0"/>
              <a:t>虚拟机运行在计算节点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上，使用</a:t>
            </a:r>
            <a:r>
              <a:rPr lang="en-US" altLang="zh-CN" dirty="0" smtClean="0"/>
              <a:t>Self-service network 1</a:t>
            </a:r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上的主机将数据包发送到虚拟机</a:t>
            </a:r>
          </a:p>
          <a:p>
            <a:r>
              <a:rPr lang="zh-CN" altLang="en-US" dirty="0" smtClean="0"/>
              <a:t>以下步骤涉及网络节点：</a:t>
            </a:r>
          </a:p>
          <a:p>
            <a:pPr lvl="1"/>
            <a:r>
              <a:rPr lang="zh-CN" altLang="en-US" dirty="0" smtClean="0"/>
              <a:t>物理网络基础设施（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）将分组转发到提供者物理网络接口（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提供商物理网络接口将数据包转发到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提供商网桥提供商网络端口（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提供程序桥将实际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</a:t>
            </a:r>
            <a:r>
              <a:rPr lang="en-US" altLang="zh-CN" dirty="0" smtClean="0"/>
              <a:t>101</a:t>
            </a:r>
            <a:r>
              <a:rPr lang="zh-CN" altLang="en-US" dirty="0" smtClean="0"/>
              <a:t>与内部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标记交换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提供者桥接</a:t>
            </a:r>
            <a:r>
              <a:rPr lang="en-US" altLang="zh-CN" dirty="0" err="1" smtClean="0"/>
              <a:t>phy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-provider</a:t>
            </a:r>
            <a:r>
              <a:rPr lang="zh-CN" altLang="en-US" dirty="0" smtClean="0"/>
              <a:t>端口（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）将数据包转发到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集成桥接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-provider</a:t>
            </a:r>
            <a:r>
              <a:rPr lang="zh-CN" altLang="en-US" dirty="0" smtClean="0"/>
              <a:t>端口（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提供商网络（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）的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集成桥接端口删除内部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标记，并将数据包转发到路由器命名空间中的提供商网络接口（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路由器将数据包转发到自助服务网络的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集成网桥端口（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集成网桥为数据包添加内部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集成桥为内部隧道</a:t>
            </a:r>
            <a:r>
              <a:rPr lang="en-US" altLang="zh-CN" dirty="0" smtClean="0"/>
              <a:t>ID</a:t>
            </a:r>
            <a:r>
              <a:rPr lang="zh-CN" altLang="en-US" dirty="0" smtClean="0"/>
              <a:t>交换内部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集成桥接</a:t>
            </a:r>
            <a:r>
              <a:rPr lang="en-US" altLang="zh-CN" dirty="0" smtClean="0"/>
              <a:t>patch-</a:t>
            </a:r>
            <a:r>
              <a:rPr lang="en-US" altLang="zh-CN" dirty="0" err="1" smtClean="0"/>
              <a:t>tun</a:t>
            </a:r>
            <a:r>
              <a:rPr lang="zh-CN" altLang="en-US" dirty="0" smtClean="0"/>
              <a:t>补丁端口（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）将数据包转发到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隧道桥接</a:t>
            </a:r>
            <a:r>
              <a:rPr lang="en-US" altLang="zh-CN" dirty="0" smtClean="0"/>
              <a:t>patch-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补丁端口（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隧道桥（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VNI 101</a:t>
            </a:r>
            <a:r>
              <a:rPr lang="zh-CN" altLang="en-US" dirty="0" smtClean="0"/>
              <a:t>包裹分组</a:t>
            </a:r>
          </a:p>
          <a:p>
            <a:pPr lvl="1"/>
            <a:r>
              <a:rPr lang="zh-CN" altLang="en-US" dirty="0" smtClean="0"/>
              <a:t>用于覆盖网络的底层物理接口（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）经由覆盖网络（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）将分组转发到网络节点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116218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场景说明：</a:t>
            </a:r>
          </a:p>
          <a:p>
            <a:pPr lvl="1"/>
            <a:r>
              <a:rPr lang="zh-CN" altLang="en-US" dirty="0" smtClean="0"/>
              <a:t>虚拟机运行在计算节点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上，使用</a:t>
            </a:r>
            <a:r>
              <a:rPr lang="en-US" altLang="zh-CN" dirty="0" smtClean="0"/>
              <a:t>Self-service network 1</a:t>
            </a:r>
          </a:p>
          <a:p>
            <a:pPr lvl="1"/>
            <a:r>
              <a:rPr lang="en-US" altLang="zh-CN" dirty="0" smtClean="0"/>
              <a:t>Internet</a:t>
            </a:r>
            <a:r>
              <a:rPr lang="zh-CN" altLang="en-US" dirty="0" smtClean="0"/>
              <a:t>上的主机将数据包发送到虚拟机</a:t>
            </a:r>
          </a:p>
          <a:p>
            <a:r>
              <a:rPr lang="zh-CN" altLang="en-US" dirty="0" smtClean="0"/>
              <a:t>以下步骤涉及计算节点：</a:t>
            </a:r>
          </a:p>
          <a:p>
            <a:pPr lvl="1"/>
            <a:r>
              <a:rPr lang="zh-CN" altLang="en-US" dirty="0" smtClean="0"/>
              <a:t>覆盖网络的底层物理接口（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）将分组转发到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隧道桥（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隧道网桥解包并为其添加内部隧道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隧道网桥为内部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标记交换内部隧道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隧道桥接</a:t>
            </a:r>
            <a:r>
              <a:rPr lang="en-US" altLang="zh-CN" dirty="0" smtClean="0"/>
              <a:t>patch-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补丁端口（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）将数据包转发到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集成桥接</a:t>
            </a:r>
            <a:r>
              <a:rPr lang="en-US" altLang="zh-CN" dirty="0" smtClean="0"/>
              <a:t>patch-</a:t>
            </a:r>
            <a:r>
              <a:rPr lang="en-US" altLang="zh-CN" dirty="0" err="1" smtClean="0"/>
              <a:t>tun</a:t>
            </a:r>
            <a:r>
              <a:rPr lang="zh-CN" altLang="en-US" dirty="0" smtClean="0"/>
              <a:t>补丁端口（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集成桥从数据包中删除内部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集成桥安全组端口（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）通过</a:t>
            </a:r>
            <a:r>
              <a:rPr lang="en-US" altLang="zh-CN" dirty="0" err="1" smtClean="0"/>
              <a:t>veth</a:t>
            </a:r>
            <a:r>
              <a:rPr lang="zh-CN" altLang="en-US" dirty="0" smtClean="0"/>
              <a:t>对将数据包转发到安全组桥</a:t>
            </a:r>
            <a:r>
              <a:rPr lang="en-US" altLang="zh-CN" dirty="0" smtClean="0"/>
              <a:t>OVS</a:t>
            </a:r>
            <a:r>
              <a:rPr lang="zh-CN" altLang="en-US" dirty="0" smtClean="0"/>
              <a:t>端口（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安全组网桥上的安全组规则（</a:t>
            </a:r>
            <a:r>
              <a:rPr lang="en-US" altLang="zh-CN" dirty="0" smtClean="0"/>
              <a:t>21</a:t>
            </a:r>
            <a:r>
              <a:rPr lang="zh-CN" altLang="en-US" dirty="0" smtClean="0"/>
              <a:t>）处理数据包的防火墙和连接跟踪</a:t>
            </a:r>
          </a:p>
          <a:p>
            <a:pPr lvl="1"/>
            <a:r>
              <a:rPr lang="zh-CN" altLang="en-US" dirty="0" smtClean="0"/>
              <a:t>安全组桥接实例端口（</a:t>
            </a:r>
            <a:r>
              <a:rPr lang="en-US" altLang="zh-CN" dirty="0" smtClean="0"/>
              <a:t>22</a:t>
            </a:r>
            <a:r>
              <a:rPr lang="zh-CN" altLang="en-US" dirty="0" smtClean="0"/>
              <a:t>）经由</a:t>
            </a:r>
            <a:r>
              <a:rPr lang="en-US" altLang="zh-CN" dirty="0" err="1" smtClean="0"/>
              <a:t>veth</a:t>
            </a:r>
            <a:r>
              <a:rPr lang="zh-CN" altLang="en-US" dirty="0" smtClean="0"/>
              <a:t>对将分组转发到实例接口（</a:t>
            </a:r>
            <a:r>
              <a:rPr lang="en-US" altLang="zh-CN" dirty="0" smtClean="0"/>
              <a:t>23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021543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场景说明：</a:t>
            </a:r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smtClean="0"/>
              <a:t>1</a:t>
            </a:r>
            <a:r>
              <a:rPr lang="zh-CN" altLang="en-US" dirty="0" smtClean="0"/>
              <a:t>运行在计算节点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上，使用</a:t>
            </a:r>
            <a:r>
              <a:rPr lang="en-US" altLang="zh-CN" dirty="0" smtClean="0"/>
              <a:t>self-service network 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运行在计算节点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上，使用</a:t>
            </a:r>
            <a:r>
              <a:rPr lang="en-US" altLang="zh-CN" dirty="0" smtClean="0"/>
              <a:t>self-service network 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smtClean="0"/>
              <a:t>1</a:t>
            </a:r>
            <a:r>
              <a:rPr lang="zh-CN" altLang="en-US" dirty="0" smtClean="0"/>
              <a:t>将数据包发送到虚拟机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r>
              <a:rPr lang="zh-CN" altLang="en-US" dirty="0" smtClean="0"/>
              <a:t>以下步骤涉及计算节点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接口（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）通过</a:t>
            </a:r>
            <a:r>
              <a:rPr lang="en-US" altLang="zh-CN" dirty="0" err="1" smtClean="0"/>
              <a:t>veth</a:t>
            </a:r>
            <a:r>
              <a:rPr lang="zh-CN" altLang="en-US" dirty="0" smtClean="0"/>
              <a:t>对将数据包转发到安全组网桥实例端口（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安全组网桥上的安全组规则（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）处理数据包的防火墙和连接跟踪</a:t>
            </a:r>
          </a:p>
          <a:p>
            <a:pPr lvl="1"/>
            <a:r>
              <a:rPr lang="zh-CN" altLang="en-US" dirty="0" smtClean="0"/>
              <a:t>安全组网桥</a:t>
            </a:r>
            <a:r>
              <a:rPr lang="en-US" altLang="zh-CN" dirty="0" smtClean="0"/>
              <a:t>OVS</a:t>
            </a:r>
            <a:r>
              <a:rPr lang="zh-CN" altLang="en-US" dirty="0" smtClean="0"/>
              <a:t>端口（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）通过</a:t>
            </a:r>
            <a:r>
              <a:rPr lang="en-US" altLang="zh-CN" dirty="0" err="1" smtClean="0"/>
              <a:t>veth</a:t>
            </a:r>
            <a:r>
              <a:rPr lang="zh-CN" altLang="en-US" dirty="0" smtClean="0"/>
              <a:t>对将数据包转发到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集成网桥安全组端口（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集成网桥为数据包添加内部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集成桥为内部隧道</a:t>
            </a:r>
            <a:r>
              <a:rPr lang="en-US" altLang="zh-CN" dirty="0" smtClean="0"/>
              <a:t>ID</a:t>
            </a:r>
            <a:r>
              <a:rPr lang="zh-CN" altLang="en-US" dirty="0" smtClean="0"/>
              <a:t>交换内部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集成桥接补丁端口（</a:t>
            </a:r>
            <a:r>
              <a:rPr lang="en-US" altLang="zh-CN" dirty="0" smtClean="0"/>
              <a:t>6</a:t>
            </a:r>
            <a:r>
              <a:rPr lang="zh-CN" altLang="en-US" dirty="0" smtClean="0"/>
              <a:t>）将数据包转发到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隧道桥接补丁端口（</a:t>
            </a:r>
            <a:r>
              <a:rPr lang="en-US" altLang="zh-CN" dirty="0" smtClean="0"/>
              <a:t>7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隧道桥（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）使用</a:t>
            </a:r>
            <a:r>
              <a:rPr lang="en-US" altLang="zh-CN" dirty="0" smtClean="0"/>
              <a:t>VNI 101</a:t>
            </a:r>
            <a:r>
              <a:rPr lang="zh-CN" altLang="en-US" dirty="0" smtClean="0"/>
              <a:t>包裹分组</a:t>
            </a:r>
          </a:p>
          <a:p>
            <a:pPr lvl="1"/>
            <a:r>
              <a:rPr lang="zh-CN" altLang="en-US" dirty="0" smtClean="0"/>
              <a:t>用于覆盖网络的底层物理接口（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）经由覆盖网络（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）将分组转发到计算节点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5482512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场景说明：</a:t>
            </a:r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smtClean="0"/>
              <a:t>1</a:t>
            </a:r>
            <a:r>
              <a:rPr lang="zh-CN" altLang="en-US" dirty="0" smtClean="0"/>
              <a:t>运行在计算节点</a:t>
            </a:r>
            <a:r>
              <a:rPr lang="en-US" altLang="zh-CN" dirty="0" smtClean="0"/>
              <a:t>1</a:t>
            </a:r>
            <a:r>
              <a:rPr lang="zh-CN" altLang="en-US" dirty="0" smtClean="0"/>
              <a:t>上，使用</a:t>
            </a:r>
            <a:r>
              <a:rPr lang="en-US" altLang="zh-CN" dirty="0" smtClean="0"/>
              <a:t>self-service network 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运行在计算节点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上，使用</a:t>
            </a:r>
            <a:r>
              <a:rPr lang="en-US" altLang="zh-CN" dirty="0" smtClean="0"/>
              <a:t>self-service network 1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虚拟机</a:t>
            </a:r>
            <a:r>
              <a:rPr lang="en-US" altLang="zh-CN" dirty="0" smtClean="0"/>
              <a:t>1</a:t>
            </a:r>
            <a:r>
              <a:rPr lang="zh-CN" altLang="en-US" dirty="0" smtClean="0"/>
              <a:t>将数据包发送到虚拟机</a:t>
            </a:r>
            <a:r>
              <a:rPr lang="en-US" altLang="zh-CN" dirty="0" smtClean="0"/>
              <a:t>2</a:t>
            </a:r>
            <a:endParaRPr lang="zh-CN" altLang="en-US" dirty="0" smtClean="0"/>
          </a:p>
          <a:p>
            <a:r>
              <a:rPr lang="zh-CN" altLang="en-US" dirty="0" smtClean="0"/>
              <a:t>以下步骤涉及计算节点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</a:p>
          <a:p>
            <a:pPr lvl="1"/>
            <a:r>
              <a:rPr lang="zh-CN" altLang="en-US" dirty="0" smtClean="0"/>
              <a:t>覆盖网络的底层物理接口（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）将分组转发到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隧道桥（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隧道网桥解包并为其添加内部隧道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隧道网桥为内部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标记交换内部隧道</a:t>
            </a:r>
            <a:r>
              <a:rPr lang="en-US" altLang="zh-CN" dirty="0" smtClean="0"/>
              <a:t>ID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隧道桥接</a:t>
            </a:r>
            <a:r>
              <a:rPr lang="en-US" altLang="zh-CN" dirty="0" smtClean="0"/>
              <a:t>patch-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补丁端口（</a:t>
            </a:r>
            <a:r>
              <a:rPr lang="en-US" altLang="zh-CN" dirty="0" smtClean="0"/>
              <a:t>13</a:t>
            </a:r>
            <a:r>
              <a:rPr lang="zh-CN" altLang="en-US" dirty="0" smtClean="0"/>
              <a:t>）将分组转发到</a:t>
            </a:r>
            <a:r>
              <a:rPr lang="en-US" altLang="zh-CN" dirty="0" smtClean="0"/>
              <a:t>OVS</a:t>
            </a:r>
            <a:r>
              <a:rPr lang="zh-CN" altLang="en-US" dirty="0" smtClean="0"/>
              <a:t>集成桥接</a:t>
            </a:r>
            <a:r>
              <a:rPr lang="en-US" altLang="zh-CN" dirty="0" smtClean="0"/>
              <a:t>patch-</a:t>
            </a:r>
            <a:r>
              <a:rPr lang="en-US" altLang="zh-CN" dirty="0" err="1" smtClean="0"/>
              <a:t>tun</a:t>
            </a:r>
            <a:r>
              <a:rPr lang="zh-CN" altLang="en-US" dirty="0" smtClean="0"/>
              <a:t>补丁端口（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）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集成桥从数据包中删除内部</a:t>
            </a:r>
            <a:r>
              <a:rPr lang="en-US" altLang="zh-CN" dirty="0" smtClean="0"/>
              <a:t>VLAN</a:t>
            </a:r>
            <a:r>
              <a:rPr lang="zh-CN" altLang="en-US" dirty="0" smtClean="0"/>
              <a:t>标记</a:t>
            </a:r>
          </a:p>
          <a:p>
            <a:pPr lvl="1"/>
            <a:r>
              <a:rPr lang="en-US" altLang="zh-CN" dirty="0" smtClean="0"/>
              <a:t>OVS</a:t>
            </a:r>
            <a:r>
              <a:rPr lang="zh-CN" altLang="en-US" dirty="0" smtClean="0"/>
              <a:t>集成桥安全组端口（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）通过</a:t>
            </a:r>
            <a:r>
              <a:rPr lang="en-US" altLang="zh-CN" dirty="0" err="1" smtClean="0"/>
              <a:t>veth</a:t>
            </a:r>
            <a:r>
              <a:rPr lang="zh-CN" altLang="en-US" dirty="0" smtClean="0"/>
              <a:t>对将数据包转发到安全组网桥</a:t>
            </a:r>
            <a:r>
              <a:rPr lang="en-US" altLang="zh-CN" dirty="0" smtClean="0"/>
              <a:t>OVS</a:t>
            </a:r>
            <a:r>
              <a:rPr lang="zh-CN" altLang="en-US" dirty="0" smtClean="0"/>
              <a:t>端口（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）</a:t>
            </a:r>
          </a:p>
          <a:p>
            <a:pPr lvl="1"/>
            <a:r>
              <a:rPr lang="zh-CN" altLang="en-US" dirty="0" smtClean="0"/>
              <a:t>安全组网桥上的安全组规则（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）处理数据包的防火墙和连接跟踪</a:t>
            </a:r>
          </a:p>
          <a:p>
            <a:pPr lvl="1"/>
            <a:r>
              <a:rPr lang="zh-CN" altLang="en-US" dirty="0" smtClean="0"/>
              <a:t>安全组桥接实例端口（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）经由</a:t>
            </a:r>
            <a:r>
              <a:rPr lang="en-US" altLang="zh-CN" dirty="0" err="1" smtClean="0"/>
              <a:t>veth</a:t>
            </a:r>
            <a:r>
              <a:rPr lang="zh-CN" altLang="en-US" dirty="0" smtClean="0"/>
              <a:t>对将分组转发到实例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接口（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2676274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89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Neutron</a:t>
            </a:r>
            <a:r>
              <a:rPr lang="zh-CN" altLang="en-US" smtClean="0"/>
              <a:t>最为核心的工作是对二层物理网络的抽象与管理，物理服务器虚拟化后，虚拟机的网络功能由虚拟网卡（</a:t>
            </a:r>
            <a:r>
              <a:rPr lang="en-US" altLang="zh-CN" smtClean="0"/>
              <a:t>vNIC</a:t>
            </a:r>
            <a:r>
              <a:rPr lang="zh-CN" altLang="en-US" smtClean="0"/>
              <a:t>）提供，物理交换机（</a:t>
            </a:r>
            <a:r>
              <a:rPr lang="en-US" altLang="zh-CN" smtClean="0"/>
              <a:t>Switch</a:t>
            </a:r>
            <a:r>
              <a:rPr lang="zh-CN" altLang="en-US" smtClean="0"/>
              <a:t>）也被虚拟化为虚拟交换机（</a:t>
            </a:r>
            <a:r>
              <a:rPr lang="en-US" altLang="zh-CN" smtClean="0"/>
              <a:t>vSwitch</a:t>
            </a:r>
            <a:r>
              <a:rPr lang="zh-CN" altLang="en-US" smtClean="0"/>
              <a:t>），各个</a:t>
            </a:r>
            <a:r>
              <a:rPr lang="en-US" altLang="zh-CN" smtClean="0"/>
              <a:t>vNIC</a:t>
            </a:r>
            <a:r>
              <a:rPr lang="zh-CN" altLang="en-US" smtClean="0"/>
              <a:t>连接在</a:t>
            </a:r>
            <a:r>
              <a:rPr lang="en-US" altLang="zh-CN" smtClean="0"/>
              <a:t>vSwitch</a:t>
            </a:r>
            <a:r>
              <a:rPr lang="zh-CN" altLang="en-US" smtClean="0"/>
              <a:t>的端口上，最后这些</a:t>
            </a:r>
            <a:r>
              <a:rPr lang="en-US" altLang="zh-CN" smtClean="0"/>
              <a:t>vSwitch</a:t>
            </a:r>
            <a:r>
              <a:rPr lang="zh-CN" altLang="en-US" smtClean="0"/>
              <a:t>通过物理服务器的物理网卡访问外部的物理网络。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37209045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148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中主要有网卡虚拟化、交换机虚拟化和网络隔离等技术。</a:t>
            </a:r>
            <a:endParaRPr lang="en-US" altLang="zh-CN" dirty="0" smtClean="0"/>
          </a:p>
          <a:p>
            <a:r>
              <a:rPr lang="zh-CN" altLang="en-US" dirty="0" smtClean="0"/>
              <a:t>请参考本章第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节“</a:t>
            </a:r>
            <a:r>
              <a:rPr lang="en-US" altLang="zh-CN" dirty="0" smtClean="0"/>
              <a:t>Neutron</a:t>
            </a:r>
            <a:r>
              <a:rPr lang="zh-CN" altLang="en-US" dirty="0" smtClean="0"/>
              <a:t>架构与组件分析”。</a:t>
            </a:r>
          </a:p>
          <a:p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5783581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716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752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13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中使用较多的网络虚拟化技术主要是网卡虚拟化、交换机虚拟化和网络隔离。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426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TAP/TUN </a:t>
            </a:r>
            <a:r>
              <a:rPr lang="zh-CN" altLang="en-US" dirty="0" smtClean="0"/>
              <a:t>提供了一台主机内用户空间的数据传输机制。它虚拟了一套网络接口，这套接口和物理的接口无任何区别，可以配置 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，可以路由流量，不同的是，它的流量只在主机内流通。</a:t>
            </a:r>
          </a:p>
          <a:p>
            <a:r>
              <a:rPr lang="en-US" altLang="zh-CN" dirty="0" smtClean="0"/>
              <a:t>TAP/TUN </a:t>
            </a:r>
            <a:r>
              <a:rPr lang="zh-CN" altLang="en-US" dirty="0" smtClean="0"/>
              <a:t>有些许的不同，</a:t>
            </a:r>
            <a:r>
              <a:rPr lang="en-US" altLang="zh-CN" dirty="0" smtClean="0"/>
              <a:t>TUN </a:t>
            </a:r>
            <a:r>
              <a:rPr lang="zh-CN" altLang="en-US" dirty="0" smtClean="0"/>
              <a:t>只操作三层的 </a:t>
            </a:r>
            <a:r>
              <a:rPr lang="en-US" altLang="zh-CN" dirty="0" smtClean="0"/>
              <a:t>IP </a:t>
            </a:r>
            <a:r>
              <a:rPr lang="zh-CN" altLang="en-US" dirty="0" smtClean="0"/>
              <a:t>包，而 </a:t>
            </a:r>
            <a:r>
              <a:rPr lang="en-US" altLang="zh-CN" dirty="0" smtClean="0"/>
              <a:t>TAP </a:t>
            </a:r>
            <a:r>
              <a:rPr lang="zh-CN" altLang="en-US" dirty="0" smtClean="0"/>
              <a:t>操作二层的以太网帧。</a:t>
            </a:r>
            <a:endParaRPr lang="en-US" altLang="zh-CN" dirty="0" smtClean="0"/>
          </a:p>
          <a:p>
            <a:r>
              <a:rPr lang="en-US" altLang="zh-CN" dirty="0" err="1" smtClean="0"/>
              <a:t>Veth</a:t>
            </a:r>
            <a:r>
              <a:rPr lang="en-US" altLang="zh-CN" dirty="0" smtClean="0"/>
              <a:t>-Pair </a:t>
            </a:r>
            <a:r>
              <a:rPr lang="zh-CN" altLang="en-US" dirty="0" smtClean="0"/>
              <a:t>是成对出现的一种虚拟网络设备，一端连接着协议栈，一端连接着彼此，数据从一端出，从另一端进。它的这个特性常常用来连接不同的虚拟网络组件，构建大规模的虚拟网络拓扑，比如连接 </a:t>
            </a:r>
            <a:r>
              <a:rPr lang="en-US" altLang="zh-CN" dirty="0" smtClean="0"/>
              <a:t>Linux Bridge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OVS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LXC </a:t>
            </a:r>
            <a:r>
              <a:rPr lang="zh-CN" altLang="en-US" dirty="0" smtClean="0"/>
              <a:t>容器等。一个很常见的案例就是它被用于 </a:t>
            </a:r>
            <a:r>
              <a:rPr lang="en-US" altLang="zh-CN" dirty="0" smtClean="0"/>
              <a:t>OpenStack Neutron</a:t>
            </a:r>
            <a:r>
              <a:rPr lang="zh-CN" altLang="en-US" dirty="0" smtClean="0"/>
              <a:t>，构建非常复杂的网络形态。</a:t>
            </a: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874511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49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08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 lang="en-US" altLang="zh-CN" smtClean="0">
                <a:cs typeface="+mn-ea"/>
                <a:sym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xmlns="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xmlns="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=""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75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网络管理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0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交换机虚拟化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Open vSwitch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1003300" y="1233488"/>
            <a:ext cx="10469563" cy="4679950"/>
          </a:xfrm>
        </p:spPr>
        <p:txBody>
          <a:bodyPr/>
          <a:lstStyle/>
          <a:p>
            <a:r>
              <a:rPr lang="en-US" altLang="zh-CN" sz="2000" dirty="0">
                <a:cs typeface="+mn-ea"/>
                <a:sym typeface="+mn-lt"/>
              </a:rPr>
              <a:t>Open </a:t>
            </a:r>
            <a:r>
              <a:rPr lang="en-US" altLang="zh-CN" sz="2000" dirty="0" err="1" smtClean="0">
                <a:cs typeface="+mn-ea"/>
                <a:sym typeface="+mn-lt"/>
              </a:rPr>
              <a:t>vSwitch</a:t>
            </a:r>
            <a:r>
              <a:rPr lang="zh-CN" altLang="en-US" sz="2000" dirty="0" smtClean="0">
                <a:cs typeface="+mn-ea"/>
                <a:sym typeface="+mn-lt"/>
              </a:rPr>
              <a:t>是产品级的虚拟交换机。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r>
              <a:rPr lang="en-US" altLang="zh-CN" sz="1800" dirty="0" smtClean="0">
                <a:cs typeface="+mn-ea"/>
                <a:sym typeface="+mn-lt"/>
              </a:rPr>
              <a:t>Linux bridge</a:t>
            </a:r>
            <a:r>
              <a:rPr lang="zh-CN" altLang="en-US" sz="1800" dirty="0" smtClean="0">
                <a:cs typeface="+mn-ea"/>
                <a:sym typeface="+mn-lt"/>
              </a:rPr>
              <a:t>更适用于小规模，主机内部间通信场景。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en-US" altLang="zh-CN" sz="1800" dirty="0" smtClean="0">
                <a:cs typeface="+mn-ea"/>
                <a:sym typeface="+mn-lt"/>
              </a:rPr>
              <a:t>Open </a:t>
            </a:r>
            <a:r>
              <a:rPr lang="en-US" altLang="zh-CN" sz="1800" dirty="0" err="1" smtClean="0">
                <a:cs typeface="+mn-ea"/>
                <a:sym typeface="+mn-lt"/>
              </a:rPr>
              <a:t>vSwitch</a:t>
            </a:r>
            <a:r>
              <a:rPr lang="zh-CN" altLang="en-US" sz="1800" dirty="0" smtClean="0">
                <a:cs typeface="+mn-ea"/>
                <a:sym typeface="+mn-lt"/>
              </a:rPr>
              <a:t>更适合于大规模，多主机间通信场景。</a:t>
            </a:r>
            <a:endParaRPr lang="en-US" altLang="zh-CN" sz="1800" dirty="0" smtClean="0"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128097" y="2672916"/>
            <a:ext cx="10152479" cy="2343320"/>
            <a:chOff x="1021975" y="3716338"/>
            <a:chExt cx="10152479" cy="2343320"/>
          </a:xfrm>
        </p:grpSpPr>
        <p:sp>
          <p:nvSpPr>
            <p:cNvPr id="42" name="矩形 41"/>
            <p:cNvSpPr>
              <a:spLocks/>
            </p:cNvSpPr>
            <p:nvPr/>
          </p:nvSpPr>
          <p:spPr bwMode="auto">
            <a:xfrm>
              <a:off x="6416016" y="3748214"/>
              <a:ext cx="4758438" cy="2311444"/>
            </a:xfrm>
            <a:prstGeom prst="rect">
              <a:avLst/>
            </a:prstGeom>
            <a:solidFill>
              <a:srgbClr val="F0F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矩形 5"/>
            <p:cNvSpPr>
              <a:spLocks/>
            </p:cNvSpPr>
            <p:nvPr/>
          </p:nvSpPr>
          <p:spPr bwMode="auto">
            <a:xfrm>
              <a:off x="1021976" y="3716338"/>
              <a:ext cx="4758438" cy="2311444"/>
            </a:xfrm>
            <a:prstGeom prst="rect">
              <a:avLst/>
            </a:prstGeom>
            <a:solidFill>
              <a:srgbClr val="F0F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8" name="直接连接符 35"/>
            <p:cNvCxnSpPr>
              <a:stCxn id="27" idx="3"/>
              <a:endCxn id="37" idx="1"/>
            </p:cNvCxnSpPr>
            <p:nvPr/>
          </p:nvCxnSpPr>
          <p:spPr bwMode="auto">
            <a:xfrm>
              <a:off x="2144010" y="4417435"/>
              <a:ext cx="1602975" cy="54991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35"/>
            <p:cNvCxnSpPr>
              <a:stCxn id="28" idx="3"/>
              <a:endCxn id="37" idx="0"/>
            </p:cNvCxnSpPr>
            <p:nvPr/>
          </p:nvCxnSpPr>
          <p:spPr bwMode="auto">
            <a:xfrm>
              <a:off x="5132342" y="4418397"/>
              <a:ext cx="963658" cy="36317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35"/>
            <p:cNvCxnSpPr>
              <a:stCxn id="29" idx="1"/>
              <a:endCxn id="37" idx="0"/>
            </p:cNvCxnSpPr>
            <p:nvPr/>
          </p:nvCxnSpPr>
          <p:spPr bwMode="auto">
            <a:xfrm rot="10800000" flipV="1">
              <a:off x="6096000" y="4418396"/>
              <a:ext cx="1035666" cy="363179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直接连接符 35"/>
            <p:cNvCxnSpPr>
              <a:stCxn id="30" idx="2"/>
              <a:endCxn id="37" idx="3"/>
            </p:cNvCxnSpPr>
            <p:nvPr/>
          </p:nvCxnSpPr>
          <p:spPr bwMode="auto">
            <a:xfrm rot="5400000">
              <a:off x="9173917" y="3814797"/>
              <a:ext cx="423653" cy="1881455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矩形 13"/>
            <p:cNvSpPr>
              <a:spLocks/>
            </p:cNvSpPr>
            <p:nvPr/>
          </p:nvSpPr>
          <p:spPr bwMode="auto">
            <a:xfrm>
              <a:off x="1271464" y="3942019"/>
              <a:ext cx="1188132" cy="608608"/>
            </a:xfrm>
            <a:prstGeom prst="rect">
              <a:avLst/>
            </a:prstGeom>
            <a:solidFill>
              <a:srgbClr val="D0E0E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rgbClr val="415463"/>
                  </a:solidFill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>
              <a:spLocks/>
            </p:cNvSpPr>
            <p:nvPr/>
          </p:nvSpPr>
          <p:spPr bwMode="auto">
            <a:xfrm>
              <a:off x="4259796" y="3942019"/>
              <a:ext cx="1188132" cy="608608"/>
            </a:xfrm>
            <a:prstGeom prst="rect">
              <a:avLst/>
            </a:prstGeom>
            <a:solidFill>
              <a:srgbClr val="D0E0E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415463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>
              <a:spLocks/>
            </p:cNvSpPr>
            <p:nvPr/>
          </p:nvSpPr>
          <p:spPr bwMode="auto">
            <a:xfrm>
              <a:off x="6816080" y="3942019"/>
              <a:ext cx="1188132" cy="608608"/>
            </a:xfrm>
            <a:prstGeom prst="rect">
              <a:avLst/>
            </a:prstGeom>
            <a:solidFill>
              <a:srgbClr val="D0E0E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415463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>
              <a:spLocks/>
            </p:cNvSpPr>
            <p:nvPr/>
          </p:nvSpPr>
          <p:spPr bwMode="auto">
            <a:xfrm>
              <a:off x="9732404" y="3942019"/>
              <a:ext cx="1188132" cy="608608"/>
            </a:xfrm>
            <a:prstGeom prst="rect">
              <a:avLst/>
            </a:prstGeom>
            <a:solidFill>
              <a:srgbClr val="D0E0E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415463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021975" y="5563734"/>
              <a:ext cx="4754009" cy="454204"/>
            </a:xfrm>
            <a:prstGeom prst="rect">
              <a:avLst/>
            </a:prstGeom>
            <a:solidFill>
              <a:srgbClr val="D0E0E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415463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Server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>
              <a:spLocks/>
            </p:cNvSpPr>
            <p:nvPr/>
          </p:nvSpPr>
          <p:spPr bwMode="auto">
            <a:xfrm>
              <a:off x="1587050" y="4293096"/>
              <a:ext cx="556960" cy="248678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>
              <a:spLocks/>
            </p:cNvSpPr>
            <p:nvPr/>
          </p:nvSpPr>
          <p:spPr bwMode="auto">
            <a:xfrm>
              <a:off x="4575382" y="4293096"/>
              <a:ext cx="556960" cy="250602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>
              <a:spLocks/>
            </p:cNvSpPr>
            <p:nvPr/>
          </p:nvSpPr>
          <p:spPr bwMode="auto">
            <a:xfrm>
              <a:off x="7131666" y="4293096"/>
              <a:ext cx="556960" cy="250602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>
              <a:spLocks/>
            </p:cNvSpPr>
            <p:nvPr/>
          </p:nvSpPr>
          <p:spPr bwMode="auto">
            <a:xfrm>
              <a:off x="10047990" y="4293096"/>
              <a:ext cx="556960" cy="250602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矩形 36"/>
            <p:cNvSpPr>
              <a:spLocks/>
            </p:cNvSpPr>
            <p:nvPr/>
          </p:nvSpPr>
          <p:spPr bwMode="auto">
            <a:xfrm>
              <a:off x="3746985" y="4781576"/>
              <a:ext cx="4698030" cy="371550"/>
            </a:xfrm>
            <a:prstGeom prst="rect">
              <a:avLst/>
            </a:prstGeom>
            <a:solidFill>
              <a:srgbClr val="15B0E8"/>
            </a:solidFill>
            <a:ln w="12700" cap="flat" cmpd="sng" algn="ctr">
              <a:solidFill>
                <a:srgbClr val="415463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Distribute virtual switch (Open</a:t>
              </a:r>
              <a:r>
                <a:rPr kumimoji="0" lang="en-US" altLang="zh-CN" sz="1400" b="0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cap="none" normalizeH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vSwitch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)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9652947" y="5153126"/>
              <a:ext cx="1521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000" dirty="0" smtClean="0">
                  <a:solidFill>
                    <a:srgbClr val="415463"/>
                  </a:solidFill>
                  <a:latin typeface="+mn-lt"/>
                  <a:ea typeface="+mn-ea"/>
                  <a:cs typeface="+mn-ea"/>
                  <a:sym typeface="+mn-lt"/>
                </a:rPr>
                <a:t>Hypervisor</a:t>
              </a:r>
              <a:endParaRPr lang="zh-CN" altLang="en-US" sz="20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6416016" y="5604033"/>
              <a:ext cx="4758438" cy="454204"/>
            </a:xfrm>
            <a:prstGeom prst="rect">
              <a:avLst/>
            </a:prstGeom>
            <a:solidFill>
              <a:srgbClr val="D0E0E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rgbClr val="415463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Server</a:t>
              </a:r>
              <a:endPara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021976" y="5172802"/>
              <a:ext cx="1521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2000" dirty="0" smtClean="0">
                  <a:solidFill>
                    <a:srgbClr val="415463"/>
                  </a:solidFill>
                  <a:latin typeface="+mn-lt"/>
                  <a:ea typeface="+mn-ea"/>
                  <a:cs typeface="+mn-ea"/>
                  <a:sym typeface="+mn-lt"/>
                </a:rPr>
                <a:t>Hypervisor</a:t>
              </a:r>
              <a:endParaRPr lang="zh-CN" altLang="en-US" sz="20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6" name="文本占位符 3"/>
          <p:cNvSpPr txBox="1">
            <a:spLocks/>
          </p:cNvSpPr>
          <p:nvPr/>
        </p:nvSpPr>
        <p:spPr bwMode="auto">
          <a:xfrm>
            <a:off x="1003300" y="5049180"/>
            <a:ext cx="10469563" cy="145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2" anchor="t" anchorCtr="0" compatLnSpc="1">
            <a:prstTxWarp prst="textNoShape">
              <a:avLst/>
            </a:prstTxWarp>
          </a:bodyPr>
          <a:lstStyle>
            <a:lvl1pPr marL="301625" indent="-301625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en-US" altLang="zh-CN" sz="2000" dirty="0">
                <a:cs typeface="+mn-ea"/>
                <a:sym typeface="+mn-lt"/>
              </a:rPr>
              <a:t>Open </a:t>
            </a:r>
            <a:r>
              <a:rPr lang="en-US" altLang="zh-CN" sz="2000" dirty="0" err="1" smtClean="0">
                <a:cs typeface="+mn-ea"/>
                <a:sym typeface="+mn-lt"/>
              </a:rPr>
              <a:t>vSwitch</a:t>
            </a:r>
            <a:r>
              <a:rPr lang="zh-CN" altLang="en-US" sz="2000" dirty="0" smtClean="0">
                <a:cs typeface="+mn-ea"/>
                <a:sym typeface="+mn-lt"/>
              </a:rPr>
              <a:t>常用的命令</a:t>
            </a:r>
            <a:r>
              <a:rPr lang="zh-CN" altLang="en-US" sz="2000" kern="0" dirty="0">
                <a:cs typeface="+mn-ea"/>
                <a:sym typeface="+mn-lt"/>
              </a:rPr>
              <a:t>：</a:t>
            </a:r>
            <a:endParaRPr lang="en-US" altLang="zh-CN" sz="2000" kern="0" dirty="0" smtClean="0">
              <a:cs typeface="+mn-ea"/>
              <a:sym typeface="+mn-lt"/>
            </a:endParaRPr>
          </a:p>
          <a:p>
            <a:pPr lvl="1"/>
            <a:r>
              <a:rPr lang="en-US" altLang="zh-CN" sz="1800" kern="0" dirty="0" err="1" smtClean="0">
                <a:cs typeface="+mn-ea"/>
                <a:sym typeface="+mn-lt"/>
              </a:rPr>
              <a:t>ovs-vsctl</a:t>
            </a:r>
            <a:r>
              <a:rPr lang="en-US" altLang="zh-CN" sz="1800" kern="0" dirty="0" smtClean="0">
                <a:cs typeface="+mn-ea"/>
                <a:sym typeface="+mn-lt"/>
              </a:rPr>
              <a:t> </a:t>
            </a:r>
            <a:r>
              <a:rPr lang="en-US" altLang="zh-CN" sz="1800" kern="0" dirty="0">
                <a:cs typeface="+mn-ea"/>
                <a:sym typeface="+mn-lt"/>
              </a:rPr>
              <a:t>add-</a:t>
            </a:r>
            <a:r>
              <a:rPr lang="en-US" altLang="zh-CN" sz="1800" kern="0" dirty="0" err="1">
                <a:cs typeface="+mn-ea"/>
                <a:sym typeface="+mn-lt"/>
              </a:rPr>
              <a:t>br</a:t>
            </a:r>
            <a:r>
              <a:rPr lang="en-US" altLang="zh-CN" sz="1800" kern="0" dirty="0">
                <a:cs typeface="+mn-ea"/>
                <a:sym typeface="+mn-lt"/>
              </a:rPr>
              <a:t> BRIDGE</a:t>
            </a:r>
          </a:p>
          <a:p>
            <a:pPr lvl="1"/>
            <a:r>
              <a:rPr lang="en-US" altLang="zh-CN" sz="1800" kern="0" dirty="0" err="1">
                <a:cs typeface="+mn-ea"/>
                <a:sym typeface="+mn-lt"/>
              </a:rPr>
              <a:t>ovs-vsctl</a:t>
            </a:r>
            <a:r>
              <a:rPr lang="en-US" altLang="zh-CN" sz="1800" kern="0" dirty="0">
                <a:cs typeface="+mn-ea"/>
                <a:sym typeface="+mn-lt"/>
              </a:rPr>
              <a:t> </a:t>
            </a:r>
            <a:r>
              <a:rPr lang="en-US" altLang="zh-CN" sz="1800" kern="0" dirty="0" smtClean="0">
                <a:cs typeface="+mn-ea"/>
                <a:sym typeface="+mn-lt"/>
              </a:rPr>
              <a:t>add-port PORT</a:t>
            </a:r>
          </a:p>
          <a:p>
            <a:pPr lvl="1"/>
            <a:r>
              <a:rPr lang="en-US" altLang="zh-CN" sz="1800" kern="0" dirty="0" err="1">
                <a:cs typeface="+mn-ea"/>
                <a:sym typeface="+mn-lt"/>
              </a:rPr>
              <a:t>ovs-vsctl</a:t>
            </a:r>
            <a:r>
              <a:rPr lang="en-US" altLang="zh-CN" sz="1800" kern="0" dirty="0">
                <a:cs typeface="+mn-ea"/>
                <a:sym typeface="+mn-lt"/>
              </a:rPr>
              <a:t> </a:t>
            </a:r>
            <a:r>
              <a:rPr lang="en-US" altLang="zh-CN" sz="1800" kern="0" dirty="0" smtClean="0">
                <a:cs typeface="+mn-ea"/>
                <a:sym typeface="+mn-lt"/>
              </a:rPr>
              <a:t>show BRIDGE</a:t>
            </a:r>
          </a:p>
          <a:p>
            <a:pPr lvl="1"/>
            <a:r>
              <a:rPr lang="en-US" altLang="zh-CN" sz="1800" kern="0" dirty="0" err="1" smtClean="0">
                <a:cs typeface="+mn-ea"/>
                <a:sym typeface="+mn-lt"/>
              </a:rPr>
              <a:t>ovs-vsctl</a:t>
            </a:r>
            <a:r>
              <a:rPr lang="en-US" altLang="zh-CN" sz="1800" kern="0" dirty="0" smtClean="0">
                <a:cs typeface="+mn-ea"/>
                <a:sym typeface="+mn-lt"/>
              </a:rPr>
              <a:t> dump-ports-</a:t>
            </a:r>
            <a:r>
              <a:rPr lang="en-US" altLang="zh-CN" sz="1800" kern="0" dirty="0" err="1" smtClean="0">
                <a:cs typeface="+mn-ea"/>
                <a:sym typeface="+mn-lt"/>
              </a:rPr>
              <a:t>desc</a:t>
            </a:r>
            <a:r>
              <a:rPr lang="en-US" altLang="zh-CN" sz="1800" kern="0" dirty="0" smtClean="0">
                <a:cs typeface="+mn-ea"/>
                <a:sym typeface="+mn-lt"/>
              </a:rPr>
              <a:t> BRIDGE</a:t>
            </a:r>
          </a:p>
          <a:p>
            <a:pPr lvl="1"/>
            <a:r>
              <a:rPr lang="en-US" altLang="zh-CN" sz="1800" kern="0" dirty="0" err="1">
                <a:cs typeface="+mn-ea"/>
                <a:sym typeface="+mn-lt"/>
              </a:rPr>
              <a:t>ovs-vsctl</a:t>
            </a:r>
            <a:r>
              <a:rPr lang="en-US" altLang="zh-CN" sz="1800" kern="0" dirty="0">
                <a:cs typeface="+mn-ea"/>
                <a:sym typeface="+mn-lt"/>
              </a:rPr>
              <a:t> </a:t>
            </a:r>
            <a:r>
              <a:rPr lang="en-US" altLang="zh-CN" sz="1800" kern="0" dirty="0" smtClean="0">
                <a:cs typeface="+mn-ea"/>
                <a:sym typeface="+mn-lt"/>
              </a:rPr>
              <a:t>dump-flows BRIDGE</a:t>
            </a:r>
            <a:endParaRPr lang="en-US" altLang="zh-CN" sz="1800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13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/>
          </p:cNvSpPr>
          <p:nvPr/>
        </p:nvSpPr>
        <p:spPr bwMode="auto">
          <a:xfrm>
            <a:off x="1055441" y="1256810"/>
            <a:ext cx="5148571" cy="282026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网络隔离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- Network Namespace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4294967295"/>
          </p:nvPr>
        </p:nvSpPr>
        <p:spPr>
          <a:xfrm>
            <a:off x="6420036" y="1233488"/>
            <a:ext cx="5052827" cy="4679950"/>
          </a:xfrm>
        </p:spPr>
        <p:txBody>
          <a:bodyPr/>
          <a:lstStyle/>
          <a:p>
            <a:r>
              <a:rPr lang="en-US" altLang="zh-CN" sz="2000" dirty="0" smtClean="0">
                <a:cs typeface="+mn-ea"/>
                <a:sym typeface="+mn-lt"/>
              </a:rPr>
              <a:t>Network namespace</a:t>
            </a:r>
            <a:r>
              <a:rPr lang="zh-CN" altLang="en-US" sz="2000" dirty="0" smtClean="0">
                <a:cs typeface="+mn-ea"/>
                <a:sym typeface="+mn-lt"/>
              </a:rPr>
              <a:t>能创建多个隔离的网络空间，它们有独自的网络配置信息，例如网络设备、路由表、</a:t>
            </a:r>
            <a:r>
              <a:rPr lang="en-US" altLang="zh-CN" sz="2000" dirty="0" err="1" smtClean="0">
                <a:cs typeface="+mn-ea"/>
                <a:sym typeface="+mn-lt"/>
              </a:rPr>
              <a:t>iptables</a:t>
            </a:r>
            <a:r>
              <a:rPr lang="zh-CN" altLang="en-US" sz="2000" dirty="0" smtClean="0">
                <a:cs typeface="+mn-ea"/>
                <a:sym typeface="+mn-lt"/>
              </a:rPr>
              <a:t>等。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zh-CN" altLang="en-US" sz="2000" dirty="0" smtClean="0">
                <a:cs typeface="+mn-ea"/>
                <a:sym typeface="+mn-lt"/>
              </a:rPr>
              <a:t>不同网络空间中的虚拟机运行的时候仿佛自己就在独立的网络中。</a:t>
            </a:r>
            <a:endParaRPr lang="en-US" altLang="zh-CN" sz="2000" dirty="0" smtClean="0">
              <a:cs typeface="+mn-ea"/>
              <a:sym typeface="+mn-lt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80076" y="3501008"/>
            <a:ext cx="4656783" cy="2836033"/>
          </a:xfrm>
          <a:prstGeom prst="rect">
            <a:avLst/>
          </a:prstGeom>
          <a:solidFill>
            <a:srgbClr val="595959"/>
          </a:solidFill>
          <a:extLst/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$ </a:t>
            </a:r>
            <a:r>
              <a:rPr lang="zh-CN" altLang="zh-CN" sz="1800" dirty="0" smtClean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ip 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netns help </a:t>
            </a:r>
            <a:endParaRPr lang="en-US" altLang="zh-CN" sz="1800" dirty="0">
              <a:solidFill>
                <a:srgbClr val="D9D1E9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Usage:</a:t>
            </a: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ip netns list </a:t>
            </a:r>
            <a:endParaRPr lang="en-US" altLang="zh-CN" sz="1800" dirty="0">
              <a:solidFill>
                <a:srgbClr val="D9D1E9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ip netns add NAME </a:t>
            </a:r>
            <a:endParaRPr lang="en-US" altLang="zh-CN" sz="1800" dirty="0">
              <a:solidFill>
                <a:srgbClr val="D9D1E9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ip netns delete NAME </a:t>
            </a:r>
            <a:endParaRPr lang="en-US" altLang="zh-CN" sz="1800" dirty="0">
              <a:solidFill>
                <a:srgbClr val="D9D1E9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ip netns identify PID </a:t>
            </a:r>
            <a:endParaRPr lang="en-US" altLang="zh-CN" sz="1800" dirty="0">
              <a:solidFill>
                <a:srgbClr val="D9D1E9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ip netns pids NAME </a:t>
            </a:r>
            <a:endParaRPr lang="en-US" altLang="zh-CN" sz="1800" dirty="0">
              <a:solidFill>
                <a:srgbClr val="D9D1E9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ip netns exec NAME cmd ... </a:t>
            </a:r>
            <a:endParaRPr lang="en-US" altLang="zh-CN" sz="1800" dirty="0">
              <a:solidFill>
                <a:srgbClr val="D9D1E9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zh-CN" sz="1800" dirty="0">
                <a:solidFill>
                  <a:srgbClr val="D9D1E9"/>
                </a:solidFill>
                <a:latin typeface="+mn-lt"/>
                <a:ea typeface="+mn-ea"/>
                <a:cs typeface="+mn-ea"/>
                <a:sym typeface="+mn-lt"/>
              </a:rPr>
              <a:t>ip netns monitor</a:t>
            </a:r>
            <a:endParaRPr lang="en-US" altLang="zh-CN" sz="1800" dirty="0">
              <a:solidFill>
                <a:srgbClr val="D9D1E9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>
            <a:spLocks/>
          </p:cNvSpPr>
          <p:nvPr/>
        </p:nvSpPr>
        <p:spPr bwMode="auto">
          <a:xfrm>
            <a:off x="1127449" y="1382192"/>
            <a:ext cx="2124236" cy="750664"/>
          </a:xfrm>
          <a:prstGeom prst="rect">
            <a:avLst/>
          </a:prstGeom>
          <a:solidFill>
            <a:srgbClr val="F66F6A"/>
          </a:solidFill>
          <a:ln w="9525" cap="flat" cmpd="sng" algn="ctr">
            <a:solidFill>
              <a:srgbClr val="F66F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Red Namespace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192.168.10.10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veth0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>
            <a:spLocks/>
          </p:cNvSpPr>
          <p:nvPr/>
        </p:nvSpPr>
        <p:spPr bwMode="auto">
          <a:xfrm>
            <a:off x="3971765" y="1382192"/>
            <a:ext cx="2124236" cy="750664"/>
          </a:xfrm>
          <a:prstGeom prst="rect">
            <a:avLst/>
          </a:prstGeom>
          <a:solidFill>
            <a:srgbClr val="15B0E8"/>
          </a:solidFill>
          <a:ln w="9525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Blue Namespace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192.168.10.10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veth0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/>
          <p:cNvSpPr>
            <a:spLocks/>
          </p:cNvSpPr>
          <p:nvPr/>
        </p:nvSpPr>
        <p:spPr bwMode="auto">
          <a:xfrm>
            <a:off x="1127449" y="2636912"/>
            <a:ext cx="2124236" cy="396044"/>
          </a:xfrm>
          <a:prstGeom prst="rect">
            <a:avLst/>
          </a:prstGeom>
          <a:solidFill>
            <a:srgbClr val="F66F6A"/>
          </a:solidFill>
          <a:ln w="9525" cap="flat" cmpd="sng" algn="ctr">
            <a:solidFill>
              <a:srgbClr val="F66F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Bridge_red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>
            <a:spLocks/>
          </p:cNvSpPr>
          <p:nvPr/>
        </p:nvSpPr>
        <p:spPr bwMode="auto">
          <a:xfrm>
            <a:off x="3971765" y="2641154"/>
            <a:ext cx="2124236" cy="391802"/>
          </a:xfrm>
          <a:prstGeom prst="rect">
            <a:avLst/>
          </a:prstGeom>
          <a:solidFill>
            <a:srgbClr val="15B0E8"/>
          </a:solidFill>
          <a:ln w="9525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Bridge_blue</a:t>
            </a:r>
            <a:endParaRPr lang="en-US" altLang="zh-CN" sz="14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>
            <a:spLocks/>
          </p:cNvSpPr>
          <p:nvPr/>
        </p:nvSpPr>
        <p:spPr bwMode="auto">
          <a:xfrm>
            <a:off x="2549606" y="3501008"/>
            <a:ext cx="2124236" cy="396044"/>
          </a:xfrm>
          <a:prstGeom prst="rect">
            <a:avLst/>
          </a:prstGeom>
          <a:solidFill>
            <a:srgbClr val="CFDFED"/>
          </a:solidFill>
          <a:ln w="9525" cap="flat" cmpd="sng" algn="ctr">
            <a:solidFill>
              <a:srgbClr val="CFDFE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rPr>
              <a:t>eth3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>
            <a:spLocks/>
          </p:cNvSpPr>
          <p:nvPr/>
        </p:nvSpPr>
        <p:spPr bwMode="auto">
          <a:xfrm>
            <a:off x="1379285" y="4795763"/>
            <a:ext cx="4464688" cy="1585987"/>
          </a:xfrm>
          <a:prstGeom prst="rect">
            <a:avLst/>
          </a:prstGeom>
          <a:solidFill>
            <a:srgbClr val="CFDFE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/>
          <p:cNvSpPr>
            <a:spLocks/>
          </p:cNvSpPr>
          <p:nvPr/>
        </p:nvSpPr>
        <p:spPr bwMode="auto">
          <a:xfrm>
            <a:off x="1451485" y="5695864"/>
            <a:ext cx="2124236" cy="577452"/>
          </a:xfrm>
          <a:prstGeom prst="rect">
            <a:avLst/>
          </a:prstGeom>
          <a:solidFill>
            <a:srgbClr val="F66F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VRF Red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192.168.10.12/24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7"/>
          <p:cNvSpPr>
            <a:spLocks/>
          </p:cNvSpPr>
          <p:nvPr/>
        </p:nvSpPr>
        <p:spPr bwMode="auto">
          <a:xfrm>
            <a:off x="3647729" y="5695864"/>
            <a:ext cx="2124236" cy="577452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VRF Red</a:t>
            </a:r>
          </a:p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192.168.10.12/24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>
            <a:stCxn id="9" idx="2"/>
            <a:endCxn id="12" idx="0"/>
          </p:cNvCxnSpPr>
          <p:nvPr/>
        </p:nvCxnSpPr>
        <p:spPr bwMode="auto">
          <a:xfrm>
            <a:off x="2189567" y="2132856"/>
            <a:ext cx="0" cy="50405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66F6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0" idx="2"/>
            <a:endCxn id="13" idx="0"/>
          </p:cNvCxnSpPr>
          <p:nvPr/>
        </p:nvCxnSpPr>
        <p:spPr bwMode="auto">
          <a:xfrm>
            <a:off x="5033883" y="2132856"/>
            <a:ext cx="0" cy="5082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2" idx="2"/>
            <a:endCxn id="14" idx="0"/>
          </p:cNvCxnSpPr>
          <p:nvPr/>
        </p:nvCxnSpPr>
        <p:spPr bwMode="auto">
          <a:xfrm>
            <a:off x="2189567" y="3032956"/>
            <a:ext cx="1422157" cy="4680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66F6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13" idx="2"/>
            <a:endCxn id="14" idx="0"/>
          </p:cNvCxnSpPr>
          <p:nvPr/>
        </p:nvCxnSpPr>
        <p:spPr bwMode="auto">
          <a:xfrm flipH="1">
            <a:off x="3611724" y="3032956"/>
            <a:ext cx="1422159" cy="4680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15B0E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14" idx="2"/>
            <a:endCxn id="15" idx="0"/>
          </p:cNvCxnSpPr>
          <p:nvPr/>
        </p:nvCxnSpPr>
        <p:spPr bwMode="auto">
          <a:xfrm flipH="1">
            <a:off x="3611629" y="3897052"/>
            <a:ext cx="95" cy="8987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FDFE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15" idx="0"/>
            <a:endCxn id="17" idx="0"/>
          </p:cNvCxnSpPr>
          <p:nvPr/>
        </p:nvCxnSpPr>
        <p:spPr bwMode="auto">
          <a:xfrm flipH="1">
            <a:off x="2513603" y="4795763"/>
            <a:ext cx="1098026" cy="900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66F6A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15" idx="0"/>
            <a:endCxn id="18" idx="0"/>
          </p:cNvCxnSpPr>
          <p:nvPr/>
        </p:nvCxnSpPr>
        <p:spPr bwMode="auto">
          <a:xfrm>
            <a:off x="3611629" y="4795763"/>
            <a:ext cx="1098218" cy="9001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15B0E8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文本框 40"/>
          <p:cNvSpPr txBox="1"/>
          <p:nvPr/>
        </p:nvSpPr>
        <p:spPr bwMode="auto">
          <a:xfrm>
            <a:off x="1451485" y="2365528"/>
            <a:ext cx="805761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>
                <a:solidFill>
                  <a:srgbClr val="415463"/>
                </a:solidFill>
                <a:latin typeface="+mn-ea"/>
                <a:ea typeface="+mn-ea"/>
              </a:rPr>
              <a:t>v</a:t>
            </a:r>
            <a:r>
              <a:rPr lang="en-US" altLang="zh-CN" sz="1200" dirty="0" err="1" smtClean="0">
                <a:solidFill>
                  <a:srgbClr val="415463"/>
                </a:solidFill>
                <a:latin typeface="+mn-ea"/>
                <a:ea typeface="+mn-ea"/>
              </a:rPr>
              <a:t>eth_red</a:t>
            </a:r>
            <a:endParaRPr lang="zh-CN" altLang="en-US" sz="1200" dirty="0" smtClean="0">
              <a:solidFill>
                <a:srgbClr val="415463"/>
              </a:solidFill>
              <a:latin typeface="+mn-ea"/>
              <a:ea typeface="+mn-ea"/>
            </a:endParaRPr>
          </a:p>
        </p:txBody>
      </p:sp>
      <p:sp>
        <p:nvSpPr>
          <p:cNvPr id="42" name="文本框 41"/>
          <p:cNvSpPr txBox="1"/>
          <p:nvPr/>
        </p:nvSpPr>
        <p:spPr bwMode="auto">
          <a:xfrm>
            <a:off x="5022227" y="2355538"/>
            <a:ext cx="884885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>
                <a:solidFill>
                  <a:srgbClr val="415463"/>
                </a:solidFill>
                <a:latin typeface="+mn-ea"/>
                <a:ea typeface="+mn-ea"/>
              </a:rPr>
              <a:t>v</a:t>
            </a:r>
            <a:r>
              <a:rPr lang="en-US" altLang="zh-CN" sz="1200" dirty="0" err="1" smtClean="0">
                <a:solidFill>
                  <a:srgbClr val="415463"/>
                </a:solidFill>
                <a:latin typeface="+mn-ea"/>
                <a:ea typeface="+mn-ea"/>
              </a:rPr>
              <a:t>eth_blue</a:t>
            </a:r>
            <a:endParaRPr lang="zh-CN" altLang="en-US" sz="1200" dirty="0" smtClean="0">
              <a:solidFill>
                <a:srgbClr val="415463"/>
              </a:solidFill>
              <a:latin typeface="+mn-ea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 bwMode="auto">
          <a:xfrm>
            <a:off x="1384149" y="2990362"/>
            <a:ext cx="812108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solidFill>
                  <a:srgbClr val="415463"/>
                </a:solidFill>
                <a:latin typeface="+mn-ea"/>
                <a:ea typeface="+mn-ea"/>
              </a:rPr>
              <a:t>eth3.100</a:t>
            </a:r>
            <a:endParaRPr lang="zh-CN" altLang="en-US" sz="1200" dirty="0" smtClean="0">
              <a:solidFill>
                <a:srgbClr val="415463"/>
              </a:solidFill>
              <a:latin typeface="+mn-ea"/>
              <a:ea typeface="+mn-ea"/>
            </a:endParaRPr>
          </a:p>
        </p:txBody>
      </p:sp>
      <p:sp>
        <p:nvSpPr>
          <p:cNvPr id="44" name="文本框 43"/>
          <p:cNvSpPr txBox="1"/>
          <p:nvPr/>
        </p:nvSpPr>
        <p:spPr bwMode="auto">
          <a:xfrm>
            <a:off x="4959857" y="2990362"/>
            <a:ext cx="812108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solidFill>
                  <a:srgbClr val="415463"/>
                </a:solidFill>
                <a:latin typeface="+mn-ea"/>
                <a:ea typeface="+mn-ea"/>
              </a:rPr>
              <a:t>eth3.200</a:t>
            </a:r>
            <a:endParaRPr lang="zh-CN" altLang="en-US" sz="1200" dirty="0" smtClean="0">
              <a:solidFill>
                <a:srgbClr val="415463"/>
              </a:solidFill>
              <a:latin typeface="+mn-ea"/>
              <a:ea typeface="+mn-ea"/>
            </a:endParaRPr>
          </a:p>
        </p:txBody>
      </p:sp>
      <p:sp>
        <p:nvSpPr>
          <p:cNvPr id="45" name="文本框 44"/>
          <p:cNvSpPr txBox="1"/>
          <p:nvPr/>
        </p:nvSpPr>
        <p:spPr bwMode="auto">
          <a:xfrm>
            <a:off x="3621641" y="4522436"/>
            <a:ext cx="2094767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solidFill>
                  <a:srgbClr val="415463"/>
                </a:solidFill>
                <a:latin typeface="+mn-ea"/>
                <a:ea typeface="+mn-ea"/>
              </a:rPr>
              <a:t>Trunk Port (</a:t>
            </a:r>
            <a:r>
              <a:rPr lang="en-US" altLang="zh-CN" sz="1200" dirty="0" err="1" smtClean="0">
                <a:solidFill>
                  <a:srgbClr val="415463"/>
                </a:solidFill>
                <a:latin typeface="+mn-ea"/>
                <a:ea typeface="+mn-ea"/>
              </a:rPr>
              <a:t>vlan</a:t>
            </a:r>
            <a:r>
              <a:rPr lang="en-US" altLang="zh-CN" sz="1200" dirty="0" smtClean="0">
                <a:solidFill>
                  <a:srgbClr val="415463"/>
                </a:solidFill>
                <a:latin typeface="+mn-ea"/>
                <a:ea typeface="+mn-ea"/>
              </a:rPr>
              <a:t> 100, 200 )</a:t>
            </a:r>
            <a:endParaRPr lang="zh-CN" altLang="en-US" sz="1200" dirty="0" smtClean="0">
              <a:solidFill>
                <a:srgbClr val="415463"/>
              </a:solidFill>
              <a:latin typeface="+mn-ea"/>
              <a:ea typeface="+mn-ea"/>
            </a:endParaRPr>
          </a:p>
        </p:txBody>
      </p:sp>
      <p:sp>
        <p:nvSpPr>
          <p:cNvPr id="46" name="文本框 45"/>
          <p:cNvSpPr txBox="1"/>
          <p:nvPr/>
        </p:nvSpPr>
        <p:spPr bwMode="auto">
          <a:xfrm>
            <a:off x="1672263" y="5422536"/>
            <a:ext cx="920151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>
                <a:solidFill>
                  <a:srgbClr val="415463"/>
                </a:solidFill>
                <a:latin typeface="+mn-ea"/>
                <a:ea typeface="+mn-ea"/>
              </a:rPr>
              <a:t>i</a:t>
            </a:r>
            <a:r>
              <a:rPr lang="en-US" altLang="zh-CN" sz="1200" dirty="0" err="1" smtClean="0">
                <a:solidFill>
                  <a:srgbClr val="415463"/>
                </a:solidFill>
                <a:latin typeface="+mn-ea"/>
                <a:ea typeface="+mn-ea"/>
              </a:rPr>
              <a:t>nt</a:t>
            </a:r>
            <a:r>
              <a:rPr lang="en-US" altLang="zh-CN" sz="1200" dirty="0" smtClean="0">
                <a:solidFill>
                  <a:srgbClr val="415463"/>
                </a:solidFill>
                <a:latin typeface="+mn-ea"/>
                <a:ea typeface="+mn-ea"/>
              </a:rPr>
              <a:t> ve_100</a:t>
            </a:r>
            <a:endParaRPr lang="zh-CN" altLang="en-US" sz="1200" dirty="0" smtClean="0">
              <a:solidFill>
                <a:srgbClr val="415463"/>
              </a:solidFill>
              <a:latin typeface="+mn-ea"/>
              <a:ea typeface="+mn-ea"/>
            </a:endParaRPr>
          </a:p>
        </p:txBody>
      </p:sp>
      <p:sp>
        <p:nvSpPr>
          <p:cNvPr id="47" name="文本框 46"/>
          <p:cNvSpPr txBox="1"/>
          <p:nvPr/>
        </p:nvSpPr>
        <p:spPr bwMode="auto">
          <a:xfrm>
            <a:off x="4652480" y="5422536"/>
            <a:ext cx="896105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err="1">
                <a:solidFill>
                  <a:srgbClr val="415463"/>
                </a:solidFill>
                <a:latin typeface="+mn-ea"/>
                <a:ea typeface="+mn-ea"/>
              </a:rPr>
              <a:t>i</a:t>
            </a:r>
            <a:r>
              <a:rPr lang="en-US" altLang="zh-CN" sz="1200" dirty="0" err="1" smtClean="0">
                <a:solidFill>
                  <a:srgbClr val="415463"/>
                </a:solidFill>
                <a:latin typeface="+mn-ea"/>
                <a:ea typeface="+mn-ea"/>
              </a:rPr>
              <a:t>nt</a:t>
            </a:r>
            <a:r>
              <a:rPr lang="en-US" altLang="zh-CN" sz="1200" dirty="0" smtClean="0">
                <a:solidFill>
                  <a:srgbClr val="415463"/>
                </a:solidFill>
                <a:latin typeface="+mn-ea"/>
                <a:ea typeface="+mn-ea"/>
              </a:rPr>
              <a:t> </a:t>
            </a:r>
            <a:r>
              <a:rPr lang="en-US" altLang="zh-CN" sz="1200" dirty="0" err="1" smtClean="0">
                <a:solidFill>
                  <a:srgbClr val="415463"/>
                </a:solidFill>
                <a:latin typeface="+mn-ea"/>
                <a:ea typeface="+mn-ea"/>
              </a:rPr>
              <a:t>ve</a:t>
            </a:r>
            <a:r>
              <a:rPr lang="en-US" altLang="zh-CN" sz="1200" dirty="0" smtClean="0">
                <a:solidFill>
                  <a:srgbClr val="415463"/>
                </a:solidFill>
                <a:latin typeface="+mn-ea"/>
                <a:ea typeface="+mn-ea"/>
              </a:rPr>
              <a:t> 200</a:t>
            </a:r>
            <a:endParaRPr lang="zh-CN" altLang="en-US" sz="1200" dirty="0" smtClean="0">
              <a:solidFill>
                <a:srgbClr val="41546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02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讨论：有哪些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网络虚拟化技术？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如下是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节点上的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ip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address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截图，请讨论或思考图中有哪些</a:t>
            </a:r>
            <a:r>
              <a:rPr lang="en-US" altLang="zh-CN" dirty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网络虚拟化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技术？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60385" y="6109555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2259" y="2240868"/>
            <a:ext cx="10418337" cy="2728311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80645" rIns="0" bIns="0" rtlCol="0">
            <a:spAutoFit/>
          </a:bodyPr>
          <a:lstStyle/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osbash@controller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:~$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ip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200" dirty="0" smtClean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address</a:t>
            </a:r>
            <a:endParaRPr lang="en-US" altLang="zh-CN" sz="1200" dirty="0">
              <a:solidFill>
                <a:srgbClr val="D9D1E9"/>
              </a:solidFill>
              <a:latin typeface="+mn-lt"/>
              <a:ea typeface="+mn-ea"/>
              <a:cs typeface="+mn-ea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...</a:t>
            </a: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2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: enp0s3: &lt;BROADCAST,MULTICAST,UP,LOWER_UP&gt;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mtu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1500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qdisc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fq_codel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state UP group default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qlen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1000</a:t>
            </a: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...</a:t>
            </a:r>
            <a:endParaRPr lang="en-US" altLang="zh-CN" sz="1200" dirty="0">
              <a:solidFill>
                <a:srgbClr val="D9D1E9"/>
              </a:solidFill>
              <a:latin typeface="+mn-lt"/>
              <a:ea typeface="+mn-ea"/>
              <a:cs typeface="+mn-ea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7: tapc1d0ccdc-08@if2: &lt;BROADCAST,MULTICAST,UP,LOWER_UP&gt;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mtu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1500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qdisc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noqueue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master brq5fe28ac7-4e state UP group default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qlen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1000</a:t>
            </a: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...</a:t>
            </a:r>
            <a:endParaRPr lang="en-US" altLang="zh-CN" sz="1200" dirty="0">
              <a:solidFill>
                <a:srgbClr val="D9D1E9"/>
              </a:solidFill>
              <a:latin typeface="+mn-lt"/>
              <a:ea typeface="+mn-ea"/>
              <a:cs typeface="+mn-ea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9: brq5fe28ac7-4e: &lt;BROADCAST,MULTICAST,UP,LOWER_UP&gt;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mtu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1500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qdisc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noqueue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state UP group default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qlen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1000</a:t>
            </a: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200" dirty="0" smtClean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...</a:t>
            </a:r>
            <a:endParaRPr lang="en-US" altLang="zh-CN" sz="1200" dirty="0">
              <a:solidFill>
                <a:srgbClr val="D9D1E9"/>
              </a:solidFill>
              <a:latin typeface="+mn-lt"/>
              <a:ea typeface="+mn-ea"/>
              <a:cs typeface="+mn-ea"/>
            </a:endParaRPr>
          </a:p>
          <a:p>
            <a:pPr marL="85725" fontAlgn="auto">
              <a:spcBef>
                <a:spcPts val="635"/>
              </a:spcBef>
              <a:spcAft>
                <a:spcPts val="0"/>
              </a:spcAft>
            </a:pP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10: vxlan-28: &lt;BROADCAST,MULTICAST,UP,LOWER_UP&gt;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mtu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1450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qdisc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noqueue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master brq7b350e42-8c state UNKNOWN group default </a:t>
            </a:r>
            <a:r>
              <a:rPr lang="en-US" altLang="zh-CN" sz="1200" dirty="0" err="1">
                <a:solidFill>
                  <a:srgbClr val="D9D1E9"/>
                </a:solidFill>
                <a:latin typeface="+mn-lt"/>
                <a:ea typeface="+mn-ea"/>
                <a:cs typeface="+mn-ea"/>
              </a:rPr>
              <a:t>qlen</a:t>
            </a:r>
            <a:r>
              <a:rPr lang="en-US" altLang="zh-CN" sz="1200" dirty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 </a:t>
            </a:r>
            <a:r>
              <a:rPr lang="en-US" altLang="zh-CN" sz="1200" dirty="0" smtClean="0">
                <a:solidFill>
                  <a:srgbClr val="D9D1E9"/>
                </a:solidFill>
                <a:latin typeface="+mn-lt"/>
                <a:ea typeface="+mn-ea"/>
                <a:cs typeface="+mn-ea"/>
              </a:rPr>
              <a:t>1000</a:t>
            </a:r>
            <a:endParaRPr lang="en-US" altLang="zh-CN" sz="1200" dirty="0">
              <a:solidFill>
                <a:srgbClr val="D9D1E9"/>
              </a:solidFill>
              <a:latin typeface="+mn-lt"/>
              <a:ea typeface="+mn-ea"/>
              <a:cs typeface="+mn-ea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199456" y="2780928"/>
            <a:ext cx="684076" cy="324036"/>
          </a:xfrm>
          <a:prstGeom prst="ellipse">
            <a:avLst/>
          </a:prstGeom>
          <a:noFill/>
          <a:ln w="38100" cap="flat" cmpd="sng" algn="ctr">
            <a:solidFill>
              <a:srgbClr val="F66F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1199456" y="3253082"/>
            <a:ext cx="1620180" cy="391942"/>
          </a:xfrm>
          <a:prstGeom prst="ellipse">
            <a:avLst/>
          </a:prstGeom>
          <a:noFill/>
          <a:ln w="38100" cap="flat" cmpd="sng" algn="ctr">
            <a:solidFill>
              <a:srgbClr val="F66F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163452" y="3938209"/>
            <a:ext cx="1332148" cy="391942"/>
          </a:xfrm>
          <a:prstGeom prst="ellipse">
            <a:avLst/>
          </a:prstGeom>
          <a:noFill/>
          <a:ln w="38100" cap="flat" cmpd="sng" algn="ctr">
            <a:solidFill>
              <a:srgbClr val="F66F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271464" y="4488520"/>
            <a:ext cx="756084" cy="344636"/>
          </a:xfrm>
          <a:prstGeom prst="ellipse">
            <a:avLst/>
          </a:prstGeom>
          <a:noFill/>
          <a:ln w="38100" cap="flat" cmpd="sng" algn="ctr">
            <a:solidFill>
              <a:srgbClr val="F66F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72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网络虚拟化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基础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网络服务</a:t>
            </a:r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Neutron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简介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架构与组件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分析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操作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网络流量分析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009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网络服务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Neutron</a:t>
            </a:r>
            <a:endParaRPr lang="zh-CN" altLang="en-US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NEUTRON</a:t>
            </a:r>
          </a:p>
          <a:p>
            <a:pPr lvl="0"/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网络服务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Folsom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版本中。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8" y="2875509"/>
            <a:ext cx="889298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Neutron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负责管理虚拟网络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组件，专注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于为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网络即服务（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NaaS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7508" y="425302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11523" y="4709830"/>
            <a:ext cx="1475511" cy="1599490"/>
            <a:chOff x="1811523" y="4805733"/>
            <a:chExt cx="1475511" cy="1599490"/>
          </a:xfrm>
        </p:grpSpPr>
        <p:pic>
          <p:nvPicPr>
            <p:cNvPr id="8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805733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 bwMode="auto">
            <a:xfrm>
              <a:off x="1955865" y="6039565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050" name="Picture 2" descr="https://www.openstack.org/software/images/mascots/neutron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173399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2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在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中的位置和作用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77" y="1230224"/>
            <a:ext cx="7997012" cy="51774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488" y="4509120"/>
            <a:ext cx="1153165" cy="1008112"/>
          </a:xfrm>
          <a:prstGeom prst="flowChartConnector">
            <a:avLst/>
          </a:prstGeom>
          <a:ln w="38100">
            <a:solidFill>
              <a:schemeClr val="bg1"/>
            </a:solidFill>
          </a:ln>
          <a:effectLst>
            <a:outerShdw blurRad="254000" dir="5400000" sx="106000" sy="106000" algn="ctr" rotWithShape="0">
              <a:srgbClr val="000000">
                <a:alpha val="40000"/>
              </a:srgbClr>
            </a:outerShdw>
          </a:effectLst>
        </p:spPr>
      </p:pic>
      <p:sp>
        <p:nvSpPr>
          <p:cNvPr id="5" name="文本框 4"/>
          <p:cNvSpPr txBox="1"/>
          <p:nvPr/>
        </p:nvSpPr>
        <p:spPr bwMode="auto">
          <a:xfrm>
            <a:off x="9679058" y="6114775"/>
            <a:ext cx="1789042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ea"/>
                <a:ea typeface="+mn-ea"/>
              </a:rPr>
              <a:t>source: openstack.org</a:t>
            </a:r>
            <a:endParaRPr lang="zh-CN" altLang="en-US" sz="12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17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网络虚拟化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基础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Neutron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概念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架构与组件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分析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操作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网络流量分析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824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是一种虚拟网络服务，为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Opensack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计算提供网络连通和寻址服务。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为了便于操作管理，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对网络进行了抽象，有如下基本管理对象：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Network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Subnet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Port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Router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Floating IP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150346" y="3335683"/>
            <a:ext cx="174725" cy="17472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150346" y="3857570"/>
            <a:ext cx="174725" cy="174725"/>
          </a:xfrm>
          <a:prstGeom prst="rect">
            <a:avLst/>
          </a:prstGeom>
          <a:solidFill>
            <a:srgbClr val="15B0E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722874" y="3335683"/>
            <a:ext cx="174725" cy="17472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722874" y="3857570"/>
            <a:ext cx="174725" cy="174725"/>
          </a:xfrm>
          <a:prstGeom prst="rect">
            <a:avLst/>
          </a:prstGeom>
          <a:solidFill>
            <a:srgbClr val="15B0E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874132" y="4469109"/>
            <a:ext cx="174725" cy="174725"/>
          </a:xfrm>
          <a:prstGeom prst="rect">
            <a:avLst/>
          </a:prstGeom>
          <a:solidFill>
            <a:srgbClr val="15B0E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8874132" y="4905922"/>
            <a:ext cx="174725" cy="174725"/>
          </a:xfrm>
          <a:prstGeom prst="rect">
            <a:avLst/>
          </a:prstGeom>
          <a:solidFill>
            <a:srgbClr val="15B0E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</a:t>
            </a:r>
          </a:p>
        </p:txBody>
      </p:sp>
      <p:sp>
        <p:nvSpPr>
          <p:cNvPr id="4" name="矩形 3"/>
          <p:cNvSpPr>
            <a:spLocks/>
          </p:cNvSpPr>
          <p:nvPr/>
        </p:nvSpPr>
        <p:spPr bwMode="auto">
          <a:xfrm>
            <a:off x="7680176" y="2672916"/>
            <a:ext cx="1089944" cy="747841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rPr>
              <a:t>VM1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7364082" y="3944933"/>
            <a:ext cx="3232418" cy="611539"/>
          </a:xfrm>
          <a:prstGeom prst="roundRect">
            <a:avLst/>
          </a:prstGeom>
          <a:solidFill>
            <a:srgbClr val="F7A655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Network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9" name="直接连接符 8"/>
          <p:cNvCxnSpPr>
            <a:stCxn id="7" idx="2"/>
            <a:endCxn id="10" idx="0"/>
          </p:cNvCxnSpPr>
          <p:nvPr/>
        </p:nvCxnSpPr>
        <p:spPr bwMode="auto">
          <a:xfrm>
            <a:off x="8237709" y="3510408"/>
            <a:ext cx="0" cy="347162"/>
          </a:xfrm>
          <a:prstGeom prst="line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>
            <a:spLocks/>
          </p:cNvSpPr>
          <p:nvPr/>
        </p:nvSpPr>
        <p:spPr bwMode="auto">
          <a:xfrm>
            <a:off x="9254528" y="2672916"/>
            <a:ext cx="1089944" cy="747841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rPr>
              <a:t>VM2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" name="直接连接符 12"/>
          <p:cNvCxnSpPr>
            <a:stCxn id="12" idx="2"/>
            <a:endCxn id="14" idx="0"/>
          </p:cNvCxnSpPr>
          <p:nvPr/>
        </p:nvCxnSpPr>
        <p:spPr bwMode="auto">
          <a:xfrm>
            <a:off x="9810236" y="3510408"/>
            <a:ext cx="0" cy="347162"/>
          </a:xfrm>
          <a:prstGeom prst="line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auto">
          <a:xfrm>
            <a:off x="8307863" y="4285325"/>
            <a:ext cx="1344856" cy="259799"/>
          </a:xfrm>
          <a:prstGeom prst="rect">
            <a:avLst/>
          </a:prstGeom>
          <a:solidFill>
            <a:srgbClr val="D0E0EE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192.168.1.0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24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Box 84"/>
          <p:cNvSpPr txBox="1"/>
          <p:nvPr/>
        </p:nvSpPr>
        <p:spPr>
          <a:xfrm>
            <a:off x="7722931" y="2996952"/>
            <a:ext cx="1004435" cy="284315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192.168.1.1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85"/>
          <p:cNvSpPr txBox="1"/>
          <p:nvPr/>
        </p:nvSpPr>
        <p:spPr>
          <a:xfrm>
            <a:off x="9254528" y="3004268"/>
            <a:ext cx="1089944" cy="276999"/>
          </a:xfrm>
          <a:prstGeom prst="rect">
            <a:avLst/>
          </a:prstGeom>
          <a:solidFill>
            <a:srgbClr val="F0F0F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192.168.1.2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线形标注 2 18"/>
          <p:cNvSpPr>
            <a:spLocks/>
          </p:cNvSpPr>
          <p:nvPr/>
        </p:nvSpPr>
        <p:spPr bwMode="auto">
          <a:xfrm>
            <a:off x="4655840" y="3333395"/>
            <a:ext cx="1310440" cy="256035"/>
          </a:xfrm>
          <a:prstGeom prst="borderCallout2">
            <a:avLst>
              <a:gd name="adj1" fmla="val 27555"/>
              <a:gd name="adj2" fmla="val 102626"/>
              <a:gd name="adj3" fmla="val 25795"/>
              <a:gd name="adj4" fmla="val 127990"/>
              <a:gd name="adj5" fmla="val 193784"/>
              <a:gd name="adj6" fmla="val 263289"/>
            </a:avLst>
          </a:prstGeom>
          <a:noFill/>
          <a:ln>
            <a:solidFill>
              <a:schemeClr val="tx1"/>
            </a:solidFill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Port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对象</a:t>
            </a:r>
          </a:p>
        </p:txBody>
      </p:sp>
      <p:sp>
        <p:nvSpPr>
          <p:cNvPr id="21" name="线形标注 2 20"/>
          <p:cNvSpPr>
            <a:spLocks/>
          </p:cNvSpPr>
          <p:nvPr/>
        </p:nvSpPr>
        <p:spPr bwMode="auto">
          <a:xfrm>
            <a:off x="4655840" y="3857570"/>
            <a:ext cx="1310440" cy="256035"/>
          </a:xfrm>
          <a:prstGeom prst="borderCallout2">
            <a:avLst>
              <a:gd name="adj1" fmla="val 27555"/>
              <a:gd name="adj2" fmla="val 102626"/>
              <a:gd name="adj3" fmla="val 25795"/>
              <a:gd name="adj4" fmla="val 127990"/>
              <a:gd name="adj5" fmla="val 196944"/>
              <a:gd name="adj6" fmla="val 276919"/>
            </a:avLst>
          </a:prstGeom>
          <a:noFill/>
          <a:ln>
            <a:solidFill>
              <a:schemeClr val="tx1"/>
            </a:solidFill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Subnet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对象</a:t>
            </a:r>
          </a:p>
        </p:txBody>
      </p:sp>
      <p:sp>
        <p:nvSpPr>
          <p:cNvPr id="22" name="圆角矩形 21"/>
          <p:cNvSpPr/>
          <p:nvPr/>
        </p:nvSpPr>
        <p:spPr bwMode="auto">
          <a:xfrm>
            <a:off x="8262594" y="4993285"/>
            <a:ext cx="1397802" cy="436813"/>
          </a:xfrm>
          <a:prstGeom prst="roundRect">
            <a:avLst/>
          </a:prstGeom>
          <a:solidFill>
            <a:srgbClr val="84D0A2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Router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4" name="直接连接符 23"/>
          <p:cNvCxnSpPr>
            <a:stCxn id="15" idx="2"/>
            <a:endCxn id="23" idx="0"/>
          </p:cNvCxnSpPr>
          <p:nvPr/>
        </p:nvCxnSpPr>
        <p:spPr bwMode="auto">
          <a:xfrm>
            <a:off x="8961495" y="4643834"/>
            <a:ext cx="0" cy="262088"/>
          </a:xfrm>
          <a:prstGeom prst="line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线形标注 2 24"/>
          <p:cNvSpPr>
            <a:spLocks/>
          </p:cNvSpPr>
          <p:nvPr/>
        </p:nvSpPr>
        <p:spPr bwMode="auto">
          <a:xfrm>
            <a:off x="4655840" y="4469109"/>
            <a:ext cx="1310440" cy="256035"/>
          </a:xfrm>
          <a:prstGeom prst="borderCallout2">
            <a:avLst>
              <a:gd name="adj1" fmla="val 27555"/>
              <a:gd name="adj2" fmla="val 102626"/>
              <a:gd name="adj3" fmla="val 25795"/>
              <a:gd name="adj4" fmla="val 127990"/>
              <a:gd name="adj5" fmla="val -41659"/>
              <a:gd name="adj6" fmla="val 204603"/>
            </a:avLst>
          </a:prstGeom>
          <a:noFill/>
          <a:ln>
            <a:solidFill>
              <a:schemeClr val="tx1"/>
            </a:solidFill>
            <a:tailEnd type="oval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etwork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对象</a:t>
            </a:r>
          </a:p>
        </p:txBody>
      </p:sp>
      <p:sp>
        <p:nvSpPr>
          <p:cNvPr id="26" name="云形标注 25"/>
          <p:cNvSpPr/>
          <p:nvPr/>
        </p:nvSpPr>
        <p:spPr bwMode="auto">
          <a:xfrm>
            <a:off x="8393638" y="5746359"/>
            <a:ext cx="1135714" cy="490953"/>
          </a:xfrm>
          <a:prstGeom prst="cloudCallout">
            <a:avLst/>
          </a:prstGeom>
          <a:noFill/>
          <a:ln>
            <a:solidFill>
              <a:srgbClr val="F66F6A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7" name="直接连接符 26"/>
          <p:cNvCxnSpPr>
            <a:stCxn id="22" idx="2"/>
            <a:endCxn id="26" idx="3"/>
          </p:cNvCxnSpPr>
          <p:nvPr/>
        </p:nvCxnSpPr>
        <p:spPr bwMode="auto">
          <a:xfrm>
            <a:off x="8961495" y="5430098"/>
            <a:ext cx="0" cy="344332"/>
          </a:xfrm>
          <a:prstGeom prst="line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0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Network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+mn-ea"/>
                <a:sym typeface="+mn-lt"/>
              </a:rPr>
              <a:t>Network：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</a:t>
            </a:r>
            <a:endParaRPr lang="en-US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一个隔离的、虚拟二层广播域，也可看成一个</a:t>
            </a:r>
            <a:r>
              <a:rPr lang="en-US" dirty="0" smtClean="0">
                <a:cs typeface="+mn-ea"/>
                <a:sym typeface="+mn-lt"/>
              </a:rPr>
              <a:t>Virtual Switch</a:t>
            </a:r>
            <a:r>
              <a:rPr lang="zh-CN" altLang="en-US" dirty="0" smtClean="0">
                <a:cs typeface="+mn-ea"/>
                <a:sym typeface="+mn-lt"/>
              </a:rPr>
              <a:t>，或者</a:t>
            </a:r>
            <a:r>
              <a:rPr lang="en-US" dirty="0" smtClean="0">
                <a:cs typeface="+mn-ea"/>
                <a:sym typeface="+mn-lt"/>
              </a:rPr>
              <a:t>Logical Switch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dirty="0" smtClean="0">
              <a:cs typeface="+mn-ea"/>
              <a:sym typeface="+mn-lt"/>
            </a:endParaRPr>
          </a:p>
          <a:p>
            <a:pPr lvl="1"/>
            <a:r>
              <a:rPr lang="en-US" dirty="0" smtClean="0">
                <a:cs typeface="+mn-ea"/>
                <a:sym typeface="+mn-lt"/>
              </a:rPr>
              <a:t>Neutron</a:t>
            </a:r>
            <a:r>
              <a:rPr lang="zh-CN" altLang="en-US" dirty="0" smtClean="0">
                <a:cs typeface="+mn-ea"/>
                <a:sym typeface="+mn-lt"/>
              </a:rPr>
              <a:t>支持多种类型的</a:t>
            </a:r>
            <a:r>
              <a:rPr lang="en-US" altLang="zh-CN" dirty="0" smtClean="0">
                <a:cs typeface="+mn-ea"/>
                <a:sym typeface="+mn-lt"/>
              </a:rPr>
              <a:t>N</a:t>
            </a:r>
            <a:r>
              <a:rPr lang="en-US" dirty="0" smtClean="0">
                <a:cs typeface="+mn-ea"/>
                <a:sym typeface="+mn-lt"/>
              </a:rPr>
              <a:t>etwork</a:t>
            </a:r>
            <a:r>
              <a:rPr lang="zh-CN" altLang="en-US" dirty="0" smtClean="0">
                <a:cs typeface="+mn-ea"/>
                <a:sym typeface="+mn-lt"/>
              </a:rPr>
              <a:t>，包括 </a:t>
            </a:r>
            <a:r>
              <a:rPr lang="en-US" altLang="zh-CN" dirty="0" smtClean="0">
                <a:cs typeface="+mn-ea"/>
                <a:sym typeface="+mn-lt"/>
              </a:rPr>
              <a:t>L</a:t>
            </a:r>
            <a:r>
              <a:rPr lang="en-US" dirty="0" smtClean="0">
                <a:cs typeface="+mn-ea"/>
                <a:sym typeface="+mn-lt"/>
              </a:rPr>
              <a:t>ocal, Flat, VLAN, VXLAN </a:t>
            </a:r>
            <a:r>
              <a:rPr lang="zh-CN" altLang="en-US" dirty="0" smtClean="0">
                <a:cs typeface="+mn-ea"/>
                <a:sym typeface="+mn-lt"/>
              </a:rPr>
              <a:t>和 </a:t>
            </a:r>
            <a:r>
              <a:rPr lang="en-US" dirty="0" smtClean="0">
                <a:cs typeface="+mn-ea"/>
                <a:sym typeface="+mn-lt"/>
              </a:rPr>
              <a:t>GRE。</a:t>
            </a:r>
          </a:p>
          <a:p>
            <a:pPr lvl="2"/>
            <a:endParaRPr 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15" name="图示 14"/>
          <p:cNvGraphicFramePr/>
          <p:nvPr>
            <p:extLst>
              <p:ext uri="{D42A27DB-BD31-4B8C-83A1-F6EECF244321}">
                <p14:modId xmlns:p14="http://schemas.microsoft.com/office/powerpoint/2010/main" val="1902599342"/>
              </p:ext>
            </p:extLst>
          </p:nvPr>
        </p:nvGraphicFramePr>
        <p:xfrm>
          <a:off x="1772605" y="2973095"/>
          <a:ext cx="8646791" cy="2472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31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- Subnet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+mn-ea"/>
                <a:sym typeface="+mn-lt"/>
              </a:rPr>
              <a:t>Subnet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：子网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一个</a:t>
            </a:r>
            <a:r>
              <a:rPr lang="en-US" dirty="0" smtClean="0">
                <a:cs typeface="+mn-ea"/>
                <a:sym typeface="+mn-lt"/>
              </a:rPr>
              <a:t>IPv4</a:t>
            </a:r>
            <a:r>
              <a:rPr lang="zh-CN" altLang="en-US" dirty="0" smtClean="0">
                <a:cs typeface="+mn-ea"/>
                <a:sym typeface="+mn-lt"/>
              </a:rPr>
              <a:t>或者</a:t>
            </a:r>
            <a:r>
              <a:rPr lang="en-US" dirty="0" smtClean="0">
                <a:cs typeface="+mn-ea"/>
                <a:sym typeface="+mn-lt"/>
              </a:rPr>
              <a:t>IPv6</a:t>
            </a:r>
            <a:r>
              <a:rPr lang="zh-CN" altLang="en-US" dirty="0" smtClean="0">
                <a:cs typeface="+mn-ea"/>
                <a:sym typeface="+mn-lt"/>
              </a:rPr>
              <a:t>地址段。虚拟机的</a:t>
            </a:r>
            <a:r>
              <a:rPr lang="en-US" dirty="0" smtClean="0">
                <a:cs typeface="+mn-ea"/>
                <a:sym typeface="+mn-lt"/>
              </a:rPr>
              <a:t>IP</a:t>
            </a:r>
            <a:r>
              <a:rPr lang="zh-CN" altLang="en-US" dirty="0" smtClean="0">
                <a:cs typeface="+mn-ea"/>
                <a:sym typeface="+mn-lt"/>
              </a:rPr>
              <a:t>从</a:t>
            </a:r>
            <a:r>
              <a:rPr lang="en-US" altLang="zh-CN" dirty="0">
                <a:cs typeface="+mn-ea"/>
                <a:sym typeface="+mn-lt"/>
              </a:rPr>
              <a:t>Subnet</a:t>
            </a:r>
            <a:r>
              <a:rPr lang="zh-CN" altLang="en-US" dirty="0" smtClean="0">
                <a:cs typeface="+mn-ea"/>
                <a:sym typeface="+mn-lt"/>
              </a:rPr>
              <a:t>中分配。每个</a:t>
            </a:r>
            <a:r>
              <a:rPr lang="en-US" altLang="zh-CN" dirty="0">
                <a:cs typeface="+mn-ea"/>
                <a:sym typeface="+mn-lt"/>
              </a:rPr>
              <a:t>Subnet</a:t>
            </a:r>
            <a:r>
              <a:rPr lang="zh-CN" altLang="en-US" dirty="0" smtClean="0">
                <a:cs typeface="+mn-ea"/>
                <a:sym typeface="+mn-lt"/>
              </a:rPr>
              <a:t>需要定义</a:t>
            </a:r>
            <a:r>
              <a:rPr lang="en-US" dirty="0" smtClean="0">
                <a:cs typeface="+mn-ea"/>
                <a:sym typeface="+mn-lt"/>
              </a:rPr>
              <a:t>IP</a:t>
            </a:r>
            <a:r>
              <a:rPr lang="zh-CN" altLang="en-US" dirty="0" smtClean="0">
                <a:cs typeface="+mn-ea"/>
                <a:sym typeface="+mn-lt"/>
              </a:rPr>
              <a:t>地址的范围和掩码。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>
                <a:cs typeface="+mn-ea"/>
                <a:sym typeface="+mn-lt"/>
              </a:rPr>
              <a:t>Subnet</a:t>
            </a:r>
            <a:r>
              <a:rPr lang="zh-CN" altLang="en-US" dirty="0" smtClean="0">
                <a:cs typeface="+mn-ea"/>
                <a:sym typeface="+mn-lt"/>
              </a:rPr>
              <a:t>必须与</a:t>
            </a:r>
            <a:r>
              <a:rPr lang="en-US" altLang="zh-CN" dirty="0" smtClean="0">
                <a:cs typeface="+mn-ea"/>
                <a:sym typeface="+mn-lt"/>
              </a:rPr>
              <a:t>Network</a:t>
            </a:r>
            <a:r>
              <a:rPr lang="zh-CN" altLang="en-US" dirty="0" smtClean="0">
                <a:cs typeface="+mn-ea"/>
                <a:sym typeface="+mn-lt"/>
              </a:rPr>
              <a:t>关联。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Subnet</a:t>
            </a:r>
            <a:r>
              <a:rPr lang="zh-CN" altLang="en-US" dirty="0" smtClean="0">
                <a:cs typeface="+mn-ea"/>
                <a:sym typeface="+mn-lt"/>
              </a:rPr>
              <a:t>可选属性：</a:t>
            </a:r>
            <a:r>
              <a:rPr lang="en-US" altLang="zh-CN" dirty="0" smtClean="0">
                <a:cs typeface="+mn-ea"/>
                <a:sym typeface="+mn-lt"/>
              </a:rPr>
              <a:t>DNS</a:t>
            </a:r>
            <a:r>
              <a:rPr lang="zh-CN" altLang="en-US" dirty="0" smtClean="0">
                <a:cs typeface="+mn-ea"/>
                <a:sym typeface="+mn-lt"/>
              </a:rPr>
              <a:t>，网关</a:t>
            </a:r>
            <a:r>
              <a:rPr lang="en-US" altLang="zh-CN" dirty="0" smtClean="0">
                <a:cs typeface="+mn-ea"/>
                <a:sym typeface="+mn-lt"/>
              </a:rPr>
              <a:t>IP</a:t>
            </a:r>
            <a:r>
              <a:rPr lang="zh-CN" altLang="en-US" dirty="0" smtClean="0">
                <a:cs typeface="+mn-ea"/>
                <a:sym typeface="+mn-lt"/>
              </a:rPr>
              <a:t>，静态路由。</a:t>
            </a:r>
          </a:p>
          <a:p>
            <a:pPr lvl="1"/>
            <a:endParaRPr lang="zh-CN" altLang="en-US" dirty="0" smtClean="0">
              <a:cs typeface="+mn-ea"/>
              <a:sym typeface="+mn-lt"/>
            </a:endParaRPr>
          </a:p>
          <a:p>
            <a:pPr lvl="2"/>
            <a:endParaRPr 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41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作为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的核心项目，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提供“网络即服务”，实现灵活和自动化管理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本</a:t>
            </a:r>
            <a:r>
              <a:rPr lang="zh-CN" altLang="en-US" dirty="0">
                <a:latin typeface="+mn-lt"/>
                <a:cs typeface="+mn-ea"/>
                <a:sym typeface="+mn-lt"/>
              </a:rPr>
              <a:t>章节分为两个部分：理论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和实验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理论部分主要</a:t>
            </a:r>
            <a:r>
              <a:rPr lang="zh-CN" altLang="en-US" dirty="0" smtClean="0">
                <a:cs typeface="+mn-ea"/>
                <a:sym typeface="+mn-lt"/>
              </a:rPr>
              <a:t>讲解</a:t>
            </a:r>
            <a:r>
              <a:rPr lang="en-US" altLang="zh-CN" dirty="0" smtClean="0">
                <a:cs typeface="+mn-ea"/>
                <a:sym typeface="+mn-lt"/>
              </a:rPr>
              <a:t>Linux</a:t>
            </a:r>
            <a:r>
              <a:rPr lang="zh-CN" altLang="en-US" dirty="0" smtClean="0">
                <a:cs typeface="+mn-ea"/>
                <a:sym typeface="+mn-lt"/>
              </a:rPr>
              <a:t>网络虚拟化基础，</a:t>
            </a:r>
            <a:r>
              <a:rPr lang="en-US" altLang="zh-CN" dirty="0" smtClean="0">
                <a:cs typeface="+mn-ea"/>
                <a:sym typeface="+mn-lt"/>
              </a:rPr>
              <a:t>Neutron</a:t>
            </a:r>
            <a:r>
              <a:rPr lang="zh-CN" altLang="en-US" dirty="0" smtClean="0">
                <a:cs typeface="+mn-ea"/>
                <a:sym typeface="+mn-lt"/>
              </a:rPr>
              <a:t>作用、架构、原理</a:t>
            </a:r>
            <a:r>
              <a:rPr lang="zh-CN" altLang="en-US" dirty="0">
                <a:cs typeface="+mn-ea"/>
                <a:sym typeface="+mn-lt"/>
              </a:rPr>
              <a:t>和流程。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实验部分</a:t>
            </a:r>
            <a:r>
              <a:rPr lang="zh-CN" altLang="en-US" dirty="0">
                <a:cs typeface="+mn-ea"/>
                <a:sym typeface="+mn-lt"/>
              </a:rPr>
              <a:t>重点锻炼</a:t>
            </a:r>
            <a:r>
              <a:rPr lang="zh-CN" altLang="en-US" dirty="0" smtClean="0">
                <a:cs typeface="+mn-ea"/>
                <a:sym typeface="+mn-lt"/>
              </a:rPr>
              <a:t>学员</a:t>
            </a:r>
            <a:r>
              <a:rPr lang="en-US" altLang="zh-CN" dirty="0">
                <a:cs typeface="+mn-ea"/>
                <a:sym typeface="+mn-lt"/>
              </a:rPr>
              <a:t>Neutron</a:t>
            </a:r>
            <a:r>
              <a:rPr lang="zh-CN" altLang="en-US" dirty="0" smtClean="0">
                <a:cs typeface="+mn-ea"/>
                <a:sym typeface="+mn-lt"/>
              </a:rPr>
              <a:t>日常</a:t>
            </a:r>
            <a:r>
              <a:rPr lang="zh-CN" altLang="en-US" dirty="0">
                <a:cs typeface="+mn-ea"/>
                <a:sym typeface="+mn-lt"/>
              </a:rPr>
              <a:t>运维操作，帮助学员理论联系实际，真正</a:t>
            </a:r>
            <a:r>
              <a:rPr lang="zh-CN" altLang="en-US" dirty="0" smtClean="0">
                <a:cs typeface="+mn-ea"/>
                <a:sym typeface="+mn-lt"/>
              </a:rPr>
              <a:t>掌握</a:t>
            </a:r>
            <a:r>
              <a:rPr lang="en-US" altLang="zh-CN" dirty="0">
                <a:cs typeface="+mn-ea"/>
                <a:sym typeface="+mn-lt"/>
              </a:rPr>
              <a:t>Neutron 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23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Port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+mn-ea"/>
                <a:sym typeface="+mn-lt"/>
              </a:rPr>
              <a:t>Port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：端口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逻辑网络交换机上的虚拟交换端口</a:t>
            </a: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虚拟机通过</a:t>
            </a:r>
            <a:r>
              <a:rPr lang="en-US" altLang="zh-CN" dirty="0" smtClean="0">
                <a:cs typeface="+mn-ea"/>
                <a:sym typeface="+mn-lt"/>
              </a:rPr>
              <a:t>Port</a:t>
            </a:r>
            <a:r>
              <a:rPr lang="zh-CN" altLang="en-US" dirty="0" smtClean="0">
                <a:cs typeface="+mn-ea"/>
                <a:sym typeface="+mn-lt"/>
              </a:rPr>
              <a:t>附着到</a:t>
            </a:r>
            <a:r>
              <a:rPr lang="en-US" altLang="zh-CN" dirty="0" smtClean="0">
                <a:cs typeface="+mn-ea"/>
                <a:sym typeface="+mn-lt"/>
              </a:rPr>
              <a:t>Network</a:t>
            </a:r>
            <a:r>
              <a:rPr lang="zh-CN" altLang="en-US" dirty="0" smtClean="0">
                <a:cs typeface="+mn-ea"/>
                <a:sym typeface="+mn-lt"/>
              </a:rPr>
              <a:t>上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Port</a:t>
            </a:r>
            <a:r>
              <a:rPr lang="zh-CN" altLang="en-US" dirty="0" smtClean="0">
                <a:cs typeface="+mn-ea"/>
                <a:sym typeface="+mn-lt"/>
              </a:rPr>
              <a:t>可以分配</a:t>
            </a:r>
            <a:r>
              <a:rPr lang="en-US" altLang="zh-CN" dirty="0" smtClean="0">
                <a:cs typeface="+mn-ea"/>
                <a:sym typeface="+mn-lt"/>
              </a:rPr>
              <a:t>IP</a:t>
            </a:r>
            <a:r>
              <a:rPr lang="zh-CN" altLang="en-US" dirty="0" smtClean="0">
                <a:cs typeface="+mn-ea"/>
                <a:sym typeface="+mn-lt"/>
              </a:rPr>
              <a:t>地址和</a:t>
            </a:r>
            <a:r>
              <a:rPr lang="en-US" altLang="zh-CN" dirty="0" smtClean="0">
                <a:cs typeface="+mn-ea"/>
                <a:sym typeface="+mn-lt"/>
              </a:rPr>
              <a:t>Mac</a:t>
            </a:r>
            <a:r>
              <a:rPr lang="zh-CN" altLang="en-US" dirty="0" smtClean="0">
                <a:cs typeface="+mn-ea"/>
                <a:sym typeface="+mn-lt"/>
              </a:rPr>
              <a:t>地址</a:t>
            </a:r>
          </a:p>
          <a:p>
            <a:pPr lvl="1"/>
            <a:endParaRPr lang="zh-CN" altLang="en-US" dirty="0" smtClean="0">
              <a:cs typeface="+mn-ea"/>
              <a:sym typeface="+mn-lt"/>
            </a:endParaRPr>
          </a:p>
          <a:p>
            <a:pPr lvl="2"/>
            <a:endParaRPr 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043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Router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Router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：路由器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zh-CN" dirty="0" smtClean="0">
                <a:cs typeface="+mn-ea"/>
                <a:sym typeface="+mn-lt"/>
              </a:rPr>
              <a:t>连接租户内同一</a:t>
            </a:r>
            <a:r>
              <a:rPr lang="en-US" altLang="zh-CN" dirty="0" smtClean="0">
                <a:cs typeface="+mn-ea"/>
                <a:sym typeface="+mn-lt"/>
              </a:rPr>
              <a:t>Network</a:t>
            </a:r>
            <a:r>
              <a:rPr lang="zh-CN" altLang="zh-CN" dirty="0" smtClean="0">
                <a:cs typeface="+mn-ea"/>
                <a:sym typeface="+mn-lt"/>
              </a:rPr>
              <a:t>或不同</a:t>
            </a:r>
            <a:r>
              <a:rPr lang="en-US" altLang="zh-CN" dirty="0" smtClean="0">
                <a:cs typeface="+mn-ea"/>
                <a:sym typeface="+mn-lt"/>
              </a:rPr>
              <a:t>Network</a:t>
            </a:r>
            <a:r>
              <a:rPr lang="zh-CN" altLang="zh-CN" dirty="0" smtClean="0">
                <a:cs typeface="+mn-ea"/>
                <a:sym typeface="+mn-lt"/>
              </a:rPr>
              <a:t>之间的子网，以及连接内外网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04" name="直接连接符 103"/>
          <p:cNvCxnSpPr>
            <a:endCxn id="6" idx="3"/>
          </p:cNvCxnSpPr>
          <p:nvPr/>
        </p:nvCxnSpPr>
        <p:spPr bwMode="auto">
          <a:xfrm>
            <a:off x="3675020" y="4262910"/>
            <a:ext cx="14603" cy="78698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7" name="曲线连接符 1056"/>
          <p:cNvCxnSpPr>
            <a:endCxn id="1048" idx="1"/>
          </p:cNvCxnSpPr>
          <p:nvPr/>
        </p:nvCxnSpPr>
        <p:spPr bwMode="auto">
          <a:xfrm flipV="1">
            <a:off x="3689623" y="2991852"/>
            <a:ext cx="2931259" cy="634240"/>
          </a:xfrm>
          <a:prstGeom prst="curvedConnector4">
            <a:avLst>
              <a:gd name="adj1" fmla="val 48318"/>
              <a:gd name="adj2" fmla="val 153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0" name="曲线连接符 169"/>
          <p:cNvCxnSpPr>
            <a:endCxn id="156" idx="1"/>
          </p:cNvCxnSpPr>
          <p:nvPr/>
        </p:nvCxnSpPr>
        <p:spPr bwMode="auto">
          <a:xfrm>
            <a:off x="3968174" y="3770445"/>
            <a:ext cx="2652708" cy="56515"/>
          </a:xfrm>
          <a:prstGeom prst="curvedConnector4">
            <a:avLst>
              <a:gd name="adj1" fmla="val 48141"/>
              <a:gd name="adj2" fmla="val -50563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5" name="曲线连接符 174"/>
          <p:cNvCxnSpPr/>
          <p:nvPr/>
        </p:nvCxnSpPr>
        <p:spPr bwMode="auto">
          <a:xfrm>
            <a:off x="3968174" y="4096674"/>
            <a:ext cx="2566866" cy="65240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8" name="曲线连接符 177"/>
          <p:cNvCxnSpPr/>
          <p:nvPr/>
        </p:nvCxnSpPr>
        <p:spPr bwMode="auto">
          <a:xfrm>
            <a:off x="3718060" y="4300236"/>
            <a:ext cx="2949535" cy="129188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7" name="椭圆 186"/>
          <p:cNvSpPr/>
          <p:nvPr/>
        </p:nvSpPr>
        <p:spPr bwMode="auto">
          <a:xfrm>
            <a:off x="3352975" y="3587135"/>
            <a:ext cx="673295" cy="77622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46" name="直接连接符 145"/>
          <p:cNvCxnSpPr>
            <a:endCxn id="86" idx="2"/>
          </p:cNvCxnSpPr>
          <p:nvPr/>
        </p:nvCxnSpPr>
        <p:spPr bwMode="auto">
          <a:xfrm flipV="1">
            <a:off x="5639146" y="4122905"/>
            <a:ext cx="2611431" cy="1110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接连接符 146"/>
          <p:cNvCxnSpPr>
            <a:endCxn id="87" idx="2"/>
          </p:cNvCxnSpPr>
          <p:nvPr/>
        </p:nvCxnSpPr>
        <p:spPr bwMode="auto">
          <a:xfrm flipV="1">
            <a:off x="5639146" y="4923025"/>
            <a:ext cx="2611431" cy="19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直接连接符 147"/>
          <p:cNvCxnSpPr>
            <a:endCxn id="88" idx="2"/>
          </p:cNvCxnSpPr>
          <p:nvPr/>
        </p:nvCxnSpPr>
        <p:spPr bwMode="auto">
          <a:xfrm>
            <a:off x="5621144" y="5865110"/>
            <a:ext cx="2629433" cy="396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椭圆 155"/>
          <p:cNvSpPr/>
          <p:nvPr/>
        </p:nvSpPr>
        <p:spPr bwMode="auto">
          <a:xfrm>
            <a:off x="6522280" y="3713285"/>
            <a:ext cx="673295" cy="77622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6522280" y="4495822"/>
            <a:ext cx="673295" cy="77622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522280" y="5461092"/>
            <a:ext cx="673295" cy="77622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040" name="直接连接符 1039"/>
          <p:cNvCxnSpPr/>
          <p:nvPr/>
        </p:nvCxnSpPr>
        <p:spPr bwMode="auto">
          <a:xfrm flipV="1">
            <a:off x="5606033" y="3262453"/>
            <a:ext cx="2644544" cy="796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8" name="椭圆 1047"/>
          <p:cNvSpPr/>
          <p:nvPr/>
        </p:nvSpPr>
        <p:spPr bwMode="auto">
          <a:xfrm>
            <a:off x="6522280" y="2878177"/>
            <a:ext cx="673295" cy="77622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25" name="直接连接符 124"/>
          <p:cNvCxnSpPr/>
          <p:nvPr/>
        </p:nvCxnSpPr>
        <p:spPr bwMode="auto">
          <a:xfrm>
            <a:off x="5606033" y="3262453"/>
            <a:ext cx="32375" cy="26120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组合 254"/>
          <p:cNvGrpSpPr>
            <a:grpSpLocks/>
          </p:cNvGrpSpPr>
          <p:nvPr/>
        </p:nvGrpSpPr>
        <p:grpSpPr bwMode="auto">
          <a:xfrm>
            <a:off x="6525099" y="3779212"/>
            <a:ext cx="671512" cy="687387"/>
            <a:chOff x="3636963" y="3681413"/>
            <a:chExt cx="598488" cy="612776"/>
          </a:xfrm>
          <a:solidFill>
            <a:srgbClr val="59C8D5"/>
          </a:solidFill>
        </p:grpSpPr>
        <p:sp>
          <p:nvSpPr>
            <p:cNvPr id="22" name="Freeform 92"/>
            <p:cNvSpPr>
              <a:spLocks/>
            </p:cNvSpPr>
            <p:nvPr/>
          </p:nvSpPr>
          <p:spPr bwMode="auto">
            <a:xfrm>
              <a:off x="3636963" y="3681413"/>
              <a:ext cx="598488" cy="598488"/>
            </a:xfrm>
            <a:custGeom>
              <a:avLst/>
              <a:gdLst>
                <a:gd name="T0" fmla="*/ 2147483647 w 1429"/>
                <a:gd name="T1" fmla="*/ 2147483647 h 1424"/>
                <a:gd name="T2" fmla="*/ 2147483647 w 1429"/>
                <a:gd name="T3" fmla="*/ 2147483647 h 1424"/>
                <a:gd name="T4" fmla="*/ 2147483647 w 1429"/>
                <a:gd name="T5" fmla="*/ 2147483647 h 1424"/>
                <a:gd name="T6" fmla="*/ 2147483647 w 1429"/>
                <a:gd name="T7" fmla="*/ 2147483647 h 1424"/>
                <a:gd name="T8" fmla="*/ 2147483647 w 1429"/>
                <a:gd name="T9" fmla="*/ 2147483647 h 1424"/>
                <a:gd name="T10" fmla="*/ 2147483647 w 1429"/>
                <a:gd name="T11" fmla="*/ 2147483647 h 1424"/>
                <a:gd name="T12" fmla="*/ 2147483647 w 1429"/>
                <a:gd name="T13" fmla="*/ 2147483647 h 1424"/>
                <a:gd name="T14" fmla="*/ 2147483647 w 1429"/>
                <a:gd name="T15" fmla="*/ 2147483647 h 1424"/>
                <a:gd name="T16" fmla="*/ 2147483647 w 1429"/>
                <a:gd name="T17" fmla="*/ 2147483647 h 1424"/>
                <a:gd name="T18" fmla="*/ 2147483647 w 1429"/>
                <a:gd name="T19" fmla="*/ 2147483647 h 1424"/>
                <a:gd name="T20" fmla="*/ 0 w 1429"/>
                <a:gd name="T21" fmla="*/ 2147483647 h 1424"/>
                <a:gd name="T22" fmla="*/ 2147483647 w 1429"/>
                <a:gd name="T23" fmla="*/ 0 h 1424"/>
                <a:gd name="T24" fmla="*/ 2147483647 w 1429"/>
                <a:gd name="T25" fmla="*/ 2147483647 h 1424"/>
                <a:gd name="T26" fmla="*/ 2147483647 w 1429"/>
                <a:gd name="T27" fmla="*/ 2147483647 h 1424"/>
                <a:gd name="T28" fmla="*/ 2147483647 w 1429"/>
                <a:gd name="T29" fmla="*/ 2147483647 h 14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29"/>
                <a:gd name="T46" fmla="*/ 0 h 1424"/>
                <a:gd name="T47" fmla="*/ 1429 w 1429"/>
                <a:gd name="T48" fmla="*/ 1424 h 14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29" h="1424">
                  <a:moveTo>
                    <a:pt x="817" y="1422"/>
                  </a:moveTo>
                  <a:lnTo>
                    <a:pt x="817" y="1422"/>
                  </a:lnTo>
                  <a:cubicBezTo>
                    <a:pt x="801" y="1422"/>
                    <a:pt x="786" y="1410"/>
                    <a:pt x="784" y="1394"/>
                  </a:cubicBezTo>
                  <a:cubicBezTo>
                    <a:pt x="781" y="1375"/>
                    <a:pt x="794" y="1358"/>
                    <a:pt x="812" y="1356"/>
                  </a:cubicBezTo>
                  <a:cubicBezTo>
                    <a:pt x="1126" y="1308"/>
                    <a:pt x="1363" y="1033"/>
                    <a:pt x="1363" y="715"/>
                  </a:cubicBezTo>
                  <a:cubicBezTo>
                    <a:pt x="1363" y="358"/>
                    <a:pt x="1072" y="67"/>
                    <a:pt x="714" y="67"/>
                  </a:cubicBezTo>
                  <a:cubicBezTo>
                    <a:pt x="357" y="67"/>
                    <a:pt x="66" y="358"/>
                    <a:pt x="66" y="715"/>
                  </a:cubicBezTo>
                  <a:cubicBezTo>
                    <a:pt x="66" y="1033"/>
                    <a:pt x="303" y="1308"/>
                    <a:pt x="617" y="1356"/>
                  </a:cubicBezTo>
                  <a:cubicBezTo>
                    <a:pt x="635" y="1358"/>
                    <a:pt x="648" y="1375"/>
                    <a:pt x="645" y="1394"/>
                  </a:cubicBezTo>
                  <a:cubicBezTo>
                    <a:pt x="642" y="1412"/>
                    <a:pt x="625" y="1424"/>
                    <a:pt x="607" y="1422"/>
                  </a:cubicBezTo>
                  <a:cubicBezTo>
                    <a:pt x="261" y="1370"/>
                    <a:pt x="0" y="1066"/>
                    <a:pt x="0" y="715"/>
                  </a:cubicBezTo>
                  <a:cubicBezTo>
                    <a:pt x="0" y="321"/>
                    <a:pt x="320" y="0"/>
                    <a:pt x="714" y="0"/>
                  </a:cubicBezTo>
                  <a:cubicBezTo>
                    <a:pt x="1109" y="0"/>
                    <a:pt x="1429" y="321"/>
                    <a:pt x="1429" y="715"/>
                  </a:cubicBezTo>
                  <a:cubicBezTo>
                    <a:pt x="1429" y="1066"/>
                    <a:pt x="1168" y="1370"/>
                    <a:pt x="822" y="1422"/>
                  </a:cubicBezTo>
                  <a:cubicBezTo>
                    <a:pt x="820" y="1422"/>
                    <a:pt x="818" y="1422"/>
                    <a:pt x="817" y="1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93"/>
            <p:cNvSpPr>
              <a:spLocks/>
            </p:cNvSpPr>
            <p:nvPr/>
          </p:nvSpPr>
          <p:spPr bwMode="auto">
            <a:xfrm>
              <a:off x="3862388" y="4235451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94"/>
            <p:cNvSpPr>
              <a:spLocks/>
            </p:cNvSpPr>
            <p:nvPr/>
          </p:nvSpPr>
          <p:spPr bwMode="auto">
            <a:xfrm>
              <a:off x="3951288" y="4235451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7"/>
                    <a:pt x="0" y="69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69"/>
                  </a:cubicBezTo>
                  <a:cubicBezTo>
                    <a:pt x="139" y="107"/>
                    <a:pt x="108" y="139"/>
                    <a:pt x="7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3870325" y="4081463"/>
              <a:ext cx="141288" cy="117475"/>
            </a:xfrm>
            <a:custGeom>
              <a:avLst/>
              <a:gdLst>
                <a:gd name="T0" fmla="*/ 2147483647 w 338"/>
                <a:gd name="T1" fmla="*/ 2147483647 h 278"/>
                <a:gd name="T2" fmla="*/ 2147483647 w 338"/>
                <a:gd name="T3" fmla="*/ 2147483647 h 278"/>
                <a:gd name="T4" fmla="*/ 2147483647 w 338"/>
                <a:gd name="T5" fmla="*/ 2147483647 h 278"/>
                <a:gd name="T6" fmla="*/ 2147483647 w 338"/>
                <a:gd name="T7" fmla="*/ 2147483647 h 278"/>
                <a:gd name="T8" fmla="*/ 2147483647 w 338"/>
                <a:gd name="T9" fmla="*/ 2147483647 h 278"/>
                <a:gd name="T10" fmla="*/ 2147483647 w 338"/>
                <a:gd name="T11" fmla="*/ 2147483647 h 278"/>
                <a:gd name="T12" fmla="*/ 2147483647 w 338"/>
                <a:gd name="T13" fmla="*/ 2147483647 h 278"/>
                <a:gd name="T14" fmla="*/ 0 w 338"/>
                <a:gd name="T15" fmla="*/ 0 h 278"/>
                <a:gd name="T16" fmla="*/ 2147483647 w 338"/>
                <a:gd name="T17" fmla="*/ 0 h 278"/>
                <a:gd name="T18" fmla="*/ 2147483647 w 338"/>
                <a:gd name="T19" fmla="*/ 2147483647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278"/>
                <a:gd name="T32" fmla="*/ 338 w 338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278">
                  <a:moveTo>
                    <a:pt x="118" y="67"/>
                  </a:moveTo>
                  <a:lnTo>
                    <a:pt x="118" y="67"/>
                  </a:lnTo>
                  <a:lnTo>
                    <a:pt x="169" y="150"/>
                  </a:lnTo>
                  <a:lnTo>
                    <a:pt x="219" y="67"/>
                  </a:lnTo>
                  <a:lnTo>
                    <a:pt x="118" y="67"/>
                  </a:lnTo>
                  <a:close/>
                  <a:moveTo>
                    <a:pt x="169" y="278"/>
                  </a:moveTo>
                  <a:lnTo>
                    <a:pt x="169" y="278"/>
                  </a:lnTo>
                  <a:lnTo>
                    <a:pt x="0" y="0"/>
                  </a:lnTo>
                  <a:lnTo>
                    <a:pt x="338" y="0"/>
                  </a:lnTo>
                  <a:lnTo>
                    <a:pt x="169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96"/>
            <p:cNvSpPr>
              <a:spLocks/>
            </p:cNvSpPr>
            <p:nvPr/>
          </p:nvSpPr>
          <p:spPr bwMode="auto">
            <a:xfrm>
              <a:off x="3925888" y="4027488"/>
              <a:ext cx="28575" cy="68263"/>
            </a:xfrm>
            <a:custGeom>
              <a:avLst/>
              <a:gdLst>
                <a:gd name="T0" fmla="*/ 2147483647 w 67"/>
                <a:gd name="T1" fmla="*/ 2147483647 h 163"/>
                <a:gd name="T2" fmla="*/ 2147483647 w 67"/>
                <a:gd name="T3" fmla="*/ 2147483647 h 163"/>
                <a:gd name="T4" fmla="*/ 0 w 67"/>
                <a:gd name="T5" fmla="*/ 2147483647 h 163"/>
                <a:gd name="T6" fmla="*/ 0 w 67"/>
                <a:gd name="T7" fmla="*/ 0 h 163"/>
                <a:gd name="T8" fmla="*/ 2147483647 w 67"/>
                <a:gd name="T9" fmla="*/ 0 h 163"/>
                <a:gd name="T10" fmla="*/ 2147483647 w 67"/>
                <a:gd name="T11" fmla="*/ 2147483647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163"/>
                <a:gd name="T20" fmla="*/ 67 w 67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163">
                  <a:moveTo>
                    <a:pt x="67" y="163"/>
                  </a:moveTo>
                  <a:lnTo>
                    <a:pt x="6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97"/>
            <p:cNvSpPr>
              <a:spLocks noEditPoints="1"/>
            </p:cNvSpPr>
            <p:nvPr/>
          </p:nvSpPr>
          <p:spPr bwMode="auto">
            <a:xfrm>
              <a:off x="3870325" y="3760788"/>
              <a:ext cx="141288" cy="117475"/>
            </a:xfrm>
            <a:custGeom>
              <a:avLst/>
              <a:gdLst>
                <a:gd name="T0" fmla="*/ 2147483647 w 338"/>
                <a:gd name="T1" fmla="*/ 2147483647 h 278"/>
                <a:gd name="T2" fmla="*/ 2147483647 w 338"/>
                <a:gd name="T3" fmla="*/ 2147483647 h 278"/>
                <a:gd name="T4" fmla="*/ 2147483647 w 338"/>
                <a:gd name="T5" fmla="*/ 2147483647 h 278"/>
                <a:gd name="T6" fmla="*/ 2147483647 w 338"/>
                <a:gd name="T7" fmla="*/ 2147483647 h 278"/>
                <a:gd name="T8" fmla="*/ 2147483647 w 338"/>
                <a:gd name="T9" fmla="*/ 2147483647 h 278"/>
                <a:gd name="T10" fmla="*/ 2147483647 w 338"/>
                <a:gd name="T11" fmla="*/ 2147483647 h 278"/>
                <a:gd name="T12" fmla="*/ 2147483647 w 338"/>
                <a:gd name="T13" fmla="*/ 2147483647 h 278"/>
                <a:gd name="T14" fmla="*/ 0 w 338"/>
                <a:gd name="T15" fmla="*/ 2147483647 h 278"/>
                <a:gd name="T16" fmla="*/ 2147483647 w 338"/>
                <a:gd name="T17" fmla="*/ 0 h 278"/>
                <a:gd name="T18" fmla="*/ 2147483647 w 338"/>
                <a:gd name="T19" fmla="*/ 2147483647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278"/>
                <a:gd name="T32" fmla="*/ 338 w 338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278">
                  <a:moveTo>
                    <a:pt x="118" y="211"/>
                  </a:moveTo>
                  <a:lnTo>
                    <a:pt x="118" y="211"/>
                  </a:lnTo>
                  <a:lnTo>
                    <a:pt x="219" y="211"/>
                  </a:lnTo>
                  <a:lnTo>
                    <a:pt x="169" y="128"/>
                  </a:lnTo>
                  <a:lnTo>
                    <a:pt x="118" y="211"/>
                  </a:lnTo>
                  <a:close/>
                  <a:moveTo>
                    <a:pt x="338" y="278"/>
                  </a:moveTo>
                  <a:lnTo>
                    <a:pt x="338" y="278"/>
                  </a:lnTo>
                  <a:lnTo>
                    <a:pt x="0" y="278"/>
                  </a:lnTo>
                  <a:lnTo>
                    <a:pt x="169" y="0"/>
                  </a:lnTo>
                  <a:lnTo>
                    <a:pt x="338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98"/>
            <p:cNvSpPr>
              <a:spLocks/>
            </p:cNvSpPr>
            <p:nvPr/>
          </p:nvSpPr>
          <p:spPr bwMode="auto">
            <a:xfrm>
              <a:off x="3925888" y="3863976"/>
              <a:ext cx="28575" cy="68263"/>
            </a:xfrm>
            <a:custGeom>
              <a:avLst/>
              <a:gdLst>
                <a:gd name="T0" fmla="*/ 2147483647 w 67"/>
                <a:gd name="T1" fmla="*/ 2147483647 h 163"/>
                <a:gd name="T2" fmla="*/ 2147483647 w 67"/>
                <a:gd name="T3" fmla="*/ 2147483647 h 163"/>
                <a:gd name="T4" fmla="*/ 0 w 67"/>
                <a:gd name="T5" fmla="*/ 2147483647 h 163"/>
                <a:gd name="T6" fmla="*/ 0 w 67"/>
                <a:gd name="T7" fmla="*/ 0 h 163"/>
                <a:gd name="T8" fmla="*/ 2147483647 w 67"/>
                <a:gd name="T9" fmla="*/ 0 h 163"/>
                <a:gd name="T10" fmla="*/ 2147483647 w 67"/>
                <a:gd name="T11" fmla="*/ 2147483647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163"/>
                <a:gd name="T20" fmla="*/ 67 w 67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163">
                  <a:moveTo>
                    <a:pt x="67" y="163"/>
                  </a:moveTo>
                  <a:lnTo>
                    <a:pt x="6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99"/>
            <p:cNvSpPr>
              <a:spLocks noEditPoints="1"/>
            </p:cNvSpPr>
            <p:nvPr/>
          </p:nvSpPr>
          <p:spPr bwMode="auto">
            <a:xfrm>
              <a:off x="3783013" y="3908426"/>
              <a:ext cx="115888" cy="142875"/>
            </a:xfrm>
            <a:custGeom>
              <a:avLst/>
              <a:gdLst>
                <a:gd name="T0" fmla="*/ 2147483647 w 278"/>
                <a:gd name="T1" fmla="*/ 2147483647 h 338"/>
                <a:gd name="T2" fmla="*/ 2147483647 w 278"/>
                <a:gd name="T3" fmla="*/ 2147483647 h 338"/>
                <a:gd name="T4" fmla="*/ 2147483647 w 278"/>
                <a:gd name="T5" fmla="*/ 2147483647 h 338"/>
                <a:gd name="T6" fmla="*/ 2147483647 w 278"/>
                <a:gd name="T7" fmla="*/ 2147483647 h 338"/>
                <a:gd name="T8" fmla="*/ 2147483647 w 278"/>
                <a:gd name="T9" fmla="*/ 2147483647 h 338"/>
                <a:gd name="T10" fmla="*/ 0 w 278"/>
                <a:gd name="T11" fmla="*/ 2147483647 h 338"/>
                <a:gd name="T12" fmla="*/ 0 w 278"/>
                <a:gd name="T13" fmla="*/ 2147483647 h 338"/>
                <a:gd name="T14" fmla="*/ 0 w 278"/>
                <a:gd name="T15" fmla="*/ 0 h 338"/>
                <a:gd name="T16" fmla="*/ 2147483647 w 278"/>
                <a:gd name="T17" fmla="*/ 2147483647 h 338"/>
                <a:gd name="T18" fmla="*/ 0 w 278"/>
                <a:gd name="T19" fmla="*/ 2147483647 h 3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8"/>
                <a:gd name="T31" fmla="*/ 0 h 338"/>
                <a:gd name="T32" fmla="*/ 278 w 278"/>
                <a:gd name="T33" fmla="*/ 338 h 3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8" h="338">
                  <a:moveTo>
                    <a:pt x="66" y="119"/>
                  </a:moveTo>
                  <a:lnTo>
                    <a:pt x="66" y="119"/>
                  </a:lnTo>
                  <a:lnTo>
                    <a:pt x="66" y="220"/>
                  </a:lnTo>
                  <a:lnTo>
                    <a:pt x="149" y="169"/>
                  </a:lnTo>
                  <a:lnTo>
                    <a:pt x="66" y="119"/>
                  </a:lnTo>
                  <a:close/>
                  <a:moveTo>
                    <a:pt x="0" y="338"/>
                  </a:moveTo>
                  <a:lnTo>
                    <a:pt x="0" y="338"/>
                  </a:lnTo>
                  <a:lnTo>
                    <a:pt x="0" y="0"/>
                  </a:lnTo>
                  <a:lnTo>
                    <a:pt x="278" y="169"/>
                  </a:lnTo>
                  <a:lnTo>
                    <a:pt x="0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00"/>
            <p:cNvSpPr>
              <a:spLocks/>
            </p:cNvSpPr>
            <p:nvPr/>
          </p:nvSpPr>
          <p:spPr bwMode="auto">
            <a:xfrm>
              <a:off x="3724275" y="3965576"/>
              <a:ext cx="71438" cy="28575"/>
            </a:xfrm>
            <a:custGeom>
              <a:avLst/>
              <a:gdLst>
                <a:gd name="T0" fmla="*/ 2147483647 w 170"/>
                <a:gd name="T1" fmla="*/ 2147483647 h 66"/>
                <a:gd name="T2" fmla="*/ 2147483647 w 170"/>
                <a:gd name="T3" fmla="*/ 2147483647 h 66"/>
                <a:gd name="T4" fmla="*/ 0 w 170"/>
                <a:gd name="T5" fmla="*/ 2147483647 h 66"/>
                <a:gd name="T6" fmla="*/ 0 w 170"/>
                <a:gd name="T7" fmla="*/ 0 h 66"/>
                <a:gd name="T8" fmla="*/ 2147483647 w 170"/>
                <a:gd name="T9" fmla="*/ 0 h 66"/>
                <a:gd name="T10" fmla="*/ 2147483647 w 170"/>
                <a:gd name="T11" fmla="*/ 2147483647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66"/>
                <a:gd name="T20" fmla="*/ 170 w 170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66">
                  <a:moveTo>
                    <a:pt x="170" y="66"/>
                  </a:moveTo>
                  <a:lnTo>
                    <a:pt x="17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101"/>
            <p:cNvSpPr>
              <a:spLocks noEditPoints="1"/>
            </p:cNvSpPr>
            <p:nvPr/>
          </p:nvSpPr>
          <p:spPr bwMode="auto">
            <a:xfrm>
              <a:off x="3973513" y="3908426"/>
              <a:ext cx="115888" cy="142875"/>
            </a:xfrm>
            <a:custGeom>
              <a:avLst/>
              <a:gdLst>
                <a:gd name="T0" fmla="*/ 2147483647 w 278"/>
                <a:gd name="T1" fmla="*/ 2147483647 h 338"/>
                <a:gd name="T2" fmla="*/ 2147483647 w 278"/>
                <a:gd name="T3" fmla="*/ 2147483647 h 338"/>
                <a:gd name="T4" fmla="*/ 2147483647 w 278"/>
                <a:gd name="T5" fmla="*/ 2147483647 h 338"/>
                <a:gd name="T6" fmla="*/ 2147483647 w 278"/>
                <a:gd name="T7" fmla="*/ 2147483647 h 338"/>
                <a:gd name="T8" fmla="*/ 2147483647 w 278"/>
                <a:gd name="T9" fmla="*/ 2147483647 h 338"/>
                <a:gd name="T10" fmla="*/ 2147483647 w 278"/>
                <a:gd name="T11" fmla="*/ 2147483647 h 338"/>
                <a:gd name="T12" fmla="*/ 2147483647 w 278"/>
                <a:gd name="T13" fmla="*/ 2147483647 h 338"/>
                <a:gd name="T14" fmla="*/ 0 w 278"/>
                <a:gd name="T15" fmla="*/ 2147483647 h 338"/>
                <a:gd name="T16" fmla="*/ 2147483647 w 278"/>
                <a:gd name="T17" fmla="*/ 0 h 338"/>
                <a:gd name="T18" fmla="*/ 2147483647 w 278"/>
                <a:gd name="T19" fmla="*/ 2147483647 h 3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8"/>
                <a:gd name="T31" fmla="*/ 0 h 338"/>
                <a:gd name="T32" fmla="*/ 278 w 278"/>
                <a:gd name="T33" fmla="*/ 338 h 3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8" h="338">
                  <a:moveTo>
                    <a:pt x="129" y="169"/>
                  </a:moveTo>
                  <a:lnTo>
                    <a:pt x="129" y="169"/>
                  </a:lnTo>
                  <a:lnTo>
                    <a:pt x="212" y="220"/>
                  </a:lnTo>
                  <a:lnTo>
                    <a:pt x="212" y="119"/>
                  </a:lnTo>
                  <a:lnTo>
                    <a:pt x="129" y="169"/>
                  </a:lnTo>
                  <a:close/>
                  <a:moveTo>
                    <a:pt x="278" y="338"/>
                  </a:moveTo>
                  <a:lnTo>
                    <a:pt x="278" y="338"/>
                  </a:lnTo>
                  <a:lnTo>
                    <a:pt x="0" y="169"/>
                  </a:lnTo>
                  <a:lnTo>
                    <a:pt x="278" y="0"/>
                  </a:lnTo>
                  <a:lnTo>
                    <a:pt x="278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Freeform 102"/>
            <p:cNvSpPr>
              <a:spLocks/>
            </p:cNvSpPr>
            <p:nvPr/>
          </p:nvSpPr>
          <p:spPr bwMode="auto">
            <a:xfrm>
              <a:off x="4075113" y="3965576"/>
              <a:ext cx="71438" cy="28575"/>
            </a:xfrm>
            <a:custGeom>
              <a:avLst/>
              <a:gdLst>
                <a:gd name="T0" fmla="*/ 2147483647 w 169"/>
                <a:gd name="T1" fmla="*/ 2147483647 h 66"/>
                <a:gd name="T2" fmla="*/ 2147483647 w 169"/>
                <a:gd name="T3" fmla="*/ 2147483647 h 66"/>
                <a:gd name="T4" fmla="*/ 0 w 169"/>
                <a:gd name="T5" fmla="*/ 2147483647 h 66"/>
                <a:gd name="T6" fmla="*/ 0 w 169"/>
                <a:gd name="T7" fmla="*/ 0 h 66"/>
                <a:gd name="T8" fmla="*/ 2147483647 w 169"/>
                <a:gd name="T9" fmla="*/ 0 h 66"/>
                <a:gd name="T10" fmla="*/ 2147483647 w 169"/>
                <a:gd name="T11" fmla="*/ 2147483647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66"/>
                <a:gd name="T20" fmla="*/ 169 w 169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66">
                  <a:moveTo>
                    <a:pt x="169" y="66"/>
                  </a:moveTo>
                  <a:lnTo>
                    <a:pt x="169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3" name="组合 254"/>
          <p:cNvGrpSpPr>
            <a:grpSpLocks/>
          </p:cNvGrpSpPr>
          <p:nvPr/>
        </p:nvGrpSpPr>
        <p:grpSpPr bwMode="auto">
          <a:xfrm>
            <a:off x="6525099" y="4579332"/>
            <a:ext cx="671512" cy="687387"/>
            <a:chOff x="3636963" y="3681413"/>
            <a:chExt cx="598488" cy="612776"/>
          </a:xfrm>
          <a:solidFill>
            <a:srgbClr val="F7A655"/>
          </a:solidFill>
        </p:grpSpPr>
        <p:sp>
          <p:nvSpPr>
            <p:cNvPr id="34" name="Freeform 92"/>
            <p:cNvSpPr>
              <a:spLocks/>
            </p:cNvSpPr>
            <p:nvPr/>
          </p:nvSpPr>
          <p:spPr bwMode="auto">
            <a:xfrm>
              <a:off x="3636963" y="3681413"/>
              <a:ext cx="598488" cy="598488"/>
            </a:xfrm>
            <a:custGeom>
              <a:avLst/>
              <a:gdLst>
                <a:gd name="T0" fmla="*/ 2147483647 w 1429"/>
                <a:gd name="T1" fmla="*/ 2147483647 h 1424"/>
                <a:gd name="T2" fmla="*/ 2147483647 w 1429"/>
                <a:gd name="T3" fmla="*/ 2147483647 h 1424"/>
                <a:gd name="T4" fmla="*/ 2147483647 w 1429"/>
                <a:gd name="T5" fmla="*/ 2147483647 h 1424"/>
                <a:gd name="T6" fmla="*/ 2147483647 w 1429"/>
                <a:gd name="T7" fmla="*/ 2147483647 h 1424"/>
                <a:gd name="T8" fmla="*/ 2147483647 w 1429"/>
                <a:gd name="T9" fmla="*/ 2147483647 h 1424"/>
                <a:gd name="T10" fmla="*/ 2147483647 w 1429"/>
                <a:gd name="T11" fmla="*/ 2147483647 h 1424"/>
                <a:gd name="T12" fmla="*/ 2147483647 w 1429"/>
                <a:gd name="T13" fmla="*/ 2147483647 h 1424"/>
                <a:gd name="T14" fmla="*/ 2147483647 w 1429"/>
                <a:gd name="T15" fmla="*/ 2147483647 h 1424"/>
                <a:gd name="T16" fmla="*/ 2147483647 w 1429"/>
                <a:gd name="T17" fmla="*/ 2147483647 h 1424"/>
                <a:gd name="T18" fmla="*/ 2147483647 w 1429"/>
                <a:gd name="T19" fmla="*/ 2147483647 h 1424"/>
                <a:gd name="T20" fmla="*/ 0 w 1429"/>
                <a:gd name="T21" fmla="*/ 2147483647 h 1424"/>
                <a:gd name="T22" fmla="*/ 2147483647 w 1429"/>
                <a:gd name="T23" fmla="*/ 0 h 1424"/>
                <a:gd name="T24" fmla="*/ 2147483647 w 1429"/>
                <a:gd name="T25" fmla="*/ 2147483647 h 1424"/>
                <a:gd name="T26" fmla="*/ 2147483647 w 1429"/>
                <a:gd name="T27" fmla="*/ 2147483647 h 1424"/>
                <a:gd name="T28" fmla="*/ 2147483647 w 1429"/>
                <a:gd name="T29" fmla="*/ 2147483647 h 14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29"/>
                <a:gd name="T46" fmla="*/ 0 h 1424"/>
                <a:gd name="T47" fmla="*/ 1429 w 1429"/>
                <a:gd name="T48" fmla="*/ 1424 h 14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29" h="1424">
                  <a:moveTo>
                    <a:pt x="817" y="1422"/>
                  </a:moveTo>
                  <a:lnTo>
                    <a:pt x="817" y="1422"/>
                  </a:lnTo>
                  <a:cubicBezTo>
                    <a:pt x="801" y="1422"/>
                    <a:pt x="786" y="1410"/>
                    <a:pt x="784" y="1394"/>
                  </a:cubicBezTo>
                  <a:cubicBezTo>
                    <a:pt x="781" y="1375"/>
                    <a:pt x="794" y="1358"/>
                    <a:pt x="812" y="1356"/>
                  </a:cubicBezTo>
                  <a:cubicBezTo>
                    <a:pt x="1126" y="1308"/>
                    <a:pt x="1363" y="1033"/>
                    <a:pt x="1363" y="715"/>
                  </a:cubicBezTo>
                  <a:cubicBezTo>
                    <a:pt x="1363" y="358"/>
                    <a:pt x="1072" y="67"/>
                    <a:pt x="714" y="67"/>
                  </a:cubicBezTo>
                  <a:cubicBezTo>
                    <a:pt x="357" y="67"/>
                    <a:pt x="66" y="358"/>
                    <a:pt x="66" y="715"/>
                  </a:cubicBezTo>
                  <a:cubicBezTo>
                    <a:pt x="66" y="1033"/>
                    <a:pt x="303" y="1308"/>
                    <a:pt x="617" y="1356"/>
                  </a:cubicBezTo>
                  <a:cubicBezTo>
                    <a:pt x="635" y="1358"/>
                    <a:pt x="648" y="1375"/>
                    <a:pt x="645" y="1394"/>
                  </a:cubicBezTo>
                  <a:cubicBezTo>
                    <a:pt x="642" y="1412"/>
                    <a:pt x="625" y="1424"/>
                    <a:pt x="607" y="1422"/>
                  </a:cubicBezTo>
                  <a:cubicBezTo>
                    <a:pt x="261" y="1370"/>
                    <a:pt x="0" y="1066"/>
                    <a:pt x="0" y="715"/>
                  </a:cubicBezTo>
                  <a:cubicBezTo>
                    <a:pt x="0" y="321"/>
                    <a:pt x="320" y="0"/>
                    <a:pt x="714" y="0"/>
                  </a:cubicBezTo>
                  <a:cubicBezTo>
                    <a:pt x="1109" y="0"/>
                    <a:pt x="1429" y="321"/>
                    <a:pt x="1429" y="715"/>
                  </a:cubicBezTo>
                  <a:cubicBezTo>
                    <a:pt x="1429" y="1066"/>
                    <a:pt x="1168" y="1370"/>
                    <a:pt x="822" y="1422"/>
                  </a:cubicBezTo>
                  <a:cubicBezTo>
                    <a:pt x="820" y="1422"/>
                    <a:pt x="818" y="1422"/>
                    <a:pt x="817" y="1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93"/>
            <p:cNvSpPr>
              <a:spLocks/>
            </p:cNvSpPr>
            <p:nvPr/>
          </p:nvSpPr>
          <p:spPr bwMode="auto">
            <a:xfrm>
              <a:off x="3862388" y="4235451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94"/>
            <p:cNvSpPr>
              <a:spLocks/>
            </p:cNvSpPr>
            <p:nvPr/>
          </p:nvSpPr>
          <p:spPr bwMode="auto">
            <a:xfrm>
              <a:off x="3951288" y="4235451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7"/>
                    <a:pt x="0" y="69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69"/>
                  </a:cubicBezTo>
                  <a:cubicBezTo>
                    <a:pt x="139" y="107"/>
                    <a:pt x="108" y="139"/>
                    <a:pt x="7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95"/>
            <p:cNvSpPr>
              <a:spLocks noEditPoints="1"/>
            </p:cNvSpPr>
            <p:nvPr/>
          </p:nvSpPr>
          <p:spPr bwMode="auto">
            <a:xfrm>
              <a:off x="3870325" y="4081463"/>
              <a:ext cx="141288" cy="117475"/>
            </a:xfrm>
            <a:custGeom>
              <a:avLst/>
              <a:gdLst>
                <a:gd name="T0" fmla="*/ 2147483647 w 338"/>
                <a:gd name="T1" fmla="*/ 2147483647 h 278"/>
                <a:gd name="T2" fmla="*/ 2147483647 w 338"/>
                <a:gd name="T3" fmla="*/ 2147483647 h 278"/>
                <a:gd name="T4" fmla="*/ 2147483647 w 338"/>
                <a:gd name="T5" fmla="*/ 2147483647 h 278"/>
                <a:gd name="T6" fmla="*/ 2147483647 w 338"/>
                <a:gd name="T7" fmla="*/ 2147483647 h 278"/>
                <a:gd name="T8" fmla="*/ 2147483647 w 338"/>
                <a:gd name="T9" fmla="*/ 2147483647 h 278"/>
                <a:gd name="T10" fmla="*/ 2147483647 w 338"/>
                <a:gd name="T11" fmla="*/ 2147483647 h 278"/>
                <a:gd name="T12" fmla="*/ 2147483647 w 338"/>
                <a:gd name="T13" fmla="*/ 2147483647 h 278"/>
                <a:gd name="T14" fmla="*/ 0 w 338"/>
                <a:gd name="T15" fmla="*/ 0 h 278"/>
                <a:gd name="T16" fmla="*/ 2147483647 w 338"/>
                <a:gd name="T17" fmla="*/ 0 h 278"/>
                <a:gd name="T18" fmla="*/ 2147483647 w 338"/>
                <a:gd name="T19" fmla="*/ 2147483647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278"/>
                <a:gd name="T32" fmla="*/ 338 w 338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278">
                  <a:moveTo>
                    <a:pt x="118" y="67"/>
                  </a:moveTo>
                  <a:lnTo>
                    <a:pt x="118" y="67"/>
                  </a:lnTo>
                  <a:lnTo>
                    <a:pt x="169" y="150"/>
                  </a:lnTo>
                  <a:lnTo>
                    <a:pt x="219" y="67"/>
                  </a:lnTo>
                  <a:lnTo>
                    <a:pt x="118" y="67"/>
                  </a:lnTo>
                  <a:close/>
                  <a:moveTo>
                    <a:pt x="169" y="278"/>
                  </a:moveTo>
                  <a:lnTo>
                    <a:pt x="169" y="278"/>
                  </a:lnTo>
                  <a:lnTo>
                    <a:pt x="0" y="0"/>
                  </a:lnTo>
                  <a:lnTo>
                    <a:pt x="338" y="0"/>
                  </a:lnTo>
                  <a:lnTo>
                    <a:pt x="169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 96"/>
            <p:cNvSpPr>
              <a:spLocks/>
            </p:cNvSpPr>
            <p:nvPr/>
          </p:nvSpPr>
          <p:spPr bwMode="auto">
            <a:xfrm>
              <a:off x="3925888" y="4027488"/>
              <a:ext cx="28575" cy="68263"/>
            </a:xfrm>
            <a:custGeom>
              <a:avLst/>
              <a:gdLst>
                <a:gd name="T0" fmla="*/ 2147483647 w 67"/>
                <a:gd name="T1" fmla="*/ 2147483647 h 163"/>
                <a:gd name="T2" fmla="*/ 2147483647 w 67"/>
                <a:gd name="T3" fmla="*/ 2147483647 h 163"/>
                <a:gd name="T4" fmla="*/ 0 w 67"/>
                <a:gd name="T5" fmla="*/ 2147483647 h 163"/>
                <a:gd name="T6" fmla="*/ 0 w 67"/>
                <a:gd name="T7" fmla="*/ 0 h 163"/>
                <a:gd name="T8" fmla="*/ 2147483647 w 67"/>
                <a:gd name="T9" fmla="*/ 0 h 163"/>
                <a:gd name="T10" fmla="*/ 2147483647 w 67"/>
                <a:gd name="T11" fmla="*/ 2147483647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163"/>
                <a:gd name="T20" fmla="*/ 67 w 67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163">
                  <a:moveTo>
                    <a:pt x="67" y="163"/>
                  </a:moveTo>
                  <a:lnTo>
                    <a:pt x="6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97"/>
            <p:cNvSpPr>
              <a:spLocks noEditPoints="1"/>
            </p:cNvSpPr>
            <p:nvPr/>
          </p:nvSpPr>
          <p:spPr bwMode="auto">
            <a:xfrm>
              <a:off x="3870325" y="3760788"/>
              <a:ext cx="141288" cy="117475"/>
            </a:xfrm>
            <a:custGeom>
              <a:avLst/>
              <a:gdLst>
                <a:gd name="T0" fmla="*/ 2147483647 w 338"/>
                <a:gd name="T1" fmla="*/ 2147483647 h 278"/>
                <a:gd name="T2" fmla="*/ 2147483647 w 338"/>
                <a:gd name="T3" fmla="*/ 2147483647 h 278"/>
                <a:gd name="T4" fmla="*/ 2147483647 w 338"/>
                <a:gd name="T5" fmla="*/ 2147483647 h 278"/>
                <a:gd name="T6" fmla="*/ 2147483647 w 338"/>
                <a:gd name="T7" fmla="*/ 2147483647 h 278"/>
                <a:gd name="T8" fmla="*/ 2147483647 w 338"/>
                <a:gd name="T9" fmla="*/ 2147483647 h 278"/>
                <a:gd name="T10" fmla="*/ 2147483647 w 338"/>
                <a:gd name="T11" fmla="*/ 2147483647 h 278"/>
                <a:gd name="T12" fmla="*/ 2147483647 w 338"/>
                <a:gd name="T13" fmla="*/ 2147483647 h 278"/>
                <a:gd name="T14" fmla="*/ 0 w 338"/>
                <a:gd name="T15" fmla="*/ 2147483647 h 278"/>
                <a:gd name="T16" fmla="*/ 2147483647 w 338"/>
                <a:gd name="T17" fmla="*/ 0 h 278"/>
                <a:gd name="T18" fmla="*/ 2147483647 w 338"/>
                <a:gd name="T19" fmla="*/ 2147483647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278"/>
                <a:gd name="T32" fmla="*/ 338 w 338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278">
                  <a:moveTo>
                    <a:pt x="118" y="211"/>
                  </a:moveTo>
                  <a:lnTo>
                    <a:pt x="118" y="211"/>
                  </a:lnTo>
                  <a:lnTo>
                    <a:pt x="219" y="211"/>
                  </a:lnTo>
                  <a:lnTo>
                    <a:pt x="169" y="128"/>
                  </a:lnTo>
                  <a:lnTo>
                    <a:pt x="118" y="211"/>
                  </a:lnTo>
                  <a:close/>
                  <a:moveTo>
                    <a:pt x="338" y="278"/>
                  </a:moveTo>
                  <a:lnTo>
                    <a:pt x="338" y="278"/>
                  </a:lnTo>
                  <a:lnTo>
                    <a:pt x="0" y="278"/>
                  </a:lnTo>
                  <a:lnTo>
                    <a:pt x="169" y="0"/>
                  </a:lnTo>
                  <a:lnTo>
                    <a:pt x="338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Freeform 98"/>
            <p:cNvSpPr>
              <a:spLocks/>
            </p:cNvSpPr>
            <p:nvPr/>
          </p:nvSpPr>
          <p:spPr bwMode="auto">
            <a:xfrm>
              <a:off x="3925888" y="3863976"/>
              <a:ext cx="28575" cy="68263"/>
            </a:xfrm>
            <a:custGeom>
              <a:avLst/>
              <a:gdLst>
                <a:gd name="T0" fmla="*/ 2147483647 w 67"/>
                <a:gd name="T1" fmla="*/ 2147483647 h 163"/>
                <a:gd name="T2" fmla="*/ 2147483647 w 67"/>
                <a:gd name="T3" fmla="*/ 2147483647 h 163"/>
                <a:gd name="T4" fmla="*/ 0 w 67"/>
                <a:gd name="T5" fmla="*/ 2147483647 h 163"/>
                <a:gd name="T6" fmla="*/ 0 w 67"/>
                <a:gd name="T7" fmla="*/ 0 h 163"/>
                <a:gd name="T8" fmla="*/ 2147483647 w 67"/>
                <a:gd name="T9" fmla="*/ 0 h 163"/>
                <a:gd name="T10" fmla="*/ 2147483647 w 67"/>
                <a:gd name="T11" fmla="*/ 2147483647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163"/>
                <a:gd name="T20" fmla="*/ 67 w 67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163">
                  <a:moveTo>
                    <a:pt x="67" y="163"/>
                  </a:moveTo>
                  <a:lnTo>
                    <a:pt x="6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Freeform 99"/>
            <p:cNvSpPr>
              <a:spLocks noEditPoints="1"/>
            </p:cNvSpPr>
            <p:nvPr/>
          </p:nvSpPr>
          <p:spPr bwMode="auto">
            <a:xfrm>
              <a:off x="3783013" y="3908426"/>
              <a:ext cx="115888" cy="142875"/>
            </a:xfrm>
            <a:custGeom>
              <a:avLst/>
              <a:gdLst>
                <a:gd name="T0" fmla="*/ 2147483647 w 278"/>
                <a:gd name="T1" fmla="*/ 2147483647 h 338"/>
                <a:gd name="T2" fmla="*/ 2147483647 w 278"/>
                <a:gd name="T3" fmla="*/ 2147483647 h 338"/>
                <a:gd name="T4" fmla="*/ 2147483647 w 278"/>
                <a:gd name="T5" fmla="*/ 2147483647 h 338"/>
                <a:gd name="T6" fmla="*/ 2147483647 w 278"/>
                <a:gd name="T7" fmla="*/ 2147483647 h 338"/>
                <a:gd name="T8" fmla="*/ 2147483647 w 278"/>
                <a:gd name="T9" fmla="*/ 2147483647 h 338"/>
                <a:gd name="T10" fmla="*/ 0 w 278"/>
                <a:gd name="T11" fmla="*/ 2147483647 h 338"/>
                <a:gd name="T12" fmla="*/ 0 w 278"/>
                <a:gd name="T13" fmla="*/ 2147483647 h 338"/>
                <a:gd name="T14" fmla="*/ 0 w 278"/>
                <a:gd name="T15" fmla="*/ 0 h 338"/>
                <a:gd name="T16" fmla="*/ 2147483647 w 278"/>
                <a:gd name="T17" fmla="*/ 2147483647 h 338"/>
                <a:gd name="T18" fmla="*/ 0 w 278"/>
                <a:gd name="T19" fmla="*/ 2147483647 h 3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8"/>
                <a:gd name="T31" fmla="*/ 0 h 338"/>
                <a:gd name="T32" fmla="*/ 278 w 278"/>
                <a:gd name="T33" fmla="*/ 338 h 3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8" h="338">
                  <a:moveTo>
                    <a:pt x="66" y="119"/>
                  </a:moveTo>
                  <a:lnTo>
                    <a:pt x="66" y="119"/>
                  </a:lnTo>
                  <a:lnTo>
                    <a:pt x="66" y="220"/>
                  </a:lnTo>
                  <a:lnTo>
                    <a:pt x="149" y="169"/>
                  </a:lnTo>
                  <a:lnTo>
                    <a:pt x="66" y="119"/>
                  </a:lnTo>
                  <a:close/>
                  <a:moveTo>
                    <a:pt x="0" y="338"/>
                  </a:moveTo>
                  <a:lnTo>
                    <a:pt x="0" y="338"/>
                  </a:lnTo>
                  <a:lnTo>
                    <a:pt x="0" y="0"/>
                  </a:lnTo>
                  <a:lnTo>
                    <a:pt x="278" y="169"/>
                  </a:lnTo>
                  <a:lnTo>
                    <a:pt x="0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Freeform 100"/>
            <p:cNvSpPr>
              <a:spLocks/>
            </p:cNvSpPr>
            <p:nvPr/>
          </p:nvSpPr>
          <p:spPr bwMode="auto">
            <a:xfrm>
              <a:off x="3724275" y="3965576"/>
              <a:ext cx="71438" cy="28575"/>
            </a:xfrm>
            <a:custGeom>
              <a:avLst/>
              <a:gdLst>
                <a:gd name="T0" fmla="*/ 2147483647 w 170"/>
                <a:gd name="T1" fmla="*/ 2147483647 h 66"/>
                <a:gd name="T2" fmla="*/ 2147483647 w 170"/>
                <a:gd name="T3" fmla="*/ 2147483647 h 66"/>
                <a:gd name="T4" fmla="*/ 0 w 170"/>
                <a:gd name="T5" fmla="*/ 2147483647 h 66"/>
                <a:gd name="T6" fmla="*/ 0 w 170"/>
                <a:gd name="T7" fmla="*/ 0 h 66"/>
                <a:gd name="T8" fmla="*/ 2147483647 w 170"/>
                <a:gd name="T9" fmla="*/ 0 h 66"/>
                <a:gd name="T10" fmla="*/ 2147483647 w 170"/>
                <a:gd name="T11" fmla="*/ 2147483647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66"/>
                <a:gd name="T20" fmla="*/ 170 w 170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66">
                  <a:moveTo>
                    <a:pt x="170" y="66"/>
                  </a:moveTo>
                  <a:lnTo>
                    <a:pt x="17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Freeform 101"/>
            <p:cNvSpPr>
              <a:spLocks noEditPoints="1"/>
            </p:cNvSpPr>
            <p:nvPr/>
          </p:nvSpPr>
          <p:spPr bwMode="auto">
            <a:xfrm>
              <a:off x="3973513" y="3908426"/>
              <a:ext cx="115888" cy="142875"/>
            </a:xfrm>
            <a:custGeom>
              <a:avLst/>
              <a:gdLst>
                <a:gd name="T0" fmla="*/ 2147483647 w 278"/>
                <a:gd name="T1" fmla="*/ 2147483647 h 338"/>
                <a:gd name="T2" fmla="*/ 2147483647 w 278"/>
                <a:gd name="T3" fmla="*/ 2147483647 h 338"/>
                <a:gd name="T4" fmla="*/ 2147483647 w 278"/>
                <a:gd name="T5" fmla="*/ 2147483647 h 338"/>
                <a:gd name="T6" fmla="*/ 2147483647 w 278"/>
                <a:gd name="T7" fmla="*/ 2147483647 h 338"/>
                <a:gd name="T8" fmla="*/ 2147483647 w 278"/>
                <a:gd name="T9" fmla="*/ 2147483647 h 338"/>
                <a:gd name="T10" fmla="*/ 2147483647 w 278"/>
                <a:gd name="T11" fmla="*/ 2147483647 h 338"/>
                <a:gd name="T12" fmla="*/ 2147483647 w 278"/>
                <a:gd name="T13" fmla="*/ 2147483647 h 338"/>
                <a:gd name="T14" fmla="*/ 0 w 278"/>
                <a:gd name="T15" fmla="*/ 2147483647 h 338"/>
                <a:gd name="T16" fmla="*/ 2147483647 w 278"/>
                <a:gd name="T17" fmla="*/ 0 h 338"/>
                <a:gd name="T18" fmla="*/ 2147483647 w 278"/>
                <a:gd name="T19" fmla="*/ 2147483647 h 3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8"/>
                <a:gd name="T31" fmla="*/ 0 h 338"/>
                <a:gd name="T32" fmla="*/ 278 w 278"/>
                <a:gd name="T33" fmla="*/ 338 h 3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8" h="338">
                  <a:moveTo>
                    <a:pt x="129" y="169"/>
                  </a:moveTo>
                  <a:lnTo>
                    <a:pt x="129" y="169"/>
                  </a:lnTo>
                  <a:lnTo>
                    <a:pt x="212" y="220"/>
                  </a:lnTo>
                  <a:lnTo>
                    <a:pt x="212" y="119"/>
                  </a:lnTo>
                  <a:lnTo>
                    <a:pt x="129" y="169"/>
                  </a:lnTo>
                  <a:close/>
                  <a:moveTo>
                    <a:pt x="278" y="338"/>
                  </a:moveTo>
                  <a:lnTo>
                    <a:pt x="278" y="338"/>
                  </a:lnTo>
                  <a:lnTo>
                    <a:pt x="0" y="169"/>
                  </a:lnTo>
                  <a:lnTo>
                    <a:pt x="278" y="0"/>
                  </a:lnTo>
                  <a:lnTo>
                    <a:pt x="278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 102"/>
            <p:cNvSpPr>
              <a:spLocks/>
            </p:cNvSpPr>
            <p:nvPr/>
          </p:nvSpPr>
          <p:spPr bwMode="auto">
            <a:xfrm>
              <a:off x="4075113" y="3965576"/>
              <a:ext cx="71438" cy="28575"/>
            </a:xfrm>
            <a:custGeom>
              <a:avLst/>
              <a:gdLst>
                <a:gd name="T0" fmla="*/ 2147483647 w 169"/>
                <a:gd name="T1" fmla="*/ 2147483647 h 66"/>
                <a:gd name="T2" fmla="*/ 2147483647 w 169"/>
                <a:gd name="T3" fmla="*/ 2147483647 h 66"/>
                <a:gd name="T4" fmla="*/ 0 w 169"/>
                <a:gd name="T5" fmla="*/ 2147483647 h 66"/>
                <a:gd name="T6" fmla="*/ 0 w 169"/>
                <a:gd name="T7" fmla="*/ 0 h 66"/>
                <a:gd name="T8" fmla="*/ 2147483647 w 169"/>
                <a:gd name="T9" fmla="*/ 0 h 66"/>
                <a:gd name="T10" fmla="*/ 2147483647 w 169"/>
                <a:gd name="T11" fmla="*/ 2147483647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66"/>
                <a:gd name="T20" fmla="*/ 169 w 169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66">
                  <a:moveTo>
                    <a:pt x="169" y="66"/>
                  </a:moveTo>
                  <a:lnTo>
                    <a:pt x="169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5" name="组合 254"/>
          <p:cNvGrpSpPr>
            <a:grpSpLocks/>
          </p:cNvGrpSpPr>
          <p:nvPr/>
        </p:nvGrpSpPr>
        <p:grpSpPr bwMode="auto">
          <a:xfrm>
            <a:off x="6525099" y="5525384"/>
            <a:ext cx="671512" cy="687387"/>
            <a:chOff x="3636963" y="3681413"/>
            <a:chExt cx="598488" cy="612776"/>
          </a:xfrm>
          <a:solidFill>
            <a:srgbClr val="84D0A2"/>
          </a:solidFill>
        </p:grpSpPr>
        <p:sp>
          <p:nvSpPr>
            <p:cNvPr id="46" name="Freeform 92"/>
            <p:cNvSpPr>
              <a:spLocks/>
            </p:cNvSpPr>
            <p:nvPr/>
          </p:nvSpPr>
          <p:spPr bwMode="auto">
            <a:xfrm>
              <a:off x="3636963" y="3681413"/>
              <a:ext cx="598488" cy="598488"/>
            </a:xfrm>
            <a:custGeom>
              <a:avLst/>
              <a:gdLst>
                <a:gd name="T0" fmla="*/ 2147483647 w 1429"/>
                <a:gd name="T1" fmla="*/ 2147483647 h 1424"/>
                <a:gd name="T2" fmla="*/ 2147483647 w 1429"/>
                <a:gd name="T3" fmla="*/ 2147483647 h 1424"/>
                <a:gd name="T4" fmla="*/ 2147483647 w 1429"/>
                <a:gd name="T5" fmla="*/ 2147483647 h 1424"/>
                <a:gd name="T6" fmla="*/ 2147483647 w 1429"/>
                <a:gd name="T7" fmla="*/ 2147483647 h 1424"/>
                <a:gd name="T8" fmla="*/ 2147483647 w 1429"/>
                <a:gd name="T9" fmla="*/ 2147483647 h 1424"/>
                <a:gd name="T10" fmla="*/ 2147483647 w 1429"/>
                <a:gd name="T11" fmla="*/ 2147483647 h 1424"/>
                <a:gd name="T12" fmla="*/ 2147483647 w 1429"/>
                <a:gd name="T13" fmla="*/ 2147483647 h 1424"/>
                <a:gd name="T14" fmla="*/ 2147483647 w 1429"/>
                <a:gd name="T15" fmla="*/ 2147483647 h 1424"/>
                <a:gd name="T16" fmla="*/ 2147483647 w 1429"/>
                <a:gd name="T17" fmla="*/ 2147483647 h 1424"/>
                <a:gd name="T18" fmla="*/ 2147483647 w 1429"/>
                <a:gd name="T19" fmla="*/ 2147483647 h 1424"/>
                <a:gd name="T20" fmla="*/ 0 w 1429"/>
                <a:gd name="T21" fmla="*/ 2147483647 h 1424"/>
                <a:gd name="T22" fmla="*/ 2147483647 w 1429"/>
                <a:gd name="T23" fmla="*/ 0 h 1424"/>
                <a:gd name="T24" fmla="*/ 2147483647 w 1429"/>
                <a:gd name="T25" fmla="*/ 2147483647 h 1424"/>
                <a:gd name="T26" fmla="*/ 2147483647 w 1429"/>
                <a:gd name="T27" fmla="*/ 2147483647 h 1424"/>
                <a:gd name="T28" fmla="*/ 2147483647 w 1429"/>
                <a:gd name="T29" fmla="*/ 2147483647 h 14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29"/>
                <a:gd name="T46" fmla="*/ 0 h 1424"/>
                <a:gd name="T47" fmla="*/ 1429 w 1429"/>
                <a:gd name="T48" fmla="*/ 1424 h 14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29" h="1424">
                  <a:moveTo>
                    <a:pt x="817" y="1422"/>
                  </a:moveTo>
                  <a:lnTo>
                    <a:pt x="817" y="1422"/>
                  </a:lnTo>
                  <a:cubicBezTo>
                    <a:pt x="801" y="1422"/>
                    <a:pt x="786" y="1410"/>
                    <a:pt x="784" y="1394"/>
                  </a:cubicBezTo>
                  <a:cubicBezTo>
                    <a:pt x="781" y="1375"/>
                    <a:pt x="794" y="1358"/>
                    <a:pt x="812" y="1356"/>
                  </a:cubicBezTo>
                  <a:cubicBezTo>
                    <a:pt x="1126" y="1308"/>
                    <a:pt x="1363" y="1033"/>
                    <a:pt x="1363" y="715"/>
                  </a:cubicBezTo>
                  <a:cubicBezTo>
                    <a:pt x="1363" y="358"/>
                    <a:pt x="1072" y="67"/>
                    <a:pt x="714" y="67"/>
                  </a:cubicBezTo>
                  <a:cubicBezTo>
                    <a:pt x="357" y="67"/>
                    <a:pt x="66" y="358"/>
                    <a:pt x="66" y="715"/>
                  </a:cubicBezTo>
                  <a:cubicBezTo>
                    <a:pt x="66" y="1033"/>
                    <a:pt x="303" y="1308"/>
                    <a:pt x="617" y="1356"/>
                  </a:cubicBezTo>
                  <a:cubicBezTo>
                    <a:pt x="635" y="1358"/>
                    <a:pt x="648" y="1375"/>
                    <a:pt x="645" y="1394"/>
                  </a:cubicBezTo>
                  <a:cubicBezTo>
                    <a:pt x="642" y="1412"/>
                    <a:pt x="625" y="1424"/>
                    <a:pt x="607" y="1422"/>
                  </a:cubicBezTo>
                  <a:cubicBezTo>
                    <a:pt x="261" y="1370"/>
                    <a:pt x="0" y="1066"/>
                    <a:pt x="0" y="715"/>
                  </a:cubicBezTo>
                  <a:cubicBezTo>
                    <a:pt x="0" y="321"/>
                    <a:pt x="320" y="0"/>
                    <a:pt x="714" y="0"/>
                  </a:cubicBezTo>
                  <a:cubicBezTo>
                    <a:pt x="1109" y="0"/>
                    <a:pt x="1429" y="321"/>
                    <a:pt x="1429" y="715"/>
                  </a:cubicBezTo>
                  <a:cubicBezTo>
                    <a:pt x="1429" y="1066"/>
                    <a:pt x="1168" y="1370"/>
                    <a:pt x="822" y="1422"/>
                  </a:cubicBezTo>
                  <a:cubicBezTo>
                    <a:pt x="820" y="1422"/>
                    <a:pt x="818" y="1422"/>
                    <a:pt x="817" y="1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Freeform 93"/>
            <p:cNvSpPr>
              <a:spLocks/>
            </p:cNvSpPr>
            <p:nvPr/>
          </p:nvSpPr>
          <p:spPr bwMode="auto">
            <a:xfrm>
              <a:off x="3862388" y="4235451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 94"/>
            <p:cNvSpPr>
              <a:spLocks/>
            </p:cNvSpPr>
            <p:nvPr/>
          </p:nvSpPr>
          <p:spPr bwMode="auto">
            <a:xfrm>
              <a:off x="3951288" y="4235451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7"/>
                    <a:pt x="0" y="69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69"/>
                  </a:cubicBezTo>
                  <a:cubicBezTo>
                    <a:pt x="139" y="107"/>
                    <a:pt x="108" y="139"/>
                    <a:pt x="7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 95"/>
            <p:cNvSpPr>
              <a:spLocks noEditPoints="1"/>
            </p:cNvSpPr>
            <p:nvPr/>
          </p:nvSpPr>
          <p:spPr bwMode="auto">
            <a:xfrm>
              <a:off x="3870325" y="4081463"/>
              <a:ext cx="141288" cy="117475"/>
            </a:xfrm>
            <a:custGeom>
              <a:avLst/>
              <a:gdLst>
                <a:gd name="T0" fmla="*/ 2147483647 w 338"/>
                <a:gd name="T1" fmla="*/ 2147483647 h 278"/>
                <a:gd name="T2" fmla="*/ 2147483647 w 338"/>
                <a:gd name="T3" fmla="*/ 2147483647 h 278"/>
                <a:gd name="T4" fmla="*/ 2147483647 w 338"/>
                <a:gd name="T5" fmla="*/ 2147483647 h 278"/>
                <a:gd name="T6" fmla="*/ 2147483647 w 338"/>
                <a:gd name="T7" fmla="*/ 2147483647 h 278"/>
                <a:gd name="T8" fmla="*/ 2147483647 w 338"/>
                <a:gd name="T9" fmla="*/ 2147483647 h 278"/>
                <a:gd name="T10" fmla="*/ 2147483647 w 338"/>
                <a:gd name="T11" fmla="*/ 2147483647 h 278"/>
                <a:gd name="T12" fmla="*/ 2147483647 w 338"/>
                <a:gd name="T13" fmla="*/ 2147483647 h 278"/>
                <a:gd name="T14" fmla="*/ 0 w 338"/>
                <a:gd name="T15" fmla="*/ 0 h 278"/>
                <a:gd name="T16" fmla="*/ 2147483647 w 338"/>
                <a:gd name="T17" fmla="*/ 0 h 278"/>
                <a:gd name="T18" fmla="*/ 2147483647 w 338"/>
                <a:gd name="T19" fmla="*/ 2147483647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278"/>
                <a:gd name="T32" fmla="*/ 338 w 338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278">
                  <a:moveTo>
                    <a:pt x="118" y="67"/>
                  </a:moveTo>
                  <a:lnTo>
                    <a:pt x="118" y="67"/>
                  </a:lnTo>
                  <a:lnTo>
                    <a:pt x="169" y="150"/>
                  </a:lnTo>
                  <a:lnTo>
                    <a:pt x="219" y="67"/>
                  </a:lnTo>
                  <a:lnTo>
                    <a:pt x="118" y="67"/>
                  </a:lnTo>
                  <a:close/>
                  <a:moveTo>
                    <a:pt x="169" y="278"/>
                  </a:moveTo>
                  <a:lnTo>
                    <a:pt x="169" y="278"/>
                  </a:lnTo>
                  <a:lnTo>
                    <a:pt x="0" y="0"/>
                  </a:lnTo>
                  <a:lnTo>
                    <a:pt x="338" y="0"/>
                  </a:lnTo>
                  <a:lnTo>
                    <a:pt x="169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 96"/>
            <p:cNvSpPr>
              <a:spLocks/>
            </p:cNvSpPr>
            <p:nvPr/>
          </p:nvSpPr>
          <p:spPr bwMode="auto">
            <a:xfrm>
              <a:off x="3925888" y="4027488"/>
              <a:ext cx="28575" cy="68263"/>
            </a:xfrm>
            <a:custGeom>
              <a:avLst/>
              <a:gdLst>
                <a:gd name="T0" fmla="*/ 2147483647 w 67"/>
                <a:gd name="T1" fmla="*/ 2147483647 h 163"/>
                <a:gd name="T2" fmla="*/ 2147483647 w 67"/>
                <a:gd name="T3" fmla="*/ 2147483647 h 163"/>
                <a:gd name="T4" fmla="*/ 0 w 67"/>
                <a:gd name="T5" fmla="*/ 2147483647 h 163"/>
                <a:gd name="T6" fmla="*/ 0 w 67"/>
                <a:gd name="T7" fmla="*/ 0 h 163"/>
                <a:gd name="T8" fmla="*/ 2147483647 w 67"/>
                <a:gd name="T9" fmla="*/ 0 h 163"/>
                <a:gd name="T10" fmla="*/ 2147483647 w 67"/>
                <a:gd name="T11" fmla="*/ 2147483647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163"/>
                <a:gd name="T20" fmla="*/ 67 w 67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163">
                  <a:moveTo>
                    <a:pt x="67" y="163"/>
                  </a:moveTo>
                  <a:lnTo>
                    <a:pt x="6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 97"/>
            <p:cNvSpPr>
              <a:spLocks noEditPoints="1"/>
            </p:cNvSpPr>
            <p:nvPr/>
          </p:nvSpPr>
          <p:spPr bwMode="auto">
            <a:xfrm>
              <a:off x="3870325" y="3760788"/>
              <a:ext cx="141288" cy="117475"/>
            </a:xfrm>
            <a:custGeom>
              <a:avLst/>
              <a:gdLst>
                <a:gd name="T0" fmla="*/ 2147483647 w 338"/>
                <a:gd name="T1" fmla="*/ 2147483647 h 278"/>
                <a:gd name="T2" fmla="*/ 2147483647 w 338"/>
                <a:gd name="T3" fmla="*/ 2147483647 h 278"/>
                <a:gd name="T4" fmla="*/ 2147483647 w 338"/>
                <a:gd name="T5" fmla="*/ 2147483647 h 278"/>
                <a:gd name="T6" fmla="*/ 2147483647 w 338"/>
                <a:gd name="T7" fmla="*/ 2147483647 h 278"/>
                <a:gd name="T8" fmla="*/ 2147483647 w 338"/>
                <a:gd name="T9" fmla="*/ 2147483647 h 278"/>
                <a:gd name="T10" fmla="*/ 2147483647 w 338"/>
                <a:gd name="T11" fmla="*/ 2147483647 h 278"/>
                <a:gd name="T12" fmla="*/ 2147483647 w 338"/>
                <a:gd name="T13" fmla="*/ 2147483647 h 278"/>
                <a:gd name="T14" fmla="*/ 0 w 338"/>
                <a:gd name="T15" fmla="*/ 2147483647 h 278"/>
                <a:gd name="T16" fmla="*/ 2147483647 w 338"/>
                <a:gd name="T17" fmla="*/ 0 h 278"/>
                <a:gd name="T18" fmla="*/ 2147483647 w 338"/>
                <a:gd name="T19" fmla="*/ 2147483647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278"/>
                <a:gd name="T32" fmla="*/ 338 w 338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278">
                  <a:moveTo>
                    <a:pt x="118" y="211"/>
                  </a:moveTo>
                  <a:lnTo>
                    <a:pt x="118" y="211"/>
                  </a:lnTo>
                  <a:lnTo>
                    <a:pt x="219" y="211"/>
                  </a:lnTo>
                  <a:lnTo>
                    <a:pt x="169" y="128"/>
                  </a:lnTo>
                  <a:lnTo>
                    <a:pt x="118" y="211"/>
                  </a:lnTo>
                  <a:close/>
                  <a:moveTo>
                    <a:pt x="338" y="278"/>
                  </a:moveTo>
                  <a:lnTo>
                    <a:pt x="338" y="278"/>
                  </a:lnTo>
                  <a:lnTo>
                    <a:pt x="0" y="278"/>
                  </a:lnTo>
                  <a:lnTo>
                    <a:pt x="169" y="0"/>
                  </a:lnTo>
                  <a:lnTo>
                    <a:pt x="338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98"/>
            <p:cNvSpPr>
              <a:spLocks/>
            </p:cNvSpPr>
            <p:nvPr/>
          </p:nvSpPr>
          <p:spPr bwMode="auto">
            <a:xfrm>
              <a:off x="3925888" y="3863976"/>
              <a:ext cx="28575" cy="68263"/>
            </a:xfrm>
            <a:custGeom>
              <a:avLst/>
              <a:gdLst>
                <a:gd name="T0" fmla="*/ 2147483647 w 67"/>
                <a:gd name="T1" fmla="*/ 2147483647 h 163"/>
                <a:gd name="T2" fmla="*/ 2147483647 w 67"/>
                <a:gd name="T3" fmla="*/ 2147483647 h 163"/>
                <a:gd name="T4" fmla="*/ 0 w 67"/>
                <a:gd name="T5" fmla="*/ 2147483647 h 163"/>
                <a:gd name="T6" fmla="*/ 0 w 67"/>
                <a:gd name="T7" fmla="*/ 0 h 163"/>
                <a:gd name="T8" fmla="*/ 2147483647 w 67"/>
                <a:gd name="T9" fmla="*/ 0 h 163"/>
                <a:gd name="T10" fmla="*/ 2147483647 w 67"/>
                <a:gd name="T11" fmla="*/ 2147483647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163"/>
                <a:gd name="T20" fmla="*/ 67 w 67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163">
                  <a:moveTo>
                    <a:pt x="67" y="163"/>
                  </a:moveTo>
                  <a:lnTo>
                    <a:pt x="6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99"/>
            <p:cNvSpPr>
              <a:spLocks noEditPoints="1"/>
            </p:cNvSpPr>
            <p:nvPr/>
          </p:nvSpPr>
          <p:spPr bwMode="auto">
            <a:xfrm>
              <a:off x="3783013" y="3908426"/>
              <a:ext cx="115888" cy="142875"/>
            </a:xfrm>
            <a:custGeom>
              <a:avLst/>
              <a:gdLst>
                <a:gd name="T0" fmla="*/ 2147483647 w 278"/>
                <a:gd name="T1" fmla="*/ 2147483647 h 338"/>
                <a:gd name="T2" fmla="*/ 2147483647 w 278"/>
                <a:gd name="T3" fmla="*/ 2147483647 h 338"/>
                <a:gd name="T4" fmla="*/ 2147483647 w 278"/>
                <a:gd name="T5" fmla="*/ 2147483647 h 338"/>
                <a:gd name="T6" fmla="*/ 2147483647 w 278"/>
                <a:gd name="T7" fmla="*/ 2147483647 h 338"/>
                <a:gd name="T8" fmla="*/ 2147483647 w 278"/>
                <a:gd name="T9" fmla="*/ 2147483647 h 338"/>
                <a:gd name="T10" fmla="*/ 0 w 278"/>
                <a:gd name="T11" fmla="*/ 2147483647 h 338"/>
                <a:gd name="T12" fmla="*/ 0 w 278"/>
                <a:gd name="T13" fmla="*/ 2147483647 h 338"/>
                <a:gd name="T14" fmla="*/ 0 w 278"/>
                <a:gd name="T15" fmla="*/ 0 h 338"/>
                <a:gd name="T16" fmla="*/ 2147483647 w 278"/>
                <a:gd name="T17" fmla="*/ 2147483647 h 338"/>
                <a:gd name="T18" fmla="*/ 0 w 278"/>
                <a:gd name="T19" fmla="*/ 2147483647 h 3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8"/>
                <a:gd name="T31" fmla="*/ 0 h 338"/>
                <a:gd name="T32" fmla="*/ 278 w 278"/>
                <a:gd name="T33" fmla="*/ 338 h 3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8" h="338">
                  <a:moveTo>
                    <a:pt x="66" y="119"/>
                  </a:moveTo>
                  <a:lnTo>
                    <a:pt x="66" y="119"/>
                  </a:lnTo>
                  <a:lnTo>
                    <a:pt x="66" y="220"/>
                  </a:lnTo>
                  <a:lnTo>
                    <a:pt x="149" y="169"/>
                  </a:lnTo>
                  <a:lnTo>
                    <a:pt x="66" y="119"/>
                  </a:lnTo>
                  <a:close/>
                  <a:moveTo>
                    <a:pt x="0" y="338"/>
                  </a:moveTo>
                  <a:lnTo>
                    <a:pt x="0" y="338"/>
                  </a:lnTo>
                  <a:lnTo>
                    <a:pt x="0" y="0"/>
                  </a:lnTo>
                  <a:lnTo>
                    <a:pt x="278" y="169"/>
                  </a:lnTo>
                  <a:lnTo>
                    <a:pt x="0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100"/>
            <p:cNvSpPr>
              <a:spLocks/>
            </p:cNvSpPr>
            <p:nvPr/>
          </p:nvSpPr>
          <p:spPr bwMode="auto">
            <a:xfrm>
              <a:off x="3724275" y="3965576"/>
              <a:ext cx="71438" cy="28575"/>
            </a:xfrm>
            <a:custGeom>
              <a:avLst/>
              <a:gdLst>
                <a:gd name="T0" fmla="*/ 2147483647 w 170"/>
                <a:gd name="T1" fmla="*/ 2147483647 h 66"/>
                <a:gd name="T2" fmla="*/ 2147483647 w 170"/>
                <a:gd name="T3" fmla="*/ 2147483647 h 66"/>
                <a:gd name="T4" fmla="*/ 0 w 170"/>
                <a:gd name="T5" fmla="*/ 2147483647 h 66"/>
                <a:gd name="T6" fmla="*/ 0 w 170"/>
                <a:gd name="T7" fmla="*/ 0 h 66"/>
                <a:gd name="T8" fmla="*/ 2147483647 w 170"/>
                <a:gd name="T9" fmla="*/ 0 h 66"/>
                <a:gd name="T10" fmla="*/ 2147483647 w 170"/>
                <a:gd name="T11" fmla="*/ 2147483647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66"/>
                <a:gd name="T20" fmla="*/ 170 w 170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66">
                  <a:moveTo>
                    <a:pt x="170" y="66"/>
                  </a:moveTo>
                  <a:lnTo>
                    <a:pt x="17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101"/>
            <p:cNvSpPr>
              <a:spLocks noEditPoints="1"/>
            </p:cNvSpPr>
            <p:nvPr/>
          </p:nvSpPr>
          <p:spPr bwMode="auto">
            <a:xfrm>
              <a:off x="3973513" y="3908426"/>
              <a:ext cx="115888" cy="142875"/>
            </a:xfrm>
            <a:custGeom>
              <a:avLst/>
              <a:gdLst>
                <a:gd name="T0" fmla="*/ 2147483647 w 278"/>
                <a:gd name="T1" fmla="*/ 2147483647 h 338"/>
                <a:gd name="T2" fmla="*/ 2147483647 w 278"/>
                <a:gd name="T3" fmla="*/ 2147483647 h 338"/>
                <a:gd name="T4" fmla="*/ 2147483647 w 278"/>
                <a:gd name="T5" fmla="*/ 2147483647 h 338"/>
                <a:gd name="T6" fmla="*/ 2147483647 w 278"/>
                <a:gd name="T7" fmla="*/ 2147483647 h 338"/>
                <a:gd name="T8" fmla="*/ 2147483647 w 278"/>
                <a:gd name="T9" fmla="*/ 2147483647 h 338"/>
                <a:gd name="T10" fmla="*/ 2147483647 w 278"/>
                <a:gd name="T11" fmla="*/ 2147483647 h 338"/>
                <a:gd name="T12" fmla="*/ 2147483647 w 278"/>
                <a:gd name="T13" fmla="*/ 2147483647 h 338"/>
                <a:gd name="T14" fmla="*/ 0 w 278"/>
                <a:gd name="T15" fmla="*/ 2147483647 h 338"/>
                <a:gd name="T16" fmla="*/ 2147483647 w 278"/>
                <a:gd name="T17" fmla="*/ 0 h 338"/>
                <a:gd name="T18" fmla="*/ 2147483647 w 278"/>
                <a:gd name="T19" fmla="*/ 2147483647 h 3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8"/>
                <a:gd name="T31" fmla="*/ 0 h 338"/>
                <a:gd name="T32" fmla="*/ 278 w 278"/>
                <a:gd name="T33" fmla="*/ 338 h 3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8" h="338">
                  <a:moveTo>
                    <a:pt x="129" y="169"/>
                  </a:moveTo>
                  <a:lnTo>
                    <a:pt x="129" y="169"/>
                  </a:lnTo>
                  <a:lnTo>
                    <a:pt x="212" y="220"/>
                  </a:lnTo>
                  <a:lnTo>
                    <a:pt x="212" y="119"/>
                  </a:lnTo>
                  <a:lnTo>
                    <a:pt x="129" y="169"/>
                  </a:lnTo>
                  <a:close/>
                  <a:moveTo>
                    <a:pt x="278" y="338"/>
                  </a:moveTo>
                  <a:lnTo>
                    <a:pt x="278" y="338"/>
                  </a:lnTo>
                  <a:lnTo>
                    <a:pt x="0" y="169"/>
                  </a:lnTo>
                  <a:lnTo>
                    <a:pt x="278" y="0"/>
                  </a:lnTo>
                  <a:lnTo>
                    <a:pt x="278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102"/>
            <p:cNvSpPr>
              <a:spLocks/>
            </p:cNvSpPr>
            <p:nvPr/>
          </p:nvSpPr>
          <p:spPr bwMode="auto">
            <a:xfrm>
              <a:off x="4075113" y="3965576"/>
              <a:ext cx="71438" cy="28575"/>
            </a:xfrm>
            <a:custGeom>
              <a:avLst/>
              <a:gdLst>
                <a:gd name="T0" fmla="*/ 2147483647 w 169"/>
                <a:gd name="T1" fmla="*/ 2147483647 h 66"/>
                <a:gd name="T2" fmla="*/ 2147483647 w 169"/>
                <a:gd name="T3" fmla="*/ 2147483647 h 66"/>
                <a:gd name="T4" fmla="*/ 0 w 169"/>
                <a:gd name="T5" fmla="*/ 2147483647 h 66"/>
                <a:gd name="T6" fmla="*/ 0 w 169"/>
                <a:gd name="T7" fmla="*/ 0 h 66"/>
                <a:gd name="T8" fmla="*/ 2147483647 w 169"/>
                <a:gd name="T9" fmla="*/ 0 h 66"/>
                <a:gd name="T10" fmla="*/ 2147483647 w 169"/>
                <a:gd name="T11" fmla="*/ 2147483647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66"/>
                <a:gd name="T20" fmla="*/ 169 w 169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66">
                  <a:moveTo>
                    <a:pt x="169" y="66"/>
                  </a:moveTo>
                  <a:lnTo>
                    <a:pt x="169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7" name="组合 254"/>
          <p:cNvGrpSpPr>
            <a:grpSpLocks/>
          </p:cNvGrpSpPr>
          <p:nvPr/>
        </p:nvGrpSpPr>
        <p:grpSpPr bwMode="auto">
          <a:xfrm>
            <a:off x="6525099" y="2922744"/>
            <a:ext cx="671512" cy="687387"/>
            <a:chOff x="3636963" y="3681413"/>
            <a:chExt cx="598488" cy="612776"/>
          </a:xfrm>
          <a:solidFill>
            <a:srgbClr val="F66F6A"/>
          </a:solidFill>
        </p:grpSpPr>
        <p:sp>
          <p:nvSpPr>
            <p:cNvPr id="58" name="Freeform 92"/>
            <p:cNvSpPr>
              <a:spLocks/>
            </p:cNvSpPr>
            <p:nvPr/>
          </p:nvSpPr>
          <p:spPr bwMode="auto">
            <a:xfrm>
              <a:off x="3636963" y="3681413"/>
              <a:ext cx="598488" cy="598488"/>
            </a:xfrm>
            <a:custGeom>
              <a:avLst/>
              <a:gdLst>
                <a:gd name="T0" fmla="*/ 2147483647 w 1429"/>
                <a:gd name="T1" fmla="*/ 2147483647 h 1424"/>
                <a:gd name="T2" fmla="*/ 2147483647 w 1429"/>
                <a:gd name="T3" fmla="*/ 2147483647 h 1424"/>
                <a:gd name="T4" fmla="*/ 2147483647 w 1429"/>
                <a:gd name="T5" fmla="*/ 2147483647 h 1424"/>
                <a:gd name="T6" fmla="*/ 2147483647 w 1429"/>
                <a:gd name="T7" fmla="*/ 2147483647 h 1424"/>
                <a:gd name="T8" fmla="*/ 2147483647 w 1429"/>
                <a:gd name="T9" fmla="*/ 2147483647 h 1424"/>
                <a:gd name="T10" fmla="*/ 2147483647 w 1429"/>
                <a:gd name="T11" fmla="*/ 2147483647 h 1424"/>
                <a:gd name="T12" fmla="*/ 2147483647 w 1429"/>
                <a:gd name="T13" fmla="*/ 2147483647 h 1424"/>
                <a:gd name="T14" fmla="*/ 2147483647 w 1429"/>
                <a:gd name="T15" fmla="*/ 2147483647 h 1424"/>
                <a:gd name="T16" fmla="*/ 2147483647 w 1429"/>
                <a:gd name="T17" fmla="*/ 2147483647 h 1424"/>
                <a:gd name="T18" fmla="*/ 2147483647 w 1429"/>
                <a:gd name="T19" fmla="*/ 2147483647 h 1424"/>
                <a:gd name="T20" fmla="*/ 0 w 1429"/>
                <a:gd name="T21" fmla="*/ 2147483647 h 1424"/>
                <a:gd name="T22" fmla="*/ 2147483647 w 1429"/>
                <a:gd name="T23" fmla="*/ 0 h 1424"/>
                <a:gd name="T24" fmla="*/ 2147483647 w 1429"/>
                <a:gd name="T25" fmla="*/ 2147483647 h 1424"/>
                <a:gd name="T26" fmla="*/ 2147483647 w 1429"/>
                <a:gd name="T27" fmla="*/ 2147483647 h 1424"/>
                <a:gd name="T28" fmla="*/ 2147483647 w 1429"/>
                <a:gd name="T29" fmla="*/ 2147483647 h 14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29"/>
                <a:gd name="T46" fmla="*/ 0 h 1424"/>
                <a:gd name="T47" fmla="*/ 1429 w 1429"/>
                <a:gd name="T48" fmla="*/ 1424 h 14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29" h="1424">
                  <a:moveTo>
                    <a:pt x="817" y="1422"/>
                  </a:moveTo>
                  <a:lnTo>
                    <a:pt x="817" y="1422"/>
                  </a:lnTo>
                  <a:cubicBezTo>
                    <a:pt x="801" y="1422"/>
                    <a:pt x="786" y="1410"/>
                    <a:pt x="784" y="1394"/>
                  </a:cubicBezTo>
                  <a:cubicBezTo>
                    <a:pt x="781" y="1375"/>
                    <a:pt x="794" y="1358"/>
                    <a:pt x="812" y="1356"/>
                  </a:cubicBezTo>
                  <a:cubicBezTo>
                    <a:pt x="1126" y="1308"/>
                    <a:pt x="1363" y="1033"/>
                    <a:pt x="1363" y="715"/>
                  </a:cubicBezTo>
                  <a:cubicBezTo>
                    <a:pt x="1363" y="358"/>
                    <a:pt x="1072" y="67"/>
                    <a:pt x="714" y="67"/>
                  </a:cubicBezTo>
                  <a:cubicBezTo>
                    <a:pt x="357" y="67"/>
                    <a:pt x="66" y="358"/>
                    <a:pt x="66" y="715"/>
                  </a:cubicBezTo>
                  <a:cubicBezTo>
                    <a:pt x="66" y="1033"/>
                    <a:pt x="303" y="1308"/>
                    <a:pt x="617" y="1356"/>
                  </a:cubicBezTo>
                  <a:cubicBezTo>
                    <a:pt x="635" y="1358"/>
                    <a:pt x="648" y="1375"/>
                    <a:pt x="645" y="1394"/>
                  </a:cubicBezTo>
                  <a:cubicBezTo>
                    <a:pt x="642" y="1412"/>
                    <a:pt x="625" y="1424"/>
                    <a:pt x="607" y="1422"/>
                  </a:cubicBezTo>
                  <a:cubicBezTo>
                    <a:pt x="261" y="1370"/>
                    <a:pt x="0" y="1066"/>
                    <a:pt x="0" y="715"/>
                  </a:cubicBezTo>
                  <a:cubicBezTo>
                    <a:pt x="0" y="321"/>
                    <a:pt x="320" y="0"/>
                    <a:pt x="714" y="0"/>
                  </a:cubicBezTo>
                  <a:cubicBezTo>
                    <a:pt x="1109" y="0"/>
                    <a:pt x="1429" y="321"/>
                    <a:pt x="1429" y="715"/>
                  </a:cubicBezTo>
                  <a:cubicBezTo>
                    <a:pt x="1429" y="1066"/>
                    <a:pt x="1168" y="1370"/>
                    <a:pt x="822" y="1422"/>
                  </a:cubicBezTo>
                  <a:cubicBezTo>
                    <a:pt x="820" y="1422"/>
                    <a:pt x="818" y="1422"/>
                    <a:pt x="817" y="1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93"/>
            <p:cNvSpPr>
              <a:spLocks/>
            </p:cNvSpPr>
            <p:nvPr/>
          </p:nvSpPr>
          <p:spPr bwMode="auto">
            <a:xfrm>
              <a:off x="3862388" y="4235451"/>
              <a:ext cx="58738" cy="58738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94"/>
            <p:cNvSpPr>
              <a:spLocks/>
            </p:cNvSpPr>
            <p:nvPr/>
          </p:nvSpPr>
          <p:spPr bwMode="auto">
            <a:xfrm>
              <a:off x="3951288" y="4235451"/>
              <a:ext cx="58738" cy="58738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7"/>
                    <a:pt x="0" y="69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69"/>
                  </a:cubicBezTo>
                  <a:cubicBezTo>
                    <a:pt x="139" y="107"/>
                    <a:pt x="108" y="139"/>
                    <a:pt x="70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95"/>
            <p:cNvSpPr>
              <a:spLocks noEditPoints="1"/>
            </p:cNvSpPr>
            <p:nvPr/>
          </p:nvSpPr>
          <p:spPr bwMode="auto">
            <a:xfrm>
              <a:off x="3870325" y="4081463"/>
              <a:ext cx="141288" cy="117475"/>
            </a:xfrm>
            <a:custGeom>
              <a:avLst/>
              <a:gdLst>
                <a:gd name="T0" fmla="*/ 2147483647 w 338"/>
                <a:gd name="T1" fmla="*/ 2147483647 h 278"/>
                <a:gd name="T2" fmla="*/ 2147483647 w 338"/>
                <a:gd name="T3" fmla="*/ 2147483647 h 278"/>
                <a:gd name="T4" fmla="*/ 2147483647 w 338"/>
                <a:gd name="T5" fmla="*/ 2147483647 h 278"/>
                <a:gd name="T6" fmla="*/ 2147483647 w 338"/>
                <a:gd name="T7" fmla="*/ 2147483647 h 278"/>
                <a:gd name="T8" fmla="*/ 2147483647 w 338"/>
                <a:gd name="T9" fmla="*/ 2147483647 h 278"/>
                <a:gd name="T10" fmla="*/ 2147483647 w 338"/>
                <a:gd name="T11" fmla="*/ 2147483647 h 278"/>
                <a:gd name="T12" fmla="*/ 2147483647 w 338"/>
                <a:gd name="T13" fmla="*/ 2147483647 h 278"/>
                <a:gd name="T14" fmla="*/ 0 w 338"/>
                <a:gd name="T15" fmla="*/ 0 h 278"/>
                <a:gd name="T16" fmla="*/ 2147483647 w 338"/>
                <a:gd name="T17" fmla="*/ 0 h 278"/>
                <a:gd name="T18" fmla="*/ 2147483647 w 338"/>
                <a:gd name="T19" fmla="*/ 2147483647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278"/>
                <a:gd name="T32" fmla="*/ 338 w 338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278">
                  <a:moveTo>
                    <a:pt x="118" y="67"/>
                  </a:moveTo>
                  <a:lnTo>
                    <a:pt x="118" y="67"/>
                  </a:lnTo>
                  <a:lnTo>
                    <a:pt x="169" y="150"/>
                  </a:lnTo>
                  <a:lnTo>
                    <a:pt x="219" y="67"/>
                  </a:lnTo>
                  <a:lnTo>
                    <a:pt x="118" y="67"/>
                  </a:lnTo>
                  <a:close/>
                  <a:moveTo>
                    <a:pt x="169" y="278"/>
                  </a:moveTo>
                  <a:lnTo>
                    <a:pt x="169" y="278"/>
                  </a:lnTo>
                  <a:lnTo>
                    <a:pt x="0" y="0"/>
                  </a:lnTo>
                  <a:lnTo>
                    <a:pt x="338" y="0"/>
                  </a:lnTo>
                  <a:lnTo>
                    <a:pt x="169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96"/>
            <p:cNvSpPr>
              <a:spLocks/>
            </p:cNvSpPr>
            <p:nvPr/>
          </p:nvSpPr>
          <p:spPr bwMode="auto">
            <a:xfrm>
              <a:off x="3925888" y="4027488"/>
              <a:ext cx="28575" cy="68263"/>
            </a:xfrm>
            <a:custGeom>
              <a:avLst/>
              <a:gdLst>
                <a:gd name="T0" fmla="*/ 2147483647 w 67"/>
                <a:gd name="T1" fmla="*/ 2147483647 h 163"/>
                <a:gd name="T2" fmla="*/ 2147483647 w 67"/>
                <a:gd name="T3" fmla="*/ 2147483647 h 163"/>
                <a:gd name="T4" fmla="*/ 0 w 67"/>
                <a:gd name="T5" fmla="*/ 2147483647 h 163"/>
                <a:gd name="T6" fmla="*/ 0 w 67"/>
                <a:gd name="T7" fmla="*/ 0 h 163"/>
                <a:gd name="T8" fmla="*/ 2147483647 w 67"/>
                <a:gd name="T9" fmla="*/ 0 h 163"/>
                <a:gd name="T10" fmla="*/ 2147483647 w 67"/>
                <a:gd name="T11" fmla="*/ 2147483647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163"/>
                <a:gd name="T20" fmla="*/ 67 w 67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163">
                  <a:moveTo>
                    <a:pt x="67" y="163"/>
                  </a:moveTo>
                  <a:lnTo>
                    <a:pt x="6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97"/>
            <p:cNvSpPr>
              <a:spLocks noEditPoints="1"/>
            </p:cNvSpPr>
            <p:nvPr/>
          </p:nvSpPr>
          <p:spPr bwMode="auto">
            <a:xfrm>
              <a:off x="3870325" y="3760788"/>
              <a:ext cx="141288" cy="117475"/>
            </a:xfrm>
            <a:custGeom>
              <a:avLst/>
              <a:gdLst>
                <a:gd name="T0" fmla="*/ 2147483647 w 338"/>
                <a:gd name="T1" fmla="*/ 2147483647 h 278"/>
                <a:gd name="T2" fmla="*/ 2147483647 w 338"/>
                <a:gd name="T3" fmla="*/ 2147483647 h 278"/>
                <a:gd name="T4" fmla="*/ 2147483647 w 338"/>
                <a:gd name="T5" fmla="*/ 2147483647 h 278"/>
                <a:gd name="T6" fmla="*/ 2147483647 w 338"/>
                <a:gd name="T7" fmla="*/ 2147483647 h 278"/>
                <a:gd name="T8" fmla="*/ 2147483647 w 338"/>
                <a:gd name="T9" fmla="*/ 2147483647 h 278"/>
                <a:gd name="T10" fmla="*/ 2147483647 w 338"/>
                <a:gd name="T11" fmla="*/ 2147483647 h 278"/>
                <a:gd name="T12" fmla="*/ 2147483647 w 338"/>
                <a:gd name="T13" fmla="*/ 2147483647 h 278"/>
                <a:gd name="T14" fmla="*/ 0 w 338"/>
                <a:gd name="T15" fmla="*/ 2147483647 h 278"/>
                <a:gd name="T16" fmla="*/ 2147483647 w 338"/>
                <a:gd name="T17" fmla="*/ 0 h 278"/>
                <a:gd name="T18" fmla="*/ 2147483647 w 338"/>
                <a:gd name="T19" fmla="*/ 2147483647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278"/>
                <a:gd name="T32" fmla="*/ 338 w 338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278">
                  <a:moveTo>
                    <a:pt x="118" y="211"/>
                  </a:moveTo>
                  <a:lnTo>
                    <a:pt x="118" y="211"/>
                  </a:lnTo>
                  <a:lnTo>
                    <a:pt x="219" y="211"/>
                  </a:lnTo>
                  <a:lnTo>
                    <a:pt x="169" y="128"/>
                  </a:lnTo>
                  <a:lnTo>
                    <a:pt x="118" y="211"/>
                  </a:lnTo>
                  <a:close/>
                  <a:moveTo>
                    <a:pt x="338" y="278"/>
                  </a:moveTo>
                  <a:lnTo>
                    <a:pt x="338" y="278"/>
                  </a:lnTo>
                  <a:lnTo>
                    <a:pt x="0" y="278"/>
                  </a:lnTo>
                  <a:lnTo>
                    <a:pt x="169" y="0"/>
                  </a:lnTo>
                  <a:lnTo>
                    <a:pt x="338" y="2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 98"/>
            <p:cNvSpPr>
              <a:spLocks/>
            </p:cNvSpPr>
            <p:nvPr/>
          </p:nvSpPr>
          <p:spPr bwMode="auto">
            <a:xfrm>
              <a:off x="3925888" y="3863976"/>
              <a:ext cx="28575" cy="68263"/>
            </a:xfrm>
            <a:custGeom>
              <a:avLst/>
              <a:gdLst>
                <a:gd name="T0" fmla="*/ 2147483647 w 67"/>
                <a:gd name="T1" fmla="*/ 2147483647 h 163"/>
                <a:gd name="T2" fmla="*/ 2147483647 w 67"/>
                <a:gd name="T3" fmla="*/ 2147483647 h 163"/>
                <a:gd name="T4" fmla="*/ 0 w 67"/>
                <a:gd name="T5" fmla="*/ 2147483647 h 163"/>
                <a:gd name="T6" fmla="*/ 0 w 67"/>
                <a:gd name="T7" fmla="*/ 0 h 163"/>
                <a:gd name="T8" fmla="*/ 2147483647 w 67"/>
                <a:gd name="T9" fmla="*/ 0 h 163"/>
                <a:gd name="T10" fmla="*/ 2147483647 w 67"/>
                <a:gd name="T11" fmla="*/ 2147483647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163"/>
                <a:gd name="T20" fmla="*/ 67 w 67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163">
                  <a:moveTo>
                    <a:pt x="67" y="163"/>
                  </a:moveTo>
                  <a:lnTo>
                    <a:pt x="6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99"/>
            <p:cNvSpPr>
              <a:spLocks noEditPoints="1"/>
            </p:cNvSpPr>
            <p:nvPr/>
          </p:nvSpPr>
          <p:spPr bwMode="auto">
            <a:xfrm>
              <a:off x="3783013" y="3908426"/>
              <a:ext cx="115888" cy="142875"/>
            </a:xfrm>
            <a:custGeom>
              <a:avLst/>
              <a:gdLst>
                <a:gd name="T0" fmla="*/ 2147483647 w 278"/>
                <a:gd name="T1" fmla="*/ 2147483647 h 338"/>
                <a:gd name="T2" fmla="*/ 2147483647 w 278"/>
                <a:gd name="T3" fmla="*/ 2147483647 h 338"/>
                <a:gd name="T4" fmla="*/ 2147483647 w 278"/>
                <a:gd name="T5" fmla="*/ 2147483647 h 338"/>
                <a:gd name="T6" fmla="*/ 2147483647 w 278"/>
                <a:gd name="T7" fmla="*/ 2147483647 h 338"/>
                <a:gd name="T8" fmla="*/ 2147483647 w 278"/>
                <a:gd name="T9" fmla="*/ 2147483647 h 338"/>
                <a:gd name="T10" fmla="*/ 0 w 278"/>
                <a:gd name="T11" fmla="*/ 2147483647 h 338"/>
                <a:gd name="T12" fmla="*/ 0 w 278"/>
                <a:gd name="T13" fmla="*/ 2147483647 h 338"/>
                <a:gd name="T14" fmla="*/ 0 w 278"/>
                <a:gd name="T15" fmla="*/ 0 h 338"/>
                <a:gd name="T16" fmla="*/ 2147483647 w 278"/>
                <a:gd name="T17" fmla="*/ 2147483647 h 338"/>
                <a:gd name="T18" fmla="*/ 0 w 278"/>
                <a:gd name="T19" fmla="*/ 2147483647 h 3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8"/>
                <a:gd name="T31" fmla="*/ 0 h 338"/>
                <a:gd name="T32" fmla="*/ 278 w 278"/>
                <a:gd name="T33" fmla="*/ 338 h 3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8" h="338">
                  <a:moveTo>
                    <a:pt x="66" y="119"/>
                  </a:moveTo>
                  <a:lnTo>
                    <a:pt x="66" y="119"/>
                  </a:lnTo>
                  <a:lnTo>
                    <a:pt x="66" y="220"/>
                  </a:lnTo>
                  <a:lnTo>
                    <a:pt x="149" y="169"/>
                  </a:lnTo>
                  <a:lnTo>
                    <a:pt x="66" y="119"/>
                  </a:lnTo>
                  <a:close/>
                  <a:moveTo>
                    <a:pt x="0" y="338"/>
                  </a:moveTo>
                  <a:lnTo>
                    <a:pt x="0" y="338"/>
                  </a:lnTo>
                  <a:lnTo>
                    <a:pt x="0" y="0"/>
                  </a:lnTo>
                  <a:lnTo>
                    <a:pt x="278" y="169"/>
                  </a:lnTo>
                  <a:lnTo>
                    <a:pt x="0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100"/>
            <p:cNvSpPr>
              <a:spLocks/>
            </p:cNvSpPr>
            <p:nvPr/>
          </p:nvSpPr>
          <p:spPr bwMode="auto">
            <a:xfrm>
              <a:off x="3724275" y="3965576"/>
              <a:ext cx="71438" cy="28575"/>
            </a:xfrm>
            <a:custGeom>
              <a:avLst/>
              <a:gdLst>
                <a:gd name="T0" fmla="*/ 2147483647 w 170"/>
                <a:gd name="T1" fmla="*/ 2147483647 h 66"/>
                <a:gd name="T2" fmla="*/ 2147483647 w 170"/>
                <a:gd name="T3" fmla="*/ 2147483647 h 66"/>
                <a:gd name="T4" fmla="*/ 0 w 170"/>
                <a:gd name="T5" fmla="*/ 2147483647 h 66"/>
                <a:gd name="T6" fmla="*/ 0 w 170"/>
                <a:gd name="T7" fmla="*/ 0 h 66"/>
                <a:gd name="T8" fmla="*/ 2147483647 w 170"/>
                <a:gd name="T9" fmla="*/ 0 h 66"/>
                <a:gd name="T10" fmla="*/ 2147483647 w 170"/>
                <a:gd name="T11" fmla="*/ 2147483647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66"/>
                <a:gd name="T20" fmla="*/ 170 w 170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66">
                  <a:moveTo>
                    <a:pt x="170" y="66"/>
                  </a:moveTo>
                  <a:lnTo>
                    <a:pt x="17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 101"/>
            <p:cNvSpPr>
              <a:spLocks noEditPoints="1"/>
            </p:cNvSpPr>
            <p:nvPr/>
          </p:nvSpPr>
          <p:spPr bwMode="auto">
            <a:xfrm>
              <a:off x="3973513" y="3908426"/>
              <a:ext cx="115888" cy="142875"/>
            </a:xfrm>
            <a:custGeom>
              <a:avLst/>
              <a:gdLst>
                <a:gd name="T0" fmla="*/ 2147483647 w 278"/>
                <a:gd name="T1" fmla="*/ 2147483647 h 338"/>
                <a:gd name="T2" fmla="*/ 2147483647 w 278"/>
                <a:gd name="T3" fmla="*/ 2147483647 h 338"/>
                <a:gd name="T4" fmla="*/ 2147483647 w 278"/>
                <a:gd name="T5" fmla="*/ 2147483647 h 338"/>
                <a:gd name="T6" fmla="*/ 2147483647 w 278"/>
                <a:gd name="T7" fmla="*/ 2147483647 h 338"/>
                <a:gd name="T8" fmla="*/ 2147483647 w 278"/>
                <a:gd name="T9" fmla="*/ 2147483647 h 338"/>
                <a:gd name="T10" fmla="*/ 2147483647 w 278"/>
                <a:gd name="T11" fmla="*/ 2147483647 h 338"/>
                <a:gd name="T12" fmla="*/ 2147483647 w 278"/>
                <a:gd name="T13" fmla="*/ 2147483647 h 338"/>
                <a:gd name="T14" fmla="*/ 0 w 278"/>
                <a:gd name="T15" fmla="*/ 2147483647 h 338"/>
                <a:gd name="T16" fmla="*/ 2147483647 w 278"/>
                <a:gd name="T17" fmla="*/ 0 h 338"/>
                <a:gd name="T18" fmla="*/ 2147483647 w 278"/>
                <a:gd name="T19" fmla="*/ 2147483647 h 3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8"/>
                <a:gd name="T31" fmla="*/ 0 h 338"/>
                <a:gd name="T32" fmla="*/ 278 w 278"/>
                <a:gd name="T33" fmla="*/ 338 h 3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8" h="338">
                  <a:moveTo>
                    <a:pt x="129" y="169"/>
                  </a:moveTo>
                  <a:lnTo>
                    <a:pt x="129" y="169"/>
                  </a:lnTo>
                  <a:lnTo>
                    <a:pt x="212" y="220"/>
                  </a:lnTo>
                  <a:lnTo>
                    <a:pt x="212" y="119"/>
                  </a:lnTo>
                  <a:lnTo>
                    <a:pt x="129" y="169"/>
                  </a:lnTo>
                  <a:close/>
                  <a:moveTo>
                    <a:pt x="278" y="338"/>
                  </a:moveTo>
                  <a:lnTo>
                    <a:pt x="278" y="338"/>
                  </a:lnTo>
                  <a:lnTo>
                    <a:pt x="0" y="169"/>
                  </a:lnTo>
                  <a:lnTo>
                    <a:pt x="278" y="0"/>
                  </a:lnTo>
                  <a:lnTo>
                    <a:pt x="278" y="3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 102"/>
            <p:cNvSpPr>
              <a:spLocks/>
            </p:cNvSpPr>
            <p:nvPr/>
          </p:nvSpPr>
          <p:spPr bwMode="auto">
            <a:xfrm>
              <a:off x="4075113" y="3965576"/>
              <a:ext cx="71438" cy="28575"/>
            </a:xfrm>
            <a:custGeom>
              <a:avLst/>
              <a:gdLst>
                <a:gd name="T0" fmla="*/ 2147483647 w 169"/>
                <a:gd name="T1" fmla="*/ 2147483647 h 66"/>
                <a:gd name="T2" fmla="*/ 2147483647 w 169"/>
                <a:gd name="T3" fmla="*/ 2147483647 h 66"/>
                <a:gd name="T4" fmla="*/ 0 w 169"/>
                <a:gd name="T5" fmla="*/ 2147483647 h 66"/>
                <a:gd name="T6" fmla="*/ 0 w 169"/>
                <a:gd name="T7" fmla="*/ 0 h 66"/>
                <a:gd name="T8" fmla="*/ 2147483647 w 169"/>
                <a:gd name="T9" fmla="*/ 0 h 66"/>
                <a:gd name="T10" fmla="*/ 2147483647 w 169"/>
                <a:gd name="T11" fmla="*/ 2147483647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66"/>
                <a:gd name="T20" fmla="*/ 169 w 169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66">
                  <a:moveTo>
                    <a:pt x="169" y="66"/>
                  </a:moveTo>
                  <a:lnTo>
                    <a:pt x="169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356185" y="3626951"/>
            <a:ext cx="671512" cy="687387"/>
            <a:chOff x="3254977" y="3958511"/>
            <a:chExt cx="671512" cy="687387"/>
          </a:xfrm>
        </p:grpSpPr>
        <p:sp>
          <p:nvSpPr>
            <p:cNvPr id="70" name="Freeform 92"/>
            <p:cNvSpPr>
              <a:spLocks/>
            </p:cNvSpPr>
            <p:nvPr/>
          </p:nvSpPr>
          <p:spPr bwMode="auto">
            <a:xfrm>
              <a:off x="3254977" y="3958511"/>
              <a:ext cx="671512" cy="671359"/>
            </a:xfrm>
            <a:custGeom>
              <a:avLst/>
              <a:gdLst>
                <a:gd name="T0" fmla="*/ 2147483647 w 1429"/>
                <a:gd name="T1" fmla="*/ 2147483647 h 1424"/>
                <a:gd name="T2" fmla="*/ 2147483647 w 1429"/>
                <a:gd name="T3" fmla="*/ 2147483647 h 1424"/>
                <a:gd name="T4" fmla="*/ 2147483647 w 1429"/>
                <a:gd name="T5" fmla="*/ 2147483647 h 1424"/>
                <a:gd name="T6" fmla="*/ 2147483647 w 1429"/>
                <a:gd name="T7" fmla="*/ 2147483647 h 1424"/>
                <a:gd name="T8" fmla="*/ 2147483647 w 1429"/>
                <a:gd name="T9" fmla="*/ 2147483647 h 1424"/>
                <a:gd name="T10" fmla="*/ 2147483647 w 1429"/>
                <a:gd name="T11" fmla="*/ 2147483647 h 1424"/>
                <a:gd name="T12" fmla="*/ 2147483647 w 1429"/>
                <a:gd name="T13" fmla="*/ 2147483647 h 1424"/>
                <a:gd name="T14" fmla="*/ 2147483647 w 1429"/>
                <a:gd name="T15" fmla="*/ 2147483647 h 1424"/>
                <a:gd name="T16" fmla="*/ 2147483647 w 1429"/>
                <a:gd name="T17" fmla="*/ 2147483647 h 1424"/>
                <a:gd name="T18" fmla="*/ 2147483647 w 1429"/>
                <a:gd name="T19" fmla="*/ 2147483647 h 1424"/>
                <a:gd name="T20" fmla="*/ 0 w 1429"/>
                <a:gd name="T21" fmla="*/ 2147483647 h 1424"/>
                <a:gd name="T22" fmla="*/ 2147483647 w 1429"/>
                <a:gd name="T23" fmla="*/ 0 h 1424"/>
                <a:gd name="T24" fmla="*/ 2147483647 w 1429"/>
                <a:gd name="T25" fmla="*/ 2147483647 h 1424"/>
                <a:gd name="T26" fmla="*/ 2147483647 w 1429"/>
                <a:gd name="T27" fmla="*/ 2147483647 h 1424"/>
                <a:gd name="T28" fmla="*/ 2147483647 w 1429"/>
                <a:gd name="T29" fmla="*/ 2147483647 h 14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429"/>
                <a:gd name="T46" fmla="*/ 0 h 1424"/>
                <a:gd name="T47" fmla="*/ 1429 w 1429"/>
                <a:gd name="T48" fmla="*/ 1424 h 14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429" h="1424">
                  <a:moveTo>
                    <a:pt x="817" y="1422"/>
                  </a:moveTo>
                  <a:lnTo>
                    <a:pt x="817" y="1422"/>
                  </a:lnTo>
                  <a:cubicBezTo>
                    <a:pt x="801" y="1422"/>
                    <a:pt x="786" y="1410"/>
                    <a:pt x="784" y="1394"/>
                  </a:cubicBezTo>
                  <a:cubicBezTo>
                    <a:pt x="781" y="1375"/>
                    <a:pt x="794" y="1358"/>
                    <a:pt x="812" y="1356"/>
                  </a:cubicBezTo>
                  <a:cubicBezTo>
                    <a:pt x="1126" y="1308"/>
                    <a:pt x="1363" y="1033"/>
                    <a:pt x="1363" y="715"/>
                  </a:cubicBezTo>
                  <a:cubicBezTo>
                    <a:pt x="1363" y="358"/>
                    <a:pt x="1072" y="67"/>
                    <a:pt x="714" y="67"/>
                  </a:cubicBezTo>
                  <a:cubicBezTo>
                    <a:pt x="357" y="67"/>
                    <a:pt x="66" y="358"/>
                    <a:pt x="66" y="715"/>
                  </a:cubicBezTo>
                  <a:cubicBezTo>
                    <a:pt x="66" y="1033"/>
                    <a:pt x="303" y="1308"/>
                    <a:pt x="617" y="1356"/>
                  </a:cubicBezTo>
                  <a:cubicBezTo>
                    <a:pt x="635" y="1358"/>
                    <a:pt x="648" y="1375"/>
                    <a:pt x="645" y="1394"/>
                  </a:cubicBezTo>
                  <a:cubicBezTo>
                    <a:pt x="642" y="1412"/>
                    <a:pt x="625" y="1424"/>
                    <a:pt x="607" y="1422"/>
                  </a:cubicBezTo>
                  <a:cubicBezTo>
                    <a:pt x="261" y="1370"/>
                    <a:pt x="0" y="1066"/>
                    <a:pt x="0" y="715"/>
                  </a:cubicBezTo>
                  <a:cubicBezTo>
                    <a:pt x="0" y="321"/>
                    <a:pt x="320" y="0"/>
                    <a:pt x="714" y="0"/>
                  </a:cubicBezTo>
                  <a:cubicBezTo>
                    <a:pt x="1109" y="0"/>
                    <a:pt x="1429" y="321"/>
                    <a:pt x="1429" y="715"/>
                  </a:cubicBezTo>
                  <a:cubicBezTo>
                    <a:pt x="1429" y="1066"/>
                    <a:pt x="1168" y="1370"/>
                    <a:pt x="822" y="1422"/>
                  </a:cubicBezTo>
                  <a:cubicBezTo>
                    <a:pt x="820" y="1422"/>
                    <a:pt x="818" y="1422"/>
                    <a:pt x="817" y="1422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 93"/>
            <p:cNvSpPr>
              <a:spLocks/>
            </p:cNvSpPr>
            <p:nvPr/>
          </p:nvSpPr>
          <p:spPr bwMode="auto">
            <a:xfrm>
              <a:off x="3507907" y="4580008"/>
              <a:ext cx="65905" cy="65890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 94"/>
            <p:cNvSpPr>
              <a:spLocks/>
            </p:cNvSpPr>
            <p:nvPr/>
          </p:nvSpPr>
          <p:spPr bwMode="auto">
            <a:xfrm>
              <a:off x="3607654" y="4580008"/>
              <a:ext cx="65905" cy="65890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70" y="139"/>
                  </a:moveTo>
                  <a:lnTo>
                    <a:pt x="70" y="139"/>
                  </a:lnTo>
                  <a:cubicBezTo>
                    <a:pt x="31" y="139"/>
                    <a:pt x="0" y="107"/>
                    <a:pt x="0" y="69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108" y="0"/>
                    <a:pt x="139" y="31"/>
                    <a:pt x="139" y="69"/>
                  </a:cubicBezTo>
                  <a:cubicBezTo>
                    <a:pt x="139" y="107"/>
                    <a:pt x="108" y="139"/>
                    <a:pt x="70" y="139"/>
                  </a:cubicBez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 95"/>
            <p:cNvSpPr>
              <a:spLocks noEditPoints="1"/>
            </p:cNvSpPr>
            <p:nvPr/>
          </p:nvSpPr>
          <p:spPr bwMode="auto">
            <a:xfrm>
              <a:off x="3516812" y="4407271"/>
              <a:ext cx="158527" cy="131779"/>
            </a:xfrm>
            <a:custGeom>
              <a:avLst/>
              <a:gdLst>
                <a:gd name="T0" fmla="*/ 2147483647 w 338"/>
                <a:gd name="T1" fmla="*/ 2147483647 h 278"/>
                <a:gd name="T2" fmla="*/ 2147483647 w 338"/>
                <a:gd name="T3" fmla="*/ 2147483647 h 278"/>
                <a:gd name="T4" fmla="*/ 2147483647 w 338"/>
                <a:gd name="T5" fmla="*/ 2147483647 h 278"/>
                <a:gd name="T6" fmla="*/ 2147483647 w 338"/>
                <a:gd name="T7" fmla="*/ 2147483647 h 278"/>
                <a:gd name="T8" fmla="*/ 2147483647 w 338"/>
                <a:gd name="T9" fmla="*/ 2147483647 h 278"/>
                <a:gd name="T10" fmla="*/ 2147483647 w 338"/>
                <a:gd name="T11" fmla="*/ 2147483647 h 278"/>
                <a:gd name="T12" fmla="*/ 2147483647 w 338"/>
                <a:gd name="T13" fmla="*/ 2147483647 h 278"/>
                <a:gd name="T14" fmla="*/ 0 w 338"/>
                <a:gd name="T15" fmla="*/ 0 h 278"/>
                <a:gd name="T16" fmla="*/ 2147483647 w 338"/>
                <a:gd name="T17" fmla="*/ 0 h 278"/>
                <a:gd name="T18" fmla="*/ 2147483647 w 338"/>
                <a:gd name="T19" fmla="*/ 2147483647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278"/>
                <a:gd name="T32" fmla="*/ 338 w 338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278">
                  <a:moveTo>
                    <a:pt x="118" y="67"/>
                  </a:moveTo>
                  <a:lnTo>
                    <a:pt x="118" y="67"/>
                  </a:lnTo>
                  <a:lnTo>
                    <a:pt x="169" y="150"/>
                  </a:lnTo>
                  <a:lnTo>
                    <a:pt x="219" y="67"/>
                  </a:lnTo>
                  <a:lnTo>
                    <a:pt x="118" y="67"/>
                  </a:lnTo>
                  <a:close/>
                  <a:moveTo>
                    <a:pt x="169" y="278"/>
                  </a:moveTo>
                  <a:lnTo>
                    <a:pt x="169" y="278"/>
                  </a:lnTo>
                  <a:lnTo>
                    <a:pt x="0" y="0"/>
                  </a:lnTo>
                  <a:lnTo>
                    <a:pt x="338" y="0"/>
                  </a:lnTo>
                  <a:lnTo>
                    <a:pt x="169" y="278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 96"/>
            <p:cNvSpPr>
              <a:spLocks/>
            </p:cNvSpPr>
            <p:nvPr/>
          </p:nvSpPr>
          <p:spPr bwMode="auto">
            <a:xfrm>
              <a:off x="3579155" y="4346724"/>
              <a:ext cx="32062" cy="76575"/>
            </a:xfrm>
            <a:custGeom>
              <a:avLst/>
              <a:gdLst>
                <a:gd name="T0" fmla="*/ 2147483647 w 67"/>
                <a:gd name="T1" fmla="*/ 2147483647 h 163"/>
                <a:gd name="T2" fmla="*/ 2147483647 w 67"/>
                <a:gd name="T3" fmla="*/ 2147483647 h 163"/>
                <a:gd name="T4" fmla="*/ 0 w 67"/>
                <a:gd name="T5" fmla="*/ 2147483647 h 163"/>
                <a:gd name="T6" fmla="*/ 0 w 67"/>
                <a:gd name="T7" fmla="*/ 0 h 163"/>
                <a:gd name="T8" fmla="*/ 2147483647 w 67"/>
                <a:gd name="T9" fmla="*/ 0 h 163"/>
                <a:gd name="T10" fmla="*/ 2147483647 w 67"/>
                <a:gd name="T11" fmla="*/ 2147483647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163"/>
                <a:gd name="T20" fmla="*/ 67 w 67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163">
                  <a:moveTo>
                    <a:pt x="67" y="163"/>
                  </a:moveTo>
                  <a:lnTo>
                    <a:pt x="6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63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 97"/>
            <p:cNvSpPr>
              <a:spLocks noEditPoints="1"/>
            </p:cNvSpPr>
            <p:nvPr/>
          </p:nvSpPr>
          <p:spPr bwMode="auto">
            <a:xfrm>
              <a:off x="3516812" y="4047551"/>
              <a:ext cx="158527" cy="131779"/>
            </a:xfrm>
            <a:custGeom>
              <a:avLst/>
              <a:gdLst>
                <a:gd name="T0" fmla="*/ 2147483647 w 338"/>
                <a:gd name="T1" fmla="*/ 2147483647 h 278"/>
                <a:gd name="T2" fmla="*/ 2147483647 w 338"/>
                <a:gd name="T3" fmla="*/ 2147483647 h 278"/>
                <a:gd name="T4" fmla="*/ 2147483647 w 338"/>
                <a:gd name="T5" fmla="*/ 2147483647 h 278"/>
                <a:gd name="T6" fmla="*/ 2147483647 w 338"/>
                <a:gd name="T7" fmla="*/ 2147483647 h 278"/>
                <a:gd name="T8" fmla="*/ 2147483647 w 338"/>
                <a:gd name="T9" fmla="*/ 2147483647 h 278"/>
                <a:gd name="T10" fmla="*/ 2147483647 w 338"/>
                <a:gd name="T11" fmla="*/ 2147483647 h 278"/>
                <a:gd name="T12" fmla="*/ 2147483647 w 338"/>
                <a:gd name="T13" fmla="*/ 2147483647 h 278"/>
                <a:gd name="T14" fmla="*/ 0 w 338"/>
                <a:gd name="T15" fmla="*/ 2147483647 h 278"/>
                <a:gd name="T16" fmla="*/ 2147483647 w 338"/>
                <a:gd name="T17" fmla="*/ 0 h 278"/>
                <a:gd name="T18" fmla="*/ 2147483647 w 338"/>
                <a:gd name="T19" fmla="*/ 2147483647 h 27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38"/>
                <a:gd name="T31" fmla="*/ 0 h 278"/>
                <a:gd name="T32" fmla="*/ 338 w 338"/>
                <a:gd name="T33" fmla="*/ 278 h 27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38" h="278">
                  <a:moveTo>
                    <a:pt x="118" y="211"/>
                  </a:moveTo>
                  <a:lnTo>
                    <a:pt x="118" y="211"/>
                  </a:lnTo>
                  <a:lnTo>
                    <a:pt x="219" y="211"/>
                  </a:lnTo>
                  <a:lnTo>
                    <a:pt x="169" y="128"/>
                  </a:lnTo>
                  <a:lnTo>
                    <a:pt x="118" y="211"/>
                  </a:lnTo>
                  <a:close/>
                  <a:moveTo>
                    <a:pt x="338" y="278"/>
                  </a:moveTo>
                  <a:lnTo>
                    <a:pt x="338" y="278"/>
                  </a:lnTo>
                  <a:lnTo>
                    <a:pt x="0" y="278"/>
                  </a:lnTo>
                  <a:lnTo>
                    <a:pt x="169" y="0"/>
                  </a:lnTo>
                  <a:lnTo>
                    <a:pt x="338" y="278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Freeform 98"/>
            <p:cNvSpPr>
              <a:spLocks/>
            </p:cNvSpPr>
            <p:nvPr/>
          </p:nvSpPr>
          <p:spPr bwMode="auto">
            <a:xfrm>
              <a:off x="3579155" y="4163303"/>
              <a:ext cx="32062" cy="76575"/>
            </a:xfrm>
            <a:custGeom>
              <a:avLst/>
              <a:gdLst>
                <a:gd name="T0" fmla="*/ 2147483647 w 67"/>
                <a:gd name="T1" fmla="*/ 2147483647 h 163"/>
                <a:gd name="T2" fmla="*/ 2147483647 w 67"/>
                <a:gd name="T3" fmla="*/ 2147483647 h 163"/>
                <a:gd name="T4" fmla="*/ 0 w 67"/>
                <a:gd name="T5" fmla="*/ 2147483647 h 163"/>
                <a:gd name="T6" fmla="*/ 0 w 67"/>
                <a:gd name="T7" fmla="*/ 0 h 163"/>
                <a:gd name="T8" fmla="*/ 2147483647 w 67"/>
                <a:gd name="T9" fmla="*/ 0 h 163"/>
                <a:gd name="T10" fmla="*/ 2147483647 w 67"/>
                <a:gd name="T11" fmla="*/ 2147483647 h 16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163"/>
                <a:gd name="T20" fmla="*/ 67 w 67"/>
                <a:gd name="T21" fmla="*/ 163 h 16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163">
                  <a:moveTo>
                    <a:pt x="67" y="163"/>
                  </a:moveTo>
                  <a:lnTo>
                    <a:pt x="67" y="163"/>
                  </a:lnTo>
                  <a:lnTo>
                    <a:pt x="0" y="163"/>
                  </a:lnTo>
                  <a:lnTo>
                    <a:pt x="0" y="0"/>
                  </a:lnTo>
                  <a:lnTo>
                    <a:pt x="67" y="0"/>
                  </a:lnTo>
                  <a:lnTo>
                    <a:pt x="67" y="163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Freeform 99"/>
            <p:cNvSpPr>
              <a:spLocks noEditPoints="1"/>
            </p:cNvSpPr>
            <p:nvPr/>
          </p:nvSpPr>
          <p:spPr bwMode="auto">
            <a:xfrm>
              <a:off x="3418847" y="4213165"/>
              <a:ext cx="130028" cy="160271"/>
            </a:xfrm>
            <a:custGeom>
              <a:avLst/>
              <a:gdLst>
                <a:gd name="T0" fmla="*/ 2147483647 w 278"/>
                <a:gd name="T1" fmla="*/ 2147483647 h 338"/>
                <a:gd name="T2" fmla="*/ 2147483647 w 278"/>
                <a:gd name="T3" fmla="*/ 2147483647 h 338"/>
                <a:gd name="T4" fmla="*/ 2147483647 w 278"/>
                <a:gd name="T5" fmla="*/ 2147483647 h 338"/>
                <a:gd name="T6" fmla="*/ 2147483647 w 278"/>
                <a:gd name="T7" fmla="*/ 2147483647 h 338"/>
                <a:gd name="T8" fmla="*/ 2147483647 w 278"/>
                <a:gd name="T9" fmla="*/ 2147483647 h 338"/>
                <a:gd name="T10" fmla="*/ 0 w 278"/>
                <a:gd name="T11" fmla="*/ 2147483647 h 338"/>
                <a:gd name="T12" fmla="*/ 0 w 278"/>
                <a:gd name="T13" fmla="*/ 2147483647 h 338"/>
                <a:gd name="T14" fmla="*/ 0 w 278"/>
                <a:gd name="T15" fmla="*/ 0 h 338"/>
                <a:gd name="T16" fmla="*/ 2147483647 w 278"/>
                <a:gd name="T17" fmla="*/ 2147483647 h 338"/>
                <a:gd name="T18" fmla="*/ 0 w 278"/>
                <a:gd name="T19" fmla="*/ 2147483647 h 3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8"/>
                <a:gd name="T31" fmla="*/ 0 h 338"/>
                <a:gd name="T32" fmla="*/ 278 w 278"/>
                <a:gd name="T33" fmla="*/ 338 h 3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8" h="338">
                  <a:moveTo>
                    <a:pt x="66" y="119"/>
                  </a:moveTo>
                  <a:lnTo>
                    <a:pt x="66" y="119"/>
                  </a:lnTo>
                  <a:lnTo>
                    <a:pt x="66" y="220"/>
                  </a:lnTo>
                  <a:lnTo>
                    <a:pt x="149" y="169"/>
                  </a:lnTo>
                  <a:lnTo>
                    <a:pt x="66" y="119"/>
                  </a:lnTo>
                  <a:close/>
                  <a:moveTo>
                    <a:pt x="0" y="338"/>
                  </a:moveTo>
                  <a:lnTo>
                    <a:pt x="0" y="338"/>
                  </a:lnTo>
                  <a:lnTo>
                    <a:pt x="0" y="0"/>
                  </a:lnTo>
                  <a:lnTo>
                    <a:pt x="278" y="169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Freeform 100"/>
            <p:cNvSpPr>
              <a:spLocks/>
            </p:cNvSpPr>
            <p:nvPr/>
          </p:nvSpPr>
          <p:spPr bwMode="auto">
            <a:xfrm>
              <a:off x="3352942" y="4277273"/>
              <a:ext cx="80154" cy="32054"/>
            </a:xfrm>
            <a:custGeom>
              <a:avLst/>
              <a:gdLst>
                <a:gd name="T0" fmla="*/ 2147483647 w 170"/>
                <a:gd name="T1" fmla="*/ 2147483647 h 66"/>
                <a:gd name="T2" fmla="*/ 2147483647 w 170"/>
                <a:gd name="T3" fmla="*/ 2147483647 h 66"/>
                <a:gd name="T4" fmla="*/ 0 w 170"/>
                <a:gd name="T5" fmla="*/ 2147483647 h 66"/>
                <a:gd name="T6" fmla="*/ 0 w 170"/>
                <a:gd name="T7" fmla="*/ 0 h 66"/>
                <a:gd name="T8" fmla="*/ 2147483647 w 170"/>
                <a:gd name="T9" fmla="*/ 0 h 66"/>
                <a:gd name="T10" fmla="*/ 2147483647 w 170"/>
                <a:gd name="T11" fmla="*/ 2147483647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66"/>
                <a:gd name="T20" fmla="*/ 170 w 170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66">
                  <a:moveTo>
                    <a:pt x="170" y="66"/>
                  </a:moveTo>
                  <a:lnTo>
                    <a:pt x="17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70" y="0"/>
                  </a:lnTo>
                  <a:lnTo>
                    <a:pt x="170" y="66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Freeform 101"/>
            <p:cNvSpPr>
              <a:spLocks noEditPoints="1"/>
            </p:cNvSpPr>
            <p:nvPr/>
          </p:nvSpPr>
          <p:spPr bwMode="auto">
            <a:xfrm>
              <a:off x="3632591" y="4213165"/>
              <a:ext cx="130028" cy="160271"/>
            </a:xfrm>
            <a:custGeom>
              <a:avLst/>
              <a:gdLst>
                <a:gd name="T0" fmla="*/ 2147483647 w 278"/>
                <a:gd name="T1" fmla="*/ 2147483647 h 338"/>
                <a:gd name="T2" fmla="*/ 2147483647 w 278"/>
                <a:gd name="T3" fmla="*/ 2147483647 h 338"/>
                <a:gd name="T4" fmla="*/ 2147483647 w 278"/>
                <a:gd name="T5" fmla="*/ 2147483647 h 338"/>
                <a:gd name="T6" fmla="*/ 2147483647 w 278"/>
                <a:gd name="T7" fmla="*/ 2147483647 h 338"/>
                <a:gd name="T8" fmla="*/ 2147483647 w 278"/>
                <a:gd name="T9" fmla="*/ 2147483647 h 338"/>
                <a:gd name="T10" fmla="*/ 2147483647 w 278"/>
                <a:gd name="T11" fmla="*/ 2147483647 h 338"/>
                <a:gd name="T12" fmla="*/ 2147483647 w 278"/>
                <a:gd name="T13" fmla="*/ 2147483647 h 338"/>
                <a:gd name="T14" fmla="*/ 0 w 278"/>
                <a:gd name="T15" fmla="*/ 2147483647 h 338"/>
                <a:gd name="T16" fmla="*/ 2147483647 w 278"/>
                <a:gd name="T17" fmla="*/ 0 h 338"/>
                <a:gd name="T18" fmla="*/ 2147483647 w 278"/>
                <a:gd name="T19" fmla="*/ 2147483647 h 33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8"/>
                <a:gd name="T31" fmla="*/ 0 h 338"/>
                <a:gd name="T32" fmla="*/ 278 w 278"/>
                <a:gd name="T33" fmla="*/ 338 h 33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8" h="338">
                  <a:moveTo>
                    <a:pt x="129" y="169"/>
                  </a:moveTo>
                  <a:lnTo>
                    <a:pt x="129" y="169"/>
                  </a:lnTo>
                  <a:lnTo>
                    <a:pt x="212" y="220"/>
                  </a:lnTo>
                  <a:lnTo>
                    <a:pt x="212" y="119"/>
                  </a:lnTo>
                  <a:lnTo>
                    <a:pt x="129" y="169"/>
                  </a:lnTo>
                  <a:close/>
                  <a:moveTo>
                    <a:pt x="278" y="338"/>
                  </a:moveTo>
                  <a:lnTo>
                    <a:pt x="278" y="338"/>
                  </a:lnTo>
                  <a:lnTo>
                    <a:pt x="0" y="169"/>
                  </a:lnTo>
                  <a:lnTo>
                    <a:pt x="278" y="0"/>
                  </a:lnTo>
                  <a:lnTo>
                    <a:pt x="278" y="338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Freeform 102"/>
            <p:cNvSpPr>
              <a:spLocks/>
            </p:cNvSpPr>
            <p:nvPr/>
          </p:nvSpPr>
          <p:spPr bwMode="auto">
            <a:xfrm>
              <a:off x="3746587" y="4277273"/>
              <a:ext cx="80154" cy="32054"/>
            </a:xfrm>
            <a:custGeom>
              <a:avLst/>
              <a:gdLst>
                <a:gd name="T0" fmla="*/ 2147483647 w 169"/>
                <a:gd name="T1" fmla="*/ 2147483647 h 66"/>
                <a:gd name="T2" fmla="*/ 2147483647 w 169"/>
                <a:gd name="T3" fmla="*/ 2147483647 h 66"/>
                <a:gd name="T4" fmla="*/ 0 w 169"/>
                <a:gd name="T5" fmla="*/ 2147483647 h 66"/>
                <a:gd name="T6" fmla="*/ 0 w 169"/>
                <a:gd name="T7" fmla="*/ 0 h 66"/>
                <a:gd name="T8" fmla="*/ 2147483647 w 169"/>
                <a:gd name="T9" fmla="*/ 0 h 66"/>
                <a:gd name="T10" fmla="*/ 2147483647 w 169"/>
                <a:gd name="T11" fmla="*/ 2147483647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9"/>
                <a:gd name="T19" fmla="*/ 0 h 66"/>
                <a:gd name="T20" fmla="*/ 169 w 169"/>
                <a:gd name="T21" fmla="*/ 66 h 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9" h="66">
                  <a:moveTo>
                    <a:pt x="169" y="66"/>
                  </a:moveTo>
                  <a:lnTo>
                    <a:pt x="169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69" y="0"/>
                  </a:lnTo>
                  <a:lnTo>
                    <a:pt x="169" y="66"/>
                  </a:lnTo>
                  <a:close/>
                </a:path>
              </a:pathLst>
            </a:custGeom>
            <a:solidFill>
              <a:srgbClr val="15B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" name="云形 5"/>
          <p:cNvSpPr/>
          <p:nvPr/>
        </p:nvSpPr>
        <p:spPr bwMode="auto">
          <a:xfrm>
            <a:off x="2848836" y="4991291"/>
            <a:ext cx="1681574" cy="1024911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External Provider</a:t>
            </a:r>
          </a:p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Network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6149369" y="2369393"/>
            <a:ext cx="1746831" cy="519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b="1" dirty="0" smtClean="0">
                <a:latin typeface="+mn-lt"/>
                <a:ea typeface="+mn-ea"/>
                <a:cs typeface="+mn-ea"/>
                <a:sym typeface="+mn-lt"/>
              </a:rPr>
              <a:t>Neutron</a:t>
            </a:r>
            <a:r>
              <a:rPr lang="zh-CN" altLang="en-US" sz="1400" b="1" dirty="0" smtClean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400" b="1" dirty="0" smtClean="0">
                <a:latin typeface="+mn-lt"/>
                <a:ea typeface="+mn-ea"/>
                <a:cs typeface="+mn-ea"/>
                <a:sym typeface="+mn-lt"/>
              </a:rPr>
              <a:t>Virtual</a:t>
            </a:r>
            <a:r>
              <a:rPr lang="zh-CN" altLang="en-US" sz="1400" b="1" dirty="0" smtClean="0"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1400" b="1" dirty="0" smtClean="0">
                <a:latin typeface="+mn-lt"/>
                <a:ea typeface="+mn-ea"/>
                <a:cs typeface="+mn-ea"/>
                <a:sym typeface="+mn-lt"/>
              </a:rPr>
              <a:t>Routers</a:t>
            </a:r>
            <a:endParaRPr lang="zh-CN" altLang="en-US" sz="1400" b="1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 bwMode="auto">
          <a:xfrm>
            <a:off x="2146635" y="3603149"/>
            <a:ext cx="1115293" cy="7349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b="1" dirty="0" smtClean="0">
                <a:latin typeface="+mn-lt"/>
                <a:ea typeface="+mn-ea"/>
                <a:cs typeface="+mn-ea"/>
                <a:sym typeface="+mn-lt"/>
              </a:rPr>
              <a:t>Provider</a:t>
            </a:r>
            <a:r>
              <a:rPr lang="zh-CN" altLang="en-US" sz="1400" b="1" dirty="0" smtClean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400" b="1" dirty="0" smtClean="0">
                <a:latin typeface="+mn-lt"/>
                <a:ea typeface="+mn-ea"/>
                <a:cs typeface="+mn-ea"/>
                <a:sym typeface="+mn-lt"/>
              </a:rPr>
              <a:t>Physical</a:t>
            </a:r>
            <a:r>
              <a:rPr lang="zh-CN" altLang="en-US" sz="1400" b="1" dirty="0" smtClean="0">
                <a:latin typeface="+mn-lt"/>
                <a:ea typeface="+mn-ea"/>
                <a:cs typeface="+mn-ea"/>
                <a:sym typeface="+mn-lt"/>
              </a:rPr>
              <a:t>）</a:t>
            </a:r>
          </a:p>
          <a:p>
            <a:pPr algn="ctr"/>
            <a:r>
              <a:rPr lang="en-US" altLang="zh-CN" sz="1400" b="1" dirty="0" smtClean="0">
                <a:latin typeface="+mn-lt"/>
                <a:ea typeface="+mn-ea"/>
                <a:cs typeface="+mn-ea"/>
                <a:sym typeface="+mn-lt"/>
              </a:rPr>
              <a:t>Routers</a:t>
            </a:r>
            <a:endParaRPr lang="zh-CN" altLang="en-US" sz="1400" b="1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云形 84"/>
          <p:cNvSpPr>
            <a:spLocks/>
          </p:cNvSpPr>
          <p:nvPr/>
        </p:nvSpPr>
        <p:spPr bwMode="auto">
          <a:xfrm>
            <a:off x="8244993" y="2923774"/>
            <a:ext cx="1800372" cy="685326"/>
          </a:xfrm>
          <a:prstGeom prst="cloud">
            <a:avLst/>
          </a:prstGeom>
          <a:noFill/>
          <a:ln w="9525" cap="flat" cmpd="sng" algn="ctr">
            <a:solidFill>
              <a:srgbClr val="F66F6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Self-service</a:t>
            </a:r>
          </a:p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Network A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云形 85"/>
          <p:cNvSpPr>
            <a:spLocks/>
          </p:cNvSpPr>
          <p:nvPr/>
        </p:nvSpPr>
        <p:spPr bwMode="auto">
          <a:xfrm>
            <a:off x="8244993" y="3780242"/>
            <a:ext cx="1800372" cy="685326"/>
          </a:xfrm>
          <a:prstGeom prst="cloud">
            <a:avLst/>
          </a:prstGeom>
          <a:noFill/>
          <a:ln w="9525" cap="flat" cmpd="sng" algn="ctr">
            <a:solidFill>
              <a:srgbClr val="59C8D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Self-service</a:t>
            </a:r>
          </a:p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Network B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云形 86"/>
          <p:cNvSpPr>
            <a:spLocks/>
          </p:cNvSpPr>
          <p:nvPr/>
        </p:nvSpPr>
        <p:spPr bwMode="auto">
          <a:xfrm>
            <a:off x="8244993" y="4580362"/>
            <a:ext cx="1800372" cy="685326"/>
          </a:xfrm>
          <a:prstGeom prst="cloud">
            <a:avLst/>
          </a:prstGeom>
          <a:noFill/>
          <a:ln w="9525" cap="flat" cmpd="sng" algn="ctr">
            <a:solidFill>
              <a:srgbClr val="F7A65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Self-service</a:t>
            </a:r>
          </a:p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Network C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云形 87"/>
          <p:cNvSpPr>
            <a:spLocks/>
          </p:cNvSpPr>
          <p:nvPr/>
        </p:nvSpPr>
        <p:spPr bwMode="auto">
          <a:xfrm>
            <a:off x="8244993" y="5526414"/>
            <a:ext cx="1800372" cy="685326"/>
          </a:xfrm>
          <a:prstGeom prst="cloud">
            <a:avLst/>
          </a:prstGeom>
          <a:noFill/>
          <a:ln w="9525" cap="flat" cmpd="sng" algn="ctr">
            <a:solidFill>
              <a:srgbClr val="84D0A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Self-service</a:t>
            </a:r>
          </a:p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Network D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3" name="直接连接符 162"/>
          <p:cNvCxnSpPr>
            <a:stCxn id="6" idx="0"/>
          </p:cNvCxnSpPr>
          <p:nvPr/>
        </p:nvCxnSpPr>
        <p:spPr bwMode="auto">
          <a:xfrm flipV="1">
            <a:off x="4529009" y="5503185"/>
            <a:ext cx="1092135" cy="56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5205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Fixed IP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Fixed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IP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：固定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IP</a:t>
            </a: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分配到每个端口上的</a:t>
            </a:r>
            <a:r>
              <a:rPr lang="en-US" altLang="zh-CN" dirty="0" smtClean="0">
                <a:cs typeface="+mn-ea"/>
                <a:sym typeface="+mn-lt"/>
              </a:rPr>
              <a:t>IP</a:t>
            </a:r>
            <a:r>
              <a:rPr lang="zh-CN" altLang="en-US" dirty="0" smtClean="0">
                <a:cs typeface="+mn-ea"/>
                <a:sym typeface="+mn-lt"/>
              </a:rPr>
              <a:t>，类似于物理环境中配置到网卡上的</a:t>
            </a:r>
            <a:r>
              <a:rPr lang="en-US" altLang="zh-CN" dirty="0" smtClean="0">
                <a:cs typeface="+mn-ea"/>
                <a:sym typeface="+mn-lt"/>
              </a:rPr>
              <a:t>IP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37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Floating IP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Floating IP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：浮动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IP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Floating IP</a:t>
            </a:r>
            <a:r>
              <a:rPr lang="zh-CN" altLang="en-US" dirty="0" smtClean="0">
                <a:cs typeface="+mn-ea"/>
                <a:sym typeface="+mn-lt"/>
              </a:rPr>
              <a:t>是从</a:t>
            </a:r>
            <a:r>
              <a:rPr lang="en-US" altLang="zh-CN" dirty="0" smtClean="0">
                <a:cs typeface="+mn-ea"/>
                <a:sym typeface="+mn-lt"/>
              </a:rPr>
              <a:t>External Network</a:t>
            </a:r>
            <a:r>
              <a:rPr lang="zh-CN" altLang="en-US" dirty="0" smtClean="0">
                <a:cs typeface="+mn-ea"/>
                <a:sym typeface="+mn-lt"/>
              </a:rPr>
              <a:t>创建的一种特殊</a:t>
            </a:r>
            <a:r>
              <a:rPr lang="en-US" altLang="zh-CN" dirty="0" smtClean="0">
                <a:cs typeface="+mn-ea"/>
                <a:sym typeface="+mn-lt"/>
              </a:rPr>
              <a:t>Port</a:t>
            </a:r>
            <a:r>
              <a:rPr lang="zh-CN" altLang="en-US" dirty="0" smtClean="0">
                <a:cs typeface="+mn-ea"/>
                <a:sym typeface="+mn-lt"/>
              </a:rPr>
              <a:t>，可以将</a:t>
            </a:r>
            <a:r>
              <a:rPr lang="en-US" altLang="zh-CN" dirty="0">
                <a:cs typeface="+mn-ea"/>
                <a:sym typeface="+mn-lt"/>
              </a:rPr>
              <a:t>Floating </a:t>
            </a:r>
            <a:r>
              <a:rPr lang="en-US" altLang="zh-CN" dirty="0" smtClean="0">
                <a:cs typeface="+mn-ea"/>
                <a:sym typeface="+mn-lt"/>
              </a:rPr>
              <a:t>IP</a:t>
            </a:r>
            <a:r>
              <a:rPr lang="zh-CN" altLang="en-US" dirty="0" smtClean="0">
                <a:cs typeface="+mn-ea"/>
                <a:sym typeface="+mn-lt"/>
              </a:rPr>
              <a:t>绑定到任意</a:t>
            </a:r>
            <a:r>
              <a:rPr lang="en-US" altLang="zh-CN" dirty="0" smtClean="0">
                <a:cs typeface="+mn-ea"/>
                <a:sym typeface="+mn-lt"/>
              </a:rPr>
              <a:t>Network</a:t>
            </a:r>
            <a:r>
              <a:rPr lang="zh-CN" altLang="en-US" dirty="0" smtClean="0">
                <a:cs typeface="+mn-ea"/>
                <a:sym typeface="+mn-lt"/>
              </a:rPr>
              <a:t>中的</a:t>
            </a:r>
            <a:r>
              <a:rPr lang="en-US" altLang="zh-CN" dirty="0" smtClean="0">
                <a:cs typeface="+mn-ea"/>
                <a:sym typeface="+mn-lt"/>
              </a:rPr>
              <a:t>Port</a:t>
            </a:r>
            <a:r>
              <a:rPr lang="zh-CN" altLang="en-US" dirty="0" smtClean="0">
                <a:cs typeface="+mn-ea"/>
                <a:sym typeface="+mn-lt"/>
              </a:rPr>
              <a:t>上，底层会做</a:t>
            </a:r>
            <a:r>
              <a:rPr lang="en-US" altLang="zh-CN" dirty="0" smtClean="0">
                <a:cs typeface="+mn-ea"/>
                <a:sym typeface="+mn-lt"/>
              </a:rPr>
              <a:t>NAT</a:t>
            </a:r>
            <a:r>
              <a:rPr lang="zh-CN" altLang="en-US" dirty="0" smtClean="0">
                <a:cs typeface="+mn-ea"/>
                <a:sym typeface="+mn-lt"/>
              </a:rPr>
              <a:t>转发，将发送给</a:t>
            </a:r>
            <a:r>
              <a:rPr lang="en-US" altLang="zh-CN" dirty="0">
                <a:cs typeface="+mn-ea"/>
                <a:sym typeface="+mn-lt"/>
              </a:rPr>
              <a:t>Floating </a:t>
            </a:r>
            <a:r>
              <a:rPr lang="en-US" altLang="zh-CN" dirty="0" smtClean="0">
                <a:cs typeface="+mn-ea"/>
                <a:sym typeface="+mn-lt"/>
              </a:rPr>
              <a:t>IP</a:t>
            </a:r>
            <a:r>
              <a:rPr lang="zh-CN" altLang="en-US" dirty="0" smtClean="0">
                <a:cs typeface="+mn-ea"/>
                <a:sym typeface="+mn-lt"/>
              </a:rPr>
              <a:t>的流量转发到该</a:t>
            </a:r>
            <a:r>
              <a:rPr lang="en-US" altLang="zh-CN" dirty="0" smtClean="0">
                <a:cs typeface="+mn-ea"/>
                <a:sym typeface="+mn-lt"/>
              </a:rPr>
              <a:t>Port</a:t>
            </a:r>
            <a:r>
              <a:rPr lang="zh-CN" altLang="en-US" dirty="0" smtClean="0">
                <a:cs typeface="+mn-ea"/>
                <a:sym typeface="+mn-lt"/>
              </a:rPr>
              <a:t>对应的</a:t>
            </a:r>
            <a:r>
              <a:rPr lang="en-US" altLang="zh-CN" dirty="0" smtClean="0">
                <a:cs typeface="+mn-ea"/>
                <a:sym typeface="+mn-lt"/>
              </a:rPr>
              <a:t>Fixed IP</a:t>
            </a:r>
            <a:r>
              <a:rPr lang="zh-CN" altLang="en-US" dirty="0" smtClean="0">
                <a:cs typeface="+mn-ea"/>
                <a:sym typeface="+mn-lt"/>
              </a:rPr>
              <a:t>上。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外界可以通过</a:t>
            </a:r>
            <a:r>
              <a:rPr lang="en-US" altLang="zh-CN" dirty="0" smtClean="0">
                <a:cs typeface="+mn-ea"/>
                <a:sym typeface="+mn-lt"/>
              </a:rPr>
              <a:t>Floating IP</a:t>
            </a:r>
            <a:r>
              <a:rPr lang="zh-CN" altLang="en-US" dirty="0" smtClean="0">
                <a:cs typeface="+mn-ea"/>
                <a:sym typeface="+mn-lt"/>
              </a:rPr>
              <a:t>访问虚拟机，</a:t>
            </a:r>
            <a:r>
              <a:rPr lang="zh-CN" altLang="en-US" dirty="0">
                <a:cs typeface="+mn-ea"/>
                <a:sym typeface="+mn-lt"/>
              </a:rPr>
              <a:t>虚拟机</a:t>
            </a:r>
            <a:r>
              <a:rPr lang="zh-CN" altLang="en-US" dirty="0" smtClean="0">
                <a:cs typeface="+mn-ea"/>
                <a:sym typeface="+mn-lt"/>
              </a:rPr>
              <a:t>也</a:t>
            </a:r>
            <a:r>
              <a:rPr lang="zh-CN" altLang="en-US" dirty="0">
                <a:cs typeface="+mn-ea"/>
                <a:sym typeface="+mn-lt"/>
              </a:rPr>
              <a:t>可以</a:t>
            </a:r>
            <a:r>
              <a:rPr lang="zh-CN" altLang="en-US" dirty="0" smtClean="0">
                <a:cs typeface="+mn-ea"/>
                <a:sym typeface="+mn-lt"/>
              </a:rPr>
              <a:t>通过</a:t>
            </a:r>
            <a:r>
              <a:rPr lang="en-US" altLang="zh-CN" dirty="0">
                <a:cs typeface="+mn-ea"/>
                <a:sym typeface="+mn-lt"/>
              </a:rPr>
              <a:t>Floating IP</a:t>
            </a:r>
            <a:r>
              <a:rPr lang="zh-CN" altLang="en-US" dirty="0" smtClean="0">
                <a:cs typeface="+mn-ea"/>
                <a:sym typeface="+mn-lt"/>
              </a:rPr>
              <a:t>访问外界。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828269" y="4004167"/>
            <a:ext cx="174725" cy="174725"/>
          </a:xfrm>
          <a:prstGeom prst="rect">
            <a:avLst/>
          </a:prstGeom>
          <a:solidFill>
            <a:srgbClr val="15B0E8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28269" y="4721595"/>
            <a:ext cx="174725" cy="174725"/>
          </a:xfrm>
          <a:prstGeom prst="rect">
            <a:avLst/>
          </a:prstGeom>
          <a:solidFill>
            <a:srgbClr val="15B0E8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400797" y="4004167"/>
            <a:ext cx="174725" cy="174725"/>
          </a:xfrm>
          <a:prstGeom prst="rect">
            <a:avLst/>
          </a:prstGeom>
          <a:solidFill>
            <a:srgbClr val="59C8D5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400797" y="4721595"/>
            <a:ext cx="174725" cy="174725"/>
          </a:xfrm>
          <a:prstGeom prst="rect">
            <a:avLst/>
          </a:prstGeom>
          <a:solidFill>
            <a:srgbClr val="59C8D5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570852" y="5154851"/>
            <a:ext cx="174725" cy="174725"/>
          </a:xfrm>
          <a:prstGeom prst="rect">
            <a:avLst/>
          </a:prstGeom>
          <a:solidFill>
            <a:srgbClr val="F66F6A"/>
          </a:solidFill>
          <a:ln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/>
          <p:cNvSpPr>
            <a:spLocks/>
          </p:cNvSpPr>
          <p:nvPr/>
        </p:nvSpPr>
        <p:spPr bwMode="auto">
          <a:xfrm>
            <a:off x="3271809" y="3717032"/>
            <a:ext cx="1166409" cy="376439"/>
          </a:xfrm>
          <a:prstGeom prst="rect">
            <a:avLst/>
          </a:prstGeom>
          <a:solidFill>
            <a:srgbClr val="F0F0F0"/>
          </a:solidFill>
          <a:ln w="19050">
            <a:solidFill>
              <a:srgbClr val="F0F0F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rPr>
              <a:t>Tenant A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3271809" y="4808959"/>
            <a:ext cx="2859289" cy="417106"/>
          </a:xfrm>
          <a:prstGeom prst="roundRect">
            <a:avLst/>
          </a:prstGeom>
          <a:solidFill>
            <a:srgbClr val="F0F0F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Provider Router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4" name="直接连接符 13"/>
          <p:cNvCxnSpPr>
            <a:stCxn id="7" idx="2"/>
            <a:endCxn id="8" idx="0"/>
          </p:cNvCxnSpPr>
          <p:nvPr/>
        </p:nvCxnSpPr>
        <p:spPr bwMode="auto">
          <a:xfrm>
            <a:off x="3915632" y="4178892"/>
            <a:ext cx="0" cy="542703"/>
          </a:xfrm>
          <a:prstGeom prst="line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/>
          <p:cNvSpPr>
            <a:spLocks/>
          </p:cNvSpPr>
          <p:nvPr/>
        </p:nvSpPr>
        <p:spPr bwMode="auto">
          <a:xfrm>
            <a:off x="4964689" y="3717032"/>
            <a:ext cx="1166409" cy="376439"/>
          </a:xfrm>
          <a:prstGeom prst="rect">
            <a:avLst/>
          </a:prstGeom>
          <a:solidFill>
            <a:srgbClr val="F0F0F0"/>
          </a:solidFill>
          <a:ln w="19050">
            <a:solidFill>
              <a:srgbClr val="F0F0F0"/>
            </a:solidFill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buClr>
                <a:srgbClr val="CC9900"/>
              </a:buClr>
            </a:pP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Tenant B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6" name="直接连接符 15"/>
          <p:cNvCxnSpPr>
            <a:stCxn id="9" idx="2"/>
            <a:endCxn id="10" idx="0"/>
          </p:cNvCxnSpPr>
          <p:nvPr/>
        </p:nvCxnSpPr>
        <p:spPr bwMode="auto">
          <a:xfrm>
            <a:off x="5488160" y="4178892"/>
            <a:ext cx="0" cy="542703"/>
          </a:xfrm>
          <a:prstGeom prst="line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 bwMode="auto">
          <a:xfrm>
            <a:off x="4702946" y="5185425"/>
            <a:ext cx="1053139" cy="2597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203.0.113.2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Box 84"/>
          <p:cNvSpPr txBox="1">
            <a:spLocks/>
          </p:cNvSpPr>
          <p:nvPr/>
        </p:nvSpPr>
        <p:spPr>
          <a:xfrm>
            <a:off x="2856783" y="4044620"/>
            <a:ext cx="102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192.168.1.3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9" name="直接连接符 18"/>
          <p:cNvCxnSpPr>
            <a:stCxn id="11" idx="2"/>
            <a:endCxn id="22" idx="3"/>
          </p:cNvCxnSpPr>
          <p:nvPr/>
        </p:nvCxnSpPr>
        <p:spPr bwMode="auto">
          <a:xfrm flipH="1">
            <a:off x="4658214" y="5329576"/>
            <a:ext cx="1" cy="327216"/>
          </a:xfrm>
          <a:prstGeom prst="line">
            <a:avLst/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84"/>
          <p:cNvSpPr txBox="1">
            <a:spLocks/>
          </p:cNvSpPr>
          <p:nvPr/>
        </p:nvSpPr>
        <p:spPr>
          <a:xfrm>
            <a:off x="2856783" y="4545124"/>
            <a:ext cx="102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192.168.1.1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84"/>
          <p:cNvSpPr txBox="1"/>
          <p:nvPr/>
        </p:nvSpPr>
        <p:spPr>
          <a:xfrm>
            <a:off x="5524752" y="4545124"/>
            <a:ext cx="102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192.168.2.1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云形 21"/>
          <p:cNvSpPr>
            <a:spLocks/>
          </p:cNvSpPr>
          <p:nvPr/>
        </p:nvSpPr>
        <p:spPr bwMode="auto">
          <a:xfrm>
            <a:off x="3758028" y="5617608"/>
            <a:ext cx="1800372" cy="685326"/>
          </a:xfrm>
          <a:prstGeom prst="cloud">
            <a:avLst/>
          </a:prstGeom>
          <a:noFill/>
          <a:ln w="127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External Network</a:t>
            </a:r>
            <a:endParaRPr lang="zh-CN" altLang="en-US" sz="16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3" name="直接连接符 48"/>
          <p:cNvCxnSpPr>
            <a:stCxn id="22" idx="2"/>
          </p:cNvCxnSpPr>
          <p:nvPr/>
        </p:nvCxnSpPr>
        <p:spPr bwMode="auto">
          <a:xfrm rot="10800000">
            <a:off x="1451484" y="5697253"/>
            <a:ext cx="2312128" cy="2630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 bwMode="auto">
          <a:xfrm>
            <a:off x="5536395" y="5697252"/>
            <a:ext cx="1299810" cy="2597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203.0.113.0/24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TextBox 84"/>
          <p:cNvSpPr txBox="1"/>
          <p:nvPr/>
        </p:nvSpPr>
        <p:spPr>
          <a:xfrm>
            <a:off x="5524752" y="4052101"/>
            <a:ext cx="102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192.168.2.3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 rot="786744">
            <a:off x="1764108" y="5497212"/>
            <a:ext cx="1781947" cy="2597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Gateway: 203.0.113.1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148037"/>
              </p:ext>
            </p:extLst>
          </p:nvPr>
        </p:nvGraphicFramePr>
        <p:xfrm>
          <a:off x="7602459" y="4407912"/>
          <a:ext cx="3102610" cy="146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84630"/>
                <a:gridCol w="1617980"/>
              </a:tblGrid>
              <a:tr h="27834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ym typeface="+mn-lt"/>
                        </a:rPr>
                        <a:t>NAT Table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solidFill>
                      <a:srgbClr val="F66F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</a:tr>
              <a:tr h="278348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ym typeface="+mn-lt"/>
                        </a:rPr>
                        <a:t>Fixed IP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ym typeface="+mn-lt"/>
                        </a:rPr>
                        <a:t>Floating IP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78348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ym typeface="+mn-lt"/>
                        </a:rPr>
                        <a:t>192.168.1.3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ym typeface="+mn-lt"/>
                        </a:rPr>
                        <a:t>203.0.113.30</a:t>
                      </a:r>
                      <a:endParaRPr lang="zh-CN" altLang="en-US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  <a:tr h="278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ym typeface="+mn-lt"/>
                        </a:rPr>
                        <a:t>192.168.2.3</a:t>
                      </a:r>
                      <a:endParaRPr lang="zh-CN" altLang="en-US" sz="18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ym typeface="+mn-lt"/>
                        </a:rPr>
                        <a:t>203.0.113.40</a:t>
                      </a:r>
                      <a:endParaRPr lang="zh-CN" altLang="en-US" sz="1800" dirty="0" smtClean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曲线连接符 27"/>
          <p:cNvCxnSpPr>
            <a:stCxn id="11" idx="3"/>
            <a:endCxn id="27" idx="0"/>
          </p:cNvCxnSpPr>
          <p:nvPr/>
        </p:nvCxnSpPr>
        <p:spPr bwMode="auto">
          <a:xfrm flipV="1">
            <a:off x="4745577" y="4407912"/>
            <a:ext cx="4408187" cy="834302"/>
          </a:xfrm>
          <a:prstGeom prst="curvedConnector4">
            <a:avLst>
              <a:gd name="adj1" fmla="val 32404"/>
              <a:gd name="adj2" fmla="val 1274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033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Physical Network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Physical Network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：物理网络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在物理网络环境中连接</a:t>
            </a:r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不同节点的网络，每个物理网络可以支持</a:t>
            </a:r>
            <a:r>
              <a:rPr lang="en-US" altLang="zh-CN" dirty="0" smtClean="0">
                <a:cs typeface="+mn-ea"/>
                <a:sym typeface="+mn-lt"/>
              </a:rPr>
              <a:t>Neutron</a:t>
            </a:r>
            <a:r>
              <a:rPr lang="zh-CN" altLang="en-US" dirty="0" smtClean="0">
                <a:cs typeface="+mn-ea"/>
                <a:sym typeface="+mn-lt"/>
              </a:rPr>
              <a:t>中的一个或多个虚拟网络。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460385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Picture 4" descr="https://cdn-ossd.zipjpg.com/free/bba6b5cff092d2945fce88bfa0a92225_2_-1_art.png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4"/>
          <a:stretch/>
        </p:blipFill>
        <p:spPr bwMode="auto">
          <a:xfrm>
            <a:off x="2444400" y="2708920"/>
            <a:ext cx="7303200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8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Provider Network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Provider Network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由</a:t>
            </a:r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管理员创建的，直接对应于数据中心现有物理网络的一个网段。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>
                <a:cs typeface="+mn-ea"/>
                <a:sym typeface="+mn-lt"/>
              </a:rPr>
              <a:t>Provider </a:t>
            </a:r>
            <a:r>
              <a:rPr lang="en-US" altLang="zh-CN" dirty="0" smtClean="0">
                <a:cs typeface="+mn-ea"/>
                <a:sym typeface="+mn-lt"/>
              </a:rPr>
              <a:t>Network</a:t>
            </a:r>
            <a:r>
              <a:rPr lang="zh-CN" altLang="en-US" dirty="0" smtClean="0">
                <a:cs typeface="+mn-ea"/>
                <a:sym typeface="+mn-lt"/>
              </a:rPr>
              <a:t>通常使用</a:t>
            </a:r>
            <a:r>
              <a:rPr lang="en-US" altLang="zh-CN" dirty="0" smtClean="0">
                <a:cs typeface="+mn-ea"/>
                <a:sym typeface="+mn-lt"/>
              </a:rPr>
              <a:t>VLAN</a:t>
            </a:r>
            <a:r>
              <a:rPr lang="zh-CN" altLang="en-US" dirty="0" smtClean="0">
                <a:cs typeface="+mn-ea"/>
                <a:sym typeface="+mn-lt"/>
              </a:rPr>
              <a:t>或者</a:t>
            </a:r>
            <a:r>
              <a:rPr lang="en-US" altLang="zh-CN" dirty="0" smtClean="0">
                <a:cs typeface="+mn-ea"/>
                <a:sym typeface="+mn-lt"/>
              </a:rPr>
              <a:t>Flat</a:t>
            </a:r>
            <a:r>
              <a:rPr lang="zh-CN" altLang="en-US" dirty="0" smtClean="0">
                <a:cs typeface="+mn-ea"/>
                <a:sym typeface="+mn-lt"/>
              </a:rPr>
              <a:t>模式，可以</a:t>
            </a:r>
            <a:r>
              <a:rPr lang="zh-CN" altLang="en-US" dirty="0">
                <a:cs typeface="+mn-ea"/>
                <a:sym typeface="+mn-lt"/>
              </a:rPr>
              <a:t>在多个租户之间</a:t>
            </a:r>
            <a:r>
              <a:rPr lang="zh-CN" altLang="en-US" dirty="0" smtClean="0">
                <a:cs typeface="+mn-ea"/>
                <a:sym typeface="+mn-lt"/>
              </a:rPr>
              <a:t>共享。</a:t>
            </a:r>
            <a:endParaRPr lang="en-US" altLang="zh-CN" dirty="0" smtClean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60385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052" name="Picture 4" descr="https://cdn-ossd.zipjpg.com/free/ae097f153ab996a7078e2059fcdb41e0_2_-1_ar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" b="4704"/>
          <a:stretch/>
        </p:blipFill>
        <p:spPr bwMode="auto">
          <a:xfrm>
            <a:off x="2631633" y="2766085"/>
            <a:ext cx="6928735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9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Self-service Network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Self-service Network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：自助服务网络，也叫租户网络或项目网络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由</a:t>
            </a:r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租户创建的，完全虚拟的，只在本网络内部连通，不能在租户间共享。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Self-service Network</a:t>
            </a:r>
            <a:r>
              <a:rPr lang="zh-CN" altLang="en-US" dirty="0" smtClean="0">
                <a:cs typeface="+mn-ea"/>
                <a:sym typeface="+mn-lt"/>
              </a:rPr>
              <a:t>通常使用</a:t>
            </a:r>
            <a:r>
              <a:rPr lang="en-US" altLang="zh-CN" dirty="0" smtClean="0">
                <a:cs typeface="+mn-ea"/>
                <a:sym typeface="+mn-lt"/>
              </a:rPr>
              <a:t>VXLAN</a:t>
            </a:r>
            <a:r>
              <a:rPr lang="zh-CN" altLang="en-US" dirty="0" smtClean="0">
                <a:cs typeface="+mn-ea"/>
                <a:sym typeface="+mn-lt"/>
              </a:rPr>
              <a:t>或者</a:t>
            </a:r>
            <a:r>
              <a:rPr lang="en-US" altLang="zh-CN" dirty="0" smtClean="0">
                <a:cs typeface="+mn-ea"/>
                <a:sym typeface="+mn-lt"/>
              </a:rPr>
              <a:t>GRE</a:t>
            </a:r>
            <a:r>
              <a:rPr lang="zh-CN" altLang="en-US" dirty="0" smtClean="0">
                <a:cs typeface="+mn-ea"/>
                <a:sym typeface="+mn-lt"/>
              </a:rPr>
              <a:t>模式，可以通过</a:t>
            </a:r>
            <a:r>
              <a:rPr lang="en-US" altLang="zh-CN" dirty="0" smtClean="0">
                <a:cs typeface="+mn-ea"/>
                <a:sym typeface="+mn-lt"/>
              </a:rPr>
              <a:t>Virtual Router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en-US" altLang="zh-CN" dirty="0" smtClean="0">
                <a:cs typeface="+mn-ea"/>
                <a:sym typeface="+mn-lt"/>
              </a:rPr>
              <a:t>SNAT</a:t>
            </a:r>
            <a:r>
              <a:rPr lang="zh-CN" altLang="en-US" dirty="0" smtClean="0">
                <a:cs typeface="+mn-ea"/>
                <a:sym typeface="+mn-lt"/>
              </a:rPr>
              <a:t>与</a:t>
            </a:r>
            <a:r>
              <a:rPr lang="en-US" altLang="zh-CN" dirty="0" smtClean="0">
                <a:cs typeface="+mn-ea"/>
                <a:sym typeface="+mn-lt"/>
              </a:rPr>
              <a:t>Provider Network </a:t>
            </a:r>
            <a:r>
              <a:rPr lang="zh-CN" altLang="en-US" dirty="0" smtClean="0">
                <a:cs typeface="+mn-ea"/>
                <a:sym typeface="+mn-lt"/>
              </a:rPr>
              <a:t>通信。</a:t>
            </a:r>
            <a:endParaRPr lang="en-US" altLang="zh-CN" dirty="0" smtClean="0">
              <a:cs typeface="+mn-ea"/>
              <a:sym typeface="+mn-lt"/>
            </a:endParaRPr>
          </a:p>
        </p:txBody>
      </p:sp>
      <p:grpSp>
        <p:nvGrpSpPr>
          <p:cNvPr id="4102" name="组合 4101"/>
          <p:cNvGrpSpPr/>
          <p:nvPr/>
        </p:nvGrpSpPr>
        <p:grpSpPr>
          <a:xfrm>
            <a:off x="2951621" y="3244231"/>
            <a:ext cx="6288759" cy="3085174"/>
            <a:chOff x="5389700" y="2917379"/>
            <a:chExt cx="6288759" cy="3085174"/>
          </a:xfrm>
        </p:grpSpPr>
        <p:cxnSp>
          <p:nvCxnSpPr>
            <p:cNvPr id="29" name="直接连接符 28"/>
            <p:cNvCxnSpPr>
              <a:stCxn id="26" idx="2"/>
            </p:cNvCxnSpPr>
            <p:nvPr/>
          </p:nvCxnSpPr>
          <p:spPr bwMode="auto">
            <a:xfrm>
              <a:off x="6776105" y="5302193"/>
              <a:ext cx="1" cy="444166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66" idx="2"/>
            </p:cNvCxnSpPr>
            <p:nvPr/>
          </p:nvCxnSpPr>
          <p:spPr bwMode="auto">
            <a:xfrm>
              <a:off x="10205574" y="5302193"/>
              <a:ext cx="1" cy="444166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 bwMode="auto">
            <a:xfrm>
              <a:off x="5946160" y="3335683"/>
              <a:ext cx="174725" cy="174725"/>
            </a:xfrm>
            <a:prstGeom prst="rect">
              <a:avLst/>
            </a:prstGeom>
            <a:solidFill>
              <a:srgbClr val="15B0E8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5946160" y="3857570"/>
              <a:ext cx="174725" cy="174725"/>
            </a:xfrm>
            <a:prstGeom prst="rect">
              <a:avLst/>
            </a:prstGeom>
            <a:solidFill>
              <a:srgbClr val="15B0E8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18688" y="3335683"/>
              <a:ext cx="174725" cy="174725"/>
            </a:xfrm>
            <a:prstGeom prst="rect">
              <a:avLst/>
            </a:prstGeom>
            <a:solidFill>
              <a:srgbClr val="15B0E8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7518688" y="3857570"/>
              <a:ext cx="174725" cy="174725"/>
            </a:xfrm>
            <a:prstGeom prst="rect">
              <a:avLst/>
            </a:prstGeom>
            <a:solidFill>
              <a:srgbClr val="15B0E8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688743" y="4469109"/>
              <a:ext cx="174725" cy="174725"/>
            </a:xfrm>
            <a:prstGeom prst="rect">
              <a:avLst/>
            </a:prstGeom>
            <a:solidFill>
              <a:srgbClr val="15B0E8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688743" y="4905922"/>
              <a:ext cx="174725" cy="174725"/>
            </a:xfrm>
            <a:prstGeom prst="rect">
              <a:avLst/>
            </a:prstGeom>
            <a:solidFill>
              <a:srgbClr val="15B0E8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>
              <a:spLocks/>
            </p:cNvSpPr>
            <p:nvPr/>
          </p:nvSpPr>
          <p:spPr bwMode="auto">
            <a:xfrm>
              <a:off x="5389700" y="2917379"/>
              <a:ext cx="1166409" cy="50337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80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  <a:cs typeface="+mn-ea"/>
                  <a:sym typeface="+mn-lt"/>
                </a:rPr>
                <a:t>Tenant A</a:t>
              </a:r>
              <a:endParaRPr kumimoji="0" lang="zh-CN" altLang="en-US" sz="180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 bwMode="auto">
            <a:xfrm>
              <a:off x="5389700" y="3944933"/>
              <a:ext cx="2859289" cy="611539"/>
            </a:xfrm>
            <a:prstGeom prst="roundRect">
              <a:avLst/>
            </a:prstGeom>
            <a:solidFill>
              <a:srgbClr val="15B0E8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Self-service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Network A</a:t>
              </a:r>
              <a:endPara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0" name="直接连接符 19"/>
            <p:cNvCxnSpPr>
              <a:stCxn id="12" idx="2"/>
              <a:endCxn id="13" idx="0"/>
            </p:cNvCxnSpPr>
            <p:nvPr/>
          </p:nvCxnSpPr>
          <p:spPr bwMode="auto">
            <a:xfrm>
              <a:off x="6033523" y="3510408"/>
              <a:ext cx="0" cy="347162"/>
            </a:xfrm>
            <a:prstGeom prst="line">
              <a:avLst/>
            </a:prstGeom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/>
            <p:cNvSpPr>
              <a:spLocks/>
            </p:cNvSpPr>
            <p:nvPr/>
          </p:nvSpPr>
          <p:spPr bwMode="auto">
            <a:xfrm>
              <a:off x="7082580" y="2917379"/>
              <a:ext cx="1166409" cy="50337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Tenant A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2" name="直接连接符 21"/>
            <p:cNvCxnSpPr>
              <a:stCxn id="14" idx="2"/>
              <a:endCxn id="15" idx="0"/>
            </p:cNvCxnSpPr>
            <p:nvPr/>
          </p:nvCxnSpPr>
          <p:spPr bwMode="auto">
            <a:xfrm>
              <a:off x="7606050" y="3510408"/>
              <a:ext cx="0" cy="347162"/>
            </a:xfrm>
            <a:prstGeom prst="line">
              <a:avLst/>
            </a:prstGeom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 bwMode="auto">
            <a:xfrm>
              <a:off x="6103677" y="4285325"/>
              <a:ext cx="1344856" cy="259799"/>
            </a:xfrm>
            <a:prstGeom prst="rect">
              <a:avLst/>
            </a:prstGeom>
            <a:solidFill>
              <a:srgbClr val="D0E0EE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192.168.1.0</a:t>
              </a:r>
              <a:r>
                <a:rPr lang="en-US" altLang="zh-CN" sz="1200" smtClean="0">
                  <a:latin typeface="+mn-lt"/>
                  <a:ea typeface="+mn-ea"/>
                  <a:cs typeface="+mn-ea"/>
                  <a:sym typeface="+mn-lt"/>
                </a:rPr>
                <a:t>/</a:t>
              </a: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24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TextBox 84"/>
            <p:cNvSpPr txBox="1"/>
            <p:nvPr/>
          </p:nvSpPr>
          <p:spPr>
            <a:xfrm>
              <a:off x="5488877" y="3140968"/>
              <a:ext cx="1021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192.168.1.1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TextBox 85"/>
            <p:cNvSpPr txBox="1"/>
            <p:nvPr/>
          </p:nvSpPr>
          <p:spPr>
            <a:xfrm>
              <a:off x="7156816" y="3140968"/>
              <a:ext cx="1017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192.168.1.2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6077204" y="5010360"/>
              <a:ext cx="1397802" cy="291833"/>
            </a:xfrm>
            <a:prstGeom prst="roundRect">
              <a:avLst/>
            </a:prstGeom>
            <a:solidFill>
              <a:srgbClr val="F0F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  <a:cs typeface="+mn-ea"/>
                  <a:sym typeface="+mn-lt"/>
                </a:rPr>
                <a:t>Router A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7" name="直接连接符 26"/>
            <p:cNvCxnSpPr>
              <a:stCxn id="16" idx="2"/>
              <a:endCxn id="17" idx="0"/>
            </p:cNvCxnSpPr>
            <p:nvPr/>
          </p:nvCxnSpPr>
          <p:spPr bwMode="auto">
            <a:xfrm>
              <a:off x="6776106" y="4643834"/>
              <a:ext cx="0" cy="262088"/>
            </a:xfrm>
            <a:prstGeom prst="line">
              <a:avLst/>
            </a:prstGeom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 bwMode="auto">
            <a:xfrm>
              <a:off x="5389701" y="5694436"/>
              <a:ext cx="6288758" cy="308117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 / External</a:t>
              </a:r>
              <a:r>
                <a:rPr kumimoji="0" lang="en-US" altLang="zh-CN" sz="1400" b="0" i="0" u="none" strike="noStrike" cap="none" normalizeH="0" dirty="0" smtClean="0">
                  <a:ln>
                    <a:noFill/>
                  </a:ln>
                  <a:effectLst/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  <a:cs typeface="+mn-ea"/>
                  <a:sym typeface="+mn-lt"/>
                </a:rPr>
                <a:t>Network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9375629" y="3335683"/>
              <a:ext cx="174725" cy="174725"/>
            </a:xfrm>
            <a:prstGeom prst="rect">
              <a:avLst/>
            </a:prstGeom>
            <a:solidFill>
              <a:srgbClr val="59C8D5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9375629" y="3857570"/>
              <a:ext cx="174725" cy="174725"/>
            </a:xfrm>
            <a:prstGeom prst="rect">
              <a:avLst/>
            </a:prstGeom>
            <a:solidFill>
              <a:srgbClr val="59C8D5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0948157" y="3335683"/>
              <a:ext cx="174725" cy="174725"/>
            </a:xfrm>
            <a:prstGeom prst="rect">
              <a:avLst/>
            </a:prstGeom>
            <a:solidFill>
              <a:srgbClr val="59C8D5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10948157" y="3857570"/>
              <a:ext cx="174725" cy="174725"/>
            </a:xfrm>
            <a:prstGeom prst="rect">
              <a:avLst/>
            </a:prstGeom>
            <a:solidFill>
              <a:srgbClr val="59C8D5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0118212" y="4469109"/>
              <a:ext cx="174725" cy="174725"/>
            </a:xfrm>
            <a:prstGeom prst="rect">
              <a:avLst/>
            </a:prstGeom>
            <a:solidFill>
              <a:srgbClr val="59C8D5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10118212" y="4905922"/>
              <a:ext cx="174725" cy="174725"/>
            </a:xfrm>
            <a:prstGeom prst="rect">
              <a:avLst/>
            </a:prstGeom>
            <a:solidFill>
              <a:srgbClr val="59C8D5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矩形 57"/>
            <p:cNvSpPr>
              <a:spLocks/>
            </p:cNvSpPr>
            <p:nvPr/>
          </p:nvSpPr>
          <p:spPr bwMode="auto">
            <a:xfrm>
              <a:off x="8819169" y="2917379"/>
              <a:ext cx="1166409" cy="50337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8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  <a:cs typeface="+mn-ea"/>
                  <a:sym typeface="+mn-lt"/>
                </a:rPr>
                <a:t>Tenant B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8819169" y="3944933"/>
              <a:ext cx="2859289" cy="611539"/>
            </a:xfrm>
            <a:prstGeom prst="roundRect">
              <a:avLst/>
            </a:prstGeom>
            <a:solidFill>
              <a:srgbClr val="59C8D5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Self-service 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Network B</a:t>
              </a:r>
              <a:endPara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60" name="直接连接符 59"/>
            <p:cNvCxnSpPr>
              <a:stCxn id="52" idx="2"/>
              <a:endCxn id="53" idx="0"/>
            </p:cNvCxnSpPr>
            <p:nvPr/>
          </p:nvCxnSpPr>
          <p:spPr bwMode="auto">
            <a:xfrm>
              <a:off x="9462992" y="3510408"/>
              <a:ext cx="0" cy="347162"/>
            </a:xfrm>
            <a:prstGeom prst="line">
              <a:avLst/>
            </a:prstGeom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/>
            <p:cNvSpPr>
              <a:spLocks/>
            </p:cNvSpPr>
            <p:nvPr/>
          </p:nvSpPr>
          <p:spPr bwMode="auto">
            <a:xfrm>
              <a:off x="10512049" y="2917379"/>
              <a:ext cx="1166409" cy="503378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Tenant </a:t>
              </a:r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62" name="直接连接符 61"/>
            <p:cNvCxnSpPr>
              <a:stCxn id="54" idx="2"/>
              <a:endCxn id="55" idx="0"/>
            </p:cNvCxnSpPr>
            <p:nvPr/>
          </p:nvCxnSpPr>
          <p:spPr bwMode="auto">
            <a:xfrm>
              <a:off x="11035519" y="3510408"/>
              <a:ext cx="0" cy="347162"/>
            </a:xfrm>
            <a:prstGeom prst="line">
              <a:avLst/>
            </a:prstGeom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9533146" y="4285325"/>
              <a:ext cx="1344856" cy="259799"/>
            </a:xfrm>
            <a:prstGeom prst="rect">
              <a:avLst/>
            </a:prstGeom>
            <a:solidFill>
              <a:srgbClr val="D0E0EE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192.168.1.0</a:t>
              </a:r>
              <a:r>
                <a:rPr lang="en-US" altLang="zh-CN" sz="1200" smtClean="0">
                  <a:latin typeface="+mn-lt"/>
                  <a:ea typeface="+mn-ea"/>
                  <a:cs typeface="+mn-ea"/>
                  <a:sym typeface="+mn-lt"/>
                </a:rPr>
                <a:t>/</a:t>
              </a:r>
              <a:r>
                <a:rPr kumimoji="0" lang="en-US" altLang="zh-CN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24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TextBox 84"/>
            <p:cNvSpPr txBox="1"/>
            <p:nvPr/>
          </p:nvSpPr>
          <p:spPr>
            <a:xfrm>
              <a:off x="8918346" y="3140968"/>
              <a:ext cx="1021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192.168.1.1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TextBox 85"/>
            <p:cNvSpPr txBox="1"/>
            <p:nvPr/>
          </p:nvSpPr>
          <p:spPr>
            <a:xfrm>
              <a:off x="10586285" y="3140968"/>
              <a:ext cx="101793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192.168.1.2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圆角矩形 65"/>
            <p:cNvSpPr/>
            <p:nvPr/>
          </p:nvSpPr>
          <p:spPr bwMode="auto">
            <a:xfrm>
              <a:off x="9506673" y="5010360"/>
              <a:ext cx="1397802" cy="291833"/>
            </a:xfrm>
            <a:prstGeom prst="roundRect">
              <a:avLst/>
            </a:prstGeom>
            <a:solidFill>
              <a:srgbClr val="F0F0F0"/>
            </a:solidFill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effectLst/>
                  <a:latin typeface="+mn-lt"/>
                  <a:ea typeface="+mn-ea"/>
                  <a:cs typeface="+mn-ea"/>
                  <a:sym typeface="+mn-lt"/>
                </a:rPr>
                <a:t>Router B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67" name="直接连接符 66"/>
            <p:cNvCxnSpPr>
              <a:stCxn id="56" idx="2"/>
              <a:endCxn id="57" idx="0"/>
            </p:cNvCxnSpPr>
            <p:nvPr/>
          </p:nvCxnSpPr>
          <p:spPr bwMode="auto">
            <a:xfrm>
              <a:off x="10205575" y="4643834"/>
              <a:ext cx="0" cy="262088"/>
            </a:xfrm>
            <a:prstGeom prst="line">
              <a:avLst/>
            </a:prstGeom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77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External Network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External Network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：外部网络，也叫公共网络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一种特殊的</a:t>
            </a:r>
            <a:r>
              <a:rPr lang="en-US" altLang="zh-CN" dirty="0" smtClean="0">
                <a:cs typeface="+mn-ea"/>
                <a:sym typeface="+mn-lt"/>
              </a:rPr>
              <a:t>Provider Network</a:t>
            </a:r>
            <a:r>
              <a:rPr lang="zh-CN" altLang="en-US" dirty="0" smtClean="0">
                <a:cs typeface="+mn-ea"/>
                <a:sym typeface="+mn-lt"/>
              </a:rPr>
              <a:t>，连接的物理网络与数据中心或</a:t>
            </a:r>
            <a:r>
              <a:rPr lang="en-US" altLang="zh-CN" dirty="0" smtClean="0">
                <a:cs typeface="+mn-ea"/>
                <a:sym typeface="+mn-lt"/>
              </a:rPr>
              <a:t>Internet</a:t>
            </a:r>
            <a:r>
              <a:rPr lang="zh-CN" altLang="en-US" dirty="0" smtClean="0">
                <a:cs typeface="+mn-ea"/>
                <a:sym typeface="+mn-lt"/>
              </a:rPr>
              <a:t>相通，网络中的</a:t>
            </a:r>
            <a:r>
              <a:rPr lang="en-US" altLang="zh-CN" dirty="0" smtClean="0">
                <a:cs typeface="+mn-ea"/>
                <a:sym typeface="+mn-lt"/>
              </a:rPr>
              <a:t>Port</a:t>
            </a:r>
            <a:r>
              <a:rPr lang="zh-CN" altLang="en-US" dirty="0" smtClean="0">
                <a:cs typeface="+mn-ea"/>
                <a:sym typeface="+mn-lt"/>
              </a:rPr>
              <a:t>可以访问外网。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一般将租户的</a:t>
            </a:r>
            <a:r>
              <a:rPr lang="en-US" altLang="zh-CN" dirty="0" smtClean="0">
                <a:cs typeface="+mn-ea"/>
                <a:sym typeface="+mn-lt"/>
              </a:rPr>
              <a:t>Virtual Router</a:t>
            </a:r>
            <a:r>
              <a:rPr lang="zh-CN" altLang="en-US" dirty="0" smtClean="0">
                <a:cs typeface="+mn-ea"/>
                <a:sym typeface="+mn-lt"/>
              </a:rPr>
              <a:t>连接到该网络，并创建</a:t>
            </a:r>
            <a:r>
              <a:rPr lang="en-US" altLang="zh-CN" dirty="0" smtClean="0">
                <a:cs typeface="+mn-ea"/>
                <a:sym typeface="+mn-lt"/>
              </a:rPr>
              <a:t>Floating IP</a:t>
            </a:r>
            <a:r>
              <a:rPr lang="zh-CN" altLang="en-US" dirty="0" smtClean="0">
                <a:cs typeface="+mn-ea"/>
                <a:sym typeface="+mn-lt"/>
              </a:rPr>
              <a:t>绑定虚拟机，实现虚拟机与外网通信。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403640" y="3717032"/>
            <a:ext cx="5384721" cy="2585902"/>
            <a:chOff x="2439471" y="3717032"/>
            <a:chExt cx="5384721" cy="2585902"/>
          </a:xfrm>
        </p:grpSpPr>
        <p:sp>
          <p:nvSpPr>
            <p:cNvPr id="74" name="矩形 73"/>
            <p:cNvSpPr/>
            <p:nvPr/>
          </p:nvSpPr>
          <p:spPr bwMode="auto">
            <a:xfrm>
              <a:off x="4816256" y="4004167"/>
              <a:ext cx="174725" cy="174725"/>
            </a:xfrm>
            <a:prstGeom prst="rect">
              <a:avLst/>
            </a:prstGeom>
            <a:solidFill>
              <a:srgbClr val="15B0E8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4816256" y="4721595"/>
              <a:ext cx="174725" cy="174725"/>
            </a:xfrm>
            <a:prstGeom prst="rect">
              <a:avLst/>
            </a:prstGeom>
            <a:solidFill>
              <a:srgbClr val="15B0E8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388784" y="4004167"/>
              <a:ext cx="174725" cy="174725"/>
            </a:xfrm>
            <a:prstGeom prst="rect">
              <a:avLst/>
            </a:prstGeom>
            <a:solidFill>
              <a:srgbClr val="59C8D5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6388784" y="4721595"/>
              <a:ext cx="174725" cy="174725"/>
            </a:xfrm>
            <a:prstGeom prst="rect">
              <a:avLst/>
            </a:prstGeom>
            <a:solidFill>
              <a:srgbClr val="59C8D5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5558839" y="5154851"/>
              <a:ext cx="174725" cy="174725"/>
            </a:xfrm>
            <a:prstGeom prst="rect">
              <a:avLst/>
            </a:prstGeom>
            <a:solidFill>
              <a:srgbClr val="F66F6A"/>
            </a:solidFill>
            <a:ln>
              <a:solidFill>
                <a:schemeClr val="tx1"/>
              </a:solidFill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矩形 78"/>
            <p:cNvSpPr>
              <a:spLocks/>
            </p:cNvSpPr>
            <p:nvPr/>
          </p:nvSpPr>
          <p:spPr bwMode="auto">
            <a:xfrm>
              <a:off x="4259796" y="3717032"/>
              <a:ext cx="1166409" cy="37643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Tenant A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圆角矩形 79"/>
            <p:cNvSpPr/>
            <p:nvPr/>
          </p:nvSpPr>
          <p:spPr bwMode="auto">
            <a:xfrm>
              <a:off x="4259796" y="4808959"/>
              <a:ext cx="2859289" cy="417106"/>
            </a:xfrm>
            <a:prstGeom prst="round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Provider Router</a:t>
              </a:r>
            </a:p>
          </p:txBody>
        </p:sp>
        <p:cxnSp>
          <p:nvCxnSpPr>
            <p:cNvPr id="81" name="直接连接符 80"/>
            <p:cNvCxnSpPr>
              <a:stCxn id="74" idx="2"/>
              <a:endCxn id="75" idx="0"/>
            </p:cNvCxnSpPr>
            <p:nvPr/>
          </p:nvCxnSpPr>
          <p:spPr bwMode="auto">
            <a:xfrm>
              <a:off x="4903619" y="4178892"/>
              <a:ext cx="0" cy="542703"/>
            </a:xfrm>
            <a:prstGeom prst="line">
              <a:avLst/>
            </a:prstGeom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矩形 81"/>
            <p:cNvSpPr>
              <a:spLocks/>
            </p:cNvSpPr>
            <p:nvPr/>
          </p:nvSpPr>
          <p:spPr bwMode="auto">
            <a:xfrm>
              <a:off x="5952676" y="3717032"/>
              <a:ext cx="1166409" cy="376439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buClr>
                  <a:srgbClr val="CC9900"/>
                </a:buClr>
              </a:pPr>
              <a:r>
                <a:rPr lang="en-US" altLang="zh-CN" sz="1800" dirty="0">
                  <a:latin typeface="+mn-lt"/>
                  <a:ea typeface="+mn-ea"/>
                  <a:cs typeface="+mn-ea"/>
                  <a:sym typeface="+mn-lt"/>
                </a:rPr>
                <a:t>Tenant B</a:t>
              </a:r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83" name="直接连接符 82"/>
            <p:cNvCxnSpPr>
              <a:stCxn id="76" idx="2"/>
              <a:endCxn id="77" idx="0"/>
            </p:cNvCxnSpPr>
            <p:nvPr/>
          </p:nvCxnSpPr>
          <p:spPr bwMode="auto">
            <a:xfrm>
              <a:off x="6476147" y="4178892"/>
              <a:ext cx="0" cy="542703"/>
            </a:xfrm>
            <a:prstGeom prst="line">
              <a:avLst/>
            </a:prstGeom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/>
            <p:cNvSpPr/>
            <p:nvPr/>
          </p:nvSpPr>
          <p:spPr bwMode="auto">
            <a:xfrm>
              <a:off x="5690933" y="5185425"/>
              <a:ext cx="1053139" cy="2597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203.0.113.2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TextBox 84"/>
            <p:cNvSpPr txBox="1">
              <a:spLocks/>
            </p:cNvSpPr>
            <p:nvPr/>
          </p:nvSpPr>
          <p:spPr>
            <a:xfrm>
              <a:off x="3844770" y="4044620"/>
              <a:ext cx="1021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192.168.1.3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86" name="直接连接符 85"/>
            <p:cNvCxnSpPr>
              <a:stCxn id="78" idx="2"/>
              <a:endCxn id="89" idx="3"/>
            </p:cNvCxnSpPr>
            <p:nvPr/>
          </p:nvCxnSpPr>
          <p:spPr bwMode="auto">
            <a:xfrm flipH="1">
              <a:off x="5646201" y="5329576"/>
              <a:ext cx="1" cy="327216"/>
            </a:xfrm>
            <a:prstGeom prst="line">
              <a:avLst/>
            </a:prstGeom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4"/>
            <p:cNvSpPr txBox="1">
              <a:spLocks/>
            </p:cNvSpPr>
            <p:nvPr/>
          </p:nvSpPr>
          <p:spPr>
            <a:xfrm>
              <a:off x="3844770" y="4545124"/>
              <a:ext cx="1021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192.168.1.1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TextBox 84"/>
            <p:cNvSpPr txBox="1"/>
            <p:nvPr/>
          </p:nvSpPr>
          <p:spPr>
            <a:xfrm>
              <a:off x="6512739" y="4545124"/>
              <a:ext cx="1021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192.168.2.1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云形 88"/>
            <p:cNvSpPr>
              <a:spLocks/>
            </p:cNvSpPr>
            <p:nvPr/>
          </p:nvSpPr>
          <p:spPr bwMode="auto">
            <a:xfrm>
              <a:off x="4746015" y="5617608"/>
              <a:ext cx="1800372" cy="685326"/>
            </a:xfrm>
            <a:prstGeom prst="cloud">
              <a:avLst/>
            </a:prstGeom>
            <a:solidFill>
              <a:srgbClr val="F66F6A"/>
            </a:solidFill>
            <a:ln w="9525" cap="flat" cmpd="sng" algn="ctr">
              <a:solidFill>
                <a:srgbClr val="F66F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External Network</a:t>
              </a:r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90" name="直接连接符 48"/>
            <p:cNvCxnSpPr>
              <a:stCxn id="89" idx="2"/>
            </p:cNvCxnSpPr>
            <p:nvPr/>
          </p:nvCxnSpPr>
          <p:spPr bwMode="auto">
            <a:xfrm rot="10800000">
              <a:off x="2439471" y="5697253"/>
              <a:ext cx="2312128" cy="263019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 bwMode="auto">
            <a:xfrm>
              <a:off x="6524382" y="5697252"/>
              <a:ext cx="1299810" cy="2597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203.0.113.0/24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TextBox 84"/>
            <p:cNvSpPr txBox="1"/>
            <p:nvPr/>
          </p:nvSpPr>
          <p:spPr>
            <a:xfrm>
              <a:off x="6512739" y="4052101"/>
              <a:ext cx="1021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192.168.2.3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 rot="786744">
              <a:off x="2752095" y="5497212"/>
              <a:ext cx="1781947" cy="2597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Gateway: 203.0.113.1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7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Security Group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6096000" y="1233488"/>
            <a:ext cx="5376863" cy="46800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Security Group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：安全组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安全组是作用在</a:t>
            </a:r>
            <a:r>
              <a:rPr lang="en-US" altLang="zh-CN" dirty="0" smtClean="0">
                <a:cs typeface="+mn-ea"/>
                <a:sym typeface="+mn-lt"/>
              </a:rPr>
              <a:t>neutron port</a:t>
            </a:r>
            <a:r>
              <a:rPr lang="zh-CN" altLang="en-US" dirty="0" smtClean="0">
                <a:cs typeface="+mn-ea"/>
                <a:sym typeface="+mn-lt"/>
              </a:rPr>
              <a:t>上的一组策略，规定了虚拟机入口和出口流量的规则。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安全组基于</a:t>
            </a:r>
            <a:r>
              <a:rPr lang="en-US" altLang="zh-CN" dirty="0" smtClean="0">
                <a:cs typeface="+mn-ea"/>
                <a:sym typeface="+mn-lt"/>
              </a:rPr>
              <a:t>Linux </a:t>
            </a:r>
            <a:r>
              <a:rPr lang="en-US" altLang="zh-CN" dirty="0" err="1" smtClean="0">
                <a:cs typeface="+mn-ea"/>
                <a:sym typeface="+mn-lt"/>
              </a:rPr>
              <a:t>iptables</a:t>
            </a:r>
            <a:r>
              <a:rPr lang="zh-CN" altLang="en-US" dirty="0" smtClean="0">
                <a:cs typeface="+mn-ea"/>
                <a:sym typeface="+mn-lt"/>
              </a:rPr>
              <a:t>实现。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安全组默认拒绝所有流量，只有添加了放行规则的流量才允许通过。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每个</a:t>
            </a:r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项目中都有一个</a:t>
            </a:r>
            <a:r>
              <a:rPr lang="en-US" altLang="zh-CN" dirty="0" smtClean="0">
                <a:cs typeface="+mn-ea"/>
                <a:sym typeface="+mn-lt"/>
              </a:rPr>
              <a:t>default</a:t>
            </a:r>
            <a:r>
              <a:rPr lang="zh-CN" altLang="en-US" dirty="0" smtClean="0">
                <a:cs typeface="+mn-ea"/>
                <a:sym typeface="+mn-lt"/>
              </a:rPr>
              <a:t>默认安全组，默认包含如下规则：</a:t>
            </a:r>
            <a:endParaRPr lang="en-US" altLang="zh-CN" dirty="0" smtClean="0">
              <a:cs typeface="+mn-ea"/>
              <a:sym typeface="+mn-lt"/>
            </a:endParaRPr>
          </a:p>
          <a:p>
            <a:pPr lvl="2"/>
            <a:r>
              <a:rPr lang="zh-CN" altLang="en-US" dirty="0" smtClean="0">
                <a:latin typeface="+mn-lt"/>
                <a:cs typeface="+mn-ea"/>
                <a:sym typeface="+mn-lt"/>
              </a:rPr>
              <a:t>拒绝所有入口流量、允许所有出口流量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171425" y="1520788"/>
            <a:ext cx="1483016" cy="1224136"/>
          </a:xfrm>
          <a:prstGeom prst="rect">
            <a:avLst/>
          </a:prstGeom>
          <a:noFill/>
          <a:ln w="19050" cap="flat" cmpd="sng" algn="ctr">
            <a:solidFill>
              <a:srgbClr val="41546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400051" y="1808820"/>
            <a:ext cx="1025764" cy="584448"/>
            <a:chOff x="1811524" y="1808820"/>
            <a:chExt cx="1025764" cy="584448"/>
          </a:xfrm>
        </p:grpSpPr>
        <p:sp>
          <p:nvSpPr>
            <p:cNvPr id="16" name="矩形 15"/>
            <p:cNvSpPr/>
            <p:nvPr/>
          </p:nvSpPr>
          <p:spPr bwMode="auto">
            <a:xfrm>
              <a:off x="1811524" y="1808820"/>
              <a:ext cx="792088" cy="432048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Web Server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045200" y="1961220"/>
              <a:ext cx="792088" cy="432048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Web Server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1" name="矩形 20"/>
          <p:cNvSpPr/>
          <p:nvPr/>
        </p:nvSpPr>
        <p:spPr bwMode="auto">
          <a:xfrm>
            <a:off x="2171425" y="3214512"/>
            <a:ext cx="1483016" cy="1224136"/>
          </a:xfrm>
          <a:prstGeom prst="rect">
            <a:avLst/>
          </a:prstGeom>
          <a:noFill/>
          <a:ln w="19050" cap="flat" cmpd="sng" algn="ctr">
            <a:solidFill>
              <a:srgbClr val="41546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400051" y="3502544"/>
            <a:ext cx="1025764" cy="584448"/>
            <a:chOff x="1811524" y="1808820"/>
            <a:chExt cx="1025764" cy="584448"/>
          </a:xfrm>
        </p:grpSpPr>
        <p:sp>
          <p:nvSpPr>
            <p:cNvPr id="23" name="矩形 22"/>
            <p:cNvSpPr/>
            <p:nvPr/>
          </p:nvSpPr>
          <p:spPr bwMode="auto">
            <a:xfrm>
              <a:off x="1811524" y="1808820"/>
              <a:ext cx="792088" cy="432048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App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Server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045200" y="1961220"/>
              <a:ext cx="792088" cy="432048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App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Server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 bwMode="auto">
          <a:xfrm>
            <a:off x="2171425" y="4908236"/>
            <a:ext cx="1483016" cy="1224136"/>
          </a:xfrm>
          <a:prstGeom prst="rect">
            <a:avLst/>
          </a:prstGeom>
          <a:noFill/>
          <a:ln w="19050" cap="flat" cmpd="sng" algn="ctr">
            <a:solidFill>
              <a:srgbClr val="41546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2400051" y="5196268"/>
            <a:ext cx="1025764" cy="584448"/>
            <a:chOff x="1811524" y="1808820"/>
            <a:chExt cx="1025764" cy="584448"/>
          </a:xfrm>
        </p:grpSpPr>
        <p:sp>
          <p:nvSpPr>
            <p:cNvPr id="28" name="矩形 27"/>
            <p:cNvSpPr/>
            <p:nvPr/>
          </p:nvSpPr>
          <p:spPr bwMode="auto">
            <a:xfrm>
              <a:off x="1811524" y="1808820"/>
              <a:ext cx="792088" cy="432048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DB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Server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045200" y="1961220"/>
              <a:ext cx="792088" cy="432048"/>
            </a:xfrm>
            <a:prstGeom prst="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DB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Server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 bwMode="auto">
          <a:xfrm flipH="1">
            <a:off x="4075907" y="1233488"/>
            <a:ext cx="3869" cy="51831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flipH="1">
            <a:off x="3654441" y="2132856"/>
            <a:ext cx="2412268" cy="0"/>
          </a:xfrm>
          <a:prstGeom prst="straightConnector1">
            <a:avLst/>
          </a:prstGeom>
          <a:ln w="76200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flipH="1">
            <a:off x="3654441" y="3825081"/>
            <a:ext cx="2412268" cy="149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 bwMode="auto">
          <a:xfrm flipH="1">
            <a:off x="4079776" y="5529506"/>
            <a:ext cx="1734905" cy="237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 bwMode="auto">
          <a:xfrm rot="10800000" flipV="1">
            <a:off x="2158864" y="1952836"/>
            <a:ext cx="12700" cy="1693724"/>
          </a:xfrm>
          <a:prstGeom prst="bentConnector3">
            <a:avLst>
              <a:gd name="adj1" fmla="val 9073465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 bwMode="auto">
          <a:xfrm rot="10800000" flipV="1">
            <a:off x="2158864" y="4039532"/>
            <a:ext cx="12700" cy="1693724"/>
          </a:xfrm>
          <a:prstGeom prst="bentConnector3">
            <a:avLst>
              <a:gd name="adj1" fmla="val 9000000"/>
            </a:avLst>
          </a:prstGeom>
          <a:ln>
            <a:headEnd type="none" w="med" len="med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禁止符 53"/>
          <p:cNvSpPr/>
          <p:nvPr/>
        </p:nvSpPr>
        <p:spPr bwMode="auto">
          <a:xfrm>
            <a:off x="3683732" y="5348668"/>
            <a:ext cx="396044" cy="384588"/>
          </a:xfrm>
          <a:prstGeom prst="noSmoking">
            <a:avLst/>
          </a:prstGeom>
          <a:solidFill>
            <a:srgbClr val="ED7D3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 bwMode="auto">
          <a:xfrm>
            <a:off x="4033190" y="1577305"/>
            <a:ext cx="2240897" cy="519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允许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Port 80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HTTP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允许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Port 443 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HTTPS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）</a:t>
            </a:r>
          </a:p>
        </p:txBody>
      </p:sp>
      <p:sp>
        <p:nvSpPr>
          <p:cNvPr id="57" name="文本框 56"/>
          <p:cNvSpPr txBox="1"/>
          <p:nvPr/>
        </p:nvSpPr>
        <p:spPr bwMode="auto">
          <a:xfrm>
            <a:off x="4033190" y="3484937"/>
            <a:ext cx="1866949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允许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Port 22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SSH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）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 bwMode="auto">
          <a:xfrm>
            <a:off x="4033190" y="5213129"/>
            <a:ext cx="1613610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拒绝所有其他流量</a:t>
            </a:r>
            <a:endParaRPr lang="en-US" altLang="zh-CN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 bwMode="auto">
          <a:xfrm>
            <a:off x="983432" y="2418800"/>
            <a:ext cx="1161313" cy="7349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>
                <a:latin typeface="+mn-lt"/>
                <a:ea typeface="+mn-ea"/>
                <a:cs typeface="+mn-ea"/>
                <a:sym typeface="+mn-lt"/>
              </a:rPr>
              <a:t>仅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允许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Web Server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访问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App Server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 bwMode="auto">
          <a:xfrm>
            <a:off x="983432" y="4414792"/>
            <a:ext cx="1087826" cy="7349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仅允许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App Server</a:t>
            </a:r>
            <a:r>
              <a:rPr lang="zh-CN" altLang="en-US" sz="1400" dirty="0" smtClean="0">
                <a:latin typeface="+mn-lt"/>
                <a:ea typeface="+mn-ea"/>
                <a:cs typeface="+mn-ea"/>
                <a:sym typeface="+mn-lt"/>
              </a:rPr>
              <a:t>访问</a:t>
            </a: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DB Server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69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示例：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概念与真实环境结合</a:t>
            </a:r>
          </a:p>
        </p:txBody>
      </p:sp>
      <p:pic>
        <p:nvPicPr>
          <p:cNvPr id="8196" name="Picture 4" descr="âneutron self service networkâçå¾çæç´¢ç»æ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1" b="13525"/>
          <a:stretch/>
        </p:blipFill>
        <p:spPr bwMode="auto">
          <a:xfrm>
            <a:off x="933724" y="1232756"/>
            <a:ext cx="563032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7068108" y="1233488"/>
            <a:ext cx="2458947" cy="519547"/>
            <a:chOff x="6736753" y="2521154"/>
            <a:chExt cx="2458947" cy="519547"/>
          </a:xfrm>
        </p:grpSpPr>
        <p:sp>
          <p:nvSpPr>
            <p:cNvPr id="7" name="椭圆 6"/>
            <p:cNvSpPr/>
            <p:nvPr/>
          </p:nvSpPr>
          <p:spPr bwMode="auto">
            <a:xfrm>
              <a:off x="6736753" y="2672915"/>
              <a:ext cx="216024" cy="216024"/>
            </a:xfrm>
            <a:prstGeom prst="ellipse">
              <a:avLst/>
            </a:prstGeom>
            <a:solidFill>
              <a:srgbClr val="268B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 bwMode="auto">
            <a:xfrm>
              <a:off x="6947943" y="2521154"/>
              <a:ext cx="2247757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Provider virtual 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203.0.113.0/24</a:t>
              </a:r>
              <a:endParaRPr lang="zh-CN" altLang="en-US" sz="14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>
          <a:xfrm>
            <a:off x="7068108" y="3125477"/>
            <a:ext cx="2712422" cy="519547"/>
            <a:chOff x="6736753" y="3169226"/>
            <a:chExt cx="2827353" cy="519547"/>
          </a:xfrm>
        </p:grpSpPr>
        <p:sp>
          <p:nvSpPr>
            <p:cNvPr id="37" name="椭圆 36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6C71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 bwMode="auto">
            <a:xfrm>
              <a:off x="6947943" y="3169226"/>
              <a:ext cx="2616163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virtual 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172.16.1.0/24</a:t>
              </a:r>
              <a:endParaRPr lang="zh-CN" altLang="en-US" sz="14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068108" y="2494814"/>
            <a:ext cx="3089056" cy="519547"/>
            <a:chOff x="6736753" y="4015229"/>
            <a:chExt cx="3089056" cy="519547"/>
          </a:xfrm>
        </p:grpSpPr>
        <p:sp>
          <p:nvSpPr>
            <p:cNvPr id="36" name="椭圆 35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DC322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 bwMode="auto">
            <a:xfrm>
              <a:off x="6947943" y="4015229"/>
              <a:ext cx="2877866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Management physical 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10.0.1.0/24</a:t>
              </a:r>
              <a:endParaRPr lang="zh-CN" altLang="en-US" sz="14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>
          <a:xfrm>
            <a:off x="7068108" y="1864151"/>
            <a:ext cx="2614539" cy="519547"/>
            <a:chOff x="6736753" y="4861232"/>
            <a:chExt cx="2508259" cy="519547"/>
          </a:xfrm>
        </p:grpSpPr>
        <p:sp>
          <p:nvSpPr>
            <p:cNvPr id="38" name="椭圆 37"/>
            <p:cNvSpPr/>
            <p:nvPr/>
          </p:nvSpPr>
          <p:spPr bwMode="auto">
            <a:xfrm>
              <a:off x="6736753" y="5012993"/>
              <a:ext cx="216024" cy="216024"/>
            </a:xfrm>
            <a:prstGeom prst="ellipse">
              <a:avLst/>
            </a:prstGeom>
            <a:solidFill>
              <a:srgbClr val="2AA19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 bwMode="auto">
            <a:xfrm>
              <a:off x="6947943" y="4861232"/>
              <a:ext cx="2297069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Provider physical network</a:t>
              </a:r>
            </a:p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203.0.113.0/24</a:t>
              </a:r>
              <a:endParaRPr lang="zh-CN" altLang="en-US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/>
        </p:nvSpPr>
        <p:spPr>
          <a:xfrm>
            <a:off x="9460385" y="6073551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7068108" y="3821998"/>
            <a:ext cx="4404755" cy="1196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挑战一下：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请尝试</a:t>
            </a:r>
            <a:r>
              <a:rPr lang="zh-CN" altLang="en-US" sz="2400" dirty="0">
                <a:latin typeface="+mn-ea"/>
                <a:ea typeface="+mn-ea"/>
              </a:rPr>
              <a:t>将</a:t>
            </a:r>
            <a:r>
              <a:rPr lang="en-US" altLang="zh-CN" sz="2400" dirty="0" smtClean="0">
                <a:latin typeface="+mn-ea"/>
                <a:ea typeface="+mn-ea"/>
              </a:rPr>
              <a:t>Neutron</a:t>
            </a:r>
            <a:r>
              <a:rPr lang="zh-CN" altLang="en-US" sz="2400" dirty="0" smtClean="0">
                <a:latin typeface="+mn-ea"/>
                <a:ea typeface="+mn-ea"/>
              </a:rPr>
              <a:t>网络转换成物理网络。</a:t>
            </a:r>
          </a:p>
        </p:txBody>
      </p:sp>
    </p:spTree>
    <p:extLst>
      <p:ext uri="{BB962C8B-B14F-4D97-AF65-F5344CB8AC3E}">
        <p14:creationId xmlns:p14="http://schemas.microsoft.com/office/powerpoint/2010/main" val="152071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ym typeface="+mn-lt"/>
              </a:rPr>
              <a:t>学完本课程后，您将能够：</a:t>
            </a:r>
          </a:p>
          <a:p>
            <a:pPr lvl="1"/>
            <a:r>
              <a:rPr lang="zh-CN" altLang="en-US" smtClean="0">
                <a:sym typeface="+mn-lt"/>
              </a:rPr>
              <a:t>描述</a:t>
            </a:r>
            <a:r>
              <a:rPr lang="en-US" altLang="zh-CN" smtClean="0">
                <a:sym typeface="+mn-lt"/>
              </a:rPr>
              <a:t>Linux</a:t>
            </a:r>
            <a:r>
              <a:rPr lang="zh-CN" altLang="en-US" smtClean="0">
                <a:sym typeface="+mn-lt"/>
              </a:rPr>
              <a:t>网络虚拟化技术</a:t>
            </a:r>
            <a:endParaRPr lang="en-US" altLang="zh-CN" smtClean="0">
              <a:sym typeface="+mn-lt"/>
            </a:endParaRPr>
          </a:p>
          <a:p>
            <a:pPr lvl="1"/>
            <a:r>
              <a:rPr lang="zh-CN" altLang="en-US" smtClean="0">
                <a:sym typeface="+mn-lt"/>
              </a:rPr>
              <a:t>描述</a:t>
            </a:r>
            <a:r>
              <a:rPr lang="en-US" altLang="zh-CN" smtClean="0">
                <a:sym typeface="+mn-lt"/>
              </a:rPr>
              <a:t>Neutron</a:t>
            </a:r>
            <a:r>
              <a:rPr lang="zh-CN" altLang="en-US" smtClean="0">
                <a:sym typeface="+mn-lt"/>
              </a:rPr>
              <a:t>作用</a:t>
            </a:r>
          </a:p>
          <a:p>
            <a:pPr lvl="1"/>
            <a:r>
              <a:rPr lang="zh-CN" altLang="en-US" smtClean="0">
                <a:sym typeface="+mn-lt"/>
              </a:rPr>
              <a:t>描述</a:t>
            </a:r>
            <a:r>
              <a:rPr lang="en-US" altLang="zh-CN" smtClean="0">
                <a:sym typeface="+mn-lt"/>
              </a:rPr>
              <a:t>Neutron</a:t>
            </a:r>
            <a:r>
              <a:rPr lang="zh-CN" altLang="en-US" smtClean="0">
                <a:sym typeface="+mn-lt"/>
              </a:rPr>
              <a:t>架构</a:t>
            </a:r>
          </a:p>
          <a:p>
            <a:pPr lvl="1"/>
            <a:r>
              <a:rPr lang="zh-CN" altLang="en-US" smtClean="0">
                <a:sym typeface="+mn-lt"/>
              </a:rPr>
              <a:t>描述</a:t>
            </a:r>
            <a:r>
              <a:rPr lang="en-US" altLang="zh-CN" smtClean="0">
                <a:sym typeface="+mn-lt"/>
              </a:rPr>
              <a:t>Neutron</a:t>
            </a:r>
            <a:r>
              <a:rPr lang="zh-CN" altLang="en-US" smtClean="0">
                <a:sym typeface="+mn-lt"/>
              </a:rPr>
              <a:t>典型操作和流程</a:t>
            </a:r>
          </a:p>
          <a:p>
            <a:pPr lvl="1"/>
            <a:r>
              <a:rPr lang="zh-CN" altLang="en-US" smtClean="0">
                <a:sym typeface="+mn-lt"/>
              </a:rPr>
              <a:t>具备</a:t>
            </a:r>
            <a:r>
              <a:rPr lang="en-US" altLang="zh-CN" smtClean="0">
                <a:sym typeface="+mn-lt"/>
              </a:rPr>
              <a:t>Neutron</a:t>
            </a:r>
            <a:r>
              <a:rPr lang="zh-CN" altLang="en-US" smtClean="0">
                <a:sym typeface="+mn-lt"/>
              </a:rPr>
              <a:t>日常运维能力</a:t>
            </a:r>
            <a:endParaRPr lang="zh-CN" altLang="en-US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56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网络虚拟化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基础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Neutron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架构与组件分析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操作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网络流量分析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57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架构图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995208" y="1817382"/>
            <a:ext cx="1491248" cy="1491248"/>
          </a:xfrm>
          <a:prstGeom prst="ellipse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Message Queue 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353223" y="1556364"/>
            <a:ext cx="4244653" cy="2084083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1400" dirty="0" smtClean="0">
                <a:solidFill>
                  <a:srgbClr val="15B0E8"/>
                </a:solidFill>
                <a:latin typeface="+mn-lt"/>
                <a:ea typeface="+mn-ea"/>
                <a:cs typeface="+mn-ea"/>
                <a:sym typeface="+mn-lt"/>
              </a:rPr>
              <a:t>Controller Node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5B0E8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67474" y="2039054"/>
            <a:ext cx="3788576" cy="1450944"/>
          </a:xfrm>
          <a:prstGeom prst="rect">
            <a:avLst/>
          </a:prstGeom>
          <a:solidFill>
            <a:srgbClr val="CCDDE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Neutron-Server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66F6A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21"/>
          <p:cNvSpPr>
            <a:spLocks/>
          </p:cNvSpPr>
          <p:nvPr/>
        </p:nvSpPr>
        <p:spPr bwMode="auto">
          <a:xfrm>
            <a:off x="1671810" y="2430745"/>
            <a:ext cx="1571856" cy="401981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Core API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>
            <a:spLocks/>
          </p:cNvSpPr>
          <p:nvPr/>
        </p:nvSpPr>
        <p:spPr bwMode="auto">
          <a:xfrm>
            <a:off x="1658653" y="3036946"/>
            <a:ext cx="1571856" cy="401981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Core Plugin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/>
          </p:cNvSpPr>
          <p:nvPr/>
        </p:nvSpPr>
        <p:spPr bwMode="auto">
          <a:xfrm>
            <a:off x="3653206" y="2430745"/>
            <a:ext cx="1571856" cy="401981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Service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API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矩形 24"/>
          <p:cNvSpPr>
            <a:spLocks/>
          </p:cNvSpPr>
          <p:nvPr/>
        </p:nvSpPr>
        <p:spPr bwMode="auto">
          <a:xfrm>
            <a:off x="3653206" y="3036946"/>
            <a:ext cx="1571856" cy="401981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Service</a:t>
            </a:r>
            <a:r>
              <a: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Plugin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8820228" y="1556364"/>
            <a:ext cx="2208320" cy="885730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1400" dirty="0" smtClean="0">
                <a:solidFill>
                  <a:srgbClr val="15B0E8"/>
                </a:solidFill>
                <a:latin typeface="+mn-lt"/>
                <a:ea typeface="+mn-ea"/>
                <a:cs typeface="+mn-ea"/>
                <a:sym typeface="+mn-lt"/>
              </a:rPr>
              <a:t>Compute Node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5B0E8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矩形 28"/>
          <p:cNvSpPr>
            <a:spLocks/>
          </p:cNvSpPr>
          <p:nvPr/>
        </p:nvSpPr>
        <p:spPr bwMode="auto">
          <a:xfrm>
            <a:off x="8731220" y="1960463"/>
            <a:ext cx="1571856" cy="401981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L2 Agent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820228" y="2887355"/>
            <a:ext cx="2208320" cy="1893329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r>
              <a:rPr lang="en-US" altLang="zh-CN" sz="1400" dirty="0">
                <a:solidFill>
                  <a:srgbClr val="15B0E8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en-US" altLang="zh-CN" sz="1400" dirty="0" smtClean="0">
                <a:solidFill>
                  <a:srgbClr val="15B0E8"/>
                </a:solidFill>
                <a:latin typeface="+mn-lt"/>
                <a:ea typeface="+mn-ea"/>
                <a:cs typeface="+mn-ea"/>
                <a:sym typeface="+mn-lt"/>
              </a:rPr>
              <a:t>etwork Node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5B0E8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矩形 33"/>
          <p:cNvSpPr>
            <a:spLocks/>
          </p:cNvSpPr>
          <p:nvPr/>
        </p:nvSpPr>
        <p:spPr bwMode="auto">
          <a:xfrm>
            <a:off x="8731220" y="3291454"/>
            <a:ext cx="1571856" cy="401981"/>
          </a:xfrm>
          <a:prstGeom prst="rect">
            <a:avLst/>
          </a:prstGeom>
          <a:solidFill>
            <a:srgbClr val="15B0E8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L2 Agent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矩形 34"/>
          <p:cNvSpPr>
            <a:spLocks/>
          </p:cNvSpPr>
          <p:nvPr/>
        </p:nvSpPr>
        <p:spPr bwMode="auto">
          <a:xfrm>
            <a:off x="8730224" y="3815406"/>
            <a:ext cx="1571856" cy="401981"/>
          </a:xfrm>
          <a:prstGeom prst="rect">
            <a:avLst/>
          </a:prstGeom>
          <a:solidFill>
            <a:srgbClr val="15B0E8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L3 Agent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4"/>
          <p:cNvSpPr>
            <a:spLocks/>
          </p:cNvSpPr>
          <p:nvPr/>
        </p:nvSpPr>
        <p:spPr bwMode="auto">
          <a:xfrm>
            <a:off x="8731220" y="4299054"/>
            <a:ext cx="1571856" cy="401981"/>
          </a:xfrm>
          <a:prstGeom prst="rect">
            <a:avLst/>
          </a:prstGeom>
          <a:solidFill>
            <a:srgbClr val="15B0E8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DHCP Agent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0" name="肘形连接符 39"/>
          <p:cNvCxnSpPr/>
          <p:nvPr/>
        </p:nvCxnSpPr>
        <p:spPr bwMode="auto">
          <a:xfrm rot="5400000" flipH="1" flipV="1">
            <a:off x="4154745" y="1380078"/>
            <a:ext cx="348685" cy="3769015"/>
          </a:xfrm>
          <a:prstGeom prst="bentConnector3">
            <a:avLst>
              <a:gd name="adj1" fmla="val -17231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1" name="肘形连接符 40"/>
          <p:cNvCxnSpPr/>
          <p:nvPr/>
        </p:nvCxnSpPr>
        <p:spPr bwMode="auto">
          <a:xfrm rot="5400000" flipH="1" flipV="1">
            <a:off x="5152022" y="2377354"/>
            <a:ext cx="348685" cy="1774462"/>
          </a:xfrm>
          <a:prstGeom prst="bentConnector3">
            <a:avLst>
              <a:gd name="adj1" fmla="val -16999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5" name="肘形连接符 44"/>
          <p:cNvCxnSpPr>
            <a:stCxn id="8" idx="6"/>
            <a:endCxn id="29" idx="1"/>
          </p:cNvCxnSpPr>
          <p:nvPr/>
        </p:nvCxnSpPr>
        <p:spPr bwMode="auto">
          <a:xfrm flipV="1">
            <a:off x="7486456" y="2161454"/>
            <a:ext cx="1244764" cy="4015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9" name="肘形连接符 48"/>
          <p:cNvCxnSpPr>
            <a:stCxn id="8" idx="5"/>
            <a:endCxn id="34" idx="1"/>
          </p:cNvCxnSpPr>
          <p:nvPr/>
        </p:nvCxnSpPr>
        <p:spPr bwMode="auto">
          <a:xfrm rot="16200000" flipH="1">
            <a:off x="7798543" y="2559767"/>
            <a:ext cx="402203" cy="146315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4" name="肘形连接符 53"/>
          <p:cNvCxnSpPr>
            <a:stCxn id="8" idx="5"/>
            <a:endCxn id="35" idx="1"/>
          </p:cNvCxnSpPr>
          <p:nvPr/>
        </p:nvCxnSpPr>
        <p:spPr bwMode="auto">
          <a:xfrm rot="16200000" flipH="1">
            <a:off x="7536069" y="2822241"/>
            <a:ext cx="926155" cy="146215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66" name="肘形连接符 65"/>
          <p:cNvCxnSpPr>
            <a:stCxn id="8" idx="5"/>
            <a:endCxn id="65" idx="1"/>
          </p:cNvCxnSpPr>
          <p:nvPr/>
        </p:nvCxnSpPr>
        <p:spPr bwMode="auto">
          <a:xfrm rot="16200000" flipH="1">
            <a:off x="7294743" y="3063567"/>
            <a:ext cx="1409803" cy="1463152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  <p:sp>
        <p:nvSpPr>
          <p:cNvPr id="32" name="圆柱形 31"/>
          <p:cNvSpPr/>
          <p:nvPr/>
        </p:nvSpPr>
        <p:spPr bwMode="auto">
          <a:xfrm>
            <a:off x="2421938" y="4617132"/>
            <a:ext cx="1491248" cy="801592"/>
          </a:xfrm>
          <a:prstGeom prst="can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Database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8" name="肘形连接符 27"/>
          <p:cNvCxnSpPr>
            <a:stCxn id="26" idx="1"/>
            <a:endCxn id="32" idx="2"/>
          </p:cNvCxnSpPr>
          <p:nvPr/>
        </p:nvCxnSpPr>
        <p:spPr bwMode="auto">
          <a:xfrm rot="10800000" flipH="1" flipV="1">
            <a:off x="1353222" y="2598406"/>
            <a:ext cx="1068715" cy="2419522"/>
          </a:xfrm>
          <a:prstGeom prst="bentConnector3">
            <a:avLst>
              <a:gd name="adj1" fmla="val -2139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004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架构说明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6803895" cy="4680000"/>
          </a:xfrm>
        </p:spPr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的架构是基于插件的，不同的插件提供不同的网络服务，主要包含如下组件：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8355966" y="1231900"/>
            <a:ext cx="3116898" cy="5029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indent="-190500">
              <a:lnSpc>
                <a:spcPct val="100000"/>
              </a:lnSpc>
              <a:spcBef>
                <a:spcPts val="1215"/>
              </a:spcBef>
              <a:buFont typeface="Wingdings"/>
              <a:buChar char=""/>
              <a:tabLst>
                <a:tab pos="203200" algn="l"/>
              </a:tabLst>
            </a:pPr>
            <a:r>
              <a:rPr sz="1800" dirty="0" smtClean="0">
                <a:latin typeface="+mn-lt"/>
                <a:ea typeface="+mn-ea"/>
                <a:cs typeface="+mn-ea"/>
                <a:sym typeface="+mn-lt"/>
              </a:rPr>
              <a:t>Neutron</a:t>
            </a:r>
            <a:r>
              <a:rPr lang="en-US" sz="1800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800" dirty="0" smtClean="0">
                <a:latin typeface="+mn-lt"/>
                <a:ea typeface="+mn-ea"/>
                <a:cs typeface="+mn-ea"/>
                <a:sym typeface="+mn-lt"/>
              </a:rPr>
              <a:t>Server</a:t>
            </a:r>
            <a:endParaRPr sz="1800" dirty="0">
              <a:latin typeface="+mn-lt"/>
              <a:ea typeface="+mn-ea"/>
              <a:cs typeface="+mn-ea"/>
              <a:sym typeface="+mn-lt"/>
            </a:endParaRPr>
          </a:p>
          <a:p>
            <a:pPr marL="203200" indent="-19050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203200" algn="l"/>
              </a:tabLst>
            </a:pPr>
            <a:r>
              <a:rPr sz="1800" spc="-10" dirty="0">
                <a:latin typeface="+mn-lt"/>
                <a:ea typeface="+mn-ea"/>
                <a:cs typeface="+mn-ea"/>
                <a:sym typeface="+mn-lt"/>
              </a:rPr>
              <a:t>Core</a:t>
            </a:r>
            <a:r>
              <a:rPr sz="1800" spc="5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800" spc="-5" dirty="0">
                <a:latin typeface="+mn-lt"/>
                <a:ea typeface="+mn-ea"/>
                <a:cs typeface="+mn-ea"/>
                <a:sym typeface="+mn-lt"/>
              </a:rPr>
              <a:t>Plugin</a:t>
            </a:r>
            <a:endParaRPr sz="1800" dirty="0">
              <a:latin typeface="+mn-lt"/>
              <a:ea typeface="+mn-ea"/>
              <a:cs typeface="+mn-ea"/>
              <a:sym typeface="+mn-lt"/>
            </a:endParaRPr>
          </a:p>
          <a:p>
            <a:pPr marL="203200" indent="-190500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203200" algn="l"/>
              </a:tabLst>
            </a:pPr>
            <a:r>
              <a:rPr sz="1800" spc="5" dirty="0" smtClean="0">
                <a:latin typeface="+mn-lt"/>
                <a:ea typeface="+mn-ea"/>
                <a:cs typeface="+mn-ea"/>
                <a:sym typeface="+mn-lt"/>
              </a:rPr>
              <a:t>Service</a:t>
            </a:r>
            <a:r>
              <a:rPr sz="1800" spc="-5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800" spc="-5" dirty="0">
                <a:latin typeface="+mn-lt"/>
                <a:ea typeface="+mn-ea"/>
                <a:cs typeface="+mn-ea"/>
                <a:sym typeface="+mn-lt"/>
              </a:rPr>
              <a:t>Plugin</a:t>
            </a:r>
            <a:endParaRPr sz="1800" dirty="0">
              <a:latin typeface="+mn-lt"/>
              <a:ea typeface="+mn-ea"/>
              <a:cs typeface="+mn-ea"/>
              <a:sym typeface="+mn-lt"/>
            </a:endParaRPr>
          </a:p>
          <a:p>
            <a:pPr marL="318770" lvl="1" indent="-16637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Font typeface="Arial"/>
              <a:buChar char="•"/>
              <a:tabLst>
                <a:tab pos="319405" algn="l"/>
              </a:tabLst>
            </a:pPr>
            <a:r>
              <a:rPr sz="1800" spc="-5" dirty="0">
                <a:latin typeface="+mn-lt"/>
                <a:ea typeface="+mn-ea"/>
                <a:cs typeface="+mn-ea"/>
                <a:sym typeface="+mn-lt"/>
              </a:rPr>
              <a:t>L3 </a:t>
            </a:r>
            <a:r>
              <a:rPr sz="1800" spc="5" dirty="0">
                <a:latin typeface="+mn-lt"/>
                <a:ea typeface="+mn-ea"/>
                <a:cs typeface="+mn-ea"/>
                <a:sym typeface="+mn-lt"/>
              </a:rPr>
              <a:t>Service</a:t>
            </a:r>
            <a:r>
              <a:rPr sz="1800" spc="-6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800" spc="-5" dirty="0">
                <a:latin typeface="+mn-lt"/>
                <a:ea typeface="+mn-ea"/>
                <a:cs typeface="+mn-ea"/>
                <a:sym typeface="+mn-lt"/>
              </a:rPr>
              <a:t>Plugin</a:t>
            </a:r>
            <a:endParaRPr sz="1800" dirty="0">
              <a:latin typeface="+mn-lt"/>
              <a:ea typeface="+mn-ea"/>
              <a:cs typeface="+mn-ea"/>
              <a:sym typeface="+mn-lt"/>
            </a:endParaRPr>
          </a:p>
          <a:p>
            <a:pPr marL="318770" lvl="1" indent="-166370">
              <a:lnSpc>
                <a:spcPct val="100000"/>
              </a:lnSpc>
              <a:spcBef>
                <a:spcPts val="1195"/>
              </a:spcBef>
              <a:buClr>
                <a:srgbClr val="00AFEF"/>
              </a:buClr>
              <a:buFont typeface="Arial"/>
              <a:buChar char="•"/>
              <a:tabLst>
                <a:tab pos="319405" algn="l"/>
              </a:tabLst>
            </a:pPr>
            <a:r>
              <a:rPr sz="1800" spc="-5" dirty="0">
                <a:latin typeface="+mn-lt"/>
                <a:ea typeface="+mn-ea"/>
                <a:cs typeface="+mn-ea"/>
                <a:sym typeface="+mn-lt"/>
              </a:rPr>
              <a:t>LB </a:t>
            </a:r>
            <a:r>
              <a:rPr sz="1800" spc="5" dirty="0">
                <a:latin typeface="+mn-lt"/>
                <a:ea typeface="+mn-ea"/>
                <a:cs typeface="+mn-ea"/>
                <a:sym typeface="+mn-lt"/>
              </a:rPr>
              <a:t>Service</a:t>
            </a:r>
            <a:r>
              <a:rPr sz="1800" spc="-7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800" spc="-5" dirty="0">
                <a:latin typeface="+mn-lt"/>
                <a:ea typeface="+mn-ea"/>
                <a:cs typeface="+mn-ea"/>
                <a:sym typeface="+mn-lt"/>
              </a:rPr>
              <a:t>Plugin</a:t>
            </a:r>
            <a:endParaRPr sz="1800" dirty="0">
              <a:latin typeface="+mn-lt"/>
              <a:ea typeface="+mn-ea"/>
              <a:cs typeface="+mn-ea"/>
              <a:sym typeface="+mn-lt"/>
            </a:endParaRPr>
          </a:p>
          <a:p>
            <a:pPr marL="318770" lvl="1" indent="-166370">
              <a:lnSpc>
                <a:spcPct val="100000"/>
              </a:lnSpc>
              <a:spcBef>
                <a:spcPts val="1205"/>
              </a:spcBef>
              <a:buClr>
                <a:srgbClr val="00AFEF"/>
              </a:buClr>
              <a:buFont typeface="Arial"/>
              <a:buChar char="•"/>
              <a:tabLst>
                <a:tab pos="319405" algn="l"/>
              </a:tabLst>
            </a:pPr>
            <a:r>
              <a:rPr sz="1800" spc="-5" dirty="0" smtClean="0">
                <a:latin typeface="+mn-lt"/>
                <a:ea typeface="+mn-ea"/>
                <a:cs typeface="+mn-ea"/>
                <a:sym typeface="+mn-lt"/>
              </a:rPr>
              <a:t>Firewall</a:t>
            </a:r>
            <a:r>
              <a:rPr lang="en-US" sz="1800" spc="-5" dirty="0">
                <a:latin typeface="+mn-lt"/>
                <a:ea typeface="+mn-ea"/>
                <a:cs typeface="+mn-ea"/>
                <a:sym typeface="+mn-lt"/>
              </a:rPr>
              <a:t> Service Plugin</a:t>
            </a:r>
          </a:p>
          <a:p>
            <a:pPr marL="318770" lvl="1" indent="-16637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Font typeface="Arial"/>
              <a:buChar char="•"/>
              <a:tabLst>
                <a:tab pos="319405" algn="l"/>
              </a:tabLst>
            </a:pPr>
            <a:r>
              <a:rPr sz="1800" spc="-5" dirty="0" smtClean="0">
                <a:latin typeface="+mn-lt"/>
                <a:ea typeface="+mn-ea"/>
                <a:cs typeface="+mn-ea"/>
                <a:sym typeface="+mn-lt"/>
              </a:rPr>
              <a:t>VPN</a:t>
            </a:r>
            <a:r>
              <a:rPr lang="en-US" sz="1800" spc="-5" dirty="0">
                <a:latin typeface="+mn-lt"/>
                <a:ea typeface="+mn-ea"/>
                <a:cs typeface="+mn-ea"/>
                <a:sym typeface="+mn-lt"/>
              </a:rPr>
              <a:t> Service Plugin</a:t>
            </a:r>
          </a:p>
          <a:p>
            <a:pPr marL="203200" indent="-19050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203200" algn="l"/>
              </a:tabLst>
            </a:pPr>
            <a:r>
              <a:rPr sz="1800" dirty="0" err="1" smtClean="0">
                <a:latin typeface="+mn-lt"/>
                <a:ea typeface="+mn-ea"/>
                <a:cs typeface="+mn-ea"/>
                <a:sym typeface="+mn-lt"/>
              </a:rPr>
              <a:t>各种</a:t>
            </a:r>
            <a:r>
              <a:rPr sz="1800" dirty="0" err="1">
                <a:latin typeface="+mn-lt"/>
                <a:ea typeface="+mn-ea"/>
                <a:cs typeface="+mn-ea"/>
                <a:sym typeface="+mn-lt"/>
              </a:rPr>
              <a:t>Agent</a:t>
            </a:r>
            <a:endParaRPr sz="1800" dirty="0">
              <a:latin typeface="+mn-lt"/>
              <a:ea typeface="+mn-ea"/>
              <a:cs typeface="+mn-ea"/>
              <a:sym typeface="+mn-lt"/>
            </a:endParaRPr>
          </a:p>
          <a:p>
            <a:pPr marL="318770" lvl="1" indent="-16637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Font typeface="Arial"/>
              <a:buChar char="•"/>
              <a:tabLst>
                <a:tab pos="319405" algn="l"/>
              </a:tabLst>
            </a:pPr>
            <a:r>
              <a:rPr sz="1800" spc="-5" dirty="0">
                <a:latin typeface="+mn-lt"/>
                <a:ea typeface="+mn-ea"/>
                <a:cs typeface="+mn-ea"/>
                <a:sym typeface="+mn-lt"/>
              </a:rPr>
              <a:t>L2</a:t>
            </a:r>
            <a:r>
              <a:rPr sz="1800" spc="-2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800" dirty="0">
                <a:latin typeface="+mn-lt"/>
                <a:ea typeface="+mn-ea"/>
                <a:cs typeface="+mn-ea"/>
                <a:sym typeface="+mn-lt"/>
              </a:rPr>
              <a:t>（ovs-agent）</a:t>
            </a:r>
          </a:p>
          <a:p>
            <a:pPr marL="318770" lvl="1" indent="-16637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Font typeface="Arial"/>
              <a:buChar char="•"/>
              <a:tabLst>
                <a:tab pos="319405" algn="l"/>
              </a:tabLst>
            </a:pPr>
            <a:r>
              <a:rPr sz="1800" spc="-5" dirty="0">
                <a:latin typeface="+mn-lt"/>
                <a:ea typeface="+mn-ea"/>
                <a:cs typeface="+mn-ea"/>
                <a:sym typeface="+mn-lt"/>
              </a:rPr>
              <a:t>L3</a:t>
            </a:r>
            <a:r>
              <a:rPr sz="1800" spc="-2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800" dirty="0">
                <a:latin typeface="+mn-lt"/>
                <a:ea typeface="+mn-ea"/>
                <a:cs typeface="+mn-ea"/>
                <a:sym typeface="+mn-lt"/>
              </a:rPr>
              <a:t>Agent</a:t>
            </a:r>
          </a:p>
          <a:p>
            <a:pPr marL="318770" lvl="1" indent="-16637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Font typeface="Arial"/>
              <a:buChar char="•"/>
              <a:tabLst>
                <a:tab pos="319405" algn="l"/>
              </a:tabLst>
            </a:pPr>
            <a:r>
              <a:rPr sz="1800" dirty="0">
                <a:latin typeface="+mn-lt"/>
                <a:ea typeface="+mn-ea"/>
                <a:cs typeface="+mn-ea"/>
                <a:sym typeface="+mn-lt"/>
              </a:rPr>
              <a:t>DHCP</a:t>
            </a:r>
            <a:r>
              <a:rPr sz="1800" spc="-10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800" dirty="0">
                <a:latin typeface="+mn-lt"/>
                <a:ea typeface="+mn-ea"/>
                <a:cs typeface="+mn-ea"/>
                <a:sym typeface="+mn-lt"/>
              </a:rPr>
              <a:t>Agent</a:t>
            </a:r>
          </a:p>
          <a:p>
            <a:pPr marL="318770" lvl="1" indent="-166370">
              <a:lnSpc>
                <a:spcPct val="100000"/>
              </a:lnSpc>
              <a:spcBef>
                <a:spcPts val="1200"/>
              </a:spcBef>
              <a:buClr>
                <a:srgbClr val="00AFEF"/>
              </a:buClr>
              <a:buFont typeface="Arial"/>
              <a:buChar char="•"/>
              <a:tabLst>
                <a:tab pos="319405" algn="l"/>
              </a:tabLst>
            </a:pPr>
            <a:r>
              <a:rPr sz="1800" dirty="0" err="1" smtClean="0">
                <a:latin typeface="+mn-lt"/>
                <a:ea typeface="+mn-ea"/>
                <a:cs typeface="+mn-ea"/>
                <a:sym typeface="+mn-lt"/>
              </a:rPr>
              <a:t>Meta</a:t>
            </a:r>
            <a:r>
              <a:rPr lang="en-US" sz="1800" dirty="0" err="1"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sz="1800" dirty="0" err="1" smtClean="0">
                <a:latin typeface="+mn-lt"/>
                <a:ea typeface="+mn-ea"/>
                <a:cs typeface="+mn-ea"/>
                <a:sym typeface="+mn-lt"/>
              </a:rPr>
              <a:t>ata</a:t>
            </a:r>
            <a:r>
              <a:rPr sz="1800" spc="-35" dirty="0" smtClean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sz="1800" dirty="0">
                <a:latin typeface="+mn-lt"/>
                <a:ea typeface="+mn-ea"/>
                <a:cs typeface="+mn-ea"/>
                <a:sym typeface="+mn-lt"/>
              </a:rPr>
              <a:t>Agent</a:t>
            </a:r>
          </a:p>
        </p:txBody>
      </p:sp>
      <p:cxnSp>
        <p:nvCxnSpPr>
          <p:cNvPr id="8" name="直接连接符 7"/>
          <p:cNvCxnSpPr/>
          <p:nvPr/>
        </p:nvCxnSpPr>
        <p:spPr bwMode="auto">
          <a:xfrm flipH="1">
            <a:off x="7968208" y="1233488"/>
            <a:ext cx="36004" cy="5148262"/>
          </a:xfrm>
          <a:prstGeom prst="line">
            <a:avLst/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520106133"/>
              </p:ext>
            </p:extLst>
          </p:nvPr>
        </p:nvGraphicFramePr>
        <p:xfrm>
          <a:off x="1286744" y="2204864"/>
          <a:ext cx="6501444" cy="399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 w="12700">
            <a:noFill/>
          </a:ln>
        </p:spPr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Neutron Server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6096000" y="1231900"/>
            <a:ext cx="4840331" cy="3420592"/>
          </a:xfrm>
          <a:ln w="12700">
            <a:noFill/>
          </a:ln>
        </p:spPr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 Server = APIs + Plugins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API</a:t>
            </a:r>
            <a:r>
              <a:rPr lang="zh-CN" altLang="en-US" dirty="0" smtClean="0">
                <a:cs typeface="+mn-ea"/>
                <a:sym typeface="+mn-lt"/>
              </a:rPr>
              <a:t>定义各类网络服务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Plugin</a:t>
            </a:r>
            <a:r>
              <a:rPr lang="zh-CN" altLang="en-US" dirty="0" smtClean="0">
                <a:cs typeface="+mn-ea"/>
                <a:sym typeface="+mn-lt"/>
              </a:rPr>
              <a:t>实现各类网络服务</a:t>
            </a:r>
            <a:r>
              <a:rPr lang="en-US" altLang="zh-CN" dirty="0" smtClean="0">
                <a:cs typeface="+mn-ea"/>
                <a:sym typeface="+mn-lt"/>
              </a:rPr>
              <a:t> 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00522" y="4797153"/>
            <a:ext cx="6667686" cy="1536281"/>
          </a:xfrm>
          <a:prstGeom prst="rect">
            <a:avLst/>
          </a:prstGeom>
          <a:noFill/>
          <a:ln w="9525" cap="flat" cmpd="sng" algn="ctr">
            <a:solidFill>
              <a:srgbClr val="41546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/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15B0E8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36328" y="2315992"/>
            <a:ext cx="3170772" cy="610605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Common Service</a:t>
            </a:r>
          </a:p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Validation      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Authn</a:t>
            </a: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en-US" altLang="zh-CN" sz="1400" dirty="0" err="1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Authz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>
            <a:spLocks/>
          </p:cNvSpPr>
          <p:nvPr/>
        </p:nvSpPr>
        <p:spPr bwMode="auto">
          <a:xfrm>
            <a:off x="1530022" y="4094791"/>
            <a:ext cx="1775478" cy="401981"/>
          </a:xfrm>
          <a:prstGeom prst="rect">
            <a:avLst/>
          </a:prstGeom>
          <a:solidFill>
            <a:srgbClr val="F66F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Core Plugin API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矩形 14"/>
          <p:cNvSpPr>
            <a:spLocks/>
          </p:cNvSpPr>
          <p:nvPr/>
        </p:nvSpPr>
        <p:spPr bwMode="auto">
          <a:xfrm>
            <a:off x="4934395" y="4094791"/>
            <a:ext cx="2038304" cy="401981"/>
          </a:xfrm>
          <a:prstGeom prst="rect">
            <a:avLst/>
          </a:prstGeom>
          <a:solidFill>
            <a:srgbClr val="F66F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Extension</a:t>
            </a: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Plugin API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圆柱形 23"/>
          <p:cNvSpPr/>
          <p:nvPr/>
        </p:nvSpPr>
        <p:spPr bwMode="auto">
          <a:xfrm>
            <a:off x="3228636" y="5733256"/>
            <a:ext cx="1030770" cy="554071"/>
          </a:xfrm>
          <a:prstGeom prst="can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Database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>
            <a:spLocks/>
          </p:cNvSpPr>
          <p:nvPr/>
        </p:nvSpPr>
        <p:spPr bwMode="auto">
          <a:xfrm>
            <a:off x="1055440" y="1283073"/>
            <a:ext cx="1177251" cy="381731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Core API</a:t>
            </a:r>
          </a:p>
        </p:txBody>
      </p:sp>
      <p:sp>
        <p:nvSpPr>
          <p:cNvPr id="30" name="矩形 29"/>
          <p:cNvSpPr>
            <a:spLocks/>
          </p:cNvSpPr>
          <p:nvPr/>
        </p:nvSpPr>
        <p:spPr bwMode="auto">
          <a:xfrm>
            <a:off x="3643908" y="1283073"/>
            <a:ext cx="1732012" cy="381731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Extension</a:t>
            </a: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API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1936328" y="3289843"/>
            <a:ext cx="3170772" cy="441702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Neutron Core</a:t>
            </a:r>
          </a:p>
        </p:txBody>
      </p:sp>
      <p:sp>
        <p:nvSpPr>
          <p:cNvPr id="32" name="矩形 31"/>
          <p:cNvSpPr>
            <a:spLocks/>
          </p:cNvSpPr>
          <p:nvPr/>
        </p:nvSpPr>
        <p:spPr bwMode="auto">
          <a:xfrm>
            <a:off x="1322369" y="4860018"/>
            <a:ext cx="2190784" cy="597084"/>
          </a:xfrm>
          <a:prstGeom prst="rect">
            <a:avLst/>
          </a:prstGeom>
          <a:solidFill>
            <a:srgbClr val="F66F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Core Plugin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Network   Subnet   Port </a:t>
            </a:r>
          </a:p>
        </p:txBody>
      </p:sp>
      <p:sp>
        <p:nvSpPr>
          <p:cNvPr id="33" name="矩形 32"/>
          <p:cNvSpPr>
            <a:spLocks/>
          </p:cNvSpPr>
          <p:nvPr/>
        </p:nvSpPr>
        <p:spPr bwMode="auto">
          <a:xfrm>
            <a:off x="3974890" y="4860017"/>
            <a:ext cx="3957314" cy="597084"/>
          </a:xfrm>
          <a:prstGeom prst="rect">
            <a:avLst/>
          </a:prstGeom>
          <a:solidFill>
            <a:srgbClr val="F66F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Service Plugin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Router   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LBaaS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FWaaS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SecurityGroups</a:t>
            </a:r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14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endParaRPr lang="en-US" altLang="zh-CN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>
            <a:stCxn id="27" idx="2"/>
            <a:endCxn id="7" idx="0"/>
          </p:cNvCxnSpPr>
          <p:nvPr/>
        </p:nvCxnSpPr>
        <p:spPr bwMode="auto">
          <a:xfrm>
            <a:off x="1644066" y="1664804"/>
            <a:ext cx="1877648" cy="6511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0" idx="2"/>
            <a:endCxn id="7" idx="0"/>
          </p:cNvCxnSpPr>
          <p:nvPr/>
        </p:nvCxnSpPr>
        <p:spPr bwMode="auto">
          <a:xfrm flipH="1">
            <a:off x="3521714" y="1664804"/>
            <a:ext cx="988200" cy="6511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7" idx="2"/>
            <a:endCxn id="31" idx="0"/>
          </p:cNvCxnSpPr>
          <p:nvPr/>
        </p:nvCxnSpPr>
        <p:spPr bwMode="auto">
          <a:xfrm>
            <a:off x="3521714" y="2926597"/>
            <a:ext cx="0" cy="3632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1" idx="2"/>
            <a:endCxn id="13" idx="0"/>
          </p:cNvCxnSpPr>
          <p:nvPr/>
        </p:nvCxnSpPr>
        <p:spPr bwMode="auto">
          <a:xfrm flipH="1">
            <a:off x="2417761" y="3731545"/>
            <a:ext cx="1103953" cy="3632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31" idx="2"/>
            <a:endCxn id="15" idx="0"/>
          </p:cNvCxnSpPr>
          <p:nvPr/>
        </p:nvCxnSpPr>
        <p:spPr bwMode="auto">
          <a:xfrm>
            <a:off x="3521714" y="3731545"/>
            <a:ext cx="2431833" cy="3632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13" idx="2"/>
            <a:endCxn id="32" idx="0"/>
          </p:cNvCxnSpPr>
          <p:nvPr/>
        </p:nvCxnSpPr>
        <p:spPr bwMode="auto">
          <a:xfrm>
            <a:off x="2417761" y="4496772"/>
            <a:ext cx="0" cy="36324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15" idx="2"/>
            <a:endCxn id="33" idx="0"/>
          </p:cNvCxnSpPr>
          <p:nvPr/>
        </p:nvCxnSpPr>
        <p:spPr bwMode="auto">
          <a:xfrm>
            <a:off x="5953547" y="4496772"/>
            <a:ext cx="0" cy="36324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32" idx="2"/>
            <a:endCxn id="24" idx="1"/>
          </p:cNvCxnSpPr>
          <p:nvPr/>
        </p:nvCxnSpPr>
        <p:spPr bwMode="auto">
          <a:xfrm>
            <a:off x="2417761" y="5457102"/>
            <a:ext cx="1326260" cy="2761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>
            <a:stCxn id="33" idx="2"/>
            <a:endCxn id="24" idx="1"/>
          </p:cNvCxnSpPr>
          <p:nvPr/>
        </p:nvCxnSpPr>
        <p:spPr bwMode="auto">
          <a:xfrm flipH="1">
            <a:off x="3744021" y="5457101"/>
            <a:ext cx="2209526" cy="2761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18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</a:t>
            </a:r>
            <a:r>
              <a:rPr lang="en-US" altLang="zh-CN" dirty="0">
                <a:latin typeface="+mn-lt"/>
                <a:cs typeface="+mn-ea"/>
                <a:sym typeface="+mn-lt"/>
              </a:rPr>
              <a:t>Core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Plugin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Core Plugin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，主要是指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ML2 Plugin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，是一个开放性框架，在一个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plugin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下，可以集成各个厂家、各种后端技术支持的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Layer 2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网络服务。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通过</a:t>
            </a:r>
            <a:r>
              <a:rPr lang="en-US" altLang="zh-CN" dirty="0">
                <a:cs typeface="+mn-ea"/>
                <a:sym typeface="+mn-lt"/>
              </a:rPr>
              <a:t>Type </a:t>
            </a:r>
            <a:r>
              <a:rPr lang="en-US" altLang="zh-CN" dirty="0" smtClean="0">
                <a:cs typeface="+mn-ea"/>
                <a:sym typeface="+mn-lt"/>
              </a:rPr>
              <a:t>Driver</a:t>
            </a:r>
            <a:r>
              <a:rPr lang="zh-CN" altLang="en-US" dirty="0" smtClean="0">
                <a:cs typeface="+mn-ea"/>
                <a:sym typeface="+mn-lt"/>
              </a:rPr>
              <a:t>和</a:t>
            </a:r>
            <a:r>
              <a:rPr lang="en-US" altLang="zh-CN" dirty="0" smtClean="0">
                <a:cs typeface="+mn-ea"/>
                <a:sym typeface="+mn-lt"/>
              </a:rPr>
              <a:t>Mechanism Driver</a:t>
            </a:r>
            <a:r>
              <a:rPr lang="zh-CN" altLang="en-US" dirty="0" smtClean="0">
                <a:cs typeface="+mn-ea"/>
                <a:sym typeface="+mn-lt"/>
              </a:rPr>
              <a:t>调用不同的底层网络技术，实现二层互通。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834059" y="3482549"/>
            <a:ext cx="3841486" cy="720261"/>
          </a:xfrm>
          <a:prstGeom prst="round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ML2 Plugin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4484" y="2811444"/>
            <a:ext cx="3120636" cy="320981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Core API &amp; Extension API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流程图: 磁盘 13"/>
          <p:cNvSpPr/>
          <p:nvPr/>
        </p:nvSpPr>
        <p:spPr>
          <a:xfrm>
            <a:off x="8652284" y="3900889"/>
            <a:ext cx="1453662" cy="292837"/>
          </a:xfrm>
          <a:prstGeom prst="flowChartMagneticDisk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DB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圆角矩形 14"/>
          <p:cNvSpPr>
            <a:spLocks/>
          </p:cNvSpPr>
          <p:nvPr/>
        </p:nvSpPr>
        <p:spPr>
          <a:xfrm>
            <a:off x="3920518" y="3883476"/>
            <a:ext cx="998945" cy="250971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Network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圆角矩形 15"/>
          <p:cNvSpPr>
            <a:spLocks/>
          </p:cNvSpPr>
          <p:nvPr/>
        </p:nvSpPr>
        <p:spPr>
          <a:xfrm>
            <a:off x="5253912" y="3883477"/>
            <a:ext cx="998945" cy="250971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Subnet</a:t>
            </a:r>
          </a:p>
        </p:txBody>
      </p:sp>
      <p:sp>
        <p:nvSpPr>
          <p:cNvPr id="17" name="圆角矩形 16"/>
          <p:cNvSpPr>
            <a:spLocks/>
          </p:cNvSpPr>
          <p:nvPr/>
        </p:nvSpPr>
        <p:spPr>
          <a:xfrm>
            <a:off x="6587306" y="3883477"/>
            <a:ext cx="998945" cy="250971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latin typeface="+mn-lt"/>
                <a:ea typeface="+mn-ea"/>
                <a:cs typeface="+mn-ea"/>
                <a:sym typeface="+mn-lt"/>
              </a:rPr>
              <a:t>Port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07668" y="4873117"/>
            <a:ext cx="3371625" cy="320981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Mechanism Driver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360576" y="4873117"/>
            <a:ext cx="2200874" cy="320981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Type Driver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91444" y="3534762"/>
            <a:ext cx="1470618" cy="599686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Agent</a:t>
            </a:r>
          </a:p>
          <a:p>
            <a:pPr lvl="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OVS  Bridge  …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肘形连接符 42"/>
          <p:cNvCxnSpPr/>
          <p:nvPr/>
        </p:nvCxnSpPr>
        <p:spPr>
          <a:xfrm rot="5400000">
            <a:off x="4904099" y="4023830"/>
            <a:ext cx="738669" cy="959904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7" idx="2"/>
            <a:endCxn id="18" idx="0"/>
          </p:cNvCxnSpPr>
          <p:nvPr/>
        </p:nvCxnSpPr>
        <p:spPr>
          <a:xfrm rot="5400000">
            <a:off x="5570796" y="3357133"/>
            <a:ext cx="738669" cy="229329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15" idx="2"/>
            <a:endCxn id="19" idx="0"/>
          </p:cNvCxnSpPr>
          <p:nvPr/>
        </p:nvCxnSpPr>
        <p:spPr>
          <a:xfrm rot="16200000" flipH="1">
            <a:off x="6071167" y="2483271"/>
            <a:ext cx="738670" cy="4041022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/>
          <p:cNvCxnSpPr/>
          <p:nvPr/>
        </p:nvCxnSpPr>
        <p:spPr>
          <a:xfrm rot="16200000" flipH="1">
            <a:off x="4237401" y="4317037"/>
            <a:ext cx="738670" cy="373490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1" name="组合 110"/>
          <p:cNvGrpSpPr/>
          <p:nvPr/>
        </p:nvGrpSpPr>
        <p:grpSpPr>
          <a:xfrm>
            <a:off x="7092861" y="5418227"/>
            <a:ext cx="2736304" cy="896190"/>
            <a:chOff x="6816080" y="5426809"/>
            <a:chExt cx="2200875" cy="990523"/>
          </a:xfrm>
          <a:solidFill>
            <a:srgbClr val="F0F0F0"/>
          </a:solidFill>
        </p:grpSpPr>
        <p:sp>
          <p:nvSpPr>
            <p:cNvPr id="47" name="矩形 46"/>
            <p:cNvSpPr/>
            <p:nvPr/>
          </p:nvSpPr>
          <p:spPr>
            <a:xfrm>
              <a:off x="6816080" y="5426809"/>
              <a:ext cx="2200875" cy="990523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圆角矩形 47"/>
            <p:cNvSpPr>
              <a:spLocks/>
            </p:cNvSpPr>
            <p:nvPr/>
          </p:nvSpPr>
          <p:spPr>
            <a:xfrm>
              <a:off x="6901450" y="5526744"/>
              <a:ext cx="567334" cy="330698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VLAN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圆角矩形 48"/>
            <p:cNvSpPr>
              <a:spLocks/>
            </p:cNvSpPr>
            <p:nvPr/>
          </p:nvSpPr>
          <p:spPr>
            <a:xfrm>
              <a:off x="7566012" y="5526744"/>
              <a:ext cx="597633" cy="330698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VXLAN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圆角矩形 49"/>
            <p:cNvSpPr>
              <a:spLocks/>
            </p:cNvSpPr>
            <p:nvPr/>
          </p:nvSpPr>
          <p:spPr>
            <a:xfrm>
              <a:off x="6901450" y="5994850"/>
              <a:ext cx="567334" cy="330698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Flat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圆角矩形 50"/>
            <p:cNvSpPr>
              <a:spLocks/>
            </p:cNvSpPr>
            <p:nvPr/>
          </p:nvSpPr>
          <p:spPr>
            <a:xfrm>
              <a:off x="7566012" y="5986384"/>
              <a:ext cx="597633" cy="330698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GRE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圆角矩形 51"/>
            <p:cNvSpPr>
              <a:spLocks/>
            </p:cNvSpPr>
            <p:nvPr/>
          </p:nvSpPr>
          <p:spPr>
            <a:xfrm>
              <a:off x="8260872" y="5965454"/>
              <a:ext cx="686557" cy="330698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Local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圆角矩形 52"/>
            <p:cNvSpPr>
              <a:spLocks/>
            </p:cNvSpPr>
            <p:nvPr/>
          </p:nvSpPr>
          <p:spPr>
            <a:xfrm>
              <a:off x="8260872" y="5526744"/>
              <a:ext cx="686557" cy="330698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Tunnel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8652284" y="3482550"/>
            <a:ext cx="1453662" cy="320981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Extension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6" name="肘形连接符 55"/>
          <p:cNvCxnSpPr/>
          <p:nvPr/>
        </p:nvCxnSpPr>
        <p:spPr>
          <a:xfrm rot="5400000">
            <a:off x="5570796" y="3357133"/>
            <a:ext cx="738669" cy="229329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11" idx="3"/>
            <a:endCxn id="54" idx="1"/>
          </p:cNvCxnSpPr>
          <p:nvPr/>
        </p:nvCxnSpPr>
        <p:spPr>
          <a:xfrm flipV="1">
            <a:off x="7675545" y="3643041"/>
            <a:ext cx="976739" cy="199639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11" idx="3"/>
            <a:endCxn id="14" idx="2"/>
          </p:cNvCxnSpPr>
          <p:nvPr/>
        </p:nvCxnSpPr>
        <p:spPr>
          <a:xfrm>
            <a:off x="7675545" y="3842680"/>
            <a:ext cx="976739" cy="204628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12" idx="2"/>
            <a:endCxn id="11" idx="0"/>
          </p:cNvCxnSpPr>
          <p:nvPr/>
        </p:nvCxnSpPr>
        <p:spPr>
          <a:xfrm>
            <a:off x="5754802" y="3132425"/>
            <a:ext cx="0" cy="350124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 bwMode="auto">
          <a:xfrm>
            <a:off x="2999656" y="2744925"/>
            <a:ext cx="7261016" cy="252028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3" name="直接箭头连接符 62"/>
          <p:cNvCxnSpPr>
            <a:stCxn id="39" idx="3"/>
            <a:endCxn id="11" idx="1"/>
          </p:cNvCxnSpPr>
          <p:nvPr/>
        </p:nvCxnSpPr>
        <p:spPr>
          <a:xfrm>
            <a:off x="2562062" y="3834605"/>
            <a:ext cx="1271997" cy="807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组合 109"/>
          <p:cNvGrpSpPr/>
          <p:nvPr/>
        </p:nvGrpSpPr>
        <p:grpSpPr>
          <a:xfrm>
            <a:off x="3107668" y="5694280"/>
            <a:ext cx="3371625" cy="507028"/>
            <a:chOff x="3107668" y="5469719"/>
            <a:chExt cx="3371625" cy="507028"/>
          </a:xfrm>
          <a:solidFill>
            <a:srgbClr val="F0F0F0"/>
          </a:solidFill>
        </p:grpSpPr>
        <p:sp>
          <p:nvSpPr>
            <p:cNvPr id="25" name="矩形 24"/>
            <p:cNvSpPr/>
            <p:nvPr/>
          </p:nvSpPr>
          <p:spPr bwMode="auto">
            <a:xfrm>
              <a:off x="3107668" y="5469719"/>
              <a:ext cx="3371625" cy="507028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919463" y="5544619"/>
              <a:ext cx="770162" cy="330698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Huawei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5809233" y="5544619"/>
              <a:ext cx="609727" cy="330698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 smtClean="0">
                  <a:latin typeface="+mn-lt"/>
                  <a:ea typeface="+mn-ea"/>
                  <a:cs typeface="+mn-ea"/>
                  <a:sym typeface="+mn-lt"/>
                </a:rPr>
                <a:t>Cisco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3173365" y="5544619"/>
              <a:ext cx="1626491" cy="330698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200" dirty="0">
                  <a:latin typeface="+mn-lt"/>
                  <a:ea typeface="+mn-ea"/>
                  <a:cs typeface="+mn-ea"/>
                  <a:sym typeface="+mn-lt"/>
                </a:rPr>
                <a:t>OVS/Bridge/SRIOV</a:t>
              </a:r>
              <a:endParaRPr lang="zh-CN" altLang="en-US" sz="12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22" name="直接箭头连接符 121"/>
          <p:cNvCxnSpPr>
            <a:stCxn id="18" idx="2"/>
            <a:endCxn id="25" idx="0"/>
          </p:cNvCxnSpPr>
          <p:nvPr/>
        </p:nvCxnSpPr>
        <p:spPr>
          <a:xfrm>
            <a:off x="4793481" y="5194098"/>
            <a:ext cx="0" cy="500182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9" idx="2"/>
            <a:endCxn id="47" idx="0"/>
          </p:cNvCxnSpPr>
          <p:nvPr/>
        </p:nvCxnSpPr>
        <p:spPr>
          <a:xfrm>
            <a:off x="8461013" y="5194098"/>
            <a:ext cx="0" cy="224129"/>
          </a:xfrm>
          <a:prstGeom prst="straightConnector1">
            <a:avLst/>
          </a:prstGeom>
          <a:ln w="127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组件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Service Plugin</a:t>
            </a:r>
            <a:endParaRPr lang="zh-CN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Service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Plugin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用于实现高阶网络服务，例如路由、负载均衡、防火墙和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VPN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服务等。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55" name="图示 54"/>
          <p:cNvGraphicFramePr/>
          <p:nvPr>
            <p:extLst>
              <p:ext uri="{D42A27DB-BD31-4B8C-83A1-F6EECF244321}">
                <p14:modId xmlns:p14="http://schemas.microsoft.com/office/powerpoint/2010/main" val="1308804257"/>
              </p:ext>
            </p:extLst>
          </p:nvPr>
        </p:nvGraphicFramePr>
        <p:xfrm>
          <a:off x="2641441" y="2077184"/>
          <a:ext cx="6909119" cy="430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44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组件 </a:t>
            </a:r>
            <a:r>
              <a:rPr lang="en-US" altLang="zh-CN" dirty="0">
                <a:latin typeface="+mn-lt"/>
                <a:cs typeface="+mn-ea"/>
                <a:sym typeface="+mn-lt"/>
              </a:rPr>
              <a:t>-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Agent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 Agent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向虚拟机提供二层和三层的网络连接、完成虚拟网络和物理网络之间的转换、提供扩展服务等。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855606371"/>
              </p:ext>
            </p:extLst>
          </p:nvPr>
        </p:nvGraphicFramePr>
        <p:xfrm>
          <a:off x="3046580" y="2365564"/>
          <a:ext cx="6098841" cy="3799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0439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网络虚拟化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基础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架构与组件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分析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 Neutron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操作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网络流量分析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1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r>
              <a:rPr lang="en-US" dirty="0" smtClean="0">
                <a:latin typeface="+mn-lt"/>
                <a:cs typeface="+mn-ea"/>
                <a:sym typeface="+mn-lt"/>
              </a:rPr>
              <a:t>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</a:t>
            </a:r>
            <a:r>
              <a:rPr lang="en-US" dirty="0" smtClean="0">
                <a:latin typeface="+mn-lt"/>
                <a:cs typeface="+mn-ea"/>
                <a:sym typeface="+mn-lt"/>
              </a:rPr>
              <a:t>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常用命令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neutron net-create</a:t>
            </a: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neutron net-list</a:t>
            </a: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neutron subnet-list</a:t>
            </a: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neutron port-create</a:t>
            </a: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neutron router-interface-add</a:t>
            </a:r>
          </a:p>
          <a:p>
            <a:r>
              <a:rPr lang="en-US" altLang="zh-CN" smtClean="0">
                <a:latin typeface="+mn-lt"/>
                <a:cs typeface="+mn-ea"/>
                <a:sym typeface="+mn-lt"/>
              </a:rPr>
              <a:t>neutron agent-list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258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命令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help</a:t>
            </a: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管理网络、子网、端口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管理路由器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管理浮动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IP</a:t>
            </a:r>
          </a:p>
          <a:p>
            <a:r>
              <a:rPr lang="zh-CN" altLang="en-US" dirty="0">
                <a:latin typeface="+mn-lt"/>
                <a:cs typeface="+mn-ea"/>
                <a:sym typeface="+mn-lt"/>
              </a:rPr>
              <a:t>管理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安全组及规则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虚拟机实例访问测试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96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Linux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网络虚拟化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基础</a:t>
            </a:r>
            <a:endParaRPr lang="en-US" altLang="zh-CN" b="1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架构与组件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分析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操作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网络流量分析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5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sym typeface="+mn-lt"/>
              </a:rPr>
              <a:t>Linux</a:t>
            </a:r>
            <a:r>
              <a:rPr lang="zh-CN" altLang="en-US" dirty="0" smtClean="0">
                <a:sym typeface="+mn-lt"/>
              </a:rPr>
              <a:t>网络虚拟化基础</a:t>
            </a:r>
            <a:endParaRPr lang="en-US" altLang="zh-CN" dirty="0" smtClean="0">
              <a:sym typeface="+mn-lt"/>
            </a:endParaRPr>
          </a:p>
          <a:p>
            <a:r>
              <a:rPr lang="en-US" altLang="zh-CN" dirty="0" smtClean="0">
                <a:sym typeface="+mn-lt"/>
              </a:rPr>
              <a:t>OpenStack</a:t>
            </a:r>
            <a:r>
              <a:rPr lang="zh-CN" altLang="en-US" dirty="0" smtClean="0">
                <a:sym typeface="+mn-lt"/>
              </a:rPr>
              <a:t>网络服务</a:t>
            </a:r>
            <a:r>
              <a:rPr lang="en-US" altLang="zh-CN" dirty="0" smtClean="0">
                <a:sym typeface="+mn-lt"/>
              </a:rPr>
              <a:t>Neutron</a:t>
            </a:r>
            <a:r>
              <a:rPr lang="zh-CN" altLang="en-US" dirty="0" smtClean="0">
                <a:sym typeface="+mn-lt"/>
              </a:rPr>
              <a:t>简介</a:t>
            </a:r>
            <a:endParaRPr lang="en-US" altLang="zh-CN" dirty="0" smtClean="0">
              <a:sym typeface="+mn-lt"/>
            </a:endParaRPr>
          </a:p>
          <a:p>
            <a:r>
              <a:rPr lang="en-US" altLang="zh-CN" dirty="0" smtClean="0">
                <a:sym typeface="+mn-lt"/>
              </a:rPr>
              <a:t>Neutron</a:t>
            </a:r>
            <a:r>
              <a:rPr lang="zh-CN" altLang="en-US" dirty="0" smtClean="0">
                <a:sym typeface="+mn-lt"/>
              </a:rPr>
              <a:t>概念</a:t>
            </a:r>
            <a:endParaRPr lang="en-US" altLang="zh-CN" dirty="0" smtClean="0">
              <a:sym typeface="+mn-lt"/>
            </a:endParaRPr>
          </a:p>
          <a:p>
            <a:r>
              <a:rPr lang="en-US" altLang="zh-CN" dirty="0" smtClean="0">
                <a:sym typeface="+mn-lt"/>
              </a:rPr>
              <a:t>Neutron</a:t>
            </a:r>
            <a:r>
              <a:rPr lang="zh-CN" altLang="en-US" dirty="0" smtClean="0">
                <a:sym typeface="+mn-lt"/>
              </a:rPr>
              <a:t>架构与组件分析</a:t>
            </a:r>
            <a:endParaRPr lang="en-US" altLang="zh-CN" dirty="0" smtClean="0">
              <a:sym typeface="+mn-lt"/>
            </a:endParaRPr>
          </a:p>
          <a:p>
            <a:r>
              <a:rPr lang="en-US" altLang="zh-CN" dirty="0" smtClean="0">
                <a:sym typeface="+mn-lt"/>
              </a:rPr>
              <a:t>OpenStack</a:t>
            </a:r>
            <a:r>
              <a:rPr lang="zh-CN" altLang="en-US" dirty="0" smtClean="0">
                <a:sym typeface="+mn-lt"/>
              </a:rPr>
              <a:t>动手实验：</a:t>
            </a:r>
            <a:r>
              <a:rPr lang="en-US" altLang="zh-CN" dirty="0" smtClean="0">
                <a:sym typeface="+mn-lt"/>
              </a:rPr>
              <a:t> Neutron</a:t>
            </a:r>
            <a:r>
              <a:rPr lang="zh-CN" altLang="en-US" dirty="0" smtClean="0">
                <a:sym typeface="+mn-lt"/>
              </a:rPr>
              <a:t>操作</a:t>
            </a:r>
            <a:endParaRPr lang="en-US" altLang="zh-CN" dirty="0" smtClean="0">
              <a:sym typeface="+mn-lt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sym typeface="+mn-lt"/>
              </a:rPr>
              <a:t>Neutron</a:t>
            </a:r>
            <a:r>
              <a:rPr lang="zh-CN" altLang="en-US" b="1" dirty="0" smtClean="0">
                <a:solidFill>
                  <a:schemeClr val="tx1"/>
                </a:solidFill>
                <a:sym typeface="+mn-lt"/>
              </a:rPr>
              <a:t>网络流量分析</a:t>
            </a:r>
            <a:endParaRPr lang="en-US" altLang="zh-CN" b="1" dirty="0" smtClean="0">
              <a:solidFill>
                <a:schemeClr val="tx1"/>
              </a:solidFill>
              <a:sym typeface="+mn-lt"/>
            </a:endParaRPr>
          </a:p>
          <a:p>
            <a:pPr lvl="1"/>
            <a:r>
              <a:rPr lang="en-US" altLang="zh-CN" dirty="0" smtClean="0">
                <a:sym typeface="+mn-lt"/>
              </a:rPr>
              <a:t>Linux Bridge + Flat/VLAN</a:t>
            </a:r>
            <a:r>
              <a:rPr lang="zh-CN" altLang="en-US" dirty="0" smtClean="0">
                <a:sym typeface="+mn-lt"/>
              </a:rPr>
              <a:t>网络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sym typeface="+mn-lt"/>
              </a:rPr>
              <a:t>Open </a:t>
            </a: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  <a:sym typeface="+mn-lt"/>
              </a:rPr>
              <a:t>vSwitch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sym typeface="+mn-lt"/>
              </a:rPr>
              <a:t> + VXLAN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sym typeface="+mn-lt"/>
              </a:rPr>
              <a:t>网络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网络典型场景介绍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支持多种多样的网络技术和类型，可以自由组合各种网络模型。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如下两种网络模型是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生产环境中常用的：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Linux Bridge + Flat/VLAN</a:t>
            </a:r>
            <a:r>
              <a:rPr lang="zh-CN" altLang="en-US" dirty="0" smtClean="0">
                <a:cs typeface="+mn-ea"/>
                <a:sym typeface="+mn-lt"/>
              </a:rPr>
              <a:t>网络</a:t>
            </a:r>
            <a:endParaRPr lang="en-US" altLang="zh-CN" dirty="0" smtClean="0">
              <a:cs typeface="+mn-ea"/>
              <a:sym typeface="+mn-lt"/>
            </a:endParaRPr>
          </a:p>
          <a:p>
            <a:pPr lvl="2"/>
            <a:r>
              <a:rPr lang="zh-CN" altLang="en-US" dirty="0" smtClean="0">
                <a:latin typeface="+mn-lt"/>
                <a:cs typeface="+mn-ea"/>
                <a:sym typeface="+mn-lt"/>
              </a:rPr>
              <a:t>仅提供简单的网络互通，虚拟网络、路由、负载均衡等由物理设备提供。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2"/>
            <a:r>
              <a:rPr lang="zh-CN" altLang="en-US" dirty="0" smtClean="0">
                <a:latin typeface="+mn-lt"/>
                <a:cs typeface="+mn-ea"/>
                <a:sym typeface="+mn-lt"/>
              </a:rPr>
              <a:t>网络简单、高效，适合中小企业私有云网络场景。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Open </a:t>
            </a:r>
            <a:r>
              <a:rPr lang="en-US" altLang="zh-CN" dirty="0" err="1" smtClean="0">
                <a:cs typeface="+mn-ea"/>
                <a:sym typeface="+mn-lt"/>
              </a:rPr>
              <a:t>vSwitch</a:t>
            </a:r>
            <a:r>
              <a:rPr lang="en-US" altLang="zh-CN" dirty="0" smtClean="0">
                <a:cs typeface="+mn-ea"/>
                <a:sym typeface="+mn-lt"/>
              </a:rPr>
              <a:t> + VXLAN</a:t>
            </a:r>
            <a:r>
              <a:rPr lang="zh-CN" altLang="en-US" dirty="0" smtClean="0">
                <a:cs typeface="+mn-ea"/>
                <a:sym typeface="+mn-lt"/>
              </a:rPr>
              <a:t>网络</a:t>
            </a:r>
            <a:endParaRPr lang="en-US" altLang="zh-CN" dirty="0" smtClean="0">
              <a:cs typeface="+mn-ea"/>
              <a:sym typeface="+mn-lt"/>
            </a:endParaRPr>
          </a:p>
          <a:p>
            <a:pPr lvl="2"/>
            <a:r>
              <a:rPr lang="zh-CN" altLang="en-US" dirty="0" smtClean="0">
                <a:latin typeface="+mn-lt"/>
                <a:cs typeface="+mn-ea"/>
                <a:sym typeface="+mn-lt"/>
              </a:rPr>
              <a:t>提供多租户、大规模网络隔离能力，适合大规模私有云和公有云网络场景。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40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Linux Bridge + Flat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</a:t>
            </a:r>
          </a:p>
        </p:txBody>
      </p:sp>
      <p:pic>
        <p:nvPicPr>
          <p:cNvPr id="4098" name="Picture 2" descr="Provider networks using Linux bridge - components and connectivity - one net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5" b="12106"/>
          <a:stretch/>
        </p:blipFill>
        <p:spPr bwMode="auto">
          <a:xfrm>
            <a:off x="1017059" y="1340768"/>
            <a:ext cx="5095875" cy="453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 bwMode="auto">
          <a:xfrm>
            <a:off x="5994904" y="2784295"/>
            <a:ext cx="5359929" cy="827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Linux Bridge + Flat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是最简单的网络模型，直接使用现有物理网络配置。</a:t>
            </a:r>
          </a:p>
        </p:txBody>
      </p:sp>
      <p:sp>
        <p:nvSpPr>
          <p:cNvPr id="6" name="矩形 5"/>
          <p:cNvSpPr/>
          <p:nvPr/>
        </p:nvSpPr>
        <p:spPr>
          <a:xfrm>
            <a:off x="1003300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>
          <a:xfrm>
            <a:off x="8472264" y="1231900"/>
            <a:ext cx="2038263" cy="519547"/>
            <a:chOff x="6736753" y="3169226"/>
            <a:chExt cx="2124628" cy="519547"/>
          </a:xfrm>
        </p:grpSpPr>
        <p:sp>
          <p:nvSpPr>
            <p:cNvPr id="11" name="椭圆 10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7B9F3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6947943" y="3169226"/>
              <a:ext cx="1913438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1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 (untagged)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096000" y="1231900"/>
            <a:ext cx="1863400" cy="519547"/>
            <a:chOff x="6736753" y="4015229"/>
            <a:chExt cx="1863400" cy="519547"/>
          </a:xfrm>
        </p:grpSpPr>
        <p:sp>
          <p:nvSpPr>
            <p:cNvPr id="14" name="椭圆 13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CB4B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 bwMode="auto">
            <a:xfrm>
              <a:off x="6947943" y="4015229"/>
              <a:ext cx="1652210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Aggregate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8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Linux Bridge + </a:t>
            </a:r>
            <a:r>
              <a:rPr lang="en-US" altLang="zh-CN" dirty="0">
                <a:latin typeface="+mn-lt"/>
                <a:cs typeface="+mn-ea"/>
                <a:sym typeface="+mn-lt"/>
              </a:rPr>
              <a:t>VLAN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</a:t>
            </a:r>
          </a:p>
        </p:txBody>
      </p:sp>
      <p:pic>
        <p:nvPicPr>
          <p:cNvPr id="5122" name="Picture 2" descr="ä½¿ç¨Linuxç½æ¡¥çæä¾åç½ç» - ç»ä»¶åè¿æ¥ - å¤ä¸ªç½ç»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3" b="12219"/>
          <a:stretch/>
        </p:blipFill>
        <p:spPr bwMode="auto">
          <a:xfrm>
            <a:off x="889847" y="1233066"/>
            <a:ext cx="7870449" cy="51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 bwMode="auto">
          <a:xfrm>
            <a:off x="7644172" y="5236400"/>
            <a:ext cx="3828691" cy="827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Linux Bridge + VLAN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支持现有物理网络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VLAN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隔离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1003300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6" name="组合 35"/>
          <p:cNvGrpSpPr>
            <a:grpSpLocks/>
          </p:cNvGrpSpPr>
          <p:nvPr/>
        </p:nvGrpSpPr>
        <p:grpSpPr>
          <a:xfrm>
            <a:off x="8976321" y="2522100"/>
            <a:ext cx="2030130" cy="519547"/>
            <a:chOff x="6736753" y="3169226"/>
            <a:chExt cx="1955753" cy="519547"/>
          </a:xfrm>
        </p:grpSpPr>
        <p:sp>
          <p:nvSpPr>
            <p:cNvPr id="37" name="椭圆 36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859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 bwMode="auto">
            <a:xfrm>
              <a:off x="6947943" y="3169226"/>
              <a:ext cx="1744563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1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101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976319" y="1587637"/>
            <a:ext cx="1880720" cy="519547"/>
            <a:chOff x="6736753" y="4015229"/>
            <a:chExt cx="1738167" cy="519547"/>
          </a:xfrm>
        </p:grpSpPr>
        <p:sp>
          <p:nvSpPr>
            <p:cNvPr id="40" name="椭圆 39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CB4B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文本框 40"/>
            <p:cNvSpPr txBox="1"/>
            <p:nvPr/>
          </p:nvSpPr>
          <p:spPr bwMode="auto">
            <a:xfrm>
              <a:off x="6947943" y="4015229"/>
              <a:ext cx="1526977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Aggregate</a:t>
              </a:r>
            </a:p>
          </p:txBody>
        </p:sp>
      </p:grpSp>
      <p:grpSp>
        <p:nvGrpSpPr>
          <p:cNvPr id="42" name="组合 41"/>
          <p:cNvGrpSpPr>
            <a:grpSpLocks/>
          </p:cNvGrpSpPr>
          <p:nvPr/>
        </p:nvGrpSpPr>
        <p:grpSpPr>
          <a:xfrm>
            <a:off x="8976320" y="3456564"/>
            <a:ext cx="2030130" cy="519547"/>
            <a:chOff x="6736753" y="3169226"/>
            <a:chExt cx="1955752" cy="519547"/>
          </a:xfrm>
        </p:grpSpPr>
        <p:sp>
          <p:nvSpPr>
            <p:cNvPr id="43" name="椭圆 42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00A3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 bwMode="auto">
            <a:xfrm>
              <a:off x="6947943" y="3169226"/>
              <a:ext cx="174456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1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102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68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Linux Bridge + VLAN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实现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7389217" y="1233488"/>
            <a:ext cx="4083116" cy="4680000"/>
          </a:xfrm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使用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Linux Bridge + VLAN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网络时：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ML2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en-US" altLang="zh-CN" dirty="0" smtClean="0">
                <a:cs typeface="+mn-ea"/>
                <a:sym typeface="+mn-lt"/>
              </a:rPr>
              <a:t>Type Driver</a:t>
            </a:r>
            <a:r>
              <a:rPr lang="zh-CN" altLang="en-US" dirty="0" smtClean="0">
                <a:cs typeface="+mn-ea"/>
                <a:sym typeface="+mn-lt"/>
              </a:rPr>
              <a:t>为</a:t>
            </a:r>
            <a:r>
              <a:rPr lang="en-US" altLang="zh-CN" dirty="0" smtClean="0">
                <a:cs typeface="+mn-ea"/>
                <a:sym typeface="+mn-lt"/>
              </a:rPr>
              <a:t>VLAN 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ML2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en-US" altLang="zh-CN" dirty="0" smtClean="0">
                <a:cs typeface="+mn-ea"/>
                <a:sym typeface="+mn-lt"/>
              </a:rPr>
              <a:t>Mechanism Driver</a:t>
            </a:r>
            <a:r>
              <a:rPr lang="zh-CN" altLang="en-US" dirty="0" smtClean="0">
                <a:cs typeface="+mn-ea"/>
                <a:sym typeface="+mn-lt"/>
              </a:rPr>
              <a:t>为</a:t>
            </a:r>
            <a:r>
              <a:rPr lang="en-US" altLang="zh-CN" dirty="0" err="1" smtClean="0">
                <a:cs typeface="+mn-ea"/>
                <a:sym typeface="+mn-lt"/>
              </a:rPr>
              <a:t>LinuxBridge</a:t>
            </a:r>
            <a:r>
              <a:rPr lang="en-US" altLang="zh-CN" dirty="0" smtClean="0">
                <a:cs typeface="+mn-ea"/>
                <a:sym typeface="+mn-lt"/>
              </a:rPr>
              <a:t> 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L2 Agent</a:t>
            </a:r>
            <a:r>
              <a:rPr lang="zh-CN" altLang="en-US" dirty="0" smtClean="0">
                <a:cs typeface="+mn-ea"/>
                <a:sym typeface="+mn-lt"/>
              </a:rPr>
              <a:t>为</a:t>
            </a:r>
            <a:r>
              <a:rPr lang="en-US" altLang="zh-CN" dirty="0" err="1" smtClean="0">
                <a:cs typeface="+mn-ea"/>
                <a:sym typeface="+mn-lt"/>
              </a:rPr>
              <a:t>LinuxBridge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26143" y="1233488"/>
            <a:ext cx="6402005" cy="5040560"/>
            <a:chOff x="2691756" y="1126880"/>
            <a:chExt cx="6537014" cy="5146858"/>
          </a:xfrm>
        </p:grpSpPr>
        <p:pic>
          <p:nvPicPr>
            <p:cNvPr id="6148" name="Picture 4" descr="http://xiehongfeng100.github.io/images/cloud-computation/openstack/neutron/neutron-server-startup/neutron-architecture.pn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" t="1790" r="836" b="1626"/>
            <a:stretch/>
          </p:blipFill>
          <p:spPr bwMode="auto">
            <a:xfrm>
              <a:off x="2691756" y="1126880"/>
              <a:ext cx="6385917" cy="5146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椭圆 2"/>
            <p:cNvSpPr/>
            <p:nvPr/>
          </p:nvSpPr>
          <p:spPr bwMode="auto">
            <a:xfrm>
              <a:off x="3231816" y="5301208"/>
              <a:ext cx="216024" cy="97253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5159896" y="5291955"/>
              <a:ext cx="216024" cy="97253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 rot="16200000" flipH="1">
              <a:off x="8634493" y="3050747"/>
              <a:ext cx="216024" cy="97253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073076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057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Linux Bridge + VLAN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场景说明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使用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Linux Bridge + VLAN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Provider Network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，网络流量可以分为如下几种：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南北向流量：虚拟机和外部网络（例如</a:t>
            </a:r>
            <a:r>
              <a:rPr lang="en-US" altLang="zh-CN" dirty="0" smtClean="0">
                <a:cs typeface="+mn-ea"/>
                <a:sym typeface="+mn-lt"/>
              </a:rPr>
              <a:t>Internet</a:t>
            </a:r>
            <a:r>
              <a:rPr lang="zh-CN" altLang="en-US" dirty="0" smtClean="0">
                <a:cs typeface="+mn-ea"/>
                <a:sym typeface="+mn-lt"/>
              </a:rPr>
              <a:t>）通信的流量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东西向流量：虚拟机之间的流量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Provider Network</a:t>
            </a:r>
            <a:r>
              <a:rPr lang="zh-CN" altLang="en-US" dirty="0" smtClean="0">
                <a:cs typeface="+mn-ea"/>
                <a:sym typeface="+mn-lt"/>
              </a:rPr>
              <a:t>和外部网络之间的流量：由物理网络设备负责交换和路由。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后续的网络流量分析基于如下示例：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Provider network 1 (VLAN)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VLAN 101 (tagged)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IP 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地址段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203.0.113.0/24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，网关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203.0.113.1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 （物理网络设备上）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Provider network 2 (VLAN)</a:t>
            </a:r>
          </a:p>
          <a:p>
            <a:pPr lvl="2"/>
            <a:r>
              <a:rPr lang="en-US" altLang="zh-CN" dirty="0" smtClean="0">
                <a:latin typeface="+mn-lt"/>
                <a:cs typeface="+mn-ea"/>
                <a:sym typeface="+mn-lt"/>
              </a:rPr>
              <a:t>VLAN 102 (tagged)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IP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地址段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192.0.2.0/24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，网关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192.0.2.1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（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vRouter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端口上）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90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使用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Fixed IP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的虚拟机南北流量分析</a:t>
            </a:r>
          </a:p>
        </p:txBody>
      </p:sp>
      <p:pic>
        <p:nvPicPr>
          <p:cNvPr id="7170" name="Picture 2" descr="ä½¿ç¨Linuxç½æ¡¥çæä¾åç½ç» - ç½ç»æµé - å/å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0" b="14275"/>
          <a:stretch/>
        </p:blipFill>
        <p:spPr bwMode="auto">
          <a:xfrm>
            <a:off x="860542" y="1271719"/>
            <a:ext cx="5415478" cy="46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 bwMode="auto">
          <a:xfrm>
            <a:off x="6096566" y="2024844"/>
            <a:ext cx="5376863" cy="266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eaLnBrk="1" fontAlgn="base" hangingPunct="1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latin typeface="+mn-lt"/>
                <a:ea typeface="+mn-ea"/>
                <a:cs typeface="+mn-ea"/>
              </a:defRPr>
            </a:lvl1pPr>
            <a:lvl2pPr marL="654050" lvl="1" indent="-252413" defTabSz="801688" eaLnBrk="1" fontAlgn="base" hangingPunct="1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latin typeface="+mn-lt"/>
                <a:ea typeface="+mn-ea"/>
                <a:cs typeface="+mn-ea"/>
              </a:defRPr>
            </a:lvl2pPr>
            <a:lvl3pPr marL="1003300" lvl="2" indent="-201613" defTabSz="801688" eaLnBrk="1" fontAlgn="base" hangingPunct="1">
              <a:lnSpc>
                <a:spcPct val="140000"/>
              </a:lnSpc>
              <a:spcBef>
                <a:spcPct val="30000"/>
              </a:spcBef>
              <a:buSzPct val="50000"/>
              <a:buFont typeface="Wingdings" pitchFamily="2" charset="2"/>
              <a:buChar char="n"/>
              <a:defRPr>
                <a:latin typeface="+mn-lt"/>
                <a:ea typeface="+mn-ea"/>
                <a:cs typeface="+mn-ea"/>
              </a:defRPr>
            </a:lvl3pPr>
            <a:lvl4pPr marL="1400175" indent="-198438" defTabSz="801688" eaLnBrk="1" fontAlgn="base" hangingPunct="1">
              <a:lnSpc>
                <a:spcPct val="140000"/>
              </a:lnSpc>
              <a:spcBef>
                <a:spcPct val="30000"/>
              </a:spcBef>
              <a:buChar char="–"/>
              <a:defRPr sz="1600">
                <a:latin typeface="+mj-lt"/>
                <a:ea typeface="+mn-ea"/>
              </a:defRPr>
            </a:lvl4pPr>
            <a:lvl5pPr marL="1801813" indent="-201613" defTabSz="801688" eaLnBrk="1" fontAlgn="base" hangingPunct="1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5pPr>
            <a:lvl6pPr marL="22590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6pPr>
            <a:lvl7pPr marL="27162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7pPr>
            <a:lvl8pPr marL="31734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8pPr>
            <a:lvl9pPr marL="36306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9pPr>
          </a:lstStyle>
          <a:p>
            <a:r>
              <a:rPr lang="zh-CN" altLang="en-US" dirty="0">
                <a:sym typeface="+mn-lt"/>
              </a:rPr>
              <a:t>场景说明：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虚拟机运行在计算节点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 smtClean="0">
                <a:sym typeface="+mn-lt"/>
              </a:rPr>
              <a:t>上，使用</a:t>
            </a:r>
            <a:r>
              <a:rPr lang="en-US" altLang="zh-CN" dirty="0">
                <a:sym typeface="+mn-lt"/>
              </a:rPr>
              <a:t>Provider network 1</a:t>
            </a:r>
            <a:r>
              <a:rPr lang="zh-CN" altLang="en-US" dirty="0">
                <a:sym typeface="+mn-lt"/>
              </a:rPr>
              <a:t>。</a:t>
            </a:r>
          </a:p>
          <a:p>
            <a:pPr lvl="1"/>
            <a:r>
              <a:rPr lang="zh-CN" altLang="en-US" dirty="0">
                <a:sym typeface="+mn-lt"/>
              </a:rPr>
              <a:t>虚拟机将数据包发送到</a:t>
            </a:r>
            <a:r>
              <a:rPr lang="en-US" altLang="zh-CN" dirty="0">
                <a:sym typeface="+mn-lt"/>
              </a:rPr>
              <a:t>Internet</a:t>
            </a:r>
            <a:r>
              <a:rPr lang="zh-CN" altLang="en-US" dirty="0">
                <a:sym typeface="+mn-lt"/>
              </a:rPr>
              <a:t>上的主机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3076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>
          <a:xfrm>
            <a:off x="8848964" y="1340768"/>
            <a:ext cx="2619136" cy="519547"/>
            <a:chOff x="6736753" y="3169226"/>
            <a:chExt cx="2523180" cy="519547"/>
          </a:xfrm>
        </p:grpSpPr>
        <p:sp>
          <p:nvSpPr>
            <p:cNvPr id="9" name="椭圆 8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859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 bwMode="auto">
            <a:xfrm>
              <a:off x="6947943" y="3169226"/>
              <a:ext cx="2311990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1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101, 203.0.113.0/24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54894" y="1340768"/>
            <a:ext cx="1880720" cy="519547"/>
            <a:chOff x="6736753" y="4015229"/>
            <a:chExt cx="1738167" cy="519547"/>
          </a:xfrm>
        </p:grpSpPr>
        <p:sp>
          <p:nvSpPr>
            <p:cNvPr id="13" name="椭圆 12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CB4B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947943" y="4015229"/>
              <a:ext cx="1526977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Aggregate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47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同一个网络中虚拟机东西流量分析</a:t>
            </a:r>
          </a:p>
        </p:txBody>
      </p:sp>
      <p:pic>
        <p:nvPicPr>
          <p:cNvPr id="8194" name="Picture 2" descr="Provider networks using Linux bridge - network traffic flow - east/west scenario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7" b="12231"/>
          <a:stretch/>
        </p:blipFill>
        <p:spPr bwMode="auto">
          <a:xfrm>
            <a:off x="1003300" y="1212001"/>
            <a:ext cx="4766754" cy="5133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096000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>
          <a:xfrm>
            <a:off x="8848964" y="1340768"/>
            <a:ext cx="2619136" cy="519547"/>
            <a:chOff x="6736753" y="3169226"/>
            <a:chExt cx="2523180" cy="519547"/>
          </a:xfrm>
        </p:grpSpPr>
        <p:sp>
          <p:nvSpPr>
            <p:cNvPr id="9" name="椭圆 8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859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6947943" y="3169226"/>
              <a:ext cx="2311990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1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101, 203.0.113.0/24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54894" y="1340768"/>
            <a:ext cx="1880720" cy="519547"/>
            <a:chOff x="6736753" y="4015229"/>
            <a:chExt cx="1738167" cy="519547"/>
          </a:xfrm>
        </p:grpSpPr>
        <p:sp>
          <p:nvSpPr>
            <p:cNvPr id="12" name="椭圆 11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CB4B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6947943" y="4015229"/>
              <a:ext cx="1526977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Aggregate</a:t>
              </a:r>
            </a:p>
          </p:txBody>
        </p:sp>
      </p:grpSp>
      <p:sp>
        <p:nvSpPr>
          <p:cNvPr id="14" name="文本框 13"/>
          <p:cNvSpPr txBox="1"/>
          <p:nvPr/>
        </p:nvSpPr>
        <p:spPr bwMode="auto">
          <a:xfrm>
            <a:off x="6096566" y="2024844"/>
            <a:ext cx="5376863" cy="2661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eaLnBrk="1" fontAlgn="base" hangingPunct="1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latin typeface="+mn-lt"/>
                <a:ea typeface="+mn-ea"/>
                <a:cs typeface="+mn-ea"/>
              </a:defRPr>
            </a:lvl1pPr>
            <a:lvl2pPr marL="654050" lvl="1" indent="-252413" defTabSz="801688" eaLnBrk="1" fontAlgn="base" hangingPunct="1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latin typeface="+mn-lt"/>
                <a:ea typeface="+mn-ea"/>
                <a:cs typeface="+mn-ea"/>
              </a:defRPr>
            </a:lvl2pPr>
            <a:lvl3pPr marL="1003300" lvl="2" indent="-201613" defTabSz="801688" eaLnBrk="1" fontAlgn="base" hangingPunct="1">
              <a:lnSpc>
                <a:spcPct val="140000"/>
              </a:lnSpc>
              <a:spcBef>
                <a:spcPct val="30000"/>
              </a:spcBef>
              <a:buSzPct val="50000"/>
              <a:buFont typeface="Wingdings" pitchFamily="2" charset="2"/>
              <a:buChar char="n"/>
              <a:defRPr>
                <a:latin typeface="+mn-lt"/>
                <a:ea typeface="+mn-ea"/>
                <a:cs typeface="+mn-ea"/>
              </a:defRPr>
            </a:lvl3pPr>
            <a:lvl4pPr marL="1400175" indent="-198438" defTabSz="801688" eaLnBrk="1" fontAlgn="base" hangingPunct="1">
              <a:lnSpc>
                <a:spcPct val="140000"/>
              </a:lnSpc>
              <a:spcBef>
                <a:spcPct val="30000"/>
              </a:spcBef>
              <a:buChar char="–"/>
              <a:defRPr sz="1600">
                <a:latin typeface="+mj-lt"/>
                <a:ea typeface="+mn-ea"/>
              </a:defRPr>
            </a:lvl4pPr>
            <a:lvl5pPr marL="1801813" indent="-201613" defTabSz="801688" eaLnBrk="1" fontAlgn="base" hangingPunct="1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5pPr>
            <a:lvl6pPr marL="22590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6pPr>
            <a:lvl7pPr marL="27162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7pPr>
            <a:lvl8pPr marL="31734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8pPr>
            <a:lvl9pPr marL="36306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9pPr>
          </a:lstStyle>
          <a:p>
            <a:r>
              <a:rPr lang="zh-CN" altLang="en-US" dirty="0">
                <a:sym typeface="+mn-lt"/>
              </a:rPr>
              <a:t>场景说明：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>
                <a:sym typeface="+mn-lt"/>
              </a:rPr>
              <a:t>虚拟机运行在计算节点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 smtClean="0">
                <a:sym typeface="+mn-lt"/>
              </a:rPr>
              <a:t>上，使用</a:t>
            </a:r>
            <a:r>
              <a:rPr lang="en-US" altLang="zh-CN" dirty="0">
                <a:sym typeface="+mn-lt"/>
              </a:rPr>
              <a:t>Provider network 1</a:t>
            </a:r>
            <a:r>
              <a:rPr lang="zh-CN" altLang="en-US" dirty="0">
                <a:sym typeface="+mn-lt"/>
              </a:rPr>
              <a:t>。</a:t>
            </a:r>
          </a:p>
          <a:p>
            <a:pPr lvl="1"/>
            <a:r>
              <a:rPr lang="zh-CN" altLang="en-US" dirty="0">
                <a:sym typeface="+mn-lt"/>
              </a:rPr>
              <a:t>虚拟机将数据包发送到</a:t>
            </a:r>
            <a:r>
              <a:rPr lang="en-US" altLang="zh-CN" dirty="0">
                <a:sym typeface="+mn-lt"/>
              </a:rPr>
              <a:t>Internet</a:t>
            </a:r>
            <a:r>
              <a:rPr lang="zh-CN" altLang="en-US" dirty="0">
                <a:sym typeface="+mn-lt"/>
              </a:rPr>
              <a:t>上的主机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58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不同网络中虚拟机东西流量</a:t>
            </a:r>
          </a:p>
        </p:txBody>
      </p:sp>
      <p:pic>
        <p:nvPicPr>
          <p:cNvPr id="10242" name="Picture 2" descr="Provider networks using Linux bridge - network traffic flow - east/west scenario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5" b="16974"/>
          <a:stretch/>
        </p:blipFill>
        <p:spPr bwMode="auto">
          <a:xfrm>
            <a:off x="1091444" y="1233066"/>
            <a:ext cx="4466900" cy="51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 bwMode="auto">
          <a:xfrm>
            <a:off x="6096000" y="2528900"/>
            <a:ext cx="537686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eaLnBrk="1" fontAlgn="base" hangingPunct="1">
              <a:lnSpc>
                <a:spcPct val="140000"/>
              </a:lnSpc>
              <a:spcBef>
                <a:spcPct val="30000"/>
              </a:spcBef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latin typeface="+mn-lt"/>
                <a:ea typeface="+mn-ea"/>
                <a:cs typeface="+mn-ea"/>
              </a:defRPr>
            </a:lvl1pPr>
            <a:lvl2pPr marL="654050" lvl="1" indent="-252413" defTabSz="801688" eaLnBrk="1" fontAlgn="base" hangingPunct="1">
              <a:lnSpc>
                <a:spcPct val="140000"/>
              </a:lnSpc>
              <a:spcBef>
                <a:spcPct val="30000"/>
              </a:spcBef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latin typeface="+mn-lt"/>
                <a:ea typeface="+mn-ea"/>
                <a:cs typeface="+mn-ea"/>
              </a:defRPr>
            </a:lvl2pPr>
            <a:lvl3pPr marL="1003300" lvl="2" indent="-201613" defTabSz="801688" eaLnBrk="1" fontAlgn="base" hangingPunct="1">
              <a:lnSpc>
                <a:spcPct val="140000"/>
              </a:lnSpc>
              <a:spcBef>
                <a:spcPct val="30000"/>
              </a:spcBef>
              <a:buSzPct val="50000"/>
              <a:buFont typeface="Wingdings" pitchFamily="2" charset="2"/>
              <a:buChar char="n"/>
              <a:defRPr>
                <a:latin typeface="+mn-lt"/>
                <a:ea typeface="+mn-ea"/>
                <a:cs typeface="+mn-ea"/>
              </a:defRPr>
            </a:lvl3pPr>
            <a:lvl4pPr marL="1400175" indent="-198438" defTabSz="801688" eaLnBrk="1" fontAlgn="base" hangingPunct="1">
              <a:lnSpc>
                <a:spcPct val="140000"/>
              </a:lnSpc>
              <a:spcBef>
                <a:spcPct val="30000"/>
              </a:spcBef>
              <a:buChar char="–"/>
              <a:defRPr sz="1600">
                <a:latin typeface="+mj-lt"/>
                <a:ea typeface="+mn-ea"/>
              </a:defRPr>
            </a:lvl4pPr>
            <a:lvl5pPr marL="1801813" indent="-201613" defTabSz="801688" eaLnBrk="1" fontAlgn="base" hangingPunct="1">
              <a:lnSpc>
                <a:spcPct val="140000"/>
              </a:lnSpc>
              <a:spcBef>
                <a:spcPct val="30000"/>
              </a:spcBef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5pPr>
            <a:lvl6pPr marL="22590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6pPr>
            <a:lvl7pPr marL="27162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7pPr>
            <a:lvl8pPr marL="31734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8pPr>
            <a:lvl9pPr marL="3630613" indent="-201613" defTabSz="801688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latin typeface="+mj-lt"/>
                <a:ea typeface="+mn-ea"/>
              </a:defRPr>
            </a:lvl9pPr>
          </a:lstStyle>
          <a:p>
            <a:r>
              <a:rPr lang="zh-CN" altLang="en-US" dirty="0">
                <a:sym typeface="+mn-lt"/>
              </a:rPr>
              <a:t>场景说明：</a:t>
            </a:r>
            <a:endParaRPr lang="en-US" altLang="zh-CN" dirty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虚拟机</a:t>
            </a:r>
            <a:r>
              <a:rPr lang="en-US" altLang="zh-CN" dirty="0" smtClean="0">
                <a:sym typeface="+mn-lt"/>
              </a:rPr>
              <a:t>1</a:t>
            </a:r>
            <a:r>
              <a:rPr lang="zh-CN" altLang="en-US" dirty="0" smtClean="0">
                <a:sym typeface="+mn-lt"/>
              </a:rPr>
              <a:t>运行</a:t>
            </a:r>
            <a:r>
              <a:rPr lang="zh-CN" altLang="en-US" dirty="0">
                <a:sym typeface="+mn-lt"/>
              </a:rPr>
              <a:t>在计算节点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 smtClean="0">
                <a:sym typeface="+mn-lt"/>
              </a:rPr>
              <a:t>上，使用</a:t>
            </a:r>
            <a:r>
              <a:rPr lang="en-US" altLang="zh-CN" dirty="0">
                <a:sym typeface="+mn-lt"/>
              </a:rPr>
              <a:t>Provider network 1</a:t>
            </a:r>
            <a:r>
              <a:rPr lang="zh-CN" altLang="en-US" dirty="0">
                <a:sym typeface="+mn-lt"/>
              </a:rPr>
              <a:t>。</a:t>
            </a:r>
          </a:p>
          <a:p>
            <a:pPr lvl="1"/>
            <a:r>
              <a:rPr lang="zh-CN" altLang="en-US" dirty="0" smtClean="0">
                <a:sym typeface="+mn-lt"/>
              </a:rPr>
              <a:t>虚拟机</a:t>
            </a:r>
            <a:r>
              <a:rPr lang="en-US" altLang="zh-CN" dirty="0" smtClean="0">
                <a:sym typeface="+mn-lt"/>
              </a:rPr>
              <a:t>2</a:t>
            </a:r>
            <a:r>
              <a:rPr lang="zh-CN" altLang="en-US" dirty="0" smtClean="0">
                <a:sym typeface="+mn-lt"/>
              </a:rPr>
              <a:t>运行</a:t>
            </a:r>
            <a:r>
              <a:rPr lang="zh-CN" altLang="en-US" dirty="0">
                <a:sym typeface="+mn-lt"/>
              </a:rPr>
              <a:t>在计算</a:t>
            </a:r>
            <a:r>
              <a:rPr lang="zh-CN" altLang="en-US" dirty="0" smtClean="0">
                <a:sym typeface="+mn-lt"/>
              </a:rPr>
              <a:t>节点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 smtClean="0">
                <a:sym typeface="+mn-lt"/>
              </a:rPr>
              <a:t>上</a:t>
            </a:r>
            <a:r>
              <a:rPr lang="zh-CN" altLang="en-US" dirty="0">
                <a:sym typeface="+mn-lt"/>
              </a:rPr>
              <a:t>，使用</a:t>
            </a:r>
            <a:r>
              <a:rPr lang="en-US" altLang="zh-CN" dirty="0">
                <a:sym typeface="+mn-lt"/>
              </a:rPr>
              <a:t>Provider network 2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  <a:p>
            <a:pPr lvl="1"/>
            <a:r>
              <a:rPr lang="zh-CN" altLang="en-US" dirty="0" smtClean="0">
                <a:sym typeface="+mn-lt"/>
              </a:rPr>
              <a:t>虚拟机</a:t>
            </a:r>
            <a:r>
              <a:rPr lang="en-US" altLang="zh-CN" dirty="0" smtClean="0">
                <a:sym typeface="+mn-lt"/>
              </a:rPr>
              <a:t>1</a:t>
            </a:r>
            <a:r>
              <a:rPr lang="zh-CN" altLang="en-US" dirty="0" smtClean="0">
                <a:sym typeface="+mn-lt"/>
              </a:rPr>
              <a:t>将数据包发送到虚拟机</a:t>
            </a:r>
            <a:r>
              <a:rPr lang="en-US" altLang="zh-CN" dirty="0" smtClean="0">
                <a:sym typeface="+mn-lt"/>
              </a:rPr>
              <a:t>2</a:t>
            </a:r>
            <a:r>
              <a:rPr lang="zh-CN" altLang="en-US" dirty="0" smtClean="0">
                <a:sym typeface="+mn-lt"/>
              </a:rPr>
              <a:t>。</a:t>
            </a:r>
            <a:endParaRPr lang="en-US" altLang="zh-CN" dirty="0" smtClean="0">
              <a:sym typeface="+mn-lt"/>
            </a:endParaRPr>
          </a:p>
          <a:p>
            <a:endParaRPr lang="zh-CN" altLang="en-US" dirty="0"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7112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>
            <a:grpSpLocks/>
          </p:cNvGrpSpPr>
          <p:nvPr/>
        </p:nvGrpSpPr>
        <p:grpSpPr>
          <a:xfrm>
            <a:off x="8848964" y="1340768"/>
            <a:ext cx="2619136" cy="519547"/>
            <a:chOff x="6736753" y="3169226"/>
            <a:chExt cx="2523180" cy="519547"/>
          </a:xfrm>
        </p:grpSpPr>
        <p:sp>
          <p:nvSpPr>
            <p:cNvPr id="9" name="椭圆 8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859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6947943" y="3169226"/>
              <a:ext cx="2311990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1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101, 203.0.113.0/24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54894" y="1340768"/>
            <a:ext cx="1880720" cy="519547"/>
            <a:chOff x="6736753" y="4015229"/>
            <a:chExt cx="1738167" cy="519547"/>
          </a:xfrm>
        </p:grpSpPr>
        <p:sp>
          <p:nvSpPr>
            <p:cNvPr id="12" name="椭圆 11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CB4B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6947943" y="4015229"/>
              <a:ext cx="1526977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Aggregate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>
          <a:xfrm>
            <a:off x="6254894" y="2025067"/>
            <a:ext cx="2407540" cy="519547"/>
            <a:chOff x="6736753" y="3169226"/>
            <a:chExt cx="2319335" cy="519547"/>
          </a:xfrm>
        </p:grpSpPr>
        <p:sp>
          <p:nvSpPr>
            <p:cNvPr id="15" name="椭圆 14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2AA19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947943" y="3169226"/>
              <a:ext cx="2108145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102, 192.0.2.0/24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8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网络虚拟化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基础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网络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架构与组件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分析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 Neutron</a:t>
            </a:r>
            <a:r>
              <a:rPr lang="zh-CN" altLang="en-US" dirty="0">
                <a:latin typeface="+mn-lt"/>
                <a:cs typeface="+mn-ea"/>
                <a:sym typeface="+mn-lt"/>
              </a:rPr>
              <a:t>操作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Neutron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网络流量分析</a:t>
            </a:r>
            <a:endParaRPr lang="en-US" altLang="zh-CN" b="1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Linux Bridge + Flat/VLAN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网络</a:t>
            </a:r>
            <a:endParaRPr lang="en-US" altLang="zh-CN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Open </a:t>
            </a:r>
            <a:r>
              <a:rPr lang="en-US" altLang="zh-CN" dirty="0" err="1">
                <a:cs typeface="+mn-ea"/>
                <a:sym typeface="+mn-lt"/>
              </a:rPr>
              <a:t>vSwitch</a:t>
            </a:r>
            <a:r>
              <a:rPr lang="en-US" altLang="zh-CN" dirty="0">
                <a:cs typeface="+mn-ea"/>
                <a:sym typeface="+mn-lt"/>
              </a:rPr>
              <a:t> + VXLAN</a:t>
            </a:r>
            <a:r>
              <a:rPr lang="zh-CN" altLang="en-US" dirty="0" smtClean="0">
                <a:cs typeface="+mn-ea"/>
                <a:sym typeface="+mn-lt"/>
              </a:rPr>
              <a:t>网络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37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为什么介绍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网络虚拟化基础知识？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的设计目标是实现“网络即服务”。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设计上：遵循基于“软件定义网络（</a:t>
            </a:r>
            <a:r>
              <a:rPr lang="en-US" altLang="zh-CN" dirty="0" smtClean="0">
                <a:cs typeface="+mn-ea"/>
                <a:sym typeface="+mn-lt"/>
              </a:rPr>
              <a:t>SDN</a:t>
            </a:r>
            <a:r>
              <a:rPr lang="zh-CN" altLang="en-US" dirty="0" smtClean="0">
                <a:cs typeface="+mn-ea"/>
                <a:sym typeface="+mn-lt"/>
              </a:rPr>
              <a:t>）”的灵活和自动化原则。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实现上：充分利用 </a:t>
            </a:r>
            <a:r>
              <a:rPr lang="en-US" altLang="zh-CN" dirty="0" smtClean="0">
                <a:cs typeface="+mn-ea"/>
                <a:sym typeface="+mn-lt"/>
              </a:rPr>
              <a:t>Linux </a:t>
            </a:r>
            <a:r>
              <a:rPr lang="zh-CN" altLang="en-US" dirty="0" smtClean="0">
                <a:cs typeface="+mn-ea"/>
                <a:sym typeface="+mn-lt"/>
              </a:rPr>
              <a:t>各种网络相关的技术。</a:t>
            </a: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学习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系统中的网络虚拟化知识，有助于快速理解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的原理和实现。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716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 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vSwitch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+ VXLAN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</a:t>
            </a:r>
          </a:p>
        </p:txBody>
      </p:sp>
      <p:pic>
        <p:nvPicPr>
          <p:cNvPr id="11270" name="Picture 6" descr="Self-service networks using OVS - components and connectivity - one net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1" b="14578"/>
          <a:stretch/>
        </p:blipFill>
        <p:spPr bwMode="auto">
          <a:xfrm>
            <a:off x="940333" y="1232756"/>
            <a:ext cx="6667835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057900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968208" y="1276653"/>
            <a:ext cx="1880720" cy="519547"/>
            <a:chOff x="6736753" y="4015229"/>
            <a:chExt cx="1738167" cy="519547"/>
          </a:xfrm>
        </p:grpSpPr>
        <p:sp>
          <p:nvSpPr>
            <p:cNvPr id="23" name="椭圆 22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CB4B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6947943" y="4015229"/>
              <a:ext cx="1526977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Aggregate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>
          <a:xfrm>
            <a:off x="7968208" y="1988938"/>
            <a:ext cx="1803914" cy="519547"/>
            <a:chOff x="6736753" y="3169226"/>
            <a:chExt cx="1737824" cy="519547"/>
          </a:xfrm>
        </p:grpSpPr>
        <p:sp>
          <p:nvSpPr>
            <p:cNvPr id="26" name="椭圆 25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B58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6947943" y="3169226"/>
              <a:ext cx="1526634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Overlay network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10.0.1.0/24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>
          <a:xfrm>
            <a:off x="7968208" y="2701223"/>
            <a:ext cx="2054880" cy="519547"/>
            <a:chOff x="6736753" y="3169226"/>
            <a:chExt cx="1979595" cy="519547"/>
          </a:xfrm>
        </p:grpSpPr>
        <p:sp>
          <p:nvSpPr>
            <p:cNvPr id="29" name="椭圆 28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859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 bwMode="auto">
            <a:xfrm>
              <a:off x="6947943" y="3169226"/>
              <a:ext cx="1768405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 (untagged)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>
          <a:xfrm>
            <a:off x="7968208" y="3413509"/>
            <a:ext cx="2030130" cy="519547"/>
            <a:chOff x="6736753" y="3169226"/>
            <a:chExt cx="1955752" cy="519547"/>
          </a:xfrm>
        </p:grpSpPr>
        <p:sp>
          <p:nvSpPr>
            <p:cNvPr id="32" name="椭圆 31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268B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 bwMode="auto">
            <a:xfrm>
              <a:off x="6947943" y="3169226"/>
              <a:ext cx="174456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101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5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 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vSwitch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+ VXLAN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实现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7389217" y="1233488"/>
            <a:ext cx="4083116" cy="4680000"/>
          </a:xfrm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使用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 </a:t>
            </a:r>
            <a:r>
              <a:rPr lang="en-US" altLang="zh-CN" dirty="0" err="1" smtClean="0">
                <a:latin typeface="+mn-lt"/>
                <a:cs typeface="+mn-ea"/>
                <a:sym typeface="+mn-lt"/>
              </a:rPr>
              <a:t>vSwitch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+ VXLAN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网络时：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ML2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en-US" altLang="zh-CN" dirty="0" smtClean="0">
                <a:cs typeface="+mn-ea"/>
                <a:sym typeface="+mn-lt"/>
              </a:rPr>
              <a:t>Type Driver</a:t>
            </a:r>
            <a:r>
              <a:rPr lang="zh-CN" altLang="en-US" dirty="0" smtClean="0">
                <a:cs typeface="+mn-ea"/>
                <a:sym typeface="+mn-lt"/>
              </a:rPr>
              <a:t>为</a:t>
            </a:r>
            <a:r>
              <a:rPr lang="en-US" altLang="zh-CN" dirty="0" smtClean="0">
                <a:cs typeface="+mn-ea"/>
                <a:sym typeface="+mn-lt"/>
              </a:rPr>
              <a:t>VXLAN </a:t>
            </a: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ML2</a:t>
            </a:r>
            <a:r>
              <a:rPr lang="zh-CN" altLang="en-US" dirty="0" smtClean="0">
                <a:cs typeface="+mn-ea"/>
                <a:sym typeface="+mn-lt"/>
              </a:rPr>
              <a:t>的</a:t>
            </a:r>
            <a:r>
              <a:rPr lang="en-US" altLang="zh-CN" dirty="0" smtClean="0">
                <a:cs typeface="+mn-ea"/>
                <a:sym typeface="+mn-lt"/>
              </a:rPr>
              <a:t>Mechanism Driver</a:t>
            </a:r>
            <a:r>
              <a:rPr lang="zh-CN" altLang="en-US" dirty="0" smtClean="0">
                <a:cs typeface="+mn-ea"/>
                <a:sym typeface="+mn-lt"/>
              </a:rPr>
              <a:t>为</a:t>
            </a:r>
            <a:r>
              <a:rPr lang="en-US" altLang="zh-CN" dirty="0">
                <a:cs typeface="+mn-ea"/>
                <a:sym typeface="+mn-lt"/>
              </a:rPr>
              <a:t>Open </a:t>
            </a:r>
            <a:r>
              <a:rPr lang="en-US" altLang="zh-CN" dirty="0" err="1">
                <a:cs typeface="+mn-ea"/>
                <a:sym typeface="+mn-lt"/>
              </a:rPr>
              <a:t>vSwitch</a:t>
            </a:r>
            <a:r>
              <a:rPr lang="en-US" altLang="zh-CN" dirty="0">
                <a:cs typeface="+mn-ea"/>
                <a:sym typeface="+mn-lt"/>
              </a:rPr>
              <a:t> 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L2 Agent</a:t>
            </a:r>
            <a:r>
              <a:rPr lang="zh-CN" altLang="en-US" dirty="0" smtClean="0">
                <a:cs typeface="+mn-ea"/>
                <a:sym typeface="+mn-lt"/>
              </a:rPr>
              <a:t>为</a:t>
            </a:r>
            <a:r>
              <a:rPr lang="en-US" altLang="zh-CN" dirty="0">
                <a:cs typeface="+mn-ea"/>
                <a:sym typeface="+mn-lt"/>
              </a:rPr>
              <a:t>Open </a:t>
            </a:r>
            <a:r>
              <a:rPr lang="en-US" altLang="zh-CN" dirty="0" err="1">
                <a:cs typeface="+mn-ea"/>
                <a:sym typeface="+mn-lt"/>
              </a:rPr>
              <a:t>vSwitch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55441" y="1276494"/>
            <a:ext cx="6264696" cy="5049158"/>
            <a:chOff x="2711624" y="1126880"/>
            <a:chExt cx="6385917" cy="5146858"/>
          </a:xfrm>
        </p:grpSpPr>
        <p:pic>
          <p:nvPicPr>
            <p:cNvPr id="6148" name="Picture 4" descr="http://xiehongfeng100.github.io/images/cloud-computation/openstack/neutron/neutron-server-startup/neutron-architecture.png"/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" t="1790" r="836" b="1626"/>
            <a:stretch/>
          </p:blipFill>
          <p:spPr bwMode="auto">
            <a:xfrm>
              <a:off x="2711624" y="1126880"/>
              <a:ext cx="6385917" cy="5146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椭圆 2"/>
            <p:cNvSpPr/>
            <p:nvPr/>
          </p:nvSpPr>
          <p:spPr bwMode="auto">
            <a:xfrm>
              <a:off x="3447840" y="5301208"/>
              <a:ext cx="216024" cy="97253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4815992" y="5291955"/>
              <a:ext cx="216024" cy="972530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 rot="16200000" flipH="1">
              <a:off x="8019627" y="3249701"/>
              <a:ext cx="217466" cy="576064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5477232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49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Open vSwitch + VXLAN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场景说明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>
                <a:latin typeface="+mn-lt"/>
                <a:cs typeface="+mn-ea"/>
                <a:sym typeface="+mn-lt"/>
              </a:rPr>
              <a:t>使用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Open </a:t>
            </a:r>
            <a:r>
              <a:rPr lang="en-US" altLang="zh-CN" sz="2000" dirty="0" err="1" smtClean="0">
                <a:latin typeface="+mn-lt"/>
                <a:cs typeface="+mn-ea"/>
                <a:sym typeface="+mn-lt"/>
              </a:rPr>
              <a:t>vSwitch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 + VXLAN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实现</a:t>
            </a:r>
            <a:r>
              <a:rPr lang="en-US" altLang="zh-CN" sz="2000" dirty="0" smtClean="0">
                <a:latin typeface="+mn-lt"/>
                <a:cs typeface="+mn-ea"/>
                <a:sym typeface="+mn-lt"/>
              </a:rPr>
              <a:t>Self-service network</a:t>
            </a:r>
            <a:r>
              <a:rPr lang="zh-CN" altLang="en-US" sz="2000" dirty="0" smtClean="0">
                <a:latin typeface="+mn-lt"/>
                <a:cs typeface="+mn-ea"/>
                <a:sym typeface="+mn-lt"/>
              </a:rPr>
              <a:t>，网络流量可以分为如下几种：</a:t>
            </a: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sz="1800" dirty="0" smtClean="0">
                <a:cs typeface="+mn-ea"/>
                <a:sym typeface="+mn-lt"/>
              </a:rPr>
              <a:t>南北向流量：虚拟机和外部网络（例如</a:t>
            </a:r>
            <a:r>
              <a:rPr lang="en-US" altLang="zh-CN" sz="1800" dirty="0" smtClean="0">
                <a:cs typeface="+mn-ea"/>
                <a:sym typeface="+mn-lt"/>
              </a:rPr>
              <a:t>Internet</a:t>
            </a:r>
            <a:r>
              <a:rPr lang="zh-CN" altLang="en-US" sz="1800" dirty="0" smtClean="0">
                <a:cs typeface="+mn-ea"/>
                <a:sym typeface="+mn-lt"/>
              </a:rPr>
              <a:t>）通信的流量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zh-CN" altLang="en-US" sz="1800" dirty="0" smtClean="0">
                <a:cs typeface="+mn-ea"/>
                <a:sym typeface="+mn-lt"/>
              </a:rPr>
              <a:t>东西向流量：虚拟机之间的流量</a:t>
            </a:r>
            <a:endParaRPr lang="en-US" altLang="zh-CN" sz="1800" dirty="0" smtClean="0">
              <a:cs typeface="+mn-ea"/>
              <a:sym typeface="+mn-lt"/>
            </a:endParaRPr>
          </a:p>
          <a:p>
            <a:pPr lvl="1"/>
            <a:r>
              <a:rPr lang="en-US" altLang="zh-CN" sz="1800" dirty="0" smtClean="0">
                <a:cs typeface="+mn-ea"/>
                <a:sym typeface="+mn-lt"/>
              </a:rPr>
              <a:t>Provider Network</a:t>
            </a:r>
            <a:r>
              <a:rPr lang="zh-CN" altLang="en-US" sz="1800" dirty="0" smtClean="0">
                <a:cs typeface="+mn-ea"/>
                <a:sym typeface="+mn-lt"/>
              </a:rPr>
              <a:t>和外部网络之间的流量：由物理网络设备负责交换和路由。</a:t>
            </a:r>
            <a:endParaRPr lang="en-US" altLang="zh-CN" sz="1800" dirty="0" smtClean="0">
              <a:cs typeface="+mn-ea"/>
              <a:sym typeface="+mn-lt"/>
            </a:endParaRPr>
          </a:p>
          <a:p>
            <a:r>
              <a:rPr lang="zh-CN" altLang="en-US" sz="2000" dirty="0" smtClean="0">
                <a:latin typeface="+mn-lt"/>
                <a:cs typeface="+mn-ea"/>
                <a:sym typeface="+mn-lt"/>
              </a:rPr>
              <a:t>后续的网络流量分析基于如下示例：</a:t>
            </a:r>
            <a:endParaRPr lang="en-US" altLang="zh-CN" sz="2000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sz="1800" dirty="0" smtClean="0">
                <a:cs typeface="+mn-ea"/>
                <a:sym typeface="+mn-lt"/>
              </a:rPr>
              <a:t>Provider network 1 (VLAN)</a:t>
            </a:r>
            <a:r>
              <a:rPr lang="zh-CN" altLang="en-US" sz="1800" dirty="0" smtClean="0">
                <a:cs typeface="+mn-ea"/>
                <a:sym typeface="+mn-lt"/>
              </a:rPr>
              <a:t>：</a:t>
            </a:r>
            <a:r>
              <a:rPr lang="en-US" altLang="zh-CN" sz="1800" dirty="0" smtClean="0">
                <a:cs typeface="+mn-ea"/>
                <a:sym typeface="+mn-lt"/>
              </a:rPr>
              <a:t>VLAN 101 (tagged)</a:t>
            </a:r>
          </a:p>
          <a:p>
            <a:pPr lvl="1"/>
            <a:r>
              <a:rPr lang="en-US" altLang="zh-CN" sz="1800" dirty="0" smtClean="0">
                <a:cs typeface="+mn-ea"/>
                <a:sym typeface="+mn-lt"/>
              </a:rPr>
              <a:t>Self-service network 1 (VXLAN) </a:t>
            </a:r>
            <a:r>
              <a:rPr lang="zh-CN" altLang="en-US" sz="1800" dirty="0" smtClean="0">
                <a:cs typeface="+mn-ea"/>
                <a:sym typeface="+mn-lt"/>
              </a:rPr>
              <a:t>：</a:t>
            </a:r>
            <a:r>
              <a:rPr lang="en-US" altLang="zh-CN" sz="1800" dirty="0" smtClean="0">
                <a:cs typeface="+mn-ea"/>
                <a:sym typeface="+mn-lt"/>
              </a:rPr>
              <a:t>VXLAN 101 (VNI)</a:t>
            </a:r>
          </a:p>
          <a:p>
            <a:pPr lvl="1"/>
            <a:r>
              <a:rPr lang="en-US" altLang="zh-CN" sz="1800" dirty="0" smtClean="0">
                <a:cs typeface="+mn-ea"/>
                <a:sym typeface="+mn-lt"/>
              </a:rPr>
              <a:t>Self-service network 2 (VXLAN) </a:t>
            </a:r>
            <a:r>
              <a:rPr lang="zh-CN" altLang="en-US" sz="1800" dirty="0" smtClean="0">
                <a:cs typeface="+mn-ea"/>
                <a:sym typeface="+mn-lt"/>
              </a:rPr>
              <a:t>：</a:t>
            </a:r>
            <a:r>
              <a:rPr lang="en-US" altLang="zh-CN" sz="1800" dirty="0" smtClean="0">
                <a:cs typeface="+mn-ea"/>
                <a:sym typeface="+mn-lt"/>
              </a:rPr>
              <a:t>VXLAN 102 (VNI)</a:t>
            </a:r>
          </a:p>
          <a:p>
            <a:pPr lvl="1"/>
            <a:r>
              <a:rPr lang="en-US" altLang="zh-CN" sz="1800" dirty="0" smtClean="0">
                <a:cs typeface="+mn-ea"/>
                <a:sym typeface="+mn-lt"/>
              </a:rPr>
              <a:t>Self-service router</a:t>
            </a:r>
            <a:r>
              <a:rPr lang="zh-CN" altLang="en-US" sz="1800" dirty="0" smtClean="0">
                <a:cs typeface="+mn-ea"/>
                <a:sym typeface="+mn-lt"/>
              </a:rPr>
              <a:t>：网关在</a:t>
            </a:r>
            <a:r>
              <a:rPr lang="en-US" altLang="zh-CN" sz="1800" dirty="0" smtClean="0">
                <a:cs typeface="+mn-ea"/>
                <a:sym typeface="+mn-lt"/>
              </a:rPr>
              <a:t>Provider network 1</a:t>
            </a:r>
            <a:r>
              <a:rPr lang="zh-CN" altLang="en-US" sz="1800" dirty="0" smtClean="0">
                <a:cs typeface="+mn-ea"/>
                <a:sym typeface="+mn-lt"/>
              </a:rPr>
              <a:t>上，连接</a:t>
            </a:r>
            <a:r>
              <a:rPr lang="en-US" altLang="zh-CN" sz="1800" dirty="0" smtClean="0">
                <a:cs typeface="+mn-ea"/>
                <a:sym typeface="+mn-lt"/>
              </a:rPr>
              <a:t>Self-service network 1 </a:t>
            </a:r>
            <a:r>
              <a:rPr lang="zh-CN" altLang="en-US" sz="1800" dirty="0" smtClean="0">
                <a:cs typeface="+mn-ea"/>
                <a:sym typeface="+mn-lt"/>
              </a:rPr>
              <a:t>和</a:t>
            </a:r>
            <a:r>
              <a:rPr lang="en-US" altLang="zh-CN" sz="1800" dirty="0" smtClean="0">
                <a:cs typeface="+mn-ea"/>
                <a:sym typeface="+mn-lt"/>
              </a:rPr>
              <a:t>Self-service network 2</a:t>
            </a:r>
          </a:p>
        </p:txBody>
      </p:sp>
    </p:spTree>
    <p:extLst>
      <p:ext uri="{BB962C8B-B14F-4D97-AF65-F5344CB8AC3E}">
        <p14:creationId xmlns:p14="http://schemas.microsoft.com/office/powerpoint/2010/main" val="7900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使用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Fixed IP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的虚拟机南北流量</a:t>
            </a:r>
          </a:p>
        </p:txBody>
      </p:sp>
      <p:pic>
        <p:nvPicPr>
          <p:cNvPr id="13314" name="Picture 2" descr="Self-service networks using Open vSwitch - network traffic flow - north/south scenario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59365"/>
          <a:stretch/>
        </p:blipFill>
        <p:spPr bwMode="auto">
          <a:xfrm>
            <a:off x="1003300" y="1234628"/>
            <a:ext cx="4857750" cy="363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lf-service networks using Open vSwitch - network traffic flow - north/south scenario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3" b="10576"/>
          <a:stretch/>
        </p:blipFill>
        <p:spPr bwMode="auto">
          <a:xfrm>
            <a:off x="6096000" y="1277732"/>
            <a:ext cx="4412563" cy="50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9460385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34087" y="5150209"/>
            <a:ext cx="1880720" cy="519547"/>
            <a:chOff x="6736753" y="4015229"/>
            <a:chExt cx="1738167" cy="519547"/>
          </a:xfrm>
        </p:grpSpPr>
        <p:sp>
          <p:nvSpPr>
            <p:cNvPr id="10" name="椭圆 9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CB4B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 bwMode="auto">
            <a:xfrm>
              <a:off x="6947943" y="4015229"/>
              <a:ext cx="1526977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Aggregate</a:t>
              </a: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>
          <a:xfrm>
            <a:off x="1134087" y="5862494"/>
            <a:ext cx="1803914" cy="519547"/>
            <a:chOff x="6736753" y="3169226"/>
            <a:chExt cx="1737824" cy="519547"/>
          </a:xfrm>
        </p:grpSpPr>
        <p:sp>
          <p:nvSpPr>
            <p:cNvPr id="13" name="椭圆 12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B58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947943" y="3169226"/>
              <a:ext cx="1526634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Overlay network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10.0.1.0/24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>
          <a:xfrm>
            <a:off x="3107668" y="5150209"/>
            <a:ext cx="2619137" cy="519547"/>
            <a:chOff x="6736753" y="3169226"/>
            <a:chExt cx="2523180" cy="519547"/>
          </a:xfrm>
        </p:grpSpPr>
        <p:sp>
          <p:nvSpPr>
            <p:cNvPr id="16" name="椭圆 15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859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 bwMode="auto">
            <a:xfrm>
              <a:off x="6947943" y="3169226"/>
              <a:ext cx="2311990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1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101, 203.0.113.0/24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>
          <a:xfrm>
            <a:off x="3107668" y="5862495"/>
            <a:ext cx="2448384" cy="519547"/>
            <a:chOff x="6736753" y="3169226"/>
            <a:chExt cx="2358681" cy="519547"/>
          </a:xfrm>
        </p:grpSpPr>
        <p:sp>
          <p:nvSpPr>
            <p:cNvPr id="19" name="椭圆 18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268B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 bwMode="auto">
            <a:xfrm>
              <a:off x="6947942" y="3169226"/>
              <a:ext cx="214749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network 1 </a:t>
              </a:r>
              <a:endParaRPr lang="en-US" altLang="zh-CN" sz="14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101, 192.168.1.0/24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85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使用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Fixed IP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的虚拟机南北流量</a:t>
            </a:r>
          </a:p>
        </p:txBody>
      </p:sp>
      <p:sp>
        <p:nvSpPr>
          <p:cNvPr id="8" name="矩形 7"/>
          <p:cNvSpPr/>
          <p:nvPr/>
        </p:nvSpPr>
        <p:spPr>
          <a:xfrm>
            <a:off x="9460385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ea"/>
                <a:ea typeface="+mn-ea"/>
              </a:rPr>
              <a:t>source: openstack.org</a:t>
            </a:r>
            <a:endParaRPr lang="zh-CN" altLang="en-US" sz="1400" dirty="0">
              <a:latin typeface="+mn-ea"/>
              <a:ea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34087" y="5150209"/>
            <a:ext cx="1880720" cy="519547"/>
            <a:chOff x="6736753" y="4015229"/>
            <a:chExt cx="1738167" cy="519547"/>
          </a:xfrm>
        </p:grpSpPr>
        <p:sp>
          <p:nvSpPr>
            <p:cNvPr id="24" name="椭圆 23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CB4B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 bwMode="auto">
            <a:xfrm>
              <a:off x="6947943" y="4015229"/>
              <a:ext cx="1526977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Aggregate</a:t>
              </a: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>
          <a:xfrm>
            <a:off x="1134087" y="5862494"/>
            <a:ext cx="1803914" cy="519547"/>
            <a:chOff x="6736753" y="3169226"/>
            <a:chExt cx="1737824" cy="519547"/>
          </a:xfrm>
        </p:grpSpPr>
        <p:sp>
          <p:nvSpPr>
            <p:cNvPr id="27" name="椭圆 26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B58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 bwMode="auto">
            <a:xfrm>
              <a:off x="6947943" y="3169226"/>
              <a:ext cx="1526634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Overlay network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10.0.1.0/24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>
          <a:xfrm>
            <a:off x="3107668" y="5150209"/>
            <a:ext cx="2619137" cy="519547"/>
            <a:chOff x="6736753" y="3169226"/>
            <a:chExt cx="2523180" cy="519547"/>
          </a:xfrm>
        </p:grpSpPr>
        <p:sp>
          <p:nvSpPr>
            <p:cNvPr id="30" name="椭圆 29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859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 bwMode="auto">
            <a:xfrm>
              <a:off x="6947943" y="3169226"/>
              <a:ext cx="2311990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1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101, 203.0.113.0/24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>
            <a:grpSpLocks/>
          </p:cNvGrpSpPr>
          <p:nvPr/>
        </p:nvGrpSpPr>
        <p:grpSpPr>
          <a:xfrm>
            <a:off x="3107668" y="5862495"/>
            <a:ext cx="2448384" cy="519547"/>
            <a:chOff x="6736753" y="3169226"/>
            <a:chExt cx="2358681" cy="519547"/>
          </a:xfrm>
        </p:grpSpPr>
        <p:sp>
          <p:nvSpPr>
            <p:cNvPr id="33" name="椭圆 32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268B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 bwMode="auto">
            <a:xfrm>
              <a:off x="6947942" y="3169226"/>
              <a:ext cx="214749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network 1 </a:t>
              </a:r>
              <a:endParaRPr lang="en-US" altLang="zh-CN" sz="14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101, 192.168.1.0/24</a:t>
              </a:r>
            </a:p>
          </p:txBody>
        </p:sp>
      </p:grpSp>
      <p:pic>
        <p:nvPicPr>
          <p:cNvPr id="18" name="Picture 2" descr="Self-service networks using Open vSwitch - network traffic flow - north/south scenario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1" b="59365"/>
          <a:stretch/>
        </p:blipFill>
        <p:spPr bwMode="auto">
          <a:xfrm>
            <a:off x="1003300" y="1234628"/>
            <a:ext cx="4857750" cy="363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elf-service networks using Open vSwitch - network traffic flow - north/south scenario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63" b="10576"/>
          <a:stretch/>
        </p:blipFill>
        <p:spPr bwMode="auto">
          <a:xfrm>
            <a:off x="6096000" y="1277732"/>
            <a:ext cx="4412563" cy="509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8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从外部访问带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Floating IP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的虚拟机</a:t>
            </a:r>
          </a:p>
        </p:txBody>
      </p:sp>
      <p:pic>
        <p:nvPicPr>
          <p:cNvPr id="8" name="Picture 2" descr="Self-service networks using Open vSwitch - network traffic flow - north/south scenario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2" b="59190"/>
          <a:stretch/>
        </p:blipFill>
        <p:spPr bwMode="auto">
          <a:xfrm>
            <a:off x="1003300" y="1251408"/>
            <a:ext cx="4857750" cy="36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lf-service networks using Open vSwitch - network traffic flow - north/south scenario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5" b="10501"/>
          <a:stretch/>
        </p:blipFill>
        <p:spPr bwMode="auto">
          <a:xfrm>
            <a:off x="6096000" y="1257444"/>
            <a:ext cx="4461706" cy="51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9460385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134087" y="5150209"/>
            <a:ext cx="1880720" cy="519547"/>
            <a:chOff x="6736753" y="4015229"/>
            <a:chExt cx="1738167" cy="519547"/>
          </a:xfrm>
        </p:grpSpPr>
        <p:sp>
          <p:nvSpPr>
            <p:cNvPr id="23" name="椭圆 22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CB4B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 bwMode="auto">
            <a:xfrm>
              <a:off x="6947943" y="4015229"/>
              <a:ext cx="1526977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Aggregate</a:t>
              </a:r>
            </a:p>
          </p:txBody>
        </p:sp>
      </p:grpSp>
      <p:grpSp>
        <p:nvGrpSpPr>
          <p:cNvPr id="25" name="组合 24"/>
          <p:cNvGrpSpPr>
            <a:grpSpLocks/>
          </p:cNvGrpSpPr>
          <p:nvPr/>
        </p:nvGrpSpPr>
        <p:grpSpPr>
          <a:xfrm>
            <a:off x="1134087" y="5862494"/>
            <a:ext cx="1803914" cy="519547"/>
            <a:chOff x="6736753" y="3169226"/>
            <a:chExt cx="1737824" cy="519547"/>
          </a:xfrm>
        </p:grpSpPr>
        <p:sp>
          <p:nvSpPr>
            <p:cNvPr id="26" name="椭圆 25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B58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 bwMode="auto">
            <a:xfrm>
              <a:off x="6947943" y="3169226"/>
              <a:ext cx="1526634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Overlay network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10.0.1.0/24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>
            <a:grpSpLocks/>
          </p:cNvGrpSpPr>
          <p:nvPr/>
        </p:nvGrpSpPr>
        <p:grpSpPr>
          <a:xfrm>
            <a:off x="3107668" y="5150209"/>
            <a:ext cx="2619137" cy="519547"/>
            <a:chOff x="6736753" y="3169226"/>
            <a:chExt cx="2523180" cy="519547"/>
          </a:xfrm>
        </p:grpSpPr>
        <p:sp>
          <p:nvSpPr>
            <p:cNvPr id="29" name="椭圆 28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859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 bwMode="auto">
            <a:xfrm>
              <a:off x="6947943" y="3169226"/>
              <a:ext cx="2311990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1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101, 203.0.113.0/24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>
          <a:xfrm>
            <a:off x="3107668" y="5862495"/>
            <a:ext cx="2448384" cy="519547"/>
            <a:chOff x="6736753" y="3169226"/>
            <a:chExt cx="2358681" cy="519547"/>
          </a:xfrm>
        </p:grpSpPr>
        <p:sp>
          <p:nvSpPr>
            <p:cNvPr id="32" name="椭圆 31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268B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 bwMode="auto">
            <a:xfrm>
              <a:off x="6947942" y="3169226"/>
              <a:ext cx="214749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network 1 </a:t>
              </a:r>
              <a:endParaRPr lang="en-US" altLang="zh-CN" sz="14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101, 192.168.1.0/24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从外部访问带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Floating IP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的虚拟机</a:t>
            </a:r>
          </a:p>
        </p:txBody>
      </p:sp>
      <p:sp>
        <p:nvSpPr>
          <p:cNvPr id="6" name="矩形 5"/>
          <p:cNvSpPr/>
          <p:nvPr/>
        </p:nvSpPr>
        <p:spPr>
          <a:xfrm>
            <a:off x="9460385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ea"/>
                <a:ea typeface="+mn-ea"/>
              </a:rPr>
              <a:t>source: openstack.org</a:t>
            </a:r>
            <a:endParaRPr lang="zh-CN" altLang="en-US" sz="1400" dirty="0">
              <a:latin typeface="+mn-ea"/>
              <a:ea typeface="+mn-ea"/>
            </a:endParaRPr>
          </a:p>
        </p:txBody>
      </p:sp>
      <p:pic>
        <p:nvPicPr>
          <p:cNvPr id="7" name="Picture 2" descr="Self-service networks using Open vSwitch - network traffic flow - north/south scenario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2" b="59190"/>
          <a:stretch/>
        </p:blipFill>
        <p:spPr bwMode="auto">
          <a:xfrm>
            <a:off x="1003300" y="1251408"/>
            <a:ext cx="4857750" cy="365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lf-service networks using Open vSwitch - network traffic flow - north/south scenario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35" b="10501"/>
          <a:stretch/>
        </p:blipFill>
        <p:spPr bwMode="auto">
          <a:xfrm>
            <a:off x="6096000" y="1257444"/>
            <a:ext cx="4461706" cy="513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134087" y="5150209"/>
            <a:ext cx="1880720" cy="519547"/>
            <a:chOff x="6736753" y="4015229"/>
            <a:chExt cx="1738167" cy="519547"/>
          </a:xfrm>
        </p:grpSpPr>
        <p:sp>
          <p:nvSpPr>
            <p:cNvPr id="9" name="椭圆 8"/>
            <p:cNvSpPr/>
            <p:nvPr/>
          </p:nvSpPr>
          <p:spPr bwMode="auto">
            <a:xfrm>
              <a:off x="6736753" y="4166990"/>
              <a:ext cx="216024" cy="216024"/>
            </a:xfrm>
            <a:prstGeom prst="ellipse">
              <a:avLst/>
            </a:prstGeom>
            <a:solidFill>
              <a:srgbClr val="CB4B1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 bwMode="auto">
            <a:xfrm>
              <a:off x="6947943" y="4015229"/>
              <a:ext cx="1526977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</a:t>
              </a: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network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Aggregate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>
          <a:xfrm>
            <a:off x="1134087" y="5862494"/>
            <a:ext cx="1803914" cy="519547"/>
            <a:chOff x="6736753" y="3169226"/>
            <a:chExt cx="1737824" cy="519547"/>
          </a:xfrm>
        </p:grpSpPr>
        <p:sp>
          <p:nvSpPr>
            <p:cNvPr id="14" name="椭圆 13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B58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 bwMode="auto">
            <a:xfrm>
              <a:off x="6947943" y="3169226"/>
              <a:ext cx="1526634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Overlay network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10.0.1.0/24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>
          <a:xfrm>
            <a:off x="3107668" y="5150209"/>
            <a:ext cx="2619137" cy="519547"/>
            <a:chOff x="6736753" y="3169226"/>
            <a:chExt cx="2523180" cy="519547"/>
          </a:xfrm>
        </p:grpSpPr>
        <p:sp>
          <p:nvSpPr>
            <p:cNvPr id="17" name="椭圆 16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859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6947943" y="3169226"/>
              <a:ext cx="2311990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Provider network 1</a:t>
              </a: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VLAN 101, 203.0.113.0/24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>
          <a:xfrm>
            <a:off x="3107668" y="5862495"/>
            <a:ext cx="2448384" cy="519547"/>
            <a:chOff x="6736753" y="3169226"/>
            <a:chExt cx="2358681" cy="519547"/>
          </a:xfrm>
        </p:grpSpPr>
        <p:sp>
          <p:nvSpPr>
            <p:cNvPr id="20" name="椭圆 19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268B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6947942" y="3169226"/>
              <a:ext cx="214749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network 1 </a:t>
              </a:r>
              <a:endParaRPr lang="en-US" altLang="zh-CN" sz="14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101, 192.168.1.0/24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72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同一个网络中虚拟机东西流量</a:t>
            </a:r>
          </a:p>
        </p:txBody>
      </p:sp>
      <p:pic>
        <p:nvPicPr>
          <p:cNvPr id="17412" name="Picture 4" descr="ä½¿ç¨Open vSwitchçèªå©æå¡ç½ç» - ç½ç»æµé - ä¸/è¥¿æ¹æ¡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8" b="9382"/>
          <a:stretch/>
        </p:blipFill>
        <p:spPr bwMode="auto">
          <a:xfrm>
            <a:off x="6343582" y="1290576"/>
            <a:ext cx="5124518" cy="39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ä½¿ç¨Open vSwitchçèªå©æå¡ç½ç» - ç½ç»æµé - ä¸/è¥¿æ¹æ¡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2" b="48055"/>
          <a:stretch/>
        </p:blipFill>
        <p:spPr bwMode="auto">
          <a:xfrm>
            <a:off x="1003300" y="1250235"/>
            <a:ext cx="5283955" cy="40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460385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>
          <a:xfrm>
            <a:off x="6744072" y="5344649"/>
            <a:ext cx="1803914" cy="519547"/>
            <a:chOff x="6736753" y="3169226"/>
            <a:chExt cx="1737824" cy="519547"/>
          </a:xfrm>
        </p:grpSpPr>
        <p:sp>
          <p:nvSpPr>
            <p:cNvPr id="11" name="椭圆 10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B58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6947943" y="3169226"/>
              <a:ext cx="1526634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Overlay network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10.0.1.0/24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>
          <a:xfrm>
            <a:off x="8717653" y="5344650"/>
            <a:ext cx="2448384" cy="519547"/>
            <a:chOff x="6736753" y="3169226"/>
            <a:chExt cx="2358681" cy="519547"/>
          </a:xfrm>
        </p:grpSpPr>
        <p:sp>
          <p:nvSpPr>
            <p:cNvPr id="17" name="椭圆 16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268B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6947942" y="3169226"/>
              <a:ext cx="214749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network 1 </a:t>
              </a:r>
              <a:endParaRPr lang="en-US" altLang="zh-CN" sz="14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101, 192.168.1.0/24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123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同一个网络中虚拟机东西流量</a:t>
            </a:r>
          </a:p>
        </p:txBody>
      </p:sp>
      <p:sp>
        <p:nvSpPr>
          <p:cNvPr id="10" name="矩形 9"/>
          <p:cNvSpPr/>
          <p:nvPr/>
        </p:nvSpPr>
        <p:spPr>
          <a:xfrm>
            <a:off x="9460385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>
          <a:xfrm>
            <a:off x="6744072" y="5344649"/>
            <a:ext cx="1803914" cy="519547"/>
            <a:chOff x="6736753" y="3169226"/>
            <a:chExt cx="1737824" cy="519547"/>
          </a:xfrm>
        </p:grpSpPr>
        <p:sp>
          <p:nvSpPr>
            <p:cNvPr id="12" name="椭圆 11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B58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 bwMode="auto">
            <a:xfrm>
              <a:off x="6947943" y="3169226"/>
              <a:ext cx="1526634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Overlay network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10.0.1.0/24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>
          <a:xfrm>
            <a:off x="8717653" y="5344650"/>
            <a:ext cx="2448384" cy="519547"/>
            <a:chOff x="6736753" y="3169226"/>
            <a:chExt cx="2358681" cy="519547"/>
          </a:xfrm>
        </p:grpSpPr>
        <p:sp>
          <p:nvSpPr>
            <p:cNvPr id="15" name="椭圆 14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268B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 bwMode="auto">
            <a:xfrm>
              <a:off x="6947942" y="3169226"/>
              <a:ext cx="214749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network 1 </a:t>
              </a:r>
              <a:endParaRPr lang="en-US" altLang="zh-CN" sz="14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101, 192.168.1.0/24</a:t>
              </a:r>
            </a:p>
          </p:txBody>
        </p:sp>
      </p:grpSp>
      <p:pic>
        <p:nvPicPr>
          <p:cNvPr id="17" name="Picture 4" descr="ä½¿ç¨Open vSwitchçèªå©æå¡ç½ç» - ç½ç»æµé - ä¸/è¥¿æ¹æ¡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8" b="9382"/>
          <a:stretch/>
        </p:blipFill>
        <p:spPr bwMode="auto">
          <a:xfrm>
            <a:off x="6343582" y="1290576"/>
            <a:ext cx="5124518" cy="39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ä½¿ç¨Open vSwitchçèªå©æå¡ç½ç» - ç½ç»æµé - ä¸/è¥¿æ¹æ¡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2" b="48055"/>
          <a:stretch/>
        </p:blipFill>
        <p:spPr bwMode="auto">
          <a:xfrm>
            <a:off x="1003300" y="1250235"/>
            <a:ext cx="5283955" cy="40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不同网络中虚拟机东西流量</a:t>
            </a:r>
          </a:p>
        </p:txBody>
      </p:sp>
      <p:pic>
        <p:nvPicPr>
          <p:cNvPr id="20482" name="Picture 2" descr="ä½¿ç¨Open vSwitchçèªå©æå¡ç½ç» - ç½ç»æµé - ä¸/è¥¿æ¹æ¡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8488" r="14464" b="44027"/>
          <a:stretch/>
        </p:blipFill>
        <p:spPr bwMode="auto">
          <a:xfrm>
            <a:off x="1003300" y="1233488"/>
            <a:ext cx="4628380" cy="471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ä½¿ç¨Open vSwitchçèªå©æå¡ç½ç» - ç½ç»æµé - ä¸/è¥¿æ¹æ¡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t="50247" r="3008" b="12205"/>
          <a:stretch/>
        </p:blipFill>
        <p:spPr bwMode="auto">
          <a:xfrm>
            <a:off x="5951984" y="1259442"/>
            <a:ext cx="5508612" cy="389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9460385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>
          <a:xfrm>
            <a:off x="6168008" y="5175409"/>
            <a:ext cx="1803914" cy="519547"/>
            <a:chOff x="6736753" y="3169226"/>
            <a:chExt cx="1737824" cy="519547"/>
          </a:xfrm>
        </p:grpSpPr>
        <p:sp>
          <p:nvSpPr>
            <p:cNvPr id="11" name="椭圆 10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B58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6947943" y="3169226"/>
              <a:ext cx="1526634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Overlay network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10.0.1.0/24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>
          <a:xfrm>
            <a:off x="6168008" y="5894176"/>
            <a:ext cx="2448384" cy="519547"/>
            <a:chOff x="6736753" y="3169226"/>
            <a:chExt cx="2358681" cy="519547"/>
          </a:xfrm>
        </p:grpSpPr>
        <p:sp>
          <p:nvSpPr>
            <p:cNvPr id="17" name="椭圆 16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6C71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6947942" y="3169226"/>
              <a:ext cx="214749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network 2</a:t>
              </a:r>
              <a:endParaRPr lang="en-US" altLang="zh-CN" sz="14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102, 192.168.2.0/24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>
          <a:xfrm>
            <a:off x="8203186" y="5175409"/>
            <a:ext cx="2448384" cy="519547"/>
            <a:chOff x="6736753" y="3169226"/>
            <a:chExt cx="2358681" cy="519547"/>
          </a:xfrm>
        </p:grpSpPr>
        <p:sp>
          <p:nvSpPr>
            <p:cNvPr id="20" name="椭圆 19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268B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 bwMode="auto">
            <a:xfrm>
              <a:off x="6947942" y="3169226"/>
              <a:ext cx="214749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network 1 </a:t>
              </a:r>
              <a:endParaRPr lang="en-US" altLang="zh-CN" sz="14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101, 192.168.1.0/24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4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 bwMode="auto">
          <a:xfrm>
            <a:off x="1471982" y="3716338"/>
            <a:ext cx="9880602" cy="2311444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Server with Hypervisor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矩形 104"/>
          <p:cNvSpPr>
            <a:spLocks/>
          </p:cNvSpPr>
          <p:nvPr/>
        </p:nvSpPr>
        <p:spPr bwMode="auto">
          <a:xfrm>
            <a:off x="9824954" y="3939174"/>
            <a:ext cx="1296144" cy="641370"/>
          </a:xfrm>
          <a:prstGeom prst="rect">
            <a:avLst/>
          </a:prstGeom>
          <a:solidFill>
            <a:srgbClr val="D1E1EF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VM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矩形 95"/>
          <p:cNvSpPr>
            <a:spLocks/>
          </p:cNvSpPr>
          <p:nvPr/>
        </p:nvSpPr>
        <p:spPr bwMode="auto">
          <a:xfrm>
            <a:off x="7109200" y="3939758"/>
            <a:ext cx="1296144" cy="641370"/>
          </a:xfrm>
          <a:prstGeom prst="rect">
            <a:avLst/>
          </a:prstGeom>
          <a:solidFill>
            <a:srgbClr val="D1E1EF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VM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矩形 73"/>
          <p:cNvSpPr>
            <a:spLocks/>
          </p:cNvSpPr>
          <p:nvPr/>
        </p:nvSpPr>
        <p:spPr bwMode="auto">
          <a:xfrm>
            <a:off x="4406356" y="3950826"/>
            <a:ext cx="1296144" cy="641370"/>
          </a:xfrm>
          <a:prstGeom prst="rect">
            <a:avLst/>
          </a:prstGeom>
          <a:solidFill>
            <a:srgbClr val="D1E1EF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VM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矩形 71"/>
          <p:cNvSpPr>
            <a:spLocks/>
          </p:cNvSpPr>
          <p:nvPr/>
        </p:nvSpPr>
        <p:spPr bwMode="auto">
          <a:xfrm>
            <a:off x="1703512" y="3939758"/>
            <a:ext cx="1296144" cy="641370"/>
          </a:xfrm>
          <a:prstGeom prst="rect">
            <a:avLst/>
          </a:prstGeom>
          <a:solidFill>
            <a:srgbClr val="D1E1EF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VM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物理网络与虚拟化网络</a:t>
            </a:r>
          </a:p>
        </p:txBody>
      </p:sp>
      <p:sp>
        <p:nvSpPr>
          <p:cNvPr id="9" name="矩形 8"/>
          <p:cNvSpPr>
            <a:spLocks/>
          </p:cNvSpPr>
          <p:nvPr/>
        </p:nvSpPr>
        <p:spPr bwMode="auto">
          <a:xfrm>
            <a:off x="1743427" y="1376772"/>
            <a:ext cx="1188132" cy="641370"/>
          </a:xfrm>
          <a:prstGeom prst="rect">
            <a:avLst/>
          </a:prstGeom>
          <a:solidFill>
            <a:srgbClr val="D1E1EF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Server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/>
          <p:cNvSpPr>
            <a:spLocks/>
          </p:cNvSpPr>
          <p:nvPr/>
        </p:nvSpPr>
        <p:spPr bwMode="auto">
          <a:xfrm>
            <a:off x="4454425" y="1376772"/>
            <a:ext cx="1188132" cy="641369"/>
          </a:xfrm>
          <a:prstGeom prst="rect">
            <a:avLst/>
          </a:prstGeom>
          <a:solidFill>
            <a:srgbClr val="D1E1EF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Server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矩形 17"/>
          <p:cNvSpPr>
            <a:spLocks/>
          </p:cNvSpPr>
          <p:nvPr/>
        </p:nvSpPr>
        <p:spPr bwMode="auto">
          <a:xfrm>
            <a:off x="7165423" y="1376772"/>
            <a:ext cx="1188132" cy="641369"/>
          </a:xfrm>
          <a:prstGeom prst="rect">
            <a:avLst/>
          </a:prstGeom>
          <a:solidFill>
            <a:srgbClr val="D1E1EF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Server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21"/>
          <p:cNvSpPr>
            <a:spLocks/>
          </p:cNvSpPr>
          <p:nvPr/>
        </p:nvSpPr>
        <p:spPr bwMode="auto">
          <a:xfrm>
            <a:off x="9876420" y="1376773"/>
            <a:ext cx="1188132" cy="641368"/>
          </a:xfrm>
          <a:prstGeom prst="rect">
            <a:avLst/>
          </a:prstGeom>
          <a:solidFill>
            <a:srgbClr val="D1E1EF"/>
          </a:solidFill>
          <a:ln w="9525" cap="flat" cmpd="sng" algn="ctr">
            <a:solidFill>
              <a:srgbClr val="41546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Server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779431" y="1736811"/>
            <a:ext cx="8923126" cy="252028"/>
            <a:chOff x="1779431" y="2060848"/>
            <a:chExt cx="8923126" cy="252028"/>
          </a:xfrm>
        </p:grpSpPr>
        <p:sp>
          <p:nvSpPr>
            <p:cNvPr id="26" name="矩形 25"/>
            <p:cNvSpPr>
              <a:spLocks/>
            </p:cNvSpPr>
            <p:nvPr/>
          </p:nvSpPr>
          <p:spPr bwMode="auto">
            <a:xfrm>
              <a:off x="1779431" y="2060848"/>
              <a:ext cx="464141" cy="252028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>
              <a:spLocks/>
            </p:cNvSpPr>
            <p:nvPr/>
          </p:nvSpPr>
          <p:spPr bwMode="auto">
            <a:xfrm>
              <a:off x="2423592" y="2060848"/>
              <a:ext cx="464141" cy="252028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>
              <a:spLocks/>
            </p:cNvSpPr>
            <p:nvPr/>
          </p:nvSpPr>
          <p:spPr bwMode="auto">
            <a:xfrm>
              <a:off x="4816421" y="2060848"/>
              <a:ext cx="464141" cy="252028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>
              <a:spLocks/>
            </p:cNvSpPr>
            <p:nvPr/>
          </p:nvSpPr>
          <p:spPr bwMode="auto">
            <a:xfrm>
              <a:off x="7527419" y="2060848"/>
              <a:ext cx="464141" cy="252028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矩形 29"/>
            <p:cNvSpPr>
              <a:spLocks/>
            </p:cNvSpPr>
            <p:nvPr/>
          </p:nvSpPr>
          <p:spPr bwMode="auto">
            <a:xfrm>
              <a:off x="10238416" y="2060848"/>
              <a:ext cx="464141" cy="252028"/>
            </a:xfrm>
            <a:prstGeom prst="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36" name="直接连接符 35"/>
          <p:cNvCxnSpPr>
            <a:stCxn id="26" idx="2"/>
            <a:endCxn id="31" idx="0"/>
          </p:cNvCxnSpPr>
          <p:nvPr/>
        </p:nvCxnSpPr>
        <p:spPr bwMode="auto">
          <a:xfrm rot="16200000" flipH="1">
            <a:off x="1947771" y="2052570"/>
            <a:ext cx="323528" cy="1960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5"/>
          <p:cNvCxnSpPr>
            <a:stCxn id="27" idx="2"/>
            <a:endCxn id="32" idx="1"/>
          </p:cNvCxnSpPr>
          <p:nvPr/>
        </p:nvCxnSpPr>
        <p:spPr bwMode="auto">
          <a:xfrm rot="16200000" flipH="1">
            <a:off x="3971901" y="672600"/>
            <a:ext cx="591837" cy="322431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35"/>
          <p:cNvCxnSpPr>
            <a:stCxn id="28" idx="2"/>
            <a:endCxn id="32" idx="0"/>
          </p:cNvCxnSpPr>
          <p:nvPr/>
        </p:nvCxnSpPr>
        <p:spPr bwMode="auto">
          <a:xfrm rot="16200000" flipH="1">
            <a:off x="5501480" y="1535851"/>
            <a:ext cx="321553" cy="12275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35"/>
          <p:cNvCxnSpPr>
            <a:stCxn id="29" idx="2"/>
            <a:endCxn id="32" idx="3"/>
          </p:cNvCxnSpPr>
          <p:nvPr/>
        </p:nvCxnSpPr>
        <p:spPr bwMode="auto">
          <a:xfrm rot="5400000">
            <a:off x="6919859" y="1741044"/>
            <a:ext cx="591837" cy="108742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35"/>
          <p:cNvCxnSpPr>
            <a:stCxn id="30" idx="2"/>
            <a:endCxn id="32" idx="3"/>
          </p:cNvCxnSpPr>
          <p:nvPr/>
        </p:nvCxnSpPr>
        <p:spPr bwMode="auto">
          <a:xfrm rot="5400000">
            <a:off x="8275358" y="385546"/>
            <a:ext cx="591837" cy="37984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35"/>
          <p:cNvCxnSpPr>
            <a:endCxn id="75" idx="0"/>
          </p:cNvCxnSpPr>
          <p:nvPr/>
        </p:nvCxnSpPr>
        <p:spPr bwMode="auto">
          <a:xfrm rot="16200000" flipH="1">
            <a:off x="1897928" y="4599635"/>
            <a:ext cx="362881" cy="10984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连接符 35"/>
          <p:cNvCxnSpPr>
            <a:endCxn id="76" idx="1"/>
          </p:cNvCxnSpPr>
          <p:nvPr/>
        </p:nvCxnSpPr>
        <p:spPr bwMode="auto">
          <a:xfrm rot="16200000" flipH="1">
            <a:off x="3953471" y="3175264"/>
            <a:ext cx="631191" cy="322689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35"/>
          <p:cNvCxnSpPr>
            <a:endCxn id="76" idx="0"/>
          </p:cNvCxnSpPr>
          <p:nvPr/>
        </p:nvCxnSpPr>
        <p:spPr bwMode="auto">
          <a:xfrm rot="16200000" flipH="1">
            <a:off x="5502670" y="4023400"/>
            <a:ext cx="358983" cy="126226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35"/>
          <p:cNvCxnSpPr>
            <a:endCxn id="76" idx="3"/>
          </p:cNvCxnSpPr>
          <p:nvPr/>
        </p:nvCxnSpPr>
        <p:spPr bwMode="auto">
          <a:xfrm rot="5400000">
            <a:off x="6938417" y="4280696"/>
            <a:ext cx="629267" cy="10179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35"/>
          <p:cNvCxnSpPr>
            <a:stCxn id="84" idx="2"/>
            <a:endCxn id="76" idx="3"/>
          </p:cNvCxnSpPr>
          <p:nvPr/>
        </p:nvCxnSpPr>
        <p:spPr bwMode="auto">
          <a:xfrm rot="5400000">
            <a:off x="8328243" y="2959526"/>
            <a:ext cx="560610" cy="372895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4" name="组合 43"/>
          <p:cNvGrpSpPr/>
          <p:nvPr/>
        </p:nvGrpSpPr>
        <p:grpSpPr>
          <a:xfrm>
            <a:off x="1745966" y="4293096"/>
            <a:ext cx="9005539" cy="250602"/>
            <a:chOff x="1745966" y="4293096"/>
            <a:chExt cx="9005539" cy="250602"/>
          </a:xfrm>
        </p:grpSpPr>
        <p:sp>
          <p:nvSpPr>
            <p:cNvPr id="99" name="矩形 98"/>
            <p:cNvSpPr>
              <a:spLocks/>
            </p:cNvSpPr>
            <p:nvPr/>
          </p:nvSpPr>
          <p:spPr bwMode="auto">
            <a:xfrm>
              <a:off x="1745966" y="4293096"/>
              <a:ext cx="556960" cy="248679"/>
            </a:xfrm>
            <a:prstGeom prst="rect">
              <a:avLst/>
            </a:prstGeom>
            <a:solidFill>
              <a:srgbClr val="F66F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" name="矩形 99"/>
            <p:cNvSpPr>
              <a:spLocks/>
            </p:cNvSpPr>
            <p:nvPr/>
          </p:nvSpPr>
          <p:spPr bwMode="auto">
            <a:xfrm>
              <a:off x="2377138" y="4293096"/>
              <a:ext cx="556960" cy="248678"/>
            </a:xfrm>
            <a:prstGeom prst="rect">
              <a:avLst/>
            </a:prstGeom>
            <a:solidFill>
              <a:srgbClr val="F66F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矩形 93"/>
            <p:cNvSpPr>
              <a:spLocks/>
            </p:cNvSpPr>
            <p:nvPr/>
          </p:nvSpPr>
          <p:spPr bwMode="auto">
            <a:xfrm>
              <a:off x="4772550" y="4293096"/>
              <a:ext cx="556960" cy="250602"/>
            </a:xfrm>
            <a:prstGeom prst="rect">
              <a:avLst/>
            </a:prstGeom>
            <a:solidFill>
              <a:srgbClr val="F66F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矩形 88"/>
            <p:cNvSpPr>
              <a:spLocks/>
            </p:cNvSpPr>
            <p:nvPr/>
          </p:nvSpPr>
          <p:spPr bwMode="auto">
            <a:xfrm>
              <a:off x="7483548" y="4293096"/>
              <a:ext cx="556960" cy="250602"/>
            </a:xfrm>
            <a:prstGeom prst="rect">
              <a:avLst/>
            </a:prstGeom>
            <a:solidFill>
              <a:srgbClr val="F66F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矩形 83"/>
            <p:cNvSpPr>
              <a:spLocks/>
            </p:cNvSpPr>
            <p:nvPr/>
          </p:nvSpPr>
          <p:spPr bwMode="auto">
            <a:xfrm>
              <a:off x="10194545" y="4293096"/>
              <a:ext cx="556960" cy="250602"/>
            </a:xfrm>
            <a:prstGeom prst="rect">
              <a:avLst/>
            </a:prstGeom>
            <a:solidFill>
              <a:srgbClr val="F66F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vNIC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21" name="矩形 120"/>
          <p:cNvSpPr/>
          <p:nvPr/>
        </p:nvSpPr>
        <p:spPr>
          <a:xfrm>
            <a:off x="6672064" y="310990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虚拟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网络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11524" y="2310392"/>
            <a:ext cx="4860540" cy="542543"/>
            <a:chOff x="1811524" y="2310392"/>
            <a:chExt cx="4860540" cy="542543"/>
          </a:xfrm>
        </p:grpSpPr>
        <p:grpSp>
          <p:nvGrpSpPr>
            <p:cNvPr id="4" name="组合 3"/>
            <p:cNvGrpSpPr/>
            <p:nvPr/>
          </p:nvGrpSpPr>
          <p:grpSpPr>
            <a:xfrm>
              <a:off x="1811524" y="2310392"/>
              <a:ext cx="4860540" cy="542543"/>
              <a:chOff x="1811524" y="2310392"/>
              <a:chExt cx="4860540" cy="542543"/>
            </a:xfrm>
          </p:grpSpPr>
          <p:sp>
            <p:nvSpPr>
              <p:cNvPr id="31" name="矩形 30"/>
              <p:cNvSpPr>
                <a:spLocks/>
              </p:cNvSpPr>
              <p:nvPr/>
            </p:nvSpPr>
            <p:spPr bwMode="auto">
              <a:xfrm>
                <a:off x="1811524" y="2312367"/>
                <a:ext cx="792088" cy="540568"/>
              </a:xfrm>
              <a:prstGeom prst="rect">
                <a:avLst/>
              </a:prstGeom>
              <a:solidFill>
                <a:srgbClr val="84D0A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Switch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矩形 31"/>
              <p:cNvSpPr>
                <a:spLocks/>
              </p:cNvSpPr>
              <p:nvPr/>
            </p:nvSpPr>
            <p:spPr bwMode="auto">
              <a:xfrm>
                <a:off x="5879976" y="2310392"/>
                <a:ext cx="792088" cy="540568"/>
              </a:xfrm>
              <a:prstGeom prst="rect">
                <a:avLst/>
              </a:prstGeom>
              <a:solidFill>
                <a:srgbClr val="84D0A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Switch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 bwMode="auto">
            <a:xfrm>
              <a:off x="3435096" y="2312587"/>
              <a:ext cx="1100649" cy="2733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200" dirty="0" smtClean="0">
                  <a:latin typeface="+mn-lt"/>
                  <a:ea typeface="+mn-ea"/>
                  <a:cs typeface="+mn-ea"/>
                  <a:sym typeface="+mn-lt"/>
                </a:rPr>
                <a:t>物理网络连接</a:t>
              </a:r>
            </a:p>
          </p:txBody>
        </p:sp>
      </p:grpSp>
      <p:cxnSp>
        <p:nvCxnSpPr>
          <p:cNvPr id="77" name="肘形连接符 76"/>
          <p:cNvCxnSpPr>
            <a:stCxn id="75" idx="2"/>
            <a:endCxn id="120" idx="0"/>
          </p:cNvCxnSpPr>
          <p:nvPr/>
        </p:nvCxnSpPr>
        <p:spPr bwMode="auto">
          <a:xfrm rot="16200000" flipH="1">
            <a:off x="2063264" y="5447593"/>
            <a:ext cx="392693" cy="2506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肘形连接符 70"/>
          <p:cNvCxnSpPr>
            <a:stCxn id="120" idx="2"/>
          </p:cNvCxnSpPr>
          <p:nvPr/>
        </p:nvCxnSpPr>
        <p:spPr bwMode="auto">
          <a:xfrm>
            <a:off x="2384930" y="6017938"/>
            <a:ext cx="0" cy="371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矩形 119"/>
          <p:cNvSpPr>
            <a:spLocks/>
          </p:cNvSpPr>
          <p:nvPr/>
        </p:nvSpPr>
        <p:spPr bwMode="auto">
          <a:xfrm>
            <a:off x="2106450" y="5769260"/>
            <a:ext cx="556960" cy="248678"/>
          </a:xfrm>
          <a:prstGeom prst="rect">
            <a:avLst/>
          </a:prstGeom>
          <a:solidFill>
            <a:srgbClr val="F7A6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NIC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703512" y="4800503"/>
            <a:ext cx="5040559" cy="576064"/>
            <a:chOff x="1703512" y="4800503"/>
            <a:chExt cx="5040559" cy="576064"/>
          </a:xfrm>
        </p:grpSpPr>
        <p:sp>
          <p:nvSpPr>
            <p:cNvPr id="75" name="矩形 74"/>
            <p:cNvSpPr>
              <a:spLocks/>
            </p:cNvSpPr>
            <p:nvPr/>
          </p:nvSpPr>
          <p:spPr bwMode="auto">
            <a:xfrm>
              <a:off x="1703512" y="4835999"/>
              <a:ext cx="861557" cy="540568"/>
            </a:xfrm>
            <a:prstGeom prst="rect">
              <a:avLst/>
            </a:prstGeom>
            <a:solidFill>
              <a:srgbClr val="59C8D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vSwitch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矩形 75"/>
            <p:cNvSpPr>
              <a:spLocks/>
            </p:cNvSpPr>
            <p:nvPr/>
          </p:nvSpPr>
          <p:spPr bwMode="auto">
            <a:xfrm>
              <a:off x="5882514" y="4834024"/>
              <a:ext cx="861557" cy="540568"/>
            </a:xfrm>
            <a:prstGeom prst="rect">
              <a:avLst/>
            </a:prstGeom>
            <a:solidFill>
              <a:srgbClr val="59C8D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vSwitch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文本框 67"/>
            <p:cNvSpPr txBox="1"/>
            <p:nvPr/>
          </p:nvSpPr>
          <p:spPr bwMode="auto">
            <a:xfrm>
              <a:off x="3429054" y="4800503"/>
              <a:ext cx="1100649" cy="27332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CN" altLang="en-US" sz="1200" dirty="0">
                  <a:latin typeface="+mn-lt"/>
                  <a:ea typeface="+mn-ea"/>
                  <a:cs typeface="+mn-ea"/>
                  <a:sym typeface="+mn-lt"/>
                </a:rPr>
                <a:t>虚拟</a:t>
              </a:r>
              <a:r>
                <a:rPr lang="zh-CN" altLang="en-US" sz="1200" dirty="0" smtClean="0">
                  <a:latin typeface="+mn-lt"/>
                  <a:ea typeface="+mn-ea"/>
                  <a:cs typeface="+mn-ea"/>
                  <a:sym typeface="+mn-lt"/>
                </a:rPr>
                <a:t>网络连接</a:t>
              </a:r>
            </a:p>
          </p:txBody>
        </p:sp>
      </p:grpSp>
      <p:sp>
        <p:nvSpPr>
          <p:cNvPr id="73" name="文本框 72"/>
          <p:cNvSpPr txBox="1"/>
          <p:nvPr/>
        </p:nvSpPr>
        <p:spPr bwMode="auto">
          <a:xfrm>
            <a:off x="2363879" y="6072567"/>
            <a:ext cx="1100649" cy="273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200" dirty="0" smtClean="0">
                <a:latin typeface="+mn-lt"/>
                <a:ea typeface="+mn-ea"/>
                <a:cs typeface="+mn-ea"/>
                <a:sym typeface="+mn-lt"/>
              </a:rPr>
              <a:t>物理网络连接</a:t>
            </a:r>
          </a:p>
        </p:txBody>
      </p:sp>
      <p:sp>
        <p:nvSpPr>
          <p:cNvPr id="24" name="矩形 23"/>
          <p:cNvSpPr/>
          <p:nvPr/>
        </p:nvSpPr>
        <p:spPr>
          <a:xfrm>
            <a:off x="4116574" y="31099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传统物理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网络</a:t>
            </a:r>
          </a:p>
        </p:txBody>
      </p:sp>
      <p:sp>
        <p:nvSpPr>
          <p:cNvPr id="91" name="矩形 90"/>
          <p:cNvSpPr/>
          <p:nvPr/>
        </p:nvSpPr>
        <p:spPr>
          <a:xfrm>
            <a:off x="5864928" y="3032956"/>
            <a:ext cx="628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VS</a:t>
            </a:r>
            <a:endParaRPr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931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635 0.372641 E" pathEditMode="relative" ptsTypes="">
                                      <p:cBhvr>
                                        <p:cTn id="1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35 -0.372641 L 0 0 E" pathEditMode="relative" ptsTypes="">
                                      <p:cBhvr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0924" y="99434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  <p:from x="99085" y="100569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477 0.36554 E" pathEditMode="relative" ptsTypes="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77 -0.36554 L 0 0 E" pathEditMode="relative" ptsTypes="">
                                      <p:cBhvr>
                                        <p:cTn id="3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  <p:from x="100000" y="100000"/>
                                      <p:to x="103704" y="106178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</p:cBhvr>
                                      <p:by x="150000" y="150000"/>
                                      <p:from x="96429" y="94181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不同网络中虚拟机东西流量</a:t>
            </a:r>
          </a:p>
        </p:txBody>
      </p:sp>
      <p:sp>
        <p:nvSpPr>
          <p:cNvPr id="9" name="矩形 8"/>
          <p:cNvSpPr/>
          <p:nvPr/>
        </p:nvSpPr>
        <p:spPr>
          <a:xfrm>
            <a:off x="9460385" y="6063723"/>
            <a:ext cx="2094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source: openstack.org</a:t>
            </a:r>
            <a:endParaRPr lang="zh-CN" altLang="en-US" sz="14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" name="组合 9"/>
          <p:cNvGrpSpPr>
            <a:grpSpLocks/>
          </p:cNvGrpSpPr>
          <p:nvPr/>
        </p:nvGrpSpPr>
        <p:grpSpPr>
          <a:xfrm>
            <a:off x="6168008" y="5175409"/>
            <a:ext cx="1803914" cy="519547"/>
            <a:chOff x="6736753" y="3169226"/>
            <a:chExt cx="1737824" cy="519547"/>
          </a:xfrm>
        </p:grpSpPr>
        <p:sp>
          <p:nvSpPr>
            <p:cNvPr id="11" name="椭圆 10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B5890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 bwMode="auto">
            <a:xfrm>
              <a:off x="6947943" y="3169226"/>
              <a:ext cx="1526634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Overlay network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10.0.1.0/24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>
          <a:xfrm>
            <a:off x="6168008" y="5894176"/>
            <a:ext cx="2448384" cy="519547"/>
            <a:chOff x="6736753" y="3169226"/>
            <a:chExt cx="2358681" cy="519547"/>
          </a:xfrm>
        </p:grpSpPr>
        <p:sp>
          <p:nvSpPr>
            <p:cNvPr id="14" name="椭圆 13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6C71C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 bwMode="auto">
            <a:xfrm>
              <a:off x="6947942" y="3169226"/>
              <a:ext cx="214749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network 2</a:t>
              </a:r>
              <a:endParaRPr lang="en-US" altLang="zh-CN" sz="14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102, 192.168.2.0/24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>
            <a:grpSpLocks/>
          </p:cNvGrpSpPr>
          <p:nvPr/>
        </p:nvGrpSpPr>
        <p:grpSpPr>
          <a:xfrm>
            <a:off x="8203186" y="5175409"/>
            <a:ext cx="2448384" cy="519547"/>
            <a:chOff x="6736753" y="3169226"/>
            <a:chExt cx="2358681" cy="519547"/>
          </a:xfrm>
        </p:grpSpPr>
        <p:sp>
          <p:nvSpPr>
            <p:cNvPr id="17" name="椭圆 16"/>
            <p:cNvSpPr/>
            <p:nvPr/>
          </p:nvSpPr>
          <p:spPr bwMode="auto">
            <a:xfrm>
              <a:off x="6736753" y="3320987"/>
              <a:ext cx="216024" cy="216024"/>
            </a:xfrm>
            <a:prstGeom prst="ellipse">
              <a:avLst/>
            </a:prstGeom>
            <a:solidFill>
              <a:srgbClr val="268B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6947942" y="3169226"/>
              <a:ext cx="2147492" cy="51954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Self-service network 1 </a:t>
              </a:r>
              <a:endParaRPr lang="en-US" altLang="zh-CN" sz="1400" dirty="0" smtClean="0"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VNI 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101, 192.168.1.0/24</a:t>
              </a:r>
            </a:p>
          </p:txBody>
        </p:sp>
      </p:grpSp>
      <p:pic>
        <p:nvPicPr>
          <p:cNvPr id="19" name="Picture 2" descr="ä½¿ç¨Open vSwitchçèªå©æå¡ç½ç» - ç½ç»æµé - ä¸/è¥¿æ¹æ¡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8488" r="14464" b="44027"/>
          <a:stretch/>
        </p:blipFill>
        <p:spPr bwMode="auto">
          <a:xfrm>
            <a:off x="1003300" y="1233488"/>
            <a:ext cx="4628380" cy="471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ä½¿ç¨Open vSwitchçèªå©æå¡ç½ç» - ç½ç»æµé - ä¸/è¥¿æ¹æ¡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" t="50247" r="3008" b="12205"/>
          <a:stretch/>
        </p:blipFill>
        <p:spPr bwMode="auto">
          <a:xfrm>
            <a:off x="5951984" y="1259442"/>
            <a:ext cx="5508612" cy="389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有哪些网络</a:t>
            </a:r>
            <a:r>
              <a:rPr lang="zh-CN" altLang="en-US" dirty="0">
                <a:latin typeface="+mn-lt"/>
                <a:cs typeface="+mn-ea"/>
                <a:sym typeface="+mn-lt"/>
              </a:rPr>
              <a:t>虚拟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化技术？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有哪些组件，各组件的作用是什么？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87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网络虚拟化基础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架构与组件分析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 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Neutron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网络流量分析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37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社区</a:t>
            </a:r>
            <a:endParaRPr lang="en-US" altLang="zh-CN" dirty="0" smtClean="0"/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https://www.openstack.org/</a:t>
            </a:r>
            <a:endParaRPr lang="zh-CN" altLang="en-US" dirty="0" smtClean="0">
              <a:cs typeface="+mn-ea"/>
              <a:sym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3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93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网络虚拟化实现技术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876752764"/>
              </p:ext>
            </p:extLst>
          </p:nvPr>
        </p:nvGraphicFramePr>
        <p:xfrm>
          <a:off x="1075308" y="1899196"/>
          <a:ext cx="10277276" cy="3059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99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/>
          <p:cNvCxnSpPr>
            <a:stCxn id="60" idx="2"/>
            <a:endCxn id="65" idx="0"/>
          </p:cNvCxnSpPr>
          <p:nvPr/>
        </p:nvCxnSpPr>
        <p:spPr bwMode="auto">
          <a:xfrm>
            <a:off x="10706934" y="1771983"/>
            <a:ext cx="0" cy="20596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53" idx="2"/>
            <a:endCxn id="58" idx="0"/>
          </p:cNvCxnSpPr>
          <p:nvPr/>
        </p:nvCxnSpPr>
        <p:spPr bwMode="auto">
          <a:xfrm>
            <a:off x="8735147" y="1771983"/>
            <a:ext cx="0" cy="20596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>
            <a:stCxn id="46" idx="2"/>
            <a:endCxn id="51" idx="0"/>
          </p:cNvCxnSpPr>
          <p:nvPr/>
        </p:nvCxnSpPr>
        <p:spPr bwMode="auto">
          <a:xfrm>
            <a:off x="6763360" y="1771983"/>
            <a:ext cx="0" cy="20596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38" idx="2"/>
            <a:endCxn id="44" idx="0"/>
          </p:cNvCxnSpPr>
          <p:nvPr/>
        </p:nvCxnSpPr>
        <p:spPr bwMode="auto">
          <a:xfrm>
            <a:off x="4791573" y="1771983"/>
            <a:ext cx="0" cy="205962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3" idx="2"/>
            <a:endCxn id="8" idx="0"/>
          </p:cNvCxnSpPr>
          <p:nvPr/>
        </p:nvCxnSpPr>
        <p:spPr bwMode="auto">
          <a:xfrm>
            <a:off x="2819786" y="1771983"/>
            <a:ext cx="0" cy="254899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网卡虚拟化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TAP/TUN/VETH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1031800" y="4630396"/>
            <a:ext cx="10441063" cy="1757704"/>
          </a:xfrm>
        </p:spPr>
        <p:txBody>
          <a:bodyPr/>
          <a:lstStyle/>
          <a:p>
            <a:r>
              <a:rPr lang="en-US" altLang="zh-CN" sz="1800" dirty="0" smtClean="0">
                <a:cs typeface="+mn-ea"/>
                <a:sym typeface="+mn-lt"/>
              </a:rPr>
              <a:t>TAP</a:t>
            </a:r>
            <a:r>
              <a:rPr lang="zh-CN" altLang="en-US" sz="1800" dirty="0" smtClean="0">
                <a:cs typeface="+mn-ea"/>
                <a:sym typeface="+mn-lt"/>
              </a:rPr>
              <a:t>设备：模拟一个二层的网络设备，可以接收和发送二层网包。</a:t>
            </a:r>
          </a:p>
          <a:p>
            <a:r>
              <a:rPr lang="en-US" altLang="zh-CN" sz="1800" dirty="0" smtClean="0">
                <a:cs typeface="+mn-ea"/>
                <a:sym typeface="+mn-lt"/>
              </a:rPr>
              <a:t>TUN</a:t>
            </a:r>
            <a:r>
              <a:rPr lang="zh-CN" altLang="en-US" sz="1800" dirty="0" smtClean="0">
                <a:cs typeface="+mn-ea"/>
                <a:sym typeface="+mn-lt"/>
              </a:rPr>
              <a:t>设备：模拟一个三层的网络设备，可以接收和发送三层网包。</a:t>
            </a:r>
            <a:endParaRPr lang="en-US" altLang="zh-CN" sz="1800" dirty="0" smtClean="0">
              <a:cs typeface="+mn-ea"/>
              <a:sym typeface="+mn-lt"/>
            </a:endParaRPr>
          </a:p>
          <a:p>
            <a:r>
              <a:rPr lang="en-US" altLang="zh-CN" sz="1800" dirty="0" smtClean="0">
                <a:cs typeface="+mn-ea"/>
                <a:sym typeface="+mn-lt"/>
              </a:rPr>
              <a:t>VETH</a:t>
            </a:r>
            <a:r>
              <a:rPr lang="zh-CN" altLang="en-US" sz="1800" dirty="0" smtClean="0">
                <a:cs typeface="+mn-ea"/>
                <a:sym typeface="+mn-lt"/>
              </a:rPr>
              <a:t>：虚拟</a:t>
            </a:r>
            <a:r>
              <a:rPr lang="en-US" altLang="zh-CN" sz="1800" dirty="0" err="1" smtClean="0">
                <a:cs typeface="+mn-ea"/>
                <a:sym typeface="+mn-lt"/>
              </a:rPr>
              <a:t>ethernet</a:t>
            </a:r>
            <a:r>
              <a:rPr lang="zh-CN" altLang="en-US" sz="1800" dirty="0" smtClean="0">
                <a:cs typeface="+mn-ea"/>
                <a:sym typeface="+mn-lt"/>
              </a:rPr>
              <a:t>接口，通常以</a:t>
            </a:r>
            <a:r>
              <a:rPr lang="en-US" altLang="zh-CN" sz="1800" dirty="0" smtClean="0">
                <a:cs typeface="+mn-ea"/>
                <a:sym typeface="+mn-lt"/>
              </a:rPr>
              <a:t>pair</a:t>
            </a:r>
            <a:r>
              <a:rPr lang="zh-CN" altLang="en-US" sz="1800" dirty="0" smtClean="0">
                <a:cs typeface="+mn-ea"/>
                <a:sym typeface="+mn-lt"/>
              </a:rPr>
              <a:t>的方式出现，一端发出的网包，会被另一端接收，可以形成两个网桥之间的通道。</a:t>
            </a:r>
            <a:endParaRPr lang="zh-CN" altLang="en-US" sz="1800" dirty="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2100351" y="1483951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Socket API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100351" y="3342241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Network Stack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100351" y="3831611"/>
            <a:ext cx="1438870" cy="288032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eth0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00351" y="4320981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NIC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105342" y="2892547"/>
            <a:ext cx="1428888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415463"/>
                </a:solidFill>
                <a:latin typeface="+mn-ea"/>
                <a:ea typeface="+mn-ea"/>
              </a:rPr>
              <a:t>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aw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ethernet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文本框 3"/>
          <p:cNvSpPr txBox="1"/>
          <p:nvPr/>
        </p:nvSpPr>
        <p:spPr bwMode="auto">
          <a:xfrm>
            <a:off x="2202937" y="1160748"/>
            <a:ext cx="1233698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ea"/>
                <a:ea typeface="+mn-ea"/>
              </a:rPr>
              <a:t>Physical NIC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>
            <a:off x="1031800" y="2528900"/>
            <a:ext cx="10464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4072138" y="1483951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Socket API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9" name="文本框 38"/>
          <p:cNvSpPr txBox="1"/>
          <p:nvPr/>
        </p:nvSpPr>
        <p:spPr bwMode="auto">
          <a:xfrm>
            <a:off x="4511355" y="1160748"/>
            <a:ext cx="560437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ea"/>
                <a:ea typeface="+mn-ea"/>
              </a:rPr>
              <a:t>TUN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4072138" y="1953483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APP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72138" y="2385915"/>
            <a:ext cx="1438870" cy="288032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/dev/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tunX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072138" y="2892547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400" dirty="0">
                <a:solidFill>
                  <a:srgbClr val="415463"/>
                </a:solidFill>
                <a:latin typeface="+mn-ea"/>
                <a:ea typeface="+mn-ea"/>
              </a:rPr>
              <a:t>L</a:t>
            </a:r>
            <a:r>
              <a:rPr lang="en-US" altLang="zh-CN" sz="1400" dirty="0" smtClean="0">
                <a:solidFill>
                  <a:srgbClr val="415463"/>
                </a:solidFill>
                <a:latin typeface="+mn-ea"/>
                <a:ea typeface="+mn-ea"/>
              </a:rPr>
              <a:t>3 </a:t>
            </a:r>
            <a:r>
              <a:rPr lang="en-US" altLang="zh-CN" sz="1400" dirty="0" err="1">
                <a:solidFill>
                  <a:srgbClr val="415463"/>
                </a:solidFill>
                <a:latin typeface="+mn-ea"/>
                <a:ea typeface="+mn-ea"/>
              </a:rPr>
              <a:t>ethernet</a:t>
            </a:r>
            <a:endParaRPr lang="zh-CN" altLang="en-US" sz="1400" dirty="0">
              <a:solidFill>
                <a:srgbClr val="415463"/>
              </a:solidFill>
              <a:latin typeface="+mn-ea"/>
              <a:ea typeface="+mn-ea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072138" y="3362079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Network Stack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4072138" y="3831611"/>
            <a:ext cx="1438870" cy="288032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tunX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5" name="文本框 44"/>
          <p:cNvSpPr txBox="1"/>
          <p:nvPr/>
        </p:nvSpPr>
        <p:spPr bwMode="auto">
          <a:xfrm>
            <a:off x="6512060" y="1160748"/>
            <a:ext cx="502601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ea"/>
                <a:ea typeface="+mn-ea"/>
              </a:rPr>
              <a:t>TAP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043925" y="1483951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Socket API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043925" y="1953483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APP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6043925" y="2385915"/>
            <a:ext cx="1438870" cy="288032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solidFill>
                  <a:schemeClr val="bg1"/>
                </a:solidFill>
                <a:latin typeface="+mn-ea"/>
                <a:ea typeface="+mn-ea"/>
              </a:rPr>
              <a:t>/dev/</a:t>
            </a: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tapX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048916" y="2892547"/>
            <a:ext cx="1428888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415463"/>
                </a:solidFill>
                <a:latin typeface="+mn-ea"/>
                <a:ea typeface="+mn-ea"/>
              </a:rPr>
              <a:t>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aw </a:t>
            </a:r>
            <a:r>
              <a:rPr lang="en-US" altLang="zh-CN" sz="1400" dirty="0" smtClean="0">
                <a:solidFill>
                  <a:srgbClr val="415463"/>
                </a:solidFill>
                <a:latin typeface="+mn-ea"/>
                <a:ea typeface="+mn-ea"/>
              </a:rPr>
              <a:t>packets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043925" y="3362079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Network Stack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043925" y="3831611"/>
            <a:ext cx="1438870" cy="288032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tap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X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8015712" y="1483951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Socket API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8020703" y="2892547"/>
            <a:ext cx="1428888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415463"/>
                </a:solidFill>
                <a:latin typeface="+mn-ea"/>
                <a:ea typeface="+mn-ea"/>
              </a:rPr>
              <a:t>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aw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ethernet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8015712" y="3342241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Network Stack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015712" y="3831611"/>
            <a:ext cx="1438870" cy="288032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veth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X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9" name="文本框 58"/>
          <p:cNvSpPr txBox="1"/>
          <p:nvPr/>
        </p:nvSpPr>
        <p:spPr bwMode="auto">
          <a:xfrm>
            <a:off x="9228348" y="1160748"/>
            <a:ext cx="94118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err="1" smtClean="0">
                <a:latin typeface="+mn-ea"/>
                <a:ea typeface="+mn-ea"/>
              </a:rPr>
              <a:t>Veth</a:t>
            </a:r>
            <a:r>
              <a:rPr lang="en-US" altLang="zh-CN" sz="1400" dirty="0" smtClean="0">
                <a:latin typeface="+mn-ea"/>
                <a:ea typeface="+mn-ea"/>
              </a:rPr>
              <a:t> Pair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9987499" y="1483951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Socket API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9992490" y="2892547"/>
            <a:ext cx="1428888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solidFill>
                  <a:srgbClr val="415463"/>
                </a:solidFill>
                <a:latin typeface="+mn-ea"/>
                <a:ea typeface="+mn-ea"/>
              </a:rPr>
              <a:t>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aw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ethernet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9987499" y="3342241"/>
            <a:ext cx="1438870" cy="288032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415463"/>
                </a:solidFill>
                <a:effectLst/>
                <a:latin typeface="+mn-ea"/>
                <a:ea typeface="+mn-ea"/>
              </a:rPr>
              <a:t>Network Stack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415463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9987499" y="3831611"/>
            <a:ext cx="1438870" cy="288032"/>
          </a:xfrm>
          <a:prstGeom prst="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>
                <a:solidFill>
                  <a:schemeClr val="bg1"/>
                </a:solidFill>
                <a:latin typeface="+mn-ea"/>
                <a:ea typeface="+mn-ea"/>
              </a:rPr>
              <a:t>veth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X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86" name="肘形连接符 85"/>
          <p:cNvCxnSpPr>
            <a:stCxn id="58" idx="2"/>
            <a:endCxn id="65" idx="2"/>
          </p:cNvCxnSpPr>
          <p:nvPr/>
        </p:nvCxnSpPr>
        <p:spPr bwMode="auto">
          <a:xfrm rot="16200000" flipH="1">
            <a:off x="9721040" y="3133749"/>
            <a:ext cx="12700" cy="1971787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文本框 86"/>
          <p:cNvSpPr txBox="1"/>
          <p:nvPr/>
        </p:nvSpPr>
        <p:spPr bwMode="auto">
          <a:xfrm>
            <a:off x="1003300" y="2224797"/>
            <a:ext cx="1128541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ea"/>
                <a:ea typeface="+mn-ea"/>
              </a:rPr>
              <a:t>User Space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  <p:sp>
        <p:nvSpPr>
          <p:cNvPr id="89" name="文本框 88"/>
          <p:cNvSpPr txBox="1"/>
          <p:nvPr/>
        </p:nvSpPr>
        <p:spPr bwMode="auto">
          <a:xfrm>
            <a:off x="1003300" y="2528900"/>
            <a:ext cx="1282750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ea"/>
                <a:ea typeface="+mn-ea"/>
              </a:rPr>
              <a:t>Kernel Space</a:t>
            </a:r>
            <a:endParaRPr lang="zh-CN" altLang="en-US" sz="14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641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1055440" y="2412790"/>
            <a:ext cx="5400600" cy="3404726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Host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Linux</a:t>
            </a:r>
            <a:r>
              <a:rPr lang="zh-CN" altLang="en-US" dirty="0">
                <a:latin typeface="+mn-lt"/>
                <a:cs typeface="+mn-ea"/>
                <a:sym typeface="+mn-lt"/>
              </a:rPr>
              <a:t>交换机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虚拟化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- Linux bridge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cxnSp>
        <p:nvCxnSpPr>
          <p:cNvPr id="55" name="直接连接符 54"/>
          <p:cNvCxnSpPr>
            <a:stCxn id="32" idx="2"/>
            <a:endCxn id="10" idx="13"/>
          </p:cNvCxnSpPr>
          <p:nvPr/>
        </p:nvCxnSpPr>
        <p:spPr bwMode="auto">
          <a:xfrm>
            <a:off x="2058048" y="4457538"/>
            <a:ext cx="1" cy="49502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31" idx="2"/>
            <a:endCxn id="28" idx="1"/>
          </p:cNvCxnSpPr>
          <p:nvPr/>
        </p:nvCxnSpPr>
        <p:spPr bwMode="auto">
          <a:xfrm flipH="1">
            <a:off x="5326844" y="4441135"/>
            <a:ext cx="1" cy="4384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" name="组合 5"/>
          <p:cNvGrpSpPr/>
          <p:nvPr/>
        </p:nvGrpSpPr>
        <p:grpSpPr>
          <a:xfrm>
            <a:off x="1702392" y="4919985"/>
            <a:ext cx="711312" cy="521292"/>
            <a:chOff x="6524625" y="473075"/>
            <a:chExt cx="671513" cy="492125"/>
          </a:xfrm>
          <a:solidFill>
            <a:srgbClr val="8A9CB0"/>
          </a:soli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6951663" y="735013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6692900" y="873125"/>
              <a:ext cx="323850" cy="14288"/>
            </a:xfrm>
            <a:custGeom>
              <a:avLst/>
              <a:gdLst>
                <a:gd name="T0" fmla="*/ 83 w 85"/>
                <a:gd name="T1" fmla="*/ 0 h 4"/>
                <a:gd name="T2" fmla="*/ 2 w 85"/>
                <a:gd name="T3" fmla="*/ 0 h 4"/>
                <a:gd name="T4" fmla="*/ 0 w 85"/>
                <a:gd name="T5" fmla="*/ 2 h 4"/>
                <a:gd name="T6" fmla="*/ 2 w 85"/>
                <a:gd name="T7" fmla="*/ 4 h 4"/>
                <a:gd name="T8" fmla="*/ 83 w 85"/>
                <a:gd name="T9" fmla="*/ 4 h 4"/>
                <a:gd name="T10" fmla="*/ 85 w 85"/>
                <a:gd name="T11" fmla="*/ 2 h 4"/>
                <a:gd name="T12" fmla="*/ 83 w 8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3"/>
                    <a:pt x="85" y="2"/>
                  </a:cubicBezTo>
                  <a:cubicBezTo>
                    <a:pt x="85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678613" y="687388"/>
              <a:ext cx="365125" cy="139700"/>
            </a:xfrm>
            <a:custGeom>
              <a:avLst/>
              <a:gdLst>
                <a:gd name="T0" fmla="*/ 78 w 96"/>
                <a:gd name="T1" fmla="*/ 0 h 36"/>
                <a:gd name="T2" fmla="*/ 18 w 96"/>
                <a:gd name="T3" fmla="*/ 0 h 36"/>
                <a:gd name="T4" fmla="*/ 0 w 96"/>
                <a:gd name="T5" fmla="*/ 18 h 36"/>
                <a:gd name="T6" fmla="*/ 18 w 96"/>
                <a:gd name="T7" fmla="*/ 36 h 36"/>
                <a:gd name="T8" fmla="*/ 78 w 96"/>
                <a:gd name="T9" fmla="*/ 36 h 36"/>
                <a:gd name="T10" fmla="*/ 96 w 96"/>
                <a:gd name="T11" fmla="*/ 18 h 36"/>
                <a:gd name="T12" fmla="*/ 78 w 96"/>
                <a:gd name="T13" fmla="*/ 0 h 36"/>
                <a:gd name="T14" fmla="*/ 78 w 96"/>
                <a:gd name="T15" fmla="*/ 32 h 36"/>
                <a:gd name="T16" fmla="*/ 18 w 96"/>
                <a:gd name="T17" fmla="*/ 32 h 36"/>
                <a:gd name="T18" fmla="*/ 4 w 96"/>
                <a:gd name="T19" fmla="*/ 18 h 36"/>
                <a:gd name="T20" fmla="*/ 18 w 96"/>
                <a:gd name="T21" fmla="*/ 4 h 36"/>
                <a:gd name="T22" fmla="*/ 78 w 96"/>
                <a:gd name="T23" fmla="*/ 4 h 36"/>
                <a:gd name="T24" fmla="*/ 92 w 96"/>
                <a:gd name="T25" fmla="*/ 18 h 36"/>
                <a:gd name="T26" fmla="*/ 78 w 9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6">
                  <a:moveTo>
                    <a:pt x="7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8" y="36"/>
                    <a:pt x="96" y="28"/>
                    <a:pt x="96" y="18"/>
                  </a:cubicBezTo>
                  <a:cubicBezTo>
                    <a:pt x="96" y="8"/>
                    <a:pt x="88" y="0"/>
                    <a:pt x="78" y="0"/>
                  </a:cubicBezTo>
                  <a:close/>
                  <a:moveTo>
                    <a:pt x="78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0" y="32"/>
                    <a:pt x="4" y="26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6" y="4"/>
                    <a:pt x="92" y="10"/>
                    <a:pt x="92" y="18"/>
                  </a:cubicBezTo>
                  <a:cubicBezTo>
                    <a:pt x="92" y="26"/>
                    <a:pt x="86" y="32"/>
                    <a:pt x="7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6524625" y="473075"/>
              <a:ext cx="671513" cy="492125"/>
            </a:xfrm>
            <a:custGeom>
              <a:avLst/>
              <a:gdLst>
                <a:gd name="T0" fmla="*/ 133 w 176"/>
                <a:gd name="T1" fmla="*/ 32 h 128"/>
                <a:gd name="T2" fmla="*/ 88 w 176"/>
                <a:gd name="T3" fmla="*/ 0 h 128"/>
                <a:gd name="T4" fmla="*/ 43 w 176"/>
                <a:gd name="T5" fmla="*/ 32 h 128"/>
                <a:gd name="T6" fmla="*/ 0 w 176"/>
                <a:gd name="T7" fmla="*/ 80 h 128"/>
                <a:gd name="T8" fmla="*/ 48 w 176"/>
                <a:gd name="T9" fmla="*/ 128 h 128"/>
                <a:gd name="T10" fmla="*/ 128 w 176"/>
                <a:gd name="T11" fmla="*/ 128 h 128"/>
                <a:gd name="T12" fmla="*/ 176 w 176"/>
                <a:gd name="T13" fmla="*/ 80 h 128"/>
                <a:gd name="T14" fmla="*/ 133 w 176"/>
                <a:gd name="T15" fmla="*/ 32 h 128"/>
                <a:gd name="T16" fmla="*/ 128 w 176"/>
                <a:gd name="T17" fmla="*/ 120 h 128"/>
                <a:gd name="T18" fmla="*/ 48 w 176"/>
                <a:gd name="T19" fmla="*/ 120 h 128"/>
                <a:gd name="T20" fmla="*/ 8 w 176"/>
                <a:gd name="T21" fmla="*/ 80 h 128"/>
                <a:gd name="T22" fmla="*/ 44 w 176"/>
                <a:gd name="T23" fmla="*/ 40 h 128"/>
                <a:gd name="T24" fmla="*/ 50 w 176"/>
                <a:gd name="T25" fmla="*/ 35 h 128"/>
                <a:gd name="T26" fmla="*/ 88 w 176"/>
                <a:gd name="T27" fmla="*/ 8 h 128"/>
                <a:gd name="T28" fmla="*/ 126 w 176"/>
                <a:gd name="T29" fmla="*/ 35 h 128"/>
                <a:gd name="T30" fmla="*/ 133 w 176"/>
                <a:gd name="T31" fmla="*/ 40 h 128"/>
                <a:gd name="T32" fmla="*/ 168 w 176"/>
                <a:gd name="T33" fmla="*/ 80 h 128"/>
                <a:gd name="T34" fmla="*/ 128 w 176"/>
                <a:gd name="T3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28">
                  <a:moveTo>
                    <a:pt x="133" y="32"/>
                  </a:moveTo>
                  <a:cubicBezTo>
                    <a:pt x="127" y="14"/>
                    <a:pt x="109" y="0"/>
                    <a:pt x="88" y="0"/>
                  </a:cubicBezTo>
                  <a:cubicBezTo>
                    <a:pt x="67" y="0"/>
                    <a:pt x="49" y="14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2" y="128"/>
                    <a:pt x="4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55" y="128"/>
                    <a:pt x="176" y="107"/>
                    <a:pt x="176" y="80"/>
                  </a:cubicBezTo>
                  <a:cubicBezTo>
                    <a:pt x="176" y="55"/>
                    <a:pt x="157" y="35"/>
                    <a:pt x="133" y="32"/>
                  </a:cubicBezTo>
                  <a:close/>
                  <a:moveTo>
                    <a:pt x="12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26" y="120"/>
                    <a:pt x="8" y="102"/>
                    <a:pt x="8" y="80"/>
                  </a:cubicBezTo>
                  <a:cubicBezTo>
                    <a:pt x="8" y="60"/>
                    <a:pt x="23" y="43"/>
                    <a:pt x="44" y="40"/>
                  </a:cubicBezTo>
                  <a:cubicBezTo>
                    <a:pt x="47" y="40"/>
                    <a:pt x="49" y="38"/>
                    <a:pt x="50" y="35"/>
                  </a:cubicBezTo>
                  <a:cubicBezTo>
                    <a:pt x="56" y="19"/>
                    <a:pt x="71" y="8"/>
                    <a:pt x="88" y="8"/>
                  </a:cubicBezTo>
                  <a:cubicBezTo>
                    <a:pt x="105" y="8"/>
                    <a:pt x="120" y="19"/>
                    <a:pt x="126" y="35"/>
                  </a:cubicBezTo>
                  <a:cubicBezTo>
                    <a:pt x="127" y="38"/>
                    <a:pt x="129" y="40"/>
                    <a:pt x="133" y="40"/>
                  </a:cubicBezTo>
                  <a:cubicBezTo>
                    <a:pt x="153" y="43"/>
                    <a:pt x="168" y="60"/>
                    <a:pt x="168" y="80"/>
                  </a:cubicBezTo>
                  <a:cubicBezTo>
                    <a:pt x="168" y="102"/>
                    <a:pt x="150" y="120"/>
                    <a:pt x="128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2945128" y="1231900"/>
            <a:ext cx="1621225" cy="357515"/>
            <a:chOff x="2892988" y="1231900"/>
            <a:chExt cx="1621225" cy="357515"/>
          </a:xfrm>
          <a:solidFill>
            <a:srgbClr val="8A9CB0"/>
          </a:solidFill>
        </p:grpSpPr>
        <p:sp>
          <p:nvSpPr>
            <p:cNvPr id="12" name="Freeform 240"/>
            <p:cNvSpPr>
              <a:spLocks/>
            </p:cNvSpPr>
            <p:nvPr/>
          </p:nvSpPr>
          <p:spPr bwMode="auto">
            <a:xfrm>
              <a:off x="2892988" y="1231900"/>
              <a:ext cx="1621225" cy="332377"/>
            </a:xfrm>
            <a:custGeom>
              <a:avLst/>
              <a:gdLst>
                <a:gd name="T0" fmla="*/ 2147483647 w 2201"/>
                <a:gd name="T1" fmla="*/ 2147483647 h 447"/>
                <a:gd name="T2" fmla="*/ 2147483647 w 2201"/>
                <a:gd name="T3" fmla="*/ 2147483647 h 447"/>
                <a:gd name="T4" fmla="*/ 2147483647 w 2201"/>
                <a:gd name="T5" fmla="*/ 2147483647 h 447"/>
                <a:gd name="T6" fmla="*/ 2147483647 w 2201"/>
                <a:gd name="T7" fmla="*/ 2147483647 h 447"/>
                <a:gd name="T8" fmla="*/ 2147483647 w 2201"/>
                <a:gd name="T9" fmla="*/ 2147483647 h 447"/>
                <a:gd name="T10" fmla="*/ 2147483647 w 2201"/>
                <a:gd name="T11" fmla="*/ 2147483647 h 447"/>
                <a:gd name="T12" fmla="*/ 2147483647 w 2201"/>
                <a:gd name="T13" fmla="*/ 2147483647 h 447"/>
                <a:gd name="T14" fmla="*/ 2147483647 w 2201"/>
                <a:gd name="T15" fmla="*/ 2147483647 h 447"/>
                <a:gd name="T16" fmla="*/ 2147483647 w 2201"/>
                <a:gd name="T17" fmla="*/ 2147483647 h 447"/>
                <a:gd name="T18" fmla="*/ 2147483647 w 2201"/>
                <a:gd name="T19" fmla="*/ 2147483647 h 447"/>
                <a:gd name="T20" fmla="*/ 2147483647 w 2201"/>
                <a:gd name="T21" fmla="*/ 2147483647 h 447"/>
                <a:gd name="T22" fmla="*/ 2147483647 w 2201"/>
                <a:gd name="T23" fmla="*/ 2147483647 h 447"/>
                <a:gd name="T24" fmla="*/ 2147483647 w 2201"/>
                <a:gd name="T25" fmla="*/ 2147483647 h 447"/>
                <a:gd name="T26" fmla="*/ 2147483647 w 2201"/>
                <a:gd name="T27" fmla="*/ 2147483647 h 447"/>
                <a:gd name="T28" fmla="*/ 2147483647 w 2201"/>
                <a:gd name="T29" fmla="*/ 2147483647 h 447"/>
                <a:gd name="T30" fmla="*/ 2147483647 w 2201"/>
                <a:gd name="T31" fmla="*/ 2147483647 h 447"/>
                <a:gd name="T32" fmla="*/ 2147483647 w 2201"/>
                <a:gd name="T33" fmla="*/ 2147483647 h 447"/>
                <a:gd name="T34" fmla="*/ 0 w 2201"/>
                <a:gd name="T35" fmla="*/ 2147483647 h 447"/>
                <a:gd name="T36" fmla="*/ 0 w 2201"/>
                <a:gd name="T37" fmla="*/ 2147483647 h 447"/>
                <a:gd name="T38" fmla="*/ 2147483647 w 2201"/>
                <a:gd name="T39" fmla="*/ 0 h 447"/>
                <a:gd name="T40" fmla="*/ 2147483647 w 2201"/>
                <a:gd name="T41" fmla="*/ 0 h 447"/>
                <a:gd name="T42" fmla="*/ 2147483647 w 2201"/>
                <a:gd name="T43" fmla="*/ 2147483647 h 447"/>
                <a:gd name="T44" fmla="*/ 2147483647 w 2201"/>
                <a:gd name="T45" fmla="*/ 2147483647 h 447"/>
                <a:gd name="T46" fmla="*/ 2147483647 w 2201"/>
                <a:gd name="T47" fmla="*/ 2147483647 h 4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01"/>
                <a:gd name="T73" fmla="*/ 0 h 447"/>
                <a:gd name="T74" fmla="*/ 2201 w 2201"/>
                <a:gd name="T75" fmla="*/ 447 h 44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01" h="447">
                  <a:moveTo>
                    <a:pt x="2074" y="447"/>
                  </a:moveTo>
                  <a:lnTo>
                    <a:pt x="2074" y="447"/>
                  </a:lnTo>
                  <a:lnTo>
                    <a:pt x="1917" y="447"/>
                  </a:lnTo>
                  <a:cubicBezTo>
                    <a:pt x="1899" y="447"/>
                    <a:pt x="1884" y="432"/>
                    <a:pt x="1884" y="413"/>
                  </a:cubicBezTo>
                  <a:cubicBezTo>
                    <a:pt x="1884" y="395"/>
                    <a:pt x="1899" y="380"/>
                    <a:pt x="1917" y="380"/>
                  </a:cubicBezTo>
                  <a:lnTo>
                    <a:pt x="2074" y="380"/>
                  </a:lnTo>
                  <a:cubicBezTo>
                    <a:pt x="2107" y="380"/>
                    <a:pt x="2134" y="353"/>
                    <a:pt x="2134" y="319"/>
                  </a:cubicBezTo>
                  <a:lnTo>
                    <a:pt x="2134" y="127"/>
                  </a:lnTo>
                  <a:cubicBezTo>
                    <a:pt x="2134" y="94"/>
                    <a:pt x="2107" y="67"/>
                    <a:pt x="2074" y="67"/>
                  </a:cubicBezTo>
                  <a:lnTo>
                    <a:pt x="127" y="67"/>
                  </a:lnTo>
                  <a:cubicBezTo>
                    <a:pt x="94" y="67"/>
                    <a:pt x="67" y="94"/>
                    <a:pt x="67" y="127"/>
                  </a:cubicBezTo>
                  <a:lnTo>
                    <a:pt x="67" y="319"/>
                  </a:lnTo>
                  <a:cubicBezTo>
                    <a:pt x="67" y="353"/>
                    <a:pt x="94" y="380"/>
                    <a:pt x="127" y="380"/>
                  </a:cubicBezTo>
                  <a:lnTo>
                    <a:pt x="1729" y="380"/>
                  </a:lnTo>
                  <a:cubicBezTo>
                    <a:pt x="1748" y="380"/>
                    <a:pt x="1763" y="395"/>
                    <a:pt x="1763" y="413"/>
                  </a:cubicBezTo>
                  <a:cubicBezTo>
                    <a:pt x="1763" y="432"/>
                    <a:pt x="1748" y="447"/>
                    <a:pt x="1729" y="447"/>
                  </a:cubicBezTo>
                  <a:lnTo>
                    <a:pt x="127" y="447"/>
                  </a:lnTo>
                  <a:cubicBezTo>
                    <a:pt x="57" y="447"/>
                    <a:pt x="0" y="390"/>
                    <a:pt x="0" y="319"/>
                  </a:cubicBezTo>
                  <a:lnTo>
                    <a:pt x="0" y="127"/>
                  </a:lnTo>
                  <a:cubicBezTo>
                    <a:pt x="0" y="57"/>
                    <a:pt x="57" y="0"/>
                    <a:pt x="127" y="0"/>
                  </a:cubicBezTo>
                  <a:lnTo>
                    <a:pt x="2074" y="0"/>
                  </a:lnTo>
                  <a:cubicBezTo>
                    <a:pt x="2144" y="0"/>
                    <a:pt x="2201" y="57"/>
                    <a:pt x="2201" y="127"/>
                  </a:cubicBezTo>
                  <a:lnTo>
                    <a:pt x="2201" y="319"/>
                  </a:lnTo>
                  <a:cubicBezTo>
                    <a:pt x="2201" y="390"/>
                    <a:pt x="2144" y="447"/>
                    <a:pt x="2074" y="4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241"/>
            <p:cNvSpPr>
              <a:spLocks/>
            </p:cNvSpPr>
            <p:nvPr/>
          </p:nvSpPr>
          <p:spPr bwMode="auto">
            <a:xfrm>
              <a:off x="3048983" y="1343623"/>
              <a:ext cx="119783" cy="89378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6" y="0"/>
                  </a:lnTo>
                  <a:lnTo>
                    <a:pt x="36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242"/>
            <p:cNvSpPr>
              <a:spLocks/>
            </p:cNvSpPr>
            <p:nvPr/>
          </p:nvSpPr>
          <p:spPr bwMode="auto">
            <a:xfrm>
              <a:off x="3227261" y="1343623"/>
              <a:ext cx="119783" cy="89378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 243"/>
            <p:cNvSpPr>
              <a:spLocks/>
            </p:cNvSpPr>
            <p:nvPr/>
          </p:nvSpPr>
          <p:spPr bwMode="auto">
            <a:xfrm>
              <a:off x="3405540" y="1343623"/>
              <a:ext cx="119783" cy="89378"/>
            </a:xfrm>
            <a:custGeom>
              <a:avLst/>
              <a:gdLst>
                <a:gd name="T0" fmla="*/ 0 w 160"/>
                <a:gd name="T1" fmla="*/ 2147483647 h 123"/>
                <a:gd name="T2" fmla="*/ 0 w 160"/>
                <a:gd name="T3" fmla="*/ 2147483647 h 123"/>
                <a:gd name="T4" fmla="*/ 2147483647 w 160"/>
                <a:gd name="T5" fmla="*/ 2147483647 h 123"/>
                <a:gd name="T6" fmla="*/ 2147483647 w 160"/>
                <a:gd name="T7" fmla="*/ 2147483647 h 123"/>
                <a:gd name="T8" fmla="*/ 2147483647 w 160"/>
                <a:gd name="T9" fmla="*/ 2147483647 h 123"/>
                <a:gd name="T10" fmla="*/ 2147483647 w 160"/>
                <a:gd name="T11" fmla="*/ 0 h 123"/>
                <a:gd name="T12" fmla="*/ 2147483647 w 160"/>
                <a:gd name="T13" fmla="*/ 0 h 123"/>
                <a:gd name="T14" fmla="*/ 2147483647 w 160"/>
                <a:gd name="T15" fmla="*/ 2147483647 h 123"/>
                <a:gd name="T16" fmla="*/ 0 w 160"/>
                <a:gd name="T17" fmla="*/ 2147483647 h 123"/>
                <a:gd name="T18" fmla="*/ 0 w 160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0"/>
                <a:gd name="T31" fmla="*/ 0 h 123"/>
                <a:gd name="T32" fmla="*/ 160 w 160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0" h="123">
                  <a:moveTo>
                    <a:pt x="0" y="123"/>
                  </a:moveTo>
                  <a:lnTo>
                    <a:pt x="0" y="123"/>
                  </a:lnTo>
                  <a:lnTo>
                    <a:pt x="160" y="123"/>
                  </a:lnTo>
                  <a:lnTo>
                    <a:pt x="160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244"/>
            <p:cNvSpPr>
              <a:spLocks/>
            </p:cNvSpPr>
            <p:nvPr/>
          </p:nvSpPr>
          <p:spPr bwMode="auto">
            <a:xfrm>
              <a:off x="3583820" y="1343623"/>
              <a:ext cx="116996" cy="89378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6" y="38"/>
                  </a:lnTo>
                  <a:lnTo>
                    <a:pt x="126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245"/>
            <p:cNvSpPr>
              <a:spLocks/>
            </p:cNvSpPr>
            <p:nvPr/>
          </p:nvSpPr>
          <p:spPr bwMode="auto">
            <a:xfrm>
              <a:off x="3762098" y="1343623"/>
              <a:ext cx="116996" cy="89378"/>
            </a:xfrm>
            <a:custGeom>
              <a:avLst/>
              <a:gdLst>
                <a:gd name="T0" fmla="*/ 0 w 161"/>
                <a:gd name="T1" fmla="*/ 2147483647 h 123"/>
                <a:gd name="T2" fmla="*/ 0 w 161"/>
                <a:gd name="T3" fmla="*/ 2147483647 h 123"/>
                <a:gd name="T4" fmla="*/ 2147483647 w 161"/>
                <a:gd name="T5" fmla="*/ 2147483647 h 123"/>
                <a:gd name="T6" fmla="*/ 2147483647 w 161"/>
                <a:gd name="T7" fmla="*/ 2147483647 h 123"/>
                <a:gd name="T8" fmla="*/ 2147483647 w 161"/>
                <a:gd name="T9" fmla="*/ 2147483647 h 123"/>
                <a:gd name="T10" fmla="*/ 2147483647 w 161"/>
                <a:gd name="T11" fmla="*/ 0 h 123"/>
                <a:gd name="T12" fmla="*/ 2147483647 w 161"/>
                <a:gd name="T13" fmla="*/ 0 h 123"/>
                <a:gd name="T14" fmla="*/ 2147483647 w 161"/>
                <a:gd name="T15" fmla="*/ 2147483647 h 123"/>
                <a:gd name="T16" fmla="*/ 0 w 161"/>
                <a:gd name="T17" fmla="*/ 2147483647 h 123"/>
                <a:gd name="T18" fmla="*/ 0 w 161"/>
                <a:gd name="T19" fmla="*/ 2147483647 h 1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61"/>
                <a:gd name="T31" fmla="*/ 0 h 123"/>
                <a:gd name="T32" fmla="*/ 161 w 161"/>
                <a:gd name="T33" fmla="*/ 123 h 12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61" h="123">
                  <a:moveTo>
                    <a:pt x="0" y="123"/>
                  </a:moveTo>
                  <a:lnTo>
                    <a:pt x="0" y="123"/>
                  </a:lnTo>
                  <a:lnTo>
                    <a:pt x="161" y="123"/>
                  </a:lnTo>
                  <a:lnTo>
                    <a:pt x="161" y="38"/>
                  </a:lnTo>
                  <a:lnTo>
                    <a:pt x="125" y="38"/>
                  </a:lnTo>
                  <a:lnTo>
                    <a:pt x="125" y="0"/>
                  </a:lnTo>
                  <a:lnTo>
                    <a:pt x="35" y="0"/>
                  </a:lnTo>
                  <a:lnTo>
                    <a:pt x="35" y="38"/>
                  </a:lnTo>
                  <a:lnTo>
                    <a:pt x="0" y="38"/>
                  </a:lnTo>
                  <a:lnTo>
                    <a:pt x="0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246"/>
            <p:cNvSpPr>
              <a:spLocks/>
            </p:cNvSpPr>
            <p:nvPr/>
          </p:nvSpPr>
          <p:spPr bwMode="auto">
            <a:xfrm>
              <a:off x="4071302" y="1324071"/>
              <a:ext cx="222849" cy="53070"/>
            </a:xfrm>
            <a:custGeom>
              <a:avLst/>
              <a:gdLst>
                <a:gd name="T0" fmla="*/ 2147483647 w 303"/>
                <a:gd name="T1" fmla="*/ 2147483647 h 72"/>
                <a:gd name="T2" fmla="*/ 2147483647 w 303"/>
                <a:gd name="T3" fmla="*/ 2147483647 h 72"/>
                <a:gd name="T4" fmla="*/ 0 w 303"/>
                <a:gd name="T5" fmla="*/ 2147483647 h 72"/>
                <a:gd name="T6" fmla="*/ 0 w 303"/>
                <a:gd name="T7" fmla="*/ 0 h 72"/>
                <a:gd name="T8" fmla="*/ 2147483647 w 303"/>
                <a:gd name="T9" fmla="*/ 0 h 72"/>
                <a:gd name="T10" fmla="*/ 2147483647 w 303"/>
                <a:gd name="T11" fmla="*/ 2147483647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72"/>
                <a:gd name="T20" fmla="*/ 303 w 303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72">
                  <a:moveTo>
                    <a:pt x="303" y="72"/>
                  </a:moveTo>
                  <a:lnTo>
                    <a:pt x="303" y="72"/>
                  </a:lnTo>
                  <a:lnTo>
                    <a:pt x="0" y="72"/>
                  </a:lnTo>
                  <a:lnTo>
                    <a:pt x="0" y="0"/>
                  </a:lnTo>
                  <a:lnTo>
                    <a:pt x="303" y="0"/>
                  </a:lnTo>
                  <a:lnTo>
                    <a:pt x="303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247"/>
            <p:cNvSpPr>
              <a:spLocks/>
            </p:cNvSpPr>
            <p:nvPr/>
          </p:nvSpPr>
          <p:spPr bwMode="auto">
            <a:xfrm>
              <a:off x="4110300" y="1486070"/>
              <a:ext cx="103068" cy="103345"/>
            </a:xfrm>
            <a:custGeom>
              <a:avLst/>
              <a:gdLst>
                <a:gd name="T0" fmla="*/ 2147483647 w 139"/>
                <a:gd name="T1" fmla="*/ 2147483647 h 139"/>
                <a:gd name="T2" fmla="*/ 2147483647 w 139"/>
                <a:gd name="T3" fmla="*/ 2147483647 h 139"/>
                <a:gd name="T4" fmla="*/ 0 w 139"/>
                <a:gd name="T5" fmla="*/ 2147483647 h 139"/>
                <a:gd name="T6" fmla="*/ 2147483647 w 139"/>
                <a:gd name="T7" fmla="*/ 0 h 139"/>
                <a:gd name="T8" fmla="*/ 2147483647 w 139"/>
                <a:gd name="T9" fmla="*/ 2147483647 h 139"/>
                <a:gd name="T10" fmla="*/ 2147483647 w 139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139"/>
                <a:gd name="T20" fmla="*/ 139 w 139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9" y="31"/>
                    <a:pt x="139" y="69"/>
                  </a:cubicBezTo>
                  <a:cubicBezTo>
                    <a:pt x="139" y="107"/>
                    <a:pt x="107" y="139"/>
                    <a:pt x="69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248"/>
            <p:cNvSpPr>
              <a:spLocks/>
            </p:cNvSpPr>
            <p:nvPr/>
          </p:nvSpPr>
          <p:spPr bwMode="auto">
            <a:xfrm>
              <a:off x="4266295" y="1486070"/>
              <a:ext cx="103068" cy="103345"/>
            </a:xfrm>
            <a:custGeom>
              <a:avLst/>
              <a:gdLst>
                <a:gd name="T0" fmla="*/ 2147483647 w 138"/>
                <a:gd name="T1" fmla="*/ 2147483647 h 139"/>
                <a:gd name="T2" fmla="*/ 2147483647 w 138"/>
                <a:gd name="T3" fmla="*/ 2147483647 h 139"/>
                <a:gd name="T4" fmla="*/ 0 w 138"/>
                <a:gd name="T5" fmla="*/ 2147483647 h 139"/>
                <a:gd name="T6" fmla="*/ 2147483647 w 138"/>
                <a:gd name="T7" fmla="*/ 0 h 139"/>
                <a:gd name="T8" fmla="*/ 2147483647 w 138"/>
                <a:gd name="T9" fmla="*/ 2147483647 h 139"/>
                <a:gd name="T10" fmla="*/ 2147483647 w 138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139"/>
                <a:gd name="T20" fmla="*/ 138 w 138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139">
                  <a:moveTo>
                    <a:pt x="69" y="139"/>
                  </a:moveTo>
                  <a:lnTo>
                    <a:pt x="69" y="139"/>
                  </a:lnTo>
                  <a:cubicBezTo>
                    <a:pt x="30" y="139"/>
                    <a:pt x="0" y="107"/>
                    <a:pt x="0" y="69"/>
                  </a:cubicBezTo>
                  <a:cubicBezTo>
                    <a:pt x="0" y="31"/>
                    <a:pt x="30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ubicBezTo>
                    <a:pt x="138" y="107"/>
                    <a:pt x="107" y="139"/>
                    <a:pt x="69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249"/>
            <p:cNvSpPr>
              <a:spLocks/>
            </p:cNvSpPr>
            <p:nvPr/>
          </p:nvSpPr>
          <p:spPr bwMode="auto">
            <a:xfrm>
              <a:off x="4071302" y="1396691"/>
              <a:ext cx="55712" cy="55862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250"/>
            <p:cNvSpPr>
              <a:spLocks/>
            </p:cNvSpPr>
            <p:nvPr/>
          </p:nvSpPr>
          <p:spPr bwMode="auto">
            <a:xfrm>
              <a:off x="4157655" y="1396691"/>
              <a:ext cx="52927" cy="55862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251"/>
            <p:cNvSpPr>
              <a:spLocks/>
            </p:cNvSpPr>
            <p:nvPr/>
          </p:nvSpPr>
          <p:spPr bwMode="auto">
            <a:xfrm>
              <a:off x="4241223" y="1396691"/>
              <a:ext cx="52927" cy="55862"/>
            </a:xfrm>
            <a:custGeom>
              <a:avLst/>
              <a:gdLst>
                <a:gd name="T0" fmla="*/ 2147483647 w 73"/>
                <a:gd name="T1" fmla="*/ 2147483647 h 73"/>
                <a:gd name="T2" fmla="*/ 2147483647 w 73"/>
                <a:gd name="T3" fmla="*/ 2147483647 h 73"/>
                <a:gd name="T4" fmla="*/ 0 w 73"/>
                <a:gd name="T5" fmla="*/ 2147483647 h 73"/>
                <a:gd name="T6" fmla="*/ 0 w 73"/>
                <a:gd name="T7" fmla="*/ 0 h 73"/>
                <a:gd name="T8" fmla="*/ 2147483647 w 73"/>
                <a:gd name="T9" fmla="*/ 0 h 73"/>
                <a:gd name="T10" fmla="*/ 2147483647 w 73"/>
                <a:gd name="T11" fmla="*/ 2147483647 h 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"/>
                <a:gd name="T19" fmla="*/ 0 h 73"/>
                <a:gd name="T20" fmla="*/ 73 w 73"/>
                <a:gd name="T21" fmla="*/ 73 h 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" h="73">
                  <a:moveTo>
                    <a:pt x="73" y="73"/>
                  </a:moveTo>
                  <a:lnTo>
                    <a:pt x="73" y="73"/>
                  </a:lnTo>
                  <a:lnTo>
                    <a:pt x="0" y="73"/>
                  </a:lnTo>
                  <a:lnTo>
                    <a:pt x="0" y="0"/>
                  </a:lnTo>
                  <a:lnTo>
                    <a:pt x="73" y="0"/>
                  </a:lnTo>
                  <a:lnTo>
                    <a:pt x="73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971188" y="4879627"/>
            <a:ext cx="711312" cy="521292"/>
            <a:chOff x="6524625" y="473075"/>
            <a:chExt cx="671513" cy="492125"/>
          </a:xfrm>
          <a:solidFill>
            <a:srgbClr val="8A9CB0"/>
          </a:solidFill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6951663" y="735013"/>
              <a:ext cx="46038" cy="460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6692900" y="873125"/>
              <a:ext cx="323850" cy="14288"/>
            </a:xfrm>
            <a:custGeom>
              <a:avLst/>
              <a:gdLst>
                <a:gd name="T0" fmla="*/ 83 w 85"/>
                <a:gd name="T1" fmla="*/ 0 h 4"/>
                <a:gd name="T2" fmla="*/ 2 w 85"/>
                <a:gd name="T3" fmla="*/ 0 h 4"/>
                <a:gd name="T4" fmla="*/ 0 w 85"/>
                <a:gd name="T5" fmla="*/ 2 h 4"/>
                <a:gd name="T6" fmla="*/ 2 w 85"/>
                <a:gd name="T7" fmla="*/ 4 h 4"/>
                <a:gd name="T8" fmla="*/ 83 w 85"/>
                <a:gd name="T9" fmla="*/ 4 h 4"/>
                <a:gd name="T10" fmla="*/ 85 w 85"/>
                <a:gd name="T11" fmla="*/ 2 h 4"/>
                <a:gd name="T12" fmla="*/ 83 w 8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4">
                  <a:moveTo>
                    <a:pt x="8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3" y="4"/>
                    <a:pt x="83" y="4"/>
                    <a:pt x="83" y="4"/>
                  </a:cubicBezTo>
                  <a:cubicBezTo>
                    <a:pt x="85" y="4"/>
                    <a:pt x="85" y="3"/>
                    <a:pt x="85" y="2"/>
                  </a:cubicBezTo>
                  <a:cubicBezTo>
                    <a:pt x="85" y="1"/>
                    <a:pt x="85" y="0"/>
                    <a:pt x="8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/>
          </p:nvSpPr>
          <p:spPr bwMode="auto">
            <a:xfrm>
              <a:off x="6678613" y="687388"/>
              <a:ext cx="365125" cy="139700"/>
            </a:xfrm>
            <a:custGeom>
              <a:avLst/>
              <a:gdLst>
                <a:gd name="T0" fmla="*/ 78 w 96"/>
                <a:gd name="T1" fmla="*/ 0 h 36"/>
                <a:gd name="T2" fmla="*/ 18 w 96"/>
                <a:gd name="T3" fmla="*/ 0 h 36"/>
                <a:gd name="T4" fmla="*/ 0 w 96"/>
                <a:gd name="T5" fmla="*/ 18 h 36"/>
                <a:gd name="T6" fmla="*/ 18 w 96"/>
                <a:gd name="T7" fmla="*/ 36 h 36"/>
                <a:gd name="T8" fmla="*/ 78 w 96"/>
                <a:gd name="T9" fmla="*/ 36 h 36"/>
                <a:gd name="T10" fmla="*/ 96 w 96"/>
                <a:gd name="T11" fmla="*/ 18 h 36"/>
                <a:gd name="T12" fmla="*/ 78 w 96"/>
                <a:gd name="T13" fmla="*/ 0 h 36"/>
                <a:gd name="T14" fmla="*/ 78 w 96"/>
                <a:gd name="T15" fmla="*/ 32 h 36"/>
                <a:gd name="T16" fmla="*/ 18 w 96"/>
                <a:gd name="T17" fmla="*/ 32 h 36"/>
                <a:gd name="T18" fmla="*/ 4 w 96"/>
                <a:gd name="T19" fmla="*/ 18 h 36"/>
                <a:gd name="T20" fmla="*/ 18 w 96"/>
                <a:gd name="T21" fmla="*/ 4 h 36"/>
                <a:gd name="T22" fmla="*/ 78 w 96"/>
                <a:gd name="T23" fmla="*/ 4 h 36"/>
                <a:gd name="T24" fmla="*/ 92 w 96"/>
                <a:gd name="T25" fmla="*/ 18 h 36"/>
                <a:gd name="T26" fmla="*/ 78 w 96"/>
                <a:gd name="T27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6">
                  <a:moveTo>
                    <a:pt x="7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6"/>
                    <a:pt x="18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88" y="36"/>
                    <a:pt x="96" y="28"/>
                    <a:pt x="96" y="18"/>
                  </a:cubicBezTo>
                  <a:cubicBezTo>
                    <a:pt x="96" y="8"/>
                    <a:pt x="88" y="0"/>
                    <a:pt x="78" y="0"/>
                  </a:cubicBezTo>
                  <a:close/>
                  <a:moveTo>
                    <a:pt x="78" y="32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0" y="32"/>
                    <a:pt x="4" y="26"/>
                    <a:pt x="4" y="18"/>
                  </a:cubicBezTo>
                  <a:cubicBezTo>
                    <a:pt x="4" y="10"/>
                    <a:pt x="10" y="4"/>
                    <a:pt x="18" y="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86" y="4"/>
                    <a:pt x="92" y="10"/>
                    <a:pt x="92" y="18"/>
                  </a:cubicBezTo>
                  <a:cubicBezTo>
                    <a:pt x="92" y="26"/>
                    <a:pt x="86" y="32"/>
                    <a:pt x="78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/>
          </p:nvSpPr>
          <p:spPr bwMode="auto">
            <a:xfrm>
              <a:off x="6524625" y="473075"/>
              <a:ext cx="671513" cy="492125"/>
            </a:xfrm>
            <a:custGeom>
              <a:avLst/>
              <a:gdLst>
                <a:gd name="T0" fmla="*/ 133 w 176"/>
                <a:gd name="T1" fmla="*/ 32 h 128"/>
                <a:gd name="T2" fmla="*/ 88 w 176"/>
                <a:gd name="T3" fmla="*/ 0 h 128"/>
                <a:gd name="T4" fmla="*/ 43 w 176"/>
                <a:gd name="T5" fmla="*/ 32 h 128"/>
                <a:gd name="T6" fmla="*/ 0 w 176"/>
                <a:gd name="T7" fmla="*/ 80 h 128"/>
                <a:gd name="T8" fmla="*/ 48 w 176"/>
                <a:gd name="T9" fmla="*/ 128 h 128"/>
                <a:gd name="T10" fmla="*/ 128 w 176"/>
                <a:gd name="T11" fmla="*/ 128 h 128"/>
                <a:gd name="T12" fmla="*/ 176 w 176"/>
                <a:gd name="T13" fmla="*/ 80 h 128"/>
                <a:gd name="T14" fmla="*/ 133 w 176"/>
                <a:gd name="T15" fmla="*/ 32 h 128"/>
                <a:gd name="T16" fmla="*/ 128 w 176"/>
                <a:gd name="T17" fmla="*/ 120 h 128"/>
                <a:gd name="T18" fmla="*/ 48 w 176"/>
                <a:gd name="T19" fmla="*/ 120 h 128"/>
                <a:gd name="T20" fmla="*/ 8 w 176"/>
                <a:gd name="T21" fmla="*/ 80 h 128"/>
                <a:gd name="T22" fmla="*/ 44 w 176"/>
                <a:gd name="T23" fmla="*/ 40 h 128"/>
                <a:gd name="T24" fmla="*/ 50 w 176"/>
                <a:gd name="T25" fmla="*/ 35 h 128"/>
                <a:gd name="T26" fmla="*/ 88 w 176"/>
                <a:gd name="T27" fmla="*/ 8 h 128"/>
                <a:gd name="T28" fmla="*/ 126 w 176"/>
                <a:gd name="T29" fmla="*/ 35 h 128"/>
                <a:gd name="T30" fmla="*/ 133 w 176"/>
                <a:gd name="T31" fmla="*/ 40 h 128"/>
                <a:gd name="T32" fmla="*/ 168 w 176"/>
                <a:gd name="T33" fmla="*/ 80 h 128"/>
                <a:gd name="T34" fmla="*/ 128 w 176"/>
                <a:gd name="T35" fmla="*/ 12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128">
                  <a:moveTo>
                    <a:pt x="133" y="32"/>
                  </a:moveTo>
                  <a:cubicBezTo>
                    <a:pt x="127" y="14"/>
                    <a:pt x="109" y="0"/>
                    <a:pt x="88" y="0"/>
                  </a:cubicBezTo>
                  <a:cubicBezTo>
                    <a:pt x="67" y="0"/>
                    <a:pt x="49" y="14"/>
                    <a:pt x="43" y="32"/>
                  </a:cubicBezTo>
                  <a:cubicBezTo>
                    <a:pt x="19" y="35"/>
                    <a:pt x="0" y="55"/>
                    <a:pt x="0" y="80"/>
                  </a:cubicBezTo>
                  <a:cubicBezTo>
                    <a:pt x="0" y="107"/>
                    <a:pt x="22" y="128"/>
                    <a:pt x="4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55" y="128"/>
                    <a:pt x="176" y="107"/>
                    <a:pt x="176" y="80"/>
                  </a:cubicBezTo>
                  <a:cubicBezTo>
                    <a:pt x="176" y="55"/>
                    <a:pt x="157" y="35"/>
                    <a:pt x="133" y="32"/>
                  </a:cubicBezTo>
                  <a:close/>
                  <a:moveTo>
                    <a:pt x="128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26" y="120"/>
                    <a:pt x="8" y="102"/>
                    <a:pt x="8" y="80"/>
                  </a:cubicBezTo>
                  <a:cubicBezTo>
                    <a:pt x="8" y="60"/>
                    <a:pt x="23" y="43"/>
                    <a:pt x="44" y="40"/>
                  </a:cubicBezTo>
                  <a:cubicBezTo>
                    <a:pt x="47" y="40"/>
                    <a:pt x="49" y="38"/>
                    <a:pt x="50" y="35"/>
                  </a:cubicBezTo>
                  <a:cubicBezTo>
                    <a:pt x="56" y="19"/>
                    <a:pt x="71" y="8"/>
                    <a:pt x="88" y="8"/>
                  </a:cubicBezTo>
                  <a:cubicBezTo>
                    <a:pt x="105" y="8"/>
                    <a:pt x="120" y="19"/>
                    <a:pt x="126" y="35"/>
                  </a:cubicBezTo>
                  <a:cubicBezTo>
                    <a:pt x="127" y="38"/>
                    <a:pt x="129" y="40"/>
                    <a:pt x="133" y="40"/>
                  </a:cubicBezTo>
                  <a:cubicBezTo>
                    <a:pt x="153" y="43"/>
                    <a:pt x="168" y="60"/>
                    <a:pt x="168" y="80"/>
                  </a:cubicBezTo>
                  <a:cubicBezTo>
                    <a:pt x="168" y="102"/>
                    <a:pt x="150" y="120"/>
                    <a:pt x="128" y="1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 bwMode="auto">
          <a:xfrm>
            <a:off x="3330570" y="2200516"/>
            <a:ext cx="850341" cy="352213"/>
          </a:xfrm>
          <a:prstGeom prst="rect">
            <a:avLst/>
          </a:prstGeom>
          <a:solidFill>
            <a:srgbClr val="8A9C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eth0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901674" y="4088922"/>
            <a:ext cx="850341" cy="352213"/>
          </a:xfrm>
          <a:prstGeom prst="rect">
            <a:avLst/>
          </a:prstGeom>
          <a:solidFill>
            <a:srgbClr val="8A9C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tap1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632877" y="4105325"/>
            <a:ext cx="850341" cy="352213"/>
          </a:xfrm>
          <a:prstGeom prst="rect">
            <a:avLst/>
          </a:prstGeom>
          <a:solidFill>
            <a:srgbClr val="8A9CB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tap0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六边形 32"/>
          <p:cNvSpPr/>
          <p:nvPr/>
        </p:nvSpPr>
        <p:spPr bwMode="auto">
          <a:xfrm>
            <a:off x="3195323" y="3252086"/>
            <a:ext cx="1120835" cy="464252"/>
          </a:xfrm>
          <a:prstGeom prst="hexagon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br0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 bwMode="auto">
          <a:xfrm>
            <a:off x="1743008" y="5474887"/>
            <a:ext cx="579673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VM1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 bwMode="auto">
          <a:xfrm>
            <a:off x="5011805" y="5483517"/>
            <a:ext cx="579673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latin typeface="+mn-lt"/>
                <a:ea typeface="+mn-ea"/>
                <a:cs typeface="+mn-ea"/>
                <a:sym typeface="+mn-lt"/>
              </a:rPr>
              <a:t>VM2</a:t>
            </a:r>
            <a:endParaRPr lang="zh-CN" altLang="en-US" sz="14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3" name="直接连接符 42"/>
          <p:cNvCxnSpPr>
            <a:endCxn id="29" idx="0"/>
          </p:cNvCxnSpPr>
          <p:nvPr/>
        </p:nvCxnSpPr>
        <p:spPr bwMode="auto">
          <a:xfrm>
            <a:off x="3752955" y="1572814"/>
            <a:ext cx="2786" cy="6277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肘形连接符 50"/>
          <p:cNvCxnSpPr>
            <a:stCxn id="33" idx="3"/>
            <a:endCxn id="32" idx="0"/>
          </p:cNvCxnSpPr>
          <p:nvPr/>
        </p:nvCxnSpPr>
        <p:spPr bwMode="auto">
          <a:xfrm rot="10800000" flipV="1">
            <a:off x="2058049" y="3484211"/>
            <a:ext cx="1137275" cy="62111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肘形连接符 51"/>
          <p:cNvCxnSpPr>
            <a:stCxn id="31" idx="0"/>
            <a:endCxn id="33" idx="0"/>
          </p:cNvCxnSpPr>
          <p:nvPr/>
        </p:nvCxnSpPr>
        <p:spPr bwMode="auto">
          <a:xfrm rot="16200000" flipV="1">
            <a:off x="4519147" y="3281223"/>
            <a:ext cx="604710" cy="101068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>
            <a:stCxn id="29" idx="2"/>
          </p:cNvCxnSpPr>
          <p:nvPr/>
        </p:nvCxnSpPr>
        <p:spPr bwMode="auto">
          <a:xfrm flipH="1">
            <a:off x="3755740" y="2552729"/>
            <a:ext cx="1" cy="68275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文本占位符 4"/>
          <p:cNvSpPr>
            <a:spLocks noGrp="1"/>
          </p:cNvSpPr>
          <p:nvPr>
            <p:ph type="body" sz="quarter" idx="4294967295"/>
          </p:nvPr>
        </p:nvSpPr>
        <p:spPr>
          <a:xfrm>
            <a:off x="6596108" y="1231900"/>
            <a:ext cx="4871992" cy="5149850"/>
          </a:xfrm>
        </p:spPr>
        <p:txBody>
          <a:bodyPr/>
          <a:lstStyle/>
          <a:p>
            <a:r>
              <a:rPr lang="en-US" altLang="zh-CN" sz="2000" dirty="0">
                <a:cs typeface="+mn-ea"/>
                <a:sym typeface="+mn-lt"/>
              </a:rPr>
              <a:t>Linux bridge</a:t>
            </a:r>
            <a:r>
              <a:rPr lang="zh-CN" altLang="en-US" sz="2000" dirty="0" smtClean="0">
                <a:cs typeface="+mn-ea"/>
                <a:sym typeface="+mn-lt"/>
              </a:rPr>
              <a:t>：工作于二层的网络设备，功能类似于物理交换机。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en-US" altLang="zh-CN" sz="2000" dirty="0" smtClean="0">
                <a:cs typeface="+mn-ea"/>
                <a:sym typeface="+mn-lt"/>
              </a:rPr>
              <a:t>Bridge</a:t>
            </a:r>
            <a:r>
              <a:rPr lang="zh-CN" altLang="en-US" sz="2000" dirty="0" smtClean="0">
                <a:cs typeface="+mn-ea"/>
                <a:sym typeface="+mn-lt"/>
              </a:rPr>
              <a:t>可以绑定</a:t>
            </a:r>
            <a:r>
              <a:rPr lang="en-US" altLang="zh-CN" sz="2000" dirty="0" smtClean="0">
                <a:cs typeface="+mn-ea"/>
                <a:sym typeface="+mn-lt"/>
              </a:rPr>
              <a:t>Linux</a:t>
            </a:r>
            <a:r>
              <a:rPr lang="zh-CN" altLang="en-US" sz="2000" dirty="0" smtClean="0">
                <a:cs typeface="+mn-ea"/>
                <a:sym typeface="+mn-lt"/>
              </a:rPr>
              <a:t>上的其他网络设备，并将这些设备虚拟化为端口。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zh-CN" altLang="en-US" sz="2000" dirty="0" smtClean="0">
                <a:cs typeface="+mn-ea"/>
                <a:sym typeface="+mn-lt"/>
              </a:rPr>
              <a:t>当一个设备被绑定到</a:t>
            </a:r>
            <a:r>
              <a:rPr lang="en-US" altLang="zh-CN" sz="2000" dirty="0" smtClean="0">
                <a:cs typeface="+mn-ea"/>
                <a:sym typeface="+mn-lt"/>
              </a:rPr>
              <a:t>bridge</a:t>
            </a:r>
            <a:r>
              <a:rPr lang="zh-CN" altLang="en-US" sz="2000" dirty="0" smtClean="0">
                <a:cs typeface="+mn-ea"/>
                <a:sym typeface="+mn-lt"/>
              </a:rPr>
              <a:t>时，就相当于物理交换机端口插入了一</a:t>
            </a:r>
            <a:r>
              <a:rPr lang="zh-CN" altLang="en-US" sz="2000" dirty="0">
                <a:cs typeface="+mn-ea"/>
                <a:sym typeface="+mn-lt"/>
              </a:rPr>
              <a:t>条</a:t>
            </a:r>
            <a:r>
              <a:rPr lang="zh-CN" altLang="en-US" sz="2000" dirty="0" smtClean="0">
                <a:cs typeface="+mn-ea"/>
                <a:sym typeface="+mn-lt"/>
              </a:rPr>
              <a:t>连接着终端的网线。</a:t>
            </a:r>
            <a:endParaRPr lang="en-US" altLang="zh-CN" sz="2000" dirty="0" smtClean="0">
              <a:cs typeface="+mn-ea"/>
              <a:sym typeface="+mn-lt"/>
            </a:endParaRPr>
          </a:p>
          <a:p>
            <a:r>
              <a:rPr lang="zh-CN" altLang="en-US" sz="2000" dirty="0" smtClean="0">
                <a:cs typeface="+mn-ea"/>
                <a:sym typeface="+mn-lt"/>
              </a:rPr>
              <a:t>使用</a:t>
            </a:r>
            <a:r>
              <a:rPr lang="en-US" altLang="zh-CN" sz="2000" dirty="0" err="1" smtClean="0">
                <a:cs typeface="+mn-ea"/>
                <a:sym typeface="+mn-lt"/>
              </a:rPr>
              <a:t>brctl</a:t>
            </a:r>
            <a:r>
              <a:rPr lang="zh-CN" altLang="en-US" sz="2000" dirty="0" smtClean="0">
                <a:cs typeface="+mn-ea"/>
                <a:sym typeface="+mn-lt"/>
              </a:rPr>
              <a:t>命令配置</a:t>
            </a:r>
            <a:r>
              <a:rPr lang="en-US" altLang="zh-CN" sz="2000" dirty="0">
                <a:cs typeface="+mn-ea"/>
                <a:sym typeface="+mn-lt"/>
              </a:rPr>
              <a:t>Linux </a:t>
            </a:r>
            <a:r>
              <a:rPr lang="en-US" altLang="zh-CN" sz="2000" dirty="0" smtClean="0">
                <a:cs typeface="+mn-ea"/>
                <a:sym typeface="+mn-lt"/>
              </a:rPr>
              <a:t>bridge</a:t>
            </a:r>
            <a:r>
              <a:rPr lang="zh-CN" altLang="en-US" sz="2000" dirty="0" smtClean="0">
                <a:cs typeface="+mn-ea"/>
                <a:sym typeface="+mn-lt"/>
              </a:rPr>
              <a:t>：</a:t>
            </a:r>
            <a:endParaRPr lang="en-US" altLang="zh-CN" sz="2000" dirty="0" smtClean="0">
              <a:cs typeface="+mn-ea"/>
              <a:sym typeface="+mn-lt"/>
            </a:endParaRPr>
          </a:p>
          <a:p>
            <a:pPr lvl="1"/>
            <a:r>
              <a:rPr lang="en-US" altLang="zh-CN" sz="1800" dirty="0" err="1" smtClean="0">
                <a:cs typeface="+mn-ea"/>
                <a:sym typeface="+mn-lt"/>
              </a:rPr>
              <a:t>brctl</a:t>
            </a:r>
            <a:r>
              <a:rPr lang="en-US" altLang="zh-CN" sz="1800" dirty="0" smtClean="0">
                <a:cs typeface="+mn-ea"/>
                <a:sym typeface="+mn-lt"/>
              </a:rPr>
              <a:t> </a:t>
            </a:r>
            <a:r>
              <a:rPr lang="en-US" altLang="zh-CN" sz="1800" dirty="0" err="1" smtClean="0">
                <a:cs typeface="+mn-ea"/>
                <a:sym typeface="+mn-lt"/>
              </a:rPr>
              <a:t>addbr</a:t>
            </a:r>
            <a:r>
              <a:rPr lang="en-US" altLang="zh-CN" sz="1800" dirty="0" smtClean="0">
                <a:cs typeface="+mn-ea"/>
                <a:sym typeface="+mn-lt"/>
              </a:rPr>
              <a:t> BRIDGE</a:t>
            </a:r>
          </a:p>
          <a:p>
            <a:pPr lvl="1"/>
            <a:r>
              <a:rPr lang="en-US" altLang="zh-CN" sz="1800" dirty="0" err="1" smtClean="0">
                <a:cs typeface="+mn-ea"/>
                <a:sym typeface="+mn-lt"/>
              </a:rPr>
              <a:t>brctl</a:t>
            </a:r>
            <a:r>
              <a:rPr lang="en-US" altLang="zh-CN" sz="1800" dirty="0" smtClean="0">
                <a:cs typeface="+mn-ea"/>
                <a:sym typeface="+mn-lt"/>
              </a:rPr>
              <a:t> </a:t>
            </a:r>
            <a:r>
              <a:rPr lang="en-US" altLang="zh-CN" sz="1800" dirty="0" err="1" smtClean="0">
                <a:cs typeface="+mn-ea"/>
                <a:sym typeface="+mn-lt"/>
              </a:rPr>
              <a:t>addif</a:t>
            </a:r>
            <a:r>
              <a:rPr lang="en-US" altLang="zh-CN" sz="1800" dirty="0" smtClean="0">
                <a:cs typeface="+mn-ea"/>
                <a:sym typeface="+mn-lt"/>
              </a:rPr>
              <a:t> BRIDGE DEVICE</a:t>
            </a:r>
            <a:endParaRPr lang="zh-CN" altLang="en-US" sz="1800" dirty="0" smtClean="0">
              <a:cs typeface="+mn-ea"/>
              <a:sym typeface="+mn-lt"/>
            </a:endParaRPr>
          </a:p>
          <a:p>
            <a:pPr lvl="1"/>
            <a:endParaRPr lang="zh-CN" altLang="en-US" sz="1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06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stdqw5dr">
      <a:majorFont>
        <a:latin typeface="Microsoft YaHei"/>
        <a:ea typeface="微软雅黑"/>
        <a:cs typeface=""/>
      </a:majorFont>
      <a:minorFont>
        <a:latin typeface="Microsoft YaHe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rtlCol="0" anchor="ctr" anchorCtr="0" compatLnSpc="1">
        <a:prstTxWarp prst="textNoShape">
          <a:avLst/>
        </a:prstTxWarp>
        <a:spAutoFit/>
      </a:bodyPr>
      <a:lstStyle>
        <a:defPPr>
          <a:defRPr sz="2400" dirty="0" smtClean="0">
            <a:latin typeface="+mn-ea"/>
            <a:ea typeface="+mn-ea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微软雅黑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68548</TotalTime>
  <Words>6127</Words>
  <Application>Microsoft Office PowerPoint</Application>
  <PresentationFormat>宽屏</PresentationFormat>
  <Paragraphs>845</Paragraphs>
  <Slides>64</Slides>
  <Notes>64</Notes>
  <HiddenSlides>4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Open Sans</vt:lpstr>
      <vt:lpstr>宋体</vt:lpstr>
      <vt:lpstr>Microsoft YaHei</vt:lpstr>
      <vt:lpstr>Microsoft YaHei</vt:lpstr>
      <vt:lpstr>黑体</vt:lpstr>
      <vt:lpstr>Arial</vt:lpstr>
      <vt:lpstr>FrutigerNext LT Light</vt:lpstr>
      <vt:lpstr>FrutigerNext LT Medium</vt:lpstr>
      <vt:lpstr>FrutigerNext LT Regular</vt:lpstr>
      <vt:lpstr>Wingdings</vt:lpstr>
      <vt:lpstr>人才生态发展部-母版</vt:lpstr>
      <vt:lpstr>OpenStack网络管理</vt:lpstr>
      <vt:lpstr>PowerPoint 演示文稿</vt:lpstr>
      <vt:lpstr>PowerPoint 演示文稿</vt:lpstr>
      <vt:lpstr>PowerPoint 演示文稿</vt:lpstr>
      <vt:lpstr>为什么介绍Linux网络虚拟化基础知识？</vt:lpstr>
      <vt:lpstr>物理网络与虚拟化网络</vt:lpstr>
      <vt:lpstr>Linux网络虚拟化实现技术</vt:lpstr>
      <vt:lpstr>Linux网卡虚拟化 - TAP/TUN/VETH</vt:lpstr>
      <vt:lpstr>Linux交换机虚拟化 - Linux bridge</vt:lpstr>
      <vt:lpstr>Linux交换机虚拟化 - Open vSwitch</vt:lpstr>
      <vt:lpstr>Linux网络隔离 - Network Namespace</vt:lpstr>
      <vt:lpstr>讨论：有哪些Linux网络虚拟化技术？</vt:lpstr>
      <vt:lpstr>PowerPoint 演示文稿</vt:lpstr>
      <vt:lpstr>网络服务Neutron</vt:lpstr>
      <vt:lpstr>Neutron在OpenStack中的位置和作用</vt:lpstr>
      <vt:lpstr>PowerPoint 演示文稿</vt:lpstr>
      <vt:lpstr>Neutron概念</vt:lpstr>
      <vt:lpstr>Neutron概念 - Network</vt:lpstr>
      <vt:lpstr>Neutron概念 - Subnet</vt:lpstr>
      <vt:lpstr>Neutron概念 - Port</vt:lpstr>
      <vt:lpstr>Neutron概念 - Router</vt:lpstr>
      <vt:lpstr>Neutron概念 - Fixed IP</vt:lpstr>
      <vt:lpstr>Neutron概念 - Floating IP</vt:lpstr>
      <vt:lpstr>Neutron概念 - Physical Network</vt:lpstr>
      <vt:lpstr>Neutron概念 - Provider Network</vt:lpstr>
      <vt:lpstr>Neutron概念 - Self-service Network</vt:lpstr>
      <vt:lpstr>Neutron概念 - External Network</vt:lpstr>
      <vt:lpstr>Neutron概念 - Security Group</vt:lpstr>
      <vt:lpstr>示例：Neutron概念与真实环境结合</vt:lpstr>
      <vt:lpstr>PowerPoint 演示文稿</vt:lpstr>
      <vt:lpstr>Neutron架构图</vt:lpstr>
      <vt:lpstr>Neutron架构说明</vt:lpstr>
      <vt:lpstr>Neutron组件 - Neutron Server</vt:lpstr>
      <vt:lpstr>Neutron组件 - Core Plugin</vt:lpstr>
      <vt:lpstr>Neutron组件 - Service Plugin</vt:lpstr>
      <vt:lpstr>Neutron组件 - Agent</vt:lpstr>
      <vt:lpstr>PowerPoint 演示文稿</vt:lpstr>
      <vt:lpstr>Neutron操作 - 常用命令</vt:lpstr>
      <vt:lpstr>动手实验：Neutron操作</vt:lpstr>
      <vt:lpstr>PowerPoint 演示文稿</vt:lpstr>
      <vt:lpstr>Neutron网络典型场景介绍</vt:lpstr>
      <vt:lpstr>Linux Bridge + Flat网络</vt:lpstr>
      <vt:lpstr>Linux Bridge + VLAN网络</vt:lpstr>
      <vt:lpstr>Linux Bridge + VLAN实现</vt:lpstr>
      <vt:lpstr>Linux Bridge + VLAN场景说明</vt:lpstr>
      <vt:lpstr>使用Fixed IP的虚拟机南北流量分析</vt:lpstr>
      <vt:lpstr>同一个网络中虚拟机东西流量分析</vt:lpstr>
      <vt:lpstr>不同网络中虚拟机东西流量</vt:lpstr>
      <vt:lpstr>PowerPoint 演示文稿</vt:lpstr>
      <vt:lpstr>Open vSwitch + VXLAN网络</vt:lpstr>
      <vt:lpstr>Open vSwitch + VXLAN实现</vt:lpstr>
      <vt:lpstr>Open vSwitch + VXLAN场景说明</vt:lpstr>
      <vt:lpstr>使用Fixed IP的虚拟机南北流量</vt:lpstr>
      <vt:lpstr>使用Fixed IP的虚拟机南北流量</vt:lpstr>
      <vt:lpstr>从外部访问带Floating IP的虚拟机</vt:lpstr>
      <vt:lpstr>从外部访问带Floating IP的虚拟机</vt:lpstr>
      <vt:lpstr>同一个网络中虚拟机东西流量</vt:lpstr>
      <vt:lpstr>同一个网络中虚拟机东西流量</vt:lpstr>
      <vt:lpstr>不同网络中虚拟机东西流量</vt:lpstr>
      <vt:lpstr>不同网络中虚拟机东西流量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yangwenbin (D)</cp:lastModifiedBy>
  <cp:revision>3036</cp:revision>
  <dcterms:created xsi:type="dcterms:W3CDTF">2003-08-21T06:48:56Z</dcterms:created>
  <dcterms:modified xsi:type="dcterms:W3CDTF">2019-08-09T02:30:47Z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(3)0FWrDBKq2a4LdBxxFPGcd2NeNOml5ew+m5Vewddp5bHZYDpIXihsp6v92DrtYuWrNkgLR5uJ
9LV7TFhUYpqiMWNQQw01/qdTf4Oy5RhWCOaJlIN0s05O/6HZ8O2ESscpsE0zCY5RK6KWmbUl
8NtEi4iIQd1gUeCZwhj9E6wEljw6u3is5bljebweaMuxrhlIxIE9yz6TeY3I9UBxZ8N+TAAv
oAZPvxb6wlYVXQS5OE</vt:lpwstr>
  </property>
  <property fmtid="{D5CDD505-2E9C-101B-9397-08002B2CF9AE}" pid="18" name="_2015_ms_pID_7253431">
    <vt:lpwstr>FIJQddNYKN2H/mpRANNjuShXkQHPU8tGzxzlKsfFq1rsvd1xDtX8Vf
8u09Up3VoyMMOICSBYonYVUwYa8lr9eOYFUcHjROWYxkDJBn/JuxxETJSie76mpv1em6DSio
nh8W1mZg39AZqUk2XRZEWO2L4dIr/qAZVief/6QTTUw3Qawa1ITckD8eqJ4JPK9KEZr80ynt
QuF2qDPrM3fmKSZHnlIML7Df5E73JBdAD6Z3</vt:lpwstr>
  </property>
  <property fmtid="{D5CDD505-2E9C-101B-9397-08002B2CF9AE}" pid="19" name="_2015_ms_pID_7253432">
    <vt:lpwstr>rRz2ihihtx7a/36FB/BD2h6NqjBVD5vOcmbF
BUdcfb5+lpPFdJlfvQkKa2uCx2fj6Q==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</Properties>
</file>