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5.xml" ContentType="application/vnd.openxmlformats-officedocument.themeOverride+xml"/>
  <Override PartName="/ppt/notesSlides/notesSlide32.xml" ContentType="application/vnd.openxmlformats-officedocument.presentationml.notesSlide+xml"/>
  <Override PartName="/ppt/theme/themeOverride6.xml" ContentType="application/vnd.openxmlformats-officedocument.themeOverride+xml"/>
  <Override PartName="/ppt/notesSlides/notesSlide33.xml" ContentType="application/vnd.openxmlformats-officedocument.presentationml.notesSlide+xml"/>
  <Override PartName="/ppt/theme/themeOverride7.xml" ContentType="application/vnd.openxmlformats-officedocument.themeOverride+xml"/>
  <Override PartName="/ppt/notesSlides/notesSlide34.xml" ContentType="application/vnd.openxmlformats-officedocument.presentationml.notesSlide+xml"/>
  <Override PartName="/ppt/theme/themeOverride8.xml" ContentType="application/vnd.openxmlformats-officedocument.themeOverr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40"/>
  </p:notesMasterIdLst>
  <p:handoutMasterIdLst>
    <p:handoutMasterId r:id="rId41"/>
  </p:handoutMasterIdLst>
  <p:sldIdLst>
    <p:sldId id="257" r:id="rId5"/>
    <p:sldId id="258" r:id="rId6"/>
    <p:sldId id="259" r:id="rId7"/>
    <p:sldId id="260" r:id="rId8"/>
    <p:sldId id="298" r:id="rId9"/>
    <p:sldId id="277" r:id="rId10"/>
    <p:sldId id="295" r:id="rId11"/>
    <p:sldId id="296" r:id="rId12"/>
    <p:sldId id="297" r:id="rId13"/>
    <p:sldId id="279" r:id="rId14"/>
    <p:sldId id="310" r:id="rId15"/>
    <p:sldId id="281" r:id="rId16"/>
    <p:sldId id="299" r:id="rId17"/>
    <p:sldId id="284" r:id="rId18"/>
    <p:sldId id="285" r:id="rId19"/>
    <p:sldId id="300" r:id="rId20"/>
    <p:sldId id="286" r:id="rId21"/>
    <p:sldId id="301" r:id="rId22"/>
    <p:sldId id="312" r:id="rId23"/>
    <p:sldId id="307" r:id="rId24"/>
    <p:sldId id="303" r:id="rId25"/>
    <p:sldId id="304" r:id="rId26"/>
    <p:sldId id="305" r:id="rId27"/>
    <p:sldId id="306" r:id="rId28"/>
    <p:sldId id="288" r:id="rId29"/>
    <p:sldId id="290" r:id="rId30"/>
    <p:sldId id="308" r:id="rId31"/>
    <p:sldId id="291" r:id="rId32"/>
    <p:sldId id="292" r:id="rId33"/>
    <p:sldId id="309" r:id="rId34"/>
    <p:sldId id="293" r:id="rId35"/>
    <p:sldId id="267" r:id="rId36"/>
    <p:sldId id="273" r:id="rId37"/>
    <p:sldId id="275" r:id="rId38"/>
    <p:sldId id="276" r:id="rId39"/>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2" pos="3840">
          <p15:clr>
            <a:srgbClr val="A4A3A4"/>
          </p15:clr>
        </p15:guide>
        <p15:guide id="3" orient="horz" pos="2183"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463"/>
    <a:srgbClr val="F0F0F0"/>
    <a:srgbClr val="363636"/>
    <a:srgbClr val="E1CAE0"/>
    <a:srgbClr val="AFA0B8"/>
    <a:srgbClr val="2C0A22"/>
    <a:srgbClr val="15B0E8"/>
    <a:srgbClr val="C9DAE9"/>
    <a:srgbClr val="EEEEEE"/>
    <a:srgbClr val="F66F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7" autoAdjust="0"/>
    <p:restoredTop sz="81301" autoAdjust="0"/>
  </p:normalViewPr>
  <p:slideViewPr>
    <p:cSldViewPr showGuides="1">
      <p:cViewPr varScale="1">
        <p:scale>
          <a:sx n="81" d="100"/>
          <a:sy n="81" d="100"/>
        </p:scale>
        <p:origin x="996" y="88"/>
      </p:cViewPr>
      <p:guideLst>
        <p:guide pos="3840"/>
        <p:guide orient="horz" pos="2183"/>
      </p:guideLst>
    </p:cSldViewPr>
  </p:slideViewPr>
  <p:outlineViewPr>
    <p:cViewPr>
      <p:scale>
        <a:sx n="33" d="100"/>
        <a:sy n="33" d="100"/>
      </p:scale>
      <p:origin x="0" y="-10760"/>
    </p:cViewPr>
  </p:outlin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68" d="100"/>
          <a:sy n="68" d="100"/>
        </p:scale>
        <p:origin x="3284" y="60"/>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6A20BE-A7F3-47FC-AD87-E189EBAA250A}" type="doc">
      <dgm:prSet loTypeId="urn:microsoft.com/office/officeart/2005/8/layout/hList6" loCatId="list" qsTypeId="urn:microsoft.com/office/officeart/2005/8/quickstyle/simple1" qsCatId="simple" csTypeId="urn:microsoft.com/office/officeart/2005/8/colors/colorful5" csCatId="colorful"/>
      <dgm:spPr/>
      <dgm:t>
        <a:bodyPr/>
        <a:lstStyle/>
        <a:p>
          <a:endParaRPr lang="zh-CN" altLang="en-US"/>
        </a:p>
      </dgm:t>
    </dgm:pt>
    <dgm:pt modelId="{67F21918-3FAB-4841-AC2B-D003B00D9721}">
      <dgm:prSet/>
      <dgm:spPr/>
      <dgm:t>
        <a:bodyPr/>
        <a:lstStyle/>
        <a:p>
          <a:pPr rtl="0"/>
          <a:r>
            <a:rPr lang="zh-CN" smtClean="0">
              <a:latin typeface="+mn-lt"/>
              <a:ea typeface="+mn-ea"/>
              <a:cs typeface="+mn-ea"/>
              <a:sym typeface="+mn-lt"/>
            </a:rPr>
            <a:t>测试环境验证完成，如何将同样的配置，不出差错的部署到生产环境？</a:t>
          </a:r>
          <a:endParaRPr lang="zh-CN">
            <a:latin typeface="+mn-lt"/>
            <a:ea typeface="+mn-ea"/>
            <a:cs typeface="+mn-ea"/>
            <a:sym typeface="+mn-lt"/>
          </a:endParaRPr>
        </a:p>
      </dgm:t>
    </dgm:pt>
    <dgm:pt modelId="{8F9608AE-1865-4119-934D-A4C175D0EC63}" type="parTrans" cxnId="{AA8796B9-1269-4BA8-A904-64EBE0E6043D}">
      <dgm:prSet/>
      <dgm:spPr/>
      <dgm:t>
        <a:bodyPr/>
        <a:lstStyle/>
        <a:p>
          <a:endParaRPr lang="zh-CN" altLang="en-US"/>
        </a:p>
      </dgm:t>
    </dgm:pt>
    <dgm:pt modelId="{B422D734-6F52-4838-B799-4C940ADC03A0}" type="sibTrans" cxnId="{AA8796B9-1269-4BA8-A904-64EBE0E6043D}">
      <dgm:prSet/>
      <dgm:spPr/>
      <dgm:t>
        <a:bodyPr/>
        <a:lstStyle/>
        <a:p>
          <a:endParaRPr lang="zh-CN" altLang="en-US"/>
        </a:p>
      </dgm:t>
    </dgm:pt>
    <dgm:pt modelId="{60F03AE9-E9F4-49B8-988C-3A791EB7C06D}">
      <dgm:prSet/>
      <dgm:spPr/>
      <dgm:t>
        <a:bodyPr/>
        <a:lstStyle/>
        <a:p>
          <a:pPr rtl="0"/>
          <a:r>
            <a:rPr lang="zh-CN" dirty="0" smtClean="0">
              <a:latin typeface="+mn-lt"/>
              <a:ea typeface="+mn-ea"/>
              <a:cs typeface="+mn-ea"/>
              <a:sym typeface="+mn-lt"/>
            </a:rPr>
            <a:t>在其他地方部署一套应用，再重复执行一遍同样的部署动作？</a:t>
          </a:r>
          <a:endParaRPr lang="zh-CN" dirty="0">
            <a:latin typeface="+mn-lt"/>
            <a:ea typeface="+mn-ea"/>
            <a:cs typeface="+mn-ea"/>
            <a:sym typeface="+mn-lt"/>
          </a:endParaRPr>
        </a:p>
      </dgm:t>
    </dgm:pt>
    <dgm:pt modelId="{A6DCD348-C3BF-441E-A380-AAB632BB0655}" type="parTrans" cxnId="{108C3800-4BD7-49D4-9FB9-B9D378BEA125}">
      <dgm:prSet/>
      <dgm:spPr/>
      <dgm:t>
        <a:bodyPr/>
        <a:lstStyle/>
        <a:p>
          <a:endParaRPr lang="zh-CN" altLang="en-US"/>
        </a:p>
      </dgm:t>
    </dgm:pt>
    <dgm:pt modelId="{F6BBDBF4-708F-4A71-8100-278A76743AA4}" type="sibTrans" cxnId="{108C3800-4BD7-49D4-9FB9-B9D378BEA125}">
      <dgm:prSet/>
      <dgm:spPr/>
      <dgm:t>
        <a:bodyPr/>
        <a:lstStyle/>
        <a:p>
          <a:endParaRPr lang="zh-CN" altLang="en-US"/>
        </a:p>
      </dgm:t>
    </dgm:pt>
    <dgm:pt modelId="{8CB17011-FF89-43FE-8785-BC65631C846A}">
      <dgm:prSet/>
      <dgm:spPr/>
      <dgm:t>
        <a:bodyPr/>
        <a:lstStyle/>
        <a:p>
          <a:pPr rtl="0"/>
          <a:r>
            <a:rPr lang="zh-CN" dirty="0" smtClean="0">
              <a:latin typeface="+mn-lt"/>
              <a:ea typeface="+mn-ea"/>
              <a:cs typeface="+mn-ea"/>
              <a:sym typeface="+mn-lt"/>
            </a:rPr>
            <a:t>在其他地方部署一套类似应用，只有丁点差异，也重复部署一遍？</a:t>
          </a:r>
          <a:endParaRPr lang="zh-CN" dirty="0">
            <a:latin typeface="+mn-lt"/>
            <a:ea typeface="+mn-ea"/>
            <a:cs typeface="+mn-ea"/>
            <a:sym typeface="+mn-lt"/>
          </a:endParaRPr>
        </a:p>
      </dgm:t>
    </dgm:pt>
    <dgm:pt modelId="{73767994-D290-4E3B-9C61-359DBF850DE5}" type="parTrans" cxnId="{0A6F8569-B0CC-4099-897D-166B6E212332}">
      <dgm:prSet/>
      <dgm:spPr/>
      <dgm:t>
        <a:bodyPr/>
        <a:lstStyle/>
        <a:p>
          <a:endParaRPr lang="zh-CN" altLang="en-US"/>
        </a:p>
      </dgm:t>
    </dgm:pt>
    <dgm:pt modelId="{A545BAE0-CB02-4030-8894-12C060CE4742}" type="sibTrans" cxnId="{0A6F8569-B0CC-4099-897D-166B6E212332}">
      <dgm:prSet/>
      <dgm:spPr/>
      <dgm:t>
        <a:bodyPr/>
        <a:lstStyle/>
        <a:p>
          <a:endParaRPr lang="zh-CN" altLang="en-US"/>
        </a:p>
      </dgm:t>
    </dgm:pt>
    <dgm:pt modelId="{A8A43873-F917-4621-8BD4-BEFAF3B8B6C7}">
      <dgm:prSet/>
      <dgm:spPr/>
      <dgm:t>
        <a:bodyPr/>
        <a:lstStyle/>
        <a:p>
          <a:pPr rtl="0"/>
          <a:r>
            <a:rPr lang="zh-CN" dirty="0" smtClean="0">
              <a:latin typeface="+mn-lt"/>
              <a:ea typeface="+mn-ea"/>
              <a:cs typeface="+mn-ea"/>
              <a:sym typeface="+mn-lt"/>
            </a:rPr>
            <a:t>开发测试时，需要频繁部署和删除应用，怎么办？</a:t>
          </a:r>
          <a:endParaRPr lang="zh-CN" dirty="0">
            <a:latin typeface="+mn-lt"/>
            <a:ea typeface="+mn-ea"/>
            <a:cs typeface="+mn-ea"/>
            <a:sym typeface="+mn-lt"/>
          </a:endParaRPr>
        </a:p>
      </dgm:t>
    </dgm:pt>
    <dgm:pt modelId="{C403D838-6627-42E6-9FBD-E029F25E8328}" type="parTrans" cxnId="{C5394EA1-2B40-4A3E-9677-B9765D190790}">
      <dgm:prSet/>
      <dgm:spPr/>
      <dgm:t>
        <a:bodyPr/>
        <a:lstStyle/>
        <a:p>
          <a:endParaRPr lang="zh-CN" altLang="en-US"/>
        </a:p>
      </dgm:t>
    </dgm:pt>
    <dgm:pt modelId="{7689E13B-E7BA-4DBB-BD8C-E4B994A4A8C3}" type="sibTrans" cxnId="{C5394EA1-2B40-4A3E-9677-B9765D190790}">
      <dgm:prSet/>
      <dgm:spPr/>
      <dgm:t>
        <a:bodyPr/>
        <a:lstStyle/>
        <a:p>
          <a:endParaRPr lang="zh-CN" altLang="en-US"/>
        </a:p>
      </dgm:t>
    </dgm:pt>
    <dgm:pt modelId="{6C4FB6D9-A705-41EC-B0AB-5528FDFAFBA4}">
      <dgm:prSet/>
      <dgm:spPr/>
      <dgm:t>
        <a:bodyPr/>
        <a:lstStyle/>
        <a:p>
          <a:pPr rtl="0"/>
          <a:r>
            <a:rPr lang="zh-CN" smtClean="0">
              <a:latin typeface="+mn-lt"/>
              <a:ea typeface="+mn-ea"/>
              <a:cs typeface="+mn-ea"/>
              <a:sym typeface="+mn-lt"/>
            </a:rPr>
            <a:t>应用扩容，需要增加一些虚拟机，怎么办？</a:t>
          </a:r>
          <a:endParaRPr lang="zh-CN">
            <a:latin typeface="+mn-lt"/>
            <a:ea typeface="+mn-ea"/>
            <a:cs typeface="+mn-ea"/>
            <a:sym typeface="+mn-lt"/>
          </a:endParaRPr>
        </a:p>
      </dgm:t>
    </dgm:pt>
    <dgm:pt modelId="{CAD761ED-71A9-4DE1-A56F-20AC7C77C587}" type="parTrans" cxnId="{4AF9F5C8-5314-4D4C-86C5-94216FA43A08}">
      <dgm:prSet/>
      <dgm:spPr/>
      <dgm:t>
        <a:bodyPr/>
        <a:lstStyle/>
        <a:p>
          <a:endParaRPr lang="zh-CN" altLang="en-US"/>
        </a:p>
      </dgm:t>
    </dgm:pt>
    <dgm:pt modelId="{FACF53F1-1026-4E06-9EBD-CB03D43E7CE1}" type="sibTrans" cxnId="{4AF9F5C8-5314-4D4C-86C5-94216FA43A08}">
      <dgm:prSet/>
      <dgm:spPr/>
      <dgm:t>
        <a:bodyPr/>
        <a:lstStyle/>
        <a:p>
          <a:endParaRPr lang="zh-CN" altLang="en-US"/>
        </a:p>
      </dgm:t>
    </dgm:pt>
    <dgm:pt modelId="{C7CCC1F6-A11A-40F4-BFB0-9BC22A922E11}">
      <dgm:prSet/>
      <dgm:spPr/>
      <dgm:t>
        <a:bodyPr/>
        <a:lstStyle/>
        <a:p>
          <a:pPr rtl="0"/>
          <a:r>
            <a:rPr lang="zh-CN" smtClean="0">
              <a:latin typeface="+mn-lt"/>
              <a:ea typeface="+mn-ea"/>
              <a:cs typeface="+mn-ea"/>
              <a:sym typeface="+mn-lt"/>
            </a:rPr>
            <a:t>应用不需要了，如何正确删除应用及相关周边资源？</a:t>
          </a:r>
          <a:endParaRPr lang="zh-CN">
            <a:latin typeface="+mn-lt"/>
            <a:ea typeface="+mn-ea"/>
            <a:cs typeface="+mn-ea"/>
            <a:sym typeface="+mn-lt"/>
          </a:endParaRPr>
        </a:p>
      </dgm:t>
    </dgm:pt>
    <dgm:pt modelId="{4FC8EE60-9BCB-4975-A104-F4B92C3DCE7E}" type="parTrans" cxnId="{4AFAAF31-8F95-48C0-9953-94A77D80AFC7}">
      <dgm:prSet/>
      <dgm:spPr/>
      <dgm:t>
        <a:bodyPr/>
        <a:lstStyle/>
        <a:p>
          <a:endParaRPr lang="zh-CN" altLang="en-US"/>
        </a:p>
      </dgm:t>
    </dgm:pt>
    <dgm:pt modelId="{9EA75501-C901-4702-8469-53D183B48FF7}" type="sibTrans" cxnId="{4AFAAF31-8F95-48C0-9953-94A77D80AFC7}">
      <dgm:prSet/>
      <dgm:spPr/>
      <dgm:t>
        <a:bodyPr/>
        <a:lstStyle/>
        <a:p>
          <a:endParaRPr lang="zh-CN" altLang="en-US"/>
        </a:p>
      </dgm:t>
    </dgm:pt>
    <dgm:pt modelId="{F5A1BF41-AF31-456A-93CC-A5DBFE2F55F4}" type="pres">
      <dgm:prSet presAssocID="{6C6A20BE-A7F3-47FC-AD87-E189EBAA250A}" presName="Name0" presStyleCnt="0">
        <dgm:presLayoutVars>
          <dgm:dir/>
          <dgm:resizeHandles val="exact"/>
        </dgm:presLayoutVars>
      </dgm:prSet>
      <dgm:spPr/>
      <dgm:t>
        <a:bodyPr/>
        <a:lstStyle/>
        <a:p>
          <a:endParaRPr lang="zh-CN" altLang="en-US"/>
        </a:p>
      </dgm:t>
    </dgm:pt>
    <dgm:pt modelId="{D6993343-FAE0-4F6D-B4BE-1323C78B0C74}" type="pres">
      <dgm:prSet presAssocID="{67F21918-3FAB-4841-AC2B-D003B00D9721}" presName="node" presStyleLbl="node1" presStyleIdx="0" presStyleCnt="6">
        <dgm:presLayoutVars>
          <dgm:bulletEnabled val="1"/>
        </dgm:presLayoutVars>
      </dgm:prSet>
      <dgm:spPr/>
      <dgm:t>
        <a:bodyPr/>
        <a:lstStyle/>
        <a:p>
          <a:endParaRPr lang="zh-CN" altLang="en-US"/>
        </a:p>
      </dgm:t>
    </dgm:pt>
    <dgm:pt modelId="{48C2D145-4C03-4ED2-B638-180C2105653D}" type="pres">
      <dgm:prSet presAssocID="{B422D734-6F52-4838-B799-4C940ADC03A0}" presName="sibTrans" presStyleCnt="0"/>
      <dgm:spPr/>
    </dgm:pt>
    <dgm:pt modelId="{1F4A840D-B7E3-4163-88F6-6BC5523203C1}" type="pres">
      <dgm:prSet presAssocID="{60F03AE9-E9F4-49B8-988C-3A791EB7C06D}" presName="node" presStyleLbl="node1" presStyleIdx="1" presStyleCnt="6">
        <dgm:presLayoutVars>
          <dgm:bulletEnabled val="1"/>
        </dgm:presLayoutVars>
      </dgm:prSet>
      <dgm:spPr/>
      <dgm:t>
        <a:bodyPr/>
        <a:lstStyle/>
        <a:p>
          <a:endParaRPr lang="zh-CN" altLang="en-US"/>
        </a:p>
      </dgm:t>
    </dgm:pt>
    <dgm:pt modelId="{28171975-C764-4B10-A33F-F2B27D64BAA1}" type="pres">
      <dgm:prSet presAssocID="{F6BBDBF4-708F-4A71-8100-278A76743AA4}" presName="sibTrans" presStyleCnt="0"/>
      <dgm:spPr/>
    </dgm:pt>
    <dgm:pt modelId="{68354627-676A-4AD3-B0BA-012CE2D815D5}" type="pres">
      <dgm:prSet presAssocID="{8CB17011-FF89-43FE-8785-BC65631C846A}" presName="node" presStyleLbl="node1" presStyleIdx="2" presStyleCnt="6">
        <dgm:presLayoutVars>
          <dgm:bulletEnabled val="1"/>
        </dgm:presLayoutVars>
      </dgm:prSet>
      <dgm:spPr/>
      <dgm:t>
        <a:bodyPr/>
        <a:lstStyle/>
        <a:p>
          <a:endParaRPr lang="zh-CN" altLang="en-US"/>
        </a:p>
      </dgm:t>
    </dgm:pt>
    <dgm:pt modelId="{01B309B4-EEFE-4DAB-814B-6A53E66E82C5}" type="pres">
      <dgm:prSet presAssocID="{A545BAE0-CB02-4030-8894-12C060CE4742}" presName="sibTrans" presStyleCnt="0"/>
      <dgm:spPr/>
    </dgm:pt>
    <dgm:pt modelId="{AA47698D-7430-4295-99CD-753057C1FE29}" type="pres">
      <dgm:prSet presAssocID="{A8A43873-F917-4621-8BD4-BEFAF3B8B6C7}" presName="node" presStyleLbl="node1" presStyleIdx="3" presStyleCnt="6">
        <dgm:presLayoutVars>
          <dgm:bulletEnabled val="1"/>
        </dgm:presLayoutVars>
      </dgm:prSet>
      <dgm:spPr/>
      <dgm:t>
        <a:bodyPr/>
        <a:lstStyle/>
        <a:p>
          <a:endParaRPr lang="zh-CN" altLang="en-US"/>
        </a:p>
      </dgm:t>
    </dgm:pt>
    <dgm:pt modelId="{A59FCC7D-987A-469A-9D00-E703A4CDE89D}" type="pres">
      <dgm:prSet presAssocID="{7689E13B-E7BA-4DBB-BD8C-E4B994A4A8C3}" presName="sibTrans" presStyleCnt="0"/>
      <dgm:spPr/>
    </dgm:pt>
    <dgm:pt modelId="{8312F79D-310D-4A59-8ABB-C5B35241EEE4}" type="pres">
      <dgm:prSet presAssocID="{6C4FB6D9-A705-41EC-B0AB-5528FDFAFBA4}" presName="node" presStyleLbl="node1" presStyleIdx="4" presStyleCnt="6">
        <dgm:presLayoutVars>
          <dgm:bulletEnabled val="1"/>
        </dgm:presLayoutVars>
      </dgm:prSet>
      <dgm:spPr/>
      <dgm:t>
        <a:bodyPr/>
        <a:lstStyle/>
        <a:p>
          <a:endParaRPr lang="zh-CN" altLang="en-US"/>
        </a:p>
      </dgm:t>
    </dgm:pt>
    <dgm:pt modelId="{001DFBFF-3E05-4F64-9200-EDF6DA136B86}" type="pres">
      <dgm:prSet presAssocID="{FACF53F1-1026-4E06-9EBD-CB03D43E7CE1}" presName="sibTrans" presStyleCnt="0"/>
      <dgm:spPr/>
    </dgm:pt>
    <dgm:pt modelId="{73C0FD3D-FB32-4BC2-A6DE-CF0615E4DCB0}" type="pres">
      <dgm:prSet presAssocID="{C7CCC1F6-A11A-40F4-BFB0-9BC22A922E11}" presName="node" presStyleLbl="node1" presStyleIdx="5" presStyleCnt="6">
        <dgm:presLayoutVars>
          <dgm:bulletEnabled val="1"/>
        </dgm:presLayoutVars>
      </dgm:prSet>
      <dgm:spPr/>
      <dgm:t>
        <a:bodyPr/>
        <a:lstStyle/>
        <a:p>
          <a:endParaRPr lang="zh-CN" altLang="en-US"/>
        </a:p>
      </dgm:t>
    </dgm:pt>
  </dgm:ptLst>
  <dgm:cxnLst>
    <dgm:cxn modelId="{A0BEA4A2-09B9-40D9-B156-219C561B9254}" type="presOf" srcId="{67F21918-3FAB-4841-AC2B-D003B00D9721}" destId="{D6993343-FAE0-4F6D-B4BE-1323C78B0C74}" srcOrd="0" destOrd="0" presId="urn:microsoft.com/office/officeart/2005/8/layout/hList6"/>
    <dgm:cxn modelId="{4C88D972-CB82-4832-965E-2AE189A95E03}" type="presOf" srcId="{6C4FB6D9-A705-41EC-B0AB-5528FDFAFBA4}" destId="{8312F79D-310D-4A59-8ABB-C5B35241EEE4}" srcOrd="0" destOrd="0" presId="urn:microsoft.com/office/officeart/2005/8/layout/hList6"/>
    <dgm:cxn modelId="{AA8796B9-1269-4BA8-A904-64EBE0E6043D}" srcId="{6C6A20BE-A7F3-47FC-AD87-E189EBAA250A}" destId="{67F21918-3FAB-4841-AC2B-D003B00D9721}" srcOrd="0" destOrd="0" parTransId="{8F9608AE-1865-4119-934D-A4C175D0EC63}" sibTransId="{B422D734-6F52-4838-B799-4C940ADC03A0}"/>
    <dgm:cxn modelId="{ABBE5840-E778-4D16-8E70-3DC588C1EE64}" type="presOf" srcId="{C7CCC1F6-A11A-40F4-BFB0-9BC22A922E11}" destId="{73C0FD3D-FB32-4BC2-A6DE-CF0615E4DCB0}" srcOrd="0" destOrd="0" presId="urn:microsoft.com/office/officeart/2005/8/layout/hList6"/>
    <dgm:cxn modelId="{0678879B-471F-4D2C-ADAE-F62CB76A697E}" type="presOf" srcId="{A8A43873-F917-4621-8BD4-BEFAF3B8B6C7}" destId="{AA47698D-7430-4295-99CD-753057C1FE29}" srcOrd="0" destOrd="0" presId="urn:microsoft.com/office/officeart/2005/8/layout/hList6"/>
    <dgm:cxn modelId="{108C3800-4BD7-49D4-9FB9-B9D378BEA125}" srcId="{6C6A20BE-A7F3-47FC-AD87-E189EBAA250A}" destId="{60F03AE9-E9F4-49B8-988C-3A791EB7C06D}" srcOrd="1" destOrd="0" parTransId="{A6DCD348-C3BF-441E-A380-AAB632BB0655}" sibTransId="{F6BBDBF4-708F-4A71-8100-278A76743AA4}"/>
    <dgm:cxn modelId="{65AEDB8C-33C8-4A83-8B97-682ECD6BDF6B}" type="presOf" srcId="{60F03AE9-E9F4-49B8-988C-3A791EB7C06D}" destId="{1F4A840D-B7E3-4163-88F6-6BC5523203C1}" srcOrd="0" destOrd="0" presId="urn:microsoft.com/office/officeart/2005/8/layout/hList6"/>
    <dgm:cxn modelId="{4AFAAF31-8F95-48C0-9953-94A77D80AFC7}" srcId="{6C6A20BE-A7F3-47FC-AD87-E189EBAA250A}" destId="{C7CCC1F6-A11A-40F4-BFB0-9BC22A922E11}" srcOrd="5" destOrd="0" parTransId="{4FC8EE60-9BCB-4975-A104-F4B92C3DCE7E}" sibTransId="{9EA75501-C901-4702-8469-53D183B48FF7}"/>
    <dgm:cxn modelId="{4AF9F5C8-5314-4D4C-86C5-94216FA43A08}" srcId="{6C6A20BE-A7F3-47FC-AD87-E189EBAA250A}" destId="{6C4FB6D9-A705-41EC-B0AB-5528FDFAFBA4}" srcOrd="4" destOrd="0" parTransId="{CAD761ED-71A9-4DE1-A56F-20AC7C77C587}" sibTransId="{FACF53F1-1026-4E06-9EBD-CB03D43E7CE1}"/>
    <dgm:cxn modelId="{0A6F8569-B0CC-4099-897D-166B6E212332}" srcId="{6C6A20BE-A7F3-47FC-AD87-E189EBAA250A}" destId="{8CB17011-FF89-43FE-8785-BC65631C846A}" srcOrd="2" destOrd="0" parTransId="{73767994-D290-4E3B-9C61-359DBF850DE5}" sibTransId="{A545BAE0-CB02-4030-8894-12C060CE4742}"/>
    <dgm:cxn modelId="{C5394EA1-2B40-4A3E-9677-B9765D190790}" srcId="{6C6A20BE-A7F3-47FC-AD87-E189EBAA250A}" destId="{A8A43873-F917-4621-8BD4-BEFAF3B8B6C7}" srcOrd="3" destOrd="0" parTransId="{C403D838-6627-42E6-9FBD-E029F25E8328}" sibTransId="{7689E13B-E7BA-4DBB-BD8C-E4B994A4A8C3}"/>
    <dgm:cxn modelId="{B3F8E39B-8A69-4423-8F65-2BD40252B2C6}" type="presOf" srcId="{8CB17011-FF89-43FE-8785-BC65631C846A}" destId="{68354627-676A-4AD3-B0BA-012CE2D815D5}" srcOrd="0" destOrd="0" presId="urn:microsoft.com/office/officeart/2005/8/layout/hList6"/>
    <dgm:cxn modelId="{342675EA-2643-44AA-8EE1-53843836989B}" type="presOf" srcId="{6C6A20BE-A7F3-47FC-AD87-E189EBAA250A}" destId="{F5A1BF41-AF31-456A-93CC-A5DBFE2F55F4}" srcOrd="0" destOrd="0" presId="urn:microsoft.com/office/officeart/2005/8/layout/hList6"/>
    <dgm:cxn modelId="{5EB37152-801F-47DE-ABCF-81ED6C8F3458}" type="presParOf" srcId="{F5A1BF41-AF31-456A-93CC-A5DBFE2F55F4}" destId="{D6993343-FAE0-4F6D-B4BE-1323C78B0C74}" srcOrd="0" destOrd="0" presId="urn:microsoft.com/office/officeart/2005/8/layout/hList6"/>
    <dgm:cxn modelId="{61A2F505-D74F-4FE4-9986-DBDD45C82981}" type="presParOf" srcId="{F5A1BF41-AF31-456A-93CC-A5DBFE2F55F4}" destId="{48C2D145-4C03-4ED2-B638-180C2105653D}" srcOrd="1" destOrd="0" presId="urn:microsoft.com/office/officeart/2005/8/layout/hList6"/>
    <dgm:cxn modelId="{21CFB707-603E-4FCC-8C82-37BE0C842214}" type="presParOf" srcId="{F5A1BF41-AF31-456A-93CC-A5DBFE2F55F4}" destId="{1F4A840D-B7E3-4163-88F6-6BC5523203C1}" srcOrd="2" destOrd="0" presId="urn:microsoft.com/office/officeart/2005/8/layout/hList6"/>
    <dgm:cxn modelId="{7929E968-3B87-4195-A1A5-ECA257B4F1B0}" type="presParOf" srcId="{F5A1BF41-AF31-456A-93CC-A5DBFE2F55F4}" destId="{28171975-C764-4B10-A33F-F2B27D64BAA1}" srcOrd="3" destOrd="0" presId="urn:microsoft.com/office/officeart/2005/8/layout/hList6"/>
    <dgm:cxn modelId="{CD998FB4-D1B7-4939-8F12-67699F924A1C}" type="presParOf" srcId="{F5A1BF41-AF31-456A-93CC-A5DBFE2F55F4}" destId="{68354627-676A-4AD3-B0BA-012CE2D815D5}" srcOrd="4" destOrd="0" presId="urn:microsoft.com/office/officeart/2005/8/layout/hList6"/>
    <dgm:cxn modelId="{878064C4-46F2-413D-A2A3-CEC6FA393DA0}" type="presParOf" srcId="{F5A1BF41-AF31-456A-93CC-A5DBFE2F55F4}" destId="{01B309B4-EEFE-4DAB-814B-6A53E66E82C5}" srcOrd="5" destOrd="0" presId="urn:microsoft.com/office/officeart/2005/8/layout/hList6"/>
    <dgm:cxn modelId="{B050294B-0319-47AD-8225-0C1192AA88D0}" type="presParOf" srcId="{F5A1BF41-AF31-456A-93CC-A5DBFE2F55F4}" destId="{AA47698D-7430-4295-99CD-753057C1FE29}" srcOrd="6" destOrd="0" presId="urn:microsoft.com/office/officeart/2005/8/layout/hList6"/>
    <dgm:cxn modelId="{7A0107B6-5073-448E-8D5A-7EDB59FD5A74}" type="presParOf" srcId="{F5A1BF41-AF31-456A-93CC-A5DBFE2F55F4}" destId="{A59FCC7D-987A-469A-9D00-E703A4CDE89D}" srcOrd="7" destOrd="0" presId="urn:microsoft.com/office/officeart/2005/8/layout/hList6"/>
    <dgm:cxn modelId="{522A9B2E-7580-44AF-8085-EC99C876A26D}" type="presParOf" srcId="{F5A1BF41-AF31-456A-93CC-A5DBFE2F55F4}" destId="{8312F79D-310D-4A59-8ABB-C5B35241EEE4}" srcOrd="8" destOrd="0" presId="urn:microsoft.com/office/officeart/2005/8/layout/hList6"/>
    <dgm:cxn modelId="{F1374183-9262-4014-9BC1-2E4842A72A52}" type="presParOf" srcId="{F5A1BF41-AF31-456A-93CC-A5DBFE2F55F4}" destId="{001DFBFF-3E05-4F64-9200-EDF6DA136B86}" srcOrd="9" destOrd="0" presId="urn:microsoft.com/office/officeart/2005/8/layout/hList6"/>
    <dgm:cxn modelId="{D3105E70-DD45-4CD9-B4D7-EE046222D5A9}" type="presParOf" srcId="{F5A1BF41-AF31-456A-93CC-A5DBFE2F55F4}" destId="{73C0FD3D-FB32-4BC2-A6DE-CF0615E4DCB0}" srcOrd="1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1C94E9-56CE-4A67-BEE7-52AD83B5BA4A}"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zh-CN" altLang="en-US"/>
        </a:p>
      </dgm:t>
    </dgm:pt>
    <dgm:pt modelId="{52761939-6F01-497C-ADBF-9720002D8ABD}">
      <dgm:prSet custT="1"/>
      <dgm:spPr/>
      <dgm:t>
        <a:bodyPr/>
        <a:lstStyle/>
        <a:p>
          <a:pPr rtl="0"/>
          <a:r>
            <a:rPr lang="en-US" sz="2400" dirty="0" smtClean="0">
              <a:latin typeface="+mn-lt"/>
              <a:ea typeface="+mn-ea"/>
              <a:cs typeface="+mn-ea"/>
              <a:sym typeface="+mn-lt"/>
            </a:rPr>
            <a:t>Heat-</a:t>
          </a:r>
          <a:r>
            <a:rPr lang="en-US" sz="2400" dirty="0" err="1" smtClean="0">
              <a:latin typeface="+mn-lt"/>
              <a:ea typeface="+mn-ea"/>
              <a:cs typeface="+mn-ea"/>
              <a:sym typeface="+mn-lt"/>
            </a:rPr>
            <a:t>api</a:t>
          </a:r>
          <a:endParaRPr lang="zh-CN" sz="2400" dirty="0">
            <a:latin typeface="+mn-lt"/>
            <a:ea typeface="+mn-ea"/>
            <a:cs typeface="+mn-ea"/>
            <a:sym typeface="+mn-lt"/>
          </a:endParaRPr>
        </a:p>
      </dgm:t>
    </dgm:pt>
    <dgm:pt modelId="{8E75BC28-0BF7-4C60-BAC1-39A199467F20}" type="parTrans" cxnId="{C3CC1EE8-25D1-469B-884B-694EBEA8A410}">
      <dgm:prSet/>
      <dgm:spPr/>
      <dgm:t>
        <a:bodyPr/>
        <a:lstStyle/>
        <a:p>
          <a:endParaRPr lang="zh-CN" altLang="en-US" sz="2400">
            <a:latin typeface="+mn-ea"/>
            <a:ea typeface="+mn-ea"/>
          </a:endParaRPr>
        </a:p>
      </dgm:t>
    </dgm:pt>
    <dgm:pt modelId="{04A812E4-AD2D-4DE2-8F35-A8E7A74F274E}" type="sibTrans" cxnId="{C3CC1EE8-25D1-469B-884B-694EBEA8A410}">
      <dgm:prSet/>
      <dgm:spPr/>
      <dgm:t>
        <a:bodyPr/>
        <a:lstStyle/>
        <a:p>
          <a:endParaRPr lang="zh-CN" altLang="en-US" sz="2400">
            <a:latin typeface="+mn-ea"/>
            <a:ea typeface="+mn-ea"/>
          </a:endParaRPr>
        </a:p>
      </dgm:t>
    </dgm:pt>
    <dgm:pt modelId="{361E6D75-A3FE-42AF-955B-DCCF15620908}">
      <dgm:prSet custT="1"/>
      <dgm:spPr/>
      <dgm:t>
        <a:bodyPr/>
        <a:lstStyle/>
        <a:p>
          <a:pPr rtl="0"/>
          <a:r>
            <a:rPr lang="zh-CN" sz="2400" dirty="0" smtClean="0">
              <a:latin typeface="+mn-lt"/>
              <a:ea typeface="+mn-ea"/>
              <a:cs typeface="+mn-ea"/>
              <a:sym typeface="+mn-lt"/>
            </a:rPr>
            <a:t>提供</a:t>
          </a:r>
          <a:r>
            <a:rPr lang="en-US" sz="2400" dirty="0" smtClean="0">
              <a:latin typeface="+mn-lt"/>
              <a:ea typeface="+mn-ea"/>
              <a:cs typeface="+mn-ea"/>
              <a:sym typeface="+mn-lt"/>
            </a:rPr>
            <a:t>REST API</a:t>
          </a:r>
          <a:r>
            <a:rPr lang="zh-CN" sz="2400" dirty="0" smtClean="0">
              <a:latin typeface="+mn-lt"/>
              <a:ea typeface="+mn-ea"/>
              <a:cs typeface="+mn-ea"/>
              <a:sym typeface="+mn-lt"/>
            </a:rPr>
            <a:t>服务，是其他组件与</a:t>
          </a:r>
          <a:r>
            <a:rPr lang="en-US" sz="2400" dirty="0" smtClean="0">
              <a:latin typeface="+mn-lt"/>
              <a:ea typeface="+mn-ea"/>
              <a:cs typeface="+mn-ea"/>
              <a:sym typeface="+mn-lt"/>
            </a:rPr>
            <a:t>Heat</a:t>
          </a:r>
          <a:r>
            <a:rPr lang="zh-CN" sz="2400" dirty="0" smtClean="0">
              <a:latin typeface="+mn-lt"/>
              <a:ea typeface="+mn-ea"/>
              <a:cs typeface="+mn-ea"/>
              <a:sym typeface="+mn-lt"/>
            </a:rPr>
            <a:t>交互的入口，接收</a:t>
          </a:r>
          <a:r>
            <a:rPr lang="en-US" sz="2400" dirty="0" smtClean="0">
              <a:latin typeface="+mn-lt"/>
              <a:ea typeface="+mn-ea"/>
              <a:cs typeface="+mn-ea"/>
              <a:sym typeface="+mn-lt"/>
            </a:rPr>
            <a:t>API</a:t>
          </a:r>
          <a:r>
            <a:rPr lang="zh-CN" sz="2400" dirty="0" smtClean="0">
              <a:latin typeface="+mn-lt"/>
              <a:ea typeface="+mn-ea"/>
              <a:cs typeface="+mn-ea"/>
              <a:sym typeface="+mn-lt"/>
            </a:rPr>
            <a:t>请求并传送给</a:t>
          </a:r>
          <a:r>
            <a:rPr lang="en-US" sz="2400" dirty="0" smtClean="0">
              <a:latin typeface="+mn-lt"/>
              <a:ea typeface="+mn-ea"/>
              <a:cs typeface="+mn-ea"/>
              <a:sym typeface="+mn-lt"/>
            </a:rPr>
            <a:t>heat-engine</a:t>
          </a:r>
          <a:r>
            <a:rPr lang="zh-CN" sz="2400" dirty="0" smtClean="0">
              <a:latin typeface="+mn-lt"/>
              <a:ea typeface="+mn-ea"/>
              <a:cs typeface="+mn-ea"/>
              <a:sym typeface="+mn-lt"/>
            </a:rPr>
            <a:t>。</a:t>
          </a:r>
          <a:endParaRPr lang="zh-CN" sz="2400" dirty="0">
            <a:latin typeface="+mn-lt"/>
            <a:ea typeface="+mn-ea"/>
            <a:cs typeface="+mn-ea"/>
            <a:sym typeface="+mn-lt"/>
          </a:endParaRPr>
        </a:p>
      </dgm:t>
    </dgm:pt>
    <dgm:pt modelId="{FD44DCED-0F99-4D08-B3F7-3D6326CE6667}" type="parTrans" cxnId="{950E6926-0914-41EC-836B-EAE8FBFC47AC}">
      <dgm:prSet/>
      <dgm:spPr/>
      <dgm:t>
        <a:bodyPr/>
        <a:lstStyle/>
        <a:p>
          <a:endParaRPr lang="zh-CN" altLang="en-US" sz="2400">
            <a:latin typeface="+mn-ea"/>
            <a:ea typeface="+mn-ea"/>
          </a:endParaRPr>
        </a:p>
      </dgm:t>
    </dgm:pt>
    <dgm:pt modelId="{450611D9-C2D6-4729-B70D-107FBBD81734}" type="sibTrans" cxnId="{950E6926-0914-41EC-836B-EAE8FBFC47AC}">
      <dgm:prSet/>
      <dgm:spPr/>
      <dgm:t>
        <a:bodyPr/>
        <a:lstStyle/>
        <a:p>
          <a:endParaRPr lang="zh-CN" altLang="en-US" sz="2400">
            <a:latin typeface="+mn-ea"/>
            <a:ea typeface="+mn-ea"/>
          </a:endParaRPr>
        </a:p>
      </dgm:t>
    </dgm:pt>
    <dgm:pt modelId="{F311F9CC-E786-4C8E-A7EF-DD460CE11D75}">
      <dgm:prSet custT="1"/>
      <dgm:spPr/>
      <dgm:t>
        <a:bodyPr/>
        <a:lstStyle/>
        <a:p>
          <a:pPr rtl="0"/>
          <a:r>
            <a:rPr lang="en-US" sz="2400" dirty="0" smtClean="0">
              <a:latin typeface="+mn-lt"/>
              <a:ea typeface="+mn-ea"/>
              <a:cs typeface="+mn-ea"/>
              <a:sym typeface="+mn-lt"/>
            </a:rPr>
            <a:t>Heat-</a:t>
          </a:r>
          <a:r>
            <a:rPr lang="en-US" sz="2400" dirty="0" err="1" smtClean="0">
              <a:latin typeface="+mn-lt"/>
              <a:ea typeface="+mn-ea"/>
              <a:cs typeface="+mn-ea"/>
              <a:sym typeface="+mn-lt"/>
            </a:rPr>
            <a:t>api</a:t>
          </a:r>
          <a:r>
            <a:rPr lang="en-US" sz="2400" dirty="0" smtClean="0">
              <a:latin typeface="+mn-lt"/>
              <a:ea typeface="+mn-ea"/>
              <a:cs typeface="+mn-ea"/>
              <a:sym typeface="+mn-lt"/>
            </a:rPr>
            <a:t>-</a:t>
          </a:r>
          <a:r>
            <a:rPr lang="en-US" sz="2400" dirty="0" err="1" smtClean="0">
              <a:latin typeface="+mn-lt"/>
              <a:ea typeface="+mn-ea"/>
              <a:cs typeface="+mn-ea"/>
              <a:sym typeface="+mn-lt"/>
            </a:rPr>
            <a:t>cfn</a:t>
          </a:r>
          <a:endParaRPr lang="zh-CN" sz="2400" dirty="0">
            <a:latin typeface="+mn-lt"/>
            <a:ea typeface="+mn-ea"/>
            <a:cs typeface="+mn-ea"/>
            <a:sym typeface="+mn-lt"/>
          </a:endParaRPr>
        </a:p>
      </dgm:t>
    </dgm:pt>
    <dgm:pt modelId="{5593D880-AAF7-4AFB-B6AF-B10204AF7914}" type="parTrans" cxnId="{BBE14455-94F6-42E0-8E73-F56DE342AFFD}">
      <dgm:prSet/>
      <dgm:spPr/>
      <dgm:t>
        <a:bodyPr/>
        <a:lstStyle/>
        <a:p>
          <a:endParaRPr lang="zh-CN" altLang="en-US" sz="2400">
            <a:latin typeface="+mn-ea"/>
            <a:ea typeface="+mn-ea"/>
          </a:endParaRPr>
        </a:p>
      </dgm:t>
    </dgm:pt>
    <dgm:pt modelId="{D39702A7-458A-40C6-9FC9-F95797A0EE72}" type="sibTrans" cxnId="{BBE14455-94F6-42E0-8E73-F56DE342AFFD}">
      <dgm:prSet/>
      <dgm:spPr/>
      <dgm:t>
        <a:bodyPr/>
        <a:lstStyle/>
        <a:p>
          <a:endParaRPr lang="zh-CN" altLang="en-US" sz="2400">
            <a:latin typeface="+mn-ea"/>
            <a:ea typeface="+mn-ea"/>
          </a:endParaRPr>
        </a:p>
      </dgm:t>
    </dgm:pt>
    <dgm:pt modelId="{4A69D4E8-1DA4-4152-AD8E-E04E6BCE758C}">
      <dgm:prSet custT="1"/>
      <dgm:spPr/>
      <dgm:t>
        <a:bodyPr/>
        <a:lstStyle/>
        <a:p>
          <a:pPr rtl="0"/>
          <a:r>
            <a:rPr lang="zh-CN" sz="2400" dirty="0" smtClean="0">
              <a:latin typeface="+mn-lt"/>
              <a:ea typeface="+mn-ea"/>
              <a:cs typeface="+mn-ea"/>
              <a:sym typeface="+mn-lt"/>
            </a:rPr>
            <a:t>提供兼容</a:t>
          </a:r>
          <a:r>
            <a:rPr lang="en-US" sz="2400" dirty="0" smtClean="0">
              <a:latin typeface="+mn-lt"/>
              <a:ea typeface="+mn-ea"/>
              <a:cs typeface="+mn-ea"/>
              <a:sym typeface="+mn-lt"/>
            </a:rPr>
            <a:t>AWS </a:t>
          </a:r>
          <a:r>
            <a:rPr lang="en-US" sz="2400" dirty="0" err="1" smtClean="0">
              <a:latin typeface="+mn-lt"/>
              <a:ea typeface="+mn-ea"/>
              <a:cs typeface="+mn-ea"/>
              <a:sym typeface="+mn-lt"/>
            </a:rPr>
            <a:t>CloudFormation</a:t>
          </a:r>
          <a:r>
            <a:rPr lang="zh-CN" sz="2400" dirty="0" smtClean="0">
              <a:latin typeface="+mn-lt"/>
              <a:ea typeface="+mn-ea"/>
              <a:cs typeface="+mn-ea"/>
              <a:sym typeface="+mn-lt"/>
            </a:rPr>
            <a:t>的</a:t>
          </a:r>
          <a:r>
            <a:rPr lang="en-US" sz="2400" dirty="0" smtClean="0">
              <a:latin typeface="+mn-lt"/>
              <a:ea typeface="+mn-ea"/>
              <a:cs typeface="+mn-ea"/>
              <a:sym typeface="+mn-lt"/>
            </a:rPr>
            <a:t>API</a:t>
          </a:r>
          <a:r>
            <a:rPr lang="zh-CN" sz="2400" dirty="0" smtClean="0">
              <a:latin typeface="+mn-lt"/>
              <a:ea typeface="+mn-ea"/>
              <a:cs typeface="+mn-ea"/>
              <a:sym typeface="+mn-lt"/>
            </a:rPr>
            <a:t>，接收</a:t>
          </a:r>
          <a:r>
            <a:rPr lang="en-US" sz="2400" dirty="0" smtClean="0">
              <a:latin typeface="+mn-lt"/>
              <a:ea typeface="+mn-ea"/>
              <a:cs typeface="+mn-ea"/>
              <a:sym typeface="+mn-lt"/>
            </a:rPr>
            <a:t>API</a:t>
          </a:r>
          <a:r>
            <a:rPr lang="zh-CN" sz="2400" dirty="0" smtClean="0">
              <a:latin typeface="+mn-lt"/>
              <a:ea typeface="+mn-ea"/>
              <a:cs typeface="+mn-ea"/>
              <a:sym typeface="+mn-lt"/>
            </a:rPr>
            <a:t>请求并转发给</a:t>
          </a:r>
          <a:r>
            <a:rPr lang="en-US" sz="2400" dirty="0" smtClean="0">
              <a:latin typeface="+mn-lt"/>
              <a:ea typeface="+mn-ea"/>
              <a:cs typeface="+mn-ea"/>
              <a:sym typeface="+mn-lt"/>
            </a:rPr>
            <a:t>heat-engine</a:t>
          </a:r>
          <a:r>
            <a:rPr lang="zh-CN" sz="2400" dirty="0" smtClean="0">
              <a:latin typeface="+mn-lt"/>
              <a:ea typeface="+mn-ea"/>
              <a:cs typeface="+mn-ea"/>
              <a:sym typeface="+mn-lt"/>
            </a:rPr>
            <a:t>。</a:t>
          </a:r>
          <a:endParaRPr lang="zh-CN" sz="2400" dirty="0">
            <a:latin typeface="+mn-lt"/>
            <a:ea typeface="+mn-ea"/>
            <a:cs typeface="+mn-ea"/>
            <a:sym typeface="+mn-lt"/>
          </a:endParaRPr>
        </a:p>
      </dgm:t>
    </dgm:pt>
    <dgm:pt modelId="{322F51EF-A51A-4B60-9634-210F8AF56CA0}" type="parTrans" cxnId="{8DB0E127-0F1A-4721-A512-5C3DE2B9C894}">
      <dgm:prSet/>
      <dgm:spPr/>
      <dgm:t>
        <a:bodyPr/>
        <a:lstStyle/>
        <a:p>
          <a:endParaRPr lang="zh-CN" altLang="en-US" sz="2400">
            <a:latin typeface="+mn-ea"/>
            <a:ea typeface="+mn-ea"/>
          </a:endParaRPr>
        </a:p>
      </dgm:t>
    </dgm:pt>
    <dgm:pt modelId="{9BA7CE3D-DB33-4056-918F-9BA3B08E2CC6}" type="sibTrans" cxnId="{8DB0E127-0F1A-4721-A512-5C3DE2B9C894}">
      <dgm:prSet/>
      <dgm:spPr/>
      <dgm:t>
        <a:bodyPr/>
        <a:lstStyle/>
        <a:p>
          <a:endParaRPr lang="zh-CN" altLang="en-US" sz="2400">
            <a:latin typeface="+mn-ea"/>
            <a:ea typeface="+mn-ea"/>
          </a:endParaRPr>
        </a:p>
      </dgm:t>
    </dgm:pt>
    <dgm:pt modelId="{C2BB77C9-FB4B-42F0-8041-2E6CC2450C6D}">
      <dgm:prSet custT="1"/>
      <dgm:spPr/>
      <dgm:t>
        <a:bodyPr/>
        <a:lstStyle/>
        <a:p>
          <a:pPr rtl="0"/>
          <a:r>
            <a:rPr lang="en-US" sz="2400" dirty="0" smtClean="0">
              <a:latin typeface="+mn-lt"/>
              <a:ea typeface="+mn-ea"/>
              <a:cs typeface="+mn-ea"/>
              <a:sym typeface="+mn-lt"/>
            </a:rPr>
            <a:t>Heat-engine</a:t>
          </a:r>
          <a:endParaRPr lang="zh-CN" sz="2400" dirty="0">
            <a:latin typeface="+mn-lt"/>
            <a:ea typeface="+mn-ea"/>
            <a:cs typeface="+mn-ea"/>
            <a:sym typeface="+mn-lt"/>
          </a:endParaRPr>
        </a:p>
      </dgm:t>
    </dgm:pt>
    <dgm:pt modelId="{451936BA-9C7D-4B97-A1A2-265D3F428E54}" type="parTrans" cxnId="{0CF1E21F-BC13-429A-864E-9ED922345FFF}">
      <dgm:prSet/>
      <dgm:spPr/>
      <dgm:t>
        <a:bodyPr/>
        <a:lstStyle/>
        <a:p>
          <a:endParaRPr lang="zh-CN" altLang="en-US" sz="2400">
            <a:latin typeface="+mn-ea"/>
            <a:ea typeface="+mn-ea"/>
          </a:endParaRPr>
        </a:p>
      </dgm:t>
    </dgm:pt>
    <dgm:pt modelId="{9968DC9E-1667-4E00-AB0B-7B2CCCD18E8F}" type="sibTrans" cxnId="{0CF1E21F-BC13-429A-864E-9ED922345FFF}">
      <dgm:prSet/>
      <dgm:spPr/>
      <dgm:t>
        <a:bodyPr/>
        <a:lstStyle/>
        <a:p>
          <a:endParaRPr lang="zh-CN" altLang="en-US" sz="2400">
            <a:latin typeface="+mn-ea"/>
            <a:ea typeface="+mn-ea"/>
          </a:endParaRPr>
        </a:p>
      </dgm:t>
    </dgm:pt>
    <dgm:pt modelId="{9F5C7CE5-4EFC-40EB-8DDE-F1D8D02421E5}">
      <dgm:prSet custT="1"/>
      <dgm:spPr/>
      <dgm:t>
        <a:bodyPr/>
        <a:lstStyle/>
        <a:p>
          <a:pPr rtl="0"/>
          <a:r>
            <a:rPr lang="en-US" sz="2400" dirty="0" smtClean="0">
              <a:latin typeface="+mn-lt"/>
              <a:ea typeface="+mn-ea"/>
              <a:cs typeface="+mn-ea"/>
              <a:sym typeface="+mn-lt"/>
            </a:rPr>
            <a:t>Heat</a:t>
          </a:r>
          <a:r>
            <a:rPr lang="zh-CN" sz="2400" dirty="0" smtClean="0">
              <a:latin typeface="+mn-lt"/>
              <a:ea typeface="+mn-ea"/>
              <a:cs typeface="+mn-ea"/>
              <a:sym typeface="+mn-lt"/>
            </a:rPr>
            <a:t>的核心，主要实现任务调度、资源生命周期管理等作用，自身并不提供资源创建功能，只负责编排资源后交由其他组件去处理。</a:t>
          </a:r>
          <a:endParaRPr lang="zh-CN" sz="2400" dirty="0">
            <a:latin typeface="+mn-lt"/>
            <a:ea typeface="+mn-ea"/>
            <a:cs typeface="+mn-ea"/>
            <a:sym typeface="+mn-lt"/>
          </a:endParaRPr>
        </a:p>
      </dgm:t>
    </dgm:pt>
    <dgm:pt modelId="{33181576-12D2-49F6-814D-78EFD408EC91}" type="parTrans" cxnId="{C6EF104B-2398-4B8B-8C1D-D5D5CD614DBF}">
      <dgm:prSet/>
      <dgm:spPr/>
      <dgm:t>
        <a:bodyPr/>
        <a:lstStyle/>
        <a:p>
          <a:endParaRPr lang="zh-CN" altLang="en-US" sz="2400">
            <a:latin typeface="+mn-ea"/>
            <a:ea typeface="+mn-ea"/>
          </a:endParaRPr>
        </a:p>
      </dgm:t>
    </dgm:pt>
    <dgm:pt modelId="{71718679-BBB8-4A18-AEC5-B8A6CC76CA7A}" type="sibTrans" cxnId="{C6EF104B-2398-4B8B-8C1D-D5D5CD614DBF}">
      <dgm:prSet/>
      <dgm:spPr/>
      <dgm:t>
        <a:bodyPr/>
        <a:lstStyle/>
        <a:p>
          <a:endParaRPr lang="zh-CN" altLang="en-US" sz="2400">
            <a:latin typeface="+mn-ea"/>
            <a:ea typeface="+mn-ea"/>
          </a:endParaRPr>
        </a:p>
      </dgm:t>
    </dgm:pt>
    <dgm:pt modelId="{D772F6F6-EBC9-42DA-9E66-A0CB992AAE13}" type="pres">
      <dgm:prSet presAssocID="{7D1C94E9-56CE-4A67-BEE7-52AD83B5BA4A}" presName="Name0" presStyleCnt="0">
        <dgm:presLayoutVars>
          <dgm:dir/>
          <dgm:animLvl val="lvl"/>
          <dgm:resizeHandles val="exact"/>
        </dgm:presLayoutVars>
      </dgm:prSet>
      <dgm:spPr/>
      <dgm:t>
        <a:bodyPr/>
        <a:lstStyle/>
        <a:p>
          <a:endParaRPr lang="zh-CN" altLang="en-US"/>
        </a:p>
      </dgm:t>
    </dgm:pt>
    <dgm:pt modelId="{BF9631D2-7A03-434E-8999-CDFE340B2010}" type="pres">
      <dgm:prSet presAssocID="{52761939-6F01-497C-ADBF-9720002D8ABD}" presName="composite" presStyleCnt="0"/>
      <dgm:spPr/>
    </dgm:pt>
    <dgm:pt modelId="{2C46FA01-9098-49CE-AAE0-EA904667B5E1}" type="pres">
      <dgm:prSet presAssocID="{52761939-6F01-497C-ADBF-9720002D8ABD}" presName="parTx" presStyleLbl="alignNode1" presStyleIdx="0" presStyleCnt="3">
        <dgm:presLayoutVars>
          <dgm:chMax val="0"/>
          <dgm:chPref val="0"/>
          <dgm:bulletEnabled val="1"/>
        </dgm:presLayoutVars>
      </dgm:prSet>
      <dgm:spPr/>
      <dgm:t>
        <a:bodyPr/>
        <a:lstStyle/>
        <a:p>
          <a:endParaRPr lang="zh-CN" altLang="en-US"/>
        </a:p>
      </dgm:t>
    </dgm:pt>
    <dgm:pt modelId="{3F6D39F2-2F7E-4DB9-955B-EB006CEDD28C}" type="pres">
      <dgm:prSet presAssocID="{52761939-6F01-497C-ADBF-9720002D8ABD}" presName="desTx" presStyleLbl="alignAccFollowNode1" presStyleIdx="0" presStyleCnt="3">
        <dgm:presLayoutVars>
          <dgm:bulletEnabled val="1"/>
        </dgm:presLayoutVars>
      </dgm:prSet>
      <dgm:spPr/>
      <dgm:t>
        <a:bodyPr/>
        <a:lstStyle/>
        <a:p>
          <a:endParaRPr lang="zh-CN" altLang="en-US"/>
        </a:p>
      </dgm:t>
    </dgm:pt>
    <dgm:pt modelId="{B0E6FC6F-48F7-4731-B73A-A147765C77A3}" type="pres">
      <dgm:prSet presAssocID="{04A812E4-AD2D-4DE2-8F35-A8E7A74F274E}" presName="space" presStyleCnt="0"/>
      <dgm:spPr/>
    </dgm:pt>
    <dgm:pt modelId="{5669035D-2C26-445D-B317-06CF07CE4C09}" type="pres">
      <dgm:prSet presAssocID="{F311F9CC-E786-4C8E-A7EF-DD460CE11D75}" presName="composite" presStyleCnt="0"/>
      <dgm:spPr/>
    </dgm:pt>
    <dgm:pt modelId="{33E9CF07-91EC-4CE1-8171-46E4F4DB4E7C}" type="pres">
      <dgm:prSet presAssocID="{F311F9CC-E786-4C8E-A7EF-DD460CE11D75}" presName="parTx" presStyleLbl="alignNode1" presStyleIdx="1" presStyleCnt="3">
        <dgm:presLayoutVars>
          <dgm:chMax val="0"/>
          <dgm:chPref val="0"/>
          <dgm:bulletEnabled val="1"/>
        </dgm:presLayoutVars>
      </dgm:prSet>
      <dgm:spPr/>
      <dgm:t>
        <a:bodyPr/>
        <a:lstStyle/>
        <a:p>
          <a:endParaRPr lang="zh-CN" altLang="en-US"/>
        </a:p>
      </dgm:t>
    </dgm:pt>
    <dgm:pt modelId="{C269DF17-535A-455C-8A48-D5BE6A973BC0}" type="pres">
      <dgm:prSet presAssocID="{F311F9CC-E786-4C8E-A7EF-DD460CE11D75}" presName="desTx" presStyleLbl="alignAccFollowNode1" presStyleIdx="1" presStyleCnt="3">
        <dgm:presLayoutVars>
          <dgm:bulletEnabled val="1"/>
        </dgm:presLayoutVars>
      </dgm:prSet>
      <dgm:spPr/>
      <dgm:t>
        <a:bodyPr/>
        <a:lstStyle/>
        <a:p>
          <a:endParaRPr lang="zh-CN" altLang="en-US"/>
        </a:p>
      </dgm:t>
    </dgm:pt>
    <dgm:pt modelId="{25CF10D1-6A27-4BB6-BFE3-185C0A046181}" type="pres">
      <dgm:prSet presAssocID="{D39702A7-458A-40C6-9FC9-F95797A0EE72}" presName="space" presStyleCnt="0"/>
      <dgm:spPr/>
    </dgm:pt>
    <dgm:pt modelId="{CEF05000-28C8-448F-8CFE-54BACED09E31}" type="pres">
      <dgm:prSet presAssocID="{C2BB77C9-FB4B-42F0-8041-2E6CC2450C6D}" presName="composite" presStyleCnt="0"/>
      <dgm:spPr/>
    </dgm:pt>
    <dgm:pt modelId="{B6FC5C70-38F8-4261-B341-92734FF12F94}" type="pres">
      <dgm:prSet presAssocID="{C2BB77C9-FB4B-42F0-8041-2E6CC2450C6D}" presName="parTx" presStyleLbl="alignNode1" presStyleIdx="2" presStyleCnt="3">
        <dgm:presLayoutVars>
          <dgm:chMax val="0"/>
          <dgm:chPref val="0"/>
          <dgm:bulletEnabled val="1"/>
        </dgm:presLayoutVars>
      </dgm:prSet>
      <dgm:spPr/>
      <dgm:t>
        <a:bodyPr/>
        <a:lstStyle/>
        <a:p>
          <a:endParaRPr lang="zh-CN" altLang="en-US"/>
        </a:p>
      </dgm:t>
    </dgm:pt>
    <dgm:pt modelId="{5DC04235-B075-4832-92BF-3A7501B0A193}" type="pres">
      <dgm:prSet presAssocID="{C2BB77C9-FB4B-42F0-8041-2E6CC2450C6D}" presName="desTx" presStyleLbl="alignAccFollowNode1" presStyleIdx="2" presStyleCnt="3">
        <dgm:presLayoutVars>
          <dgm:bulletEnabled val="1"/>
        </dgm:presLayoutVars>
      </dgm:prSet>
      <dgm:spPr/>
      <dgm:t>
        <a:bodyPr/>
        <a:lstStyle/>
        <a:p>
          <a:endParaRPr lang="zh-CN" altLang="en-US"/>
        </a:p>
      </dgm:t>
    </dgm:pt>
  </dgm:ptLst>
  <dgm:cxnLst>
    <dgm:cxn modelId="{8DB0E127-0F1A-4721-A512-5C3DE2B9C894}" srcId="{F311F9CC-E786-4C8E-A7EF-DD460CE11D75}" destId="{4A69D4E8-1DA4-4152-AD8E-E04E6BCE758C}" srcOrd="0" destOrd="0" parTransId="{322F51EF-A51A-4B60-9634-210F8AF56CA0}" sibTransId="{9BA7CE3D-DB33-4056-918F-9BA3B08E2CC6}"/>
    <dgm:cxn modelId="{883B581D-F687-46B0-AAE0-EB5C202CB086}" type="presOf" srcId="{7D1C94E9-56CE-4A67-BEE7-52AD83B5BA4A}" destId="{D772F6F6-EBC9-42DA-9E66-A0CB992AAE13}" srcOrd="0" destOrd="0" presId="urn:microsoft.com/office/officeart/2005/8/layout/hList1"/>
    <dgm:cxn modelId="{033CD3BD-A9E9-4704-A176-9FB80B1DCFC9}" type="presOf" srcId="{F311F9CC-E786-4C8E-A7EF-DD460CE11D75}" destId="{33E9CF07-91EC-4CE1-8171-46E4F4DB4E7C}" srcOrd="0" destOrd="0" presId="urn:microsoft.com/office/officeart/2005/8/layout/hList1"/>
    <dgm:cxn modelId="{42E13D1A-77AB-4691-9685-F11753EA7E98}" type="presOf" srcId="{C2BB77C9-FB4B-42F0-8041-2E6CC2450C6D}" destId="{B6FC5C70-38F8-4261-B341-92734FF12F94}" srcOrd="0" destOrd="0" presId="urn:microsoft.com/office/officeart/2005/8/layout/hList1"/>
    <dgm:cxn modelId="{0CF1E21F-BC13-429A-864E-9ED922345FFF}" srcId="{7D1C94E9-56CE-4A67-BEE7-52AD83B5BA4A}" destId="{C2BB77C9-FB4B-42F0-8041-2E6CC2450C6D}" srcOrd="2" destOrd="0" parTransId="{451936BA-9C7D-4B97-A1A2-265D3F428E54}" sibTransId="{9968DC9E-1667-4E00-AB0B-7B2CCCD18E8F}"/>
    <dgm:cxn modelId="{1764DBDF-9F7E-4726-8726-A319B2F0D190}" type="presOf" srcId="{361E6D75-A3FE-42AF-955B-DCCF15620908}" destId="{3F6D39F2-2F7E-4DB9-955B-EB006CEDD28C}" srcOrd="0" destOrd="0" presId="urn:microsoft.com/office/officeart/2005/8/layout/hList1"/>
    <dgm:cxn modelId="{C6EF104B-2398-4B8B-8C1D-D5D5CD614DBF}" srcId="{C2BB77C9-FB4B-42F0-8041-2E6CC2450C6D}" destId="{9F5C7CE5-4EFC-40EB-8DDE-F1D8D02421E5}" srcOrd="0" destOrd="0" parTransId="{33181576-12D2-49F6-814D-78EFD408EC91}" sibTransId="{71718679-BBB8-4A18-AEC5-B8A6CC76CA7A}"/>
    <dgm:cxn modelId="{BBE14455-94F6-42E0-8E73-F56DE342AFFD}" srcId="{7D1C94E9-56CE-4A67-BEE7-52AD83B5BA4A}" destId="{F311F9CC-E786-4C8E-A7EF-DD460CE11D75}" srcOrd="1" destOrd="0" parTransId="{5593D880-AAF7-4AFB-B6AF-B10204AF7914}" sibTransId="{D39702A7-458A-40C6-9FC9-F95797A0EE72}"/>
    <dgm:cxn modelId="{950E6926-0914-41EC-836B-EAE8FBFC47AC}" srcId="{52761939-6F01-497C-ADBF-9720002D8ABD}" destId="{361E6D75-A3FE-42AF-955B-DCCF15620908}" srcOrd="0" destOrd="0" parTransId="{FD44DCED-0F99-4D08-B3F7-3D6326CE6667}" sibTransId="{450611D9-C2D6-4729-B70D-107FBBD81734}"/>
    <dgm:cxn modelId="{388783A0-A4D1-4A3D-AAF0-63B4B158113F}" type="presOf" srcId="{4A69D4E8-1DA4-4152-AD8E-E04E6BCE758C}" destId="{C269DF17-535A-455C-8A48-D5BE6A973BC0}" srcOrd="0" destOrd="0" presId="urn:microsoft.com/office/officeart/2005/8/layout/hList1"/>
    <dgm:cxn modelId="{C3CC1EE8-25D1-469B-884B-694EBEA8A410}" srcId="{7D1C94E9-56CE-4A67-BEE7-52AD83B5BA4A}" destId="{52761939-6F01-497C-ADBF-9720002D8ABD}" srcOrd="0" destOrd="0" parTransId="{8E75BC28-0BF7-4C60-BAC1-39A199467F20}" sibTransId="{04A812E4-AD2D-4DE2-8F35-A8E7A74F274E}"/>
    <dgm:cxn modelId="{7E61B1C9-1380-46FA-AA6A-813375D2FCAB}" type="presOf" srcId="{52761939-6F01-497C-ADBF-9720002D8ABD}" destId="{2C46FA01-9098-49CE-AAE0-EA904667B5E1}" srcOrd="0" destOrd="0" presId="urn:microsoft.com/office/officeart/2005/8/layout/hList1"/>
    <dgm:cxn modelId="{BF7993DB-1CB2-4BF3-BCB3-2FA4EFD93735}" type="presOf" srcId="{9F5C7CE5-4EFC-40EB-8DDE-F1D8D02421E5}" destId="{5DC04235-B075-4832-92BF-3A7501B0A193}" srcOrd="0" destOrd="0" presId="urn:microsoft.com/office/officeart/2005/8/layout/hList1"/>
    <dgm:cxn modelId="{3E89C4B7-25A8-4CFD-8368-2DFC02F1B811}" type="presParOf" srcId="{D772F6F6-EBC9-42DA-9E66-A0CB992AAE13}" destId="{BF9631D2-7A03-434E-8999-CDFE340B2010}" srcOrd="0" destOrd="0" presId="urn:microsoft.com/office/officeart/2005/8/layout/hList1"/>
    <dgm:cxn modelId="{C43B161D-AFAD-4FDF-ACD5-49A2C6DB154B}" type="presParOf" srcId="{BF9631D2-7A03-434E-8999-CDFE340B2010}" destId="{2C46FA01-9098-49CE-AAE0-EA904667B5E1}" srcOrd="0" destOrd="0" presId="urn:microsoft.com/office/officeart/2005/8/layout/hList1"/>
    <dgm:cxn modelId="{B4EB0706-D3DD-47B3-A09E-54BAC9DC58D7}" type="presParOf" srcId="{BF9631D2-7A03-434E-8999-CDFE340B2010}" destId="{3F6D39F2-2F7E-4DB9-955B-EB006CEDD28C}" srcOrd="1" destOrd="0" presId="urn:microsoft.com/office/officeart/2005/8/layout/hList1"/>
    <dgm:cxn modelId="{BFCE429F-4614-48E7-8642-1FF75730537C}" type="presParOf" srcId="{D772F6F6-EBC9-42DA-9E66-A0CB992AAE13}" destId="{B0E6FC6F-48F7-4731-B73A-A147765C77A3}" srcOrd="1" destOrd="0" presId="urn:microsoft.com/office/officeart/2005/8/layout/hList1"/>
    <dgm:cxn modelId="{16378843-5DBA-4AFF-BCC9-3AF04E425888}" type="presParOf" srcId="{D772F6F6-EBC9-42DA-9E66-A0CB992AAE13}" destId="{5669035D-2C26-445D-B317-06CF07CE4C09}" srcOrd="2" destOrd="0" presId="urn:microsoft.com/office/officeart/2005/8/layout/hList1"/>
    <dgm:cxn modelId="{ACB39179-40DD-4A58-B07E-C83E8161557E}" type="presParOf" srcId="{5669035D-2C26-445D-B317-06CF07CE4C09}" destId="{33E9CF07-91EC-4CE1-8171-46E4F4DB4E7C}" srcOrd="0" destOrd="0" presId="urn:microsoft.com/office/officeart/2005/8/layout/hList1"/>
    <dgm:cxn modelId="{628EEC21-2852-44EA-A6F7-996F05843A1F}" type="presParOf" srcId="{5669035D-2C26-445D-B317-06CF07CE4C09}" destId="{C269DF17-535A-455C-8A48-D5BE6A973BC0}" srcOrd="1" destOrd="0" presId="urn:microsoft.com/office/officeart/2005/8/layout/hList1"/>
    <dgm:cxn modelId="{D2B20E06-A716-44C8-B537-5244AA77FB1F}" type="presParOf" srcId="{D772F6F6-EBC9-42DA-9E66-A0CB992AAE13}" destId="{25CF10D1-6A27-4BB6-BFE3-185C0A046181}" srcOrd="3" destOrd="0" presId="urn:microsoft.com/office/officeart/2005/8/layout/hList1"/>
    <dgm:cxn modelId="{2350DF19-65CF-4CEE-9D87-6E0273E00C13}" type="presParOf" srcId="{D772F6F6-EBC9-42DA-9E66-A0CB992AAE13}" destId="{CEF05000-28C8-448F-8CFE-54BACED09E31}" srcOrd="4" destOrd="0" presId="urn:microsoft.com/office/officeart/2005/8/layout/hList1"/>
    <dgm:cxn modelId="{4554A03E-D4CF-4F0F-AFEE-E487F5628D8B}" type="presParOf" srcId="{CEF05000-28C8-448F-8CFE-54BACED09E31}" destId="{B6FC5C70-38F8-4261-B341-92734FF12F94}" srcOrd="0" destOrd="0" presId="urn:microsoft.com/office/officeart/2005/8/layout/hList1"/>
    <dgm:cxn modelId="{50757F8D-3B0A-4DFA-974A-892BE843C53E}" type="presParOf" srcId="{CEF05000-28C8-448F-8CFE-54BACED09E31}" destId="{5DC04235-B075-4832-92BF-3A7501B0A19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B80CA4-F983-4F7F-A920-9B2F5C4CFA22}" type="doc">
      <dgm:prSet loTypeId="urn:microsoft.com/office/officeart/2009/3/layout/HorizontalOrganizationChart" loCatId="hierarchy" qsTypeId="urn:microsoft.com/office/officeart/2005/8/quickstyle/simple1" qsCatId="simple" csTypeId="urn:microsoft.com/office/officeart/2005/8/colors/colorful2" csCatId="colorful" phldr="1"/>
      <dgm:spPr/>
      <dgm:t>
        <a:bodyPr/>
        <a:lstStyle/>
        <a:p>
          <a:endParaRPr lang="zh-CN" altLang="en-US"/>
        </a:p>
      </dgm:t>
    </dgm:pt>
    <dgm:pt modelId="{6F6E0067-5F32-45F4-A769-1D55686B67B9}">
      <dgm:prSet custT="1"/>
      <dgm:spPr>
        <a:solidFill>
          <a:srgbClr val="15B0E8"/>
        </a:solidFill>
      </dgm:spPr>
      <dgm:t>
        <a:bodyPr/>
        <a:lstStyle/>
        <a:p>
          <a:pPr rtl="0"/>
          <a:r>
            <a:rPr lang="en-US" sz="2000" dirty="0" smtClean="0">
              <a:latin typeface="+mn-lt"/>
              <a:ea typeface="+mn-ea"/>
              <a:cs typeface="+mn-ea"/>
              <a:sym typeface="+mn-lt"/>
            </a:rPr>
            <a:t>AWS Cloud Formations Query API </a:t>
          </a:r>
        </a:p>
        <a:p>
          <a:pPr rtl="0"/>
          <a:r>
            <a:rPr lang="en-US" sz="2000" dirty="0" smtClean="0">
              <a:latin typeface="+mn-lt"/>
              <a:ea typeface="+mn-ea"/>
              <a:cs typeface="+mn-ea"/>
              <a:sym typeface="+mn-lt"/>
            </a:rPr>
            <a:t>(CFN)</a:t>
          </a:r>
          <a:endParaRPr lang="zh-CN" sz="2000" dirty="0">
            <a:latin typeface="+mn-lt"/>
            <a:ea typeface="+mn-ea"/>
            <a:cs typeface="+mn-ea"/>
            <a:sym typeface="+mn-lt"/>
          </a:endParaRPr>
        </a:p>
      </dgm:t>
    </dgm:pt>
    <dgm:pt modelId="{53D4CAF3-2942-4E21-810E-96B2DDDFB073}" type="parTrans" cxnId="{F18F9BE6-3195-4444-B9DB-F890A0401F30}">
      <dgm:prSet/>
      <dgm:spPr/>
      <dgm:t>
        <a:bodyPr/>
        <a:lstStyle/>
        <a:p>
          <a:endParaRPr lang="zh-CN" altLang="en-US" sz="2000"/>
        </a:p>
      </dgm:t>
    </dgm:pt>
    <dgm:pt modelId="{2908D911-5510-40F7-A0E7-272660797B3C}" type="sibTrans" cxnId="{F18F9BE6-3195-4444-B9DB-F890A0401F30}">
      <dgm:prSet/>
      <dgm:spPr/>
      <dgm:t>
        <a:bodyPr/>
        <a:lstStyle/>
        <a:p>
          <a:endParaRPr lang="zh-CN" altLang="en-US" sz="2000"/>
        </a:p>
      </dgm:t>
    </dgm:pt>
    <dgm:pt modelId="{FD057E4C-5ABF-4B04-8286-1B4170CDCB5B}">
      <dgm:prSet custT="1"/>
      <dgm:spPr/>
      <dgm:t>
        <a:bodyPr/>
        <a:lstStyle/>
        <a:p>
          <a:pPr rtl="0"/>
          <a:r>
            <a:rPr lang="en-US" sz="2000" dirty="0" smtClean="0">
              <a:latin typeface="+mn-lt"/>
              <a:ea typeface="+mn-ea"/>
              <a:cs typeface="+mn-ea"/>
              <a:sym typeface="+mn-lt"/>
            </a:rPr>
            <a:t>JSON  </a:t>
          </a:r>
          <a:endParaRPr lang="zh-CN" sz="2000" dirty="0">
            <a:latin typeface="+mn-lt"/>
            <a:ea typeface="+mn-ea"/>
            <a:cs typeface="+mn-ea"/>
            <a:sym typeface="+mn-lt"/>
          </a:endParaRPr>
        </a:p>
      </dgm:t>
    </dgm:pt>
    <dgm:pt modelId="{3C43CB83-2160-4919-A0AF-3C0220F6F009}" type="parTrans" cxnId="{C4A4F7EE-BBE8-4896-B463-8145E67B72B3}">
      <dgm:prSet/>
      <dgm:spPr/>
      <dgm:t>
        <a:bodyPr/>
        <a:lstStyle/>
        <a:p>
          <a:endParaRPr lang="zh-CN" altLang="en-US" sz="2000"/>
        </a:p>
      </dgm:t>
    </dgm:pt>
    <dgm:pt modelId="{C555C161-C1F3-44B4-9CB5-BABEB5AE2FEF}" type="sibTrans" cxnId="{C4A4F7EE-BBE8-4896-B463-8145E67B72B3}">
      <dgm:prSet/>
      <dgm:spPr/>
      <dgm:t>
        <a:bodyPr/>
        <a:lstStyle/>
        <a:p>
          <a:endParaRPr lang="zh-CN" altLang="en-US" sz="2000"/>
        </a:p>
      </dgm:t>
    </dgm:pt>
    <dgm:pt modelId="{45033A75-1883-42B4-961E-6B6A562877C8}">
      <dgm:prSet custT="1"/>
      <dgm:spPr/>
      <dgm:t>
        <a:bodyPr/>
        <a:lstStyle/>
        <a:p>
          <a:pPr rtl="0"/>
          <a:r>
            <a:rPr lang="en-US" sz="2000" dirty="0" smtClean="0">
              <a:latin typeface="+mn-lt"/>
              <a:ea typeface="+mn-ea"/>
              <a:cs typeface="+mn-ea"/>
              <a:sym typeface="+mn-lt"/>
            </a:rPr>
            <a:t>YAML</a:t>
          </a:r>
          <a:endParaRPr lang="zh-CN" sz="2000" dirty="0">
            <a:latin typeface="+mn-lt"/>
            <a:ea typeface="+mn-ea"/>
            <a:cs typeface="+mn-ea"/>
            <a:sym typeface="+mn-lt"/>
          </a:endParaRPr>
        </a:p>
      </dgm:t>
    </dgm:pt>
    <dgm:pt modelId="{5F11EB94-C373-48FA-9B3C-74AEDE13461E}" type="parTrans" cxnId="{3DC9AB9A-7BDC-4D54-99BB-2B150F45CEB8}">
      <dgm:prSet/>
      <dgm:spPr/>
      <dgm:t>
        <a:bodyPr/>
        <a:lstStyle/>
        <a:p>
          <a:endParaRPr lang="zh-CN" altLang="en-US" sz="2000"/>
        </a:p>
      </dgm:t>
    </dgm:pt>
    <dgm:pt modelId="{9ED19973-1DB2-46B9-A7FF-91FA8719392F}" type="sibTrans" cxnId="{3DC9AB9A-7BDC-4D54-99BB-2B150F45CEB8}">
      <dgm:prSet/>
      <dgm:spPr/>
      <dgm:t>
        <a:bodyPr/>
        <a:lstStyle/>
        <a:p>
          <a:endParaRPr lang="zh-CN" altLang="en-US" sz="2000"/>
        </a:p>
      </dgm:t>
    </dgm:pt>
    <dgm:pt modelId="{32D4943B-8ECF-47D7-90D5-6F50764885E8}">
      <dgm:prSet custT="1"/>
      <dgm:spPr>
        <a:solidFill>
          <a:srgbClr val="15B0E8"/>
        </a:solidFill>
      </dgm:spPr>
      <dgm:t>
        <a:bodyPr/>
        <a:lstStyle/>
        <a:p>
          <a:pPr rtl="0"/>
          <a:r>
            <a:rPr lang="en-US" sz="2000" dirty="0" smtClean="0">
              <a:latin typeface="+mn-lt"/>
              <a:ea typeface="+mn-ea"/>
              <a:cs typeface="+mn-ea"/>
              <a:sym typeface="+mn-lt"/>
            </a:rPr>
            <a:t>Heat Orchestration Template (HOT)</a:t>
          </a:r>
          <a:endParaRPr lang="zh-CN" sz="2000" dirty="0">
            <a:latin typeface="+mn-lt"/>
            <a:ea typeface="+mn-ea"/>
            <a:cs typeface="+mn-ea"/>
            <a:sym typeface="+mn-lt"/>
          </a:endParaRPr>
        </a:p>
      </dgm:t>
    </dgm:pt>
    <dgm:pt modelId="{7AEF597C-390E-40E5-B0F6-DFD74A4FB647}" type="parTrans" cxnId="{4B4807E8-54B5-4024-95D2-BCA5AC4C8CBE}">
      <dgm:prSet/>
      <dgm:spPr/>
      <dgm:t>
        <a:bodyPr/>
        <a:lstStyle/>
        <a:p>
          <a:endParaRPr lang="zh-CN" altLang="en-US" sz="2000"/>
        </a:p>
      </dgm:t>
    </dgm:pt>
    <dgm:pt modelId="{2A716E84-4785-45CB-9092-447CC5C7AD06}" type="sibTrans" cxnId="{4B4807E8-54B5-4024-95D2-BCA5AC4C8CBE}">
      <dgm:prSet/>
      <dgm:spPr/>
      <dgm:t>
        <a:bodyPr/>
        <a:lstStyle/>
        <a:p>
          <a:endParaRPr lang="zh-CN" altLang="en-US" sz="2000"/>
        </a:p>
      </dgm:t>
    </dgm:pt>
    <dgm:pt modelId="{F8563478-E119-40AD-930C-392254DECDAE}">
      <dgm:prSet custT="1"/>
      <dgm:spPr/>
      <dgm:t>
        <a:bodyPr/>
        <a:lstStyle/>
        <a:p>
          <a:pPr rtl="0"/>
          <a:r>
            <a:rPr lang="en-US" sz="2000" dirty="0" smtClean="0">
              <a:latin typeface="+mn-lt"/>
              <a:ea typeface="+mn-ea"/>
              <a:cs typeface="+mn-ea"/>
              <a:sym typeface="+mn-lt"/>
            </a:rPr>
            <a:t>YAML</a:t>
          </a:r>
          <a:endParaRPr lang="zh-CN" sz="2000" dirty="0">
            <a:latin typeface="+mn-lt"/>
            <a:ea typeface="+mn-ea"/>
            <a:cs typeface="+mn-ea"/>
            <a:sym typeface="+mn-lt"/>
          </a:endParaRPr>
        </a:p>
      </dgm:t>
    </dgm:pt>
    <dgm:pt modelId="{53716CA2-3686-42F5-8E8B-BEB428A8F88F}" type="parTrans" cxnId="{C92744BF-ADA2-4831-AA55-F8488B09B5BF}">
      <dgm:prSet/>
      <dgm:spPr/>
      <dgm:t>
        <a:bodyPr/>
        <a:lstStyle/>
        <a:p>
          <a:endParaRPr lang="zh-CN" altLang="en-US" sz="2000"/>
        </a:p>
      </dgm:t>
    </dgm:pt>
    <dgm:pt modelId="{63D2E2AB-7393-4E55-8428-18E775C30A44}" type="sibTrans" cxnId="{C92744BF-ADA2-4831-AA55-F8488B09B5BF}">
      <dgm:prSet/>
      <dgm:spPr/>
      <dgm:t>
        <a:bodyPr/>
        <a:lstStyle/>
        <a:p>
          <a:endParaRPr lang="zh-CN" altLang="en-US" sz="2000"/>
        </a:p>
      </dgm:t>
    </dgm:pt>
    <dgm:pt modelId="{DEEE9266-6F28-42D2-992D-3195FCDE0B6C}" type="pres">
      <dgm:prSet presAssocID="{37B80CA4-F983-4F7F-A920-9B2F5C4CFA22}" presName="hierChild1" presStyleCnt="0">
        <dgm:presLayoutVars>
          <dgm:orgChart val="1"/>
          <dgm:chPref val="1"/>
          <dgm:dir/>
          <dgm:animOne val="branch"/>
          <dgm:animLvl val="lvl"/>
          <dgm:resizeHandles/>
        </dgm:presLayoutVars>
      </dgm:prSet>
      <dgm:spPr/>
      <dgm:t>
        <a:bodyPr/>
        <a:lstStyle/>
        <a:p>
          <a:endParaRPr lang="zh-CN" altLang="en-US"/>
        </a:p>
      </dgm:t>
    </dgm:pt>
    <dgm:pt modelId="{9CD80917-D7CA-440C-BFCD-D63465F11D72}" type="pres">
      <dgm:prSet presAssocID="{6F6E0067-5F32-45F4-A769-1D55686B67B9}" presName="hierRoot1" presStyleCnt="0">
        <dgm:presLayoutVars>
          <dgm:hierBranch val="init"/>
        </dgm:presLayoutVars>
      </dgm:prSet>
      <dgm:spPr/>
    </dgm:pt>
    <dgm:pt modelId="{1FC619B0-C36D-4F1E-BA58-4856D64FB116}" type="pres">
      <dgm:prSet presAssocID="{6F6E0067-5F32-45F4-A769-1D55686B67B9}" presName="rootComposite1" presStyleCnt="0"/>
      <dgm:spPr/>
    </dgm:pt>
    <dgm:pt modelId="{BD459767-ACBC-4EA2-AED8-710A78D76710}" type="pres">
      <dgm:prSet presAssocID="{6F6E0067-5F32-45F4-A769-1D55686B67B9}" presName="rootText1" presStyleLbl="node0" presStyleIdx="0" presStyleCnt="2" custScaleX="132343" custScaleY="87820">
        <dgm:presLayoutVars>
          <dgm:chPref val="3"/>
        </dgm:presLayoutVars>
      </dgm:prSet>
      <dgm:spPr/>
      <dgm:t>
        <a:bodyPr/>
        <a:lstStyle/>
        <a:p>
          <a:endParaRPr lang="zh-CN" altLang="en-US"/>
        </a:p>
      </dgm:t>
    </dgm:pt>
    <dgm:pt modelId="{D26ADBB8-FDAE-4709-BDF2-A16FF6CE5FBF}" type="pres">
      <dgm:prSet presAssocID="{6F6E0067-5F32-45F4-A769-1D55686B67B9}" presName="rootConnector1" presStyleLbl="node1" presStyleIdx="0" presStyleCnt="0"/>
      <dgm:spPr/>
      <dgm:t>
        <a:bodyPr/>
        <a:lstStyle/>
        <a:p>
          <a:endParaRPr lang="zh-CN" altLang="en-US"/>
        </a:p>
      </dgm:t>
    </dgm:pt>
    <dgm:pt modelId="{B5634FFD-F6E4-480B-BD44-25F4981A7BAE}" type="pres">
      <dgm:prSet presAssocID="{6F6E0067-5F32-45F4-A769-1D55686B67B9}" presName="hierChild2" presStyleCnt="0"/>
      <dgm:spPr/>
    </dgm:pt>
    <dgm:pt modelId="{CBEF4FA1-2330-47A0-B72E-5ADFE7F924C9}" type="pres">
      <dgm:prSet presAssocID="{3C43CB83-2160-4919-A0AF-3C0220F6F009}" presName="Name64" presStyleLbl="parChTrans1D2" presStyleIdx="0" presStyleCnt="3"/>
      <dgm:spPr/>
      <dgm:t>
        <a:bodyPr/>
        <a:lstStyle/>
        <a:p>
          <a:endParaRPr lang="zh-CN" altLang="en-US"/>
        </a:p>
      </dgm:t>
    </dgm:pt>
    <dgm:pt modelId="{E4836811-5926-410E-B897-628E53646E8D}" type="pres">
      <dgm:prSet presAssocID="{FD057E4C-5ABF-4B04-8286-1B4170CDCB5B}" presName="hierRoot2" presStyleCnt="0">
        <dgm:presLayoutVars>
          <dgm:hierBranch val="init"/>
        </dgm:presLayoutVars>
      </dgm:prSet>
      <dgm:spPr/>
    </dgm:pt>
    <dgm:pt modelId="{96169212-2DFE-47B4-84DD-407A6024A5AB}" type="pres">
      <dgm:prSet presAssocID="{FD057E4C-5ABF-4B04-8286-1B4170CDCB5B}" presName="rootComposite" presStyleCnt="0"/>
      <dgm:spPr/>
    </dgm:pt>
    <dgm:pt modelId="{46182FF1-FF65-48E5-A37B-033D29E18AA5}" type="pres">
      <dgm:prSet presAssocID="{FD057E4C-5ABF-4B04-8286-1B4170CDCB5B}" presName="rootText" presStyleLbl="node2" presStyleIdx="0" presStyleCnt="3" custScaleX="56448" custScaleY="56448">
        <dgm:presLayoutVars>
          <dgm:chPref val="3"/>
        </dgm:presLayoutVars>
      </dgm:prSet>
      <dgm:spPr/>
      <dgm:t>
        <a:bodyPr/>
        <a:lstStyle/>
        <a:p>
          <a:endParaRPr lang="zh-CN" altLang="en-US"/>
        </a:p>
      </dgm:t>
    </dgm:pt>
    <dgm:pt modelId="{5C71F011-06F9-4AB4-A16A-8211E2128B78}" type="pres">
      <dgm:prSet presAssocID="{FD057E4C-5ABF-4B04-8286-1B4170CDCB5B}" presName="rootConnector" presStyleLbl="node2" presStyleIdx="0" presStyleCnt="3"/>
      <dgm:spPr/>
      <dgm:t>
        <a:bodyPr/>
        <a:lstStyle/>
        <a:p>
          <a:endParaRPr lang="zh-CN" altLang="en-US"/>
        </a:p>
      </dgm:t>
    </dgm:pt>
    <dgm:pt modelId="{CAF315B6-7C24-4821-8DD5-576BDEBE558E}" type="pres">
      <dgm:prSet presAssocID="{FD057E4C-5ABF-4B04-8286-1B4170CDCB5B}" presName="hierChild4" presStyleCnt="0"/>
      <dgm:spPr/>
    </dgm:pt>
    <dgm:pt modelId="{BAE99270-ED43-4B59-AD36-8E8C3E2E2502}" type="pres">
      <dgm:prSet presAssocID="{FD057E4C-5ABF-4B04-8286-1B4170CDCB5B}" presName="hierChild5" presStyleCnt="0"/>
      <dgm:spPr/>
    </dgm:pt>
    <dgm:pt modelId="{F6A4A08D-105E-41A5-A564-AA1EAEB5A365}" type="pres">
      <dgm:prSet presAssocID="{5F11EB94-C373-48FA-9B3C-74AEDE13461E}" presName="Name64" presStyleLbl="parChTrans1D2" presStyleIdx="1" presStyleCnt="3"/>
      <dgm:spPr/>
      <dgm:t>
        <a:bodyPr/>
        <a:lstStyle/>
        <a:p>
          <a:endParaRPr lang="zh-CN" altLang="en-US"/>
        </a:p>
      </dgm:t>
    </dgm:pt>
    <dgm:pt modelId="{14E3078A-3620-4174-81D9-3DA111B13F0C}" type="pres">
      <dgm:prSet presAssocID="{45033A75-1883-42B4-961E-6B6A562877C8}" presName="hierRoot2" presStyleCnt="0">
        <dgm:presLayoutVars>
          <dgm:hierBranch val="init"/>
        </dgm:presLayoutVars>
      </dgm:prSet>
      <dgm:spPr/>
    </dgm:pt>
    <dgm:pt modelId="{3D5F9D63-860B-4ABB-86BD-AD60C18C670D}" type="pres">
      <dgm:prSet presAssocID="{45033A75-1883-42B4-961E-6B6A562877C8}" presName="rootComposite" presStyleCnt="0"/>
      <dgm:spPr/>
    </dgm:pt>
    <dgm:pt modelId="{5823C730-8FA9-4E79-AD7F-B8A80C7D55A1}" type="pres">
      <dgm:prSet presAssocID="{45033A75-1883-42B4-961E-6B6A562877C8}" presName="rootText" presStyleLbl="node2" presStyleIdx="1" presStyleCnt="3" custScaleX="56448" custScaleY="56448">
        <dgm:presLayoutVars>
          <dgm:chPref val="3"/>
        </dgm:presLayoutVars>
      </dgm:prSet>
      <dgm:spPr/>
      <dgm:t>
        <a:bodyPr/>
        <a:lstStyle/>
        <a:p>
          <a:endParaRPr lang="zh-CN" altLang="en-US"/>
        </a:p>
      </dgm:t>
    </dgm:pt>
    <dgm:pt modelId="{2E9F2896-776B-4D2F-A13E-FCEA2B2335B6}" type="pres">
      <dgm:prSet presAssocID="{45033A75-1883-42B4-961E-6B6A562877C8}" presName="rootConnector" presStyleLbl="node2" presStyleIdx="1" presStyleCnt="3"/>
      <dgm:spPr/>
      <dgm:t>
        <a:bodyPr/>
        <a:lstStyle/>
        <a:p>
          <a:endParaRPr lang="zh-CN" altLang="en-US"/>
        </a:p>
      </dgm:t>
    </dgm:pt>
    <dgm:pt modelId="{10382D6C-FE6D-4975-8671-DFF486C36433}" type="pres">
      <dgm:prSet presAssocID="{45033A75-1883-42B4-961E-6B6A562877C8}" presName="hierChild4" presStyleCnt="0"/>
      <dgm:spPr/>
    </dgm:pt>
    <dgm:pt modelId="{178276B1-ACBD-4D28-A7C4-39EA38CB47B2}" type="pres">
      <dgm:prSet presAssocID="{45033A75-1883-42B4-961E-6B6A562877C8}" presName="hierChild5" presStyleCnt="0"/>
      <dgm:spPr/>
    </dgm:pt>
    <dgm:pt modelId="{3559B9F4-0885-4A9B-89FB-8F3A3354570A}" type="pres">
      <dgm:prSet presAssocID="{6F6E0067-5F32-45F4-A769-1D55686B67B9}" presName="hierChild3" presStyleCnt="0"/>
      <dgm:spPr/>
    </dgm:pt>
    <dgm:pt modelId="{55FAB3E3-344A-40C2-917D-C6A108850C96}" type="pres">
      <dgm:prSet presAssocID="{32D4943B-8ECF-47D7-90D5-6F50764885E8}" presName="hierRoot1" presStyleCnt="0">
        <dgm:presLayoutVars>
          <dgm:hierBranch val="init"/>
        </dgm:presLayoutVars>
      </dgm:prSet>
      <dgm:spPr/>
    </dgm:pt>
    <dgm:pt modelId="{F7D56581-531C-47D6-A92F-ADA80DA2D4EC}" type="pres">
      <dgm:prSet presAssocID="{32D4943B-8ECF-47D7-90D5-6F50764885E8}" presName="rootComposite1" presStyleCnt="0"/>
      <dgm:spPr/>
    </dgm:pt>
    <dgm:pt modelId="{B0D2031E-56F8-4C92-A8A5-3BFCAAF8A40B}" type="pres">
      <dgm:prSet presAssocID="{32D4943B-8ECF-47D7-90D5-6F50764885E8}" presName="rootText1" presStyleLbl="node0" presStyleIdx="1" presStyleCnt="2" custScaleX="132343" custScaleY="87820">
        <dgm:presLayoutVars>
          <dgm:chPref val="3"/>
        </dgm:presLayoutVars>
      </dgm:prSet>
      <dgm:spPr/>
      <dgm:t>
        <a:bodyPr/>
        <a:lstStyle/>
        <a:p>
          <a:endParaRPr lang="zh-CN" altLang="en-US"/>
        </a:p>
      </dgm:t>
    </dgm:pt>
    <dgm:pt modelId="{EE014EA5-FB47-4924-882C-0E5A636632A3}" type="pres">
      <dgm:prSet presAssocID="{32D4943B-8ECF-47D7-90D5-6F50764885E8}" presName="rootConnector1" presStyleLbl="node1" presStyleIdx="0" presStyleCnt="0"/>
      <dgm:spPr/>
      <dgm:t>
        <a:bodyPr/>
        <a:lstStyle/>
        <a:p>
          <a:endParaRPr lang="zh-CN" altLang="en-US"/>
        </a:p>
      </dgm:t>
    </dgm:pt>
    <dgm:pt modelId="{26BDEA50-C52E-499B-B097-6726E6D2988A}" type="pres">
      <dgm:prSet presAssocID="{32D4943B-8ECF-47D7-90D5-6F50764885E8}" presName="hierChild2" presStyleCnt="0"/>
      <dgm:spPr/>
    </dgm:pt>
    <dgm:pt modelId="{772A07A0-AD21-44DF-A735-8376AF0FCF94}" type="pres">
      <dgm:prSet presAssocID="{53716CA2-3686-42F5-8E8B-BEB428A8F88F}" presName="Name64" presStyleLbl="parChTrans1D2" presStyleIdx="2" presStyleCnt="3"/>
      <dgm:spPr/>
      <dgm:t>
        <a:bodyPr/>
        <a:lstStyle/>
        <a:p>
          <a:endParaRPr lang="zh-CN" altLang="en-US"/>
        </a:p>
      </dgm:t>
    </dgm:pt>
    <dgm:pt modelId="{44A70A4B-A0F9-4594-A2CF-57F0F7704AC0}" type="pres">
      <dgm:prSet presAssocID="{F8563478-E119-40AD-930C-392254DECDAE}" presName="hierRoot2" presStyleCnt="0">
        <dgm:presLayoutVars>
          <dgm:hierBranch val="init"/>
        </dgm:presLayoutVars>
      </dgm:prSet>
      <dgm:spPr/>
    </dgm:pt>
    <dgm:pt modelId="{9F45870A-A1EB-4ED9-8B99-2EF03F42D390}" type="pres">
      <dgm:prSet presAssocID="{F8563478-E119-40AD-930C-392254DECDAE}" presName="rootComposite" presStyleCnt="0"/>
      <dgm:spPr/>
    </dgm:pt>
    <dgm:pt modelId="{A0CB6843-7952-440A-BA8F-815B9147CBDA}" type="pres">
      <dgm:prSet presAssocID="{F8563478-E119-40AD-930C-392254DECDAE}" presName="rootText" presStyleLbl="node2" presStyleIdx="2" presStyleCnt="3" custScaleX="56448" custScaleY="56448">
        <dgm:presLayoutVars>
          <dgm:chPref val="3"/>
        </dgm:presLayoutVars>
      </dgm:prSet>
      <dgm:spPr/>
      <dgm:t>
        <a:bodyPr/>
        <a:lstStyle/>
        <a:p>
          <a:endParaRPr lang="zh-CN" altLang="en-US"/>
        </a:p>
      </dgm:t>
    </dgm:pt>
    <dgm:pt modelId="{A448BEEE-5E02-4FB9-9F0E-D02503CC1609}" type="pres">
      <dgm:prSet presAssocID="{F8563478-E119-40AD-930C-392254DECDAE}" presName="rootConnector" presStyleLbl="node2" presStyleIdx="2" presStyleCnt="3"/>
      <dgm:spPr/>
      <dgm:t>
        <a:bodyPr/>
        <a:lstStyle/>
        <a:p>
          <a:endParaRPr lang="zh-CN" altLang="en-US"/>
        </a:p>
      </dgm:t>
    </dgm:pt>
    <dgm:pt modelId="{898653A9-7126-4910-A39D-ABFC2360A3B0}" type="pres">
      <dgm:prSet presAssocID="{F8563478-E119-40AD-930C-392254DECDAE}" presName="hierChild4" presStyleCnt="0"/>
      <dgm:spPr/>
    </dgm:pt>
    <dgm:pt modelId="{0C39BA69-B1DD-4C55-98F9-46B3C78E4F29}" type="pres">
      <dgm:prSet presAssocID="{F8563478-E119-40AD-930C-392254DECDAE}" presName="hierChild5" presStyleCnt="0"/>
      <dgm:spPr/>
    </dgm:pt>
    <dgm:pt modelId="{2598AEEE-58FB-4543-B95D-960815B62262}" type="pres">
      <dgm:prSet presAssocID="{32D4943B-8ECF-47D7-90D5-6F50764885E8}" presName="hierChild3" presStyleCnt="0"/>
      <dgm:spPr/>
    </dgm:pt>
  </dgm:ptLst>
  <dgm:cxnLst>
    <dgm:cxn modelId="{2B247905-4034-48AA-9854-8A033E7AAB47}" type="presOf" srcId="{3C43CB83-2160-4919-A0AF-3C0220F6F009}" destId="{CBEF4FA1-2330-47A0-B72E-5ADFE7F924C9}" srcOrd="0" destOrd="0" presId="urn:microsoft.com/office/officeart/2009/3/layout/HorizontalOrganizationChart"/>
    <dgm:cxn modelId="{F18F9BE6-3195-4444-B9DB-F890A0401F30}" srcId="{37B80CA4-F983-4F7F-A920-9B2F5C4CFA22}" destId="{6F6E0067-5F32-45F4-A769-1D55686B67B9}" srcOrd="0" destOrd="0" parTransId="{53D4CAF3-2942-4E21-810E-96B2DDDFB073}" sibTransId="{2908D911-5510-40F7-A0E7-272660797B3C}"/>
    <dgm:cxn modelId="{E5FE87F7-5270-4774-AA5B-4411C67D1CCA}" type="presOf" srcId="{FD057E4C-5ABF-4B04-8286-1B4170CDCB5B}" destId="{46182FF1-FF65-48E5-A37B-033D29E18AA5}" srcOrd="0" destOrd="0" presId="urn:microsoft.com/office/officeart/2009/3/layout/HorizontalOrganizationChart"/>
    <dgm:cxn modelId="{3DC9AB9A-7BDC-4D54-99BB-2B150F45CEB8}" srcId="{6F6E0067-5F32-45F4-A769-1D55686B67B9}" destId="{45033A75-1883-42B4-961E-6B6A562877C8}" srcOrd="1" destOrd="0" parTransId="{5F11EB94-C373-48FA-9B3C-74AEDE13461E}" sibTransId="{9ED19973-1DB2-46B9-A7FF-91FA8719392F}"/>
    <dgm:cxn modelId="{1E8E88E3-29F6-4E48-8B1D-51F0890D576D}" type="presOf" srcId="{32D4943B-8ECF-47D7-90D5-6F50764885E8}" destId="{EE014EA5-FB47-4924-882C-0E5A636632A3}" srcOrd="1" destOrd="0" presId="urn:microsoft.com/office/officeart/2009/3/layout/HorizontalOrganizationChart"/>
    <dgm:cxn modelId="{9ACDF558-6350-4D41-8C51-9318A98FB142}" type="presOf" srcId="{F8563478-E119-40AD-930C-392254DECDAE}" destId="{A0CB6843-7952-440A-BA8F-815B9147CBDA}" srcOrd="0" destOrd="0" presId="urn:microsoft.com/office/officeart/2009/3/layout/HorizontalOrganizationChart"/>
    <dgm:cxn modelId="{6AA661C4-7AA1-425F-A5E7-F7D6EB92ED4D}" type="presOf" srcId="{45033A75-1883-42B4-961E-6B6A562877C8}" destId="{2E9F2896-776B-4D2F-A13E-FCEA2B2335B6}" srcOrd="1" destOrd="0" presId="urn:microsoft.com/office/officeart/2009/3/layout/HorizontalOrganizationChart"/>
    <dgm:cxn modelId="{1A1022C3-E7A2-49D2-9DE4-0004E58296D2}" type="presOf" srcId="{FD057E4C-5ABF-4B04-8286-1B4170CDCB5B}" destId="{5C71F011-06F9-4AB4-A16A-8211E2128B78}" srcOrd="1" destOrd="0" presId="urn:microsoft.com/office/officeart/2009/3/layout/HorizontalOrganizationChart"/>
    <dgm:cxn modelId="{08EEC7E3-F3C8-48A1-93A8-924A736D4233}" type="presOf" srcId="{45033A75-1883-42B4-961E-6B6A562877C8}" destId="{5823C730-8FA9-4E79-AD7F-B8A80C7D55A1}" srcOrd="0" destOrd="0" presId="urn:microsoft.com/office/officeart/2009/3/layout/HorizontalOrganizationChart"/>
    <dgm:cxn modelId="{816695FD-15C6-43F3-86E8-2857F7DA29B1}" type="presOf" srcId="{6F6E0067-5F32-45F4-A769-1D55686B67B9}" destId="{D26ADBB8-FDAE-4709-BDF2-A16FF6CE5FBF}" srcOrd="1" destOrd="0" presId="urn:microsoft.com/office/officeart/2009/3/layout/HorizontalOrganizationChart"/>
    <dgm:cxn modelId="{E1A5321F-CD4F-4119-BF65-4D50424BF30D}" type="presOf" srcId="{5F11EB94-C373-48FA-9B3C-74AEDE13461E}" destId="{F6A4A08D-105E-41A5-A564-AA1EAEB5A365}" srcOrd="0" destOrd="0" presId="urn:microsoft.com/office/officeart/2009/3/layout/HorizontalOrganizationChart"/>
    <dgm:cxn modelId="{D28A3B22-00CD-4897-95DF-9E9009E3A89E}" type="presOf" srcId="{32D4943B-8ECF-47D7-90D5-6F50764885E8}" destId="{B0D2031E-56F8-4C92-A8A5-3BFCAAF8A40B}" srcOrd="0" destOrd="0" presId="urn:microsoft.com/office/officeart/2009/3/layout/HorizontalOrganizationChart"/>
    <dgm:cxn modelId="{DD850CA0-9644-4DD6-943B-EE03B2D0268B}" type="presOf" srcId="{53716CA2-3686-42F5-8E8B-BEB428A8F88F}" destId="{772A07A0-AD21-44DF-A735-8376AF0FCF94}" srcOrd="0" destOrd="0" presId="urn:microsoft.com/office/officeart/2009/3/layout/HorizontalOrganizationChart"/>
    <dgm:cxn modelId="{C92744BF-ADA2-4831-AA55-F8488B09B5BF}" srcId="{32D4943B-8ECF-47D7-90D5-6F50764885E8}" destId="{F8563478-E119-40AD-930C-392254DECDAE}" srcOrd="0" destOrd="0" parTransId="{53716CA2-3686-42F5-8E8B-BEB428A8F88F}" sibTransId="{63D2E2AB-7393-4E55-8428-18E775C30A44}"/>
    <dgm:cxn modelId="{C154FC46-1403-49FE-A3E9-F338D66D78BD}" type="presOf" srcId="{F8563478-E119-40AD-930C-392254DECDAE}" destId="{A448BEEE-5E02-4FB9-9F0E-D02503CC1609}" srcOrd="1" destOrd="0" presId="urn:microsoft.com/office/officeart/2009/3/layout/HorizontalOrganizationChart"/>
    <dgm:cxn modelId="{4B4807E8-54B5-4024-95D2-BCA5AC4C8CBE}" srcId="{37B80CA4-F983-4F7F-A920-9B2F5C4CFA22}" destId="{32D4943B-8ECF-47D7-90D5-6F50764885E8}" srcOrd="1" destOrd="0" parTransId="{7AEF597C-390E-40E5-B0F6-DFD74A4FB647}" sibTransId="{2A716E84-4785-45CB-9092-447CC5C7AD06}"/>
    <dgm:cxn modelId="{88F9D8F1-A173-468B-BAA7-C5F625DA96F6}" type="presOf" srcId="{6F6E0067-5F32-45F4-A769-1D55686B67B9}" destId="{BD459767-ACBC-4EA2-AED8-710A78D76710}" srcOrd="0" destOrd="0" presId="urn:microsoft.com/office/officeart/2009/3/layout/HorizontalOrganizationChart"/>
    <dgm:cxn modelId="{8B7FF83B-2F56-4360-A843-4CFC00B817E0}" type="presOf" srcId="{37B80CA4-F983-4F7F-A920-9B2F5C4CFA22}" destId="{DEEE9266-6F28-42D2-992D-3195FCDE0B6C}" srcOrd="0" destOrd="0" presId="urn:microsoft.com/office/officeart/2009/3/layout/HorizontalOrganizationChart"/>
    <dgm:cxn modelId="{C4A4F7EE-BBE8-4896-B463-8145E67B72B3}" srcId="{6F6E0067-5F32-45F4-A769-1D55686B67B9}" destId="{FD057E4C-5ABF-4B04-8286-1B4170CDCB5B}" srcOrd="0" destOrd="0" parTransId="{3C43CB83-2160-4919-A0AF-3C0220F6F009}" sibTransId="{C555C161-C1F3-44B4-9CB5-BABEB5AE2FEF}"/>
    <dgm:cxn modelId="{B82C9FB2-E023-474E-BEC7-F3DA3E518D5D}" type="presParOf" srcId="{DEEE9266-6F28-42D2-992D-3195FCDE0B6C}" destId="{9CD80917-D7CA-440C-BFCD-D63465F11D72}" srcOrd="0" destOrd="0" presId="urn:microsoft.com/office/officeart/2009/3/layout/HorizontalOrganizationChart"/>
    <dgm:cxn modelId="{AAC1BD5F-BD99-47A4-A174-768CE34E7756}" type="presParOf" srcId="{9CD80917-D7CA-440C-BFCD-D63465F11D72}" destId="{1FC619B0-C36D-4F1E-BA58-4856D64FB116}" srcOrd="0" destOrd="0" presId="urn:microsoft.com/office/officeart/2009/3/layout/HorizontalOrganizationChart"/>
    <dgm:cxn modelId="{627ADB9F-69AF-43A2-B4A2-2FD66A87A6C7}" type="presParOf" srcId="{1FC619B0-C36D-4F1E-BA58-4856D64FB116}" destId="{BD459767-ACBC-4EA2-AED8-710A78D76710}" srcOrd="0" destOrd="0" presId="urn:microsoft.com/office/officeart/2009/3/layout/HorizontalOrganizationChart"/>
    <dgm:cxn modelId="{A6E7A951-A27B-437B-B1D3-65966236D679}" type="presParOf" srcId="{1FC619B0-C36D-4F1E-BA58-4856D64FB116}" destId="{D26ADBB8-FDAE-4709-BDF2-A16FF6CE5FBF}" srcOrd="1" destOrd="0" presId="urn:microsoft.com/office/officeart/2009/3/layout/HorizontalOrganizationChart"/>
    <dgm:cxn modelId="{65E8407D-A6AB-4FAD-832E-AA247A9BB9C0}" type="presParOf" srcId="{9CD80917-D7CA-440C-BFCD-D63465F11D72}" destId="{B5634FFD-F6E4-480B-BD44-25F4981A7BAE}" srcOrd="1" destOrd="0" presId="urn:microsoft.com/office/officeart/2009/3/layout/HorizontalOrganizationChart"/>
    <dgm:cxn modelId="{5450793B-221D-4316-8CBF-462E20A4BD1D}" type="presParOf" srcId="{B5634FFD-F6E4-480B-BD44-25F4981A7BAE}" destId="{CBEF4FA1-2330-47A0-B72E-5ADFE7F924C9}" srcOrd="0" destOrd="0" presId="urn:microsoft.com/office/officeart/2009/3/layout/HorizontalOrganizationChart"/>
    <dgm:cxn modelId="{BB1F7655-3710-4F14-ABA0-62EC605718F5}" type="presParOf" srcId="{B5634FFD-F6E4-480B-BD44-25F4981A7BAE}" destId="{E4836811-5926-410E-B897-628E53646E8D}" srcOrd="1" destOrd="0" presId="urn:microsoft.com/office/officeart/2009/3/layout/HorizontalOrganizationChart"/>
    <dgm:cxn modelId="{4F1A35F8-C7EB-4A92-ACFF-AA19CAD33002}" type="presParOf" srcId="{E4836811-5926-410E-B897-628E53646E8D}" destId="{96169212-2DFE-47B4-84DD-407A6024A5AB}" srcOrd="0" destOrd="0" presId="urn:microsoft.com/office/officeart/2009/3/layout/HorizontalOrganizationChart"/>
    <dgm:cxn modelId="{5F920523-D767-429D-BA46-946C498E421A}" type="presParOf" srcId="{96169212-2DFE-47B4-84DD-407A6024A5AB}" destId="{46182FF1-FF65-48E5-A37B-033D29E18AA5}" srcOrd="0" destOrd="0" presId="urn:microsoft.com/office/officeart/2009/3/layout/HorizontalOrganizationChart"/>
    <dgm:cxn modelId="{0DED05E8-B7D7-4B5F-BABA-C9F1304BE65B}" type="presParOf" srcId="{96169212-2DFE-47B4-84DD-407A6024A5AB}" destId="{5C71F011-06F9-4AB4-A16A-8211E2128B78}" srcOrd="1" destOrd="0" presId="urn:microsoft.com/office/officeart/2009/3/layout/HorizontalOrganizationChart"/>
    <dgm:cxn modelId="{981BBA8E-DA5B-4794-8D93-636944A69315}" type="presParOf" srcId="{E4836811-5926-410E-B897-628E53646E8D}" destId="{CAF315B6-7C24-4821-8DD5-576BDEBE558E}" srcOrd="1" destOrd="0" presId="urn:microsoft.com/office/officeart/2009/3/layout/HorizontalOrganizationChart"/>
    <dgm:cxn modelId="{83E6DD49-3B08-4E62-B65A-767183F096B4}" type="presParOf" srcId="{E4836811-5926-410E-B897-628E53646E8D}" destId="{BAE99270-ED43-4B59-AD36-8E8C3E2E2502}" srcOrd="2" destOrd="0" presId="urn:microsoft.com/office/officeart/2009/3/layout/HorizontalOrganizationChart"/>
    <dgm:cxn modelId="{87F5DBBB-FD14-4908-A443-A93F4BAB783E}" type="presParOf" srcId="{B5634FFD-F6E4-480B-BD44-25F4981A7BAE}" destId="{F6A4A08D-105E-41A5-A564-AA1EAEB5A365}" srcOrd="2" destOrd="0" presId="urn:microsoft.com/office/officeart/2009/3/layout/HorizontalOrganizationChart"/>
    <dgm:cxn modelId="{50E9A7E9-6D69-4416-9373-110A64D49487}" type="presParOf" srcId="{B5634FFD-F6E4-480B-BD44-25F4981A7BAE}" destId="{14E3078A-3620-4174-81D9-3DA111B13F0C}" srcOrd="3" destOrd="0" presId="urn:microsoft.com/office/officeart/2009/3/layout/HorizontalOrganizationChart"/>
    <dgm:cxn modelId="{27A0F21D-49A2-44F9-B0D3-64DDDA99EC18}" type="presParOf" srcId="{14E3078A-3620-4174-81D9-3DA111B13F0C}" destId="{3D5F9D63-860B-4ABB-86BD-AD60C18C670D}" srcOrd="0" destOrd="0" presId="urn:microsoft.com/office/officeart/2009/3/layout/HorizontalOrganizationChart"/>
    <dgm:cxn modelId="{00488015-1F1A-4329-8C9A-B60FE5C4BCBA}" type="presParOf" srcId="{3D5F9D63-860B-4ABB-86BD-AD60C18C670D}" destId="{5823C730-8FA9-4E79-AD7F-B8A80C7D55A1}" srcOrd="0" destOrd="0" presId="urn:microsoft.com/office/officeart/2009/3/layout/HorizontalOrganizationChart"/>
    <dgm:cxn modelId="{E23FF104-C01A-45B9-BC18-B75EF1B02B08}" type="presParOf" srcId="{3D5F9D63-860B-4ABB-86BD-AD60C18C670D}" destId="{2E9F2896-776B-4D2F-A13E-FCEA2B2335B6}" srcOrd="1" destOrd="0" presId="urn:microsoft.com/office/officeart/2009/3/layout/HorizontalOrganizationChart"/>
    <dgm:cxn modelId="{A0BC1DD5-259C-4912-A0B0-1FCC4FB8A047}" type="presParOf" srcId="{14E3078A-3620-4174-81D9-3DA111B13F0C}" destId="{10382D6C-FE6D-4975-8671-DFF486C36433}" srcOrd="1" destOrd="0" presId="urn:microsoft.com/office/officeart/2009/3/layout/HorizontalOrganizationChart"/>
    <dgm:cxn modelId="{DDB9F253-6E30-41C2-A999-01BCC2CAB434}" type="presParOf" srcId="{14E3078A-3620-4174-81D9-3DA111B13F0C}" destId="{178276B1-ACBD-4D28-A7C4-39EA38CB47B2}" srcOrd="2" destOrd="0" presId="urn:microsoft.com/office/officeart/2009/3/layout/HorizontalOrganizationChart"/>
    <dgm:cxn modelId="{805972E9-E822-494E-AF5A-B963DFA1A451}" type="presParOf" srcId="{9CD80917-D7CA-440C-BFCD-D63465F11D72}" destId="{3559B9F4-0885-4A9B-89FB-8F3A3354570A}" srcOrd="2" destOrd="0" presId="urn:microsoft.com/office/officeart/2009/3/layout/HorizontalOrganizationChart"/>
    <dgm:cxn modelId="{C02B645C-C7EE-4075-974E-A4520444559B}" type="presParOf" srcId="{DEEE9266-6F28-42D2-992D-3195FCDE0B6C}" destId="{55FAB3E3-344A-40C2-917D-C6A108850C96}" srcOrd="1" destOrd="0" presId="urn:microsoft.com/office/officeart/2009/3/layout/HorizontalOrganizationChart"/>
    <dgm:cxn modelId="{A06BB919-D70B-400B-ACC8-2D5C62425238}" type="presParOf" srcId="{55FAB3E3-344A-40C2-917D-C6A108850C96}" destId="{F7D56581-531C-47D6-A92F-ADA80DA2D4EC}" srcOrd="0" destOrd="0" presId="urn:microsoft.com/office/officeart/2009/3/layout/HorizontalOrganizationChart"/>
    <dgm:cxn modelId="{10C0B81A-7BC1-4400-8561-ABA195896304}" type="presParOf" srcId="{F7D56581-531C-47D6-A92F-ADA80DA2D4EC}" destId="{B0D2031E-56F8-4C92-A8A5-3BFCAAF8A40B}" srcOrd="0" destOrd="0" presId="urn:microsoft.com/office/officeart/2009/3/layout/HorizontalOrganizationChart"/>
    <dgm:cxn modelId="{90B8B5FC-62D3-4466-B2FA-8A495070A4FB}" type="presParOf" srcId="{F7D56581-531C-47D6-A92F-ADA80DA2D4EC}" destId="{EE014EA5-FB47-4924-882C-0E5A636632A3}" srcOrd="1" destOrd="0" presId="urn:microsoft.com/office/officeart/2009/3/layout/HorizontalOrganizationChart"/>
    <dgm:cxn modelId="{650197BE-EF84-47F9-A49B-776F028AE2E6}" type="presParOf" srcId="{55FAB3E3-344A-40C2-917D-C6A108850C96}" destId="{26BDEA50-C52E-499B-B097-6726E6D2988A}" srcOrd="1" destOrd="0" presId="urn:microsoft.com/office/officeart/2009/3/layout/HorizontalOrganizationChart"/>
    <dgm:cxn modelId="{1302B692-ABA4-4830-84CE-F18C49A134D8}" type="presParOf" srcId="{26BDEA50-C52E-499B-B097-6726E6D2988A}" destId="{772A07A0-AD21-44DF-A735-8376AF0FCF94}" srcOrd="0" destOrd="0" presId="urn:microsoft.com/office/officeart/2009/3/layout/HorizontalOrganizationChart"/>
    <dgm:cxn modelId="{B1344462-04CE-4556-84C4-BCE2AA54817A}" type="presParOf" srcId="{26BDEA50-C52E-499B-B097-6726E6D2988A}" destId="{44A70A4B-A0F9-4594-A2CF-57F0F7704AC0}" srcOrd="1" destOrd="0" presId="urn:microsoft.com/office/officeart/2009/3/layout/HorizontalOrganizationChart"/>
    <dgm:cxn modelId="{9908B485-7871-4F64-9E25-674E8F486645}" type="presParOf" srcId="{44A70A4B-A0F9-4594-A2CF-57F0F7704AC0}" destId="{9F45870A-A1EB-4ED9-8B99-2EF03F42D390}" srcOrd="0" destOrd="0" presId="urn:microsoft.com/office/officeart/2009/3/layout/HorizontalOrganizationChart"/>
    <dgm:cxn modelId="{6A42CE0F-AFFC-4D35-B44D-E2888A7CFFDE}" type="presParOf" srcId="{9F45870A-A1EB-4ED9-8B99-2EF03F42D390}" destId="{A0CB6843-7952-440A-BA8F-815B9147CBDA}" srcOrd="0" destOrd="0" presId="urn:microsoft.com/office/officeart/2009/3/layout/HorizontalOrganizationChart"/>
    <dgm:cxn modelId="{EBC96555-F208-43C6-97F0-A9396B827EEF}" type="presParOf" srcId="{9F45870A-A1EB-4ED9-8B99-2EF03F42D390}" destId="{A448BEEE-5E02-4FB9-9F0E-D02503CC1609}" srcOrd="1" destOrd="0" presId="urn:microsoft.com/office/officeart/2009/3/layout/HorizontalOrganizationChart"/>
    <dgm:cxn modelId="{F0B28441-6977-4CCE-A53D-21554E7E403C}" type="presParOf" srcId="{44A70A4B-A0F9-4594-A2CF-57F0F7704AC0}" destId="{898653A9-7126-4910-A39D-ABFC2360A3B0}" srcOrd="1" destOrd="0" presId="urn:microsoft.com/office/officeart/2009/3/layout/HorizontalOrganizationChart"/>
    <dgm:cxn modelId="{8268D615-45DF-4601-929E-14DD6505D1DC}" type="presParOf" srcId="{44A70A4B-A0F9-4594-A2CF-57F0F7704AC0}" destId="{0C39BA69-B1DD-4C55-98F9-46B3C78E4F29}" srcOrd="2" destOrd="0" presId="urn:microsoft.com/office/officeart/2009/3/layout/HorizontalOrganizationChart"/>
    <dgm:cxn modelId="{F716C134-0C44-4DE8-AA98-72D7F2B14176}" type="presParOf" srcId="{55FAB3E3-344A-40C2-917D-C6A108850C96}" destId="{2598AEEE-58FB-4543-B95D-960815B62262}"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A07A0-AD21-44DF-A735-8376AF0FCF94}">
      <dsp:nvSpPr>
        <dsp:cNvPr id="0" name=""/>
        <dsp:cNvSpPr/>
      </dsp:nvSpPr>
      <dsp:spPr>
        <a:xfrm>
          <a:off x="4425938" y="2559263"/>
          <a:ext cx="668382" cy="91440"/>
        </a:xfrm>
        <a:custGeom>
          <a:avLst/>
          <a:gdLst/>
          <a:ahLst/>
          <a:cxnLst/>
          <a:rect l="0" t="0" r="0" b="0"/>
          <a:pathLst>
            <a:path>
              <a:moveTo>
                <a:pt x="0" y="45720"/>
              </a:moveTo>
              <a:lnTo>
                <a:pt x="668382" y="4572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4A08D-105E-41A5-A564-AA1EAEB5A365}">
      <dsp:nvSpPr>
        <dsp:cNvPr id="0" name=""/>
        <dsp:cNvSpPr/>
      </dsp:nvSpPr>
      <dsp:spPr>
        <a:xfrm>
          <a:off x="4425938" y="1115327"/>
          <a:ext cx="668382" cy="496552"/>
        </a:xfrm>
        <a:custGeom>
          <a:avLst/>
          <a:gdLst/>
          <a:ahLst/>
          <a:cxnLst/>
          <a:rect l="0" t="0" r="0" b="0"/>
          <a:pathLst>
            <a:path>
              <a:moveTo>
                <a:pt x="0" y="0"/>
              </a:moveTo>
              <a:lnTo>
                <a:pt x="334191" y="0"/>
              </a:lnTo>
              <a:lnTo>
                <a:pt x="334191" y="496552"/>
              </a:lnTo>
              <a:lnTo>
                <a:pt x="668382" y="49655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EF4FA1-2330-47A0-B72E-5ADFE7F924C9}">
      <dsp:nvSpPr>
        <dsp:cNvPr id="0" name=""/>
        <dsp:cNvSpPr/>
      </dsp:nvSpPr>
      <dsp:spPr>
        <a:xfrm>
          <a:off x="4425938" y="618775"/>
          <a:ext cx="668382" cy="496552"/>
        </a:xfrm>
        <a:custGeom>
          <a:avLst/>
          <a:gdLst/>
          <a:ahLst/>
          <a:cxnLst/>
          <a:rect l="0" t="0" r="0" b="0"/>
          <a:pathLst>
            <a:path>
              <a:moveTo>
                <a:pt x="0" y="496552"/>
              </a:moveTo>
              <a:lnTo>
                <a:pt x="334191" y="496552"/>
              </a:lnTo>
              <a:lnTo>
                <a:pt x="334191" y="0"/>
              </a:lnTo>
              <a:lnTo>
                <a:pt x="668382"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459767-ACBC-4EA2-AED8-710A78D76710}">
      <dsp:nvSpPr>
        <dsp:cNvPr id="0" name=""/>
        <dsp:cNvSpPr/>
      </dsp:nvSpPr>
      <dsp:spPr>
        <a:xfrm>
          <a:off x="3151" y="667760"/>
          <a:ext cx="4422787" cy="895134"/>
        </a:xfrm>
        <a:prstGeom prst="rect">
          <a:avLst/>
        </a:prstGeom>
        <a:solidFill>
          <a:srgbClr val="15B0E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latin typeface="+mn-lt"/>
              <a:ea typeface="+mn-ea"/>
              <a:cs typeface="+mn-ea"/>
              <a:sym typeface="+mn-lt"/>
            </a:rPr>
            <a:t>AWS Cloud Formations Query API </a:t>
          </a:r>
        </a:p>
        <a:p>
          <a:pPr lvl="0" algn="ctr" defTabSz="889000" rtl="0">
            <a:lnSpc>
              <a:spcPct val="90000"/>
            </a:lnSpc>
            <a:spcBef>
              <a:spcPct val="0"/>
            </a:spcBef>
            <a:spcAft>
              <a:spcPct val="35000"/>
            </a:spcAft>
          </a:pPr>
          <a:r>
            <a:rPr lang="en-US" sz="2000" kern="1200" dirty="0" smtClean="0">
              <a:latin typeface="+mn-lt"/>
              <a:ea typeface="+mn-ea"/>
              <a:cs typeface="+mn-ea"/>
              <a:sym typeface="+mn-lt"/>
            </a:rPr>
            <a:t>(CFN)</a:t>
          </a:r>
          <a:endParaRPr lang="zh-CN" sz="2000" kern="1200" dirty="0">
            <a:latin typeface="+mn-lt"/>
            <a:ea typeface="+mn-ea"/>
            <a:cs typeface="+mn-ea"/>
            <a:sym typeface="+mn-lt"/>
          </a:endParaRPr>
        </a:p>
      </dsp:txBody>
      <dsp:txXfrm>
        <a:off x="3151" y="667760"/>
        <a:ext cx="4422787" cy="895134"/>
      </dsp:txXfrm>
    </dsp:sp>
    <dsp:sp modelId="{46182FF1-FF65-48E5-A37B-033D29E18AA5}">
      <dsp:nvSpPr>
        <dsp:cNvPr id="0" name=""/>
        <dsp:cNvSpPr/>
      </dsp:nvSpPr>
      <dsp:spPr>
        <a:xfrm>
          <a:off x="5094320" y="331093"/>
          <a:ext cx="1886442" cy="57536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latin typeface="+mn-lt"/>
              <a:ea typeface="+mn-ea"/>
              <a:cs typeface="+mn-ea"/>
              <a:sym typeface="+mn-lt"/>
            </a:rPr>
            <a:t>JSON  </a:t>
          </a:r>
          <a:endParaRPr lang="zh-CN" sz="2000" kern="1200" dirty="0">
            <a:latin typeface="+mn-lt"/>
            <a:ea typeface="+mn-ea"/>
            <a:cs typeface="+mn-ea"/>
            <a:sym typeface="+mn-lt"/>
          </a:endParaRPr>
        </a:p>
      </dsp:txBody>
      <dsp:txXfrm>
        <a:off x="5094320" y="331093"/>
        <a:ext cx="1886442" cy="575365"/>
      </dsp:txXfrm>
    </dsp:sp>
    <dsp:sp modelId="{5823C730-8FA9-4E79-AD7F-B8A80C7D55A1}">
      <dsp:nvSpPr>
        <dsp:cNvPr id="0" name=""/>
        <dsp:cNvSpPr/>
      </dsp:nvSpPr>
      <dsp:spPr>
        <a:xfrm>
          <a:off x="5094320" y="1324197"/>
          <a:ext cx="1886442" cy="57536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latin typeface="+mn-lt"/>
              <a:ea typeface="+mn-ea"/>
              <a:cs typeface="+mn-ea"/>
              <a:sym typeface="+mn-lt"/>
            </a:rPr>
            <a:t>YAML</a:t>
          </a:r>
          <a:endParaRPr lang="zh-CN" sz="2000" kern="1200" dirty="0">
            <a:latin typeface="+mn-lt"/>
            <a:ea typeface="+mn-ea"/>
            <a:cs typeface="+mn-ea"/>
            <a:sym typeface="+mn-lt"/>
          </a:endParaRPr>
        </a:p>
      </dsp:txBody>
      <dsp:txXfrm>
        <a:off x="5094320" y="1324197"/>
        <a:ext cx="1886442" cy="575365"/>
      </dsp:txXfrm>
    </dsp:sp>
    <dsp:sp modelId="{B0D2031E-56F8-4C92-A8A5-3BFCAAF8A40B}">
      <dsp:nvSpPr>
        <dsp:cNvPr id="0" name=""/>
        <dsp:cNvSpPr/>
      </dsp:nvSpPr>
      <dsp:spPr>
        <a:xfrm>
          <a:off x="3151" y="2157416"/>
          <a:ext cx="4422787" cy="895134"/>
        </a:xfrm>
        <a:prstGeom prst="rect">
          <a:avLst/>
        </a:prstGeom>
        <a:solidFill>
          <a:srgbClr val="15B0E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latin typeface="+mn-lt"/>
              <a:ea typeface="+mn-ea"/>
              <a:cs typeface="+mn-ea"/>
              <a:sym typeface="+mn-lt"/>
            </a:rPr>
            <a:t>Heat Orchestration Template (HOT)</a:t>
          </a:r>
          <a:endParaRPr lang="zh-CN" sz="2000" kern="1200" dirty="0">
            <a:latin typeface="+mn-lt"/>
            <a:ea typeface="+mn-ea"/>
            <a:cs typeface="+mn-ea"/>
            <a:sym typeface="+mn-lt"/>
          </a:endParaRPr>
        </a:p>
      </dsp:txBody>
      <dsp:txXfrm>
        <a:off x="3151" y="2157416"/>
        <a:ext cx="4422787" cy="895134"/>
      </dsp:txXfrm>
    </dsp:sp>
    <dsp:sp modelId="{A0CB6843-7952-440A-BA8F-815B9147CBDA}">
      <dsp:nvSpPr>
        <dsp:cNvPr id="0" name=""/>
        <dsp:cNvSpPr/>
      </dsp:nvSpPr>
      <dsp:spPr>
        <a:xfrm>
          <a:off x="5094320" y="2317301"/>
          <a:ext cx="1886442" cy="57536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latin typeface="+mn-lt"/>
              <a:ea typeface="+mn-ea"/>
              <a:cs typeface="+mn-ea"/>
              <a:sym typeface="+mn-lt"/>
            </a:rPr>
            <a:t>YAML</a:t>
          </a:r>
          <a:endParaRPr lang="zh-CN" sz="2000" kern="1200" dirty="0">
            <a:latin typeface="+mn-lt"/>
            <a:ea typeface="+mn-ea"/>
            <a:cs typeface="+mn-ea"/>
            <a:sym typeface="+mn-lt"/>
          </a:endParaRPr>
        </a:p>
      </dsp:txBody>
      <dsp:txXfrm>
        <a:off x="5094320" y="2317301"/>
        <a:ext cx="1886442" cy="57536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6424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用户在 </a:t>
            </a:r>
            <a:r>
              <a:rPr lang="en-US" altLang="zh-CN" smtClean="0"/>
              <a:t>Horizon </a:t>
            </a:r>
            <a:r>
              <a:rPr lang="zh-CN" altLang="en-US" smtClean="0"/>
              <a:t>中或者命令行中提交包含模板和参数输入的请求，</a:t>
            </a:r>
            <a:r>
              <a:rPr lang="en-US" altLang="zh-CN" smtClean="0"/>
              <a:t>Horizon </a:t>
            </a:r>
            <a:r>
              <a:rPr lang="zh-CN" altLang="en-US" smtClean="0"/>
              <a:t>或者命令行工具会把请求转化为 </a:t>
            </a:r>
            <a:r>
              <a:rPr lang="en-US" altLang="zh-CN" smtClean="0"/>
              <a:t>REST </a:t>
            </a:r>
            <a:r>
              <a:rPr lang="zh-CN" altLang="en-US" smtClean="0"/>
              <a:t>格式的 </a:t>
            </a:r>
            <a:r>
              <a:rPr lang="en-US" altLang="zh-CN" smtClean="0"/>
              <a:t>API </a:t>
            </a:r>
            <a:r>
              <a:rPr lang="zh-CN" altLang="en-US" smtClean="0"/>
              <a:t>调用，然后调用 </a:t>
            </a:r>
            <a:r>
              <a:rPr lang="en-US" altLang="zh-CN" smtClean="0"/>
              <a:t>Heat-api </a:t>
            </a:r>
            <a:r>
              <a:rPr lang="zh-CN" altLang="en-US" smtClean="0"/>
              <a:t>或者是 </a:t>
            </a:r>
            <a:r>
              <a:rPr lang="en-US" altLang="zh-CN" smtClean="0"/>
              <a:t>Heat-api-cfn</a:t>
            </a:r>
            <a:r>
              <a:rPr lang="zh-CN" altLang="en-US" smtClean="0"/>
              <a:t>。</a:t>
            </a:r>
            <a:r>
              <a:rPr lang="en-US" altLang="zh-CN" smtClean="0"/>
              <a:t>Heat-api </a:t>
            </a:r>
            <a:r>
              <a:rPr lang="zh-CN" altLang="en-US" smtClean="0"/>
              <a:t>和 </a:t>
            </a:r>
            <a:r>
              <a:rPr lang="en-US" altLang="zh-CN" smtClean="0"/>
              <a:t>Heat-api-cfn </a:t>
            </a:r>
            <a:r>
              <a:rPr lang="zh-CN" altLang="en-US" smtClean="0"/>
              <a:t>会验证模板的正确性，然后通过消息队列传递给</a:t>
            </a:r>
            <a:r>
              <a:rPr lang="en-US" altLang="zh-CN" smtClean="0"/>
              <a:t>Heat Engine</a:t>
            </a:r>
            <a:r>
              <a:rPr lang="zh-CN" altLang="en-US" smtClean="0"/>
              <a:t>来处理请求。</a:t>
            </a:r>
            <a:endParaRPr lang="en-US" altLang="zh-CN" smtClean="0"/>
          </a:p>
          <a:p>
            <a:r>
              <a:rPr lang="en-US" altLang="zh-CN" smtClean="0"/>
              <a:t>Heat</a:t>
            </a:r>
            <a:r>
              <a:rPr lang="zh-CN" altLang="en-US" smtClean="0"/>
              <a:t>中的模板是</a:t>
            </a:r>
            <a:r>
              <a:rPr lang="en-US" altLang="zh-CN" smtClean="0"/>
              <a:t>OpenStack</a:t>
            </a:r>
            <a:r>
              <a:rPr lang="zh-CN" altLang="en-US" smtClean="0"/>
              <a:t>资源的集合（虚拟机、网络、存储、告警、浮动</a:t>
            </a:r>
            <a:r>
              <a:rPr lang="en-US" altLang="zh-CN" smtClean="0"/>
              <a:t>IP</a:t>
            </a:r>
            <a:r>
              <a:rPr lang="zh-CN" altLang="en-US" smtClean="0"/>
              <a:t>、安全组、伸缩组、嵌套</a:t>
            </a:r>
            <a:r>
              <a:rPr lang="en-US" altLang="zh-CN" smtClean="0"/>
              <a:t>stack</a:t>
            </a:r>
            <a:r>
              <a:rPr lang="zh-CN" altLang="en-US" smtClean="0"/>
              <a:t>等），通过定义模板，可以将需要创建的资源在模板中描述，用此模板可以多次创建需要的资源。</a:t>
            </a:r>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392250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99489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Heat Engine </a:t>
            </a:r>
            <a:r>
              <a:rPr lang="zh-CN" altLang="en-US" dirty="0" smtClean="0"/>
              <a:t>在这里的作用分为三层： </a:t>
            </a:r>
            <a:endParaRPr lang="en-US" altLang="zh-CN" dirty="0" smtClean="0"/>
          </a:p>
          <a:p>
            <a:pPr lvl="1"/>
            <a:r>
              <a:rPr lang="zh-CN" altLang="en-US" dirty="0" smtClean="0"/>
              <a:t>第一层处理 </a:t>
            </a:r>
            <a:r>
              <a:rPr lang="en-US" altLang="zh-CN" dirty="0" smtClean="0"/>
              <a:t>Heat </a:t>
            </a:r>
            <a:r>
              <a:rPr lang="zh-CN" altLang="en-US" dirty="0" smtClean="0"/>
              <a:t>层面的请求，就是根据模板和输入参数来创建 </a:t>
            </a:r>
            <a:r>
              <a:rPr lang="en-US" altLang="zh-CN" dirty="0" smtClean="0"/>
              <a:t>Stack</a:t>
            </a:r>
            <a:r>
              <a:rPr lang="zh-CN" altLang="en-US" dirty="0" smtClean="0"/>
              <a:t>（包含各种资源的集合）。 </a:t>
            </a:r>
            <a:endParaRPr lang="en-US" altLang="zh-CN" dirty="0" smtClean="0"/>
          </a:p>
          <a:p>
            <a:pPr lvl="1"/>
            <a:r>
              <a:rPr lang="zh-CN" altLang="en-US" dirty="0" smtClean="0"/>
              <a:t>第二层解析 </a:t>
            </a:r>
            <a:r>
              <a:rPr lang="en-US" altLang="zh-CN" dirty="0" smtClean="0"/>
              <a:t>Stack </a:t>
            </a:r>
            <a:r>
              <a:rPr lang="zh-CN" altLang="en-US" dirty="0" smtClean="0"/>
              <a:t>里各种资源的依赖关系，</a:t>
            </a:r>
            <a:r>
              <a:rPr lang="en-US" altLang="zh-CN" dirty="0" smtClean="0"/>
              <a:t>Stack </a:t>
            </a:r>
            <a:r>
              <a:rPr lang="zh-CN" altLang="en-US" dirty="0" smtClean="0"/>
              <a:t>和嵌套 </a:t>
            </a:r>
            <a:r>
              <a:rPr lang="en-US" altLang="zh-CN" dirty="0" smtClean="0"/>
              <a:t>Stack </a:t>
            </a:r>
            <a:r>
              <a:rPr lang="zh-CN" altLang="en-US" dirty="0" smtClean="0"/>
              <a:t>的关系。</a:t>
            </a:r>
            <a:endParaRPr lang="en-US" altLang="zh-CN" dirty="0" smtClean="0"/>
          </a:p>
          <a:p>
            <a:pPr lvl="1"/>
            <a:r>
              <a:rPr lang="zh-CN" altLang="en-US" dirty="0" smtClean="0"/>
              <a:t>第三层就是根据解析出来的关系，依次调用各种服务客户端来创建各种资源。</a:t>
            </a:r>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261772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62027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r>
              <a:rPr lang="en-US" altLang="zh-CN" dirty="0" smtClean="0"/>
              <a:t>Heat</a:t>
            </a:r>
            <a:r>
              <a:rPr lang="zh-CN" altLang="en-US" dirty="0" smtClean="0"/>
              <a:t>的</a:t>
            </a:r>
            <a:r>
              <a:rPr lang="en-US" altLang="zh-CN" dirty="0" smtClean="0"/>
              <a:t>CFN</a:t>
            </a:r>
            <a:r>
              <a:rPr lang="zh-CN" altLang="en-US" dirty="0" smtClean="0"/>
              <a:t>模板，主要是为了兼容</a:t>
            </a:r>
            <a:r>
              <a:rPr lang="en-US" altLang="zh-CN" dirty="0" smtClean="0"/>
              <a:t>AWS</a:t>
            </a:r>
            <a:r>
              <a:rPr lang="zh-CN" altLang="en-US" dirty="0" smtClean="0"/>
              <a:t>。</a:t>
            </a:r>
            <a:endParaRPr lang="en-US" altLang="zh-CN" dirty="0" smtClean="0"/>
          </a:p>
          <a:p>
            <a:r>
              <a:rPr lang="en-US" altLang="zh-CN" dirty="0" smtClean="0"/>
              <a:t>CFN</a:t>
            </a:r>
            <a:r>
              <a:rPr lang="zh-CN" altLang="en-US" dirty="0" smtClean="0"/>
              <a:t>和</a:t>
            </a:r>
            <a:r>
              <a:rPr lang="en-US" altLang="zh-CN" dirty="0" smtClean="0"/>
              <a:t>HOT</a:t>
            </a:r>
            <a:r>
              <a:rPr lang="zh-CN" altLang="en-US" dirty="0" smtClean="0"/>
              <a:t>模板结构类似，只是具体的编写参数等有细微区别。</a:t>
            </a:r>
            <a:endParaRPr lang="zh-CN" altLang="en-US" dirty="0"/>
          </a:p>
        </p:txBody>
      </p:sp>
    </p:spTree>
    <p:extLst>
      <p:ext uri="{BB962C8B-B14F-4D97-AF65-F5344CB8AC3E}">
        <p14:creationId xmlns:p14="http://schemas.microsoft.com/office/powerpoint/2010/main" val="3958856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https://yaml.org/start.html</a:t>
            </a:r>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57649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zh-CN" altLang="en-US" smtClean="0"/>
              <a:t>“</a:t>
            </a:r>
            <a:r>
              <a:rPr lang="en-US" altLang="zh-CN" smtClean="0"/>
              <a:t>Hello World</a:t>
            </a:r>
            <a:r>
              <a:rPr lang="zh-CN" altLang="en-US" smtClean="0"/>
              <a:t>”模板简单演示如何使用</a:t>
            </a:r>
            <a:r>
              <a:rPr lang="en-US" altLang="zh-CN" smtClean="0"/>
              <a:t>Heat</a:t>
            </a:r>
            <a:r>
              <a:rPr lang="zh-CN" altLang="en-US" smtClean="0"/>
              <a:t>编排</a:t>
            </a:r>
            <a:r>
              <a:rPr lang="zh-CN" altLang="en-US" smtClean="0">
                <a:sym typeface="+mn-lt"/>
              </a:rPr>
              <a:t>创建一台虚拟机，使用指定密钥对、</a:t>
            </a:r>
            <a:endParaRPr lang="zh-CN" altLang="en-US" dirty="0" smtClean="0">
              <a:sym typeface="+mn-lt"/>
            </a:endParaRP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900712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Heat template version</a:t>
            </a:r>
            <a:r>
              <a:rPr lang="zh-CN" altLang="en-US" dirty="0" smtClean="0"/>
              <a:t>：支持如下版本字段，建议根据实际的</a:t>
            </a:r>
            <a:r>
              <a:rPr lang="en-US" altLang="zh-CN" dirty="0" smtClean="0"/>
              <a:t>OpenStack</a:t>
            </a:r>
            <a:r>
              <a:rPr lang="zh-CN" altLang="en-US" dirty="0" smtClean="0"/>
              <a:t>版本选择匹配的</a:t>
            </a:r>
            <a:r>
              <a:rPr lang="en-US" altLang="zh-CN" dirty="0" smtClean="0"/>
              <a:t>Heat</a:t>
            </a:r>
            <a:r>
              <a:rPr lang="zh-CN" altLang="en-US" dirty="0" smtClean="0"/>
              <a:t>模板版本号：</a:t>
            </a:r>
            <a:endParaRPr lang="en-US" altLang="zh-CN" dirty="0" smtClean="0"/>
          </a:p>
          <a:p>
            <a:pPr lvl="1"/>
            <a:r>
              <a:rPr lang="en-US" altLang="zh-CN" dirty="0" smtClean="0"/>
              <a:t>2013-05-23</a:t>
            </a:r>
          </a:p>
          <a:p>
            <a:pPr lvl="1"/>
            <a:r>
              <a:rPr lang="en-US" altLang="zh-CN" dirty="0" smtClean="0"/>
              <a:t>2014-10-16</a:t>
            </a:r>
          </a:p>
          <a:p>
            <a:pPr lvl="1"/>
            <a:r>
              <a:rPr lang="en-US" altLang="zh-CN" dirty="0" smtClean="0"/>
              <a:t>2015-04-30</a:t>
            </a:r>
          </a:p>
          <a:p>
            <a:pPr lvl="1"/>
            <a:r>
              <a:rPr lang="en-US" altLang="zh-CN" dirty="0" smtClean="0"/>
              <a:t>2015-10-15</a:t>
            </a:r>
          </a:p>
          <a:p>
            <a:pPr lvl="1"/>
            <a:r>
              <a:rPr lang="en-US" altLang="zh-CN" dirty="0" smtClean="0"/>
              <a:t>2016-04-08</a:t>
            </a:r>
          </a:p>
          <a:p>
            <a:pPr lvl="1"/>
            <a:r>
              <a:rPr lang="en-US" altLang="zh-CN" dirty="0" smtClean="0"/>
              <a:t>2016-10-14</a:t>
            </a:r>
            <a:r>
              <a:rPr lang="zh-CN" altLang="en-US" dirty="0" smtClean="0"/>
              <a:t>或</a:t>
            </a:r>
            <a:r>
              <a:rPr lang="en-US" altLang="zh-CN" dirty="0" smtClean="0"/>
              <a:t>newton</a:t>
            </a:r>
          </a:p>
          <a:p>
            <a:pPr lvl="1"/>
            <a:r>
              <a:rPr lang="en-US" altLang="zh-CN" dirty="0" smtClean="0"/>
              <a:t>2017-02-24</a:t>
            </a:r>
            <a:r>
              <a:rPr lang="zh-CN" altLang="en-US" dirty="0" smtClean="0"/>
              <a:t>或</a:t>
            </a:r>
            <a:r>
              <a:rPr lang="en-US" altLang="zh-CN" dirty="0" err="1" smtClean="0"/>
              <a:t>ocata</a:t>
            </a:r>
            <a:endParaRPr lang="en-US" altLang="zh-CN" dirty="0" smtClean="0"/>
          </a:p>
          <a:p>
            <a:pPr lvl="1"/>
            <a:r>
              <a:rPr lang="en-US" altLang="zh-CN" dirty="0" smtClean="0"/>
              <a:t>2017-09-01</a:t>
            </a:r>
            <a:r>
              <a:rPr lang="zh-CN" altLang="en-US" dirty="0" smtClean="0"/>
              <a:t>或</a:t>
            </a:r>
            <a:r>
              <a:rPr lang="en-US" altLang="zh-CN" dirty="0" smtClean="0"/>
              <a:t>pike</a:t>
            </a:r>
          </a:p>
          <a:p>
            <a:pPr lvl="1"/>
            <a:r>
              <a:rPr lang="en-US" altLang="zh-CN" dirty="0" smtClean="0"/>
              <a:t>2018-03-02</a:t>
            </a:r>
            <a:r>
              <a:rPr lang="zh-CN" altLang="en-US" dirty="0" smtClean="0"/>
              <a:t>或</a:t>
            </a:r>
            <a:r>
              <a:rPr lang="en-US" altLang="zh-CN" dirty="0" smtClean="0"/>
              <a:t>queens</a:t>
            </a:r>
          </a:p>
          <a:p>
            <a:pPr lvl="1"/>
            <a:r>
              <a:rPr lang="en-US" altLang="zh-CN" dirty="0" smtClean="0"/>
              <a:t>2018-08-31</a:t>
            </a:r>
            <a:r>
              <a:rPr lang="zh-CN" altLang="en-US" dirty="0" smtClean="0"/>
              <a:t>或</a:t>
            </a:r>
            <a:r>
              <a:rPr lang="en-US" altLang="zh-CN" dirty="0" smtClean="0"/>
              <a:t>rocky</a:t>
            </a:r>
          </a:p>
          <a:p>
            <a:r>
              <a:rPr lang="en-US" altLang="zh-CN" dirty="0" smtClean="0"/>
              <a:t>Parameters</a:t>
            </a:r>
            <a:r>
              <a:rPr lang="zh-CN" altLang="en-US" dirty="0" smtClean="0"/>
              <a:t>：输入参数支持的参数类型主要有</a:t>
            </a:r>
            <a:r>
              <a:rPr lang="en-US" altLang="zh-CN" dirty="0" smtClean="0"/>
              <a:t>string</a:t>
            </a:r>
            <a:r>
              <a:rPr lang="zh-CN" altLang="en-US" dirty="0" smtClean="0"/>
              <a:t>，</a:t>
            </a:r>
            <a:r>
              <a:rPr lang="en-US" altLang="zh-CN" dirty="0" smtClean="0"/>
              <a:t>number</a:t>
            </a:r>
            <a:r>
              <a:rPr lang="zh-CN" altLang="en-US" dirty="0" smtClean="0"/>
              <a:t>，</a:t>
            </a:r>
            <a:r>
              <a:rPr lang="en-US" altLang="zh-CN" dirty="0" err="1" smtClean="0"/>
              <a:t>comma_delimited_list</a:t>
            </a:r>
            <a:r>
              <a:rPr lang="zh-CN" altLang="en-US" dirty="0" smtClean="0"/>
              <a:t>，</a:t>
            </a:r>
            <a:r>
              <a:rPr lang="en-US" altLang="zh-CN" dirty="0" err="1" smtClean="0"/>
              <a:t>json</a:t>
            </a:r>
            <a:r>
              <a:rPr lang="zh-CN" altLang="en-US" dirty="0" smtClean="0"/>
              <a:t>，</a:t>
            </a:r>
            <a:r>
              <a:rPr lang="en-US" altLang="zh-CN" dirty="0" err="1" smtClean="0"/>
              <a:t>boolean</a:t>
            </a:r>
            <a:r>
              <a:rPr lang="zh-CN" altLang="en-US" dirty="0" smtClean="0"/>
              <a:t>。</a:t>
            </a:r>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513644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resource ID</a:t>
            </a:r>
          </a:p>
          <a:p>
            <a:pPr lvl="1"/>
            <a:r>
              <a:rPr lang="zh-CN" altLang="en-US" dirty="0" smtClean="0"/>
              <a:t>资源</a:t>
            </a:r>
            <a:r>
              <a:rPr lang="en-US" altLang="zh-CN" dirty="0" smtClean="0"/>
              <a:t>ID</a:t>
            </a:r>
            <a:r>
              <a:rPr lang="zh-CN" altLang="en-US" dirty="0" smtClean="0"/>
              <a:t>，在模板的</a:t>
            </a:r>
            <a:r>
              <a:rPr lang="en-US" altLang="zh-CN" dirty="0" smtClean="0"/>
              <a:t>resources</a:t>
            </a:r>
            <a:r>
              <a:rPr lang="zh-CN" altLang="en-US" dirty="0" smtClean="0"/>
              <a:t>部分中必须是唯一的。</a:t>
            </a:r>
          </a:p>
          <a:p>
            <a:r>
              <a:rPr lang="en-US" altLang="zh-CN" dirty="0" smtClean="0"/>
              <a:t>type</a:t>
            </a:r>
          </a:p>
          <a:p>
            <a:pPr lvl="1"/>
            <a:r>
              <a:rPr lang="zh-CN" altLang="en-US" dirty="0" smtClean="0"/>
              <a:t>资源类型，例如</a:t>
            </a:r>
            <a:r>
              <a:rPr lang="en-US" altLang="zh-CN" dirty="0" smtClean="0"/>
              <a:t>OS::Nova::Server</a:t>
            </a:r>
            <a:r>
              <a:rPr lang="zh-CN" altLang="en-US" dirty="0" smtClean="0"/>
              <a:t>或</a:t>
            </a:r>
            <a:r>
              <a:rPr lang="en-US" altLang="zh-CN" dirty="0" smtClean="0"/>
              <a:t>OS::Neutron::Port</a:t>
            </a:r>
            <a:r>
              <a:rPr lang="zh-CN" altLang="en-US" dirty="0" smtClean="0"/>
              <a:t>，必选属性。</a:t>
            </a:r>
          </a:p>
          <a:p>
            <a:r>
              <a:rPr lang="en-US" altLang="zh-CN" dirty="0" smtClean="0"/>
              <a:t>properties</a:t>
            </a:r>
          </a:p>
          <a:p>
            <a:pPr lvl="1"/>
            <a:r>
              <a:rPr lang="zh-CN" altLang="en-US" dirty="0" smtClean="0"/>
              <a:t>特定于资源的属性列表。可以在适当的位置或通过函数提供属性值，可选属性。</a:t>
            </a:r>
          </a:p>
          <a:p>
            <a:r>
              <a:rPr lang="en-US" altLang="zh-CN" dirty="0" smtClean="0"/>
              <a:t>metadata</a:t>
            </a:r>
            <a:endParaRPr lang="zh-CN" altLang="en-US" dirty="0" smtClean="0"/>
          </a:p>
          <a:p>
            <a:pPr lvl="1"/>
            <a:r>
              <a:rPr lang="zh-CN" altLang="en-US" dirty="0" smtClean="0"/>
              <a:t>特定于资源的元数据。此部分是可选的。</a:t>
            </a:r>
          </a:p>
          <a:p>
            <a:r>
              <a:rPr lang="en-US" altLang="zh-CN" dirty="0" err="1" smtClean="0"/>
              <a:t>depends_on</a:t>
            </a:r>
            <a:endParaRPr lang="zh-CN" altLang="en-US" dirty="0" smtClean="0"/>
          </a:p>
          <a:p>
            <a:pPr lvl="1"/>
            <a:r>
              <a:rPr lang="zh-CN" altLang="en-US" dirty="0" smtClean="0"/>
              <a:t>资源依赖模板中的一个或多个资源上，可选属性。</a:t>
            </a:r>
          </a:p>
          <a:p>
            <a:r>
              <a:rPr lang="en-US" altLang="zh-CN" dirty="0" err="1" smtClean="0"/>
              <a:t>update_policy</a:t>
            </a:r>
            <a:endParaRPr lang="en-US" altLang="zh-CN" dirty="0" smtClean="0"/>
          </a:p>
          <a:p>
            <a:pPr lvl="1"/>
            <a:r>
              <a:rPr lang="zh-CN" altLang="en-US" dirty="0" smtClean="0"/>
              <a:t>以嵌套字典的形式更新资源的策略，可选属性。</a:t>
            </a:r>
          </a:p>
          <a:p>
            <a:r>
              <a:rPr lang="en-US" altLang="zh-CN" dirty="0" err="1" smtClean="0"/>
              <a:t>deletion_policy</a:t>
            </a:r>
            <a:endParaRPr lang="en-US" altLang="zh-CN" dirty="0" smtClean="0"/>
          </a:p>
          <a:p>
            <a:pPr lvl="1"/>
            <a:r>
              <a:rPr lang="zh-CN" altLang="en-US" dirty="0" smtClean="0"/>
              <a:t>删除资源的策略。允许的删除策略是</a:t>
            </a:r>
            <a:r>
              <a:rPr lang="en-US" altLang="zh-CN" dirty="0" smtClean="0"/>
              <a:t>Delete</a:t>
            </a:r>
            <a:r>
              <a:rPr lang="zh-CN" altLang="en-US" dirty="0" smtClean="0"/>
              <a:t>，</a:t>
            </a:r>
            <a:r>
              <a:rPr lang="en-US" altLang="zh-CN" dirty="0" smtClean="0"/>
              <a:t>Retain</a:t>
            </a:r>
            <a:r>
              <a:rPr lang="zh-CN" altLang="en-US" dirty="0" smtClean="0"/>
              <a:t>和</a:t>
            </a:r>
            <a:r>
              <a:rPr lang="en-US" altLang="zh-CN" dirty="0" smtClean="0"/>
              <a:t>Snapshot</a:t>
            </a:r>
            <a:r>
              <a:rPr lang="zh-CN" altLang="en-US" dirty="0" smtClean="0"/>
              <a:t>。该属性是可选的，默认策略是从</a:t>
            </a:r>
            <a:r>
              <a:rPr lang="en-US" altLang="zh-CN" dirty="0" smtClean="0"/>
              <a:t>Stack</a:t>
            </a:r>
            <a:r>
              <a:rPr lang="zh-CN" altLang="en-US" dirty="0" smtClean="0"/>
              <a:t>中删除资源时删除物理资源。</a:t>
            </a:r>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4035107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err="1" smtClean="0"/>
              <a:t>external_id</a:t>
            </a:r>
            <a:endParaRPr lang="en-US" altLang="zh-CN" dirty="0" smtClean="0"/>
          </a:p>
          <a:p>
            <a:pPr lvl="1"/>
            <a:r>
              <a:rPr lang="zh-CN" altLang="en-US" dirty="0" smtClean="0"/>
              <a:t>允许为现有外部（到堆栈）资源指定</a:t>
            </a:r>
            <a:r>
              <a:rPr lang="en-US" altLang="zh-CN" dirty="0" err="1" smtClean="0"/>
              <a:t>resource_id</a:t>
            </a:r>
            <a:r>
              <a:rPr lang="zh-CN" altLang="en-US" dirty="0" smtClean="0"/>
              <a:t>，可选属性。</a:t>
            </a:r>
            <a:endParaRPr lang="en-US" altLang="zh-CN" dirty="0" smtClean="0"/>
          </a:p>
          <a:p>
            <a:pPr lvl="0"/>
            <a:r>
              <a:rPr lang="en-US" altLang="zh-CN" dirty="0" smtClean="0"/>
              <a:t>Condition</a:t>
            </a:r>
          </a:p>
          <a:p>
            <a:pPr lvl="1"/>
            <a:r>
              <a:rPr lang="zh-CN" altLang="en-US" dirty="0" smtClean="0"/>
              <a:t>资源的条件，决定是否创建资源，可选属性。</a:t>
            </a:r>
            <a:endParaRPr lang="en-US" altLang="zh-CN" dirty="0" smtClean="0"/>
          </a:p>
          <a:p>
            <a:pPr lvl="1"/>
            <a:r>
              <a:rPr lang="en-US" altLang="zh-CN" dirty="0" smtClean="0"/>
              <a:t>Newton</a:t>
            </a:r>
            <a:r>
              <a:rPr lang="zh-CN" altLang="en-US" dirty="0" smtClean="0"/>
              <a:t>版本开始支持。</a:t>
            </a:r>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64116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4394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03200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11639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74153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4124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r>
              <a:rPr lang="en-US" altLang="zh-CN" dirty="0" smtClean="0"/>
              <a:t>Heat </a:t>
            </a:r>
            <a:r>
              <a:rPr lang="zh-CN" altLang="en-US" dirty="0" smtClean="0"/>
              <a:t>从多方位支持对资源进行设计和编排：</a:t>
            </a:r>
          </a:p>
          <a:p>
            <a:pPr lvl="1"/>
            <a:r>
              <a:rPr lang="zh-CN" altLang="en-US" dirty="0" smtClean="0"/>
              <a:t>基础架构资源编排：对计算、存储和网络等基础资源进行编排，支持用户自定义脚本配置虚拟机。</a:t>
            </a:r>
          </a:p>
          <a:p>
            <a:pPr lvl="1"/>
            <a:r>
              <a:rPr lang="zh-CN" altLang="en-US" dirty="0" smtClean="0"/>
              <a:t>应用资源编排：实现对虚拟机的复杂配置，例如安装软件、配置软件。</a:t>
            </a:r>
          </a:p>
          <a:p>
            <a:pPr lvl="1"/>
            <a:r>
              <a:rPr lang="zh-CN" altLang="en-US" dirty="0" smtClean="0"/>
              <a:t>高级功能编排：例如应用的负载均衡和自动伸缩。</a:t>
            </a:r>
          </a:p>
          <a:p>
            <a:pPr lvl="1"/>
            <a:r>
              <a:rPr lang="zh-CN" altLang="en-US" dirty="0" smtClean="0"/>
              <a:t>第三方工具集成编排：例如复用用户环境中现有的</a:t>
            </a:r>
            <a:r>
              <a:rPr lang="en-US" altLang="zh-CN" dirty="0" err="1" smtClean="0"/>
              <a:t>Ansible</a:t>
            </a:r>
            <a:r>
              <a:rPr lang="en-US" altLang="zh-CN" dirty="0" smtClean="0"/>
              <a:t> Playbook</a:t>
            </a:r>
            <a:r>
              <a:rPr lang="zh-CN" altLang="en-US" dirty="0" smtClean="0"/>
              <a:t>配置，节省配置时间。</a:t>
            </a:r>
          </a:p>
          <a:p>
            <a:endParaRPr lang="zh-CN" altLang="en-US" dirty="0"/>
          </a:p>
        </p:txBody>
      </p:sp>
    </p:spTree>
    <p:extLst>
      <p:ext uri="{BB962C8B-B14F-4D97-AF65-F5344CB8AC3E}">
        <p14:creationId xmlns:p14="http://schemas.microsoft.com/office/powerpoint/2010/main" val="3357887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更多</a:t>
            </a:r>
            <a:r>
              <a:rPr lang="en-US" altLang="zh-CN" dirty="0" smtClean="0"/>
              <a:t>Heat</a:t>
            </a:r>
            <a:r>
              <a:rPr lang="zh-CN" altLang="en-US" dirty="0" smtClean="0"/>
              <a:t>模板示例，请参考如下链接：</a:t>
            </a:r>
            <a:endParaRPr lang="en-US" altLang="zh-CN" dirty="0" smtClean="0"/>
          </a:p>
          <a:p>
            <a:pPr lvl="1"/>
            <a:r>
              <a:rPr lang="en-US" altLang="zh-CN" dirty="0" smtClean="0"/>
              <a:t>https://github.com/openstack/heat-templates/blob/master/hot/server_console.yaml</a:t>
            </a:r>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652410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Heat </a:t>
            </a:r>
            <a:r>
              <a:rPr lang="zh-CN" altLang="en-US" smtClean="0"/>
              <a:t>提供了多种资源类型来支持对于软件配置和部署的编排，例如：</a:t>
            </a:r>
          </a:p>
          <a:p>
            <a:pPr lvl="1"/>
            <a:r>
              <a:rPr lang="en-US" altLang="zh-CN" smtClean="0"/>
              <a:t>OS::Heat::CloudConfig</a:t>
            </a:r>
            <a:r>
              <a:rPr lang="zh-CN" altLang="en-US" smtClean="0"/>
              <a:t>： </a:t>
            </a:r>
            <a:r>
              <a:rPr lang="en-US" altLang="zh-CN" smtClean="0"/>
              <a:t>VM </a:t>
            </a:r>
            <a:r>
              <a:rPr lang="zh-CN" altLang="en-US" smtClean="0"/>
              <a:t>引导程序启动时的配置，由 </a:t>
            </a:r>
            <a:r>
              <a:rPr lang="en-US" altLang="zh-CN" smtClean="0"/>
              <a:t>OS::Nova::Server </a:t>
            </a:r>
            <a:r>
              <a:rPr lang="zh-CN" altLang="en-US" smtClean="0"/>
              <a:t>引用</a:t>
            </a:r>
          </a:p>
          <a:p>
            <a:pPr lvl="1"/>
            <a:r>
              <a:rPr lang="en-US" altLang="zh-CN" smtClean="0"/>
              <a:t>OS::Heat::SoftwareConfig</a:t>
            </a:r>
            <a:r>
              <a:rPr lang="zh-CN" altLang="en-US" smtClean="0"/>
              <a:t>：描述软件配置</a:t>
            </a:r>
          </a:p>
          <a:p>
            <a:pPr lvl="1"/>
            <a:r>
              <a:rPr lang="en-US" altLang="zh-CN" smtClean="0"/>
              <a:t>OS::Heat::SoftwareDeployment</a:t>
            </a:r>
            <a:r>
              <a:rPr lang="zh-CN" altLang="en-US" smtClean="0"/>
              <a:t>：执行软件部署</a:t>
            </a:r>
          </a:p>
          <a:p>
            <a:pPr lvl="1"/>
            <a:r>
              <a:rPr lang="en-US" altLang="zh-CN" smtClean="0"/>
              <a:t>OS::Heat::SoftwareDeploymentGroup</a:t>
            </a:r>
            <a:r>
              <a:rPr lang="zh-CN" altLang="en-US" smtClean="0"/>
              <a:t>：对一组 </a:t>
            </a:r>
            <a:r>
              <a:rPr lang="en-US" altLang="zh-CN" smtClean="0"/>
              <a:t>VM </a:t>
            </a:r>
            <a:r>
              <a:rPr lang="zh-CN" altLang="en-US" smtClean="0"/>
              <a:t>执行软件部署</a:t>
            </a:r>
          </a:p>
          <a:p>
            <a:pPr lvl="1"/>
            <a:r>
              <a:rPr lang="en-US" altLang="zh-CN" smtClean="0"/>
              <a:t>OS::Heat::SoftwareComponent</a:t>
            </a:r>
            <a:r>
              <a:rPr lang="zh-CN" altLang="en-US" smtClean="0"/>
              <a:t>：针对软件的不同生命周期部分，对应描述软件配置</a:t>
            </a:r>
          </a:p>
          <a:p>
            <a:pPr lvl="1"/>
            <a:r>
              <a:rPr lang="en-US" altLang="zh-CN" smtClean="0"/>
              <a:t>OS::Heat::StructuredConfig</a:t>
            </a:r>
            <a:r>
              <a:rPr lang="zh-CN" altLang="en-US" smtClean="0"/>
              <a:t>：和 </a:t>
            </a:r>
            <a:r>
              <a:rPr lang="en-US" altLang="zh-CN" smtClean="0"/>
              <a:t>OS::Heat::SoftwareConfig </a:t>
            </a:r>
            <a:r>
              <a:rPr lang="zh-CN" altLang="en-US" smtClean="0"/>
              <a:t>类似，但是用 </a:t>
            </a:r>
            <a:r>
              <a:rPr lang="en-US" altLang="zh-CN" smtClean="0"/>
              <a:t>Map </a:t>
            </a:r>
            <a:r>
              <a:rPr lang="zh-CN" altLang="en-US" smtClean="0"/>
              <a:t>来表述配置</a:t>
            </a:r>
          </a:p>
          <a:p>
            <a:pPr lvl="1"/>
            <a:r>
              <a:rPr lang="en-US" altLang="zh-CN" smtClean="0"/>
              <a:t>OS::Heat::StructuredDeployment</a:t>
            </a:r>
            <a:r>
              <a:rPr lang="zh-CN" altLang="en-US" smtClean="0"/>
              <a:t>：执行 </a:t>
            </a:r>
            <a:r>
              <a:rPr lang="en-US" altLang="zh-CN" smtClean="0"/>
              <a:t>OS::Heat::StructuredConfig </a:t>
            </a:r>
            <a:r>
              <a:rPr lang="zh-CN" altLang="en-US" smtClean="0"/>
              <a:t>对应的配置</a:t>
            </a:r>
          </a:p>
          <a:p>
            <a:pPr lvl="1"/>
            <a:r>
              <a:rPr lang="en-US" altLang="zh-CN" smtClean="0"/>
              <a:t>OS::Heat::StructuredDeploymentsGroup</a:t>
            </a:r>
            <a:r>
              <a:rPr lang="zh-CN" altLang="en-US" smtClean="0"/>
              <a:t>：对一组 </a:t>
            </a:r>
            <a:r>
              <a:rPr lang="en-US" altLang="zh-CN" smtClean="0"/>
              <a:t>VM </a:t>
            </a:r>
            <a:r>
              <a:rPr lang="zh-CN" altLang="en-US" smtClean="0"/>
              <a:t>执行 </a:t>
            </a:r>
            <a:r>
              <a:rPr lang="en-US" altLang="zh-CN" smtClean="0"/>
              <a:t>OS::Heat::StructuredConfig </a:t>
            </a:r>
            <a:r>
              <a:rPr lang="zh-CN" altLang="en-US" smtClean="0"/>
              <a:t>对应的配置</a:t>
            </a:r>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63732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0605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负载均衡是一个高级应用，它也是由一组不同的资源类型来实现的。资源类型包括：</a:t>
            </a:r>
          </a:p>
          <a:p>
            <a:pPr lvl="1"/>
            <a:r>
              <a:rPr lang="en-US" altLang="zh-CN" dirty="0" smtClean="0"/>
              <a:t>OS::Neutron::Pool</a:t>
            </a:r>
            <a:r>
              <a:rPr lang="zh-CN" altLang="en-US" dirty="0" smtClean="0"/>
              <a:t>：定义资源池，一般可以由 </a:t>
            </a:r>
            <a:r>
              <a:rPr lang="en-US" altLang="zh-CN" dirty="0" smtClean="0"/>
              <a:t>VM </a:t>
            </a:r>
            <a:r>
              <a:rPr lang="zh-CN" altLang="en-US" dirty="0" smtClean="0"/>
              <a:t>组成</a:t>
            </a:r>
          </a:p>
          <a:p>
            <a:pPr lvl="1"/>
            <a:r>
              <a:rPr lang="en-US" altLang="zh-CN" dirty="0" smtClean="0"/>
              <a:t>OS::Neutron::</a:t>
            </a:r>
            <a:r>
              <a:rPr lang="en-US" altLang="zh-CN" dirty="0" err="1" smtClean="0"/>
              <a:t>PoolMember</a:t>
            </a:r>
            <a:r>
              <a:rPr lang="zh-CN" altLang="en-US" dirty="0" smtClean="0"/>
              <a:t>：定义资源池的成员</a:t>
            </a:r>
          </a:p>
          <a:p>
            <a:pPr lvl="1"/>
            <a:r>
              <a:rPr lang="en-US" altLang="zh-CN" dirty="0" smtClean="0"/>
              <a:t>OS::Neutron::</a:t>
            </a:r>
            <a:r>
              <a:rPr lang="en-US" altLang="zh-CN" dirty="0" err="1" smtClean="0"/>
              <a:t>HealthMonitor</a:t>
            </a:r>
            <a:r>
              <a:rPr lang="zh-CN" altLang="en-US" dirty="0" smtClean="0"/>
              <a:t>：定义健康监视器，根据自定的协议，比如 </a:t>
            </a:r>
            <a:r>
              <a:rPr lang="en-US" altLang="zh-CN" dirty="0" smtClean="0"/>
              <a:t>TCP </a:t>
            </a:r>
            <a:r>
              <a:rPr lang="zh-CN" altLang="en-US" dirty="0" smtClean="0"/>
              <a:t>来监控资源的状态，并提供给 </a:t>
            </a:r>
            <a:r>
              <a:rPr lang="en-US" altLang="zh-CN" dirty="0" smtClean="0"/>
              <a:t>OS::Neutron::Pool </a:t>
            </a:r>
            <a:r>
              <a:rPr lang="zh-CN" altLang="en-US" dirty="0" smtClean="0"/>
              <a:t>来调整请求分发</a:t>
            </a:r>
          </a:p>
          <a:p>
            <a:pPr lvl="1"/>
            <a:r>
              <a:rPr lang="en-US" altLang="zh-CN" dirty="0" smtClean="0"/>
              <a:t>OS::Neutron::</a:t>
            </a:r>
            <a:r>
              <a:rPr lang="en-US" altLang="zh-CN" dirty="0" err="1" smtClean="0"/>
              <a:t>LoadBalancer</a:t>
            </a:r>
            <a:r>
              <a:rPr lang="zh-CN" altLang="en-US" dirty="0" smtClean="0"/>
              <a:t>：关联资源池以定义整个负载均衡。</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46119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随着</a:t>
            </a:r>
            <a:r>
              <a:rPr lang="en-US" altLang="zh-CN" dirty="0" smtClean="0"/>
              <a:t>DevOps</a:t>
            </a:r>
            <a:r>
              <a:rPr lang="zh-CN" altLang="en-US" dirty="0" smtClean="0"/>
              <a:t>的流行，大量配置管理的工具应运而生，比如</a:t>
            </a:r>
            <a:r>
              <a:rPr lang="en-US" altLang="zh-CN" dirty="0" smtClean="0"/>
              <a:t>Chef</a:t>
            </a:r>
            <a:r>
              <a:rPr lang="zh-CN" altLang="en-US" dirty="0" smtClean="0"/>
              <a:t>、</a:t>
            </a:r>
            <a:r>
              <a:rPr lang="en-US" altLang="zh-CN" dirty="0" smtClean="0"/>
              <a:t>Puppet</a:t>
            </a:r>
            <a:r>
              <a:rPr lang="zh-CN" altLang="en-US" dirty="0" smtClean="0"/>
              <a:t>和 </a:t>
            </a:r>
            <a:r>
              <a:rPr lang="en-US" altLang="zh-CN" dirty="0" err="1" smtClean="0"/>
              <a:t>Ansible</a:t>
            </a:r>
            <a:r>
              <a:rPr lang="zh-CN" altLang="en-US" dirty="0" smtClean="0"/>
              <a:t>。各种工具除了提供一个平台框架外，更是针对大量的中间件和软件部署提供了可以灵活配置和引用的脚本。</a:t>
            </a:r>
          </a:p>
          <a:p>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03843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66450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76400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106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91290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2695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88975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7293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92057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r>
              <a:rPr lang="en-US" altLang="zh-CN" dirty="0" smtClean="0"/>
              <a:t>OpenStack</a:t>
            </a:r>
            <a:r>
              <a:rPr lang="zh-CN" altLang="en-US" dirty="0" smtClean="0"/>
              <a:t>架构复杂，服务众多，智能化的应用运维解决方法是必要的。</a:t>
            </a:r>
            <a:endParaRPr lang="zh-CN" altLang="en-US" dirty="0"/>
          </a:p>
        </p:txBody>
      </p:sp>
    </p:spTree>
    <p:extLst>
      <p:ext uri="{BB962C8B-B14F-4D97-AF65-F5344CB8AC3E}">
        <p14:creationId xmlns:p14="http://schemas.microsoft.com/office/powerpoint/2010/main" val="3952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66607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Heat</a:t>
            </a:r>
            <a:r>
              <a:rPr lang="zh-CN" altLang="en-US" smtClean="0"/>
              <a:t>向开发人员和系统管理员提供了一种简便地创建和管理一批相关资源的方法，并通过有序且可预测的方式对其进行资源配置和更新。可以使用</a:t>
            </a:r>
            <a:r>
              <a:rPr lang="en-US" altLang="zh-CN" smtClean="0"/>
              <a:t>Heat</a:t>
            </a:r>
            <a:r>
              <a:rPr lang="zh-CN" altLang="en-US" smtClean="0"/>
              <a:t>的标准示例模板或自己创建模板来介绍 </a:t>
            </a:r>
            <a:r>
              <a:rPr lang="en-US" altLang="zh-CN" smtClean="0"/>
              <a:t>heat</a:t>
            </a:r>
            <a:r>
              <a:rPr lang="zh-CN" altLang="en-US" smtClean="0"/>
              <a:t>资源以及应用程序运行时所需的任何相关依赖项或运行时参数。可以不需要了解服务需要配置的顺序，也不必弄清楚让这些依赖项正常运行的细枝末节。</a:t>
            </a:r>
          </a:p>
          <a:p>
            <a:r>
              <a:rPr lang="zh-CN" altLang="en-US" smtClean="0"/>
              <a:t>对于</a:t>
            </a:r>
            <a:r>
              <a:rPr lang="en-US" altLang="zh-CN" smtClean="0"/>
              <a:t>Heat</a:t>
            </a:r>
            <a:r>
              <a:rPr lang="zh-CN" altLang="en-US" smtClean="0"/>
              <a:t>的功能和实现，简单来说就是用户可以预先定义一个规定格式的任务模版，任务模版中定义了一连串的相关任务（例如用什么配置开几台虚拟机，然后在其中一台中安装一个</a:t>
            </a:r>
            <a:r>
              <a:rPr lang="en-US" altLang="zh-CN" smtClean="0"/>
              <a:t>mysql</a:t>
            </a:r>
            <a:r>
              <a:rPr lang="zh-CN" altLang="en-US" smtClean="0"/>
              <a:t>服务，设定相关数据库属性，然后再配置几台虚拟机安装</a:t>
            </a:r>
            <a:r>
              <a:rPr lang="en-US" altLang="zh-CN" smtClean="0"/>
              <a:t>web</a:t>
            </a:r>
            <a:r>
              <a:rPr lang="zh-CN" altLang="en-US" smtClean="0"/>
              <a:t>服务群集等等），然后将模版交由</a:t>
            </a:r>
            <a:r>
              <a:rPr lang="en-US" altLang="zh-CN" smtClean="0"/>
              <a:t>Heat</a:t>
            </a:r>
            <a:r>
              <a:rPr lang="zh-CN" altLang="en-US" smtClean="0"/>
              <a:t>执行，就会按一定的顺序执行</a:t>
            </a:r>
            <a:r>
              <a:rPr lang="en-US" altLang="zh-CN" smtClean="0"/>
              <a:t>heat</a:t>
            </a:r>
            <a:r>
              <a:rPr lang="zh-CN" altLang="en-US" smtClean="0"/>
              <a:t>模版中定义的一连串任务。</a:t>
            </a:r>
            <a:endParaRPr lang="zh-CN" altLang="en-US"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609157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Heat</a:t>
            </a:r>
            <a:r>
              <a:rPr lang="zh-CN" altLang="en-US" smtClean="0"/>
              <a:t>是位于</a:t>
            </a:r>
            <a:r>
              <a:rPr lang="en-US" altLang="zh-CN" smtClean="0"/>
              <a:t>Nova</a:t>
            </a:r>
            <a:r>
              <a:rPr lang="zh-CN" altLang="en-US" smtClean="0"/>
              <a:t>、</a:t>
            </a:r>
            <a:r>
              <a:rPr lang="en-US" altLang="zh-CN" smtClean="0"/>
              <a:t>Neutron</a:t>
            </a:r>
            <a:r>
              <a:rPr lang="zh-CN" altLang="en-US" smtClean="0"/>
              <a:t>等服务之上的一个组件，它充当了</a:t>
            </a:r>
            <a:r>
              <a:rPr lang="en-US" altLang="zh-CN" smtClean="0"/>
              <a:t>OpenStack</a:t>
            </a:r>
            <a:r>
              <a:rPr lang="zh-CN" altLang="en-US" smtClean="0"/>
              <a:t>对外接口的角色，用户不需要直接接触</a:t>
            </a:r>
            <a:r>
              <a:rPr lang="en-US" altLang="zh-CN" smtClean="0"/>
              <a:t>OpenStack</a:t>
            </a:r>
            <a:r>
              <a:rPr lang="zh-CN" altLang="en-US" smtClean="0"/>
              <a:t>其他服务，只需把对各种资源的需求写在</a:t>
            </a:r>
            <a:r>
              <a:rPr lang="en-US" altLang="zh-CN" smtClean="0"/>
              <a:t>Heat</a:t>
            </a:r>
            <a:r>
              <a:rPr lang="zh-CN" altLang="en-US" smtClean="0"/>
              <a:t>模版里，</a:t>
            </a:r>
            <a:r>
              <a:rPr lang="en-US" altLang="zh-CN" smtClean="0"/>
              <a:t>Heat</a:t>
            </a:r>
            <a:r>
              <a:rPr lang="zh-CN" altLang="en-US" smtClean="0"/>
              <a:t>就会自动调用相关服务的接口来配置资源，从而满足用户的需求。 </a:t>
            </a:r>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728420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12302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23410867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lang="en-US" altLang="zh-CN" smtClean="0">
                <a:cs typeface="+mn-ea"/>
                <a:sym typeface="+mn-lt"/>
              </a:defRPr>
            </a:lvl1pPr>
            <a:lvl2pPr>
              <a:defRPr>
                <a:solidFill>
                  <a:schemeClr val="tx1"/>
                </a:solidFill>
              </a:defRPr>
            </a:lvl2pPr>
          </a:lstStyle>
          <a:p>
            <a:endParaRPr lang="zh-CN" altLang="en-US" dirty="0"/>
          </a:p>
        </p:txBody>
      </p:sp>
      <p:sp>
        <p:nvSpPr>
          <p:cNvPr id="8"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1664"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xmlns=""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xmlns=""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solidFill>
                  <a:schemeClr val="bg1">
                    <a:lumMod val="50000"/>
                  </a:schemeClr>
                </a:solidFill>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a:t>
            </a:r>
            <a:r>
              <a:rPr lang="zh-CN" altLang="en-US" dirty="0" smtClean="0"/>
              <a:t>文字</a:t>
            </a:r>
            <a:endParaRPr lang="zh-CN" altLang="en-US" dirty="0"/>
          </a:p>
        </p:txBody>
      </p:sp>
      <p:sp>
        <p:nvSpPr>
          <p:cNvPr id="9" name="Rectangle 5"/>
          <p:cNvSpPr>
            <a:spLocks noChangeArrowheads="1"/>
          </p:cNvSpPr>
          <p:nvPr userDrawn="1"/>
        </p:nvSpPr>
        <p:spPr bwMode="auto">
          <a:xfrm>
            <a:off x="2309233" y="-386308"/>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 name="Rectangle 6"/>
          <p:cNvSpPr>
            <a:spLocks noChangeArrowheads="1"/>
          </p:cNvSpPr>
          <p:nvPr userDrawn="1"/>
        </p:nvSpPr>
        <p:spPr bwMode="auto">
          <a:xfrm>
            <a:off x="2686676" y="-386308"/>
            <a:ext cx="323779" cy="325735"/>
          </a:xfrm>
          <a:prstGeom prst="rect">
            <a:avLst/>
          </a:prstGeom>
          <a:solidFill>
            <a:srgbClr val="15B0E8"/>
          </a:solidFill>
          <a:ln>
            <a:noFill/>
          </a:ln>
        </p:spPr>
        <p:txBody>
          <a:bodyPr vert="horz" wrap="square" lIns="91440" tIns="45720" rIns="91440" bIns="45720" numCol="1" anchor="t" anchorCtr="0" compatLnSpc="1"/>
          <a:lstStyle/>
          <a:p>
            <a:endParaRPr lang="zh-CN" altLang="en-US"/>
          </a:p>
        </p:txBody>
      </p:sp>
      <p:sp>
        <p:nvSpPr>
          <p:cNvPr id="11" name="Rectangle 7"/>
          <p:cNvSpPr>
            <a:spLocks noChangeArrowheads="1"/>
          </p:cNvSpPr>
          <p:nvPr userDrawn="1"/>
        </p:nvSpPr>
        <p:spPr bwMode="auto">
          <a:xfrm>
            <a:off x="3413791" y="-386308"/>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 name="Rectangle 8"/>
          <p:cNvSpPr>
            <a:spLocks noChangeArrowheads="1"/>
          </p:cNvSpPr>
          <p:nvPr userDrawn="1"/>
        </p:nvSpPr>
        <p:spPr bwMode="auto">
          <a:xfrm>
            <a:off x="3791235" y="-386308"/>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userDrawn="1"/>
        </p:nvSpPr>
        <p:spPr bwMode="auto">
          <a:xfrm>
            <a:off x="4170635" y="-386308"/>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Rectangle 10"/>
          <p:cNvSpPr>
            <a:spLocks noChangeArrowheads="1"/>
          </p:cNvSpPr>
          <p:nvPr userDrawn="1"/>
        </p:nvSpPr>
        <p:spPr bwMode="auto">
          <a:xfrm>
            <a:off x="4549056" y="-386308"/>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5"/>
          <p:cNvSpPr>
            <a:spLocks noChangeArrowheads="1"/>
          </p:cNvSpPr>
          <p:nvPr userDrawn="1"/>
        </p:nvSpPr>
        <p:spPr bwMode="auto">
          <a:xfrm>
            <a:off x="7699" y="-386308"/>
            <a:ext cx="321822" cy="325735"/>
          </a:xfrm>
          <a:prstGeom prst="rect">
            <a:avLst/>
          </a:prstGeom>
          <a:solidFill>
            <a:srgbClr val="415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Rectangle 5"/>
          <p:cNvSpPr>
            <a:spLocks noChangeArrowheads="1"/>
          </p:cNvSpPr>
          <p:nvPr userDrawn="1"/>
        </p:nvSpPr>
        <p:spPr bwMode="auto">
          <a:xfrm>
            <a:off x="385143" y="-386308"/>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5"/>
          <p:cNvSpPr>
            <a:spLocks noChangeArrowheads="1"/>
          </p:cNvSpPr>
          <p:nvPr userDrawn="1"/>
        </p:nvSpPr>
        <p:spPr bwMode="auto">
          <a:xfrm>
            <a:off x="762586" y="-386308"/>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92980" y="-696617"/>
            <a:ext cx="800219" cy="276999"/>
          </a:xfrm>
          <a:prstGeom prst="rect">
            <a:avLst/>
          </a:prstGeom>
        </p:spPr>
        <p:txBody>
          <a:bodyPr wrap="none">
            <a:spAutoFit/>
          </a:bodyPr>
          <a:lstStyle/>
          <a:p>
            <a:pPr defTabSz="1087755"/>
            <a:r>
              <a:rPr lang="zh-CN" altLang="en-US" sz="1200" b="1" dirty="0" smtClean="0">
                <a:solidFill>
                  <a:schemeClr val="tx1">
                    <a:lumMod val="75000"/>
                    <a:lumOff val="25000"/>
                  </a:schemeClr>
                </a:solidFill>
                <a:latin typeface="Open Sans" pitchFamily="34" charset="0"/>
                <a:ea typeface="Open Sans" pitchFamily="34" charset="0"/>
                <a:cs typeface="Open Sans" pitchFamily="34" charset="0"/>
              </a:rPr>
              <a:t>基础配色</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19" name="矩形 18"/>
          <p:cNvSpPr/>
          <p:nvPr userDrawn="1"/>
        </p:nvSpPr>
        <p:spPr>
          <a:xfrm>
            <a:off x="2208540" y="-696617"/>
            <a:ext cx="800219" cy="276999"/>
          </a:xfrm>
          <a:prstGeom prst="rect">
            <a:avLst/>
          </a:prstGeom>
        </p:spPr>
        <p:txBody>
          <a:bodyPr wrap="none">
            <a:spAutoFit/>
          </a:bodyPr>
          <a:lstStyle/>
          <a:p>
            <a:pPr defTabSz="1087755"/>
            <a:r>
              <a:rPr lang="zh-CN" altLang="en-US" sz="1200" b="1" dirty="0" smtClean="0">
                <a:solidFill>
                  <a:schemeClr val="tx1">
                    <a:lumMod val="75000"/>
                    <a:lumOff val="25000"/>
                  </a:schemeClr>
                </a:solidFill>
                <a:latin typeface="Open Sans" pitchFamily="34" charset="0"/>
                <a:ea typeface="Open Sans" pitchFamily="34" charset="0"/>
                <a:cs typeface="Open Sans" pitchFamily="34" charset="0"/>
              </a:rPr>
              <a:t>强调色一</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20" name="矩形 19"/>
          <p:cNvSpPr/>
          <p:nvPr userDrawn="1"/>
        </p:nvSpPr>
        <p:spPr>
          <a:xfrm>
            <a:off x="3340336" y="-696617"/>
            <a:ext cx="800219" cy="276999"/>
          </a:xfrm>
          <a:prstGeom prst="rect">
            <a:avLst/>
          </a:prstGeom>
        </p:spPr>
        <p:txBody>
          <a:bodyPr wrap="none">
            <a:spAutoFit/>
          </a:bodyPr>
          <a:lstStyle/>
          <a:p>
            <a:pPr defTabSz="1087755"/>
            <a:r>
              <a:rPr lang="zh-CN" altLang="en-US" sz="1200" b="1" dirty="0" smtClean="0">
                <a:solidFill>
                  <a:schemeClr val="tx1">
                    <a:lumMod val="75000"/>
                    <a:lumOff val="25000"/>
                  </a:schemeClr>
                </a:solidFill>
                <a:latin typeface="Open Sans" pitchFamily="34" charset="0"/>
                <a:ea typeface="Open Sans" pitchFamily="34" charset="0"/>
                <a:cs typeface="Open Sans" pitchFamily="34" charset="0"/>
              </a:rPr>
              <a:t>强调色</a:t>
            </a:r>
            <a:r>
              <a:rPr lang="zh-CN" altLang="en-US" sz="1200" b="1" dirty="0">
                <a:solidFill>
                  <a:schemeClr val="tx1">
                    <a:lumMod val="75000"/>
                    <a:lumOff val="25000"/>
                  </a:schemeClr>
                </a:solidFill>
                <a:latin typeface="Open Sans" pitchFamily="34" charset="0"/>
                <a:ea typeface="Open Sans" pitchFamily="34" charset="0"/>
                <a:cs typeface="Open Sans" pitchFamily="34" charset="0"/>
              </a:rPr>
              <a:t>二</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21" name="Rectangle 5"/>
          <p:cNvSpPr>
            <a:spLocks noChangeArrowheads="1"/>
          </p:cNvSpPr>
          <p:nvPr userDrawn="1"/>
        </p:nvSpPr>
        <p:spPr bwMode="auto">
          <a:xfrm>
            <a:off x="1149850" y="-386308"/>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2" name="Rectangle 5"/>
          <p:cNvSpPr>
            <a:spLocks noChangeArrowheads="1"/>
          </p:cNvSpPr>
          <p:nvPr userDrawn="1"/>
        </p:nvSpPr>
        <p:spPr bwMode="auto">
          <a:xfrm>
            <a:off x="1527293" y="-386308"/>
            <a:ext cx="321822" cy="325735"/>
          </a:xfrm>
          <a:prstGeom prst="rect">
            <a:avLst/>
          </a:prstGeom>
          <a:gradFill flip="none" rotWithShape="1">
            <a:gsLst>
              <a:gs pos="0">
                <a:srgbClr val="EBEBEB"/>
              </a:gs>
              <a:gs pos="100000">
                <a:srgbClr val="F0F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7" name="Rectangle 5"/>
          <p:cNvSpPr>
            <a:spLocks noChangeArrowheads="1"/>
          </p:cNvSpPr>
          <p:nvPr userDrawn="1"/>
        </p:nvSpPr>
        <p:spPr bwMode="auto">
          <a:xfrm>
            <a:off x="2309233" y="-386308"/>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 name="Rectangle 6"/>
          <p:cNvSpPr>
            <a:spLocks noChangeArrowheads="1"/>
          </p:cNvSpPr>
          <p:nvPr userDrawn="1"/>
        </p:nvSpPr>
        <p:spPr bwMode="auto">
          <a:xfrm>
            <a:off x="2686676" y="-386308"/>
            <a:ext cx="323779" cy="325735"/>
          </a:xfrm>
          <a:prstGeom prst="rect">
            <a:avLst/>
          </a:prstGeom>
          <a:solidFill>
            <a:srgbClr val="15B0E8"/>
          </a:solidFill>
          <a:ln>
            <a:noFill/>
          </a:ln>
        </p:spPr>
        <p:txBody>
          <a:bodyPr vert="horz" wrap="square" lIns="91440" tIns="45720" rIns="91440" bIns="45720" numCol="1" anchor="t" anchorCtr="0" compatLnSpc="1"/>
          <a:lstStyle/>
          <a:p>
            <a:endParaRPr lang="zh-CN" altLang="en-US"/>
          </a:p>
        </p:txBody>
      </p:sp>
      <p:sp>
        <p:nvSpPr>
          <p:cNvPr id="9" name="Rectangle 7"/>
          <p:cNvSpPr>
            <a:spLocks noChangeArrowheads="1"/>
          </p:cNvSpPr>
          <p:nvPr userDrawn="1"/>
        </p:nvSpPr>
        <p:spPr bwMode="auto">
          <a:xfrm>
            <a:off x="3413791" y="-386308"/>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Rectangle 8"/>
          <p:cNvSpPr>
            <a:spLocks noChangeArrowheads="1"/>
          </p:cNvSpPr>
          <p:nvPr userDrawn="1"/>
        </p:nvSpPr>
        <p:spPr bwMode="auto">
          <a:xfrm>
            <a:off x="3791235" y="-386308"/>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Rectangle 9"/>
          <p:cNvSpPr>
            <a:spLocks noChangeArrowheads="1"/>
          </p:cNvSpPr>
          <p:nvPr userDrawn="1"/>
        </p:nvSpPr>
        <p:spPr bwMode="auto">
          <a:xfrm>
            <a:off x="4170635" y="-386308"/>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0"/>
          <p:cNvSpPr>
            <a:spLocks noChangeArrowheads="1"/>
          </p:cNvSpPr>
          <p:nvPr userDrawn="1"/>
        </p:nvSpPr>
        <p:spPr bwMode="auto">
          <a:xfrm>
            <a:off x="4549056" y="-386308"/>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5"/>
          <p:cNvSpPr>
            <a:spLocks noChangeArrowheads="1"/>
          </p:cNvSpPr>
          <p:nvPr userDrawn="1"/>
        </p:nvSpPr>
        <p:spPr bwMode="auto">
          <a:xfrm>
            <a:off x="7699" y="-386308"/>
            <a:ext cx="321822" cy="325735"/>
          </a:xfrm>
          <a:prstGeom prst="rect">
            <a:avLst/>
          </a:prstGeom>
          <a:solidFill>
            <a:srgbClr val="415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 name="Rectangle 5"/>
          <p:cNvSpPr>
            <a:spLocks noChangeArrowheads="1"/>
          </p:cNvSpPr>
          <p:nvPr userDrawn="1"/>
        </p:nvSpPr>
        <p:spPr bwMode="auto">
          <a:xfrm>
            <a:off x="385143" y="-386308"/>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5"/>
          <p:cNvSpPr>
            <a:spLocks noChangeArrowheads="1"/>
          </p:cNvSpPr>
          <p:nvPr userDrawn="1"/>
        </p:nvSpPr>
        <p:spPr bwMode="auto">
          <a:xfrm>
            <a:off x="762586" y="-386308"/>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92980" y="-696617"/>
            <a:ext cx="800219" cy="276999"/>
          </a:xfrm>
          <a:prstGeom prst="rect">
            <a:avLst/>
          </a:prstGeom>
        </p:spPr>
        <p:txBody>
          <a:bodyPr wrap="none">
            <a:spAutoFit/>
          </a:bodyPr>
          <a:lstStyle/>
          <a:p>
            <a:pPr defTabSz="1087755"/>
            <a:r>
              <a:rPr lang="zh-CN" altLang="en-US" sz="1200" b="1" dirty="0" smtClean="0">
                <a:solidFill>
                  <a:schemeClr val="tx1">
                    <a:lumMod val="75000"/>
                    <a:lumOff val="25000"/>
                  </a:schemeClr>
                </a:solidFill>
                <a:latin typeface="Open Sans" pitchFamily="34" charset="0"/>
                <a:ea typeface="Open Sans" pitchFamily="34" charset="0"/>
                <a:cs typeface="Open Sans" pitchFamily="34" charset="0"/>
              </a:rPr>
              <a:t>基础配色</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20" name="矩形 19"/>
          <p:cNvSpPr/>
          <p:nvPr userDrawn="1"/>
        </p:nvSpPr>
        <p:spPr>
          <a:xfrm>
            <a:off x="2208540" y="-696617"/>
            <a:ext cx="800219" cy="276999"/>
          </a:xfrm>
          <a:prstGeom prst="rect">
            <a:avLst/>
          </a:prstGeom>
        </p:spPr>
        <p:txBody>
          <a:bodyPr wrap="none">
            <a:spAutoFit/>
          </a:bodyPr>
          <a:lstStyle/>
          <a:p>
            <a:pPr defTabSz="1087755"/>
            <a:r>
              <a:rPr lang="zh-CN" altLang="en-US" sz="1200" b="1" dirty="0" smtClean="0">
                <a:solidFill>
                  <a:schemeClr val="tx1">
                    <a:lumMod val="75000"/>
                    <a:lumOff val="25000"/>
                  </a:schemeClr>
                </a:solidFill>
                <a:latin typeface="Open Sans" pitchFamily="34" charset="0"/>
                <a:ea typeface="Open Sans" pitchFamily="34" charset="0"/>
                <a:cs typeface="Open Sans" pitchFamily="34" charset="0"/>
              </a:rPr>
              <a:t>强调色一</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21" name="矩形 20"/>
          <p:cNvSpPr/>
          <p:nvPr userDrawn="1"/>
        </p:nvSpPr>
        <p:spPr>
          <a:xfrm>
            <a:off x="3340336" y="-696617"/>
            <a:ext cx="800219" cy="276999"/>
          </a:xfrm>
          <a:prstGeom prst="rect">
            <a:avLst/>
          </a:prstGeom>
        </p:spPr>
        <p:txBody>
          <a:bodyPr wrap="none">
            <a:spAutoFit/>
          </a:bodyPr>
          <a:lstStyle/>
          <a:p>
            <a:pPr defTabSz="1087755"/>
            <a:r>
              <a:rPr lang="zh-CN" altLang="en-US" sz="1200" b="1" dirty="0" smtClean="0">
                <a:solidFill>
                  <a:schemeClr val="tx1">
                    <a:lumMod val="75000"/>
                    <a:lumOff val="25000"/>
                  </a:schemeClr>
                </a:solidFill>
                <a:latin typeface="Open Sans" pitchFamily="34" charset="0"/>
                <a:ea typeface="Open Sans" pitchFamily="34" charset="0"/>
                <a:cs typeface="Open Sans" pitchFamily="34" charset="0"/>
              </a:rPr>
              <a:t>强调色</a:t>
            </a:r>
            <a:r>
              <a:rPr lang="zh-CN" altLang="en-US" sz="1200" b="1" dirty="0">
                <a:solidFill>
                  <a:schemeClr val="tx1">
                    <a:lumMod val="75000"/>
                    <a:lumOff val="25000"/>
                  </a:schemeClr>
                </a:solidFill>
                <a:latin typeface="Open Sans" pitchFamily="34" charset="0"/>
                <a:ea typeface="Open Sans" pitchFamily="34" charset="0"/>
                <a:cs typeface="Open Sans" pitchFamily="34" charset="0"/>
              </a:rPr>
              <a:t>二</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22" name="Rectangle 5"/>
          <p:cNvSpPr>
            <a:spLocks noChangeArrowheads="1"/>
          </p:cNvSpPr>
          <p:nvPr userDrawn="1"/>
        </p:nvSpPr>
        <p:spPr bwMode="auto">
          <a:xfrm>
            <a:off x="1149850" y="-386308"/>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Rectangle 5"/>
          <p:cNvSpPr>
            <a:spLocks noChangeArrowheads="1"/>
          </p:cNvSpPr>
          <p:nvPr userDrawn="1"/>
        </p:nvSpPr>
        <p:spPr bwMode="auto">
          <a:xfrm>
            <a:off x="1527293" y="-386308"/>
            <a:ext cx="321822" cy="325735"/>
          </a:xfrm>
          <a:prstGeom prst="rect">
            <a:avLst/>
          </a:prstGeom>
          <a:gradFill flip="none" rotWithShape="1">
            <a:gsLst>
              <a:gs pos="0">
                <a:srgbClr val="EBEBEB"/>
              </a:gs>
              <a:gs pos="100000">
                <a:srgbClr val="F0F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
        <p:nvSpPr>
          <p:cNvPr id="2" name="Rectangle 5"/>
          <p:cNvSpPr>
            <a:spLocks noChangeArrowheads="1"/>
          </p:cNvSpPr>
          <p:nvPr userDrawn="1"/>
        </p:nvSpPr>
        <p:spPr bwMode="auto">
          <a:xfrm>
            <a:off x="2309233" y="-386308"/>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 name="Rectangle 6"/>
          <p:cNvSpPr>
            <a:spLocks noChangeArrowheads="1"/>
          </p:cNvSpPr>
          <p:nvPr userDrawn="1"/>
        </p:nvSpPr>
        <p:spPr bwMode="auto">
          <a:xfrm>
            <a:off x="2686676" y="-386308"/>
            <a:ext cx="323779" cy="325735"/>
          </a:xfrm>
          <a:prstGeom prst="rect">
            <a:avLst/>
          </a:prstGeom>
          <a:solidFill>
            <a:srgbClr val="15B0E8"/>
          </a:solidFill>
          <a:ln>
            <a:noFill/>
          </a:ln>
        </p:spPr>
        <p:txBody>
          <a:bodyPr vert="horz" wrap="square" lIns="91440" tIns="45720" rIns="91440" bIns="45720" numCol="1" anchor="t" anchorCtr="0" compatLnSpc="1"/>
          <a:lstStyle/>
          <a:p>
            <a:endParaRPr lang="zh-CN" altLang="en-US"/>
          </a:p>
        </p:txBody>
      </p:sp>
      <p:sp>
        <p:nvSpPr>
          <p:cNvPr id="4" name="Rectangle 7"/>
          <p:cNvSpPr>
            <a:spLocks noChangeArrowheads="1"/>
          </p:cNvSpPr>
          <p:nvPr userDrawn="1"/>
        </p:nvSpPr>
        <p:spPr bwMode="auto">
          <a:xfrm>
            <a:off x="3413791" y="-386308"/>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 name="Rectangle 8"/>
          <p:cNvSpPr>
            <a:spLocks noChangeArrowheads="1"/>
          </p:cNvSpPr>
          <p:nvPr userDrawn="1"/>
        </p:nvSpPr>
        <p:spPr bwMode="auto">
          <a:xfrm>
            <a:off x="3791235" y="-386308"/>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 name="Rectangle 9"/>
          <p:cNvSpPr>
            <a:spLocks noChangeArrowheads="1"/>
          </p:cNvSpPr>
          <p:nvPr userDrawn="1"/>
        </p:nvSpPr>
        <p:spPr bwMode="auto">
          <a:xfrm>
            <a:off x="4170635" y="-386308"/>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Rectangle 10"/>
          <p:cNvSpPr>
            <a:spLocks noChangeArrowheads="1"/>
          </p:cNvSpPr>
          <p:nvPr userDrawn="1"/>
        </p:nvSpPr>
        <p:spPr bwMode="auto">
          <a:xfrm>
            <a:off x="4549056" y="-386308"/>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 name="Rectangle 5"/>
          <p:cNvSpPr>
            <a:spLocks noChangeArrowheads="1"/>
          </p:cNvSpPr>
          <p:nvPr userDrawn="1"/>
        </p:nvSpPr>
        <p:spPr bwMode="auto">
          <a:xfrm>
            <a:off x="7699" y="-386308"/>
            <a:ext cx="321822" cy="325735"/>
          </a:xfrm>
          <a:prstGeom prst="rect">
            <a:avLst/>
          </a:prstGeom>
          <a:solidFill>
            <a:srgbClr val="415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Rectangle 5"/>
          <p:cNvSpPr>
            <a:spLocks noChangeArrowheads="1"/>
          </p:cNvSpPr>
          <p:nvPr userDrawn="1"/>
        </p:nvSpPr>
        <p:spPr bwMode="auto">
          <a:xfrm>
            <a:off x="385143" y="-386308"/>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5"/>
          <p:cNvSpPr>
            <a:spLocks noChangeArrowheads="1"/>
          </p:cNvSpPr>
          <p:nvPr userDrawn="1"/>
        </p:nvSpPr>
        <p:spPr bwMode="auto">
          <a:xfrm>
            <a:off x="762586" y="-386308"/>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92980" y="-696617"/>
            <a:ext cx="800219" cy="276999"/>
          </a:xfrm>
          <a:prstGeom prst="rect">
            <a:avLst/>
          </a:prstGeom>
        </p:spPr>
        <p:txBody>
          <a:bodyPr wrap="none">
            <a:spAutoFit/>
          </a:bodyPr>
          <a:lstStyle/>
          <a:p>
            <a:pPr defTabSz="1087755"/>
            <a:r>
              <a:rPr lang="zh-CN" altLang="en-US" sz="1200" b="1" dirty="0" smtClean="0">
                <a:solidFill>
                  <a:schemeClr val="tx1">
                    <a:lumMod val="75000"/>
                    <a:lumOff val="25000"/>
                  </a:schemeClr>
                </a:solidFill>
                <a:latin typeface="Open Sans" pitchFamily="34" charset="0"/>
                <a:ea typeface="Open Sans" pitchFamily="34" charset="0"/>
                <a:cs typeface="Open Sans" pitchFamily="34" charset="0"/>
              </a:rPr>
              <a:t>基础配色</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12" name="矩形 11"/>
          <p:cNvSpPr/>
          <p:nvPr userDrawn="1"/>
        </p:nvSpPr>
        <p:spPr>
          <a:xfrm>
            <a:off x="2208540" y="-696617"/>
            <a:ext cx="800219" cy="276999"/>
          </a:xfrm>
          <a:prstGeom prst="rect">
            <a:avLst/>
          </a:prstGeom>
        </p:spPr>
        <p:txBody>
          <a:bodyPr wrap="none">
            <a:spAutoFit/>
          </a:bodyPr>
          <a:lstStyle/>
          <a:p>
            <a:pPr defTabSz="1087755"/>
            <a:r>
              <a:rPr lang="zh-CN" altLang="en-US" sz="1200" b="1" dirty="0" smtClean="0">
                <a:solidFill>
                  <a:schemeClr val="tx1">
                    <a:lumMod val="75000"/>
                    <a:lumOff val="25000"/>
                  </a:schemeClr>
                </a:solidFill>
                <a:latin typeface="Open Sans" pitchFamily="34" charset="0"/>
                <a:ea typeface="Open Sans" pitchFamily="34" charset="0"/>
                <a:cs typeface="Open Sans" pitchFamily="34" charset="0"/>
              </a:rPr>
              <a:t>强调色一</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13" name="矩形 12"/>
          <p:cNvSpPr/>
          <p:nvPr userDrawn="1"/>
        </p:nvSpPr>
        <p:spPr>
          <a:xfrm>
            <a:off x="3340336" y="-696617"/>
            <a:ext cx="800219" cy="276999"/>
          </a:xfrm>
          <a:prstGeom prst="rect">
            <a:avLst/>
          </a:prstGeom>
        </p:spPr>
        <p:txBody>
          <a:bodyPr wrap="none">
            <a:spAutoFit/>
          </a:bodyPr>
          <a:lstStyle/>
          <a:p>
            <a:pPr defTabSz="1087755"/>
            <a:r>
              <a:rPr lang="zh-CN" altLang="en-US" sz="1200" b="1" dirty="0" smtClean="0">
                <a:solidFill>
                  <a:schemeClr val="tx1">
                    <a:lumMod val="75000"/>
                    <a:lumOff val="25000"/>
                  </a:schemeClr>
                </a:solidFill>
                <a:latin typeface="Open Sans" pitchFamily="34" charset="0"/>
                <a:ea typeface="Open Sans" pitchFamily="34" charset="0"/>
                <a:cs typeface="Open Sans" pitchFamily="34" charset="0"/>
              </a:rPr>
              <a:t>强调色</a:t>
            </a:r>
            <a:r>
              <a:rPr lang="zh-CN" altLang="en-US" sz="1200" b="1" dirty="0">
                <a:solidFill>
                  <a:schemeClr val="tx1">
                    <a:lumMod val="75000"/>
                    <a:lumOff val="25000"/>
                  </a:schemeClr>
                </a:solidFill>
                <a:latin typeface="Open Sans" pitchFamily="34" charset="0"/>
                <a:ea typeface="Open Sans" pitchFamily="34" charset="0"/>
                <a:cs typeface="Open Sans" pitchFamily="34" charset="0"/>
              </a:rPr>
              <a:t>二</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14" name="Rectangle 5"/>
          <p:cNvSpPr>
            <a:spLocks noChangeArrowheads="1"/>
          </p:cNvSpPr>
          <p:nvPr userDrawn="1"/>
        </p:nvSpPr>
        <p:spPr bwMode="auto">
          <a:xfrm>
            <a:off x="1149850" y="-386308"/>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 name="Rectangle 5"/>
          <p:cNvSpPr>
            <a:spLocks noChangeArrowheads="1"/>
          </p:cNvSpPr>
          <p:nvPr userDrawn="1"/>
        </p:nvSpPr>
        <p:spPr bwMode="auto">
          <a:xfrm>
            <a:off x="1527293" y="-386308"/>
            <a:ext cx="321822" cy="325735"/>
          </a:xfrm>
          <a:prstGeom prst="rect">
            <a:avLst/>
          </a:prstGeom>
          <a:gradFill flip="none" rotWithShape="1">
            <a:gsLst>
              <a:gs pos="0">
                <a:srgbClr val="EBEBEB"/>
              </a:gs>
              <a:gs pos="100000">
                <a:srgbClr val="F0F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75" r:id="rId10"/>
    <p:sldLayoutId id="2147483851" r:id="rId11"/>
    <p:sldLayoutId id="2147483852" r:id="rId12"/>
    <p:sldLayoutId id="2147483850" r:id="rId13"/>
    <p:sldLayoutId id="2147483861" r:id="rId14"/>
    <p:sldLayoutId id="2147483866"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hemeOverride" Target="../theme/themeOverride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themeOverride" Target="../theme/themeOverride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latin typeface="+mn-lt"/>
              <a:ea typeface="+mn-ea"/>
              <a:cs typeface="+mn-ea"/>
              <a:sym typeface="+mn-lt"/>
            </a:endParaRPr>
          </a:p>
        </p:txBody>
      </p:sp>
      <p:sp>
        <p:nvSpPr>
          <p:cNvPr id="4" name="标题 3"/>
          <p:cNvSpPr>
            <a:spLocks noGrp="1"/>
          </p:cNvSpPr>
          <p:nvPr>
            <p:ph type="ctrTitle" sz="quarter"/>
          </p:nvPr>
        </p:nvSpPr>
        <p:spPr/>
        <p:txBody>
          <a:bodyPr/>
          <a:lstStyle/>
          <a:p>
            <a:r>
              <a:rPr lang="en-US" altLang="zh-CN" dirty="0" smtClean="0">
                <a:latin typeface="+mn-lt"/>
                <a:cs typeface="+mn-ea"/>
                <a:sym typeface="+mn-lt"/>
              </a:rPr>
              <a:t>OpenStack</a:t>
            </a:r>
            <a:r>
              <a:rPr lang="zh-CN" altLang="en-US" dirty="0" smtClean="0">
                <a:latin typeface="+mn-lt"/>
                <a:cs typeface="+mn-ea"/>
                <a:sym typeface="+mn-lt"/>
              </a:rPr>
              <a:t>编排管理</a:t>
            </a:r>
            <a:endParaRPr lang="zh-CN" altLang="en-US" dirty="0">
              <a:latin typeface="+mn-lt"/>
              <a:cs typeface="+mn-ea"/>
              <a:sym typeface="+mn-lt"/>
            </a:endParaRPr>
          </a:p>
        </p:txBody>
      </p:sp>
      <p:sp>
        <p:nvSpPr>
          <p:cNvPr id="5" name="文本占位符 4"/>
          <p:cNvSpPr>
            <a:spLocks noGrp="1"/>
          </p:cNvSpPr>
          <p:nvPr>
            <p:ph type="body" sz="quarter" idx="10"/>
          </p:nvPr>
        </p:nvSpPr>
        <p:spPr/>
        <p:txBody>
          <a:bodyPr/>
          <a:lstStyle/>
          <a:p>
            <a:endParaRPr lang="zh-CN" altLang="en-US">
              <a:latin typeface="+mn-lt"/>
              <a:cs typeface="+mn-ea"/>
              <a:sym typeface="+mn-lt"/>
            </a:endParaRPr>
          </a:p>
        </p:txBody>
      </p:sp>
    </p:spTree>
    <p:extLst>
      <p:ext uri="{BB962C8B-B14F-4D97-AF65-F5344CB8AC3E}">
        <p14:creationId xmlns:p14="http://schemas.microsoft.com/office/powerpoint/2010/main" val="4227296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lt"/>
                <a:cs typeface="+mn-ea"/>
                <a:sym typeface="+mn-lt"/>
              </a:rPr>
              <a:t>Heat</a:t>
            </a:r>
            <a:r>
              <a:rPr lang="zh-CN" altLang="en-US" smtClean="0">
                <a:latin typeface="+mn-lt"/>
                <a:cs typeface="+mn-ea"/>
                <a:sym typeface="+mn-lt"/>
              </a:rPr>
              <a:t>架构</a:t>
            </a:r>
            <a:endParaRPr lang="zh-CN" altLang="en-US" dirty="0" smtClean="0">
              <a:latin typeface="+mn-lt"/>
              <a:cs typeface="+mn-ea"/>
              <a:sym typeface="+mn-lt"/>
            </a:endParaRPr>
          </a:p>
        </p:txBody>
      </p:sp>
      <p:grpSp>
        <p:nvGrpSpPr>
          <p:cNvPr id="51" name="组合 50"/>
          <p:cNvGrpSpPr/>
          <p:nvPr/>
        </p:nvGrpSpPr>
        <p:grpSpPr>
          <a:xfrm>
            <a:off x="1042259" y="2318949"/>
            <a:ext cx="10418337" cy="2220102"/>
            <a:chOff x="1019436" y="1399806"/>
            <a:chExt cx="9601199" cy="1358088"/>
          </a:xfrm>
        </p:grpSpPr>
        <p:sp>
          <p:nvSpPr>
            <p:cNvPr id="3" name="矩形 2"/>
            <p:cNvSpPr/>
            <p:nvPr/>
          </p:nvSpPr>
          <p:spPr bwMode="auto">
            <a:xfrm>
              <a:off x="1019436" y="1448780"/>
              <a:ext cx="1584176" cy="1224136"/>
            </a:xfrm>
            <a:prstGeom prst="rect">
              <a:avLst/>
            </a:prstGeom>
            <a:solidFill>
              <a:srgbClr val="EFEFE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lt"/>
                  <a:ea typeface="+mn-ea"/>
                  <a:cs typeface="+mn-ea"/>
                  <a:sym typeface="+mn-lt"/>
                </a:rPr>
                <a:t>Input</a:t>
              </a:r>
              <a:endParaRPr kumimoji="0" lang="zh-CN" altLang="en-US" sz="1800" b="0" i="0" u="none" strike="noStrike" cap="none" normalizeH="0" baseline="0" dirty="0" smtClean="0">
                <a:ln>
                  <a:noFill/>
                </a:ln>
                <a:solidFill>
                  <a:schemeClr val="tx1"/>
                </a:solidFill>
                <a:effectLst/>
                <a:latin typeface="+mn-lt"/>
                <a:ea typeface="+mn-ea"/>
                <a:cs typeface="+mn-ea"/>
                <a:sym typeface="+mn-lt"/>
              </a:endParaRPr>
            </a:p>
          </p:txBody>
        </p:sp>
        <p:sp>
          <p:nvSpPr>
            <p:cNvPr id="6" name="矩形 5"/>
            <p:cNvSpPr/>
            <p:nvPr/>
          </p:nvSpPr>
          <p:spPr bwMode="auto">
            <a:xfrm>
              <a:off x="1146522" y="2247439"/>
              <a:ext cx="1330005" cy="353469"/>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bg1"/>
                  </a:solidFill>
                  <a:latin typeface="+mn-lt"/>
                  <a:ea typeface="+mn-ea"/>
                  <a:cs typeface="+mn-ea"/>
                  <a:sym typeface="+mn-lt"/>
                </a:rPr>
                <a:t>Parameters</a:t>
              </a:r>
              <a:endParaRPr lang="zh-CN" altLang="en-US" sz="1600" dirty="0">
                <a:solidFill>
                  <a:schemeClr val="bg1"/>
                </a:solidFill>
                <a:latin typeface="+mn-lt"/>
                <a:ea typeface="+mn-ea"/>
                <a:cs typeface="+mn-ea"/>
                <a:sym typeface="+mn-lt"/>
              </a:endParaRPr>
            </a:p>
          </p:txBody>
        </p:sp>
        <p:sp>
          <p:nvSpPr>
            <p:cNvPr id="7" name="矩形 6"/>
            <p:cNvSpPr>
              <a:spLocks/>
            </p:cNvSpPr>
            <p:nvPr/>
          </p:nvSpPr>
          <p:spPr bwMode="auto">
            <a:xfrm>
              <a:off x="1146522" y="1851395"/>
              <a:ext cx="1330005" cy="353469"/>
            </a:xfrm>
            <a:prstGeom prst="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latin typeface="+mn-lt"/>
                  <a:ea typeface="+mn-ea"/>
                  <a:cs typeface="+mn-ea"/>
                  <a:sym typeface="+mn-lt"/>
                </a:rPr>
                <a:t>Template</a:t>
              </a:r>
              <a:endParaRPr kumimoji="0" lang="zh-CN" altLang="en-US" sz="1600" b="0" i="0" u="none" strike="noStrike" cap="none" normalizeH="0" baseline="0" dirty="0" smtClean="0">
                <a:ln>
                  <a:noFill/>
                </a:ln>
                <a:solidFill>
                  <a:schemeClr val="bg1"/>
                </a:solidFill>
                <a:effectLst/>
                <a:latin typeface="+mn-lt"/>
                <a:ea typeface="+mn-ea"/>
                <a:cs typeface="+mn-ea"/>
                <a:sym typeface="+mn-lt"/>
              </a:endParaRPr>
            </a:p>
          </p:txBody>
        </p:sp>
        <p:sp>
          <p:nvSpPr>
            <p:cNvPr id="9" name="矩形 8"/>
            <p:cNvSpPr/>
            <p:nvPr/>
          </p:nvSpPr>
          <p:spPr bwMode="auto">
            <a:xfrm>
              <a:off x="3359696" y="1800244"/>
              <a:ext cx="1692188" cy="521208"/>
            </a:xfrm>
            <a:prstGeom prst="rect">
              <a:avLst/>
            </a:prstGeom>
            <a:solidFill>
              <a:srgbClr val="EFEFE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800" dirty="0">
                  <a:latin typeface="+mn-lt"/>
                  <a:ea typeface="+mn-ea"/>
                  <a:cs typeface="+mn-ea"/>
                  <a:sym typeface="+mn-lt"/>
                </a:rPr>
                <a:t>Horizon / CLI</a:t>
              </a:r>
              <a:endParaRPr lang="zh-CN" altLang="en-US" sz="1800" dirty="0">
                <a:latin typeface="+mn-lt"/>
                <a:ea typeface="+mn-ea"/>
                <a:cs typeface="+mn-ea"/>
                <a:sym typeface="+mn-lt"/>
              </a:endParaRPr>
            </a:p>
          </p:txBody>
        </p:sp>
        <p:grpSp>
          <p:nvGrpSpPr>
            <p:cNvPr id="5" name="组合 4"/>
            <p:cNvGrpSpPr/>
            <p:nvPr/>
          </p:nvGrpSpPr>
          <p:grpSpPr>
            <a:xfrm>
              <a:off x="5951983" y="1448780"/>
              <a:ext cx="1532445" cy="1224136"/>
              <a:chOff x="6003715" y="1448780"/>
              <a:chExt cx="1532445" cy="1224136"/>
            </a:xfrm>
          </p:grpSpPr>
          <p:sp>
            <p:nvSpPr>
              <p:cNvPr id="10" name="矩形 9"/>
              <p:cNvSpPr>
                <a:spLocks/>
              </p:cNvSpPr>
              <p:nvPr/>
            </p:nvSpPr>
            <p:spPr bwMode="auto">
              <a:xfrm>
                <a:off x="6003715" y="2250938"/>
                <a:ext cx="1527459" cy="421978"/>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bg1"/>
                    </a:solidFill>
                    <a:latin typeface="+mn-lt"/>
                    <a:ea typeface="+mn-ea"/>
                    <a:cs typeface="+mn-ea"/>
                    <a:sym typeface="+mn-lt"/>
                  </a:rPr>
                  <a:t>Heat </a:t>
                </a:r>
                <a:r>
                  <a:rPr lang="en-US" altLang="zh-CN" sz="1600" dirty="0" smtClean="0">
                    <a:solidFill>
                      <a:schemeClr val="bg1"/>
                    </a:solidFill>
                    <a:latin typeface="+mn-lt"/>
                    <a:ea typeface="+mn-ea"/>
                    <a:cs typeface="+mn-ea"/>
                    <a:sym typeface="+mn-lt"/>
                  </a:rPr>
                  <a:t>API CFN</a:t>
                </a:r>
                <a:endParaRPr lang="zh-CN" altLang="en-US" sz="1600" dirty="0">
                  <a:solidFill>
                    <a:schemeClr val="bg1"/>
                  </a:solidFill>
                  <a:latin typeface="+mn-lt"/>
                  <a:ea typeface="+mn-ea"/>
                  <a:cs typeface="+mn-ea"/>
                  <a:sym typeface="+mn-lt"/>
                </a:endParaRPr>
              </a:p>
            </p:txBody>
          </p:sp>
          <p:sp>
            <p:nvSpPr>
              <p:cNvPr id="11" name="矩形 10"/>
              <p:cNvSpPr>
                <a:spLocks/>
              </p:cNvSpPr>
              <p:nvPr/>
            </p:nvSpPr>
            <p:spPr bwMode="auto">
              <a:xfrm>
                <a:off x="6008701" y="1448780"/>
                <a:ext cx="1527459" cy="421978"/>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bg1"/>
                    </a:solidFill>
                    <a:latin typeface="+mn-lt"/>
                    <a:ea typeface="+mn-ea"/>
                    <a:cs typeface="+mn-ea"/>
                    <a:sym typeface="+mn-lt"/>
                  </a:rPr>
                  <a:t>Heat API</a:t>
                </a:r>
                <a:endParaRPr lang="zh-CN" altLang="en-US" sz="1600" dirty="0">
                  <a:solidFill>
                    <a:schemeClr val="bg1"/>
                  </a:solidFill>
                  <a:latin typeface="+mn-lt"/>
                  <a:ea typeface="+mn-ea"/>
                  <a:cs typeface="+mn-ea"/>
                  <a:sym typeface="+mn-lt"/>
                </a:endParaRPr>
              </a:p>
            </p:txBody>
          </p:sp>
        </p:grpSp>
        <p:sp>
          <p:nvSpPr>
            <p:cNvPr id="14" name="矩形 13"/>
            <p:cNvSpPr/>
            <p:nvPr/>
          </p:nvSpPr>
          <p:spPr bwMode="auto">
            <a:xfrm>
              <a:off x="9036459" y="1664804"/>
              <a:ext cx="1584176" cy="792088"/>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solidFill>
                    <a:schemeClr val="bg1"/>
                  </a:solidFill>
                  <a:latin typeface="+mn-lt"/>
                  <a:ea typeface="+mn-ea"/>
                  <a:cs typeface="+mn-ea"/>
                  <a:sym typeface="+mn-lt"/>
                </a:rPr>
                <a:t>Heat Engine</a:t>
              </a:r>
              <a:endParaRPr lang="zh-CN" altLang="en-US" sz="1800" dirty="0">
                <a:solidFill>
                  <a:schemeClr val="bg1"/>
                </a:solidFill>
                <a:latin typeface="+mn-lt"/>
                <a:ea typeface="+mn-ea"/>
                <a:cs typeface="+mn-ea"/>
                <a:sym typeface="+mn-lt"/>
              </a:endParaRPr>
            </a:p>
          </p:txBody>
        </p:sp>
        <p:sp>
          <p:nvSpPr>
            <p:cNvPr id="15" name="下箭头 14"/>
            <p:cNvSpPr>
              <a:spLocks/>
            </p:cNvSpPr>
            <p:nvPr/>
          </p:nvSpPr>
          <p:spPr bwMode="auto">
            <a:xfrm rot="16200000">
              <a:off x="2859743" y="1728825"/>
              <a:ext cx="263852" cy="664050"/>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16" name="下箭头 15"/>
            <p:cNvSpPr>
              <a:spLocks/>
            </p:cNvSpPr>
            <p:nvPr/>
          </p:nvSpPr>
          <p:spPr bwMode="auto">
            <a:xfrm rot="14854617">
              <a:off x="5388963" y="1458994"/>
              <a:ext cx="263852" cy="745930"/>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18" name="下箭头 17"/>
            <p:cNvSpPr>
              <a:spLocks/>
            </p:cNvSpPr>
            <p:nvPr/>
          </p:nvSpPr>
          <p:spPr bwMode="auto">
            <a:xfrm rot="6745383" flipV="1">
              <a:off x="5388963" y="1930588"/>
              <a:ext cx="263852" cy="745932"/>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20" name="下箭头 19"/>
            <p:cNvSpPr>
              <a:spLocks/>
            </p:cNvSpPr>
            <p:nvPr/>
          </p:nvSpPr>
          <p:spPr bwMode="auto">
            <a:xfrm rot="16200000">
              <a:off x="8114184" y="1343176"/>
              <a:ext cx="263852" cy="1435345"/>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19" name="文本框 18"/>
            <p:cNvSpPr txBox="1"/>
            <p:nvPr/>
          </p:nvSpPr>
          <p:spPr bwMode="auto">
            <a:xfrm>
              <a:off x="5220633" y="1399806"/>
              <a:ext cx="550955" cy="18602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latin typeface="+mn-lt"/>
                  <a:ea typeface="+mn-ea"/>
                  <a:cs typeface="+mn-ea"/>
                  <a:sym typeface="+mn-lt"/>
                </a:rPr>
                <a:t>REST</a:t>
              </a:r>
              <a:endParaRPr lang="zh-CN" altLang="en-US" sz="1400" dirty="0" smtClean="0">
                <a:latin typeface="+mn-lt"/>
                <a:ea typeface="+mn-ea"/>
                <a:cs typeface="+mn-ea"/>
                <a:sym typeface="+mn-lt"/>
              </a:endParaRPr>
            </a:p>
          </p:txBody>
        </p:sp>
        <p:sp>
          <p:nvSpPr>
            <p:cNvPr id="22" name="文本框 21"/>
            <p:cNvSpPr txBox="1"/>
            <p:nvPr/>
          </p:nvSpPr>
          <p:spPr bwMode="auto">
            <a:xfrm>
              <a:off x="7464152" y="1707771"/>
              <a:ext cx="1434856" cy="18602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latin typeface="+mn-lt"/>
                  <a:ea typeface="+mn-ea"/>
                  <a:cs typeface="+mn-ea"/>
                  <a:sym typeface="+mn-lt"/>
                </a:rPr>
                <a:t>Message Queue</a:t>
              </a:r>
              <a:endParaRPr lang="zh-CN" altLang="en-US" sz="1400" dirty="0" smtClean="0">
                <a:latin typeface="+mn-lt"/>
                <a:ea typeface="+mn-ea"/>
                <a:cs typeface="+mn-ea"/>
                <a:sym typeface="+mn-lt"/>
              </a:endParaRPr>
            </a:p>
          </p:txBody>
        </p:sp>
        <p:sp>
          <p:nvSpPr>
            <p:cNvPr id="23" name="文本框 22"/>
            <p:cNvSpPr txBox="1"/>
            <p:nvPr/>
          </p:nvSpPr>
          <p:spPr bwMode="auto">
            <a:xfrm>
              <a:off x="5220633" y="2571867"/>
              <a:ext cx="550955" cy="18602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latin typeface="+mn-lt"/>
                  <a:ea typeface="+mn-ea"/>
                  <a:cs typeface="+mn-ea"/>
                  <a:sym typeface="+mn-lt"/>
                </a:rPr>
                <a:t>REST</a:t>
              </a:r>
              <a:endParaRPr lang="zh-CN" altLang="en-US" sz="1400" dirty="0" smtClean="0">
                <a:latin typeface="+mn-lt"/>
                <a:ea typeface="+mn-ea"/>
                <a:cs typeface="+mn-ea"/>
                <a:sym typeface="+mn-lt"/>
              </a:endParaRPr>
            </a:p>
          </p:txBody>
        </p:sp>
      </p:grpSp>
    </p:spTree>
    <p:extLst>
      <p:ext uri="{BB962C8B-B14F-4D97-AF65-F5344CB8AC3E}">
        <p14:creationId xmlns:p14="http://schemas.microsoft.com/office/powerpoint/2010/main" val="2031062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lt"/>
                <a:cs typeface="+mn-ea"/>
                <a:sym typeface="+mn-lt"/>
              </a:rPr>
              <a:t>Heat</a:t>
            </a:r>
            <a:r>
              <a:rPr lang="zh-CN" altLang="en-US" smtClean="0">
                <a:latin typeface="+mn-lt"/>
                <a:cs typeface="+mn-ea"/>
                <a:sym typeface="+mn-lt"/>
              </a:rPr>
              <a:t>组件</a:t>
            </a:r>
            <a:endParaRPr lang="zh-CN" altLang="en-US" dirty="0" smtClean="0">
              <a:latin typeface="+mn-lt"/>
              <a:cs typeface="+mn-ea"/>
              <a:sym typeface="+mn-lt"/>
            </a:endParaRPr>
          </a:p>
        </p:txBody>
      </p:sp>
      <p:graphicFrame>
        <p:nvGraphicFramePr>
          <p:cNvPr id="13" name="图示 12"/>
          <p:cNvGraphicFramePr/>
          <p:nvPr>
            <p:extLst>
              <p:ext uri="{D42A27DB-BD31-4B8C-83A1-F6EECF244321}">
                <p14:modId xmlns:p14="http://schemas.microsoft.com/office/powerpoint/2010/main" val="4218204338"/>
              </p:ext>
            </p:extLst>
          </p:nvPr>
        </p:nvGraphicFramePr>
        <p:xfrm>
          <a:off x="1057164" y="1412776"/>
          <a:ext cx="10331424" cy="4968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6290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lt"/>
                <a:cs typeface="+mn-ea"/>
                <a:sym typeface="+mn-lt"/>
              </a:rPr>
              <a:t>Heat Engine</a:t>
            </a:r>
            <a:r>
              <a:rPr lang="zh-CN" altLang="en-US" smtClean="0">
                <a:latin typeface="+mn-lt"/>
                <a:cs typeface="+mn-ea"/>
                <a:sym typeface="+mn-lt"/>
              </a:rPr>
              <a:t>架构</a:t>
            </a:r>
          </a:p>
        </p:txBody>
      </p:sp>
      <p:sp>
        <p:nvSpPr>
          <p:cNvPr id="55" name="矩形 54"/>
          <p:cNvSpPr/>
          <p:nvPr/>
        </p:nvSpPr>
        <p:spPr bwMode="auto">
          <a:xfrm>
            <a:off x="3489958" y="4186727"/>
            <a:ext cx="7870130" cy="577600"/>
          </a:xfrm>
          <a:prstGeom prst="rect">
            <a:avLst/>
          </a:prstGeom>
          <a:solidFill>
            <a:srgbClr val="EEEEEE"/>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800" dirty="0" smtClean="0">
                <a:latin typeface="+mn-lt"/>
                <a:ea typeface="+mn-ea"/>
                <a:cs typeface="+mn-ea"/>
                <a:sym typeface="+mn-lt"/>
              </a:rPr>
              <a:t>第三层</a:t>
            </a:r>
            <a:endParaRPr lang="zh-CN" altLang="en-US" sz="1800" dirty="0">
              <a:latin typeface="+mn-lt"/>
              <a:ea typeface="+mn-ea"/>
              <a:cs typeface="+mn-ea"/>
              <a:sym typeface="+mn-lt"/>
            </a:endParaRPr>
          </a:p>
        </p:txBody>
      </p:sp>
      <p:sp>
        <p:nvSpPr>
          <p:cNvPr id="54" name="矩形 53"/>
          <p:cNvSpPr/>
          <p:nvPr/>
        </p:nvSpPr>
        <p:spPr bwMode="auto">
          <a:xfrm>
            <a:off x="3475212" y="2900489"/>
            <a:ext cx="7870130" cy="577600"/>
          </a:xfrm>
          <a:prstGeom prst="rect">
            <a:avLst/>
          </a:prstGeom>
          <a:solidFill>
            <a:srgbClr val="EEEEEE"/>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800" dirty="0" smtClean="0">
                <a:latin typeface="+mn-lt"/>
                <a:ea typeface="+mn-ea"/>
                <a:cs typeface="+mn-ea"/>
                <a:sym typeface="+mn-lt"/>
              </a:rPr>
              <a:t>第二层</a:t>
            </a:r>
            <a:endParaRPr lang="zh-CN" altLang="en-US" sz="1800" dirty="0">
              <a:latin typeface="+mn-lt"/>
              <a:ea typeface="+mn-ea"/>
              <a:cs typeface="+mn-ea"/>
              <a:sym typeface="+mn-lt"/>
            </a:endParaRPr>
          </a:p>
        </p:txBody>
      </p:sp>
      <p:sp>
        <p:nvSpPr>
          <p:cNvPr id="52" name="矩形 51"/>
          <p:cNvSpPr/>
          <p:nvPr/>
        </p:nvSpPr>
        <p:spPr bwMode="auto">
          <a:xfrm>
            <a:off x="3475212" y="1735276"/>
            <a:ext cx="7870130" cy="577600"/>
          </a:xfrm>
          <a:prstGeom prst="rect">
            <a:avLst/>
          </a:prstGeom>
          <a:solidFill>
            <a:srgbClr val="EEEEEE"/>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effectLst/>
                <a:latin typeface="+mn-lt"/>
                <a:ea typeface="+mn-ea"/>
                <a:cs typeface="+mn-ea"/>
                <a:sym typeface="+mn-lt"/>
              </a:rPr>
              <a:t>第一层</a:t>
            </a:r>
          </a:p>
        </p:txBody>
      </p:sp>
      <p:sp>
        <p:nvSpPr>
          <p:cNvPr id="8" name="矩形 7"/>
          <p:cNvSpPr/>
          <p:nvPr/>
        </p:nvSpPr>
        <p:spPr bwMode="auto">
          <a:xfrm>
            <a:off x="6639417" y="1786993"/>
            <a:ext cx="2020371" cy="489879"/>
          </a:xfrm>
          <a:prstGeom prst="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800" dirty="0">
                <a:solidFill>
                  <a:schemeClr val="bg1"/>
                </a:solidFill>
                <a:latin typeface="+mn-lt"/>
                <a:ea typeface="+mn-ea"/>
                <a:cs typeface="+mn-ea"/>
                <a:sym typeface="+mn-lt"/>
              </a:rPr>
              <a:t>Heat Engine API</a:t>
            </a:r>
            <a:endParaRPr lang="zh-CN" altLang="en-US" sz="1800" dirty="0">
              <a:solidFill>
                <a:schemeClr val="bg1"/>
              </a:solidFill>
              <a:latin typeface="+mn-lt"/>
              <a:ea typeface="+mn-ea"/>
              <a:cs typeface="+mn-ea"/>
              <a:sym typeface="+mn-lt"/>
            </a:endParaRPr>
          </a:p>
        </p:txBody>
      </p:sp>
      <p:sp>
        <p:nvSpPr>
          <p:cNvPr id="20" name="矩形 19"/>
          <p:cNvSpPr/>
          <p:nvPr/>
        </p:nvSpPr>
        <p:spPr bwMode="auto">
          <a:xfrm>
            <a:off x="6860720" y="2944350"/>
            <a:ext cx="1577765" cy="489879"/>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solidFill>
                  <a:schemeClr val="bg1"/>
                </a:solidFill>
                <a:latin typeface="+mn-lt"/>
                <a:ea typeface="+mn-ea"/>
                <a:cs typeface="+mn-ea"/>
                <a:sym typeface="+mn-lt"/>
              </a:rPr>
              <a:t>Resources</a:t>
            </a:r>
            <a:endParaRPr lang="zh-CN" altLang="en-US" sz="1800" dirty="0">
              <a:solidFill>
                <a:schemeClr val="bg1"/>
              </a:solidFill>
              <a:latin typeface="+mn-lt"/>
              <a:ea typeface="+mn-ea"/>
              <a:cs typeface="+mn-ea"/>
              <a:sym typeface="+mn-lt"/>
            </a:endParaRPr>
          </a:p>
        </p:txBody>
      </p:sp>
      <p:sp>
        <p:nvSpPr>
          <p:cNvPr id="30" name="下箭头 29"/>
          <p:cNvSpPr>
            <a:spLocks/>
          </p:cNvSpPr>
          <p:nvPr/>
        </p:nvSpPr>
        <p:spPr bwMode="auto">
          <a:xfrm>
            <a:off x="7517676" y="1286656"/>
            <a:ext cx="263852" cy="472733"/>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32" name="下箭头 31"/>
          <p:cNvSpPr>
            <a:spLocks/>
          </p:cNvSpPr>
          <p:nvPr/>
        </p:nvSpPr>
        <p:spPr bwMode="auto">
          <a:xfrm>
            <a:off x="7517676" y="2334152"/>
            <a:ext cx="263852" cy="590792"/>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41" name="下箭头 40"/>
          <p:cNvSpPr>
            <a:spLocks/>
          </p:cNvSpPr>
          <p:nvPr/>
        </p:nvSpPr>
        <p:spPr bwMode="auto">
          <a:xfrm>
            <a:off x="7517676" y="3537012"/>
            <a:ext cx="263852" cy="590792"/>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35" name="矩形 34"/>
          <p:cNvSpPr>
            <a:spLocks/>
          </p:cNvSpPr>
          <p:nvPr/>
        </p:nvSpPr>
        <p:spPr bwMode="auto">
          <a:xfrm>
            <a:off x="7714244" y="4294572"/>
            <a:ext cx="1495378" cy="353469"/>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solidFill>
                  <a:schemeClr val="bg1"/>
                </a:solidFill>
                <a:latin typeface="+mn-lt"/>
                <a:ea typeface="+mn-ea"/>
                <a:cs typeface="+mn-ea"/>
                <a:sym typeface="+mn-lt"/>
              </a:rPr>
              <a:t>Glance Client</a:t>
            </a:r>
            <a:endParaRPr lang="zh-CN" altLang="en-US" sz="1400" dirty="0">
              <a:solidFill>
                <a:schemeClr val="bg1"/>
              </a:solidFill>
              <a:latin typeface="+mn-lt"/>
              <a:ea typeface="+mn-ea"/>
              <a:cs typeface="+mn-ea"/>
              <a:sym typeface="+mn-lt"/>
            </a:endParaRPr>
          </a:p>
        </p:txBody>
      </p:sp>
      <p:sp>
        <p:nvSpPr>
          <p:cNvPr id="36" name="矩形 35"/>
          <p:cNvSpPr>
            <a:spLocks/>
          </p:cNvSpPr>
          <p:nvPr/>
        </p:nvSpPr>
        <p:spPr bwMode="auto">
          <a:xfrm>
            <a:off x="4519328" y="4294572"/>
            <a:ext cx="1332148" cy="353469"/>
          </a:xfrm>
          <a:prstGeom prst="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mn-lt"/>
                <a:ea typeface="+mn-ea"/>
                <a:cs typeface="+mn-ea"/>
                <a:sym typeface="+mn-lt"/>
              </a:rPr>
              <a:t>Nova Client</a:t>
            </a:r>
            <a:endParaRPr kumimoji="0" lang="zh-CN" altLang="en-US" sz="1400" b="0" i="0" u="none" strike="noStrike" cap="none" normalizeH="0" baseline="0" dirty="0" smtClean="0">
              <a:ln>
                <a:noFill/>
              </a:ln>
              <a:solidFill>
                <a:schemeClr val="bg1"/>
              </a:solidFill>
              <a:effectLst/>
              <a:latin typeface="+mn-lt"/>
              <a:ea typeface="+mn-ea"/>
              <a:cs typeface="+mn-ea"/>
              <a:sym typeface="+mn-lt"/>
            </a:endParaRPr>
          </a:p>
        </p:txBody>
      </p:sp>
      <p:sp>
        <p:nvSpPr>
          <p:cNvPr id="37" name="矩形 36"/>
          <p:cNvSpPr>
            <a:spLocks/>
          </p:cNvSpPr>
          <p:nvPr/>
        </p:nvSpPr>
        <p:spPr bwMode="auto">
          <a:xfrm>
            <a:off x="5972770" y="4294572"/>
            <a:ext cx="1620180" cy="353469"/>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solidFill>
                  <a:schemeClr val="bg1"/>
                </a:solidFill>
                <a:latin typeface="+mn-lt"/>
                <a:ea typeface="+mn-ea"/>
                <a:cs typeface="+mn-ea"/>
                <a:sym typeface="+mn-lt"/>
              </a:rPr>
              <a:t>Neutron Client</a:t>
            </a:r>
            <a:endParaRPr lang="zh-CN" altLang="en-US" sz="1400" dirty="0">
              <a:solidFill>
                <a:schemeClr val="bg1"/>
              </a:solidFill>
              <a:latin typeface="+mn-lt"/>
              <a:ea typeface="+mn-ea"/>
              <a:cs typeface="+mn-ea"/>
              <a:sym typeface="+mn-lt"/>
            </a:endParaRPr>
          </a:p>
        </p:txBody>
      </p:sp>
      <p:sp>
        <p:nvSpPr>
          <p:cNvPr id="38" name="矩形 37"/>
          <p:cNvSpPr>
            <a:spLocks/>
          </p:cNvSpPr>
          <p:nvPr/>
        </p:nvSpPr>
        <p:spPr bwMode="auto">
          <a:xfrm>
            <a:off x="9330916" y="4294572"/>
            <a:ext cx="1470455" cy="353469"/>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solidFill>
                  <a:schemeClr val="bg1"/>
                </a:solidFill>
                <a:latin typeface="+mn-lt"/>
                <a:ea typeface="+mn-ea"/>
                <a:cs typeface="+mn-ea"/>
                <a:sym typeface="+mn-lt"/>
              </a:rPr>
              <a:t>Cinder Client</a:t>
            </a:r>
            <a:endParaRPr lang="zh-CN" altLang="en-US" sz="1400" dirty="0">
              <a:solidFill>
                <a:schemeClr val="bg1"/>
              </a:solidFill>
              <a:latin typeface="+mn-lt"/>
              <a:ea typeface="+mn-ea"/>
              <a:cs typeface="+mn-ea"/>
              <a:sym typeface="+mn-lt"/>
            </a:endParaRPr>
          </a:p>
        </p:txBody>
      </p:sp>
      <p:sp>
        <p:nvSpPr>
          <p:cNvPr id="39" name="矩形 38"/>
          <p:cNvSpPr/>
          <p:nvPr/>
        </p:nvSpPr>
        <p:spPr bwMode="auto">
          <a:xfrm>
            <a:off x="10922666" y="4293096"/>
            <a:ext cx="545434" cy="353469"/>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latin typeface="+mn-lt"/>
                <a:ea typeface="+mn-ea"/>
                <a:cs typeface="+mn-ea"/>
                <a:sym typeface="+mn-lt"/>
              </a:rPr>
              <a:t>…</a:t>
            </a:r>
            <a:endParaRPr lang="zh-CN" altLang="en-US" sz="1600" dirty="0">
              <a:latin typeface="+mn-lt"/>
              <a:ea typeface="+mn-ea"/>
              <a:cs typeface="+mn-ea"/>
              <a:sym typeface="+mn-lt"/>
            </a:endParaRPr>
          </a:p>
        </p:txBody>
      </p:sp>
      <p:grpSp>
        <p:nvGrpSpPr>
          <p:cNvPr id="2054" name="组合 2053"/>
          <p:cNvGrpSpPr/>
          <p:nvPr/>
        </p:nvGrpSpPr>
        <p:grpSpPr>
          <a:xfrm>
            <a:off x="4519328" y="5402394"/>
            <a:ext cx="6948772" cy="438874"/>
            <a:chOff x="4519328" y="5402394"/>
            <a:chExt cx="6948772" cy="438874"/>
          </a:xfrm>
        </p:grpSpPr>
        <p:sp>
          <p:nvSpPr>
            <p:cNvPr id="46" name="矩形 45"/>
            <p:cNvSpPr>
              <a:spLocks/>
            </p:cNvSpPr>
            <p:nvPr/>
          </p:nvSpPr>
          <p:spPr bwMode="auto">
            <a:xfrm>
              <a:off x="7714244" y="5402394"/>
              <a:ext cx="1495378" cy="438874"/>
            </a:xfrm>
            <a:prstGeom prst="rect">
              <a:avLst/>
            </a:prstGeom>
            <a:solidFill>
              <a:srgbClr val="F66F6A"/>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bg1"/>
                  </a:solidFill>
                  <a:latin typeface="+mn-lt"/>
                  <a:ea typeface="+mn-ea"/>
                  <a:cs typeface="+mn-ea"/>
                  <a:sym typeface="+mn-lt"/>
                </a:rPr>
                <a:t>Glance</a:t>
              </a:r>
              <a:endParaRPr lang="zh-CN" altLang="en-US" sz="1600" dirty="0">
                <a:solidFill>
                  <a:schemeClr val="bg1"/>
                </a:solidFill>
                <a:latin typeface="+mn-lt"/>
                <a:ea typeface="+mn-ea"/>
                <a:cs typeface="+mn-ea"/>
                <a:sym typeface="+mn-lt"/>
              </a:endParaRPr>
            </a:p>
          </p:txBody>
        </p:sp>
        <p:sp>
          <p:nvSpPr>
            <p:cNvPr id="47" name="矩形 46"/>
            <p:cNvSpPr>
              <a:spLocks/>
            </p:cNvSpPr>
            <p:nvPr/>
          </p:nvSpPr>
          <p:spPr bwMode="auto">
            <a:xfrm>
              <a:off x="4519328" y="5402394"/>
              <a:ext cx="1332148" cy="438874"/>
            </a:xfrm>
            <a:prstGeom prst="rect">
              <a:avLst/>
            </a:prstGeom>
            <a:solidFill>
              <a:srgbClr val="F66F6A"/>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latin typeface="+mn-lt"/>
                  <a:ea typeface="+mn-ea"/>
                  <a:cs typeface="+mn-ea"/>
                  <a:sym typeface="+mn-lt"/>
                </a:rPr>
                <a:t>Nova</a:t>
              </a:r>
              <a:endParaRPr kumimoji="0" lang="zh-CN" altLang="en-US" sz="1600" b="0" i="0" u="none" strike="noStrike" cap="none" normalizeH="0" baseline="0" dirty="0" smtClean="0">
                <a:ln>
                  <a:noFill/>
                </a:ln>
                <a:solidFill>
                  <a:schemeClr val="bg1"/>
                </a:solidFill>
                <a:effectLst/>
                <a:latin typeface="+mn-lt"/>
                <a:ea typeface="+mn-ea"/>
                <a:cs typeface="+mn-ea"/>
                <a:sym typeface="+mn-lt"/>
              </a:endParaRPr>
            </a:p>
          </p:txBody>
        </p:sp>
        <p:sp>
          <p:nvSpPr>
            <p:cNvPr id="48" name="矩形 47"/>
            <p:cNvSpPr>
              <a:spLocks/>
            </p:cNvSpPr>
            <p:nvPr/>
          </p:nvSpPr>
          <p:spPr bwMode="auto">
            <a:xfrm>
              <a:off x="5972770" y="5402394"/>
              <a:ext cx="1620180" cy="438874"/>
            </a:xfrm>
            <a:prstGeom prst="rect">
              <a:avLst/>
            </a:prstGeom>
            <a:solidFill>
              <a:srgbClr val="F66F6A"/>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bg1"/>
                  </a:solidFill>
                  <a:latin typeface="+mn-lt"/>
                  <a:ea typeface="+mn-ea"/>
                  <a:cs typeface="+mn-ea"/>
                  <a:sym typeface="+mn-lt"/>
                </a:rPr>
                <a:t>Neutron</a:t>
              </a:r>
              <a:endParaRPr lang="zh-CN" altLang="en-US" sz="1600" dirty="0">
                <a:solidFill>
                  <a:schemeClr val="bg1"/>
                </a:solidFill>
                <a:latin typeface="+mn-lt"/>
                <a:ea typeface="+mn-ea"/>
                <a:cs typeface="+mn-ea"/>
                <a:sym typeface="+mn-lt"/>
              </a:endParaRPr>
            </a:p>
          </p:txBody>
        </p:sp>
        <p:sp>
          <p:nvSpPr>
            <p:cNvPr id="49" name="矩形 48"/>
            <p:cNvSpPr>
              <a:spLocks/>
            </p:cNvSpPr>
            <p:nvPr/>
          </p:nvSpPr>
          <p:spPr bwMode="auto">
            <a:xfrm>
              <a:off x="9330916" y="5402394"/>
              <a:ext cx="1470455" cy="438874"/>
            </a:xfrm>
            <a:prstGeom prst="rect">
              <a:avLst/>
            </a:prstGeom>
            <a:solidFill>
              <a:srgbClr val="F66F6A"/>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bg1"/>
                  </a:solidFill>
                  <a:latin typeface="+mn-lt"/>
                  <a:ea typeface="+mn-ea"/>
                  <a:cs typeface="+mn-ea"/>
                  <a:sym typeface="+mn-lt"/>
                </a:rPr>
                <a:t>Cinder</a:t>
              </a:r>
              <a:endParaRPr lang="zh-CN" altLang="en-US" sz="1600" dirty="0">
                <a:solidFill>
                  <a:schemeClr val="bg1"/>
                </a:solidFill>
                <a:latin typeface="+mn-lt"/>
                <a:ea typeface="+mn-ea"/>
                <a:cs typeface="+mn-ea"/>
                <a:sym typeface="+mn-lt"/>
              </a:endParaRPr>
            </a:p>
          </p:txBody>
        </p:sp>
        <p:sp>
          <p:nvSpPr>
            <p:cNvPr id="50" name="矩形 49"/>
            <p:cNvSpPr/>
            <p:nvPr/>
          </p:nvSpPr>
          <p:spPr bwMode="auto">
            <a:xfrm>
              <a:off x="10922666" y="5402394"/>
              <a:ext cx="545434" cy="438874"/>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latin typeface="+mn-lt"/>
                  <a:ea typeface="+mn-ea"/>
                  <a:cs typeface="+mn-ea"/>
                  <a:sym typeface="+mn-lt"/>
                </a:rPr>
                <a:t>…</a:t>
              </a:r>
              <a:endParaRPr lang="zh-CN" altLang="en-US" sz="1600" dirty="0">
                <a:latin typeface="+mn-lt"/>
                <a:ea typeface="+mn-ea"/>
                <a:cs typeface="+mn-ea"/>
                <a:sym typeface="+mn-lt"/>
              </a:endParaRPr>
            </a:p>
          </p:txBody>
        </p:sp>
      </p:grpSp>
      <p:sp>
        <p:nvSpPr>
          <p:cNvPr id="69" name="下箭头 68"/>
          <p:cNvSpPr>
            <a:spLocks/>
          </p:cNvSpPr>
          <p:nvPr/>
        </p:nvSpPr>
        <p:spPr bwMode="auto">
          <a:xfrm>
            <a:off x="5053476" y="4689214"/>
            <a:ext cx="263852" cy="590792"/>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70" name="下箭头 69"/>
          <p:cNvSpPr>
            <a:spLocks/>
          </p:cNvSpPr>
          <p:nvPr/>
        </p:nvSpPr>
        <p:spPr bwMode="auto">
          <a:xfrm>
            <a:off x="6650934" y="4689214"/>
            <a:ext cx="263852" cy="590792"/>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71" name="下箭头 70"/>
          <p:cNvSpPr>
            <a:spLocks/>
          </p:cNvSpPr>
          <p:nvPr/>
        </p:nvSpPr>
        <p:spPr bwMode="auto">
          <a:xfrm>
            <a:off x="8330007" y="4689214"/>
            <a:ext cx="263852" cy="590792"/>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72" name="下箭头 71"/>
          <p:cNvSpPr>
            <a:spLocks/>
          </p:cNvSpPr>
          <p:nvPr/>
        </p:nvSpPr>
        <p:spPr bwMode="auto">
          <a:xfrm>
            <a:off x="9934217" y="4689214"/>
            <a:ext cx="263852" cy="590792"/>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2053" name="矩形标注 2052"/>
          <p:cNvSpPr/>
          <p:nvPr/>
        </p:nvSpPr>
        <p:spPr bwMode="auto">
          <a:xfrm>
            <a:off x="1039304" y="1290318"/>
            <a:ext cx="1888344" cy="950550"/>
          </a:xfrm>
          <a:prstGeom prst="wedgeRectCallout">
            <a:avLst>
              <a:gd name="adj1" fmla="val 87848"/>
              <a:gd name="adj2" fmla="val 52001"/>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400" dirty="0">
                <a:solidFill>
                  <a:schemeClr val="bg1"/>
                </a:solidFill>
                <a:latin typeface="+mn-lt"/>
                <a:ea typeface="+mn-ea"/>
                <a:cs typeface="+mn-ea"/>
                <a:sym typeface="+mn-lt"/>
              </a:rPr>
              <a:t>处理 </a:t>
            </a:r>
            <a:r>
              <a:rPr lang="en-US" altLang="zh-CN" sz="1400" dirty="0">
                <a:solidFill>
                  <a:schemeClr val="bg1"/>
                </a:solidFill>
                <a:latin typeface="+mn-lt"/>
                <a:ea typeface="+mn-ea"/>
                <a:cs typeface="+mn-ea"/>
                <a:sym typeface="+mn-lt"/>
              </a:rPr>
              <a:t>Heat </a:t>
            </a:r>
            <a:r>
              <a:rPr lang="zh-CN" altLang="en-US" sz="1400" dirty="0">
                <a:solidFill>
                  <a:schemeClr val="bg1"/>
                </a:solidFill>
                <a:latin typeface="+mn-lt"/>
                <a:ea typeface="+mn-ea"/>
                <a:cs typeface="+mn-ea"/>
                <a:sym typeface="+mn-lt"/>
              </a:rPr>
              <a:t>层面的请求</a:t>
            </a:r>
            <a:r>
              <a:rPr lang="zh-CN" altLang="en-US" sz="1400" dirty="0" smtClean="0">
                <a:solidFill>
                  <a:schemeClr val="bg1"/>
                </a:solidFill>
                <a:latin typeface="+mn-lt"/>
                <a:ea typeface="+mn-ea"/>
                <a:cs typeface="+mn-ea"/>
                <a:sym typeface="+mn-lt"/>
              </a:rPr>
              <a:t>，根据</a:t>
            </a:r>
            <a:r>
              <a:rPr lang="zh-CN" altLang="en-US" sz="1400" dirty="0">
                <a:solidFill>
                  <a:schemeClr val="bg1"/>
                </a:solidFill>
                <a:latin typeface="+mn-lt"/>
                <a:ea typeface="+mn-ea"/>
                <a:cs typeface="+mn-ea"/>
                <a:sym typeface="+mn-lt"/>
              </a:rPr>
              <a:t>模板和输入参数来</a:t>
            </a:r>
            <a:r>
              <a:rPr lang="zh-CN" altLang="en-US" sz="1400" dirty="0" smtClean="0">
                <a:solidFill>
                  <a:schemeClr val="bg1"/>
                </a:solidFill>
                <a:latin typeface="+mn-lt"/>
                <a:ea typeface="+mn-ea"/>
                <a:cs typeface="+mn-ea"/>
                <a:sym typeface="+mn-lt"/>
              </a:rPr>
              <a:t>创建</a:t>
            </a:r>
            <a:r>
              <a:rPr lang="en-US" altLang="zh-CN" sz="1400" dirty="0" smtClean="0">
                <a:solidFill>
                  <a:schemeClr val="bg1"/>
                </a:solidFill>
                <a:latin typeface="+mn-lt"/>
                <a:ea typeface="+mn-ea"/>
                <a:cs typeface="+mn-ea"/>
                <a:sym typeface="+mn-lt"/>
              </a:rPr>
              <a:t>Stack</a:t>
            </a:r>
            <a:r>
              <a:rPr lang="zh-CN" altLang="en-US" sz="1400" dirty="0" smtClean="0">
                <a:solidFill>
                  <a:schemeClr val="bg1"/>
                </a:solidFill>
                <a:latin typeface="+mn-lt"/>
                <a:ea typeface="+mn-ea"/>
                <a:cs typeface="+mn-ea"/>
                <a:sym typeface="+mn-lt"/>
              </a:rPr>
              <a:t>（包含各种资源的集合）</a:t>
            </a:r>
            <a:endParaRPr kumimoji="0" lang="zh-CN" altLang="en-US" sz="1400" b="0" i="0" u="none" strike="noStrike" cap="none" normalizeH="0" baseline="0" dirty="0" smtClean="0">
              <a:ln>
                <a:noFill/>
              </a:ln>
              <a:solidFill>
                <a:schemeClr val="bg1"/>
              </a:solidFill>
              <a:effectLst/>
              <a:latin typeface="+mn-lt"/>
              <a:ea typeface="+mn-ea"/>
              <a:cs typeface="+mn-ea"/>
              <a:sym typeface="+mn-lt"/>
            </a:endParaRPr>
          </a:p>
        </p:txBody>
      </p:sp>
      <p:sp>
        <p:nvSpPr>
          <p:cNvPr id="76" name="矩形标注 75"/>
          <p:cNvSpPr/>
          <p:nvPr/>
        </p:nvSpPr>
        <p:spPr bwMode="auto">
          <a:xfrm>
            <a:off x="1039304" y="2874494"/>
            <a:ext cx="1888344" cy="718544"/>
          </a:xfrm>
          <a:prstGeom prst="wedgeRectCallout">
            <a:avLst>
              <a:gd name="adj1" fmla="val 88931"/>
              <a:gd name="adj2" fmla="val -14134"/>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400" dirty="0">
                <a:solidFill>
                  <a:schemeClr val="bg1"/>
                </a:solidFill>
                <a:latin typeface="+mn-lt"/>
                <a:ea typeface="+mn-ea"/>
                <a:cs typeface="+mn-ea"/>
                <a:sym typeface="+mn-lt"/>
              </a:rPr>
              <a:t>解析 </a:t>
            </a:r>
            <a:r>
              <a:rPr lang="en-US" altLang="zh-CN" sz="1400" dirty="0">
                <a:solidFill>
                  <a:schemeClr val="bg1"/>
                </a:solidFill>
                <a:latin typeface="+mn-lt"/>
                <a:ea typeface="+mn-ea"/>
                <a:cs typeface="+mn-ea"/>
                <a:sym typeface="+mn-lt"/>
              </a:rPr>
              <a:t>Stack</a:t>
            </a:r>
            <a:r>
              <a:rPr lang="zh-CN" altLang="en-US" sz="1400" dirty="0">
                <a:solidFill>
                  <a:schemeClr val="bg1"/>
                </a:solidFill>
                <a:latin typeface="+mn-lt"/>
                <a:ea typeface="+mn-ea"/>
                <a:cs typeface="+mn-ea"/>
                <a:sym typeface="+mn-lt"/>
              </a:rPr>
              <a:t>里各种资源的依赖关系，</a:t>
            </a:r>
            <a:r>
              <a:rPr lang="en-US" altLang="zh-CN" sz="1400" dirty="0">
                <a:solidFill>
                  <a:schemeClr val="bg1"/>
                </a:solidFill>
                <a:latin typeface="+mn-lt"/>
                <a:ea typeface="+mn-ea"/>
                <a:cs typeface="+mn-ea"/>
                <a:sym typeface="+mn-lt"/>
              </a:rPr>
              <a:t>Stack</a:t>
            </a:r>
            <a:r>
              <a:rPr lang="zh-CN" altLang="en-US" sz="1400" dirty="0">
                <a:solidFill>
                  <a:schemeClr val="bg1"/>
                </a:solidFill>
                <a:latin typeface="+mn-lt"/>
                <a:ea typeface="+mn-ea"/>
                <a:cs typeface="+mn-ea"/>
                <a:sym typeface="+mn-lt"/>
              </a:rPr>
              <a:t>和嵌套 </a:t>
            </a:r>
            <a:r>
              <a:rPr lang="en-US" altLang="zh-CN" sz="1400" dirty="0">
                <a:solidFill>
                  <a:schemeClr val="bg1"/>
                </a:solidFill>
                <a:latin typeface="+mn-lt"/>
                <a:ea typeface="+mn-ea"/>
                <a:cs typeface="+mn-ea"/>
                <a:sym typeface="+mn-lt"/>
              </a:rPr>
              <a:t>Stack </a:t>
            </a:r>
            <a:r>
              <a:rPr lang="zh-CN" altLang="en-US" sz="1400" dirty="0">
                <a:solidFill>
                  <a:schemeClr val="bg1"/>
                </a:solidFill>
                <a:latin typeface="+mn-lt"/>
                <a:ea typeface="+mn-ea"/>
                <a:cs typeface="+mn-ea"/>
                <a:sym typeface="+mn-lt"/>
              </a:rPr>
              <a:t>的关系</a:t>
            </a:r>
          </a:p>
        </p:txBody>
      </p:sp>
      <p:sp>
        <p:nvSpPr>
          <p:cNvPr id="77" name="矩形标注 76"/>
          <p:cNvSpPr/>
          <p:nvPr/>
        </p:nvSpPr>
        <p:spPr bwMode="auto">
          <a:xfrm>
            <a:off x="1061329" y="4746702"/>
            <a:ext cx="1866319" cy="770530"/>
          </a:xfrm>
          <a:prstGeom prst="wedgeRectCallout">
            <a:avLst>
              <a:gd name="adj1" fmla="val 88931"/>
              <a:gd name="adj2" fmla="val -76930"/>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400" dirty="0">
                <a:solidFill>
                  <a:schemeClr val="bg1"/>
                </a:solidFill>
                <a:latin typeface="+mn-lt"/>
                <a:ea typeface="+mn-ea"/>
                <a:cs typeface="+mn-ea"/>
                <a:sym typeface="+mn-lt"/>
              </a:rPr>
              <a:t>根据解析出来的关系，依次调用各种</a:t>
            </a:r>
            <a:r>
              <a:rPr lang="zh-CN" altLang="en-US" sz="1400" dirty="0" smtClean="0">
                <a:solidFill>
                  <a:schemeClr val="bg1"/>
                </a:solidFill>
                <a:latin typeface="+mn-lt"/>
                <a:ea typeface="+mn-ea"/>
                <a:cs typeface="+mn-ea"/>
                <a:sym typeface="+mn-lt"/>
              </a:rPr>
              <a:t>服务</a:t>
            </a:r>
            <a:r>
              <a:rPr lang="zh-CN" altLang="en-US" sz="1400" dirty="0">
                <a:solidFill>
                  <a:schemeClr val="bg1"/>
                </a:solidFill>
                <a:latin typeface="+mn-lt"/>
                <a:ea typeface="+mn-ea"/>
                <a:cs typeface="+mn-ea"/>
                <a:sym typeface="+mn-lt"/>
              </a:rPr>
              <a:t>客户端</a:t>
            </a:r>
            <a:r>
              <a:rPr lang="zh-CN" altLang="en-US" sz="1400" dirty="0" smtClean="0">
                <a:solidFill>
                  <a:schemeClr val="bg1"/>
                </a:solidFill>
                <a:latin typeface="+mn-lt"/>
                <a:ea typeface="+mn-ea"/>
                <a:cs typeface="+mn-ea"/>
                <a:sym typeface="+mn-lt"/>
              </a:rPr>
              <a:t>来</a:t>
            </a:r>
            <a:r>
              <a:rPr lang="zh-CN" altLang="en-US" sz="1400" dirty="0">
                <a:solidFill>
                  <a:schemeClr val="bg1"/>
                </a:solidFill>
                <a:latin typeface="+mn-lt"/>
                <a:ea typeface="+mn-ea"/>
                <a:cs typeface="+mn-ea"/>
                <a:sym typeface="+mn-lt"/>
              </a:rPr>
              <a:t>创建各种资源</a:t>
            </a:r>
          </a:p>
        </p:txBody>
      </p:sp>
    </p:spTree>
    <p:extLst>
      <p:ext uri="{BB962C8B-B14F-4D97-AF65-F5344CB8AC3E}">
        <p14:creationId xmlns:p14="http://schemas.microsoft.com/office/powerpoint/2010/main" val="122776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4" grpId="0" animBg="1"/>
      <p:bldP spid="52" grpId="0" animBg="1"/>
      <p:bldP spid="2053" grpId="0" animBg="1"/>
      <p:bldP spid="76" grpId="0" animBg="1"/>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latin typeface="+mn-lt"/>
                <a:cs typeface="+mn-ea"/>
                <a:sym typeface="+mn-lt"/>
              </a:rPr>
              <a:t>OpenStack</a:t>
            </a:r>
            <a:r>
              <a:rPr lang="zh-CN" altLang="en-US" dirty="0" smtClean="0">
                <a:latin typeface="+mn-lt"/>
                <a:cs typeface="+mn-ea"/>
                <a:sym typeface="+mn-lt"/>
              </a:rPr>
              <a:t>编排服务</a:t>
            </a:r>
            <a:r>
              <a:rPr lang="en-US" altLang="zh-CN" dirty="0" smtClean="0">
                <a:latin typeface="+mn-lt"/>
                <a:cs typeface="+mn-ea"/>
                <a:sym typeface="+mn-lt"/>
              </a:rPr>
              <a:t>Heat</a:t>
            </a:r>
            <a:r>
              <a:rPr lang="zh-CN" altLang="en-US" dirty="0" smtClean="0">
                <a:latin typeface="+mn-lt"/>
                <a:cs typeface="+mn-ea"/>
                <a:sym typeface="+mn-lt"/>
              </a:rPr>
              <a:t>简介</a:t>
            </a:r>
            <a:endParaRPr lang="en-US" altLang="zh-CN" dirty="0">
              <a:latin typeface="+mn-lt"/>
              <a:cs typeface="+mn-ea"/>
              <a:sym typeface="+mn-lt"/>
            </a:endParaRPr>
          </a:p>
          <a:p>
            <a:r>
              <a:rPr lang="en-US" altLang="zh-CN" dirty="0" smtClean="0">
                <a:latin typeface="+mn-lt"/>
                <a:cs typeface="+mn-ea"/>
                <a:sym typeface="+mn-lt"/>
              </a:rPr>
              <a:t>Heat</a:t>
            </a:r>
            <a:r>
              <a:rPr lang="zh-CN" altLang="en-US" dirty="0" smtClean="0">
                <a:latin typeface="+mn-lt"/>
                <a:cs typeface="+mn-ea"/>
                <a:sym typeface="+mn-lt"/>
              </a:rPr>
              <a:t>架构</a:t>
            </a:r>
            <a:endParaRPr lang="zh-CN" altLang="en-US" dirty="0">
              <a:latin typeface="+mn-lt"/>
              <a:cs typeface="+mn-ea"/>
              <a:sym typeface="+mn-lt"/>
            </a:endParaRPr>
          </a:p>
          <a:p>
            <a:r>
              <a:rPr lang="en-US" altLang="zh-CN" b="1" dirty="0">
                <a:solidFill>
                  <a:schemeClr val="tx1"/>
                </a:solidFill>
                <a:latin typeface="+mn-lt"/>
                <a:cs typeface="+mn-ea"/>
                <a:sym typeface="+mn-lt"/>
              </a:rPr>
              <a:t>Heat</a:t>
            </a:r>
            <a:r>
              <a:rPr lang="zh-CN" altLang="en-US" b="1" dirty="0">
                <a:solidFill>
                  <a:schemeClr val="tx1"/>
                </a:solidFill>
                <a:latin typeface="+mn-lt"/>
                <a:cs typeface="+mn-ea"/>
                <a:sym typeface="+mn-lt"/>
              </a:rPr>
              <a:t>概念</a:t>
            </a:r>
            <a:endParaRPr lang="en-US" altLang="zh-CN" b="1" dirty="0">
              <a:solidFill>
                <a:schemeClr val="tx1"/>
              </a:solidFill>
              <a:latin typeface="+mn-lt"/>
              <a:cs typeface="+mn-ea"/>
              <a:sym typeface="+mn-lt"/>
            </a:endParaRPr>
          </a:p>
          <a:p>
            <a:r>
              <a:rPr lang="en-US" altLang="zh-CN" dirty="0" smtClean="0">
                <a:latin typeface="+mn-lt"/>
                <a:cs typeface="+mn-ea"/>
                <a:sym typeface="+mn-lt"/>
              </a:rPr>
              <a:t>Heat</a:t>
            </a:r>
            <a:r>
              <a:rPr lang="zh-CN" altLang="en-US" dirty="0" smtClean="0">
                <a:latin typeface="+mn-lt"/>
                <a:cs typeface="+mn-ea"/>
                <a:sym typeface="+mn-lt"/>
              </a:rPr>
              <a:t>典型编排场景</a:t>
            </a:r>
            <a:endParaRPr lang="en-US" altLang="zh-CN" dirty="0">
              <a:latin typeface="+mn-lt"/>
              <a:cs typeface="+mn-ea"/>
              <a:sym typeface="+mn-lt"/>
            </a:endParaRPr>
          </a:p>
          <a:p>
            <a:r>
              <a:rPr lang="en-US" altLang="zh-CN" dirty="0" smtClean="0">
                <a:latin typeface="+mn-lt"/>
                <a:cs typeface="+mn-ea"/>
                <a:sym typeface="+mn-lt"/>
              </a:rPr>
              <a:t>OpenStack</a:t>
            </a:r>
            <a:r>
              <a:rPr lang="zh-CN" altLang="en-US" dirty="0">
                <a:latin typeface="+mn-lt"/>
                <a:cs typeface="+mn-ea"/>
                <a:sym typeface="+mn-lt"/>
              </a:rPr>
              <a:t>动手实验</a:t>
            </a:r>
            <a:r>
              <a:rPr lang="zh-CN" altLang="en-US" dirty="0" smtClean="0">
                <a:latin typeface="+mn-lt"/>
                <a:cs typeface="+mn-ea"/>
                <a:sym typeface="+mn-lt"/>
              </a:rPr>
              <a:t>：</a:t>
            </a:r>
            <a:r>
              <a:rPr lang="en-US" altLang="zh-CN" dirty="0">
                <a:latin typeface="+mn-lt"/>
                <a:cs typeface="+mn-ea"/>
                <a:sym typeface="+mn-lt"/>
              </a:rPr>
              <a:t> Heat</a:t>
            </a:r>
            <a:r>
              <a:rPr lang="zh-CN" altLang="en-US" dirty="0" smtClean="0">
                <a:latin typeface="+mn-lt"/>
                <a:cs typeface="+mn-ea"/>
                <a:sym typeface="+mn-lt"/>
              </a:rPr>
              <a:t>操作</a:t>
            </a:r>
            <a:endParaRPr lang="zh-CN" altLang="en-US" dirty="0">
              <a:latin typeface="+mn-lt"/>
              <a:cs typeface="+mn-ea"/>
              <a:sym typeface="+mn-lt"/>
            </a:endParaRPr>
          </a:p>
        </p:txBody>
      </p:sp>
    </p:spTree>
    <p:extLst>
      <p:ext uri="{BB962C8B-B14F-4D97-AF65-F5344CB8AC3E}">
        <p14:creationId xmlns:p14="http://schemas.microsoft.com/office/powerpoint/2010/main" val="3330520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cs typeface="+mn-ea"/>
                <a:sym typeface="+mn-lt"/>
              </a:rPr>
              <a:t>Heat</a:t>
            </a:r>
            <a:r>
              <a:rPr lang="zh-CN" altLang="en-US" dirty="0" smtClean="0">
                <a:latin typeface="+mn-lt"/>
                <a:cs typeface="+mn-ea"/>
                <a:sym typeface="+mn-lt"/>
              </a:rPr>
              <a:t>模板</a:t>
            </a:r>
          </a:p>
        </p:txBody>
      </p:sp>
      <p:sp>
        <p:nvSpPr>
          <p:cNvPr id="31" name="文本占位符 30"/>
          <p:cNvSpPr>
            <a:spLocks noGrp="1"/>
          </p:cNvSpPr>
          <p:nvPr>
            <p:ph type="body" sz="quarter" idx="10"/>
          </p:nvPr>
        </p:nvSpPr>
        <p:spPr/>
        <p:txBody>
          <a:bodyPr/>
          <a:lstStyle/>
          <a:p>
            <a:r>
              <a:rPr lang="en-US" altLang="zh-CN" dirty="0" smtClean="0">
                <a:latin typeface="+mn-lt"/>
                <a:cs typeface="+mn-ea"/>
                <a:sym typeface="+mn-lt"/>
              </a:rPr>
              <a:t>Template</a:t>
            </a:r>
            <a:r>
              <a:rPr lang="zh-CN" altLang="en-US" dirty="0" smtClean="0">
                <a:latin typeface="+mn-lt"/>
                <a:cs typeface="+mn-ea"/>
                <a:sym typeface="+mn-lt"/>
              </a:rPr>
              <a:t>：模板是</a:t>
            </a:r>
            <a:r>
              <a:rPr lang="en-US" altLang="zh-CN" dirty="0" smtClean="0">
                <a:latin typeface="+mn-lt"/>
                <a:cs typeface="+mn-ea"/>
                <a:sym typeface="+mn-lt"/>
              </a:rPr>
              <a:t>OpenStack</a:t>
            </a:r>
            <a:r>
              <a:rPr lang="zh-CN" altLang="en-US" dirty="0" smtClean="0">
                <a:latin typeface="+mn-lt"/>
                <a:cs typeface="+mn-ea"/>
                <a:sym typeface="+mn-lt"/>
              </a:rPr>
              <a:t>资源的集合（虚拟机、网络、存储、告警、浮动</a:t>
            </a:r>
            <a:r>
              <a:rPr lang="en-US" altLang="zh-CN" dirty="0" smtClean="0">
                <a:latin typeface="+mn-lt"/>
                <a:cs typeface="+mn-ea"/>
                <a:sym typeface="+mn-lt"/>
              </a:rPr>
              <a:t>IP</a:t>
            </a:r>
            <a:r>
              <a:rPr lang="zh-CN" altLang="en-US" dirty="0" smtClean="0">
                <a:latin typeface="+mn-lt"/>
                <a:cs typeface="+mn-ea"/>
                <a:sym typeface="+mn-lt"/>
              </a:rPr>
              <a:t>、安全组、伸缩组、嵌套</a:t>
            </a:r>
            <a:r>
              <a:rPr lang="en-US" altLang="zh-CN" dirty="0" smtClean="0">
                <a:latin typeface="+mn-lt"/>
                <a:cs typeface="+mn-ea"/>
                <a:sym typeface="+mn-lt"/>
              </a:rPr>
              <a:t>stack</a:t>
            </a:r>
            <a:r>
              <a:rPr lang="zh-CN" altLang="en-US" dirty="0" smtClean="0">
                <a:latin typeface="+mn-lt"/>
                <a:cs typeface="+mn-ea"/>
                <a:sym typeface="+mn-lt"/>
              </a:rPr>
              <a:t>等），通过定义模板，在模板中描述需要创建的资源，使用模板可以多次创建需要的资源。</a:t>
            </a:r>
            <a:endParaRPr lang="en-US" altLang="zh-CN" dirty="0" smtClean="0">
              <a:latin typeface="+mn-lt"/>
              <a:cs typeface="+mn-ea"/>
              <a:sym typeface="+mn-lt"/>
            </a:endParaRPr>
          </a:p>
          <a:p>
            <a:endParaRPr lang="zh-CN" altLang="en-US" dirty="0">
              <a:latin typeface="+mn-lt"/>
              <a:cs typeface="+mn-ea"/>
              <a:sym typeface="+mn-lt"/>
            </a:endParaRPr>
          </a:p>
        </p:txBody>
      </p:sp>
      <p:graphicFrame>
        <p:nvGraphicFramePr>
          <p:cNvPr id="29" name="图示 28"/>
          <p:cNvGraphicFramePr/>
          <p:nvPr>
            <p:extLst>
              <p:ext uri="{D42A27DB-BD31-4B8C-83A1-F6EECF244321}">
                <p14:modId xmlns:p14="http://schemas.microsoft.com/office/powerpoint/2010/main" val="2593455741"/>
              </p:ext>
            </p:extLst>
          </p:nvPr>
        </p:nvGraphicFramePr>
        <p:xfrm>
          <a:off x="2604043" y="2744924"/>
          <a:ext cx="6983915" cy="3383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390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lt"/>
                <a:cs typeface="+mn-ea"/>
                <a:sym typeface="+mn-lt"/>
              </a:rPr>
              <a:t>Heat</a:t>
            </a:r>
            <a:r>
              <a:rPr lang="zh-CN" altLang="en-US" smtClean="0">
                <a:latin typeface="+mn-lt"/>
                <a:cs typeface="+mn-ea"/>
                <a:sym typeface="+mn-lt"/>
              </a:rPr>
              <a:t>模板默认编写语言 </a:t>
            </a:r>
            <a:r>
              <a:rPr lang="en-US" altLang="zh-CN" smtClean="0">
                <a:latin typeface="+mn-lt"/>
                <a:cs typeface="+mn-ea"/>
                <a:sym typeface="+mn-lt"/>
              </a:rPr>
              <a:t>- YAML</a:t>
            </a:r>
            <a:endParaRPr lang="zh-CN" altLang="en-US" dirty="0" smtClean="0">
              <a:latin typeface="+mn-lt"/>
              <a:cs typeface="+mn-ea"/>
              <a:sym typeface="+mn-lt"/>
            </a:endParaRPr>
          </a:p>
        </p:txBody>
      </p:sp>
      <p:sp>
        <p:nvSpPr>
          <p:cNvPr id="13" name="文本占位符 12"/>
          <p:cNvSpPr>
            <a:spLocks noGrp="1"/>
          </p:cNvSpPr>
          <p:nvPr>
            <p:ph type="body" sz="quarter" idx="10"/>
          </p:nvPr>
        </p:nvSpPr>
        <p:spPr/>
        <p:txBody>
          <a:bodyPr/>
          <a:lstStyle/>
          <a:p>
            <a:r>
              <a:rPr lang="en-US" altLang="zh-CN" dirty="0" smtClean="0">
                <a:latin typeface="+mn-lt"/>
                <a:cs typeface="+mn-ea"/>
                <a:sym typeface="+mn-lt"/>
              </a:rPr>
              <a:t>YAML </a:t>
            </a:r>
            <a:r>
              <a:rPr lang="en-US" altLang="zh-CN" dirty="0" err="1" smtClean="0">
                <a:latin typeface="+mn-lt"/>
                <a:cs typeface="+mn-ea"/>
                <a:sym typeface="+mn-lt"/>
              </a:rPr>
              <a:t>Ain't</a:t>
            </a:r>
            <a:r>
              <a:rPr lang="en-US" altLang="zh-CN" dirty="0" smtClean="0">
                <a:latin typeface="+mn-lt"/>
                <a:cs typeface="+mn-ea"/>
                <a:sym typeface="+mn-lt"/>
              </a:rPr>
              <a:t> Markup Language</a:t>
            </a:r>
          </a:p>
          <a:p>
            <a:pPr lvl="1"/>
            <a:r>
              <a:rPr lang="zh-CN" altLang="en-US" dirty="0" smtClean="0">
                <a:cs typeface="+mn-ea"/>
                <a:sym typeface="+mn-lt"/>
              </a:rPr>
              <a:t>使用缩进（一个或多个空格）排版</a:t>
            </a:r>
          </a:p>
          <a:p>
            <a:pPr lvl="1"/>
            <a:r>
              <a:rPr lang="zh-CN" altLang="en-US" dirty="0" smtClean="0">
                <a:cs typeface="+mn-ea"/>
                <a:sym typeface="+mn-lt"/>
              </a:rPr>
              <a:t>序列项用短划线表示</a:t>
            </a:r>
          </a:p>
          <a:p>
            <a:pPr lvl="1"/>
            <a:r>
              <a:rPr lang="en-US" altLang="zh-CN" dirty="0" smtClean="0">
                <a:cs typeface="+mn-ea"/>
                <a:sym typeface="+mn-lt"/>
              </a:rPr>
              <a:t>MAP</a:t>
            </a:r>
            <a:r>
              <a:rPr lang="zh-CN" altLang="en-US" dirty="0" smtClean="0">
                <a:cs typeface="+mn-ea"/>
                <a:sym typeface="+mn-lt"/>
              </a:rPr>
              <a:t>中的</a:t>
            </a:r>
            <a:r>
              <a:rPr lang="en-US" altLang="zh-CN" dirty="0" smtClean="0">
                <a:cs typeface="+mn-ea"/>
                <a:sym typeface="+mn-lt"/>
              </a:rPr>
              <a:t>key-value</a:t>
            </a:r>
            <a:r>
              <a:rPr lang="zh-CN" altLang="en-US" dirty="0" smtClean="0">
                <a:cs typeface="+mn-ea"/>
                <a:sym typeface="+mn-lt"/>
              </a:rPr>
              <a:t>对用冒号表示</a:t>
            </a:r>
          </a:p>
          <a:p>
            <a:endParaRPr lang="en-US" altLang="zh-CN" dirty="0" smtClean="0">
              <a:latin typeface="+mn-lt"/>
              <a:cs typeface="+mn-ea"/>
              <a:sym typeface="+mn-lt"/>
            </a:endParaRPr>
          </a:p>
          <a:p>
            <a:endParaRPr lang="zh-CN" altLang="en-US" dirty="0">
              <a:latin typeface="+mn-lt"/>
              <a:cs typeface="+mn-ea"/>
              <a:sym typeface="+mn-lt"/>
            </a:endParaRPr>
          </a:p>
        </p:txBody>
      </p:sp>
      <p:pic>
        <p:nvPicPr>
          <p:cNvPr id="8" name="图片 7"/>
          <p:cNvPicPr>
            <a:picLocks noChangeAspect="1"/>
          </p:cNvPicPr>
          <p:nvPr/>
        </p:nvPicPr>
        <p:blipFill>
          <a:blip r:embed="rId3"/>
          <a:stretch>
            <a:fillRect/>
          </a:stretch>
        </p:blipFill>
        <p:spPr>
          <a:xfrm>
            <a:off x="7176120" y="1305605"/>
            <a:ext cx="2689324" cy="5039719"/>
          </a:xfrm>
          <a:prstGeom prst="rect">
            <a:avLst/>
          </a:prstGeom>
        </p:spPr>
      </p:pic>
    </p:spTree>
    <p:extLst>
      <p:ext uri="{BB962C8B-B14F-4D97-AF65-F5344CB8AC3E}">
        <p14:creationId xmlns:p14="http://schemas.microsoft.com/office/powerpoint/2010/main" val="3213003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cs typeface="+mn-ea"/>
                <a:sym typeface="+mn-lt"/>
              </a:rPr>
              <a:t>Heat</a:t>
            </a:r>
            <a:r>
              <a:rPr lang="zh-CN" altLang="en-US" dirty="0" smtClean="0">
                <a:latin typeface="+mn-lt"/>
                <a:cs typeface="+mn-ea"/>
                <a:sym typeface="+mn-lt"/>
              </a:rPr>
              <a:t>模板 </a:t>
            </a:r>
            <a:r>
              <a:rPr lang="en-US" altLang="zh-CN" dirty="0" smtClean="0">
                <a:latin typeface="+mn-lt"/>
                <a:cs typeface="+mn-ea"/>
                <a:sym typeface="+mn-lt"/>
              </a:rPr>
              <a:t>-</a:t>
            </a:r>
            <a:r>
              <a:rPr lang="zh-CN" altLang="en-US" dirty="0" smtClean="0">
                <a:latin typeface="+mn-lt"/>
                <a:cs typeface="+mn-ea"/>
                <a:sym typeface="+mn-lt"/>
              </a:rPr>
              <a:t>“</a:t>
            </a:r>
            <a:r>
              <a:rPr lang="en-US" altLang="zh-CN" dirty="0" smtClean="0">
                <a:latin typeface="+mn-lt"/>
                <a:cs typeface="+mn-ea"/>
                <a:sym typeface="+mn-lt"/>
              </a:rPr>
              <a:t>Hello World</a:t>
            </a:r>
            <a:r>
              <a:rPr lang="zh-CN" altLang="en-US" dirty="0" smtClean="0">
                <a:latin typeface="+mn-lt"/>
                <a:cs typeface="+mn-ea"/>
                <a:sym typeface="+mn-lt"/>
              </a:rPr>
              <a:t>”</a:t>
            </a:r>
          </a:p>
        </p:txBody>
      </p:sp>
      <p:pic>
        <p:nvPicPr>
          <p:cNvPr id="4" name="图片 3"/>
          <p:cNvPicPr>
            <a:picLocks noChangeAspect="1"/>
          </p:cNvPicPr>
          <p:nvPr/>
        </p:nvPicPr>
        <p:blipFill>
          <a:blip r:embed="rId3"/>
          <a:stretch>
            <a:fillRect/>
          </a:stretch>
        </p:blipFill>
        <p:spPr>
          <a:xfrm>
            <a:off x="3827748" y="2562670"/>
            <a:ext cx="7536976" cy="3153630"/>
          </a:xfrm>
          <a:prstGeom prst="rect">
            <a:avLst/>
          </a:prstGeom>
        </p:spPr>
      </p:pic>
      <p:sp>
        <p:nvSpPr>
          <p:cNvPr id="8" name="矩形标注 7"/>
          <p:cNvSpPr/>
          <p:nvPr/>
        </p:nvSpPr>
        <p:spPr bwMode="auto">
          <a:xfrm>
            <a:off x="1039304" y="1270138"/>
            <a:ext cx="1888344" cy="1330770"/>
          </a:xfrm>
          <a:prstGeom prst="wedgeRectCallout">
            <a:avLst>
              <a:gd name="adj1" fmla="val 97898"/>
              <a:gd name="adj2" fmla="val 50774"/>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smtClean="0">
                <a:solidFill>
                  <a:schemeClr val="bg1"/>
                </a:solidFill>
                <a:latin typeface="+mn-lt"/>
                <a:ea typeface="+mn-ea"/>
                <a:cs typeface="+mn-ea"/>
                <a:sym typeface="+mn-lt"/>
              </a:rPr>
              <a:t>创建一台虚拟机，使用指定密钥对、镜像和规格</a:t>
            </a:r>
            <a:endParaRPr kumimoji="0" lang="zh-CN" altLang="en-US" sz="1600" b="0" i="0" u="none" strike="noStrike" cap="none" normalizeH="0" baseline="0" dirty="0" smtClean="0">
              <a:ln>
                <a:noFill/>
              </a:ln>
              <a:solidFill>
                <a:schemeClr val="bg1"/>
              </a:solidFill>
              <a:effectLst/>
              <a:latin typeface="+mn-lt"/>
              <a:ea typeface="+mn-ea"/>
              <a:cs typeface="+mn-ea"/>
              <a:sym typeface="+mn-lt"/>
            </a:endParaRPr>
          </a:p>
        </p:txBody>
      </p:sp>
    </p:spTree>
    <p:extLst>
      <p:ext uri="{BB962C8B-B14F-4D97-AF65-F5344CB8AC3E}">
        <p14:creationId xmlns:p14="http://schemas.microsoft.com/office/powerpoint/2010/main" val="167454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10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cs typeface="+mn-ea"/>
                <a:sym typeface="+mn-lt"/>
              </a:rPr>
              <a:t>HOT</a:t>
            </a:r>
            <a:r>
              <a:rPr lang="zh-CN" altLang="en-US" dirty="0" smtClean="0">
                <a:latin typeface="+mn-lt"/>
                <a:cs typeface="+mn-ea"/>
                <a:sym typeface="+mn-lt"/>
              </a:rPr>
              <a:t>模板 </a:t>
            </a:r>
            <a:r>
              <a:rPr lang="en-US" altLang="zh-CN" dirty="0" smtClean="0">
                <a:latin typeface="+mn-lt"/>
                <a:cs typeface="+mn-ea"/>
                <a:sym typeface="+mn-lt"/>
              </a:rPr>
              <a:t>- </a:t>
            </a:r>
            <a:r>
              <a:rPr lang="zh-CN" altLang="en-US" dirty="0" smtClean="0">
                <a:latin typeface="+mn-lt"/>
                <a:cs typeface="+mn-ea"/>
                <a:sym typeface="+mn-lt"/>
              </a:rPr>
              <a:t>结构</a:t>
            </a:r>
          </a:p>
        </p:txBody>
      </p:sp>
      <p:sp>
        <p:nvSpPr>
          <p:cNvPr id="3" name="矩形 2"/>
          <p:cNvSpPr/>
          <p:nvPr/>
        </p:nvSpPr>
        <p:spPr>
          <a:xfrm>
            <a:off x="3408040" y="1412776"/>
            <a:ext cx="8052556" cy="4185761"/>
          </a:xfrm>
          <a:prstGeom prst="rect">
            <a:avLst/>
          </a:prstGeom>
          <a:solidFill>
            <a:schemeClr val="tx1"/>
          </a:solidFill>
        </p:spPr>
        <p:txBody>
          <a:bodyPr wrap="square">
            <a:spAutoFit/>
          </a:bodyPr>
          <a:lstStyle/>
          <a:p>
            <a:r>
              <a:rPr lang="en-US" altLang="zh-CN" sz="1400" dirty="0" err="1">
                <a:solidFill>
                  <a:srgbClr val="569CD6"/>
                </a:solidFill>
                <a:latin typeface="+mn-lt"/>
                <a:ea typeface="+mn-ea"/>
                <a:cs typeface="+mn-ea"/>
                <a:sym typeface="+mn-lt"/>
              </a:rPr>
              <a:t>heat_template_version</a:t>
            </a:r>
            <a:r>
              <a:rPr lang="en-US" altLang="zh-CN" sz="1400" dirty="0">
                <a:solidFill>
                  <a:srgbClr val="D4D4D4"/>
                </a:solidFill>
                <a:latin typeface="+mn-lt"/>
                <a:ea typeface="+mn-ea"/>
                <a:cs typeface="+mn-ea"/>
                <a:sym typeface="+mn-lt"/>
              </a:rPr>
              <a:t>: 2016-10-14</a:t>
            </a:r>
          </a:p>
          <a:p>
            <a:r>
              <a:rPr lang="en-US" altLang="zh-CN" sz="1400" dirty="0">
                <a:solidFill>
                  <a:srgbClr val="D4D4D4"/>
                </a:solidFill>
                <a:latin typeface="+mn-lt"/>
                <a:ea typeface="+mn-ea"/>
                <a:cs typeface="+mn-ea"/>
                <a:sym typeface="+mn-lt"/>
              </a:rPr>
              <a:t/>
            </a:r>
            <a:br>
              <a:rPr lang="en-US" altLang="zh-CN" sz="1400" dirty="0">
                <a:solidFill>
                  <a:srgbClr val="D4D4D4"/>
                </a:solidFill>
                <a:latin typeface="+mn-lt"/>
                <a:ea typeface="+mn-ea"/>
                <a:cs typeface="+mn-ea"/>
                <a:sym typeface="+mn-lt"/>
              </a:rPr>
            </a:br>
            <a:r>
              <a:rPr lang="en-US" altLang="zh-CN" sz="1400" dirty="0">
                <a:solidFill>
                  <a:srgbClr val="569CD6"/>
                </a:solidFill>
                <a:latin typeface="+mn-lt"/>
                <a:ea typeface="+mn-ea"/>
                <a:cs typeface="+mn-ea"/>
                <a:sym typeface="+mn-lt"/>
              </a:rPr>
              <a:t>description</a:t>
            </a:r>
            <a:r>
              <a:rPr lang="en-US" altLang="zh-CN" sz="1400" dirty="0">
                <a:solidFill>
                  <a:srgbClr val="D4D4D4"/>
                </a:solidFill>
                <a:latin typeface="+mn-lt"/>
                <a:ea typeface="+mn-ea"/>
                <a:cs typeface="+mn-ea"/>
                <a:sym typeface="+mn-lt"/>
              </a:rPr>
              <a:t>:</a:t>
            </a:r>
          </a:p>
          <a:p>
            <a:r>
              <a:rPr lang="en-US" altLang="zh-CN" sz="1400" dirty="0">
                <a:solidFill>
                  <a:srgbClr val="6A9955"/>
                </a:solidFill>
                <a:latin typeface="+mn-lt"/>
                <a:ea typeface="+mn-ea"/>
                <a:cs typeface="+mn-ea"/>
                <a:sym typeface="+mn-lt"/>
              </a:rPr>
              <a:t># a description of the template </a:t>
            </a:r>
            <a:r>
              <a:rPr lang="zh-CN" altLang="en-US" sz="1400" dirty="0" smtClean="0">
                <a:solidFill>
                  <a:srgbClr val="6A9955"/>
                </a:solidFill>
                <a:latin typeface="+mn-lt"/>
                <a:ea typeface="+mn-ea"/>
                <a:cs typeface="+mn-ea"/>
                <a:sym typeface="+mn-lt"/>
              </a:rPr>
              <a:t>可选，模板</a:t>
            </a:r>
            <a:r>
              <a:rPr lang="zh-CN" altLang="en-US" sz="1400" dirty="0">
                <a:solidFill>
                  <a:srgbClr val="6A9955"/>
                </a:solidFill>
                <a:latin typeface="+mn-lt"/>
                <a:ea typeface="+mn-ea"/>
                <a:cs typeface="+mn-ea"/>
                <a:sym typeface="+mn-lt"/>
              </a:rPr>
              <a:t>描述</a:t>
            </a:r>
            <a:endParaRPr lang="zh-CN" altLang="en-US" sz="1400" dirty="0">
              <a:solidFill>
                <a:srgbClr val="D4D4D4"/>
              </a:solidFill>
              <a:latin typeface="+mn-lt"/>
              <a:ea typeface="+mn-ea"/>
              <a:cs typeface="+mn-ea"/>
              <a:sym typeface="+mn-lt"/>
            </a:endParaRPr>
          </a:p>
          <a:p>
            <a:r>
              <a:rPr lang="zh-CN" altLang="en-US" sz="1400" dirty="0">
                <a:solidFill>
                  <a:srgbClr val="D4D4D4"/>
                </a:solidFill>
                <a:latin typeface="+mn-lt"/>
                <a:ea typeface="+mn-ea"/>
                <a:cs typeface="+mn-ea"/>
                <a:sym typeface="+mn-lt"/>
              </a:rPr>
              <a:t/>
            </a:r>
            <a:br>
              <a:rPr lang="zh-CN" altLang="en-US" sz="1400" dirty="0">
                <a:solidFill>
                  <a:srgbClr val="D4D4D4"/>
                </a:solidFill>
                <a:latin typeface="+mn-lt"/>
                <a:ea typeface="+mn-ea"/>
                <a:cs typeface="+mn-ea"/>
                <a:sym typeface="+mn-lt"/>
              </a:rPr>
            </a:br>
            <a:r>
              <a:rPr lang="en-US" altLang="zh-CN" sz="1400" dirty="0" err="1">
                <a:solidFill>
                  <a:srgbClr val="569CD6"/>
                </a:solidFill>
                <a:latin typeface="+mn-lt"/>
                <a:ea typeface="+mn-ea"/>
                <a:cs typeface="+mn-ea"/>
                <a:sym typeface="+mn-lt"/>
              </a:rPr>
              <a:t>parameter_groups</a:t>
            </a:r>
            <a:r>
              <a:rPr lang="en-US" altLang="zh-CN" sz="1400" dirty="0">
                <a:solidFill>
                  <a:srgbClr val="D4D4D4"/>
                </a:solidFill>
                <a:latin typeface="+mn-lt"/>
                <a:ea typeface="+mn-ea"/>
                <a:cs typeface="+mn-ea"/>
                <a:sym typeface="+mn-lt"/>
              </a:rPr>
              <a:t>:</a:t>
            </a:r>
          </a:p>
          <a:p>
            <a:r>
              <a:rPr lang="en-US" altLang="zh-CN" sz="1400" dirty="0">
                <a:solidFill>
                  <a:srgbClr val="6A9955"/>
                </a:solidFill>
                <a:latin typeface="+mn-lt"/>
                <a:ea typeface="+mn-ea"/>
                <a:cs typeface="+mn-ea"/>
                <a:sym typeface="+mn-lt"/>
              </a:rPr>
              <a:t># a declaration of input parameter groups and order </a:t>
            </a:r>
            <a:r>
              <a:rPr lang="zh-CN" altLang="en-US" sz="1400" dirty="0" smtClean="0">
                <a:solidFill>
                  <a:srgbClr val="6A9955"/>
                </a:solidFill>
                <a:latin typeface="+mn-lt"/>
                <a:ea typeface="+mn-ea"/>
                <a:cs typeface="+mn-ea"/>
                <a:sym typeface="+mn-lt"/>
              </a:rPr>
              <a:t>可选，输入</a:t>
            </a:r>
            <a:r>
              <a:rPr lang="zh-CN" altLang="en-US" sz="1400" dirty="0">
                <a:solidFill>
                  <a:srgbClr val="6A9955"/>
                </a:solidFill>
                <a:latin typeface="+mn-lt"/>
                <a:ea typeface="+mn-ea"/>
                <a:cs typeface="+mn-ea"/>
                <a:sym typeface="+mn-lt"/>
              </a:rPr>
              <a:t>的参数组和输入顺序</a:t>
            </a:r>
            <a:endParaRPr lang="zh-CN" altLang="en-US" sz="1400" dirty="0">
              <a:solidFill>
                <a:srgbClr val="D4D4D4"/>
              </a:solidFill>
              <a:latin typeface="+mn-lt"/>
              <a:ea typeface="+mn-ea"/>
              <a:cs typeface="+mn-ea"/>
              <a:sym typeface="+mn-lt"/>
            </a:endParaRPr>
          </a:p>
          <a:p>
            <a:r>
              <a:rPr lang="zh-CN" altLang="en-US" sz="1400" dirty="0">
                <a:solidFill>
                  <a:srgbClr val="D4D4D4"/>
                </a:solidFill>
                <a:latin typeface="+mn-lt"/>
                <a:ea typeface="+mn-ea"/>
                <a:cs typeface="+mn-ea"/>
                <a:sym typeface="+mn-lt"/>
              </a:rPr>
              <a:t/>
            </a:r>
            <a:br>
              <a:rPr lang="zh-CN" altLang="en-US" sz="1400" dirty="0">
                <a:solidFill>
                  <a:srgbClr val="D4D4D4"/>
                </a:solidFill>
                <a:latin typeface="+mn-lt"/>
                <a:ea typeface="+mn-ea"/>
                <a:cs typeface="+mn-ea"/>
                <a:sym typeface="+mn-lt"/>
              </a:rPr>
            </a:br>
            <a:r>
              <a:rPr lang="en-US" altLang="zh-CN" sz="1400" dirty="0">
                <a:solidFill>
                  <a:srgbClr val="569CD6"/>
                </a:solidFill>
                <a:latin typeface="+mn-lt"/>
                <a:ea typeface="+mn-ea"/>
                <a:cs typeface="+mn-ea"/>
                <a:sym typeface="+mn-lt"/>
              </a:rPr>
              <a:t>parameters</a:t>
            </a:r>
            <a:r>
              <a:rPr lang="en-US" altLang="zh-CN" sz="1400" dirty="0">
                <a:solidFill>
                  <a:srgbClr val="D4D4D4"/>
                </a:solidFill>
                <a:latin typeface="+mn-lt"/>
                <a:ea typeface="+mn-ea"/>
                <a:cs typeface="+mn-ea"/>
                <a:sym typeface="+mn-lt"/>
              </a:rPr>
              <a:t>:</a:t>
            </a:r>
          </a:p>
          <a:p>
            <a:r>
              <a:rPr lang="en-US" altLang="zh-CN" sz="1400" dirty="0">
                <a:solidFill>
                  <a:srgbClr val="6A9955"/>
                </a:solidFill>
                <a:latin typeface="+mn-lt"/>
                <a:ea typeface="+mn-ea"/>
                <a:cs typeface="+mn-ea"/>
                <a:sym typeface="+mn-lt"/>
              </a:rPr>
              <a:t># declaration of input parameters </a:t>
            </a:r>
            <a:r>
              <a:rPr lang="zh-CN" altLang="en-US" sz="1400" dirty="0" smtClean="0">
                <a:solidFill>
                  <a:srgbClr val="6A9955"/>
                </a:solidFill>
                <a:latin typeface="+mn-lt"/>
                <a:ea typeface="+mn-ea"/>
                <a:cs typeface="+mn-ea"/>
                <a:sym typeface="+mn-lt"/>
              </a:rPr>
              <a:t>可选，输入</a:t>
            </a:r>
            <a:r>
              <a:rPr lang="zh-CN" altLang="en-US" sz="1400" dirty="0">
                <a:solidFill>
                  <a:srgbClr val="6A9955"/>
                </a:solidFill>
                <a:latin typeface="+mn-lt"/>
                <a:ea typeface="+mn-ea"/>
                <a:cs typeface="+mn-ea"/>
                <a:sym typeface="+mn-lt"/>
              </a:rPr>
              <a:t>参数</a:t>
            </a:r>
            <a:endParaRPr lang="zh-CN" altLang="en-US" sz="1400" dirty="0">
              <a:solidFill>
                <a:srgbClr val="D4D4D4"/>
              </a:solidFill>
              <a:latin typeface="+mn-lt"/>
              <a:ea typeface="+mn-ea"/>
              <a:cs typeface="+mn-ea"/>
              <a:sym typeface="+mn-lt"/>
            </a:endParaRPr>
          </a:p>
          <a:p>
            <a:r>
              <a:rPr lang="zh-CN" altLang="en-US" sz="1400" dirty="0">
                <a:solidFill>
                  <a:srgbClr val="D4D4D4"/>
                </a:solidFill>
                <a:latin typeface="+mn-lt"/>
                <a:ea typeface="+mn-ea"/>
                <a:cs typeface="+mn-ea"/>
                <a:sym typeface="+mn-lt"/>
              </a:rPr>
              <a:t/>
            </a:r>
            <a:br>
              <a:rPr lang="zh-CN" altLang="en-US" sz="1400" dirty="0">
                <a:solidFill>
                  <a:srgbClr val="D4D4D4"/>
                </a:solidFill>
                <a:latin typeface="+mn-lt"/>
                <a:ea typeface="+mn-ea"/>
                <a:cs typeface="+mn-ea"/>
                <a:sym typeface="+mn-lt"/>
              </a:rPr>
            </a:br>
            <a:r>
              <a:rPr lang="en-US" altLang="zh-CN" sz="1400" dirty="0">
                <a:solidFill>
                  <a:srgbClr val="569CD6"/>
                </a:solidFill>
                <a:latin typeface="+mn-lt"/>
                <a:ea typeface="+mn-ea"/>
                <a:cs typeface="+mn-ea"/>
                <a:sym typeface="+mn-lt"/>
              </a:rPr>
              <a:t>resources</a:t>
            </a:r>
            <a:r>
              <a:rPr lang="en-US" altLang="zh-CN" sz="1400" dirty="0">
                <a:solidFill>
                  <a:srgbClr val="D4D4D4"/>
                </a:solidFill>
                <a:latin typeface="+mn-lt"/>
                <a:ea typeface="+mn-ea"/>
                <a:cs typeface="+mn-ea"/>
                <a:sym typeface="+mn-lt"/>
              </a:rPr>
              <a:t>:</a:t>
            </a:r>
          </a:p>
          <a:p>
            <a:r>
              <a:rPr lang="en-US" altLang="zh-CN" sz="1400" dirty="0">
                <a:solidFill>
                  <a:srgbClr val="6A9955"/>
                </a:solidFill>
                <a:latin typeface="+mn-lt"/>
                <a:ea typeface="+mn-ea"/>
                <a:cs typeface="+mn-ea"/>
                <a:sym typeface="+mn-lt"/>
              </a:rPr>
              <a:t># declaration of template resources </a:t>
            </a:r>
            <a:r>
              <a:rPr lang="zh-CN" altLang="en-US" sz="1400" dirty="0" smtClean="0">
                <a:solidFill>
                  <a:srgbClr val="6A9955"/>
                </a:solidFill>
                <a:latin typeface="+mn-lt"/>
                <a:ea typeface="+mn-ea"/>
                <a:cs typeface="+mn-ea"/>
                <a:sym typeface="+mn-lt"/>
              </a:rPr>
              <a:t>定义</a:t>
            </a:r>
            <a:r>
              <a:rPr lang="zh-CN" altLang="en-US" sz="1400" dirty="0">
                <a:solidFill>
                  <a:srgbClr val="6A9955"/>
                </a:solidFill>
                <a:latin typeface="+mn-lt"/>
                <a:ea typeface="+mn-ea"/>
                <a:cs typeface="+mn-ea"/>
                <a:sym typeface="+mn-lt"/>
              </a:rPr>
              <a:t>模板需要使用的资源，例如计算、存储、网络等</a:t>
            </a:r>
            <a:endParaRPr lang="zh-CN" altLang="en-US" sz="1400" dirty="0">
              <a:solidFill>
                <a:srgbClr val="D4D4D4"/>
              </a:solidFill>
              <a:latin typeface="+mn-lt"/>
              <a:ea typeface="+mn-ea"/>
              <a:cs typeface="+mn-ea"/>
              <a:sym typeface="+mn-lt"/>
            </a:endParaRPr>
          </a:p>
          <a:p>
            <a:r>
              <a:rPr lang="zh-CN" altLang="en-US" sz="1400" dirty="0">
                <a:solidFill>
                  <a:srgbClr val="D4D4D4"/>
                </a:solidFill>
                <a:latin typeface="+mn-lt"/>
                <a:ea typeface="+mn-ea"/>
                <a:cs typeface="+mn-ea"/>
                <a:sym typeface="+mn-lt"/>
              </a:rPr>
              <a:t/>
            </a:r>
            <a:br>
              <a:rPr lang="zh-CN" altLang="en-US" sz="1400" dirty="0">
                <a:solidFill>
                  <a:srgbClr val="D4D4D4"/>
                </a:solidFill>
                <a:latin typeface="+mn-lt"/>
                <a:ea typeface="+mn-ea"/>
                <a:cs typeface="+mn-ea"/>
                <a:sym typeface="+mn-lt"/>
              </a:rPr>
            </a:br>
            <a:r>
              <a:rPr lang="en-US" altLang="zh-CN" sz="1400" dirty="0">
                <a:solidFill>
                  <a:srgbClr val="569CD6"/>
                </a:solidFill>
                <a:latin typeface="+mn-lt"/>
                <a:ea typeface="+mn-ea"/>
                <a:cs typeface="+mn-ea"/>
                <a:sym typeface="+mn-lt"/>
              </a:rPr>
              <a:t>outputs</a:t>
            </a:r>
            <a:r>
              <a:rPr lang="en-US" altLang="zh-CN" sz="1400" dirty="0">
                <a:solidFill>
                  <a:srgbClr val="D4D4D4"/>
                </a:solidFill>
                <a:latin typeface="+mn-lt"/>
                <a:ea typeface="+mn-ea"/>
                <a:cs typeface="+mn-ea"/>
                <a:sym typeface="+mn-lt"/>
              </a:rPr>
              <a:t>:</a:t>
            </a:r>
          </a:p>
          <a:p>
            <a:r>
              <a:rPr lang="en-US" altLang="zh-CN" sz="1400" dirty="0">
                <a:solidFill>
                  <a:srgbClr val="6A9955"/>
                </a:solidFill>
                <a:latin typeface="+mn-lt"/>
                <a:ea typeface="+mn-ea"/>
                <a:cs typeface="+mn-ea"/>
                <a:sym typeface="+mn-lt"/>
              </a:rPr>
              <a:t># declaration of output parameters </a:t>
            </a:r>
            <a:r>
              <a:rPr lang="zh-CN" altLang="en-US" sz="1400" dirty="0" smtClean="0">
                <a:solidFill>
                  <a:srgbClr val="6A9955"/>
                </a:solidFill>
                <a:latin typeface="+mn-lt"/>
                <a:ea typeface="+mn-ea"/>
                <a:cs typeface="+mn-ea"/>
                <a:sym typeface="+mn-lt"/>
              </a:rPr>
              <a:t>可选，输出</a:t>
            </a:r>
            <a:r>
              <a:rPr lang="zh-CN" altLang="en-US" sz="1400" dirty="0">
                <a:solidFill>
                  <a:srgbClr val="6A9955"/>
                </a:solidFill>
                <a:latin typeface="+mn-lt"/>
                <a:ea typeface="+mn-ea"/>
                <a:cs typeface="+mn-ea"/>
                <a:sym typeface="+mn-lt"/>
              </a:rPr>
              <a:t>参数</a:t>
            </a:r>
            <a:endParaRPr lang="zh-CN" altLang="en-US" sz="1400" dirty="0">
              <a:solidFill>
                <a:srgbClr val="D4D4D4"/>
              </a:solidFill>
              <a:latin typeface="+mn-lt"/>
              <a:ea typeface="+mn-ea"/>
              <a:cs typeface="+mn-ea"/>
              <a:sym typeface="+mn-lt"/>
            </a:endParaRPr>
          </a:p>
          <a:p>
            <a:r>
              <a:rPr lang="zh-CN" altLang="en-US" sz="1400" dirty="0">
                <a:solidFill>
                  <a:srgbClr val="D4D4D4"/>
                </a:solidFill>
                <a:latin typeface="+mn-lt"/>
                <a:ea typeface="+mn-ea"/>
                <a:cs typeface="+mn-ea"/>
                <a:sym typeface="+mn-lt"/>
              </a:rPr>
              <a:t/>
            </a:r>
            <a:br>
              <a:rPr lang="zh-CN" altLang="en-US" sz="1400" dirty="0">
                <a:solidFill>
                  <a:srgbClr val="D4D4D4"/>
                </a:solidFill>
                <a:latin typeface="+mn-lt"/>
                <a:ea typeface="+mn-ea"/>
                <a:cs typeface="+mn-ea"/>
                <a:sym typeface="+mn-lt"/>
              </a:rPr>
            </a:br>
            <a:r>
              <a:rPr lang="en-US" altLang="zh-CN" sz="1400" dirty="0">
                <a:solidFill>
                  <a:srgbClr val="569CD6"/>
                </a:solidFill>
                <a:latin typeface="+mn-lt"/>
                <a:ea typeface="+mn-ea"/>
                <a:cs typeface="+mn-ea"/>
                <a:sym typeface="+mn-lt"/>
              </a:rPr>
              <a:t>conditions</a:t>
            </a:r>
            <a:r>
              <a:rPr lang="en-US" altLang="zh-CN" sz="1400" dirty="0">
                <a:solidFill>
                  <a:srgbClr val="D4D4D4"/>
                </a:solidFill>
                <a:latin typeface="+mn-lt"/>
                <a:ea typeface="+mn-ea"/>
                <a:cs typeface="+mn-ea"/>
                <a:sym typeface="+mn-lt"/>
              </a:rPr>
              <a:t>:</a:t>
            </a:r>
          </a:p>
          <a:p>
            <a:r>
              <a:rPr lang="en-US" altLang="zh-CN" sz="1400" dirty="0">
                <a:solidFill>
                  <a:srgbClr val="6A9955"/>
                </a:solidFill>
                <a:latin typeface="+mn-lt"/>
                <a:ea typeface="+mn-ea"/>
                <a:cs typeface="+mn-ea"/>
                <a:sym typeface="+mn-lt"/>
              </a:rPr>
              <a:t># declaration of conditions </a:t>
            </a:r>
            <a:r>
              <a:rPr lang="zh-CN" altLang="en-US" sz="1400" dirty="0" smtClean="0">
                <a:solidFill>
                  <a:srgbClr val="6A9955"/>
                </a:solidFill>
                <a:latin typeface="+mn-lt"/>
                <a:ea typeface="+mn-ea"/>
                <a:cs typeface="+mn-ea"/>
                <a:sym typeface="+mn-lt"/>
              </a:rPr>
              <a:t>可选，条件</a:t>
            </a:r>
            <a:endParaRPr lang="zh-CN" altLang="en-US" sz="1400" b="0" dirty="0">
              <a:solidFill>
                <a:srgbClr val="D4D4D4"/>
              </a:solidFill>
              <a:effectLst/>
              <a:latin typeface="+mn-lt"/>
              <a:ea typeface="+mn-ea"/>
              <a:cs typeface="+mn-ea"/>
              <a:sym typeface="+mn-lt"/>
            </a:endParaRPr>
          </a:p>
        </p:txBody>
      </p:sp>
      <p:sp>
        <p:nvSpPr>
          <p:cNvPr id="7" name="矩形标注 6"/>
          <p:cNvSpPr/>
          <p:nvPr/>
        </p:nvSpPr>
        <p:spPr bwMode="auto">
          <a:xfrm>
            <a:off x="1039304" y="1270138"/>
            <a:ext cx="1888344" cy="1330770"/>
          </a:xfrm>
          <a:prstGeom prst="wedgeRectCallout">
            <a:avLst>
              <a:gd name="adj1" fmla="val 82848"/>
              <a:gd name="adj2" fmla="val -24903"/>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a:solidFill>
                  <a:schemeClr val="bg1"/>
                </a:solidFill>
                <a:latin typeface="+mn-lt"/>
                <a:ea typeface="+mn-ea"/>
                <a:cs typeface="+mn-ea"/>
                <a:sym typeface="+mn-lt"/>
              </a:rPr>
              <a:t>必</a:t>
            </a:r>
            <a:r>
              <a:rPr lang="zh-CN" altLang="en-US" sz="1600" dirty="0" smtClean="0">
                <a:solidFill>
                  <a:schemeClr val="bg1"/>
                </a:solidFill>
                <a:latin typeface="+mn-lt"/>
                <a:ea typeface="+mn-ea"/>
                <a:cs typeface="+mn-ea"/>
                <a:sym typeface="+mn-lt"/>
              </a:rPr>
              <a:t>选字段，描述</a:t>
            </a:r>
            <a:r>
              <a:rPr lang="en-US" altLang="zh-CN" sz="1600" dirty="0" smtClean="0">
                <a:solidFill>
                  <a:schemeClr val="bg1"/>
                </a:solidFill>
                <a:latin typeface="+mn-lt"/>
                <a:ea typeface="+mn-ea"/>
                <a:cs typeface="+mn-ea"/>
                <a:sym typeface="+mn-lt"/>
              </a:rPr>
              <a:t>Heat</a:t>
            </a:r>
            <a:r>
              <a:rPr lang="zh-CN" altLang="en-US" sz="1600" dirty="0" smtClean="0">
                <a:solidFill>
                  <a:schemeClr val="bg1"/>
                </a:solidFill>
                <a:latin typeface="+mn-lt"/>
                <a:ea typeface="+mn-ea"/>
                <a:cs typeface="+mn-ea"/>
                <a:sym typeface="+mn-lt"/>
              </a:rPr>
              <a:t>模板使用哪个特定版本，不同版本支持的功能不一样</a:t>
            </a:r>
            <a:endParaRPr kumimoji="0" lang="zh-CN" altLang="en-US" sz="1600" b="0" i="0" u="none" strike="noStrike" cap="none" normalizeH="0" baseline="0" dirty="0" smtClean="0">
              <a:ln>
                <a:noFill/>
              </a:ln>
              <a:solidFill>
                <a:schemeClr val="bg1"/>
              </a:solidFill>
              <a:effectLst/>
              <a:latin typeface="+mn-lt"/>
              <a:ea typeface="+mn-ea"/>
              <a:cs typeface="+mn-ea"/>
              <a:sym typeface="+mn-lt"/>
            </a:endParaRPr>
          </a:p>
        </p:txBody>
      </p:sp>
      <p:sp>
        <p:nvSpPr>
          <p:cNvPr id="8" name="矩形标注 7"/>
          <p:cNvSpPr/>
          <p:nvPr/>
        </p:nvSpPr>
        <p:spPr bwMode="auto">
          <a:xfrm>
            <a:off x="1039304" y="3753036"/>
            <a:ext cx="1888344" cy="612068"/>
          </a:xfrm>
          <a:prstGeom prst="wedgeRectCallout">
            <a:avLst>
              <a:gd name="adj1" fmla="val 80521"/>
              <a:gd name="adj2" fmla="val -20779"/>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a:solidFill>
                  <a:schemeClr val="bg1"/>
                </a:solidFill>
                <a:latin typeface="+mn-lt"/>
                <a:ea typeface="+mn-ea"/>
                <a:cs typeface="+mn-ea"/>
                <a:sym typeface="+mn-lt"/>
              </a:rPr>
              <a:t>必</a:t>
            </a:r>
            <a:r>
              <a:rPr lang="zh-CN" altLang="en-US" sz="1600" dirty="0" smtClean="0">
                <a:solidFill>
                  <a:schemeClr val="bg1"/>
                </a:solidFill>
                <a:latin typeface="+mn-lt"/>
                <a:ea typeface="+mn-ea"/>
                <a:cs typeface="+mn-ea"/>
                <a:sym typeface="+mn-lt"/>
              </a:rPr>
              <a:t>选字段，至少需包含一个</a:t>
            </a:r>
            <a:r>
              <a:rPr lang="en-US" altLang="zh-CN" sz="1600" dirty="0" smtClean="0">
                <a:solidFill>
                  <a:schemeClr val="bg1"/>
                </a:solidFill>
                <a:latin typeface="+mn-lt"/>
                <a:ea typeface="+mn-ea"/>
                <a:cs typeface="+mn-ea"/>
                <a:sym typeface="+mn-lt"/>
              </a:rPr>
              <a:t>Resource</a:t>
            </a:r>
            <a:endParaRPr kumimoji="0" lang="zh-CN" altLang="en-US" sz="1600" b="0" i="0" u="none" strike="noStrike" cap="none" normalizeH="0" baseline="0" dirty="0" smtClean="0">
              <a:ln>
                <a:noFill/>
              </a:ln>
              <a:solidFill>
                <a:schemeClr val="bg1"/>
              </a:solidFill>
              <a:effectLst/>
              <a:latin typeface="+mn-lt"/>
              <a:ea typeface="+mn-ea"/>
              <a:cs typeface="+mn-ea"/>
              <a:sym typeface="+mn-lt"/>
            </a:endParaRPr>
          </a:p>
        </p:txBody>
      </p:sp>
    </p:spTree>
    <p:extLst>
      <p:ext uri="{BB962C8B-B14F-4D97-AF65-F5344CB8AC3E}">
        <p14:creationId xmlns:p14="http://schemas.microsoft.com/office/powerpoint/2010/main" val="90526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p:txBody>
          <a:bodyPr/>
          <a:lstStyle/>
          <a:p>
            <a:r>
              <a:rPr lang="en-US" altLang="zh-CN" dirty="0" smtClean="0">
                <a:latin typeface="+mn-lt"/>
                <a:cs typeface="+mn-ea"/>
                <a:sym typeface="+mn-lt"/>
              </a:rPr>
              <a:t>HOT</a:t>
            </a:r>
            <a:r>
              <a:rPr lang="zh-CN" altLang="en-US" dirty="0" smtClean="0">
                <a:latin typeface="+mn-lt"/>
                <a:cs typeface="+mn-ea"/>
                <a:sym typeface="+mn-lt"/>
              </a:rPr>
              <a:t>模板 </a:t>
            </a:r>
            <a:r>
              <a:rPr lang="en-US" altLang="zh-CN" dirty="0" smtClean="0">
                <a:latin typeface="+mn-lt"/>
                <a:cs typeface="+mn-ea"/>
                <a:sym typeface="+mn-lt"/>
              </a:rPr>
              <a:t>- </a:t>
            </a:r>
            <a:r>
              <a:rPr lang="en-US" dirty="0" smtClean="0">
                <a:latin typeface="+mn-lt"/>
                <a:cs typeface="+mn-ea"/>
                <a:sym typeface="+mn-lt"/>
              </a:rPr>
              <a:t>Resource</a:t>
            </a:r>
            <a:endParaRPr lang="zh-CN" altLang="en-US" dirty="0">
              <a:latin typeface="+mn-lt"/>
              <a:cs typeface="+mn-ea"/>
              <a:sym typeface="+mn-lt"/>
            </a:endParaRPr>
          </a:p>
        </p:txBody>
      </p:sp>
      <p:sp>
        <p:nvSpPr>
          <p:cNvPr id="17" name="矩形 16"/>
          <p:cNvSpPr/>
          <p:nvPr/>
        </p:nvSpPr>
        <p:spPr>
          <a:xfrm>
            <a:off x="3827748" y="1336120"/>
            <a:ext cx="6984776" cy="4185761"/>
          </a:xfrm>
          <a:prstGeom prst="rect">
            <a:avLst/>
          </a:prstGeom>
          <a:solidFill>
            <a:schemeClr val="tx1"/>
          </a:solidFill>
        </p:spPr>
        <p:txBody>
          <a:bodyPr wrap="square">
            <a:spAutoFit/>
          </a:bodyPr>
          <a:lstStyle/>
          <a:p>
            <a:r>
              <a:rPr lang="en-US" altLang="zh-CN" sz="1400" dirty="0">
                <a:solidFill>
                  <a:srgbClr val="569CD6"/>
                </a:solidFill>
                <a:latin typeface="+mn-lt"/>
                <a:ea typeface="+mn-ea"/>
                <a:cs typeface="+mn-ea"/>
                <a:sym typeface="+mn-lt"/>
              </a:rPr>
              <a:t>resources</a:t>
            </a:r>
            <a:r>
              <a:rPr lang="en-US" altLang="zh-CN" sz="1400" dirty="0">
                <a:solidFill>
                  <a:srgbClr val="D4D4D4"/>
                </a:solidFill>
                <a:latin typeface="+mn-lt"/>
                <a:ea typeface="+mn-ea"/>
                <a:cs typeface="+mn-ea"/>
                <a:sym typeface="+mn-lt"/>
              </a:rPr>
              <a:t>:</a:t>
            </a:r>
          </a:p>
          <a:p>
            <a:r>
              <a:rPr lang="en-US" altLang="zh-CN" sz="1400" dirty="0" smtClean="0">
                <a:solidFill>
                  <a:srgbClr val="569CD6"/>
                </a:solidFill>
                <a:latin typeface="+mn-lt"/>
                <a:ea typeface="+mn-ea"/>
                <a:cs typeface="+mn-ea"/>
                <a:sym typeface="+mn-lt"/>
              </a:rPr>
              <a:t>	&lt;</a:t>
            </a:r>
            <a:r>
              <a:rPr lang="en-US" altLang="zh-CN" sz="1400" dirty="0">
                <a:solidFill>
                  <a:srgbClr val="569CD6"/>
                </a:solidFill>
                <a:latin typeface="+mn-lt"/>
                <a:ea typeface="+mn-ea"/>
                <a:cs typeface="+mn-ea"/>
                <a:sym typeface="+mn-lt"/>
              </a:rPr>
              <a:t>resource ID&gt;</a:t>
            </a:r>
            <a:r>
              <a:rPr lang="en-US" altLang="zh-CN" sz="1400" dirty="0">
                <a:solidFill>
                  <a:srgbClr val="D4D4D4"/>
                </a:solidFill>
                <a:latin typeface="+mn-lt"/>
                <a:ea typeface="+mn-ea"/>
                <a:cs typeface="+mn-ea"/>
                <a:sym typeface="+mn-lt"/>
              </a:rPr>
              <a:t>:</a:t>
            </a:r>
          </a:p>
          <a:p>
            <a:r>
              <a:rPr lang="en-US" altLang="zh-CN" sz="1400" dirty="0" smtClean="0">
                <a:solidFill>
                  <a:srgbClr val="569CD6"/>
                </a:solidFill>
                <a:latin typeface="+mn-lt"/>
                <a:ea typeface="+mn-ea"/>
                <a:cs typeface="+mn-ea"/>
                <a:sym typeface="+mn-lt"/>
              </a:rPr>
              <a:t>	type</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resource type&gt;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properties</a:t>
            </a:r>
            <a:r>
              <a:rPr lang="en-US" altLang="zh-CN" sz="1400" dirty="0">
                <a:solidFill>
                  <a:srgbClr val="D4D4D4"/>
                </a:solidFill>
                <a:latin typeface="+mn-lt"/>
                <a:ea typeface="+mn-ea"/>
                <a:cs typeface="+mn-ea"/>
                <a:sym typeface="+mn-lt"/>
              </a:rPr>
              <a:t>:</a:t>
            </a:r>
          </a:p>
          <a:p>
            <a:r>
              <a:rPr lang="en-US" altLang="zh-CN" sz="1400" dirty="0" smtClean="0">
                <a:solidFill>
                  <a:srgbClr val="569CD6"/>
                </a:solidFill>
                <a:latin typeface="+mn-lt"/>
                <a:ea typeface="+mn-ea"/>
                <a:cs typeface="+mn-ea"/>
                <a:sym typeface="+mn-lt"/>
              </a:rPr>
              <a:t>	&lt;</a:t>
            </a:r>
            <a:r>
              <a:rPr lang="en-US" altLang="zh-CN" sz="1400" dirty="0">
                <a:solidFill>
                  <a:srgbClr val="569CD6"/>
                </a:solidFill>
                <a:latin typeface="+mn-lt"/>
                <a:ea typeface="+mn-ea"/>
                <a:cs typeface="+mn-ea"/>
                <a:sym typeface="+mn-lt"/>
              </a:rPr>
              <a:t>property name&gt;</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property value&gt;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metadata</a:t>
            </a:r>
            <a:r>
              <a:rPr lang="en-US" altLang="zh-CN" sz="1400" dirty="0">
                <a:solidFill>
                  <a:srgbClr val="D4D4D4"/>
                </a:solidFill>
                <a:latin typeface="+mn-lt"/>
                <a:ea typeface="+mn-ea"/>
                <a:cs typeface="+mn-ea"/>
                <a:sym typeface="+mn-lt"/>
              </a:rPr>
              <a:t>:</a:t>
            </a:r>
          </a:p>
          <a:p>
            <a:r>
              <a:rPr lang="en-US" altLang="zh-CN" sz="1400" dirty="0" smtClean="0">
                <a:solidFill>
                  <a:srgbClr val="CE9178"/>
                </a:solidFill>
                <a:latin typeface="+mn-lt"/>
                <a:ea typeface="+mn-ea"/>
                <a:cs typeface="+mn-ea"/>
                <a:sym typeface="+mn-lt"/>
              </a:rPr>
              <a:t>		&lt;</a:t>
            </a:r>
            <a:r>
              <a:rPr lang="en-US" altLang="zh-CN" sz="1400" dirty="0">
                <a:solidFill>
                  <a:srgbClr val="CE9178"/>
                </a:solidFill>
                <a:latin typeface="+mn-lt"/>
                <a:ea typeface="+mn-ea"/>
                <a:cs typeface="+mn-ea"/>
                <a:sym typeface="+mn-lt"/>
              </a:rPr>
              <a:t>resource specific metadata&gt;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a:t>
            </a:r>
            <a:r>
              <a:rPr lang="en-US" altLang="zh-CN" sz="1400" dirty="0" err="1" smtClean="0">
                <a:solidFill>
                  <a:srgbClr val="569CD6"/>
                </a:solidFill>
                <a:latin typeface="+mn-lt"/>
                <a:ea typeface="+mn-ea"/>
                <a:cs typeface="+mn-ea"/>
                <a:sym typeface="+mn-lt"/>
              </a:rPr>
              <a:t>depends_on</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resource ID or list of ID&gt;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a:t>
            </a:r>
            <a:r>
              <a:rPr lang="en-US" altLang="zh-CN" sz="1400" dirty="0" err="1" smtClean="0">
                <a:solidFill>
                  <a:srgbClr val="569CD6"/>
                </a:solidFill>
                <a:latin typeface="+mn-lt"/>
                <a:ea typeface="+mn-ea"/>
                <a:cs typeface="+mn-ea"/>
                <a:sym typeface="+mn-lt"/>
              </a:rPr>
              <a:t>update_policy</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update policy&gt;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a:t>
            </a:r>
            <a:r>
              <a:rPr lang="en-US" altLang="zh-CN" sz="1400" dirty="0" err="1" smtClean="0">
                <a:solidFill>
                  <a:srgbClr val="569CD6"/>
                </a:solidFill>
                <a:latin typeface="+mn-lt"/>
                <a:ea typeface="+mn-ea"/>
                <a:cs typeface="+mn-ea"/>
                <a:sym typeface="+mn-lt"/>
              </a:rPr>
              <a:t>deletion_policy</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deletion policy&gt;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a:t>
            </a:r>
            <a:r>
              <a:rPr lang="en-US" altLang="zh-CN" sz="1400" dirty="0" err="1" smtClean="0">
                <a:solidFill>
                  <a:srgbClr val="569CD6"/>
                </a:solidFill>
                <a:latin typeface="+mn-lt"/>
                <a:ea typeface="+mn-ea"/>
                <a:cs typeface="+mn-ea"/>
                <a:sym typeface="+mn-lt"/>
              </a:rPr>
              <a:t>external_id</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external resource ID&gt;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condition</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condition name or expression or </a:t>
            </a:r>
            <a:r>
              <a:rPr lang="en-US" altLang="zh-CN" sz="1400" dirty="0" err="1">
                <a:solidFill>
                  <a:srgbClr val="CE9178"/>
                </a:solidFill>
                <a:latin typeface="+mn-lt"/>
                <a:ea typeface="+mn-ea"/>
                <a:cs typeface="+mn-ea"/>
                <a:sym typeface="+mn-lt"/>
              </a:rPr>
              <a:t>boolean</a:t>
            </a:r>
            <a:r>
              <a:rPr lang="en-US" altLang="zh-CN" sz="1400" dirty="0">
                <a:solidFill>
                  <a:srgbClr val="CE9178"/>
                </a:solidFill>
                <a:latin typeface="+mn-lt"/>
                <a:ea typeface="+mn-ea"/>
                <a:cs typeface="+mn-ea"/>
                <a:sym typeface="+mn-lt"/>
              </a:rPr>
              <a:t>&gt;</a:t>
            </a:r>
            <a:endParaRPr lang="en-US" altLang="zh-CN" sz="1400" b="0" dirty="0">
              <a:solidFill>
                <a:srgbClr val="D4D4D4"/>
              </a:solidFill>
              <a:effectLst/>
              <a:latin typeface="+mn-lt"/>
              <a:ea typeface="+mn-ea"/>
              <a:cs typeface="+mn-ea"/>
              <a:sym typeface="+mn-lt"/>
            </a:endParaRPr>
          </a:p>
        </p:txBody>
      </p:sp>
      <p:sp>
        <p:nvSpPr>
          <p:cNvPr id="22" name="矩形标注 21"/>
          <p:cNvSpPr/>
          <p:nvPr/>
        </p:nvSpPr>
        <p:spPr bwMode="auto">
          <a:xfrm>
            <a:off x="1041390" y="2024844"/>
            <a:ext cx="2714350" cy="1116124"/>
          </a:xfrm>
          <a:prstGeom prst="wedgeRectCallout">
            <a:avLst>
              <a:gd name="adj1" fmla="val 90739"/>
              <a:gd name="adj2" fmla="val -55300"/>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dirty="0" smtClean="0">
                <a:solidFill>
                  <a:schemeClr val="bg1"/>
                </a:solidFill>
                <a:latin typeface="+mn-lt"/>
                <a:ea typeface="+mn-ea"/>
                <a:cs typeface="+mn-ea"/>
                <a:sym typeface="+mn-lt"/>
              </a:rPr>
              <a:t>type</a:t>
            </a:r>
            <a:r>
              <a:rPr lang="zh-CN" altLang="en-US" sz="1600" dirty="0" smtClean="0">
                <a:solidFill>
                  <a:schemeClr val="bg1"/>
                </a:solidFill>
                <a:latin typeface="+mn-lt"/>
                <a:ea typeface="+mn-ea"/>
                <a:cs typeface="+mn-ea"/>
                <a:sym typeface="+mn-lt"/>
              </a:rPr>
              <a:t>：必选字段，描述</a:t>
            </a:r>
            <a:r>
              <a:rPr lang="en-US" altLang="zh-CN" sz="1600" dirty="0" smtClean="0">
                <a:solidFill>
                  <a:schemeClr val="bg1"/>
                </a:solidFill>
                <a:latin typeface="+mn-lt"/>
                <a:ea typeface="+mn-ea"/>
                <a:cs typeface="+mn-ea"/>
                <a:sym typeface="+mn-lt"/>
              </a:rPr>
              <a:t>Heat</a:t>
            </a:r>
            <a:r>
              <a:rPr lang="zh-CN" altLang="en-US" sz="1600" dirty="0" smtClean="0">
                <a:solidFill>
                  <a:schemeClr val="bg1"/>
                </a:solidFill>
                <a:latin typeface="+mn-lt"/>
                <a:ea typeface="+mn-ea"/>
                <a:cs typeface="+mn-ea"/>
                <a:sym typeface="+mn-lt"/>
              </a:rPr>
              <a:t>模板使用</a:t>
            </a:r>
            <a:r>
              <a:rPr lang="zh-CN" altLang="en-US" sz="1600" dirty="0">
                <a:solidFill>
                  <a:schemeClr val="bg1"/>
                </a:solidFill>
                <a:latin typeface="+mn-lt"/>
                <a:ea typeface="+mn-ea"/>
                <a:cs typeface="+mn-ea"/>
                <a:sym typeface="+mn-lt"/>
              </a:rPr>
              <a:t>哪</a:t>
            </a:r>
            <a:r>
              <a:rPr lang="zh-CN" altLang="en-US" sz="1600" dirty="0" smtClean="0">
                <a:solidFill>
                  <a:schemeClr val="bg1"/>
                </a:solidFill>
                <a:latin typeface="+mn-lt"/>
                <a:ea typeface="+mn-ea"/>
                <a:cs typeface="+mn-ea"/>
                <a:sym typeface="+mn-lt"/>
              </a:rPr>
              <a:t>种类型的资源，例如</a:t>
            </a:r>
            <a:r>
              <a:rPr lang="pt-BR" altLang="zh-CN" sz="1600" dirty="0">
                <a:solidFill>
                  <a:schemeClr val="bg1"/>
                </a:solidFill>
                <a:latin typeface="+mn-lt"/>
                <a:ea typeface="+mn-ea"/>
                <a:cs typeface="+mn-ea"/>
                <a:sym typeface="+mn-lt"/>
              </a:rPr>
              <a:t>OS::Nova::Server</a:t>
            </a:r>
            <a:r>
              <a:rPr lang="zh-CN" altLang="pt-BR" sz="1600" dirty="0">
                <a:solidFill>
                  <a:schemeClr val="bg1"/>
                </a:solidFill>
                <a:latin typeface="+mn-lt"/>
                <a:ea typeface="+mn-ea"/>
                <a:cs typeface="+mn-ea"/>
                <a:sym typeface="+mn-lt"/>
              </a:rPr>
              <a:t>或</a:t>
            </a:r>
            <a:r>
              <a:rPr lang="pt-BR" altLang="zh-CN" sz="1600" dirty="0">
                <a:solidFill>
                  <a:schemeClr val="bg1"/>
                </a:solidFill>
                <a:latin typeface="+mn-lt"/>
                <a:ea typeface="+mn-ea"/>
                <a:cs typeface="+mn-ea"/>
                <a:sym typeface="+mn-lt"/>
              </a:rPr>
              <a:t>OS::Neutron::Port</a:t>
            </a:r>
            <a:endParaRPr kumimoji="0" lang="zh-CN" altLang="en-US" sz="1600" b="0" i="0" u="none" strike="noStrike" cap="none" normalizeH="0" baseline="0" dirty="0" smtClean="0">
              <a:ln>
                <a:noFill/>
              </a:ln>
              <a:solidFill>
                <a:schemeClr val="bg1"/>
              </a:solidFill>
              <a:effectLst/>
              <a:latin typeface="+mn-lt"/>
              <a:ea typeface="+mn-ea"/>
              <a:cs typeface="+mn-ea"/>
              <a:sym typeface="+mn-lt"/>
            </a:endParaRPr>
          </a:p>
        </p:txBody>
      </p:sp>
    </p:spTree>
    <p:extLst>
      <p:ext uri="{BB962C8B-B14F-4D97-AF65-F5344CB8AC3E}">
        <p14:creationId xmlns:p14="http://schemas.microsoft.com/office/powerpoint/2010/main" val="415325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4"/>
          <p:cNvSpPr txBox="1">
            <a:spLocks noGrp="1"/>
          </p:cNvSpPr>
          <p:nvPr>
            <p:ph type="title"/>
          </p:nvPr>
        </p:nvSpPr>
        <p:spPr/>
        <p:txBody>
          <a:bodyPr/>
          <a:lstStyle/>
          <a:p>
            <a:r>
              <a:rPr lang="en-US" altLang="zh-CN" dirty="0" smtClean="0">
                <a:latin typeface="+mn-lt"/>
                <a:cs typeface="+mn-ea"/>
                <a:sym typeface="+mn-lt"/>
              </a:rPr>
              <a:t>HOT</a:t>
            </a:r>
            <a:r>
              <a:rPr lang="zh-CN" altLang="en-US" dirty="0" smtClean="0">
                <a:latin typeface="+mn-lt"/>
                <a:cs typeface="+mn-ea"/>
                <a:sym typeface="+mn-lt"/>
              </a:rPr>
              <a:t>模板 </a:t>
            </a:r>
            <a:r>
              <a:rPr lang="en-US" altLang="zh-CN" dirty="0" smtClean="0">
                <a:latin typeface="+mn-lt"/>
                <a:cs typeface="+mn-ea"/>
                <a:sym typeface="+mn-lt"/>
              </a:rPr>
              <a:t>- </a:t>
            </a:r>
            <a:r>
              <a:rPr lang="en-US" dirty="0" smtClean="0">
                <a:latin typeface="+mn-lt"/>
                <a:cs typeface="+mn-ea"/>
                <a:sym typeface="+mn-lt"/>
              </a:rPr>
              <a:t>Resource</a:t>
            </a:r>
            <a:endParaRPr lang="zh-CN" altLang="en-US" dirty="0">
              <a:latin typeface="+mn-lt"/>
              <a:cs typeface="+mn-ea"/>
              <a:sym typeface="+mn-lt"/>
            </a:endParaRPr>
          </a:p>
        </p:txBody>
      </p:sp>
      <p:sp>
        <p:nvSpPr>
          <p:cNvPr id="17" name="矩形 16"/>
          <p:cNvSpPr/>
          <p:nvPr/>
        </p:nvSpPr>
        <p:spPr>
          <a:xfrm>
            <a:off x="3827748" y="1336120"/>
            <a:ext cx="6984776" cy="4185761"/>
          </a:xfrm>
          <a:prstGeom prst="rect">
            <a:avLst/>
          </a:prstGeom>
          <a:solidFill>
            <a:schemeClr val="tx1"/>
          </a:solidFill>
        </p:spPr>
        <p:txBody>
          <a:bodyPr wrap="square">
            <a:spAutoFit/>
          </a:bodyPr>
          <a:lstStyle/>
          <a:p>
            <a:r>
              <a:rPr lang="en-US" altLang="zh-CN" sz="1400" dirty="0">
                <a:solidFill>
                  <a:srgbClr val="569CD6"/>
                </a:solidFill>
                <a:latin typeface="+mn-lt"/>
                <a:ea typeface="+mn-ea"/>
                <a:cs typeface="+mn-ea"/>
                <a:sym typeface="+mn-lt"/>
              </a:rPr>
              <a:t>resources</a:t>
            </a:r>
            <a:r>
              <a:rPr lang="en-US" altLang="zh-CN" sz="1400" dirty="0">
                <a:solidFill>
                  <a:srgbClr val="D4D4D4"/>
                </a:solidFill>
                <a:latin typeface="+mn-lt"/>
                <a:ea typeface="+mn-ea"/>
                <a:cs typeface="+mn-ea"/>
                <a:sym typeface="+mn-lt"/>
              </a:rPr>
              <a:t>:</a:t>
            </a:r>
          </a:p>
          <a:p>
            <a:r>
              <a:rPr lang="en-US" altLang="zh-CN" sz="1400" dirty="0" smtClean="0">
                <a:solidFill>
                  <a:srgbClr val="569CD6"/>
                </a:solidFill>
                <a:latin typeface="+mn-lt"/>
                <a:ea typeface="+mn-ea"/>
                <a:cs typeface="+mn-ea"/>
                <a:sym typeface="+mn-lt"/>
              </a:rPr>
              <a:t>	&lt;</a:t>
            </a:r>
            <a:r>
              <a:rPr lang="en-US" altLang="zh-CN" sz="1400" dirty="0">
                <a:solidFill>
                  <a:srgbClr val="569CD6"/>
                </a:solidFill>
                <a:latin typeface="+mn-lt"/>
                <a:ea typeface="+mn-ea"/>
                <a:cs typeface="+mn-ea"/>
                <a:sym typeface="+mn-lt"/>
              </a:rPr>
              <a:t>resource ID&gt;</a:t>
            </a:r>
            <a:r>
              <a:rPr lang="en-US" altLang="zh-CN" sz="1400" dirty="0">
                <a:solidFill>
                  <a:srgbClr val="D4D4D4"/>
                </a:solidFill>
                <a:latin typeface="+mn-lt"/>
                <a:ea typeface="+mn-ea"/>
                <a:cs typeface="+mn-ea"/>
                <a:sym typeface="+mn-lt"/>
              </a:rPr>
              <a:t>:</a:t>
            </a:r>
          </a:p>
          <a:p>
            <a:r>
              <a:rPr lang="en-US" altLang="zh-CN" sz="1400" dirty="0" smtClean="0">
                <a:solidFill>
                  <a:srgbClr val="569CD6"/>
                </a:solidFill>
                <a:latin typeface="+mn-lt"/>
                <a:ea typeface="+mn-ea"/>
                <a:cs typeface="+mn-ea"/>
                <a:sym typeface="+mn-lt"/>
              </a:rPr>
              <a:t>	type</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resource type&gt;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properties</a:t>
            </a:r>
            <a:r>
              <a:rPr lang="en-US" altLang="zh-CN" sz="1400" dirty="0">
                <a:solidFill>
                  <a:srgbClr val="D4D4D4"/>
                </a:solidFill>
                <a:latin typeface="+mn-lt"/>
                <a:ea typeface="+mn-ea"/>
                <a:cs typeface="+mn-ea"/>
                <a:sym typeface="+mn-lt"/>
              </a:rPr>
              <a:t>:</a:t>
            </a:r>
          </a:p>
          <a:p>
            <a:r>
              <a:rPr lang="en-US" altLang="zh-CN" sz="1400" dirty="0" smtClean="0">
                <a:solidFill>
                  <a:srgbClr val="569CD6"/>
                </a:solidFill>
                <a:latin typeface="+mn-lt"/>
                <a:ea typeface="+mn-ea"/>
                <a:cs typeface="+mn-ea"/>
                <a:sym typeface="+mn-lt"/>
              </a:rPr>
              <a:t>	&lt;</a:t>
            </a:r>
            <a:r>
              <a:rPr lang="en-US" altLang="zh-CN" sz="1400" dirty="0">
                <a:solidFill>
                  <a:srgbClr val="569CD6"/>
                </a:solidFill>
                <a:latin typeface="+mn-lt"/>
                <a:ea typeface="+mn-ea"/>
                <a:cs typeface="+mn-ea"/>
                <a:sym typeface="+mn-lt"/>
              </a:rPr>
              <a:t>property name&gt;</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property value&gt;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metadata</a:t>
            </a:r>
            <a:r>
              <a:rPr lang="en-US" altLang="zh-CN" sz="1400" dirty="0">
                <a:solidFill>
                  <a:srgbClr val="D4D4D4"/>
                </a:solidFill>
                <a:latin typeface="+mn-lt"/>
                <a:ea typeface="+mn-ea"/>
                <a:cs typeface="+mn-ea"/>
                <a:sym typeface="+mn-lt"/>
              </a:rPr>
              <a:t>:</a:t>
            </a:r>
          </a:p>
          <a:p>
            <a:r>
              <a:rPr lang="en-US" altLang="zh-CN" sz="1400" dirty="0" smtClean="0">
                <a:solidFill>
                  <a:srgbClr val="CE9178"/>
                </a:solidFill>
                <a:latin typeface="+mn-lt"/>
                <a:ea typeface="+mn-ea"/>
                <a:cs typeface="+mn-ea"/>
                <a:sym typeface="+mn-lt"/>
              </a:rPr>
              <a:t>		&lt;</a:t>
            </a:r>
            <a:r>
              <a:rPr lang="en-US" altLang="zh-CN" sz="1400" dirty="0">
                <a:solidFill>
                  <a:srgbClr val="CE9178"/>
                </a:solidFill>
                <a:latin typeface="+mn-lt"/>
                <a:ea typeface="+mn-ea"/>
                <a:cs typeface="+mn-ea"/>
                <a:sym typeface="+mn-lt"/>
              </a:rPr>
              <a:t>resource specific metadata&gt;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a:t>
            </a:r>
            <a:r>
              <a:rPr lang="en-US" altLang="zh-CN" sz="1400" dirty="0" err="1" smtClean="0">
                <a:solidFill>
                  <a:srgbClr val="569CD6"/>
                </a:solidFill>
                <a:latin typeface="+mn-lt"/>
                <a:ea typeface="+mn-ea"/>
                <a:cs typeface="+mn-ea"/>
                <a:sym typeface="+mn-lt"/>
              </a:rPr>
              <a:t>depends_on</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resource ID or list of ID&gt;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a:t>
            </a:r>
            <a:r>
              <a:rPr lang="en-US" altLang="zh-CN" sz="1400" dirty="0" err="1" smtClean="0">
                <a:solidFill>
                  <a:srgbClr val="569CD6"/>
                </a:solidFill>
                <a:latin typeface="+mn-lt"/>
                <a:ea typeface="+mn-ea"/>
                <a:cs typeface="+mn-ea"/>
                <a:sym typeface="+mn-lt"/>
              </a:rPr>
              <a:t>update_policy</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update policy&gt;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a:t>
            </a:r>
            <a:r>
              <a:rPr lang="en-US" altLang="zh-CN" sz="1400" dirty="0" err="1" smtClean="0">
                <a:solidFill>
                  <a:srgbClr val="569CD6"/>
                </a:solidFill>
                <a:latin typeface="+mn-lt"/>
                <a:ea typeface="+mn-ea"/>
                <a:cs typeface="+mn-ea"/>
                <a:sym typeface="+mn-lt"/>
              </a:rPr>
              <a:t>deletion_policy</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deletion policy&gt;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a:t>
            </a:r>
            <a:r>
              <a:rPr lang="en-US" altLang="zh-CN" sz="1400" dirty="0" err="1" smtClean="0">
                <a:solidFill>
                  <a:srgbClr val="569CD6"/>
                </a:solidFill>
                <a:latin typeface="+mn-lt"/>
                <a:ea typeface="+mn-ea"/>
                <a:cs typeface="+mn-ea"/>
                <a:sym typeface="+mn-lt"/>
              </a:rPr>
              <a:t>external_id</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external resource ID&gt;</a:t>
            </a:r>
            <a:endParaRPr lang="en-US" altLang="zh-CN" sz="1400" dirty="0">
              <a:solidFill>
                <a:srgbClr val="D4D4D4"/>
              </a:solidFill>
              <a:latin typeface="+mn-lt"/>
              <a:ea typeface="+mn-ea"/>
              <a:cs typeface="+mn-ea"/>
              <a:sym typeface="+mn-lt"/>
            </a:endParaRPr>
          </a:p>
          <a:p>
            <a:r>
              <a:rPr lang="en-US" altLang="zh-CN" sz="1400" dirty="0" smtClean="0">
                <a:solidFill>
                  <a:srgbClr val="569CD6"/>
                </a:solidFill>
                <a:latin typeface="+mn-lt"/>
                <a:ea typeface="+mn-ea"/>
                <a:cs typeface="+mn-ea"/>
                <a:sym typeface="+mn-lt"/>
              </a:rPr>
              <a:t>	condition</a:t>
            </a:r>
            <a:r>
              <a:rPr lang="en-US" altLang="zh-CN" sz="1400" dirty="0">
                <a:solidFill>
                  <a:srgbClr val="D4D4D4"/>
                </a:solidFill>
                <a:latin typeface="+mn-lt"/>
                <a:ea typeface="+mn-ea"/>
                <a:cs typeface="+mn-ea"/>
                <a:sym typeface="+mn-lt"/>
              </a:rPr>
              <a:t>: </a:t>
            </a:r>
            <a:endParaRPr lang="en-US" altLang="zh-CN" sz="1400" dirty="0" smtClean="0">
              <a:solidFill>
                <a:srgbClr val="D4D4D4"/>
              </a:solidFill>
              <a:latin typeface="+mn-lt"/>
              <a:ea typeface="+mn-ea"/>
              <a:cs typeface="+mn-ea"/>
              <a:sym typeface="+mn-lt"/>
            </a:endParaRPr>
          </a:p>
          <a:p>
            <a:r>
              <a:rPr lang="en-US" altLang="zh-CN" sz="1400" dirty="0">
                <a:solidFill>
                  <a:srgbClr val="D4D4D4"/>
                </a:solidFill>
                <a:latin typeface="+mn-lt"/>
                <a:ea typeface="+mn-ea"/>
                <a:cs typeface="+mn-ea"/>
                <a:sym typeface="+mn-lt"/>
              </a:rPr>
              <a:t>	</a:t>
            </a:r>
            <a:r>
              <a:rPr lang="en-US" altLang="zh-CN" sz="1400" dirty="0" smtClean="0">
                <a:solidFill>
                  <a:srgbClr val="D4D4D4"/>
                </a:solidFill>
                <a:latin typeface="+mn-lt"/>
                <a:ea typeface="+mn-ea"/>
                <a:cs typeface="+mn-ea"/>
                <a:sym typeface="+mn-lt"/>
              </a:rPr>
              <a:t>	</a:t>
            </a:r>
            <a:r>
              <a:rPr lang="en-US" altLang="zh-CN" sz="1400" dirty="0" smtClean="0">
                <a:solidFill>
                  <a:srgbClr val="CE9178"/>
                </a:solidFill>
                <a:latin typeface="+mn-lt"/>
                <a:ea typeface="+mn-ea"/>
                <a:cs typeface="+mn-ea"/>
                <a:sym typeface="+mn-lt"/>
              </a:rPr>
              <a:t>&lt;</a:t>
            </a:r>
            <a:r>
              <a:rPr lang="en-US" altLang="zh-CN" sz="1400" dirty="0">
                <a:solidFill>
                  <a:srgbClr val="CE9178"/>
                </a:solidFill>
                <a:latin typeface="+mn-lt"/>
                <a:ea typeface="+mn-ea"/>
                <a:cs typeface="+mn-ea"/>
                <a:sym typeface="+mn-lt"/>
              </a:rPr>
              <a:t>condition name or expression or </a:t>
            </a:r>
            <a:r>
              <a:rPr lang="en-US" altLang="zh-CN" sz="1400" dirty="0" err="1">
                <a:solidFill>
                  <a:srgbClr val="CE9178"/>
                </a:solidFill>
                <a:latin typeface="+mn-lt"/>
                <a:ea typeface="+mn-ea"/>
                <a:cs typeface="+mn-ea"/>
                <a:sym typeface="+mn-lt"/>
              </a:rPr>
              <a:t>boolean</a:t>
            </a:r>
            <a:r>
              <a:rPr lang="en-US" altLang="zh-CN" sz="1400" dirty="0">
                <a:solidFill>
                  <a:srgbClr val="CE9178"/>
                </a:solidFill>
                <a:latin typeface="+mn-lt"/>
                <a:ea typeface="+mn-ea"/>
                <a:cs typeface="+mn-ea"/>
                <a:sym typeface="+mn-lt"/>
              </a:rPr>
              <a:t>&gt;</a:t>
            </a:r>
            <a:endParaRPr lang="en-US" altLang="zh-CN" sz="1400" b="0" dirty="0">
              <a:solidFill>
                <a:srgbClr val="D4D4D4"/>
              </a:solidFill>
              <a:effectLst/>
              <a:latin typeface="+mn-lt"/>
              <a:ea typeface="+mn-ea"/>
              <a:cs typeface="+mn-ea"/>
              <a:sym typeface="+mn-lt"/>
            </a:endParaRPr>
          </a:p>
        </p:txBody>
      </p:sp>
      <p:sp>
        <p:nvSpPr>
          <p:cNvPr id="22" name="矩形标注 21"/>
          <p:cNvSpPr/>
          <p:nvPr/>
        </p:nvSpPr>
        <p:spPr bwMode="auto">
          <a:xfrm>
            <a:off x="1041390" y="2024844"/>
            <a:ext cx="2714350" cy="1116124"/>
          </a:xfrm>
          <a:prstGeom prst="wedgeRectCallout">
            <a:avLst>
              <a:gd name="adj1" fmla="val 90739"/>
              <a:gd name="adj2" fmla="val -55300"/>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dirty="0" smtClean="0">
                <a:solidFill>
                  <a:schemeClr val="bg1"/>
                </a:solidFill>
                <a:latin typeface="+mn-lt"/>
                <a:ea typeface="+mn-ea"/>
                <a:cs typeface="+mn-ea"/>
                <a:sym typeface="+mn-lt"/>
              </a:rPr>
              <a:t>type</a:t>
            </a:r>
            <a:r>
              <a:rPr lang="zh-CN" altLang="en-US" sz="1600" dirty="0" smtClean="0">
                <a:solidFill>
                  <a:schemeClr val="bg1"/>
                </a:solidFill>
                <a:latin typeface="+mn-lt"/>
                <a:ea typeface="+mn-ea"/>
                <a:cs typeface="+mn-ea"/>
                <a:sym typeface="+mn-lt"/>
              </a:rPr>
              <a:t>：必选字段，描述</a:t>
            </a:r>
            <a:r>
              <a:rPr lang="en-US" altLang="zh-CN" sz="1600" dirty="0" smtClean="0">
                <a:solidFill>
                  <a:schemeClr val="bg1"/>
                </a:solidFill>
                <a:latin typeface="+mn-lt"/>
                <a:ea typeface="+mn-ea"/>
                <a:cs typeface="+mn-ea"/>
                <a:sym typeface="+mn-lt"/>
              </a:rPr>
              <a:t>Heat</a:t>
            </a:r>
            <a:r>
              <a:rPr lang="zh-CN" altLang="en-US" sz="1600" dirty="0" smtClean="0">
                <a:solidFill>
                  <a:schemeClr val="bg1"/>
                </a:solidFill>
                <a:latin typeface="+mn-lt"/>
                <a:ea typeface="+mn-ea"/>
                <a:cs typeface="+mn-ea"/>
                <a:sym typeface="+mn-lt"/>
              </a:rPr>
              <a:t>模板使用</a:t>
            </a:r>
            <a:r>
              <a:rPr lang="zh-CN" altLang="en-US" sz="1600" dirty="0">
                <a:solidFill>
                  <a:schemeClr val="bg1"/>
                </a:solidFill>
                <a:latin typeface="+mn-lt"/>
                <a:ea typeface="+mn-ea"/>
                <a:cs typeface="+mn-ea"/>
                <a:sym typeface="+mn-lt"/>
              </a:rPr>
              <a:t>哪</a:t>
            </a:r>
            <a:r>
              <a:rPr lang="zh-CN" altLang="en-US" sz="1600" dirty="0" smtClean="0">
                <a:solidFill>
                  <a:schemeClr val="bg1"/>
                </a:solidFill>
                <a:latin typeface="+mn-lt"/>
                <a:ea typeface="+mn-ea"/>
                <a:cs typeface="+mn-ea"/>
                <a:sym typeface="+mn-lt"/>
              </a:rPr>
              <a:t>种类型的资源，例如</a:t>
            </a:r>
            <a:r>
              <a:rPr lang="pt-BR" altLang="zh-CN" sz="1600" dirty="0">
                <a:solidFill>
                  <a:schemeClr val="bg1"/>
                </a:solidFill>
                <a:latin typeface="+mn-lt"/>
                <a:ea typeface="+mn-ea"/>
                <a:cs typeface="+mn-ea"/>
                <a:sym typeface="+mn-lt"/>
              </a:rPr>
              <a:t>OS::Nova::Server</a:t>
            </a:r>
            <a:r>
              <a:rPr lang="zh-CN" altLang="pt-BR" sz="1600" dirty="0">
                <a:solidFill>
                  <a:schemeClr val="bg1"/>
                </a:solidFill>
                <a:latin typeface="+mn-lt"/>
                <a:ea typeface="+mn-ea"/>
                <a:cs typeface="+mn-ea"/>
                <a:sym typeface="+mn-lt"/>
              </a:rPr>
              <a:t>或</a:t>
            </a:r>
            <a:r>
              <a:rPr lang="pt-BR" altLang="zh-CN" sz="1600" dirty="0">
                <a:solidFill>
                  <a:schemeClr val="bg1"/>
                </a:solidFill>
                <a:latin typeface="+mn-lt"/>
                <a:ea typeface="+mn-ea"/>
                <a:cs typeface="+mn-ea"/>
                <a:sym typeface="+mn-lt"/>
              </a:rPr>
              <a:t>OS::Neutron::Port</a:t>
            </a:r>
            <a:endParaRPr kumimoji="0" lang="zh-CN" altLang="en-US" sz="1600" b="0" i="0" u="none" strike="noStrike" cap="none" normalizeH="0" baseline="0" dirty="0" smtClean="0">
              <a:ln>
                <a:noFill/>
              </a:ln>
              <a:solidFill>
                <a:schemeClr val="bg1"/>
              </a:solidFill>
              <a:effectLst/>
              <a:latin typeface="+mn-lt"/>
              <a:ea typeface="+mn-ea"/>
              <a:cs typeface="+mn-ea"/>
              <a:sym typeface="+mn-lt"/>
            </a:endParaRPr>
          </a:p>
        </p:txBody>
      </p:sp>
    </p:spTree>
    <p:extLst>
      <p:ext uri="{BB962C8B-B14F-4D97-AF65-F5344CB8AC3E}">
        <p14:creationId xmlns:p14="http://schemas.microsoft.com/office/powerpoint/2010/main" val="1310647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latin typeface="+mn-lt"/>
                <a:cs typeface="+mn-ea"/>
                <a:sym typeface="+mn-lt"/>
              </a:rPr>
              <a:t>Heat</a:t>
            </a:r>
            <a:r>
              <a:rPr lang="zh-CN" altLang="en-US" dirty="0" smtClean="0">
                <a:latin typeface="+mn-lt"/>
                <a:cs typeface="+mn-ea"/>
                <a:sym typeface="+mn-lt"/>
              </a:rPr>
              <a:t>为</a:t>
            </a:r>
            <a:r>
              <a:rPr lang="en-US" altLang="zh-CN" dirty="0" smtClean="0">
                <a:latin typeface="+mn-lt"/>
                <a:cs typeface="+mn-ea"/>
                <a:sym typeface="+mn-lt"/>
              </a:rPr>
              <a:t>OpenStack</a:t>
            </a:r>
            <a:r>
              <a:rPr lang="zh-CN" altLang="en-US" dirty="0" smtClean="0">
                <a:latin typeface="+mn-lt"/>
                <a:cs typeface="+mn-ea"/>
                <a:sym typeface="+mn-lt"/>
              </a:rPr>
              <a:t>提供资源编排服务，完成</a:t>
            </a:r>
            <a:r>
              <a:rPr lang="en-US" altLang="zh-CN" dirty="0" smtClean="0">
                <a:latin typeface="+mn-lt"/>
                <a:cs typeface="+mn-ea"/>
                <a:sym typeface="+mn-lt"/>
              </a:rPr>
              <a:t>OpenStack</a:t>
            </a:r>
            <a:r>
              <a:rPr lang="zh-CN" altLang="en-US" dirty="0" smtClean="0">
                <a:latin typeface="+mn-lt"/>
                <a:cs typeface="+mn-ea"/>
                <a:sym typeface="+mn-lt"/>
              </a:rPr>
              <a:t>中资源及应用的自动部署，掌握</a:t>
            </a:r>
            <a:r>
              <a:rPr lang="en-US" altLang="zh-CN" dirty="0" smtClean="0">
                <a:latin typeface="+mn-lt"/>
                <a:cs typeface="+mn-ea"/>
                <a:sym typeface="+mn-lt"/>
              </a:rPr>
              <a:t>Heat</a:t>
            </a:r>
            <a:r>
              <a:rPr lang="zh-CN" altLang="en-US" dirty="0" smtClean="0">
                <a:latin typeface="+mn-lt"/>
                <a:cs typeface="+mn-ea"/>
                <a:sym typeface="+mn-lt"/>
              </a:rPr>
              <a:t>知识对自动化运维</a:t>
            </a:r>
            <a:r>
              <a:rPr lang="en-US" altLang="zh-CN" dirty="0" smtClean="0">
                <a:latin typeface="+mn-lt"/>
                <a:cs typeface="+mn-ea"/>
                <a:sym typeface="+mn-lt"/>
              </a:rPr>
              <a:t>OpenStack</a:t>
            </a:r>
            <a:r>
              <a:rPr lang="zh-CN" altLang="en-US" dirty="0" smtClean="0">
                <a:latin typeface="+mn-lt"/>
                <a:cs typeface="+mn-ea"/>
                <a:sym typeface="+mn-lt"/>
              </a:rPr>
              <a:t>至关重要。</a:t>
            </a:r>
            <a:endParaRPr lang="en-US" altLang="zh-CN" dirty="0" smtClean="0">
              <a:latin typeface="+mn-lt"/>
              <a:cs typeface="+mn-ea"/>
              <a:sym typeface="+mn-lt"/>
            </a:endParaRPr>
          </a:p>
          <a:p>
            <a:r>
              <a:rPr lang="zh-CN" altLang="en-US" dirty="0" smtClean="0">
                <a:latin typeface="+mn-lt"/>
                <a:cs typeface="+mn-ea"/>
                <a:sym typeface="+mn-lt"/>
              </a:rPr>
              <a:t>本章节分为两个部分：理论和实验</a:t>
            </a:r>
            <a:endParaRPr lang="en-US" altLang="zh-CN" dirty="0" smtClean="0">
              <a:latin typeface="+mn-lt"/>
              <a:cs typeface="+mn-ea"/>
              <a:sym typeface="+mn-lt"/>
            </a:endParaRPr>
          </a:p>
          <a:p>
            <a:pPr lvl="1"/>
            <a:r>
              <a:rPr lang="zh-CN" altLang="en-US" dirty="0" smtClean="0">
                <a:cs typeface="+mn-ea"/>
                <a:sym typeface="+mn-lt"/>
              </a:rPr>
              <a:t>理论部分主要讲解</a:t>
            </a:r>
            <a:r>
              <a:rPr lang="en-US" altLang="zh-CN" dirty="0" smtClean="0">
                <a:cs typeface="+mn-ea"/>
                <a:sym typeface="+mn-lt"/>
              </a:rPr>
              <a:t>Heat</a:t>
            </a:r>
            <a:r>
              <a:rPr lang="zh-CN" altLang="en-US" dirty="0" smtClean="0">
                <a:cs typeface="+mn-ea"/>
                <a:sym typeface="+mn-lt"/>
              </a:rPr>
              <a:t>作用、架构和使用场景。</a:t>
            </a:r>
            <a:endParaRPr lang="en-US" altLang="zh-CN" dirty="0" smtClean="0">
              <a:cs typeface="+mn-ea"/>
              <a:sym typeface="+mn-lt"/>
            </a:endParaRPr>
          </a:p>
          <a:p>
            <a:pPr lvl="1"/>
            <a:r>
              <a:rPr lang="zh-CN" altLang="en-US" dirty="0" smtClean="0">
                <a:cs typeface="+mn-ea"/>
                <a:sym typeface="+mn-lt"/>
              </a:rPr>
              <a:t>实验部分重点锻炼学员</a:t>
            </a:r>
            <a:r>
              <a:rPr lang="en-US" altLang="zh-CN" dirty="0" smtClean="0">
                <a:cs typeface="+mn-ea"/>
                <a:sym typeface="+mn-lt"/>
              </a:rPr>
              <a:t>Heat</a:t>
            </a:r>
            <a:r>
              <a:rPr lang="zh-CN" altLang="en-US" dirty="0" smtClean="0">
                <a:cs typeface="+mn-ea"/>
                <a:sym typeface="+mn-lt"/>
              </a:rPr>
              <a:t>日常运维操作，帮助学员理论联系实际，真正掌握</a:t>
            </a:r>
            <a:r>
              <a:rPr lang="en-US" altLang="zh-CN" dirty="0" smtClean="0">
                <a:cs typeface="+mn-ea"/>
                <a:sym typeface="+mn-lt"/>
              </a:rPr>
              <a:t>Heat </a:t>
            </a:r>
            <a:r>
              <a:rPr lang="zh-CN" altLang="en-US" dirty="0" smtClean="0">
                <a:cs typeface="+mn-ea"/>
                <a:sym typeface="+mn-lt"/>
              </a:rPr>
              <a:t>。</a:t>
            </a:r>
            <a:endParaRPr lang="en-US" altLang="zh-CN" dirty="0">
              <a:cs typeface="+mn-ea"/>
              <a:sym typeface="+mn-lt"/>
            </a:endParaRPr>
          </a:p>
        </p:txBody>
      </p:sp>
    </p:spTree>
    <p:extLst>
      <p:ext uri="{BB962C8B-B14F-4D97-AF65-F5344CB8AC3E}">
        <p14:creationId xmlns:p14="http://schemas.microsoft.com/office/powerpoint/2010/main" val="2808434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p:txBody>
          <a:bodyPr/>
          <a:lstStyle/>
          <a:p>
            <a:r>
              <a:rPr lang="en-US" altLang="zh-CN" dirty="0" smtClean="0">
                <a:latin typeface="+mn-lt"/>
                <a:cs typeface="+mn-ea"/>
                <a:sym typeface="+mn-lt"/>
              </a:rPr>
              <a:t>HOT</a:t>
            </a:r>
            <a:r>
              <a:rPr lang="zh-CN" altLang="en-US" dirty="0" smtClean="0">
                <a:latin typeface="+mn-lt"/>
                <a:cs typeface="+mn-ea"/>
                <a:sym typeface="+mn-lt"/>
              </a:rPr>
              <a:t>模板 </a:t>
            </a:r>
            <a:r>
              <a:rPr lang="en-US" altLang="zh-CN" dirty="0" smtClean="0">
                <a:latin typeface="+mn-lt"/>
                <a:cs typeface="+mn-ea"/>
                <a:sym typeface="+mn-lt"/>
              </a:rPr>
              <a:t>- </a:t>
            </a:r>
            <a:r>
              <a:rPr lang="zh-CN" altLang="en-US" dirty="0" smtClean="0">
                <a:latin typeface="+mn-lt"/>
                <a:cs typeface="+mn-ea"/>
                <a:sym typeface="+mn-lt"/>
              </a:rPr>
              <a:t>查询</a:t>
            </a:r>
            <a:r>
              <a:rPr lang="en-US" dirty="0" smtClean="0">
                <a:latin typeface="+mn-lt"/>
                <a:cs typeface="+mn-ea"/>
                <a:sym typeface="+mn-lt"/>
              </a:rPr>
              <a:t>Resourc</a:t>
            </a:r>
            <a:r>
              <a:rPr lang="en-US" altLang="zh-CN" dirty="0" smtClean="0">
                <a:latin typeface="+mn-lt"/>
                <a:cs typeface="+mn-ea"/>
                <a:sym typeface="+mn-lt"/>
              </a:rPr>
              <a:t>e Type</a:t>
            </a:r>
            <a:endParaRPr lang="zh-CN" altLang="en-US" dirty="0">
              <a:latin typeface="+mn-lt"/>
              <a:cs typeface="+mn-ea"/>
              <a:sym typeface="+mn-lt"/>
            </a:endParaRPr>
          </a:p>
        </p:txBody>
      </p:sp>
      <p:sp>
        <p:nvSpPr>
          <p:cNvPr id="2" name="文本占位符 1"/>
          <p:cNvSpPr>
            <a:spLocks noGrp="1"/>
          </p:cNvSpPr>
          <p:nvPr>
            <p:ph type="body" sz="quarter" idx="10"/>
          </p:nvPr>
        </p:nvSpPr>
        <p:spPr/>
        <p:txBody>
          <a:bodyPr/>
          <a:lstStyle/>
          <a:p>
            <a:r>
              <a:rPr lang="en-US" altLang="zh-CN" dirty="0" smtClean="0">
                <a:latin typeface="+mn-lt"/>
                <a:cs typeface="+mn-ea"/>
                <a:sym typeface="+mn-lt"/>
              </a:rPr>
              <a:t>Heat</a:t>
            </a:r>
            <a:r>
              <a:rPr lang="zh-CN" altLang="en-US" dirty="0" smtClean="0">
                <a:latin typeface="+mn-lt"/>
                <a:cs typeface="+mn-ea"/>
                <a:sym typeface="+mn-lt"/>
              </a:rPr>
              <a:t>中支持的资源非常多，当进行资源定义时，可以使用命令查询资源所需的参数及类型。</a:t>
            </a:r>
            <a:endParaRPr lang="en-US" altLang="zh-CN" dirty="0" smtClean="0">
              <a:latin typeface="+mn-lt"/>
              <a:cs typeface="+mn-ea"/>
              <a:sym typeface="+mn-lt"/>
            </a:endParaRPr>
          </a:p>
          <a:p>
            <a:pPr lvl="1"/>
            <a:r>
              <a:rPr lang="zh-CN" altLang="en-US" dirty="0" smtClean="0">
                <a:cs typeface="+mn-ea"/>
                <a:sym typeface="+mn-lt"/>
              </a:rPr>
              <a:t>查找需要创建的资源：</a:t>
            </a:r>
            <a:endParaRPr lang="en-US" altLang="zh-CN" dirty="0" smtClean="0">
              <a:cs typeface="+mn-ea"/>
              <a:sym typeface="+mn-lt"/>
            </a:endParaRPr>
          </a:p>
          <a:p>
            <a:pPr lvl="2"/>
            <a:r>
              <a:rPr lang="en-US" altLang="zh-CN" dirty="0" smtClean="0">
                <a:latin typeface="+mn-lt"/>
                <a:cs typeface="+mn-ea"/>
                <a:sym typeface="+mn-lt"/>
              </a:rPr>
              <a:t> </a:t>
            </a:r>
          </a:p>
          <a:p>
            <a:pPr lvl="2"/>
            <a:endParaRPr lang="en-US" altLang="zh-CN" dirty="0" smtClean="0">
              <a:latin typeface="+mn-lt"/>
              <a:cs typeface="+mn-ea"/>
              <a:sym typeface="+mn-lt"/>
            </a:endParaRPr>
          </a:p>
          <a:p>
            <a:pPr lvl="2"/>
            <a:endParaRPr lang="en-US" altLang="zh-CN" dirty="0" smtClean="0">
              <a:latin typeface="+mn-lt"/>
              <a:cs typeface="+mn-ea"/>
              <a:sym typeface="+mn-lt"/>
            </a:endParaRPr>
          </a:p>
          <a:p>
            <a:pPr lvl="1"/>
            <a:r>
              <a:rPr lang="zh-CN" altLang="en-US" dirty="0" smtClean="0">
                <a:cs typeface="+mn-ea"/>
                <a:sym typeface="+mn-lt"/>
              </a:rPr>
              <a:t>列出资源详情：</a:t>
            </a:r>
            <a:endParaRPr lang="en-US" altLang="zh-CN" dirty="0" smtClean="0">
              <a:cs typeface="+mn-ea"/>
              <a:sym typeface="+mn-lt"/>
            </a:endParaRPr>
          </a:p>
          <a:p>
            <a:pPr lvl="2"/>
            <a:r>
              <a:rPr lang="en-US" altLang="zh-CN" dirty="0">
                <a:latin typeface="+mn-lt"/>
                <a:cs typeface="+mn-ea"/>
                <a:sym typeface="+mn-lt"/>
              </a:rPr>
              <a:t> </a:t>
            </a:r>
            <a:endParaRPr lang="en-US" altLang="zh-CN" dirty="0" smtClean="0">
              <a:latin typeface="+mn-lt"/>
              <a:cs typeface="+mn-ea"/>
              <a:sym typeface="+mn-lt"/>
            </a:endParaRPr>
          </a:p>
        </p:txBody>
      </p:sp>
      <p:pic>
        <p:nvPicPr>
          <p:cNvPr id="1026" name="Picture 2" descr="âheat resource-type-listâçå¾çæç´¢ç»æ"/>
          <p:cNvPicPr>
            <a:picLocks noChangeAspect="1" noChangeArrowheads="1"/>
          </p:cNvPicPr>
          <p:nvPr/>
        </p:nvPicPr>
        <p:blipFill rotWithShape="1">
          <a:blip r:embed="rId3">
            <a:extLst>
              <a:ext uri="{28A0092B-C50C-407E-A947-70E740481C1C}">
                <a14:useLocalDpi xmlns:a14="http://schemas.microsoft.com/office/drawing/2010/main" val="0"/>
              </a:ext>
            </a:extLst>
          </a:blip>
          <a:srcRect b="53301"/>
          <a:stretch/>
        </p:blipFill>
        <p:spPr bwMode="auto">
          <a:xfrm>
            <a:off x="-2184920" y="-12340751"/>
            <a:ext cx="10515600" cy="6876763"/>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a:stretch>
            <a:fillRect/>
          </a:stretch>
        </p:blipFill>
        <p:spPr>
          <a:xfrm>
            <a:off x="1951938" y="5229200"/>
            <a:ext cx="7153275" cy="1038225"/>
          </a:xfrm>
          <a:prstGeom prst="rect">
            <a:avLst/>
          </a:prstGeom>
        </p:spPr>
      </p:pic>
      <p:pic>
        <p:nvPicPr>
          <p:cNvPr id="10" name="图片 9"/>
          <p:cNvPicPr>
            <a:picLocks noChangeAspect="1"/>
          </p:cNvPicPr>
          <p:nvPr/>
        </p:nvPicPr>
        <p:blipFill>
          <a:blip r:embed="rId5"/>
          <a:stretch>
            <a:fillRect/>
          </a:stretch>
        </p:blipFill>
        <p:spPr>
          <a:xfrm>
            <a:off x="1951938" y="3296344"/>
            <a:ext cx="7153275" cy="744724"/>
          </a:xfrm>
          <a:prstGeom prst="rect">
            <a:avLst/>
          </a:prstGeom>
        </p:spPr>
      </p:pic>
      <p:sp>
        <p:nvSpPr>
          <p:cNvPr id="11" name="object 7"/>
          <p:cNvSpPr txBox="1">
            <a:spLocks/>
          </p:cNvSpPr>
          <p:nvPr/>
        </p:nvSpPr>
        <p:spPr>
          <a:xfrm>
            <a:off x="1967060" y="2846769"/>
            <a:ext cx="7138154" cy="358431"/>
          </a:xfrm>
          <a:prstGeom prst="rect">
            <a:avLst/>
          </a:prstGeom>
          <a:solidFill>
            <a:srgbClr val="2C0A22"/>
          </a:solidFill>
        </p:spPr>
        <p:txBody>
          <a:bodyPr vert="horz" wrap="square" lIns="0" tIns="80645" rIns="0" bIns="0" rtlCol="0">
            <a:spAutoFit/>
          </a:bodyPr>
          <a:lstStyle>
            <a:defPPr>
              <a:defRPr lang="zh-CN"/>
            </a:defPPr>
            <a:lvl1pPr marL="85725" fontAlgn="auto">
              <a:spcBef>
                <a:spcPts val="635"/>
              </a:spcBef>
              <a:spcAft>
                <a:spcPts val="0"/>
              </a:spcAft>
              <a:defRPr sz="1800">
                <a:solidFill>
                  <a:srgbClr val="D9D1E9"/>
                </a:solidFill>
                <a:latin typeface="Consolas"/>
                <a:ea typeface="+mn-ea"/>
                <a:cs typeface="Consolas"/>
              </a:defRPr>
            </a:lvl1pPr>
          </a:lstStyle>
          <a:p>
            <a:r>
              <a:rPr dirty="0" smtClean="0">
                <a:solidFill>
                  <a:srgbClr val="E1CAE0"/>
                </a:solidFill>
                <a:latin typeface="+mn-lt"/>
                <a:cs typeface="+mn-ea"/>
                <a:sym typeface="+mn-lt"/>
              </a:rPr>
              <a:t>$ </a:t>
            </a:r>
            <a:r>
              <a:rPr lang="en-US" altLang="zh-CN" dirty="0" err="1">
                <a:solidFill>
                  <a:srgbClr val="E1CAE0"/>
                </a:solidFill>
                <a:latin typeface="+mn-lt"/>
                <a:cs typeface="+mn-ea"/>
                <a:sym typeface="+mn-lt"/>
              </a:rPr>
              <a:t>openstack</a:t>
            </a:r>
            <a:r>
              <a:rPr lang="en-US" altLang="zh-CN" dirty="0">
                <a:solidFill>
                  <a:srgbClr val="E1CAE0"/>
                </a:solidFill>
                <a:latin typeface="+mn-lt"/>
                <a:cs typeface="+mn-ea"/>
                <a:sym typeface="+mn-lt"/>
              </a:rPr>
              <a:t> orchestration resource type </a:t>
            </a:r>
            <a:r>
              <a:rPr lang="en-US" altLang="zh-CN" dirty="0" smtClean="0">
                <a:solidFill>
                  <a:srgbClr val="E1CAE0"/>
                </a:solidFill>
                <a:latin typeface="+mn-lt"/>
                <a:cs typeface="+mn-ea"/>
                <a:sym typeface="+mn-lt"/>
              </a:rPr>
              <a:t>list</a:t>
            </a:r>
            <a:endParaRPr lang="en-US" altLang="zh-CN" dirty="0">
              <a:solidFill>
                <a:srgbClr val="E1CAE0"/>
              </a:solidFill>
              <a:latin typeface="+mn-lt"/>
              <a:cs typeface="+mn-ea"/>
              <a:sym typeface="+mn-lt"/>
            </a:endParaRPr>
          </a:p>
        </p:txBody>
      </p:sp>
      <p:sp>
        <p:nvSpPr>
          <p:cNvPr id="12" name="object 7"/>
          <p:cNvSpPr txBox="1">
            <a:spLocks/>
          </p:cNvSpPr>
          <p:nvPr/>
        </p:nvSpPr>
        <p:spPr>
          <a:xfrm>
            <a:off x="1967060" y="4774667"/>
            <a:ext cx="7138154" cy="358431"/>
          </a:xfrm>
          <a:prstGeom prst="rect">
            <a:avLst/>
          </a:prstGeom>
          <a:solidFill>
            <a:srgbClr val="2C0A22"/>
          </a:solidFill>
        </p:spPr>
        <p:txBody>
          <a:bodyPr vert="horz" wrap="square" lIns="0" tIns="80645" rIns="0" bIns="0" rtlCol="0">
            <a:spAutoFit/>
          </a:bodyPr>
          <a:lstStyle>
            <a:defPPr>
              <a:defRPr lang="zh-CN"/>
            </a:defPPr>
            <a:lvl1pPr marL="85725" fontAlgn="auto">
              <a:spcBef>
                <a:spcPts val="635"/>
              </a:spcBef>
              <a:spcAft>
                <a:spcPts val="0"/>
              </a:spcAft>
              <a:defRPr sz="1800">
                <a:solidFill>
                  <a:srgbClr val="D9D1E9"/>
                </a:solidFill>
                <a:latin typeface="Consolas"/>
                <a:ea typeface="+mn-ea"/>
                <a:cs typeface="Consolas"/>
              </a:defRPr>
            </a:lvl1pPr>
          </a:lstStyle>
          <a:p>
            <a:r>
              <a:rPr dirty="0" smtClean="0">
                <a:solidFill>
                  <a:srgbClr val="E1CAE0"/>
                </a:solidFill>
                <a:latin typeface="+mn-lt"/>
                <a:cs typeface="+mn-ea"/>
                <a:sym typeface="+mn-lt"/>
              </a:rPr>
              <a:t>$ </a:t>
            </a:r>
            <a:r>
              <a:rPr lang="en-US" altLang="zh-CN" dirty="0" err="1">
                <a:solidFill>
                  <a:srgbClr val="E1CAE0"/>
                </a:solidFill>
                <a:latin typeface="+mn-lt"/>
                <a:cs typeface="+mn-ea"/>
                <a:sym typeface="+mn-lt"/>
              </a:rPr>
              <a:t>openstack</a:t>
            </a:r>
            <a:r>
              <a:rPr lang="en-US" altLang="zh-CN" dirty="0">
                <a:solidFill>
                  <a:srgbClr val="E1CAE0"/>
                </a:solidFill>
                <a:latin typeface="+mn-lt"/>
                <a:cs typeface="+mn-ea"/>
                <a:sym typeface="+mn-lt"/>
              </a:rPr>
              <a:t> orchestration resource type </a:t>
            </a:r>
            <a:r>
              <a:rPr lang="en-US" altLang="zh-CN" dirty="0" smtClean="0">
                <a:solidFill>
                  <a:srgbClr val="E1CAE0"/>
                </a:solidFill>
                <a:latin typeface="+mn-lt"/>
                <a:cs typeface="+mn-ea"/>
                <a:sym typeface="+mn-lt"/>
              </a:rPr>
              <a:t>show NAME</a:t>
            </a:r>
            <a:endParaRPr lang="en-US" altLang="zh-CN" dirty="0">
              <a:solidFill>
                <a:srgbClr val="E1CAE0"/>
              </a:solidFill>
              <a:latin typeface="+mn-lt"/>
              <a:cs typeface="+mn-ea"/>
              <a:sym typeface="+mn-lt"/>
            </a:endParaRPr>
          </a:p>
        </p:txBody>
      </p:sp>
    </p:spTree>
    <p:extLst>
      <p:ext uri="{BB962C8B-B14F-4D97-AF65-F5344CB8AC3E}">
        <p14:creationId xmlns:p14="http://schemas.microsoft.com/office/powerpoint/2010/main" val="117177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ltLang="zh-CN" smtClean="0">
                <a:latin typeface="+mn-lt"/>
                <a:cs typeface="+mn-ea"/>
                <a:sym typeface="+mn-lt"/>
              </a:rPr>
              <a:t>Heat </a:t>
            </a:r>
            <a:r>
              <a:rPr lang="en-US" smtClean="0">
                <a:latin typeface="+mn-lt"/>
                <a:cs typeface="+mn-ea"/>
                <a:sym typeface="+mn-lt"/>
              </a:rPr>
              <a:t>Stack</a:t>
            </a:r>
            <a:endParaRPr lang="zh-CN" altLang="en-US" dirty="0">
              <a:latin typeface="+mn-lt"/>
              <a:cs typeface="+mn-ea"/>
              <a:sym typeface="+mn-lt"/>
            </a:endParaRPr>
          </a:p>
        </p:txBody>
      </p:sp>
      <p:sp>
        <p:nvSpPr>
          <p:cNvPr id="7" name="文本占位符 6"/>
          <p:cNvSpPr>
            <a:spLocks noGrp="1"/>
          </p:cNvSpPr>
          <p:nvPr>
            <p:ph type="body" sz="quarter" idx="10"/>
          </p:nvPr>
        </p:nvSpPr>
        <p:spPr/>
        <p:txBody>
          <a:bodyPr/>
          <a:lstStyle/>
          <a:p>
            <a:r>
              <a:rPr lang="en-US" altLang="zh-CN" dirty="0" smtClean="0">
                <a:latin typeface="+mn-lt"/>
                <a:cs typeface="+mn-ea"/>
                <a:sym typeface="+mn-lt"/>
              </a:rPr>
              <a:t>Stack</a:t>
            </a:r>
            <a:r>
              <a:rPr lang="zh-CN" altLang="en-US" dirty="0" smtClean="0">
                <a:latin typeface="+mn-lt"/>
                <a:cs typeface="+mn-ea"/>
                <a:sym typeface="+mn-lt"/>
              </a:rPr>
              <a:t>：资源的集合，管理一组资源的基本单位， 用户操作的最小单位。</a:t>
            </a:r>
          </a:p>
          <a:p>
            <a:r>
              <a:rPr lang="zh-CN" altLang="en-US" dirty="0" smtClean="0">
                <a:latin typeface="+mn-lt"/>
                <a:cs typeface="+mn-ea"/>
                <a:sym typeface="+mn-lt"/>
              </a:rPr>
              <a:t>通过对</a:t>
            </a:r>
            <a:r>
              <a:rPr lang="en-US" altLang="zh-CN" dirty="0" smtClean="0">
                <a:latin typeface="+mn-lt"/>
                <a:cs typeface="+mn-ea"/>
                <a:sym typeface="+mn-lt"/>
              </a:rPr>
              <a:t>Stack</a:t>
            </a:r>
            <a:r>
              <a:rPr lang="zh-CN" altLang="en-US" dirty="0" smtClean="0">
                <a:latin typeface="+mn-lt"/>
                <a:cs typeface="+mn-ea"/>
                <a:sym typeface="+mn-lt"/>
              </a:rPr>
              <a:t>的生命周期管理，进而完成应用的部署和对资源的管理。</a:t>
            </a:r>
          </a:p>
          <a:p>
            <a:r>
              <a:rPr lang="en-US" altLang="zh-CN" dirty="0" smtClean="0">
                <a:latin typeface="+mn-lt"/>
                <a:cs typeface="+mn-ea"/>
                <a:sym typeface="+mn-lt"/>
              </a:rPr>
              <a:t>Stack</a:t>
            </a:r>
            <a:r>
              <a:rPr lang="zh-CN" altLang="en-US" dirty="0" smtClean="0">
                <a:latin typeface="+mn-lt"/>
                <a:cs typeface="+mn-ea"/>
                <a:sym typeface="+mn-lt"/>
              </a:rPr>
              <a:t>示例：</a:t>
            </a:r>
            <a:endParaRPr lang="en-US" altLang="zh-CN" dirty="0" smtClean="0">
              <a:latin typeface="+mn-lt"/>
              <a:cs typeface="+mn-ea"/>
              <a:sym typeface="+mn-lt"/>
            </a:endParaRPr>
          </a:p>
          <a:p>
            <a:pPr lvl="1"/>
            <a:endParaRPr lang="zh-CN" altLang="en-US" dirty="0">
              <a:cs typeface="+mn-ea"/>
              <a:sym typeface="+mn-lt"/>
            </a:endParaRPr>
          </a:p>
        </p:txBody>
      </p:sp>
      <p:sp>
        <p:nvSpPr>
          <p:cNvPr id="21" name="Rectangle 1"/>
          <p:cNvSpPr>
            <a:spLocks noChangeArrowheads="1"/>
          </p:cNvSpPr>
          <p:nvPr/>
        </p:nvSpPr>
        <p:spPr bwMode="auto">
          <a:xfrm>
            <a:off x="1307469" y="2945559"/>
            <a:ext cx="10149426" cy="327654"/>
          </a:xfrm>
          <a:prstGeom prst="rect">
            <a:avLst/>
          </a:prstGeom>
          <a:solidFill>
            <a:srgbClr val="2C0A22"/>
          </a:solidFill>
          <a:extLst/>
        </p:spPr>
        <p:txBody>
          <a:bodyPr vert="horz" wrap="square" lIns="0" tIns="80645" rIns="0" bIns="0" rtlCol="0">
            <a:spAutoFit/>
          </a:bodyPr>
          <a:lstStyle/>
          <a:p>
            <a:pPr marL="85725" fontAlgn="auto">
              <a:spcBef>
                <a:spcPts val="635"/>
              </a:spcBef>
              <a:spcAft>
                <a:spcPts val="0"/>
              </a:spcAft>
            </a:pPr>
            <a:r>
              <a:rPr lang="zh-CN" altLang="zh-CN" sz="1600" dirty="0">
                <a:solidFill>
                  <a:srgbClr val="E1CAE0"/>
                </a:solidFill>
                <a:latin typeface="+mn-lt"/>
                <a:ea typeface="+mn-ea"/>
                <a:cs typeface="+mn-ea"/>
                <a:sym typeface="+mn-lt"/>
              </a:rPr>
              <a:t>$ </a:t>
            </a:r>
            <a:r>
              <a:rPr lang="en-US" altLang="zh-CN" sz="1600" dirty="0" err="1">
                <a:solidFill>
                  <a:srgbClr val="E1CAE0"/>
                </a:solidFill>
                <a:latin typeface="+mn-lt"/>
                <a:ea typeface="+mn-ea"/>
                <a:cs typeface="+mn-ea"/>
                <a:sym typeface="+mn-lt"/>
              </a:rPr>
              <a:t>openstack</a:t>
            </a:r>
            <a:r>
              <a:rPr lang="en-US" altLang="zh-CN" sz="1600" dirty="0">
                <a:solidFill>
                  <a:srgbClr val="E1CAE0"/>
                </a:solidFill>
                <a:latin typeface="+mn-lt"/>
                <a:ea typeface="+mn-ea"/>
                <a:cs typeface="+mn-ea"/>
                <a:sym typeface="+mn-lt"/>
              </a:rPr>
              <a:t> stack create –t demo-</a:t>
            </a:r>
            <a:r>
              <a:rPr lang="en-US" altLang="zh-CN" sz="1600" dirty="0" err="1">
                <a:solidFill>
                  <a:srgbClr val="E1CAE0"/>
                </a:solidFill>
                <a:latin typeface="+mn-lt"/>
                <a:ea typeface="+mn-ea"/>
                <a:cs typeface="+mn-ea"/>
                <a:sym typeface="+mn-lt"/>
              </a:rPr>
              <a:t>template.yaml</a:t>
            </a:r>
            <a:r>
              <a:rPr lang="en-US" altLang="zh-CN" sz="1600" dirty="0">
                <a:solidFill>
                  <a:srgbClr val="E1CAE0"/>
                </a:solidFill>
                <a:latin typeface="+mn-lt"/>
                <a:ea typeface="+mn-ea"/>
                <a:cs typeface="+mn-ea"/>
                <a:sym typeface="+mn-lt"/>
              </a:rPr>
              <a:t> --parameter “</a:t>
            </a:r>
            <a:r>
              <a:rPr lang="en-US" altLang="zh-CN" sz="1600" dirty="0" err="1">
                <a:solidFill>
                  <a:srgbClr val="E1CAE0"/>
                </a:solidFill>
                <a:latin typeface="+mn-lt"/>
                <a:ea typeface="+mn-ea"/>
                <a:cs typeface="+mn-ea"/>
                <a:sym typeface="+mn-lt"/>
              </a:rPr>
              <a:t>NetID</a:t>
            </a:r>
            <a:r>
              <a:rPr lang="en-US" altLang="zh-CN" sz="1600" dirty="0">
                <a:solidFill>
                  <a:srgbClr val="E1CAE0"/>
                </a:solidFill>
                <a:latin typeface="+mn-lt"/>
                <a:ea typeface="+mn-ea"/>
                <a:cs typeface="+mn-ea"/>
                <a:sym typeface="+mn-lt"/>
              </a:rPr>
              <a:t>=$NET_ID” </a:t>
            </a:r>
            <a:r>
              <a:rPr lang="en-US" altLang="zh-CN" sz="1600" dirty="0" err="1">
                <a:solidFill>
                  <a:srgbClr val="E1CAE0"/>
                </a:solidFill>
                <a:latin typeface="+mn-lt"/>
                <a:ea typeface="+mn-ea"/>
                <a:cs typeface="+mn-ea"/>
                <a:sym typeface="+mn-lt"/>
              </a:rPr>
              <a:t>Stack_demo</a:t>
            </a:r>
            <a:r>
              <a:rPr lang="zh-CN" altLang="zh-CN" sz="1600" dirty="0">
                <a:solidFill>
                  <a:srgbClr val="E1CAE0"/>
                </a:solidFill>
                <a:latin typeface="+mn-lt"/>
                <a:ea typeface="+mn-ea"/>
                <a:cs typeface="+mn-ea"/>
                <a:sym typeface="+mn-lt"/>
              </a:rPr>
              <a:t> </a:t>
            </a:r>
          </a:p>
        </p:txBody>
      </p:sp>
      <p:pic>
        <p:nvPicPr>
          <p:cNvPr id="6" name="图片 5"/>
          <p:cNvPicPr/>
          <p:nvPr/>
        </p:nvPicPr>
        <p:blipFill>
          <a:blip r:embed="rId3"/>
          <a:stretch>
            <a:fillRect/>
          </a:stretch>
        </p:blipFill>
        <p:spPr>
          <a:xfrm>
            <a:off x="1307469" y="3429000"/>
            <a:ext cx="8501448" cy="2930537"/>
          </a:xfrm>
          <a:prstGeom prst="rect">
            <a:avLst/>
          </a:prstGeom>
        </p:spPr>
      </p:pic>
    </p:spTree>
    <p:extLst>
      <p:ext uri="{BB962C8B-B14F-4D97-AF65-F5344CB8AC3E}">
        <p14:creationId xmlns:p14="http://schemas.microsoft.com/office/powerpoint/2010/main" val="3900841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ltLang="zh-CN" dirty="0" smtClean="0">
                <a:latin typeface="+mn-lt"/>
                <a:cs typeface="+mn-ea"/>
                <a:sym typeface="+mn-lt"/>
              </a:rPr>
              <a:t>Heat Stack</a:t>
            </a:r>
            <a:r>
              <a:rPr lang="zh-CN" altLang="en-US" dirty="0" smtClean="0">
                <a:latin typeface="+mn-lt"/>
                <a:cs typeface="+mn-ea"/>
                <a:sym typeface="+mn-lt"/>
              </a:rPr>
              <a:t>常用命令</a:t>
            </a:r>
            <a:endParaRPr lang="zh-CN" altLang="en-US" dirty="0">
              <a:latin typeface="+mn-lt"/>
              <a:cs typeface="+mn-ea"/>
              <a:sym typeface="+mn-lt"/>
            </a:endParaRPr>
          </a:p>
        </p:txBody>
      </p:sp>
      <p:sp>
        <p:nvSpPr>
          <p:cNvPr id="14" name="文本占位符 13"/>
          <p:cNvSpPr>
            <a:spLocks noGrp="1"/>
          </p:cNvSpPr>
          <p:nvPr>
            <p:ph type="body" sz="quarter" idx="10"/>
          </p:nvPr>
        </p:nvSpPr>
        <p:spPr/>
        <p:txBody>
          <a:bodyPr/>
          <a:lstStyle/>
          <a:p>
            <a:r>
              <a:rPr lang="en-US" altLang="zh-CN" dirty="0" smtClean="0">
                <a:latin typeface="+mn-lt"/>
                <a:cs typeface="+mn-ea"/>
                <a:sym typeface="+mn-lt"/>
              </a:rPr>
              <a:t>stack list</a:t>
            </a:r>
          </a:p>
          <a:p>
            <a:r>
              <a:rPr lang="en-US" altLang="zh-CN" dirty="0" smtClean="0">
                <a:latin typeface="+mn-lt"/>
                <a:cs typeface="+mn-ea"/>
                <a:sym typeface="+mn-lt"/>
              </a:rPr>
              <a:t>stack create</a:t>
            </a:r>
          </a:p>
          <a:p>
            <a:r>
              <a:rPr lang="en-US" altLang="zh-CN" dirty="0" smtClean="0">
                <a:latin typeface="+mn-lt"/>
                <a:cs typeface="+mn-ea"/>
                <a:sym typeface="+mn-lt"/>
              </a:rPr>
              <a:t>stack show</a:t>
            </a:r>
          </a:p>
          <a:p>
            <a:r>
              <a:rPr lang="en-US" altLang="zh-CN" dirty="0" smtClean="0">
                <a:latin typeface="+mn-lt"/>
                <a:cs typeface="+mn-ea"/>
                <a:sym typeface="+mn-lt"/>
              </a:rPr>
              <a:t>stack delete</a:t>
            </a:r>
          </a:p>
          <a:p>
            <a:r>
              <a:rPr lang="en-US" altLang="zh-CN" dirty="0">
                <a:latin typeface="+mn-lt"/>
                <a:cs typeface="+mn-ea"/>
                <a:sym typeface="+mn-lt"/>
              </a:rPr>
              <a:t>stack output </a:t>
            </a:r>
            <a:r>
              <a:rPr lang="en-US" altLang="zh-CN" dirty="0" smtClean="0">
                <a:latin typeface="+mn-lt"/>
                <a:cs typeface="+mn-ea"/>
                <a:sym typeface="+mn-lt"/>
              </a:rPr>
              <a:t>list</a:t>
            </a:r>
          </a:p>
          <a:p>
            <a:r>
              <a:rPr lang="en-US" altLang="zh-CN" dirty="0">
                <a:latin typeface="+mn-lt"/>
                <a:cs typeface="+mn-ea"/>
                <a:sym typeface="+mn-lt"/>
              </a:rPr>
              <a:t>stack resource list</a:t>
            </a:r>
          </a:p>
          <a:p>
            <a:r>
              <a:rPr lang="en-US" altLang="zh-CN" dirty="0">
                <a:latin typeface="+mn-lt"/>
                <a:cs typeface="+mn-ea"/>
                <a:sym typeface="+mn-lt"/>
              </a:rPr>
              <a:t>stack event show</a:t>
            </a:r>
            <a:endParaRPr lang="zh-CN" altLang="en-US" dirty="0">
              <a:latin typeface="+mn-lt"/>
              <a:cs typeface="+mn-ea"/>
              <a:sym typeface="+mn-lt"/>
            </a:endParaRPr>
          </a:p>
        </p:txBody>
      </p:sp>
      <p:sp>
        <p:nvSpPr>
          <p:cNvPr id="4" name="object 4"/>
          <p:cNvSpPr txBox="1">
            <a:spLocks noGrp="1"/>
          </p:cNvSpPr>
          <p:nvPr>
            <p:ph type="ftr" sz="quarter" idx="4294967295"/>
          </p:nvPr>
        </p:nvSpPr>
        <p:spPr>
          <a:xfrm>
            <a:off x="11102975" y="6365875"/>
            <a:ext cx="1089025" cy="169863"/>
          </a:xfrm>
          <a:prstGeom prst="rect">
            <a:avLst/>
          </a:prstGeom>
        </p:spPr>
        <p:txBody>
          <a:bodyPr vert="horz" wrap="square" lIns="0" tIns="14514" rIns="0" bIns="0" rtlCol="0">
            <a:spAutoFit/>
          </a:bodyPr>
          <a:lstStyle/>
          <a:p>
            <a:pPr marL="12095">
              <a:spcBef>
                <a:spcPts val="114"/>
              </a:spcBef>
            </a:pPr>
            <a:r>
              <a:rPr spc="-5" dirty="0">
                <a:latin typeface="+mn-lt"/>
                <a:ea typeface="+mn-ea"/>
                <a:cs typeface="+mn-ea"/>
                <a:sym typeface="+mn-lt"/>
              </a:rPr>
              <a:t>OpenStack</a:t>
            </a:r>
          </a:p>
        </p:txBody>
      </p:sp>
    </p:spTree>
    <p:extLst>
      <p:ext uri="{BB962C8B-B14F-4D97-AF65-F5344CB8AC3E}">
        <p14:creationId xmlns:p14="http://schemas.microsoft.com/office/powerpoint/2010/main" val="4055707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latin typeface="+mn-lt"/>
                <a:cs typeface="+mn-ea"/>
                <a:sym typeface="+mn-lt"/>
              </a:rPr>
              <a:t>OpenStack</a:t>
            </a:r>
            <a:r>
              <a:rPr lang="zh-CN" altLang="en-US" dirty="0" smtClean="0">
                <a:latin typeface="+mn-lt"/>
                <a:cs typeface="+mn-ea"/>
                <a:sym typeface="+mn-lt"/>
              </a:rPr>
              <a:t>编排服务</a:t>
            </a:r>
            <a:r>
              <a:rPr lang="en-US" altLang="zh-CN" dirty="0" smtClean="0">
                <a:latin typeface="+mn-lt"/>
                <a:cs typeface="+mn-ea"/>
                <a:sym typeface="+mn-lt"/>
              </a:rPr>
              <a:t>Heat</a:t>
            </a:r>
            <a:r>
              <a:rPr lang="zh-CN" altLang="en-US" dirty="0" smtClean="0">
                <a:latin typeface="+mn-lt"/>
                <a:cs typeface="+mn-ea"/>
                <a:sym typeface="+mn-lt"/>
              </a:rPr>
              <a:t>简介</a:t>
            </a:r>
            <a:endParaRPr lang="en-US" altLang="zh-CN" dirty="0">
              <a:latin typeface="+mn-lt"/>
              <a:cs typeface="+mn-ea"/>
              <a:sym typeface="+mn-lt"/>
            </a:endParaRPr>
          </a:p>
          <a:p>
            <a:r>
              <a:rPr lang="en-US" altLang="zh-CN" dirty="0" smtClean="0">
                <a:latin typeface="+mn-lt"/>
                <a:cs typeface="+mn-ea"/>
                <a:sym typeface="+mn-lt"/>
              </a:rPr>
              <a:t>Heat</a:t>
            </a:r>
            <a:r>
              <a:rPr lang="zh-CN" altLang="en-US" dirty="0" smtClean="0">
                <a:latin typeface="+mn-lt"/>
                <a:cs typeface="+mn-ea"/>
                <a:sym typeface="+mn-lt"/>
              </a:rPr>
              <a:t>架构</a:t>
            </a:r>
            <a:endParaRPr lang="zh-CN" altLang="en-US" dirty="0">
              <a:latin typeface="+mn-lt"/>
              <a:cs typeface="+mn-ea"/>
              <a:sym typeface="+mn-lt"/>
            </a:endParaRPr>
          </a:p>
          <a:p>
            <a:r>
              <a:rPr lang="en-US" altLang="zh-CN" dirty="0" smtClean="0">
                <a:latin typeface="+mn-lt"/>
                <a:cs typeface="+mn-ea"/>
                <a:sym typeface="+mn-lt"/>
              </a:rPr>
              <a:t>Heat</a:t>
            </a:r>
            <a:r>
              <a:rPr lang="zh-CN" altLang="en-US" dirty="0" smtClean="0">
                <a:latin typeface="+mn-lt"/>
                <a:cs typeface="+mn-ea"/>
                <a:sym typeface="+mn-lt"/>
              </a:rPr>
              <a:t>概念</a:t>
            </a:r>
            <a:endParaRPr lang="en-US" altLang="zh-CN" dirty="0">
              <a:latin typeface="+mn-lt"/>
              <a:cs typeface="+mn-ea"/>
              <a:sym typeface="+mn-lt"/>
            </a:endParaRPr>
          </a:p>
          <a:p>
            <a:r>
              <a:rPr lang="en-US" altLang="zh-CN" b="1" dirty="0">
                <a:solidFill>
                  <a:schemeClr val="tx1"/>
                </a:solidFill>
                <a:latin typeface="+mn-lt"/>
                <a:cs typeface="+mn-ea"/>
                <a:sym typeface="+mn-lt"/>
              </a:rPr>
              <a:t>Heat</a:t>
            </a:r>
            <a:r>
              <a:rPr lang="zh-CN" altLang="en-US" b="1" dirty="0">
                <a:solidFill>
                  <a:schemeClr val="tx1"/>
                </a:solidFill>
                <a:latin typeface="+mn-lt"/>
                <a:cs typeface="+mn-ea"/>
                <a:sym typeface="+mn-lt"/>
              </a:rPr>
              <a:t>典型编排场景</a:t>
            </a:r>
            <a:endParaRPr lang="en-US" altLang="zh-CN" b="1" dirty="0">
              <a:solidFill>
                <a:schemeClr val="tx1"/>
              </a:solidFill>
              <a:latin typeface="+mn-lt"/>
              <a:cs typeface="+mn-ea"/>
              <a:sym typeface="+mn-lt"/>
            </a:endParaRPr>
          </a:p>
          <a:p>
            <a:r>
              <a:rPr lang="en-US" altLang="zh-CN" dirty="0" smtClean="0">
                <a:latin typeface="+mn-lt"/>
                <a:cs typeface="+mn-ea"/>
                <a:sym typeface="+mn-lt"/>
              </a:rPr>
              <a:t>OpenStack</a:t>
            </a:r>
            <a:r>
              <a:rPr lang="zh-CN" altLang="en-US" dirty="0">
                <a:latin typeface="+mn-lt"/>
                <a:cs typeface="+mn-ea"/>
                <a:sym typeface="+mn-lt"/>
              </a:rPr>
              <a:t>动手实验</a:t>
            </a:r>
            <a:r>
              <a:rPr lang="zh-CN" altLang="en-US" dirty="0" smtClean="0">
                <a:latin typeface="+mn-lt"/>
                <a:cs typeface="+mn-ea"/>
                <a:sym typeface="+mn-lt"/>
              </a:rPr>
              <a:t>：</a:t>
            </a:r>
            <a:r>
              <a:rPr lang="en-US" altLang="zh-CN" dirty="0">
                <a:latin typeface="+mn-lt"/>
                <a:cs typeface="+mn-ea"/>
                <a:sym typeface="+mn-lt"/>
              </a:rPr>
              <a:t> Heat</a:t>
            </a:r>
            <a:r>
              <a:rPr lang="zh-CN" altLang="en-US" dirty="0" smtClean="0">
                <a:latin typeface="+mn-lt"/>
                <a:cs typeface="+mn-ea"/>
                <a:sym typeface="+mn-lt"/>
              </a:rPr>
              <a:t>操作</a:t>
            </a:r>
            <a:endParaRPr lang="zh-CN" altLang="en-US" dirty="0">
              <a:latin typeface="+mn-lt"/>
              <a:cs typeface="+mn-ea"/>
              <a:sym typeface="+mn-lt"/>
            </a:endParaRPr>
          </a:p>
        </p:txBody>
      </p:sp>
    </p:spTree>
    <p:extLst>
      <p:ext uri="{BB962C8B-B14F-4D97-AF65-F5344CB8AC3E}">
        <p14:creationId xmlns:p14="http://schemas.microsoft.com/office/powerpoint/2010/main" val="2526864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lt"/>
                <a:cs typeface="+mn-ea"/>
                <a:sym typeface="+mn-lt"/>
              </a:rPr>
              <a:t>Heat</a:t>
            </a:r>
            <a:r>
              <a:rPr lang="zh-CN" altLang="en-US" smtClean="0">
                <a:latin typeface="+mn-lt"/>
                <a:cs typeface="+mn-ea"/>
                <a:sym typeface="+mn-lt"/>
              </a:rPr>
              <a:t>编排场景</a:t>
            </a:r>
            <a:endParaRPr lang="zh-CN" altLang="en-US" dirty="0" smtClean="0">
              <a:latin typeface="+mn-lt"/>
              <a:cs typeface="+mn-ea"/>
              <a:sym typeface="+mn-lt"/>
            </a:endParaRPr>
          </a:p>
        </p:txBody>
      </p:sp>
      <p:grpSp>
        <p:nvGrpSpPr>
          <p:cNvPr id="36" name="组合 35"/>
          <p:cNvGrpSpPr/>
          <p:nvPr/>
        </p:nvGrpSpPr>
        <p:grpSpPr>
          <a:xfrm>
            <a:off x="1055440" y="1484784"/>
            <a:ext cx="10369152" cy="3888432"/>
            <a:chOff x="1019436" y="1233488"/>
            <a:chExt cx="10549172" cy="2492362"/>
          </a:xfrm>
        </p:grpSpPr>
        <p:sp>
          <p:nvSpPr>
            <p:cNvPr id="31" name="矩形 30"/>
            <p:cNvSpPr/>
            <p:nvPr/>
          </p:nvSpPr>
          <p:spPr bwMode="auto">
            <a:xfrm>
              <a:off x="2789159" y="1892864"/>
              <a:ext cx="6505669" cy="504056"/>
            </a:xfrm>
            <a:prstGeom prst="rect">
              <a:avLst/>
            </a:prstGeom>
            <a:solidFill>
              <a:srgbClr val="EEEE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30" name="矩形 29"/>
            <p:cNvSpPr/>
            <p:nvPr/>
          </p:nvSpPr>
          <p:spPr bwMode="auto">
            <a:xfrm>
              <a:off x="2789159" y="2557329"/>
              <a:ext cx="6505669" cy="504056"/>
            </a:xfrm>
            <a:prstGeom prst="rect">
              <a:avLst/>
            </a:prstGeom>
            <a:solidFill>
              <a:srgbClr val="EEEE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25" name="矩形 24"/>
            <p:cNvSpPr/>
            <p:nvPr/>
          </p:nvSpPr>
          <p:spPr bwMode="auto">
            <a:xfrm>
              <a:off x="2789159" y="3221794"/>
              <a:ext cx="6505669" cy="504056"/>
            </a:xfrm>
            <a:prstGeom prst="rect">
              <a:avLst/>
            </a:prstGeom>
            <a:solidFill>
              <a:srgbClr val="EEEE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mn-lt"/>
                <a:ea typeface="+mn-ea"/>
                <a:cs typeface="+mn-ea"/>
                <a:sym typeface="+mn-lt"/>
              </a:endParaRPr>
            </a:p>
          </p:txBody>
        </p:sp>
        <p:sp>
          <p:nvSpPr>
            <p:cNvPr id="3" name="矩形 2"/>
            <p:cNvSpPr/>
            <p:nvPr/>
          </p:nvSpPr>
          <p:spPr bwMode="auto">
            <a:xfrm>
              <a:off x="1019436" y="1233488"/>
              <a:ext cx="720080" cy="2482850"/>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smtClean="0">
                  <a:solidFill>
                    <a:schemeClr val="bg1"/>
                  </a:solidFill>
                  <a:latin typeface="+mn-lt"/>
                  <a:ea typeface="+mn-ea"/>
                  <a:cs typeface="+mn-ea"/>
                  <a:sym typeface="+mn-lt"/>
                </a:rPr>
                <a:t>Heat</a:t>
              </a:r>
              <a:endParaRPr lang="zh-CN" altLang="en-US" sz="1800" dirty="0">
                <a:solidFill>
                  <a:schemeClr val="bg1"/>
                </a:solidFill>
                <a:latin typeface="+mn-lt"/>
                <a:ea typeface="+mn-ea"/>
                <a:cs typeface="+mn-ea"/>
                <a:sym typeface="+mn-lt"/>
              </a:endParaRPr>
            </a:p>
          </p:txBody>
        </p:sp>
        <p:sp>
          <p:nvSpPr>
            <p:cNvPr id="32" name="矩形 31"/>
            <p:cNvSpPr/>
            <p:nvPr/>
          </p:nvSpPr>
          <p:spPr bwMode="auto">
            <a:xfrm>
              <a:off x="2789159" y="1235690"/>
              <a:ext cx="6505669" cy="504056"/>
            </a:xfrm>
            <a:prstGeom prst="rect">
              <a:avLst/>
            </a:prstGeom>
            <a:solidFill>
              <a:srgbClr val="EEEE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6" name="矩形 5"/>
            <p:cNvSpPr>
              <a:spLocks/>
            </p:cNvSpPr>
            <p:nvPr/>
          </p:nvSpPr>
          <p:spPr bwMode="auto">
            <a:xfrm>
              <a:off x="2891644" y="1291589"/>
              <a:ext cx="1152128" cy="377676"/>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smtClean="0">
                  <a:solidFill>
                    <a:schemeClr val="bg1"/>
                  </a:solidFill>
                  <a:latin typeface="+mn-lt"/>
                  <a:ea typeface="+mn-ea"/>
                  <a:cs typeface="+mn-ea"/>
                  <a:sym typeface="+mn-lt"/>
                </a:rPr>
                <a:t>Chef</a:t>
              </a:r>
              <a:endParaRPr lang="zh-CN" altLang="en-US" sz="1800" dirty="0">
                <a:solidFill>
                  <a:schemeClr val="bg1"/>
                </a:solidFill>
                <a:latin typeface="+mn-lt"/>
                <a:ea typeface="+mn-ea"/>
                <a:cs typeface="+mn-ea"/>
                <a:sym typeface="+mn-lt"/>
              </a:endParaRPr>
            </a:p>
          </p:txBody>
        </p:sp>
        <p:sp>
          <p:nvSpPr>
            <p:cNvPr id="7" name="矩形 6"/>
            <p:cNvSpPr>
              <a:spLocks/>
            </p:cNvSpPr>
            <p:nvPr/>
          </p:nvSpPr>
          <p:spPr bwMode="auto">
            <a:xfrm>
              <a:off x="4554972" y="1291589"/>
              <a:ext cx="1152128" cy="377676"/>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smtClean="0">
                  <a:solidFill>
                    <a:schemeClr val="bg1"/>
                  </a:solidFill>
                  <a:latin typeface="+mn-lt"/>
                  <a:ea typeface="+mn-ea"/>
                  <a:cs typeface="+mn-ea"/>
                  <a:sym typeface="+mn-lt"/>
                </a:rPr>
                <a:t>Puppet</a:t>
              </a:r>
              <a:endParaRPr lang="zh-CN" altLang="en-US" sz="1800" dirty="0">
                <a:solidFill>
                  <a:schemeClr val="bg1"/>
                </a:solidFill>
                <a:latin typeface="+mn-lt"/>
                <a:ea typeface="+mn-ea"/>
                <a:cs typeface="+mn-ea"/>
                <a:sym typeface="+mn-lt"/>
              </a:endParaRPr>
            </a:p>
          </p:txBody>
        </p:sp>
        <p:sp>
          <p:nvSpPr>
            <p:cNvPr id="8" name="矩形 7"/>
            <p:cNvSpPr>
              <a:spLocks/>
            </p:cNvSpPr>
            <p:nvPr/>
          </p:nvSpPr>
          <p:spPr bwMode="auto">
            <a:xfrm>
              <a:off x="6376888" y="1291589"/>
              <a:ext cx="1152128" cy="377676"/>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err="1" smtClean="0">
                  <a:solidFill>
                    <a:schemeClr val="bg1"/>
                  </a:solidFill>
                  <a:latin typeface="+mn-lt"/>
                  <a:ea typeface="+mn-ea"/>
                  <a:cs typeface="+mn-ea"/>
                  <a:sym typeface="+mn-lt"/>
                </a:rPr>
                <a:t>Ansible</a:t>
              </a:r>
              <a:endParaRPr lang="zh-CN" altLang="en-US" sz="1800" dirty="0">
                <a:solidFill>
                  <a:schemeClr val="bg1"/>
                </a:solidFill>
                <a:latin typeface="+mn-lt"/>
                <a:ea typeface="+mn-ea"/>
                <a:cs typeface="+mn-ea"/>
                <a:sym typeface="+mn-lt"/>
              </a:endParaRPr>
            </a:p>
          </p:txBody>
        </p:sp>
        <p:sp>
          <p:nvSpPr>
            <p:cNvPr id="9" name="矩形 8"/>
            <p:cNvSpPr>
              <a:spLocks/>
            </p:cNvSpPr>
            <p:nvPr/>
          </p:nvSpPr>
          <p:spPr bwMode="auto">
            <a:xfrm>
              <a:off x="8040216" y="1291589"/>
              <a:ext cx="1152128" cy="377676"/>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smtClean="0">
                  <a:solidFill>
                    <a:schemeClr val="bg1"/>
                  </a:solidFill>
                  <a:latin typeface="+mn-lt"/>
                  <a:ea typeface="+mn-ea"/>
                  <a:cs typeface="+mn-ea"/>
                  <a:sym typeface="+mn-lt"/>
                </a:rPr>
                <a:t>Juju</a:t>
              </a:r>
              <a:endParaRPr lang="zh-CN" altLang="en-US" sz="1800" dirty="0">
                <a:solidFill>
                  <a:schemeClr val="bg1"/>
                </a:solidFill>
                <a:latin typeface="+mn-lt"/>
                <a:ea typeface="+mn-ea"/>
                <a:cs typeface="+mn-ea"/>
                <a:sym typeface="+mn-lt"/>
              </a:endParaRPr>
            </a:p>
          </p:txBody>
        </p:sp>
        <p:sp>
          <p:nvSpPr>
            <p:cNvPr id="10" name="矩形 9"/>
            <p:cNvSpPr>
              <a:spLocks/>
            </p:cNvSpPr>
            <p:nvPr/>
          </p:nvSpPr>
          <p:spPr bwMode="auto">
            <a:xfrm>
              <a:off x="2891644" y="1956054"/>
              <a:ext cx="2815456" cy="377676"/>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smtClean="0">
                  <a:solidFill>
                    <a:schemeClr val="bg1"/>
                  </a:solidFill>
                  <a:latin typeface="+mn-lt"/>
                  <a:ea typeface="+mn-ea"/>
                  <a:cs typeface="+mn-ea"/>
                  <a:sym typeface="+mn-lt"/>
                </a:rPr>
                <a:t>Auto Scaling</a:t>
              </a:r>
              <a:endParaRPr lang="zh-CN" altLang="en-US" sz="1800" dirty="0">
                <a:solidFill>
                  <a:schemeClr val="bg1"/>
                </a:solidFill>
                <a:latin typeface="+mn-lt"/>
                <a:ea typeface="+mn-ea"/>
                <a:cs typeface="+mn-ea"/>
                <a:sym typeface="+mn-lt"/>
              </a:endParaRPr>
            </a:p>
          </p:txBody>
        </p:sp>
        <p:sp>
          <p:nvSpPr>
            <p:cNvPr id="11" name="矩形 10"/>
            <p:cNvSpPr>
              <a:spLocks/>
            </p:cNvSpPr>
            <p:nvPr/>
          </p:nvSpPr>
          <p:spPr bwMode="auto">
            <a:xfrm>
              <a:off x="6376888" y="1956054"/>
              <a:ext cx="2815456" cy="377676"/>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smtClean="0">
                  <a:solidFill>
                    <a:schemeClr val="bg1"/>
                  </a:solidFill>
                  <a:latin typeface="+mn-lt"/>
                  <a:ea typeface="+mn-ea"/>
                  <a:cs typeface="+mn-ea"/>
                  <a:sym typeface="+mn-lt"/>
                </a:rPr>
                <a:t>Load Balance</a:t>
              </a:r>
              <a:endParaRPr lang="zh-CN" altLang="en-US" sz="1800" dirty="0">
                <a:solidFill>
                  <a:schemeClr val="bg1"/>
                </a:solidFill>
                <a:latin typeface="+mn-lt"/>
                <a:ea typeface="+mn-ea"/>
                <a:cs typeface="+mn-ea"/>
                <a:sym typeface="+mn-lt"/>
              </a:endParaRPr>
            </a:p>
          </p:txBody>
        </p:sp>
        <p:sp>
          <p:nvSpPr>
            <p:cNvPr id="12" name="矩形 11"/>
            <p:cNvSpPr>
              <a:spLocks/>
            </p:cNvSpPr>
            <p:nvPr/>
          </p:nvSpPr>
          <p:spPr bwMode="auto">
            <a:xfrm>
              <a:off x="2891644" y="2620519"/>
              <a:ext cx="2815456" cy="377676"/>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smtClean="0">
                  <a:solidFill>
                    <a:schemeClr val="bg1"/>
                  </a:solidFill>
                  <a:latin typeface="+mn-lt"/>
                  <a:ea typeface="+mn-ea"/>
                  <a:cs typeface="+mn-ea"/>
                  <a:sym typeface="+mn-lt"/>
                </a:rPr>
                <a:t>Software Configuration</a:t>
              </a:r>
              <a:endParaRPr lang="zh-CN" altLang="en-US" sz="1800" dirty="0">
                <a:solidFill>
                  <a:schemeClr val="bg1"/>
                </a:solidFill>
                <a:latin typeface="+mn-lt"/>
                <a:ea typeface="+mn-ea"/>
                <a:cs typeface="+mn-ea"/>
                <a:sym typeface="+mn-lt"/>
              </a:endParaRPr>
            </a:p>
          </p:txBody>
        </p:sp>
        <p:sp>
          <p:nvSpPr>
            <p:cNvPr id="13" name="矩形 12"/>
            <p:cNvSpPr>
              <a:spLocks/>
            </p:cNvSpPr>
            <p:nvPr/>
          </p:nvSpPr>
          <p:spPr bwMode="auto">
            <a:xfrm>
              <a:off x="6376888" y="2620519"/>
              <a:ext cx="2815456" cy="377676"/>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solidFill>
                    <a:schemeClr val="bg1"/>
                  </a:solidFill>
                  <a:latin typeface="+mn-lt"/>
                  <a:ea typeface="+mn-ea"/>
                  <a:cs typeface="+mn-ea"/>
                  <a:sym typeface="+mn-lt"/>
                </a:rPr>
                <a:t>Software </a:t>
              </a:r>
              <a:r>
                <a:rPr lang="en-US" altLang="zh-CN" sz="1800" dirty="0" smtClean="0">
                  <a:solidFill>
                    <a:schemeClr val="bg1"/>
                  </a:solidFill>
                  <a:latin typeface="+mn-lt"/>
                  <a:ea typeface="+mn-ea"/>
                  <a:cs typeface="+mn-ea"/>
                  <a:sym typeface="+mn-lt"/>
                </a:rPr>
                <a:t>Deployment</a:t>
              </a:r>
              <a:endParaRPr lang="zh-CN" altLang="en-US" sz="1800" dirty="0">
                <a:solidFill>
                  <a:schemeClr val="bg1"/>
                </a:solidFill>
                <a:latin typeface="+mn-lt"/>
                <a:ea typeface="+mn-ea"/>
                <a:cs typeface="+mn-ea"/>
                <a:sym typeface="+mn-lt"/>
              </a:endParaRPr>
            </a:p>
          </p:txBody>
        </p:sp>
        <p:sp>
          <p:nvSpPr>
            <p:cNvPr id="14" name="矩形 13"/>
            <p:cNvSpPr/>
            <p:nvPr/>
          </p:nvSpPr>
          <p:spPr bwMode="auto">
            <a:xfrm>
              <a:off x="2891644" y="3284984"/>
              <a:ext cx="1548172" cy="377676"/>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smtClean="0">
                  <a:solidFill>
                    <a:schemeClr val="bg1"/>
                  </a:solidFill>
                  <a:latin typeface="+mn-lt"/>
                  <a:ea typeface="+mn-ea"/>
                  <a:cs typeface="+mn-ea"/>
                  <a:sym typeface="+mn-lt"/>
                </a:rPr>
                <a:t>Compute</a:t>
              </a:r>
              <a:endParaRPr lang="zh-CN" altLang="en-US" sz="1800" dirty="0">
                <a:solidFill>
                  <a:schemeClr val="bg1"/>
                </a:solidFill>
                <a:latin typeface="+mn-lt"/>
                <a:ea typeface="+mn-ea"/>
                <a:cs typeface="+mn-ea"/>
                <a:sym typeface="+mn-lt"/>
              </a:endParaRPr>
            </a:p>
          </p:txBody>
        </p:sp>
        <p:sp>
          <p:nvSpPr>
            <p:cNvPr id="15" name="矩形 14"/>
            <p:cNvSpPr/>
            <p:nvPr/>
          </p:nvSpPr>
          <p:spPr bwMode="auto">
            <a:xfrm>
              <a:off x="5439714" y="3284984"/>
              <a:ext cx="1459128" cy="377676"/>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smtClean="0">
                  <a:solidFill>
                    <a:schemeClr val="bg1"/>
                  </a:solidFill>
                  <a:latin typeface="+mn-lt"/>
                  <a:ea typeface="+mn-ea"/>
                  <a:cs typeface="+mn-ea"/>
                  <a:sym typeface="+mn-lt"/>
                </a:rPr>
                <a:t>Network</a:t>
              </a:r>
              <a:endParaRPr lang="zh-CN" altLang="en-US" sz="1800" dirty="0">
                <a:solidFill>
                  <a:schemeClr val="bg1"/>
                </a:solidFill>
                <a:latin typeface="+mn-lt"/>
                <a:ea typeface="+mn-ea"/>
                <a:cs typeface="+mn-ea"/>
                <a:sym typeface="+mn-lt"/>
              </a:endParaRPr>
            </a:p>
          </p:txBody>
        </p:sp>
        <p:sp>
          <p:nvSpPr>
            <p:cNvPr id="16" name="矩形 15"/>
            <p:cNvSpPr/>
            <p:nvPr/>
          </p:nvSpPr>
          <p:spPr bwMode="auto">
            <a:xfrm>
              <a:off x="7613767" y="3284984"/>
              <a:ext cx="1578577" cy="377676"/>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smtClean="0">
                  <a:solidFill>
                    <a:schemeClr val="bg1"/>
                  </a:solidFill>
                  <a:latin typeface="+mn-lt"/>
                  <a:ea typeface="+mn-ea"/>
                  <a:cs typeface="+mn-ea"/>
                  <a:sym typeface="+mn-lt"/>
                </a:rPr>
                <a:t>Storage</a:t>
              </a:r>
              <a:endParaRPr lang="zh-CN" altLang="en-US" sz="1800" dirty="0">
                <a:solidFill>
                  <a:schemeClr val="bg1"/>
                </a:solidFill>
                <a:latin typeface="+mn-lt"/>
                <a:ea typeface="+mn-ea"/>
                <a:cs typeface="+mn-ea"/>
                <a:sym typeface="+mn-lt"/>
              </a:endParaRPr>
            </a:p>
          </p:txBody>
        </p:sp>
        <p:sp>
          <p:nvSpPr>
            <p:cNvPr id="17" name="左大括号 16"/>
            <p:cNvSpPr/>
            <p:nvPr/>
          </p:nvSpPr>
          <p:spPr bwMode="auto">
            <a:xfrm>
              <a:off x="1773279" y="1376772"/>
              <a:ext cx="974349" cy="2124236"/>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cs typeface="+mn-ea"/>
                <a:sym typeface="+mn-lt"/>
              </a:endParaRPr>
            </a:p>
          </p:txBody>
        </p:sp>
        <p:sp>
          <p:nvSpPr>
            <p:cNvPr id="35" name="文本框 34"/>
            <p:cNvSpPr txBox="1"/>
            <p:nvPr/>
          </p:nvSpPr>
          <p:spPr bwMode="auto">
            <a:xfrm>
              <a:off x="9313797" y="3290993"/>
              <a:ext cx="2023978"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800" dirty="0" smtClean="0">
                  <a:latin typeface="+mn-lt"/>
                  <a:ea typeface="+mn-ea"/>
                  <a:cs typeface="+mn-ea"/>
                  <a:sym typeface="+mn-lt"/>
                </a:rPr>
                <a:t>基础</a:t>
              </a:r>
              <a:r>
                <a:rPr lang="zh-CN" altLang="en-US" sz="1800" dirty="0">
                  <a:latin typeface="+mn-lt"/>
                  <a:ea typeface="+mn-ea"/>
                  <a:cs typeface="+mn-ea"/>
                  <a:sym typeface="+mn-lt"/>
                </a:rPr>
                <a:t>架构</a:t>
              </a:r>
              <a:r>
                <a:rPr lang="zh-CN" altLang="en-US" sz="1800" dirty="0" smtClean="0">
                  <a:latin typeface="+mn-lt"/>
                  <a:ea typeface="+mn-ea"/>
                  <a:cs typeface="+mn-ea"/>
                  <a:sym typeface="+mn-lt"/>
                </a:rPr>
                <a:t>资源编排</a:t>
              </a:r>
            </a:p>
          </p:txBody>
        </p:sp>
        <p:sp>
          <p:nvSpPr>
            <p:cNvPr id="37" name="文本框 36"/>
            <p:cNvSpPr txBox="1"/>
            <p:nvPr/>
          </p:nvSpPr>
          <p:spPr bwMode="auto">
            <a:xfrm>
              <a:off x="9313797" y="2626528"/>
              <a:ext cx="1562313"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800" dirty="0" smtClean="0">
                  <a:latin typeface="+mn-lt"/>
                  <a:ea typeface="+mn-ea"/>
                  <a:cs typeface="+mn-ea"/>
                  <a:sym typeface="+mn-lt"/>
                </a:rPr>
                <a:t>应用资源编排</a:t>
              </a:r>
            </a:p>
          </p:txBody>
        </p:sp>
        <p:sp>
          <p:nvSpPr>
            <p:cNvPr id="38" name="文本框 37"/>
            <p:cNvSpPr txBox="1"/>
            <p:nvPr/>
          </p:nvSpPr>
          <p:spPr bwMode="auto">
            <a:xfrm>
              <a:off x="9313797" y="1962063"/>
              <a:ext cx="1562313"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800" dirty="0" smtClean="0">
                  <a:latin typeface="+mn-lt"/>
                  <a:ea typeface="+mn-ea"/>
                  <a:cs typeface="+mn-ea"/>
                  <a:sym typeface="+mn-lt"/>
                </a:rPr>
                <a:t>高级功能编排</a:t>
              </a:r>
            </a:p>
          </p:txBody>
        </p:sp>
        <p:sp>
          <p:nvSpPr>
            <p:cNvPr id="39" name="文本框 38"/>
            <p:cNvSpPr txBox="1"/>
            <p:nvPr/>
          </p:nvSpPr>
          <p:spPr bwMode="auto">
            <a:xfrm>
              <a:off x="9313797" y="1304889"/>
              <a:ext cx="2254811"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800" dirty="0" smtClean="0">
                  <a:latin typeface="+mn-lt"/>
                  <a:ea typeface="+mn-ea"/>
                  <a:cs typeface="+mn-ea"/>
                  <a:sym typeface="+mn-lt"/>
                </a:rPr>
                <a:t>第三方工具集成编排</a:t>
              </a:r>
            </a:p>
          </p:txBody>
        </p:sp>
      </p:grpSp>
      <p:sp>
        <p:nvSpPr>
          <p:cNvPr id="40" name="文本占位符 3"/>
          <p:cNvSpPr txBox="1">
            <a:spLocks/>
          </p:cNvSpPr>
          <p:nvPr/>
        </p:nvSpPr>
        <p:spPr>
          <a:xfrm>
            <a:off x="911424" y="3753036"/>
            <a:ext cx="10560048" cy="2700722"/>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endParaRPr lang="zh-CN" altLang="en-US" sz="1800" kern="0" dirty="0" smtClean="0">
              <a:cs typeface="+mn-ea"/>
              <a:sym typeface="+mn-lt"/>
            </a:endParaRPr>
          </a:p>
        </p:txBody>
      </p:sp>
    </p:spTree>
    <p:extLst>
      <p:ext uri="{BB962C8B-B14F-4D97-AF65-F5344CB8AC3E}">
        <p14:creationId xmlns:p14="http://schemas.microsoft.com/office/powerpoint/2010/main" val="280009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mn-lt"/>
              </a:rPr>
              <a:t>Heat</a:t>
            </a:r>
            <a:r>
              <a:rPr lang="zh-CN" altLang="en-US" smtClean="0">
                <a:sym typeface="+mn-lt"/>
              </a:rPr>
              <a:t>对基础架构资源的编排</a:t>
            </a:r>
            <a:endParaRPr lang="zh-CN" altLang="en-US" dirty="0" smtClean="0">
              <a:sym typeface="+mn-lt"/>
            </a:endParaRPr>
          </a:p>
        </p:txBody>
      </p:sp>
      <p:sp>
        <p:nvSpPr>
          <p:cNvPr id="4" name="文本占位符 3"/>
          <p:cNvSpPr>
            <a:spLocks noGrp="1"/>
          </p:cNvSpPr>
          <p:nvPr>
            <p:ph type="body" sz="quarter" idx="4294967295"/>
          </p:nvPr>
        </p:nvSpPr>
        <p:spPr>
          <a:xfrm>
            <a:off x="1003300" y="1233488"/>
            <a:ext cx="5092700" cy="4679950"/>
          </a:xfrm>
        </p:spPr>
        <p:txBody>
          <a:bodyPr/>
          <a:lstStyle/>
          <a:p>
            <a:r>
              <a:rPr lang="zh-CN" altLang="en-US" dirty="0" smtClean="0">
                <a:sym typeface="+mn-lt"/>
              </a:rPr>
              <a:t>对于不同的</a:t>
            </a:r>
            <a:r>
              <a:rPr lang="en-US" altLang="zh-CN" dirty="0" smtClean="0">
                <a:sym typeface="+mn-lt"/>
              </a:rPr>
              <a:t>OpenStack</a:t>
            </a:r>
            <a:r>
              <a:rPr lang="zh-CN" altLang="en-US" dirty="0" smtClean="0">
                <a:sym typeface="+mn-lt"/>
              </a:rPr>
              <a:t>资源，</a:t>
            </a:r>
            <a:r>
              <a:rPr lang="en-US" altLang="zh-CN" dirty="0" smtClean="0">
                <a:sym typeface="+mn-lt"/>
              </a:rPr>
              <a:t>Heat</a:t>
            </a:r>
            <a:r>
              <a:rPr lang="zh-CN" altLang="en-US" dirty="0" smtClean="0">
                <a:sym typeface="+mn-lt"/>
              </a:rPr>
              <a:t>提供了不同的资源类型。</a:t>
            </a:r>
            <a:endParaRPr lang="en-US" altLang="zh-CN" dirty="0" smtClean="0">
              <a:sym typeface="+mn-lt"/>
            </a:endParaRPr>
          </a:p>
          <a:p>
            <a:pPr lvl="1"/>
            <a:r>
              <a:rPr lang="zh-CN" altLang="en-US" dirty="0" smtClean="0">
                <a:sym typeface="+mn-lt"/>
              </a:rPr>
              <a:t>例如虚拟机，</a:t>
            </a:r>
            <a:r>
              <a:rPr lang="en-US" altLang="zh-CN" dirty="0" smtClean="0">
                <a:sym typeface="+mn-lt"/>
              </a:rPr>
              <a:t>Heat</a:t>
            </a:r>
            <a:r>
              <a:rPr lang="zh-CN" altLang="en-US" dirty="0" smtClean="0">
                <a:sym typeface="+mn-lt"/>
              </a:rPr>
              <a:t>提供了</a:t>
            </a:r>
            <a:r>
              <a:rPr lang="en-US" altLang="zh-CN" dirty="0" smtClean="0">
                <a:sym typeface="+mn-lt"/>
              </a:rPr>
              <a:t>OS::Nova::Server</a:t>
            </a:r>
            <a:r>
              <a:rPr lang="zh-CN" altLang="en-US" dirty="0" smtClean="0">
                <a:sym typeface="+mn-lt"/>
              </a:rPr>
              <a:t>，并提供一些参数（</a:t>
            </a:r>
            <a:r>
              <a:rPr lang="en-US" altLang="zh-CN" dirty="0" smtClean="0">
                <a:sym typeface="+mn-lt"/>
              </a:rPr>
              <a:t>key</a:t>
            </a:r>
            <a:r>
              <a:rPr lang="zh-CN" altLang="en-US" dirty="0" smtClean="0">
                <a:sym typeface="+mn-lt"/>
              </a:rPr>
              <a:t>、</a:t>
            </a:r>
            <a:r>
              <a:rPr lang="en-US" altLang="zh-CN" dirty="0" smtClean="0">
                <a:sym typeface="+mn-lt"/>
              </a:rPr>
              <a:t>image</a:t>
            </a:r>
            <a:r>
              <a:rPr lang="zh-CN" altLang="en-US" dirty="0" smtClean="0">
                <a:sym typeface="+mn-lt"/>
              </a:rPr>
              <a:t>、</a:t>
            </a:r>
            <a:r>
              <a:rPr lang="en-US" altLang="zh-CN" dirty="0" smtClean="0">
                <a:sym typeface="+mn-lt"/>
              </a:rPr>
              <a:t>flavor</a:t>
            </a:r>
            <a:r>
              <a:rPr lang="zh-CN" altLang="en-US" dirty="0" smtClean="0">
                <a:sym typeface="+mn-lt"/>
              </a:rPr>
              <a:t>等），参数可以在模板中直接指定，也可以在创建</a:t>
            </a:r>
            <a:r>
              <a:rPr lang="en-US" altLang="zh-CN" dirty="0" smtClean="0">
                <a:sym typeface="+mn-lt"/>
              </a:rPr>
              <a:t>Stack</a:t>
            </a:r>
            <a:r>
              <a:rPr lang="zh-CN" altLang="en-US" dirty="0" smtClean="0">
                <a:sym typeface="+mn-lt"/>
              </a:rPr>
              <a:t>时提供。</a:t>
            </a:r>
            <a:endParaRPr lang="en-US" altLang="zh-CN" dirty="0" smtClean="0">
              <a:sym typeface="+mn-lt"/>
            </a:endParaRPr>
          </a:p>
          <a:p>
            <a:r>
              <a:rPr lang="zh-CN" altLang="en-US" dirty="0" smtClean="0">
                <a:sym typeface="+mn-lt"/>
              </a:rPr>
              <a:t>使用模板创建资源</a:t>
            </a:r>
            <a:endParaRPr lang="en-US" altLang="zh-CN" dirty="0" smtClean="0">
              <a:sym typeface="+mn-lt"/>
            </a:endParaRPr>
          </a:p>
          <a:p>
            <a:pPr lvl="1"/>
            <a:endParaRPr lang="zh-CN" altLang="en-US" dirty="0">
              <a:sym typeface="+mn-lt"/>
            </a:endParaRPr>
          </a:p>
        </p:txBody>
      </p:sp>
      <p:pic>
        <p:nvPicPr>
          <p:cNvPr id="6" name="图片 5"/>
          <p:cNvPicPr>
            <a:picLocks noChangeAspect="1"/>
          </p:cNvPicPr>
          <p:nvPr/>
        </p:nvPicPr>
        <p:blipFill>
          <a:blip r:embed="rId3"/>
          <a:stretch>
            <a:fillRect/>
          </a:stretch>
        </p:blipFill>
        <p:spPr>
          <a:xfrm>
            <a:off x="6758119" y="1283973"/>
            <a:ext cx="4630469" cy="5061351"/>
          </a:xfrm>
          <a:prstGeom prst="rect">
            <a:avLst/>
          </a:prstGeom>
        </p:spPr>
      </p:pic>
      <p:sp>
        <p:nvSpPr>
          <p:cNvPr id="7" name="Rectangle 1"/>
          <p:cNvSpPr>
            <a:spLocks noChangeArrowheads="1"/>
          </p:cNvSpPr>
          <p:nvPr/>
        </p:nvSpPr>
        <p:spPr bwMode="auto">
          <a:xfrm>
            <a:off x="1307468" y="5112923"/>
            <a:ext cx="4788532" cy="1005840"/>
          </a:xfrm>
          <a:prstGeom prst="rect">
            <a:avLst/>
          </a:prstGeom>
          <a:solidFill>
            <a:srgbClr val="595959"/>
          </a:solidFill>
          <a:extLst/>
        </p:spPr>
        <p:txBody>
          <a:bodyPr vert="horz" wrap="square" lIns="0" tIns="80645" rIns="0" bIns="0" rtlCol="0">
            <a:spAutoFit/>
          </a:bodyPr>
          <a:lstStyle/>
          <a:p>
            <a:pPr marL="85725" fontAlgn="auto">
              <a:spcBef>
                <a:spcPts val="635"/>
              </a:spcBef>
              <a:spcAft>
                <a:spcPts val="0"/>
              </a:spcAft>
            </a:pPr>
            <a:r>
              <a:rPr lang="zh-CN" altLang="zh-CN" sz="1800" dirty="0">
                <a:solidFill>
                  <a:srgbClr val="D9D1E9"/>
                </a:solidFill>
                <a:latin typeface="+mn-lt"/>
                <a:ea typeface="+mn-ea"/>
                <a:cs typeface="+mn-ea"/>
                <a:sym typeface="+mn-lt"/>
              </a:rPr>
              <a:t>$ openstack stack </a:t>
            </a:r>
            <a:r>
              <a:rPr lang="en-US" altLang="zh-CN" sz="1800" dirty="0">
                <a:solidFill>
                  <a:srgbClr val="D9D1E9"/>
                </a:solidFill>
                <a:latin typeface="+mn-lt"/>
                <a:ea typeface="+mn-ea"/>
                <a:cs typeface="+mn-ea"/>
                <a:sym typeface="+mn-lt"/>
              </a:rPr>
              <a:t>create</a:t>
            </a:r>
            <a:r>
              <a:rPr lang="zh-CN" altLang="zh-CN" sz="1800" dirty="0">
                <a:solidFill>
                  <a:srgbClr val="D9D1E9"/>
                </a:solidFill>
                <a:latin typeface="+mn-lt"/>
                <a:ea typeface="+mn-ea"/>
                <a:cs typeface="+mn-ea"/>
                <a:sym typeface="+mn-lt"/>
              </a:rPr>
              <a:t> --template server_console.yaml  --parameter "image=ubuntu" </a:t>
            </a:r>
            <a:r>
              <a:rPr lang="zh-CN" altLang="zh-CN" sz="1800" dirty="0" smtClean="0">
                <a:solidFill>
                  <a:srgbClr val="D9D1E9"/>
                </a:solidFill>
                <a:latin typeface="+mn-lt"/>
                <a:ea typeface="+mn-ea"/>
                <a:cs typeface="+mn-ea"/>
                <a:sym typeface="+mn-lt"/>
              </a:rPr>
              <a:t>STACK</a:t>
            </a:r>
            <a:r>
              <a:rPr lang="en-US" altLang="zh-CN" sz="1800" dirty="0" smtClean="0">
                <a:solidFill>
                  <a:srgbClr val="D9D1E9"/>
                </a:solidFill>
                <a:latin typeface="+mn-lt"/>
                <a:ea typeface="+mn-ea"/>
                <a:cs typeface="+mn-ea"/>
                <a:sym typeface="+mn-lt"/>
              </a:rPr>
              <a:t>_NAME</a:t>
            </a:r>
            <a:endParaRPr lang="zh-CN" altLang="zh-CN" sz="1800" dirty="0">
              <a:solidFill>
                <a:srgbClr val="D9D1E9"/>
              </a:solidFill>
              <a:latin typeface="+mn-lt"/>
              <a:ea typeface="+mn-ea"/>
              <a:cs typeface="+mn-ea"/>
              <a:sym typeface="+mn-lt"/>
            </a:endParaRPr>
          </a:p>
        </p:txBody>
      </p:sp>
    </p:spTree>
    <p:extLst>
      <p:ext uri="{BB962C8B-B14F-4D97-AF65-F5344CB8AC3E}">
        <p14:creationId xmlns:p14="http://schemas.microsoft.com/office/powerpoint/2010/main" val="180794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lt"/>
                <a:cs typeface="+mn-ea"/>
                <a:sym typeface="+mn-lt"/>
              </a:rPr>
              <a:t>Heat</a:t>
            </a:r>
            <a:r>
              <a:rPr lang="zh-CN" altLang="en-US" smtClean="0">
                <a:latin typeface="+mn-lt"/>
                <a:cs typeface="+mn-ea"/>
                <a:sym typeface="+mn-lt"/>
              </a:rPr>
              <a:t>对软件配置和部署的编排</a:t>
            </a:r>
            <a:endParaRPr lang="zh-CN" altLang="en-US" dirty="0" smtClean="0">
              <a:latin typeface="+mn-lt"/>
              <a:cs typeface="+mn-ea"/>
              <a:sym typeface="+mn-lt"/>
            </a:endParaRPr>
          </a:p>
        </p:txBody>
      </p:sp>
      <p:sp>
        <p:nvSpPr>
          <p:cNvPr id="4" name="文本占位符 3"/>
          <p:cNvSpPr>
            <a:spLocks noGrp="1"/>
          </p:cNvSpPr>
          <p:nvPr>
            <p:ph type="body" sz="quarter" idx="10"/>
          </p:nvPr>
        </p:nvSpPr>
        <p:spPr/>
        <p:txBody>
          <a:bodyPr/>
          <a:lstStyle/>
          <a:p>
            <a:r>
              <a:rPr lang="en-US" altLang="zh-CN" dirty="0" smtClean="0">
                <a:latin typeface="+mn-lt"/>
                <a:cs typeface="+mn-ea"/>
                <a:sym typeface="+mn-lt"/>
              </a:rPr>
              <a:t>Heat </a:t>
            </a:r>
            <a:r>
              <a:rPr lang="zh-CN" altLang="en-US" dirty="0" smtClean="0">
                <a:latin typeface="+mn-lt"/>
                <a:cs typeface="+mn-ea"/>
                <a:sym typeface="+mn-lt"/>
              </a:rPr>
              <a:t>提供了多种资源类型来支持对于软件配置和部署的编排，其中最常用的是 </a:t>
            </a:r>
            <a:r>
              <a:rPr lang="en-US" altLang="zh-CN" dirty="0" smtClean="0">
                <a:latin typeface="+mn-lt"/>
                <a:cs typeface="+mn-ea"/>
                <a:sym typeface="+mn-lt"/>
              </a:rPr>
              <a:t>OS::Heat::</a:t>
            </a:r>
            <a:r>
              <a:rPr lang="en-US" altLang="zh-CN" dirty="0" err="1" smtClean="0">
                <a:latin typeface="+mn-lt"/>
                <a:cs typeface="+mn-ea"/>
                <a:sym typeface="+mn-lt"/>
              </a:rPr>
              <a:t>SoftwareConfig</a:t>
            </a:r>
            <a:r>
              <a:rPr lang="en-US" altLang="zh-CN" dirty="0" smtClean="0">
                <a:latin typeface="+mn-lt"/>
                <a:cs typeface="+mn-ea"/>
                <a:sym typeface="+mn-lt"/>
              </a:rPr>
              <a:t> </a:t>
            </a:r>
            <a:r>
              <a:rPr lang="zh-CN" altLang="en-US" dirty="0" smtClean="0">
                <a:latin typeface="+mn-lt"/>
                <a:cs typeface="+mn-ea"/>
                <a:sym typeface="+mn-lt"/>
              </a:rPr>
              <a:t>和 </a:t>
            </a:r>
            <a:r>
              <a:rPr lang="en-US" altLang="zh-CN" dirty="0" smtClean="0">
                <a:latin typeface="+mn-lt"/>
                <a:cs typeface="+mn-ea"/>
                <a:sym typeface="+mn-lt"/>
              </a:rPr>
              <a:t>OS::Heat::</a:t>
            </a:r>
            <a:r>
              <a:rPr lang="en-US" altLang="zh-CN" dirty="0" err="1" smtClean="0">
                <a:latin typeface="+mn-lt"/>
                <a:cs typeface="+mn-ea"/>
                <a:sym typeface="+mn-lt"/>
              </a:rPr>
              <a:t>SoftwareDeployment</a:t>
            </a:r>
            <a:r>
              <a:rPr lang="zh-CN" altLang="en-US" dirty="0" smtClean="0">
                <a:latin typeface="+mn-lt"/>
                <a:cs typeface="+mn-ea"/>
                <a:sym typeface="+mn-lt"/>
              </a:rPr>
              <a:t>。</a:t>
            </a:r>
          </a:p>
          <a:p>
            <a:endParaRPr lang="zh-CN" altLang="en-US" dirty="0">
              <a:latin typeface="+mn-lt"/>
              <a:cs typeface="+mn-ea"/>
              <a:sym typeface="+mn-lt"/>
            </a:endParaRPr>
          </a:p>
        </p:txBody>
      </p:sp>
      <p:sp>
        <p:nvSpPr>
          <p:cNvPr id="14" name="圆角矩形 13"/>
          <p:cNvSpPr>
            <a:spLocks/>
          </p:cNvSpPr>
          <p:nvPr/>
        </p:nvSpPr>
        <p:spPr bwMode="auto">
          <a:xfrm>
            <a:off x="1139563" y="2807311"/>
            <a:ext cx="2550923" cy="756084"/>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smtClean="0">
                <a:solidFill>
                  <a:schemeClr val="bg1"/>
                </a:solidFill>
                <a:latin typeface="+mn-lt"/>
                <a:ea typeface="+mn-ea"/>
                <a:cs typeface="+mn-ea"/>
                <a:sym typeface="+mn-lt"/>
              </a:rPr>
              <a:t>描述软件配置</a:t>
            </a:r>
            <a:endParaRPr kumimoji="0" lang="zh-CN" altLang="en-US" sz="1800" b="0" i="0" u="none" strike="noStrike" cap="none" normalizeH="0" baseline="0" dirty="0" smtClean="0">
              <a:ln>
                <a:noFill/>
              </a:ln>
              <a:solidFill>
                <a:schemeClr val="bg1"/>
              </a:solidFill>
              <a:effectLst/>
              <a:latin typeface="+mn-lt"/>
              <a:ea typeface="+mn-ea"/>
              <a:cs typeface="+mn-ea"/>
              <a:sym typeface="+mn-lt"/>
            </a:endParaRPr>
          </a:p>
        </p:txBody>
      </p:sp>
      <p:sp>
        <p:nvSpPr>
          <p:cNvPr id="16" name="圆角矩形 15"/>
          <p:cNvSpPr>
            <a:spLocks/>
          </p:cNvSpPr>
          <p:nvPr/>
        </p:nvSpPr>
        <p:spPr bwMode="auto">
          <a:xfrm>
            <a:off x="5128346" y="2807311"/>
            <a:ext cx="2550923" cy="756084"/>
          </a:xfrm>
          <a:prstGeom prst="round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smtClean="0">
                <a:solidFill>
                  <a:schemeClr val="bg1"/>
                </a:solidFill>
                <a:latin typeface="+mn-lt"/>
                <a:ea typeface="+mn-ea"/>
                <a:cs typeface="+mn-ea"/>
                <a:sym typeface="+mn-lt"/>
              </a:rPr>
              <a:t>执行软件部署</a:t>
            </a:r>
            <a:endParaRPr lang="zh-CN" altLang="en-US" sz="1800" dirty="0">
              <a:solidFill>
                <a:schemeClr val="bg1"/>
              </a:solidFill>
              <a:latin typeface="+mn-lt"/>
              <a:ea typeface="+mn-ea"/>
              <a:cs typeface="+mn-ea"/>
              <a:sym typeface="+mn-lt"/>
            </a:endParaRPr>
          </a:p>
        </p:txBody>
      </p:sp>
      <p:sp>
        <p:nvSpPr>
          <p:cNvPr id="17" name="圆角矩形 16"/>
          <p:cNvSpPr>
            <a:spLocks/>
          </p:cNvSpPr>
          <p:nvPr/>
        </p:nvSpPr>
        <p:spPr bwMode="auto">
          <a:xfrm>
            <a:off x="9084332" y="2904648"/>
            <a:ext cx="2309271" cy="561410"/>
          </a:xfrm>
          <a:prstGeom prst="round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err="1">
                <a:solidFill>
                  <a:schemeClr val="bg1"/>
                </a:solidFill>
                <a:latin typeface="+mn-lt"/>
                <a:ea typeface="+mn-ea"/>
                <a:cs typeface="+mn-ea"/>
                <a:sym typeface="+mn-lt"/>
              </a:rPr>
              <a:t>os</a:t>
            </a:r>
            <a:r>
              <a:rPr lang="en-US" altLang="zh-CN" sz="1800" dirty="0">
                <a:solidFill>
                  <a:schemeClr val="bg1"/>
                </a:solidFill>
                <a:latin typeface="+mn-lt"/>
                <a:ea typeface="+mn-ea"/>
                <a:cs typeface="+mn-ea"/>
                <a:sym typeface="+mn-lt"/>
              </a:rPr>
              <a:t>-collect-</a:t>
            </a:r>
            <a:r>
              <a:rPr lang="en-US" altLang="zh-CN" sz="1800" dirty="0" err="1">
                <a:solidFill>
                  <a:schemeClr val="bg1"/>
                </a:solidFill>
                <a:latin typeface="+mn-lt"/>
                <a:ea typeface="+mn-ea"/>
                <a:cs typeface="+mn-ea"/>
                <a:sym typeface="+mn-lt"/>
              </a:rPr>
              <a:t>config</a:t>
            </a:r>
            <a:endParaRPr lang="zh-CN" altLang="en-US" sz="1800" dirty="0">
              <a:solidFill>
                <a:schemeClr val="bg1"/>
              </a:solidFill>
              <a:latin typeface="+mn-lt"/>
              <a:ea typeface="+mn-ea"/>
              <a:cs typeface="+mn-ea"/>
              <a:sym typeface="+mn-lt"/>
            </a:endParaRPr>
          </a:p>
        </p:txBody>
      </p:sp>
      <p:sp>
        <p:nvSpPr>
          <p:cNvPr id="18" name="圆角矩形 17"/>
          <p:cNvSpPr>
            <a:spLocks/>
          </p:cNvSpPr>
          <p:nvPr/>
        </p:nvSpPr>
        <p:spPr bwMode="auto">
          <a:xfrm>
            <a:off x="9084332" y="3708386"/>
            <a:ext cx="2309271" cy="561410"/>
          </a:xfrm>
          <a:prstGeom prst="round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err="1">
                <a:solidFill>
                  <a:schemeClr val="bg1"/>
                </a:solidFill>
                <a:latin typeface="+mn-lt"/>
                <a:ea typeface="+mn-ea"/>
                <a:cs typeface="+mn-ea"/>
                <a:sym typeface="+mn-lt"/>
              </a:rPr>
              <a:t>os</a:t>
            </a:r>
            <a:r>
              <a:rPr lang="en-US" altLang="zh-CN" sz="1800" dirty="0">
                <a:solidFill>
                  <a:schemeClr val="bg1"/>
                </a:solidFill>
                <a:latin typeface="+mn-lt"/>
                <a:ea typeface="+mn-ea"/>
                <a:cs typeface="+mn-ea"/>
                <a:sym typeface="+mn-lt"/>
              </a:rPr>
              <a:t>-refresh-</a:t>
            </a:r>
            <a:r>
              <a:rPr lang="en-US" altLang="zh-CN" sz="1800" dirty="0" err="1">
                <a:solidFill>
                  <a:schemeClr val="bg1"/>
                </a:solidFill>
                <a:latin typeface="+mn-lt"/>
                <a:ea typeface="+mn-ea"/>
                <a:cs typeface="+mn-ea"/>
                <a:sym typeface="+mn-lt"/>
              </a:rPr>
              <a:t>config</a:t>
            </a:r>
            <a:endParaRPr lang="zh-CN" altLang="en-US" sz="1800" dirty="0">
              <a:solidFill>
                <a:schemeClr val="bg1"/>
              </a:solidFill>
              <a:latin typeface="+mn-lt"/>
              <a:ea typeface="+mn-ea"/>
              <a:cs typeface="+mn-ea"/>
              <a:sym typeface="+mn-lt"/>
            </a:endParaRPr>
          </a:p>
        </p:txBody>
      </p:sp>
      <p:sp>
        <p:nvSpPr>
          <p:cNvPr id="19" name="圆角矩形 18"/>
          <p:cNvSpPr>
            <a:spLocks/>
          </p:cNvSpPr>
          <p:nvPr/>
        </p:nvSpPr>
        <p:spPr bwMode="auto">
          <a:xfrm>
            <a:off x="9084332" y="4512124"/>
            <a:ext cx="2309271" cy="561410"/>
          </a:xfrm>
          <a:prstGeom prst="round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solidFill>
                  <a:schemeClr val="bg1"/>
                </a:solidFill>
                <a:latin typeface="+mn-lt"/>
                <a:ea typeface="+mn-ea"/>
                <a:cs typeface="+mn-ea"/>
                <a:sym typeface="+mn-lt"/>
              </a:rPr>
              <a:t>Heat-</a:t>
            </a:r>
            <a:r>
              <a:rPr lang="en-US" altLang="zh-CN" sz="1800" dirty="0" err="1">
                <a:solidFill>
                  <a:schemeClr val="bg1"/>
                </a:solidFill>
                <a:latin typeface="+mn-lt"/>
                <a:ea typeface="+mn-ea"/>
                <a:cs typeface="+mn-ea"/>
                <a:sym typeface="+mn-lt"/>
              </a:rPr>
              <a:t>config</a:t>
            </a:r>
            <a:endParaRPr lang="zh-CN" altLang="en-US" sz="1800" dirty="0">
              <a:solidFill>
                <a:schemeClr val="bg1"/>
              </a:solidFill>
              <a:latin typeface="+mn-lt"/>
              <a:ea typeface="+mn-ea"/>
              <a:cs typeface="+mn-ea"/>
              <a:sym typeface="+mn-lt"/>
            </a:endParaRPr>
          </a:p>
        </p:txBody>
      </p:sp>
      <p:sp>
        <p:nvSpPr>
          <p:cNvPr id="20" name="圆角矩形 19"/>
          <p:cNvSpPr>
            <a:spLocks/>
          </p:cNvSpPr>
          <p:nvPr/>
        </p:nvSpPr>
        <p:spPr bwMode="auto">
          <a:xfrm>
            <a:off x="9084332" y="5315862"/>
            <a:ext cx="2309271" cy="561410"/>
          </a:xfrm>
          <a:prstGeom prst="round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solidFill>
                  <a:schemeClr val="bg1"/>
                </a:solidFill>
                <a:latin typeface="+mn-lt"/>
                <a:ea typeface="+mn-ea"/>
                <a:cs typeface="+mn-ea"/>
                <a:sym typeface="+mn-lt"/>
              </a:rPr>
              <a:t>Heat-</a:t>
            </a:r>
            <a:r>
              <a:rPr lang="en-US" altLang="zh-CN" sz="1800" dirty="0" err="1">
                <a:solidFill>
                  <a:schemeClr val="bg1"/>
                </a:solidFill>
                <a:latin typeface="+mn-lt"/>
                <a:ea typeface="+mn-ea"/>
                <a:cs typeface="+mn-ea"/>
                <a:sym typeface="+mn-lt"/>
              </a:rPr>
              <a:t>config</a:t>
            </a:r>
            <a:r>
              <a:rPr lang="en-US" altLang="zh-CN" sz="1800" dirty="0">
                <a:solidFill>
                  <a:schemeClr val="bg1"/>
                </a:solidFill>
                <a:latin typeface="+mn-lt"/>
                <a:ea typeface="+mn-ea"/>
                <a:cs typeface="+mn-ea"/>
                <a:sym typeface="+mn-lt"/>
              </a:rPr>
              <a:t>-notify</a:t>
            </a:r>
            <a:endParaRPr lang="zh-CN" altLang="en-US" sz="1800" dirty="0">
              <a:solidFill>
                <a:schemeClr val="bg1"/>
              </a:solidFill>
              <a:latin typeface="+mn-lt"/>
              <a:ea typeface="+mn-ea"/>
              <a:cs typeface="+mn-ea"/>
              <a:sym typeface="+mn-lt"/>
            </a:endParaRPr>
          </a:p>
        </p:txBody>
      </p:sp>
      <p:sp>
        <p:nvSpPr>
          <p:cNvPr id="21" name="下箭头 20"/>
          <p:cNvSpPr>
            <a:spLocks/>
          </p:cNvSpPr>
          <p:nvPr/>
        </p:nvSpPr>
        <p:spPr bwMode="auto">
          <a:xfrm rot="16200000">
            <a:off x="4279161" y="2664354"/>
            <a:ext cx="260511" cy="1057883"/>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22" name="下箭头 21"/>
          <p:cNvSpPr>
            <a:spLocks/>
          </p:cNvSpPr>
          <p:nvPr/>
        </p:nvSpPr>
        <p:spPr bwMode="auto">
          <a:xfrm rot="16200000">
            <a:off x="8266274" y="2662684"/>
            <a:ext cx="263852" cy="1057883"/>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cxnSp>
        <p:nvCxnSpPr>
          <p:cNvPr id="23" name="直接箭头连接符 22"/>
          <p:cNvCxnSpPr/>
          <p:nvPr/>
        </p:nvCxnSpPr>
        <p:spPr bwMode="auto">
          <a:xfrm>
            <a:off x="10195096" y="3466058"/>
            <a:ext cx="0" cy="242328"/>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p:cNvCxnSpPr/>
          <p:nvPr/>
        </p:nvCxnSpPr>
        <p:spPr bwMode="auto">
          <a:xfrm>
            <a:off x="10195096" y="4269796"/>
            <a:ext cx="0" cy="242328"/>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30" name="直接箭头连接符 29"/>
          <p:cNvCxnSpPr/>
          <p:nvPr/>
        </p:nvCxnSpPr>
        <p:spPr bwMode="auto">
          <a:xfrm>
            <a:off x="10195096" y="5073534"/>
            <a:ext cx="0" cy="242328"/>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3" name="下箭头 32"/>
          <p:cNvSpPr>
            <a:spLocks/>
          </p:cNvSpPr>
          <p:nvPr/>
        </p:nvSpPr>
        <p:spPr bwMode="auto">
          <a:xfrm rot="7551904">
            <a:off x="7574693" y="3005698"/>
            <a:ext cx="260511" cy="3215871"/>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35" name="文本框 34"/>
          <p:cNvSpPr txBox="1"/>
          <p:nvPr/>
        </p:nvSpPr>
        <p:spPr bwMode="auto">
          <a:xfrm>
            <a:off x="1091444" y="2384884"/>
            <a:ext cx="2647161" cy="334881"/>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OS::Heat::</a:t>
            </a:r>
            <a:r>
              <a:rPr lang="en-US" altLang="zh-CN" sz="1600" dirty="0" err="1" smtClean="0">
                <a:latin typeface="+mn-lt"/>
                <a:ea typeface="+mn-ea"/>
                <a:cs typeface="+mn-ea"/>
                <a:sym typeface="+mn-lt"/>
              </a:rPr>
              <a:t>SoftwareConfig</a:t>
            </a:r>
            <a:endParaRPr lang="zh-CN" altLang="en-US" sz="1600" dirty="0" smtClean="0">
              <a:latin typeface="+mn-lt"/>
              <a:ea typeface="+mn-ea"/>
              <a:cs typeface="+mn-ea"/>
              <a:sym typeface="+mn-lt"/>
            </a:endParaRPr>
          </a:p>
        </p:txBody>
      </p:sp>
      <p:sp>
        <p:nvSpPr>
          <p:cNvPr id="37" name="文本框 36"/>
          <p:cNvSpPr txBox="1"/>
          <p:nvPr/>
        </p:nvSpPr>
        <p:spPr bwMode="auto">
          <a:xfrm>
            <a:off x="4776671" y="2384884"/>
            <a:ext cx="3227541" cy="334881"/>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OS::Heat::</a:t>
            </a:r>
            <a:r>
              <a:rPr lang="en-US" altLang="zh-CN" sz="1600" dirty="0" err="1" smtClean="0">
                <a:latin typeface="+mn-lt"/>
                <a:ea typeface="+mn-ea"/>
                <a:cs typeface="+mn-ea"/>
                <a:sym typeface="+mn-lt"/>
              </a:rPr>
              <a:t>SoftwareDeployment</a:t>
            </a:r>
            <a:endParaRPr lang="zh-CN" altLang="en-US" sz="1600" dirty="0" smtClean="0">
              <a:latin typeface="+mn-lt"/>
              <a:ea typeface="+mn-ea"/>
              <a:cs typeface="+mn-ea"/>
              <a:sym typeface="+mn-lt"/>
            </a:endParaRPr>
          </a:p>
        </p:txBody>
      </p:sp>
      <p:sp>
        <p:nvSpPr>
          <p:cNvPr id="38" name="文本框 37"/>
          <p:cNvSpPr txBox="1"/>
          <p:nvPr/>
        </p:nvSpPr>
        <p:spPr bwMode="auto">
          <a:xfrm>
            <a:off x="8796300" y="2384884"/>
            <a:ext cx="2647161" cy="334881"/>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OS::Heat::</a:t>
            </a:r>
            <a:r>
              <a:rPr lang="en-US" altLang="zh-CN" sz="1600" dirty="0" err="1" smtClean="0">
                <a:latin typeface="+mn-lt"/>
                <a:ea typeface="+mn-ea"/>
                <a:cs typeface="+mn-ea"/>
                <a:sym typeface="+mn-lt"/>
              </a:rPr>
              <a:t>SoftwareConfig</a:t>
            </a:r>
            <a:endParaRPr lang="zh-CN" altLang="en-US" sz="1600" dirty="0" smtClean="0">
              <a:latin typeface="+mn-lt"/>
              <a:ea typeface="+mn-ea"/>
              <a:cs typeface="+mn-ea"/>
              <a:sym typeface="+mn-lt"/>
            </a:endParaRPr>
          </a:p>
        </p:txBody>
      </p:sp>
      <p:sp>
        <p:nvSpPr>
          <p:cNvPr id="39" name="文本框 38"/>
          <p:cNvSpPr txBox="1"/>
          <p:nvPr/>
        </p:nvSpPr>
        <p:spPr bwMode="auto">
          <a:xfrm>
            <a:off x="1120694" y="3741903"/>
            <a:ext cx="2647161" cy="581102"/>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mn-lt"/>
                <a:ea typeface="+mn-ea"/>
                <a:cs typeface="+mn-ea"/>
                <a:sym typeface="+mn-lt"/>
              </a:rPr>
              <a:t>p</a:t>
            </a:r>
            <a:r>
              <a:rPr lang="en-US" altLang="zh-CN" sz="1600" dirty="0" smtClean="0">
                <a:latin typeface="+mn-lt"/>
                <a:ea typeface="+mn-ea"/>
                <a:cs typeface="+mn-ea"/>
                <a:sym typeface="+mn-lt"/>
              </a:rPr>
              <a:t>roperties :</a:t>
            </a:r>
          </a:p>
          <a:p>
            <a:r>
              <a:rPr lang="en-US" altLang="zh-CN" sz="1600" dirty="0" smtClean="0">
                <a:latin typeface="+mn-lt"/>
                <a:ea typeface="+mn-ea"/>
                <a:cs typeface="+mn-ea"/>
                <a:sym typeface="+mn-lt"/>
              </a:rPr>
              <a:t>	group : script</a:t>
            </a:r>
            <a:endParaRPr lang="zh-CN" altLang="en-US" sz="1600" dirty="0" smtClean="0">
              <a:latin typeface="+mn-lt"/>
              <a:ea typeface="+mn-ea"/>
              <a:cs typeface="+mn-ea"/>
              <a:sym typeface="+mn-lt"/>
            </a:endParaRPr>
          </a:p>
        </p:txBody>
      </p:sp>
    </p:spTree>
    <p:extLst>
      <p:ext uri="{BB962C8B-B14F-4D97-AF65-F5344CB8AC3E}">
        <p14:creationId xmlns:p14="http://schemas.microsoft.com/office/powerpoint/2010/main" val="979226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a:spLocks/>
          </p:cNvSpPr>
          <p:nvPr/>
        </p:nvSpPr>
        <p:spPr bwMode="auto">
          <a:xfrm>
            <a:off x="1271464" y="2276872"/>
            <a:ext cx="3924436" cy="3845054"/>
          </a:xfrm>
          <a:prstGeom prst="roundRect">
            <a:avLst/>
          </a:prstGeom>
          <a:solidFill>
            <a:srgbClr val="F0F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latin typeface="+mn-lt"/>
                <a:ea typeface="+mn-ea"/>
                <a:cs typeface="+mn-ea"/>
                <a:sym typeface="+mn-lt"/>
              </a:rPr>
              <a:t>Heat</a:t>
            </a:r>
            <a:endParaRPr kumimoji="0" lang="zh-CN" altLang="en-US" sz="1800" b="0" i="0" u="none" strike="noStrike" cap="none" normalizeH="0" baseline="0" dirty="0" smtClean="0">
              <a:ln>
                <a:noFill/>
              </a:ln>
              <a:effectLst/>
              <a:latin typeface="+mn-lt"/>
              <a:ea typeface="+mn-ea"/>
              <a:cs typeface="+mn-ea"/>
              <a:sym typeface="+mn-lt"/>
            </a:endParaRPr>
          </a:p>
        </p:txBody>
      </p:sp>
      <p:sp>
        <p:nvSpPr>
          <p:cNvPr id="19" name="圆角矩形 18"/>
          <p:cNvSpPr>
            <a:spLocks/>
          </p:cNvSpPr>
          <p:nvPr/>
        </p:nvSpPr>
        <p:spPr bwMode="auto">
          <a:xfrm>
            <a:off x="1496489" y="3894361"/>
            <a:ext cx="3474386" cy="2119553"/>
          </a:xfrm>
          <a:prstGeom prst="roundRect">
            <a:avLst/>
          </a:prstGeom>
          <a:solidFill>
            <a:srgbClr val="C9DAE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latin typeface="+mn-lt"/>
                <a:ea typeface="+mn-ea"/>
                <a:cs typeface="+mn-ea"/>
                <a:sym typeface="+mn-lt"/>
              </a:rPr>
              <a:t>OS::Heat::</a:t>
            </a:r>
            <a:r>
              <a:rPr lang="en-US" altLang="zh-CN" sz="1800" dirty="0" err="1" smtClean="0">
                <a:latin typeface="+mn-lt"/>
                <a:ea typeface="+mn-ea"/>
                <a:cs typeface="+mn-ea"/>
                <a:sym typeface="+mn-lt"/>
              </a:rPr>
              <a:t>AutoScalingGroup</a:t>
            </a:r>
            <a:endParaRPr kumimoji="0" lang="zh-CN" altLang="en-US" sz="1800" b="0" i="0" u="none" strike="noStrike" cap="none" normalizeH="0" baseline="0" dirty="0" smtClean="0">
              <a:ln>
                <a:noFill/>
              </a:ln>
              <a:effectLst/>
              <a:latin typeface="+mn-lt"/>
              <a:ea typeface="+mn-ea"/>
              <a:cs typeface="+mn-ea"/>
              <a:sym typeface="+mn-lt"/>
            </a:endParaRPr>
          </a:p>
        </p:txBody>
      </p:sp>
      <p:sp>
        <p:nvSpPr>
          <p:cNvPr id="2" name="标题 1"/>
          <p:cNvSpPr>
            <a:spLocks noGrp="1"/>
          </p:cNvSpPr>
          <p:nvPr>
            <p:ph type="title"/>
          </p:nvPr>
        </p:nvSpPr>
        <p:spPr/>
        <p:txBody>
          <a:bodyPr/>
          <a:lstStyle/>
          <a:p>
            <a:r>
              <a:rPr lang="en-US" altLang="zh-CN" smtClean="0">
                <a:latin typeface="+mn-lt"/>
                <a:cs typeface="+mn-ea"/>
                <a:sym typeface="+mn-lt"/>
              </a:rPr>
              <a:t>Heat</a:t>
            </a:r>
            <a:r>
              <a:rPr lang="zh-CN" altLang="en-US" smtClean="0">
                <a:latin typeface="+mn-lt"/>
                <a:cs typeface="+mn-ea"/>
                <a:sym typeface="+mn-lt"/>
              </a:rPr>
              <a:t>对资源自动伸缩的编排</a:t>
            </a:r>
          </a:p>
        </p:txBody>
      </p:sp>
      <p:sp>
        <p:nvSpPr>
          <p:cNvPr id="4" name="文本占位符 3"/>
          <p:cNvSpPr>
            <a:spLocks noGrp="1"/>
          </p:cNvSpPr>
          <p:nvPr>
            <p:ph type="body" sz="quarter" idx="10"/>
          </p:nvPr>
        </p:nvSpPr>
        <p:spPr/>
        <p:txBody>
          <a:bodyPr/>
          <a:lstStyle/>
          <a:p>
            <a:r>
              <a:rPr lang="en-US" altLang="zh-CN" dirty="0" smtClean="0">
                <a:latin typeface="+mn-lt"/>
                <a:cs typeface="+mn-ea"/>
                <a:sym typeface="+mn-lt"/>
              </a:rPr>
              <a:t>Heat</a:t>
            </a:r>
            <a:r>
              <a:rPr lang="zh-CN" altLang="en-US" dirty="0" smtClean="0">
                <a:latin typeface="+mn-lt"/>
                <a:cs typeface="+mn-ea"/>
                <a:sym typeface="+mn-lt"/>
              </a:rPr>
              <a:t>提供自动伸缩组和伸缩策略，结合</a:t>
            </a:r>
            <a:r>
              <a:rPr lang="en-US" altLang="zh-CN" dirty="0" smtClean="0">
                <a:latin typeface="+mn-lt"/>
                <a:cs typeface="+mn-ea"/>
                <a:sym typeface="+mn-lt"/>
              </a:rPr>
              <a:t>Ceilometer</a:t>
            </a:r>
            <a:r>
              <a:rPr lang="zh-CN" altLang="en-US" dirty="0" smtClean="0">
                <a:latin typeface="+mn-lt"/>
                <a:cs typeface="+mn-ea"/>
                <a:sym typeface="+mn-lt"/>
              </a:rPr>
              <a:t>可以实现根据各种条件，比如负载，进行资源自动伸缩的功能。</a:t>
            </a:r>
            <a:endParaRPr lang="zh-CN" altLang="en-US" dirty="0">
              <a:latin typeface="+mn-lt"/>
              <a:cs typeface="+mn-ea"/>
              <a:sym typeface="+mn-lt"/>
            </a:endParaRPr>
          </a:p>
        </p:txBody>
      </p:sp>
      <p:sp>
        <p:nvSpPr>
          <p:cNvPr id="12" name="圆角矩形 11"/>
          <p:cNvSpPr>
            <a:spLocks/>
          </p:cNvSpPr>
          <p:nvPr/>
        </p:nvSpPr>
        <p:spPr bwMode="auto">
          <a:xfrm>
            <a:off x="1496489" y="2953574"/>
            <a:ext cx="3474386" cy="431316"/>
          </a:xfrm>
          <a:prstGeom prst="roundRect">
            <a:avLst/>
          </a:prstGeom>
          <a:solidFill>
            <a:srgbClr val="C9DAE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latin typeface="+mn-lt"/>
                <a:ea typeface="+mn-ea"/>
                <a:cs typeface="+mn-ea"/>
                <a:sym typeface="+mn-lt"/>
              </a:rPr>
              <a:t>OS::Heat::</a:t>
            </a:r>
            <a:r>
              <a:rPr lang="en-US" altLang="zh-CN" sz="1800" dirty="0" err="1" smtClean="0">
                <a:latin typeface="+mn-lt"/>
                <a:ea typeface="+mn-ea"/>
                <a:cs typeface="+mn-ea"/>
                <a:sym typeface="+mn-lt"/>
              </a:rPr>
              <a:t>ScalingPolicy</a:t>
            </a:r>
            <a:endParaRPr kumimoji="0" lang="zh-CN" altLang="en-US" sz="1800" b="0" i="0" u="none" strike="noStrike" cap="none" normalizeH="0" baseline="0" dirty="0" smtClean="0">
              <a:ln>
                <a:noFill/>
              </a:ln>
              <a:effectLst/>
              <a:latin typeface="+mn-lt"/>
              <a:ea typeface="+mn-ea"/>
              <a:cs typeface="+mn-ea"/>
              <a:sym typeface="+mn-lt"/>
            </a:endParaRPr>
          </a:p>
        </p:txBody>
      </p:sp>
      <p:grpSp>
        <p:nvGrpSpPr>
          <p:cNvPr id="11" name="组合 10"/>
          <p:cNvGrpSpPr/>
          <p:nvPr/>
        </p:nvGrpSpPr>
        <p:grpSpPr>
          <a:xfrm>
            <a:off x="1865529" y="4574487"/>
            <a:ext cx="2736306" cy="1223404"/>
            <a:chOff x="3791742" y="4797884"/>
            <a:chExt cx="2736306" cy="1223404"/>
          </a:xfrm>
        </p:grpSpPr>
        <p:sp>
          <p:nvSpPr>
            <p:cNvPr id="13" name="圆角矩形 12"/>
            <p:cNvSpPr>
              <a:spLocks/>
            </p:cNvSpPr>
            <p:nvPr/>
          </p:nvSpPr>
          <p:spPr bwMode="auto">
            <a:xfrm>
              <a:off x="3791743" y="4797884"/>
              <a:ext cx="1080122" cy="50405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solidFill>
                    <a:schemeClr val="bg1"/>
                  </a:solidFill>
                  <a:latin typeface="+mn-lt"/>
                  <a:ea typeface="+mn-ea"/>
                  <a:cs typeface="+mn-ea"/>
                  <a:sym typeface="+mn-lt"/>
                </a:rPr>
                <a:t>VM</a:t>
              </a:r>
              <a:endParaRPr kumimoji="0" lang="zh-CN" altLang="en-US" sz="1800" b="0" i="0" u="none" strike="noStrike" cap="none" normalizeH="0" baseline="0" dirty="0" smtClean="0">
                <a:ln>
                  <a:noFill/>
                </a:ln>
                <a:solidFill>
                  <a:schemeClr val="bg1"/>
                </a:solidFill>
                <a:effectLst/>
                <a:latin typeface="+mn-lt"/>
                <a:ea typeface="+mn-ea"/>
                <a:cs typeface="+mn-ea"/>
                <a:sym typeface="+mn-lt"/>
              </a:endParaRPr>
            </a:p>
          </p:txBody>
        </p:sp>
        <p:sp>
          <p:nvSpPr>
            <p:cNvPr id="14" name="圆角矩形 13"/>
            <p:cNvSpPr>
              <a:spLocks/>
            </p:cNvSpPr>
            <p:nvPr/>
          </p:nvSpPr>
          <p:spPr bwMode="auto">
            <a:xfrm>
              <a:off x="5447926" y="4797884"/>
              <a:ext cx="1080122" cy="50405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800" dirty="0">
                  <a:solidFill>
                    <a:schemeClr val="bg1"/>
                  </a:solidFill>
                  <a:latin typeface="+mn-lt"/>
                  <a:ea typeface="+mn-ea"/>
                  <a:cs typeface="+mn-ea"/>
                  <a:sym typeface="+mn-lt"/>
                </a:rPr>
                <a:t>VM</a:t>
              </a:r>
              <a:endParaRPr lang="zh-CN" altLang="en-US" sz="1800" dirty="0">
                <a:solidFill>
                  <a:schemeClr val="bg1"/>
                </a:solidFill>
                <a:latin typeface="+mn-lt"/>
                <a:ea typeface="+mn-ea"/>
                <a:cs typeface="+mn-ea"/>
                <a:sym typeface="+mn-lt"/>
              </a:endParaRPr>
            </a:p>
          </p:txBody>
        </p:sp>
        <p:sp>
          <p:nvSpPr>
            <p:cNvPr id="15" name="圆角矩形 14"/>
            <p:cNvSpPr>
              <a:spLocks/>
            </p:cNvSpPr>
            <p:nvPr/>
          </p:nvSpPr>
          <p:spPr bwMode="auto">
            <a:xfrm>
              <a:off x="3791742" y="5517232"/>
              <a:ext cx="1080122" cy="50405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800" dirty="0">
                  <a:solidFill>
                    <a:schemeClr val="bg1"/>
                  </a:solidFill>
                  <a:latin typeface="+mn-lt"/>
                  <a:ea typeface="+mn-ea"/>
                  <a:cs typeface="+mn-ea"/>
                  <a:sym typeface="+mn-lt"/>
                </a:rPr>
                <a:t>VM</a:t>
              </a:r>
              <a:endParaRPr lang="zh-CN" altLang="en-US" sz="1800" dirty="0">
                <a:solidFill>
                  <a:schemeClr val="bg1"/>
                </a:solidFill>
                <a:latin typeface="+mn-lt"/>
                <a:ea typeface="+mn-ea"/>
                <a:cs typeface="+mn-ea"/>
                <a:sym typeface="+mn-lt"/>
              </a:endParaRPr>
            </a:p>
          </p:txBody>
        </p:sp>
        <p:sp>
          <p:nvSpPr>
            <p:cNvPr id="16" name="圆角矩形 15"/>
            <p:cNvSpPr>
              <a:spLocks/>
            </p:cNvSpPr>
            <p:nvPr/>
          </p:nvSpPr>
          <p:spPr bwMode="auto">
            <a:xfrm>
              <a:off x="5447926" y="5517232"/>
              <a:ext cx="1080122" cy="50405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800" dirty="0">
                  <a:solidFill>
                    <a:schemeClr val="bg1"/>
                  </a:solidFill>
                  <a:latin typeface="+mn-lt"/>
                  <a:ea typeface="+mn-ea"/>
                  <a:cs typeface="+mn-ea"/>
                  <a:sym typeface="+mn-lt"/>
                </a:rPr>
                <a:t>…</a:t>
              </a:r>
              <a:endParaRPr lang="zh-CN" altLang="en-US" sz="1800" dirty="0">
                <a:solidFill>
                  <a:schemeClr val="bg1"/>
                </a:solidFill>
                <a:latin typeface="+mn-lt"/>
                <a:ea typeface="+mn-ea"/>
                <a:cs typeface="+mn-ea"/>
                <a:sym typeface="+mn-lt"/>
              </a:endParaRPr>
            </a:p>
          </p:txBody>
        </p:sp>
      </p:grpSp>
      <p:sp>
        <p:nvSpPr>
          <p:cNvPr id="21" name="圆角矩形 20"/>
          <p:cNvSpPr>
            <a:spLocks/>
          </p:cNvSpPr>
          <p:nvPr/>
        </p:nvSpPr>
        <p:spPr bwMode="auto">
          <a:xfrm>
            <a:off x="7500156" y="2276872"/>
            <a:ext cx="3924436" cy="3845054"/>
          </a:xfrm>
          <a:prstGeom prst="roundRect">
            <a:avLst/>
          </a:prstGeom>
          <a:solidFill>
            <a:srgbClr val="F0F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latin typeface="+mn-lt"/>
                <a:ea typeface="+mn-ea"/>
                <a:cs typeface="+mn-ea"/>
                <a:sym typeface="+mn-lt"/>
              </a:rPr>
              <a:t>Ceilometer</a:t>
            </a:r>
            <a:endParaRPr kumimoji="0" lang="zh-CN" altLang="en-US" sz="1800" b="0" i="0" u="none" strike="noStrike" cap="none" normalizeH="0" baseline="0" dirty="0" smtClean="0">
              <a:ln>
                <a:noFill/>
              </a:ln>
              <a:effectLst/>
              <a:latin typeface="+mn-lt"/>
              <a:ea typeface="+mn-ea"/>
              <a:cs typeface="+mn-ea"/>
              <a:sym typeface="+mn-lt"/>
            </a:endParaRPr>
          </a:p>
        </p:txBody>
      </p:sp>
      <p:sp>
        <p:nvSpPr>
          <p:cNvPr id="22" name="圆角矩形 21"/>
          <p:cNvSpPr>
            <a:spLocks/>
          </p:cNvSpPr>
          <p:nvPr/>
        </p:nvSpPr>
        <p:spPr bwMode="auto">
          <a:xfrm>
            <a:off x="7725181" y="2953574"/>
            <a:ext cx="3474386" cy="2119553"/>
          </a:xfrm>
          <a:prstGeom prst="roundRect">
            <a:avLst/>
          </a:prstGeom>
          <a:solidFill>
            <a:srgbClr val="C9DAE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CN" sz="1800" dirty="0" smtClean="0">
                <a:latin typeface="+mn-lt"/>
                <a:ea typeface="+mn-ea"/>
                <a:cs typeface="+mn-ea"/>
                <a:sym typeface="+mn-lt"/>
              </a:rPr>
              <a:t>OS::Ceilometer::Alarm</a:t>
            </a:r>
            <a:endParaRPr kumimoji="0" lang="zh-CN" altLang="en-US" sz="1800" b="0" i="0" u="none" strike="noStrike" cap="none" normalizeH="0" baseline="0" dirty="0" smtClean="0">
              <a:ln>
                <a:noFill/>
              </a:ln>
              <a:effectLst/>
              <a:latin typeface="+mn-lt"/>
              <a:ea typeface="+mn-ea"/>
              <a:cs typeface="+mn-ea"/>
              <a:sym typeface="+mn-lt"/>
            </a:endParaRPr>
          </a:p>
        </p:txBody>
      </p:sp>
      <p:sp>
        <p:nvSpPr>
          <p:cNvPr id="23" name="圆角矩形 22"/>
          <p:cNvSpPr>
            <a:spLocks/>
          </p:cNvSpPr>
          <p:nvPr/>
        </p:nvSpPr>
        <p:spPr bwMode="auto">
          <a:xfrm>
            <a:off x="8231727" y="5582598"/>
            <a:ext cx="2461295" cy="431316"/>
          </a:xfrm>
          <a:prstGeom prst="roundRect">
            <a:avLst/>
          </a:prstGeom>
          <a:solidFill>
            <a:srgbClr val="C9DAE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latin typeface="+mn-lt"/>
                <a:ea typeface="+mn-ea"/>
                <a:cs typeface="+mn-ea"/>
                <a:sym typeface="+mn-lt"/>
              </a:rPr>
              <a:t>collector</a:t>
            </a:r>
            <a:endParaRPr kumimoji="0" lang="zh-CN" altLang="en-US" sz="1800" b="0" i="0" u="none" strike="noStrike" cap="none" normalizeH="0" baseline="0" dirty="0" smtClean="0">
              <a:ln>
                <a:noFill/>
              </a:ln>
              <a:effectLst/>
              <a:latin typeface="+mn-lt"/>
              <a:ea typeface="+mn-ea"/>
              <a:cs typeface="+mn-ea"/>
              <a:sym typeface="+mn-lt"/>
            </a:endParaRPr>
          </a:p>
        </p:txBody>
      </p:sp>
      <p:sp>
        <p:nvSpPr>
          <p:cNvPr id="30" name="圆角矩形 29"/>
          <p:cNvSpPr>
            <a:spLocks/>
          </p:cNvSpPr>
          <p:nvPr/>
        </p:nvSpPr>
        <p:spPr bwMode="auto">
          <a:xfrm>
            <a:off x="8231727" y="4398664"/>
            <a:ext cx="2461295" cy="43131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solidFill>
                  <a:schemeClr val="bg1"/>
                </a:solidFill>
                <a:latin typeface="+mn-lt"/>
                <a:ea typeface="+mn-ea"/>
                <a:cs typeface="+mn-ea"/>
                <a:sym typeface="+mn-lt"/>
              </a:rPr>
              <a:t>alarm-evaluator</a:t>
            </a:r>
            <a:endParaRPr kumimoji="0" lang="zh-CN" altLang="en-US" sz="1800" b="0" i="0" u="none" strike="noStrike" cap="none" normalizeH="0" baseline="0" dirty="0" smtClean="0">
              <a:ln>
                <a:noFill/>
              </a:ln>
              <a:solidFill>
                <a:schemeClr val="bg1"/>
              </a:solidFill>
              <a:effectLst/>
              <a:latin typeface="+mn-lt"/>
              <a:ea typeface="+mn-ea"/>
              <a:cs typeface="+mn-ea"/>
              <a:sym typeface="+mn-lt"/>
            </a:endParaRPr>
          </a:p>
        </p:txBody>
      </p:sp>
      <p:sp>
        <p:nvSpPr>
          <p:cNvPr id="31" name="圆角矩形 30"/>
          <p:cNvSpPr>
            <a:spLocks/>
          </p:cNvSpPr>
          <p:nvPr/>
        </p:nvSpPr>
        <p:spPr bwMode="auto">
          <a:xfrm>
            <a:off x="8231727" y="3625623"/>
            <a:ext cx="2461295" cy="43131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a:solidFill>
                  <a:schemeClr val="bg1"/>
                </a:solidFill>
                <a:latin typeface="+mn-lt"/>
                <a:ea typeface="+mn-ea"/>
                <a:cs typeface="+mn-ea"/>
                <a:sym typeface="+mn-lt"/>
              </a:rPr>
              <a:t>a</a:t>
            </a:r>
            <a:r>
              <a:rPr lang="en-US" altLang="zh-CN" sz="1800" dirty="0" smtClean="0">
                <a:solidFill>
                  <a:schemeClr val="bg1"/>
                </a:solidFill>
                <a:latin typeface="+mn-lt"/>
                <a:ea typeface="+mn-ea"/>
                <a:cs typeface="+mn-ea"/>
                <a:sym typeface="+mn-lt"/>
              </a:rPr>
              <a:t>larm-</a:t>
            </a:r>
            <a:r>
              <a:rPr lang="en-US" altLang="zh-CN" sz="1800" dirty="0" err="1" smtClean="0">
                <a:solidFill>
                  <a:schemeClr val="bg1"/>
                </a:solidFill>
                <a:latin typeface="+mn-lt"/>
                <a:ea typeface="+mn-ea"/>
                <a:cs typeface="+mn-ea"/>
                <a:sym typeface="+mn-lt"/>
              </a:rPr>
              <a:t>notifier</a:t>
            </a:r>
            <a:endParaRPr kumimoji="0" lang="zh-CN" altLang="en-US" sz="1800" b="0" i="0" u="none" strike="noStrike" cap="none" normalizeH="0" baseline="0" dirty="0" smtClean="0">
              <a:ln>
                <a:noFill/>
              </a:ln>
              <a:solidFill>
                <a:schemeClr val="bg1"/>
              </a:solidFill>
              <a:effectLst/>
              <a:latin typeface="+mn-lt"/>
              <a:ea typeface="+mn-ea"/>
              <a:cs typeface="+mn-ea"/>
              <a:sym typeface="+mn-lt"/>
            </a:endParaRPr>
          </a:p>
        </p:txBody>
      </p:sp>
      <p:cxnSp>
        <p:nvCxnSpPr>
          <p:cNvPr id="33" name="直接箭头连接符 32"/>
          <p:cNvCxnSpPr>
            <a:stCxn id="31" idx="1"/>
          </p:cNvCxnSpPr>
          <p:nvPr/>
        </p:nvCxnSpPr>
        <p:spPr bwMode="auto">
          <a:xfrm flipH="1" flipV="1">
            <a:off x="5015880" y="3205602"/>
            <a:ext cx="3215847" cy="635679"/>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p:cNvCxnSpPr>
            <a:endCxn id="23" idx="1"/>
          </p:cNvCxnSpPr>
          <p:nvPr/>
        </p:nvCxnSpPr>
        <p:spPr bwMode="auto">
          <a:xfrm>
            <a:off x="4752908" y="4799025"/>
            <a:ext cx="3478819" cy="999231"/>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p:cNvCxnSpPr>
            <a:stCxn id="12" idx="2"/>
            <a:endCxn id="19" idx="0"/>
          </p:cNvCxnSpPr>
          <p:nvPr/>
        </p:nvCxnSpPr>
        <p:spPr bwMode="auto">
          <a:xfrm>
            <a:off x="3233682" y="3384890"/>
            <a:ext cx="0" cy="509471"/>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41" name="文本框 40"/>
          <p:cNvSpPr txBox="1"/>
          <p:nvPr/>
        </p:nvSpPr>
        <p:spPr bwMode="auto">
          <a:xfrm>
            <a:off x="3259544" y="3454608"/>
            <a:ext cx="805696"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Adjust</a:t>
            </a:r>
            <a:endParaRPr lang="zh-CN" altLang="en-US" sz="1600" dirty="0" smtClean="0">
              <a:latin typeface="+mn-lt"/>
              <a:ea typeface="+mn-ea"/>
              <a:cs typeface="+mn-ea"/>
              <a:sym typeface="+mn-lt"/>
            </a:endParaRPr>
          </a:p>
        </p:txBody>
      </p:sp>
      <p:sp>
        <p:nvSpPr>
          <p:cNvPr id="44" name="文本框 43"/>
          <p:cNvSpPr txBox="1"/>
          <p:nvPr/>
        </p:nvSpPr>
        <p:spPr bwMode="auto">
          <a:xfrm>
            <a:off x="6383213" y="2912148"/>
            <a:ext cx="78844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Notify</a:t>
            </a:r>
            <a:endParaRPr lang="zh-CN" altLang="en-US" sz="1600" dirty="0" smtClean="0">
              <a:latin typeface="+mn-lt"/>
              <a:ea typeface="+mn-ea"/>
              <a:cs typeface="+mn-ea"/>
              <a:sym typeface="+mn-lt"/>
            </a:endParaRPr>
          </a:p>
        </p:txBody>
      </p:sp>
      <p:sp>
        <p:nvSpPr>
          <p:cNvPr id="45" name="文本框 44"/>
          <p:cNvSpPr txBox="1"/>
          <p:nvPr/>
        </p:nvSpPr>
        <p:spPr bwMode="auto">
          <a:xfrm>
            <a:off x="5935481" y="5378422"/>
            <a:ext cx="850580"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Collect</a:t>
            </a:r>
            <a:endParaRPr lang="zh-CN" altLang="en-US" sz="1600" dirty="0" smtClean="0">
              <a:latin typeface="+mn-lt"/>
              <a:ea typeface="+mn-ea"/>
              <a:cs typeface="+mn-ea"/>
              <a:sym typeface="+mn-lt"/>
            </a:endParaRPr>
          </a:p>
        </p:txBody>
      </p:sp>
      <p:cxnSp>
        <p:nvCxnSpPr>
          <p:cNvPr id="46" name="直接箭头连接符 45"/>
          <p:cNvCxnSpPr>
            <a:stCxn id="23" idx="0"/>
            <a:endCxn id="22" idx="2"/>
          </p:cNvCxnSpPr>
          <p:nvPr/>
        </p:nvCxnSpPr>
        <p:spPr bwMode="auto">
          <a:xfrm flipH="1" flipV="1">
            <a:off x="9462374" y="5073127"/>
            <a:ext cx="1" cy="509471"/>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26758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cs typeface="+mn-ea"/>
                <a:sym typeface="+mn-lt"/>
              </a:rPr>
              <a:t>Heat</a:t>
            </a:r>
            <a:r>
              <a:rPr lang="zh-CN" altLang="en-US" dirty="0" smtClean="0">
                <a:latin typeface="+mn-lt"/>
                <a:cs typeface="+mn-ea"/>
                <a:sym typeface="+mn-lt"/>
              </a:rPr>
              <a:t>负载均衡的编排</a:t>
            </a:r>
          </a:p>
        </p:txBody>
      </p:sp>
      <p:sp>
        <p:nvSpPr>
          <p:cNvPr id="9" name="文本占位符 8"/>
          <p:cNvSpPr>
            <a:spLocks noGrp="1"/>
          </p:cNvSpPr>
          <p:nvPr>
            <p:ph type="body" sz="quarter" idx="10"/>
          </p:nvPr>
        </p:nvSpPr>
        <p:spPr/>
        <p:txBody>
          <a:bodyPr/>
          <a:lstStyle/>
          <a:p>
            <a:r>
              <a:rPr lang="en-US" altLang="zh-CN" dirty="0" smtClean="0">
                <a:latin typeface="+mn-lt"/>
                <a:cs typeface="+mn-ea"/>
                <a:sym typeface="+mn-lt"/>
              </a:rPr>
              <a:t>Heat</a:t>
            </a:r>
            <a:r>
              <a:rPr lang="zh-CN" altLang="en-US" dirty="0" smtClean="0">
                <a:latin typeface="+mn-lt"/>
                <a:cs typeface="+mn-ea"/>
                <a:sym typeface="+mn-lt"/>
              </a:rPr>
              <a:t>提供自动负载均衡编排，由一组不同的资源类型来实现。</a:t>
            </a:r>
            <a:endParaRPr lang="zh-CN" altLang="en-US" dirty="0">
              <a:latin typeface="+mn-lt"/>
              <a:cs typeface="+mn-ea"/>
              <a:sym typeface="+mn-lt"/>
            </a:endParaRPr>
          </a:p>
        </p:txBody>
      </p:sp>
      <p:sp>
        <p:nvSpPr>
          <p:cNvPr id="5" name="圆角矩形 4"/>
          <p:cNvSpPr>
            <a:spLocks/>
          </p:cNvSpPr>
          <p:nvPr/>
        </p:nvSpPr>
        <p:spPr bwMode="auto">
          <a:xfrm>
            <a:off x="1123535" y="3500680"/>
            <a:ext cx="3168353" cy="43131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solidFill>
                  <a:schemeClr val="bg1"/>
                </a:solidFill>
                <a:latin typeface="+mn-lt"/>
                <a:ea typeface="+mn-ea"/>
                <a:cs typeface="+mn-ea"/>
                <a:sym typeface="+mn-lt"/>
              </a:rPr>
              <a:t>OS::Neutron::</a:t>
            </a:r>
            <a:r>
              <a:rPr lang="en-US" altLang="zh-CN" sz="1800" dirty="0" err="1" smtClean="0">
                <a:solidFill>
                  <a:schemeClr val="bg1"/>
                </a:solidFill>
                <a:latin typeface="+mn-lt"/>
                <a:ea typeface="+mn-ea"/>
                <a:cs typeface="+mn-ea"/>
                <a:sym typeface="+mn-lt"/>
              </a:rPr>
              <a:t>LoadBalancer</a:t>
            </a:r>
            <a:endParaRPr kumimoji="0" lang="zh-CN" altLang="en-US" sz="1800" b="0" i="0" u="none" strike="noStrike" cap="none" normalizeH="0" baseline="0" dirty="0" smtClean="0">
              <a:ln>
                <a:noFill/>
              </a:ln>
              <a:solidFill>
                <a:schemeClr val="bg1"/>
              </a:solidFill>
              <a:effectLst/>
              <a:latin typeface="+mn-lt"/>
              <a:ea typeface="+mn-ea"/>
              <a:cs typeface="+mn-ea"/>
              <a:sym typeface="+mn-lt"/>
            </a:endParaRPr>
          </a:p>
        </p:txBody>
      </p:sp>
      <p:sp>
        <p:nvSpPr>
          <p:cNvPr id="6" name="圆角矩形 5"/>
          <p:cNvSpPr>
            <a:spLocks/>
          </p:cNvSpPr>
          <p:nvPr/>
        </p:nvSpPr>
        <p:spPr bwMode="auto">
          <a:xfrm>
            <a:off x="5775325" y="1793811"/>
            <a:ext cx="5293141" cy="3845054"/>
          </a:xfrm>
          <a:prstGeom prst="roundRect">
            <a:avLst/>
          </a:prstGeom>
          <a:solidFill>
            <a:srgbClr val="F0F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latin typeface="+mn-lt"/>
                <a:ea typeface="+mn-ea"/>
                <a:cs typeface="+mn-ea"/>
                <a:sym typeface="+mn-lt"/>
              </a:rPr>
              <a:t>OS::Neutron::Pool</a:t>
            </a:r>
            <a:endParaRPr kumimoji="0" lang="zh-CN" altLang="en-US" sz="1800" b="0" i="0" u="none" strike="noStrike" cap="none" normalizeH="0" baseline="0" dirty="0" smtClean="0">
              <a:ln>
                <a:noFill/>
              </a:ln>
              <a:effectLst/>
              <a:latin typeface="+mn-lt"/>
              <a:ea typeface="+mn-ea"/>
              <a:cs typeface="+mn-ea"/>
              <a:sym typeface="+mn-lt"/>
            </a:endParaRPr>
          </a:p>
        </p:txBody>
      </p:sp>
      <p:sp>
        <p:nvSpPr>
          <p:cNvPr id="10" name="圆角矩形 9"/>
          <p:cNvSpPr>
            <a:spLocks/>
          </p:cNvSpPr>
          <p:nvPr/>
        </p:nvSpPr>
        <p:spPr bwMode="auto">
          <a:xfrm>
            <a:off x="6020389" y="4615684"/>
            <a:ext cx="2461295" cy="50405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solidFill>
                  <a:schemeClr val="bg1"/>
                </a:solidFill>
                <a:latin typeface="+mn-lt"/>
                <a:ea typeface="+mn-ea"/>
                <a:cs typeface="+mn-ea"/>
                <a:sym typeface="+mn-lt"/>
              </a:rPr>
              <a:t>alarm-evaluator</a:t>
            </a:r>
            <a:endParaRPr kumimoji="0" lang="zh-CN" altLang="en-US" sz="1800" b="0" i="0" u="none" strike="noStrike" cap="none" normalizeH="0" baseline="0" dirty="0" smtClean="0">
              <a:ln>
                <a:noFill/>
              </a:ln>
              <a:solidFill>
                <a:schemeClr val="bg1"/>
              </a:solidFill>
              <a:effectLst/>
              <a:latin typeface="+mn-lt"/>
              <a:ea typeface="+mn-ea"/>
              <a:cs typeface="+mn-ea"/>
              <a:sym typeface="+mn-lt"/>
            </a:endParaRPr>
          </a:p>
        </p:txBody>
      </p:sp>
      <p:sp>
        <p:nvSpPr>
          <p:cNvPr id="11" name="圆角矩形 10"/>
          <p:cNvSpPr>
            <a:spLocks/>
          </p:cNvSpPr>
          <p:nvPr/>
        </p:nvSpPr>
        <p:spPr bwMode="auto">
          <a:xfrm>
            <a:off x="6020389" y="3711501"/>
            <a:ext cx="2461295" cy="50405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a:solidFill>
                  <a:schemeClr val="bg1"/>
                </a:solidFill>
                <a:latin typeface="+mn-lt"/>
                <a:ea typeface="+mn-ea"/>
                <a:cs typeface="+mn-ea"/>
                <a:sym typeface="+mn-lt"/>
              </a:rPr>
              <a:t>a</a:t>
            </a:r>
            <a:r>
              <a:rPr lang="en-US" altLang="zh-CN" sz="1800" dirty="0" smtClean="0">
                <a:solidFill>
                  <a:schemeClr val="bg1"/>
                </a:solidFill>
                <a:latin typeface="+mn-lt"/>
                <a:ea typeface="+mn-ea"/>
                <a:cs typeface="+mn-ea"/>
                <a:sym typeface="+mn-lt"/>
              </a:rPr>
              <a:t>larm-</a:t>
            </a:r>
            <a:r>
              <a:rPr lang="en-US" altLang="zh-CN" sz="1800" dirty="0" err="1" smtClean="0">
                <a:solidFill>
                  <a:schemeClr val="bg1"/>
                </a:solidFill>
                <a:latin typeface="+mn-lt"/>
                <a:ea typeface="+mn-ea"/>
                <a:cs typeface="+mn-ea"/>
                <a:sym typeface="+mn-lt"/>
              </a:rPr>
              <a:t>notifier</a:t>
            </a:r>
            <a:endParaRPr kumimoji="0" lang="zh-CN" altLang="en-US" sz="1800" b="0" i="0" u="none" strike="noStrike" cap="none" normalizeH="0" baseline="0" dirty="0" smtClean="0">
              <a:ln>
                <a:noFill/>
              </a:ln>
              <a:solidFill>
                <a:schemeClr val="bg1"/>
              </a:solidFill>
              <a:effectLst/>
              <a:latin typeface="+mn-lt"/>
              <a:ea typeface="+mn-ea"/>
              <a:cs typeface="+mn-ea"/>
              <a:sym typeface="+mn-lt"/>
            </a:endParaRPr>
          </a:p>
        </p:txBody>
      </p:sp>
      <p:cxnSp>
        <p:nvCxnSpPr>
          <p:cNvPr id="12" name="直接箭头连接符 11"/>
          <p:cNvCxnSpPr>
            <a:stCxn id="11" idx="3"/>
            <a:endCxn id="15" idx="2"/>
          </p:cNvCxnSpPr>
          <p:nvPr/>
        </p:nvCxnSpPr>
        <p:spPr bwMode="auto">
          <a:xfrm flipV="1">
            <a:off x="8481684" y="3311375"/>
            <a:ext cx="1848922" cy="652154"/>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13" name="圆角矩形 12"/>
          <p:cNvSpPr>
            <a:spLocks/>
          </p:cNvSpPr>
          <p:nvPr/>
        </p:nvSpPr>
        <p:spPr bwMode="auto">
          <a:xfrm>
            <a:off x="5975091" y="2807319"/>
            <a:ext cx="2461295" cy="50405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a:solidFill>
                  <a:schemeClr val="bg1"/>
                </a:solidFill>
                <a:latin typeface="+mn-lt"/>
                <a:ea typeface="+mn-ea"/>
                <a:cs typeface="+mn-ea"/>
                <a:sym typeface="+mn-lt"/>
              </a:rPr>
              <a:t>a</a:t>
            </a:r>
            <a:r>
              <a:rPr lang="en-US" altLang="zh-CN" sz="1800" dirty="0" smtClean="0">
                <a:solidFill>
                  <a:schemeClr val="bg1"/>
                </a:solidFill>
                <a:latin typeface="+mn-lt"/>
                <a:ea typeface="+mn-ea"/>
                <a:cs typeface="+mn-ea"/>
                <a:sym typeface="+mn-lt"/>
              </a:rPr>
              <a:t>larm-</a:t>
            </a:r>
            <a:r>
              <a:rPr lang="en-US" altLang="zh-CN" sz="1800" dirty="0" err="1" smtClean="0">
                <a:solidFill>
                  <a:schemeClr val="bg1"/>
                </a:solidFill>
                <a:latin typeface="+mn-lt"/>
                <a:ea typeface="+mn-ea"/>
                <a:cs typeface="+mn-ea"/>
                <a:sym typeface="+mn-lt"/>
              </a:rPr>
              <a:t>notifier</a:t>
            </a:r>
            <a:endParaRPr kumimoji="0" lang="zh-CN" altLang="en-US" sz="1800" b="0" i="0" u="none" strike="noStrike" cap="none" normalizeH="0" baseline="0" dirty="0" smtClean="0">
              <a:ln>
                <a:noFill/>
              </a:ln>
              <a:solidFill>
                <a:schemeClr val="bg1"/>
              </a:solidFill>
              <a:effectLst/>
              <a:latin typeface="+mn-lt"/>
              <a:ea typeface="+mn-ea"/>
              <a:cs typeface="+mn-ea"/>
              <a:sym typeface="+mn-lt"/>
            </a:endParaRPr>
          </a:p>
        </p:txBody>
      </p:sp>
      <p:sp>
        <p:nvSpPr>
          <p:cNvPr id="15" name="圆角矩形 14"/>
          <p:cNvSpPr>
            <a:spLocks/>
          </p:cNvSpPr>
          <p:nvPr/>
        </p:nvSpPr>
        <p:spPr bwMode="auto">
          <a:xfrm>
            <a:off x="9790545" y="2807319"/>
            <a:ext cx="1080122" cy="50405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800" dirty="0">
                <a:solidFill>
                  <a:schemeClr val="bg1"/>
                </a:solidFill>
                <a:latin typeface="+mn-lt"/>
                <a:ea typeface="+mn-ea"/>
                <a:cs typeface="+mn-ea"/>
                <a:sym typeface="+mn-lt"/>
              </a:rPr>
              <a:t>VM</a:t>
            </a:r>
            <a:endParaRPr lang="zh-CN" altLang="en-US" sz="1800" dirty="0">
              <a:solidFill>
                <a:schemeClr val="bg1"/>
              </a:solidFill>
              <a:latin typeface="+mn-lt"/>
              <a:ea typeface="+mn-ea"/>
              <a:cs typeface="+mn-ea"/>
              <a:sym typeface="+mn-lt"/>
            </a:endParaRPr>
          </a:p>
        </p:txBody>
      </p:sp>
      <p:sp>
        <p:nvSpPr>
          <p:cNvPr id="16" name="圆角矩形 15"/>
          <p:cNvSpPr>
            <a:spLocks/>
          </p:cNvSpPr>
          <p:nvPr/>
        </p:nvSpPr>
        <p:spPr bwMode="auto">
          <a:xfrm>
            <a:off x="9786829" y="4615684"/>
            <a:ext cx="1080122" cy="504056"/>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800" dirty="0">
                <a:solidFill>
                  <a:schemeClr val="bg1"/>
                </a:solidFill>
                <a:latin typeface="+mn-lt"/>
                <a:ea typeface="+mn-ea"/>
                <a:cs typeface="+mn-ea"/>
                <a:sym typeface="+mn-lt"/>
              </a:rPr>
              <a:t>VM</a:t>
            </a:r>
            <a:endParaRPr lang="zh-CN" altLang="en-US" sz="1800" dirty="0">
              <a:solidFill>
                <a:schemeClr val="bg1"/>
              </a:solidFill>
              <a:latin typeface="+mn-lt"/>
              <a:ea typeface="+mn-ea"/>
              <a:cs typeface="+mn-ea"/>
              <a:sym typeface="+mn-lt"/>
            </a:endParaRPr>
          </a:p>
        </p:txBody>
      </p:sp>
      <p:cxnSp>
        <p:nvCxnSpPr>
          <p:cNvPr id="21" name="直接箭头连接符 20"/>
          <p:cNvCxnSpPr>
            <a:stCxn id="11" idx="3"/>
            <a:endCxn id="16" idx="0"/>
          </p:cNvCxnSpPr>
          <p:nvPr/>
        </p:nvCxnSpPr>
        <p:spPr bwMode="auto">
          <a:xfrm>
            <a:off x="8481684" y="3963529"/>
            <a:ext cx="1845206" cy="652155"/>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a:stCxn id="5" idx="3"/>
            <a:endCxn id="6" idx="1"/>
          </p:cNvCxnSpPr>
          <p:nvPr/>
        </p:nvCxnSpPr>
        <p:spPr bwMode="auto">
          <a:xfrm>
            <a:off x="4291888" y="3716338"/>
            <a:ext cx="1483437" cy="0"/>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p:cNvCxnSpPr>
            <a:stCxn id="13" idx="3"/>
            <a:endCxn id="15" idx="1"/>
          </p:cNvCxnSpPr>
          <p:nvPr/>
        </p:nvCxnSpPr>
        <p:spPr bwMode="auto">
          <a:xfrm>
            <a:off x="8436386" y="3059347"/>
            <a:ext cx="1354159" cy="0"/>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4" name="直接箭头连接符 33"/>
          <p:cNvCxnSpPr>
            <a:stCxn id="10" idx="3"/>
            <a:endCxn id="16" idx="1"/>
          </p:cNvCxnSpPr>
          <p:nvPr/>
        </p:nvCxnSpPr>
        <p:spPr bwMode="auto">
          <a:xfrm>
            <a:off x="8481684" y="4867712"/>
            <a:ext cx="1305145" cy="0"/>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8" name="文本框 37"/>
          <p:cNvSpPr txBox="1"/>
          <p:nvPr/>
        </p:nvSpPr>
        <p:spPr bwMode="auto">
          <a:xfrm>
            <a:off x="4345638" y="3311375"/>
            <a:ext cx="128178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Traffic Flow</a:t>
            </a:r>
            <a:endParaRPr lang="zh-CN" altLang="en-US" sz="1600" dirty="0" smtClean="0">
              <a:latin typeface="+mn-lt"/>
              <a:ea typeface="+mn-ea"/>
              <a:cs typeface="+mn-ea"/>
              <a:sym typeface="+mn-lt"/>
            </a:endParaRPr>
          </a:p>
        </p:txBody>
      </p:sp>
      <p:sp>
        <p:nvSpPr>
          <p:cNvPr id="40" name="文本框 39"/>
          <p:cNvSpPr txBox="1"/>
          <p:nvPr/>
        </p:nvSpPr>
        <p:spPr bwMode="auto">
          <a:xfrm>
            <a:off x="8472571" y="2691843"/>
            <a:ext cx="128178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Traffic Flow</a:t>
            </a:r>
            <a:endParaRPr lang="zh-CN" altLang="en-US" sz="1600" dirty="0" smtClean="0">
              <a:latin typeface="+mn-lt"/>
              <a:ea typeface="+mn-ea"/>
              <a:cs typeface="+mn-ea"/>
              <a:sym typeface="+mn-lt"/>
            </a:endParaRPr>
          </a:p>
        </p:txBody>
      </p:sp>
      <p:sp>
        <p:nvSpPr>
          <p:cNvPr id="41" name="文本框 40"/>
          <p:cNvSpPr txBox="1"/>
          <p:nvPr/>
        </p:nvSpPr>
        <p:spPr bwMode="auto">
          <a:xfrm>
            <a:off x="8505041" y="4952299"/>
            <a:ext cx="128178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Traffic Flow</a:t>
            </a:r>
            <a:endParaRPr lang="zh-CN" altLang="en-US" sz="1600" dirty="0" smtClean="0">
              <a:latin typeface="+mn-lt"/>
              <a:ea typeface="+mn-ea"/>
              <a:cs typeface="+mn-ea"/>
              <a:sym typeface="+mn-lt"/>
            </a:endParaRPr>
          </a:p>
        </p:txBody>
      </p:sp>
      <p:sp>
        <p:nvSpPr>
          <p:cNvPr id="42" name="文本框 41"/>
          <p:cNvSpPr txBox="1"/>
          <p:nvPr/>
        </p:nvSpPr>
        <p:spPr bwMode="auto">
          <a:xfrm>
            <a:off x="9134256" y="3787285"/>
            <a:ext cx="974012"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err="1" smtClean="0">
                <a:latin typeface="+mn-lt"/>
                <a:ea typeface="+mn-ea"/>
                <a:cs typeface="+mn-ea"/>
                <a:sym typeface="+mn-lt"/>
              </a:rPr>
              <a:t>Montior</a:t>
            </a:r>
            <a:endParaRPr lang="zh-CN" altLang="en-US" sz="1600" dirty="0" smtClean="0">
              <a:latin typeface="+mn-lt"/>
              <a:ea typeface="+mn-ea"/>
              <a:cs typeface="+mn-ea"/>
              <a:sym typeface="+mn-lt"/>
            </a:endParaRPr>
          </a:p>
        </p:txBody>
      </p:sp>
    </p:spTree>
    <p:extLst>
      <p:ext uri="{BB962C8B-B14F-4D97-AF65-F5344CB8AC3E}">
        <p14:creationId xmlns:p14="http://schemas.microsoft.com/office/powerpoint/2010/main" val="3852656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lt"/>
                <a:cs typeface="+mn-ea"/>
                <a:sym typeface="+mn-lt"/>
              </a:rPr>
              <a:t>Heat</a:t>
            </a:r>
            <a:r>
              <a:rPr lang="zh-CN" altLang="en-US" smtClean="0">
                <a:latin typeface="+mn-lt"/>
                <a:cs typeface="+mn-ea"/>
                <a:sym typeface="+mn-lt"/>
              </a:rPr>
              <a:t>和配置管理工具集成</a:t>
            </a:r>
          </a:p>
        </p:txBody>
      </p:sp>
      <p:sp>
        <p:nvSpPr>
          <p:cNvPr id="4" name="文本占位符 3"/>
          <p:cNvSpPr>
            <a:spLocks noGrp="1"/>
          </p:cNvSpPr>
          <p:nvPr>
            <p:ph type="body" sz="quarter" idx="10"/>
          </p:nvPr>
        </p:nvSpPr>
        <p:spPr/>
        <p:txBody>
          <a:bodyPr/>
          <a:lstStyle/>
          <a:p>
            <a:r>
              <a:rPr lang="en-US" altLang="zh-CN" dirty="0" smtClean="0">
                <a:latin typeface="+mn-lt"/>
                <a:cs typeface="+mn-ea"/>
                <a:sym typeface="+mn-lt"/>
              </a:rPr>
              <a:t>Heat</a:t>
            </a:r>
            <a:r>
              <a:rPr lang="zh-CN" altLang="en-US" dirty="0" smtClean="0">
                <a:latin typeface="+mn-lt"/>
                <a:cs typeface="+mn-ea"/>
                <a:sym typeface="+mn-lt"/>
              </a:rPr>
              <a:t>在基于</a:t>
            </a:r>
            <a:r>
              <a:rPr lang="en-US" altLang="zh-CN" dirty="0" smtClean="0">
                <a:latin typeface="+mn-lt"/>
                <a:cs typeface="+mn-ea"/>
                <a:sym typeface="+mn-lt"/>
              </a:rPr>
              <a:t>OS</a:t>
            </a:r>
            <a:r>
              <a:rPr lang="en-US" altLang="zh-CN" dirty="0">
                <a:latin typeface="+mn-lt"/>
                <a:cs typeface="+mn-ea"/>
                <a:sym typeface="+mn-lt"/>
              </a:rPr>
              <a:t>::Heat::</a:t>
            </a:r>
            <a:r>
              <a:rPr lang="en-US" altLang="zh-CN" dirty="0" err="1">
                <a:latin typeface="+mn-lt"/>
                <a:cs typeface="+mn-ea"/>
                <a:sym typeface="+mn-lt"/>
              </a:rPr>
              <a:t>SoftwareConfig</a:t>
            </a:r>
            <a:r>
              <a:rPr lang="en-US" altLang="zh-CN" dirty="0">
                <a:latin typeface="+mn-lt"/>
                <a:cs typeface="+mn-ea"/>
                <a:sym typeface="+mn-lt"/>
              </a:rPr>
              <a:t> </a:t>
            </a:r>
            <a:r>
              <a:rPr lang="zh-CN" altLang="en-US" dirty="0">
                <a:latin typeface="+mn-lt"/>
                <a:cs typeface="+mn-ea"/>
                <a:sym typeface="+mn-lt"/>
              </a:rPr>
              <a:t>和 </a:t>
            </a:r>
            <a:r>
              <a:rPr lang="en-US" altLang="zh-CN" dirty="0">
                <a:latin typeface="+mn-lt"/>
                <a:cs typeface="+mn-ea"/>
                <a:sym typeface="+mn-lt"/>
              </a:rPr>
              <a:t>OS::Heat::</a:t>
            </a:r>
            <a:r>
              <a:rPr lang="en-US" altLang="zh-CN" dirty="0" err="1">
                <a:latin typeface="+mn-lt"/>
                <a:cs typeface="+mn-ea"/>
                <a:sym typeface="+mn-lt"/>
              </a:rPr>
              <a:t>SoftwareDeployment</a:t>
            </a:r>
            <a:r>
              <a:rPr lang="en-US" altLang="zh-CN" dirty="0">
                <a:latin typeface="+mn-lt"/>
                <a:cs typeface="+mn-ea"/>
                <a:sym typeface="+mn-lt"/>
              </a:rPr>
              <a:t> </a:t>
            </a:r>
            <a:r>
              <a:rPr lang="zh-CN" altLang="en-US" dirty="0">
                <a:latin typeface="+mn-lt"/>
                <a:cs typeface="+mn-ea"/>
                <a:sym typeface="+mn-lt"/>
              </a:rPr>
              <a:t>的协同使用上，提供了</a:t>
            </a:r>
            <a:r>
              <a:rPr lang="zh-CN" altLang="en-US" dirty="0" smtClean="0">
                <a:latin typeface="+mn-lt"/>
                <a:cs typeface="+mn-ea"/>
                <a:sym typeface="+mn-lt"/>
              </a:rPr>
              <a:t>对</a:t>
            </a:r>
            <a:r>
              <a:rPr lang="en-US" altLang="zh-CN" dirty="0">
                <a:latin typeface="+mn-lt"/>
                <a:cs typeface="+mn-ea"/>
                <a:sym typeface="+mn-lt"/>
              </a:rPr>
              <a:t>Chef</a:t>
            </a:r>
            <a:r>
              <a:rPr lang="zh-CN" altLang="en-US" dirty="0">
                <a:latin typeface="+mn-lt"/>
                <a:cs typeface="+mn-ea"/>
                <a:sym typeface="+mn-lt"/>
              </a:rPr>
              <a:t>、</a:t>
            </a:r>
            <a:r>
              <a:rPr lang="en-US" altLang="zh-CN" dirty="0">
                <a:latin typeface="+mn-lt"/>
                <a:cs typeface="+mn-ea"/>
                <a:sym typeface="+mn-lt"/>
              </a:rPr>
              <a:t>Puppet</a:t>
            </a:r>
            <a:r>
              <a:rPr lang="zh-CN" altLang="en-US" dirty="0">
                <a:latin typeface="+mn-lt"/>
                <a:cs typeface="+mn-ea"/>
                <a:sym typeface="+mn-lt"/>
              </a:rPr>
              <a:t>和 </a:t>
            </a:r>
            <a:r>
              <a:rPr lang="en-US" altLang="zh-CN" dirty="0" err="1" smtClean="0">
                <a:latin typeface="+mn-lt"/>
                <a:cs typeface="+mn-ea"/>
                <a:sym typeface="+mn-lt"/>
              </a:rPr>
              <a:t>Ansible</a:t>
            </a:r>
            <a:r>
              <a:rPr lang="zh-CN" altLang="en-US" dirty="0" smtClean="0">
                <a:latin typeface="+mn-lt"/>
                <a:cs typeface="+mn-ea"/>
                <a:sym typeface="+mn-lt"/>
              </a:rPr>
              <a:t>等流行配置管理</a:t>
            </a:r>
            <a:r>
              <a:rPr lang="zh-CN" altLang="en-US" dirty="0">
                <a:latin typeface="+mn-lt"/>
                <a:cs typeface="+mn-ea"/>
                <a:sym typeface="+mn-lt"/>
              </a:rPr>
              <a:t>工具的支持。</a:t>
            </a:r>
          </a:p>
        </p:txBody>
      </p:sp>
      <p:grpSp>
        <p:nvGrpSpPr>
          <p:cNvPr id="3" name="组合 2"/>
          <p:cNvGrpSpPr/>
          <p:nvPr/>
        </p:nvGrpSpPr>
        <p:grpSpPr>
          <a:xfrm>
            <a:off x="1008071" y="2420888"/>
            <a:ext cx="10435390" cy="3492388"/>
            <a:chOff x="1091444" y="2420888"/>
            <a:chExt cx="10435390" cy="3492388"/>
          </a:xfrm>
        </p:grpSpPr>
        <p:sp>
          <p:nvSpPr>
            <p:cNvPr id="5" name="圆角矩形 4"/>
            <p:cNvSpPr>
              <a:spLocks/>
            </p:cNvSpPr>
            <p:nvPr/>
          </p:nvSpPr>
          <p:spPr bwMode="auto">
            <a:xfrm>
              <a:off x="1139563" y="2843315"/>
              <a:ext cx="2550923" cy="756084"/>
            </a:xfrm>
            <a:prstGeom prst="roundRect">
              <a:avLst/>
            </a:prstGeom>
            <a:solidFill>
              <a:srgbClr val="15B0E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smtClean="0">
                  <a:solidFill>
                    <a:schemeClr val="bg1"/>
                  </a:solidFill>
                  <a:latin typeface="+mn-lt"/>
                  <a:ea typeface="+mn-ea"/>
                  <a:cs typeface="+mn-ea"/>
                  <a:sym typeface="+mn-lt"/>
                </a:rPr>
                <a:t>描述软件配置</a:t>
              </a:r>
              <a:endParaRPr kumimoji="0" lang="zh-CN" altLang="en-US" sz="1800" b="0" i="0" u="none" strike="noStrike" cap="none" normalizeH="0" baseline="0" dirty="0" smtClean="0">
                <a:ln>
                  <a:noFill/>
                </a:ln>
                <a:solidFill>
                  <a:schemeClr val="bg1"/>
                </a:solidFill>
                <a:effectLst/>
                <a:latin typeface="+mn-lt"/>
                <a:ea typeface="+mn-ea"/>
                <a:cs typeface="+mn-ea"/>
                <a:sym typeface="+mn-lt"/>
              </a:endParaRPr>
            </a:p>
          </p:txBody>
        </p:sp>
        <p:sp>
          <p:nvSpPr>
            <p:cNvPr id="6" name="圆角矩形 5"/>
            <p:cNvSpPr>
              <a:spLocks/>
            </p:cNvSpPr>
            <p:nvPr/>
          </p:nvSpPr>
          <p:spPr bwMode="auto">
            <a:xfrm>
              <a:off x="5128346" y="2843315"/>
              <a:ext cx="2550923" cy="756084"/>
            </a:xfrm>
            <a:prstGeom prst="round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smtClean="0">
                  <a:solidFill>
                    <a:schemeClr val="bg1"/>
                  </a:solidFill>
                  <a:latin typeface="+mn-lt"/>
                  <a:ea typeface="+mn-ea"/>
                  <a:cs typeface="+mn-ea"/>
                  <a:sym typeface="+mn-lt"/>
                </a:rPr>
                <a:t>执行软件部署</a:t>
              </a:r>
              <a:endParaRPr lang="zh-CN" altLang="en-US" sz="1800" dirty="0">
                <a:solidFill>
                  <a:schemeClr val="bg1"/>
                </a:solidFill>
                <a:latin typeface="+mn-lt"/>
                <a:ea typeface="+mn-ea"/>
                <a:cs typeface="+mn-ea"/>
                <a:sym typeface="+mn-lt"/>
              </a:endParaRPr>
            </a:p>
          </p:txBody>
        </p:sp>
        <p:sp>
          <p:nvSpPr>
            <p:cNvPr id="7" name="圆角矩形 6"/>
            <p:cNvSpPr>
              <a:spLocks/>
            </p:cNvSpPr>
            <p:nvPr/>
          </p:nvSpPr>
          <p:spPr bwMode="auto">
            <a:xfrm>
              <a:off x="9084332" y="2940652"/>
              <a:ext cx="2309271" cy="561410"/>
            </a:xfrm>
            <a:prstGeom prst="round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err="1">
                  <a:solidFill>
                    <a:schemeClr val="bg1"/>
                  </a:solidFill>
                  <a:latin typeface="+mn-lt"/>
                  <a:ea typeface="+mn-ea"/>
                  <a:cs typeface="+mn-ea"/>
                  <a:sym typeface="+mn-lt"/>
                </a:rPr>
                <a:t>os</a:t>
              </a:r>
              <a:r>
                <a:rPr lang="en-US" altLang="zh-CN" sz="1800" dirty="0">
                  <a:solidFill>
                    <a:schemeClr val="bg1"/>
                  </a:solidFill>
                  <a:latin typeface="+mn-lt"/>
                  <a:ea typeface="+mn-ea"/>
                  <a:cs typeface="+mn-ea"/>
                  <a:sym typeface="+mn-lt"/>
                </a:rPr>
                <a:t>-collect-</a:t>
              </a:r>
              <a:r>
                <a:rPr lang="en-US" altLang="zh-CN" sz="1800" dirty="0" err="1">
                  <a:solidFill>
                    <a:schemeClr val="bg1"/>
                  </a:solidFill>
                  <a:latin typeface="+mn-lt"/>
                  <a:ea typeface="+mn-ea"/>
                  <a:cs typeface="+mn-ea"/>
                  <a:sym typeface="+mn-lt"/>
                </a:rPr>
                <a:t>config</a:t>
              </a:r>
              <a:endParaRPr lang="zh-CN" altLang="en-US" sz="1800" dirty="0">
                <a:solidFill>
                  <a:schemeClr val="bg1"/>
                </a:solidFill>
                <a:latin typeface="+mn-lt"/>
                <a:ea typeface="+mn-ea"/>
                <a:cs typeface="+mn-ea"/>
                <a:sym typeface="+mn-lt"/>
              </a:endParaRPr>
            </a:p>
          </p:txBody>
        </p:sp>
        <p:sp>
          <p:nvSpPr>
            <p:cNvPr id="8" name="圆角矩形 7"/>
            <p:cNvSpPr>
              <a:spLocks/>
            </p:cNvSpPr>
            <p:nvPr/>
          </p:nvSpPr>
          <p:spPr bwMode="auto">
            <a:xfrm>
              <a:off x="9084332" y="3744390"/>
              <a:ext cx="2309271" cy="561410"/>
            </a:xfrm>
            <a:prstGeom prst="round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err="1">
                  <a:solidFill>
                    <a:schemeClr val="bg1"/>
                  </a:solidFill>
                  <a:latin typeface="+mn-lt"/>
                  <a:ea typeface="+mn-ea"/>
                  <a:cs typeface="+mn-ea"/>
                  <a:sym typeface="+mn-lt"/>
                </a:rPr>
                <a:t>os</a:t>
              </a:r>
              <a:r>
                <a:rPr lang="en-US" altLang="zh-CN" sz="1800" dirty="0">
                  <a:solidFill>
                    <a:schemeClr val="bg1"/>
                  </a:solidFill>
                  <a:latin typeface="+mn-lt"/>
                  <a:ea typeface="+mn-ea"/>
                  <a:cs typeface="+mn-ea"/>
                  <a:sym typeface="+mn-lt"/>
                </a:rPr>
                <a:t>-refresh-</a:t>
              </a:r>
              <a:r>
                <a:rPr lang="en-US" altLang="zh-CN" sz="1800" dirty="0" err="1">
                  <a:solidFill>
                    <a:schemeClr val="bg1"/>
                  </a:solidFill>
                  <a:latin typeface="+mn-lt"/>
                  <a:ea typeface="+mn-ea"/>
                  <a:cs typeface="+mn-ea"/>
                  <a:sym typeface="+mn-lt"/>
                </a:rPr>
                <a:t>config</a:t>
              </a:r>
              <a:endParaRPr lang="zh-CN" altLang="en-US" sz="1800" dirty="0">
                <a:solidFill>
                  <a:schemeClr val="bg1"/>
                </a:solidFill>
                <a:latin typeface="+mn-lt"/>
                <a:ea typeface="+mn-ea"/>
                <a:cs typeface="+mn-ea"/>
                <a:sym typeface="+mn-lt"/>
              </a:endParaRPr>
            </a:p>
          </p:txBody>
        </p:sp>
        <p:sp>
          <p:nvSpPr>
            <p:cNvPr id="9" name="圆角矩形 8"/>
            <p:cNvSpPr>
              <a:spLocks/>
            </p:cNvSpPr>
            <p:nvPr/>
          </p:nvSpPr>
          <p:spPr bwMode="auto">
            <a:xfrm>
              <a:off x="9084332" y="4548128"/>
              <a:ext cx="2309271" cy="561410"/>
            </a:xfrm>
            <a:prstGeom prst="round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solidFill>
                    <a:schemeClr val="bg1"/>
                  </a:solidFill>
                  <a:latin typeface="+mn-lt"/>
                  <a:ea typeface="+mn-ea"/>
                  <a:cs typeface="+mn-ea"/>
                  <a:sym typeface="+mn-lt"/>
                </a:rPr>
                <a:t>Heat-</a:t>
              </a:r>
              <a:r>
                <a:rPr lang="en-US" altLang="zh-CN" sz="1800" dirty="0" err="1">
                  <a:solidFill>
                    <a:schemeClr val="bg1"/>
                  </a:solidFill>
                  <a:latin typeface="+mn-lt"/>
                  <a:ea typeface="+mn-ea"/>
                  <a:cs typeface="+mn-ea"/>
                  <a:sym typeface="+mn-lt"/>
                </a:rPr>
                <a:t>config</a:t>
              </a:r>
              <a:endParaRPr lang="zh-CN" altLang="en-US" sz="1800" dirty="0">
                <a:solidFill>
                  <a:schemeClr val="bg1"/>
                </a:solidFill>
                <a:latin typeface="+mn-lt"/>
                <a:ea typeface="+mn-ea"/>
                <a:cs typeface="+mn-ea"/>
                <a:sym typeface="+mn-lt"/>
              </a:endParaRPr>
            </a:p>
          </p:txBody>
        </p:sp>
        <p:sp>
          <p:nvSpPr>
            <p:cNvPr id="10" name="圆角矩形 9"/>
            <p:cNvSpPr>
              <a:spLocks/>
            </p:cNvSpPr>
            <p:nvPr/>
          </p:nvSpPr>
          <p:spPr bwMode="auto">
            <a:xfrm>
              <a:off x="9084332" y="5351866"/>
              <a:ext cx="2309271" cy="561410"/>
            </a:xfrm>
            <a:prstGeom prst="round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solidFill>
                    <a:schemeClr val="bg1"/>
                  </a:solidFill>
                  <a:latin typeface="+mn-lt"/>
                  <a:ea typeface="+mn-ea"/>
                  <a:cs typeface="+mn-ea"/>
                  <a:sym typeface="+mn-lt"/>
                </a:rPr>
                <a:t>Heat-</a:t>
              </a:r>
              <a:r>
                <a:rPr lang="en-US" altLang="zh-CN" sz="1800" dirty="0" err="1">
                  <a:solidFill>
                    <a:schemeClr val="bg1"/>
                  </a:solidFill>
                  <a:latin typeface="+mn-lt"/>
                  <a:ea typeface="+mn-ea"/>
                  <a:cs typeface="+mn-ea"/>
                  <a:sym typeface="+mn-lt"/>
                </a:rPr>
                <a:t>config</a:t>
              </a:r>
              <a:r>
                <a:rPr lang="en-US" altLang="zh-CN" sz="1800" dirty="0">
                  <a:solidFill>
                    <a:schemeClr val="bg1"/>
                  </a:solidFill>
                  <a:latin typeface="+mn-lt"/>
                  <a:ea typeface="+mn-ea"/>
                  <a:cs typeface="+mn-ea"/>
                  <a:sym typeface="+mn-lt"/>
                </a:rPr>
                <a:t>-notify</a:t>
              </a:r>
              <a:endParaRPr lang="zh-CN" altLang="en-US" sz="1800" dirty="0">
                <a:solidFill>
                  <a:schemeClr val="bg1"/>
                </a:solidFill>
                <a:latin typeface="+mn-lt"/>
                <a:ea typeface="+mn-ea"/>
                <a:cs typeface="+mn-ea"/>
                <a:sym typeface="+mn-lt"/>
              </a:endParaRPr>
            </a:p>
          </p:txBody>
        </p:sp>
        <p:sp>
          <p:nvSpPr>
            <p:cNvPr id="11" name="下箭头 10"/>
            <p:cNvSpPr>
              <a:spLocks/>
            </p:cNvSpPr>
            <p:nvPr/>
          </p:nvSpPr>
          <p:spPr bwMode="auto">
            <a:xfrm rot="16200000">
              <a:off x="4279161" y="2700358"/>
              <a:ext cx="260511" cy="1057883"/>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12" name="下箭头 11"/>
            <p:cNvSpPr>
              <a:spLocks/>
            </p:cNvSpPr>
            <p:nvPr/>
          </p:nvSpPr>
          <p:spPr bwMode="auto">
            <a:xfrm rot="16200000">
              <a:off x="8266274" y="2698688"/>
              <a:ext cx="263852" cy="1057883"/>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cxnSp>
          <p:nvCxnSpPr>
            <p:cNvPr id="13" name="直接箭头连接符 12"/>
            <p:cNvCxnSpPr/>
            <p:nvPr/>
          </p:nvCxnSpPr>
          <p:spPr bwMode="auto">
            <a:xfrm>
              <a:off x="10195096" y="3502062"/>
              <a:ext cx="0" cy="242328"/>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bwMode="auto">
            <a:xfrm>
              <a:off x="10195096" y="4305800"/>
              <a:ext cx="0" cy="242328"/>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p:cNvCxnSpPr/>
            <p:nvPr/>
          </p:nvCxnSpPr>
          <p:spPr bwMode="auto">
            <a:xfrm>
              <a:off x="10195096" y="5109538"/>
              <a:ext cx="0" cy="242328"/>
            </a:xfrm>
            <a:prstGeom prst="straightConnector1">
              <a:avLst/>
            </a:prstGeom>
            <a:ln>
              <a:solidFill>
                <a:srgbClr val="415463"/>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16" name="下箭头 15"/>
            <p:cNvSpPr>
              <a:spLocks/>
            </p:cNvSpPr>
            <p:nvPr/>
          </p:nvSpPr>
          <p:spPr bwMode="auto">
            <a:xfrm rot="7551904">
              <a:off x="7574693" y="3041702"/>
              <a:ext cx="260511" cy="3215871"/>
            </a:xfrm>
            <a:prstGeom prst="downArrow">
              <a:avLst/>
            </a:prstGeom>
            <a:solidFill>
              <a:srgbClr val="93A4B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cs typeface="+mn-ea"/>
                <a:sym typeface="+mn-lt"/>
              </a:endParaRPr>
            </a:p>
          </p:txBody>
        </p:sp>
        <p:sp>
          <p:nvSpPr>
            <p:cNvPr id="17" name="文本框 16"/>
            <p:cNvSpPr txBox="1"/>
            <p:nvPr/>
          </p:nvSpPr>
          <p:spPr bwMode="auto">
            <a:xfrm>
              <a:off x="1091444" y="2420888"/>
              <a:ext cx="2647161" cy="334881"/>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OS::Heat::</a:t>
              </a:r>
              <a:r>
                <a:rPr lang="en-US" altLang="zh-CN" sz="1600" dirty="0" err="1" smtClean="0">
                  <a:latin typeface="+mn-lt"/>
                  <a:ea typeface="+mn-ea"/>
                  <a:cs typeface="+mn-ea"/>
                  <a:sym typeface="+mn-lt"/>
                </a:rPr>
                <a:t>SoftwareConfig</a:t>
              </a:r>
              <a:endParaRPr lang="zh-CN" altLang="en-US" sz="1600" dirty="0" smtClean="0">
                <a:latin typeface="+mn-lt"/>
                <a:ea typeface="+mn-ea"/>
                <a:cs typeface="+mn-ea"/>
                <a:sym typeface="+mn-lt"/>
              </a:endParaRPr>
            </a:p>
          </p:txBody>
        </p:sp>
        <p:sp>
          <p:nvSpPr>
            <p:cNvPr id="18" name="文本框 17"/>
            <p:cNvSpPr txBox="1"/>
            <p:nvPr/>
          </p:nvSpPr>
          <p:spPr bwMode="auto">
            <a:xfrm>
              <a:off x="4776671" y="2420888"/>
              <a:ext cx="3227541" cy="334881"/>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OS::Heat::</a:t>
              </a:r>
              <a:r>
                <a:rPr lang="en-US" altLang="zh-CN" sz="1600" dirty="0" err="1" smtClean="0">
                  <a:latin typeface="+mn-lt"/>
                  <a:ea typeface="+mn-ea"/>
                  <a:cs typeface="+mn-ea"/>
                  <a:sym typeface="+mn-lt"/>
                </a:rPr>
                <a:t>SoftwareDeployment</a:t>
              </a:r>
              <a:endParaRPr lang="zh-CN" altLang="en-US" sz="1600" dirty="0" smtClean="0">
                <a:latin typeface="+mn-lt"/>
                <a:ea typeface="+mn-ea"/>
                <a:cs typeface="+mn-ea"/>
                <a:sym typeface="+mn-lt"/>
              </a:endParaRPr>
            </a:p>
          </p:txBody>
        </p:sp>
        <p:sp>
          <p:nvSpPr>
            <p:cNvPr id="19" name="文本框 18"/>
            <p:cNvSpPr txBox="1"/>
            <p:nvPr/>
          </p:nvSpPr>
          <p:spPr bwMode="auto">
            <a:xfrm>
              <a:off x="8879673" y="2420888"/>
              <a:ext cx="2647161" cy="334881"/>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lt"/>
                  <a:ea typeface="+mn-ea"/>
                  <a:cs typeface="+mn-ea"/>
                  <a:sym typeface="+mn-lt"/>
                </a:rPr>
                <a:t>OS::Heat::</a:t>
              </a:r>
              <a:r>
                <a:rPr lang="en-US" altLang="zh-CN" sz="1600" dirty="0" err="1" smtClean="0">
                  <a:latin typeface="+mn-lt"/>
                  <a:ea typeface="+mn-ea"/>
                  <a:cs typeface="+mn-ea"/>
                  <a:sym typeface="+mn-lt"/>
                </a:rPr>
                <a:t>SoftwareConfig</a:t>
              </a:r>
              <a:endParaRPr lang="zh-CN" altLang="en-US" sz="1600" dirty="0" smtClean="0">
                <a:latin typeface="+mn-lt"/>
                <a:ea typeface="+mn-ea"/>
                <a:cs typeface="+mn-ea"/>
                <a:sym typeface="+mn-lt"/>
              </a:endParaRPr>
            </a:p>
          </p:txBody>
        </p:sp>
        <p:sp>
          <p:nvSpPr>
            <p:cNvPr id="20" name="文本框 19"/>
            <p:cNvSpPr txBox="1"/>
            <p:nvPr/>
          </p:nvSpPr>
          <p:spPr bwMode="auto">
            <a:xfrm>
              <a:off x="1120694" y="3777907"/>
              <a:ext cx="2647161" cy="581102"/>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mn-lt"/>
                  <a:ea typeface="+mn-ea"/>
                  <a:cs typeface="+mn-ea"/>
                  <a:sym typeface="+mn-lt"/>
                </a:rPr>
                <a:t>p</a:t>
              </a:r>
              <a:r>
                <a:rPr lang="en-US" altLang="zh-CN" sz="1600" dirty="0" smtClean="0">
                  <a:latin typeface="+mn-lt"/>
                  <a:ea typeface="+mn-ea"/>
                  <a:cs typeface="+mn-ea"/>
                  <a:sym typeface="+mn-lt"/>
                </a:rPr>
                <a:t>roperties :</a:t>
              </a:r>
            </a:p>
            <a:p>
              <a:r>
                <a:rPr lang="en-US" altLang="zh-CN" sz="1600" dirty="0" smtClean="0">
                  <a:latin typeface="+mn-lt"/>
                  <a:ea typeface="+mn-ea"/>
                  <a:cs typeface="+mn-ea"/>
                  <a:sym typeface="+mn-lt"/>
                </a:rPr>
                <a:t>	group : </a:t>
              </a:r>
              <a:r>
                <a:rPr lang="en-US" altLang="zh-CN" sz="1600" dirty="0" err="1" smtClean="0">
                  <a:latin typeface="+mn-lt"/>
                  <a:ea typeface="+mn-ea"/>
                  <a:cs typeface="+mn-ea"/>
                  <a:sym typeface="+mn-lt"/>
                </a:rPr>
                <a:t>ansible</a:t>
              </a:r>
              <a:endParaRPr lang="zh-CN" altLang="en-US" sz="1600" dirty="0" smtClean="0">
                <a:latin typeface="+mn-lt"/>
                <a:ea typeface="+mn-ea"/>
                <a:cs typeface="+mn-ea"/>
                <a:sym typeface="+mn-lt"/>
              </a:endParaRPr>
            </a:p>
          </p:txBody>
        </p:sp>
      </p:grpSp>
    </p:spTree>
    <p:extLst>
      <p:ext uri="{BB962C8B-B14F-4D97-AF65-F5344CB8AC3E}">
        <p14:creationId xmlns:p14="http://schemas.microsoft.com/office/powerpoint/2010/main" val="1563058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mn-lt"/>
                <a:cs typeface="+mn-ea"/>
                <a:sym typeface="+mn-lt"/>
              </a:rPr>
              <a:t>学完本课程后，您将能够：</a:t>
            </a:r>
          </a:p>
          <a:p>
            <a:pPr lvl="1"/>
            <a:r>
              <a:rPr lang="zh-CN" altLang="en-US" dirty="0" smtClean="0">
                <a:latin typeface="+mn-lt"/>
                <a:cs typeface="+mn-ea"/>
                <a:sym typeface="+mn-lt"/>
              </a:rPr>
              <a:t>描述</a:t>
            </a:r>
            <a:r>
              <a:rPr lang="en-US" altLang="zh-CN" dirty="0" smtClean="0">
                <a:latin typeface="+mn-lt"/>
                <a:cs typeface="+mn-ea"/>
                <a:sym typeface="+mn-lt"/>
              </a:rPr>
              <a:t>Heat</a:t>
            </a:r>
            <a:r>
              <a:rPr lang="zh-CN" altLang="en-US" dirty="0" smtClean="0">
                <a:latin typeface="+mn-lt"/>
                <a:cs typeface="+mn-ea"/>
                <a:sym typeface="+mn-lt"/>
              </a:rPr>
              <a:t>作用</a:t>
            </a:r>
          </a:p>
          <a:p>
            <a:pPr lvl="1"/>
            <a:r>
              <a:rPr lang="zh-CN" altLang="en-US" dirty="0" smtClean="0">
                <a:latin typeface="+mn-lt"/>
                <a:cs typeface="+mn-ea"/>
                <a:sym typeface="+mn-lt"/>
              </a:rPr>
              <a:t>描述</a:t>
            </a:r>
            <a:r>
              <a:rPr lang="en-US" altLang="zh-CN" sz="1800" dirty="0">
                <a:latin typeface="+mn-lt"/>
                <a:cs typeface="+mn-ea"/>
                <a:sym typeface="+mn-lt"/>
              </a:rPr>
              <a:t>Heat</a:t>
            </a:r>
            <a:r>
              <a:rPr lang="zh-CN" altLang="en-US" dirty="0" smtClean="0">
                <a:latin typeface="+mn-lt"/>
                <a:cs typeface="+mn-ea"/>
                <a:sym typeface="+mn-lt"/>
              </a:rPr>
              <a:t>架构</a:t>
            </a:r>
            <a:endParaRPr lang="zh-CN" altLang="en-US" dirty="0">
              <a:latin typeface="+mn-lt"/>
              <a:cs typeface="+mn-ea"/>
              <a:sym typeface="+mn-lt"/>
            </a:endParaRPr>
          </a:p>
          <a:p>
            <a:pPr lvl="1"/>
            <a:r>
              <a:rPr lang="zh-CN" altLang="en-US" dirty="0" smtClean="0">
                <a:latin typeface="+mn-lt"/>
                <a:cs typeface="+mn-ea"/>
                <a:sym typeface="+mn-lt"/>
              </a:rPr>
              <a:t>描述</a:t>
            </a:r>
            <a:r>
              <a:rPr lang="en-US" altLang="zh-CN" sz="1800" dirty="0" smtClean="0">
                <a:latin typeface="+mn-lt"/>
                <a:cs typeface="+mn-ea"/>
                <a:sym typeface="+mn-lt"/>
              </a:rPr>
              <a:t>Heat</a:t>
            </a:r>
            <a:r>
              <a:rPr lang="zh-CN" altLang="en-US" sz="1800" dirty="0" smtClean="0">
                <a:latin typeface="+mn-lt"/>
                <a:cs typeface="+mn-ea"/>
                <a:sym typeface="+mn-lt"/>
              </a:rPr>
              <a:t>典型编排场景</a:t>
            </a:r>
            <a:endParaRPr lang="zh-CN" altLang="en-US" dirty="0">
              <a:latin typeface="+mn-lt"/>
              <a:cs typeface="+mn-ea"/>
              <a:sym typeface="+mn-lt"/>
            </a:endParaRPr>
          </a:p>
          <a:p>
            <a:pPr lvl="1"/>
            <a:r>
              <a:rPr lang="zh-CN" altLang="en-US" dirty="0" smtClean="0">
                <a:latin typeface="+mn-lt"/>
                <a:cs typeface="+mn-ea"/>
                <a:sym typeface="+mn-lt"/>
              </a:rPr>
              <a:t>具备</a:t>
            </a:r>
            <a:r>
              <a:rPr lang="en-US" altLang="zh-CN" sz="1800" dirty="0">
                <a:latin typeface="+mn-lt"/>
                <a:cs typeface="+mn-ea"/>
                <a:sym typeface="+mn-lt"/>
              </a:rPr>
              <a:t>Heat</a:t>
            </a:r>
            <a:r>
              <a:rPr lang="zh-CN" altLang="en-US" dirty="0" smtClean="0">
                <a:latin typeface="+mn-lt"/>
                <a:cs typeface="+mn-ea"/>
                <a:sym typeface="+mn-lt"/>
              </a:rPr>
              <a:t>日常</a:t>
            </a:r>
            <a:r>
              <a:rPr lang="zh-CN" altLang="en-US" dirty="0">
                <a:latin typeface="+mn-lt"/>
                <a:cs typeface="+mn-ea"/>
                <a:sym typeface="+mn-lt"/>
              </a:rPr>
              <a:t>运维</a:t>
            </a:r>
            <a:r>
              <a:rPr lang="zh-CN" altLang="en-US" dirty="0" smtClean="0">
                <a:latin typeface="+mn-lt"/>
                <a:cs typeface="+mn-ea"/>
                <a:sym typeface="+mn-lt"/>
              </a:rPr>
              <a:t>能力</a:t>
            </a:r>
            <a:endParaRPr lang="zh-CN" altLang="en-US" dirty="0">
              <a:latin typeface="+mn-lt"/>
              <a:cs typeface="+mn-ea"/>
              <a:sym typeface="+mn-lt"/>
            </a:endParaRPr>
          </a:p>
        </p:txBody>
      </p:sp>
    </p:spTree>
    <p:extLst>
      <p:ext uri="{BB962C8B-B14F-4D97-AF65-F5344CB8AC3E}">
        <p14:creationId xmlns:p14="http://schemas.microsoft.com/office/powerpoint/2010/main" val="1304709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latin typeface="+mn-lt"/>
                <a:cs typeface="+mn-ea"/>
                <a:sym typeface="+mn-lt"/>
              </a:rPr>
              <a:t>OpenStack</a:t>
            </a:r>
            <a:r>
              <a:rPr lang="zh-CN" altLang="en-US" dirty="0" smtClean="0">
                <a:latin typeface="+mn-lt"/>
                <a:cs typeface="+mn-ea"/>
                <a:sym typeface="+mn-lt"/>
              </a:rPr>
              <a:t>编排服务</a:t>
            </a:r>
            <a:r>
              <a:rPr lang="en-US" altLang="zh-CN" dirty="0" smtClean="0">
                <a:latin typeface="+mn-lt"/>
                <a:cs typeface="+mn-ea"/>
                <a:sym typeface="+mn-lt"/>
              </a:rPr>
              <a:t>Heat</a:t>
            </a:r>
            <a:r>
              <a:rPr lang="zh-CN" altLang="en-US" dirty="0" smtClean="0">
                <a:latin typeface="+mn-lt"/>
                <a:cs typeface="+mn-ea"/>
                <a:sym typeface="+mn-lt"/>
              </a:rPr>
              <a:t>简介</a:t>
            </a:r>
            <a:endParaRPr lang="en-US" altLang="zh-CN" dirty="0">
              <a:latin typeface="+mn-lt"/>
              <a:cs typeface="+mn-ea"/>
              <a:sym typeface="+mn-lt"/>
            </a:endParaRPr>
          </a:p>
          <a:p>
            <a:r>
              <a:rPr lang="en-US" altLang="zh-CN" dirty="0" smtClean="0">
                <a:latin typeface="+mn-lt"/>
                <a:cs typeface="+mn-ea"/>
                <a:sym typeface="+mn-lt"/>
              </a:rPr>
              <a:t>Heat</a:t>
            </a:r>
            <a:r>
              <a:rPr lang="zh-CN" altLang="en-US" dirty="0" smtClean="0">
                <a:latin typeface="+mn-lt"/>
                <a:cs typeface="+mn-ea"/>
                <a:sym typeface="+mn-lt"/>
              </a:rPr>
              <a:t>架构</a:t>
            </a:r>
            <a:endParaRPr lang="zh-CN" altLang="en-US" dirty="0">
              <a:latin typeface="+mn-lt"/>
              <a:cs typeface="+mn-ea"/>
              <a:sym typeface="+mn-lt"/>
            </a:endParaRPr>
          </a:p>
          <a:p>
            <a:r>
              <a:rPr lang="en-US" altLang="zh-CN" dirty="0" smtClean="0">
                <a:latin typeface="+mn-lt"/>
                <a:cs typeface="+mn-ea"/>
                <a:sym typeface="+mn-lt"/>
              </a:rPr>
              <a:t>Heat</a:t>
            </a:r>
            <a:r>
              <a:rPr lang="zh-CN" altLang="en-US" dirty="0" smtClean="0">
                <a:latin typeface="+mn-lt"/>
                <a:cs typeface="+mn-ea"/>
                <a:sym typeface="+mn-lt"/>
              </a:rPr>
              <a:t>概念</a:t>
            </a:r>
            <a:endParaRPr lang="en-US" altLang="zh-CN" dirty="0">
              <a:latin typeface="+mn-lt"/>
              <a:cs typeface="+mn-ea"/>
              <a:sym typeface="+mn-lt"/>
            </a:endParaRPr>
          </a:p>
          <a:p>
            <a:r>
              <a:rPr lang="en-US" altLang="zh-CN" dirty="0" smtClean="0">
                <a:latin typeface="+mn-lt"/>
                <a:cs typeface="+mn-ea"/>
                <a:sym typeface="+mn-lt"/>
              </a:rPr>
              <a:t>Heat</a:t>
            </a:r>
            <a:r>
              <a:rPr lang="zh-CN" altLang="en-US" dirty="0" smtClean="0">
                <a:latin typeface="+mn-lt"/>
                <a:cs typeface="+mn-ea"/>
                <a:sym typeface="+mn-lt"/>
              </a:rPr>
              <a:t>典型编排场景</a:t>
            </a:r>
            <a:endParaRPr lang="en-US" altLang="zh-CN" dirty="0">
              <a:latin typeface="+mn-lt"/>
              <a:cs typeface="+mn-ea"/>
              <a:sym typeface="+mn-lt"/>
            </a:endParaRPr>
          </a:p>
          <a:p>
            <a:r>
              <a:rPr lang="en-US" altLang="zh-CN" b="1" dirty="0">
                <a:solidFill>
                  <a:schemeClr val="tx1"/>
                </a:solidFill>
                <a:latin typeface="+mn-lt"/>
                <a:cs typeface="+mn-ea"/>
                <a:sym typeface="+mn-lt"/>
              </a:rPr>
              <a:t>OpenStack</a:t>
            </a:r>
            <a:r>
              <a:rPr lang="zh-CN" altLang="en-US" b="1" dirty="0">
                <a:solidFill>
                  <a:schemeClr val="tx1"/>
                </a:solidFill>
                <a:latin typeface="+mn-lt"/>
                <a:cs typeface="+mn-ea"/>
                <a:sym typeface="+mn-lt"/>
              </a:rPr>
              <a:t>动手实验：</a:t>
            </a:r>
            <a:r>
              <a:rPr lang="en-US" altLang="zh-CN" b="1" dirty="0">
                <a:solidFill>
                  <a:schemeClr val="tx1"/>
                </a:solidFill>
                <a:latin typeface="+mn-lt"/>
                <a:cs typeface="+mn-ea"/>
                <a:sym typeface="+mn-lt"/>
              </a:rPr>
              <a:t> Heat</a:t>
            </a:r>
            <a:r>
              <a:rPr lang="zh-CN" altLang="en-US" b="1" dirty="0">
                <a:solidFill>
                  <a:schemeClr val="tx1"/>
                </a:solidFill>
                <a:latin typeface="+mn-lt"/>
                <a:cs typeface="+mn-ea"/>
                <a:sym typeface="+mn-lt"/>
              </a:rPr>
              <a:t>操作</a:t>
            </a:r>
          </a:p>
        </p:txBody>
      </p:sp>
    </p:spTree>
    <p:extLst>
      <p:ext uri="{BB962C8B-B14F-4D97-AF65-F5344CB8AC3E}">
        <p14:creationId xmlns:p14="http://schemas.microsoft.com/office/powerpoint/2010/main" val="25148211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cs typeface="+mn-ea"/>
                <a:sym typeface="+mn-lt"/>
              </a:rPr>
              <a:t>动手实验：</a:t>
            </a:r>
            <a:r>
              <a:rPr lang="en-US" altLang="zh-CN" dirty="0" smtClean="0">
                <a:latin typeface="+mn-lt"/>
                <a:cs typeface="+mn-ea"/>
                <a:sym typeface="+mn-lt"/>
              </a:rPr>
              <a:t>Heat</a:t>
            </a:r>
            <a:r>
              <a:rPr lang="zh-CN" altLang="en-US" dirty="0" smtClean="0">
                <a:latin typeface="+mn-lt"/>
                <a:cs typeface="+mn-ea"/>
                <a:sym typeface="+mn-lt"/>
              </a:rPr>
              <a:t>操作</a:t>
            </a:r>
          </a:p>
        </p:txBody>
      </p:sp>
      <p:sp>
        <p:nvSpPr>
          <p:cNvPr id="3" name="文本占位符 2"/>
          <p:cNvSpPr>
            <a:spLocks noGrp="1"/>
          </p:cNvSpPr>
          <p:nvPr>
            <p:ph type="body" sz="quarter" idx="10"/>
          </p:nvPr>
        </p:nvSpPr>
        <p:spPr/>
        <p:txBody>
          <a:bodyPr/>
          <a:lstStyle/>
          <a:p>
            <a:pPr lvl="0"/>
            <a:r>
              <a:rPr lang="zh-CN" altLang="en-US" dirty="0" smtClean="0">
                <a:latin typeface="+mn-lt"/>
                <a:cs typeface="+mn-ea"/>
                <a:sym typeface="+mn-lt"/>
              </a:rPr>
              <a:t>命令</a:t>
            </a:r>
            <a:r>
              <a:rPr lang="en-US" altLang="zh-CN" dirty="0" smtClean="0">
                <a:latin typeface="+mn-lt"/>
                <a:cs typeface="+mn-ea"/>
                <a:sym typeface="+mn-lt"/>
              </a:rPr>
              <a:t>help</a:t>
            </a:r>
          </a:p>
          <a:p>
            <a:pPr lvl="0"/>
            <a:r>
              <a:rPr lang="zh-CN" altLang="en-US" dirty="0">
                <a:latin typeface="+mn-lt"/>
                <a:cs typeface="+mn-ea"/>
                <a:sym typeface="+mn-lt"/>
              </a:rPr>
              <a:t>编写</a:t>
            </a:r>
            <a:r>
              <a:rPr lang="en-US" altLang="zh-CN" dirty="0">
                <a:latin typeface="+mn-lt"/>
                <a:cs typeface="+mn-ea"/>
                <a:sym typeface="+mn-lt"/>
              </a:rPr>
              <a:t>HOT</a:t>
            </a:r>
            <a:r>
              <a:rPr lang="zh-CN" altLang="en-US" dirty="0">
                <a:latin typeface="+mn-lt"/>
                <a:cs typeface="+mn-ea"/>
                <a:sym typeface="+mn-lt"/>
              </a:rPr>
              <a:t>模板创建简单虚拟机</a:t>
            </a:r>
            <a:r>
              <a:rPr lang="zh-CN" altLang="en-US" dirty="0" smtClean="0">
                <a:latin typeface="+mn-lt"/>
                <a:cs typeface="+mn-ea"/>
                <a:sym typeface="+mn-lt"/>
              </a:rPr>
              <a:t>实例</a:t>
            </a:r>
            <a:endParaRPr lang="en-US" altLang="zh-CN" dirty="0" smtClean="0">
              <a:latin typeface="+mn-lt"/>
              <a:cs typeface="+mn-ea"/>
              <a:sym typeface="+mn-lt"/>
            </a:endParaRPr>
          </a:p>
          <a:p>
            <a:pPr lvl="0"/>
            <a:r>
              <a:rPr lang="zh-CN" altLang="en-US" dirty="0">
                <a:latin typeface="+mn-lt"/>
                <a:cs typeface="+mn-ea"/>
                <a:sym typeface="+mn-lt"/>
              </a:rPr>
              <a:t>编写</a:t>
            </a:r>
            <a:r>
              <a:rPr lang="en-US" altLang="zh-CN" dirty="0">
                <a:latin typeface="+mn-lt"/>
                <a:cs typeface="+mn-ea"/>
                <a:sym typeface="+mn-lt"/>
              </a:rPr>
              <a:t>HOT</a:t>
            </a:r>
            <a:r>
              <a:rPr lang="zh-CN" altLang="en-US" dirty="0">
                <a:latin typeface="+mn-lt"/>
                <a:cs typeface="+mn-ea"/>
                <a:sym typeface="+mn-lt"/>
              </a:rPr>
              <a:t>模板</a:t>
            </a:r>
            <a:r>
              <a:rPr lang="zh-CN" altLang="en-US" dirty="0" smtClean="0">
                <a:latin typeface="+mn-lt"/>
                <a:cs typeface="+mn-ea"/>
                <a:sym typeface="+mn-lt"/>
              </a:rPr>
              <a:t>创建自定义虚拟机实例</a:t>
            </a:r>
            <a:endParaRPr lang="en-US" altLang="zh-CN" dirty="0" smtClean="0">
              <a:latin typeface="+mn-lt"/>
              <a:cs typeface="+mn-ea"/>
              <a:sym typeface="+mn-lt"/>
            </a:endParaRPr>
          </a:p>
          <a:p>
            <a:pPr lvl="0"/>
            <a:r>
              <a:rPr lang="zh-CN" altLang="en-US" dirty="0">
                <a:latin typeface="+mn-lt"/>
                <a:cs typeface="+mn-ea"/>
                <a:sym typeface="+mn-lt"/>
              </a:rPr>
              <a:t>编写嵌套</a:t>
            </a:r>
            <a:r>
              <a:rPr lang="en-US" altLang="zh-CN" dirty="0">
                <a:latin typeface="+mn-lt"/>
                <a:cs typeface="+mn-ea"/>
                <a:sym typeface="+mn-lt"/>
              </a:rPr>
              <a:t>HOT</a:t>
            </a:r>
            <a:r>
              <a:rPr lang="zh-CN" altLang="en-US" dirty="0">
                <a:latin typeface="+mn-lt"/>
                <a:cs typeface="+mn-ea"/>
                <a:sym typeface="+mn-lt"/>
              </a:rPr>
              <a:t>模板创建虚拟机</a:t>
            </a:r>
            <a:r>
              <a:rPr lang="zh-CN" altLang="en-US" dirty="0" smtClean="0">
                <a:latin typeface="+mn-lt"/>
                <a:cs typeface="+mn-ea"/>
                <a:sym typeface="+mn-lt"/>
              </a:rPr>
              <a:t>实例</a:t>
            </a:r>
            <a:endParaRPr lang="en-US" altLang="zh-CN" dirty="0" smtClean="0">
              <a:latin typeface="+mn-lt"/>
              <a:cs typeface="+mn-ea"/>
              <a:sym typeface="+mn-lt"/>
            </a:endParaRPr>
          </a:p>
          <a:p>
            <a:pPr lvl="0"/>
            <a:r>
              <a:rPr lang="zh-CN" altLang="en-US" dirty="0" smtClean="0">
                <a:latin typeface="+mn-lt"/>
                <a:cs typeface="+mn-ea"/>
                <a:sym typeface="+mn-lt"/>
              </a:rPr>
              <a:t>删除</a:t>
            </a:r>
            <a:r>
              <a:rPr lang="en-US" altLang="zh-CN" dirty="0" smtClean="0">
                <a:latin typeface="+mn-lt"/>
                <a:cs typeface="+mn-ea"/>
                <a:sym typeface="+mn-lt"/>
              </a:rPr>
              <a:t>Heat Stack</a:t>
            </a:r>
            <a:endParaRPr lang="zh-CN" altLang="en-US" dirty="0">
              <a:latin typeface="+mn-lt"/>
              <a:cs typeface="+mn-ea"/>
              <a:sym typeface="+mn-lt"/>
            </a:endParaRPr>
          </a:p>
        </p:txBody>
      </p:sp>
    </p:spTree>
    <p:extLst>
      <p:ext uri="{BB962C8B-B14F-4D97-AF65-F5344CB8AC3E}">
        <p14:creationId xmlns:p14="http://schemas.microsoft.com/office/powerpoint/2010/main" val="32963196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lvl="0"/>
            <a:r>
              <a:rPr lang="en-US" altLang="zh-CN" dirty="0" smtClean="0">
                <a:latin typeface="+mn-lt"/>
                <a:cs typeface="+mn-ea"/>
                <a:sym typeface="+mn-lt"/>
              </a:rPr>
              <a:t>Heat</a:t>
            </a:r>
            <a:r>
              <a:rPr lang="zh-CN" altLang="en-US" dirty="0" smtClean="0">
                <a:latin typeface="+mn-lt"/>
                <a:cs typeface="+mn-ea"/>
                <a:sym typeface="+mn-lt"/>
              </a:rPr>
              <a:t>能解决什么问题？</a:t>
            </a:r>
            <a:endParaRPr lang="en-US" altLang="zh-CN" dirty="0" smtClean="0">
              <a:latin typeface="+mn-lt"/>
              <a:cs typeface="+mn-ea"/>
              <a:sym typeface="+mn-lt"/>
            </a:endParaRPr>
          </a:p>
          <a:p>
            <a:pPr lvl="0"/>
            <a:r>
              <a:rPr lang="en-US" altLang="zh-CN" dirty="0" smtClean="0">
                <a:latin typeface="+mn-lt"/>
                <a:cs typeface="+mn-ea"/>
                <a:sym typeface="+mn-lt"/>
              </a:rPr>
              <a:t>Heat</a:t>
            </a:r>
            <a:r>
              <a:rPr lang="zh-CN" altLang="en-US" dirty="0" smtClean="0">
                <a:latin typeface="+mn-lt"/>
                <a:cs typeface="+mn-ea"/>
                <a:sym typeface="+mn-lt"/>
              </a:rPr>
              <a:t>中有哪些常用概念？</a:t>
            </a:r>
            <a:endParaRPr lang="en-US" altLang="zh-CN" dirty="0" smtClean="0">
              <a:latin typeface="+mn-lt"/>
              <a:cs typeface="+mn-ea"/>
              <a:sym typeface="+mn-lt"/>
            </a:endParaRPr>
          </a:p>
          <a:p>
            <a:pPr lvl="0"/>
            <a:r>
              <a:rPr lang="en-US" altLang="zh-CN" dirty="0" smtClean="0">
                <a:latin typeface="+mn-lt"/>
                <a:cs typeface="+mn-ea"/>
                <a:sym typeface="+mn-lt"/>
              </a:rPr>
              <a:t>Heat</a:t>
            </a:r>
            <a:r>
              <a:rPr lang="zh-CN" altLang="en-US" dirty="0" smtClean="0">
                <a:latin typeface="+mn-lt"/>
                <a:cs typeface="+mn-ea"/>
                <a:sym typeface="+mn-lt"/>
              </a:rPr>
              <a:t>能应用到哪些场景？</a:t>
            </a:r>
          </a:p>
        </p:txBody>
      </p:sp>
    </p:spTree>
    <p:extLst>
      <p:ext uri="{BB962C8B-B14F-4D97-AF65-F5344CB8AC3E}">
        <p14:creationId xmlns:p14="http://schemas.microsoft.com/office/powerpoint/2010/main" val="36156286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smtClean="0">
                <a:latin typeface="+mn-lt"/>
                <a:cs typeface="+mn-ea"/>
                <a:sym typeface="+mn-lt"/>
              </a:rPr>
              <a:t>Heat</a:t>
            </a:r>
            <a:r>
              <a:rPr lang="zh-CN" altLang="en-US" smtClean="0">
                <a:latin typeface="+mn-lt"/>
                <a:cs typeface="+mn-ea"/>
                <a:sym typeface="+mn-lt"/>
              </a:rPr>
              <a:t>的作用</a:t>
            </a:r>
            <a:endParaRPr lang="en-US" altLang="zh-CN" smtClean="0">
              <a:latin typeface="+mn-lt"/>
              <a:cs typeface="+mn-ea"/>
              <a:sym typeface="+mn-lt"/>
            </a:endParaRPr>
          </a:p>
          <a:p>
            <a:r>
              <a:rPr lang="en-US" altLang="zh-CN" smtClean="0">
                <a:latin typeface="+mn-lt"/>
                <a:cs typeface="+mn-ea"/>
                <a:sym typeface="+mn-lt"/>
              </a:rPr>
              <a:t>Heat</a:t>
            </a:r>
            <a:r>
              <a:rPr lang="zh-CN" altLang="en-US" smtClean="0">
                <a:latin typeface="+mn-lt"/>
                <a:cs typeface="+mn-ea"/>
                <a:sym typeface="+mn-lt"/>
              </a:rPr>
              <a:t>架构</a:t>
            </a:r>
          </a:p>
          <a:p>
            <a:r>
              <a:rPr lang="en-US" altLang="zh-CN" smtClean="0">
                <a:latin typeface="+mn-lt"/>
                <a:cs typeface="+mn-ea"/>
                <a:sym typeface="+mn-lt"/>
              </a:rPr>
              <a:t>Heat</a:t>
            </a:r>
            <a:r>
              <a:rPr lang="zh-CN" altLang="en-US" smtClean="0">
                <a:latin typeface="+mn-lt"/>
                <a:cs typeface="+mn-ea"/>
                <a:sym typeface="+mn-lt"/>
              </a:rPr>
              <a:t>概念</a:t>
            </a:r>
            <a:endParaRPr lang="en-US" altLang="zh-CN" smtClean="0">
              <a:latin typeface="+mn-lt"/>
              <a:cs typeface="+mn-ea"/>
              <a:sym typeface="+mn-lt"/>
            </a:endParaRPr>
          </a:p>
          <a:p>
            <a:r>
              <a:rPr lang="en-US" altLang="zh-CN" smtClean="0">
                <a:latin typeface="+mn-lt"/>
                <a:cs typeface="+mn-ea"/>
                <a:sym typeface="+mn-lt"/>
              </a:rPr>
              <a:t>Heat</a:t>
            </a:r>
            <a:r>
              <a:rPr lang="zh-CN" altLang="en-US" smtClean="0">
                <a:latin typeface="+mn-lt"/>
                <a:cs typeface="+mn-ea"/>
                <a:sym typeface="+mn-lt"/>
              </a:rPr>
              <a:t>典型编排场景</a:t>
            </a:r>
            <a:endParaRPr lang="en-US" altLang="zh-CN" smtClean="0">
              <a:latin typeface="+mn-lt"/>
              <a:cs typeface="+mn-ea"/>
              <a:sym typeface="+mn-lt"/>
            </a:endParaRPr>
          </a:p>
          <a:p>
            <a:r>
              <a:rPr lang="en-US" altLang="zh-CN" smtClean="0">
                <a:latin typeface="+mn-lt"/>
                <a:cs typeface="+mn-ea"/>
                <a:sym typeface="+mn-lt"/>
              </a:rPr>
              <a:t>Heat</a:t>
            </a:r>
            <a:r>
              <a:rPr lang="zh-CN" altLang="en-US" smtClean="0">
                <a:latin typeface="+mn-lt"/>
                <a:cs typeface="+mn-ea"/>
                <a:sym typeface="+mn-lt"/>
              </a:rPr>
              <a:t>操作</a:t>
            </a:r>
          </a:p>
          <a:p>
            <a:endParaRPr lang="zh-CN" altLang="en-US" dirty="0">
              <a:latin typeface="+mn-lt"/>
              <a:cs typeface="+mn-ea"/>
              <a:sym typeface="+mn-lt"/>
            </a:endParaRPr>
          </a:p>
        </p:txBody>
      </p:sp>
    </p:spTree>
    <p:extLst>
      <p:ext uri="{BB962C8B-B14F-4D97-AF65-F5344CB8AC3E}">
        <p14:creationId xmlns:p14="http://schemas.microsoft.com/office/powerpoint/2010/main" val="1937354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smtClean="0"/>
              <a:t>OpenStack</a:t>
            </a:r>
            <a:r>
              <a:rPr lang="zh-CN" altLang="en-US" dirty="0" smtClean="0"/>
              <a:t>社区</a:t>
            </a:r>
            <a:endParaRPr lang="en-US" altLang="zh-CN" dirty="0" smtClean="0"/>
          </a:p>
          <a:p>
            <a:pPr lvl="1"/>
            <a:r>
              <a:rPr lang="en-US" altLang="zh-CN" dirty="0" smtClean="0">
                <a:cs typeface="+mn-ea"/>
                <a:sym typeface="+mn-lt"/>
              </a:rPr>
              <a:t>https://www.openstack.org/</a:t>
            </a:r>
            <a:endParaRPr lang="zh-CN" altLang="en-US" dirty="0" smtClean="0">
              <a:cs typeface="+mn-ea"/>
              <a:sym typeface="+mn-lt"/>
            </a:endParaRPr>
          </a:p>
          <a:p>
            <a:endParaRPr lang="zh-CN" altLang="en-US" dirty="0"/>
          </a:p>
        </p:txBody>
      </p:sp>
    </p:spTree>
    <p:extLst>
      <p:ext uri="{BB962C8B-B14F-4D97-AF65-F5344CB8AC3E}">
        <p14:creationId xmlns:p14="http://schemas.microsoft.com/office/powerpoint/2010/main" val="22063805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776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b="1" dirty="0" smtClean="0">
                <a:solidFill>
                  <a:schemeClr val="tx1"/>
                </a:solidFill>
                <a:latin typeface="+mn-lt"/>
                <a:cs typeface="+mn-ea"/>
                <a:sym typeface="+mn-lt"/>
              </a:rPr>
              <a:t>OpenStack</a:t>
            </a:r>
            <a:r>
              <a:rPr lang="zh-CN" altLang="en-US" b="1" dirty="0" smtClean="0">
                <a:solidFill>
                  <a:schemeClr val="tx1"/>
                </a:solidFill>
                <a:latin typeface="+mn-lt"/>
                <a:cs typeface="+mn-ea"/>
                <a:sym typeface="+mn-lt"/>
              </a:rPr>
              <a:t>编排服务</a:t>
            </a:r>
            <a:r>
              <a:rPr lang="en-US" altLang="zh-CN" b="1" dirty="0" smtClean="0">
                <a:solidFill>
                  <a:schemeClr val="tx1"/>
                </a:solidFill>
                <a:latin typeface="+mn-lt"/>
                <a:cs typeface="+mn-ea"/>
                <a:sym typeface="+mn-lt"/>
              </a:rPr>
              <a:t>Heat</a:t>
            </a:r>
            <a:r>
              <a:rPr lang="zh-CN" altLang="en-US" b="1" dirty="0" smtClean="0">
                <a:solidFill>
                  <a:schemeClr val="tx1"/>
                </a:solidFill>
                <a:latin typeface="+mn-lt"/>
                <a:cs typeface="+mn-ea"/>
                <a:sym typeface="+mn-lt"/>
              </a:rPr>
              <a:t>简介</a:t>
            </a:r>
            <a:endParaRPr lang="en-US" altLang="zh-CN" b="1" dirty="0">
              <a:solidFill>
                <a:schemeClr val="tx1"/>
              </a:solidFill>
              <a:latin typeface="+mn-lt"/>
              <a:cs typeface="+mn-ea"/>
              <a:sym typeface="+mn-lt"/>
            </a:endParaRPr>
          </a:p>
          <a:p>
            <a:r>
              <a:rPr lang="en-US" altLang="zh-CN" dirty="0" smtClean="0">
                <a:latin typeface="+mn-lt"/>
                <a:cs typeface="+mn-ea"/>
                <a:sym typeface="+mn-lt"/>
              </a:rPr>
              <a:t>Heat</a:t>
            </a:r>
            <a:r>
              <a:rPr lang="zh-CN" altLang="en-US" dirty="0" smtClean="0">
                <a:latin typeface="+mn-lt"/>
                <a:cs typeface="+mn-ea"/>
                <a:sym typeface="+mn-lt"/>
              </a:rPr>
              <a:t>架构</a:t>
            </a:r>
            <a:endParaRPr lang="zh-CN" altLang="en-US" dirty="0">
              <a:latin typeface="+mn-lt"/>
              <a:cs typeface="+mn-ea"/>
              <a:sym typeface="+mn-lt"/>
            </a:endParaRPr>
          </a:p>
          <a:p>
            <a:r>
              <a:rPr lang="en-US" altLang="zh-CN" dirty="0" smtClean="0">
                <a:latin typeface="+mn-lt"/>
                <a:cs typeface="+mn-ea"/>
                <a:sym typeface="+mn-lt"/>
              </a:rPr>
              <a:t>Heat</a:t>
            </a:r>
            <a:r>
              <a:rPr lang="zh-CN" altLang="en-US" dirty="0" smtClean="0">
                <a:latin typeface="+mn-lt"/>
                <a:cs typeface="+mn-ea"/>
                <a:sym typeface="+mn-lt"/>
              </a:rPr>
              <a:t>概念</a:t>
            </a:r>
            <a:endParaRPr lang="en-US" altLang="zh-CN" dirty="0" smtClean="0">
              <a:latin typeface="+mn-lt"/>
              <a:cs typeface="+mn-ea"/>
              <a:sym typeface="+mn-lt"/>
            </a:endParaRPr>
          </a:p>
          <a:p>
            <a:r>
              <a:rPr lang="en-US" altLang="zh-CN" dirty="0" smtClean="0">
                <a:latin typeface="+mn-lt"/>
                <a:cs typeface="+mn-ea"/>
                <a:sym typeface="+mn-lt"/>
              </a:rPr>
              <a:t>Heat</a:t>
            </a:r>
            <a:r>
              <a:rPr lang="zh-CN" altLang="en-US" dirty="0" smtClean="0">
                <a:latin typeface="+mn-lt"/>
                <a:cs typeface="+mn-ea"/>
                <a:sym typeface="+mn-lt"/>
              </a:rPr>
              <a:t>典型编排场景</a:t>
            </a:r>
            <a:endParaRPr lang="en-US" altLang="zh-CN" dirty="0">
              <a:latin typeface="+mn-lt"/>
              <a:cs typeface="+mn-ea"/>
              <a:sym typeface="+mn-lt"/>
            </a:endParaRPr>
          </a:p>
          <a:p>
            <a:r>
              <a:rPr lang="en-US" altLang="zh-CN" dirty="0" smtClean="0">
                <a:latin typeface="+mn-lt"/>
                <a:cs typeface="+mn-ea"/>
                <a:sym typeface="+mn-lt"/>
              </a:rPr>
              <a:t>OpenStack</a:t>
            </a:r>
            <a:r>
              <a:rPr lang="zh-CN" altLang="en-US" dirty="0">
                <a:latin typeface="+mn-lt"/>
                <a:cs typeface="+mn-ea"/>
                <a:sym typeface="+mn-lt"/>
              </a:rPr>
              <a:t>动手实验</a:t>
            </a:r>
            <a:r>
              <a:rPr lang="zh-CN" altLang="en-US" dirty="0" smtClean="0">
                <a:latin typeface="+mn-lt"/>
                <a:cs typeface="+mn-ea"/>
                <a:sym typeface="+mn-lt"/>
              </a:rPr>
              <a:t>：</a:t>
            </a:r>
            <a:r>
              <a:rPr lang="en-US" altLang="zh-CN" dirty="0">
                <a:latin typeface="+mn-lt"/>
                <a:cs typeface="+mn-ea"/>
                <a:sym typeface="+mn-lt"/>
              </a:rPr>
              <a:t> Heat</a:t>
            </a:r>
            <a:r>
              <a:rPr lang="zh-CN" altLang="en-US" dirty="0" smtClean="0">
                <a:latin typeface="+mn-lt"/>
                <a:cs typeface="+mn-ea"/>
                <a:sym typeface="+mn-lt"/>
              </a:rPr>
              <a:t>操作</a:t>
            </a:r>
            <a:endParaRPr lang="zh-CN" altLang="en-US" dirty="0">
              <a:latin typeface="+mn-lt"/>
              <a:cs typeface="+mn-ea"/>
              <a:sym typeface="+mn-lt"/>
            </a:endParaRPr>
          </a:p>
        </p:txBody>
      </p:sp>
    </p:spTree>
    <p:extLst>
      <p:ext uri="{BB962C8B-B14F-4D97-AF65-F5344CB8AC3E}">
        <p14:creationId xmlns:p14="http://schemas.microsoft.com/office/powerpoint/2010/main" val="2447093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lt"/>
                <a:cs typeface="+mn-ea"/>
                <a:sym typeface="+mn-lt"/>
              </a:rPr>
              <a:t>提问：</a:t>
            </a:r>
            <a:r>
              <a:rPr lang="en-US" altLang="zh-CN" dirty="0" smtClean="0">
                <a:latin typeface="+mn-lt"/>
                <a:cs typeface="+mn-ea"/>
                <a:sym typeface="+mn-lt"/>
              </a:rPr>
              <a:t>OpenStack</a:t>
            </a:r>
            <a:r>
              <a:rPr lang="zh-CN" altLang="en-US" dirty="0" smtClean="0">
                <a:latin typeface="+mn-lt"/>
                <a:cs typeface="+mn-ea"/>
                <a:sym typeface="+mn-lt"/>
              </a:rPr>
              <a:t>能更加智能化吗？</a:t>
            </a:r>
            <a:endParaRPr lang="zh-CN" altLang="en-US" dirty="0">
              <a:latin typeface="+mn-lt"/>
              <a:cs typeface="+mn-ea"/>
              <a:sym typeface="+mn-lt"/>
            </a:endParaRPr>
          </a:p>
        </p:txBody>
      </p:sp>
      <p:sp>
        <p:nvSpPr>
          <p:cNvPr id="5" name="文本占位符 4"/>
          <p:cNvSpPr>
            <a:spLocks noGrp="1"/>
          </p:cNvSpPr>
          <p:nvPr>
            <p:ph type="body" sz="quarter" idx="10"/>
          </p:nvPr>
        </p:nvSpPr>
        <p:spPr/>
        <p:txBody>
          <a:bodyPr/>
          <a:lstStyle/>
          <a:p>
            <a:r>
              <a:rPr lang="zh-CN" altLang="en-US" dirty="0" smtClean="0">
                <a:latin typeface="+mn-lt"/>
                <a:cs typeface="+mn-ea"/>
                <a:sym typeface="+mn-lt"/>
              </a:rPr>
              <a:t>使用</a:t>
            </a:r>
            <a:r>
              <a:rPr lang="en-US" altLang="zh-CN" dirty="0" smtClean="0">
                <a:latin typeface="+mn-lt"/>
                <a:cs typeface="+mn-ea"/>
                <a:sym typeface="+mn-lt"/>
              </a:rPr>
              <a:t>OpenStack</a:t>
            </a:r>
            <a:r>
              <a:rPr lang="zh-CN" altLang="en-US" dirty="0" smtClean="0">
                <a:latin typeface="+mn-lt"/>
                <a:cs typeface="+mn-ea"/>
                <a:sym typeface="+mn-lt"/>
              </a:rPr>
              <a:t>运行业务时，遇到以下情况，能更加智能化吗</a:t>
            </a:r>
            <a:r>
              <a:rPr lang="zh-CN" altLang="en-US" dirty="0">
                <a:latin typeface="+mn-lt"/>
                <a:cs typeface="+mn-ea"/>
                <a:sym typeface="+mn-lt"/>
              </a:rPr>
              <a:t>？</a:t>
            </a:r>
            <a:endParaRPr lang="en-US" altLang="zh-CN" dirty="0" smtClean="0">
              <a:latin typeface="+mn-lt"/>
              <a:cs typeface="+mn-ea"/>
              <a:sym typeface="+mn-lt"/>
            </a:endParaRPr>
          </a:p>
          <a:p>
            <a:pPr lvl="1"/>
            <a:endParaRPr lang="en-US" altLang="zh-CN" dirty="0" smtClean="0">
              <a:cs typeface="+mn-ea"/>
              <a:sym typeface="+mn-lt"/>
            </a:endParaRPr>
          </a:p>
        </p:txBody>
      </p:sp>
      <p:graphicFrame>
        <p:nvGraphicFramePr>
          <p:cNvPr id="3" name="图示 2"/>
          <p:cNvGraphicFramePr/>
          <p:nvPr>
            <p:extLst>
              <p:ext uri="{D42A27DB-BD31-4B8C-83A1-F6EECF244321}">
                <p14:modId xmlns:p14="http://schemas.microsoft.com/office/powerpoint/2010/main" val="2204668006"/>
              </p:ext>
            </p:extLst>
          </p:nvPr>
        </p:nvGraphicFramePr>
        <p:xfrm>
          <a:off x="1091444" y="1952836"/>
          <a:ext cx="10345415" cy="4032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367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D6993343-FAE0-4F6D-B4BE-1323C78B0C74}"/>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1F4A840D-B7E3-4163-88F6-6BC5523203C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68354627-676A-4AD3-B0BA-012CE2D815D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AA47698D-7430-4295-99CD-753057C1FE2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8312F79D-310D-4A59-8ABB-C5B35241EEE4}"/>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73C0FD3D-FB32-4BC2-A6DE-CF0615E4DCB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cs typeface="+mn-ea"/>
                <a:sym typeface="+mn-lt"/>
              </a:rPr>
              <a:t>Heat</a:t>
            </a:r>
            <a:r>
              <a:rPr lang="zh-CN" altLang="en-US" dirty="0" smtClean="0">
                <a:latin typeface="+mn-lt"/>
                <a:cs typeface="+mn-ea"/>
                <a:sym typeface="+mn-lt"/>
              </a:rPr>
              <a:t>编排服务，使</a:t>
            </a:r>
            <a:r>
              <a:rPr lang="en-US" altLang="zh-CN" dirty="0" smtClean="0">
                <a:latin typeface="+mn-lt"/>
                <a:cs typeface="+mn-ea"/>
                <a:sym typeface="+mn-lt"/>
              </a:rPr>
              <a:t>OpenStack</a:t>
            </a:r>
            <a:r>
              <a:rPr lang="zh-CN" altLang="en-US" dirty="0" smtClean="0">
                <a:latin typeface="+mn-lt"/>
                <a:cs typeface="+mn-ea"/>
                <a:sym typeface="+mn-lt"/>
              </a:rPr>
              <a:t>智能化</a:t>
            </a:r>
          </a:p>
        </p:txBody>
      </p:sp>
      <p:sp>
        <p:nvSpPr>
          <p:cNvPr id="5" name="矩形 4"/>
          <p:cNvSpPr/>
          <p:nvPr/>
        </p:nvSpPr>
        <p:spPr>
          <a:xfrm>
            <a:off x="3971764" y="1351282"/>
            <a:ext cx="4500500" cy="1046440"/>
          </a:xfrm>
          <a:prstGeom prst="rect">
            <a:avLst/>
          </a:prstGeom>
        </p:spPr>
        <p:txBody>
          <a:bodyPr wrap="square">
            <a:spAutoFit/>
          </a:bodyPr>
          <a:lstStyle/>
          <a:p>
            <a:pPr lvl="0"/>
            <a:r>
              <a:rPr lang="en-US" altLang="zh-CN" sz="2800" dirty="0" smtClean="0">
                <a:solidFill>
                  <a:srgbClr val="00B0F0"/>
                </a:solidFill>
                <a:latin typeface="+mn-lt"/>
                <a:ea typeface="+mn-ea"/>
                <a:cs typeface="+mn-ea"/>
                <a:sym typeface="+mn-lt"/>
              </a:rPr>
              <a:t>HEAT</a:t>
            </a:r>
          </a:p>
          <a:p>
            <a:pPr lvl="0"/>
            <a:r>
              <a:rPr lang="zh-CN" altLang="en-US" sz="1800" dirty="0">
                <a:solidFill>
                  <a:srgbClr val="000000"/>
                </a:solidFill>
                <a:latin typeface="+mn-lt"/>
                <a:ea typeface="+mn-ea"/>
                <a:cs typeface="+mn-ea"/>
                <a:sym typeface="+mn-lt"/>
              </a:rPr>
              <a:t>编排</a:t>
            </a:r>
            <a:r>
              <a:rPr lang="zh-CN" altLang="en-US" sz="1800" dirty="0" smtClean="0">
                <a:solidFill>
                  <a:srgbClr val="000000"/>
                </a:solidFill>
                <a:latin typeface="+mn-lt"/>
                <a:ea typeface="+mn-ea"/>
                <a:cs typeface="+mn-ea"/>
                <a:sym typeface="+mn-lt"/>
              </a:rPr>
              <a:t>服务</a:t>
            </a:r>
            <a:endParaRPr lang="en-US" altLang="zh-CN" sz="1800" dirty="0">
              <a:solidFill>
                <a:srgbClr val="000000"/>
              </a:solidFill>
              <a:latin typeface="+mn-lt"/>
              <a:ea typeface="+mn-ea"/>
              <a:cs typeface="+mn-ea"/>
              <a:sym typeface="+mn-lt"/>
            </a:endParaRPr>
          </a:p>
          <a:p>
            <a:pPr lvl="0"/>
            <a:r>
              <a:rPr lang="zh-CN" altLang="en-US" sz="1600" dirty="0">
                <a:solidFill>
                  <a:srgbClr val="000000"/>
                </a:solidFill>
                <a:latin typeface="+mn-lt"/>
                <a:ea typeface="+mn-ea"/>
                <a:cs typeface="+mn-ea"/>
                <a:sym typeface="+mn-lt"/>
              </a:rPr>
              <a:t>首次出现在</a:t>
            </a:r>
            <a:r>
              <a:rPr lang="en-US" altLang="zh-CN" sz="1600" dirty="0">
                <a:solidFill>
                  <a:srgbClr val="000000"/>
                </a:solidFill>
                <a:latin typeface="+mn-lt"/>
                <a:ea typeface="+mn-ea"/>
                <a:cs typeface="+mn-ea"/>
                <a:sym typeface="+mn-lt"/>
              </a:rPr>
              <a:t>OpenStack</a:t>
            </a:r>
            <a:r>
              <a:rPr lang="zh-CN" altLang="en-US" sz="1600" dirty="0" smtClean="0">
                <a:solidFill>
                  <a:srgbClr val="000000"/>
                </a:solidFill>
                <a:latin typeface="+mn-lt"/>
                <a:ea typeface="+mn-ea"/>
                <a:cs typeface="+mn-ea"/>
                <a:sym typeface="+mn-lt"/>
              </a:rPr>
              <a:t>的“</a:t>
            </a:r>
            <a:r>
              <a:rPr lang="en-US" altLang="zh-CN" sz="1600" dirty="0">
                <a:solidFill>
                  <a:srgbClr val="000000"/>
                </a:solidFill>
                <a:latin typeface="+mn-lt"/>
                <a:ea typeface="+mn-ea"/>
                <a:cs typeface="+mn-ea"/>
                <a:sym typeface="+mn-lt"/>
              </a:rPr>
              <a:t>Havana</a:t>
            </a:r>
            <a:r>
              <a:rPr lang="zh-CN" altLang="en-US" sz="1600" dirty="0" smtClean="0">
                <a:solidFill>
                  <a:srgbClr val="000000"/>
                </a:solidFill>
                <a:latin typeface="+mn-lt"/>
                <a:ea typeface="+mn-ea"/>
                <a:cs typeface="+mn-ea"/>
                <a:sym typeface="+mn-lt"/>
              </a:rPr>
              <a:t>”</a:t>
            </a:r>
            <a:r>
              <a:rPr lang="en-US" altLang="zh-CN" sz="1600" dirty="0" smtClean="0">
                <a:solidFill>
                  <a:srgbClr val="000000"/>
                </a:solidFill>
                <a:latin typeface="+mn-lt"/>
                <a:ea typeface="+mn-ea"/>
                <a:cs typeface="+mn-ea"/>
                <a:sym typeface="+mn-lt"/>
              </a:rPr>
              <a:t> </a:t>
            </a:r>
            <a:r>
              <a:rPr lang="zh-CN" altLang="en-US" sz="1600" dirty="0" smtClean="0">
                <a:solidFill>
                  <a:srgbClr val="000000"/>
                </a:solidFill>
                <a:latin typeface="+mn-lt"/>
                <a:ea typeface="+mn-ea"/>
                <a:cs typeface="+mn-ea"/>
                <a:sym typeface="+mn-lt"/>
              </a:rPr>
              <a:t>版本中。</a:t>
            </a:r>
            <a:endParaRPr lang="en-US" altLang="zh-CN" sz="1600" dirty="0">
              <a:solidFill>
                <a:srgbClr val="000000"/>
              </a:solidFill>
              <a:latin typeface="+mn-lt"/>
              <a:ea typeface="+mn-ea"/>
              <a:cs typeface="+mn-ea"/>
              <a:sym typeface="+mn-lt"/>
            </a:endParaRPr>
          </a:p>
        </p:txBody>
      </p:sp>
      <p:sp>
        <p:nvSpPr>
          <p:cNvPr id="6" name="矩形 5"/>
          <p:cNvSpPr/>
          <p:nvPr/>
        </p:nvSpPr>
        <p:spPr>
          <a:xfrm>
            <a:off x="1667508" y="2875509"/>
            <a:ext cx="9758892" cy="954107"/>
          </a:xfrm>
          <a:prstGeom prst="rect">
            <a:avLst/>
          </a:prstGeom>
        </p:spPr>
        <p:txBody>
          <a:bodyPr wrap="square">
            <a:spAutoFit/>
          </a:bodyPr>
          <a:lstStyle/>
          <a:p>
            <a:r>
              <a:rPr lang="zh-CN" altLang="en-US" sz="2000" dirty="0" smtClean="0">
                <a:solidFill>
                  <a:srgbClr val="00B0F0"/>
                </a:solidFill>
                <a:latin typeface="+mn-lt"/>
                <a:ea typeface="+mn-ea"/>
                <a:cs typeface="+mn-ea"/>
                <a:sym typeface="+mn-lt"/>
              </a:rPr>
              <a:t>简介</a:t>
            </a:r>
            <a:endParaRPr lang="en-US" altLang="zh-CN" sz="2000" dirty="0" smtClean="0">
              <a:solidFill>
                <a:srgbClr val="00B0F0"/>
              </a:solidFill>
              <a:latin typeface="+mn-lt"/>
              <a:ea typeface="+mn-ea"/>
              <a:cs typeface="+mn-ea"/>
              <a:sym typeface="+mn-lt"/>
            </a:endParaRPr>
          </a:p>
          <a:p>
            <a:r>
              <a:rPr lang="en-US" altLang="zh-CN" sz="1800" dirty="0" smtClean="0">
                <a:latin typeface="+mn-lt"/>
                <a:ea typeface="+mn-ea"/>
                <a:cs typeface="+mn-ea"/>
                <a:sym typeface="+mn-lt"/>
              </a:rPr>
              <a:t>Heat</a:t>
            </a:r>
            <a:r>
              <a:rPr lang="zh-CN" altLang="en-US" sz="1800" dirty="0" smtClean="0">
                <a:latin typeface="+mn-lt"/>
                <a:ea typeface="+mn-ea"/>
                <a:cs typeface="+mn-ea"/>
                <a:sym typeface="+mn-lt"/>
              </a:rPr>
              <a:t>为</a:t>
            </a:r>
            <a:r>
              <a:rPr lang="zh-CN" altLang="en-US" sz="1800" dirty="0">
                <a:latin typeface="+mn-lt"/>
                <a:ea typeface="+mn-ea"/>
                <a:cs typeface="+mn-ea"/>
                <a:sym typeface="+mn-lt"/>
              </a:rPr>
              <a:t>云应用程序</a:t>
            </a:r>
            <a:r>
              <a:rPr lang="zh-CN" altLang="en-US" sz="1800" dirty="0" smtClean="0">
                <a:latin typeface="+mn-lt"/>
                <a:ea typeface="+mn-ea"/>
                <a:cs typeface="+mn-ea"/>
                <a:sym typeface="+mn-lt"/>
              </a:rPr>
              <a:t>编排</a:t>
            </a:r>
            <a:r>
              <a:rPr lang="en-US" altLang="zh-CN" sz="1800" dirty="0" smtClean="0">
                <a:latin typeface="+mn-lt"/>
                <a:ea typeface="+mn-ea"/>
                <a:cs typeface="+mn-ea"/>
                <a:sym typeface="+mn-lt"/>
              </a:rPr>
              <a:t>OpenStack</a:t>
            </a:r>
            <a:r>
              <a:rPr lang="zh-CN" altLang="en-US" sz="1800" dirty="0" smtClean="0">
                <a:latin typeface="+mn-lt"/>
                <a:ea typeface="+mn-ea"/>
                <a:cs typeface="+mn-ea"/>
                <a:sym typeface="+mn-lt"/>
              </a:rPr>
              <a:t>基础</a:t>
            </a:r>
            <a:r>
              <a:rPr lang="zh-CN" altLang="en-US" sz="1800" dirty="0">
                <a:latin typeface="+mn-lt"/>
                <a:ea typeface="+mn-ea"/>
                <a:cs typeface="+mn-ea"/>
                <a:sym typeface="+mn-lt"/>
              </a:rPr>
              <a:t>架构</a:t>
            </a:r>
            <a:r>
              <a:rPr lang="zh-CN" altLang="en-US" sz="1800" dirty="0" smtClean="0">
                <a:latin typeface="+mn-lt"/>
                <a:ea typeface="+mn-ea"/>
                <a:cs typeface="+mn-ea"/>
                <a:sym typeface="+mn-lt"/>
              </a:rPr>
              <a:t>资源。</a:t>
            </a:r>
            <a:endParaRPr lang="en-US" altLang="zh-CN" sz="1800" dirty="0" smtClean="0">
              <a:latin typeface="+mn-lt"/>
              <a:ea typeface="+mn-ea"/>
              <a:cs typeface="+mn-ea"/>
              <a:sym typeface="+mn-lt"/>
            </a:endParaRPr>
          </a:p>
          <a:p>
            <a:r>
              <a:rPr lang="en-US" altLang="zh-CN" sz="1800" dirty="0" smtClean="0">
                <a:latin typeface="+mn-lt"/>
                <a:ea typeface="+mn-ea"/>
                <a:cs typeface="+mn-ea"/>
                <a:sym typeface="+mn-lt"/>
              </a:rPr>
              <a:t>Heat</a:t>
            </a:r>
            <a:r>
              <a:rPr lang="zh-CN" altLang="en-US" sz="1800" dirty="0">
                <a:latin typeface="+mn-lt"/>
                <a:ea typeface="+mn-ea"/>
                <a:cs typeface="+mn-ea"/>
                <a:sym typeface="+mn-lt"/>
              </a:rPr>
              <a:t>提供</a:t>
            </a:r>
            <a:r>
              <a:rPr lang="en-US" altLang="zh-CN" sz="1800" dirty="0">
                <a:latin typeface="+mn-lt"/>
                <a:ea typeface="+mn-ea"/>
                <a:cs typeface="+mn-ea"/>
                <a:sym typeface="+mn-lt"/>
              </a:rPr>
              <a:t>OpenStack</a:t>
            </a:r>
            <a:r>
              <a:rPr lang="zh-CN" altLang="en-US" sz="1800" dirty="0">
                <a:latin typeface="+mn-lt"/>
                <a:ea typeface="+mn-ea"/>
                <a:cs typeface="+mn-ea"/>
                <a:sym typeface="+mn-lt"/>
              </a:rPr>
              <a:t>原生</a:t>
            </a:r>
            <a:r>
              <a:rPr lang="en-US" altLang="zh-CN" sz="1800" dirty="0" smtClean="0">
                <a:latin typeface="+mn-lt"/>
                <a:ea typeface="+mn-ea"/>
                <a:cs typeface="+mn-ea"/>
                <a:sym typeface="+mn-lt"/>
              </a:rPr>
              <a:t>Rest </a:t>
            </a:r>
            <a:r>
              <a:rPr lang="en-US" altLang="zh-CN" sz="1800" dirty="0">
                <a:latin typeface="+mn-lt"/>
                <a:ea typeface="+mn-ea"/>
                <a:cs typeface="+mn-ea"/>
                <a:sym typeface="+mn-lt"/>
              </a:rPr>
              <a:t>API</a:t>
            </a:r>
            <a:r>
              <a:rPr lang="zh-CN" altLang="en-US" sz="1800" dirty="0">
                <a:latin typeface="+mn-lt"/>
                <a:ea typeface="+mn-ea"/>
                <a:cs typeface="+mn-ea"/>
                <a:sym typeface="+mn-lt"/>
              </a:rPr>
              <a:t>和</a:t>
            </a:r>
            <a:r>
              <a:rPr lang="en-US" altLang="zh-CN" sz="1800" dirty="0" err="1">
                <a:latin typeface="+mn-lt"/>
                <a:ea typeface="+mn-ea"/>
                <a:cs typeface="+mn-ea"/>
                <a:sym typeface="+mn-lt"/>
              </a:rPr>
              <a:t>CloudFormation</a:t>
            </a:r>
            <a:r>
              <a:rPr lang="zh-CN" altLang="en-US" sz="1800" dirty="0">
                <a:latin typeface="+mn-lt"/>
                <a:ea typeface="+mn-ea"/>
                <a:cs typeface="+mn-ea"/>
                <a:sym typeface="+mn-lt"/>
              </a:rPr>
              <a:t>兼容的查询</a:t>
            </a:r>
            <a:r>
              <a:rPr lang="en-US" altLang="zh-CN" sz="1800" dirty="0">
                <a:latin typeface="+mn-lt"/>
                <a:ea typeface="+mn-ea"/>
                <a:cs typeface="+mn-ea"/>
                <a:sym typeface="+mn-lt"/>
              </a:rPr>
              <a:t>API</a:t>
            </a:r>
            <a:r>
              <a:rPr lang="zh-CN" altLang="en-US" sz="1800" dirty="0" smtClean="0">
                <a:latin typeface="+mn-lt"/>
                <a:ea typeface="+mn-ea"/>
                <a:cs typeface="+mn-ea"/>
                <a:sym typeface="+mn-lt"/>
              </a:rPr>
              <a:t>。</a:t>
            </a:r>
            <a:endParaRPr lang="en-US" altLang="zh-CN" sz="1800" dirty="0" smtClean="0">
              <a:latin typeface="+mn-lt"/>
              <a:ea typeface="+mn-ea"/>
              <a:cs typeface="+mn-ea"/>
              <a:sym typeface="+mn-lt"/>
            </a:endParaRPr>
          </a:p>
        </p:txBody>
      </p:sp>
      <p:sp>
        <p:nvSpPr>
          <p:cNvPr id="7" name="矩形 6"/>
          <p:cNvSpPr/>
          <p:nvPr/>
        </p:nvSpPr>
        <p:spPr>
          <a:xfrm>
            <a:off x="1667508" y="4253026"/>
            <a:ext cx="7632848" cy="400110"/>
          </a:xfrm>
          <a:prstGeom prst="rect">
            <a:avLst/>
          </a:prstGeom>
        </p:spPr>
        <p:txBody>
          <a:bodyPr wrap="square">
            <a:spAutoFit/>
          </a:bodyPr>
          <a:lstStyle/>
          <a:p>
            <a:r>
              <a:rPr lang="zh-CN" altLang="en-US" sz="2000" dirty="0" smtClean="0">
                <a:solidFill>
                  <a:srgbClr val="00B0F0"/>
                </a:solidFill>
                <a:latin typeface="+mn-lt"/>
                <a:ea typeface="+mn-ea"/>
                <a:cs typeface="+mn-ea"/>
                <a:sym typeface="+mn-lt"/>
              </a:rPr>
              <a:t>依赖的</a:t>
            </a:r>
            <a:r>
              <a:rPr lang="en-US" altLang="zh-CN" sz="2000" dirty="0" smtClean="0">
                <a:solidFill>
                  <a:srgbClr val="00B0F0"/>
                </a:solidFill>
                <a:latin typeface="+mn-lt"/>
                <a:ea typeface="+mn-ea"/>
                <a:cs typeface="+mn-ea"/>
                <a:sym typeface="+mn-lt"/>
              </a:rPr>
              <a:t>OpenStack</a:t>
            </a:r>
            <a:r>
              <a:rPr lang="zh-CN" altLang="en-US" sz="2000" dirty="0" smtClean="0">
                <a:solidFill>
                  <a:srgbClr val="00B0F0"/>
                </a:solidFill>
                <a:latin typeface="+mn-lt"/>
                <a:ea typeface="+mn-ea"/>
                <a:cs typeface="+mn-ea"/>
                <a:sym typeface="+mn-lt"/>
              </a:rPr>
              <a:t>服务</a:t>
            </a:r>
            <a:endParaRPr lang="en-US" altLang="zh-CN" sz="2000" dirty="0" smtClean="0">
              <a:solidFill>
                <a:srgbClr val="00B0F0"/>
              </a:solidFill>
              <a:latin typeface="+mn-lt"/>
              <a:ea typeface="+mn-ea"/>
              <a:cs typeface="+mn-ea"/>
              <a:sym typeface="+mn-lt"/>
            </a:endParaRPr>
          </a:p>
        </p:txBody>
      </p:sp>
      <p:grpSp>
        <p:nvGrpSpPr>
          <p:cNvPr id="8" name="组合 7"/>
          <p:cNvGrpSpPr/>
          <p:nvPr/>
        </p:nvGrpSpPr>
        <p:grpSpPr>
          <a:xfrm>
            <a:off x="1811523" y="4709830"/>
            <a:ext cx="1475511" cy="1599490"/>
            <a:chOff x="1811523" y="4805733"/>
            <a:chExt cx="1475511" cy="1599490"/>
          </a:xfrm>
        </p:grpSpPr>
        <p:pic>
          <p:nvPicPr>
            <p:cNvPr id="9" name="Picture 2" descr="https://www.openstack.org/software/images/mascots/keysto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523" y="4805733"/>
              <a:ext cx="1475511" cy="1233832"/>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bwMode="auto">
            <a:xfrm>
              <a:off x="1955865" y="6039565"/>
              <a:ext cx="1186826"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dirty="0" smtClean="0">
                  <a:latin typeface="+mn-lt"/>
                  <a:ea typeface="+mn-ea"/>
                  <a:cs typeface="+mn-ea"/>
                  <a:sym typeface="+mn-lt"/>
                </a:rPr>
                <a:t>Keystone</a:t>
              </a:r>
              <a:endParaRPr lang="zh-CN" altLang="en-US" sz="1800" dirty="0" smtClean="0">
                <a:latin typeface="+mn-lt"/>
                <a:ea typeface="+mn-ea"/>
                <a:cs typeface="+mn-ea"/>
                <a:sym typeface="+mn-lt"/>
              </a:endParaRPr>
            </a:p>
          </p:txBody>
        </p:sp>
      </p:grpSp>
      <p:pic>
        <p:nvPicPr>
          <p:cNvPr id="11" name="Picture 2" descr="https://www.openstack.org/software/images/mascots/heat.pn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508" y="1137395"/>
            <a:ext cx="2051575" cy="1715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5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lt"/>
                <a:cs typeface="+mn-ea"/>
                <a:sym typeface="+mn-lt"/>
              </a:rPr>
              <a:t>Heat</a:t>
            </a:r>
            <a:r>
              <a:rPr lang="zh-CN" altLang="en-US" smtClean="0">
                <a:latin typeface="+mn-lt"/>
                <a:cs typeface="+mn-ea"/>
                <a:sym typeface="+mn-lt"/>
              </a:rPr>
              <a:t>在</a:t>
            </a:r>
            <a:r>
              <a:rPr lang="en-US" altLang="zh-CN" smtClean="0">
                <a:latin typeface="+mn-lt"/>
                <a:cs typeface="+mn-ea"/>
                <a:sym typeface="+mn-lt"/>
              </a:rPr>
              <a:t>OpenStack</a:t>
            </a:r>
            <a:r>
              <a:rPr lang="zh-CN" altLang="en-US" smtClean="0">
                <a:latin typeface="+mn-lt"/>
                <a:cs typeface="+mn-ea"/>
                <a:sym typeface="+mn-lt"/>
              </a:rPr>
              <a:t>中的位置和作用</a:t>
            </a:r>
            <a:endParaRPr lang="zh-CN" altLang="en-US" dirty="0" smtClean="0">
              <a:latin typeface="+mn-lt"/>
              <a:cs typeface="+mn-ea"/>
              <a:sym typeface="+mn-lt"/>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084" y="1208149"/>
            <a:ext cx="8000840" cy="5179951"/>
          </a:xfrm>
          <a:prstGeom prst="rect">
            <a:avLst/>
          </a:prstGeom>
        </p:spPr>
      </p:pic>
      <p:pic>
        <p:nvPicPr>
          <p:cNvPr id="3" name="图片 2"/>
          <p:cNvPicPr>
            <a:picLocks noChangeAspect="1"/>
          </p:cNvPicPr>
          <p:nvPr/>
        </p:nvPicPr>
        <p:blipFill>
          <a:blip r:embed="rId4"/>
          <a:stretch>
            <a:fillRect/>
          </a:stretch>
        </p:blipFill>
        <p:spPr>
          <a:xfrm>
            <a:off x="6816080" y="2060848"/>
            <a:ext cx="684076" cy="663028"/>
          </a:xfrm>
          <a:prstGeom prst="flowChartConnector">
            <a:avLst/>
          </a:prstGeom>
          <a:ln w="38100">
            <a:solidFill>
              <a:schemeClr val="bg1"/>
            </a:solidFill>
          </a:ln>
          <a:effectLst>
            <a:outerShdw blurRad="254000" dir="5400000" sx="106000" sy="106000" algn="ctr" rotWithShape="0">
              <a:srgbClr val="000000">
                <a:alpha val="40000"/>
              </a:srgbClr>
            </a:outerShdw>
          </a:effectLst>
        </p:spPr>
      </p:pic>
      <p:sp>
        <p:nvSpPr>
          <p:cNvPr id="4" name="文本框 3"/>
          <p:cNvSpPr txBox="1"/>
          <p:nvPr/>
        </p:nvSpPr>
        <p:spPr bwMode="auto">
          <a:xfrm>
            <a:off x="9679058" y="6114775"/>
            <a:ext cx="178904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source: openstack.org</a:t>
            </a:r>
            <a:endParaRPr lang="zh-CN" altLang="en-US" sz="1200" dirty="0" smtClean="0">
              <a:latin typeface="+mn-ea"/>
              <a:ea typeface="+mn-ea"/>
            </a:endParaRPr>
          </a:p>
        </p:txBody>
      </p:sp>
    </p:spTree>
    <p:extLst>
      <p:ext uri="{BB962C8B-B14F-4D97-AF65-F5344CB8AC3E}">
        <p14:creationId xmlns:p14="http://schemas.microsoft.com/office/powerpoint/2010/main" val="103190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cs typeface="+mn-ea"/>
                <a:sym typeface="+mn-lt"/>
              </a:rPr>
              <a:t>Heat</a:t>
            </a:r>
            <a:r>
              <a:rPr lang="zh-CN" altLang="en-US" dirty="0" smtClean="0">
                <a:latin typeface="+mn-lt"/>
                <a:cs typeface="+mn-ea"/>
                <a:sym typeface="+mn-lt"/>
              </a:rPr>
              <a:t>与其他</a:t>
            </a:r>
            <a:r>
              <a:rPr lang="en-US" altLang="zh-CN" dirty="0" smtClean="0">
                <a:latin typeface="+mn-lt"/>
                <a:cs typeface="+mn-ea"/>
                <a:sym typeface="+mn-lt"/>
              </a:rPr>
              <a:t>OpenStack</a:t>
            </a:r>
            <a:r>
              <a:rPr lang="zh-CN" altLang="en-US" dirty="0" smtClean="0">
                <a:latin typeface="+mn-lt"/>
                <a:cs typeface="+mn-ea"/>
                <a:sym typeface="+mn-lt"/>
              </a:rPr>
              <a:t>服务的关系</a:t>
            </a:r>
          </a:p>
        </p:txBody>
      </p:sp>
      <p:grpSp>
        <p:nvGrpSpPr>
          <p:cNvPr id="26" name="组合 25"/>
          <p:cNvGrpSpPr/>
          <p:nvPr/>
        </p:nvGrpSpPr>
        <p:grpSpPr>
          <a:xfrm>
            <a:off x="2573868" y="1412776"/>
            <a:ext cx="7044264" cy="4213324"/>
            <a:chOff x="3305690" y="1233488"/>
            <a:chExt cx="5580620" cy="3671676"/>
          </a:xfrm>
        </p:grpSpPr>
        <p:grpSp>
          <p:nvGrpSpPr>
            <p:cNvPr id="22" name="组合 21"/>
            <p:cNvGrpSpPr/>
            <p:nvPr/>
          </p:nvGrpSpPr>
          <p:grpSpPr>
            <a:xfrm>
              <a:off x="3431171" y="1412776"/>
              <a:ext cx="5329658" cy="360040"/>
              <a:chOff x="4834794" y="1412776"/>
              <a:chExt cx="5329658" cy="360040"/>
            </a:xfrm>
          </p:grpSpPr>
          <p:sp>
            <p:nvSpPr>
              <p:cNvPr id="6" name="矩形 5"/>
              <p:cNvSpPr>
                <a:spLocks/>
              </p:cNvSpPr>
              <p:nvPr/>
            </p:nvSpPr>
            <p:spPr bwMode="auto">
              <a:xfrm>
                <a:off x="4834794" y="1412776"/>
                <a:ext cx="1153194" cy="360040"/>
              </a:xfrm>
              <a:prstGeom prst="rect">
                <a:avLst/>
              </a:prstGeom>
              <a:solidFill>
                <a:srgbClr val="F0F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effectLst/>
                    <a:latin typeface="+mn-lt"/>
                    <a:ea typeface="+mn-ea"/>
                    <a:cs typeface="+mn-ea"/>
                    <a:sym typeface="+mn-lt"/>
                  </a:rPr>
                  <a:t>Horizon</a:t>
                </a:r>
                <a:endParaRPr kumimoji="0" lang="zh-CN" altLang="en-US" sz="1800" b="0" i="0" u="none" strike="noStrike" cap="none" normalizeH="0" baseline="0" dirty="0" smtClean="0">
                  <a:ln>
                    <a:noFill/>
                  </a:ln>
                  <a:effectLst/>
                  <a:latin typeface="+mn-lt"/>
                  <a:ea typeface="+mn-ea"/>
                  <a:cs typeface="+mn-ea"/>
                  <a:sym typeface="+mn-lt"/>
                </a:endParaRPr>
              </a:p>
            </p:txBody>
          </p:sp>
          <p:sp>
            <p:nvSpPr>
              <p:cNvPr id="8" name="矩形 7"/>
              <p:cNvSpPr/>
              <p:nvPr/>
            </p:nvSpPr>
            <p:spPr bwMode="auto">
              <a:xfrm>
                <a:off x="6359319" y="1412776"/>
                <a:ext cx="1153194" cy="360040"/>
              </a:xfrm>
              <a:prstGeom prst="rect">
                <a:avLst/>
              </a:prstGeom>
              <a:solidFill>
                <a:srgbClr val="F0F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effectLst/>
                    <a:latin typeface="+mn-lt"/>
                    <a:ea typeface="+mn-ea"/>
                    <a:cs typeface="+mn-ea"/>
                    <a:sym typeface="+mn-lt"/>
                  </a:rPr>
                  <a:t>Magnum</a:t>
                </a:r>
                <a:endParaRPr kumimoji="0" lang="zh-CN" altLang="en-US" sz="1800" b="0" i="0" u="none" strike="noStrike" cap="none" normalizeH="0" baseline="0" dirty="0" smtClean="0">
                  <a:ln>
                    <a:noFill/>
                  </a:ln>
                  <a:effectLst/>
                  <a:latin typeface="+mn-lt"/>
                  <a:ea typeface="+mn-ea"/>
                  <a:cs typeface="+mn-ea"/>
                  <a:sym typeface="+mn-lt"/>
                </a:endParaRPr>
              </a:p>
            </p:txBody>
          </p:sp>
          <p:sp>
            <p:nvSpPr>
              <p:cNvPr id="9" name="矩形 8"/>
              <p:cNvSpPr/>
              <p:nvPr/>
            </p:nvSpPr>
            <p:spPr bwMode="auto">
              <a:xfrm>
                <a:off x="7883844" y="1412776"/>
                <a:ext cx="1153194" cy="360040"/>
              </a:xfrm>
              <a:prstGeom prst="rect">
                <a:avLst/>
              </a:prstGeom>
              <a:solidFill>
                <a:srgbClr val="F0F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effectLst/>
                    <a:latin typeface="+mn-lt"/>
                    <a:ea typeface="+mn-ea"/>
                    <a:cs typeface="+mn-ea"/>
                    <a:sym typeface="+mn-lt"/>
                  </a:rPr>
                  <a:t>Murano</a:t>
                </a:r>
                <a:endParaRPr kumimoji="0" lang="zh-CN" altLang="en-US" sz="1800" b="0" i="0" u="none" strike="noStrike" cap="none" normalizeH="0" baseline="0" dirty="0" smtClean="0">
                  <a:ln>
                    <a:noFill/>
                  </a:ln>
                  <a:effectLst/>
                  <a:latin typeface="+mn-lt"/>
                  <a:ea typeface="+mn-ea"/>
                  <a:cs typeface="+mn-ea"/>
                  <a:sym typeface="+mn-lt"/>
                </a:endParaRPr>
              </a:p>
            </p:txBody>
          </p:sp>
          <p:sp>
            <p:nvSpPr>
              <p:cNvPr id="10" name="矩形 9"/>
              <p:cNvSpPr/>
              <p:nvPr/>
            </p:nvSpPr>
            <p:spPr bwMode="auto">
              <a:xfrm>
                <a:off x="9408368" y="1412776"/>
                <a:ext cx="756084" cy="36004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latin typeface="+mn-lt"/>
                    <a:ea typeface="+mn-ea"/>
                    <a:cs typeface="+mn-ea"/>
                    <a:sym typeface="+mn-lt"/>
                  </a:rPr>
                  <a:t>…</a:t>
                </a:r>
                <a:endParaRPr kumimoji="0" lang="zh-CN" altLang="en-US" sz="1800" b="0" i="0" u="none" strike="noStrike" cap="none" normalizeH="0" baseline="0" dirty="0" smtClean="0">
                  <a:ln>
                    <a:noFill/>
                  </a:ln>
                  <a:solidFill>
                    <a:schemeClr val="tx1"/>
                  </a:solidFill>
                  <a:effectLst/>
                  <a:latin typeface="+mn-lt"/>
                  <a:ea typeface="+mn-ea"/>
                  <a:cs typeface="+mn-ea"/>
                  <a:sym typeface="+mn-lt"/>
                </a:endParaRPr>
              </a:p>
            </p:txBody>
          </p:sp>
        </p:grpSp>
        <p:sp>
          <p:nvSpPr>
            <p:cNvPr id="11" name="矩形 10"/>
            <p:cNvSpPr/>
            <p:nvPr/>
          </p:nvSpPr>
          <p:spPr bwMode="auto">
            <a:xfrm>
              <a:off x="5717958" y="2646367"/>
              <a:ext cx="756084" cy="360040"/>
            </a:xfrm>
            <a:prstGeom prst="rect">
              <a:avLst/>
            </a:prstGeom>
            <a:solidFill>
              <a:srgbClr val="15B0E8"/>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solidFill>
                    <a:schemeClr val="bg1"/>
                  </a:solidFill>
                  <a:latin typeface="+mn-lt"/>
                  <a:ea typeface="+mn-ea"/>
                  <a:cs typeface="+mn-ea"/>
                  <a:sym typeface="+mn-lt"/>
                </a:rPr>
                <a:t>Heat</a:t>
              </a:r>
              <a:endParaRPr lang="zh-CN" altLang="en-US" sz="1800" dirty="0">
                <a:solidFill>
                  <a:schemeClr val="bg1"/>
                </a:solidFill>
                <a:latin typeface="+mn-lt"/>
                <a:ea typeface="+mn-ea"/>
                <a:cs typeface="+mn-ea"/>
                <a:sym typeface="+mn-lt"/>
              </a:endParaRPr>
            </a:p>
          </p:txBody>
        </p:sp>
        <p:grpSp>
          <p:nvGrpSpPr>
            <p:cNvPr id="24" name="组合 23"/>
            <p:cNvGrpSpPr/>
            <p:nvPr/>
          </p:nvGrpSpPr>
          <p:grpSpPr>
            <a:xfrm>
              <a:off x="3431171" y="3766332"/>
              <a:ext cx="5329658" cy="1076962"/>
              <a:chOff x="3431171" y="3716338"/>
              <a:chExt cx="5329658" cy="1076962"/>
            </a:xfrm>
          </p:grpSpPr>
          <p:sp>
            <p:nvSpPr>
              <p:cNvPr id="12" name="矩形 11"/>
              <p:cNvSpPr>
                <a:spLocks/>
              </p:cNvSpPr>
              <p:nvPr/>
            </p:nvSpPr>
            <p:spPr bwMode="auto">
              <a:xfrm>
                <a:off x="3431171" y="3716338"/>
                <a:ext cx="1153194" cy="360040"/>
              </a:xfrm>
              <a:prstGeom prst="rect">
                <a:avLst/>
              </a:prstGeom>
              <a:solidFill>
                <a:srgbClr val="F0F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latin typeface="+mn-lt"/>
                    <a:ea typeface="+mn-ea"/>
                    <a:cs typeface="+mn-ea"/>
                    <a:sym typeface="+mn-lt"/>
                  </a:rPr>
                  <a:t>Nova</a:t>
                </a:r>
              </a:p>
            </p:txBody>
          </p:sp>
          <p:sp>
            <p:nvSpPr>
              <p:cNvPr id="13" name="矩形 12"/>
              <p:cNvSpPr>
                <a:spLocks/>
              </p:cNvSpPr>
              <p:nvPr/>
            </p:nvSpPr>
            <p:spPr bwMode="auto">
              <a:xfrm>
                <a:off x="5519403" y="3716338"/>
                <a:ext cx="1153194" cy="360040"/>
              </a:xfrm>
              <a:prstGeom prst="rect">
                <a:avLst/>
              </a:prstGeom>
              <a:solidFill>
                <a:srgbClr val="F0F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latin typeface="+mn-lt"/>
                    <a:ea typeface="+mn-ea"/>
                    <a:cs typeface="+mn-ea"/>
                    <a:sym typeface="+mn-lt"/>
                  </a:rPr>
                  <a:t>Cinder</a:t>
                </a:r>
                <a:endParaRPr lang="zh-CN" altLang="en-US" sz="1800" dirty="0">
                  <a:latin typeface="+mn-lt"/>
                  <a:ea typeface="+mn-ea"/>
                  <a:cs typeface="+mn-ea"/>
                  <a:sym typeface="+mn-lt"/>
                </a:endParaRPr>
              </a:p>
            </p:txBody>
          </p:sp>
          <p:sp>
            <p:nvSpPr>
              <p:cNvPr id="14" name="矩形 13"/>
              <p:cNvSpPr>
                <a:spLocks/>
              </p:cNvSpPr>
              <p:nvPr/>
            </p:nvSpPr>
            <p:spPr bwMode="auto">
              <a:xfrm>
                <a:off x="7607635" y="3716338"/>
                <a:ext cx="1153194" cy="360040"/>
              </a:xfrm>
              <a:prstGeom prst="rect">
                <a:avLst/>
              </a:prstGeom>
              <a:solidFill>
                <a:srgbClr val="F0F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latin typeface="+mn-lt"/>
                    <a:ea typeface="+mn-ea"/>
                    <a:cs typeface="+mn-ea"/>
                    <a:sym typeface="+mn-lt"/>
                  </a:rPr>
                  <a:t>Glance</a:t>
                </a:r>
                <a:endParaRPr lang="zh-CN" altLang="en-US" sz="1800" dirty="0">
                  <a:latin typeface="+mn-lt"/>
                  <a:ea typeface="+mn-ea"/>
                  <a:cs typeface="+mn-ea"/>
                  <a:sym typeface="+mn-lt"/>
                </a:endParaRPr>
              </a:p>
            </p:txBody>
          </p:sp>
          <p:sp>
            <p:nvSpPr>
              <p:cNvPr id="15" name="矩形 14"/>
              <p:cNvSpPr>
                <a:spLocks/>
              </p:cNvSpPr>
              <p:nvPr/>
            </p:nvSpPr>
            <p:spPr bwMode="auto">
              <a:xfrm>
                <a:off x="3431171" y="4422442"/>
                <a:ext cx="1153194" cy="360040"/>
              </a:xfrm>
              <a:prstGeom prst="rect">
                <a:avLst/>
              </a:prstGeom>
              <a:solidFill>
                <a:srgbClr val="F0F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latin typeface="+mn-lt"/>
                    <a:ea typeface="+mn-ea"/>
                    <a:cs typeface="+mn-ea"/>
                    <a:sym typeface="+mn-lt"/>
                  </a:rPr>
                  <a:t>Neutron</a:t>
                </a:r>
                <a:endParaRPr lang="zh-CN" altLang="en-US" sz="1800" dirty="0">
                  <a:latin typeface="+mn-lt"/>
                  <a:ea typeface="+mn-ea"/>
                  <a:cs typeface="+mn-ea"/>
                  <a:sym typeface="+mn-lt"/>
                </a:endParaRPr>
              </a:p>
            </p:txBody>
          </p:sp>
          <p:sp>
            <p:nvSpPr>
              <p:cNvPr id="16" name="矩形 15"/>
              <p:cNvSpPr>
                <a:spLocks/>
              </p:cNvSpPr>
              <p:nvPr/>
            </p:nvSpPr>
            <p:spPr bwMode="auto">
              <a:xfrm>
                <a:off x="5519403" y="4433260"/>
                <a:ext cx="1153194" cy="360040"/>
              </a:xfrm>
              <a:prstGeom prst="rect">
                <a:avLst/>
              </a:prstGeom>
              <a:solidFill>
                <a:srgbClr val="F0F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latin typeface="+mn-lt"/>
                    <a:ea typeface="+mn-ea"/>
                    <a:cs typeface="+mn-ea"/>
                    <a:sym typeface="+mn-lt"/>
                  </a:rPr>
                  <a:t>Swift</a:t>
                </a:r>
                <a:endParaRPr lang="zh-CN" altLang="en-US" sz="1800" dirty="0">
                  <a:latin typeface="+mn-lt"/>
                  <a:ea typeface="+mn-ea"/>
                  <a:cs typeface="+mn-ea"/>
                  <a:sym typeface="+mn-lt"/>
                </a:endParaRPr>
              </a:p>
            </p:txBody>
          </p:sp>
          <p:sp>
            <p:nvSpPr>
              <p:cNvPr id="17" name="矩形 16"/>
              <p:cNvSpPr>
                <a:spLocks/>
              </p:cNvSpPr>
              <p:nvPr/>
            </p:nvSpPr>
            <p:spPr bwMode="auto">
              <a:xfrm>
                <a:off x="7607635" y="4422442"/>
                <a:ext cx="1153194" cy="360040"/>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latin typeface="+mn-lt"/>
                    <a:ea typeface="+mn-ea"/>
                    <a:cs typeface="+mn-ea"/>
                    <a:sym typeface="+mn-lt"/>
                  </a:rPr>
                  <a:t>…</a:t>
                </a:r>
                <a:endParaRPr lang="zh-CN" altLang="en-US" sz="1800" dirty="0">
                  <a:latin typeface="+mn-lt"/>
                  <a:ea typeface="+mn-ea"/>
                  <a:cs typeface="+mn-ea"/>
                  <a:sym typeface="+mn-lt"/>
                </a:endParaRPr>
              </a:p>
            </p:txBody>
          </p:sp>
        </p:grpSp>
        <p:sp>
          <p:nvSpPr>
            <p:cNvPr id="19" name="下箭头 18"/>
            <p:cNvSpPr>
              <a:spLocks/>
            </p:cNvSpPr>
            <p:nvPr/>
          </p:nvSpPr>
          <p:spPr bwMode="auto">
            <a:xfrm flipV="1">
              <a:off x="5964074" y="1971307"/>
              <a:ext cx="263852" cy="644025"/>
            </a:xfrm>
            <a:prstGeom prst="downArrow">
              <a:avLst/>
            </a:prstGeom>
            <a:solidFill>
              <a:srgbClr val="F66F6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1" name="下箭头 20"/>
            <p:cNvSpPr>
              <a:spLocks/>
            </p:cNvSpPr>
            <p:nvPr/>
          </p:nvSpPr>
          <p:spPr bwMode="auto">
            <a:xfrm>
              <a:off x="5964074" y="3037443"/>
              <a:ext cx="263852" cy="644025"/>
            </a:xfrm>
            <a:prstGeom prst="downArrow">
              <a:avLst/>
            </a:prstGeom>
            <a:solidFill>
              <a:srgbClr val="F66F6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0" name="文本框 19"/>
            <p:cNvSpPr txBox="1"/>
            <p:nvPr/>
          </p:nvSpPr>
          <p:spPr bwMode="auto">
            <a:xfrm>
              <a:off x="6329269" y="2133995"/>
              <a:ext cx="938655" cy="318650"/>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dirty="0" smtClean="0">
                  <a:latin typeface="+mn-lt"/>
                  <a:ea typeface="+mn-ea"/>
                  <a:cs typeface="+mn-ea"/>
                  <a:sym typeface="+mn-lt"/>
                </a:rPr>
                <a:t>Supports</a:t>
              </a:r>
              <a:endParaRPr lang="zh-CN" altLang="en-US" sz="1800" dirty="0" smtClean="0">
                <a:latin typeface="+mn-lt"/>
                <a:ea typeface="+mn-ea"/>
                <a:cs typeface="+mn-ea"/>
                <a:sym typeface="+mn-lt"/>
              </a:endParaRPr>
            </a:p>
          </p:txBody>
        </p:sp>
        <p:sp>
          <p:nvSpPr>
            <p:cNvPr id="23" name="文本框 22"/>
            <p:cNvSpPr txBox="1"/>
            <p:nvPr/>
          </p:nvSpPr>
          <p:spPr bwMode="auto">
            <a:xfrm>
              <a:off x="6338887" y="3200131"/>
              <a:ext cx="920216" cy="318650"/>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dirty="0" smtClean="0">
                  <a:latin typeface="+mn-lt"/>
                  <a:ea typeface="+mn-ea"/>
                  <a:cs typeface="+mn-ea"/>
                  <a:sym typeface="+mn-lt"/>
                </a:rPr>
                <a:t>Depends</a:t>
              </a:r>
              <a:endParaRPr lang="zh-CN" altLang="en-US" sz="1800" dirty="0" smtClean="0">
                <a:latin typeface="+mn-lt"/>
                <a:ea typeface="+mn-ea"/>
                <a:cs typeface="+mn-ea"/>
                <a:sym typeface="+mn-lt"/>
              </a:endParaRPr>
            </a:p>
          </p:txBody>
        </p:sp>
        <p:sp>
          <p:nvSpPr>
            <p:cNvPr id="25" name="矩形 24"/>
            <p:cNvSpPr/>
            <p:nvPr/>
          </p:nvSpPr>
          <p:spPr bwMode="auto">
            <a:xfrm>
              <a:off x="3305690" y="1233488"/>
              <a:ext cx="5580620" cy="737819"/>
            </a:xfrm>
            <a:prstGeom prst="rect">
              <a:avLst/>
            </a:prstGeom>
            <a:noFill/>
            <a:ln w="9525" cap="flat" cmpd="sng" algn="ctr">
              <a:solidFill>
                <a:srgbClr val="415463"/>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7" name="矩形 26"/>
            <p:cNvSpPr/>
            <p:nvPr/>
          </p:nvSpPr>
          <p:spPr bwMode="auto">
            <a:xfrm>
              <a:off x="3305690" y="3704462"/>
              <a:ext cx="5580620" cy="1200702"/>
            </a:xfrm>
            <a:prstGeom prst="rect">
              <a:avLst/>
            </a:prstGeom>
            <a:noFill/>
            <a:ln w="9525" cap="flat" cmpd="sng" algn="ctr">
              <a:solidFill>
                <a:srgbClr val="415463"/>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grpSp>
    </p:spTree>
    <p:extLst>
      <p:ext uri="{BB962C8B-B14F-4D97-AF65-F5344CB8AC3E}">
        <p14:creationId xmlns:p14="http://schemas.microsoft.com/office/powerpoint/2010/main" val="53633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latin typeface="+mn-lt"/>
                <a:cs typeface="+mn-ea"/>
                <a:sym typeface="+mn-lt"/>
              </a:rPr>
              <a:t>OpenStack</a:t>
            </a:r>
            <a:r>
              <a:rPr lang="zh-CN" altLang="en-US" dirty="0" smtClean="0">
                <a:latin typeface="+mn-lt"/>
                <a:cs typeface="+mn-ea"/>
                <a:sym typeface="+mn-lt"/>
              </a:rPr>
              <a:t>编排服务</a:t>
            </a:r>
            <a:r>
              <a:rPr lang="en-US" altLang="zh-CN" dirty="0" smtClean="0">
                <a:latin typeface="+mn-lt"/>
                <a:cs typeface="+mn-ea"/>
                <a:sym typeface="+mn-lt"/>
              </a:rPr>
              <a:t>Heat</a:t>
            </a:r>
            <a:r>
              <a:rPr lang="zh-CN" altLang="en-US" dirty="0" smtClean="0">
                <a:latin typeface="+mn-lt"/>
                <a:cs typeface="+mn-ea"/>
                <a:sym typeface="+mn-lt"/>
              </a:rPr>
              <a:t>简介</a:t>
            </a:r>
            <a:endParaRPr lang="en-US" altLang="zh-CN" dirty="0">
              <a:latin typeface="+mn-lt"/>
              <a:cs typeface="+mn-ea"/>
              <a:sym typeface="+mn-lt"/>
            </a:endParaRPr>
          </a:p>
          <a:p>
            <a:r>
              <a:rPr lang="en-US" altLang="zh-CN" b="1" dirty="0">
                <a:solidFill>
                  <a:schemeClr val="tx1"/>
                </a:solidFill>
                <a:latin typeface="+mn-lt"/>
                <a:cs typeface="+mn-ea"/>
                <a:sym typeface="+mn-lt"/>
              </a:rPr>
              <a:t>Heat</a:t>
            </a:r>
            <a:r>
              <a:rPr lang="zh-CN" altLang="en-US" b="1" dirty="0">
                <a:solidFill>
                  <a:schemeClr val="tx1"/>
                </a:solidFill>
                <a:latin typeface="+mn-lt"/>
                <a:cs typeface="+mn-ea"/>
                <a:sym typeface="+mn-lt"/>
              </a:rPr>
              <a:t>架构</a:t>
            </a:r>
          </a:p>
          <a:p>
            <a:r>
              <a:rPr lang="en-US" altLang="zh-CN" dirty="0" smtClean="0">
                <a:latin typeface="+mn-lt"/>
                <a:cs typeface="+mn-ea"/>
                <a:sym typeface="+mn-lt"/>
              </a:rPr>
              <a:t>Heat</a:t>
            </a:r>
            <a:r>
              <a:rPr lang="zh-CN" altLang="en-US" dirty="0" smtClean="0">
                <a:latin typeface="+mn-lt"/>
                <a:cs typeface="+mn-ea"/>
                <a:sym typeface="+mn-lt"/>
              </a:rPr>
              <a:t>概念</a:t>
            </a:r>
            <a:endParaRPr lang="en-US" altLang="zh-CN" dirty="0">
              <a:latin typeface="+mn-lt"/>
              <a:cs typeface="+mn-ea"/>
              <a:sym typeface="+mn-lt"/>
            </a:endParaRPr>
          </a:p>
          <a:p>
            <a:r>
              <a:rPr lang="en-US" altLang="zh-CN" dirty="0" smtClean="0">
                <a:latin typeface="+mn-lt"/>
                <a:cs typeface="+mn-ea"/>
                <a:sym typeface="+mn-lt"/>
              </a:rPr>
              <a:t>Heat</a:t>
            </a:r>
            <a:r>
              <a:rPr lang="zh-CN" altLang="en-US" dirty="0" smtClean="0">
                <a:latin typeface="+mn-lt"/>
                <a:cs typeface="+mn-ea"/>
                <a:sym typeface="+mn-lt"/>
              </a:rPr>
              <a:t>典型编排场景</a:t>
            </a:r>
            <a:endParaRPr lang="en-US" altLang="zh-CN" dirty="0">
              <a:latin typeface="+mn-lt"/>
              <a:cs typeface="+mn-ea"/>
              <a:sym typeface="+mn-lt"/>
            </a:endParaRPr>
          </a:p>
          <a:p>
            <a:r>
              <a:rPr lang="en-US" altLang="zh-CN" dirty="0" smtClean="0">
                <a:latin typeface="+mn-lt"/>
                <a:cs typeface="+mn-ea"/>
                <a:sym typeface="+mn-lt"/>
              </a:rPr>
              <a:t>OpenStack</a:t>
            </a:r>
            <a:r>
              <a:rPr lang="zh-CN" altLang="en-US" dirty="0">
                <a:latin typeface="+mn-lt"/>
                <a:cs typeface="+mn-ea"/>
                <a:sym typeface="+mn-lt"/>
              </a:rPr>
              <a:t>动手实验</a:t>
            </a:r>
            <a:r>
              <a:rPr lang="zh-CN" altLang="en-US" dirty="0" smtClean="0">
                <a:latin typeface="+mn-lt"/>
                <a:cs typeface="+mn-ea"/>
                <a:sym typeface="+mn-lt"/>
              </a:rPr>
              <a:t>：</a:t>
            </a:r>
            <a:r>
              <a:rPr lang="en-US" altLang="zh-CN" dirty="0">
                <a:latin typeface="+mn-lt"/>
                <a:cs typeface="+mn-ea"/>
                <a:sym typeface="+mn-lt"/>
              </a:rPr>
              <a:t> Heat</a:t>
            </a:r>
            <a:r>
              <a:rPr lang="zh-CN" altLang="en-US" dirty="0" smtClean="0">
                <a:latin typeface="+mn-lt"/>
                <a:cs typeface="+mn-ea"/>
                <a:sym typeface="+mn-lt"/>
              </a:rPr>
              <a:t>操作</a:t>
            </a:r>
            <a:endParaRPr lang="zh-CN" altLang="en-US" dirty="0">
              <a:latin typeface="+mn-lt"/>
              <a:cs typeface="+mn-ea"/>
              <a:sym typeface="+mn-lt"/>
            </a:endParaRPr>
          </a:p>
        </p:txBody>
      </p:sp>
    </p:spTree>
    <p:extLst>
      <p:ext uri="{BB962C8B-B14F-4D97-AF65-F5344CB8AC3E}">
        <p14:creationId xmlns:p14="http://schemas.microsoft.com/office/powerpoint/2010/main" val="1549307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人才生态发展部-母版">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e4tutbtr">
      <a:majorFont>
        <a:latin typeface="Microsoft YaHei"/>
        <a:ea typeface="微软雅黑"/>
        <a:cs typeface=""/>
      </a:majorFont>
      <a:minorFont>
        <a:latin typeface="Microsoft YaHe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rtlCol="0" anchor="ctr" anchorCtr="0" compatLnSpc="1">
        <a:prstTxWarp prst="textNoShape">
          <a:avLst/>
        </a:prstTxWarp>
        <a:spAutoFit/>
      </a:bodyPr>
      <a:lstStyle>
        <a:defPPr>
          <a:defRPr sz="2400" dirty="0" smtClean="0">
            <a:latin typeface="+mn-ea"/>
            <a:ea typeface="+mn-ea"/>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微软雅黑">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6">
    <a:dk1>
      <a:srgbClr val="000000"/>
    </a:dk1>
    <a:lt1>
      <a:srgbClr val="FFFFFF"/>
    </a:lt1>
    <a:dk2>
      <a:srgbClr val="768395"/>
    </a:dk2>
    <a:lt2>
      <a:srgbClr val="F0F0F0"/>
    </a:lt2>
    <a:accent1>
      <a:srgbClr val="BC3649"/>
    </a:accent1>
    <a:accent2>
      <a:srgbClr val="6A868F"/>
    </a:accent2>
    <a:accent3>
      <a:srgbClr val="31778D"/>
    </a:accent3>
    <a:accent4>
      <a:srgbClr val="D6C88B"/>
    </a:accent4>
    <a:accent5>
      <a:srgbClr val="D66E49"/>
    </a:accent5>
    <a:accent6>
      <a:srgbClr val="649EB2"/>
    </a:accent6>
    <a:hlink>
      <a:srgbClr val="BC3649"/>
    </a:hlink>
    <a:folHlink>
      <a:srgbClr val="BFBFBF"/>
    </a:folHlink>
  </a:clrScheme>
</a:themeOverride>
</file>

<file path=ppt/theme/themeOverride2.xml><?xml version="1.0" encoding="utf-8"?>
<a:themeOverride xmlns:a="http://schemas.openxmlformats.org/drawingml/2006/main">
  <a:clrScheme name="default 6">
    <a:dk1>
      <a:srgbClr val="000000"/>
    </a:dk1>
    <a:lt1>
      <a:srgbClr val="FFFFFF"/>
    </a:lt1>
    <a:dk2>
      <a:srgbClr val="768395"/>
    </a:dk2>
    <a:lt2>
      <a:srgbClr val="F0F0F0"/>
    </a:lt2>
    <a:accent1>
      <a:srgbClr val="BC3649"/>
    </a:accent1>
    <a:accent2>
      <a:srgbClr val="6A868F"/>
    </a:accent2>
    <a:accent3>
      <a:srgbClr val="31778D"/>
    </a:accent3>
    <a:accent4>
      <a:srgbClr val="D6C88B"/>
    </a:accent4>
    <a:accent5>
      <a:srgbClr val="D66E49"/>
    </a:accent5>
    <a:accent6>
      <a:srgbClr val="649EB2"/>
    </a:accent6>
    <a:hlink>
      <a:srgbClr val="BC3649"/>
    </a:hlink>
    <a:folHlink>
      <a:srgbClr val="BFBFBF"/>
    </a:folHlink>
  </a:clrScheme>
</a:themeOverride>
</file>

<file path=ppt/theme/themeOverride3.xml><?xml version="1.0" encoding="utf-8"?>
<a:themeOverride xmlns:a="http://schemas.openxmlformats.org/drawingml/2006/main">
  <a:clrScheme name="default 6">
    <a:dk1>
      <a:srgbClr val="000000"/>
    </a:dk1>
    <a:lt1>
      <a:srgbClr val="FFFFFF"/>
    </a:lt1>
    <a:dk2>
      <a:srgbClr val="768395"/>
    </a:dk2>
    <a:lt2>
      <a:srgbClr val="F0F0F0"/>
    </a:lt2>
    <a:accent1>
      <a:srgbClr val="BC3649"/>
    </a:accent1>
    <a:accent2>
      <a:srgbClr val="6A868F"/>
    </a:accent2>
    <a:accent3>
      <a:srgbClr val="31778D"/>
    </a:accent3>
    <a:accent4>
      <a:srgbClr val="D6C88B"/>
    </a:accent4>
    <a:accent5>
      <a:srgbClr val="D66E49"/>
    </a:accent5>
    <a:accent6>
      <a:srgbClr val="649EB2"/>
    </a:accent6>
    <a:hlink>
      <a:srgbClr val="BC3649"/>
    </a:hlink>
    <a:folHlink>
      <a:srgbClr val="BFBFBF"/>
    </a:folHlink>
  </a:clrScheme>
</a:themeOverride>
</file>

<file path=ppt/theme/themeOverride4.xml><?xml version="1.0" encoding="utf-8"?>
<a:themeOverride xmlns:a="http://schemas.openxmlformats.org/drawingml/2006/main">
  <a:clrScheme name="default 6">
    <a:dk1>
      <a:srgbClr val="000000"/>
    </a:dk1>
    <a:lt1>
      <a:srgbClr val="FFFFFF"/>
    </a:lt1>
    <a:dk2>
      <a:srgbClr val="768395"/>
    </a:dk2>
    <a:lt2>
      <a:srgbClr val="F0F0F0"/>
    </a:lt2>
    <a:accent1>
      <a:srgbClr val="BC3649"/>
    </a:accent1>
    <a:accent2>
      <a:srgbClr val="6A868F"/>
    </a:accent2>
    <a:accent3>
      <a:srgbClr val="31778D"/>
    </a:accent3>
    <a:accent4>
      <a:srgbClr val="D6C88B"/>
    </a:accent4>
    <a:accent5>
      <a:srgbClr val="D66E49"/>
    </a:accent5>
    <a:accent6>
      <a:srgbClr val="649EB2"/>
    </a:accent6>
    <a:hlink>
      <a:srgbClr val="BC3649"/>
    </a:hlink>
    <a:folHlink>
      <a:srgbClr val="BFBFBF"/>
    </a:folHlink>
  </a:clrScheme>
</a:themeOverride>
</file>

<file path=ppt/theme/themeOverride5.xml><?xml version="1.0" encoding="utf-8"?>
<a:themeOverride xmlns:a="http://schemas.openxmlformats.org/drawingml/2006/main">
  <a:clrScheme name="default 6">
    <a:dk1>
      <a:srgbClr val="000000"/>
    </a:dk1>
    <a:lt1>
      <a:srgbClr val="FFFFFF"/>
    </a:lt1>
    <a:dk2>
      <a:srgbClr val="768395"/>
    </a:dk2>
    <a:lt2>
      <a:srgbClr val="F0F0F0"/>
    </a:lt2>
    <a:accent1>
      <a:srgbClr val="BC3649"/>
    </a:accent1>
    <a:accent2>
      <a:srgbClr val="6A868F"/>
    </a:accent2>
    <a:accent3>
      <a:srgbClr val="31778D"/>
    </a:accent3>
    <a:accent4>
      <a:srgbClr val="D6C88B"/>
    </a:accent4>
    <a:accent5>
      <a:srgbClr val="D66E49"/>
    </a:accent5>
    <a:accent6>
      <a:srgbClr val="649EB2"/>
    </a:accent6>
    <a:hlink>
      <a:srgbClr val="BC3649"/>
    </a:hlink>
    <a:folHlink>
      <a:srgbClr val="BFBFBF"/>
    </a:folHlink>
  </a:clrScheme>
</a:themeOverride>
</file>

<file path=ppt/theme/themeOverride6.xml><?xml version="1.0" encoding="utf-8"?>
<a:themeOverride xmlns:a="http://schemas.openxmlformats.org/drawingml/2006/main">
  <a:clrScheme name="default 6">
    <a:dk1>
      <a:srgbClr val="000000"/>
    </a:dk1>
    <a:lt1>
      <a:srgbClr val="FFFFFF"/>
    </a:lt1>
    <a:dk2>
      <a:srgbClr val="768395"/>
    </a:dk2>
    <a:lt2>
      <a:srgbClr val="F0F0F0"/>
    </a:lt2>
    <a:accent1>
      <a:srgbClr val="BC3649"/>
    </a:accent1>
    <a:accent2>
      <a:srgbClr val="6A868F"/>
    </a:accent2>
    <a:accent3>
      <a:srgbClr val="31778D"/>
    </a:accent3>
    <a:accent4>
      <a:srgbClr val="D6C88B"/>
    </a:accent4>
    <a:accent5>
      <a:srgbClr val="D66E49"/>
    </a:accent5>
    <a:accent6>
      <a:srgbClr val="649EB2"/>
    </a:accent6>
    <a:hlink>
      <a:srgbClr val="BC3649"/>
    </a:hlink>
    <a:folHlink>
      <a:srgbClr val="BFBFBF"/>
    </a:folHlink>
  </a:clrScheme>
</a:themeOverride>
</file>

<file path=ppt/theme/themeOverride7.xml><?xml version="1.0" encoding="utf-8"?>
<a:themeOverride xmlns:a="http://schemas.openxmlformats.org/drawingml/2006/main">
  <a:clrScheme name="default 6">
    <a:dk1>
      <a:srgbClr val="000000"/>
    </a:dk1>
    <a:lt1>
      <a:srgbClr val="FFFFFF"/>
    </a:lt1>
    <a:dk2>
      <a:srgbClr val="768395"/>
    </a:dk2>
    <a:lt2>
      <a:srgbClr val="F0F0F0"/>
    </a:lt2>
    <a:accent1>
      <a:srgbClr val="BC3649"/>
    </a:accent1>
    <a:accent2>
      <a:srgbClr val="6A868F"/>
    </a:accent2>
    <a:accent3>
      <a:srgbClr val="31778D"/>
    </a:accent3>
    <a:accent4>
      <a:srgbClr val="D6C88B"/>
    </a:accent4>
    <a:accent5>
      <a:srgbClr val="D66E49"/>
    </a:accent5>
    <a:accent6>
      <a:srgbClr val="649EB2"/>
    </a:accent6>
    <a:hlink>
      <a:srgbClr val="BC3649"/>
    </a:hlink>
    <a:folHlink>
      <a:srgbClr val="BFBFBF"/>
    </a:folHlink>
  </a:clrScheme>
</a:themeOverride>
</file>

<file path=ppt/theme/themeOverride8.xml><?xml version="1.0" encoding="utf-8"?>
<a:themeOverride xmlns:a="http://schemas.openxmlformats.org/drawingml/2006/main">
  <a:clrScheme name="default 6">
    <a:dk1>
      <a:srgbClr val="000000"/>
    </a:dk1>
    <a:lt1>
      <a:srgbClr val="FFFFFF"/>
    </a:lt1>
    <a:dk2>
      <a:srgbClr val="768395"/>
    </a:dk2>
    <a:lt2>
      <a:srgbClr val="F0F0F0"/>
    </a:lt2>
    <a:accent1>
      <a:srgbClr val="BC3649"/>
    </a:accent1>
    <a:accent2>
      <a:srgbClr val="6A868F"/>
    </a:accent2>
    <a:accent3>
      <a:srgbClr val="31778D"/>
    </a:accent3>
    <a:accent4>
      <a:srgbClr val="D6C88B"/>
    </a:accent4>
    <a:accent5>
      <a:srgbClr val="D66E49"/>
    </a:accent5>
    <a:accent6>
      <a:srgbClr val="649EB2"/>
    </a:accent6>
    <a:hlink>
      <a:srgbClr val="BC3649"/>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CCA2B5-3FE3-400B-9EC4-E12D186075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AE3093B-232B-4C15-AB25-7F1FBE134870}">
  <ds:schemaRef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terms/"/>
    <ds:schemaRef ds:uri="http://purl.org/dc/elements/1.1/"/>
    <ds:schemaRef ds:uri="http://purl.org/dc/dcmitype/"/>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67012</TotalTime>
  <Words>2491</Words>
  <Application>Microsoft Office PowerPoint</Application>
  <PresentationFormat>宽屏</PresentationFormat>
  <Paragraphs>363</Paragraphs>
  <Slides>35</Slides>
  <Notes>35</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Open Sans</vt:lpstr>
      <vt:lpstr>宋体</vt:lpstr>
      <vt:lpstr>Microsoft YaHei</vt:lpstr>
      <vt:lpstr>Microsoft YaHei</vt:lpstr>
      <vt:lpstr>黑体</vt:lpstr>
      <vt:lpstr>Arial</vt:lpstr>
      <vt:lpstr>FrutigerNext LT Light</vt:lpstr>
      <vt:lpstr>FrutigerNext LT Medium</vt:lpstr>
      <vt:lpstr>FrutigerNext LT Regular</vt:lpstr>
      <vt:lpstr>Wingdings</vt:lpstr>
      <vt:lpstr>人才生态发展部-母版</vt:lpstr>
      <vt:lpstr>OpenStack编排管理</vt:lpstr>
      <vt:lpstr>PowerPoint 演示文稿</vt:lpstr>
      <vt:lpstr>PowerPoint 演示文稿</vt:lpstr>
      <vt:lpstr>PowerPoint 演示文稿</vt:lpstr>
      <vt:lpstr>提问：OpenStack能更加智能化吗？</vt:lpstr>
      <vt:lpstr>Heat编排服务，使OpenStack智能化</vt:lpstr>
      <vt:lpstr>Heat在OpenStack中的位置和作用</vt:lpstr>
      <vt:lpstr>Heat与其他OpenStack服务的关系</vt:lpstr>
      <vt:lpstr>PowerPoint 演示文稿</vt:lpstr>
      <vt:lpstr>Heat架构</vt:lpstr>
      <vt:lpstr>Heat组件</vt:lpstr>
      <vt:lpstr>Heat Engine架构</vt:lpstr>
      <vt:lpstr>PowerPoint 演示文稿</vt:lpstr>
      <vt:lpstr>Heat模板</vt:lpstr>
      <vt:lpstr>Heat模板默认编写语言 - YAML</vt:lpstr>
      <vt:lpstr>Heat模板 -“Hello World”</vt:lpstr>
      <vt:lpstr>HOT模板 - 结构</vt:lpstr>
      <vt:lpstr>HOT模板 - Resource</vt:lpstr>
      <vt:lpstr>HOT模板 - Resource</vt:lpstr>
      <vt:lpstr>HOT模板 - 查询Resource Type</vt:lpstr>
      <vt:lpstr>Heat Stack</vt:lpstr>
      <vt:lpstr>Heat Stack常用命令</vt:lpstr>
      <vt:lpstr>PowerPoint 演示文稿</vt:lpstr>
      <vt:lpstr>Heat编排场景</vt:lpstr>
      <vt:lpstr>Heat对基础架构资源的编排</vt:lpstr>
      <vt:lpstr>Heat对软件配置和部署的编排</vt:lpstr>
      <vt:lpstr>Heat对资源自动伸缩的编排</vt:lpstr>
      <vt:lpstr>Heat负载均衡的编排</vt:lpstr>
      <vt:lpstr>Heat和配置管理工具集成</vt:lpstr>
      <vt:lpstr>PowerPoint 演示文稿</vt:lpstr>
      <vt:lpstr>动手实验：Heat操作</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yangwenbin (D)</cp:lastModifiedBy>
  <cp:revision>2797</cp:revision>
  <dcterms:created xsi:type="dcterms:W3CDTF">2003-08-21T06:48:56Z</dcterms:created>
  <dcterms:modified xsi:type="dcterms:W3CDTF">2019-08-09T02:29:10Z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(3)dUIJafUxTcMYonLReIVZsT763mXAsPX4QEnY6fxtrcXM2eJwVxboRU4VtAWsVvUaBMdb0pKo
WnxwCbf3RaSgXjK7yMcth8HyjFvE7nA58bI3UuzWbTvQOOc5z1xDs9miXLQUUL/9lBGC1U5T
lC2R6S6T1Mk6mZr7pfW/61UiEqswurzNpHwIIzA3A12ZQbUJMPGB4Xya1rVk62T8mayrrliH
3zc8vEIuQOmbw7Y4uX</vt:lpwstr>
  </property>
  <property fmtid="{D5CDD505-2E9C-101B-9397-08002B2CF9AE}" pid="18" name="_2015_ms_pID_7253431">
    <vt:lpwstr>e3fyzhXEsQRd6X+B2wK3jy2FNMsML9i55yhELP027M0LgO5lxMnaX7
vV9vaGuQCRgxggUzK8GPHkqTprVkUFhYrFA/J1k6TehTfc4fR8DcGo9q/XyBcUsWH86edeYu
qbwImLIIRpgYmyaVzuvZPo1b+5Txdb0q0V9EYWOnH7xtS5JxM1xnIo+Ga9i96JfzB8c9QGCU
M3ZT/+zMgIZsdZwaEV+8Oc2c7OaVG0UzFaPU</vt:lpwstr>
  </property>
  <property fmtid="{D5CDD505-2E9C-101B-9397-08002B2CF9AE}" pid="19" name="_2015_ms_pID_7253432">
    <vt:lpwstr>d0yeiY1krr38DXsyOfrxP1Ld1HsOsQybA4f9
+2R2J/UVmtJenolJvurH6ZshzN6H3Q==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1552611009</vt:lpwstr>
  </property>
</Properties>
</file>