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35"/>
  </p:notesMasterIdLst>
  <p:handoutMasterIdLst>
    <p:handoutMasterId r:id="rId36"/>
  </p:handoutMasterIdLst>
  <p:sldIdLst>
    <p:sldId id="277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9" r:id="rId23"/>
    <p:sldId id="300" r:id="rId24"/>
    <p:sldId id="302" r:id="rId25"/>
    <p:sldId id="304" r:id="rId26"/>
    <p:sldId id="305" r:id="rId27"/>
    <p:sldId id="306" r:id="rId28"/>
    <p:sldId id="312" r:id="rId29"/>
    <p:sldId id="313" r:id="rId30"/>
    <p:sldId id="307" r:id="rId31"/>
    <p:sldId id="308" r:id="rId32"/>
    <p:sldId id="275" r:id="rId33"/>
    <p:sldId id="311" r:id="rId34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35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0E8"/>
    <a:srgbClr val="415463"/>
    <a:srgbClr val="8FA0B4"/>
    <a:srgbClr val="FFDF4F"/>
    <a:srgbClr val="59C8D5"/>
    <a:srgbClr val="F7A655"/>
    <a:srgbClr val="F66F6A"/>
    <a:srgbClr val="CBDCEA"/>
    <a:srgbClr val="F0F0F0"/>
    <a:srgbClr val="93A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9" autoAdjust="0"/>
    <p:restoredTop sz="60813" autoAdjust="0"/>
  </p:normalViewPr>
  <p:slideViewPr>
    <p:cSldViewPr showGuides="1">
      <p:cViewPr varScale="1">
        <p:scale>
          <a:sx n="67" d="100"/>
          <a:sy n="67" d="100"/>
        </p:scale>
        <p:origin x="3964" y="56"/>
      </p:cViewPr>
      <p:guideLst>
        <p:guide pos="3840"/>
        <p:guide orient="horz" pos="3543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5" d="100"/>
          <a:sy n="75" d="100"/>
        </p:scale>
        <p:origin x="5172" y="56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9E6EC-1D16-4173-8E91-700EC7CB079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201423B-8346-42B4-BA71-8B1FD565A854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保持开放性，以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为基础构筑企业级云计算解决方案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C25F6BFF-6C06-48BC-B6D7-02EC94660EE6}" type="parTrans" cxnId="{E30A79D9-156E-45AD-A42D-2A7AD61D7A99}">
      <dgm:prSet/>
      <dgm:spPr/>
      <dgm:t>
        <a:bodyPr/>
        <a:lstStyle/>
        <a:p>
          <a:endParaRPr lang="zh-CN" altLang="en-US"/>
        </a:p>
      </dgm:t>
    </dgm:pt>
    <dgm:pt modelId="{E77F7B95-E1FC-485B-996E-4C6791F327E2}" type="sibTrans" cxnId="{E30A79D9-156E-45AD-A42D-2A7AD61D7A99}">
      <dgm:prSet/>
      <dgm:spPr/>
      <dgm:t>
        <a:bodyPr/>
        <a:lstStyle/>
        <a:p>
          <a:endParaRPr lang="zh-CN" altLang="en-US"/>
        </a:p>
      </dgm:t>
    </dgm:pt>
    <dgm:pt modelId="{0959B81F-659D-41AF-9BA9-1C892BABC696}">
      <dgm:prSet/>
      <dgm:spPr/>
      <dgm:t>
        <a:bodyPr/>
        <a:lstStyle/>
        <a:p>
          <a:pPr rtl="0"/>
          <a:r>
            <a:rPr lang="en-US" dirty="0" err="1" smtClean="0">
              <a:latin typeface="+mn-lt"/>
              <a:ea typeface="+mn-ea"/>
              <a:cs typeface="+mn-ea"/>
              <a:sym typeface="+mn-lt"/>
            </a:rPr>
            <a:t>FusionSphere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 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是华为基于社区原生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的商用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增强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版，消除了厂商锁定，实现了计算、存储、网络等方面的开放性。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D0EB6AC1-8765-40F4-9AA3-C5125306B6A3}" type="parTrans" cxnId="{C1E7EC69-DE34-4938-8B2F-0EE5C18108B1}">
      <dgm:prSet/>
      <dgm:spPr/>
      <dgm:t>
        <a:bodyPr/>
        <a:lstStyle/>
        <a:p>
          <a:endParaRPr lang="zh-CN" altLang="en-US"/>
        </a:p>
      </dgm:t>
    </dgm:pt>
    <dgm:pt modelId="{71F797BD-6DE1-4502-856E-90104A4B40D6}" type="sibTrans" cxnId="{C1E7EC69-DE34-4938-8B2F-0EE5C18108B1}">
      <dgm:prSet/>
      <dgm:spPr/>
      <dgm:t>
        <a:bodyPr/>
        <a:lstStyle/>
        <a:p>
          <a:endParaRPr lang="zh-CN" altLang="en-US"/>
        </a:p>
      </dgm:t>
    </dgm:pt>
    <dgm:pt modelId="{EA927208-570D-4A32-941B-A1DB05F1B0E8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不追求功能差异化，尽可能压缩私有扩展，总体与社区保持一致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0B8AB891-1BA4-4857-9A87-C0288F2E97E9}" type="parTrans" cxnId="{19D0243B-B477-4967-A29D-1EB23B2FD9CB}">
      <dgm:prSet/>
      <dgm:spPr/>
      <dgm:t>
        <a:bodyPr/>
        <a:lstStyle/>
        <a:p>
          <a:endParaRPr lang="zh-CN" altLang="en-US"/>
        </a:p>
      </dgm:t>
    </dgm:pt>
    <dgm:pt modelId="{D12F8DAE-40B3-498C-A60E-CF904AAD2296}" type="sibTrans" cxnId="{19D0243B-B477-4967-A29D-1EB23B2FD9CB}">
      <dgm:prSet/>
      <dgm:spPr/>
      <dgm:t>
        <a:bodyPr/>
        <a:lstStyle/>
        <a:p>
          <a:endParaRPr lang="zh-CN" altLang="en-US"/>
        </a:p>
      </dgm:t>
    </dgm:pt>
    <dgm:pt modelId="{322155B2-B4DA-48F9-A4D1-EEF8DC64AE7A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在原生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开放、标准的基础上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，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对其易用性和可靠性做了增强开发，使</a:t>
          </a:r>
          <a:r>
            <a:rPr lang="en-US" dirty="0" err="1" smtClean="0">
              <a:latin typeface="+mn-lt"/>
              <a:ea typeface="+mn-ea"/>
              <a:cs typeface="+mn-ea"/>
              <a:sym typeface="+mn-lt"/>
            </a:rPr>
            <a:t>FusionSphere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 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更易于部署和使用，性能更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强，运行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更稳定。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B753262A-1874-49E3-B5EC-7906DF4D2C8C}" type="parTrans" cxnId="{70FF5FEA-E8DD-476B-9E49-F29160E7255F}">
      <dgm:prSet/>
      <dgm:spPr/>
      <dgm:t>
        <a:bodyPr/>
        <a:lstStyle/>
        <a:p>
          <a:endParaRPr lang="zh-CN" altLang="en-US"/>
        </a:p>
      </dgm:t>
    </dgm:pt>
    <dgm:pt modelId="{F675D6EA-5B21-48BF-AB5C-FB1E0607ADA8}" type="sibTrans" cxnId="{70FF5FEA-E8DD-476B-9E49-F29160E7255F}">
      <dgm:prSet/>
      <dgm:spPr/>
      <dgm:t>
        <a:bodyPr/>
        <a:lstStyle/>
        <a:p>
          <a:endParaRPr lang="zh-CN" altLang="en-US"/>
        </a:p>
      </dgm:t>
    </dgm:pt>
    <dgm:pt modelId="{ED38D2F7-8C85-41CC-9C3A-3347D4BBA2D8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与外围组件相集成，共同组成有整体竞争力的解决方案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F3DC84BE-745A-4980-BB3A-8AAEFB97F017}" type="parTrans" cxnId="{49A18496-73CD-49C5-BCBC-AAB4CB6944F8}">
      <dgm:prSet/>
      <dgm:spPr/>
      <dgm:t>
        <a:bodyPr/>
        <a:lstStyle/>
        <a:p>
          <a:endParaRPr lang="zh-CN" altLang="en-US"/>
        </a:p>
      </dgm:t>
    </dgm:pt>
    <dgm:pt modelId="{D0689638-6F04-4931-8791-0FF90FFF4CB4}" type="sibTrans" cxnId="{49A18496-73CD-49C5-BCBC-AAB4CB6944F8}">
      <dgm:prSet/>
      <dgm:spPr/>
      <dgm:t>
        <a:bodyPr/>
        <a:lstStyle/>
        <a:p>
          <a:endParaRPr lang="zh-CN" altLang="en-US"/>
        </a:p>
      </dgm:t>
    </dgm:pt>
    <dgm:pt modelId="{A6EE3459-D712-4BC7-9B60-B8094AEE7EA5}">
      <dgm:prSet/>
      <dgm:spPr/>
      <dgm:t>
        <a:bodyPr/>
        <a:lstStyle/>
        <a:p>
          <a:pPr rtl="0"/>
          <a:r>
            <a:rPr lang="en-US" dirty="0" err="1" smtClean="0">
              <a:latin typeface="+mn-lt"/>
              <a:ea typeface="+mn-ea"/>
              <a:cs typeface="+mn-ea"/>
              <a:sym typeface="+mn-lt"/>
            </a:rPr>
            <a:t>FusionSphere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 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向下可整合接入多种虚拟化平台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，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向上可对接运营商的解决方案，如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IMS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、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CGP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、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VAS Cloud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等。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06928160-0394-49EB-89B9-9CB68A9D218B}" type="parTrans" cxnId="{A735A95D-3BA5-4914-A485-CF1DD337BCED}">
      <dgm:prSet/>
      <dgm:spPr/>
      <dgm:t>
        <a:bodyPr/>
        <a:lstStyle/>
        <a:p>
          <a:endParaRPr lang="zh-CN" altLang="en-US"/>
        </a:p>
      </dgm:t>
    </dgm:pt>
    <dgm:pt modelId="{94C14748-AD2D-43B3-B69C-19668C13E163}" type="sibTrans" cxnId="{A735A95D-3BA5-4914-A485-CF1DD337BCED}">
      <dgm:prSet/>
      <dgm:spPr/>
      <dgm:t>
        <a:bodyPr/>
        <a:lstStyle/>
        <a:p>
          <a:endParaRPr lang="zh-CN" altLang="en-US"/>
        </a:p>
      </dgm:t>
    </dgm:pt>
    <dgm:pt modelId="{448CFF39-3320-4755-9F14-A9AA92648A60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支持通过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标准接口接入用户的运维管理系统，便于进一步的扩展。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DEACBBC0-5907-45BD-A9B0-3AB573414855}" type="parTrans" cxnId="{6D5ABB42-7A11-4F66-B5D7-7DBF09349C35}">
      <dgm:prSet/>
      <dgm:spPr/>
      <dgm:t>
        <a:bodyPr/>
        <a:lstStyle/>
        <a:p>
          <a:endParaRPr lang="zh-CN" altLang="en-US"/>
        </a:p>
      </dgm:t>
    </dgm:pt>
    <dgm:pt modelId="{601BE427-916D-49DF-A4E6-F0DA70448BA5}" type="sibTrans" cxnId="{6D5ABB42-7A11-4F66-B5D7-7DBF09349C35}">
      <dgm:prSet/>
      <dgm:spPr/>
      <dgm:t>
        <a:bodyPr/>
        <a:lstStyle/>
        <a:p>
          <a:endParaRPr lang="zh-CN" altLang="en-US"/>
        </a:p>
      </dgm:t>
    </dgm:pt>
    <dgm:pt modelId="{9D3E51F3-FF93-4DCC-935A-C0E40EDB3458}" type="pres">
      <dgm:prSet presAssocID="{C249E6EC-1D16-4173-8E91-700EC7CB07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7D981B-AF07-4120-84F6-DB5B697FB215}" type="pres">
      <dgm:prSet presAssocID="{B201423B-8346-42B4-BA71-8B1FD565A854}" presName="composite" presStyleCnt="0"/>
      <dgm:spPr/>
    </dgm:pt>
    <dgm:pt modelId="{6C8683F9-D755-42DC-A10F-4C188D24E9DB}" type="pres">
      <dgm:prSet presAssocID="{B201423B-8346-42B4-BA71-8B1FD565A8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3E5C01-B18A-413C-A2D0-68448785A718}" type="pres">
      <dgm:prSet presAssocID="{B201423B-8346-42B4-BA71-8B1FD565A85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C4AA32-BD83-42F5-8971-17506B42B9F9}" type="pres">
      <dgm:prSet presAssocID="{E77F7B95-E1FC-485B-996E-4C6791F327E2}" presName="space" presStyleCnt="0"/>
      <dgm:spPr/>
    </dgm:pt>
    <dgm:pt modelId="{8D96D2B9-75B1-4D39-A9BD-54A5C20970FE}" type="pres">
      <dgm:prSet presAssocID="{EA927208-570D-4A32-941B-A1DB05F1B0E8}" presName="composite" presStyleCnt="0"/>
      <dgm:spPr/>
    </dgm:pt>
    <dgm:pt modelId="{78EF530B-2757-42E6-A973-A2FB4BFDDFB0}" type="pres">
      <dgm:prSet presAssocID="{EA927208-570D-4A32-941B-A1DB05F1B0E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17E625-1A5C-439B-AFC5-3958148EAF15}" type="pres">
      <dgm:prSet presAssocID="{EA927208-570D-4A32-941B-A1DB05F1B0E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1BAB7-F9A1-41CD-9D6B-574433490D97}" type="pres">
      <dgm:prSet presAssocID="{D12F8DAE-40B3-498C-A60E-CF904AAD2296}" presName="space" presStyleCnt="0"/>
      <dgm:spPr/>
    </dgm:pt>
    <dgm:pt modelId="{810D6D50-17FF-4063-8F1A-C703186575AE}" type="pres">
      <dgm:prSet presAssocID="{ED38D2F7-8C85-41CC-9C3A-3347D4BBA2D8}" presName="composite" presStyleCnt="0"/>
      <dgm:spPr/>
    </dgm:pt>
    <dgm:pt modelId="{8D6D3F32-27AB-46D9-997C-C1DBEECD3227}" type="pres">
      <dgm:prSet presAssocID="{ED38D2F7-8C85-41CC-9C3A-3347D4BBA2D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CDB908-79AA-483F-9856-A9FFE5029040}" type="pres">
      <dgm:prSet presAssocID="{ED38D2F7-8C85-41CC-9C3A-3347D4BBA2D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E7EC69-DE34-4938-8B2F-0EE5C18108B1}" srcId="{B201423B-8346-42B4-BA71-8B1FD565A854}" destId="{0959B81F-659D-41AF-9BA9-1C892BABC696}" srcOrd="0" destOrd="0" parTransId="{D0EB6AC1-8765-40F4-9AA3-C5125306B6A3}" sibTransId="{71F797BD-6DE1-4502-856E-90104A4B40D6}"/>
    <dgm:cxn modelId="{E30A79D9-156E-45AD-A42D-2A7AD61D7A99}" srcId="{C249E6EC-1D16-4173-8E91-700EC7CB0791}" destId="{B201423B-8346-42B4-BA71-8B1FD565A854}" srcOrd="0" destOrd="0" parTransId="{C25F6BFF-6C06-48BC-B6D7-02EC94660EE6}" sibTransId="{E77F7B95-E1FC-485B-996E-4C6791F327E2}"/>
    <dgm:cxn modelId="{AFE6DDC5-FF43-4EB9-9F6D-927C6EAB5C37}" type="presOf" srcId="{448CFF39-3320-4755-9F14-A9AA92648A60}" destId="{C5CDB908-79AA-483F-9856-A9FFE5029040}" srcOrd="0" destOrd="1" presId="urn:microsoft.com/office/officeart/2005/8/layout/hList1"/>
    <dgm:cxn modelId="{94D1FCD6-B682-4088-A52C-6E82A78F1334}" type="presOf" srcId="{A6EE3459-D712-4BC7-9B60-B8094AEE7EA5}" destId="{C5CDB908-79AA-483F-9856-A9FFE5029040}" srcOrd="0" destOrd="0" presId="urn:microsoft.com/office/officeart/2005/8/layout/hList1"/>
    <dgm:cxn modelId="{A735A95D-3BA5-4914-A485-CF1DD337BCED}" srcId="{ED38D2F7-8C85-41CC-9C3A-3347D4BBA2D8}" destId="{A6EE3459-D712-4BC7-9B60-B8094AEE7EA5}" srcOrd="0" destOrd="0" parTransId="{06928160-0394-49EB-89B9-9CB68A9D218B}" sibTransId="{94C14748-AD2D-43B3-B69C-19668C13E163}"/>
    <dgm:cxn modelId="{60B500E9-BA00-453C-B1DF-5CDA5670F7EB}" type="presOf" srcId="{0959B81F-659D-41AF-9BA9-1C892BABC696}" destId="{1E3E5C01-B18A-413C-A2D0-68448785A718}" srcOrd="0" destOrd="0" presId="urn:microsoft.com/office/officeart/2005/8/layout/hList1"/>
    <dgm:cxn modelId="{19D0243B-B477-4967-A29D-1EB23B2FD9CB}" srcId="{C249E6EC-1D16-4173-8E91-700EC7CB0791}" destId="{EA927208-570D-4A32-941B-A1DB05F1B0E8}" srcOrd="1" destOrd="0" parTransId="{0B8AB891-1BA4-4857-9A87-C0288F2E97E9}" sibTransId="{D12F8DAE-40B3-498C-A60E-CF904AAD2296}"/>
    <dgm:cxn modelId="{C143FB21-ED4A-4F6C-82D6-98C368BB04C6}" type="presOf" srcId="{EA927208-570D-4A32-941B-A1DB05F1B0E8}" destId="{78EF530B-2757-42E6-A973-A2FB4BFDDFB0}" srcOrd="0" destOrd="0" presId="urn:microsoft.com/office/officeart/2005/8/layout/hList1"/>
    <dgm:cxn modelId="{DAC6B5DA-35A5-4527-8FD5-24956088D560}" type="presOf" srcId="{322155B2-B4DA-48F9-A4D1-EEF8DC64AE7A}" destId="{4017E625-1A5C-439B-AFC5-3958148EAF15}" srcOrd="0" destOrd="0" presId="urn:microsoft.com/office/officeart/2005/8/layout/hList1"/>
    <dgm:cxn modelId="{9C5EAAF7-61F0-449D-8CAD-7C520384562B}" type="presOf" srcId="{ED38D2F7-8C85-41CC-9C3A-3347D4BBA2D8}" destId="{8D6D3F32-27AB-46D9-997C-C1DBEECD3227}" srcOrd="0" destOrd="0" presId="urn:microsoft.com/office/officeart/2005/8/layout/hList1"/>
    <dgm:cxn modelId="{49A18496-73CD-49C5-BCBC-AAB4CB6944F8}" srcId="{C249E6EC-1D16-4173-8E91-700EC7CB0791}" destId="{ED38D2F7-8C85-41CC-9C3A-3347D4BBA2D8}" srcOrd="2" destOrd="0" parTransId="{F3DC84BE-745A-4980-BB3A-8AAEFB97F017}" sibTransId="{D0689638-6F04-4931-8791-0FF90FFF4CB4}"/>
    <dgm:cxn modelId="{F0332210-9A50-4219-A8D5-347877203953}" type="presOf" srcId="{C249E6EC-1D16-4173-8E91-700EC7CB0791}" destId="{9D3E51F3-FF93-4DCC-935A-C0E40EDB3458}" srcOrd="0" destOrd="0" presId="urn:microsoft.com/office/officeart/2005/8/layout/hList1"/>
    <dgm:cxn modelId="{70FF5FEA-E8DD-476B-9E49-F29160E7255F}" srcId="{EA927208-570D-4A32-941B-A1DB05F1B0E8}" destId="{322155B2-B4DA-48F9-A4D1-EEF8DC64AE7A}" srcOrd="0" destOrd="0" parTransId="{B753262A-1874-49E3-B5EC-7906DF4D2C8C}" sibTransId="{F675D6EA-5B21-48BF-AB5C-FB1E0607ADA8}"/>
    <dgm:cxn modelId="{6D5ABB42-7A11-4F66-B5D7-7DBF09349C35}" srcId="{ED38D2F7-8C85-41CC-9C3A-3347D4BBA2D8}" destId="{448CFF39-3320-4755-9F14-A9AA92648A60}" srcOrd="1" destOrd="0" parTransId="{DEACBBC0-5907-45BD-A9B0-3AB573414855}" sibTransId="{601BE427-916D-49DF-A4E6-F0DA70448BA5}"/>
    <dgm:cxn modelId="{1623C0CC-8AFD-4D03-8AED-5866A983CA62}" type="presOf" srcId="{B201423B-8346-42B4-BA71-8B1FD565A854}" destId="{6C8683F9-D755-42DC-A10F-4C188D24E9DB}" srcOrd="0" destOrd="0" presId="urn:microsoft.com/office/officeart/2005/8/layout/hList1"/>
    <dgm:cxn modelId="{3446D45E-BE94-479E-AABB-1424D27B904A}" type="presParOf" srcId="{9D3E51F3-FF93-4DCC-935A-C0E40EDB3458}" destId="{5C7D981B-AF07-4120-84F6-DB5B697FB215}" srcOrd="0" destOrd="0" presId="urn:microsoft.com/office/officeart/2005/8/layout/hList1"/>
    <dgm:cxn modelId="{41BF02E2-5167-4EF1-914E-7DCB81657674}" type="presParOf" srcId="{5C7D981B-AF07-4120-84F6-DB5B697FB215}" destId="{6C8683F9-D755-42DC-A10F-4C188D24E9DB}" srcOrd="0" destOrd="0" presId="urn:microsoft.com/office/officeart/2005/8/layout/hList1"/>
    <dgm:cxn modelId="{1061181F-29F2-4305-B348-08CDCB058A94}" type="presParOf" srcId="{5C7D981B-AF07-4120-84F6-DB5B697FB215}" destId="{1E3E5C01-B18A-413C-A2D0-68448785A718}" srcOrd="1" destOrd="0" presId="urn:microsoft.com/office/officeart/2005/8/layout/hList1"/>
    <dgm:cxn modelId="{DB3CC075-B79D-4A4E-A019-6C02AE3818C5}" type="presParOf" srcId="{9D3E51F3-FF93-4DCC-935A-C0E40EDB3458}" destId="{C0C4AA32-BD83-42F5-8971-17506B42B9F9}" srcOrd="1" destOrd="0" presId="urn:microsoft.com/office/officeart/2005/8/layout/hList1"/>
    <dgm:cxn modelId="{E7D51F6C-0CD7-4716-8265-9283511DC0AA}" type="presParOf" srcId="{9D3E51F3-FF93-4DCC-935A-C0E40EDB3458}" destId="{8D96D2B9-75B1-4D39-A9BD-54A5C20970FE}" srcOrd="2" destOrd="0" presId="urn:microsoft.com/office/officeart/2005/8/layout/hList1"/>
    <dgm:cxn modelId="{8F2F3A59-0C43-4BE2-9C91-56C54B424361}" type="presParOf" srcId="{8D96D2B9-75B1-4D39-A9BD-54A5C20970FE}" destId="{78EF530B-2757-42E6-A973-A2FB4BFDDFB0}" srcOrd="0" destOrd="0" presId="urn:microsoft.com/office/officeart/2005/8/layout/hList1"/>
    <dgm:cxn modelId="{F3EE2DB0-5E05-4D8A-9201-A7AF5D9E981A}" type="presParOf" srcId="{8D96D2B9-75B1-4D39-A9BD-54A5C20970FE}" destId="{4017E625-1A5C-439B-AFC5-3958148EAF15}" srcOrd="1" destOrd="0" presId="urn:microsoft.com/office/officeart/2005/8/layout/hList1"/>
    <dgm:cxn modelId="{2D0C2D5F-FEDC-4F5B-9D0F-A50E07DAFF7B}" type="presParOf" srcId="{9D3E51F3-FF93-4DCC-935A-C0E40EDB3458}" destId="{75A1BAB7-F9A1-41CD-9D6B-574433490D97}" srcOrd="3" destOrd="0" presId="urn:microsoft.com/office/officeart/2005/8/layout/hList1"/>
    <dgm:cxn modelId="{154BEFC9-00A4-4947-A5E2-0D33F23A90E4}" type="presParOf" srcId="{9D3E51F3-FF93-4DCC-935A-C0E40EDB3458}" destId="{810D6D50-17FF-4063-8F1A-C703186575AE}" srcOrd="4" destOrd="0" presId="urn:microsoft.com/office/officeart/2005/8/layout/hList1"/>
    <dgm:cxn modelId="{8E1699F3-5DBE-494A-B4DD-18ECA5FEEB95}" type="presParOf" srcId="{810D6D50-17FF-4063-8F1A-C703186575AE}" destId="{8D6D3F32-27AB-46D9-997C-C1DBEECD3227}" srcOrd="0" destOrd="0" presId="urn:microsoft.com/office/officeart/2005/8/layout/hList1"/>
    <dgm:cxn modelId="{1A259D2D-11FD-4F1C-8E5C-3EDF6363431D}" type="presParOf" srcId="{810D6D50-17FF-4063-8F1A-C703186575AE}" destId="{C5CDB908-79AA-483F-9856-A9FFE50290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07AFD6-EF21-4C72-B563-87085F7B298D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3F68D71-14E1-4F39-97CC-D5C77BB9B7A6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扩展虚拟机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HA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功能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457FC474-3D6D-43DF-8491-A413955A4CDF}" type="parTrans" cxnId="{8CCB6260-1342-4BC5-B1EC-4C7F05F9416E}">
      <dgm:prSet/>
      <dgm:spPr/>
      <dgm:t>
        <a:bodyPr/>
        <a:lstStyle/>
        <a:p>
          <a:endParaRPr lang="zh-CN" altLang="en-US"/>
        </a:p>
      </dgm:t>
    </dgm:pt>
    <dgm:pt modelId="{8F82E69C-BA42-468A-B0C3-9C3609607846}" type="sibTrans" cxnId="{8CCB6260-1342-4BC5-B1EC-4C7F05F9416E}">
      <dgm:prSet/>
      <dgm:spPr/>
      <dgm:t>
        <a:bodyPr/>
        <a:lstStyle/>
        <a:p>
          <a:endParaRPr lang="zh-CN" altLang="en-US"/>
        </a:p>
      </dgm:t>
    </dgm:pt>
    <dgm:pt modelId="{2573406B-C7FE-4873-8862-1ECB740CB4AF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新增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VM HA service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服务，实现虚拟机的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HA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功能，满足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VM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的可靠性诉求。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DC503274-8DB2-4593-BDE1-123A4117259E}" type="parTrans" cxnId="{4E105E00-CD71-4042-830D-5F4B80F0D2E7}">
      <dgm:prSet/>
      <dgm:spPr/>
      <dgm:t>
        <a:bodyPr/>
        <a:lstStyle/>
        <a:p>
          <a:endParaRPr lang="zh-CN" altLang="en-US"/>
        </a:p>
      </dgm:t>
    </dgm:pt>
    <dgm:pt modelId="{26007880-4F09-4596-9ECD-F6C545AA34C7}" type="sibTrans" cxnId="{4E105E00-CD71-4042-830D-5F4B80F0D2E7}">
      <dgm:prSet/>
      <dgm:spPr/>
      <dgm:t>
        <a:bodyPr/>
        <a:lstStyle/>
        <a:p>
          <a:endParaRPr lang="zh-CN" altLang="en-US"/>
        </a:p>
      </dgm:t>
    </dgm:pt>
    <dgm:pt modelId="{CA1E75E4-9602-4E4C-905D-090CE540A2CA}">
      <dgm:prSet/>
      <dgm:spPr/>
      <dgm:t>
        <a:bodyPr/>
        <a:lstStyle/>
        <a:p>
          <a:pPr rtl="0"/>
          <a:r>
            <a:rPr lang="zh-CN" smtClean="0">
              <a:latin typeface="+mn-lt"/>
              <a:ea typeface="+mn-ea"/>
              <a:cs typeface="+mn-ea"/>
              <a:sym typeface="+mn-lt"/>
            </a:rPr>
            <a:t>虚拟机故障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CF77896C-D8A2-4650-A824-9537712912FA}" type="parTrans" cxnId="{B469F5D4-F5F3-4234-A1FA-209627D5FC9D}">
      <dgm:prSet/>
      <dgm:spPr/>
      <dgm:t>
        <a:bodyPr/>
        <a:lstStyle/>
        <a:p>
          <a:endParaRPr lang="zh-CN" altLang="en-US"/>
        </a:p>
      </dgm:t>
    </dgm:pt>
    <dgm:pt modelId="{501ECC64-D88B-46DD-8925-716994BC2418}" type="sibTrans" cxnId="{B469F5D4-F5F3-4234-A1FA-209627D5FC9D}">
      <dgm:prSet/>
      <dgm:spPr/>
      <dgm:t>
        <a:bodyPr/>
        <a:lstStyle/>
        <a:p>
          <a:endParaRPr lang="zh-CN" altLang="en-US"/>
        </a:p>
      </dgm:t>
    </dgm:pt>
    <dgm:pt modelId="{8D1C0CE7-B698-498F-B95B-0B4E7CF8A9B5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根据虚拟机监控结果进行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VM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的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HA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，即监控虚拟机中</a:t>
          </a:r>
          <a:r>
            <a:rPr lang="en-US" dirty="0" err="1" smtClean="0">
              <a:latin typeface="+mn-lt"/>
              <a:ea typeface="+mn-ea"/>
              <a:cs typeface="+mn-ea"/>
              <a:sym typeface="+mn-lt"/>
            </a:rPr>
            <a:t>GuestOS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 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系统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panic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、内核死循环等异常。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32284391-8A46-48B2-A82C-433AC0E28D9E}" type="parTrans" cxnId="{4EBE7A83-AC25-4A4D-A277-2DDF26FD9B3E}">
      <dgm:prSet/>
      <dgm:spPr/>
      <dgm:t>
        <a:bodyPr/>
        <a:lstStyle/>
        <a:p>
          <a:endParaRPr lang="zh-CN" altLang="en-US"/>
        </a:p>
      </dgm:t>
    </dgm:pt>
    <dgm:pt modelId="{170BA38B-0ECC-4EED-96DC-6F2FA30FE117}" type="sibTrans" cxnId="{4EBE7A83-AC25-4A4D-A277-2DDF26FD9B3E}">
      <dgm:prSet/>
      <dgm:spPr/>
      <dgm:t>
        <a:bodyPr/>
        <a:lstStyle/>
        <a:p>
          <a:endParaRPr lang="zh-CN" altLang="en-US"/>
        </a:p>
      </dgm:t>
    </dgm:pt>
    <dgm:pt modelId="{7793E728-1033-4D83-9755-9841FB12C0BC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服务器故障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A0684E35-9233-4894-8EF0-3709CD324695}" type="parTrans" cxnId="{183EA309-BC64-4A4A-9C35-B09338FA321B}">
      <dgm:prSet/>
      <dgm:spPr/>
      <dgm:t>
        <a:bodyPr/>
        <a:lstStyle/>
        <a:p>
          <a:endParaRPr lang="zh-CN" altLang="en-US"/>
        </a:p>
      </dgm:t>
    </dgm:pt>
    <dgm:pt modelId="{9C6CF402-E318-4E40-823C-4FBB82D885B2}" type="sibTrans" cxnId="{183EA309-BC64-4A4A-9C35-B09338FA321B}">
      <dgm:prSet/>
      <dgm:spPr/>
      <dgm:t>
        <a:bodyPr/>
        <a:lstStyle/>
        <a:p>
          <a:endParaRPr lang="zh-CN" altLang="en-US"/>
        </a:p>
      </dgm:t>
    </dgm:pt>
    <dgm:pt modelId="{0CA41515-4F75-4A6A-A849-DD86EA0CE871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虚拟机异地重建，即虚拟机在本地无法重新启动或者物理服务器故障场景，在满足条件的物理服务器进行虚拟机重建。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B94C8567-F2F0-4A73-AE8B-7489465AF4EC}" type="parTrans" cxnId="{FA538CE8-3A7A-4612-994F-E2CC906D3C7D}">
      <dgm:prSet/>
      <dgm:spPr/>
      <dgm:t>
        <a:bodyPr/>
        <a:lstStyle/>
        <a:p>
          <a:endParaRPr lang="zh-CN" altLang="en-US"/>
        </a:p>
      </dgm:t>
    </dgm:pt>
    <dgm:pt modelId="{B7EECA1B-32A2-4819-981D-1F3D7EB29AAE}" type="sibTrans" cxnId="{FA538CE8-3A7A-4612-994F-E2CC906D3C7D}">
      <dgm:prSet/>
      <dgm:spPr/>
      <dgm:t>
        <a:bodyPr/>
        <a:lstStyle/>
        <a:p>
          <a:endParaRPr lang="zh-CN" altLang="en-US"/>
        </a:p>
      </dgm:t>
    </dgm:pt>
    <dgm:pt modelId="{A58F1AB5-1B8C-4B92-B15F-12CB00685F67}" type="pres">
      <dgm:prSet presAssocID="{C507AFD6-EF21-4C72-B563-87085F7B29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4E4E3F-4799-4617-809F-B9EE03C07EBB}" type="pres">
      <dgm:prSet presAssocID="{43F68D71-14E1-4F39-97CC-D5C77BB9B7A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281578-9A4D-4E26-B9A1-B9FE578E02F2}" type="pres">
      <dgm:prSet presAssocID="{8F82E69C-BA42-468A-B0C3-9C3609607846}" presName="sibTrans" presStyleCnt="0"/>
      <dgm:spPr/>
    </dgm:pt>
    <dgm:pt modelId="{3A2E2DD4-6BDE-4233-BCFD-A662236EFEF3}" type="pres">
      <dgm:prSet presAssocID="{CA1E75E4-9602-4E4C-905D-090CE540A2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336435-46B5-4C1B-BD10-F68324C4C690}" type="pres">
      <dgm:prSet presAssocID="{501ECC64-D88B-46DD-8925-716994BC2418}" presName="sibTrans" presStyleCnt="0"/>
      <dgm:spPr/>
    </dgm:pt>
    <dgm:pt modelId="{35C87AEB-4DAB-4600-8753-BA4DDE39F3AE}" type="pres">
      <dgm:prSet presAssocID="{7793E728-1033-4D83-9755-9841FB12C0B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D044B9-A316-4E22-B908-611F77B6AF8B}" type="presOf" srcId="{C507AFD6-EF21-4C72-B563-87085F7B298D}" destId="{A58F1AB5-1B8C-4B92-B15F-12CB00685F67}" srcOrd="0" destOrd="0" presId="urn:microsoft.com/office/officeart/2005/8/layout/hList6"/>
    <dgm:cxn modelId="{4EBE7A83-AC25-4A4D-A277-2DDF26FD9B3E}" srcId="{CA1E75E4-9602-4E4C-905D-090CE540A2CA}" destId="{8D1C0CE7-B698-498F-B95B-0B4E7CF8A9B5}" srcOrd="0" destOrd="0" parTransId="{32284391-8A46-48B2-A82C-433AC0E28D9E}" sibTransId="{170BA38B-0ECC-4EED-96DC-6F2FA30FE117}"/>
    <dgm:cxn modelId="{183EA309-BC64-4A4A-9C35-B09338FA321B}" srcId="{C507AFD6-EF21-4C72-B563-87085F7B298D}" destId="{7793E728-1033-4D83-9755-9841FB12C0BC}" srcOrd="2" destOrd="0" parTransId="{A0684E35-9233-4894-8EF0-3709CD324695}" sibTransId="{9C6CF402-E318-4E40-823C-4FBB82D885B2}"/>
    <dgm:cxn modelId="{DB69AD2C-EBE3-41B2-A3AD-BFB8A7CAC4AD}" type="presOf" srcId="{8D1C0CE7-B698-498F-B95B-0B4E7CF8A9B5}" destId="{3A2E2DD4-6BDE-4233-BCFD-A662236EFEF3}" srcOrd="0" destOrd="1" presId="urn:microsoft.com/office/officeart/2005/8/layout/hList6"/>
    <dgm:cxn modelId="{4E105E00-CD71-4042-830D-5F4B80F0D2E7}" srcId="{43F68D71-14E1-4F39-97CC-D5C77BB9B7A6}" destId="{2573406B-C7FE-4873-8862-1ECB740CB4AF}" srcOrd="0" destOrd="0" parTransId="{DC503274-8DB2-4593-BDE1-123A4117259E}" sibTransId="{26007880-4F09-4596-9ECD-F6C545AA34C7}"/>
    <dgm:cxn modelId="{2D5D3235-2083-4A8A-A08D-B3FDD72BC7EE}" type="presOf" srcId="{2573406B-C7FE-4873-8862-1ECB740CB4AF}" destId="{0F4E4E3F-4799-4617-809F-B9EE03C07EBB}" srcOrd="0" destOrd="1" presId="urn:microsoft.com/office/officeart/2005/8/layout/hList6"/>
    <dgm:cxn modelId="{C5364848-87E6-4986-9C1A-85134B3EDB14}" type="presOf" srcId="{43F68D71-14E1-4F39-97CC-D5C77BB9B7A6}" destId="{0F4E4E3F-4799-4617-809F-B9EE03C07EBB}" srcOrd="0" destOrd="0" presId="urn:microsoft.com/office/officeart/2005/8/layout/hList6"/>
    <dgm:cxn modelId="{D7B4CDF6-04EC-4332-A0FD-0E71B3066A0D}" type="presOf" srcId="{7793E728-1033-4D83-9755-9841FB12C0BC}" destId="{35C87AEB-4DAB-4600-8753-BA4DDE39F3AE}" srcOrd="0" destOrd="0" presId="urn:microsoft.com/office/officeart/2005/8/layout/hList6"/>
    <dgm:cxn modelId="{B469F5D4-F5F3-4234-A1FA-209627D5FC9D}" srcId="{C507AFD6-EF21-4C72-B563-87085F7B298D}" destId="{CA1E75E4-9602-4E4C-905D-090CE540A2CA}" srcOrd="1" destOrd="0" parTransId="{CF77896C-D8A2-4650-A824-9537712912FA}" sibTransId="{501ECC64-D88B-46DD-8925-716994BC2418}"/>
    <dgm:cxn modelId="{EE37E42E-34CA-49E4-A5E5-B9E7CCC175A7}" type="presOf" srcId="{CA1E75E4-9602-4E4C-905D-090CE540A2CA}" destId="{3A2E2DD4-6BDE-4233-BCFD-A662236EFEF3}" srcOrd="0" destOrd="0" presId="urn:microsoft.com/office/officeart/2005/8/layout/hList6"/>
    <dgm:cxn modelId="{FA538CE8-3A7A-4612-994F-E2CC906D3C7D}" srcId="{7793E728-1033-4D83-9755-9841FB12C0BC}" destId="{0CA41515-4F75-4A6A-A849-DD86EA0CE871}" srcOrd="0" destOrd="0" parTransId="{B94C8567-F2F0-4A73-AE8B-7489465AF4EC}" sibTransId="{B7EECA1B-32A2-4819-981D-1F3D7EB29AAE}"/>
    <dgm:cxn modelId="{8CCB6260-1342-4BC5-B1EC-4C7F05F9416E}" srcId="{C507AFD6-EF21-4C72-B563-87085F7B298D}" destId="{43F68D71-14E1-4F39-97CC-D5C77BB9B7A6}" srcOrd="0" destOrd="0" parTransId="{457FC474-3D6D-43DF-8491-A413955A4CDF}" sibTransId="{8F82E69C-BA42-468A-B0C3-9C3609607846}"/>
    <dgm:cxn modelId="{DCE09260-74F2-4544-A4EA-BDA830F24592}" type="presOf" srcId="{0CA41515-4F75-4A6A-A849-DD86EA0CE871}" destId="{35C87AEB-4DAB-4600-8753-BA4DDE39F3AE}" srcOrd="0" destOrd="1" presId="urn:microsoft.com/office/officeart/2005/8/layout/hList6"/>
    <dgm:cxn modelId="{687CD095-F2B6-45B5-8752-B0F51F872A6C}" type="presParOf" srcId="{A58F1AB5-1B8C-4B92-B15F-12CB00685F67}" destId="{0F4E4E3F-4799-4617-809F-B9EE03C07EBB}" srcOrd="0" destOrd="0" presId="urn:microsoft.com/office/officeart/2005/8/layout/hList6"/>
    <dgm:cxn modelId="{388FBB70-6A6F-4B00-9DF6-B4DF76736C89}" type="presParOf" srcId="{A58F1AB5-1B8C-4B92-B15F-12CB00685F67}" destId="{3E281578-9A4D-4E26-B9A1-B9FE578E02F2}" srcOrd="1" destOrd="0" presId="urn:microsoft.com/office/officeart/2005/8/layout/hList6"/>
    <dgm:cxn modelId="{96123518-2C08-42FD-ADB0-6C1CF9B3B63E}" type="presParOf" srcId="{A58F1AB5-1B8C-4B92-B15F-12CB00685F67}" destId="{3A2E2DD4-6BDE-4233-BCFD-A662236EFEF3}" srcOrd="2" destOrd="0" presId="urn:microsoft.com/office/officeart/2005/8/layout/hList6"/>
    <dgm:cxn modelId="{B1589552-3CEF-4407-B5E5-07391D31DB78}" type="presParOf" srcId="{A58F1AB5-1B8C-4B92-B15F-12CB00685F67}" destId="{BB336435-46B5-4C1B-BD10-F68324C4C690}" srcOrd="3" destOrd="0" presId="urn:microsoft.com/office/officeart/2005/8/layout/hList6"/>
    <dgm:cxn modelId="{A8353D1A-28CF-4958-AF42-C95DBEFE52B9}" type="presParOf" srcId="{A58F1AB5-1B8C-4B92-B15F-12CB00685F67}" destId="{35C87AEB-4DAB-4600-8753-BA4DDE39F3A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2E2A7F-5D63-4CED-ABAC-6045E5D9169C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A7CCBE2-D96B-45DC-BBAE-0C21C21AA347}">
      <dgm:prSet/>
      <dgm:spPr/>
      <dgm:t>
        <a:bodyPr/>
        <a:lstStyle/>
        <a:p>
          <a:pPr rtl="0"/>
          <a:r>
            <a:rPr lang="en-US" dirty="0" smtClean="0">
              <a:latin typeface="+mn-lt"/>
              <a:ea typeface="+mn-ea"/>
              <a:cs typeface="+mn-ea"/>
              <a:sym typeface="+mn-lt"/>
            </a:rPr>
            <a:t>VM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带宽配置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9566E6EE-E4C0-47E5-886D-50F133D36833}" type="parTrans" cxnId="{15A4D25F-1F90-47E2-B687-307ACBF2978B}">
      <dgm:prSet/>
      <dgm:spPr/>
      <dgm:t>
        <a:bodyPr/>
        <a:lstStyle/>
        <a:p>
          <a:endParaRPr lang="zh-CN" altLang="en-US"/>
        </a:p>
      </dgm:t>
    </dgm:pt>
    <dgm:pt modelId="{3A1A6DD6-347D-4F9F-89DB-41FF87F4095D}" type="sibTrans" cxnId="{15A4D25F-1F90-47E2-B687-307ACBF2978B}">
      <dgm:prSet/>
      <dgm:spPr/>
      <dgm:t>
        <a:bodyPr/>
        <a:lstStyle/>
        <a:p>
          <a:endParaRPr lang="zh-CN" altLang="en-US"/>
        </a:p>
      </dgm:t>
    </dgm:pt>
    <dgm:pt modelId="{663A4E77-F1B7-4373-A92E-53D6C675368A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对于媒体服务器、网关等对带宽要求高的产品，带宽成为竞争的关键资源，社区原生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只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对内存、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CPU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等通用资源做统一管理调度，无法对带宽资源做预调度，容易导致带宽抢占。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523A18EA-D436-4E27-BF7F-05C394C535C9}" type="parTrans" cxnId="{4C38698B-1852-44D2-B663-C96CCF730F78}">
      <dgm:prSet/>
      <dgm:spPr/>
      <dgm:t>
        <a:bodyPr/>
        <a:lstStyle/>
        <a:p>
          <a:endParaRPr lang="zh-CN" altLang="en-US"/>
        </a:p>
      </dgm:t>
    </dgm:pt>
    <dgm:pt modelId="{41950943-C67E-46AA-9744-78268A6F27C3}" type="sibTrans" cxnId="{4C38698B-1852-44D2-B663-C96CCF730F78}">
      <dgm:prSet/>
      <dgm:spPr/>
      <dgm:t>
        <a:bodyPr/>
        <a:lstStyle/>
        <a:p>
          <a:endParaRPr lang="zh-CN" altLang="en-US"/>
        </a:p>
      </dgm:t>
    </dgm:pt>
    <dgm:pt modelId="{5849A9E1-609D-4AEE-A509-4544CF3A637F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华为针对此种场景，通过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nova-compute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刷新各节点带宽资源信息，扩展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flavor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接口，定义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VM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带宽资源要求，扩展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filter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支持调度阶段筛选带宽资源充足的节点，以满足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VNF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对底层的高带宽要求。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FCB10E0F-FDB8-4AF8-9945-0C0D6615782F}" type="parTrans" cxnId="{7814FAD6-6F1A-4612-94BC-FA13A17BACD7}">
      <dgm:prSet/>
      <dgm:spPr/>
      <dgm:t>
        <a:bodyPr/>
        <a:lstStyle/>
        <a:p>
          <a:endParaRPr lang="zh-CN" altLang="en-US"/>
        </a:p>
      </dgm:t>
    </dgm:pt>
    <dgm:pt modelId="{55472D50-B926-476B-B6C8-67115724EF16}" type="sibTrans" cxnId="{7814FAD6-6F1A-4612-94BC-FA13A17BACD7}">
      <dgm:prSet/>
      <dgm:spPr/>
      <dgm:t>
        <a:bodyPr/>
        <a:lstStyle/>
        <a:p>
          <a:endParaRPr lang="zh-CN" altLang="en-US"/>
        </a:p>
      </dgm:t>
    </dgm:pt>
    <dgm:pt modelId="{E3A56F38-A93B-4626-812D-D6D13A71B2BA}">
      <dgm:prSet/>
      <dgm:spPr/>
      <dgm:t>
        <a:bodyPr/>
        <a:lstStyle/>
        <a:p>
          <a:pPr rtl="0"/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华为增强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DF761CE9-1FCA-415E-A1D4-62953826609E}" type="parTrans" cxnId="{050EFCB2-5EEB-4A78-BE94-15B1237FA938}">
      <dgm:prSet/>
      <dgm:spPr/>
      <dgm:t>
        <a:bodyPr/>
        <a:lstStyle/>
        <a:p>
          <a:endParaRPr lang="zh-CN" altLang="en-US"/>
        </a:p>
      </dgm:t>
    </dgm:pt>
    <dgm:pt modelId="{1CADC75B-480F-4942-97AA-12DD167EE9C5}" type="sibTrans" cxnId="{050EFCB2-5EEB-4A78-BE94-15B1237FA938}">
      <dgm:prSet/>
      <dgm:spPr/>
      <dgm:t>
        <a:bodyPr/>
        <a:lstStyle/>
        <a:p>
          <a:endParaRPr lang="zh-CN" altLang="en-US"/>
        </a:p>
      </dgm:t>
    </dgm:pt>
    <dgm:pt modelId="{5A70DD7C-95E5-4F42-A130-D8B84F0AEBA6}" type="pres">
      <dgm:prSet presAssocID="{A72E2A7F-5D63-4CED-ABAC-6045E5D916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1A0F8C-9728-44F4-A0A6-42A14AA2FA69}" type="pres">
      <dgm:prSet presAssocID="{A72E2A7F-5D63-4CED-ABAC-6045E5D9169C}" presName="tSp" presStyleCnt="0"/>
      <dgm:spPr/>
    </dgm:pt>
    <dgm:pt modelId="{33DBB90B-0322-4991-A8E9-1CD730389EB8}" type="pres">
      <dgm:prSet presAssocID="{A72E2A7F-5D63-4CED-ABAC-6045E5D9169C}" presName="bSp" presStyleCnt="0"/>
      <dgm:spPr/>
    </dgm:pt>
    <dgm:pt modelId="{8DCE19CA-DDA2-498B-97E0-0633CFFCD4DF}" type="pres">
      <dgm:prSet presAssocID="{A72E2A7F-5D63-4CED-ABAC-6045E5D9169C}" presName="process" presStyleCnt="0"/>
      <dgm:spPr/>
    </dgm:pt>
    <dgm:pt modelId="{1A00E9ED-2E57-46CA-95B7-809BCC32A98E}" type="pres">
      <dgm:prSet presAssocID="{3A7CCBE2-D96B-45DC-BBAE-0C21C21AA347}" presName="composite1" presStyleCnt="0"/>
      <dgm:spPr/>
    </dgm:pt>
    <dgm:pt modelId="{F11A6054-211B-475B-BB23-316464B487F1}" type="pres">
      <dgm:prSet presAssocID="{3A7CCBE2-D96B-45DC-BBAE-0C21C21AA347}" presName="dummyNode1" presStyleLbl="node1" presStyleIdx="0" presStyleCnt="2"/>
      <dgm:spPr/>
    </dgm:pt>
    <dgm:pt modelId="{BD6C2740-D0D3-42EA-B259-CCEF4F8EC1CC}" type="pres">
      <dgm:prSet presAssocID="{3A7CCBE2-D96B-45DC-BBAE-0C21C21AA347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CEFDE-EF55-4BA9-9964-9753C15E96EF}" type="pres">
      <dgm:prSet presAssocID="{3A7CCBE2-D96B-45DC-BBAE-0C21C21AA347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1DE0D1-5F86-48D0-86C0-10CA4AD6C152}" type="pres">
      <dgm:prSet presAssocID="{3A7CCBE2-D96B-45DC-BBAE-0C21C21AA347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E05FD0-FB81-48A3-B2BF-506A399228D6}" type="pres">
      <dgm:prSet presAssocID="{3A7CCBE2-D96B-45DC-BBAE-0C21C21AA347}" presName="connSite1" presStyleCnt="0"/>
      <dgm:spPr/>
    </dgm:pt>
    <dgm:pt modelId="{611DADBD-CAFF-42A5-814A-DADF556F46CF}" type="pres">
      <dgm:prSet presAssocID="{3A1A6DD6-347D-4F9F-89DB-41FF87F4095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A6721410-B0C5-4D23-AAFF-9013F621B92A}" type="pres">
      <dgm:prSet presAssocID="{E3A56F38-A93B-4626-812D-D6D13A71B2BA}" presName="composite2" presStyleCnt="0"/>
      <dgm:spPr/>
    </dgm:pt>
    <dgm:pt modelId="{3DB82A74-EC60-45B5-81A1-31EC0DCC6888}" type="pres">
      <dgm:prSet presAssocID="{E3A56F38-A93B-4626-812D-D6D13A71B2BA}" presName="dummyNode2" presStyleLbl="node1" presStyleIdx="0" presStyleCnt="2"/>
      <dgm:spPr/>
    </dgm:pt>
    <dgm:pt modelId="{BF23FC24-92A7-4683-9325-2802A4368B25}" type="pres">
      <dgm:prSet presAssocID="{E3A56F38-A93B-4626-812D-D6D13A71B2BA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F244B-3EB3-45C1-B669-1A9E893AF5C4}" type="pres">
      <dgm:prSet presAssocID="{E3A56F38-A93B-4626-812D-D6D13A71B2BA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A14172-D02A-416D-AAE3-8E567DA1F627}" type="pres">
      <dgm:prSet presAssocID="{E3A56F38-A93B-4626-812D-D6D13A71B2BA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C8B729-DD67-4AD0-B338-BDF82CB8DDF1}" type="pres">
      <dgm:prSet presAssocID="{E3A56F38-A93B-4626-812D-D6D13A71B2BA}" presName="connSite2" presStyleCnt="0"/>
      <dgm:spPr/>
    </dgm:pt>
  </dgm:ptLst>
  <dgm:cxnLst>
    <dgm:cxn modelId="{587411BE-D512-42AD-9EC1-99E70ACC466F}" type="presOf" srcId="{5849A9E1-609D-4AEE-A509-4544CF3A637F}" destId="{BF23FC24-92A7-4683-9325-2802A4368B25}" srcOrd="0" destOrd="0" presId="urn:microsoft.com/office/officeart/2005/8/layout/hProcess4"/>
    <dgm:cxn modelId="{E607257E-33BA-40BB-A8A7-FD9F57904903}" type="presOf" srcId="{3A1A6DD6-347D-4F9F-89DB-41FF87F4095D}" destId="{611DADBD-CAFF-42A5-814A-DADF556F46CF}" srcOrd="0" destOrd="0" presId="urn:microsoft.com/office/officeart/2005/8/layout/hProcess4"/>
    <dgm:cxn modelId="{9860CD5C-CE0C-478D-B4B0-4F3860A7CC59}" type="presOf" srcId="{A72E2A7F-5D63-4CED-ABAC-6045E5D9169C}" destId="{5A70DD7C-95E5-4F42-A130-D8B84F0AEBA6}" srcOrd="0" destOrd="0" presId="urn:microsoft.com/office/officeart/2005/8/layout/hProcess4"/>
    <dgm:cxn modelId="{4C38698B-1852-44D2-B663-C96CCF730F78}" srcId="{3A7CCBE2-D96B-45DC-BBAE-0C21C21AA347}" destId="{663A4E77-F1B7-4373-A92E-53D6C675368A}" srcOrd="0" destOrd="0" parTransId="{523A18EA-D436-4E27-BF7F-05C394C535C9}" sibTransId="{41950943-C67E-46AA-9744-78268A6F27C3}"/>
    <dgm:cxn modelId="{597A83F6-6B8C-42AA-BE03-3E76CBF5F350}" type="presOf" srcId="{663A4E77-F1B7-4373-A92E-53D6C675368A}" destId="{BD6C2740-D0D3-42EA-B259-CCEF4F8EC1CC}" srcOrd="0" destOrd="0" presId="urn:microsoft.com/office/officeart/2005/8/layout/hProcess4"/>
    <dgm:cxn modelId="{050EFCB2-5EEB-4A78-BE94-15B1237FA938}" srcId="{A72E2A7F-5D63-4CED-ABAC-6045E5D9169C}" destId="{E3A56F38-A93B-4626-812D-D6D13A71B2BA}" srcOrd="1" destOrd="0" parTransId="{DF761CE9-1FCA-415E-A1D4-62953826609E}" sibTransId="{1CADC75B-480F-4942-97AA-12DD167EE9C5}"/>
    <dgm:cxn modelId="{15A4D25F-1F90-47E2-B687-307ACBF2978B}" srcId="{A72E2A7F-5D63-4CED-ABAC-6045E5D9169C}" destId="{3A7CCBE2-D96B-45DC-BBAE-0C21C21AA347}" srcOrd="0" destOrd="0" parTransId="{9566E6EE-E4C0-47E5-886D-50F133D36833}" sibTransId="{3A1A6DD6-347D-4F9F-89DB-41FF87F4095D}"/>
    <dgm:cxn modelId="{4274F347-DB3E-4E82-9800-D375EB5CAFBA}" type="presOf" srcId="{3A7CCBE2-D96B-45DC-BBAE-0C21C21AA347}" destId="{811DE0D1-5F86-48D0-86C0-10CA4AD6C152}" srcOrd="0" destOrd="0" presId="urn:microsoft.com/office/officeart/2005/8/layout/hProcess4"/>
    <dgm:cxn modelId="{895D82F7-E1AC-4CE4-966F-727177D1CDE8}" type="presOf" srcId="{E3A56F38-A93B-4626-812D-D6D13A71B2BA}" destId="{0DA14172-D02A-416D-AAE3-8E567DA1F627}" srcOrd="0" destOrd="0" presId="urn:microsoft.com/office/officeart/2005/8/layout/hProcess4"/>
    <dgm:cxn modelId="{7814FAD6-6F1A-4612-94BC-FA13A17BACD7}" srcId="{E3A56F38-A93B-4626-812D-D6D13A71B2BA}" destId="{5849A9E1-609D-4AEE-A509-4544CF3A637F}" srcOrd="0" destOrd="0" parTransId="{FCB10E0F-FDB8-4AF8-9945-0C0D6615782F}" sibTransId="{55472D50-B926-476B-B6C8-67115724EF16}"/>
    <dgm:cxn modelId="{B6BAD0E0-6CDF-47C9-838C-672A33D26DA6}" type="presOf" srcId="{663A4E77-F1B7-4373-A92E-53D6C675368A}" destId="{640CEFDE-EF55-4BA9-9964-9753C15E96EF}" srcOrd="1" destOrd="0" presId="urn:microsoft.com/office/officeart/2005/8/layout/hProcess4"/>
    <dgm:cxn modelId="{A15610F4-A9C6-4421-A4FD-FB3330281FBE}" type="presOf" srcId="{5849A9E1-609D-4AEE-A509-4544CF3A637F}" destId="{BF7F244B-3EB3-45C1-B669-1A9E893AF5C4}" srcOrd="1" destOrd="0" presId="urn:microsoft.com/office/officeart/2005/8/layout/hProcess4"/>
    <dgm:cxn modelId="{C16EEF22-1F58-4773-9801-64DC9DF549CB}" type="presParOf" srcId="{5A70DD7C-95E5-4F42-A130-D8B84F0AEBA6}" destId="{BF1A0F8C-9728-44F4-A0A6-42A14AA2FA69}" srcOrd="0" destOrd="0" presId="urn:microsoft.com/office/officeart/2005/8/layout/hProcess4"/>
    <dgm:cxn modelId="{D8D3B87B-9482-4F50-A6A5-3BA336CB2971}" type="presParOf" srcId="{5A70DD7C-95E5-4F42-A130-D8B84F0AEBA6}" destId="{33DBB90B-0322-4991-A8E9-1CD730389EB8}" srcOrd="1" destOrd="0" presId="urn:microsoft.com/office/officeart/2005/8/layout/hProcess4"/>
    <dgm:cxn modelId="{9EDA45D1-86E6-4792-BF97-068F7D1F42A5}" type="presParOf" srcId="{5A70DD7C-95E5-4F42-A130-D8B84F0AEBA6}" destId="{8DCE19CA-DDA2-498B-97E0-0633CFFCD4DF}" srcOrd="2" destOrd="0" presId="urn:microsoft.com/office/officeart/2005/8/layout/hProcess4"/>
    <dgm:cxn modelId="{3E9C3921-7A9C-4B1F-9C98-6A88307DE2BE}" type="presParOf" srcId="{8DCE19CA-DDA2-498B-97E0-0633CFFCD4DF}" destId="{1A00E9ED-2E57-46CA-95B7-809BCC32A98E}" srcOrd="0" destOrd="0" presId="urn:microsoft.com/office/officeart/2005/8/layout/hProcess4"/>
    <dgm:cxn modelId="{02CEB726-9163-4ABF-A4E8-A1F24C2CB337}" type="presParOf" srcId="{1A00E9ED-2E57-46CA-95B7-809BCC32A98E}" destId="{F11A6054-211B-475B-BB23-316464B487F1}" srcOrd="0" destOrd="0" presId="urn:microsoft.com/office/officeart/2005/8/layout/hProcess4"/>
    <dgm:cxn modelId="{455C652A-8C47-4989-80AD-F096AAB1B12C}" type="presParOf" srcId="{1A00E9ED-2E57-46CA-95B7-809BCC32A98E}" destId="{BD6C2740-D0D3-42EA-B259-CCEF4F8EC1CC}" srcOrd="1" destOrd="0" presId="urn:microsoft.com/office/officeart/2005/8/layout/hProcess4"/>
    <dgm:cxn modelId="{BAD28F3C-6F7B-4DDA-A4C9-A95B065352E2}" type="presParOf" srcId="{1A00E9ED-2E57-46CA-95B7-809BCC32A98E}" destId="{640CEFDE-EF55-4BA9-9964-9753C15E96EF}" srcOrd="2" destOrd="0" presId="urn:microsoft.com/office/officeart/2005/8/layout/hProcess4"/>
    <dgm:cxn modelId="{5E91BA9C-FF64-4848-A301-7D695BCAC317}" type="presParOf" srcId="{1A00E9ED-2E57-46CA-95B7-809BCC32A98E}" destId="{811DE0D1-5F86-48D0-86C0-10CA4AD6C152}" srcOrd="3" destOrd="0" presId="urn:microsoft.com/office/officeart/2005/8/layout/hProcess4"/>
    <dgm:cxn modelId="{51D1B9E4-1691-4D3A-ABB7-514A00BF14CF}" type="presParOf" srcId="{1A00E9ED-2E57-46CA-95B7-809BCC32A98E}" destId="{F0E05FD0-FB81-48A3-B2BF-506A399228D6}" srcOrd="4" destOrd="0" presId="urn:microsoft.com/office/officeart/2005/8/layout/hProcess4"/>
    <dgm:cxn modelId="{B5F822B2-125E-4EDA-A3EA-E5034425B977}" type="presParOf" srcId="{8DCE19CA-DDA2-498B-97E0-0633CFFCD4DF}" destId="{611DADBD-CAFF-42A5-814A-DADF556F46CF}" srcOrd="1" destOrd="0" presId="urn:microsoft.com/office/officeart/2005/8/layout/hProcess4"/>
    <dgm:cxn modelId="{89E8C46A-5539-4370-B4FA-3A042609F835}" type="presParOf" srcId="{8DCE19CA-DDA2-498B-97E0-0633CFFCD4DF}" destId="{A6721410-B0C5-4D23-AAFF-9013F621B92A}" srcOrd="2" destOrd="0" presId="urn:microsoft.com/office/officeart/2005/8/layout/hProcess4"/>
    <dgm:cxn modelId="{23BC6FA3-8D84-40C4-8B6C-40E9E16AD73B}" type="presParOf" srcId="{A6721410-B0C5-4D23-AAFF-9013F621B92A}" destId="{3DB82A74-EC60-45B5-81A1-31EC0DCC6888}" srcOrd="0" destOrd="0" presId="urn:microsoft.com/office/officeart/2005/8/layout/hProcess4"/>
    <dgm:cxn modelId="{BAD03451-11F7-4487-A8E2-02B9F233F837}" type="presParOf" srcId="{A6721410-B0C5-4D23-AAFF-9013F621B92A}" destId="{BF23FC24-92A7-4683-9325-2802A4368B25}" srcOrd="1" destOrd="0" presId="urn:microsoft.com/office/officeart/2005/8/layout/hProcess4"/>
    <dgm:cxn modelId="{F764F8AD-F980-4B97-B424-F619D1FD97BC}" type="presParOf" srcId="{A6721410-B0C5-4D23-AAFF-9013F621B92A}" destId="{BF7F244B-3EB3-45C1-B669-1A9E893AF5C4}" srcOrd="2" destOrd="0" presId="urn:microsoft.com/office/officeart/2005/8/layout/hProcess4"/>
    <dgm:cxn modelId="{B6660D1A-2128-4542-B6D4-B65489F7736A}" type="presParOf" srcId="{A6721410-B0C5-4D23-AAFF-9013F621B92A}" destId="{0DA14172-D02A-416D-AAE3-8E567DA1F627}" srcOrd="3" destOrd="0" presId="urn:microsoft.com/office/officeart/2005/8/layout/hProcess4"/>
    <dgm:cxn modelId="{7030C862-D3D3-4D14-AEC3-0A80A57D369E}" type="presParOf" srcId="{A6721410-B0C5-4D23-AAFF-9013F621B92A}" destId="{2EC8B729-DD67-4AD0-B338-BDF82CB8DDF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7802CC-5323-4167-8FBE-28175BDBD2DC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5121E3B-FE07-45B3-81B3-AB3B581AEB0C}">
      <dgm:prSet custT="1"/>
      <dgm:spPr/>
      <dgm:t>
        <a:bodyPr/>
        <a:lstStyle/>
        <a:p>
          <a:pPr rtl="0"/>
          <a:r>
            <a:rPr lang="zh-CN" altLang="en-US" sz="2400" dirty="0" smtClean="0">
              <a:latin typeface="+mn-lt"/>
              <a:ea typeface="+mn-ea"/>
              <a:cs typeface="+mn-ea"/>
              <a:sym typeface="+mn-lt"/>
            </a:rPr>
            <a:t>共享卷机制</a:t>
          </a:r>
          <a:endParaRPr lang="zh-CN" altLang="en-US" sz="2400" dirty="0">
            <a:latin typeface="+mn-lt"/>
            <a:ea typeface="+mn-ea"/>
            <a:cs typeface="+mn-ea"/>
            <a:sym typeface="+mn-lt"/>
          </a:endParaRPr>
        </a:p>
      </dgm:t>
    </dgm:pt>
    <dgm:pt modelId="{7D798688-8AD0-4BB0-82CF-BFE28904D22E}" type="parTrans" cxnId="{9CF78BE1-AD62-4BE3-AD6E-B77E8D2F766D}">
      <dgm:prSet/>
      <dgm:spPr/>
      <dgm:t>
        <a:bodyPr/>
        <a:lstStyle/>
        <a:p>
          <a:endParaRPr lang="zh-CN" altLang="en-US" sz="2000"/>
        </a:p>
      </dgm:t>
    </dgm:pt>
    <dgm:pt modelId="{C05E024E-6958-4C7A-9B43-17B47F9E6250}" type="sibTrans" cxnId="{9CF78BE1-AD62-4BE3-AD6E-B77E8D2F766D}">
      <dgm:prSet custT="1"/>
      <dgm:spPr/>
      <dgm:t>
        <a:bodyPr/>
        <a:lstStyle/>
        <a:p>
          <a:endParaRPr lang="zh-CN" altLang="en-US" sz="1800"/>
        </a:p>
      </dgm:t>
    </dgm:pt>
    <dgm:pt modelId="{DC7F8FC5-33E6-4A6B-84AA-F1F9B2F3F902}">
      <dgm:prSet custT="1"/>
      <dgm:spPr/>
      <dgm:t>
        <a:bodyPr/>
        <a:lstStyle/>
        <a:p>
          <a:pPr rtl="0"/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逻辑卷作为共享卷挂载到两个或多个</a:t>
          </a:r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VM</a:t>
          </a:r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中，支持对同一个或多个卷进行同时读写的操作 。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574079DC-62F2-4458-B128-FAB7F408D8D4}" type="parTrans" cxnId="{A11C43EC-0327-4CA8-8AEB-7840C406E294}">
      <dgm:prSet/>
      <dgm:spPr/>
      <dgm:t>
        <a:bodyPr/>
        <a:lstStyle/>
        <a:p>
          <a:endParaRPr lang="zh-CN" altLang="en-US" sz="2000"/>
        </a:p>
      </dgm:t>
    </dgm:pt>
    <dgm:pt modelId="{E98811C1-F584-49D8-8550-D9BF48F09EB7}" type="sibTrans" cxnId="{A11C43EC-0327-4CA8-8AEB-7840C406E294}">
      <dgm:prSet/>
      <dgm:spPr/>
      <dgm:t>
        <a:bodyPr/>
        <a:lstStyle/>
        <a:p>
          <a:endParaRPr lang="zh-CN" altLang="en-US" sz="2000"/>
        </a:p>
      </dgm:t>
    </dgm:pt>
    <dgm:pt modelId="{E511D6F7-9562-4ADF-9823-4ABB1C9896F1}">
      <dgm:prSet custT="1"/>
      <dgm:spPr/>
      <dgm:t>
        <a:bodyPr/>
        <a:lstStyle/>
        <a:p>
          <a:pPr rtl="0"/>
          <a:r>
            <a:rPr lang="zh-CN" altLang="en-US" sz="2400" dirty="0" smtClean="0">
              <a:latin typeface="+mn-lt"/>
              <a:ea typeface="+mn-ea"/>
              <a:cs typeface="+mn-ea"/>
              <a:sym typeface="+mn-lt"/>
            </a:rPr>
            <a:t>使用场景</a:t>
          </a:r>
          <a:endParaRPr lang="zh-CN" altLang="en-US" sz="2400" dirty="0">
            <a:latin typeface="+mn-lt"/>
            <a:ea typeface="+mn-ea"/>
            <a:cs typeface="+mn-ea"/>
            <a:sym typeface="+mn-lt"/>
          </a:endParaRPr>
        </a:p>
      </dgm:t>
    </dgm:pt>
    <dgm:pt modelId="{8BE0FD45-3AF8-4EAD-9960-F38568D95015}" type="parTrans" cxnId="{8DD44567-108B-44EF-AE45-7391AC5A8317}">
      <dgm:prSet/>
      <dgm:spPr/>
      <dgm:t>
        <a:bodyPr/>
        <a:lstStyle/>
        <a:p>
          <a:endParaRPr lang="zh-CN" altLang="en-US" sz="2000"/>
        </a:p>
      </dgm:t>
    </dgm:pt>
    <dgm:pt modelId="{B53831E7-E0A5-4102-A5BE-26793CACA652}" type="sibTrans" cxnId="{8DD44567-108B-44EF-AE45-7391AC5A8317}">
      <dgm:prSet custT="1"/>
      <dgm:spPr/>
      <dgm:t>
        <a:bodyPr/>
        <a:lstStyle/>
        <a:p>
          <a:endParaRPr lang="zh-CN" altLang="en-US" sz="1800"/>
        </a:p>
      </dgm:t>
    </dgm:pt>
    <dgm:pt modelId="{B74C69BF-4D76-4B96-821A-E8CF275CB592}">
      <dgm:prSet custT="1"/>
      <dgm:spPr/>
      <dgm:t>
        <a:bodyPr/>
        <a:lstStyle/>
        <a:p>
          <a:pPr rtl="0"/>
          <a:r>
            <a:rPr lang="zh-CN" altLang="en-US" sz="1800" smtClean="0">
              <a:latin typeface="+mn-lt"/>
              <a:ea typeface="+mn-ea"/>
              <a:cs typeface="+mn-ea"/>
              <a:sym typeface="+mn-lt"/>
            </a:rPr>
            <a:t>数据一致性访问， 双机热备等场景下减少故障切换时间，提升系统的可用性。</a:t>
          </a:r>
          <a:endParaRPr lang="zh-CN" altLang="en-US" sz="1800">
            <a:latin typeface="+mn-lt"/>
            <a:ea typeface="+mn-ea"/>
            <a:cs typeface="+mn-ea"/>
            <a:sym typeface="+mn-lt"/>
          </a:endParaRPr>
        </a:p>
      </dgm:t>
    </dgm:pt>
    <dgm:pt modelId="{E594F1BB-A943-4C42-B805-B005ED3132BE}" type="parTrans" cxnId="{4B0C2133-C9F2-4AF5-91B1-1F14D902F87A}">
      <dgm:prSet/>
      <dgm:spPr/>
      <dgm:t>
        <a:bodyPr/>
        <a:lstStyle/>
        <a:p>
          <a:endParaRPr lang="zh-CN" altLang="en-US" sz="2000"/>
        </a:p>
      </dgm:t>
    </dgm:pt>
    <dgm:pt modelId="{1354C3E4-F0E3-4A06-A8DB-5FD1B68FCC46}" type="sibTrans" cxnId="{4B0C2133-C9F2-4AF5-91B1-1F14D902F87A}">
      <dgm:prSet/>
      <dgm:spPr/>
      <dgm:t>
        <a:bodyPr/>
        <a:lstStyle/>
        <a:p>
          <a:endParaRPr lang="zh-CN" altLang="en-US" sz="2000"/>
        </a:p>
      </dgm:t>
    </dgm:pt>
    <dgm:pt modelId="{9C36F4F4-BA30-4393-B08F-EDEC889F6F94}" type="pres">
      <dgm:prSet presAssocID="{317802CC-5323-4167-8FBE-28175BDBD2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F269A9-EA47-4DC6-8DA9-EE5A8D3C32BD}" type="pres">
      <dgm:prSet presAssocID="{317802CC-5323-4167-8FBE-28175BDBD2DC}" presName="tSp" presStyleCnt="0"/>
      <dgm:spPr/>
    </dgm:pt>
    <dgm:pt modelId="{6194568E-45ED-454A-B3F5-E04744AD909A}" type="pres">
      <dgm:prSet presAssocID="{317802CC-5323-4167-8FBE-28175BDBD2DC}" presName="bSp" presStyleCnt="0"/>
      <dgm:spPr/>
    </dgm:pt>
    <dgm:pt modelId="{446883EE-FA7E-44B5-B5A4-DD78292AD3CD}" type="pres">
      <dgm:prSet presAssocID="{317802CC-5323-4167-8FBE-28175BDBD2DC}" presName="process" presStyleCnt="0"/>
      <dgm:spPr/>
    </dgm:pt>
    <dgm:pt modelId="{9CF70D39-9720-4F06-A1F9-DFF5FA3D3E40}" type="pres">
      <dgm:prSet presAssocID="{95121E3B-FE07-45B3-81B3-AB3B581AEB0C}" presName="composite1" presStyleCnt="0"/>
      <dgm:spPr/>
    </dgm:pt>
    <dgm:pt modelId="{F88DBA6F-AEAA-45C4-B0A7-06B151A96B0A}" type="pres">
      <dgm:prSet presAssocID="{95121E3B-FE07-45B3-81B3-AB3B581AEB0C}" presName="dummyNode1" presStyleLbl="node1" presStyleIdx="0" presStyleCnt="2"/>
      <dgm:spPr/>
    </dgm:pt>
    <dgm:pt modelId="{D5B0E6DD-4B83-4B2F-BD60-F92DC84105C1}" type="pres">
      <dgm:prSet presAssocID="{95121E3B-FE07-45B3-81B3-AB3B581AEB0C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DD3286-9B7A-4C48-AC2B-BF5FB4D4B3A6}" type="pres">
      <dgm:prSet presAssocID="{95121E3B-FE07-45B3-81B3-AB3B581AEB0C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8B0A2-C36A-46BB-8DB2-E72BC27CA20B}" type="pres">
      <dgm:prSet presAssocID="{95121E3B-FE07-45B3-81B3-AB3B581AEB0C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F1A97-8BD5-4AE4-ABBB-D031DE459D48}" type="pres">
      <dgm:prSet presAssocID="{95121E3B-FE07-45B3-81B3-AB3B581AEB0C}" presName="connSite1" presStyleCnt="0"/>
      <dgm:spPr/>
    </dgm:pt>
    <dgm:pt modelId="{EC9589E3-02CE-48F3-9C21-406C7133AEEE}" type="pres">
      <dgm:prSet presAssocID="{C05E024E-6958-4C7A-9B43-17B47F9E6250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2074B5A4-B318-465F-AB97-6DDF5BD4FE65}" type="pres">
      <dgm:prSet presAssocID="{E511D6F7-9562-4ADF-9823-4ABB1C9896F1}" presName="composite2" presStyleCnt="0"/>
      <dgm:spPr/>
    </dgm:pt>
    <dgm:pt modelId="{4C04B5E1-F09B-4EA3-9963-E3CB51E9C096}" type="pres">
      <dgm:prSet presAssocID="{E511D6F7-9562-4ADF-9823-4ABB1C9896F1}" presName="dummyNode2" presStyleLbl="node1" presStyleIdx="0" presStyleCnt="2"/>
      <dgm:spPr/>
    </dgm:pt>
    <dgm:pt modelId="{5E948964-A4E7-4EB2-A2EA-42FC23D2FBCC}" type="pres">
      <dgm:prSet presAssocID="{E511D6F7-9562-4ADF-9823-4ABB1C9896F1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91E0DD-6C09-4D93-AF9A-574CDD39F307}" type="pres">
      <dgm:prSet presAssocID="{E511D6F7-9562-4ADF-9823-4ABB1C9896F1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3D1983-2CCA-4741-8C1E-89D417B8BBF3}" type="pres">
      <dgm:prSet presAssocID="{E511D6F7-9562-4ADF-9823-4ABB1C9896F1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6BC5FB-46E0-4EA8-82AB-AAF96A5DD0E2}" type="pres">
      <dgm:prSet presAssocID="{E511D6F7-9562-4ADF-9823-4ABB1C9896F1}" presName="connSite2" presStyleCnt="0"/>
      <dgm:spPr/>
    </dgm:pt>
  </dgm:ptLst>
  <dgm:cxnLst>
    <dgm:cxn modelId="{A11C43EC-0327-4CA8-8AEB-7840C406E294}" srcId="{95121E3B-FE07-45B3-81B3-AB3B581AEB0C}" destId="{DC7F8FC5-33E6-4A6B-84AA-F1F9B2F3F902}" srcOrd="0" destOrd="0" parTransId="{574079DC-62F2-4458-B128-FAB7F408D8D4}" sibTransId="{E98811C1-F584-49D8-8550-D9BF48F09EB7}"/>
    <dgm:cxn modelId="{EDF01B86-8E8B-40BD-A28E-EAB293A7F275}" type="presOf" srcId="{317802CC-5323-4167-8FBE-28175BDBD2DC}" destId="{9C36F4F4-BA30-4393-B08F-EDEC889F6F94}" srcOrd="0" destOrd="0" presId="urn:microsoft.com/office/officeart/2005/8/layout/hProcess4"/>
    <dgm:cxn modelId="{86A1BF85-C076-47BA-B64A-5BEE208E8EAE}" type="presOf" srcId="{C05E024E-6958-4C7A-9B43-17B47F9E6250}" destId="{EC9589E3-02CE-48F3-9C21-406C7133AEEE}" srcOrd="0" destOrd="0" presId="urn:microsoft.com/office/officeart/2005/8/layout/hProcess4"/>
    <dgm:cxn modelId="{42A46C96-0C42-430C-99D2-F50C311AD82B}" type="presOf" srcId="{DC7F8FC5-33E6-4A6B-84AA-F1F9B2F3F902}" destId="{D4DD3286-9B7A-4C48-AC2B-BF5FB4D4B3A6}" srcOrd="1" destOrd="0" presId="urn:microsoft.com/office/officeart/2005/8/layout/hProcess4"/>
    <dgm:cxn modelId="{3A5373A9-3B6C-4AED-B38E-94EEB65751DF}" type="presOf" srcId="{E511D6F7-9562-4ADF-9823-4ABB1C9896F1}" destId="{0A3D1983-2CCA-4741-8C1E-89D417B8BBF3}" srcOrd="0" destOrd="0" presId="urn:microsoft.com/office/officeart/2005/8/layout/hProcess4"/>
    <dgm:cxn modelId="{665B4DA2-C18E-4800-82B4-9964F8AF1A7E}" type="presOf" srcId="{B74C69BF-4D76-4B96-821A-E8CF275CB592}" destId="{EF91E0DD-6C09-4D93-AF9A-574CDD39F307}" srcOrd="1" destOrd="0" presId="urn:microsoft.com/office/officeart/2005/8/layout/hProcess4"/>
    <dgm:cxn modelId="{8DD44567-108B-44EF-AE45-7391AC5A8317}" srcId="{317802CC-5323-4167-8FBE-28175BDBD2DC}" destId="{E511D6F7-9562-4ADF-9823-4ABB1C9896F1}" srcOrd="1" destOrd="0" parTransId="{8BE0FD45-3AF8-4EAD-9960-F38568D95015}" sibTransId="{B53831E7-E0A5-4102-A5BE-26793CACA652}"/>
    <dgm:cxn modelId="{9CF78BE1-AD62-4BE3-AD6E-B77E8D2F766D}" srcId="{317802CC-5323-4167-8FBE-28175BDBD2DC}" destId="{95121E3B-FE07-45B3-81B3-AB3B581AEB0C}" srcOrd="0" destOrd="0" parTransId="{7D798688-8AD0-4BB0-82CF-BFE28904D22E}" sibTransId="{C05E024E-6958-4C7A-9B43-17B47F9E6250}"/>
    <dgm:cxn modelId="{A84EB22D-37F9-4234-B90F-8BA25E853B4F}" type="presOf" srcId="{DC7F8FC5-33E6-4A6B-84AA-F1F9B2F3F902}" destId="{D5B0E6DD-4B83-4B2F-BD60-F92DC84105C1}" srcOrd="0" destOrd="0" presId="urn:microsoft.com/office/officeart/2005/8/layout/hProcess4"/>
    <dgm:cxn modelId="{4B0C2133-C9F2-4AF5-91B1-1F14D902F87A}" srcId="{E511D6F7-9562-4ADF-9823-4ABB1C9896F1}" destId="{B74C69BF-4D76-4B96-821A-E8CF275CB592}" srcOrd="0" destOrd="0" parTransId="{E594F1BB-A943-4C42-B805-B005ED3132BE}" sibTransId="{1354C3E4-F0E3-4A06-A8DB-5FD1B68FCC46}"/>
    <dgm:cxn modelId="{84002D6B-4E58-4F57-879E-7214DC81EFC0}" type="presOf" srcId="{95121E3B-FE07-45B3-81B3-AB3B581AEB0C}" destId="{A6F8B0A2-C36A-46BB-8DB2-E72BC27CA20B}" srcOrd="0" destOrd="0" presId="urn:microsoft.com/office/officeart/2005/8/layout/hProcess4"/>
    <dgm:cxn modelId="{DA10B8F1-CA0F-4C45-9207-04EF9C5A88EE}" type="presOf" srcId="{B74C69BF-4D76-4B96-821A-E8CF275CB592}" destId="{5E948964-A4E7-4EB2-A2EA-42FC23D2FBCC}" srcOrd="0" destOrd="0" presId="urn:microsoft.com/office/officeart/2005/8/layout/hProcess4"/>
    <dgm:cxn modelId="{2B06CA5C-7FE8-42F0-B743-530BCF2D6E16}" type="presParOf" srcId="{9C36F4F4-BA30-4393-B08F-EDEC889F6F94}" destId="{B8F269A9-EA47-4DC6-8DA9-EE5A8D3C32BD}" srcOrd="0" destOrd="0" presId="urn:microsoft.com/office/officeart/2005/8/layout/hProcess4"/>
    <dgm:cxn modelId="{0F204309-6506-4B69-BA5A-90B8A5F81DEA}" type="presParOf" srcId="{9C36F4F4-BA30-4393-B08F-EDEC889F6F94}" destId="{6194568E-45ED-454A-B3F5-E04744AD909A}" srcOrd="1" destOrd="0" presId="urn:microsoft.com/office/officeart/2005/8/layout/hProcess4"/>
    <dgm:cxn modelId="{8D5AC79B-3174-4F7A-9A8A-6546E881368F}" type="presParOf" srcId="{9C36F4F4-BA30-4393-B08F-EDEC889F6F94}" destId="{446883EE-FA7E-44B5-B5A4-DD78292AD3CD}" srcOrd="2" destOrd="0" presId="urn:microsoft.com/office/officeart/2005/8/layout/hProcess4"/>
    <dgm:cxn modelId="{1577318F-5ACB-4183-B596-20DA43DE0F02}" type="presParOf" srcId="{446883EE-FA7E-44B5-B5A4-DD78292AD3CD}" destId="{9CF70D39-9720-4F06-A1F9-DFF5FA3D3E40}" srcOrd="0" destOrd="0" presId="urn:microsoft.com/office/officeart/2005/8/layout/hProcess4"/>
    <dgm:cxn modelId="{599EFE81-A11E-4967-9115-701C10116A9D}" type="presParOf" srcId="{9CF70D39-9720-4F06-A1F9-DFF5FA3D3E40}" destId="{F88DBA6F-AEAA-45C4-B0A7-06B151A96B0A}" srcOrd="0" destOrd="0" presId="urn:microsoft.com/office/officeart/2005/8/layout/hProcess4"/>
    <dgm:cxn modelId="{6E209F33-A3CC-468A-BC68-535DC24FCB34}" type="presParOf" srcId="{9CF70D39-9720-4F06-A1F9-DFF5FA3D3E40}" destId="{D5B0E6DD-4B83-4B2F-BD60-F92DC84105C1}" srcOrd="1" destOrd="0" presId="urn:microsoft.com/office/officeart/2005/8/layout/hProcess4"/>
    <dgm:cxn modelId="{A62F6927-B168-48D8-B724-B9E07ED7619C}" type="presParOf" srcId="{9CF70D39-9720-4F06-A1F9-DFF5FA3D3E40}" destId="{D4DD3286-9B7A-4C48-AC2B-BF5FB4D4B3A6}" srcOrd="2" destOrd="0" presId="urn:microsoft.com/office/officeart/2005/8/layout/hProcess4"/>
    <dgm:cxn modelId="{4E67B7F3-F756-428F-AFD1-24C6EE530EFA}" type="presParOf" srcId="{9CF70D39-9720-4F06-A1F9-DFF5FA3D3E40}" destId="{A6F8B0A2-C36A-46BB-8DB2-E72BC27CA20B}" srcOrd="3" destOrd="0" presId="urn:microsoft.com/office/officeart/2005/8/layout/hProcess4"/>
    <dgm:cxn modelId="{F7B3984A-ADBA-40E0-A32A-8CFE1837DE03}" type="presParOf" srcId="{9CF70D39-9720-4F06-A1F9-DFF5FA3D3E40}" destId="{347F1A97-8BD5-4AE4-ABBB-D031DE459D48}" srcOrd="4" destOrd="0" presId="urn:microsoft.com/office/officeart/2005/8/layout/hProcess4"/>
    <dgm:cxn modelId="{79C4B23F-1E75-430E-B5CE-A0DD0DB08CA0}" type="presParOf" srcId="{446883EE-FA7E-44B5-B5A4-DD78292AD3CD}" destId="{EC9589E3-02CE-48F3-9C21-406C7133AEEE}" srcOrd="1" destOrd="0" presId="urn:microsoft.com/office/officeart/2005/8/layout/hProcess4"/>
    <dgm:cxn modelId="{12EBA1D6-D0B1-4A89-8362-B497353E4688}" type="presParOf" srcId="{446883EE-FA7E-44B5-B5A4-DD78292AD3CD}" destId="{2074B5A4-B318-465F-AB97-6DDF5BD4FE65}" srcOrd="2" destOrd="0" presId="urn:microsoft.com/office/officeart/2005/8/layout/hProcess4"/>
    <dgm:cxn modelId="{E1071606-E8B0-4DEC-A822-FDFBFAF4DA36}" type="presParOf" srcId="{2074B5A4-B318-465F-AB97-6DDF5BD4FE65}" destId="{4C04B5E1-F09B-4EA3-9963-E3CB51E9C096}" srcOrd="0" destOrd="0" presId="urn:microsoft.com/office/officeart/2005/8/layout/hProcess4"/>
    <dgm:cxn modelId="{991127B7-4E0F-4C0B-9B81-551BC95A605A}" type="presParOf" srcId="{2074B5A4-B318-465F-AB97-6DDF5BD4FE65}" destId="{5E948964-A4E7-4EB2-A2EA-42FC23D2FBCC}" srcOrd="1" destOrd="0" presId="urn:microsoft.com/office/officeart/2005/8/layout/hProcess4"/>
    <dgm:cxn modelId="{BA173EE8-01CD-48AC-B43E-85F8F2644A17}" type="presParOf" srcId="{2074B5A4-B318-465F-AB97-6DDF5BD4FE65}" destId="{EF91E0DD-6C09-4D93-AF9A-574CDD39F307}" srcOrd="2" destOrd="0" presId="urn:microsoft.com/office/officeart/2005/8/layout/hProcess4"/>
    <dgm:cxn modelId="{8A7F31F1-C866-4C3D-B04C-AFE61BD1021E}" type="presParOf" srcId="{2074B5A4-B318-465F-AB97-6DDF5BD4FE65}" destId="{0A3D1983-2CCA-4741-8C1E-89D417B8BBF3}" srcOrd="3" destOrd="0" presId="urn:microsoft.com/office/officeart/2005/8/layout/hProcess4"/>
    <dgm:cxn modelId="{F15B33EA-3B69-4D4A-8160-630415FDB066}" type="presParOf" srcId="{2074B5A4-B318-465F-AB97-6DDF5BD4FE65}" destId="{2A6BC5FB-46E0-4EA8-82AB-AAF96A5DD0E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0C12A2-1DA4-4F81-91FE-94DF3E58E619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93DAC06-4B5D-4DBA-AEF6-044CD8B86110}">
      <dgm:prSet/>
      <dgm:spPr/>
      <dgm:t>
        <a:bodyPr/>
        <a:lstStyle/>
        <a:p>
          <a:pPr rtl="0"/>
          <a:r>
            <a:rPr lang="en-US" dirty="0" smtClean="0">
              <a:latin typeface="+mn-lt"/>
              <a:ea typeface="+mn-ea"/>
              <a:cs typeface="+mn-ea"/>
              <a:sym typeface="+mn-lt"/>
            </a:rPr>
            <a:t>EVS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用户态高速转发，满足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NFV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数据面网元高性能、低时延的需求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B8C1C2D9-FF7A-49FB-BEFD-067301B5EA9C}" type="parTrans" cxnId="{5A917C0B-F66A-483E-B5FB-A2A63CC26743}">
      <dgm:prSet/>
      <dgm:spPr/>
      <dgm:t>
        <a:bodyPr/>
        <a:lstStyle/>
        <a:p>
          <a:endParaRPr lang="zh-CN" altLang="en-US"/>
        </a:p>
      </dgm:t>
    </dgm:pt>
    <dgm:pt modelId="{C647CE90-1873-42AD-94DC-9263920E58FA}" type="sibTrans" cxnId="{5A917C0B-F66A-483E-B5FB-A2A63CC26743}">
      <dgm:prSet/>
      <dgm:spPr/>
      <dgm:t>
        <a:bodyPr/>
        <a:lstStyle/>
        <a:p>
          <a:endParaRPr lang="zh-CN" altLang="en-US"/>
        </a:p>
      </dgm:t>
    </dgm:pt>
    <dgm:pt modelId="{BE20E8F0-E022-4653-B1EF-4099C491403C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华为高性能用户态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EVS 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基于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OpenStack Neutron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标准的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ML2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插件无缝接入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网络虚拟化服务，对租户提供高性能、低时延的虚拟交换性能。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97C56722-A2C3-4069-B49F-233A1369A324}" type="parTrans" cxnId="{5C48FD5E-5F2C-42AF-9306-0E5C5412B42C}">
      <dgm:prSet/>
      <dgm:spPr/>
      <dgm:t>
        <a:bodyPr/>
        <a:lstStyle/>
        <a:p>
          <a:endParaRPr lang="zh-CN" altLang="en-US"/>
        </a:p>
      </dgm:t>
    </dgm:pt>
    <dgm:pt modelId="{6FFE0B9A-3B0E-443F-88FA-DC6EFD2D620C}" type="sibTrans" cxnId="{5C48FD5E-5F2C-42AF-9306-0E5C5412B42C}">
      <dgm:prSet/>
      <dgm:spPr/>
      <dgm:t>
        <a:bodyPr/>
        <a:lstStyle/>
        <a:p>
          <a:endParaRPr lang="zh-CN" altLang="en-US"/>
        </a:p>
      </dgm:t>
    </dgm:pt>
    <dgm:pt modelId="{E46B41C8-2150-4554-AF82-59F8F32838B3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用户态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EVS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通过高性能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DPDK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用户态转发框架将数据包从物理网卡直接旁路到用户态，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VMM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通过</a:t>
          </a:r>
          <a:r>
            <a:rPr lang="en-US" dirty="0" err="1" smtClean="0">
              <a:latin typeface="+mn-lt"/>
              <a:ea typeface="+mn-ea"/>
              <a:cs typeface="+mn-ea"/>
              <a:sym typeface="+mn-lt"/>
            </a:rPr>
            <a:t>vhost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-user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前后端共享内存技术实现虚拟机与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host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用户态，虚拟机与虚拟机之间的高性能与低时延包处理。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3A35E00D-54D2-47CA-AEBB-ACAFF5127714}" type="parTrans" cxnId="{CF42EEE5-E5FC-4085-8934-ED841352CDA9}">
      <dgm:prSet/>
      <dgm:spPr/>
      <dgm:t>
        <a:bodyPr/>
        <a:lstStyle/>
        <a:p>
          <a:endParaRPr lang="zh-CN" altLang="en-US"/>
        </a:p>
      </dgm:t>
    </dgm:pt>
    <dgm:pt modelId="{A33111F7-766C-4B63-B057-1AFD143A9047}" type="sibTrans" cxnId="{CF42EEE5-E5FC-4085-8934-ED841352CDA9}">
      <dgm:prSet/>
      <dgm:spPr/>
      <dgm:t>
        <a:bodyPr/>
        <a:lstStyle/>
        <a:p>
          <a:endParaRPr lang="zh-CN" altLang="en-US"/>
        </a:p>
      </dgm:t>
    </dgm:pt>
    <dgm:pt modelId="{BA91E7AF-78D4-4C44-80E4-7E6C8657EA0F}" type="pres">
      <dgm:prSet presAssocID="{410C12A2-1DA4-4F81-91FE-94DF3E58E61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3E9F65-9F8C-475F-9FFC-351AF23B3BA3}" type="pres">
      <dgm:prSet presAssocID="{410C12A2-1DA4-4F81-91FE-94DF3E58E619}" presName="dummyMaxCanvas" presStyleCnt="0">
        <dgm:presLayoutVars/>
      </dgm:prSet>
      <dgm:spPr/>
    </dgm:pt>
    <dgm:pt modelId="{6BB94401-D75D-497C-843F-A18BE20B0E4B}" type="pres">
      <dgm:prSet presAssocID="{410C12A2-1DA4-4F81-91FE-94DF3E58E61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E9C029-6D8E-4F30-865A-D598B3476512}" type="pres">
      <dgm:prSet presAssocID="{410C12A2-1DA4-4F81-91FE-94DF3E58E61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FAF251-56A5-4605-9265-35E248A4F48A}" type="pres">
      <dgm:prSet presAssocID="{410C12A2-1DA4-4F81-91FE-94DF3E58E61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EA1388-AEB8-4266-BBE1-AB97FE04359E}" type="pres">
      <dgm:prSet presAssocID="{410C12A2-1DA4-4F81-91FE-94DF3E58E61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9DB06-8D71-475E-ADA6-8213BE7DFD56}" type="pres">
      <dgm:prSet presAssocID="{410C12A2-1DA4-4F81-91FE-94DF3E58E61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02013F-AD94-4DDC-877A-8EF8474053C9}" type="pres">
      <dgm:prSet presAssocID="{410C12A2-1DA4-4F81-91FE-94DF3E58E61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8B86A-C66B-4B13-93D1-F366288629B7}" type="pres">
      <dgm:prSet presAssocID="{410C12A2-1DA4-4F81-91FE-94DF3E58E61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D2BE7-6EF5-4C15-BBB9-F3D03A2438BA}" type="pres">
      <dgm:prSet presAssocID="{410C12A2-1DA4-4F81-91FE-94DF3E58E61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48FD5E-5F2C-42AF-9306-0E5C5412B42C}" srcId="{410C12A2-1DA4-4F81-91FE-94DF3E58E619}" destId="{BE20E8F0-E022-4653-B1EF-4099C491403C}" srcOrd="1" destOrd="0" parTransId="{97C56722-A2C3-4069-B49F-233A1369A324}" sibTransId="{6FFE0B9A-3B0E-443F-88FA-DC6EFD2D620C}"/>
    <dgm:cxn modelId="{5A917C0B-F66A-483E-B5FB-A2A63CC26743}" srcId="{410C12A2-1DA4-4F81-91FE-94DF3E58E619}" destId="{D93DAC06-4B5D-4DBA-AEF6-044CD8B86110}" srcOrd="0" destOrd="0" parTransId="{B8C1C2D9-FF7A-49FB-BEFD-067301B5EA9C}" sibTransId="{C647CE90-1873-42AD-94DC-9263920E58FA}"/>
    <dgm:cxn modelId="{B421DAD2-9585-4735-AEAF-5846038B5240}" type="presOf" srcId="{D93DAC06-4B5D-4DBA-AEF6-044CD8B86110}" destId="{6BB94401-D75D-497C-843F-A18BE20B0E4B}" srcOrd="0" destOrd="0" presId="urn:microsoft.com/office/officeart/2005/8/layout/vProcess5"/>
    <dgm:cxn modelId="{E97E0A3D-2D67-4E25-9327-3A4CED8372E4}" type="presOf" srcId="{E46B41C8-2150-4554-AF82-59F8F32838B3}" destId="{E72D2BE7-6EF5-4C15-BBB9-F3D03A2438BA}" srcOrd="1" destOrd="0" presId="urn:microsoft.com/office/officeart/2005/8/layout/vProcess5"/>
    <dgm:cxn modelId="{C3E251EE-0461-4682-8B17-113FD308F18C}" type="presOf" srcId="{BE20E8F0-E022-4653-B1EF-4099C491403C}" destId="{47E9C029-6D8E-4F30-865A-D598B3476512}" srcOrd="0" destOrd="0" presId="urn:microsoft.com/office/officeart/2005/8/layout/vProcess5"/>
    <dgm:cxn modelId="{2D584F6B-2D06-42E1-8761-19D86D81483B}" type="presOf" srcId="{D93DAC06-4B5D-4DBA-AEF6-044CD8B86110}" destId="{EC02013F-AD94-4DDC-877A-8EF8474053C9}" srcOrd="1" destOrd="0" presId="urn:microsoft.com/office/officeart/2005/8/layout/vProcess5"/>
    <dgm:cxn modelId="{5D60048B-DFB6-4551-A2ED-FE4CA92C2FE6}" type="presOf" srcId="{BE20E8F0-E022-4653-B1EF-4099C491403C}" destId="{CE18B86A-C66B-4B13-93D1-F366288629B7}" srcOrd="1" destOrd="0" presId="urn:microsoft.com/office/officeart/2005/8/layout/vProcess5"/>
    <dgm:cxn modelId="{498B061C-B308-4E50-AA0B-275BF1234C12}" type="presOf" srcId="{E46B41C8-2150-4554-AF82-59F8F32838B3}" destId="{15FAF251-56A5-4605-9265-35E248A4F48A}" srcOrd="0" destOrd="0" presId="urn:microsoft.com/office/officeart/2005/8/layout/vProcess5"/>
    <dgm:cxn modelId="{00DD5E46-E377-4834-9C5B-0CB4225747C3}" type="presOf" srcId="{C647CE90-1873-42AD-94DC-9263920E58FA}" destId="{E4EA1388-AEB8-4266-BBE1-AB97FE04359E}" srcOrd="0" destOrd="0" presId="urn:microsoft.com/office/officeart/2005/8/layout/vProcess5"/>
    <dgm:cxn modelId="{CF42EEE5-E5FC-4085-8934-ED841352CDA9}" srcId="{410C12A2-1DA4-4F81-91FE-94DF3E58E619}" destId="{E46B41C8-2150-4554-AF82-59F8F32838B3}" srcOrd="2" destOrd="0" parTransId="{3A35E00D-54D2-47CA-AEBB-ACAFF5127714}" sibTransId="{A33111F7-766C-4B63-B057-1AFD143A9047}"/>
    <dgm:cxn modelId="{F3292833-1999-4D00-BA61-13DDAFA9226A}" type="presOf" srcId="{6FFE0B9A-3B0E-443F-88FA-DC6EFD2D620C}" destId="{A369DB06-8D71-475E-ADA6-8213BE7DFD56}" srcOrd="0" destOrd="0" presId="urn:microsoft.com/office/officeart/2005/8/layout/vProcess5"/>
    <dgm:cxn modelId="{1B19959A-5CB6-40A6-AD62-F92BFB09FFA3}" type="presOf" srcId="{410C12A2-1DA4-4F81-91FE-94DF3E58E619}" destId="{BA91E7AF-78D4-4C44-80E4-7E6C8657EA0F}" srcOrd="0" destOrd="0" presId="urn:microsoft.com/office/officeart/2005/8/layout/vProcess5"/>
    <dgm:cxn modelId="{DFAB88BC-112B-4F42-8C9C-5FC1EA50941A}" type="presParOf" srcId="{BA91E7AF-78D4-4C44-80E4-7E6C8657EA0F}" destId="{A33E9F65-9F8C-475F-9FFC-351AF23B3BA3}" srcOrd="0" destOrd="0" presId="urn:microsoft.com/office/officeart/2005/8/layout/vProcess5"/>
    <dgm:cxn modelId="{3F1DDCD8-AB7A-4D71-B1AD-2D978532F3E4}" type="presParOf" srcId="{BA91E7AF-78D4-4C44-80E4-7E6C8657EA0F}" destId="{6BB94401-D75D-497C-843F-A18BE20B0E4B}" srcOrd="1" destOrd="0" presId="urn:microsoft.com/office/officeart/2005/8/layout/vProcess5"/>
    <dgm:cxn modelId="{51400834-E77D-44A2-A534-6303797A7319}" type="presParOf" srcId="{BA91E7AF-78D4-4C44-80E4-7E6C8657EA0F}" destId="{47E9C029-6D8E-4F30-865A-D598B3476512}" srcOrd="2" destOrd="0" presId="urn:microsoft.com/office/officeart/2005/8/layout/vProcess5"/>
    <dgm:cxn modelId="{1F179F8A-5CF3-4332-BF69-37E658A06914}" type="presParOf" srcId="{BA91E7AF-78D4-4C44-80E4-7E6C8657EA0F}" destId="{15FAF251-56A5-4605-9265-35E248A4F48A}" srcOrd="3" destOrd="0" presId="urn:microsoft.com/office/officeart/2005/8/layout/vProcess5"/>
    <dgm:cxn modelId="{457F1F90-2A97-47F7-A216-E4209BA92350}" type="presParOf" srcId="{BA91E7AF-78D4-4C44-80E4-7E6C8657EA0F}" destId="{E4EA1388-AEB8-4266-BBE1-AB97FE04359E}" srcOrd="4" destOrd="0" presId="urn:microsoft.com/office/officeart/2005/8/layout/vProcess5"/>
    <dgm:cxn modelId="{C7549C59-C5FA-4F24-9D74-0C1074BF2BCE}" type="presParOf" srcId="{BA91E7AF-78D4-4C44-80E4-7E6C8657EA0F}" destId="{A369DB06-8D71-475E-ADA6-8213BE7DFD56}" srcOrd="5" destOrd="0" presId="urn:microsoft.com/office/officeart/2005/8/layout/vProcess5"/>
    <dgm:cxn modelId="{462652D4-EEBC-411C-A3C0-224BEDF22F6B}" type="presParOf" srcId="{BA91E7AF-78D4-4C44-80E4-7E6C8657EA0F}" destId="{EC02013F-AD94-4DDC-877A-8EF8474053C9}" srcOrd="6" destOrd="0" presId="urn:microsoft.com/office/officeart/2005/8/layout/vProcess5"/>
    <dgm:cxn modelId="{BB86E6FA-DB33-4B7A-A025-BDD010971AD2}" type="presParOf" srcId="{BA91E7AF-78D4-4C44-80E4-7E6C8657EA0F}" destId="{CE18B86A-C66B-4B13-93D1-F366288629B7}" srcOrd="7" destOrd="0" presId="urn:microsoft.com/office/officeart/2005/8/layout/vProcess5"/>
    <dgm:cxn modelId="{17203ECB-2847-4EBA-8C35-1DBAA9A661F5}" type="presParOf" srcId="{BA91E7AF-78D4-4C44-80E4-7E6C8657EA0F}" destId="{E72D2BE7-6EF5-4C15-BBB9-F3D03A2438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B62C3E-65DE-4FC6-AE66-2AC5FE838EC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E11EA1AD-C33B-4E37-8AB2-A040E7BE09A2}">
      <dgm:prSet/>
      <dgm:spPr/>
      <dgm:t>
        <a:bodyPr/>
        <a:lstStyle/>
        <a:p>
          <a:pPr rtl="0"/>
          <a:r>
            <a:rPr lang="en-US" smtClean="0">
              <a:latin typeface="+mn-lt"/>
              <a:ea typeface="+mn-ea"/>
              <a:cs typeface="+mn-ea"/>
              <a:sym typeface="+mn-lt"/>
            </a:rPr>
            <a:t>SDN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对接，</a:t>
          </a:r>
          <a:r>
            <a:rPr lang="en-US" smtClean="0">
              <a:latin typeface="+mn-lt"/>
              <a:ea typeface="+mn-ea"/>
              <a:cs typeface="+mn-ea"/>
              <a:sym typeface="+mn-lt"/>
            </a:rPr>
            <a:t>SDN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控制器实现全方位网络自动化编排。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63084697-76B4-4434-95F6-43993752966C}" type="parTrans" cxnId="{F2845CB9-5683-4F1F-AA63-4DA38D22CD05}">
      <dgm:prSet/>
      <dgm:spPr/>
      <dgm:t>
        <a:bodyPr/>
        <a:lstStyle/>
        <a:p>
          <a:endParaRPr lang="zh-CN" altLang="en-US"/>
        </a:p>
      </dgm:t>
    </dgm:pt>
    <dgm:pt modelId="{B6D6C12E-6BF0-47C9-8282-E421F08ED46C}" type="sibTrans" cxnId="{F2845CB9-5683-4F1F-AA63-4DA38D22CD05}">
      <dgm:prSet/>
      <dgm:spPr/>
      <dgm:t>
        <a:bodyPr/>
        <a:lstStyle/>
        <a:p>
          <a:endParaRPr lang="zh-CN" altLang="en-US"/>
        </a:p>
      </dgm:t>
    </dgm:pt>
    <dgm:pt modelId="{C3535398-A3E7-4B7F-88AD-AEF19F58E6CD}">
      <dgm:prSet/>
      <dgm:spPr/>
      <dgm:t>
        <a:bodyPr/>
        <a:lstStyle/>
        <a:p>
          <a:pPr rtl="0"/>
          <a:r>
            <a:rPr lang="en-US" smtClean="0">
              <a:latin typeface="+mn-lt"/>
              <a:ea typeface="+mn-ea"/>
              <a:cs typeface="+mn-ea"/>
              <a:sym typeface="+mn-lt"/>
            </a:rPr>
            <a:t>FusionSphere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云平台支持构建多虚拟化平台（</a:t>
          </a:r>
          <a:r>
            <a:rPr lang="en-US" smtClean="0">
              <a:latin typeface="+mn-lt"/>
              <a:ea typeface="+mn-ea"/>
              <a:cs typeface="+mn-ea"/>
              <a:sym typeface="+mn-lt"/>
            </a:rPr>
            <a:t>ESXi\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华为</a:t>
          </a:r>
          <a:r>
            <a:rPr lang="en-US" smtClean="0">
              <a:latin typeface="+mn-lt"/>
              <a:ea typeface="+mn-ea"/>
              <a:cs typeface="+mn-ea"/>
              <a:sym typeface="+mn-lt"/>
            </a:rPr>
            <a:t>KVM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）及物理机自动化发放的融合资源池。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E8181BF1-7410-4CB1-A151-0D5A6B8A0E59}" type="parTrans" cxnId="{99EBD302-3399-4FB6-942B-070461EA9E7B}">
      <dgm:prSet/>
      <dgm:spPr/>
      <dgm:t>
        <a:bodyPr/>
        <a:lstStyle/>
        <a:p>
          <a:endParaRPr lang="zh-CN" altLang="en-US"/>
        </a:p>
      </dgm:t>
    </dgm:pt>
    <dgm:pt modelId="{26C12360-76DA-4EFC-9CD8-20FBDE413EDE}" type="sibTrans" cxnId="{99EBD302-3399-4FB6-942B-070461EA9E7B}">
      <dgm:prSet/>
      <dgm:spPr/>
      <dgm:t>
        <a:bodyPr/>
        <a:lstStyle/>
        <a:p>
          <a:endParaRPr lang="zh-CN" altLang="en-US"/>
        </a:p>
      </dgm:t>
    </dgm:pt>
    <dgm:pt modelId="{4ADF29AB-76EA-4E42-8492-4BDA99D75D03}">
      <dgm:prSet/>
      <dgm:spPr/>
      <dgm:t>
        <a:bodyPr/>
        <a:lstStyle/>
        <a:p>
          <a:pPr rtl="0"/>
          <a:r>
            <a:rPr lang="zh-CN" smtClean="0">
              <a:latin typeface="+mn-lt"/>
              <a:ea typeface="+mn-ea"/>
              <a:cs typeface="+mn-ea"/>
              <a:sym typeface="+mn-lt"/>
            </a:rPr>
            <a:t>通过</a:t>
          </a:r>
          <a:r>
            <a:rPr lang="en-US" smtClean="0">
              <a:latin typeface="+mn-lt"/>
              <a:ea typeface="+mn-ea"/>
              <a:cs typeface="+mn-ea"/>
              <a:sym typeface="+mn-lt"/>
            </a:rPr>
            <a:t>FusionSphere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和华为</a:t>
          </a:r>
          <a:r>
            <a:rPr lang="en-US" smtClean="0">
              <a:latin typeface="+mn-lt"/>
              <a:ea typeface="+mn-ea"/>
              <a:cs typeface="+mn-ea"/>
              <a:sym typeface="+mn-lt"/>
            </a:rPr>
            <a:t>SDN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控制器的协同，共同完成端到端的基于硬件</a:t>
          </a:r>
          <a:r>
            <a:rPr lang="en-US" smtClean="0">
              <a:latin typeface="+mn-lt"/>
              <a:ea typeface="+mn-ea"/>
              <a:cs typeface="+mn-ea"/>
              <a:sym typeface="+mn-lt"/>
            </a:rPr>
            <a:t>SDN/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纯软</a:t>
          </a:r>
          <a:r>
            <a:rPr lang="en-US" smtClean="0">
              <a:latin typeface="+mn-lt"/>
              <a:ea typeface="+mn-ea"/>
              <a:cs typeface="+mn-ea"/>
              <a:sym typeface="+mn-lt"/>
            </a:rPr>
            <a:t>SDN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的</a:t>
          </a:r>
          <a:r>
            <a:rPr lang="en-US" smtClean="0">
              <a:latin typeface="+mn-lt"/>
              <a:ea typeface="+mn-ea"/>
              <a:cs typeface="+mn-ea"/>
              <a:sym typeface="+mn-lt"/>
            </a:rPr>
            <a:t>Overlay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网络业务自动化编排。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32E48550-5450-48EF-9F55-1290B707999A}" type="parTrans" cxnId="{3A7A69E5-6F99-4743-8D54-75F05C03DF2F}">
      <dgm:prSet/>
      <dgm:spPr/>
      <dgm:t>
        <a:bodyPr/>
        <a:lstStyle/>
        <a:p>
          <a:endParaRPr lang="zh-CN" altLang="en-US"/>
        </a:p>
      </dgm:t>
    </dgm:pt>
    <dgm:pt modelId="{64AF48F2-7FD3-423E-ACDE-A11184310077}" type="sibTrans" cxnId="{3A7A69E5-6F99-4743-8D54-75F05C03DF2F}">
      <dgm:prSet/>
      <dgm:spPr/>
      <dgm:t>
        <a:bodyPr/>
        <a:lstStyle/>
        <a:p>
          <a:endParaRPr lang="zh-CN" altLang="en-US"/>
        </a:p>
      </dgm:t>
    </dgm:pt>
    <dgm:pt modelId="{3E702C81-6E6E-4F04-BD22-F09EC0530880}" type="pres">
      <dgm:prSet presAssocID="{BEB62C3E-65DE-4FC6-AE66-2AC5FE838EC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D04566-D7D6-447D-AD9F-B5435282E36D}" type="pres">
      <dgm:prSet presAssocID="{BEB62C3E-65DE-4FC6-AE66-2AC5FE838ECE}" presName="dummyMaxCanvas" presStyleCnt="0">
        <dgm:presLayoutVars/>
      </dgm:prSet>
      <dgm:spPr/>
    </dgm:pt>
    <dgm:pt modelId="{FB7E5B09-4352-4BD9-97B8-EC088EE8CDF6}" type="pres">
      <dgm:prSet presAssocID="{BEB62C3E-65DE-4FC6-AE66-2AC5FE838EC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2F9EC-301C-4C19-9BA2-E76BAD173227}" type="pres">
      <dgm:prSet presAssocID="{BEB62C3E-65DE-4FC6-AE66-2AC5FE838EC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550BB-334B-4B16-A496-79D2D97AC90F}" type="pres">
      <dgm:prSet presAssocID="{BEB62C3E-65DE-4FC6-AE66-2AC5FE838EC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CFF6EF-F178-47C5-A73B-A9CA972EC80B}" type="pres">
      <dgm:prSet presAssocID="{BEB62C3E-65DE-4FC6-AE66-2AC5FE838EC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3BBE12-8FC3-441F-AADE-55E9C5DC97CB}" type="pres">
      <dgm:prSet presAssocID="{BEB62C3E-65DE-4FC6-AE66-2AC5FE838EC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E54E4-975F-47E4-9EF5-D5F7943BC229}" type="pres">
      <dgm:prSet presAssocID="{BEB62C3E-65DE-4FC6-AE66-2AC5FE838EC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528E75-234D-4D03-8DA8-FF058B14F03A}" type="pres">
      <dgm:prSet presAssocID="{BEB62C3E-65DE-4FC6-AE66-2AC5FE838EC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F90772-06C9-42AC-B870-240ED55B3EA9}" type="pres">
      <dgm:prSet presAssocID="{BEB62C3E-65DE-4FC6-AE66-2AC5FE838EC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7A69E5-6F99-4743-8D54-75F05C03DF2F}" srcId="{BEB62C3E-65DE-4FC6-AE66-2AC5FE838ECE}" destId="{4ADF29AB-76EA-4E42-8492-4BDA99D75D03}" srcOrd="2" destOrd="0" parTransId="{32E48550-5450-48EF-9F55-1290B707999A}" sibTransId="{64AF48F2-7FD3-423E-ACDE-A11184310077}"/>
    <dgm:cxn modelId="{017D385F-B27D-442E-B825-A40944B30D41}" type="presOf" srcId="{BEB62C3E-65DE-4FC6-AE66-2AC5FE838ECE}" destId="{3E702C81-6E6E-4F04-BD22-F09EC0530880}" srcOrd="0" destOrd="0" presId="urn:microsoft.com/office/officeart/2005/8/layout/vProcess5"/>
    <dgm:cxn modelId="{8756DF44-1C3A-4038-BD75-EA7B39171BA4}" type="presOf" srcId="{4ADF29AB-76EA-4E42-8492-4BDA99D75D03}" destId="{EF0550BB-334B-4B16-A496-79D2D97AC90F}" srcOrd="0" destOrd="0" presId="urn:microsoft.com/office/officeart/2005/8/layout/vProcess5"/>
    <dgm:cxn modelId="{BAB227D5-5D0D-40E8-A1F9-52FBC850CF64}" type="presOf" srcId="{C3535398-A3E7-4B7F-88AD-AEF19F58E6CD}" destId="{AE528E75-234D-4D03-8DA8-FF058B14F03A}" srcOrd="1" destOrd="0" presId="urn:microsoft.com/office/officeart/2005/8/layout/vProcess5"/>
    <dgm:cxn modelId="{F2845CB9-5683-4F1F-AA63-4DA38D22CD05}" srcId="{BEB62C3E-65DE-4FC6-AE66-2AC5FE838ECE}" destId="{E11EA1AD-C33B-4E37-8AB2-A040E7BE09A2}" srcOrd="0" destOrd="0" parTransId="{63084697-76B4-4434-95F6-43993752966C}" sibTransId="{B6D6C12E-6BF0-47C9-8282-E421F08ED46C}"/>
    <dgm:cxn modelId="{C3F46498-31B1-4DF1-8C74-386562A38927}" type="presOf" srcId="{26C12360-76DA-4EFC-9CD8-20FBDE413EDE}" destId="{5A3BBE12-8FC3-441F-AADE-55E9C5DC97CB}" srcOrd="0" destOrd="0" presId="urn:microsoft.com/office/officeart/2005/8/layout/vProcess5"/>
    <dgm:cxn modelId="{6CF11C38-B554-4CC4-B8EF-856656DB3C7C}" type="presOf" srcId="{B6D6C12E-6BF0-47C9-8282-E421F08ED46C}" destId="{2DCFF6EF-F178-47C5-A73B-A9CA972EC80B}" srcOrd="0" destOrd="0" presId="urn:microsoft.com/office/officeart/2005/8/layout/vProcess5"/>
    <dgm:cxn modelId="{CC2A658C-C50F-4EC2-A6D8-006D433B6349}" type="presOf" srcId="{C3535398-A3E7-4B7F-88AD-AEF19F58E6CD}" destId="{0B72F9EC-301C-4C19-9BA2-E76BAD173227}" srcOrd="0" destOrd="0" presId="urn:microsoft.com/office/officeart/2005/8/layout/vProcess5"/>
    <dgm:cxn modelId="{99EBD302-3399-4FB6-942B-070461EA9E7B}" srcId="{BEB62C3E-65DE-4FC6-AE66-2AC5FE838ECE}" destId="{C3535398-A3E7-4B7F-88AD-AEF19F58E6CD}" srcOrd="1" destOrd="0" parTransId="{E8181BF1-7410-4CB1-A151-0D5A6B8A0E59}" sibTransId="{26C12360-76DA-4EFC-9CD8-20FBDE413EDE}"/>
    <dgm:cxn modelId="{6D3872DE-8997-486F-808C-4DB2F8A87BE2}" type="presOf" srcId="{4ADF29AB-76EA-4E42-8492-4BDA99D75D03}" destId="{5FF90772-06C9-42AC-B870-240ED55B3EA9}" srcOrd="1" destOrd="0" presId="urn:microsoft.com/office/officeart/2005/8/layout/vProcess5"/>
    <dgm:cxn modelId="{C76C8D3B-E363-4CD2-8A30-538D8C8E4642}" type="presOf" srcId="{E11EA1AD-C33B-4E37-8AB2-A040E7BE09A2}" destId="{FB7E5B09-4352-4BD9-97B8-EC088EE8CDF6}" srcOrd="0" destOrd="0" presId="urn:microsoft.com/office/officeart/2005/8/layout/vProcess5"/>
    <dgm:cxn modelId="{60B2201F-9D4D-4BC5-A94F-9AAC8E967DC2}" type="presOf" srcId="{E11EA1AD-C33B-4E37-8AB2-A040E7BE09A2}" destId="{2B5E54E4-975F-47E4-9EF5-D5F7943BC229}" srcOrd="1" destOrd="0" presId="urn:microsoft.com/office/officeart/2005/8/layout/vProcess5"/>
    <dgm:cxn modelId="{6AEA7BD0-3E6C-4B5F-9235-EE133828E15C}" type="presParOf" srcId="{3E702C81-6E6E-4F04-BD22-F09EC0530880}" destId="{B3D04566-D7D6-447D-AD9F-B5435282E36D}" srcOrd="0" destOrd="0" presId="urn:microsoft.com/office/officeart/2005/8/layout/vProcess5"/>
    <dgm:cxn modelId="{8AEB327C-2571-40A2-A427-92724D82F783}" type="presParOf" srcId="{3E702C81-6E6E-4F04-BD22-F09EC0530880}" destId="{FB7E5B09-4352-4BD9-97B8-EC088EE8CDF6}" srcOrd="1" destOrd="0" presId="urn:microsoft.com/office/officeart/2005/8/layout/vProcess5"/>
    <dgm:cxn modelId="{400E54D5-C103-4B7C-BB2E-657FC5101011}" type="presParOf" srcId="{3E702C81-6E6E-4F04-BD22-F09EC0530880}" destId="{0B72F9EC-301C-4C19-9BA2-E76BAD173227}" srcOrd="2" destOrd="0" presId="urn:microsoft.com/office/officeart/2005/8/layout/vProcess5"/>
    <dgm:cxn modelId="{71BEA2A6-0186-485E-A43F-203A5D078112}" type="presParOf" srcId="{3E702C81-6E6E-4F04-BD22-F09EC0530880}" destId="{EF0550BB-334B-4B16-A496-79D2D97AC90F}" srcOrd="3" destOrd="0" presId="urn:microsoft.com/office/officeart/2005/8/layout/vProcess5"/>
    <dgm:cxn modelId="{9EC6DF24-1EB9-4111-8C4A-15317B70BA5F}" type="presParOf" srcId="{3E702C81-6E6E-4F04-BD22-F09EC0530880}" destId="{2DCFF6EF-F178-47C5-A73B-A9CA972EC80B}" srcOrd="4" destOrd="0" presId="urn:microsoft.com/office/officeart/2005/8/layout/vProcess5"/>
    <dgm:cxn modelId="{67CF1933-00C0-4443-8377-A22052F2EE5D}" type="presParOf" srcId="{3E702C81-6E6E-4F04-BD22-F09EC0530880}" destId="{5A3BBE12-8FC3-441F-AADE-55E9C5DC97CB}" srcOrd="5" destOrd="0" presId="urn:microsoft.com/office/officeart/2005/8/layout/vProcess5"/>
    <dgm:cxn modelId="{C7D7EC33-7178-4B8A-9DCD-2E941190D486}" type="presParOf" srcId="{3E702C81-6E6E-4F04-BD22-F09EC0530880}" destId="{2B5E54E4-975F-47E4-9EF5-D5F7943BC229}" srcOrd="6" destOrd="0" presId="urn:microsoft.com/office/officeart/2005/8/layout/vProcess5"/>
    <dgm:cxn modelId="{FE38BDB4-A7CE-4491-87BE-BD632BB4EA81}" type="presParOf" srcId="{3E702C81-6E6E-4F04-BD22-F09EC0530880}" destId="{AE528E75-234D-4D03-8DA8-FF058B14F03A}" srcOrd="7" destOrd="0" presId="urn:microsoft.com/office/officeart/2005/8/layout/vProcess5"/>
    <dgm:cxn modelId="{1307776B-31E7-4A02-8D15-CCFF5FD64218}" type="presParOf" srcId="{3E702C81-6E6E-4F04-BD22-F09EC0530880}" destId="{5FF90772-06C9-42AC-B870-240ED55B3EA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683F9-D755-42DC-A10F-4C188D24E9DB}">
      <dsp:nvSpPr>
        <dsp:cNvPr id="0" name=""/>
        <dsp:cNvSpPr/>
      </dsp:nvSpPr>
      <dsp:spPr>
        <a:xfrm>
          <a:off x="3189" y="63837"/>
          <a:ext cx="3109417" cy="12210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保持开放性，以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为基础构筑企业级云计算解决方案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189" y="63837"/>
        <a:ext cx="3109417" cy="1221099"/>
      </dsp:txXfrm>
    </dsp:sp>
    <dsp:sp modelId="{1E3E5C01-B18A-413C-A2D0-68448785A718}">
      <dsp:nvSpPr>
        <dsp:cNvPr id="0" name=""/>
        <dsp:cNvSpPr/>
      </dsp:nvSpPr>
      <dsp:spPr>
        <a:xfrm>
          <a:off x="3189" y="1284937"/>
          <a:ext cx="3109417" cy="35135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+mn-lt"/>
              <a:ea typeface="+mn-ea"/>
              <a:cs typeface="+mn-ea"/>
              <a:sym typeface="+mn-lt"/>
            </a:rPr>
            <a:t>FusionSphere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 OpenStack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是华为基于社区原生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的商用</a:t>
          </a: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增强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版，消除了厂商锁定，实现了计算、存储、网络等方面的开放性。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189" y="1284937"/>
        <a:ext cx="3109417" cy="3513514"/>
      </dsp:txXfrm>
    </dsp:sp>
    <dsp:sp modelId="{78EF530B-2757-42E6-A973-A2FB4BFDDFB0}">
      <dsp:nvSpPr>
        <dsp:cNvPr id="0" name=""/>
        <dsp:cNvSpPr/>
      </dsp:nvSpPr>
      <dsp:spPr>
        <a:xfrm>
          <a:off x="3547925" y="63837"/>
          <a:ext cx="3109417" cy="1221099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不追求功能差异化，尽可能压缩私有扩展，总体与社区保持一致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547925" y="63837"/>
        <a:ext cx="3109417" cy="1221099"/>
      </dsp:txXfrm>
    </dsp:sp>
    <dsp:sp modelId="{4017E625-1A5C-439B-AFC5-3958148EAF15}">
      <dsp:nvSpPr>
        <dsp:cNvPr id="0" name=""/>
        <dsp:cNvSpPr/>
      </dsp:nvSpPr>
      <dsp:spPr>
        <a:xfrm>
          <a:off x="3547925" y="1284937"/>
          <a:ext cx="3109417" cy="3513514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在原生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开放、标准的基础上</a:t>
          </a: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，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对其易用性和可靠性做了增强开发，使</a:t>
          </a:r>
          <a:r>
            <a:rPr lang="en-US" sz="1800" kern="1200" dirty="0" err="1" smtClean="0">
              <a:latin typeface="+mn-lt"/>
              <a:ea typeface="+mn-ea"/>
              <a:cs typeface="+mn-ea"/>
              <a:sym typeface="+mn-lt"/>
            </a:rPr>
            <a:t>FusionSphere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 OpenStack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更易于部署和使用，性能更</a:t>
          </a: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强，运行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更稳定。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547925" y="1284937"/>
        <a:ext cx="3109417" cy="3513514"/>
      </dsp:txXfrm>
    </dsp:sp>
    <dsp:sp modelId="{8D6D3F32-27AB-46D9-997C-C1DBEECD3227}">
      <dsp:nvSpPr>
        <dsp:cNvPr id="0" name=""/>
        <dsp:cNvSpPr/>
      </dsp:nvSpPr>
      <dsp:spPr>
        <a:xfrm>
          <a:off x="7092661" y="63837"/>
          <a:ext cx="3109417" cy="1221099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与外围组件相集成，共同组成有整体竞争力的解决方案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092661" y="63837"/>
        <a:ext cx="3109417" cy="1221099"/>
      </dsp:txXfrm>
    </dsp:sp>
    <dsp:sp modelId="{C5CDB908-79AA-483F-9856-A9FFE5029040}">
      <dsp:nvSpPr>
        <dsp:cNvPr id="0" name=""/>
        <dsp:cNvSpPr/>
      </dsp:nvSpPr>
      <dsp:spPr>
        <a:xfrm>
          <a:off x="7092661" y="1284937"/>
          <a:ext cx="3109417" cy="3513514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+mn-lt"/>
              <a:ea typeface="+mn-ea"/>
              <a:cs typeface="+mn-ea"/>
              <a:sym typeface="+mn-lt"/>
            </a:rPr>
            <a:t>FusionSphere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 OpenStack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向下可整合接入多种虚拟化平台</a:t>
          </a: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，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向上可对接运营商的解决方案，如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IMS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、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CGP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、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VAS Cloud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等。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支持通过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标准接口接入用户的运维管理系统，便于进一步的扩展。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092661" y="1284937"/>
        <a:ext cx="3109417" cy="3513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E4E3F-4799-4617-809F-B9EE03C07EBB}">
      <dsp:nvSpPr>
        <dsp:cNvPr id="0" name=""/>
        <dsp:cNvSpPr/>
      </dsp:nvSpPr>
      <dsp:spPr>
        <a:xfrm rot="16200000">
          <a:off x="-690161" y="691429"/>
          <a:ext cx="4680000" cy="329714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818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+mn-lt"/>
              <a:ea typeface="+mn-ea"/>
              <a:cs typeface="+mn-ea"/>
              <a:sym typeface="+mn-lt"/>
            </a:rPr>
            <a:t>扩展虚拟机</a:t>
          </a:r>
          <a:r>
            <a:rPr lang="en-US" sz="2400" kern="1200" dirty="0" smtClean="0">
              <a:latin typeface="+mn-lt"/>
              <a:ea typeface="+mn-ea"/>
              <a:cs typeface="+mn-ea"/>
              <a:sym typeface="+mn-lt"/>
            </a:rPr>
            <a:t>HA</a:t>
          </a:r>
          <a:r>
            <a:rPr lang="zh-CN" sz="2400" kern="1200" dirty="0" smtClean="0">
              <a:latin typeface="+mn-lt"/>
              <a:ea typeface="+mn-ea"/>
              <a:cs typeface="+mn-ea"/>
              <a:sym typeface="+mn-lt"/>
            </a:rPr>
            <a:t>功能</a:t>
          </a:r>
          <a:endParaRPr lang="zh-CN" sz="2400" kern="1200" dirty="0">
            <a:latin typeface="+mn-lt"/>
            <a:ea typeface="+mn-ea"/>
            <a:cs typeface="+mn-ea"/>
            <a:sym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dirty="0" smtClean="0">
              <a:latin typeface="+mn-lt"/>
              <a:ea typeface="+mn-ea"/>
              <a:cs typeface="+mn-ea"/>
              <a:sym typeface="+mn-lt"/>
            </a:rPr>
            <a:t>新增</a:t>
          </a:r>
          <a:r>
            <a:rPr lang="en-US" sz="1900" kern="1200" dirty="0" smtClean="0">
              <a:latin typeface="+mn-lt"/>
              <a:ea typeface="+mn-ea"/>
              <a:cs typeface="+mn-ea"/>
              <a:sym typeface="+mn-lt"/>
            </a:rPr>
            <a:t>VM HA service</a:t>
          </a:r>
          <a:r>
            <a:rPr lang="zh-CN" sz="1900" kern="1200" dirty="0" smtClean="0">
              <a:latin typeface="+mn-lt"/>
              <a:ea typeface="+mn-ea"/>
              <a:cs typeface="+mn-ea"/>
              <a:sym typeface="+mn-lt"/>
            </a:rPr>
            <a:t>服务，实现虚拟机的</a:t>
          </a:r>
          <a:r>
            <a:rPr lang="en-US" sz="1900" kern="1200" dirty="0" smtClean="0">
              <a:latin typeface="+mn-lt"/>
              <a:ea typeface="+mn-ea"/>
              <a:cs typeface="+mn-ea"/>
              <a:sym typeface="+mn-lt"/>
            </a:rPr>
            <a:t>HA</a:t>
          </a:r>
          <a:r>
            <a:rPr lang="zh-CN" sz="1900" kern="1200" dirty="0" smtClean="0">
              <a:latin typeface="+mn-lt"/>
              <a:ea typeface="+mn-ea"/>
              <a:cs typeface="+mn-ea"/>
              <a:sym typeface="+mn-lt"/>
            </a:rPr>
            <a:t>功能，满足</a:t>
          </a:r>
          <a:r>
            <a:rPr lang="en-US" sz="1900" kern="1200" dirty="0" smtClean="0">
              <a:latin typeface="+mn-lt"/>
              <a:ea typeface="+mn-ea"/>
              <a:cs typeface="+mn-ea"/>
              <a:sym typeface="+mn-lt"/>
            </a:rPr>
            <a:t>VM</a:t>
          </a:r>
          <a:r>
            <a:rPr lang="zh-CN" sz="1900" kern="1200" dirty="0" smtClean="0">
              <a:latin typeface="+mn-lt"/>
              <a:ea typeface="+mn-ea"/>
              <a:cs typeface="+mn-ea"/>
              <a:sym typeface="+mn-lt"/>
            </a:rPr>
            <a:t>的可靠性诉求。</a:t>
          </a:r>
          <a:endParaRPr lang="zh-CN" sz="1900" kern="1200" dirty="0">
            <a:latin typeface="+mn-lt"/>
            <a:ea typeface="+mn-ea"/>
            <a:cs typeface="+mn-ea"/>
            <a:sym typeface="+mn-lt"/>
          </a:endParaRPr>
        </a:p>
      </dsp:txBody>
      <dsp:txXfrm rot="5400000">
        <a:off x="1269" y="935999"/>
        <a:ext cx="3297141" cy="2808000"/>
      </dsp:txXfrm>
    </dsp:sp>
    <dsp:sp modelId="{3A2E2DD4-6BDE-4233-BCFD-A662236EFEF3}">
      <dsp:nvSpPr>
        <dsp:cNvPr id="0" name=""/>
        <dsp:cNvSpPr/>
      </dsp:nvSpPr>
      <dsp:spPr>
        <a:xfrm rot="16200000">
          <a:off x="2854265" y="691429"/>
          <a:ext cx="4680000" cy="3297141"/>
        </a:xfrm>
        <a:prstGeom prst="flowChartManualOperati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818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>
              <a:latin typeface="+mn-lt"/>
              <a:ea typeface="+mn-ea"/>
              <a:cs typeface="+mn-ea"/>
              <a:sym typeface="+mn-lt"/>
            </a:rPr>
            <a:t>虚拟机故障</a:t>
          </a:r>
          <a:endParaRPr lang="zh-CN" sz="2400" kern="1200">
            <a:latin typeface="+mn-lt"/>
            <a:ea typeface="+mn-ea"/>
            <a:cs typeface="+mn-ea"/>
            <a:sym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dirty="0" smtClean="0">
              <a:latin typeface="+mn-lt"/>
              <a:ea typeface="+mn-ea"/>
              <a:cs typeface="+mn-ea"/>
              <a:sym typeface="+mn-lt"/>
            </a:rPr>
            <a:t>根据虚拟机监控结果进行</a:t>
          </a:r>
          <a:r>
            <a:rPr lang="en-US" sz="1900" kern="1200" dirty="0" smtClean="0">
              <a:latin typeface="+mn-lt"/>
              <a:ea typeface="+mn-ea"/>
              <a:cs typeface="+mn-ea"/>
              <a:sym typeface="+mn-lt"/>
            </a:rPr>
            <a:t>VM</a:t>
          </a:r>
          <a:r>
            <a:rPr lang="zh-CN" sz="1900" kern="1200" dirty="0" smtClean="0">
              <a:latin typeface="+mn-lt"/>
              <a:ea typeface="+mn-ea"/>
              <a:cs typeface="+mn-ea"/>
              <a:sym typeface="+mn-lt"/>
            </a:rPr>
            <a:t>的</a:t>
          </a:r>
          <a:r>
            <a:rPr lang="en-US" sz="1900" kern="1200" dirty="0" smtClean="0">
              <a:latin typeface="+mn-lt"/>
              <a:ea typeface="+mn-ea"/>
              <a:cs typeface="+mn-ea"/>
              <a:sym typeface="+mn-lt"/>
            </a:rPr>
            <a:t>HA</a:t>
          </a:r>
          <a:r>
            <a:rPr lang="zh-CN" sz="1900" kern="1200" dirty="0" smtClean="0">
              <a:latin typeface="+mn-lt"/>
              <a:ea typeface="+mn-ea"/>
              <a:cs typeface="+mn-ea"/>
              <a:sym typeface="+mn-lt"/>
            </a:rPr>
            <a:t>，即监控虚拟机中</a:t>
          </a:r>
          <a:r>
            <a:rPr lang="en-US" sz="1900" kern="1200" dirty="0" err="1" smtClean="0">
              <a:latin typeface="+mn-lt"/>
              <a:ea typeface="+mn-ea"/>
              <a:cs typeface="+mn-ea"/>
              <a:sym typeface="+mn-lt"/>
            </a:rPr>
            <a:t>GuestOS</a:t>
          </a:r>
          <a:r>
            <a:rPr lang="en-US" sz="1900" kern="1200" dirty="0" smtClean="0">
              <a:latin typeface="+mn-lt"/>
              <a:ea typeface="+mn-ea"/>
              <a:cs typeface="+mn-ea"/>
              <a:sym typeface="+mn-lt"/>
            </a:rPr>
            <a:t> </a:t>
          </a:r>
          <a:r>
            <a:rPr lang="zh-CN" sz="1900" kern="1200" dirty="0" smtClean="0">
              <a:latin typeface="+mn-lt"/>
              <a:ea typeface="+mn-ea"/>
              <a:cs typeface="+mn-ea"/>
              <a:sym typeface="+mn-lt"/>
            </a:rPr>
            <a:t>系统</a:t>
          </a:r>
          <a:r>
            <a:rPr lang="en-US" sz="1900" kern="1200" dirty="0" smtClean="0">
              <a:latin typeface="+mn-lt"/>
              <a:ea typeface="+mn-ea"/>
              <a:cs typeface="+mn-ea"/>
              <a:sym typeface="+mn-lt"/>
            </a:rPr>
            <a:t>panic</a:t>
          </a:r>
          <a:r>
            <a:rPr lang="zh-CN" sz="1900" kern="1200" dirty="0" smtClean="0">
              <a:latin typeface="+mn-lt"/>
              <a:ea typeface="+mn-ea"/>
              <a:cs typeface="+mn-ea"/>
              <a:sym typeface="+mn-lt"/>
            </a:rPr>
            <a:t>、内核死循环等异常。</a:t>
          </a:r>
          <a:endParaRPr lang="zh-CN" sz="1900" kern="1200" dirty="0">
            <a:latin typeface="+mn-lt"/>
            <a:ea typeface="+mn-ea"/>
            <a:cs typeface="+mn-ea"/>
            <a:sym typeface="+mn-lt"/>
          </a:endParaRPr>
        </a:p>
      </dsp:txBody>
      <dsp:txXfrm rot="5400000">
        <a:off x="3545695" y="935999"/>
        <a:ext cx="3297141" cy="2808000"/>
      </dsp:txXfrm>
    </dsp:sp>
    <dsp:sp modelId="{35C87AEB-4DAB-4600-8753-BA4DDE39F3AE}">
      <dsp:nvSpPr>
        <dsp:cNvPr id="0" name=""/>
        <dsp:cNvSpPr/>
      </dsp:nvSpPr>
      <dsp:spPr>
        <a:xfrm rot="16200000">
          <a:off x="6398692" y="691429"/>
          <a:ext cx="4680000" cy="3297141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818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+mn-lt"/>
              <a:ea typeface="+mn-ea"/>
              <a:cs typeface="+mn-ea"/>
              <a:sym typeface="+mn-lt"/>
            </a:rPr>
            <a:t>服务器故障</a:t>
          </a:r>
          <a:endParaRPr lang="zh-CN" sz="2400" kern="1200" dirty="0">
            <a:latin typeface="+mn-lt"/>
            <a:ea typeface="+mn-ea"/>
            <a:cs typeface="+mn-ea"/>
            <a:sym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dirty="0" smtClean="0">
              <a:latin typeface="+mn-lt"/>
              <a:ea typeface="+mn-ea"/>
              <a:cs typeface="+mn-ea"/>
              <a:sym typeface="+mn-lt"/>
            </a:rPr>
            <a:t>虚拟机异地重建，即虚拟机在本地无法重新启动或者物理服务器故障场景，在满足条件的物理服务器进行虚拟机重建。</a:t>
          </a:r>
          <a:endParaRPr lang="zh-CN" sz="1900" kern="1200" dirty="0">
            <a:latin typeface="+mn-lt"/>
            <a:ea typeface="+mn-ea"/>
            <a:cs typeface="+mn-ea"/>
            <a:sym typeface="+mn-lt"/>
          </a:endParaRPr>
        </a:p>
      </dsp:txBody>
      <dsp:txXfrm rot="5400000">
        <a:off x="7090122" y="935999"/>
        <a:ext cx="3297141" cy="280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2740-D0D3-42EA-B259-CCEF4F8EC1CC}">
      <dsp:nvSpPr>
        <dsp:cNvPr id="0" name=""/>
        <dsp:cNvSpPr/>
      </dsp:nvSpPr>
      <dsp:spPr>
        <a:xfrm>
          <a:off x="919335" y="1322354"/>
          <a:ext cx="3080774" cy="2540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对于媒体服务器、网关等对带宽要求高的产品，带宽成为竞争的关键资源，社区原生</a:t>
          </a:r>
          <a:r>
            <a:rPr lang="en-US" sz="1500" kern="12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altLang="en-US" sz="1500" kern="1200" dirty="0" smtClean="0">
              <a:latin typeface="+mn-lt"/>
              <a:ea typeface="+mn-ea"/>
              <a:cs typeface="+mn-ea"/>
              <a:sym typeface="+mn-lt"/>
            </a:rPr>
            <a:t>只</a:t>
          </a: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对内存、</a:t>
          </a:r>
          <a:r>
            <a:rPr lang="en-US" sz="1500" kern="1200" dirty="0" smtClean="0">
              <a:latin typeface="+mn-lt"/>
              <a:ea typeface="+mn-ea"/>
              <a:cs typeface="+mn-ea"/>
              <a:sym typeface="+mn-lt"/>
            </a:rPr>
            <a:t>CPU</a:t>
          </a: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等通用资源做统一管理调度，无法对带宽资源做预调度，容易导致带宽抢占。</a:t>
          </a:r>
          <a:endParaRPr lang="zh-CN" sz="15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977810" y="1380829"/>
        <a:ext cx="2963824" cy="1879546"/>
      </dsp:txXfrm>
    </dsp:sp>
    <dsp:sp modelId="{611DADBD-CAFF-42A5-814A-DADF556F46CF}">
      <dsp:nvSpPr>
        <dsp:cNvPr id="0" name=""/>
        <dsp:cNvSpPr/>
      </dsp:nvSpPr>
      <dsp:spPr>
        <a:xfrm>
          <a:off x="2666754" y="1985379"/>
          <a:ext cx="3312077" cy="3312077"/>
        </a:xfrm>
        <a:prstGeom prst="leftCircularArrow">
          <a:avLst>
            <a:gd name="adj1" fmla="val 2898"/>
            <a:gd name="adj2" fmla="val 354517"/>
            <a:gd name="adj3" fmla="val 2130028"/>
            <a:gd name="adj4" fmla="val 9024489"/>
            <a:gd name="adj5" fmla="val 338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DE0D1-5F86-48D0-86C0-10CA4AD6C152}">
      <dsp:nvSpPr>
        <dsp:cNvPr id="0" name=""/>
        <dsp:cNvSpPr/>
      </dsp:nvSpPr>
      <dsp:spPr>
        <a:xfrm>
          <a:off x="1603952" y="3318850"/>
          <a:ext cx="2738466" cy="10889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n-lt"/>
              <a:ea typeface="+mn-ea"/>
              <a:cs typeface="+mn-ea"/>
              <a:sym typeface="+mn-lt"/>
            </a:rPr>
            <a:t>VM</a:t>
          </a:r>
          <a:r>
            <a:rPr lang="zh-CN" sz="3500" kern="1200" dirty="0" smtClean="0">
              <a:latin typeface="+mn-lt"/>
              <a:ea typeface="+mn-ea"/>
              <a:cs typeface="+mn-ea"/>
              <a:sym typeface="+mn-lt"/>
            </a:rPr>
            <a:t>带宽配置</a:t>
          </a:r>
          <a:endParaRPr lang="zh-CN" sz="35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635848" y="3350746"/>
        <a:ext cx="2674674" cy="1025205"/>
      </dsp:txXfrm>
    </dsp:sp>
    <dsp:sp modelId="{BF23FC24-92A7-4683-9325-2802A4368B25}">
      <dsp:nvSpPr>
        <dsp:cNvPr id="0" name=""/>
        <dsp:cNvSpPr/>
      </dsp:nvSpPr>
      <dsp:spPr>
        <a:xfrm>
          <a:off x="4799515" y="1322354"/>
          <a:ext cx="3080774" cy="2540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华为针对此种场景，通过</a:t>
          </a:r>
          <a:r>
            <a:rPr lang="en-US" sz="1500" kern="1200" dirty="0" smtClean="0">
              <a:latin typeface="+mn-lt"/>
              <a:ea typeface="+mn-ea"/>
              <a:cs typeface="+mn-ea"/>
              <a:sym typeface="+mn-lt"/>
            </a:rPr>
            <a:t>nova-compute</a:t>
          </a: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刷新各节点带宽资源信息，扩展</a:t>
          </a:r>
          <a:r>
            <a:rPr lang="en-US" sz="1500" kern="1200" dirty="0" smtClean="0">
              <a:latin typeface="+mn-lt"/>
              <a:ea typeface="+mn-ea"/>
              <a:cs typeface="+mn-ea"/>
              <a:sym typeface="+mn-lt"/>
            </a:rPr>
            <a:t>flavor</a:t>
          </a: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接口，定义</a:t>
          </a:r>
          <a:r>
            <a:rPr lang="en-US" sz="1500" kern="1200" dirty="0" smtClean="0">
              <a:latin typeface="+mn-lt"/>
              <a:ea typeface="+mn-ea"/>
              <a:cs typeface="+mn-ea"/>
              <a:sym typeface="+mn-lt"/>
            </a:rPr>
            <a:t>VM</a:t>
          </a: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带宽资源要求，扩展</a:t>
          </a:r>
          <a:r>
            <a:rPr lang="en-US" sz="1500" kern="1200" dirty="0" smtClean="0">
              <a:latin typeface="+mn-lt"/>
              <a:ea typeface="+mn-ea"/>
              <a:cs typeface="+mn-ea"/>
              <a:sym typeface="+mn-lt"/>
            </a:rPr>
            <a:t>filter</a:t>
          </a: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支持调度阶段筛选带宽资源充足的节点，以满足</a:t>
          </a:r>
          <a:r>
            <a:rPr lang="en-US" sz="1500" kern="1200" dirty="0" smtClean="0">
              <a:latin typeface="+mn-lt"/>
              <a:ea typeface="+mn-ea"/>
              <a:cs typeface="+mn-ea"/>
              <a:sym typeface="+mn-lt"/>
            </a:rPr>
            <a:t>VNF</a:t>
          </a: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对底层的高带宽要求。</a:t>
          </a:r>
          <a:endParaRPr lang="zh-CN" sz="15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857990" y="1925328"/>
        <a:ext cx="2963824" cy="1879546"/>
      </dsp:txXfrm>
    </dsp:sp>
    <dsp:sp modelId="{0DA14172-D02A-416D-AAE3-8E567DA1F627}">
      <dsp:nvSpPr>
        <dsp:cNvPr id="0" name=""/>
        <dsp:cNvSpPr/>
      </dsp:nvSpPr>
      <dsp:spPr>
        <a:xfrm>
          <a:off x="5484131" y="777855"/>
          <a:ext cx="2738466" cy="1088997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latin typeface="+mn-lt"/>
              <a:ea typeface="+mn-ea"/>
              <a:cs typeface="+mn-ea"/>
              <a:sym typeface="+mn-lt"/>
            </a:rPr>
            <a:t>华为增强</a:t>
          </a:r>
          <a:endParaRPr lang="zh-CN" sz="35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516027" y="809751"/>
        <a:ext cx="2674674" cy="1025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0E6DD-4B83-4B2F-BD60-F92DC84105C1}">
      <dsp:nvSpPr>
        <dsp:cNvPr id="0" name=""/>
        <dsp:cNvSpPr/>
      </dsp:nvSpPr>
      <dsp:spPr>
        <a:xfrm>
          <a:off x="1620252" y="1275975"/>
          <a:ext cx="2972721" cy="2451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逻辑卷作为共享卷挂载到两个或多个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VM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中，支持对同一个或多个卷进行同时读写的操作 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676676" y="1332399"/>
        <a:ext cx="2859873" cy="1813624"/>
      </dsp:txXfrm>
    </dsp:sp>
    <dsp:sp modelId="{EC9589E3-02CE-48F3-9C21-406C7133AEEE}">
      <dsp:nvSpPr>
        <dsp:cNvPr id="0" name=""/>
        <dsp:cNvSpPr/>
      </dsp:nvSpPr>
      <dsp:spPr>
        <a:xfrm>
          <a:off x="3283038" y="1831899"/>
          <a:ext cx="3319777" cy="3319777"/>
        </a:xfrm>
        <a:prstGeom prst="leftCircularArrow">
          <a:avLst>
            <a:gd name="adj1" fmla="val 3278"/>
            <a:gd name="adj2" fmla="val 404615"/>
            <a:gd name="adj3" fmla="val 2180126"/>
            <a:gd name="adj4" fmla="val 9024489"/>
            <a:gd name="adj5" fmla="val 382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B0A2-C36A-46BB-8DB2-E72BC27CA20B}">
      <dsp:nvSpPr>
        <dsp:cNvPr id="0" name=""/>
        <dsp:cNvSpPr/>
      </dsp:nvSpPr>
      <dsp:spPr>
        <a:xfrm>
          <a:off x="2280857" y="3202447"/>
          <a:ext cx="2642419" cy="1050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lt"/>
              <a:ea typeface="+mn-ea"/>
              <a:cs typeface="+mn-ea"/>
              <a:sym typeface="+mn-lt"/>
            </a:rPr>
            <a:t>共享卷机制</a:t>
          </a:r>
          <a:endParaRPr lang="zh-CN" altLang="en-US" sz="2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311634" y="3233224"/>
        <a:ext cx="2580865" cy="989249"/>
      </dsp:txXfrm>
    </dsp:sp>
    <dsp:sp modelId="{5E948964-A4E7-4EB2-A2EA-42FC23D2FBCC}">
      <dsp:nvSpPr>
        <dsp:cNvPr id="0" name=""/>
        <dsp:cNvSpPr/>
      </dsp:nvSpPr>
      <dsp:spPr>
        <a:xfrm>
          <a:off x="5441516" y="1275975"/>
          <a:ext cx="2972721" cy="2451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+mn-lt"/>
              <a:ea typeface="+mn-ea"/>
              <a:cs typeface="+mn-ea"/>
              <a:sym typeface="+mn-lt"/>
            </a:rPr>
            <a:t>数据一致性访问， 双机热备等场景下减少故障切换时间，提升系统的可用性。</a:t>
          </a:r>
          <a:endParaRPr lang="zh-CN" altLang="en-US" sz="1800" kern="1200">
            <a:latin typeface="+mn-lt"/>
            <a:ea typeface="+mn-ea"/>
            <a:cs typeface="+mn-ea"/>
            <a:sym typeface="+mn-lt"/>
          </a:endParaRPr>
        </a:p>
      </dsp:txBody>
      <dsp:txXfrm>
        <a:off x="5497940" y="1857800"/>
        <a:ext cx="2859873" cy="1813624"/>
      </dsp:txXfrm>
    </dsp:sp>
    <dsp:sp modelId="{0A3D1983-2CCA-4741-8C1E-89D417B8BBF3}">
      <dsp:nvSpPr>
        <dsp:cNvPr id="0" name=""/>
        <dsp:cNvSpPr/>
      </dsp:nvSpPr>
      <dsp:spPr>
        <a:xfrm>
          <a:off x="6102121" y="750573"/>
          <a:ext cx="2642419" cy="105080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lt"/>
              <a:ea typeface="+mn-ea"/>
              <a:cs typeface="+mn-ea"/>
              <a:sym typeface="+mn-lt"/>
            </a:rPr>
            <a:t>使用场景</a:t>
          </a:r>
          <a:endParaRPr lang="zh-CN" altLang="en-US" sz="2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6132898" y="781350"/>
        <a:ext cx="2580865" cy="98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94401-D75D-497C-843F-A18BE20B0E4B}">
      <dsp:nvSpPr>
        <dsp:cNvPr id="0" name=""/>
        <dsp:cNvSpPr/>
      </dsp:nvSpPr>
      <dsp:spPr>
        <a:xfrm>
          <a:off x="0" y="0"/>
          <a:ext cx="8796891" cy="13067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EVS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用户态高速转发，满足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NFV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数据面网元高性能、低时延的需求</a:t>
          </a: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8273" y="38273"/>
        <a:ext cx="7386831" cy="1230179"/>
      </dsp:txXfrm>
    </dsp:sp>
    <dsp:sp modelId="{47E9C029-6D8E-4F30-865A-D598B3476512}">
      <dsp:nvSpPr>
        <dsp:cNvPr id="0" name=""/>
        <dsp:cNvSpPr/>
      </dsp:nvSpPr>
      <dsp:spPr>
        <a:xfrm>
          <a:off x="776196" y="1524513"/>
          <a:ext cx="8796891" cy="1306725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华为高性能用户态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EVS 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基于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OpenStack Neutron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标准的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ML2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插件无缝接入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网络虚拟化服务，对租户提供高性能、低时延的虚拟交换性能。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814469" y="1562786"/>
        <a:ext cx="7094777" cy="1230179"/>
      </dsp:txXfrm>
    </dsp:sp>
    <dsp:sp modelId="{15FAF251-56A5-4605-9265-35E248A4F48A}">
      <dsp:nvSpPr>
        <dsp:cNvPr id="0" name=""/>
        <dsp:cNvSpPr/>
      </dsp:nvSpPr>
      <dsp:spPr>
        <a:xfrm>
          <a:off x="1552392" y="3049026"/>
          <a:ext cx="8796891" cy="1306725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用户态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EVS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通过高性能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DPDK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用户态转发框架将数据包从物理网卡直接旁路到用户态，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VMM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通过</a:t>
          </a:r>
          <a:r>
            <a:rPr lang="en-US" sz="1800" kern="1200" dirty="0" err="1" smtClean="0">
              <a:latin typeface="+mn-lt"/>
              <a:ea typeface="+mn-ea"/>
              <a:cs typeface="+mn-ea"/>
              <a:sym typeface="+mn-lt"/>
            </a:rPr>
            <a:t>vhost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-user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前后端共享内存技术实现虚拟机与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host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用户态，虚拟机与虚拟机之间的高性能与低时延包处理。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590665" y="3087299"/>
        <a:ext cx="7094777" cy="1230179"/>
      </dsp:txXfrm>
    </dsp:sp>
    <dsp:sp modelId="{E4EA1388-AEB8-4266-BBE1-AB97FE04359E}">
      <dsp:nvSpPr>
        <dsp:cNvPr id="0" name=""/>
        <dsp:cNvSpPr/>
      </dsp:nvSpPr>
      <dsp:spPr>
        <a:xfrm>
          <a:off x="7947519" y="990933"/>
          <a:ext cx="849371" cy="849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8138627" y="990933"/>
        <a:ext cx="467155" cy="639152"/>
      </dsp:txXfrm>
    </dsp:sp>
    <dsp:sp modelId="{A369DB06-8D71-475E-ADA6-8213BE7DFD56}">
      <dsp:nvSpPr>
        <dsp:cNvPr id="0" name=""/>
        <dsp:cNvSpPr/>
      </dsp:nvSpPr>
      <dsp:spPr>
        <a:xfrm>
          <a:off x="8723716" y="2506735"/>
          <a:ext cx="849371" cy="8493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8914824" y="2506735"/>
        <a:ext cx="467155" cy="639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E5B09-4352-4BD9-97B8-EC088EE8CDF6}">
      <dsp:nvSpPr>
        <dsp:cNvPr id="0" name=""/>
        <dsp:cNvSpPr/>
      </dsp:nvSpPr>
      <dsp:spPr>
        <a:xfrm>
          <a:off x="0" y="0"/>
          <a:ext cx="8739733" cy="13068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SDN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对接，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SDN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控制器实现全方位网络自动化编排。</a:t>
          </a:r>
          <a:endParaRPr lang="zh-CN" sz="2000" kern="1200">
            <a:latin typeface="+mn-lt"/>
            <a:ea typeface="+mn-ea"/>
            <a:cs typeface="+mn-ea"/>
            <a:sym typeface="+mn-lt"/>
          </a:endParaRPr>
        </a:p>
      </dsp:txBody>
      <dsp:txXfrm>
        <a:off x="38277" y="38277"/>
        <a:ext cx="7329521" cy="1230313"/>
      </dsp:txXfrm>
    </dsp:sp>
    <dsp:sp modelId="{0B72F9EC-301C-4C19-9BA2-E76BAD173227}">
      <dsp:nvSpPr>
        <dsp:cNvPr id="0" name=""/>
        <dsp:cNvSpPr/>
      </dsp:nvSpPr>
      <dsp:spPr>
        <a:xfrm>
          <a:off x="771152" y="1524678"/>
          <a:ext cx="8739733" cy="1306867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FusionSphere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云平台支持构建多虚拟化平台（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ESXi\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华为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KVM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）及物理机自动化发放的融合资源池。</a:t>
          </a:r>
          <a:endParaRPr lang="zh-CN" sz="2000" kern="1200">
            <a:latin typeface="+mn-lt"/>
            <a:ea typeface="+mn-ea"/>
            <a:cs typeface="+mn-ea"/>
            <a:sym typeface="+mn-lt"/>
          </a:endParaRPr>
        </a:p>
      </dsp:txBody>
      <dsp:txXfrm>
        <a:off x="809429" y="1562955"/>
        <a:ext cx="7042562" cy="1230313"/>
      </dsp:txXfrm>
    </dsp:sp>
    <dsp:sp modelId="{EF0550BB-334B-4B16-A496-79D2D97AC90F}">
      <dsp:nvSpPr>
        <dsp:cNvPr id="0" name=""/>
        <dsp:cNvSpPr/>
      </dsp:nvSpPr>
      <dsp:spPr>
        <a:xfrm>
          <a:off x="1542305" y="3049356"/>
          <a:ext cx="8739733" cy="1306867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通过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FusionSphere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和华为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SDN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控制器的协同，共同完成端到端的基于硬件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SDN/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纯软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SDN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的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Overlay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网络业务自动化编排。</a:t>
          </a:r>
          <a:endParaRPr lang="zh-CN" sz="2000" kern="1200">
            <a:latin typeface="+mn-lt"/>
            <a:ea typeface="+mn-ea"/>
            <a:cs typeface="+mn-ea"/>
            <a:sym typeface="+mn-lt"/>
          </a:endParaRPr>
        </a:p>
      </dsp:txBody>
      <dsp:txXfrm>
        <a:off x="1580582" y="3087633"/>
        <a:ext cx="7042562" cy="1230313"/>
      </dsp:txXfrm>
    </dsp:sp>
    <dsp:sp modelId="{2DCFF6EF-F178-47C5-A73B-A9CA972EC80B}">
      <dsp:nvSpPr>
        <dsp:cNvPr id="0" name=""/>
        <dsp:cNvSpPr/>
      </dsp:nvSpPr>
      <dsp:spPr>
        <a:xfrm>
          <a:off x="7890269" y="991040"/>
          <a:ext cx="849463" cy="8494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8081398" y="991040"/>
        <a:ext cx="467205" cy="639221"/>
      </dsp:txXfrm>
    </dsp:sp>
    <dsp:sp modelId="{5A3BBE12-8FC3-441F-AADE-55E9C5DC97CB}">
      <dsp:nvSpPr>
        <dsp:cNvPr id="0" name=""/>
        <dsp:cNvSpPr/>
      </dsp:nvSpPr>
      <dsp:spPr>
        <a:xfrm>
          <a:off x="8661422" y="2507006"/>
          <a:ext cx="849463" cy="8494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8852551" y="2507006"/>
        <a:ext cx="467205" cy="639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8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0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8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2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0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57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3818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96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华为开发了</a:t>
            </a:r>
            <a:r>
              <a:rPr lang="en-US" altLang="zh-CN" dirty="0" smtClean="0"/>
              <a:t>Huawei-Elastic-</a:t>
            </a:r>
            <a:r>
              <a:rPr lang="en-US" altLang="zh-CN" dirty="0" err="1" smtClean="0"/>
              <a:t>vSwitch</a:t>
            </a:r>
            <a:r>
              <a:rPr lang="zh-CN" altLang="en-US" dirty="0" smtClean="0"/>
              <a:t>增强</a:t>
            </a:r>
            <a:r>
              <a:rPr lang="en-US" altLang="zh-CN" smtClean="0"/>
              <a:t>OpenStack</a:t>
            </a:r>
            <a:r>
              <a:rPr lang="zh-CN" altLang="en-US" smtClean="0"/>
              <a:t>用户</a:t>
            </a:r>
            <a:r>
              <a:rPr lang="zh-CN" altLang="en-US" dirty="0" smtClean="0"/>
              <a:t>态</a:t>
            </a:r>
            <a:r>
              <a:rPr lang="en-US" altLang="zh-CN" dirty="0" smtClean="0"/>
              <a:t>EVS</a:t>
            </a:r>
            <a:r>
              <a:rPr lang="zh-CN" altLang="en-US" dirty="0" smtClean="0"/>
              <a:t>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243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13005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48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多类型应用云化： 提供适配各行业场景的传统业务、数据业务、创新业务迁移上云。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ym typeface="+mn-lt"/>
              </a:rPr>
              <a:t>数据融合：整合海量数据，大集群分析，重塑数据价值。</a:t>
            </a:r>
            <a:endParaRPr lang="en-US" altLang="zh-CN" dirty="0" smtClean="0">
              <a:sym typeface="+mn-lt"/>
            </a:endParaRPr>
          </a:p>
          <a:p>
            <a:pPr lvl="0"/>
            <a:r>
              <a:rPr lang="zh-CN" altLang="en-US" dirty="0" smtClean="0">
                <a:sym typeface="+mn-lt"/>
              </a:rPr>
              <a:t>平滑架构演进：业务可在虚拟化、私有云、公有云、驻地云和混合云多种部署形态中承载。</a:t>
            </a:r>
            <a:endParaRPr lang="en-US" altLang="zh-CN" dirty="0" smtClean="0">
              <a:sym typeface="+mn-lt"/>
            </a:endParaRPr>
          </a:p>
          <a:p>
            <a:pPr lvl="0"/>
            <a:r>
              <a:rPr lang="zh-CN" altLang="en-US" dirty="0" smtClean="0">
                <a:sym typeface="+mn-lt"/>
              </a:rPr>
              <a:t>全方位生态：适配重点行业云化转型场景化，主动出击，构筑行业生态联盟</a:t>
            </a:r>
            <a:endParaRPr lang="en-US" altLang="zh-CN" dirty="0" smtClean="0">
              <a:sym typeface="+mn-lt"/>
            </a:endParaRPr>
          </a:p>
          <a:p>
            <a:pPr lvl="0"/>
            <a:r>
              <a:rPr lang="zh-CN" altLang="en-US" dirty="0" smtClean="0">
                <a:sym typeface="+mn-lt"/>
              </a:rPr>
              <a:t>全生命周期服务：提供，</a:t>
            </a:r>
            <a:r>
              <a:rPr lang="en-US" altLang="zh-CN" dirty="0" smtClean="0">
                <a:sym typeface="+mn-lt"/>
              </a:rPr>
              <a:t>IaaS</a:t>
            </a:r>
            <a:r>
              <a:rPr lang="zh-CN" altLang="en-US" dirty="0" smtClean="0">
                <a:sym typeface="+mn-lt"/>
              </a:rPr>
              <a:t>、</a:t>
            </a:r>
            <a:r>
              <a:rPr lang="en-US" altLang="zh-CN" dirty="0" smtClean="0">
                <a:sym typeface="+mn-lt"/>
              </a:rPr>
              <a:t>PaaS</a:t>
            </a:r>
            <a:r>
              <a:rPr lang="zh-CN" altLang="en-US" dirty="0" smtClean="0">
                <a:sym typeface="+mn-lt"/>
              </a:rPr>
              <a:t>、</a:t>
            </a:r>
            <a:r>
              <a:rPr lang="en-US" altLang="zh-CN" dirty="0" err="1" smtClean="0">
                <a:sym typeface="+mn-lt"/>
              </a:rPr>
              <a:t>DaaS</a:t>
            </a:r>
            <a:r>
              <a:rPr lang="en-US" altLang="zh-CN" dirty="0" smtClean="0">
                <a:sym typeface="+mn-lt"/>
              </a:rPr>
              <a:t> </a:t>
            </a:r>
            <a:r>
              <a:rPr lang="zh-CN" altLang="en-US" dirty="0" smtClean="0">
                <a:sym typeface="+mn-lt"/>
              </a:rPr>
              <a:t>业务上云的咨询、评估、迁移、优化、运营运维，持续演进的规划设计能力。</a:t>
            </a:r>
            <a:endParaRPr lang="en-US" altLang="zh-CN" dirty="0" smtClean="0">
              <a:sym typeface="+mn-lt"/>
            </a:endParaRPr>
          </a:p>
          <a:p>
            <a:pPr lvl="0"/>
            <a:r>
              <a:rPr lang="zh-CN" altLang="en-US" dirty="0" smtClean="0"/>
              <a:t>基于芯片的硬件创新：基于自研芯片、硬件构筑高性能资源池，实现</a:t>
            </a:r>
            <a:r>
              <a:rPr lang="en-US" altLang="zh-CN" dirty="0" smtClean="0"/>
              <a:t>32</a:t>
            </a:r>
            <a:r>
              <a:rPr lang="zh-CN" altLang="en-US" dirty="0" smtClean="0"/>
              <a:t>倍视频处理密度、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倍数据访问效率。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4089739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华为云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Stack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云服务在持续增加，建议访问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https://hcs.huawei.com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网站查看最新服务清单。</a:t>
            </a:r>
            <a:endParaRPr lang="en-US" altLang="zh-CN" sz="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8324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安全服务化：通过服务的方式，保障租户的云上业务安全合规</a:t>
            </a:r>
          </a:p>
          <a:p>
            <a:r>
              <a:rPr lang="zh-CN" altLang="en-US" smtClean="0"/>
              <a:t>按需交付：租户自主选购，租户安全方案个性化</a:t>
            </a:r>
          </a:p>
          <a:p>
            <a:r>
              <a:rPr lang="zh-CN" altLang="en-US" smtClean="0"/>
              <a:t>自动化部署：部署、配置过程实现自动化</a:t>
            </a:r>
          </a:p>
          <a:p>
            <a:r>
              <a:rPr lang="zh-CN" altLang="en-US" smtClean="0"/>
              <a:t>灵活弹性：通安全服务能力弹性扩展和灵活交付</a:t>
            </a:r>
          </a:p>
          <a:p>
            <a:r>
              <a:rPr lang="zh-CN" altLang="en-US" smtClean="0"/>
              <a:t>按需计费：对租户占用的安全资源按需计费</a:t>
            </a:r>
          </a:p>
          <a:p>
            <a:r>
              <a:rPr lang="zh-CN" altLang="en-US" smtClean="0"/>
              <a:t>统一运维：统一登录云平台运维云平台资源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981046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83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36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79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49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备注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请参考本章第</a:t>
            </a:r>
            <a:r>
              <a:rPr lang="en-US" altLang="zh-CN" smtClean="0"/>
              <a:t>3</a:t>
            </a:r>
            <a:r>
              <a:rPr lang="zh-CN" altLang="en-US" smtClean="0"/>
              <a:t>节“华为增强商用版</a:t>
            </a:r>
            <a:r>
              <a:rPr lang="en-US" altLang="zh-CN" smtClean="0"/>
              <a:t>OpenStack - FusionSphere OpenStack</a:t>
            </a:r>
            <a:r>
              <a:rPr lang="zh-CN" altLang="en-US" smtClean="0"/>
              <a:t>”。</a:t>
            </a:r>
            <a:endParaRPr lang="en-US" altLang="zh-CN" smtClean="0"/>
          </a:p>
          <a:p>
            <a:r>
              <a:rPr lang="zh-CN" altLang="en-US" smtClean="0"/>
              <a:t>请参考本章第</a:t>
            </a:r>
            <a:r>
              <a:rPr lang="en-US" altLang="zh-CN" smtClean="0"/>
              <a:t>4</a:t>
            </a:r>
            <a:r>
              <a:rPr lang="zh-CN" altLang="en-US" smtClean="0"/>
              <a:t>节内容“华为云</a:t>
            </a:r>
            <a:r>
              <a:rPr lang="en-US" altLang="zh-CN" smtClean="0"/>
              <a:t>Stack 6.5.0</a:t>
            </a:r>
            <a:r>
              <a:rPr lang="zh-CN" altLang="en-US" smtClean="0"/>
              <a:t>云服务清单”。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451095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96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7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43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8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4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5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数据来源：</a:t>
            </a:r>
            <a:r>
              <a:rPr lang="en-US" altLang="zh-CN" dirty="0" smtClean="0"/>
              <a:t>https://www.stackalytics.com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11267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1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98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2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08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 lang="en-US" altLang="zh-CN" smtClean="0">
                <a:cs typeface="+mn-ea"/>
                <a:sym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xmlns="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xmlns="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=""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75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emf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emf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</a:t>
            </a:r>
            <a:r>
              <a:rPr lang="zh-CN" altLang="en-US" dirty="0">
                <a:latin typeface="+mn-lt"/>
                <a:cs typeface="+mn-ea"/>
                <a:sym typeface="+mn-lt"/>
              </a:rPr>
              <a:t>为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增强商用解决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方案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291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FusionSphere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OpenStack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FusionSphere 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是华为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商用发行版，内置华为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KVM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虚拟化引擎。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基于社区版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，针对计算管理、存储管理、网络管理、安装运维、安全、可靠性等方面做了丰富的企业级增强，是企业私有云、运营商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NFV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、公有云服务提供商的最佳商用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选择。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FusionSphere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的策略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834170284"/>
              </p:ext>
            </p:extLst>
          </p:nvPr>
        </p:nvGraphicFramePr>
        <p:xfrm>
          <a:off x="1111312" y="1233487"/>
          <a:ext cx="10205268" cy="4862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61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>
            <a:stCxn id="22" idx="0"/>
          </p:cNvCxnSpPr>
          <p:nvPr/>
        </p:nvCxnSpPr>
        <p:spPr bwMode="auto">
          <a:xfrm flipV="1">
            <a:off x="2784582" y="3501009"/>
            <a:ext cx="2627342" cy="288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3" name="圆角矩形 622"/>
          <p:cNvSpPr/>
          <p:nvPr/>
        </p:nvSpPr>
        <p:spPr bwMode="auto">
          <a:xfrm flipH="1">
            <a:off x="7320136" y="4173053"/>
            <a:ext cx="3807620" cy="571327"/>
          </a:xfrm>
          <a:prstGeom prst="roundRect">
            <a:avLst>
              <a:gd name="adj" fmla="val 427"/>
            </a:avLst>
          </a:prstGeom>
          <a:solidFill>
            <a:srgbClr val="F7F7F7"/>
          </a:solidFill>
          <a:ln w="12700" cap="flat" cmpd="sng" algn="ctr">
            <a:solidFill>
              <a:srgbClr val="15B0E8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77829" eaLnBrk="0" hangingPunct="0">
              <a:defRPr/>
            </a:pPr>
            <a:r>
              <a:rPr lang="en-US" altLang="zh-CN" sz="1800" kern="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OpenStack Cluster N + 2</a:t>
            </a:r>
            <a:endParaRPr lang="zh-CN" altLang="en-US" sz="1800" kern="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9" name="TextBox 638"/>
          <p:cNvSpPr txBox="1"/>
          <p:nvPr/>
        </p:nvSpPr>
        <p:spPr>
          <a:xfrm flipH="1">
            <a:off x="8398424" y="3808754"/>
            <a:ext cx="182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Data Center N</a:t>
            </a:r>
            <a:endParaRPr lang="zh-CN" altLang="en-US" sz="1800" b="1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67360" y="4164845"/>
            <a:ext cx="3807619" cy="580312"/>
          </a:xfrm>
          <a:prstGeom prst="roundRect">
            <a:avLst>
              <a:gd name="adj" fmla="val 427"/>
            </a:avLst>
          </a:prstGeom>
          <a:solidFill>
            <a:srgbClr val="F7F7F7"/>
          </a:solidFill>
          <a:ln w="12700" cap="flat" cmpd="sng" algn="ctr">
            <a:solidFill>
              <a:srgbClr val="15B0E8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77829" eaLnBrk="0" hangingPunct="0">
              <a:defRPr/>
            </a:pPr>
            <a:r>
              <a:rPr lang="en-US" altLang="zh-CN" sz="1800" kern="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OpenStack Cluster 3</a:t>
            </a:r>
            <a:endParaRPr lang="zh-CN" altLang="en-US" sz="1800" kern="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7968" y="3789040"/>
            <a:ext cx="19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Data Center </a:t>
            </a:r>
            <a:r>
              <a:rPr lang="en-US" altLang="zh-CN" sz="2000" b="1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2000" b="1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70974" y="1303908"/>
            <a:ext cx="3850053" cy="1280103"/>
            <a:chOff x="4069487" y="1231900"/>
            <a:chExt cx="3850053" cy="1527176"/>
          </a:xfrm>
        </p:grpSpPr>
        <p:sp>
          <p:nvSpPr>
            <p:cNvPr id="89" name="矩形 88"/>
            <p:cNvSpPr/>
            <p:nvPr/>
          </p:nvSpPr>
          <p:spPr bwMode="auto">
            <a:xfrm>
              <a:off x="4069487" y="1231900"/>
              <a:ext cx="3850053" cy="1527176"/>
            </a:xfrm>
            <a:prstGeom prst="rect">
              <a:avLst/>
            </a:prstGeom>
            <a:solidFill>
              <a:srgbClr val="F7F7F7"/>
            </a:solidFill>
            <a:ln w="12700" cap="flat" cmpd="sng" algn="ctr">
              <a:solidFill>
                <a:srgbClr val="15B0E8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29" eaLnBrk="0" hangingPunct="0">
                <a:defRPr/>
              </a:pPr>
              <a:r>
                <a:rPr lang="en-US" altLang="zh-CN" sz="2000" kern="0" dirty="0">
                  <a:latin typeface="+mn-lt"/>
                  <a:ea typeface="+mn-ea"/>
                  <a:cs typeface="+mn-ea"/>
                  <a:sym typeface="+mn-lt"/>
                </a:rPr>
                <a:t>Cascading OpenStack</a:t>
              </a:r>
            </a:p>
          </p:txBody>
        </p:sp>
        <p:sp>
          <p:nvSpPr>
            <p:cNvPr id="92" name="圆角矩形 91"/>
            <p:cNvSpPr/>
            <p:nvPr/>
          </p:nvSpPr>
          <p:spPr bwMode="auto">
            <a:xfrm flipH="1">
              <a:off x="4190361" y="1812415"/>
              <a:ext cx="3625729" cy="322522"/>
            </a:xfrm>
            <a:prstGeom prst="roundRect">
              <a:avLst>
                <a:gd name="adj" fmla="val 8371"/>
              </a:avLst>
            </a:prstGeom>
            <a:solidFill>
              <a:srgbClr val="15B0E8"/>
            </a:solidFill>
            <a:ln w="12700" cap="flat" cmpd="sng" algn="ctr">
              <a:solidFill>
                <a:srgbClr val="15B0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29" eaLnBrk="0" hangingPunct="0">
                <a:defRPr/>
              </a:pPr>
              <a:r>
                <a:rPr lang="en-US" altLang="zh-CN" sz="1800" kern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Orchestration</a:t>
              </a:r>
              <a:r>
                <a:rPr lang="zh-CN" altLang="en-US" sz="1800" kern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（</a:t>
              </a:r>
              <a:r>
                <a:rPr lang="en-US" altLang="zh-CN" sz="1800" kern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Heat</a:t>
              </a:r>
              <a:r>
                <a:rPr lang="zh-CN" altLang="en-US" sz="1800" kern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）</a:t>
              </a:r>
              <a:endParaRPr lang="zh-CN" altLang="en-US" sz="18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2" name="圆角矩形 56"/>
            <p:cNvSpPr>
              <a:spLocks/>
            </p:cNvSpPr>
            <p:nvPr/>
          </p:nvSpPr>
          <p:spPr bwMode="auto">
            <a:xfrm>
              <a:off x="4187788" y="2266432"/>
              <a:ext cx="1098177" cy="383943"/>
            </a:xfrm>
            <a:prstGeom prst="roundRect">
              <a:avLst/>
            </a:prstGeom>
            <a:solidFill>
              <a:srgbClr val="15B0E8"/>
            </a:solidFill>
            <a:ln w="12700" cap="flat" cmpd="sng" algn="ctr">
              <a:solidFill>
                <a:srgbClr val="15B0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29" eaLnBrk="0" hangingPunct="0"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Nova</a:t>
              </a:r>
              <a:endParaRPr lang="zh-CN" altLang="en-US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7" name="圆角矩形 56"/>
            <p:cNvSpPr>
              <a:spLocks/>
            </p:cNvSpPr>
            <p:nvPr/>
          </p:nvSpPr>
          <p:spPr bwMode="auto">
            <a:xfrm>
              <a:off x="5456901" y="2251254"/>
              <a:ext cx="1098177" cy="383943"/>
            </a:xfrm>
            <a:prstGeom prst="roundRect">
              <a:avLst/>
            </a:prstGeom>
            <a:solidFill>
              <a:srgbClr val="15B0E8"/>
            </a:solidFill>
            <a:ln w="12700" cap="flat" cmpd="sng" algn="ctr">
              <a:solidFill>
                <a:srgbClr val="15B0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29" eaLnBrk="0" hangingPunct="0"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Cinder</a:t>
              </a:r>
              <a:endParaRPr lang="en-US" altLang="zh-CN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1" name="圆角矩形 56"/>
            <p:cNvSpPr>
              <a:spLocks/>
            </p:cNvSpPr>
            <p:nvPr/>
          </p:nvSpPr>
          <p:spPr bwMode="auto">
            <a:xfrm>
              <a:off x="6726015" y="2266432"/>
              <a:ext cx="1098177" cy="383943"/>
            </a:xfrm>
            <a:prstGeom prst="roundRect">
              <a:avLst/>
            </a:prstGeom>
            <a:solidFill>
              <a:srgbClr val="15B0E8"/>
            </a:solidFill>
            <a:ln w="12700" cap="flat" cmpd="sng" algn="ctr">
              <a:solidFill>
                <a:srgbClr val="15B0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29" eaLnBrk="0" hangingPunct="0"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Neutron</a:t>
              </a:r>
            </a:p>
          </p:txBody>
        </p:sp>
      </p:grpSp>
      <p:sp>
        <p:nvSpPr>
          <p:cNvPr id="66" name="标题 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FusionSphere 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级联增强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008064" y="5589240"/>
            <a:ext cx="1046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b="1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级联方案</a:t>
            </a:r>
            <a:r>
              <a:rPr lang="zh-CN" altLang="en-US" sz="1800" b="1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补齐社区缺失的级联方案，跨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多个</a:t>
            </a:r>
            <a:r>
              <a:rPr lang="en-US" altLang="zh-CN" sz="1800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的租户配额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管理，跨多个</a:t>
            </a:r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的统一自动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网络管理，完全兼容社区</a:t>
            </a:r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API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800" i="0" dirty="0">
              <a:solidFill>
                <a:srgbClr val="666666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0" name="圆角矩形 169"/>
          <p:cNvSpPr/>
          <p:nvPr/>
        </p:nvSpPr>
        <p:spPr bwMode="auto">
          <a:xfrm>
            <a:off x="1219760" y="4388865"/>
            <a:ext cx="3807619" cy="580312"/>
          </a:xfrm>
          <a:prstGeom prst="roundRect">
            <a:avLst>
              <a:gd name="adj" fmla="val 427"/>
            </a:avLst>
          </a:prstGeom>
          <a:solidFill>
            <a:srgbClr val="F7F7F7"/>
          </a:solidFill>
          <a:ln w="12700" cap="flat" cmpd="sng" algn="ctr">
            <a:solidFill>
              <a:srgbClr val="15B0E8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77829" eaLnBrk="0" hangingPunct="0">
              <a:defRPr/>
            </a:pPr>
            <a:r>
              <a:rPr lang="en-US" altLang="zh-CN" sz="1800" kern="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OpenStack Cluster 2</a:t>
            </a:r>
            <a:endParaRPr lang="zh-CN" altLang="en-US" sz="1800" kern="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1" name="圆角矩形 170"/>
          <p:cNvSpPr/>
          <p:nvPr/>
        </p:nvSpPr>
        <p:spPr bwMode="auto">
          <a:xfrm>
            <a:off x="1372160" y="4612884"/>
            <a:ext cx="3807619" cy="580312"/>
          </a:xfrm>
          <a:prstGeom prst="roundRect">
            <a:avLst>
              <a:gd name="adj" fmla="val 427"/>
            </a:avLst>
          </a:prstGeom>
          <a:solidFill>
            <a:srgbClr val="F7F7F7"/>
          </a:solidFill>
          <a:ln w="12700" cap="flat" cmpd="sng" algn="ctr">
            <a:solidFill>
              <a:srgbClr val="15B0E8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77829" eaLnBrk="0" hangingPunct="0">
              <a:defRPr/>
            </a:pPr>
            <a:r>
              <a:rPr lang="en-US" altLang="zh-CN" sz="1800" kern="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OpenStack Cluster 1</a:t>
            </a:r>
            <a:endParaRPr lang="zh-CN" altLang="en-US" sz="1800" kern="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3" name="圆角矩形 172"/>
          <p:cNvSpPr/>
          <p:nvPr/>
        </p:nvSpPr>
        <p:spPr bwMode="auto">
          <a:xfrm flipH="1">
            <a:off x="7472536" y="4397461"/>
            <a:ext cx="3807620" cy="571327"/>
          </a:xfrm>
          <a:prstGeom prst="roundRect">
            <a:avLst>
              <a:gd name="adj" fmla="val 427"/>
            </a:avLst>
          </a:prstGeom>
          <a:solidFill>
            <a:srgbClr val="F7F7F7"/>
          </a:solidFill>
          <a:ln w="12700" cap="flat" cmpd="sng" algn="ctr">
            <a:solidFill>
              <a:srgbClr val="15B0E8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77829" eaLnBrk="0" hangingPunct="0">
              <a:defRPr/>
            </a:pPr>
            <a:r>
              <a:rPr lang="en-US" altLang="zh-CN" sz="1800" kern="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OpenStack Cluster N + 1</a:t>
            </a:r>
            <a:endParaRPr lang="zh-CN" altLang="en-US" sz="1800" kern="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" name="圆角矩形 173"/>
          <p:cNvSpPr/>
          <p:nvPr/>
        </p:nvSpPr>
        <p:spPr bwMode="auto">
          <a:xfrm flipH="1">
            <a:off x="7624936" y="4621869"/>
            <a:ext cx="3807620" cy="571327"/>
          </a:xfrm>
          <a:prstGeom prst="roundRect">
            <a:avLst>
              <a:gd name="adj" fmla="val 427"/>
            </a:avLst>
          </a:prstGeom>
          <a:solidFill>
            <a:srgbClr val="F7F7F7"/>
          </a:solidFill>
          <a:ln w="12700" cap="flat" cmpd="sng" algn="ctr">
            <a:solidFill>
              <a:srgbClr val="15B0E8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77829" eaLnBrk="0" hangingPunct="0">
              <a:defRPr/>
            </a:pPr>
            <a:r>
              <a:rPr lang="en-US" altLang="zh-CN" sz="1800" kern="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OpenStack Cluster N</a:t>
            </a:r>
            <a:endParaRPr lang="zh-CN" altLang="en-US" sz="1800" kern="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6" name="直接连接符 175"/>
          <p:cNvCxnSpPr>
            <a:stCxn id="639" idx="0"/>
            <a:endCxn id="4" idx="0"/>
          </p:cNvCxnSpPr>
          <p:nvPr/>
        </p:nvCxnSpPr>
        <p:spPr bwMode="auto">
          <a:xfrm flipH="1" flipV="1">
            <a:off x="6835074" y="3501009"/>
            <a:ext cx="2478312" cy="3077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直接连接符 178"/>
          <p:cNvCxnSpPr>
            <a:stCxn id="4" idx="3"/>
            <a:endCxn id="89" idx="2"/>
          </p:cNvCxnSpPr>
          <p:nvPr/>
        </p:nvCxnSpPr>
        <p:spPr bwMode="auto">
          <a:xfrm flipV="1">
            <a:off x="6096001" y="2584011"/>
            <a:ext cx="0" cy="5411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云形 3"/>
          <p:cNvSpPr/>
          <p:nvPr/>
        </p:nvSpPr>
        <p:spPr bwMode="auto">
          <a:xfrm>
            <a:off x="5355693" y="3076682"/>
            <a:ext cx="1480615" cy="848653"/>
          </a:xfrm>
          <a:prstGeom prst="cloud">
            <a:avLst/>
          </a:prstGeom>
          <a:noFill/>
          <a:ln>
            <a:solidFill>
              <a:srgbClr val="415463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CC9900"/>
              </a:buClr>
            </a:pPr>
            <a:endParaRPr lang="zh-CN" altLang="en-US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 1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FusionSphere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基础架构可靠性</a:t>
            </a:r>
            <a:r>
              <a:rPr lang="zh-CN" altLang="en-US" dirty="0">
                <a:latin typeface="+mn-lt"/>
                <a:cs typeface="+mn-ea"/>
                <a:sym typeface="+mn-lt"/>
              </a:rPr>
              <a:t>增强</a:t>
            </a:r>
          </a:p>
        </p:txBody>
      </p:sp>
      <p:sp>
        <p:nvSpPr>
          <p:cNvPr id="43" name="矩形 42"/>
          <p:cNvSpPr/>
          <p:nvPr/>
        </p:nvSpPr>
        <p:spPr>
          <a:xfrm>
            <a:off x="1008063" y="4955608"/>
            <a:ext cx="1046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FusionSphere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CloudOS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HA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部署模型分为两种：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Active-Active 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集群部署方式：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OpenStack Controller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为无状态分布式服务，使用集群部署方式，由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HAProxy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进行业务请求的负载均衡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分发；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Active-Standby 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主备部署方式：数据库和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MQ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服务使用主备部署方式，通过外部仲裁源服务提供主备仲裁机制。</a:t>
            </a:r>
          </a:p>
        </p:txBody>
      </p:sp>
      <p:sp>
        <p:nvSpPr>
          <p:cNvPr id="146" name="圆角矩形 145"/>
          <p:cNvSpPr/>
          <p:nvPr/>
        </p:nvSpPr>
        <p:spPr bwMode="auto">
          <a:xfrm>
            <a:off x="2076570" y="4178386"/>
            <a:ext cx="3916390" cy="653743"/>
          </a:xfrm>
          <a:prstGeom prst="roundRect">
            <a:avLst>
              <a:gd name="adj" fmla="val 6332"/>
            </a:avLst>
          </a:prstGeom>
          <a:ln>
            <a:solidFill>
              <a:srgbClr val="F66F6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lang="en-US" altLang="zh-CN" sz="12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8" name="圆角矩形 147"/>
          <p:cNvSpPr/>
          <p:nvPr/>
        </p:nvSpPr>
        <p:spPr bwMode="auto">
          <a:xfrm>
            <a:off x="4423364" y="1340768"/>
            <a:ext cx="3806793" cy="653743"/>
          </a:xfrm>
          <a:prstGeom prst="roundRect">
            <a:avLst>
              <a:gd name="adj" fmla="val 6332"/>
            </a:avLst>
          </a:prstGeom>
          <a:ln>
            <a:solidFill>
              <a:srgbClr val="F66F6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lang="en-US" altLang="zh-CN" sz="12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7" name="圆角矩形 146"/>
          <p:cNvSpPr/>
          <p:nvPr/>
        </p:nvSpPr>
        <p:spPr bwMode="auto">
          <a:xfrm>
            <a:off x="6576637" y="4191193"/>
            <a:ext cx="3916390" cy="653743"/>
          </a:xfrm>
          <a:prstGeom prst="roundRect">
            <a:avLst>
              <a:gd name="adj" fmla="val 6332"/>
            </a:avLst>
          </a:prstGeom>
          <a:ln>
            <a:solidFill>
              <a:srgbClr val="F66F6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endParaRPr lang="en-US" altLang="zh-CN" sz="12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7502" y="2329734"/>
            <a:ext cx="3294205" cy="1437203"/>
            <a:chOff x="1147502" y="2329734"/>
            <a:chExt cx="3294205" cy="1437203"/>
          </a:xfrm>
        </p:grpSpPr>
        <p:sp>
          <p:nvSpPr>
            <p:cNvPr id="71" name="圆角矩形 70"/>
            <p:cNvSpPr/>
            <p:nvPr/>
          </p:nvSpPr>
          <p:spPr bwMode="auto">
            <a:xfrm>
              <a:off x="1147502" y="2329734"/>
              <a:ext cx="3294205" cy="1437203"/>
            </a:xfrm>
            <a:prstGeom prst="roundRect">
              <a:avLst>
                <a:gd name="adj" fmla="val 3235"/>
              </a:avLst>
            </a:prstGeom>
            <a:ln>
              <a:solidFill>
                <a:srgbClr val="15B0E8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371" tIns="45686" rIns="91371" bIns="456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391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cs typeface="+mn-ea"/>
                  <a:sym typeface="+mn-lt"/>
                </a:rPr>
                <a:t>OpenStack Controller</a:t>
              </a:r>
            </a:p>
            <a:p>
              <a:pPr algn="ctr" defTabSz="877391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cs typeface="+mn-ea"/>
                  <a:sym typeface="+mn-lt"/>
                </a:rPr>
                <a:t>(Active)</a:t>
              </a: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3045286" y="2790665"/>
              <a:ext cx="129408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nova-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sechduler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282360" y="3101581"/>
              <a:ext cx="1649358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neutron-server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282359" y="2801721"/>
              <a:ext cx="794210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keystone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156331" y="2790665"/>
              <a:ext cx="775387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nova-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api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045286" y="3101581"/>
              <a:ext cx="129408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cinder-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api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282359" y="3429000"/>
              <a:ext cx="164935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cinder-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sechduler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045286" y="3429000"/>
              <a:ext cx="129408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… …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8" name="圆角矩形 107"/>
          <p:cNvSpPr/>
          <p:nvPr/>
        </p:nvSpPr>
        <p:spPr bwMode="auto">
          <a:xfrm>
            <a:off x="2211595" y="4299163"/>
            <a:ext cx="1429994" cy="453150"/>
          </a:xfrm>
          <a:prstGeom prst="roundRect">
            <a:avLst>
              <a:gd name="adj" fmla="val 6332"/>
            </a:avLst>
          </a:prstGeom>
          <a:ln w="9525">
            <a:solidFill>
              <a:srgbClr val="F66F6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GauseDB</a:t>
            </a:r>
          </a:p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(Active)</a:t>
            </a:r>
          </a:p>
        </p:txBody>
      </p:sp>
      <p:sp>
        <p:nvSpPr>
          <p:cNvPr id="112" name="圆角矩形 111"/>
          <p:cNvSpPr/>
          <p:nvPr/>
        </p:nvSpPr>
        <p:spPr bwMode="auto">
          <a:xfrm>
            <a:off x="4433069" y="4299163"/>
            <a:ext cx="1429994" cy="453150"/>
          </a:xfrm>
          <a:prstGeom prst="roundRect">
            <a:avLst>
              <a:gd name="adj" fmla="val 6332"/>
            </a:avLst>
          </a:prstGeom>
          <a:ln w="9525">
            <a:solidFill>
              <a:srgbClr val="F66F6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GauseDB</a:t>
            </a:r>
          </a:p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(Standby)</a:t>
            </a:r>
          </a:p>
        </p:txBody>
      </p:sp>
      <p:cxnSp>
        <p:nvCxnSpPr>
          <p:cNvPr id="140" name="直接箭头连接符 139"/>
          <p:cNvCxnSpPr>
            <a:stCxn id="108" idx="3"/>
            <a:endCxn id="112" idx="1"/>
          </p:cNvCxnSpPr>
          <p:nvPr/>
        </p:nvCxnSpPr>
        <p:spPr bwMode="auto">
          <a:xfrm>
            <a:off x="3641589" y="4525740"/>
            <a:ext cx="791481" cy="0"/>
          </a:xfrm>
          <a:prstGeom prst="straightConnector1">
            <a:avLst/>
          </a:prstGeom>
          <a:noFill/>
          <a:ln w="9525">
            <a:solidFill>
              <a:srgbClr val="F66F6A"/>
            </a:solidFill>
            <a:prstDash val="dash"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TextBox 143"/>
          <p:cNvSpPr txBox="1"/>
          <p:nvPr/>
        </p:nvSpPr>
        <p:spPr bwMode="auto">
          <a:xfrm>
            <a:off x="3672735" y="4212197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SzPct val="60000"/>
              <a:buNone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数据同步</a:t>
            </a:r>
          </a:p>
        </p:txBody>
      </p:sp>
      <p:sp>
        <p:nvSpPr>
          <p:cNvPr id="113" name="圆角矩形 112"/>
          <p:cNvSpPr/>
          <p:nvPr/>
        </p:nvSpPr>
        <p:spPr bwMode="auto">
          <a:xfrm>
            <a:off x="4629533" y="1445885"/>
            <a:ext cx="1429995" cy="453150"/>
          </a:xfrm>
          <a:prstGeom prst="roundRect">
            <a:avLst>
              <a:gd name="adj" fmla="val 6332"/>
            </a:avLst>
          </a:prstGeom>
          <a:ln w="9525">
            <a:solidFill>
              <a:srgbClr val="F66F6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HAProxy</a:t>
            </a:r>
          </a:p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(Active)</a:t>
            </a:r>
          </a:p>
        </p:txBody>
      </p:sp>
      <p:sp>
        <p:nvSpPr>
          <p:cNvPr id="114" name="圆角矩形 113"/>
          <p:cNvSpPr/>
          <p:nvPr/>
        </p:nvSpPr>
        <p:spPr bwMode="auto">
          <a:xfrm>
            <a:off x="6575123" y="1445885"/>
            <a:ext cx="1429995" cy="453150"/>
          </a:xfrm>
          <a:prstGeom prst="roundRect">
            <a:avLst>
              <a:gd name="adj" fmla="val 6332"/>
            </a:avLst>
          </a:prstGeom>
          <a:ln w="9525">
            <a:solidFill>
              <a:srgbClr val="F66F6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HAProxy</a:t>
            </a:r>
          </a:p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(Standby)</a:t>
            </a:r>
          </a:p>
        </p:txBody>
      </p:sp>
      <p:sp>
        <p:nvSpPr>
          <p:cNvPr id="137" name="圆角矩形 136"/>
          <p:cNvSpPr/>
          <p:nvPr/>
        </p:nvSpPr>
        <p:spPr bwMode="auto">
          <a:xfrm>
            <a:off x="6683460" y="4299164"/>
            <a:ext cx="1429994" cy="453150"/>
          </a:xfrm>
          <a:prstGeom prst="roundRect">
            <a:avLst>
              <a:gd name="adj" fmla="val 6332"/>
            </a:avLst>
          </a:prstGeom>
          <a:ln w="9525">
            <a:solidFill>
              <a:srgbClr val="F66F6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 err="1">
                <a:solidFill>
                  <a:prstClr val="black"/>
                </a:solidFill>
                <a:cs typeface="+mn-ea"/>
                <a:sym typeface="+mn-lt"/>
              </a:rPr>
              <a:t>RabbitMQ</a:t>
            </a:r>
            <a:endParaRPr lang="en-US" altLang="zh-CN" sz="1200" kern="0" dirty="0">
              <a:solidFill>
                <a:prstClr val="black"/>
              </a:solidFill>
              <a:cs typeface="+mn-ea"/>
              <a:sym typeface="+mn-lt"/>
            </a:endParaRPr>
          </a:p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(Active)</a:t>
            </a:r>
          </a:p>
        </p:txBody>
      </p:sp>
      <p:sp>
        <p:nvSpPr>
          <p:cNvPr id="138" name="圆角矩形 137"/>
          <p:cNvSpPr/>
          <p:nvPr/>
        </p:nvSpPr>
        <p:spPr bwMode="auto">
          <a:xfrm>
            <a:off x="8989111" y="4299164"/>
            <a:ext cx="1429994" cy="453150"/>
          </a:xfrm>
          <a:prstGeom prst="roundRect">
            <a:avLst>
              <a:gd name="adj" fmla="val 6332"/>
            </a:avLst>
          </a:prstGeom>
          <a:ln w="9525">
            <a:solidFill>
              <a:srgbClr val="F66F6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 err="1">
                <a:solidFill>
                  <a:prstClr val="black"/>
                </a:solidFill>
                <a:cs typeface="+mn-ea"/>
                <a:sym typeface="+mn-lt"/>
              </a:rPr>
              <a:t>RabbitMQ</a:t>
            </a:r>
            <a:endParaRPr lang="en-US" altLang="zh-CN" sz="1200" kern="0" dirty="0">
              <a:solidFill>
                <a:prstClr val="black"/>
              </a:solidFill>
              <a:cs typeface="+mn-ea"/>
              <a:sym typeface="+mn-lt"/>
            </a:endParaRPr>
          </a:p>
          <a:p>
            <a:pPr algn="ctr" defTabSz="877391" eaLnBrk="0" fontAlgn="auto" hangingPunct="0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(Standby)</a:t>
            </a:r>
          </a:p>
        </p:txBody>
      </p:sp>
      <p:cxnSp>
        <p:nvCxnSpPr>
          <p:cNvPr id="141" name="直接箭头连接符 140"/>
          <p:cNvCxnSpPr>
            <a:stCxn id="137" idx="3"/>
            <a:endCxn id="138" idx="1"/>
          </p:cNvCxnSpPr>
          <p:nvPr/>
        </p:nvCxnSpPr>
        <p:spPr bwMode="auto">
          <a:xfrm>
            <a:off x="8113454" y="4525740"/>
            <a:ext cx="875657" cy="0"/>
          </a:xfrm>
          <a:prstGeom prst="straightConnector1">
            <a:avLst/>
          </a:prstGeom>
          <a:noFill/>
          <a:ln w="9525">
            <a:solidFill>
              <a:srgbClr val="F66F6A"/>
            </a:solidFill>
            <a:prstDash val="dash"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TextBox 151"/>
          <p:cNvSpPr txBox="1"/>
          <p:nvPr/>
        </p:nvSpPr>
        <p:spPr bwMode="auto">
          <a:xfrm>
            <a:off x="8218359" y="4212197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SzPct val="60000"/>
              <a:buNone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数据同步</a:t>
            </a:r>
          </a:p>
        </p:txBody>
      </p:sp>
      <p:cxnSp>
        <p:nvCxnSpPr>
          <p:cNvPr id="171" name="肘形连接符 170"/>
          <p:cNvCxnSpPr>
            <a:stCxn id="148" idx="2"/>
            <a:endCxn id="71" idx="0"/>
          </p:cNvCxnSpPr>
          <p:nvPr/>
        </p:nvCxnSpPr>
        <p:spPr bwMode="auto">
          <a:xfrm rot="5400000">
            <a:off x="4393070" y="396045"/>
            <a:ext cx="335222" cy="35321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CC"/>
            </a:solidFill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肘形连接符 171"/>
          <p:cNvCxnSpPr>
            <a:stCxn id="148" idx="2"/>
          </p:cNvCxnSpPr>
          <p:nvPr/>
        </p:nvCxnSpPr>
        <p:spPr bwMode="auto">
          <a:xfrm rot="16200000" flipH="1">
            <a:off x="7881175" y="440096"/>
            <a:ext cx="335222" cy="34440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CC"/>
            </a:solidFill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肘形连接符 174"/>
          <p:cNvCxnSpPr>
            <a:stCxn id="148" idx="2"/>
          </p:cNvCxnSpPr>
          <p:nvPr/>
        </p:nvCxnSpPr>
        <p:spPr bwMode="auto">
          <a:xfrm rot="16200000" flipH="1">
            <a:off x="6159910" y="2161360"/>
            <a:ext cx="335222" cy="15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CC"/>
            </a:solidFill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肘形连接符 178"/>
          <p:cNvCxnSpPr>
            <a:stCxn id="71" idx="2"/>
            <a:endCxn id="146" idx="0"/>
          </p:cNvCxnSpPr>
          <p:nvPr/>
        </p:nvCxnSpPr>
        <p:spPr bwMode="auto">
          <a:xfrm rot="16200000" flipH="1">
            <a:off x="3208960" y="3352578"/>
            <a:ext cx="411449" cy="1240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肘形连接符 182"/>
          <p:cNvCxnSpPr>
            <a:endCxn id="146" idx="0"/>
          </p:cNvCxnSpPr>
          <p:nvPr/>
        </p:nvCxnSpPr>
        <p:spPr bwMode="auto">
          <a:xfrm rot="5400000">
            <a:off x="4975801" y="2825900"/>
            <a:ext cx="411449" cy="229351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肘形连接符 185"/>
          <p:cNvCxnSpPr>
            <a:endCxn id="146" idx="0"/>
          </p:cNvCxnSpPr>
          <p:nvPr/>
        </p:nvCxnSpPr>
        <p:spPr bwMode="auto">
          <a:xfrm rot="5400000">
            <a:off x="6697065" y="1104636"/>
            <a:ext cx="411449" cy="5736046"/>
          </a:xfrm>
          <a:prstGeom prst="bentConnector3">
            <a:avLst>
              <a:gd name="adj1" fmla="val 49999"/>
            </a:avLst>
          </a:prstGeom>
          <a:noFill/>
          <a:ln w="9525"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肘形连接符 188"/>
          <p:cNvCxnSpPr>
            <a:stCxn id="71" idx="2"/>
            <a:endCxn id="147" idx="0"/>
          </p:cNvCxnSpPr>
          <p:nvPr/>
        </p:nvCxnSpPr>
        <p:spPr bwMode="auto">
          <a:xfrm rot="16200000" flipH="1">
            <a:off x="5452590" y="1108950"/>
            <a:ext cx="424255" cy="57402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1063012" y="1340768"/>
            <a:ext cx="781945" cy="465812"/>
          </a:xfrm>
          <a:prstGeom prst="rect">
            <a:avLst/>
          </a:prstGeom>
          <a:ln>
            <a:solidFill>
              <a:srgbClr val="15B0E8"/>
            </a:solidFill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8006" tIns="48006" rIns="48006" bIns="48006" numCol="1" rtlCol="0" anchor="t" anchorCtr="0" compatLnSpc="1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Active-Active</a:t>
            </a:r>
            <a:endParaRPr lang="zh-CN" altLang="en-US" sz="12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99286" y="1342523"/>
            <a:ext cx="781945" cy="465812"/>
          </a:xfrm>
          <a:prstGeom prst="rect">
            <a:avLst/>
          </a:prstGeom>
          <a:ln>
            <a:solidFill>
              <a:srgbClr val="F66F6A"/>
            </a:solidFill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48006" tIns="48006" rIns="48006" bIns="48006" numCol="1" rtlCol="0" anchor="t" anchorCtr="0" compatLnSpc="1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Active-Standby</a:t>
            </a:r>
            <a:endParaRPr lang="zh-CN" altLang="en-US" sz="1200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615078" y="2338530"/>
            <a:ext cx="3294205" cy="1437203"/>
            <a:chOff x="1147502" y="2329734"/>
            <a:chExt cx="3294205" cy="1437203"/>
          </a:xfrm>
        </p:grpSpPr>
        <p:sp>
          <p:nvSpPr>
            <p:cNvPr id="78" name="圆角矩形 77"/>
            <p:cNvSpPr/>
            <p:nvPr/>
          </p:nvSpPr>
          <p:spPr bwMode="auto">
            <a:xfrm>
              <a:off x="1147502" y="2329734"/>
              <a:ext cx="3294205" cy="1437203"/>
            </a:xfrm>
            <a:prstGeom prst="roundRect">
              <a:avLst>
                <a:gd name="adj" fmla="val 3235"/>
              </a:avLst>
            </a:prstGeom>
            <a:ln>
              <a:solidFill>
                <a:srgbClr val="15B0E8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371" tIns="45686" rIns="91371" bIns="456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391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cs typeface="+mn-ea"/>
                  <a:sym typeface="+mn-lt"/>
                </a:rPr>
                <a:t>OpenStack Controller</a:t>
              </a:r>
            </a:p>
            <a:p>
              <a:pPr algn="ctr" defTabSz="877391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cs typeface="+mn-ea"/>
                  <a:sym typeface="+mn-lt"/>
                </a:rPr>
                <a:t>(Active)</a:t>
              </a: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3045286" y="2790665"/>
              <a:ext cx="129408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nova-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sechduler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1282360" y="3101581"/>
              <a:ext cx="1649358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neutron-server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1282359" y="2801721"/>
              <a:ext cx="794210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keystone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2156331" y="2790665"/>
              <a:ext cx="775387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nova-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api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3045286" y="3101581"/>
              <a:ext cx="129408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cinder-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api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1282359" y="3429000"/>
              <a:ext cx="164935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cinder-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sechduler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045286" y="3429000"/>
              <a:ext cx="129408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… …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082654" y="2336270"/>
            <a:ext cx="3294205" cy="1437203"/>
            <a:chOff x="1147502" y="2329734"/>
            <a:chExt cx="3294205" cy="1437203"/>
          </a:xfrm>
        </p:grpSpPr>
        <p:sp>
          <p:nvSpPr>
            <p:cNvPr id="87" name="圆角矩形 86"/>
            <p:cNvSpPr/>
            <p:nvPr/>
          </p:nvSpPr>
          <p:spPr bwMode="auto">
            <a:xfrm>
              <a:off x="1147502" y="2329734"/>
              <a:ext cx="3294205" cy="1437203"/>
            </a:xfrm>
            <a:prstGeom prst="roundRect">
              <a:avLst>
                <a:gd name="adj" fmla="val 3235"/>
              </a:avLst>
            </a:prstGeom>
            <a:ln>
              <a:solidFill>
                <a:srgbClr val="15B0E8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371" tIns="45686" rIns="91371" bIns="456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391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cs typeface="+mn-ea"/>
                  <a:sym typeface="+mn-lt"/>
                </a:rPr>
                <a:t>OpenStack Controller</a:t>
              </a:r>
            </a:p>
            <a:p>
              <a:pPr algn="ctr" defTabSz="877391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cs typeface="+mn-ea"/>
                  <a:sym typeface="+mn-lt"/>
                </a:rPr>
                <a:t>(Active)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045286" y="2790665"/>
              <a:ext cx="129408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nova-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sechduler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1282360" y="3101581"/>
              <a:ext cx="1649358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neutron-server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1282359" y="2801721"/>
              <a:ext cx="794210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keystone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2156331" y="2790665"/>
              <a:ext cx="775387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nova-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api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3045286" y="3101581"/>
              <a:ext cx="129408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cinder-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api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282359" y="3429000"/>
              <a:ext cx="164935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cinder-</a:t>
              </a:r>
              <a:r>
                <a:rPr lang="en-US" altLang="zh-CN" sz="1200" kern="0" dirty="0" err="1" smtClean="0">
                  <a:solidFill>
                    <a:prstClr val="black"/>
                  </a:solidFill>
                  <a:cs typeface="+mn-ea"/>
                  <a:sym typeface="+mn-lt"/>
                </a:rPr>
                <a:t>sechduler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3045286" y="3429000"/>
              <a:ext cx="1294089" cy="255411"/>
            </a:xfrm>
            <a:prstGeom prst="rect">
              <a:avLst/>
            </a:prstGeom>
            <a:ln>
              <a:solidFill>
                <a:srgbClr val="15B0E8"/>
              </a:solidFill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48006" tIns="48006" rIns="48006" bIns="48006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smtClean="0">
                  <a:solidFill>
                    <a:prstClr val="black"/>
                  </a:solidFill>
                  <a:cs typeface="+mn-ea"/>
                  <a:sym typeface="+mn-lt"/>
                </a:rPr>
                <a:t>… …</a:t>
              </a:r>
              <a:endParaRPr lang="zh-CN" altLang="en-US" sz="1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FusionSphere OpenStack VM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可靠性增强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586308391"/>
              </p:ext>
            </p:extLst>
          </p:nvPr>
        </p:nvGraphicFramePr>
        <p:xfrm>
          <a:off x="1079569" y="1269280"/>
          <a:ext cx="10388531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87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  <a:cs typeface="+mn-ea"/>
                <a:sym typeface="+mn-lt"/>
              </a:rPr>
              <a:t>FusionSphere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OpenStack VM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带宽配置增强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219550039"/>
              </p:ext>
            </p:extLst>
          </p:nvPr>
        </p:nvGraphicFramePr>
        <p:xfrm>
          <a:off x="1525033" y="1052513"/>
          <a:ext cx="9141934" cy="5185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4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FusionSphere 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共享卷机制增强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285205508"/>
              </p:ext>
            </p:extLst>
          </p:nvPr>
        </p:nvGraphicFramePr>
        <p:xfrm>
          <a:off x="913603" y="927088"/>
          <a:ext cx="10364794" cy="5003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4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FusionSphere 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用户态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EVS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增强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35308083"/>
              </p:ext>
            </p:extLst>
          </p:nvPr>
        </p:nvGraphicFramePr>
        <p:xfrm>
          <a:off x="1075308" y="1485516"/>
          <a:ext cx="10349284" cy="435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56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FusionSphere OpenStack SDN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网络增强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81946101"/>
              </p:ext>
            </p:extLst>
          </p:nvPr>
        </p:nvGraphicFramePr>
        <p:xfrm>
          <a:off x="1070545" y="1485044"/>
          <a:ext cx="10282039" cy="435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63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华为对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社区贡献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社区版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存在的问题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华为增强商用版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 - FusionSphere OpenStack</a:t>
            </a:r>
          </a:p>
          <a:p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华为全栈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OpenStack-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华为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云</a:t>
            </a:r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Stack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全栈混合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云解决方案</a:t>
            </a:r>
            <a:endParaRPr lang="zh-CN" altLang="en-US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4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华为作为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八大白金会员之一，一直积极推动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生态的建设，同时为客户提供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商用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增强版解决方案。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本章节主要讲解华为对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社区的贡献，华为提供的商用增强版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解决方案。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826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 1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华为云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全栈云解决方案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06887" y="5704898"/>
            <a:ext cx="3136180" cy="676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99" b="1" dirty="0" smtClean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华为云</a:t>
            </a:r>
            <a:r>
              <a:rPr lang="en-US" altLang="zh-CN" sz="1899" b="1" dirty="0" smtClean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Stack</a:t>
            </a:r>
            <a:r>
              <a:rPr lang="zh-CN" altLang="en-US" sz="1899" b="1" dirty="0" smtClean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全栈云 </a:t>
            </a:r>
            <a:endParaRPr lang="en-US" altLang="zh-CN" sz="1899" b="1" dirty="0" smtClean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99" b="1" dirty="0" smtClean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https://hcs.huawei.com </a:t>
            </a:r>
            <a:endParaRPr lang="zh-CN" altLang="en-US" sz="1899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68" name="Picture 2" descr="C:\Users\Administrator\Desktop\方框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4415" y="1938985"/>
            <a:ext cx="10842205" cy="55451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3" name="组合 2"/>
          <p:cNvGrpSpPr/>
          <p:nvPr/>
        </p:nvGrpSpPr>
        <p:grpSpPr>
          <a:xfrm>
            <a:off x="1158451" y="3232311"/>
            <a:ext cx="6645677" cy="519792"/>
            <a:chOff x="924287" y="3332326"/>
            <a:chExt cx="6734880" cy="600356"/>
          </a:xfrm>
        </p:grpSpPr>
        <p:grpSp>
          <p:nvGrpSpPr>
            <p:cNvPr id="238" name="组合 237"/>
            <p:cNvGrpSpPr/>
            <p:nvPr/>
          </p:nvGrpSpPr>
          <p:grpSpPr>
            <a:xfrm>
              <a:off x="924287" y="3342312"/>
              <a:ext cx="2119659" cy="586641"/>
              <a:chOff x="1881033" y="1173722"/>
              <a:chExt cx="2808000" cy="685747"/>
            </a:xfrm>
          </p:grpSpPr>
          <p:sp>
            <p:nvSpPr>
              <p:cNvPr id="239" name="圆角矩形 238"/>
              <p:cNvSpPr/>
              <p:nvPr/>
            </p:nvSpPr>
            <p:spPr>
              <a:xfrm>
                <a:off x="1881033" y="1173722"/>
                <a:ext cx="2808000" cy="680178"/>
              </a:xfrm>
              <a:prstGeom prst="roundRect">
                <a:avLst>
                  <a:gd name="adj" fmla="val 3068"/>
                </a:avLst>
              </a:prstGeom>
              <a:noFill/>
              <a:ln w="9525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272" tIns="41136" rIns="82272" bIns="4113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42">
                  <a:buClr>
                    <a:srgbClr val="CC9900"/>
                  </a:buClr>
                </a:pPr>
                <a:endParaRPr lang="en-US" altLang="zh-CN" kern="0" dirty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2565034" y="1527045"/>
                <a:ext cx="1440002" cy="332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096732">
                  <a:defRPr/>
                </a:pPr>
                <a:r>
                  <a:rPr kumimoji="1" lang="en-US" altLang="zh-CN" sz="1600" kern="0" dirty="0">
                    <a:latin typeface="+mn-lt"/>
                    <a:ea typeface="+mn-ea"/>
                    <a:cs typeface="+mn-ea"/>
                    <a:sym typeface="+mn-lt"/>
                  </a:rPr>
                  <a:t>IaaS</a:t>
                </a:r>
                <a:endParaRPr kumimoji="1" lang="zh-CN" altLang="en-US" sz="1600" kern="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41" name="组合 240"/>
              <p:cNvGrpSpPr/>
              <p:nvPr/>
            </p:nvGrpSpPr>
            <p:grpSpPr>
              <a:xfrm>
                <a:off x="2000956" y="1232402"/>
                <a:ext cx="2568155" cy="386447"/>
                <a:chOff x="1943371" y="1232402"/>
                <a:chExt cx="2568155" cy="386447"/>
              </a:xfrm>
            </p:grpSpPr>
            <p:pic>
              <p:nvPicPr>
                <p:cNvPr id="242" name="图片 24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t="14290" r="7227" b="15941"/>
                <a:stretch/>
              </p:blipFill>
              <p:spPr>
                <a:xfrm>
                  <a:off x="1943371" y="1249839"/>
                  <a:ext cx="574839" cy="351572"/>
                </a:xfrm>
                <a:prstGeom prst="rect">
                  <a:avLst/>
                </a:prstGeom>
              </p:spPr>
            </p:pic>
            <p:pic>
              <p:nvPicPr>
                <p:cNvPr id="243" name="图片 24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1010" y="1232402"/>
                  <a:ext cx="488771" cy="386447"/>
                </a:xfrm>
                <a:prstGeom prst="rect">
                  <a:avLst/>
                </a:prstGeom>
              </p:spPr>
            </p:pic>
            <p:pic>
              <p:nvPicPr>
                <p:cNvPr id="244" name="图片 24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2581" y="1232402"/>
                  <a:ext cx="477761" cy="386447"/>
                </a:xfrm>
                <a:prstGeom prst="rect">
                  <a:avLst/>
                </a:prstGeom>
              </p:spPr>
            </p:pic>
            <p:sp>
              <p:nvSpPr>
                <p:cNvPr id="245" name="Freeform 260"/>
                <p:cNvSpPr>
                  <a:spLocks noEditPoints="1"/>
                </p:cNvSpPr>
                <p:nvPr/>
              </p:nvSpPr>
              <p:spPr bwMode="auto">
                <a:xfrm>
                  <a:off x="3973143" y="1376384"/>
                  <a:ext cx="538383" cy="171565"/>
                </a:xfrm>
                <a:custGeom>
                  <a:avLst/>
                  <a:gdLst>
                    <a:gd name="T0" fmla="*/ 474 w 662"/>
                    <a:gd name="T1" fmla="*/ 57 h 196"/>
                    <a:gd name="T2" fmla="*/ 435 w 662"/>
                    <a:gd name="T3" fmla="*/ 31 h 196"/>
                    <a:gd name="T4" fmla="*/ 353 w 662"/>
                    <a:gd name="T5" fmla="*/ 63 h 196"/>
                    <a:gd name="T6" fmla="*/ 295 w 662"/>
                    <a:gd name="T7" fmla="*/ 56 h 196"/>
                    <a:gd name="T8" fmla="*/ 197 w 662"/>
                    <a:gd name="T9" fmla="*/ 62 h 196"/>
                    <a:gd name="T10" fmla="*/ 19 w 662"/>
                    <a:gd name="T11" fmla="*/ 0 h 196"/>
                    <a:gd name="T12" fmla="*/ 0 w 662"/>
                    <a:gd name="T13" fmla="*/ 179 h 196"/>
                    <a:gd name="T14" fmla="*/ 643 w 662"/>
                    <a:gd name="T15" fmla="*/ 196 h 196"/>
                    <a:gd name="T16" fmla="*/ 662 w 662"/>
                    <a:gd name="T17" fmla="*/ 17 h 196"/>
                    <a:gd name="T18" fmla="*/ 196 w 662"/>
                    <a:gd name="T19" fmla="*/ 78 h 196"/>
                    <a:gd name="T20" fmla="*/ 276 w 662"/>
                    <a:gd name="T21" fmla="*/ 78 h 196"/>
                    <a:gd name="T22" fmla="*/ 197 w 662"/>
                    <a:gd name="T23" fmla="*/ 120 h 196"/>
                    <a:gd name="T24" fmla="*/ 46 w 662"/>
                    <a:gd name="T25" fmla="*/ 17 h 196"/>
                    <a:gd name="T26" fmla="*/ 141 w 662"/>
                    <a:gd name="T27" fmla="*/ 61 h 196"/>
                    <a:gd name="T28" fmla="*/ 42 w 662"/>
                    <a:gd name="T29" fmla="*/ 20 h 196"/>
                    <a:gd name="T30" fmla="*/ 119 w 662"/>
                    <a:gd name="T31" fmla="*/ 76 h 196"/>
                    <a:gd name="T32" fmla="*/ 46 w 662"/>
                    <a:gd name="T33" fmla="*/ 121 h 196"/>
                    <a:gd name="T34" fmla="*/ 46 w 662"/>
                    <a:gd name="T35" fmla="*/ 179 h 196"/>
                    <a:gd name="T36" fmla="*/ 46 w 662"/>
                    <a:gd name="T37" fmla="*/ 132 h 196"/>
                    <a:gd name="T38" fmla="*/ 141 w 662"/>
                    <a:gd name="T39" fmla="*/ 177 h 196"/>
                    <a:gd name="T40" fmla="*/ 154 w 662"/>
                    <a:gd name="T41" fmla="*/ 173 h 196"/>
                    <a:gd name="T42" fmla="*/ 163 w 662"/>
                    <a:gd name="T43" fmla="*/ 137 h 196"/>
                    <a:gd name="T44" fmla="*/ 154 w 662"/>
                    <a:gd name="T45" fmla="*/ 115 h 196"/>
                    <a:gd name="T46" fmla="*/ 163 w 662"/>
                    <a:gd name="T47" fmla="*/ 79 h 196"/>
                    <a:gd name="T48" fmla="*/ 154 w 662"/>
                    <a:gd name="T49" fmla="*/ 58 h 196"/>
                    <a:gd name="T50" fmla="*/ 163 w 662"/>
                    <a:gd name="T51" fmla="*/ 22 h 196"/>
                    <a:gd name="T52" fmla="*/ 197 w 662"/>
                    <a:gd name="T53" fmla="*/ 177 h 196"/>
                    <a:gd name="T54" fmla="*/ 270 w 662"/>
                    <a:gd name="T55" fmla="*/ 132 h 196"/>
                    <a:gd name="T56" fmla="*/ 292 w 662"/>
                    <a:gd name="T57" fmla="*/ 179 h 196"/>
                    <a:gd name="T58" fmla="*/ 306 w 662"/>
                    <a:gd name="T59" fmla="*/ 172 h 196"/>
                    <a:gd name="T60" fmla="*/ 319 w 662"/>
                    <a:gd name="T61" fmla="*/ 138 h 196"/>
                    <a:gd name="T62" fmla="*/ 306 w 662"/>
                    <a:gd name="T63" fmla="*/ 114 h 196"/>
                    <a:gd name="T64" fmla="*/ 319 w 662"/>
                    <a:gd name="T65" fmla="*/ 80 h 196"/>
                    <a:gd name="T66" fmla="*/ 425 w 662"/>
                    <a:gd name="T67" fmla="*/ 75 h 196"/>
                    <a:gd name="T68" fmla="*/ 447 w 662"/>
                    <a:gd name="T69" fmla="*/ 121 h 196"/>
                    <a:gd name="T70" fmla="*/ 355 w 662"/>
                    <a:gd name="T71" fmla="*/ 179 h 196"/>
                    <a:gd name="T72" fmla="*/ 352 w 662"/>
                    <a:gd name="T73" fmla="*/ 134 h 196"/>
                    <a:gd name="T74" fmla="*/ 451 w 662"/>
                    <a:gd name="T75" fmla="*/ 174 h 196"/>
                    <a:gd name="T76" fmla="*/ 473 w 662"/>
                    <a:gd name="T77" fmla="*/ 173 h 196"/>
                    <a:gd name="T78" fmla="*/ 473 w 662"/>
                    <a:gd name="T79" fmla="*/ 137 h 196"/>
                    <a:gd name="T80" fmla="*/ 473 w 662"/>
                    <a:gd name="T81" fmla="*/ 115 h 196"/>
                    <a:gd name="T82" fmla="*/ 473 w 662"/>
                    <a:gd name="T83" fmla="*/ 79 h 196"/>
                    <a:gd name="T84" fmla="*/ 507 w 662"/>
                    <a:gd name="T85" fmla="*/ 18 h 196"/>
                    <a:gd name="T86" fmla="*/ 606 w 662"/>
                    <a:gd name="T87" fmla="*/ 59 h 196"/>
                    <a:gd name="T88" fmla="*/ 506 w 662"/>
                    <a:gd name="T89" fmla="*/ 59 h 196"/>
                    <a:gd name="T90" fmla="*/ 579 w 662"/>
                    <a:gd name="T91" fmla="*/ 75 h 196"/>
                    <a:gd name="T92" fmla="*/ 602 w 662"/>
                    <a:gd name="T93" fmla="*/ 121 h 196"/>
                    <a:gd name="T94" fmla="*/ 510 w 662"/>
                    <a:gd name="T95" fmla="*/ 179 h 196"/>
                    <a:gd name="T96" fmla="*/ 507 w 662"/>
                    <a:gd name="T97" fmla="*/ 134 h 196"/>
                    <a:gd name="T98" fmla="*/ 606 w 662"/>
                    <a:gd name="T99" fmla="*/ 174 h 196"/>
                    <a:gd name="T100" fmla="*/ 627 w 662"/>
                    <a:gd name="T101" fmla="*/ 173 h 196"/>
                    <a:gd name="T102" fmla="*/ 627 w 662"/>
                    <a:gd name="T103" fmla="*/ 137 h 196"/>
                    <a:gd name="T104" fmla="*/ 627 w 662"/>
                    <a:gd name="T105" fmla="*/ 115 h 196"/>
                    <a:gd name="T106" fmla="*/ 627 w 662"/>
                    <a:gd name="T107" fmla="*/ 79 h 196"/>
                    <a:gd name="T108" fmla="*/ 627 w 662"/>
                    <a:gd name="T109" fmla="*/ 58 h 196"/>
                    <a:gd name="T110" fmla="*/ 627 w 662"/>
                    <a:gd name="T111" fmla="*/ 2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62" h="196">
                      <a:moveTo>
                        <a:pt x="643" y="0"/>
                      </a:moveTo>
                      <a:lnTo>
                        <a:pt x="516" y="0"/>
                      </a:lnTo>
                      <a:lnTo>
                        <a:pt x="459" y="22"/>
                      </a:lnTo>
                      <a:lnTo>
                        <a:pt x="473" y="22"/>
                      </a:lnTo>
                      <a:lnTo>
                        <a:pt x="473" y="22"/>
                      </a:lnTo>
                      <a:lnTo>
                        <a:pt x="473" y="22"/>
                      </a:lnTo>
                      <a:lnTo>
                        <a:pt x="474" y="23"/>
                      </a:lnTo>
                      <a:lnTo>
                        <a:pt x="474" y="57"/>
                      </a:lnTo>
                      <a:lnTo>
                        <a:pt x="474" y="57"/>
                      </a:lnTo>
                      <a:lnTo>
                        <a:pt x="473" y="58"/>
                      </a:lnTo>
                      <a:lnTo>
                        <a:pt x="473" y="58"/>
                      </a:lnTo>
                      <a:lnTo>
                        <a:pt x="463" y="58"/>
                      </a:lnTo>
                      <a:lnTo>
                        <a:pt x="463" y="58"/>
                      </a:lnTo>
                      <a:lnTo>
                        <a:pt x="462" y="57"/>
                      </a:lnTo>
                      <a:lnTo>
                        <a:pt x="446" y="26"/>
                      </a:lnTo>
                      <a:lnTo>
                        <a:pt x="435" y="31"/>
                      </a:lnTo>
                      <a:lnTo>
                        <a:pt x="451" y="59"/>
                      </a:lnTo>
                      <a:lnTo>
                        <a:pt x="451" y="59"/>
                      </a:lnTo>
                      <a:lnTo>
                        <a:pt x="451" y="61"/>
                      </a:lnTo>
                      <a:lnTo>
                        <a:pt x="450" y="62"/>
                      </a:lnTo>
                      <a:lnTo>
                        <a:pt x="447" y="63"/>
                      </a:lnTo>
                      <a:lnTo>
                        <a:pt x="355" y="63"/>
                      </a:lnTo>
                      <a:lnTo>
                        <a:pt x="355" y="63"/>
                      </a:lnTo>
                      <a:lnTo>
                        <a:pt x="353" y="63"/>
                      </a:lnTo>
                      <a:lnTo>
                        <a:pt x="352" y="61"/>
                      </a:lnTo>
                      <a:lnTo>
                        <a:pt x="337" y="67"/>
                      </a:lnTo>
                      <a:lnTo>
                        <a:pt x="337" y="67"/>
                      </a:lnTo>
                      <a:lnTo>
                        <a:pt x="333" y="68"/>
                      </a:lnTo>
                      <a:lnTo>
                        <a:pt x="329" y="68"/>
                      </a:lnTo>
                      <a:lnTo>
                        <a:pt x="325" y="67"/>
                      </a:lnTo>
                      <a:lnTo>
                        <a:pt x="325" y="67"/>
                      </a:lnTo>
                      <a:lnTo>
                        <a:pt x="295" y="56"/>
                      </a:lnTo>
                      <a:lnTo>
                        <a:pt x="296" y="59"/>
                      </a:lnTo>
                      <a:lnTo>
                        <a:pt x="296" y="59"/>
                      </a:lnTo>
                      <a:lnTo>
                        <a:pt x="296" y="61"/>
                      </a:lnTo>
                      <a:lnTo>
                        <a:pt x="295" y="62"/>
                      </a:lnTo>
                      <a:lnTo>
                        <a:pt x="292" y="63"/>
                      </a:lnTo>
                      <a:lnTo>
                        <a:pt x="200" y="63"/>
                      </a:lnTo>
                      <a:lnTo>
                        <a:pt x="200" y="63"/>
                      </a:lnTo>
                      <a:lnTo>
                        <a:pt x="197" y="62"/>
                      </a:lnTo>
                      <a:lnTo>
                        <a:pt x="197" y="61"/>
                      </a:lnTo>
                      <a:lnTo>
                        <a:pt x="196" y="59"/>
                      </a:lnTo>
                      <a:lnTo>
                        <a:pt x="196" y="20"/>
                      </a:lnTo>
                      <a:lnTo>
                        <a:pt x="196" y="20"/>
                      </a:lnTo>
                      <a:lnTo>
                        <a:pt x="197" y="19"/>
                      </a:lnTo>
                      <a:lnTo>
                        <a:pt x="197" y="19"/>
                      </a:lnTo>
                      <a:lnTo>
                        <a:pt x="146" y="0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1" y="1"/>
                      </a:lnTo>
                      <a:lnTo>
                        <a:pt x="5" y="5"/>
                      </a:lnTo>
                      <a:lnTo>
                        <a:pt x="1" y="10"/>
                      </a:ln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0" y="179"/>
                      </a:lnTo>
                      <a:lnTo>
                        <a:pt x="0" y="179"/>
                      </a:lnTo>
                      <a:lnTo>
                        <a:pt x="0" y="182"/>
                      </a:lnTo>
                      <a:lnTo>
                        <a:pt x="1" y="186"/>
                      </a:lnTo>
                      <a:lnTo>
                        <a:pt x="5" y="190"/>
                      </a:lnTo>
                      <a:lnTo>
                        <a:pt x="11" y="194"/>
                      </a:lnTo>
                      <a:lnTo>
                        <a:pt x="15" y="195"/>
                      </a:lnTo>
                      <a:lnTo>
                        <a:pt x="19" y="196"/>
                      </a:lnTo>
                      <a:lnTo>
                        <a:pt x="643" y="196"/>
                      </a:lnTo>
                      <a:lnTo>
                        <a:pt x="643" y="196"/>
                      </a:lnTo>
                      <a:lnTo>
                        <a:pt x="647" y="195"/>
                      </a:lnTo>
                      <a:lnTo>
                        <a:pt x="650" y="194"/>
                      </a:lnTo>
                      <a:lnTo>
                        <a:pt x="656" y="190"/>
                      </a:lnTo>
                      <a:lnTo>
                        <a:pt x="661" y="186"/>
                      </a:lnTo>
                      <a:lnTo>
                        <a:pt x="662" y="182"/>
                      </a:lnTo>
                      <a:lnTo>
                        <a:pt x="662" y="179"/>
                      </a:lnTo>
                      <a:lnTo>
                        <a:pt x="662" y="17"/>
                      </a:lnTo>
                      <a:lnTo>
                        <a:pt x="662" y="17"/>
                      </a:lnTo>
                      <a:lnTo>
                        <a:pt x="662" y="14"/>
                      </a:lnTo>
                      <a:lnTo>
                        <a:pt x="661" y="10"/>
                      </a:lnTo>
                      <a:lnTo>
                        <a:pt x="656" y="5"/>
                      </a:lnTo>
                      <a:lnTo>
                        <a:pt x="650" y="1"/>
                      </a:lnTo>
                      <a:lnTo>
                        <a:pt x="643" y="0"/>
                      </a:lnTo>
                      <a:lnTo>
                        <a:pt x="643" y="0"/>
                      </a:lnTo>
                      <a:close/>
                      <a:moveTo>
                        <a:pt x="196" y="78"/>
                      </a:moveTo>
                      <a:lnTo>
                        <a:pt x="196" y="78"/>
                      </a:lnTo>
                      <a:lnTo>
                        <a:pt x="197" y="77"/>
                      </a:lnTo>
                      <a:lnTo>
                        <a:pt x="197" y="76"/>
                      </a:lnTo>
                      <a:lnTo>
                        <a:pt x="200" y="75"/>
                      </a:lnTo>
                      <a:lnTo>
                        <a:pt x="270" y="75"/>
                      </a:lnTo>
                      <a:lnTo>
                        <a:pt x="270" y="75"/>
                      </a:lnTo>
                      <a:lnTo>
                        <a:pt x="274" y="76"/>
                      </a:lnTo>
                      <a:lnTo>
                        <a:pt x="275" y="77"/>
                      </a:lnTo>
                      <a:lnTo>
                        <a:pt x="276" y="78"/>
                      </a:lnTo>
                      <a:lnTo>
                        <a:pt x="296" y="117"/>
                      </a:lnTo>
                      <a:lnTo>
                        <a:pt x="296" y="117"/>
                      </a:lnTo>
                      <a:lnTo>
                        <a:pt x="296" y="119"/>
                      </a:lnTo>
                      <a:lnTo>
                        <a:pt x="295" y="120"/>
                      </a:lnTo>
                      <a:lnTo>
                        <a:pt x="292" y="121"/>
                      </a:lnTo>
                      <a:lnTo>
                        <a:pt x="200" y="121"/>
                      </a:lnTo>
                      <a:lnTo>
                        <a:pt x="200" y="121"/>
                      </a:lnTo>
                      <a:lnTo>
                        <a:pt x="197" y="120"/>
                      </a:lnTo>
                      <a:lnTo>
                        <a:pt x="197" y="119"/>
                      </a:lnTo>
                      <a:lnTo>
                        <a:pt x="196" y="117"/>
                      </a:lnTo>
                      <a:lnTo>
                        <a:pt x="196" y="78"/>
                      </a:lnTo>
                      <a:close/>
                      <a:moveTo>
                        <a:pt x="42" y="20"/>
                      </a:moveTo>
                      <a:lnTo>
                        <a:pt x="42" y="20"/>
                      </a:lnTo>
                      <a:lnTo>
                        <a:pt x="42" y="19"/>
                      </a:lnTo>
                      <a:lnTo>
                        <a:pt x="43" y="18"/>
                      </a:lnTo>
                      <a:lnTo>
                        <a:pt x="46" y="17"/>
                      </a:lnTo>
                      <a:lnTo>
                        <a:pt x="115" y="17"/>
                      </a:lnTo>
                      <a:lnTo>
                        <a:pt x="115" y="17"/>
                      </a:lnTo>
                      <a:lnTo>
                        <a:pt x="119" y="18"/>
                      </a:lnTo>
                      <a:lnTo>
                        <a:pt x="121" y="19"/>
                      </a:lnTo>
                      <a:lnTo>
                        <a:pt x="121" y="20"/>
                      </a:lnTo>
                      <a:lnTo>
                        <a:pt x="142" y="59"/>
                      </a:lnTo>
                      <a:lnTo>
                        <a:pt x="142" y="59"/>
                      </a:lnTo>
                      <a:lnTo>
                        <a:pt x="141" y="61"/>
                      </a:lnTo>
                      <a:lnTo>
                        <a:pt x="140" y="62"/>
                      </a:lnTo>
                      <a:lnTo>
                        <a:pt x="138" y="63"/>
                      </a:lnTo>
                      <a:lnTo>
                        <a:pt x="46" y="63"/>
                      </a:lnTo>
                      <a:lnTo>
                        <a:pt x="46" y="63"/>
                      </a:lnTo>
                      <a:lnTo>
                        <a:pt x="43" y="62"/>
                      </a:lnTo>
                      <a:lnTo>
                        <a:pt x="42" y="61"/>
                      </a:lnTo>
                      <a:lnTo>
                        <a:pt x="42" y="59"/>
                      </a:lnTo>
                      <a:lnTo>
                        <a:pt x="42" y="20"/>
                      </a:lnTo>
                      <a:close/>
                      <a:moveTo>
                        <a:pt x="42" y="78"/>
                      </a:moveTo>
                      <a:lnTo>
                        <a:pt x="42" y="78"/>
                      </a:lnTo>
                      <a:lnTo>
                        <a:pt x="42" y="77"/>
                      </a:lnTo>
                      <a:lnTo>
                        <a:pt x="43" y="76"/>
                      </a:lnTo>
                      <a:lnTo>
                        <a:pt x="46" y="75"/>
                      </a:lnTo>
                      <a:lnTo>
                        <a:pt x="115" y="75"/>
                      </a:lnTo>
                      <a:lnTo>
                        <a:pt x="115" y="75"/>
                      </a:lnTo>
                      <a:lnTo>
                        <a:pt x="119" y="76"/>
                      </a:lnTo>
                      <a:lnTo>
                        <a:pt x="121" y="77"/>
                      </a:lnTo>
                      <a:lnTo>
                        <a:pt x="121" y="78"/>
                      </a:lnTo>
                      <a:lnTo>
                        <a:pt x="142" y="117"/>
                      </a:lnTo>
                      <a:lnTo>
                        <a:pt x="142" y="117"/>
                      </a:lnTo>
                      <a:lnTo>
                        <a:pt x="141" y="119"/>
                      </a:lnTo>
                      <a:lnTo>
                        <a:pt x="140" y="120"/>
                      </a:lnTo>
                      <a:lnTo>
                        <a:pt x="138" y="121"/>
                      </a:lnTo>
                      <a:lnTo>
                        <a:pt x="46" y="121"/>
                      </a:lnTo>
                      <a:lnTo>
                        <a:pt x="46" y="121"/>
                      </a:lnTo>
                      <a:lnTo>
                        <a:pt x="43" y="120"/>
                      </a:lnTo>
                      <a:lnTo>
                        <a:pt x="42" y="119"/>
                      </a:lnTo>
                      <a:lnTo>
                        <a:pt x="42" y="117"/>
                      </a:lnTo>
                      <a:lnTo>
                        <a:pt x="42" y="78"/>
                      </a:lnTo>
                      <a:close/>
                      <a:moveTo>
                        <a:pt x="138" y="179"/>
                      </a:moveTo>
                      <a:lnTo>
                        <a:pt x="46" y="179"/>
                      </a:lnTo>
                      <a:lnTo>
                        <a:pt x="46" y="179"/>
                      </a:lnTo>
                      <a:lnTo>
                        <a:pt x="43" y="178"/>
                      </a:lnTo>
                      <a:lnTo>
                        <a:pt x="42" y="177"/>
                      </a:lnTo>
                      <a:lnTo>
                        <a:pt x="42" y="174"/>
                      </a:lnTo>
                      <a:lnTo>
                        <a:pt x="42" y="136"/>
                      </a:lnTo>
                      <a:lnTo>
                        <a:pt x="42" y="136"/>
                      </a:lnTo>
                      <a:lnTo>
                        <a:pt x="42" y="135"/>
                      </a:lnTo>
                      <a:lnTo>
                        <a:pt x="43" y="134"/>
                      </a:lnTo>
                      <a:lnTo>
                        <a:pt x="46" y="132"/>
                      </a:lnTo>
                      <a:lnTo>
                        <a:pt x="115" y="132"/>
                      </a:lnTo>
                      <a:lnTo>
                        <a:pt x="115" y="132"/>
                      </a:lnTo>
                      <a:lnTo>
                        <a:pt x="119" y="134"/>
                      </a:lnTo>
                      <a:lnTo>
                        <a:pt x="121" y="135"/>
                      </a:lnTo>
                      <a:lnTo>
                        <a:pt x="121" y="136"/>
                      </a:lnTo>
                      <a:lnTo>
                        <a:pt x="142" y="174"/>
                      </a:lnTo>
                      <a:lnTo>
                        <a:pt x="142" y="174"/>
                      </a:lnTo>
                      <a:lnTo>
                        <a:pt x="141" y="177"/>
                      </a:lnTo>
                      <a:lnTo>
                        <a:pt x="140" y="178"/>
                      </a:lnTo>
                      <a:lnTo>
                        <a:pt x="138" y="179"/>
                      </a:lnTo>
                      <a:lnTo>
                        <a:pt x="138" y="179"/>
                      </a:lnTo>
                      <a:close/>
                      <a:moveTo>
                        <a:pt x="164" y="172"/>
                      </a:moveTo>
                      <a:lnTo>
                        <a:pt x="164" y="172"/>
                      </a:lnTo>
                      <a:lnTo>
                        <a:pt x="164" y="173"/>
                      </a:lnTo>
                      <a:lnTo>
                        <a:pt x="163" y="173"/>
                      </a:lnTo>
                      <a:lnTo>
                        <a:pt x="154" y="173"/>
                      </a:lnTo>
                      <a:lnTo>
                        <a:pt x="154" y="173"/>
                      </a:lnTo>
                      <a:lnTo>
                        <a:pt x="151" y="172"/>
                      </a:lnTo>
                      <a:lnTo>
                        <a:pt x="133" y="138"/>
                      </a:lnTo>
                      <a:lnTo>
                        <a:pt x="133" y="138"/>
                      </a:lnTo>
                      <a:lnTo>
                        <a:pt x="133" y="137"/>
                      </a:lnTo>
                      <a:lnTo>
                        <a:pt x="134" y="137"/>
                      </a:lnTo>
                      <a:lnTo>
                        <a:pt x="163" y="137"/>
                      </a:lnTo>
                      <a:lnTo>
                        <a:pt x="163" y="137"/>
                      </a:lnTo>
                      <a:lnTo>
                        <a:pt x="164" y="137"/>
                      </a:lnTo>
                      <a:lnTo>
                        <a:pt x="164" y="138"/>
                      </a:lnTo>
                      <a:lnTo>
                        <a:pt x="164" y="172"/>
                      </a:lnTo>
                      <a:close/>
                      <a:moveTo>
                        <a:pt x="164" y="114"/>
                      </a:moveTo>
                      <a:lnTo>
                        <a:pt x="164" y="114"/>
                      </a:lnTo>
                      <a:lnTo>
                        <a:pt x="164" y="115"/>
                      </a:lnTo>
                      <a:lnTo>
                        <a:pt x="163" y="115"/>
                      </a:lnTo>
                      <a:lnTo>
                        <a:pt x="154" y="115"/>
                      </a:lnTo>
                      <a:lnTo>
                        <a:pt x="154" y="115"/>
                      </a:lnTo>
                      <a:lnTo>
                        <a:pt x="151" y="114"/>
                      </a:lnTo>
                      <a:lnTo>
                        <a:pt x="133" y="80"/>
                      </a:lnTo>
                      <a:lnTo>
                        <a:pt x="133" y="80"/>
                      </a:lnTo>
                      <a:lnTo>
                        <a:pt x="133" y="79"/>
                      </a:lnTo>
                      <a:lnTo>
                        <a:pt x="134" y="79"/>
                      </a:lnTo>
                      <a:lnTo>
                        <a:pt x="163" y="79"/>
                      </a:lnTo>
                      <a:lnTo>
                        <a:pt x="163" y="79"/>
                      </a:lnTo>
                      <a:lnTo>
                        <a:pt x="164" y="79"/>
                      </a:lnTo>
                      <a:lnTo>
                        <a:pt x="164" y="80"/>
                      </a:lnTo>
                      <a:lnTo>
                        <a:pt x="164" y="114"/>
                      </a:lnTo>
                      <a:close/>
                      <a:moveTo>
                        <a:pt x="164" y="57"/>
                      </a:moveTo>
                      <a:lnTo>
                        <a:pt x="164" y="57"/>
                      </a:lnTo>
                      <a:lnTo>
                        <a:pt x="164" y="58"/>
                      </a:lnTo>
                      <a:lnTo>
                        <a:pt x="163" y="58"/>
                      </a:lnTo>
                      <a:lnTo>
                        <a:pt x="154" y="58"/>
                      </a:lnTo>
                      <a:lnTo>
                        <a:pt x="154" y="58"/>
                      </a:lnTo>
                      <a:lnTo>
                        <a:pt x="151" y="57"/>
                      </a:lnTo>
                      <a:lnTo>
                        <a:pt x="133" y="23"/>
                      </a:lnTo>
                      <a:lnTo>
                        <a:pt x="133" y="23"/>
                      </a:lnTo>
                      <a:lnTo>
                        <a:pt x="133" y="22"/>
                      </a:lnTo>
                      <a:lnTo>
                        <a:pt x="134" y="22"/>
                      </a:lnTo>
                      <a:lnTo>
                        <a:pt x="163" y="22"/>
                      </a:lnTo>
                      <a:lnTo>
                        <a:pt x="163" y="22"/>
                      </a:lnTo>
                      <a:lnTo>
                        <a:pt x="164" y="22"/>
                      </a:lnTo>
                      <a:lnTo>
                        <a:pt x="164" y="23"/>
                      </a:lnTo>
                      <a:lnTo>
                        <a:pt x="164" y="57"/>
                      </a:lnTo>
                      <a:close/>
                      <a:moveTo>
                        <a:pt x="292" y="179"/>
                      </a:moveTo>
                      <a:lnTo>
                        <a:pt x="200" y="179"/>
                      </a:lnTo>
                      <a:lnTo>
                        <a:pt x="200" y="179"/>
                      </a:lnTo>
                      <a:lnTo>
                        <a:pt x="197" y="178"/>
                      </a:lnTo>
                      <a:lnTo>
                        <a:pt x="197" y="177"/>
                      </a:lnTo>
                      <a:lnTo>
                        <a:pt x="196" y="174"/>
                      </a:lnTo>
                      <a:lnTo>
                        <a:pt x="196" y="136"/>
                      </a:lnTo>
                      <a:lnTo>
                        <a:pt x="196" y="136"/>
                      </a:lnTo>
                      <a:lnTo>
                        <a:pt x="197" y="135"/>
                      </a:lnTo>
                      <a:lnTo>
                        <a:pt x="197" y="134"/>
                      </a:lnTo>
                      <a:lnTo>
                        <a:pt x="200" y="132"/>
                      </a:lnTo>
                      <a:lnTo>
                        <a:pt x="270" y="132"/>
                      </a:lnTo>
                      <a:lnTo>
                        <a:pt x="270" y="132"/>
                      </a:lnTo>
                      <a:lnTo>
                        <a:pt x="274" y="134"/>
                      </a:lnTo>
                      <a:lnTo>
                        <a:pt x="275" y="135"/>
                      </a:lnTo>
                      <a:lnTo>
                        <a:pt x="276" y="136"/>
                      </a:lnTo>
                      <a:lnTo>
                        <a:pt x="296" y="174"/>
                      </a:lnTo>
                      <a:lnTo>
                        <a:pt x="296" y="174"/>
                      </a:lnTo>
                      <a:lnTo>
                        <a:pt x="296" y="177"/>
                      </a:lnTo>
                      <a:lnTo>
                        <a:pt x="295" y="178"/>
                      </a:lnTo>
                      <a:lnTo>
                        <a:pt x="292" y="179"/>
                      </a:lnTo>
                      <a:lnTo>
                        <a:pt x="292" y="179"/>
                      </a:lnTo>
                      <a:close/>
                      <a:moveTo>
                        <a:pt x="319" y="172"/>
                      </a:moveTo>
                      <a:lnTo>
                        <a:pt x="319" y="172"/>
                      </a:lnTo>
                      <a:lnTo>
                        <a:pt x="319" y="173"/>
                      </a:lnTo>
                      <a:lnTo>
                        <a:pt x="318" y="173"/>
                      </a:lnTo>
                      <a:lnTo>
                        <a:pt x="309" y="173"/>
                      </a:lnTo>
                      <a:lnTo>
                        <a:pt x="309" y="173"/>
                      </a:lnTo>
                      <a:lnTo>
                        <a:pt x="306" y="172"/>
                      </a:lnTo>
                      <a:lnTo>
                        <a:pt x="288" y="138"/>
                      </a:lnTo>
                      <a:lnTo>
                        <a:pt x="288" y="138"/>
                      </a:lnTo>
                      <a:lnTo>
                        <a:pt x="288" y="137"/>
                      </a:lnTo>
                      <a:lnTo>
                        <a:pt x="290" y="137"/>
                      </a:lnTo>
                      <a:lnTo>
                        <a:pt x="318" y="137"/>
                      </a:lnTo>
                      <a:lnTo>
                        <a:pt x="318" y="137"/>
                      </a:lnTo>
                      <a:lnTo>
                        <a:pt x="319" y="137"/>
                      </a:lnTo>
                      <a:lnTo>
                        <a:pt x="319" y="138"/>
                      </a:lnTo>
                      <a:lnTo>
                        <a:pt x="319" y="172"/>
                      </a:lnTo>
                      <a:close/>
                      <a:moveTo>
                        <a:pt x="319" y="114"/>
                      </a:moveTo>
                      <a:lnTo>
                        <a:pt x="319" y="114"/>
                      </a:lnTo>
                      <a:lnTo>
                        <a:pt x="319" y="115"/>
                      </a:lnTo>
                      <a:lnTo>
                        <a:pt x="318" y="115"/>
                      </a:lnTo>
                      <a:lnTo>
                        <a:pt x="309" y="115"/>
                      </a:lnTo>
                      <a:lnTo>
                        <a:pt x="309" y="115"/>
                      </a:lnTo>
                      <a:lnTo>
                        <a:pt x="306" y="114"/>
                      </a:lnTo>
                      <a:lnTo>
                        <a:pt x="288" y="80"/>
                      </a:lnTo>
                      <a:lnTo>
                        <a:pt x="288" y="80"/>
                      </a:lnTo>
                      <a:lnTo>
                        <a:pt x="288" y="79"/>
                      </a:lnTo>
                      <a:lnTo>
                        <a:pt x="290" y="79"/>
                      </a:lnTo>
                      <a:lnTo>
                        <a:pt x="318" y="79"/>
                      </a:lnTo>
                      <a:lnTo>
                        <a:pt x="318" y="79"/>
                      </a:lnTo>
                      <a:lnTo>
                        <a:pt x="319" y="79"/>
                      </a:lnTo>
                      <a:lnTo>
                        <a:pt x="319" y="80"/>
                      </a:lnTo>
                      <a:lnTo>
                        <a:pt x="319" y="114"/>
                      </a:lnTo>
                      <a:close/>
                      <a:moveTo>
                        <a:pt x="351" y="78"/>
                      </a:moveTo>
                      <a:lnTo>
                        <a:pt x="351" y="78"/>
                      </a:lnTo>
                      <a:lnTo>
                        <a:pt x="351" y="77"/>
                      </a:lnTo>
                      <a:lnTo>
                        <a:pt x="352" y="76"/>
                      </a:lnTo>
                      <a:lnTo>
                        <a:pt x="355" y="75"/>
                      </a:lnTo>
                      <a:lnTo>
                        <a:pt x="425" y="75"/>
                      </a:lnTo>
                      <a:lnTo>
                        <a:pt x="425" y="75"/>
                      </a:lnTo>
                      <a:lnTo>
                        <a:pt x="429" y="76"/>
                      </a:lnTo>
                      <a:lnTo>
                        <a:pt x="430" y="77"/>
                      </a:lnTo>
                      <a:lnTo>
                        <a:pt x="431" y="78"/>
                      </a:lnTo>
                      <a:lnTo>
                        <a:pt x="451" y="117"/>
                      </a:lnTo>
                      <a:lnTo>
                        <a:pt x="451" y="117"/>
                      </a:lnTo>
                      <a:lnTo>
                        <a:pt x="451" y="119"/>
                      </a:lnTo>
                      <a:lnTo>
                        <a:pt x="450" y="120"/>
                      </a:lnTo>
                      <a:lnTo>
                        <a:pt x="447" y="121"/>
                      </a:lnTo>
                      <a:lnTo>
                        <a:pt x="355" y="121"/>
                      </a:lnTo>
                      <a:lnTo>
                        <a:pt x="355" y="121"/>
                      </a:lnTo>
                      <a:lnTo>
                        <a:pt x="352" y="120"/>
                      </a:lnTo>
                      <a:lnTo>
                        <a:pt x="351" y="119"/>
                      </a:lnTo>
                      <a:lnTo>
                        <a:pt x="351" y="117"/>
                      </a:lnTo>
                      <a:lnTo>
                        <a:pt x="351" y="78"/>
                      </a:lnTo>
                      <a:close/>
                      <a:moveTo>
                        <a:pt x="447" y="179"/>
                      </a:moveTo>
                      <a:lnTo>
                        <a:pt x="355" y="179"/>
                      </a:lnTo>
                      <a:lnTo>
                        <a:pt x="355" y="179"/>
                      </a:lnTo>
                      <a:lnTo>
                        <a:pt x="352" y="178"/>
                      </a:lnTo>
                      <a:lnTo>
                        <a:pt x="351" y="177"/>
                      </a:lnTo>
                      <a:lnTo>
                        <a:pt x="351" y="174"/>
                      </a:lnTo>
                      <a:lnTo>
                        <a:pt x="351" y="136"/>
                      </a:lnTo>
                      <a:lnTo>
                        <a:pt x="351" y="136"/>
                      </a:lnTo>
                      <a:lnTo>
                        <a:pt x="351" y="135"/>
                      </a:lnTo>
                      <a:lnTo>
                        <a:pt x="352" y="134"/>
                      </a:lnTo>
                      <a:lnTo>
                        <a:pt x="355" y="132"/>
                      </a:lnTo>
                      <a:lnTo>
                        <a:pt x="425" y="132"/>
                      </a:lnTo>
                      <a:lnTo>
                        <a:pt x="425" y="132"/>
                      </a:lnTo>
                      <a:lnTo>
                        <a:pt x="429" y="134"/>
                      </a:lnTo>
                      <a:lnTo>
                        <a:pt x="430" y="135"/>
                      </a:lnTo>
                      <a:lnTo>
                        <a:pt x="431" y="136"/>
                      </a:lnTo>
                      <a:lnTo>
                        <a:pt x="451" y="174"/>
                      </a:lnTo>
                      <a:lnTo>
                        <a:pt x="451" y="174"/>
                      </a:lnTo>
                      <a:lnTo>
                        <a:pt x="451" y="177"/>
                      </a:lnTo>
                      <a:lnTo>
                        <a:pt x="450" y="178"/>
                      </a:lnTo>
                      <a:lnTo>
                        <a:pt x="447" y="179"/>
                      </a:lnTo>
                      <a:lnTo>
                        <a:pt x="447" y="179"/>
                      </a:lnTo>
                      <a:close/>
                      <a:moveTo>
                        <a:pt x="474" y="172"/>
                      </a:moveTo>
                      <a:lnTo>
                        <a:pt x="474" y="172"/>
                      </a:lnTo>
                      <a:lnTo>
                        <a:pt x="473" y="173"/>
                      </a:lnTo>
                      <a:lnTo>
                        <a:pt x="473" y="173"/>
                      </a:lnTo>
                      <a:lnTo>
                        <a:pt x="463" y="173"/>
                      </a:lnTo>
                      <a:lnTo>
                        <a:pt x="463" y="173"/>
                      </a:lnTo>
                      <a:lnTo>
                        <a:pt x="462" y="172"/>
                      </a:lnTo>
                      <a:lnTo>
                        <a:pt x="443" y="138"/>
                      </a:lnTo>
                      <a:lnTo>
                        <a:pt x="443" y="138"/>
                      </a:lnTo>
                      <a:lnTo>
                        <a:pt x="443" y="137"/>
                      </a:lnTo>
                      <a:lnTo>
                        <a:pt x="443" y="137"/>
                      </a:lnTo>
                      <a:lnTo>
                        <a:pt x="473" y="137"/>
                      </a:lnTo>
                      <a:lnTo>
                        <a:pt x="473" y="137"/>
                      </a:lnTo>
                      <a:lnTo>
                        <a:pt x="473" y="137"/>
                      </a:lnTo>
                      <a:lnTo>
                        <a:pt x="474" y="138"/>
                      </a:lnTo>
                      <a:lnTo>
                        <a:pt x="474" y="172"/>
                      </a:lnTo>
                      <a:close/>
                      <a:moveTo>
                        <a:pt x="474" y="114"/>
                      </a:moveTo>
                      <a:lnTo>
                        <a:pt x="474" y="114"/>
                      </a:lnTo>
                      <a:lnTo>
                        <a:pt x="473" y="115"/>
                      </a:lnTo>
                      <a:lnTo>
                        <a:pt x="473" y="115"/>
                      </a:lnTo>
                      <a:lnTo>
                        <a:pt x="463" y="115"/>
                      </a:lnTo>
                      <a:lnTo>
                        <a:pt x="463" y="115"/>
                      </a:lnTo>
                      <a:lnTo>
                        <a:pt x="462" y="114"/>
                      </a:lnTo>
                      <a:lnTo>
                        <a:pt x="443" y="80"/>
                      </a:lnTo>
                      <a:lnTo>
                        <a:pt x="443" y="80"/>
                      </a:lnTo>
                      <a:lnTo>
                        <a:pt x="443" y="79"/>
                      </a:lnTo>
                      <a:lnTo>
                        <a:pt x="443" y="79"/>
                      </a:lnTo>
                      <a:lnTo>
                        <a:pt x="473" y="79"/>
                      </a:lnTo>
                      <a:lnTo>
                        <a:pt x="473" y="79"/>
                      </a:lnTo>
                      <a:lnTo>
                        <a:pt x="473" y="79"/>
                      </a:lnTo>
                      <a:lnTo>
                        <a:pt x="474" y="80"/>
                      </a:lnTo>
                      <a:lnTo>
                        <a:pt x="474" y="114"/>
                      </a:lnTo>
                      <a:close/>
                      <a:moveTo>
                        <a:pt x="506" y="20"/>
                      </a:moveTo>
                      <a:lnTo>
                        <a:pt x="506" y="20"/>
                      </a:lnTo>
                      <a:lnTo>
                        <a:pt x="506" y="19"/>
                      </a:lnTo>
                      <a:lnTo>
                        <a:pt x="507" y="18"/>
                      </a:lnTo>
                      <a:lnTo>
                        <a:pt x="510" y="17"/>
                      </a:lnTo>
                      <a:lnTo>
                        <a:pt x="579" y="17"/>
                      </a:lnTo>
                      <a:lnTo>
                        <a:pt x="579" y="17"/>
                      </a:lnTo>
                      <a:lnTo>
                        <a:pt x="583" y="18"/>
                      </a:lnTo>
                      <a:lnTo>
                        <a:pt x="585" y="19"/>
                      </a:lnTo>
                      <a:lnTo>
                        <a:pt x="585" y="20"/>
                      </a:lnTo>
                      <a:lnTo>
                        <a:pt x="606" y="59"/>
                      </a:lnTo>
                      <a:lnTo>
                        <a:pt x="606" y="59"/>
                      </a:lnTo>
                      <a:lnTo>
                        <a:pt x="605" y="61"/>
                      </a:lnTo>
                      <a:lnTo>
                        <a:pt x="604" y="62"/>
                      </a:lnTo>
                      <a:lnTo>
                        <a:pt x="602" y="63"/>
                      </a:lnTo>
                      <a:lnTo>
                        <a:pt x="510" y="63"/>
                      </a:lnTo>
                      <a:lnTo>
                        <a:pt x="510" y="63"/>
                      </a:lnTo>
                      <a:lnTo>
                        <a:pt x="507" y="62"/>
                      </a:lnTo>
                      <a:lnTo>
                        <a:pt x="506" y="61"/>
                      </a:lnTo>
                      <a:lnTo>
                        <a:pt x="506" y="59"/>
                      </a:lnTo>
                      <a:lnTo>
                        <a:pt x="506" y="20"/>
                      </a:lnTo>
                      <a:close/>
                      <a:moveTo>
                        <a:pt x="506" y="78"/>
                      </a:moveTo>
                      <a:lnTo>
                        <a:pt x="506" y="78"/>
                      </a:lnTo>
                      <a:lnTo>
                        <a:pt x="506" y="77"/>
                      </a:lnTo>
                      <a:lnTo>
                        <a:pt x="507" y="76"/>
                      </a:lnTo>
                      <a:lnTo>
                        <a:pt x="510" y="75"/>
                      </a:lnTo>
                      <a:lnTo>
                        <a:pt x="579" y="75"/>
                      </a:lnTo>
                      <a:lnTo>
                        <a:pt x="579" y="75"/>
                      </a:lnTo>
                      <a:lnTo>
                        <a:pt x="583" y="76"/>
                      </a:lnTo>
                      <a:lnTo>
                        <a:pt x="585" y="77"/>
                      </a:lnTo>
                      <a:lnTo>
                        <a:pt x="585" y="78"/>
                      </a:lnTo>
                      <a:lnTo>
                        <a:pt x="606" y="117"/>
                      </a:lnTo>
                      <a:lnTo>
                        <a:pt x="606" y="117"/>
                      </a:lnTo>
                      <a:lnTo>
                        <a:pt x="605" y="119"/>
                      </a:lnTo>
                      <a:lnTo>
                        <a:pt x="604" y="120"/>
                      </a:lnTo>
                      <a:lnTo>
                        <a:pt x="602" y="121"/>
                      </a:lnTo>
                      <a:lnTo>
                        <a:pt x="510" y="121"/>
                      </a:lnTo>
                      <a:lnTo>
                        <a:pt x="510" y="121"/>
                      </a:lnTo>
                      <a:lnTo>
                        <a:pt x="507" y="120"/>
                      </a:lnTo>
                      <a:lnTo>
                        <a:pt x="506" y="119"/>
                      </a:lnTo>
                      <a:lnTo>
                        <a:pt x="506" y="117"/>
                      </a:lnTo>
                      <a:lnTo>
                        <a:pt x="506" y="78"/>
                      </a:lnTo>
                      <a:close/>
                      <a:moveTo>
                        <a:pt x="602" y="179"/>
                      </a:moveTo>
                      <a:lnTo>
                        <a:pt x="510" y="179"/>
                      </a:lnTo>
                      <a:lnTo>
                        <a:pt x="510" y="179"/>
                      </a:lnTo>
                      <a:lnTo>
                        <a:pt x="507" y="178"/>
                      </a:lnTo>
                      <a:lnTo>
                        <a:pt x="506" y="177"/>
                      </a:lnTo>
                      <a:lnTo>
                        <a:pt x="506" y="174"/>
                      </a:lnTo>
                      <a:lnTo>
                        <a:pt x="506" y="136"/>
                      </a:lnTo>
                      <a:lnTo>
                        <a:pt x="506" y="136"/>
                      </a:lnTo>
                      <a:lnTo>
                        <a:pt x="506" y="135"/>
                      </a:lnTo>
                      <a:lnTo>
                        <a:pt x="507" y="134"/>
                      </a:lnTo>
                      <a:lnTo>
                        <a:pt x="510" y="132"/>
                      </a:lnTo>
                      <a:lnTo>
                        <a:pt x="579" y="132"/>
                      </a:lnTo>
                      <a:lnTo>
                        <a:pt x="579" y="132"/>
                      </a:lnTo>
                      <a:lnTo>
                        <a:pt x="583" y="134"/>
                      </a:lnTo>
                      <a:lnTo>
                        <a:pt x="585" y="135"/>
                      </a:lnTo>
                      <a:lnTo>
                        <a:pt x="585" y="136"/>
                      </a:lnTo>
                      <a:lnTo>
                        <a:pt x="606" y="174"/>
                      </a:lnTo>
                      <a:lnTo>
                        <a:pt x="606" y="174"/>
                      </a:lnTo>
                      <a:lnTo>
                        <a:pt x="605" y="177"/>
                      </a:lnTo>
                      <a:lnTo>
                        <a:pt x="604" y="178"/>
                      </a:lnTo>
                      <a:lnTo>
                        <a:pt x="602" y="179"/>
                      </a:lnTo>
                      <a:lnTo>
                        <a:pt x="602" y="179"/>
                      </a:lnTo>
                      <a:close/>
                      <a:moveTo>
                        <a:pt x="628" y="172"/>
                      </a:moveTo>
                      <a:lnTo>
                        <a:pt x="628" y="172"/>
                      </a:lnTo>
                      <a:lnTo>
                        <a:pt x="628" y="173"/>
                      </a:lnTo>
                      <a:lnTo>
                        <a:pt x="627" y="173"/>
                      </a:lnTo>
                      <a:lnTo>
                        <a:pt x="618" y="173"/>
                      </a:lnTo>
                      <a:lnTo>
                        <a:pt x="618" y="173"/>
                      </a:lnTo>
                      <a:lnTo>
                        <a:pt x="615" y="172"/>
                      </a:lnTo>
                      <a:lnTo>
                        <a:pt x="597" y="138"/>
                      </a:lnTo>
                      <a:lnTo>
                        <a:pt x="597" y="138"/>
                      </a:lnTo>
                      <a:lnTo>
                        <a:pt x="597" y="137"/>
                      </a:lnTo>
                      <a:lnTo>
                        <a:pt x="598" y="137"/>
                      </a:lnTo>
                      <a:lnTo>
                        <a:pt x="627" y="137"/>
                      </a:lnTo>
                      <a:lnTo>
                        <a:pt x="627" y="137"/>
                      </a:lnTo>
                      <a:lnTo>
                        <a:pt x="628" y="137"/>
                      </a:lnTo>
                      <a:lnTo>
                        <a:pt x="628" y="138"/>
                      </a:lnTo>
                      <a:lnTo>
                        <a:pt x="628" y="172"/>
                      </a:lnTo>
                      <a:close/>
                      <a:moveTo>
                        <a:pt x="628" y="114"/>
                      </a:moveTo>
                      <a:lnTo>
                        <a:pt x="628" y="114"/>
                      </a:lnTo>
                      <a:lnTo>
                        <a:pt x="628" y="115"/>
                      </a:lnTo>
                      <a:lnTo>
                        <a:pt x="627" y="115"/>
                      </a:lnTo>
                      <a:lnTo>
                        <a:pt x="618" y="115"/>
                      </a:lnTo>
                      <a:lnTo>
                        <a:pt x="618" y="115"/>
                      </a:lnTo>
                      <a:lnTo>
                        <a:pt x="615" y="114"/>
                      </a:lnTo>
                      <a:lnTo>
                        <a:pt x="597" y="80"/>
                      </a:lnTo>
                      <a:lnTo>
                        <a:pt x="597" y="80"/>
                      </a:lnTo>
                      <a:lnTo>
                        <a:pt x="597" y="79"/>
                      </a:lnTo>
                      <a:lnTo>
                        <a:pt x="598" y="79"/>
                      </a:lnTo>
                      <a:lnTo>
                        <a:pt x="627" y="79"/>
                      </a:lnTo>
                      <a:lnTo>
                        <a:pt x="627" y="79"/>
                      </a:lnTo>
                      <a:lnTo>
                        <a:pt x="628" y="79"/>
                      </a:lnTo>
                      <a:lnTo>
                        <a:pt x="628" y="80"/>
                      </a:lnTo>
                      <a:lnTo>
                        <a:pt x="628" y="114"/>
                      </a:lnTo>
                      <a:close/>
                      <a:moveTo>
                        <a:pt x="628" y="57"/>
                      </a:moveTo>
                      <a:lnTo>
                        <a:pt x="628" y="57"/>
                      </a:lnTo>
                      <a:lnTo>
                        <a:pt x="628" y="58"/>
                      </a:lnTo>
                      <a:lnTo>
                        <a:pt x="627" y="58"/>
                      </a:lnTo>
                      <a:lnTo>
                        <a:pt x="618" y="58"/>
                      </a:lnTo>
                      <a:lnTo>
                        <a:pt x="618" y="58"/>
                      </a:lnTo>
                      <a:lnTo>
                        <a:pt x="615" y="57"/>
                      </a:lnTo>
                      <a:lnTo>
                        <a:pt x="597" y="23"/>
                      </a:lnTo>
                      <a:lnTo>
                        <a:pt x="597" y="23"/>
                      </a:lnTo>
                      <a:lnTo>
                        <a:pt x="597" y="22"/>
                      </a:lnTo>
                      <a:lnTo>
                        <a:pt x="598" y="22"/>
                      </a:lnTo>
                      <a:lnTo>
                        <a:pt x="627" y="22"/>
                      </a:lnTo>
                      <a:lnTo>
                        <a:pt x="627" y="22"/>
                      </a:lnTo>
                      <a:lnTo>
                        <a:pt x="628" y="22"/>
                      </a:lnTo>
                      <a:lnTo>
                        <a:pt x="628" y="23"/>
                      </a:lnTo>
                      <a:lnTo>
                        <a:pt x="628" y="57"/>
                      </a:lnTo>
                      <a:close/>
                    </a:path>
                  </a:pathLst>
                </a:custGeom>
                <a:solidFill>
                  <a:srgbClr val="31A3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43"/>
                  <a:endParaRPr lang="zh-CN" altLang="en-US" sz="2000" dirty="0">
                    <a:solidFill>
                      <a:srgbClr val="0070C0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46" name="组合 245"/>
            <p:cNvGrpSpPr/>
            <p:nvPr/>
          </p:nvGrpSpPr>
          <p:grpSpPr>
            <a:xfrm>
              <a:off x="5539508" y="3332326"/>
              <a:ext cx="2119659" cy="581878"/>
              <a:chOff x="7995007" y="1162050"/>
              <a:chExt cx="2808000" cy="680178"/>
            </a:xfrm>
          </p:grpSpPr>
          <p:sp>
            <p:nvSpPr>
              <p:cNvPr id="247" name="圆角矩形 246"/>
              <p:cNvSpPr/>
              <p:nvPr/>
            </p:nvSpPr>
            <p:spPr>
              <a:xfrm>
                <a:off x="7995007" y="1162050"/>
                <a:ext cx="2808000" cy="680178"/>
              </a:xfrm>
              <a:prstGeom prst="roundRect">
                <a:avLst>
                  <a:gd name="adj" fmla="val 3068"/>
                </a:avLst>
              </a:prstGeom>
              <a:noFill/>
              <a:ln w="9525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272" tIns="41136" rIns="82272" bIns="4113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42">
                  <a:buClr>
                    <a:srgbClr val="CC9900"/>
                  </a:buClr>
                </a:pPr>
                <a:endParaRPr lang="en-US" altLang="zh-CN" kern="0" dirty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48" name="组合 247"/>
              <p:cNvGrpSpPr/>
              <p:nvPr/>
            </p:nvGrpSpPr>
            <p:grpSpPr>
              <a:xfrm>
                <a:off x="8314073" y="1169164"/>
                <a:ext cx="2169868" cy="669614"/>
                <a:chOff x="8314073" y="1169164"/>
                <a:chExt cx="2169868" cy="669614"/>
              </a:xfrm>
            </p:grpSpPr>
            <p:sp>
              <p:nvSpPr>
                <p:cNvPr id="249" name="文本框 248"/>
                <p:cNvSpPr txBox="1"/>
                <p:nvPr/>
              </p:nvSpPr>
              <p:spPr>
                <a:xfrm>
                  <a:off x="8679008" y="1506352"/>
                  <a:ext cx="1440000" cy="3324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1096732">
                    <a:defRPr/>
                  </a:pPr>
                  <a:r>
                    <a:rPr kumimoji="1" lang="en-US" altLang="zh-CN" sz="1600" kern="0" dirty="0">
                      <a:latin typeface="+mn-lt"/>
                      <a:ea typeface="+mn-ea"/>
                      <a:cs typeface="+mn-ea"/>
                      <a:sym typeface="+mn-lt"/>
                    </a:rPr>
                    <a:t>DaaS</a:t>
                  </a:r>
                  <a:endParaRPr kumimoji="1" lang="zh-CN" altLang="en-US" sz="1600" kern="0" dirty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grpSp>
              <p:nvGrpSpPr>
                <p:cNvPr id="250" name="组合 249"/>
                <p:cNvGrpSpPr/>
                <p:nvPr/>
              </p:nvGrpSpPr>
              <p:grpSpPr>
                <a:xfrm>
                  <a:off x="8314073" y="1169164"/>
                  <a:ext cx="2169868" cy="395347"/>
                  <a:chOff x="8314073" y="1169164"/>
                  <a:chExt cx="2169868" cy="395347"/>
                </a:xfrm>
              </p:grpSpPr>
              <p:pic>
                <p:nvPicPr>
                  <p:cNvPr id="251" name="图片 25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12202"/>
                  <a:stretch/>
                </p:blipFill>
                <p:spPr>
                  <a:xfrm>
                    <a:off x="9164385" y="1169164"/>
                    <a:ext cx="507847" cy="395347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252" name="图片 25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20142"/>
                  <a:stretch/>
                </p:blipFill>
                <p:spPr>
                  <a:xfrm>
                    <a:off x="8314073" y="1182332"/>
                    <a:ext cx="600180" cy="3690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253" name="spark-logo.png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922364" y="1243310"/>
                    <a:ext cx="561577" cy="247054"/>
                  </a:xfrm>
                  <a:prstGeom prst="rect">
                    <a:avLst/>
                  </a:prstGeom>
                  <a:noFill/>
                  <a:ln w="12700">
                    <a:noFill/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254" name="组合 253"/>
            <p:cNvGrpSpPr/>
            <p:nvPr/>
          </p:nvGrpSpPr>
          <p:grpSpPr>
            <a:xfrm>
              <a:off x="3231898" y="3332328"/>
              <a:ext cx="2119659" cy="600354"/>
              <a:chOff x="4938020" y="1162050"/>
              <a:chExt cx="2808000" cy="701776"/>
            </a:xfrm>
          </p:grpSpPr>
          <p:sp>
            <p:nvSpPr>
              <p:cNvPr id="255" name="圆角矩形 254"/>
              <p:cNvSpPr/>
              <p:nvPr/>
            </p:nvSpPr>
            <p:spPr>
              <a:xfrm>
                <a:off x="4938020" y="1162050"/>
                <a:ext cx="2808000" cy="680178"/>
              </a:xfrm>
              <a:prstGeom prst="roundRect">
                <a:avLst>
                  <a:gd name="adj" fmla="val 3068"/>
                </a:avLst>
              </a:prstGeom>
              <a:noFill/>
              <a:ln w="9525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272" tIns="41136" rIns="82272" bIns="4113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42">
                  <a:buClr>
                    <a:srgbClr val="CC9900"/>
                  </a:buClr>
                </a:pPr>
                <a:endParaRPr lang="en-US" altLang="zh-CN" kern="0" dirty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5622021" y="1531399"/>
                <a:ext cx="1440002" cy="332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096732">
                  <a:defRPr/>
                </a:pPr>
                <a:r>
                  <a:rPr kumimoji="1" lang="en-US" altLang="zh-CN" sz="1600" kern="0" dirty="0">
                    <a:latin typeface="+mn-lt"/>
                    <a:ea typeface="+mn-ea"/>
                    <a:cs typeface="+mn-ea"/>
                    <a:sym typeface="+mn-lt"/>
                  </a:rPr>
                  <a:t>PaaS</a:t>
                </a:r>
                <a:endParaRPr kumimoji="1" lang="zh-CN" altLang="en-US" sz="1600" kern="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57" name="组合 256"/>
              <p:cNvGrpSpPr/>
              <p:nvPr/>
            </p:nvGrpSpPr>
            <p:grpSpPr>
              <a:xfrm>
                <a:off x="5299221" y="1216118"/>
                <a:ext cx="2085598" cy="441086"/>
                <a:chOff x="4866148" y="1216118"/>
                <a:chExt cx="2085598" cy="441086"/>
              </a:xfrm>
            </p:grpSpPr>
            <p:pic>
              <p:nvPicPr>
                <p:cNvPr id="258" name="图片 257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1325" y="1216118"/>
                  <a:ext cx="572105" cy="41901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9" name="图片 258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12191"/>
                <a:stretch/>
              </p:blipFill>
              <p:spPr>
                <a:xfrm>
                  <a:off x="6334080" y="1262062"/>
                  <a:ext cx="617666" cy="327126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260" name="组合 259"/>
                <p:cNvGrpSpPr/>
                <p:nvPr/>
              </p:nvGrpSpPr>
              <p:grpSpPr>
                <a:xfrm>
                  <a:off x="4866148" y="1237219"/>
                  <a:ext cx="534527" cy="419985"/>
                  <a:chOff x="4866148" y="1231681"/>
                  <a:chExt cx="534527" cy="419985"/>
                </a:xfrm>
              </p:grpSpPr>
              <p:pic>
                <p:nvPicPr>
                  <p:cNvPr id="261" name="图片 260"/>
                  <p:cNvPicPr>
                    <a:picLocks noChangeAspect="1"/>
                  </p:cNvPicPr>
                  <p:nvPr/>
                </p:nvPicPr>
                <p:blipFill rotWithShape="1">
                  <a:blip r:embed="rId12" cstate="email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lum bright="4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t="65066"/>
                  <a:stretch/>
                </p:blipFill>
                <p:spPr>
                  <a:xfrm>
                    <a:off x="4866148" y="1504950"/>
                    <a:ext cx="534527" cy="1467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62" name="图片 261"/>
                  <p:cNvPicPr>
                    <a:picLocks noChangeAspect="1"/>
                  </p:cNvPicPr>
                  <p:nvPr/>
                </p:nvPicPr>
                <p:blipFill rotWithShape="1">
                  <a:blip r:embed="rId12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36635"/>
                  <a:stretch/>
                </p:blipFill>
                <p:spPr>
                  <a:xfrm>
                    <a:off x="4866148" y="1231681"/>
                    <a:ext cx="534527" cy="2661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sp>
        <p:nvSpPr>
          <p:cNvPr id="264" name="圆角矩形 263"/>
          <p:cNvSpPr/>
          <p:nvPr/>
        </p:nvSpPr>
        <p:spPr bwMode="auto">
          <a:xfrm>
            <a:off x="1039066" y="2492896"/>
            <a:ext cx="6910373" cy="3442155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1125" rIns="0" bIns="41125" numCol="1" rtlCol="0" anchor="t" anchorCtr="0" compatLnSpc="1">
            <a:prstTxWarp prst="textNoShape">
              <a:avLst/>
            </a:prstTxWarp>
          </a:bodyPr>
          <a:lstStyle/>
          <a:p>
            <a:pPr algn="ctr" defTabSz="913768">
              <a:buClr>
                <a:srgbClr val="CC9900"/>
              </a:buClr>
              <a:defRPr/>
            </a:pPr>
            <a:endParaRPr lang="zh-CN" altLang="en-US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4" name="Freeform 27"/>
          <p:cNvSpPr>
            <a:spLocks noEditPoints="1"/>
          </p:cNvSpPr>
          <p:nvPr/>
        </p:nvSpPr>
        <p:spPr bwMode="auto">
          <a:xfrm>
            <a:off x="8215235" y="3232441"/>
            <a:ext cx="2090052" cy="1149997"/>
          </a:xfrm>
          <a:custGeom>
            <a:avLst/>
            <a:gdLst/>
            <a:ahLst/>
            <a:cxnLst>
              <a:cxn ang="0">
                <a:pos x="8324" y="38"/>
              </a:cxn>
              <a:cxn ang="0">
                <a:pos x="9087" y="203"/>
              </a:cxn>
              <a:cxn ang="0">
                <a:pos x="9799" y="487"/>
              </a:cxn>
              <a:cxn ang="0">
                <a:pos x="10451" y="880"/>
              </a:cxn>
              <a:cxn ang="0">
                <a:pos x="11031" y="1370"/>
              </a:cxn>
              <a:cxn ang="0">
                <a:pos x="11529" y="1947"/>
              </a:cxn>
              <a:cxn ang="0">
                <a:pos x="11934" y="2598"/>
              </a:cxn>
              <a:cxn ang="0">
                <a:pos x="12234" y="3314"/>
              </a:cxn>
              <a:cxn ang="0">
                <a:pos x="12378" y="3497"/>
              </a:cxn>
              <a:cxn ang="0">
                <a:pos x="12496" y="3494"/>
              </a:cxn>
              <a:cxn ang="0">
                <a:pos x="13119" y="3540"/>
              </a:cxn>
              <a:cxn ang="0">
                <a:pos x="13870" y="3738"/>
              </a:cxn>
              <a:cxn ang="0">
                <a:pos x="14554" y="4074"/>
              </a:cxn>
              <a:cxn ang="0">
                <a:pos x="15156" y="4535"/>
              </a:cxn>
              <a:cxn ang="0">
                <a:pos x="15663" y="5102"/>
              </a:cxn>
              <a:cxn ang="0">
                <a:pos x="16056" y="5761"/>
              </a:cxn>
              <a:cxn ang="0">
                <a:pos x="16320" y="6494"/>
              </a:cxn>
              <a:cxn ang="0">
                <a:pos x="16438" y="7286"/>
              </a:cxn>
              <a:cxn ang="0">
                <a:pos x="16401" y="8075"/>
              </a:cxn>
              <a:cxn ang="0">
                <a:pos x="16222" y="8813"/>
              </a:cxn>
              <a:cxn ang="0">
                <a:pos x="15915" y="9491"/>
              </a:cxn>
              <a:cxn ang="0">
                <a:pos x="15494" y="10093"/>
              </a:cxn>
              <a:cxn ang="0">
                <a:pos x="14974" y="10606"/>
              </a:cxn>
              <a:cxn ang="0">
                <a:pos x="14369" y="11014"/>
              </a:cxn>
              <a:cxn ang="0">
                <a:pos x="13693" y="11305"/>
              </a:cxn>
              <a:cxn ang="0">
                <a:pos x="12960" y="11462"/>
              </a:cxn>
              <a:cxn ang="0">
                <a:pos x="3341" y="11487"/>
              </a:cxn>
              <a:cxn ang="0">
                <a:pos x="2760" y="11436"/>
              </a:cxn>
              <a:cxn ang="0">
                <a:pos x="2156" y="11265"/>
              </a:cxn>
              <a:cxn ang="0">
                <a:pos x="1603" y="10987"/>
              </a:cxn>
              <a:cxn ang="0">
                <a:pos x="1113" y="10615"/>
              </a:cxn>
              <a:cxn ang="0">
                <a:pos x="697" y="10159"/>
              </a:cxn>
              <a:cxn ang="0">
                <a:pos x="368" y="9631"/>
              </a:cxn>
              <a:cxn ang="0">
                <a:pos x="137" y="9044"/>
              </a:cxn>
              <a:cxn ang="0">
                <a:pos x="15" y="8410"/>
              </a:cxn>
              <a:cxn ang="0">
                <a:pos x="15" y="7754"/>
              </a:cxn>
              <a:cxn ang="0">
                <a:pos x="132" y="7132"/>
              </a:cxn>
              <a:cxn ang="0">
                <a:pos x="354" y="6556"/>
              </a:cxn>
              <a:cxn ang="0">
                <a:pos x="671" y="6034"/>
              </a:cxn>
              <a:cxn ang="0">
                <a:pos x="1072" y="5582"/>
              </a:cxn>
              <a:cxn ang="0">
                <a:pos x="1546" y="5208"/>
              </a:cxn>
              <a:cxn ang="0">
                <a:pos x="2082" y="4924"/>
              </a:cxn>
              <a:cxn ang="0">
                <a:pos x="2668" y="4741"/>
              </a:cxn>
              <a:cxn ang="0">
                <a:pos x="3015" y="4212"/>
              </a:cxn>
              <a:cxn ang="0">
                <a:pos x="3225" y="3295"/>
              </a:cxn>
              <a:cxn ang="0">
                <a:pos x="3597" y="2453"/>
              </a:cxn>
              <a:cxn ang="0">
                <a:pos x="4113" y="1704"/>
              </a:cxn>
              <a:cxn ang="0">
                <a:pos x="4754" y="1069"/>
              </a:cxn>
              <a:cxn ang="0">
                <a:pos x="5503" y="565"/>
              </a:cxn>
              <a:cxn ang="0">
                <a:pos x="6342" y="211"/>
              </a:cxn>
              <a:cxn ang="0">
                <a:pos x="7250" y="25"/>
              </a:cxn>
              <a:cxn ang="0">
                <a:pos x="9148" y="9515"/>
              </a:cxn>
              <a:cxn ang="0">
                <a:pos x="9106" y="9484"/>
              </a:cxn>
              <a:cxn ang="0">
                <a:pos x="9023" y="9509"/>
              </a:cxn>
              <a:cxn ang="0">
                <a:pos x="9156" y="9528"/>
              </a:cxn>
              <a:cxn ang="0">
                <a:pos x="6408" y="9503"/>
              </a:cxn>
              <a:cxn ang="0">
                <a:pos x="6368" y="9519"/>
              </a:cxn>
            </a:cxnLst>
            <a:rect l="0" t="0" r="r" b="b"/>
            <a:pathLst>
              <a:path w="16443" h="11487">
                <a:moveTo>
                  <a:pt x="7726" y="0"/>
                </a:moveTo>
                <a:lnTo>
                  <a:pt x="7928" y="4"/>
                </a:lnTo>
                <a:lnTo>
                  <a:pt x="8127" y="17"/>
                </a:lnTo>
                <a:lnTo>
                  <a:pt x="8324" y="38"/>
                </a:lnTo>
                <a:lnTo>
                  <a:pt x="8519" y="68"/>
                </a:lnTo>
                <a:lnTo>
                  <a:pt x="8711" y="105"/>
                </a:lnTo>
                <a:lnTo>
                  <a:pt x="8900" y="150"/>
                </a:lnTo>
                <a:lnTo>
                  <a:pt x="9087" y="203"/>
                </a:lnTo>
                <a:lnTo>
                  <a:pt x="9270" y="263"/>
                </a:lnTo>
                <a:lnTo>
                  <a:pt x="9450" y="331"/>
                </a:lnTo>
                <a:lnTo>
                  <a:pt x="9626" y="406"/>
                </a:lnTo>
                <a:lnTo>
                  <a:pt x="9799" y="487"/>
                </a:lnTo>
                <a:lnTo>
                  <a:pt x="9969" y="576"/>
                </a:lnTo>
                <a:lnTo>
                  <a:pt x="10133" y="670"/>
                </a:lnTo>
                <a:lnTo>
                  <a:pt x="10294" y="772"/>
                </a:lnTo>
                <a:lnTo>
                  <a:pt x="10451" y="880"/>
                </a:lnTo>
                <a:lnTo>
                  <a:pt x="10604" y="994"/>
                </a:lnTo>
                <a:lnTo>
                  <a:pt x="10751" y="1113"/>
                </a:lnTo>
                <a:lnTo>
                  <a:pt x="10893" y="1239"/>
                </a:lnTo>
                <a:lnTo>
                  <a:pt x="11031" y="1370"/>
                </a:lnTo>
                <a:lnTo>
                  <a:pt x="11164" y="1507"/>
                </a:lnTo>
                <a:lnTo>
                  <a:pt x="11291" y="1648"/>
                </a:lnTo>
                <a:lnTo>
                  <a:pt x="11412" y="1795"/>
                </a:lnTo>
                <a:lnTo>
                  <a:pt x="11529" y="1947"/>
                </a:lnTo>
                <a:lnTo>
                  <a:pt x="11640" y="2102"/>
                </a:lnTo>
                <a:lnTo>
                  <a:pt x="11743" y="2264"/>
                </a:lnTo>
                <a:lnTo>
                  <a:pt x="11842" y="2429"/>
                </a:lnTo>
                <a:lnTo>
                  <a:pt x="11934" y="2598"/>
                </a:lnTo>
                <a:lnTo>
                  <a:pt x="12019" y="2772"/>
                </a:lnTo>
                <a:lnTo>
                  <a:pt x="12097" y="2948"/>
                </a:lnTo>
                <a:lnTo>
                  <a:pt x="12169" y="3129"/>
                </a:lnTo>
                <a:lnTo>
                  <a:pt x="12234" y="3314"/>
                </a:lnTo>
                <a:lnTo>
                  <a:pt x="12291" y="3501"/>
                </a:lnTo>
                <a:lnTo>
                  <a:pt x="12320" y="3499"/>
                </a:lnTo>
                <a:lnTo>
                  <a:pt x="12349" y="3498"/>
                </a:lnTo>
                <a:lnTo>
                  <a:pt x="12378" y="3497"/>
                </a:lnTo>
                <a:lnTo>
                  <a:pt x="12407" y="3496"/>
                </a:lnTo>
                <a:lnTo>
                  <a:pt x="12437" y="3495"/>
                </a:lnTo>
                <a:lnTo>
                  <a:pt x="12466" y="3494"/>
                </a:lnTo>
                <a:lnTo>
                  <a:pt x="12496" y="3494"/>
                </a:lnTo>
                <a:lnTo>
                  <a:pt x="12524" y="3494"/>
                </a:lnTo>
                <a:lnTo>
                  <a:pt x="12726" y="3499"/>
                </a:lnTo>
                <a:lnTo>
                  <a:pt x="12924" y="3515"/>
                </a:lnTo>
                <a:lnTo>
                  <a:pt x="13119" y="3540"/>
                </a:lnTo>
                <a:lnTo>
                  <a:pt x="13313" y="3575"/>
                </a:lnTo>
                <a:lnTo>
                  <a:pt x="13502" y="3621"/>
                </a:lnTo>
                <a:lnTo>
                  <a:pt x="13688" y="3674"/>
                </a:lnTo>
                <a:lnTo>
                  <a:pt x="13870" y="3738"/>
                </a:lnTo>
                <a:lnTo>
                  <a:pt x="14047" y="3809"/>
                </a:lnTo>
                <a:lnTo>
                  <a:pt x="14221" y="3889"/>
                </a:lnTo>
                <a:lnTo>
                  <a:pt x="14390" y="3977"/>
                </a:lnTo>
                <a:lnTo>
                  <a:pt x="14554" y="4074"/>
                </a:lnTo>
                <a:lnTo>
                  <a:pt x="14712" y="4179"/>
                </a:lnTo>
                <a:lnTo>
                  <a:pt x="14867" y="4290"/>
                </a:lnTo>
                <a:lnTo>
                  <a:pt x="15015" y="4409"/>
                </a:lnTo>
                <a:lnTo>
                  <a:pt x="15156" y="4535"/>
                </a:lnTo>
                <a:lnTo>
                  <a:pt x="15293" y="4667"/>
                </a:lnTo>
                <a:lnTo>
                  <a:pt x="15423" y="4806"/>
                </a:lnTo>
                <a:lnTo>
                  <a:pt x="15546" y="4951"/>
                </a:lnTo>
                <a:lnTo>
                  <a:pt x="15663" y="5102"/>
                </a:lnTo>
                <a:lnTo>
                  <a:pt x="15772" y="5259"/>
                </a:lnTo>
                <a:lnTo>
                  <a:pt x="15875" y="5421"/>
                </a:lnTo>
                <a:lnTo>
                  <a:pt x="15969" y="5588"/>
                </a:lnTo>
                <a:lnTo>
                  <a:pt x="16056" y="5761"/>
                </a:lnTo>
                <a:lnTo>
                  <a:pt x="16134" y="5938"/>
                </a:lnTo>
                <a:lnTo>
                  <a:pt x="16205" y="6119"/>
                </a:lnTo>
                <a:lnTo>
                  <a:pt x="16266" y="6305"/>
                </a:lnTo>
                <a:lnTo>
                  <a:pt x="16320" y="6494"/>
                </a:lnTo>
                <a:lnTo>
                  <a:pt x="16363" y="6687"/>
                </a:lnTo>
                <a:lnTo>
                  <a:pt x="16398" y="6884"/>
                </a:lnTo>
                <a:lnTo>
                  <a:pt x="16422" y="7083"/>
                </a:lnTo>
                <a:lnTo>
                  <a:pt x="16438" y="7286"/>
                </a:lnTo>
                <a:lnTo>
                  <a:pt x="16443" y="7490"/>
                </a:lnTo>
                <a:lnTo>
                  <a:pt x="16438" y="7688"/>
                </a:lnTo>
                <a:lnTo>
                  <a:pt x="16425" y="7883"/>
                </a:lnTo>
                <a:lnTo>
                  <a:pt x="16401" y="8075"/>
                </a:lnTo>
                <a:lnTo>
                  <a:pt x="16369" y="8264"/>
                </a:lnTo>
                <a:lnTo>
                  <a:pt x="16328" y="8451"/>
                </a:lnTo>
                <a:lnTo>
                  <a:pt x="16280" y="8634"/>
                </a:lnTo>
                <a:lnTo>
                  <a:pt x="16222" y="8813"/>
                </a:lnTo>
                <a:lnTo>
                  <a:pt x="16156" y="8989"/>
                </a:lnTo>
                <a:lnTo>
                  <a:pt x="16083" y="9161"/>
                </a:lnTo>
                <a:lnTo>
                  <a:pt x="16003" y="9328"/>
                </a:lnTo>
                <a:lnTo>
                  <a:pt x="15915" y="9491"/>
                </a:lnTo>
                <a:lnTo>
                  <a:pt x="15820" y="9649"/>
                </a:lnTo>
                <a:lnTo>
                  <a:pt x="15717" y="9802"/>
                </a:lnTo>
                <a:lnTo>
                  <a:pt x="15610" y="9950"/>
                </a:lnTo>
                <a:lnTo>
                  <a:pt x="15494" y="10093"/>
                </a:lnTo>
                <a:lnTo>
                  <a:pt x="15373" y="10230"/>
                </a:lnTo>
                <a:lnTo>
                  <a:pt x="15246" y="10361"/>
                </a:lnTo>
                <a:lnTo>
                  <a:pt x="15113" y="10487"/>
                </a:lnTo>
                <a:lnTo>
                  <a:pt x="14974" y="10606"/>
                </a:lnTo>
                <a:lnTo>
                  <a:pt x="14831" y="10718"/>
                </a:lnTo>
                <a:lnTo>
                  <a:pt x="14682" y="10824"/>
                </a:lnTo>
                <a:lnTo>
                  <a:pt x="14527" y="10923"/>
                </a:lnTo>
                <a:lnTo>
                  <a:pt x="14369" y="11014"/>
                </a:lnTo>
                <a:lnTo>
                  <a:pt x="14206" y="11098"/>
                </a:lnTo>
                <a:lnTo>
                  <a:pt x="14039" y="11176"/>
                </a:lnTo>
                <a:lnTo>
                  <a:pt x="13868" y="11244"/>
                </a:lnTo>
                <a:lnTo>
                  <a:pt x="13693" y="11305"/>
                </a:lnTo>
                <a:lnTo>
                  <a:pt x="13514" y="11357"/>
                </a:lnTo>
                <a:lnTo>
                  <a:pt x="13332" y="11401"/>
                </a:lnTo>
                <a:lnTo>
                  <a:pt x="13147" y="11436"/>
                </a:lnTo>
                <a:lnTo>
                  <a:pt x="12960" y="11462"/>
                </a:lnTo>
                <a:lnTo>
                  <a:pt x="12770" y="11479"/>
                </a:lnTo>
                <a:lnTo>
                  <a:pt x="12770" y="11487"/>
                </a:lnTo>
                <a:lnTo>
                  <a:pt x="12524" y="11487"/>
                </a:lnTo>
                <a:lnTo>
                  <a:pt x="3341" y="11487"/>
                </a:lnTo>
                <a:lnTo>
                  <a:pt x="3079" y="11487"/>
                </a:lnTo>
                <a:lnTo>
                  <a:pt x="3079" y="11477"/>
                </a:lnTo>
                <a:lnTo>
                  <a:pt x="2919" y="11459"/>
                </a:lnTo>
                <a:lnTo>
                  <a:pt x="2760" y="11436"/>
                </a:lnTo>
                <a:lnTo>
                  <a:pt x="2605" y="11404"/>
                </a:lnTo>
                <a:lnTo>
                  <a:pt x="2453" y="11365"/>
                </a:lnTo>
                <a:lnTo>
                  <a:pt x="2303" y="11318"/>
                </a:lnTo>
                <a:lnTo>
                  <a:pt x="2156" y="11265"/>
                </a:lnTo>
                <a:lnTo>
                  <a:pt x="2013" y="11205"/>
                </a:lnTo>
                <a:lnTo>
                  <a:pt x="1872" y="11139"/>
                </a:lnTo>
                <a:lnTo>
                  <a:pt x="1736" y="11067"/>
                </a:lnTo>
                <a:lnTo>
                  <a:pt x="1603" y="10987"/>
                </a:lnTo>
                <a:lnTo>
                  <a:pt x="1474" y="10903"/>
                </a:lnTo>
                <a:lnTo>
                  <a:pt x="1349" y="10813"/>
                </a:lnTo>
                <a:lnTo>
                  <a:pt x="1229" y="10716"/>
                </a:lnTo>
                <a:lnTo>
                  <a:pt x="1113" y="10615"/>
                </a:lnTo>
                <a:lnTo>
                  <a:pt x="1001" y="10508"/>
                </a:lnTo>
                <a:lnTo>
                  <a:pt x="895" y="10396"/>
                </a:lnTo>
                <a:lnTo>
                  <a:pt x="793" y="10280"/>
                </a:lnTo>
                <a:lnTo>
                  <a:pt x="697" y="10159"/>
                </a:lnTo>
                <a:lnTo>
                  <a:pt x="606" y="10033"/>
                </a:lnTo>
                <a:lnTo>
                  <a:pt x="521" y="9903"/>
                </a:lnTo>
                <a:lnTo>
                  <a:pt x="441" y="9769"/>
                </a:lnTo>
                <a:lnTo>
                  <a:pt x="368" y="9631"/>
                </a:lnTo>
                <a:lnTo>
                  <a:pt x="300" y="9490"/>
                </a:lnTo>
                <a:lnTo>
                  <a:pt x="239" y="9345"/>
                </a:lnTo>
                <a:lnTo>
                  <a:pt x="185" y="9197"/>
                </a:lnTo>
                <a:lnTo>
                  <a:pt x="137" y="9044"/>
                </a:lnTo>
                <a:lnTo>
                  <a:pt x="96" y="8890"/>
                </a:lnTo>
                <a:lnTo>
                  <a:pt x="62" y="8733"/>
                </a:lnTo>
                <a:lnTo>
                  <a:pt x="35" y="8573"/>
                </a:lnTo>
                <a:lnTo>
                  <a:pt x="15" y="8410"/>
                </a:lnTo>
                <a:lnTo>
                  <a:pt x="4" y="8246"/>
                </a:lnTo>
                <a:lnTo>
                  <a:pt x="0" y="8079"/>
                </a:lnTo>
                <a:lnTo>
                  <a:pt x="4" y="7916"/>
                </a:lnTo>
                <a:lnTo>
                  <a:pt x="15" y="7754"/>
                </a:lnTo>
                <a:lnTo>
                  <a:pt x="34" y="7596"/>
                </a:lnTo>
                <a:lnTo>
                  <a:pt x="60" y="7439"/>
                </a:lnTo>
                <a:lnTo>
                  <a:pt x="92" y="7284"/>
                </a:lnTo>
                <a:lnTo>
                  <a:pt x="132" y="7132"/>
                </a:lnTo>
                <a:lnTo>
                  <a:pt x="178" y="6983"/>
                </a:lnTo>
                <a:lnTo>
                  <a:pt x="230" y="6837"/>
                </a:lnTo>
                <a:lnTo>
                  <a:pt x="289" y="6694"/>
                </a:lnTo>
                <a:lnTo>
                  <a:pt x="354" y="6556"/>
                </a:lnTo>
                <a:lnTo>
                  <a:pt x="424" y="6420"/>
                </a:lnTo>
                <a:lnTo>
                  <a:pt x="502" y="6287"/>
                </a:lnTo>
                <a:lnTo>
                  <a:pt x="584" y="6159"/>
                </a:lnTo>
                <a:lnTo>
                  <a:pt x="671" y="6034"/>
                </a:lnTo>
                <a:lnTo>
                  <a:pt x="765" y="5914"/>
                </a:lnTo>
                <a:lnTo>
                  <a:pt x="862" y="5799"/>
                </a:lnTo>
                <a:lnTo>
                  <a:pt x="965" y="5688"/>
                </a:lnTo>
                <a:lnTo>
                  <a:pt x="1072" y="5582"/>
                </a:lnTo>
                <a:lnTo>
                  <a:pt x="1184" y="5480"/>
                </a:lnTo>
                <a:lnTo>
                  <a:pt x="1301" y="5384"/>
                </a:lnTo>
                <a:lnTo>
                  <a:pt x="1421" y="5293"/>
                </a:lnTo>
                <a:lnTo>
                  <a:pt x="1546" y="5208"/>
                </a:lnTo>
                <a:lnTo>
                  <a:pt x="1675" y="5128"/>
                </a:lnTo>
                <a:lnTo>
                  <a:pt x="1807" y="5054"/>
                </a:lnTo>
                <a:lnTo>
                  <a:pt x="1942" y="4986"/>
                </a:lnTo>
                <a:lnTo>
                  <a:pt x="2082" y="4924"/>
                </a:lnTo>
                <a:lnTo>
                  <a:pt x="2224" y="4869"/>
                </a:lnTo>
                <a:lnTo>
                  <a:pt x="2369" y="4819"/>
                </a:lnTo>
                <a:lnTo>
                  <a:pt x="2517" y="4777"/>
                </a:lnTo>
                <a:lnTo>
                  <a:pt x="2668" y="4741"/>
                </a:lnTo>
                <a:lnTo>
                  <a:pt x="2821" y="4713"/>
                </a:lnTo>
                <a:lnTo>
                  <a:pt x="2976" y="4692"/>
                </a:lnTo>
                <a:lnTo>
                  <a:pt x="2990" y="4450"/>
                </a:lnTo>
                <a:lnTo>
                  <a:pt x="3015" y="4212"/>
                </a:lnTo>
                <a:lnTo>
                  <a:pt x="3051" y="3976"/>
                </a:lnTo>
                <a:lnTo>
                  <a:pt x="3098" y="3744"/>
                </a:lnTo>
                <a:lnTo>
                  <a:pt x="3156" y="3517"/>
                </a:lnTo>
                <a:lnTo>
                  <a:pt x="3225" y="3295"/>
                </a:lnTo>
                <a:lnTo>
                  <a:pt x="3303" y="3076"/>
                </a:lnTo>
                <a:lnTo>
                  <a:pt x="3391" y="2863"/>
                </a:lnTo>
                <a:lnTo>
                  <a:pt x="3489" y="2655"/>
                </a:lnTo>
                <a:lnTo>
                  <a:pt x="3597" y="2453"/>
                </a:lnTo>
                <a:lnTo>
                  <a:pt x="3713" y="2256"/>
                </a:lnTo>
                <a:lnTo>
                  <a:pt x="3837" y="2065"/>
                </a:lnTo>
                <a:lnTo>
                  <a:pt x="3971" y="1882"/>
                </a:lnTo>
                <a:lnTo>
                  <a:pt x="4113" y="1704"/>
                </a:lnTo>
                <a:lnTo>
                  <a:pt x="4262" y="1535"/>
                </a:lnTo>
                <a:lnTo>
                  <a:pt x="4419" y="1371"/>
                </a:lnTo>
                <a:lnTo>
                  <a:pt x="4583" y="1216"/>
                </a:lnTo>
                <a:lnTo>
                  <a:pt x="4754" y="1069"/>
                </a:lnTo>
                <a:lnTo>
                  <a:pt x="4932" y="930"/>
                </a:lnTo>
                <a:lnTo>
                  <a:pt x="5117" y="800"/>
                </a:lnTo>
                <a:lnTo>
                  <a:pt x="5307" y="677"/>
                </a:lnTo>
                <a:lnTo>
                  <a:pt x="5503" y="565"/>
                </a:lnTo>
                <a:lnTo>
                  <a:pt x="5705" y="462"/>
                </a:lnTo>
                <a:lnTo>
                  <a:pt x="5912" y="368"/>
                </a:lnTo>
                <a:lnTo>
                  <a:pt x="6124" y="284"/>
                </a:lnTo>
                <a:lnTo>
                  <a:pt x="6342" y="211"/>
                </a:lnTo>
                <a:lnTo>
                  <a:pt x="6563" y="147"/>
                </a:lnTo>
                <a:lnTo>
                  <a:pt x="6788" y="95"/>
                </a:lnTo>
                <a:lnTo>
                  <a:pt x="7018" y="54"/>
                </a:lnTo>
                <a:lnTo>
                  <a:pt x="7250" y="25"/>
                </a:lnTo>
                <a:lnTo>
                  <a:pt x="7487" y="6"/>
                </a:lnTo>
                <a:lnTo>
                  <a:pt x="7726" y="0"/>
                </a:lnTo>
                <a:close/>
                <a:moveTo>
                  <a:pt x="9156" y="9528"/>
                </a:moveTo>
                <a:lnTo>
                  <a:pt x="9148" y="9515"/>
                </a:lnTo>
                <a:lnTo>
                  <a:pt x="9141" y="9503"/>
                </a:lnTo>
                <a:lnTo>
                  <a:pt x="9134" y="9491"/>
                </a:lnTo>
                <a:lnTo>
                  <a:pt x="9127" y="9478"/>
                </a:lnTo>
                <a:lnTo>
                  <a:pt x="9106" y="9484"/>
                </a:lnTo>
                <a:lnTo>
                  <a:pt x="9086" y="9491"/>
                </a:lnTo>
                <a:lnTo>
                  <a:pt x="9065" y="9498"/>
                </a:lnTo>
                <a:lnTo>
                  <a:pt x="9045" y="9503"/>
                </a:lnTo>
                <a:lnTo>
                  <a:pt x="9023" y="9509"/>
                </a:lnTo>
                <a:lnTo>
                  <a:pt x="9003" y="9515"/>
                </a:lnTo>
                <a:lnTo>
                  <a:pt x="8982" y="9521"/>
                </a:lnTo>
                <a:lnTo>
                  <a:pt x="8961" y="9528"/>
                </a:lnTo>
                <a:lnTo>
                  <a:pt x="9156" y="9528"/>
                </a:lnTo>
                <a:close/>
                <a:moveTo>
                  <a:pt x="6492" y="9528"/>
                </a:moveTo>
                <a:lnTo>
                  <a:pt x="6464" y="9519"/>
                </a:lnTo>
                <a:lnTo>
                  <a:pt x="6435" y="9511"/>
                </a:lnTo>
                <a:lnTo>
                  <a:pt x="6408" y="9503"/>
                </a:lnTo>
                <a:lnTo>
                  <a:pt x="6379" y="9495"/>
                </a:lnTo>
                <a:lnTo>
                  <a:pt x="6376" y="9503"/>
                </a:lnTo>
                <a:lnTo>
                  <a:pt x="6372" y="9511"/>
                </a:lnTo>
                <a:lnTo>
                  <a:pt x="6368" y="9519"/>
                </a:lnTo>
                <a:lnTo>
                  <a:pt x="6364" y="9528"/>
                </a:lnTo>
                <a:lnTo>
                  <a:pt x="6492" y="9528"/>
                </a:lnTo>
                <a:close/>
              </a:path>
            </a:pathLst>
          </a:custGeom>
          <a:gradFill flip="none" rotWithShape="1">
            <a:gsLst>
              <a:gs pos="0">
                <a:srgbClr val="0B7BC3">
                  <a:alpha val="45000"/>
                </a:srgbClr>
              </a:gs>
              <a:gs pos="48000">
                <a:srgbClr val="00A6E7">
                  <a:alpha val="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4A8E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 defTabSz="1096293">
              <a:lnSpc>
                <a:spcPct val="140000"/>
              </a:lnSpc>
              <a:buClr>
                <a:srgbClr val="1F497D"/>
              </a:buClr>
              <a:buSzPct val="60000"/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1096293">
              <a:lnSpc>
                <a:spcPct val="140000"/>
              </a:lnSpc>
              <a:buClr>
                <a:srgbClr val="1F497D"/>
              </a:buClr>
              <a:buSzPct val="60000"/>
            </a:pPr>
            <a:r>
              <a:rPr lang="en-US" altLang="zh-CN" sz="1200" b="1" dirty="0">
                <a:solidFill>
                  <a:schemeClr val="tx1"/>
                </a:solidFill>
                <a:cs typeface="+mn-ea"/>
                <a:sym typeface="+mn-lt"/>
              </a:rPr>
              <a:t>HUAWEI CLOUD</a:t>
            </a:r>
          </a:p>
          <a:p>
            <a:pPr algn="ctr" defTabSz="1096293">
              <a:lnSpc>
                <a:spcPct val="140000"/>
              </a:lnSpc>
              <a:buClr>
                <a:srgbClr val="1F497D"/>
              </a:buClr>
              <a:buSzPct val="60000"/>
            </a:pPr>
            <a:r>
              <a:rPr lang="zh-CN" altLang="en-US" sz="1200" b="1" dirty="0">
                <a:solidFill>
                  <a:schemeClr val="tx1"/>
                </a:solidFill>
                <a:cs typeface="+mn-ea"/>
                <a:sym typeface="+mn-lt"/>
              </a:rPr>
              <a:t>公有云</a:t>
            </a:r>
            <a:endParaRPr lang="en-US" altLang="zh-CN" sz="1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78" name="Picture 2" descr="Image result for aws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32" y="4473889"/>
            <a:ext cx="536533" cy="21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8798433" y="3176972"/>
            <a:ext cx="2278880" cy="1568128"/>
            <a:chOff x="8719099" y="4326658"/>
            <a:chExt cx="2304507" cy="1585763"/>
          </a:xfrm>
        </p:grpSpPr>
        <p:sp>
          <p:nvSpPr>
            <p:cNvPr id="677" name="Freeform 8"/>
            <p:cNvSpPr>
              <a:spLocks/>
            </p:cNvSpPr>
            <p:nvPr/>
          </p:nvSpPr>
          <p:spPr bwMode="auto">
            <a:xfrm>
              <a:off x="8719099" y="5531709"/>
              <a:ext cx="807211" cy="380712"/>
            </a:xfrm>
            <a:custGeom>
              <a:avLst/>
              <a:gdLst/>
              <a:ahLst/>
              <a:cxnLst>
                <a:cxn ang="0">
                  <a:pos x="5492" y="1876"/>
                </a:cxn>
                <a:cxn ang="0">
                  <a:pos x="5426" y="1682"/>
                </a:cxn>
                <a:cxn ang="0">
                  <a:pos x="5326" y="1506"/>
                </a:cxn>
                <a:cxn ang="0">
                  <a:pos x="5198" y="1350"/>
                </a:cxn>
                <a:cxn ang="0">
                  <a:pos x="5046" y="1220"/>
                </a:cxn>
                <a:cxn ang="0">
                  <a:pos x="4874" y="1116"/>
                </a:cxn>
                <a:cxn ang="0">
                  <a:pos x="4682" y="1042"/>
                </a:cxn>
                <a:cxn ang="0">
                  <a:pos x="4476" y="1004"/>
                </a:cxn>
                <a:cxn ang="0">
                  <a:pos x="4302" y="1002"/>
                </a:cxn>
                <a:cxn ang="0">
                  <a:pos x="4184" y="898"/>
                </a:cxn>
                <a:cxn ang="0">
                  <a:pos x="4060" y="694"/>
                </a:cxn>
                <a:cxn ang="0">
                  <a:pos x="3908" y="512"/>
                </a:cxn>
                <a:cxn ang="0">
                  <a:pos x="3732" y="352"/>
                </a:cxn>
                <a:cxn ang="0">
                  <a:pos x="3534" y="218"/>
                </a:cxn>
                <a:cxn ang="0">
                  <a:pos x="3316" y="114"/>
                </a:cxn>
                <a:cxn ang="0">
                  <a:pos x="3084" y="42"/>
                </a:cxn>
                <a:cxn ang="0">
                  <a:pos x="2838" y="4"/>
                </a:cxn>
                <a:cxn ang="0">
                  <a:pos x="2630" y="2"/>
                </a:cxn>
                <a:cxn ang="0">
                  <a:pos x="2318" y="46"/>
                </a:cxn>
                <a:cxn ang="0">
                  <a:pos x="2026" y="146"/>
                </a:cxn>
                <a:cxn ang="0">
                  <a:pos x="1764" y="296"/>
                </a:cxn>
                <a:cxn ang="0">
                  <a:pos x="1532" y="490"/>
                </a:cxn>
                <a:cxn ang="0">
                  <a:pos x="1340" y="724"/>
                </a:cxn>
                <a:cxn ang="0">
                  <a:pos x="1194" y="988"/>
                </a:cxn>
                <a:cxn ang="0">
                  <a:pos x="1096" y="1280"/>
                </a:cxn>
                <a:cxn ang="0">
                  <a:pos x="1058" y="1514"/>
                </a:cxn>
                <a:cxn ang="0">
                  <a:pos x="908" y="1500"/>
                </a:cxn>
                <a:cxn ang="0">
                  <a:pos x="770" y="1510"/>
                </a:cxn>
                <a:cxn ang="0">
                  <a:pos x="596" y="1556"/>
                </a:cxn>
                <a:cxn ang="0">
                  <a:pos x="436" y="1632"/>
                </a:cxn>
                <a:cxn ang="0">
                  <a:pos x="296" y="1736"/>
                </a:cxn>
                <a:cxn ang="0">
                  <a:pos x="180" y="1864"/>
                </a:cxn>
                <a:cxn ang="0">
                  <a:pos x="90" y="2014"/>
                </a:cxn>
                <a:cxn ang="0">
                  <a:pos x="28" y="2182"/>
                </a:cxn>
                <a:cxn ang="0">
                  <a:pos x="0" y="2362"/>
                </a:cxn>
                <a:cxn ang="0">
                  <a:pos x="4" y="2500"/>
                </a:cxn>
                <a:cxn ang="0">
                  <a:pos x="40" y="2678"/>
                </a:cxn>
                <a:cxn ang="0">
                  <a:pos x="110" y="2840"/>
                </a:cxn>
                <a:cxn ang="0">
                  <a:pos x="206" y="2986"/>
                </a:cxn>
                <a:cxn ang="0">
                  <a:pos x="330" y="3108"/>
                </a:cxn>
                <a:cxn ang="0">
                  <a:pos x="474" y="3206"/>
                </a:cxn>
                <a:cxn ang="0">
                  <a:pos x="638" y="3276"/>
                </a:cxn>
                <a:cxn ang="0">
                  <a:pos x="814" y="3312"/>
                </a:cxn>
                <a:cxn ang="0">
                  <a:pos x="5486" y="3316"/>
                </a:cxn>
                <a:cxn ang="0">
                  <a:pos x="5620" y="3302"/>
                </a:cxn>
                <a:cxn ang="0">
                  <a:pos x="5746" y="3264"/>
                </a:cxn>
                <a:cxn ang="0">
                  <a:pos x="5860" y="3202"/>
                </a:cxn>
                <a:cxn ang="0">
                  <a:pos x="5958" y="3120"/>
                </a:cxn>
                <a:cxn ang="0">
                  <a:pos x="6040" y="3022"/>
                </a:cxn>
                <a:cxn ang="0">
                  <a:pos x="6102" y="2908"/>
                </a:cxn>
                <a:cxn ang="0">
                  <a:pos x="6140" y="2782"/>
                </a:cxn>
                <a:cxn ang="0">
                  <a:pos x="6154" y="2646"/>
                </a:cxn>
                <a:cxn ang="0">
                  <a:pos x="6146" y="2548"/>
                </a:cxn>
                <a:cxn ang="0">
                  <a:pos x="6116" y="2422"/>
                </a:cxn>
                <a:cxn ang="0">
                  <a:pos x="6062" y="2308"/>
                </a:cxn>
                <a:cxn ang="0">
                  <a:pos x="5988" y="2206"/>
                </a:cxn>
                <a:cxn ang="0">
                  <a:pos x="5898" y="2120"/>
                </a:cxn>
                <a:cxn ang="0">
                  <a:pos x="5792" y="2054"/>
                </a:cxn>
                <a:cxn ang="0">
                  <a:pos x="5674" y="2006"/>
                </a:cxn>
                <a:cxn ang="0">
                  <a:pos x="5546" y="1982"/>
                </a:cxn>
              </a:cxnLst>
              <a:rect l="0" t="0" r="r" b="b"/>
              <a:pathLst>
                <a:path w="6154" h="3316">
                  <a:moveTo>
                    <a:pt x="5512" y="1980"/>
                  </a:moveTo>
                  <a:lnTo>
                    <a:pt x="5512" y="1980"/>
                  </a:lnTo>
                  <a:lnTo>
                    <a:pt x="5504" y="1928"/>
                  </a:lnTo>
                  <a:lnTo>
                    <a:pt x="5492" y="1876"/>
                  </a:lnTo>
                  <a:lnTo>
                    <a:pt x="5478" y="1826"/>
                  </a:lnTo>
                  <a:lnTo>
                    <a:pt x="5462" y="1778"/>
                  </a:lnTo>
                  <a:lnTo>
                    <a:pt x="5446" y="1730"/>
                  </a:lnTo>
                  <a:lnTo>
                    <a:pt x="5426" y="1682"/>
                  </a:lnTo>
                  <a:lnTo>
                    <a:pt x="5404" y="1636"/>
                  </a:lnTo>
                  <a:lnTo>
                    <a:pt x="5380" y="1592"/>
                  </a:lnTo>
                  <a:lnTo>
                    <a:pt x="5354" y="1548"/>
                  </a:lnTo>
                  <a:lnTo>
                    <a:pt x="5326" y="1506"/>
                  </a:lnTo>
                  <a:lnTo>
                    <a:pt x="5296" y="1466"/>
                  </a:lnTo>
                  <a:lnTo>
                    <a:pt x="5266" y="1426"/>
                  </a:lnTo>
                  <a:lnTo>
                    <a:pt x="5234" y="1388"/>
                  </a:lnTo>
                  <a:lnTo>
                    <a:pt x="5198" y="1350"/>
                  </a:lnTo>
                  <a:lnTo>
                    <a:pt x="5162" y="1316"/>
                  </a:lnTo>
                  <a:lnTo>
                    <a:pt x="5126" y="1282"/>
                  </a:lnTo>
                  <a:lnTo>
                    <a:pt x="5086" y="1250"/>
                  </a:lnTo>
                  <a:lnTo>
                    <a:pt x="5046" y="1220"/>
                  </a:lnTo>
                  <a:lnTo>
                    <a:pt x="5006" y="1190"/>
                  </a:lnTo>
                  <a:lnTo>
                    <a:pt x="4962" y="1164"/>
                  </a:lnTo>
                  <a:lnTo>
                    <a:pt x="4918" y="1138"/>
                  </a:lnTo>
                  <a:lnTo>
                    <a:pt x="4874" y="1116"/>
                  </a:lnTo>
                  <a:lnTo>
                    <a:pt x="4826" y="1094"/>
                  </a:lnTo>
                  <a:lnTo>
                    <a:pt x="4780" y="1074"/>
                  </a:lnTo>
                  <a:lnTo>
                    <a:pt x="4732" y="1058"/>
                  </a:lnTo>
                  <a:lnTo>
                    <a:pt x="4682" y="1042"/>
                  </a:lnTo>
                  <a:lnTo>
                    <a:pt x="4632" y="1030"/>
                  </a:lnTo>
                  <a:lnTo>
                    <a:pt x="4580" y="1020"/>
                  </a:lnTo>
                  <a:lnTo>
                    <a:pt x="4528" y="1010"/>
                  </a:lnTo>
                  <a:lnTo>
                    <a:pt x="4476" y="1004"/>
                  </a:lnTo>
                  <a:lnTo>
                    <a:pt x="4422" y="1002"/>
                  </a:lnTo>
                  <a:lnTo>
                    <a:pt x="4368" y="1000"/>
                  </a:lnTo>
                  <a:lnTo>
                    <a:pt x="4368" y="1000"/>
                  </a:lnTo>
                  <a:lnTo>
                    <a:pt x="4302" y="1002"/>
                  </a:lnTo>
                  <a:lnTo>
                    <a:pt x="4236" y="1008"/>
                  </a:lnTo>
                  <a:lnTo>
                    <a:pt x="4236" y="1008"/>
                  </a:lnTo>
                  <a:lnTo>
                    <a:pt x="4212" y="952"/>
                  </a:lnTo>
                  <a:lnTo>
                    <a:pt x="4184" y="898"/>
                  </a:lnTo>
                  <a:lnTo>
                    <a:pt x="4156" y="846"/>
                  </a:lnTo>
                  <a:lnTo>
                    <a:pt x="4126" y="794"/>
                  </a:lnTo>
                  <a:lnTo>
                    <a:pt x="4094" y="744"/>
                  </a:lnTo>
                  <a:lnTo>
                    <a:pt x="4060" y="694"/>
                  </a:lnTo>
                  <a:lnTo>
                    <a:pt x="4024" y="646"/>
                  </a:lnTo>
                  <a:lnTo>
                    <a:pt x="3988" y="600"/>
                  </a:lnTo>
                  <a:lnTo>
                    <a:pt x="3948" y="554"/>
                  </a:lnTo>
                  <a:lnTo>
                    <a:pt x="3908" y="512"/>
                  </a:lnTo>
                  <a:lnTo>
                    <a:pt x="3866" y="470"/>
                  </a:lnTo>
                  <a:lnTo>
                    <a:pt x="3822" y="428"/>
                  </a:lnTo>
                  <a:lnTo>
                    <a:pt x="3778" y="390"/>
                  </a:lnTo>
                  <a:lnTo>
                    <a:pt x="3732" y="352"/>
                  </a:lnTo>
                  <a:lnTo>
                    <a:pt x="3684" y="316"/>
                  </a:lnTo>
                  <a:lnTo>
                    <a:pt x="3636" y="282"/>
                  </a:lnTo>
                  <a:lnTo>
                    <a:pt x="3586" y="248"/>
                  </a:lnTo>
                  <a:lnTo>
                    <a:pt x="3534" y="218"/>
                  </a:lnTo>
                  <a:lnTo>
                    <a:pt x="3482" y="190"/>
                  </a:lnTo>
                  <a:lnTo>
                    <a:pt x="3428" y="162"/>
                  </a:lnTo>
                  <a:lnTo>
                    <a:pt x="3372" y="138"/>
                  </a:lnTo>
                  <a:lnTo>
                    <a:pt x="3316" y="114"/>
                  </a:lnTo>
                  <a:lnTo>
                    <a:pt x="3260" y="92"/>
                  </a:lnTo>
                  <a:lnTo>
                    <a:pt x="3202" y="74"/>
                  </a:lnTo>
                  <a:lnTo>
                    <a:pt x="3144" y="56"/>
                  </a:lnTo>
                  <a:lnTo>
                    <a:pt x="3084" y="42"/>
                  </a:lnTo>
                  <a:lnTo>
                    <a:pt x="3024" y="30"/>
                  </a:lnTo>
                  <a:lnTo>
                    <a:pt x="2962" y="18"/>
                  </a:lnTo>
                  <a:lnTo>
                    <a:pt x="2900" y="10"/>
                  </a:lnTo>
                  <a:lnTo>
                    <a:pt x="2838" y="4"/>
                  </a:lnTo>
                  <a:lnTo>
                    <a:pt x="2774" y="0"/>
                  </a:lnTo>
                  <a:lnTo>
                    <a:pt x="2710" y="0"/>
                  </a:lnTo>
                  <a:lnTo>
                    <a:pt x="2710" y="0"/>
                  </a:lnTo>
                  <a:lnTo>
                    <a:pt x="2630" y="2"/>
                  </a:lnTo>
                  <a:lnTo>
                    <a:pt x="2550" y="8"/>
                  </a:lnTo>
                  <a:lnTo>
                    <a:pt x="2472" y="16"/>
                  </a:lnTo>
                  <a:lnTo>
                    <a:pt x="2394" y="30"/>
                  </a:lnTo>
                  <a:lnTo>
                    <a:pt x="2318" y="46"/>
                  </a:lnTo>
                  <a:lnTo>
                    <a:pt x="2242" y="66"/>
                  </a:lnTo>
                  <a:lnTo>
                    <a:pt x="2168" y="90"/>
                  </a:lnTo>
                  <a:lnTo>
                    <a:pt x="2096" y="116"/>
                  </a:lnTo>
                  <a:lnTo>
                    <a:pt x="2026" y="146"/>
                  </a:lnTo>
                  <a:lnTo>
                    <a:pt x="1958" y="180"/>
                  </a:lnTo>
                  <a:lnTo>
                    <a:pt x="1892" y="216"/>
                  </a:lnTo>
                  <a:lnTo>
                    <a:pt x="1826" y="256"/>
                  </a:lnTo>
                  <a:lnTo>
                    <a:pt x="1764" y="296"/>
                  </a:lnTo>
                  <a:lnTo>
                    <a:pt x="1702" y="342"/>
                  </a:lnTo>
                  <a:lnTo>
                    <a:pt x="1644" y="388"/>
                  </a:lnTo>
                  <a:lnTo>
                    <a:pt x="1586" y="438"/>
                  </a:lnTo>
                  <a:lnTo>
                    <a:pt x="1532" y="490"/>
                  </a:lnTo>
                  <a:lnTo>
                    <a:pt x="1480" y="546"/>
                  </a:lnTo>
                  <a:lnTo>
                    <a:pt x="1432" y="602"/>
                  </a:lnTo>
                  <a:lnTo>
                    <a:pt x="1386" y="662"/>
                  </a:lnTo>
                  <a:lnTo>
                    <a:pt x="1340" y="724"/>
                  </a:lnTo>
                  <a:lnTo>
                    <a:pt x="1300" y="786"/>
                  </a:lnTo>
                  <a:lnTo>
                    <a:pt x="1262" y="852"/>
                  </a:lnTo>
                  <a:lnTo>
                    <a:pt x="1226" y="920"/>
                  </a:lnTo>
                  <a:lnTo>
                    <a:pt x="1194" y="988"/>
                  </a:lnTo>
                  <a:lnTo>
                    <a:pt x="1164" y="1058"/>
                  </a:lnTo>
                  <a:lnTo>
                    <a:pt x="1138" y="1132"/>
                  </a:lnTo>
                  <a:lnTo>
                    <a:pt x="1116" y="1204"/>
                  </a:lnTo>
                  <a:lnTo>
                    <a:pt x="1096" y="1280"/>
                  </a:lnTo>
                  <a:lnTo>
                    <a:pt x="1080" y="1356"/>
                  </a:lnTo>
                  <a:lnTo>
                    <a:pt x="1068" y="1434"/>
                  </a:lnTo>
                  <a:lnTo>
                    <a:pt x="1058" y="1514"/>
                  </a:lnTo>
                  <a:lnTo>
                    <a:pt x="1058" y="1514"/>
                  </a:lnTo>
                  <a:lnTo>
                    <a:pt x="1022" y="1508"/>
                  </a:lnTo>
                  <a:lnTo>
                    <a:pt x="984" y="1504"/>
                  </a:lnTo>
                  <a:lnTo>
                    <a:pt x="946" y="1500"/>
                  </a:lnTo>
                  <a:lnTo>
                    <a:pt x="908" y="1500"/>
                  </a:lnTo>
                  <a:lnTo>
                    <a:pt x="908" y="1500"/>
                  </a:lnTo>
                  <a:lnTo>
                    <a:pt x="860" y="1502"/>
                  </a:lnTo>
                  <a:lnTo>
                    <a:pt x="814" y="1504"/>
                  </a:lnTo>
                  <a:lnTo>
                    <a:pt x="770" y="1510"/>
                  </a:lnTo>
                  <a:lnTo>
                    <a:pt x="724" y="1518"/>
                  </a:lnTo>
                  <a:lnTo>
                    <a:pt x="680" y="1528"/>
                  </a:lnTo>
                  <a:lnTo>
                    <a:pt x="638" y="1540"/>
                  </a:lnTo>
                  <a:lnTo>
                    <a:pt x="596" y="1556"/>
                  </a:lnTo>
                  <a:lnTo>
                    <a:pt x="554" y="1572"/>
                  </a:lnTo>
                  <a:lnTo>
                    <a:pt x="514" y="1590"/>
                  </a:lnTo>
                  <a:lnTo>
                    <a:pt x="474" y="1610"/>
                  </a:lnTo>
                  <a:lnTo>
                    <a:pt x="436" y="1632"/>
                  </a:lnTo>
                  <a:lnTo>
                    <a:pt x="400" y="1656"/>
                  </a:lnTo>
                  <a:lnTo>
                    <a:pt x="364" y="1680"/>
                  </a:lnTo>
                  <a:lnTo>
                    <a:pt x="330" y="1708"/>
                  </a:lnTo>
                  <a:lnTo>
                    <a:pt x="296" y="1736"/>
                  </a:lnTo>
                  <a:lnTo>
                    <a:pt x="266" y="1766"/>
                  </a:lnTo>
                  <a:lnTo>
                    <a:pt x="236" y="1798"/>
                  </a:lnTo>
                  <a:lnTo>
                    <a:pt x="206" y="1830"/>
                  </a:lnTo>
                  <a:lnTo>
                    <a:pt x="180" y="1864"/>
                  </a:lnTo>
                  <a:lnTo>
                    <a:pt x="154" y="1900"/>
                  </a:lnTo>
                  <a:lnTo>
                    <a:pt x="130" y="1938"/>
                  </a:lnTo>
                  <a:lnTo>
                    <a:pt x="110" y="1976"/>
                  </a:lnTo>
                  <a:lnTo>
                    <a:pt x="90" y="2014"/>
                  </a:lnTo>
                  <a:lnTo>
                    <a:pt x="70" y="2054"/>
                  </a:lnTo>
                  <a:lnTo>
                    <a:pt x="54" y="2096"/>
                  </a:lnTo>
                  <a:lnTo>
                    <a:pt x="40" y="2138"/>
                  </a:lnTo>
                  <a:lnTo>
                    <a:pt x="28" y="2182"/>
                  </a:lnTo>
                  <a:lnTo>
                    <a:pt x="18" y="2224"/>
                  </a:lnTo>
                  <a:lnTo>
                    <a:pt x="10" y="2270"/>
                  </a:lnTo>
                  <a:lnTo>
                    <a:pt x="4" y="2316"/>
                  </a:lnTo>
                  <a:lnTo>
                    <a:pt x="0" y="2362"/>
                  </a:lnTo>
                  <a:lnTo>
                    <a:pt x="0" y="2408"/>
                  </a:lnTo>
                  <a:lnTo>
                    <a:pt x="0" y="2408"/>
                  </a:lnTo>
                  <a:lnTo>
                    <a:pt x="0" y="2454"/>
                  </a:lnTo>
                  <a:lnTo>
                    <a:pt x="4" y="2500"/>
                  </a:lnTo>
                  <a:lnTo>
                    <a:pt x="10" y="2546"/>
                  </a:lnTo>
                  <a:lnTo>
                    <a:pt x="18" y="2590"/>
                  </a:lnTo>
                  <a:lnTo>
                    <a:pt x="28" y="2634"/>
                  </a:lnTo>
                  <a:lnTo>
                    <a:pt x="40" y="2678"/>
                  </a:lnTo>
                  <a:lnTo>
                    <a:pt x="54" y="2720"/>
                  </a:lnTo>
                  <a:lnTo>
                    <a:pt x="70" y="2762"/>
                  </a:lnTo>
                  <a:lnTo>
                    <a:pt x="90" y="2802"/>
                  </a:lnTo>
                  <a:lnTo>
                    <a:pt x="110" y="2840"/>
                  </a:lnTo>
                  <a:lnTo>
                    <a:pt x="130" y="2878"/>
                  </a:lnTo>
                  <a:lnTo>
                    <a:pt x="154" y="2916"/>
                  </a:lnTo>
                  <a:lnTo>
                    <a:pt x="180" y="2952"/>
                  </a:lnTo>
                  <a:lnTo>
                    <a:pt x="206" y="2986"/>
                  </a:lnTo>
                  <a:lnTo>
                    <a:pt x="236" y="3018"/>
                  </a:lnTo>
                  <a:lnTo>
                    <a:pt x="266" y="3050"/>
                  </a:lnTo>
                  <a:lnTo>
                    <a:pt x="296" y="3080"/>
                  </a:lnTo>
                  <a:lnTo>
                    <a:pt x="330" y="3108"/>
                  </a:lnTo>
                  <a:lnTo>
                    <a:pt x="364" y="3136"/>
                  </a:lnTo>
                  <a:lnTo>
                    <a:pt x="400" y="3160"/>
                  </a:lnTo>
                  <a:lnTo>
                    <a:pt x="436" y="3184"/>
                  </a:lnTo>
                  <a:lnTo>
                    <a:pt x="474" y="3206"/>
                  </a:lnTo>
                  <a:lnTo>
                    <a:pt x="514" y="3226"/>
                  </a:lnTo>
                  <a:lnTo>
                    <a:pt x="554" y="3244"/>
                  </a:lnTo>
                  <a:lnTo>
                    <a:pt x="596" y="3260"/>
                  </a:lnTo>
                  <a:lnTo>
                    <a:pt x="638" y="3276"/>
                  </a:lnTo>
                  <a:lnTo>
                    <a:pt x="680" y="3288"/>
                  </a:lnTo>
                  <a:lnTo>
                    <a:pt x="724" y="3298"/>
                  </a:lnTo>
                  <a:lnTo>
                    <a:pt x="770" y="3306"/>
                  </a:lnTo>
                  <a:lnTo>
                    <a:pt x="814" y="3312"/>
                  </a:lnTo>
                  <a:lnTo>
                    <a:pt x="860" y="3314"/>
                  </a:lnTo>
                  <a:lnTo>
                    <a:pt x="908" y="3316"/>
                  </a:lnTo>
                  <a:lnTo>
                    <a:pt x="5486" y="3316"/>
                  </a:lnTo>
                  <a:lnTo>
                    <a:pt x="5486" y="3316"/>
                  </a:lnTo>
                  <a:lnTo>
                    <a:pt x="5520" y="3316"/>
                  </a:lnTo>
                  <a:lnTo>
                    <a:pt x="5554" y="3312"/>
                  </a:lnTo>
                  <a:lnTo>
                    <a:pt x="5588" y="3308"/>
                  </a:lnTo>
                  <a:lnTo>
                    <a:pt x="5620" y="3302"/>
                  </a:lnTo>
                  <a:lnTo>
                    <a:pt x="5652" y="3294"/>
                  </a:lnTo>
                  <a:lnTo>
                    <a:pt x="5684" y="3286"/>
                  </a:lnTo>
                  <a:lnTo>
                    <a:pt x="5716" y="3276"/>
                  </a:lnTo>
                  <a:lnTo>
                    <a:pt x="5746" y="3264"/>
                  </a:lnTo>
                  <a:lnTo>
                    <a:pt x="5776" y="3250"/>
                  </a:lnTo>
                  <a:lnTo>
                    <a:pt x="5804" y="3236"/>
                  </a:lnTo>
                  <a:lnTo>
                    <a:pt x="5832" y="3220"/>
                  </a:lnTo>
                  <a:lnTo>
                    <a:pt x="5860" y="3202"/>
                  </a:lnTo>
                  <a:lnTo>
                    <a:pt x="5886" y="3184"/>
                  </a:lnTo>
                  <a:lnTo>
                    <a:pt x="5910" y="3164"/>
                  </a:lnTo>
                  <a:lnTo>
                    <a:pt x="5934" y="3142"/>
                  </a:lnTo>
                  <a:lnTo>
                    <a:pt x="5958" y="3120"/>
                  </a:lnTo>
                  <a:lnTo>
                    <a:pt x="5980" y="3096"/>
                  </a:lnTo>
                  <a:lnTo>
                    <a:pt x="6002" y="3072"/>
                  </a:lnTo>
                  <a:lnTo>
                    <a:pt x="6022" y="3048"/>
                  </a:lnTo>
                  <a:lnTo>
                    <a:pt x="6040" y="3022"/>
                  </a:lnTo>
                  <a:lnTo>
                    <a:pt x="6058" y="2994"/>
                  </a:lnTo>
                  <a:lnTo>
                    <a:pt x="6074" y="2966"/>
                  </a:lnTo>
                  <a:lnTo>
                    <a:pt x="6088" y="2938"/>
                  </a:lnTo>
                  <a:lnTo>
                    <a:pt x="6102" y="2908"/>
                  </a:lnTo>
                  <a:lnTo>
                    <a:pt x="6114" y="2878"/>
                  </a:lnTo>
                  <a:lnTo>
                    <a:pt x="6124" y="2846"/>
                  </a:lnTo>
                  <a:lnTo>
                    <a:pt x="6134" y="2814"/>
                  </a:lnTo>
                  <a:lnTo>
                    <a:pt x="6140" y="2782"/>
                  </a:lnTo>
                  <a:lnTo>
                    <a:pt x="6146" y="2748"/>
                  </a:lnTo>
                  <a:lnTo>
                    <a:pt x="6150" y="2716"/>
                  </a:lnTo>
                  <a:lnTo>
                    <a:pt x="6154" y="2682"/>
                  </a:lnTo>
                  <a:lnTo>
                    <a:pt x="6154" y="2646"/>
                  </a:lnTo>
                  <a:lnTo>
                    <a:pt x="6154" y="2646"/>
                  </a:lnTo>
                  <a:lnTo>
                    <a:pt x="6154" y="2614"/>
                  </a:lnTo>
                  <a:lnTo>
                    <a:pt x="6150" y="2580"/>
                  </a:lnTo>
                  <a:lnTo>
                    <a:pt x="6146" y="2548"/>
                  </a:lnTo>
                  <a:lnTo>
                    <a:pt x="6142" y="2516"/>
                  </a:lnTo>
                  <a:lnTo>
                    <a:pt x="6134" y="2484"/>
                  </a:lnTo>
                  <a:lnTo>
                    <a:pt x="6126" y="2452"/>
                  </a:lnTo>
                  <a:lnTo>
                    <a:pt x="6116" y="2422"/>
                  </a:lnTo>
                  <a:lnTo>
                    <a:pt x="6104" y="2392"/>
                  </a:lnTo>
                  <a:lnTo>
                    <a:pt x="6092" y="2364"/>
                  </a:lnTo>
                  <a:lnTo>
                    <a:pt x="6078" y="2336"/>
                  </a:lnTo>
                  <a:lnTo>
                    <a:pt x="6062" y="2308"/>
                  </a:lnTo>
                  <a:lnTo>
                    <a:pt x="6046" y="2282"/>
                  </a:lnTo>
                  <a:lnTo>
                    <a:pt x="6028" y="2256"/>
                  </a:lnTo>
                  <a:lnTo>
                    <a:pt x="6008" y="2230"/>
                  </a:lnTo>
                  <a:lnTo>
                    <a:pt x="5988" y="2206"/>
                  </a:lnTo>
                  <a:lnTo>
                    <a:pt x="5968" y="2184"/>
                  </a:lnTo>
                  <a:lnTo>
                    <a:pt x="5946" y="2162"/>
                  </a:lnTo>
                  <a:lnTo>
                    <a:pt x="5922" y="2140"/>
                  </a:lnTo>
                  <a:lnTo>
                    <a:pt x="5898" y="2120"/>
                  </a:lnTo>
                  <a:lnTo>
                    <a:pt x="5872" y="2102"/>
                  </a:lnTo>
                  <a:lnTo>
                    <a:pt x="5846" y="2084"/>
                  </a:lnTo>
                  <a:lnTo>
                    <a:pt x="5820" y="2068"/>
                  </a:lnTo>
                  <a:lnTo>
                    <a:pt x="5792" y="2054"/>
                  </a:lnTo>
                  <a:lnTo>
                    <a:pt x="5764" y="2040"/>
                  </a:lnTo>
                  <a:lnTo>
                    <a:pt x="5734" y="2026"/>
                  </a:lnTo>
                  <a:lnTo>
                    <a:pt x="5704" y="2016"/>
                  </a:lnTo>
                  <a:lnTo>
                    <a:pt x="5674" y="2006"/>
                  </a:lnTo>
                  <a:lnTo>
                    <a:pt x="5642" y="1998"/>
                  </a:lnTo>
                  <a:lnTo>
                    <a:pt x="5612" y="1990"/>
                  </a:lnTo>
                  <a:lnTo>
                    <a:pt x="5578" y="1986"/>
                  </a:lnTo>
                  <a:lnTo>
                    <a:pt x="5546" y="1982"/>
                  </a:lnTo>
                  <a:lnTo>
                    <a:pt x="5512" y="1980"/>
                  </a:lnTo>
                  <a:lnTo>
                    <a:pt x="5512" y="198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B7BC3">
                    <a:alpha val="45000"/>
                  </a:srgbClr>
                </a:gs>
                <a:gs pos="48000">
                  <a:srgbClr val="00A6E7">
                    <a:alpha val="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4A8E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/>
            <a:p>
              <a:pPr algn="ctr" defTabSz="1096293">
                <a:lnSpc>
                  <a:spcPct val="140000"/>
                </a:lnSpc>
                <a:buClr>
                  <a:srgbClr val="1F497D"/>
                </a:buClr>
                <a:buSzPct val="60000"/>
              </a:pPr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9" name="Freeform 8"/>
            <p:cNvSpPr>
              <a:spLocks/>
            </p:cNvSpPr>
            <p:nvPr/>
          </p:nvSpPr>
          <p:spPr bwMode="auto">
            <a:xfrm>
              <a:off x="10084589" y="5076798"/>
              <a:ext cx="806813" cy="381090"/>
            </a:xfrm>
            <a:custGeom>
              <a:avLst/>
              <a:gdLst/>
              <a:ahLst/>
              <a:cxnLst>
                <a:cxn ang="0">
                  <a:pos x="5492" y="1876"/>
                </a:cxn>
                <a:cxn ang="0">
                  <a:pos x="5426" y="1682"/>
                </a:cxn>
                <a:cxn ang="0">
                  <a:pos x="5326" y="1506"/>
                </a:cxn>
                <a:cxn ang="0">
                  <a:pos x="5198" y="1350"/>
                </a:cxn>
                <a:cxn ang="0">
                  <a:pos x="5046" y="1220"/>
                </a:cxn>
                <a:cxn ang="0">
                  <a:pos x="4874" y="1116"/>
                </a:cxn>
                <a:cxn ang="0">
                  <a:pos x="4682" y="1042"/>
                </a:cxn>
                <a:cxn ang="0">
                  <a:pos x="4476" y="1004"/>
                </a:cxn>
                <a:cxn ang="0">
                  <a:pos x="4302" y="1002"/>
                </a:cxn>
                <a:cxn ang="0">
                  <a:pos x="4184" y="898"/>
                </a:cxn>
                <a:cxn ang="0">
                  <a:pos x="4060" y="694"/>
                </a:cxn>
                <a:cxn ang="0">
                  <a:pos x="3908" y="512"/>
                </a:cxn>
                <a:cxn ang="0">
                  <a:pos x="3732" y="352"/>
                </a:cxn>
                <a:cxn ang="0">
                  <a:pos x="3534" y="218"/>
                </a:cxn>
                <a:cxn ang="0">
                  <a:pos x="3316" y="114"/>
                </a:cxn>
                <a:cxn ang="0">
                  <a:pos x="3084" y="42"/>
                </a:cxn>
                <a:cxn ang="0">
                  <a:pos x="2838" y="4"/>
                </a:cxn>
                <a:cxn ang="0">
                  <a:pos x="2630" y="2"/>
                </a:cxn>
                <a:cxn ang="0">
                  <a:pos x="2318" y="46"/>
                </a:cxn>
                <a:cxn ang="0">
                  <a:pos x="2026" y="146"/>
                </a:cxn>
                <a:cxn ang="0">
                  <a:pos x="1764" y="296"/>
                </a:cxn>
                <a:cxn ang="0">
                  <a:pos x="1532" y="490"/>
                </a:cxn>
                <a:cxn ang="0">
                  <a:pos x="1340" y="724"/>
                </a:cxn>
                <a:cxn ang="0">
                  <a:pos x="1194" y="988"/>
                </a:cxn>
                <a:cxn ang="0">
                  <a:pos x="1096" y="1280"/>
                </a:cxn>
                <a:cxn ang="0">
                  <a:pos x="1058" y="1514"/>
                </a:cxn>
                <a:cxn ang="0">
                  <a:pos x="908" y="1500"/>
                </a:cxn>
                <a:cxn ang="0">
                  <a:pos x="770" y="1510"/>
                </a:cxn>
                <a:cxn ang="0">
                  <a:pos x="596" y="1556"/>
                </a:cxn>
                <a:cxn ang="0">
                  <a:pos x="436" y="1632"/>
                </a:cxn>
                <a:cxn ang="0">
                  <a:pos x="296" y="1736"/>
                </a:cxn>
                <a:cxn ang="0">
                  <a:pos x="180" y="1864"/>
                </a:cxn>
                <a:cxn ang="0">
                  <a:pos x="90" y="2014"/>
                </a:cxn>
                <a:cxn ang="0">
                  <a:pos x="28" y="2182"/>
                </a:cxn>
                <a:cxn ang="0">
                  <a:pos x="0" y="2362"/>
                </a:cxn>
                <a:cxn ang="0">
                  <a:pos x="4" y="2500"/>
                </a:cxn>
                <a:cxn ang="0">
                  <a:pos x="40" y="2678"/>
                </a:cxn>
                <a:cxn ang="0">
                  <a:pos x="110" y="2840"/>
                </a:cxn>
                <a:cxn ang="0">
                  <a:pos x="206" y="2986"/>
                </a:cxn>
                <a:cxn ang="0">
                  <a:pos x="330" y="3108"/>
                </a:cxn>
                <a:cxn ang="0">
                  <a:pos x="474" y="3206"/>
                </a:cxn>
                <a:cxn ang="0">
                  <a:pos x="638" y="3276"/>
                </a:cxn>
                <a:cxn ang="0">
                  <a:pos x="814" y="3312"/>
                </a:cxn>
                <a:cxn ang="0">
                  <a:pos x="5486" y="3316"/>
                </a:cxn>
                <a:cxn ang="0">
                  <a:pos x="5620" y="3302"/>
                </a:cxn>
                <a:cxn ang="0">
                  <a:pos x="5746" y="3264"/>
                </a:cxn>
                <a:cxn ang="0">
                  <a:pos x="5860" y="3202"/>
                </a:cxn>
                <a:cxn ang="0">
                  <a:pos x="5958" y="3120"/>
                </a:cxn>
                <a:cxn ang="0">
                  <a:pos x="6040" y="3022"/>
                </a:cxn>
                <a:cxn ang="0">
                  <a:pos x="6102" y="2908"/>
                </a:cxn>
                <a:cxn ang="0">
                  <a:pos x="6140" y="2782"/>
                </a:cxn>
                <a:cxn ang="0">
                  <a:pos x="6154" y="2646"/>
                </a:cxn>
                <a:cxn ang="0">
                  <a:pos x="6146" y="2548"/>
                </a:cxn>
                <a:cxn ang="0">
                  <a:pos x="6116" y="2422"/>
                </a:cxn>
                <a:cxn ang="0">
                  <a:pos x="6062" y="2308"/>
                </a:cxn>
                <a:cxn ang="0">
                  <a:pos x="5988" y="2206"/>
                </a:cxn>
                <a:cxn ang="0">
                  <a:pos x="5898" y="2120"/>
                </a:cxn>
                <a:cxn ang="0">
                  <a:pos x="5792" y="2054"/>
                </a:cxn>
                <a:cxn ang="0">
                  <a:pos x="5674" y="2006"/>
                </a:cxn>
                <a:cxn ang="0">
                  <a:pos x="5546" y="1982"/>
                </a:cxn>
              </a:cxnLst>
              <a:rect l="0" t="0" r="r" b="b"/>
              <a:pathLst>
                <a:path w="6154" h="3316">
                  <a:moveTo>
                    <a:pt x="5512" y="1980"/>
                  </a:moveTo>
                  <a:lnTo>
                    <a:pt x="5512" y="1980"/>
                  </a:lnTo>
                  <a:lnTo>
                    <a:pt x="5504" y="1928"/>
                  </a:lnTo>
                  <a:lnTo>
                    <a:pt x="5492" y="1876"/>
                  </a:lnTo>
                  <a:lnTo>
                    <a:pt x="5478" y="1826"/>
                  </a:lnTo>
                  <a:lnTo>
                    <a:pt x="5462" y="1778"/>
                  </a:lnTo>
                  <a:lnTo>
                    <a:pt x="5446" y="1730"/>
                  </a:lnTo>
                  <a:lnTo>
                    <a:pt x="5426" y="1682"/>
                  </a:lnTo>
                  <a:lnTo>
                    <a:pt x="5404" y="1636"/>
                  </a:lnTo>
                  <a:lnTo>
                    <a:pt x="5380" y="1592"/>
                  </a:lnTo>
                  <a:lnTo>
                    <a:pt x="5354" y="1548"/>
                  </a:lnTo>
                  <a:lnTo>
                    <a:pt x="5326" y="1506"/>
                  </a:lnTo>
                  <a:lnTo>
                    <a:pt x="5296" y="1466"/>
                  </a:lnTo>
                  <a:lnTo>
                    <a:pt x="5266" y="1426"/>
                  </a:lnTo>
                  <a:lnTo>
                    <a:pt x="5234" y="1388"/>
                  </a:lnTo>
                  <a:lnTo>
                    <a:pt x="5198" y="1350"/>
                  </a:lnTo>
                  <a:lnTo>
                    <a:pt x="5162" y="1316"/>
                  </a:lnTo>
                  <a:lnTo>
                    <a:pt x="5126" y="1282"/>
                  </a:lnTo>
                  <a:lnTo>
                    <a:pt x="5086" y="1250"/>
                  </a:lnTo>
                  <a:lnTo>
                    <a:pt x="5046" y="1220"/>
                  </a:lnTo>
                  <a:lnTo>
                    <a:pt x="5006" y="1190"/>
                  </a:lnTo>
                  <a:lnTo>
                    <a:pt x="4962" y="1164"/>
                  </a:lnTo>
                  <a:lnTo>
                    <a:pt x="4918" y="1138"/>
                  </a:lnTo>
                  <a:lnTo>
                    <a:pt x="4874" y="1116"/>
                  </a:lnTo>
                  <a:lnTo>
                    <a:pt x="4826" y="1094"/>
                  </a:lnTo>
                  <a:lnTo>
                    <a:pt x="4780" y="1074"/>
                  </a:lnTo>
                  <a:lnTo>
                    <a:pt x="4732" y="1058"/>
                  </a:lnTo>
                  <a:lnTo>
                    <a:pt x="4682" y="1042"/>
                  </a:lnTo>
                  <a:lnTo>
                    <a:pt x="4632" y="1030"/>
                  </a:lnTo>
                  <a:lnTo>
                    <a:pt x="4580" y="1020"/>
                  </a:lnTo>
                  <a:lnTo>
                    <a:pt x="4528" y="1010"/>
                  </a:lnTo>
                  <a:lnTo>
                    <a:pt x="4476" y="1004"/>
                  </a:lnTo>
                  <a:lnTo>
                    <a:pt x="4422" y="1002"/>
                  </a:lnTo>
                  <a:lnTo>
                    <a:pt x="4368" y="1000"/>
                  </a:lnTo>
                  <a:lnTo>
                    <a:pt x="4368" y="1000"/>
                  </a:lnTo>
                  <a:lnTo>
                    <a:pt x="4302" y="1002"/>
                  </a:lnTo>
                  <a:lnTo>
                    <a:pt x="4236" y="1008"/>
                  </a:lnTo>
                  <a:lnTo>
                    <a:pt x="4236" y="1008"/>
                  </a:lnTo>
                  <a:lnTo>
                    <a:pt x="4212" y="952"/>
                  </a:lnTo>
                  <a:lnTo>
                    <a:pt x="4184" y="898"/>
                  </a:lnTo>
                  <a:lnTo>
                    <a:pt x="4156" y="846"/>
                  </a:lnTo>
                  <a:lnTo>
                    <a:pt x="4126" y="794"/>
                  </a:lnTo>
                  <a:lnTo>
                    <a:pt x="4094" y="744"/>
                  </a:lnTo>
                  <a:lnTo>
                    <a:pt x="4060" y="694"/>
                  </a:lnTo>
                  <a:lnTo>
                    <a:pt x="4024" y="646"/>
                  </a:lnTo>
                  <a:lnTo>
                    <a:pt x="3988" y="600"/>
                  </a:lnTo>
                  <a:lnTo>
                    <a:pt x="3948" y="554"/>
                  </a:lnTo>
                  <a:lnTo>
                    <a:pt x="3908" y="512"/>
                  </a:lnTo>
                  <a:lnTo>
                    <a:pt x="3866" y="470"/>
                  </a:lnTo>
                  <a:lnTo>
                    <a:pt x="3822" y="428"/>
                  </a:lnTo>
                  <a:lnTo>
                    <a:pt x="3778" y="390"/>
                  </a:lnTo>
                  <a:lnTo>
                    <a:pt x="3732" y="352"/>
                  </a:lnTo>
                  <a:lnTo>
                    <a:pt x="3684" y="316"/>
                  </a:lnTo>
                  <a:lnTo>
                    <a:pt x="3636" y="282"/>
                  </a:lnTo>
                  <a:lnTo>
                    <a:pt x="3586" y="248"/>
                  </a:lnTo>
                  <a:lnTo>
                    <a:pt x="3534" y="218"/>
                  </a:lnTo>
                  <a:lnTo>
                    <a:pt x="3482" y="190"/>
                  </a:lnTo>
                  <a:lnTo>
                    <a:pt x="3428" y="162"/>
                  </a:lnTo>
                  <a:lnTo>
                    <a:pt x="3372" y="138"/>
                  </a:lnTo>
                  <a:lnTo>
                    <a:pt x="3316" y="114"/>
                  </a:lnTo>
                  <a:lnTo>
                    <a:pt x="3260" y="92"/>
                  </a:lnTo>
                  <a:lnTo>
                    <a:pt x="3202" y="74"/>
                  </a:lnTo>
                  <a:lnTo>
                    <a:pt x="3144" y="56"/>
                  </a:lnTo>
                  <a:lnTo>
                    <a:pt x="3084" y="42"/>
                  </a:lnTo>
                  <a:lnTo>
                    <a:pt x="3024" y="30"/>
                  </a:lnTo>
                  <a:lnTo>
                    <a:pt x="2962" y="18"/>
                  </a:lnTo>
                  <a:lnTo>
                    <a:pt x="2900" y="10"/>
                  </a:lnTo>
                  <a:lnTo>
                    <a:pt x="2838" y="4"/>
                  </a:lnTo>
                  <a:lnTo>
                    <a:pt x="2774" y="0"/>
                  </a:lnTo>
                  <a:lnTo>
                    <a:pt x="2710" y="0"/>
                  </a:lnTo>
                  <a:lnTo>
                    <a:pt x="2710" y="0"/>
                  </a:lnTo>
                  <a:lnTo>
                    <a:pt x="2630" y="2"/>
                  </a:lnTo>
                  <a:lnTo>
                    <a:pt x="2550" y="8"/>
                  </a:lnTo>
                  <a:lnTo>
                    <a:pt x="2472" y="16"/>
                  </a:lnTo>
                  <a:lnTo>
                    <a:pt x="2394" y="30"/>
                  </a:lnTo>
                  <a:lnTo>
                    <a:pt x="2318" y="46"/>
                  </a:lnTo>
                  <a:lnTo>
                    <a:pt x="2242" y="66"/>
                  </a:lnTo>
                  <a:lnTo>
                    <a:pt x="2168" y="90"/>
                  </a:lnTo>
                  <a:lnTo>
                    <a:pt x="2096" y="116"/>
                  </a:lnTo>
                  <a:lnTo>
                    <a:pt x="2026" y="146"/>
                  </a:lnTo>
                  <a:lnTo>
                    <a:pt x="1958" y="180"/>
                  </a:lnTo>
                  <a:lnTo>
                    <a:pt x="1892" y="216"/>
                  </a:lnTo>
                  <a:lnTo>
                    <a:pt x="1826" y="256"/>
                  </a:lnTo>
                  <a:lnTo>
                    <a:pt x="1764" y="296"/>
                  </a:lnTo>
                  <a:lnTo>
                    <a:pt x="1702" y="342"/>
                  </a:lnTo>
                  <a:lnTo>
                    <a:pt x="1644" y="388"/>
                  </a:lnTo>
                  <a:lnTo>
                    <a:pt x="1586" y="438"/>
                  </a:lnTo>
                  <a:lnTo>
                    <a:pt x="1532" y="490"/>
                  </a:lnTo>
                  <a:lnTo>
                    <a:pt x="1480" y="546"/>
                  </a:lnTo>
                  <a:lnTo>
                    <a:pt x="1432" y="602"/>
                  </a:lnTo>
                  <a:lnTo>
                    <a:pt x="1386" y="662"/>
                  </a:lnTo>
                  <a:lnTo>
                    <a:pt x="1340" y="724"/>
                  </a:lnTo>
                  <a:lnTo>
                    <a:pt x="1300" y="786"/>
                  </a:lnTo>
                  <a:lnTo>
                    <a:pt x="1262" y="852"/>
                  </a:lnTo>
                  <a:lnTo>
                    <a:pt x="1226" y="920"/>
                  </a:lnTo>
                  <a:lnTo>
                    <a:pt x="1194" y="988"/>
                  </a:lnTo>
                  <a:lnTo>
                    <a:pt x="1164" y="1058"/>
                  </a:lnTo>
                  <a:lnTo>
                    <a:pt x="1138" y="1132"/>
                  </a:lnTo>
                  <a:lnTo>
                    <a:pt x="1116" y="1204"/>
                  </a:lnTo>
                  <a:lnTo>
                    <a:pt x="1096" y="1280"/>
                  </a:lnTo>
                  <a:lnTo>
                    <a:pt x="1080" y="1356"/>
                  </a:lnTo>
                  <a:lnTo>
                    <a:pt x="1068" y="1434"/>
                  </a:lnTo>
                  <a:lnTo>
                    <a:pt x="1058" y="1514"/>
                  </a:lnTo>
                  <a:lnTo>
                    <a:pt x="1058" y="1514"/>
                  </a:lnTo>
                  <a:lnTo>
                    <a:pt x="1022" y="1508"/>
                  </a:lnTo>
                  <a:lnTo>
                    <a:pt x="984" y="1504"/>
                  </a:lnTo>
                  <a:lnTo>
                    <a:pt x="946" y="1500"/>
                  </a:lnTo>
                  <a:lnTo>
                    <a:pt x="908" y="1500"/>
                  </a:lnTo>
                  <a:lnTo>
                    <a:pt x="908" y="1500"/>
                  </a:lnTo>
                  <a:lnTo>
                    <a:pt x="860" y="1502"/>
                  </a:lnTo>
                  <a:lnTo>
                    <a:pt x="814" y="1504"/>
                  </a:lnTo>
                  <a:lnTo>
                    <a:pt x="770" y="1510"/>
                  </a:lnTo>
                  <a:lnTo>
                    <a:pt x="724" y="1518"/>
                  </a:lnTo>
                  <a:lnTo>
                    <a:pt x="680" y="1528"/>
                  </a:lnTo>
                  <a:lnTo>
                    <a:pt x="638" y="1540"/>
                  </a:lnTo>
                  <a:lnTo>
                    <a:pt x="596" y="1556"/>
                  </a:lnTo>
                  <a:lnTo>
                    <a:pt x="554" y="1572"/>
                  </a:lnTo>
                  <a:lnTo>
                    <a:pt x="514" y="1590"/>
                  </a:lnTo>
                  <a:lnTo>
                    <a:pt x="474" y="1610"/>
                  </a:lnTo>
                  <a:lnTo>
                    <a:pt x="436" y="1632"/>
                  </a:lnTo>
                  <a:lnTo>
                    <a:pt x="400" y="1656"/>
                  </a:lnTo>
                  <a:lnTo>
                    <a:pt x="364" y="1680"/>
                  </a:lnTo>
                  <a:lnTo>
                    <a:pt x="330" y="1708"/>
                  </a:lnTo>
                  <a:lnTo>
                    <a:pt x="296" y="1736"/>
                  </a:lnTo>
                  <a:lnTo>
                    <a:pt x="266" y="1766"/>
                  </a:lnTo>
                  <a:lnTo>
                    <a:pt x="236" y="1798"/>
                  </a:lnTo>
                  <a:lnTo>
                    <a:pt x="206" y="1830"/>
                  </a:lnTo>
                  <a:lnTo>
                    <a:pt x="180" y="1864"/>
                  </a:lnTo>
                  <a:lnTo>
                    <a:pt x="154" y="1900"/>
                  </a:lnTo>
                  <a:lnTo>
                    <a:pt x="130" y="1938"/>
                  </a:lnTo>
                  <a:lnTo>
                    <a:pt x="110" y="1976"/>
                  </a:lnTo>
                  <a:lnTo>
                    <a:pt x="90" y="2014"/>
                  </a:lnTo>
                  <a:lnTo>
                    <a:pt x="70" y="2054"/>
                  </a:lnTo>
                  <a:lnTo>
                    <a:pt x="54" y="2096"/>
                  </a:lnTo>
                  <a:lnTo>
                    <a:pt x="40" y="2138"/>
                  </a:lnTo>
                  <a:lnTo>
                    <a:pt x="28" y="2182"/>
                  </a:lnTo>
                  <a:lnTo>
                    <a:pt x="18" y="2224"/>
                  </a:lnTo>
                  <a:lnTo>
                    <a:pt x="10" y="2270"/>
                  </a:lnTo>
                  <a:lnTo>
                    <a:pt x="4" y="2316"/>
                  </a:lnTo>
                  <a:lnTo>
                    <a:pt x="0" y="2362"/>
                  </a:lnTo>
                  <a:lnTo>
                    <a:pt x="0" y="2408"/>
                  </a:lnTo>
                  <a:lnTo>
                    <a:pt x="0" y="2408"/>
                  </a:lnTo>
                  <a:lnTo>
                    <a:pt x="0" y="2454"/>
                  </a:lnTo>
                  <a:lnTo>
                    <a:pt x="4" y="2500"/>
                  </a:lnTo>
                  <a:lnTo>
                    <a:pt x="10" y="2546"/>
                  </a:lnTo>
                  <a:lnTo>
                    <a:pt x="18" y="2590"/>
                  </a:lnTo>
                  <a:lnTo>
                    <a:pt x="28" y="2634"/>
                  </a:lnTo>
                  <a:lnTo>
                    <a:pt x="40" y="2678"/>
                  </a:lnTo>
                  <a:lnTo>
                    <a:pt x="54" y="2720"/>
                  </a:lnTo>
                  <a:lnTo>
                    <a:pt x="70" y="2762"/>
                  </a:lnTo>
                  <a:lnTo>
                    <a:pt x="90" y="2802"/>
                  </a:lnTo>
                  <a:lnTo>
                    <a:pt x="110" y="2840"/>
                  </a:lnTo>
                  <a:lnTo>
                    <a:pt x="130" y="2878"/>
                  </a:lnTo>
                  <a:lnTo>
                    <a:pt x="154" y="2916"/>
                  </a:lnTo>
                  <a:lnTo>
                    <a:pt x="180" y="2952"/>
                  </a:lnTo>
                  <a:lnTo>
                    <a:pt x="206" y="2986"/>
                  </a:lnTo>
                  <a:lnTo>
                    <a:pt x="236" y="3018"/>
                  </a:lnTo>
                  <a:lnTo>
                    <a:pt x="266" y="3050"/>
                  </a:lnTo>
                  <a:lnTo>
                    <a:pt x="296" y="3080"/>
                  </a:lnTo>
                  <a:lnTo>
                    <a:pt x="330" y="3108"/>
                  </a:lnTo>
                  <a:lnTo>
                    <a:pt x="364" y="3136"/>
                  </a:lnTo>
                  <a:lnTo>
                    <a:pt x="400" y="3160"/>
                  </a:lnTo>
                  <a:lnTo>
                    <a:pt x="436" y="3184"/>
                  </a:lnTo>
                  <a:lnTo>
                    <a:pt x="474" y="3206"/>
                  </a:lnTo>
                  <a:lnTo>
                    <a:pt x="514" y="3226"/>
                  </a:lnTo>
                  <a:lnTo>
                    <a:pt x="554" y="3244"/>
                  </a:lnTo>
                  <a:lnTo>
                    <a:pt x="596" y="3260"/>
                  </a:lnTo>
                  <a:lnTo>
                    <a:pt x="638" y="3276"/>
                  </a:lnTo>
                  <a:lnTo>
                    <a:pt x="680" y="3288"/>
                  </a:lnTo>
                  <a:lnTo>
                    <a:pt x="724" y="3298"/>
                  </a:lnTo>
                  <a:lnTo>
                    <a:pt x="770" y="3306"/>
                  </a:lnTo>
                  <a:lnTo>
                    <a:pt x="814" y="3312"/>
                  </a:lnTo>
                  <a:lnTo>
                    <a:pt x="860" y="3314"/>
                  </a:lnTo>
                  <a:lnTo>
                    <a:pt x="908" y="3316"/>
                  </a:lnTo>
                  <a:lnTo>
                    <a:pt x="5486" y="3316"/>
                  </a:lnTo>
                  <a:lnTo>
                    <a:pt x="5486" y="3316"/>
                  </a:lnTo>
                  <a:lnTo>
                    <a:pt x="5520" y="3316"/>
                  </a:lnTo>
                  <a:lnTo>
                    <a:pt x="5554" y="3312"/>
                  </a:lnTo>
                  <a:lnTo>
                    <a:pt x="5588" y="3308"/>
                  </a:lnTo>
                  <a:lnTo>
                    <a:pt x="5620" y="3302"/>
                  </a:lnTo>
                  <a:lnTo>
                    <a:pt x="5652" y="3294"/>
                  </a:lnTo>
                  <a:lnTo>
                    <a:pt x="5684" y="3286"/>
                  </a:lnTo>
                  <a:lnTo>
                    <a:pt x="5716" y="3276"/>
                  </a:lnTo>
                  <a:lnTo>
                    <a:pt x="5746" y="3264"/>
                  </a:lnTo>
                  <a:lnTo>
                    <a:pt x="5776" y="3250"/>
                  </a:lnTo>
                  <a:lnTo>
                    <a:pt x="5804" y="3236"/>
                  </a:lnTo>
                  <a:lnTo>
                    <a:pt x="5832" y="3220"/>
                  </a:lnTo>
                  <a:lnTo>
                    <a:pt x="5860" y="3202"/>
                  </a:lnTo>
                  <a:lnTo>
                    <a:pt x="5886" y="3184"/>
                  </a:lnTo>
                  <a:lnTo>
                    <a:pt x="5910" y="3164"/>
                  </a:lnTo>
                  <a:lnTo>
                    <a:pt x="5934" y="3142"/>
                  </a:lnTo>
                  <a:lnTo>
                    <a:pt x="5958" y="3120"/>
                  </a:lnTo>
                  <a:lnTo>
                    <a:pt x="5980" y="3096"/>
                  </a:lnTo>
                  <a:lnTo>
                    <a:pt x="6002" y="3072"/>
                  </a:lnTo>
                  <a:lnTo>
                    <a:pt x="6022" y="3048"/>
                  </a:lnTo>
                  <a:lnTo>
                    <a:pt x="6040" y="3022"/>
                  </a:lnTo>
                  <a:lnTo>
                    <a:pt x="6058" y="2994"/>
                  </a:lnTo>
                  <a:lnTo>
                    <a:pt x="6074" y="2966"/>
                  </a:lnTo>
                  <a:lnTo>
                    <a:pt x="6088" y="2938"/>
                  </a:lnTo>
                  <a:lnTo>
                    <a:pt x="6102" y="2908"/>
                  </a:lnTo>
                  <a:lnTo>
                    <a:pt x="6114" y="2878"/>
                  </a:lnTo>
                  <a:lnTo>
                    <a:pt x="6124" y="2846"/>
                  </a:lnTo>
                  <a:lnTo>
                    <a:pt x="6134" y="2814"/>
                  </a:lnTo>
                  <a:lnTo>
                    <a:pt x="6140" y="2782"/>
                  </a:lnTo>
                  <a:lnTo>
                    <a:pt x="6146" y="2748"/>
                  </a:lnTo>
                  <a:lnTo>
                    <a:pt x="6150" y="2716"/>
                  </a:lnTo>
                  <a:lnTo>
                    <a:pt x="6154" y="2682"/>
                  </a:lnTo>
                  <a:lnTo>
                    <a:pt x="6154" y="2646"/>
                  </a:lnTo>
                  <a:lnTo>
                    <a:pt x="6154" y="2646"/>
                  </a:lnTo>
                  <a:lnTo>
                    <a:pt x="6154" y="2614"/>
                  </a:lnTo>
                  <a:lnTo>
                    <a:pt x="6150" y="2580"/>
                  </a:lnTo>
                  <a:lnTo>
                    <a:pt x="6146" y="2548"/>
                  </a:lnTo>
                  <a:lnTo>
                    <a:pt x="6142" y="2516"/>
                  </a:lnTo>
                  <a:lnTo>
                    <a:pt x="6134" y="2484"/>
                  </a:lnTo>
                  <a:lnTo>
                    <a:pt x="6126" y="2452"/>
                  </a:lnTo>
                  <a:lnTo>
                    <a:pt x="6116" y="2422"/>
                  </a:lnTo>
                  <a:lnTo>
                    <a:pt x="6104" y="2392"/>
                  </a:lnTo>
                  <a:lnTo>
                    <a:pt x="6092" y="2364"/>
                  </a:lnTo>
                  <a:lnTo>
                    <a:pt x="6078" y="2336"/>
                  </a:lnTo>
                  <a:lnTo>
                    <a:pt x="6062" y="2308"/>
                  </a:lnTo>
                  <a:lnTo>
                    <a:pt x="6046" y="2282"/>
                  </a:lnTo>
                  <a:lnTo>
                    <a:pt x="6028" y="2256"/>
                  </a:lnTo>
                  <a:lnTo>
                    <a:pt x="6008" y="2230"/>
                  </a:lnTo>
                  <a:lnTo>
                    <a:pt x="5988" y="2206"/>
                  </a:lnTo>
                  <a:lnTo>
                    <a:pt x="5968" y="2184"/>
                  </a:lnTo>
                  <a:lnTo>
                    <a:pt x="5946" y="2162"/>
                  </a:lnTo>
                  <a:lnTo>
                    <a:pt x="5922" y="2140"/>
                  </a:lnTo>
                  <a:lnTo>
                    <a:pt x="5898" y="2120"/>
                  </a:lnTo>
                  <a:lnTo>
                    <a:pt x="5872" y="2102"/>
                  </a:lnTo>
                  <a:lnTo>
                    <a:pt x="5846" y="2084"/>
                  </a:lnTo>
                  <a:lnTo>
                    <a:pt x="5820" y="2068"/>
                  </a:lnTo>
                  <a:lnTo>
                    <a:pt x="5792" y="2054"/>
                  </a:lnTo>
                  <a:lnTo>
                    <a:pt x="5764" y="2040"/>
                  </a:lnTo>
                  <a:lnTo>
                    <a:pt x="5734" y="2026"/>
                  </a:lnTo>
                  <a:lnTo>
                    <a:pt x="5704" y="2016"/>
                  </a:lnTo>
                  <a:lnTo>
                    <a:pt x="5674" y="2006"/>
                  </a:lnTo>
                  <a:lnTo>
                    <a:pt x="5642" y="1998"/>
                  </a:lnTo>
                  <a:lnTo>
                    <a:pt x="5612" y="1990"/>
                  </a:lnTo>
                  <a:lnTo>
                    <a:pt x="5578" y="1986"/>
                  </a:lnTo>
                  <a:lnTo>
                    <a:pt x="5546" y="1982"/>
                  </a:lnTo>
                  <a:lnTo>
                    <a:pt x="5512" y="1980"/>
                  </a:lnTo>
                  <a:lnTo>
                    <a:pt x="5512" y="198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B7BC3">
                    <a:alpha val="45000"/>
                  </a:srgbClr>
                </a:gs>
                <a:gs pos="48000">
                  <a:srgbClr val="00A6E7">
                    <a:alpha val="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4A8E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/>
            <a:p>
              <a:pPr algn="ctr" defTabSz="1096293">
                <a:lnSpc>
                  <a:spcPct val="140000"/>
                </a:lnSpc>
                <a:buClr>
                  <a:srgbClr val="1F497D"/>
                </a:buClr>
                <a:buSzPct val="60000"/>
              </a:pPr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680" name="图片 679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4649" y="5251463"/>
              <a:ext cx="544957" cy="167462"/>
            </a:xfrm>
            <a:prstGeom prst="rect">
              <a:avLst/>
            </a:prstGeom>
          </p:spPr>
        </p:pic>
        <p:grpSp>
          <p:nvGrpSpPr>
            <p:cNvPr id="681" name="组合 680"/>
            <p:cNvGrpSpPr/>
            <p:nvPr/>
          </p:nvGrpSpPr>
          <p:grpSpPr>
            <a:xfrm>
              <a:off x="9482793" y="4326658"/>
              <a:ext cx="806813" cy="381090"/>
              <a:chOff x="9406205" y="3174681"/>
              <a:chExt cx="952829" cy="493681"/>
            </a:xfrm>
          </p:grpSpPr>
          <p:sp>
            <p:nvSpPr>
              <p:cNvPr id="682" name="Freeform 8"/>
              <p:cNvSpPr>
                <a:spLocks/>
              </p:cNvSpPr>
              <p:nvPr/>
            </p:nvSpPr>
            <p:spPr bwMode="auto">
              <a:xfrm>
                <a:off x="9406205" y="3174681"/>
                <a:ext cx="952829" cy="493681"/>
              </a:xfrm>
              <a:custGeom>
                <a:avLst/>
                <a:gdLst/>
                <a:ahLst/>
                <a:cxnLst>
                  <a:cxn ang="0">
                    <a:pos x="5492" y="1876"/>
                  </a:cxn>
                  <a:cxn ang="0">
                    <a:pos x="5426" y="1682"/>
                  </a:cxn>
                  <a:cxn ang="0">
                    <a:pos x="5326" y="1506"/>
                  </a:cxn>
                  <a:cxn ang="0">
                    <a:pos x="5198" y="1350"/>
                  </a:cxn>
                  <a:cxn ang="0">
                    <a:pos x="5046" y="1220"/>
                  </a:cxn>
                  <a:cxn ang="0">
                    <a:pos x="4874" y="1116"/>
                  </a:cxn>
                  <a:cxn ang="0">
                    <a:pos x="4682" y="1042"/>
                  </a:cxn>
                  <a:cxn ang="0">
                    <a:pos x="4476" y="1004"/>
                  </a:cxn>
                  <a:cxn ang="0">
                    <a:pos x="4302" y="1002"/>
                  </a:cxn>
                  <a:cxn ang="0">
                    <a:pos x="4184" y="898"/>
                  </a:cxn>
                  <a:cxn ang="0">
                    <a:pos x="4060" y="694"/>
                  </a:cxn>
                  <a:cxn ang="0">
                    <a:pos x="3908" y="512"/>
                  </a:cxn>
                  <a:cxn ang="0">
                    <a:pos x="3732" y="352"/>
                  </a:cxn>
                  <a:cxn ang="0">
                    <a:pos x="3534" y="218"/>
                  </a:cxn>
                  <a:cxn ang="0">
                    <a:pos x="3316" y="114"/>
                  </a:cxn>
                  <a:cxn ang="0">
                    <a:pos x="3084" y="42"/>
                  </a:cxn>
                  <a:cxn ang="0">
                    <a:pos x="2838" y="4"/>
                  </a:cxn>
                  <a:cxn ang="0">
                    <a:pos x="2630" y="2"/>
                  </a:cxn>
                  <a:cxn ang="0">
                    <a:pos x="2318" y="46"/>
                  </a:cxn>
                  <a:cxn ang="0">
                    <a:pos x="2026" y="146"/>
                  </a:cxn>
                  <a:cxn ang="0">
                    <a:pos x="1764" y="296"/>
                  </a:cxn>
                  <a:cxn ang="0">
                    <a:pos x="1532" y="490"/>
                  </a:cxn>
                  <a:cxn ang="0">
                    <a:pos x="1340" y="724"/>
                  </a:cxn>
                  <a:cxn ang="0">
                    <a:pos x="1194" y="988"/>
                  </a:cxn>
                  <a:cxn ang="0">
                    <a:pos x="1096" y="1280"/>
                  </a:cxn>
                  <a:cxn ang="0">
                    <a:pos x="1058" y="1514"/>
                  </a:cxn>
                  <a:cxn ang="0">
                    <a:pos x="908" y="1500"/>
                  </a:cxn>
                  <a:cxn ang="0">
                    <a:pos x="770" y="1510"/>
                  </a:cxn>
                  <a:cxn ang="0">
                    <a:pos x="596" y="1556"/>
                  </a:cxn>
                  <a:cxn ang="0">
                    <a:pos x="436" y="1632"/>
                  </a:cxn>
                  <a:cxn ang="0">
                    <a:pos x="296" y="1736"/>
                  </a:cxn>
                  <a:cxn ang="0">
                    <a:pos x="180" y="1864"/>
                  </a:cxn>
                  <a:cxn ang="0">
                    <a:pos x="90" y="2014"/>
                  </a:cxn>
                  <a:cxn ang="0">
                    <a:pos x="28" y="2182"/>
                  </a:cxn>
                  <a:cxn ang="0">
                    <a:pos x="0" y="2362"/>
                  </a:cxn>
                  <a:cxn ang="0">
                    <a:pos x="4" y="2500"/>
                  </a:cxn>
                  <a:cxn ang="0">
                    <a:pos x="40" y="2678"/>
                  </a:cxn>
                  <a:cxn ang="0">
                    <a:pos x="110" y="2840"/>
                  </a:cxn>
                  <a:cxn ang="0">
                    <a:pos x="206" y="2986"/>
                  </a:cxn>
                  <a:cxn ang="0">
                    <a:pos x="330" y="3108"/>
                  </a:cxn>
                  <a:cxn ang="0">
                    <a:pos x="474" y="3206"/>
                  </a:cxn>
                  <a:cxn ang="0">
                    <a:pos x="638" y="3276"/>
                  </a:cxn>
                  <a:cxn ang="0">
                    <a:pos x="814" y="3312"/>
                  </a:cxn>
                  <a:cxn ang="0">
                    <a:pos x="5486" y="3316"/>
                  </a:cxn>
                  <a:cxn ang="0">
                    <a:pos x="5620" y="3302"/>
                  </a:cxn>
                  <a:cxn ang="0">
                    <a:pos x="5746" y="3264"/>
                  </a:cxn>
                  <a:cxn ang="0">
                    <a:pos x="5860" y="3202"/>
                  </a:cxn>
                  <a:cxn ang="0">
                    <a:pos x="5958" y="3120"/>
                  </a:cxn>
                  <a:cxn ang="0">
                    <a:pos x="6040" y="3022"/>
                  </a:cxn>
                  <a:cxn ang="0">
                    <a:pos x="6102" y="2908"/>
                  </a:cxn>
                  <a:cxn ang="0">
                    <a:pos x="6140" y="2782"/>
                  </a:cxn>
                  <a:cxn ang="0">
                    <a:pos x="6154" y="2646"/>
                  </a:cxn>
                  <a:cxn ang="0">
                    <a:pos x="6146" y="2548"/>
                  </a:cxn>
                  <a:cxn ang="0">
                    <a:pos x="6116" y="2422"/>
                  </a:cxn>
                  <a:cxn ang="0">
                    <a:pos x="6062" y="2308"/>
                  </a:cxn>
                  <a:cxn ang="0">
                    <a:pos x="5988" y="2206"/>
                  </a:cxn>
                  <a:cxn ang="0">
                    <a:pos x="5898" y="2120"/>
                  </a:cxn>
                  <a:cxn ang="0">
                    <a:pos x="5792" y="2054"/>
                  </a:cxn>
                  <a:cxn ang="0">
                    <a:pos x="5674" y="2006"/>
                  </a:cxn>
                  <a:cxn ang="0">
                    <a:pos x="5546" y="1982"/>
                  </a:cxn>
                </a:cxnLst>
                <a:rect l="0" t="0" r="r" b="b"/>
                <a:pathLst>
                  <a:path w="6154" h="3316">
                    <a:moveTo>
                      <a:pt x="5512" y="1980"/>
                    </a:moveTo>
                    <a:lnTo>
                      <a:pt x="5512" y="1980"/>
                    </a:lnTo>
                    <a:lnTo>
                      <a:pt x="5504" y="1928"/>
                    </a:lnTo>
                    <a:lnTo>
                      <a:pt x="5492" y="1876"/>
                    </a:lnTo>
                    <a:lnTo>
                      <a:pt x="5478" y="1826"/>
                    </a:lnTo>
                    <a:lnTo>
                      <a:pt x="5462" y="1778"/>
                    </a:lnTo>
                    <a:lnTo>
                      <a:pt x="5446" y="1730"/>
                    </a:lnTo>
                    <a:lnTo>
                      <a:pt x="5426" y="1682"/>
                    </a:lnTo>
                    <a:lnTo>
                      <a:pt x="5404" y="1636"/>
                    </a:lnTo>
                    <a:lnTo>
                      <a:pt x="5380" y="1592"/>
                    </a:lnTo>
                    <a:lnTo>
                      <a:pt x="5354" y="1548"/>
                    </a:lnTo>
                    <a:lnTo>
                      <a:pt x="5326" y="1506"/>
                    </a:lnTo>
                    <a:lnTo>
                      <a:pt x="5296" y="1466"/>
                    </a:lnTo>
                    <a:lnTo>
                      <a:pt x="5266" y="1426"/>
                    </a:lnTo>
                    <a:lnTo>
                      <a:pt x="5234" y="1388"/>
                    </a:lnTo>
                    <a:lnTo>
                      <a:pt x="5198" y="1350"/>
                    </a:lnTo>
                    <a:lnTo>
                      <a:pt x="5162" y="1316"/>
                    </a:lnTo>
                    <a:lnTo>
                      <a:pt x="5126" y="1282"/>
                    </a:lnTo>
                    <a:lnTo>
                      <a:pt x="5086" y="1250"/>
                    </a:lnTo>
                    <a:lnTo>
                      <a:pt x="5046" y="1220"/>
                    </a:lnTo>
                    <a:lnTo>
                      <a:pt x="5006" y="1190"/>
                    </a:lnTo>
                    <a:lnTo>
                      <a:pt x="4962" y="1164"/>
                    </a:lnTo>
                    <a:lnTo>
                      <a:pt x="4918" y="1138"/>
                    </a:lnTo>
                    <a:lnTo>
                      <a:pt x="4874" y="1116"/>
                    </a:lnTo>
                    <a:lnTo>
                      <a:pt x="4826" y="1094"/>
                    </a:lnTo>
                    <a:lnTo>
                      <a:pt x="4780" y="1074"/>
                    </a:lnTo>
                    <a:lnTo>
                      <a:pt x="4732" y="1058"/>
                    </a:lnTo>
                    <a:lnTo>
                      <a:pt x="4682" y="1042"/>
                    </a:lnTo>
                    <a:lnTo>
                      <a:pt x="4632" y="1030"/>
                    </a:lnTo>
                    <a:lnTo>
                      <a:pt x="4580" y="1020"/>
                    </a:lnTo>
                    <a:lnTo>
                      <a:pt x="4528" y="1010"/>
                    </a:lnTo>
                    <a:lnTo>
                      <a:pt x="4476" y="1004"/>
                    </a:lnTo>
                    <a:lnTo>
                      <a:pt x="4422" y="1002"/>
                    </a:lnTo>
                    <a:lnTo>
                      <a:pt x="4368" y="1000"/>
                    </a:lnTo>
                    <a:lnTo>
                      <a:pt x="4368" y="1000"/>
                    </a:lnTo>
                    <a:lnTo>
                      <a:pt x="4302" y="1002"/>
                    </a:lnTo>
                    <a:lnTo>
                      <a:pt x="4236" y="1008"/>
                    </a:lnTo>
                    <a:lnTo>
                      <a:pt x="4236" y="1008"/>
                    </a:lnTo>
                    <a:lnTo>
                      <a:pt x="4212" y="952"/>
                    </a:lnTo>
                    <a:lnTo>
                      <a:pt x="4184" y="898"/>
                    </a:lnTo>
                    <a:lnTo>
                      <a:pt x="4156" y="846"/>
                    </a:lnTo>
                    <a:lnTo>
                      <a:pt x="4126" y="794"/>
                    </a:lnTo>
                    <a:lnTo>
                      <a:pt x="4094" y="744"/>
                    </a:lnTo>
                    <a:lnTo>
                      <a:pt x="4060" y="694"/>
                    </a:lnTo>
                    <a:lnTo>
                      <a:pt x="4024" y="646"/>
                    </a:lnTo>
                    <a:lnTo>
                      <a:pt x="3988" y="600"/>
                    </a:lnTo>
                    <a:lnTo>
                      <a:pt x="3948" y="554"/>
                    </a:lnTo>
                    <a:lnTo>
                      <a:pt x="3908" y="512"/>
                    </a:lnTo>
                    <a:lnTo>
                      <a:pt x="3866" y="470"/>
                    </a:lnTo>
                    <a:lnTo>
                      <a:pt x="3822" y="428"/>
                    </a:lnTo>
                    <a:lnTo>
                      <a:pt x="3778" y="390"/>
                    </a:lnTo>
                    <a:lnTo>
                      <a:pt x="3732" y="352"/>
                    </a:lnTo>
                    <a:lnTo>
                      <a:pt x="3684" y="316"/>
                    </a:lnTo>
                    <a:lnTo>
                      <a:pt x="3636" y="282"/>
                    </a:lnTo>
                    <a:lnTo>
                      <a:pt x="3586" y="248"/>
                    </a:lnTo>
                    <a:lnTo>
                      <a:pt x="3534" y="218"/>
                    </a:lnTo>
                    <a:lnTo>
                      <a:pt x="3482" y="190"/>
                    </a:lnTo>
                    <a:lnTo>
                      <a:pt x="3428" y="162"/>
                    </a:lnTo>
                    <a:lnTo>
                      <a:pt x="3372" y="138"/>
                    </a:lnTo>
                    <a:lnTo>
                      <a:pt x="3316" y="114"/>
                    </a:lnTo>
                    <a:lnTo>
                      <a:pt x="3260" y="92"/>
                    </a:lnTo>
                    <a:lnTo>
                      <a:pt x="3202" y="74"/>
                    </a:lnTo>
                    <a:lnTo>
                      <a:pt x="3144" y="56"/>
                    </a:lnTo>
                    <a:lnTo>
                      <a:pt x="3084" y="42"/>
                    </a:lnTo>
                    <a:lnTo>
                      <a:pt x="3024" y="30"/>
                    </a:lnTo>
                    <a:lnTo>
                      <a:pt x="2962" y="18"/>
                    </a:lnTo>
                    <a:lnTo>
                      <a:pt x="2900" y="10"/>
                    </a:lnTo>
                    <a:lnTo>
                      <a:pt x="2838" y="4"/>
                    </a:lnTo>
                    <a:lnTo>
                      <a:pt x="2774" y="0"/>
                    </a:lnTo>
                    <a:lnTo>
                      <a:pt x="2710" y="0"/>
                    </a:lnTo>
                    <a:lnTo>
                      <a:pt x="2710" y="0"/>
                    </a:lnTo>
                    <a:lnTo>
                      <a:pt x="2630" y="2"/>
                    </a:lnTo>
                    <a:lnTo>
                      <a:pt x="2550" y="8"/>
                    </a:lnTo>
                    <a:lnTo>
                      <a:pt x="2472" y="16"/>
                    </a:lnTo>
                    <a:lnTo>
                      <a:pt x="2394" y="30"/>
                    </a:lnTo>
                    <a:lnTo>
                      <a:pt x="2318" y="46"/>
                    </a:lnTo>
                    <a:lnTo>
                      <a:pt x="2242" y="66"/>
                    </a:lnTo>
                    <a:lnTo>
                      <a:pt x="2168" y="90"/>
                    </a:lnTo>
                    <a:lnTo>
                      <a:pt x="2096" y="116"/>
                    </a:lnTo>
                    <a:lnTo>
                      <a:pt x="2026" y="146"/>
                    </a:lnTo>
                    <a:lnTo>
                      <a:pt x="1958" y="180"/>
                    </a:lnTo>
                    <a:lnTo>
                      <a:pt x="1892" y="216"/>
                    </a:lnTo>
                    <a:lnTo>
                      <a:pt x="1826" y="256"/>
                    </a:lnTo>
                    <a:lnTo>
                      <a:pt x="1764" y="296"/>
                    </a:lnTo>
                    <a:lnTo>
                      <a:pt x="1702" y="342"/>
                    </a:lnTo>
                    <a:lnTo>
                      <a:pt x="1644" y="388"/>
                    </a:lnTo>
                    <a:lnTo>
                      <a:pt x="1586" y="438"/>
                    </a:lnTo>
                    <a:lnTo>
                      <a:pt x="1532" y="490"/>
                    </a:lnTo>
                    <a:lnTo>
                      <a:pt x="1480" y="546"/>
                    </a:lnTo>
                    <a:lnTo>
                      <a:pt x="1432" y="602"/>
                    </a:lnTo>
                    <a:lnTo>
                      <a:pt x="1386" y="662"/>
                    </a:lnTo>
                    <a:lnTo>
                      <a:pt x="1340" y="724"/>
                    </a:lnTo>
                    <a:lnTo>
                      <a:pt x="1300" y="786"/>
                    </a:lnTo>
                    <a:lnTo>
                      <a:pt x="1262" y="852"/>
                    </a:lnTo>
                    <a:lnTo>
                      <a:pt x="1226" y="920"/>
                    </a:lnTo>
                    <a:lnTo>
                      <a:pt x="1194" y="988"/>
                    </a:lnTo>
                    <a:lnTo>
                      <a:pt x="1164" y="1058"/>
                    </a:lnTo>
                    <a:lnTo>
                      <a:pt x="1138" y="1132"/>
                    </a:lnTo>
                    <a:lnTo>
                      <a:pt x="1116" y="1204"/>
                    </a:lnTo>
                    <a:lnTo>
                      <a:pt x="1096" y="1280"/>
                    </a:lnTo>
                    <a:lnTo>
                      <a:pt x="1080" y="1356"/>
                    </a:lnTo>
                    <a:lnTo>
                      <a:pt x="1068" y="1434"/>
                    </a:lnTo>
                    <a:lnTo>
                      <a:pt x="1058" y="1514"/>
                    </a:lnTo>
                    <a:lnTo>
                      <a:pt x="1058" y="1514"/>
                    </a:lnTo>
                    <a:lnTo>
                      <a:pt x="1022" y="1508"/>
                    </a:lnTo>
                    <a:lnTo>
                      <a:pt x="984" y="1504"/>
                    </a:lnTo>
                    <a:lnTo>
                      <a:pt x="946" y="1500"/>
                    </a:lnTo>
                    <a:lnTo>
                      <a:pt x="908" y="1500"/>
                    </a:lnTo>
                    <a:lnTo>
                      <a:pt x="908" y="1500"/>
                    </a:lnTo>
                    <a:lnTo>
                      <a:pt x="860" y="1502"/>
                    </a:lnTo>
                    <a:lnTo>
                      <a:pt x="814" y="1504"/>
                    </a:lnTo>
                    <a:lnTo>
                      <a:pt x="770" y="1510"/>
                    </a:lnTo>
                    <a:lnTo>
                      <a:pt x="724" y="1518"/>
                    </a:lnTo>
                    <a:lnTo>
                      <a:pt x="680" y="1528"/>
                    </a:lnTo>
                    <a:lnTo>
                      <a:pt x="638" y="1540"/>
                    </a:lnTo>
                    <a:lnTo>
                      <a:pt x="596" y="1556"/>
                    </a:lnTo>
                    <a:lnTo>
                      <a:pt x="554" y="1572"/>
                    </a:lnTo>
                    <a:lnTo>
                      <a:pt x="514" y="1590"/>
                    </a:lnTo>
                    <a:lnTo>
                      <a:pt x="474" y="1610"/>
                    </a:lnTo>
                    <a:lnTo>
                      <a:pt x="436" y="1632"/>
                    </a:lnTo>
                    <a:lnTo>
                      <a:pt x="400" y="1656"/>
                    </a:lnTo>
                    <a:lnTo>
                      <a:pt x="364" y="1680"/>
                    </a:lnTo>
                    <a:lnTo>
                      <a:pt x="330" y="1708"/>
                    </a:lnTo>
                    <a:lnTo>
                      <a:pt x="296" y="1736"/>
                    </a:lnTo>
                    <a:lnTo>
                      <a:pt x="266" y="1766"/>
                    </a:lnTo>
                    <a:lnTo>
                      <a:pt x="236" y="1798"/>
                    </a:lnTo>
                    <a:lnTo>
                      <a:pt x="206" y="1830"/>
                    </a:lnTo>
                    <a:lnTo>
                      <a:pt x="180" y="1864"/>
                    </a:lnTo>
                    <a:lnTo>
                      <a:pt x="154" y="1900"/>
                    </a:lnTo>
                    <a:lnTo>
                      <a:pt x="130" y="1938"/>
                    </a:lnTo>
                    <a:lnTo>
                      <a:pt x="110" y="1976"/>
                    </a:lnTo>
                    <a:lnTo>
                      <a:pt x="90" y="2014"/>
                    </a:lnTo>
                    <a:lnTo>
                      <a:pt x="70" y="2054"/>
                    </a:lnTo>
                    <a:lnTo>
                      <a:pt x="54" y="2096"/>
                    </a:lnTo>
                    <a:lnTo>
                      <a:pt x="40" y="2138"/>
                    </a:lnTo>
                    <a:lnTo>
                      <a:pt x="28" y="2182"/>
                    </a:lnTo>
                    <a:lnTo>
                      <a:pt x="18" y="2224"/>
                    </a:lnTo>
                    <a:lnTo>
                      <a:pt x="10" y="2270"/>
                    </a:lnTo>
                    <a:lnTo>
                      <a:pt x="4" y="2316"/>
                    </a:lnTo>
                    <a:lnTo>
                      <a:pt x="0" y="2362"/>
                    </a:lnTo>
                    <a:lnTo>
                      <a:pt x="0" y="2408"/>
                    </a:lnTo>
                    <a:lnTo>
                      <a:pt x="0" y="2408"/>
                    </a:lnTo>
                    <a:lnTo>
                      <a:pt x="0" y="2454"/>
                    </a:lnTo>
                    <a:lnTo>
                      <a:pt x="4" y="2500"/>
                    </a:lnTo>
                    <a:lnTo>
                      <a:pt x="10" y="2546"/>
                    </a:lnTo>
                    <a:lnTo>
                      <a:pt x="18" y="2590"/>
                    </a:lnTo>
                    <a:lnTo>
                      <a:pt x="28" y="2634"/>
                    </a:lnTo>
                    <a:lnTo>
                      <a:pt x="40" y="2678"/>
                    </a:lnTo>
                    <a:lnTo>
                      <a:pt x="54" y="2720"/>
                    </a:lnTo>
                    <a:lnTo>
                      <a:pt x="70" y="2762"/>
                    </a:lnTo>
                    <a:lnTo>
                      <a:pt x="90" y="2802"/>
                    </a:lnTo>
                    <a:lnTo>
                      <a:pt x="110" y="2840"/>
                    </a:lnTo>
                    <a:lnTo>
                      <a:pt x="130" y="2878"/>
                    </a:lnTo>
                    <a:lnTo>
                      <a:pt x="154" y="2916"/>
                    </a:lnTo>
                    <a:lnTo>
                      <a:pt x="180" y="2952"/>
                    </a:lnTo>
                    <a:lnTo>
                      <a:pt x="206" y="2986"/>
                    </a:lnTo>
                    <a:lnTo>
                      <a:pt x="236" y="3018"/>
                    </a:lnTo>
                    <a:lnTo>
                      <a:pt x="266" y="3050"/>
                    </a:lnTo>
                    <a:lnTo>
                      <a:pt x="296" y="3080"/>
                    </a:lnTo>
                    <a:lnTo>
                      <a:pt x="330" y="3108"/>
                    </a:lnTo>
                    <a:lnTo>
                      <a:pt x="364" y="3136"/>
                    </a:lnTo>
                    <a:lnTo>
                      <a:pt x="400" y="3160"/>
                    </a:lnTo>
                    <a:lnTo>
                      <a:pt x="436" y="3184"/>
                    </a:lnTo>
                    <a:lnTo>
                      <a:pt x="474" y="3206"/>
                    </a:lnTo>
                    <a:lnTo>
                      <a:pt x="514" y="3226"/>
                    </a:lnTo>
                    <a:lnTo>
                      <a:pt x="554" y="3244"/>
                    </a:lnTo>
                    <a:lnTo>
                      <a:pt x="596" y="3260"/>
                    </a:lnTo>
                    <a:lnTo>
                      <a:pt x="638" y="3276"/>
                    </a:lnTo>
                    <a:lnTo>
                      <a:pt x="680" y="3288"/>
                    </a:lnTo>
                    <a:lnTo>
                      <a:pt x="724" y="3298"/>
                    </a:lnTo>
                    <a:lnTo>
                      <a:pt x="770" y="3306"/>
                    </a:lnTo>
                    <a:lnTo>
                      <a:pt x="814" y="3312"/>
                    </a:lnTo>
                    <a:lnTo>
                      <a:pt x="860" y="3314"/>
                    </a:lnTo>
                    <a:lnTo>
                      <a:pt x="908" y="3316"/>
                    </a:lnTo>
                    <a:lnTo>
                      <a:pt x="5486" y="3316"/>
                    </a:lnTo>
                    <a:lnTo>
                      <a:pt x="5486" y="3316"/>
                    </a:lnTo>
                    <a:lnTo>
                      <a:pt x="5520" y="3316"/>
                    </a:lnTo>
                    <a:lnTo>
                      <a:pt x="5554" y="3312"/>
                    </a:lnTo>
                    <a:lnTo>
                      <a:pt x="5588" y="3308"/>
                    </a:lnTo>
                    <a:lnTo>
                      <a:pt x="5620" y="3302"/>
                    </a:lnTo>
                    <a:lnTo>
                      <a:pt x="5652" y="3294"/>
                    </a:lnTo>
                    <a:lnTo>
                      <a:pt x="5684" y="3286"/>
                    </a:lnTo>
                    <a:lnTo>
                      <a:pt x="5716" y="3276"/>
                    </a:lnTo>
                    <a:lnTo>
                      <a:pt x="5746" y="3264"/>
                    </a:lnTo>
                    <a:lnTo>
                      <a:pt x="5776" y="3250"/>
                    </a:lnTo>
                    <a:lnTo>
                      <a:pt x="5804" y="3236"/>
                    </a:lnTo>
                    <a:lnTo>
                      <a:pt x="5832" y="3220"/>
                    </a:lnTo>
                    <a:lnTo>
                      <a:pt x="5860" y="3202"/>
                    </a:lnTo>
                    <a:lnTo>
                      <a:pt x="5886" y="3184"/>
                    </a:lnTo>
                    <a:lnTo>
                      <a:pt x="5910" y="3164"/>
                    </a:lnTo>
                    <a:lnTo>
                      <a:pt x="5934" y="3142"/>
                    </a:lnTo>
                    <a:lnTo>
                      <a:pt x="5958" y="3120"/>
                    </a:lnTo>
                    <a:lnTo>
                      <a:pt x="5980" y="3096"/>
                    </a:lnTo>
                    <a:lnTo>
                      <a:pt x="6002" y="3072"/>
                    </a:lnTo>
                    <a:lnTo>
                      <a:pt x="6022" y="3048"/>
                    </a:lnTo>
                    <a:lnTo>
                      <a:pt x="6040" y="3022"/>
                    </a:lnTo>
                    <a:lnTo>
                      <a:pt x="6058" y="2994"/>
                    </a:lnTo>
                    <a:lnTo>
                      <a:pt x="6074" y="2966"/>
                    </a:lnTo>
                    <a:lnTo>
                      <a:pt x="6088" y="2938"/>
                    </a:lnTo>
                    <a:lnTo>
                      <a:pt x="6102" y="2908"/>
                    </a:lnTo>
                    <a:lnTo>
                      <a:pt x="6114" y="2878"/>
                    </a:lnTo>
                    <a:lnTo>
                      <a:pt x="6124" y="2846"/>
                    </a:lnTo>
                    <a:lnTo>
                      <a:pt x="6134" y="2814"/>
                    </a:lnTo>
                    <a:lnTo>
                      <a:pt x="6140" y="2782"/>
                    </a:lnTo>
                    <a:lnTo>
                      <a:pt x="6146" y="2748"/>
                    </a:lnTo>
                    <a:lnTo>
                      <a:pt x="6150" y="2716"/>
                    </a:lnTo>
                    <a:lnTo>
                      <a:pt x="6154" y="2682"/>
                    </a:lnTo>
                    <a:lnTo>
                      <a:pt x="6154" y="2646"/>
                    </a:lnTo>
                    <a:lnTo>
                      <a:pt x="6154" y="2646"/>
                    </a:lnTo>
                    <a:lnTo>
                      <a:pt x="6154" y="2614"/>
                    </a:lnTo>
                    <a:lnTo>
                      <a:pt x="6150" y="2580"/>
                    </a:lnTo>
                    <a:lnTo>
                      <a:pt x="6146" y="2548"/>
                    </a:lnTo>
                    <a:lnTo>
                      <a:pt x="6142" y="2516"/>
                    </a:lnTo>
                    <a:lnTo>
                      <a:pt x="6134" y="2484"/>
                    </a:lnTo>
                    <a:lnTo>
                      <a:pt x="6126" y="2452"/>
                    </a:lnTo>
                    <a:lnTo>
                      <a:pt x="6116" y="2422"/>
                    </a:lnTo>
                    <a:lnTo>
                      <a:pt x="6104" y="2392"/>
                    </a:lnTo>
                    <a:lnTo>
                      <a:pt x="6092" y="2364"/>
                    </a:lnTo>
                    <a:lnTo>
                      <a:pt x="6078" y="2336"/>
                    </a:lnTo>
                    <a:lnTo>
                      <a:pt x="6062" y="2308"/>
                    </a:lnTo>
                    <a:lnTo>
                      <a:pt x="6046" y="2282"/>
                    </a:lnTo>
                    <a:lnTo>
                      <a:pt x="6028" y="2256"/>
                    </a:lnTo>
                    <a:lnTo>
                      <a:pt x="6008" y="2230"/>
                    </a:lnTo>
                    <a:lnTo>
                      <a:pt x="5988" y="2206"/>
                    </a:lnTo>
                    <a:lnTo>
                      <a:pt x="5968" y="2184"/>
                    </a:lnTo>
                    <a:lnTo>
                      <a:pt x="5946" y="2162"/>
                    </a:lnTo>
                    <a:lnTo>
                      <a:pt x="5922" y="2140"/>
                    </a:lnTo>
                    <a:lnTo>
                      <a:pt x="5898" y="2120"/>
                    </a:lnTo>
                    <a:lnTo>
                      <a:pt x="5872" y="2102"/>
                    </a:lnTo>
                    <a:lnTo>
                      <a:pt x="5846" y="2084"/>
                    </a:lnTo>
                    <a:lnTo>
                      <a:pt x="5820" y="2068"/>
                    </a:lnTo>
                    <a:lnTo>
                      <a:pt x="5792" y="2054"/>
                    </a:lnTo>
                    <a:lnTo>
                      <a:pt x="5764" y="2040"/>
                    </a:lnTo>
                    <a:lnTo>
                      <a:pt x="5734" y="2026"/>
                    </a:lnTo>
                    <a:lnTo>
                      <a:pt x="5704" y="2016"/>
                    </a:lnTo>
                    <a:lnTo>
                      <a:pt x="5674" y="2006"/>
                    </a:lnTo>
                    <a:lnTo>
                      <a:pt x="5642" y="1998"/>
                    </a:lnTo>
                    <a:lnTo>
                      <a:pt x="5612" y="1990"/>
                    </a:lnTo>
                    <a:lnTo>
                      <a:pt x="5578" y="1986"/>
                    </a:lnTo>
                    <a:lnTo>
                      <a:pt x="5546" y="1982"/>
                    </a:lnTo>
                    <a:lnTo>
                      <a:pt x="5512" y="1980"/>
                    </a:lnTo>
                    <a:lnTo>
                      <a:pt x="5512" y="1980"/>
                    </a:lnTo>
                    <a:close/>
                  </a:path>
                </a:pathLst>
              </a:custGeom>
              <a:gradFill>
                <a:gsLst>
                  <a:gs pos="0">
                    <a:srgbClr val="00B0F0">
                      <a:alpha val="40000"/>
                    </a:srgbClr>
                  </a:gs>
                  <a:gs pos="65000">
                    <a:schemeClr val="accent1">
                      <a:tint val="44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 w="9525">
                <a:gradFill>
                  <a:gsLst>
                    <a:gs pos="0">
                      <a:srgbClr val="00B0F0"/>
                    </a:gs>
                    <a:gs pos="50000">
                      <a:srgbClr val="00B0F0">
                        <a:alpha val="0"/>
                      </a:srgbClr>
                    </a:gs>
                    <a:gs pos="83000">
                      <a:srgbClr val="00B0F0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72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444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9166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888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610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8332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8053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7775" algn="l" defTabSz="1219444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8424"/>
                <a:endParaRPr lang="zh-CN" altLang="en-US" sz="28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pic>
            <p:nvPicPr>
              <p:cNvPr id="683" name="Picture 2" descr="https://www.metis2020.com/wp-content/uploads/logos/logo_DT.png"/>
              <p:cNvPicPr>
                <a:picLocks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0939" y="3384168"/>
                <a:ext cx="562146" cy="239922"/>
              </a:xfrm>
              <a:prstGeom prst="rect">
                <a:avLst/>
              </a:prstGeom>
              <a:gradFill flip="none" rotWithShape="1">
                <a:gsLst>
                  <a:gs pos="0">
                    <a:srgbClr val="0B7BC3">
                      <a:alpha val="45000"/>
                    </a:srgbClr>
                  </a:gs>
                  <a:gs pos="48000">
                    <a:srgbClr val="00A6E7">
                      <a:alpha val="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noFill/>
              </a:ln>
              <a:effectLst/>
              <a:extLst/>
            </p:spPr>
          </p:pic>
        </p:grpSp>
        <p:grpSp>
          <p:nvGrpSpPr>
            <p:cNvPr id="684" name="组合 683"/>
            <p:cNvGrpSpPr/>
            <p:nvPr/>
          </p:nvGrpSpPr>
          <p:grpSpPr>
            <a:xfrm>
              <a:off x="9645831" y="5476492"/>
              <a:ext cx="806813" cy="381090"/>
              <a:chOff x="7966889" y="4279523"/>
              <a:chExt cx="952829" cy="493681"/>
            </a:xfrm>
          </p:grpSpPr>
          <p:sp>
            <p:nvSpPr>
              <p:cNvPr id="685" name="Freeform 8"/>
              <p:cNvSpPr>
                <a:spLocks/>
              </p:cNvSpPr>
              <p:nvPr/>
            </p:nvSpPr>
            <p:spPr bwMode="auto">
              <a:xfrm>
                <a:off x="7966889" y="4279523"/>
                <a:ext cx="952829" cy="493681"/>
              </a:xfrm>
              <a:custGeom>
                <a:avLst/>
                <a:gdLst/>
                <a:ahLst/>
                <a:cxnLst>
                  <a:cxn ang="0">
                    <a:pos x="5492" y="1876"/>
                  </a:cxn>
                  <a:cxn ang="0">
                    <a:pos x="5426" y="1682"/>
                  </a:cxn>
                  <a:cxn ang="0">
                    <a:pos x="5326" y="1506"/>
                  </a:cxn>
                  <a:cxn ang="0">
                    <a:pos x="5198" y="1350"/>
                  </a:cxn>
                  <a:cxn ang="0">
                    <a:pos x="5046" y="1220"/>
                  </a:cxn>
                  <a:cxn ang="0">
                    <a:pos x="4874" y="1116"/>
                  </a:cxn>
                  <a:cxn ang="0">
                    <a:pos x="4682" y="1042"/>
                  </a:cxn>
                  <a:cxn ang="0">
                    <a:pos x="4476" y="1004"/>
                  </a:cxn>
                  <a:cxn ang="0">
                    <a:pos x="4302" y="1002"/>
                  </a:cxn>
                  <a:cxn ang="0">
                    <a:pos x="4184" y="898"/>
                  </a:cxn>
                  <a:cxn ang="0">
                    <a:pos x="4060" y="694"/>
                  </a:cxn>
                  <a:cxn ang="0">
                    <a:pos x="3908" y="512"/>
                  </a:cxn>
                  <a:cxn ang="0">
                    <a:pos x="3732" y="352"/>
                  </a:cxn>
                  <a:cxn ang="0">
                    <a:pos x="3534" y="218"/>
                  </a:cxn>
                  <a:cxn ang="0">
                    <a:pos x="3316" y="114"/>
                  </a:cxn>
                  <a:cxn ang="0">
                    <a:pos x="3084" y="42"/>
                  </a:cxn>
                  <a:cxn ang="0">
                    <a:pos x="2838" y="4"/>
                  </a:cxn>
                  <a:cxn ang="0">
                    <a:pos x="2630" y="2"/>
                  </a:cxn>
                  <a:cxn ang="0">
                    <a:pos x="2318" y="46"/>
                  </a:cxn>
                  <a:cxn ang="0">
                    <a:pos x="2026" y="146"/>
                  </a:cxn>
                  <a:cxn ang="0">
                    <a:pos x="1764" y="296"/>
                  </a:cxn>
                  <a:cxn ang="0">
                    <a:pos x="1532" y="490"/>
                  </a:cxn>
                  <a:cxn ang="0">
                    <a:pos x="1340" y="724"/>
                  </a:cxn>
                  <a:cxn ang="0">
                    <a:pos x="1194" y="988"/>
                  </a:cxn>
                  <a:cxn ang="0">
                    <a:pos x="1096" y="1280"/>
                  </a:cxn>
                  <a:cxn ang="0">
                    <a:pos x="1058" y="1514"/>
                  </a:cxn>
                  <a:cxn ang="0">
                    <a:pos x="908" y="1500"/>
                  </a:cxn>
                  <a:cxn ang="0">
                    <a:pos x="770" y="1510"/>
                  </a:cxn>
                  <a:cxn ang="0">
                    <a:pos x="596" y="1556"/>
                  </a:cxn>
                  <a:cxn ang="0">
                    <a:pos x="436" y="1632"/>
                  </a:cxn>
                  <a:cxn ang="0">
                    <a:pos x="296" y="1736"/>
                  </a:cxn>
                  <a:cxn ang="0">
                    <a:pos x="180" y="1864"/>
                  </a:cxn>
                  <a:cxn ang="0">
                    <a:pos x="90" y="2014"/>
                  </a:cxn>
                  <a:cxn ang="0">
                    <a:pos x="28" y="2182"/>
                  </a:cxn>
                  <a:cxn ang="0">
                    <a:pos x="0" y="2362"/>
                  </a:cxn>
                  <a:cxn ang="0">
                    <a:pos x="4" y="2500"/>
                  </a:cxn>
                  <a:cxn ang="0">
                    <a:pos x="40" y="2678"/>
                  </a:cxn>
                  <a:cxn ang="0">
                    <a:pos x="110" y="2840"/>
                  </a:cxn>
                  <a:cxn ang="0">
                    <a:pos x="206" y="2986"/>
                  </a:cxn>
                  <a:cxn ang="0">
                    <a:pos x="330" y="3108"/>
                  </a:cxn>
                  <a:cxn ang="0">
                    <a:pos x="474" y="3206"/>
                  </a:cxn>
                  <a:cxn ang="0">
                    <a:pos x="638" y="3276"/>
                  </a:cxn>
                  <a:cxn ang="0">
                    <a:pos x="814" y="3312"/>
                  </a:cxn>
                  <a:cxn ang="0">
                    <a:pos x="5486" y="3316"/>
                  </a:cxn>
                  <a:cxn ang="0">
                    <a:pos x="5620" y="3302"/>
                  </a:cxn>
                  <a:cxn ang="0">
                    <a:pos x="5746" y="3264"/>
                  </a:cxn>
                  <a:cxn ang="0">
                    <a:pos x="5860" y="3202"/>
                  </a:cxn>
                  <a:cxn ang="0">
                    <a:pos x="5958" y="3120"/>
                  </a:cxn>
                  <a:cxn ang="0">
                    <a:pos x="6040" y="3022"/>
                  </a:cxn>
                  <a:cxn ang="0">
                    <a:pos x="6102" y="2908"/>
                  </a:cxn>
                  <a:cxn ang="0">
                    <a:pos x="6140" y="2782"/>
                  </a:cxn>
                  <a:cxn ang="0">
                    <a:pos x="6154" y="2646"/>
                  </a:cxn>
                  <a:cxn ang="0">
                    <a:pos x="6146" y="2548"/>
                  </a:cxn>
                  <a:cxn ang="0">
                    <a:pos x="6116" y="2422"/>
                  </a:cxn>
                  <a:cxn ang="0">
                    <a:pos x="6062" y="2308"/>
                  </a:cxn>
                  <a:cxn ang="0">
                    <a:pos x="5988" y="2206"/>
                  </a:cxn>
                  <a:cxn ang="0">
                    <a:pos x="5898" y="2120"/>
                  </a:cxn>
                  <a:cxn ang="0">
                    <a:pos x="5792" y="2054"/>
                  </a:cxn>
                  <a:cxn ang="0">
                    <a:pos x="5674" y="2006"/>
                  </a:cxn>
                  <a:cxn ang="0">
                    <a:pos x="5546" y="1982"/>
                  </a:cxn>
                </a:cxnLst>
                <a:rect l="0" t="0" r="r" b="b"/>
                <a:pathLst>
                  <a:path w="6154" h="3316">
                    <a:moveTo>
                      <a:pt x="5512" y="1980"/>
                    </a:moveTo>
                    <a:lnTo>
                      <a:pt x="5512" y="1980"/>
                    </a:lnTo>
                    <a:lnTo>
                      <a:pt x="5504" y="1928"/>
                    </a:lnTo>
                    <a:lnTo>
                      <a:pt x="5492" y="1876"/>
                    </a:lnTo>
                    <a:lnTo>
                      <a:pt x="5478" y="1826"/>
                    </a:lnTo>
                    <a:lnTo>
                      <a:pt x="5462" y="1778"/>
                    </a:lnTo>
                    <a:lnTo>
                      <a:pt x="5446" y="1730"/>
                    </a:lnTo>
                    <a:lnTo>
                      <a:pt x="5426" y="1682"/>
                    </a:lnTo>
                    <a:lnTo>
                      <a:pt x="5404" y="1636"/>
                    </a:lnTo>
                    <a:lnTo>
                      <a:pt x="5380" y="1592"/>
                    </a:lnTo>
                    <a:lnTo>
                      <a:pt x="5354" y="1548"/>
                    </a:lnTo>
                    <a:lnTo>
                      <a:pt x="5326" y="1506"/>
                    </a:lnTo>
                    <a:lnTo>
                      <a:pt x="5296" y="1466"/>
                    </a:lnTo>
                    <a:lnTo>
                      <a:pt x="5266" y="1426"/>
                    </a:lnTo>
                    <a:lnTo>
                      <a:pt x="5234" y="1388"/>
                    </a:lnTo>
                    <a:lnTo>
                      <a:pt x="5198" y="1350"/>
                    </a:lnTo>
                    <a:lnTo>
                      <a:pt x="5162" y="1316"/>
                    </a:lnTo>
                    <a:lnTo>
                      <a:pt x="5126" y="1282"/>
                    </a:lnTo>
                    <a:lnTo>
                      <a:pt x="5086" y="1250"/>
                    </a:lnTo>
                    <a:lnTo>
                      <a:pt x="5046" y="1220"/>
                    </a:lnTo>
                    <a:lnTo>
                      <a:pt x="5006" y="1190"/>
                    </a:lnTo>
                    <a:lnTo>
                      <a:pt x="4962" y="1164"/>
                    </a:lnTo>
                    <a:lnTo>
                      <a:pt x="4918" y="1138"/>
                    </a:lnTo>
                    <a:lnTo>
                      <a:pt x="4874" y="1116"/>
                    </a:lnTo>
                    <a:lnTo>
                      <a:pt x="4826" y="1094"/>
                    </a:lnTo>
                    <a:lnTo>
                      <a:pt x="4780" y="1074"/>
                    </a:lnTo>
                    <a:lnTo>
                      <a:pt x="4732" y="1058"/>
                    </a:lnTo>
                    <a:lnTo>
                      <a:pt x="4682" y="1042"/>
                    </a:lnTo>
                    <a:lnTo>
                      <a:pt x="4632" y="1030"/>
                    </a:lnTo>
                    <a:lnTo>
                      <a:pt x="4580" y="1020"/>
                    </a:lnTo>
                    <a:lnTo>
                      <a:pt x="4528" y="1010"/>
                    </a:lnTo>
                    <a:lnTo>
                      <a:pt x="4476" y="1004"/>
                    </a:lnTo>
                    <a:lnTo>
                      <a:pt x="4422" y="1002"/>
                    </a:lnTo>
                    <a:lnTo>
                      <a:pt x="4368" y="1000"/>
                    </a:lnTo>
                    <a:lnTo>
                      <a:pt x="4368" y="1000"/>
                    </a:lnTo>
                    <a:lnTo>
                      <a:pt x="4302" y="1002"/>
                    </a:lnTo>
                    <a:lnTo>
                      <a:pt x="4236" y="1008"/>
                    </a:lnTo>
                    <a:lnTo>
                      <a:pt x="4236" y="1008"/>
                    </a:lnTo>
                    <a:lnTo>
                      <a:pt x="4212" y="952"/>
                    </a:lnTo>
                    <a:lnTo>
                      <a:pt x="4184" y="898"/>
                    </a:lnTo>
                    <a:lnTo>
                      <a:pt x="4156" y="846"/>
                    </a:lnTo>
                    <a:lnTo>
                      <a:pt x="4126" y="794"/>
                    </a:lnTo>
                    <a:lnTo>
                      <a:pt x="4094" y="744"/>
                    </a:lnTo>
                    <a:lnTo>
                      <a:pt x="4060" y="694"/>
                    </a:lnTo>
                    <a:lnTo>
                      <a:pt x="4024" y="646"/>
                    </a:lnTo>
                    <a:lnTo>
                      <a:pt x="3988" y="600"/>
                    </a:lnTo>
                    <a:lnTo>
                      <a:pt x="3948" y="554"/>
                    </a:lnTo>
                    <a:lnTo>
                      <a:pt x="3908" y="512"/>
                    </a:lnTo>
                    <a:lnTo>
                      <a:pt x="3866" y="470"/>
                    </a:lnTo>
                    <a:lnTo>
                      <a:pt x="3822" y="428"/>
                    </a:lnTo>
                    <a:lnTo>
                      <a:pt x="3778" y="390"/>
                    </a:lnTo>
                    <a:lnTo>
                      <a:pt x="3732" y="352"/>
                    </a:lnTo>
                    <a:lnTo>
                      <a:pt x="3684" y="316"/>
                    </a:lnTo>
                    <a:lnTo>
                      <a:pt x="3636" y="282"/>
                    </a:lnTo>
                    <a:lnTo>
                      <a:pt x="3586" y="248"/>
                    </a:lnTo>
                    <a:lnTo>
                      <a:pt x="3534" y="218"/>
                    </a:lnTo>
                    <a:lnTo>
                      <a:pt x="3482" y="190"/>
                    </a:lnTo>
                    <a:lnTo>
                      <a:pt x="3428" y="162"/>
                    </a:lnTo>
                    <a:lnTo>
                      <a:pt x="3372" y="138"/>
                    </a:lnTo>
                    <a:lnTo>
                      <a:pt x="3316" y="114"/>
                    </a:lnTo>
                    <a:lnTo>
                      <a:pt x="3260" y="92"/>
                    </a:lnTo>
                    <a:lnTo>
                      <a:pt x="3202" y="74"/>
                    </a:lnTo>
                    <a:lnTo>
                      <a:pt x="3144" y="56"/>
                    </a:lnTo>
                    <a:lnTo>
                      <a:pt x="3084" y="42"/>
                    </a:lnTo>
                    <a:lnTo>
                      <a:pt x="3024" y="30"/>
                    </a:lnTo>
                    <a:lnTo>
                      <a:pt x="2962" y="18"/>
                    </a:lnTo>
                    <a:lnTo>
                      <a:pt x="2900" y="10"/>
                    </a:lnTo>
                    <a:lnTo>
                      <a:pt x="2838" y="4"/>
                    </a:lnTo>
                    <a:lnTo>
                      <a:pt x="2774" y="0"/>
                    </a:lnTo>
                    <a:lnTo>
                      <a:pt x="2710" y="0"/>
                    </a:lnTo>
                    <a:lnTo>
                      <a:pt x="2710" y="0"/>
                    </a:lnTo>
                    <a:lnTo>
                      <a:pt x="2630" y="2"/>
                    </a:lnTo>
                    <a:lnTo>
                      <a:pt x="2550" y="8"/>
                    </a:lnTo>
                    <a:lnTo>
                      <a:pt x="2472" y="16"/>
                    </a:lnTo>
                    <a:lnTo>
                      <a:pt x="2394" y="30"/>
                    </a:lnTo>
                    <a:lnTo>
                      <a:pt x="2318" y="46"/>
                    </a:lnTo>
                    <a:lnTo>
                      <a:pt x="2242" y="66"/>
                    </a:lnTo>
                    <a:lnTo>
                      <a:pt x="2168" y="90"/>
                    </a:lnTo>
                    <a:lnTo>
                      <a:pt x="2096" y="116"/>
                    </a:lnTo>
                    <a:lnTo>
                      <a:pt x="2026" y="146"/>
                    </a:lnTo>
                    <a:lnTo>
                      <a:pt x="1958" y="180"/>
                    </a:lnTo>
                    <a:lnTo>
                      <a:pt x="1892" y="216"/>
                    </a:lnTo>
                    <a:lnTo>
                      <a:pt x="1826" y="256"/>
                    </a:lnTo>
                    <a:lnTo>
                      <a:pt x="1764" y="296"/>
                    </a:lnTo>
                    <a:lnTo>
                      <a:pt x="1702" y="342"/>
                    </a:lnTo>
                    <a:lnTo>
                      <a:pt x="1644" y="388"/>
                    </a:lnTo>
                    <a:lnTo>
                      <a:pt x="1586" y="438"/>
                    </a:lnTo>
                    <a:lnTo>
                      <a:pt x="1532" y="490"/>
                    </a:lnTo>
                    <a:lnTo>
                      <a:pt x="1480" y="546"/>
                    </a:lnTo>
                    <a:lnTo>
                      <a:pt x="1432" y="602"/>
                    </a:lnTo>
                    <a:lnTo>
                      <a:pt x="1386" y="662"/>
                    </a:lnTo>
                    <a:lnTo>
                      <a:pt x="1340" y="724"/>
                    </a:lnTo>
                    <a:lnTo>
                      <a:pt x="1300" y="786"/>
                    </a:lnTo>
                    <a:lnTo>
                      <a:pt x="1262" y="852"/>
                    </a:lnTo>
                    <a:lnTo>
                      <a:pt x="1226" y="920"/>
                    </a:lnTo>
                    <a:lnTo>
                      <a:pt x="1194" y="988"/>
                    </a:lnTo>
                    <a:lnTo>
                      <a:pt x="1164" y="1058"/>
                    </a:lnTo>
                    <a:lnTo>
                      <a:pt x="1138" y="1132"/>
                    </a:lnTo>
                    <a:lnTo>
                      <a:pt x="1116" y="1204"/>
                    </a:lnTo>
                    <a:lnTo>
                      <a:pt x="1096" y="1280"/>
                    </a:lnTo>
                    <a:lnTo>
                      <a:pt x="1080" y="1356"/>
                    </a:lnTo>
                    <a:lnTo>
                      <a:pt x="1068" y="1434"/>
                    </a:lnTo>
                    <a:lnTo>
                      <a:pt x="1058" y="1514"/>
                    </a:lnTo>
                    <a:lnTo>
                      <a:pt x="1058" y="1514"/>
                    </a:lnTo>
                    <a:lnTo>
                      <a:pt x="1022" y="1508"/>
                    </a:lnTo>
                    <a:lnTo>
                      <a:pt x="984" y="1504"/>
                    </a:lnTo>
                    <a:lnTo>
                      <a:pt x="946" y="1500"/>
                    </a:lnTo>
                    <a:lnTo>
                      <a:pt x="908" y="1500"/>
                    </a:lnTo>
                    <a:lnTo>
                      <a:pt x="908" y="1500"/>
                    </a:lnTo>
                    <a:lnTo>
                      <a:pt x="860" y="1502"/>
                    </a:lnTo>
                    <a:lnTo>
                      <a:pt x="814" y="1504"/>
                    </a:lnTo>
                    <a:lnTo>
                      <a:pt x="770" y="1510"/>
                    </a:lnTo>
                    <a:lnTo>
                      <a:pt x="724" y="1518"/>
                    </a:lnTo>
                    <a:lnTo>
                      <a:pt x="680" y="1528"/>
                    </a:lnTo>
                    <a:lnTo>
                      <a:pt x="638" y="1540"/>
                    </a:lnTo>
                    <a:lnTo>
                      <a:pt x="596" y="1556"/>
                    </a:lnTo>
                    <a:lnTo>
                      <a:pt x="554" y="1572"/>
                    </a:lnTo>
                    <a:lnTo>
                      <a:pt x="514" y="1590"/>
                    </a:lnTo>
                    <a:lnTo>
                      <a:pt x="474" y="1610"/>
                    </a:lnTo>
                    <a:lnTo>
                      <a:pt x="436" y="1632"/>
                    </a:lnTo>
                    <a:lnTo>
                      <a:pt x="400" y="1656"/>
                    </a:lnTo>
                    <a:lnTo>
                      <a:pt x="364" y="1680"/>
                    </a:lnTo>
                    <a:lnTo>
                      <a:pt x="330" y="1708"/>
                    </a:lnTo>
                    <a:lnTo>
                      <a:pt x="296" y="1736"/>
                    </a:lnTo>
                    <a:lnTo>
                      <a:pt x="266" y="1766"/>
                    </a:lnTo>
                    <a:lnTo>
                      <a:pt x="236" y="1798"/>
                    </a:lnTo>
                    <a:lnTo>
                      <a:pt x="206" y="1830"/>
                    </a:lnTo>
                    <a:lnTo>
                      <a:pt x="180" y="1864"/>
                    </a:lnTo>
                    <a:lnTo>
                      <a:pt x="154" y="1900"/>
                    </a:lnTo>
                    <a:lnTo>
                      <a:pt x="130" y="1938"/>
                    </a:lnTo>
                    <a:lnTo>
                      <a:pt x="110" y="1976"/>
                    </a:lnTo>
                    <a:lnTo>
                      <a:pt x="90" y="2014"/>
                    </a:lnTo>
                    <a:lnTo>
                      <a:pt x="70" y="2054"/>
                    </a:lnTo>
                    <a:lnTo>
                      <a:pt x="54" y="2096"/>
                    </a:lnTo>
                    <a:lnTo>
                      <a:pt x="40" y="2138"/>
                    </a:lnTo>
                    <a:lnTo>
                      <a:pt x="28" y="2182"/>
                    </a:lnTo>
                    <a:lnTo>
                      <a:pt x="18" y="2224"/>
                    </a:lnTo>
                    <a:lnTo>
                      <a:pt x="10" y="2270"/>
                    </a:lnTo>
                    <a:lnTo>
                      <a:pt x="4" y="2316"/>
                    </a:lnTo>
                    <a:lnTo>
                      <a:pt x="0" y="2362"/>
                    </a:lnTo>
                    <a:lnTo>
                      <a:pt x="0" y="2408"/>
                    </a:lnTo>
                    <a:lnTo>
                      <a:pt x="0" y="2408"/>
                    </a:lnTo>
                    <a:lnTo>
                      <a:pt x="0" y="2454"/>
                    </a:lnTo>
                    <a:lnTo>
                      <a:pt x="4" y="2500"/>
                    </a:lnTo>
                    <a:lnTo>
                      <a:pt x="10" y="2546"/>
                    </a:lnTo>
                    <a:lnTo>
                      <a:pt x="18" y="2590"/>
                    </a:lnTo>
                    <a:lnTo>
                      <a:pt x="28" y="2634"/>
                    </a:lnTo>
                    <a:lnTo>
                      <a:pt x="40" y="2678"/>
                    </a:lnTo>
                    <a:lnTo>
                      <a:pt x="54" y="2720"/>
                    </a:lnTo>
                    <a:lnTo>
                      <a:pt x="70" y="2762"/>
                    </a:lnTo>
                    <a:lnTo>
                      <a:pt x="90" y="2802"/>
                    </a:lnTo>
                    <a:lnTo>
                      <a:pt x="110" y="2840"/>
                    </a:lnTo>
                    <a:lnTo>
                      <a:pt x="130" y="2878"/>
                    </a:lnTo>
                    <a:lnTo>
                      <a:pt x="154" y="2916"/>
                    </a:lnTo>
                    <a:lnTo>
                      <a:pt x="180" y="2952"/>
                    </a:lnTo>
                    <a:lnTo>
                      <a:pt x="206" y="2986"/>
                    </a:lnTo>
                    <a:lnTo>
                      <a:pt x="236" y="3018"/>
                    </a:lnTo>
                    <a:lnTo>
                      <a:pt x="266" y="3050"/>
                    </a:lnTo>
                    <a:lnTo>
                      <a:pt x="296" y="3080"/>
                    </a:lnTo>
                    <a:lnTo>
                      <a:pt x="330" y="3108"/>
                    </a:lnTo>
                    <a:lnTo>
                      <a:pt x="364" y="3136"/>
                    </a:lnTo>
                    <a:lnTo>
                      <a:pt x="400" y="3160"/>
                    </a:lnTo>
                    <a:lnTo>
                      <a:pt x="436" y="3184"/>
                    </a:lnTo>
                    <a:lnTo>
                      <a:pt x="474" y="3206"/>
                    </a:lnTo>
                    <a:lnTo>
                      <a:pt x="514" y="3226"/>
                    </a:lnTo>
                    <a:lnTo>
                      <a:pt x="554" y="3244"/>
                    </a:lnTo>
                    <a:lnTo>
                      <a:pt x="596" y="3260"/>
                    </a:lnTo>
                    <a:lnTo>
                      <a:pt x="638" y="3276"/>
                    </a:lnTo>
                    <a:lnTo>
                      <a:pt x="680" y="3288"/>
                    </a:lnTo>
                    <a:lnTo>
                      <a:pt x="724" y="3298"/>
                    </a:lnTo>
                    <a:lnTo>
                      <a:pt x="770" y="3306"/>
                    </a:lnTo>
                    <a:lnTo>
                      <a:pt x="814" y="3312"/>
                    </a:lnTo>
                    <a:lnTo>
                      <a:pt x="860" y="3314"/>
                    </a:lnTo>
                    <a:lnTo>
                      <a:pt x="908" y="3316"/>
                    </a:lnTo>
                    <a:lnTo>
                      <a:pt x="5486" y="3316"/>
                    </a:lnTo>
                    <a:lnTo>
                      <a:pt x="5486" y="3316"/>
                    </a:lnTo>
                    <a:lnTo>
                      <a:pt x="5520" y="3316"/>
                    </a:lnTo>
                    <a:lnTo>
                      <a:pt x="5554" y="3312"/>
                    </a:lnTo>
                    <a:lnTo>
                      <a:pt x="5588" y="3308"/>
                    </a:lnTo>
                    <a:lnTo>
                      <a:pt x="5620" y="3302"/>
                    </a:lnTo>
                    <a:lnTo>
                      <a:pt x="5652" y="3294"/>
                    </a:lnTo>
                    <a:lnTo>
                      <a:pt x="5684" y="3286"/>
                    </a:lnTo>
                    <a:lnTo>
                      <a:pt x="5716" y="3276"/>
                    </a:lnTo>
                    <a:lnTo>
                      <a:pt x="5746" y="3264"/>
                    </a:lnTo>
                    <a:lnTo>
                      <a:pt x="5776" y="3250"/>
                    </a:lnTo>
                    <a:lnTo>
                      <a:pt x="5804" y="3236"/>
                    </a:lnTo>
                    <a:lnTo>
                      <a:pt x="5832" y="3220"/>
                    </a:lnTo>
                    <a:lnTo>
                      <a:pt x="5860" y="3202"/>
                    </a:lnTo>
                    <a:lnTo>
                      <a:pt x="5886" y="3184"/>
                    </a:lnTo>
                    <a:lnTo>
                      <a:pt x="5910" y="3164"/>
                    </a:lnTo>
                    <a:lnTo>
                      <a:pt x="5934" y="3142"/>
                    </a:lnTo>
                    <a:lnTo>
                      <a:pt x="5958" y="3120"/>
                    </a:lnTo>
                    <a:lnTo>
                      <a:pt x="5980" y="3096"/>
                    </a:lnTo>
                    <a:lnTo>
                      <a:pt x="6002" y="3072"/>
                    </a:lnTo>
                    <a:lnTo>
                      <a:pt x="6022" y="3048"/>
                    </a:lnTo>
                    <a:lnTo>
                      <a:pt x="6040" y="3022"/>
                    </a:lnTo>
                    <a:lnTo>
                      <a:pt x="6058" y="2994"/>
                    </a:lnTo>
                    <a:lnTo>
                      <a:pt x="6074" y="2966"/>
                    </a:lnTo>
                    <a:lnTo>
                      <a:pt x="6088" y="2938"/>
                    </a:lnTo>
                    <a:lnTo>
                      <a:pt x="6102" y="2908"/>
                    </a:lnTo>
                    <a:lnTo>
                      <a:pt x="6114" y="2878"/>
                    </a:lnTo>
                    <a:lnTo>
                      <a:pt x="6124" y="2846"/>
                    </a:lnTo>
                    <a:lnTo>
                      <a:pt x="6134" y="2814"/>
                    </a:lnTo>
                    <a:lnTo>
                      <a:pt x="6140" y="2782"/>
                    </a:lnTo>
                    <a:lnTo>
                      <a:pt x="6146" y="2748"/>
                    </a:lnTo>
                    <a:lnTo>
                      <a:pt x="6150" y="2716"/>
                    </a:lnTo>
                    <a:lnTo>
                      <a:pt x="6154" y="2682"/>
                    </a:lnTo>
                    <a:lnTo>
                      <a:pt x="6154" y="2646"/>
                    </a:lnTo>
                    <a:lnTo>
                      <a:pt x="6154" y="2646"/>
                    </a:lnTo>
                    <a:lnTo>
                      <a:pt x="6154" y="2614"/>
                    </a:lnTo>
                    <a:lnTo>
                      <a:pt x="6150" y="2580"/>
                    </a:lnTo>
                    <a:lnTo>
                      <a:pt x="6146" y="2548"/>
                    </a:lnTo>
                    <a:lnTo>
                      <a:pt x="6142" y="2516"/>
                    </a:lnTo>
                    <a:lnTo>
                      <a:pt x="6134" y="2484"/>
                    </a:lnTo>
                    <a:lnTo>
                      <a:pt x="6126" y="2452"/>
                    </a:lnTo>
                    <a:lnTo>
                      <a:pt x="6116" y="2422"/>
                    </a:lnTo>
                    <a:lnTo>
                      <a:pt x="6104" y="2392"/>
                    </a:lnTo>
                    <a:lnTo>
                      <a:pt x="6092" y="2364"/>
                    </a:lnTo>
                    <a:lnTo>
                      <a:pt x="6078" y="2336"/>
                    </a:lnTo>
                    <a:lnTo>
                      <a:pt x="6062" y="2308"/>
                    </a:lnTo>
                    <a:lnTo>
                      <a:pt x="6046" y="2282"/>
                    </a:lnTo>
                    <a:lnTo>
                      <a:pt x="6028" y="2256"/>
                    </a:lnTo>
                    <a:lnTo>
                      <a:pt x="6008" y="2230"/>
                    </a:lnTo>
                    <a:lnTo>
                      <a:pt x="5988" y="2206"/>
                    </a:lnTo>
                    <a:lnTo>
                      <a:pt x="5968" y="2184"/>
                    </a:lnTo>
                    <a:lnTo>
                      <a:pt x="5946" y="2162"/>
                    </a:lnTo>
                    <a:lnTo>
                      <a:pt x="5922" y="2140"/>
                    </a:lnTo>
                    <a:lnTo>
                      <a:pt x="5898" y="2120"/>
                    </a:lnTo>
                    <a:lnTo>
                      <a:pt x="5872" y="2102"/>
                    </a:lnTo>
                    <a:lnTo>
                      <a:pt x="5846" y="2084"/>
                    </a:lnTo>
                    <a:lnTo>
                      <a:pt x="5820" y="2068"/>
                    </a:lnTo>
                    <a:lnTo>
                      <a:pt x="5792" y="2054"/>
                    </a:lnTo>
                    <a:lnTo>
                      <a:pt x="5764" y="2040"/>
                    </a:lnTo>
                    <a:lnTo>
                      <a:pt x="5734" y="2026"/>
                    </a:lnTo>
                    <a:lnTo>
                      <a:pt x="5704" y="2016"/>
                    </a:lnTo>
                    <a:lnTo>
                      <a:pt x="5674" y="2006"/>
                    </a:lnTo>
                    <a:lnTo>
                      <a:pt x="5642" y="1998"/>
                    </a:lnTo>
                    <a:lnTo>
                      <a:pt x="5612" y="1990"/>
                    </a:lnTo>
                    <a:lnTo>
                      <a:pt x="5578" y="1986"/>
                    </a:lnTo>
                    <a:lnTo>
                      <a:pt x="5546" y="1982"/>
                    </a:lnTo>
                    <a:lnTo>
                      <a:pt x="5512" y="1980"/>
                    </a:lnTo>
                    <a:lnTo>
                      <a:pt x="5512" y="19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B7BC3">
                      <a:alpha val="45000"/>
                    </a:srgbClr>
                  </a:gs>
                  <a:gs pos="48000">
                    <a:srgbClr val="00A6E7">
                      <a:alpha val="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solidFill>
                  <a:srgbClr val="4A8EF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/>
              <a:lstStyle/>
              <a:p>
                <a:pPr algn="ctr" defTabSz="1096293">
                  <a:lnSpc>
                    <a:spcPct val="140000"/>
                  </a:lnSpc>
                  <a:buClr>
                    <a:srgbClr val="1F497D"/>
                  </a:buClr>
                  <a:buSzPct val="60000"/>
                </a:pP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pic>
            <p:nvPicPr>
              <p:cNvPr id="686" name="Picture 334" descr="300px-Telef%C3%B3nica_Logo"/>
              <p:cNvPicPr>
                <a:picLocks noChangeAspect="1" noChangeArrowheads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3391" y="4525805"/>
                <a:ext cx="639824" cy="185991"/>
              </a:xfrm>
              <a:prstGeom prst="rect">
                <a:avLst/>
              </a:prstGeom>
              <a:noFill/>
            </p:spPr>
          </p:pic>
        </p:grpSp>
        <p:sp>
          <p:nvSpPr>
            <p:cNvPr id="687" name="Freeform 8"/>
            <p:cNvSpPr>
              <a:spLocks/>
            </p:cNvSpPr>
            <p:nvPr/>
          </p:nvSpPr>
          <p:spPr bwMode="auto">
            <a:xfrm>
              <a:off x="10076673" y="4684404"/>
              <a:ext cx="806813" cy="381090"/>
            </a:xfrm>
            <a:custGeom>
              <a:avLst/>
              <a:gdLst/>
              <a:ahLst/>
              <a:cxnLst>
                <a:cxn ang="0">
                  <a:pos x="5492" y="1876"/>
                </a:cxn>
                <a:cxn ang="0">
                  <a:pos x="5426" y="1682"/>
                </a:cxn>
                <a:cxn ang="0">
                  <a:pos x="5326" y="1506"/>
                </a:cxn>
                <a:cxn ang="0">
                  <a:pos x="5198" y="1350"/>
                </a:cxn>
                <a:cxn ang="0">
                  <a:pos x="5046" y="1220"/>
                </a:cxn>
                <a:cxn ang="0">
                  <a:pos x="4874" y="1116"/>
                </a:cxn>
                <a:cxn ang="0">
                  <a:pos x="4682" y="1042"/>
                </a:cxn>
                <a:cxn ang="0">
                  <a:pos x="4476" y="1004"/>
                </a:cxn>
                <a:cxn ang="0">
                  <a:pos x="4302" y="1002"/>
                </a:cxn>
                <a:cxn ang="0">
                  <a:pos x="4184" y="898"/>
                </a:cxn>
                <a:cxn ang="0">
                  <a:pos x="4060" y="694"/>
                </a:cxn>
                <a:cxn ang="0">
                  <a:pos x="3908" y="512"/>
                </a:cxn>
                <a:cxn ang="0">
                  <a:pos x="3732" y="352"/>
                </a:cxn>
                <a:cxn ang="0">
                  <a:pos x="3534" y="218"/>
                </a:cxn>
                <a:cxn ang="0">
                  <a:pos x="3316" y="114"/>
                </a:cxn>
                <a:cxn ang="0">
                  <a:pos x="3084" y="42"/>
                </a:cxn>
                <a:cxn ang="0">
                  <a:pos x="2838" y="4"/>
                </a:cxn>
                <a:cxn ang="0">
                  <a:pos x="2630" y="2"/>
                </a:cxn>
                <a:cxn ang="0">
                  <a:pos x="2318" y="46"/>
                </a:cxn>
                <a:cxn ang="0">
                  <a:pos x="2026" y="146"/>
                </a:cxn>
                <a:cxn ang="0">
                  <a:pos x="1764" y="296"/>
                </a:cxn>
                <a:cxn ang="0">
                  <a:pos x="1532" y="490"/>
                </a:cxn>
                <a:cxn ang="0">
                  <a:pos x="1340" y="724"/>
                </a:cxn>
                <a:cxn ang="0">
                  <a:pos x="1194" y="988"/>
                </a:cxn>
                <a:cxn ang="0">
                  <a:pos x="1096" y="1280"/>
                </a:cxn>
                <a:cxn ang="0">
                  <a:pos x="1058" y="1514"/>
                </a:cxn>
                <a:cxn ang="0">
                  <a:pos x="908" y="1500"/>
                </a:cxn>
                <a:cxn ang="0">
                  <a:pos x="770" y="1510"/>
                </a:cxn>
                <a:cxn ang="0">
                  <a:pos x="596" y="1556"/>
                </a:cxn>
                <a:cxn ang="0">
                  <a:pos x="436" y="1632"/>
                </a:cxn>
                <a:cxn ang="0">
                  <a:pos x="296" y="1736"/>
                </a:cxn>
                <a:cxn ang="0">
                  <a:pos x="180" y="1864"/>
                </a:cxn>
                <a:cxn ang="0">
                  <a:pos x="90" y="2014"/>
                </a:cxn>
                <a:cxn ang="0">
                  <a:pos x="28" y="2182"/>
                </a:cxn>
                <a:cxn ang="0">
                  <a:pos x="0" y="2362"/>
                </a:cxn>
                <a:cxn ang="0">
                  <a:pos x="4" y="2500"/>
                </a:cxn>
                <a:cxn ang="0">
                  <a:pos x="40" y="2678"/>
                </a:cxn>
                <a:cxn ang="0">
                  <a:pos x="110" y="2840"/>
                </a:cxn>
                <a:cxn ang="0">
                  <a:pos x="206" y="2986"/>
                </a:cxn>
                <a:cxn ang="0">
                  <a:pos x="330" y="3108"/>
                </a:cxn>
                <a:cxn ang="0">
                  <a:pos x="474" y="3206"/>
                </a:cxn>
                <a:cxn ang="0">
                  <a:pos x="638" y="3276"/>
                </a:cxn>
                <a:cxn ang="0">
                  <a:pos x="814" y="3312"/>
                </a:cxn>
                <a:cxn ang="0">
                  <a:pos x="5486" y="3316"/>
                </a:cxn>
                <a:cxn ang="0">
                  <a:pos x="5620" y="3302"/>
                </a:cxn>
                <a:cxn ang="0">
                  <a:pos x="5746" y="3264"/>
                </a:cxn>
                <a:cxn ang="0">
                  <a:pos x="5860" y="3202"/>
                </a:cxn>
                <a:cxn ang="0">
                  <a:pos x="5958" y="3120"/>
                </a:cxn>
                <a:cxn ang="0">
                  <a:pos x="6040" y="3022"/>
                </a:cxn>
                <a:cxn ang="0">
                  <a:pos x="6102" y="2908"/>
                </a:cxn>
                <a:cxn ang="0">
                  <a:pos x="6140" y="2782"/>
                </a:cxn>
                <a:cxn ang="0">
                  <a:pos x="6154" y="2646"/>
                </a:cxn>
                <a:cxn ang="0">
                  <a:pos x="6146" y="2548"/>
                </a:cxn>
                <a:cxn ang="0">
                  <a:pos x="6116" y="2422"/>
                </a:cxn>
                <a:cxn ang="0">
                  <a:pos x="6062" y="2308"/>
                </a:cxn>
                <a:cxn ang="0">
                  <a:pos x="5988" y="2206"/>
                </a:cxn>
                <a:cxn ang="0">
                  <a:pos x="5898" y="2120"/>
                </a:cxn>
                <a:cxn ang="0">
                  <a:pos x="5792" y="2054"/>
                </a:cxn>
                <a:cxn ang="0">
                  <a:pos x="5674" y="2006"/>
                </a:cxn>
                <a:cxn ang="0">
                  <a:pos x="5546" y="1982"/>
                </a:cxn>
              </a:cxnLst>
              <a:rect l="0" t="0" r="r" b="b"/>
              <a:pathLst>
                <a:path w="6154" h="3316">
                  <a:moveTo>
                    <a:pt x="5512" y="1980"/>
                  </a:moveTo>
                  <a:lnTo>
                    <a:pt x="5512" y="1980"/>
                  </a:lnTo>
                  <a:lnTo>
                    <a:pt x="5504" y="1928"/>
                  </a:lnTo>
                  <a:lnTo>
                    <a:pt x="5492" y="1876"/>
                  </a:lnTo>
                  <a:lnTo>
                    <a:pt x="5478" y="1826"/>
                  </a:lnTo>
                  <a:lnTo>
                    <a:pt x="5462" y="1778"/>
                  </a:lnTo>
                  <a:lnTo>
                    <a:pt x="5446" y="1730"/>
                  </a:lnTo>
                  <a:lnTo>
                    <a:pt x="5426" y="1682"/>
                  </a:lnTo>
                  <a:lnTo>
                    <a:pt x="5404" y="1636"/>
                  </a:lnTo>
                  <a:lnTo>
                    <a:pt x="5380" y="1592"/>
                  </a:lnTo>
                  <a:lnTo>
                    <a:pt x="5354" y="1548"/>
                  </a:lnTo>
                  <a:lnTo>
                    <a:pt x="5326" y="1506"/>
                  </a:lnTo>
                  <a:lnTo>
                    <a:pt x="5296" y="1466"/>
                  </a:lnTo>
                  <a:lnTo>
                    <a:pt x="5266" y="1426"/>
                  </a:lnTo>
                  <a:lnTo>
                    <a:pt x="5234" y="1388"/>
                  </a:lnTo>
                  <a:lnTo>
                    <a:pt x="5198" y="1350"/>
                  </a:lnTo>
                  <a:lnTo>
                    <a:pt x="5162" y="1316"/>
                  </a:lnTo>
                  <a:lnTo>
                    <a:pt x="5126" y="1282"/>
                  </a:lnTo>
                  <a:lnTo>
                    <a:pt x="5086" y="1250"/>
                  </a:lnTo>
                  <a:lnTo>
                    <a:pt x="5046" y="1220"/>
                  </a:lnTo>
                  <a:lnTo>
                    <a:pt x="5006" y="1190"/>
                  </a:lnTo>
                  <a:lnTo>
                    <a:pt x="4962" y="1164"/>
                  </a:lnTo>
                  <a:lnTo>
                    <a:pt x="4918" y="1138"/>
                  </a:lnTo>
                  <a:lnTo>
                    <a:pt x="4874" y="1116"/>
                  </a:lnTo>
                  <a:lnTo>
                    <a:pt x="4826" y="1094"/>
                  </a:lnTo>
                  <a:lnTo>
                    <a:pt x="4780" y="1074"/>
                  </a:lnTo>
                  <a:lnTo>
                    <a:pt x="4732" y="1058"/>
                  </a:lnTo>
                  <a:lnTo>
                    <a:pt x="4682" y="1042"/>
                  </a:lnTo>
                  <a:lnTo>
                    <a:pt x="4632" y="1030"/>
                  </a:lnTo>
                  <a:lnTo>
                    <a:pt x="4580" y="1020"/>
                  </a:lnTo>
                  <a:lnTo>
                    <a:pt x="4528" y="1010"/>
                  </a:lnTo>
                  <a:lnTo>
                    <a:pt x="4476" y="1004"/>
                  </a:lnTo>
                  <a:lnTo>
                    <a:pt x="4422" y="1002"/>
                  </a:lnTo>
                  <a:lnTo>
                    <a:pt x="4368" y="1000"/>
                  </a:lnTo>
                  <a:lnTo>
                    <a:pt x="4368" y="1000"/>
                  </a:lnTo>
                  <a:lnTo>
                    <a:pt x="4302" y="1002"/>
                  </a:lnTo>
                  <a:lnTo>
                    <a:pt x="4236" y="1008"/>
                  </a:lnTo>
                  <a:lnTo>
                    <a:pt x="4236" y="1008"/>
                  </a:lnTo>
                  <a:lnTo>
                    <a:pt x="4212" y="952"/>
                  </a:lnTo>
                  <a:lnTo>
                    <a:pt x="4184" y="898"/>
                  </a:lnTo>
                  <a:lnTo>
                    <a:pt x="4156" y="846"/>
                  </a:lnTo>
                  <a:lnTo>
                    <a:pt x="4126" y="794"/>
                  </a:lnTo>
                  <a:lnTo>
                    <a:pt x="4094" y="744"/>
                  </a:lnTo>
                  <a:lnTo>
                    <a:pt x="4060" y="694"/>
                  </a:lnTo>
                  <a:lnTo>
                    <a:pt x="4024" y="646"/>
                  </a:lnTo>
                  <a:lnTo>
                    <a:pt x="3988" y="600"/>
                  </a:lnTo>
                  <a:lnTo>
                    <a:pt x="3948" y="554"/>
                  </a:lnTo>
                  <a:lnTo>
                    <a:pt x="3908" y="512"/>
                  </a:lnTo>
                  <a:lnTo>
                    <a:pt x="3866" y="470"/>
                  </a:lnTo>
                  <a:lnTo>
                    <a:pt x="3822" y="428"/>
                  </a:lnTo>
                  <a:lnTo>
                    <a:pt x="3778" y="390"/>
                  </a:lnTo>
                  <a:lnTo>
                    <a:pt x="3732" y="352"/>
                  </a:lnTo>
                  <a:lnTo>
                    <a:pt x="3684" y="316"/>
                  </a:lnTo>
                  <a:lnTo>
                    <a:pt x="3636" y="282"/>
                  </a:lnTo>
                  <a:lnTo>
                    <a:pt x="3586" y="248"/>
                  </a:lnTo>
                  <a:lnTo>
                    <a:pt x="3534" y="218"/>
                  </a:lnTo>
                  <a:lnTo>
                    <a:pt x="3482" y="190"/>
                  </a:lnTo>
                  <a:lnTo>
                    <a:pt x="3428" y="162"/>
                  </a:lnTo>
                  <a:lnTo>
                    <a:pt x="3372" y="138"/>
                  </a:lnTo>
                  <a:lnTo>
                    <a:pt x="3316" y="114"/>
                  </a:lnTo>
                  <a:lnTo>
                    <a:pt x="3260" y="92"/>
                  </a:lnTo>
                  <a:lnTo>
                    <a:pt x="3202" y="74"/>
                  </a:lnTo>
                  <a:lnTo>
                    <a:pt x="3144" y="56"/>
                  </a:lnTo>
                  <a:lnTo>
                    <a:pt x="3084" y="42"/>
                  </a:lnTo>
                  <a:lnTo>
                    <a:pt x="3024" y="30"/>
                  </a:lnTo>
                  <a:lnTo>
                    <a:pt x="2962" y="18"/>
                  </a:lnTo>
                  <a:lnTo>
                    <a:pt x="2900" y="10"/>
                  </a:lnTo>
                  <a:lnTo>
                    <a:pt x="2838" y="4"/>
                  </a:lnTo>
                  <a:lnTo>
                    <a:pt x="2774" y="0"/>
                  </a:lnTo>
                  <a:lnTo>
                    <a:pt x="2710" y="0"/>
                  </a:lnTo>
                  <a:lnTo>
                    <a:pt x="2710" y="0"/>
                  </a:lnTo>
                  <a:lnTo>
                    <a:pt x="2630" y="2"/>
                  </a:lnTo>
                  <a:lnTo>
                    <a:pt x="2550" y="8"/>
                  </a:lnTo>
                  <a:lnTo>
                    <a:pt x="2472" y="16"/>
                  </a:lnTo>
                  <a:lnTo>
                    <a:pt x="2394" y="30"/>
                  </a:lnTo>
                  <a:lnTo>
                    <a:pt x="2318" y="46"/>
                  </a:lnTo>
                  <a:lnTo>
                    <a:pt x="2242" y="66"/>
                  </a:lnTo>
                  <a:lnTo>
                    <a:pt x="2168" y="90"/>
                  </a:lnTo>
                  <a:lnTo>
                    <a:pt x="2096" y="116"/>
                  </a:lnTo>
                  <a:lnTo>
                    <a:pt x="2026" y="146"/>
                  </a:lnTo>
                  <a:lnTo>
                    <a:pt x="1958" y="180"/>
                  </a:lnTo>
                  <a:lnTo>
                    <a:pt x="1892" y="216"/>
                  </a:lnTo>
                  <a:lnTo>
                    <a:pt x="1826" y="256"/>
                  </a:lnTo>
                  <a:lnTo>
                    <a:pt x="1764" y="296"/>
                  </a:lnTo>
                  <a:lnTo>
                    <a:pt x="1702" y="342"/>
                  </a:lnTo>
                  <a:lnTo>
                    <a:pt x="1644" y="388"/>
                  </a:lnTo>
                  <a:lnTo>
                    <a:pt x="1586" y="438"/>
                  </a:lnTo>
                  <a:lnTo>
                    <a:pt x="1532" y="490"/>
                  </a:lnTo>
                  <a:lnTo>
                    <a:pt x="1480" y="546"/>
                  </a:lnTo>
                  <a:lnTo>
                    <a:pt x="1432" y="602"/>
                  </a:lnTo>
                  <a:lnTo>
                    <a:pt x="1386" y="662"/>
                  </a:lnTo>
                  <a:lnTo>
                    <a:pt x="1340" y="724"/>
                  </a:lnTo>
                  <a:lnTo>
                    <a:pt x="1300" y="786"/>
                  </a:lnTo>
                  <a:lnTo>
                    <a:pt x="1262" y="852"/>
                  </a:lnTo>
                  <a:lnTo>
                    <a:pt x="1226" y="920"/>
                  </a:lnTo>
                  <a:lnTo>
                    <a:pt x="1194" y="988"/>
                  </a:lnTo>
                  <a:lnTo>
                    <a:pt x="1164" y="1058"/>
                  </a:lnTo>
                  <a:lnTo>
                    <a:pt x="1138" y="1132"/>
                  </a:lnTo>
                  <a:lnTo>
                    <a:pt x="1116" y="1204"/>
                  </a:lnTo>
                  <a:lnTo>
                    <a:pt x="1096" y="1280"/>
                  </a:lnTo>
                  <a:lnTo>
                    <a:pt x="1080" y="1356"/>
                  </a:lnTo>
                  <a:lnTo>
                    <a:pt x="1068" y="1434"/>
                  </a:lnTo>
                  <a:lnTo>
                    <a:pt x="1058" y="1514"/>
                  </a:lnTo>
                  <a:lnTo>
                    <a:pt x="1058" y="1514"/>
                  </a:lnTo>
                  <a:lnTo>
                    <a:pt x="1022" y="1508"/>
                  </a:lnTo>
                  <a:lnTo>
                    <a:pt x="984" y="1504"/>
                  </a:lnTo>
                  <a:lnTo>
                    <a:pt x="946" y="1500"/>
                  </a:lnTo>
                  <a:lnTo>
                    <a:pt x="908" y="1500"/>
                  </a:lnTo>
                  <a:lnTo>
                    <a:pt x="908" y="1500"/>
                  </a:lnTo>
                  <a:lnTo>
                    <a:pt x="860" y="1502"/>
                  </a:lnTo>
                  <a:lnTo>
                    <a:pt x="814" y="1504"/>
                  </a:lnTo>
                  <a:lnTo>
                    <a:pt x="770" y="1510"/>
                  </a:lnTo>
                  <a:lnTo>
                    <a:pt x="724" y="1518"/>
                  </a:lnTo>
                  <a:lnTo>
                    <a:pt x="680" y="1528"/>
                  </a:lnTo>
                  <a:lnTo>
                    <a:pt x="638" y="1540"/>
                  </a:lnTo>
                  <a:lnTo>
                    <a:pt x="596" y="1556"/>
                  </a:lnTo>
                  <a:lnTo>
                    <a:pt x="554" y="1572"/>
                  </a:lnTo>
                  <a:lnTo>
                    <a:pt x="514" y="1590"/>
                  </a:lnTo>
                  <a:lnTo>
                    <a:pt x="474" y="1610"/>
                  </a:lnTo>
                  <a:lnTo>
                    <a:pt x="436" y="1632"/>
                  </a:lnTo>
                  <a:lnTo>
                    <a:pt x="400" y="1656"/>
                  </a:lnTo>
                  <a:lnTo>
                    <a:pt x="364" y="1680"/>
                  </a:lnTo>
                  <a:lnTo>
                    <a:pt x="330" y="1708"/>
                  </a:lnTo>
                  <a:lnTo>
                    <a:pt x="296" y="1736"/>
                  </a:lnTo>
                  <a:lnTo>
                    <a:pt x="266" y="1766"/>
                  </a:lnTo>
                  <a:lnTo>
                    <a:pt x="236" y="1798"/>
                  </a:lnTo>
                  <a:lnTo>
                    <a:pt x="206" y="1830"/>
                  </a:lnTo>
                  <a:lnTo>
                    <a:pt x="180" y="1864"/>
                  </a:lnTo>
                  <a:lnTo>
                    <a:pt x="154" y="1900"/>
                  </a:lnTo>
                  <a:lnTo>
                    <a:pt x="130" y="1938"/>
                  </a:lnTo>
                  <a:lnTo>
                    <a:pt x="110" y="1976"/>
                  </a:lnTo>
                  <a:lnTo>
                    <a:pt x="90" y="2014"/>
                  </a:lnTo>
                  <a:lnTo>
                    <a:pt x="70" y="2054"/>
                  </a:lnTo>
                  <a:lnTo>
                    <a:pt x="54" y="2096"/>
                  </a:lnTo>
                  <a:lnTo>
                    <a:pt x="40" y="2138"/>
                  </a:lnTo>
                  <a:lnTo>
                    <a:pt x="28" y="2182"/>
                  </a:lnTo>
                  <a:lnTo>
                    <a:pt x="18" y="2224"/>
                  </a:lnTo>
                  <a:lnTo>
                    <a:pt x="10" y="2270"/>
                  </a:lnTo>
                  <a:lnTo>
                    <a:pt x="4" y="2316"/>
                  </a:lnTo>
                  <a:lnTo>
                    <a:pt x="0" y="2362"/>
                  </a:lnTo>
                  <a:lnTo>
                    <a:pt x="0" y="2408"/>
                  </a:lnTo>
                  <a:lnTo>
                    <a:pt x="0" y="2408"/>
                  </a:lnTo>
                  <a:lnTo>
                    <a:pt x="0" y="2454"/>
                  </a:lnTo>
                  <a:lnTo>
                    <a:pt x="4" y="2500"/>
                  </a:lnTo>
                  <a:lnTo>
                    <a:pt x="10" y="2546"/>
                  </a:lnTo>
                  <a:lnTo>
                    <a:pt x="18" y="2590"/>
                  </a:lnTo>
                  <a:lnTo>
                    <a:pt x="28" y="2634"/>
                  </a:lnTo>
                  <a:lnTo>
                    <a:pt x="40" y="2678"/>
                  </a:lnTo>
                  <a:lnTo>
                    <a:pt x="54" y="2720"/>
                  </a:lnTo>
                  <a:lnTo>
                    <a:pt x="70" y="2762"/>
                  </a:lnTo>
                  <a:lnTo>
                    <a:pt x="90" y="2802"/>
                  </a:lnTo>
                  <a:lnTo>
                    <a:pt x="110" y="2840"/>
                  </a:lnTo>
                  <a:lnTo>
                    <a:pt x="130" y="2878"/>
                  </a:lnTo>
                  <a:lnTo>
                    <a:pt x="154" y="2916"/>
                  </a:lnTo>
                  <a:lnTo>
                    <a:pt x="180" y="2952"/>
                  </a:lnTo>
                  <a:lnTo>
                    <a:pt x="206" y="2986"/>
                  </a:lnTo>
                  <a:lnTo>
                    <a:pt x="236" y="3018"/>
                  </a:lnTo>
                  <a:lnTo>
                    <a:pt x="266" y="3050"/>
                  </a:lnTo>
                  <a:lnTo>
                    <a:pt x="296" y="3080"/>
                  </a:lnTo>
                  <a:lnTo>
                    <a:pt x="330" y="3108"/>
                  </a:lnTo>
                  <a:lnTo>
                    <a:pt x="364" y="3136"/>
                  </a:lnTo>
                  <a:lnTo>
                    <a:pt x="400" y="3160"/>
                  </a:lnTo>
                  <a:lnTo>
                    <a:pt x="436" y="3184"/>
                  </a:lnTo>
                  <a:lnTo>
                    <a:pt x="474" y="3206"/>
                  </a:lnTo>
                  <a:lnTo>
                    <a:pt x="514" y="3226"/>
                  </a:lnTo>
                  <a:lnTo>
                    <a:pt x="554" y="3244"/>
                  </a:lnTo>
                  <a:lnTo>
                    <a:pt x="596" y="3260"/>
                  </a:lnTo>
                  <a:lnTo>
                    <a:pt x="638" y="3276"/>
                  </a:lnTo>
                  <a:lnTo>
                    <a:pt x="680" y="3288"/>
                  </a:lnTo>
                  <a:lnTo>
                    <a:pt x="724" y="3298"/>
                  </a:lnTo>
                  <a:lnTo>
                    <a:pt x="770" y="3306"/>
                  </a:lnTo>
                  <a:lnTo>
                    <a:pt x="814" y="3312"/>
                  </a:lnTo>
                  <a:lnTo>
                    <a:pt x="860" y="3314"/>
                  </a:lnTo>
                  <a:lnTo>
                    <a:pt x="908" y="3316"/>
                  </a:lnTo>
                  <a:lnTo>
                    <a:pt x="5486" y="3316"/>
                  </a:lnTo>
                  <a:lnTo>
                    <a:pt x="5486" y="3316"/>
                  </a:lnTo>
                  <a:lnTo>
                    <a:pt x="5520" y="3316"/>
                  </a:lnTo>
                  <a:lnTo>
                    <a:pt x="5554" y="3312"/>
                  </a:lnTo>
                  <a:lnTo>
                    <a:pt x="5588" y="3308"/>
                  </a:lnTo>
                  <a:lnTo>
                    <a:pt x="5620" y="3302"/>
                  </a:lnTo>
                  <a:lnTo>
                    <a:pt x="5652" y="3294"/>
                  </a:lnTo>
                  <a:lnTo>
                    <a:pt x="5684" y="3286"/>
                  </a:lnTo>
                  <a:lnTo>
                    <a:pt x="5716" y="3276"/>
                  </a:lnTo>
                  <a:lnTo>
                    <a:pt x="5746" y="3264"/>
                  </a:lnTo>
                  <a:lnTo>
                    <a:pt x="5776" y="3250"/>
                  </a:lnTo>
                  <a:lnTo>
                    <a:pt x="5804" y="3236"/>
                  </a:lnTo>
                  <a:lnTo>
                    <a:pt x="5832" y="3220"/>
                  </a:lnTo>
                  <a:lnTo>
                    <a:pt x="5860" y="3202"/>
                  </a:lnTo>
                  <a:lnTo>
                    <a:pt x="5886" y="3184"/>
                  </a:lnTo>
                  <a:lnTo>
                    <a:pt x="5910" y="3164"/>
                  </a:lnTo>
                  <a:lnTo>
                    <a:pt x="5934" y="3142"/>
                  </a:lnTo>
                  <a:lnTo>
                    <a:pt x="5958" y="3120"/>
                  </a:lnTo>
                  <a:lnTo>
                    <a:pt x="5980" y="3096"/>
                  </a:lnTo>
                  <a:lnTo>
                    <a:pt x="6002" y="3072"/>
                  </a:lnTo>
                  <a:lnTo>
                    <a:pt x="6022" y="3048"/>
                  </a:lnTo>
                  <a:lnTo>
                    <a:pt x="6040" y="3022"/>
                  </a:lnTo>
                  <a:lnTo>
                    <a:pt x="6058" y="2994"/>
                  </a:lnTo>
                  <a:lnTo>
                    <a:pt x="6074" y="2966"/>
                  </a:lnTo>
                  <a:lnTo>
                    <a:pt x="6088" y="2938"/>
                  </a:lnTo>
                  <a:lnTo>
                    <a:pt x="6102" y="2908"/>
                  </a:lnTo>
                  <a:lnTo>
                    <a:pt x="6114" y="2878"/>
                  </a:lnTo>
                  <a:lnTo>
                    <a:pt x="6124" y="2846"/>
                  </a:lnTo>
                  <a:lnTo>
                    <a:pt x="6134" y="2814"/>
                  </a:lnTo>
                  <a:lnTo>
                    <a:pt x="6140" y="2782"/>
                  </a:lnTo>
                  <a:lnTo>
                    <a:pt x="6146" y="2748"/>
                  </a:lnTo>
                  <a:lnTo>
                    <a:pt x="6150" y="2716"/>
                  </a:lnTo>
                  <a:lnTo>
                    <a:pt x="6154" y="2682"/>
                  </a:lnTo>
                  <a:lnTo>
                    <a:pt x="6154" y="2646"/>
                  </a:lnTo>
                  <a:lnTo>
                    <a:pt x="6154" y="2646"/>
                  </a:lnTo>
                  <a:lnTo>
                    <a:pt x="6154" y="2614"/>
                  </a:lnTo>
                  <a:lnTo>
                    <a:pt x="6150" y="2580"/>
                  </a:lnTo>
                  <a:lnTo>
                    <a:pt x="6146" y="2548"/>
                  </a:lnTo>
                  <a:lnTo>
                    <a:pt x="6142" y="2516"/>
                  </a:lnTo>
                  <a:lnTo>
                    <a:pt x="6134" y="2484"/>
                  </a:lnTo>
                  <a:lnTo>
                    <a:pt x="6126" y="2452"/>
                  </a:lnTo>
                  <a:lnTo>
                    <a:pt x="6116" y="2422"/>
                  </a:lnTo>
                  <a:lnTo>
                    <a:pt x="6104" y="2392"/>
                  </a:lnTo>
                  <a:lnTo>
                    <a:pt x="6092" y="2364"/>
                  </a:lnTo>
                  <a:lnTo>
                    <a:pt x="6078" y="2336"/>
                  </a:lnTo>
                  <a:lnTo>
                    <a:pt x="6062" y="2308"/>
                  </a:lnTo>
                  <a:lnTo>
                    <a:pt x="6046" y="2282"/>
                  </a:lnTo>
                  <a:lnTo>
                    <a:pt x="6028" y="2256"/>
                  </a:lnTo>
                  <a:lnTo>
                    <a:pt x="6008" y="2230"/>
                  </a:lnTo>
                  <a:lnTo>
                    <a:pt x="5988" y="2206"/>
                  </a:lnTo>
                  <a:lnTo>
                    <a:pt x="5968" y="2184"/>
                  </a:lnTo>
                  <a:lnTo>
                    <a:pt x="5946" y="2162"/>
                  </a:lnTo>
                  <a:lnTo>
                    <a:pt x="5922" y="2140"/>
                  </a:lnTo>
                  <a:lnTo>
                    <a:pt x="5898" y="2120"/>
                  </a:lnTo>
                  <a:lnTo>
                    <a:pt x="5872" y="2102"/>
                  </a:lnTo>
                  <a:lnTo>
                    <a:pt x="5846" y="2084"/>
                  </a:lnTo>
                  <a:lnTo>
                    <a:pt x="5820" y="2068"/>
                  </a:lnTo>
                  <a:lnTo>
                    <a:pt x="5792" y="2054"/>
                  </a:lnTo>
                  <a:lnTo>
                    <a:pt x="5764" y="2040"/>
                  </a:lnTo>
                  <a:lnTo>
                    <a:pt x="5734" y="2026"/>
                  </a:lnTo>
                  <a:lnTo>
                    <a:pt x="5704" y="2016"/>
                  </a:lnTo>
                  <a:lnTo>
                    <a:pt x="5674" y="2006"/>
                  </a:lnTo>
                  <a:lnTo>
                    <a:pt x="5642" y="1998"/>
                  </a:lnTo>
                  <a:lnTo>
                    <a:pt x="5612" y="1990"/>
                  </a:lnTo>
                  <a:lnTo>
                    <a:pt x="5578" y="1986"/>
                  </a:lnTo>
                  <a:lnTo>
                    <a:pt x="5546" y="1982"/>
                  </a:lnTo>
                  <a:lnTo>
                    <a:pt x="5512" y="1980"/>
                  </a:lnTo>
                  <a:lnTo>
                    <a:pt x="5512" y="198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B7BC3">
                    <a:alpha val="45000"/>
                  </a:srgbClr>
                </a:gs>
                <a:gs pos="48000">
                  <a:srgbClr val="00A6E7">
                    <a:alpha val="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4A8E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/>
            <a:p>
              <a:pPr algn="ctr" defTabSz="1096293">
                <a:lnSpc>
                  <a:spcPct val="140000"/>
                </a:lnSpc>
                <a:buClr>
                  <a:srgbClr val="1F497D"/>
                </a:buClr>
                <a:buSzPct val="60000"/>
              </a:pPr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8" name="文本框 687"/>
            <p:cNvSpPr txBox="1"/>
            <p:nvPr/>
          </p:nvSpPr>
          <p:spPr>
            <a:xfrm>
              <a:off x="10095422" y="4783083"/>
              <a:ext cx="928184" cy="28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Orange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16" name="标题 1"/>
          <p:cNvSpPr txBox="1">
            <a:spLocks/>
          </p:cNvSpPr>
          <p:nvPr/>
        </p:nvSpPr>
        <p:spPr>
          <a:xfrm>
            <a:off x="3422251" y="2893551"/>
            <a:ext cx="862424" cy="165320"/>
          </a:xfrm>
          <a:prstGeom prst="rect">
            <a:avLst/>
          </a:prstGeom>
        </p:spPr>
        <p:txBody>
          <a:bodyPr vert="horz" lIns="0" tIns="54809" rIns="0" bIns="54809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1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2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40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5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5676" algn="l" defTabSz="91427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2811" algn="l" defTabSz="91427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199947" algn="l" defTabSz="91427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081" algn="l" defTabSz="91427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 defTabSz="1096192">
              <a:defRPr/>
            </a:pPr>
            <a:endParaRPr lang="en-US" altLang="zh-CN" sz="105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22251" y="2745162"/>
            <a:ext cx="2103622" cy="313709"/>
            <a:chOff x="4010378" y="3154888"/>
            <a:chExt cx="1734657" cy="313709"/>
          </a:xfrm>
        </p:grpSpPr>
        <p:sp>
          <p:nvSpPr>
            <p:cNvPr id="718" name="圆角矩形 717"/>
            <p:cNvSpPr/>
            <p:nvPr/>
          </p:nvSpPr>
          <p:spPr>
            <a:xfrm>
              <a:off x="4010378" y="3154888"/>
              <a:ext cx="1734657" cy="313709"/>
            </a:xfrm>
            <a:prstGeom prst="roundRect">
              <a:avLst/>
            </a:prstGeom>
            <a:noFill/>
            <a:ln w="12700">
              <a:solidFill>
                <a:srgbClr val="4A8E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/>
            <a:p>
              <a:pPr algn="r" defTabSz="1096521"/>
              <a:endParaRPr lang="zh-CN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726" name="组合 120"/>
            <p:cNvGrpSpPr/>
            <p:nvPr/>
          </p:nvGrpSpPr>
          <p:grpSpPr>
            <a:xfrm>
              <a:off x="4269162" y="3214903"/>
              <a:ext cx="237491" cy="193681"/>
              <a:chOff x="12493625" y="-996950"/>
              <a:chExt cx="547688" cy="606426"/>
            </a:xfrm>
            <a:effectLst/>
          </p:grpSpPr>
          <p:sp>
            <p:nvSpPr>
              <p:cNvPr id="727" name="Freeform 510"/>
              <p:cNvSpPr>
                <a:spLocks noEditPoints="1"/>
              </p:cNvSpPr>
              <p:nvPr/>
            </p:nvSpPr>
            <p:spPr bwMode="auto">
              <a:xfrm>
                <a:off x="12873038" y="-946150"/>
                <a:ext cx="168275" cy="509588"/>
              </a:xfrm>
              <a:custGeom>
                <a:avLst/>
                <a:gdLst>
                  <a:gd name="T0" fmla="*/ 45 w 106"/>
                  <a:gd name="T1" fmla="*/ 58 h 321"/>
                  <a:gd name="T2" fmla="*/ 55 w 106"/>
                  <a:gd name="T3" fmla="*/ 55 h 321"/>
                  <a:gd name="T4" fmla="*/ 65 w 106"/>
                  <a:gd name="T5" fmla="*/ 49 h 321"/>
                  <a:gd name="T6" fmla="*/ 70 w 106"/>
                  <a:gd name="T7" fmla="*/ 39 h 321"/>
                  <a:gd name="T8" fmla="*/ 74 w 106"/>
                  <a:gd name="T9" fmla="*/ 29 h 321"/>
                  <a:gd name="T10" fmla="*/ 73 w 106"/>
                  <a:gd name="T11" fmla="*/ 22 h 321"/>
                  <a:gd name="T12" fmla="*/ 68 w 106"/>
                  <a:gd name="T13" fmla="*/ 13 h 321"/>
                  <a:gd name="T14" fmla="*/ 61 w 106"/>
                  <a:gd name="T15" fmla="*/ 5 h 321"/>
                  <a:gd name="T16" fmla="*/ 50 w 106"/>
                  <a:gd name="T17" fmla="*/ 1 h 321"/>
                  <a:gd name="T18" fmla="*/ 45 w 106"/>
                  <a:gd name="T19" fmla="*/ 0 h 321"/>
                  <a:gd name="T20" fmla="*/ 33 w 106"/>
                  <a:gd name="T21" fmla="*/ 2 h 321"/>
                  <a:gd name="T22" fmla="*/ 25 w 106"/>
                  <a:gd name="T23" fmla="*/ 9 h 321"/>
                  <a:gd name="T24" fmla="*/ 18 w 106"/>
                  <a:gd name="T25" fmla="*/ 17 h 321"/>
                  <a:gd name="T26" fmla="*/ 16 w 106"/>
                  <a:gd name="T27" fmla="*/ 29 h 321"/>
                  <a:gd name="T28" fmla="*/ 17 w 106"/>
                  <a:gd name="T29" fmla="*/ 34 h 321"/>
                  <a:gd name="T30" fmla="*/ 21 w 106"/>
                  <a:gd name="T31" fmla="*/ 45 h 321"/>
                  <a:gd name="T32" fmla="*/ 29 w 106"/>
                  <a:gd name="T33" fmla="*/ 52 h 321"/>
                  <a:gd name="T34" fmla="*/ 38 w 106"/>
                  <a:gd name="T35" fmla="*/ 57 h 321"/>
                  <a:gd name="T36" fmla="*/ 45 w 106"/>
                  <a:gd name="T37" fmla="*/ 58 h 321"/>
                  <a:gd name="T38" fmla="*/ 19 w 106"/>
                  <a:gd name="T39" fmla="*/ 65 h 321"/>
                  <a:gd name="T40" fmla="*/ 19 w 106"/>
                  <a:gd name="T41" fmla="*/ 65 h 321"/>
                  <a:gd name="T42" fmla="*/ 0 w 106"/>
                  <a:gd name="T43" fmla="*/ 212 h 321"/>
                  <a:gd name="T44" fmla="*/ 0 w 106"/>
                  <a:gd name="T45" fmla="*/ 299 h 321"/>
                  <a:gd name="T46" fmla="*/ 2 w 106"/>
                  <a:gd name="T47" fmla="*/ 307 h 321"/>
                  <a:gd name="T48" fmla="*/ 7 w 106"/>
                  <a:gd name="T49" fmla="*/ 315 h 321"/>
                  <a:gd name="T50" fmla="*/ 14 w 106"/>
                  <a:gd name="T51" fmla="*/ 319 h 321"/>
                  <a:gd name="T52" fmla="*/ 23 w 106"/>
                  <a:gd name="T53" fmla="*/ 321 h 321"/>
                  <a:gd name="T54" fmla="*/ 66 w 106"/>
                  <a:gd name="T55" fmla="*/ 321 h 321"/>
                  <a:gd name="T56" fmla="*/ 75 w 106"/>
                  <a:gd name="T57" fmla="*/ 319 h 321"/>
                  <a:gd name="T58" fmla="*/ 82 w 106"/>
                  <a:gd name="T59" fmla="*/ 315 h 321"/>
                  <a:gd name="T60" fmla="*/ 87 w 106"/>
                  <a:gd name="T61" fmla="*/ 307 h 321"/>
                  <a:gd name="T62" fmla="*/ 89 w 106"/>
                  <a:gd name="T63" fmla="*/ 299 h 321"/>
                  <a:gd name="T64" fmla="*/ 106 w 106"/>
                  <a:gd name="T65" fmla="*/ 191 h 321"/>
                  <a:gd name="T66" fmla="*/ 106 w 106"/>
                  <a:gd name="T67" fmla="*/ 87 h 321"/>
                  <a:gd name="T68" fmla="*/ 101 w 106"/>
                  <a:gd name="T69" fmla="*/ 71 h 321"/>
                  <a:gd name="T70" fmla="*/ 96 w 106"/>
                  <a:gd name="T71" fmla="*/ 66 h 321"/>
                  <a:gd name="T72" fmla="*/ 91 w 106"/>
                  <a:gd name="T73" fmla="*/ 65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6" h="321">
                    <a:moveTo>
                      <a:pt x="45" y="58"/>
                    </a:moveTo>
                    <a:lnTo>
                      <a:pt x="45" y="58"/>
                    </a:lnTo>
                    <a:lnTo>
                      <a:pt x="50" y="57"/>
                    </a:lnTo>
                    <a:lnTo>
                      <a:pt x="55" y="55"/>
                    </a:lnTo>
                    <a:lnTo>
                      <a:pt x="61" y="52"/>
                    </a:lnTo>
                    <a:lnTo>
                      <a:pt x="65" y="49"/>
                    </a:lnTo>
                    <a:lnTo>
                      <a:pt x="68" y="45"/>
                    </a:lnTo>
                    <a:lnTo>
                      <a:pt x="70" y="39"/>
                    </a:lnTo>
                    <a:lnTo>
                      <a:pt x="73" y="34"/>
                    </a:lnTo>
                    <a:lnTo>
                      <a:pt x="74" y="29"/>
                    </a:lnTo>
                    <a:lnTo>
                      <a:pt x="74" y="29"/>
                    </a:lnTo>
                    <a:lnTo>
                      <a:pt x="73" y="22"/>
                    </a:lnTo>
                    <a:lnTo>
                      <a:pt x="70" y="17"/>
                    </a:lnTo>
                    <a:lnTo>
                      <a:pt x="68" y="13"/>
                    </a:lnTo>
                    <a:lnTo>
                      <a:pt x="65" y="9"/>
                    </a:lnTo>
                    <a:lnTo>
                      <a:pt x="61" y="5"/>
                    </a:lnTo>
                    <a:lnTo>
                      <a:pt x="55" y="2"/>
                    </a:lnTo>
                    <a:lnTo>
                      <a:pt x="50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8" y="1"/>
                    </a:lnTo>
                    <a:lnTo>
                      <a:pt x="33" y="2"/>
                    </a:lnTo>
                    <a:lnTo>
                      <a:pt x="29" y="5"/>
                    </a:lnTo>
                    <a:lnTo>
                      <a:pt x="25" y="9"/>
                    </a:lnTo>
                    <a:lnTo>
                      <a:pt x="21" y="13"/>
                    </a:lnTo>
                    <a:lnTo>
                      <a:pt x="18" y="17"/>
                    </a:lnTo>
                    <a:lnTo>
                      <a:pt x="17" y="22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7" y="34"/>
                    </a:lnTo>
                    <a:lnTo>
                      <a:pt x="18" y="39"/>
                    </a:lnTo>
                    <a:lnTo>
                      <a:pt x="21" y="45"/>
                    </a:lnTo>
                    <a:lnTo>
                      <a:pt x="25" y="49"/>
                    </a:lnTo>
                    <a:lnTo>
                      <a:pt x="29" y="52"/>
                    </a:lnTo>
                    <a:lnTo>
                      <a:pt x="33" y="55"/>
                    </a:lnTo>
                    <a:lnTo>
                      <a:pt x="38" y="57"/>
                    </a:lnTo>
                    <a:lnTo>
                      <a:pt x="45" y="58"/>
                    </a:lnTo>
                    <a:lnTo>
                      <a:pt x="45" y="58"/>
                    </a:lnTo>
                    <a:close/>
                    <a:moveTo>
                      <a:pt x="91" y="65"/>
                    </a:moveTo>
                    <a:lnTo>
                      <a:pt x="19" y="65"/>
                    </a:lnTo>
                    <a:lnTo>
                      <a:pt x="19" y="65"/>
                    </a:lnTo>
                    <a:lnTo>
                      <a:pt x="19" y="65"/>
                    </a:lnTo>
                    <a:lnTo>
                      <a:pt x="19" y="212"/>
                    </a:lnTo>
                    <a:lnTo>
                      <a:pt x="0" y="212"/>
                    </a:lnTo>
                    <a:lnTo>
                      <a:pt x="0" y="299"/>
                    </a:lnTo>
                    <a:lnTo>
                      <a:pt x="0" y="299"/>
                    </a:lnTo>
                    <a:lnTo>
                      <a:pt x="1" y="303"/>
                    </a:lnTo>
                    <a:lnTo>
                      <a:pt x="2" y="307"/>
                    </a:lnTo>
                    <a:lnTo>
                      <a:pt x="4" y="311"/>
                    </a:lnTo>
                    <a:lnTo>
                      <a:pt x="7" y="315"/>
                    </a:lnTo>
                    <a:lnTo>
                      <a:pt x="11" y="317"/>
                    </a:lnTo>
                    <a:lnTo>
                      <a:pt x="14" y="319"/>
                    </a:lnTo>
                    <a:lnTo>
                      <a:pt x="18" y="321"/>
                    </a:lnTo>
                    <a:lnTo>
                      <a:pt x="23" y="321"/>
                    </a:lnTo>
                    <a:lnTo>
                      <a:pt x="66" y="321"/>
                    </a:lnTo>
                    <a:lnTo>
                      <a:pt x="66" y="321"/>
                    </a:lnTo>
                    <a:lnTo>
                      <a:pt x="70" y="321"/>
                    </a:lnTo>
                    <a:lnTo>
                      <a:pt x="75" y="319"/>
                    </a:lnTo>
                    <a:lnTo>
                      <a:pt x="79" y="317"/>
                    </a:lnTo>
                    <a:lnTo>
                      <a:pt x="82" y="315"/>
                    </a:lnTo>
                    <a:lnTo>
                      <a:pt x="85" y="311"/>
                    </a:lnTo>
                    <a:lnTo>
                      <a:pt x="87" y="307"/>
                    </a:lnTo>
                    <a:lnTo>
                      <a:pt x="89" y="303"/>
                    </a:lnTo>
                    <a:lnTo>
                      <a:pt x="89" y="299"/>
                    </a:lnTo>
                    <a:lnTo>
                      <a:pt x="89" y="191"/>
                    </a:lnTo>
                    <a:lnTo>
                      <a:pt x="106" y="191"/>
                    </a:lnTo>
                    <a:lnTo>
                      <a:pt x="106" y="87"/>
                    </a:lnTo>
                    <a:lnTo>
                      <a:pt x="106" y="87"/>
                    </a:lnTo>
                    <a:lnTo>
                      <a:pt x="105" y="79"/>
                    </a:lnTo>
                    <a:lnTo>
                      <a:pt x="101" y="71"/>
                    </a:lnTo>
                    <a:lnTo>
                      <a:pt x="98" y="68"/>
                    </a:lnTo>
                    <a:lnTo>
                      <a:pt x="96" y="66"/>
                    </a:lnTo>
                    <a:lnTo>
                      <a:pt x="93" y="65"/>
                    </a:lnTo>
                    <a:lnTo>
                      <a:pt x="91" y="65"/>
                    </a:lnTo>
                    <a:lnTo>
                      <a:pt x="91" y="65"/>
                    </a:lnTo>
                    <a:close/>
                  </a:path>
                </a:pathLst>
              </a:custGeom>
              <a:solidFill>
                <a:srgbClr val="9F9FA0"/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8" name="Freeform 511"/>
              <p:cNvSpPr>
                <a:spLocks/>
              </p:cNvSpPr>
              <p:nvPr/>
            </p:nvSpPr>
            <p:spPr bwMode="auto">
              <a:xfrm>
                <a:off x="12714288" y="-996950"/>
                <a:ext cx="107950" cy="106363"/>
              </a:xfrm>
              <a:custGeom>
                <a:avLst/>
                <a:gdLst>
                  <a:gd name="T0" fmla="*/ 68 w 68"/>
                  <a:gd name="T1" fmla="*/ 34 h 67"/>
                  <a:gd name="T2" fmla="*/ 68 w 68"/>
                  <a:gd name="T3" fmla="*/ 34 h 67"/>
                  <a:gd name="T4" fmla="*/ 67 w 68"/>
                  <a:gd name="T5" fmla="*/ 41 h 67"/>
                  <a:gd name="T6" fmla="*/ 65 w 68"/>
                  <a:gd name="T7" fmla="*/ 47 h 67"/>
                  <a:gd name="T8" fmla="*/ 62 w 68"/>
                  <a:gd name="T9" fmla="*/ 52 h 67"/>
                  <a:gd name="T10" fmla="*/ 57 w 68"/>
                  <a:gd name="T11" fmla="*/ 58 h 67"/>
                  <a:gd name="T12" fmla="*/ 53 w 68"/>
                  <a:gd name="T13" fmla="*/ 62 h 67"/>
                  <a:gd name="T14" fmla="*/ 47 w 68"/>
                  <a:gd name="T15" fmla="*/ 65 h 67"/>
                  <a:gd name="T16" fmla="*/ 40 w 68"/>
                  <a:gd name="T17" fmla="*/ 67 h 67"/>
                  <a:gd name="T18" fmla="*/ 34 w 68"/>
                  <a:gd name="T19" fmla="*/ 67 h 67"/>
                  <a:gd name="T20" fmla="*/ 34 w 68"/>
                  <a:gd name="T21" fmla="*/ 67 h 67"/>
                  <a:gd name="T22" fmla="*/ 26 w 68"/>
                  <a:gd name="T23" fmla="*/ 67 h 67"/>
                  <a:gd name="T24" fmla="*/ 20 w 68"/>
                  <a:gd name="T25" fmla="*/ 65 h 67"/>
                  <a:gd name="T26" fmla="*/ 15 w 68"/>
                  <a:gd name="T27" fmla="*/ 62 h 67"/>
                  <a:gd name="T28" fmla="*/ 9 w 68"/>
                  <a:gd name="T29" fmla="*/ 58 h 67"/>
                  <a:gd name="T30" fmla="*/ 5 w 68"/>
                  <a:gd name="T31" fmla="*/ 52 h 67"/>
                  <a:gd name="T32" fmla="*/ 2 w 68"/>
                  <a:gd name="T33" fmla="*/ 47 h 67"/>
                  <a:gd name="T34" fmla="*/ 1 w 68"/>
                  <a:gd name="T35" fmla="*/ 41 h 67"/>
                  <a:gd name="T36" fmla="*/ 0 w 68"/>
                  <a:gd name="T37" fmla="*/ 34 h 67"/>
                  <a:gd name="T38" fmla="*/ 0 w 68"/>
                  <a:gd name="T39" fmla="*/ 34 h 67"/>
                  <a:gd name="T40" fmla="*/ 1 w 68"/>
                  <a:gd name="T41" fmla="*/ 27 h 67"/>
                  <a:gd name="T42" fmla="*/ 2 w 68"/>
                  <a:gd name="T43" fmla="*/ 20 h 67"/>
                  <a:gd name="T44" fmla="*/ 5 w 68"/>
                  <a:gd name="T45" fmla="*/ 15 h 67"/>
                  <a:gd name="T46" fmla="*/ 9 w 68"/>
                  <a:gd name="T47" fmla="*/ 10 h 67"/>
                  <a:gd name="T48" fmla="*/ 15 w 68"/>
                  <a:gd name="T49" fmla="*/ 5 h 67"/>
                  <a:gd name="T50" fmla="*/ 20 w 68"/>
                  <a:gd name="T51" fmla="*/ 2 h 67"/>
                  <a:gd name="T52" fmla="*/ 26 w 68"/>
                  <a:gd name="T53" fmla="*/ 0 h 67"/>
                  <a:gd name="T54" fmla="*/ 34 w 68"/>
                  <a:gd name="T55" fmla="*/ 0 h 67"/>
                  <a:gd name="T56" fmla="*/ 34 w 68"/>
                  <a:gd name="T57" fmla="*/ 0 h 67"/>
                  <a:gd name="T58" fmla="*/ 40 w 68"/>
                  <a:gd name="T59" fmla="*/ 0 h 67"/>
                  <a:gd name="T60" fmla="*/ 47 w 68"/>
                  <a:gd name="T61" fmla="*/ 2 h 67"/>
                  <a:gd name="T62" fmla="*/ 53 w 68"/>
                  <a:gd name="T63" fmla="*/ 5 h 67"/>
                  <a:gd name="T64" fmla="*/ 57 w 68"/>
                  <a:gd name="T65" fmla="*/ 10 h 67"/>
                  <a:gd name="T66" fmla="*/ 62 w 68"/>
                  <a:gd name="T67" fmla="*/ 15 h 67"/>
                  <a:gd name="T68" fmla="*/ 65 w 68"/>
                  <a:gd name="T69" fmla="*/ 20 h 67"/>
                  <a:gd name="T70" fmla="*/ 67 w 68"/>
                  <a:gd name="T71" fmla="*/ 27 h 67"/>
                  <a:gd name="T72" fmla="*/ 68 w 68"/>
                  <a:gd name="T73" fmla="*/ 34 h 67"/>
                  <a:gd name="T74" fmla="*/ 68 w 68"/>
                  <a:gd name="T75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67">
                    <a:moveTo>
                      <a:pt x="68" y="34"/>
                    </a:moveTo>
                    <a:lnTo>
                      <a:pt x="68" y="34"/>
                    </a:lnTo>
                    <a:lnTo>
                      <a:pt x="67" y="41"/>
                    </a:lnTo>
                    <a:lnTo>
                      <a:pt x="65" y="47"/>
                    </a:lnTo>
                    <a:lnTo>
                      <a:pt x="62" y="52"/>
                    </a:lnTo>
                    <a:lnTo>
                      <a:pt x="57" y="58"/>
                    </a:lnTo>
                    <a:lnTo>
                      <a:pt x="53" y="62"/>
                    </a:lnTo>
                    <a:lnTo>
                      <a:pt x="47" y="65"/>
                    </a:lnTo>
                    <a:lnTo>
                      <a:pt x="40" y="67"/>
                    </a:lnTo>
                    <a:lnTo>
                      <a:pt x="34" y="67"/>
                    </a:lnTo>
                    <a:lnTo>
                      <a:pt x="34" y="67"/>
                    </a:lnTo>
                    <a:lnTo>
                      <a:pt x="26" y="67"/>
                    </a:lnTo>
                    <a:lnTo>
                      <a:pt x="20" y="65"/>
                    </a:lnTo>
                    <a:lnTo>
                      <a:pt x="15" y="62"/>
                    </a:lnTo>
                    <a:lnTo>
                      <a:pt x="9" y="58"/>
                    </a:lnTo>
                    <a:lnTo>
                      <a:pt x="5" y="52"/>
                    </a:lnTo>
                    <a:lnTo>
                      <a:pt x="2" y="47"/>
                    </a:lnTo>
                    <a:lnTo>
                      <a:pt x="1" y="41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1" y="27"/>
                    </a:lnTo>
                    <a:lnTo>
                      <a:pt x="2" y="20"/>
                    </a:lnTo>
                    <a:lnTo>
                      <a:pt x="5" y="15"/>
                    </a:lnTo>
                    <a:lnTo>
                      <a:pt x="9" y="10"/>
                    </a:lnTo>
                    <a:lnTo>
                      <a:pt x="15" y="5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7" y="2"/>
                    </a:lnTo>
                    <a:lnTo>
                      <a:pt x="53" y="5"/>
                    </a:lnTo>
                    <a:lnTo>
                      <a:pt x="57" y="10"/>
                    </a:lnTo>
                    <a:lnTo>
                      <a:pt x="62" y="15"/>
                    </a:lnTo>
                    <a:lnTo>
                      <a:pt x="65" y="20"/>
                    </a:lnTo>
                    <a:lnTo>
                      <a:pt x="67" y="27"/>
                    </a:lnTo>
                    <a:lnTo>
                      <a:pt x="68" y="34"/>
                    </a:lnTo>
                    <a:lnTo>
                      <a:pt x="68" y="34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9" name="Freeform 512"/>
              <p:cNvSpPr>
                <a:spLocks/>
              </p:cNvSpPr>
              <p:nvPr/>
            </p:nvSpPr>
            <p:spPr bwMode="auto">
              <a:xfrm>
                <a:off x="12652375" y="-874712"/>
                <a:ext cx="230187" cy="484188"/>
              </a:xfrm>
              <a:custGeom>
                <a:avLst/>
                <a:gdLst>
                  <a:gd name="T0" fmla="*/ 145 w 145"/>
                  <a:gd name="T1" fmla="*/ 28 h 305"/>
                  <a:gd name="T2" fmla="*/ 145 w 145"/>
                  <a:gd name="T3" fmla="*/ 28 h 305"/>
                  <a:gd name="T4" fmla="*/ 144 w 145"/>
                  <a:gd name="T5" fmla="*/ 21 h 305"/>
                  <a:gd name="T6" fmla="*/ 143 w 145"/>
                  <a:gd name="T7" fmla="*/ 16 h 305"/>
                  <a:gd name="T8" fmla="*/ 142 w 145"/>
                  <a:gd name="T9" fmla="*/ 12 h 305"/>
                  <a:gd name="T10" fmla="*/ 140 w 145"/>
                  <a:gd name="T11" fmla="*/ 7 h 305"/>
                  <a:gd name="T12" fmla="*/ 137 w 145"/>
                  <a:gd name="T13" fmla="*/ 4 h 305"/>
                  <a:gd name="T14" fmla="*/ 134 w 145"/>
                  <a:gd name="T15" fmla="*/ 2 h 305"/>
                  <a:gd name="T16" fmla="*/ 130 w 145"/>
                  <a:gd name="T17" fmla="*/ 0 h 305"/>
                  <a:gd name="T18" fmla="*/ 127 w 145"/>
                  <a:gd name="T19" fmla="*/ 0 h 305"/>
                  <a:gd name="T20" fmla="*/ 18 w 145"/>
                  <a:gd name="T21" fmla="*/ 0 h 305"/>
                  <a:gd name="T22" fmla="*/ 18 w 145"/>
                  <a:gd name="T23" fmla="*/ 0 h 305"/>
                  <a:gd name="T24" fmla="*/ 14 w 145"/>
                  <a:gd name="T25" fmla="*/ 0 h 305"/>
                  <a:gd name="T26" fmla="*/ 11 w 145"/>
                  <a:gd name="T27" fmla="*/ 2 h 305"/>
                  <a:gd name="T28" fmla="*/ 8 w 145"/>
                  <a:gd name="T29" fmla="*/ 4 h 305"/>
                  <a:gd name="T30" fmla="*/ 6 w 145"/>
                  <a:gd name="T31" fmla="*/ 7 h 305"/>
                  <a:gd name="T32" fmla="*/ 4 w 145"/>
                  <a:gd name="T33" fmla="*/ 12 h 305"/>
                  <a:gd name="T34" fmla="*/ 1 w 145"/>
                  <a:gd name="T35" fmla="*/ 16 h 305"/>
                  <a:gd name="T36" fmla="*/ 0 w 145"/>
                  <a:gd name="T37" fmla="*/ 21 h 305"/>
                  <a:gd name="T38" fmla="*/ 0 w 145"/>
                  <a:gd name="T39" fmla="*/ 28 h 305"/>
                  <a:gd name="T40" fmla="*/ 0 w 145"/>
                  <a:gd name="T41" fmla="*/ 150 h 305"/>
                  <a:gd name="T42" fmla="*/ 20 w 145"/>
                  <a:gd name="T43" fmla="*/ 150 h 305"/>
                  <a:gd name="T44" fmla="*/ 20 w 145"/>
                  <a:gd name="T45" fmla="*/ 278 h 305"/>
                  <a:gd name="T46" fmla="*/ 20 w 145"/>
                  <a:gd name="T47" fmla="*/ 278 h 305"/>
                  <a:gd name="T48" fmla="*/ 21 w 145"/>
                  <a:gd name="T49" fmla="*/ 283 h 305"/>
                  <a:gd name="T50" fmla="*/ 22 w 145"/>
                  <a:gd name="T51" fmla="*/ 288 h 305"/>
                  <a:gd name="T52" fmla="*/ 25 w 145"/>
                  <a:gd name="T53" fmla="*/ 293 h 305"/>
                  <a:gd name="T54" fmla="*/ 28 w 145"/>
                  <a:gd name="T55" fmla="*/ 296 h 305"/>
                  <a:gd name="T56" fmla="*/ 32 w 145"/>
                  <a:gd name="T57" fmla="*/ 299 h 305"/>
                  <a:gd name="T58" fmla="*/ 37 w 145"/>
                  <a:gd name="T59" fmla="*/ 303 h 305"/>
                  <a:gd name="T60" fmla="*/ 42 w 145"/>
                  <a:gd name="T61" fmla="*/ 304 h 305"/>
                  <a:gd name="T62" fmla="*/ 47 w 145"/>
                  <a:gd name="T63" fmla="*/ 305 h 305"/>
                  <a:gd name="T64" fmla="*/ 98 w 145"/>
                  <a:gd name="T65" fmla="*/ 305 h 305"/>
                  <a:gd name="T66" fmla="*/ 98 w 145"/>
                  <a:gd name="T67" fmla="*/ 305 h 305"/>
                  <a:gd name="T68" fmla="*/ 104 w 145"/>
                  <a:gd name="T69" fmla="*/ 304 h 305"/>
                  <a:gd name="T70" fmla="*/ 109 w 145"/>
                  <a:gd name="T71" fmla="*/ 303 h 305"/>
                  <a:gd name="T72" fmla="*/ 113 w 145"/>
                  <a:gd name="T73" fmla="*/ 299 h 305"/>
                  <a:gd name="T74" fmla="*/ 118 w 145"/>
                  <a:gd name="T75" fmla="*/ 296 h 305"/>
                  <a:gd name="T76" fmla="*/ 121 w 145"/>
                  <a:gd name="T77" fmla="*/ 293 h 305"/>
                  <a:gd name="T78" fmla="*/ 123 w 145"/>
                  <a:gd name="T79" fmla="*/ 288 h 305"/>
                  <a:gd name="T80" fmla="*/ 125 w 145"/>
                  <a:gd name="T81" fmla="*/ 283 h 305"/>
                  <a:gd name="T82" fmla="*/ 125 w 145"/>
                  <a:gd name="T83" fmla="*/ 278 h 305"/>
                  <a:gd name="T84" fmla="*/ 125 w 145"/>
                  <a:gd name="T85" fmla="*/ 150 h 305"/>
                  <a:gd name="T86" fmla="*/ 145 w 145"/>
                  <a:gd name="T87" fmla="*/ 150 h 305"/>
                  <a:gd name="T88" fmla="*/ 145 w 145"/>
                  <a:gd name="T89" fmla="*/ 2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5" h="305">
                    <a:moveTo>
                      <a:pt x="145" y="28"/>
                    </a:moveTo>
                    <a:lnTo>
                      <a:pt x="145" y="28"/>
                    </a:lnTo>
                    <a:lnTo>
                      <a:pt x="144" y="21"/>
                    </a:lnTo>
                    <a:lnTo>
                      <a:pt x="143" y="16"/>
                    </a:lnTo>
                    <a:lnTo>
                      <a:pt x="142" y="12"/>
                    </a:lnTo>
                    <a:lnTo>
                      <a:pt x="140" y="7"/>
                    </a:lnTo>
                    <a:lnTo>
                      <a:pt x="137" y="4"/>
                    </a:lnTo>
                    <a:lnTo>
                      <a:pt x="134" y="2"/>
                    </a:lnTo>
                    <a:lnTo>
                      <a:pt x="130" y="0"/>
                    </a:lnTo>
                    <a:lnTo>
                      <a:pt x="127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2"/>
                    </a:lnTo>
                    <a:lnTo>
                      <a:pt x="1" y="16"/>
                    </a:lnTo>
                    <a:lnTo>
                      <a:pt x="0" y="21"/>
                    </a:lnTo>
                    <a:lnTo>
                      <a:pt x="0" y="28"/>
                    </a:lnTo>
                    <a:lnTo>
                      <a:pt x="0" y="150"/>
                    </a:lnTo>
                    <a:lnTo>
                      <a:pt x="20" y="150"/>
                    </a:lnTo>
                    <a:lnTo>
                      <a:pt x="20" y="278"/>
                    </a:lnTo>
                    <a:lnTo>
                      <a:pt x="20" y="278"/>
                    </a:lnTo>
                    <a:lnTo>
                      <a:pt x="21" y="283"/>
                    </a:lnTo>
                    <a:lnTo>
                      <a:pt x="22" y="288"/>
                    </a:lnTo>
                    <a:lnTo>
                      <a:pt x="25" y="293"/>
                    </a:lnTo>
                    <a:lnTo>
                      <a:pt x="28" y="296"/>
                    </a:lnTo>
                    <a:lnTo>
                      <a:pt x="32" y="299"/>
                    </a:lnTo>
                    <a:lnTo>
                      <a:pt x="37" y="303"/>
                    </a:lnTo>
                    <a:lnTo>
                      <a:pt x="42" y="304"/>
                    </a:lnTo>
                    <a:lnTo>
                      <a:pt x="47" y="305"/>
                    </a:lnTo>
                    <a:lnTo>
                      <a:pt x="98" y="305"/>
                    </a:lnTo>
                    <a:lnTo>
                      <a:pt x="98" y="305"/>
                    </a:lnTo>
                    <a:lnTo>
                      <a:pt x="104" y="304"/>
                    </a:lnTo>
                    <a:lnTo>
                      <a:pt x="109" y="303"/>
                    </a:lnTo>
                    <a:lnTo>
                      <a:pt x="113" y="299"/>
                    </a:lnTo>
                    <a:lnTo>
                      <a:pt x="118" y="296"/>
                    </a:lnTo>
                    <a:lnTo>
                      <a:pt x="121" y="293"/>
                    </a:lnTo>
                    <a:lnTo>
                      <a:pt x="123" y="288"/>
                    </a:lnTo>
                    <a:lnTo>
                      <a:pt x="125" y="283"/>
                    </a:lnTo>
                    <a:lnTo>
                      <a:pt x="125" y="278"/>
                    </a:lnTo>
                    <a:lnTo>
                      <a:pt x="125" y="150"/>
                    </a:lnTo>
                    <a:lnTo>
                      <a:pt x="145" y="150"/>
                    </a:lnTo>
                    <a:lnTo>
                      <a:pt x="145" y="28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0" name="Freeform 513"/>
              <p:cNvSpPr>
                <a:spLocks noEditPoints="1"/>
              </p:cNvSpPr>
              <p:nvPr/>
            </p:nvSpPr>
            <p:spPr bwMode="auto">
              <a:xfrm>
                <a:off x="12493625" y="-946150"/>
                <a:ext cx="166687" cy="509588"/>
              </a:xfrm>
              <a:custGeom>
                <a:avLst/>
                <a:gdLst>
                  <a:gd name="T0" fmla="*/ 61 w 105"/>
                  <a:gd name="T1" fmla="*/ 58 h 321"/>
                  <a:gd name="T2" fmla="*/ 72 w 105"/>
                  <a:gd name="T3" fmla="*/ 55 h 321"/>
                  <a:gd name="T4" fmla="*/ 81 w 105"/>
                  <a:gd name="T5" fmla="*/ 49 h 321"/>
                  <a:gd name="T6" fmla="*/ 86 w 105"/>
                  <a:gd name="T7" fmla="*/ 39 h 321"/>
                  <a:gd name="T8" fmla="*/ 90 w 105"/>
                  <a:gd name="T9" fmla="*/ 29 h 321"/>
                  <a:gd name="T10" fmla="*/ 89 w 105"/>
                  <a:gd name="T11" fmla="*/ 22 h 321"/>
                  <a:gd name="T12" fmla="*/ 84 w 105"/>
                  <a:gd name="T13" fmla="*/ 13 h 321"/>
                  <a:gd name="T14" fmla="*/ 77 w 105"/>
                  <a:gd name="T15" fmla="*/ 5 h 321"/>
                  <a:gd name="T16" fmla="*/ 66 w 105"/>
                  <a:gd name="T17" fmla="*/ 1 h 321"/>
                  <a:gd name="T18" fmla="*/ 61 w 105"/>
                  <a:gd name="T19" fmla="*/ 0 h 321"/>
                  <a:gd name="T20" fmla="*/ 49 w 105"/>
                  <a:gd name="T21" fmla="*/ 2 h 321"/>
                  <a:gd name="T22" fmla="*/ 41 w 105"/>
                  <a:gd name="T23" fmla="*/ 9 h 321"/>
                  <a:gd name="T24" fmla="*/ 34 w 105"/>
                  <a:gd name="T25" fmla="*/ 17 h 321"/>
                  <a:gd name="T26" fmla="*/ 32 w 105"/>
                  <a:gd name="T27" fmla="*/ 29 h 321"/>
                  <a:gd name="T28" fmla="*/ 33 w 105"/>
                  <a:gd name="T29" fmla="*/ 34 h 321"/>
                  <a:gd name="T30" fmla="*/ 37 w 105"/>
                  <a:gd name="T31" fmla="*/ 45 h 321"/>
                  <a:gd name="T32" fmla="*/ 45 w 105"/>
                  <a:gd name="T33" fmla="*/ 52 h 321"/>
                  <a:gd name="T34" fmla="*/ 55 w 105"/>
                  <a:gd name="T35" fmla="*/ 57 h 321"/>
                  <a:gd name="T36" fmla="*/ 61 w 105"/>
                  <a:gd name="T37" fmla="*/ 58 h 321"/>
                  <a:gd name="T38" fmla="*/ 85 w 105"/>
                  <a:gd name="T39" fmla="*/ 65 h 321"/>
                  <a:gd name="T40" fmla="*/ 85 w 105"/>
                  <a:gd name="T41" fmla="*/ 65 h 321"/>
                  <a:gd name="T42" fmla="*/ 15 w 105"/>
                  <a:gd name="T43" fmla="*/ 65 h 321"/>
                  <a:gd name="T44" fmla="*/ 10 w 105"/>
                  <a:gd name="T45" fmla="*/ 66 h 321"/>
                  <a:gd name="T46" fmla="*/ 4 w 105"/>
                  <a:gd name="T47" fmla="*/ 71 h 321"/>
                  <a:gd name="T48" fmla="*/ 0 w 105"/>
                  <a:gd name="T49" fmla="*/ 87 h 321"/>
                  <a:gd name="T50" fmla="*/ 16 w 105"/>
                  <a:gd name="T51" fmla="*/ 191 h 321"/>
                  <a:gd name="T52" fmla="*/ 16 w 105"/>
                  <a:gd name="T53" fmla="*/ 299 h 321"/>
                  <a:gd name="T54" fmla="*/ 18 w 105"/>
                  <a:gd name="T55" fmla="*/ 307 h 321"/>
                  <a:gd name="T56" fmla="*/ 24 w 105"/>
                  <a:gd name="T57" fmla="*/ 315 h 321"/>
                  <a:gd name="T58" fmla="*/ 30 w 105"/>
                  <a:gd name="T59" fmla="*/ 319 h 321"/>
                  <a:gd name="T60" fmla="*/ 40 w 105"/>
                  <a:gd name="T61" fmla="*/ 321 h 321"/>
                  <a:gd name="T62" fmla="*/ 82 w 105"/>
                  <a:gd name="T63" fmla="*/ 321 h 321"/>
                  <a:gd name="T64" fmla="*/ 91 w 105"/>
                  <a:gd name="T65" fmla="*/ 319 h 321"/>
                  <a:gd name="T66" fmla="*/ 98 w 105"/>
                  <a:gd name="T67" fmla="*/ 315 h 321"/>
                  <a:gd name="T68" fmla="*/ 104 w 105"/>
                  <a:gd name="T69" fmla="*/ 307 h 321"/>
                  <a:gd name="T70" fmla="*/ 105 w 105"/>
                  <a:gd name="T71" fmla="*/ 299 h 321"/>
                  <a:gd name="T72" fmla="*/ 85 w 105"/>
                  <a:gd name="T73" fmla="*/ 212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5" h="321">
                    <a:moveTo>
                      <a:pt x="61" y="58"/>
                    </a:moveTo>
                    <a:lnTo>
                      <a:pt x="61" y="58"/>
                    </a:lnTo>
                    <a:lnTo>
                      <a:pt x="66" y="57"/>
                    </a:lnTo>
                    <a:lnTo>
                      <a:pt x="72" y="55"/>
                    </a:lnTo>
                    <a:lnTo>
                      <a:pt x="77" y="52"/>
                    </a:lnTo>
                    <a:lnTo>
                      <a:pt x="81" y="49"/>
                    </a:lnTo>
                    <a:lnTo>
                      <a:pt x="84" y="45"/>
                    </a:lnTo>
                    <a:lnTo>
                      <a:pt x="86" y="39"/>
                    </a:lnTo>
                    <a:lnTo>
                      <a:pt x="89" y="34"/>
                    </a:lnTo>
                    <a:lnTo>
                      <a:pt x="90" y="29"/>
                    </a:lnTo>
                    <a:lnTo>
                      <a:pt x="90" y="29"/>
                    </a:lnTo>
                    <a:lnTo>
                      <a:pt x="89" y="22"/>
                    </a:lnTo>
                    <a:lnTo>
                      <a:pt x="86" y="17"/>
                    </a:lnTo>
                    <a:lnTo>
                      <a:pt x="84" y="13"/>
                    </a:lnTo>
                    <a:lnTo>
                      <a:pt x="81" y="9"/>
                    </a:lnTo>
                    <a:lnTo>
                      <a:pt x="77" y="5"/>
                    </a:lnTo>
                    <a:lnTo>
                      <a:pt x="72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5" y="1"/>
                    </a:lnTo>
                    <a:lnTo>
                      <a:pt x="49" y="2"/>
                    </a:lnTo>
                    <a:lnTo>
                      <a:pt x="45" y="5"/>
                    </a:lnTo>
                    <a:lnTo>
                      <a:pt x="41" y="9"/>
                    </a:lnTo>
                    <a:lnTo>
                      <a:pt x="37" y="13"/>
                    </a:lnTo>
                    <a:lnTo>
                      <a:pt x="34" y="17"/>
                    </a:lnTo>
                    <a:lnTo>
                      <a:pt x="33" y="22"/>
                    </a:lnTo>
                    <a:lnTo>
                      <a:pt x="32" y="29"/>
                    </a:lnTo>
                    <a:lnTo>
                      <a:pt x="32" y="29"/>
                    </a:lnTo>
                    <a:lnTo>
                      <a:pt x="33" y="34"/>
                    </a:lnTo>
                    <a:lnTo>
                      <a:pt x="34" y="39"/>
                    </a:lnTo>
                    <a:lnTo>
                      <a:pt x="37" y="45"/>
                    </a:lnTo>
                    <a:lnTo>
                      <a:pt x="41" y="49"/>
                    </a:lnTo>
                    <a:lnTo>
                      <a:pt x="45" y="52"/>
                    </a:lnTo>
                    <a:lnTo>
                      <a:pt x="49" y="55"/>
                    </a:lnTo>
                    <a:lnTo>
                      <a:pt x="55" y="57"/>
                    </a:lnTo>
                    <a:lnTo>
                      <a:pt x="61" y="58"/>
                    </a:lnTo>
                    <a:lnTo>
                      <a:pt x="61" y="58"/>
                    </a:lnTo>
                    <a:close/>
                    <a:moveTo>
                      <a:pt x="85" y="212"/>
                    </a:moveTo>
                    <a:lnTo>
                      <a:pt x="85" y="65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12" y="65"/>
                    </a:lnTo>
                    <a:lnTo>
                      <a:pt x="10" y="66"/>
                    </a:lnTo>
                    <a:lnTo>
                      <a:pt x="7" y="68"/>
                    </a:lnTo>
                    <a:lnTo>
                      <a:pt x="4" y="71"/>
                    </a:lnTo>
                    <a:lnTo>
                      <a:pt x="1" y="79"/>
                    </a:lnTo>
                    <a:lnTo>
                      <a:pt x="0" y="87"/>
                    </a:lnTo>
                    <a:lnTo>
                      <a:pt x="0" y="191"/>
                    </a:lnTo>
                    <a:lnTo>
                      <a:pt x="16" y="191"/>
                    </a:lnTo>
                    <a:lnTo>
                      <a:pt x="16" y="299"/>
                    </a:lnTo>
                    <a:lnTo>
                      <a:pt x="16" y="299"/>
                    </a:lnTo>
                    <a:lnTo>
                      <a:pt x="17" y="303"/>
                    </a:lnTo>
                    <a:lnTo>
                      <a:pt x="18" y="307"/>
                    </a:lnTo>
                    <a:lnTo>
                      <a:pt x="20" y="311"/>
                    </a:lnTo>
                    <a:lnTo>
                      <a:pt x="24" y="315"/>
                    </a:lnTo>
                    <a:lnTo>
                      <a:pt x="27" y="317"/>
                    </a:lnTo>
                    <a:lnTo>
                      <a:pt x="30" y="319"/>
                    </a:lnTo>
                    <a:lnTo>
                      <a:pt x="34" y="321"/>
                    </a:lnTo>
                    <a:lnTo>
                      <a:pt x="40" y="321"/>
                    </a:lnTo>
                    <a:lnTo>
                      <a:pt x="82" y="321"/>
                    </a:lnTo>
                    <a:lnTo>
                      <a:pt x="82" y="321"/>
                    </a:lnTo>
                    <a:lnTo>
                      <a:pt x="86" y="321"/>
                    </a:lnTo>
                    <a:lnTo>
                      <a:pt x="91" y="319"/>
                    </a:lnTo>
                    <a:lnTo>
                      <a:pt x="95" y="317"/>
                    </a:lnTo>
                    <a:lnTo>
                      <a:pt x="98" y="315"/>
                    </a:lnTo>
                    <a:lnTo>
                      <a:pt x="101" y="311"/>
                    </a:lnTo>
                    <a:lnTo>
                      <a:pt x="104" y="307"/>
                    </a:lnTo>
                    <a:lnTo>
                      <a:pt x="105" y="303"/>
                    </a:lnTo>
                    <a:lnTo>
                      <a:pt x="105" y="299"/>
                    </a:lnTo>
                    <a:lnTo>
                      <a:pt x="105" y="212"/>
                    </a:lnTo>
                    <a:lnTo>
                      <a:pt x="85" y="212"/>
                    </a:lnTo>
                    <a:close/>
                  </a:path>
                </a:pathLst>
              </a:custGeom>
              <a:solidFill>
                <a:srgbClr val="9F9FA0"/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38" name="矩形 737"/>
            <p:cNvSpPr/>
            <p:nvPr/>
          </p:nvSpPr>
          <p:spPr>
            <a:xfrm>
              <a:off x="4821683" y="3156156"/>
              <a:ext cx="296093" cy="307777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 defTabSz="1096192">
                <a:defRPr/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编排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03251" y="2751963"/>
            <a:ext cx="2100874" cy="308467"/>
            <a:chOff x="5990002" y="3161689"/>
            <a:chExt cx="1732594" cy="308467"/>
          </a:xfrm>
        </p:grpSpPr>
        <p:sp>
          <p:nvSpPr>
            <p:cNvPr id="717" name="圆角矩形 716"/>
            <p:cNvSpPr/>
            <p:nvPr/>
          </p:nvSpPr>
          <p:spPr>
            <a:xfrm>
              <a:off x="5990002" y="3161689"/>
              <a:ext cx="1732594" cy="306910"/>
            </a:xfrm>
            <a:prstGeom prst="roundRect">
              <a:avLst/>
            </a:prstGeom>
            <a:noFill/>
            <a:ln w="12700">
              <a:solidFill>
                <a:srgbClr val="4A8E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/>
            <a:p>
              <a:pPr algn="r" defTabSz="1096521"/>
              <a:endParaRPr lang="en-US" altLang="zh-CN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731" name="组合 125"/>
            <p:cNvGrpSpPr/>
            <p:nvPr/>
          </p:nvGrpSpPr>
          <p:grpSpPr>
            <a:xfrm>
              <a:off x="6084745" y="3207415"/>
              <a:ext cx="230721" cy="215451"/>
              <a:chOff x="11078074" y="5698959"/>
              <a:chExt cx="785726" cy="726319"/>
            </a:xfrm>
          </p:grpSpPr>
          <p:sp>
            <p:nvSpPr>
              <p:cNvPr id="732" name="Freeform 575"/>
              <p:cNvSpPr>
                <a:spLocks/>
              </p:cNvSpPr>
              <p:nvPr/>
            </p:nvSpPr>
            <p:spPr bwMode="auto">
              <a:xfrm>
                <a:off x="11078074" y="5698959"/>
                <a:ext cx="465686" cy="490600"/>
              </a:xfrm>
              <a:custGeom>
                <a:avLst/>
                <a:gdLst>
                  <a:gd name="T0" fmla="*/ 189 w 243"/>
                  <a:gd name="T1" fmla="*/ 0 h 256"/>
                  <a:gd name="T2" fmla="*/ 159 w 243"/>
                  <a:gd name="T3" fmla="*/ 2 h 256"/>
                  <a:gd name="T4" fmla="*/ 130 w 243"/>
                  <a:gd name="T5" fmla="*/ 10 h 256"/>
                  <a:gd name="T6" fmla="*/ 104 w 243"/>
                  <a:gd name="T7" fmla="*/ 21 h 256"/>
                  <a:gd name="T8" fmla="*/ 79 w 243"/>
                  <a:gd name="T9" fmla="*/ 36 h 256"/>
                  <a:gd name="T10" fmla="*/ 78 w 243"/>
                  <a:gd name="T11" fmla="*/ 47 h 256"/>
                  <a:gd name="T12" fmla="*/ 81 w 243"/>
                  <a:gd name="T13" fmla="*/ 50 h 256"/>
                  <a:gd name="T14" fmla="*/ 102 w 243"/>
                  <a:gd name="T15" fmla="*/ 49 h 256"/>
                  <a:gd name="T16" fmla="*/ 100 w 243"/>
                  <a:gd name="T17" fmla="*/ 88 h 256"/>
                  <a:gd name="T18" fmla="*/ 99 w 243"/>
                  <a:gd name="T19" fmla="*/ 93 h 256"/>
                  <a:gd name="T20" fmla="*/ 111 w 243"/>
                  <a:gd name="T21" fmla="*/ 108 h 256"/>
                  <a:gd name="T22" fmla="*/ 76 w 243"/>
                  <a:gd name="T23" fmla="*/ 126 h 256"/>
                  <a:gd name="T24" fmla="*/ 72 w 243"/>
                  <a:gd name="T25" fmla="*/ 129 h 256"/>
                  <a:gd name="T26" fmla="*/ 64 w 243"/>
                  <a:gd name="T27" fmla="*/ 146 h 256"/>
                  <a:gd name="T28" fmla="*/ 30 w 243"/>
                  <a:gd name="T29" fmla="*/ 127 h 256"/>
                  <a:gd name="T30" fmla="*/ 25 w 243"/>
                  <a:gd name="T31" fmla="*/ 124 h 256"/>
                  <a:gd name="T32" fmla="*/ 19 w 243"/>
                  <a:gd name="T33" fmla="*/ 120 h 256"/>
                  <a:gd name="T34" fmla="*/ 12 w 243"/>
                  <a:gd name="T35" fmla="*/ 123 h 256"/>
                  <a:gd name="T36" fmla="*/ 3 w 243"/>
                  <a:gd name="T37" fmla="*/ 155 h 256"/>
                  <a:gd name="T38" fmla="*/ 0 w 243"/>
                  <a:gd name="T39" fmla="*/ 189 h 256"/>
                  <a:gd name="T40" fmla="*/ 1 w 243"/>
                  <a:gd name="T41" fmla="*/ 206 h 256"/>
                  <a:gd name="T42" fmla="*/ 8 w 243"/>
                  <a:gd name="T43" fmla="*/ 240 h 256"/>
                  <a:gd name="T44" fmla="*/ 28 w 243"/>
                  <a:gd name="T45" fmla="*/ 250 h 256"/>
                  <a:gd name="T46" fmla="*/ 99 w 243"/>
                  <a:gd name="T47" fmla="*/ 215 h 256"/>
                  <a:gd name="T48" fmla="*/ 95 w 243"/>
                  <a:gd name="T49" fmla="*/ 189 h 256"/>
                  <a:gd name="T50" fmla="*/ 96 w 243"/>
                  <a:gd name="T51" fmla="*/ 180 h 256"/>
                  <a:gd name="T52" fmla="*/ 99 w 243"/>
                  <a:gd name="T53" fmla="*/ 161 h 256"/>
                  <a:gd name="T54" fmla="*/ 107 w 243"/>
                  <a:gd name="T55" fmla="*/ 144 h 256"/>
                  <a:gd name="T56" fmla="*/ 116 w 243"/>
                  <a:gd name="T57" fmla="*/ 129 h 256"/>
                  <a:gd name="T58" fmla="*/ 129 w 243"/>
                  <a:gd name="T59" fmla="*/ 118 h 256"/>
                  <a:gd name="T60" fmla="*/ 144 w 243"/>
                  <a:gd name="T61" fmla="*/ 107 h 256"/>
                  <a:gd name="T62" fmla="*/ 161 w 243"/>
                  <a:gd name="T63" fmla="*/ 100 h 256"/>
                  <a:gd name="T64" fmla="*/ 179 w 243"/>
                  <a:gd name="T65" fmla="*/ 96 h 256"/>
                  <a:gd name="T66" fmla="*/ 189 w 243"/>
                  <a:gd name="T67" fmla="*/ 96 h 256"/>
                  <a:gd name="T68" fmla="*/ 212 w 243"/>
                  <a:gd name="T69" fmla="*/ 98 h 256"/>
                  <a:gd name="T70" fmla="*/ 243 w 243"/>
                  <a:gd name="T71" fmla="*/ 9 h 256"/>
                  <a:gd name="T72" fmla="*/ 202 w 243"/>
                  <a:gd name="T73" fmla="*/ 1 h 256"/>
                  <a:gd name="T74" fmla="*/ 189 w 243"/>
                  <a:gd name="T7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3" h="256">
                    <a:moveTo>
                      <a:pt x="189" y="0"/>
                    </a:moveTo>
                    <a:lnTo>
                      <a:pt x="189" y="0"/>
                    </a:lnTo>
                    <a:lnTo>
                      <a:pt x="174" y="1"/>
                    </a:lnTo>
                    <a:lnTo>
                      <a:pt x="159" y="2"/>
                    </a:lnTo>
                    <a:lnTo>
                      <a:pt x="144" y="6"/>
                    </a:lnTo>
                    <a:lnTo>
                      <a:pt x="130" y="10"/>
                    </a:lnTo>
                    <a:lnTo>
                      <a:pt x="116" y="15"/>
                    </a:lnTo>
                    <a:lnTo>
                      <a:pt x="104" y="21"/>
                    </a:lnTo>
                    <a:lnTo>
                      <a:pt x="91" y="28"/>
                    </a:lnTo>
                    <a:lnTo>
                      <a:pt x="79" y="36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81" y="50"/>
                    </a:lnTo>
                    <a:lnTo>
                      <a:pt x="81" y="50"/>
                    </a:lnTo>
                    <a:lnTo>
                      <a:pt x="87" y="55"/>
                    </a:lnTo>
                    <a:lnTo>
                      <a:pt x="102" y="49"/>
                    </a:lnTo>
                    <a:lnTo>
                      <a:pt x="115" y="81"/>
                    </a:lnTo>
                    <a:lnTo>
                      <a:pt x="100" y="88"/>
                    </a:lnTo>
                    <a:lnTo>
                      <a:pt x="100" y="88"/>
                    </a:lnTo>
                    <a:lnTo>
                      <a:pt x="99" y="93"/>
                    </a:lnTo>
                    <a:lnTo>
                      <a:pt x="98" y="98"/>
                    </a:lnTo>
                    <a:lnTo>
                      <a:pt x="111" y="108"/>
                    </a:lnTo>
                    <a:lnTo>
                      <a:pt x="90" y="137"/>
                    </a:lnTo>
                    <a:lnTo>
                      <a:pt x="76" y="126"/>
                    </a:lnTo>
                    <a:lnTo>
                      <a:pt x="76" y="126"/>
                    </a:lnTo>
                    <a:lnTo>
                      <a:pt x="72" y="129"/>
                    </a:lnTo>
                    <a:lnTo>
                      <a:pt x="65" y="132"/>
                    </a:lnTo>
                    <a:lnTo>
                      <a:pt x="64" y="146"/>
                    </a:lnTo>
                    <a:lnTo>
                      <a:pt x="28" y="142"/>
                    </a:lnTo>
                    <a:lnTo>
                      <a:pt x="30" y="127"/>
                    </a:lnTo>
                    <a:lnTo>
                      <a:pt x="30" y="127"/>
                    </a:lnTo>
                    <a:lnTo>
                      <a:pt x="25" y="124"/>
                    </a:lnTo>
                    <a:lnTo>
                      <a:pt x="25" y="124"/>
                    </a:lnTo>
                    <a:lnTo>
                      <a:pt x="19" y="120"/>
                    </a:lnTo>
                    <a:lnTo>
                      <a:pt x="12" y="123"/>
                    </a:lnTo>
                    <a:lnTo>
                      <a:pt x="12" y="123"/>
                    </a:lnTo>
                    <a:lnTo>
                      <a:pt x="8" y="138"/>
                    </a:lnTo>
                    <a:lnTo>
                      <a:pt x="3" y="155"/>
                    </a:lnTo>
                    <a:lnTo>
                      <a:pt x="1" y="172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" y="206"/>
                    </a:lnTo>
                    <a:lnTo>
                      <a:pt x="3" y="223"/>
                    </a:lnTo>
                    <a:lnTo>
                      <a:pt x="8" y="240"/>
                    </a:lnTo>
                    <a:lnTo>
                      <a:pt x="12" y="256"/>
                    </a:lnTo>
                    <a:lnTo>
                      <a:pt x="28" y="250"/>
                    </a:lnTo>
                    <a:lnTo>
                      <a:pt x="99" y="215"/>
                    </a:lnTo>
                    <a:lnTo>
                      <a:pt x="99" y="215"/>
                    </a:lnTo>
                    <a:lnTo>
                      <a:pt x="96" y="202"/>
                    </a:lnTo>
                    <a:lnTo>
                      <a:pt x="95" y="189"/>
                    </a:lnTo>
                    <a:lnTo>
                      <a:pt x="95" y="189"/>
                    </a:lnTo>
                    <a:lnTo>
                      <a:pt x="96" y="180"/>
                    </a:lnTo>
                    <a:lnTo>
                      <a:pt x="97" y="170"/>
                    </a:lnTo>
                    <a:lnTo>
                      <a:pt x="99" y="161"/>
                    </a:lnTo>
                    <a:lnTo>
                      <a:pt x="103" y="153"/>
                    </a:lnTo>
                    <a:lnTo>
                      <a:pt x="107" y="144"/>
                    </a:lnTo>
                    <a:lnTo>
                      <a:pt x="111" y="137"/>
                    </a:lnTo>
                    <a:lnTo>
                      <a:pt x="116" y="129"/>
                    </a:lnTo>
                    <a:lnTo>
                      <a:pt x="123" y="123"/>
                    </a:lnTo>
                    <a:lnTo>
                      <a:pt x="129" y="118"/>
                    </a:lnTo>
                    <a:lnTo>
                      <a:pt x="137" y="111"/>
                    </a:lnTo>
                    <a:lnTo>
                      <a:pt x="144" y="107"/>
                    </a:lnTo>
                    <a:lnTo>
                      <a:pt x="153" y="103"/>
                    </a:lnTo>
                    <a:lnTo>
                      <a:pt x="161" y="100"/>
                    </a:lnTo>
                    <a:lnTo>
                      <a:pt x="170" y="97"/>
                    </a:lnTo>
                    <a:lnTo>
                      <a:pt x="179" y="96"/>
                    </a:lnTo>
                    <a:lnTo>
                      <a:pt x="189" y="96"/>
                    </a:lnTo>
                    <a:lnTo>
                      <a:pt x="189" y="96"/>
                    </a:lnTo>
                    <a:lnTo>
                      <a:pt x="201" y="96"/>
                    </a:lnTo>
                    <a:lnTo>
                      <a:pt x="212" y="98"/>
                    </a:lnTo>
                    <a:lnTo>
                      <a:pt x="243" y="9"/>
                    </a:lnTo>
                    <a:lnTo>
                      <a:pt x="243" y="9"/>
                    </a:lnTo>
                    <a:lnTo>
                      <a:pt x="216" y="4"/>
                    </a:lnTo>
                    <a:lnTo>
                      <a:pt x="202" y="1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898989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3" name="Freeform 576"/>
              <p:cNvSpPr>
                <a:spLocks noEditPoints="1"/>
              </p:cNvSpPr>
              <p:nvPr/>
            </p:nvSpPr>
            <p:spPr bwMode="auto">
              <a:xfrm>
                <a:off x="11081907" y="5771783"/>
                <a:ext cx="197389" cy="187808"/>
              </a:xfrm>
              <a:custGeom>
                <a:avLst/>
                <a:gdLst>
                  <a:gd name="T0" fmla="*/ 75 w 103"/>
                  <a:gd name="T1" fmla="*/ 19 h 98"/>
                  <a:gd name="T2" fmla="*/ 73 w 103"/>
                  <a:gd name="T3" fmla="*/ 4 h 98"/>
                  <a:gd name="T4" fmla="*/ 42 w 103"/>
                  <a:gd name="T5" fmla="*/ 11 h 98"/>
                  <a:gd name="T6" fmla="*/ 37 w 103"/>
                  <a:gd name="T7" fmla="*/ 14 h 98"/>
                  <a:gd name="T8" fmla="*/ 23 w 103"/>
                  <a:gd name="T9" fmla="*/ 8 h 98"/>
                  <a:gd name="T10" fmla="*/ 14 w 103"/>
                  <a:gd name="T11" fmla="*/ 38 h 98"/>
                  <a:gd name="T12" fmla="*/ 13 w 103"/>
                  <a:gd name="T13" fmla="*/ 43 h 98"/>
                  <a:gd name="T14" fmla="*/ 0 w 103"/>
                  <a:gd name="T15" fmla="*/ 54 h 98"/>
                  <a:gd name="T16" fmla="*/ 24 w 103"/>
                  <a:gd name="T17" fmla="*/ 75 h 98"/>
                  <a:gd name="T18" fmla="*/ 28 w 103"/>
                  <a:gd name="T19" fmla="*/ 80 h 98"/>
                  <a:gd name="T20" fmla="*/ 32 w 103"/>
                  <a:gd name="T21" fmla="*/ 82 h 98"/>
                  <a:gd name="T22" fmla="*/ 60 w 103"/>
                  <a:gd name="T23" fmla="*/ 98 h 98"/>
                  <a:gd name="T24" fmla="*/ 62 w 103"/>
                  <a:gd name="T25" fmla="*/ 85 h 98"/>
                  <a:gd name="T26" fmla="*/ 81 w 103"/>
                  <a:gd name="T27" fmla="*/ 90 h 98"/>
                  <a:gd name="T28" fmla="*/ 89 w 103"/>
                  <a:gd name="T29" fmla="*/ 58 h 98"/>
                  <a:gd name="T30" fmla="*/ 90 w 103"/>
                  <a:gd name="T31" fmla="*/ 50 h 98"/>
                  <a:gd name="T32" fmla="*/ 91 w 103"/>
                  <a:gd name="T33" fmla="*/ 18 h 98"/>
                  <a:gd name="T34" fmla="*/ 79 w 103"/>
                  <a:gd name="T35" fmla="*/ 22 h 98"/>
                  <a:gd name="T36" fmla="*/ 75 w 103"/>
                  <a:gd name="T37" fmla="*/ 19 h 98"/>
                  <a:gd name="T38" fmla="*/ 64 w 103"/>
                  <a:gd name="T39" fmla="*/ 58 h 98"/>
                  <a:gd name="T40" fmla="*/ 59 w 103"/>
                  <a:gd name="T41" fmla="*/ 63 h 98"/>
                  <a:gd name="T42" fmla="*/ 47 w 103"/>
                  <a:gd name="T43" fmla="*/ 64 h 98"/>
                  <a:gd name="T44" fmla="*/ 42 w 103"/>
                  <a:gd name="T45" fmla="*/ 62 h 98"/>
                  <a:gd name="T46" fmla="*/ 39 w 103"/>
                  <a:gd name="T47" fmla="*/ 59 h 98"/>
                  <a:gd name="T48" fmla="*/ 36 w 103"/>
                  <a:gd name="T49" fmla="*/ 51 h 98"/>
                  <a:gd name="T50" fmla="*/ 37 w 103"/>
                  <a:gd name="T51" fmla="*/ 42 h 98"/>
                  <a:gd name="T52" fmla="*/ 39 w 103"/>
                  <a:gd name="T53" fmla="*/ 39 h 98"/>
                  <a:gd name="T54" fmla="*/ 43 w 103"/>
                  <a:gd name="T55" fmla="*/ 35 h 98"/>
                  <a:gd name="T56" fmla="*/ 55 w 103"/>
                  <a:gd name="T57" fmla="*/ 34 h 98"/>
                  <a:gd name="T58" fmla="*/ 61 w 103"/>
                  <a:gd name="T59" fmla="*/ 36 h 98"/>
                  <a:gd name="T60" fmla="*/ 63 w 103"/>
                  <a:gd name="T61" fmla="*/ 38 h 98"/>
                  <a:gd name="T62" fmla="*/ 66 w 103"/>
                  <a:gd name="T63" fmla="*/ 47 h 98"/>
                  <a:gd name="T64" fmla="*/ 65 w 103"/>
                  <a:gd name="T65" fmla="*/ 55 h 98"/>
                  <a:gd name="T66" fmla="*/ 64 w 103"/>
                  <a:gd name="T67" fmla="*/ 5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98">
                    <a:moveTo>
                      <a:pt x="75" y="19"/>
                    </a:moveTo>
                    <a:lnTo>
                      <a:pt x="75" y="19"/>
                    </a:lnTo>
                    <a:lnTo>
                      <a:pt x="72" y="17"/>
                    </a:lnTo>
                    <a:lnTo>
                      <a:pt x="73" y="4"/>
                    </a:lnTo>
                    <a:lnTo>
                      <a:pt x="44" y="0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7" y="14"/>
                    </a:lnTo>
                    <a:lnTo>
                      <a:pt x="32" y="16"/>
                    </a:lnTo>
                    <a:lnTo>
                      <a:pt x="23" y="8"/>
                    </a:lnTo>
                    <a:lnTo>
                      <a:pt x="5" y="32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3" y="43"/>
                    </a:lnTo>
                    <a:lnTo>
                      <a:pt x="12" y="49"/>
                    </a:lnTo>
                    <a:lnTo>
                      <a:pt x="0" y="54"/>
                    </a:lnTo>
                    <a:lnTo>
                      <a:pt x="12" y="81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28" y="80"/>
                    </a:lnTo>
                    <a:lnTo>
                      <a:pt x="28" y="80"/>
                    </a:lnTo>
                    <a:lnTo>
                      <a:pt x="32" y="82"/>
                    </a:lnTo>
                    <a:lnTo>
                      <a:pt x="30" y="95"/>
                    </a:lnTo>
                    <a:lnTo>
                      <a:pt x="60" y="98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71" y="82"/>
                    </a:lnTo>
                    <a:lnTo>
                      <a:pt x="81" y="90"/>
                    </a:lnTo>
                    <a:lnTo>
                      <a:pt x="100" y="67"/>
                    </a:lnTo>
                    <a:lnTo>
                      <a:pt x="89" y="58"/>
                    </a:lnTo>
                    <a:lnTo>
                      <a:pt x="89" y="58"/>
                    </a:lnTo>
                    <a:lnTo>
                      <a:pt x="90" y="50"/>
                    </a:lnTo>
                    <a:lnTo>
                      <a:pt x="103" y="44"/>
                    </a:lnTo>
                    <a:lnTo>
                      <a:pt x="91" y="18"/>
                    </a:lnTo>
                    <a:lnTo>
                      <a:pt x="79" y="22"/>
                    </a:lnTo>
                    <a:lnTo>
                      <a:pt x="79" y="22"/>
                    </a:lnTo>
                    <a:lnTo>
                      <a:pt x="75" y="19"/>
                    </a:lnTo>
                    <a:lnTo>
                      <a:pt x="75" y="19"/>
                    </a:lnTo>
                    <a:close/>
                    <a:moveTo>
                      <a:pt x="64" y="58"/>
                    </a:moveTo>
                    <a:lnTo>
                      <a:pt x="64" y="58"/>
                    </a:lnTo>
                    <a:lnTo>
                      <a:pt x="62" y="60"/>
                    </a:lnTo>
                    <a:lnTo>
                      <a:pt x="59" y="63"/>
                    </a:lnTo>
                    <a:lnTo>
                      <a:pt x="54" y="65"/>
                    </a:lnTo>
                    <a:lnTo>
                      <a:pt x="47" y="64"/>
                    </a:lnTo>
                    <a:lnTo>
                      <a:pt x="44" y="63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39" y="59"/>
                    </a:lnTo>
                    <a:lnTo>
                      <a:pt x="38" y="56"/>
                    </a:lnTo>
                    <a:lnTo>
                      <a:pt x="36" y="51"/>
                    </a:lnTo>
                    <a:lnTo>
                      <a:pt x="36" y="46"/>
                    </a:lnTo>
                    <a:lnTo>
                      <a:pt x="37" y="42"/>
                    </a:lnTo>
                    <a:lnTo>
                      <a:pt x="39" y="39"/>
                    </a:lnTo>
                    <a:lnTo>
                      <a:pt x="39" y="39"/>
                    </a:lnTo>
                    <a:lnTo>
                      <a:pt x="41" y="37"/>
                    </a:lnTo>
                    <a:lnTo>
                      <a:pt x="43" y="35"/>
                    </a:lnTo>
                    <a:lnTo>
                      <a:pt x="49" y="34"/>
                    </a:lnTo>
                    <a:lnTo>
                      <a:pt x="55" y="34"/>
                    </a:lnTo>
                    <a:lnTo>
                      <a:pt x="58" y="35"/>
                    </a:lnTo>
                    <a:lnTo>
                      <a:pt x="61" y="36"/>
                    </a:lnTo>
                    <a:lnTo>
                      <a:pt x="61" y="36"/>
                    </a:lnTo>
                    <a:lnTo>
                      <a:pt x="63" y="38"/>
                    </a:lnTo>
                    <a:lnTo>
                      <a:pt x="65" y="41"/>
                    </a:lnTo>
                    <a:lnTo>
                      <a:pt x="66" y="47"/>
                    </a:lnTo>
                    <a:lnTo>
                      <a:pt x="66" y="53"/>
                    </a:lnTo>
                    <a:lnTo>
                      <a:pt x="65" y="55"/>
                    </a:lnTo>
                    <a:lnTo>
                      <a:pt x="64" y="58"/>
                    </a:lnTo>
                    <a:lnTo>
                      <a:pt x="64" y="58"/>
                    </a:lnTo>
                    <a:close/>
                  </a:path>
                </a:pathLst>
              </a:custGeom>
              <a:solidFill>
                <a:srgbClr val="595757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4" name="Freeform 577"/>
              <p:cNvSpPr>
                <a:spLocks/>
              </p:cNvSpPr>
              <p:nvPr/>
            </p:nvSpPr>
            <p:spPr bwMode="auto">
              <a:xfrm>
                <a:off x="11116402" y="6139733"/>
                <a:ext cx="473352" cy="283628"/>
              </a:xfrm>
              <a:custGeom>
                <a:avLst/>
                <a:gdLst>
                  <a:gd name="T0" fmla="*/ 204 w 247"/>
                  <a:gd name="T1" fmla="*/ 46 h 148"/>
                  <a:gd name="T2" fmla="*/ 204 w 247"/>
                  <a:gd name="T3" fmla="*/ 46 h 148"/>
                  <a:gd name="T4" fmla="*/ 197 w 247"/>
                  <a:gd name="T5" fmla="*/ 49 h 148"/>
                  <a:gd name="T6" fmla="*/ 187 w 247"/>
                  <a:gd name="T7" fmla="*/ 51 h 148"/>
                  <a:gd name="T8" fmla="*/ 179 w 247"/>
                  <a:gd name="T9" fmla="*/ 52 h 148"/>
                  <a:gd name="T10" fmla="*/ 169 w 247"/>
                  <a:gd name="T11" fmla="*/ 53 h 148"/>
                  <a:gd name="T12" fmla="*/ 169 w 247"/>
                  <a:gd name="T13" fmla="*/ 53 h 148"/>
                  <a:gd name="T14" fmla="*/ 156 w 247"/>
                  <a:gd name="T15" fmla="*/ 52 h 148"/>
                  <a:gd name="T16" fmla="*/ 143 w 247"/>
                  <a:gd name="T17" fmla="*/ 49 h 148"/>
                  <a:gd name="T18" fmla="*/ 132 w 247"/>
                  <a:gd name="T19" fmla="*/ 44 h 148"/>
                  <a:gd name="T20" fmla="*/ 120 w 247"/>
                  <a:gd name="T21" fmla="*/ 39 h 148"/>
                  <a:gd name="T22" fmla="*/ 110 w 247"/>
                  <a:gd name="T23" fmla="*/ 32 h 148"/>
                  <a:gd name="T24" fmla="*/ 101 w 247"/>
                  <a:gd name="T25" fmla="*/ 23 h 148"/>
                  <a:gd name="T26" fmla="*/ 93 w 247"/>
                  <a:gd name="T27" fmla="*/ 14 h 148"/>
                  <a:gd name="T28" fmla="*/ 86 w 247"/>
                  <a:gd name="T29" fmla="*/ 3 h 148"/>
                  <a:gd name="T30" fmla="*/ 86 w 247"/>
                  <a:gd name="T31" fmla="*/ 3 h 148"/>
                  <a:gd name="T32" fmla="*/ 85 w 247"/>
                  <a:gd name="T33" fmla="*/ 0 h 148"/>
                  <a:gd name="T34" fmla="*/ 0 w 247"/>
                  <a:gd name="T35" fmla="*/ 41 h 148"/>
                  <a:gd name="T36" fmla="*/ 0 w 247"/>
                  <a:gd name="T37" fmla="*/ 41 h 148"/>
                  <a:gd name="T38" fmla="*/ 10 w 247"/>
                  <a:gd name="T39" fmla="*/ 57 h 148"/>
                  <a:gd name="T40" fmla="*/ 20 w 247"/>
                  <a:gd name="T41" fmla="*/ 72 h 148"/>
                  <a:gd name="T42" fmla="*/ 32 w 247"/>
                  <a:gd name="T43" fmla="*/ 86 h 148"/>
                  <a:gd name="T44" fmla="*/ 45 w 247"/>
                  <a:gd name="T45" fmla="*/ 99 h 148"/>
                  <a:gd name="T46" fmla="*/ 45 w 247"/>
                  <a:gd name="T47" fmla="*/ 99 h 148"/>
                  <a:gd name="T48" fmla="*/ 46 w 247"/>
                  <a:gd name="T49" fmla="*/ 96 h 148"/>
                  <a:gd name="T50" fmla="*/ 36 w 247"/>
                  <a:gd name="T51" fmla="*/ 88 h 148"/>
                  <a:gd name="T52" fmla="*/ 55 w 247"/>
                  <a:gd name="T53" fmla="*/ 64 h 148"/>
                  <a:gd name="T54" fmla="*/ 66 w 247"/>
                  <a:gd name="T55" fmla="*/ 71 h 148"/>
                  <a:gd name="T56" fmla="*/ 66 w 247"/>
                  <a:gd name="T57" fmla="*/ 71 h 148"/>
                  <a:gd name="T58" fmla="*/ 71 w 247"/>
                  <a:gd name="T59" fmla="*/ 69 h 148"/>
                  <a:gd name="T60" fmla="*/ 76 w 247"/>
                  <a:gd name="T61" fmla="*/ 67 h 148"/>
                  <a:gd name="T62" fmla="*/ 77 w 247"/>
                  <a:gd name="T63" fmla="*/ 54 h 148"/>
                  <a:gd name="T64" fmla="*/ 109 w 247"/>
                  <a:gd name="T65" fmla="*/ 58 h 148"/>
                  <a:gd name="T66" fmla="*/ 107 w 247"/>
                  <a:gd name="T67" fmla="*/ 72 h 148"/>
                  <a:gd name="T68" fmla="*/ 107 w 247"/>
                  <a:gd name="T69" fmla="*/ 72 h 148"/>
                  <a:gd name="T70" fmla="*/ 110 w 247"/>
                  <a:gd name="T71" fmla="*/ 74 h 148"/>
                  <a:gd name="T72" fmla="*/ 110 w 247"/>
                  <a:gd name="T73" fmla="*/ 74 h 148"/>
                  <a:gd name="T74" fmla="*/ 116 w 247"/>
                  <a:gd name="T75" fmla="*/ 79 h 148"/>
                  <a:gd name="T76" fmla="*/ 128 w 247"/>
                  <a:gd name="T77" fmla="*/ 73 h 148"/>
                  <a:gd name="T78" fmla="*/ 140 w 247"/>
                  <a:gd name="T79" fmla="*/ 102 h 148"/>
                  <a:gd name="T80" fmla="*/ 126 w 247"/>
                  <a:gd name="T81" fmla="*/ 107 h 148"/>
                  <a:gd name="T82" fmla="*/ 126 w 247"/>
                  <a:gd name="T83" fmla="*/ 107 h 148"/>
                  <a:gd name="T84" fmla="*/ 125 w 247"/>
                  <a:gd name="T85" fmla="*/ 117 h 148"/>
                  <a:gd name="T86" fmla="*/ 137 w 247"/>
                  <a:gd name="T87" fmla="*/ 125 h 148"/>
                  <a:gd name="T88" fmla="*/ 123 w 247"/>
                  <a:gd name="T89" fmla="*/ 143 h 148"/>
                  <a:gd name="T90" fmla="*/ 123 w 247"/>
                  <a:gd name="T91" fmla="*/ 143 h 148"/>
                  <a:gd name="T92" fmla="*/ 135 w 247"/>
                  <a:gd name="T93" fmla="*/ 145 h 148"/>
                  <a:gd name="T94" fmla="*/ 146 w 247"/>
                  <a:gd name="T95" fmla="*/ 147 h 148"/>
                  <a:gd name="T96" fmla="*/ 157 w 247"/>
                  <a:gd name="T97" fmla="*/ 148 h 148"/>
                  <a:gd name="T98" fmla="*/ 169 w 247"/>
                  <a:gd name="T99" fmla="*/ 148 h 148"/>
                  <a:gd name="T100" fmla="*/ 169 w 247"/>
                  <a:gd name="T101" fmla="*/ 148 h 148"/>
                  <a:gd name="T102" fmla="*/ 179 w 247"/>
                  <a:gd name="T103" fmla="*/ 148 h 148"/>
                  <a:gd name="T104" fmla="*/ 189 w 247"/>
                  <a:gd name="T105" fmla="*/ 147 h 148"/>
                  <a:gd name="T106" fmla="*/ 210 w 247"/>
                  <a:gd name="T107" fmla="*/ 143 h 148"/>
                  <a:gd name="T108" fmla="*/ 229 w 247"/>
                  <a:gd name="T109" fmla="*/ 137 h 148"/>
                  <a:gd name="T110" fmla="*/ 247 w 247"/>
                  <a:gd name="T111" fmla="*/ 131 h 148"/>
                  <a:gd name="T112" fmla="*/ 204 w 247"/>
                  <a:gd name="T113" fmla="*/ 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7" h="148">
                    <a:moveTo>
                      <a:pt x="204" y="46"/>
                    </a:moveTo>
                    <a:lnTo>
                      <a:pt x="204" y="46"/>
                    </a:lnTo>
                    <a:lnTo>
                      <a:pt x="197" y="49"/>
                    </a:lnTo>
                    <a:lnTo>
                      <a:pt x="187" y="51"/>
                    </a:lnTo>
                    <a:lnTo>
                      <a:pt x="179" y="52"/>
                    </a:lnTo>
                    <a:lnTo>
                      <a:pt x="169" y="53"/>
                    </a:lnTo>
                    <a:lnTo>
                      <a:pt x="169" y="53"/>
                    </a:lnTo>
                    <a:lnTo>
                      <a:pt x="156" y="52"/>
                    </a:lnTo>
                    <a:lnTo>
                      <a:pt x="143" y="49"/>
                    </a:lnTo>
                    <a:lnTo>
                      <a:pt x="132" y="44"/>
                    </a:lnTo>
                    <a:lnTo>
                      <a:pt x="120" y="39"/>
                    </a:lnTo>
                    <a:lnTo>
                      <a:pt x="110" y="32"/>
                    </a:lnTo>
                    <a:lnTo>
                      <a:pt x="101" y="23"/>
                    </a:lnTo>
                    <a:lnTo>
                      <a:pt x="93" y="14"/>
                    </a:lnTo>
                    <a:lnTo>
                      <a:pt x="86" y="3"/>
                    </a:lnTo>
                    <a:lnTo>
                      <a:pt x="86" y="3"/>
                    </a:lnTo>
                    <a:lnTo>
                      <a:pt x="85" y="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10" y="57"/>
                    </a:lnTo>
                    <a:lnTo>
                      <a:pt x="20" y="72"/>
                    </a:lnTo>
                    <a:lnTo>
                      <a:pt x="32" y="86"/>
                    </a:lnTo>
                    <a:lnTo>
                      <a:pt x="45" y="99"/>
                    </a:lnTo>
                    <a:lnTo>
                      <a:pt x="45" y="99"/>
                    </a:lnTo>
                    <a:lnTo>
                      <a:pt x="46" y="96"/>
                    </a:lnTo>
                    <a:lnTo>
                      <a:pt x="36" y="88"/>
                    </a:lnTo>
                    <a:lnTo>
                      <a:pt x="55" y="64"/>
                    </a:lnTo>
                    <a:lnTo>
                      <a:pt x="66" y="71"/>
                    </a:lnTo>
                    <a:lnTo>
                      <a:pt x="66" y="71"/>
                    </a:lnTo>
                    <a:lnTo>
                      <a:pt x="71" y="69"/>
                    </a:lnTo>
                    <a:lnTo>
                      <a:pt x="76" y="67"/>
                    </a:lnTo>
                    <a:lnTo>
                      <a:pt x="77" y="54"/>
                    </a:lnTo>
                    <a:lnTo>
                      <a:pt x="109" y="58"/>
                    </a:lnTo>
                    <a:lnTo>
                      <a:pt x="107" y="72"/>
                    </a:lnTo>
                    <a:lnTo>
                      <a:pt x="107" y="72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6" y="79"/>
                    </a:lnTo>
                    <a:lnTo>
                      <a:pt x="128" y="73"/>
                    </a:lnTo>
                    <a:lnTo>
                      <a:pt x="140" y="102"/>
                    </a:lnTo>
                    <a:lnTo>
                      <a:pt x="126" y="107"/>
                    </a:lnTo>
                    <a:lnTo>
                      <a:pt x="126" y="107"/>
                    </a:lnTo>
                    <a:lnTo>
                      <a:pt x="125" y="117"/>
                    </a:lnTo>
                    <a:lnTo>
                      <a:pt x="137" y="125"/>
                    </a:lnTo>
                    <a:lnTo>
                      <a:pt x="123" y="143"/>
                    </a:lnTo>
                    <a:lnTo>
                      <a:pt x="123" y="143"/>
                    </a:lnTo>
                    <a:lnTo>
                      <a:pt x="135" y="145"/>
                    </a:lnTo>
                    <a:lnTo>
                      <a:pt x="146" y="147"/>
                    </a:lnTo>
                    <a:lnTo>
                      <a:pt x="157" y="148"/>
                    </a:lnTo>
                    <a:lnTo>
                      <a:pt x="169" y="148"/>
                    </a:lnTo>
                    <a:lnTo>
                      <a:pt x="169" y="148"/>
                    </a:lnTo>
                    <a:lnTo>
                      <a:pt x="179" y="148"/>
                    </a:lnTo>
                    <a:lnTo>
                      <a:pt x="189" y="147"/>
                    </a:lnTo>
                    <a:lnTo>
                      <a:pt x="210" y="143"/>
                    </a:lnTo>
                    <a:lnTo>
                      <a:pt x="229" y="137"/>
                    </a:lnTo>
                    <a:lnTo>
                      <a:pt x="247" y="131"/>
                    </a:lnTo>
                    <a:lnTo>
                      <a:pt x="204" y="46"/>
                    </a:lnTo>
                    <a:close/>
                  </a:path>
                </a:pathLst>
              </a:custGeom>
              <a:solidFill>
                <a:srgbClr val="9F9FA0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5" name="Freeform 578"/>
              <p:cNvSpPr>
                <a:spLocks noEditPoints="1"/>
              </p:cNvSpPr>
              <p:nvPr/>
            </p:nvSpPr>
            <p:spPr bwMode="auto">
              <a:xfrm>
                <a:off x="11196891" y="6262383"/>
                <a:ext cx="170560" cy="162895"/>
              </a:xfrm>
              <a:custGeom>
                <a:avLst/>
                <a:gdLst>
                  <a:gd name="T0" fmla="*/ 64 w 89"/>
                  <a:gd name="T1" fmla="*/ 16 h 85"/>
                  <a:gd name="T2" fmla="*/ 64 w 89"/>
                  <a:gd name="T3" fmla="*/ 16 h 85"/>
                  <a:gd name="T4" fmla="*/ 62 w 89"/>
                  <a:gd name="T5" fmla="*/ 14 h 85"/>
                  <a:gd name="T6" fmla="*/ 63 w 89"/>
                  <a:gd name="T7" fmla="*/ 3 h 85"/>
                  <a:gd name="T8" fmla="*/ 37 w 89"/>
                  <a:gd name="T9" fmla="*/ 0 h 85"/>
                  <a:gd name="T10" fmla="*/ 35 w 89"/>
                  <a:gd name="T11" fmla="*/ 10 h 85"/>
                  <a:gd name="T12" fmla="*/ 35 w 89"/>
                  <a:gd name="T13" fmla="*/ 10 h 85"/>
                  <a:gd name="T14" fmla="*/ 27 w 89"/>
                  <a:gd name="T15" fmla="*/ 14 h 85"/>
                  <a:gd name="T16" fmla="*/ 18 w 89"/>
                  <a:gd name="T17" fmla="*/ 7 h 85"/>
                  <a:gd name="T18" fmla="*/ 2 w 89"/>
                  <a:gd name="T19" fmla="*/ 27 h 85"/>
                  <a:gd name="T20" fmla="*/ 11 w 89"/>
                  <a:gd name="T21" fmla="*/ 33 h 85"/>
                  <a:gd name="T22" fmla="*/ 11 w 89"/>
                  <a:gd name="T23" fmla="*/ 33 h 85"/>
                  <a:gd name="T24" fmla="*/ 10 w 89"/>
                  <a:gd name="T25" fmla="*/ 38 h 85"/>
                  <a:gd name="T26" fmla="*/ 10 w 89"/>
                  <a:gd name="T27" fmla="*/ 42 h 85"/>
                  <a:gd name="T28" fmla="*/ 0 w 89"/>
                  <a:gd name="T29" fmla="*/ 47 h 85"/>
                  <a:gd name="T30" fmla="*/ 10 w 89"/>
                  <a:gd name="T31" fmla="*/ 70 h 85"/>
                  <a:gd name="T32" fmla="*/ 19 w 89"/>
                  <a:gd name="T33" fmla="*/ 66 h 85"/>
                  <a:gd name="T34" fmla="*/ 19 w 89"/>
                  <a:gd name="T35" fmla="*/ 66 h 85"/>
                  <a:gd name="T36" fmla="*/ 24 w 89"/>
                  <a:gd name="T37" fmla="*/ 69 h 85"/>
                  <a:gd name="T38" fmla="*/ 24 w 89"/>
                  <a:gd name="T39" fmla="*/ 69 h 85"/>
                  <a:gd name="T40" fmla="*/ 27 w 89"/>
                  <a:gd name="T41" fmla="*/ 71 h 85"/>
                  <a:gd name="T42" fmla="*/ 26 w 89"/>
                  <a:gd name="T43" fmla="*/ 83 h 85"/>
                  <a:gd name="T44" fmla="*/ 51 w 89"/>
                  <a:gd name="T45" fmla="*/ 85 h 85"/>
                  <a:gd name="T46" fmla="*/ 53 w 89"/>
                  <a:gd name="T47" fmla="*/ 74 h 85"/>
                  <a:gd name="T48" fmla="*/ 53 w 89"/>
                  <a:gd name="T49" fmla="*/ 74 h 85"/>
                  <a:gd name="T50" fmla="*/ 61 w 89"/>
                  <a:gd name="T51" fmla="*/ 71 h 85"/>
                  <a:gd name="T52" fmla="*/ 70 w 89"/>
                  <a:gd name="T53" fmla="*/ 79 h 85"/>
                  <a:gd name="T54" fmla="*/ 86 w 89"/>
                  <a:gd name="T55" fmla="*/ 58 h 85"/>
                  <a:gd name="T56" fmla="*/ 77 w 89"/>
                  <a:gd name="T57" fmla="*/ 51 h 85"/>
                  <a:gd name="T58" fmla="*/ 77 w 89"/>
                  <a:gd name="T59" fmla="*/ 51 h 85"/>
                  <a:gd name="T60" fmla="*/ 78 w 89"/>
                  <a:gd name="T61" fmla="*/ 43 h 85"/>
                  <a:gd name="T62" fmla="*/ 89 w 89"/>
                  <a:gd name="T63" fmla="*/ 38 h 85"/>
                  <a:gd name="T64" fmla="*/ 79 w 89"/>
                  <a:gd name="T65" fmla="*/ 15 h 85"/>
                  <a:gd name="T66" fmla="*/ 68 w 89"/>
                  <a:gd name="T67" fmla="*/ 19 h 85"/>
                  <a:gd name="T68" fmla="*/ 68 w 89"/>
                  <a:gd name="T69" fmla="*/ 19 h 85"/>
                  <a:gd name="T70" fmla="*/ 64 w 89"/>
                  <a:gd name="T71" fmla="*/ 16 h 85"/>
                  <a:gd name="T72" fmla="*/ 64 w 89"/>
                  <a:gd name="T73" fmla="*/ 16 h 85"/>
                  <a:gd name="T74" fmla="*/ 54 w 89"/>
                  <a:gd name="T75" fmla="*/ 51 h 85"/>
                  <a:gd name="T76" fmla="*/ 54 w 89"/>
                  <a:gd name="T77" fmla="*/ 51 h 85"/>
                  <a:gd name="T78" fmla="*/ 51 w 89"/>
                  <a:gd name="T79" fmla="*/ 54 h 85"/>
                  <a:gd name="T80" fmla="*/ 46 w 89"/>
                  <a:gd name="T81" fmla="*/ 56 h 85"/>
                  <a:gd name="T82" fmla="*/ 41 w 89"/>
                  <a:gd name="T83" fmla="*/ 55 h 85"/>
                  <a:gd name="T84" fmla="*/ 35 w 89"/>
                  <a:gd name="T85" fmla="*/ 53 h 85"/>
                  <a:gd name="T86" fmla="*/ 35 w 89"/>
                  <a:gd name="T87" fmla="*/ 53 h 85"/>
                  <a:gd name="T88" fmla="*/ 32 w 89"/>
                  <a:gd name="T89" fmla="*/ 49 h 85"/>
                  <a:gd name="T90" fmla="*/ 30 w 89"/>
                  <a:gd name="T91" fmla="*/ 44 h 85"/>
                  <a:gd name="T92" fmla="*/ 30 w 89"/>
                  <a:gd name="T93" fmla="*/ 39 h 85"/>
                  <a:gd name="T94" fmla="*/ 32 w 89"/>
                  <a:gd name="T95" fmla="*/ 34 h 85"/>
                  <a:gd name="T96" fmla="*/ 32 w 89"/>
                  <a:gd name="T97" fmla="*/ 34 h 85"/>
                  <a:gd name="T98" fmla="*/ 36 w 89"/>
                  <a:gd name="T99" fmla="*/ 31 h 85"/>
                  <a:gd name="T100" fmla="*/ 42 w 89"/>
                  <a:gd name="T101" fmla="*/ 28 h 85"/>
                  <a:gd name="T102" fmla="*/ 47 w 89"/>
                  <a:gd name="T103" fmla="*/ 29 h 85"/>
                  <a:gd name="T104" fmla="*/ 52 w 89"/>
                  <a:gd name="T105" fmla="*/ 32 h 85"/>
                  <a:gd name="T106" fmla="*/ 52 w 89"/>
                  <a:gd name="T107" fmla="*/ 32 h 85"/>
                  <a:gd name="T108" fmla="*/ 56 w 89"/>
                  <a:gd name="T109" fmla="*/ 36 h 85"/>
                  <a:gd name="T110" fmla="*/ 58 w 89"/>
                  <a:gd name="T111" fmla="*/ 40 h 85"/>
                  <a:gd name="T112" fmla="*/ 58 w 89"/>
                  <a:gd name="T113" fmla="*/ 45 h 85"/>
                  <a:gd name="T114" fmla="*/ 54 w 89"/>
                  <a:gd name="T115" fmla="*/ 51 h 85"/>
                  <a:gd name="T116" fmla="*/ 54 w 89"/>
                  <a:gd name="T117" fmla="*/ 5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9" h="85">
                    <a:moveTo>
                      <a:pt x="64" y="16"/>
                    </a:moveTo>
                    <a:lnTo>
                      <a:pt x="64" y="16"/>
                    </a:lnTo>
                    <a:lnTo>
                      <a:pt x="62" y="14"/>
                    </a:lnTo>
                    <a:lnTo>
                      <a:pt x="63" y="3"/>
                    </a:lnTo>
                    <a:lnTo>
                      <a:pt x="37" y="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27" y="14"/>
                    </a:lnTo>
                    <a:lnTo>
                      <a:pt x="18" y="7"/>
                    </a:lnTo>
                    <a:lnTo>
                      <a:pt x="2" y="27"/>
                    </a:lnTo>
                    <a:lnTo>
                      <a:pt x="11" y="33"/>
                    </a:lnTo>
                    <a:lnTo>
                      <a:pt x="11" y="33"/>
                    </a:lnTo>
                    <a:lnTo>
                      <a:pt x="10" y="38"/>
                    </a:lnTo>
                    <a:lnTo>
                      <a:pt x="10" y="42"/>
                    </a:lnTo>
                    <a:lnTo>
                      <a:pt x="0" y="47"/>
                    </a:lnTo>
                    <a:lnTo>
                      <a:pt x="10" y="70"/>
                    </a:lnTo>
                    <a:lnTo>
                      <a:pt x="19" y="66"/>
                    </a:lnTo>
                    <a:lnTo>
                      <a:pt x="19" y="66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7" y="71"/>
                    </a:lnTo>
                    <a:lnTo>
                      <a:pt x="26" y="83"/>
                    </a:lnTo>
                    <a:lnTo>
                      <a:pt x="51" y="85"/>
                    </a:lnTo>
                    <a:lnTo>
                      <a:pt x="53" y="74"/>
                    </a:lnTo>
                    <a:lnTo>
                      <a:pt x="53" y="74"/>
                    </a:lnTo>
                    <a:lnTo>
                      <a:pt x="61" y="71"/>
                    </a:lnTo>
                    <a:lnTo>
                      <a:pt x="70" y="79"/>
                    </a:lnTo>
                    <a:lnTo>
                      <a:pt x="86" y="58"/>
                    </a:lnTo>
                    <a:lnTo>
                      <a:pt x="77" y="51"/>
                    </a:lnTo>
                    <a:lnTo>
                      <a:pt x="77" y="51"/>
                    </a:lnTo>
                    <a:lnTo>
                      <a:pt x="78" y="43"/>
                    </a:lnTo>
                    <a:lnTo>
                      <a:pt x="89" y="38"/>
                    </a:lnTo>
                    <a:lnTo>
                      <a:pt x="79" y="15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64" y="16"/>
                    </a:lnTo>
                    <a:lnTo>
                      <a:pt x="64" y="16"/>
                    </a:lnTo>
                    <a:close/>
                    <a:moveTo>
                      <a:pt x="54" y="51"/>
                    </a:moveTo>
                    <a:lnTo>
                      <a:pt x="54" y="51"/>
                    </a:lnTo>
                    <a:lnTo>
                      <a:pt x="51" y="54"/>
                    </a:lnTo>
                    <a:lnTo>
                      <a:pt x="46" y="56"/>
                    </a:lnTo>
                    <a:lnTo>
                      <a:pt x="41" y="55"/>
                    </a:lnTo>
                    <a:lnTo>
                      <a:pt x="35" y="53"/>
                    </a:lnTo>
                    <a:lnTo>
                      <a:pt x="35" y="53"/>
                    </a:lnTo>
                    <a:lnTo>
                      <a:pt x="32" y="49"/>
                    </a:lnTo>
                    <a:lnTo>
                      <a:pt x="30" y="44"/>
                    </a:lnTo>
                    <a:lnTo>
                      <a:pt x="30" y="39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6" y="31"/>
                    </a:lnTo>
                    <a:lnTo>
                      <a:pt x="42" y="28"/>
                    </a:lnTo>
                    <a:lnTo>
                      <a:pt x="47" y="29"/>
                    </a:lnTo>
                    <a:lnTo>
                      <a:pt x="52" y="32"/>
                    </a:lnTo>
                    <a:lnTo>
                      <a:pt x="52" y="32"/>
                    </a:lnTo>
                    <a:lnTo>
                      <a:pt x="56" y="36"/>
                    </a:lnTo>
                    <a:lnTo>
                      <a:pt x="58" y="40"/>
                    </a:lnTo>
                    <a:lnTo>
                      <a:pt x="58" y="45"/>
                    </a:lnTo>
                    <a:lnTo>
                      <a:pt x="54" y="51"/>
                    </a:lnTo>
                    <a:lnTo>
                      <a:pt x="54" y="51"/>
                    </a:lnTo>
                    <a:close/>
                  </a:path>
                </a:pathLst>
              </a:custGeom>
              <a:solidFill>
                <a:srgbClr val="898989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6" name="Freeform 579"/>
              <p:cNvSpPr>
                <a:spLocks/>
              </p:cNvSpPr>
              <p:nvPr/>
            </p:nvSpPr>
            <p:spPr bwMode="auto">
              <a:xfrm>
                <a:off x="11513098" y="5723872"/>
                <a:ext cx="272130" cy="651578"/>
              </a:xfrm>
              <a:custGeom>
                <a:avLst/>
                <a:gdLst>
                  <a:gd name="T0" fmla="*/ 110 w 142"/>
                  <a:gd name="T1" fmla="*/ 136 h 340"/>
                  <a:gd name="T2" fmla="*/ 110 w 142"/>
                  <a:gd name="T3" fmla="*/ 136 h 340"/>
                  <a:gd name="T4" fmla="*/ 116 w 142"/>
                  <a:gd name="T5" fmla="*/ 133 h 340"/>
                  <a:gd name="T6" fmla="*/ 122 w 142"/>
                  <a:gd name="T7" fmla="*/ 131 h 340"/>
                  <a:gd name="T8" fmla="*/ 123 w 142"/>
                  <a:gd name="T9" fmla="*/ 117 h 340"/>
                  <a:gd name="T10" fmla="*/ 142 w 142"/>
                  <a:gd name="T11" fmla="*/ 120 h 340"/>
                  <a:gd name="T12" fmla="*/ 142 w 142"/>
                  <a:gd name="T13" fmla="*/ 120 h 340"/>
                  <a:gd name="T14" fmla="*/ 136 w 142"/>
                  <a:gd name="T15" fmla="*/ 99 h 340"/>
                  <a:gd name="T16" fmla="*/ 126 w 142"/>
                  <a:gd name="T17" fmla="*/ 80 h 340"/>
                  <a:gd name="T18" fmla="*/ 114 w 142"/>
                  <a:gd name="T19" fmla="*/ 63 h 340"/>
                  <a:gd name="T20" fmla="*/ 102 w 142"/>
                  <a:gd name="T21" fmla="*/ 47 h 340"/>
                  <a:gd name="T22" fmla="*/ 86 w 142"/>
                  <a:gd name="T23" fmla="*/ 32 h 340"/>
                  <a:gd name="T24" fmla="*/ 70 w 142"/>
                  <a:gd name="T25" fmla="*/ 20 h 340"/>
                  <a:gd name="T26" fmla="*/ 50 w 142"/>
                  <a:gd name="T27" fmla="*/ 10 h 340"/>
                  <a:gd name="T28" fmla="*/ 31 w 142"/>
                  <a:gd name="T29" fmla="*/ 0 h 340"/>
                  <a:gd name="T30" fmla="*/ 0 w 142"/>
                  <a:gd name="T31" fmla="*/ 91 h 340"/>
                  <a:gd name="T32" fmla="*/ 0 w 142"/>
                  <a:gd name="T33" fmla="*/ 91 h 340"/>
                  <a:gd name="T34" fmla="*/ 1 w 142"/>
                  <a:gd name="T35" fmla="*/ 92 h 340"/>
                  <a:gd name="T36" fmla="*/ 1 w 142"/>
                  <a:gd name="T37" fmla="*/ 92 h 340"/>
                  <a:gd name="T38" fmla="*/ 12 w 142"/>
                  <a:gd name="T39" fmla="*/ 98 h 340"/>
                  <a:gd name="T40" fmla="*/ 23 w 142"/>
                  <a:gd name="T41" fmla="*/ 106 h 340"/>
                  <a:gd name="T42" fmla="*/ 32 w 142"/>
                  <a:gd name="T43" fmla="*/ 115 h 340"/>
                  <a:gd name="T44" fmla="*/ 40 w 142"/>
                  <a:gd name="T45" fmla="*/ 125 h 340"/>
                  <a:gd name="T46" fmla="*/ 46 w 142"/>
                  <a:gd name="T47" fmla="*/ 137 h 340"/>
                  <a:gd name="T48" fmla="*/ 52 w 142"/>
                  <a:gd name="T49" fmla="*/ 149 h 340"/>
                  <a:gd name="T50" fmla="*/ 55 w 142"/>
                  <a:gd name="T51" fmla="*/ 162 h 340"/>
                  <a:gd name="T52" fmla="*/ 56 w 142"/>
                  <a:gd name="T53" fmla="*/ 176 h 340"/>
                  <a:gd name="T54" fmla="*/ 56 w 142"/>
                  <a:gd name="T55" fmla="*/ 176 h 340"/>
                  <a:gd name="T56" fmla="*/ 55 w 142"/>
                  <a:gd name="T57" fmla="*/ 189 h 340"/>
                  <a:gd name="T58" fmla="*/ 53 w 142"/>
                  <a:gd name="T59" fmla="*/ 201 h 340"/>
                  <a:gd name="T60" fmla="*/ 48 w 142"/>
                  <a:gd name="T61" fmla="*/ 211 h 340"/>
                  <a:gd name="T62" fmla="*/ 43 w 142"/>
                  <a:gd name="T63" fmla="*/ 222 h 340"/>
                  <a:gd name="T64" fmla="*/ 37 w 142"/>
                  <a:gd name="T65" fmla="*/ 232 h 340"/>
                  <a:gd name="T66" fmla="*/ 29 w 142"/>
                  <a:gd name="T67" fmla="*/ 240 h 340"/>
                  <a:gd name="T68" fmla="*/ 22 w 142"/>
                  <a:gd name="T69" fmla="*/ 249 h 340"/>
                  <a:gd name="T70" fmla="*/ 12 w 142"/>
                  <a:gd name="T71" fmla="*/ 255 h 340"/>
                  <a:gd name="T72" fmla="*/ 54 w 142"/>
                  <a:gd name="T73" fmla="*/ 340 h 340"/>
                  <a:gd name="T74" fmla="*/ 54 w 142"/>
                  <a:gd name="T75" fmla="*/ 340 h 340"/>
                  <a:gd name="T76" fmla="*/ 70 w 142"/>
                  <a:gd name="T77" fmla="*/ 332 h 340"/>
                  <a:gd name="T78" fmla="*/ 84 w 142"/>
                  <a:gd name="T79" fmla="*/ 320 h 340"/>
                  <a:gd name="T80" fmla="*/ 96 w 142"/>
                  <a:gd name="T81" fmla="*/ 308 h 340"/>
                  <a:gd name="T82" fmla="*/ 108 w 142"/>
                  <a:gd name="T83" fmla="*/ 296 h 340"/>
                  <a:gd name="T84" fmla="*/ 119 w 142"/>
                  <a:gd name="T85" fmla="*/ 281 h 340"/>
                  <a:gd name="T86" fmla="*/ 128 w 142"/>
                  <a:gd name="T87" fmla="*/ 266 h 340"/>
                  <a:gd name="T88" fmla="*/ 136 w 142"/>
                  <a:gd name="T89" fmla="*/ 250 h 340"/>
                  <a:gd name="T90" fmla="*/ 142 w 142"/>
                  <a:gd name="T91" fmla="*/ 233 h 340"/>
                  <a:gd name="T92" fmla="*/ 108 w 142"/>
                  <a:gd name="T93" fmla="*/ 228 h 340"/>
                  <a:gd name="T94" fmla="*/ 110 w 142"/>
                  <a:gd name="T95" fmla="*/ 213 h 340"/>
                  <a:gd name="T96" fmla="*/ 110 w 142"/>
                  <a:gd name="T97" fmla="*/ 213 h 340"/>
                  <a:gd name="T98" fmla="*/ 105 w 142"/>
                  <a:gd name="T99" fmla="*/ 210 h 340"/>
                  <a:gd name="T100" fmla="*/ 105 w 142"/>
                  <a:gd name="T101" fmla="*/ 210 h 340"/>
                  <a:gd name="T102" fmla="*/ 101 w 142"/>
                  <a:gd name="T103" fmla="*/ 206 h 340"/>
                  <a:gd name="T104" fmla="*/ 87 w 142"/>
                  <a:gd name="T105" fmla="*/ 212 h 340"/>
                  <a:gd name="T106" fmla="*/ 73 w 142"/>
                  <a:gd name="T107" fmla="*/ 180 h 340"/>
                  <a:gd name="T108" fmla="*/ 87 w 142"/>
                  <a:gd name="T109" fmla="*/ 175 h 340"/>
                  <a:gd name="T110" fmla="*/ 87 w 142"/>
                  <a:gd name="T111" fmla="*/ 175 h 340"/>
                  <a:gd name="T112" fmla="*/ 87 w 142"/>
                  <a:gd name="T113" fmla="*/ 169 h 340"/>
                  <a:gd name="T114" fmla="*/ 88 w 142"/>
                  <a:gd name="T115" fmla="*/ 162 h 340"/>
                  <a:gd name="T116" fmla="*/ 77 w 142"/>
                  <a:gd name="T117" fmla="*/ 155 h 340"/>
                  <a:gd name="T118" fmla="*/ 98 w 142"/>
                  <a:gd name="T119" fmla="*/ 127 h 340"/>
                  <a:gd name="T120" fmla="*/ 110 w 142"/>
                  <a:gd name="T121" fmla="*/ 136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" h="340">
                    <a:moveTo>
                      <a:pt x="110" y="136"/>
                    </a:moveTo>
                    <a:lnTo>
                      <a:pt x="110" y="136"/>
                    </a:lnTo>
                    <a:lnTo>
                      <a:pt x="116" y="133"/>
                    </a:lnTo>
                    <a:lnTo>
                      <a:pt x="122" y="131"/>
                    </a:lnTo>
                    <a:lnTo>
                      <a:pt x="123" y="117"/>
                    </a:lnTo>
                    <a:lnTo>
                      <a:pt x="142" y="120"/>
                    </a:lnTo>
                    <a:lnTo>
                      <a:pt x="142" y="120"/>
                    </a:lnTo>
                    <a:lnTo>
                      <a:pt x="136" y="99"/>
                    </a:lnTo>
                    <a:lnTo>
                      <a:pt x="126" y="80"/>
                    </a:lnTo>
                    <a:lnTo>
                      <a:pt x="114" y="63"/>
                    </a:lnTo>
                    <a:lnTo>
                      <a:pt x="102" y="47"/>
                    </a:lnTo>
                    <a:lnTo>
                      <a:pt x="86" y="32"/>
                    </a:lnTo>
                    <a:lnTo>
                      <a:pt x="70" y="20"/>
                    </a:lnTo>
                    <a:lnTo>
                      <a:pt x="50" y="10"/>
                    </a:lnTo>
                    <a:lnTo>
                      <a:pt x="31" y="0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1" y="92"/>
                    </a:lnTo>
                    <a:lnTo>
                      <a:pt x="1" y="92"/>
                    </a:lnTo>
                    <a:lnTo>
                      <a:pt x="12" y="98"/>
                    </a:lnTo>
                    <a:lnTo>
                      <a:pt x="23" y="106"/>
                    </a:lnTo>
                    <a:lnTo>
                      <a:pt x="32" y="115"/>
                    </a:lnTo>
                    <a:lnTo>
                      <a:pt x="40" y="125"/>
                    </a:lnTo>
                    <a:lnTo>
                      <a:pt x="46" y="137"/>
                    </a:lnTo>
                    <a:lnTo>
                      <a:pt x="52" y="149"/>
                    </a:lnTo>
                    <a:lnTo>
                      <a:pt x="55" y="162"/>
                    </a:lnTo>
                    <a:lnTo>
                      <a:pt x="56" y="176"/>
                    </a:lnTo>
                    <a:lnTo>
                      <a:pt x="56" y="176"/>
                    </a:lnTo>
                    <a:lnTo>
                      <a:pt x="55" y="189"/>
                    </a:lnTo>
                    <a:lnTo>
                      <a:pt x="53" y="201"/>
                    </a:lnTo>
                    <a:lnTo>
                      <a:pt x="48" y="211"/>
                    </a:lnTo>
                    <a:lnTo>
                      <a:pt x="43" y="222"/>
                    </a:lnTo>
                    <a:lnTo>
                      <a:pt x="37" y="232"/>
                    </a:lnTo>
                    <a:lnTo>
                      <a:pt x="29" y="240"/>
                    </a:lnTo>
                    <a:lnTo>
                      <a:pt x="22" y="249"/>
                    </a:lnTo>
                    <a:lnTo>
                      <a:pt x="12" y="255"/>
                    </a:lnTo>
                    <a:lnTo>
                      <a:pt x="54" y="340"/>
                    </a:lnTo>
                    <a:lnTo>
                      <a:pt x="54" y="340"/>
                    </a:lnTo>
                    <a:lnTo>
                      <a:pt x="70" y="332"/>
                    </a:lnTo>
                    <a:lnTo>
                      <a:pt x="84" y="320"/>
                    </a:lnTo>
                    <a:lnTo>
                      <a:pt x="96" y="308"/>
                    </a:lnTo>
                    <a:lnTo>
                      <a:pt x="108" y="296"/>
                    </a:lnTo>
                    <a:lnTo>
                      <a:pt x="119" y="281"/>
                    </a:lnTo>
                    <a:lnTo>
                      <a:pt x="128" y="266"/>
                    </a:lnTo>
                    <a:lnTo>
                      <a:pt x="136" y="250"/>
                    </a:lnTo>
                    <a:lnTo>
                      <a:pt x="142" y="233"/>
                    </a:lnTo>
                    <a:lnTo>
                      <a:pt x="108" y="228"/>
                    </a:lnTo>
                    <a:lnTo>
                      <a:pt x="110" y="213"/>
                    </a:lnTo>
                    <a:lnTo>
                      <a:pt x="110" y="213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01" y="206"/>
                    </a:lnTo>
                    <a:lnTo>
                      <a:pt x="87" y="212"/>
                    </a:lnTo>
                    <a:lnTo>
                      <a:pt x="73" y="180"/>
                    </a:lnTo>
                    <a:lnTo>
                      <a:pt x="87" y="175"/>
                    </a:lnTo>
                    <a:lnTo>
                      <a:pt x="87" y="175"/>
                    </a:lnTo>
                    <a:lnTo>
                      <a:pt x="87" y="169"/>
                    </a:lnTo>
                    <a:lnTo>
                      <a:pt x="88" y="162"/>
                    </a:lnTo>
                    <a:lnTo>
                      <a:pt x="77" y="155"/>
                    </a:lnTo>
                    <a:lnTo>
                      <a:pt x="98" y="127"/>
                    </a:lnTo>
                    <a:lnTo>
                      <a:pt x="110" y="136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7" name="Freeform 580"/>
              <p:cNvSpPr>
                <a:spLocks noEditPoints="1"/>
              </p:cNvSpPr>
              <p:nvPr/>
            </p:nvSpPr>
            <p:spPr bwMode="auto">
              <a:xfrm>
                <a:off x="11674076" y="5967256"/>
                <a:ext cx="189724" cy="183975"/>
              </a:xfrm>
              <a:custGeom>
                <a:avLst/>
                <a:gdLst>
                  <a:gd name="T0" fmla="*/ 71 w 99"/>
                  <a:gd name="T1" fmla="*/ 18 h 96"/>
                  <a:gd name="T2" fmla="*/ 71 w 99"/>
                  <a:gd name="T3" fmla="*/ 18 h 96"/>
                  <a:gd name="T4" fmla="*/ 68 w 99"/>
                  <a:gd name="T5" fmla="*/ 16 h 96"/>
                  <a:gd name="T6" fmla="*/ 70 w 99"/>
                  <a:gd name="T7" fmla="*/ 3 h 96"/>
                  <a:gd name="T8" fmla="*/ 41 w 99"/>
                  <a:gd name="T9" fmla="*/ 0 h 96"/>
                  <a:gd name="T10" fmla="*/ 39 w 99"/>
                  <a:gd name="T11" fmla="*/ 12 h 96"/>
                  <a:gd name="T12" fmla="*/ 39 w 99"/>
                  <a:gd name="T13" fmla="*/ 12 h 96"/>
                  <a:gd name="T14" fmla="*/ 35 w 99"/>
                  <a:gd name="T15" fmla="*/ 13 h 96"/>
                  <a:gd name="T16" fmla="*/ 30 w 99"/>
                  <a:gd name="T17" fmla="*/ 15 h 96"/>
                  <a:gd name="T18" fmla="*/ 20 w 99"/>
                  <a:gd name="T19" fmla="*/ 9 h 96"/>
                  <a:gd name="T20" fmla="*/ 3 w 99"/>
                  <a:gd name="T21" fmla="*/ 31 h 96"/>
                  <a:gd name="T22" fmla="*/ 12 w 99"/>
                  <a:gd name="T23" fmla="*/ 37 h 96"/>
                  <a:gd name="T24" fmla="*/ 12 w 99"/>
                  <a:gd name="T25" fmla="*/ 37 h 96"/>
                  <a:gd name="T26" fmla="*/ 11 w 99"/>
                  <a:gd name="T27" fmla="*/ 43 h 96"/>
                  <a:gd name="T28" fmla="*/ 10 w 99"/>
                  <a:gd name="T29" fmla="*/ 48 h 96"/>
                  <a:gd name="T30" fmla="*/ 0 w 99"/>
                  <a:gd name="T31" fmla="*/ 52 h 96"/>
                  <a:gd name="T32" fmla="*/ 11 w 99"/>
                  <a:gd name="T33" fmla="*/ 79 h 96"/>
                  <a:gd name="T34" fmla="*/ 22 w 99"/>
                  <a:gd name="T35" fmla="*/ 74 h 96"/>
                  <a:gd name="T36" fmla="*/ 22 w 99"/>
                  <a:gd name="T37" fmla="*/ 74 h 96"/>
                  <a:gd name="T38" fmla="*/ 25 w 99"/>
                  <a:gd name="T39" fmla="*/ 77 h 96"/>
                  <a:gd name="T40" fmla="*/ 25 w 99"/>
                  <a:gd name="T41" fmla="*/ 77 h 96"/>
                  <a:gd name="T42" fmla="*/ 29 w 99"/>
                  <a:gd name="T43" fmla="*/ 80 h 96"/>
                  <a:gd name="T44" fmla="*/ 28 w 99"/>
                  <a:gd name="T45" fmla="*/ 92 h 96"/>
                  <a:gd name="T46" fmla="*/ 57 w 99"/>
                  <a:gd name="T47" fmla="*/ 96 h 96"/>
                  <a:gd name="T48" fmla="*/ 58 w 99"/>
                  <a:gd name="T49" fmla="*/ 83 h 96"/>
                  <a:gd name="T50" fmla="*/ 58 w 99"/>
                  <a:gd name="T51" fmla="*/ 83 h 96"/>
                  <a:gd name="T52" fmla="*/ 67 w 99"/>
                  <a:gd name="T53" fmla="*/ 80 h 96"/>
                  <a:gd name="T54" fmla="*/ 77 w 99"/>
                  <a:gd name="T55" fmla="*/ 88 h 96"/>
                  <a:gd name="T56" fmla="*/ 96 w 99"/>
                  <a:gd name="T57" fmla="*/ 65 h 96"/>
                  <a:gd name="T58" fmla="*/ 85 w 99"/>
                  <a:gd name="T59" fmla="*/ 58 h 96"/>
                  <a:gd name="T60" fmla="*/ 85 w 99"/>
                  <a:gd name="T61" fmla="*/ 58 h 96"/>
                  <a:gd name="T62" fmla="*/ 86 w 99"/>
                  <a:gd name="T63" fmla="*/ 48 h 96"/>
                  <a:gd name="T64" fmla="*/ 99 w 99"/>
                  <a:gd name="T65" fmla="*/ 44 h 96"/>
                  <a:gd name="T66" fmla="*/ 87 w 99"/>
                  <a:gd name="T67" fmla="*/ 17 h 96"/>
                  <a:gd name="T68" fmla="*/ 75 w 99"/>
                  <a:gd name="T69" fmla="*/ 22 h 96"/>
                  <a:gd name="T70" fmla="*/ 75 w 99"/>
                  <a:gd name="T71" fmla="*/ 22 h 96"/>
                  <a:gd name="T72" fmla="*/ 71 w 99"/>
                  <a:gd name="T73" fmla="*/ 18 h 96"/>
                  <a:gd name="T74" fmla="*/ 71 w 99"/>
                  <a:gd name="T75" fmla="*/ 18 h 96"/>
                  <a:gd name="T76" fmla="*/ 60 w 99"/>
                  <a:gd name="T77" fmla="*/ 57 h 96"/>
                  <a:gd name="T78" fmla="*/ 60 w 99"/>
                  <a:gd name="T79" fmla="*/ 57 h 96"/>
                  <a:gd name="T80" fmla="*/ 56 w 99"/>
                  <a:gd name="T81" fmla="*/ 61 h 96"/>
                  <a:gd name="T82" fmla="*/ 51 w 99"/>
                  <a:gd name="T83" fmla="*/ 63 h 96"/>
                  <a:gd name="T84" fmla="*/ 44 w 99"/>
                  <a:gd name="T85" fmla="*/ 63 h 96"/>
                  <a:gd name="T86" fmla="*/ 39 w 99"/>
                  <a:gd name="T87" fmla="*/ 60 h 96"/>
                  <a:gd name="T88" fmla="*/ 39 w 99"/>
                  <a:gd name="T89" fmla="*/ 60 h 96"/>
                  <a:gd name="T90" fmla="*/ 35 w 99"/>
                  <a:gd name="T91" fmla="*/ 56 h 96"/>
                  <a:gd name="T92" fmla="*/ 33 w 99"/>
                  <a:gd name="T93" fmla="*/ 50 h 96"/>
                  <a:gd name="T94" fmla="*/ 34 w 99"/>
                  <a:gd name="T95" fmla="*/ 44 h 96"/>
                  <a:gd name="T96" fmla="*/ 36 w 99"/>
                  <a:gd name="T97" fmla="*/ 38 h 96"/>
                  <a:gd name="T98" fmla="*/ 36 w 99"/>
                  <a:gd name="T99" fmla="*/ 38 h 96"/>
                  <a:gd name="T100" fmla="*/ 40 w 99"/>
                  <a:gd name="T101" fmla="*/ 34 h 96"/>
                  <a:gd name="T102" fmla="*/ 46 w 99"/>
                  <a:gd name="T103" fmla="*/ 33 h 96"/>
                  <a:gd name="T104" fmla="*/ 52 w 99"/>
                  <a:gd name="T105" fmla="*/ 33 h 96"/>
                  <a:gd name="T106" fmla="*/ 58 w 99"/>
                  <a:gd name="T107" fmla="*/ 35 h 96"/>
                  <a:gd name="T108" fmla="*/ 58 w 99"/>
                  <a:gd name="T109" fmla="*/ 35 h 96"/>
                  <a:gd name="T110" fmla="*/ 61 w 99"/>
                  <a:gd name="T111" fmla="*/ 41 h 96"/>
                  <a:gd name="T112" fmla="*/ 64 w 99"/>
                  <a:gd name="T113" fmla="*/ 46 h 96"/>
                  <a:gd name="T114" fmla="*/ 64 w 99"/>
                  <a:gd name="T115" fmla="*/ 51 h 96"/>
                  <a:gd name="T116" fmla="*/ 60 w 99"/>
                  <a:gd name="T117" fmla="*/ 57 h 96"/>
                  <a:gd name="T118" fmla="*/ 60 w 99"/>
                  <a:gd name="T119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9" h="96">
                    <a:moveTo>
                      <a:pt x="71" y="18"/>
                    </a:moveTo>
                    <a:lnTo>
                      <a:pt x="71" y="18"/>
                    </a:lnTo>
                    <a:lnTo>
                      <a:pt x="68" y="16"/>
                    </a:lnTo>
                    <a:lnTo>
                      <a:pt x="70" y="3"/>
                    </a:lnTo>
                    <a:lnTo>
                      <a:pt x="41" y="0"/>
                    </a:lnTo>
                    <a:lnTo>
                      <a:pt x="39" y="12"/>
                    </a:lnTo>
                    <a:lnTo>
                      <a:pt x="39" y="12"/>
                    </a:lnTo>
                    <a:lnTo>
                      <a:pt x="35" y="13"/>
                    </a:lnTo>
                    <a:lnTo>
                      <a:pt x="30" y="15"/>
                    </a:lnTo>
                    <a:lnTo>
                      <a:pt x="20" y="9"/>
                    </a:lnTo>
                    <a:lnTo>
                      <a:pt x="3" y="31"/>
                    </a:lnTo>
                    <a:lnTo>
                      <a:pt x="12" y="37"/>
                    </a:lnTo>
                    <a:lnTo>
                      <a:pt x="12" y="37"/>
                    </a:lnTo>
                    <a:lnTo>
                      <a:pt x="11" y="43"/>
                    </a:lnTo>
                    <a:lnTo>
                      <a:pt x="10" y="48"/>
                    </a:lnTo>
                    <a:lnTo>
                      <a:pt x="0" y="52"/>
                    </a:lnTo>
                    <a:lnTo>
                      <a:pt x="11" y="79"/>
                    </a:lnTo>
                    <a:lnTo>
                      <a:pt x="22" y="74"/>
                    </a:lnTo>
                    <a:lnTo>
                      <a:pt x="22" y="74"/>
                    </a:lnTo>
                    <a:lnTo>
                      <a:pt x="25" y="77"/>
                    </a:lnTo>
                    <a:lnTo>
                      <a:pt x="25" y="77"/>
                    </a:lnTo>
                    <a:lnTo>
                      <a:pt x="29" y="80"/>
                    </a:lnTo>
                    <a:lnTo>
                      <a:pt x="28" y="92"/>
                    </a:lnTo>
                    <a:lnTo>
                      <a:pt x="57" y="96"/>
                    </a:lnTo>
                    <a:lnTo>
                      <a:pt x="58" y="83"/>
                    </a:lnTo>
                    <a:lnTo>
                      <a:pt x="58" y="83"/>
                    </a:lnTo>
                    <a:lnTo>
                      <a:pt x="67" y="80"/>
                    </a:lnTo>
                    <a:lnTo>
                      <a:pt x="77" y="88"/>
                    </a:lnTo>
                    <a:lnTo>
                      <a:pt x="96" y="65"/>
                    </a:lnTo>
                    <a:lnTo>
                      <a:pt x="85" y="58"/>
                    </a:lnTo>
                    <a:lnTo>
                      <a:pt x="85" y="58"/>
                    </a:lnTo>
                    <a:lnTo>
                      <a:pt x="86" y="48"/>
                    </a:lnTo>
                    <a:lnTo>
                      <a:pt x="99" y="44"/>
                    </a:lnTo>
                    <a:lnTo>
                      <a:pt x="87" y="17"/>
                    </a:lnTo>
                    <a:lnTo>
                      <a:pt x="75" y="22"/>
                    </a:lnTo>
                    <a:lnTo>
                      <a:pt x="75" y="22"/>
                    </a:lnTo>
                    <a:lnTo>
                      <a:pt x="71" y="18"/>
                    </a:lnTo>
                    <a:lnTo>
                      <a:pt x="71" y="18"/>
                    </a:lnTo>
                    <a:close/>
                    <a:moveTo>
                      <a:pt x="60" y="57"/>
                    </a:moveTo>
                    <a:lnTo>
                      <a:pt x="60" y="57"/>
                    </a:lnTo>
                    <a:lnTo>
                      <a:pt x="56" y="61"/>
                    </a:lnTo>
                    <a:lnTo>
                      <a:pt x="51" y="63"/>
                    </a:lnTo>
                    <a:lnTo>
                      <a:pt x="44" y="63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35" y="56"/>
                    </a:lnTo>
                    <a:lnTo>
                      <a:pt x="33" y="50"/>
                    </a:lnTo>
                    <a:lnTo>
                      <a:pt x="34" y="44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0" y="34"/>
                    </a:lnTo>
                    <a:lnTo>
                      <a:pt x="46" y="33"/>
                    </a:lnTo>
                    <a:lnTo>
                      <a:pt x="52" y="33"/>
                    </a:lnTo>
                    <a:lnTo>
                      <a:pt x="58" y="35"/>
                    </a:lnTo>
                    <a:lnTo>
                      <a:pt x="58" y="35"/>
                    </a:lnTo>
                    <a:lnTo>
                      <a:pt x="61" y="41"/>
                    </a:lnTo>
                    <a:lnTo>
                      <a:pt x="64" y="46"/>
                    </a:lnTo>
                    <a:lnTo>
                      <a:pt x="64" y="51"/>
                    </a:lnTo>
                    <a:lnTo>
                      <a:pt x="60" y="57"/>
                    </a:lnTo>
                    <a:lnTo>
                      <a:pt x="60" y="57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/>
            <p:cNvSpPr/>
            <p:nvPr/>
          </p:nvSpPr>
          <p:spPr>
            <a:xfrm>
              <a:off x="6703785" y="3162379"/>
              <a:ext cx="592255" cy="307777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r" defTabSz="1096192">
                <a:defRPr/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服务目录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8451" y="2740618"/>
            <a:ext cx="2082860" cy="318253"/>
            <a:chOff x="1894678" y="3150344"/>
            <a:chExt cx="1873571" cy="318253"/>
          </a:xfrm>
        </p:grpSpPr>
        <p:sp>
          <p:nvSpPr>
            <p:cNvPr id="719" name="圆角矩形 718"/>
            <p:cNvSpPr/>
            <p:nvPr/>
          </p:nvSpPr>
          <p:spPr>
            <a:xfrm>
              <a:off x="1894678" y="3155937"/>
              <a:ext cx="1873571" cy="312660"/>
            </a:xfrm>
            <a:prstGeom prst="roundRect">
              <a:avLst/>
            </a:prstGeom>
            <a:noFill/>
            <a:ln w="12700">
              <a:solidFill>
                <a:srgbClr val="4A8E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/>
            <a:p>
              <a:pPr algn="r" defTabSz="1096521"/>
              <a:endParaRPr lang="zh-CN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720" name="组合 268"/>
            <p:cNvGrpSpPr/>
            <p:nvPr/>
          </p:nvGrpSpPr>
          <p:grpSpPr>
            <a:xfrm>
              <a:off x="1955070" y="3235887"/>
              <a:ext cx="231634" cy="158505"/>
              <a:chOff x="-11215194" y="5484812"/>
              <a:chExt cx="817563" cy="609601"/>
            </a:xfrm>
            <a:effectLst/>
          </p:grpSpPr>
          <p:sp>
            <p:nvSpPr>
              <p:cNvPr id="721" name="Freeform 111"/>
              <p:cNvSpPr>
                <a:spLocks noEditPoints="1"/>
              </p:cNvSpPr>
              <p:nvPr/>
            </p:nvSpPr>
            <p:spPr bwMode="auto">
              <a:xfrm>
                <a:off x="-10846894" y="5646737"/>
                <a:ext cx="449263" cy="442913"/>
              </a:xfrm>
              <a:custGeom>
                <a:avLst/>
                <a:gdLst>
                  <a:gd name="T0" fmla="*/ 273 w 283"/>
                  <a:gd name="T1" fmla="*/ 86 h 279"/>
                  <a:gd name="T2" fmla="*/ 281 w 283"/>
                  <a:gd name="T3" fmla="*/ 74 h 279"/>
                  <a:gd name="T4" fmla="*/ 283 w 283"/>
                  <a:gd name="T5" fmla="*/ 52 h 279"/>
                  <a:gd name="T6" fmla="*/ 273 w 283"/>
                  <a:gd name="T7" fmla="*/ 33 h 279"/>
                  <a:gd name="T8" fmla="*/ 261 w 283"/>
                  <a:gd name="T9" fmla="*/ 24 h 279"/>
                  <a:gd name="T10" fmla="*/ 239 w 283"/>
                  <a:gd name="T11" fmla="*/ 23 h 279"/>
                  <a:gd name="T12" fmla="*/ 219 w 283"/>
                  <a:gd name="T13" fmla="*/ 33 h 279"/>
                  <a:gd name="T14" fmla="*/ 137 w 283"/>
                  <a:gd name="T15" fmla="*/ 88 h 279"/>
                  <a:gd name="T16" fmla="*/ 138 w 283"/>
                  <a:gd name="T17" fmla="*/ 70 h 279"/>
                  <a:gd name="T18" fmla="*/ 127 w 283"/>
                  <a:gd name="T19" fmla="*/ 31 h 279"/>
                  <a:gd name="T20" fmla="*/ 96 w 283"/>
                  <a:gd name="T21" fmla="*/ 7 h 279"/>
                  <a:gd name="T22" fmla="*/ 70 w 283"/>
                  <a:gd name="T23" fmla="*/ 0 h 279"/>
                  <a:gd name="T24" fmla="*/ 80 w 283"/>
                  <a:gd name="T25" fmla="*/ 43 h 279"/>
                  <a:gd name="T26" fmla="*/ 85 w 283"/>
                  <a:gd name="T27" fmla="*/ 55 h 279"/>
                  <a:gd name="T28" fmla="*/ 66 w 283"/>
                  <a:gd name="T29" fmla="*/ 81 h 279"/>
                  <a:gd name="T30" fmla="*/ 53 w 283"/>
                  <a:gd name="T31" fmla="*/ 86 h 279"/>
                  <a:gd name="T32" fmla="*/ 5 w 283"/>
                  <a:gd name="T33" fmla="*/ 45 h 279"/>
                  <a:gd name="T34" fmla="*/ 0 w 283"/>
                  <a:gd name="T35" fmla="*/ 70 h 279"/>
                  <a:gd name="T36" fmla="*/ 5 w 283"/>
                  <a:gd name="T37" fmla="*/ 96 h 279"/>
                  <a:gd name="T38" fmla="*/ 31 w 283"/>
                  <a:gd name="T39" fmla="*/ 127 h 279"/>
                  <a:gd name="T40" fmla="*/ 70 w 283"/>
                  <a:gd name="T41" fmla="*/ 139 h 279"/>
                  <a:gd name="T42" fmla="*/ 93 w 283"/>
                  <a:gd name="T43" fmla="*/ 134 h 279"/>
                  <a:gd name="T44" fmla="*/ 85 w 283"/>
                  <a:gd name="T45" fmla="*/ 200 h 279"/>
                  <a:gd name="T46" fmla="*/ 41 w 283"/>
                  <a:gd name="T47" fmla="*/ 276 h 279"/>
                  <a:gd name="T48" fmla="*/ 137 w 283"/>
                  <a:gd name="T49" fmla="*/ 182 h 279"/>
                  <a:gd name="T50" fmla="*/ 214 w 283"/>
                  <a:gd name="T51" fmla="*/ 267 h 279"/>
                  <a:gd name="T52" fmla="*/ 227 w 283"/>
                  <a:gd name="T53" fmla="*/ 276 h 279"/>
                  <a:gd name="T54" fmla="*/ 248 w 283"/>
                  <a:gd name="T55" fmla="*/ 277 h 279"/>
                  <a:gd name="T56" fmla="*/ 267 w 283"/>
                  <a:gd name="T57" fmla="*/ 267 h 279"/>
                  <a:gd name="T58" fmla="*/ 275 w 283"/>
                  <a:gd name="T59" fmla="*/ 256 h 279"/>
                  <a:gd name="T60" fmla="*/ 277 w 283"/>
                  <a:gd name="T61" fmla="*/ 234 h 279"/>
                  <a:gd name="T62" fmla="*/ 267 w 283"/>
                  <a:gd name="T63" fmla="*/ 215 h 279"/>
                  <a:gd name="T64" fmla="*/ 151 w 283"/>
                  <a:gd name="T65" fmla="*/ 136 h 279"/>
                  <a:gd name="T66" fmla="*/ 148 w 283"/>
                  <a:gd name="T67" fmla="*/ 128 h 279"/>
                  <a:gd name="T68" fmla="*/ 233 w 283"/>
                  <a:gd name="T69" fmla="*/ 42 h 279"/>
                  <a:gd name="T70" fmla="*/ 240 w 283"/>
                  <a:gd name="T71" fmla="*/ 41 h 279"/>
                  <a:gd name="T72" fmla="*/ 244 w 283"/>
                  <a:gd name="T73" fmla="*/ 45 h 279"/>
                  <a:gd name="T74" fmla="*/ 243 w 283"/>
                  <a:gd name="T75" fmla="*/ 52 h 279"/>
                  <a:gd name="T76" fmla="*/ 158 w 283"/>
                  <a:gd name="T77" fmla="*/ 137 h 279"/>
                  <a:gd name="T78" fmla="*/ 151 w 283"/>
                  <a:gd name="T79" fmla="*/ 136 h 279"/>
                  <a:gd name="T80" fmla="*/ 170 w 283"/>
                  <a:gd name="T81" fmla="*/ 156 h 279"/>
                  <a:gd name="T82" fmla="*/ 168 w 283"/>
                  <a:gd name="T83" fmla="*/ 148 h 279"/>
                  <a:gd name="T84" fmla="*/ 253 w 283"/>
                  <a:gd name="T85" fmla="*/ 62 h 279"/>
                  <a:gd name="T86" fmla="*/ 261 w 283"/>
                  <a:gd name="T87" fmla="*/ 61 h 279"/>
                  <a:gd name="T88" fmla="*/ 264 w 283"/>
                  <a:gd name="T89" fmla="*/ 65 h 279"/>
                  <a:gd name="T90" fmla="*/ 263 w 283"/>
                  <a:gd name="T91" fmla="*/ 72 h 279"/>
                  <a:gd name="T92" fmla="*/ 177 w 283"/>
                  <a:gd name="T93" fmla="*/ 157 h 279"/>
                  <a:gd name="T94" fmla="*/ 170 w 283"/>
                  <a:gd name="T95" fmla="*/ 156 h 279"/>
                  <a:gd name="T96" fmla="*/ 252 w 283"/>
                  <a:gd name="T97" fmla="*/ 252 h 279"/>
                  <a:gd name="T98" fmla="*/ 235 w 283"/>
                  <a:gd name="T99" fmla="*/ 256 h 279"/>
                  <a:gd name="T100" fmla="*/ 227 w 283"/>
                  <a:gd name="T101" fmla="*/ 247 h 279"/>
                  <a:gd name="T102" fmla="*/ 230 w 283"/>
                  <a:gd name="T103" fmla="*/ 230 h 279"/>
                  <a:gd name="T104" fmla="*/ 240 w 283"/>
                  <a:gd name="T105" fmla="*/ 227 h 279"/>
                  <a:gd name="T106" fmla="*/ 252 w 283"/>
                  <a:gd name="T107" fmla="*/ 230 h 279"/>
                  <a:gd name="T108" fmla="*/ 254 w 283"/>
                  <a:gd name="T109" fmla="*/ 24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83" h="279">
                    <a:moveTo>
                      <a:pt x="267" y="215"/>
                    </a:moveTo>
                    <a:lnTo>
                      <a:pt x="205" y="155"/>
                    </a:lnTo>
                    <a:lnTo>
                      <a:pt x="273" y="86"/>
                    </a:lnTo>
                    <a:lnTo>
                      <a:pt x="273" y="86"/>
                    </a:lnTo>
                    <a:lnTo>
                      <a:pt x="277" y="80"/>
                    </a:lnTo>
                    <a:lnTo>
                      <a:pt x="281" y="74"/>
                    </a:lnTo>
                    <a:lnTo>
                      <a:pt x="283" y="66"/>
                    </a:lnTo>
                    <a:lnTo>
                      <a:pt x="283" y="60"/>
                    </a:lnTo>
                    <a:lnTo>
                      <a:pt x="283" y="52"/>
                    </a:lnTo>
                    <a:lnTo>
                      <a:pt x="281" y="46"/>
                    </a:lnTo>
                    <a:lnTo>
                      <a:pt x="277" y="38"/>
                    </a:lnTo>
                    <a:lnTo>
                      <a:pt x="273" y="33"/>
                    </a:lnTo>
                    <a:lnTo>
                      <a:pt x="273" y="33"/>
                    </a:lnTo>
                    <a:lnTo>
                      <a:pt x="267" y="28"/>
                    </a:lnTo>
                    <a:lnTo>
                      <a:pt x="261" y="24"/>
                    </a:lnTo>
                    <a:lnTo>
                      <a:pt x="253" y="23"/>
                    </a:lnTo>
                    <a:lnTo>
                      <a:pt x="247" y="22"/>
                    </a:lnTo>
                    <a:lnTo>
                      <a:pt x="239" y="23"/>
                    </a:lnTo>
                    <a:lnTo>
                      <a:pt x="232" y="24"/>
                    </a:lnTo>
                    <a:lnTo>
                      <a:pt x="225" y="28"/>
                    </a:lnTo>
                    <a:lnTo>
                      <a:pt x="219" y="33"/>
                    </a:lnTo>
                    <a:lnTo>
                      <a:pt x="151" y="102"/>
                    </a:lnTo>
                    <a:lnTo>
                      <a:pt x="137" y="88"/>
                    </a:lnTo>
                    <a:lnTo>
                      <a:pt x="137" y="88"/>
                    </a:lnTo>
                    <a:lnTo>
                      <a:pt x="138" y="79"/>
                    </a:lnTo>
                    <a:lnTo>
                      <a:pt x="138" y="70"/>
                    </a:lnTo>
                    <a:lnTo>
                      <a:pt x="138" y="70"/>
                    </a:lnTo>
                    <a:lnTo>
                      <a:pt x="137" y="56"/>
                    </a:lnTo>
                    <a:lnTo>
                      <a:pt x="133" y="43"/>
                    </a:lnTo>
                    <a:lnTo>
                      <a:pt x="127" y="31"/>
                    </a:lnTo>
                    <a:lnTo>
                      <a:pt x="118" y="21"/>
                    </a:lnTo>
                    <a:lnTo>
                      <a:pt x="108" y="13"/>
                    </a:lnTo>
                    <a:lnTo>
                      <a:pt x="96" y="7"/>
                    </a:lnTo>
                    <a:lnTo>
                      <a:pt x="84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6" y="2"/>
                    </a:lnTo>
                    <a:lnTo>
                      <a:pt x="43" y="5"/>
                    </a:lnTo>
                    <a:lnTo>
                      <a:pt x="80" y="43"/>
                    </a:lnTo>
                    <a:lnTo>
                      <a:pt x="80" y="43"/>
                    </a:lnTo>
                    <a:lnTo>
                      <a:pt x="84" y="48"/>
                    </a:lnTo>
                    <a:lnTo>
                      <a:pt x="85" y="55"/>
                    </a:lnTo>
                    <a:lnTo>
                      <a:pt x="84" y="61"/>
                    </a:lnTo>
                    <a:lnTo>
                      <a:pt x="80" y="67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1" y="85"/>
                    </a:lnTo>
                    <a:lnTo>
                      <a:pt x="53" y="86"/>
                    </a:lnTo>
                    <a:lnTo>
                      <a:pt x="47" y="85"/>
                    </a:lnTo>
                    <a:lnTo>
                      <a:pt x="42" y="81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2" y="57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2" y="84"/>
                    </a:lnTo>
                    <a:lnTo>
                      <a:pt x="5" y="96"/>
                    </a:lnTo>
                    <a:lnTo>
                      <a:pt x="12" y="108"/>
                    </a:lnTo>
                    <a:lnTo>
                      <a:pt x="20" y="119"/>
                    </a:lnTo>
                    <a:lnTo>
                      <a:pt x="31" y="127"/>
                    </a:lnTo>
                    <a:lnTo>
                      <a:pt x="43" y="133"/>
                    </a:lnTo>
                    <a:lnTo>
                      <a:pt x="56" y="137"/>
                    </a:lnTo>
                    <a:lnTo>
                      <a:pt x="70" y="139"/>
                    </a:lnTo>
                    <a:lnTo>
                      <a:pt x="70" y="139"/>
                    </a:lnTo>
                    <a:lnTo>
                      <a:pt x="81" y="138"/>
                    </a:lnTo>
                    <a:lnTo>
                      <a:pt x="93" y="134"/>
                    </a:lnTo>
                    <a:lnTo>
                      <a:pt x="93" y="134"/>
                    </a:lnTo>
                    <a:lnTo>
                      <a:pt x="120" y="165"/>
                    </a:lnTo>
                    <a:lnTo>
                      <a:pt x="85" y="200"/>
                    </a:lnTo>
                    <a:lnTo>
                      <a:pt x="65" y="204"/>
                    </a:lnTo>
                    <a:lnTo>
                      <a:pt x="27" y="262"/>
                    </a:lnTo>
                    <a:lnTo>
                      <a:pt x="41" y="276"/>
                    </a:lnTo>
                    <a:lnTo>
                      <a:pt x="98" y="238"/>
                    </a:lnTo>
                    <a:lnTo>
                      <a:pt x="103" y="217"/>
                    </a:lnTo>
                    <a:lnTo>
                      <a:pt x="137" y="182"/>
                    </a:lnTo>
                    <a:lnTo>
                      <a:pt x="137" y="182"/>
                    </a:lnTo>
                    <a:lnTo>
                      <a:pt x="214" y="267"/>
                    </a:lnTo>
                    <a:lnTo>
                      <a:pt x="214" y="267"/>
                    </a:lnTo>
                    <a:lnTo>
                      <a:pt x="214" y="267"/>
                    </a:lnTo>
                    <a:lnTo>
                      <a:pt x="220" y="272"/>
                    </a:lnTo>
                    <a:lnTo>
                      <a:pt x="227" y="276"/>
                    </a:lnTo>
                    <a:lnTo>
                      <a:pt x="234" y="277"/>
                    </a:lnTo>
                    <a:lnTo>
                      <a:pt x="240" y="279"/>
                    </a:lnTo>
                    <a:lnTo>
                      <a:pt x="248" y="277"/>
                    </a:lnTo>
                    <a:lnTo>
                      <a:pt x="254" y="276"/>
                    </a:lnTo>
                    <a:lnTo>
                      <a:pt x="261" y="272"/>
                    </a:lnTo>
                    <a:lnTo>
                      <a:pt x="267" y="267"/>
                    </a:lnTo>
                    <a:lnTo>
                      <a:pt x="267" y="267"/>
                    </a:lnTo>
                    <a:lnTo>
                      <a:pt x="272" y="262"/>
                    </a:lnTo>
                    <a:lnTo>
                      <a:pt x="275" y="256"/>
                    </a:lnTo>
                    <a:lnTo>
                      <a:pt x="277" y="248"/>
                    </a:lnTo>
                    <a:lnTo>
                      <a:pt x="277" y="242"/>
                    </a:lnTo>
                    <a:lnTo>
                      <a:pt x="277" y="234"/>
                    </a:lnTo>
                    <a:lnTo>
                      <a:pt x="275" y="228"/>
                    </a:lnTo>
                    <a:lnTo>
                      <a:pt x="272" y="220"/>
                    </a:lnTo>
                    <a:lnTo>
                      <a:pt x="267" y="215"/>
                    </a:lnTo>
                    <a:lnTo>
                      <a:pt x="267" y="215"/>
                    </a:lnTo>
                    <a:close/>
                    <a:moveTo>
                      <a:pt x="151" y="136"/>
                    </a:moveTo>
                    <a:lnTo>
                      <a:pt x="151" y="136"/>
                    </a:lnTo>
                    <a:lnTo>
                      <a:pt x="148" y="133"/>
                    </a:lnTo>
                    <a:lnTo>
                      <a:pt x="148" y="131"/>
                    </a:lnTo>
                    <a:lnTo>
                      <a:pt x="148" y="128"/>
                    </a:lnTo>
                    <a:lnTo>
                      <a:pt x="151" y="126"/>
                    </a:lnTo>
                    <a:lnTo>
                      <a:pt x="233" y="42"/>
                    </a:lnTo>
                    <a:lnTo>
                      <a:pt x="233" y="42"/>
                    </a:lnTo>
                    <a:lnTo>
                      <a:pt x="235" y="41"/>
                    </a:lnTo>
                    <a:lnTo>
                      <a:pt x="238" y="41"/>
                    </a:lnTo>
                    <a:lnTo>
                      <a:pt x="240" y="41"/>
                    </a:lnTo>
                    <a:lnTo>
                      <a:pt x="243" y="42"/>
                    </a:lnTo>
                    <a:lnTo>
                      <a:pt x="243" y="42"/>
                    </a:lnTo>
                    <a:lnTo>
                      <a:pt x="244" y="45"/>
                    </a:lnTo>
                    <a:lnTo>
                      <a:pt x="244" y="47"/>
                    </a:lnTo>
                    <a:lnTo>
                      <a:pt x="244" y="50"/>
                    </a:lnTo>
                    <a:lnTo>
                      <a:pt x="243" y="52"/>
                    </a:lnTo>
                    <a:lnTo>
                      <a:pt x="160" y="136"/>
                    </a:lnTo>
                    <a:lnTo>
                      <a:pt x="160" y="136"/>
                    </a:lnTo>
                    <a:lnTo>
                      <a:pt x="158" y="137"/>
                    </a:lnTo>
                    <a:lnTo>
                      <a:pt x="154" y="137"/>
                    </a:lnTo>
                    <a:lnTo>
                      <a:pt x="152" y="137"/>
                    </a:lnTo>
                    <a:lnTo>
                      <a:pt x="151" y="136"/>
                    </a:lnTo>
                    <a:lnTo>
                      <a:pt x="151" y="136"/>
                    </a:lnTo>
                    <a:close/>
                    <a:moveTo>
                      <a:pt x="170" y="156"/>
                    </a:moveTo>
                    <a:lnTo>
                      <a:pt x="170" y="156"/>
                    </a:lnTo>
                    <a:lnTo>
                      <a:pt x="168" y="153"/>
                    </a:lnTo>
                    <a:lnTo>
                      <a:pt x="168" y="151"/>
                    </a:lnTo>
                    <a:lnTo>
                      <a:pt x="168" y="148"/>
                    </a:lnTo>
                    <a:lnTo>
                      <a:pt x="171" y="146"/>
                    </a:lnTo>
                    <a:lnTo>
                      <a:pt x="253" y="62"/>
                    </a:lnTo>
                    <a:lnTo>
                      <a:pt x="253" y="62"/>
                    </a:lnTo>
                    <a:lnTo>
                      <a:pt x="256" y="61"/>
                    </a:lnTo>
                    <a:lnTo>
                      <a:pt x="258" y="61"/>
                    </a:lnTo>
                    <a:lnTo>
                      <a:pt x="261" y="61"/>
                    </a:lnTo>
                    <a:lnTo>
                      <a:pt x="263" y="62"/>
                    </a:lnTo>
                    <a:lnTo>
                      <a:pt x="263" y="62"/>
                    </a:lnTo>
                    <a:lnTo>
                      <a:pt x="264" y="65"/>
                    </a:lnTo>
                    <a:lnTo>
                      <a:pt x="264" y="67"/>
                    </a:lnTo>
                    <a:lnTo>
                      <a:pt x="264" y="70"/>
                    </a:lnTo>
                    <a:lnTo>
                      <a:pt x="263" y="72"/>
                    </a:lnTo>
                    <a:lnTo>
                      <a:pt x="180" y="156"/>
                    </a:lnTo>
                    <a:lnTo>
                      <a:pt x="180" y="156"/>
                    </a:lnTo>
                    <a:lnTo>
                      <a:pt x="177" y="157"/>
                    </a:lnTo>
                    <a:lnTo>
                      <a:pt x="175" y="157"/>
                    </a:lnTo>
                    <a:lnTo>
                      <a:pt x="172" y="157"/>
                    </a:lnTo>
                    <a:lnTo>
                      <a:pt x="170" y="156"/>
                    </a:lnTo>
                    <a:lnTo>
                      <a:pt x="170" y="156"/>
                    </a:lnTo>
                    <a:close/>
                    <a:moveTo>
                      <a:pt x="252" y="252"/>
                    </a:moveTo>
                    <a:lnTo>
                      <a:pt x="252" y="252"/>
                    </a:lnTo>
                    <a:lnTo>
                      <a:pt x="247" y="256"/>
                    </a:lnTo>
                    <a:lnTo>
                      <a:pt x="240" y="257"/>
                    </a:lnTo>
                    <a:lnTo>
                      <a:pt x="235" y="256"/>
                    </a:lnTo>
                    <a:lnTo>
                      <a:pt x="230" y="252"/>
                    </a:lnTo>
                    <a:lnTo>
                      <a:pt x="230" y="252"/>
                    </a:lnTo>
                    <a:lnTo>
                      <a:pt x="227" y="247"/>
                    </a:lnTo>
                    <a:lnTo>
                      <a:pt x="227" y="242"/>
                    </a:lnTo>
                    <a:lnTo>
                      <a:pt x="227" y="236"/>
                    </a:lnTo>
                    <a:lnTo>
                      <a:pt x="230" y="230"/>
                    </a:lnTo>
                    <a:lnTo>
                      <a:pt x="230" y="230"/>
                    </a:lnTo>
                    <a:lnTo>
                      <a:pt x="235" y="228"/>
                    </a:lnTo>
                    <a:lnTo>
                      <a:pt x="240" y="227"/>
                    </a:lnTo>
                    <a:lnTo>
                      <a:pt x="247" y="228"/>
                    </a:lnTo>
                    <a:lnTo>
                      <a:pt x="252" y="230"/>
                    </a:lnTo>
                    <a:lnTo>
                      <a:pt x="252" y="230"/>
                    </a:lnTo>
                    <a:lnTo>
                      <a:pt x="254" y="236"/>
                    </a:lnTo>
                    <a:lnTo>
                      <a:pt x="256" y="242"/>
                    </a:lnTo>
                    <a:lnTo>
                      <a:pt x="254" y="247"/>
                    </a:lnTo>
                    <a:lnTo>
                      <a:pt x="252" y="252"/>
                    </a:lnTo>
                    <a:lnTo>
                      <a:pt x="252" y="252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2" name="Freeform 112"/>
              <p:cNvSpPr>
                <a:spLocks/>
              </p:cNvSpPr>
              <p:nvPr/>
            </p:nvSpPr>
            <p:spPr bwMode="auto">
              <a:xfrm>
                <a:off x="-11215194" y="5803899"/>
                <a:ext cx="414337" cy="290514"/>
              </a:xfrm>
              <a:custGeom>
                <a:avLst/>
                <a:gdLst>
                  <a:gd name="T0" fmla="*/ 210 w 261"/>
                  <a:gd name="T1" fmla="*/ 1 h 183"/>
                  <a:gd name="T2" fmla="*/ 187 w 261"/>
                  <a:gd name="T3" fmla="*/ 53 h 183"/>
                  <a:gd name="T4" fmla="*/ 132 w 261"/>
                  <a:gd name="T5" fmla="*/ 178 h 183"/>
                  <a:gd name="T6" fmla="*/ 78 w 261"/>
                  <a:gd name="T7" fmla="*/ 53 h 183"/>
                  <a:gd name="T8" fmla="*/ 54 w 261"/>
                  <a:gd name="T9" fmla="*/ 0 h 183"/>
                  <a:gd name="T10" fmla="*/ 54 w 261"/>
                  <a:gd name="T11" fmla="*/ 0 h 183"/>
                  <a:gd name="T12" fmla="*/ 43 w 261"/>
                  <a:gd name="T13" fmla="*/ 9 h 183"/>
                  <a:gd name="T14" fmla="*/ 31 w 261"/>
                  <a:gd name="T15" fmla="*/ 20 h 183"/>
                  <a:gd name="T16" fmla="*/ 22 w 261"/>
                  <a:gd name="T17" fmla="*/ 32 h 183"/>
                  <a:gd name="T18" fmla="*/ 15 w 261"/>
                  <a:gd name="T19" fmla="*/ 44 h 183"/>
                  <a:gd name="T20" fmla="*/ 9 w 261"/>
                  <a:gd name="T21" fmla="*/ 58 h 183"/>
                  <a:gd name="T22" fmla="*/ 3 w 261"/>
                  <a:gd name="T23" fmla="*/ 73 h 183"/>
                  <a:gd name="T24" fmla="*/ 1 w 261"/>
                  <a:gd name="T25" fmla="*/ 89 h 183"/>
                  <a:gd name="T26" fmla="*/ 0 w 261"/>
                  <a:gd name="T27" fmla="*/ 105 h 183"/>
                  <a:gd name="T28" fmla="*/ 0 w 261"/>
                  <a:gd name="T29" fmla="*/ 135 h 183"/>
                  <a:gd name="T30" fmla="*/ 0 w 261"/>
                  <a:gd name="T31" fmla="*/ 135 h 183"/>
                  <a:gd name="T32" fmla="*/ 14 w 261"/>
                  <a:gd name="T33" fmla="*/ 147 h 183"/>
                  <a:gd name="T34" fmla="*/ 29 w 261"/>
                  <a:gd name="T35" fmla="*/ 156 h 183"/>
                  <a:gd name="T36" fmla="*/ 44 w 261"/>
                  <a:gd name="T37" fmla="*/ 163 h 183"/>
                  <a:gd name="T38" fmla="*/ 60 w 261"/>
                  <a:gd name="T39" fmla="*/ 171 h 183"/>
                  <a:gd name="T40" fmla="*/ 77 w 261"/>
                  <a:gd name="T41" fmla="*/ 176 h 183"/>
                  <a:gd name="T42" fmla="*/ 94 w 261"/>
                  <a:gd name="T43" fmla="*/ 180 h 183"/>
                  <a:gd name="T44" fmla="*/ 112 w 261"/>
                  <a:gd name="T45" fmla="*/ 182 h 183"/>
                  <a:gd name="T46" fmla="*/ 131 w 261"/>
                  <a:gd name="T47" fmla="*/ 183 h 183"/>
                  <a:gd name="T48" fmla="*/ 131 w 261"/>
                  <a:gd name="T49" fmla="*/ 183 h 183"/>
                  <a:gd name="T50" fmla="*/ 149 w 261"/>
                  <a:gd name="T51" fmla="*/ 182 h 183"/>
                  <a:gd name="T52" fmla="*/ 167 w 261"/>
                  <a:gd name="T53" fmla="*/ 180 h 183"/>
                  <a:gd name="T54" fmla="*/ 184 w 261"/>
                  <a:gd name="T55" fmla="*/ 176 h 183"/>
                  <a:gd name="T56" fmla="*/ 201 w 261"/>
                  <a:gd name="T57" fmla="*/ 171 h 183"/>
                  <a:gd name="T58" fmla="*/ 217 w 261"/>
                  <a:gd name="T59" fmla="*/ 163 h 183"/>
                  <a:gd name="T60" fmla="*/ 232 w 261"/>
                  <a:gd name="T61" fmla="*/ 156 h 183"/>
                  <a:gd name="T62" fmla="*/ 247 w 261"/>
                  <a:gd name="T63" fmla="*/ 147 h 183"/>
                  <a:gd name="T64" fmla="*/ 261 w 261"/>
                  <a:gd name="T65" fmla="*/ 135 h 183"/>
                  <a:gd name="T66" fmla="*/ 261 w 261"/>
                  <a:gd name="T67" fmla="*/ 105 h 183"/>
                  <a:gd name="T68" fmla="*/ 261 w 261"/>
                  <a:gd name="T69" fmla="*/ 105 h 183"/>
                  <a:gd name="T70" fmla="*/ 260 w 261"/>
                  <a:gd name="T71" fmla="*/ 89 h 183"/>
                  <a:gd name="T72" fmla="*/ 258 w 261"/>
                  <a:gd name="T73" fmla="*/ 75 h 183"/>
                  <a:gd name="T74" fmla="*/ 252 w 261"/>
                  <a:gd name="T75" fmla="*/ 59 h 183"/>
                  <a:gd name="T76" fmla="*/ 247 w 261"/>
                  <a:gd name="T77" fmla="*/ 47 h 183"/>
                  <a:gd name="T78" fmla="*/ 240 w 261"/>
                  <a:gd name="T79" fmla="*/ 34 h 183"/>
                  <a:gd name="T80" fmla="*/ 231 w 261"/>
                  <a:gd name="T81" fmla="*/ 22 h 183"/>
                  <a:gd name="T82" fmla="*/ 221 w 261"/>
                  <a:gd name="T83" fmla="*/ 11 h 183"/>
                  <a:gd name="T84" fmla="*/ 210 w 261"/>
                  <a:gd name="T85" fmla="*/ 1 h 183"/>
                  <a:gd name="T86" fmla="*/ 210 w 261"/>
                  <a:gd name="T87" fmla="*/ 1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1" h="183">
                    <a:moveTo>
                      <a:pt x="210" y="1"/>
                    </a:moveTo>
                    <a:lnTo>
                      <a:pt x="187" y="53"/>
                    </a:lnTo>
                    <a:lnTo>
                      <a:pt x="132" y="178"/>
                    </a:lnTo>
                    <a:lnTo>
                      <a:pt x="78" y="53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3" y="9"/>
                    </a:lnTo>
                    <a:lnTo>
                      <a:pt x="31" y="20"/>
                    </a:lnTo>
                    <a:lnTo>
                      <a:pt x="22" y="32"/>
                    </a:lnTo>
                    <a:lnTo>
                      <a:pt x="15" y="44"/>
                    </a:lnTo>
                    <a:lnTo>
                      <a:pt x="9" y="58"/>
                    </a:lnTo>
                    <a:lnTo>
                      <a:pt x="3" y="73"/>
                    </a:lnTo>
                    <a:lnTo>
                      <a:pt x="1" y="89"/>
                    </a:lnTo>
                    <a:lnTo>
                      <a:pt x="0" y="105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14" y="147"/>
                    </a:lnTo>
                    <a:lnTo>
                      <a:pt x="29" y="156"/>
                    </a:lnTo>
                    <a:lnTo>
                      <a:pt x="44" y="163"/>
                    </a:lnTo>
                    <a:lnTo>
                      <a:pt x="60" y="171"/>
                    </a:lnTo>
                    <a:lnTo>
                      <a:pt x="77" y="176"/>
                    </a:lnTo>
                    <a:lnTo>
                      <a:pt x="94" y="180"/>
                    </a:lnTo>
                    <a:lnTo>
                      <a:pt x="112" y="182"/>
                    </a:lnTo>
                    <a:lnTo>
                      <a:pt x="131" y="183"/>
                    </a:lnTo>
                    <a:lnTo>
                      <a:pt x="131" y="183"/>
                    </a:lnTo>
                    <a:lnTo>
                      <a:pt x="149" y="182"/>
                    </a:lnTo>
                    <a:lnTo>
                      <a:pt x="167" y="180"/>
                    </a:lnTo>
                    <a:lnTo>
                      <a:pt x="184" y="176"/>
                    </a:lnTo>
                    <a:lnTo>
                      <a:pt x="201" y="171"/>
                    </a:lnTo>
                    <a:lnTo>
                      <a:pt x="217" y="163"/>
                    </a:lnTo>
                    <a:lnTo>
                      <a:pt x="232" y="156"/>
                    </a:lnTo>
                    <a:lnTo>
                      <a:pt x="247" y="147"/>
                    </a:lnTo>
                    <a:lnTo>
                      <a:pt x="261" y="135"/>
                    </a:lnTo>
                    <a:lnTo>
                      <a:pt x="261" y="105"/>
                    </a:lnTo>
                    <a:lnTo>
                      <a:pt x="261" y="105"/>
                    </a:lnTo>
                    <a:lnTo>
                      <a:pt x="260" y="89"/>
                    </a:lnTo>
                    <a:lnTo>
                      <a:pt x="258" y="75"/>
                    </a:lnTo>
                    <a:lnTo>
                      <a:pt x="252" y="59"/>
                    </a:lnTo>
                    <a:lnTo>
                      <a:pt x="247" y="47"/>
                    </a:lnTo>
                    <a:lnTo>
                      <a:pt x="240" y="34"/>
                    </a:lnTo>
                    <a:lnTo>
                      <a:pt x="231" y="22"/>
                    </a:lnTo>
                    <a:lnTo>
                      <a:pt x="221" y="11"/>
                    </a:lnTo>
                    <a:lnTo>
                      <a:pt x="210" y="1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3" name="Freeform 113"/>
              <p:cNvSpPr>
                <a:spLocks/>
              </p:cNvSpPr>
              <p:nvPr/>
            </p:nvSpPr>
            <p:spPr bwMode="auto">
              <a:xfrm>
                <a:off x="-11030138" y="5846760"/>
                <a:ext cx="68264" cy="184151"/>
              </a:xfrm>
              <a:custGeom>
                <a:avLst/>
                <a:gdLst>
                  <a:gd name="T0" fmla="*/ 0 w 43"/>
                  <a:gd name="T1" fmla="*/ 0 h 116"/>
                  <a:gd name="T2" fmla="*/ 0 w 43"/>
                  <a:gd name="T3" fmla="*/ 0 h 116"/>
                  <a:gd name="T4" fmla="*/ 0 w 43"/>
                  <a:gd name="T5" fmla="*/ 5 h 116"/>
                  <a:gd name="T6" fmla="*/ 2 w 43"/>
                  <a:gd name="T7" fmla="*/ 8 h 116"/>
                  <a:gd name="T8" fmla="*/ 5 w 43"/>
                  <a:gd name="T9" fmla="*/ 13 h 116"/>
                  <a:gd name="T10" fmla="*/ 8 w 43"/>
                  <a:gd name="T11" fmla="*/ 16 h 116"/>
                  <a:gd name="T12" fmla="*/ 1 w 43"/>
                  <a:gd name="T13" fmla="*/ 94 h 116"/>
                  <a:gd name="T14" fmla="*/ 21 w 43"/>
                  <a:gd name="T15" fmla="*/ 116 h 116"/>
                  <a:gd name="T16" fmla="*/ 40 w 43"/>
                  <a:gd name="T17" fmla="*/ 94 h 116"/>
                  <a:gd name="T18" fmla="*/ 34 w 43"/>
                  <a:gd name="T19" fmla="*/ 16 h 116"/>
                  <a:gd name="T20" fmla="*/ 34 w 43"/>
                  <a:gd name="T21" fmla="*/ 16 h 116"/>
                  <a:gd name="T22" fmla="*/ 36 w 43"/>
                  <a:gd name="T23" fmla="*/ 12 h 116"/>
                  <a:gd name="T24" fmla="*/ 39 w 43"/>
                  <a:gd name="T25" fmla="*/ 8 h 116"/>
                  <a:gd name="T26" fmla="*/ 41 w 43"/>
                  <a:gd name="T27" fmla="*/ 5 h 116"/>
                  <a:gd name="T28" fmla="*/ 43 w 43"/>
                  <a:gd name="T29" fmla="*/ 0 h 116"/>
                  <a:gd name="T30" fmla="*/ 43 w 43"/>
                  <a:gd name="T31" fmla="*/ 0 h 116"/>
                  <a:gd name="T32" fmla="*/ 31 w 43"/>
                  <a:gd name="T33" fmla="*/ 1 h 116"/>
                  <a:gd name="T34" fmla="*/ 21 w 43"/>
                  <a:gd name="T35" fmla="*/ 2 h 116"/>
                  <a:gd name="T36" fmla="*/ 21 w 43"/>
                  <a:gd name="T37" fmla="*/ 2 h 116"/>
                  <a:gd name="T38" fmla="*/ 10 w 43"/>
                  <a:gd name="T39" fmla="*/ 1 h 116"/>
                  <a:gd name="T40" fmla="*/ 0 w 43"/>
                  <a:gd name="T41" fmla="*/ 0 h 116"/>
                  <a:gd name="T42" fmla="*/ 0 w 43"/>
                  <a:gd name="T4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3"/>
                    </a:lnTo>
                    <a:lnTo>
                      <a:pt x="8" y="16"/>
                    </a:lnTo>
                    <a:lnTo>
                      <a:pt x="1" y="94"/>
                    </a:lnTo>
                    <a:lnTo>
                      <a:pt x="21" y="116"/>
                    </a:lnTo>
                    <a:lnTo>
                      <a:pt x="40" y="94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36" y="12"/>
                    </a:lnTo>
                    <a:lnTo>
                      <a:pt x="39" y="8"/>
                    </a:lnTo>
                    <a:lnTo>
                      <a:pt x="41" y="5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1" y="1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A0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4" name="Freeform 114"/>
              <p:cNvSpPr>
                <a:spLocks/>
              </p:cNvSpPr>
              <p:nvPr/>
            </p:nvSpPr>
            <p:spPr bwMode="auto">
              <a:xfrm>
                <a:off x="-11135818" y="5627688"/>
                <a:ext cx="255588" cy="215900"/>
              </a:xfrm>
              <a:custGeom>
                <a:avLst/>
                <a:gdLst>
                  <a:gd name="T0" fmla="*/ 82 w 161"/>
                  <a:gd name="T1" fmla="*/ 14 h 136"/>
                  <a:gd name="T2" fmla="*/ 82 w 161"/>
                  <a:gd name="T3" fmla="*/ 14 h 136"/>
                  <a:gd name="T4" fmla="*/ 66 w 161"/>
                  <a:gd name="T5" fmla="*/ 12 h 136"/>
                  <a:gd name="T6" fmla="*/ 52 w 161"/>
                  <a:gd name="T7" fmla="*/ 10 h 136"/>
                  <a:gd name="T8" fmla="*/ 42 w 161"/>
                  <a:gd name="T9" fmla="*/ 5 h 136"/>
                  <a:gd name="T10" fmla="*/ 38 w 161"/>
                  <a:gd name="T11" fmla="*/ 2 h 136"/>
                  <a:gd name="T12" fmla="*/ 36 w 161"/>
                  <a:gd name="T13" fmla="*/ 0 h 136"/>
                  <a:gd name="T14" fmla="*/ 3 w 161"/>
                  <a:gd name="T15" fmla="*/ 0 h 136"/>
                  <a:gd name="T16" fmla="*/ 3 w 161"/>
                  <a:gd name="T17" fmla="*/ 0 h 136"/>
                  <a:gd name="T18" fmla="*/ 3 w 161"/>
                  <a:gd name="T19" fmla="*/ 0 h 136"/>
                  <a:gd name="T20" fmla="*/ 1 w 161"/>
                  <a:gd name="T21" fmla="*/ 7 h 136"/>
                  <a:gd name="T22" fmla="*/ 0 w 161"/>
                  <a:gd name="T23" fmla="*/ 15 h 136"/>
                  <a:gd name="T24" fmla="*/ 0 w 161"/>
                  <a:gd name="T25" fmla="*/ 64 h 136"/>
                  <a:gd name="T26" fmla="*/ 0 w 161"/>
                  <a:gd name="T27" fmla="*/ 64 h 136"/>
                  <a:gd name="T28" fmla="*/ 1 w 161"/>
                  <a:gd name="T29" fmla="*/ 76 h 136"/>
                  <a:gd name="T30" fmla="*/ 5 w 161"/>
                  <a:gd name="T31" fmla="*/ 88 h 136"/>
                  <a:gd name="T32" fmla="*/ 10 w 161"/>
                  <a:gd name="T33" fmla="*/ 98 h 136"/>
                  <a:gd name="T34" fmla="*/ 17 w 161"/>
                  <a:gd name="T35" fmla="*/ 108 h 136"/>
                  <a:gd name="T36" fmla="*/ 26 w 161"/>
                  <a:gd name="T37" fmla="*/ 116 h 136"/>
                  <a:gd name="T38" fmla="*/ 36 w 161"/>
                  <a:gd name="T39" fmla="*/ 124 h 136"/>
                  <a:gd name="T40" fmla="*/ 47 w 161"/>
                  <a:gd name="T41" fmla="*/ 130 h 136"/>
                  <a:gd name="T42" fmla="*/ 60 w 161"/>
                  <a:gd name="T43" fmla="*/ 134 h 136"/>
                  <a:gd name="T44" fmla="*/ 60 w 161"/>
                  <a:gd name="T45" fmla="*/ 134 h 136"/>
                  <a:gd name="T46" fmla="*/ 70 w 161"/>
                  <a:gd name="T47" fmla="*/ 135 h 136"/>
                  <a:gd name="T48" fmla="*/ 81 w 161"/>
                  <a:gd name="T49" fmla="*/ 136 h 136"/>
                  <a:gd name="T50" fmla="*/ 81 w 161"/>
                  <a:gd name="T51" fmla="*/ 136 h 136"/>
                  <a:gd name="T52" fmla="*/ 91 w 161"/>
                  <a:gd name="T53" fmla="*/ 135 h 136"/>
                  <a:gd name="T54" fmla="*/ 103 w 161"/>
                  <a:gd name="T55" fmla="*/ 134 h 136"/>
                  <a:gd name="T56" fmla="*/ 103 w 161"/>
                  <a:gd name="T57" fmla="*/ 134 h 136"/>
                  <a:gd name="T58" fmla="*/ 114 w 161"/>
                  <a:gd name="T59" fmla="*/ 130 h 136"/>
                  <a:gd name="T60" fmla="*/ 125 w 161"/>
                  <a:gd name="T61" fmla="*/ 124 h 136"/>
                  <a:gd name="T62" fmla="*/ 135 w 161"/>
                  <a:gd name="T63" fmla="*/ 116 h 136"/>
                  <a:gd name="T64" fmla="*/ 144 w 161"/>
                  <a:gd name="T65" fmla="*/ 108 h 136"/>
                  <a:gd name="T66" fmla="*/ 151 w 161"/>
                  <a:gd name="T67" fmla="*/ 98 h 136"/>
                  <a:gd name="T68" fmla="*/ 157 w 161"/>
                  <a:gd name="T69" fmla="*/ 88 h 136"/>
                  <a:gd name="T70" fmla="*/ 160 w 161"/>
                  <a:gd name="T71" fmla="*/ 76 h 136"/>
                  <a:gd name="T72" fmla="*/ 161 w 161"/>
                  <a:gd name="T73" fmla="*/ 64 h 136"/>
                  <a:gd name="T74" fmla="*/ 161 w 161"/>
                  <a:gd name="T75" fmla="*/ 15 h 136"/>
                  <a:gd name="T76" fmla="*/ 161 w 161"/>
                  <a:gd name="T77" fmla="*/ 15 h 136"/>
                  <a:gd name="T78" fmla="*/ 161 w 161"/>
                  <a:gd name="T79" fmla="*/ 7 h 136"/>
                  <a:gd name="T80" fmla="*/ 158 w 161"/>
                  <a:gd name="T81" fmla="*/ 0 h 136"/>
                  <a:gd name="T82" fmla="*/ 128 w 161"/>
                  <a:gd name="T83" fmla="*/ 0 h 136"/>
                  <a:gd name="T84" fmla="*/ 128 w 161"/>
                  <a:gd name="T85" fmla="*/ 0 h 136"/>
                  <a:gd name="T86" fmla="*/ 125 w 161"/>
                  <a:gd name="T87" fmla="*/ 2 h 136"/>
                  <a:gd name="T88" fmla="*/ 122 w 161"/>
                  <a:gd name="T89" fmla="*/ 5 h 136"/>
                  <a:gd name="T90" fmla="*/ 111 w 161"/>
                  <a:gd name="T91" fmla="*/ 10 h 136"/>
                  <a:gd name="T92" fmla="*/ 98 w 161"/>
                  <a:gd name="T93" fmla="*/ 12 h 136"/>
                  <a:gd name="T94" fmla="*/ 82 w 161"/>
                  <a:gd name="T95" fmla="*/ 14 h 136"/>
                  <a:gd name="T96" fmla="*/ 82 w 161"/>
                  <a:gd name="T97" fmla="*/ 1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1" h="136">
                    <a:moveTo>
                      <a:pt x="82" y="14"/>
                    </a:moveTo>
                    <a:lnTo>
                      <a:pt x="82" y="14"/>
                    </a:lnTo>
                    <a:lnTo>
                      <a:pt x="66" y="12"/>
                    </a:lnTo>
                    <a:lnTo>
                      <a:pt x="52" y="10"/>
                    </a:lnTo>
                    <a:lnTo>
                      <a:pt x="42" y="5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7"/>
                    </a:lnTo>
                    <a:lnTo>
                      <a:pt x="0" y="15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" y="76"/>
                    </a:lnTo>
                    <a:lnTo>
                      <a:pt x="5" y="88"/>
                    </a:lnTo>
                    <a:lnTo>
                      <a:pt x="10" y="98"/>
                    </a:lnTo>
                    <a:lnTo>
                      <a:pt x="17" y="108"/>
                    </a:lnTo>
                    <a:lnTo>
                      <a:pt x="26" y="116"/>
                    </a:lnTo>
                    <a:lnTo>
                      <a:pt x="36" y="124"/>
                    </a:lnTo>
                    <a:lnTo>
                      <a:pt x="47" y="130"/>
                    </a:lnTo>
                    <a:lnTo>
                      <a:pt x="60" y="134"/>
                    </a:lnTo>
                    <a:lnTo>
                      <a:pt x="60" y="134"/>
                    </a:lnTo>
                    <a:lnTo>
                      <a:pt x="70" y="135"/>
                    </a:lnTo>
                    <a:lnTo>
                      <a:pt x="81" y="136"/>
                    </a:lnTo>
                    <a:lnTo>
                      <a:pt x="81" y="136"/>
                    </a:lnTo>
                    <a:lnTo>
                      <a:pt x="91" y="135"/>
                    </a:lnTo>
                    <a:lnTo>
                      <a:pt x="103" y="134"/>
                    </a:lnTo>
                    <a:lnTo>
                      <a:pt x="103" y="134"/>
                    </a:lnTo>
                    <a:lnTo>
                      <a:pt x="114" y="130"/>
                    </a:lnTo>
                    <a:lnTo>
                      <a:pt x="125" y="124"/>
                    </a:lnTo>
                    <a:lnTo>
                      <a:pt x="135" y="116"/>
                    </a:lnTo>
                    <a:lnTo>
                      <a:pt x="144" y="108"/>
                    </a:lnTo>
                    <a:lnTo>
                      <a:pt x="151" y="98"/>
                    </a:lnTo>
                    <a:lnTo>
                      <a:pt x="157" y="88"/>
                    </a:lnTo>
                    <a:lnTo>
                      <a:pt x="160" y="76"/>
                    </a:lnTo>
                    <a:lnTo>
                      <a:pt x="161" y="64"/>
                    </a:lnTo>
                    <a:lnTo>
                      <a:pt x="161" y="15"/>
                    </a:lnTo>
                    <a:lnTo>
                      <a:pt x="161" y="15"/>
                    </a:lnTo>
                    <a:lnTo>
                      <a:pt x="161" y="7"/>
                    </a:lnTo>
                    <a:lnTo>
                      <a:pt x="158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25" y="2"/>
                    </a:lnTo>
                    <a:lnTo>
                      <a:pt x="122" y="5"/>
                    </a:lnTo>
                    <a:lnTo>
                      <a:pt x="111" y="10"/>
                    </a:lnTo>
                    <a:lnTo>
                      <a:pt x="98" y="12"/>
                    </a:lnTo>
                    <a:lnTo>
                      <a:pt x="82" y="14"/>
                    </a:lnTo>
                    <a:lnTo>
                      <a:pt x="82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5" name="Freeform 115"/>
              <p:cNvSpPr>
                <a:spLocks noEditPoints="1"/>
              </p:cNvSpPr>
              <p:nvPr/>
            </p:nvSpPr>
            <p:spPr bwMode="auto">
              <a:xfrm>
                <a:off x="-11146932" y="5484812"/>
                <a:ext cx="285750" cy="152398"/>
              </a:xfrm>
              <a:custGeom>
                <a:avLst/>
                <a:gdLst>
                  <a:gd name="T0" fmla="*/ 89 w 180"/>
                  <a:gd name="T1" fmla="*/ 0 h 96"/>
                  <a:gd name="T2" fmla="*/ 73 w 180"/>
                  <a:gd name="T3" fmla="*/ 1 h 96"/>
                  <a:gd name="T4" fmla="*/ 57 w 180"/>
                  <a:gd name="T5" fmla="*/ 6 h 96"/>
                  <a:gd name="T6" fmla="*/ 41 w 180"/>
                  <a:gd name="T7" fmla="*/ 14 h 96"/>
                  <a:gd name="T8" fmla="*/ 17 w 180"/>
                  <a:gd name="T9" fmla="*/ 37 h 96"/>
                  <a:gd name="T10" fmla="*/ 6 w 180"/>
                  <a:gd name="T11" fmla="*/ 57 h 96"/>
                  <a:gd name="T12" fmla="*/ 1 w 180"/>
                  <a:gd name="T13" fmla="*/ 73 h 96"/>
                  <a:gd name="T14" fmla="*/ 11 w 180"/>
                  <a:gd name="T15" fmla="*/ 82 h 96"/>
                  <a:gd name="T16" fmla="*/ 44 w 180"/>
                  <a:gd name="T17" fmla="*/ 82 h 96"/>
                  <a:gd name="T18" fmla="*/ 46 w 180"/>
                  <a:gd name="T19" fmla="*/ 85 h 96"/>
                  <a:gd name="T20" fmla="*/ 60 w 180"/>
                  <a:gd name="T21" fmla="*/ 92 h 96"/>
                  <a:gd name="T22" fmla="*/ 89 w 180"/>
                  <a:gd name="T23" fmla="*/ 96 h 96"/>
                  <a:gd name="T24" fmla="*/ 106 w 180"/>
                  <a:gd name="T25" fmla="*/ 95 h 96"/>
                  <a:gd name="T26" fmla="*/ 130 w 180"/>
                  <a:gd name="T27" fmla="*/ 87 h 96"/>
                  <a:gd name="T28" fmla="*/ 136 w 180"/>
                  <a:gd name="T29" fmla="*/ 82 h 96"/>
                  <a:gd name="T30" fmla="*/ 172 w 180"/>
                  <a:gd name="T31" fmla="*/ 82 h 96"/>
                  <a:gd name="T32" fmla="*/ 180 w 180"/>
                  <a:gd name="T33" fmla="*/ 82 h 96"/>
                  <a:gd name="T34" fmla="*/ 177 w 180"/>
                  <a:gd name="T35" fmla="*/ 66 h 96"/>
                  <a:gd name="T36" fmla="*/ 170 w 180"/>
                  <a:gd name="T37" fmla="*/ 49 h 96"/>
                  <a:gd name="T38" fmla="*/ 151 w 180"/>
                  <a:gd name="T39" fmla="*/ 24 h 96"/>
                  <a:gd name="T40" fmla="*/ 131 w 180"/>
                  <a:gd name="T41" fmla="*/ 10 h 96"/>
                  <a:gd name="T42" fmla="*/ 116 w 180"/>
                  <a:gd name="T43" fmla="*/ 4 h 96"/>
                  <a:gd name="T44" fmla="*/ 98 w 180"/>
                  <a:gd name="T45" fmla="*/ 0 h 96"/>
                  <a:gd name="T46" fmla="*/ 89 w 180"/>
                  <a:gd name="T47" fmla="*/ 0 h 96"/>
                  <a:gd name="T48" fmla="*/ 89 w 180"/>
                  <a:gd name="T49" fmla="*/ 70 h 96"/>
                  <a:gd name="T50" fmla="*/ 78 w 180"/>
                  <a:gd name="T51" fmla="*/ 64 h 96"/>
                  <a:gd name="T52" fmla="*/ 73 w 180"/>
                  <a:gd name="T53" fmla="*/ 53 h 96"/>
                  <a:gd name="T54" fmla="*/ 74 w 180"/>
                  <a:gd name="T55" fmla="*/ 46 h 96"/>
                  <a:gd name="T56" fmla="*/ 83 w 180"/>
                  <a:gd name="T57" fmla="*/ 37 h 96"/>
                  <a:gd name="T58" fmla="*/ 89 w 180"/>
                  <a:gd name="T59" fmla="*/ 35 h 96"/>
                  <a:gd name="T60" fmla="*/ 102 w 180"/>
                  <a:gd name="T61" fmla="*/ 40 h 96"/>
                  <a:gd name="T62" fmla="*/ 107 w 180"/>
                  <a:gd name="T63" fmla="*/ 53 h 96"/>
                  <a:gd name="T64" fmla="*/ 106 w 180"/>
                  <a:gd name="T65" fmla="*/ 59 h 96"/>
                  <a:gd name="T66" fmla="*/ 97 w 180"/>
                  <a:gd name="T67" fmla="*/ 68 h 96"/>
                  <a:gd name="T68" fmla="*/ 89 w 180"/>
                  <a:gd name="T69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0" h="96">
                    <a:moveTo>
                      <a:pt x="89" y="0"/>
                    </a:moveTo>
                    <a:lnTo>
                      <a:pt x="89" y="0"/>
                    </a:lnTo>
                    <a:lnTo>
                      <a:pt x="81" y="0"/>
                    </a:lnTo>
                    <a:lnTo>
                      <a:pt x="73" y="1"/>
                    </a:lnTo>
                    <a:lnTo>
                      <a:pt x="64" y="4"/>
                    </a:lnTo>
                    <a:lnTo>
                      <a:pt x="57" y="6"/>
                    </a:lnTo>
                    <a:lnTo>
                      <a:pt x="49" y="10"/>
                    </a:lnTo>
                    <a:lnTo>
                      <a:pt x="41" y="14"/>
                    </a:lnTo>
                    <a:lnTo>
                      <a:pt x="29" y="24"/>
                    </a:lnTo>
                    <a:lnTo>
                      <a:pt x="17" y="37"/>
                    </a:lnTo>
                    <a:lnTo>
                      <a:pt x="8" y="49"/>
                    </a:lnTo>
                    <a:lnTo>
                      <a:pt x="6" y="57"/>
                    </a:lnTo>
                    <a:lnTo>
                      <a:pt x="2" y="66"/>
                    </a:lnTo>
                    <a:lnTo>
                      <a:pt x="1" y="73"/>
                    </a:lnTo>
                    <a:lnTo>
                      <a:pt x="0" y="82"/>
                    </a:lnTo>
                    <a:lnTo>
                      <a:pt x="11" y="82"/>
                    </a:lnTo>
                    <a:lnTo>
                      <a:pt x="11" y="82"/>
                    </a:lnTo>
                    <a:lnTo>
                      <a:pt x="44" y="82"/>
                    </a:lnTo>
                    <a:lnTo>
                      <a:pt x="44" y="82"/>
                    </a:lnTo>
                    <a:lnTo>
                      <a:pt x="46" y="85"/>
                    </a:lnTo>
                    <a:lnTo>
                      <a:pt x="50" y="87"/>
                    </a:lnTo>
                    <a:lnTo>
                      <a:pt x="60" y="92"/>
                    </a:lnTo>
                    <a:lnTo>
                      <a:pt x="74" y="95"/>
                    </a:lnTo>
                    <a:lnTo>
                      <a:pt x="89" y="96"/>
                    </a:lnTo>
                    <a:lnTo>
                      <a:pt x="89" y="96"/>
                    </a:lnTo>
                    <a:lnTo>
                      <a:pt x="106" y="95"/>
                    </a:lnTo>
                    <a:lnTo>
                      <a:pt x="120" y="92"/>
                    </a:lnTo>
                    <a:lnTo>
                      <a:pt x="130" y="87"/>
                    </a:lnTo>
                    <a:lnTo>
                      <a:pt x="134" y="85"/>
                    </a:lnTo>
                    <a:lnTo>
                      <a:pt x="136" y="82"/>
                    </a:lnTo>
                    <a:lnTo>
                      <a:pt x="167" y="82"/>
                    </a:lnTo>
                    <a:lnTo>
                      <a:pt x="172" y="82"/>
                    </a:lnTo>
                    <a:lnTo>
                      <a:pt x="180" y="82"/>
                    </a:lnTo>
                    <a:lnTo>
                      <a:pt x="180" y="82"/>
                    </a:lnTo>
                    <a:lnTo>
                      <a:pt x="179" y="73"/>
                    </a:lnTo>
                    <a:lnTo>
                      <a:pt x="177" y="66"/>
                    </a:lnTo>
                    <a:lnTo>
                      <a:pt x="174" y="57"/>
                    </a:lnTo>
                    <a:lnTo>
                      <a:pt x="170" y="49"/>
                    </a:lnTo>
                    <a:lnTo>
                      <a:pt x="163" y="37"/>
                    </a:lnTo>
                    <a:lnTo>
                      <a:pt x="151" y="24"/>
                    </a:lnTo>
                    <a:lnTo>
                      <a:pt x="139" y="14"/>
                    </a:lnTo>
                    <a:lnTo>
                      <a:pt x="131" y="10"/>
                    </a:lnTo>
                    <a:lnTo>
                      <a:pt x="124" y="6"/>
                    </a:lnTo>
                    <a:lnTo>
                      <a:pt x="116" y="4"/>
                    </a:lnTo>
                    <a:lnTo>
                      <a:pt x="107" y="1"/>
                    </a:lnTo>
                    <a:lnTo>
                      <a:pt x="98" y="0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  <a:moveTo>
                      <a:pt x="89" y="70"/>
                    </a:moveTo>
                    <a:lnTo>
                      <a:pt x="89" y="70"/>
                    </a:lnTo>
                    <a:lnTo>
                      <a:pt x="83" y="68"/>
                    </a:lnTo>
                    <a:lnTo>
                      <a:pt x="78" y="64"/>
                    </a:lnTo>
                    <a:lnTo>
                      <a:pt x="74" y="59"/>
                    </a:lnTo>
                    <a:lnTo>
                      <a:pt x="73" y="53"/>
                    </a:lnTo>
                    <a:lnTo>
                      <a:pt x="73" y="53"/>
                    </a:lnTo>
                    <a:lnTo>
                      <a:pt x="74" y="46"/>
                    </a:lnTo>
                    <a:lnTo>
                      <a:pt x="78" y="40"/>
                    </a:lnTo>
                    <a:lnTo>
                      <a:pt x="83" y="37"/>
                    </a:lnTo>
                    <a:lnTo>
                      <a:pt x="89" y="35"/>
                    </a:lnTo>
                    <a:lnTo>
                      <a:pt x="89" y="35"/>
                    </a:lnTo>
                    <a:lnTo>
                      <a:pt x="97" y="37"/>
                    </a:lnTo>
                    <a:lnTo>
                      <a:pt x="102" y="40"/>
                    </a:lnTo>
                    <a:lnTo>
                      <a:pt x="106" y="46"/>
                    </a:lnTo>
                    <a:lnTo>
                      <a:pt x="107" y="53"/>
                    </a:lnTo>
                    <a:lnTo>
                      <a:pt x="107" y="53"/>
                    </a:lnTo>
                    <a:lnTo>
                      <a:pt x="106" y="59"/>
                    </a:lnTo>
                    <a:lnTo>
                      <a:pt x="102" y="64"/>
                    </a:lnTo>
                    <a:lnTo>
                      <a:pt x="97" y="68"/>
                    </a:lnTo>
                    <a:lnTo>
                      <a:pt x="89" y="70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9F9FA0"/>
              </a:solidFill>
              <a:ln w="9525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0" tIns="60924" rIns="0" bIns="60924" numCol="1" anchor="t" anchorCtr="0" compatLnSpc="1">
                <a:prstTxWarp prst="textNoShape">
                  <a:avLst/>
                </a:prstTxWarp>
              </a:bodyPr>
              <a:lstStyle/>
              <a:p>
                <a:pPr defTabSz="913768"/>
                <a:endParaRPr lang="zh-CN" altLang="en-US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40" name="矩形 739"/>
            <p:cNvSpPr/>
            <p:nvPr/>
          </p:nvSpPr>
          <p:spPr>
            <a:xfrm>
              <a:off x="2069607" y="3150344"/>
              <a:ext cx="1637061" cy="307777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defTabSz="1096192">
                <a:defRPr/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运营与运维</a:t>
              </a:r>
            </a:p>
          </p:txBody>
        </p:sp>
      </p:grpSp>
      <p:sp>
        <p:nvSpPr>
          <p:cNvPr id="754" name="圆角矩形 753"/>
          <p:cNvSpPr>
            <a:spLocks noChangeArrowheads="1"/>
          </p:cNvSpPr>
          <p:nvPr/>
        </p:nvSpPr>
        <p:spPr bwMode="auto">
          <a:xfrm>
            <a:off x="3370402" y="4132494"/>
            <a:ext cx="956401" cy="255532"/>
          </a:xfrm>
          <a:prstGeom prst="roundRect">
            <a:avLst>
              <a:gd name="adj" fmla="val 5727"/>
            </a:avLst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89929" tIns="46763" rIns="89929" bIns="46763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096192">
              <a:spcAft>
                <a:spcPts val="1796"/>
              </a:spcAft>
              <a:buClr>
                <a:srgbClr val="CC9900"/>
              </a:buClr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SAP HANA</a:t>
            </a:r>
          </a:p>
        </p:txBody>
      </p:sp>
      <p:sp>
        <p:nvSpPr>
          <p:cNvPr id="755" name="圆角矩形 754"/>
          <p:cNvSpPr>
            <a:spLocks noChangeArrowheads="1"/>
          </p:cNvSpPr>
          <p:nvPr/>
        </p:nvSpPr>
        <p:spPr bwMode="auto">
          <a:xfrm>
            <a:off x="5262907" y="4152057"/>
            <a:ext cx="899155" cy="255532"/>
          </a:xfrm>
          <a:prstGeom prst="roundRect">
            <a:avLst>
              <a:gd name="adj" fmla="val 5727"/>
            </a:avLst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89929" tIns="46763" rIns="89929" bIns="46763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096192">
              <a:spcAft>
                <a:spcPts val="1796"/>
              </a:spcAft>
              <a:buClr>
                <a:srgbClr val="CC9900"/>
              </a:buClr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Hadoop</a:t>
            </a:r>
          </a:p>
        </p:txBody>
      </p:sp>
      <p:sp>
        <p:nvSpPr>
          <p:cNvPr id="757" name="圆角矩形 756"/>
          <p:cNvSpPr/>
          <p:nvPr/>
        </p:nvSpPr>
        <p:spPr>
          <a:xfrm>
            <a:off x="5400242" y="4178327"/>
            <a:ext cx="624484" cy="395295"/>
          </a:xfrm>
          <a:prstGeom prst="roundRect">
            <a:avLst>
              <a:gd name="adj" fmla="val 11619"/>
            </a:avLst>
          </a:prstGeom>
          <a:grpFill/>
          <a:ln w="3175">
            <a:solidFill>
              <a:srgbClr val="4A8E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6192">
              <a:lnSpc>
                <a:spcPct val="140000"/>
              </a:lnSpc>
              <a:buClr>
                <a:srgbClr val="1F497D"/>
              </a:buClr>
              <a:buSzPct val="60000"/>
            </a:pP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58" name="圆角矩形 757"/>
          <p:cNvSpPr/>
          <p:nvPr/>
        </p:nvSpPr>
        <p:spPr>
          <a:xfrm>
            <a:off x="3456401" y="4186266"/>
            <a:ext cx="798394" cy="382495"/>
          </a:xfrm>
          <a:prstGeom prst="roundRect">
            <a:avLst>
              <a:gd name="adj" fmla="val 11619"/>
            </a:avLst>
          </a:prstGeom>
          <a:grpFill/>
          <a:ln w="3175">
            <a:solidFill>
              <a:srgbClr val="4A8E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6192">
              <a:lnSpc>
                <a:spcPct val="140000"/>
              </a:lnSpc>
              <a:buClr>
                <a:srgbClr val="1F497D"/>
              </a:buClr>
              <a:buSzPct val="60000"/>
            </a:pPr>
            <a:endParaRPr lang="zh-CN" altLang="en-US" sz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59" name="圆角矩形 758"/>
          <p:cNvSpPr/>
          <p:nvPr/>
        </p:nvSpPr>
        <p:spPr>
          <a:xfrm>
            <a:off x="2527536" y="4191127"/>
            <a:ext cx="791155" cy="382495"/>
          </a:xfrm>
          <a:prstGeom prst="roundRect">
            <a:avLst>
              <a:gd name="adj" fmla="val 11619"/>
            </a:avLst>
          </a:prstGeom>
          <a:grpFill/>
          <a:ln w="3175">
            <a:solidFill>
              <a:srgbClr val="4A8E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6192">
              <a:lnSpc>
                <a:spcPct val="140000"/>
              </a:lnSpc>
              <a:buClr>
                <a:srgbClr val="1F497D"/>
              </a:buClr>
              <a:buSzPct val="60000"/>
            </a:pPr>
            <a:endParaRPr lang="zh-CN" altLang="en-US" sz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60" name="圆角矩形 759"/>
          <p:cNvSpPr>
            <a:spLocks noChangeArrowheads="1"/>
          </p:cNvSpPr>
          <p:nvPr/>
        </p:nvSpPr>
        <p:spPr bwMode="auto">
          <a:xfrm>
            <a:off x="2560443" y="4117440"/>
            <a:ext cx="752654" cy="287203"/>
          </a:xfrm>
          <a:prstGeom prst="roundRect">
            <a:avLst>
              <a:gd name="adj" fmla="val 5727"/>
            </a:avLst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89929" tIns="46763" rIns="89929" bIns="46763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096192">
              <a:spcAft>
                <a:spcPts val="1796"/>
              </a:spcAft>
              <a:buClr>
                <a:srgbClr val="CC9900"/>
              </a:buClr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BMS</a:t>
            </a:r>
          </a:p>
        </p:txBody>
      </p:sp>
      <p:pic>
        <p:nvPicPr>
          <p:cNvPr id="761" name="图片 76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78831" y="4340262"/>
            <a:ext cx="395485" cy="164951"/>
          </a:xfrm>
          <a:prstGeom prst="rect">
            <a:avLst/>
          </a:prstGeom>
        </p:spPr>
      </p:pic>
      <p:grpSp>
        <p:nvGrpSpPr>
          <p:cNvPr id="762" name="组合 761"/>
          <p:cNvGrpSpPr/>
          <p:nvPr/>
        </p:nvGrpSpPr>
        <p:grpSpPr>
          <a:xfrm>
            <a:off x="1302464" y="4116070"/>
            <a:ext cx="1221974" cy="452753"/>
            <a:chOff x="1109247" y="4649163"/>
            <a:chExt cx="1675145" cy="838710"/>
          </a:xfrm>
          <a:noFill/>
        </p:grpSpPr>
        <p:sp>
          <p:nvSpPr>
            <p:cNvPr id="781" name="圆角矩形 780"/>
            <p:cNvSpPr/>
            <p:nvPr/>
          </p:nvSpPr>
          <p:spPr>
            <a:xfrm>
              <a:off x="1203859" y="4791677"/>
              <a:ext cx="1448816" cy="696196"/>
            </a:xfrm>
            <a:prstGeom prst="roundRect">
              <a:avLst>
                <a:gd name="adj" fmla="val 6739"/>
              </a:avLst>
            </a:prstGeom>
            <a:grpFill/>
            <a:ln w="3175">
              <a:solidFill>
                <a:srgbClr val="4A8E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96192">
                <a:lnSpc>
                  <a:spcPct val="140000"/>
                </a:lnSpc>
                <a:buClr>
                  <a:srgbClr val="1F497D"/>
                </a:buClr>
                <a:buSzPct val="60000"/>
                <a:defRPr/>
              </a:pPr>
              <a:endParaRPr lang="zh-CN" altLang="en-US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2" name="圆角矩形 781"/>
            <p:cNvSpPr>
              <a:spLocks noChangeArrowheads="1"/>
            </p:cNvSpPr>
            <p:nvPr/>
          </p:nvSpPr>
          <p:spPr bwMode="auto">
            <a:xfrm>
              <a:off x="1109247" y="4649163"/>
              <a:ext cx="1675145" cy="532034"/>
            </a:xfrm>
            <a:prstGeom prst="roundRect">
              <a:avLst>
                <a:gd name="adj" fmla="val 5727"/>
              </a:avLst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square" lIns="89929" tIns="46763" rIns="89929" bIns="46763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1096192">
                <a:spcAft>
                  <a:spcPts val="1796"/>
                </a:spcAft>
                <a:buClr>
                  <a:srgbClr val="CC9900"/>
                </a:buClr>
              </a:pP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Virtualization</a:t>
              </a:r>
            </a:p>
          </p:txBody>
        </p:sp>
        <p:pic>
          <p:nvPicPr>
            <p:cNvPr id="783" name="图片 78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33102" y="5018602"/>
              <a:ext cx="427439" cy="292363"/>
            </a:xfrm>
            <a:prstGeom prst="rect">
              <a:avLst/>
            </a:prstGeom>
            <a:grpFill/>
          </p:spPr>
        </p:pic>
        <p:pic>
          <p:nvPicPr>
            <p:cNvPr id="784" name="图片 78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72697" y="5007701"/>
              <a:ext cx="427439" cy="292363"/>
            </a:xfrm>
            <a:prstGeom prst="rect">
              <a:avLst/>
            </a:prstGeom>
            <a:grpFill/>
          </p:spPr>
        </p:pic>
      </p:grpSp>
      <p:sp>
        <p:nvSpPr>
          <p:cNvPr id="764" name="圆角矩形 763"/>
          <p:cNvSpPr/>
          <p:nvPr/>
        </p:nvSpPr>
        <p:spPr>
          <a:xfrm>
            <a:off x="4337655" y="4186266"/>
            <a:ext cx="930713" cy="382495"/>
          </a:xfrm>
          <a:prstGeom prst="roundRect">
            <a:avLst>
              <a:gd name="adj" fmla="val 11619"/>
            </a:avLst>
          </a:prstGeom>
          <a:grpFill/>
          <a:ln w="3175">
            <a:solidFill>
              <a:srgbClr val="4A8E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6192">
              <a:lnSpc>
                <a:spcPct val="140000"/>
              </a:lnSpc>
              <a:buClr>
                <a:srgbClr val="1F497D"/>
              </a:buClr>
              <a:buSzPct val="60000"/>
            </a:pP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65" name="图片 764"/>
          <p:cNvPicPr>
            <a:picLocks noChangeAspect="1"/>
          </p:cNvPicPr>
          <p:nvPr/>
        </p:nvPicPr>
        <p:blipFill rotWithShape="1">
          <a:blip r:embed="rId18" cstate="print"/>
          <a:srcRect b="47967"/>
          <a:stretch/>
        </p:blipFill>
        <p:spPr>
          <a:xfrm>
            <a:off x="3654429" y="4461182"/>
            <a:ext cx="324534" cy="82120"/>
          </a:xfrm>
          <a:prstGeom prst="rect">
            <a:avLst/>
          </a:prstGeom>
        </p:spPr>
      </p:pic>
      <p:sp>
        <p:nvSpPr>
          <p:cNvPr id="766" name="圆角矩形 765"/>
          <p:cNvSpPr>
            <a:spLocks noChangeArrowheads="1"/>
          </p:cNvSpPr>
          <p:nvPr/>
        </p:nvSpPr>
        <p:spPr bwMode="auto">
          <a:xfrm>
            <a:off x="4182787" y="4118550"/>
            <a:ext cx="1201299" cy="287203"/>
          </a:xfrm>
          <a:prstGeom prst="roundRect">
            <a:avLst>
              <a:gd name="adj" fmla="val 5727"/>
            </a:avLst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89929" tIns="46763" rIns="89929" bIns="46763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096192">
              <a:spcAft>
                <a:spcPts val="1796"/>
              </a:spcAft>
              <a:buClr>
                <a:srgbClr val="CC9900"/>
              </a:buClr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Container</a:t>
            </a:r>
          </a:p>
        </p:txBody>
      </p:sp>
      <p:pic>
        <p:nvPicPr>
          <p:cNvPr id="767" name="图片 7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646" y="4359861"/>
            <a:ext cx="261676" cy="174264"/>
          </a:xfrm>
          <a:prstGeom prst="rect">
            <a:avLst/>
          </a:prstGeom>
        </p:spPr>
      </p:pic>
      <p:grpSp>
        <p:nvGrpSpPr>
          <p:cNvPr id="768" name="组合 767"/>
          <p:cNvGrpSpPr/>
          <p:nvPr/>
        </p:nvGrpSpPr>
        <p:grpSpPr>
          <a:xfrm>
            <a:off x="2653683" y="4336278"/>
            <a:ext cx="227058" cy="191786"/>
            <a:chOff x="862867" y="3818587"/>
            <a:chExt cx="688975" cy="796925"/>
          </a:xfrm>
          <a:solidFill>
            <a:srgbClr val="00B0F0"/>
          </a:solidFill>
        </p:grpSpPr>
        <p:sp>
          <p:nvSpPr>
            <p:cNvPr id="777" name="Freeform 1275"/>
            <p:cNvSpPr>
              <a:spLocks noEditPoints="1"/>
            </p:cNvSpPr>
            <p:nvPr/>
          </p:nvSpPr>
          <p:spPr bwMode="auto">
            <a:xfrm>
              <a:off x="907317" y="3897962"/>
              <a:ext cx="238125" cy="442913"/>
            </a:xfrm>
            <a:custGeom>
              <a:avLst/>
              <a:gdLst>
                <a:gd name="T0" fmla="*/ 23 w 150"/>
                <a:gd name="T1" fmla="*/ 3 h 279"/>
                <a:gd name="T2" fmla="*/ 38 w 150"/>
                <a:gd name="T3" fmla="*/ 1 h 279"/>
                <a:gd name="T4" fmla="*/ 14 w 150"/>
                <a:gd name="T5" fmla="*/ 5 h 279"/>
                <a:gd name="T6" fmla="*/ 12 w 150"/>
                <a:gd name="T7" fmla="*/ 5 h 279"/>
                <a:gd name="T8" fmla="*/ 3 w 150"/>
                <a:gd name="T9" fmla="*/ 0 h 279"/>
                <a:gd name="T10" fmla="*/ 50 w 150"/>
                <a:gd name="T11" fmla="*/ 3 h 279"/>
                <a:gd name="T12" fmla="*/ 47 w 150"/>
                <a:gd name="T13" fmla="*/ 5 h 279"/>
                <a:gd name="T14" fmla="*/ 119 w 150"/>
                <a:gd name="T15" fmla="*/ 0 h 279"/>
                <a:gd name="T16" fmla="*/ 47 w 150"/>
                <a:gd name="T17" fmla="*/ 51 h 279"/>
                <a:gd name="T18" fmla="*/ 45 w 150"/>
                <a:gd name="T19" fmla="*/ 50 h 279"/>
                <a:gd name="T20" fmla="*/ 36 w 150"/>
                <a:gd name="T21" fmla="*/ 45 h 279"/>
                <a:gd name="T22" fmla="*/ 16 w 150"/>
                <a:gd name="T23" fmla="*/ 48 h 279"/>
                <a:gd name="T24" fmla="*/ 14 w 150"/>
                <a:gd name="T25" fmla="*/ 51 h 279"/>
                <a:gd name="T26" fmla="*/ 23 w 150"/>
                <a:gd name="T27" fmla="*/ 48 h 279"/>
                <a:gd name="T28" fmla="*/ 150 w 150"/>
                <a:gd name="T29" fmla="*/ 48 h 279"/>
                <a:gd name="T30" fmla="*/ 117 w 150"/>
                <a:gd name="T31" fmla="*/ 50 h 279"/>
                <a:gd name="T32" fmla="*/ 3 w 150"/>
                <a:gd name="T33" fmla="*/ 45 h 279"/>
                <a:gd name="T34" fmla="*/ 149 w 150"/>
                <a:gd name="T35" fmla="*/ 96 h 279"/>
                <a:gd name="T36" fmla="*/ 116 w 150"/>
                <a:gd name="T37" fmla="*/ 94 h 279"/>
                <a:gd name="T38" fmla="*/ 16 w 150"/>
                <a:gd name="T39" fmla="*/ 92 h 279"/>
                <a:gd name="T40" fmla="*/ 25 w 150"/>
                <a:gd name="T41" fmla="*/ 97 h 279"/>
                <a:gd name="T42" fmla="*/ 24 w 150"/>
                <a:gd name="T43" fmla="*/ 96 h 279"/>
                <a:gd name="T44" fmla="*/ 3 w 150"/>
                <a:gd name="T45" fmla="*/ 90 h 279"/>
                <a:gd name="T46" fmla="*/ 39 w 150"/>
                <a:gd name="T47" fmla="*/ 94 h 279"/>
                <a:gd name="T48" fmla="*/ 36 w 150"/>
                <a:gd name="T49" fmla="*/ 97 h 279"/>
                <a:gd name="T50" fmla="*/ 44 w 150"/>
                <a:gd name="T51" fmla="*/ 94 h 279"/>
                <a:gd name="T52" fmla="*/ 16 w 150"/>
                <a:gd name="T53" fmla="*/ 137 h 279"/>
                <a:gd name="T54" fmla="*/ 47 w 150"/>
                <a:gd name="T55" fmla="*/ 142 h 279"/>
                <a:gd name="T56" fmla="*/ 45 w 150"/>
                <a:gd name="T57" fmla="*/ 141 h 279"/>
                <a:gd name="T58" fmla="*/ 25 w 150"/>
                <a:gd name="T59" fmla="*/ 137 h 279"/>
                <a:gd name="T60" fmla="*/ 149 w 150"/>
                <a:gd name="T61" fmla="*/ 141 h 279"/>
                <a:gd name="T62" fmla="*/ 116 w 150"/>
                <a:gd name="T63" fmla="*/ 139 h 279"/>
                <a:gd name="T64" fmla="*/ 38 w 150"/>
                <a:gd name="T65" fmla="*/ 137 h 279"/>
                <a:gd name="T66" fmla="*/ 3 w 150"/>
                <a:gd name="T67" fmla="*/ 142 h 279"/>
                <a:gd name="T68" fmla="*/ 1 w 150"/>
                <a:gd name="T69" fmla="*/ 141 h 279"/>
                <a:gd name="T70" fmla="*/ 14 w 150"/>
                <a:gd name="T71" fmla="*/ 182 h 279"/>
                <a:gd name="T72" fmla="*/ 6 w 150"/>
                <a:gd name="T73" fmla="*/ 185 h 279"/>
                <a:gd name="T74" fmla="*/ 3 w 150"/>
                <a:gd name="T75" fmla="*/ 187 h 279"/>
                <a:gd name="T76" fmla="*/ 119 w 150"/>
                <a:gd name="T77" fmla="*/ 182 h 279"/>
                <a:gd name="T78" fmla="*/ 25 w 150"/>
                <a:gd name="T79" fmla="*/ 187 h 279"/>
                <a:gd name="T80" fmla="*/ 24 w 150"/>
                <a:gd name="T81" fmla="*/ 186 h 279"/>
                <a:gd name="T82" fmla="*/ 47 w 150"/>
                <a:gd name="T83" fmla="*/ 182 h 279"/>
                <a:gd name="T84" fmla="*/ 39 w 150"/>
                <a:gd name="T85" fmla="*/ 185 h 279"/>
                <a:gd name="T86" fmla="*/ 36 w 150"/>
                <a:gd name="T87" fmla="*/ 187 h 279"/>
                <a:gd name="T88" fmla="*/ 148 w 150"/>
                <a:gd name="T89" fmla="*/ 232 h 279"/>
                <a:gd name="T90" fmla="*/ 37 w 150"/>
                <a:gd name="T91" fmla="*/ 227 h 279"/>
                <a:gd name="T92" fmla="*/ 39 w 150"/>
                <a:gd name="T93" fmla="*/ 228 h 279"/>
                <a:gd name="T94" fmla="*/ 47 w 150"/>
                <a:gd name="T95" fmla="*/ 232 h 279"/>
                <a:gd name="T96" fmla="*/ 1 w 150"/>
                <a:gd name="T97" fmla="*/ 230 h 279"/>
                <a:gd name="T98" fmla="*/ 3 w 150"/>
                <a:gd name="T99" fmla="*/ 227 h 279"/>
                <a:gd name="T100" fmla="*/ 29 w 150"/>
                <a:gd name="T101" fmla="*/ 230 h 279"/>
                <a:gd name="T102" fmla="*/ 12 w 150"/>
                <a:gd name="T103" fmla="*/ 232 h 279"/>
                <a:gd name="T104" fmla="*/ 119 w 150"/>
                <a:gd name="T105" fmla="*/ 274 h 279"/>
                <a:gd name="T106" fmla="*/ 150 w 150"/>
                <a:gd name="T107" fmla="*/ 278 h 279"/>
                <a:gd name="T108" fmla="*/ 11 w 150"/>
                <a:gd name="T109" fmla="*/ 276 h 279"/>
                <a:gd name="T110" fmla="*/ 14 w 150"/>
                <a:gd name="T111" fmla="*/ 273 h 279"/>
                <a:gd name="T112" fmla="*/ 50 w 150"/>
                <a:gd name="T113" fmla="*/ 276 h 279"/>
                <a:gd name="T114" fmla="*/ 1 w 150"/>
                <a:gd name="T115" fmla="*/ 278 h 279"/>
                <a:gd name="T116" fmla="*/ 37 w 150"/>
                <a:gd name="T117" fmla="*/ 273 h 279"/>
                <a:gd name="T118" fmla="*/ 39 w 150"/>
                <a:gd name="T119" fmla="*/ 274 h 279"/>
                <a:gd name="T120" fmla="*/ 26 w 150"/>
                <a:gd name="T1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279">
                  <a:moveTo>
                    <a:pt x="25" y="5"/>
                  </a:moveTo>
                  <a:lnTo>
                    <a:pt x="25" y="5"/>
                  </a:lnTo>
                  <a:lnTo>
                    <a:pt x="27" y="5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8" y="5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5"/>
                  </a:ln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14" y="5"/>
                  </a:moveTo>
                  <a:lnTo>
                    <a:pt x="14" y="5"/>
                  </a:lnTo>
                  <a:lnTo>
                    <a:pt x="16" y="5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close/>
                  <a:moveTo>
                    <a:pt x="3" y="5"/>
                  </a:moveTo>
                  <a:lnTo>
                    <a:pt x="3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5"/>
                  </a:lnTo>
                  <a:close/>
                  <a:moveTo>
                    <a:pt x="47" y="5"/>
                  </a:moveTo>
                  <a:lnTo>
                    <a:pt x="47" y="5"/>
                  </a:lnTo>
                  <a:lnTo>
                    <a:pt x="49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5" y="5"/>
                  </a:lnTo>
                  <a:lnTo>
                    <a:pt x="47" y="5"/>
                  </a:lnTo>
                  <a:lnTo>
                    <a:pt x="47" y="5"/>
                  </a:lnTo>
                  <a:close/>
                  <a:moveTo>
                    <a:pt x="119" y="5"/>
                  </a:moveTo>
                  <a:lnTo>
                    <a:pt x="148" y="5"/>
                  </a:lnTo>
                  <a:lnTo>
                    <a:pt x="148" y="5"/>
                  </a:lnTo>
                  <a:lnTo>
                    <a:pt x="149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17" y="1"/>
                  </a:lnTo>
                  <a:lnTo>
                    <a:pt x="116" y="3"/>
                  </a:lnTo>
                  <a:lnTo>
                    <a:pt x="116" y="3"/>
                  </a:lnTo>
                  <a:lnTo>
                    <a:pt x="116" y="3"/>
                  </a:lnTo>
                  <a:lnTo>
                    <a:pt x="117" y="4"/>
                  </a:lnTo>
                  <a:lnTo>
                    <a:pt x="119" y="5"/>
                  </a:lnTo>
                  <a:lnTo>
                    <a:pt x="119" y="5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49" y="46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5" y="46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45" y="50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36" y="51"/>
                  </a:moveTo>
                  <a:lnTo>
                    <a:pt x="36" y="51"/>
                  </a:lnTo>
                  <a:lnTo>
                    <a:pt x="38" y="50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38" y="46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4" y="46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6" y="51"/>
                  </a:lnTo>
                  <a:lnTo>
                    <a:pt x="36" y="51"/>
                  </a:lnTo>
                  <a:close/>
                  <a:moveTo>
                    <a:pt x="14" y="51"/>
                  </a:moveTo>
                  <a:lnTo>
                    <a:pt x="14" y="51"/>
                  </a:lnTo>
                  <a:lnTo>
                    <a:pt x="16" y="50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2" y="46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2" y="50"/>
                  </a:lnTo>
                  <a:lnTo>
                    <a:pt x="14" y="51"/>
                  </a:lnTo>
                  <a:lnTo>
                    <a:pt x="14" y="51"/>
                  </a:lnTo>
                  <a:close/>
                  <a:moveTo>
                    <a:pt x="25" y="51"/>
                  </a:moveTo>
                  <a:lnTo>
                    <a:pt x="25" y="51"/>
                  </a:lnTo>
                  <a:lnTo>
                    <a:pt x="27" y="5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7" y="46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4" y="46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50"/>
                  </a:lnTo>
                  <a:lnTo>
                    <a:pt x="25" y="51"/>
                  </a:lnTo>
                  <a:lnTo>
                    <a:pt x="25" y="51"/>
                  </a:lnTo>
                  <a:close/>
                  <a:moveTo>
                    <a:pt x="119" y="50"/>
                  </a:moveTo>
                  <a:lnTo>
                    <a:pt x="148" y="50"/>
                  </a:lnTo>
                  <a:lnTo>
                    <a:pt x="148" y="50"/>
                  </a:lnTo>
                  <a:lnTo>
                    <a:pt x="149" y="50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49" y="46"/>
                  </a:lnTo>
                  <a:lnTo>
                    <a:pt x="148" y="46"/>
                  </a:lnTo>
                  <a:lnTo>
                    <a:pt x="119" y="46"/>
                  </a:lnTo>
                  <a:lnTo>
                    <a:pt x="119" y="46"/>
                  </a:lnTo>
                  <a:lnTo>
                    <a:pt x="117" y="46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17" y="50"/>
                  </a:lnTo>
                  <a:lnTo>
                    <a:pt x="119" y="50"/>
                  </a:lnTo>
                  <a:lnTo>
                    <a:pt x="119" y="50"/>
                  </a:lnTo>
                  <a:close/>
                  <a:moveTo>
                    <a:pt x="3" y="51"/>
                  </a:moveTo>
                  <a:lnTo>
                    <a:pt x="3" y="51"/>
                  </a:lnTo>
                  <a:lnTo>
                    <a:pt x="5" y="5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5" y="46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3" y="51"/>
                  </a:lnTo>
                  <a:close/>
                  <a:moveTo>
                    <a:pt x="119" y="96"/>
                  </a:moveTo>
                  <a:lnTo>
                    <a:pt x="148" y="96"/>
                  </a:lnTo>
                  <a:lnTo>
                    <a:pt x="148" y="96"/>
                  </a:lnTo>
                  <a:lnTo>
                    <a:pt x="149" y="96"/>
                  </a:lnTo>
                  <a:lnTo>
                    <a:pt x="150" y="94"/>
                  </a:lnTo>
                  <a:lnTo>
                    <a:pt x="150" y="94"/>
                  </a:lnTo>
                  <a:lnTo>
                    <a:pt x="150" y="94"/>
                  </a:lnTo>
                  <a:lnTo>
                    <a:pt x="149" y="92"/>
                  </a:lnTo>
                  <a:lnTo>
                    <a:pt x="148" y="92"/>
                  </a:lnTo>
                  <a:lnTo>
                    <a:pt x="119" y="92"/>
                  </a:lnTo>
                  <a:lnTo>
                    <a:pt x="119" y="92"/>
                  </a:lnTo>
                  <a:lnTo>
                    <a:pt x="117" y="92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117" y="96"/>
                  </a:lnTo>
                  <a:lnTo>
                    <a:pt x="119" y="96"/>
                  </a:lnTo>
                  <a:lnTo>
                    <a:pt x="119" y="96"/>
                  </a:lnTo>
                  <a:close/>
                  <a:moveTo>
                    <a:pt x="14" y="97"/>
                  </a:moveTo>
                  <a:lnTo>
                    <a:pt x="14" y="97"/>
                  </a:lnTo>
                  <a:lnTo>
                    <a:pt x="16" y="96"/>
                  </a:lnTo>
                  <a:lnTo>
                    <a:pt x="16" y="94"/>
                  </a:lnTo>
                  <a:lnTo>
                    <a:pt x="16" y="94"/>
                  </a:lnTo>
                  <a:lnTo>
                    <a:pt x="16" y="92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2" y="92"/>
                  </a:lnTo>
                  <a:lnTo>
                    <a:pt x="11" y="94"/>
                  </a:lnTo>
                  <a:lnTo>
                    <a:pt x="11" y="94"/>
                  </a:lnTo>
                  <a:lnTo>
                    <a:pt x="12" y="96"/>
                  </a:lnTo>
                  <a:lnTo>
                    <a:pt x="14" y="97"/>
                  </a:lnTo>
                  <a:lnTo>
                    <a:pt x="14" y="97"/>
                  </a:lnTo>
                  <a:close/>
                  <a:moveTo>
                    <a:pt x="25" y="97"/>
                  </a:moveTo>
                  <a:lnTo>
                    <a:pt x="25" y="97"/>
                  </a:lnTo>
                  <a:lnTo>
                    <a:pt x="27" y="96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7" y="92"/>
                  </a:lnTo>
                  <a:lnTo>
                    <a:pt x="25" y="90"/>
                  </a:lnTo>
                  <a:lnTo>
                    <a:pt x="25" y="90"/>
                  </a:lnTo>
                  <a:lnTo>
                    <a:pt x="24" y="92"/>
                  </a:lnTo>
                  <a:lnTo>
                    <a:pt x="23" y="94"/>
                  </a:lnTo>
                  <a:lnTo>
                    <a:pt x="23" y="94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5" y="97"/>
                  </a:lnTo>
                  <a:close/>
                  <a:moveTo>
                    <a:pt x="3" y="97"/>
                  </a:moveTo>
                  <a:lnTo>
                    <a:pt x="3" y="97"/>
                  </a:lnTo>
                  <a:lnTo>
                    <a:pt x="5" y="96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5" y="92"/>
                  </a:lnTo>
                  <a:lnTo>
                    <a:pt x="3" y="90"/>
                  </a:lnTo>
                  <a:lnTo>
                    <a:pt x="3" y="90"/>
                  </a:lnTo>
                  <a:lnTo>
                    <a:pt x="1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7"/>
                  </a:lnTo>
                  <a:lnTo>
                    <a:pt x="3" y="97"/>
                  </a:lnTo>
                  <a:close/>
                  <a:moveTo>
                    <a:pt x="36" y="97"/>
                  </a:moveTo>
                  <a:lnTo>
                    <a:pt x="36" y="97"/>
                  </a:lnTo>
                  <a:lnTo>
                    <a:pt x="38" y="96"/>
                  </a:lnTo>
                  <a:lnTo>
                    <a:pt x="39" y="94"/>
                  </a:lnTo>
                  <a:lnTo>
                    <a:pt x="39" y="94"/>
                  </a:lnTo>
                  <a:lnTo>
                    <a:pt x="38" y="92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4" y="92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4" y="96"/>
                  </a:lnTo>
                  <a:lnTo>
                    <a:pt x="36" y="97"/>
                  </a:lnTo>
                  <a:lnTo>
                    <a:pt x="36" y="97"/>
                  </a:lnTo>
                  <a:close/>
                  <a:moveTo>
                    <a:pt x="47" y="97"/>
                  </a:moveTo>
                  <a:lnTo>
                    <a:pt x="47" y="97"/>
                  </a:lnTo>
                  <a:lnTo>
                    <a:pt x="49" y="96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49" y="92"/>
                  </a:lnTo>
                  <a:lnTo>
                    <a:pt x="47" y="90"/>
                  </a:lnTo>
                  <a:lnTo>
                    <a:pt x="47" y="90"/>
                  </a:lnTo>
                  <a:lnTo>
                    <a:pt x="45" y="92"/>
                  </a:lnTo>
                  <a:lnTo>
                    <a:pt x="44" y="94"/>
                  </a:lnTo>
                  <a:lnTo>
                    <a:pt x="44" y="94"/>
                  </a:lnTo>
                  <a:lnTo>
                    <a:pt x="45" y="96"/>
                  </a:lnTo>
                  <a:lnTo>
                    <a:pt x="47" y="97"/>
                  </a:lnTo>
                  <a:lnTo>
                    <a:pt x="47" y="97"/>
                  </a:lnTo>
                  <a:close/>
                  <a:moveTo>
                    <a:pt x="14" y="142"/>
                  </a:moveTo>
                  <a:lnTo>
                    <a:pt x="14" y="142"/>
                  </a:lnTo>
                  <a:lnTo>
                    <a:pt x="16" y="141"/>
                  </a:lnTo>
                  <a:lnTo>
                    <a:pt x="16" y="139"/>
                  </a:lnTo>
                  <a:lnTo>
                    <a:pt x="16" y="139"/>
                  </a:lnTo>
                  <a:lnTo>
                    <a:pt x="16" y="137"/>
                  </a:lnTo>
                  <a:lnTo>
                    <a:pt x="14" y="137"/>
                  </a:lnTo>
                  <a:lnTo>
                    <a:pt x="14" y="137"/>
                  </a:lnTo>
                  <a:lnTo>
                    <a:pt x="12" y="137"/>
                  </a:lnTo>
                  <a:lnTo>
                    <a:pt x="11" y="139"/>
                  </a:lnTo>
                  <a:lnTo>
                    <a:pt x="11" y="139"/>
                  </a:lnTo>
                  <a:lnTo>
                    <a:pt x="12" y="141"/>
                  </a:lnTo>
                  <a:lnTo>
                    <a:pt x="14" y="142"/>
                  </a:lnTo>
                  <a:lnTo>
                    <a:pt x="14" y="142"/>
                  </a:lnTo>
                  <a:close/>
                  <a:moveTo>
                    <a:pt x="47" y="142"/>
                  </a:moveTo>
                  <a:lnTo>
                    <a:pt x="47" y="142"/>
                  </a:lnTo>
                  <a:lnTo>
                    <a:pt x="49" y="141"/>
                  </a:lnTo>
                  <a:lnTo>
                    <a:pt x="50" y="139"/>
                  </a:lnTo>
                  <a:lnTo>
                    <a:pt x="50" y="139"/>
                  </a:lnTo>
                  <a:lnTo>
                    <a:pt x="49" y="137"/>
                  </a:lnTo>
                  <a:lnTo>
                    <a:pt x="47" y="137"/>
                  </a:lnTo>
                  <a:lnTo>
                    <a:pt x="47" y="137"/>
                  </a:lnTo>
                  <a:lnTo>
                    <a:pt x="45" y="137"/>
                  </a:lnTo>
                  <a:lnTo>
                    <a:pt x="44" y="139"/>
                  </a:lnTo>
                  <a:lnTo>
                    <a:pt x="44" y="139"/>
                  </a:lnTo>
                  <a:lnTo>
                    <a:pt x="45" y="141"/>
                  </a:lnTo>
                  <a:lnTo>
                    <a:pt x="47" y="142"/>
                  </a:lnTo>
                  <a:lnTo>
                    <a:pt x="47" y="142"/>
                  </a:lnTo>
                  <a:close/>
                  <a:moveTo>
                    <a:pt x="25" y="142"/>
                  </a:moveTo>
                  <a:lnTo>
                    <a:pt x="25" y="142"/>
                  </a:lnTo>
                  <a:lnTo>
                    <a:pt x="27" y="14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7" y="137"/>
                  </a:lnTo>
                  <a:lnTo>
                    <a:pt x="25" y="137"/>
                  </a:lnTo>
                  <a:lnTo>
                    <a:pt x="25" y="137"/>
                  </a:lnTo>
                  <a:lnTo>
                    <a:pt x="24" y="137"/>
                  </a:lnTo>
                  <a:lnTo>
                    <a:pt x="23" y="139"/>
                  </a:lnTo>
                  <a:lnTo>
                    <a:pt x="23" y="139"/>
                  </a:lnTo>
                  <a:lnTo>
                    <a:pt x="24" y="141"/>
                  </a:lnTo>
                  <a:lnTo>
                    <a:pt x="25" y="142"/>
                  </a:lnTo>
                  <a:lnTo>
                    <a:pt x="25" y="142"/>
                  </a:lnTo>
                  <a:close/>
                  <a:moveTo>
                    <a:pt x="119" y="142"/>
                  </a:moveTo>
                  <a:lnTo>
                    <a:pt x="148" y="142"/>
                  </a:lnTo>
                  <a:lnTo>
                    <a:pt x="148" y="142"/>
                  </a:lnTo>
                  <a:lnTo>
                    <a:pt x="149" y="141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49" y="138"/>
                  </a:lnTo>
                  <a:lnTo>
                    <a:pt x="148" y="137"/>
                  </a:lnTo>
                  <a:lnTo>
                    <a:pt x="119" y="137"/>
                  </a:lnTo>
                  <a:lnTo>
                    <a:pt x="119" y="137"/>
                  </a:lnTo>
                  <a:lnTo>
                    <a:pt x="117" y="138"/>
                  </a:lnTo>
                  <a:lnTo>
                    <a:pt x="116" y="139"/>
                  </a:lnTo>
                  <a:lnTo>
                    <a:pt x="116" y="139"/>
                  </a:lnTo>
                  <a:lnTo>
                    <a:pt x="116" y="139"/>
                  </a:lnTo>
                  <a:lnTo>
                    <a:pt x="117" y="141"/>
                  </a:lnTo>
                  <a:lnTo>
                    <a:pt x="119" y="142"/>
                  </a:lnTo>
                  <a:lnTo>
                    <a:pt x="119" y="142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41"/>
                  </a:lnTo>
                  <a:lnTo>
                    <a:pt x="39" y="139"/>
                  </a:lnTo>
                  <a:lnTo>
                    <a:pt x="39" y="139"/>
                  </a:lnTo>
                  <a:lnTo>
                    <a:pt x="38" y="137"/>
                  </a:lnTo>
                  <a:lnTo>
                    <a:pt x="36" y="137"/>
                  </a:lnTo>
                  <a:lnTo>
                    <a:pt x="36" y="137"/>
                  </a:lnTo>
                  <a:lnTo>
                    <a:pt x="34" y="137"/>
                  </a:lnTo>
                  <a:lnTo>
                    <a:pt x="34" y="139"/>
                  </a:lnTo>
                  <a:lnTo>
                    <a:pt x="34" y="139"/>
                  </a:lnTo>
                  <a:lnTo>
                    <a:pt x="34" y="141"/>
                  </a:lnTo>
                  <a:lnTo>
                    <a:pt x="36" y="142"/>
                  </a:lnTo>
                  <a:lnTo>
                    <a:pt x="36" y="142"/>
                  </a:lnTo>
                  <a:close/>
                  <a:moveTo>
                    <a:pt x="3" y="142"/>
                  </a:moveTo>
                  <a:lnTo>
                    <a:pt x="3" y="142"/>
                  </a:lnTo>
                  <a:lnTo>
                    <a:pt x="5" y="141"/>
                  </a:lnTo>
                  <a:lnTo>
                    <a:pt x="6" y="139"/>
                  </a:lnTo>
                  <a:lnTo>
                    <a:pt x="6" y="139"/>
                  </a:lnTo>
                  <a:lnTo>
                    <a:pt x="5" y="137"/>
                  </a:lnTo>
                  <a:lnTo>
                    <a:pt x="3" y="137"/>
                  </a:lnTo>
                  <a:lnTo>
                    <a:pt x="3" y="137"/>
                  </a:lnTo>
                  <a:lnTo>
                    <a:pt x="1" y="137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3" y="142"/>
                  </a:lnTo>
                  <a:lnTo>
                    <a:pt x="3" y="142"/>
                  </a:lnTo>
                  <a:close/>
                  <a:moveTo>
                    <a:pt x="14" y="187"/>
                  </a:moveTo>
                  <a:lnTo>
                    <a:pt x="14" y="187"/>
                  </a:lnTo>
                  <a:lnTo>
                    <a:pt x="16" y="186"/>
                  </a:lnTo>
                  <a:lnTo>
                    <a:pt x="16" y="185"/>
                  </a:lnTo>
                  <a:lnTo>
                    <a:pt x="16" y="185"/>
                  </a:lnTo>
                  <a:lnTo>
                    <a:pt x="16" y="183"/>
                  </a:lnTo>
                  <a:lnTo>
                    <a:pt x="14" y="182"/>
                  </a:lnTo>
                  <a:lnTo>
                    <a:pt x="14" y="182"/>
                  </a:lnTo>
                  <a:lnTo>
                    <a:pt x="12" y="183"/>
                  </a:lnTo>
                  <a:lnTo>
                    <a:pt x="11" y="185"/>
                  </a:lnTo>
                  <a:lnTo>
                    <a:pt x="11" y="185"/>
                  </a:lnTo>
                  <a:lnTo>
                    <a:pt x="12" y="186"/>
                  </a:lnTo>
                  <a:lnTo>
                    <a:pt x="14" y="187"/>
                  </a:lnTo>
                  <a:lnTo>
                    <a:pt x="14" y="187"/>
                  </a:lnTo>
                  <a:close/>
                  <a:moveTo>
                    <a:pt x="3" y="187"/>
                  </a:moveTo>
                  <a:lnTo>
                    <a:pt x="3" y="187"/>
                  </a:lnTo>
                  <a:lnTo>
                    <a:pt x="5" y="186"/>
                  </a:lnTo>
                  <a:lnTo>
                    <a:pt x="6" y="185"/>
                  </a:lnTo>
                  <a:lnTo>
                    <a:pt x="6" y="185"/>
                  </a:lnTo>
                  <a:lnTo>
                    <a:pt x="5" y="183"/>
                  </a:lnTo>
                  <a:lnTo>
                    <a:pt x="3" y="182"/>
                  </a:lnTo>
                  <a:lnTo>
                    <a:pt x="3" y="182"/>
                  </a:lnTo>
                  <a:lnTo>
                    <a:pt x="1" y="183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" y="186"/>
                  </a:lnTo>
                  <a:lnTo>
                    <a:pt x="3" y="187"/>
                  </a:lnTo>
                  <a:lnTo>
                    <a:pt x="3" y="187"/>
                  </a:lnTo>
                  <a:close/>
                  <a:moveTo>
                    <a:pt x="119" y="187"/>
                  </a:moveTo>
                  <a:lnTo>
                    <a:pt x="148" y="187"/>
                  </a:lnTo>
                  <a:lnTo>
                    <a:pt x="148" y="187"/>
                  </a:lnTo>
                  <a:lnTo>
                    <a:pt x="149" y="186"/>
                  </a:lnTo>
                  <a:lnTo>
                    <a:pt x="150" y="185"/>
                  </a:lnTo>
                  <a:lnTo>
                    <a:pt x="150" y="185"/>
                  </a:lnTo>
                  <a:lnTo>
                    <a:pt x="150" y="185"/>
                  </a:lnTo>
                  <a:lnTo>
                    <a:pt x="149" y="183"/>
                  </a:lnTo>
                  <a:lnTo>
                    <a:pt x="148" y="182"/>
                  </a:lnTo>
                  <a:lnTo>
                    <a:pt x="119" y="182"/>
                  </a:lnTo>
                  <a:lnTo>
                    <a:pt x="119" y="182"/>
                  </a:lnTo>
                  <a:lnTo>
                    <a:pt x="117" y="183"/>
                  </a:lnTo>
                  <a:lnTo>
                    <a:pt x="116" y="185"/>
                  </a:lnTo>
                  <a:lnTo>
                    <a:pt x="116" y="185"/>
                  </a:lnTo>
                  <a:lnTo>
                    <a:pt x="116" y="185"/>
                  </a:lnTo>
                  <a:lnTo>
                    <a:pt x="117" y="186"/>
                  </a:lnTo>
                  <a:lnTo>
                    <a:pt x="119" y="187"/>
                  </a:lnTo>
                  <a:lnTo>
                    <a:pt x="119" y="187"/>
                  </a:lnTo>
                  <a:close/>
                  <a:moveTo>
                    <a:pt x="25" y="187"/>
                  </a:moveTo>
                  <a:lnTo>
                    <a:pt x="25" y="187"/>
                  </a:lnTo>
                  <a:lnTo>
                    <a:pt x="27" y="186"/>
                  </a:lnTo>
                  <a:lnTo>
                    <a:pt x="28" y="185"/>
                  </a:lnTo>
                  <a:lnTo>
                    <a:pt x="28" y="185"/>
                  </a:lnTo>
                  <a:lnTo>
                    <a:pt x="27" y="183"/>
                  </a:lnTo>
                  <a:lnTo>
                    <a:pt x="25" y="182"/>
                  </a:lnTo>
                  <a:lnTo>
                    <a:pt x="25" y="182"/>
                  </a:lnTo>
                  <a:lnTo>
                    <a:pt x="24" y="183"/>
                  </a:lnTo>
                  <a:lnTo>
                    <a:pt x="23" y="185"/>
                  </a:lnTo>
                  <a:lnTo>
                    <a:pt x="23" y="185"/>
                  </a:lnTo>
                  <a:lnTo>
                    <a:pt x="24" y="186"/>
                  </a:lnTo>
                  <a:lnTo>
                    <a:pt x="25" y="187"/>
                  </a:lnTo>
                  <a:lnTo>
                    <a:pt x="25" y="187"/>
                  </a:lnTo>
                  <a:close/>
                  <a:moveTo>
                    <a:pt x="47" y="187"/>
                  </a:moveTo>
                  <a:lnTo>
                    <a:pt x="47" y="187"/>
                  </a:lnTo>
                  <a:lnTo>
                    <a:pt x="49" y="186"/>
                  </a:lnTo>
                  <a:lnTo>
                    <a:pt x="50" y="185"/>
                  </a:lnTo>
                  <a:lnTo>
                    <a:pt x="50" y="185"/>
                  </a:lnTo>
                  <a:lnTo>
                    <a:pt x="49" y="183"/>
                  </a:lnTo>
                  <a:lnTo>
                    <a:pt x="47" y="182"/>
                  </a:lnTo>
                  <a:lnTo>
                    <a:pt x="47" y="182"/>
                  </a:lnTo>
                  <a:lnTo>
                    <a:pt x="45" y="183"/>
                  </a:lnTo>
                  <a:lnTo>
                    <a:pt x="44" y="185"/>
                  </a:lnTo>
                  <a:lnTo>
                    <a:pt x="44" y="185"/>
                  </a:lnTo>
                  <a:lnTo>
                    <a:pt x="45" y="186"/>
                  </a:lnTo>
                  <a:lnTo>
                    <a:pt x="47" y="187"/>
                  </a:lnTo>
                  <a:lnTo>
                    <a:pt x="47" y="187"/>
                  </a:lnTo>
                  <a:close/>
                  <a:moveTo>
                    <a:pt x="36" y="187"/>
                  </a:moveTo>
                  <a:lnTo>
                    <a:pt x="36" y="187"/>
                  </a:lnTo>
                  <a:lnTo>
                    <a:pt x="38" y="186"/>
                  </a:lnTo>
                  <a:lnTo>
                    <a:pt x="39" y="185"/>
                  </a:lnTo>
                  <a:lnTo>
                    <a:pt x="39" y="185"/>
                  </a:lnTo>
                  <a:lnTo>
                    <a:pt x="38" y="183"/>
                  </a:lnTo>
                  <a:lnTo>
                    <a:pt x="36" y="182"/>
                  </a:lnTo>
                  <a:lnTo>
                    <a:pt x="36" y="182"/>
                  </a:lnTo>
                  <a:lnTo>
                    <a:pt x="34" y="183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6"/>
                  </a:lnTo>
                  <a:lnTo>
                    <a:pt x="36" y="187"/>
                  </a:lnTo>
                  <a:lnTo>
                    <a:pt x="36" y="187"/>
                  </a:lnTo>
                  <a:close/>
                  <a:moveTo>
                    <a:pt x="148" y="227"/>
                  </a:moveTo>
                  <a:lnTo>
                    <a:pt x="119" y="227"/>
                  </a:lnTo>
                  <a:lnTo>
                    <a:pt x="119" y="227"/>
                  </a:lnTo>
                  <a:lnTo>
                    <a:pt x="117" y="228"/>
                  </a:lnTo>
                  <a:lnTo>
                    <a:pt x="117" y="230"/>
                  </a:lnTo>
                  <a:lnTo>
                    <a:pt x="117" y="230"/>
                  </a:lnTo>
                  <a:lnTo>
                    <a:pt x="117" y="230"/>
                  </a:lnTo>
                  <a:lnTo>
                    <a:pt x="117" y="231"/>
                  </a:lnTo>
                  <a:lnTo>
                    <a:pt x="119" y="232"/>
                  </a:lnTo>
                  <a:lnTo>
                    <a:pt x="148" y="232"/>
                  </a:lnTo>
                  <a:lnTo>
                    <a:pt x="148" y="232"/>
                  </a:lnTo>
                  <a:lnTo>
                    <a:pt x="150" y="231"/>
                  </a:lnTo>
                  <a:lnTo>
                    <a:pt x="150" y="230"/>
                  </a:lnTo>
                  <a:lnTo>
                    <a:pt x="150" y="230"/>
                  </a:lnTo>
                  <a:lnTo>
                    <a:pt x="150" y="230"/>
                  </a:lnTo>
                  <a:lnTo>
                    <a:pt x="150" y="228"/>
                  </a:lnTo>
                  <a:lnTo>
                    <a:pt x="148" y="227"/>
                  </a:lnTo>
                  <a:lnTo>
                    <a:pt x="148" y="227"/>
                  </a:lnTo>
                  <a:close/>
                  <a:moveTo>
                    <a:pt x="37" y="227"/>
                  </a:moveTo>
                  <a:lnTo>
                    <a:pt x="37" y="227"/>
                  </a:lnTo>
                  <a:lnTo>
                    <a:pt x="35" y="228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35" y="232"/>
                  </a:lnTo>
                  <a:lnTo>
                    <a:pt x="37" y="232"/>
                  </a:lnTo>
                  <a:lnTo>
                    <a:pt x="37" y="232"/>
                  </a:lnTo>
                  <a:lnTo>
                    <a:pt x="39" y="232"/>
                  </a:lnTo>
                  <a:lnTo>
                    <a:pt x="39" y="230"/>
                  </a:lnTo>
                  <a:lnTo>
                    <a:pt x="39" y="230"/>
                  </a:lnTo>
                  <a:lnTo>
                    <a:pt x="39" y="228"/>
                  </a:lnTo>
                  <a:lnTo>
                    <a:pt x="37" y="227"/>
                  </a:lnTo>
                  <a:lnTo>
                    <a:pt x="37" y="227"/>
                  </a:lnTo>
                  <a:close/>
                  <a:moveTo>
                    <a:pt x="47" y="227"/>
                  </a:moveTo>
                  <a:lnTo>
                    <a:pt x="47" y="227"/>
                  </a:lnTo>
                  <a:lnTo>
                    <a:pt x="46" y="228"/>
                  </a:lnTo>
                  <a:lnTo>
                    <a:pt x="45" y="230"/>
                  </a:lnTo>
                  <a:lnTo>
                    <a:pt x="45" y="230"/>
                  </a:lnTo>
                  <a:lnTo>
                    <a:pt x="46" y="232"/>
                  </a:lnTo>
                  <a:lnTo>
                    <a:pt x="47" y="232"/>
                  </a:lnTo>
                  <a:lnTo>
                    <a:pt x="47" y="232"/>
                  </a:lnTo>
                  <a:lnTo>
                    <a:pt x="49" y="232"/>
                  </a:lnTo>
                  <a:lnTo>
                    <a:pt x="50" y="230"/>
                  </a:lnTo>
                  <a:lnTo>
                    <a:pt x="50" y="230"/>
                  </a:lnTo>
                  <a:lnTo>
                    <a:pt x="49" y="228"/>
                  </a:lnTo>
                  <a:lnTo>
                    <a:pt x="47" y="227"/>
                  </a:lnTo>
                  <a:lnTo>
                    <a:pt x="47" y="227"/>
                  </a:lnTo>
                  <a:close/>
                  <a:moveTo>
                    <a:pt x="3" y="227"/>
                  </a:moveTo>
                  <a:lnTo>
                    <a:pt x="3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1" y="232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5" y="232"/>
                  </a:lnTo>
                  <a:lnTo>
                    <a:pt x="6" y="230"/>
                  </a:lnTo>
                  <a:lnTo>
                    <a:pt x="6" y="230"/>
                  </a:lnTo>
                  <a:lnTo>
                    <a:pt x="5" y="228"/>
                  </a:lnTo>
                  <a:lnTo>
                    <a:pt x="3" y="227"/>
                  </a:lnTo>
                  <a:lnTo>
                    <a:pt x="3" y="227"/>
                  </a:lnTo>
                  <a:close/>
                  <a:moveTo>
                    <a:pt x="26" y="227"/>
                  </a:moveTo>
                  <a:lnTo>
                    <a:pt x="26" y="227"/>
                  </a:lnTo>
                  <a:lnTo>
                    <a:pt x="24" y="228"/>
                  </a:lnTo>
                  <a:lnTo>
                    <a:pt x="23" y="230"/>
                  </a:lnTo>
                  <a:lnTo>
                    <a:pt x="23" y="230"/>
                  </a:lnTo>
                  <a:lnTo>
                    <a:pt x="24" y="232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8" y="232"/>
                  </a:lnTo>
                  <a:lnTo>
                    <a:pt x="29" y="230"/>
                  </a:lnTo>
                  <a:lnTo>
                    <a:pt x="29" y="230"/>
                  </a:lnTo>
                  <a:lnTo>
                    <a:pt x="28" y="228"/>
                  </a:lnTo>
                  <a:lnTo>
                    <a:pt x="26" y="227"/>
                  </a:lnTo>
                  <a:lnTo>
                    <a:pt x="26" y="227"/>
                  </a:lnTo>
                  <a:close/>
                  <a:moveTo>
                    <a:pt x="14" y="227"/>
                  </a:moveTo>
                  <a:lnTo>
                    <a:pt x="14" y="227"/>
                  </a:lnTo>
                  <a:lnTo>
                    <a:pt x="12" y="228"/>
                  </a:lnTo>
                  <a:lnTo>
                    <a:pt x="11" y="230"/>
                  </a:lnTo>
                  <a:lnTo>
                    <a:pt x="11" y="230"/>
                  </a:lnTo>
                  <a:lnTo>
                    <a:pt x="12" y="232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6" y="232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6" y="228"/>
                  </a:lnTo>
                  <a:lnTo>
                    <a:pt x="14" y="227"/>
                  </a:lnTo>
                  <a:lnTo>
                    <a:pt x="14" y="227"/>
                  </a:lnTo>
                  <a:close/>
                  <a:moveTo>
                    <a:pt x="148" y="274"/>
                  </a:moveTo>
                  <a:lnTo>
                    <a:pt x="119" y="274"/>
                  </a:lnTo>
                  <a:lnTo>
                    <a:pt x="119" y="274"/>
                  </a:lnTo>
                  <a:lnTo>
                    <a:pt x="117" y="274"/>
                  </a:lnTo>
                  <a:lnTo>
                    <a:pt x="117" y="276"/>
                  </a:lnTo>
                  <a:lnTo>
                    <a:pt x="117" y="276"/>
                  </a:lnTo>
                  <a:lnTo>
                    <a:pt x="117" y="276"/>
                  </a:lnTo>
                  <a:lnTo>
                    <a:pt x="117" y="278"/>
                  </a:lnTo>
                  <a:lnTo>
                    <a:pt x="119" y="278"/>
                  </a:lnTo>
                  <a:lnTo>
                    <a:pt x="148" y="278"/>
                  </a:lnTo>
                  <a:lnTo>
                    <a:pt x="148" y="278"/>
                  </a:lnTo>
                  <a:lnTo>
                    <a:pt x="150" y="278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50" y="274"/>
                  </a:lnTo>
                  <a:lnTo>
                    <a:pt x="148" y="274"/>
                  </a:lnTo>
                  <a:lnTo>
                    <a:pt x="148" y="274"/>
                  </a:lnTo>
                  <a:close/>
                  <a:moveTo>
                    <a:pt x="14" y="273"/>
                  </a:moveTo>
                  <a:lnTo>
                    <a:pt x="14" y="273"/>
                  </a:lnTo>
                  <a:lnTo>
                    <a:pt x="12" y="274"/>
                  </a:lnTo>
                  <a:lnTo>
                    <a:pt x="11" y="276"/>
                  </a:lnTo>
                  <a:lnTo>
                    <a:pt x="11" y="276"/>
                  </a:lnTo>
                  <a:lnTo>
                    <a:pt x="12" y="278"/>
                  </a:lnTo>
                  <a:lnTo>
                    <a:pt x="14" y="279"/>
                  </a:lnTo>
                  <a:lnTo>
                    <a:pt x="14" y="279"/>
                  </a:lnTo>
                  <a:lnTo>
                    <a:pt x="16" y="278"/>
                  </a:lnTo>
                  <a:lnTo>
                    <a:pt x="17" y="276"/>
                  </a:lnTo>
                  <a:lnTo>
                    <a:pt x="17" y="276"/>
                  </a:lnTo>
                  <a:lnTo>
                    <a:pt x="16" y="274"/>
                  </a:lnTo>
                  <a:lnTo>
                    <a:pt x="14" y="273"/>
                  </a:lnTo>
                  <a:lnTo>
                    <a:pt x="14" y="273"/>
                  </a:lnTo>
                  <a:close/>
                  <a:moveTo>
                    <a:pt x="47" y="273"/>
                  </a:moveTo>
                  <a:lnTo>
                    <a:pt x="47" y="273"/>
                  </a:lnTo>
                  <a:lnTo>
                    <a:pt x="46" y="274"/>
                  </a:lnTo>
                  <a:lnTo>
                    <a:pt x="45" y="276"/>
                  </a:lnTo>
                  <a:lnTo>
                    <a:pt x="45" y="276"/>
                  </a:lnTo>
                  <a:lnTo>
                    <a:pt x="46" y="278"/>
                  </a:lnTo>
                  <a:lnTo>
                    <a:pt x="47" y="279"/>
                  </a:lnTo>
                  <a:lnTo>
                    <a:pt x="47" y="279"/>
                  </a:lnTo>
                  <a:lnTo>
                    <a:pt x="49" y="278"/>
                  </a:lnTo>
                  <a:lnTo>
                    <a:pt x="50" y="276"/>
                  </a:lnTo>
                  <a:lnTo>
                    <a:pt x="50" y="276"/>
                  </a:lnTo>
                  <a:lnTo>
                    <a:pt x="49" y="274"/>
                  </a:lnTo>
                  <a:lnTo>
                    <a:pt x="47" y="273"/>
                  </a:lnTo>
                  <a:lnTo>
                    <a:pt x="47" y="273"/>
                  </a:lnTo>
                  <a:close/>
                  <a:moveTo>
                    <a:pt x="3" y="273"/>
                  </a:moveTo>
                  <a:lnTo>
                    <a:pt x="3" y="273"/>
                  </a:lnTo>
                  <a:lnTo>
                    <a:pt x="1" y="274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1" y="278"/>
                  </a:lnTo>
                  <a:lnTo>
                    <a:pt x="3" y="279"/>
                  </a:lnTo>
                  <a:lnTo>
                    <a:pt x="3" y="279"/>
                  </a:lnTo>
                  <a:lnTo>
                    <a:pt x="5" y="278"/>
                  </a:lnTo>
                  <a:lnTo>
                    <a:pt x="6" y="276"/>
                  </a:lnTo>
                  <a:lnTo>
                    <a:pt x="6" y="276"/>
                  </a:lnTo>
                  <a:lnTo>
                    <a:pt x="5" y="274"/>
                  </a:lnTo>
                  <a:lnTo>
                    <a:pt x="3" y="273"/>
                  </a:lnTo>
                  <a:lnTo>
                    <a:pt x="3" y="273"/>
                  </a:lnTo>
                  <a:close/>
                  <a:moveTo>
                    <a:pt x="37" y="273"/>
                  </a:moveTo>
                  <a:lnTo>
                    <a:pt x="37" y="273"/>
                  </a:lnTo>
                  <a:lnTo>
                    <a:pt x="35" y="274"/>
                  </a:lnTo>
                  <a:lnTo>
                    <a:pt x="34" y="276"/>
                  </a:lnTo>
                  <a:lnTo>
                    <a:pt x="34" y="276"/>
                  </a:lnTo>
                  <a:lnTo>
                    <a:pt x="35" y="278"/>
                  </a:lnTo>
                  <a:lnTo>
                    <a:pt x="37" y="279"/>
                  </a:lnTo>
                  <a:lnTo>
                    <a:pt x="37" y="279"/>
                  </a:lnTo>
                  <a:lnTo>
                    <a:pt x="39" y="278"/>
                  </a:lnTo>
                  <a:lnTo>
                    <a:pt x="39" y="276"/>
                  </a:lnTo>
                  <a:lnTo>
                    <a:pt x="39" y="276"/>
                  </a:lnTo>
                  <a:lnTo>
                    <a:pt x="39" y="274"/>
                  </a:lnTo>
                  <a:lnTo>
                    <a:pt x="37" y="273"/>
                  </a:lnTo>
                  <a:lnTo>
                    <a:pt x="37" y="273"/>
                  </a:lnTo>
                  <a:close/>
                  <a:moveTo>
                    <a:pt x="26" y="273"/>
                  </a:moveTo>
                  <a:lnTo>
                    <a:pt x="26" y="273"/>
                  </a:lnTo>
                  <a:lnTo>
                    <a:pt x="24" y="274"/>
                  </a:lnTo>
                  <a:lnTo>
                    <a:pt x="23" y="276"/>
                  </a:lnTo>
                  <a:lnTo>
                    <a:pt x="23" y="276"/>
                  </a:lnTo>
                  <a:lnTo>
                    <a:pt x="24" y="278"/>
                  </a:lnTo>
                  <a:lnTo>
                    <a:pt x="26" y="279"/>
                  </a:lnTo>
                  <a:lnTo>
                    <a:pt x="26" y="279"/>
                  </a:lnTo>
                  <a:lnTo>
                    <a:pt x="28" y="278"/>
                  </a:lnTo>
                  <a:lnTo>
                    <a:pt x="29" y="276"/>
                  </a:lnTo>
                  <a:lnTo>
                    <a:pt x="29" y="276"/>
                  </a:lnTo>
                  <a:lnTo>
                    <a:pt x="28" y="274"/>
                  </a:lnTo>
                  <a:lnTo>
                    <a:pt x="26" y="273"/>
                  </a:lnTo>
                  <a:lnTo>
                    <a:pt x="26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914042"/>
              <a:endParaRPr lang="zh-CN" altLang="en-US" sz="12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" name="Freeform 1276"/>
            <p:cNvSpPr>
              <a:spLocks noEditPoints="1"/>
            </p:cNvSpPr>
            <p:nvPr/>
          </p:nvSpPr>
          <p:spPr bwMode="auto">
            <a:xfrm>
              <a:off x="862867" y="3818587"/>
              <a:ext cx="328613" cy="796925"/>
            </a:xfrm>
            <a:custGeom>
              <a:avLst/>
              <a:gdLst>
                <a:gd name="T0" fmla="*/ 206 w 207"/>
                <a:gd name="T1" fmla="*/ 2 h 502"/>
                <a:gd name="T2" fmla="*/ 205 w 207"/>
                <a:gd name="T3" fmla="*/ 1 h 502"/>
                <a:gd name="T4" fmla="*/ 3 w 207"/>
                <a:gd name="T5" fmla="*/ 0 h 502"/>
                <a:gd name="T6" fmla="*/ 1 w 207"/>
                <a:gd name="T7" fmla="*/ 1 h 502"/>
                <a:gd name="T8" fmla="*/ 0 w 207"/>
                <a:gd name="T9" fmla="*/ 3 h 502"/>
                <a:gd name="T10" fmla="*/ 0 w 207"/>
                <a:gd name="T11" fmla="*/ 499 h 502"/>
                <a:gd name="T12" fmla="*/ 1 w 207"/>
                <a:gd name="T13" fmla="*/ 501 h 502"/>
                <a:gd name="T14" fmla="*/ 3 w 207"/>
                <a:gd name="T15" fmla="*/ 502 h 502"/>
                <a:gd name="T16" fmla="*/ 204 w 207"/>
                <a:gd name="T17" fmla="*/ 502 h 502"/>
                <a:gd name="T18" fmla="*/ 206 w 207"/>
                <a:gd name="T19" fmla="*/ 501 h 502"/>
                <a:gd name="T20" fmla="*/ 207 w 207"/>
                <a:gd name="T21" fmla="*/ 499 h 502"/>
                <a:gd name="T22" fmla="*/ 22 w 207"/>
                <a:gd name="T23" fmla="*/ 480 h 502"/>
                <a:gd name="T24" fmla="*/ 185 w 207"/>
                <a:gd name="T25" fmla="*/ 473 h 502"/>
                <a:gd name="T26" fmla="*/ 185 w 207"/>
                <a:gd name="T27" fmla="*/ 480 h 502"/>
                <a:gd name="T28" fmla="*/ 19 w 207"/>
                <a:gd name="T29" fmla="*/ 460 h 502"/>
                <a:gd name="T30" fmla="*/ 187 w 207"/>
                <a:gd name="T31" fmla="*/ 457 h 502"/>
                <a:gd name="T32" fmla="*/ 185 w 207"/>
                <a:gd name="T33" fmla="*/ 448 h 502"/>
                <a:gd name="T34" fmla="*/ 20 w 207"/>
                <a:gd name="T35" fmla="*/ 441 h 502"/>
                <a:gd name="T36" fmla="*/ 189 w 207"/>
                <a:gd name="T37" fmla="*/ 444 h 502"/>
                <a:gd name="T38" fmla="*/ 85 w 207"/>
                <a:gd name="T39" fmla="*/ 389 h 502"/>
                <a:gd name="T40" fmla="*/ 100 w 207"/>
                <a:gd name="T41" fmla="*/ 375 h 502"/>
                <a:gd name="T42" fmla="*/ 116 w 207"/>
                <a:gd name="T43" fmla="*/ 380 h 502"/>
                <a:gd name="T44" fmla="*/ 123 w 207"/>
                <a:gd name="T45" fmla="*/ 397 h 502"/>
                <a:gd name="T46" fmla="*/ 107 w 207"/>
                <a:gd name="T47" fmla="*/ 412 h 502"/>
                <a:gd name="T48" fmla="*/ 90 w 207"/>
                <a:gd name="T49" fmla="*/ 407 h 502"/>
                <a:gd name="T50" fmla="*/ 192 w 207"/>
                <a:gd name="T51" fmla="*/ 328 h 502"/>
                <a:gd name="T52" fmla="*/ 22 w 207"/>
                <a:gd name="T53" fmla="*/ 334 h 502"/>
                <a:gd name="T54" fmla="*/ 16 w 207"/>
                <a:gd name="T55" fmla="*/ 305 h 502"/>
                <a:gd name="T56" fmla="*/ 185 w 207"/>
                <a:gd name="T57" fmla="*/ 299 h 502"/>
                <a:gd name="T58" fmla="*/ 192 w 207"/>
                <a:gd name="T59" fmla="*/ 328 h 502"/>
                <a:gd name="T60" fmla="*/ 185 w 207"/>
                <a:gd name="T61" fmla="*/ 288 h 502"/>
                <a:gd name="T62" fmla="*/ 16 w 207"/>
                <a:gd name="T63" fmla="*/ 282 h 502"/>
                <a:gd name="T64" fmla="*/ 22 w 207"/>
                <a:gd name="T65" fmla="*/ 254 h 502"/>
                <a:gd name="T66" fmla="*/ 192 w 207"/>
                <a:gd name="T67" fmla="*/ 260 h 502"/>
                <a:gd name="T68" fmla="*/ 187 w 207"/>
                <a:gd name="T69" fmla="*/ 242 h 502"/>
                <a:gd name="T70" fmla="*/ 16 w 207"/>
                <a:gd name="T71" fmla="*/ 239 h 502"/>
                <a:gd name="T72" fmla="*/ 19 w 207"/>
                <a:gd name="T73" fmla="*/ 208 h 502"/>
                <a:gd name="T74" fmla="*/ 191 w 207"/>
                <a:gd name="T75" fmla="*/ 211 h 502"/>
                <a:gd name="T76" fmla="*/ 190 w 207"/>
                <a:gd name="T77" fmla="*/ 195 h 502"/>
                <a:gd name="T78" fmla="*/ 18 w 207"/>
                <a:gd name="T79" fmla="*/ 195 h 502"/>
                <a:gd name="T80" fmla="*/ 18 w 207"/>
                <a:gd name="T81" fmla="*/ 164 h 502"/>
                <a:gd name="T82" fmla="*/ 190 w 207"/>
                <a:gd name="T83" fmla="*/ 164 h 502"/>
                <a:gd name="T84" fmla="*/ 191 w 207"/>
                <a:gd name="T85" fmla="*/ 148 h 502"/>
                <a:gd name="T86" fmla="*/ 19 w 207"/>
                <a:gd name="T87" fmla="*/ 151 h 502"/>
                <a:gd name="T88" fmla="*/ 16 w 207"/>
                <a:gd name="T89" fmla="*/ 121 h 502"/>
                <a:gd name="T90" fmla="*/ 187 w 207"/>
                <a:gd name="T91" fmla="*/ 118 h 502"/>
                <a:gd name="T92" fmla="*/ 192 w 207"/>
                <a:gd name="T93" fmla="*/ 100 h 502"/>
                <a:gd name="T94" fmla="*/ 22 w 207"/>
                <a:gd name="T95" fmla="*/ 106 h 502"/>
                <a:gd name="T96" fmla="*/ 16 w 207"/>
                <a:gd name="T97" fmla="*/ 78 h 502"/>
                <a:gd name="T98" fmla="*/ 185 w 207"/>
                <a:gd name="T99" fmla="*/ 72 h 502"/>
                <a:gd name="T100" fmla="*/ 192 w 207"/>
                <a:gd name="T101" fmla="*/ 55 h 502"/>
                <a:gd name="T102" fmla="*/ 22 w 207"/>
                <a:gd name="T103" fmla="*/ 60 h 502"/>
                <a:gd name="T104" fmla="*/ 16 w 207"/>
                <a:gd name="T105" fmla="*/ 32 h 502"/>
                <a:gd name="T106" fmla="*/ 185 w 207"/>
                <a:gd name="T107" fmla="*/ 26 h 502"/>
                <a:gd name="T108" fmla="*/ 192 w 207"/>
                <a:gd name="T109" fmla="*/ 5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7" h="502">
                  <a:moveTo>
                    <a:pt x="207" y="4"/>
                  </a:moveTo>
                  <a:lnTo>
                    <a:pt x="207" y="4"/>
                  </a:lnTo>
                  <a:lnTo>
                    <a:pt x="207" y="3"/>
                  </a:lnTo>
                  <a:lnTo>
                    <a:pt x="207" y="3"/>
                  </a:lnTo>
                  <a:lnTo>
                    <a:pt x="207" y="3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206" y="1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204" y="1"/>
                  </a:lnTo>
                  <a:lnTo>
                    <a:pt x="204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498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1"/>
                  </a:lnTo>
                  <a:lnTo>
                    <a:pt x="1" y="501"/>
                  </a:lnTo>
                  <a:lnTo>
                    <a:pt x="1" y="501"/>
                  </a:lnTo>
                  <a:lnTo>
                    <a:pt x="1" y="502"/>
                  </a:lnTo>
                  <a:lnTo>
                    <a:pt x="1" y="502"/>
                  </a:lnTo>
                  <a:lnTo>
                    <a:pt x="2" y="502"/>
                  </a:lnTo>
                  <a:lnTo>
                    <a:pt x="2" y="502"/>
                  </a:lnTo>
                  <a:lnTo>
                    <a:pt x="3" y="502"/>
                  </a:lnTo>
                  <a:lnTo>
                    <a:pt x="3" y="502"/>
                  </a:lnTo>
                  <a:lnTo>
                    <a:pt x="3" y="502"/>
                  </a:lnTo>
                  <a:lnTo>
                    <a:pt x="4" y="502"/>
                  </a:lnTo>
                  <a:lnTo>
                    <a:pt x="203" y="502"/>
                  </a:lnTo>
                  <a:lnTo>
                    <a:pt x="203" y="502"/>
                  </a:lnTo>
                  <a:lnTo>
                    <a:pt x="204" y="502"/>
                  </a:lnTo>
                  <a:lnTo>
                    <a:pt x="204" y="502"/>
                  </a:lnTo>
                  <a:lnTo>
                    <a:pt x="205" y="502"/>
                  </a:lnTo>
                  <a:lnTo>
                    <a:pt x="205" y="502"/>
                  </a:lnTo>
                  <a:lnTo>
                    <a:pt x="205" y="502"/>
                  </a:lnTo>
                  <a:lnTo>
                    <a:pt x="206" y="502"/>
                  </a:lnTo>
                  <a:lnTo>
                    <a:pt x="206" y="501"/>
                  </a:lnTo>
                  <a:lnTo>
                    <a:pt x="206" y="501"/>
                  </a:lnTo>
                  <a:lnTo>
                    <a:pt x="206" y="501"/>
                  </a:lnTo>
                  <a:lnTo>
                    <a:pt x="207" y="500"/>
                  </a:lnTo>
                  <a:lnTo>
                    <a:pt x="207" y="500"/>
                  </a:lnTo>
                  <a:lnTo>
                    <a:pt x="207" y="500"/>
                  </a:lnTo>
                  <a:lnTo>
                    <a:pt x="207" y="499"/>
                  </a:lnTo>
                  <a:lnTo>
                    <a:pt x="207" y="499"/>
                  </a:lnTo>
                  <a:lnTo>
                    <a:pt x="207" y="498"/>
                  </a:lnTo>
                  <a:lnTo>
                    <a:pt x="207" y="5"/>
                  </a:lnTo>
                  <a:lnTo>
                    <a:pt x="207" y="4"/>
                  </a:lnTo>
                  <a:close/>
                  <a:moveTo>
                    <a:pt x="185" y="480"/>
                  </a:moveTo>
                  <a:lnTo>
                    <a:pt x="22" y="480"/>
                  </a:lnTo>
                  <a:lnTo>
                    <a:pt x="22" y="480"/>
                  </a:lnTo>
                  <a:lnTo>
                    <a:pt x="20" y="479"/>
                  </a:lnTo>
                  <a:lnTo>
                    <a:pt x="19" y="477"/>
                  </a:lnTo>
                  <a:lnTo>
                    <a:pt x="19" y="477"/>
                  </a:lnTo>
                  <a:lnTo>
                    <a:pt x="20" y="474"/>
                  </a:lnTo>
                  <a:lnTo>
                    <a:pt x="22" y="473"/>
                  </a:lnTo>
                  <a:lnTo>
                    <a:pt x="185" y="473"/>
                  </a:lnTo>
                  <a:lnTo>
                    <a:pt x="185" y="473"/>
                  </a:lnTo>
                  <a:lnTo>
                    <a:pt x="187" y="474"/>
                  </a:lnTo>
                  <a:lnTo>
                    <a:pt x="189" y="477"/>
                  </a:lnTo>
                  <a:lnTo>
                    <a:pt x="189" y="477"/>
                  </a:lnTo>
                  <a:lnTo>
                    <a:pt x="187" y="479"/>
                  </a:lnTo>
                  <a:lnTo>
                    <a:pt x="185" y="480"/>
                  </a:lnTo>
                  <a:lnTo>
                    <a:pt x="185" y="480"/>
                  </a:lnTo>
                  <a:close/>
                  <a:moveTo>
                    <a:pt x="185" y="465"/>
                  </a:moveTo>
                  <a:lnTo>
                    <a:pt x="22" y="465"/>
                  </a:lnTo>
                  <a:lnTo>
                    <a:pt x="22" y="465"/>
                  </a:lnTo>
                  <a:lnTo>
                    <a:pt x="20" y="463"/>
                  </a:lnTo>
                  <a:lnTo>
                    <a:pt x="19" y="460"/>
                  </a:lnTo>
                  <a:lnTo>
                    <a:pt x="19" y="460"/>
                  </a:lnTo>
                  <a:lnTo>
                    <a:pt x="20" y="457"/>
                  </a:lnTo>
                  <a:lnTo>
                    <a:pt x="22" y="456"/>
                  </a:lnTo>
                  <a:lnTo>
                    <a:pt x="185" y="456"/>
                  </a:lnTo>
                  <a:lnTo>
                    <a:pt x="185" y="456"/>
                  </a:lnTo>
                  <a:lnTo>
                    <a:pt x="187" y="457"/>
                  </a:lnTo>
                  <a:lnTo>
                    <a:pt x="189" y="460"/>
                  </a:lnTo>
                  <a:lnTo>
                    <a:pt x="189" y="460"/>
                  </a:lnTo>
                  <a:lnTo>
                    <a:pt x="187" y="463"/>
                  </a:lnTo>
                  <a:lnTo>
                    <a:pt x="185" y="465"/>
                  </a:lnTo>
                  <a:lnTo>
                    <a:pt x="185" y="465"/>
                  </a:lnTo>
                  <a:close/>
                  <a:moveTo>
                    <a:pt x="185" y="448"/>
                  </a:moveTo>
                  <a:lnTo>
                    <a:pt x="22" y="448"/>
                  </a:lnTo>
                  <a:lnTo>
                    <a:pt x="22" y="448"/>
                  </a:lnTo>
                  <a:lnTo>
                    <a:pt x="20" y="447"/>
                  </a:lnTo>
                  <a:lnTo>
                    <a:pt x="19" y="444"/>
                  </a:lnTo>
                  <a:lnTo>
                    <a:pt x="19" y="444"/>
                  </a:lnTo>
                  <a:lnTo>
                    <a:pt x="20" y="441"/>
                  </a:lnTo>
                  <a:lnTo>
                    <a:pt x="22" y="440"/>
                  </a:lnTo>
                  <a:lnTo>
                    <a:pt x="185" y="440"/>
                  </a:lnTo>
                  <a:lnTo>
                    <a:pt x="185" y="440"/>
                  </a:lnTo>
                  <a:lnTo>
                    <a:pt x="187" y="441"/>
                  </a:lnTo>
                  <a:lnTo>
                    <a:pt x="189" y="444"/>
                  </a:lnTo>
                  <a:lnTo>
                    <a:pt x="189" y="444"/>
                  </a:lnTo>
                  <a:lnTo>
                    <a:pt x="187" y="447"/>
                  </a:lnTo>
                  <a:lnTo>
                    <a:pt x="185" y="448"/>
                  </a:lnTo>
                  <a:lnTo>
                    <a:pt x="185" y="448"/>
                  </a:lnTo>
                  <a:close/>
                  <a:moveTo>
                    <a:pt x="85" y="394"/>
                  </a:moveTo>
                  <a:lnTo>
                    <a:pt x="85" y="394"/>
                  </a:lnTo>
                  <a:lnTo>
                    <a:pt x="85" y="389"/>
                  </a:lnTo>
                  <a:lnTo>
                    <a:pt x="86" y="386"/>
                  </a:lnTo>
                  <a:lnTo>
                    <a:pt x="88" y="382"/>
                  </a:lnTo>
                  <a:lnTo>
                    <a:pt x="90" y="380"/>
                  </a:lnTo>
                  <a:lnTo>
                    <a:pt x="93" y="377"/>
                  </a:lnTo>
                  <a:lnTo>
                    <a:pt x="96" y="376"/>
                  </a:lnTo>
                  <a:lnTo>
                    <a:pt x="100" y="375"/>
                  </a:lnTo>
                  <a:lnTo>
                    <a:pt x="103" y="374"/>
                  </a:lnTo>
                  <a:lnTo>
                    <a:pt x="103" y="374"/>
                  </a:lnTo>
                  <a:lnTo>
                    <a:pt x="107" y="375"/>
                  </a:lnTo>
                  <a:lnTo>
                    <a:pt x="111" y="376"/>
                  </a:lnTo>
                  <a:lnTo>
                    <a:pt x="114" y="377"/>
                  </a:lnTo>
                  <a:lnTo>
                    <a:pt x="116" y="380"/>
                  </a:lnTo>
                  <a:lnTo>
                    <a:pt x="120" y="382"/>
                  </a:lnTo>
                  <a:lnTo>
                    <a:pt x="121" y="386"/>
                  </a:lnTo>
                  <a:lnTo>
                    <a:pt x="123" y="389"/>
                  </a:lnTo>
                  <a:lnTo>
                    <a:pt x="123" y="394"/>
                  </a:lnTo>
                  <a:lnTo>
                    <a:pt x="123" y="394"/>
                  </a:lnTo>
                  <a:lnTo>
                    <a:pt x="123" y="397"/>
                  </a:lnTo>
                  <a:lnTo>
                    <a:pt x="121" y="401"/>
                  </a:lnTo>
                  <a:lnTo>
                    <a:pt x="120" y="404"/>
                  </a:lnTo>
                  <a:lnTo>
                    <a:pt x="116" y="407"/>
                  </a:lnTo>
                  <a:lnTo>
                    <a:pt x="114" y="409"/>
                  </a:lnTo>
                  <a:lnTo>
                    <a:pt x="111" y="411"/>
                  </a:lnTo>
                  <a:lnTo>
                    <a:pt x="107" y="412"/>
                  </a:lnTo>
                  <a:lnTo>
                    <a:pt x="103" y="412"/>
                  </a:lnTo>
                  <a:lnTo>
                    <a:pt x="103" y="412"/>
                  </a:lnTo>
                  <a:lnTo>
                    <a:pt x="100" y="412"/>
                  </a:lnTo>
                  <a:lnTo>
                    <a:pt x="96" y="411"/>
                  </a:lnTo>
                  <a:lnTo>
                    <a:pt x="93" y="409"/>
                  </a:lnTo>
                  <a:lnTo>
                    <a:pt x="90" y="407"/>
                  </a:lnTo>
                  <a:lnTo>
                    <a:pt x="88" y="404"/>
                  </a:lnTo>
                  <a:lnTo>
                    <a:pt x="86" y="401"/>
                  </a:lnTo>
                  <a:lnTo>
                    <a:pt x="85" y="397"/>
                  </a:lnTo>
                  <a:lnTo>
                    <a:pt x="85" y="394"/>
                  </a:lnTo>
                  <a:lnTo>
                    <a:pt x="85" y="394"/>
                  </a:lnTo>
                  <a:close/>
                  <a:moveTo>
                    <a:pt x="192" y="328"/>
                  </a:moveTo>
                  <a:lnTo>
                    <a:pt x="192" y="328"/>
                  </a:lnTo>
                  <a:lnTo>
                    <a:pt x="191" y="330"/>
                  </a:lnTo>
                  <a:lnTo>
                    <a:pt x="190" y="332"/>
                  </a:lnTo>
                  <a:lnTo>
                    <a:pt x="187" y="333"/>
                  </a:lnTo>
                  <a:lnTo>
                    <a:pt x="185" y="334"/>
                  </a:lnTo>
                  <a:lnTo>
                    <a:pt x="22" y="334"/>
                  </a:lnTo>
                  <a:lnTo>
                    <a:pt x="22" y="334"/>
                  </a:lnTo>
                  <a:lnTo>
                    <a:pt x="19" y="333"/>
                  </a:lnTo>
                  <a:lnTo>
                    <a:pt x="18" y="332"/>
                  </a:lnTo>
                  <a:lnTo>
                    <a:pt x="16" y="330"/>
                  </a:lnTo>
                  <a:lnTo>
                    <a:pt x="16" y="328"/>
                  </a:lnTo>
                  <a:lnTo>
                    <a:pt x="16" y="305"/>
                  </a:lnTo>
                  <a:lnTo>
                    <a:pt x="16" y="305"/>
                  </a:lnTo>
                  <a:lnTo>
                    <a:pt x="16" y="303"/>
                  </a:lnTo>
                  <a:lnTo>
                    <a:pt x="18" y="301"/>
                  </a:lnTo>
                  <a:lnTo>
                    <a:pt x="19" y="300"/>
                  </a:lnTo>
                  <a:lnTo>
                    <a:pt x="22" y="299"/>
                  </a:lnTo>
                  <a:lnTo>
                    <a:pt x="185" y="299"/>
                  </a:lnTo>
                  <a:lnTo>
                    <a:pt x="185" y="299"/>
                  </a:lnTo>
                  <a:lnTo>
                    <a:pt x="187" y="300"/>
                  </a:lnTo>
                  <a:lnTo>
                    <a:pt x="190" y="301"/>
                  </a:lnTo>
                  <a:lnTo>
                    <a:pt x="191" y="303"/>
                  </a:lnTo>
                  <a:lnTo>
                    <a:pt x="192" y="305"/>
                  </a:lnTo>
                  <a:lnTo>
                    <a:pt x="192" y="328"/>
                  </a:lnTo>
                  <a:close/>
                  <a:moveTo>
                    <a:pt x="192" y="282"/>
                  </a:moveTo>
                  <a:lnTo>
                    <a:pt x="192" y="282"/>
                  </a:lnTo>
                  <a:lnTo>
                    <a:pt x="191" y="285"/>
                  </a:lnTo>
                  <a:lnTo>
                    <a:pt x="190" y="287"/>
                  </a:lnTo>
                  <a:lnTo>
                    <a:pt x="187" y="288"/>
                  </a:lnTo>
                  <a:lnTo>
                    <a:pt x="185" y="288"/>
                  </a:lnTo>
                  <a:lnTo>
                    <a:pt x="22" y="288"/>
                  </a:lnTo>
                  <a:lnTo>
                    <a:pt x="22" y="288"/>
                  </a:lnTo>
                  <a:lnTo>
                    <a:pt x="19" y="288"/>
                  </a:lnTo>
                  <a:lnTo>
                    <a:pt x="18" y="287"/>
                  </a:lnTo>
                  <a:lnTo>
                    <a:pt x="16" y="285"/>
                  </a:lnTo>
                  <a:lnTo>
                    <a:pt x="16" y="282"/>
                  </a:lnTo>
                  <a:lnTo>
                    <a:pt x="16" y="260"/>
                  </a:lnTo>
                  <a:lnTo>
                    <a:pt x="16" y="260"/>
                  </a:lnTo>
                  <a:lnTo>
                    <a:pt x="16" y="258"/>
                  </a:lnTo>
                  <a:lnTo>
                    <a:pt x="18" y="256"/>
                  </a:lnTo>
                  <a:lnTo>
                    <a:pt x="19" y="255"/>
                  </a:lnTo>
                  <a:lnTo>
                    <a:pt x="22" y="254"/>
                  </a:lnTo>
                  <a:lnTo>
                    <a:pt x="185" y="254"/>
                  </a:lnTo>
                  <a:lnTo>
                    <a:pt x="185" y="254"/>
                  </a:lnTo>
                  <a:lnTo>
                    <a:pt x="187" y="255"/>
                  </a:lnTo>
                  <a:lnTo>
                    <a:pt x="190" y="256"/>
                  </a:lnTo>
                  <a:lnTo>
                    <a:pt x="191" y="258"/>
                  </a:lnTo>
                  <a:lnTo>
                    <a:pt x="192" y="260"/>
                  </a:lnTo>
                  <a:lnTo>
                    <a:pt x="192" y="282"/>
                  </a:lnTo>
                  <a:close/>
                  <a:moveTo>
                    <a:pt x="192" y="236"/>
                  </a:moveTo>
                  <a:lnTo>
                    <a:pt x="192" y="236"/>
                  </a:lnTo>
                  <a:lnTo>
                    <a:pt x="191" y="239"/>
                  </a:lnTo>
                  <a:lnTo>
                    <a:pt x="190" y="240"/>
                  </a:lnTo>
                  <a:lnTo>
                    <a:pt x="187" y="242"/>
                  </a:lnTo>
                  <a:lnTo>
                    <a:pt x="185" y="242"/>
                  </a:lnTo>
                  <a:lnTo>
                    <a:pt x="22" y="242"/>
                  </a:lnTo>
                  <a:lnTo>
                    <a:pt x="22" y="242"/>
                  </a:lnTo>
                  <a:lnTo>
                    <a:pt x="19" y="242"/>
                  </a:lnTo>
                  <a:lnTo>
                    <a:pt x="18" y="240"/>
                  </a:lnTo>
                  <a:lnTo>
                    <a:pt x="16" y="239"/>
                  </a:lnTo>
                  <a:lnTo>
                    <a:pt x="16" y="236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16" y="211"/>
                  </a:lnTo>
                  <a:lnTo>
                    <a:pt x="18" y="210"/>
                  </a:lnTo>
                  <a:lnTo>
                    <a:pt x="19" y="208"/>
                  </a:lnTo>
                  <a:lnTo>
                    <a:pt x="22" y="208"/>
                  </a:lnTo>
                  <a:lnTo>
                    <a:pt x="185" y="208"/>
                  </a:lnTo>
                  <a:lnTo>
                    <a:pt x="185" y="208"/>
                  </a:lnTo>
                  <a:lnTo>
                    <a:pt x="187" y="208"/>
                  </a:lnTo>
                  <a:lnTo>
                    <a:pt x="190" y="210"/>
                  </a:lnTo>
                  <a:lnTo>
                    <a:pt x="191" y="211"/>
                  </a:lnTo>
                  <a:lnTo>
                    <a:pt x="192" y="215"/>
                  </a:lnTo>
                  <a:lnTo>
                    <a:pt x="192" y="236"/>
                  </a:lnTo>
                  <a:close/>
                  <a:moveTo>
                    <a:pt x="192" y="191"/>
                  </a:moveTo>
                  <a:lnTo>
                    <a:pt x="192" y="191"/>
                  </a:lnTo>
                  <a:lnTo>
                    <a:pt x="191" y="193"/>
                  </a:lnTo>
                  <a:lnTo>
                    <a:pt x="190" y="195"/>
                  </a:lnTo>
                  <a:lnTo>
                    <a:pt x="187" y="196"/>
                  </a:lnTo>
                  <a:lnTo>
                    <a:pt x="185" y="197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19" y="196"/>
                  </a:lnTo>
                  <a:lnTo>
                    <a:pt x="18" y="195"/>
                  </a:lnTo>
                  <a:lnTo>
                    <a:pt x="16" y="193"/>
                  </a:lnTo>
                  <a:lnTo>
                    <a:pt x="16" y="191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19" y="163"/>
                  </a:lnTo>
                  <a:lnTo>
                    <a:pt x="22" y="163"/>
                  </a:lnTo>
                  <a:lnTo>
                    <a:pt x="185" y="163"/>
                  </a:lnTo>
                  <a:lnTo>
                    <a:pt x="185" y="163"/>
                  </a:lnTo>
                  <a:lnTo>
                    <a:pt x="187" y="163"/>
                  </a:lnTo>
                  <a:lnTo>
                    <a:pt x="190" y="164"/>
                  </a:lnTo>
                  <a:lnTo>
                    <a:pt x="191" y="166"/>
                  </a:lnTo>
                  <a:lnTo>
                    <a:pt x="192" y="168"/>
                  </a:lnTo>
                  <a:lnTo>
                    <a:pt x="192" y="191"/>
                  </a:lnTo>
                  <a:close/>
                  <a:moveTo>
                    <a:pt x="192" y="146"/>
                  </a:moveTo>
                  <a:lnTo>
                    <a:pt x="192" y="146"/>
                  </a:lnTo>
                  <a:lnTo>
                    <a:pt x="191" y="148"/>
                  </a:lnTo>
                  <a:lnTo>
                    <a:pt x="190" y="150"/>
                  </a:lnTo>
                  <a:lnTo>
                    <a:pt x="187" y="151"/>
                  </a:lnTo>
                  <a:lnTo>
                    <a:pt x="185" y="152"/>
                  </a:lnTo>
                  <a:lnTo>
                    <a:pt x="22" y="152"/>
                  </a:lnTo>
                  <a:lnTo>
                    <a:pt x="22" y="152"/>
                  </a:lnTo>
                  <a:lnTo>
                    <a:pt x="19" y="151"/>
                  </a:lnTo>
                  <a:lnTo>
                    <a:pt x="18" y="150"/>
                  </a:lnTo>
                  <a:lnTo>
                    <a:pt x="16" y="148"/>
                  </a:lnTo>
                  <a:lnTo>
                    <a:pt x="16" y="146"/>
                  </a:lnTo>
                  <a:lnTo>
                    <a:pt x="16" y="123"/>
                  </a:lnTo>
                  <a:lnTo>
                    <a:pt x="16" y="123"/>
                  </a:lnTo>
                  <a:lnTo>
                    <a:pt x="16" y="121"/>
                  </a:lnTo>
                  <a:lnTo>
                    <a:pt x="18" y="119"/>
                  </a:lnTo>
                  <a:lnTo>
                    <a:pt x="19" y="118"/>
                  </a:lnTo>
                  <a:lnTo>
                    <a:pt x="22" y="118"/>
                  </a:lnTo>
                  <a:lnTo>
                    <a:pt x="185" y="118"/>
                  </a:lnTo>
                  <a:lnTo>
                    <a:pt x="185" y="118"/>
                  </a:lnTo>
                  <a:lnTo>
                    <a:pt x="187" y="118"/>
                  </a:lnTo>
                  <a:lnTo>
                    <a:pt x="190" y="119"/>
                  </a:lnTo>
                  <a:lnTo>
                    <a:pt x="191" y="121"/>
                  </a:lnTo>
                  <a:lnTo>
                    <a:pt x="192" y="123"/>
                  </a:lnTo>
                  <a:lnTo>
                    <a:pt x="192" y="146"/>
                  </a:lnTo>
                  <a:close/>
                  <a:moveTo>
                    <a:pt x="192" y="100"/>
                  </a:moveTo>
                  <a:lnTo>
                    <a:pt x="192" y="100"/>
                  </a:lnTo>
                  <a:lnTo>
                    <a:pt x="191" y="102"/>
                  </a:lnTo>
                  <a:lnTo>
                    <a:pt x="190" y="104"/>
                  </a:lnTo>
                  <a:lnTo>
                    <a:pt x="187" y="106"/>
                  </a:lnTo>
                  <a:lnTo>
                    <a:pt x="185" y="106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19" y="106"/>
                  </a:lnTo>
                  <a:lnTo>
                    <a:pt x="18" y="104"/>
                  </a:lnTo>
                  <a:lnTo>
                    <a:pt x="16" y="102"/>
                  </a:lnTo>
                  <a:lnTo>
                    <a:pt x="16" y="100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16" y="76"/>
                  </a:lnTo>
                  <a:lnTo>
                    <a:pt x="18" y="74"/>
                  </a:lnTo>
                  <a:lnTo>
                    <a:pt x="19" y="73"/>
                  </a:lnTo>
                  <a:lnTo>
                    <a:pt x="22" y="72"/>
                  </a:lnTo>
                  <a:lnTo>
                    <a:pt x="185" y="72"/>
                  </a:lnTo>
                  <a:lnTo>
                    <a:pt x="185" y="72"/>
                  </a:lnTo>
                  <a:lnTo>
                    <a:pt x="187" y="73"/>
                  </a:lnTo>
                  <a:lnTo>
                    <a:pt x="190" y="74"/>
                  </a:lnTo>
                  <a:lnTo>
                    <a:pt x="191" y="76"/>
                  </a:lnTo>
                  <a:lnTo>
                    <a:pt x="192" y="78"/>
                  </a:lnTo>
                  <a:lnTo>
                    <a:pt x="192" y="100"/>
                  </a:lnTo>
                  <a:close/>
                  <a:moveTo>
                    <a:pt x="192" y="55"/>
                  </a:moveTo>
                  <a:lnTo>
                    <a:pt x="192" y="55"/>
                  </a:lnTo>
                  <a:lnTo>
                    <a:pt x="191" y="57"/>
                  </a:lnTo>
                  <a:lnTo>
                    <a:pt x="190" y="59"/>
                  </a:lnTo>
                  <a:lnTo>
                    <a:pt x="187" y="60"/>
                  </a:lnTo>
                  <a:lnTo>
                    <a:pt x="185" y="60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9" y="60"/>
                  </a:lnTo>
                  <a:lnTo>
                    <a:pt x="18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19" y="27"/>
                  </a:lnTo>
                  <a:lnTo>
                    <a:pt x="22" y="26"/>
                  </a:lnTo>
                  <a:lnTo>
                    <a:pt x="185" y="26"/>
                  </a:lnTo>
                  <a:lnTo>
                    <a:pt x="185" y="26"/>
                  </a:lnTo>
                  <a:lnTo>
                    <a:pt x="187" y="27"/>
                  </a:lnTo>
                  <a:lnTo>
                    <a:pt x="190" y="28"/>
                  </a:lnTo>
                  <a:lnTo>
                    <a:pt x="191" y="30"/>
                  </a:lnTo>
                  <a:lnTo>
                    <a:pt x="192" y="32"/>
                  </a:lnTo>
                  <a:lnTo>
                    <a:pt x="19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914042"/>
              <a:endParaRPr lang="zh-CN" altLang="en-US" sz="12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9" name="Freeform 1277"/>
            <p:cNvSpPr>
              <a:spLocks noEditPoints="1"/>
            </p:cNvSpPr>
            <p:nvPr/>
          </p:nvSpPr>
          <p:spPr bwMode="auto">
            <a:xfrm>
              <a:off x="1267680" y="3897962"/>
              <a:ext cx="239713" cy="442913"/>
            </a:xfrm>
            <a:custGeom>
              <a:avLst/>
              <a:gdLst>
                <a:gd name="T0" fmla="*/ 23 w 151"/>
                <a:gd name="T1" fmla="*/ 3 h 279"/>
                <a:gd name="T2" fmla="*/ 38 w 151"/>
                <a:gd name="T3" fmla="*/ 1 h 279"/>
                <a:gd name="T4" fmla="*/ 15 w 151"/>
                <a:gd name="T5" fmla="*/ 5 h 279"/>
                <a:gd name="T6" fmla="*/ 13 w 151"/>
                <a:gd name="T7" fmla="*/ 5 h 279"/>
                <a:gd name="T8" fmla="*/ 4 w 151"/>
                <a:gd name="T9" fmla="*/ 0 h 279"/>
                <a:gd name="T10" fmla="*/ 51 w 151"/>
                <a:gd name="T11" fmla="*/ 3 h 279"/>
                <a:gd name="T12" fmla="*/ 48 w 151"/>
                <a:gd name="T13" fmla="*/ 5 h 279"/>
                <a:gd name="T14" fmla="*/ 120 w 151"/>
                <a:gd name="T15" fmla="*/ 0 h 279"/>
                <a:gd name="T16" fmla="*/ 48 w 151"/>
                <a:gd name="T17" fmla="*/ 51 h 279"/>
                <a:gd name="T18" fmla="*/ 46 w 151"/>
                <a:gd name="T19" fmla="*/ 50 h 279"/>
                <a:gd name="T20" fmla="*/ 36 w 151"/>
                <a:gd name="T21" fmla="*/ 45 h 279"/>
                <a:gd name="T22" fmla="*/ 17 w 151"/>
                <a:gd name="T23" fmla="*/ 48 h 279"/>
                <a:gd name="T24" fmla="*/ 15 w 151"/>
                <a:gd name="T25" fmla="*/ 51 h 279"/>
                <a:gd name="T26" fmla="*/ 23 w 151"/>
                <a:gd name="T27" fmla="*/ 48 h 279"/>
                <a:gd name="T28" fmla="*/ 151 w 151"/>
                <a:gd name="T29" fmla="*/ 48 h 279"/>
                <a:gd name="T30" fmla="*/ 118 w 151"/>
                <a:gd name="T31" fmla="*/ 50 h 279"/>
                <a:gd name="T32" fmla="*/ 4 w 151"/>
                <a:gd name="T33" fmla="*/ 45 h 279"/>
                <a:gd name="T34" fmla="*/ 150 w 151"/>
                <a:gd name="T35" fmla="*/ 96 h 279"/>
                <a:gd name="T36" fmla="*/ 117 w 151"/>
                <a:gd name="T37" fmla="*/ 94 h 279"/>
                <a:gd name="T38" fmla="*/ 17 w 151"/>
                <a:gd name="T39" fmla="*/ 92 h 279"/>
                <a:gd name="T40" fmla="*/ 25 w 151"/>
                <a:gd name="T41" fmla="*/ 97 h 279"/>
                <a:gd name="T42" fmla="*/ 24 w 151"/>
                <a:gd name="T43" fmla="*/ 96 h 279"/>
                <a:gd name="T44" fmla="*/ 4 w 151"/>
                <a:gd name="T45" fmla="*/ 90 h 279"/>
                <a:gd name="T46" fmla="*/ 40 w 151"/>
                <a:gd name="T47" fmla="*/ 94 h 279"/>
                <a:gd name="T48" fmla="*/ 36 w 151"/>
                <a:gd name="T49" fmla="*/ 97 h 279"/>
                <a:gd name="T50" fmla="*/ 45 w 151"/>
                <a:gd name="T51" fmla="*/ 94 h 279"/>
                <a:gd name="T52" fmla="*/ 17 w 151"/>
                <a:gd name="T53" fmla="*/ 137 h 279"/>
                <a:gd name="T54" fmla="*/ 48 w 151"/>
                <a:gd name="T55" fmla="*/ 142 h 279"/>
                <a:gd name="T56" fmla="*/ 46 w 151"/>
                <a:gd name="T57" fmla="*/ 141 h 279"/>
                <a:gd name="T58" fmla="*/ 25 w 151"/>
                <a:gd name="T59" fmla="*/ 137 h 279"/>
                <a:gd name="T60" fmla="*/ 150 w 151"/>
                <a:gd name="T61" fmla="*/ 141 h 279"/>
                <a:gd name="T62" fmla="*/ 117 w 151"/>
                <a:gd name="T63" fmla="*/ 139 h 279"/>
                <a:gd name="T64" fmla="*/ 38 w 151"/>
                <a:gd name="T65" fmla="*/ 137 h 279"/>
                <a:gd name="T66" fmla="*/ 4 w 151"/>
                <a:gd name="T67" fmla="*/ 142 h 279"/>
                <a:gd name="T68" fmla="*/ 1 w 151"/>
                <a:gd name="T69" fmla="*/ 141 h 279"/>
                <a:gd name="T70" fmla="*/ 15 w 151"/>
                <a:gd name="T71" fmla="*/ 182 h 279"/>
                <a:gd name="T72" fmla="*/ 7 w 151"/>
                <a:gd name="T73" fmla="*/ 185 h 279"/>
                <a:gd name="T74" fmla="*/ 4 w 151"/>
                <a:gd name="T75" fmla="*/ 187 h 279"/>
                <a:gd name="T76" fmla="*/ 120 w 151"/>
                <a:gd name="T77" fmla="*/ 182 h 279"/>
                <a:gd name="T78" fmla="*/ 25 w 151"/>
                <a:gd name="T79" fmla="*/ 187 h 279"/>
                <a:gd name="T80" fmla="*/ 24 w 151"/>
                <a:gd name="T81" fmla="*/ 186 h 279"/>
                <a:gd name="T82" fmla="*/ 48 w 151"/>
                <a:gd name="T83" fmla="*/ 182 h 279"/>
                <a:gd name="T84" fmla="*/ 40 w 151"/>
                <a:gd name="T85" fmla="*/ 185 h 279"/>
                <a:gd name="T86" fmla="*/ 36 w 151"/>
                <a:gd name="T87" fmla="*/ 187 h 279"/>
                <a:gd name="T88" fmla="*/ 149 w 151"/>
                <a:gd name="T89" fmla="*/ 232 h 279"/>
                <a:gd name="T90" fmla="*/ 37 w 151"/>
                <a:gd name="T91" fmla="*/ 227 h 279"/>
                <a:gd name="T92" fmla="*/ 40 w 151"/>
                <a:gd name="T93" fmla="*/ 228 h 279"/>
                <a:gd name="T94" fmla="*/ 48 w 151"/>
                <a:gd name="T95" fmla="*/ 232 h 279"/>
                <a:gd name="T96" fmla="*/ 1 w 151"/>
                <a:gd name="T97" fmla="*/ 230 h 279"/>
                <a:gd name="T98" fmla="*/ 4 w 151"/>
                <a:gd name="T99" fmla="*/ 227 h 279"/>
                <a:gd name="T100" fmla="*/ 29 w 151"/>
                <a:gd name="T101" fmla="*/ 230 h 279"/>
                <a:gd name="T102" fmla="*/ 13 w 151"/>
                <a:gd name="T103" fmla="*/ 232 h 279"/>
                <a:gd name="T104" fmla="*/ 120 w 151"/>
                <a:gd name="T105" fmla="*/ 274 h 279"/>
                <a:gd name="T106" fmla="*/ 151 w 151"/>
                <a:gd name="T107" fmla="*/ 278 h 279"/>
                <a:gd name="T108" fmla="*/ 12 w 151"/>
                <a:gd name="T109" fmla="*/ 276 h 279"/>
                <a:gd name="T110" fmla="*/ 15 w 151"/>
                <a:gd name="T111" fmla="*/ 273 h 279"/>
                <a:gd name="T112" fmla="*/ 51 w 151"/>
                <a:gd name="T113" fmla="*/ 276 h 279"/>
                <a:gd name="T114" fmla="*/ 1 w 151"/>
                <a:gd name="T115" fmla="*/ 278 h 279"/>
                <a:gd name="T116" fmla="*/ 37 w 151"/>
                <a:gd name="T117" fmla="*/ 273 h 279"/>
                <a:gd name="T118" fmla="*/ 40 w 151"/>
                <a:gd name="T119" fmla="*/ 274 h 279"/>
                <a:gd name="T120" fmla="*/ 26 w 151"/>
                <a:gd name="T1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279">
                  <a:moveTo>
                    <a:pt x="25" y="5"/>
                  </a:moveTo>
                  <a:lnTo>
                    <a:pt x="25" y="5"/>
                  </a:lnTo>
                  <a:lnTo>
                    <a:pt x="27" y="5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5"/>
                  </a:ln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15" y="5"/>
                  </a:move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5" y="5"/>
                  </a:lnTo>
                  <a:close/>
                  <a:moveTo>
                    <a:pt x="4" y="5"/>
                  </a:moveTo>
                  <a:lnTo>
                    <a:pt x="4" y="5"/>
                  </a:lnTo>
                  <a:lnTo>
                    <a:pt x="6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4" y="5"/>
                  </a:lnTo>
                  <a:lnTo>
                    <a:pt x="4" y="5"/>
                  </a:lnTo>
                  <a:close/>
                  <a:moveTo>
                    <a:pt x="48" y="5"/>
                  </a:moveTo>
                  <a:lnTo>
                    <a:pt x="48" y="5"/>
                  </a:lnTo>
                  <a:lnTo>
                    <a:pt x="50" y="5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8" y="5"/>
                  </a:lnTo>
                  <a:lnTo>
                    <a:pt x="48" y="5"/>
                  </a:lnTo>
                  <a:close/>
                  <a:moveTo>
                    <a:pt x="120" y="5"/>
                  </a:moveTo>
                  <a:lnTo>
                    <a:pt x="149" y="5"/>
                  </a:lnTo>
                  <a:lnTo>
                    <a:pt x="149" y="5"/>
                  </a:lnTo>
                  <a:lnTo>
                    <a:pt x="150" y="4"/>
                  </a:lnTo>
                  <a:lnTo>
                    <a:pt x="151" y="3"/>
                  </a:lnTo>
                  <a:lnTo>
                    <a:pt x="151" y="3"/>
                  </a:lnTo>
                  <a:lnTo>
                    <a:pt x="151" y="3"/>
                  </a:lnTo>
                  <a:lnTo>
                    <a:pt x="150" y="1"/>
                  </a:lnTo>
                  <a:lnTo>
                    <a:pt x="149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1"/>
                  </a:lnTo>
                  <a:lnTo>
                    <a:pt x="117" y="3"/>
                  </a:lnTo>
                  <a:lnTo>
                    <a:pt x="117" y="3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5"/>
                  </a:lnTo>
                  <a:lnTo>
                    <a:pt x="120" y="5"/>
                  </a:lnTo>
                  <a:close/>
                  <a:moveTo>
                    <a:pt x="48" y="51"/>
                  </a:moveTo>
                  <a:lnTo>
                    <a:pt x="48" y="51"/>
                  </a:lnTo>
                  <a:lnTo>
                    <a:pt x="50" y="50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0" y="46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46" y="46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50"/>
                  </a:lnTo>
                  <a:lnTo>
                    <a:pt x="48" y="51"/>
                  </a:lnTo>
                  <a:lnTo>
                    <a:pt x="48" y="51"/>
                  </a:lnTo>
                  <a:close/>
                  <a:moveTo>
                    <a:pt x="36" y="51"/>
                  </a:moveTo>
                  <a:lnTo>
                    <a:pt x="36" y="51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6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4" y="46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6" y="51"/>
                  </a:lnTo>
                  <a:lnTo>
                    <a:pt x="36" y="51"/>
                  </a:lnTo>
                  <a:close/>
                  <a:moveTo>
                    <a:pt x="15" y="51"/>
                  </a:moveTo>
                  <a:lnTo>
                    <a:pt x="15" y="51"/>
                  </a:lnTo>
                  <a:lnTo>
                    <a:pt x="17" y="50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3" y="46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3" y="50"/>
                  </a:lnTo>
                  <a:lnTo>
                    <a:pt x="15" y="51"/>
                  </a:lnTo>
                  <a:lnTo>
                    <a:pt x="15" y="51"/>
                  </a:lnTo>
                  <a:close/>
                  <a:moveTo>
                    <a:pt x="25" y="51"/>
                  </a:moveTo>
                  <a:lnTo>
                    <a:pt x="25" y="51"/>
                  </a:lnTo>
                  <a:lnTo>
                    <a:pt x="27" y="5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7" y="46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4" y="46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50"/>
                  </a:lnTo>
                  <a:lnTo>
                    <a:pt x="25" y="51"/>
                  </a:lnTo>
                  <a:lnTo>
                    <a:pt x="25" y="51"/>
                  </a:lnTo>
                  <a:close/>
                  <a:moveTo>
                    <a:pt x="120" y="50"/>
                  </a:moveTo>
                  <a:lnTo>
                    <a:pt x="149" y="50"/>
                  </a:lnTo>
                  <a:lnTo>
                    <a:pt x="149" y="50"/>
                  </a:lnTo>
                  <a:lnTo>
                    <a:pt x="150" y="50"/>
                  </a:lnTo>
                  <a:lnTo>
                    <a:pt x="151" y="48"/>
                  </a:lnTo>
                  <a:lnTo>
                    <a:pt x="151" y="48"/>
                  </a:lnTo>
                  <a:lnTo>
                    <a:pt x="151" y="48"/>
                  </a:lnTo>
                  <a:lnTo>
                    <a:pt x="150" y="46"/>
                  </a:lnTo>
                  <a:lnTo>
                    <a:pt x="149" y="46"/>
                  </a:lnTo>
                  <a:lnTo>
                    <a:pt x="120" y="46"/>
                  </a:lnTo>
                  <a:lnTo>
                    <a:pt x="120" y="46"/>
                  </a:lnTo>
                  <a:lnTo>
                    <a:pt x="118" y="46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8" y="50"/>
                  </a:lnTo>
                  <a:lnTo>
                    <a:pt x="120" y="50"/>
                  </a:lnTo>
                  <a:lnTo>
                    <a:pt x="120" y="50"/>
                  </a:lnTo>
                  <a:close/>
                  <a:moveTo>
                    <a:pt x="4" y="51"/>
                  </a:moveTo>
                  <a:lnTo>
                    <a:pt x="4" y="51"/>
                  </a:lnTo>
                  <a:lnTo>
                    <a:pt x="6" y="50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6" y="4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1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4" y="51"/>
                  </a:lnTo>
                  <a:lnTo>
                    <a:pt x="4" y="51"/>
                  </a:lnTo>
                  <a:close/>
                  <a:moveTo>
                    <a:pt x="120" y="96"/>
                  </a:moveTo>
                  <a:lnTo>
                    <a:pt x="149" y="96"/>
                  </a:lnTo>
                  <a:lnTo>
                    <a:pt x="149" y="96"/>
                  </a:lnTo>
                  <a:lnTo>
                    <a:pt x="150" y="96"/>
                  </a:lnTo>
                  <a:lnTo>
                    <a:pt x="151" y="94"/>
                  </a:lnTo>
                  <a:lnTo>
                    <a:pt x="151" y="94"/>
                  </a:lnTo>
                  <a:lnTo>
                    <a:pt x="151" y="94"/>
                  </a:lnTo>
                  <a:lnTo>
                    <a:pt x="150" y="92"/>
                  </a:lnTo>
                  <a:lnTo>
                    <a:pt x="149" y="92"/>
                  </a:lnTo>
                  <a:lnTo>
                    <a:pt x="120" y="92"/>
                  </a:lnTo>
                  <a:lnTo>
                    <a:pt x="120" y="92"/>
                  </a:lnTo>
                  <a:lnTo>
                    <a:pt x="118" y="92"/>
                  </a:lnTo>
                  <a:lnTo>
                    <a:pt x="117" y="94"/>
                  </a:lnTo>
                  <a:lnTo>
                    <a:pt x="117" y="94"/>
                  </a:lnTo>
                  <a:lnTo>
                    <a:pt x="117" y="94"/>
                  </a:lnTo>
                  <a:lnTo>
                    <a:pt x="118" y="96"/>
                  </a:lnTo>
                  <a:lnTo>
                    <a:pt x="120" y="96"/>
                  </a:lnTo>
                  <a:lnTo>
                    <a:pt x="120" y="96"/>
                  </a:lnTo>
                  <a:close/>
                  <a:moveTo>
                    <a:pt x="15" y="97"/>
                  </a:moveTo>
                  <a:lnTo>
                    <a:pt x="15" y="97"/>
                  </a:lnTo>
                  <a:lnTo>
                    <a:pt x="17" y="96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2" y="94"/>
                  </a:lnTo>
                  <a:lnTo>
                    <a:pt x="12" y="94"/>
                  </a:lnTo>
                  <a:lnTo>
                    <a:pt x="13" y="96"/>
                  </a:lnTo>
                  <a:lnTo>
                    <a:pt x="15" y="97"/>
                  </a:lnTo>
                  <a:lnTo>
                    <a:pt x="15" y="97"/>
                  </a:lnTo>
                  <a:close/>
                  <a:moveTo>
                    <a:pt x="25" y="97"/>
                  </a:moveTo>
                  <a:lnTo>
                    <a:pt x="25" y="97"/>
                  </a:lnTo>
                  <a:lnTo>
                    <a:pt x="27" y="96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7" y="92"/>
                  </a:lnTo>
                  <a:lnTo>
                    <a:pt x="25" y="90"/>
                  </a:lnTo>
                  <a:lnTo>
                    <a:pt x="25" y="90"/>
                  </a:lnTo>
                  <a:lnTo>
                    <a:pt x="24" y="92"/>
                  </a:lnTo>
                  <a:lnTo>
                    <a:pt x="23" y="94"/>
                  </a:lnTo>
                  <a:lnTo>
                    <a:pt x="23" y="94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5" y="97"/>
                  </a:lnTo>
                  <a:close/>
                  <a:moveTo>
                    <a:pt x="4" y="97"/>
                  </a:moveTo>
                  <a:lnTo>
                    <a:pt x="4" y="97"/>
                  </a:lnTo>
                  <a:lnTo>
                    <a:pt x="6" y="96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4" y="97"/>
                  </a:lnTo>
                  <a:lnTo>
                    <a:pt x="4" y="97"/>
                  </a:lnTo>
                  <a:close/>
                  <a:moveTo>
                    <a:pt x="36" y="97"/>
                  </a:moveTo>
                  <a:lnTo>
                    <a:pt x="36" y="97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38" y="92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4" y="92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4" y="96"/>
                  </a:lnTo>
                  <a:lnTo>
                    <a:pt x="36" y="97"/>
                  </a:lnTo>
                  <a:lnTo>
                    <a:pt x="36" y="97"/>
                  </a:lnTo>
                  <a:close/>
                  <a:moveTo>
                    <a:pt x="48" y="97"/>
                  </a:moveTo>
                  <a:lnTo>
                    <a:pt x="48" y="97"/>
                  </a:lnTo>
                  <a:lnTo>
                    <a:pt x="50" y="96"/>
                  </a:lnTo>
                  <a:lnTo>
                    <a:pt x="51" y="94"/>
                  </a:lnTo>
                  <a:lnTo>
                    <a:pt x="51" y="94"/>
                  </a:lnTo>
                  <a:lnTo>
                    <a:pt x="50" y="92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6" y="92"/>
                  </a:lnTo>
                  <a:lnTo>
                    <a:pt x="45" y="94"/>
                  </a:lnTo>
                  <a:lnTo>
                    <a:pt x="45" y="94"/>
                  </a:lnTo>
                  <a:lnTo>
                    <a:pt x="46" y="96"/>
                  </a:lnTo>
                  <a:lnTo>
                    <a:pt x="48" y="97"/>
                  </a:lnTo>
                  <a:lnTo>
                    <a:pt x="48" y="97"/>
                  </a:lnTo>
                  <a:close/>
                  <a:moveTo>
                    <a:pt x="15" y="142"/>
                  </a:moveTo>
                  <a:lnTo>
                    <a:pt x="15" y="142"/>
                  </a:lnTo>
                  <a:lnTo>
                    <a:pt x="17" y="141"/>
                  </a:lnTo>
                  <a:lnTo>
                    <a:pt x="17" y="139"/>
                  </a:lnTo>
                  <a:lnTo>
                    <a:pt x="17" y="139"/>
                  </a:lnTo>
                  <a:lnTo>
                    <a:pt x="17" y="13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3" y="137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3" y="141"/>
                  </a:lnTo>
                  <a:lnTo>
                    <a:pt x="15" y="142"/>
                  </a:lnTo>
                  <a:lnTo>
                    <a:pt x="15" y="142"/>
                  </a:lnTo>
                  <a:close/>
                  <a:moveTo>
                    <a:pt x="48" y="142"/>
                  </a:moveTo>
                  <a:lnTo>
                    <a:pt x="48" y="142"/>
                  </a:lnTo>
                  <a:lnTo>
                    <a:pt x="50" y="141"/>
                  </a:lnTo>
                  <a:lnTo>
                    <a:pt x="51" y="139"/>
                  </a:lnTo>
                  <a:lnTo>
                    <a:pt x="51" y="139"/>
                  </a:lnTo>
                  <a:lnTo>
                    <a:pt x="50" y="137"/>
                  </a:lnTo>
                  <a:lnTo>
                    <a:pt x="48" y="137"/>
                  </a:lnTo>
                  <a:lnTo>
                    <a:pt x="48" y="137"/>
                  </a:lnTo>
                  <a:lnTo>
                    <a:pt x="46" y="137"/>
                  </a:lnTo>
                  <a:lnTo>
                    <a:pt x="45" y="139"/>
                  </a:lnTo>
                  <a:lnTo>
                    <a:pt x="45" y="139"/>
                  </a:lnTo>
                  <a:lnTo>
                    <a:pt x="46" y="141"/>
                  </a:lnTo>
                  <a:lnTo>
                    <a:pt x="48" y="142"/>
                  </a:lnTo>
                  <a:lnTo>
                    <a:pt x="48" y="142"/>
                  </a:lnTo>
                  <a:close/>
                  <a:moveTo>
                    <a:pt x="25" y="142"/>
                  </a:moveTo>
                  <a:lnTo>
                    <a:pt x="25" y="142"/>
                  </a:lnTo>
                  <a:lnTo>
                    <a:pt x="27" y="14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7" y="137"/>
                  </a:lnTo>
                  <a:lnTo>
                    <a:pt x="25" y="137"/>
                  </a:lnTo>
                  <a:lnTo>
                    <a:pt x="25" y="137"/>
                  </a:lnTo>
                  <a:lnTo>
                    <a:pt x="24" y="137"/>
                  </a:lnTo>
                  <a:lnTo>
                    <a:pt x="23" y="139"/>
                  </a:lnTo>
                  <a:lnTo>
                    <a:pt x="23" y="139"/>
                  </a:lnTo>
                  <a:lnTo>
                    <a:pt x="24" y="141"/>
                  </a:lnTo>
                  <a:lnTo>
                    <a:pt x="25" y="142"/>
                  </a:lnTo>
                  <a:lnTo>
                    <a:pt x="25" y="142"/>
                  </a:lnTo>
                  <a:close/>
                  <a:moveTo>
                    <a:pt x="120" y="142"/>
                  </a:moveTo>
                  <a:lnTo>
                    <a:pt x="149" y="142"/>
                  </a:lnTo>
                  <a:lnTo>
                    <a:pt x="149" y="142"/>
                  </a:lnTo>
                  <a:lnTo>
                    <a:pt x="150" y="141"/>
                  </a:lnTo>
                  <a:lnTo>
                    <a:pt x="151" y="139"/>
                  </a:lnTo>
                  <a:lnTo>
                    <a:pt x="151" y="139"/>
                  </a:lnTo>
                  <a:lnTo>
                    <a:pt x="151" y="139"/>
                  </a:lnTo>
                  <a:lnTo>
                    <a:pt x="150" y="138"/>
                  </a:lnTo>
                  <a:lnTo>
                    <a:pt x="149" y="137"/>
                  </a:lnTo>
                  <a:lnTo>
                    <a:pt x="120" y="137"/>
                  </a:lnTo>
                  <a:lnTo>
                    <a:pt x="120" y="137"/>
                  </a:lnTo>
                  <a:lnTo>
                    <a:pt x="118" y="138"/>
                  </a:lnTo>
                  <a:lnTo>
                    <a:pt x="117" y="139"/>
                  </a:lnTo>
                  <a:lnTo>
                    <a:pt x="117" y="139"/>
                  </a:lnTo>
                  <a:lnTo>
                    <a:pt x="117" y="139"/>
                  </a:lnTo>
                  <a:lnTo>
                    <a:pt x="118" y="141"/>
                  </a:lnTo>
                  <a:lnTo>
                    <a:pt x="120" y="142"/>
                  </a:lnTo>
                  <a:lnTo>
                    <a:pt x="120" y="142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41"/>
                  </a:lnTo>
                  <a:lnTo>
                    <a:pt x="40" y="139"/>
                  </a:lnTo>
                  <a:lnTo>
                    <a:pt x="40" y="139"/>
                  </a:lnTo>
                  <a:lnTo>
                    <a:pt x="38" y="137"/>
                  </a:lnTo>
                  <a:lnTo>
                    <a:pt x="36" y="137"/>
                  </a:lnTo>
                  <a:lnTo>
                    <a:pt x="36" y="137"/>
                  </a:lnTo>
                  <a:lnTo>
                    <a:pt x="34" y="137"/>
                  </a:lnTo>
                  <a:lnTo>
                    <a:pt x="34" y="139"/>
                  </a:lnTo>
                  <a:lnTo>
                    <a:pt x="34" y="139"/>
                  </a:lnTo>
                  <a:lnTo>
                    <a:pt x="34" y="141"/>
                  </a:lnTo>
                  <a:lnTo>
                    <a:pt x="36" y="142"/>
                  </a:lnTo>
                  <a:lnTo>
                    <a:pt x="36" y="142"/>
                  </a:lnTo>
                  <a:close/>
                  <a:moveTo>
                    <a:pt x="4" y="142"/>
                  </a:moveTo>
                  <a:lnTo>
                    <a:pt x="4" y="142"/>
                  </a:lnTo>
                  <a:lnTo>
                    <a:pt x="6" y="141"/>
                  </a:lnTo>
                  <a:lnTo>
                    <a:pt x="7" y="139"/>
                  </a:lnTo>
                  <a:lnTo>
                    <a:pt x="7" y="139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1" y="137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4" y="142"/>
                  </a:lnTo>
                  <a:lnTo>
                    <a:pt x="4" y="142"/>
                  </a:lnTo>
                  <a:close/>
                  <a:moveTo>
                    <a:pt x="15" y="187"/>
                  </a:moveTo>
                  <a:lnTo>
                    <a:pt x="15" y="187"/>
                  </a:lnTo>
                  <a:lnTo>
                    <a:pt x="17" y="186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3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3" y="183"/>
                  </a:lnTo>
                  <a:lnTo>
                    <a:pt x="12" y="185"/>
                  </a:lnTo>
                  <a:lnTo>
                    <a:pt x="12" y="185"/>
                  </a:lnTo>
                  <a:lnTo>
                    <a:pt x="13" y="186"/>
                  </a:lnTo>
                  <a:lnTo>
                    <a:pt x="15" y="187"/>
                  </a:lnTo>
                  <a:lnTo>
                    <a:pt x="15" y="187"/>
                  </a:lnTo>
                  <a:close/>
                  <a:moveTo>
                    <a:pt x="4" y="187"/>
                  </a:moveTo>
                  <a:lnTo>
                    <a:pt x="4" y="187"/>
                  </a:lnTo>
                  <a:lnTo>
                    <a:pt x="6" y="186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6" y="183"/>
                  </a:lnTo>
                  <a:lnTo>
                    <a:pt x="4" y="182"/>
                  </a:lnTo>
                  <a:lnTo>
                    <a:pt x="4" y="182"/>
                  </a:lnTo>
                  <a:lnTo>
                    <a:pt x="1" y="183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" y="186"/>
                  </a:lnTo>
                  <a:lnTo>
                    <a:pt x="4" y="187"/>
                  </a:lnTo>
                  <a:lnTo>
                    <a:pt x="4" y="187"/>
                  </a:lnTo>
                  <a:close/>
                  <a:moveTo>
                    <a:pt x="120" y="187"/>
                  </a:moveTo>
                  <a:lnTo>
                    <a:pt x="149" y="187"/>
                  </a:lnTo>
                  <a:lnTo>
                    <a:pt x="149" y="187"/>
                  </a:lnTo>
                  <a:lnTo>
                    <a:pt x="150" y="186"/>
                  </a:lnTo>
                  <a:lnTo>
                    <a:pt x="151" y="185"/>
                  </a:lnTo>
                  <a:lnTo>
                    <a:pt x="151" y="185"/>
                  </a:lnTo>
                  <a:lnTo>
                    <a:pt x="151" y="185"/>
                  </a:lnTo>
                  <a:lnTo>
                    <a:pt x="150" y="183"/>
                  </a:lnTo>
                  <a:lnTo>
                    <a:pt x="149" y="182"/>
                  </a:lnTo>
                  <a:lnTo>
                    <a:pt x="120" y="182"/>
                  </a:lnTo>
                  <a:lnTo>
                    <a:pt x="120" y="182"/>
                  </a:lnTo>
                  <a:lnTo>
                    <a:pt x="118" y="183"/>
                  </a:lnTo>
                  <a:lnTo>
                    <a:pt x="117" y="185"/>
                  </a:lnTo>
                  <a:lnTo>
                    <a:pt x="117" y="185"/>
                  </a:lnTo>
                  <a:lnTo>
                    <a:pt x="117" y="185"/>
                  </a:lnTo>
                  <a:lnTo>
                    <a:pt x="118" y="186"/>
                  </a:lnTo>
                  <a:lnTo>
                    <a:pt x="120" y="187"/>
                  </a:lnTo>
                  <a:lnTo>
                    <a:pt x="120" y="187"/>
                  </a:lnTo>
                  <a:close/>
                  <a:moveTo>
                    <a:pt x="25" y="187"/>
                  </a:moveTo>
                  <a:lnTo>
                    <a:pt x="25" y="187"/>
                  </a:lnTo>
                  <a:lnTo>
                    <a:pt x="27" y="186"/>
                  </a:lnTo>
                  <a:lnTo>
                    <a:pt x="28" y="185"/>
                  </a:lnTo>
                  <a:lnTo>
                    <a:pt x="28" y="185"/>
                  </a:lnTo>
                  <a:lnTo>
                    <a:pt x="27" y="183"/>
                  </a:lnTo>
                  <a:lnTo>
                    <a:pt x="25" y="182"/>
                  </a:lnTo>
                  <a:lnTo>
                    <a:pt x="25" y="182"/>
                  </a:lnTo>
                  <a:lnTo>
                    <a:pt x="24" y="183"/>
                  </a:lnTo>
                  <a:lnTo>
                    <a:pt x="23" y="185"/>
                  </a:lnTo>
                  <a:lnTo>
                    <a:pt x="23" y="185"/>
                  </a:lnTo>
                  <a:lnTo>
                    <a:pt x="24" y="186"/>
                  </a:lnTo>
                  <a:lnTo>
                    <a:pt x="25" y="187"/>
                  </a:lnTo>
                  <a:lnTo>
                    <a:pt x="25" y="187"/>
                  </a:lnTo>
                  <a:close/>
                  <a:moveTo>
                    <a:pt x="48" y="187"/>
                  </a:moveTo>
                  <a:lnTo>
                    <a:pt x="48" y="187"/>
                  </a:lnTo>
                  <a:lnTo>
                    <a:pt x="50" y="186"/>
                  </a:lnTo>
                  <a:lnTo>
                    <a:pt x="51" y="185"/>
                  </a:lnTo>
                  <a:lnTo>
                    <a:pt x="51" y="185"/>
                  </a:lnTo>
                  <a:lnTo>
                    <a:pt x="50" y="183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6" y="183"/>
                  </a:lnTo>
                  <a:lnTo>
                    <a:pt x="45" y="185"/>
                  </a:lnTo>
                  <a:lnTo>
                    <a:pt x="45" y="185"/>
                  </a:lnTo>
                  <a:lnTo>
                    <a:pt x="46" y="186"/>
                  </a:lnTo>
                  <a:lnTo>
                    <a:pt x="48" y="187"/>
                  </a:lnTo>
                  <a:lnTo>
                    <a:pt x="48" y="187"/>
                  </a:lnTo>
                  <a:close/>
                  <a:moveTo>
                    <a:pt x="36" y="187"/>
                  </a:moveTo>
                  <a:lnTo>
                    <a:pt x="36" y="187"/>
                  </a:lnTo>
                  <a:lnTo>
                    <a:pt x="38" y="186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8" y="183"/>
                  </a:lnTo>
                  <a:lnTo>
                    <a:pt x="36" y="182"/>
                  </a:lnTo>
                  <a:lnTo>
                    <a:pt x="36" y="182"/>
                  </a:lnTo>
                  <a:lnTo>
                    <a:pt x="34" y="183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6"/>
                  </a:lnTo>
                  <a:lnTo>
                    <a:pt x="36" y="187"/>
                  </a:lnTo>
                  <a:lnTo>
                    <a:pt x="36" y="187"/>
                  </a:lnTo>
                  <a:close/>
                  <a:moveTo>
                    <a:pt x="149" y="227"/>
                  </a:moveTo>
                  <a:lnTo>
                    <a:pt x="120" y="227"/>
                  </a:lnTo>
                  <a:lnTo>
                    <a:pt x="120" y="227"/>
                  </a:lnTo>
                  <a:lnTo>
                    <a:pt x="118" y="228"/>
                  </a:lnTo>
                  <a:lnTo>
                    <a:pt x="118" y="230"/>
                  </a:lnTo>
                  <a:lnTo>
                    <a:pt x="118" y="230"/>
                  </a:lnTo>
                  <a:lnTo>
                    <a:pt x="118" y="230"/>
                  </a:lnTo>
                  <a:lnTo>
                    <a:pt x="118" y="231"/>
                  </a:lnTo>
                  <a:lnTo>
                    <a:pt x="120" y="232"/>
                  </a:lnTo>
                  <a:lnTo>
                    <a:pt x="149" y="232"/>
                  </a:lnTo>
                  <a:lnTo>
                    <a:pt x="149" y="232"/>
                  </a:lnTo>
                  <a:lnTo>
                    <a:pt x="151" y="231"/>
                  </a:lnTo>
                  <a:lnTo>
                    <a:pt x="151" y="230"/>
                  </a:lnTo>
                  <a:lnTo>
                    <a:pt x="151" y="230"/>
                  </a:lnTo>
                  <a:lnTo>
                    <a:pt x="151" y="230"/>
                  </a:lnTo>
                  <a:lnTo>
                    <a:pt x="151" y="228"/>
                  </a:lnTo>
                  <a:lnTo>
                    <a:pt x="149" y="227"/>
                  </a:lnTo>
                  <a:lnTo>
                    <a:pt x="149" y="227"/>
                  </a:lnTo>
                  <a:close/>
                  <a:moveTo>
                    <a:pt x="37" y="227"/>
                  </a:moveTo>
                  <a:lnTo>
                    <a:pt x="37" y="227"/>
                  </a:lnTo>
                  <a:lnTo>
                    <a:pt x="35" y="228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35" y="232"/>
                  </a:lnTo>
                  <a:lnTo>
                    <a:pt x="37" y="232"/>
                  </a:lnTo>
                  <a:lnTo>
                    <a:pt x="37" y="232"/>
                  </a:lnTo>
                  <a:lnTo>
                    <a:pt x="40" y="232"/>
                  </a:lnTo>
                  <a:lnTo>
                    <a:pt x="40" y="230"/>
                  </a:lnTo>
                  <a:lnTo>
                    <a:pt x="40" y="230"/>
                  </a:lnTo>
                  <a:lnTo>
                    <a:pt x="40" y="228"/>
                  </a:lnTo>
                  <a:lnTo>
                    <a:pt x="37" y="227"/>
                  </a:lnTo>
                  <a:lnTo>
                    <a:pt x="37" y="227"/>
                  </a:lnTo>
                  <a:close/>
                  <a:moveTo>
                    <a:pt x="48" y="227"/>
                  </a:moveTo>
                  <a:lnTo>
                    <a:pt x="48" y="227"/>
                  </a:lnTo>
                  <a:lnTo>
                    <a:pt x="47" y="228"/>
                  </a:lnTo>
                  <a:lnTo>
                    <a:pt x="46" y="230"/>
                  </a:lnTo>
                  <a:lnTo>
                    <a:pt x="46" y="230"/>
                  </a:lnTo>
                  <a:lnTo>
                    <a:pt x="47" y="232"/>
                  </a:lnTo>
                  <a:lnTo>
                    <a:pt x="48" y="232"/>
                  </a:lnTo>
                  <a:lnTo>
                    <a:pt x="48" y="232"/>
                  </a:lnTo>
                  <a:lnTo>
                    <a:pt x="50" y="232"/>
                  </a:lnTo>
                  <a:lnTo>
                    <a:pt x="51" y="230"/>
                  </a:lnTo>
                  <a:lnTo>
                    <a:pt x="51" y="230"/>
                  </a:lnTo>
                  <a:lnTo>
                    <a:pt x="50" y="228"/>
                  </a:lnTo>
                  <a:lnTo>
                    <a:pt x="48" y="227"/>
                  </a:lnTo>
                  <a:lnTo>
                    <a:pt x="48" y="227"/>
                  </a:lnTo>
                  <a:close/>
                  <a:moveTo>
                    <a:pt x="4" y="227"/>
                  </a:moveTo>
                  <a:lnTo>
                    <a:pt x="4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1" y="232"/>
                  </a:lnTo>
                  <a:lnTo>
                    <a:pt x="4" y="232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7" y="230"/>
                  </a:lnTo>
                  <a:lnTo>
                    <a:pt x="7" y="230"/>
                  </a:lnTo>
                  <a:lnTo>
                    <a:pt x="6" y="228"/>
                  </a:lnTo>
                  <a:lnTo>
                    <a:pt x="4" y="227"/>
                  </a:lnTo>
                  <a:lnTo>
                    <a:pt x="4" y="227"/>
                  </a:lnTo>
                  <a:close/>
                  <a:moveTo>
                    <a:pt x="26" y="227"/>
                  </a:moveTo>
                  <a:lnTo>
                    <a:pt x="26" y="227"/>
                  </a:lnTo>
                  <a:lnTo>
                    <a:pt x="24" y="228"/>
                  </a:lnTo>
                  <a:lnTo>
                    <a:pt x="23" y="230"/>
                  </a:lnTo>
                  <a:lnTo>
                    <a:pt x="23" y="230"/>
                  </a:lnTo>
                  <a:lnTo>
                    <a:pt x="24" y="232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8" y="232"/>
                  </a:lnTo>
                  <a:lnTo>
                    <a:pt x="29" y="230"/>
                  </a:lnTo>
                  <a:lnTo>
                    <a:pt x="29" y="230"/>
                  </a:lnTo>
                  <a:lnTo>
                    <a:pt x="28" y="228"/>
                  </a:lnTo>
                  <a:lnTo>
                    <a:pt x="26" y="227"/>
                  </a:lnTo>
                  <a:lnTo>
                    <a:pt x="26" y="227"/>
                  </a:lnTo>
                  <a:close/>
                  <a:moveTo>
                    <a:pt x="15" y="227"/>
                  </a:moveTo>
                  <a:lnTo>
                    <a:pt x="15" y="227"/>
                  </a:lnTo>
                  <a:lnTo>
                    <a:pt x="13" y="228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13" y="232"/>
                  </a:lnTo>
                  <a:lnTo>
                    <a:pt x="15" y="232"/>
                  </a:lnTo>
                  <a:lnTo>
                    <a:pt x="15" y="232"/>
                  </a:lnTo>
                  <a:lnTo>
                    <a:pt x="17" y="232"/>
                  </a:lnTo>
                  <a:lnTo>
                    <a:pt x="18" y="230"/>
                  </a:lnTo>
                  <a:lnTo>
                    <a:pt x="18" y="230"/>
                  </a:lnTo>
                  <a:lnTo>
                    <a:pt x="17" y="228"/>
                  </a:lnTo>
                  <a:lnTo>
                    <a:pt x="15" y="227"/>
                  </a:lnTo>
                  <a:lnTo>
                    <a:pt x="15" y="227"/>
                  </a:lnTo>
                  <a:close/>
                  <a:moveTo>
                    <a:pt x="149" y="274"/>
                  </a:moveTo>
                  <a:lnTo>
                    <a:pt x="120" y="274"/>
                  </a:lnTo>
                  <a:lnTo>
                    <a:pt x="120" y="274"/>
                  </a:lnTo>
                  <a:lnTo>
                    <a:pt x="118" y="274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18" y="278"/>
                  </a:lnTo>
                  <a:lnTo>
                    <a:pt x="120" y="278"/>
                  </a:lnTo>
                  <a:lnTo>
                    <a:pt x="149" y="278"/>
                  </a:lnTo>
                  <a:lnTo>
                    <a:pt x="149" y="278"/>
                  </a:lnTo>
                  <a:lnTo>
                    <a:pt x="151" y="278"/>
                  </a:lnTo>
                  <a:lnTo>
                    <a:pt x="151" y="276"/>
                  </a:lnTo>
                  <a:lnTo>
                    <a:pt x="151" y="276"/>
                  </a:lnTo>
                  <a:lnTo>
                    <a:pt x="151" y="276"/>
                  </a:lnTo>
                  <a:lnTo>
                    <a:pt x="151" y="274"/>
                  </a:lnTo>
                  <a:lnTo>
                    <a:pt x="149" y="274"/>
                  </a:lnTo>
                  <a:lnTo>
                    <a:pt x="149" y="274"/>
                  </a:lnTo>
                  <a:close/>
                  <a:moveTo>
                    <a:pt x="15" y="273"/>
                  </a:moveTo>
                  <a:lnTo>
                    <a:pt x="15" y="273"/>
                  </a:lnTo>
                  <a:lnTo>
                    <a:pt x="13" y="274"/>
                  </a:lnTo>
                  <a:lnTo>
                    <a:pt x="12" y="276"/>
                  </a:lnTo>
                  <a:lnTo>
                    <a:pt x="12" y="276"/>
                  </a:lnTo>
                  <a:lnTo>
                    <a:pt x="13" y="278"/>
                  </a:lnTo>
                  <a:lnTo>
                    <a:pt x="15" y="279"/>
                  </a:lnTo>
                  <a:lnTo>
                    <a:pt x="15" y="279"/>
                  </a:lnTo>
                  <a:lnTo>
                    <a:pt x="17" y="278"/>
                  </a:lnTo>
                  <a:lnTo>
                    <a:pt x="18" y="276"/>
                  </a:lnTo>
                  <a:lnTo>
                    <a:pt x="18" y="276"/>
                  </a:lnTo>
                  <a:lnTo>
                    <a:pt x="17" y="274"/>
                  </a:lnTo>
                  <a:lnTo>
                    <a:pt x="15" y="273"/>
                  </a:lnTo>
                  <a:lnTo>
                    <a:pt x="15" y="273"/>
                  </a:lnTo>
                  <a:close/>
                  <a:moveTo>
                    <a:pt x="48" y="273"/>
                  </a:moveTo>
                  <a:lnTo>
                    <a:pt x="48" y="273"/>
                  </a:lnTo>
                  <a:lnTo>
                    <a:pt x="47" y="274"/>
                  </a:lnTo>
                  <a:lnTo>
                    <a:pt x="46" y="276"/>
                  </a:lnTo>
                  <a:lnTo>
                    <a:pt x="46" y="276"/>
                  </a:lnTo>
                  <a:lnTo>
                    <a:pt x="47" y="278"/>
                  </a:lnTo>
                  <a:lnTo>
                    <a:pt x="48" y="279"/>
                  </a:lnTo>
                  <a:lnTo>
                    <a:pt x="48" y="279"/>
                  </a:lnTo>
                  <a:lnTo>
                    <a:pt x="50" y="278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50" y="274"/>
                  </a:lnTo>
                  <a:lnTo>
                    <a:pt x="48" y="273"/>
                  </a:lnTo>
                  <a:lnTo>
                    <a:pt x="48" y="273"/>
                  </a:lnTo>
                  <a:close/>
                  <a:moveTo>
                    <a:pt x="4" y="273"/>
                  </a:moveTo>
                  <a:lnTo>
                    <a:pt x="4" y="273"/>
                  </a:lnTo>
                  <a:lnTo>
                    <a:pt x="1" y="274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1" y="278"/>
                  </a:lnTo>
                  <a:lnTo>
                    <a:pt x="4" y="279"/>
                  </a:lnTo>
                  <a:lnTo>
                    <a:pt x="4" y="279"/>
                  </a:lnTo>
                  <a:lnTo>
                    <a:pt x="6" y="278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6" y="274"/>
                  </a:lnTo>
                  <a:lnTo>
                    <a:pt x="4" y="273"/>
                  </a:lnTo>
                  <a:lnTo>
                    <a:pt x="4" y="273"/>
                  </a:lnTo>
                  <a:close/>
                  <a:moveTo>
                    <a:pt x="37" y="273"/>
                  </a:moveTo>
                  <a:lnTo>
                    <a:pt x="37" y="273"/>
                  </a:lnTo>
                  <a:lnTo>
                    <a:pt x="35" y="274"/>
                  </a:lnTo>
                  <a:lnTo>
                    <a:pt x="34" y="276"/>
                  </a:lnTo>
                  <a:lnTo>
                    <a:pt x="34" y="276"/>
                  </a:lnTo>
                  <a:lnTo>
                    <a:pt x="35" y="278"/>
                  </a:lnTo>
                  <a:lnTo>
                    <a:pt x="37" y="279"/>
                  </a:lnTo>
                  <a:lnTo>
                    <a:pt x="37" y="279"/>
                  </a:lnTo>
                  <a:lnTo>
                    <a:pt x="40" y="278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0" y="274"/>
                  </a:lnTo>
                  <a:lnTo>
                    <a:pt x="37" y="273"/>
                  </a:lnTo>
                  <a:lnTo>
                    <a:pt x="37" y="273"/>
                  </a:lnTo>
                  <a:close/>
                  <a:moveTo>
                    <a:pt x="26" y="273"/>
                  </a:moveTo>
                  <a:lnTo>
                    <a:pt x="26" y="273"/>
                  </a:lnTo>
                  <a:lnTo>
                    <a:pt x="24" y="274"/>
                  </a:lnTo>
                  <a:lnTo>
                    <a:pt x="23" y="276"/>
                  </a:lnTo>
                  <a:lnTo>
                    <a:pt x="23" y="276"/>
                  </a:lnTo>
                  <a:lnTo>
                    <a:pt x="24" y="278"/>
                  </a:lnTo>
                  <a:lnTo>
                    <a:pt x="26" y="279"/>
                  </a:lnTo>
                  <a:lnTo>
                    <a:pt x="26" y="279"/>
                  </a:lnTo>
                  <a:lnTo>
                    <a:pt x="28" y="278"/>
                  </a:lnTo>
                  <a:lnTo>
                    <a:pt x="29" y="276"/>
                  </a:lnTo>
                  <a:lnTo>
                    <a:pt x="29" y="276"/>
                  </a:lnTo>
                  <a:lnTo>
                    <a:pt x="28" y="274"/>
                  </a:lnTo>
                  <a:lnTo>
                    <a:pt x="26" y="273"/>
                  </a:lnTo>
                  <a:lnTo>
                    <a:pt x="26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914042"/>
              <a:endParaRPr lang="zh-CN" altLang="en-US" sz="12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0" name="Freeform 1278"/>
            <p:cNvSpPr>
              <a:spLocks noEditPoints="1"/>
            </p:cNvSpPr>
            <p:nvPr/>
          </p:nvSpPr>
          <p:spPr bwMode="auto">
            <a:xfrm>
              <a:off x="1224817" y="3818587"/>
              <a:ext cx="327025" cy="796925"/>
            </a:xfrm>
            <a:custGeom>
              <a:avLst/>
              <a:gdLst>
                <a:gd name="T0" fmla="*/ 205 w 206"/>
                <a:gd name="T1" fmla="*/ 2 h 502"/>
                <a:gd name="T2" fmla="*/ 204 w 206"/>
                <a:gd name="T3" fmla="*/ 1 h 502"/>
                <a:gd name="T4" fmla="*/ 3 w 206"/>
                <a:gd name="T5" fmla="*/ 0 h 502"/>
                <a:gd name="T6" fmla="*/ 1 w 206"/>
                <a:gd name="T7" fmla="*/ 1 h 502"/>
                <a:gd name="T8" fmla="*/ 0 w 206"/>
                <a:gd name="T9" fmla="*/ 3 h 502"/>
                <a:gd name="T10" fmla="*/ 0 w 206"/>
                <a:gd name="T11" fmla="*/ 499 h 502"/>
                <a:gd name="T12" fmla="*/ 1 w 206"/>
                <a:gd name="T13" fmla="*/ 501 h 502"/>
                <a:gd name="T14" fmla="*/ 3 w 206"/>
                <a:gd name="T15" fmla="*/ 502 h 502"/>
                <a:gd name="T16" fmla="*/ 203 w 206"/>
                <a:gd name="T17" fmla="*/ 502 h 502"/>
                <a:gd name="T18" fmla="*/ 205 w 206"/>
                <a:gd name="T19" fmla="*/ 501 h 502"/>
                <a:gd name="T20" fmla="*/ 206 w 206"/>
                <a:gd name="T21" fmla="*/ 499 h 502"/>
                <a:gd name="T22" fmla="*/ 21 w 206"/>
                <a:gd name="T23" fmla="*/ 480 h 502"/>
                <a:gd name="T24" fmla="*/ 185 w 206"/>
                <a:gd name="T25" fmla="*/ 473 h 502"/>
                <a:gd name="T26" fmla="*/ 185 w 206"/>
                <a:gd name="T27" fmla="*/ 480 h 502"/>
                <a:gd name="T28" fmla="*/ 18 w 206"/>
                <a:gd name="T29" fmla="*/ 460 h 502"/>
                <a:gd name="T30" fmla="*/ 187 w 206"/>
                <a:gd name="T31" fmla="*/ 457 h 502"/>
                <a:gd name="T32" fmla="*/ 185 w 206"/>
                <a:gd name="T33" fmla="*/ 448 h 502"/>
                <a:gd name="T34" fmla="*/ 19 w 206"/>
                <a:gd name="T35" fmla="*/ 441 h 502"/>
                <a:gd name="T36" fmla="*/ 188 w 206"/>
                <a:gd name="T37" fmla="*/ 444 h 502"/>
                <a:gd name="T38" fmla="*/ 84 w 206"/>
                <a:gd name="T39" fmla="*/ 389 h 502"/>
                <a:gd name="T40" fmla="*/ 99 w 206"/>
                <a:gd name="T41" fmla="*/ 375 h 502"/>
                <a:gd name="T42" fmla="*/ 116 w 206"/>
                <a:gd name="T43" fmla="*/ 380 h 502"/>
                <a:gd name="T44" fmla="*/ 122 w 206"/>
                <a:gd name="T45" fmla="*/ 397 h 502"/>
                <a:gd name="T46" fmla="*/ 107 w 206"/>
                <a:gd name="T47" fmla="*/ 412 h 502"/>
                <a:gd name="T48" fmla="*/ 89 w 206"/>
                <a:gd name="T49" fmla="*/ 407 h 502"/>
                <a:gd name="T50" fmla="*/ 191 w 206"/>
                <a:gd name="T51" fmla="*/ 328 h 502"/>
                <a:gd name="T52" fmla="*/ 21 w 206"/>
                <a:gd name="T53" fmla="*/ 334 h 502"/>
                <a:gd name="T54" fmla="*/ 15 w 206"/>
                <a:gd name="T55" fmla="*/ 305 h 502"/>
                <a:gd name="T56" fmla="*/ 185 w 206"/>
                <a:gd name="T57" fmla="*/ 299 h 502"/>
                <a:gd name="T58" fmla="*/ 191 w 206"/>
                <a:gd name="T59" fmla="*/ 328 h 502"/>
                <a:gd name="T60" fmla="*/ 185 w 206"/>
                <a:gd name="T61" fmla="*/ 288 h 502"/>
                <a:gd name="T62" fmla="*/ 15 w 206"/>
                <a:gd name="T63" fmla="*/ 282 h 502"/>
                <a:gd name="T64" fmla="*/ 21 w 206"/>
                <a:gd name="T65" fmla="*/ 254 h 502"/>
                <a:gd name="T66" fmla="*/ 191 w 206"/>
                <a:gd name="T67" fmla="*/ 260 h 502"/>
                <a:gd name="T68" fmla="*/ 187 w 206"/>
                <a:gd name="T69" fmla="*/ 242 h 502"/>
                <a:gd name="T70" fmla="*/ 15 w 206"/>
                <a:gd name="T71" fmla="*/ 239 h 502"/>
                <a:gd name="T72" fmla="*/ 18 w 206"/>
                <a:gd name="T73" fmla="*/ 208 h 502"/>
                <a:gd name="T74" fmla="*/ 190 w 206"/>
                <a:gd name="T75" fmla="*/ 211 h 502"/>
                <a:gd name="T76" fmla="*/ 189 w 206"/>
                <a:gd name="T77" fmla="*/ 195 h 502"/>
                <a:gd name="T78" fmla="*/ 17 w 206"/>
                <a:gd name="T79" fmla="*/ 195 h 502"/>
                <a:gd name="T80" fmla="*/ 17 w 206"/>
                <a:gd name="T81" fmla="*/ 164 h 502"/>
                <a:gd name="T82" fmla="*/ 189 w 206"/>
                <a:gd name="T83" fmla="*/ 164 h 502"/>
                <a:gd name="T84" fmla="*/ 190 w 206"/>
                <a:gd name="T85" fmla="*/ 148 h 502"/>
                <a:gd name="T86" fmla="*/ 18 w 206"/>
                <a:gd name="T87" fmla="*/ 151 h 502"/>
                <a:gd name="T88" fmla="*/ 15 w 206"/>
                <a:gd name="T89" fmla="*/ 121 h 502"/>
                <a:gd name="T90" fmla="*/ 187 w 206"/>
                <a:gd name="T91" fmla="*/ 118 h 502"/>
                <a:gd name="T92" fmla="*/ 191 w 206"/>
                <a:gd name="T93" fmla="*/ 100 h 502"/>
                <a:gd name="T94" fmla="*/ 21 w 206"/>
                <a:gd name="T95" fmla="*/ 106 h 502"/>
                <a:gd name="T96" fmla="*/ 15 w 206"/>
                <a:gd name="T97" fmla="*/ 78 h 502"/>
                <a:gd name="T98" fmla="*/ 185 w 206"/>
                <a:gd name="T99" fmla="*/ 72 h 502"/>
                <a:gd name="T100" fmla="*/ 191 w 206"/>
                <a:gd name="T101" fmla="*/ 55 h 502"/>
                <a:gd name="T102" fmla="*/ 21 w 206"/>
                <a:gd name="T103" fmla="*/ 60 h 502"/>
                <a:gd name="T104" fmla="*/ 15 w 206"/>
                <a:gd name="T105" fmla="*/ 32 h 502"/>
                <a:gd name="T106" fmla="*/ 185 w 206"/>
                <a:gd name="T107" fmla="*/ 26 h 502"/>
                <a:gd name="T108" fmla="*/ 191 w 206"/>
                <a:gd name="T109" fmla="*/ 5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" h="502">
                  <a:moveTo>
                    <a:pt x="206" y="4"/>
                  </a:moveTo>
                  <a:lnTo>
                    <a:pt x="206" y="4"/>
                  </a:lnTo>
                  <a:lnTo>
                    <a:pt x="206" y="3"/>
                  </a:lnTo>
                  <a:lnTo>
                    <a:pt x="206" y="3"/>
                  </a:lnTo>
                  <a:lnTo>
                    <a:pt x="206" y="3"/>
                  </a:lnTo>
                  <a:lnTo>
                    <a:pt x="205" y="2"/>
                  </a:lnTo>
                  <a:lnTo>
                    <a:pt x="205" y="2"/>
                  </a:lnTo>
                  <a:lnTo>
                    <a:pt x="205" y="2"/>
                  </a:lnTo>
                  <a:lnTo>
                    <a:pt x="205" y="1"/>
                  </a:lnTo>
                  <a:lnTo>
                    <a:pt x="204" y="1"/>
                  </a:lnTo>
                  <a:lnTo>
                    <a:pt x="204" y="1"/>
                  </a:lnTo>
                  <a:lnTo>
                    <a:pt x="204" y="1"/>
                  </a:lnTo>
                  <a:lnTo>
                    <a:pt x="203" y="1"/>
                  </a:lnTo>
                  <a:lnTo>
                    <a:pt x="203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498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1"/>
                  </a:lnTo>
                  <a:lnTo>
                    <a:pt x="1" y="501"/>
                  </a:lnTo>
                  <a:lnTo>
                    <a:pt x="1" y="501"/>
                  </a:lnTo>
                  <a:lnTo>
                    <a:pt x="1" y="502"/>
                  </a:lnTo>
                  <a:lnTo>
                    <a:pt x="1" y="502"/>
                  </a:lnTo>
                  <a:lnTo>
                    <a:pt x="2" y="502"/>
                  </a:lnTo>
                  <a:lnTo>
                    <a:pt x="2" y="502"/>
                  </a:lnTo>
                  <a:lnTo>
                    <a:pt x="3" y="502"/>
                  </a:lnTo>
                  <a:lnTo>
                    <a:pt x="3" y="502"/>
                  </a:lnTo>
                  <a:lnTo>
                    <a:pt x="3" y="502"/>
                  </a:lnTo>
                  <a:lnTo>
                    <a:pt x="4" y="502"/>
                  </a:lnTo>
                  <a:lnTo>
                    <a:pt x="202" y="502"/>
                  </a:lnTo>
                  <a:lnTo>
                    <a:pt x="202" y="502"/>
                  </a:lnTo>
                  <a:lnTo>
                    <a:pt x="203" y="502"/>
                  </a:lnTo>
                  <a:lnTo>
                    <a:pt x="203" y="502"/>
                  </a:lnTo>
                  <a:lnTo>
                    <a:pt x="204" y="502"/>
                  </a:lnTo>
                  <a:lnTo>
                    <a:pt x="204" y="502"/>
                  </a:lnTo>
                  <a:lnTo>
                    <a:pt x="204" y="502"/>
                  </a:lnTo>
                  <a:lnTo>
                    <a:pt x="205" y="502"/>
                  </a:lnTo>
                  <a:lnTo>
                    <a:pt x="205" y="501"/>
                  </a:lnTo>
                  <a:lnTo>
                    <a:pt x="205" y="501"/>
                  </a:lnTo>
                  <a:lnTo>
                    <a:pt x="205" y="501"/>
                  </a:lnTo>
                  <a:lnTo>
                    <a:pt x="206" y="500"/>
                  </a:lnTo>
                  <a:lnTo>
                    <a:pt x="206" y="500"/>
                  </a:lnTo>
                  <a:lnTo>
                    <a:pt x="206" y="500"/>
                  </a:lnTo>
                  <a:lnTo>
                    <a:pt x="206" y="499"/>
                  </a:lnTo>
                  <a:lnTo>
                    <a:pt x="206" y="499"/>
                  </a:lnTo>
                  <a:lnTo>
                    <a:pt x="206" y="498"/>
                  </a:lnTo>
                  <a:lnTo>
                    <a:pt x="206" y="5"/>
                  </a:lnTo>
                  <a:lnTo>
                    <a:pt x="206" y="4"/>
                  </a:lnTo>
                  <a:close/>
                  <a:moveTo>
                    <a:pt x="185" y="480"/>
                  </a:moveTo>
                  <a:lnTo>
                    <a:pt x="21" y="480"/>
                  </a:lnTo>
                  <a:lnTo>
                    <a:pt x="21" y="480"/>
                  </a:lnTo>
                  <a:lnTo>
                    <a:pt x="19" y="479"/>
                  </a:lnTo>
                  <a:lnTo>
                    <a:pt x="18" y="477"/>
                  </a:lnTo>
                  <a:lnTo>
                    <a:pt x="18" y="477"/>
                  </a:lnTo>
                  <a:lnTo>
                    <a:pt x="19" y="474"/>
                  </a:lnTo>
                  <a:lnTo>
                    <a:pt x="21" y="473"/>
                  </a:lnTo>
                  <a:lnTo>
                    <a:pt x="185" y="473"/>
                  </a:lnTo>
                  <a:lnTo>
                    <a:pt x="185" y="473"/>
                  </a:lnTo>
                  <a:lnTo>
                    <a:pt x="187" y="474"/>
                  </a:lnTo>
                  <a:lnTo>
                    <a:pt x="188" y="477"/>
                  </a:lnTo>
                  <a:lnTo>
                    <a:pt x="188" y="477"/>
                  </a:lnTo>
                  <a:lnTo>
                    <a:pt x="187" y="479"/>
                  </a:lnTo>
                  <a:lnTo>
                    <a:pt x="185" y="480"/>
                  </a:lnTo>
                  <a:lnTo>
                    <a:pt x="185" y="480"/>
                  </a:lnTo>
                  <a:close/>
                  <a:moveTo>
                    <a:pt x="185" y="465"/>
                  </a:moveTo>
                  <a:lnTo>
                    <a:pt x="21" y="465"/>
                  </a:lnTo>
                  <a:lnTo>
                    <a:pt x="21" y="465"/>
                  </a:lnTo>
                  <a:lnTo>
                    <a:pt x="19" y="463"/>
                  </a:lnTo>
                  <a:lnTo>
                    <a:pt x="18" y="460"/>
                  </a:lnTo>
                  <a:lnTo>
                    <a:pt x="18" y="460"/>
                  </a:lnTo>
                  <a:lnTo>
                    <a:pt x="19" y="457"/>
                  </a:lnTo>
                  <a:lnTo>
                    <a:pt x="21" y="456"/>
                  </a:lnTo>
                  <a:lnTo>
                    <a:pt x="185" y="456"/>
                  </a:lnTo>
                  <a:lnTo>
                    <a:pt x="185" y="456"/>
                  </a:lnTo>
                  <a:lnTo>
                    <a:pt x="187" y="457"/>
                  </a:lnTo>
                  <a:lnTo>
                    <a:pt x="188" y="460"/>
                  </a:lnTo>
                  <a:lnTo>
                    <a:pt x="188" y="460"/>
                  </a:lnTo>
                  <a:lnTo>
                    <a:pt x="187" y="463"/>
                  </a:lnTo>
                  <a:lnTo>
                    <a:pt x="185" y="465"/>
                  </a:lnTo>
                  <a:lnTo>
                    <a:pt x="185" y="465"/>
                  </a:lnTo>
                  <a:close/>
                  <a:moveTo>
                    <a:pt x="185" y="448"/>
                  </a:moveTo>
                  <a:lnTo>
                    <a:pt x="21" y="448"/>
                  </a:lnTo>
                  <a:lnTo>
                    <a:pt x="21" y="448"/>
                  </a:lnTo>
                  <a:lnTo>
                    <a:pt x="19" y="447"/>
                  </a:lnTo>
                  <a:lnTo>
                    <a:pt x="18" y="444"/>
                  </a:lnTo>
                  <a:lnTo>
                    <a:pt x="18" y="444"/>
                  </a:lnTo>
                  <a:lnTo>
                    <a:pt x="19" y="441"/>
                  </a:lnTo>
                  <a:lnTo>
                    <a:pt x="21" y="440"/>
                  </a:lnTo>
                  <a:lnTo>
                    <a:pt x="185" y="440"/>
                  </a:lnTo>
                  <a:lnTo>
                    <a:pt x="185" y="440"/>
                  </a:lnTo>
                  <a:lnTo>
                    <a:pt x="187" y="441"/>
                  </a:lnTo>
                  <a:lnTo>
                    <a:pt x="188" y="444"/>
                  </a:lnTo>
                  <a:lnTo>
                    <a:pt x="188" y="444"/>
                  </a:lnTo>
                  <a:lnTo>
                    <a:pt x="187" y="447"/>
                  </a:lnTo>
                  <a:lnTo>
                    <a:pt x="185" y="448"/>
                  </a:lnTo>
                  <a:lnTo>
                    <a:pt x="185" y="448"/>
                  </a:lnTo>
                  <a:close/>
                  <a:moveTo>
                    <a:pt x="84" y="394"/>
                  </a:moveTo>
                  <a:lnTo>
                    <a:pt x="84" y="394"/>
                  </a:lnTo>
                  <a:lnTo>
                    <a:pt x="84" y="389"/>
                  </a:lnTo>
                  <a:lnTo>
                    <a:pt x="85" y="386"/>
                  </a:lnTo>
                  <a:lnTo>
                    <a:pt x="87" y="382"/>
                  </a:lnTo>
                  <a:lnTo>
                    <a:pt x="89" y="380"/>
                  </a:lnTo>
                  <a:lnTo>
                    <a:pt x="92" y="377"/>
                  </a:lnTo>
                  <a:lnTo>
                    <a:pt x="95" y="376"/>
                  </a:lnTo>
                  <a:lnTo>
                    <a:pt x="99" y="375"/>
                  </a:lnTo>
                  <a:lnTo>
                    <a:pt x="103" y="374"/>
                  </a:lnTo>
                  <a:lnTo>
                    <a:pt x="103" y="374"/>
                  </a:lnTo>
                  <a:lnTo>
                    <a:pt x="107" y="375"/>
                  </a:lnTo>
                  <a:lnTo>
                    <a:pt x="111" y="376"/>
                  </a:lnTo>
                  <a:lnTo>
                    <a:pt x="114" y="377"/>
                  </a:lnTo>
                  <a:lnTo>
                    <a:pt x="116" y="380"/>
                  </a:lnTo>
                  <a:lnTo>
                    <a:pt x="119" y="382"/>
                  </a:lnTo>
                  <a:lnTo>
                    <a:pt x="120" y="386"/>
                  </a:lnTo>
                  <a:lnTo>
                    <a:pt x="122" y="389"/>
                  </a:lnTo>
                  <a:lnTo>
                    <a:pt x="122" y="394"/>
                  </a:lnTo>
                  <a:lnTo>
                    <a:pt x="122" y="394"/>
                  </a:lnTo>
                  <a:lnTo>
                    <a:pt x="122" y="397"/>
                  </a:lnTo>
                  <a:lnTo>
                    <a:pt x="120" y="401"/>
                  </a:lnTo>
                  <a:lnTo>
                    <a:pt x="119" y="404"/>
                  </a:lnTo>
                  <a:lnTo>
                    <a:pt x="116" y="407"/>
                  </a:lnTo>
                  <a:lnTo>
                    <a:pt x="114" y="409"/>
                  </a:lnTo>
                  <a:lnTo>
                    <a:pt x="111" y="411"/>
                  </a:lnTo>
                  <a:lnTo>
                    <a:pt x="107" y="412"/>
                  </a:lnTo>
                  <a:lnTo>
                    <a:pt x="103" y="412"/>
                  </a:lnTo>
                  <a:lnTo>
                    <a:pt x="103" y="412"/>
                  </a:lnTo>
                  <a:lnTo>
                    <a:pt x="99" y="412"/>
                  </a:lnTo>
                  <a:lnTo>
                    <a:pt x="95" y="411"/>
                  </a:lnTo>
                  <a:lnTo>
                    <a:pt x="92" y="409"/>
                  </a:lnTo>
                  <a:lnTo>
                    <a:pt x="89" y="407"/>
                  </a:lnTo>
                  <a:lnTo>
                    <a:pt x="87" y="404"/>
                  </a:lnTo>
                  <a:lnTo>
                    <a:pt x="85" y="401"/>
                  </a:lnTo>
                  <a:lnTo>
                    <a:pt x="84" y="397"/>
                  </a:lnTo>
                  <a:lnTo>
                    <a:pt x="84" y="394"/>
                  </a:lnTo>
                  <a:lnTo>
                    <a:pt x="84" y="394"/>
                  </a:lnTo>
                  <a:close/>
                  <a:moveTo>
                    <a:pt x="191" y="328"/>
                  </a:moveTo>
                  <a:lnTo>
                    <a:pt x="191" y="328"/>
                  </a:lnTo>
                  <a:lnTo>
                    <a:pt x="190" y="330"/>
                  </a:lnTo>
                  <a:lnTo>
                    <a:pt x="189" y="332"/>
                  </a:lnTo>
                  <a:lnTo>
                    <a:pt x="187" y="333"/>
                  </a:lnTo>
                  <a:lnTo>
                    <a:pt x="185" y="334"/>
                  </a:lnTo>
                  <a:lnTo>
                    <a:pt x="21" y="334"/>
                  </a:lnTo>
                  <a:lnTo>
                    <a:pt x="21" y="334"/>
                  </a:lnTo>
                  <a:lnTo>
                    <a:pt x="18" y="333"/>
                  </a:lnTo>
                  <a:lnTo>
                    <a:pt x="17" y="332"/>
                  </a:lnTo>
                  <a:lnTo>
                    <a:pt x="15" y="330"/>
                  </a:lnTo>
                  <a:lnTo>
                    <a:pt x="15" y="328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3"/>
                  </a:lnTo>
                  <a:lnTo>
                    <a:pt x="17" y="301"/>
                  </a:lnTo>
                  <a:lnTo>
                    <a:pt x="18" y="300"/>
                  </a:lnTo>
                  <a:lnTo>
                    <a:pt x="21" y="299"/>
                  </a:lnTo>
                  <a:lnTo>
                    <a:pt x="185" y="299"/>
                  </a:lnTo>
                  <a:lnTo>
                    <a:pt x="185" y="299"/>
                  </a:lnTo>
                  <a:lnTo>
                    <a:pt x="187" y="300"/>
                  </a:lnTo>
                  <a:lnTo>
                    <a:pt x="189" y="301"/>
                  </a:lnTo>
                  <a:lnTo>
                    <a:pt x="190" y="303"/>
                  </a:lnTo>
                  <a:lnTo>
                    <a:pt x="191" y="305"/>
                  </a:lnTo>
                  <a:lnTo>
                    <a:pt x="191" y="328"/>
                  </a:lnTo>
                  <a:close/>
                  <a:moveTo>
                    <a:pt x="191" y="282"/>
                  </a:moveTo>
                  <a:lnTo>
                    <a:pt x="191" y="282"/>
                  </a:lnTo>
                  <a:lnTo>
                    <a:pt x="190" y="285"/>
                  </a:lnTo>
                  <a:lnTo>
                    <a:pt x="189" y="287"/>
                  </a:lnTo>
                  <a:lnTo>
                    <a:pt x="187" y="288"/>
                  </a:lnTo>
                  <a:lnTo>
                    <a:pt x="185" y="288"/>
                  </a:lnTo>
                  <a:lnTo>
                    <a:pt x="21" y="288"/>
                  </a:lnTo>
                  <a:lnTo>
                    <a:pt x="21" y="288"/>
                  </a:lnTo>
                  <a:lnTo>
                    <a:pt x="18" y="288"/>
                  </a:lnTo>
                  <a:lnTo>
                    <a:pt x="17" y="287"/>
                  </a:lnTo>
                  <a:lnTo>
                    <a:pt x="15" y="285"/>
                  </a:lnTo>
                  <a:lnTo>
                    <a:pt x="15" y="282"/>
                  </a:lnTo>
                  <a:lnTo>
                    <a:pt x="15" y="260"/>
                  </a:lnTo>
                  <a:lnTo>
                    <a:pt x="15" y="260"/>
                  </a:lnTo>
                  <a:lnTo>
                    <a:pt x="15" y="258"/>
                  </a:lnTo>
                  <a:lnTo>
                    <a:pt x="17" y="256"/>
                  </a:lnTo>
                  <a:lnTo>
                    <a:pt x="18" y="255"/>
                  </a:lnTo>
                  <a:lnTo>
                    <a:pt x="21" y="254"/>
                  </a:lnTo>
                  <a:lnTo>
                    <a:pt x="185" y="254"/>
                  </a:lnTo>
                  <a:lnTo>
                    <a:pt x="185" y="254"/>
                  </a:lnTo>
                  <a:lnTo>
                    <a:pt x="187" y="255"/>
                  </a:lnTo>
                  <a:lnTo>
                    <a:pt x="189" y="256"/>
                  </a:lnTo>
                  <a:lnTo>
                    <a:pt x="190" y="258"/>
                  </a:lnTo>
                  <a:lnTo>
                    <a:pt x="191" y="260"/>
                  </a:lnTo>
                  <a:lnTo>
                    <a:pt x="191" y="282"/>
                  </a:lnTo>
                  <a:close/>
                  <a:moveTo>
                    <a:pt x="191" y="236"/>
                  </a:moveTo>
                  <a:lnTo>
                    <a:pt x="191" y="236"/>
                  </a:lnTo>
                  <a:lnTo>
                    <a:pt x="190" y="239"/>
                  </a:lnTo>
                  <a:lnTo>
                    <a:pt x="189" y="240"/>
                  </a:lnTo>
                  <a:lnTo>
                    <a:pt x="187" y="242"/>
                  </a:lnTo>
                  <a:lnTo>
                    <a:pt x="185" y="242"/>
                  </a:lnTo>
                  <a:lnTo>
                    <a:pt x="21" y="242"/>
                  </a:lnTo>
                  <a:lnTo>
                    <a:pt x="21" y="242"/>
                  </a:lnTo>
                  <a:lnTo>
                    <a:pt x="18" y="242"/>
                  </a:lnTo>
                  <a:lnTo>
                    <a:pt x="17" y="240"/>
                  </a:lnTo>
                  <a:lnTo>
                    <a:pt x="15" y="239"/>
                  </a:lnTo>
                  <a:lnTo>
                    <a:pt x="15" y="236"/>
                  </a:lnTo>
                  <a:lnTo>
                    <a:pt x="15" y="215"/>
                  </a:lnTo>
                  <a:lnTo>
                    <a:pt x="15" y="215"/>
                  </a:lnTo>
                  <a:lnTo>
                    <a:pt x="15" y="211"/>
                  </a:lnTo>
                  <a:lnTo>
                    <a:pt x="17" y="210"/>
                  </a:lnTo>
                  <a:lnTo>
                    <a:pt x="18" y="208"/>
                  </a:lnTo>
                  <a:lnTo>
                    <a:pt x="21" y="208"/>
                  </a:lnTo>
                  <a:lnTo>
                    <a:pt x="185" y="208"/>
                  </a:lnTo>
                  <a:lnTo>
                    <a:pt x="185" y="208"/>
                  </a:lnTo>
                  <a:lnTo>
                    <a:pt x="187" y="208"/>
                  </a:lnTo>
                  <a:lnTo>
                    <a:pt x="189" y="210"/>
                  </a:lnTo>
                  <a:lnTo>
                    <a:pt x="190" y="211"/>
                  </a:lnTo>
                  <a:lnTo>
                    <a:pt x="191" y="215"/>
                  </a:lnTo>
                  <a:lnTo>
                    <a:pt x="191" y="236"/>
                  </a:lnTo>
                  <a:close/>
                  <a:moveTo>
                    <a:pt x="191" y="191"/>
                  </a:moveTo>
                  <a:lnTo>
                    <a:pt x="191" y="191"/>
                  </a:lnTo>
                  <a:lnTo>
                    <a:pt x="190" y="193"/>
                  </a:lnTo>
                  <a:lnTo>
                    <a:pt x="189" y="195"/>
                  </a:lnTo>
                  <a:lnTo>
                    <a:pt x="187" y="196"/>
                  </a:lnTo>
                  <a:lnTo>
                    <a:pt x="185" y="197"/>
                  </a:lnTo>
                  <a:lnTo>
                    <a:pt x="21" y="197"/>
                  </a:lnTo>
                  <a:lnTo>
                    <a:pt x="21" y="197"/>
                  </a:lnTo>
                  <a:lnTo>
                    <a:pt x="18" y="196"/>
                  </a:lnTo>
                  <a:lnTo>
                    <a:pt x="17" y="195"/>
                  </a:lnTo>
                  <a:lnTo>
                    <a:pt x="15" y="193"/>
                  </a:lnTo>
                  <a:lnTo>
                    <a:pt x="15" y="191"/>
                  </a:lnTo>
                  <a:lnTo>
                    <a:pt x="15" y="168"/>
                  </a:lnTo>
                  <a:lnTo>
                    <a:pt x="15" y="168"/>
                  </a:lnTo>
                  <a:lnTo>
                    <a:pt x="15" y="166"/>
                  </a:lnTo>
                  <a:lnTo>
                    <a:pt x="17" y="164"/>
                  </a:lnTo>
                  <a:lnTo>
                    <a:pt x="18" y="163"/>
                  </a:lnTo>
                  <a:lnTo>
                    <a:pt x="21" y="163"/>
                  </a:lnTo>
                  <a:lnTo>
                    <a:pt x="185" y="163"/>
                  </a:lnTo>
                  <a:lnTo>
                    <a:pt x="185" y="163"/>
                  </a:lnTo>
                  <a:lnTo>
                    <a:pt x="187" y="163"/>
                  </a:lnTo>
                  <a:lnTo>
                    <a:pt x="189" y="164"/>
                  </a:lnTo>
                  <a:lnTo>
                    <a:pt x="190" y="166"/>
                  </a:lnTo>
                  <a:lnTo>
                    <a:pt x="191" y="168"/>
                  </a:lnTo>
                  <a:lnTo>
                    <a:pt x="191" y="191"/>
                  </a:lnTo>
                  <a:close/>
                  <a:moveTo>
                    <a:pt x="191" y="146"/>
                  </a:moveTo>
                  <a:lnTo>
                    <a:pt x="191" y="146"/>
                  </a:lnTo>
                  <a:lnTo>
                    <a:pt x="190" y="148"/>
                  </a:lnTo>
                  <a:lnTo>
                    <a:pt x="189" y="150"/>
                  </a:lnTo>
                  <a:lnTo>
                    <a:pt x="187" y="151"/>
                  </a:lnTo>
                  <a:lnTo>
                    <a:pt x="185" y="152"/>
                  </a:lnTo>
                  <a:lnTo>
                    <a:pt x="21" y="152"/>
                  </a:lnTo>
                  <a:lnTo>
                    <a:pt x="21" y="152"/>
                  </a:lnTo>
                  <a:lnTo>
                    <a:pt x="18" y="151"/>
                  </a:lnTo>
                  <a:lnTo>
                    <a:pt x="17" y="150"/>
                  </a:lnTo>
                  <a:lnTo>
                    <a:pt x="15" y="148"/>
                  </a:lnTo>
                  <a:lnTo>
                    <a:pt x="15" y="146"/>
                  </a:lnTo>
                  <a:lnTo>
                    <a:pt x="15" y="123"/>
                  </a:lnTo>
                  <a:lnTo>
                    <a:pt x="15" y="123"/>
                  </a:lnTo>
                  <a:lnTo>
                    <a:pt x="15" y="121"/>
                  </a:lnTo>
                  <a:lnTo>
                    <a:pt x="17" y="119"/>
                  </a:lnTo>
                  <a:lnTo>
                    <a:pt x="18" y="118"/>
                  </a:lnTo>
                  <a:lnTo>
                    <a:pt x="21" y="118"/>
                  </a:lnTo>
                  <a:lnTo>
                    <a:pt x="185" y="118"/>
                  </a:lnTo>
                  <a:lnTo>
                    <a:pt x="185" y="118"/>
                  </a:lnTo>
                  <a:lnTo>
                    <a:pt x="187" y="118"/>
                  </a:lnTo>
                  <a:lnTo>
                    <a:pt x="189" y="119"/>
                  </a:lnTo>
                  <a:lnTo>
                    <a:pt x="190" y="121"/>
                  </a:lnTo>
                  <a:lnTo>
                    <a:pt x="191" y="123"/>
                  </a:lnTo>
                  <a:lnTo>
                    <a:pt x="191" y="146"/>
                  </a:lnTo>
                  <a:close/>
                  <a:moveTo>
                    <a:pt x="191" y="100"/>
                  </a:moveTo>
                  <a:lnTo>
                    <a:pt x="191" y="100"/>
                  </a:lnTo>
                  <a:lnTo>
                    <a:pt x="190" y="102"/>
                  </a:lnTo>
                  <a:lnTo>
                    <a:pt x="189" y="104"/>
                  </a:lnTo>
                  <a:lnTo>
                    <a:pt x="187" y="106"/>
                  </a:lnTo>
                  <a:lnTo>
                    <a:pt x="185" y="106"/>
                  </a:lnTo>
                  <a:lnTo>
                    <a:pt x="21" y="106"/>
                  </a:lnTo>
                  <a:lnTo>
                    <a:pt x="21" y="106"/>
                  </a:lnTo>
                  <a:lnTo>
                    <a:pt x="18" y="106"/>
                  </a:lnTo>
                  <a:lnTo>
                    <a:pt x="17" y="104"/>
                  </a:lnTo>
                  <a:lnTo>
                    <a:pt x="15" y="102"/>
                  </a:lnTo>
                  <a:lnTo>
                    <a:pt x="15" y="100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6"/>
                  </a:lnTo>
                  <a:lnTo>
                    <a:pt x="17" y="74"/>
                  </a:lnTo>
                  <a:lnTo>
                    <a:pt x="18" y="73"/>
                  </a:lnTo>
                  <a:lnTo>
                    <a:pt x="21" y="72"/>
                  </a:lnTo>
                  <a:lnTo>
                    <a:pt x="185" y="72"/>
                  </a:lnTo>
                  <a:lnTo>
                    <a:pt x="185" y="72"/>
                  </a:lnTo>
                  <a:lnTo>
                    <a:pt x="187" y="73"/>
                  </a:lnTo>
                  <a:lnTo>
                    <a:pt x="189" y="74"/>
                  </a:lnTo>
                  <a:lnTo>
                    <a:pt x="190" y="76"/>
                  </a:lnTo>
                  <a:lnTo>
                    <a:pt x="191" y="78"/>
                  </a:lnTo>
                  <a:lnTo>
                    <a:pt x="191" y="100"/>
                  </a:lnTo>
                  <a:close/>
                  <a:moveTo>
                    <a:pt x="191" y="55"/>
                  </a:moveTo>
                  <a:lnTo>
                    <a:pt x="191" y="55"/>
                  </a:lnTo>
                  <a:lnTo>
                    <a:pt x="190" y="57"/>
                  </a:lnTo>
                  <a:lnTo>
                    <a:pt x="189" y="59"/>
                  </a:lnTo>
                  <a:lnTo>
                    <a:pt x="187" y="60"/>
                  </a:lnTo>
                  <a:lnTo>
                    <a:pt x="185" y="60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18" y="60"/>
                  </a:lnTo>
                  <a:lnTo>
                    <a:pt x="17" y="59"/>
                  </a:lnTo>
                  <a:lnTo>
                    <a:pt x="15" y="57"/>
                  </a:lnTo>
                  <a:lnTo>
                    <a:pt x="15" y="55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21" y="26"/>
                  </a:lnTo>
                  <a:lnTo>
                    <a:pt x="185" y="26"/>
                  </a:lnTo>
                  <a:lnTo>
                    <a:pt x="185" y="26"/>
                  </a:lnTo>
                  <a:lnTo>
                    <a:pt x="187" y="27"/>
                  </a:lnTo>
                  <a:lnTo>
                    <a:pt x="189" y="28"/>
                  </a:lnTo>
                  <a:lnTo>
                    <a:pt x="190" y="30"/>
                  </a:lnTo>
                  <a:lnTo>
                    <a:pt x="191" y="32"/>
                  </a:lnTo>
                  <a:lnTo>
                    <a:pt x="19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914042"/>
              <a:endParaRPr lang="zh-CN" altLang="en-US" sz="12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769" name="图片 76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424" y="4338924"/>
            <a:ext cx="291717" cy="10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0" name="组合 769"/>
          <p:cNvGrpSpPr/>
          <p:nvPr/>
        </p:nvGrpSpPr>
        <p:grpSpPr>
          <a:xfrm>
            <a:off x="2948954" y="4332995"/>
            <a:ext cx="227058" cy="191786"/>
            <a:chOff x="862867" y="3818587"/>
            <a:chExt cx="688975" cy="796925"/>
          </a:xfrm>
          <a:solidFill>
            <a:srgbClr val="00B0F0"/>
          </a:solidFill>
        </p:grpSpPr>
        <p:sp>
          <p:nvSpPr>
            <p:cNvPr id="773" name="Freeform 1275"/>
            <p:cNvSpPr>
              <a:spLocks noEditPoints="1"/>
            </p:cNvSpPr>
            <p:nvPr/>
          </p:nvSpPr>
          <p:spPr bwMode="auto">
            <a:xfrm>
              <a:off x="907317" y="3897962"/>
              <a:ext cx="238125" cy="442913"/>
            </a:xfrm>
            <a:custGeom>
              <a:avLst/>
              <a:gdLst>
                <a:gd name="T0" fmla="*/ 23 w 150"/>
                <a:gd name="T1" fmla="*/ 3 h 279"/>
                <a:gd name="T2" fmla="*/ 38 w 150"/>
                <a:gd name="T3" fmla="*/ 1 h 279"/>
                <a:gd name="T4" fmla="*/ 14 w 150"/>
                <a:gd name="T5" fmla="*/ 5 h 279"/>
                <a:gd name="T6" fmla="*/ 12 w 150"/>
                <a:gd name="T7" fmla="*/ 5 h 279"/>
                <a:gd name="T8" fmla="*/ 3 w 150"/>
                <a:gd name="T9" fmla="*/ 0 h 279"/>
                <a:gd name="T10" fmla="*/ 50 w 150"/>
                <a:gd name="T11" fmla="*/ 3 h 279"/>
                <a:gd name="T12" fmla="*/ 47 w 150"/>
                <a:gd name="T13" fmla="*/ 5 h 279"/>
                <a:gd name="T14" fmla="*/ 119 w 150"/>
                <a:gd name="T15" fmla="*/ 0 h 279"/>
                <a:gd name="T16" fmla="*/ 47 w 150"/>
                <a:gd name="T17" fmla="*/ 51 h 279"/>
                <a:gd name="T18" fmla="*/ 45 w 150"/>
                <a:gd name="T19" fmla="*/ 50 h 279"/>
                <a:gd name="T20" fmla="*/ 36 w 150"/>
                <a:gd name="T21" fmla="*/ 45 h 279"/>
                <a:gd name="T22" fmla="*/ 16 w 150"/>
                <a:gd name="T23" fmla="*/ 48 h 279"/>
                <a:gd name="T24" fmla="*/ 14 w 150"/>
                <a:gd name="T25" fmla="*/ 51 h 279"/>
                <a:gd name="T26" fmla="*/ 23 w 150"/>
                <a:gd name="T27" fmla="*/ 48 h 279"/>
                <a:gd name="T28" fmla="*/ 150 w 150"/>
                <a:gd name="T29" fmla="*/ 48 h 279"/>
                <a:gd name="T30" fmla="*/ 117 w 150"/>
                <a:gd name="T31" fmla="*/ 50 h 279"/>
                <a:gd name="T32" fmla="*/ 3 w 150"/>
                <a:gd name="T33" fmla="*/ 45 h 279"/>
                <a:gd name="T34" fmla="*/ 149 w 150"/>
                <a:gd name="T35" fmla="*/ 96 h 279"/>
                <a:gd name="T36" fmla="*/ 116 w 150"/>
                <a:gd name="T37" fmla="*/ 94 h 279"/>
                <a:gd name="T38" fmla="*/ 16 w 150"/>
                <a:gd name="T39" fmla="*/ 92 h 279"/>
                <a:gd name="T40" fmla="*/ 25 w 150"/>
                <a:gd name="T41" fmla="*/ 97 h 279"/>
                <a:gd name="T42" fmla="*/ 24 w 150"/>
                <a:gd name="T43" fmla="*/ 96 h 279"/>
                <a:gd name="T44" fmla="*/ 3 w 150"/>
                <a:gd name="T45" fmla="*/ 90 h 279"/>
                <a:gd name="T46" fmla="*/ 39 w 150"/>
                <a:gd name="T47" fmla="*/ 94 h 279"/>
                <a:gd name="T48" fmla="*/ 36 w 150"/>
                <a:gd name="T49" fmla="*/ 97 h 279"/>
                <a:gd name="T50" fmla="*/ 44 w 150"/>
                <a:gd name="T51" fmla="*/ 94 h 279"/>
                <a:gd name="T52" fmla="*/ 16 w 150"/>
                <a:gd name="T53" fmla="*/ 137 h 279"/>
                <a:gd name="T54" fmla="*/ 47 w 150"/>
                <a:gd name="T55" fmla="*/ 142 h 279"/>
                <a:gd name="T56" fmla="*/ 45 w 150"/>
                <a:gd name="T57" fmla="*/ 141 h 279"/>
                <a:gd name="T58" fmla="*/ 25 w 150"/>
                <a:gd name="T59" fmla="*/ 137 h 279"/>
                <a:gd name="T60" fmla="*/ 149 w 150"/>
                <a:gd name="T61" fmla="*/ 141 h 279"/>
                <a:gd name="T62" fmla="*/ 116 w 150"/>
                <a:gd name="T63" fmla="*/ 139 h 279"/>
                <a:gd name="T64" fmla="*/ 38 w 150"/>
                <a:gd name="T65" fmla="*/ 137 h 279"/>
                <a:gd name="T66" fmla="*/ 3 w 150"/>
                <a:gd name="T67" fmla="*/ 142 h 279"/>
                <a:gd name="T68" fmla="*/ 1 w 150"/>
                <a:gd name="T69" fmla="*/ 141 h 279"/>
                <a:gd name="T70" fmla="*/ 14 w 150"/>
                <a:gd name="T71" fmla="*/ 182 h 279"/>
                <a:gd name="T72" fmla="*/ 6 w 150"/>
                <a:gd name="T73" fmla="*/ 185 h 279"/>
                <a:gd name="T74" fmla="*/ 3 w 150"/>
                <a:gd name="T75" fmla="*/ 187 h 279"/>
                <a:gd name="T76" fmla="*/ 119 w 150"/>
                <a:gd name="T77" fmla="*/ 182 h 279"/>
                <a:gd name="T78" fmla="*/ 25 w 150"/>
                <a:gd name="T79" fmla="*/ 187 h 279"/>
                <a:gd name="T80" fmla="*/ 24 w 150"/>
                <a:gd name="T81" fmla="*/ 186 h 279"/>
                <a:gd name="T82" fmla="*/ 47 w 150"/>
                <a:gd name="T83" fmla="*/ 182 h 279"/>
                <a:gd name="T84" fmla="*/ 39 w 150"/>
                <a:gd name="T85" fmla="*/ 185 h 279"/>
                <a:gd name="T86" fmla="*/ 36 w 150"/>
                <a:gd name="T87" fmla="*/ 187 h 279"/>
                <a:gd name="T88" fmla="*/ 148 w 150"/>
                <a:gd name="T89" fmla="*/ 232 h 279"/>
                <a:gd name="T90" fmla="*/ 37 w 150"/>
                <a:gd name="T91" fmla="*/ 227 h 279"/>
                <a:gd name="T92" fmla="*/ 39 w 150"/>
                <a:gd name="T93" fmla="*/ 228 h 279"/>
                <a:gd name="T94" fmla="*/ 47 w 150"/>
                <a:gd name="T95" fmla="*/ 232 h 279"/>
                <a:gd name="T96" fmla="*/ 1 w 150"/>
                <a:gd name="T97" fmla="*/ 230 h 279"/>
                <a:gd name="T98" fmla="*/ 3 w 150"/>
                <a:gd name="T99" fmla="*/ 227 h 279"/>
                <a:gd name="T100" fmla="*/ 29 w 150"/>
                <a:gd name="T101" fmla="*/ 230 h 279"/>
                <a:gd name="T102" fmla="*/ 12 w 150"/>
                <a:gd name="T103" fmla="*/ 232 h 279"/>
                <a:gd name="T104" fmla="*/ 119 w 150"/>
                <a:gd name="T105" fmla="*/ 274 h 279"/>
                <a:gd name="T106" fmla="*/ 150 w 150"/>
                <a:gd name="T107" fmla="*/ 278 h 279"/>
                <a:gd name="T108" fmla="*/ 11 w 150"/>
                <a:gd name="T109" fmla="*/ 276 h 279"/>
                <a:gd name="T110" fmla="*/ 14 w 150"/>
                <a:gd name="T111" fmla="*/ 273 h 279"/>
                <a:gd name="T112" fmla="*/ 50 w 150"/>
                <a:gd name="T113" fmla="*/ 276 h 279"/>
                <a:gd name="T114" fmla="*/ 1 w 150"/>
                <a:gd name="T115" fmla="*/ 278 h 279"/>
                <a:gd name="T116" fmla="*/ 37 w 150"/>
                <a:gd name="T117" fmla="*/ 273 h 279"/>
                <a:gd name="T118" fmla="*/ 39 w 150"/>
                <a:gd name="T119" fmla="*/ 274 h 279"/>
                <a:gd name="T120" fmla="*/ 26 w 150"/>
                <a:gd name="T1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279">
                  <a:moveTo>
                    <a:pt x="25" y="5"/>
                  </a:moveTo>
                  <a:lnTo>
                    <a:pt x="25" y="5"/>
                  </a:lnTo>
                  <a:lnTo>
                    <a:pt x="27" y="5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8" y="5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5"/>
                  </a:ln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14" y="5"/>
                  </a:moveTo>
                  <a:lnTo>
                    <a:pt x="14" y="5"/>
                  </a:lnTo>
                  <a:lnTo>
                    <a:pt x="16" y="5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close/>
                  <a:moveTo>
                    <a:pt x="3" y="5"/>
                  </a:moveTo>
                  <a:lnTo>
                    <a:pt x="3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5"/>
                  </a:lnTo>
                  <a:close/>
                  <a:moveTo>
                    <a:pt x="47" y="5"/>
                  </a:moveTo>
                  <a:lnTo>
                    <a:pt x="47" y="5"/>
                  </a:lnTo>
                  <a:lnTo>
                    <a:pt x="49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5" y="5"/>
                  </a:lnTo>
                  <a:lnTo>
                    <a:pt x="47" y="5"/>
                  </a:lnTo>
                  <a:lnTo>
                    <a:pt x="47" y="5"/>
                  </a:lnTo>
                  <a:close/>
                  <a:moveTo>
                    <a:pt x="119" y="5"/>
                  </a:moveTo>
                  <a:lnTo>
                    <a:pt x="148" y="5"/>
                  </a:lnTo>
                  <a:lnTo>
                    <a:pt x="148" y="5"/>
                  </a:lnTo>
                  <a:lnTo>
                    <a:pt x="149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17" y="1"/>
                  </a:lnTo>
                  <a:lnTo>
                    <a:pt x="116" y="3"/>
                  </a:lnTo>
                  <a:lnTo>
                    <a:pt x="116" y="3"/>
                  </a:lnTo>
                  <a:lnTo>
                    <a:pt x="116" y="3"/>
                  </a:lnTo>
                  <a:lnTo>
                    <a:pt x="117" y="4"/>
                  </a:lnTo>
                  <a:lnTo>
                    <a:pt x="119" y="5"/>
                  </a:lnTo>
                  <a:lnTo>
                    <a:pt x="119" y="5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49" y="46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5" y="46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45" y="50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36" y="51"/>
                  </a:moveTo>
                  <a:lnTo>
                    <a:pt x="36" y="51"/>
                  </a:lnTo>
                  <a:lnTo>
                    <a:pt x="38" y="50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38" y="46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4" y="46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6" y="51"/>
                  </a:lnTo>
                  <a:lnTo>
                    <a:pt x="36" y="51"/>
                  </a:lnTo>
                  <a:close/>
                  <a:moveTo>
                    <a:pt x="14" y="51"/>
                  </a:moveTo>
                  <a:lnTo>
                    <a:pt x="14" y="51"/>
                  </a:lnTo>
                  <a:lnTo>
                    <a:pt x="16" y="50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2" y="46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2" y="50"/>
                  </a:lnTo>
                  <a:lnTo>
                    <a:pt x="14" y="51"/>
                  </a:lnTo>
                  <a:lnTo>
                    <a:pt x="14" y="51"/>
                  </a:lnTo>
                  <a:close/>
                  <a:moveTo>
                    <a:pt x="25" y="51"/>
                  </a:moveTo>
                  <a:lnTo>
                    <a:pt x="25" y="51"/>
                  </a:lnTo>
                  <a:lnTo>
                    <a:pt x="27" y="5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7" y="46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4" y="46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50"/>
                  </a:lnTo>
                  <a:lnTo>
                    <a:pt x="25" y="51"/>
                  </a:lnTo>
                  <a:lnTo>
                    <a:pt x="25" y="51"/>
                  </a:lnTo>
                  <a:close/>
                  <a:moveTo>
                    <a:pt x="119" y="50"/>
                  </a:moveTo>
                  <a:lnTo>
                    <a:pt x="148" y="50"/>
                  </a:lnTo>
                  <a:lnTo>
                    <a:pt x="148" y="50"/>
                  </a:lnTo>
                  <a:lnTo>
                    <a:pt x="149" y="50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49" y="46"/>
                  </a:lnTo>
                  <a:lnTo>
                    <a:pt x="148" y="46"/>
                  </a:lnTo>
                  <a:lnTo>
                    <a:pt x="119" y="46"/>
                  </a:lnTo>
                  <a:lnTo>
                    <a:pt x="119" y="46"/>
                  </a:lnTo>
                  <a:lnTo>
                    <a:pt x="117" y="46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17" y="50"/>
                  </a:lnTo>
                  <a:lnTo>
                    <a:pt x="119" y="50"/>
                  </a:lnTo>
                  <a:lnTo>
                    <a:pt x="119" y="50"/>
                  </a:lnTo>
                  <a:close/>
                  <a:moveTo>
                    <a:pt x="3" y="51"/>
                  </a:moveTo>
                  <a:lnTo>
                    <a:pt x="3" y="51"/>
                  </a:lnTo>
                  <a:lnTo>
                    <a:pt x="5" y="5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5" y="46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3" y="51"/>
                  </a:lnTo>
                  <a:close/>
                  <a:moveTo>
                    <a:pt x="119" y="96"/>
                  </a:moveTo>
                  <a:lnTo>
                    <a:pt x="148" y="96"/>
                  </a:lnTo>
                  <a:lnTo>
                    <a:pt x="148" y="96"/>
                  </a:lnTo>
                  <a:lnTo>
                    <a:pt x="149" y="96"/>
                  </a:lnTo>
                  <a:lnTo>
                    <a:pt x="150" y="94"/>
                  </a:lnTo>
                  <a:lnTo>
                    <a:pt x="150" y="94"/>
                  </a:lnTo>
                  <a:lnTo>
                    <a:pt x="150" y="94"/>
                  </a:lnTo>
                  <a:lnTo>
                    <a:pt x="149" y="92"/>
                  </a:lnTo>
                  <a:lnTo>
                    <a:pt x="148" y="92"/>
                  </a:lnTo>
                  <a:lnTo>
                    <a:pt x="119" y="92"/>
                  </a:lnTo>
                  <a:lnTo>
                    <a:pt x="119" y="92"/>
                  </a:lnTo>
                  <a:lnTo>
                    <a:pt x="117" y="92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117" y="96"/>
                  </a:lnTo>
                  <a:lnTo>
                    <a:pt x="119" y="96"/>
                  </a:lnTo>
                  <a:lnTo>
                    <a:pt x="119" y="96"/>
                  </a:lnTo>
                  <a:close/>
                  <a:moveTo>
                    <a:pt x="14" y="97"/>
                  </a:moveTo>
                  <a:lnTo>
                    <a:pt x="14" y="97"/>
                  </a:lnTo>
                  <a:lnTo>
                    <a:pt x="16" y="96"/>
                  </a:lnTo>
                  <a:lnTo>
                    <a:pt x="16" y="94"/>
                  </a:lnTo>
                  <a:lnTo>
                    <a:pt x="16" y="94"/>
                  </a:lnTo>
                  <a:lnTo>
                    <a:pt x="16" y="92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2" y="92"/>
                  </a:lnTo>
                  <a:lnTo>
                    <a:pt x="11" y="94"/>
                  </a:lnTo>
                  <a:lnTo>
                    <a:pt x="11" y="94"/>
                  </a:lnTo>
                  <a:lnTo>
                    <a:pt x="12" y="96"/>
                  </a:lnTo>
                  <a:lnTo>
                    <a:pt x="14" y="97"/>
                  </a:lnTo>
                  <a:lnTo>
                    <a:pt x="14" y="97"/>
                  </a:lnTo>
                  <a:close/>
                  <a:moveTo>
                    <a:pt x="25" y="97"/>
                  </a:moveTo>
                  <a:lnTo>
                    <a:pt x="25" y="97"/>
                  </a:lnTo>
                  <a:lnTo>
                    <a:pt x="27" y="96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7" y="92"/>
                  </a:lnTo>
                  <a:lnTo>
                    <a:pt x="25" y="90"/>
                  </a:lnTo>
                  <a:lnTo>
                    <a:pt x="25" y="90"/>
                  </a:lnTo>
                  <a:lnTo>
                    <a:pt x="24" y="92"/>
                  </a:lnTo>
                  <a:lnTo>
                    <a:pt x="23" y="94"/>
                  </a:lnTo>
                  <a:lnTo>
                    <a:pt x="23" y="94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5" y="97"/>
                  </a:lnTo>
                  <a:close/>
                  <a:moveTo>
                    <a:pt x="3" y="97"/>
                  </a:moveTo>
                  <a:lnTo>
                    <a:pt x="3" y="97"/>
                  </a:lnTo>
                  <a:lnTo>
                    <a:pt x="5" y="96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5" y="92"/>
                  </a:lnTo>
                  <a:lnTo>
                    <a:pt x="3" y="90"/>
                  </a:lnTo>
                  <a:lnTo>
                    <a:pt x="3" y="90"/>
                  </a:lnTo>
                  <a:lnTo>
                    <a:pt x="1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7"/>
                  </a:lnTo>
                  <a:lnTo>
                    <a:pt x="3" y="97"/>
                  </a:lnTo>
                  <a:close/>
                  <a:moveTo>
                    <a:pt x="36" y="97"/>
                  </a:moveTo>
                  <a:lnTo>
                    <a:pt x="36" y="97"/>
                  </a:lnTo>
                  <a:lnTo>
                    <a:pt x="38" y="96"/>
                  </a:lnTo>
                  <a:lnTo>
                    <a:pt x="39" y="94"/>
                  </a:lnTo>
                  <a:lnTo>
                    <a:pt x="39" y="94"/>
                  </a:lnTo>
                  <a:lnTo>
                    <a:pt x="38" y="92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4" y="92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4" y="96"/>
                  </a:lnTo>
                  <a:lnTo>
                    <a:pt x="36" y="97"/>
                  </a:lnTo>
                  <a:lnTo>
                    <a:pt x="36" y="97"/>
                  </a:lnTo>
                  <a:close/>
                  <a:moveTo>
                    <a:pt x="47" y="97"/>
                  </a:moveTo>
                  <a:lnTo>
                    <a:pt x="47" y="97"/>
                  </a:lnTo>
                  <a:lnTo>
                    <a:pt x="49" y="96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49" y="92"/>
                  </a:lnTo>
                  <a:lnTo>
                    <a:pt x="47" y="90"/>
                  </a:lnTo>
                  <a:lnTo>
                    <a:pt x="47" y="90"/>
                  </a:lnTo>
                  <a:lnTo>
                    <a:pt x="45" y="92"/>
                  </a:lnTo>
                  <a:lnTo>
                    <a:pt x="44" y="94"/>
                  </a:lnTo>
                  <a:lnTo>
                    <a:pt x="44" y="94"/>
                  </a:lnTo>
                  <a:lnTo>
                    <a:pt x="45" y="96"/>
                  </a:lnTo>
                  <a:lnTo>
                    <a:pt x="47" y="97"/>
                  </a:lnTo>
                  <a:lnTo>
                    <a:pt x="47" y="97"/>
                  </a:lnTo>
                  <a:close/>
                  <a:moveTo>
                    <a:pt x="14" y="142"/>
                  </a:moveTo>
                  <a:lnTo>
                    <a:pt x="14" y="142"/>
                  </a:lnTo>
                  <a:lnTo>
                    <a:pt x="16" y="141"/>
                  </a:lnTo>
                  <a:lnTo>
                    <a:pt x="16" y="139"/>
                  </a:lnTo>
                  <a:lnTo>
                    <a:pt x="16" y="139"/>
                  </a:lnTo>
                  <a:lnTo>
                    <a:pt x="16" y="137"/>
                  </a:lnTo>
                  <a:lnTo>
                    <a:pt x="14" y="137"/>
                  </a:lnTo>
                  <a:lnTo>
                    <a:pt x="14" y="137"/>
                  </a:lnTo>
                  <a:lnTo>
                    <a:pt x="12" y="137"/>
                  </a:lnTo>
                  <a:lnTo>
                    <a:pt x="11" y="139"/>
                  </a:lnTo>
                  <a:lnTo>
                    <a:pt x="11" y="139"/>
                  </a:lnTo>
                  <a:lnTo>
                    <a:pt x="12" y="141"/>
                  </a:lnTo>
                  <a:lnTo>
                    <a:pt x="14" y="142"/>
                  </a:lnTo>
                  <a:lnTo>
                    <a:pt x="14" y="142"/>
                  </a:lnTo>
                  <a:close/>
                  <a:moveTo>
                    <a:pt x="47" y="142"/>
                  </a:moveTo>
                  <a:lnTo>
                    <a:pt x="47" y="142"/>
                  </a:lnTo>
                  <a:lnTo>
                    <a:pt x="49" y="141"/>
                  </a:lnTo>
                  <a:lnTo>
                    <a:pt x="50" y="139"/>
                  </a:lnTo>
                  <a:lnTo>
                    <a:pt x="50" y="139"/>
                  </a:lnTo>
                  <a:lnTo>
                    <a:pt x="49" y="137"/>
                  </a:lnTo>
                  <a:lnTo>
                    <a:pt x="47" y="137"/>
                  </a:lnTo>
                  <a:lnTo>
                    <a:pt x="47" y="137"/>
                  </a:lnTo>
                  <a:lnTo>
                    <a:pt x="45" y="137"/>
                  </a:lnTo>
                  <a:lnTo>
                    <a:pt x="44" y="139"/>
                  </a:lnTo>
                  <a:lnTo>
                    <a:pt x="44" y="139"/>
                  </a:lnTo>
                  <a:lnTo>
                    <a:pt x="45" y="141"/>
                  </a:lnTo>
                  <a:lnTo>
                    <a:pt x="47" y="142"/>
                  </a:lnTo>
                  <a:lnTo>
                    <a:pt x="47" y="142"/>
                  </a:lnTo>
                  <a:close/>
                  <a:moveTo>
                    <a:pt x="25" y="142"/>
                  </a:moveTo>
                  <a:lnTo>
                    <a:pt x="25" y="142"/>
                  </a:lnTo>
                  <a:lnTo>
                    <a:pt x="27" y="14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7" y="137"/>
                  </a:lnTo>
                  <a:lnTo>
                    <a:pt x="25" y="137"/>
                  </a:lnTo>
                  <a:lnTo>
                    <a:pt x="25" y="137"/>
                  </a:lnTo>
                  <a:lnTo>
                    <a:pt x="24" y="137"/>
                  </a:lnTo>
                  <a:lnTo>
                    <a:pt x="23" y="139"/>
                  </a:lnTo>
                  <a:lnTo>
                    <a:pt x="23" y="139"/>
                  </a:lnTo>
                  <a:lnTo>
                    <a:pt x="24" y="141"/>
                  </a:lnTo>
                  <a:lnTo>
                    <a:pt x="25" y="142"/>
                  </a:lnTo>
                  <a:lnTo>
                    <a:pt x="25" y="142"/>
                  </a:lnTo>
                  <a:close/>
                  <a:moveTo>
                    <a:pt x="119" y="142"/>
                  </a:moveTo>
                  <a:lnTo>
                    <a:pt x="148" y="142"/>
                  </a:lnTo>
                  <a:lnTo>
                    <a:pt x="148" y="142"/>
                  </a:lnTo>
                  <a:lnTo>
                    <a:pt x="149" y="141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49" y="138"/>
                  </a:lnTo>
                  <a:lnTo>
                    <a:pt x="148" y="137"/>
                  </a:lnTo>
                  <a:lnTo>
                    <a:pt x="119" y="137"/>
                  </a:lnTo>
                  <a:lnTo>
                    <a:pt x="119" y="137"/>
                  </a:lnTo>
                  <a:lnTo>
                    <a:pt x="117" y="138"/>
                  </a:lnTo>
                  <a:lnTo>
                    <a:pt x="116" y="139"/>
                  </a:lnTo>
                  <a:lnTo>
                    <a:pt x="116" y="139"/>
                  </a:lnTo>
                  <a:lnTo>
                    <a:pt x="116" y="139"/>
                  </a:lnTo>
                  <a:lnTo>
                    <a:pt x="117" y="141"/>
                  </a:lnTo>
                  <a:lnTo>
                    <a:pt x="119" y="142"/>
                  </a:lnTo>
                  <a:lnTo>
                    <a:pt x="119" y="142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41"/>
                  </a:lnTo>
                  <a:lnTo>
                    <a:pt x="39" y="139"/>
                  </a:lnTo>
                  <a:lnTo>
                    <a:pt x="39" y="139"/>
                  </a:lnTo>
                  <a:lnTo>
                    <a:pt x="38" y="137"/>
                  </a:lnTo>
                  <a:lnTo>
                    <a:pt x="36" y="137"/>
                  </a:lnTo>
                  <a:lnTo>
                    <a:pt x="36" y="137"/>
                  </a:lnTo>
                  <a:lnTo>
                    <a:pt x="34" y="137"/>
                  </a:lnTo>
                  <a:lnTo>
                    <a:pt x="34" y="139"/>
                  </a:lnTo>
                  <a:lnTo>
                    <a:pt x="34" y="139"/>
                  </a:lnTo>
                  <a:lnTo>
                    <a:pt x="34" y="141"/>
                  </a:lnTo>
                  <a:lnTo>
                    <a:pt x="36" y="142"/>
                  </a:lnTo>
                  <a:lnTo>
                    <a:pt x="36" y="142"/>
                  </a:lnTo>
                  <a:close/>
                  <a:moveTo>
                    <a:pt x="3" y="142"/>
                  </a:moveTo>
                  <a:lnTo>
                    <a:pt x="3" y="142"/>
                  </a:lnTo>
                  <a:lnTo>
                    <a:pt x="5" y="141"/>
                  </a:lnTo>
                  <a:lnTo>
                    <a:pt x="6" y="139"/>
                  </a:lnTo>
                  <a:lnTo>
                    <a:pt x="6" y="139"/>
                  </a:lnTo>
                  <a:lnTo>
                    <a:pt x="5" y="137"/>
                  </a:lnTo>
                  <a:lnTo>
                    <a:pt x="3" y="137"/>
                  </a:lnTo>
                  <a:lnTo>
                    <a:pt x="3" y="137"/>
                  </a:lnTo>
                  <a:lnTo>
                    <a:pt x="1" y="137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3" y="142"/>
                  </a:lnTo>
                  <a:lnTo>
                    <a:pt x="3" y="142"/>
                  </a:lnTo>
                  <a:close/>
                  <a:moveTo>
                    <a:pt x="14" y="187"/>
                  </a:moveTo>
                  <a:lnTo>
                    <a:pt x="14" y="187"/>
                  </a:lnTo>
                  <a:lnTo>
                    <a:pt x="16" y="186"/>
                  </a:lnTo>
                  <a:lnTo>
                    <a:pt x="16" y="185"/>
                  </a:lnTo>
                  <a:lnTo>
                    <a:pt x="16" y="185"/>
                  </a:lnTo>
                  <a:lnTo>
                    <a:pt x="16" y="183"/>
                  </a:lnTo>
                  <a:lnTo>
                    <a:pt x="14" y="182"/>
                  </a:lnTo>
                  <a:lnTo>
                    <a:pt x="14" y="182"/>
                  </a:lnTo>
                  <a:lnTo>
                    <a:pt x="12" y="183"/>
                  </a:lnTo>
                  <a:lnTo>
                    <a:pt x="11" y="185"/>
                  </a:lnTo>
                  <a:lnTo>
                    <a:pt x="11" y="185"/>
                  </a:lnTo>
                  <a:lnTo>
                    <a:pt x="12" y="186"/>
                  </a:lnTo>
                  <a:lnTo>
                    <a:pt x="14" y="187"/>
                  </a:lnTo>
                  <a:lnTo>
                    <a:pt x="14" y="187"/>
                  </a:lnTo>
                  <a:close/>
                  <a:moveTo>
                    <a:pt x="3" y="187"/>
                  </a:moveTo>
                  <a:lnTo>
                    <a:pt x="3" y="187"/>
                  </a:lnTo>
                  <a:lnTo>
                    <a:pt x="5" y="186"/>
                  </a:lnTo>
                  <a:lnTo>
                    <a:pt x="6" y="185"/>
                  </a:lnTo>
                  <a:lnTo>
                    <a:pt x="6" y="185"/>
                  </a:lnTo>
                  <a:lnTo>
                    <a:pt x="5" y="183"/>
                  </a:lnTo>
                  <a:lnTo>
                    <a:pt x="3" y="182"/>
                  </a:lnTo>
                  <a:lnTo>
                    <a:pt x="3" y="182"/>
                  </a:lnTo>
                  <a:lnTo>
                    <a:pt x="1" y="183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" y="186"/>
                  </a:lnTo>
                  <a:lnTo>
                    <a:pt x="3" y="187"/>
                  </a:lnTo>
                  <a:lnTo>
                    <a:pt x="3" y="187"/>
                  </a:lnTo>
                  <a:close/>
                  <a:moveTo>
                    <a:pt x="119" y="187"/>
                  </a:moveTo>
                  <a:lnTo>
                    <a:pt x="148" y="187"/>
                  </a:lnTo>
                  <a:lnTo>
                    <a:pt x="148" y="187"/>
                  </a:lnTo>
                  <a:lnTo>
                    <a:pt x="149" y="186"/>
                  </a:lnTo>
                  <a:lnTo>
                    <a:pt x="150" y="185"/>
                  </a:lnTo>
                  <a:lnTo>
                    <a:pt x="150" y="185"/>
                  </a:lnTo>
                  <a:lnTo>
                    <a:pt x="150" y="185"/>
                  </a:lnTo>
                  <a:lnTo>
                    <a:pt x="149" y="183"/>
                  </a:lnTo>
                  <a:lnTo>
                    <a:pt x="148" y="182"/>
                  </a:lnTo>
                  <a:lnTo>
                    <a:pt x="119" y="182"/>
                  </a:lnTo>
                  <a:lnTo>
                    <a:pt x="119" y="182"/>
                  </a:lnTo>
                  <a:lnTo>
                    <a:pt x="117" y="183"/>
                  </a:lnTo>
                  <a:lnTo>
                    <a:pt x="116" y="185"/>
                  </a:lnTo>
                  <a:lnTo>
                    <a:pt x="116" y="185"/>
                  </a:lnTo>
                  <a:lnTo>
                    <a:pt x="116" y="185"/>
                  </a:lnTo>
                  <a:lnTo>
                    <a:pt x="117" y="186"/>
                  </a:lnTo>
                  <a:lnTo>
                    <a:pt x="119" y="187"/>
                  </a:lnTo>
                  <a:lnTo>
                    <a:pt x="119" y="187"/>
                  </a:lnTo>
                  <a:close/>
                  <a:moveTo>
                    <a:pt x="25" y="187"/>
                  </a:moveTo>
                  <a:lnTo>
                    <a:pt x="25" y="187"/>
                  </a:lnTo>
                  <a:lnTo>
                    <a:pt x="27" y="186"/>
                  </a:lnTo>
                  <a:lnTo>
                    <a:pt x="28" y="185"/>
                  </a:lnTo>
                  <a:lnTo>
                    <a:pt x="28" y="185"/>
                  </a:lnTo>
                  <a:lnTo>
                    <a:pt x="27" y="183"/>
                  </a:lnTo>
                  <a:lnTo>
                    <a:pt x="25" y="182"/>
                  </a:lnTo>
                  <a:lnTo>
                    <a:pt x="25" y="182"/>
                  </a:lnTo>
                  <a:lnTo>
                    <a:pt x="24" y="183"/>
                  </a:lnTo>
                  <a:lnTo>
                    <a:pt x="23" y="185"/>
                  </a:lnTo>
                  <a:lnTo>
                    <a:pt x="23" y="185"/>
                  </a:lnTo>
                  <a:lnTo>
                    <a:pt x="24" y="186"/>
                  </a:lnTo>
                  <a:lnTo>
                    <a:pt x="25" y="187"/>
                  </a:lnTo>
                  <a:lnTo>
                    <a:pt x="25" y="187"/>
                  </a:lnTo>
                  <a:close/>
                  <a:moveTo>
                    <a:pt x="47" y="187"/>
                  </a:moveTo>
                  <a:lnTo>
                    <a:pt x="47" y="187"/>
                  </a:lnTo>
                  <a:lnTo>
                    <a:pt x="49" y="186"/>
                  </a:lnTo>
                  <a:lnTo>
                    <a:pt x="50" y="185"/>
                  </a:lnTo>
                  <a:lnTo>
                    <a:pt x="50" y="185"/>
                  </a:lnTo>
                  <a:lnTo>
                    <a:pt x="49" y="183"/>
                  </a:lnTo>
                  <a:lnTo>
                    <a:pt x="47" y="182"/>
                  </a:lnTo>
                  <a:lnTo>
                    <a:pt x="47" y="182"/>
                  </a:lnTo>
                  <a:lnTo>
                    <a:pt x="45" y="183"/>
                  </a:lnTo>
                  <a:lnTo>
                    <a:pt x="44" y="185"/>
                  </a:lnTo>
                  <a:lnTo>
                    <a:pt x="44" y="185"/>
                  </a:lnTo>
                  <a:lnTo>
                    <a:pt x="45" y="186"/>
                  </a:lnTo>
                  <a:lnTo>
                    <a:pt x="47" y="187"/>
                  </a:lnTo>
                  <a:lnTo>
                    <a:pt x="47" y="187"/>
                  </a:lnTo>
                  <a:close/>
                  <a:moveTo>
                    <a:pt x="36" y="187"/>
                  </a:moveTo>
                  <a:lnTo>
                    <a:pt x="36" y="187"/>
                  </a:lnTo>
                  <a:lnTo>
                    <a:pt x="38" y="186"/>
                  </a:lnTo>
                  <a:lnTo>
                    <a:pt x="39" y="185"/>
                  </a:lnTo>
                  <a:lnTo>
                    <a:pt x="39" y="185"/>
                  </a:lnTo>
                  <a:lnTo>
                    <a:pt x="38" y="183"/>
                  </a:lnTo>
                  <a:lnTo>
                    <a:pt x="36" y="182"/>
                  </a:lnTo>
                  <a:lnTo>
                    <a:pt x="36" y="182"/>
                  </a:lnTo>
                  <a:lnTo>
                    <a:pt x="34" y="183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6"/>
                  </a:lnTo>
                  <a:lnTo>
                    <a:pt x="36" y="187"/>
                  </a:lnTo>
                  <a:lnTo>
                    <a:pt x="36" y="187"/>
                  </a:lnTo>
                  <a:close/>
                  <a:moveTo>
                    <a:pt x="148" y="227"/>
                  </a:moveTo>
                  <a:lnTo>
                    <a:pt x="119" y="227"/>
                  </a:lnTo>
                  <a:lnTo>
                    <a:pt x="119" y="227"/>
                  </a:lnTo>
                  <a:lnTo>
                    <a:pt x="117" y="228"/>
                  </a:lnTo>
                  <a:lnTo>
                    <a:pt x="117" y="230"/>
                  </a:lnTo>
                  <a:lnTo>
                    <a:pt x="117" y="230"/>
                  </a:lnTo>
                  <a:lnTo>
                    <a:pt x="117" y="230"/>
                  </a:lnTo>
                  <a:lnTo>
                    <a:pt x="117" y="231"/>
                  </a:lnTo>
                  <a:lnTo>
                    <a:pt x="119" y="232"/>
                  </a:lnTo>
                  <a:lnTo>
                    <a:pt x="148" y="232"/>
                  </a:lnTo>
                  <a:lnTo>
                    <a:pt x="148" y="232"/>
                  </a:lnTo>
                  <a:lnTo>
                    <a:pt x="150" y="231"/>
                  </a:lnTo>
                  <a:lnTo>
                    <a:pt x="150" y="230"/>
                  </a:lnTo>
                  <a:lnTo>
                    <a:pt x="150" y="230"/>
                  </a:lnTo>
                  <a:lnTo>
                    <a:pt x="150" y="230"/>
                  </a:lnTo>
                  <a:lnTo>
                    <a:pt x="150" y="228"/>
                  </a:lnTo>
                  <a:lnTo>
                    <a:pt x="148" y="227"/>
                  </a:lnTo>
                  <a:lnTo>
                    <a:pt x="148" y="227"/>
                  </a:lnTo>
                  <a:close/>
                  <a:moveTo>
                    <a:pt x="37" y="227"/>
                  </a:moveTo>
                  <a:lnTo>
                    <a:pt x="37" y="227"/>
                  </a:lnTo>
                  <a:lnTo>
                    <a:pt x="35" y="228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35" y="232"/>
                  </a:lnTo>
                  <a:lnTo>
                    <a:pt x="37" y="232"/>
                  </a:lnTo>
                  <a:lnTo>
                    <a:pt x="37" y="232"/>
                  </a:lnTo>
                  <a:lnTo>
                    <a:pt x="39" y="232"/>
                  </a:lnTo>
                  <a:lnTo>
                    <a:pt x="39" y="230"/>
                  </a:lnTo>
                  <a:lnTo>
                    <a:pt x="39" y="230"/>
                  </a:lnTo>
                  <a:lnTo>
                    <a:pt x="39" y="228"/>
                  </a:lnTo>
                  <a:lnTo>
                    <a:pt x="37" y="227"/>
                  </a:lnTo>
                  <a:lnTo>
                    <a:pt x="37" y="227"/>
                  </a:lnTo>
                  <a:close/>
                  <a:moveTo>
                    <a:pt x="47" y="227"/>
                  </a:moveTo>
                  <a:lnTo>
                    <a:pt x="47" y="227"/>
                  </a:lnTo>
                  <a:lnTo>
                    <a:pt x="46" y="228"/>
                  </a:lnTo>
                  <a:lnTo>
                    <a:pt x="45" y="230"/>
                  </a:lnTo>
                  <a:lnTo>
                    <a:pt x="45" y="230"/>
                  </a:lnTo>
                  <a:lnTo>
                    <a:pt x="46" y="232"/>
                  </a:lnTo>
                  <a:lnTo>
                    <a:pt x="47" y="232"/>
                  </a:lnTo>
                  <a:lnTo>
                    <a:pt x="47" y="232"/>
                  </a:lnTo>
                  <a:lnTo>
                    <a:pt x="49" y="232"/>
                  </a:lnTo>
                  <a:lnTo>
                    <a:pt x="50" y="230"/>
                  </a:lnTo>
                  <a:lnTo>
                    <a:pt x="50" y="230"/>
                  </a:lnTo>
                  <a:lnTo>
                    <a:pt x="49" y="228"/>
                  </a:lnTo>
                  <a:lnTo>
                    <a:pt x="47" y="227"/>
                  </a:lnTo>
                  <a:lnTo>
                    <a:pt x="47" y="227"/>
                  </a:lnTo>
                  <a:close/>
                  <a:moveTo>
                    <a:pt x="3" y="227"/>
                  </a:moveTo>
                  <a:lnTo>
                    <a:pt x="3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1" y="232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5" y="232"/>
                  </a:lnTo>
                  <a:lnTo>
                    <a:pt x="6" y="230"/>
                  </a:lnTo>
                  <a:lnTo>
                    <a:pt x="6" y="230"/>
                  </a:lnTo>
                  <a:lnTo>
                    <a:pt x="5" y="228"/>
                  </a:lnTo>
                  <a:lnTo>
                    <a:pt x="3" y="227"/>
                  </a:lnTo>
                  <a:lnTo>
                    <a:pt x="3" y="227"/>
                  </a:lnTo>
                  <a:close/>
                  <a:moveTo>
                    <a:pt x="26" y="227"/>
                  </a:moveTo>
                  <a:lnTo>
                    <a:pt x="26" y="227"/>
                  </a:lnTo>
                  <a:lnTo>
                    <a:pt x="24" y="228"/>
                  </a:lnTo>
                  <a:lnTo>
                    <a:pt x="23" y="230"/>
                  </a:lnTo>
                  <a:lnTo>
                    <a:pt x="23" y="230"/>
                  </a:lnTo>
                  <a:lnTo>
                    <a:pt x="24" y="232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8" y="232"/>
                  </a:lnTo>
                  <a:lnTo>
                    <a:pt x="29" y="230"/>
                  </a:lnTo>
                  <a:lnTo>
                    <a:pt x="29" y="230"/>
                  </a:lnTo>
                  <a:lnTo>
                    <a:pt x="28" y="228"/>
                  </a:lnTo>
                  <a:lnTo>
                    <a:pt x="26" y="227"/>
                  </a:lnTo>
                  <a:lnTo>
                    <a:pt x="26" y="227"/>
                  </a:lnTo>
                  <a:close/>
                  <a:moveTo>
                    <a:pt x="14" y="227"/>
                  </a:moveTo>
                  <a:lnTo>
                    <a:pt x="14" y="227"/>
                  </a:lnTo>
                  <a:lnTo>
                    <a:pt x="12" y="228"/>
                  </a:lnTo>
                  <a:lnTo>
                    <a:pt x="11" y="230"/>
                  </a:lnTo>
                  <a:lnTo>
                    <a:pt x="11" y="230"/>
                  </a:lnTo>
                  <a:lnTo>
                    <a:pt x="12" y="232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6" y="232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6" y="228"/>
                  </a:lnTo>
                  <a:lnTo>
                    <a:pt x="14" y="227"/>
                  </a:lnTo>
                  <a:lnTo>
                    <a:pt x="14" y="227"/>
                  </a:lnTo>
                  <a:close/>
                  <a:moveTo>
                    <a:pt x="148" y="274"/>
                  </a:moveTo>
                  <a:lnTo>
                    <a:pt x="119" y="274"/>
                  </a:lnTo>
                  <a:lnTo>
                    <a:pt x="119" y="274"/>
                  </a:lnTo>
                  <a:lnTo>
                    <a:pt x="117" y="274"/>
                  </a:lnTo>
                  <a:lnTo>
                    <a:pt x="117" y="276"/>
                  </a:lnTo>
                  <a:lnTo>
                    <a:pt x="117" y="276"/>
                  </a:lnTo>
                  <a:lnTo>
                    <a:pt x="117" y="276"/>
                  </a:lnTo>
                  <a:lnTo>
                    <a:pt x="117" y="278"/>
                  </a:lnTo>
                  <a:lnTo>
                    <a:pt x="119" y="278"/>
                  </a:lnTo>
                  <a:lnTo>
                    <a:pt x="148" y="278"/>
                  </a:lnTo>
                  <a:lnTo>
                    <a:pt x="148" y="278"/>
                  </a:lnTo>
                  <a:lnTo>
                    <a:pt x="150" y="278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50" y="274"/>
                  </a:lnTo>
                  <a:lnTo>
                    <a:pt x="148" y="274"/>
                  </a:lnTo>
                  <a:lnTo>
                    <a:pt x="148" y="274"/>
                  </a:lnTo>
                  <a:close/>
                  <a:moveTo>
                    <a:pt x="14" y="273"/>
                  </a:moveTo>
                  <a:lnTo>
                    <a:pt x="14" y="273"/>
                  </a:lnTo>
                  <a:lnTo>
                    <a:pt x="12" y="274"/>
                  </a:lnTo>
                  <a:lnTo>
                    <a:pt x="11" y="276"/>
                  </a:lnTo>
                  <a:lnTo>
                    <a:pt x="11" y="276"/>
                  </a:lnTo>
                  <a:lnTo>
                    <a:pt x="12" y="278"/>
                  </a:lnTo>
                  <a:lnTo>
                    <a:pt x="14" y="279"/>
                  </a:lnTo>
                  <a:lnTo>
                    <a:pt x="14" y="279"/>
                  </a:lnTo>
                  <a:lnTo>
                    <a:pt x="16" y="278"/>
                  </a:lnTo>
                  <a:lnTo>
                    <a:pt x="17" y="276"/>
                  </a:lnTo>
                  <a:lnTo>
                    <a:pt x="17" y="276"/>
                  </a:lnTo>
                  <a:lnTo>
                    <a:pt x="16" y="274"/>
                  </a:lnTo>
                  <a:lnTo>
                    <a:pt x="14" y="273"/>
                  </a:lnTo>
                  <a:lnTo>
                    <a:pt x="14" y="273"/>
                  </a:lnTo>
                  <a:close/>
                  <a:moveTo>
                    <a:pt x="47" y="273"/>
                  </a:moveTo>
                  <a:lnTo>
                    <a:pt x="47" y="273"/>
                  </a:lnTo>
                  <a:lnTo>
                    <a:pt x="46" y="274"/>
                  </a:lnTo>
                  <a:lnTo>
                    <a:pt x="45" y="276"/>
                  </a:lnTo>
                  <a:lnTo>
                    <a:pt x="45" y="276"/>
                  </a:lnTo>
                  <a:lnTo>
                    <a:pt x="46" y="278"/>
                  </a:lnTo>
                  <a:lnTo>
                    <a:pt x="47" y="279"/>
                  </a:lnTo>
                  <a:lnTo>
                    <a:pt x="47" y="279"/>
                  </a:lnTo>
                  <a:lnTo>
                    <a:pt x="49" y="278"/>
                  </a:lnTo>
                  <a:lnTo>
                    <a:pt x="50" y="276"/>
                  </a:lnTo>
                  <a:lnTo>
                    <a:pt x="50" y="276"/>
                  </a:lnTo>
                  <a:lnTo>
                    <a:pt x="49" y="274"/>
                  </a:lnTo>
                  <a:lnTo>
                    <a:pt x="47" y="273"/>
                  </a:lnTo>
                  <a:lnTo>
                    <a:pt x="47" y="273"/>
                  </a:lnTo>
                  <a:close/>
                  <a:moveTo>
                    <a:pt x="3" y="273"/>
                  </a:moveTo>
                  <a:lnTo>
                    <a:pt x="3" y="273"/>
                  </a:lnTo>
                  <a:lnTo>
                    <a:pt x="1" y="274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1" y="278"/>
                  </a:lnTo>
                  <a:lnTo>
                    <a:pt x="3" y="279"/>
                  </a:lnTo>
                  <a:lnTo>
                    <a:pt x="3" y="279"/>
                  </a:lnTo>
                  <a:lnTo>
                    <a:pt x="5" y="278"/>
                  </a:lnTo>
                  <a:lnTo>
                    <a:pt x="6" y="276"/>
                  </a:lnTo>
                  <a:lnTo>
                    <a:pt x="6" y="276"/>
                  </a:lnTo>
                  <a:lnTo>
                    <a:pt x="5" y="274"/>
                  </a:lnTo>
                  <a:lnTo>
                    <a:pt x="3" y="273"/>
                  </a:lnTo>
                  <a:lnTo>
                    <a:pt x="3" y="273"/>
                  </a:lnTo>
                  <a:close/>
                  <a:moveTo>
                    <a:pt x="37" y="273"/>
                  </a:moveTo>
                  <a:lnTo>
                    <a:pt x="37" y="273"/>
                  </a:lnTo>
                  <a:lnTo>
                    <a:pt x="35" y="274"/>
                  </a:lnTo>
                  <a:lnTo>
                    <a:pt x="34" y="276"/>
                  </a:lnTo>
                  <a:lnTo>
                    <a:pt x="34" y="276"/>
                  </a:lnTo>
                  <a:lnTo>
                    <a:pt x="35" y="278"/>
                  </a:lnTo>
                  <a:lnTo>
                    <a:pt x="37" y="279"/>
                  </a:lnTo>
                  <a:lnTo>
                    <a:pt x="37" y="279"/>
                  </a:lnTo>
                  <a:lnTo>
                    <a:pt x="39" y="278"/>
                  </a:lnTo>
                  <a:lnTo>
                    <a:pt x="39" y="276"/>
                  </a:lnTo>
                  <a:lnTo>
                    <a:pt x="39" y="276"/>
                  </a:lnTo>
                  <a:lnTo>
                    <a:pt x="39" y="274"/>
                  </a:lnTo>
                  <a:lnTo>
                    <a:pt x="37" y="273"/>
                  </a:lnTo>
                  <a:lnTo>
                    <a:pt x="37" y="273"/>
                  </a:lnTo>
                  <a:close/>
                  <a:moveTo>
                    <a:pt x="26" y="273"/>
                  </a:moveTo>
                  <a:lnTo>
                    <a:pt x="26" y="273"/>
                  </a:lnTo>
                  <a:lnTo>
                    <a:pt x="24" y="274"/>
                  </a:lnTo>
                  <a:lnTo>
                    <a:pt x="23" y="276"/>
                  </a:lnTo>
                  <a:lnTo>
                    <a:pt x="23" y="276"/>
                  </a:lnTo>
                  <a:lnTo>
                    <a:pt x="24" y="278"/>
                  </a:lnTo>
                  <a:lnTo>
                    <a:pt x="26" y="279"/>
                  </a:lnTo>
                  <a:lnTo>
                    <a:pt x="26" y="279"/>
                  </a:lnTo>
                  <a:lnTo>
                    <a:pt x="28" y="278"/>
                  </a:lnTo>
                  <a:lnTo>
                    <a:pt x="29" y="276"/>
                  </a:lnTo>
                  <a:lnTo>
                    <a:pt x="29" y="276"/>
                  </a:lnTo>
                  <a:lnTo>
                    <a:pt x="28" y="274"/>
                  </a:lnTo>
                  <a:lnTo>
                    <a:pt x="26" y="273"/>
                  </a:lnTo>
                  <a:lnTo>
                    <a:pt x="26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914042"/>
              <a:endParaRPr lang="zh-CN" altLang="en-US" sz="12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4" name="Freeform 1276"/>
            <p:cNvSpPr>
              <a:spLocks noEditPoints="1"/>
            </p:cNvSpPr>
            <p:nvPr/>
          </p:nvSpPr>
          <p:spPr bwMode="auto">
            <a:xfrm>
              <a:off x="862867" y="3818587"/>
              <a:ext cx="328613" cy="796925"/>
            </a:xfrm>
            <a:custGeom>
              <a:avLst/>
              <a:gdLst>
                <a:gd name="T0" fmla="*/ 206 w 207"/>
                <a:gd name="T1" fmla="*/ 2 h 502"/>
                <a:gd name="T2" fmla="*/ 205 w 207"/>
                <a:gd name="T3" fmla="*/ 1 h 502"/>
                <a:gd name="T4" fmla="*/ 3 w 207"/>
                <a:gd name="T5" fmla="*/ 0 h 502"/>
                <a:gd name="T6" fmla="*/ 1 w 207"/>
                <a:gd name="T7" fmla="*/ 1 h 502"/>
                <a:gd name="T8" fmla="*/ 0 w 207"/>
                <a:gd name="T9" fmla="*/ 3 h 502"/>
                <a:gd name="T10" fmla="*/ 0 w 207"/>
                <a:gd name="T11" fmla="*/ 499 h 502"/>
                <a:gd name="T12" fmla="*/ 1 w 207"/>
                <a:gd name="T13" fmla="*/ 501 h 502"/>
                <a:gd name="T14" fmla="*/ 3 w 207"/>
                <a:gd name="T15" fmla="*/ 502 h 502"/>
                <a:gd name="T16" fmla="*/ 204 w 207"/>
                <a:gd name="T17" fmla="*/ 502 h 502"/>
                <a:gd name="T18" fmla="*/ 206 w 207"/>
                <a:gd name="T19" fmla="*/ 501 h 502"/>
                <a:gd name="T20" fmla="*/ 207 w 207"/>
                <a:gd name="T21" fmla="*/ 499 h 502"/>
                <a:gd name="T22" fmla="*/ 22 w 207"/>
                <a:gd name="T23" fmla="*/ 480 h 502"/>
                <a:gd name="T24" fmla="*/ 185 w 207"/>
                <a:gd name="T25" fmla="*/ 473 h 502"/>
                <a:gd name="T26" fmla="*/ 185 w 207"/>
                <a:gd name="T27" fmla="*/ 480 h 502"/>
                <a:gd name="T28" fmla="*/ 19 w 207"/>
                <a:gd name="T29" fmla="*/ 460 h 502"/>
                <a:gd name="T30" fmla="*/ 187 w 207"/>
                <a:gd name="T31" fmla="*/ 457 h 502"/>
                <a:gd name="T32" fmla="*/ 185 w 207"/>
                <a:gd name="T33" fmla="*/ 448 h 502"/>
                <a:gd name="T34" fmla="*/ 20 w 207"/>
                <a:gd name="T35" fmla="*/ 441 h 502"/>
                <a:gd name="T36" fmla="*/ 189 w 207"/>
                <a:gd name="T37" fmla="*/ 444 h 502"/>
                <a:gd name="T38" fmla="*/ 85 w 207"/>
                <a:gd name="T39" fmla="*/ 389 h 502"/>
                <a:gd name="T40" fmla="*/ 100 w 207"/>
                <a:gd name="T41" fmla="*/ 375 h 502"/>
                <a:gd name="T42" fmla="*/ 116 w 207"/>
                <a:gd name="T43" fmla="*/ 380 h 502"/>
                <a:gd name="T44" fmla="*/ 123 w 207"/>
                <a:gd name="T45" fmla="*/ 397 h 502"/>
                <a:gd name="T46" fmla="*/ 107 w 207"/>
                <a:gd name="T47" fmla="*/ 412 h 502"/>
                <a:gd name="T48" fmla="*/ 90 w 207"/>
                <a:gd name="T49" fmla="*/ 407 h 502"/>
                <a:gd name="T50" fmla="*/ 192 w 207"/>
                <a:gd name="T51" fmla="*/ 328 h 502"/>
                <a:gd name="T52" fmla="*/ 22 w 207"/>
                <a:gd name="T53" fmla="*/ 334 h 502"/>
                <a:gd name="T54" fmla="*/ 16 w 207"/>
                <a:gd name="T55" fmla="*/ 305 h 502"/>
                <a:gd name="T56" fmla="*/ 185 w 207"/>
                <a:gd name="T57" fmla="*/ 299 h 502"/>
                <a:gd name="T58" fmla="*/ 192 w 207"/>
                <a:gd name="T59" fmla="*/ 328 h 502"/>
                <a:gd name="T60" fmla="*/ 185 w 207"/>
                <a:gd name="T61" fmla="*/ 288 h 502"/>
                <a:gd name="T62" fmla="*/ 16 w 207"/>
                <a:gd name="T63" fmla="*/ 282 h 502"/>
                <a:gd name="T64" fmla="*/ 22 w 207"/>
                <a:gd name="T65" fmla="*/ 254 h 502"/>
                <a:gd name="T66" fmla="*/ 192 w 207"/>
                <a:gd name="T67" fmla="*/ 260 h 502"/>
                <a:gd name="T68" fmla="*/ 187 w 207"/>
                <a:gd name="T69" fmla="*/ 242 h 502"/>
                <a:gd name="T70" fmla="*/ 16 w 207"/>
                <a:gd name="T71" fmla="*/ 239 h 502"/>
                <a:gd name="T72" fmla="*/ 19 w 207"/>
                <a:gd name="T73" fmla="*/ 208 h 502"/>
                <a:gd name="T74" fmla="*/ 191 w 207"/>
                <a:gd name="T75" fmla="*/ 211 h 502"/>
                <a:gd name="T76" fmla="*/ 190 w 207"/>
                <a:gd name="T77" fmla="*/ 195 h 502"/>
                <a:gd name="T78" fmla="*/ 18 w 207"/>
                <a:gd name="T79" fmla="*/ 195 h 502"/>
                <a:gd name="T80" fmla="*/ 18 w 207"/>
                <a:gd name="T81" fmla="*/ 164 h 502"/>
                <a:gd name="T82" fmla="*/ 190 w 207"/>
                <a:gd name="T83" fmla="*/ 164 h 502"/>
                <a:gd name="T84" fmla="*/ 191 w 207"/>
                <a:gd name="T85" fmla="*/ 148 h 502"/>
                <a:gd name="T86" fmla="*/ 19 w 207"/>
                <a:gd name="T87" fmla="*/ 151 h 502"/>
                <a:gd name="T88" fmla="*/ 16 w 207"/>
                <a:gd name="T89" fmla="*/ 121 h 502"/>
                <a:gd name="T90" fmla="*/ 187 w 207"/>
                <a:gd name="T91" fmla="*/ 118 h 502"/>
                <a:gd name="T92" fmla="*/ 192 w 207"/>
                <a:gd name="T93" fmla="*/ 100 h 502"/>
                <a:gd name="T94" fmla="*/ 22 w 207"/>
                <a:gd name="T95" fmla="*/ 106 h 502"/>
                <a:gd name="T96" fmla="*/ 16 w 207"/>
                <a:gd name="T97" fmla="*/ 78 h 502"/>
                <a:gd name="T98" fmla="*/ 185 w 207"/>
                <a:gd name="T99" fmla="*/ 72 h 502"/>
                <a:gd name="T100" fmla="*/ 192 w 207"/>
                <a:gd name="T101" fmla="*/ 55 h 502"/>
                <a:gd name="T102" fmla="*/ 22 w 207"/>
                <a:gd name="T103" fmla="*/ 60 h 502"/>
                <a:gd name="T104" fmla="*/ 16 w 207"/>
                <a:gd name="T105" fmla="*/ 32 h 502"/>
                <a:gd name="T106" fmla="*/ 185 w 207"/>
                <a:gd name="T107" fmla="*/ 26 h 502"/>
                <a:gd name="T108" fmla="*/ 192 w 207"/>
                <a:gd name="T109" fmla="*/ 5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7" h="502">
                  <a:moveTo>
                    <a:pt x="207" y="4"/>
                  </a:moveTo>
                  <a:lnTo>
                    <a:pt x="207" y="4"/>
                  </a:lnTo>
                  <a:lnTo>
                    <a:pt x="207" y="3"/>
                  </a:lnTo>
                  <a:lnTo>
                    <a:pt x="207" y="3"/>
                  </a:lnTo>
                  <a:lnTo>
                    <a:pt x="207" y="3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206" y="1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204" y="1"/>
                  </a:lnTo>
                  <a:lnTo>
                    <a:pt x="204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498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1"/>
                  </a:lnTo>
                  <a:lnTo>
                    <a:pt x="1" y="501"/>
                  </a:lnTo>
                  <a:lnTo>
                    <a:pt x="1" y="501"/>
                  </a:lnTo>
                  <a:lnTo>
                    <a:pt x="1" y="502"/>
                  </a:lnTo>
                  <a:lnTo>
                    <a:pt x="1" y="502"/>
                  </a:lnTo>
                  <a:lnTo>
                    <a:pt x="2" y="502"/>
                  </a:lnTo>
                  <a:lnTo>
                    <a:pt x="2" y="502"/>
                  </a:lnTo>
                  <a:lnTo>
                    <a:pt x="3" y="502"/>
                  </a:lnTo>
                  <a:lnTo>
                    <a:pt x="3" y="502"/>
                  </a:lnTo>
                  <a:lnTo>
                    <a:pt x="3" y="502"/>
                  </a:lnTo>
                  <a:lnTo>
                    <a:pt x="4" y="502"/>
                  </a:lnTo>
                  <a:lnTo>
                    <a:pt x="203" y="502"/>
                  </a:lnTo>
                  <a:lnTo>
                    <a:pt x="203" y="502"/>
                  </a:lnTo>
                  <a:lnTo>
                    <a:pt x="204" y="502"/>
                  </a:lnTo>
                  <a:lnTo>
                    <a:pt x="204" y="502"/>
                  </a:lnTo>
                  <a:lnTo>
                    <a:pt x="205" y="502"/>
                  </a:lnTo>
                  <a:lnTo>
                    <a:pt x="205" y="502"/>
                  </a:lnTo>
                  <a:lnTo>
                    <a:pt x="205" y="502"/>
                  </a:lnTo>
                  <a:lnTo>
                    <a:pt x="206" y="502"/>
                  </a:lnTo>
                  <a:lnTo>
                    <a:pt x="206" y="501"/>
                  </a:lnTo>
                  <a:lnTo>
                    <a:pt x="206" y="501"/>
                  </a:lnTo>
                  <a:lnTo>
                    <a:pt x="206" y="501"/>
                  </a:lnTo>
                  <a:lnTo>
                    <a:pt x="207" y="500"/>
                  </a:lnTo>
                  <a:lnTo>
                    <a:pt x="207" y="500"/>
                  </a:lnTo>
                  <a:lnTo>
                    <a:pt x="207" y="500"/>
                  </a:lnTo>
                  <a:lnTo>
                    <a:pt x="207" y="499"/>
                  </a:lnTo>
                  <a:lnTo>
                    <a:pt x="207" y="499"/>
                  </a:lnTo>
                  <a:lnTo>
                    <a:pt x="207" y="498"/>
                  </a:lnTo>
                  <a:lnTo>
                    <a:pt x="207" y="5"/>
                  </a:lnTo>
                  <a:lnTo>
                    <a:pt x="207" y="4"/>
                  </a:lnTo>
                  <a:close/>
                  <a:moveTo>
                    <a:pt x="185" y="480"/>
                  </a:moveTo>
                  <a:lnTo>
                    <a:pt x="22" y="480"/>
                  </a:lnTo>
                  <a:lnTo>
                    <a:pt x="22" y="480"/>
                  </a:lnTo>
                  <a:lnTo>
                    <a:pt x="20" y="479"/>
                  </a:lnTo>
                  <a:lnTo>
                    <a:pt x="19" y="477"/>
                  </a:lnTo>
                  <a:lnTo>
                    <a:pt x="19" y="477"/>
                  </a:lnTo>
                  <a:lnTo>
                    <a:pt x="20" y="474"/>
                  </a:lnTo>
                  <a:lnTo>
                    <a:pt x="22" y="473"/>
                  </a:lnTo>
                  <a:lnTo>
                    <a:pt x="185" y="473"/>
                  </a:lnTo>
                  <a:lnTo>
                    <a:pt x="185" y="473"/>
                  </a:lnTo>
                  <a:lnTo>
                    <a:pt x="187" y="474"/>
                  </a:lnTo>
                  <a:lnTo>
                    <a:pt x="189" y="477"/>
                  </a:lnTo>
                  <a:lnTo>
                    <a:pt x="189" y="477"/>
                  </a:lnTo>
                  <a:lnTo>
                    <a:pt x="187" y="479"/>
                  </a:lnTo>
                  <a:lnTo>
                    <a:pt x="185" y="480"/>
                  </a:lnTo>
                  <a:lnTo>
                    <a:pt x="185" y="480"/>
                  </a:lnTo>
                  <a:close/>
                  <a:moveTo>
                    <a:pt x="185" y="465"/>
                  </a:moveTo>
                  <a:lnTo>
                    <a:pt x="22" y="465"/>
                  </a:lnTo>
                  <a:lnTo>
                    <a:pt x="22" y="465"/>
                  </a:lnTo>
                  <a:lnTo>
                    <a:pt x="20" y="463"/>
                  </a:lnTo>
                  <a:lnTo>
                    <a:pt x="19" y="460"/>
                  </a:lnTo>
                  <a:lnTo>
                    <a:pt x="19" y="460"/>
                  </a:lnTo>
                  <a:lnTo>
                    <a:pt x="20" y="457"/>
                  </a:lnTo>
                  <a:lnTo>
                    <a:pt x="22" y="456"/>
                  </a:lnTo>
                  <a:lnTo>
                    <a:pt x="185" y="456"/>
                  </a:lnTo>
                  <a:lnTo>
                    <a:pt x="185" y="456"/>
                  </a:lnTo>
                  <a:lnTo>
                    <a:pt x="187" y="457"/>
                  </a:lnTo>
                  <a:lnTo>
                    <a:pt x="189" y="460"/>
                  </a:lnTo>
                  <a:lnTo>
                    <a:pt x="189" y="460"/>
                  </a:lnTo>
                  <a:lnTo>
                    <a:pt x="187" y="463"/>
                  </a:lnTo>
                  <a:lnTo>
                    <a:pt x="185" y="465"/>
                  </a:lnTo>
                  <a:lnTo>
                    <a:pt x="185" y="465"/>
                  </a:lnTo>
                  <a:close/>
                  <a:moveTo>
                    <a:pt x="185" y="448"/>
                  </a:moveTo>
                  <a:lnTo>
                    <a:pt x="22" y="448"/>
                  </a:lnTo>
                  <a:lnTo>
                    <a:pt x="22" y="448"/>
                  </a:lnTo>
                  <a:lnTo>
                    <a:pt x="20" y="447"/>
                  </a:lnTo>
                  <a:lnTo>
                    <a:pt x="19" y="444"/>
                  </a:lnTo>
                  <a:lnTo>
                    <a:pt x="19" y="444"/>
                  </a:lnTo>
                  <a:lnTo>
                    <a:pt x="20" y="441"/>
                  </a:lnTo>
                  <a:lnTo>
                    <a:pt x="22" y="440"/>
                  </a:lnTo>
                  <a:lnTo>
                    <a:pt x="185" y="440"/>
                  </a:lnTo>
                  <a:lnTo>
                    <a:pt x="185" y="440"/>
                  </a:lnTo>
                  <a:lnTo>
                    <a:pt x="187" y="441"/>
                  </a:lnTo>
                  <a:lnTo>
                    <a:pt x="189" y="444"/>
                  </a:lnTo>
                  <a:lnTo>
                    <a:pt x="189" y="444"/>
                  </a:lnTo>
                  <a:lnTo>
                    <a:pt x="187" y="447"/>
                  </a:lnTo>
                  <a:lnTo>
                    <a:pt x="185" y="448"/>
                  </a:lnTo>
                  <a:lnTo>
                    <a:pt x="185" y="448"/>
                  </a:lnTo>
                  <a:close/>
                  <a:moveTo>
                    <a:pt x="85" y="394"/>
                  </a:moveTo>
                  <a:lnTo>
                    <a:pt x="85" y="394"/>
                  </a:lnTo>
                  <a:lnTo>
                    <a:pt x="85" y="389"/>
                  </a:lnTo>
                  <a:lnTo>
                    <a:pt x="86" y="386"/>
                  </a:lnTo>
                  <a:lnTo>
                    <a:pt x="88" y="382"/>
                  </a:lnTo>
                  <a:lnTo>
                    <a:pt x="90" y="380"/>
                  </a:lnTo>
                  <a:lnTo>
                    <a:pt x="93" y="377"/>
                  </a:lnTo>
                  <a:lnTo>
                    <a:pt x="96" y="376"/>
                  </a:lnTo>
                  <a:lnTo>
                    <a:pt x="100" y="375"/>
                  </a:lnTo>
                  <a:lnTo>
                    <a:pt x="103" y="374"/>
                  </a:lnTo>
                  <a:lnTo>
                    <a:pt x="103" y="374"/>
                  </a:lnTo>
                  <a:lnTo>
                    <a:pt x="107" y="375"/>
                  </a:lnTo>
                  <a:lnTo>
                    <a:pt x="111" y="376"/>
                  </a:lnTo>
                  <a:lnTo>
                    <a:pt x="114" y="377"/>
                  </a:lnTo>
                  <a:lnTo>
                    <a:pt x="116" y="380"/>
                  </a:lnTo>
                  <a:lnTo>
                    <a:pt x="120" y="382"/>
                  </a:lnTo>
                  <a:lnTo>
                    <a:pt x="121" y="386"/>
                  </a:lnTo>
                  <a:lnTo>
                    <a:pt x="123" y="389"/>
                  </a:lnTo>
                  <a:lnTo>
                    <a:pt x="123" y="394"/>
                  </a:lnTo>
                  <a:lnTo>
                    <a:pt x="123" y="394"/>
                  </a:lnTo>
                  <a:lnTo>
                    <a:pt x="123" y="397"/>
                  </a:lnTo>
                  <a:lnTo>
                    <a:pt x="121" y="401"/>
                  </a:lnTo>
                  <a:lnTo>
                    <a:pt x="120" y="404"/>
                  </a:lnTo>
                  <a:lnTo>
                    <a:pt x="116" y="407"/>
                  </a:lnTo>
                  <a:lnTo>
                    <a:pt x="114" y="409"/>
                  </a:lnTo>
                  <a:lnTo>
                    <a:pt x="111" y="411"/>
                  </a:lnTo>
                  <a:lnTo>
                    <a:pt x="107" y="412"/>
                  </a:lnTo>
                  <a:lnTo>
                    <a:pt x="103" y="412"/>
                  </a:lnTo>
                  <a:lnTo>
                    <a:pt x="103" y="412"/>
                  </a:lnTo>
                  <a:lnTo>
                    <a:pt x="100" y="412"/>
                  </a:lnTo>
                  <a:lnTo>
                    <a:pt x="96" y="411"/>
                  </a:lnTo>
                  <a:lnTo>
                    <a:pt x="93" y="409"/>
                  </a:lnTo>
                  <a:lnTo>
                    <a:pt x="90" y="407"/>
                  </a:lnTo>
                  <a:lnTo>
                    <a:pt x="88" y="404"/>
                  </a:lnTo>
                  <a:lnTo>
                    <a:pt x="86" y="401"/>
                  </a:lnTo>
                  <a:lnTo>
                    <a:pt x="85" y="397"/>
                  </a:lnTo>
                  <a:lnTo>
                    <a:pt x="85" y="394"/>
                  </a:lnTo>
                  <a:lnTo>
                    <a:pt x="85" y="394"/>
                  </a:lnTo>
                  <a:close/>
                  <a:moveTo>
                    <a:pt x="192" y="328"/>
                  </a:moveTo>
                  <a:lnTo>
                    <a:pt x="192" y="328"/>
                  </a:lnTo>
                  <a:lnTo>
                    <a:pt x="191" y="330"/>
                  </a:lnTo>
                  <a:lnTo>
                    <a:pt x="190" y="332"/>
                  </a:lnTo>
                  <a:lnTo>
                    <a:pt x="187" y="333"/>
                  </a:lnTo>
                  <a:lnTo>
                    <a:pt x="185" y="334"/>
                  </a:lnTo>
                  <a:lnTo>
                    <a:pt x="22" y="334"/>
                  </a:lnTo>
                  <a:lnTo>
                    <a:pt x="22" y="334"/>
                  </a:lnTo>
                  <a:lnTo>
                    <a:pt x="19" y="333"/>
                  </a:lnTo>
                  <a:lnTo>
                    <a:pt x="18" y="332"/>
                  </a:lnTo>
                  <a:lnTo>
                    <a:pt x="16" y="330"/>
                  </a:lnTo>
                  <a:lnTo>
                    <a:pt x="16" y="328"/>
                  </a:lnTo>
                  <a:lnTo>
                    <a:pt x="16" y="305"/>
                  </a:lnTo>
                  <a:lnTo>
                    <a:pt x="16" y="305"/>
                  </a:lnTo>
                  <a:lnTo>
                    <a:pt x="16" y="303"/>
                  </a:lnTo>
                  <a:lnTo>
                    <a:pt x="18" y="301"/>
                  </a:lnTo>
                  <a:lnTo>
                    <a:pt x="19" y="300"/>
                  </a:lnTo>
                  <a:lnTo>
                    <a:pt x="22" y="299"/>
                  </a:lnTo>
                  <a:lnTo>
                    <a:pt x="185" y="299"/>
                  </a:lnTo>
                  <a:lnTo>
                    <a:pt x="185" y="299"/>
                  </a:lnTo>
                  <a:lnTo>
                    <a:pt x="187" y="300"/>
                  </a:lnTo>
                  <a:lnTo>
                    <a:pt x="190" y="301"/>
                  </a:lnTo>
                  <a:lnTo>
                    <a:pt x="191" y="303"/>
                  </a:lnTo>
                  <a:lnTo>
                    <a:pt x="192" y="305"/>
                  </a:lnTo>
                  <a:lnTo>
                    <a:pt x="192" y="328"/>
                  </a:lnTo>
                  <a:close/>
                  <a:moveTo>
                    <a:pt x="192" y="282"/>
                  </a:moveTo>
                  <a:lnTo>
                    <a:pt x="192" y="282"/>
                  </a:lnTo>
                  <a:lnTo>
                    <a:pt x="191" y="285"/>
                  </a:lnTo>
                  <a:lnTo>
                    <a:pt x="190" y="287"/>
                  </a:lnTo>
                  <a:lnTo>
                    <a:pt x="187" y="288"/>
                  </a:lnTo>
                  <a:lnTo>
                    <a:pt x="185" y="288"/>
                  </a:lnTo>
                  <a:lnTo>
                    <a:pt x="22" y="288"/>
                  </a:lnTo>
                  <a:lnTo>
                    <a:pt x="22" y="288"/>
                  </a:lnTo>
                  <a:lnTo>
                    <a:pt x="19" y="288"/>
                  </a:lnTo>
                  <a:lnTo>
                    <a:pt x="18" y="287"/>
                  </a:lnTo>
                  <a:lnTo>
                    <a:pt x="16" y="285"/>
                  </a:lnTo>
                  <a:lnTo>
                    <a:pt x="16" y="282"/>
                  </a:lnTo>
                  <a:lnTo>
                    <a:pt x="16" y="260"/>
                  </a:lnTo>
                  <a:lnTo>
                    <a:pt x="16" y="260"/>
                  </a:lnTo>
                  <a:lnTo>
                    <a:pt x="16" y="258"/>
                  </a:lnTo>
                  <a:lnTo>
                    <a:pt x="18" y="256"/>
                  </a:lnTo>
                  <a:lnTo>
                    <a:pt x="19" y="255"/>
                  </a:lnTo>
                  <a:lnTo>
                    <a:pt x="22" y="254"/>
                  </a:lnTo>
                  <a:lnTo>
                    <a:pt x="185" y="254"/>
                  </a:lnTo>
                  <a:lnTo>
                    <a:pt x="185" y="254"/>
                  </a:lnTo>
                  <a:lnTo>
                    <a:pt x="187" y="255"/>
                  </a:lnTo>
                  <a:lnTo>
                    <a:pt x="190" y="256"/>
                  </a:lnTo>
                  <a:lnTo>
                    <a:pt x="191" y="258"/>
                  </a:lnTo>
                  <a:lnTo>
                    <a:pt x="192" y="260"/>
                  </a:lnTo>
                  <a:lnTo>
                    <a:pt x="192" y="282"/>
                  </a:lnTo>
                  <a:close/>
                  <a:moveTo>
                    <a:pt x="192" y="236"/>
                  </a:moveTo>
                  <a:lnTo>
                    <a:pt x="192" y="236"/>
                  </a:lnTo>
                  <a:lnTo>
                    <a:pt x="191" y="239"/>
                  </a:lnTo>
                  <a:lnTo>
                    <a:pt x="190" y="240"/>
                  </a:lnTo>
                  <a:lnTo>
                    <a:pt x="187" y="242"/>
                  </a:lnTo>
                  <a:lnTo>
                    <a:pt x="185" y="242"/>
                  </a:lnTo>
                  <a:lnTo>
                    <a:pt x="22" y="242"/>
                  </a:lnTo>
                  <a:lnTo>
                    <a:pt x="22" y="242"/>
                  </a:lnTo>
                  <a:lnTo>
                    <a:pt x="19" y="242"/>
                  </a:lnTo>
                  <a:lnTo>
                    <a:pt x="18" y="240"/>
                  </a:lnTo>
                  <a:lnTo>
                    <a:pt x="16" y="239"/>
                  </a:lnTo>
                  <a:lnTo>
                    <a:pt x="16" y="236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16" y="211"/>
                  </a:lnTo>
                  <a:lnTo>
                    <a:pt x="18" y="210"/>
                  </a:lnTo>
                  <a:lnTo>
                    <a:pt x="19" y="208"/>
                  </a:lnTo>
                  <a:lnTo>
                    <a:pt x="22" y="208"/>
                  </a:lnTo>
                  <a:lnTo>
                    <a:pt x="185" y="208"/>
                  </a:lnTo>
                  <a:lnTo>
                    <a:pt x="185" y="208"/>
                  </a:lnTo>
                  <a:lnTo>
                    <a:pt x="187" y="208"/>
                  </a:lnTo>
                  <a:lnTo>
                    <a:pt x="190" y="210"/>
                  </a:lnTo>
                  <a:lnTo>
                    <a:pt x="191" y="211"/>
                  </a:lnTo>
                  <a:lnTo>
                    <a:pt x="192" y="215"/>
                  </a:lnTo>
                  <a:lnTo>
                    <a:pt x="192" y="236"/>
                  </a:lnTo>
                  <a:close/>
                  <a:moveTo>
                    <a:pt x="192" y="191"/>
                  </a:moveTo>
                  <a:lnTo>
                    <a:pt x="192" y="191"/>
                  </a:lnTo>
                  <a:lnTo>
                    <a:pt x="191" y="193"/>
                  </a:lnTo>
                  <a:lnTo>
                    <a:pt x="190" y="195"/>
                  </a:lnTo>
                  <a:lnTo>
                    <a:pt x="187" y="196"/>
                  </a:lnTo>
                  <a:lnTo>
                    <a:pt x="185" y="197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19" y="196"/>
                  </a:lnTo>
                  <a:lnTo>
                    <a:pt x="18" y="195"/>
                  </a:lnTo>
                  <a:lnTo>
                    <a:pt x="16" y="193"/>
                  </a:lnTo>
                  <a:lnTo>
                    <a:pt x="16" y="191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19" y="163"/>
                  </a:lnTo>
                  <a:lnTo>
                    <a:pt x="22" y="163"/>
                  </a:lnTo>
                  <a:lnTo>
                    <a:pt x="185" y="163"/>
                  </a:lnTo>
                  <a:lnTo>
                    <a:pt x="185" y="163"/>
                  </a:lnTo>
                  <a:lnTo>
                    <a:pt x="187" y="163"/>
                  </a:lnTo>
                  <a:lnTo>
                    <a:pt x="190" y="164"/>
                  </a:lnTo>
                  <a:lnTo>
                    <a:pt x="191" y="166"/>
                  </a:lnTo>
                  <a:lnTo>
                    <a:pt x="192" y="168"/>
                  </a:lnTo>
                  <a:lnTo>
                    <a:pt x="192" y="191"/>
                  </a:lnTo>
                  <a:close/>
                  <a:moveTo>
                    <a:pt x="192" y="146"/>
                  </a:moveTo>
                  <a:lnTo>
                    <a:pt x="192" y="146"/>
                  </a:lnTo>
                  <a:lnTo>
                    <a:pt x="191" y="148"/>
                  </a:lnTo>
                  <a:lnTo>
                    <a:pt x="190" y="150"/>
                  </a:lnTo>
                  <a:lnTo>
                    <a:pt x="187" y="151"/>
                  </a:lnTo>
                  <a:lnTo>
                    <a:pt x="185" y="152"/>
                  </a:lnTo>
                  <a:lnTo>
                    <a:pt x="22" y="152"/>
                  </a:lnTo>
                  <a:lnTo>
                    <a:pt x="22" y="152"/>
                  </a:lnTo>
                  <a:lnTo>
                    <a:pt x="19" y="151"/>
                  </a:lnTo>
                  <a:lnTo>
                    <a:pt x="18" y="150"/>
                  </a:lnTo>
                  <a:lnTo>
                    <a:pt x="16" y="148"/>
                  </a:lnTo>
                  <a:lnTo>
                    <a:pt x="16" y="146"/>
                  </a:lnTo>
                  <a:lnTo>
                    <a:pt x="16" y="123"/>
                  </a:lnTo>
                  <a:lnTo>
                    <a:pt x="16" y="123"/>
                  </a:lnTo>
                  <a:lnTo>
                    <a:pt x="16" y="121"/>
                  </a:lnTo>
                  <a:lnTo>
                    <a:pt x="18" y="119"/>
                  </a:lnTo>
                  <a:lnTo>
                    <a:pt x="19" y="118"/>
                  </a:lnTo>
                  <a:lnTo>
                    <a:pt x="22" y="118"/>
                  </a:lnTo>
                  <a:lnTo>
                    <a:pt x="185" y="118"/>
                  </a:lnTo>
                  <a:lnTo>
                    <a:pt x="185" y="118"/>
                  </a:lnTo>
                  <a:lnTo>
                    <a:pt x="187" y="118"/>
                  </a:lnTo>
                  <a:lnTo>
                    <a:pt x="190" y="119"/>
                  </a:lnTo>
                  <a:lnTo>
                    <a:pt x="191" y="121"/>
                  </a:lnTo>
                  <a:lnTo>
                    <a:pt x="192" y="123"/>
                  </a:lnTo>
                  <a:lnTo>
                    <a:pt x="192" y="146"/>
                  </a:lnTo>
                  <a:close/>
                  <a:moveTo>
                    <a:pt x="192" y="100"/>
                  </a:moveTo>
                  <a:lnTo>
                    <a:pt x="192" y="100"/>
                  </a:lnTo>
                  <a:lnTo>
                    <a:pt x="191" y="102"/>
                  </a:lnTo>
                  <a:lnTo>
                    <a:pt x="190" y="104"/>
                  </a:lnTo>
                  <a:lnTo>
                    <a:pt x="187" y="106"/>
                  </a:lnTo>
                  <a:lnTo>
                    <a:pt x="185" y="106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19" y="106"/>
                  </a:lnTo>
                  <a:lnTo>
                    <a:pt x="18" y="104"/>
                  </a:lnTo>
                  <a:lnTo>
                    <a:pt x="16" y="102"/>
                  </a:lnTo>
                  <a:lnTo>
                    <a:pt x="16" y="100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16" y="76"/>
                  </a:lnTo>
                  <a:lnTo>
                    <a:pt x="18" y="74"/>
                  </a:lnTo>
                  <a:lnTo>
                    <a:pt x="19" y="73"/>
                  </a:lnTo>
                  <a:lnTo>
                    <a:pt x="22" y="72"/>
                  </a:lnTo>
                  <a:lnTo>
                    <a:pt x="185" y="72"/>
                  </a:lnTo>
                  <a:lnTo>
                    <a:pt x="185" y="72"/>
                  </a:lnTo>
                  <a:lnTo>
                    <a:pt x="187" y="73"/>
                  </a:lnTo>
                  <a:lnTo>
                    <a:pt x="190" y="74"/>
                  </a:lnTo>
                  <a:lnTo>
                    <a:pt x="191" y="76"/>
                  </a:lnTo>
                  <a:lnTo>
                    <a:pt x="192" y="78"/>
                  </a:lnTo>
                  <a:lnTo>
                    <a:pt x="192" y="100"/>
                  </a:lnTo>
                  <a:close/>
                  <a:moveTo>
                    <a:pt x="192" y="55"/>
                  </a:moveTo>
                  <a:lnTo>
                    <a:pt x="192" y="55"/>
                  </a:lnTo>
                  <a:lnTo>
                    <a:pt x="191" y="57"/>
                  </a:lnTo>
                  <a:lnTo>
                    <a:pt x="190" y="59"/>
                  </a:lnTo>
                  <a:lnTo>
                    <a:pt x="187" y="60"/>
                  </a:lnTo>
                  <a:lnTo>
                    <a:pt x="185" y="60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9" y="60"/>
                  </a:lnTo>
                  <a:lnTo>
                    <a:pt x="18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19" y="27"/>
                  </a:lnTo>
                  <a:lnTo>
                    <a:pt x="22" y="26"/>
                  </a:lnTo>
                  <a:lnTo>
                    <a:pt x="185" y="26"/>
                  </a:lnTo>
                  <a:lnTo>
                    <a:pt x="185" y="26"/>
                  </a:lnTo>
                  <a:lnTo>
                    <a:pt x="187" y="27"/>
                  </a:lnTo>
                  <a:lnTo>
                    <a:pt x="190" y="28"/>
                  </a:lnTo>
                  <a:lnTo>
                    <a:pt x="191" y="30"/>
                  </a:lnTo>
                  <a:lnTo>
                    <a:pt x="192" y="32"/>
                  </a:lnTo>
                  <a:lnTo>
                    <a:pt x="19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914042"/>
              <a:endParaRPr lang="zh-CN" altLang="en-US" sz="12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5" name="Freeform 1277"/>
            <p:cNvSpPr>
              <a:spLocks noEditPoints="1"/>
            </p:cNvSpPr>
            <p:nvPr/>
          </p:nvSpPr>
          <p:spPr bwMode="auto">
            <a:xfrm>
              <a:off x="1267680" y="3897962"/>
              <a:ext cx="239713" cy="442913"/>
            </a:xfrm>
            <a:custGeom>
              <a:avLst/>
              <a:gdLst>
                <a:gd name="T0" fmla="*/ 23 w 151"/>
                <a:gd name="T1" fmla="*/ 3 h 279"/>
                <a:gd name="T2" fmla="*/ 38 w 151"/>
                <a:gd name="T3" fmla="*/ 1 h 279"/>
                <a:gd name="T4" fmla="*/ 15 w 151"/>
                <a:gd name="T5" fmla="*/ 5 h 279"/>
                <a:gd name="T6" fmla="*/ 13 w 151"/>
                <a:gd name="T7" fmla="*/ 5 h 279"/>
                <a:gd name="T8" fmla="*/ 4 w 151"/>
                <a:gd name="T9" fmla="*/ 0 h 279"/>
                <a:gd name="T10" fmla="*/ 51 w 151"/>
                <a:gd name="T11" fmla="*/ 3 h 279"/>
                <a:gd name="T12" fmla="*/ 48 w 151"/>
                <a:gd name="T13" fmla="*/ 5 h 279"/>
                <a:gd name="T14" fmla="*/ 120 w 151"/>
                <a:gd name="T15" fmla="*/ 0 h 279"/>
                <a:gd name="T16" fmla="*/ 48 w 151"/>
                <a:gd name="T17" fmla="*/ 51 h 279"/>
                <a:gd name="T18" fmla="*/ 46 w 151"/>
                <a:gd name="T19" fmla="*/ 50 h 279"/>
                <a:gd name="T20" fmla="*/ 36 w 151"/>
                <a:gd name="T21" fmla="*/ 45 h 279"/>
                <a:gd name="T22" fmla="*/ 17 w 151"/>
                <a:gd name="T23" fmla="*/ 48 h 279"/>
                <a:gd name="T24" fmla="*/ 15 w 151"/>
                <a:gd name="T25" fmla="*/ 51 h 279"/>
                <a:gd name="T26" fmla="*/ 23 w 151"/>
                <a:gd name="T27" fmla="*/ 48 h 279"/>
                <a:gd name="T28" fmla="*/ 151 w 151"/>
                <a:gd name="T29" fmla="*/ 48 h 279"/>
                <a:gd name="T30" fmla="*/ 118 w 151"/>
                <a:gd name="T31" fmla="*/ 50 h 279"/>
                <a:gd name="T32" fmla="*/ 4 w 151"/>
                <a:gd name="T33" fmla="*/ 45 h 279"/>
                <a:gd name="T34" fmla="*/ 150 w 151"/>
                <a:gd name="T35" fmla="*/ 96 h 279"/>
                <a:gd name="T36" fmla="*/ 117 w 151"/>
                <a:gd name="T37" fmla="*/ 94 h 279"/>
                <a:gd name="T38" fmla="*/ 17 w 151"/>
                <a:gd name="T39" fmla="*/ 92 h 279"/>
                <a:gd name="T40" fmla="*/ 25 w 151"/>
                <a:gd name="T41" fmla="*/ 97 h 279"/>
                <a:gd name="T42" fmla="*/ 24 w 151"/>
                <a:gd name="T43" fmla="*/ 96 h 279"/>
                <a:gd name="T44" fmla="*/ 4 w 151"/>
                <a:gd name="T45" fmla="*/ 90 h 279"/>
                <a:gd name="T46" fmla="*/ 40 w 151"/>
                <a:gd name="T47" fmla="*/ 94 h 279"/>
                <a:gd name="T48" fmla="*/ 36 w 151"/>
                <a:gd name="T49" fmla="*/ 97 h 279"/>
                <a:gd name="T50" fmla="*/ 45 w 151"/>
                <a:gd name="T51" fmla="*/ 94 h 279"/>
                <a:gd name="T52" fmla="*/ 17 w 151"/>
                <a:gd name="T53" fmla="*/ 137 h 279"/>
                <a:gd name="T54" fmla="*/ 48 w 151"/>
                <a:gd name="T55" fmla="*/ 142 h 279"/>
                <a:gd name="T56" fmla="*/ 46 w 151"/>
                <a:gd name="T57" fmla="*/ 141 h 279"/>
                <a:gd name="T58" fmla="*/ 25 w 151"/>
                <a:gd name="T59" fmla="*/ 137 h 279"/>
                <a:gd name="T60" fmla="*/ 150 w 151"/>
                <a:gd name="T61" fmla="*/ 141 h 279"/>
                <a:gd name="T62" fmla="*/ 117 w 151"/>
                <a:gd name="T63" fmla="*/ 139 h 279"/>
                <a:gd name="T64" fmla="*/ 38 w 151"/>
                <a:gd name="T65" fmla="*/ 137 h 279"/>
                <a:gd name="T66" fmla="*/ 4 w 151"/>
                <a:gd name="T67" fmla="*/ 142 h 279"/>
                <a:gd name="T68" fmla="*/ 1 w 151"/>
                <a:gd name="T69" fmla="*/ 141 h 279"/>
                <a:gd name="T70" fmla="*/ 15 w 151"/>
                <a:gd name="T71" fmla="*/ 182 h 279"/>
                <a:gd name="T72" fmla="*/ 7 w 151"/>
                <a:gd name="T73" fmla="*/ 185 h 279"/>
                <a:gd name="T74" fmla="*/ 4 w 151"/>
                <a:gd name="T75" fmla="*/ 187 h 279"/>
                <a:gd name="T76" fmla="*/ 120 w 151"/>
                <a:gd name="T77" fmla="*/ 182 h 279"/>
                <a:gd name="T78" fmla="*/ 25 w 151"/>
                <a:gd name="T79" fmla="*/ 187 h 279"/>
                <a:gd name="T80" fmla="*/ 24 w 151"/>
                <a:gd name="T81" fmla="*/ 186 h 279"/>
                <a:gd name="T82" fmla="*/ 48 w 151"/>
                <a:gd name="T83" fmla="*/ 182 h 279"/>
                <a:gd name="T84" fmla="*/ 40 w 151"/>
                <a:gd name="T85" fmla="*/ 185 h 279"/>
                <a:gd name="T86" fmla="*/ 36 w 151"/>
                <a:gd name="T87" fmla="*/ 187 h 279"/>
                <a:gd name="T88" fmla="*/ 149 w 151"/>
                <a:gd name="T89" fmla="*/ 232 h 279"/>
                <a:gd name="T90" fmla="*/ 37 w 151"/>
                <a:gd name="T91" fmla="*/ 227 h 279"/>
                <a:gd name="T92" fmla="*/ 40 w 151"/>
                <a:gd name="T93" fmla="*/ 228 h 279"/>
                <a:gd name="T94" fmla="*/ 48 w 151"/>
                <a:gd name="T95" fmla="*/ 232 h 279"/>
                <a:gd name="T96" fmla="*/ 1 w 151"/>
                <a:gd name="T97" fmla="*/ 230 h 279"/>
                <a:gd name="T98" fmla="*/ 4 w 151"/>
                <a:gd name="T99" fmla="*/ 227 h 279"/>
                <a:gd name="T100" fmla="*/ 29 w 151"/>
                <a:gd name="T101" fmla="*/ 230 h 279"/>
                <a:gd name="T102" fmla="*/ 13 w 151"/>
                <a:gd name="T103" fmla="*/ 232 h 279"/>
                <a:gd name="T104" fmla="*/ 120 w 151"/>
                <a:gd name="T105" fmla="*/ 274 h 279"/>
                <a:gd name="T106" fmla="*/ 151 w 151"/>
                <a:gd name="T107" fmla="*/ 278 h 279"/>
                <a:gd name="T108" fmla="*/ 12 w 151"/>
                <a:gd name="T109" fmla="*/ 276 h 279"/>
                <a:gd name="T110" fmla="*/ 15 w 151"/>
                <a:gd name="T111" fmla="*/ 273 h 279"/>
                <a:gd name="T112" fmla="*/ 51 w 151"/>
                <a:gd name="T113" fmla="*/ 276 h 279"/>
                <a:gd name="T114" fmla="*/ 1 w 151"/>
                <a:gd name="T115" fmla="*/ 278 h 279"/>
                <a:gd name="T116" fmla="*/ 37 w 151"/>
                <a:gd name="T117" fmla="*/ 273 h 279"/>
                <a:gd name="T118" fmla="*/ 40 w 151"/>
                <a:gd name="T119" fmla="*/ 274 h 279"/>
                <a:gd name="T120" fmla="*/ 26 w 151"/>
                <a:gd name="T1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279">
                  <a:moveTo>
                    <a:pt x="25" y="5"/>
                  </a:moveTo>
                  <a:lnTo>
                    <a:pt x="25" y="5"/>
                  </a:lnTo>
                  <a:lnTo>
                    <a:pt x="27" y="5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5"/>
                  </a:ln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15" y="5"/>
                  </a:move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5" y="5"/>
                  </a:lnTo>
                  <a:close/>
                  <a:moveTo>
                    <a:pt x="4" y="5"/>
                  </a:moveTo>
                  <a:lnTo>
                    <a:pt x="4" y="5"/>
                  </a:lnTo>
                  <a:lnTo>
                    <a:pt x="6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4" y="5"/>
                  </a:lnTo>
                  <a:lnTo>
                    <a:pt x="4" y="5"/>
                  </a:lnTo>
                  <a:close/>
                  <a:moveTo>
                    <a:pt x="48" y="5"/>
                  </a:moveTo>
                  <a:lnTo>
                    <a:pt x="48" y="5"/>
                  </a:lnTo>
                  <a:lnTo>
                    <a:pt x="50" y="5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8" y="5"/>
                  </a:lnTo>
                  <a:lnTo>
                    <a:pt x="48" y="5"/>
                  </a:lnTo>
                  <a:close/>
                  <a:moveTo>
                    <a:pt x="120" y="5"/>
                  </a:moveTo>
                  <a:lnTo>
                    <a:pt x="149" y="5"/>
                  </a:lnTo>
                  <a:lnTo>
                    <a:pt x="149" y="5"/>
                  </a:lnTo>
                  <a:lnTo>
                    <a:pt x="150" y="4"/>
                  </a:lnTo>
                  <a:lnTo>
                    <a:pt x="151" y="3"/>
                  </a:lnTo>
                  <a:lnTo>
                    <a:pt x="151" y="3"/>
                  </a:lnTo>
                  <a:lnTo>
                    <a:pt x="151" y="3"/>
                  </a:lnTo>
                  <a:lnTo>
                    <a:pt x="150" y="1"/>
                  </a:lnTo>
                  <a:lnTo>
                    <a:pt x="149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1"/>
                  </a:lnTo>
                  <a:lnTo>
                    <a:pt x="117" y="3"/>
                  </a:lnTo>
                  <a:lnTo>
                    <a:pt x="117" y="3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5"/>
                  </a:lnTo>
                  <a:lnTo>
                    <a:pt x="120" y="5"/>
                  </a:lnTo>
                  <a:close/>
                  <a:moveTo>
                    <a:pt x="48" y="51"/>
                  </a:moveTo>
                  <a:lnTo>
                    <a:pt x="48" y="51"/>
                  </a:lnTo>
                  <a:lnTo>
                    <a:pt x="50" y="50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0" y="46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46" y="46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50"/>
                  </a:lnTo>
                  <a:lnTo>
                    <a:pt x="48" y="51"/>
                  </a:lnTo>
                  <a:lnTo>
                    <a:pt x="48" y="51"/>
                  </a:lnTo>
                  <a:close/>
                  <a:moveTo>
                    <a:pt x="36" y="51"/>
                  </a:moveTo>
                  <a:lnTo>
                    <a:pt x="36" y="51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6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4" y="46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6" y="51"/>
                  </a:lnTo>
                  <a:lnTo>
                    <a:pt x="36" y="51"/>
                  </a:lnTo>
                  <a:close/>
                  <a:moveTo>
                    <a:pt x="15" y="51"/>
                  </a:moveTo>
                  <a:lnTo>
                    <a:pt x="15" y="51"/>
                  </a:lnTo>
                  <a:lnTo>
                    <a:pt x="17" y="50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3" y="46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3" y="50"/>
                  </a:lnTo>
                  <a:lnTo>
                    <a:pt x="15" y="51"/>
                  </a:lnTo>
                  <a:lnTo>
                    <a:pt x="15" y="51"/>
                  </a:lnTo>
                  <a:close/>
                  <a:moveTo>
                    <a:pt x="25" y="51"/>
                  </a:moveTo>
                  <a:lnTo>
                    <a:pt x="25" y="51"/>
                  </a:lnTo>
                  <a:lnTo>
                    <a:pt x="27" y="5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7" y="46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4" y="46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50"/>
                  </a:lnTo>
                  <a:lnTo>
                    <a:pt x="25" y="51"/>
                  </a:lnTo>
                  <a:lnTo>
                    <a:pt x="25" y="51"/>
                  </a:lnTo>
                  <a:close/>
                  <a:moveTo>
                    <a:pt x="120" y="50"/>
                  </a:moveTo>
                  <a:lnTo>
                    <a:pt x="149" y="50"/>
                  </a:lnTo>
                  <a:lnTo>
                    <a:pt x="149" y="50"/>
                  </a:lnTo>
                  <a:lnTo>
                    <a:pt x="150" y="50"/>
                  </a:lnTo>
                  <a:lnTo>
                    <a:pt x="151" y="48"/>
                  </a:lnTo>
                  <a:lnTo>
                    <a:pt x="151" y="48"/>
                  </a:lnTo>
                  <a:lnTo>
                    <a:pt x="151" y="48"/>
                  </a:lnTo>
                  <a:lnTo>
                    <a:pt x="150" y="46"/>
                  </a:lnTo>
                  <a:lnTo>
                    <a:pt x="149" y="46"/>
                  </a:lnTo>
                  <a:lnTo>
                    <a:pt x="120" y="46"/>
                  </a:lnTo>
                  <a:lnTo>
                    <a:pt x="120" y="46"/>
                  </a:lnTo>
                  <a:lnTo>
                    <a:pt x="118" y="46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8" y="50"/>
                  </a:lnTo>
                  <a:lnTo>
                    <a:pt x="120" y="50"/>
                  </a:lnTo>
                  <a:lnTo>
                    <a:pt x="120" y="50"/>
                  </a:lnTo>
                  <a:close/>
                  <a:moveTo>
                    <a:pt x="4" y="51"/>
                  </a:moveTo>
                  <a:lnTo>
                    <a:pt x="4" y="51"/>
                  </a:lnTo>
                  <a:lnTo>
                    <a:pt x="6" y="50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6" y="4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1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4" y="51"/>
                  </a:lnTo>
                  <a:lnTo>
                    <a:pt x="4" y="51"/>
                  </a:lnTo>
                  <a:close/>
                  <a:moveTo>
                    <a:pt x="120" y="96"/>
                  </a:moveTo>
                  <a:lnTo>
                    <a:pt x="149" y="96"/>
                  </a:lnTo>
                  <a:lnTo>
                    <a:pt x="149" y="96"/>
                  </a:lnTo>
                  <a:lnTo>
                    <a:pt x="150" y="96"/>
                  </a:lnTo>
                  <a:lnTo>
                    <a:pt x="151" y="94"/>
                  </a:lnTo>
                  <a:lnTo>
                    <a:pt x="151" y="94"/>
                  </a:lnTo>
                  <a:lnTo>
                    <a:pt x="151" y="94"/>
                  </a:lnTo>
                  <a:lnTo>
                    <a:pt x="150" y="92"/>
                  </a:lnTo>
                  <a:lnTo>
                    <a:pt x="149" y="92"/>
                  </a:lnTo>
                  <a:lnTo>
                    <a:pt x="120" y="92"/>
                  </a:lnTo>
                  <a:lnTo>
                    <a:pt x="120" y="92"/>
                  </a:lnTo>
                  <a:lnTo>
                    <a:pt x="118" y="92"/>
                  </a:lnTo>
                  <a:lnTo>
                    <a:pt x="117" y="94"/>
                  </a:lnTo>
                  <a:lnTo>
                    <a:pt x="117" y="94"/>
                  </a:lnTo>
                  <a:lnTo>
                    <a:pt x="117" y="94"/>
                  </a:lnTo>
                  <a:lnTo>
                    <a:pt x="118" y="96"/>
                  </a:lnTo>
                  <a:lnTo>
                    <a:pt x="120" y="96"/>
                  </a:lnTo>
                  <a:lnTo>
                    <a:pt x="120" y="96"/>
                  </a:lnTo>
                  <a:close/>
                  <a:moveTo>
                    <a:pt x="15" y="97"/>
                  </a:moveTo>
                  <a:lnTo>
                    <a:pt x="15" y="97"/>
                  </a:lnTo>
                  <a:lnTo>
                    <a:pt x="17" y="96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2" y="94"/>
                  </a:lnTo>
                  <a:lnTo>
                    <a:pt x="12" y="94"/>
                  </a:lnTo>
                  <a:lnTo>
                    <a:pt x="13" y="96"/>
                  </a:lnTo>
                  <a:lnTo>
                    <a:pt x="15" y="97"/>
                  </a:lnTo>
                  <a:lnTo>
                    <a:pt x="15" y="97"/>
                  </a:lnTo>
                  <a:close/>
                  <a:moveTo>
                    <a:pt x="25" y="97"/>
                  </a:moveTo>
                  <a:lnTo>
                    <a:pt x="25" y="97"/>
                  </a:lnTo>
                  <a:lnTo>
                    <a:pt x="27" y="96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7" y="92"/>
                  </a:lnTo>
                  <a:lnTo>
                    <a:pt x="25" y="90"/>
                  </a:lnTo>
                  <a:lnTo>
                    <a:pt x="25" y="90"/>
                  </a:lnTo>
                  <a:lnTo>
                    <a:pt x="24" y="92"/>
                  </a:lnTo>
                  <a:lnTo>
                    <a:pt x="23" y="94"/>
                  </a:lnTo>
                  <a:lnTo>
                    <a:pt x="23" y="94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5" y="97"/>
                  </a:lnTo>
                  <a:close/>
                  <a:moveTo>
                    <a:pt x="4" y="97"/>
                  </a:moveTo>
                  <a:lnTo>
                    <a:pt x="4" y="97"/>
                  </a:lnTo>
                  <a:lnTo>
                    <a:pt x="6" y="96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4" y="97"/>
                  </a:lnTo>
                  <a:lnTo>
                    <a:pt x="4" y="97"/>
                  </a:lnTo>
                  <a:close/>
                  <a:moveTo>
                    <a:pt x="36" y="97"/>
                  </a:moveTo>
                  <a:lnTo>
                    <a:pt x="36" y="97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38" y="92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4" y="92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4" y="96"/>
                  </a:lnTo>
                  <a:lnTo>
                    <a:pt x="36" y="97"/>
                  </a:lnTo>
                  <a:lnTo>
                    <a:pt x="36" y="97"/>
                  </a:lnTo>
                  <a:close/>
                  <a:moveTo>
                    <a:pt x="48" y="97"/>
                  </a:moveTo>
                  <a:lnTo>
                    <a:pt x="48" y="97"/>
                  </a:lnTo>
                  <a:lnTo>
                    <a:pt x="50" y="96"/>
                  </a:lnTo>
                  <a:lnTo>
                    <a:pt x="51" y="94"/>
                  </a:lnTo>
                  <a:lnTo>
                    <a:pt x="51" y="94"/>
                  </a:lnTo>
                  <a:lnTo>
                    <a:pt x="50" y="92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6" y="92"/>
                  </a:lnTo>
                  <a:lnTo>
                    <a:pt x="45" y="94"/>
                  </a:lnTo>
                  <a:lnTo>
                    <a:pt x="45" y="94"/>
                  </a:lnTo>
                  <a:lnTo>
                    <a:pt x="46" y="96"/>
                  </a:lnTo>
                  <a:lnTo>
                    <a:pt x="48" y="97"/>
                  </a:lnTo>
                  <a:lnTo>
                    <a:pt x="48" y="97"/>
                  </a:lnTo>
                  <a:close/>
                  <a:moveTo>
                    <a:pt x="15" y="142"/>
                  </a:moveTo>
                  <a:lnTo>
                    <a:pt x="15" y="142"/>
                  </a:lnTo>
                  <a:lnTo>
                    <a:pt x="17" y="141"/>
                  </a:lnTo>
                  <a:lnTo>
                    <a:pt x="17" y="139"/>
                  </a:lnTo>
                  <a:lnTo>
                    <a:pt x="17" y="139"/>
                  </a:lnTo>
                  <a:lnTo>
                    <a:pt x="17" y="13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3" y="137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3" y="141"/>
                  </a:lnTo>
                  <a:lnTo>
                    <a:pt x="15" y="142"/>
                  </a:lnTo>
                  <a:lnTo>
                    <a:pt x="15" y="142"/>
                  </a:lnTo>
                  <a:close/>
                  <a:moveTo>
                    <a:pt x="48" y="142"/>
                  </a:moveTo>
                  <a:lnTo>
                    <a:pt x="48" y="142"/>
                  </a:lnTo>
                  <a:lnTo>
                    <a:pt x="50" y="141"/>
                  </a:lnTo>
                  <a:lnTo>
                    <a:pt x="51" y="139"/>
                  </a:lnTo>
                  <a:lnTo>
                    <a:pt x="51" y="139"/>
                  </a:lnTo>
                  <a:lnTo>
                    <a:pt x="50" y="137"/>
                  </a:lnTo>
                  <a:lnTo>
                    <a:pt x="48" y="137"/>
                  </a:lnTo>
                  <a:lnTo>
                    <a:pt x="48" y="137"/>
                  </a:lnTo>
                  <a:lnTo>
                    <a:pt x="46" y="137"/>
                  </a:lnTo>
                  <a:lnTo>
                    <a:pt x="45" y="139"/>
                  </a:lnTo>
                  <a:lnTo>
                    <a:pt x="45" y="139"/>
                  </a:lnTo>
                  <a:lnTo>
                    <a:pt x="46" y="141"/>
                  </a:lnTo>
                  <a:lnTo>
                    <a:pt x="48" y="142"/>
                  </a:lnTo>
                  <a:lnTo>
                    <a:pt x="48" y="142"/>
                  </a:lnTo>
                  <a:close/>
                  <a:moveTo>
                    <a:pt x="25" y="142"/>
                  </a:moveTo>
                  <a:lnTo>
                    <a:pt x="25" y="142"/>
                  </a:lnTo>
                  <a:lnTo>
                    <a:pt x="27" y="14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7" y="137"/>
                  </a:lnTo>
                  <a:lnTo>
                    <a:pt x="25" y="137"/>
                  </a:lnTo>
                  <a:lnTo>
                    <a:pt x="25" y="137"/>
                  </a:lnTo>
                  <a:lnTo>
                    <a:pt x="24" y="137"/>
                  </a:lnTo>
                  <a:lnTo>
                    <a:pt x="23" y="139"/>
                  </a:lnTo>
                  <a:lnTo>
                    <a:pt x="23" y="139"/>
                  </a:lnTo>
                  <a:lnTo>
                    <a:pt x="24" y="141"/>
                  </a:lnTo>
                  <a:lnTo>
                    <a:pt x="25" y="142"/>
                  </a:lnTo>
                  <a:lnTo>
                    <a:pt x="25" y="142"/>
                  </a:lnTo>
                  <a:close/>
                  <a:moveTo>
                    <a:pt x="120" y="142"/>
                  </a:moveTo>
                  <a:lnTo>
                    <a:pt x="149" y="142"/>
                  </a:lnTo>
                  <a:lnTo>
                    <a:pt x="149" y="142"/>
                  </a:lnTo>
                  <a:lnTo>
                    <a:pt x="150" y="141"/>
                  </a:lnTo>
                  <a:lnTo>
                    <a:pt x="151" y="139"/>
                  </a:lnTo>
                  <a:lnTo>
                    <a:pt x="151" y="139"/>
                  </a:lnTo>
                  <a:lnTo>
                    <a:pt x="151" y="139"/>
                  </a:lnTo>
                  <a:lnTo>
                    <a:pt x="150" y="138"/>
                  </a:lnTo>
                  <a:lnTo>
                    <a:pt x="149" y="137"/>
                  </a:lnTo>
                  <a:lnTo>
                    <a:pt x="120" y="137"/>
                  </a:lnTo>
                  <a:lnTo>
                    <a:pt x="120" y="137"/>
                  </a:lnTo>
                  <a:lnTo>
                    <a:pt x="118" y="138"/>
                  </a:lnTo>
                  <a:lnTo>
                    <a:pt x="117" y="139"/>
                  </a:lnTo>
                  <a:lnTo>
                    <a:pt x="117" y="139"/>
                  </a:lnTo>
                  <a:lnTo>
                    <a:pt x="117" y="139"/>
                  </a:lnTo>
                  <a:lnTo>
                    <a:pt x="118" y="141"/>
                  </a:lnTo>
                  <a:lnTo>
                    <a:pt x="120" y="142"/>
                  </a:lnTo>
                  <a:lnTo>
                    <a:pt x="120" y="142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41"/>
                  </a:lnTo>
                  <a:lnTo>
                    <a:pt x="40" y="139"/>
                  </a:lnTo>
                  <a:lnTo>
                    <a:pt x="40" y="139"/>
                  </a:lnTo>
                  <a:lnTo>
                    <a:pt x="38" y="137"/>
                  </a:lnTo>
                  <a:lnTo>
                    <a:pt x="36" y="137"/>
                  </a:lnTo>
                  <a:lnTo>
                    <a:pt x="36" y="137"/>
                  </a:lnTo>
                  <a:lnTo>
                    <a:pt x="34" y="137"/>
                  </a:lnTo>
                  <a:lnTo>
                    <a:pt x="34" y="139"/>
                  </a:lnTo>
                  <a:lnTo>
                    <a:pt x="34" y="139"/>
                  </a:lnTo>
                  <a:lnTo>
                    <a:pt x="34" y="141"/>
                  </a:lnTo>
                  <a:lnTo>
                    <a:pt x="36" y="142"/>
                  </a:lnTo>
                  <a:lnTo>
                    <a:pt x="36" y="142"/>
                  </a:lnTo>
                  <a:close/>
                  <a:moveTo>
                    <a:pt x="4" y="142"/>
                  </a:moveTo>
                  <a:lnTo>
                    <a:pt x="4" y="142"/>
                  </a:lnTo>
                  <a:lnTo>
                    <a:pt x="6" y="141"/>
                  </a:lnTo>
                  <a:lnTo>
                    <a:pt x="7" y="139"/>
                  </a:lnTo>
                  <a:lnTo>
                    <a:pt x="7" y="139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1" y="137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4" y="142"/>
                  </a:lnTo>
                  <a:lnTo>
                    <a:pt x="4" y="142"/>
                  </a:lnTo>
                  <a:close/>
                  <a:moveTo>
                    <a:pt x="15" y="187"/>
                  </a:moveTo>
                  <a:lnTo>
                    <a:pt x="15" y="187"/>
                  </a:lnTo>
                  <a:lnTo>
                    <a:pt x="17" y="186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3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3" y="183"/>
                  </a:lnTo>
                  <a:lnTo>
                    <a:pt x="12" y="185"/>
                  </a:lnTo>
                  <a:lnTo>
                    <a:pt x="12" y="185"/>
                  </a:lnTo>
                  <a:lnTo>
                    <a:pt x="13" y="186"/>
                  </a:lnTo>
                  <a:lnTo>
                    <a:pt x="15" y="187"/>
                  </a:lnTo>
                  <a:lnTo>
                    <a:pt x="15" y="187"/>
                  </a:lnTo>
                  <a:close/>
                  <a:moveTo>
                    <a:pt x="4" y="187"/>
                  </a:moveTo>
                  <a:lnTo>
                    <a:pt x="4" y="187"/>
                  </a:lnTo>
                  <a:lnTo>
                    <a:pt x="6" y="186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6" y="183"/>
                  </a:lnTo>
                  <a:lnTo>
                    <a:pt x="4" y="182"/>
                  </a:lnTo>
                  <a:lnTo>
                    <a:pt x="4" y="182"/>
                  </a:lnTo>
                  <a:lnTo>
                    <a:pt x="1" y="183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" y="186"/>
                  </a:lnTo>
                  <a:lnTo>
                    <a:pt x="4" y="187"/>
                  </a:lnTo>
                  <a:lnTo>
                    <a:pt x="4" y="187"/>
                  </a:lnTo>
                  <a:close/>
                  <a:moveTo>
                    <a:pt x="120" y="187"/>
                  </a:moveTo>
                  <a:lnTo>
                    <a:pt x="149" y="187"/>
                  </a:lnTo>
                  <a:lnTo>
                    <a:pt x="149" y="187"/>
                  </a:lnTo>
                  <a:lnTo>
                    <a:pt x="150" y="186"/>
                  </a:lnTo>
                  <a:lnTo>
                    <a:pt x="151" y="185"/>
                  </a:lnTo>
                  <a:lnTo>
                    <a:pt x="151" y="185"/>
                  </a:lnTo>
                  <a:lnTo>
                    <a:pt x="151" y="185"/>
                  </a:lnTo>
                  <a:lnTo>
                    <a:pt x="150" y="183"/>
                  </a:lnTo>
                  <a:lnTo>
                    <a:pt x="149" y="182"/>
                  </a:lnTo>
                  <a:lnTo>
                    <a:pt x="120" y="182"/>
                  </a:lnTo>
                  <a:lnTo>
                    <a:pt x="120" y="182"/>
                  </a:lnTo>
                  <a:lnTo>
                    <a:pt x="118" y="183"/>
                  </a:lnTo>
                  <a:lnTo>
                    <a:pt x="117" y="185"/>
                  </a:lnTo>
                  <a:lnTo>
                    <a:pt x="117" y="185"/>
                  </a:lnTo>
                  <a:lnTo>
                    <a:pt x="117" y="185"/>
                  </a:lnTo>
                  <a:lnTo>
                    <a:pt x="118" y="186"/>
                  </a:lnTo>
                  <a:lnTo>
                    <a:pt x="120" y="187"/>
                  </a:lnTo>
                  <a:lnTo>
                    <a:pt x="120" y="187"/>
                  </a:lnTo>
                  <a:close/>
                  <a:moveTo>
                    <a:pt x="25" y="187"/>
                  </a:moveTo>
                  <a:lnTo>
                    <a:pt x="25" y="187"/>
                  </a:lnTo>
                  <a:lnTo>
                    <a:pt x="27" y="186"/>
                  </a:lnTo>
                  <a:lnTo>
                    <a:pt x="28" y="185"/>
                  </a:lnTo>
                  <a:lnTo>
                    <a:pt x="28" y="185"/>
                  </a:lnTo>
                  <a:lnTo>
                    <a:pt x="27" y="183"/>
                  </a:lnTo>
                  <a:lnTo>
                    <a:pt x="25" y="182"/>
                  </a:lnTo>
                  <a:lnTo>
                    <a:pt x="25" y="182"/>
                  </a:lnTo>
                  <a:lnTo>
                    <a:pt x="24" y="183"/>
                  </a:lnTo>
                  <a:lnTo>
                    <a:pt x="23" y="185"/>
                  </a:lnTo>
                  <a:lnTo>
                    <a:pt x="23" y="185"/>
                  </a:lnTo>
                  <a:lnTo>
                    <a:pt x="24" y="186"/>
                  </a:lnTo>
                  <a:lnTo>
                    <a:pt x="25" y="187"/>
                  </a:lnTo>
                  <a:lnTo>
                    <a:pt x="25" y="187"/>
                  </a:lnTo>
                  <a:close/>
                  <a:moveTo>
                    <a:pt x="48" y="187"/>
                  </a:moveTo>
                  <a:lnTo>
                    <a:pt x="48" y="187"/>
                  </a:lnTo>
                  <a:lnTo>
                    <a:pt x="50" y="186"/>
                  </a:lnTo>
                  <a:lnTo>
                    <a:pt x="51" y="185"/>
                  </a:lnTo>
                  <a:lnTo>
                    <a:pt x="51" y="185"/>
                  </a:lnTo>
                  <a:lnTo>
                    <a:pt x="50" y="183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6" y="183"/>
                  </a:lnTo>
                  <a:lnTo>
                    <a:pt x="45" y="185"/>
                  </a:lnTo>
                  <a:lnTo>
                    <a:pt x="45" y="185"/>
                  </a:lnTo>
                  <a:lnTo>
                    <a:pt x="46" y="186"/>
                  </a:lnTo>
                  <a:lnTo>
                    <a:pt x="48" y="187"/>
                  </a:lnTo>
                  <a:lnTo>
                    <a:pt x="48" y="187"/>
                  </a:lnTo>
                  <a:close/>
                  <a:moveTo>
                    <a:pt x="36" y="187"/>
                  </a:moveTo>
                  <a:lnTo>
                    <a:pt x="36" y="187"/>
                  </a:lnTo>
                  <a:lnTo>
                    <a:pt x="38" y="186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8" y="183"/>
                  </a:lnTo>
                  <a:lnTo>
                    <a:pt x="36" y="182"/>
                  </a:lnTo>
                  <a:lnTo>
                    <a:pt x="36" y="182"/>
                  </a:lnTo>
                  <a:lnTo>
                    <a:pt x="34" y="183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6"/>
                  </a:lnTo>
                  <a:lnTo>
                    <a:pt x="36" y="187"/>
                  </a:lnTo>
                  <a:lnTo>
                    <a:pt x="36" y="187"/>
                  </a:lnTo>
                  <a:close/>
                  <a:moveTo>
                    <a:pt x="149" y="227"/>
                  </a:moveTo>
                  <a:lnTo>
                    <a:pt x="120" y="227"/>
                  </a:lnTo>
                  <a:lnTo>
                    <a:pt x="120" y="227"/>
                  </a:lnTo>
                  <a:lnTo>
                    <a:pt x="118" y="228"/>
                  </a:lnTo>
                  <a:lnTo>
                    <a:pt x="118" y="230"/>
                  </a:lnTo>
                  <a:lnTo>
                    <a:pt x="118" y="230"/>
                  </a:lnTo>
                  <a:lnTo>
                    <a:pt x="118" y="230"/>
                  </a:lnTo>
                  <a:lnTo>
                    <a:pt x="118" y="231"/>
                  </a:lnTo>
                  <a:lnTo>
                    <a:pt x="120" y="232"/>
                  </a:lnTo>
                  <a:lnTo>
                    <a:pt x="149" y="232"/>
                  </a:lnTo>
                  <a:lnTo>
                    <a:pt x="149" y="232"/>
                  </a:lnTo>
                  <a:lnTo>
                    <a:pt x="151" y="231"/>
                  </a:lnTo>
                  <a:lnTo>
                    <a:pt x="151" y="230"/>
                  </a:lnTo>
                  <a:lnTo>
                    <a:pt x="151" y="230"/>
                  </a:lnTo>
                  <a:lnTo>
                    <a:pt x="151" y="230"/>
                  </a:lnTo>
                  <a:lnTo>
                    <a:pt x="151" y="228"/>
                  </a:lnTo>
                  <a:lnTo>
                    <a:pt x="149" y="227"/>
                  </a:lnTo>
                  <a:lnTo>
                    <a:pt x="149" y="227"/>
                  </a:lnTo>
                  <a:close/>
                  <a:moveTo>
                    <a:pt x="37" y="227"/>
                  </a:moveTo>
                  <a:lnTo>
                    <a:pt x="37" y="227"/>
                  </a:lnTo>
                  <a:lnTo>
                    <a:pt x="35" y="228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35" y="232"/>
                  </a:lnTo>
                  <a:lnTo>
                    <a:pt x="37" y="232"/>
                  </a:lnTo>
                  <a:lnTo>
                    <a:pt x="37" y="232"/>
                  </a:lnTo>
                  <a:lnTo>
                    <a:pt x="40" y="232"/>
                  </a:lnTo>
                  <a:lnTo>
                    <a:pt x="40" y="230"/>
                  </a:lnTo>
                  <a:lnTo>
                    <a:pt x="40" y="230"/>
                  </a:lnTo>
                  <a:lnTo>
                    <a:pt x="40" y="228"/>
                  </a:lnTo>
                  <a:lnTo>
                    <a:pt x="37" y="227"/>
                  </a:lnTo>
                  <a:lnTo>
                    <a:pt x="37" y="227"/>
                  </a:lnTo>
                  <a:close/>
                  <a:moveTo>
                    <a:pt x="48" y="227"/>
                  </a:moveTo>
                  <a:lnTo>
                    <a:pt x="48" y="227"/>
                  </a:lnTo>
                  <a:lnTo>
                    <a:pt x="47" y="228"/>
                  </a:lnTo>
                  <a:lnTo>
                    <a:pt x="46" y="230"/>
                  </a:lnTo>
                  <a:lnTo>
                    <a:pt x="46" y="230"/>
                  </a:lnTo>
                  <a:lnTo>
                    <a:pt x="47" y="232"/>
                  </a:lnTo>
                  <a:lnTo>
                    <a:pt x="48" y="232"/>
                  </a:lnTo>
                  <a:lnTo>
                    <a:pt x="48" y="232"/>
                  </a:lnTo>
                  <a:lnTo>
                    <a:pt x="50" y="232"/>
                  </a:lnTo>
                  <a:lnTo>
                    <a:pt x="51" y="230"/>
                  </a:lnTo>
                  <a:lnTo>
                    <a:pt x="51" y="230"/>
                  </a:lnTo>
                  <a:lnTo>
                    <a:pt x="50" y="228"/>
                  </a:lnTo>
                  <a:lnTo>
                    <a:pt x="48" y="227"/>
                  </a:lnTo>
                  <a:lnTo>
                    <a:pt x="48" y="227"/>
                  </a:lnTo>
                  <a:close/>
                  <a:moveTo>
                    <a:pt x="4" y="227"/>
                  </a:moveTo>
                  <a:lnTo>
                    <a:pt x="4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1" y="232"/>
                  </a:lnTo>
                  <a:lnTo>
                    <a:pt x="4" y="232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7" y="230"/>
                  </a:lnTo>
                  <a:lnTo>
                    <a:pt x="7" y="230"/>
                  </a:lnTo>
                  <a:lnTo>
                    <a:pt x="6" y="228"/>
                  </a:lnTo>
                  <a:lnTo>
                    <a:pt x="4" y="227"/>
                  </a:lnTo>
                  <a:lnTo>
                    <a:pt x="4" y="227"/>
                  </a:lnTo>
                  <a:close/>
                  <a:moveTo>
                    <a:pt x="26" y="227"/>
                  </a:moveTo>
                  <a:lnTo>
                    <a:pt x="26" y="227"/>
                  </a:lnTo>
                  <a:lnTo>
                    <a:pt x="24" y="228"/>
                  </a:lnTo>
                  <a:lnTo>
                    <a:pt x="23" y="230"/>
                  </a:lnTo>
                  <a:lnTo>
                    <a:pt x="23" y="230"/>
                  </a:lnTo>
                  <a:lnTo>
                    <a:pt x="24" y="232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8" y="232"/>
                  </a:lnTo>
                  <a:lnTo>
                    <a:pt x="29" y="230"/>
                  </a:lnTo>
                  <a:lnTo>
                    <a:pt x="29" y="230"/>
                  </a:lnTo>
                  <a:lnTo>
                    <a:pt x="28" y="228"/>
                  </a:lnTo>
                  <a:lnTo>
                    <a:pt x="26" y="227"/>
                  </a:lnTo>
                  <a:lnTo>
                    <a:pt x="26" y="227"/>
                  </a:lnTo>
                  <a:close/>
                  <a:moveTo>
                    <a:pt x="15" y="227"/>
                  </a:moveTo>
                  <a:lnTo>
                    <a:pt x="15" y="227"/>
                  </a:lnTo>
                  <a:lnTo>
                    <a:pt x="13" y="228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13" y="232"/>
                  </a:lnTo>
                  <a:lnTo>
                    <a:pt x="15" y="232"/>
                  </a:lnTo>
                  <a:lnTo>
                    <a:pt x="15" y="232"/>
                  </a:lnTo>
                  <a:lnTo>
                    <a:pt x="17" y="232"/>
                  </a:lnTo>
                  <a:lnTo>
                    <a:pt x="18" y="230"/>
                  </a:lnTo>
                  <a:lnTo>
                    <a:pt x="18" y="230"/>
                  </a:lnTo>
                  <a:lnTo>
                    <a:pt x="17" y="228"/>
                  </a:lnTo>
                  <a:lnTo>
                    <a:pt x="15" y="227"/>
                  </a:lnTo>
                  <a:lnTo>
                    <a:pt x="15" y="227"/>
                  </a:lnTo>
                  <a:close/>
                  <a:moveTo>
                    <a:pt x="149" y="274"/>
                  </a:moveTo>
                  <a:lnTo>
                    <a:pt x="120" y="274"/>
                  </a:lnTo>
                  <a:lnTo>
                    <a:pt x="120" y="274"/>
                  </a:lnTo>
                  <a:lnTo>
                    <a:pt x="118" y="274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18" y="278"/>
                  </a:lnTo>
                  <a:lnTo>
                    <a:pt x="120" y="278"/>
                  </a:lnTo>
                  <a:lnTo>
                    <a:pt x="149" y="278"/>
                  </a:lnTo>
                  <a:lnTo>
                    <a:pt x="149" y="278"/>
                  </a:lnTo>
                  <a:lnTo>
                    <a:pt x="151" y="278"/>
                  </a:lnTo>
                  <a:lnTo>
                    <a:pt x="151" y="276"/>
                  </a:lnTo>
                  <a:lnTo>
                    <a:pt x="151" y="276"/>
                  </a:lnTo>
                  <a:lnTo>
                    <a:pt x="151" y="276"/>
                  </a:lnTo>
                  <a:lnTo>
                    <a:pt x="151" y="274"/>
                  </a:lnTo>
                  <a:lnTo>
                    <a:pt x="149" y="274"/>
                  </a:lnTo>
                  <a:lnTo>
                    <a:pt x="149" y="274"/>
                  </a:lnTo>
                  <a:close/>
                  <a:moveTo>
                    <a:pt x="15" y="273"/>
                  </a:moveTo>
                  <a:lnTo>
                    <a:pt x="15" y="273"/>
                  </a:lnTo>
                  <a:lnTo>
                    <a:pt x="13" y="274"/>
                  </a:lnTo>
                  <a:lnTo>
                    <a:pt x="12" y="276"/>
                  </a:lnTo>
                  <a:lnTo>
                    <a:pt x="12" y="276"/>
                  </a:lnTo>
                  <a:lnTo>
                    <a:pt x="13" y="278"/>
                  </a:lnTo>
                  <a:lnTo>
                    <a:pt x="15" y="279"/>
                  </a:lnTo>
                  <a:lnTo>
                    <a:pt x="15" y="279"/>
                  </a:lnTo>
                  <a:lnTo>
                    <a:pt x="17" y="278"/>
                  </a:lnTo>
                  <a:lnTo>
                    <a:pt x="18" y="276"/>
                  </a:lnTo>
                  <a:lnTo>
                    <a:pt x="18" y="276"/>
                  </a:lnTo>
                  <a:lnTo>
                    <a:pt x="17" y="274"/>
                  </a:lnTo>
                  <a:lnTo>
                    <a:pt x="15" y="273"/>
                  </a:lnTo>
                  <a:lnTo>
                    <a:pt x="15" y="273"/>
                  </a:lnTo>
                  <a:close/>
                  <a:moveTo>
                    <a:pt x="48" y="273"/>
                  </a:moveTo>
                  <a:lnTo>
                    <a:pt x="48" y="273"/>
                  </a:lnTo>
                  <a:lnTo>
                    <a:pt x="47" y="274"/>
                  </a:lnTo>
                  <a:lnTo>
                    <a:pt x="46" y="276"/>
                  </a:lnTo>
                  <a:lnTo>
                    <a:pt x="46" y="276"/>
                  </a:lnTo>
                  <a:lnTo>
                    <a:pt x="47" y="278"/>
                  </a:lnTo>
                  <a:lnTo>
                    <a:pt x="48" y="279"/>
                  </a:lnTo>
                  <a:lnTo>
                    <a:pt x="48" y="279"/>
                  </a:lnTo>
                  <a:lnTo>
                    <a:pt x="50" y="278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50" y="274"/>
                  </a:lnTo>
                  <a:lnTo>
                    <a:pt x="48" y="273"/>
                  </a:lnTo>
                  <a:lnTo>
                    <a:pt x="48" y="273"/>
                  </a:lnTo>
                  <a:close/>
                  <a:moveTo>
                    <a:pt x="4" y="273"/>
                  </a:moveTo>
                  <a:lnTo>
                    <a:pt x="4" y="273"/>
                  </a:lnTo>
                  <a:lnTo>
                    <a:pt x="1" y="274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1" y="278"/>
                  </a:lnTo>
                  <a:lnTo>
                    <a:pt x="4" y="279"/>
                  </a:lnTo>
                  <a:lnTo>
                    <a:pt x="4" y="279"/>
                  </a:lnTo>
                  <a:lnTo>
                    <a:pt x="6" y="278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6" y="274"/>
                  </a:lnTo>
                  <a:lnTo>
                    <a:pt x="4" y="273"/>
                  </a:lnTo>
                  <a:lnTo>
                    <a:pt x="4" y="273"/>
                  </a:lnTo>
                  <a:close/>
                  <a:moveTo>
                    <a:pt x="37" y="273"/>
                  </a:moveTo>
                  <a:lnTo>
                    <a:pt x="37" y="273"/>
                  </a:lnTo>
                  <a:lnTo>
                    <a:pt x="35" y="274"/>
                  </a:lnTo>
                  <a:lnTo>
                    <a:pt x="34" y="276"/>
                  </a:lnTo>
                  <a:lnTo>
                    <a:pt x="34" y="276"/>
                  </a:lnTo>
                  <a:lnTo>
                    <a:pt x="35" y="278"/>
                  </a:lnTo>
                  <a:lnTo>
                    <a:pt x="37" y="279"/>
                  </a:lnTo>
                  <a:lnTo>
                    <a:pt x="37" y="279"/>
                  </a:lnTo>
                  <a:lnTo>
                    <a:pt x="40" y="278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0" y="274"/>
                  </a:lnTo>
                  <a:lnTo>
                    <a:pt x="37" y="273"/>
                  </a:lnTo>
                  <a:lnTo>
                    <a:pt x="37" y="273"/>
                  </a:lnTo>
                  <a:close/>
                  <a:moveTo>
                    <a:pt x="26" y="273"/>
                  </a:moveTo>
                  <a:lnTo>
                    <a:pt x="26" y="273"/>
                  </a:lnTo>
                  <a:lnTo>
                    <a:pt x="24" y="274"/>
                  </a:lnTo>
                  <a:lnTo>
                    <a:pt x="23" y="276"/>
                  </a:lnTo>
                  <a:lnTo>
                    <a:pt x="23" y="276"/>
                  </a:lnTo>
                  <a:lnTo>
                    <a:pt x="24" y="278"/>
                  </a:lnTo>
                  <a:lnTo>
                    <a:pt x="26" y="279"/>
                  </a:lnTo>
                  <a:lnTo>
                    <a:pt x="26" y="279"/>
                  </a:lnTo>
                  <a:lnTo>
                    <a:pt x="28" y="278"/>
                  </a:lnTo>
                  <a:lnTo>
                    <a:pt x="29" y="276"/>
                  </a:lnTo>
                  <a:lnTo>
                    <a:pt x="29" y="276"/>
                  </a:lnTo>
                  <a:lnTo>
                    <a:pt x="28" y="274"/>
                  </a:lnTo>
                  <a:lnTo>
                    <a:pt x="26" y="273"/>
                  </a:lnTo>
                  <a:lnTo>
                    <a:pt x="26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914042"/>
              <a:endParaRPr lang="zh-CN" altLang="en-US" sz="12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6" name="Freeform 1278"/>
            <p:cNvSpPr>
              <a:spLocks noEditPoints="1"/>
            </p:cNvSpPr>
            <p:nvPr/>
          </p:nvSpPr>
          <p:spPr bwMode="auto">
            <a:xfrm>
              <a:off x="1224817" y="3818587"/>
              <a:ext cx="327025" cy="796925"/>
            </a:xfrm>
            <a:custGeom>
              <a:avLst/>
              <a:gdLst>
                <a:gd name="T0" fmla="*/ 205 w 206"/>
                <a:gd name="T1" fmla="*/ 2 h 502"/>
                <a:gd name="T2" fmla="*/ 204 w 206"/>
                <a:gd name="T3" fmla="*/ 1 h 502"/>
                <a:gd name="T4" fmla="*/ 3 w 206"/>
                <a:gd name="T5" fmla="*/ 0 h 502"/>
                <a:gd name="T6" fmla="*/ 1 w 206"/>
                <a:gd name="T7" fmla="*/ 1 h 502"/>
                <a:gd name="T8" fmla="*/ 0 w 206"/>
                <a:gd name="T9" fmla="*/ 3 h 502"/>
                <a:gd name="T10" fmla="*/ 0 w 206"/>
                <a:gd name="T11" fmla="*/ 499 h 502"/>
                <a:gd name="T12" fmla="*/ 1 w 206"/>
                <a:gd name="T13" fmla="*/ 501 h 502"/>
                <a:gd name="T14" fmla="*/ 3 w 206"/>
                <a:gd name="T15" fmla="*/ 502 h 502"/>
                <a:gd name="T16" fmla="*/ 203 w 206"/>
                <a:gd name="T17" fmla="*/ 502 h 502"/>
                <a:gd name="T18" fmla="*/ 205 w 206"/>
                <a:gd name="T19" fmla="*/ 501 h 502"/>
                <a:gd name="T20" fmla="*/ 206 w 206"/>
                <a:gd name="T21" fmla="*/ 499 h 502"/>
                <a:gd name="T22" fmla="*/ 21 w 206"/>
                <a:gd name="T23" fmla="*/ 480 h 502"/>
                <a:gd name="T24" fmla="*/ 185 w 206"/>
                <a:gd name="T25" fmla="*/ 473 h 502"/>
                <a:gd name="T26" fmla="*/ 185 w 206"/>
                <a:gd name="T27" fmla="*/ 480 h 502"/>
                <a:gd name="T28" fmla="*/ 18 w 206"/>
                <a:gd name="T29" fmla="*/ 460 h 502"/>
                <a:gd name="T30" fmla="*/ 187 w 206"/>
                <a:gd name="T31" fmla="*/ 457 h 502"/>
                <a:gd name="T32" fmla="*/ 185 w 206"/>
                <a:gd name="T33" fmla="*/ 448 h 502"/>
                <a:gd name="T34" fmla="*/ 19 w 206"/>
                <a:gd name="T35" fmla="*/ 441 h 502"/>
                <a:gd name="T36" fmla="*/ 188 w 206"/>
                <a:gd name="T37" fmla="*/ 444 h 502"/>
                <a:gd name="T38" fmla="*/ 84 w 206"/>
                <a:gd name="T39" fmla="*/ 389 h 502"/>
                <a:gd name="T40" fmla="*/ 99 w 206"/>
                <a:gd name="T41" fmla="*/ 375 h 502"/>
                <a:gd name="T42" fmla="*/ 116 w 206"/>
                <a:gd name="T43" fmla="*/ 380 h 502"/>
                <a:gd name="T44" fmla="*/ 122 w 206"/>
                <a:gd name="T45" fmla="*/ 397 h 502"/>
                <a:gd name="T46" fmla="*/ 107 w 206"/>
                <a:gd name="T47" fmla="*/ 412 h 502"/>
                <a:gd name="T48" fmla="*/ 89 w 206"/>
                <a:gd name="T49" fmla="*/ 407 h 502"/>
                <a:gd name="T50" fmla="*/ 191 w 206"/>
                <a:gd name="T51" fmla="*/ 328 h 502"/>
                <a:gd name="T52" fmla="*/ 21 w 206"/>
                <a:gd name="T53" fmla="*/ 334 h 502"/>
                <a:gd name="T54" fmla="*/ 15 w 206"/>
                <a:gd name="T55" fmla="*/ 305 h 502"/>
                <a:gd name="T56" fmla="*/ 185 w 206"/>
                <a:gd name="T57" fmla="*/ 299 h 502"/>
                <a:gd name="T58" fmla="*/ 191 w 206"/>
                <a:gd name="T59" fmla="*/ 328 h 502"/>
                <a:gd name="T60" fmla="*/ 185 w 206"/>
                <a:gd name="T61" fmla="*/ 288 h 502"/>
                <a:gd name="T62" fmla="*/ 15 w 206"/>
                <a:gd name="T63" fmla="*/ 282 h 502"/>
                <a:gd name="T64" fmla="*/ 21 w 206"/>
                <a:gd name="T65" fmla="*/ 254 h 502"/>
                <a:gd name="T66" fmla="*/ 191 w 206"/>
                <a:gd name="T67" fmla="*/ 260 h 502"/>
                <a:gd name="T68" fmla="*/ 187 w 206"/>
                <a:gd name="T69" fmla="*/ 242 h 502"/>
                <a:gd name="T70" fmla="*/ 15 w 206"/>
                <a:gd name="T71" fmla="*/ 239 h 502"/>
                <a:gd name="T72" fmla="*/ 18 w 206"/>
                <a:gd name="T73" fmla="*/ 208 h 502"/>
                <a:gd name="T74" fmla="*/ 190 w 206"/>
                <a:gd name="T75" fmla="*/ 211 h 502"/>
                <a:gd name="T76" fmla="*/ 189 w 206"/>
                <a:gd name="T77" fmla="*/ 195 h 502"/>
                <a:gd name="T78" fmla="*/ 17 w 206"/>
                <a:gd name="T79" fmla="*/ 195 h 502"/>
                <a:gd name="T80" fmla="*/ 17 w 206"/>
                <a:gd name="T81" fmla="*/ 164 h 502"/>
                <a:gd name="T82" fmla="*/ 189 w 206"/>
                <a:gd name="T83" fmla="*/ 164 h 502"/>
                <a:gd name="T84" fmla="*/ 190 w 206"/>
                <a:gd name="T85" fmla="*/ 148 h 502"/>
                <a:gd name="T86" fmla="*/ 18 w 206"/>
                <a:gd name="T87" fmla="*/ 151 h 502"/>
                <a:gd name="T88" fmla="*/ 15 w 206"/>
                <a:gd name="T89" fmla="*/ 121 h 502"/>
                <a:gd name="T90" fmla="*/ 187 w 206"/>
                <a:gd name="T91" fmla="*/ 118 h 502"/>
                <a:gd name="T92" fmla="*/ 191 w 206"/>
                <a:gd name="T93" fmla="*/ 100 h 502"/>
                <a:gd name="T94" fmla="*/ 21 w 206"/>
                <a:gd name="T95" fmla="*/ 106 h 502"/>
                <a:gd name="T96" fmla="*/ 15 w 206"/>
                <a:gd name="T97" fmla="*/ 78 h 502"/>
                <a:gd name="T98" fmla="*/ 185 w 206"/>
                <a:gd name="T99" fmla="*/ 72 h 502"/>
                <a:gd name="T100" fmla="*/ 191 w 206"/>
                <a:gd name="T101" fmla="*/ 55 h 502"/>
                <a:gd name="T102" fmla="*/ 21 w 206"/>
                <a:gd name="T103" fmla="*/ 60 h 502"/>
                <a:gd name="T104" fmla="*/ 15 w 206"/>
                <a:gd name="T105" fmla="*/ 32 h 502"/>
                <a:gd name="T106" fmla="*/ 185 w 206"/>
                <a:gd name="T107" fmla="*/ 26 h 502"/>
                <a:gd name="T108" fmla="*/ 191 w 206"/>
                <a:gd name="T109" fmla="*/ 5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" h="502">
                  <a:moveTo>
                    <a:pt x="206" y="4"/>
                  </a:moveTo>
                  <a:lnTo>
                    <a:pt x="206" y="4"/>
                  </a:lnTo>
                  <a:lnTo>
                    <a:pt x="206" y="3"/>
                  </a:lnTo>
                  <a:lnTo>
                    <a:pt x="206" y="3"/>
                  </a:lnTo>
                  <a:lnTo>
                    <a:pt x="206" y="3"/>
                  </a:lnTo>
                  <a:lnTo>
                    <a:pt x="205" y="2"/>
                  </a:lnTo>
                  <a:lnTo>
                    <a:pt x="205" y="2"/>
                  </a:lnTo>
                  <a:lnTo>
                    <a:pt x="205" y="2"/>
                  </a:lnTo>
                  <a:lnTo>
                    <a:pt x="205" y="1"/>
                  </a:lnTo>
                  <a:lnTo>
                    <a:pt x="204" y="1"/>
                  </a:lnTo>
                  <a:lnTo>
                    <a:pt x="204" y="1"/>
                  </a:lnTo>
                  <a:lnTo>
                    <a:pt x="204" y="1"/>
                  </a:lnTo>
                  <a:lnTo>
                    <a:pt x="203" y="1"/>
                  </a:lnTo>
                  <a:lnTo>
                    <a:pt x="203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498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1"/>
                  </a:lnTo>
                  <a:lnTo>
                    <a:pt x="1" y="501"/>
                  </a:lnTo>
                  <a:lnTo>
                    <a:pt x="1" y="501"/>
                  </a:lnTo>
                  <a:lnTo>
                    <a:pt x="1" y="502"/>
                  </a:lnTo>
                  <a:lnTo>
                    <a:pt x="1" y="502"/>
                  </a:lnTo>
                  <a:lnTo>
                    <a:pt x="2" y="502"/>
                  </a:lnTo>
                  <a:lnTo>
                    <a:pt x="2" y="502"/>
                  </a:lnTo>
                  <a:lnTo>
                    <a:pt x="3" y="502"/>
                  </a:lnTo>
                  <a:lnTo>
                    <a:pt x="3" y="502"/>
                  </a:lnTo>
                  <a:lnTo>
                    <a:pt x="3" y="502"/>
                  </a:lnTo>
                  <a:lnTo>
                    <a:pt x="4" y="502"/>
                  </a:lnTo>
                  <a:lnTo>
                    <a:pt x="202" y="502"/>
                  </a:lnTo>
                  <a:lnTo>
                    <a:pt x="202" y="502"/>
                  </a:lnTo>
                  <a:lnTo>
                    <a:pt x="203" y="502"/>
                  </a:lnTo>
                  <a:lnTo>
                    <a:pt x="203" y="502"/>
                  </a:lnTo>
                  <a:lnTo>
                    <a:pt x="204" y="502"/>
                  </a:lnTo>
                  <a:lnTo>
                    <a:pt x="204" y="502"/>
                  </a:lnTo>
                  <a:lnTo>
                    <a:pt x="204" y="502"/>
                  </a:lnTo>
                  <a:lnTo>
                    <a:pt x="205" y="502"/>
                  </a:lnTo>
                  <a:lnTo>
                    <a:pt x="205" y="501"/>
                  </a:lnTo>
                  <a:lnTo>
                    <a:pt x="205" y="501"/>
                  </a:lnTo>
                  <a:lnTo>
                    <a:pt x="205" y="501"/>
                  </a:lnTo>
                  <a:lnTo>
                    <a:pt x="206" y="500"/>
                  </a:lnTo>
                  <a:lnTo>
                    <a:pt x="206" y="500"/>
                  </a:lnTo>
                  <a:lnTo>
                    <a:pt x="206" y="500"/>
                  </a:lnTo>
                  <a:lnTo>
                    <a:pt x="206" y="499"/>
                  </a:lnTo>
                  <a:lnTo>
                    <a:pt x="206" y="499"/>
                  </a:lnTo>
                  <a:lnTo>
                    <a:pt x="206" y="498"/>
                  </a:lnTo>
                  <a:lnTo>
                    <a:pt x="206" y="5"/>
                  </a:lnTo>
                  <a:lnTo>
                    <a:pt x="206" y="4"/>
                  </a:lnTo>
                  <a:close/>
                  <a:moveTo>
                    <a:pt x="185" y="480"/>
                  </a:moveTo>
                  <a:lnTo>
                    <a:pt x="21" y="480"/>
                  </a:lnTo>
                  <a:lnTo>
                    <a:pt x="21" y="480"/>
                  </a:lnTo>
                  <a:lnTo>
                    <a:pt x="19" y="479"/>
                  </a:lnTo>
                  <a:lnTo>
                    <a:pt x="18" y="477"/>
                  </a:lnTo>
                  <a:lnTo>
                    <a:pt x="18" y="477"/>
                  </a:lnTo>
                  <a:lnTo>
                    <a:pt x="19" y="474"/>
                  </a:lnTo>
                  <a:lnTo>
                    <a:pt x="21" y="473"/>
                  </a:lnTo>
                  <a:lnTo>
                    <a:pt x="185" y="473"/>
                  </a:lnTo>
                  <a:lnTo>
                    <a:pt x="185" y="473"/>
                  </a:lnTo>
                  <a:lnTo>
                    <a:pt x="187" y="474"/>
                  </a:lnTo>
                  <a:lnTo>
                    <a:pt x="188" y="477"/>
                  </a:lnTo>
                  <a:lnTo>
                    <a:pt x="188" y="477"/>
                  </a:lnTo>
                  <a:lnTo>
                    <a:pt x="187" y="479"/>
                  </a:lnTo>
                  <a:lnTo>
                    <a:pt x="185" y="480"/>
                  </a:lnTo>
                  <a:lnTo>
                    <a:pt x="185" y="480"/>
                  </a:lnTo>
                  <a:close/>
                  <a:moveTo>
                    <a:pt x="185" y="465"/>
                  </a:moveTo>
                  <a:lnTo>
                    <a:pt x="21" y="465"/>
                  </a:lnTo>
                  <a:lnTo>
                    <a:pt x="21" y="465"/>
                  </a:lnTo>
                  <a:lnTo>
                    <a:pt x="19" y="463"/>
                  </a:lnTo>
                  <a:lnTo>
                    <a:pt x="18" y="460"/>
                  </a:lnTo>
                  <a:lnTo>
                    <a:pt x="18" y="460"/>
                  </a:lnTo>
                  <a:lnTo>
                    <a:pt x="19" y="457"/>
                  </a:lnTo>
                  <a:lnTo>
                    <a:pt x="21" y="456"/>
                  </a:lnTo>
                  <a:lnTo>
                    <a:pt x="185" y="456"/>
                  </a:lnTo>
                  <a:lnTo>
                    <a:pt x="185" y="456"/>
                  </a:lnTo>
                  <a:lnTo>
                    <a:pt x="187" y="457"/>
                  </a:lnTo>
                  <a:lnTo>
                    <a:pt x="188" y="460"/>
                  </a:lnTo>
                  <a:lnTo>
                    <a:pt x="188" y="460"/>
                  </a:lnTo>
                  <a:lnTo>
                    <a:pt x="187" y="463"/>
                  </a:lnTo>
                  <a:lnTo>
                    <a:pt x="185" y="465"/>
                  </a:lnTo>
                  <a:lnTo>
                    <a:pt x="185" y="465"/>
                  </a:lnTo>
                  <a:close/>
                  <a:moveTo>
                    <a:pt x="185" y="448"/>
                  </a:moveTo>
                  <a:lnTo>
                    <a:pt x="21" y="448"/>
                  </a:lnTo>
                  <a:lnTo>
                    <a:pt x="21" y="448"/>
                  </a:lnTo>
                  <a:lnTo>
                    <a:pt x="19" y="447"/>
                  </a:lnTo>
                  <a:lnTo>
                    <a:pt x="18" y="444"/>
                  </a:lnTo>
                  <a:lnTo>
                    <a:pt x="18" y="444"/>
                  </a:lnTo>
                  <a:lnTo>
                    <a:pt x="19" y="441"/>
                  </a:lnTo>
                  <a:lnTo>
                    <a:pt x="21" y="440"/>
                  </a:lnTo>
                  <a:lnTo>
                    <a:pt x="185" y="440"/>
                  </a:lnTo>
                  <a:lnTo>
                    <a:pt x="185" y="440"/>
                  </a:lnTo>
                  <a:lnTo>
                    <a:pt x="187" y="441"/>
                  </a:lnTo>
                  <a:lnTo>
                    <a:pt x="188" y="444"/>
                  </a:lnTo>
                  <a:lnTo>
                    <a:pt x="188" y="444"/>
                  </a:lnTo>
                  <a:lnTo>
                    <a:pt x="187" y="447"/>
                  </a:lnTo>
                  <a:lnTo>
                    <a:pt x="185" y="448"/>
                  </a:lnTo>
                  <a:lnTo>
                    <a:pt x="185" y="448"/>
                  </a:lnTo>
                  <a:close/>
                  <a:moveTo>
                    <a:pt x="84" y="394"/>
                  </a:moveTo>
                  <a:lnTo>
                    <a:pt x="84" y="394"/>
                  </a:lnTo>
                  <a:lnTo>
                    <a:pt x="84" y="389"/>
                  </a:lnTo>
                  <a:lnTo>
                    <a:pt x="85" y="386"/>
                  </a:lnTo>
                  <a:lnTo>
                    <a:pt x="87" y="382"/>
                  </a:lnTo>
                  <a:lnTo>
                    <a:pt x="89" y="380"/>
                  </a:lnTo>
                  <a:lnTo>
                    <a:pt x="92" y="377"/>
                  </a:lnTo>
                  <a:lnTo>
                    <a:pt x="95" y="376"/>
                  </a:lnTo>
                  <a:lnTo>
                    <a:pt x="99" y="375"/>
                  </a:lnTo>
                  <a:lnTo>
                    <a:pt x="103" y="374"/>
                  </a:lnTo>
                  <a:lnTo>
                    <a:pt x="103" y="374"/>
                  </a:lnTo>
                  <a:lnTo>
                    <a:pt x="107" y="375"/>
                  </a:lnTo>
                  <a:lnTo>
                    <a:pt x="111" y="376"/>
                  </a:lnTo>
                  <a:lnTo>
                    <a:pt x="114" y="377"/>
                  </a:lnTo>
                  <a:lnTo>
                    <a:pt x="116" y="380"/>
                  </a:lnTo>
                  <a:lnTo>
                    <a:pt x="119" y="382"/>
                  </a:lnTo>
                  <a:lnTo>
                    <a:pt x="120" y="386"/>
                  </a:lnTo>
                  <a:lnTo>
                    <a:pt x="122" y="389"/>
                  </a:lnTo>
                  <a:lnTo>
                    <a:pt x="122" y="394"/>
                  </a:lnTo>
                  <a:lnTo>
                    <a:pt x="122" y="394"/>
                  </a:lnTo>
                  <a:lnTo>
                    <a:pt x="122" y="397"/>
                  </a:lnTo>
                  <a:lnTo>
                    <a:pt x="120" y="401"/>
                  </a:lnTo>
                  <a:lnTo>
                    <a:pt x="119" y="404"/>
                  </a:lnTo>
                  <a:lnTo>
                    <a:pt x="116" y="407"/>
                  </a:lnTo>
                  <a:lnTo>
                    <a:pt x="114" y="409"/>
                  </a:lnTo>
                  <a:lnTo>
                    <a:pt x="111" y="411"/>
                  </a:lnTo>
                  <a:lnTo>
                    <a:pt x="107" y="412"/>
                  </a:lnTo>
                  <a:lnTo>
                    <a:pt x="103" y="412"/>
                  </a:lnTo>
                  <a:lnTo>
                    <a:pt x="103" y="412"/>
                  </a:lnTo>
                  <a:lnTo>
                    <a:pt x="99" y="412"/>
                  </a:lnTo>
                  <a:lnTo>
                    <a:pt x="95" y="411"/>
                  </a:lnTo>
                  <a:lnTo>
                    <a:pt x="92" y="409"/>
                  </a:lnTo>
                  <a:lnTo>
                    <a:pt x="89" y="407"/>
                  </a:lnTo>
                  <a:lnTo>
                    <a:pt x="87" y="404"/>
                  </a:lnTo>
                  <a:lnTo>
                    <a:pt x="85" y="401"/>
                  </a:lnTo>
                  <a:lnTo>
                    <a:pt x="84" y="397"/>
                  </a:lnTo>
                  <a:lnTo>
                    <a:pt x="84" y="394"/>
                  </a:lnTo>
                  <a:lnTo>
                    <a:pt x="84" y="394"/>
                  </a:lnTo>
                  <a:close/>
                  <a:moveTo>
                    <a:pt x="191" y="328"/>
                  </a:moveTo>
                  <a:lnTo>
                    <a:pt x="191" y="328"/>
                  </a:lnTo>
                  <a:lnTo>
                    <a:pt x="190" y="330"/>
                  </a:lnTo>
                  <a:lnTo>
                    <a:pt x="189" y="332"/>
                  </a:lnTo>
                  <a:lnTo>
                    <a:pt x="187" y="333"/>
                  </a:lnTo>
                  <a:lnTo>
                    <a:pt x="185" y="334"/>
                  </a:lnTo>
                  <a:lnTo>
                    <a:pt x="21" y="334"/>
                  </a:lnTo>
                  <a:lnTo>
                    <a:pt x="21" y="334"/>
                  </a:lnTo>
                  <a:lnTo>
                    <a:pt x="18" y="333"/>
                  </a:lnTo>
                  <a:lnTo>
                    <a:pt x="17" y="332"/>
                  </a:lnTo>
                  <a:lnTo>
                    <a:pt x="15" y="330"/>
                  </a:lnTo>
                  <a:lnTo>
                    <a:pt x="15" y="328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3"/>
                  </a:lnTo>
                  <a:lnTo>
                    <a:pt x="17" y="301"/>
                  </a:lnTo>
                  <a:lnTo>
                    <a:pt x="18" y="300"/>
                  </a:lnTo>
                  <a:lnTo>
                    <a:pt x="21" y="299"/>
                  </a:lnTo>
                  <a:lnTo>
                    <a:pt x="185" y="299"/>
                  </a:lnTo>
                  <a:lnTo>
                    <a:pt x="185" y="299"/>
                  </a:lnTo>
                  <a:lnTo>
                    <a:pt x="187" y="300"/>
                  </a:lnTo>
                  <a:lnTo>
                    <a:pt x="189" y="301"/>
                  </a:lnTo>
                  <a:lnTo>
                    <a:pt x="190" y="303"/>
                  </a:lnTo>
                  <a:lnTo>
                    <a:pt x="191" y="305"/>
                  </a:lnTo>
                  <a:lnTo>
                    <a:pt x="191" y="328"/>
                  </a:lnTo>
                  <a:close/>
                  <a:moveTo>
                    <a:pt x="191" y="282"/>
                  </a:moveTo>
                  <a:lnTo>
                    <a:pt x="191" y="282"/>
                  </a:lnTo>
                  <a:lnTo>
                    <a:pt x="190" y="285"/>
                  </a:lnTo>
                  <a:lnTo>
                    <a:pt x="189" y="287"/>
                  </a:lnTo>
                  <a:lnTo>
                    <a:pt x="187" y="288"/>
                  </a:lnTo>
                  <a:lnTo>
                    <a:pt x="185" y="288"/>
                  </a:lnTo>
                  <a:lnTo>
                    <a:pt x="21" y="288"/>
                  </a:lnTo>
                  <a:lnTo>
                    <a:pt x="21" y="288"/>
                  </a:lnTo>
                  <a:lnTo>
                    <a:pt x="18" y="288"/>
                  </a:lnTo>
                  <a:lnTo>
                    <a:pt x="17" y="287"/>
                  </a:lnTo>
                  <a:lnTo>
                    <a:pt x="15" y="285"/>
                  </a:lnTo>
                  <a:lnTo>
                    <a:pt x="15" y="282"/>
                  </a:lnTo>
                  <a:lnTo>
                    <a:pt x="15" y="260"/>
                  </a:lnTo>
                  <a:lnTo>
                    <a:pt x="15" y="260"/>
                  </a:lnTo>
                  <a:lnTo>
                    <a:pt x="15" y="258"/>
                  </a:lnTo>
                  <a:lnTo>
                    <a:pt x="17" y="256"/>
                  </a:lnTo>
                  <a:lnTo>
                    <a:pt x="18" y="255"/>
                  </a:lnTo>
                  <a:lnTo>
                    <a:pt x="21" y="254"/>
                  </a:lnTo>
                  <a:lnTo>
                    <a:pt x="185" y="254"/>
                  </a:lnTo>
                  <a:lnTo>
                    <a:pt x="185" y="254"/>
                  </a:lnTo>
                  <a:lnTo>
                    <a:pt x="187" y="255"/>
                  </a:lnTo>
                  <a:lnTo>
                    <a:pt x="189" y="256"/>
                  </a:lnTo>
                  <a:lnTo>
                    <a:pt x="190" y="258"/>
                  </a:lnTo>
                  <a:lnTo>
                    <a:pt x="191" y="260"/>
                  </a:lnTo>
                  <a:lnTo>
                    <a:pt x="191" y="282"/>
                  </a:lnTo>
                  <a:close/>
                  <a:moveTo>
                    <a:pt x="191" y="236"/>
                  </a:moveTo>
                  <a:lnTo>
                    <a:pt x="191" y="236"/>
                  </a:lnTo>
                  <a:lnTo>
                    <a:pt x="190" y="239"/>
                  </a:lnTo>
                  <a:lnTo>
                    <a:pt x="189" y="240"/>
                  </a:lnTo>
                  <a:lnTo>
                    <a:pt x="187" y="242"/>
                  </a:lnTo>
                  <a:lnTo>
                    <a:pt x="185" y="242"/>
                  </a:lnTo>
                  <a:lnTo>
                    <a:pt x="21" y="242"/>
                  </a:lnTo>
                  <a:lnTo>
                    <a:pt x="21" y="242"/>
                  </a:lnTo>
                  <a:lnTo>
                    <a:pt x="18" y="242"/>
                  </a:lnTo>
                  <a:lnTo>
                    <a:pt x="17" y="240"/>
                  </a:lnTo>
                  <a:lnTo>
                    <a:pt x="15" y="239"/>
                  </a:lnTo>
                  <a:lnTo>
                    <a:pt x="15" y="236"/>
                  </a:lnTo>
                  <a:lnTo>
                    <a:pt x="15" y="215"/>
                  </a:lnTo>
                  <a:lnTo>
                    <a:pt x="15" y="215"/>
                  </a:lnTo>
                  <a:lnTo>
                    <a:pt x="15" y="211"/>
                  </a:lnTo>
                  <a:lnTo>
                    <a:pt x="17" y="210"/>
                  </a:lnTo>
                  <a:lnTo>
                    <a:pt x="18" y="208"/>
                  </a:lnTo>
                  <a:lnTo>
                    <a:pt x="21" y="208"/>
                  </a:lnTo>
                  <a:lnTo>
                    <a:pt x="185" y="208"/>
                  </a:lnTo>
                  <a:lnTo>
                    <a:pt x="185" y="208"/>
                  </a:lnTo>
                  <a:lnTo>
                    <a:pt x="187" y="208"/>
                  </a:lnTo>
                  <a:lnTo>
                    <a:pt x="189" y="210"/>
                  </a:lnTo>
                  <a:lnTo>
                    <a:pt x="190" y="211"/>
                  </a:lnTo>
                  <a:lnTo>
                    <a:pt x="191" y="215"/>
                  </a:lnTo>
                  <a:lnTo>
                    <a:pt x="191" y="236"/>
                  </a:lnTo>
                  <a:close/>
                  <a:moveTo>
                    <a:pt x="191" y="191"/>
                  </a:moveTo>
                  <a:lnTo>
                    <a:pt x="191" y="191"/>
                  </a:lnTo>
                  <a:lnTo>
                    <a:pt x="190" y="193"/>
                  </a:lnTo>
                  <a:lnTo>
                    <a:pt x="189" y="195"/>
                  </a:lnTo>
                  <a:lnTo>
                    <a:pt x="187" y="196"/>
                  </a:lnTo>
                  <a:lnTo>
                    <a:pt x="185" y="197"/>
                  </a:lnTo>
                  <a:lnTo>
                    <a:pt x="21" y="197"/>
                  </a:lnTo>
                  <a:lnTo>
                    <a:pt x="21" y="197"/>
                  </a:lnTo>
                  <a:lnTo>
                    <a:pt x="18" y="196"/>
                  </a:lnTo>
                  <a:lnTo>
                    <a:pt x="17" y="195"/>
                  </a:lnTo>
                  <a:lnTo>
                    <a:pt x="15" y="193"/>
                  </a:lnTo>
                  <a:lnTo>
                    <a:pt x="15" y="191"/>
                  </a:lnTo>
                  <a:lnTo>
                    <a:pt x="15" y="168"/>
                  </a:lnTo>
                  <a:lnTo>
                    <a:pt x="15" y="168"/>
                  </a:lnTo>
                  <a:lnTo>
                    <a:pt x="15" y="166"/>
                  </a:lnTo>
                  <a:lnTo>
                    <a:pt x="17" y="164"/>
                  </a:lnTo>
                  <a:lnTo>
                    <a:pt x="18" y="163"/>
                  </a:lnTo>
                  <a:lnTo>
                    <a:pt x="21" y="163"/>
                  </a:lnTo>
                  <a:lnTo>
                    <a:pt x="185" y="163"/>
                  </a:lnTo>
                  <a:lnTo>
                    <a:pt x="185" y="163"/>
                  </a:lnTo>
                  <a:lnTo>
                    <a:pt x="187" y="163"/>
                  </a:lnTo>
                  <a:lnTo>
                    <a:pt x="189" y="164"/>
                  </a:lnTo>
                  <a:lnTo>
                    <a:pt x="190" y="166"/>
                  </a:lnTo>
                  <a:lnTo>
                    <a:pt x="191" y="168"/>
                  </a:lnTo>
                  <a:lnTo>
                    <a:pt x="191" y="191"/>
                  </a:lnTo>
                  <a:close/>
                  <a:moveTo>
                    <a:pt x="191" y="146"/>
                  </a:moveTo>
                  <a:lnTo>
                    <a:pt x="191" y="146"/>
                  </a:lnTo>
                  <a:lnTo>
                    <a:pt x="190" y="148"/>
                  </a:lnTo>
                  <a:lnTo>
                    <a:pt x="189" y="150"/>
                  </a:lnTo>
                  <a:lnTo>
                    <a:pt x="187" y="151"/>
                  </a:lnTo>
                  <a:lnTo>
                    <a:pt x="185" y="152"/>
                  </a:lnTo>
                  <a:lnTo>
                    <a:pt x="21" y="152"/>
                  </a:lnTo>
                  <a:lnTo>
                    <a:pt x="21" y="152"/>
                  </a:lnTo>
                  <a:lnTo>
                    <a:pt x="18" y="151"/>
                  </a:lnTo>
                  <a:lnTo>
                    <a:pt x="17" y="150"/>
                  </a:lnTo>
                  <a:lnTo>
                    <a:pt x="15" y="148"/>
                  </a:lnTo>
                  <a:lnTo>
                    <a:pt x="15" y="146"/>
                  </a:lnTo>
                  <a:lnTo>
                    <a:pt x="15" y="123"/>
                  </a:lnTo>
                  <a:lnTo>
                    <a:pt x="15" y="123"/>
                  </a:lnTo>
                  <a:lnTo>
                    <a:pt x="15" y="121"/>
                  </a:lnTo>
                  <a:lnTo>
                    <a:pt x="17" y="119"/>
                  </a:lnTo>
                  <a:lnTo>
                    <a:pt x="18" y="118"/>
                  </a:lnTo>
                  <a:lnTo>
                    <a:pt x="21" y="118"/>
                  </a:lnTo>
                  <a:lnTo>
                    <a:pt x="185" y="118"/>
                  </a:lnTo>
                  <a:lnTo>
                    <a:pt x="185" y="118"/>
                  </a:lnTo>
                  <a:lnTo>
                    <a:pt x="187" y="118"/>
                  </a:lnTo>
                  <a:lnTo>
                    <a:pt x="189" y="119"/>
                  </a:lnTo>
                  <a:lnTo>
                    <a:pt x="190" y="121"/>
                  </a:lnTo>
                  <a:lnTo>
                    <a:pt x="191" y="123"/>
                  </a:lnTo>
                  <a:lnTo>
                    <a:pt x="191" y="146"/>
                  </a:lnTo>
                  <a:close/>
                  <a:moveTo>
                    <a:pt x="191" y="100"/>
                  </a:moveTo>
                  <a:lnTo>
                    <a:pt x="191" y="100"/>
                  </a:lnTo>
                  <a:lnTo>
                    <a:pt x="190" y="102"/>
                  </a:lnTo>
                  <a:lnTo>
                    <a:pt x="189" y="104"/>
                  </a:lnTo>
                  <a:lnTo>
                    <a:pt x="187" y="106"/>
                  </a:lnTo>
                  <a:lnTo>
                    <a:pt x="185" y="106"/>
                  </a:lnTo>
                  <a:lnTo>
                    <a:pt x="21" y="106"/>
                  </a:lnTo>
                  <a:lnTo>
                    <a:pt x="21" y="106"/>
                  </a:lnTo>
                  <a:lnTo>
                    <a:pt x="18" y="106"/>
                  </a:lnTo>
                  <a:lnTo>
                    <a:pt x="17" y="104"/>
                  </a:lnTo>
                  <a:lnTo>
                    <a:pt x="15" y="102"/>
                  </a:lnTo>
                  <a:lnTo>
                    <a:pt x="15" y="100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6"/>
                  </a:lnTo>
                  <a:lnTo>
                    <a:pt x="17" y="74"/>
                  </a:lnTo>
                  <a:lnTo>
                    <a:pt x="18" y="73"/>
                  </a:lnTo>
                  <a:lnTo>
                    <a:pt x="21" y="72"/>
                  </a:lnTo>
                  <a:lnTo>
                    <a:pt x="185" y="72"/>
                  </a:lnTo>
                  <a:lnTo>
                    <a:pt x="185" y="72"/>
                  </a:lnTo>
                  <a:lnTo>
                    <a:pt x="187" y="73"/>
                  </a:lnTo>
                  <a:lnTo>
                    <a:pt x="189" y="74"/>
                  </a:lnTo>
                  <a:lnTo>
                    <a:pt x="190" y="76"/>
                  </a:lnTo>
                  <a:lnTo>
                    <a:pt x="191" y="78"/>
                  </a:lnTo>
                  <a:lnTo>
                    <a:pt x="191" y="100"/>
                  </a:lnTo>
                  <a:close/>
                  <a:moveTo>
                    <a:pt x="191" y="55"/>
                  </a:moveTo>
                  <a:lnTo>
                    <a:pt x="191" y="55"/>
                  </a:lnTo>
                  <a:lnTo>
                    <a:pt x="190" y="57"/>
                  </a:lnTo>
                  <a:lnTo>
                    <a:pt x="189" y="59"/>
                  </a:lnTo>
                  <a:lnTo>
                    <a:pt x="187" y="60"/>
                  </a:lnTo>
                  <a:lnTo>
                    <a:pt x="185" y="60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18" y="60"/>
                  </a:lnTo>
                  <a:lnTo>
                    <a:pt x="17" y="59"/>
                  </a:lnTo>
                  <a:lnTo>
                    <a:pt x="15" y="57"/>
                  </a:lnTo>
                  <a:lnTo>
                    <a:pt x="15" y="55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21" y="26"/>
                  </a:lnTo>
                  <a:lnTo>
                    <a:pt x="185" y="26"/>
                  </a:lnTo>
                  <a:lnTo>
                    <a:pt x="185" y="26"/>
                  </a:lnTo>
                  <a:lnTo>
                    <a:pt x="187" y="27"/>
                  </a:lnTo>
                  <a:lnTo>
                    <a:pt x="189" y="28"/>
                  </a:lnTo>
                  <a:lnTo>
                    <a:pt x="190" y="30"/>
                  </a:lnTo>
                  <a:lnTo>
                    <a:pt x="191" y="32"/>
                  </a:lnTo>
                  <a:lnTo>
                    <a:pt x="19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914042"/>
              <a:endParaRPr lang="zh-CN" altLang="en-US" sz="12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87" name="矩形 786"/>
          <p:cNvSpPr/>
          <p:nvPr/>
        </p:nvSpPr>
        <p:spPr>
          <a:xfrm>
            <a:off x="3017563" y="4545813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160824">
              <a:buClr>
                <a:srgbClr val="CC9900"/>
              </a:buClr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云资源池</a:t>
            </a:r>
          </a:p>
        </p:txBody>
      </p:sp>
      <p:sp>
        <p:nvSpPr>
          <p:cNvPr id="822" name="圆角矩形 821"/>
          <p:cNvSpPr/>
          <p:nvPr/>
        </p:nvSpPr>
        <p:spPr bwMode="auto">
          <a:xfrm>
            <a:off x="1158451" y="3973215"/>
            <a:ext cx="4946965" cy="845833"/>
          </a:xfrm>
          <a:prstGeom prst="roundRect">
            <a:avLst>
              <a:gd name="adj" fmla="val 10919"/>
            </a:avLst>
          </a:prstGeom>
          <a:noFill/>
          <a:ln w="6350">
            <a:solidFill>
              <a:srgbClr val="0A6996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23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 flipV="1">
            <a:off x="1911395" y="3684567"/>
            <a:ext cx="5892732" cy="263974"/>
          </a:xfrm>
          <a:prstGeom prst="rect">
            <a:avLst/>
          </a:prstGeom>
          <a:noFill/>
        </p:spPr>
      </p:pic>
      <p:sp>
        <p:nvSpPr>
          <p:cNvPr id="827" name="圆角矩形 826"/>
          <p:cNvSpPr/>
          <p:nvPr/>
        </p:nvSpPr>
        <p:spPr bwMode="auto">
          <a:xfrm flipH="1">
            <a:off x="6233395" y="3988687"/>
            <a:ext cx="1570730" cy="830362"/>
          </a:xfrm>
          <a:prstGeom prst="roundRect">
            <a:avLst>
              <a:gd name="adj" fmla="val 10919"/>
            </a:avLst>
          </a:prstGeom>
          <a:noFill/>
          <a:ln w="6350">
            <a:solidFill>
              <a:srgbClr val="0A6996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9" name="Freeform 8"/>
          <p:cNvSpPr>
            <a:spLocks/>
          </p:cNvSpPr>
          <p:nvPr/>
        </p:nvSpPr>
        <p:spPr bwMode="auto">
          <a:xfrm>
            <a:off x="6358452" y="4180443"/>
            <a:ext cx="656660" cy="358424"/>
          </a:xfrm>
          <a:custGeom>
            <a:avLst/>
            <a:gdLst/>
            <a:ahLst/>
            <a:cxnLst>
              <a:cxn ang="0">
                <a:pos x="5492" y="1876"/>
              </a:cxn>
              <a:cxn ang="0">
                <a:pos x="5426" y="1682"/>
              </a:cxn>
              <a:cxn ang="0">
                <a:pos x="5326" y="1506"/>
              </a:cxn>
              <a:cxn ang="0">
                <a:pos x="5198" y="1350"/>
              </a:cxn>
              <a:cxn ang="0">
                <a:pos x="5046" y="1220"/>
              </a:cxn>
              <a:cxn ang="0">
                <a:pos x="4874" y="1116"/>
              </a:cxn>
              <a:cxn ang="0">
                <a:pos x="4682" y="1042"/>
              </a:cxn>
              <a:cxn ang="0">
                <a:pos x="4476" y="1004"/>
              </a:cxn>
              <a:cxn ang="0">
                <a:pos x="4302" y="1002"/>
              </a:cxn>
              <a:cxn ang="0">
                <a:pos x="4184" y="898"/>
              </a:cxn>
              <a:cxn ang="0">
                <a:pos x="4060" y="694"/>
              </a:cxn>
              <a:cxn ang="0">
                <a:pos x="3908" y="512"/>
              </a:cxn>
              <a:cxn ang="0">
                <a:pos x="3732" y="352"/>
              </a:cxn>
              <a:cxn ang="0">
                <a:pos x="3534" y="218"/>
              </a:cxn>
              <a:cxn ang="0">
                <a:pos x="3316" y="114"/>
              </a:cxn>
              <a:cxn ang="0">
                <a:pos x="3084" y="42"/>
              </a:cxn>
              <a:cxn ang="0">
                <a:pos x="2838" y="4"/>
              </a:cxn>
              <a:cxn ang="0">
                <a:pos x="2630" y="2"/>
              </a:cxn>
              <a:cxn ang="0">
                <a:pos x="2318" y="46"/>
              </a:cxn>
              <a:cxn ang="0">
                <a:pos x="2026" y="146"/>
              </a:cxn>
              <a:cxn ang="0">
                <a:pos x="1764" y="296"/>
              </a:cxn>
              <a:cxn ang="0">
                <a:pos x="1532" y="490"/>
              </a:cxn>
              <a:cxn ang="0">
                <a:pos x="1340" y="724"/>
              </a:cxn>
              <a:cxn ang="0">
                <a:pos x="1194" y="988"/>
              </a:cxn>
              <a:cxn ang="0">
                <a:pos x="1096" y="1280"/>
              </a:cxn>
              <a:cxn ang="0">
                <a:pos x="1058" y="1514"/>
              </a:cxn>
              <a:cxn ang="0">
                <a:pos x="908" y="1500"/>
              </a:cxn>
              <a:cxn ang="0">
                <a:pos x="770" y="1510"/>
              </a:cxn>
              <a:cxn ang="0">
                <a:pos x="596" y="1556"/>
              </a:cxn>
              <a:cxn ang="0">
                <a:pos x="436" y="1632"/>
              </a:cxn>
              <a:cxn ang="0">
                <a:pos x="296" y="1736"/>
              </a:cxn>
              <a:cxn ang="0">
                <a:pos x="180" y="1864"/>
              </a:cxn>
              <a:cxn ang="0">
                <a:pos x="90" y="2014"/>
              </a:cxn>
              <a:cxn ang="0">
                <a:pos x="28" y="2182"/>
              </a:cxn>
              <a:cxn ang="0">
                <a:pos x="0" y="2362"/>
              </a:cxn>
              <a:cxn ang="0">
                <a:pos x="4" y="2500"/>
              </a:cxn>
              <a:cxn ang="0">
                <a:pos x="40" y="2678"/>
              </a:cxn>
              <a:cxn ang="0">
                <a:pos x="110" y="2840"/>
              </a:cxn>
              <a:cxn ang="0">
                <a:pos x="206" y="2986"/>
              </a:cxn>
              <a:cxn ang="0">
                <a:pos x="330" y="3108"/>
              </a:cxn>
              <a:cxn ang="0">
                <a:pos x="474" y="3206"/>
              </a:cxn>
              <a:cxn ang="0">
                <a:pos x="638" y="3276"/>
              </a:cxn>
              <a:cxn ang="0">
                <a:pos x="814" y="3312"/>
              </a:cxn>
              <a:cxn ang="0">
                <a:pos x="5486" y="3316"/>
              </a:cxn>
              <a:cxn ang="0">
                <a:pos x="5620" y="3302"/>
              </a:cxn>
              <a:cxn ang="0">
                <a:pos x="5746" y="3264"/>
              </a:cxn>
              <a:cxn ang="0">
                <a:pos x="5860" y="3202"/>
              </a:cxn>
              <a:cxn ang="0">
                <a:pos x="5958" y="3120"/>
              </a:cxn>
              <a:cxn ang="0">
                <a:pos x="6040" y="3022"/>
              </a:cxn>
              <a:cxn ang="0">
                <a:pos x="6102" y="2908"/>
              </a:cxn>
              <a:cxn ang="0">
                <a:pos x="6140" y="2782"/>
              </a:cxn>
              <a:cxn ang="0">
                <a:pos x="6154" y="2646"/>
              </a:cxn>
              <a:cxn ang="0">
                <a:pos x="6146" y="2548"/>
              </a:cxn>
              <a:cxn ang="0">
                <a:pos x="6116" y="2422"/>
              </a:cxn>
              <a:cxn ang="0">
                <a:pos x="6062" y="2308"/>
              </a:cxn>
              <a:cxn ang="0">
                <a:pos x="5988" y="2206"/>
              </a:cxn>
              <a:cxn ang="0">
                <a:pos x="5898" y="2120"/>
              </a:cxn>
              <a:cxn ang="0">
                <a:pos x="5792" y="2054"/>
              </a:cxn>
              <a:cxn ang="0">
                <a:pos x="5674" y="2006"/>
              </a:cxn>
              <a:cxn ang="0">
                <a:pos x="5546" y="1982"/>
              </a:cxn>
            </a:cxnLst>
            <a:rect l="0" t="0" r="r" b="b"/>
            <a:pathLst>
              <a:path w="6154" h="3316">
                <a:moveTo>
                  <a:pt x="5512" y="1980"/>
                </a:moveTo>
                <a:lnTo>
                  <a:pt x="5512" y="1980"/>
                </a:lnTo>
                <a:lnTo>
                  <a:pt x="5504" y="1928"/>
                </a:lnTo>
                <a:lnTo>
                  <a:pt x="5492" y="1876"/>
                </a:lnTo>
                <a:lnTo>
                  <a:pt x="5478" y="1826"/>
                </a:lnTo>
                <a:lnTo>
                  <a:pt x="5462" y="1778"/>
                </a:lnTo>
                <a:lnTo>
                  <a:pt x="5446" y="1730"/>
                </a:lnTo>
                <a:lnTo>
                  <a:pt x="5426" y="1682"/>
                </a:lnTo>
                <a:lnTo>
                  <a:pt x="5404" y="1636"/>
                </a:lnTo>
                <a:lnTo>
                  <a:pt x="5380" y="1592"/>
                </a:lnTo>
                <a:lnTo>
                  <a:pt x="5354" y="1548"/>
                </a:lnTo>
                <a:lnTo>
                  <a:pt x="5326" y="1506"/>
                </a:lnTo>
                <a:lnTo>
                  <a:pt x="5296" y="1466"/>
                </a:lnTo>
                <a:lnTo>
                  <a:pt x="5266" y="1426"/>
                </a:lnTo>
                <a:lnTo>
                  <a:pt x="5234" y="1388"/>
                </a:lnTo>
                <a:lnTo>
                  <a:pt x="5198" y="1350"/>
                </a:lnTo>
                <a:lnTo>
                  <a:pt x="5162" y="1316"/>
                </a:lnTo>
                <a:lnTo>
                  <a:pt x="5126" y="1282"/>
                </a:lnTo>
                <a:lnTo>
                  <a:pt x="5086" y="1250"/>
                </a:lnTo>
                <a:lnTo>
                  <a:pt x="5046" y="1220"/>
                </a:lnTo>
                <a:lnTo>
                  <a:pt x="5006" y="1190"/>
                </a:lnTo>
                <a:lnTo>
                  <a:pt x="4962" y="1164"/>
                </a:lnTo>
                <a:lnTo>
                  <a:pt x="4918" y="1138"/>
                </a:lnTo>
                <a:lnTo>
                  <a:pt x="4874" y="1116"/>
                </a:lnTo>
                <a:lnTo>
                  <a:pt x="4826" y="1094"/>
                </a:lnTo>
                <a:lnTo>
                  <a:pt x="4780" y="1074"/>
                </a:lnTo>
                <a:lnTo>
                  <a:pt x="4732" y="1058"/>
                </a:lnTo>
                <a:lnTo>
                  <a:pt x="4682" y="1042"/>
                </a:lnTo>
                <a:lnTo>
                  <a:pt x="4632" y="1030"/>
                </a:lnTo>
                <a:lnTo>
                  <a:pt x="4580" y="1020"/>
                </a:lnTo>
                <a:lnTo>
                  <a:pt x="4528" y="1010"/>
                </a:lnTo>
                <a:lnTo>
                  <a:pt x="4476" y="1004"/>
                </a:lnTo>
                <a:lnTo>
                  <a:pt x="4422" y="1002"/>
                </a:lnTo>
                <a:lnTo>
                  <a:pt x="4368" y="1000"/>
                </a:lnTo>
                <a:lnTo>
                  <a:pt x="4368" y="1000"/>
                </a:lnTo>
                <a:lnTo>
                  <a:pt x="4302" y="1002"/>
                </a:lnTo>
                <a:lnTo>
                  <a:pt x="4236" y="1008"/>
                </a:lnTo>
                <a:lnTo>
                  <a:pt x="4236" y="1008"/>
                </a:lnTo>
                <a:lnTo>
                  <a:pt x="4212" y="952"/>
                </a:lnTo>
                <a:lnTo>
                  <a:pt x="4184" y="898"/>
                </a:lnTo>
                <a:lnTo>
                  <a:pt x="4156" y="846"/>
                </a:lnTo>
                <a:lnTo>
                  <a:pt x="4126" y="794"/>
                </a:lnTo>
                <a:lnTo>
                  <a:pt x="4094" y="744"/>
                </a:lnTo>
                <a:lnTo>
                  <a:pt x="4060" y="694"/>
                </a:lnTo>
                <a:lnTo>
                  <a:pt x="4024" y="646"/>
                </a:lnTo>
                <a:lnTo>
                  <a:pt x="3988" y="600"/>
                </a:lnTo>
                <a:lnTo>
                  <a:pt x="3948" y="554"/>
                </a:lnTo>
                <a:lnTo>
                  <a:pt x="3908" y="512"/>
                </a:lnTo>
                <a:lnTo>
                  <a:pt x="3866" y="470"/>
                </a:lnTo>
                <a:lnTo>
                  <a:pt x="3822" y="428"/>
                </a:lnTo>
                <a:lnTo>
                  <a:pt x="3778" y="390"/>
                </a:lnTo>
                <a:lnTo>
                  <a:pt x="3732" y="352"/>
                </a:lnTo>
                <a:lnTo>
                  <a:pt x="3684" y="316"/>
                </a:lnTo>
                <a:lnTo>
                  <a:pt x="3636" y="282"/>
                </a:lnTo>
                <a:lnTo>
                  <a:pt x="3586" y="248"/>
                </a:lnTo>
                <a:lnTo>
                  <a:pt x="3534" y="218"/>
                </a:lnTo>
                <a:lnTo>
                  <a:pt x="3482" y="190"/>
                </a:lnTo>
                <a:lnTo>
                  <a:pt x="3428" y="162"/>
                </a:lnTo>
                <a:lnTo>
                  <a:pt x="3372" y="138"/>
                </a:lnTo>
                <a:lnTo>
                  <a:pt x="3316" y="114"/>
                </a:lnTo>
                <a:lnTo>
                  <a:pt x="3260" y="92"/>
                </a:lnTo>
                <a:lnTo>
                  <a:pt x="3202" y="74"/>
                </a:lnTo>
                <a:lnTo>
                  <a:pt x="3144" y="56"/>
                </a:lnTo>
                <a:lnTo>
                  <a:pt x="3084" y="42"/>
                </a:lnTo>
                <a:lnTo>
                  <a:pt x="3024" y="30"/>
                </a:lnTo>
                <a:lnTo>
                  <a:pt x="2962" y="18"/>
                </a:lnTo>
                <a:lnTo>
                  <a:pt x="2900" y="10"/>
                </a:lnTo>
                <a:lnTo>
                  <a:pt x="2838" y="4"/>
                </a:lnTo>
                <a:lnTo>
                  <a:pt x="2774" y="0"/>
                </a:lnTo>
                <a:lnTo>
                  <a:pt x="2710" y="0"/>
                </a:lnTo>
                <a:lnTo>
                  <a:pt x="2710" y="0"/>
                </a:lnTo>
                <a:lnTo>
                  <a:pt x="2630" y="2"/>
                </a:lnTo>
                <a:lnTo>
                  <a:pt x="2550" y="8"/>
                </a:lnTo>
                <a:lnTo>
                  <a:pt x="2472" y="16"/>
                </a:lnTo>
                <a:lnTo>
                  <a:pt x="2394" y="30"/>
                </a:lnTo>
                <a:lnTo>
                  <a:pt x="2318" y="46"/>
                </a:lnTo>
                <a:lnTo>
                  <a:pt x="2242" y="66"/>
                </a:lnTo>
                <a:lnTo>
                  <a:pt x="2168" y="90"/>
                </a:lnTo>
                <a:lnTo>
                  <a:pt x="2096" y="116"/>
                </a:lnTo>
                <a:lnTo>
                  <a:pt x="2026" y="146"/>
                </a:lnTo>
                <a:lnTo>
                  <a:pt x="1958" y="180"/>
                </a:lnTo>
                <a:lnTo>
                  <a:pt x="1892" y="216"/>
                </a:lnTo>
                <a:lnTo>
                  <a:pt x="1826" y="256"/>
                </a:lnTo>
                <a:lnTo>
                  <a:pt x="1764" y="296"/>
                </a:lnTo>
                <a:lnTo>
                  <a:pt x="1702" y="342"/>
                </a:lnTo>
                <a:lnTo>
                  <a:pt x="1644" y="388"/>
                </a:lnTo>
                <a:lnTo>
                  <a:pt x="1586" y="438"/>
                </a:lnTo>
                <a:lnTo>
                  <a:pt x="1532" y="490"/>
                </a:lnTo>
                <a:lnTo>
                  <a:pt x="1480" y="546"/>
                </a:lnTo>
                <a:lnTo>
                  <a:pt x="1432" y="602"/>
                </a:lnTo>
                <a:lnTo>
                  <a:pt x="1386" y="662"/>
                </a:lnTo>
                <a:lnTo>
                  <a:pt x="1340" y="724"/>
                </a:lnTo>
                <a:lnTo>
                  <a:pt x="1300" y="786"/>
                </a:lnTo>
                <a:lnTo>
                  <a:pt x="1262" y="852"/>
                </a:lnTo>
                <a:lnTo>
                  <a:pt x="1226" y="920"/>
                </a:lnTo>
                <a:lnTo>
                  <a:pt x="1194" y="988"/>
                </a:lnTo>
                <a:lnTo>
                  <a:pt x="1164" y="1058"/>
                </a:lnTo>
                <a:lnTo>
                  <a:pt x="1138" y="1132"/>
                </a:lnTo>
                <a:lnTo>
                  <a:pt x="1116" y="1204"/>
                </a:lnTo>
                <a:lnTo>
                  <a:pt x="1096" y="1280"/>
                </a:lnTo>
                <a:lnTo>
                  <a:pt x="1080" y="1356"/>
                </a:lnTo>
                <a:lnTo>
                  <a:pt x="1068" y="1434"/>
                </a:lnTo>
                <a:lnTo>
                  <a:pt x="1058" y="1514"/>
                </a:lnTo>
                <a:lnTo>
                  <a:pt x="1058" y="1514"/>
                </a:lnTo>
                <a:lnTo>
                  <a:pt x="1022" y="1508"/>
                </a:lnTo>
                <a:lnTo>
                  <a:pt x="984" y="1504"/>
                </a:lnTo>
                <a:lnTo>
                  <a:pt x="946" y="1500"/>
                </a:lnTo>
                <a:lnTo>
                  <a:pt x="908" y="1500"/>
                </a:lnTo>
                <a:lnTo>
                  <a:pt x="908" y="1500"/>
                </a:lnTo>
                <a:lnTo>
                  <a:pt x="860" y="1502"/>
                </a:lnTo>
                <a:lnTo>
                  <a:pt x="814" y="1504"/>
                </a:lnTo>
                <a:lnTo>
                  <a:pt x="770" y="1510"/>
                </a:lnTo>
                <a:lnTo>
                  <a:pt x="724" y="1518"/>
                </a:lnTo>
                <a:lnTo>
                  <a:pt x="680" y="1528"/>
                </a:lnTo>
                <a:lnTo>
                  <a:pt x="638" y="1540"/>
                </a:lnTo>
                <a:lnTo>
                  <a:pt x="596" y="1556"/>
                </a:lnTo>
                <a:lnTo>
                  <a:pt x="554" y="1572"/>
                </a:lnTo>
                <a:lnTo>
                  <a:pt x="514" y="1590"/>
                </a:lnTo>
                <a:lnTo>
                  <a:pt x="474" y="1610"/>
                </a:lnTo>
                <a:lnTo>
                  <a:pt x="436" y="1632"/>
                </a:lnTo>
                <a:lnTo>
                  <a:pt x="400" y="1656"/>
                </a:lnTo>
                <a:lnTo>
                  <a:pt x="364" y="1680"/>
                </a:lnTo>
                <a:lnTo>
                  <a:pt x="330" y="1708"/>
                </a:lnTo>
                <a:lnTo>
                  <a:pt x="296" y="1736"/>
                </a:lnTo>
                <a:lnTo>
                  <a:pt x="266" y="1766"/>
                </a:lnTo>
                <a:lnTo>
                  <a:pt x="236" y="1798"/>
                </a:lnTo>
                <a:lnTo>
                  <a:pt x="206" y="1830"/>
                </a:lnTo>
                <a:lnTo>
                  <a:pt x="180" y="1864"/>
                </a:lnTo>
                <a:lnTo>
                  <a:pt x="154" y="1900"/>
                </a:lnTo>
                <a:lnTo>
                  <a:pt x="130" y="1938"/>
                </a:lnTo>
                <a:lnTo>
                  <a:pt x="110" y="1976"/>
                </a:lnTo>
                <a:lnTo>
                  <a:pt x="90" y="2014"/>
                </a:lnTo>
                <a:lnTo>
                  <a:pt x="70" y="2054"/>
                </a:lnTo>
                <a:lnTo>
                  <a:pt x="54" y="2096"/>
                </a:lnTo>
                <a:lnTo>
                  <a:pt x="40" y="2138"/>
                </a:lnTo>
                <a:lnTo>
                  <a:pt x="28" y="2182"/>
                </a:lnTo>
                <a:lnTo>
                  <a:pt x="18" y="2224"/>
                </a:lnTo>
                <a:lnTo>
                  <a:pt x="10" y="2270"/>
                </a:lnTo>
                <a:lnTo>
                  <a:pt x="4" y="2316"/>
                </a:lnTo>
                <a:lnTo>
                  <a:pt x="0" y="2362"/>
                </a:lnTo>
                <a:lnTo>
                  <a:pt x="0" y="2408"/>
                </a:lnTo>
                <a:lnTo>
                  <a:pt x="0" y="2408"/>
                </a:lnTo>
                <a:lnTo>
                  <a:pt x="0" y="2454"/>
                </a:lnTo>
                <a:lnTo>
                  <a:pt x="4" y="2500"/>
                </a:lnTo>
                <a:lnTo>
                  <a:pt x="10" y="2546"/>
                </a:lnTo>
                <a:lnTo>
                  <a:pt x="18" y="2590"/>
                </a:lnTo>
                <a:lnTo>
                  <a:pt x="28" y="2634"/>
                </a:lnTo>
                <a:lnTo>
                  <a:pt x="40" y="2678"/>
                </a:lnTo>
                <a:lnTo>
                  <a:pt x="54" y="2720"/>
                </a:lnTo>
                <a:lnTo>
                  <a:pt x="70" y="2762"/>
                </a:lnTo>
                <a:lnTo>
                  <a:pt x="90" y="2802"/>
                </a:lnTo>
                <a:lnTo>
                  <a:pt x="110" y="2840"/>
                </a:lnTo>
                <a:lnTo>
                  <a:pt x="130" y="2878"/>
                </a:lnTo>
                <a:lnTo>
                  <a:pt x="154" y="2916"/>
                </a:lnTo>
                <a:lnTo>
                  <a:pt x="180" y="2952"/>
                </a:lnTo>
                <a:lnTo>
                  <a:pt x="206" y="2986"/>
                </a:lnTo>
                <a:lnTo>
                  <a:pt x="236" y="3018"/>
                </a:lnTo>
                <a:lnTo>
                  <a:pt x="266" y="3050"/>
                </a:lnTo>
                <a:lnTo>
                  <a:pt x="296" y="3080"/>
                </a:lnTo>
                <a:lnTo>
                  <a:pt x="330" y="3108"/>
                </a:lnTo>
                <a:lnTo>
                  <a:pt x="364" y="3136"/>
                </a:lnTo>
                <a:lnTo>
                  <a:pt x="400" y="3160"/>
                </a:lnTo>
                <a:lnTo>
                  <a:pt x="436" y="3184"/>
                </a:lnTo>
                <a:lnTo>
                  <a:pt x="474" y="3206"/>
                </a:lnTo>
                <a:lnTo>
                  <a:pt x="514" y="3226"/>
                </a:lnTo>
                <a:lnTo>
                  <a:pt x="554" y="3244"/>
                </a:lnTo>
                <a:lnTo>
                  <a:pt x="596" y="3260"/>
                </a:lnTo>
                <a:lnTo>
                  <a:pt x="638" y="3276"/>
                </a:lnTo>
                <a:lnTo>
                  <a:pt x="680" y="3288"/>
                </a:lnTo>
                <a:lnTo>
                  <a:pt x="724" y="3298"/>
                </a:lnTo>
                <a:lnTo>
                  <a:pt x="770" y="3306"/>
                </a:lnTo>
                <a:lnTo>
                  <a:pt x="814" y="3312"/>
                </a:lnTo>
                <a:lnTo>
                  <a:pt x="860" y="3314"/>
                </a:lnTo>
                <a:lnTo>
                  <a:pt x="908" y="3316"/>
                </a:lnTo>
                <a:lnTo>
                  <a:pt x="5486" y="3316"/>
                </a:lnTo>
                <a:lnTo>
                  <a:pt x="5486" y="3316"/>
                </a:lnTo>
                <a:lnTo>
                  <a:pt x="5520" y="3316"/>
                </a:lnTo>
                <a:lnTo>
                  <a:pt x="5554" y="3312"/>
                </a:lnTo>
                <a:lnTo>
                  <a:pt x="5588" y="3308"/>
                </a:lnTo>
                <a:lnTo>
                  <a:pt x="5620" y="3302"/>
                </a:lnTo>
                <a:lnTo>
                  <a:pt x="5652" y="3294"/>
                </a:lnTo>
                <a:lnTo>
                  <a:pt x="5684" y="3286"/>
                </a:lnTo>
                <a:lnTo>
                  <a:pt x="5716" y="3276"/>
                </a:lnTo>
                <a:lnTo>
                  <a:pt x="5746" y="3264"/>
                </a:lnTo>
                <a:lnTo>
                  <a:pt x="5776" y="3250"/>
                </a:lnTo>
                <a:lnTo>
                  <a:pt x="5804" y="3236"/>
                </a:lnTo>
                <a:lnTo>
                  <a:pt x="5832" y="3220"/>
                </a:lnTo>
                <a:lnTo>
                  <a:pt x="5860" y="3202"/>
                </a:lnTo>
                <a:lnTo>
                  <a:pt x="5886" y="3184"/>
                </a:lnTo>
                <a:lnTo>
                  <a:pt x="5910" y="3164"/>
                </a:lnTo>
                <a:lnTo>
                  <a:pt x="5934" y="3142"/>
                </a:lnTo>
                <a:lnTo>
                  <a:pt x="5958" y="3120"/>
                </a:lnTo>
                <a:lnTo>
                  <a:pt x="5980" y="3096"/>
                </a:lnTo>
                <a:lnTo>
                  <a:pt x="6002" y="3072"/>
                </a:lnTo>
                <a:lnTo>
                  <a:pt x="6022" y="3048"/>
                </a:lnTo>
                <a:lnTo>
                  <a:pt x="6040" y="3022"/>
                </a:lnTo>
                <a:lnTo>
                  <a:pt x="6058" y="2994"/>
                </a:lnTo>
                <a:lnTo>
                  <a:pt x="6074" y="2966"/>
                </a:lnTo>
                <a:lnTo>
                  <a:pt x="6088" y="2938"/>
                </a:lnTo>
                <a:lnTo>
                  <a:pt x="6102" y="2908"/>
                </a:lnTo>
                <a:lnTo>
                  <a:pt x="6114" y="2878"/>
                </a:lnTo>
                <a:lnTo>
                  <a:pt x="6124" y="2846"/>
                </a:lnTo>
                <a:lnTo>
                  <a:pt x="6134" y="2814"/>
                </a:lnTo>
                <a:lnTo>
                  <a:pt x="6140" y="2782"/>
                </a:lnTo>
                <a:lnTo>
                  <a:pt x="6146" y="2748"/>
                </a:lnTo>
                <a:lnTo>
                  <a:pt x="6150" y="2716"/>
                </a:lnTo>
                <a:lnTo>
                  <a:pt x="6154" y="2682"/>
                </a:lnTo>
                <a:lnTo>
                  <a:pt x="6154" y="2646"/>
                </a:lnTo>
                <a:lnTo>
                  <a:pt x="6154" y="2646"/>
                </a:lnTo>
                <a:lnTo>
                  <a:pt x="6154" y="2614"/>
                </a:lnTo>
                <a:lnTo>
                  <a:pt x="6150" y="2580"/>
                </a:lnTo>
                <a:lnTo>
                  <a:pt x="6146" y="2548"/>
                </a:lnTo>
                <a:lnTo>
                  <a:pt x="6142" y="2516"/>
                </a:lnTo>
                <a:lnTo>
                  <a:pt x="6134" y="2484"/>
                </a:lnTo>
                <a:lnTo>
                  <a:pt x="6126" y="2452"/>
                </a:lnTo>
                <a:lnTo>
                  <a:pt x="6116" y="2422"/>
                </a:lnTo>
                <a:lnTo>
                  <a:pt x="6104" y="2392"/>
                </a:lnTo>
                <a:lnTo>
                  <a:pt x="6092" y="2364"/>
                </a:lnTo>
                <a:lnTo>
                  <a:pt x="6078" y="2336"/>
                </a:lnTo>
                <a:lnTo>
                  <a:pt x="6062" y="2308"/>
                </a:lnTo>
                <a:lnTo>
                  <a:pt x="6046" y="2282"/>
                </a:lnTo>
                <a:lnTo>
                  <a:pt x="6028" y="2256"/>
                </a:lnTo>
                <a:lnTo>
                  <a:pt x="6008" y="2230"/>
                </a:lnTo>
                <a:lnTo>
                  <a:pt x="5988" y="2206"/>
                </a:lnTo>
                <a:lnTo>
                  <a:pt x="5968" y="2184"/>
                </a:lnTo>
                <a:lnTo>
                  <a:pt x="5946" y="2162"/>
                </a:lnTo>
                <a:lnTo>
                  <a:pt x="5922" y="2140"/>
                </a:lnTo>
                <a:lnTo>
                  <a:pt x="5898" y="2120"/>
                </a:lnTo>
                <a:lnTo>
                  <a:pt x="5872" y="2102"/>
                </a:lnTo>
                <a:lnTo>
                  <a:pt x="5846" y="2084"/>
                </a:lnTo>
                <a:lnTo>
                  <a:pt x="5820" y="2068"/>
                </a:lnTo>
                <a:lnTo>
                  <a:pt x="5792" y="2054"/>
                </a:lnTo>
                <a:lnTo>
                  <a:pt x="5764" y="2040"/>
                </a:lnTo>
                <a:lnTo>
                  <a:pt x="5734" y="2026"/>
                </a:lnTo>
                <a:lnTo>
                  <a:pt x="5704" y="2016"/>
                </a:lnTo>
                <a:lnTo>
                  <a:pt x="5674" y="2006"/>
                </a:lnTo>
                <a:lnTo>
                  <a:pt x="5642" y="1998"/>
                </a:lnTo>
                <a:lnTo>
                  <a:pt x="5612" y="1990"/>
                </a:lnTo>
                <a:lnTo>
                  <a:pt x="5578" y="1986"/>
                </a:lnTo>
                <a:lnTo>
                  <a:pt x="5546" y="1982"/>
                </a:lnTo>
                <a:lnTo>
                  <a:pt x="5512" y="1980"/>
                </a:lnTo>
                <a:lnTo>
                  <a:pt x="5512" y="1980"/>
                </a:lnTo>
                <a:close/>
              </a:path>
            </a:pathLst>
          </a:custGeom>
          <a:gradFill flip="none" rotWithShape="1">
            <a:gsLst>
              <a:gs pos="0">
                <a:srgbClr val="0B7BC3">
                  <a:alpha val="45000"/>
                </a:srgbClr>
              </a:gs>
              <a:gs pos="48000">
                <a:srgbClr val="00A6E7">
                  <a:alpha val="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4A8E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 defTabSz="1096293">
              <a:lnSpc>
                <a:spcPct val="140000"/>
              </a:lnSpc>
              <a:buClr>
                <a:srgbClr val="1F497D"/>
              </a:buClr>
              <a:buSzPct val="60000"/>
            </a:pPr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56" name="副标题 2"/>
          <p:cNvSpPr txBox="1">
            <a:spLocks/>
          </p:cNvSpPr>
          <p:nvPr/>
        </p:nvSpPr>
        <p:spPr>
          <a:xfrm>
            <a:off x="1645624" y="2139674"/>
            <a:ext cx="1337811" cy="306393"/>
          </a:xfrm>
          <a:prstGeom prst="rect">
            <a:avLst/>
          </a:prstGeom>
        </p:spPr>
        <p:txBody>
          <a:bodyPr vert="horz" lIns="121940" tIns="60970" rIns="121940" bIns="6097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72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444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166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888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610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33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053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7775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运营商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69" name="副标题 2"/>
          <p:cNvSpPr txBox="1">
            <a:spLocks/>
          </p:cNvSpPr>
          <p:nvPr/>
        </p:nvSpPr>
        <p:spPr>
          <a:xfrm>
            <a:off x="2737641" y="2139674"/>
            <a:ext cx="1337811" cy="306393"/>
          </a:xfrm>
          <a:prstGeom prst="rect">
            <a:avLst/>
          </a:prstGeom>
        </p:spPr>
        <p:txBody>
          <a:bodyPr vert="horz" lIns="121940" tIns="60970" rIns="121940" bIns="6097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72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444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166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888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610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33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053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7775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政府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70" name="副标题 2"/>
          <p:cNvSpPr txBox="1">
            <a:spLocks/>
          </p:cNvSpPr>
          <p:nvPr/>
        </p:nvSpPr>
        <p:spPr>
          <a:xfrm>
            <a:off x="8197727" y="2139674"/>
            <a:ext cx="1337811" cy="306393"/>
          </a:xfrm>
          <a:prstGeom prst="rect">
            <a:avLst/>
          </a:prstGeom>
        </p:spPr>
        <p:txBody>
          <a:bodyPr vert="horz" lIns="121940" tIns="60970" rIns="121940" bIns="6097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72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444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166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888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610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33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053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7775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能源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71" name="副标题 2"/>
          <p:cNvSpPr txBox="1">
            <a:spLocks/>
          </p:cNvSpPr>
          <p:nvPr/>
        </p:nvSpPr>
        <p:spPr>
          <a:xfrm>
            <a:off x="7105710" y="2139674"/>
            <a:ext cx="1337811" cy="306393"/>
          </a:xfrm>
          <a:prstGeom prst="rect">
            <a:avLst/>
          </a:prstGeom>
        </p:spPr>
        <p:txBody>
          <a:bodyPr vert="horz" lIns="121940" tIns="60970" rIns="121940" bIns="6097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72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444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166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888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610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33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053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7775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媒资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72" name="副标题 2"/>
          <p:cNvSpPr txBox="1">
            <a:spLocks/>
          </p:cNvSpPr>
          <p:nvPr/>
        </p:nvSpPr>
        <p:spPr>
          <a:xfrm>
            <a:off x="4921676" y="2139674"/>
            <a:ext cx="1337811" cy="306393"/>
          </a:xfrm>
          <a:prstGeom prst="rect">
            <a:avLst/>
          </a:prstGeom>
        </p:spPr>
        <p:txBody>
          <a:bodyPr vert="horz" lIns="121940" tIns="60970" rIns="121940" bIns="6097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72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444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166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888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610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33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053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7775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制造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94" name="副标题 2"/>
          <p:cNvSpPr txBox="1">
            <a:spLocks/>
          </p:cNvSpPr>
          <p:nvPr/>
        </p:nvSpPr>
        <p:spPr>
          <a:xfrm>
            <a:off x="3839696" y="2124223"/>
            <a:ext cx="1337811" cy="306393"/>
          </a:xfrm>
          <a:prstGeom prst="rect">
            <a:avLst/>
          </a:prstGeom>
        </p:spPr>
        <p:txBody>
          <a:bodyPr vert="horz" lIns="121940" tIns="60970" rIns="121940" bIns="6097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72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444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166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888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610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33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053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7775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金融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00" name="副标题 2"/>
          <p:cNvSpPr txBox="1">
            <a:spLocks/>
          </p:cNvSpPr>
          <p:nvPr/>
        </p:nvSpPr>
        <p:spPr>
          <a:xfrm>
            <a:off x="5929492" y="2133279"/>
            <a:ext cx="1337811" cy="306393"/>
          </a:xfrm>
          <a:prstGeom prst="rect">
            <a:avLst/>
          </a:prstGeom>
        </p:spPr>
        <p:txBody>
          <a:bodyPr vert="horz" lIns="121940" tIns="60970" rIns="121940" bIns="6097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72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444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166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888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610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33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053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7775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医疗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07" name="副标题 2"/>
          <p:cNvSpPr txBox="1">
            <a:spLocks/>
          </p:cNvSpPr>
          <p:nvPr/>
        </p:nvSpPr>
        <p:spPr>
          <a:xfrm>
            <a:off x="9201192" y="2127342"/>
            <a:ext cx="1337811" cy="306393"/>
          </a:xfrm>
          <a:prstGeom prst="rect">
            <a:avLst/>
          </a:prstGeom>
        </p:spPr>
        <p:txBody>
          <a:bodyPr vert="horz" lIns="121940" tIns="60970" rIns="121940" bIns="6097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72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444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166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888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610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33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053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7775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交通</a:t>
            </a:r>
            <a:endParaRPr lang="en-US" altLang="zh-CN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11" name="圆角矩形"/>
          <p:cNvSpPr/>
          <p:nvPr/>
        </p:nvSpPr>
        <p:spPr>
          <a:xfrm>
            <a:off x="1158451" y="4914645"/>
            <a:ext cx="6645674" cy="943806"/>
          </a:xfrm>
          <a:prstGeom prst="roundRect">
            <a:avLst>
              <a:gd name="adj" fmla="val 3068"/>
            </a:avLst>
          </a:prstGeom>
          <a:noFill/>
          <a:ln w="6350">
            <a:solidFill>
              <a:schemeClr val="accent1">
                <a:lumMod val="75000"/>
              </a:schemeClr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sz="1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39" name="图片 93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64" y="4788077"/>
            <a:ext cx="76411" cy="33365"/>
          </a:xfrm>
          <a:prstGeom prst="rect">
            <a:avLst/>
          </a:prstGeom>
        </p:spPr>
      </p:pic>
      <p:pic>
        <p:nvPicPr>
          <p:cNvPr id="957" name="Picture 3" descr="E:\D项目磁盘\工作区域\2016HC大会展示项目\2016-华为IT项目汇总\ppt美化\c31_效果图(有投影)11.png"/>
          <p:cNvPicPr>
            <a:picLocks noChangeAspect="1" noChangeArrowheads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87509" y="5133380"/>
            <a:ext cx="864527" cy="35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8" name="矩形 957"/>
          <p:cNvSpPr/>
          <p:nvPr/>
        </p:nvSpPr>
        <p:spPr>
          <a:xfrm>
            <a:off x="5061854" y="5489032"/>
            <a:ext cx="946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30"/>
            <a:r>
              <a:rPr lang="en-US" sz="1600" kern="0" dirty="0">
                <a:latin typeface="+mn-lt"/>
                <a:ea typeface="+mn-ea"/>
                <a:cs typeface="+mn-ea"/>
                <a:sym typeface="+mn-lt"/>
              </a:rPr>
              <a:t>Dorado</a:t>
            </a:r>
          </a:p>
        </p:txBody>
      </p:sp>
      <p:pic>
        <p:nvPicPr>
          <p:cNvPr id="955" name="图片 95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2" t="7992" b="1538"/>
          <a:stretch/>
        </p:blipFill>
        <p:spPr>
          <a:xfrm>
            <a:off x="1592894" y="5124040"/>
            <a:ext cx="389303" cy="375700"/>
          </a:xfrm>
          <a:prstGeom prst="rect">
            <a:avLst/>
          </a:prstGeom>
        </p:spPr>
      </p:pic>
      <p:sp>
        <p:nvSpPr>
          <p:cNvPr id="956" name="矩形 955"/>
          <p:cNvSpPr/>
          <p:nvPr/>
        </p:nvSpPr>
        <p:spPr>
          <a:xfrm>
            <a:off x="1317260" y="5489032"/>
            <a:ext cx="972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30"/>
            <a:r>
              <a:rPr lang="en-US" altLang="zh-CN" sz="1600" kern="0" dirty="0" err="1">
                <a:latin typeface="+mn-lt"/>
                <a:ea typeface="+mn-ea"/>
                <a:cs typeface="+mn-ea"/>
                <a:sym typeface="+mn-lt"/>
              </a:rPr>
              <a:t>KunLun</a:t>
            </a:r>
            <a:endParaRPr lang="en-US" sz="16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3" name="矩形 952"/>
          <p:cNvSpPr/>
          <p:nvPr/>
        </p:nvSpPr>
        <p:spPr>
          <a:xfrm>
            <a:off x="2647532" y="5489032"/>
            <a:ext cx="760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30"/>
            <a:r>
              <a:rPr lang="en-US" sz="1600" kern="0" dirty="0">
                <a:latin typeface="+mn-lt"/>
                <a:ea typeface="+mn-ea"/>
                <a:cs typeface="+mn-ea"/>
                <a:sym typeface="+mn-lt"/>
              </a:rPr>
              <a:t>Atlas</a:t>
            </a:r>
          </a:p>
        </p:txBody>
      </p:sp>
      <p:pic>
        <p:nvPicPr>
          <p:cNvPr id="954" name="图片 953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459"/>
          <a:stretch/>
        </p:blipFill>
        <p:spPr>
          <a:xfrm>
            <a:off x="2574888" y="5081698"/>
            <a:ext cx="744867" cy="485425"/>
          </a:xfrm>
          <a:prstGeom prst="rect">
            <a:avLst/>
          </a:prstGeom>
        </p:spPr>
      </p:pic>
      <p:sp>
        <p:nvSpPr>
          <p:cNvPr id="951" name="矩形 950"/>
          <p:cNvSpPr/>
          <p:nvPr/>
        </p:nvSpPr>
        <p:spPr>
          <a:xfrm>
            <a:off x="3765146" y="5489032"/>
            <a:ext cx="939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30"/>
            <a:r>
              <a:rPr lang="en-US" sz="1600" kern="0" dirty="0" err="1">
                <a:latin typeface="+mn-lt"/>
                <a:ea typeface="+mn-ea"/>
                <a:cs typeface="+mn-ea"/>
                <a:sym typeface="+mn-lt"/>
              </a:rPr>
              <a:t>Taishan</a:t>
            </a:r>
            <a:endParaRPr lang="en-US" sz="1600" kern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52" name="Picture 10" descr="F:\HCC2015\keynote\图片\研发产品图片\RH5885(H) V3.png"/>
          <p:cNvPicPr>
            <a:picLocks noChangeAspect="1" noChangeArrowheads="1"/>
          </p:cNvPicPr>
          <p:nvPr/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3912446" y="5203503"/>
            <a:ext cx="682372" cy="16977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矩形 948"/>
          <p:cNvSpPr/>
          <p:nvPr/>
        </p:nvSpPr>
        <p:spPr>
          <a:xfrm>
            <a:off x="6365751" y="5489032"/>
            <a:ext cx="1352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30"/>
            <a:r>
              <a:rPr lang="en-US" altLang="zh-CN" sz="1600" kern="0" dirty="0">
                <a:latin typeface="+mn-lt"/>
                <a:ea typeface="+mn-ea"/>
                <a:cs typeface="+mn-ea"/>
                <a:sym typeface="+mn-lt"/>
              </a:rPr>
              <a:t>FusionCube</a:t>
            </a:r>
            <a:endParaRPr lang="en-US" sz="1600" kern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50" name="图片 949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7" y="5128845"/>
            <a:ext cx="562395" cy="363248"/>
          </a:xfrm>
          <a:prstGeom prst="rect">
            <a:avLst/>
          </a:prstGeom>
          <a:ln>
            <a:noFill/>
          </a:ln>
        </p:spPr>
      </p:pic>
      <p:sp>
        <p:nvSpPr>
          <p:cNvPr id="237" name="任意多边形 25"/>
          <p:cNvSpPr/>
          <p:nvPr/>
        </p:nvSpPr>
        <p:spPr>
          <a:xfrm>
            <a:off x="7758598" y="2866130"/>
            <a:ext cx="963184" cy="519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66" extrusionOk="0">
                <a:moveTo>
                  <a:pt x="0" y="301"/>
                </a:moveTo>
                <a:cubicBezTo>
                  <a:pt x="4131" y="-634"/>
                  <a:pt x="8333" y="649"/>
                  <a:pt x="11806" y="3625"/>
                </a:cubicBezTo>
                <a:cubicBezTo>
                  <a:pt x="16735" y="7849"/>
                  <a:pt x="19585" y="16386"/>
                  <a:pt x="21600" y="20966"/>
                </a:cubicBezTo>
              </a:path>
            </a:pathLst>
          </a:custGeom>
          <a:ln w="12700">
            <a:solidFill>
              <a:srgbClr val="0070C0"/>
            </a:solidFill>
            <a:prstDash val="dash"/>
            <a:headEnd type="triangle"/>
            <a:tailEnd type="triangle"/>
          </a:ln>
        </p:spPr>
        <p:txBody>
          <a:bodyPr lIns="11465" tIns="11465" rIns="11465" bIns="11465"/>
          <a:lstStyle/>
          <a:p>
            <a:pPr defTabSz="217745"/>
            <a:endParaRPr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3" name="任意多边形 25"/>
          <p:cNvSpPr/>
          <p:nvPr/>
        </p:nvSpPr>
        <p:spPr>
          <a:xfrm flipV="1">
            <a:off x="7092553" y="4062454"/>
            <a:ext cx="1112013" cy="394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66" extrusionOk="0">
                <a:moveTo>
                  <a:pt x="0" y="301"/>
                </a:moveTo>
                <a:cubicBezTo>
                  <a:pt x="4131" y="-634"/>
                  <a:pt x="8333" y="649"/>
                  <a:pt x="11806" y="3625"/>
                </a:cubicBezTo>
                <a:cubicBezTo>
                  <a:pt x="16735" y="7849"/>
                  <a:pt x="19585" y="16386"/>
                  <a:pt x="21600" y="20966"/>
                </a:cubicBezTo>
              </a:path>
            </a:pathLst>
          </a:custGeom>
          <a:ln w="12700">
            <a:solidFill>
              <a:srgbClr val="0070C0"/>
            </a:solidFill>
            <a:prstDash val="dash"/>
            <a:headEnd type="triangle"/>
            <a:tailEnd type="triangle"/>
          </a:ln>
        </p:spPr>
        <p:txBody>
          <a:bodyPr lIns="11465" tIns="11465" rIns="11465" bIns="11465"/>
          <a:lstStyle/>
          <a:p>
            <a:pPr defTabSz="217745"/>
            <a:endParaRPr sz="9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218" name="Picture 2" descr="C:\Users\r00234662\AppData\Roaming\eSpace_Desktop\UserData\r00234662\imagefiles\6E62552F-260E-4B3F-BC13-8562B3145C46.pn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76" y="1304764"/>
            <a:ext cx="8372885" cy="92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矩形 160"/>
          <p:cNvSpPr/>
          <p:nvPr/>
        </p:nvSpPr>
        <p:spPr>
          <a:xfrm>
            <a:off x="6518632" y="4545813"/>
            <a:ext cx="96052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160824">
              <a:buClr>
                <a:srgbClr val="CC9900"/>
              </a:buClr>
            </a:pP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FCS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节点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4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标题 1"/>
          <p:cNvSpPr txBox="1">
            <a:spLocks/>
          </p:cNvSpPr>
          <p:nvPr/>
        </p:nvSpPr>
        <p:spPr>
          <a:xfrm>
            <a:off x="1609752" y="3683369"/>
            <a:ext cx="11055622" cy="888111"/>
          </a:xfrm>
          <a:prstGeom prst="rect">
            <a:avLst/>
          </a:prstGeom>
        </p:spPr>
        <p:txBody>
          <a:bodyPr vert="horz" lIns="121908" tIns="60955" rIns="121908" bIns="60955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defTabSz="1218601" eaLnBrk="1" fontAlgn="auto" hangingPunct="1">
              <a:spcAft>
                <a:spcPts val="0"/>
              </a:spcAft>
            </a:pPr>
            <a:endParaRPr lang="en-US" altLang="zh-CN" sz="3199" b="0" dirty="0">
              <a:solidFill>
                <a:srgbClr val="FFFFFF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华为云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Stack 6.5.0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云服务清单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4297" y="1455934"/>
            <a:ext cx="2220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蓝色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字体为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6.3.1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版本已有服务</a:t>
            </a:r>
          </a:p>
        </p:txBody>
      </p:sp>
      <p:sp>
        <p:nvSpPr>
          <p:cNvPr id="277" name="副标题 2"/>
          <p:cNvSpPr txBox="1">
            <a:spLocks/>
          </p:cNvSpPr>
          <p:nvPr/>
        </p:nvSpPr>
        <p:spPr>
          <a:xfrm>
            <a:off x="1026658" y="1244909"/>
            <a:ext cx="819584" cy="491903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lIns="121872" tIns="60936" rIns="121872" bIns="60936" rtlCol="0" anchor="ctr">
            <a:noAutofit/>
          </a:bodyPr>
          <a:lstStyle>
            <a:lvl1pPr marL="457291" indent="-45729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zh-CN" sz="1200" dirty="0">
                <a:solidFill>
                  <a:schemeClr val="bg1"/>
                </a:solidFill>
                <a:cs typeface="+mn-ea"/>
                <a:sym typeface="+mn-lt"/>
              </a:rPr>
              <a:t>计算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zh-CN" altLang="zh-CN" sz="1200" dirty="0">
                <a:solidFill>
                  <a:schemeClr val="bg1"/>
                </a:solidFill>
                <a:cs typeface="+mn-ea"/>
                <a:sym typeface="+mn-lt"/>
              </a:rPr>
              <a:t>服务</a:t>
            </a:r>
          </a:p>
        </p:txBody>
      </p:sp>
      <p:cxnSp>
        <p:nvCxnSpPr>
          <p:cNvPr id="278" name="直接连接符 277"/>
          <p:cNvCxnSpPr/>
          <p:nvPr/>
        </p:nvCxnSpPr>
        <p:spPr>
          <a:xfrm flipH="1">
            <a:off x="1974831" y="1269948"/>
            <a:ext cx="16713" cy="5124356"/>
          </a:xfrm>
          <a:prstGeom prst="line">
            <a:avLst/>
          </a:prstGeom>
          <a:noFill/>
          <a:ln w="28575" cap="flat" cmpd="sng" algn="ctr">
            <a:solidFill>
              <a:srgbClr val="8FA1B4"/>
            </a:solidFill>
            <a:prstDash val="solid"/>
          </a:ln>
          <a:effectLst/>
        </p:spPr>
      </p:cxnSp>
      <p:sp>
        <p:nvSpPr>
          <p:cNvPr id="279" name="TextBox 35"/>
          <p:cNvSpPr txBox="1"/>
          <p:nvPr/>
        </p:nvSpPr>
        <p:spPr>
          <a:xfrm>
            <a:off x="2017386" y="1493313"/>
            <a:ext cx="1383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弹性云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服务器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0" name="TextBox 62"/>
          <p:cNvSpPr txBox="1"/>
          <p:nvPr/>
        </p:nvSpPr>
        <p:spPr>
          <a:xfrm>
            <a:off x="5815922" y="1493313"/>
            <a:ext cx="137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裸金属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服务器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1" name="TextBox 73"/>
          <p:cNvSpPr txBox="1"/>
          <p:nvPr/>
        </p:nvSpPr>
        <p:spPr>
          <a:xfrm>
            <a:off x="6987785" y="1493311"/>
            <a:ext cx="112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镜像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281"/>
          <p:cNvGrpSpPr/>
          <p:nvPr/>
        </p:nvGrpSpPr>
        <p:grpSpPr>
          <a:xfrm>
            <a:off x="2384376" y="1255243"/>
            <a:ext cx="394109" cy="253636"/>
            <a:chOff x="668338" y="1947863"/>
            <a:chExt cx="492125" cy="315912"/>
          </a:xfrm>
          <a:solidFill>
            <a:srgbClr val="00B0F0"/>
          </a:solidFill>
        </p:grpSpPr>
        <p:sp>
          <p:nvSpPr>
            <p:cNvPr id="283" name="Freeform 11"/>
            <p:cNvSpPr>
              <a:spLocks noEditPoints="1"/>
            </p:cNvSpPr>
            <p:nvPr/>
          </p:nvSpPr>
          <p:spPr bwMode="auto">
            <a:xfrm>
              <a:off x="747713" y="2101850"/>
              <a:ext cx="336550" cy="84137"/>
            </a:xfrm>
            <a:custGeom>
              <a:avLst/>
              <a:gdLst>
                <a:gd name="T0" fmla="*/ 0 w 90"/>
                <a:gd name="T1" fmla="*/ 13 h 22"/>
                <a:gd name="T2" fmla="*/ 9 w 90"/>
                <a:gd name="T3" fmla="*/ 22 h 22"/>
                <a:gd name="T4" fmla="*/ 81 w 90"/>
                <a:gd name="T5" fmla="*/ 22 h 22"/>
                <a:gd name="T6" fmla="*/ 90 w 90"/>
                <a:gd name="T7" fmla="*/ 13 h 22"/>
                <a:gd name="T8" fmla="*/ 90 w 90"/>
                <a:gd name="T9" fmla="*/ 9 h 22"/>
                <a:gd name="T10" fmla="*/ 81 w 90"/>
                <a:gd name="T11" fmla="*/ 0 h 22"/>
                <a:gd name="T12" fmla="*/ 9 w 90"/>
                <a:gd name="T13" fmla="*/ 0 h 22"/>
                <a:gd name="T14" fmla="*/ 0 w 90"/>
                <a:gd name="T15" fmla="*/ 9 h 22"/>
                <a:gd name="T16" fmla="*/ 0 w 90"/>
                <a:gd name="T17" fmla="*/ 13 h 22"/>
                <a:gd name="T18" fmla="*/ 5 w 90"/>
                <a:gd name="T19" fmla="*/ 9 h 22"/>
                <a:gd name="T20" fmla="*/ 9 w 90"/>
                <a:gd name="T21" fmla="*/ 6 h 22"/>
                <a:gd name="T22" fmla="*/ 81 w 90"/>
                <a:gd name="T23" fmla="*/ 6 h 22"/>
                <a:gd name="T24" fmla="*/ 85 w 90"/>
                <a:gd name="T25" fmla="*/ 9 h 22"/>
                <a:gd name="T26" fmla="*/ 85 w 90"/>
                <a:gd name="T27" fmla="*/ 13 h 22"/>
                <a:gd name="T28" fmla="*/ 81 w 90"/>
                <a:gd name="T29" fmla="*/ 17 h 22"/>
                <a:gd name="T30" fmla="*/ 9 w 90"/>
                <a:gd name="T31" fmla="*/ 17 h 22"/>
                <a:gd name="T32" fmla="*/ 5 w 90"/>
                <a:gd name="T33" fmla="*/ 13 h 22"/>
                <a:gd name="T34" fmla="*/ 5 w 90"/>
                <a:gd name="T3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22">
                  <a:moveTo>
                    <a:pt x="0" y="13"/>
                  </a:moveTo>
                  <a:cubicBezTo>
                    <a:pt x="0" y="18"/>
                    <a:pt x="4" y="22"/>
                    <a:pt x="9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6" y="22"/>
                    <a:pt x="90" y="18"/>
                    <a:pt x="90" y="13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6" y="0"/>
                    <a:pt x="8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13"/>
                  </a:lnTo>
                  <a:close/>
                  <a:moveTo>
                    <a:pt x="5" y="9"/>
                  </a:moveTo>
                  <a:cubicBezTo>
                    <a:pt x="5" y="7"/>
                    <a:pt x="7" y="6"/>
                    <a:pt x="9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3" y="6"/>
                    <a:pt x="85" y="7"/>
                    <a:pt x="85" y="9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5"/>
                    <a:pt x="83" y="17"/>
                    <a:pt x="8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7" y="17"/>
                    <a:pt x="5" y="15"/>
                    <a:pt x="5" y="13"/>
                  </a:cubicBezTo>
                  <a:lnTo>
                    <a:pt x="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4" name="Oval 12"/>
            <p:cNvSpPr>
              <a:spLocks noChangeArrowheads="1"/>
            </p:cNvSpPr>
            <p:nvPr/>
          </p:nvSpPr>
          <p:spPr bwMode="auto">
            <a:xfrm>
              <a:off x="1001713" y="2128838"/>
              <a:ext cx="30162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5" name="Freeform 13"/>
            <p:cNvSpPr>
              <a:spLocks/>
            </p:cNvSpPr>
            <p:nvPr/>
          </p:nvSpPr>
          <p:spPr bwMode="auto">
            <a:xfrm>
              <a:off x="747713" y="2205038"/>
              <a:ext cx="336550" cy="23812"/>
            </a:xfrm>
            <a:custGeom>
              <a:avLst/>
              <a:gdLst>
                <a:gd name="T0" fmla="*/ 3 w 90"/>
                <a:gd name="T1" fmla="*/ 6 h 6"/>
                <a:gd name="T2" fmla="*/ 87 w 90"/>
                <a:gd name="T3" fmla="*/ 6 h 6"/>
                <a:gd name="T4" fmla="*/ 90 w 90"/>
                <a:gd name="T5" fmla="*/ 3 h 6"/>
                <a:gd name="T6" fmla="*/ 87 w 90"/>
                <a:gd name="T7" fmla="*/ 0 h 6"/>
                <a:gd name="T8" fmla="*/ 3 w 90"/>
                <a:gd name="T9" fmla="*/ 0 h 6"/>
                <a:gd name="T10" fmla="*/ 0 w 90"/>
                <a:gd name="T11" fmla="*/ 3 h 6"/>
                <a:gd name="T12" fmla="*/ 3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3" y="6"/>
                  </a:moveTo>
                  <a:cubicBezTo>
                    <a:pt x="87" y="6"/>
                    <a:pt x="87" y="6"/>
                    <a:pt x="87" y="6"/>
                  </a:cubicBezTo>
                  <a:cubicBezTo>
                    <a:pt x="89" y="6"/>
                    <a:pt x="90" y="4"/>
                    <a:pt x="90" y="3"/>
                  </a:cubicBezTo>
                  <a:cubicBezTo>
                    <a:pt x="90" y="1"/>
                    <a:pt x="89" y="0"/>
                    <a:pt x="8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6" name="Freeform 42"/>
            <p:cNvSpPr>
              <a:spLocks noEditPoints="1"/>
            </p:cNvSpPr>
            <p:nvPr/>
          </p:nvSpPr>
          <p:spPr bwMode="auto">
            <a:xfrm>
              <a:off x="668338" y="1947863"/>
              <a:ext cx="492125" cy="315912"/>
            </a:xfrm>
            <a:custGeom>
              <a:avLst/>
              <a:gdLst>
                <a:gd name="T0" fmla="*/ 101 w 131"/>
                <a:gd name="T1" fmla="*/ 22 h 82"/>
                <a:gd name="T2" fmla="*/ 99 w 131"/>
                <a:gd name="T3" fmla="*/ 22 h 82"/>
                <a:gd name="T4" fmla="*/ 63 w 131"/>
                <a:gd name="T5" fmla="*/ 0 h 82"/>
                <a:gd name="T6" fmla="*/ 23 w 131"/>
                <a:gd name="T7" fmla="*/ 33 h 82"/>
                <a:gd name="T8" fmla="*/ 0 w 131"/>
                <a:gd name="T9" fmla="*/ 58 h 82"/>
                <a:gd name="T10" fmla="*/ 25 w 131"/>
                <a:gd name="T11" fmla="*/ 82 h 82"/>
                <a:gd name="T12" fmla="*/ 101 w 131"/>
                <a:gd name="T13" fmla="*/ 82 h 82"/>
                <a:gd name="T14" fmla="*/ 131 w 131"/>
                <a:gd name="T15" fmla="*/ 52 h 82"/>
                <a:gd name="T16" fmla="*/ 101 w 131"/>
                <a:gd name="T17" fmla="*/ 22 h 82"/>
                <a:gd name="T18" fmla="*/ 101 w 131"/>
                <a:gd name="T19" fmla="*/ 77 h 82"/>
                <a:gd name="T20" fmla="*/ 25 w 131"/>
                <a:gd name="T21" fmla="*/ 77 h 82"/>
                <a:gd name="T22" fmla="*/ 6 w 131"/>
                <a:gd name="T23" fmla="*/ 58 h 82"/>
                <a:gd name="T24" fmla="*/ 25 w 131"/>
                <a:gd name="T25" fmla="*/ 38 h 82"/>
                <a:gd name="T26" fmla="*/ 28 w 131"/>
                <a:gd name="T27" fmla="*/ 39 h 82"/>
                <a:gd name="T28" fmla="*/ 28 w 131"/>
                <a:gd name="T29" fmla="*/ 37 h 82"/>
                <a:gd name="T30" fmla="*/ 29 w 131"/>
                <a:gd name="T31" fmla="*/ 33 h 82"/>
                <a:gd name="T32" fmla="*/ 29 w 131"/>
                <a:gd name="T33" fmla="*/ 33 h 82"/>
                <a:gd name="T34" fmla="*/ 29 w 131"/>
                <a:gd name="T35" fmla="*/ 32 h 82"/>
                <a:gd name="T36" fmla="*/ 29 w 131"/>
                <a:gd name="T37" fmla="*/ 32 h 82"/>
                <a:gd name="T38" fmla="*/ 63 w 131"/>
                <a:gd name="T39" fmla="*/ 6 h 82"/>
                <a:gd name="T40" fmla="*/ 94 w 131"/>
                <a:gd name="T41" fmla="*/ 23 h 82"/>
                <a:gd name="T42" fmla="*/ 83 w 131"/>
                <a:gd name="T43" fmla="*/ 28 h 82"/>
                <a:gd name="T44" fmla="*/ 83 w 131"/>
                <a:gd name="T45" fmla="*/ 32 h 82"/>
                <a:gd name="T46" fmla="*/ 87 w 131"/>
                <a:gd name="T47" fmla="*/ 32 h 82"/>
                <a:gd name="T48" fmla="*/ 98 w 131"/>
                <a:gd name="T49" fmla="*/ 28 h 82"/>
                <a:gd name="T50" fmla="*/ 101 w 131"/>
                <a:gd name="T51" fmla="*/ 28 h 82"/>
                <a:gd name="T52" fmla="*/ 126 w 131"/>
                <a:gd name="T53" fmla="*/ 52 h 82"/>
                <a:gd name="T54" fmla="*/ 101 w 131"/>
                <a:gd name="T55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1" h="82">
                  <a:moveTo>
                    <a:pt x="101" y="22"/>
                  </a:moveTo>
                  <a:cubicBezTo>
                    <a:pt x="101" y="22"/>
                    <a:pt x="100" y="22"/>
                    <a:pt x="99" y="22"/>
                  </a:cubicBezTo>
                  <a:cubicBezTo>
                    <a:pt x="92" y="9"/>
                    <a:pt x="78" y="0"/>
                    <a:pt x="63" y="0"/>
                  </a:cubicBezTo>
                  <a:cubicBezTo>
                    <a:pt x="44" y="0"/>
                    <a:pt x="27" y="14"/>
                    <a:pt x="23" y="33"/>
                  </a:cubicBezTo>
                  <a:cubicBezTo>
                    <a:pt x="11" y="34"/>
                    <a:pt x="0" y="45"/>
                    <a:pt x="0" y="58"/>
                  </a:cubicBezTo>
                  <a:cubicBezTo>
                    <a:pt x="0" y="71"/>
                    <a:pt x="12" y="82"/>
                    <a:pt x="25" y="82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18" y="82"/>
                    <a:pt x="131" y="69"/>
                    <a:pt x="131" y="52"/>
                  </a:cubicBezTo>
                  <a:cubicBezTo>
                    <a:pt x="131" y="36"/>
                    <a:pt x="118" y="22"/>
                    <a:pt x="101" y="22"/>
                  </a:cubicBezTo>
                  <a:close/>
                  <a:moveTo>
                    <a:pt x="101" y="77"/>
                  </a:moveTo>
                  <a:cubicBezTo>
                    <a:pt x="25" y="77"/>
                    <a:pt x="25" y="77"/>
                    <a:pt x="25" y="77"/>
                  </a:cubicBezTo>
                  <a:cubicBezTo>
                    <a:pt x="15" y="77"/>
                    <a:pt x="6" y="68"/>
                    <a:pt x="6" y="58"/>
                  </a:cubicBezTo>
                  <a:cubicBezTo>
                    <a:pt x="6" y="47"/>
                    <a:pt x="15" y="38"/>
                    <a:pt x="25" y="38"/>
                  </a:cubicBezTo>
                  <a:cubicBezTo>
                    <a:pt x="26" y="38"/>
                    <a:pt x="27" y="39"/>
                    <a:pt x="28" y="39"/>
                  </a:cubicBezTo>
                  <a:cubicBezTo>
                    <a:pt x="28" y="38"/>
                    <a:pt x="28" y="38"/>
                    <a:pt x="28" y="37"/>
                  </a:cubicBezTo>
                  <a:cubicBezTo>
                    <a:pt x="28" y="36"/>
                    <a:pt x="28" y="35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9" y="33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4" y="17"/>
                    <a:pt x="47" y="6"/>
                    <a:pt x="63" y="6"/>
                  </a:cubicBezTo>
                  <a:cubicBezTo>
                    <a:pt x="76" y="6"/>
                    <a:pt x="87" y="13"/>
                    <a:pt x="94" y="23"/>
                  </a:cubicBezTo>
                  <a:cubicBezTo>
                    <a:pt x="90" y="24"/>
                    <a:pt x="86" y="26"/>
                    <a:pt x="83" y="28"/>
                  </a:cubicBezTo>
                  <a:cubicBezTo>
                    <a:pt x="82" y="29"/>
                    <a:pt x="82" y="31"/>
                    <a:pt x="83" y="32"/>
                  </a:cubicBezTo>
                  <a:cubicBezTo>
                    <a:pt x="84" y="33"/>
                    <a:pt x="85" y="33"/>
                    <a:pt x="87" y="32"/>
                  </a:cubicBezTo>
                  <a:cubicBezTo>
                    <a:pt x="90" y="30"/>
                    <a:pt x="94" y="28"/>
                    <a:pt x="98" y="28"/>
                  </a:cubicBezTo>
                  <a:cubicBezTo>
                    <a:pt x="99" y="28"/>
                    <a:pt x="100" y="28"/>
                    <a:pt x="101" y="28"/>
                  </a:cubicBezTo>
                  <a:cubicBezTo>
                    <a:pt x="115" y="28"/>
                    <a:pt x="126" y="39"/>
                    <a:pt x="126" y="52"/>
                  </a:cubicBezTo>
                  <a:cubicBezTo>
                    <a:pt x="126" y="66"/>
                    <a:pt x="115" y="77"/>
                    <a:pt x="101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286"/>
          <p:cNvGrpSpPr/>
          <p:nvPr/>
        </p:nvGrpSpPr>
        <p:grpSpPr>
          <a:xfrm>
            <a:off x="6166588" y="1249545"/>
            <a:ext cx="400465" cy="275304"/>
            <a:chOff x="3090863" y="4911726"/>
            <a:chExt cx="500062" cy="342899"/>
          </a:xfrm>
          <a:solidFill>
            <a:srgbClr val="00B0F0"/>
          </a:solidFill>
        </p:grpSpPr>
        <p:sp>
          <p:nvSpPr>
            <p:cNvPr id="288" name="Freeform 53"/>
            <p:cNvSpPr>
              <a:spLocks/>
            </p:cNvSpPr>
            <p:nvPr/>
          </p:nvSpPr>
          <p:spPr bwMode="auto">
            <a:xfrm>
              <a:off x="3209925" y="5149850"/>
              <a:ext cx="157162" cy="23812"/>
            </a:xfrm>
            <a:custGeom>
              <a:avLst/>
              <a:gdLst>
                <a:gd name="T0" fmla="*/ 3 w 41"/>
                <a:gd name="T1" fmla="*/ 6 h 6"/>
                <a:gd name="T2" fmla="*/ 38 w 41"/>
                <a:gd name="T3" fmla="*/ 6 h 6"/>
                <a:gd name="T4" fmla="*/ 41 w 41"/>
                <a:gd name="T5" fmla="*/ 3 h 6"/>
                <a:gd name="T6" fmla="*/ 38 w 41"/>
                <a:gd name="T7" fmla="*/ 0 h 6"/>
                <a:gd name="T8" fmla="*/ 3 w 41"/>
                <a:gd name="T9" fmla="*/ 0 h 6"/>
                <a:gd name="T10" fmla="*/ 0 w 41"/>
                <a:gd name="T11" fmla="*/ 3 h 6"/>
                <a:gd name="T12" fmla="*/ 3 w 4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">
                  <a:moveTo>
                    <a:pt x="3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40" y="6"/>
                    <a:pt x="41" y="5"/>
                    <a:pt x="41" y="3"/>
                  </a:cubicBezTo>
                  <a:cubicBezTo>
                    <a:pt x="41" y="2"/>
                    <a:pt x="40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9" name="Freeform 54"/>
            <p:cNvSpPr>
              <a:spLocks/>
            </p:cNvSpPr>
            <p:nvPr/>
          </p:nvSpPr>
          <p:spPr bwMode="auto">
            <a:xfrm>
              <a:off x="3209925" y="5192713"/>
              <a:ext cx="157162" cy="19050"/>
            </a:xfrm>
            <a:custGeom>
              <a:avLst/>
              <a:gdLst>
                <a:gd name="T0" fmla="*/ 3 w 41"/>
                <a:gd name="T1" fmla="*/ 5 h 5"/>
                <a:gd name="T2" fmla="*/ 38 w 41"/>
                <a:gd name="T3" fmla="*/ 5 h 5"/>
                <a:gd name="T4" fmla="*/ 41 w 41"/>
                <a:gd name="T5" fmla="*/ 3 h 5"/>
                <a:gd name="T6" fmla="*/ 38 w 41"/>
                <a:gd name="T7" fmla="*/ 0 h 5"/>
                <a:gd name="T8" fmla="*/ 3 w 41"/>
                <a:gd name="T9" fmla="*/ 0 h 5"/>
                <a:gd name="T10" fmla="*/ 0 w 41"/>
                <a:gd name="T11" fmla="*/ 3 h 5"/>
                <a:gd name="T12" fmla="*/ 3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40" y="5"/>
                    <a:pt x="41" y="4"/>
                    <a:pt x="41" y="3"/>
                  </a:cubicBezTo>
                  <a:cubicBezTo>
                    <a:pt x="41" y="1"/>
                    <a:pt x="40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0" name="Freeform 55"/>
            <p:cNvSpPr>
              <a:spLocks noEditPoints="1"/>
            </p:cNvSpPr>
            <p:nvPr/>
          </p:nvSpPr>
          <p:spPr bwMode="auto">
            <a:xfrm>
              <a:off x="3168650" y="5106988"/>
              <a:ext cx="344487" cy="147637"/>
            </a:xfrm>
            <a:custGeom>
              <a:avLst/>
              <a:gdLst>
                <a:gd name="T0" fmla="*/ 0 w 90"/>
                <a:gd name="T1" fmla="*/ 30 h 38"/>
                <a:gd name="T2" fmla="*/ 9 w 90"/>
                <a:gd name="T3" fmla="*/ 38 h 38"/>
                <a:gd name="T4" fmla="*/ 81 w 90"/>
                <a:gd name="T5" fmla="*/ 38 h 38"/>
                <a:gd name="T6" fmla="*/ 90 w 90"/>
                <a:gd name="T7" fmla="*/ 30 h 38"/>
                <a:gd name="T8" fmla="*/ 90 w 90"/>
                <a:gd name="T9" fmla="*/ 9 h 38"/>
                <a:gd name="T10" fmla="*/ 81 w 90"/>
                <a:gd name="T11" fmla="*/ 0 h 38"/>
                <a:gd name="T12" fmla="*/ 9 w 90"/>
                <a:gd name="T13" fmla="*/ 0 h 38"/>
                <a:gd name="T14" fmla="*/ 0 w 90"/>
                <a:gd name="T15" fmla="*/ 9 h 38"/>
                <a:gd name="T16" fmla="*/ 0 w 90"/>
                <a:gd name="T17" fmla="*/ 30 h 38"/>
                <a:gd name="T18" fmla="*/ 5 w 90"/>
                <a:gd name="T19" fmla="*/ 9 h 38"/>
                <a:gd name="T20" fmla="*/ 9 w 90"/>
                <a:gd name="T21" fmla="*/ 6 h 38"/>
                <a:gd name="T22" fmla="*/ 81 w 90"/>
                <a:gd name="T23" fmla="*/ 6 h 38"/>
                <a:gd name="T24" fmla="*/ 85 w 90"/>
                <a:gd name="T25" fmla="*/ 9 h 38"/>
                <a:gd name="T26" fmla="*/ 85 w 90"/>
                <a:gd name="T27" fmla="*/ 30 h 38"/>
                <a:gd name="T28" fmla="*/ 81 w 90"/>
                <a:gd name="T29" fmla="*/ 33 h 38"/>
                <a:gd name="T30" fmla="*/ 9 w 90"/>
                <a:gd name="T31" fmla="*/ 33 h 38"/>
                <a:gd name="T32" fmla="*/ 5 w 90"/>
                <a:gd name="T33" fmla="*/ 30 h 38"/>
                <a:gd name="T34" fmla="*/ 5 w 90"/>
                <a:gd name="T35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38">
                  <a:moveTo>
                    <a:pt x="0" y="30"/>
                  </a:moveTo>
                  <a:cubicBezTo>
                    <a:pt x="0" y="34"/>
                    <a:pt x="4" y="38"/>
                    <a:pt x="9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6" y="38"/>
                    <a:pt x="90" y="34"/>
                    <a:pt x="90" y="3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6" y="0"/>
                    <a:pt x="8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30"/>
                  </a:lnTo>
                  <a:close/>
                  <a:moveTo>
                    <a:pt x="5" y="9"/>
                  </a:moveTo>
                  <a:cubicBezTo>
                    <a:pt x="5" y="7"/>
                    <a:pt x="7" y="6"/>
                    <a:pt x="9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3" y="6"/>
                    <a:pt x="85" y="7"/>
                    <a:pt x="85" y="9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85" y="31"/>
                    <a:pt x="83" y="33"/>
                    <a:pt x="81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33"/>
                    <a:pt x="5" y="31"/>
                    <a:pt x="5" y="30"/>
                  </a:cubicBezTo>
                  <a:lnTo>
                    <a:pt x="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1" name="Oval 56"/>
            <p:cNvSpPr>
              <a:spLocks noChangeArrowheads="1"/>
            </p:cNvSpPr>
            <p:nvPr/>
          </p:nvSpPr>
          <p:spPr bwMode="auto">
            <a:xfrm>
              <a:off x="3398838" y="5149850"/>
              <a:ext cx="65087" cy="619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2" name="Freeform 57"/>
            <p:cNvSpPr>
              <a:spLocks/>
            </p:cNvSpPr>
            <p:nvPr/>
          </p:nvSpPr>
          <p:spPr bwMode="auto">
            <a:xfrm>
              <a:off x="3090863" y="4911726"/>
              <a:ext cx="500062" cy="311150"/>
            </a:xfrm>
            <a:custGeom>
              <a:avLst/>
              <a:gdLst>
                <a:gd name="T0" fmla="*/ 101 w 130"/>
                <a:gd name="T1" fmla="*/ 22 h 80"/>
                <a:gd name="T2" fmla="*/ 98 w 130"/>
                <a:gd name="T3" fmla="*/ 22 h 80"/>
                <a:gd name="T4" fmla="*/ 62 w 130"/>
                <a:gd name="T5" fmla="*/ 0 h 80"/>
                <a:gd name="T6" fmla="*/ 22 w 130"/>
                <a:gd name="T7" fmla="*/ 33 h 80"/>
                <a:gd name="T8" fmla="*/ 0 w 130"/>
                <a:gd name="T9" fmla="*/ 57 h 80"/>
                <a:gd name="T10" fmla="*/ 16 w 130"/>
                <a:gd name="T11" fmla="*/ 80 h 80"/>
                <a:gd name="T12" fmla="*/ 16 w 130"/>
                <a:gd name="T13" fmla="*/ 74 h 80"/>
                <a:gd name="T14" fmla="*/ 5 w 130"/>
                <a:gd name="T15" fmla="*/ 57 h 80"/>
                <a:gd name="T16" fmla="*/ 24 w 130"/>
                <a:gd name="T17" fmla="*/ 38 h 80"/>
                <a:gd name="T18" fmla="*/ 38 w 130"/>
                <a:gd name="T19" fmla="*/ 44 h 80"/>
                <a:gd name="T20" fmla="*/ 42 w 130"/>
                <a:gd name="T21" fmla="*/ 44 h 80"/>
                <a:gd name="T22" fmla="*/ 42 w 130"/>
                <a:gd name="T23" fmla="*/ 40 h 80"/>
                <a:gd name="T24" fmla="*/ 28 w 130"/>
                <a:gd name="T25" fmla="*/ 33 h 80"/>
                <a:gd name="T26" fmla="*/ 62 w 130"/>
                <a:gd name="T27" fmla="*/ 5 h 80"/>
                <a:gd name="T28" fmla="*/ 93 w 130"/>
                <a:gd name="T29" fmla="*/ 23 h 80"/>
                <a:gd name="T30" fmla="*/ 83 w 130"/>
                <a:gd name="T31" fmla="*/ 28 h 80"/>
                <a:gd name="T32" fmla="*/ 82 w 130"/>
                <a:gd name="T33" fmla="*/ 32 h 80"/>
                <a:gd name="T34" fmla="*/ 86 w 130"/>
                <a:gd name="T35" fmla="*/ 32 h 80"/>
                <a:gd name="T36" fmla="*/ 97 w 130"/>
                <a:gd name="T37" fmla="*/ 27 h 80"/>
                <a:gd name="T38" fmla="*/ 101 w 130"/>
                <a:gd name="T39" fmla="*/ 27 h 80"/>
                <a:gd name="T40" fmla="*/ 125 w 130"/>
                <a:gd name="T41" fmla="*/ 52 h 80"/>
                <a:gd name="T42" fmla="*/ 114 w 130"/>
                <a:gd name="T43" fmla="*/ 72 h 80"/>
                <a:gd name="T44" fmla="*/ 114 w 130"/>
                <a:gd name="T45" fmla="*/ 78 h 80"/>
                <a:gd name="T46" fmla="*/ 130 w 130"/>
                <a:gd name="T47" fmla="*/ 52 h 80"/>
                <a:gd name="T48" fmla="*/ 101 w 130"/>
                <a:gd name="T4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80">
                  <a:moveTo>
                    <a:pt x="101" y="22"/>
                  </a:moveTo>
                  <a:cubicBezTo>
                    <a:pt x="100" y="22"/>
                    <a:pt x="99" y="22"/>
                    <a:pt x="98" y="22"/>
                  </a:cubicBezTo>
                  <a:cubicBezTo>
                    <a:pt x="91" y="9"/>
                    <a:pt x="78" y="0"/>
                    <a:pt x="62" y="0"/>
                  </a:cubicBezTo>
                  <a:cubicBezTo>
                    <a:pt x="43" y="0"/>
                    <a:pt x="26" y="14"/>
                    <a:pt x="22" y="33"/>
                  </a:cubicBezTo>
                  <a:cubicBezTo>
                    <a:pt x="10" y="34"/>
                    <a:pt x="0" y="44"/>
                    <a:pt x="0" y="57"/>
                  </a:cubicBezTo>
                  <a:cubicBezTo>
                    <a:pt x="0" y="68"/>
                    <a:pt x="6" y="77"/>
                    <a:pt x="16" y="8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0" y="71"/>
                    <a:pt x="5" y="65"/>
                    <a:pt x="5" y="57"/>
                  </a:cubicBezTo>
                  <a:cubicBezTo>
                    <a:pt x="5" y="47"/>
                    <a:pt x="14" y="38"/>
                    <a:pt x="24" y="38"/>
                  </a:cubicBezTo>
                  <a:cubicBezTo>
                    <a:pt x="29" y="38"/>
                    <a:pt x="34" y="40"/>
                    <a:pt x="38" y="44"/>
                  </a:cubicBezTo>
                  <a:cubicBezTo>
                    <a:pt x="39" y="45"/>
                    <a:pt x="40" y="45"/>
                    <a:pt x="42" y="44"/>
                  </a:cubicBezTo>
                  <a:cubicBezTo>
                    <a:pt x="43" y="43"/>
                    <a:pt x="43" y="41"/>
                    <a:pt x="42" y="40"/>
                  </a:cubicBezTo>
                  <a:cubicBezTo>
                    <a:pt x="38" y="36"/>
                    <a:pt x="33" y="34"/>
                    <a:pt x="28" y="33"/>
                  </a:cubicBezTo>
                  <a:cubicBezTo>
                    <a:pt x="32" y="17"/>
                    <a:pt x="46" y="5"/>
                    <a:pt x="62" y="5"/>
                  </a:cubicBezTo>
                  <a:cubicBezTo>
                    <a:pt x="75" y="5"/>
                    <a:pt x="86" y="12"/>
                    <a:pt x="93" y="23"/>
                  </a:cubicBezTo>
                  <a:cubicBezTo>
                    <a:pt x="89" y="24"/>
                    <a:pt x="86" y="26"/>
                    <a:pt x="83" y="28"/>
                  </a:cubicBezTo>
                  <a:cubicBezTo>
                    <a:pt x="81" y="29"/>
                    <a:pt x="81" y="30"/>
                    <a:pt x="82" y="32"/>
                  </a:cubicBezTo>
                  <a:cubicBezTo>
                    <a:pt x="83" y="33"/>
                    <a:pt x="85" y="33"/>
                    <a:pt x="86" y="32"/>
                  </a:cubicBezTo>
                  <a:cubicBezTo>
                    <a:pt x="89" y="30"/>
                    <a:pt x="93" y="28"/>
                    <a:pt x="97" y="27"/>
                  </a:cubicBezTo>
                  <a:cubicBezTo>
                    <a:pt x="98" y="27"/>
                    <a:pt x="99" y="27"/>
                    <a:pt x="101" y="27"/>
                  </a:cubicBezTo>
                  <a:cubicBezTo>
                    <a:pt x="114" y="27"/>
                    <a:pt x="125" y="38"/>
                    <a:pt x="125" y="52"/>
                  </a:cubicBezTo>
                  <a:cubicBezTo>
                    <a:pt x="125" y="60"/>
                    <a:pt x="121" y="68"/>
                    <a:pt x="114" y="72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24" y="73"/>
                    <a:pt x="130" y="63"/>
                    <a:pt x="130" y="52"/>
                  </a:cubicBezTo>
                  <a:cubicBezTo>
                    <a:pt x="130" y="35"/>
                    <a:pt x="117" y="22"/>
                    <a:pt x="10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组合 292"/>
          <p:cNvGrpSpPr/>
          <p:nvPr/>
        </p:nvGrpSpPr>
        <p:grpSpPr>
          <a:xfrm>
            <a:off x="7266843" y="1238153"/>
            <a:ext cx="336899" cy="318639"/>
            <a:chOff x="4391025" y="1912938"/>
            <a:chExt cx="420687" cy="396874"/>
          </a:xfrm>
          <a:solidFill>
            <a:srgbClr val="00B0F0"/>
          </a:solidFill>
        </p:grpSpPr>
        <p:sp>
          <p:nvSpPr>
            <p:cNvPr id="294" name="Freeform 21"/>
            <p:cNvSpPr>
              <a:spLocks noEditPoints="1"/>
            </p:cNvSpPr>
            <p:nvPr/>
          </p:nvSpPr>
          <p:spPr bwMode="auto">
            <a:xfrm>
              <a:off x="4391025" y="1912938"/>
              <a:ext cx="420687" cy="323850"/>
            </a:xfrm>
            <a:custGeom>
              <a:avLst/>
              <a:gdLst>
                <a:gd name="T0" fmla="*/ 56 w 112"/>
                <a:gd name="T1" fmla="*/ 4 h 84"/>
                <a:gd name="T2" fmla="*/ 60 w 112"/>
                <a:gd name="T3" fmla="*/ 5 h 84"/>
                <a:gd name="T4" fmla="*/ 106 w 112"/>
                <a:gd name="T5" fmla="*/ 37 h 84"/>
                <a:gd name="T6" fmla="*/ 107 w 112"/>
                <a:gd name="T7" fmla="*/ 39 h 84"/>
                <a:gd name="T8" fmla="*/ 106 w 112"/>
                <a:gd name="T9" fmla="*/ 41 h 84"/>
                <a:gd name="T10" fmla="*/ 62 w 112"/>
                <a:gd name="T11" fmla="*/ 78 h 84"/>
                <a:gd name="T12" fmla="*/ 57 w 112"/>
                <a:gd name="T13" fmla="*/ 80 h 84"/>
                <a:gd name="T14" fmla="*/ 52 w 112"/>
                <a:gd name="T15" fmla="*/ 79 h 84"/>
                <a:gd name="T16" fmla="*/ 7 w 112"/>
                <a:gd name="T17" fmla="*/ 48 h 84"/>
                <a:gd name="T18" fmla="*/ 6 w 112"/>
                <a:gd name="T19" fmla="*/ 45 h 84"/>
                <a:gd name="T20" fmla="*/ 7 w 112"/>
                <a:gd name="T21" fmla="*/ 43 h 84"/>
                <a:gd name="T22" fmla="*/ 51 w 112"/>
                <a:gd name="T23" fmla="*/ 6 h 84"/>
                <a:gd name="T24" fmla="*/ 56 w 112"/>
                <a:gd name="T25" fmla="*/ 4 h 84"/>
                <a:gd name="T26" fmla="*/ 56 w 112"/>
                <a:gd name="T27" fmla="*/ 0 h 84"/>
                <a:gd name="T28" fmla="*/ 48 w 112"/>
                <a:gd name="T29" fmla="*/ 3 h 84"/>
                <a:gd name="T30" fmla="*/ 4 w 112"/>
                <a:gd name="T31" fmla="*/ 40 h 84"/>
                <a:gd name="T32" fmla="*/ 4 w 112"/>
                <a:gd name="T33" fmla="*/ 51 h 84"/>
                <a:gd name="T34" fmla="*/ 50 w 112"/>
                <a:gd name="T35" fmla="*/ 83 h 84"/>
                <a:gd name="T36" fmla="*/ 57 w 112"/>
                <a:gd name="T37" fmla="*/ 84 h 84"/>
                <a:gd name="T38" fmla="*/ 65 w 112"/>
                <a:gd name="T39" fmla="*/ 82 h 84"/>
                <a:gd name="T40" fmla="*/ 108 w 112"/>
                <a:gd name="T41" fmla="*/ 45 h 84"/>
                <a:gd name="T42" fmla="*/ 108 w 112"/>
                <a:gd name="T43" fmla="*/ 33 h 84"/>
                <a:gd name="T44" fmla="*/ 63 w 112"/>
                <a:gd name="T45" fmla="*/ 2 h 84"/>
                <a:gd name="T46" fmla="*/ 56 w 112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84">
                  <a:moveTo>
                    <a:pt x="56" y="4"/>
                  </a:moveTo>
                  <a:cubicBezTo>
                    <a:pt x="58" y="4"/>
                    <a:pt x="59" y="5"/>
                    <a:pt x="60" y="5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7" y="38"/>
                    <a:pt x="107" y="39"/>
                  </a:cubicBezTo>
                  <a:cubicBezTo>
                    <a:pt x="107" y="40"/>
                    <a:pt x="106" y="41"/>
                    <a:pt x="106" y="41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9"/>
                    <a:pt x="59" y="80"/>
                    <a:pt x="57" y="80"/>
                  </a:cubicBezTo>
                  <a:cubicBezTo>
                    <a:pt x="55" y="80"/>
                    <a:pt x="53" y="80"/>
                    <a:pt x="52" y="7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6"/>
                    <a:pt x="6" y="45"/>
                  </a:cubicBezTo>
                  <a:cubicBezTo>
                    <a:pt x="6" y="45"/>
                    <a:pt x="6" y="44"/>
                    <a:pt x="7" y="43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5"/>
                    <a:pt x="54" y="4"/>
                    <a:pt x="56" y="4"/>
                  </a:cubicBezTo>
                  <a:moveTo>
                    <a:pt x="56" y="0"/>
                  </a:moveTo>
                  <a:cubicBezTo>
                    <a:pt x="53" y="0"/>
                    <a:pt x="50" y="1"/>
                    <a:pt x="48" y="3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3"/>
                    <a:pt x="0" y="48"/>
                    <a:pt x="4" y="51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2" y="84"/>
                    <a:pt x="54" y="84"/>
                    <a:pt x="57" y="84"/>
                  </a:cubicBezTo>
                  <a:cubicBezTo>
                    <a:pt x="59" y="84"/>
                    <a:pt x="63" y="84"/>
                    <a:pt x="65" y="82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2" y="41"/>
                    <a:pt x="112" y="36"/>
                    <a:pt x="108" y="3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0"/>
                    <a:pt x="58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5" name="Freeform 45"/>
            <p:cNvSpPr>
              <a:spLocks/>
            </p:cNvSpPr>
            <p:nvPr/>
          </p:nvSpPr>
          <p:spPr bwMode="auto">
            <a:xfrm>
              <a:off x="4395788" y="2139950"/>
              <a:ext cx="407987" cy="169862"/>
            </a:xfrm>
            <a:custGeom>
              <a:avLst/>
              <a:gdLst>
                <a:gd name="T0" fmla="*/ 56 w 109"/>
                <a:gd name="T1" fmla="*/ 44 h 44"/>
                <a:gd name="T2" fmla="*/ 48 w 109"/>
                <a:gd name="T3" fmla="*/ 42 h 44"/>
                <a:gd name="T4" fmla="*/ 2 w 109"/>
                <a:gd name="T5" fmla="*/ 10 h 44"/>
                <a:gd name="T6" fmla="*/ 0 w 109"/>
                <a:gd name="T7" fmla="*/ 8 h 44"/>
                <a:gd name="T8" fmla="*/ 4 w 109"/>
                <a:gd name="T9" fmla="*/ 5 h 44"/>
                <a:gd name="T10" fmla="*/ 5 w 109"/>
                <a:gd name="T11" fmla="*/ 6 h 44"/>
                <a:gd name="T12" fmla="*/ 50 w 109"/>
                <a:gd name="T13" fmla="*/ 38 h 44"/>
                <a:gd name="T14" fmla="*/ 62 w 109"/>
                <a:gd name="T15" fmla="*/ 37 h 44"/>
                <a:gd name="T16" fmla="*/ 106 w 109"/>
                <a:gd name="T17" fmla="*/ 0 h 44"/>
                <a:gd name="T18" fmla="*/ 109 w 109"/>
                <a:gd name="T19" fmla="*/ 3 h 44"/>
                <a:gd name="T20" fmla="*/ 65 w 109"/>
                <a:gd name="T21" fmla="*/ 40 h 44"/>
                <a:gd name="T22" fmla="*/ 56 w 109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44">
                  <a:moveTo>
                    <a:pt x="56" y="44"/>
                  </a:moveTo>
                  <a:cubicBezTo>
                    <a:pt x="53" y="44"/>
                    <a:pt x="50" y="43"/>
                    <a:pt x="48" y="4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9"/>
                    <a:pt x="0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3" y="40"/>
                    <a:pt x="59" y="40"/>
                    <a:pt x="62" y="37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3" y="43"/>
                    <a:pt x="59" y="4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296"/>
          <p:cNvGrpSpPr/>
          <p:nvPr/>
        </p:nvGrpSpPr>
        <p:grpSpPr>
          <a:xfrm>
            <a:off x="2428175" y="4252235"/>
            <a:ext cx="294166" cy="226711"/>
            <a:chOff x="177800" y="3565525"/>
            <a:chExt cx="422276" cy="419100"/>
          </a:xfrm>
          <a:solidFill>
            <a:srgbClr val="00B0F0"/>
          </a:solidFill>
        </p:grpSpPr>
        <p:sp>
          <p:nvSpPr>
            <p:cNvPr id="299" name="Freeform 5"/>
            <p:cNvSpPr>
              <a:spLocks noEditPoints="1"/>
            </p:cNvSpPr>
            <p:nvPr/>
          </p:nvSpPr>
          <p:spPr bwMode="auto">
            <a:xfrm>
              <a:off x="258763" y="3652838"/>
              <a:ext cx="261938" cy="261938"/>
            </a:xfrm>
            <a:custGeom>
              <a:avLst/>
              <a:gdLst>
                <a:gd name="T0" fmla="*/ 61 w 68"/>
                <a:gd name="T1" fmla="*/ 34 h 68"/>
                <a:gd name="T2" fmla="*/ 34 w 68"/>
                <a:gd name="T3" fmla="*/ 61 h 68"/>
                <a:gd name="T4" fmla="*/ 7 w 68"/>
                <a:gd name="T5" fmla="*/ 34 h 68"/>
                <a:gd name="T6" fmla="*/ 34 w 68"/>
                <a:gd name="T7" fmla="*/ 7 h 68"/>
                <a:gd name="T8" fmla="*/ 61 w 68"/>
                <a:gd name="T9" fmla="*/ 33 h 68"/>
                <a:gd name="T10" fmla="*/ 68 w 68"/>
                <a:gd name="T11" fmla="*/ 34 h 68"/>
                <a:gd name="T12" fmla="*/ 67 w 68"/>
                <a:gd name="T13" fmla="*/ 32 h 68"/>
                <a:gd name="T14" fmla="*/ 35 w 68"/>
                <a:gd name="T15" fmla="*/ 0 h 68"/>
                <a:gd name="T16" fmla="*/ 32 w 68"/>
                <a:gd name="T17" fmla="*/ 0 h 68"/>
                <a:gd name="T18" fmla="*/ 1 w 68"/>
                <a:gd name="T19" fmla="*/ 32 h 68"/>
                <a:gd name="T20" fmla="*/ 0 w 68"/>
                <a:gd name="T21" fmla="*/ 34 h 68"/>
                <a:gd name="T22" fmla="*/ 1 w 68"/>
                <a:gd name="T23" fmla="*/ 35 h 68"/>
                <a:gd name="T24" fmla="*/ 32 w 68"/>
                <a:gd name="T25" fmla="*/ 67 h 68"/>
                <a:gd name="T26" fmla="*/ 35 w 68"/>
                <a:gd name="T27" fmla="*/ 67 h 68"/>
                <a:gd name="T28" fmla="*/ 67 w 68"/>
                <a:gd name="T29" fmla="*/ 35 h 68"/>
                <a:gd name="T30" fmla="*/ 68 w 68"/>
                <a:gd name="T3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68">
                  <a:moveTo>
                    <a:pt x="61" y="3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61" y="33"/>
                    <a:pt x="61" y="33"/>
                    <a:pt x="61" y="33"/>
                  </a:cubicBezTo>
                  <a:moveTo>
                    <a:pt x="68" y="34"/>
                  </a:moveTo>
                  <a:cubicBezTo>
                    <a:pt x="68" y="33"/>
                    <a:pt x="68" y="33"/>
                    <a:pt x="67" y="3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5"/>
                    <a:pt x="1" y="35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3" y="68"/>
                    <a:pt x="35" y="68"/>
                    <a:pt x="35" y="67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8" y="35"/>
                    <a:pt x="68" y="34"/>
                    <a:pt x="6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0" name="Freeform 6"/>
            <p:cNvSpPr>
              <a:spLocks/>
            </p:cNvSpPr>
            <p:nvPr/>
          </p:nvSpPr>
          <p:spPr bwMode="auto">
            <a:xfrm>
              <a:off x="439738" y="3822700"/>
              <a:ext cx="160338" cy="161925"/>
            </a:xfrm>
            <a:custGeom>
              <a:avLst/>
              <a:gdLst>
                <a:gd name="T0" fmla="*/ 33 w 42"/>
                <a:gd name="T1" fmla="*/ 42 h 42"/>
                <a:gd name="T2" fmla="*/ 0 w 42"/>
                <a:gd name="T3" fmla="*/ 42 h 42"/>
                <a:gd name="T4" fmla="*/ 0 w 42"/>
                <a:gd name="T5" fmla="*/ 37 h 42"/>
                <a:gd name="T6" fmla="*/ 33 w 42"/>
                <a:gd name="T7" fmla="*/ 37 h 42"/>
                <a:gd name="T8" fmla="*/ 36 w 42"/>
                <a:gd name="T9" fmla="*/ 35 h 42"/>
                <a:gd name="T10" fmla="*/ 37 w 42"/>
                <a:gd name="T11" fmla="*/ 33 h 42"/>
                <a:gd name="T12" fmla="*/ 37 w 42"/>
                <a:gd name="T13" fmla="*/ 0 h 42"/>
                <a:gd name="T14" fmla="*/ 42 w 42"/>
                <a:gd name="T15" fmla="*/ 0 h 42"/>
                <a:gd name="T16" fmla="*/ 42 w 42"/>
                <a:gd name="T17" fmla="*/ 33 h 42"/>
                <a:gd name="T18" fmla="*/ 40 w 42"/>
                <a:gd name="T19" fmla="*/ 39 h 42"/>
                <a:gd name="T20" fmla="*/ 33 w 42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3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7"/>
                    <a:pt x="35" y="36"/>
                    <a:pt x="36" y="35"/>
                  </a:cubicBezTo>
                  <a:cubicBezTo>
                    <a:pt x="36" y="35"/>
                    <a:pt x="37" y="34"/>
                    <a:pt x="37" y="3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5"/>
                    <a:pt x="41" y="38"/>
                    <a:pt x="40" y="39"/>
                  </a:cubicBezTo>
                  <a:cubicBezTo>
                    <a:pt x="38" y="41"/>
                    <a:pt x="36" y="42"/>
                    <a:pt x="3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1" name="Freeform 7"/>
            <p:cNvSpPr>
              <a:spLocks/>
            </p:cNvSpPr>
            <p:nvPr/>
          </p:nvSpPr>
          <p:spPr bwMode="auto">
            <a:xfrm>
              <a:off x="177800" y="3822700"/>
              <a:ext cx="160338" cy="161925"/>
            </a:xfrm>
            <a:custGeom>
              <a:avLst/>
              <a:gdLst>
                <a:gd name="T0" fmla="*/ 42 w 42"/>
                <a:gd name="T1" fmla="*/ 42 h 42"/>
                <a:gd name="T2" fmla="*/ 9 w 42"/>
                <a:gd name="T3" fmla="*/ 42 h 42"/>
                <a:gd name="T4" fmla="*/ 0 w 42"/>
                <a:gd name="T5" fmla="*/ 33 h 42"/>
                <a:gd name="T6" fmla="*/ 0 w 42"/>
                <a:gd name="T7" fmla="*/ 0 h 42"/>
                <a:gd name="T8" fmla="*/ 5 w 42"/>
                <a:gd name="T9" fmla="*/ 0 h 42"/>
                <a:gd name="T10" fmla="*/ 5 w 42"/>
                <a:gd name="T11" fmla="*/ 33 h 42"/>
                <a:gd name="T12" fmla="*/ 9 w 42"/>
                <a:gd name="T13" fmla="*/ 37 h 42"/>
                <a:gd name="T14" fmla="*/ 42 w 42"/>
                <a:gd name="T15" fmla="*/ 37 h 42"/>
                <a:gd name="T16" fmla="*/ 42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42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4" y="42"/>
                    <a:pt x="0" y="38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5"/>
                    <a:pt x="7" y="37"/>
                    <a:pt x="9" y="37"/>
                  </a:cubicBezTo>
                  <a:cubicBezTo>
                    <a:pt x="42" y="37"/>
                    <a:pt x="42" y="37"/>
                    <a:pt x="42" y="37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2" name="Freeform 8"/>
            <p:cNvSpPr>
              <a:spLocks/>
            </p:cNvSpPr>
            <p:nvPr/>
          </p:nvSpPr>
          <p:spPr bwMode="auto">
            <a:xfrm>
              <a:off x="439738" y="3565525"/>
              <a:ext cx="160338" cy="165100"/>
            </a:xfrm>
            <a:custGeom>
              <a:avLst/>
              <a:gdLst>
                <a:gd name="T0" fmla="*/ 42 w 42"/>
                <a:gd name="T1" fmla="*/ 43 h 43"/>
                <a:gd name="T2" fmla="*/ 37 w 42"/>
                <a:gd name="T3" fmla="*/ 43 h 43"/>
                <a:gd name="T4" fmla="*/ 37 w 42"/>
                <a:gd name="T5" fmla="*/ 9 h 43"/>
                <a:gd name="T6" fmla="*/ 33 w 42"/>
                <a:gd name="T7" fmla="*/ 6 h 43"/>
                <a:gd name="T8" fmla="*/ 0 w 42"/>
                <a:gd name="T9" fmla="*/ 6 h 43"/>
                <a:gd name="T10" fmla="*/ 0 w 42"/>
                <a:gd name="T11" fmla="*/ 0 h 43"/>
                <a:gd name="T12" fmla="*/ 33 w 42"/>
                <a:gd name="T13" fmla="*/ 0 h 43"/>
                <a:gd name="T14" fmla="*/ 42 w 42"/>
                <a:gd name="T15" fmla="*/ 9 h 43"/>
                <a:gd name="T16" fmla="*/ 42 w 42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3">
                  <a:moveTo>
                    <a:pt x="42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5" y="6"/>
                    <a:pt x="3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4"/>
                    <a:pt x="42" y="9"/>
                  </a:cubicBezTo>
                  <a:lnTo>
                    <a:pt x="4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3" name="Freeform 9"/>
            <p:cNvSpPr>
              <a:spLocks/>
            </p:cNvSpPr>
            <p:nvPr/>
          </p:nvSpPr>
          <p:spPr bwMode="auto">
            <a:xfrm>
              <a:off x="177800" y="3565525"/>
              <a:ext cx="160338" cy="165100"/>
            </a:xfrm>
            <a:custGeom>
              <a:avLst/>
              <a:gdLst>
                <a:gd name="T0" fmla="*/ 5 w 42"/>
                <a:gd name="T1" fmla="*/ 43 h 43"/>
                <a:gd name="T2" fmla="*/ 0 w 42"/>
                <a:gd name="T3" fmla="*/ 43 h 43"/>
                <a:gd name="T4" fmla="*/ 0 w 42"/>
                <a:gd name="T5" fmla="*/ 9 h 43"/>
                <a:gd name="T6" fmla="*/ 2 w 42"/>
                <a:gd name="T7" fmla="*/ 3 h 43"/>
                <a:gd name="T8" fmla="*/ 9 w 42"/>
                <a:gd name="T9" fmla="*/ 0 h 43"/>
                <a:gd name="T10" fmla="*/ 42 w 42"/>
                <a:gd name="T11" fmla="*/ 0 h 43"/>
                <a:gd name="T12" fmla="*/ 42 w 42"/>
                <a:gd name="T13" fmla="*/ 6 h 43"/>
                <a:gd name="T14" fmla="*/ 9 w 42"/>
                <a:gd name="T15" fmla="*/ 6 h 43"/>
                <a:gd name="T16" fmla="*/ 6 w 42"/>
                <a:gd name="T17" fmla="*/ 7 h 43"/>
                <a:gd name="T18" fmla="*/ 5 w 42"/>
                <a:gd name="T19" fmla="*/ 9 h 43"/>
                <a:gd name="T20" fmla="*/ 5 w 4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lnTo>
                    <a:pt x="5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8" name="TextBox 102"/>
          <p:cNvSpPr txBox="1"/>
          <p:nvPr/>
        </p:nvSpPr>
        <p:spPr>
          <a:xfrm>
            <a:off x="1876971" y="4490126"/>
            <a:ext cx="158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容器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4" name="TextBox 35"/>
          <p:cNvSpPr txBox="1"/>
          <p:nvPr/>
        </p:nvSpPr>
        <p:spPr>
          <a:xfrm>
            <a:off x="7937005" y="1493313"/>
            <a:ext cx="114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弹性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伸缩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304"/>
          <p:cNvGrpSpPr/>
          <p:nvPr/>
        </p:nvGrpSpPr>
        <p:grpSpPr>
          <a:xfrm>
            <a:off x="8216502" y="1256916"/>
            <a:ext cx="339441" cy="247265"/>
            <a:chOff x="3160713" y="1951038"/>
            <a:chExt cx="423862" cy="307975"/>
          </a:xfrm>
          <a:solidFill>
            <a:srgbClr val="00B0F0"/>
          </a:solidFill>
        </p:grpSpPr>
        <p:sp>
          <p:nvSpPr>
            <p:cNvPr id="306" name="Freeform 20"/>
            <p:cNvSpPr>
              <a:spLocks/>
            </p:cNvSpPr>
            <p:nvPr/>
          </p:nvSpPr>
          <p:spPr bwMode="auto">
            <a:xfrm>
              <a:off x="3190875" y="1951038"/>
              <a:ext cx="355600" cy="307975"/>
            </a:xfrm>
            <a:custGeom>
              <a:avLst/>
              <a:gdLst>
                <a:gd name="T0" fmla="*/ 74 w 95"/>
                <a:gd name="T1" fmla="*/ 80 h 80"/>
                <a:gd name="T2" fmla="*/ 59 w 95"/>
                <a:gd name="T3" fmla="*/ 41 h 80"/>
                <a:gd name="T4" fmla="*/ 47 w 95"/>
                <a:gd name="T5" fmla="*/ 4 h 80"/>
                <a:gd name="T6" fmla="*/ 36 w 95"/>
                <a:gd name="T7" fmla="*/ 41 h 80"/>
                <a:gd name="T8" fmla="*/ 20 w 95"/>
                <a:gd name="T9" fmla="*/ 80 h 80"/>
                <a:gd name="T10" fmla="*/ 4 w 95"/>
                <a:gd name="T11" fmla="*/ 41 h 80"/>
                <a:gd name="T12" fmla="*/ 0 w 95"/>
                <a:gd name="T13" fmla="*/ 21 h 80"/>
                <a:gd name="T14" fmla="*/ 2 w 95"/>
                <a:gd name="T15" fmla="*/ 18 h 80"/>
                <a:gd name="T16" fmla="*/ 4 w 95"/>
                <a:gd name="T17" fmla="*/ 20 h 80"/>
                <a:gd name="T18" fmla="*/ 8 w 95"/>
                <a:gd name="T19" fmla="*/ 40 h 80"/>
                <a:gd name="T20" fmla="*/ 20 w 95"/>
                <a:gd name="T21" fmla="*/ 76 h 80"/>
                <a:gd name="T22" fmla="*/ 31 w 95"/>
                <a:gd name="T23" fmla="*/ 40 h 80"/>
                <a:gd name="T24" fmla="*/ 47 w 95"/>
                <a:gd name="T25" fmla="*/ 0 h 80"/>
                <a:gd name="T26" fmla="*/ 63 w 95"/>
                <a:gd name="T27" fmla="*/ 40 h 80"/>
                <a:gd name="T28" fmla="*/ 74 w 95"/>
                <a:gd name="T29" fmla="*/ 76 h 80"/>
                <a:gd name="T30" fmla="*/ 86 w 95"/>
                <a:gd name="T31" fmla="*/ 40 h 80"/>
                <a:gd name="T32" fmla="*/ 90 w 95"/>
                <a:gd name="T33" fmla="*/ 20 h 80"/>
                <a:gd name="T34" fmla="*/ 93 w 95"/>
                <a:gd name="T35" fmla="*/ 19 h 80"/>
                <a:gd name="T36" fmla="*/ 94 w 95"/>
                <a:gd name="T37" fmla="*/ 21 h 80"/>
                <a:gd name="T38" fmla="*/ 90 w 95"/>
                <a:gd name="T39" fmla="*/ 41 h 80"/>
                <a:gd name="T40" fmla="*/ 74 w 95"/>
                <a:gd name="T4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80">
                  <a:moveTo>
                    <a:pt x="74" y="80"/>
                  </a:moveTo>
                  <a:cubicBezTo>
                    <a:pt x="66" y="80"/>
                    <a:pt x="61" y="53"/>
                    <a:pt x="59" y="41"/>
                  </a:cubicBezTo>
                  <a:cubicBezTo>
                    <a:pt x="55" y="20"/>
                    <a:pt x="50" y="4"/>
                    <a:pt x="47" y="4"/>
                  </a:cubicBezTo>
                  <a:cubicBezTo>
                    <a:pt x="45" y="4"/>
                    <a:pt x="39" y="20"/>
                    <a:pt x="36" y="41"/>
                  </a:cubicBezTo>
                  <a:cubicBezTo>
                    <a:pt x="34" y="53"/>
                    <a:pt x="28" y="80"/>
                    <a:pt x="20" y="80"/>
                  </a:cubicBezTo>
                  <a:cubicBezTo>
                    <a:pt x="11" y="80"/>
                    <a:pt x="6" y="53"/>
                    <a:pt x="4" y="41"/>
                  </a:cubicBezTo>
                  <a:cubicBezTo>
                    <a:pt x="4" y="40"/>
                    <a:pt x="3" y="30"/>
                    <a:pt x="0" y="21"/>
                  </a:cubicBezTo>
                  <a:cubicBezTo>
                    <a:pt x="0" y="20"/>
                    <a:pt x="0" y="19"/>
                    <a:pt x="2" y="18"/>
                  </a:cubicBezTo>
                  <a:cubicBezTo>
                    <a:pt x="3" y="18"/>
                    <a:pt x="4" y="19"/>
                    <a:pt x="4" y="20"/>
                  </a:cubicBezTo>
                  <a:cubicBezTo>
                    <a:pt x="7" y="30"/>
                    <a:pt x="8" y="40"/>
                    <a:pt x="8" y="40"/>
                  </a:cubicBezTo>
                  <a:cubicBezTo>
                    <a:pt x="12" y="61"/>
                    <a:pt x="17" y="76"/>
                    <a:pt x="20" y="76"/>
                  </a:cubicBezTo>
                  <a:cubicBezTo>
                    <a:pt x="23" y="76"/>
                    <a:pt x="28" y="61"/>
                    <a:pt x="31" y="40"/>
                  </a:cubicBezTo>
                  <a:cubicBezTo>
                    <a:pt x="33" y="28"/>
                    <a:pt x="39" y="0"/>
                    <a:pt x="47" y="0"/>
                  </a:cubicBezTo>
                  <a:cubicBezTo>
                    <a:pt x="56" y="0"/>
                    <a:pt x="61" y="28"/>
                    <a:pt x="63" y="40"/>
                  </a:cubicBezTo>
                  <a:cubicBezTo>
                    <a:pt x="66" y="61"/>
                    <a:pt x="72" y="76"/>
                    <a:pt x="74" y="76"/>
                  </a:cubicBezTo>
                  <a:cubicBezTo>
                    <a:pt x="77" y="76"/>
                    <a:pt x="83" y="61"/>
                    <a:pt x="86" y="40"/>
                  </a:cubicBezTo>
                  <a:cubicBezTo>
                    <a:pt x="86" y="40"/>
                    <a:pt x="88" y="30"/>
                    <a:pt x="90" y="20"/>
                  </a:cubicBezTo>
                  <a:cubicBezTo>
                    <a:pt x="90" y="19"/>
                    <a:pt x="92" y="18"/>
                    <a:pt x="93" y="19"/>
                  </a:cubicBezTo>
                  <a:cubicBezTo>
                    <a:pt x="94" y="19"/>
                    <a:pt x="95" y="20"/>
                    <a:pt x="94" y="21"/>
                  </a:cubicBezTo>
                  <a:cubicBezTo>
                    <a:pt x="92" y="31"/>
                    <a:pt x="90" y="40"/>
                    <a:pt x="90" y="41"/>
                  </a:cubicBezTo>
                  <a:cubicBezTo>
                    <a:pt x="88" y="53"/>
                    <a:pt x="83" y="80"/>
                    <a:pt x="7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" name="Freeform 44"/>
            <p:cNvSpPr>
              <a:spLocks/>
            </p:cNvSpPr>
            <p:nvPr/>
          </p:nvSpPr>
          <p:spPr bwMode="auto">
            <a:xfrm>
              <a:off x="3160713" y="1951038"/>
              <a:ext cx="423862" cy="307975"/>
            </a:xfrm>
            <a:custGeom>
              <a:avLst/>
              <a:gdLst>
                <a:gd name="T0" fmla="*/ 111 w 113"/>
                <a:gd name="T1" fmla="*/ 80 h 80"/>
                <a:gd name="T2" fmla="*/ 95 w 113"/>
                <a:gd name="T3" fmla="*/ 41 h 80"/>
                <a:gd name="T4" fmla="*/ 83 w 113"/>
                <a:gd name="T5" fmla="*/ 4 h 80"/>
                <a:gd name="T6" fmla="*/ 72 w 113"/>
                <a:gd name="T7" fmla="*/ 41 h 80"/>
                <a:gd name="T8" fmla="*/ 56 w 113"/>
                <a:gd name="T9" fmla="*/ 80 h 80"/>
                <a:gd name="T10" fmla="*/ 40 w 113"/>
                <a:gd name="T11" fmla="*/ 41 h 80"/>
                <a:gd name="T12" fmla="*/ 29 w 113"/>
                <a:gd name="T13" fmla="*/ 4 h 80"/>
                <a:gd name="T14" fmla="*/ 17 w 113"/>
                <a:gd name="T15" fmla="*/ 41 h 80"/>
                <a:gd name="T16" fmla="*/ 2 w 113"/>
                <a:gd name="T17" fmla="*/ 80 h 80"/>
                <a:gd name="T18" fmla="*/ 0 w 113"/>
                <a:gd name="T19" fmla="*/ 78 h 80"/>
                <a:gd name="T20" fmla="*/ 2 w 113"/>
                <a:gd name="T21" fmla="*/ 76 h 80"/>
                <a:gd name="T22" fmla="*/ 13 w 113"/>
                <a:gd name="T23" fmla="*/ 40 h 80"/>
                <a:gd name="T24" fmla="*/ 29 w 113"/>
                <a:gd name="T25" fmla="*/ 0 h 80"/>
                <a:gd name="T26" fmla="*/ 45 w 113"/>
                <a:gd name="T27" fmla="*/ 40 h 80"/>
                <a:gd name="T28" fmla="*/ 56 w 113"/>
                <a:gd name="T29" fmla="*/ 76 h 80"/>
                <a:gd name="T30" fmla="*/ 68 w 113"/>
                <a:gd name="T31" fmla="*/ 40 h 80"/>
                <a:gd name="T32" fmla="*/ 83 w 113"/>
                <a:gd name="T33" fmla="*/ 0 h 80"/>
                <a:gd name="T34" fmla="*/ 99 w 113"/>
                <a:gd name="T35" fmla="*/ 40 h 80"/>
                <a:gd name="T36" fmla="*/ 111 w 113"/>
                <a:gd name="T37" fmla="*/ 76 h 80"/>
                <a:gd name="T38" fmla="*/ 113 w 113"/>
                <a:gd name="T39" fmla="*/ 78 h 80"/>
                <a:gd name="T40" fmla="*/ 111 w 113"/>
                <a:gd name="T4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80">
                  <a:moveTo>
                    <a:pt x="111" y="80"/>
                  </a:moveTo>
                  <a:cubicBezTo>
                    <a:pt x="102" y="80"/>
                    <a:pt x="97" y="52"/>
                    <a:pt x="95" y="41"/>
                  </a:cubicBezTo>
                  <a:cubicBezTo>
                    <a:pt x="92" y="20"/>
                    <a:pt x="86" y="4"/>
                    <a:pt x="83" y="4"/>
                  </a:cubicBezTo>
                  <a:cubicBezTo>
                    <a:pt x="81" y="4"/>
                    <a:pt x="75" y="20"/>
                    <a:pt x="72" y="41"/>
                  </a:cubicBezTo>
                  <a:cubicBezTo>
                    <a:pt x="70" y="52"/>
                    <a:pt x="65" y="80"/>
                    <a:pt x="56" y="80"/>
                  </a:cubicBezTo>
                  <a:cubicBezTo>
                    <a:pt x="48" y="80"/>
                    <a:pt x="42" y="52"/>
                    <a:pt x="40" y="41"/>
                  </a:cubicBezTo>
                  <a:cubicBezTo>
                    <a:pt x="37" y="20"/>
                    <a:pt x="32" y="4"/>
                    <a:pt x="29" y="4"/>
                  </a:cubicBezTo>
                  <a:cubicBezTo>
                    <a:pt x="26" y="4"/>
                    <a:pt x="21" y="20"/>
                    <a:pt x="17" y="41"/>
                  </a:cubicBezTo>
                  <a:cubicBezTo>
                    <a:pt x="16" y="52"/>
                    <a:pt x="10" y="80"/>
                    <a:pt x="2" y="80"/>
                  </a:cubicBezTo>
                  <a:cubicBezTo>
                    <a:pt x="0" y="80"/>
                    <a:pt x="0" y="79"/>
                    <a:pt x="0" y="78"/>
                  </a:cubicBezTo>
                  <a:cubicBezTo>
                    <a:pt x="0" y="77"/>
                    <a:pt x="0" y="76"/>
                    <a:pt x="2" y="76"/>
                  </a:cubicBezTo>
                  <a:cubicBezTo>
                    <a:pt x="4" y="76"/>
                    <a:pt x="10" y="61"/>
                    <a:pt x="13" y="40"/>
                  </a:cubicBezTo>
                  <a:cubicBezTo>
                    <a:pt x="15" y="28"/>
                    <a:pt x="20" y="0"/>
                    <a:pt x="29" y="0"/>
                  </a:cubicBezTo>
                  <a:cubicBezTo>
                    <a:pt x="37" y="0"/>
                    <a:pt x="43" y="28"/>
                    <a:pt x="45" y="40"/>
                  </a:cubicBezTo>
                  <a:cubicBezTo>
                    <a:pt x="48" y="61"/>
                    <a:pt x="54" y="76"/>
                    <a:pt x="56" y="76"/>
                  </a:cubicBezTo>
                  <a:cubicBezTo>
                    <a:pt x="59" y="76"/>
                    <a:pt x="64" y="61"/>
                    <a:pt x="68" y="40"/>
                  </a:cubicBezTo>
                  <a:cubicBezTo>
                    <a:pt x="70" y="28"/>
                    <a:pt x="75" y="0"/>
                    <a:pt x="83" y="0"/>
                  </a:cubicBezTo>
                  <a:cubicBezTo>
                    <a:pt x="92" y="0"/>
                    <a:pt x="97" y="28"/>
                    <a:pt x="99" y="40"/>
                  </a:cubicBezTo>
                  <a:cubicBezTo>
                    <a:pt x="103" y="61"/>
                    <a:pt x="108" y="76"/>
                    <a:pt x="111" y="76"/>
                  </a:cubicBezTo>
                  <a:cubicBezTo>
                    <a:pt x="112" y="76"/>
                    <a:pt x="113" y="77"/>
                    <a:pt x="113" y="78"/>
                  </a:cubicBezTo>
                  <a:cubicBezTo>
                    <a:pt x="113" y="79"/>
                    <a:pt x="112" y="80"/>
                    <a:pt x="11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307"/>
          <p:cNvGrpSpPr/>
          <p:nvPr/>
        </p:nvGrpSpPr>
        <p:grpSpPr>
          <a:xfrm>
            <a:off x="2411137" y="2989911"/>
            <a:ext cx="357240" cy="307026"/>
            <a:chOff x="7024688" y="5368926"/>
            <a:chExt cx="446087" cy="493713"/>
          </a:xfrm>
          <a:solidFill>
            <a:srgbClr val="00B0F0"/>
          </a:solidFill>
        </p:grpSpPr>
        <p:sp>
          <p:nvSpPr>
            <p:cNvPr id="309" name="Oval 5"/>
            <p:cNvSpPr>
              <a:spLocks noChangeArrowheads="1"/>
            </p:cNvSpPr>
            <p:nvPr/>
          </p:nvSpPr>
          <p:spPr bwMode="auto">
            <a:xfrm>
              <a:off x="7232650" y="5407026"/>
              <a:ext cx="22225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0" name="Oval 6"/>
            <p:cNvSpPr>
              <a:spLocks noChangeArrowheads="1"/>
            </p:cNvSpPr>
            <p:nvPr/>
          </p:nvSpPr>
          <p:spPr bwMode="auto">
            <a:xfrm>
              <a:off x="7412038" y="5407026"/>
              <a:ext cx="26987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1" name="Freeform 7"/>
            <p:cNvSpPr>
              <a:spLocks noEditPoints="1"/>
            </p:cNvSpPr>
            <p:nvPr/>
          </p:nvSpPr>
          <p:spPr bwMode="auto">
            <a:xfrm>
              <a:off x="7097713" y="5599113"/>
              <a:ext cx="168275" cy="111125"/>
            </a:xfrm>
            <a:custGeom>
              <a:avLst/>
              <a:gdLst>
                <a:gd name="T0" fmla="*/ 33 w 44"/>
                <a:gd name="T1" fmla="*/ 29 h 29"/>
                <a:gd name="T2" fmla="*/ 27 w 44"/>
                <a:gd name="T3" fmla="*/ 28 h 29"/>
                <a:gd name="T4" fmla="*/ 15 w 44"/>
                <a:gd name="T5" fmla="*/ 27 h 29"/>
                <a:gd name="T6" fmla="*/ 9 w 44"/>
                <a:gd name="T7" fmla="*/ 29 h 29"/>
                <a:gd name="T8" fmla="*/ 0 w 44"/>
                <a:gd name="T9" fmla="*/ 19 h 29"/>
                <a:gd name="T10" fmla="*/ 7 w 44"/>
                <a:gd name="T11" fmla="*/ 10 h 29"/>
                <a:gd name="T12" fmla="*/ 21 w 44"/>
                <a:gd name="T13" fmla="*/ 0 h 29"/>
                <a:gd name="T14" fmla="*/ 33 w 44"/>
                <a:gd name="T15" fmla="*/ 6 h 29"/>
                <a:gd name="T16" fmla="*/ 44 w 44"/>
                <a:gd name="T17" fmla="*/ 18 h 29"/>
                <a:gd name="T18" fmla="*/ 33 w 44"/>
                <a:gd name="T19" fmla="*/ 29 h 29"/>
                <a:gd name="T20" fmla="*/ 27 w 44"/>
                <a:gd name="T21" fmla="*/ 23 h 29"/>
                <a:gd name="T22" fmla="*/ 29 w 44"/>
                <a:gd name="T23" fmla="*/ 23 h 29"/>
                <a:gd name="T24" fmla="*/ 33 w 44"/>
                <a:gd name="T25" fmla="*/ 25 h 29"/>
                <a:gd name="T26" fmla="*/ 40 w 44"/>
                <a:gd name="T27" fmla="*/ 18 h 29"/>
                <a:gd name="T28" fmla="*/ 33 w 44"/>
                <a:gd name="T29" fmla="*/ 11 h 29"/>
                <a:gd name="T30" fmla="*/ 30 w 44"/>
                <a:gd name="T31" fmla="*/ 10 h 29"/>
                <a:gd name="T32" fmla="*/ 21 w 44"/>
                <a:gd name="T33" fmla="*/ 4 h 29"/>
                <a:gd name="T34" fmla="*/ 11 w 44"/>
                <a:gd name="T35" fmla="*/ 12 h 29"/>
                <a:gd name="T36" fmla="*/ 9 w 44"/>
                <a:gd name="T37" fmla="*/ 14 h 29"/>
                <a:gd name="T38" fmla="*/ 4 w 44"/>
                <a:gd name="T39" fmla="*/ 19 h 29"/>
                <a:gd name="T40" fmla="*/ 9 w 44"/>
                <a:gd name="T41" fmla="*/ 25 h 29"/>
                <a:gd name="T42" fmla="*/ 13 w 44"/>
                <a:gd name="T43" fmla="*/ 23 h 29"/>
                <a:gd name="T44" fmla="*/ 16 w 44"/>
                <a:gd name="T45" fmla="*/ 23 h 29"/>
                <a:gd name="T46" fmla="*/ 26 w 44"/>
                <a:gd name="T47" fmla="*/ 23 h 29"/>
                <a:gd name="T48" fmla="*/ 27 w 44"/>
                <a:gd name="T49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29">
                  <a:moveTo>
                    <a:pt x="33" y="29"/>
                  </a:moveTo>
                  <a:cubicBezTo>
                    <a:pt x="31" y="29"/>
                    <a:pt x="29" y="28"/>
                    <a:pt x="27" y="28"/>
                  </a:cubicBezTo>
                  <a:cubicBezTo>
                    <a:pt x="23" y="29"/>
                    <a:pt x="19" y="29"/>
                    <a:pt x="15" y="27"/>
                  </a:cubicBezTo>
                  <a:cubicBezTo>
                    <a:pt x="13" y="28"/>
                    <a:pt x="11" y="29"/>
                    <a:pt x="9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5"/>
                    <a:pt x="3" y="11"/>
                    <a:pt x="7" y="10"/>
                  </a:cubicBezTo>
                  <a:cubicBezTo>
                    <a:pt x="9" y="4"/>
                    <a:pt x="15" y="0"/>
                    <a:pt x="21" y="0"/>
                  </a:cubicBezTo>
                  <a:cubicBezTo>
                    <a:pt x="26" y="0"/>
                    <a:pt x="31" y="2"/>
                    <a:pt x="33" y="6"/>
                  </a:cubicBezTo>
                  <a:cubicBezTo>
                    <a:pt x="39" y="7"/>
                    <a:pt x="44" y="12"/>
                    <a:pt x="44" y="18"/>
                  </a:cubicBezTo>
                  <a:cubicBezTo>
                    <a:pt x="44" y="24"/>
                    <a:pt x="39" y="29"/>
                    <a:pt x="33" y="29"/>
                  </a:cubicBezTo>
                  <a:close/>
                  <a:moveTo>
                    <a:pt x="27" y="23"/>
                  </a:moveTo>
                  <a:cubicBezTo>
                    <a:pt x="28" y="23"/>
                    <a:pt x="28" y="23"/>
                    <a:pt x="29" y="23"/>
                  </a:cubicBezTo>
                  <a:cubicBezTo>
                    <a:pt x="30" y="24"/>
                    <a:pt x="31" y="25"/>
                    <a:pt x="33" y="25"/>
                  </a:cubicBezTo>
                  <a:cubicBezTo>
                    <a:pt x="36" y="25"/>
                    <a:pt x="40" y="21"/>
                    <a:pt x="40" y="18"/>
                  </a:cubicBezTo>
                  <a:cubicBezTo>
                    <a:pt x="40" y="14"/>
                    <a:pt x="36" y="11"/>
                    <a:pt x="33" y="11"/>
                  </a:cubicBezTo>
                  <a:cubicBezTo>
                    <a:pt x="32" y="11"/>
                    <a:pt x="30" y="10"/>
                    <a:pt x="30" y="10"/>
                  </a:cubicBezTo>
                  <a:cubicBezTo>
                    <a:pt x="28" y="6"/>
                    <a:pt x="25" y="4"/>
                    <a:pt x="21" y="4"/>
                  </a:cubicBezTo>
                  <a:cubicBezTo>
                    <a:pt x="16" y="4"/>
                    <a:pt x="12" y="8"/>
                    <a:pt x="11" y="12"/>
                  </a:cubicBezTo>
                  <a:cubicBezTo>
                    <a:pt x="11" y="13"/>
                    <a:pt x="10" y="14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4" y="22"/>
                    <a:pt x="7" y="25"/>
                    <a:pt x="9" y="25"/>
                  </a:cubicBezTo>
                  <a:cubicBezTo>
                    <a:pt x="11" y="25"/>
                    <a:pt x="12" y="24"/>
                    <a:pt x="13" y="23"/>
                  </a:cubicBezTo>
                  <a:cubicBezTo>
                    <a:pt x="14" y="22"/>
                    <a:pt x="15" y="22"/>
                    <a:pt x="16" y="23"/>
                  </a:cubicBezTo>
                  <a:cubicBezTo>
                    <a:pt x="19" y="25"/>
                    <a:pt x="23" y="25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2" name="Freeform 8"/>
            <p:cNvSpPr>
              <a:spLocks noEditPoints="1"/>
            </p:cNvSpPr>
            <p:nvPr/>
          </p:nvSpPr>
          <p:spPr bwMode="auto">
            <a:xfrm>
              <a:off x="7024688" y="5445126"/>
              <a:ext cx="311150" cy="417513"/>
            </a:xfrm>
            <a:custGeom>
              <a:avLst/>
              <a:gdLst>
                <a:gd name="T0" fmla="*/ 71 w 81"/>
                <a:gd name="T1" fmla="*/ 5 h 109"/>
                <a:gd name="T2" fmla="*/ 75 w 81"/>
                <a:gd name="T3" fmla="*/ 10 h 109"/>
                <a:gd name="T4" fmla="*/ 75 w 81"/>
                <a:gd name="T5" fmla="*/ 99 h 109"/>
                <a:gd name="T6" fmla="*/ 71 w 81"/>
                <a:gd name="T7" fmla="*/ 103 h 109"/>
                <a:gd name="T8" fmla="*/ 10 w 81"/>
                <a:gd name="T9" fmla="*/ 103 h 109"/>
                <a:gd name="T10" fmla="*/ 6 w 81"/>
                <a:gd name="T11" fmla="*/ 99 h 109"/>
                <a:gd name="T12" fmla="*/ 6 w 81"/>
                <a:gd name="T13" fmla="*/ 10 h 109"/>
                <a:gd name="T14" fmla="*/ 10 w 81"/>
                <a:gd name="T15" fmla="*/ 5 h 109"/>
                <a:gd name="T16" fmla="*/ 71 w 81"/>
                <a:gd name="T17" fmla="*/ 5 h 109"/>
                <a:gd name="T18" fmla="*/ 71 w 81"/>
                <a:gd name="T19" fmla="*/ 0 h 109"/>
                <a:gd name="T20" fmla="*/ 10 w 81"/>
                <a:gd name="T21" fmla="*/ 0 h 109"/>
                <a:gd name="T22" fmla="*/ 0 w 81"/>
                <a:gd name="T23" fmla="*/ 10 h 109"/>
                <a:gd name="T24" fmla="*/ 0 w 81"/>
                <a:gd name="T25" fmla="*/ 99 h 109"/>
                <a:gd name="T26" fmla="*/ 10 w 81"/>
                <a:gd name="T27" fmla="*/ 109 h 109"/>
                <a:gd name="T28" fmla="*/ 71 w 81"/>
                <a:gd name="T29" fmla="*/ 109 h 109"/>
                <a:gd name="T30" fmla="*/ 81 w 81"/>
                <a:gd name="T31" fmla="*/ 99 h 109"/>
                <a:gd name="T32" fmla="*/ 81 w 81"/>
                <a:gd name="T33" fmla="*/ 10 h 109"/>
                <a:gd name="T34" fmla="*/ 71 w 81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109">
                  <a:moveTo>
                    <a:pt x="71" y="5"/>
                  </a:moveTo>
                  <a:cubicBezTo>
                    <a:pt x="73" y="5"/>
                    <a:pt x="75" y="7"/>
                    <a:pt x="75" y="10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5" y="101"/>
                    <a:pt x="73" y="103"/>
                    <a:pt x="71" y="103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8" y="103"/>
                    <a:pt x="6" y="101"/>
                    <a:pt x="6" y="9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8" y="5"/>
                    <a:pt x="10" y="5"/>
                  </a:cubicBezTo>
                  <a:cubicBezTo>
                    <a:pt x="71" y="5"/>
                    <a:pt x="71" y="5"/>
                    <a:pt x="71" y="5"/>
                  </a:cubicBezTo>
                  <a:moveTo>
                    <a:pt x="7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6" y="109"/>
                    <a:pt x="81" y="104"/>
                    <a:pt x="81" y="99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4"/>
                    <a:pt x="76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3" name="Oval 9"/>
            <p:cNvSpPr>
              <a:spLocks noChangeArrowheads="1"/>
            </p:cNvSpPr>
            <p:nvPr/>
          </p:nvSpPr>
          <p:spPr bwMode="auto">
            <a:xfrm>
              <a:off x="7059613" y="5491163"/>
              <a:ext cx="30162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4" name="Oval 10"/>
            <p:cNvSpPr>
              <a:spLocks noChangeArrowheads="1"/>
            </p:cNvSpPr>
            <p:nvPr/>
          </p:nvSpPr>
          <p:spPr bwMode="auto">
            <a:xfrm>
              <a:off x="7270750" y="5491163"/>
              <a:ext cx="30162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5" name="Freeform 11"/>
            <p:cNvSpPr>
              <a:spLocks/>
            </p:cNvSpPr>
            <p:nvPr/>
          </p:nvSpPr>
          <p:spPr bwMode="auto">
            <a:xfrm>
              <a:off x="7335838" y="5502276"/>
              <a:ext cx="73025" cy="96838"/>
            </a:xfrm>
            <a:custGeom>
              <a:avLst/>
              <a:gdLst>
                <a:gd name="T0" fmla="*/ 0 w 19"/>
                <a:gd name="T1" fmla="*/ 0 h 25"/>
                <a:gd name="T2" fmla="*/ 0 w 19"/>
                <a:gd name="T3" fmla="*/ 4 h 25"/>
                <a:gd name="T4" fmla="*/ 7 w 19"/>
                <a:gd name="T5" fmla="*/ 8 h 25"/>
                <a:gd name="T6" fmla="*/ 9 w 19"/>
                <a:gd name="T7" fmla="*/ 9 h 25"/>
                <a:gd name="T8" fmla="*/ 15 w 19"/>
                <a:gd name="T9" fmla="*/ 15 h 25"/>
                <a:gd name="T10" fmla="*/ 9 w 19"/>
                <a:gd name="T11" fmla="*/ 21 h 25"/>
                <a:gd name="T12" fmla="*/ 6 w 19"/>
                <a:gd name="T13" fmla="*/ 20 h 25"/>
                <a:gd name="T14" fmla="*/ 5 w 19"/>
                <a:gd name="T15" fmla="*/ 20 h 25"/>
                <a:gd name="T16" fmla="*/ 4 w 19"/>
                <a:gd name="T17" fmla="*/ 20 h 25"/>
                <a:gd name="T18" fmla="*/ 0 w 19"/>
                <a:gd name="T19" fmla="*/ 21 h 25"/>
                <a:gd name="T20" fmla="*/ 0 w 19"/>
                <a:gd name="T21" fmla="*/ 25 h 25"/>
                <a:gd name="T22" fmla="*/ 5 w 19"/>
                <a:gd name="T23" fmla="*/ 24 h 25"/>
                <a:gd name="T24" fmla="*/ 9 w 19"/>
                <a:gd name="T25" fmla="*/ 25 h 25"/>
                <a:gd name="T26" fmla="*/ 19 w 19"/>
                <a:gd name="T27" fmla="*/ 15 h 25"/>
                <a:gd name="T28" fmla="*/ 10 w 19"/>
                <a:gd name="T29" fmla="*/ 6 h 25"/>
                <a:gd name="T30" fmla="*/ 0 w 19"/>
                <a:gd name="T3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6" y="6"/>
                    <a:pt x="7" y="8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3" y="9"/>
                    <a:pt x="15" y="12"/>
                    <a:pt x="15" y="15"/>
                  </a:cubicBezTo>
                  <a:cubicBezTo>
                    <a:pt x="15" y="19"/>
                    <a:pt x="13" y="21"/>
                    <a:pt x="9" y="21"/>
                  </a:cubicBezTo>
                  <a:cubicBezTo>
                    <a:pt x="8" y="21"/>
                    <a:pt x="7" y="21"/>
                    <a:pt x="6" y="20"/>
                  </a:cubicBezTo>
                  <a:cubicBezTo>
                    <a:pt x="6" y="20"/>
                    <a:pt x="5" y="20"/>
                    <a:pt x="5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1"/>
                    <a:pt x="1" y="21"/>
                    <a:pt x="0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6" y="25"/>
                    <a:pt x="8" y="25"/>
                    <a:pt x="9" y="25"/>
                  </a:cubicBezTo>
                  <a:cubicBezTo>
                    <a:pt x="15" y="25"/>
                    <a:pt x="19" y="21"/>
                    <a:pt x="19" y="15"/>
                  </a:cubicBezTo>
                  <a:cubicBezTo>
                    <a:pt x="19" y="10"/>
                    <a:pt x="15" y="6"/>
                    <a:pt x="10" y="6"/>
                  </a:cubicBezTo>
                  <a:cubicBezTo>
                    <a:pt x="8" y="2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6" name="Freeform 12"/>
            <p:cNvSpPr>
              <a:spLocks/>
            </p:cNvSpPr>
            <p:nvPr/>
          </p:nvSpPr>
          <p:spPr bwMode="auto">
            <a:xfrm>
              <a:off x="7200900" y="5368926"/>
              <a:ext cx="269875" cy="360363"/>
            </a:xfrm>
            <a:custGeom>
              <a:avLst/>
              <a:gdLst>
                <a:gd name="T0" fmla="*/ 61 w 70"/>
                <a:gd name="T1" fmla="*/ 0 h 94"/>
                <a:gd name="T2" fmla="*/ 9 w 70"/>
                <a:gd name="T3" fmla="*/ 0 h 94"/>
                <a:gd name="T4" fmla="*/ 0 w 70"/>
                <a:gd name="T5" fmla="*/ 9 h 94"/>
                <a:gd name="T6" fmla="*/ 0 w 70"/>
                <a:gd name="T7" fmla="*/ 20 h 94"/>
                <a:gd name="T8" fmla="*/ 5 w 70"/>
                <a:gd name="T9" fmla="*/ 20 h 94"/>
                <a:gd name="T10" fmla="*/ 5 w 70"/>
                <a:gd name="T11" fmla="*/ 9 h 94"/>
                <a:gd name="T12" fmla="*/ 9 w 70"/>
                <a:gd name="T13" fmla="*/ 5 h 94"/>
                <a:gd name="T14" fmla="*/ 61 w 70"/>
                <a:gd name="T15" fmla="*/ 5 h 94"/>
                <a:gd name="T16" fmla="*/ 65 w 70"/>
                <a:gd name="T17" fmla="*/ 9 h 94"/>
                <a:gd name="T18" fmla="*/ 65 w 70"/>
                <a:gd name="T19" fmla="*/ 86 h 94"/>
                <a:gd name="T20" fmla="*/ 61 w 70"/>
                <a:gd name="T21" fmla="*/ 90 h 94"/>
                <a:gd name="T22" fmla="*/ 35 w 70"/>
                <a:gd name="T23" fmla="*/ 90 h 94"/>
                <a:gd name="T24" fmla="*/ 35 w 70"/>
                <a:gd name="T25" fmla="*/ 94 h 94"/>
                <a:gd name="T26" fmla="*/ 61 w 70"/>
                <a:gd name="T27" fmla="*/ 94 h 94"/>
                <a:gd name="T28" fmla="*/ 70 w 70"/>
                <a:gd name="T29" fmla="*/ 86 h 94"/>
                <a:gd name="T30" fmla="*/ 70 w 70"/>
                <a:gd name="T31" fmla="*/ 9 h 94"/>
                <a:gd name="T32" fmla="*/ 61 w 70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94">
                  <a:moveTo>
                    <a:pt x="6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6" y="5"/>
                    <a:pt x="9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3" y="5"/>
                    <a:pt x="65" y="7"/>
                    <a:pt x="65" y="9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88"/>
                    <a:pt x="63" y="90"/>
                    <a:pt x="61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6" y="94"/>
                    <a:pt x="70" y="91"/>
                    <a:pt x="70" y="86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4"/>
                    <a:pt x="66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17" name="TextBox 266"/>
          <p:cNvSpPr txBox="1"/>
          <p:nvPr/>
        </p:nvSpPr>
        <p:spPr>
          <a:xfrm>
            <a:off x="2027548" y="3269444"/>
            <a:ext cx="118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云硬盘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备份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8" name="副标题 2"/>
          <p:cNvSpPr txBox="1">
            <a:spLocks/>
          </p:cNvSpPr>
          <p:nvPr/>
        </p:nvSpPr>
        <p:spPr>
          <a:xfrm>
            <a:off x="1026923" y="2419735"/>
            <a:ext cx="819584" cy="491903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lIns="121872" tIns="60936" rIns="121872" bIns="60936" rtlCol="0" anchor="ctr">
            <a:noAutofit/>
          </a:bodyPr>
          <a:lstStyle>
            <a:defPPr>
              <a:defRPr lang="zh-CN"/>
            </a:defPPr>
            <a:lvl1pPr marL="0" indent="0" algn="ctr" defTabSz="1219444" eaLnBrk="1" latinLnBrk="0" hangingPunct="1">
              <a:spcBef>
                <a:spcPct val="20000"/>
              </a:spcBef>
              <a:buFont typeface="Arial" pitchFamily="34" charset="0"/>
              <a:buNone/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defRPr>
            </a:lvl1pPr>
            <a:lvl2pPr marL="990798" indent="-381076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>
                <a:latin typeface="+mn-lt"/>
                <a:ea typeface="+mn-ea"/>
              </a:defRPr>
            </a:lvl2pPr>
            <a:lvl3pPr marL="1524305" indent="-304861" defTabSz="1219444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>
                <a:latin typeface="+mn-lt"/>
                <a:ea typeface="+mn-ea"/>
              </a:defRPr>
            </a:lvl3pPr>
            <a:lvl4pPr marL="2134027" indent="-304861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>
                <a:latin typeface="+mn-lt"/>
                <a:ea typeface="+mn-ea"/>
              </a:defRPr>
            </a:lvl4pPr>
            <a:lvl5pPr marL="2743749" indent="-304861" defTabSz="1219444" eaLnBrk="1" latinLnBrk="0" hangingPunct="1">
              <a:spcBef>
                <a:spcPct val="20000"/>
              </a:spcBef>
              <a:buFont typeface="Arial" pitchFamily="34" charset="0"/>
              <a:buChar char="»"/>
              <a:defRPr sz="2700">
                <a:latin typeface="+mn-lt"/>
                <a:ea typeface="+mn-ea"/>
              </a:defRPr>
            </a:lvl5pPr>
            <a:lvl6pPr marL="3353471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6pPr>
            <a:lvl7pPr marL="3963192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7pPr>
            <a:lvl8pPr marL="4572914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8pPr>
            <a:lvl9pPr marL="5182636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9pPr>
          </a:lstStyle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网络</a:t>
            </a:r>
            <a:endParaRPr lang="en-US" altLang="zh-CN" sz="1200" b="0" dirty="0">
              <a:latin typeface="+mn-lt"/>
              <a:cs typeface="+mn-ea"/>
              <a:sym typeface="+mn-lt"/>
            </a:endParaRPr>
          </a:p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服务</a:t>
            </a:r>
          </a:p>
        </p:txBody>
      </p:sp>
      <p:sp>
        <p:nvSpPr>
          <p:cNvPr id="319" name="TextBox 102"/>
          <p:cNvSpPr txBox="1"/>
          <p:nvPr/>
        </p:nvSpPr>
        <p:spPr>
          <a:xfrm>
            <a:off x="1955540" y="2680196"/>
            <a:ext cx="133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虚拟私有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云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0" name="TextBox 266"/>
          <p:cNvSpPr txBox="1"/>
          <p:nvPr/>
        </p:nvSpPr>
        <p:spPr>
          <a:xfrm>
            <a:off x="3215680" y="2680196"/>
            <a:ext cx="138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弹性负载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均衡</a:t>
            </a:r>
            <a:endParaRPr lang="zh-CN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320"/>
          <p:cNvGrpSpPr/>
          <p:nvPr/>
        </p:nvGrpSpPr>
        <p:grpSpPr>
          <a:xfrm>
            <a:off x="2435241" y="2385954"/>
            <a:ext cx="352155" cy="221802"/>
            <a:chOff x="95250" y="3046413"/>
            <a:chExt cx="439738" cy="300038"/>
          </a:xfrm>
          <a:solidFill>
            <a:srgbClr val="00B0F0"/>
          </a:solidFill>
        </p:grpSpPr>
        <p:sp>
          <p:nvSpPr>
            <p:cNvPr id="322" name="Oval 5"/>
            <p:cNvSpPr>
              <a:spLocks noChangeArrowheads="1"/>
            </p:cNvSpPr>
            <p:nvPr/>
          </p:nvSpPr>
          <p:spPr bwMode="auto">
            <a:xfrm>
              <a:off x="293688" y="3184526"/>
              <a:ext cx="412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3" name="Oval 6"/>
            <p:cNvSpPr>
              <a:spLocks noChangeArrowheads="1"/>
            </p:cNvSpPr>
            <p:nvPr/>
          </p:nvSpPr>
          <p:spPr bwMode="auto">
            <a:xfrm>
              <a:off x="222250" y="3249613"/>
              <a:ext cx="41275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4" name="Freeform 7"/>
            <p:cNvSpPr>
              <a:spLocks/>
            </p:cNvSpPr>
            <p:nvPr/>
          </p:nvSpPr>
          <p:spPr bwMode="auto">
            <a:xfrm>
              <a:off x="233363" y="3192463"/>
              <a:ext cx="90488" cy="92075"/>
            </a:xfrm>
            <a:custGeom>
              <a:avLst/>
              <a:gdLst>
                <a:gd name="T0" fmla="*/ 3 w 24"/>
                <a:gd name="T1" fmla="*/ 24 h 24"/>
                <a:gd name="T2" fmla="*/ 1 w 24"/>
                <a:gd name="T3" fmla="*/ 24 h 24"/>
                <a:gd name="T4" fmla="*/ 1 w 24"/>
                <a:gd name="T5" fmla="*/ 21 h 24"/>
                <a:gd name="T6" fmla="*/ 20 w 24"/>
                <a:gd name="T7" fmla="*/ 1 h 24"/>
                <a:gd name="T8" fmla="*/ 23 w 24"/>
                <a:gd name="T9" fmla="*/ 1 h 24"/>
                <a:gd name="T10" fmla="*/ 24 w 24"/>
                <a:gd name="T11" fmla="*/ 4 h 24"/>
                <a:gd name="T12" fmla="*/ 4 w 24"/>
                <a:gd name="T13" fmla="*/ 24 h 24"/>
                <a:gd name="T14" fmla="*/ 3 w 24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3" y="24"/>
                  </a:moveTo>
                  <a:cubicBezTo>
                    <a:pt x="2" y="24"/>
                    <a:pt x="2" y="24"/>
                    <a:pt x="1" y="24"/>
                  </a:cubicBezTo>
                  <a:cubicBezTo>
                    <a:pt x="0" y="23"/>
                    <a:pt x="0" y="22"/>
                    <a:pt x="1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3" y="1"/>
                  </a:cubicBezTo>
                  <a:cubicBezTo>
                    <a:pt x="24" y="2"/>
                    <a:pt x="24" y="3"/>
                    <a:pt x="24" y="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3" y="24"/>
                    <a:pt x="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5" name="Freeform 8"/>
            <p:cNvSpPr>
              <a:spLocks/>
            </p:cNvSpPr>
            <p:nvPr/>
          </p:nvSpPr>
          <p:spPr bwMode="auto">
            <a:xfrm>
              <a:off x="200025" y="3162301"/>
              <a:ext cx="127000" cy="53975"/>
            </a:xfrm>
            <a:custGeom>
              <a:avLst/>
              <a:gdLst>
                <a:gd name="T0" fmla="*/ 32 w 34"/>
                <a:gd name="T1" fmla="*/ 14 h 14"/>
                <a:gd name="T2" fmla="*/ 31 w 34"/>
                <a:gd name="T3" fmla="*/ 14 h 14"/>
                <a:gd name="T4" fmla="*/ 2 w 34"/>
                <a:gd name="T5" fmla="*/ 4 h 14"/>
                <a:gd name="T6" fmla="*/ 0 w 34"/>
                <a:gd name="T7" fmla="*/ 1 h 14"/>
                <a:gd name="T8" fmla="*/ 3 w 34"/>
                <a:gd name="T9" fmla="*/ 0 h 14"/>
                <a:gd name="T10" fmla="*/ 33 w 34"/>
                <a:gd name="T11" fmla="*/ 10 h 14"/>
                <a:gd name="T12" fmla="*/ 34 w 34"/>
                <a:gd name="T13" fmla="*/ 13 h 14"/>
                <a:gd name="T14" fmla="*/ 32 w 3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4">
                  <a:moveTo>
                    <a:pt x="32" y="14"/>
                  </a:moveTo>
                  <a:cubicBezTo>
                    <a:pt x="32" y="14"/>
                    <a:pt x="31" y="14"/>
                    <a:pt x="31" y="1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1"/>
                    <a:pt x="34" y="12"/>
                    <a:pt x="34" y="13"/>
                  </a:cubicBezTo>
                  <a:cubicBezTo>
                    <a:pt x="34" y="14"/>
                    <a:pt x="33" y="14"/>
                    <a:pt x="3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6" name="Freeform 9"/>
            <p:cNvSpPr>
              <a:spLocks/>
            </p:cNvSpPr>
            <p:nvPr/>
          </p:nvSpPr>
          <p:spPr bwMode="auto">
            <a:xfrm>
              <a:off x="192088" y="3162301"/>
              <a:ext cx="57150" cy="106363"/>
            </a:xfrm>
            <a:custGeom>
              <a:avLst/>
              <a:gdLst>
                <a:gd name="T0" fmla="*/ 13 w 15"/>
                <a:gd name="T1" fmla="*/ 28 h 28"/>
                <a:gd name="T2" fmla="*/ 11 w 15"/>
                <a:gd name="T3" fmla="*/ 27 h 28"/>
                <a:gd name="T4" fmla="*/ 1 w 15"/>
                <a:gd name="T5" fmla="*/ 4 h 28"/>
                <a:gd name="T6" fmla="*/ 2 w 15"/>
                <a:gd name="T7" fmla="*/ 1 h 28"/>
                <a:gd name="T8" fmla="*/ 5 w 15"/>
                <a:gd name="T9" fmla="*/ 2 h 28"/>
                <a:gd name="T10" fmla="*/ 15 w 15"/>
                <a:gd name="T11" fmla="*/ 25 h 28"/>
                <a:gd name="T12" fmla="*/ 13 w 15"/>
                <a:gd name="T13" fmla="*/ 28 h 28"/>
                <a:gd name="T14" fmla="*/ 13 w 15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8">
                  <a:moveTo>
                    <a:pt x="13" y="28"/>
                  </a:moveTo>
                  <a:cubicBezTo>
                    <a:pt x="12" y="28"/>
                    <a:pt x="11" y="28"/>
                    <a:pt x="11" y="2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4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" name="Freeform 10"/>
            <p:cNvSpPr>
              <a:spLocks noEditPoints="1"/>
            </p:cNvSpPr>
            <p:nvPr/>
          </p:nvSpPr>
          <p:spPr bwMode="auto">
            <a:xfrm>
              <a:off x="95250" y="3046413"/>
              <a:ext cx="439738" cy="300038"/>
            </a:xfrm>
            <a:custGeom>
              <a:avLst/>
              <a:gdLst>
                <a:gd name="T0" fmla="*/ 57 w 117"/>
                <a:gd name="T1" fmla="*/ 5 h 78"/>
                <a:gd name="T2" fmla="*/ 82 w 117"/>
                <a:gd name="T3" fmla="*/ 25 h 78"/>
                <a:gd name="T4" fmla="*/ 87 w 117"/>
                <a:gd name="T5" fmla="*/ 29 h 78"/>
                <a:gd name="T6" fmla="*/ 87 w 117"/>
                <a:gd name="T7" fmla="*/ 29 h 78"/>
                <a:gd name="T8" fmla="*/ 90 w 117"/>
                <a:gd name="T9" fmla="*/ 29 h 78"/>
                <a:gd name="T10" fmla="*/ 112 w 117"/>
                <a:gd name="T11" fmla="*/ 51 h 78"/>
                <a:gd name="T12" fmla="*/ 90 w 117"/>
                <a:gd name="T13" fmla="*/ 73 h 78"/>
                <a:gd name="T14" fmla="*/ 90 w 117"/>
                <a:gd name="T15" fmla="*/ 73 h 78"/>
                <a:gd name="T16" fmla="*/ 25 w 117"/>
                <a:gd name="T17" fmla="*/ 73 h 78"/>
                <a:gd name="T18" fmla="*/ 25 w 117"/>
                <a:gd name="T19" fmla="*/ 73 h 78"/>
                <a:gd name="T20" fmla="*/ 24 w 117"/>
                <a:gd name="T21" fmla="*/ 73 h 78"/>
                <a:gd name="T22" fmla="*/ 24 w 117"/>
                <a:gd name="T23" fmla="*/ 73 h 78"/>
                <a:gd name="T24" fmla="*/ 5 w 117"/>
                <a:gd name="T25" fmla="*/ 54 h 78"/>
                <a:gd name="T26" fmla="*/ 24 w 117"/>
                <a:gd name="T27" fmla="*/ 35 h 78"/>
                <a:gd name="T28" fmla="*/ 26 w 117"/>
                <a:gd name="T29" fmla="*/ 35 h 78"/>
                <a:gd name="T30" fmla="*/ 27 w 117"/>
                <a:gd name="T31" fmla="*/ 35 h 78"/>
                <a:gd name="T32" fmla="*/ 30 w 117"/>
                <a:gd name="T33" fmla="*/ 34 h 78"/>
                <a:gd name="T34" fmla="*/ 32 w 117"/>
                <a:gd name="T35" fmla="*/ 30 h 78"/>
                <a:gd name="T36" fmla="*/ 57 w 117"/>
                <a:gd name="T37" fmla="*/ 5 h 78"/>
                <a:gd name="T38" fmla="*/ 57 w 117"/>
                <a:gd name="T39" fmla="*/ 0 h 78"/>
                <a:gd name="T40" fmla="*/ 27 w 117"/>
                <a:gd name="T41" fmla="*/ 30 h 78"/>
                <a:gd name="T42" fmla="*/ 24 w 117"/>
                <a:gd name="T43" fmla="*/ 30 h 78"/>
                <a:gd name="T44" fmla="*/ 0 w 117"/>
                <a:gd name="T45" fmla="*/ 54 h 78"/>
                <a:gd name="T46" fmla="*/ 24 w 117"/>
                <a:gd name="T47" fmla="*/ 78 h 78"/>
                <a:gd name="T48" fmla="*/ 25 w 117"/>
                <a:gd name="T49" fmla="*/ 78 h 78"/>
                <a:gd name="T50" fmla="*/ 90 w 117"/>
                <a:gd name="T51" fmla="*/ 78 h 78"/>
                <a:gd name="T52" fmla="*/ 90 w 117"/>
                <a:gd name="T53" fmla="*/ 78 h 78"/>
                <a:gd name="T54" fmla="*/ 90 w 117"/>
                <a:gd name="T55" fmla="*/ 78 h 78"/>
                <a:gd name="T56" fmla="*/ 117 w 117"/>
                <a:gd name="T57" fmla="*/ 51 h 78"/>
                <a:gd name="T58" fmla="*/ 90 w 117"/>
                <a:gd name="T59" fmla="*/ 24 h 78"/>
                <a:gd name="T60" fmla="*/ 87 w 117"/>
                <a:gd name="T61" fmla="*/ 24 h 78"/>
                <a:gd name="T62" fmla="*/ 57 w 117"/>
                <a:gd name="T6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78">
                  <a:moveTo>
                    <a:pt x="57" y="5"/>
                  </a:moveTo>
                  <a:cubicBezTo>
                    <a:pt x="69" y="5"/>
                    <a:pt x="79" y="13"/>
                    <a:pt x="82" y="25"/>
                  </a:cubicBezTo>
                  <a:cubicBezTo>
                    <a:pt x="82" y="27"/>
                    <a:pt x="84" y="29"/>
                    <a:pt x="87" y="29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8" y="29"/>
                    <a:pt x="89" y="29"/>
                    <a:pt x="90" y="29"/>
                  </a:cubicBezTo>
                  <a:cubicBezTo>
                    <a:pt x="102" y="29"/>
                    <a:pt x="112" y="39"/>
                    <a:pt x="112" y="51"/>
                  </a:cubicBezTo>
                  <a:cubicBezTo>
                    <a:pt x="112" y="63"/>
                    <a:pt x="102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5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14" y="73"/>
                    <a:pt x="5" y="65"/>
                    <a:pt x="5" y="54"/>
                  </a:cubicBezTo>
                  <a:cubicBezTo>
                    <a:pt x="5" y="44"/>
                    <a:pt x="14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9" y="35"/>
                    <a:pt x="30" y="34"/>
                  </a:cubicBezTo>
                  <a:cubicBezTo>
                    <a:pt x="31" y="33"/>
                    <a:pt x="32" y="32"/>
                    <a:pt x="32" y="30"/>
                  </a:cubicBezTo>
                  <a:cubicBezTo>
                    <a:pt x="32" y="16"/>
                    <a:pt x="43" y="5"/>
                    <a:pt x="57" y="5"/>
                  </a:cubicBezTo>
                  <a:moveTo>
                    <a:pt x="57" y="0"/>
                  </a:moveTo>
                  <a:cubicBezTo>
                    <a:pt x="40" y="0"/>
                    <a:pt x="27" y="14"/>
                    <a:pt x="27" y="30"/>
                  </a:cubicBezTo>
                  <a:cubicBezTo>
                    <a:pt x="26" y="30"/>
                    <a:pt x="25" y="30"/>
                    <a:pt x="24" y="30"/>
                  </a:cubicBezTo>
                  <a:cubicBezTo>
                    <a:pt x="11" y="30"/>
                    <a:pt x="0" y="41"/>
                    <a:pt x="0" y="54"/>
                  </a:cubicBezTo>
                  <a:cubicBezTo>
                    <a:pt x="0" y="67"/>
                    <a:pt x="11" y="78"/>
                    <a:pt x="24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105" y="78"/>
                    <a:pt x="117" y="66"/>
                    <a:pt x="117" y="51"/>
                  </a:cubicBezTo>
                  <a:cubicBezTo>
                    <a:pt x="117" y="36"/>
                    <a:pt x="105" y="24"/>
                    <a:pt x="90" y="24"/>
                  </a:cubicBezTo>
                  <a:cubicBezTo>
                    <a:pt x="89" y="24"/>
                    <a:pt x="88" y="24"/>
                    <a:pt x="87" y="24"/>
                  </a:cubicBezTo>
                  <a:cubicBezTo>
                    <a:pt x="84" y="10"/>
                    <a:pt x="72" y="0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327"/>
          <p:cNvGrpSpPr/>
          <p:nvPr/>
        </p:nvGrpSpPr>
        <p:grpSpPr>
          <a:xfrm>
            <a:off x="3745177" y="2367932"/>
            <a:ext cx="331814" cy="312163"/>
            <a:chOff x="1338263" y="2989263"/>
            <a:chExt cx="414338" cy="422275"/>
          </a:xfrm>
          <a:solidFill>
            <a:srgbClr val="00B0F0"/>
          </a:solidFill>
        </p:grpSpPr>
        <p:sp>
          <p:nvSpPr>
            <p:cNvPr id="329" name="Freeform 11"/>
            <p:cNvSpPr>
              <a:spLocks/>
            </p:cNvSpPr>
            <p:nvPr/>
          </p:nvSpPr>
          <p:spPr bwMode="auto">
            <a:xfrm>
              <a:off x="1357313" y="3016251"/>
              <a:ext cx="195263" cy="268288"/>
            </a:xfrm>
            <a:custGeom>
              <a:avLst/>
              <a:gdLst>
                <a:gd name="T0" fmla="*/ 7 w 123"/>
                <a:gd name="T1" fmla="*/ 169 h 169"/>
                <a:gd name="T2" fmla="*/ 0 w 123"/>
                <a:gd name="T3" fmla="*/ 164 h 169"/>
                <a:gd name="T4" fmla="*/ 116 w 123"/>
                <a:gd name="T5" fmla="*/ 0 h 169"/>
                <a:gd name="T6" fmla="*/ 123 w 123"/>
                <a:gd name="T7" fmla="*/ 7 h 169"/>
                <a:gd name="T8" fmla="*/ 7 w 123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9">
                  <a:moveTo>
                    <a:pt x="7" y="169"/>
                  </a:moveTo>
                  <a:lnTo>
                    <a:pt x="0" y="164"/>
                  </a:lnTo>
                  <a:lnTo>
                    <a:pt x="116" y="0"/>
                  </a:lnTo>
                  <a:lnTo>
                    <a:pt x="123" y="7"/>
                  </a:lnTo>
                  <a:lnTo>
                    <a:pt x="7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0" name="Freeform 12"/>
            <p:cNvSpPr>
              <a:spLocks/>
            </p:cNvSpPr>
            <p:nvPr/>
          </p:nvSpPr>
          <p:spPr bwMode="auto">
            <a:xfrm>
              <a:off x="1541463" y="3016251"/>
              <a:ext cx="195263" cy="268288"/>
            </a:xfrm>
            <a:custGeom>
              <a:avLst/>
              <a:gdLst>
                <a:gd name="T0" fmla="*/ 114 w 123"/>
                <a:gd name="T1" fmla="*/ 169 h 169"/>
                <a:gd name="T2" fmla="*/ 0 w 123"/>
                <a:gd name="T3" fmla="*/ 7 h 169"/>
                <a:gd name="T4" fmla="*/ 7 w 123"/>
                <a:gd name="T5" fmla="*/ 0 h 169"/>
                <a:gd name="T6" fmla="*/ 123 w 123"/>
                <a:gd name="T7" fmla="*/ 164 h 169"/>
                <a:gd name="T8" fmla="*/ 114 w 123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9">
                  <a:moveTo>
                    <a:pt x="114" y="16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23" y="164"/>
                  </a:lnTo>
                  <a:lnTo>
                    <a:pt x="114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1" name="Freeform 13"/>
            <p:cNvSpPr>
              <a:spLocks/>
            </p:cNvSpPr>
            <p:nvPr/>
          </p:nvSpPr>
          <p:spPr bwMode="auto">
            <a:xfrm>
              <a:off x="1541463" y="3273426"/>
              <a:ext cx="192088" cy="119063"/>
            </a:xfrm>
            <a:custGeom>
              <a:avLst/>
              <a:gdLst>
                <a:gd name="T0" fmla="*/ 5 w 121"/>
                <a:gd name="T1" fmla="*/ 75 h 75"/>
                <a:gd name="T2" fmla="*/ 0 w 121"/>
                <a:gd name="T3" fmla="*/ 68 h 75"/>
                <a:gd name="T4" fmla="*/ 116 w 121"/>
                <a:gd name="T5" fmla="*/ 0 h 75"/>
                <a:gd name="T6" fmla="*/ 121 w 121"/>
                <a:gd name="T7" fmla="*/ 10 h 75"/>
                <a:gd name="T8" fmla="*/ 5 w 121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5">
                  <a:moveTo>
                    <a:pt x="5" y="75"/>
                  </a:moveTo>
                  <a:lnTo>
                    <a:pt x="0" y="68"/>
                  </a:lnTo>
                  <a:lnTo>
                    <a:pt x="116" y="0"/>
                  </a:lnTo>
                  <a:lnTo>
                    <a:pt x="121" y="10"/>
                  </a:lnTo>
                  <a:lnTo>
                    <a:pt x="5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2" name="Freeform 14"/>
            <p:cNvSpPr>
              <a:spLocks/>
            </p:cNvSpPr>
            <p:nvPr/>
          </p:nvSpPr>
          <p:spPr bwMode="auto">
            <a:xfrm>
              <a:off x="1357313" y="3273426"/>
              <a:ext cx="192088" cy="119063"/>
            </a:xfrm>
            <a:custGeom>
              <a:avLst/>
              <a:gdLst>
                <a:gd name="T0" fmla="*/ 116 w 121"/>
                <a:gd name="T1" fmla="*/ 75 h 75"/>
                <a:gd name="T2" fmla="*/ 0 w 121"/>
                <a:gd name="T3" fmla="*/ 10 h 75"/>
                <a:gd name="T4" fmla="*/ 5 w 121"/>
                <a:gd name="T5" fmla="*/ 0 h 75"/>
                <a:gd name="T6" fmla="*/ 121 w 121"/>
                <a:gd name="T7" fmla="*/ 68 h 75"/>
                <a:gd name="T8" fmla="*/ 116 w 121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5">
                  <a:moveTo>
                    <a:pt x="116" y="75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121" y="68"/>
                  </a:lnTo>
                  <a:lnTo>
                    <a:pt x="1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3" name="Rectangle 15"/>
            <p:cNvSpPr>
              <a:spLocks noChangeArrowheads="1"/>
            </p:cNvSpPr>
            <p:nvPr/>
          </p:nvSpPr>
          <p:spPr bwMode="auto">
            <a:xfrm>
              <a:off x="1538288" y="3024188"/>
              <a:ext cx="14288" cy="368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4" name="Freeform 16"/>
            <p:cNvSpPr>
              <a:spLocks/>
            </p:cNvSpPr>
            <p:nvPr/>
          </p:nvSpPr>
          <p:spPr bwMode="auto">
            <a:xfrm>
              <a:off x="1519238" y="3173413"/>
              <a:ext cx="52388" cy="61913"/>
            </a:xfrm>
            <a:custGeom>
              <a:avLst/>
              <a:gdLst>
                <a:gd name="T0" fmla="*/ 16 w 33"/>
                <a:gd name="T1" fmla="*/ 39 h 39"/>
                <a:gd name="T2" fmla="*/ 0 w 33"/>
                <a:gd name="T3" fmla="*/ 0 h 39"/>
                <a:gd name="T4" fmla="*/ 33 w 33"/>
                <a:gd name="T5" fmla="*/ 0 h 39"/>
                <a:gd name="T6" fmla="*/ 16 w 33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9">
                  <a:moveTo>
                    <a:pt x="16" y="39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5" name="Freeform 17"/>
            <p:cNvSpPr>
              <a:spLocks/>
            </p:cNvSpPr>
            <p:nvPr/>
          </p:nvSpPr>
          <p:spPr bwMode="auto">
            <a:xfrm>
              <a:off x="1620838" y="3143251"/>
              <a:ext cx="60325" cy="65088"/>
            </a:xfrm>
            <a:custGeom>
              <a:avLst/>
              <a:gdLst>
                <a:gd name="T0" fmla="*/ 38 w 38"/>
                <a:gd name="T1" fmla="*/ 41 h 41"/>
                <a:gd name="T2" fmla="*/ 0 w 38"/>
                <a:gd name="T3" fmla="*/ 19 h 41"/>
                <a:gd name="T4" fmla="*/ 26 w 38"/>
                <a:gd name="T5" fmla="*/ 0 h 41"/>
                <a:gd name="T6" fmla="*/ 38 w 38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1">
                  <a:moveTo>
                    <a:pt x="38" y="41"/>
                  </a:moveTo>
                  <a:lnTo>
                    <a:pt x="0" y="19"/>
                  </a:lnTo>
                  <a:lnTo>
                    <a:pt x="26" y="0"/>
                  </a:lnTo>
                  <a:lnTo>
                    <a:pt x="3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6" name="Freeform 18"/>
            <p:cNvSpPr>
              <a:spLocks/>
            </p:cNvSpPr>
            <p:nvPr/>
          </p:nvSpPr>
          <p:spPr bwMode="auto">
            <a:xfrm>
              <a:off x="1412875" y="3143251"/>
              <a:ext cx="57150" cy="65088"/>
            </a:xfrm>
            <a:custGeom>
              <a:avLst/>
              <a:gdLst>
                <a:gd name="T0" fmla="*/ 0 w 36"/>
                <a:gd name="T1" fmla="*/ 41 h 41"/>
                <a:gd name="T2" fmla="*/ 36 w 36"/>
                <a:gd name="T3" fmla="*/ 19 h 41"/>
                <a:gd name="T4" fmla="*/ 10 w 36"/>
                <a:gd name="T5" fmla="*/ 0 h 41"/>
                <a:gd name="T6" fmla="*/ 0 w 36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1">
                  <a:moveTo>
                    <a:pt x="0" y="41"/>
                  </a:moveTo>
                  <a:lnTo>
                    <a:pt x="36" y="19"/>
                  </a:lnTo>
                  <a:lnTo>
                    <a:pt x="10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7" name="Oval 19"/>
            <p:cNvSpPr>
              <a:spLocks noChangeArrowheads="1"/>
            </p:cNvSpPr>
            <p:nvPr/>
          </p:nvSpPr>
          <p:spPr bwMode="auto">
            <a:xfrm>
              <a:off x="1514475" y="29892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" name="Oval 20"/>
            <p:cNvSpPr>
              <a:spLocks noChangeArrowheads="1"/>
            </p:cNvSpPr>
            <p:nvPr/>
          </p:nvSpPr>
          <p:spPr bwMode="auto">
            <a:xfrm>
              <a:off x="1522413" y="3360738"/>
              <a:ext cx="49213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9" name="Oval 21"/>
            <p:cNvSpPr>
              <a:spLocks noChangeArrowheads="1"/>
            </p:cNvSpPr>
            <p:nvPr/>
          </p:nvSpPr>
          <p:spPr bwMode="auto">
            <a:xfrm>
              <a:off x="1338263" y="3257551"/>
              <a:ext cx="49213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0" name="Oval 22"/>
            <p:cNvSpPr>
              <a:spLocks noChangeArrowheads="1"/>
            </p:cNvSpPr>
            <p:nvPr/>
          </p:nvSpPr>
          <p:spPr bwMode="auto">
            <a:xfrm>
              <a:off x="1703388" y="3257551"/>
              <a:ext cx="49213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组合 340"/>
          <p:cNvGrpSpPr/>
          <p:nvPr/>
        </p:nvGrpSpPr>
        <p:grpSpPr>
          <a:xfrm>
            <a:off x="5034771" y="2365826"/>
            <a:ext cx="341986" cy="322726"/>
            <a:chOff x="277813" y="2951163"/>
            <a:chExt cx="427037" cy="436563"/>
          </a:xfrm>
          <a:solidFill>
            <a:srgbClr val="00B0F0"/>
          </a:solidFill>
        </p:grpSpPr>
        <p:sp>
          <p:nvSpPr>
            <p:cNvPr id="342" name="Freeform 5"/>
            <p:cNvSpPr>
              <a:spLocks/>
            </p:cNvSpPr>
            <p:nvPr/>
          </p:nvSpPr>
          <p:spPr bwMode="auto">
            <a:xfrm>
              <a:off x="277813" y="2951163"/>
              <a:ext cx="423862" cy="238125"/>
            </a:xfrm>
            <a:custGeom>
              <a:avLst/>
              <a:gdLst>
                <a:gd name="T0" fmla="*/ 5 w 110"/>
                <a:gd name="T1" fmla="*/ 37 h 62"/>
                <a:gd name="T2" fmla="*/ 19 w 110"/>
                <a:gd name="T3" fmla="*/ 23 h 62"/>
                <a:gd name="T4" fmla="*/ 107 w 110"/>
                <a:gd name="T5" fmla="*/ 23 h 62"/>
                <a:gd name="T6" fmla="*/ 107 w 110"/>
                <a:gd name="T7" fmla="*/ 23 h 62"/>
                <a:gd name="T8" fmla="*/ 109 w 110"/>
                <a:gd name="T9" fmla="*/ 22 h 62"/>
                <a:gd name="T10" fmla="*/ 109 w 110"/>
                <a:gd name="T11" fmla="*/ 19 h 62"/>
                <a:gd name="T12" fmla="*/ 92 w 110"/>
                <a:gd name="T13" fmla="*/ 2 h 62"/>
                <a:gd name="T14" fmla="*/ 88 w 110"/>
                <a:gd name="T15" fmla="*/ 2 h 62"/>
                <a:gd name="T16" fmla="*/ 88 w 110"/>
                <a:gd name="T17" fmla="*/ 5 h 62"/>
                <a:gd name="T18" fmla="*/ 101 w 110"/>
                <a:gd name="T19" fmla="*/ 18 h 62"/>
                <a:gd name="T20" fmla="*/ 19 w 110"/>
                <a:gd name="T21" fmla="*/ 18 h 62"/>
                <a:gd name="T22" fmla="*/ 0 w 110"/>
                <a:gd name="T23" fmla="*/ 37 h 62"/>
                <a:gd name="T24" fmla="*/ 0 w 110"/>
                <a:gd name="T25" fmla="*/ 62 h 62"/>
                <a:gd name="T26" fmla="*/ 5 w 110"/>
                <a:gd name="T27" fmla="*/ 62 h 62"/>
                <a:gd name="T28" fmla="*/ 5 w 110"/>
                <a:gd name="T29" fmla="*/ 3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2">
                  <a:moveTo>
                    <a:pt x="5" y="37"/>
                  </a:moveTo>
                  <a:cubicBezTo>
                    <a:pt x="5" y="29"/>
                    <a:pt x="11" y="23"/>
                    <a:pt x="19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8" y="23"/>
                    <a:pt x="109" y="23"/>
                    <a:pt x="109" y="22"/>
                  </a:cubicBezTo>
                  <a:cubicBezTo>
                    <a:pt x="110" y="21"/>
                    <a:pt x="110" y="20"/>
                    <a:pt x="109" y="19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1" y="0"/>
                    <a:pt x="89" y="0"/>
                    <a:pt x="88" y="2"/>
                  </a:cubicBezTo>
                  <a:cubicBezTo>
                    <a:pt x="87" y="3"/>
                    <a:pt x="87" y="4"/>
                    <a:pt x="88" y="5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8" y="18"/>
                    <a:pt x="0" y="26"/>
                    <a:pt x="0" y="37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5" y="62"/>
                    <a:pt x="5" y="62"/>
                    <a:pt x="5" y="62"/>
                  </a:cubicBezTo>
                  <a:lnTo>
                    <a:pt x="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3" name="Freeform 6"/>
            <p:cNvSpPr>
              <a:spLocks/>
            </p:cNvSpPr>
            <p:nvPr/>
          </p:nvSpPr>
          <p:spPr bwMode="auto">
            <a:xfrm>
              <a:off x="282575" y="3154363"/>
              <a:ext cx="422275" cy="233363"/>
            </a:xfrm>
            <a:custGeom>
              <a:avLst/>
              <a:gdLst>
                <a:gd name="T0" fmla="*/ 105 w 110"/>
                <a:gd name="T1" fmla="*/ 0 h 61"/>
                <a:gd name="T2" fmla="*/ 105 w 110"/>
                <a:gd name="T3" fmla="*/ 25 h 61"/>
                <a:gd name="T4" fmla="*/ 91 w 110"/>
                <a:gd name="T5" fmla="*/ 39 h 61"/>
                <a:gd name="T6" fmla="*/ 3 w 110"/>
                <a:gd name="T7" fmla="*/ 39 h 61"/>
                <a:gd name="T8" fmla="*/ 1 w 110"/>
                <a:gd name="T9" fmla="*/ 40 h 61"/>
                <a:gd name="T10" fmla="*/ 1 w 110"/>
                <a:gd name="T11" fmla="*/ 44 h 61"/>
                <a:gd name="T12" fmla="*/ 18 w 110"/>
                <a:gd name="T13" fmla="*/ 61 h 61"/>
                <a:gd name="T14" fmla="*/ 20 w 110"/>
                <a:gd name="T15" fmla="*/ 61 h 61"/>
                <a:gd name="T16" fmla="*/ 22 w 110"/>
                <a:gd name="T17" fmla="*/ 61 h 61"/>
                <a:gd name="T18" fmla="*/ 22 w 110"/>
                <a:gd name="T19" fmla="*/ 57 h 61"/>
                <a:gd name="T20" fmla="*/ 9 w 110"/>
                <a:gd name="T21" fmla="*/ 44 h 61"/>
                <a:gd name="T22" fmla="*/ 91 w 110"/>
                <a:gd name="T23" fmla="*/ 44 h 61"/>
                <a:gd name="T24" fmla="*/ 110 w 110"/>
                <a:gd name="T25" fmla="*/ 25 h 61"/>
                <a:gd name="T26" fmla="*/ 110 w 110"/>
                <a:gd name="T27" fmla="*/ 0 h 61"/>
                <a:gd name="T28" fmla="*/ 105 w 110"/>
                <a:gd name="T2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1">
                  <a:moveTo>
                    <a:pt x="105" y="0"/>
                  </a:moveTo>
                  <a:cubicBezTo>
                    <a:pt x="105" y="25"/>
                    <a:pt x="105" y="25"/>
                    <a:pt x="105" y="25"/>
                  </a:cubicBezTo>
                  <a:cubicBezTo>
                    <a:pt x="105" y="33"/>
                    <a:pt x="98" y="39"/>
                    <a:pt x="91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1" y="39"/>
                    <a:pt x="1" y="40"/>
                  </a:cubicBezTo>
                  <a:cubicBezTo>
                    <a:pt x="0" y="41"/>
                    <a:pt x="0" y="43"/>
                    <a:pt x="1" y="4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9" y="61"/>
                    <a:pt x="20" y="61"/>
                  </a:cubicBezTo>
                  <a:cubicBezTo>
                    <a:pt x="20" y="61"/>
                    <a:pt x="21" y="61"/>
                    <a:pt x="22" y="61"/>
                  </a:cubicBezTo>
                  <a:cubicBezTo>
                    <a:pt x="23" y="60"/>
                    <a:pt x="23" y="58"/>
                    <a:pt x="22" y="5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101" y="44"/>
                    <a:pt x="110" y="36"/>
                    <a:pt x="110" y="25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4" name="Freeform 7"/>
            <p:cNvSpPr>
              <a:spLocks/>
            </p:cNvSpPr>
            <p:nvPr/>
          </p:nvSpPr>
          <p:spPr bwMode="auto">
            <a:xfrm>
              <a:off x="347663" y="3119438"/>
              <a:ext cx="96837" cy="103188"/>
            </a:xfrm>
            <a:custGeom>
              <a:avLst/>
              <a:gdLst>
                <a:gd name="T0" fmla="*/ 12 w 25"/>
                <a:gd name="T1" fmla="*/ 24 h 27"/>
                <a:gd name="T2" fmla="*/ 11 w 25"/>
                <a:gd name="T3" fmla="*/ 20 h 27"/>
                <a:gd name="T4" fmla="*/ 4 w 25"/>
                <a:gd name="T5" fmla="*/ 0 h 27"/>
                <a:gd name="T6" fmla="*/ 0 w 25"/>
                <a:gd name="T7" fmla="*/ 0 h 27"/>
                <a:gd name="T8" fmla="*/ 11 w 25"/>
                <a:gd name="T9" fmla="*/ 27 h 27"/>
                <a:gd name="T10" fmla="*/ 14 w 25"/>
                <a:gd name="T11" fmla="*/ 27 h 27"/>
                <a:gd name="T12" fmla="*/ 25 w 25"/>
                <a:gd name="T13" fmla="*/ 0 h 27"/>
                <a:gd name="T14" fmla="*/ 21 w 25"/>
                <a:gd name="T15" fmla="*/ 0 h 27"/>
                <a:gd name="T16" fmla="*/ 14 w 25"/>
                <a:gd name="T17" fmla="*/ 20 h 27"/>
                <a:gd name="T18" fmla="*/ 12 w 25"/>
                <a:gd name="T19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7">
                  <a:moveTo>
                    <a:pt x="12" y="24"/>
                  </a:moveTo>
                  <a:cubicBezTo>
                    <a:pt x="12" y="23"/>
                    <a:pt x="12" y="21"/>
                    <a:pt x="11" y="2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1"/>
                    <a:pt x="13" y="23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5" name="Freeform 8"/>
            <p:cNvSpPr>
              <a:spLocks noEditPoints="1"/>
            </p:cNvSpPr>
            <p:nvPr/>
          </p:nvSpPr>
          <p:spPr bwMode="auto">
            <a:xfrm>
              <a:off x="455613" y="3119438"/>
              <a:ext cx="80962" cy="103188"/>
            </a:xfrm>
            <a:custGeom>
              <a:avLst/>
              <a:gdLst>
                <a:gd name="T0" fmla="*/ 18 w 21"/>
                <a:gd name="T1" fmla="*/ 2 h 27"/>
                <a:gd name="T2" fmla="*/ 14 w 21"/>
                <a:gd name="T3" fmla="*/ 0 h 27"/>
                <a:gd name="T4" fmla="*/ 10 w 21"/>
                <a:gd name="T5" fmla="*/ 0 h 27"/>
                <a:gd name="T6" fmla="*/ 0 w 21"/>
                <a:gd name="T7" fmla="*/ 0 h 27"/>
                <a:gd name="T8" fmla="*/ 0 w 21"/>
                <a:gd name="T9" fmla="*/ 27 h 27"/>
                <a:gd name="T10" fmla="*/ 4 w 21"/>
                <a:gd name="T11" fmla="*/ 27 h 27"/>
                <a:gd name="T12" fmla="*/ 4 w 21"/>
                <a:gd name="T13" fmla="*/ 16 h 27"/>
                <a:gd name="T14" fmla="*/ 11 w 21"/>
                <a:gd name="T15" fmla="*/ 16 h 27"/>
                <a:gd name="T16" fmla="*/ 19 w 21"/>
                <a:gd name="T17" fmla="*/ 14 h 27"/>
                <a:gd name="T18" fmla="*/ 21 w 21"/>
                <a:gd name="T19" fmla="*/ 8 h 27"/>
                <a:gd name="T20" fmla="*/ 20 w 21"/>
                <a:gd name="T21" fmla="*/ 4 h 27"/>
                <a:gd name="T22" fmla="*/ 18 w 21"/>
                <a:gd name="T23" fmla="*/ 2 h 27"/>
                <a:gd name="T24" fmla="*/ 16 w 21"/>
                <a:gd name="T25" fmla="*/ 12 h 27"/>
                <a:gd name="T26" fmla="*/ 11 w 21"/>
                <a:gd name="T27" fmla="*/ 13 h 27"/>
                <a:gd name="T28" fmla="*/ 4 w 21"/>
                <a:gd name="T29" fmla="*/ 13 h 27"/>
                <a:gd name="T30" fmla="*/ 4 w 21"/>
                <a:gd name="T31" fmla="*/ 3 h 27"/>
                <a:gd name="T32" fmla="*/ 11 w 21"/>
                <a:gd name="T33" fmla="*/ 3 h 27"/>
                <a:gd name="T34" fmla="*/ 14 w 21"/>
                <a:gd name="T35" fmla="*/ 3 h 27"/>
                <a:gd name="T36" fmla="*/ 16 w 21"/>
                <a:gd name="T37" fmla="*/ 5 h 27"/>
                <a:gd name="T38" fmla="*/ 17 w 21"/>
                <a:gd name="T39" fmla="*/ 8 h 27"/>
                <a:gd name="T40" fmla="*/ 16 w 21"/>
                <a:gd name="T4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27">
                  <a:moveTo>
                    <a:pt x="18" y="2"/>
                  </a:moveTo>
                  <a:cubicBezTo>
                    <a:pt x="17" y="1"/>
                    <a:pt x="16" y="1"/>
                    <a:pt x="14" y="0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4" y="16"/>
                    <a:pt x="17" y="15"/>
                    <a:pt x="19" y="14"/>
                  </a:cubicBezTo>
                  <a:cubicBezTo>
                    <a:pt x="20" y="12"/>
                    <a:pt x="21" y="10"/>
                    <a:pt x="21" y="8"/>
                  </a:cubicBezTo>
                  <a:cubicBezTo>
                    <a:pt x="21" y="7"/>
                    <a:pt x="21" y="5"/>
                    <a:pt x="20" y="4"/>
                  </a:cubicBezTo>
                  <a:cubicBezTo>
                    <a:pt x="19" y="3"/>
                    <a:pt x="19" y="2"/>
                    <a:pt x="18" y="2"/>
                  </a:cubicBezTo>
                  <a:close/>
                  <a:moveTo>
                    <a:pt x="16" y="12"/>
                  </a:moveTo>
                  <a:cubicBezTo>
                    <a:pt x="15" y="12"/>
                    <a:pt x="13" y="13"/>
                    <a:pt x="11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3" y="3"/>
                    <a:pt x="14" y="3"/>
                  </a:cubicBezTo>
                  <a:cubicBezTo>
                    <a:pt x="15" y="4"/>
                    <a:pt x="16" y="4"/>
                    <a:pt x="16" y="5"/>
                  </a:cubicBezTo>
                  <a:cubicBezTo>
                    <a:pt x="17" y="6"/>
                    <a:pt x="17" y="7"/>
                    <a:pt x="17" y="8"/>
                  </a:cubicBezTo>
                  <a:cubicBezTo>
                    <a:pt x="17" y="10"/>
                    <a:pt x="17" y="11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6" name="Freeform 9"/>
            <p:cNvSpPr>
              <a:spLocks/>
            </p:cNvSpPr>
            <p:nvPr/>
          </p:nvSpPr>
          <p:spPr bwMode="auto">
            <a:xfrm>
              <a:off x="550863" y="3119438"/>
              <a:ext cx="85725" cy="103188"/>
            </a:xfrm>
            <a:custGeom>
              <a:avLst/>
              <a:gdLst>
                <a:gd name="T0" fmla="*/ 10 w 54"/>
                <a:gd name="T1" fmla="*/ 0 h 65"/>
                <a:gd name="T2" fmla="*/ 0 w 54"/>
                <a:gd name="T3" fmla="*/ 0 h 65"/>
                <a:gd name="T4" fmla="*/ 0 w 54"/>
                <a:gd name="T5" fmla="*/ 65 h 65"/>
                <a:gd name="T6" fmla="*/ 10 w 54"/>
                <a:gd name="T7" fmla="*/ 65 h 65"/>
                <a:gd name="T8" fmla="*/ 10 w 54"/>
                <a:gd name="T9" fmla="*/ 15 h 65"/>
                <a:gd name="T10" fmla="*/ 44 w 54"/>
                <a:gd name="T11" fmla="*/ 65 h 65"/>
                <a:gd name="T12" fmla="*/ 54 w 54"/>
                <a:gd name="T13" fmla="*/ 65 h 65"/>
                <a:gd name="T14" fmla="*/ 54 w 54"/>
                <a:gd name="T15" fmla="*/ 0 h 65"/>
                <a:gd name="T16" fmla="*/ 44 w 54"/>
                <a:gd name="T17" fmla="*/ 0 h 65"/>
                <a:gd name="T18" fmla="*/ 44 w 54"/>
                <a:gd name="T19" fmla="*/ 51 h 65"/>
                <a:gd name="T20" fmla="*/ 10 w 54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65">
                  <a:moveTo>
                    <a:pt x="10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0" y="65"/>
                  </a:lnTo>
                  <a:lnTo>
                    <a:pt x="10" y="15"/>
                  </a:lnTo>
                  <a:lnTo>
                    <a:pt x="44" y="65"/>
                  </a:lnTo>
                  <a:lnTo>
                    <a:pt x="54" y="65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5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47" name="TextBox 102"/>
          <p:cNvSpPr txBox="1"/>
          <p:nvPr/>
        </p:nvSpPr>
        <p:spPr>
          <a:xfrm>
            <a:off x="4511824" y="2680196"/>
            <a:ext cx="1452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虚拟专有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网络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8" name="TextBox 73"/>
          <p:cNvSpPr txBox="1"/>
          <p:nvPr/>
        </p:nvSpPr>
        <p:spPr>
          <a:xfrm>
            <a:off x="7941859" y="2688552"/>
            <a:ext cx="99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安全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组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9" name="TextBox 102"/>
          <p:cNvSpPr txBox="1"/>
          <p:nvPr/>
        </p:nvSpPr>
        <p:spPr>
          <a:xfrm>
            <a:off x="5951984" y="2680196"/>
            <a:ext cx="97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弹性</a:t>
            </a:r>
            <a:r>
              <a:rPr lang="en-US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IP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0" name="TextBox 266"/>
          <p:cNvSpPr txBox="1"/>
          <p:nvPr/>
        </p:nvSpPr>
        <p:spPr>
          <a:xfrm>
            <a:off x="6852084" y="2680196"/>
            <a:ext cx="124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虚拟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防火墙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" name="组合 350"/>
          <p:cNvGrpSpPr/>
          <p:nvPr/>
        </p:nvGrpSpPr>
        <p:grpSpPr>
          <a:xfrm>
            <a:off x="6267523" y="2368932"/>
            <a:ext cx="339441" cy="310990"/>
            <a:chOff x="6659563" y="6438901"/>
            <a:chExt cx="423862" cy="420688"/>
          </a:xfrm>
          <a:solidFill>
            <a:srgbClr val="00B0F0"/>
          </a:solidFill>
        </p:grpSpPr>
        <p:sp>
          <p:nvSpPr>
            <p:cNvPr id="352" name="Freeform 4"/>
            <p:cNvSpPr>
              <a:spLocks noEditPoints="1"/>
            </p:cNvSpPr>
            <p:nvPr/>
          </p:nvSpPr>
          <p:spPr bwMode="auto">
            <a:xfrm>
              <a:off x="6659563" y="6438901"/>
              <a:ext cx="423862" cy="420688"/>
            </a:xfrm>
            <a:custGeom>
              <a:avLst/>
              <a:gdLst>
                <a:gd name="T0" fmla="*/ 55 w 110"/>
                <a:gd name="T1" fmla="*/ 0 h 109"/>
                <a:gd name="T2" fmla="*/ 0 w 110"/>
                <a:gd name="T3" fmla="*/ 54 h 109"/>
                <a:gd name="T4" fmla="*/ 55 w 110"/>
                <a:gd name="T5" fmla="*/ 109 h 109"/>
                <a:gd name="T6" fmla="*/ 110 w 110"/>
                <a:gd name="T7" fmla="*/ 54 h 109"/>
                <a:gd name="T8" fmla="*/ 55 w 110"/>
                <a:gd name="T9" fmla="*/ 0 h 109"/>
                <a:gd name="T10" fmla="*/ 55 w 110"/>
                <a:gd name="T11" fmla="*/ 104 h 109"/>
                <a:gd name="T12" fmla="*/ 6 w 110"/>
                <a:gd name="T13" fmla="*/ 54 h 109"/>
                <a:gd name="T14" fmla="*/ 55 w 110"/>
                <a:gd name="T15" fmla="*/ 5 h 109"/>
                <a:gd name="T16" fmla="*/ 104 w 110"/>
                <a:gd name="T17" fmla="*/ 54 h 109"/>
                <a:gd name="T18" fmla="*/ 55 w 110"/>
                <a:gd name="T19" fmla="*/ 10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9">
                  <a:moveTo>
                    <a:pt x="55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85" y="109"/>
                    <a:pt x="110" y="84"/>
                    <a:pt x="110" y="54"/>
                  </a:cubicBezTo>
                  <a:cubicBezTo>
                    <a:pt x="110" y="24"/>
                    <a:pt x="85" y="0"/>
                    <a:pt x="55" y="0"/>
                  </a:cubicBezTo>
                  <a:close/>
                  <a:moveTo>
                    <a:pt x="55" y="104"/>
                  </a:moveTo>
                  <a:cubicBezTo>
                    <a:pt x="28" y="104"/>
                    <a:pt x="6" y="82"/>
                    <a:pt x="6" y="54"/>
                  </a:cubicBezTo>
                  <a:cubicBezTo>
                    <a:pt x="6" y="27"/>
                    <a:pt x="28" y="5"/>
                    <a:pt x="55" y="5"/>
                  </a:cubicBezTo>
                  <a:cubicBezTo>
                    <a:pt x="82" y="5"/>
                    <a:pt x="104" y="27"/>
                    <a:pt x="104" y="54"/>
                  </a:cubicBezTo>
                  <a:cubicBezTo>
                    <a:pt x="104" y="82"/>
                    <a:pt x="82" y="104"/>
                    <a:pt x="5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3" name="Freeform 5"/>
            <p:cNvSpPr>
              <a:spLocks/>
            </p:cNvSpPr>
            <p:nvPr/>
          </p:nvSpPr>
          <p:spPr bwMode="auto">
            <a:xfrm>
              <a:off x="6751638" y="6751638"/>
              <a:ext cx="238125" cy="65088"/>
            </a:xfrm>
            <a:custGeom>
              <a:avLst/>
              <a:gdLst>
                <a:gd name="T0" fmla="*/ 31 w 62"/>
                <a:gd name="T1" fmla="*/ 17 h 17"/>
                <a:gd name="T2" fmla="*/ 1 w 62"/>
                <a:gd name="T3" fmla="*/ 5 h 17"/>
                <a:gd name="T4" fmla="*/ 1 w 62"/>
                <a:gd name="T5" fmla="*/ 1 h 17"/>
                <a:gd name="T6" fmla="*/ 5 w 62"/>
                <a:gd name="T7" fmla="*/ 1 h 17"/>
                <a:gd name="T8" fmla="*/ 31 w 62"/>
                <a:gd name="T9" fmla="*/ 12 h 17"/>
                <a:gd name="T10" fmla="*/ 57 w 62"/>
                <a:gd name="T11" fmla="*/ 1 h 17"/>
                <a:gd name="T12" fmla="*/ 61 w 62"/>
                <a:gd name="T13" fmla="*/ 1 h 17"/>
                <a:gd name="T14" fmla="*/ 61 w 62"/>
                <a:gd name="T15" fmla="*/ 5 h 17"/>
                <a:gd name="T16" fmla="*/ 31 w 6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7">
                  <a:moveTo>
                    <a:pt x="31" y="17"/>
                  </a:moveTo>
                  <a:cubicBezTo>
                    <a:pt x="20" y="17"/>
                    <a:pt x="9" y="13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12" y="8"/>
                    <a:pt x="21" y="12"/>
                    <a:pt x="31" y="12"/>
                  </a:cubicBezTo>
                  <a:cubicBezTo>
                    <a:pt x="41" y="12"/>
                    <a:pt x="50" y="8"/>
                    <a:pt x="57" y="1"/>
                  </a:cubicBezTo>
                  <a:cubicBezTo>
                    <a:pt x="59" y="0"/>
                    <a:pt x="60" y="0"/>
                    <a:pt x="61" y="1"/>
                  </a:cubicBezTo>
                  <a:cubicBezTo>
                    <a:pt x="62" y="2"/>
                    <a:pt x="62" y="4"/>
                    <a:pt x="61" y="5"/>
                  </a:cubicBezTo>
                  <a:cubicBezTo>
                    <a:pt x="53" y="13"/>
                    <a:pt x="42" y="17"/>
                    <a:pt x="3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4" name="Rectangle 6"/>
            <p:cNvSpPr>
              <a:spLocks noChangeArrowheads="1"/>
            </p:cNvSpPr>
            <p:nvPr/>
          </p:nvSpPr>
          <p:spPr bwMode="auto">
            <a:xfrm>
              <a:off x="6794500" y="6581776"/>
              <a:ext cx="22225" cy="131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5" name="Freeform 7"/>
            <p:cNvSpPr>
              <a:spLocks noEditPoints="1"/>
            </p:cNvSpPr>
            <p:nvPr/>
          </p:nvSpPr>
          <p:spPr bwMode="auto">
            <a:xfrm>
              <a:off x="6848475" y="6581776"/>
              <a:ext cx="100012" cy="131763"/>
            </a:xfrm>
            <a:custGeom>
              <a:avLst/>
              <a:gdLst>
                <a:gd name="T0" fmla="*/ 14 w 26"/>
                <a:gd name="T1" fmla="*/ 22 h 34"/>
                <a:gd name="T2" fmla="*/ 7 w 26"/>
                <a:gd name="T3" fmla="*/ 22 h 34"/>
                <a:gd name="T4" fmla="*/ 7 w 26"/>
                <a:gd name="T5" fmla="*/ 34 h 34"/>
                <a:gd name="T6" fmla="*/ 0 w 26"/>
                <a:gd name="T7" fmla="*/ 34 h 34"/>
                <a:gd name="T8" fmla="*/ 0 w 26"/>
                <a:gd name="T9" fmla="*/ 0 h 34"/>
                <a:gd name="T10" fmla="*/ 14 w 26"/>
                <a:gd name="T11" fmla="*/ 0 h 34"/>
                <a:gd name="T12" fmla="*/ 26 w 26"/>
                <a:gd name="T13" fmla="*/ 11 h 34"/>
                <a:gd name="T14" fmla="*/ 14 w 26"/>
                <a:gd name="T15" fmla="*/ 22 h 34"/>
                <a:gd name="T16" fmla="*/ 14 w 26"/>
                <a:gd name="T17" fmla="*/ 5 h 34"/>
                <a:gd name="T18" fmla="*/ 7 w 26"/>
                <a:gd name="T19" fmla="*/ 5 h 34"/>
                <a:gd name="T20" fmla="*/ 7 w 26"/>
                <a:gd name="T21" fmla="*/ 16 h 34"/>
                <a:gd name="T22" fmla="*/ 14 w 26"/>
                <a:gd name="T23" fmla="*/ 16 h 34"/>
                <a:gd name="T24" fmla="*/ 20 w 26"/>
                <a:gd name="T25" fmla="*/ 11 h 34"/>
                <a:gd name="T26" fmla="*/ 14 w 26"/>
                <a:gd name="T2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4">
                  <a:moveTo>
                    <a:pt x="14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6" y="4"/>
                    <a:pt x="26" y="11"/>
                  </a:cubicBezTo>
                  <a:cubicBezTo>
                    <a:pt x="26" y="17"/>
                    <a:pt x="22" y="22"/>
                    <a:pt x="14" y="22"/>
                  </a:cubicBezTo>
                  <a:close/>
                  <a:moveTo>
                    <a:pt x="14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16"/>
                    <a:pt x="20" y="14"/>
                    <a:pt x="20" y="11"/>
                  </a:cubicBezTo>
                  <a:cubicBezTo>
                    <a:pt x="20" y="8"/>
                    <a:pt x="18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355"/>
          <p:cNvGrpSpPr/>
          <p:nvPr/>
        </p:nvGrpSpPr>
        <p:grpSpPr>
          <a:xfrm>
            <a:off x="7294214" y="2367930"/>
            <a:ext cx="339442" cy="312165"/>
            <a:chOff x="11201401" y="3008312"/>
            <a:chExt cx="423863" cy="422276"/>
          </a:xfrm>
          <a:solidFill>
            <a:srgbClr val="00B0F0"/>
          </a:solidFill>
        </p:grpSpPr>
        <p:sp>
          <p:nvSpPr>
            <p:cNvPr id="357" name="Freeform 11"/>
            <p:cNvSpPr>
              <a:spLocks/>
            </p:cNvSpPr>
            <p:nvPr/>
          </p:nvSpPr>
          <p:spPr bwMode="auto">
            <a:xfrm>
              <a:off x="11225213" y="3032125"/>
              <a:ext cx="377825" cy="371475"/>
            </a:xfrm>
            <a:custGeom>
              <a:avLst/>
              <a:gdLst>
                <a:gd name="T0" fmla="*/ 238 w 238"/>
                <a:gd name="T1" fmla="*/ 80 h 234"/>
                <a:gd name="T2" fmla="*/ 238 w 238"/>
                <a:gd name="T3" fmla="*/ 68 h 234"/>
                <a:gd name="T4" fmla="*/ 80 w 238"/>
                <a:gd name="T5" fmla="*/ 68 h 234"/>
                <a:gd name="T6" fmla="*/ 80 w 238"/>
                <a:gd name="T7" fmla="*/ 0 h 234"/>
                <a:gd name="T8" fmla="*/ 68 w 238"/>
                <a:gd name="T9" fmla="*/ 0 h 234"/>
                <a:gd name="T10" fmla="*/ 68 w 238"/>
                <a:gd name="T11" fmla="*/ 68 h 234"/>
                <a:gd name="T12" fmla="*/ 0 w 238"/>
                <a:gd name="T13" fmla="*/ 68 h 234"/>
                <a:gd name="T14" fmla="*/ 0 w 238"/>
                <a:gd name="T15" fmla="*/ 80 h 234"/>
                <a:gd name="T16" fmla="*/ 153 w 238"/>
                <a:gd name="T17" fmla="*/ 80 h 234"/>
                <a:gd name="T18" fmla="*/ 153 w 238"/>
                <a:gd name="T19" fmla="*/ 151 h 234"/>
                <a:gd name="T20" fmla="*/ 0 w 238"/>
                <a:gd name="T21" fmla="*/ 151 h 234"/>
                <a:gd name="T22" fmla="*/ 0 w 238"/>
                <a:gd name="T23" fmla="*/ 166 h 234"/>
                <a:gd name="T24" fmla="*/ 68 w 238"/>
                <a:gd name="T25" fmla="*/ 166 h 234"/>
                <a:gd name="T26" fmla="*/ 68 w 238"/>
                <a:gd name="T27" fmla="*/ 234 h 234"/>
                <a:gd name="T28" fmla="*/ 80 w 238"/>
                <a:gd name="T29" fmla="*/ 234 h 234"/>
                <a:gd name="T30" fmla="*/ 80 w 238"/>
                <a:gd name="T31" fmla="*/ 166 h 234"/>
                <a:gd name="T32" fmla="*/ 238 w 238"/>
                <a:gd name="T33" fmla="*/ 166 h 234"/>
                <a:gd name="T34" fmla="*/ 238 w 238"/>
                <a:gd name="T35" fmla="*/ 151 h 234"/>
                <a:gd name="T36" fmla="*/ 165 w 238"/>
                <a:gd name="T37" fmla="*/ 151 h 234"/>
                <a:gd name="T38" fmla="*/ 165 w 238"/>
                <a:gd name="T39" fmla="*/ 80 h 234"/>
                <a:gd name="T40" fmla="*/ 238 w 238"/>
                <a:gd name="T41" fmla="*/ 8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34">
                  <a:moveTo>
                    <a:pt x="238" y="80"/>
                  </a:moveTo>
                  <a:lnTo>
                    <a:pt x="238" y="68"/>
                  </a:lnTo>
                  <a:lnTo>
                    <a:pt x="80" y="68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80"/>
                  </a:lnTo>
                  <a:lnTo>
                    <a:pt x="153" y="80"/>
                  </a:lnTo>
                  <a:lnTo>
                    <a:pt x="153" y="151"/>
                  </a:lnTo>
                  <a:lnTo>
                    <a:pt x="0" y="151"/>
                  </a:lnTo>
                  <a:lnTo>
                    <a:pt x="0" y="166"/>
                  </a:lnTo>
                  <a:lnTo>
                    <a:pt x="68" y="166"/>
                  </a:lnTo>
                  <a:lnTo>
                    <a:pt x="68" y="234"/>
                  </a:lnTo>
                  <a:lnTo>
                    <a:pt x="80" y="234"/>
                  </a:lnTo>
                  <a:lnTo>
                    <a:pt x="80" y="166"/>
                  </a:lnTo>
                  <a:lnTo>
                    <a:pt x="238" y="166"/>
                  </a:lnTo>
                  <a:lnTo>
                    <a:pt x="238" y="151"/>
                  </a:lnTo>
                  <a:lnTo>
                    <a:pt x="165" y="151"/>
                  </a:lnTo>
                  <a:lnTo>
                    <a:pt x="165" y="80"/>
                  </a:lnTo>
                  <a:lnTo>
                    <a:pt x="238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8" name="Freeform 12"/>
            <p:cNvSpPr>
              <a:spLocks noEditPoints="1"/>
            </p:cNvSpPr>
            <p:nvPr/>
          </p:nvSpPr>
          <p:spPr bwMode="auto">
            <a:xfrm>
              <a:off x="11201401" y="3008312"/>
              <a:ext cx="423863" cy="422276"/>
            </a:xfrm>
            <a:custGeom>
              <a:avLst/>
              <a:gdLst>
                <a:gd name="T0" fmla="*/ 55 w 110"/>
                <a:gd name="T1" fmla="*/ 0 h 109"/>
                <a:gd name="T2" fmla="*/ 0 w 110"/>
                <a:gd name="T3" fmla="*/ 54 h 109"/>
                <a:gd name="T4" fmla="*/ 55 w 110"/>
                <a:gd name="T5" fmla="*/ 109 h 109"/>
                <a:gd name="T6" fmla="*/ 110 w 110"/>
                <a:gd name="T7" fmla="*/ 54 h 109"/>
                <a:gd name="T8" fmla="*/ 55 w 110"/>
                <a:gd name="T9" fmla="*/ 0 h 109"/>
                <a:gd name="T10" fmla="*/ 55 w 110"/>
                <a:gd name="T11" fmla="*/ 104 h 109"/>
                <a:gd name="T12" fmla="*/ 6 w 110"/>
                <a:gd name="T13" fmla="*/ 54 h 109"/>
                <a:gd name="T14" fmla="*/ 55 w 110"/>
                <a:gd name="T15" fmla="*/ 5 h 109"/>
                <a:gd name="T16" fmla="*/ 104 w 110"/>
                <a:gd name="T17" fmla="*/ 54 h 109"/>
                <a:gd name="T18" fmla="*/ 55 w 110"/>
                <a:gd name="T19" fmla="*/ 10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9">
                  <a:moveTo>
                    <a:pt x="55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85" y="109"/>
                    <a:pt x="110" y="84"/>
                    <a:pt x="110" y="54"/>
                  </a:cubicBezTo>
                  <a:cubicBezTo>
                    <a:pt x="110" y="24"/>
                    <a:pt x="85" y="0"/>
                    <a:pt x="55" y="0"/>
                  </a:cubicBezTo>
                  <a:close/>
                  <a:moveTo>
                    <a:pt x="55" y="104"/>
                  </a:moveTo>
                  <a:cubicBezTo>
                    <a:pt x="28" y="104"/>
                    <a:pt x="6" y="82"/>
                    <a:pt x="6" y="54"/>
                  </a:cubicBezTo>
                  <a:cubicBezTo>
                    <a:pt x="6" y="27"/>
                    <a:pt x="28" y="5"/>
                    <a:pt x="55" y="5"/>
                  </a:cubicBezTo>
                  <a:cubicBezTo>
                    <a:pt x="82" y="5"/>
                    <a:pt x="104" y="27"/>
                    <a:pt x="104" y="54"/>
                  </a:cubicBezTo>
                  <a:cubicBezTo>
                    <a:pt x="104" y="82"/>
                    <a:pt x="82" y="104"/>
                    <a:pt x="5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358"/>
          <p:cNvGrpSpPr/>
          <p:nvPr/>
        </p:nvGrpSpPr>
        <p:grpSpPr>
          <a:xfrm>
            <a:off x="8314101" y="2373597"/>
            <a:ext cx="317343" cy="325656"/>
            <a:chOff x="-369888" y="3813175"/>
            <a:chExt cx="379413" cy="460375"/>
          </a:xfrm>
          <a:solidFill>
            <a:srgbClr val="00B0F0"/>
          </a:solidFill>
        </p:grpSpPr>
        <p:sp>
          <p:nvSpPr>
            <p:cNvPr id="360" name="Freeform 16"/>
            <p:cNvSpPr>
              <a:spLocks noEditPoints="1"/>
            </p:cNvSpPr>
            <p:nvPr/>
          </p:nvSpPr>
          <p:spPr bwMode="auto">
            <a:xfrm>
              <a:off x="-284163" y="3916363"/>
              <a:ext cx="209550" cy="254000"/>
            </a:xfrm>
            <a:custGeom>
              <a:avLst/>
              <a:gdLst>
                <a:gd name="T0" fmla="*/ 27 w 54"/>
                <a:gd name="T1" fmla="*/ 6 h 66"/>
                <a:gd name="T2" fmla="*/ 49 w 54"/>
                <a:gd name="T3" fmla="*/ 19 h 66"/>
                <a:gd name="T4" fmla="*/ 27 w 54"/>
                <a:gd name="T5" fmla="*/ 60 h 66"/>
                <a:gd name="T6" fmla="*/ 5 w 54"/>
                <a:gd name="T7" fmla="*/ 19 h 66"/>
                <a:gd name="T8" fmla="*/ 27 w 54"/>
                <a:gd name="T9" fmla="*/ 6 h 66"/>
                <a:gd name="T10" fmla="*/ 27 w 54"/>
                <a:gd name="T11" fmla="*/ 0 h 66"/>
                <a:gd name="T12" fmla="*/ 0 w 54"/>
                <a:gd name="T13" fmla="*/ 15 h 66"/>
                <a:gd name="T14" fmla="*/ 27 w 54"/>
                <a:gd name="T15" fmla="*/ 66 h 66"/>
                <a:gd name="T16" fmla="*/ 54 w 54"/>
                <a:gd name="T17" fmla="*/ 15 h 66"/>
                <a:gd name="T18" fmla="*/ 27 w 54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66">
                  <a:moveTo>
                    <a:pt x="27" y="6"/>
                  </a:moveTo>
                  <a:cubicBezTo>
                    <a:pt x="30" y="10"/>
                    <a:pt x="37" y="17"/>
                    <a:pt x="49" y="19"/>
                  </a:cubicBezTo>
                  <a:cubicBezTo>
                    <a:pt x="47" y="26"/>
                    <a:pt x="42" y="53"/>
                    <a:pt x="27" y="60"/>
                  </a:cubicBezTo>
                  <a:cubicBezTo>
                    <a:pt x="12" y="53"/>
                    <a:pt x="6" y="26"/>
                    <a:pt x="5" y="19"/>
                  </a:cubicBezTo>
                  <a:cubicBezTo>
                    <a:pt x="17" y="17"/>
                    <a:pt x="24" y="10"/>
                    <a:pt x="27" y="6"/>
                  </a:cubicBezTo>
                  <a:moveTo>
                    <a:pt x="27" y="0"/>
                  </a:moveTo>
                  <a:cubicBezTo>
                    <a:pt x="27" y="0"/>
                    <a:pt x="19" y="13"/>
                    <a:pt x="0" y="15"/>
                  </a:cubicBezTo>
                  <a:cubicBezTo>
                    <a:pt x="0" y="15"/>
                    <a:pt x="5" y="56"/>
                    <a:pt x="27" y="66"/>
                  </a:cubicBezTo>
                  <a:cubicBezTo>
                    <a:pt x="49" y="56"/>
                    <a:pt x="54" y="15"/>
                    <a:pt x="54" y="15"/>
                  </a:cubicBezTo>
                  <a:cubicBezTo>
                    <a:pt x="35" y="13"/>
                    <a:pt x="27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1" name="Freeform 17"/>
            <p:cNvSpPr>
              <a:spLocks noEditPoints="1"/>
            </p:cNvSpPr>
            <p:nvPr/>
          </p:nvSpPr>
          <p:spPr bwMode="auto">
            <a:xfrm>
              <a:off x="-369888" y="3813175"/>
              <a:ext cx="379413" cy="460375"/>
            </a:xfrm>
            <a:custGeom>
              <a:avLst/>
              <a:gdLst>
                <a:gd name="T0" fmla="*/ 49 w 98"/>
                <a:gd name="T1" fmla="*/ 0 h 120"/>
                <a:gd name="T2" fmla="*/ 0 w 98"/>
                <a:gd name="T3" fmla="*/ 28 h 120"/>
                <a:gd name="T4" fmla="*/ 49 w 98"/>
                <a:gd name="T5" fmla="*/ 120 h 120"/>
                <a:gd name="T6" fmla="*/ 98 w 98"/>
                <a:gd name="T7" fmla="*/ 28 h 120"/>
                <a:gd name="T8" fmla="*/ 49 w 98"/>
                <a:gd name="T9" fmla="*/ 0 h 120"/>
                <a:gd name="T10" fmla="*/ 49 w 98"/>
                <a:gd name="T11" fmla="*/ 114 h 120"/>
                <a:gd name="T12" fmla="*/ 6 w 98"/>
                <a:gd name="T13" fmla="*/ 32 h 120"/>
                <a:gd name="T14" fmla="*/ 49 w 98"/>
                <a:gd name="T15" fmla="*/ 8 h 120"/>
                <a:gd name="T16" fmla="*/ 92 w 98"/>
                <a:gd name="T17" fmla="*/ 32 h 120"/>
                <a:gd name="T18" fmla="*/ 49 w 98"/>
                <a:gd name="T19" fmla="*/ 11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20">
                  <a:moveTo>
                    <a:pt x="49" y="0"/>
                  </a:moveTo>
                  <a:cubicBezTo>
                    <a:pt x="49" y="0"/>
                    <a:pt x="34" y="24"/>
                    <a:pt x="0" y="28"/>
                  </a:cubicBezTo>
                  <a:cubicBezTo>
                    <a:pt x="0" y="28"/>
                    <a:pt x="9" y="102"/>
                    <a:pt x="49" y="120"/>
                  </a:cubicBezTo>
                  <a:cubicBezTo>
                    <a:pt x="89" y="102"/>
                    <a:pt x="98" y="28"/>
                    <a:pt x="98" y="28"/>
                  </a:cubicBezTo>
                  <a:cubicBezTo>
                    <a:pt x="64" y="24"/>
                    <a:pt x="49" y="0"/>
                    <a:pt x="49" y="0"/>
                  </a:cubicBezTo>
                  <a:close/>
                  <a:moveTo>
                    <a:pt x="49" y="114"/>
                  </a:moveTo>
                  <a:cubicBezTo>
                    <a:pt x="19" y="99"/>
                    <a:pt x="8" y="48"/>
                    <a:pt x="6" y="32"/>
                  </a:cubicBezTo>
                  <a:cubicBezTo>
                    <a:pt x="28" y="28"/>
                    <a:pt x="42" y="15"/>
                    <a:pt x="49" y="8"/>
                  </a:cubicBezTo>
                  <a:cubicBezTo>
                    <a:pt x="55" y="15"/>
                    <a:pt x="69" y="28"/>
                    <a:pt x="92" y="32"/>
                  </a:cubicBezTo>
                  <a:cubicBezTo>
                    <a:pt x="89" y="48"/>
                    <a:pt x="78" y="99"/>
                    <a:pt x="4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62" name="副标题 2"/>
          <p:cNvSpPr txBox="1">
            <a:spLocks/>
          </p:cNvSpPr>
          <p:nvPr/>
        </p:nvSpPr>
        <p:spPr>
          <a:xfrm>
            <a:off x="1041535" y="3594561"/>
            <a:ext cx="819584" cy="491903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lIns="121872" tIns="60936" rIns="121872" bIns="60936" rtlCol="0" anchor="ctr">
            <a:noAutofit/>
          </a:bodyPr>
          <a:lstStyle>
            <a:defPPr>
              <a:defRPr lang="zh-CN"/>
            </a:defPPr>
            <a:lvl1pPr marL="0" indent="0" algn="ctr" defTabSz="1219444" eaLnBrk="1" latinLnBrk="0" hangingPunct="1">
              <a:spcBef>
                <a:spcPct val="20000"/>
              </a:spcBef>
              <a:buFont typeface="Arial" pitchFamily="34" charset="0"/>
              <a:buNone/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defRPr>
            </a:lvl1pPr>
            <a:lvl2pPr marL="990798" indent="-381076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>
                <a:latin typeface="+mn-lt"/>
                <a:ea typeface="+mn-ea"/>
              </a:defRPr>
            </a:lvl2pPr>
            <a:lvl3pPr marL="1524305" indent="-304861" defTabSz="1219444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>
                <a:latin typeface="+mn-lt"/>
                <a:ea typeface="+mn-ea"/>
              </a:defRPr>
            </a:lvl3pPr>
            <a:lvl4pPr marL="2134027" indent="-304861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>
                <a:latin typeface="+mn-lt"/>
                <a:ea typeface="+mn-ea"/>
              </a:defRPr>
            </a:lvl4pPr>
            <a:lvl5pPr marL="2743749" indent="-304861" defTabSz="1219444" eaLnBrk="1" latinLnBrk="0" hangingPunct="1">
              <a:spcBef>
                <a:spcPct val="20000"/>
              </a:spcBef>
              <a:buFont typeface="Arial" pitchFamily="34" charset="0"/>
              <a:buChar char="»"/>
              <a:defRPr sz="2700">
                <a:latin typeface="+mn-lt"/>
                <a:ea typeface="+mn-ea"/>
              </a:defRPr>
            </a:lvl5pPr>
            <a:lvl6pPr marL="3353471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6pPr>
            <a:lvl7pPr marL="3963192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7pPr>
            <a:lvl8pPr marL="4572914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8pPr>
            <a:lvl9pPr marL="5182636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9pPr>
          </a:lstStyle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安全</a:t>
            </a:r>
            <a:endParaRPr lang="en-US" altLang="zh-CN" sz="1200" b="0" dirty="0">
              <a:latin typeface="+mn-lt"/>
              <a:cs typeface="+mn-ea"/>
              <a:sym typeface="+mn-lt"/>
            </a:endParaRPr>
          </a:p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服务</a:t>
            </a:r>
          </a:p>
        </p:txBody>
      </p:sp>
      <p:sp>
        <p:nvSpPr>
          <p:cNvPr id="363" name="TextBox 35"/>
          <p:cNvSpPr txBox="1"/>
          <p:nvPr/>
        </p:nvSpPr>
        <p:spPr>
          <a:xfrm>
            <a:off x="1967273" y="3899844"/>
            <a:ext cx="131607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主机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安全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组合 363"/>
          <p:cNvGrpSpPr/>
          <p:nvPr/>
        </p:nvGrpSpPr>
        <p:grpSpPr>
          <a:xfrm>
            <a:off x="2425523" y="3607524"/>
            <a:ext cx="297489" cy="288268"/>
            <a:chOff x="5900738" y="4384675"/>
            <a:chExt cx="371475" cy="463550"/>
          </a:xfrm>
          <a:solidFill>
            <a:srgbClr val="00B0F0"/>
          </a:solidFill>
        </p:grpSpPr>
        <p:sp>
          <p:nvSpPr>
            <p:cNvPr id="365" name="Freeform 53"/>
            <p:cNvSpPr>
              <a:spLocks noEditPoints="1"/>
            </p:cNvSpPr>
            <p:nvPr/>
          </p:nvSpPr>
          <p:spPr bwMode="auto">
            <a:xfrm>
              <a:off x="5980113" y="4527550"/>
              <a:ext cx="217487" cy="144463"/>
            </a:xfrm>
            <a:custGeom>
              <a:avLst/>
              <a:gdLst>
                <a:gd name="T0" fmla="*/ 28 w 58"/>
                <a:gd name="T1" fmla="*/ 4 h 38"/>
                <a:gd name="T2" fmla="*/ 38 w 58"/>
                <a:gd name="T3" fmla="*/ 12 h 38"/>
                <a:gd name="T4" fmla="*/ 43 w 58"/>
                <a:gd name="T5" fmla="*/ 16 h 38"/>
                <a:gd name="T6" fmla="*/ 43 w 58"/>
                <a:gd name="T7" fmla="*/ 16 h 38"/>
                <a:gd name="T8" fmla="*/ 44 w 58"/>
                <a:gd name="T9" fmla="*/ 16 h 38"/>
                <a:gd name="T10" fmla="*/ 53 w 58"/>
                <a:gd name="T11" fmla="*/ 25 h 38"/>
                <a:gd name="T12" fmla="*/ 44 w 58"/>
                <a:gd name="T13" fmla="*/ 34 h 38"/>
                <a:gd name="T14" fmla="*/ 44 w 58"/>
                <a:gd name="T15" fmla="*/ 34 h 38"/>
                <a:gd name="T16" fmla="*/ 12 w 58"/>
                <a:gd name="T17" fmla="*/ 34 h 38"/>
                <a:gd name="T18" fmla="*/ 12 w 58"/>
                <a:gd name="T19" fmla="*/ 34 h 38"/>
                <a:gd name="T20" fmla="*/ 5 w 58"/>
                <a:gd name="T21" fmla="*/ 26 h 38"/>
                <a:gd name="T22" fmla="*/ 12 w 58"/>
                <a:gd name="T23" fmla="*/ 19 h 38"/>
                <a:gd name="T24" fmla="*/ 13 w 58"/>
                <a:gd name="T25" fmla="*/ 19 h 38"/>
                <a:gd name="T26" fmla="*/ 13 w 58"/>
                <a:gd name="T27" fmla="*/ 19 h 38"/>
                <a:gd name="T28" fmla="*/ 16 w 58"/>
                <a:gd name="T29" fmla="*/ 18 h 38"/>
                <a:gd name="T30" fmla="*/ 18 w 58"/>
                <a:gd name="T31" fmla="*/ 15 h 38"/>
                <a:gd name="T32" fmla="*/ 28 w 58"/>
                <a:gd name="T33" fmla="*/ 4 h 38"/>
                <a:gd name="T34" fmla="*/ 28 w 58"/>
                <a:gd name="T35" fmla="*/ 0 h 38"/>
                <a:gd name="T36" fmla="*/ 13 w 58"/>
                <a:gd name="T37" fmla="*/ 15 h 38"/>
                <a:gd name="T38" fmla="*/ 12 w 58"/>
                <a:gd name="T39" fmla="*/ 14 h 38"/>
                <a:gd name="T40" fmla="*/ 0 w 58"/>
                <a:gd name="T41" fmla="*/ 26 h 38"/>
                <a:gd name="T42" fmla="*/ 12 w 58"/>
                <a:gd name="T43" fmla="*/ 38 h 38"/>
                <a:gd name="T44" fmla="*/ 12 w 58"/>
                <a:gd name="T45" fmla="*/ 38 h 38"/>
                <a:gd name="T46" fmla="*/ 44 w 58"/>
                <a:gd name="T47" fmla="*/ 38 h 38"/>
                <a:gd name="T48" fmla="*/ 44 w 58"/>
                <a:gd name="T49" fmla="*/ 38 h 38"/>
                <a:gd name="T50" fmla="*/ 58 w 58"/>
                <a:gd name="T51" fmla="*/ 25 h 38"/>
                <a:gd name="T52" fmla="*/ 44 w 58"/>
                <a:gd name="T53" fmla="*/ 11 h 38"/>
                <a:gd name="T54" fmla="*/ 43 w 58"/>
                <a:gd name="T55" fmla="*/ 11 h 38"/>
                <a:gd name="T56" fmla="*/ 28 w 58"/>
                <a:gd name="T5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38">
                  <a:moveTo>
                    <a:pt x="28" y="4"/>
                  </a:moveTo>
                  <a:cubicBezTo>
                    <a:pt x="33" y="4"/>
                    <a:pt x="37" y="8"/>
                    <a:pt x="38" y="12"/>
                  </a:cubicBezTo>
                  <a:cubicBezTo>
                    <a:pt x="39" y="14"/>
                    <a:pt x="41" y="16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9" y="16"/>
                    <a:pt x="53" y="20"/>
                    <a:pt x="53" y="25"/>
                  </a:cubicBezTo>
                  <a:cubicBezTo>
                    <a:pt x="53" y="30"/>
                    <a:pt x="49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8" y="34"/>
                    <a:pt x="5" y="30"/>
                    <a:pt x="5" y="26"/>
                  </a:cubicBezTo>
                  <a:cubicBezTo>
                    <a:pt x="5" y="22"/>
                    <a:pt x="8" y="19"/>
                    <a:pt x="12" y="19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7"/>
                    <a:pt x="18" y="16"/>
                    <a:pt x="18" y="15"/>
                  </a:cubicBezTo>
                  <a:cubicBezTo>
                    <a:pt x="18" y="9"/>
                    <a:pt x="22" y="4"/>
                    <a:pt x="28" y="4"/>
                  </a:cubicBezTo>
                  <a:moveTo>
                    <a:pt x="28" y="0"/>
                  </a:moveTo>
                  <a:cubicBezTo>
                    <a:pt x="20" y="0"/>
                    <a:pt x="13" y="6"/>
                    <a:pt x="13" y="15"/>
                  </a:cubicBezTo>
                  <a:cubicBezTo>
                    <a:pt x="13" y="15"/>
                    <a:pt x="12" y="14"/>
                    <a:pt x="12" y="14"/>
                  </a:cubicBezTo>
                  <a:cubicBezTo>
                    <a:pt x="5" y="14"/>
                    <a:pt x="0" y="20"/>
                    <a:pt x="0" y="26"/>
                  </a:cubicBezTo>
                  <a:cubicBezTo>
                    <a:pt x="0" y="33"/>
                    <a:pt x="5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2" y="38"/>
                    <a:pt x="58" y="32"/>
                    <a:pt x="58" y="25"/>
                  </a:cubicBezTo>
                  <a:cubicBezTo>
                    <a:pt x="58" y="17"/>
                    <a:pt x="52" y="11"/>
                    <a:pt x="44" y="11"/>
                  </a:cubicBezTo>
                  <a:cubicBezTo>
                    <a:pt x="44" y="11"/>
                    <a:pt x="43" y="11"/>
                    <a:pt x="43" y="11"/>
                  </a:cubicBezTo>
                  <a:cubicBezTo>
                    <a:pt x="41" y="5"/>
                    <a:pt x="35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6" name="Oval 54"/>
            <p:cNvSpPr>
              <a:spLocks noChangeArrowheads="1"/>
            </p:cNvSpPr>
            <p:nvPr/>
          </p:nvSpPr>
          <p:spPr bwMode="auto">
            <a:xfrm>
              <a:off x="6024563" y="4614863"/>
              <a:ext cx="22225" cy="23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7" name="Freeform 55"/>
            <p:cNvSpPr>
              <a:spLocks/>
            </p:cNvSpPr>
            <p:nvPr/>
          </p:nvSpPr>
          <p:spPr bwMode="auto">
            <a:xfrm>
              <a:off x="6065838" y="4614863"/>
              <a:ext cx="82550" cy="23813"/>
            </a:xfrm>
            <a:custGeom>
              <a:avLst/>
              <a:gdLst>
                <a:gd name="T0" fmla="*/ 20 w 22"/>
                <a:gd name="T1" fmla="*/ 6 h 6"/>
                <a:gd name="T2" fmla="*/ 3 w 22"/>
                <a:gd name="T3" fmla="*/ 6 h 6"/>
                <a:gd name="T4" fmla="*/ 0 w 22"/>
                <a:gd name="T5" fmla="*/ 3 h 6"/>
                <a:gd name="T6" fmla="*/ 3 w 22"/>
                <a:gd name="T7" fmla="*/ 0 h 6"/>
                <a:gd name="T8" fmla="*/ 20 w 22"/>
                <a:gd name="T9" fmla="*/ 0 h 6"/>
                <a:gd name="T10" fmla="*/ 22 w 22"/>
                <a:gd name="T11" fmla="*/ 3 h 6"/>
                <a:gd name="T12" fmla="*/ 20 w 2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">
                  <a:moveTo>
                    <a:pt x="2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2" y="2"/>
                    <a:pt x="22" y="3"/>
                  </a:cubicBezTo>
                  <a:cubicBezTo>
                    <a:pt x="22" y="5"/>
                    <a:pt x="21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8" name="Freeform 61"/>
            <p:cNvSpPr>
              <a:spLocks noEditPoints="1"/>
            </p:cNvSpPr>
            <p:nvPr/>
          </p:nvSpPr>
          <p:spPr bwMode="auto">
            <a:xfrm>
              <a:off x="5900738" y="4384675"/>
              <a:ext cx="371475" cy="463550"/>
            </a:xfrm>
            <a:custGeom>
              <a:avLst/>
              <a:gdLst>
                <a:gd name="T0" fmla="*/ 50 w 99"/>
                <a:gd name="T1" fmla="*/ 0 h 121"/>
                <a:gd name="T2" fmla="*/ 0 w 99"/>
                <a:gd name="T3" fmla="*/ 28 h 121"/>
                <a:gd name="T4" fmla="*/ 50 w 99"/>
                <a:gd name="T5" fmla="*/ 121 h 121"/>
                <a:gd name="T6" fmla="*/ 99 w 99"/>
                <a:gd name="T7" fmla="*/ 28 h 121"/>
                <a:gd name="T8" fmla="*/ 50 w 99"/>
                <a:gd name="T9" fmla="*/ 0 h 121"/>
                <a:gd name="T10" fmla="*/ 50 w 99"/>
                <a:gd name="T11" fmla="*/ 116 h 121"/>
                <a:gd name="T12" fmla="*/ 6 w 99"/>
                <a:gd name="T13" fmla="*/ 33 h 121"/>
                <a:gd name="T14" fmla="*/ 50 w 99"/>
                <a:gd name="T15" fmla="*/ 8 h 121"/>
                <a:gd name="T16" fmla="*/ 94 w 99"/>
                <a:gd name="T17" fmla="*/ 33 h 121"/>
                <a:gd name="T18" fmla="*/ 50 w 99"/>
                <a:gd name="T19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21">
                  <a:moveTo>
                    <a:pt x="50" y="0"/>
                  </a:moveTo>
                  <a:cubicBezTo>
                    <a:pt x="50" y="0"/>
                    <a:pt x="35" y="25"/>
                    <a:pt x="0" y="28"/>
                  </a:cubicBezTo>
                  <a:cubicBezTo>
                    <a:pt x="0" y="28"/>
                    <a:pt x="10" y="103"/>
                    <a:pt x="50" y="121"/>
                  </a:cubicBezTo>
                  <a:cubicBezTo>
                    <a:pt x="90" y="103"/>
                    <a:pt x="99" y="28"/>
                    <a:pt x="99" y="28"/>
                  </a:cubicBezTo>
                  <a:cubicBezTo>
                    <a:pt x="65" y="25"/>
                    <a:pt x="50" y="0"/>
                    <a:pt x="50" y="0"/>
                  </a:cubicBezTo>
                  <a:close/>
                  <a:moveTo>
                    <a:pt x="50" y="116"/>
                  </a:moveTo>
                  <a:cubicBezTo>
                    <a:pt x="20" y="100"/>
                    <a:pt x="9" y="49"/>
                    <a:pt x="6" y="33"/>
                  </a:cubicBezTo>
                  <a:cubicBezTo>
                    <a:pt x="29" y="29"/>
                    <a:pt x="43" y="16"/>
                    <a:pt x="50" y="8"/>
                  </a:cubicBezTo>
                  <a:cubicBezTo>
                    <a:pt x="56" y="16"/>
                    <a:pt x="71" y="29"/>
                    <a:pt x="94" y="33"/>
                  </a:cubicBezTo>
                  <a:cubicBezTo>
                    <a:pt x="91" y="49"/>
                    <a:pt x="80" y="100"/>
                    <a:pt x="50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69" name="TextBox 35"/>
          <p:cNvSpPr txBox="1"/>
          <p:nvPr/>
        </p:nvSpPr>
        <p:spPr>
          <a:xfrm>
            <a:off x="3039890" y="3899844"/>
            <a:ext cx="144043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数据库安全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lang="en-US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" name="TextBox 62"/>
          <p:cNvSpPr txBox="1"/>
          <p:nvPr/>
        </p:nvSpPr>
        <p:spPr>
          <a:xfrm>
            <a:off x="4234998" y="3899844"/>
            <a:ext cx="175656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边界防火墙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" name="组合 370"/>
          <p:cNvGrpSpPr/>
          <p:nvPr/>
        </p:nvGrpSpPr>
        <p:grpSpPr>
          <a:xfrm>
            <a:off x="4902089" y="3607524"/>
            <a:ext cx="303847" cy="287282"/>
            <a:chOff x="85725" y="3692525"/>
            <a:chExt cx="379413" cy="461963"/>
          </a:xfrm>
          <a:solidFill>
            <a:srgbClr val="00B0F0"/>
          </a:solidFill>
        </p:grpSpPr>
        <p:sp>
          <p:nvSpPr>
            <p:cNvPr id="372" name="Freeform 5"/>
            <p:cNvSpPr>
              <a:spLocks noEditPoints="1"/>
            </p:cNvSpPr>
            <p:nvPr/>
          </p:nvSpPr>
          <p:spPr bwMode="auto">
            <a:xfrm>
              <a:off x="85725" y="3692525"/>
              <a:ext cx="379413" cy="461963"/>
            </a:xfrm>
            <a:custGeom>
              <a:avLst/>
              <a:gdLst>
                <a:gd name="T0" fmla="*/ 49 w 98"/>
                <a:gd name="T1" fmla="*/ 0 h 120"/>
                <a:gd name="T2" fmla="*/ 0 w 98"/>
                <a:gd name="T3" fmla="*/ 28 h 120"/>
                <a:gd name="T4" fmla="*/ 49 w 98"/>
                <a:gd name="T5" fmla="*/ 120 h 120"/>
                <a:gd name="T6" fmla="*/ 98 w 98"/>
                <a:gd name="T7" fmla="*/ 28 h 120"/>
                <a:gd name="T8" fmla="*/ 49 w 98"/>
                <a:gd name="T9" fmla="*/ 0 h 120"/>
                <a:gd name="T10" fmla="*/ 49 w 98"/>
                <a:gd name="T11" fmla="*/ 115 h 120"/>
                <a:gd name="T12" fmla="*/ 5 w 98"/>
                <a:gd name="T13" fmla="*/ 32 h 120"/>
                <a:gd name="T14" fmla="*/ 49 w 98"/>
                <a:gd name="T15" fmla="*/ 8 h 120"/>
                <a:gd name="T16" fmla="*/ 92 w 98"/>
                <a:gd name="T17" fmla="*/ 32 h 120"/>
                <a:gd name="T18" fmla="*/ 49 w 98"/>
                <a:gd name="T19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20">
                  <a:moveTo>
                    <a:pt x="49" y="0"/>
                  </a:moveTo>
                  <a:cubicBezTo>
                    <a:pt x="49" y="0"/>
                    <a:pt x="33" y="24"/>
                    <a:pt x="0" y="28"/>
                  </a:cubicBezTo>
                  <a:cubicBezTo>
                    <a:pt x="0" y="28"/>
                    <a:pt x="9" y="102"/>
                    <a:pt x="49" y="120"/>
                  </a:cubicBezTo>
                  <a:cubicBezTo>
                    <a:pt x="88" y="102"/>
                    <a:pt x="98" y="28"/>
                    <a:pt x="98" y="28"/>
                  </a:cubicBezTo>
                  <a:cubicBezTo>
                    <a:pt x="64" y="24"/>
                    <a:pt x="49" y="0"/>
                    <a:pt x="49" y="0"/>
                  </a:cubicBezTo>
                  <a:close/>
                  <a:moveTo>
                    <a:pt x="49" y="115"/>
                  </a:moveTo>
                  <a:cubicBezTo>
                    <a:pt x="19" y="99"/>
                    <a:pt x="8" y="48"/>
                    <a:pt x="5" y="32"/>
                  </a:cubicBezTo>
                  <a:cubicBezTo>
                    <a:pt x="28" y="28"/>
                    <a:pt x="42" y="16"/>
                    <a:pt x="49" y="8"/>
                  </a:cubicBezTo>
                  <a:cubicBezTo>
                    <a:pt x="55" y="16"/>
                    <a:pt x="69" y="28"/>
                    <a:pt x="92" y="32"/>
                  </a:cubicBezTo>
                  <a:cubicBezTo>
                    <a:pt x="89" y="48"/>
                    <a:pt x="78" y="99"/>
                    <a:pt x="49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3" name="Freeform 6"/>
            <p:cNvSpPr>
              <a:spLocks noEditPoints="1"/>
            </p:cNvSpPr>
            <p:nvPr/>
          </p:nvSpPr>
          <p:spPr bwMode="auto">
            <a:xfrm>
              <a:off x="196850" y="3824288"/>
              <a:ext cx="150813" cy="187325"/>
            </a:xfrm>
            <a:custGeom>
              <a:avLst/>
              <a:gdLst>
                <a:gd name="T0" fmla="*/ 36 w 39"/>
                <a:gd name="T1" fmla="*/ 18 h 49"/>
                <a:gd name="T2" fmla="*/ 33 w 39"/>
                <a:gd name="T3" fmla="*/ 18 h 49"/>
                <a:gd name="T4" fmla="*/ 33 w 39"/>
                <a:gd name="T5" fmla="*/ 13 h 49"/>
                <a:gd name="T6" fmla="*/ 20 w 39"/>
                <a:gd name="T7" fmla="*/ 0 h 49"/>
                <a:gd name="T8" fmla="*/ 7 w 39"/>
                <a:gd name="T9" fmla="*/ 13 h 49"/>
                <a:gd name="T10" fmla="*/ 7 w 39"/>
                <a:gd name="T11" fmla="*/ 18 h 49"/>
                <a:gd name="T12" fmla="*/ 3 w 39"/>
                <a:gd name="T13" fmla="*/ 18 h 49"/>
                <a:gd name="T14" fmla="*/ 0 w 39"/>
                <a:gd name="T15" fmla="*/ 21 h 49"/>
                <a:gd name="T16" fmla="*/ 0 w 39"/>
                <a:gd name="T17" fmla="*/ 46 h 49"/>
                <a:gd name="T18" fmla="*/ 3 w 39"/>
                <a:gd name="T19" fmla="*/ 49 h 49"/>
                <a:gd name="T20" fmla="*/ 36 w 39"/>
                <a:gd name="T21" fmla="*/ 49 h 49"/>
                <a:gd name="T22" fmla="*/ 39 w 39"/>
                <a:gd name="T23" fmla="*/ 46 h 49"/>
                <a:gd name="T24" fmla="*/ 39 w 39"/>
                <a:gd name="T25" fmla="*/ 21 h 49"/>
                <a:gd name="T26" fmla="*/ 36 w 39"/>
                <a:gd name="T27" fmla="*/ 18 h 49"/>
                <a:gd name="T28" fmla="*/ 11 w 39"/>
                <a:gd name="T29" fmla="*/ 13 h 49"/>
                <a:gd name="T30" fmla="*/ 20 w 39"/>
                <a:gd name="T31" fmla="*/ 4 h 49"/>
                <a:gd name="T32" fmla="*/ 28 w 39"/>
                <a:gd name="T33" fmla="*/ 13 h 49"/>
                <a:gd name="T34" fmla="*/ 28 w 39"/>
                <a:gd name="T35" fmla="*/ 18 h 49"/>
                <a:gd name="T36" fmla="*/ 11 w 39"/>
                <a:gd name="T37" fmla="*/ 18 h 49"/>
                <a:gd name="T38" fmla="*/ 11 w 39"/>
                <a:gd name="T39" fmla="*/ 13 h 49"/>
                <a:gd name="T40" fmla="*/ 35 w 39"/>
                <a:gd name="T41" fmla="*/ 44 h 49"/>
                <a:gd name="T42" fmla="*/ 34 w 39"/>
                <a:gd name="T43" fmla="*/ 45 h 49"/>
                <a:gd name="T44" fmla="*/ 5 w 39"/>
                <a:gd name="T45" fmla="*/ 45 h 49"/>
                <a:gd name="T46" fmla="*/ 5 w 39"/>
                <a:gd name="T47" fmla="*/ 44 h 49"/>
                <a:gd name="T48" fmla="*/ 5 w 39"/>
                <a:gd name="T49" fmla="*/ 22 h 49"/>
                <a:gd name="T50" fmla="*/ 5 w 39"/>
                <a:gd name="T51" fmla="*/ 22 h 49"/>
                <a:gd name="T52" fmla="*/ 8 w 39"/>
                <a:gd name="T53" fmla="*/ 22 h 49"/>
                <a:gd name="T54" fmla="*/ 8 w 39"/>
                <a:gd name="T55" fmla="*/ 22 h 49"/>
                <a:gd name="T56" fmla="*/ 10 w 39"/>
                <a:gd name="T57" fmla="*/ 22 h 49"/>
                <a:gd name="T58" fmla="*/ 10 w 39"/>
                <a:gd name="T59" fmla="*/ 22 h 49"/>
                <a:gd name="T60" fmla="*/ 29 w 39"/>
                <a:gd name="T61" fmla="*/ 22 h 49"/>
                <a:gd name="T62" fmla="*/ 29 w 39"/>
                <a:gd name="T63" fmla="*/ 22 h 49"/>
                <a:gd name="T64" fmla="*/ 31 w 39"/>
                <a:gd name="T65" fmla="*/ 22 h 49"/>
                <a:gd name="T66" fmla="*/ 31 w 39"/>
                <a:gd name="T67" fmla="*/ 22 h 49"/>
                <a:gd name="T68" fmla="*/ 34 w 39"/>
                <a:gd name="T69" fmla="*/ 22 h 49"/>
                <a:gd name="T70" fmla="*/ 35 w 39"/>
                <a:gd name="T71" fmla="*/ 22 h 49"/>
                <a:gd name="T72" fmla="*/ 35 w 39"/>
                <a:gd name="T73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9">
                  <a:moveTo>
                    <a:pt x="36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6"/>
                    <a:pt x="27" y="0"/>
                    <a:pt x="20" y="0"/>
                  </a:cubicBezTo>
                  <a:cubicBezTo>
                    <a:pt x="12" y="0"/>
                    <a:pt x="7" y="6"/>
                    <a:pt x="7" y="13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0" y="19"/>
                    <a:pt x="0" y="2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2" y="49"/>
                    <a:pt x="3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8" y="49"/>
                    <a:pt x="39" y="47"/>
                    <a:pt x="39" y="4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19"/>
                    <a:pt x="38" y="18"/>
                    <a:pt x="36" y="18"/>
                  </a:cubicBezTo>
                  <a:close/>
                  <a:moveTo>
                    <a:pt x="11" y="13"/>
                  </a:moveTo>
                  <a:cubicBezTo>
                    <a:pt x="11" y="8"/>
                    <a:pt x="15" y="4"/>
                    <a:pt x="20" y="4"/>
                  </a:cubicBezTo>
                  <a:cubicBezTo>
                    <a:pt x="24" y="4"/>
                    <a:pt x="28" y="8"/>
                    <a:pt x="28" y="13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11" y="18"/>
                    <a:pt x="11" y="18"/>
                    <a:pt x="11" y="18"/>
                  </a:cubicBezTo>
                  <a:lnTo>
                    <a:pt x="11" y="13"/>
                  </a:lnTo>
                  <a:close/>
                  <a:moveTo>
                    <a:pt x="35" y="44"/>
                  </a:moveTo>
                  <a:cubicBezTo>
                    <a:pt x="35" y="45"/>
                    <a:pt x="34" y="45"/>
                    <a:pt x="34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2"/>
                  </a:cubicBezTo>
                  <a:lnTo>
                    <a:pt x="35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4" name="Freeform 7"/>
            <p:cNvSpPr>
              <a:spLocks noEditPoints="1"/>
            </p:cNvSpPr>
            <p:nvPr/>
          </p:nvSpPr>
          <p:spPr bwMode="auto">
            <a:xfrm>
              <a:off x="250825" y="3924300"/>
              <a:ext cx="42863" cy="49213"/>
            </a:xfrm>
            <a:custGeom>
              <a:avLst/>
              <a:gdLst>
                <a:gd name="T0" fmla="*/ 6 w 11"/>
                <a:gd name="T1" fmla="*/ 0 h 13"/>
                <a:gd name="T2" fmla="*/ 0 w 11"/>
                <a:gd name="T3" fmla="*/ 5 h 13"/>
                <a:gd name="T4" fmla="*/ 2 w 11"/>
                <a:gd name="T5" fmla="*/ 8 h 13"/>
                <a:gd name="T6" fmla="*/ 2 w 11"/>
                <a:gd name="T7" fmla="*/ 11 h 13"/>
                <a:gd name="T8" fmla="*/ 3 w 11"/>
                <a:gd name="T9" fmla="*/ 13 h 13"/>
                <a:gd name="T10" fmla="*/ 8 w 11"/>
                <a:gd name="T11" fmla="*/ 13 h 13"/>
                <a:gd name="T12" fmla="*/ 10 w 11"/>
                <a:gd name="T13" fmla="*/ 11 h 13"/>
                <a:gd name="T14" fmla="*/ 10 w 11"/>
                <a:gd name="T15" fmla="*/ 8 h 13"/>
                <a:gd name="T16" fmla="*/ 11 w 11"/>
                <a:gd name="T17" fmla="*/ 5 h 13"/>
                <a:gd name="T18" fmla="*/ 6 w 11"/>
                <a:gd name="T19" fmla="*/ 0 h 13"/>
                <a:gd name="T20" fmla="*/ 7 w 11"/>
                <a:gd name="T21" fmla="*/ 7 h 13"/>
                <a:gd name="T22" fmla="*/ 7 w 11"/>
                <a:gd name="T23" fmla="*/ 8 h 13"/>
                <a:gd name="T24" fmla="*/ 7 w 11"/>
                <a:gd name="T25" fmla="*/ 10 h 13"/>
                <a:gd name="T26" fmla="*/ 4 w 11"/>
                <a:gd name="T27" fmla="*/ 10 h 13"/>
                <a:gd name="T28" fmla="*/ 4 w 11"/>
                <a:gd name="T29" fmla="*/ 8 h 13"/>
                <a:gd name="T30" fmla="*/ 4 w 11"/>
                <a:gd name="T31" fmla="*/ 7 h 13"/>
                <a:gd name="T32" fmla="*/ 3 w 11"/>
                <a:gd name="T33" fmla="*/ 5 h 13"/>
                <a:gd name="T34" fmla="*/ 6 w 11"/>
                <a:gd name="T35" fmla="*/ 2 h 13"/>
                <a:gd name="T36" fmla="*/ 8 w 11"/>
                <a:gd name="T37" fmla="*/ 5 h 13"/>
                <a:gd name="T38" fmla="*/ 7 w 11"/>
                <a:gd name="T3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2"/>
                    <a:pt x="10" y="1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1" y="2"/>
                    <a:pt x="8" y="0"/>
                    <a:pt x="6" y="0"/>
                  </a:cubicBezTo>
                  <a:close/>
                  <a:moveTo>
                    <a:pt x="7" y="7"/>
                  </a:moveTo>
                  <a:cubicBezTo>
                    <a:pt x="7" y="7"/>
                    <a:pt x="7" y="7"/>
                    <a:pt x="7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7" y="2"/>
                    <a:pt x="8" y="3"/>
                    <a:pt x="8" y="5"/>
                  </a:cubicBezTo>
                  <a:cubicBezTo>
                    <a:pt x="8" y="5"/>
                    <a:pt x="8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374"/>
          <p:cNvGrpSpPr/>
          <p:nvPr/>
        </p:nvGrpSpPr>
        <p:grpSpPr>
          <a:xfrm>
            <a:off x="3647367" y="3607524"/>
            <a:ext cx="302573" cy="287282"/>
            <a:chOff x="4375150" y="1076325"/>
            <a:chExt cx="377825" cy="461962"/>
          </a:xfrm>
          <a:solidFill>
            <a:srgbClr val="00B0F0"/>
          </a:solidFill>
        </p:grpSpPr>
        <p:sp>
          <p:nvSpPr>
            <p:cNvPr id="376" name="Freeform 11"/>
            <p:cNvSpPr>
              <a:spLocks noEditPoints="1"/>
            </p:cNvSpPr>
            <p:nvPr/>
          </p:nvSpPr>
          <p:spPr bwMode="auto">
            <a:xfrm>
              <a:off x="4375150" y="1076325"/>
              <a:ext cx="377825" cy="461962"/>
            </a:xfrm>
            <a:custGeom>
              <a:avLst/>
              <a:gdLst>
                <a:gd name="T0" fmla="*/ 49 w 98"/>
                <a:gd name="T1" fmla="*/ 0 h 120"/>
                <a:gd name="T2" fmla="*/ 0 w 98"/>
                <a:gd name="T3" fmla="*/ 28 h 120"/>
                <a:gd name="T4" fmla="*/ 49 w 98"/>
                <a:gd name="T5" fmla="*/ 120 h 120"/>
                <a:gd name="T6" fmla="*/ 98 w 98"/>
                <a:gd name="T7" fmla="*/ 28 h 120"/>
                <a:gd name="T8" fmla="*/ 49 w 98"/>
                <a:gd name="T9" fmla="*/ 0 h 120"/>
                <a:gd name="T10" fmla="*/ 49 w 98"/>
                <a:gd name="T11" fmla="*/ 115 h 120"/>
                <a:gd name="T12" fmla="*/ 6 w 98"/>
                <a:gd name="T13" fmla="*/ 32 h 120"/>
                <a:gd name="T14" fmla="*/ 49 w 98"/>
                <a:gd name="T15" fmla="*/ 8 h 120"/>
                <a:gd name="T16" fmla="*/ 92 w 98"/>
                <a:gd name="T17" fmla="*/ 32 h 120"/>
                <a:gd name="T18" fmla="*/ 49 w 98"/>
                <a:gd name="T19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20">
                  <a:moveTo>
                    <a:pt x="49" y="0"/>
                  </a:moveTo>
                  <a:cubicBezTo>
                    <a:pt x="49" y="0"/>
                    <a:pt x="34" y="25"/>
                    <a:pt x="0" y="28"/>
                  </a:cubicBezTo>
                  <a:cubicBezTo>
                    <a:pt x="0" y="28"/>
                    <a:pt x="9" y="102"/>
                    <a:pt x="49" y="120"/>
                  </a:cubicBezTo>
                  <a:cubicBezTo>
                    <a:pt x="89" y="102"/>
                    <a:pt x="98" y="28"/>
                    <a:pt x="98" y="28"/>
                  </a:cubicBezTo>
                  <a:cubicBezTo>
                    <a:pt x="64" y="25"/>
                    <a:pt x="49" y="0"/>
                    <a:pt x="49" y="0"/>
                  </a:cubicBezTo>
                  <a:close/>
                  <a:moveTo>
                    <a:pt x="49" y="115"/>
                  </a:moveTo>
                  <a:cubicBezTo>
                    <a:pt x="19" y="99"/>
                    <a:pt x="8" y="49"/>
                    <a:pt x="6" y="32"/>
                  </a:cubicBezTo>
                  <a:cubicBezTo>
                    <a:pt x="28" y="29"/>
                    <a:pt x="42" y="16"/>
                    <a:pt x="49" y="8"/>
                  </a:cubicBezTo>
                  <a:cubicBezTo>
                    <a:pt x="55" y="16"/>
                    <a:pt x="69" y="29"/>
                    <a:pt x="92" y="32"/>
                  </a:cubicBezTo>
                  <a:cubicBezTo>
                    <a:pt x="89" y="49"/>
                    <a:pt x="78" y="99"/>
                    <a:pt x="49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7" name="Freeform 12"/>
            <p:cNvSpPr>
              <a:spLocks noEditPoints="1"/>
            </p:cNvSpPr>
            <p:nvPr/>
          </p:nvSpPr>
          <p:spPr bwMode="auto">
            <a:xfrm>
              <a:off x="4475163" y="1214438"/>
              <a:ext cx="182563" cy="184150"/>
            </a:xfrm>
            <a:custGeom>
              <a:avLst/>
              <a:gdLst>
                <a:gd name="T0" fmla="*/ 11 w 47"/>
                <a:gd name="T1" fmla="*/ 0 h 48"/>
                <a:gd name="T2" fmla="*/ 0 w 47"/>
                <a:gd name="T3" fmla="*/ 12 h 48"/>
                <a:gd name="T4" fmla="*/ 11 w 47"/>
                <a:gd name="T5" fmla="*/ 23 h 48"/>
                <a:gd name="T6" fmla="*/ 22 w 47"/>
                <a:gd name="T7" fmla="*/ 23 h 48"/>
                <a:gd name="T8" fmla="*/ 22 w 47"/>
                <a:gd name="T9" fmla="*/ 12 h 48"/>
                <a:gd name="T10" fmla="*/ 11 w 47"/>
                <a:gd name="T11" fmla="*/ 0 h 48"/>
                <a:gd name="T12" fmla="*/ 18 w 47"/>
                <a:gd name="T13" fmla="*/ 19 h 48"/>
                <a:gd name="T14" fmla="*/ 11 w 47"/>
                <a:gd name="T15" fmla="*/ 19 h 48"/>
                <a:gd name="T16" fmla="*/ 4 w 47"/>
                <a:gd name="T17" fmla="*/ 12 h 48"/>
                <a:gd name="T18" fmla="*/ 11 w 47"/>
                <a:gd name="T19" fmla="*/ 4 h 48"/>
                <a:gd name="T20" fmla="*/ 18 w 47"/>
                <a:gd name="T21" fmla="*/ 12 h 48"/>
                <a:gd name="T22" fmla="*/ 18 w 47"/>
                <a:gd name="T23" fmla="*/ 19 h 48"/>
                <a:gd name="T24" fmla="*/ 47 w 47"/>
                <a:gd name="T25" fmla="*/ 12 h 48"/>
                <a:gd name="T26" fmla="*/ 35 w 47"/>
                <a:gd name="T27" fmla="*/ 0 h 48"/>
                <a:gd name="T28" fmla="*/ 24 w 47"/>
                <a:gd name="T29" fmla="*/ 12 h 48"/>
                <a:gd name="T30" fmla="*/ 24 w 47"/>
                <a:gd name="T31" fmla="*/ 23 h 48"/>
                <a:gd name="T32" fmla="*/ 35 w 47"/>
                <a:gd name="T33" fmla="*/ 23 h 48"/>
                <a:gd name="T34" fmla="*/ 47 w 47"/>
                <a:gd name="T35" fmla="*/ 12 h 48"/>
                <a:gd name="T36" fmla="*/ 28 w 47"/>
                <a:gd name="T37" fmla="*/ 12 h 48"/>
                <a:gd name="T38" fmla="*/ 35 w 47"/>
                <a:gd name="T39" fmla="*/ 4 h 48"/>
                <a:gd name="T40" fmla="*/ 43 w 47"/>
                <a:gd name="T41" fmla="*/ 12 h 48"/>
                <a:gd name="T42" fmla="*/ 35 w 47"/>
                <a:gd name="T43" fmla="*/ 19 h 48"/>
                <a:gd name="T44" fmla="*/ 28 w 47"/>
                <a:gd name="T45" fmla="*/ 19 h 48"/>
                <a:gd name="T46" fmla="*/ 28 w 47"/>
                <a:gd name="T47" fmla="*/ 12 h 48"/>
                <a:gd name="T48" fmla="*/ 0 w 47"/>
                <a:gd name="T49" fmla="*/ 36 h 48"/>
                <a:gd name="T50" fmla="*/ 11 w 47"/>
                <a:gd name="T51" fmla="*/ 48 h 48"/>
                <a:gd name="T52" fmla="*/ 22 w 47"/>
                <a:gd name="T53" fmla="*/ 36 h 48"/>
                <a:gd name="T54" fmla="*/ 22 w 47"/>
                <a:gd name="T55" fmla="*/ 25 h 48"/>
                <a:gd name="T56" fmla="*/ 11 w 47"/>
                <a:gd name="T57" fmla="*/ 25 h 48"/>
                <a:gd name="T58" fmla="*/ 0 w 47"/>
                <a:gd name="T59" fmla="*/ 36 h 48"/>
                <a:gd name="T60" fmla="*/ 18 w 47"/>
                <a:gd name="T61" fmla="*/ 36 h 48"/>
                <a:gd name="T62" fmla="*/ 11 w 47"/>
                <a:gd name="T63" fmla="*/ 44 h 48"/>
                <a:gd name="T64" fmla="*/ 4 w 47"/>
                <a:gd name="T65" fmla="*/ 36 h 48"/>
                <a:gd name="T66" fmla="*/ 11 w 47"/>
                <a:gd name="T67" fmla="*/ 29 h 48"/>
                <a:gd name="T68" fmla="*/ 18 w 47"/>
                <a:gd name="T69" fmla="*/ 29 h 48"/>
                <a:gd name="T70" fmla="*/ 18 w 47"/>
                <a:gd name="T71" fmla="*/ 36 h 48"/>
                <a:gd name="T72" fmla="*/ 35 w 47"/>
                <a:gd name="T73" fmla="*/ 25 h 48"/>
                <a:gd name="T74" fmla="*/ 24 w 47"/>
                <a:gd name="T75" fmla="*/ 25 h 48"/>
                <a:gd name="T76" fmla="*/ 24 w 47"/>
                <a:gd name="T77" fmla="*/ 36 h 48"/>
                <a:gd name="T78" fmla="*/ 35 w 47"/>
                <a:gd name="T79" fmla="*/ 48 h 48"/>
                <a:gd name="T80" fmla="*/ 47 w 47"/>
                <a:gd name="T81" fmla="*/ 36 h 48"/>
                <a:gd name="T82" fmla="*/ 35 w 47"/>
                <a:gd name="T83" fmla="*/ 25 h 48"/>
                <a:gd name="T84" fmla="*/ 35 w 47"/>
                <a:gd name="T85" fmla="*/ 44 h 48"/>
                <a:gd name="T86" fmla="*/ 28 w 47"/>
                <a:gd name="T87" fmla="*/ 36 h 48"/>
                <a:gd name="T88" fmla="*/ 28 w 47"/>
                <a:gd name="T89" fmla="*/ 29 h 48"/>
                <a:gd name="T90" fmla="*/ 35 w 47"/>
                <a:gd name="T91" fmla="*/ 29 h 48"/>
                <a:gd name="T92" fmla="*/ 43 w 47"/>
                <a:gd name="T93" fmla="*/ 36 h 48"/>
                <a:gd name="T94" fmla="*/ 35 w 47"/>
                <a:gd name="T95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6"/>
                    <a:pt x="17" y="0"/>
                    <a:pt x="11" y="0"/>
                  </a:cubicBezTo>
                  <a:close/>
                  <a:moveTo>
                    <a:pt x="18" y="1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7" y="19"/>
                    <a:pt x="4" y="16"/>
                    <a:pt x="4" y="12"/>
                  </a:cubicBezTo>
                  <a:cubicBezTo>
                    <a:pt x="4" y="8"/>
                    <a:pt x="7" y="4"/>
                    <a:pt x="11" y="4"/>
                  </a:cubicBezTo>
                  <a:cubicBezTo>
                    <a:pt x="15" y="4"/>
                    <a:pt x="18" y="8"/>
                    <a:pt x="18" y="12"/>
                  </a:cubicBezTo>
                  <a:lnTo>
                    <a:pt x="18" y="19"/>
                  </a:lnTo>
                  <a:close/>
                  <a:moveTo>
                    <a:pt x="47" y="12"/>
                  </a:moveTo>
                  <a:cubicBezTo>
                    <a:pt x="47" y="6"/>
                    <a:pt x="42" y="0"/>
                    <a:pt x="35" y="0"/>
                  </a:cubicBezTo>
                  <a:cubicBezTo>
                    <a:pt x="29" y="0"/>
                    <a:pt x="24" y="6"/>
                    <a:pt x="24" y="1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2" y="23"/>
                    <a:pt x="47" y="18"/>
                    <a:pt x="47" y="12"/>
                  </a:cubicBezTo>
                  <a:close/>
                  <a:moveTo>
                    <a:pt x="28" y="12"/>
                  </a:moveTo>
                  <a:cubicBezTo>
                    <a:pt x="28" y="8"/>
                    <a:pt x="31" y="4"/>
                    <a:pt x="35" y="4"/>
                  </a:cubicBezTo>
                  <a:cubicBezTo>
                    <a:pt x="39" y="4"/>
                    <a:pt x="43" y="8"/>
                    <a:pt x="43" y="12"/>
                  </a:cubicBezTo>
                  <a:cubicBezTo>
                    <a:pt x="43" y="16"/>
                    <a:pt x="39" y="19"/>
                    <a:pt x="35" y="19"/>
                  </a:cubicBezTo>
                  <a:cubicBezTo>
                    <a:pt x="28" y="19"/>
                    <a:pt x="28" y="19"/>
                    <a:pt x="28" y="19"/>
                  </a:cubicBezTo>
                  <a:lnTo>
                    <a:pt x="28" y="12"/>
                  </a:lnTo>
                  <a:close/>
                  <a:moveTo>
                    <a:pt x="0" y="36"/>
                  </a:moveTo>
                  <a:cubicBezTo>
                    <a:pt x="0" y="43"/>
                    <a:pt x="5" y="48"/>
                    <a:pt x="11" y="48"/>
                  </a:cubicBezTo>
                  <a:cubicBezTo>
                    <a:pt x="17" y="48"/>
                    <a:pt x="22" y="43"/>
                    <a:pt x="22" y="36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5" y="25"/>
                    <a:pt x="0" y="30"/>
                    <a:pt x="0" y="36"/>
                  </a:cubicBezTo>
                  <a:close/>
                  <a:moveTo>
                    <a:pt x="18" y="36"/>
                  </a:moveTo>
                  <a:cubicBezTo>
                    <a:pt x="18" y="40"/>
                    <a:pt x="15" y="44"/>
                    <a:pt x="11" y="44"/>
                  </a:cubicBezTo>
                  <a:cubicBezTo>
                    <a:pt x="7" y="44"/>
                    <a:pt x="4" y="40"/>
                    <a:pt x="4" y="36"/>
                  </a:cubicBezTo>
                  <a:cubicBezTo>
                    <a:pt x="4" y="32"/>
                    <a:pt x="7" y="29"/>
                    <a:pt x="11" y="29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18" y="36"/>
                  </a:lnTo>
                  <a:close/>
                  <a:moveTo>
                    <a:pt x="35" y="25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43"/>
                    <a:pt x="29" y="48"/>
                    <a:pt x="35" y="48"/>
                  </a:cubicBezTo>
                  <a:cubicBezTo>
                    <a:pt x="42" y="48"/>
                    <a:pt x="47" y="43"/>
                    <a:pt x="47" y="36"/>
                  </a:cubicBezTo>
                  <a:cubicBezTo>
                    <a:pt x="47" y="30"/>
                    <a:pt x="42" y="25"/>
                    <a:pt x="35" y="25"/>
                  </a:cubicBezTo>
                  <a:close/>
                  <a:moveTo>
                    <a:pt x="35" y="44"/>
                  </a:moveTo>
                  <a:cubicBezTo>
                    <a:pt x="31" y="44"/>
                    <a:pt x="28" y="40"/>
                    <a:pt x="28" y="36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9" y="29"/>
                    <a:pt x="43" y="32"/>
                    <a:pt x="43" y="36"/>
                  </a:cubicBezTo>
                  <a:cubicBezTo>
                    <a:pt x="43" y="40"/>
                    <a:pt x="39" y="44"/>
                    <a:pt x="3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377"/>
          <p:cNvGrpSpPr/>
          <p:nvPr/>
        </p:nvGrpSpPr>
        <p:grpSpPr>
          <a:xfrm>
            <a:off x="3742277" y="3040219"/>
            <a:ext cx="419535" cy="277998"/>
            <a:chOff x="4772025" y="1525588"/>
            <a:chExt cx="523875" cy="347663"/>
          </a:xfrm>
          <a:solidFill>
            <a:srgbClr val="00B0F0"/>
          </a:solidFill>
        </p:grpSpPr>
        <p:sp>
          <p:nvSpPr>
            <p:cNvPr id="379" name="Freeform 5"/>
            <p:cNvSpPr>
              <a:spLocks/>
            </p:cNvSpPr>
            <p:nvPr/>
          </p:nvSpPr>
          <p:spPr bwMode="auto">
            <a:xfrm>
              <a:off x="4772025" y="1525588"/>
              <a:ext cx="523875" cy="336550"/>
            </a:xfrm>
            <a:custGeom>
              <a:avLst/>
              <a:gdLst>
                <a:gd name="T0" fmla="*/ 104 w 137"/>
                <a:gd name="T1" fmla="*/ 87 h 87"/>
                <a:gd name="T2" fmla="*/ 83 w 137"/>
                <a:gd name="T3" fmla="*/ 87 h 87"/>
                <a:gd name="T4" fmla="*/ 81 w 137"/>
                <a:gd name="T5" fmla="*/ 85 h 87"/>
                <a:gd name="T6" fmla="*/ 83 w 137"/>
                <a:gd name="T7" fmla="*/ 82 h 87"/>
                <a:gd name="T8" fmla="*/ 104 w 137"/>
                <a:gd name="T9" fmla="*/ 82 h 87"/>
                <a:gd name="T10" fmla="*/ 131 w 137"/>
                <a:gd name="T11" fmla="*/ 54 h 87"/>
                <a:gd name="T12" fmla="*/ 104 w 137"/>
                <a:gd name="T13" fmla="*/ 27 h 87"/>
                <a:gd name="T14" fmla="*/ 103 w 137"/>
                <a:gd name="T15" fmla="*/ 27 h 87"/>
                <a:gd name="T16" fmla="*/ 102 w 137"/>
                <a:gd name="T17" fmla="*/ 27 h 87"/>
                <a:gd name="T18" fmla="*/ 100 w 137"/>
                <a:gd name="T19" fmla="*/ 26 h 87"/>
                <a:gd name="T20" fmla="*/ 66 w 137"/>
                <a:gd name="T21" fmla="*/ 5 h 87"/>
                <a:gd name="T22" fmla="*/ 28 w 137"/>
                <a:gd name="T23" fmla="*/ 36 h 87"/>
                <a:gd name="T24" fmla="*/ 26 w 137"/>
                <a:gd name="T25" fmla="*/ 38 h 87"/>
                <a:gd name="T26" fmla="*/ 6 w 137"/>
                <a:gd name="T27" fmla="*/ 60 h 87"/>
                <a:gd name="T28" fmla="*/ 28 w 137"/>
                <a:gd name="T29" fmla="*/ 82 h 87"/>
                <a:gd name="T30" fmla="*/ 67 w 137"/>
                <a:gd name="T31" fmla="*/ 82 h 87"/>
                <a:gd name="T32" fmla="*/ 69 w 137"/>
                <a:gd name="T33" fmla="*/ 85 h 87"/>
                <a:gd name="T34" fmla="*/ 67 w 137"/>
                <a:gd name="T35" fmla="*/ 87 h 87"/>
                <a:gd name="T36" fmla="*/ 28 w 137"/>
                <a:gd name="T37" fmla="*/ 87 h 87"/>
                <a:gd name="T38" fmla="*/ 0 w 137"/>
                <a:gd name="T39" fmla="*/ 60 h 87"/>
                <a:gd name="T40" fmla="*/ 24 w 137"/>
                <a:gd name="T41" fmla="*/ 33 h 87"/>
                <a:gd name="T42" fmla="*/ 66 w 137"/>
                <a:gd name="T43" fmla="*/ 0 h 87"/>
                <a:gd name="T44" fmla="*/ 103 w 137"/>
                <a:gd name="T45" fmla="*/ 22 h 87"/>
                <a:gd name="T46" fmla="*/ 104 w 137"/>
                <a:gd name="T47" fmla="*/ 22 h 87"/>
                <a:gd name="T48" fmla="*/ 137 w 137"/>
                <a:gd name="T49" fmla="*/ 54 h 87"/>
                <a:gd name="T50" fmla="*/ 104 w 137"/>
                <a:gd name="T5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" h="87">
                  <a:moveTo>
                    <a:pt x="104" y="87"/>
                  </a:moveTo>
                  <a:cubicBezTo>
                    <a:pt x="83" y="87"/>
                    <a:pt x="83" y="87"/>
                    <a:pt x="83" y="87"/>
                  </a:cubicBezTo>
                  <a:cubicBezTo>
                    <a:pt x="82" y="87"/>
                    <a:pt x="81" y="86"/>
                    <a:pt x="81" y="85"/>
                  </a:cubicBezTo>
                  <a:cubicBezTo>
                    <a:pt x="81" y="83"/>
                    <a:pt x="82" y="82"/>
                    <a:pt x="83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19" y="82"/>
                    <a:pt x="131" y="70"/>
                    <a:pt x="131" y="54"/>
                  </a:cubicBezTo>
                  <a:cubicBezTo>
                    <a:pt x="131" y="39"/>
                    <a:pt x="119" y="27"/>
                    <a:pt x="104" y="27"/>
                  </a:cubicBezTo>
                  <a:cubicBezTo>
                    <a:pt x="104" y="27"/>
                    <a:pt x="103" y="27"/>
                    <a:pt x="103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1" y="27"/>
                    <a:pt x="100" y="27"/>
                    <a:pt x="100" y="26"/>
                  </a:cubicBezTo>
                  <a:cubicBezTo>
                    <a:pt x="93" y="13"/>
                    <a:pt x="80" y="5"/>
                    <a:pt x="66" y="5"/>
                  </a:cubicBezTo>
                  <a:cubicBezTo>
                    <a:pt x="48" y="5"/>
                    <a:pt x="32" y="18"/>
                    <a:pt x="28" y="36"/>
                  </a:cubicBezTo>
                  <a:cubicBezTo>
                    <a:pt x="28" y="37"/>
                    <a:pt x="27" y="38"/>
                    <a:pt x="26" y="38"/>
                  </a:cubicBezTo>
                  <a:cubicBezTo>
                    <a:pt x="15" y="39"/>
                    <a:pt x="6" y="49"/>
                    <a:pt x="6" y="60"/>
                  </a:cubicBezTo>
                  <a:cubicBezTo>
                    <a:pt x="6" y="72"/>
                    <a:pt x="15" y="82"/>
                    <a:pt x="28" y="82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9" y="83"/>
                    <a:pt x="69" y="85"/>
                  </a:cubicBezTo>
                  <a:cubicBezTo>
                    <a:pt x="69" y="86"/>
                    <a:pt x="68" y="87"/>
                    <a:pt x="67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13" y="87"/>
                    <a:pt x="0" y="75"/>
                    <a:pt x="0" y="60"/>
                  </a:cubicBezTo>
                  <a:cubicBezTo>
                    <a:pt x="0" y="47"/>
                    <a:pt x="10" y="35"/>
                    <a:pt x="24" y="33"/>
                  </a:cubicBezTo>
                  <a:cubicBezTo>
                    <a:pt x="28" y="14"/>
                    <a:pt x="46" y="0"/>
                    <a:pt x="66" y="0"/>
                  </a:cubicBezTo>
                  <a:cubicBezTo>
                    <a:pt x="81" y="0"/>
                    <a:pt x="96" y="8"/>
                    <a:pt x="103" y="2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22" y="22"/>
                    <a:pt x="137" y="37"/>
                    <a:pt x="137" y="54"/>
                  </a:cubicBezTo>
                  <a:cubicBezTo>
                    <a:pt x="137" y="72"/>
                    <a:pt x="122" y="87"/>
                    <a:pt x="10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0" name="Freeform 6"/>
            <p:cNvSpPr>
              <a:spLocks/>
            </p:cNvSpPr>
            <p:nvPr/>
          </p:nvSpPr>
          <p:spPr bwMode="auto">
            <a:xfrm>
              <a:off x="5067300" y="1571626"/>
              <a:ext cx="71438" cy="65088"/>
            </a:xfrm>
            <a:custGeom>
              <a:avLst/>
              <a:gdLst>
                <a:gd name="T0" fmla="*/ 18 w 19"/>
                <a:gd name="T1" fmla="*/ 17 h 17"/>
                <a:gd name="T2" fmla="*/ 17 w 19"/>
                <a:gd name="T3" fmla="*/ 16 h 17"/>
                <a:gd name="T4" fmla="*/ 0 w 19"/>
                <a:gd name="T5" fmla="*/ 2 h 17"/>
                <a:gd name="T6" fmla="*/ 0 w 19"/>
                <a:gd name="T7" fmla="*/ 1 h 17"/>
                <a:gd name="T8" fmla="*/ 1 w 19"/>
                <a:gd name="T9" fmla="*/ 0 h 17"/>
                <a:gd name="T10" fmla="*/ 19 w 19"/>
                <a:gd name="T11" fmla="*/ 15 h 17"/>
                <a:gd name="T12" fmla="*/ 19 w 19"/>
                <a:gd name="T13" fmla="*/ 17 h 17"/>
                <a:gd name="T14" fmla="*/ 18 w 1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7">
                  <a:moveTo>
                    <a:pt x="18" y="17"/>
                  </a:moveTo>
                  <a:cubicBezTo>
                    <a:pt x="18" y="17"/>
                    <a:pt x="17" y="17"/>
                    <a:pt x="17" y="16"/>
                  </a:cubicBezTo>
                  <a:cubicBezTo>
                    <a:pt x="13" y="10"/>
                    <a:pt x="7" y="5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9" y="3"/>
                    <a:pt x="15" y="9"/>
                    <a:pt x="19" y="15"/>
                  </a:cubicBezTo>
                  <a:cubicBezTo>
                    <a:pt x="19" y="16"/>
                    <a:pt x="19" y="16"/>
                    <a:pt x="19" y="17"/>
                  </a:cubicBezTo>
                  <a:cubicBezTo>
                    <a:pt x="18" y="17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1" name="Freeform 7"/>
            <p:cNvSpPr>
              <a:spLocks/>
            </p:cNvSpPr>
            <p:nvPr/>
          </p:nvSpPr>
          <p:spPr bwMode="auto">
            <a:xfrm>
              <a:off x="5162550" y="1641476"/>
              <a:ext cx="68263" cy="38100"/>
            </a:xfrm>
            <a:custGeom>
              <a:avLst/>
              <a:gdLst>
                <a:gd name="T0" fmla="*/ 17 w 18"/>
                <a:gd name="T1" fmla="*/ 10 h 10"/>
                <a:gd name="T2" fmla="*/ 16 w 18"/>
                <a:gd name="T3" fmla="*/ 9 h 10"/>
                <a:gd name="T4" fmla="*/ 1 w 18"/>
                <a:gd name="T5" fmla="*/ 3 h 10"/>
                <a:gd name="T6" fmla="*/ 0 w 18"/>
                <a:gd name="T7" fmla="*/ 1 h 10"/>
                <a:gd name="T8" fmla="*/ 1 w 18"/>
                <a:gd name="T9" fmla="*/ 0 h 10"/>
                <a:gd name="T10" fmla="*/ 17 w 18"/>
                <a:gd name="T11" fmla="*/ 8 h 10"/>
                <a:gd name="T12" fmla="*/ 18 w 18"/>
                <a:gd name="T13" fmla="*/ 9 h 10"/>
                <a:gd name="T14" fmla="*/ 17 w 1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7" y="10"/>
                  </a:moveTo>
                  <a:cubicBezTo>
                    <a:pt x="16" y="10"/>
                    <a:pt x="16" y="10"/>
                    <a:pt x="16" y="9"/>
                  </a:cubicBezTo>
                  <a:cubicBezTo>
                    <a:pt x="12" y="6"/>
                    <a:pt x="7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1"/>
                    <a:pt x="13" y="4"/>
                    <a:pt x="17" y="8"/>
                  </a:cubicBezTo>
                  <a:cubicBezTo>
                    <a:pt x="18" y="8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2" name="Oval 8"/>
            <p:cNvSpPr>
              <a:spLocks noChangeArrowheads="1"/>
            </p:cNvSpPr>
            <p:nvPr/>
          </p:nvSpPr>
          <p:spPr bwMode="auto">
            <a:xfrm>
              <a:off x="5005388" y="1831976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3" name="Oval 9"/>
            <p:cNvSpPr>
              <a:spLocks noChangeArrowheads="1"/>
            </p:cNvSpPr>
            <p:nvPr/>
          </p:nvSpPr>
          <p:spPr bwMode="auto">
            <a:xfrm>
              <a:off x="5070475" y="1831976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4" name="Freeform 10"/>
            <p:cNvSpPr>
              <a:spLocks/>
            </p:cNvSpPr>
            <p:nvPr/>
          </p:nvSpPr>
          <p:spPr bwMode="auto">
            <a:xfrm>
              <a:off x="5005388" y="1606551"/>
              <a:ext cx="84138" cy="88900"/>
            </a:xfrm>
            <a:custGeom>
              <a:avLst/>
              <a:gdLst>
                <a:gd name="T0" fmla="*/ 8 w 22"/>
                <a:gd name="T1" fmla="*/ 20 h 23"/>
                <a:gd name="T2" fmla="*/ 21 w 22"/>
                <a:gd name="T3" fmla="*/ 0 h 23"/>
                <a:gd name="T4" fmla="*/ 7 w 22"/>
                <a:gd name="T5" fmla="*/ 14 h 23"/>
                <a:gd name="T6" fmla="*/ 7 w 22"/>
                <a:gd name="T7" fmla="*/ 10 h 23"/>
                <a:gd name="T8" fmla="*/ 0 w 22"/>
                <a:gd name="T9" fmla="*/ 17 h 23"/>
                <a:gd name="T10" fmla="*/ 9 w 22"/>
                <a:gd name="T11" fmla="*/ 23 h 23"/>
                <a:gd name="T12" fmla="*/ 8 w 22"/>
                <a:gd name="T13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8" y="20"/>
                  </a:moveTo>
                  <a:cubicBezTo>
                    <a:pt x="8" y="20"/>
                    <a:pt x="22" y="18"/>
                    <a:pt x="21" y="0"/>
                  </a:cubicBezTo>
                  <a:cubicBezTo>
                    <a:pt x="21" y="0"/>
                    <a:pt x="21" y="13"/>
                    <a:pt x="7" y="1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5" name="Freeform 11"/>
            <p:cNvSpPr>
              <a:spLocks/>
            </p:cNvSpPr>
            <p:nvPr/>
          </p:nvSpPr>
          <p:spPr bwMode="auto">
            <a:xfrm>
              <a:off x="4954588" y="1582738"/>
              <a:ext cx="85725" cy="88900"/>
            </a:xfrm>
            <a:custGeom>
              <a:avLst/>
              <a:gdLst>
                <a:gd name="T0" fmla="*/ 13 w 22"/>
                <a:gd name="T1" fmla="*/ 3 h 23"/>
                <a:gd name="T2" fmla="*/ 1 w 22"/>
                <a:gd name="T3" fmla="*/ 23 h 23"/>
                <a:gd name="T4" fmla="*/ 14 w 22"/>
                <a:gd name="T5" fmla="*/ 9 h 23"/>
                <a:gd name="T6" fmla="*/ 15 w 22"/>
                <a:gd name="T7" fmla="*/ 12 h 23"/>
                <a:gd name="T8" fmla="*/ 22 w 22"/>
                <a:gd name="T9" fmla="*/ 5 h 23"/>
                <a:gd name="T10" fmla="*/ 12 w 22"/>
                <a:gd name="T11" fmla="*/ 0 h 23"/>
                <a:gd name="T12" fmla="*/ 13 w 22"/>
                <a:gd name="T13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13" y="3"/>
                  </a:moveTo>
                  <a:cubicBezTo>
                    <a:pt x="13" y="3"/>
                    <a:pt x="0" y="5"/>
                    <a:pt x="1" y="23"/>
                  </a:cubicBezTo>
                  <a:cubicBezTo>
                    <a:pt x="1" y="23"/>
                    <a:pt x="1" y="9"/>
                    <a:pt x="14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6" name="Freeform 12"/>
            <p:cNvSpPr>
              <a:spLocks noEditPoints="1"/>
            </p:cNvSpPr>
            <p:nvPr/>
          </p:nvSpPr>
          <p:spPr bwMode="auto">
            <a:xfrm>
              <a:off x="4883150" y="1711326"/>
              <a:ext cx="306388" cy="107950"/>
            </a:xfrm>
            <a:custGeom>
              <a:avLst/>
              <a:gdLst>
                <a:gd name="T0" fmla="*/ 0 w 193"/>
                <a:gd name="T1" fmla="*/ 68 h 68"/>
                <a:gd name="T2" fmla="*/ 193 w 193"/>
                <a:gd name="T3" fmla="*/ 0 h 68"/>
                <a:gd name="T4" fmla="*/ 147 w 193"/>
                <a:gd name="T5" fmla="*/ 7 h 68"/>
                <a:gd name="T6" fmla="*/ 176 w 193"/>
                <a:gd name="T7" fmla="*/ 19 h 68"/>
                <a:gd name="T8" fmla="*/ 147 w 193"/>
                <a:gd name="T9" fmla="*/ 7 h 68"/>
                <a:gd name="T10" fmla="*/ 169 w 193"/>
                <a:gd name="T11" fmla="*/ 27 h 68"/>
                <a:gd name="T12" fmla="*/ 147 w 193"/>
                <a:gd name="T13" fmla="*/ 39 h 68"/>
                <a:gd name="T14" fmla="*/ 99 w 193"/>
                <a:gd name="T15" fmla="*/ 7 h 68"/>
                <a:gd name="T16" fmla="*/ 128 w 193"/>
                <a:gd name="T17" fmla="*/ 19 h 68"/>
                <a:gd name="T18" fmla="*/ 99 w 193"/>
                <a:gd name="T19" fmla="*/ 7 h 68"/>
                <a:gd name="T20" fmla="*/ 123 w 193"/>
                <a:gd name="T21" fmla="*/ 27 h 68"/>
                <a:gd name="T22" fmla="*/ 99 w 193"/>
                <a:gd name="T23" fmla="*/ 39 h 68"/>
                <a:gd name="T24" fmla="*/ 53 w 193"/>
                <a:gd name="T25" fmla="*/ 7 h 68"/>
                <a:gd name="T26" fmla="*/ 82 w 193"/>
                <a:gd name="T27" fmla="*/ 19 h 68"/>
                <a:gd name="T28" fmla="*/ 53 w 193"/>
                <a:gd name="T29" fmla="*/ 7 h 68"/>
                <a:gd name="T30" fmla="*/ 77 w 193"/>
                <a:gd name="T31" fmla="*/ 27 h 68"/>
                <a:gd name="T32" fmla="*/ 53 w 193"/>
                <a:gd name="T33" fmla="*/ 39 h 68"/>
                <a:gd name="T34" fmla="*/ 7 w 193"/>
                <a:gd name="T35" fmla="*/ 7 h 68"/>
                <a:gd name="T36" fmla="*/ 36 w 193"/>
                <a:gd name="T37" fmla="*/ 19 h 68"/>
                <a:gd name="T38" fmla="*/ 7 w 193"/>
                <a:gd name="T39" fmla="*/ 7 h 68"/>
                <a:gd name="T40" fmla="*/ 31 w 193"/>
                <a:gd name="T41" fmla="*/ 27 h 68"/>
                <a:gd name="T42" fmla="*/ 7 w 193"/>
                <a:gd name="T43" fmla="*/ 39 h 68"/>
                <a:gd name="T44" fmla="*/ 7 w 193"/>
                <a:gd name="T45" fmla="*/ 61 h 68"/>
                <a:gd name="T46" fmla="*/ 31 w 193"/>
                <a:gd name="T47" fmla="*/ 46 h 68"/>
                <a:gd name="T48" fmla="*/ 7 w 193"/>
                <a:gd name="T49" fmla="*/ 61 h 68"/>
                <a:gd name="T50" fmla="*/ 36 w 193"/>
                <a:gd name="T51" fmla="*/ 58 h 68"/>
                <a:gd name="T52" fmla="*/ 45 w 193"/>
                <a:gd name="T53" fmla="*/ 46 h 68"/>
                <a:gd name="T54" fmla="*/ 45 w 193"/>
                <a:gd name="T55" fmla="*/ 39 h 68"/>
                <a:gd name="T56" fmla="*/ 31 w 193"/>
                <a:gd name="T57" fmla="*/ 27 h 68"/>
                <a:gd name="T58" fmla="*/ 45 w 193"/>
                <a:gd name="T59" fmla="*/ 39 h 68"/>
                <a:gd name="T60" fmla="*/ 36 w 193"/>
                <a:gd name="T61" fmla="*/ 19 h 68"/>
                <a:gd name="T62" fmla="*/ 45 w 193"/>
                <a:gd name="T63" fmla="*/ 7 h 68"/>
                <a:gd name="T64" fmla="*/ 53 w 193"/>
                <a:gd name="T65" fmla="*/ 61 h 68"/>
                <a:gd name="T66" fmla="*/ 77 w 193"/>
                <a:gd name="T67" fmla="*/ 46 h 68"/>
                <a:gd name="T68" fmla="*/ 53 w 193"/>
                <a:gd name="T69" fmla="*/ 61 h 68"/>
                <a:gd name="T70" fmla="*/ 84 w 193"/>
                <a:gd name="T71" fmla="*/ 58 h 68"/>
                <a:gd name="T72" fmla="*/ 91 w 193"/>
                <a:gd name="T73" fmla="*/ 46 h 68"/>
                <a:gd name="T74" fmla="*/ 91 w 193"/>
                <a:gd name="T75" fmla="*/ 39 h 68"/>
                <a:gd name="T76" fmla="*/ 79 w 193"/>
                <a:gd name="T77" fmla="*/ 27 h 68"/>
                <a:gd name="T78" fmla="*/ 91 w 193"/>
                <a:gd name="T79" fmla="*/ 39 h 68"/>
                <a:gd name="T80" fmla="*/ 84 w 193"/>
                <a:gd name="T81" fmla="*/ 19 h 68"/>
                <a:gd name="T82" fmla="*/ 91 w 193"/>
                <a:gd name="T83" fmla="*/ 7 h 68"/>
                <a:gd name="T84" fmla="*/ 99 w 193"/>
                <a:gd name="T85" fmla="*/ 61 h 68"/>
                <a:gd name="T86" fmla="*/ 123 w 193"/>
                <a:gd name="T87" fmla="*/ 46 h 68"/>
                <a:gd name="T88" fmla="*/ 99 w 193"/>
                <a:gd name="T89" fmla="*/ 61 h 68"/>
                <a:gd name="T90" fmla="*/ 130 w 193"/>
                <a:gd name="T91" fmla="*/ 58 h 68"/>
                <a:gd name="T92" fmla="*/ 137 w 193"/>
                <a:gd name="T93" fmla="*/ 46 h 68"/>
                <a:gd name="T94" fmla="*/ 137 w 193"/>
                <a:gd name="T95" fmla="*/ 39 h 68"/>
                <a:gd name="T96" fmla="*/ 125 w 193"/>
                <a:gd name="T97" fmla="*/ 27 h 68"/>
                <a:gd name="T98" fmla="*/ 137 w 193"/>
                <a:gd name="T99" fmla="*/ 39 h 68"/>
                <a:gd name="T100" fmla="*/ 130 w 193"/>
                <a:gd name="T101" fmla="*/ 19 h 68"/>
                <a:gd name="T102" fmla="*/ 137 w 193"/>
                <a:gd name="T103" fmla="*/ 7 h 68"/>
                <a:gd name="T104" fmla="*/ 147 w 193"/>
                <a:gd name="T105" fmla="*/ 61 h 68"/>
                <a:gd name="T106" fmla="*/ 169 w 193"/>
                <a:gd name="T107" fmla="*/ 46 h 68"/>
                <a:gd name="T108" fmla="*/ 147 w 193"/>
                <a:gd name="T109" fmla="*/ 61 h 68"/>
                <a:gd name="T110" fmla="*/ 176 w 193"/>
                <a:gd name="T111" fmla="*/ 58 h 68"/>
                <a:gd name="T112" fmla="*/ 183 w 193"/>
                <a:gd name="T113" fmla="*/ 46 h 68"/>
                <a:gd name="T114" fmla="*/ 183 w 193"/>
                <a:gd name="T115" fmla="*/ 39 h 68"/>
                <a:gd name="T116" fmla="*/ 171 w 193"/>
                <a:gd name="T117" fmla="*/ 27 h 68"/>
                <a:gd name="T118" fmla="*/ 183 w 193"/>
                <a:gd name="T119" fmla="*/ 39 h 68"/>
                <a:gd name="T120" fmla="*/ 176 w 193"/>
                <a:gd name="T121" fmla="*/ 19 h 68"/>
                <a:gd name="T122" fmla="*/ 183 w 193"/>
                <a:gd name="T123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3" h="68">
                  <a:moveTo>
                    <a:pt x="0" y="0"/>
                  </a:moveTo>
                  <a:lnTo>
                    <a:pt x="0" y="68"/>
                  </a:lnTo>
                  <a:lnTo>
                    <a:pt x="193" y="68"/>
                  </a:lnTo>
                  <a:lnTo>
                    <a:pt x="193" y="0"/>
                  </a:lnTo>
                  <a:lnTo>
                    <a:pt x="0" y="0"/>
                  </a:lnTo>
                  <a:close/>
                  <a:moveTo>
                    <a:pt x="147" y="7"/>
                  </a:moveTo>
                  <a:lnTo>
                    <a:pt x="169" y="7"/>
                  </a:lnTo>
                  <a:lnTo>
                    <a:pt x="176" y="19"/>
                  </a:lnTo>
                  <a:lnTo>
                    <a:pt x="147" y="19"/>
                  </a:lnTo>
                  <a:lnTo>
                    <a:pt x="147" y="7"/>
                  </a:lnTo>
                  <a:close/>
                  <a:moveTo>
                    <a:pt x="147" y="27"/>
                  </a:moveTo>
                  <a:lnTo>
                    <a:pt x="169" y="27"/>
                  </a:lnTo>
                  <a:lnTo>
                    <a:pt x="176" y="39"/>
                  </a:lnTo>
                  <a:lnTo>
                    <a:pt x="147" y="39"/>
                  </a:lnTo>
                  <a:lnTo>
                    <a:pt x="147" y="27"/>
                  </a:lnTo>
                  <a:close/>
                  <a:moveTo>
                    <a:pt x="99" y="7"/>
                  </a:moveTo>
                  <a:lnTo>
                    <a:pt x="123" y="7"/>
                  </a:lnTo>
                  <a:lnTo>
                    <a:pt x="128" y="19"/>
                  </a:lnTo>
                  <a:lnTo>
                    <a:pt x="99" y="19"/>
                  </a:lnTo>
                  <a:lnTo>
                    <a:pt x="99" y="7"/>
                  </a:lnTo>
                  <a:close/>
                  <a:moveTo>
                    <a:pt x="99" y="27"/>
                  </a:moveTo>
                  <a:lnTo>
                    <a:pt x="123" y="27"/>
                  </a:lnTo>
                  <a:lnTo>
                    <a:pt x="128" y="39"/>
                  </a:lnTo>
                  <a:lnTo>
                    <a:pt x="99" y="39"/>
                  </a:lnTo>
                  <a:lnTo>
                    <a:pt x="99" y="27"/>
                  </a:lnTo>
                  <a:close/>
                  <a:moveTo>
                    <a:pt x="53" y="7"/>
                  </a:moveTo>
                  <a:lnTo>
                    <a:pt x="77" y="7"/>
                  </a:lnTo>
                  <a:lnTo>
                    <a:pt x="82" y="19"/>
                  </a:lnTo>
                  <a:lnTo>
                    <a:pt x="53" y="19"/>
                  </a:lnTo>
                  <a:lnTo>
                    <a:pt x="53" y="7"/>
                  </a:lnTo>
                  <a:close/>
                  <a:moveTo>
                    <a:pt x="53" y="27"/>
                  </a:moveTo>
                  <a:lnTo>
                    <a:pt x="77" y="27"/>
                  </a:lnTo>
                  <a:lnTo>
                    <a:pt x="82" y="39"/>
                  </a:lnTo>
                  <a:lnTo>
                    <a:pt x="53" y="39"/>
                  </a:lnTo>
                  <a:lnTo>
                    <a:pt x="53" y="27"/>
                  </a:lnTo>
                  <a:close/>
                  <a:moveTo>
                    <a:pt x="7" y="7"/>
                  </a:moveTo>
                  <a:lnTo>
                    <a:pt x="31" y="7"/>
                  </a:lnTo>
                  <a:lnTo>
                    <a:pt x="36" y="19"/>
                  </a:lnTo>
                  <a:lnTo>
                    <a:pt x="7" y="19"/>
                  </a:lnTo>
                  <a:lnTo>
                    <a:pt x="7" y="7"/>
                  </a:lnTo>
                  <a:close/>
                  <a:moveTo>
                    <a:pt x="7" y="27"/>
                  </a:moveTo>
                  <a:lnTo>
                    <a:pt x="31" y="27"/>
                  </a:lnTo>
                  <a:lnTo>
                    <a:pt x="36" y="39"/>
                  </a:lnTo>
                  <a:lnTo>
                    <a:pt x="7" y="39"/>
                  </a:lnTo>
                  <a:lnTo>
                    <a:pt x="7" y="27"/>
                  </a:lnTo>
                  <a:close/>
                  <a:moveTo>
                    <a:pt x="7" y="61"/>
                  </a:moveTo>
                  <a:lnTo>
                    <a:pt x="7" y="46"/>
                  </a:lnTo>
                  <a:lnTo>
                    <a:pt x="31" y="46"/>
                  </a:lnTo>
                  <a:lnTo>
                    <a:pt x="36" y="61"/>
                  </a:lnTo>
                  <a:lnTo>
                    <a:pt x="7" y="61"/>
                  </a:lnTo>
                  <a:close/>
                  <a:moveTo>
                    <a:pt x="45" y="58"/>
                  </a:moveTo>
                  <a:lnTo>
                    <a:pt x="36" y="58"/>
                  </a:lnTo>
                  <a:lnTo>
                    <a:pt x="31" y="46"/>
                  </a:lnTo>
                  <a:lnTo>
                    <a:pt x="45" y="46"/>
                  </a:lnTo>
                  <a:lnTo>
                    <a:pt x="45" y="58"/>
                  </a:lnTo>
                  <a:close/>
                  <a:moveTo>
                    <a:pt x="45" y="39"/>
                  </a:moveTo>
                  <a:lnTo>
                    <a:pt x="36" y="39"/>
                  </a:lnTo>
                  <a:lnTo>
                    <a:pt x="31" y="27"/>
                  </a:lnTo>
                  <a:lnTo>
                    <a:pt x="45" y="27"/>
                  </a:lnTo>
                  <a:lnTo>
                    <a:pt x="45" y="39"/>
                  </a:lnTo>
                  <a:close/>
                  <a:moveTo>
                    <a:pt x="45" y="19"/>
                  </a:moveTo>
                  <a:lnTo>
                    <a:pt x="36" y="19"/>
                  </a:lnTo>
                  <a:lnTo>
                    <a:pt x="31" y="7"/>
                  </a:lnTo>
                  <a:lnTo>
                    <a:pt x="45" y="7"/>
                  </a:lnTo>
                  <a:lnTo>
                    <a:pt x="45" y="19"/>
                  </a:lnTo>
                  <a:close/>
                  <a:moveTo>
                    <a:pt x="53" y="61"/>
                  </a:moveTo>
                  <a:lnTo>
                    <a:pt x="53" y="46"/>
                  </a:lnTo>
                  <a:lnTo>
                    <a:pt x="77" y="46"/>
                  </a:lnTo>
                  <a:lnTo>
                    <a:pt x="82" y="61"/>
                  </a:lnTo>
                  <a:lnTo>
                    <a:pt x="53" y="61"/>
                  </a:lnTo>
                  <a:close/>
                  <a:moveTo>
                    <a:pt x="91" y="58"/>
                  </a:moveTo>
                  <a:lnTo>
                    <a:pt x="84" y="58"/>
                  </a:lnTo>
                  <a:lnTo>
                    <a:pt x="79" y="46"/>
                  </a:lnTo>
                  <a:lnTo>
                    <a:pt x="91" y="46"/>
                  </a:lnTo>
                  <a:lnTo>
                    <a:pt x="91" y="58"/>
                  </a:lnTo>
                  <a:close/>
                  <a:moveTo>
                    <a:pt x="91" y="39"/>
                  </a:moveTo>
                  <a:lnTo>
                    <a:pt x="84" y="39"/>
                  </a:lnTo>
                  <a:lnTo>
                    <a:pt x="79" y="27"/>
                  </a:lnTo>
                  <a:lnTo>
                    <a:pt x="91" y="27"/>
                  </a:lnTo>
                  <a:lnTo>
                    <a:pt x="91" y="39"/>
                  </a:lnTo>
                  <a:close/>
                  <a:moveTo>
                    <a:pt x="91" y="19"/>
                  </a:moveTo>
                  <a:lnTo>
                    <a:pt x="84" y="19"/>
                  </a:lnTo>
                  <a:lnTo>
                    <a:pt x="79" y="7"/>
                  </a:lnTo>
                  <a:lnTo>
                    <a:pt x="91" y="7"/>
                  </a:lnTo>
                  <a:lnTo>
                    <a:pt x="91" y="19"/>
                  </a:lnTo>
                  <a:close/>
                  <a:moveTo>
                    <a:pt x="99" y="61"/>
                  </a:moveTo>
                  <a:lnTo>
                    <a:pt x="99" y="46"/>
                  </a:lnTo>
                  <a:lnTo>
                    <a:pt x="123" y="46"/>
                  </a:lnTo>
                  <a:lnTo>
                    <a:pt x="128" y="61"/>
                  </a:lnTo>
                  <a:lnTo>
                    <a:pt x="99" y="61"/>
                  </a:lnTo>
                  <a:close/>
                  <a:moveTo>
                    <a:pt x="137" y="58"/>
                  </a:moveTo>
                  <a:lnTo>
                    <a:pt x="130" y="58"/>
                  </a:lnTo>
                  <a:lnTo>
                    <a:pt x="125" y="46"/>
                  </a:lnTo>
                  <a:lnTo>
                    <a:pt x="137" y="46"/>
                  </a:lnTo>
                  <a:lnTo>
                    <a:pt x="137" y="58"/>
                  </a:lnTo>
                  <a:close/>
                  <a:moveTo>
                    <a:pt x="137" y="39"/>
                  </a:moveTo>
                  <a:lnTo>
                    <a:pt x="130" y="39"/>
                  </a:lnTo>
                  <a:lnTo>
                    <a:pt x="125" y="27"/>
                  </a:lnTo>
                  <a:lnTo>
                    <a:pt x="137" y="27"/>
                  </a:lnTo>
                  <a:lnTo>
                    <a:pt x="137" y="39"/>
                  </a:lnTo>
                  <a:close/>
                  <a:moveTo>
                    <a:pt x="137" y="19"/>
                  </a:moveTo>
                  <a:lnTo>
                    <a:pt x="130" y="19"/>
                  </a:lnTo>
                  <a:lnTo>
                    <a:pt x="125" y="7"/>
                  </a:lnTo>
                  <a:lnTo>
                    <a:pt x="137" y="7"/>
                  </a:lnTo>
                  <a:lnTo>
                    <a:pt x="137" y="19"/>
                  </a:lnTo>
                  <a:close/>
                  <a:moveTo>
                    <a:pt x="147" y="61"/>
                  </a:moveTo>
                  <a:lnTo>
                    <a:pt x="147" y="46"/>
                  </a:lnTo>
                  <a:lnTo>
                    <a:pt x="169" y="46"/>
                  </a:lnTo>
                  <a:lnTo>
                    <a:pt x="176" y="61"/>
                  </a:lnTo>
                  <a:lnTo>
                    <a:pt x="147" y="61"/>
                  </a:lnTo>
                  <a:close/>
                  <a:moveTo>
                    <a:pt x="183" y="58"/>
                  </a:moveTo>
                  <a:lnTo>
                    <a:pt x="176" y="58"/>
                  </a:lnTo>
                  <a:lnTo>
                    <a:pt x="171" y="46"/>
                  </a:lnTo>
                  <a:lnTo>
                    <a:pt x="183" y="46"/>
                  </a:lnTo>
                  <a:lnTo>
                    <a:pt x="183" y="58"/>
                  </a:lnTo>
                  <a:close/>
                  <a:moveTo>
                    <a:pt x="183" y="39"/>
                  </a:moveTo>
                  <a:lnTo>
                    <a:pt x="176" y="39"/>
                  </a:lnTo>
                  <a:lnTo>
                    <a:pt x="171" y="27"/>
                  </a:lnTo>
                  <a:lnTo>
                    <a:pt x="183" y="27"/>
                  </a:lnTo>
                  <a:lnTo>
                    <a:pt x="183" y="39"/>
                  </a:lnTo>
                  <a:close/>
                  <a:moveTo>
                    <a:pt x="183" y="19"/>
                  </a:moveTo>
                  <a:lnTo>
                    <a:pt x="176" y="19"/>
                  </a:lnTo>
                  <a:lnTo>
                    <a:pt x="171" y="7"/>
                  </a:lnTo>
                  <a:lnTo>
                    <a:pt x="183" y="7"/>
                  </a:lnTo>
                  <a:lnTo>
                    <a:pt x="18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7" name="TextBox 266"/>
          <p:cNvSpPr txBox="1"/>
          <p:nvPr/>
        </p:nvSpPr>
        <p:spPr>
          <a:xfrm>
            <a:off x="3287688" y="3269444"/>
            <a:ext cx="126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云服务器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备份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8" name="副标题 2"/>
          <p:cNvSpPr txBox="1">
            <a:spLocks/>
          </p:cNvSpPr>
          <p:nvPr/>
        </p:nvSpPr>
        <p:spPr>
          <a:xfrm>
            <a:off x="1034361" y="3007148"/>
            <a:ext cx="819584" cy="491903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lIns="121872" tIns="60936" rIns="121872" bIns="60936" rtlCol="0" anchor="ctr">
            <a:noAutofit/>
          </a:bodyPr>
          <a:lstStyle>
            <a:defPPr>
              <a:defRPr lang="zh-CN"/>
            </a:defPPr>
            <a:lvl1pPr marL="0" indent="0" algn="ctr" defTabSz="1219444" eaLnBrk="1" latinLnBrk="0" hangingPunct="1">
              <a:spcBef>
                <a:spcPct val="20000"/>
              </a:spcBef>
              <a:buFont typeface="Arial" pitchFamily="34" charset="0"/>
              <a:buNone/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defRPr>
            </a:lvl1pPr>
            <a:lvl2pPr marL="990798" indent="-381076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>
                <a:latin typeface="+mn-lt"/>
                <a:ea typeface="+mn-ea"/>
              </a:defRPr>
            </a:lvl2pPr>
            <a:lvl3pPr marL="1524305" indent="-304861" defTabSz="1219444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>
                <a:latin typeface="+mn-lt"/>
                <a:ea typeface="+mn-ea"/>
              </a:defRPr>
            </a:lvl3pPr>
            <a:lvl4pPr marL="2134027" indent="-304861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>
                <a:latin typeface="+mn-lt"/>
                <a:ea typeface="+mn-ea"/>
              </a:defRPr>
            </a:lvl4pPr>
            <a:lvl5pPr marL="2743749" indent="-304861" defTabSz="1219444" eaLnBrk="1" latinLnBrk="0" hangingPunct="1">
              <a:spcBef>
                <a:spcPct val="20000"/>
              </a:spcBef>
              <a:buFont typeface="Arial" pitchFamily="34" charset="0"/>
              <a:buChar char="»"/>
              <a:defRPr sz="2700">
                <a:latin typeface="+mn-lt"/>
                <a:ea typeface="+mn-ea"/>
              </a:defRPr>
            </a:lvl5pPr>
            <a:lvl6pPr marL="3353471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6pPr>
            <a:lvl7pPr marL="3963192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7pPr>
            <a:lvl8pPr marL="4572914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8pPr>
            <a:lvl9pPr marL="5182636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9pPr>
          </a:lstStyle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灾备</a:t>
            </a:r>
            <a:endParaRPr lang="en-US" altLang="zh-CN" sz="1200" b="0" dirty="0">
              <a:latin typeface="+mn-lt"/>
              <a:cs typeface="+mn-ea"/>
              <a:sym typeface="+mn-lt"/>
            </a:endParaRPr>
          </a:p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服务</a:t>
            </a:r>
          </a:p>
        </p:txBody>
      </p:sp>
      <p:sp>
        <p:nvSpPr>
          <p:cNvPr id="389" name="副标题 2"/>
          <p:cNvSpPr txBox="1">
            <a:spLocks/>
          </p:cNvSpPr>
          <p:nvPr/>
        </p:nvSpPr>
        <p:spPr>
          <a:xfrm>
            <a:off x="1041535" y="4181974"/>
            <a:ext cx="819584" cy="491903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lIns="121872" tIns="60936" rIns="121872" bIns="60936" rtlCol="0" anchor="ctr">
            <a:normAutofit lnSpcReduction="10000"/>
          </a:bodyPr>
          <a:lstStyle>
            <a:defPPr>
              <a:defRPr lang="zh-CN"/>
            </a:defPPr>
            <a:lvl1pPr marL="0" indent="0" algn="ctr" defTabSz="1219444" eaLnBrk="1" latinLnBrk="0" hangingPunct="1">
              <a:spcBef>
                <a:spcPct val="20000"/>
              </a:spcBef>
              <a:buFont typeface="Arial" pitchFamily="34" charset="0"/>
              <a:buNone/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defRPr>
            </a:lvl1pPr>
            <a:lvl2pPr marL="990798" indent="-381076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>
                <a:latin typeface="+mn-lt"/>
                <a:ea typeface="+mn-ea"/>
              </a:defRPr>
            </a:lvl2pPr>
            <a:lvl3pPr marL="1524305" indent="-304861" defTabSz="1219444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>
                <a:latin typeface="+mn-lt"/>
                <a:ea typeface="+mn-ea"/>
              </a:defRPr>
            </a:lvl3pPr>
            <a:lvl4pPr marL="2134027" indent="-304861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>
                <a:latin typeface="+mn-lt"/>
                <a:ea typeface="+mn-ea"/>
              </a:defRPr>
            </a:lvl4pPr>
            <a:lvl5pPr marL="2743749" indent="-304861" defTabSz="1219444" eaLnBrk="1" latinLnBrk="0" hangingPunct="1">
              <a:spcBef>
                <a:spcPct val="20000"/>
              </a:spcBef>
              <a:buFont typeface="Arial" pitchFamily="34" charset="0"/>
              <a:buChar char="»"/>
              <a:defRPr sz="2700">
                <a:latin typeface="+mn-lt"/>
                <a:ea typeface="+mn-ea"/>
              </a:defRPr>
            </a:lvl5pPr>
            <a:lvl6pPr marL="3353471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6pPr>
            <a:lvl7pPr marL="3963192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7pPr>
            <a:lvl8pPr marL="4572914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8pPr>
            <a:lvl9pPr marL="5182636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9pPr>
          </a:lstStyle>
          <a:p>
            <a:r>
              <a:rPr lang="en-US" altLang="zh-CN" sz="1200" b="0">
                <a:latin typeface="+mn-lt"/>
                <a:cs typeface="+mn-ea"/>
                <a:sym typeface="+mn-lt"/>
              </a:rPr>
              <a:t>PaaS</a:t>
            </a:r>
            <a:endParaRPr lang="en-US" altLang="zh-CN" sz="1200" b="0" dirty="0">
              <a:latin typeface="+mn-lt"/>
              <a:cs typeface="+mn-ea"/>
              <a:sym typeface="+mn-lt"/>
            </a:endParaRPr>
          </a:p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服务</a:t>
            </a:r>
          </a:p>
        </p:txBody>
      </p:sp>
      <p:sp>
        <p:nvSpPr>
          <p:cNvPr id="390" name="副标题 2"/>
          <p:cNvSpPr txBox="1">
            <a:spLocks/>
          </p:cNvSpPr>
          <p:nvPr/>
        </p:nvSpPr>
        <p:spPr>
          <a:xfrm>
            <a:off x="1044115" y="4769387"/>
            <a:ext cx="819584" cy="491903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lIns="121872" tIns="60936" rIns="121872" bIns="60936" rtlCol="0" anchor="ctr">
            <a:noAutofit/>
          </a:bodyPr>
          <a:lstStyle>
            <a:defPPr>
              <a:defRPr lang="zh-CN"/>
            </a:defPPr>
            <a:lvl1pPr marL="0" indent="0" algn="ctr" defTabSz="1219444" eaLnBrk="1" latinLnBrk="0" hangingPunct="1">
              <a:spcBef>
                <a:spcPct val="20000"/>
              </a:spcBef>
              <a:buFont typeface="Arial" pitchFamily="34" charset="0"/>
              <a:buNone/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defRPr>
            </a:lvl1pPr>
            <a:lvl2pPr marL="990798" indent="-381076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>
                <a:latin typeface="+mn-lt"/>
                <a:ea typeface="+mn-ea"/>
              </a:defRPr>
            </a:lvl2pPr>
            <a:lvl3pPr marL="1524305" indent="-304861" defTabSz="1219444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>
                <a:latin typeface="+mn-lt"/>
                <a:ea typeface="+mn-ea"/>
              </a:defRPr>
            </a:lvl3pPr>
            <a:lvl4pPr marL="2134027" indent="-304861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>
                <a:latin typeface="+mn-lt"/>
                <a:ea typeface="+mn-ea"/>
              </a:defRPr>
            </a:lvl4pPr>
            <a:lvl5pPr marL="2743749" indent="-304861" defTabSz="1219444" eaLnBrk="1" latinLnBrk="0" hangingPunct="1">
              <a:spcBef>
                <a:spcPct val="20000"/>
              </a:spcBef>
              <a:buFont typeface="Arial" pitchFamily="34" charset="0"/>
              <a:buChar char="»"/>
              <a:defRPr sz="2700">
                <a:latin typeface="+mn-lt"/>
                <a:ea typeface="+mn-ea"/>
              </a:defRPr>
            </a:lvl5pPr>
            <a:lvl6pPr marL="3353471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6pPr>
            <a:lvl7pPr marL="3963192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7pPr>
            <a:lvl8pPr marL="4572914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8pPr>
            <a:lvl9pPr marL="5182636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9pPr>
          </a:lstStyle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大数据服务</a:t>
            </a:r>
          </a:p>
        </p:txBody>
      </p:sp>
      <p:sp>
        <p:nvSpPr>
          <p:cNvPr id="391" name="矩形 390"/>
          <p:cNvSpPr/>
          <p:nvPr/>
        </p:nvSpPr>
        <p:spPr>
          <a:xfrm>
            <a:off x="7458499" y="3269444"/>
            <a:ext cx="14676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云硬盘高可用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2" name="TextBox 102"/>
          <p:cNvSpPr txBox="1"/>
          <p:nvPr/>
        </p:nvSpPr>
        <p:spPr>
          <a:xfrm>
            <a:off x="3401176" y="4490126"/>
            <a:ext cx="1225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云服务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392"/>
          <p:cNvGrpSpPr/>
          <p:nvPr/>
        </p:nvGrpSpPr>
        <p:grpSpPr>
          <a:xfrm>
            <a:off x="3698153" y="4253117"/>
            <a:ext cx="368682" cy="198431"/>
            <a:chOff x="4484688" y="4064000"/>
            <a:chExt cx="460375" cy="319088"/>
          </a:xfrm>
          <a:solidFill>
            <a:srgbClr val="00B0F0"/>
          </a:solidFill>
        </p:grpSpPr>
        <p:sp>
          <p:nvSpPr>
            <p:cNvPr id="394" name="Rectangle 14"/>
            <p:cNvSpPr>
              <a:spLocks noChangeArrowheads="1"/>
            </p:cNvSpPr>
            <p:nvPr/>
          </p:nvSpPr>
          <p:spPr bwMode="auto">
            <a:xfrm>
              <a:off x="4616450" y="4364038"/>
              <a:ext cx="349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5" name="Freeform 15"/>
            <p:cNvSpPr>
              <a:spLocks/>
            </p:cNvSpPr>
            <p:nvPr/>
          </p:nvSpPr>
          <p:spPr bwMode="auto">
            <a:xfrm>
              <a:off x="4519613" y="4340225"/>
              <a:ext cx="60325" cy="42863"/>
            </a:xfrm>
            <a:custGeom>
              <a:avLst/>
              <a:gdLst>
                <a:gd name="T0" fmla="*/ 0 w 16"/>
                <a:gd name="T1" fmla="*/ 4 h 11"/>
                <a:gd name="T2" fmla="*/ 16 w 16"/>
                <a:gd name="T3" fmla="*/ 11 h 11"/>
                <a:gd name="T4" fmla="*/ 16 w 16"/>
                <a:gd name="T5" fmla="*/ 6 h 11"/>
                <a:gd name="T6" fmla="*/ 3 w 16"/>
                <a:gd name="T7" fmla="*/ 0 h 11"/>
                <a:gd name="T8" fmla="*/ 0 w 1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0" y="4"/>
                  </a:moveTo>
                  <a:cubicBezTo>
                    <a:pt x="4" y="8"/>
                    <a:pt x="10" y="11"/>
                    <a:pt x="16" y="1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1" y="6"/>
                    <a:pt x="7" y="4"/>
                    <a:pt x="3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6" name="Freeform 16"/>
            <p:cNvSpPr>
              <a:spLocks/>
            </p:cNvSpPr>
            <p:nvPr/>
          </p:nvSpPr>
          <p:spPr bwMode="auto">
            <a:xfrm>
              <a:off x="4484688" y="4202113"/>
              <a:ext cx="53975" cy="100013"/>
            </a:xfrm>
            <a:custGeom>
              <a:avLst/>
              <a:gdLst>
                <a:gd name="T0" fmla="*/ 14 w 14"/>
                <a:gd name="T1" fmla="*/ 4 h 26"/>
                <a:gd name="T2" fmla="*/ 11 w 14"/>
                <a:gd name="T3" fmla="*/ 0 h 26"/>
                <a:gd name="T4" fmla="*/ 0 w 14"/>
                <a:gd name="T5" fmla="*/ 21 h 26"/>
                <a:gd name="T6" fmla="*/ 1 w 14"/>
                <a:gd name="T7" fmla="*/ 26 h 26"/>
                <a:gd name="T8" fmla="*/ 6 w 14"/>
                <a:gd name="T9" fmla="*/ 25 h 26"/>
                <a:gd name="T10" fmla="*/ 6 w 14"/>
                <a:gd name="T11" fmla="*/ 21 h 26"/>
                <a:gd name="T12" fmla="*/ 14 w 14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14" y="4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5"/>
                    <a:pt x="0" y="13"/>
                    <a:pt x="0" y="21"/>
                  </a:cubicBezTo>
                  <a:cubicBezTo>
                    <a:pt x="0" y="23"/>
                    <a:pt x="1" y="24"/>
                    <a:pt x="1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6" y="22"/>
                    <a:pt x="6" y="21"/>
                  </a:cubicBezTo>
                  <a:cubicBezTo>
                    <a:pt x="6" y="14"/>
                    <a:pt x="9" y="8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7" name="Freeform 17"/>
            <p:cNvSpPr>
              <a:spLocks/>
            </p:cNvSpPr>
            <p:nvPr/>
          </p:nvSpPr>
          <p:spPr bwMode="auto">
            <a:xfrm>
              <a:off x="4560888" y="4064000"/>
              <a:ext cx="384175" cy="319088"/>
            </a:xfrm>
            <a:custGeom>
              <a:avLst/>
              <a:gdLst>
                <a:gd name="T0" fmla="*/ 72 w 102"/>
                <a:gd name="T1" fmla="*/ 24 h 83"/>
                <a:gd name="T2" fmla="*/ 71 w 102"/>
                <a:gd name="T3" fmla="*/ 24 h 83"/>
                <a:gd name="T4" fmla="*/ 64 w 102"/>
                <a:gd name="T5" fmla="*/ 12 h 83"/>
                <a:gd name="T6" fmla="*/ 64 w 102"/>
                <a:gd name="T7" fmla="*/ 11 h 83"/>
                <a:gd name="T8" fmla="*/ 63 w 102"/>
                <a:gd name="T9" fmla="*/ 10 h 83"/>
                <a:gd name="T10" fmla="*/ 63 w 102"/>
                <a:gd name="T11" fmla="*/ 10 h 83"/>
                <a:gd name="T12" fmla="*/ 55 w 102"/>
                <a:gd name="T13" fmla="*/ 4 h 83"/>
                <a:gd name="T14" fmla="*/ 55 w 102"/>
                <a:gd name="T15" fmla="*/ 4 h 83"/>
                <a:gd name="T16" fmla="*/ 49 w 102"/>
                <a:gd name="T17" fmla="*/ 2 h 83"/>
                <a:gd name="T18" fmla="*/ 47 w 102"/>
                <a:gd name="T19" fmla="*/ 1 h 83"/>
                <a:gd name="T20" fmla="*/ 46 w 102"/>
                <a:gd name="T21" fmla="*/ 1 h 83"/>
                <a:gd name="T22" fmla="*/ 44 w 102"/>
                <a:gd name="T23" fmla="*/ 1 h 83"/>
                <a:gd name="T24" fmla="*/ 43 w 102"/>
                <a:gd name="T25" fmla="*/ 1 h 83"/>
                <a:gd name="T26" fmla="*/ 40 w 102"/>
                <a:gd name="T27" fmla="*/ 0 h 83"/>
                <a:gd name="T28" fmla="*/ 7 w 102"/>
                <a:gd name="T29" fmla="*/ 30 h 83"/>
                <a:gd name="T30" fmla="*/ 0 w 102"/>
                <a:gd name="T31" fmla="*/ 31 h 83"/>
                <a:gd name="T32" fmla="*/ 1 w 102"/>
                <a:gd name="T33" fmla="*/ 36 h 83"/>
                <a:gd name="T34" fmla="*/ 9 w 102"/>
                <a:gd name="T35" fmla="*/ 36 h 83"/>
                <a:gd name="T36" fmla="*/ 11 w 102"/>
                <a:gd name="T37" fmla="*/ 35 h 83"/>
                <a:gd name="T38" fmla="*/ 12 w 102"/>
                <a:gd name="T39" fmla="*/ 33 h 83"/>
                <a:gd name="T40" fmla="*/ 40 w 102"/>
                <a:gd name="T41" fmla="*/ 6 h 83"/>
                <a:gd name="T42" fmla="*/ 42 w 102"/>
                <a:gd name="T43" fmla="*/ 6 h 83"/>
                <a:gd name="T44" fmla="*/ 43 w 102"/>
                <a:gd name="T45" fmla="*/ 6 h 83"/>
                <a:gd name="T46" fmla="*/ 45 w 102"/>
                <a:gd name="T47" fmla="*/ 6 h 83"/>
                <a:gd name="T48" fmla="*/ 46 w 102"/>
                <a:gd name="T49" fmla="*/ 6 h 83"/>
                <a:gd name="T50" fmla="*/ 47 w 102"/>
                <a:gd name="T51" fmla="*/ 7 h 83"/>
                <a:gd name="T52" fmla="*/ 49 w 102"/>
                <a:gd name="T53" fmla="*/ 7 h 83"/>
                <a:gd name="T54" fmla="*/ 49 w 102"/>
                <a:gd name="T55" fmla="*/ 7 h 83"/>
                <a:gd name="T56" fmla="*/ 67 w 102"/>
                <a:gd name="T57" fmla="*/ 27 h 83"/>
                <a:gd name="T58" fmla="*/ 69 w 102"/>
                <a:gd name="T59" fmla="*/ 29 h 83"/>
                <a:gd name="T60" fmla="*/ 72 w 102"/>
                <a:gd name="T61" fmla="*/ 29 h 83"/>
                <a:gd name="T62" fmla="*/ 97 w 102"/>
                <a:gd name="T63" fmla="*/ 53 h 83"/>
                <a:gd name="T64" fmla="*/ 72 w 102"/>
                <a:gd name="T65" fmla="*/ 78 h 83"/>
                <a:gd name="T66" fmla="*/ 72 w 102"/>
                <a:gd name="T67" fmla="*/ 78 h 83"/>
                <a:gd name="T68" fmla="*/ 54 w 102"/>
                <a:gd name="T69" fmla="*/ 78 h 83"/>
                <a:gd name="T70" fmla="*/ 53 w 102"/>
                <a:gd name="T71" fmla="*/ 78 h 83"/>
                <a:gd name="T72" fmla="*/ 53 w 102"/>
                <a:gd name="T73" fmla="*/ 78 h 83"/>
                <a:gd name="T74" fmla="*/ 33 w 102"/>
                <a:gd name="T75" fmla="*/ 58 h 83"/>
                <a:gd name="T76" fmla="*/ 34 w 102"/>
                <a:gd name="T77" fmla="*/ 53 h 83"/>
                <a:gd name="T78" fmla="*/ 29 w 102"/>
                <a:gd name="T79" fmla="*/ 51 h 83"/>
                <a:gd name="T80" fmla="*/ 28 w 102"/>
                <a:gd name="T81" fmla="*/ 58 h 83"/>
                <a:gd name="T82" fmla="*/ 53 w 102"/>
                <a:gd name="T83" fmla="*/ 83 h 83"/>
                <a:gd name="T84" fmla="*/ 53 w 102"/>
                <a:gd name="T85" fmla="*/ 83 h 83"/>
                <a:gd name="T86" fmla="*/ 54 w 102"/>
                <a:gd name="T87" fmla="*/ 83 h 83"/>
                <a:gd name="T88" fmla="*/ 72 w 102"/>
                <a:gd name="T89" fmla="*/ 83 h 83"/>
                <a:gd name="T90" fmla="*/ 73 w 102"/>
                <a:gd name="T91" fmla="*/ 83 h 83"/>
                <a:gd name="T92" fmla="*/ 102 w 102"/>
                <a:gd name="T93" fmla="*/ 53 h 83"/>
                <a:gd name="T94" fmla="*/ 72 w 102"/>
                <a:gd name="T95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2" h="83">
                  <a:moveTo>
                    <a:pt x="72" y="24"/>
                  </a:moveTo>
                  <a:cubicBezTo>
                    <a:pt x="72" y="24"/>
                    <a:pt x="71" y="24"/>
                    <a:pt x="71" y="24"/>
                  </a:cubicBezTo>
                  <a:cubicBezTo>
                    <a:pt x="70" y="19"/>
                    <a:pt x="67" y="15"/>
                    <a:pt x="64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3" y="11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1" y="8"/>
                    <a:pt x="58" y="6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3" y="3"/>
                    <a:pt x="51" y="2"/>
                    <a:pt x="49" y="2"/>
                  </a:cubicBezTo>
                  <a:cubicBezTo>
                    <a:pt x="48" y="2"/>
                    <a:pt x="48" y="1"/>
                    <a:pt x="47" y="1"/>
                  </a:cubicBezTo>
                  <a:cubicBezTo>
                    <a:pt x="47" y="1"/>
                    <a:pt x="46" y="1"/>
                    <a:pt x="46" y="1"/>
                  </a:cubicBezTo>
                  <a:cubicBezTo>
                    <a:pt x="45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23" y="0"/>
                    <a:pt x="8" y="14"/>
                    <a:pt x="7" y="30"/>
                  </a:cubicBezTo>
                  <a:cubicBezTo>
                    <a:pt x="5" y="30"/>
                    <a:pt x="2" y="31"/>
                    <a:pt x="0" y="31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5"/>
                    <a:pt x="7" y="35"/>
                    <a:pt x="9" y="36"/>
                  </a:cubicBezTo>
                  <a:cubicBezTo>
                    <a:pt x="10" y="36"/>
                    <a:pt x="11" y="35"/>
                    <a:pt x="11" y="35"/>
                  </a:cubicBezTo>
                  <a:cubicBezTo>
                    <a:pt x="12" y="34"/>
                    <a:pt x="12" y="34"/>
                    <a:pt x="12" y="33"/>
                  </a:cubicBezTo>
                  <a:cubicBezTo>
                    <a:pt x="12" y="18"/>
                    <a:pt x="24" y="6"/>
                    <a:pt x="40" y="6"/>
                  </a:cubicBezTo>
                  <a:cubicBezTo>
                    <a:pt x="41" y="6"/>
                    <a:pt x="41" y="6"/>
                    <a:pt x="42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4" y="6"/>
                    <a:pt x="44" y="6"/>
                    <a:pt x="45" y="6"/>
                  </a:cubicBezTo>
                  <a:cubicBezTo>
                    <a:pt x="45" y="6"/>
                    <a:pt x="46" y="6"/>
                    <a:pt x="46" y="6"/>
                  </a:cubicBezTo>
                  <a:cubicBezTo>
                    <a:pt x="47" y="6"/>
                    <a:pt x="47" y="7"/>
                    <a:pt x="47" y="7"/>
                  </a:cubicBezTo>
                  <a:cubicBezTo>
                    <a:pt x="48" y="7"/>
                    <a:pt x="4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8" y="11"/>
                    <a:pt x="64" y="18"/>
                    <a:pt x="67" y="27"/>
                  </a:cubicBezTo>
                  <a:cubicBezTo>
                    <a:pt x="67" y="28"/>
                    <a:pt x="68" y="29"/>
                    <a:pt x="69" y="29"/>
                  </a:cubicBezTo>
                  <a:cubicBezTo>
                    <a:pt x="70" y="29"/>
                    <a:pt x="71" y="29"/>
                    <a:pt x="72" y="29"/>
                  </a:cubicBezTo>
                  <a:cubicBezTo>
                    <a:pt x="86" y="29"/>
                    <a:pt x="97" y="40"/>
                    <a:pt x="97" y="53"/>
                  </a:cubicBezTo>
                  <a:cubicBezTo>
                    <a:pt x="97" y="67"/>
                    <a:pt x="86" y="78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4" y="78"/>
                    <a:pt x="54" y="78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2" y="78"/>
                    <a:pt x="33" y="69"/>
                    <a:pt x="33" y="58"/>
                  </a:cubicBezTo>
                  <a:cubicBezTo>
                    <a:pt x="33" y="56"/>
                    <a:pt x="34" y="54"/>
                    <a:pt x="34" y="53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3"/>
                    <a:pt x="28" y="56"/>
                    <a:pt x="28" y="58"/>
                  </a:cubicBezTo>
                  <a:cubicBezTo>
                    <a:pt x="28" y="72"/>
                    <a:pt x="39" y="83"/>
                    <a:pt x="53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3" y="83"/>
                    <a:pt x="73" y="83"/>
                  </a:cubicBezTo>
                  <a:cubicBezTo>
                    <a:pt x="89" y="83"/>
                    <a:pt x="102" y="70"/>
                    <a:pt x="102" y="53"/>
                  </a:cubicBezTo>
                  <a:cubicBezTo>
                    <a:pt x="102" y="37"/>
                    <a:pt x="89" y="24"/>
                    <a:pt x="7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8" name="Freeform 18"/>
            <p:cNvSpPr>
              <a:spLocks/>
            </p:cNvSpPr>
            <p:nvPr/>
          </p:nvSpPr>
          <p:spPr bwMode="auto">
            <a:xfrm>
              <a:off x="4654550" y="4152900"/>
              <a:ext cx="109538" cy="95250"/>
            </a:xfrm>
            <a:custGeom>
              <a:avLst/>
              <a:gdLst>
                <a:gd name="T0" fmla="*/ 19 w 69"/>
                <a:gd name="T1" fmla="*/ 58 h 60"/>
                <a:gd name="T2" fmla="*/ 31 w 69"/>
                <a:gd name="T3" fmla="*/ 50 h 60"/>
                <a:gd name="T4" fmla="*/ 47 w 69"/>
                <a:gd name="T5" fmla="*/ 60 h 60"/>
                <a:gd name="T6" fmla="*/ 69 w 69"/>
                <a:gd name="T7" fmla="*/ 0 h 60"/>
                <a:gd name="T8" fmla="*/ 0 w 69"/>
                <a:gd name="T9" fmla="*/ 31 h 60"/>
                <a:gd name="T10" fmla="*/ 14 w 69"/>
                <a:gd name="T11" fmla="*/ 41 h 60"/>
                <a:gd name="T12" fmla="*/ 19 w 69"/>
                <a:gd name="T13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0">
                  <a:moveTo>
                    <a:pt x="19" y="58"/>
                  </a:moveTo>
                  <a:lnTo>
                    <a:pt x="31" y="50"/>
                  </a:lnTo>
                  <a:lnTo>
                    <a:pt x="47" y="60"/>
                  </a:lnTo>
                  <a:lnTo>
                    <a:pt x="69" y="0"/>
                  </a:lnTo>
                  <a:lnTo>
                    <a:pt x="0" y="31"/>
                  </a:lnTo>
                  <a:lnTo>
                    <a:pt x="14" y="41"/>
                  </a:lnTo>
                  <a:lnTo>
                    <a:pt x="1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9" name="TextBox 35"/>
          <p:cNvSpPr txBox="1"/>
          <p:nvPr/>
        </p:nvSpPr>
        <p:spPr>
          <a:xfrm>
            <a:off x="2104030" y="5085184"/>
            <a:ext cx="122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大数据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lang="en-US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399"/>
          <p:cNvGrpSpPr/>
          <p:nvPr/>
        </p:nvGrpSpPr>
        <p:grpSpPr>
          <a:xfrm>
            <a:off x="2576958" y="4821901"/>
            <a:ext cx="318954" cy="291050"/>
            <a:chOff x="1047750" y="5349875"/>
            <a:chExt cx="344488" cy="404813"/>
          </a:xfrm>
          <a:solidFill>
            <a:srgbClr val="00B0F0"/>
          </a:solidFill>
        </p:grpSpPr>
        <p:sp>
          <p:nvSpPr>
            <p:cNvPr id="401" name="Freeform 89"/>
            <p:cNvSpPr>
              <a:spLocks/>
            </p:cNvSpPr>
            <p:nvPr/>
          </p:nvSpPr>
          <p:spPr bwMode="auto">
            <a:xfrm>
              <a:off x="1122363" y="5449888"/>
              <a:ext cx="214313" cy="166688"/>
            </a:xfrm>
            <a:custGeom>
              <a:avLst/>
              <a:gdLst>
                <a:gd name="T0" fmla="*/ 38 w 57"/>
                <a:gd name="T1" fmla="*/ 43 h 43"/>
                <a:gd name="T2" fmla="*/ 38 w 57"/>
                <a:gd name="T3" fmla="*/ 41 h 43"/>
                <a:gd name="T4" fmla="*/ 38 w 57"/>
                <a:gd name="T5" fmla="*/ 41 h 43"/>
                <a:gd name="T6" fmla="*/ 51 w 57"/>
                <a:gd name="T7" fmla="*/ 35 h 43"/>
                <a:gd name="T8" fmla="*/ 50 w 57"/>
                <a:gd name="T9" fmla="*/ 13 h 43"/>
                <a:gd name="T10" fmla="*/ 49 w 57"/>
                <a:gd name="T11" fmla="*/ 12 h 43"/>
                <a:gd name="T12" fmla="*/ 41 w 57"/>
                <a:gd name="T13" fmla="*/ 11 h 43"/>
                <a:gd name="T14" fmla="*/ 40 w 57"/>
                <a:gd name="T15" fmla="*/ 11 h 43"/>
                <a:gd name="T16" fmla="*/ 39 w 57"/>
                <a:gd name="T17" fmla="*/ 8 h 43"/>
                <a:gd name="T18" fmla="*/ 24 w 57"/>
                <a:gd name="T19" fmla="*/ 3 h 43"/>
                <a:gd name="T20" fmla="*/ 10 w 57"/>
                <a:gd name="T21" fmla="*/ 9 h 43"/>
                <a:gd name="T22" fmla="*/ 9 w 57"/>
                <a:gd name="T23" fmla="*/ 10 h 43"/>
                <a:gd name="T24" fmla="*/ 2 w 57"/>
                <a:gd name="T25" fmla="*/ 15 h 43"/>
                <a:gd name="T26" fmla="*/ 0 w 57"/>
                <a:gd name="T27" fmla="*/ 13 h 43"/>
                <a:gd name="T28" fmla="*/ 8 w 57"/>
                <a:gd name="T29" fmla="*/ 8 h 43"/>
                <a:gd name="T30" fmla="*/ 24 w 57"/>
                <a:gd name="T31" fmla="*/ 0 h 43"/>
                <a:gd name="T32" fmla="*/ 40 w 57"/>
                <a:gd name="T33" fmla="*/ 7 h 43"/>
                <a:gd name="T34" fmla="*/ 42 w 57"/>
                <a:gd name="T35" fmla="*/ 9 h 43"/>
                <a:gd name="T36" fmla="*/ 50 w 57"/>
                <a:gd name="T37" fmla="*/ 10 h 43"/>
                <a:gd name="T38" fmla="*/ 51 w 57"/>
                <a:gd name="T39" fmla="*/ 10 h 43"/>
                <a:gd name="T40" fmla="*/ 52 w 57"/>
                <a:gd name="T41" fmla="*/ 12 h 43"/>
                <a:gd name="T42" fmla="*/ 53 w 57"/>
                <a:gd name="T43" fmla="*/ 37 h 43"/>
                <a:gd name="T44" fmla="*/ 38 w 57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43">
                  <a:moveTo>
                    <a:pt x="38" y="43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1" y="41"/>
                    <a:pt x="48" y="40"/>
                    <a:pt x="51" y="35"/>
                  </a:cubicBezTo>
                  <a:cubicBezTo>
                    <a:pt x="54" y="31"/>
                    <a:pt x="54" y="23"/>
                    <a:pt x="50" y="1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0" y="11"/>
                    <a:pt x="40" y="11"/>
                  </a:cubicBezTo>
                  <a:cubicBezTo>
                    <a:pt x="40" y="10"/>
                    <a:pt x="39" y="9"/>
                    <a:pt x="39" y="8"/>
                  </a:cubicBezTo>
                  <a:cubicBezTo>
                    <a:pt x="35" y="5"/>
                    <a:pt x="30" y="3"/>
                    <a:pt x="24" y="3"/>
                  </a:cubicBezTo>
                  <a:cubicBezTo>
                    <a:pt x="19" y="3"/>
                    <a:pt x="13" y="5"/>
                    <a:pt x="10" y="9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6" y="11"/>
                    <a:pt x="4" y="13"/>
                    <a:pt x="2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1"/>
                    <a:pt x="5" y="9"/>
                    <a:pt x="8" y="8"/>
                  </a:cubicBezTo>
                  <a:cubicBezTo>
                    <a:pt x="12" y="3"/>
                    <a:pt x="18" y="0"/>
                    <a:pt x="24" y="0"/>
                  </a:cubicBezTo>
                  <a:cubicBezTo>
                    <a:pt x="31" y="0"/>
                    <a:pt x="37" y="3"/>
                    <a:pt x="40" y="7"/>
                  </a:cubicBezTo>
                  <a:cubicBezTo>
                    <a:pt x="41" y="7"/>
                    <a:pt x="42" y="8"/>
                    <a:pt x="42" y="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6" y="23"/>
                    <a:pt x="57" y="31"/>
                    <a:pt x="53" y="37"/>
                  </a:cubicBezTo>
                  <a:cubicBezTo>
                    <a:pt x="49" y="43"/>
                    <a:pt x="42" y="43"/>
                    <a:pt x="3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2" name="Freeform 90"/>
            <p:cNvSpPr>
              <a:spLocks/>
            </p:cNvSpPr>
            <p:nvPr/>
          </p:nvSpPr>
          <p:spPr bwMode="auto">
            <a:xfrm>
              <a:off x="1089025" y="5495925"/>
              <a:ext cx="104775" cy="131763"/>
            </a:xfrm>
            <a:custGeom>
              <a:avLst/>
              <a:gdLst>
                <a:gd name="T0" fmla="*/ 14 w 28"/>
                <a:gd name="T1" fmla="*/ 34 h 34"/>
                <a:gd name="T2" fmla="*/ 12 w 28"/>
                <a:gd name="T3" fmla="*/ 33 h 34"/>
                <a:gd name="T4" fmla="*/ 11 w 28"/>
                <a:gd name="T5" fmla="*/ 28 h 34"/>
                <a:gd name="T6" fmla="*/ 10 w 28"/>
                <a:gd name="T7" fmla="*/ 25 h 34"/>
                <a:gd name="T8" fmla="*/ 2 w 28"/>
                <a:gd name="T9" fmla="*/ 17 h 34"/>
                <a:gd name="T10" fmla="*/ 10 w 28"/>
                <a:gd name="T11" fmla="*/ 0 h 34"/>
                <a:gd name="T12" fmla="*/ 11 w 28"/>
                <a:gd name="T13" fmla="*/ 0 h 34"/>
                <a:gd name="T14" fmla="*/ 11 w 28"/>
                <a:gd name="T15" fmla="*/ 0 h 34"/>
                <a:gd name="T16" fmla="*/ 12 w 28"/>
                <a:gd name="T17" fmla="*/ 1 h 34"/>
                <a:gd name="T18" fmla="*/ 11 w 28"/>
                <a:gd name="T19" fmla="*/ 2 h 34"/>
                <a:gd name="T20" fmla="*/ 4 w 28"/>
                <a:gd name="T21" fmla="*/ 17 h 34"/>
                <a:gd name="T22" fmla="*/ 11 w 28"/>
                <a:gd name="T23" fmla="*/ 23 h 34"/>
                <a:gd name="T24" fmla="*/ 13 w 28"/>
                <a:gd name="T25" fmla="*/ 28 h 34"/>
                <a:gd name="T26" fmla="*/ 14 w 28"/>
                <a:gd name="T27" fmla="*/ 31 h 34"/>
                <a:gd name="T28" fmla="*/ 15 w 28"/>
                <a:gd name="T29" fmla="*/ 31 h 34"/>
                <a:gd name="T30" fmla="*/ 15 w 28"/>
                <a:gd name="T31" fmla="*/ 31 h 34"/>
                <a:gd name="T32" fmla="*/ 22 w 28"/>
                <a:gd name="T33" fmla="*/ 29 h 34"/>
                <a:gd name="T34" fmla="*/ 24 w 28"/>
                <a:gd name="T35" fmla="*/ 11 h 34"/>
                <a:gd name="T36" fmla="*/ 25 w 28"/>
                <a:gd name="T37" fmla="*/ 10 h 34"/>
                <a:gd name="T38" fmla="*/ 26 w 28"/>
                <a:gd name="T39" fmla="*/ 10 h 34"/>
                <a:gd name="T40" fmla="*/ 27 w 28"/>
                <a:gd name="T41" fmla="*/ 11 h 34"/>
                <a:gd name="T42" fmla="*/ 24 w 28"/>
                <a:gd name="T43" fmla="*/ 30 h 34"/>
                <a:gd name="T44" fmla="*/ 15 w 28"/>
                <a:gd name="T45" fmla="*/ 34 h 34"/>
                <a:gd name="T46" fmla="*/ 14 w 28"/>
                <a:gd name="T4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4">
                  <a:moveTo>
                    <a:pt x="14" y="34"/>
                  </a:moveTo>
                  <a:cubicBezTo>
                    <a:pt x="13" y="34"/>
                    <a:pt x="13" y="33"/>
                    <a:pt x="12" y="33"/>
                  </a:cubicBezTo>
                  <a:cubicBezTo>
                    <a:pt x="11" y="31"/>
                    <a:pt x="11" y="29"/>
                    <a:pt x="11" y="28"/>
                  </a:cubicBezTo>
                  <a:cubicBezTo>
                    <a:pt x="11" y="26"/>
                    <a:pt x="11" y="25"/>
                    <a:pt x="10" y="25"/>
                  </a:cubicBezTo>
                  <a:cubicBezTo>
                    <a:pt x="6" y="23"/>
                    <a:pt x="3" y="21"/>
                    <a:pt x="2" y="17"/>
                  </a:cubicBezTo>
                  <a:cubicBezTo>
                    <a:pt x="0" y="10"/>
                    <a:pt x="9" y="1"/>
                    <a:pt x="10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3" y="10"/>
                    <a:pt x="4" y="17"/>
                  </a:cubicBezTo>
                  <a:cubicBezTo>
                    <a:pt x="5" y="19"/>
                    <a:pt x="7" y="21"/>
                    <a:pt x="11" y="23"/>
                  </a:cubicBezTo>
                  <a:cubicBezTo>
                    <a:pt x="13" y="23"/>
                    <a:pt x="13" y="26"/>
                    <a:pt x="13" y="28"/>
                  </a:cubicBezTo>
                  <a:cubicBezTo>
                    <a:pt x="13" y="29"/>
                    <a:pt x="13" y="30"/>
                    <a:pt x="14" y="31"/>
                  </a:cubicBezTo>
                  <a:cubicBezTo>
                    <a:pt x="14" y="31"/>
                    <a:pt x="14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20" y="31"/>
                    <a:pt x="22" y="29"/>
                  </a:cubicBezTo>
                  <a:cubicBezTo>
                    <a:pt x="25" y="26"/>
                    <a:pt x="26" y="19"/>
                    <a:pt x="24" y="11"/>
                  </a:cubicBezTo>
                  <a:cubicBezTo>
                    <a:pt x="24" y="10"/>
                    <a:pt x="25" y="10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7" y="10"/>
                    <a:pt x="27" y="11"/>
                  </a:cubicBezTo>
                  <a:cubicBezTo>
                    <a:pt x="28" y="20"/>
                    <a:pt x="27" y="27"/>
                    <a:pt x="24" y="30"/>
                  </a:cubicBezTo>
                  <a:cubicBezTo>
                    <a:pt x="20" y="34"/>
                    <a:pt x="16" y="34"/>
                    <a:pt x="15" y="34"/>
                  </a:cubicBezTo>
                  <a:cubicBezTo>
                    <a:pt x="15" y="34"/>
                    <a:pt x="15" y="34"/>
                    <a:pt x="1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3" name="Freeform 91"/>
            <p:cNvSpPr>
              <a:spLocks/>
            </p:cNvSpPr>
            <p:nvPr/>
          </p:nvSpPr>
          <p:spPr bwMode="auto">
            <a:xfrm>
              <a:off x="1235075" y="5514975"/>
              <a:ext cx="25400" cy="20638"/>
            </a:xfrm>
            <a:custGeom>
              <a:avLst/>
              <a:gdLst>
                <a:gd name="T0" fmla="*/ 2 w 7"/>
                <a:gd name="T1" fmla="*/ 5 h 5"/>
                <a:gd name="T2" fmla="*/ 1 w 7"/>
                <a:gd name="T3" fmla="*/ 4 h 5"/>
                <a:gd name="T4" fmla="*/ 0 w 7"/>
                <a:gd name="T5" fmla="*/ 4 h 5"/>
                <a:gd name="T6" fmla="*/ 1 w 7"/>
                <a:gd name="T7" fmla="*/ 3 h 5"/>
                <a:gd name="T8" fmla="*/ 5 w 7"/>
                <a:gd name="T9" fmla="*/ 0 h 5"/>
                <a:gd name="T10" fmla="*/ 7 w 7"/>
                <a:gd name="T11" fmla="*/ 0 h 5"/>
                <a:gd name="T12" fmla="*/ 7 w 7"/>
                <a:gd name="T13" fmla="*/ 1 h 5"/>
                <a:gd name="T14" fmla="*/ 7 w 7"/>
                <a:gd name="T15" fmla="*/ 2 h 5"/>
                <a:gd name="T16" fmla="*/ 6 w 7"/>
                <a:gd name="T17" fmla="*/ 3 h 5"/>
                <a:gd name="T18" fmla="*/ 6 w 7"/>
                <a:gd name="T19" fmla="*/ 3 h 5"/>
                <a:gd name="T20" fmla="*/ 5 w 7"/>
                <a:gd name="T21" fmla="*/ 3 h 5"/>
                <a:gd name="T22" fmla="*/ 3 w 7"/>
                <a:gd name="T23" fmla="*/ 4 h 5"/>
                <a:gd name="T24" fmla="*/ 2 w 7"/>
                <a:gd name="T2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5">
                  <a:moveTo>
                    <a:pt x="2" y="5"/>
                  </a:move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2"/>
                    <a:pt x="3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4" name="Freeform 92"/>
            <p:cNvSpPr>
              <a:spLocks/>
            </p:cNvSpPr>
            <p:nvPr/>
          </p:nvSpPr>
          <p:spPr bwMode="auto">
            <a:xfrm>
              <a:off x="1235075" y="5453063"/>
              <a:ext cx="49213" cy="77788"/>
            </a:xfrm>
            <a:custGeom>
              <a:avLst/>
              <a:gdLst>
                <a:gd name="T0" fmla="*/ 12 w 13"/>
                <a:gd name="T1" fmla="*/ 20 h 20"/>
                <a:gd name="T2" fmla="*/ 12 w 13"/>
                <a:gd name="T3" fmla="*/ 19 h 20"/>
                <a:gd name="T4" fmla="*/ 11 w 13"/>
                <a:gd name="T5" fmla="*/ 12 h 20"/>
                <a:gd name="T6" fmla="*/ 1 w 13"/>
                <a:gd name="T7" fmla="*/ 3 h 20"/>
                <a:gd name="T8" fmla="*/ 0 w 13"/>
                <a:gd name="T9" fmla="*/ 2 h 20"/>
                <a:gd name="T10" fmla="*/ 0 w 13"/>
                <a:gd name="T11" fmla="*/ 1 h 20"/>
                <a:gd name="T12" fmla="*/ 1 w 13"/>
                <a:gd name="T13" fmla="*/ 0 h 20"/>
                <a:gd name="T14" fmla="*/ 1 w 13"/>
                <a:gd name="T15" fmla="*/ 0 h 20"/>
                <a:gd name="T16" fmla="*/ 2 w 13"/>
                <a:gd name="T17" fmla="*/ 0 h 20"/>
                <a:gd name="T18" fmla="*/ 13 w 13"/>
                <a:gd name="T19" fmla="*/ 11 h 20"/>
                <a:gd name="T20" fmla="*/ 13 w 13"/>
                <a:gd name="T21" fmla="*/ 13 h 20"/>
                <a:gd name="T22" fmla="*/ 12 w 13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0">
                  <a:moveTo>
                    <a:pt x="12" y="20"/>
                  </a:moveTo>
                  <a:cubicBezTo>
                    <a:pt x="12" y="20"/>
                    <a:pt x="12" y="19"/>
                    <a:pt x="12" y="19"/>
                  </a:cubicBezTo>
                  <a:cubicBezTo>
                    <a:pt x="12" y="17"/>
                    <a:pt x="12" y="15"/>
                    <a:pt x="11" y="12"/>
                  </a:cubicBezTo>
                  <a:cubicBezTo>
                    <a:pt x="10" y="8"/>
                    <a:pt x="6" y="4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7" y="2"/>
                    <a:pt x="11" y="5"/>
                    <a:pt x="13" y="11"/>
                  </a:cubicBezTo>
                  <a:cubicBezTo>
                    <a:pt x="13" y="11"/>
                    <a:pt x="13" y="12"/>
                    <a:pt x="13" y="13"/>
                  </a:cubicBezTo>
                  <a:cubicBezTo>
                    <a:pt x="13" y="16"/>
                    <a:pt x="13" y="18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5" name="Freeform 93"/>
            <p:cNvSpPr>
              <a:spLocks/>
            </p:cNvSpPr>
            <p:nvPr/>
          </p:nvSpPr>
          <p:spPr bwMode="auto">
            <a:xfrm>
              <a:off x="1216025" y="5608638"/>
              <a:ext cx="57150" cy="30163"/>
            </a:xfrm>
            <a:custGeom>
              <a:avLst/>
              <a:gdLst>
                <a:gd name="T0" fmla="*/ 6 w 15"/>
                <a:gd name="T1" fmla="*/ 8 h 8"/>
                <a:gd name="T2" fmla="*/ 1 w 15"/>
                <a:gd name="T3" fmla="*/ 7 h 8"/>
                <a:gd name="T4" fmla="*/ 0 w 15"/>
                <a:gd name="T5" fmla="*/ 2 h 8"/>
                <a:gd name="T6" fmla="*/ 6 w 15"/>
                <a:gd name="T7" fmla="*/ 5 h 8"/>
                <a:gd name="T8" fmla="*/ 9 w 15"/>
                <a:gd name="T9" fmla="*/ 5 h 8"/>
                <a:gd name="T10" fmla="*/ 13 w 15"/>
                <a:gd name="T11" fmla="*/ 0 h 8"/>
                <a:gd name="T12" fmla="*/ 15 w 15"/>
                <a:gd name="T13" fmla="*/ 0 h 8"/>
                <a:gd name="T14" fmla="*/ 10 w 15"/>
                <a:gd name="T15" fmla="*/ 7 h 8"/>
                <a:gd name="T16" fmla="*/ 6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6" y="8"/>
                  </a:moveTo>
                  <a:cubicBezTo>
                    <a:pt x="4" y="8"/>
                    <a:pt x="3" y="8"/>
                    <a:pt x="1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4" y="5"/>
                    <a:pt x="6" y="5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11" y="4"/>
                    <a:pt x="12" y="2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3"/>
                    <a:pt x="13" y="6"/>
                    <a:pt x="10" y="7"/>
                  </a:cubicBezTo>
                  <a:cubicBezTo>
                    <a:pt x="9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6" name="Freeform 94"/>
            <p:cNvSpPr>
              <a:spLocks noEditPoints="1"/>
            </p:cNvSpPr>
            <p:nvPr/>
          </p:nvSpPr>
          <p:spPr bwMode="auto">
            <a:xfrm>
              <a:off x="1047750" y="5349875"/>
              <a:ext cx="344488" cy="404813"/>
            </a:xfrm>
            <a:custGeom>
              <a:avLst/>
              <a:gdLst>
                <a:gd name="T0" fmla="*/ 91 w 92"/>
                <a:gd name="T1" fmla="*/ 25 h 105"/>
                <a:gd name="T2" fmla="*/ 47 w 92"/>
                <a:gd name="T3" fmla="*/ 0 h 105"/>
                <a:gd name="T4" fmla="*/ 45 w 92"/>
                <a:gd name="T5" fmla="*/ 0 h 105"/>
                <a:gd name="T6" fmla="*/ 1 w 92"/>
                <a:gd name="T7" fmla="*/ 25 h 105"/>
                <a:gd name="T8" fmla="*/ 0 w 92"/>
                <a:gd name="T9" fmla="*/ 27 h 105"/>
                <a:gd name="T10" fmla="*/ 0 w 92"/>
                <a:gd name="T11" fmla="*/ 78 h 105"/>
                <a:gd name="T12" fmla="*/ 1 w 92"/>
                <a:gd name="T13" fmla="*/ 80 h 105"/>
                <a:gd name="T14" fmla="*/ 45 w 92"/>
                <a:gd name="T15" fmla="*/ 105 h 105"/>
                <a:gd name="T16" fmla="*/ 46 w 92"/>
                <a:gd name="T17" fmla="*/ 105 h 105"/>
                <a:gd name="T18" fmla="*/ 47 w 92"/>
                <a:gd name="T19" fmla="*/ 105 h 105"/>
                <a:gd name="T20" fmla="*/ 91 w 92"/>
                <a:gd name="T21" fmla="*/ 80 h 105"/>
                <a:gd name="T22" fmla="*/ 92 w 92"/>
                <a:gd name="T23" fmla="*/ 78 h 105"/>
                <a:gd name="T24" fmla="*/ 92 w 92"/>
                <a:gd name="T25" fmla="*/ 27 h 105"/>
                <a:gd name="T26" fmla="*/ 91 w 92"/>
                <a:gd name="T27" fmla="*/ 25 h 105"/>
                <a:gd name="T28" fmla="*/ 87 w 92"/>
                <a:gd name="T29" fmla="*/ 76 h 105"/>
                <a:gd name="T30" fmla="*/ 46 w 92"/>
                <a:gd name="T31" fmla="*/ 100 h 105"/>
                <a:gd name="T32" fmla="*/ 5 w 92"/>
                <a:gd name="T33" fmla="*/ 76 h 105"/>
                <a:gd name="T34" fmla="*/ 5 w 92"/>
                <a:gd name="T35" fmla="*/ 29 h 105"/>
                <a:gd name="T36" fmla="*/ 46 w 92"/>
                <a:gd name="T37" fmla="*/ 5 h 105"/>
                <a:gd name="T38" fmla="*/ 87 w 92"/>
                <a:gd name="T39" fmla="*/ 29 h 105"/>
                <a:gd name="T40" fmla="*/ 87 w 92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05">
                  <a:moveTo>
                    <a:pt x="91" y="25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0"/>
                    <a:pt x="45" y="0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6"/>
                    <a:pt x="0" y="26"/>
                    <a:pt x="0" y="2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79"/>
                    <a:pt x="1" y="80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6" y="105"/>
                    <a:pt x="46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2" y="79"/>
                    <a:pt x="92" y="79"/>
                    <a:pt x="92" y="78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2" y="26"/>
                    <a:pt x="91" y="25"/>
                  </a:cubicBezTo>
                  <a:close/>
                  <a:moveTo>
                    <a:pt x="87" y="76"/>
                  </a:moveTo>
                  <a:cubicBezTo>
                    <a:pt x="46" y="100"/>
                    <a:pt x="46" y="100"/>
                    <a:pt x="46" y="10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87" y="29"/>
                    <a:pt x="87" y="29"/>
                    <a:pt x="87" y="29"/>
                  </a:cubicBezTo>
                  <a:lnTo>
                    <a:pt x="87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406"/>
          <p:cNvGrpSpPr/>
          <p:nvPr/>
        </p:nvGrpSpPr>
        <p:grpSpPr>
          <a:xfrm>
            <a:off x="8072877" y="3071148"/>
            <a:ext cx="294218" cy="247068"/>
            <a:chOff x="5276850" y="7291388"/>
            <a:chExt cx="409575" cy="442912"/>
          </a:xfrm>
          <a:solidFill>
            <a:srgbClr val="00B0F0"/>
          </a:solidFill>
        </p:grpSpPr>
        <p:sp>
          <p:nvSpPr>
            <p:cNvPr id="408" name="Freeform 90"/>
            <p:cNvSpPr>
              <a:spLocks noEditPoints="1"/>
            </p:cNvSpPr>
            <p:nvPr/>
          </p:nvSpPr>
          <p:spPr bwMode="auto">
            <a:xfrm>
              <a:off x="5276850" y="7291388"/>
              <a:ext cx="409575" cy="412750"/>
            </a:xfrm>
            <a:custGeom>
              <a:avLst/>
              <a:gdLst>
                <a:gd name="T0" fmla="*/ 130 w 258"/>
                <a:gd name="T1" fmla="*/ 0 h 260"/>
                <a:gd name="T2" fmla="*/ 0 w 258"/>
                <a:gd name="T3" fmla="*/ 41 h 260"/>
                <a:gd name="T4" fmla="*/ 0 w 258"/>
                <a:gd name="T5" fmla="*/ 260 h 260"/>
                <a:gd name="T6" fmla="*/ 78 w 258"/>
                <a:gd name="T7" fmla="*/ 260 h 260"/>
                <a:gd name="T8" fmla="*/ 78 w 258"/>
                <a:gd name="T9" fmla="*/ 247 h 260"/>
                <a:gd name="T10" fmla="*/ 12 w 258"/>
                <a:gd name="T11" fmla="*/ 247 h 260"/>
                <a:gd name="T12" fmla="*/ 12 w 258"/>
                <a:gd name="T13" fmla="*/ 99 h 260"/>
                <a:gd name="T14" fmla="*/ 130 w 258"/>
                <a:gd name="T15" fmla="*/ 60 h 260"/>
                <a:gd name="T16" fmla="*/ 243 w 258"/>
                <a:gd name="T17" fmla="*/ 99 h 260"/>
                <a:gd name="T18" fmla="*/ 243 w 258"/>
                <a:gd name="T19" fmla="*/ 247 h 260"/>
                <a:gd name="T20" fmla="*/ 177 w 258"/>
                <a:gd name="T21" fmla="*/ 247 h 260"/>
                <a:gd name="T22" fmla="*/ 177 w 258"/>
                <a:gd name="T23" fmla="*/ 260 h 260"/>
                <a:gd name="T24" fmla="*/ 258 w 258"/>
                <a:gd name="T25" fmla="*/ 260 h 260"/>
                <a:gd name="T26" fmla="*/ 258 w 258"/>
                <a:gd name="T27" fmla="*/ 41 h 260"/>
                <a:gd name="T28" fmla="*/ 130 w 258"/>
                <a:gd name="T29" fmla="*/ 0 h 260"/>
                <a:gd name="T30" fmla="*/ 130 w 258"/>
                <a:gd name="T31" fmla="*/ 46 h 260"/>
                <a:gd name="T32" fmla="*/ 12 w 258"/>
                <a:gd name="T33" fmla="*/ 85 h 260"/>
                <a:gd name="T34" fmla="*/ 12 w 258"/>
                <a:gd name="T35" fmla="*/ 53 h 260"/>
                <a:gd name="T36" fmla="*/ 130 w 258"/>
                <a:gd name="T37" fmla="*/ 14 h 260"/>
                <a:gd name="T38" fmla="*/ 243 w 258"/>
                <a:gd name="T39" fmla="*/ 51 h 260"/>
                <a:gd name="T40" fmla="*/ 243 w 258"/>
                <a:gd name="T41" fmla="*/ 85 h 260"/>
                <a:gd name="T42" fmla="*/ 130 w 258"/>
                <a:gd name="T43" fmla="*/ 4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260">
                  <a:moveTo>
                    <a:pt x="130" y="0"/>
                  </a:moveTo>
                  <a:lnTo>
                    <a:pt x="0" y="41"/>
                  </a:lnTo>
                  <a:lnTo>
                    <a:pt x="0" y="260"/>
                  </a:lnTo>
                  <a:lnTo>
                    <a:pt x="78" y="260"/>
                  </a:lnTo>
                  <a:lnTo>
                    <a:pt x="78" y="247"/>
                  </a:lnTo>
                  <a:lnTo>
                    <a:pt x="12" y="247"/>
                  </a:lnTo>
                  <a:lnTo>
                    <a:pt x="12" y="99"/>
                  </a:lnTo>
                  <a:lnTo>
                    <a:pt x="130" y="60"/>
                  </a:lnTo>
                  <a:lnTo>
                    <a:pt x="243" y="99"/>
                  </a:lnTo>
                  <a:lnTo>
                    <a:pt x="243" y="247"/>
                  </a:lnTo>
                  <a:lnTo>
                    <a:pt x="177" y="247"/>
                  </a:lnTo>
                  <a:lnTo>
                    <a:pt x="177" y="260"/>
                  </a:lnTo>
                  <a:lnTo>
                    <a:pt x="258" y="260"/>
                  </a:lnTo>
                  <a:lnTo>
                    <a:pt x="258" y="41"/>
                  </a:lnTo>
                  <a:lnTo>
                    <a:pt x="130" y="0"/>
                  </a:lnTo>
                  <a:close/>
                  <a:moveTo>
                    <a:pt x="130" y="46"/>
                  </a:moveTo>
                  <a:lnTo>
                    <a:pt x="12" y="85"/>
                  </a:lnTo>
                  <a:lnTo>
                    <a:pt x="12" y="53"/>
                  </a:lnTo>
                  <a:lnTo>
                    <a:pt x="130" y="14"/>
                  </a:lnTo>
                  <a:lnTo>
                    <a:pt x="243" y="51"/>
                  </a:lnTo>
                  <a:lnTo>
                    <a:pt x="243" y="85"/>
                  </a:lnTo>
                  <a:lnTo>
                    <a:pt x="1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9" name="Freeform 91"/>
            <p:cNvSpPr>
              <a:spLocks noEditPoints="1"/>
            </p:cNvSpPr>
            <p:nvPr/>
          </p:nvSpPr>
          <p:spPr bwMode="auto">
            <a:xfrm>
              <a:off x="5362575" y="7437438"/>
              <a:ext cx="233362" cy="296862"/>
            </a:xfrm>
            <a:custGeom>
              <a:avLst/>
              <a:gdLst>
                <a:gd name="T0" fmla="*/ 62 w 62"/>
                <a:gd name="T1" fmla="*/ 19 h 77"/>
                <a:gd name="T2" fmla="*/ 60 w 62"/>
                <a:gd name="T3" fmla="*/ 18 h 77"/>
                <a:gd name="T4" fmla="*/ 34 w 62"/>
                <a:gd name="T5" fmla="*/ 4 h 77"/>
                <a:gd name="T6" fmla="*/ 31 w 62"/>
                <a:gd name="T7" fmla="*/ 0 h 77"/>
                <a:gd name="T8" fmla="*/ 29 w 62"/>
                <a:gd name="T9" fmla="*/ 4 h 77"/>
                <a:gd name="T10" fmla="*/ 3 w 62"/>
                <a:gd name="T11" fmla="*/ 18 h 77"/>
                <a:gd name="T12" fmla="*/ 0 w 62"/>
                <a:gd name="T13" fmla="*/ 19 h 77"/>
                <a:gd name="T14" fmla="*/ 1 w 62"/>
                <a:gd name="T15" fmla="*/ 22 h 77"/>
                <a:gd name="T16" fmla="*/ 30 w 62"/>
                <a:gd name="T17" fmla="*/ 76 h 77"/>
                <a:gd name="T18" fmla="*/ 31 w 62"/>
                <a:gd name="T19" fmla="*/ 77 h 77"/>
                <a:gd name="T20" fmla="*/ 33 w 62"/>
                <a:gd name="T21" fmla="*/ 76 h 77"/>
                <a:gd name="T22" fmla="*/ 62 w 62"/>
                <a:gd name="T23" fmla="*/ 22 h 77"/>
                <a:gd name="T24" fmla="*/ 62 w 62"/>
                <a:gd name="T25" fmla="*/ 19 h 77"/>
                <a:gd name="T26" fmla="*/ 31 w 62"/>
                <a:gd name="T27" fmla="*/ 70 h 77"/>
                <a:gd name="T28" fmla="*/ 7 w 62"/>
                <a:gd name="T29" fmla="*/ 24 h 77"/>
                <a:gd name="T30" fmla="*/ 31 w 62"/>
                <a:gd name="T31" fmla="*/ 10 h 77"/>
                <a:gd name="T32" fmla="*/ 56 w 62"/>
                <a:gd name="T33" fmla="*/ 24 h 77"/>
                <a:gd name="T34" fmla="*/ 31 w 62"/>
                <a:gd name="T35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" h="77">
                  <a:moveTo>
                    <a:pt x="62" y="19"/>
                  </a:moveTo>
                  <a:cubicBezTo>
                    <a:pt x="60" y="18"/>
                    <a:pt x="60" y="18"/>
                    <a:pt x="60" y="18"/>
                  </a:cubicBezTo>
                  <a:cubicBezTo>
                    <a:pt x="42" y="17"/>
                    <a:pt x="34" y="4"/>
                    <a:pt x="34" y="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1" y="17"/>
                    <a:pt x="3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7" y="65"/>
                    <a:pt x="30" y="76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56" y="65"/>
                    <a:pt x="62" y="23"/>
                    <a:pt x="62" y="22"/>
                  </a:cubicBezTo>
                  <a:lnTo>
                    <a:pt x="62" y="19"/>
                  </a:lnTo>
                  <a:close/>
                  <a:moveTo>
                    <a:pt x="31" y="70"/>
                  </a:moveTo>
                  <a:cubicBezTo>
                    <a:pt x="15" y="62"/>
                    <a:pt x="8" y="33"/>
                    <a:pt x="7" y="24"/>
                  </a:cubicBezTo>
                  <a:cubicBezTo>
                    <a:pt x="20" y="21"/>
                    <a:pt x="28" y="14"/>
                    <a:pt x="31" y="10"/>
                  </a:cubicBezTo>
                  <a:cubicBezTo>
                    <a:pt x="35" y="14"/>
                    <a:pt x="43" y="21"/>
                    <a:pt x="56" y="24"/>
                  </a:cubicBezTo>
                  <a:cubicBezTo>
                    <a:pt x="55" y="33"/>
                    <a:pt x="48" y="62"/>
                    <a:pt x="31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0" name="Freeform 92"/>
            <p:cNvSpPr>
              <a:spLocks/>
            </p:cNvSpPr>
            <p:nvPr/>
          </p:nvSpPr>
          <p:spPr bwMode="auto">
            <a:xfrm>
              <a:off x="5430838" y="7518400"/>
              <a:ext cx="101600" cy="142875"/>
            </a:xfrm>
            <a:custGeom>
              <a:avLst/>
              <a:gdLst>
                <a:gd name="T0" fmla="*/ 11 w 27"/>
                <a:gd name="T1" fmla="*/ 3 h 37"/>
                <a:gd name="T2" fmla="*/ 11 w 27"/>
                <a:gd name="T3" fmla="*/ 13 h 37"/>
                <a:gd name="T4" fmla="*/ 3 w 27"/>
                <a:gd name="T5" fmla="*/ 13 h 37"/>
                <a:gd name="T6" fmla="*/ 0 w 27"/>
                <a:gd name="T7" fmla="*/ 16 h 37"/>
                <a:gd name="T8" fmla="*/ 3 w 27"/>
                <a:gd name="T9" fmla="*/ 19 h 37"/>
                <a:gd name="T10" fmla="*/ 11 w 27"/>
                <a:gd name="T11" fmla="*/ 19 h 37"/>
                <a:gd name="T12" fmla="*/ 11 w 27"/>
                <a:gd name="T13" fmla="*/ 34 h 37"/>
                <a:gd name="T14" fmla="*/ 14 w 27"/>
                <a:gd name="T15" fmla="*/ 37 h 37"/>
                <a:gd name="T16" fmla="*/ 17 w 27"/>
                <a:gd name="T17" fmla="*/ 34 h 37"/>
                <a:gd name="T18" fmla="*/ 17 w 27"/>
                <a:gd name="T19" fmla="*/ 19 h 37"/>
                <a:gd name="T20" fmla="*/ 25 w 27"/>
                <a:gd name="T21" fmla="*/ 19 h 37"/>
                <a:gd name="T22" fmla="*/ 27 w 27"/>
                <a:gd name="T23" fmla="*/ 16 h 37"/>
                <a:gd name="T24" fmla="*/ 25 w 27"/>
                <a:gd name="T25" fmla="*/ 13 h 37"/>
                <a:gd name="T26" fmla="*/ 17 w 27"/>
                <a:gd name="T27" fmla="*/ 13 h 37"/>
                <a:gd name="T28" fmla="*/ 17 w 27"/>
                <a:gd name="T29" fmla="*/ 3 h 37"/>
                <a:gd name="T30" fmla="*/ 14 w 27"/>
                <a:gd name="T31" fmla="*/ 0 h 37"/>
                <a:gd name="T32" fmla="*/ 11 w 27"/>
                <a:gd name="T3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7">
                  <a:moveTo>
                    <a:pt x="11" y="3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0" y="14"/>
                    <a:pt x="0" y="16"/>
                  </a:cubicBezTo>
                  <a:cubicBezTo>
                    <a:pt x="0" y="17"/>
                    <a:pt x="2" y="19"/>
                    <a:pt x="3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2" y="37"/>
                    <a:pt x="14" y="37"/>
                  </a:cubicBezTo>
                  <a:cubicBezTo>
                    <a:pt x="15" y="37"/>
                    <a:pt x="17" y="36"/>
                    <a:pt x="17" y="3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7" y="17"/>
                    <a:pt x="27" y="16"/>
                  </a:cubicBezTo>
                  <a:cubicBezTo>
                    <a:pt x="27" y="14"/>
                    <a:pt x="26" y="13"/>
                    <a:pt x="25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5" y="0"/>
                    <a:pt x="14" y="0"/>
                  </a:cubicBezTo>
                  <a:cubicBezTo>
                    <a:pt x="12" y="0"/>
                    <a:pt x="11" y="1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410"/>
          <p:cNvGrpSpPr/>
          <p:nvPr/>
        </p:nvGrpSpPr>
        <p:grpSpPr>
          <a:xfrm>
            <a:off x="6398317" y="3056602"/>
            <a:ext cx="330544" cy="261614"/>
            <a:chOff x="6505575" y="7302500"/>
            <a:chExt cx="412750" cy="420687"/>
          </a:xfrm>
          <a:solidFill>
            <a:srgbClr val="00B0F0"/>
          </a:solidFill>
        </p:grpSpPr>
        <p:sp>
          <p:nvSpPr>
            <p:cNvPr id="412" name="Freeform 93"/>
            <p:cNvSpPr>
              <a:spLocks noEditPoints="1"/>
            </p:cNvSpPr>
            <p:nvPr/>
          </p:nvSpPr>
          <p:spPr bwMode="auto">
            <a:xfrm>
              <a:off x="6505575" y="7302500"/>
              <a:ext cx="412750" cy="420687"/>
            </a:xfrm>
            <a:custGeom>
              <a:avLst/>
              <a:gdLst>
                <a:gd name="T0" fmla="*/ 55 w 110"/>
                <a:gd name="T1" fmla="*/ 0 h 109"/>
                <a:gd name="T2" fmla="*/ 0 w 110"/>
                <a:gd name="T3" fmla="*/ 54 h 109"/>
                <a:gd name="T4" fmla="*/ 55 w 110"/>
                <a:gd name="T5" fmla="*/ 109 h 109"/>
                <a:gd name="T6" fmla="*/ 110 w 110"/>
                <a:gd name="T7" fmla="*/ 54 h 109"/>
                <a:gd name="T8" fmla="*/ 55 w 110"/>
                <a:gd name="T9" fmla="*/ 0 h 109"/>
                <a:gd name="T10" fmla="*/ 55 w 110"/>
                <a:gd name="T11" fmla="*/ 104 h 109"/>
                <a:gd name="T12" fmla="*/ 6 w 110"/>
                <a:gd name="T13" fmla="*/ 54 h 109"/>
                <a:gd name="T14" fmla="*/ 55 w 110"/>
                <a:gd name="T15" fmla="*/ 5 h 109"/>
                <a:gd name="T16" fmla="*/ 104 w 110"/>
                <a:gd name="T17" fmla="*/ 54 h 109"/>
                <a:gd name="T18" fmla="*/ 55 w 110"/>
                <a:gd name="T19" fmla="*/ 10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9">
                  <a:moveTo>
                    <a:pt x="55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85" y="109"/>
                    <a:pt x="110" y="84"/>
                    <a:pt x="110" y="54"/>
                  </a:cubicBezTo>
                  <a:cubicBezTo>
                    <a:pt x="110" y="24"/>
                    <a:pt x="85" y="0"/>
                    <a:pt x="55" y="0"/>
                  </a:cubicBezTo>
                  <a:close/>
                  <a:moveTo>
                    <a:pt x="55" y="104"/>
                  </a:moveTo>
                  <a:cubicBezTo>
                    <a:pt x="28" y="104"/>
                    <a:pt x="6" y="82"/>
                    <a:pt x="6" y="54"/>
                  </a:cubicBezTo>
                  <a:cubicBezTo>
                    <a:pt x="6" y="27"/>
                    <a:pt x="28" y="5"/>
                    <a:pt x="55" y="5"/>
                  </a:cubicBezTo>
                  <a:cubicBezTo>
                    <a:pt x="82" y="5"/>
                    <a:pt x="104" y="27"/>
                    <a:pt x="104" y="54"/>
                  </a:cubicBezTo>
                  <a:cubicBezTo>
                    <a:pt x="104" y="82"/>
                    <a:pt x="82" y="104"/>
                    <a:pt x="5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3" name="Freeform 94"/>
            <p:cNvSpPr>
              <a:spLocks noEditPoints="1"/>
            </p:cNvSpPr>
            <p:nvPr/>
          </p:nvSpPr>
          <p:spPr bwMode="auto">
            <a:xfrm>
              <a:off x="6569075" y="7367588"/>
              <a:ext cx="285750" cy="288925"/>
            </a:xfrm>
            <a:custGeom>
              <a:avLst/>
              <a:gdLst>
                <a:gd name="T0" fmla="*/ 38 w 76"/>
                <a:gd name="T1" fmla="*/ 0 h 75"/>
                <a:gd name="T2" fmla="*/ 0 w 76"/>
                <a:gd name="T3" fmla="*/ 37 h 75"/>
                <a:gd name="T4" fmla="*/ 38 w 76"/>
                <a:gd name="T5" fmla="*/ 75 h 75"/>
                <a:gd name="T6" fmla="*/ 76 w 76"/>
                <a:gd name="T7" fmla="*/ 37 h 75"/>
                <a:gd name="T8" fmla="*/ 38 w 76"/>
                <a:gd name="T9" fmla="*/ 0 h 75"/>
                <a:gd name="T10" fmla="*/ 38 w 76"/>
                <a:gd name="T11" fmla="*/ 72 h 75"/>
                <a:gd name="T12" fmla="*/ 3 w 76"/>
                <a:gd name="T13" fmla="*/ 37 h 75"/>
                <a:gd name="T14" fmla="*/ 38 w 76"/>
                <a:gd name="T15" fmla="*/ 2 h 75"/>
                <a:gd name="T16" fmla="*/ 73 w 76"/>
                <a:gd name="T17" fmla="*/ 37 h 75"/>
                <a:gd name="T18" fmla="*/ 38 w 76"/>
                <a:gd name="T19" fmla="*/ 7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5"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72"/>
                  </a:moveTo>
                  <a:cubicBezTo>
                    <a:pt x="19" y="72"/>
                    <a:pt x="3" y="57"/>
                    <a:pt x="3" y="37"/>
                  </a:cubicBezTo>
                  <a:cubicBezTo>
                    <a:pt x="3" y="18"/>
                    <a:pt x="19" y="2"/>
                    <a:pt x="38" y="2"/>
                  </a:cubicBezTo>
                  <a:cubicBezTo>
                    <a:pt x="57" y="2"/>
                    <a:pt x="73" y="18"/>
                    <a:pt x="73" y="37"/>
                  </a:cubicBezTo>
                  <a:cubicBezTo>
                    <a:pt x="73" y="57"/>
                    <a:pt x="57" y="72"/>
                    <a:pt x="3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4" name="Freeform 95"/>
            <p:cNvSpPr>
              <a:spLocks noEditPoints="1"/>
            </p:cNvSpPr>
            <p:nvPr/>
          </p:nvSpPr>
          <p:spPr bwMode="auto">
            <a:xfrm>
              <a:off x="6610350" y="7405688"/>
              <a:ext cx="203200" cy="212725"/>
            </a:xfrm>
            <a:custGeom>
              <a:avLst/>
              <a:gdLst>
                <a:gd name="T0" fmla="*/ 54 w 54"/>
                <a:gd name="T1" fmla="*/ 27 h 55"/>
                <a:gd name="T2" fmla="*/ 0 w 54"/>
                <a:gd name="T3" fmla="*/ 27 h 55"/>
                <a:gd name="T4" fmla="*/ 49 w 54"/>
                <a:gd name="T5" fmla="*/ 44 h 55"/>
                <a:gd name="T6" fmla="*/ 54 w 54"/>
                <a:gd name="T7" fmla="*/ 39 h 55"/>
                <a:gd name="T8" fmla="*/ 51 w 54"/>
                <a:gd name="T9" fmla="*/ 26 h 55"/>
                <a:gd name="T10" fmla="*/ 37 w 54"/>
                <a:gd name="T11" fmla="*/ 15 h 55"/>
                <a:gd name="T12" fmla="*/ 51 w 54"/>
                <a:gd name="T13" fmla="*/ 26 h 55"/>
                <a:gd name="T14" fmla="*/ 18 w 54"/>
                <a:gd name="T15" fmla="*/ 21 h 55"/>
                <a:gd name="T16" fmla="*/ 22 w 54"/>
                <a:gd name="T17" fmla="*/ 15 h 55"/>
                <a:gd name="T18" fmla="*/ 26 w 54"/>
                <a:gd name="T19" fmla="*/ 26 h 55"/>
                <a:gd name="T20" fmla="*/ 16 w 54"/>
                <a:gd name="T21" fmla="*/ 20 h 55"/>
                <a:gd name="T22" fmla="*/ 28 w 54"/>
                <a:gd name="T23" fmla="*/ 3 h 55"/>
                <a:gd name="T24" fmla="*/ 34 w 54"/>
                <a:gd name="T25" fmla="*/ 13 h 55"/>
                <a:gd name="T26" fmla="*/ 33 w 54"/>
                <a:gd name="T27" fmla="*/ 15 h 55"/>
                <a:gd name="T28" fmla="*/ 28 w 54"/>
                <a:gd name="T29" fmla="*/ 14 h 55"/>
                <a:gd name="T30" fmla="*/ 26 w 54"/>
                <a:gd name="T31" fmla="*/ 29 h 55"/>
                <a:gd name="T32" fmla="*/ 14 w 54"/>
                <a:gd name="T33" fmla="*/ 29 h 55"/>
                <a:gd name="T34" fmla="*/ 28 w 54"/>
                <a:gd name="T35" fmla="*/ 29 h 55"/>
                <a:gd name="T36" fmla="*/ 28 w 54"/>
                <a:gd name="T37" fmla="*/ 40 h 55"/>
                <a:gd name="T38" fmla="*/ 29 w 54"/>
                <a:gd name="T39" fmla="*/ 26 h 55"/>
                <a:gd name="T40" fmla="*/ 40 w 54"/>
                <a:gd name="T41" fmla="*/ 26 h 55"/>
                <a:gd name="T42" fmla="*/ 26 w 54"/>
                <a:gd name="T43" fmla="*/ 3 h 55"/>
                <a:gd name="T44" fmla="*/ 21 w 54"/>
                <a:gd name="T45" fmla="*/ 13 h 55"/>
                <a:gd name="T46" fmla="*/ 13 w 54"/>
                <a:gd name="T47" fmla="*/ 16 h 55"/>
                <a:gd name="T48" fmla="*/ 11 w 54"/>
                <a:gd name="T49" fmla="*/ 26 h 55"/>
                <a:gd name="T50" fmla="*/ 26 w 54"/>
                <a:gd name="T51" fmla="*/ 3 h 55"/>
                <a:gd name="T52" fmla="*/ 11 w 54"/>
                <a:gd name="T53" fmla="*/ 29 h 55"/>
                <a:gd name="T54" fmla="*/ 26 w 54"/>
                <a:gd name="T55" fmla="*/ 52 h 55"/>
                <a:gd name="T56" fmla="*/ 28 w 54"/>
                <a:gd name="T57" fmla="*/ 52 h 55"/>
                <a:gd name="T58" fmla="*/ 43 w 54"/>
                <a:gd name="T59" fmla="*/ 29 h 55"/>
                <a:gd name="T60" fmla="*/ 51 w 54"/>
                <a:gd name="T61" fmla="*/ 34 h 55"/>
                <a:gd name="T62" fmla="*/ 45 w 54"/>
                <a:gd name="T63" fmla="*/ 39 h 55"/>
                <a:gd name="T64" fmla="*/ 28 w 54"/>
                <a:gd name="T65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55">
                  <a:moveTo>
                    <a:pt x="53" y="36"/>
                  </a:moveTo>
                  <a:cubicBezTo>
                    <a:pt x="54" y="33"/>
                    <a:pt x="54" y="30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cubicBezTo>
                    <a:pt x="36" y="55"/>
                    <a:pt x="44" y="50"/>
                    <a:pt x="49" y="44"/>
                  </a:cubicBezTo>
                  <a:cubicBezTo>
                    <a:pt x="49" y="44"/>
                    <a:pt x="49" y="44"/>
                    <a:pt x="50" y="44"/>
                  </a:cubicBezTo>
                  <a:cubicBezTo>
                    <a:pt x="52" y="44"/>
                    <a:pt x="54" y="42"/>
                    <a:pt x="54" y="39"/>
                  </a:cubicBezTo>
                  <a:cubicBezTo>
                    <a:pt x="54" y="38"/>
                    <a:pt x="54" y="37"/>
                    <a:pt x="53" y="36"/>
                  </a:cubicBezTo>
                  <a:close/>
                  <a:moveTo>
                    <a:pt x="51" y="26"/>
                  </a:moveTo>
                  <a:cubicBezTo>
                    <a:pt x="43" y="26"/>
                    <a:pt x="43" y="26"/>
                    <a:pt x="43" y="26"/>
                  </a:cubicBezTo>
                  <a:cubicBezTo>
                    <a:pt x="42" y="21"/>
                    <a:pt x="40" y="17"/>
                    <a:pt x="37" y="1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7" y="12"/>
                    <a:pt x="51" y="18"/>
                    <a:pt x="51" y="26"/>
                  </a:cubicBezTo>
                  <a:close/>
                  <a:moveTo>
                    <a:pt x="16" y="20"/>
                  </a:moveTo>
                  <a:cubicBezTo>
                    <a:pt x="16" y="21"/>
                    <a:pt x="17" y="21"/>
                    <a:pt x="18" y="21"/>
                  </a:cubicBezTo>
                  <a:cubicBezTo>
                    <a:pt x="20" y="21"/>
                    <a:pt x="22" y="19"/>
                    <a:pt x="22" y="16"/>
                  </a:cubicBezTo>
                  <a:cubicBezTo>
                    <a:pt x="22" y="16"/>
                    <a:pt x="22" y="15"/>
                    <a:pt x="22" y="15"/>
                  </a:cubicBezTo>
                  <a:cubicBezTo>
                    <a:pt x="23" y="15"/>
                    <a:pt x="24" y="14"/>
                    <a:pt x="26" y="1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4"/>
                    <a:pt x="15" y="22"/>
                    <a:pt x="16" y="20"/>
                  </a:cubicBezTo>
                  <a:close/>
                  <a:moveTo>
                    <a:pt x="28" y="11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6" y="4"/>
                    <a:pt x="39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2"/>
                    <a:pt x="30" y="12"/>
                    <a:pt x="28" y="11"/>
                  </a:cubicBezTo>
                  <a:close/>
                  <a:moveTo>
                    <a:pt x="33" y="15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1" y="15"/>
                    <a:pt x="33" y="15"/>
                  </a:cubicBezTo>
                  <a:close/>
                  <a:moveTo>
                    <a:pt x="26" y="29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19" y="40"/>
                    <a:pt x="14" y="35"/>
                    <a:pt x="14" y="29"/>
                  </a:cubicBezTo>
                  <a:lnTo>
                    <a:pt x="26" y="29"/>
                  </a:lnTo>
                  <a:close/>
                  <a:moveTo>
                    <a:pt x="28" y="29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39" y="35"/>
                    <a:pt x="35" y="40"/>
                    <a:pt x="28" y="40"/>
                  </a:cubicBezTo>
                  <a:lnTo>
                    <a:pt x="28" y="29"/>
                  </a:lnTo>
                  <a:close/>
                  <a:moveTo>
                    <a:pt x="29" y="26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38" y="19"/>
                    <a:pt x="40" y="22"/>
                    <a:pt x="40" y="26"/>
                  </a:cubicBezTo>
                  <a:lnTo>
                    <a:pt x="29" y="26"/>
                  </a:lnTo>
                  <a:close/>
                  <a:moveTo>
                    <a:pt x="26" y="3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4" y="12"/>
                    <a:pt x="22" y="12"/>
                    <a:pt x="21" y="13"/>
                  </a:cubicBezTo>
                  <a:cubicBezTo>
                    <a:pt x="20" y="12"/>
                    <a:pt x="19" y="11"/>
                    <a:pt x="18" y="11"/>
                  </a:cubicBezTo>
                  <a:cubicBezTo>
                    <a:pt x="15" y="11"/>
                    <a:pt x="13" y="14"/>
                    <a:pt x="13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2" y="21"/>
                    <a:pt x="11" y="23"/>
                    <a:pt x="11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13"/>
                    <a:pt x="13" y="3"/>
                    <a:pt x="26" y="3"/>
                  </a:cubicBezTo>
                  <a:close/>
                  <a:moveTo>
                    <a:pt x="2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2" y="36"/>
                    <a:pt x="18" y="43"/>
                    <a:pt x="26" y="4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13" y="51"/>
                    <a:pt x="3" y="41"/>
                    <a:pt x="2" y="29"/>
                  </a:cubicBezTo>
                  <a:close/>
                  <a:moveTo>
                    <a:pt x="28" y="52"/>
                  </a:moveTo>
                  <a:cubicBezTo>
                    <a:pt x="28" y="43"/>
                    <a:pt x="28" y="43"/>
                    <a:pt x="28" y="43"/>
                  </a:cubicBezTo>
                  <a:cubicBezTo>
                    <a:pt x="36" y="43"/>
                    <a:pt x="42" y="36"/>
                    <a:pt x="43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31"/>
                    <a:pt x="51" y="33"/>
                    <a:pt x="51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7" y="34"/>
                    <a:pt x="45" y="36"/>
                    <a:pt x="45" y="39"/>
                  </a:cubicBezTo>
                  <a:cubicBezTo>
                    <a:pt x="45" y="40"/>
                    <a:pt x="45" y="42"/>
                    <a:pt x="46" y="43"/>
                  </a:cubicBezTo>
                  <a:cubicBezTo>
                    <a:pt x="42" y="48"/>
                    <a:pt x="36" y="51"/>
                    <a:pt x="2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" name="组合 414"/>
          <p:cNvGrpSpPr/>
          <p:nvPr/>
        </p:nvGrpSpPr>
        <p:grpSpPr>
          <a:xfrm>
            <a:off x="5054833" y="3042126"/>
            <a:ext cx="323906" cy="276090"/>
            <a:chOff x="7770813" y="7324725"/>
            <a:chExt cx="341312" cy="374650"/>
          </a:xfrm>
          <a:solidFill>
            <a:srgbClr val="00B0F0"/>
          </a:solidFill>
        </p:grpSpPr>
        <p:sp>
          <p:nvSpPr>
            <p:cNvPr id="416" name="Freeform 96"/>
            <p:cNvSpPr>
              <a:spLocks noEditPoints="1"/>
            </p:cNvSpPr>
            <p:nvPr/>
          </p:nvSpPr>
          <p:spPr bwMode="auto">
            <a:xfrm>
              <a:off x="7770813" y="7324725"/>
              <a:ext cx="341312" cy="374650"/>
            </a:xfrm>
            <a:custGeom>
              <a:avLst/>
              <a:gdLst>
                <a:gd name="T0" fmla="*/ 87 w 91"/>
                <a:gd name="T1" fmla="*/ 24 h 97"/>
                <a:gd name="T2" fmla="*/ 72 w 91"/>
                <a:gd name="T3" fmla="*/ 17 h 97"/>
                <a:gd name="T4" fmla="*/ 63 w 91"/>
                <a:gd name="T5" fmla="*/ 18 h 97"/>
                <a:gd name="T6" fmla="*/ 45 w 91"/>
                <a:gd name="T7" fmla="*/ 0 h 97"/>
                <a:gd name="T8" fmla="*/ 28 w 91"/>
                <a:gd name="T9" fmla="*/ 18 h 97"/>
                <a:gd name="T10" fmla="*/ 19 w 91"/>
                <a:gd name="T11" fmla="*/ 17 h 97"/>
                <a:gd name="T12" fmla="*/ 3 w 91"/>
                <a:gd name="T13" fmla="*/ 24 h 97"/>
                <a:gd name="T14" fmla="*/ 10 w 91"/>
                <a:gd name="T15" fmla="*/ 48 h 97"/>
                <a:gd name="T16" fmla="*/ 3 w 91"/>
                <a:gd name="T17" fmla="*/ 73 h 97"/>
                <a:gd name="T18" fmla="*/ 19 w 91"/>
                <a:gd name="T19" fmla="*/ 79 h 97"/>
                <a:gd name="T20" fmla="*/ 28 w 91"/>
                <a:gd name="T21" fmla="*/ 79 h 97"/>
                <a:gd name="T22" fmla="*/ 45 w 91"/>
                <a:gd name="T23" fmla="*/ 97 h 97"/>
                <a:gd name="T24" fmla="*/ 63 w 91"/>
                <a:gd name="T25" fmla="*/ 79 h 97"/>
                <a:gd name="T26" fmla="*/ 72 w 91"/>
                <a:gd name="T27" fmla="*/ 79 h 97"/>
                <a:gd name="T28" fmla="*/ 72 w 91"/>
                <a:gd name="T29" fmla="*/ 79 h 97"/>
                <a:gd name="T30" fmla="*/ 87 w 91"/>
                <a:gd name="T31" fmla="*/ 73 h 97"/>
                <a:gd name="T32" fmla="*/ 80 w 91"/>
                <a:gd name="T33" fmla="*/ 48 h 97"/>
                <a:gd name="T34" fmla="*/ 87 w 91"/>
                <a:gd name="T35" fmla="*/ 24 h 97"/>
                <a:gd name="T36" fmla="*/ 83 w 91"/>
                <a:gd name="T37" fmla="*/ 70 h 97"/>
                <a:gd name="T38" fmla="*/ 72 w 91"/>
                <a:gd name="T39" fmla="*/ 75 h 97"/>
                <a:gd name="T40" fmla="*/ 72 w 91"/>
                <a:gd name="T41" fmla="*/ 75 h 97"/>
                <a:gd name="T42" fmla="*/ 62 w 91"/>
                <a:gd name="T43" fmla="*/ 74 h 97"/>
                <a:gd name="T44" fmla="*/ 59 w 91"/>
                <a:gd name="T45" fmla="*/ 75 h 97"/>
                <a:gd name="T46" fmla="*/ 45 w 91"/>
                <a:gd name="T47" fmla="*/ 92 h 97"/>
                <a:gd name="T48" fmla="*/ 32 w 91"/>
                <a:gd name="T49" fmla="*/ 75 h 97"/>
                <a:gd name="T50" fmla="*/ 29 w 91"/>
                <a:gd name="T51" fmla="*/ 74 h 97"/>
                <a:gd name="T52" fmla="*/ 29 w 91"/>
                <a:gd name="T53" fmla="*/ 74 h 97"/>
                <a:gd name="T54" fmla="*/ 7 w 91"/>
                <a:gd name="T55" fmla="*/ 70 h 97"/>
                <a:gd name="T56" fmla="*/ 15 w 91"/>
                <a:gd name="T57" fmla="*/ 50 h 97"/>
                <a:gd name="T58" fmla="*/ 15 w 91"/>
                <a:gd name="T59" fmla="*/ 47 h 97"/>
                <a:gd name="T60" fmla="*/ 7 w 91"/>
                <a:gd name="T61" fmla="*/ 26 h 97"/>
                <a:gd name="T62" fmla="*/ 19 w 91"/>
                <a:gd name="T63" fmla="*/ 22 h 97"/>
                <a:gd name="T64" fmla="*/ 29 w 91"/>
                <a:gd name="T65" fmla="*/ 23 h 97"/>
                <a:gd name="T66" fmla="*/ 32 w 91"/>
                <a:gd name="T67" fmla="*/ 21 h 97"/>
                <a:gd name="T68" fmla="*/ 45 w 91"/>
                <a:gd name="T69" fmla="*/ 4 h 97"/>
                <a:gd name="T70" fmla="*/ 59 w 91"/>
                <a:gd name="T71" fmla="*/ 21 h 97"/>
                <a:gd name="T72" fmla="*/ 62 w 91"/>
                <a:gd name="T73" fmla="*/ 23 h 97"/>
                <a:gd name="T74" fmla="*/ 83 w 91"/>
                <a:gd name="T75" fmla="*/ 26 h 97"/>
                <a:gd name="T76" fmla="*/ 76 w 91"/>
                <a:gd name="T77" fmla="*/ 47 h 97"/>
                <a:gd name="T78" fmla="*/ 76 w 91"/>
                <a:gd name="T79" fmla="*/ 50 h 97"/>
                <a:gd name="T80" fmla="*/ 83 w 91"/>
                <a:gd name="T81" fmla="*/ 7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" h="97">
                  <a:moveTo>
                    <a:pt x="87" y="24"/>
                  </a:moveTo>
                  <a:cubicBezTo>
                    <a:pt x="85" y="20"/>
                    <a:pt x="79" y="17"/>
                    <a:pt x="72" y="17"/>
                  </a:cubicBezTo>
                  <a:cubicBezTo>
                    <a:pt x="69" y="17"/>
                    <a:pt x="66" y="18"/>
                    <a:pt x="63" y="18"/>
                  </a:cubicBezTo>
                  <a:cubicBezTo>
                    <a:pt x="59" y="6"/>
                    <a:pt x="52" y="0"/>
                    <a:pt x="45" y="0"/>
                  </a:cubicBezTo>
                  <a:cubicBezTo>
                    <a:pt x="38" y="0"/>
                    <a:pt x="32" y="6"/>
                    <a:pt x="28" y="18"/>
                  </a:cubicBezTo>
                  <a:cubicBezTo>
                    <a:pt x="25" y="18"/>
                    <a:pt x="22" y="17"/>
                    <a:pt x="19" y="17"/>
                  </a:cubicBezTo>
                  <a:cubicBezTo>
                    <a:pt x="11" y="17"/>
                    <a:pt x="6" y="20"/>
                    <a:pt x="3" y="24"/>
                  </a:cubicBezTo>
                  <a:cubicBezTo>
                    <a:pt x="0" y="30"/>
                    <a:pt x="2" y="39"/>
                    <a:pt x="10" y="48"/>
                  </a:cubicBezTo>
                  <a:cubicBezTo>
                    <a:pt x="2" y="58"/>
                    <a:pt x="0" y="67"/>
                    <a:pt x="3" y="73"/>
                  </a:cubicBezTo>
                  <a:cubicBezTo>
                    <a:pt x="6" y="77"/>
                    <a:pt x="11" y="79"/>
                    <a:pt x="19" y="79"/>
                  </a:cubicBezTo>
                  <a:cubicBezTo>
                    <a:pt x="22" y="79"/>
                    <a:pt x="25" y="79"/>
                    <a:pt x="28" y="79"/>
                  </a:cubicBezTo>
                  <a:cubicBezTo>
                    <a:pt x="32" y="90"/>
                    <a:pt x="38" y="97"/>
                    <a:pt x="45" y="97"/>
                  </a:cubicBezTo>
                  <a:cubicBezTo>
                    <a:pt x="52" y="97"/>
                    <a:pt x="59" y="90"/>
                    <a:pt x="63" y="79"/>
                  </a:cubicBezTo>
                  <a:cubicBezTo>
                    <a:pt x="66" y="79"/>
                    <a:pt x="69" y="79"/>
                    <a:pt x="72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9" y="79"/>
                    <a:pt x="85" y="77"/>
                    <a:pt x="87" y="73"/>
                  </a:cubicBezTo>
                  <a:cubicBezTo>
                    <a:pt x="91" y="67"/>
                    <a:pt x="88" y="58"/>
                    <a:pt x="80" y="48"/>
                  </a:cubicBezTo>
                  <a:cubicBezTo>
                    <a:pt x="88" y="39"/>
                    <a:pt x="91" y="30"/>
                    <a:pt x="87" y="24"/>
                  </a:cubicBezTo>
                  <a:close/>
                  <a:moveTo>
                    <a:pt x="83" y="70"/>
                  </a:moveTo>
                  <a:cubicBezTo>
                    <a:pt x="82" y="73"/>
                    <a:pt x="78" y="75"/>
                    <a:pt x="72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69" y="75"/>
                    <a:pt x="65" y="74"/>
                    <a:pt x="62" y="74"/>
                  </a:cubicBezTo>
                  <a:cubicBezTo>
                    <a:pt x="61" y="73"/>
                    <a:pt x="59" y="74"/>
                    <a:pt x="59" y="75"/>
                  </a:cubicBezTo>
                  <a:cubicBezTo>
                    <a:pt x="56" y="86"/>
                    <a:pt x="51" y="92"/>
                    <a:pt x="45" y="92"/>
                  </a:cubicBezTo>
                  <a:cubicBezTo>
                    <a:pt x="40" y="92"/>
                    <a:pt x="35" y="86"/>
                    <a:pt x="32" y="75"/>
                  </a:cubicBezTo>
                  <a:cubicBezTo>
                    <a:pt x="31" y="74"/>
                    <a:pt x="30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18" y="76"/>
                    <a:pt x="10" y="75"/>
                    <a:pt x="7" y="70"/>
                  </a:cubicBezTo>
                  <a:cubicBezTo>
                    <a:pt x="5" y="66"/>
                    <a:pt x="8" y="58"/>
                    <a:pt x="15" y="50"/>
                  </a:cubicBezTo>
                  <a:cubicBezTo>
                    <a:pt x="16" y="49"/>
                    <a:pt x="16" y="48"/>
                    <a:pt x="15" y="47"/>
                  </a:cubicBezTo>
                  <a:cubicBezTo>
                    <a:pt x="8" y="38"/>
                    <a:pt x="5" y="31"/>
                    <a:pt x="7" y="26"/>
                  </a:cubicBezTo>
                  <a:cubicBezTo>
                    <a:pt x="9" y="23"/>
                    <a:pt x="13" y="22"/>
                    <a:pt x="19" y="22"/>
                  </a:cubicBezTo>
                  <a:cubicBezTo>
                    <a:pt x="22" y="22"/>
                    <a:pt x="25" y="22"/>
                    <a:pt x="29" y="23"/>
                  </a:cubicBezTo>
                  <a:cubicBezTo>
                    <a:pt x="30" y="23"/>
                    <a:pt x="31" y="23"/>
                    <a:pt x="32" y="21"/>
                  </a:cubicBezTo>
                  <a:cubicBezTo>
                    <a:pt x="35" y="11"/>
                    <a:pt x="40" y="4"/>
                    <a:pt x="45" y="4"/>
                  </a:cubicBezTo>
                  <a:cubicBezTo>
                    <a:pt x="51" y="4"/>
                    <a:pt x="56" y="11"/>
                    <a:pt x="59" y="21"/>
                  </a:cubicBezTo>
                  <a:cubicBezTo>
                    <a:pt x="59" y="23"/>
                    <a:pt x="61" y="23"/>
                    <a:pt x="62" y="23"/>
                  </a:cubicBezTo>
                  <a:cubicBezTo>
                    <a:pt x="73" y="21"/>
                    <a:pt x="81" y="22"/>
                    <a:pt x="83" y="26"/>
                  </a:cubicBezTo>
                  <a:cubicBezTo>
                    <a:pt x="86" y="31"/>
                    <a:pt x="83" y="38"/>
                    <a:pt x="76" y="47"/>
                  </a:cubicBezTo>
                  <a:cubicBezTo>
                    <a:pt x="75" y="48"/>
                    <a:pt x="75" y="49"/>
                    <a:pt x="76" y="50"/>
                  </a:cubicBezTo>
                  <a:cubicBezTo>
                    <a:pt x="83" y="58"/>
                    <a:pt x="86" y="66"/>
                    <a:pt x="8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7" name="Freeform 97"/>
            <p:cNvSpPr>
              <a:spLocks noEditPoints="1"/>
            </p:cNvSpPr>
            <p:nvPr/>
          </p:nvSpPr>
          <p:spPr bwMode="auto">
            <a:xfrm>
              <a:off x="7861300" y="7418388"/>
              <a:ext cx="157162" cy="184150"/>
            </a:xfrm>
            <a:custGeom>
              <a:avLst/>
              <a:gdLst>
                <a:gd name="T0" fmla="*/ 22 w 42"/>
                <a:gd name="T1" fmla="*/ 0 h 48"/>
                <a:gd name="T2" fmla="*/ 21 w 42"/>
                <a:gd name="T3" fmla="*/ 0 h 48"/>
                <a:gd name="T4" fmla="*/ 1 w 42"/>
                <a:gd name="T5" fmla="*/ 12 h 48"/>
                <a:gd name="T6" fmla="*/ 0 w 42"/>
                <a:gd name="T7" fmla="*/ 13 h 48"/>
                <a:gd name="T8" fmla="*/ 0 w 42"/>
                <a:gd name="T9" fmla="*/ 36 h 48"/>
                <a:gd name="T10" fmla="*/ 1 w 42"/>
                <a:gd name="T11" fmla="*/ 37 h 48"/>
                <a:gd name="T12" fmla="*/ 21 w 42"/>
                <a:gd name="T13" fmla="*/ 48 h 48"/>
                <a:gd name="T14" fmla="*/ 21 w 42"/>
                <a:gd name="T15" fmla="*/ 48 h 48"/>
                <a:gd name="T16" fmla="*/ 22 w 42"/>
                <a:gd name="T17" fmla="*/ 48 h 48"/>
                <a:gd name="T18" fmla="*/ 42 w 42"/>
                <a:gd name="T19" fmla="*/ 37 h 48"/>
                <a:gd name="T20" fmla="*/ 42 w 42"/>
                <a:gd name="T21" fmla="*/ 36 h 48"/>
                <a:gd name="T22" fmla="*/ 42 w 42"/>
                <a:gd name="T23" fmla="*/ 13 h 48"/>
                <a:gd name="T24" fmla="*/ 42 w 42"/>
                <a:gd name="T25" fmla="*/ 12 h 48"/>
                <a:gd name="T26" fmla="*/ 22 w 42"/>
                <a:gd name="T27" fmla="*/ 0 h 48"/>
                <a:gd name="T28" fmla="*/ 21 w 42"/>
                <a:gd name="T29" fmla="*/ 3 h 48"/>
                <a:gd name="T30" fmla="*/ 40 w 42"/>
                <a:gd name="T31" fmla="*/ 13 h 48"/>
                <a:gd name="T32" fmla="*/ 21 w 42"/>
                <a:gd name="T33" fmla="*/ 24 h 48"/>
                <a:gd name="T34" fmla="*/ 3 w 42"/>
                <a:gd name="T35" fmla="*/ 13 h 48"/>
                <a:gd name="T36" fmla="*/ 21 w 42"/>
                <a:gd name="T37" fmla="*/ 3 h 48"/>
                <a:gd name="T38" fmla="*/ 3 w 42"/>
                <a:gd name="T39" fmla="*/ 15 h 48"/>
                <a:gd name="T40" fmla="*/ 20 w 42"/>
                <a:gd name="T41" fmla="*/ 26 h 48"/>
                <a:gd name="T42" fmla="*/ 20 w 42"/>
                <a:gd name="T43" fmla="*/ 45 h 48"/>
                <a:gd name="T44" fmla="*/ 3 w 42"/>
                <a:gd name="T45" fmla="*/ 35 h 48"/>
                <a:gd name="T46" fmla="*/ 3 w 42"/>
                <a:gd name="T47" fmla="*/ 15 h 48"/>
                <a:gd name="T48" fmla="*/ 23 w 42"/>
                <a:gd name="T49" fmla="*/ 45 h 48"/>
                <a:gd name="T50" fmla="*/ 23 w 42"/>
                <a:gd name="T51" fmla="*/ 26 h 48"/>
                <a:gd name="T52" fmla="*/ 40 w 42"/>
                <a:gd name="T53" fmla="*/ 16 h 48"/>
                <a:gd name="T54" fmla="*/ 40 w 42"/>
                <a:gd name="T55" fmla="*/ 35 h 48"/>
                <a:gd name="T56" fmla="*/ 23 w 42"/>
                <a:gd name="T57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48">
                  <a:moveTo>
                    <a:pt x="22" y="0"/>
                  </a:moveTo>
                  <a:cubicBezTo>
                    <a:pt x="22" y="0"/>
                    <a:pt x="21" y="0"/>
                    <a:pt x="21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2"/>
                    <a:pt x="0" y="1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7"/>
                    <a:pt x="1" y="3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42" y="36"/>
                    <a:pt x="42" y="36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22" y="0"/>
                  </a:lnTo>
                  <a:close/>
                  <a:moveTo>
                    <a:pt x="21" y="3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21" y="3"/>
                  </a:lnTo>
                  <a:close/>
                  <a:moveTo>
                    <a:pt x="3" y="15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3" y="15"/>
                  </a:lnTo>
                  <a:close/>
                  <a:moveTo>
                    <a:pt x="23" y="45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23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8" name="Freeform 98"/>
            <p:cNvSpPr>
              <a:spLocks/>
            </p:cNvSpPr>
            <p:nvPr/>
          </p:nvSpPr>
          <p:spPr bwMode="auto">
            <a:xfrm>
              <a:off x="7886700" y="7502525"/>
              <a:ext cx="30162" cy="26987"/>
            </a:xfrm>
            <a:custGeom>
              <a:avLst/>
              <a:gdLst>
                <a:gd name="T0" fmla="*/ 3 w 19"/>
                <a:gd name="T1" fmla="*/ 0 h 17"/>
                <a:gd name="T2" fmla="*/ 0 w 19"/>
                <a:gd name="T3" fmla="*/ 5 h 17"/>
                <a:gd name="T4" fmla="*/ 17 w 19"/>
                <a:gd name="T5" fmla="*/ 17 h 17"/>
                <a:gd name="T6" fmla="*/ 19 w 19"/>
                <a:gd name="T7" fmla="*/ 12 h 17"/>
                <a:gd name="T8" fmla="*/ 3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3" y="0"/>
                  </a:moveTo>
                  <a:lnTo>
                    <a:pt x="0" y="5"/>
                  </a:lnTo>
                  <a:lnTo>
                    <a:pt x="17" y="17"/>
                  </a:lnTo>
                  <a:lnTo>
                    <a:pt x="19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19" name="矩形 418"/>
          <p:cNvSpPr/>
          <p:nvPr/>
        </p:nvSpPr>
        <p:spPr>
          <a:xfrm>
            <a:off x="4331804" y="3269444"/>
            <a:ext cx="1728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云服务器容灾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5684483" y="3272338"/>
            <a:ext cx="1707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云服务器高可用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1" name="TextBox 35"/>
          <p:cNvSpPr txBox="1"/>
          <p:nvPr/>
        </p:nvSpPr>
        <p:spPr>
          <a:xfrm>
            <a:off x="3342021" y="5085184"/>
            <a:ext cx="143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分析数据库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" name="组合 421"/>
          <p:cNvGrpSpPr/>
          <p:nvPr/>
        </p:nvGrpSpPr>
        <p:grpSpPr>
          <a:xfrm>
            <a:off x="3718385" y="1255243"/>
            <a:ext cx="394109" cy="253636"/>
            <a:chOff x="668338" y="1947863"/>
            <a:chExt cx="492125" cy="315912"/>
          </a:xfrm>
          <a:solidFill>
            <a:srgbClr val="00B0F0"/>
          </a:solidFill>
        </p:grpSpPr>
        <p:sp>
          <p:nvSpPr>
            <p:cNvPr id="423" name="Freeform 11"/>
            <p:cNvSpPr>
              <a:spLocks noEditPoints="1"/>
            </p:cNvSpPr>
            <p:nvPr/>
          </p:nvSpPr>
          <p:spPr bwMode="auto">
            <a:xfrm>
              <a:off x="747713" y="2101850"/>
              <a:ext cx="336550" cy="84137"/>
            </a:xfrm>
            <a:custGeom>
              <a:avLst/>
              <a:gdLst>
                <a:gd name="T0" fmla="*/ 0 w 90"/>
                <a:gd name="T1" fmla="*/ 13 h 22"/>
                <a:gd name="T2" fmla="*/ 9 w 90"/>
                <a:gd name="T3" fmla="*/ 22 h 22"/>
                <a:gd name="T4" fmla="*/ 81 w 90"/>
                <a:gd name="T5" fmla="*/ 22 h 22"/>
                <a:gd name="T6" fmla="*/ 90 w 90"/>
                <a:gd name="T7" fmla="*/ 13 h 22"/>
                <a:gd name="T8" fmla="*/ 90 w 90"/>
                <a:gd name="T9" fmla="*/ 9 h 22"/>
                <a:gd name="T10" fmla="*/ 81 w 90"/>
                <a:gd name="T11" fmla="*/ 0 h 22"/>
                <a:gd name="T12" fmla="*/ 9 w 90"/>
                <a:gd name="T13" fmla="*/ 0 h 22"/>
                <a:gd name="T14" fmla="*/ 0 w 90"/>
                <a:gd name="T15" fmla="*/ 9 h 22"/>
                <a:gd name="T16" fmla="*/ 0 w 90"/>
                <a:gd name="T17" fmla="*/ 13 h 22"/>
                <a:gd name="T18" fmla="*/ 5 w 90"/>
                <a:gd name="T19" fmla="*/ 9 h 22"/>
                <a:gd name="T20" fmla="*/ 9 w 90"/>
                <a:gd name="T21" fmla="*/ 6 h 22"/>
                <a:gd name="T22" fmla="*/ 81 w 90"/>
                <a:gd name="T23" fmla="*/ 6 h 22"/>
                <a:gd name="T24" fmla="*/ 85 w 90"/>
                <a:gd name="T25" fmla="*/ 9 h 22"/>
                <a:gd name="T26" fmla="*/ 85 w 90"/>
                <a:gd name="T27" fmla="*/ 13 h 22"/>
                <a:gd name="T28" fmla="*/ 81 w 90"/>
                <a:gd name="T29" fmla="*/ 17 h 22"/>
                <a:gd name="T30" fmla="*/ 9 w 90"/>
                <a:gd name="T31" fmla="*/ 17 h 22"/>
                <a:gd name="T32" fmla="*/ 5 w 90"/>
                <a:gd name="T33" fmla="*/ 13 h 22"/>
                <a:gd name="T34" fmla="*/ 5 w 90"/>
                <a:gd name="T3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22">
                  <a:moveTo>
                    <a:pt x="0" y="13"/>
                  </a:moveTo>
                  <a:cubicBezTo>
                    <a:pt x="0" y="18"/>
                    <a:pt x="4" y="22"/>
                    <a:pt x="9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6" y="22"/>
                    <a:pt x="90" y="18"/>
                    <a:pt x="90" y="13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6" y="0"/>
                    <a:pt x="8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13"/>
                  </a:lnTo>
                  <a:close/>
                  <a:moveTo>
                    <a:pt x="5" y="9"/>
                  </a:moveTo>
                  <a:cubicBezTo>
                    <a:pt x="5" y="7"/>
                    <a:pt x="7" y="6"/>
                    <a:pt x="9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3" y="6"/>
                    <a:pt x="85" y="7"/>
                    <a:pt x="85" y="9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5"/>
                    <a:pt x="83" y="17"/>
                    <a:pt x="8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7" y="17"/>
                    <a:pt x="5" y="15"/>
                    <a:pt x="5" y="13"/>
                  </a:cubicBezTo>
                  <a:lnTo>
                    <a:pt x="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4" name="Oval 12"/>
            <p:cNvSpPr>
              <a:spLocks noChangeArrowheads="1"/>
            </p:cNvSpPr>
            <p:nvPr/>
          </p:nvSpPr>
          <p:spPr bwMode="auto">
            <a:xfrm>
              <a:off x="1001713" y="2128838"/>
              <a:ext cx="30162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5" name="Freeform 13"/>
            <p:cNvSpPr>
              <a:spLocks/>
            </p:cNvSpPr>
            <p:nvPr/>
          </p:nvSpPr>
          <p:spPr bwMode="auto">
            <a:xfrm>
              <a:off x="747713" y="2205038"/>
              <a:ext cx="336550" cy="23812"/>
            </a:xfrm>
            <a:custGeom>
              <a:avLst/>
              <a:gdLst>
                <a:gd name="T0" fmla="*/ 3 w 90"/>
                <a:gd name="T1" fmla="*/ 6 h 6"/>
                <a:gd name="T2" fmla="*/ 87 w 90"/>
                <a:gd name="T3" fmla="*/ 6 h 6"/>
                <a:gd name="T4" fmla="*/ 90 w 90"/>
                <a:gd name="T5" fmla="*/ 3 h 6"/>
                <a:gd name="T6" fmla="*/ 87 w 90"/>
                <a:gd name="T7" fmla="*/ 0 h 6"/>
                <a:gd name="T8" fmla="*/ 3 w 90"/>
                <a:gd name="T9" fmla="*/ 0 h 6"/>
                <a:gd name="T10" fmla="*/ 0 w 90"/>
                <a:gd name="T11" fmla="*/ 3 h 6"/>
                <a:gd name="T12" fmla="*/ 3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3" y="6"/>
                  </a:moveTo>
                  <a:cubicBezTo>
                    <a:pt x="87" y="6"/>
                    <a:pt x="87" y="6"/>
                    <a:pt x="87" y="6"/>
                  </a:cubicBezTo>
                  <a:cubicBezTo>
                    <a:pt x="89" y="6"/>
                    <a:pt x="90" y="4"/>
                    <a:pt x="90" y="3"/>
                  </a:cubicBezTo>
                  <a:cubicBezTo>
                    <a:pt x="90" y="1"/>
                    <a:pt x="89" y="0"/>
                    <a:pt x="8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6" name="Freeform 42"/>
            <p:cNvSpPr>
              <a:spLocks noEditPoints="1"/>
            </p:cNvSpPr>
            <p:nvPr/>
          </p:nvSpPr>
          <p:spPr bwMode="auto">
            <a:xfrm>
              <a:off x="668338" y="1947863"/>
              <a:ext cx="492125" cy="315912"/>
            </a:xfrm>
            <a:custGeom>
              <a:avLst/>
              <a:gdLst>
                <a:gd name="T0" fmla="*/ 101 w 131"/>
                <a:gd name="T1" fmla="*/ 22 h 82"/>
                <a:gd name="T2" fmla="*/ 99 w 131"/>
                <a:gd name="T3" fmla="*/ 22 h 82"/>
                <a:gd name="T4" fmla="*/ 63 w 131"/>
                <a:gd name="T5" fmla="*/ 0 h 82"/>
                <a:gd name="T6" fmla="*/ 23 w 131"/>
                <a:gd name="T7" fmla="*/ 33 h 82"/>
                <a:gd name="T8" fmla="*/ 0 w 131"/>
                <a:gd name="T9" fmla="*/ 58 h 82"/>
                <a:gd name="T10" fmla="*/ 25 w 131"/>
                <a:gd name="T11" fmla="*/ 82 h 82"/>
                <a:gd name="T12" fmla="*/ 101 w 131"/>
                <a:gd name="T13" fmla="*/ 82 h 82"/>
                <a:gd name="T14" fmla="*/ 131 w 131"/>
                <a:gd name="T15" fmla="*/ 52 h 82"/>
                <a:gd name="T16" fmla="*/ 101 w 131"/>
                <a:gd name="T17" fmla="*/ 22 h 82"/>
                <a:gd name="T18" fmla="*/ 101 w 131"/>
                <a:gd name="T19" fmla="*/ 77 h 82"/>
                <a:gd name="T20" fmla="*/ 25 w 131"/>
                <a:gd name="T21" fmla="*/ 77 h 82"/>
                <a:gd name="T22" fmla="*/ 6 w 131"/>
                <a:gd name="T23" fmla="*/ 58 h 82"/>
                <a:gd name="T24" fmla="*/ 25 w 131"/>
                <a:gd name="T25" fmla="*/ 38 h 82"/>
                <a:gd name="T26" fmla="*/ 28 w 131"/>
                <a:gd name="T27" fmla="*/ 39 h 82"/>
                <a:gd name="T28" fmla="*/ 28 w 131"/>
                <a:gd name="T29" fmla="*/ 37 h 82"/>
                <a:gd name="T30" fmla="*/ 29 w 131"/>
                <a:gd name="T31" fmla="*/ 33 h 82"/>
                <a:gd name="T32" fmla="*/ 29 w 131"/>
                <a:gd name="T33" fmla="*/ 33 h 82"/>
                <a:gd name="T34" fmla="*/ 29 w 131"/>
                <a:gd name="T35" fmla="*/ 32 h 82"/>
                <a:gd name="T36" fmla="*/ 29 w 131"/>
                <a:gd name="T37" fmla="*/ 32 h 82"/>
                <a:gd name="T38" fmla="*/ 63 w 131"/>
                <a:gd name="T39" fmla="*/ 6 h 82"/>
                <a:gd name="T40" fmla="*/ 94 w 131"/>
                <a:gd name="T41" fmla="*/ 23 h 82"/>
                <a:gd name="T42" fmla="*/ 83 w 131"/>
                <a:gd name="T43" fmla="*/ 28 h 82"/>
                <a:gd name="T44" fmla="*/ 83 w 131"/>
                <a:gd name="T45" fmla="*/ 32 h 82"/>
                <a:gd name="T46" fmla="*/ 87 w 131"/>
                <a:gd name="T47" fmla="*/ 32 h 82"/>
                <a:gd name="T48" fmla="*/ 98 w 131"/>
                <a:gd name="T49" fmla="*/ 28 h 82"/>
                <a:gd name="T50" fmla="*/ 101 w 131"/>
                <a:gd name="T51" fmla="*/ 28 h 82"/>
                <a:gd name="T52" fmla="*/ 126 w 131"/>
                <a:gd name="T53" fmla="*/ 52 h 82"/>
                <a:gd name="T54" fmla="*/ 101 w 131"/>
                <a:gd name="T55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1" h="82">
                  <a:moveTo>
                    <a:pt x="101" y="22"/>
                  </a:moveTo>
                  <a:cubicBezTo>
                    <a:pt x="101" y="22"/>
                    <a:pt x="100" y="22"/>
                    <a:pt x="99" y="22"/>
                  </a:cubicBezTo>
                  <a:cubicBezTo>
                    <a:pt x="92" y="9"/>
                    <a:pt x="78" y="0"/>
                    <a:pt x="63" y="0"/>
                  </a:cubicBezTo>
                  <a:cubicBezTo>
                    <a:pt x="44" y="0"/>
                    <a:pt x="27" y="14"/>
                    <a:pt x="23" y="33"/>
                  </a:cubicBezTo>
                  <a:cubicBezTo>
                    <a:pt x="11" y="34"/>
                    <a:pt x="0" y="45"/>
                    <a:pt x="0" y="58"/>
                  </a:cubicBezTo>
                  <a:cubicBezTo>
                    <a:pt x="0" y="71"/>
                    <a:pt x="12" y="82"/>
                    <a:pt x="25" y="82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18" y="82"/>
                    <a:pt x="131" y="69"/>
                    <a:pt x="131" y="52"/>
                  </a:cubicBezTo>
                  <a:cubicBezTo>
                    <a:pt x="131" y="36"/>
                    <a:pt x="118" y="22"/>
                    <a:pt x="101" y="22"/>
                  </a:cubicBezTo>
                  <a:close/>
                  <a:moveTo>
                    <a:pt x="101" y="77"/>
                  </a:moveTo>
                  <a:cubicBezTo>
                    <a:pt x="25" y="77"/>
                    <a:pt x="25" y="77"/>
                    <a:pt x="25" y="77"/>
                  </a:cubicBezTo>
                  <a:cubicBezTo>
                    <a:pt x="15" y="77"/>
                    <a:pt x="6" y="68"/>
                    <a:pt x="6" y="58"/>
                  </a:cubicBezTo>
                  <a:cubicBezTo>
                    <a:pt x="6" y="47"/>
                    <a:pt x="15" y="38"/>
                    <a:pt x="25" y="38"/>
                  </a:cubicBezTo>
                  <a:cubicBezTo>
                    <a:pt x="26" y="38"/>
                    <a:pt x="27" y="39"/>
                    <a:pt x="28" y="39"/>
                  </a:cubicBezTo>
                  <a:cubicBezTo>
                    <a:pt x="28" y="38"/>
                    <a:pt x="28" y="38"/>
                    <a:pt x="28" y="37"/>
                  </a:cubicBezTo>
                  <a:cubicBezTo>
                    <a:pt x="28" y="36"/>
                    <a:pt x="28" y="35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9" y="33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4" y="17"/>
                    <a:pt x="47" y="6"/>
                    <a:pt x="63" y="6"/>
                  </a:cubicBezTo>
                  <a:cubicBezTo>
                    <a:pt x="76" y="6"/>
                    <a:pt x="87" y="13"/>
                    <a:pt x="94" y="23"/>
                  </a:cubicBezTo>
                  <a:cubicBezTo>
                    <a:pt x="90" y="24"/>
                    <a:pt x="86" y="26"/>
                    <a:pt x="83" y="28"/>
                  </a:cubicBezTo>
                  <a:cubicBezTo>
                    <a:pt x="82" y="29"/>
                    <a:pt x="82" y="31"/>
                    <a:pt x="83" y="32"/>
                  </a:cubicBezTo>
                  <a:cubicBezTo>
                    <a:pt x="84" y="33"/>
                    <a:pt x="85" y="33"/>
                    <a:pt x="87" y="32"/>
                  </a:cubicBezTo>
                  <a:cubicBezTo>
                    <a:pt x="90" y="30"/>
                    <a:pt x="94" y="28"/>
                    <a:pt x="98" y="28"/>
                  </a:cubicBezTo>
                  <a:cubicBezTo>
                    <a:pt x="99" y="28"/>
                    <a:pt x="100" y="28"/>
                    <a:pt x="101" y="28"/>
                  </a:cubicBezTo>
                  <a:cubicBezTo>
                    <a:pt x="115" y="28"/>
                    <a:pt x="126" y="39"/>
                    <a:pt x="126" y="52"/>
                  </a:cubicBezTo>
                  <a:cubicBezTo>
                    <a:pt x="126" y="66"/>
                    <a:pt x="115" y="77"/>
                    <a:pt x="101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27" name="TextBox 35"/>
          <p:cNvSpPr txBox="1"/>
          <p:nvPr/>
        </p:nvSpPr>
        <p:spPr>
          <a:xfrm>
            <a:off x="3376158" y="1493313"/>
            <a:ext cx="1284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SAP HANA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</a:p>
        </p:txBody>
      </p:sp>
      <p:sp>
        <p:nvSpPr>
          <p:cNvPr id="428" name="TextBox 62"/>
          <p:cNvSpPr txBox="1"/>
          <p:nvPr/>
        </p:nvSpPr>
        <p:spPr>
          <a:xfrm>
            <a:off x="5700973" y="3899844"/>
            <a:ext cx="148316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安全态势感知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428"/>
          <p:cNvGrpSpPr/>
          <p:nvPr/>
        </p:nvGrpSpPr>
        <p:grpSpPr>
          <a:xfrm>
            <a:off x="6265918" y="3607524"/>
            <a:ext cx="303847" cy="287282"/>
            <a:chOff x="85725" y="3692525"/>
            <a:chExt cx="379413" cy="461963"/>
          </a:xfrm>
          <a:solidFill>
            <a:srgbClr val="00B0F0"/>
          </a:solidFill>
        </p:grpSpPr>
        <p:sp>
          <p:nvSpPr>
            <p:cNvPr id="430" name="Freeform 5"/>
            <p:cNvSpPr>
              <a:spLocks noEditPoints="1"/>
            </p:cNvSpPr>
            <p:nvPr/>
          </p:nvSpPr>
          <p:spPr bwMode="auto">
            <a:xfrm>
              <a:off x="85725" y="3692525"/>
              <a:ext cx="379413" cy="461963"/>
            </a:xfrm>
            <a:custGeom>
              <a:avLst/>
              <a:gdLst>
                <a:gd name="T0" fmla="*/ 49 w 98"/>
                <a:gd name="T1" fmla="*/ 0 h 120"/>
                <a:gd name="T2" fmla="*/ 0 w 98"/>
                <a:gd name="T3" fmla="*/ 28 h 120"/>
                <a:gd name="T4" fmla="*/ 49 w 98"/>
                <a:gd name="T5" fmla="*/ 120 h 120"/>
                <a:gd name="T6" fmla="*/ 98 w 98"/>
                <a:gd name="T7" fmla="*/ 28 h 120"/>
                <a:gd name="T8" fmla="*/ 49 w 98"/>
                <a:gd name="T9" fmla="*/ 0 h 120"/>
                <a:gd name="T10" fmla="*/ 49 w 98"/>
                <a:gd name="T11" fmla="*/ 115 h 120"/>
                <a:gd name="T12" fmla="*/ 5 w 98"/>
                <a:gd name="T13" fmla="*/ 32 h 120"/>
                <a:gd name="T14" fmla="*/ 49 w 98"/>
                <a:gd name="T15" fmla="*/ 8 h 120"/>
                <a:gd name="T16" fmla="*/ 92 w 98"/>
                <a:gd name="T17" fmla="*/ 32 h 120"/>
                <a:gd name="T18" fmla="*/ 49 w 98"/>
                <a:gd name="T19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20">
                  <a:moveTo>
                    <a:pt x="49" y="0"/>
                  </a:moveTo>
                  <a:cubicBezTo>
                    <a:pt x="49" y="0"/>
                    <a:pt x="33" y="24"/>
                    <a:pt x="0" y="28"/>
                  </a:cubicBezTo>
                  <a:cubicBezTo>
                    <a:pt x="0" y="28"/>
                    <a:pt x="9" y="102"/>
                    <a:pt x="49" y="120"/>
                  </a:cubicBezTo>
                  <a:cubicBezTo>
                    <a:pt x="88" y="102"/>
                    <a:pt x="98" y="28"/>
                    <a:pt x="98" y="28"/>
                  </a:cubicBezTo>
                  <a:cubicBezTo>
                    <a:pt x="64" y="24"/>
                    <a:pt x="49" y="0"/>
                    <a:pt x="49" y="0"/>
                  </a:cubicBezTo>
                  <a:close/>
                  <a:moveTo>
                    <a:pt x="49" y="115"/>
                  </a:moveTo>
                  <a:cubicBezTo>
                    <a:pt x="19" y="99"/>
                    <a:pt x="8" y="48"/>
                    <a:pt x="5" y="32"/>
                  </a:cubicBezTo>
                  <a:cubicBezTo>
                    <a:pt x="28" y="28"/>
                    <a:pt x="42" y="16"/>
                    <a:pt x="49" y="8"/>
                  </a:cubicBezTo>
                  <a:cubicBezTo>
                    <a:pt x="55" y="16"/>
                    <a:pt x="69" y="28"/>
                    <a:pt x="92" y="32"/>
                  </a:cubicBezTo>
                  <a:cubicBezTo>
                    <a:pt x="89" y="48"/>
                    <a:pt x="78" y="99"/>
                    <a:pt x="49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1" name="Freeform 6"/>
            <p:cNvSpPr>
              <a:spLocks noEditPoints="1"/>
            </p:cNvSpPr>
            <p:nvPr/>
          </p:nvSpPr>
          <p:spPr bwMode="auto">
            <a:xfrm>
              <a:off x="196850" y="3824288"/>
              <a:ext cx="150813" cy="187325"/>
            </a:xfrm>
            <a:custGeom>
              <a:avLst/>
              <a:gdLst>
                <a:gd name="T0" fmla="*/ 36 w 39"/>
                <a:gd name="T1" fmla="*/ 18 h 49"/>
                <a:gd name="T2" fmla="*/ 33 w 39"/>
                <a:gd name="T3" fmla="*/ 18 h 49"/>
                <a:gd name="T4" fmla="*/ 33 w 39"/>
                <a:gd name="T5" fmla="*/ 13 h 49"/>
                <a:gd name="T6" fmla="*/ 20 w 39"/>
                <a:gd name="T7" fmla="*/ 0 h 49"/>
                <a:gd name="T8" fmla="*/ 7 w 39"/>
                <a:gd name="T9" fmla="*/ 13 h 49"/>
                <a:gd name="T10" fmla="*/ 7 w 39"/>
                <a:gd name="T11" fmla="*/ 18 h 49"/>
                <a:gd name="T12" fmla="*/ 3 w 39"/>
                <a:gd name="T13" fmla="*/ 18 h 49"/>
                <a:gd name="T14" fmla="*/ 0 w 39"/>
                <a:gd name="T15" fmla="*/ 21 h 49"/>
                <a:gd name="T16" fmla="*/ 0 w 39"/>
                <a:gd name="T17" fmla="*/ 46 h 49"/>
                <a:gd name="T18" fmla="*/ 3 w 39"/>
                <a:gd name="T19" fmla="*/ 49 h 49"/>
                <a:gd name="T20" fmla="*/ 36 w 39"/>
                <a:gd name="T21" fmla="*/ 49 h 49"/>
                <a:gd name="T22" fmla="*/ 39 w 39"/>
                <a:gd name="T23" fmla="*/ 46 h 49"/>
                <a:gd name="T24" fmla="*/ 39 w 39"/>
                <a:gd name="T25" fmla="*/ 21 h 49"/>
                <a:gd name="T26" fmla="*/ 36 w 39"/>
                <a:gd name="T27" fmla="*/ 18 h 49"/>
                <a:gd name="T28" fmla="*/ 11 w 39"/>
                <a:gd name="T29" fmla="*/ 13 h 49"/>
                <a:gd name="T30" fmla="*/ 20 w 39"/>
                <a:gd name="T31" fmla="*/ 4 h 49"/>
                <a:gd name="T32" fmla="*/ 28 w 39"/>
                <a:gd name="T33" fmla="*/ 13 h 49"/>
                <a:gd name="T34" fmla="*/ 28 w 39"/>
                <a:gd name="T35" fmla="*/ 18 h 49"/>
                <a:gd name="T36" fmla="*/ 11 w 39"/>
                <a:gd name="T37" fmla="*/ 18 h 49"/>
                <a:gd name="T38" fmla="*/ 11 w 39"/>
                <a:gd name="T39" fmla="*/ 13 h 49"/>
                <a:gd name="T40" fmla="*/ 35 w 39"/>
                <a:gd name="T41" fmla="*/ 44 h 49"/>
                <a:gd name="T42" fmla="*/ 34 w 39"/>
                <a:gd name="T43" fmla="*/ 45 h 49"/>
                <a:gd name="T44" fmla="*/ 5 w 39"/>
                <a:gd name="T45" fmla="*/ 45 h 49"/>
                <a:gd name="T46" fmla="*/ 5 w 39"/>
                <a:gd name="T47" fmla="*/ 44 h 49"/>
                <a:gd name="T48" fmla="*/ 5 w 39"/>
                <a:gd name="T49" fmla="*/ 22 h 49"/>
                <a:gd name="T50" fmla="*/ 5 w 39"/>
                <a:gd name="T51" fmla="*/ 22 h 49"/>
                <a:gd name="T52" fmla="*/ 8 w 39"/>
                <a:gd name="T53" fmla="*/ 22 h 49"/>
                <a:gd name="T54" fmla="*/ 8 w 39"/>
                <a:gd name="T55" fmla="*/ 22 h 49"/>
                <a:gd name="T56" fmla="*/ 10 w 39"/>
                <a:gd name="T57" fmla="*/ 22 h 49"/>
                <a:gd name="T58" fmla="*/ 10 w 39"/>
                <a:gd name="T59" fmla="*/ 22 h 49"/>
                <a:gd name="T60" fmla="*/ 29 w 39"/>
                <a:gd name="T61" fmla="*/ 22 h 49"/>
                <a:gd name="T62" fmla="*/ 29 w 39"/>
                <a:gd name="T63" fmla="*/ 22 h 49"/>
                <a:gd name="T64" fmla="*/ 31 w 39"/>
                <a:gd name="T65" fmla="*/ 22 h 49"/>
                <a:gd name="T66" fmla="*/ 31 w 39"/>
                <a:gd name="T67" fmla="*/ 22 h 49"/>
                <a:gd name="T68" fmla="*/ 34 w 39"/>
                <a:gd name="T69" fmla="*/ 22 h 49"/>
                <a:gd name="T70" fmla="*/ 35 w 39"/>
                <a:gd name="T71" fmla="*/ 22 h 49"/>
                <a:gd name="T72" fmla="*/ 35 w 39"/>
                <a:gd name="T73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9">
                  <a:moveTo>
                    <a:pt x="36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6"/>
                    <a:pt x="27" y="0"/>
                    <a:pt x="20" y="0"/>
                  </a:cubicBezTo>
                  <a:cubicBezTo>
                    <a:pt x="12" y="0"/>
                    <a:pt x="7" y="6"/>
                    <a:pt x="7" y="13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0" y="19"/>
                    <a:pt x="0" y="2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2" y="49"/>
                    <a:pt x="3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8" y="49"/>
                    <a:pt x="39" y="47"/>
                    <a:pt x="39" y="4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19"/>
                    <a:pt x="38" y="18"/>
                    <a:pt x="36" y="18"/>
                  </a:cubicBezTo>
                  <a:close/>
                  <a:moveTo>
                    <a:pt x="11" y="13"/>
                  </a:moveTo>
                  <a:cubicBezTo>
                    <a:pt x="11" y="8"/>
                    <a:pt x="15" y="4"/>
                    <a:pt x="20" y="4"/>
                  </a:cubicBezTo>
                  <a:cubicBezTo>
                    <a:pt x="24" y="4"/>
                    <a:pt x="28" y="8"/>
                    <a:pt x="28" y="13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11" y="18"/>
                    <a:pt x="11" y="18"/>
                    <a:pt x="11" y="18"/>
                  </a:cubicBezTo>
                  <a:lnTo>
                    <a:pt x="11" y="13"/>
                  </a:lnTo>
                  <a:close/>
                  <a:moveTo>
                    <a:pt x="35" y="44"/>
                  </a:moveTo>
                  <a:cubicBezTo>
                    <a:pt x="35" y="45"/>
                    <a:pt x="34" y="45"/>
                    <a:pt x="34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2"/>
                  </a:cubicBezTo>
                  <a:lnTo>
                    <a:pt x="35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2" name="Freeform 7"/>
            <p:cNvSpPr>
              <a:spLocks noEditPoints="1"/>
            </p:cNvSpPr>
            <p:nvPr/>
          </p:nvSpPr>
          <p:spPr bwMode="auto">
            <a:xfrm>
              <a:off x="250825" y="3924300"/>
              <a:ext cx="42863" cy="49213"/>
            </a:xfrm>
            <a:custGeom>
              <a:avLst/>
              <a:gdLst>
                <a:gd name="T0" fmla="*/ 6 w 11"/>
                <a:gd name="T1" fmla="*/ 0 h 13"/>
                <a:gd name="T2" fmla="*/ 0 w 11"/>
                <a:gd name="T3" fmla="*/ 5 h 13"/>
                <a:gd name="T4" fmla="*/ 2 w 11"/>
                <a:gd name="T5" fmla="*/ 8 h 13"/>
                <a:gd name="T6" fmla="*/ 2 w 11"/>
                <a:gd name="T7" fmla="*/ 11 h 13"/>
                <a:gd name="T8" fmla="*/ 3 w 11"/>
                <a:gd name="T9" fmla="*/ 13 h 13"/>
                <a:gd name="T10" fmla="*/ 8 w 11"/>
                <a:gd name="T11" fmla="*/ 13 h 13"/>
                <a:gd name="T12" fmla="*/ 10 w 11"/>
                <a:gd name="T13" fmla="*/ 11 h 13"/>
                <a:gd name="T14" fmla="*/ 10 w 11"/>
                <a:gd name="T15" fmla="*/ 8 h 13"/>
                <a:gd name="T16" fmla="*/ 11 w 11"/>
                <a:gd name="T17" fmla="*/ 5 h 13"/>
                <a:gd name="T18" fmla="*/ 6 w 11"/>
                <a:gd name="T19" fmla="*/ 0 h 13"/>
                <a:gd name="T20" fmla="*/ 7 w 11"/>
                <a:gd name="T21" fmla="*/ 7 h 13"/>
                <a:gd name="T22" fmla="*/ 7 w 11"/>
                <a:gd name="T23" fmla="*/ 8 h 13"/>
                <a:gd name="T24" fmla="*/ 7 w 11"/>
                <a:gd name="T25" fmla="*/ 10 h 13"/>
                <a:gd name="T26" fmla="*/ 4 w 11"/>
                <a:gd name="T27" fmla="*/ 10 h 13"/>
                <a:gd name="T28" fmla="*/ 4 w 11"/>
                <a:gd name="T29" fmla="*/ 8 h 13"/>
                <a:gd name="T30" fmla="*/ 4 w 11"/>
                <a:gd name="T31" fmla="*/ 7 h 13"/>
                <a:gd name="T32" fmla="*/ 3 w 11"/>
                <a:gd name="T33" fmla="*/ 5 h 13"/>
                <a:gd name="T34" fmla="*/ 6 w 11"/>
                <a:gd name="T35" fmla="*/ 2 h 13"/>
                <a:gd name="T36" fmla="*/ 8 w 11"/>
                <a:gd name="T37" fmla="*/ 5 h 13"/>
                <a:gd name="T38" fmla="*/ 7 w 11"/>
                <a:gd name="T3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2"/>
                    <a:pt x="10" y="1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1" y="2"/>
                    <a:pt x="8" y="0"/>
                    <a:pt x="6" y="0"/>
                  </a:cubicBezTo>
                  <a:close/>
                  <a:moveTo>
                    <a:pt x="7" y="7"/>
                  </a:moveTo>
                  <a:cubicBezTo>
                    <a:pt x="7" y="7"/>
                    <a:pt x="7" y="7"/>
                    <a:pt x="7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7" y="2"/>
                    <a:pt x="8" y="3"/>
                    <a:pt x="8" y="5"/>
                  </a:cubicBezTo>
                  <a:cubicBezTo>
                    <a:pt x="8" y="5"/>
                    <a:pt x="8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33" name="TextBox 62"/>
          <p:cNvSpPr txBox="1"/>
          <p:nvPr/>
        </p:nvSpPr>
        <p:spPr>
          <a:xfrm>
            <a:off x="7007650" y="3899844"/>
            <a:ext cx="11755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安全指数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433"/>
          <p:cNvGrpSpPr/>
          <p:nvPr/>
        </p:nvGrpSpPr>
        <p:grpSpPr>
          <a:xfrm>
            <a:off x="7483024" y="3607524"/>
            <a:ext cx="303847" cy="287282"/>
            <a:chOff x="85725" y="3692525"/>
            <a:chExt cx="379413" cy="461963"/>
          </a:xfrm>
          <a:solidFill>
            <a:srgbClr val="00B0F0"/>
          </a:solidFill>
        </p:grpSpPr>
        <p:sp>
          <p:nvSpPr>
            <p:cNvPr id="435" name="Freeform 5"/>
            <p:cNvSpPr>
              <a:spLocks noEditPoints="1"/>
            </p:cNvSpPr>
            <p:nvPr/>
          </p:nvSpPr>
          <p:spPr bwMode="auto">
            <a:xfrm>
              <a:off x="85725" y="3692525"/>
              <a:ext cx="379413" cy="461963"/>
            </a:xfrm>
            <a:custGeom>
              <a:avLst/>
              <a:gdLst>
                <a:gd name="T0" fmla="*/ 49 w 98"/>
                <a:gd name="T1" fmla="*/ 0 h 120"/>
                <a:gd name="T2" fmla="*/ 0 w 98"/>
                <a:gd name="T3" fmla="*/ 28 h 120"/>
                <a:gd name="T4" fmla="*/ 49 w 98"/>
                <a:gd name="T5" fmla="*/ 120 h 120"/>
                <a:gd name="T6" fmla="*/ 98 w 98"/>
                <a:gd name="T7" fmla="*/ 28 h 120"/>
                <a:gd name="T8" fmla="*/ 49 w 98"/>
                <a:gd name="T9" fmla="*/ 0 h 120"/>
                <a:gd name="T10" fmla="*/ 49 w 98"/>
                <a:gd name="T11" fmla="*/ 115 h 120"/>
                <a:gd name="T12" fmla="*/ 5 w 98"/>
                <a:gd name="T13" fmla="*/ 32 h 120"/>
                <a:gd name="T14" fmla="*/ 49 w 98"/>
                <a:gd name="T15" fmla="*/ 8 h 120"/>
                <a:gd name="T16" fmla="*/ 92 w 98"/>
                <a:gd name="T17" fmla="*/ 32 h 120"/>
                <a:gd name="T18" fmla="*/ 49 w 98"/>
                <a:gd name="T19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20">
                  <a:moveTo>
                    <a:pt x="49" y="0"/>
                  </a:moveTo>
                  <a:cubicBezTo>
                    <a:pt x="49" y="0"/>
                    <a:pt x="33" y="24"/>
                    <a:pt x="0" y="28"/>
                  </a:cubicBezTo>
                  <a:cubicBezTo>
                    <a:pt x="0" y="28"/>
                    <a:pt x="9" y="102"/>
                    <a:pt x="49" y="120"/>
                  </a:cubicBezTo>
                  <a:cubicBezTo>
                    <a:pt x="88" y="102"/>
                    <a:pt x="98" y="28"/>
                    <a:pt x="98" y="28"/>
                  </a:cubicBezTo>
                  <a:cubicBezTo>
                    <a:pt x="64" y="24"/>
                    <a:pt x="49" y="0"/>
                    <a:pt x="49" y="0"/>
                  </a:cubicBezTo>
                  <a:close/>
                  <a:moveTo>
                    <a:pt x="49" y="115"/>
                  </a:moveTo>
                  <a:cubicBezTo>
                    <a:pt x="19" y="99"/>
                    <a:pt x="8" y="48"/>
                    <a:pt x="5" y="32"/>
                  </a:cubicBezTo>
                  <a:cubicBezTo>
                    <a:pt x="28" y="28"/>
                    <a:pt x="42" y="16"/>
                    <a:pt x="49" y="8"/>
                  </a:cubicBezTo>
                  <a:cubicBezTo>
                    <a:pt x="55" y="16"/>
                    <a:pt x="69" y="28"/>
                    <a:pt x="92" y="32"/>
                  </a:cubicBezTo>
                  <a:cubicBezTo>
                    <a:pt x="89" y="48"/>
                    <a:pt x="78" y="99"/>
                    <a:pt x="49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6" name="Freeform 6"/>
            <p:cNvSpPr>
              <a:spLocks noEditPoints="1"/>
            </p:cNvSpPr>
            <p:nvPr/>
          </p:nvSpPr>
          <p:spPr bwMode="auto">
            <a:xfrm>
              <a:off x="196850" y="3824288"/>
              <a:ext cx="150813" cy="187325"/>
            </a:xfrm>
            <a:custGeom>
              <a:avLst/>
              <a:gdLst>
                <a:gd name="T0" fmla="*/ 36 w 39"/>
                <a:gd name="T1" fmla="*/ 18 h 49"/>
                <a:gd name="T2" fmla="*/ 33 w 39"/>
                <a:gd name="T3" fmla="*/ 18 h 49"/>
                <a:gd name="T4" fmla="*/ 33 w 39"/>
                <a:gd name="T5" fmla="*/ 13 h 49"/>
                <a:gd name="T6" fmla="*/ 20 w 39"/>
                <a:gd name="T7" fmla="*/ 0 h 49"/>
                <a:gd name="T8" fmla="*/ 7 w 39"/>
                <a:gd name="T9" fmla="*/ 13 h 49"/>
                <a:gd name="T10" fmla="*/ 7 w 39"/>
                <a:gd name="T11" fmla="*/ 18 h 49"/>
                <a:gd name="T12" fmla="*/ 3 w 39"/>
                <a:gd name="T13" fmla="*/ 18 h 49"/>
                <a:gd name="T14" fmla="*/ 0 w 39"/>
                <a:gd name="T15" fmla="*/ 21 h 49"/>
                <a:gd name="T16" fmla="*/ 0 w 39"/>
                <a:gd name="T17" fmla="*/ 46 h 49"/>
                <a:gd name="T18" fmla="*/ 3 w 39"/>
                <a:gd name="T19" fmla="*/ 49 h 49"/>
                <a:gd name="T20" fmla="*/ 36 w 39"/>
                <a:gd name="T21" fmla="*/ 49 h 49"/>
                <a:gd name="T22" fmla="*/ 39 w 39"/>
                <a:gd name="T23" fmla="*/ 46 h 49"/>
                <a:gd name="T24" fmla="*/ 39 w 39"/>
                <a:gd name="T25" fmla="*/ 21 h 49"/>
                <a:gd name="T26" fmla="*/ 36 w 39"/>
                <a:gd name="T27" fmla="*/ 18 h 49"/>
                <a:gd name="T28" fmla="*/ 11 w 39"/>
                <a:gd name="T29" fmla="*/ 13 h 49"/>
                <a:gd name="T30" fmla="*/ 20 w 39"/>
                <a:gd name="T31" fmla="*/ 4 h 49"/>
                <a:gd name="T32" fmla="*/ 28 w 39"/>
                <a:gd name="T33" fmla="*/ 13 h 49"/>
                <a:gd name="T34" fmla="*/ 28 w 39"/>
                <a:gd name="T35" fmla="*/ 18 h 49"/>
                <a:gd name="T36" fmla="*/ 11 w 39"/>
                <a:gd name="T37" fmla="*/ 18 h 49"/>
                <a:gd name="T38" fmla="*/ 11 w 39"/>
                <a:gd name="T39" fmla="*/ 13 h 49"/>
                <a:gd name="T40" fmla="*/ 35 w 39"/>
                <a:gd name="T41" fmla="*/ 44 h 49"/>
                <a:gd name="T42" fmla="*/ 34 w 39"/>
                <a:gd name="T43" fmla="*/ 45 h 49"/>
                <a:gd name="T44" fmla="*/ 5 w 39"/>
                <a:gd name="T45" fmla="*/ 45 h 49"/>
                <a:gd name="T46" fmla="*/ 5 w 39"/>
                <a:gd name="T47" fmla="*/ 44 h 49"/>
                <a:gd name="T48" fmla="*/ 5 w 39"/>
                <a:gd name="T49" fmla="*/ 22 h 49"/>
                <a:gd name="T50" fmla="*/ 5 w 39"/>
                <a:gd name="T51" fmla="*/ 22 h 49"/>
                <a:gd name="T52" fmla="*/ 8 w 39"/>
                <a:gd name="T53" fmla="*/ 22 h 49"/>
                <a:gd name="T54" fmla="*/ 8 w 39"/>
                <a:gd name="T55" fmla="*/ 22 h 49"/>
                <a:gd name="T56" fmla="*/ 10 w 39"/>
                <a:gd name="T57" fmla="*/ 22 h 49"/>
                <a:gd name="T58" fmla="*/ 10 w 39"/>
                <a:gd name="T59" fmla="*/ 22 h 49"/>
                <a:gd name="T60" fmla="*/ 29 w 39"/>
                <a:gd name="T61" fmla="*/ 22 h 49"/>
                <a:gd name="T62" fmla="*/ 29 w 39"/>
                <a:gd name="T63" fmla="*/ 22 h 49"/>
                <a:gd name="T64" fmla="*/ 31 w 39"/>
                <a:gd name="T65" fmla="*/ 22 h 49"/>
                <a:gd name="T66" fmla="*/ 31 w 39"/>
                <a:gd name="T67" fmla="*/ 22 h 49"/>
                <a:gd name="T68" fmla="*/ 34 w 39"/>
                <a:gd name="T69" fmla="*/ 22 h 49"/>
                <a:gd name="T70" fmla="*/ 35 w 39"/>
                <a:gd name="T71" fmla="*/ 22 h 49"/>
                <a:gd name="T72" fmla="*/ 35 w 39"/>
                <a:gd name="T73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9">
                  <a:moveTo>
                    <a:pt x="36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6"/>
                    <a:pt x="27" y="0"/>
                    <a:pt x="20" y="0"/>
                  </a:cubicBezTo>
                  <a:cubicBezTo>
                    <a:pt x="12" y="0"/>
                    <a:pt x="7" y="6"/>
                    <a:pt x="7" y="13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0" y="19"/>
                    <a:pt x="0" y="2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2" y="49"/>
                    <a:pt x="3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8" y="49"/>
                    <a:pt x="39" y="47"/>
                    <a:pt x="39" y="4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19"/>
                    <a:pt x="38" y="18"/>
                    <a:pt x="36" y="18"/>
                  </a:cubicBezTo>
                  <a:close/>
                  <a:moveTo>
                    <a:pt x="11" y="13"/>
                  </a:moveTo>
                  <a:cubicBezTo>
                    <a:pt x="11" y="8"/>
                    <a:pt x="15" y="4"/>
                    <a:pt x="20" y="4"/>
                  </a:cubicBezTo>
                  <a:cubicBezTo>
                    <a:pt x="24" y="4"/>
                    <a:pt x="28" y="8"/>
                    <a:pt x="28" y="13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11" y="18"/>
                    <a:pt x="11" y="18"/>
                    <a:pt x="11" y="18"/>
                  </a:cubicBezTo>
                  <a:lnTo>
                    <a:pt x="11" y="13"/>
                  </a:lnTo>
                  <a:close/>
                  <a:moveTo>
                    <a:pt x="35" y="44"/>
                  </a:moveTo>
                  <a:cubicBezTo>
                    <a:pt x="35" y="45"/>
                    <a:pt x="34" y="45"/>
                    <a:pt x="34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2"/>
                  </a:cubicBezTo>
                  <a:lnTo>
                    <a:pt x="35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7" name="Freeform 7"/>
            <p:cNvSpPr>
              <a:spLocks noEditPoints="1"/>
            </p:cNvSpPr>
            <p:nvPr/>
          </p:nvSpPr>
          <p:spPr bwMode="auto">
            <a:xfrm>
              <a:off x="250825" y="3924300"/>
              <a:ext cx="42863" cy="49213"/>
            </a:xfrm>
            <a:custGeom>
              <a:avLst/>
              <a:gdLst>
                <a:gd name="T0" fmla="*/ 6 w 11"/>
                <a:gd name="T1" fmla="*/ 0 h 13"/>
                <a:gd name="T2" fmla="*/ 0 w 11"/>
                <a:gd name="T3" fmla="*/ 5 h 13"/>
                <a:gd name="T4" fmla="*/ 2 w 11"/>
                <a:gd name="T5" fmla="*/ 8 h 13"/>
                <a:gd name="T6" fmla="*/ 2 w 11"/>
                <a:gd name="T7" fmla="*/ 11 h 13"/>
                <a:gd name="T8" fmla="*/ 3 w 11"/>
                <a:gd name="T9" fmla="*/ 13 h 13"/>
                <a:gd name="T10" fmla="*/ 8 w 11"/>
                <a:gd name="T11" fmla="*/ 13 h 13"/>
                <a:gd name="T12" fmla="*/ 10 w 11"/>
                <a:gd name="T13" fmla="*/ 11 h 13"/>
                <a:gd name="T14" fmla="*/ 10 w 11"/>
                <a:gd name="T15" fmla="*/ 8 h 13"/>
                <a:gd name="T16" fmla="*/ 11 w 11"/>
                <a:gd name="T17" fmla="*/ 5 h 13"/>
                <a:gd name="T18" fmla="*/ 6 w 11"/>
                <a:gd name="T19" fmla="*/ 0 h 13"/>
                <a:gd name="T20" fmla="*/ 7 w 11"/>
                <a:gd name="T21" fmla="*/ 7 h 13"/>
                <a:gd name="T22" fmla="*/ 7 w 11"/>
                <a:gd name="T23" fmla="*/ 8 h 13"/>
                <a:gd name="T24" fmla="*/ 7 w 11"/>
                <a:gd name="T25" fmla="*/ 10 h 13"/>
                <a:gd name="T26" fmla="*/ 4 w 11"/>
                <a:gd name="T27" fmla="*/ 10 h 13"/>
                <a:gd name="T28" fmla="*/ 4 w 11"/>
                <a:gd name="T29" fmla="*/ 8 h 13"/>
                <a:gd name="T30" fmla="*/ 4 w 11"/>
                <a:gd name="T31" fmla="*/ 7 h 13"/>
                <a:gd name="T32" fmla="*/ 3 w 11"/>
                <a:gd name="T33" fmla="*/ 5 h 13"/>
                <a:gd name="T34" fmla="*/ 6 w 11"/>
                <a:gd name="T35" fmla="*/ 2 h 13"/>
                <a:gd name="T36" fmla="*/ 8 w 11"/>
                <a:gd name="T37" fmla="*/ 5 h 13"/>
                <a:gd name="T38" fmla="*/ 7 w 11"/>
                <a:gd name="T3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2"/>
                    <a:pt x="10" y="1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1" y="2"/>
                    <a:pt x="8" y="0"/>
                    <a:pt x="6" y="0"/>
                  </a:cubicBezTo>
                  <a:close/>
                  <a:moveTo>
                    <a:pt x="7" y="7"/>
                  </a:moveTo>
                  <a:cubicBezTo>
                    <a:pt x="7" y="7"/>
                    <a:pt x="7" y="7"/>
                    <a:pt x="7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7" y="2"/>
                    <a:pt x="8" y="3"/>
                    <a:pt x="8" y="5"/>
                  </a:cubicBezTo>
                  <a:cubicBezTo>
                    <a:pt x="8" y="5"/>
                    <a:pt x="8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38" name="TextBox 62"/>
          <p:cNvSpPr txBox="1"/>
          <p:nvPr/>
        </p:nvSpPr>
        <p:spPr>
          <a:xfrm>
            <a:off x="7871521" y="3899844"/>
            <a:ext cx="162734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程序运行认证</a:t>
            </a:r>
            <a:r>
              <a:rPr lang="zh-CN" altLang="en-US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0" name="组合 439"/>
          <p:cNvGrpSpPr/>
          <p:nvPr/>
        </p:nvGrpSpPr>
        <p:grpSpPr>
          <a:xfrm>
            <a:off x="3933099" y="4853766"/>
            <a:ext cx="287078" cy="251310"/>
            <a:chOff x="-169863" y="5106988"/>
            <a:chExt cx="477839" cy="520701"/>
          </a:xfrm>
          <a:solidFill>
            <a:srgbClr val="00B0F0"/>
          </a:solidFill>
        </p:grpSpPr>
        <p:sp>
          <p:nvSpPr>
            <p:cNvPr id="441" name="Freeform 16"/>
            <p:cNvSpPr>
              <a:spLocks noEditPoints="1"/>
            </p:cNvSpPr>
            <p:nvPr/>
          </p:nvSpPr>
          <p:spPr bwMode="auto">
            <a:xfrm>
              <a:off x="-80963" y="5532438"/>
              <a:ext cx="77788" cy="95250"/>
            </a:xfrm>
            <a:custGeom>
              <a:avLst/>
              <a:gdLst>
                <a:gd name="T0" fmla="*/ 17 w 20"/>
                <a:gd name="T1" fmla="*/ 25 h 25"/>
                <a:gd name="T2" fmla="*/ 2 w 20"/>
                <a:gd name="T3" fmla="*/ 25 h 25"/>
                <a:gd name="T4" fmla="*/ 0 w 20"/>
                <a:gd name="T5" fmla="*/ 22 h 25"/>
                <a:gd name="T6" fmla="*/ 0 w 20"/>
                <a:gd name="T7" fmla="*/ 3 h 25"/>
                <a:gd name="T8" fmla="*/ 2 w 20"/>
                <a:gd name="T9" fmla="*/ 0 h 25"/>
                <a:gd name="T10" fmla="*/ 17 w 20"/>
                <a:gd name="T11" fmla="*/ 0 h 25"/>
                <a:gd name="T12" fmla="*/ 20 w 20"/>
                <a:gd name="T13" fmla="*/ 3 h 25"/>
                <a:gd name="T14" fmla="*/ 20 w 20"/>
                <a:gd name="T15" fmla="*/ 22 h 25"/>
                <a:gd name="T16" fmla="*/ 17 w 20"/>
                <a:gd name="T17" fmla="*/ 25 h 25"/>
                <a:gd name="T18" fmla="*/ 5 w 20"/>
                <a:gd name="T19" fmla="*/ 19 h 25"/>
                <a:gd name="T20" fmla="*/ 15 w 20"/>
                <a:gd name="T21" fmla="*/ 19 h 25"/>
                <a:gd name="T22" fmla="*/ 15 w 20"/>
                <a:gd name="T23" fmla="*/ 5 h 25"/>
                <a:gd name="T24" fmla="*/ 5 w 20"/>
                <a:gd name="T25" fmla="*/ 5 h 25"/>
                <a:gd name="T26" fmla="*/ 5 w 20"/>
                <a:gd name="T27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5">
                  <a:moveTo>
                    <a:pt x="17" y="25"/>
                  </a:move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19" y="25"/>
                    <a:pt x="17" y="25"/>
                  </a:cubicBezTo>
                  <a:close/>
                  <a:moveTo>
                    <a:pt x="5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1" tIns="45707" rIns="91411" bIns="45707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2" name="Freeform 17"/>
            <p:cNvSpPr>
              <a:spLocks noEditPoints="1"/>
            </p:cNvSpPr>
            <p:nvPr/>
          </p:nvSpPr>
          <p:spPr bwMode="auto">
            <a:xfrm>
              <a:off x="19050" y="5467351"/>
              <a:ext cx="80963" cy="160338"/>
            </a:xfrm>
            <a:custGeom>
              <a:avLst/>
              <a:gdLst>
                <a:gd name="T0" fmla="*/ 18 w 21"/>
                <a:gd name="T1" fmla="*/ 42 h 42"/>
                <a:gd name="T2" fmla="*/ 3 w 21"/>
                <a:gd name="T3" fmla="*/ 42 h 42"/>
                <a:gd name="T4" fmla="*/ 0 w 21"/>
                <a:gd name="T5" fmla="*/ 39 h 42"/>
                <a:gd name="T6" fmla="*/ 0 w 21"/>
                <a:gd name="T7" fmla="*/ 2 h 42"/>
                <a:gd name="T8" fmla="*/ 3 w 21"/>
                <a:gd name="T9" fmla="*/ 0 h 42"/>
                <a:gd name="T10" fmla="*/ 18 w 21"/>
                <a:gd name="T11" fmla="*/ 0 h 42"/>
                <a:gd name="T12" fmla="*/ 21 w 21"/>
                <a:gd name="T13" fmla="*/ 2 h 42"/>
                <a:gd name="T14" fmla="*/ 21 w 21"/>
                <a:gd name="T15" fmla="*/ 39 h 42"/>
                <a:gd name="T16" fmla="*/ 18 w 21"/>
                <a:gd name="T17" fmla="*/ 42 h 42"/>
                <a:gd name="T18" fmla="*/ 6 w 21"/>
                <a:gd name="T19" fmla="*/ 36 h 42"/>
                <a:gd name="T20" fmla="*/ 16 w 21"/>
                <a:gd name="T21" fmla="*/ 36 h 42"/>
                <a:gd name="T22" fmla="*/ 16 w 21"/>
                <a:gd name="T23" fmla="*/ 5 h 42"/>
                <a:gd name="T24" fmla="*/ 6 w 21"/>
                <a:gd name="T25" fmla="*/ 5 h 42"/>
                <a:gd name="T26" fmla="*/ 6 w 21"/>
                <a:gd name="T2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18" y="42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0" y="40"/>
                    <a:pt x="0" y="3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40"/>
                    <a:pt x="20" y="42"/>
                    <a:pt x="18" y="42"/>
                  </a:cubicBezTo>
                  <a:close/>
                  <a:moveTo>
                    <a:pt x="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1" tIns="45707" rIns="91411" bIns="45707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3" name="Freeform 18"/>
            <p:cNvSpPr>
              <a:spLocks noEditPoints="1"/>
            </p:cNvSpPr>
            <p:nvPr/>
          </p:nvSpPr>
          <p:spPr bwMode="auto">
            <a:xfrm>
              <a:off x="123825" y="5505451"/>
              <a:ext cx="79375" cy="122238"/>
            </a:xfrm>
            <a:custGeom>
              <a:avLst/>
              <a:gdLst>
                <a:gd name="T0" fmla="*/ 18 w 21"/>
                <a:gd name="T1" fmla="*/ 32 h 32"/>
                <a:gd name="T2" fmla="*/ 3 w 21"/>
                <a:gd name="T3" fmla="*/ 32 h 32"/>
                <a:gd name="T4" fmla="*/ 0 w 21"/>
                <a:gd name="T5" fmla="*/ 29 h 32"/>
                <a:gd name="T6" fmla="*/ 0 w 21"/>
                <a:gd name="T7" fmla="*/ 3 h 32"/>
                <a:gd name="T8" fmla="*/ 3 w 21"/>
                <a:gd name="T9" fmla="*/ 0 h 32"/>
                <a:gd name="T10" fmla="*/ 18 w 21"/>
                <a:gd name="T11" fmla="*/ 0 h 32"/>
                <a:gd name="T12" fmla="*/ 21 w 21"/>
                <a:gd name="T13" fmla="*/ 3 h 32"/>
                <a:gd name="T14" fmla="*/ 21 w 21"/>
                <a:gd name="T15" fmla="*/ 29 h 32"/>
                <a:gd name="T16" fmla="*/ 18 w 21"/>
                <a:gd name="T17" fmla="*/ 32 h 32"/>
                <a:gd name="T18" fmla="*/ 6 w 21"/>
                <a:gd name="T19" fmla="*/ 26 h 32"/>
                <a:gd name="T20" fmla="*/ 16 w 21"/>
                <a:gd name="T21" fmla="*/ 26 h 32"/>
                <a:gd name="T22" fmla="*/ 16 w 21"/>
                <a:gd name="T23" fmla="*/ 6 h 32"/>
                <a:gd name="T24" fmla="*/ 6 w 21"/>
                <a:gd name="T25" fmla="*/ 6 h 32"/>
                <a:gd name="T26" fmla="*/ 6 w 21"/>
                <a:gd name="T2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2">
                  <a:moveTo>
                    <a:pt x="18" y="32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0" y="30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2"/>
                    <a:pt x="18" y="32"/>
                  </a:cubicBezTo>
                  <a:close/>
                  <a:moveTo>
                    <a:pt x="6" y="26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1" tIns="45707" rIns="91411" bIns="45707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4" name="Freeform 19"/>
            <p:cNvSpPr>
              <a:spLocks noEditPoints="1"/>
            </p:cNvSpPr>
            <p:nvPr/>
          </p:nvSpPr>
          <p:spPr bwMode="auto">
            <a:xfrm>
              <a:off x="227013" y="5408613"/>
              <a:ext cx="80963" cy="219075"/>
            </a:xfrm>
            <a:custGeom>
              <a:avLst/>
              <a:gdLst>
                <a:gd name="T0" fmla="*/ 18 w 21"/>
                <a:gd name="T1" fmla="*/ 57 h 57"/>
                <a:gd name="T2" fmla="*/ 3 w 21"/>
                <a:gd name="T3" fmla="*/ 57 h 57"/>
                <a:gd name="T4" fmla="*/ 0 w 21"/>
                <a:gd name="T5" fmla="*/ 54 h 57"/>
                <a:gd name="T6" fmla="*/ 0 w 21"/>
                <a:gd name="T7" fmla="*/ 3 h 57"/>
                <a:gd name="T8" fmla="*/ 3 w 21"/>
                <a:gd name="T9" fmla="*/ 0 h 57"/>
                <a:gd name="T10" fmla="*/ 18 w 21"/>
                <a:gd name="T11" fmla="*/ 0 h 57"/>
                <a:gd name="T12" fmla="*/ 21 w 21"/>
                <a:gd name="T13" fmla="*/ 3 h 57"/>
                <a:gd name="T14" fmla="*/ 21 w 21"/>
                <a:gd name="T15" fmla="*/ 54 h 57"/>
                <a:gd name="T16" fmla="*/ 18 w 21"/>
                <a:gd name="T17" fmla="*/ 57 h 57"/>
                <a:gd name="T18" fmla="*/ 6 w 21"/>
                <a:gd name="T19" fmla="*/ 51 h 57"/>
                <a:gd name="T20" fmla="*/ 16 w 21"/>
                <a:gd name="T21" fmla="*/ 51 h 57"/>
                <a:gd name="T22" fmla="*/ 16 w 21"/>
                <a:gd name="T23" fmla="*/ 5 h 57"/>
                <a:gd name="T24" fmla="*/ 6 w 21"/>
                <a:gd name="T25" fmla="*/ 5 h 57"/>
                <a:gd name="T26" fmla="*/ 6 w 21"/>
                <a:gd name="T27" fmla="*/ 5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57">
                  <a:moveTo>
                    <a:pt x="18" y="57"/>
                  </a:moveTo>
                  <a:cubicBezTo>
                    <a:pt x="3" y="57"/>
                    <a:pt x="3" y="57"/>
                    <a:pt x="3" y="57"/>
                  </a:cubicBezTo>
                  <a:cubicBezTo>
                    <a:pt x="1" y="57"/>
                    <a:pt x="0" y="55"/>
                    <a:pt x="0" y="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5"/>
                    <a:pt x="20" y="57"/>
                    <a:pt x="18" y="57"/>
                  </a:cubicBezTo>
                  <a:close/>
                  <a:moveTo>
                    <a:pt x="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6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1" tIns="45707" rIns="91411" bIns="45707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5" name="Freeform 20"/>
            <p:cNvSpPr>
              <a:spLocks/>
            </p:cNvSpPr>
            <p:nvPr/>
          </p:nvSpPr>
          <p:spPr bwMode="auto">
            <a:xfrm>
              <a:off x="-76200" y="5302251"/>
              <a:ext cx="354013" cy="176213"/>
            </a:xfrm>
            <a:custGeom>
              <a:avLst/>
              <a:gdLst>
                <a:gd name="T0" fmla="*/ 66 w 92"/>
                <a:gd name="T1" fmla="*/ 0 h 46"/>
                <a:gd name="T2" fmla="*/ 66 w 92"/>
                <a:gd name="T3" fmla="*/ 4 h 46"/>
                <a:gd name="T4" fmla="*/ 83 w 92"/>
                <a:gd name="T5" fmla="*/ 4 h 46"/>
                <a:gd name="T6" fmla="*/ 60 w 92"/>
                <a:gd name="T7" fmla="*/ 26 h 46"/>
                <a:gd name="T8" fmla="*/ 33 w 92"/>
                <a:gd name="T9" fmla="*/ 13 h 46"/>
                <a:gd name="T10" fmla="*/ 29 w 92"/>
                <a:gd name="T11" fmla="*/ 13 h 46"/>
                <a:gd name="T12" fmla="*/ 1 w 92"/>
                <a:gd name="T13" fmla="*/ 42 h 46"/>
                <a:gd name="T14" fmla="*/ 1 w 92"/>
                <a:gd name="T15" fmla="*/ 46 h 46"/>
                <a:gd name="T16" fmla="*/ 3 w 92"/>
                <a:gd name="T17" fmla="*/ 46 h 46"/>
                <a:gd name="T18" fmla="*/ 5 w 92"/>
                <a:gd name="T19" fmla="*/ 46 h 46"/>
                <a:gd name="T20" fmla="*/ 31 w 92"/>
                <a:gd name="T21" fmla="*/ 19 h 46"/>
                <a:gd name="T22" fmla="*/ 59 w 92"/>
                <a:gd name="T23" fmla="*/ 32 h 46"/>
                <a:gd name="T24" fmla="*/ 62 w 92"/>
                <a:gd name="T25" fmla="*/ 32 h 46"/>
                <a:gd name="T26" fmla="*/ 87 w 92"/>
                <a:gd name="T27" fmla="*/ 8 h 46"/>
                <a:gd name="T28" fmla="*/ 86 w 92"/>
                <a:gd name="T29" fmla="*/ 26 h 46"/>
                <a:gd name="T30" fmla="*/ 90 w 92"/>
                <a:gd name="T31" fmla="*/ 26 h 46"/>
                <a:gd name="T32" fmla="*/ 92 w 92"/>
                <a:gd name="T33" fmla="*/ 0 h 46"/>
                <a:gd name="T34" fmla="*/ 66 w 92"/>
                <a:gd name="T3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46">
                  <a:moveTo>
                    <a:pt x="66" y="0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1" y="12"/>
                    <a:pt x="30" y="12"/>
                    <a:pt x="29" y="13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4" y="46"/>
                    <a:pt x="4" y="46"/>
                    <a:pt x="5" y="46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0" y="33"/>
                    <a:pt x="61" y="32"/>
                    <a:pt x="62" y="32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1" tIns="45707" rIns="91411" bIns="45707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6" name="Freeform 21"/>
            <p:cNvSpPr>
              <a:spLocks noEditPoints="1"/>
            </p:cNvSpPr>
            <p:nvPr/>
          </p:nvSpPr>
          <p:spPr bwMode="auto">
            <a:xfrm>
              <a:off x="-169863" y="5106988"/>
              <a:ext cx="420688" cy="474663"/>
            </a:xfrm>
            <a:custGeom>
              <a:avLst/>
              <a:gdLst>
                <a:gd name="T0" fmla="*/ 55 w 109"/>
                <a:gd name="T1" fmla="*/ 42 h 124"/>
                <a:gd name="T2" fmla="*/ 109 w 109"/>
                <a:gd name="T3" fmla="*/ 22 h 124"/>
                <a:gd name="T4" fmla="*/ 55 w 109"/>
                <a:gd name="T5" fmla="*/ 0 h 124"/>
                <a:gd name="T6" fmla="*/ 0 w 109"/>
                <a:gd name="T7" fmla="*/ 22 h 124"/>
                <a:gd name="T8" fmla="*/ 55 w 109"/>
                <a:gd name="T9" fmla="*/ 42 h 124"/>
                <a:gd name="T10" fmla="*/ 55 w 109"/>
                <a:gd name="T11" fmla="*/ 6 h 124"/>
                <a:gd name="T12" fmla="*/ 103 w 109"/>
                <a:gd name="T13" fmla="*/ 22 h 124"/>
                <a:gd name="T14" fmla="*/ 55 w 109"/>
                <a:gd name="T15" fmla="*/ 36 h 124"/>
                <a:gd name="T16" fmla="*/ 6 w 109"/>
                <a:gd name="T17" fmla="*/ 22 h 124"/>
                <a:gd name="T18" fmla="*/ 55 w 109"/>
                <a:gd name="T19" fmla="*/ 6 h 124"/>
                <a:gd name="T20" fmla="*/ 0 w 109"/>
                <a:gd name="T21" fmla="*/ 85 h 124"/>
                <a:gd name="T22" fmla="*/ 0 w 109"/>
                <a:gd name="T23" fmla="*/ 109 h 124"/>
                <a:gd name="T24" fmla="*/ 19 w 109"/>
                <a:gd name="T25" fmla="*/ 124 h 124"/>
                <a:gd name="T26" fmla="*/ 19 w 109"/>
                <a:gd name="T27" fmla="*/ 119 h 124"/>
                <a:gd name="T28" fmla="*/ 6 w 109"/>
                <a:gd name="T29" fmla="*/ 109 h 124"/>
                <a:gd name="T30" fmla="*/ 6 w 109"/>
                <a:gd name="T31" fmla="*/ 100 h 124"/>
                <a:gd name="T32" fmla="*/ 19 w 109"/>
                <a:gd name="T33" fmla="*/ 105 h 124"/>
                <a:gd name="T34" fmla="*/ 19 w 109"/>
                <a:gd name="T35" fmla="*/ 100 h 124"/>
                <a:gd name="T36" fmla="*/ 0 w 109"/>
                <a:gd name="T37" fmla="*/ 85 h 124"/>
                <a:gd name="T38" fmla="*/ 0 w 109"/>
                <a:gd name="T39" fmla="*/ 55 h 124"/>
                <a:gd name="T40" fmla="*/ 0 w 109"/>
                <a:gd name="T41" fmla="*/ 80 h 124"/>
                <a:gd name="T42" fmla="*/ 19 w 109"/>
                <a:gd name="T43" fmla="*/ 95 h 124"/>
                <a:gd name="T44" fmla="*/ 19 w 109"/>
                <a:gd name="T45" fmla="*/ 89 h 124"/>
                <a:gd name="T46" fmla="*/ 6 w 109"/>
                <a:gd name="T47" fmla="*/ 80 h 124"/>
                <a:gd name="T48" fmla="*/ 6 w 109"/>
                <a:gd name="T49" fmla="*/ 70 h 124"/>
                <a:gd name="T50" fmla="*/ 28 w 109"/>
                <a:gd name="T51" fmla="*/ 78 h 124"/>
                <a:gd name="T52" fmla="*/ 33 w 109"/>
                <a:gd name="T53" fmla="*/ 74 h 124"/>
                <a:gd name="T54" fmla="*/ 0 w 109"/>
                <a:gd name="T55" fmla="*/ 55 h 124"/>
                <a:gd name="T56" fmla="*/ 55 w 109"/>
                <a:gd name="T57" fmla="*/ 46 h 124"/>
                <a:gd name="T58" fmla="*/ 0 w 109"/>
                <a:gd name="T59" fmla="*/ 26 h 124"/>
                <a:gd name="T60" fmla="*/ 0 w 109"/>
                <a:gd name="T61" fmla="*/ 50 h 124"/>
                <a:gd name="T62" fmla="*/ 39 w 109"/>
                <a:gd name="T63" fmla="*/ 69 h 124"/>
                <a:gd name="T64" fmla="*/ 45 w 109"/>
                <a:gd name="T65" fmla="*/ 64 h 124"/>
                <a:gd name="T66" fmla="*/ 6 w 109"/>
                <a:gd name="T67" fmla="*/ 50 h 124"/>
                <a:gd name="T68" fmla="*/ 6 w 109"/>
                <a:gd name="T69" fmla="*/ 42 h 124"/>
                <a:gd name="T70" fmla="*/ 55 w 109"/>
                <a:gd name="T71" fmla="*/ 51 h 124"/>
                <a:gd name="T72" fmla="*/ 103 w 109"/>
                <a:gd name="T73" fmla="*/ 42 h 124"/>
                <a:gd name="T74" fmla="*/ 103 w 109"/>
                <a:gd name="T75" fmla="*/ 48 h 124"/>
                <a:gd name="T76" fmla="*/ 109 w 109"/>
                <a:gd name="T77" fmla="*/ 47 h 124"/>
                <a:gd name="T78" fmla="*/ 109 w 109"/>
                <a:gd name="T79" fmla="*/ 26 h 124"/>
                <a:gd name="T80" fmla="*/ 55 w 109"/>
                <a:gd name="T81" fmla="*/ 4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24">
                  <a:moveTo>
                    <a:pt x="55" y="42"/>
                  </a:moveTo>
                  <a:cubicBezTo>
                    <a:pt x="84" y="42"/>
                    <a:pt x="109" y="32"/>
                    <a:pt x="109" y="22"/>
                  </a:cubicBezTo>
                  <a:cubicBezTo>
                    <a:pt x="109" y="10"/>
                    <a:pt x="84" y="0"/>
                    <a:pt x="55" y="0"/>
                  </a:cubicBezTo>
                  <a:cubicBezTo>
                    <a:pt x="25" y="0"/>
                    <a:pt x="0" y="10"/>
                    <a:pt x="0" y="22"/>
                  </a:cubicBezTo>
                  <a:cubicBezTo>
                    <a:pt x="0" y="32"/>
                    <a:pt x="25" y="42"/>
                    <a:pt x="55" y="42"/>
                  </a:cubicBezTo>
                  <a:close/>
                  <a:moveTo>
                    <a:pt x="55" y="6"/>
                  </a:moveTo>
                  <a:cubicBezTo>
                    <a:pt x="84" y="6"/>
                    <a:pt x="103" y="15"/>
                    <a:pt x="103" y="22"/>
                  </a:cubicBezTo>
                  <a:cubicBezTo>
                    <a:pt x="103" y="27"/>
                    <a:pt x="84" y="36"/>
                    <a:pt x="55" y="36"/>
                  </a:cubicBezTo>
                  <a:cubicBezTo>
                    <a:pt x="26" y="36"/>
                    <a:pt x="6" y="27"/>
                    <a:pt x="6" y="22"/>
                  </a:cubicBezTo>
                  <a:cubicBezTo>
                    <a:pt x="6" y="15"/>
                    <a:pt x="26" y="6"/>
                    <a:pt x="55" y="6"/>
                  </a:cubicBezTo>
                  <a:close/>
                  <a:moveTo>
                    <a:pt x="0" y="85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0" y="115"/>
                    <a:pt x="8" y="121"/>
                    <a:pt x="19" y="124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1" y="116"/>
                    <a:pt x="6" y="112"/>
                    <a:pt x="6" y="109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0" y="102"/>
                    <a:pt x="14" y="104"/>
                    <a:pt x="19" y="105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8" y="96"/>
                    <a:pt x="0" y="91"/>
                    <a:pt x="0" y="85"/>
                  </a:cubicBezTo>
                  <a:close/>
                  <a:moveTo>
                    <a:pt x="0" y="55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8" y="91"/>
                    <a:pt x="19" y="95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1" y="86"/>
                    <a:pt x="6" y="83"/>
                    <a:pt x="6" y="8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2" y="73"/>
                    <a:pt x="19" y="76"/>
                    <a:pt x="28" y="78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14" y="71"/>
                    <a:pt x="0" y="63"/>
                    <a:pt x="0" y="55"/>
                  </a:cubicBezTo>
                  <a:close/>
                  <a:moveTo>
                    <a:pt x="55" y="46"/>
                  </a:moveTo>
                  <a:cubicBezTo>
                    <a:pt x="25" y="46"/>
                    <a:pt x="0" y="37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0"/>
                    <a:pt x="17" y="67"/>
                    <a:pt x="39" y="69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22" y="63"/>
                    <a:pt x="6" y="56"/>
                    <a:pt x="6" y="5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8" y="49"/>
                    <a:pt x="36" y="51"/>
                    <a:pt x="55" y="51"/>
                  </a:cubicBezTo>
                  <a:cubicBezTo>
                    <a:pt x="74" y="51"/>
                    <a:pt x="93" y="49"/>
                    <a:pt x="103" y="42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37"/>
                    <a:pt x="84" y="46"/>
                    <a:pt x="5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1" tIns="45707" rIns="91411" bIns="45707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47" name="TextBox 35"/>
          <p:cNvSpPr txBox="1"/>
          <p:nvPr/>
        </p:nvSpPr>
        <p:spPr>
          <a:xfrm>
            <a:off x="4695643" y="5085184"/>
            <a:ext cx="1522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大数据集群</a:t>
            </a:r>
            <a:r>
              <a:rPr lang="zh-CN" altLang="en-US" sz="12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1" name="组合 447"/>
          <p:cNvGrpSpPr/>
          <p:nvPr/>
        </p:nvGrpSpPr>
        <p:grpSpPr>
          <a:xfrm>
            <a:off x="5312549" y="4821901"/>
            <a:ext cx="318954" cy="291050"/>
            <a:chOff x="1047750" y="5349875"/>
            <a:chExt cx="344488" cy="404813"/>
          </a:xfrm>
          <a:solidFill>
            <a:srgbClr val="00B0F0"/>
          </a:solidFill>
        </p:grpSpPr>
        <p:sp>
          <p:nvSpPr>
            <p:cNvPr id="449" name="Freeform 89"/>
            <p:cNvSpPr>
              <a:spLocks/>
            </p:cNvSpPr>
            <p:nvPr/>
          </p:nvSpPr>
          <p:spPr bwMode="auto">
            <a:xfrm>
              <a:off x="1122363" y="5449888"/>
              <a:ext cx="214313" cy="166688"/>
            </a:xfrm>
            <a:custGeom>
              <a:avLst/>
              <a:gdLst>
                <a:gd name="T0" fmla="*/ 38 w 57"/>
                <a:gd name="T1" fmla="*/ 43 h 43"/>
                <a:gd name="T2" fmla="*/ 38 w 57"/>
                <a:gd name="T3" fmla="*/ 41 h 43"/>
                <a:gd name="T4" fmla="*/ 38 w 57"/>
                <a:gd name="T5" fmla="*/ 41 h 43"/>
                <a:gd name="T6" fmla="*/ 51 w 57"/>
                <a:gd name="T7" fmla="*/ 35 h 43"/>
                <a:gd name="T8" fmla="*/ 50 w 57"/>
                <a:gd name="T9" fmla="*/ 13 h 43"/>
                <a:gd name="T10" fmla="*/ 49 w 57"/>
                <a:gd name="T11" fmla="*/ 12 h 43"/>
                <a:gd name="T12" fmla="*/ 41 w 57"/>
                <a:gd name="T13" fmla="*/ 11 h 43"/>
                <a:gd name="T14" fmla="*/ 40 w 57"/>
                <a:gd name="T15" fmla="*/ 11 h 43"/>
                <a:gd name="T16" fmla="*/ 39 w 57"/>
                <a:gd name="T17" fmla="*/ 8 h 43"/>
                <a:gd name="T18" fmla="*/ 24 w 57"/>
                <a:gd name="T19" fmla="*/ 3 h 43"/>
                <a:gd name="T20" fmla="*/ 10 w 57"/>
                <a:gd name="T21" fmla="*/ 9 h 43"/>
                <a:gd name="T22" fmla="*/ 9 w 57"/>
                <a:gd name="T23" fmla="*/ 10 h 43"/>
                <a:gd name="T24" fmla="*/ 2 w 57"/>
                <a:gd name="T25" fmla="*/ 15 h 43"/>
                <a:gd name="T26" fmla="*/ 0 w 57"/>
                <a:gd name="T27" fmla="*/ 13 h 43"/>
                <a:gd name="T28" fmla="*/ 8 w 57"/>
                <a:gd name="T29" fmla="*/ 8 h 43"/>
                <a:gd name="T30" fmla="*/ 24 w 57"/>
                <a:gd name="T31" fmla="*/ 0 h 43"/>
                <a:gd name="T32" fmla="*/ 40 w 57"/>
                <a:gd name="T33" fmla="*/ 7 h 43"/>
                <a:gd name="T34" fmla="*/ 42 w 57"/>
                <a:gd name="T35" fmla="*/ 9 h 43"/>
                <a:gd name="T36" fmla="*/ 50 w 57"/>
                <a:gd name="T37" fmla="*/ 10 h 43"/>
                <a:gd name="T38" fmla="*/ 51 w 57"/>
                <a:gd name="T39" fmla="*/ 10 h 43"/>
                <a:gd name="T40" fmla="*/ 52 w 57"/>
                <a:gd name="T41" fmla="*/ 12 h 43"/>
                <a:gd name="T42" fmla="*/ 53 w 57"/>
                <a:gd name="T43" fmla="*/ 37 h 43"/>
                <a:gd name="T44" fmla="*/ 38 w 57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43">
                  <a:moveTo>
                    <a:pt x="38" y="43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1" y="41"/>
                    <a:pt x="48" y="40"/>
                    <a:pt x="51" y="35"/>
                  </a:cubicBezTo>
                  <a:cubicBezTo>
                    <a:pt x="54" y="31"/>
                    <a:pt x="54" y="23"/>
                    <a:pt x="50" y="1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0" y="11"/>
                    <a:pt x="40" y="11"/>
                  </a:cubicBezTo>
                  <a:cubicBezTo>
                    <a:pt x="40" y="10"/>
                    <a:pt x="39" y="9"/>
                    <a:pt x="39" y="8"/>
                  </a:cubicBezTo>
                  <a:cubicBezTo>
                    <a:pt x="35" y="5"/>
                    <a:pt x="30" y="3"/>
                    <a:pt x="24" y="3"/>
                  </a:cubicBezTo>
                  <a:cubicBezTo>
                    <a:pt x="19" y="3"/>
                    <a:pt x="13" y="5"/>
                    <a:pt x="10" y="9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6" y="11"/>
                    <a:pt x="4" y="13"/>
                    <a:pt x="2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1"/>
                    <a:pt x="5" y="9"/>
                    <a:pt x="8" y="8"/>
                  </a:cubicBezTo>
                  <a:cubicBezTo>
                    <a:pt x="12" y="3"/>
                    <a:pt x="18" y="0"/>
                    <a:pt x="24" y="0"/>
                  </a:cubicBezTo>
                  <a:cubicBezTo>
                    <a:pt x="31" y="0"/>
                    <a:pt x="37" y="3"/>
                    <a:pt x="40" y="7"/>
                  </a:cubicBezTo>
                  <a:cubicBezTo>
                    <a:pt x="41" y="7"/>
                    <a:pt x="42" y="8"/>
                    <a:pt x="42" y="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6" y="23"/>
                    <a:pt x="57" y="31"/>
                    <a:pt x="53" y="37"/>
                  </a:cubicBezTo>
                  <a:cubicBezTo>
                    <a:pt x="49" y="43"/>
                    <a:pt x="42" y="43"/>
                    <a:pt x="3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" name="Freeform 90"/>
            <p:cNvSpPr>
              <a:spLocks/>
            </p:cNvSpPr>
            <p:nvPr/>
          </p:nvSpPr>
          <p:spPr bwMode="auto">
            <a:xfrm>
              <a:off x="1089025" y="5495925"/>
              <a:ext cx="104775" cy="131763"/>
            </a:xfrm>
            <a:custGeom>
              <a:avLst/>
              <a:gdLst>
                <a:gd name="T0" fmla="*/ 14 w 28"/>
                <a:gd name="T1" fmla="*/ 34 h 34"/>
                <a:gd name="T2" fmla="*/ 12 w 28"/>
                <a:gd name="T3" fmla="*/ 33 h 34"/>
                <a:gd name="T4" fmla="*/ 11 w 28"/>
                <a:gd name="T5" fmla="*/ 28 h 34"/>
                <a:gd name="T6" fmla="*/ 10 w 28"/>
                <a:gd name="T7" fmla="*/ 25 h 34"/>
                <a:gd name="T8" fmla="*/ 2 w 28"/>
                <a:gd name="T9" fmla="*/ 17 h 34"/>
                <a:gd name="T10" fmla="*/ 10 w 28"/>
                <a:gd name="T11" fmla="*/ 0 h 34"/>
                <a:gd name="T12" fmla="*/ 11 w 28"/>
                <a:gd name="T13" fmla="*/ 0 h 34"/>
                <a:gd name="T14" fmla="*/ 11 w 28"/>
                <a:gd name="T15" fmla="*/ 0 h 34"/>
                <a:gd name="T16" fmla="*/ 12 w 28"/>
                <a:gd name="T17" fmla="*/ 1 h 34"/>
                <a:gd name="T18" fmla="*/ 11 w 28"/>
                <a:gd name="T19" fmla="*/ 2 h 34"/>
                <a:gd name="T20" fmla="*/ 4 w 28"/>
                <a:gd name="T21" fmla="*/ 17 h 34"/>
                <a:gd name="T22" fmla="*/ 11 w 28"/>
                <a:gd name="T23" fmla="*/ 23 h 34"/>
                <a:gd name="T24" fmla="*/ 13 w 28"/>
                <a:gd name="T25" fmla="*/ 28 h 34"/>
                <a:gd name="T26" fmla="*/ 14 w 28"/>
                <a:gd name="T27" fmla="*/ 31 h 34"/>
                <a:gd name="T28" fmla="*/ 15 w 28"/>
                <a:gd name="T29" fmla="*/ 31 h 34"/>
                <a:gd name="T30" fmla="*/ 15 w 28"/>
                <a:gd name="T31" fmla="*/ 31 h 34"/>
                <a:gd name="T32" fmla="*/ 22 w 28"/>
                <a:gd name="T33" fmla="*/ 29 h 34"/>
                <a:gd name="T34" fmla="*/ 24 w 28"/>
                <a:gd name="T35" fmla="*/ 11 h 34"/>
                <a:gd name="T36" fmla="*/ 25 w 28"/>
                <a:gd name="T37" fmla="*/ 10 h 34"/>
                <a:gd name="T38" fmla="*/ 26 w 28"/>
                <a:gd name="T39" fmla="*/ 10 h 34"/>
                <a:gd name="T40" fmla="*/ 27 w 28"/>
                <a:gd name="T41" fmla="*/ 11 h 34"/>
                <a:gd name="T42" fmla="*/ 24 w 28"/>
                <a:gd name="T43" fmla="*/ 30 h 34"/>
                <a:gd name="T44" fmla="*/ 15 w 28"/>
                <a:gd name="T45" fmla="*/ 34 h 34"/>
                <a:gd name="T46" fmla="*/ 14 w 28"/>
                <a:gd name="T4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4">
                  <a:moveTo>
                    <a:pt x="14" y="34"/>
                  </a:moveTo>
                  <a:cubicBezTo>
                    <a:pt x="13" y="34"/>
                    <a:pt x="13" y="33"/>
                    <a:pt x="12" y="33"/>
                  </a:cubicBezTo>
                  <a:cubicBezTo>
                    <a:pt x="11" y="31"/>
                    <a:pt x="11" y="29"/>
                    <a:pt x="11" y="28"/>
                  </a:cubicBezTo>
                  <a:cubicBezTo>
                    <a:pt x="11" y="26"/>
                    <a:pt x="11" y="25"/>
                    <a:pt x="10" y="25"/>
                  </a:cubicBezTo>
                  <a:cubicBezTo>
                    <a:pt x="6" y="23"/>
                    <a:pt x="3" y="21"/>
                    <a:pt x="2" y="17"/>
                  </a:cubicBezTo>
                  <a:cubicBezTo>
                    <a:pt x="0" y="10"/>
                    <a:pt x="9" y="1"/>
                    <a:pt x="10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3" y="10"/>
                    <a:pt x="4" y="17"/>
                  </a:cubicBezTo>
                  <a:cubicBezTo>
                    <a:pt x="5" y="19"/>
                    <a:pt x="7" y="21"/>
                    <a:pt x="11" y="23"/>
                  </a:cubicBezTo>
                  <a:cubicBezTo>
                    <a:pt x="13" y="23"/>
                    <a:pt x="13" y="26"/>
                    <a:pt x="13" y="28"/>
                  </a:cubicBezTo>
                  <a:cubicBezTo>
                    <a:pt x="13" y="29"/>
                    <a:pt x="13" y="30"/>
                    <a:pt x="14" y="31"/>
                  </a:cubicBezTo>
                  <a:cubicBezTo>
                    <a:pt x="14" y="31"/>
                    <a:pt x="14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20" y="31"/>
                    <a:pt x="22" y="29"/>
                  </a:cubicBezTo>
                  <a:cubicBezTo>
                    <a:pt x="25" y="26"/>
                    <a:pt x="26" y="19"/>
                    <a:pt x="24" y="11"/>
                  </a:cubicBezTo>
                  <a:cubicBezTo>
                    <a:pt x="24" y="10"/>
                    <a:pt x="25" y="10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7" y="10"/>
                    <a:pt x="27" y="11"/>
                  </a:cubicBezTo>
                  <a:cubicBezTo>
                    <a:pt x="28" y="20"/>
                    <a:pt x="27" y="27"/>
                    <a:pt x="24" y="30"/>
                  </a:cubicBezTo>
                  <a:cubicBezTo>
                    <a:pt x="20" y="34"/>
                    <a:pt x="16" y="34"/>
                    <a:pt x="15" y="34"/>
                  </a:cubicBezTo>
                  <a:cubicBezTo>
                    <a:pt x="15" y="34"/>
                    <a:pt x="15" y="34"/>
                    <a:pt x="1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1" name="Freeform 91"/>
            <p:cNvSpPr>
              <a:spLocks/>
            </p:cNvSpPr>
            <p:nvPr/>
          </p:nvSpPr>
          <p:spPr bwMode="auto">
            <a:xfrm>
              <a:off x="1235075" y="5514975"/>
              <a:ext cx="25400" cy="20638"/>
            </a:xfrm>
            <a:custGeom>
              <a:avLst/>
              <a:gdLst>
                <a:gd name="T0" fmla="*/ 2 w 7"/>
                <a:gd name="T1" fmla="*/ 5 h 5"/>
                <a:gd name="T2" fmla="*/ 1 w 7"/>
                <a:gd name="T3" fmla="*/ 4 h 5"/>
                <a:gd name="T4" fmla="*/ 0 w 7"/>
                <a:gd name="T5" fmla="*/ 4 h 5"/>
                <a:gd name="T6" fmla="*/ 1 w 7"/>
                <a:gd name="T7" fmla="*/ 3 h 5"/>
                <a:gd name="T8" fmla="*/ 5 w 7"/>
                <a:gd name="T9" fmla="*/ 0 h 5"/>
                <a:gd name="T10" fmla="*/ 7 w 7"/>
                <a:gd name="T11" fmla="*/ 0 h 5"/>
                <a:gd name="T12" fmla="*/ 7 w 7"/>
                <a:gd name="T13" fmla="*/ 1 h 5"/>
                <a:gd name="T14" fmla="*/ 7 w 7"/>
                <a:gd name="T15" fmla="*/ 2 h 5"/>
                <a:gd name="T16" fmla="*/ 6 w 7"/>
                <a:gd name="T17" fmla="*/ 3 h 5"/>
                <a:gd name="T18" fmla="*/ 6 w 7"/>
                <a:gd name="T19" fmla="*/ 3 h 5"/>
                <a:gd name="T20" fmla="*/ 5 w 7"/>
                <a:gd name="T21" fmla="*/ 3 h 5"/>
                <a:gd name="T22" fmla="*/ 3 w 7"/>
                <a:gd name="T23" fmla="*/ 4 h 5"/>
                <a:gd name="T24" fmla="*/ 2 w 7"/>
                <a:gd name="T2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5">
                  <a:moveTo>
                    <a:pt x="2" y="5"/>
                  </a:move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2"/>
                    <a:pt x="3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2" name="Freeform 92"/>
            <p:cNvSpPr>
              <a:spLocks/>
            </p:cNvSpPr>
            <p:nvPr/>
          </p:nvSpPr>
          <p:spPr bwMode="auto">
            <a:xfrm>
              <a:off x="1235075" y="5453063"/>
              <a:ext cx="49213" cy="77788"/>
            </a:xfrm>
            <a:custGeom>
              <a:avLst/>
              <a:gdLst>
                <a:gd name="T0" fmla="*/ 12 w 13"/>
                <a:gd name="T1" fmla="*/ 20 h 20"/>
                <a:gd name="T2" fmla="*/ 12 w 13"/>
                <a:gd name="T3" fmla="*/ 19 h 20"/>
                <a:gd name="T4" fmla="*/ 11 w 13"/>
                <a:gd name="T5" fmla="*/ 12 h 20"/>
                <a:gd name="T6" fmla="*/ 1 w 13"/>
                <a:gd name="T7" fmla="*/ 3 h 20"/>
                <a:gd name="T8" fmla="*/ 0 w 13"/>
                <a:gd name="T9" fmla="*/ 2 h 20"/>
                <a:gd name="T10" fmla="*/ 0 w 13"/>
                <a:gd name="T11" fmla="*/ 1 h 20"/>
                <a:gd name="T12" fmla="*/ 1 w 13"/>
                <a:gd name="T13" fmla="*/ 0 h 20"/>
                <a:gd name="T14" fmla="*/ 1 w 13"/>
                <a:gd name="T15" fmla="*/ 0 h 20"/>
                <a:gd name="T16" fmla="*/ 2 w 13"/>
                <a:gd name="T17" fmla="*/ 0 h 20"/>
                <a:gd name="T18" fmla="*/ 13 w 13"/>
                <a:gd name="T19" fmla="*/ 11 h 20"/>
                <a:gd name="T20" fmla="*/ 13 w 13"/>
                <a:gd name="T21" fmla="*/ 13 h 20"/>
                <a:gd name="T22" fmla="*/ 12 w 13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0">
                  <a:moveTo>
                    <a:pt x="12" y="20"/>
                  </a:moveTo>
                  <a:cubicBezTo>
                    <a:pt x="12" y="20"/>
                    <a:pt x="12" y="19"/>
                    <a:pt x="12" y="19"/>
                  </a:cubicBezTo>
                  <a:cubicBezTo>
                    <a:pt x="12" y="17"/>
                    <a:pt x="12" y="15"/>
                    <a:pt x="11" y="12"/>
                  </a:cubicBezTo>
                  <a:cubicBezTo>
                    <a:pt x="10" y="8"/>
                    <a:pt x="6" y="4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7" y="2"/>
                    <a:pt x="11" y="5"/>
                    <a:pt x="13" y="11"/>
                  </a:cubicBezTo>
                  <a:cubicBezTo>
                    <a:pt x="13" y="11"/>
                    <a:pt x="13" y="12"/>
                    <a:pt x="13" y="13"/>
                  </a:cubicBezTo>
                  <a:cubicBezTo>
                    <a:pt x="13" y="16"/>
                    <a:pt x="13" y="18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3" name="Freeform 93"/>
            <p:cNvSpPr>
              <a:spLocks/>
            </p:cNvSpPr>
            <p:nvPr/>
          </p:nvSpPr>
          <p:spPr bwMode="auto">
            <a:xfrm>
              <a:off x="1216025" y="5608638"/>
              <a:ext cx="57150" cy="30163"/>
            </a:xfrm>
            <a:custGeom>
              <a:avLst/>
              <a:gdLst>
                <a:gd name="T0" fmla="*/ 6 w 15"/>
                <a:gd name="T1" fmla="*/ 8 h 8"/>
                <a:gd name="T2" fmla="*/ 1 w 15"/>
                <a:gd name="T3" fmla="*/ 7 h 8"/>
                <a:gd name="T4" fmla="*/ 0 w 15"/>
                <a:gd name="T5" fmla="*/ 2 h 8"/>
                <a:gd name="T6" fmla="*/ 6 w 15"/>
                <a:gd name="T7" fmla="*/ 5 h 8"/>
                <a:gd name="T8" fmla="*/ 9 w 15"/>
                <a:gd name="T9" fmla="*/ 5 h 8"/>
                <a:gd name="T10" fmla="*/ 13 w 15"/>
                <a:gd name="T11" fmla="*/ 0 h 8"/>
                <a:gd name="T12" fmla="*/ 15 w 15"/>
                <a:gd name="T13" fmla="*/ 0 h 8"/>
                <a:gd name="T14" fmla="*/ 10 w 15"/>
                <a:gd name="T15" fmla="*/ 7 h 8"/>
                <a:gd name="T16" fmla="*/ 6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6" y="8"/>
                  </a:moveTo>
                  <a:cubicBezTo>
                    <a:pt x="4" y="8"/>
                    <a:pt x="3" y="8"/>
                    <a:pt x="1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4" y="5"/>
                    <a:pt x="6" y="5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11" y="4"/>
                    <a:pt x="12" y="2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3"/>
                    <a:pt x="13" y="6"/>
                    <a:pt x="10" y="7"/>
                  </a:cubicBezTo>
                  <a:cubicBezTo>
                    <a:pt x="9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4" name="Freeform 94"/>
            <p:cNvSpPr>
              <a:spLocks noEditPoints="1"/>
            </p:cNvSpPr>
            <p:nvPr/>
          </p:nvSpPr>
          <p:spPr bwMode="auto">
            <a:xfrm>
              <a:off x="1047750" y="5349875"/>
              <a:ext cx="344488" cy="404813"/>
            </a:xfrm>
            <a:custGeom>
              <a:avLst/>
              <a:gdLst>
                <a:gd name="T0" fmla="*/ 91 w 92"/>
                <a:gd name="T1" fmla="*/ 25 h 105"/>
                <a:gd name="T2" fmla="*/ 47 w 92"/>
                <a:gd name="T3" fmla="*/ 0 h 105"/>
                <a:gd name="T4" fmla="*/ 45 w 92"/>
                <a:gd name="T5" fmla="*/ 0 h 105"/>
                <a:gd name="T6" fmla="*/ 1 w 92"/>
                <a:gd name="T7" fmla="*/ 25 h 105"/>
                <a:gd name="T8" fmla="*/ 0 w 92"/>
                <a:gd name="T9" fmla="*/ 27 h 105"/>
                <a:gd name="T10" fmla="*/ 0 w 92"/>
                <a:gd name="T11" fmla="*/ 78 h 105"/>
                <a:gd name="T12" fmla="*/ 1 w 92"/>
                <a:gd name="T13" fmla="*/ 80 h 105"/>
                <a:gd name="T14" fmla="*/ 45 w 92"/>
                <a:gd name="T15" fmla="*/ 105 h 105"/>
                <a:gd name="T16" fmla="*/ 46 w 92"/>
                <a:gd name="T17" fmla="*/ 105 h 105"/>
                <a:gd name="T18" fmla="*/ 47 w 92"/>
                <a:gd name="T19" fmla="*/ 105 h 105"/>
                <a:gd name="T20" fmla="*/ 91 w 92"/>
                <a:gd name="T21" fmla="*/ 80 h 105"/>
                <a:gd name="T22" fmla="*/ 92 w 92"/>
                <a:gd name="T23" fmla="*/ 78 h 105"/>
                <a:gd name="T24" fmla="*/ 92 w 92"/>
                <a:gd name="T25" fmla="*/ 27 h 105"/>
                <a:gd name="T26" fmla="*/ 91 w 92"/>
                <a:gd name="T27" fmla="*/ 25 h 105"/>
                <a:gd name="T28" fmla="*/ 87 w 92"/>
                <a:gd name="T29" fmla="*/ 76 h 105"/>
                <a:gd name="T30" fmla="*/ 46 w 92"/>
                <a:gd name="T31" fmla="*/ 100 h 105"/>
                <a:gd name="T32" fmla="*/ 5 w 92"/>
                <a:gd name="T33" fmla="*/ 76 h 105"/>
                <a:gd name="T34" fmla="*/ 5 w 92"/>
                <a:gd name="T35" fmla="*/ 29 h 105"/>
                <a:gd name="T36" fmla="*/ 46 w 92"/>
                <a:gd name="T37" fmla="*/ 5 h 105"/>
                <a:gd name="T38" fmla="*/ 87 w 92"/>
                <a:gd name="T39" fmla="*/ 29 h 105"/>
                <a:gd name="T40" fmla="*/ 87 w 92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05">
                  <a:moveTo>
                    <a:pt x="91" y="25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0"/>
                    <a:pt x="45" y="0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6"/>
                    <a:pt x="0" y="26"/>
                    <a:pt x="0" y="2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79"/>
                    <a:pt x="1" y="80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6" y="105"/>
                    <a:pt x="46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2" y="79"/>
                    <a:pt x="92" y="79"/>
                    <a:pt x="92" y="78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2" y="26"/>
                    <a:pt x="91" y="25"/>
                  </a:cubicBezTo>
                  <a:close/>
                  <a:moveTo>
                    <a:pt x="87" y="76"/>
                  </a:moveTo>
                  <a:cubicBezTo>
                    <a:pt x="46" y="100"/>
                    <a:pt x="46" y="100"/>
                    <a:pt x="46" y="10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87" y="29"/>
                    <a:pt x="87" y="29"/>
                    <a:pt x="87" y="29"/>
                  </a:cubicBezTo>
                  <a:lnTo>
                    <a:pt x="87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8" name="组合 472"/>
          <p:cNvGrpSpPr/>
          <p:nvPr/>
        </p:nvGrpSpPr>
        <p:grpSpPr>
          <a:xfrm>
            <a:off x="5046666" y="1255224"/>
            <a:ext cx="394212" cy="253703"/>
            <a:chOff x="668338" y="1947863"/>
            <a:chExt cx="492125" cy="315912"/>
          </a:xfrm>
          <a:solidFill>
            <a:srgbClr val="00B0F0"/>
          </a:solidFill>
        </p:grpSpPr>
        <p:sp>
          <p:nvSpPr>
            <p:cNvPr id="474" name="Freeform 11"/>
            <p:cNvSpPr>
              <a:spLocks noEditPoints="1"/>
            </p:cNvSpPr>
            <p:nvPr/>
          </p:nvSpPr>
          <p:spPr bwMode="auto">
            <a:xfrm>
              <a:off x="747713" y="2101850"/>
              <a:ext cx="336550" cy="84137"/>
            </a:xfrm>
            <a:custGeom>
              <a:avLst/>
              <a:gdLst>
                <a:gd name="T0" fmla="*/ 0 w 90"/>
                <a:gd name="T1" fmla="*/ 13 h 22"/>
                <a:gd name="T2" fmla="*/ 9 w 90"/>
                <a:gd name="T3" fmla="*/ 22 h 22"/>
                <a:gd name="T4" fmla="*/ 81 w 90"/>
                <a:gd name="T5" fmla="*/ 22 h 22"/>
                <a:gd name="T6" fmla="*/ 90 w 90"/>
                <a:gd name="T7" fmla="*/ 13 h 22"/>
                <a:gd name="T8" fmla="*/ 90 w 90"/>
                <a:gd name="T9" fmla="*/ 9 h 22"/>
                <a:gd name="T10" fmla="*/ 81 w 90"/>
                <a:gd name="T11" fmla="*/ 0 h 22"/>
                <a:gd name="T12" fmla="*/ 9 w 90"/>
                <a:gd name="T13" fmla="*/ 0 h 22"/>
                <a:gd name="T14" fmla="*/ 0 w 90"/>
                <a:gd name="T15" fmla="*/ 9 h 22"/>
                <a:gd name="T16" fmla="*/ 0 w 90"/>
                <a:gd name="T17" fmla="*/ 13 h 22"/>
                <a:gd name="T18" fmla="*/ 5 w 90"/>
                <a:gd name="T19" fmla="*/ 9 h 22"/>
                <a:gd name="T20" fmla="*/ 9 w 90"/>
                <a:gd name="T21" fmla="*/ 6 h 22"/>
                <a:gd name="T22" fmla="*/ 81 w 90"/>
                <a:gd name="T23" fmla="*/ 6 h 22"/>
                <a:gd name="T24" fmla="*/ 85 w 90"/>
                <a:gd name="T25" fmla="*/ 9 h 22"/>
                <a:gd name="T26" fmla="*/ 85 w 90"/>
                <a:gd name="T27" fmla="*/ 13 h 22"/>
                <a:gd name="T28" fmla="*/ 81 w 90"/>
                <a:gd name="T29" fmla="*/ 17 h 22"/>
                <a:gd name="T30" fmla="*/ 9 w 90"/>
                <a:gd name="T31" fmla="*/ 17 h 22"/>
                <a:gd name="T32" fmla="*/ 5 w 90"/>
                <a:gd name="T33" fmla="*/ 13 h 22"/>
                <a:gd name="T34" fmla="*/ 5 w 90"/>
                <a:gd name="T3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22">
                  <a:moveTo>
                    <a:pt x="0" y="13"/>
                  </a:moveTo>
                  <a:cubicBezTo>
                    <a:pt x="0" y="18"/>
                    <a:pt x="4" y="22"/>
                    <a:pt x="9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6" y="22"/>
                    <a:pt x="90" y="18"/>
                    <a:pt x="90" y="13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6" y="0"/>
                    <a:pt x="8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13"/>
                  </a:lnTo>
                  <a:close/>
                  <a:moveTo>
                    <a:pt x="5" y="9"/>
                  </a:moveTo>
                  <a:cubicBezTo>
                    <a:pt x="5" y="7"/>
                    <a:pt x="7" y="6"/>
                    <a:pt x="9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3" y="6"/>
                    <a:pt x="85" y="7"/>
                    <a:pt x="85" y="9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5"/>
                    <a:pt x="83" y="17"/>
                    <a:pt x="8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7" y="17"/>
                    <a:pt x="5" y="15"/>
                    <a:pt x="5" y="13"/>
                  </a:cubicBezTo>
                  <a:lnTo>
                    <a:pt x="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1" tIns="45707" rIns="91411" bIns="45707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5" name="Oval 12"/>
            <p:cNvSpPr>
              <a:spLocks noChangeArrowheads="1"/>
            </p:cNvSpPr>
            <p:nvPr/>
          </p:nvSpPr>
          <p:spPr bwMode="auto">
            <a:xfrm>
              <a:off x="1001713" y="2128838"/>
              <a:ext cx="30162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1" tIns="45707" rIns="91411" bIns="45707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6" name="Freeform 13"/>
            <p:cNvSpPr>
              <a:spLocks/>
            </p:cNvSpPr>
            <p:nvPr/>
          </p:nvSpPr>
          <p:spPr bwMode="auto">
            <a:xfrm>
              <a:off x="747713" y="2205038"/>
              <a:ext cx="336550" cy="23812"/>
            </a:xfrm>
            <a:custGeom>
              <a:avLst/>
              <a:gdLst>
                <a:gd name="T0" fmla="*/ 3 w 90"/>
                <a:gd name="T1" fmla="*/ 6 h 6"/>
                <a:gd name="T2" fmla="*/ 87 w 90"/>
                <a:gd name="T3" fmla="*/ 6 h 6"/>
                <a:gd name="T4" fmla="*/ 90 w 90"/>
                <a:gd name="T5" fmla="*/ 3 h 6"/>
                <a:gd name="T6" fmla="*/ 87 w 90"/>
                <a:gd name="T7" fmla="*/ 0 h 6"/>
                <a:gd name="T8" fmla="*/ 3 w 90"/>
                <a:gd name="T9" fmla="*/ 0 h 6"/>
                <a:gd name="T10" fmla="*/ 0 w 90"/>
                <a:gd name="T11" fmla="*/ 3 h 6"/>
                <a:gd name="T12" fmla="*/ 3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3" y="6"/>
                  </a:moveTo>
                  <a:cubicBezTo>
                    <a:pt x="87" y="6"/>
                    <a:pt x="87" y="6"/>
                    <a:pt x="87" y="6"/>
                  </a:cubicBezTo>
                  <a:cubicBezTo>
                    <a:pt x="89" y="6"/>
                    <a:pt x="90" y="4"/>
                    <a:pt x="90" y="3"/>
                  </a:cubicBezTo>
                  <a:cubicBezTo>
                    <a:pt x="90" y="1"/>
                    <a:pt x="89" y="0"/>
                    <a:pt x="8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1" tIns="45707" rIns="91411" bIns="45707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7" name="Freeform 42"/>
            <p:cNvSpPr>
              <a:spLocks noEditPoints="1"/>
            </p:cNvSpPr>
            <p:nvPr/>
          </p:nvSpPr>
          <p:spPr bwMode="auto">
            <a:xfrm>
              <a:off x="668338" y="1947863"/>
              <a:ext cx="492125" cy="315912"/>
            </a:xfrm>
            <a:custGeom>
              <a:avLst/>
              <a:gdLst>
                <a:gd name="T0" fmla="*/ 101 w 131"/>
                <a:gd name="T1" fmla="*/ 22 h 82"/>
                <a:gd name="T2" fmla="*/ 99 w 131"/>
                <a:gd name="T3" fmla="*/ 22 h 82"/>
                <a:gd name="T4" fmla="*/ 63 w 131"/>
                <a:gd name="T5" fmla="*/ 0 h 82"/>
                <a:gd name="T6" fmla="*/ 23 w 131"/>
                <a:gd name="T7" fmla="*/ 33 h 82"/>
                <a:gd name="T8" fmla="*/ 0 w 131"/>
                <a:gd name="T9" fmla="*/ 58 h 82"/>
                <a:gd name="T10" fmla="*/ 25 w 131"/>
                <a:gd name="T11" fmla="*/ 82 h 82"/>
                <a:gd name="T12" fmla="*/ 101 w 131"/>
                <a:gd name="T13" fmla="*/ 82 h 82"/>
                <a:gd name="T14" fmla="*/ 131 w 131"/>
                <a:gd name="T15" fmla="*/ 52 h 82"/>
                <a:gd name="T16" fmla="*/ 101 w 131"/>
                <a:gd name="T17" fmla="*/ 22 h 82"/>
                <a:gd name="T18" fmla="*/ 101 w 131"/>
                <a:gd name="T19" fmla="*/ 77 h 82"/>
                <a:gd name="T20" fmla="*/ 25 w 131"/>
                <a:gd name="T21" fmla="*/ 77 h 82"/>
                <a:gd name="T22" fmla="*/ 6 w 131"/>
                <a:gd name="T23" fmla="*/ 58 h 82"/>
                <a:gd name="T24" fmla="*/ 25 w 131"/>
                <a:gd name="T25" fmla="*/ 38 h 82"/>
                <a:gd name="T26" fmla="*/ 28 w 131"/>
                <a:gd name="T27" fmla="*/ 39 h 82"/>
                <a:gd name="T28" fmla="*/ 28 w 131"/>
                <a:gd name="T29" fmla="*/ 37 h 82"/>
                <a:gd name="T30" fmla="*/ 29 w 131"/>
                <a:gd name="T31" fmla="*/ 33 h 82"/>
                <a:gd name="T32" fmla="*/ 29 w 131"/>
                <a:gd name="T33" fmla="*/ 33 h 82"/>
                <a:gd name="T34" fmla="*/ 29 w 131"/>
                <a:gd name="T35" fmla="*/ 32 h 82"/>
                <a:gd name="T36" fmla="*/ 29 w 131"/>
                <a:gd name="T37" fmla="*/ 32 h 82"/>
                <a:gd name="T38" fmla="*/ 63 w 131"/>
                <a:gd name="T39" fmla="*/ 6 h 82"/>
                <a:gd name="T40" fmla="*/ 94 w 131"/>
                <a:gd name="T41" fmla="*/ 23 h 82"/>
                <a:gd name="T42" fmla="*/ 83 w 131"/>
                <a:gd name="T43" fmla="*/ 28 h 82"/>
                <a:gd name="T44" fmla="*/ 83 w 131"/>
                <a:gd name="T45" fmla="*/ 32 h 82"/>
                <a:gd name="T46" fmla="*/ 87 w 131"/>
                <a:gd name="T47" fmla="*/ 32 h 82"/>
                <a:gd name="T48" fmla="*/ 98 w 131"/>
                <a:gd name="T49" fmla="*/ 28 h 82"/>
                <a:gd name="T50" fmla="*/ 101 w 131"/>
                <a:gd name="T51" fmla="*/ 28 h 82"/>
                <a:gd name="T52" fmla="*/ 126 w 131"/>
                <a:gd name="T53" fmla="*/ 52 h 82"/>
                <a:gd name="T54" fmla="*/ 101 w 131"/>
                <a:gd name="T55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1" h="82">
                  <a:moveTo>
                    <a:pt x="101" y="22"/>
                  </a:moveTo>
                  <a:cubicBezTo>
                    <a:pt x="101" y="22"/>
                    <a:pt x="100" y="22"/>
                    <a:pt x="99" y="22"/>
                  </a:cubicBezTo>
                  <a:cubicBezTo>
                    <a:pt x="92" y="9"/>
                    <a:pt x="78" y="0"/>
                    <a:pt x="63" y="0"/>
                  </a:cubicBezTo>
                  <a:cubicBezTo>
                    <a:pt x="44" y="0"/>
                    <a:pt x="27" y="14"/>
                    <a:pt x="23" y="33"/>
                  </a:cubicBezTo>
                  <a:cubicBezTo>
                    <a:pt x="11" y="34"/>
                    <a:pt x="0" y="45"/>
                    <a:pt x="0" y="58"/>
                  </a:cubicBezTo>
                  <a:cubicBezTo>
                    <a:pt x="0" y="71"/>
                    <a:pt x="12" y="82"/>
                    <a:pt x="25" y="82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18" y="82"/>
                    <a:pt x="131" y="69"/>
                    <a:pt x="131" y="52"/>
                  </a:cubicBezTo>
                  <a:cubicBezTo>
                    <a:pt x="131" y="36"/>
                    <a:pt x="118" y="22"/>
                    <a:pt x="101" y="22"/>
                  </a:cubicBezTo>
                  <a:close/>
                  <a:moveTo>
                    <a:pt x="101" y="77"/>
                  </a:moveTo>
                  <a:cubicBezTo>
                    <a:pt x="25" y="77"/>
                    <a:pt x="25" y="77"/>
                    <a:pt x="25" y="77"/>
                  </a:cubicBezTo>
                  <a:cubicBezTo>
                    <a:pt x="15" y="77"/>
                    <a:pt x="6" y="68"/>
                    <a:pt x="6" y="58"/>
                  </a:cubicBezTo>
                  <a:cubicBezTo>
                    <a:pt x="6" y="47"/>
                    <a:pt x="15" y="38"/>
                    <a:pt x="25" y="38"/>
                  </a:cubicBezTo>
                  <a:cubicBezTo>
                    <a:pt x="26" y="38"/>
                    <a:pt x="27" y="39"/>
                    <a:pt x="28" y="39"/>
                  </a:cubicBezTo>
                  <a:cubicBezTo>
                    <a:pt x="28" y="38"/>
                    <a:pt x="28" y="38"/>
                    <a:pt x="28" y="37"/>
                  </a:cubicBezTo>
                  <a:cubicBezTo>
                    <a:pt x="28" y="36"/>
                    <a:pt x="28" y="35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9" y="33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4" y="17"/>
                    <a:pt x="47" y="6"/>
                    <a:pt x="63" y="6"/>
                  </a:cubicBezTo>
                  <a:cubicBezTo>
                    <a:pt x="76" y="6"/>
                    <a:pt x="87" y="13"/>
                    <a:pt x="94" y="23"/>
                  </a:cubicBezTo>
                  <a:cubicBezTo>
                    <a:pt x="90" y="24"/>
                    <a:pt x="86" y="26"/>
                    <a:pt x="83" y="28"/>
                  </a:cubicBezTo>
                  <a:cubicBezTo>
                    <a:pt x="82" y="29"/>
                    <a:pt x="82" y="31"/>
                    <a:pt x="83" y="32"/>
                  </a:cubicBezTo>
                  <a:cubicBezTo>
                    <a:pt x="84" y="33"/>
                    <a:pt x="85" y="33"/>
                    <a:pt x="87" y="32"/>
                  </a:cubicBezTo>
                  <a:cubicBezTo>
                    <a:pt x="90" y="30"/>
                    <a:pt x="94" y="28"/>
                    <a:pt x="98" y="28"/>
                  </a:cubicBezTo>
                  <a:cubicBezTo>
                    <a:pt x="99" y="28"/>
                    <a:pt x="100" y="28"/>
                    <a:pt x="101" y="28"/>
                  </a:cubicBezTo>
                  <a:cubicBezTo>
                    <a:pt x="115" y="28"/>
                    <a:pt x="126" y="39"/>
                    <a:pt x="126" y="52"/>
                  </a:cubicBezTo>
                  <a:cubicBezTo>
                    <a:pt x="126" y="66"/>
                    <a:pt x="115" y="77"/>
                    <a:pt x="101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1" tIns="45707" rIns="91411" bIns="45707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78" name="TextBox 35"/>
          <p:cNvSpPr txBox="1"/>
          <p:nvPr/>
        </p:nvSpPr>
        <p:spPr>
          <a:xfrm>
            <a:off x="4666807" y="1493313"/>
            <a:ext cx="133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GPU 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优化服务器</a:t>
            </a:r>
          </a:p>
        </p:txBody>
      </p:sp>
      <p:grpSp>
        <p:nvGrpSpPr>
          <p:cNvPr id="263" name="组合 521"/>
          <p:cNvGrpSpPr/>
          <p:nvPr/>
        </p:nvGrpSpPr>
        <p:grpSpPr>
          <a:xfrm>
            <a:off x="2443748" y="5444112"/>
            <a:ext cx="293676" cy="234959"/>
            <a:chOff x="8667750" y="2165351"/>
            <a:chExt cx="366713" cy="377825"/>
          </a:xfrm>
          <a:solidFill>
            <a:srgbClr val="00B0F0"/>
          </a:solidFill>
        </p:grpSpPr>
        <p:sp>
          <p:nvSpPr>
            <p:cNvPr id="523" name="Freeform 25"/>
            <p:cNvSpPr>
              <a:spLocks/>
            </p:cNvSpPr>
            <p:nvPr/>
          </p:nvSpPr>
          <p:spPr bwMode="auto">
            <a:xfrm>
              <a:off x="8832850" y="2362201"/>
              <a:ext cx="34925" cy="33338"/>
            </a:xfrm>
            <a:custGeom>
              <a:avLst/>
              <a:gdLst>
                <a:gd name="T0" fmla="*/ 3 w 9"/>
                <a:gd name="T1" fmla="*/ 1 h 9"/>
                <a:gd name="T2" fmla="*/ 8 w 9"/>
                <a:gd name="T3" fmla="*/ 2 h 9"/>
                <a:gd name="T4" fmla="*/ 7 w 9"/>
                <a:gd name="T5" fmla="*/ 8 h 9"/>
                <a:gd name="T6" fmla="*/ 1 w 9"/>
                <a:gd name="T7" fmla="*/ 6 h 9"/>
                <a:gd name="T8" fmla="*/ 3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1"/>
                  </a:moveTo>
                  <a:cubicBezTo>
                    <a:pt x="4" y="0"/>
                    <a:pt x="7" y="0"/>
                    <a:pt x="8" y="2"/>
                  </a:cubicBezTo>
                  <a:cubicBezTo>
                    <a:pt x="9" y="4"/>
                    <a:pt x="9" y="7"/>
                    <a:pt x="7" y="8"/>
                  </a:cubicBezTo>
                  <a:cubicBezTo>
                    <a:pt x="5" y="9"/>
                    <a:pt x="2" y="8"/>
                    <a:pt x="1" y="6"/>
                  </a:cubicBezTo>
                  <a:cubicBezTo>
                    <a:pt x="0" y="5"/>
                    <a:pt x="1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4" name="Freeform 26"/>
            <p:cNvSpPr>
              <a:spLocks/>
            </p:cNvSpPr>
            <p:nvPr/>
          </p:nvSpPr>
          <p:spPr bwMode="auto">
            <a:xfrm>
              <a:off x="8845550" y="2322513"/>
              <a:ext cx="98425" cy="158750"/>
            </a:xfrm>
            <a:custGeom>
              <a:avLst/>
              <a:gdLst>
                <a:gd name="T0" fmla="*/ 2 w 26"/>
                <a:gd name="T1" fmla="*/ 41 h 41"/>
                <a:gd name="T2" fmla="*/ 0 w 26"/>
                <a:gd name="T3" fmla="*/ 40 h 41"/>
                <a:gd name="T4" fmla="*/ 0 w 26"/>
                <a:gd name="T5" fmla="*/ 14 h 41"/>
                <a:gd name="T6" fmla="*/ 1 w 26"/>
                <a:gd name="T7" fmla="*/ 14 h 41"/>
                <a:gd name="T8" fmla="*/ 25 w 26"/>
                <a:gd name="T9" fmla="*/ 0 h 41"/>
                <a:gd name="T10" fmla="*/ 26 w 26"/>
                <a:gd name="T11" fmla="*/ 1 h 41"/>
                <a:gd name="T12" fmla="*/ 26 w 26"/>
                <a:gd name="T13" fmla="*/ 2 h 41"/>
                <a:gd name="T14" fmla="*/ 3 w 26"/>
                <a:gd name="T15" fmla="*/ 15 h 41"/>
                <a:gd name="T16" fmla="*/ 3 w 26"/>
                <a:gd name="T17" fmla="*/ 40 h 41"/>
                <a:gd name="T18" fmla="*/ 2 w 26"/>
                <a:gd name="T1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1">
                  <a:moveTo>
                    <a:pt x="2" y="41"/>
                  </a:moveTo>
                  <a:cubicBezTo>
                    <a:pt x="1" y="41"/>
                    <a:pt x="0" y="40"/>
                    <a:pt x="0" y="4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0"/>
                    <a:pt x="26" y="1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2" y="41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5" name="Freeform 27"/>
            <p:cNvSpPr>
              <a:spLocks/>
            </p:cNvSpPr>
            <p:nvPr/>
          </p:nvSpPr>
          <p:spPr bwMode="auto">
            <a:xfrm>
              <a:off x="8761413" y="2327276"/>
              <a:ext cx="95250" cy="57150"/>
            </a:xfrm>
            <a:custGeom>
              <a:avLst/>
              <a:gdLst>
                <a:gd name="T0" fmla="*/ 24 w 25"/>
                <a:gd name="T1" fmla="*/ 15 h 15"/>
                <a:gd name="T2" fmla="*/ 23 w 25"/>
                <a:gd name="T3" fmla="*/ 14 h 15"/>
                <a:gd name="T4" fmla="*/ 1 w 25"/>
                <a:gd name="T5" fmla="*/ 2 h 15"/>
                <a:gd name="T6" fmla="*/ 0 w 25"/>
                <a:gd name="T7" fmla="*/ 0 h 15"/>
                <a:gd name="T8" fmla="*/ 2 w 25"/>
                <a:gd name="T9" fmla="*/ 0 h 15"/>
                <a:gd name="T10" fmla="*/ 24 w 25"/>
                <a:gd name="T11" fmla="*/ 13 h 15"/>
                <a:gd name="T12" fmla="*/ 24 w 25"/>
                <a:gd name="T13" fmla="*/ 14 h 15"/>
                <a:gd name="T14" fmla="*/ 24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4" y="15"/>
                  </a:moveTo>
                  <a:cubicBezTo>
                    <a:pt x="23" y="15"/>
                    <a:pt x="23" y="14"/>
                    <a:pt x="23" y="1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4" y="14"/>
                  </a:cubicBezTo>
                  <a:cubicBezTo>
                    <a:pt x="24" y="14"/>
                    <a:pt x="24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6" name="Freeform 28"/>
            <p:cNvSpPr>
              <a:spLocks noEditPoints="1"/>
            </p:cNvSpPr>
            <p:nvPr/>
          </p:nvSpPr>
          <p:spPr bwMode="auto">
            <a:xfrm>
              <a:off x="8667750" y="2165351"/>
              <a:ext cx="366713" cy="377825"/>
            </a:xfrm>
            <a:custGeom>
              <a:avLst/>
              <a:gdLst>
                <a:gd name="T0" fmla="*/ 49 w 97"/>
                <a:gd name="T1" fmla="*/ 5 h 98"/>
                <a:gd name="T2" fmla="*/ 69 w 97"/>
                <a:gd name="T3" fmla="*/ 17 h 98"/>
                <a:gd name="T4" fmla="*/ 69 w 97"/>
                <a:gd name="T5" fmla="*/ 42 h 98"/>
                <a:gd name="T6" fmla="*/ 71 w 97"/>
                <a:gd name="T7" fmla="*/ 45 h 98"/>
                <a:gd name="T8" fmla="*/ 93 w 97"/>
                <a:gd name="T9" fmla="*/ 58 h 98"/>
                <a:gd name="T10" fmla="*/ 93 w 97"/>
                <a:gd name="T11" fmla="*/ 81 h 98"/>
                <a:gd name="T12" fmla="*/ 73 w 97"/>
                <a:gd name="T13" fmla="*/ 93 h 98"/>
                <a:gd name="T14" fmla="*/ 51 w 97"/>
                <a:gd name="T15" fmla="*/ 80 h 98"/>
                <a:gd name="T16" fmla="*/ 49 w 97"/>
                <a:gd name="T17" fmla="*/ 80 h 98"/>
                <a:gd name="T18" fmla="*/ 46 w 97"/>
                <a:gd name="T19" fmla="*/ 80 h 98"/>
                <a:gd name="T20" fmla="*/ 24 w 97"/>
                <a:gd name="T21" fmla="*/ 93 h 98"/>
                <a:gd name="T22" fmla="*/ 4 w 97"/>
                <a:gd name="T23" fmla="*/ 81 h 98"/>
                <a:gd name="T24" fmla="*/ 4 w 97"/>
                <a:gd name="T25" fmla="*/ 58 h 98"/>
                <a:gd name="T26" fmla="*/ 26 w 97"/>
                <a:gd name="T27" fmla="*/ 45 h 98"/>
                <a:gd name="T28" fmla="*/ 29 w 97"/>
                <a:gd name="T29" fmla="*/ 42 h 98"/>
                <a:gd name="T30" fmla="*/ 29 w 97"/>
                <a:gd name="T31" fmla="*/ 17 h 98"/>
                <a:gd name="T32" fmla="*/ 49 w 97"/>
                <a:gd name="T33" fmla="*/ 5 h 98"/>
                <a:gd name="T34" fmla="*/ 49 w 97"/>
                <a:gd name="T35" fmla="*/ 0 h 98"/>
                <a:gd name="T36" fmla="*/ 24 w 97"/>
                <a:gd name="T37" fmla="*/ 14 h 98"/>
                <a:gd name="T38" fmla="*/ 24 w 97"/>
                <a:gd name="T39" fmla="*/ 42 h 98"/>
                <a:gd name="T40" fmla="*/ 0 w 97"/>
                <a:gd name="T41" fmla="*/ 56 h 98"/>
                <a:gd name="T42" fmla="*/ 0 w 97"/>
                <a:gd name="T43" fmla="*/ 84 h 98"/>
                <a:gd name="T44" fmla="*/ 24 w 97"/>
                <a:gd name="T45" fmla="*/ 98 h 98"/>
                <a:gd name="T46" fmla="*/ 49 w 97"/>
                <a:gd name="T47" fmla="*/ 84 h 98"/>
                <a:gd name="T48" fmla="*/ 73 w 97"/>
                <a:gd name="T49" fmla="*/ 98 h 98"/>
                <a:gd name="T50" fmla="*/ 97 w 97"/>
                <a:gd name="T51" fmla="*/ 84 h 98"/>
                <a:gd name="T52" fmla="*/ 97 w 97"/>
                <a:gd name="T53" fmla="*/ 56 h 98"/>
                <a:gd name="T54" fmla="*/ 73 w 97"/>
                <a:gd name="T55" fmla="*/ 42 h 98"/>
                <a:gd name="T56" fmla="*/ 73 w 97"/>
                <a:gd name="T57" fmla="*/ 14 h 98"/>
                <a:gd name="T58" fmla="*/ 49 w 97"/>
                <a:gd name="T5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98">
                  <a:moveTo>
                    <a:pt x="49" y="5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3"/>
                    <a:pt x="69" y="45"/>
                    <a:pt x="71" y="4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80"/>
                    <a:pt x="49" y="80"/>
                    <a:pt x="49" y="80"/>
                  </a:cubicBezTo>
                  <a:cubicBezTo>
                    <a:pt x="48" y="80"/>
                    <a:pt x="47" y="80"/>
                    <a:pt x="46" y="80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8" y="45"/>
                    <a:pt x="29" y="43"/>
                    <a:pt x="29" y="4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49" y="5"/>
                    <a:pt x="49" y="5"/>
                    <a:pt x="49" y="5"/>
                  </a:cubicBezTo>
                  <a:moveTo>
                    <a:pt x="49" y="0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27" name="TextBox 102"/>
          <p:cNvSpPr txBox="1"/>
          <p:nvPr/>
        </p:nvSpPr>
        <p:spPr>
          <a:xfrm>
            <a:off x="1981358" y="5697252"/>
            <a:ext cx="13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RDS for MySQL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8" name="副标题 2"/>
          <p:cNvSpPr txBox="1">
            <a:spLocks/>
          </p:cNvSpPr>
          <p:nvPr/>
        </p:nvSpPr>
        <p:spPr>
          <a:xfrm>
            <a:off x="1041535" y="5356800"/>
            <a:ext cx="819584" cy="491903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lIns="121872" tIns="60936" rIns="121872" bIns="60936" rtlCol="0" anchor="ctr">
            <a:noAutofit/>
          </a:bodyPr>
          <a:lstStyle>
            <a:defPPr>
              <a:defRPr lang="zh-CN"/>
            </a:defPPr>
            <a:lvl1pPr marL="0" indent="0" algn="ctr" defTabSz="1219444" eaLnBrk="1" latinLnBrk="0" hangingPunct="1">
              <a:spcBef>
                <a:spcPct val="20000"/>
              </a:spcBef>
              <a:buFont typeface="Arial" pitchFamily="34" charset="0"/>
              <a:buNone/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defRPr>
            </a:lvl1pPr>
            <a:lvl2pPr marL="990798" indent="-381076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>
                <a:latin typeface="+mn-lt"/>
                <a:ea typeface="+mn-ea"/>
              </a:defRPr>
            </a:lvl2pPr>
            <a:lvl3pPr marL="1524305" indent="-304861" defTabSz="1219444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>
                <a:latin typeface="+mn-lt"/>
                <a:ea typeface="+mn-ea"/>
              </a:defRPr>
            </a:lvl3pPr>
            <a:lvl4pPr marL="2134027" indent="-304861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>
                <a:latin typeface="+mn-lt"/>
                <a:ea typeface="+mn-ea"/>
              </a:defRPr>
            </a:lvl4pPr>
            <a:lvl5pPr marL="2743749" indent="-304861" defTabSz="1219444" eaLnBrk="1" latinLnBrk="0" hangingPunct="1">
              <a:spcBef>
                <a:spcPct val="20000"/>
              </a:spcBef>
              <a:buFont typeface="Arial" pitchFamily="34" charset="0"/>
              <a:buChar char="»"/>
              <a:defRPr sz="2700">
                <a:latin typeface="+mn-lt"/>
                <a:ea typeface="+mn-ea"/>
              </a:defRPr>
            </a:lvl5pPr>
            <a:lvl6pPr marL="3353471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6pPr>
            <a:lvl7pPr marL="3963192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7pPr>
            <a:lvl8pPr marL="4572914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8pPr>
            <a:lvl9pPr marL="5182636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9pPr>
          </a:lstStyle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数据库服务</a:t>
            </a:r>
          </a:p>
        </p:txBody>
      </p:sp>
      <p:grpSp>
        <p:nvGrpSpPr>
          <p:cNvPr id="264" name="组合 528"/>
          <p:cNvGrpSpPr/>
          <p:nvPr/>
        </p:nvGrpSpPr>
        <p:grpSpPr>
          <a:xfrm>
            <a:off x="6348028" y="5444112"/>
            <a:ext cx="293676" cy="234959"/>
            <a:chOff x="8667750" y="2165351"/>
            <a:chExt cx="366713" cy="377825"/>
          </a:xfrm>
          <a:solidFill>
            <a:srgbClr val="00B0F0"/>
          </a:solidFill>
        </p:grpSpPr>
        <p:sp>
          <p:nvSpPr>
            <p:cNvPr id="530" name="Freeform 25"/>
            <p:cNvSpPr>
              <a:spLocks/>
            </p:cNvSpPr>
            <p:nvPr/>
          </p:nvSpPr>
          <p:spPr bwMode="auto">
            <a:xfrm>
              <a:off x="8832850" y="2362201"/>
              <a:ext cx="34925" cy="33338"/>
            </a:xfrm>
            <a:custGeom>
              <a:avLst/>
              <a:gdLst>
                <a:gd name="T0" fmla="*/ 3 w 9"/>
                <a:gd name="T1" fmla="*/ 1 h 9"/>
                <a:gd name="T2" fmla="*/ 8 w 9"/>
                <a:gd name="T3" fmla="*/ 2 h 9"/>
                <a:gd name="T4" fmla="*/ 7 w 9"/>
                <a:gd name="T5" fmla="*/ 8 h 9"/>
                <a:gd name="T6" fmla="*/ 1 w 9"/>
                <a:gd name="T7" fmla="*/ 6 h 9"/>
                <a:gd name="T8" fmla="*/ 3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1"/>
                  </a:moveTo>
                  <a:cubicBezTo>
                    <a:pt x="4" y="0"/>
                    <a:pt x="7" y="0"/>
                    <a:pt x="8" y="2"/>
                  </a:cubicBezTo>
                  <a:cubicBezTo>
                    <a:pt x="9" y="4"/>
                    <a:pt x="9" y="7"/>
                    <a:pt x="7" y="8"/>
                  </a:cubicBezTo>
                  <a:cubicBezTo>
                    <a:pt x="5" y="9"/>
                    <a:pt x="2" y="8"/>
                    <a:pt x="1" y="6"/>
                  </a:cubicBezTo>
                  <a:cubicBezTo>
                    <a:pt x="0" y="5"/>
                    <a:pt x="1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1" name="Freeform 26"/>
            <p:cNvSpPr>
              <a:spLocks/>
            </p:cNvSpPr>
            <p:nvPr/>
          </p:nvSpPr>
          <p:spPr bwMode="auto">
            <a:xfrm>
              <a:off x="8845550" y="2322513"/>
              <a:ext cx="98425" cy="158750"/>
            </a:xfrm>
            <a:custGeom>
              <a:avLst/>
              <a:gdLst>
                <a:gd name="T0" fmla="*/ 2 w 26"/>
                <a:gd name="T1" fmla="*/ 41 h 41"/>
                <a:gd name="T2" fmla="*/ 0 w 26"/>
                <a:gd name="T3" fmla="*/ 40 h 41"/>
                <a:gd name="T4" fmla="*/ 0 w 26"/>
                <a:gd name="T5" fmla="*/ 14 h 41"/>
                <a:gd name="T6" fmla="*/ 1 w 26"/>
                <a:gd name="T7" fmla="*/ 14 h 41"/>
                <a:gd name="T8" fmla="*/ 25 w 26"/>
                <a:gd name="T9" fmla="*/ 0 h 41"/>
                <a:gd name="T10" fmla="*/ 26 w 26"/>
                <a:gd name="T11" fmla="*/ 1 h 41"/>
                <a:gd name="T12" fmla="*/ 26 w 26"/>
                <a:gd name="T13" fmla="*/ 2 h 41"/>
                <a:gd name="T14" fmla="*/ 3 w 26"/>
                <a:gd name="T15" fmla="*/ 15 h 41"/>
                <a:gd name="T16" fmla="*/ 3 w 26"/>
                <a:gd name="T17" fmla="*/ 40 h 41"/>
                <a:gd name="T18" fmla="*/ 2 w 26"/>
                <a:gd name="T1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1">
                  <a:moveTo>
                    <a:pt x="2" y="41"/>
                  </a:moveTo>
                  <a:cubicBezTo>
                    <a:pt x="1" y="41"/>
                    <a:pt x="0" y="40"/>
                    <a:pt x="0" y="4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0"/>
                    <a:pt x="26" y="1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2" y="41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" name="Freeform 27"/>
            <p:cNvSpPr>
              <a:spLocks/>
            </p:cNvSpPr>
            <p:nvPr/>
          </p:nvSpPr>
          <p:spPr bwMode="auto">
            <a:xfrm>
              <a:off x="8761413" y="2327276"/>
              <a:ext cx="95250" cy="57150"/>
            </a:xfrm>
            <a:custGeom>
              <a:avLst/>
              <a:gdLst>
                <a:gd name="T0" fmla="*/ 24 w 25"/>
                <a:gd name="T1" fmla="*/ 15 h 15"/>
                <a:gd name="T2" fmla="*/ 23 w 25"/>
                <a:gd name="T3" fmla="*/ 14 h 15"/>
                <a:gd name="T4" fmla="*/ 1 w 25"/>
                <a:gd name="T5" fmla="*/ 2 h 15"/>
                <a:gd name="T6" fmla="*/ 0 w 25"/>
                <a:gd name="T7" fmla="*/ 0 h 15"/>
                <a:gd name="T8" fmla="*/ 2 w 25"/>
                <a:gd name="T9" fmla="*/ 0 h 15"/>
                <a:gd name="T10" fmla="*/ 24 w 25"/>
                <a:gd name="T11" fmla="*/ 13 h 15"/>
                <a:gd name="T12" fmla="*/ 24 w 25"/>
                <a:gd name="T13" fmla="*/ 14 h 15"/>
                <a:gd name="T14" fmla="*/ 24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4" y="15"/>
                  </a:moveTo>
                  <a:cubicBezTo>
                    <a:pt x="23" y="15"/>
                    <a:pt x="23" y="14"/>
                    <a:pt x="23" y="1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4" y="14"/>
                  </a:cubicBezTo>
                  <a:cubicBezTo>
                    <a:pt x="24" y="14"/>
                    <a:pt x="24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3" name="Freeform 28"/>
            <p:cNvSpPr>
              <a:spLocks noEditPoints="1"/>
            </p:cNvSpPr>
            <p:nvPr/>
          </p:nvSpPr>
          <p:spPr bwMode="auto">
            <a:xfrm>
              <a:off x="8667750" y="2165351"/>
              <a:ext cx="366713" cy="377825"/>
            </a:xfrm>
            <a:custGeom>
              <a:avLst/>
              <a:gdLst>
                <a:gd name="T0" fmla="*/ 49 w 97"/>
                <a:gd name="T1" fmla="*/ 5 h 98"/>
                <a:gd name="T2" fmla="*/ 69 w 97"/>
                <a:gd name="T3" fmla="*/ 17 h 98"/>
                <a:gd name="T4" fmla="*/ 69 w 97"/>
                <a:gd name="T5" fmla="*/ 42 h 98"/>
                <a:gd name="T6" fmla="*/ 71 w 97"/>
                <a:gd name="T7" fmla="*/ 45 h 98"/>
                <a:gd name="T8" fmla="*/ 93 w 97"/>
                <a:gd name="T9" fmla="*/ 58 h 98"/>
                <a:gd name="T10" fmla="*/ 93 w 97"/>
                <a:gd name="T11" fmla="*/ 81 h 98"/>
                <a:gd name="T12" fmla="*/ 73 w 97"/>
                <a:gd name="T13" fmla="*/ 93 h 98"/>
                <a:gd name="T14" fmla="*/ 51 w 97"/>
                <a:gd name="T15" fmla="*/ 80 h 98"/>
                <a:gd name="T16" fmla="*/ 49 w 97"/>
                <a:gd name="T17" fmla="*/ 80 h 98"/>
                <a:gd name="T18" fmla="*/ 46 w 97"/>
                <a:gd name="T19" fmla="*/ 80 h 98"/>
                <a:gd name="T20" fmla="*/ 24 w 97"/>
                <a:gd name="T21" fmla="*/ 93 h 98"/>
                <a:gd name="T22" fmla="*/ 4 w 97"/>
                <a:gd name="T23" fmla="*/ 81 h 98"/>
                <a:gd name="T24" fmla="*/ 4 w 97"/>
                <a:gd name="T25" fmla="*/ 58 h 98"/>
                <a:gd name="T26" fmla="*/ 26 w 97"/>
                <a:gd name="T27" fmla="*/ 45 h 98"/>
                <a:gd name="T28" fmla="*/ 29 w 97"/>
                <a:gd name="T29" fmla="*/ 42 h 98"/>
                <a:gd name="T30" fmla="*/ 29 w 97"/>
                <a:gd name="T31" fmla="*/ 17 h 98"/>
                <a:gd name="T32" fmla="*/ 49 w 97"/>
                <a:gd name="T33" fmla="*/ 5 h 98"/>
                <a:gd name="T34" fmla="*/ 49 w 97"/>
                <a:gd name="T35" fmla="*/ 0 h 98"/>
                <a:gd name="T36" fmla="*/ 24 w 97"/>
                <a:gd name="T37" fmla="*/ 14 h 98"/>
                <a:gd name="T38" fmla="*/ 24 w 97"/>
                <a:gd name="T39" fmla="*/ 42 h 98"/>
                <a:gd name="T40" fmla="*/ 0 w 97"/>
                <a:gd name="T41" fmla="*/ 56 h 98"/>
                <a:gd name="T42" fmla="*/ 0 w 97"/>
                <a:gd name="T43" fmla="*/ 84 h 98"/>
                <a:gd name="T44" fmla="*/ 24 w 97"/>
                <a:gd name="T45" fmla="*/ 98 h 98"/>
                <a:gd name="T46" fmla="*/ 49 w 97"/>
                <a:gd name="T47" fmla="*/ 84 h 98"/>
                <a:gd name="T48" fmla="*/ 73 w 97"/>
                <a:gd name="T49" fmla="*/ 98 h 98"/>
                <a:gd name="T50" fmla="*/ 97 w 97"/>
                <a:gd name="T51" fmla="*/ 84 h 98"/>
                <a:gd name="T52" fmla="*/ 97 w 97"/>
                <a:gd name="T53" fmla="*/ 56 h 98"/>
                <a:gd name="T54" fmla="*/ 73 w 97"/>
                <a:gd name="T55" fmla="*/ 42 h 98"/>
                <a:gd name="T56" fmla="*/ 73 w 97"/>
                <a:gd name="T57" fmla="*/ 14 h 98"/>
                <a:gd name="T58" fmla="*/ 49 w 97"/>
                <a:gd name="T5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98">
                  <a:moveTo>
                    <a:pt x="49" y="5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3"/>
                    <a:pt x="69" y="45"/>
                    <a:pt x="71" y="4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80"/>
                    <a:pt x="49" y="80"/>
                    <a:pt x="49" y="80"/>
                  </a:cubicBezTo>
                  <a:cubicBezTo>
                    <a:pt x="48" y="80"/>
                    <a:pt x="47" y="80"/>
                    <a:pt x="46" y="80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8" y="45"/>
                    <a:pt x="29" y="43"/>
                    <a:pt x="29" y="4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49" y="5"/>
                    <a:pt x="49" y="5"/>
                    <a:pt x="49" y="5"/>
                  </a:cubicBezTo>
                  <a:moveTo>
                    <a:pt x="49" y="0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34" name="TextBox 102"/>
          <p:cNvSpPr txBox="1"/>
          <p:nvPr/>
        </p:nvSpPr>
        <p:spPr>
          <a:xfrm>
            <a:off x="5805415" y="5697252"/>
            <a:ext cx="143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Oracle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数据库服务</a:t>
            </a:r>
          </a:p>
        </p:txBody>
      </p:sp>
      <p:grpSp>
        <p:nvGrpSpPr>
          <p:cNvPr id="265" name="组合 534"/>
          <p:cNvGrpSpPr/>
          <p:nvPr/>
        </p:nvGrpSpPr>
        <p:grpSpPr>
          <a:xfrm>
            <a:off x="8452341" y="3607524"/>
            <a:ext cx="303847" cy="287282"/>
            <a:chOff x="85725" y="3692525"/>
            <a:chExt cx="379413" cy="461963"/>
          </a:xfrm>
          <a:solidFill>
            <a:srgbClr val="00B0F0"/>
          </a:solidFill>
        </p:grpSpPr>
        <p:sp>
          <p:nvSpPr>
            <p:cNvPr id="536" name="Freeform 5"/>
            <p:cNvSpPr>
              <a:spLocks noEditPoints="1"/>
            </p:cNvSpPr>
            <p:nvPr/>
          </p:nvSpPr>
          <p:spPr bwMode="auto">
            <a:xfrm>
              <a:off x="85725" y="3692525"/>
              <a:ext cx="379413" cy="461963"/>
            </a:xfrm>
            <a:custGeom>
              <a:avLst/>
              <a:gdLst>
                <a:gd name="T0" fmla="*/ 49 w 98"/>
                <a:gd name="T1" fmla="*/ 0 h 120"/>
                <a:gd name="T2" fmla="*/ 0 w 98"/>
                <a:gd name="T3" fmla="*/ 28 h 120"/>
                <a:gd name="T4" fmla="*/ 49 w 98"/>
                <a:gd name="T5" fmla="*/ 120 h 120"/>
                <a:gd name="T6" fmla="*/ 98 w 98"/>
                <a:gd name="T7" fmla="*/ 28 h 120"/>
                <a:gd name="T8" fmla="*/ 49 w 98"/>
                <a:gd name="T9" fmla="*/ 0 h 120"/>
                <a:gd name="T10" fmla="*/ 49 w 98"/>
                <a:gd name="T11" fmla="*/ 115 h 120"/>
                <a:gd name="T12" fmla="*/ 5 w 98"/>
                <a:gd name="T13" fmla="*/ 32 h 120"/>
                <a:gd name="T14" fmla="*/ 49 w 98"/>
                <a:gd name="T15" fmla="*/ 8 h 120"/>
                <a:gd name="T16" fmla="*/ 92 w 98"/>
                <a:gd name="T17" fmla="*/ 32 h 120"/>
                <a:gd name="T18" fmla="*/ 49 w 98"/>
                <a:gd name="T19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20">
                  <a:moveTo>
                    <a:pt x="49" y="0"/>
                  </a:moveTo>
                  <a:cubicBezTo>
                    <a:pt x="49" y="0"/>
                    <a:pt x="33" y="24"/>
                    <a:pt x="0" y="28"/>
                  </a:cubicBezTo>
                  <a:cubicBezTo>
                    <a:pt x="0" y="28"/>
                    <a:pt x="9" y="102"/>
                    <a:pt x="49" y="120"/>
                  </a:cubicBezTo>
                  <a:cubicBezTo>
                    <a:pt x="88" y="102"/>
                    <a:pt x="98" y="28"/>
                    <a:pt x="98" y="28"/>
                  </a:cubicBezTo>
                  <a:cubicBezTo>
                    <a:pt x="64" y="24"/>
                    <a:pt x="49" y="0"/>
                    <a:pt x="49" y="0"/>
                  </a:cubicBezTo>
                  <a:close/>
                  <a:moveTo>
                    <a:pt x="49" y="115"/>
                  </a:moveTo>
                  <a:cubicBezTo>
                    <a:pt x="19" y="99"/>
                    <a:pt x="8" y="48"/>
                    <a:pt x="5" y="32"/>
                  </a:cubicBezTo>
                  <a:cubicBezTo>
                    <a:pt x="28" y="28"/>
                    <a:pt x="42" y="16"/>
                    <a:pt x="49" y="8"/>
                  </a:cubicBezTo>
                  <a:cubicBezTo>
                    <a:pt x="55" y="16"/>
                    <a:pt x="69" y="28"/>
                    <a:pt x="92" y="32"/>
                  </a:cubicBezTo>
                  <a:cubicBezTo>
                    <a:pt x="89" y="48"/>
                    <a:pt x="78" y="99"/>
                    <a:pt x="49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7" name="Freeform 6"/>
            <p:cNvSpPr>
              <a:spLocks noEditPoints="1"/>
            </p:cNvSpPr>
            <p:nvPr/>
          </p:nvSpPr>
          <p:spPr bwMode="auto">
            <a:xfrm>
              <a:off x="196850" y="3824288"/>
              <a:ext cx="150813" cy="187325"/>
            </a:xfrm>
            <a:custGeom>
              <a:avLst/>
              <a:gdLst>
                <a:gd name="T0" fmla="*/ 36 w 39"/>
                <a:gd name="T1" fmla="*/ 18 h 49"/>
                <a:gd name="T2" fmla="*/ 33 w 39"/>
                <a:gd name="T3" fmla="*/ 18 h 49"/>
                <a:gd name="T4" fmla="*/ 33 w 39"/>
                <a:gd name="T5" fmla="*/ 13 h 49"/>
                <a:gd name="T6" fmla="*/ 20 w 39"/>
                <a:gd name="T7" fmla="*/ 0 h 49"/>
                <a:gd name="T8" fmla="*/ 7 w 39"/>
                <a:gd name="T9" fmla="*/ 13 h 49"/>
                <a:gd name="T10" fmla="*/ 7 w 39"/>
                <a:gd name="T11" fmla="*/ 18 h 49"/>
                <a:gd name="T12" fmla="*/ 3 w 39"/>
                <a:gd name="T13" fmla="*/ 18 h 49"/>
                <a:gd name="T14" fmla="*/ 0 w 39"/>
                <a:gd name="T15" fmla="*/ 21 h 49"/>
                <a:gd name="T16" fmla="*/ 0 w 39"/>
                <a:gd name="T17" fmla="*/ 46 h 49"/>
                <a:gd name="T18" fmla="*/ 3 w 39"/>
                <a:gd name="T19" fmla="*/ 49 h 49"/>
                <a:gd name="T20" fmla="*/ 36 w 39"/>
                <a:gd name="T21" fmla="*/ 49 h 49"/>
                <a:gd name="T22" fmla="*/ 39 w 39"/>
                <a:gd name="T23" fmla="*/ 46 h 49"/>
                <a:gd name="T24" fmla="*/ 39 w 39"/>
                <a:gd name="T25" fmla="*/ 21 h 49"/>
                <a:gd name="T26" fmla="*/ 36 w 39"/>
                <a:gd name="T27" fmla="*/ 18 h 49"/>
                <a:gd name="T28" fmla="*/ 11 w 39"/>
                <a:gd name="T29" fmla="*/ 13 h 49"/>
                <a:gd name="T30" fmla="*/ 20 w 39"/>
                <a:gd name="T31" fmla="*/ 4 h 49"/>
                <a:gd name="T32" fmla="*/ 28 w 39"/>
                <a:gd name="T33" fmla="*/ 13 h 49"/>
                <a:gd name="T34" fmla="*/ 28 w 39"/>
                <a:gd name="T35" fmla="*/ 18 h 49"/>
                <a:gd name="T36" fmla="*/ 11 w 39"/>
                <a:gd name="T37" fmla="*/ 18 h 49"/>
                <a:gd name="T38" fmla="*/ 11 w 39"/>
                <a:gd name="T39" fmla="*/ 13 h 49"/>
                <a:gd name="T40" fmla="*/ 35 w 39"/>
                <a:gd name="T41" fmla="*/ 44 h 49"/>
                <a:gd name="T42" fmla="*/ 34 w 39"/>
                <a:gd name="T43" fmla="*/ 45 h 49"/>
                <a:gd name="T44" fmla="*/ 5 w 39"/>
                <a:gd name="T45" fmla="*/ 45 h 49"/>
                <a:gd name="T46" fmla="*/ 5 w 39"/>
                <a:gd name="T47" fmla="*/ 44 h 49"/>
                <a:gd name="T48" fmla="*/ 5 w 39"/>
                <a:gd name="T49" fmla="*/ 22 h 49"/>
                <a:gd name="T50" fmla="*/ 5 w 39"/>
                <a:gd name="T51" fmla="*/ 22 h 49"/>
                <a:gd name="T52" fmla="*/ 8 w 39"/>
                <a:gd name="T53" fmla="*/ 22 h 49"/>
                <a:gd name="T54" fmla="*/ 8 w 39"/>
                <a:gd name="T55" fmla="*/ 22 h 49"/>
                <a:gd name="T56" fmla="*/ 10 w 39"/>
                <a:gd name="T57" fmla="*/ 22 h 49"/>
                <a:gd name="T58" fmla="*/ 10 w 39"/>
                <a:gd name="T59" fmla="*/ 22 h 49"/>
                <a:gd name="T60" fmla="*/ 29 w 39"/>
                <a:gd name="T61" fmla="*/ 22 h 49"/>
                <a:gd name="T62" fmla="*/ 29 w 39"/>
                <a:gd name="T63" fmla="*/ 22 h 49"/>
                <a:gd name="T64" fmla="*/ 31 w 39"/>
                <a:gd name="T65" fmla="*/ 22 h 49"/>
                <a:gd name="T66" fmla="*/ 31 w 39"/>
                <a:gd name="T67" fmla="*/ 22 h 49"/>
                <a:gd name="T68" fmla="*/ 34 w 39"/>
                <a:gd name="T69" fmla="*/ 22 h 49"/>
                <a:gd name="T70" fmla="*/ 35 w 39"/>
                <a:gd name="T71" fmla="*/ 22 h 49"/>
                <a:gd name="T72" fmla="*/ 35 w 39"/>
                <a:gd name="T73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9">
                  <a:moveTo>
                    <a:pt x="36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6"/>
                    <a:pt x="27" y="0"/>
                    <a:pt x="20" y="0"/>
                  </a:cubicBezTo>
                  <a:cubicBezTo>
                    <a:pt x="12" y="0"/>
                    <a:pt x="7" y="6"/>
                    <a:pt x="7" y="13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0" y="19"/>
                    <a:pt x="0" y="2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2" y="49"/>
                    <a:pt x="3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8" y="49"/>
                    <a:pt x="39" y="47"/>
                    <a:pt x="39" y="4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19"/>
                    <a:pt x="38" y="18"/>
                    <a:pt x="36" y="18"/>
                  </a:cubicBezTo>
                  <a:close/>
                  <a:moveTo>
                    <a:pt x="11" y="13"/>
                  </a:moveTo>
                  <a:cubicBezTo>
                    <a:pt x="11" y="8"/>
                    <a:pt x="15" y="4"/>
                    <a:pt x="20" y="4"/>
                  </a:cubicBezTo>
                  <a:cubicBezTo>
                    <a:pt x="24" y="4"/>
                    <a:pt x="28" y="8"/>
                    <a:pt x="28" y="13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11" y="18"/>
                    <a:pt x="11" y="18"/>
                    <a:pt x="11" y="18"/>
                  </a:cubicBezTo>
                  <a:lnTo>
                    <a:pt x="11" y="13"/>
                  </a:lnTo>
                  <a:close/>
                  <a:moveTo>
                    <a:pt x="35" y="44"/>
                  </a:moveTo>
                  <a:cubicBezTo>
                    <a:pt x="35" y="45"/>
                    <a:pt x="34" y="45"/>
                    <a:pt x="34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2"/>
                  </a:cubicBezTo>
                  <a:lnTo>
                    <a:pt x="35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8" name="Freeform 7"/>
            <p:cNvSpPr>
              <a:spLocks noEditPoints="1"/>
            </p:cNvSpPr>
            <p:nvPr/>
          </p:nvSpPr>
          <p:spPr bwMode="auto">
            <a:xfrm>
              <a:off x="250825" y="3924300"/>
              <a:ext cx="42863" cy="49213"/>
            </a:xfrm>
            <a:custGeom>
              <a:avLst/>
              <a:gdLst>
                <a:gd name="T0" fmla="*/ 6 w 11"/>
                <a:gd name="T1" fmla="*/ 0 h 13"/>
                <a:gd name="T2" fmla="*/ 0 w 11"/>
                <a:gd name="T3" fmla="*/ 5 h 13"/>
                <a:gd name="T4" fmla="*/ 2 w 11"/>
                <a:gd name="T5" fmla="*/ 8 h 13"/>
                <a:gd name="T6" fmla="*/ 2 w 11"/>
                <a:gd name="T7" fmla="*/ 11 h 13"/>
                <a:gd name="T8" fmla="*/ 3 w 11"/>
                <a:gd name="T9" fmla="*/ 13 h 13"/>
                <a:gd name="T10" fmla="*/ 8 w 11"/>
                <a:gd name="T11" fmla="*/ 13 h 13"/>
                <a:gd name="T12" fmla="*/ 10 w 11"/>
                <a:gd name="T13" fmla="*/ 11 h 13"/>
                <a:gd name="T14" fmla="*/ 10 w 11"/>
                <a:gd name="T15" fmla="*/ 8 h 13"/>
                <a:gd name="T16" fmla="*/ 11 w 11"/>
                <a:gd name="T17" fmla="*/ 5 h 13"/>
                <a:gd name="T18" fmla="*/ 6 w 11"/>
                <a:gd name="T19" fmla="*/ 0 h 13"/>
                <a:gd name="T20" fmla="*/ 7 w 11"/>
                <a:gd name="T21" fmla="*/ 7 h 13"/>
                <a:gd name="T22" fmla="*/ 7 w 11"/>
                <a:gd name="T23" fmla="*/ 8 h 13"/>
                <a:gd name="T24" fmla="*/ 7 w 11"/>
                <a:gd name="T25" fmla="*/ 10 h 13"/>
                <a:gd name="T26" fmla="*/ 4 w 11"/>
                <a:gd name="T27" fmla="*/ 10 h 13"/>
                <a:gd name="T28" fmla="*/ 4 w 11"/>
                <a:gd name="T29" fmla="*/ 8 h 13"/>
                <a:gd name="T30" fmla="*/ 4 w 11"/>
                <a:gd name="T31" fmla="*/ 7 h 13"/>
                <a:gd name="T32" fmla="*/ 3 w 11"/>
                <a:gd name="T33" fmla="*/ 5 h 13"/>
                <a:gd name="T34" fmla="*/ 6 w 11"/>
                <a:gd name="T35" fmla="*/ 2 h 13"/>
                <a:gd name="T36" fmla="*/ 8 w 11"/>
                <a:gd name="T37" fmla="*/ 5 h 13"/>
                <a:gd name="T38" fmla="*/ 7 w 11"/>
                <a:gd name="T3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2"/>
                    <a:pt x="10" y="1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1" y="2"/>
                    <a:pt x="8" y="0"/>
                    <a:pt x="6" y="0"/>
                  </a:cubicBezTo>
                  <a:close/>
                  <a:moveTo>
                    <a:pt x="7" y="7"/>
                  </a:moveTo>
                  <a:cubicBezTo>
                    <a:pt x="7" y="7"/>
                    <a:pt x="7" y="7"/>
                    <a:pt x="7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7" y="2"/>
                    <a:pt x="8" y="3"/>
                    <a:pt x="8" y="5"/>
                  </a:cubicBezTo>
                  <a:cubicBezTo>
                    <a:pt x="8" y="5"/>
                    <a:pt x="8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6" name="组合 538"/>
          <p:cNvGrpSpPr/>
          <p:nvPr/>
        </p:nvGrpSpPr>
        <p:grpSpPr>
          <a:xfrm>
            <a:off x="3727015" y="5444112"/>
            <a:ext cx="293676" cy="234959"/>
            <a:chOff x="8667750" y="2165351"/>
            <a:chExt cx="366713" cy="377825"/>
          </a:xfrm>
          <a:solidFill>
            <a:srgbClr val="00B0F0"/>
          </a:solidFill>
        </p:grpSpPr>
        <p:sp>
          <p:nvSpPr>
            <p:cNvPr id="540" name="Freeform 25"/>
            <p:cNvSpPr>
              <a:spLocks/>
            </p:cNvSpPr>
            <p:nvPr/>
          </p:nvSpPr>
          <p:spPr bwMode="auto">
            <a:xfrm>
              <a:off x="8832850" y="2362201"/>
              <a:ext cx="34925" cy="33338"/>
            </a:xfrm>
            <a:custGeom>
              <a:avLst/>
              <a:gdLst>
                <a:gd name="T0" fmla="*/ 3 w 9"/>
                <a:gd name="T1" fmla="*/ 1 h 9"/>
                <a:gd name="T2" fmla="*/ 8 w 9"/>
                <a:gd name="T3" fmla="*/ 2 h 9"/>
                <a:gd name="T4" fmla="*/ 7 w 9"/>
                <a:gd name="T5" fmla="*/ 8 h 9"/>
                <a:gd name="T6" fmla="*/ 1 w 9"/>
                <a:gd name="T7" fmla="*/ 6 h 9"/>
                <a:gd name="T8" fmla="*/ 3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1"/>
                  </a:moveTo>
                  <a:cubicBezTo>
                    <a:pt x="4" y="0"/>
                    <a:pt x="7" y="0"/>
                    <a:pt x="8" y="2"/>
                  </a:cubicBezTo>
                  <a:cubicBezTo>
                    <a:pt x="9" y="4"/>
                    <a:pt x="9" y="7"/>
                    <a:pt x="7" y="8"/>
                  </a:cubicBezTo>
                  <a:cubicBezTo>
                    <a:pt x="5" y="9"/>
                    <a:pt x="2" y="8"/>
                    <a:pt x="1" y="6"/>
                  </a:cubicBezTo>
                  <a:cubicBezTo>
                    <a:pt x="0" y="5"/>
                    <a:pt x="1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1" name="Freeform 26"/>
            <p:cNvSpPr>
              <a:spLocks/>
            </p:cNvSpPr>
            <p:nvPr/>
          </p:nvSpPr>
          <p:spPr bwMode="auto">
            <a:xfrm>
              <a:off x="8845550" y="2322513"/>
              <a:ext cx="98425" cy="158750"/>
            </a:xfrm>
            <a:custGeom>
              <a:avLst/>
              <a:gdLst>
                <a:gd name="T0" fmla="*/ 2 w 26"/>
                <a:gd name="T1" fmla="*/ 41 h 41"/>
                <a:gd name="T2" fmla="*/ 0 w 26"/>
                <a:gd name="T3" fmla="*/ 40 h 41"/>
                <a:gd name="T4" fmla="*/ 0 w 26"/>
                <a:gd name="T5" fmla="*/ 14 h 41"/>
                <a:gd name="T6" fmla="*/ 1 w 26"/>
                <a:gd name="T7" fmla="*/ 14 h 41"/>
                <a:gd name="T8" fmla="*/ 25 w 26"/>
                <a:gd name="T9" fmla="*/ 0 h 41"/>
                <a:gd name="T10" fmla="*/ 26 w 26"/>
                <a:gd name="T11" fmla="*/ 1 h 41"/>
                <a:gd name="T12" fmla="*/ 26 w 26"/>
                <a:gd name="T13" fmla="*/ 2 h 41"/>
                <a:gd name="T14" fmla="*/ 3 w 26"/>
                <a:gd name="T15" fmla="*/ 15 h 41"/>
                <a:gd name="T16" fmla="*/ 3 w 26"/>
                <a:gd name="T17" fmla="*/ 40 h 41"/>
                <a:gd name="T18" fmla="*/ 2 w 26"/>
                <a:gd name="T1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1">
                  <a:moveTo>
                    <a:pt x="2" y="41"/>
                  </a:moveTo>
                  <a:cubicBezTo>
                    <a:pt x="1" y="41"/>
                    <a:pt x="0" y="40"/>
                    <a:pt x="0" y="4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0"/>
                    <a:pt x="26" y="1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2" y="41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" name="Freeform 27"/>
            <p:cNvSpPr>
              <a:spLocks/>
            </p:cNvSpPr>
            <p:nvPr/>
          </p:nvSpPr>
          <p:spPr bwMode="auto">
            <a:xfrm>
              <a:off x="8761413" y="2327276"/>
              <a:ext cx="95250" cy="57150"/>
            </a:xfrm>
            <a:custGeom>
              <a:avLst/>
              <a:gdLst>
                <a:gd name="T0" fmla="*/ 24 w 25"/>
                <a:gd name="T1" fmla="*/ 15 h 15"/>
                <a:gd name="T2" fmla="*/ 23 w 25"/>
                <a:gd name="T3" fmla="*/ 14 h 15"/>
                <a:gd name="T4" fmla="*/ 1 w 25"/>
                <a:gd name="T5" fmla="*/ 2 h 15"/>
                <a:gd name="T6" fmla="*/ 0 w 25"/>
                <a:gd name="T7" fmla="*/ 0 h 15"/>
                <a:gd name="T8" fmla="*/ 2 w 25"/>
                <a:gd name="T9" fmla="*/ 0 h 15"/>
                <a:gd name="T10" fmla="*/ 24 w 25"/>
                <a:gd name="T11" fmla="*/ 13 h 15"/>
                <a:gd name="T12" fmla="*/ 24 w 25"/>
                <a:gd name="T13" fmla="*/ 14 h 15"/>
                <a:gd name="T14" fmla="*/ 24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4" y="15"/>
                  </a:moveTo>
                  <a:cubicBezTo>
                    <a:pt x="23" y="15"/>
                    <a:pt x="23" y="14"/>
                    <a:pt x="23" y="1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4" y="14"/>
                  </a:cubicBezTo>
                  <a:cubicBezTo>
                    <a:pt x="24" y="14"/>
                    <a:pt x="24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" name="Freeform 28"/>
            <p:cNvSpPr>
              <a:spLocks noEditPoints="1"/>
            </p:cNvSpPr>
            <p:nvPr/>
          </p:nvSpPr>
          <p:spPr bwMode="auto">
            <a:xfrm>
              <a:off x="8667750" y="2165351"/>
              <a:ext cx="366713" cy="377825"/>
            </a:xfrm>
            <a:custGeom>
              <a:avLst/>
              <a:gdLst>
                <a:gd name="T0" fmla="*/ 49 w 97"/>
                <a:gd name="T1" fmla="*/ 5 h 98"/>
                <a:gd name="T2" fmla="*/ 69 w 97"/>
                <a:gd name="T3" fmla="*/ 17 h 98"/>
                <a:gd name="T4" fmla="*/ 69 w 97"/>
                <a:gd name="T5" fmla="*/ 42 h 98"/>
                <a:gd name="T6" fmla="*/ 71 w 97"/>
                <a:gd name="T7" fmla="*/ 45 h 98"/>
                <a:gd name="T8" fmla="*/ 93 w 97"/>
                <a:gd name="T9" fmla="*/ 58 h 98"/>
                <a:gd name="T10" fmla="*/ 93 w 97"/>
                <a:gd name="T11" fmla="*/ 81 h 98"/>
                <a:gd name="T12" fmla="*/ 73 w 97"/>
                <a:gd name="T13" fmla="*/ 93 h 98"/>
                <a:gd name="T14" fmla="*/ 51 w 97"/>
                <a:gd name="T15" fmla="*/ 80 h 98"/>
                <a:gd name="T16" fmla="*/ 49 w 97"/>
                <a:gd name="T17" fmla="*/ 80 h 98"/>
                <a:gd name="T18" fmla="*/ 46 w 97"/>
                <a:gd name="T19" fmla="*/ 80 h 98"/>
                <a:gd name="T20" fmla="*/ 24 w 97"/>
                <a:gd name="T21" fmla="*/ 93 h 98"/>
                <a:gd name="T22" fmla="*/ 4 w 97"/>
                <a:gd name="T23" fmla="*/ 81 h 98"/>
                <a:gd name="T24" fmla="*/ 4 w 97"/>
                <a:gd name="T25" fmla="*/ 58 h 98"/>
                <a:gd name="T26" fmla="*/ 26 w 97"/>
                <a:gd name="T27" fmla="*/ 45 h 98"/>
                <a:gd name="T28" fmla="*/ 29 w 97"/>
                <a:gd name="T29" fmla="*/ 42 h 98"/>
                <a:gd name="T30" fmla="*/ 29 w 97"/>
                <a:gd name="T31" fmla="*/ 17 h 98"/>
                <a:gd name="T32" fmla="*/ 49 w 97"/>
                <a:gd name="T33" fmla="*/ 5 h 98"/>
                <a:gd name="T34" fmla="*/ 49 w 97"/>
                <a:gd name="T35" fmla="*/ 0 h 98"/>
                <a:gd name="T36" fmla="*/ 24 w 97"/>
                <a:gd name="T37" fmla="*/ 14 h 98"/>
                <a:gd name="T38" fmla="*/ 24 w 97"/>
                <a:gd name="T39" fmla="*/ 42 h 98"/>
                <a:gd name="T40" fmla="*/ 0 w 97"/>
                <a:gd name="T41" fmla="*/ 56 h 98"/>
                <a:gd name="T42" fmla="*/ 0 w 97"/>
                <a:gd name="T43" fmla="*/ 84 h 98"/>
                <a:gd name="T44" fmla="*/ 24 w 97"/>
                <a:gd name="T45" fmla="*/ 98 h 98"/>
                <a:gd name="T46" fmla="*/ 49 w 97"/>
                <a:gd name="T47" fmla="*/ 84 h 98"/>
                <a:gd name="T48" fmla="*/ 73 w 97"/>
                <a:gd name="T49" fmla="*/ 98 h 98"/>
                <a:gd name="T50" fmla="*/ 97 w 97"/>
                <a:gd name="T51" fmla="*/ 84 h 98"/>
                <a:gd name="T52" fmla="*/ 97 w 97"/>
                <a:gd name="T53" fmla="*/ 56 h 98"/>
                <a:gd name="T54" fmla="*/ 73 w 97"/>
                <a:gd name="T55" fmla="*/ 42 h 98"/>
                <a:gd name="T56" fmla="*/ 73 w 97"/>
                <a:gd name="T57" fmla="*/ 14 h 98"/>
                <a:gd name="T58" fmla="*/ 49 w 97"/>
                <a:gd name="T5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98">
                  <a:moveTo>
                    <a:pt x="49" y="5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3"/>
                    <a:pt x="69" y="45"/>
                    <a:pt x="71" y="4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80"/>
                    <a:pt x="49" y="80"/>
                    <a:pt x="49" y="80"/>
                  </a:cubicBezTo>
                  <a:cubicBezTo>
                    <a:pt x="48" y="80"/>
                    <a:pt x="47" y="80"/>
                    <a:pt x="46" y="80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8" y="45"/>
                    <a:pt x="29" y="43"/>
                    <a:pt x="29" y="4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49" y="5"/>
                    <a:pt x="49" y="5"/>
                    <a:pt x="49" y="5"/>
                  </a:cubicBezTo>
                  <a:moveTo>
                    <a:pt x="49" y="0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44" name="TextBox 102"/>
          <p:cNvSpPr txBox="1"/>
          <p:nvPr/>
        </p:nvSpPr>
        <p:spPr>
          <a:xfrm>
            <a:off x="3155001" y="5697252"/>
            <a:ext cx="160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RDS for SQL Server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67" name="组合 544"/>
          <p:cNvGrpSpPr/>
          <p:nvPr/>
        </p:nvGrpSpPr>
        <p:grpSpPr>
          <a:xfrm>
            <a:off x="5097515" y="5444112"/>
            <a:ext cx="293676" cy="234959"/>
            <a:chOff x="8667750" y="2165351"/>
            <a:chExt cx="366713" cy="377825"/>
          </a:xfrm>
          <a:solidFill>
            <a:srgbClr val="00B0F0"/>
          </a:solidFill>
        </p:grpSpPr>
        <p:sp>
          <p:nvSpPr>
            <p:cNvPr id="546" name="Freeform 25"/>
            <p:cNvSpPr>
              <a:spLocks/>
            </p:cNvSpPr>
            <p:nvPr/>
          </p:nvSpPr>
          <p:spPr bwMode="auto">
            <a:xfrm>
              <a:off x="8832850" y="2362201"/>
              <a:ext cx="34925" cy="33338"/>
            </a:xfrm>
            <a:custGeom>
              <a:avLst/>
              <a:gdLst>
                <a:gd name="T0" fmla="*/ 3 w 9"/>
                <a:gd name="T1" fmla="*/ 1 h 9"/>
                <a:gd name="T2" fmla="*/ 8 w 9"/>
                <a:gd name="T3" fmla="*/ 2 h 9"/>
                <a:gd name="T4" fmla="*/ 7 w 9"/>
                <a:gd name="T5" fmla="*/ 8 h 9"/>
                <a:gd name="T6" fmla="*/ 1 w 9"/>
                <a:gd name="T7" fmla="*/ 6 h 9"/>
                <a:gd name="T8" fmla="*/ 3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1"/>
                  </a:moveTo>
                  <a:cubicBezTo>
                    <a:pt x="4" y="0"/>
                    <a:pt x="7" y="0"/>
                    <a:pt x="8" y="2"/>
                  </a:cubicBezTo>
                  <a:cubicBezTo>
                    <a:pt x="9" y="4"/>
                    <a:pt x="9" y="7"/>
                    <a:pt x="7" y="8"/>
                  </a:cubicBezTo>
                  <a:cubicBezTo>
                    <a:pt x="5" y="9"/>
                    <a:pt x="2" y="8"/>
                    <a:pt x="1" y="6"/>
                  </a:cubicBezTo>
                  <a:cubicBezTo>
                    <a:pt x="0" y="5"/>
                    <a:pt x="1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7" name="Freeform 26"/>
            <p:cNvSpPr>
              <a:spLocks/>
            </p:cNvSpPr>
            <p:nvPr/>
          </p:nvSpPr>
          <p:spPr bwMode="auto">
            <a:xfrm>
              <a:off x="8845550" y="2322513"/>
              <a:ext cx="98425" cy="158750"/>
            </a:xfrm>
            <a:custGeom>
              <a:avLst/>
              <a:gdLst>
                <a:gd name="T0" fmla="*/ 2 w 26"/>
                <a:gd name="T1" fmla="*/ 41 h 41"/>
                <a:gd name="T2" fmla="*/ 0 w 26"/>
                <a:gd name="T3" fmla="*/ 40 h 41"/>
                <a:gd name="T4" fmla="*/ 0 w 26"/>
                <a:gd name="T5" fmla="*/ 14 h 41"/>
                <a:gd name="T6" fmla="*/ 1 w 26"/>
                <a:gd name="T7" fmla="*/ 14 h 41"/>
                <a:gd name="T8" fmla="*/ 25 w 26"/>
                <a:gd name="T9" fmla="*/ 0 h 41"/>
                <a:gd name="T10" fmla="*/ 26 w 26"/>
                <a:gd name="T11" fmla="*/ 1 h 41"/>
                <a:gd name="T12" fmla="*/ 26 w 26"/>
                <a:gd name="T13" fmla="*/ 2 h 41"/>
                <a:gd name="T14" fmla="*/ 3 w 26"/>
                <a:gd name="T15" fmla="*/ 15 h 41"/>
                <a:gd name="T16" fmla="*/ 3 w 26"/>
                <a:gd name="T17" fmla="*/ 40 h 41"/>
                <a:gd name="T18" fmla="*/ 2 w 26"/>
                <a:gd name="T1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1">
                  <a:moveTo>
                    <a:pt x="2" y="41"/>
                  </a:moveTo>
                  <a:cubicBezTo>
                    <a:pt x="1" y="41"/>
                    <a:pt x="0" y="40"/>
                    <a:pt x="0" y="4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0"/>
                    <a:pt x="26" y="1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2" y="41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8" name="Freeform 27"/>
            <p:cNvSpPr>
              <a:spLocks/>
            </p:cNvSpPr>
            <p:nvPr/>
          </p:nvSpPr>
          <p:spPr bwMode="auto">
            <a:xfrm>
              <a:off x="8761413" y="2327276"/>
              <a:ext cx="95250" cy="57150"/>
            </a:xfrm>
            <a:custGeom>
              <a:avLst/>
              <a:gdLst>
                <a:gd name="T0" fmla="*/ 24 w 25"/>
                <a:gd name="T1" fmla="*/ 15 h 15"/>
                <a:gd name="T2" fmla="*/ 23 w 25"/>
                <a:gd name="T3" fmla="*/ 14 h 15"/>
                <a:gd name="T4" fmla="*/ 1 w 25"/>
                <a:gd name="T5" fmla="*/ 2 h 15"/>
                <a:gd name="T6" fmla="*/ 0 w 25"/>
                <a:gd name="T7" fmla="*/ 0 h 15"/>
                <a:gd name="T8" fmla="*/ 2 w 25"/>
                <a:gd name="T9" fmla="*/ 0 h 15"/>
                <a:gd name="T10" fmla="*/ 24 w 25"/>
                <a:gd name="T11" fmla="*/ 13 h 15"/>
                <a:gd name="T12" fmla="*/ 24 w 25"/>
                <a:gd name="T13" fmla="*/ 14 h 15"/>
                <a:gd name="T14" fmla="*/ 24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4" y="15"/>
                  </a:moveTo>
                  <a:cubicBezTo>
                    <a:pt x="23" y="15"/>
                    <a:pt x="23" y="14"/>
                    <a:pt x="23" y="1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4" y="14"/>
                  </a:cubicBezTo>
                  <a:cubicBezTo>
                    <a:pt x="24" y="14"/>
                    <a:pt x="24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9" name="Freeform 28"/>
            <p:cNvSpPr>
              <a:spLocks noEditPoints="1"/>
            </p:cNvSpPr>
            <p:nvPr/>
          </p:nvSpPr>
          <p:spPr bwMode="auto">
            <a:xfrm>
              <a:off x="8667750" y="2165351"/>
              <a:ext cx="366713" cy="377825"/>
            </a:xfrm>
            <a:custGeom>
              <a:avLst/>
              <a:gdLst>
                <a:gd name="T0" fmla="*/ 49 w 97"/>
                <a:gd name="T1" fmla="*/ 5 h 98"/>
                <a:gd name="T2" fmla="*/ 69 w 97"/>
                <a:gd name="T3" fmla="*/ 17 h 98"/>
                <a:gd name="T4" fmla="*/ 69 w 97"/>
                <a:gd name="T5" fmla="*/ 42 h 98"/>
                <a:gd name="T6" fmla="*/ 71 w 97"/>
                <a:gd name="T7" fmla="*/ 45 h 98"/>
                <a:gd name="T8" fmla="*/ 93 w 97"/>
                <a:gd name="T9" fmla="*/ 58 h 98"/>
                <a:gd name="T10" fmla="*/ 93 w 97"/>
                <a:gd name="T11" fmla="*/ 81 h 98"/>
                <a:gd name="T12" fmla="*/ 73 w 97"/>
                <a:gd name="T13" fmla="*/ 93 h 98"/>
                <a:gd name="T14" fmla="*/ 51 w 97"/>
                <a:gd name="T15" fmla="*/ 80 h 98"/>
                <a:gd name="T16" fmla="*/ 49 w 97"/>
                <a:gd name="T17" fmla="*/ 80 h 98"/>
                <a:gd name="T18" fmla="*/ 46 w 97"/>
                <a:gd name="T19" fmla="*/ 80 h 98"/>
                <a:gd name="T20" fmla="*/ 24 w 97"/>
                <a:gd name="T21" fmla="*/ 93 h 98"/>
                <a:gd name="T22" fmla="*/ 4 w 97"/>
                <a:gd name="T23" fmla="*/ 81 h 98"/>
                <a:gd name="T24" fmla="*/ 4 w 97"/>
                <a:gd name="T25" fmla="*/ 58 h 98"/>
                <a:gd name="T26" fmla="*/ 26 w 97"/>
                <a:gd name="T27" fmla="*/ 45 h 98"/>
                <a:gd name="T28" fmla="*/ 29 w 97"/>
                <a:gd name="T29" fmla="*/ 42 h 98"/>
                <a:gd name="T30" fmla="*/ 29 w 97"/>
                <a:gd name="T31" fmla="*/ 17 h 98"/>
                <a:gd name="T32" fmla="*/ 49 w 97"/>
                <a:gd name="T33" fmla="*/ 5 h 98"/>
                <a:gd name="T34" fmla="*/ 49 w 97"/>
                <a:gd name="T35" fmla="*/ 0 h 98"/>
                <a:gd name="T36" fmla="*/ 24 w 97"/>
                <a:gd name="T37" fmla="*/ 14 h 98"/>
                <a:gd name="T38" fmla="*/ 24 w 97"/>
                <a:gd name="T39" fmla="*/ 42 h 98"/>
                <a:gd name="T40" fmla="*/ 0 w 97"/>
                <a:gd name="T41" fmla="*/ 56 h 98"/>
                <a:gd name="T42" fmla="*/ 0 w 97"/>
                <a:gd name="T43" fmla="*/ 84 h 98"/>
                <a:gd name="T44" fmla="*/ 24 w 97"/>
                <a:gd name="T45" fmla="*/ 98 h 98"/>
                <a:gd name="T46" fmla="*/ 49 w 97"/>
                <a:gd name="T47" fmla="*/ 84 h 98"/>
                <a:gd name="T48" fmla="*/ 73 w 97"/>
                <a:gd name="T49" fmla="*/ 98 h 98"/>
                <a:gd name="T50" fmla="*/ 97 w 97"/>
                <a:gd name="T51" fmla="*/ 84 h 98"/>
                <a:gd name="T52" fmla="*/ 97 w 97"/>
                <a:gd name="T53" fmla="*/ 56 h 98"/>
                <a:gd name="T54" fmla="*/ 73 w 97"/>
                <a:gd name="T55" fmla="*/ 42 h 98"/>
                <a:gd name="T56" fmla="*/ 73 w 97"/>
                <a:gd name="T57" fmla="*/ 14 h 98"/>
                <a:gd name="T58" fmla="*/ 49 w 97"/>
                <a:gd name="T5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98">
                  <a:moveTo>
                    <a:pt x="49" y="5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3"/>
                    <a:pt x="69" y="45"/>
                    <a:pt x="71" y="4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80"/>
                    <a:pt x="49" y="80"/>
                    <a:pt x="49" y="80"/>
                  </a:cubicBezTo>
                  <a:cubicBezTo>
                    <a:pt x="48" y="80"/>
                    <a:pt x="47" y="80"/>
                    <a:pt x="46" y="80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8" y="45"/>
                    <a:pt x="29" y="43"/>
                    <a:pt x="29" y="4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49" y="5"/>
                    <a:pt x="49" y="5"/>
                    <a:pt x="49" y="5"/>
                  </a:cubicBezTo>
                  <a:moveTo>
                    <a:pt x="49" y="0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0" name="TextBox 102"/>
          <p:cNvSpPr txBox="1"/>
          <p:nvPr/>
        </p:nvSpPr>
        <p:spPr>
          <a:xfrm>
            <a:off x="4547828" y="5697252"/>
            <a:ext cx="146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RDS for PG SQL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6" name="副标题 2"/>
          <p:cNvSpPr txBox="1">
            <a:spLocks/>
          </p:cNvSpPr>
          <p:nvPr/>
        </p:nvSpPr>
        <p:spPr>
          <a:xfrm>
            <a:off x="1032045" y="1832322"/>
            <a:ext cx="819584" cy="491903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lIns="121872" tIns="60936" rIns="121872" bIns="60936" rtlCol="0" anchor="ctr">
            <a:noAutofit/>
          </a:bodyPr>
          <a:lstStyle>
            <a:defPPr>
              <a:defRPr lang="zh-CN"/>
            </a:defPPr>
            <a:lvl1pPr marL="0" indent="0" algn="ctr" defTabSz="1219444" eaLnBrk="1" latinLnBrk="0" hangingPunct="1">
              <a:spcBef>
                <a:spcPct val="20000"/>
              </a:spcBef>
              <a:buFont typeface="Arial" pitchFamily="34" charset="0"/>
              <a:buNone/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defRPr>
            </a:lvl1pPr>
            <a:lvl2pPr marL="990798" indent="-381076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>
                <a:latin typeface="+mn-lt"/>
                <a:ea typeface="+mn-ea"/>
              </a:defRPr>
            </a:lvl2pPr>
            <a:lvl3pPr marL="1524305" indent="-304861" defTabSz="1219444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>
                <a:latin typeface="+mn-lt"/>
                <a:ea typeface="+mn-ea"/>
              </a:defRPr>
            </a:lvl3pPr>
            <a:lvl4pPr marL="2134027" indent="-304861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>
                <a:latin typeface="+mn-lt"/>
                <a:ea typeface="+mn-ea"/>
              </a:defRPr>
            </a:lvl4pPr>
            <a:lvl5pPr marL="2743749" indent="-304861" defTabSz="1219444" eaLnBrk="1" latinLnBrk="0" hangingPunct="1">
              <a:spcBef>
                <a:spcPct val="20000"/>
              </a:spcBef>
              <a:buFont typeface="Arial" pitchFamily="34" charset="0"/>
              <a:buChar char="»"/>
              <a:defRPr sz="2700">
                <a:latin typeface="+mn-lt"/>
                <a:ea typeface="+mn-ea"/>
              </a:defRPr>
            </a:lvl5pPr>
            <a:lvl6pPr marL="3353471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6pPr>
            <a:lvl7pPr marL="3963192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7pPr>
            <a:lvl8pPr marL="4572914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8pPr>
            <a:lvl9pPr marL="5182636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9pPr>
          </a:lstStyle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存储</a:t>
            </a:r>
            <a:endParaRPr lang="en-US" altLang="zh-CN" sz="1200" b="0" dirty="0">
              <a:latin typeface="+mn-lt"/>
              <a:cs typeface="+mn-ea"/>
              <a:sym typeface="+mn-lt"/>
            </a:endParaRPr>
          </a:p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服务</a:t>
            </a:r>
          </a:p>
        </p:txBody>
      </p:sp>
      <p:grpSp>
        <p:nvGrpSpPr>
          <p:cNvPr id="268" name="组合 490"/>
          <p:cNvGrpSpPr/>
          <p:nvPr/>
        </p:nvGrpSpPr>
        <p:grpSpPr>
          <a:xfrm>
            <a:off x="3755463" y="1816010"/>
            <a:ext cx="328000" cy="260625"/>
            <a:chOff x="4151313" y="5360988"/>
            <a:chExt cx="409575" cy="419100"/>
          </a:xfrm>
          <a:solidFill>
            <a:srgbClr val="00B0F0"/>
          </a:solidFill>
        </p:grpSpPr>
        <p:sp>
          <p:nvSpPr>
            <p:cNvPr id="552" name="Freeform 75"/>
            <p:cNvSpPr>
              <a:spLocks noEditPoints="1"/>
            </p:cNvSpPr>
            <p:nvPr/>
          </p:nvSpPr>
          <p:spPr bwMode="auto">
            <a:xfrm>
              <a:off x="4203700" y="5360988"/>
              <a:ext cx="304800" cy="295275"/>
            </a:xfrm>
            <a:custGeom>
              <a:avLst/>
              <a:gdLst>
                <a:gd name="T0" fmla="*/ 95 w 192"/>
                <a:gd name="T1" fmla="*/ 186 h 186"/>
                <a:gd name="T2" fmla="*/ 0 w 192"/>
                <a:gd name="T3" fmla="*/ 87 h 186"/>
                <a:gd name="T4" fmla="*/ 50 w 192"/>
                <a:gd name="T5" fmla="*/ 87 h 186"/>
                <a:gd name="T6" fmla="*/ 50 w 192"/>
                <a:gd name="T7" fmla="*/ 0 h 186"/>
                <a:gd name="T8" fmla="*/ 140 w 192"/>
                <a:gd name="T9" fmla="*/ 0 h 186"/>
                <a:gd name="T10" fmla="*/ 140 w 192"/>
                <a:gd name="T11" fmla="*/ 87 h 186"/>
                <a:gd name="T12" fmla="*/ 192 w 192"/>
                <a:gd name="T13" fmla="*/ 87 h 186"/>
                <a:gd name="T14" fmla="*/ 95 w 192"/>
                <a:gd name="T15" fmla="*/ 186 h 186"/>
                <a:gd name="T16" fmla="*/ 31 w 192"/>
                <a:gd name="T17" fmla="*/ 102 h 186"/>
                <a:gd name="T18" fmla="*/ 95 w 192"/>
                <a:gd name="T19" fmla="*/ 167 h 186"/>
                <a:gd name="T20" fmla="*/ 159 w 192"/>
                <a:gd name="T21" fmla="*/ 102 h 186"/>
                <a:gd name="T22" fmla="*/ 128 w 192"/>
                <a:gd name="T23" fmla="*/ 102 h 186"/>
                <a:gd name="T24" fmla="*/ 128 w 192"/>
                <a:gd name="T25" fmla="*/ 12 h 186"/>
                <a:gd name="T26" fmla="*/ 64 w 192"/>
                <a:gd name="T27" fmla="*/ 12 h 186"/>
                <a:gd name="T28" fmla="*/ 64 w 192"/>
                <a:gd name="T29" fmla="*/ 102 h 186"/>
                <a:gd name="T30" fmla="*/ 31 w 192"/>
                <a:gd name="T31" fmla="*/ 10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86">
                  <a:moveTo>
                    <a:pt x="95" y="186"/>
                  </a:moveTo>
                  <a:lnTo>
                    <a:pt x="0" y="87"/>
                  </a:lnTo>
                  <a:lnTo>
                    <a:pt x="50" y="87"/>
                  </a:lnTo>
                  <a:lnTo>
                    <a:pt x="50" y="0"/>
                  </a:lnTo>
                  <a:lnTo>
                    <a:pt x="140" y="0"/>
                  </a:lnTo>
                  <a:lnTo>
                    <a:pt x="140" y="87"/>
                  </a:lnTo>
                  <a:lnTo>
                    <a:pt x="192" y="87"/>
                  </a:lnTo>
                  <a:lnTo>
                    <a:pt x="95" y="186"/>
                  </a:lnTo>
                  <a:close/>
                  <a:moveTo>
                    <a:pt x="31" y="102"/>
                  </a:moveTo>
                  <a:lnTo>
                    <a:pt x="95" y="167"/>
                  </a:lnTo>
                  <a:lnTo>
                    <a:pt x="159" y="102"/>
                  </a:lnTo>
                  <a:lnTo>
                    <a:pt x="128" y="102"/>
                  </a:lnTo>
                  <a:lnTo>
                    <a:pt x="128" y="12"/>
                  </a:lnTo>
                  <a:lnTo>
                    <a:pt x="64" y="12"/>
                  </a:lnTo>
                  <a:lnTo>
                    <a:pt x="64" y="102"/>
                  </a:lnTo>
                  <a:lnTo>
                    <a:pt x="3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" name="Freeform 76"/>
            <p:cNvSpPr>
              <a:spLocks noEditPoints="1"/>
            </p:cNvSpPr>
            <p:nvPr/>
          </p:nvSpPr>
          <p:spPr bwMode="auto">
            <a:xfrm>
              <a:off x="4151313" y="5676900"/>
              <a:ext cx="409575" cy="103188"/>
            </a:xfrm>
            <a:custGeom>
              <a:avLst/>
              <a:gdLst>
                <a:gd name="T0" fmla="*/ 0 w 109"/>
                <a:gd name="T1" fmla="*/ 18 h 27"/>
                <a:gd name="T2" fmla="*/ 9 w 109"/>
                <a:gd name="T3" fmla="*/ 27 h 27"/>
                <a:gd name="T4" fmla="*/ 100 w 109"/>
                <a:gd name="T5" fmla="*/ 27 h 27"/>
                <a:gd name="T6" fmla="*/ 109 w 109"/>
                <a:gd name="T7" fmla="*/ 18 h 27"/>
                <a:gd name="T8" fmla="*/ 109 w 109"/>
                <a:gd name="T9" fmla="*/ 8 h 27"/>
                <a:gd name="T10" fmla="*/ 100 w 109"/>
                <a:gd name="T11" fmla="*/ 0 h 27"/>
                <a:gd name="T12" fmla="*/ 9 w 109"/>
                <a:gd name="T13" fmla="*/ 0 h 27"/>
                <a:gd name="T14" fmla="*/ 0 w 109"/>
                <a:gd name="T15" fmla="*/ 8 h 27"/>
                <a:gd name="T16" fmla="*/ 0 w 109"/>
                <a:gd name="T17" fmla="*/ 18 h 27"/>
                <a:gd name="T18" fmla="*/ 5 w 109"/>
                <a:gd name="T19" fmla="*/ 8 h 27"/>
                <a:gd name="T20" fmla="*/ 9 w 109"/>
                <a:gd name="T21" fmla="*/ 5 h 27"/>
                <a:gd name="T22" fmla="*/ 100 w 109"/>
                <a:gd name="T23" fmla="*/ 5 h 27"/>
                <a:gd name="T24" fmla="*/ 103 w 109"/>
                <a:gd name="T25" fmla="*/ 8 h 27"/>
                <a:gd name="T26" fmla="*/ 103 w 109"/>
                <a:gd name="T27" fmla="*/ 18 h 27"/>
                <a:gd name="T28" fmla="*/ 100 w 109"/>
                <a:gd name="T29" fmla="*/ 21 h 27"/>
                <a:gd name="T30" fmla="*/ 9 w 109"/>
                <a:gd name="T31" fmla="*/ 21 h 27"/>
                <a:gd name="T32" fmla="*/ 5 w 109"/>
                <a:gd name="T33" fmla="*/ 18 h 27"/>
                <a:gd name="T34" fmla="*/ 5 w 109"/>
                <a:gd name="T3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27">
                  <a:moveTo>
                    <a:pt x="0" y="18"/>
                  </a:moveTo>
                  <a:cubicBezTo>
                    <a:pt x="0" y="23"/>
                    <a:pt x="4" y="27"/>
                    <a:pt x="9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5" y="27"/>
                    <a:pt x="109" y="23"/>
                    <a:pt x="109" y="1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4"/>
                    <a:pt x="105" y="0"/>
                    <a:pt x="10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8"/>
                  </a:lnTo>
                  <a:close/>
                  <a:moveTo>
                    <a:pt x="5" y="8"/>
                  </a:moveTo>
                  <a:cubicBezTo>
                    <a:pt x="5" y="7"/>
                    <a:pt x="7" y="5"/>
                    <a:pt x="9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2" y="5"/>
                    <a:pt x="103" y="7"/>
                    <a:pt x="103" y="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20"/>
                    <a:pt x="102" y="21"/>
                    <a:pt x="10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1"/>
                    <a:pt x="5" y="20"/>
                    <a:pt x="5" y="18"/>
                  </a:cubicBezTo>
                  <a:lnTo>
                    <a:pt x="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4" name="Oval 77"/>
            <p:cNvSpPr>
              <a:spLocks noChangeArrowheads="1"/>
            </p:cNvSpPr>
            <p:nvPr/>
          </p:nvSpPr>
          <p:spPr bwMode="auto">
            <a:xfrm>
              <a:off x="4483100" y="5710238"/>
              <a:ext cx="30163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5" name="TextBox 102"/>
          <p:cNvSpPr txBox="1"/>
          <p:nvPr/>
        </p:nvSpPr>
        <p:spPr>
          <a:xfrm>
            <a:off x="2099556" y="2098357"/>
            <a:ext cx="94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云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硬盘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6" name="TextBox 266"/>
          <p:cNvSpPr txBox="1"/>
          <p:nvPr/>
        </p:nvSpPr>
        <p:spPr>
          <a:xfrm>
            <a:off x="3243336" y="2091254"/>
            <a:ext cx="149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对象存储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6" name="组合 556"/>
          <p:cNvGrpSpPr/>
          <p:nvPr/>
        </p:nvGrpSpPr>
        <p:grpSpPr>
          <a:xfrm>
            <a:off x="2450483" y="1797063"/>
            <a:ext cx="252992" cy="260625"/>
            <a:chOff x="9585325" y="3487738"/>
            <a:chExt cx="315913" cy="419100"/>
          </a:xfrm>
          <a:solidFill>
            <a:srgbClr val="00B0F0"/>
          </a:solidFill>
        </p:grpSpPr>
        <p:sp>
          <p:nvSpPr>
            <p:cNvPr id="558" name="Freeform 13"/>
            <p:cNvSpPr>
              <a:spLocks noEditPoints="1"/>
            </p:cNvSpPr>
            <p:nvPr/>
          </p:nvSpPr>
          <p:spPr bwMode="auto">
            <a:xfrm>
              <a:off x="9659938" y="3641726"/>
              <a:ext cx="171450" cy="115888"/>
            </a:xfrm>
            <a:custGeom>
              <a:avLst/>
              <a:gdLst>
                <a:gd name="T0" fmla="*/ 33 w 44"/>
                <a:gd name="T1" fmla="*/ 29 h 30"/>
                <a:gd name="T2" fmla="*/ 27 w 44"/>
                <a:gd name="T3" fmla="*/ 28 h 30"/>
                <a:gd name="T4" fmla="*/ 15 w 44"/>
                <a:gd name="T5" fmla="*/ 28 h 30"/>
                <a:gd name="T6" fmla="*/ 10 w 44"/>
                <a:gd name="T7" fmla="*/ 29 h 30"/>
                <a:gd name="T8" fmla="*/ 0 w 44"/>
                <a:gd name="T9" fmla="*/ 19 h 30"/>
                <a:gd name="T10" fmla="*/ 7 w 44"/>
                <a:gd name="T11" fmla="*/ 10 h 30"/>
                <a:gd name="T12" fmla="*/ 21 w 44"/>
                <a:gd name="T13" fmla="*/ 0 h 30"/>
                <a:gd name="T14" fmla="*/ 33 w 44"/>
                <a:gd name="T15" fmla="*/ 7 h 30"/>
                <a:gd name="T16" fmla="*/ 44 w 44"/>
                <a:gd name="T17" fmla="*/ 18 h 30"/>
                <a:gd name="T18" fmla="*/ 33 w 44"/>
                <a:gd name="T19" fmla="*/ 29 h 30"/>
                <a:gd name="T20" fmla="*/ 27 w 44"/>
                <a:gd name="T21" fmla="*/ 23 h 30"/>
                <a:gd name="T22" fmla="*/ 29 w 44"/>
                <a:gd name="T23" fmla="*/ 23 h 30"/>
                <a:gd name="T24" fmla="*/ 33 w 44"/>
                <a:gd name="T25" fmla="*/ 25 h 30"/>
                <a:gd name="T26" fmla="*/ 40 w 44"/>
                <a:gd name="T27" fmla="*/ 18 h 30"/>
                <a:gd name="T28" fmla="*/ 33 w 44"/>
                <a:gd name="T29" fmla="*/ 11 h 30"/>
                <a:gd name="T30" fmla="*/ 30 w 44"/>
                <a:gd name="T31" fmla="*/ 10 h 30"/>
                <a:gd name="T32" fmla="*/ 21 w 44"/>
                <a:gd name="T33" fmla="*/ 4 h 30"/>
                <a:gd name="T34" fmla="*/ 11 w 44"/>
                <a:gd name="T35" fmla="*/ 13 h 30"/>
                <a:gd name="T36" fmla="*/ 9 w 44"/>
                <a:gd name="T37" fmla="*/ 14 h 30"/>
                <a:gd name="T38" fmla="*/ 4 w 44"/>
                <a:gd name="T39" fmla="*/ 19 h 30"/>
                <a:gd name="T40" fmla="*/ 10 w 44"/>
                <a:gd name="T41" fmla="*/ 25 h 30"/>
                <a:gd name="T42" fmla="*/ 13 w 44"/>
                <a:gd name="T43" fmla="*/ 23 h 30"/>
                <a:gd name="T44" fmla="*/ 16 w 44"/>
                <a:gd name="T45" fmla="*/ 23 h 30"/>
                <a:gd name="T46" fmla="*/ 26 w 44"/>
                <a:gd name="T47" fmla="*/ 23 h 30"/>
                <a:gd name="T48" fmla="*/ 27 w 44"/>
                <a:gd name="T4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30">
                  <a:moveTo>
                    <a:pt x="33" y="29"/>
                  </a:moveTo>
                  <a:cubicBezTo>
                    <a:pt x="31" y="29"/>
                    <a:pt x="29" y="29"/>
                    <a:pt x="27" y="28"/>
                  </a:cubicBezTo>
                  <a:cubicBezTo>
                    <a:pt x="23" y="30"/>
                    <a:pt x="19" y="30"/>
                    <a:pt x="15" y="28"/>
                  </a:cubicBezTo>
                  <a:cubicBezTo>
                    <a:pt x="13" y="29"/>
                    <a:pt x="11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5"/>
                    <a:pt x="3" y="11"/>
                    <a:pt x="7" y="10"/>
                  </a:cubicBezTo>
                  <a:cubicBezTo>
                    <a:pt x="9" y="4"/>
                    <a:pt x="15" y="0"/>
                    <a:pt x="21" y="0"/>
                  </a:cubicBezTo>
                  <a:cubicBezTo>
                    <a:pt x="26" y="0"/>
                    <a:pt x="31" y="2"/>
                    <a:pt x="33" y="7"/>
                  </a:cubicBezTo>
                  <a:cubicBezTo>
                    <a:pt x="39" y="7"/>
                    <a:pt x="44" y="12"/>
                    <a:pt x="44" y="18"/>
                  </a:cubicBezTo>
                  <a:cubicBezTo>
                    <a:pt x="44" y="24"/>
                    <a:pt x="39" y="29"/>
                    <a:pt x="33" y="29"/>
                  </a:cubicBezTo>
                  <a:close/>
                  <a:moveTo>
                    <a:pt x="27" y="23"/>
                  </a:moveTo>
                  <a:cubicBezTo>
                    <a:pt x="28" y="23"/>
                    <a:pt x="28" y="23"/>
                    <a:pt x="29" y="23"/>
                  </a:cubicBezTo>
                  <a:cubicBezTo>
                    <a:pt x="30" y="24"/>
                    <a:pt x="31" y="25"/>
                    <a:pt x="33" y="25"/>
                  </a:cubicBezTo>
                  <a:cubicBezTo>
                    <a:pt x="37" y="25"/>
                    <a:pt x="40" y="22"/>
                    <a:pt x="40" y="18"/>
                  </a:cubicBezTo>
                  <a:cubicBezTo>
                    <a:pt x="40" y="14"/>
                    <a:pt x="37" y="11"/>
                    <a:pt x="33" y="11"/>
                  </a:cubicBezTo>
                  <a:cubicBezTo>
                    <a:pt x="32" y="11"/>
                    <a:pt x="31" y="11"/>
                    <a:pt x="30" y="10"/>
                  </a:cubicBezTo>
                  <a:cubicBezTo>
                    <a:pt x="28" y="6"/>
                    <a:pt x="25" y="4"/>
                    <a:pt x="21" y="4"/>
                  </a:cubicBezTo>
                  <a:cubicBezTo>
                    <a:pt x="16" y="4"/>
                    <a:pt x="12" y="8"/>
                    <a:pt x="11" y="13"/>
                  </a:cubicBezTo>
                  <a:cubicBezTo>
                    <a:pt x="11" y="13"/>
                    <a:pt x="10" y="14"/>
                    <a:pt x="9" y="14"/>
                  </a:cubicBezTo>
                  <a:cubicBezTo>
                    <a:pt x="7" y="14"/>
                    <a:pt x="4" y="17"/>
                    <a:pt x="4" y="19"/>
                  </a:cubicBezTo>
                  <a:cubicBezTo>
                    <a:pt x="4" y="22"/>
                    <a:pt x="7" y="25"/>
                    <a:pt x="10" y="25"/>
                  </a:cubicBezTo>
                  <a:cubicBezTo>
                    <a:pt x="11" y="25"/>
                    <a:pt x="12" y="24"/>
                    <a:pt x="13" y="23"/>
                  </a:cubicBezTo>
                  <a:cubicBezTo>
                    <a:pt x="14" y="23"/>
                    <a:pt x="15" y="23"/>
                    <a:pt x="16" y="23"/>
                  </a:cubicBezTo>
                  <a:cubicBezTo>
                    <a:pt x="19" y="25"/>
                    <a:pt x="23" y="25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9" name="Freeform 14"/>
            <p:cNvSpPr>
              <a:spLocks noEditPoints="1"/>
            </p:cNvSpPr>
            <p:nvPr/>
          </p:nvSpPr>
          <p:spPr bwMode="auto">
            <a:xfrm>
              <a:off x="9585325" y="3487738"/>
              <a:ext cx="315913" cy="419100"/>
            </a:xfrm>
            <a:custGeom>
              <a:avLst/>
              <a:gdLst>
                <a:gd name="T0" fmla="*/ 71 w 81"/>
                <a:gd name="T1" fmla="*/ 6 h 109"/>
                <a:gd name="T2" fmla="*/ 76 w 81"/>
                <a:gd name="T3" fmla="*/ 10 h 109"/>
                <a:gd name="T4" fmla="*/ 76 w 81"/>
                <a:gd name="T5" fmla="*/ 99 h 109"/>
                <a:gd name="T6" fmla="*/ 71 w 81"/>
                <a:gd name="T7" fmla="*/ 103 h 109"/>
                <a:gd name="T8" fmla="*/ 10 w 81"/>
                <a:gd name="T9" fmla="*/ 103 h 109"/>
                <a:gd name="T10" fmla="*/ 6 w 81"/>
                <a:gd name="T11" fmla="*/ 99 h 109"/>
                <a:gd name="T12" fmla="*/ 6 w 81"/>
                <a:gd name="T13" fmla="*/ 10 h 109"/>
                <a:gd name="T14" fmla="*/ 10 w 81"/>
                <a:gd name="T15" fmla="*/ 6 h 109"/>
                <a:gd name="T16" fmla="*/ 71 w 81"/>
                <a:gd name="T17" fmla="*/ 6 h 109"/>
                <a:gd name="T18" fmla="*/ 71 w 81"/>
                <a:gd name="T19" fmla="*/ 0 h 109"/>
                <a:gd name="T20" fmla="*/ 10 w 81"/>
                <a:gd name="T21" fmla="*/ 0 h 109"/>
                <a:gd name="T22" fmla="*/ 0 w 81"/>
                <a:gd name="T23" fmla="*/ 10 h 109"/>
                <a:gd name="T24" fmla="*/ 0 w 81"/>
                <a:gd name="T25" fmla="*/ 99 h 109"/>
                <a:gd name="T26" fmla="*/ 10 w 81"/>
                <a:gd name="T27" fmla="*/ 109 h 109"/>
                <a:gd name="T28" fmla="*/ 71 w 81"/>
                <a:gd name="T29" fmla="*/ 109 h 109"/>
                <a:gd name="T30" fmla="*/ 81 w 81"/>
                <a:gd name="T31" fmla="*/ 99 h 109"/>
                <a:gd name="T32" fmla="*/ 81 w 81"/>
                <a:gd name="T33" fmla="*/ 10 h 109"/>
                <a:gd name="T34" fmla="*/ 71 w 81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109">
                  <a:moveTo>
                    <a:pt x="71" y="6"/>
                  </a:moveTo>
                  <a:cubicBezTo>
                    <a:pt x="74" y="6"/>
                    <a:pt x="76" y="7"/>
                    <a:pt x="76" y="1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102"/>
                    <a:pt x="74" y="103"/>
                    <a:pt x="71" y="103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8" y="103"/>
                    <a:pt x="6" y="102"/>
                    <a:pt x="6" y="9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8" y="6"/>
                    <a:pt x="10" y="6"/>
                  </a:cubicBezTo>
                  <a:cubicBezTo>
                    <a:pt x="71" y="6"/>
                    <a:pt x="71" y="6"/>
                    <a:pt x="71" y="6"/>
                  </a:cubicBezTo>
                  <a:moveTo>
                    <a:pt x="7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5"/>
                    <a:pt x="5" y="109"/>
                    <a:pt x="10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7" y="109"/>
                    <a:pt x="81" y="105"/>
                    <a:pt x="81" y="99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4"/>
                    <a:pt x="77" y="0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1" name="Oval 15"/>
            <p:cNvSpPr>
              <a:spLocks noChangeArrowheads="1"/>
            </p:cNvSpPr>
            <p:nvPr/>
          </p:nvSpPr>
          <p:spPr bwMode="auto">
            <a:xfrm>
              <a:off x="9620250" y="3533776"/>
              <a:ext cx="31750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6" name="Oval 16"/>
            <p:cNvSpPr>
              <a:spLocks noChangeArrowheads="1"/>
            </p:cNvSpPr>
            <p:nvPr/>
          </p:nvSpPr>
          <p:spPr bwMode="auto">
            <a:xfrm>
              <a:off x="9834563" y="3533776"/>
              <a:ext cx="31750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67" name="TextBox 73"/>
          <p:cNvSpPr txBox="1"/>
          <p:nvPr/>
        </p:nvSpPr>
        <p:spPr>
          <a:xfrm>
            <a:off x="4651928" y="2080972"/>
            <a:ext cx="1446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弹性文件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2" name="组合 567"/>
          <p:cNvGrpSpPr/>
          <p:nvPr/>
        </p:nvGrpSpPr>
        <p:grpSpPr>
          <a:xfrm>
            <a:off x="5037152" y="1818540"/>
            <a:ext cx="328000" cy="208303"/>
            <a:chOff x="7835900" y="5402263"/>
            <a:chExt cx="409575" cy="334963"/>
          </a:xfrm>
          <a:solidFill>
            <a:srgbClr val="00B0F0"/>
          </a:solidFill>
        </p:grpSpPr>
        <p:sp>
          <p:nvSpPr>
            <p:cNvPr id="569" name="Freeform 84"/>
            <p:cNvSpPr>
              <a:spLocks noEditPoints="1"/>
            </p:cNvSpPr>
            <p:nvPr/>
          </p:nvSpPr>
          <p:spPr bwMode="auto">
            <a:xfrm>
              <a:off x="7835900" y="5402263"/>
              <a:ext cx="409575" cy="334963"/>
            </a:xfrm>
            <a:custGeom>
              <a:avLst/>
              <a:gdLst>
                <a:gd name="T0" fmla="*/ 109 w 109"/>
                <a:gd name="T1" fmla="*/ 22 h 87"/>
                <a:gd name="T2" fmla="*/ 99 w 109"/>
                <a:gd name="T3" fmla="*/ 22 h 87"/>
                <a:gd name="T4" fmla="*/ 99 w 109"/>
                <a:gd name="T5" fmla="*/ 10 h 87"/>
                <a:gd name="T6" fmla="*/ 39 w 109"/>
                <a:gd name="T7" fmla="*/ 10 h 87"/>
                <a:gd name="T8" fmla="*/ 36 w 109"/>
                <a:gd name="T9" fmla="*/ 0 h 87"/>
                <a:gd name="T10" fmla="*/ 0 w 109"/>
                <a:gd name="T11" fmla="*/ 0 h 87"/>
                <a:gd name="T12" fmla="*/ 0 w 109"/>
                <a:gd name="T13" fmla="*/ 25 h 87"/>
                <a:gd name="T14" fmla="*/ 0 w 109"/>
                <a:gd name="T15" fmla="*/ 76 h 87"/>
                <a:gd name="T16" fmla="*/ 0 w 109"/>
                <a:gd name="T17" fmla="*/ 77 h 87"/>
                <a:gd name="T18" fmla="*/ 10 w 109"/>
                <a:gd name="T19" fmla="*/ 87 h 87"/>
                <a:gd name="T20" fmla="*/ 11 w 109"/>
                <a:gd name="T21" fmla="*/ 87 h 87"/>
                <a:gd name="T22" fmla="*/ 11 w 109"/>
                <a:gd name="T23" fmla="*/ 87 h 87"/>
                <a:gd name="T24" fmla="*/ 109 w 109"/>
                <a:gd name="T25" fmla="*/ 87 h 87"/>
                <a:gd name="T26" fmla="*/ 109 w 109"/>
                <a:gd name="T27" fmla="*/ 84 h 87"/>
                <a:gd name="T28" fmla="*/ 109 w 109"/>
                <a:gd name="T29" fmla="*/ 84 h 87"/>
                <a:gd name="T30" fmla="*/ 109 w 109"/>
                <a:gd name="T31" fmla="*/ 22 h 87"/>
                <a:gd name="T32" fmla="*/ 103 w 109"/>
                <a:gd name="T33" fmla="*/ 81 h 87"/>
                <a:gd name="T34" fmla="*/ 18 w 109"/>
                <a:gd name="T35" fmla="*/ 81 h 87"/>
                <a:gd name="T36" fmla="*/ 19 w 109"/>
                <a:gd name="T37" fmla="*/ 77 h 87"/>
                <a:gd name="T38" fmla="*/ 19 w 109"/>
                <a:gd name="T39" fmla="*/ 28 h 87"/>
                <a:gd name="T40" fmla="*/ 103 w 109"/>
                <a:gd name="T41" fmla="*/ 28 h 87"/>
                <a:gd name="T42" fmla="*/ 103 w 109"/>
                <a:gd name="T43" fmla="*/ 81 h 87"/>
                <a:gd name="T44" fmla="*/ 6 w 109"/>
                <a:gd name="T45" fmla="*/ 5 h 87"/>
                <a:gd name="T46" fmla="*/ 32 w 109"/>
                <a:gd name="T47" fmla="*/ 5 h 87"/>
                <a:gd name="T48" fmla="*/ 36 w 109"/>
                <a:gd name="T49" fmla="*/ 15 h 87"/>
                <a:gd name="T50" fmla="*/ 94 w 109"/>
                <a:gd name="T51" fmla="*/ 15 h 87"/>
                <a:gd name="T52" fmla="*/ 94 w 109"/>
                <a:gd name="T53" fmla="*/ 22 h 87"/>
                <a:gd name="T54" fmla="*/ 14 w 109"/>
                <a:gd name="T55" fmla="*/ 22 h 87"/>
                <a:gd name="T56" fmla="*/ 14 w 109"/>
                <a:gd name="T57" fmla="*/ 25 h 87"/>
                <a:gd name="T58" fmla="*/ 14 w 109"/>
                <a:gd name="T59" fmla="*/ 25 h 87"/>
                <a:gd name="T60" fmla="*/ 14 w 109"/>
                <a:gd name="T61" fmla="*/ 77 h 87"/>
                <a:gd name="T62" fmla="*/ 11 w 109"/>
                <a:gd name="T63" fmla="*/ 81 h 87"/>
                <a:gd name="T64" fmla="*/ 7 w 109"/>
                <a:gd name="T65" fmla="*/ 80 h 87"/>
                <a:gd name="T66" fmla="*/ 6 w 109"/>
                <a:gd name="T67" fmla="*/ 76 h 87"/>
                <a:gd name="T68" fmla="*/ 6 w 109"/>
                <a:gd name="T69" fmla="*/ 25 h 87"/>
                <a:gd name="T70" fmla="*/ 6 w 109"/>
                <a:gd name="T71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87">
                  <a:moveTo>
                    <a:pt x="109" y="22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5" y="87"/>
                    <a:pt x="10" y="87"/>
                  </a:cubicBezTo>
                  <a:cubicBezTo>
                    <a:pt x="10" y="87"/>
                    <a:pt x="10" y="87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9" y="84"/>
                    <a:pt x="109" y="84"/>
                    <a:pt x="109" y="84"/>
                  </a:cubicBezTo>
                  <a:cubicBezTo>
                    <a:pt x="109" y="84"/>
                    <a:pt x="109" y="84"/>
                    <a:pt x="109" y="84"/>
                  </a:cubicBezTo>
                  <a:lnTo>
                    <a:pt x="109" y="22"/>
                  </a:lnTo>
                  <a:close/>
                  <a:moveTo>
                    <a:pt x="103" y="81"/>
                  </a:moveTo>
                  <a:cubicBezTo>
                    <a:pt x="18" y="81"/>
                    <a:pt x="18" y="81"/>
                    <a:pt x="18" y="81"/>
                  </a:cubicBezTo>
                  <a:cubicBezTo>
                    <a:pt x="19" y="80"/>
                    <a:pt x="19" y="79"/>
                    <a:pt x="19" y="7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03" y="28"/>
                    <a:pt x="103" y="28"/>
                    <a:pt x="103" y="28"/>
                  </a:cubicBezTo>
                  <a:lnTo>
                    <a:pt x="103" y="81"/>
                  </a:lnTo>
                  <a:close/>
                  <a:moveTo>
                    <a:pt x="6" y="5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79"/>
                    <a:pt x="12" y="81"/>
                    <a:pt x="11" y="81"/>
                  </a:cubicBezTo>
                  <a:cubicBezTo>
                    <a:pt x="9" y="81"/>
                    <a:pt x="8" y="80"/>
                    <a:pt x="7" y="80"/>
                  </a:cubicBezTo>
                  <a:cubicBezTo>
                    <a:pt x="6" y="79"/>
                    <a:pt x="6" y="77"/>
                    <a:pt x="6" y="76"/>
                  </a:cubicBezTo>
                  <a:cubicBezTo>
                    <a:pt x="6" y="25"/>
                    <a:pt x="6" y="25"/>
                    <a:pt x="6" y="25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0" name="Freeform 85"/>
            <p:cNvSpPr>
              <a:spLocks/>
            </p:cNvSpPr>
            <p:nvPr/>
          </p:nvSpPr>
          <p:spPr bwMode="auto">
            <a:xfrm>
              <a:off x="7937500" y="5549900"/>
              <a:ext cx="153988" cy="19050"/>
            </a:xfrm>
            <a:custGeom>
              <a:avLst/>
              <a:gdLst>
                <a:gd name="T0" fmla="*/ 3 w 41"/>
                <a:gd name="T1" fmla="*/ 5 h 5"/>
                <a:gd name="T2" fmla="*/ 38 w 41"/>
                <a:gd name="T3" fmla="*/ 5 h 5"/>
                <a:gd name="T4" fmla="*/ 41 w 41"/>
                <a:gd name="T5" fmla="*/ 3 h 5"/>
                <a:gd name="T6" fmla="*/ 38 w 41"/>
                <a:gd name="T7" fmla="*/ 0 h 5"/>
                <a:gd name="T8" fmla="*/ 3 w 41"/>
                <a:gd name="T9" fmla="*/ 0 h 5"/>
                <a:gd name="T10" fmla="*/ 0 w 41"/>
                <a:gd name="T11" fmla="*/ 3 h 5"/>
                <a:gd name="T12" fmla="*/ 3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41" y="4"/>
                    <a:pt x="41" y="3"/>
                  </a:cubicBezTo>
                  <a:cubicBezTo>
                    <a:pt x="41" y="1"/>
                    <a:pt x="39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1949447" y="1720487"/>
            <a:ext cx="7286096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 bwMode="auto">
          <a:xfrm>
            <a:off x="1949448" y="2294810"/>
            <a:ext cx="3965297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 bwMode="auto">
          <a:xfrm>
            <a:off x="1981356" y="2883872"/>
            <a:ext cx="8421807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 bwMode="auto">
          <a:xfrm>
            <a:off x="1970511" y="3607524"/>
            <a:ext cx="8097891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 bwMode="auto">
          <a:xfrm>
            <a:off x="1972491" y="3969060"/>
            <a:ext cx="7378079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 bwMode="auto">
          <a:xfrm>
            <a:off x="1967273" y="4490126"/>
            <a:ext cx="7162135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 bwMode="auto">
          <a:xfrm flipV="1">
            <a:off x="1967273" y="5085184"/>
            <a:ext cx="5326613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 bwMode="auto">
          <a:xfrm>
            <a:off x="1981358" y="5949280"/>
            <a:ext cx="6493366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6" name="副标题 2"/>
          <p:cNvSpPr txBox="1">
            <a:spLocks/>
          </p:cNvSpPr>
          <p:nvPr/>
        </p:nvSpPr>
        <p:spPr>
          <a:xfrm>
            <a:off x="1041534" y="5944213"/>
            <a:ext cx="835796" cy="43711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lIns="121872" tIns="60936" rIns="121872" bIns="60936" rtlCol="0" anchor="ctr">
            <a:noAutofit/>
          </a:bodyPr>
          <a:lstStyle>
            <a:defPPr>
              <a:defRPr lang="zh-CN"/>
            </a:defPPr>
            <a:lvl1pPr marL="0" indent="0" algn="ctr" defTabSz="1219444" eaLnBrk="1" latinLnBrk="0" hangingPunct="1">
              <a:spcBef>
                <a:spcPct val="20000"/>
              </a:spcBef>
              <a:buFont typeface="Arial" pitchFamily="34" charset="0"/>
              <a:buNone/>
              <a:defRPr sz="1050" b="1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defRPr>
            </a:lvl1pPr>
            <a:lvl2pPr marL="990798" indent="-381076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>
                <a:latin typeface="+mn-lt"/>
                <a:ea typeface="+mn-ea"/>
              </a:defRPr>
            </a:lvl2pPr>
            <a:lvl3pPr marL="1524305" indent="-304861" defTabSz="1219444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>
                <a:latin typeface="+mn-lt"/>
                <a:ea typeface="+mn-ea"/>
              </a:defRPr>
            </a:lvl3pPr>
            <a:lvl4pPr marL="2134027" indent="-304861" defTabSz="1219444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>
                <a:latin typeface="+mn-lt"/>
                <a:ea typeface="+mn-ea"/>
              </a:defRPr>
            </a:lvl4pPr>
            <a:lvl5pPr marL="2743749" indent="-304861" defTabSz="1219444" eaLnBrk="1" latinLnBrk="0" hangingPunct="1">
              <a:spcBef>
                <a:spcPct val="20000"/>
              </a:spcBef>
              <a:buFont typeface="Arial" pitchFamily="34" charset="0"/>
              <a:buChar char="»"/>
              <a:defRPr sz="2700">
                <a:latin typeface="+mn-lt"/>
                <a:ea typeface="+mn-ea"/>
              </a:defRPr>
            </a:lvl5pPr>
            <a:lvl6pPr marL="3353471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6pPr>
            <a:lvl7pPr marL="3963192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7pPr>
            <a:lvl8pPr marL="4572914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8pPr>
            <a:lvl9pPr marL="5182636" indent="-304861" defTabSz="1219444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ea typeface="+mn-ea"/>
              </a:defRPr>
            </a:lvl9pPr>
          </a:lstStyle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管理</a:t>
            </a:r>
            <a:endParaRPr lang="en-US" altLang="zh-CN" sz="1200" b="0" dirty="0">
              <a:latin typeface="+mn-lt"/>
              <a:cs typeface="+mn-ea"/>
              <a:sym typeface="+mn-lt"/>
            </a:endParaRPr>
          </a:p>
          <a:p>
            <a:r>
              <a:rPr lang="zh-CN" altLang="en-US" sz="1200" b="0" dirty="0">
                <a:latin typeface="+mn-lt"/>
                <a:cs typeface="+mn-ea"/>
                <a:sym typeface="+mn-lt"/>
              </a:rPr>
              <a:t>服务</a:t>
            </a:r>
          </a:p>
        </p:txBody>
      </p:sp>
      <p:sp>
        <p:nvSpPr>
          <p:cNvPr id="507" name="TextBox 73"/>
          <p:cNvSpPr txBox="1"/>
          <p:nvPr/>
        </p:nvSpPr>
        <p:spPr>
          <a:xfrm>
            <a:off x="3343940" y="6140333"/>
            <a:ext cx="125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消息通知</a:t>
            </a:r>
            <a:r>
              <a:rPr lang="zh-CN" altLang="zh-CN" sz="12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7" name="组合 507"/>
          <p:cNvGrpSpPr/>
          <p:nvPr/>
        </p:nvGrpSpPr>
        <p:grpSpPr>
          <a:xfrm>
            <a:off x="3756413" y="5940131"/>
            <a:ext cx="328000" cy="250563"/>
            <a:chOff x="8574088" y="5313363"/>
            <a:chExt cx="409575" cy="355600"/>
          </a:xfrm>
          <a:solidFill>
            <a:srgbClr val="00B0F0"/>
          </a:solidFill>
        </p:grpSpPr>
        <p:sp>
          <p:nvSpPr>
            <p:cNvPr id="509" name="Freeform 120"/>
            <p:cNvSpPr>
              <a:spLocks noEditPoints="1"/>
            </p:cNvSpPr>
            <p:nvPr/>
          </p:nvSpPr>
          <p:spPr bwMode="auto">
            <a:xfrm>
              <a:off x="8574088" y="5313363"/>
              <a:ext cx="409575" cy="355600"/>
            </a:xfrm>
            <a:custGeom>
              <a:avLst/>
              <a:gdLst>
                <a:gd name="T0" fmla="*/ 106 w 109"/>
                <a:gd name="T1" fmla="*/ 25 h 92"/>
                <a:gd name="T2" fmla="*/ 84 w 109"/>
                <a:gd name="T3" fmla="*/ 25 h 92"/>
                <a:gd name="T4" fmla="*/ 84 w 109"/>
                <a:gd name="T5" fmla="*/ 3 h 92"/>
                <a:gd name="T6" fmla="*/ 82 w 109"/>
                <a:gd name="T7" fmla="*/ 0 h 92"/>
                <a:gd name="T8" fmla="*/ 2 w 109"/>
                <a:gd name="T9" fmla="*/ 0 h 92"/>
                <a:gd name="T10" fmla="*/ 0 w 109"/>
                <a:gd name="T11" fmla="*/ 3 h 92"/>
                <a:gd name="T12" fmla="*/ 0 w 109"/>
                <a:gd name="T13" fmla="*/ 66 h 92"/>
                <a:gd name="T14" fmla="*/ 2 w 109"/>
                <a:gd name="T15" fmla="*/ 69 h 92"/>
                <a:gd name="T16" fmla="*/ 16 w 109"/>
                <a:gd name="T17" fmla="*/ 69 h 92"/>
                <a:gd name="T18" fmla="*/ 16 w 109"/>
                <a:gd name="T19" fmla="*/ 80 h 92"/>
                <a:gd name="T20" fmla="*/ 17 w 109"/>
                <a:gd name="T21" fmla="*/ 83 h 92"/>
                <a:gd name="T22" fmla="*/ 18 w 109"/>
                <a:gd name="T23" fmla="*/ 83 h 92"/>
                <a:gd name="T24" fmla="*/ 20 w 109"/>
                <a:gd name="T25" fmla="*/ 82 h 92"/>
                <a:gd name="T26" fmla="*/ 37 w 109"/>
                <a:gd name="T27" fmla="*/ 69 h 92"/>
                <a:gd name="T28" fmla="*/ 47 w 109"/>
                <a:gd name="T29" fmla="*/ 69 h 92"/>
                <a:gd name="T30" fmla="*/ 47 w 109"/>
                <a:gd name="T31" fmla="*/ 78 h 92"/>
                <a:gd name="T32" fmla="*/ 50 w 109"/>
                <a:gd name="T33" fmla="*/ 81 h 92"/>
                <a:gd name="T34" fmla="*/ 65 w 109"/>
                <a:gd name="T35" fmla="*/ 81 h 92"/>
                <a:gd name="T36" fmla="*/ 81 w 109"/>
                <a:gd name="T37" fmla="*/ 91 h 92"/>
                <a:gd name="T38" fmla="*/ 82 w 109"/>
                <a:gd name="T39" fmla="*/ 92 h 92"/>
                <a:gd name="T40" fmla="*/ 84 w 109"/>
                <a:gd name="T41" fmla="*/ 91 h 92"/>
                <a:gd name="T42" fmla="*/ 85 w 109"/>
                <a:gd name="T43" fmla="*/ 89 h 92"/>
                <a:gd name="T44" fmla="*/ 85 w 109"/>
                <a:gd name="T45" fmla="*/ 81 h 92"/>
                <a:gd name="T46" fmla="*/ 106 w 109"/>
                <a:gd name="T47" fmla="*/ 81 h 92"/>
                <a:gd name="T48" fmla="*/ 109 w 109"/>
                <a:gd name="T49" fmla="*/ 78 h 92"/>
                <a:gd name="T50" fmla="*/ 109 w 109"/>
                <a:gd name="T51" fmla="*/ 27 h 92"/>
                <a:gd name="T52" fmla="*/ 106 w 109"/>
                <a:gd name="T53" fmla="*/ 25 h 92"/>
                <a:gd name="T54" fmla="*/ 36 w 109"/>
                <a:gd name="T55" fmla="*/ 64 h 92"/>
                <a:gd name="T56" fmla="*/ 34 w 109"/>
                <a:gd name="T57" fmla="*/ 64 h 92"/>
                <a:gd name="T58" fmla="*/ 21 w 109"/>
                <a:gd name="T59" fmla="*/ 74 h 92"/>
                <a:gd name="T60" fmla="*/ 21 w 109"/>
                <a:gd name="T61" fmla="*/ 66 h 92"/>
                <a:gd name="T62" fmla="*/ 18 w 109"/>
                <a:gd name="T63" fmla="*/ 64 h 92"/>
                <a:gd name="T64" fmla="*/ 5 w 109"/>
                <a:gd name="T65" fmla="*/ 64 h 92"/>
                <a:gd name="T66" fmla="*/ 5 w 109"/>
                <a:gd name="T67" fmla="*/ 5 h 92"/>
                <a:gd name="T68" fmla="*/ 79 w 109"/>
                <a:gd name="T69" fmla="*/ 5 h 92"/>
                <a:gd name="T70" fmla="*/ 79 w 109"/>
                <a:gd name="T71" fmla="*/ 64 h 92"/>
                <a:gd name="T72" fmla="*/ 36 w 109"/>
                <a:gd name="T73" fmla="*/ 64 h 92"/>
                <a:gd name="T74" fmla="*/ 104 w 109"/>
                <a:gd name="T75" fmla="*/ 76 h 92"/>
                <a:gd name="T76" fmla="*/ 82 w 109"/>
                <a:gd name="T77" fmla="*/ 76 h 92"/>
                <a:gd name="T78" fmla="*/ 80 w 109"/>
                <a:gd name="T79" fmla="*/ 76 h 92"/>
                <a:gd name="T80" fmla="*/ 79 w 109"/>
                <a:gd name="T81" fmla="*/ 78 h 92"/>
                <a:gd name="T82" fmla="*/ 80 w 109"/>
                <a:gd name="T83" fmla="*/ 84 h 92"/>
                <a:gd name="T84" fmla="*/ 67 w 109"/>
                <a:gd name="T85" fmla="*/ 76 h 92"/>
                <a:gd name="T86" fmla="*/ 65 w 109"/>
                <a:gd name="T87" fmla="*/ 76 h 92"/>
                <a:gd name="T88" fmla="*/ 53 w 109"/>
                <a:gd name="T89" fmla="*/ 76 h 92"/>
                <a:gd name="T90" fmla="*/ 53 w 109"/>
                <a:gd name="T91" fmla="*/ 69 h 92"/>
                <a:gd name="T92" fmla="*/ 82 w 109"/>
                <a:gd name="T93" fmla="*/ 69 h 92"/>
                <a:gd name="T94" fmla="*/ 84 w 109"/>
                <a:gd name="T95" fmla="*/ 66 h 92"/>
                <a:gd name="T96" fmla="*/ 84 w 109"/>
                <a:gd name="T97" fmla="*/ 30 h 92"/>
                <a:gd name="T98" fmla="*/ 104 w 109"/>
                <a:gd name="T99" fmla="*/ 30 h 92"/>
                <a:gd name="T100" fmla="*/ 104 w 109"/>
                <a:gd name="T101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92">
                  <a:moveTo>
                    <a:pt x="106" y="25"/>
                  </a:moveTo>
                  <a:cubicBezTo>
                    <a:pt x="84" y="25"/>
                    <a:pt x="84" y="25"/>
                    <a:pt x="84" y="25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1"/>
                    <a:pt x="16" y="82"/>
                    <a:pt x="17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3"/>
                    <a:pt x="20" y="83"/>
                    <a:pt x="20" y="82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80"/>
                    <a:pt x="48" y="81"/>
                    <a:pt x="50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2" y="92"/>
                    <a:pt x="82" y="92"/>
                  </a:cubicBezTo>
                  <a:cubicBezTo>
                    <a:pt x="83" y="92"/>
                    <a:pt x="83" y="92"/>
                    <a:pt x="84" y="91"/>
                  </a:cubicBezTo>
                  <a:cubicBezTo>
                    <a:pt x="85" y="91"/>
                    <a:pt x="85" y="90"/>
                    <a:pt x="85" y="89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8" y="81"/>
                    <a:pt x="109" y="80"/>
                    <a:pt x="109" y="78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09" y="26"/>
                    <a:pt x="108" y="25"/>
                    <a:pt x="106" y="25"/>
                  </a:cubicBezTo>
                  <a:close/>
                  <a:moveTo>
                    <a:pt x="36" y="64"/>
                  </a:moveTo>
                  <a:cubicBezTo>
                    <a:pt x="35" y="64"/>
                    <a:pt x="35" y="64"/>
                    <a:pt x="34" y="6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5"/>
                    <a:pt x="20" y="64"/>
                    <a:pt x="18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64"/>
                    <a:pt x="79" y="64"/>
                    <a:pt x="79" y="64"/>
                  </a:cubicBezTo>
                  <a:lnTo>
                    <a:pt x="36" y="64"/>
                  </a:lnTo>
                  <a:close/>
                  <a:moveTo>
                    <a:pt x="104" y="76"/>
                  </a:moveTo>
                  <a:cubicBezTo>
                    <a:pt x="82" y="76"/>
                    <a:pt x="82" y="76"/>
                    <a:pt x="82" y="76"/>
                  </a:cubicBezTo>
                  <a:cubicBezTo>
                    <a:pt x="81" y="76"/>
                    <a:pt x="81" y="76"/>
                    <a:pt x="80" y="76"/>
                  </a:cubicBezTo>
                  <a:cubicBezTo>
                    <a:pt x="80" y="77"/>
                    <a:pt x="79" y="78"/>
                    <a:pt x="79" y="78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6" y="76"/>
                    <a:pt x="66" y="76"/>
                    <a:pt x="65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3" y="69"/>
                    <a:pt x="84" y="68"/>
                    <a:pt x="84" y="6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0" name="Rectangle 121"/>
            <p:cNvSpPr>
              <a:spLocks noChangeArrowheads="1"/>
            </p:cNvSpPr>
            <p:nvPr/>
          </p:nvSpPr>
          <p:spPr bwMode="auto">
            <a:xfrm>
              <a:off x="8640763" y="5394326"/>
              <a:ext cx="188912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1" name="Rectangle 122"/>
            <p:cNvSpPr>
              <a:spLocks noChangeArrowheads="1"/>
            </p:cNvSpPr>
            <p:nvPr/>
          </p:nvSpPr>
          <p:spPr bwMode="auto">
            <a:xfrm>
              <a:off x="8640763" y="5437188"/>
              <a:ext cx="188912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" name="Rectangle 123"/>
            <p:cNvSpPr>
              <a:spLocks noChangeArrowheads="1"/>
            </p:cNvSpPr>
            <p:nvPr/>
          </p:nvSpPr>
          <p:spPr bwMode="auto">
            <a:xfrm>
              <a:off x="8640763" y="5478463"/>
              <a:ext cx="95250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13" name="TextBox 102"/>
          <p:cNvSpPr txBox="1"/>
          <p:nvPr/>
        </p:nvSpPr>
        <p:spPr>
          <a:xfrm>
            <a:off x="2148218" y="6140333"/>
            <a:ext cx="95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vAPP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</a:p>
        </p:txBody>
      </p:sp>
      <p:grpSp>
        <p:nvGrpSpPr>
          <p:cNvPr id="293" name="组合 513"/>
          <p:cNvGrpSpPr/>
          <p:nvPr/>
        </p:nvGrpSpPr>
        <p:grpSpPr>
          <a:xfrm>
            <a:off x="2418043" y="5940469"/>
            <a:ext cx="368682" cy="224835"/>
            <a:chOff x="4484688" y="4064000"/>
            <a:chExt cx="460375" cy="319088"/>
          </a:xfrm>
          <a:solidFill>
            <a:srgbClr val="00B0F0"/>
          </a:solidFill>
        </p:grpSpPr>
        <p:sp>
          <p:nvSpPr>
            <p:cNvPr id="515" name="Rectangle 14"/>
            <p:cNvSpPr>
              <a:spLocks noChangeArrowheads="1"/>
            </p:cNvSpPr>
            <p:nvPr/>
          </p:nvSpPr>
          <p:spPr bwMode="auto">
            <a:xfrm>
              <a:off x="4616450" y="4364038"/>
              <a:ext cx="349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6" name="Freeform 15"/>
            <p:cNvSpPr>
              <a:spLocks/>
            </p:cNvSpPr>
            <p:nvPr/>
          </p:nvSpPr>
          <p:spPr bwMode="auto">
            <a:xfrm>
              <a:off x="4519613" y="4340225"/>
              <a:ext cx="60325" cy="42863"/>
            </a:xfrm>
            <a:custGeom>
              <a:avLst/>
              <a:gdLst>
                <a:gd name="T0" fmla="*/ 0 w 16"/>
                <a:gd name="T1" fmla="*/ 4 h 11"/>
                <a:gd name="T2" fmla="*/ 16 w 16"/>
                <a:gd name="T3" fmla="*/ 11 h 11"/>
                <a:gd name="T4" fmla="*/ 16 w 16"/>
                <a:gd name="T5" fmla="*/ 6 h 11"/>
                <a:gd name="T6" fmla="*/ 3 w 16"/>
                <a:gd name="T7" fmla="*/ 0 h 11"/>
                <a:gd name="T8" fmla="*/ 0 w 1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0" y="4"/>
                  </a:moveTo>
                  <a:cubicBezTo>
                    <a:pt x="4" y="8"/>
                    <a:pt x="10" y="11"/>
                    <a:pt x="16" y="1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1" y="6"/>
                    <a:pt x="7" y="4"/>
                    <a:pt x="3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7" name="Freeform 16"/>
            <p:cNvSpPr>
              <a:spLocks/>
            </p:cNvSpPr>
            <p:nvPr/>
          </p:nvSpPr>
          <p:spPr bwMode="auto">
            <a:xfrm>
              <a:off x="4484688" y="4202113"/>
              <a:ext cx="53975" cy="100013"/>
            </a:xfrm>
            <a:custGeom>
              <a:avLst/>
              <a:gdLst>
                <a:gd name="T0" fmla="*/ 14 w 14"/>
                <a:gd name="T1" fmla="*/ 4 h 26"/>
                <a:gd name="T2" fmla="*/ 11 w 14"/>
                <a:gd name="T3" fmla="*/ 0 h 26"/>
                <a:gd name="T4" fmla="*/ 0 w 14"/>
                <a:gd name="T5" fmla="*/ 21 h 26"/>
                <a:gd name="T6" fmla="*/ 1 w 14"/>
                <a:gd name="T7" fmla="*/ 26 h 26"/>
                <a:gd name="T8" fmla="*/ 6 w 14"/>
                <a:gd name="T9" fmla="*/ 25 h 26"/>
                <a:gd name="T10" fmla="*/ 6 w 14"/>
                <a:gd name="T11" fmla="*/ 21 h 26"/>
                <a:gd name="T12" fmla="*/ 14 w 14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14" y="4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5"/>
                    <a:pt x="0" y="13"/>
                    <a:pt x="0" y="21"/>
                  </a:cubicBezTo>
                  <a:cubicBezTo>
                    <a:pt x="0" y="23"/>
                    <a:pt x="1" y="24"/>
                    <a:pt x="1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6" y="22"/>
                    <a:pt x="6" y="21"/>
                  </a:cubicBezTo>
                  <a:cubicBezTo>
                    <a:pt x="6" y="14"/>
                    <a:pt x="9" y="8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8" name="Freeform 17"/>
            <p:cNvSpPr>
              <a:spLocks/>
            </p:cNvSpPr>
            <p:nvPr/>
          </p:nvSpPr>
          <p:spPr bwMode="auto">
            <a:xfrm>
              <a:off x="4560888" y="4064000"/>
              <a:ext cx="384175" cy="319088"/>
            </a:xfrm>
            <a:custGeom>
              <a:avLst/>
              <a:gdLst>
                <a:gd name="T0" fmla="*/ 72 w 102"/>
                <a:gd name="T1" fmla="*/ 24 h 83"/>
                <a:gd name="T2" fmla="*/ 71 w 102"/>
                <a:gd name="T3" fmla="*/ 24 h 83"/>
                <a:gd name="T4" fmla="*/ 64 w 102"/>
                <a:gd name="T5" fmla="*/ 12 h 83"/>
                <a:gd name="T6" fmla="*/ 64 w 102"/>
                <a:gd name="T7" fmla="*/ 11 h 83"/>
                <a:gd name="T8" fmla="*/ 63 w 102"/>
                <a:gd name="T9" fmla="*/ 10 h 83"/>
                <a:gd name="T10" fmla="*/ 63 w 102"/>
                <a:gd name="T11" fmla="*/ 10 h 83"/>
                <a:gd name="T12" fmla="*/ 55 w 102"/>
                <a:gd name="T13" fmla="*/ 4 h 83"/>
                <a:gd name="T14" fmla="*/ 55 w 102"/>
                <a:gd name="T15" fmla="*/ 4 h 83"/>
                <a:gd name="T16" fmla="*/ 49 w 102"/>
                <a:gd name="T17" fmla="*/ 2 h 83"/>
                <a:gd name="T18" fmla="*/ 47 w 102"/>
                <a:gd name="T19" fmla="*/ 1 h 83"/>
                <a:gd name="T20" fmla="*/ 46 w 102"/>
                <a:gd name="T21" fmla="*/ 1 h 83"/>
                <a:gd name="T22" fmla="*/ 44 w 102"/>
                <a:gd name="T23" fmla="*/ 1 h 83"/>
                <a:gd name="T24" fmla="*/ 43 w 102"/>
                <a:gd name="T25" fmla="*/ 1 h 83"/>
                <a:gd name="T26" fmla="*/ 40 w 102"/>
                <a:gd name="T27" fmla="*/ 0 h 83"/>
                <a:gd name="T28" fmla="*/ 7 w 102"/>
                <a:gd name="T29" fmla="*/ 30 h 83"/>
                <a:gd name="T30" fmla="*/ 0 w 102"/>
                <a:gd name="T31" fmla="*/ 31 h 83"/>
                <a:gd name="T32" fmla="*/ 1 w 102"/>
                <a:gd name="T33" fmla="*/ 36 h 83"/>
                <a:gd name="T34" fmla="*/ 9 w 102"/>
                <a:gd name="T35" fmla="*/ 36 h 83"/>
                <a:gd name="T36" fmla="*/ 11 w 102"/>
                <a:gd name="T37" fmla="*/ 35 h 83"/>
                <a:gd name="T38" fmla="*/ 12 w 102"/>
                <a:gd name="T39" fmla="*/ 33 h 83"/>
                <a:gd name="T40" fmla="*/ 40 w 102"/>
                <a:gd name="T41" fmla="*/ 6 h 83"/>
                <a:gd name="T42" fmla="*/ 42 w 102"/>
                <a:gd name="T43" fmla="*/ 6 h 83"/>
                <a:gd name="T44" fmla="*/ 43 w 102"/>
                <a:gd name="T45" fmla="*/ 6 h 83"/>
                <a:gd name="T46" fmla="*/ 45 w 102"/>
                <a:gd name="T47" fmla="*/ 6 h 83"/>
                <a:gd name="T48" fmla="*/ 46 w 102"/>
                <a:gd name="T49" fmla="*/ 6 h 83"/>
                <a:gd name="T50" fmla="*/ 47 w 102"/>
                <a:gd name="T51" fmla="*/ 7 h 83"/>
                <a:gd name="T52" fmla="*/ 49 w 102"/>
                <a:gd name="T53" fmla="*/ 7 h 83"/>
                <a:gd name="T54" fmla="*/ 49 w 102"/>
                <a:gd name="T55" fmla="*/ 7 h 83"/>
                <a:gd name="T56" fmla="*/ 67 w 102"/>
                <a:gd name="T57" fmla="*/ 27 h 83"/>
                <a:gd name="T58" fmla="*/ 69 w 102"/>
                <a:gd name="T59" fmla="*/ 29 h 83"/>
                <a:gd name="T60" fmla="*/ 72 w 102"/>
                <a:gd name="T61" fmla="*/ 29 h 83"/>
                <a:gd name="T62" fmla="*/ 97 w 102"/>
                <a:gd name="T63" fmla="*/ 53 h 83"/>
                <a:gd name="T64" fmla="*/ 72 w 102"/>
                <a:gd name="T65" fmla="*/ 78 h 83"/>
                <a:gd name="T66" fmla="*/ 72 w 102"/>
                <a:gd name="T67" fmla="*/ 78 h 83"/>
                <a:gd name="T68" fmla="*/ 54 w 102"/>
                <a:gd name="T69" fmla="*/ 78 h 83"/>
                <a:gd name="T70" fmla="*/ 53 w 102"/>
                <a:gd name="T71" fmla="*/ 78 h 83"/>
                <a:gd name="T72" fmla="*/ 53 w 102"/>
                <a:gd name="T73" fmla="*/ 78 h 83"/>
                <a:gd name="T74" fmla="*/ 33 w 102"/>
                <a:gd name="T75" fmla="*/ 58 h 83"/>
                <a:gd name="T76" fmla="*/ 34 w 102"/>
                <a:gd name="T77" fmla="*/ 53 h 83"/>
                <a:gd name="T78" fmla="*/ 29 w 102"/>
                <a:gd name="T79" fmla="*/ 51 h 83"/>
                <a:gd name="T80" fmla="*/ 28 w 102"/>
                <a:gd name="T81" fmla="*/ 58 h 83"/>
                <a:gd name="T82" fmla="*/ 53 w 102"/>
                <a:gd name="T83" fmla="*/ 83 h 83"/>
                <a:gd name="T84" fmla="*/ 53 w 102"/>
                <a:gd name="T85" fmla="*/ 83 h 83"/>
                <a:gd name="T86" fmla="*/ 54 w 102"/>
                <a:gd name="T87" fmla="*/ 83 h 83"/>
                <a:gd name="T88" fmla="*/ 72 w 102"/>
                <a:gd name="T89" fmla="*/ 83 h 83"/>
                <a:gd name="T90" fmla="*/ 73 w 102"/>
                <a:gd name="T91" fmla="*/ 83 h 83"/>
                <a:gd name="T92" fmla="*/ 102 w 102"/>
                <a:gd name="T93" fmla="*/ 53 h 83"/>
                <a:gd name="T94" fmla="*/ 72 w 102"/>
                <a:gd name="T95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2" h="83">
                  <a:moveTo>
                    <a:pt x="72" y="24"/>
                  </a:moveTo>
                  <a:cubicBezTo>
                    <a:pt x="72" y="24"/>
                    <a:pt x="71" y="24"/>
                    <a:pt x="71" y="24"/>
                  </a:cubicBezTo>
                  <a:cubicBezTo>
                    <a:pt x="70" y="19"/>
                    <a:pt x="67" y="15"/>
                    <a:pt x="64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3" y="11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1" y="8"/>
                    <a:pt x="58" y="6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3" y="3"/>
                    <a:pt x="51" y="2"/>
                    <a:pt x="49" y="2"/>
                  </a:cubicBezTo>
                  <a:cubicBezTo>
                    <a:pt x="48" y="2"/>
                    <a:pt x="48" y="1"/>
                    <a:pt x="47" y="1"/>
                  </a:cubicBezTo>
                  <a:cubicBezTo>
                    <a:pt x="47" y="1"/>
                    <a:pt x="46" y="1"/>
                    <a:pt x="46" y="1"/>
                  </a:cubicBezTo>
                  <a:cubicBezTo>
                    <a:pt x="45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23" y="0"/>
                    <a:pt x="8" y="14"/>
                    <a:pt x="7" y="30"/>
                  </a:cubicBezTo>
                  <a:cubicBezTo>
                    <a:pt x="5" y="30"/>
                    <a:pt x="2" y="31"/>
                    <a:pt x="0" y="31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5"/>
                    <a:pt x="7" y="35"/>
                    <a:pt x="9" y="36"/>
                  </a:cubicBezTo>
                  <a:cubicBezTo>
                    <a:pt x="10" y="36"/>
                    <a:pt x="11" y="35"/>
                    <a:pt x="11" y="35"/>
                  </a:cubicBezTo>
                  <a:cubicBezTo>
                    <a:pt x="12" y="34"/>
                    <a:pt x="12" y="34"/>
                    <a:pt x="12" y="33"/>
                  </a:cubicBezTo>
                  <a:cubicBezTo>
                    <a:pt x="12" y="18"/>
                    <a:pt x="24" y="6"/>
                    <a:pt x="40" y="6"/>
                  </a:cubicBezTo>
                  <a:cubicBezTo>
                    <a:pt x="41" y="6"/>
                    <a:pt x="41" y="6"/>
                    <a:pt x="42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4" y="6"/>
                    <a:pt x="44" y="6"/>
                    <a:pt x="45" y="6"/>
                  </a:cubicBezTo>
                  <a:cubicBezTo>
                    <a:pt x="45" y="6"/>
                    <a:pt x="46" y="6"/>
                    <a:pt x="46" y="6"/>
                  </a:cubicBezTo>
                  <a:cubicBezTo>
                    <a:pt x="47" y="6"/>
                    <a:pt x="47" y="7"/>
                    <a:pt x="47" y="7"/>
                  </a:cubicBezTo>
                  <a:cubicBezTo>
                    <a:pt x="48" y="7"/>
                    <a:pt x="4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8" y="11"/>
                    <a:pt x="64" y="18"/>
                    <a:pt x="67" y="27"/>
                  </a:cubicBezTo>
                  <a:cubicBezTo>
                    <a:pt x="67" y="28"/>
                    <a:pt x="68" y="29"/>
                    <a:pt x="69" y="29"/>
                  </a:cubicBezTo>
                  <a:cubicBezTo>
                    <a:pt x="70" y="29"/>
                    <a:pt x="71" y="29"/>
                    <a:pt x="72" y="29"/>
                  </a:cubicBezTo>
                  <a:cubicBezTo>
                    <a:pt x="86" y="29"/>
                    <a:pt x="97" y="40"/>
                    <a:pt x="97" y="53"/>
                  </a:cubicBezTo>
                  <a:cubicBezTo>
                    <a:pt x="97" y="67"/>
                    <a:pt x="86" y="78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4" y="78"/>
                    <a:pt x="54" y="78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2" y="78"/>
                    <a:pt x="33" y="69"/>
                    <a:pt x="33" y="58"/>
                  </a:cubicBezTo>
                  <a:cubicBezTo>
                    <a:pt x="33" y="56"/>
                    <a:pt x="34" y="54"/>
                    <a:pt x="34" y="53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3"/>
                    <a:pt x="28" y="56"/>
                    <a:pt x="28" y="58"/>
                  </a:cubicBezTo>
                  <a:cubicBezTo>
                    <a:pt x="28" y="72"/>
                    <a:pt x="39" y="83"/>
                    <a:pt x="53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3" y="83"/>
                    <a:pt x="73" y="83"/>
                  </a:cubicBezTo>
                  <a:cubicBezTo>
                    <a:pt x="89" y="83"/>
                    <a:pt x="102" y="70"/>
                    <a:pt x="102" y="53"/>
                  </a:cubicBezTo>
                  <a:cubicBezTo>
                    <a:pt x="102" y="37"/>
                    <a:pt x="89" y="24"/>
                    <a:pt x="7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9" name="Freeform 18"/>
            <p:cNvSpPr>
              <a:spLocks/>
            </p:cNvSpPr>
            <p:nvPr/>
          </p:nvSpPr>
          <p:spPr bwMode="auto">
            <a:xfrm>
              <a:off x="4654550" y="4152900"/>
              <a:ext cx="109538" cy="95250"/>
            </a:xfrm>
            <a:custGeom>
              <a:avLst/>
              <a:gdLst>
                <a:gd name="T0" fmla="*/ 19 w 69"/>
                <a:gd name="T1" fmla="*/ 58 h 60"/>
                <a:gd name="T2" fmla="*/ 31 w 69"/>
                <a:gd name="T3" fmla="*/ 50 h 60"/>
                <a:gd name="T4" fmla="*/ 47 w 69"/>
                <a:gd name="T5" fmla="*/ 60 h 60"/>
                <a:gd name="T6" fmla="*/ 69 w 69"/>
                <a:gd name="T7" fmla="*/ 0 h 60"/>
                <a:gd name="T8" fmla="*/ 0 w 69"/>
                <a:gd name="T9" fmla="*/ 31 h 60"/>
                <a:gd name="T10" fmla="*/ 14 w 69"/>
                <a:gd name="T11" fmla="*/ 41 h 60"/>
                <a:gd name="T12" fmla="*/ 19 w 69"/>
                <a:gd name="T13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0">
                  <a:moveTo>
                    <a:pt x="19" y="58"/>
                  </a:moveTo>
                  <a:lnTo>
                    <a:pt x="31" y="50"/>
                  </a:lnTo>
                  <a:lnTo>
                    <a:pt x="47" y="60"/>
                  </a:lnTo>
                  <a:lnTo>
                    <a:pt x="69" y="0"/>
                  </a:lnTo>
                  <a:lnTo>
                    <a:pt x="0" y="31"/>
                  </a:lnTo>
                  <a:lnTo>
                    <a:pt x="14" y="41"/>
                  </a:lnTo>
                  <a:lnTo>
                    <a:pt x="1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1" name="组合 320"/>
          <p:cNvGrpSpPr/>
          <p:nvPr/>
        </p:nvGrpSpPr>
        <p:grpSpPr>
          <a:xfrm>
            <a:off x="9160112" y="2342442"/>
            <a:ext cx="331702" cy="366047"/>
            <a:chOff x="2608263" y="2989263"/>
            <a:chExt cx="331788" cy="438150"/>
          </a:xfrm>
        </p:grpSpPr>
        <p:sp>
          <p:nvSpPr>
            <p:cNvPr id="328" name="Freeform 23"/>
            <p:cNvSpPr>
              <a:spLocks/>
            </p:cNvSpPr>
            <p:nvPr/>
          </p:nvSpPr>
          <p:spPr bwMode="auto">
            <a:xfrm>
              <a:off x="2608263" y="3065463"/>
              <a:ext cx="331788" cy="288925"/>
            </a:xfrm>
            <a:custGeom>
              <a:avLst/>
              <a:gdLst>
                <a:gd name="T0" fmla="*/ 53 w 88"/>
                <a:gd name="T1" fmla="*/ 75 h 75"/>
                <a:gd name="T2" fmla="*/ 49 w 88"/>
                <a:gd name="T3" fmla="*/ 71 h 75"/>
                <a:gd name="T4" fmla="*/ 79 w 88"/>
                <a:gd name="T5" fmla="*/ 39 h 75"/>
                <a:gd name="T6" fmla="*/ 3 w 88"/>
                <a:gd name="T7" fmla="*/ 39 h 75"/>
                <a:gd name="T8" fmla="*/ 0 w 88"/>
                <a:gd name="T9" fmla="*/ 38 h 75"/>
                <a:gd name="T10" fmla="*/ 1 w 88"/>
                <a:gd name="T11" fmla="*/ 35 h 75"/>
                <a:gd name="T12" fmla="*/ 34 w 88"/>
                <a:gd name="T13" fmla="*/ 0 h 75"/>
                <a:gd name="T14" fmla="*/ 37 w 88"/>
                <a:gd name="T15" fmla="*/ 4 h 75"/>
                <a:gd name="T16" fmla="*/ 8 w 88"/>
                <a:gd name="T17" fmla="*/ 34 h 75"/>
                <a:gd name="T18" fmla="*/ 85 w 88"/>
                <a:gd name="T19" fmla="*/ 34 h 75"/>
                <a:gd name="T20" fmla="*/ 87 w 88"/>
                <a:gd name="T21" fmla="*/ 36 h 75"/>
                <a:gd name="T22" fmla="*/ 87 w 88"/>
                <a:gd name="T23" fmla="*/ 39 h 75"/>
                <a:gd name="T24" fmla="*/ 53 w 88"/>
                <a:gd name="T2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75">
                  <a:moveTo>
                    <a:pt x="53" y="75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1" y="39"/>
                    <a:pt x="0" y="38"/>
                  </a:cubicBezTo>
                  <a:cubicBezTo>
                    <a:pt x="0" y="37"/>
                    <a:pt x="0" y="36"/>
                    <a:pt x="1" y="35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7" y="35"/>
                    <a:pt x="87" y="36"/>
                  </a:cubicBezTo>
                  <a:cubicBezTo>
                    <a:pt x="88" y="37"/>
                    <a:pt x="87" y="38"/>
                    <a:pt x="87" y="39"/>
                  </a:cubicBezTo>
                  <a:lnTo>
                    <a:pt x="53" y="75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1" name="Freeform 24"/>
            <p:cNvSpPr>
              <a:spLocks noEditPoints="1"/>
            </p:cNvSpPr>
            <p:nvPr/>
          </p:nvSpPr>
          <p:spPr bwMode="auto">
            <a:xfrm>
              <a:off x="2720975" y="2989263"/>
              <a:ext cx="101600" cy="107950"/>
            </a:xfrm>
            <a:custGeom>
              <a:avLst/>
              <a:gdLst>
                <a:gd name="T0" fmla="*/ 14 w 27"/>
                <a:gd name="T1" fmla="*/ 28 h 28"/>
                <a:gd name="T2" fmla="*/ 0 w 27"/>
                <a:gd name="T3" fmla="*/ 14 h 28"/>
                <a:gd name="T4" fmla="*/ 14 w 27"/>
                <a:gd name="T5" fmla="*/ 0 h 28"/>
                <a:gd name="T6" fmla="*/ 27 w 27"/>
                <a:gd name="T7" fmla="*/ 14 h 28"/>
                <a:gd name="T8" fmla="*/ 14 w 27"/>
                <a:gd name="T9" fmla="*/ 28 h 28"/>
                <a:gd name="T10" fmla="*/ 14 w 27"/>
                <a:gd name="T11" fmla="*/ 5 h 28"/>
                <a:gd name="T12" fmla="*/ 5 w 27"/>
                <a:gd name="T13" fmla="*/ 14 h 28"/>
                <a:gd name="T14" fmla="*/ 14 w 27"/>
                <a:gd name="T15" fmla="*/ 23 h 28"/>
                <a:gd name="T16" fmla="*/ 23 w 27"/>
                <a:gd name="T17" fmla="*/ 14 h 28"/>
                <a:gd name="T18" fmla="*/ 14 w 27"/>
                <a:gd name="T1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2"/>
                    <a:pt x="21" y="28"/>
                    <a:pt x="14" y="28"/>
                  </a:cubicBezTo>
                  <a:close/>
                  <a:moveTo>
                    <a:pt x="14" y="5"/>
                  </a:moveTo>
                  <a:cubicBezTo>
                    <a:pt x="9" y="5"/>
                    <a:pt x="5" y="9"/>
                    <a:pt x="5" y="14"/>
                  </a:cubicBezTo>
                  <a:cubicBezTo>
                    <a:pt x="5" y="19"/>
                    <a:pt x="9" y="23"/>
                    <a:pt x="14" y="23"/>
                  </a:cubicBezTo>
                  <a:cubicBezTo>
                    <a:pt x="19" y="23"/>
                    <a:pt x="23" y="19"/>
                    <a:pt x="23" y="14"/>
                  </a:cubicBezTo>
                  <a:cubicBezTo>
                    <a:pt x="23" y="9"/>
                    <a:pt x="19" y="5"/>
                    <a:pt x="14" y="5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1" name="Freeform 25"/>
            <p:cNvSpPr>
              <a:spLocks noEditPoints="1"/>
            </p:cNvSpPr>
            <p:nvPr/>
          </p:nvSpPr>
          <p:spPr bwMode="auto">
            <a:xfrm>
              <a:off x="2720975" y="3319463"/>
              <a:ext cx="106363" cy="10795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5 h 28"/>
                <a:gd name="T12" fmla="*/ 5 w 28"/>
                <a:gd name="T13" fmla="*/ 14 h 28"/>
                <a:gd name="T14" fmla="*/ 14 w 28"/>
                <a:gd name="T15" fmla="*/ 23 h 28"/>
                <a:gd name="T16" fmla="*/ 23 w 28"/>
                <a:gd name="T17" fmla="*/ 14 h 28"/>
                <a:gd name="T18" fmla="*/ 14 w 28"/>
                <a:gd name="T1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5"/>
                  </a:moveTo>
                  <a:cubicBezTo>
                    <a:pt x="9" y="5"/>
                    <a:pt x="5" y="9"/>
                    <a:pt x="5" y="14"/>
                  </a:cubicBezTo>
                  <a:cubicBezTo>
                    <a:pt x="5" y="19"/>
                    <a:pt x="9" y="23"/>
                    <a:pt x="14" y="23"/>
                  </a:cubicBezTo>
                  <a:cubicBezTo>
                    <a:pt x="19" y="23"/>
                    <a:pt x="23" y="19"/>
                    <a:pt x="23" y="14"/>
                  </a:cubicBezTo>
                  <a:cubicBezTo>
                    <a:pt x="23" y="9"/>
                    <a:pt x="19" y="5"/>
                    <a:pt x="14" y="5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56" name="TextBox 73"/>
          <p:cNvSpPr txBox="1"/>
          <p:nvPr/>
        </p:nvSpPr>
        <p:spPr>
          <a:xfrm>
            <a:off x="8809903" y="2688565"/>
            <a:ext cx="99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云专线</a:t>
            </a:r>
          </a:p>
        </p:txBody>
      </p:sp>
      <p:sp>
        <p:nvSpPr>
          <p:cNvPr id="359" name="文本框 2"/>
          <p:cNvSpPr txBox="1"/>
          <p:nvPr/>
        </p:nvSpPr>
        <p:spPr>
          <a:xfrm>
            <a:off x="9013458" y="1689319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红色字体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6.5 RP1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版本交付服务</a:t>
            </a:r>
          </a:p>
        </p:txBody>
      </p:sp>
      <p:sp>
        <p:nvSpPr>
          <p:cNvPr id="364" name="文本框 2"/>
          <p:cNvSpPr txBox="1"/>
          <p:nvPr/>
        </p:nvSpPr>
        <p:spPr>
          <a:xfrm>
            <a:off x="9013458" y="1922703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橙色字体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6.5 RP2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版本交付服务</a:t>
            </a:r>
          </a:p>
        </p:txBody>
      </p:sp>
      <p:grpSp>
        <p:nvGrpSpPr>
          <p:cNvPr id="375" name="组合 358"/>
          <p:cNvGrpSpPr/>
          <p:nvPr/>
        </p:nvGrpSpPr>
        <p:grpSpPr>
          <a:xfrm>
            <a:off x="9822300" y="2334259"/>
            <a:ext cx="317343" cy="325656"/>
            <a:chOff x="-369888" y="3813175"/>
            <a:chExt cx="379413" cy="460375"/>
          </a:xfrm>
          <a:solidFill>
            <a:srgbClr val="00B0F0"/>
          </a:solidFill>
        </p:grpSpPr>
        <p:sp>
          <p:nvSpPr>
            <p:cNvPr id="378" name="Freeform 16"/>
            <p:cNvSpPr>
              <a:spLocks noEditPoints="1"/>
            </p:cNvSpPr>
            <p:nvPr/>
          </p:nvSpPr>
          <p:spPr bwMode="auto">
            <a:xfrm>
              <a:off x="-284163" y="3916363"/>
              <a:ext cx="209550" cy="254000"/>
            </a:xfrm>
            <a:custGeom>
              <a:avLst/>
              <a:gdLst>
                <a:gd name="T0" fmla="*/ 27 w 54"/>
                <a:gd name="T1" fmla="*/ 6 h 66"/>
                <a:gd name="T2" fmla="*/ 49 w 54"/>
                <a:gd name="T3" fmla="*/ 19 h 66"/>
                <a:gd name="T4" fmla="*/ 27 w 54"/>
                <a:gd name="T5" fmla="*/ 60 h 66"/>
                <a:gd name="T6" fmla="*/ 5 w 54"/>
                <a:gd name="T7" fmla="*/ 19 h 66"/>
                <a:gd name="T8" fmla="*/ 27 w 54"/>
                <a:gd name="T9" fmla="*/ 6 h 66"/>
                <a:gd name="T10" fmla="*/ 27 w 54"/>
                <a:gd name="T11" fmla="*/ 0 h 66"/>
                <a:gd name="T12" fmla="*/ 0 w 54"/>
                <a:gd name="T13" fmla="*/ 15 h 66"/>
                <a:gd name="T14" fmla="*/ 27 w 54"/>
                <a:gd name="T15" fmla="*/ 66 h 66"/>
                <a:gd name="T16" fmla="*/ 54 w 54"/>
                <a:gd name="T17" fmla="*/ 15 h 66"/>
                <a:gd name="T18" fmla="*/ 27 w 54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66">
                  <a:moveTo>
                    <a:pt x="27" y="6"/>
                  </a:moveTo>
                  <a:cubicBezTo>
                    <a:pt x="30" y="10"/>
                    <a:pt x="37" y="17"/>
                    <a:pt x="49" y="19"/>
                  </a:cubicBezTo>
                  <a:cubicBezTo>
                    <a:pt x="47" y="26"/>
                    <a:pt x="42" y="53"/>
                    <a:pt x="27" y="60"/>
                  </a:cubicBezTo>
                  <a:cubicBezTo>
                    <a:pt x="12" y="53"/>
                    <a:pt x="6" y="26"/>
                    <a:pt x="5" y="19"/>
                  </a:cubicBezTo>
                  <a:cubicBezTo>
                    <a:pt x="17" y="17"/>
                    <a:pt x="24" y="10"/>
                    <a:pt x="27" y="6"/>
                  </a:cubicBezTo>
                  <a:moveTo>
                    <a:pt x="27" y="0"/>
                  </a:moveTo>
                  <a:cubicBezTo>
                    <a:pt x="27" y="0"/>
                    <a:pt x="19" y="13"/>
                    <a:pt x="0" y="15"/>
                  </a:cubicBezTo>
                  <a:cubicBezTo>
                    <a:pt x="0" y="15"/>
                    <a:pt x="5" y="56"/>
                    <a:pt x="27" y="66"/>
                  </a:cubicBezTo>
                  <a:cubicBezTo>
                    <a:pt x="49" y="56"/>
                    <a:pt x="54" y="15"/>
                    <a:pt x="54" y="15"/>
                  </a:cubicBezTo>
                  <a:cubicBezTo>
                    <a:pt x="35" y="13"/>
                    <a:pt x="27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3" name="Freeform 17"/>
            <p:cNvSpPr>
              <a:spLocks noEditPoints="1"/>
            </p:cNvSpPr>
            <p:nvPr/>
          </p:nvSpPr>
          <p:spPr bwMode="auto">
            <a:xfrm>
              <a:off x="-369888" y="3813175"/>
              <a:ext cx="379413" cy="460375"/>
            </a:xfrm>
            <a:custGeom>
              <a:avLst/>
              <a:gdLst>
                <a:gd name="T0" fmla="*/ 49 w 98"/>
                <a:gd name="T1" fmla="*/ 0 h 120"/>
                <a:gd name="T2" fmla="*/ 0 w 98"/>
                <a:gd name="T3" fmla="*/ 28 h 120"/>
                <a:gd name="T4" fmla="*/ 49 w 98"/>
                <a:gd name="T5" fmla="*/ 120 h 120"/>
                <a:gd name="T6" fmla="*/ 98 w 98"/>
                <a:gd name="T7" fmla="*/ 28 h 120"/>
                <a:gd name="T8" fmla="*/ 49 w 98"/>
                <a:gd name="T9" fmla="*/ 0 h 120"/>
                <a:gd name="T10" fmla="*/ 49 w 98"/>
                <a:gd name="T11" fmla="*/ 114 h 120"/>
                <a:gd name="T12" fmla="*/ 6 w 98"/>
                <a:gd name="T13" fmla="*/ 32 h 120"/>
                <a:gd name="T14" fmla="*/ 49 w 98"/>
                <a:gd name="T15" fmla="*/ 8 h 120"/>
                <a:gd name="T16" fmla="*/ 92 w 98"/>
                <a:gd name="T17" fmla="*/ 32 h 120"/>
                <a:gd name="T18" fmla="*/ 49 w 98"/>
                <a:gd name="T19" fmla="*/ 11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20">
                  <a:moveTo>
                    <a:pt x="49" y="0"/>
                  </a:moveTo>
                  <a:cubicBezTo>
                    <a:pt x="49" y="0"/>
                    <a:pt x="34" y="24"/>
                    <a:pt x="0" y="28"/>
                  </a:cubicBezTo>
                  <a:cubicBezTo>
                    <a:pt x="0" y="28"/>
                    <a:pt x="9" y="102"/>
                    <a:pt x="49" y="120"/>
                  </a:cubicBezTo>
                  <a:cubicBezTo>
                    <a:pt x="89" y="102"/>
                    <a:pt x="98" y="28"/>
                    <a:pt x="98" y="28"/>
                  </a:cubicBezTo>
                  <a:cubicBezTo>
                    <a:pt x="64" y="24"/>
                    <a:pt x="49" y="0"/>
                    <a:pt x="49" y="0"/>
                  </a:cubicBezTo>
                  <a:close/>
                  <a:moveTo>
                    <a:pt x="49" y="114"/>
                  </a:moveTo>
                  <a:cubicBezTo>
                    <a:pt x="19" y="99"/>
                    <a:pt x="8" y="48"/>
                    <a:pt x="6" y="32"/>
                  </a:cubicBezTo>
                  <a:cubicBezTo>
                    <a:pt x="28" y="28"/>
                    <a:pt x="42" y="15"/>
                    <a:pt x="49" y="8"/>
                  </a:cubicBezTo>
                  <a:cubicBezTo>
                    <a:pt x="55" y="15"/>
                    <a:pt x="69" y="28"/>
                    <a:pt x="92" y="32"/>
                  </a:cubicBezTo>
                  <a:cubicBezTo>
                    <a:pt x="89" y="48"/>
                    <a:pt x="78" y="99"/>
                    <a:pt x="4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00" name="TextBox 73"/>
          <p:cNvSpPr txBox="1"/>
          <p:nvPr/>
        </p:nvSpPr>
        <p:spPr>
          <a:xfrm>
            <a:off x="9480376" y="2679920"/>
            <a:ext cx="99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en-US" altLang="zh-CN" sz="12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SNAT</a:t>
            </a:r>
            <a:endParaRPr lang="zh-CN" altLang="en-US" sz="1200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93" name="组合 492"/>
          <p:cNvGrpSpPr/>
          <p:nvPr/>
        </p:nvGrpSpPr>
        <p:grpSpPr>
          <a:xfrm>
            <a:off x="9701821" y="4221398"/>
            <a:ext cx="323916" cy="287957"/>
            <a:chOff x="979488" y="4384675"/>
            <a:chExt cx="371475" cy="463550"/>
          </a:xfrm>
        </p:grpSpPr>
        <p:sp>
          <p:nvSpPr>
            <p:cNvPr id="494" name="Freeform 56"/>
            <p:cNvSpPr>
              <a:spLocks noEditPoints="1"/>
            </p:cNvSpPr>
            <p:nvPr/>
          </p:nvSpPr>
          <p:spPr bwMode="auto">
            <a:xfrm>
              <a:off x="979488" y="4384675"/>
              <a:ext cx="371475" cy="463550"/>
            </a:xfrm>
            <a:custGeom>
              <a:avLst/>
              <a:gdLst>
                <a:gd name="T0" fmla="*/ 50 w 99"/>
                <a:gd name="T1" fmla="*/ 0 h 121"/>
                <a:gd name="T2" fmla="*/ 0 w 99"/>
                <a:gd name="T3" fmla="*/ 28 h 121"/>
                <a:gd name="T4" fmla="*/ 50 w 99"/>
                <a:gd name="T5" fmla="*/ 121 h 121"/>
                <a:gd name="T6" fmla="*/ 99 w 99"/>
                <a:gd name="T7" fmla="*/ 28 h 121"/>
                <a:gd name="T8" fmla="*/ 50 w 99"/>
                <a:gd name="T9" fmla="*/ 0 h 121"/>
                <a:gd name="T10" fmla="*/ 50 w 99"/>
                <a:gd name="T11" fmla="*/ 116 h 121"/>
                <a:gd name="T12" fmla="*/ 6 w 99"/>
                <a:gd name="T13" fmla="*/ 33 h 121"/>
                <a:gd name="T14" fmla="*/ 50 w 99"/>
                <a:gd name="T15" fmla="*/ 8 h 121"/>
                <a:gd name="T16" fmla="*/ 94 w 99"/>
                <a:gd name="T17" fmla="*/ 33 h 121"/>
                <a:gd name="T18" fmla="*/ 50 w 99"/>
                <a:gd name="T19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21">
                  <a:moveTo>
                    <a:pt x="50" y="0"/>
                  </a:moveTo>
                  <a:cubicBezTo>
                    <a:pt x="50" y="0"/>
                    <a:pt x="34" y="25"/>
                    <a:pt x="0" y="28"/>
                  </a:cubicBezTo>
                  <a:cubicBezTo>
                    <a:pt x="0" y="28"/>
                    <a:pt x="10" y="103"/>
                    <a:pt x="50" y="121"/>
                  </a:cubicBezTo>
                  <a:cubicBezTo>
                    <a:pt x="90" y="103"/>
                    <a:pt x="99" y="28"/>
                    <a:pt x="99" y="28"/>
                  </a:cubicBezTo>
                  <a:cubicBezTo>
                    <a:pt x="65" y="25"/>
                    <a:pt x="50" y="0"/>
                    <a:pt x="50" y="0"/>
                  </a:cubicBezTo>
                  <a:close/>
                  <a:moveTo>
                    <a:pt x="50" y="116"/>
                  </a:moveTo>
                  <a:cubicBezTo>
                    <a:pt x="20" y="100"/>
                    <a:pt x="9" y="49"/>
                    <a:pt x="6" y="33"/>
                  </a:cubicBezTo>
                  <a:cubicBezTo>
                    <a:pt x="29" y="29"/>
                    <a:pt x="43" y="16"/>
                    <a:pt x="50" y="8"/>
                  </a:cubicBezTo>
                  <a:cubicBezTo>
                    <a:pt x="56" y="16"/>
                    <a:pt x="70" y="29"/>
                    <a:pt x="94" y="33"/>
                  </a:cubicBezTo>
                  <a:cubicBezTo>
                    <a:pt x="91" y="49"/>
                    <a:pt x="80" y="100"/>
                    <a:pt x="50" y="116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5" name="Freeform 65"/>
            <p:cNvSpPr>
              <a:spLocks noEditPoints="1"/>
            </p:cNvSpPr>
            <p:nvPr/>
          </p:nvSpPr>
          <p:spPr bwMode="auto">
            <a:xfrm>
              <a:off x="1065213" y="4511675"/>
              <a:ext cx="203200" cy="211138"/>
            </a:xfrm>
            <a:custGeom>
              <a:avLst/>
              <a:gdLst>
                <a:gd name="T0" fmla="*/ 27 w 54"/>
                <a:gd name="T1" fmla="*/ 5 h 55"/>
                <a:gd name="T2" fmla="*/ 49 w 54"/>
                <a:gd name="T3" fmla="*/ 28 h 55"/>
                <a:gd name="T4" fmla="*/ 27 w 54"/>
                <a:gd name="T5" fmla="*/ 50 h 55"/>
                <a:gd name="T6" fmla="*/ 5 w 54"/>
                <a:gd name="T7" fmla="*/ 28 h 55"/>
                <a:gd name="T8" fmla="*/ 27 w 54"/>
                <a:gd name="T9" fmla="*/ 5 h 55"/>
                <a:gd name="T10" fmla="*/ 27 w 54"/>
                <a:gd name="T11" fmla="*/ 0 h 55"/>
                <a:gd name="T12" fmla="*/ 0 w 54"/>
                <a:gd name="T13" fmla="*/ 27 h 55"/>
                <a:gd name="T14" fmla="*/ 27 w 54"/>
                <a:gd name="T15" fmla="*/ 55 h 55"/>
                <a:gd name="T16" fmla="*/ 54 w 54"/>
                <a:gd name="T17" fmla="*/ 27 h 55"/>
                <a:gd name="T18" fmla="*/ 27 w 54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5">
                  <a:moveTo>
                    <a:pt x="27" y="5"/>
                  </a:moveTo>
                  <a:cubicBezTo>
                    <a:pt x="39" y="5"/>
                    <a:pt x="49" y="15"/>
                    <a:pt x="49" y="28"/>
                  </a:cubicBezTo>
                  <a:cubicBezTo>
                    <a:pt x="49" y="40"/>
                    <a:pt x="39" y="50"/>
                    <a:pt x="27" y="50"/>
                  </a:cubicBezTo>
                  <a:cubicBezTo>
                    <a:pt x="15" y="50"/>
                    <a:pt x="5" y="40"/>
                    <a:pt x="5" y="28"/>
                  </a:cubicBezTo>
                  <a:cubicBezTo>
                    <a:pt x="5" y="15"/>
                    <a:pt x="15" y="5"/>
                    <a:pt x="27" y="5"/>
                  </a:cubicBezTo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cubicBezTo>
                    <a:pt x="42" y="55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6" name="Freeform 66"/>
            <p:cNvSpPr>
              <a:spLocks noEditPoints="1"/>
            </p:cNvSpPr>
            <p:nvPr/>
          </p:nvSpPr>
          <p:spPr bwMode="auto">
            <a:xfrm>
              <a:off x="1125538" y="4576763"/>
              <a:ext cx="79375" cy="80963"/>
            </a:xfrm>
            <a:custGeom>
              <a:avLst/>
              <a:gdLst>
                <a:gd name="T0" fmla="*/ 11 w 21"/>
                <a:gd name="T1" fmla="*/ 2 h 21"/>
                <a:gd name="T2" fmla="*/ 19 w 21"/>
                <a:gd name="T3" fmla="*/ 10 h 21"/>
                <a:gd name="T4" fmla="*/ 11 w 21"/>
                <a:gd name="T5" fmla="*/ 18 h 21"/>
                <a:gd name="T6" fmla="*/ 3 w 21"/>
                <a:gd name="T7" fmla="*/ 10 h 21"/>
                <a:gd name="T8" fmla="*/ 11 w 21"/>
                <a:gd name="T9" fmla="*/ 2 h 21"/>
                <a:gd name="T10" fmla="*/ 11 w 21"/>
                <a:gd name="T11" fmla="*/ 0 h 21"/>
                <a:gd name="T12" fmla="*/ 0 w 21"/>
                <a:gd name="T13" fmla="*/ 10 h 21"/>
                <a:gd name="T14" fmla="*/ 11 w 21"/>
                <a:gd name="T15" fmla="*/ 21 h 21"/>
                <a:gd name="T16" fmla="*/ 21 w 21"/>
                <a:gd name="T17" fmla="*/ 10 h 21"/>
                <a:gd name="T18" fmla="*/ 11 w 21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2"/>
                  </a:moveTo>
                  <a:cubicBezTo>
                    <a:pt x="15" y="2"/>
                    <a:pt x="19" y="6"/>
                    <a:pt x="19" y="10"/>
                  </a:cubicBezTo>
                  <a:cubicBezTo>
                    <a:pt x="19" y="15"/>
                    <a:pt x="15" y="18"/>
                    <a:pt x="11" y="18"/>
                  </a:cubicBezTo>
                  <a:cubicBezTo>
                    <a:pt x="6" y="18"/>
                    <a:pt x="3" y="15"/>
                    <a:pt x="3" y="10"/>
                  </a:cubicBezTo>
                  <a:cubicBezTo>
                    <a:pt x="3" y="6"/>
                    <a:pt x="6" y="2"/>
                    <a:pt x="11" y="2"/>
                  </a:cubicBezTo>
                  <a:moveTo>
                    <a:pt x="11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7" name="Freeform 67"/>
            <p:cNvSpPr>
              <a:spLocks/>
            </p:cNvSpPr>
            <p:nvPr/>
          </p:nvSpPr>
          <p:spPr bwMode="auto">
            <a:xfrm>
              <a:off x="1181100" y="4630738"/>
              <a:ext cx="60325" cy="61913"/>
            </a:xfrm>
            <a:custGeom>
              <a:avLst/>
              <a:gdLst>
                <a:gd name="T0" fmla="*/ 31 w 38"/>
                <a:gd name="T1" fmla="*/ 39 h 39"/>
                <a:gd name="T2" fmla="*/ 0 w 38"/>
                <a:gd name="T3" fmla="*/ 10 h 39"/>
                <a:gd name="T4" fmla="*/ 10 w 38"/>
                <a:gd name="T5" fmla="*/ 0 h 39"/>
                <a:gd name="T6" fmla="*/ 38 w 38"/>
                <a:gd name="T7" fmla="*/ 31 h 39"/>
                <a:gd name="T8" fmla="*/ 31 w 38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1" y="39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38" y="31"/>
                  </a:lnTo>
                  <a:lnTo>
                    <a:pt x="31" y="39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98" name="TextBox 62"/>
          <p:cNvSpPr txBox="1"/>
          <p:nvPr/>
        </p:nvSpPr>
        <p:spPr>
          <a:xfrm>
            <a:off x="9061876" y="4490126"/>
            <a:ext cx="162734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漏洞扫描</a:t>
            </a:r>
            <a:r>
              <a:rPr lang="zh-CN" altLang="en-US" sz="1200" dirty="0" smtClean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 smtClean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99" name="组合 498"/>
          <p:cNvGrpSpPr/>
          <p:nvPr/>
        </p:nvGrpSpPr>
        <p:grpSpPr>
          <a:xfrm>
            <a:off x="10814761" y="3607524"/>
            <a:ext cx="287925" cy="287925"/>
            <a:chOff x="7132638" y="4384675"/>
            <a:chExt cx="373062" cy="463550"/>
          </a:xfrm>
        </p:grpSpPr>
        <p:sp>
          <p:nvSpPr>
            <p:cNvPr id="500" name="Freeform 60"/>
            <p:cNvSpPr>
              <a:spLocks noEditPoints="1"/>
            </p:cNvSpPr>
            <p:nvPr/>
          </p:nvSpPr>
          <p:spPr bwMode="auto">
            <a:xfrm>
              <a:off x="7132638" y="4384675"/>
              <a:ext cx="373062" cy="463550"/>
            </a:xfrm>
            <a:custGeom>
              <a:avLst/>
              <a:gdLst>
                <a:gd name="T0" fmla="*/ 49 w 99"/>
                <a:gd name="T1" fmla="*/ 0 h 121"/>
                <a:gd name="T2" fmla="*/ 0 w 99"/>
                <a:gd name="T3" fmla="*/ 28 h 121"/>
                <a:gd name="T4" fmla="*/ 49 w 99"/>
                <a:gd name="T5" fmla="*/ 121 h 121"/>
                <a:gd name="T6" fmla="*/ 99 w 99"/>
                <a:gd name="T7" fmla="*/ 28 h 121"/>
                <a:gd name="T8" fmla="*/ 49 w 99"/>
                <a:gd name="T9" fmla="*/ 0 h 121"/>
                <a:gd name="T10" fmla="*/ 49 w 99"/>
                <a:gd name="T11" fmla="*/ 116 h 121"/>
                <a:gd name="T12" fmla="*/ 6 w 99"/>
                <a:gd name="T13" fmla="*/ 33 h 121"/>
                <a:gd name="T14" fmla="*/ 49 w 99"/>
                <a:gd name="T15" fmla="*/ 8 h 121"/>
                <a:gd name="T16" fmla="*/ 93 w 99"/>
                <a:gd name="T17" fmla="*/ 33 h 121"/>
                <a:gd name="T18" fmla="*/ 49 w 99"/>
                <a:gd name="T19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21">
                  <a:moveTo>
                    <a:pt x="49" y="0"/>
                  </a:moveTo>
                  <a:cubicBezTo>
                    <a:pt x="49" y="0"/>
                    <a:pt x="34" y="25"/>
                    <a:pt x="0" y="28"/>
                  </a:cubicBezTo>
                  <a:cubicBezTo>
                    <a:pt x="0" y="28"/>
                    <a:pt x="9" y="103"/>
                    <a:pt x="49" y="121"/>
                  </a:cubicBezTo>
                  <a:cubicBezTo>
                    <a:pt x="89" y="103"/>
                    <a:pt x="99" y="28"/>
                    <a:pt x="99" y="28"/>
                  </a:cubicBezTo>
                  <a:cubicBezTo>
                    <a:pt x="65" y="25"/>
                    <a:pt x="49" y="0"/>
                    <a:pt x="49" y="0"/>
                  </a:cubicBezTo>
                  <a:close/>
                  <a:moveTo>
                    <a:pt x="49" y="116"/>
                  </a:moveTo>
                  <a:cubicBezTo>
                    <a:pt x="20" y="100"/>
                    <a:pt x="8" y="49"/>
                    <a:pt x="6" y="33"/>
                  </a:cubicBezTo>
                  <a:cubicBezTo>
                    <a:pt x="29" y="29"/>
                    <a:pt x="43" y="16"/>
                    <a:pt x="49" y="8"/>
                  </a:cubicBezTo>
                  <a:cubicBezTo>
                    <a:pt x="56" y="16"/>
                    <a:pt x="70" y="29"/>
                    <a:pt x="93" y="33"/>
                  </a:cubicBezTo>
                  <a:cubicBezTo>
                    <a:pt x="90" y="49"/>
                    <a:pt x="79" y="100"/>
                    <a:pt x="49" y="116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" name="Freeform 64"/>
            <p:cNvSpPr>
              <a:spLocks noEditPoints="1"/>
            </p:cNvSpPr>
            <p:nvPr/>
          </p:nvSpPr>
          <p:spPr bwMode="auto">
            <a:xfrm>
              <a:off x="7258050" y="4508500"/>
              <a:ext cx="123825" cy="244475"/>
            </a:xfrm>
            <a:custGeom>
              <a:avLst/>
              <a:gdLst>
                <a:gd name="T0" fmla="*/ 20 w 33"/>
                <a:gd name="T1" fmla="*/ 33 h 64"/>
                <a:gd name="T2" fmla="*/ 33 w 33"/>
                <a:gd name="T3" fmla="*/ 17 h 64"/>
                <a:gd name="T4" fmla="*/ 16 w 33"/>
                <a:gd name="T5" fmla="*/ 0 h 64"/>
                <a:gd name="T6" fmla="*/ 0 w 33"/>
                <a:gd name="T7" fmla="*/ 17 h 64"/>
                <a:gd name="T8" fmla="*/ 13 w 33"/>
                <a:gd name="T9" fmla="*/ 33 h 64"/>
                <a:gd name="T10" fmla="*/ 13 w 33"/>
                <a:gd name="T11" fmla="*/ 64 h 64"/>
                <a:gd name="T12" fmla="*/ 20 w 33"/>
                <a:gd name="T13" fmla="*/ 64 h 64"/>
                <a:gd name="T14" fmla="*/ 20 w 33"/>
                <a:gd name="T15" fmla="*/ 55 h 64"/>
                <a:gd name="T16" fmla="*/ 27 w 33"/>
                <a:gd name="T17" fmla="*/ 55 h 64"/>
                <a:gd name="T18" fmla="*/ 27 w 33"/>
                <a:gd name="T19" fmla="*/ 50 h 64"/>
                <a:gd name="T20" fmla="*/ 20 w 33"/>
                <a:gd name="T21" fmla="*/ 50 h 64"/>
                <a:gd name="T22" fmla="*/ 20 w 33"/>
                <a:gd name="T23" fmla="*/ 44 h 64"/>
                <a:gd name="T24" fmla="*/ 27 w 33"/>
                <a:gd name="T25" fmla="*/ 44 h 64"/>
                <a:gd name="T26" fmla="*/ 27 w 33"/>
                <a:gd name="T27" fmla="*/ 39 h 64"/>
                <a:gd name="T28" fmla="*/ 20 w 33"/>
                <a:gd name="T29" fmla="*/ 39 h 64"/>
                <a:gd name="T30" fmla="*/ 20 w 33"/>
                <a:gd name="T31" fmla="*/ 33 h 64"/>
                <a:gd name="T32" fmla="*/ 16 w 33"/>
                <a:gd name="T33" fmla="*/ 28 h 64"/>
                <a:gd name="T34" fmla="*/ 6 w 33"/>
                <a:gd name="T35" fmla="*/ 17 h 64"/>
                <a:gd name="T36" fmla="*/ 16 w 33"/>
                <a:gd name="T37" fmla="*/ 6 h 64"/>
                <a:gd name="T38" fmla="*/ 27 w 33"/>
                <a:gd name="T39" fmla="*/ 17 h 64"/>
                <a:gd name="T40" fmla="*/ 16 w 33"/>
                <a:gd name="T41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64">
                  <a:moveTo>
                    <a:pt x="20" y="33"/>
                  </a:moveTo>
                  <a:cubicBezTo>
                    <a:pt x="27" y="31"/>
                    <a:pt x="33" y="25"/>
                    <a:pt x="33" y="17"/>
                  </a:cubicBezTo>
                  <a:cubicBezTo>
                    <a:pt x="33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5"/>
                    <a:pt x="6" y="31"/>
                    <a:pt x="13" y="3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0" y="39"/>
                    <a:pt x="20" y="39"/>
                    <a:pt x="20" y="39"/>
                  </a:cubicBezTo>
                  <a:lnTo>
                    <a:pt x="20" y="33"/>
                  </a:lnTo>
                  <a:close/>
                  <a:moveTo>
                    <a:pt x="16" y="28"/>
                  </a:moveTo>
                  <a:cubicBezTo>
                    <a:pt x="10" y="28"/>
                    <a:pt x="6" y="23"/>
                    <a:pt x="6" y="17"/>
                  </a:cubicBezTo>
                  <a:cubicBezTo>
                    <a:pt x="6" y="11"/>
                    <a:pt x="10" y="6"/>
                    <a:pt x="16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23"/>
                    <a:pt x="22" y="28"/>
                    <a:pt x="16" y="28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2" name="TextBox 62"/>
          <p:cNvSpPr txBox="1"/>
          <p:nvPr/>
        </p:nvSpPr>
        <p:spPr>
          <a:xfrm>
            <a:off x="10382794" y="3899844"/>
            <a:ext cx="12236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应用</a:t>
            </a:r>
            <a:r>
              <a:rPr lang="zh-CN" altLang="en-US" sz="1200" dirty="0" smtClean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防火墙</a:t>
            </a:r>
            <a:endParaRPr lang="en-US" altLang="zh-CN" sz="1200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21" name="组合 520"/>
          <p:cNvGrpSpPr/>
          <p:nvPr/>
        </p:nvGrpSpPr>
        <p:grpSpPr>
          <a:xfrm>
            <a:off x="10814761" y="4221398"/>
            <a:ext cx="287925" cy="287925"/>
            <a:chOff x="2211388" y="4384675"/>
            <a:chExt cx="371475" cy="463550"/>
          </a:xfrm>
        </p:grpSpPr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2305050" y="4581525"/>
              <a:ext cx="184150" cy="11113"/>
            </a:xfrm>
            <a:custGeom>
              <a:avLst/>
              <a:gdLst>
                <a:gd name="T0" fmla="*/ 48 w 49"/>
                <a:gd name="T1" fmla="*/ 3 h 3"/>
                <a:gd name="T2" fmla="*/ 1 w 49"/>
                <a:gd name="T3" fmla="*/ 3 h 3"/>
                <a:gd name="T4" fmla="*/ 0 w 49"/>
                <a:gd name="T5" fmla="*/ 1 h 3"/>
                <a:gd name="T6" fmla="*/ 1 w 49"/>
                <a:gd name="T7" fmla="*/ 0 h 3"/>
                <a:gd name="T8" fmla="*/ 48 w 49"/>
                <a:gd name="T9" fmla="*/ 0 h 3"/>
                <a:gd name="T10" fmla="*/ 49 w 49"/>
                <a:gd name="T11" fmla="*/ 1 h 3"/>
                <a:gd name="T12" fmla="*/ 48 w 4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3">
                  <a:moveTo>
                    <a:pt x="4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2"/>
                    <a:pt x="49" y="3"/>
                    <a:pt x="48" y="3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9" name="Freeform 48"/>
            <p:cNvSpPr>
              <a:spLocks/>
            </p:cNvSpPr>
            <p:nvPr/>
          </p:nvSpPr>
          <p:spPr bwMode="auto">
            <a:xfrm>
              <a:off x="2332038" y="4657725"/>
              <a:ext cx="127000" cy="11113"/>
            </a:xfrm>
            <a:custGeom>
              <a:avLst/>
              <a:gdLst>
                <a:gd name="T0" fmla="*/ 33 w 34"/>
                <a:gd name="T1" fmla="*/ 3 h 3"/>
                <a:gd name="T2" fmla="*/ 2 w 34"/>
                <a:gd name="T3" fmla="*/ 3 h 3"/>
                <a:gd name="T4" fmla="*/ 0 w 34"/>
                <a:gd name="T5" fmla="*/ 2 h 3"/>
                <a:gd name="T6" fmla="*/ 2 w 34"/>
                <a:gd name="T7" fmla="*/ 0 h 3"/>
                <a:gd name="T8" fmla="*/ 33 w 34"/>
                <a:gd name="T9" fmla="*/ 0 h 3"/>
                <a:gd name="T10" fmla="*/ 34 w 34"/>
                <a:gd name="T11" fmla="*/ 2 h 3"/>
                <a:gd name="T12" fmla="*/ 33 w 3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">
                  <a:moveTo>
                    <a:pt x="3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1"/>
                    <a:pt x="34" y="2"/>
                  </a:cubicBezTo>
                  <a:cubicBezTo>
                    <a:pt x="34" y="2"/>
                    <a:pt x="33" y="3"/>
                    <a:pt x="33" y="3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5" name="Freeform 49"/>
            <p:cNvSpPr>
              <a:spLocks/>
            </p:cNvSpPr>
            <p:nvPr/>
          </p:nvSpPr>
          <p:spPr bwMode="auto">
            <a:xfrm>
              <a:off x="2428875" y="4581525"/>
              <a:ext cx="11112" cy="84138"/>
            </a:xfrm>
            <a:custGeom>
              <a:avLst/>
              <a:gdLst>
                <a:gd name="T0" fmla="*/ 2 w 3"/>
                <a:gd name="T1" fmla="*/ 22 h 22"/>
                <a:gd name="T2" fmla="*/ 0 w 3"/>
                <a:gd name="T3" fmla="*/ 21 h 22"/>
                <a:gd name="T4" fmla="*/ 0 w 3"/>
                <a:gd name="T5" fmla="*/ 1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21 h 22"/>
                <a:gd name="T12" fmla="*/ 2 w 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2">
                  <a:moveTo>
                    <a:pt x="2" y="22"/>
                  </a:moveTo>
                  <a:cubicBezTo>
                    <a:pt x="1" y="22"/>
                    <a:pt x="0" y="22"/>
                    <a:pt x="0" y="2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9" name="Freeform 50"/>
            <p:cNvSpPr>
              <a:spLocks/>
            </p:cNvSpPr>
            <p:nvPr/>
          </p:nvSpPr>
          <p:spPr bwMode="auto">
            <a:xfrm>
              <a:off x="2376488" y="4660900"/>
              <a:ext cx="11112" cy="69850"/>
            </a:xfrm>
            <a:custGeom>
              <a:avLst/>
              <a:gdLst>
                <a:gd name="T0" fmla="*/ 1 w 3"/>
                <a:gd name="T1" fmla="*/ 18 h 18"/>
                <a:gd name="T2" fmla="*/ 0 w 3"/>
                <a:gd name="T3" fmla="*/ 16 h 18"/>
                <a:gd name="T4" fmla="*/ 0 w 3"/>
                <a:gd name="T5" fmla="*/ 1 h 18"/>
                <a:gd name="T6" fmla="*/ 1 w 3"/>
                <a:gd name="T7" fmla="*/ 0 h 18"/>
                <a:gd name="T8" fmla="*/ 3 w 3"/>
                <a:gd name="T9" fmla="*/ 1 h 18"/>
                <a:gd name="T10" fmla="*/ 3 w 3"/>
                <a:gd name="T11" fmla="*/ 16 h 18"/>
                <a:gd name="T12" fmla="*/ 1 w 3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8">
                  <a:moveTo>
                    <a:pt x="1" y="18"/>
                  </a:moveTo>
                  <a:cubicBezTo>
                    <a:pt x="1" y="18"/>
                    <a:pt x="0" y="17"/>
                    <a:pt x="0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2" y="18"/>
                    <a:pt x="1" y="18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5" name="Freeform 51"/>
            <p:cNvSpPr>
              <a:spLocks/>
            </p:cNvSpPr>
            <p:nvPr/>
          </p:nvSpPr>
          <p:spPr bwMode="auto">
            <a:xfrm>
              <a:off x="2376488" y="4519613"/>
              <a:ext cx="11112" cy="73025"/>
            </a:xfrm>
            <a:custGeom>
              <a:avLst/>
              <a:gdLst>
                <a:gd name="T0" fmla="*/ 1 w 3"/>
                <a:gd name="T1" fmla="*/ 19 h 19"/>
                <a:gd name="T2" fmla="*/ 0 w 3"/>
                <a:gd name="T3" fmla="*/ 18 h 19"/>
                <a:gd name="T4" fmla="*/ 0 w 3"/>
                <a:gd name="T5" fmla="*/ 1 h 19"/>
                <a:gd name="T6" fmla="*/ 1 w 3"/>
                <a:gd name="T7" fmla="*/ 0 h 19"/>
                <a:gd name="T8" fmla="*/ 3 w 3"/>
                <a:gd name="T9" fmla="*/ 1 h 19"/>
                <a:gd name="T10" fmla="*/ 3 w 3"/>
                <a:gd name="T11" fmla="*/ 18 h 19"/>
                <a:gd name="T12" fmla="*/ 1 w 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9">
                  <a:moveTo>
                    <a:pt x="1" y="19"/>
                  </a:moveTo>
                  <a:cubicBezTo>
                    <a:pt x="1" y="19"/>
                    <a:pt x="0" y="18"/>
                    <a:pt x="0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2" y="19"/>
                    <a:pt x="1" y="19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1" name="Freeform 52"/>
            <p:cNvSpPr>
              <a:spLocks noEditPoints="1"/>
            </p:cNvSpPr>
            <p:nvPr/>
          </p:nvSpPr>
          <p:spPr bwMode="auto">
            <a:xfrm>
              <a:off x="2293938" y="4489450"/>
              <a:ext cx="206375" cy="255588"/>
            </a:xfrm>
            <a:custGeom>
              <a:avLst/>
              <a:gdLst>
                <a:gd name="T0" fmla="*/ 27 w 55"/>
                <a:gd name="T1" fmla="*/ 7 h 67"/>
                <a:gd name="T2" fmla="*/ 49 w 55"/>
                <a:gd name="T3" fmla="*/ 19 h 67"/>
                <a:gd name="T4" fmla="*/ 27 w 55"/>
                <a:gd name="T5" fmla="*/ 61 h 67"/>
                <a:gd name="T6" fmla="*/ 5 w 55"/>
                <a:gd name="T7" fmla="*/ 19 h 67"/>
                <a:gd name="T8" fmla="*/ 27 w 55"/>
                <a:gd name="T9" fmla="*/ 7 h 67"/>
                <a:gd name="T10" fmla="*/ 27 w 55"/>
                <a:gd name="T11" fmla="*/ 0 h 67"/>
                <a:gd name="T12" fmla="*/ 0 w 55"/>
                <a:gd name="T13" fmla="*/ 16 h 67"/>
                <a:gd name="T14" fmla="*/ 27 w 55"/>
                <a:gd name="T15" fmla="*/ 67 h 67"/>
                <a:gd name="T16" fmla="*/ 55 w 55"/>
                <a:gd name="T17" fmla="*/ 16 h 67"/>
                <a:gd name="T18" fmla="*/ 27 w 55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7">
                  <a:moveTo>
                    <a:pt x="27" y="7"/>
                  </a:moveTo>
                  <a:cubicBezTo>
                    <a:pt x="30" y="11"/>
                    <a:pt x="38" y="17"/>
                    <a:pt x="49" y="19"/>
                  </a:cubicBezTo>
                  <a:cubicBezTo>
                    <a:pt x="48" y="27"/>
                    <a:pt x="43" y="54"/>
                    <a:pt x="27" y="61"/>
                  </a:cubicBezTo>
                  <a:cubicBezTo>
                    <a:pt x="12" y="54"/>
                    <a:pt x="7" y="27"/>
                    <a:pt x="5" y="19"/>
                  </a:cubicBezTo>
                  <a:cubicBezTo>
                    <a:pt x="17" y="17"/>
                    <a:pt x="24" y="11"/>
                    <a:pt x="27" y="7"/>
                  </a:cubicBezTo>
                  <a:moveTo>
                    <a:pt x="27" y="0"/>
                  </a:moveTo>
                  <a:cubicBezTo>
                    <a:pt x="27" y="0"/>
                    <a:pt x="19" y="14"/>
                    <a:pt x="0" y="16"/>
                  </a:cubicBezTo>
                  <a:cubicBezTo>
                    <a:pt x="0" y="16"/>
                    <a:pt x="5" y="57"/>
                    <a:pt x="27" y="67"/>
                  </a:cubicBezTo>
                  <a:cubicBezTo>
                    <a:pt x="49" y="57"/>
                    <a:pt x="55" y="16"/>
                    <a:pt x="55" y="16"/>
                  </a:cubicBezTo>
                  <a:cubicBezTo>
                    <a:pt x="36" y="14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7" name="Freeform 57"/>
            <p:cNvSpPr>
              <a:spLocks noEditPoints="1"/>
            </p:cNvSpPr>
            <p:nvPr/>
          </p:nvSpPr>
          <p:spPr bwMode="auto">
            <a:xfrm>
              <a:off x="2211388" y="4384675"/>
              <a:ext cx="371475" cy="463550"/>
            </a:xfrm>
            <a:custGeom>
              <a:avLst/>
              <a:gdLst>
                <a:gd name="T0" fmla="*/ 49 w 99"/>
                <a:gd name="T1" fmla="*/ 0 h 121"/>
                <a:gd name="T2" fmla="*/ 0 w 99"/>
                <a:gd name="T3" fmla="*/ 28 h 121"/>
                <a:gd name="T4" fmla="*/ 49 w 99"/>
                <a:gd name="T5" fmla="*/ 121 h 121"/>
                <a:gd name="T6" fmla="*/ 99 w 99"/>
                <a:gd name="T7" fmla="*/ 28 h 121"/>
                <a:gd name="T8" fmla="*/ 49 w 99"/>
                <a:gd name="T9" fmla="*/ 0 h 121"/>
                <a:gd name="T10" fmla="*/ 49 w 99"/>
                <a:gd name="T11" fmla="*/ 116 h 121"/>
                <a:gd name="T12" fmla="*/ 6 w 99"/>
                <a:gd name="T13" fmla="*/ 33 h 121"/>
                <a:gd name="T14" fmla="*/ 49 w 99"/>
                <a:gd name="T15" fmla="*/ 8 h 121"/>
                <a:gd name="T16" fmla="*/ 93 w 99"/>
                <a:gd name="T17" fmla="*/ 33 h 121"/>
                <a:gd name="T18" fmla="*/ 49 w 99"/>
                <a:gd name="T19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21">
                  <a:moveTo>
                    <a:pt x="49" y="0"/>
                  </a:moveTo>
                  <a:cubicBezTo>
                    <a:pt x="49" y="0"/>
                    <a:pt x="34" y="25"/>
                    <a:pt x="0" y="28"/>
                  </a:cubicBezTo>
                  <a:cubicBezTo>
                    <a:pt x="0" y="28"/>
                    <a:pt x="9" y="103"/>
                    <a:pt x="49" y="121"/>
                  </a:cubicBezTo>
                  <a:cubicBezTo>
                    <a:pt x="89" y="103"/>
                    <a:pt x="99" y="28"/>
                    <a:pt x="99" y="28"/>
                  </a:cubicBezTo>
                  <a:cubicBezTo>
                    <a:pt x="65" y="25"/>
                    <a:pt x="49" y="0"/>
                    <a:pt x="49" y="0"/>
                  </a:cubicBezTo>
                  <a:close/>
                  <a:moveTo>
                    <a:pt x="49" y="116"/>
                  </a:moveTo>
                  <a:cubicBezTo>
                    <a:pt x="20" y="100"/>
                    <a:pt x="8" y="49"/>
                    <a:pt x="6" y="33"/>
                  </a:cubicBezTo>
                  <a:cubicBezTo>
                    <a:pt x="29" y="29"/>
                    <a:pt x="43" y="16"/>
                    <a:pt x="49" y="8"/>
                  </a:cubicBezTo>
                  <a:cubicBezTo>
                    <a:pt x="56" y="16"/>
                    <a:pt x="70" y="29"/>
                    <a:pt x="93" y="33"/>
                  </a:cubicBezTo>
                  <a:cubicBezTo>
                    <a:pt x="90" y="49"/>
                    <a:pt x="79" y="100"/>
                    <a:pt x="49" y="116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60" name="TextBox 62"/>
          <p:cNvSpPr txBox="1"/>
          <p:nvPr/>
        </p:nvSpPr>
        <p:spPr>
          <a:xfrm>
            <a:off x="10157287" y="4490126"/>
            <a:ext cx="162734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密钥管理</a:t>
            </a:r>
            <a:r>
              <a:rPr lang="zh-CN" altLang="en-US" sz="12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 smtClean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78" name="直接连接符 577"/>
          <p:cNvCxnSpPr/>
          <p:nvPr/>
        </p:nvCxnSpPr>
        <p:spPr bwMode="auto">
          <a:xfrm>
            <a:off x="8975569" y="4490126"/>
            <a:ext cx="2514410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直接连接符 578"/>
          <p:cNvCxnSpPr/>
          <p:nvPr/>
        </p:nvCxnSpPr>
        <p:spPr bwMode="auto">
          <a:xfrm>
            <a:off x="9374944" y="4148274"/>
            <a:ext cx="0" cy="1835522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4" name="组合 534"/>
          <p:cNvGrpSpPr/>
          <p:nvPr/>
        </p:nvGrpSpPr>
        <p:grpSpPr>
          <a:xfrm>
            <a:off x="9770921" y="3607524"/>
            <a:ext cx="303847" cy="287282"/>
            <a:chOff x="85725" y="3692525"/>
            <a:chExt cx="379413" cy="461963"/>
          </a:xfrm>
          <a:solidFill>
            <a:srgbClr val="00B0F0"/>
          </a:solidFill>
        </p:grpSpPr>
        <p:sp>
          <p:nvSpPr>
            <p:cNvPr id="585" name="Freeform 5"/>
            <p:cNvSpPr>
              <a:spLocks noEditPoints="1"/>
            </p:cNvSpPr>
            <p:nvPr/>
          </p:nvSpPr>
          <p:spPr bwMode="auto">
            <a:xfrm>
              <a:off x="85725" y="3692525"/>
              <a:ext cx="379413" cy="461963"/>
            </a:xfrm>
            <a:custGeom>
              <a:avLst/>
              <a:gdLst>
                <a:gd name="T0" fmla="*/ 49 w 98"/>
                <a:gd name="T1" fmla="*/ 0 h 120"/>
                <a:gd name="T2" fmla="*/ 0 w 98"/>
                <a:gd name="T3" fmla="*/ 28 h 120"/>
                <a:gd name="T4" fmla="*/ 49 w 98"/>
                <a:gd name="T5" fmla="*/ 120 h 120"/>
                <a:gd name="T6" fmla="*/ 98 w 98"/>
                <a:gd name="T7" fmla="*/ 28 h 120"/>
                <a:gd name="T8" fmla="*/ 49 w 98"/>
                <a:gd name="T9" fmla="*/ 0 h 120"/>
                <a:gd name="T10" fmla="*/ 49 w 98"/>
                <a:gd name="T11" fmla="*/ 115 h 120"/>
                <a:gd name="T12" fmla="*/ 5 w 98"/>
                <a:gd name="T13" fmla="*/ 32 h 120"/>
                <a:gd name="T14" fmla="*/ 49 w 98"/>
                <a:gd name="T15" fmla="*/ 8 h 120"/>
                <a:gd name="T16" fmla="*/ 92 w 98"/>
                <a:gd name="T17" fmla="*/ 32 h 120"/>
                <a:gd name="T18" fmla="*/ 49 w 98"/>
                <a:gd name="T19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20">
                  <a:moveTo>
                    <a:pt x="49" y="0"/>
                  </a:moveTo>
                  <a:cubicBezTo>
                    <a:pt x="49" y="0"/>
                    <a:pt x="33" y="24"/>
                    <a:pt x="0" y="28"/>
                  </a:cubicBezTo>
                  <a:cubicBezTo>
                    <a:pt x="0" y="28"/>
                    <a:pt x="9" y="102"/>
                    <a:pt x="49" y="120"/>
                  </a:cubicBezTo>
                  <a:cubicBezTo>
                    <a:pt x="88" y="102"/>
                    <a:pt x="98" y="28"/>
                    <a:pt x="98" y="28"/>
                  </a:cubicBezTo>
                  <a:cubicBezTo>
                    <a:pt x="64" y="24"/>
                    <a:pt x="49" y="0"/>
                    <a:pt x="49" y="0"/>
                  </a:cubicBezTo>
                  <a:close/>
                  <a:moveTo>
                    <a:pt x="49" y="115"/>
                  </a:moveTo>
                  <a:cubicBezTo>
                    <a:pt x="19" y="99"/>
                    <a:pt x="8" y="48"/>
                    <a:pt x="5" y="32"/>
                  </a:cubicBezTo>
                  <a:cubicBezTo>
                    <a:pt x="28" y="28"/>
                    <a:pt x="42" y="16"/>
                    <a:pt x="49" y="8"/>
                  </a:cubicBezTo>
                  <a:cubicBezTo>
                    <a:pt x="55" y="16"/>
                    <a:pt x="69" y="28"/>
                    <a:pt x="92" y="32"/>
                  </a:cubicBezTo>
                  <a:cubicBezTo>
                    <a:pt x="89" y="48"/>
                    <a:pt x="78" y="99"/>
                    <a:pt x="49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6" name="Freeform 6"/>
            <p:cNvSpPr>
              <a:spLocks noEditPoints="1"/>
            </p:cNvSpPr>
            <p:nvPr/>
          </p:nvSpPr>
          <p:spPr bwMode="auto">
            <a:xfrm>
              <a:off x="196850" y="3824288"/>
              <a:ext cx="150813" cy="187325"/>
            </a:xfrm>
            <a:custGeom>
              <a:avLst/>
              <a:gdLst>
                <a:gd name="T0" fmla="*/ 36 w 39"/>
                <a:gd name="T1" fmla="*/ 18 h 49"/>
                <a:gd name="T2" fmla="*/ 33 w 39"/>
                <a:gd name="T3" fmla="*/ 18 h 49"/>
                <a:gd name="T4" fmla="*/ 33 w 39"/>
                <a:gd name="T5" fmla="*/ 13 h 49"/>
                <a:gd name="T6" fmla="*/ 20 w 39"/>
                <a:gd name="T7" fmla="*/ 0 h 49"/>
                <a:gd name="T8" fmla="*/ 7 w 39"/>
                <a:gd name="T9" fmla="*/ 13 h 49"/>
                <a:gd name="T10" fmla="*/ 7 w 39"/>
                <a:gd name="T11" fmla="*/ 18 h 49"/>
                <a:gd name="T12" fmla="*/ 3 w 39"/>
                <a:gd name="T13" fmla="*/ 18 h 49"/>
                <a:gd name="T14" fmla="*/ 0 w 39"/>
                <a:gd name="T15" fmla="*/ 21 h 49"/>
                <a:gd name="T16" fmla="*/ 0 w 39"/>
                <a:gd name="T17" fmla="*/ 46 h 49"/>
                <a:gd name="T18" fmla="*/ 3 w 39"/>
                <a:gd name="T19" fmla="*/ 49 h 49"/>
                <a:gd name="T20" fmla="*/ 36 w 39"/>
                <a:gd name="T21" fmla="*/ 49 h 49"/>
                <a:gd name="T22" fmla="*/ 39 w 39"/>
                <a:gd name="T23" fmla="*/ 46 h 49"/>
                <a:gd name="T24" fmla="*/ 39 w 39"/>
                <a:gd name="T25" fmla="*/ 21 h 49"/>
                <a:gd name="T26" fmla="*/ 36 w 39"/>
                <a:gd name="T27" fmla="*/ 18 h 49"/>
                <a:gd name="T28" fmla="*/ 11 w 39"/>
                <a:gd name="T29" fmla="*/ 13 h 49"/>
                <a:gd name="T30" fmla="*/ 20 w 39"/>
                <a:gd name="T31" fmla="*/ 4 h 49"/>
                <a:gd name="T32" fmla="*/ 28 w 39"/>
                <a:gd name="T33" fmla="*/ 13 h 49"/>
                <a:gd name="T34" fmla="*/ 28 w 39"/>
                <a:gd name="T35" fmla="*/ 18 h 49"/>
                <a:gd name="T36" fmla="*/ 11 w 39"/>
                <a:gd name="T37" fmla="*/ 18 h 49"/>
                <a:gd name="T38" fmla="*/ 11 w 39"/>
                <a:gd name="T39" fmla="*/ 13 h 49"/>
                <a:gd name="T40" fmla="*/ 35 w 39"/>
                <a:gd name="T41" fmla="*/ 44 h 49"/>
                <a:gd name="T42" fmla="*/ 34 w 39"/>
                <a:gd name="T43" fmla="*/ 45 h 49"/>
                <a:gd name="T44" fmla="*/ 5 w 39"/>
                <a:gd name="T45" fmla="*/ 45 h 49"/>
                <a:gd name="T46" fmla="*/ 5 w 39"/>
                <a:gd name="T47" fmla="*/ 44 h 49"/>
                <a:gd name="T48" fmla="*/ 5 w 39"/>
                <a:gd name="T49" fmla="*/ 22 h 49"/>
                <a:gd name="T50" fmla="*/ 5 w 39"/>
                <a:gd name="T51" fmla="*/ 22 h 49"/>
                <a:gd name="T52" fmla="*/ 8 w 39"/>
                <a:gd name="T53" fmla="*/ 22 h 49"/>
                <a:gd name="T54" fmla="*/ 8 w 39"/>
                <a:gd name="T55" fmla="*/ 22 h 49"/>
                <a:gd name="T56" fmla="*/ 10 w 39"/>
                <a:gd name="T57" fmla="*/ 22 h 49"/>
                <a:gd name="T58" fmla="*/ 10 w 39"/>
                <a:gd name="T59" fmla="*/ 22 h 49"/>
                <a:gd name="T60" fmla="*/ 29 w 39"/>
                <a:gd name="T61" fmla="*/ 22 h 49"/>
                <a:gd name="T62" fmla="*/ 29 w 39"/>
                <a:gd name="T63" fmla="*/ 22 h 49"/>
                <a:gd name="T64" fmla="*/ 31 w 39"/>
                <a:gd name="T65" fmla="*/ 22 h 49"/>
                <a:gd name="T66" fmla="*/ 31 w 39"/>
                <a:gd name="T67" fmla="*/ 22 h 49"/>
                <a:gd name="T68" fmla="*/ 34 w 39"/>
                <a:gd name="T69" fmla="*/ 22 h 49"/>
                <a:gd name="T70" fmla="*/ 35 w 39"/>
                <a:gd name="T71" fmla="*/ 22 h 49"/>
                <a:gd name="T72" fmla="*/ 35 w 39"/>
                <a:gd name="T73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9">
                  <a:moveTo>
                    <a:pt x="36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6"/>
                    <a:pt x="27" y="0"/>
                    <a:pt x="20" y="0"/>
                  </a:cubicBezTo>
                  <a:cubicBezTo>
                    <a:pt x="12" y="0"/>
                    <a:pt x="7" y="6"/>
                    <a:pt x="7" y="13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0" y="19"/>
                    <a:pt x="0" y="2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2" y="49"/>
                    <a:pt x="3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8" y="49"/>
                    <a:pt x="39" y="47"/>
                    <a:pt x="39" y="4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19"/>
                    <a:pt x="38" y="18"/>
                    <a:pt x="36" y="18"/>
                  </a:cubicBezTo>
                  <a:close/>
                  <a:moveTo>
                    <a:pt x="11" y="13"/>
                  </a:moveTo>
                  <a:cubicBezTo>
                    <a:pt x="11" y="8"/>
                    <a:pt x="15" y="4"/>
                    <a:pt x="20" y="4"/>
                  </a:cubicBezTo>
                  <a:cubicBezTo>
                    <a:pt x="24" y="4"/>
                    <a:pt x="28" y="8"/>
                    <a:pt x="28" y="13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11" y="18"/>
                    <a:pt x="11" y="18"/>
                    <a:pt x="11" y="18"/>
                  </a:cubicBezTo>
                  <a:lnTo>
                    <a:pt x="11" y="13"/>
                  </a:lnTo>
                  <a:close/>
                  <a:moveTo>
                    <a:pt x="35" y="44"/>
                  </a:moveTo>
                  <a:cubicBezTo>
                    <a:pt x="35" y="45"/>
                    <a:pt x="34" y="45"/>
                    <a:pt x="34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2"/>
                  </a:cubicBezTo>
                  <a:lnTo>
                    <a:pt x="35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7" name="Freeform 7"/>
            <p:cNvSpPr>
              <a:spLocks noEditPoints="1"/>
            </p:cNvSpPr>
            <p:nvPr/>
          </p:nvSpPr>
          <p:spPr bwMode="auto">
            <a:xfrm>
              <a:off x="250825" y="3924300"/>
              <a:ext cx="42863" cy="49213"/>
            </a:xfrm>
            <a:custGeom>
              <a:avLst/>
              <a:gdLst>
                <a:gd name="T0" fmla="*/ 6 w 11"/>
                <a:gd name="T1" fmla="*/ 0 h 13"/>
                <a:gd name="T2" fmla="*/ 0 w 11"/>
                <a:gd name="T3" fmla="*/ 5 h 13"/>
                <a:gd name="T4" fmla="*/ 2 w 11"/>
                <a:gd name="T5" fmla="*/ 8 h 13"/>
                <a:gd name="T6" fmla="*/ 2 w 11"/>
                <a:gd name="T7" fmla="*/ 11 h 13"/>
                <a:gd name="T8" fmla="*/ 3 w 11"/>
                <a:gd name="T9" fmla="*/ 13 h 13"/>
                <a:gd name="T10" fmla="*/ 8 w 11"/>
                <a:gd name="T11" fmla="*/ 13 h 13"/>
                <a:gd name="T12" fmla="*/ 10 w 11"/>
                <a:gd name="T13" fmla="*/ 11 h 13"/>
                <a:gd name="T14" fmla="*/ 10 w 11"/>
                <a:gd name="T15" fmla="*/ 8 h 13"/>
                <a:gd name="T16" fmla="*/ 11 w 11"/>
                <a:gd name="T17" fmla="*/ 5 h 13"/>
                <a:gd name="T18" fmla="*/ 6 w 11"/>
                <a:gd name="T19" fmla="*/ 0 h 13"/>
                <a:gd name="T20" fmla="*/ 7 w 11"/>
                <a:gd name="T21" fmla="*/ 7 h 13"/>
                <a:gd name="T22" fmla="*/ 7 w 11"/>
                <a:gd name="T23" fmla="*/ 8 h 13"/>
                <a:gd name="T24" fmla="*/ 7 w 11"/>
                <a:gd name="T25" fmla="*/ 10 h 13"/>
                <a:gd name="T26" fmla="*/ 4 w 11"/>
                <a:gd name="T27" fmla="*/ 10 h 13"/>
                <a:gd name="T28" fmla="*/ 4 w 11"/>
                <a:gd name="T29" fmla="*/ 8 h 13"/>
                <a:gd name="T30" fmla="*/ 4 w 11"/>
                <a:gd name="T31" fmla="*/ 7 h 13"/>
                <a:gd name="T32" fmla="*/ 3 w 11"/>
                <a:gd name="T33" fmla="*/ 5 h 13"/>
                <a:gd name="T34" fmla="*/ 6 w 11"/>
                <a:gd name="T35" fmla="*/ 2 h 13"/>
                <a:gd name="T36" fmla="*/ 8 w 11"/>
                <a:gd name="T37" fmla="*/ 5 h 13"/>
                <a:gd name="T38" fmla="*/ 7 w 11"/>
                <a:gd name="T3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2"/>
                    <a:pt x="10" y="1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1" y="2"/>
                    <a:pt x="8" y="0"/>
                    <a:pt x="6" y="0"/>
                  </a:cubicBezTo>
                  <a:close/>
                  <a:moveTo>
                    <a:pt x="7" y="7"/>
                  </a:moveTo>
                  <a:cubicBezTo>
                    <a:pt x="7" y="7"/>
                    <a:pt x="7" y="7"/>
                    <a:pt x="7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7" y="2"/>
                    <a:pt x="8" y="3"/>
                    <a:pt x="8" y="5"/>
                  </a:cubicBezTo>
                  <a:cubicBezTo>
                    <a:pt x="8" y="5"/>
                    <a:pt x="8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88" name="TextBox 62"/>
          <p:cNvSpPr txBox="1"/>
          <p:nvPr/>
        </p:nvSpPr>
        <p:spPr>
          <a:xfrm>
            <a:off x="9130976" y="3899844"/>
            <a:ext cx="162734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网页防</a:t>
            </a:r>
            <a:r>
              <a:rPr lang="zh-CN" altLang="en-US" sz="1200" dirty="0" smtClean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篡改</a:t>
            </a:r>
            <a:endParaRPr lang="en-US" altLang="zh-CN" sz="1200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95" name="组合 594"/>
          <p:cNvGrpSpPr/>
          <p:nvPr/>
        </p:nvGrpSpPr>
        <p:grpSpPr>
          <a:xfrm>
            <a:off x="6553079" y="4796177"/>
            <a:ext cx="287925" cy="323916"/>
            <a:chOff x="3508375" y="5349875"/>
            <a:chExt cx="346075" cy="404813"/>
          </a:xfrm>
        </p:grpSpPr>
        <p:sp>
          <p:nvSpPr>
            <p:cNvPr id="596" name="Freeform 96"/>
            <p:cNvSpPr>
              <a:spLocks noEditPoints="1"/>
            </p:cNvSpPr>
            <p:nvPr/>
          </p:nvSpPr>
          <p:spPr bwMode="auto">
            <a:xfrm>
              <a:off x="3508375" y="5349875"/>
              <a:ext cx="346075" cy="404813"/>
            </a:xfrm>
            <a:custGeom>
              <a:avLst/>
              <a:gdLst>
                <a:gd name="T0" fmla="*/ 91 w 92"/>
                <a:gd name="T1" fmla="*/ 25 h 105"/>
                <a:gd name="T2" fmla="*/ 48 w 92"/>
                <a:gd name="T3" fmla="*/ 0 h 105"/>
                <a:gd name="T4" fmla="*/ 45 w 92"/>
                <a:gd name="T5" fmla="*/ 0 h 105"/>
                <a:gd name="T6" fmla="*/ 1 w 92"/>
                <a:gd name="T7" fmla="*/ 25 h 105"/>
                <a:gd name="T8" fmla="*/ 0 w 92"/>
                <a:gd name="T9" fmla="*/ 27 h 105"/>
                <a:gd name="T10" fmla="*/ 0 w 92"/>
                <a:gd name="T11" fmla="*/ 78 h 105"/>
                <a:gd name="T12" fmla="*/ 1 w 92"/>
                <a:gd name="T13" fmla="*/ 80 h 105"/>
                <a:gd name="T14" fmla="*/ 45 w 92"/>
                <a:gd name="T15" fmla="*/ 105 h 105"/>
                <a:gd name="T16" fmla="*/ 46 w 92"/>
                <a:gd name="T17" fmla="*/ 105 h 105"/>
                <a:gd name="T18" fmla="*/ 48 w 92"/>
                <a:gd name="T19" fmla="*/ 105 h 105"/>
                <a:gd name="T20" fmla="*/ 91 w 92"/>
                <a:gd name="T21" fmla="*/ 80 h 105"/>
                <a:gd name="T22" fmla="*/ 92 w 92"/>
                <a:gd name="T23" fmla="*/ 78 h 105"/>
                <a:gd name="T24" fmla="*/ 92 w 92"/>
                <a:gd name="T25" fmla="*/ 27 h 105"/>
                <a:gd name="T26" fmla="*/ 91 w 92"/>
                <a:gd name="T27" fmla="*/ 25 h 105"/>
                <a:gd name="T28" fmla="*/ 88 w 92"/>
                <a:gd name="T29" fmla="*/ 76 h 105"/>
                <a:gd name="T30" fmla="*/ 46 w 92"/>
                <a:gd name="T31" fmla="*/ 100 h 105"/>
                <a:gd name="T32" fmla="*/ 5 w 92"/>
                <a:gd name="T33" fmla="*/ 76 h 105"/>
                <a:gd name="T34" fmla="*/ 5 w 92"/>
                <a:gd name="T35" fmla="*/ 29 h 105"/>
                <a:gd name="T36" fmla="*/ 46 w 92"/>
                <a:gd name="T37" fmla="*/ 5 h 105"/>
                <a:gd name="T38" fmla="*/ 88 w 92"/>
                <a:gd name="T39" fmla="*/ 29 h 105"/>
                <a:gd name="T40" fmla="*/ 88 w 92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05">
                  <a:moveTo>
                    <a:pt x="91" y="25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6" y="0"/>
                    <a:pt x="45" y="0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6"/>
                    <a:pt x="0" y="26"/>
                    <a:pt x="0" y="2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79"/>
                    <a:pt x="1" y="80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6" y="105"/>
                    <a:pt x="46" y="105"/>
                  </a:cubicBezTo>
                  <a:cubicBezTo>
                    <a:pt x="47" y="105"/>
                    <a:pt x="47" y="105"/>
                    <a:pt x="48" y="105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2" y="79"/>
                    <a:pt x="92" y="79"/>
                    <a:pt x="92" y="78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2" y="26"/>
                    <a:pt x="91" y="25"/>
                  </a:cubicBezTo>
                  <a:close/>
                  <a:moveTo>
                    <a:pt x="88" y="76"/>
                  </a:moveTo>
                  <a:cubicBezTo>
                    <a:pt x="46" y="100"/>
                    <a:pt x="46" y="100"/>
                    <a:pt x="46" y="10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88" y="29"/>
                    <a:pt x="88" y="29"/>
                    <a:pt x="88" y="29"/>
                  </a:cubicBezTo>
                  <a:lnTo>
                    <a:pt x="88" y="76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7" name="Freeform 100"/>
            <p:cNvSpPr>
              <a:spLocks noEditPoints="1"/>
            </p:cNvSpPr>
            <p:nvPr/>
          </p:nvSpPr>
          <p:spPr bwMode="auto">
            <a:xfrm>
              <a:off x="3598863" y="5449888"/>
              <a:ext cx="168275" cy="215900"/>
            </a:xfrm>
            <a:custGeom>
              <a:avLst/>
              <a:gdLst>
                <a:gd name="T0" fmla="*/ 2 w 45"/>
                <a:gd name="T1" fmla="*/ 29 h 56"/>
                <a:gd name="T2" fmla="*/ 0 w 45"/>
                <a:gd name="T3" fmla="*/ 35 h 56"/>
                <a:gd name="T4" fmla="*/ 1 w 45"/>
                <a:gd name="T5" fmla="*/ 36 h 56"/>
                <a:gd name="T6" fmla="*/ 6 w 45"/>
                <a:gd name="T7" fmla="*/ 47 h 56"/>
                <a:gd name="T8" fmla="*/ 17 w 45"/>
                <a:gd name="T9" fmla="*/ 47 h 56"/>
                <a:gd name="T10" fmla="*/ 19 w 45"/>
                <a:gd name="T11" fmla="*/ 56 h 56"/>
                <a:gd name="T12" fmla="*/ 17 w 45"/>
                <a:gd name="T13" fmla="*/ 45 h 56"/>
                <a:gd name="T14" fmla="*/ 8 w 45"/>
                <a:gd name="T15" fmla="*/ 36 h 56"/>
                <a:gd name="T16" fmla="*/ 3 w 45"/>
                <a:gd name="T17" fmla="*/ 33 h 56"/>
                <a:gd name="T18" fmla="*/ 4 w 45"/>
                <a:gd name="T19" fmla="*/ 30 h 56"/>
                <a:gd name="T20" fmla="*/ 13 w 45"/>
                <a:gd name="T21" fmla="*/ 6 h 56"/>
                <a:gd name="T22" fmla="*/ 15 w 45"/>
                <a:gd name="T23" fmla="*/ 12 h 56"/>
                <a:gd name="T24" fmla="*/ 17 w 45"/>
                <a:gd name="T25" fmla="*/ 18 h 56"/>
                <a:gd name="T26" fmla="*/ 17 w 45"/>
                <a:gd name="T27" fmla="*/ 12 h 56"/>
                <a:gd name="T28" fmla="*/ 24 w 45"/>
                <a:gd name="T29" fmla="*/ 3 h 56"/>
                <a:gd name="T30" fmla="*/ 24 w 45"/>
                <a:gd name="T31" fmla="*/ 15 h 56"/>
                <a:gd name="T32" fmla="*/ 29 w 45"/>
                <a:gd name="T33" fmla="*/ 18 h 56"/>
                <a:gd name="T34" fmla="*/ 29 w 45"/>
                <a:gd name="T35" fmla="*/ 34 h 56"/>
                <a:gd name="T36" fmla="*/ 38 w 45"/>
                <a:gd name="T37" fmla="*/ 43 h 56"/>
                <a:gd name="T38" fmla="*/ 33 w 45"/>
                <a:gd name="T39" fmla="*/ 43 h 56"/>
                <a:gd name="T40" fmla="*/ 30 w 45"/>
                <a:gd name="T41" fmla="*/ 40 h 56"/>
                <a:gd name="T42" fmla="*/ 30 w 45"/>
                <a:gd name="T43" fmla="*/ 45 h 56"/>
                <a:gd name="T44" fmla="*/ 39 w 45"/>
                <a:gd name="T45" fmla="*/ 52 h 56"/>
                <a:gd name="T46" fmla="*/ 39 w 45"/>
                <a:gd name="T47" fmla="*/ 55 h 56"/>
                <a:gd name="T48" fmla="*/ 42 w 45"/>
                <a:gd name="T49" fmla="*/ 33 h 56"/>
                <a:gd name="T50" fmla="*/ 44 w 45"/>
                <a:gd name="T51" fmla="*/ 26 h 56"/>
                <a:gd name="T52" fmla="*/ 29 w 45"/>
                <a:gd name="T53" fmla="*/ 1 h 56"/>
                <a:gd name="T54" fmla="*/ 5 w 45"/>
                <a:gd name="T55" fmla="*/ 19 h 56"/>
                <a:gd name="T56" fmla="*/ 28 w 45"/>
                <a:gd name="T57" fmla="*/ 3 h 56"/>
                <a:gd name="T58" fmla="*/ 33 w 45"/>
                <a:gd name="T59" fmla="*/ 22 h 56"/>
                <a:gd name="T60" fmla="*/ 35 w 45"/>
                <a:gd name="T61" fmla="*/ 7 h 56"/>
                <a:gd name="T62" fmla="*/ 42 w 45"/>
                <a:gd name="T63" fmla="*/ 25 h 56"/>
                <a:gd name="T64" fmla="*/ 40 w 45"/>
                <a:gd name="T65" fmla="*/ 32 h 56"/>
                <a:gd name="T66" fmla="*/ 31 w 45"/>
                <a:gd name="T67" fmla="*/ 33 h 56"/>
                <a:gd name="T68" fmla="*/ 31 w 45"/>
                <a:gd name="T69" fmla="*/ 17 h 56"/>
                <a:gd name="T70" fmla="*/ 26 w 45"/>
                <a:gd name="T71" fmla="*/ 15 h 56"/>
                <a:gd name="T72" fmla="*/ 26 w 45"/>
                <a:gd name="T7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56">
                  <a:moveTo>
                    <a:pt x="5" y="19"/>
                  </a:moveTo>
                  <a:cubicBezTo>
                    <a:pt x="4" y="23"/>
                    <a:pt x="3" y="26"/>
                    <a:pt x="2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6"/>
                    <a:pt x="1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6"/>
                    <a:pt x="18" y="45"/>
                    <a:pt x="17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4" y="31"/>
                    <a:pt x="4" y="30"/>
                  </a:cubicBezTo>
                  <a:cubicBezTo>
                    <a:pt x="5" y="26"/>
                    <a:pt x="6" y="23"/>
                    <a:pt x="7" y="19"/>
                  </a:cubicBezTo>
                  <a:cubicBezTo>
                    <a:pt x="8" y="13"/>
                    <a:pt x="9" y="9"/>
                    <a:pt x="13" y="6"/>
                  </a:cubicBezTo>
                  <a:cubicBezTo>
                    <a:pt x="14" y="6"/>
                    <a:pt x="15" y="6"/>
                    <a:pt x="15" y="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4" y="14"/>
                    <a:pt x="14" y="15"/>
                  </a:cubicBezTo>
                  <a:cubicBezTo>
                    <a:pt x="14" y="16"/>
                    <a:pt x="15" y="18"/>
                    <a:pt x="17" y="18"/>
                  </a:cubicBezTo>
                  <a:cubicBezTo>
                    <a:pt x="18" y="18"/>
                    <a:pt x="19" y="16"/>
                    <a:pt x="19" y="15"/>
                  </a:cubicBezTo>
                  <a:cubicBezTo>
                    <a:pt x="19" y="14"/>
                    <a:pt x="19" y="13"/>
                    <a:pt x="17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3"/>
                    <a:pt x="22" y="3"/>
                    <a:pt x="24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5"/>
                    <a:pt x="38" y="47"/>
                    <a:pt x="38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2"/>
                  </a:cubicBezTo>
                  <a:cubicBezTo>
                    <a:pt x="33" y="41"/>
                    <a:pt x="32" y="40"/>
                    <a:pt x="30" y="40"/>
                  </a:cubicBezTo>
                  <a:cubicBezTo>
                    <a:pt x="29" y="40"/>
                    <a:pt x="27" y="41"/>
                    <a:pt x="27" y="42"/>
                  </a:cubicBezTo>
                  <a:cubicBezTo>
                    <a:pt x="27" y="44"/>
                    <a:pt x="29" y="45"/>
                    <a:pt x="30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4"/>
                    <a:pt x="39" y="54"/>
                    <a:pt x="39" y="55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0" y="50"/>
                    <a:pt x="40" y="37"/>
                    <a:pt x="42" y="33"/>
                  </a:cubicBezTo>
                  <a:cubicBezTo>
                    <a:pt x="42" y="31"/>
                    <a:pt x="43" y="30"/>
                    <a:pt x="43" y="28"/>
                  </a:cubicBezTo>
                  <a:cubicBezTo>
                    <a:pt x="43" y="28"/>
                    <a:pt x="44" y="27"/>
                    <a:pt x="44" y="26"/>
                  </a:cubicBezTo>
                  <a:cubicBezTo>
                    <a:pt x="45" y="21"/>
                    <a:pt x="44" y="15"/>
                    <a:pt x="42" y="10"/>
                  </a:cubicBezTo>
                  <a:cubicBezTo>
                    <a:pt x="39" y="6"/>
                    <a:pt x="34" y="2"/>
                    <a:pt x="29" y="1"/>
                  </a:cubicBezTo>
                  <a:cubicBezTo>
                    <a:pt x="23" y="0"/>
                    <a:pt x="17" y="1"/>
                    <a:pt x="13" y="4"/>
                  </a:cubicBezTo>
                  <a:cubicBezTo>
                    <a:pt x="8" y="8"/>
                    <a:pt x="5" y="13"/>
                    <a:pt x="5" y="19"/>
                  </a:cubicBezTo>
                  <a:close/>
                  <a:moveTo>
                    <a:pt x="26" y="3"/>
                  </a:moveTo>
                  <a:cubicBezTo>
                    <a:pt x="26" y="3"/>
                    <a:pt x="27" y="3"/>
                    <a:pt x="28" y="3"/>
                  </a:cubicBezTo>
                  <a:cubicBezTo>
                    <a:pt x="30" y="3"/>
                    <a:pt x="33" y="4"/>
                    <a:pt x="33" y="5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8" y="8"/>
                    <a:pt x="38" y="9"/>
                    <a:pt x="39" y="11"/>
                  </a:cubicBezTo>
                  <a:cubicBezTo>
                    <a:pt x="42" y="16"/>
                    <a:pt x="43" y="21"/>
                    <a:pt x="42" y="25"/>
                  </a:cubicBezTo>
                  <a:cubicBezTo>
                    <a:pt x="41" y="26"/>
                    <a:pt x="41" y="27"/>
                    <a:pt x="41" y="28"/>
                  </a:cubicBezTo>
                  <a:cubicBezTo>
                    <a:pt x="40" y="29"/>
                    <a:pt x="40" y="30"/>
                    <a:pt x="40" y="32"/>
                  </a:cubicBezTo>
                  <a:cubicBezTo>
                    <a:pt x="39" y="34"/>
                    <a:pt x="38" y="37"/>
                    <a:pt x="38" y="4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6"/>
                    <a:pt x="30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98" name="TextBox 35"/>
          <p:cNvSpPr txBox="1"/>
          <p:nvPr/>
        </p:nvSpPr>
        <p:spPr>
          <a:xfrm>
            <a:off x="6103612" y="5085184"/>
            <a:ext cx="125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推理</a:t>
            </a:r>
            <a:r>
              <a:rPr lang="zh-CN" altLang="en-US" sz="1200" dirty="0" smtClean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99" name="组合 598"/>
          <p:cNvGrpSpPr/>
          <p:nvPr/>
        </p:nvGrpSpPr>
        <p:grpSpPr>
          <a:xfrm>
            <a:off x="4971779" y="4191695"/>
            <a:ext cx="287263" cy="422165"/>
            <a:chOff x="7469187" y="2154238"/>
            <a:chExt cx="287338" cy="422275"/>
          </a:xfrm>
        </p:grpSpPr>
        <p:sp>
          <p:nvSpPr>
            <p:cNvPr id="600" name="Freeform 29"/>
            <p:cNvSpPr>
              <a:spLocks/>
            </p:cNvSpPr>
            <p:nvPr/>
          </p:nvSpPr>
          <p:spPr bwMode="auto">
            <a:xfrm>
              <a:off x="7469187" y="2300288"/>
              <a:ext cx="287338" cy="234950"/>
            </a:xfrm>
            <a:custGeom>
              <a:avLst/>
              <a:gdLst>
                <a:gd name="T0" fmla="*/ 73 w 76"/>
                <a:gd name="T1" fmla="*/ 0 h 61"/>
                <a:gd name="T2" fmla="*/ 73 w 76"/>
                <a:gd name="T3" fmla="*/ 37 h 61"/>
                <a:gd name="T4" fmla="*/ 38 w 76"/>
                <a:gd name="T5" fmla="*/ 58 h 61"/>
                <a:gd name="T6" fmla="*/ 2 w 76"/>
                <a:gd name="T7" fmla="*/ 37 h 61"/>
                <a:gd name="T8" fmla="*/ 2 w 76"/>
                <a:gd name="T9" fmla="*/ 8 h 61"/>
                <a:gd name="T10" fmla="*/ 0 w 76"/>
                <a:gd name="T11" fmla="*/ 8 h 61"/>
                <a:gd name="T12" fmla="*/ 0 w 76"/>
                <a:gd name="T13" fmla="*/ 39 h 61"/>
                <a:gd name="T14" fmla="*/ 38 w 76"/>
                <a:gd name="T15" fmla="*/ 61 h 61"/>
                <a:gd name="T16" fmla="*/ 76 w 76"/>
                <a:gd name="T17" fmla="*/ 39 h 61"/>
                <a:gd name="T18" fmla="*/ 76 w 76"/>
                <a:gd name="T19" fmla="*/ 0 h 61"/>
                <a:gd name="T20" fmla="*/ 73 w 7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61">
                  <a:moveTo>
                    <a:pt x="73" y="0"/>
                  </a:moveTo>
                  <a:cubicBezTo>
                    <a:pt x="73" y="37"/>
                    <a:pt x="73" y="37"/>
                    <a:pt x="73" y="37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1" name="Freeform 30"/>
            <p:cNvSpPr>
              <a:spLocks/>
            </p:cNvSpPr>
            <p:nvPr/>
          </p:nvSpPr>
          <p:spPr bwMode="auto">
            <a:xfrm>
              <a:off x="7469187" y="2341563"/>
              <a:ext cx="287338" cy="234950"/>
            </a:xfrm>
            <a:custGeom>
              <a:avLst/>
              <a:gdLst>
                <a:gd name="T0" fmla="*/ 73 w 76"/>
                <a:gd name="T1" fmla="*/ 1 h 61"/>
                <a:gd name="T2" fmla="*/ 73 w 76"/>
                <a:gd name="T3" fmla="*/ 38 h 61"/>
                <a:gd name="T4" fmla="*/ 38 w 76"/>
                <a:gd name="T5" fmla="*/ 59 h 61"/>
                <a:gd name="T6" fmla="*/ 2 w 76"/>
                <a:gd name="T7" fmla="*/ 38 h 61"/>
                <a:gd name="T8" fmla="*/ 2 w 76"/>
                <a:gd name="T9" fmla="*/ 9 h 61"/>
                <a:gd name="T10" fmla="*/ 0 w 76"/>
                <a:gd name="T11" fmla="*/ 8 h 61"/>
                <a:gd name="T12" fmla="*/ 0 w 76"/>
                <a:gd name="T13" fmla="*/ 39 h 61"/>
                <a:gd name="T14" fmla="*/ 38 w 76"/>
                <a:gd name="T15" fmla="*/ 61 h 61"/>
                <a:gd name="T16" fmla="*/ 76 w 76"/>
                <a:gd name="T17" fmla="*/ 39 h 61"/>
                <a:gd name="T18" fmla="*/ 76 w 76"/>
                <a:gd name="T19" fmla="*/ 0 h 61"/>
                <a:gd name="T20" fmla="*/ 73 w 76"/>
                <a:gd name="T21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61">
                  <a:moveTo>
                    <a:pt x="73" y="1"/>
                  </a:moveTo>
                  <a:cubicBezTo>
                    <a:pt x="73" y="38"/>
                    <a:pt x="73" y="38"/>
                    <a:pt x="73" y="3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8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4" y="1"/>
                    <a:pt x="73" y="1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2" name="Freeform 31"/>
            <p:cNvSpPr>
              <a:spLocks noEditPoints="1"/>
            </p:cNvSpPr>
            <p:nvPr/>
          </p:nvSpPr>
          <p:spPr bwMode="auto">
            <a:xfrm>
              <a:off x="7469187" y="2154238"/>
              <a:ext cx="287338" cy="338138"/>
            </a:xfrm>
            <a:custGeom>
              <a:avLst/>
              <a:gdLst>
                <a:gd name="T0" fmla="*/ 91 w 181"/>
                <a:gd name="T1" fmla="*/ 14 h 213"/>
                <a:gd name="T2" fmla="*/ 169 w 181"/>
                <a:gd name="T3" fmla="*/ 60 h 213"/>
                <a:gd name="T4" fmla="*/ 169 w 181"/>
                <a:gd name="T5" fmla="*/ 155 h 213"/>
                <a:gd name="T6" fmla="*/ 91 w 181"/>
                <a:gd name="T7" fmla="*/ 201 h 213"/>
                <a:gd name="T8" fmla="*/ 10 w 181"/>
                <a:gd name="T9" fmla="*/ 155 h 213"/>
                <a:gd name="T10" fmla="*/ 10 w 181"/>
                <a:gd name="T11" fmla="*/ 60 h 213"/>
                <a:gd name="T12" fmla="*/ 91 w 181"/>
                <a:gd name="T13" fmla="*/ 14 h 213"/>
                <a:gd name="T14" fmla="*/ 91 w 181"/>
                <a:gd name="T15" fmla="*/ 0 h 213"/>
                <a:gd name="T16" fmla="*/ 0 w 181"/>
                <a:gd name="T17" fmla="*/ 53 h 213"/>
                <a:gd name="T18" fmla="*/ 0 w 181"/>
                <a:gd name="T19" fmla="*/ 160 h 213"/>
                <a:gd name="T20" fmla="*/ 91 w 181"/>
                <a:gd name="T21" fmla="*/ 213 h 213"/>
                <a:gd name="T22" fmla="*/ 181 w 181"/>
                <a:gd name="T23" fmla="*/ 160 h 213"/>
                <a:gd name="T24" fmla="*/ 181 w 181"/>
                <a:gd name="T25" fmla="*/ 53 h 213"/>
                <a:gd name="T26" fmla="*/ 91 w 181"/>
                <a:gd name="T27" fmla="*/ 0 h 213"/>
                <a:gd name="T28" fmla="*/ 91 w 181"/>
                <a:gd name="T2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3">
                  <a:moveTo>
                    <a:pt x="91" y="14"/>
                  </a:moveTo>
                  <a:lnTo>
                    <a:pt x="169" y="60"/>
                  </a:lnTo>
                  <a:lnTo>
                    <a:pt x="169" y="155"/>
                  </a:lnTo>
                  <a:lnTo>
                    <a:pt x="91" y="201"/>
                  </a:lnTo>
                  <a:lnTo>
                    <a:pt x="10" y="155"/>
                  </a:lnTo>
                  <a:lnTo>
                    <a:pt x="10" y="60"/>
                  </a:lnTo>
                  <a:lnTo>
                    <a:pt x="91" y="14"/>
                  </a:lnTo>
                  <a:close/>
                  <a:moveTo>
                    <a:pt x="91" y="0"/>
                  </a:moveTo>
                  <a:lnTo>
                    <a:pt x="0" y="53"/>
                  </a:lnTo>
                  <a:lnTo>
                    <a:pt x="0" y="160"/>
                  </a:lnTo>
                  <a:lnTo>
                    <a:pt x="91" y="213"/>
                  </a:lnTo>
                  <a:lnTo>
                    <a:pt x="181" y="160"/>
                  </a:lnTo>
                  <a:lnTo>
                    <a:pt x="181" y="5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3" name="Freeform 32"/>
            <p:cNvSpPr>
              <a:spLocks noEditPoints="1"/>
            </p:cNvSpPr>
            <p:nvPr/>
          </p:nvSpPr>
          <p:spPr bwMode="auto">
            <a:xfrm>
              <a:off x="7469187" y="2154238"/>
              <a:ext cx="287338" cy="288000"/>
            </a:xfrm>
            <a:custGeom>
              <a:avLst/>
              <a:gdLst>
                <a:gd name="T0" fmla="*/ 91 w 181"/>
                <a:gd name="T1" fmla="*/ 14 h 213"/>
                <a:gd name="T2" fmla="*/ 169 w 181"/>
                <a:gd name="T3" fmla="*/ 60 h 213"/>
                <a:gd name="T4" fmla="*/ 169 w 181"/>
                <a:gd name="T5" fmla="*/ 155 h 213"/>
                <a:gd name="T6" fmla="*/ 91 w 181"/>
                <a:gd name="T7" fmla="*/ 201 h 213"/>
                <a:gd name="T8" fmla="*/ 10 w 181"/>
                <a:gd name="T9" fmla="*/ 155 h 213"/>
                <a:gd name="T10" fmla="*/ 10 w 181"/>
                <a:gd name="T11" fmla="*/ 60 h 213"/>
                <a:gd name="T12" fmla="*/ 91 w 181"/>
                <a:gd name="T13" fmla="*/ 14 h 213"/>
                <a:gd name="T14" fmla="*/ 91 w 181"/>
                <a:gd name="T15" fmla="*/ 0 h 213"/>
                <a:gd name="T16" fmla="*/ 0 w 181"/>
                <a:gd name="T17" fmla="*/ 53 h 213"/>
                <a:gd name="T18" fmla="*/ 0 w 181"/>
                <a:gd name="T19" fmla="*/ 160 h 213"/>
                <a:gd name="T20" fmla="*/ 91 w 181"/>
                <a:gd name="T21" fmla="*/ 213 h 213"/>
                <a:gd name="T22" fmla="*/ 181 w 181"/>
                <a:gd name="T23" fmla="*/ 160 h 213"/>
                <a:gd name="T24" fmla="*/ 181 w 181"/>
                <a:gd name="T25" fmla="*/ 53 h 213"/>
                <a:gd name="T26" fmla="*/ 91 w 181"/>
                <a:gd name="T27" fmla="*/ 0 h 213"/>
                <a:gd name="T28" fmla="*/ 91 w 181"/>
                <a:gd name="T2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3">
                  <a:moveTo>
                    <a:pt x="91" y="14"/>
                  </a:moveTo>
                  <a:lnTo>
                    <a:pt x="169" y="60"/>
                  </a:lnTo>
                  <a:lnTo>
                    <a:pt x="169" y="155"/>
                  </a:lnTo>
                  <a:lnTo>
                    <a:pt x="91" y="201"/>
                  </a:lnTo>
                  <a:lnTo>
                    <a:pt x="10" y="155"/>
                  </a:lnTo>
                  <a:lnTo>
                    <a:pt x="10" y="60"/>
                  </a:lnTo>
                  <a:lnTo>
                    <a:pt x="91" y="14"/>
                  </a:lnTo>
                  <a:moveTo>
                    <a:pt x="91" y="0"/>
                  </a:moveTo>
                  <a:lnTo>
                    <a:pt x="0" y="53"/>
                  </a:lnTo>
                  <a:lnTo>
                    <a:pt x="0" y="160"/>
                  </a:lnTo>
                  <a:lnTo>
                    <a:pt x="91" y="213"/>
                  </a:lnTo>
                  <a:lnTo>
                    <a:pt x="181" y="160"/>
                  </a:lnTo>
                  <a:lnTo>
                    <a:pt x="181" y="53"/>
                  </a:lnTo>
                  <a:lnTo>
                    <a:pt x="91" y="0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" name="Line 33"/>
            <p:cNvSpPr>
              <a:spLocks noChangeShapeType="1"/>
            </p:cNvSpPr>
            <p:nvPr/>
          </p:nvSpPr>
          <p:spPr bwMode="auto">
            <a:xfrm>
              <a:off x="7507288" y="2176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5" name="Line 34"/>
            <p:cNvSpPr>
              <a:spLocks noChangeShapeType="1"/>
            </p:cNvSpPr>
            <p:nvPr/>
          </p:nvSpPr>
          <p:spPr bwMode="auto">
            <a:xfrm>
              <a:off x="7507288" y="2176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06" name="TextBox 102"/>
          <p:cNvSpPr txBox="1"/>
          <p:nvPr/>
        </p:nvSpPr>
        <p:spPr>
          <a:xfrm>
            <a:off x="4479675" y="4490126"/>
            <a:ext cx="1225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分布式</a:t>
            </a:r>
            <a:r>
              <a:rPr lang="zh-CN" altLang="en-US" sz="12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缓存</a:t>
            </a:r>
            <a:endParaRPr lang="zh-CN" altLang="en-US" sz="1200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07" name="组合 606"/>
          <p:cNvGrpSpPr/>
          <p:nvPr/>
        </p:nvGrpSpPr>
        <p:grpSpPr>
          <a:xfrm>
            <a:off x="5820104" y="4220263"/>
            <a:ext cx="323916" cy="307895"/>
            <a:chOff x="7342188" y="5337176"/>
            <a:chExt cx="406399" cy="307975"/>
          </a:xfrm>
        </p:grpSpPr>
        <p:sp>
          <p:nvSpPr>
            <p:cNvPr id="608" name="Freeform 114"/>
            <p:cNvSpPr>
              <a:spLocks/>
            </p:cNvSpPr>
            <p:nvPr/>
          </p:nvSpPr>
          <p:spPr bwMode="auto">
            <a:xfrm>
              <a:off x="7380288" y="5375276"/>
              <a:ext cx="331787" cy="227013"/>
            </a:xfrm>
            <a:custGeom>
              <a:avLst/>
              <a:gdLst>
                <a:gd name="T0" fmla="*/ 0 w 209"/>
                <a:gd name="T1" fmla="*/ 12 h 143"/>
                <a:gd name="T2" fmla="*/ 194 w 209"/>
                <a:gd name="T3" fmla="*/ 12 h 143"/>
                <a:gd name="T4" fmla="*/ 194 w 209"/>
                <a:gd name="T5" fmla="*/ 143 h 143"/>
                <a:gd name="T6" fmla="*/ 209 w 209"/>
                <a:gd name="T7" fmla="*/ 143 h 143"/>
                <a:gd name="T8" fmla="*/ 209 w 209"/>
                <a:gd name="T9" fmla="*/ 0 h 143"/>
                <a:gd name="T10" fmla="*/ 0 w 209"/>
                <a:gd name="T11" fmla="*/ 0 h 143"/>
                <a:gd name="T12" fmla="*/ 0 w 209"/>
                <a:gd name="T13" fmla="*/ 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43">
                  <a:moveTo>
                    <a:pt x="0" y="12"/>
                  </a:moveTo>
                  <a:lnTo>
                    <a:pt x="194" y="12"/>
                  </a:lnTo>
                  <a:lnTo>
                    <a:pt x="194" y="143"/>
                  </a:lnTo>
                  <a:lnTo>
                    <a:pt x="209" y="143"/>
                  </a:lnTo>
                  <a:lnTo>
                    <a:pt x="209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9" name="Freeform 115"/>
            <p:cNvSpPr>
              <a:spLocks/>
            </p:cNvSpPr>
            <p:nvPr/>
          </p:nvSpPr>
          <p:spPr bwMode="auto">
            <a:xfrm>
              <a:off x="7429500" y="5337176"/>
              <a:ext cx="319087" cy="215900"/>
            </a:xfrm>
            <a:custGeom>
              <a:avLst/>
              <a:gdLst>
                <a:gd name="T0" fmla="*/ 0 w 201"/>
                <a:gd name="T1" fmla="*/ 0 h 136"/>
                <a:gd name="T2" fmla="*/ 0 w 201"/>
                <a:gd name="T3" fmla="*/ 12 h 136"/>
                <a:gd name="T4" fmla="*/ 190 w 201"/>
                <a:gd name="T5" fmla="*/ 12 h 136"/>
                <a:gd name="T6" fmla="*/ 190 w 201"/>
                <a:gd name="T7" fmla="*/ 136 h 136"/>
                <a:gd name="T8" fmla="*/ 201 w 201"/>
                <a:gd name="T9" fmla="*/ 136 h 136"/>
                <a:gd name="T10" fmla="*/ 201 w 201"/>
                <a:gd name="T11" fmla="*/ 0 h 136"/>
                <a:gd name="T12" fmla="*/ 0 w 201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36">
                  <a:moveTo>
                    <a:pt x="0" y="0"/>
                  </a:moveTo>
                  <a:lnTo>
                    <a:pt x="0" y="12"/>
                  </a:lnTo>
                  <a:lnTo>
                    <a:pt x="190" y="12"/>
                  </a:lnTo>
                  <a:lnTo>
                    <a:pt x="190" y="136"/>
                  </a:lnTo>
                  <a:lnTo>
                    <a:pt x="201" y="136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0" name="Freeform 116"/>
            <p:cNvSpPr>
              <a:spLocks noEditPoints="1"/>
            </p:cNvSpPr>
            <p:nvPr/>
          </p:nvSpPr>
          <p:spPr bwMode="auto">
            <a:xfrm>
              <a:off x="7342188" y="5413376"/>
              <a:ext cx="328612" cy="231775"/>
            </a:xfrm>
            <a:custGeom>
              <a:avLst/>
              <a:gdLst>
                <a:gd name="T0" fmla="*/ 0 w 207"/>
                <a:gd name="T1" fmla="*/ 146 h 146"/>
                <a:gd name="T2" fmla="*/ 207 w 207"/>
                <a:gd name="T3" fmla="*/ 146 h 146"/>
                <a:gd name="T4" fmla="*/ 207 w 207"/>
                <a:gd name="T5" fmla="*/ 0 h 146"/>
                <a:gd name="T6" fmla="*/ 0 w 207"/>
                <a:gd name="T7" fmla="*/ 0 h 146"/>
                <a:gd name="T8" fmla="*/ 0 w 207"/>
                <a:gd name="T9" fmla="*/ 146 h 146"/>
                <a:gd name="T10" fmla="*/ 12 w 207"/>
                <a:gd name="T11" fmla="*/ 12 h 146"/>
                <a:gd name="T12" fmla="*/ 195 w 207"/>
                <a:gd name="T13" fmla="*/ 12 h 146"/>
                <a:gd name="T14" fmla="*/ 195 w 207"/>
                <a:gd name="T15" fmla="*/ 134 h 146"/>
                <a:gd name="T16" fmla="*/ 12 w 207"/>
                <a:gd name="T17" fmla="*/ 134 h 146"/>
                <a:gd name="T18" fmla="*/ 12 w 207"/>
                <a:gd name="T19" fmla="*/ 1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146">
                  <a:moveTo>
                    <a:pt x="0" y="146"/>
                  </a:moveTo>
                  <a:lnTo>
                    <a:pt x="207" y="146"/>
                  </a:lnTo>
                  <a:lnTo>
                    <a:pt x="207" y="0"/>
                  </a:lnTo>
                  <a:lnTo>
                    <a:pt x="0" y="0"/>
                  </a:lnTo>
                  <a:lnTo>
                    <a:pt x="0" y="146"/>
                  </a:lnTo>
                  <a:close/>
                  <a:moveTo>
                    <a:pt x="12" y="12"/>
                  </a:moveTo>
                  <a:lnTo>
                    <a:pt x="195" y="12"/>
                  </a:lnTo>
                  <a:lnTo>
                    <a:pt x="195" y="134"/>
                  </a:lnTo>
                  <a:lnTo>
                    <a:pt x="12" y="13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1" name="Oval 117"/>
            <p:cNvSpPr>
              <a:spLocks noChangeArrowheads="1"/>
            </p:cNvSpPr>
            <p:nvPr/>
          </p:nvSpPr>
          <p:spPr bwMode="auto">
            <a:xfrm>
              <a:off x="7399338" y="5510213"/>
              <a:ext cx="38100" cy="38100"/>
            </a:xfrm>
            <a:prstGeom prst="ellipse">
              <a:avLst/>
            </a:pr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2" name="Oval 118"/>
            <p:cNvSpPr>
              <a:spLocks noChangeArrowheads="1"/>
            </p:cNvSpPr>
            <p:nvPr/>
          </p:nvSpPr>
          <p:spPr bwMode="auto">
            <a:xfrm>
              <a:off x="7485063" y="5510213"/>
              <a:ext cx="42862" cy="38100"/>
            </a:xfrm>
            <a:prstGeom prst="ellipse">
              <a:avLst/>
            </a:pr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3" name="Oval 119"/>
            <p:cNvSpPr>
              <a:spLocks noChangeArrowheads="1"/>
            </p:cNvSpPr>
            <p:nvPr/>
          </p:nvSpPr>
          <p:spPr bwMode="auto">
            <a:xfrm>
              <a:off x="7575550" y="5510213"/>
              <a:ext cx="0" cy="38100"/>
            </a:xfrm>
            <a:prstGeom prst="ellipse">
              <a:avLst/>
            </a:pr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14" name="TextBox 102"/>
          <p:cNvSpPr txBox="1"/>
          <p:nvPr/>
        </p:nvSpPr>
        <p:spPr>
          <a:xfrm>
            <a:off x="5372682" y="4490126"/>
            <a:ext cx="1225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分布式</a:t>
            </a:r>
            <a:r>
              <a:rPr lang="zh-CN" altLang="en-US" sz="12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消息</a:t>
            </a:r>
            <a:endParaRPr lang="zh-CN" altLang="en-US" sz="1200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15" name="组合 614"/>
          <p:cNvGrpSpPr/>
          <p:nvPr/>
        </p:nvGrpSpPr>
        <p:grpSpPr>
          <a:xfrm>
            <a:off x="6999331" y="4220263"/>
            <a:ext cx="287925" cy="287925"/>
            <a:chOff x="2279650" y="5349875"/>
            <a:chExt cx="346075" cy="404813"/>
          </a:xfrm>
        </p:grpSpPr>
        <p:sp>
          <p:nvSpPr>
            <p:cNvPr id="616" name="Freeform 95"/>
            <p:cNvSpPr>
              <a:spLocks noEditPoints="1"/>
            </p:cNvSpPr>
            <p:nvPr/>
          </p:nvSpPr>
          <p:spPr bwMode="auto">
            <a:xfrm>
              <a:off x="2279650" y="5349875"/>
              <a:ext cx="346075" cy="404813"/>
            </a:xfrm>
            <a:custGeom>
              <a:avLst/>
              <a:gdLst>
                <a:gd name="T0" fmla="*/ 91 w 92"/>
                <a:gd name="T1" fmla="*/ 25 h 105"/>
                <a:gd name="T2" fmla="*/ 47 w 92"/>
                <a:gd name="T3" fmla="*/ 0 h 105"/>
                <a:gd name="T4" fmla="*/ 45 w 92"/>
                <a:gd name="T5" fmla="*/ 0 h 105"/>
                <a:gd name="T6" fmla="*/ 1 w 92"/>
                <a:gd name="T7" fmla="*/ 25 h 105"/>
                <a:gd name="T8" fmla="*/ 0 w 92"/>
                <a:gd name="T9" fmla="*/ 27 h 105"/>
                <a:gd name="T10" fmla="*/ 0 w 92"/>
                <a:gd name="T11" fmla="*/ 78 h 105"/>
                <a:gd name="T12" fmla="*/ 1 w 92"/>
                <a:gd name="T13" fmla="*/ 80 h 105"/>
                <a:gd name="T14" fmla="*/ 45 w 92"/>
                <a:gd name="T15" fmla="*/ 105 h 105"/>
                <a:gd name="T16" fmla="*/ 46 w 92"/>
                <a:gd name="T17" fmla="*/ 105 h 105"/>
                <a:gd name="T18" fmla="*/ 47 w 92"/>
                <a:gd name="T19" fmla="*/ 105 h 105"/>
                <a:gd name="T20" fmla="*/ 91 w 92"/>
                <a:gd name="T21" fmla="*/ 80 h 105"/>
                <a:gd name="T22" fmla="*/ 92 w 92"/>
                <a:gd name="T23" fmla="*/ 78 h 105"/>
                <a:gd name="T24" fmla="*/ 92 w 92"/>
                <a:gd name="T25" fmla="*/ 27 h 105"/>
                <a:gd name="T26" fmla="*/ 91 w 92"/>
                <a:gd name="T27" fmla="*/ 25 h 105"/>
                <a:gd name="T28" fmla="*/ 87 w 92"/>
                <a:gd name="T29" fmla="*/ 76 h 105"/>
                <a:gd name="T30" fmla="*/ 46 w 92"/>
                <a:gd name="T31" fmla="*/ 100 h 105"/>
                <a:gd name="T32" fmla="*/ 5 w 92"/>
                <a:gd name="T33" fmla="*/ 76 h 105"/>
                <a:gd name="T34" fmla="*/ 5 w 92"/>
                <a:gd name="T35" fmla="*/ 29 h 105"/>
                <a:gd name="T36" fmla="*/ 46 w 92"/>
                <a:gd name="T37" fmla="*/ 5 h 105"/>
                <a:gd name="T38" fmla="*/ 87 w 92"/>
                <a:gd name="T39" fmla="*/ 29 h 105"/>
                <a:gd name="T40" fmla="*/ 87 w 92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05">
                  <a:moveTo>
                    <a:pt x="91" y="25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1" y="80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6" y="105"/>
                  </a:cubicBezTo>
                  <a:cubicBezTo>
                    <a:pt x="46" y="105"/>
                    <a:pt x="47" y="105"/>
                    <a:pt x="47" y="105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79"/>
                    <a:pt x="92" y="79"/>
                    <a:pt x="92" y="78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1" y="26"/>
                    <a:pt x="91" y="25"/>
                  </a:cubicBezTo>
                  <a:close/>
                  <a:moveTo>
                    <a:pt x="87" y="76"/>
                  </a:moveTo>
                  <a:cubicBezTo>
                    <a:pt x="46" y="100"/>
                    <a:pt x="46" y="100"/>
                    <a:pt x="46" y="10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87" y="29"/>
                    <a:pt x="87" y="29"/>
                    <a:pt x="87" y="29"/>
                  </a:cubicBezTo>
                  <a:lnTo>
                    <a:pt x="87" y="76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7" name="Freeform 99"/>
            <p:cNvSpPr>
              <a:spLocks noEditPoints="1"/>
            </p:cNvSpPr>
            <p:nvPr/>
          </p:nvSpPr>
          <p:spPr bwMode="auto">
            <a:xfrm>
              <a:off x="2354263" y="5449888"/>
              <a:ext cx="155690" cy="220663"/>
            </a:xfrm>
            <a:custGeom>
              <a:avLst/>
              <a:gdLst>
                <a:gd name="T0" fmla="*/ 25 w 51"/>
                <a:gd name="T1" fmla="*/ 1 h 57"/>
                <a:gd name="T2" fmla="*/ 1 w 51"/>
                <a:gd name="T3" fmla="*/ 12 h 57"/>
                <a:gd name="T4" fmla="*/ 0 w 51"/>
                <a:gd name="T5" fmla="*/ 13 h 57"/>
                <a:gd name="T6" fmla="*/ 1 w 51"/>
                <a:gd name="T7" fmla="*/ 14 h 57"/>
                <a:gd name="T8" fmla="*/ 16 w 51"/>
                <a:gd name="T9" fmla="*/ 21 h 57"/>
                <a:gd name="T10" fmla="*/ 1 w 51"/>
                <a:gd name="T11" fmla="*/ 27 h 57"/>
                <a:gd name="T12" fmla="*/ 1 w 51"/>
                <a:gd name="T13" fmla="*/ 28 h 57"/>
                <a:gd name="T14" fmla="*/ 1 w 51"/>
                <a:gd name="T15" fmla="*/ 28 h 57"/>
                <a:gd name="T16" fmla="*/ 1 w 51"/>
                <a:gd name="T17" fmla="*/ 44 h 57"/>
                <a:gd name="T18" fmla="*/ 1 w 51"/>
                <a:gd name="T19" fmla="*/ 45 h 57"/>
                <a:gd name="T20" fmla="*/ 25 w 51"/>
                <a:gd name="T21" fmla="*/ 57 h 57"/>
                <a:gd name="T22" fmla="*/ 26 w 51"/>
                <a:gd name="T23" fmla="*/ 57 h 57"/>
                <a:gd name="T24" fmla="*/ 27 w 51"/>
                <a:gd name="T25" fmla="*/ 57 h 57"/>
                <a:gd name="T26" fmla="*/ 51 w 51"/>
                <a:gd name="T27" fmla="*/ 45 h 57"/>
                <a:gd name="T28" fmla="*/ 51 w 51"/>
                <a:gd name="T29" fmla="*/ 44 h 57"/>
                <a:gd name="T30" fmla="*/ 51 w 51"/>
                <a:gd name="T31" fmla="*/ 43 h 57"/>
                <a:gd name="T32" fmla="*/ 37 w 51"/>
                <a:gd name="T33" fmla="*/ 37 h 57"/>
                <a:gd name="T34" fmla="*/ 51 w 51"/>
                <a:gd name="T35" fmla="*/ 29 h 57"/>
                <a:gd name="T36" fmla="*/ 51 w 51"/>
                <a:gd name="T37" fmla="*/ 28 h 57"/>
                <a:gd name="T38" fmla="*/ 51 w 51"/>
                <a:gd name="T39" fmla="*/ 28 h 57"/>
                <a:gd name="T40" fmla="*/ 51 w 51"/>
                <a:gd name="T41" fmla="*/ 13 h 57"/>
                <a:gd name="T42" fmla="*/ 50 w 51"/>
                <a:gd name="T43" fmla="*/ 12 h 57"/>
                <a:gd name="T44" fmla="*/ 26 w 51"/>
                <a:gd name="T45" fmla="*/ 1 h 57"/>
                <a:gd name="T46" fmla="*/ 25 w 51"/>
                <a:gd name="T47" fmla="*/ 1 h 57"/>
                <a:gd name="T48" fmla="*/ 4 w 51"/>
                <a:gd name="T49" fmla="*/ 30 h 57"/>
                <a:gd name="T50" fmla="*/ 16 w 51"/>
                <a:gd name="T51" fmla="*/ 37 h 57"/>
                <a:gd name="T52" fmla="*/ 4 w 51"/>
                <a:gd name="T53" fmla="*/ 42 h 57"/>
                <a:gd name="T54" fmla="*/ 4 w 51"/>
                <a:gd name="T55" fmla="*/ 30 h 57"/>
                <a:gd name="T56" fmla="*/ 4 w 51"/>
                <a:gd name="T57" fmla="*/ 30 h 57"/>
                <a:gd name="T58" fmla="*/ 47 w 51"/>
                <a:gd name="T59" fmla="*/ 44 h 57"/>
                <a:gd name="T60" fmla="*/ 26 w 51"/>
                <a:gd name="T61" fmla="*/ 55 h 57"/>
                <a:gd name="T62" fmla="*/ 4 w 51"/>
                <a:gd name="T63" fmla="*/ 44 h 57"/>
                <a:gd name="T64" fmla="*/ 18 w 51"/>
                <a:gd name="T65" fmla="*/ 38 h 57"/>
                <a:gd name="T66" fmla="*/ 25 w 51"/>
                <a:gd name="T67" fmla="*/ 42 h 57"/>
                <a:gd name="T68" fmla="*/ 26 w 51"/>
                <a:gd name="T69" fmla="*/ 42 h 57"/>
                <a:gd name="T70" fmla="*/ 27 w 51"/>
                <a:gd name="T71" fmla="*/ 42 h 57"/>
                <a:gd name="T72" fmla="*/ 34 w 51"/>
                <a:gd name="T73" fmla="*/ 38 h 57"/>
                <a:gd name="T74" fmla="*/ 47 w 51"/>
                <a:gd name="T75" fmla="*/ 44 h 57"/>
                <a:gd name="T76" fmla="*/ 47 w 51"/>
                <a:gd name="T77" fmla="*/ 44 h 57"/>
                <a:gd name="T78" fmla="*/ 26 w 51"/>
                <a:gd name="T79" fmla="*/ 39 h 57"/>
                <a:gd name="T80" fmla="*/ 4 w 51"/>
                <a:gd name="T81" fmla="*/ 29 h 57"/>
                <a:gd name="T82" fmla="*/ 18 w 51"/>
                <a:gd name="T83" fmla="*/ 22 h 57"/>
                <a:gd name="T84" fmla="*/ 25 w 51"/>
                <a:gd name="T85" fmla="*/ 26 h 57"/>
                <a:gd name="T86" fmla="*/ 26 w 51"/>
                <a:gd name="T87" fmla="*/ 26 h 57"/>
                <a:gd name="T88" fmla="*/ 27 w 51"/>
                <a:gd name="T89" fmla="*/ 26 h 57"/>
                <a:gd name="T90" fmla="*/ 33 w 51"/>
                <a:gd name="T91" fmla="*/ 22 h 57"/>
                <a:gd name="T92" fmla="*/ 47 w 51"/>
                <a:gd name="T93" fmla="*/ 29 h 57"/>
                <a:gd name="T94" fmla="*/ 26 w 51"/>
                <a:gd name="T95" fmla="*/ 39 h 57"/>
                <a:gd name="T96" fmla="*/ 26 w 51"/>
                <a:gd name="T97" fmla="*/ 39 h 57"/>
                <a:gd name="T98" fmla="*/ 48 w 51"/>
                <a:gd name="T99" fmla="*/ 27 h 57"/>
                <a:gd name="T100" fmla="*/ 36 w 51"/>
                <a:gd name="T101" fmla="*/ 21 h 57"/>
                <a:gd name="T102" fmla="*/ 48 w 51"/>
                <a:gd name="T103" fmla="*/ 15 h 57"/>
                <a:gd name="T104" fmla="*/ 48 w 51"/>
                <a:gd name="T105" fmla="*/ 27 h 57"/>
                <a:gd name="T106" fmla="*/ 48 w 51"/>
                <a:gd name="T107" fmla="*/ 27 h 57"/>
                <a:gd name="T108" fmla="*/ 47 w 51"/>
                <a:gd name="T109" fmla="*/ 13 h 57"/>
                <a:gd name="T110" fmla="*/ 26 w 51"/>
                <a:gd name="T111" fmla="*/ 23 h 57"/>
                <a:gd name="T112" fmla="*/ 4 w 51"/>
                <a:gd name="T113" fmla="*/ 13 h 57"/>
                <a:gd name="T114" fmla="*/ 26 w 51"/>
                <a:gd name="T115" fmla="*/ 3 h 57"/>
                <a:gd name="T116" fmla="*/ 47 w 51"/>
                <a:gd name="T117" fmla="*/ 13 h 57"/>
                <a:gd name="T118" fmla="*/ 47 w 51"/>
                <a:gd name="T119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" h="57">
                  <a:moveTo>
                    <a:pt x="25" y="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7" y="57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51" y="30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5" y="0"/>
                    <a:pt x="25" y="1"/>
                  </a:cubicBezTo>
                  <a:close/>
                  <a:moveTo>
                    <a:pt x="4" y="3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lose/>
                  <a:moveTo>
                    <a:pt x="47" y="44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2"/>
                    <a:pt x="26" y="42"/>
                    <a:pt x="27" y="4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26" y="3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6" y="26"/>
                  </a:cubicBezTo>
                  <a:cubicBezTo>
                    <a:pt x="26" y="26"/>
                    <a:pt x="26" y="26"/>
                    <a:pt x="27" y="26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lose/>
                  <a:moveTo>
                    <a:pt x="48" y="27"/>
                  </a:moveTo>
                  <a:cubicBezTo>
                    <a:pt x="36" y="21"/>
                    <a:pt x="36" y="21"/>
                    <a:pt x="36" y="21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lose/>
                  <a:moveTo>
                    <a:pt x="47" y="13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18" name="TextBox 102"/>
          <p:cNvSpPr txBox="1"/>
          <p:nvPr/>
        </p:nvSpPr>
        <p:spPr>
          <a:xfrm>
            <a:off x="6421615" y="4490126"/>
            <a:ext cx="1225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分布式数据库</a:t>
            </a:r>
            <a:endParaRPr lang="zh-CN" altLang="en-US" sz="1200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19" name="组合 618"/>
          <p:cNvGrpSpPr/>
          <p:nvPr/>
        </p:nvGrpSpPr>
        <p:grpSpPr>
          <a:xfrm>
            <a:off x="7791181" y="4220263"/>
            <a:ext cx="287925" cy="287925"/>
            <a:chOff x="2279650" y="5349875"/>
            <a:chExt cx="346075" cy="404813"/>
          </a:xfrm>
        </p:grpSpPr>
        <p:sp>
          <p:nvSpPr>
            <p:cNvPr id="620" name="Freeform 95"/>
            <p:cNvSpPr>
              <a:spLocks noEditPoints="1"/>
            </p:cNvSpPr>
            <p:nvPr/>
          </p:nvSpPr>
          <p:spPr bwMode="auto">
            <a:xfrm>
              <a:off x="2279650" y="5349875"/>
              <a:ext cx="346075" cy="404813"/>
            </a:xfrm>
            <a:custGeom>
              <a:avLst/>
              <a:gdLst>
                <a:gd name="T0" fmla="*/ 91 w 92"/>
                <a:gd name="T1" fmla="*/ 25 h 105"/>
                <a:gd name="T2" fmla="*/ 47 w 92"/>
                <a:gd name="T3" fmla="*/ 0 h 105"/>
                <a:gd name="T4" fmla="*/ 45 w 92"/>
                <a:gd name="T5" fmla="*/ 0 h 105"/>
                <a:gd name="T6" fmla="*/ 1 w 92"/>
                <a:gd name="T7" fmla="*/ 25 h 105"/>
                <a:gd name="T8" fmla="*/ 0 w 92"/>
                <a:gd name="T9" fmla="*/ 27 h 105"/>
                <a:gd name="T10" fmla="*/ 0 w 92"/>
                <a:gd name="T11" fmla="*/ 78 h 105"/>
                <a:gd name="T12" fmla="*/ 1 w 92"/>
                <a:gd name="T13" fmla="*/ 80 h 105"/>
                <a:gd name="T14" fmla="*/ 45 w 92"/>
                <a:gd name="T15" fmla="*/ 105 h 105"/>
                <a:gd name="T16" fmla="*/ 46 w 92"/>
                <a:gd name="T17" fmla="*/ 105 h 105"/>
                <a:gd name="T18" fmla="*/ 47 w 92"/>
                <a:gd name="T19" fmla="*/ 105 h 105"/>
                <a:gd name="T20" fmla="*/ 91 w 92"/>
                <a:gd name="T21" fmla="*/ 80 h 105"/>
                <a:gd name="T22" fmla="*/ 92 w 92"/>
                <a:gd name="T23" fmla="*/ 78 h 105"/>
                <a:gd name="T24" fmla="*/ 92 w 92"/>
                <a:gd name="T25" fmla="*/ 27 h 105"/>
                <a:gd name="T26" fmla="*/ 91 w 92"/>
                <a:gd name="T27" fmla="*/ 25 h 105"/>
                <a:gd name="T28" fmla="*/ 87 w 92"/>
                <a:gd name="T29" fmla="*/ 76 h 105"/>
                <a:gd name="T30" fmla="*/ 46 w 92"/>
                <a:gd name="T31" fmla="*/ 100 h 105"/>
                <a:gd name="T32" fmla="*/ 5 w 92"/>
                <a:gd name="T33" fmla="*/ 76 h 105"/>
                <a:gd name="T34" fmla="*/ 5 w 92"/>
                <a:gd name="T35" fmla="*/ 29 h 105"/>
                <a:gd name="T36" fmla="*/ 46 w 92"/>
                <a:gd name="T37" fmla="*/ 5 h 105"/>
                <a:gd name="T38" fmla="*/ 87 w 92"/>
                <a:gd name="T39" fmla="*/ 29 h 105"/>
                <a:gd name="T40" fmla="*/ 87 w 92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05">
                  <a:moveTo>
                    <a:pt x="91" y="25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1" y="80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6" y="105"/>
                  </a:cubicBezTo>
                  <a:cubicBezTo>
                    <a:pt x="46" y="105"/>
                    <a:pt x="47" y="105"/>
                    <a:pt x="47" y="105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79"/>
                    <a:pt x="92" y="79"/>
                    <a:pt x="92" y="78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1" y="26"/>
                    <a:pt x="91" y="25"/>
                  </a:cubicBezTo>
                  <a:close/>
                  <a:moveTo>
                    <a:pt x="87" y="76"/>
                  </a:moveTo>
                  <a:cubicBezTo>
                    <a:pt x="46" y="100"/>
                    <a:pt x="46" y="100"/>
                    <a:pt x="46" y="10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87" y="29"/>
                    <a:pt x="87" y="29"/>
                    <a:pt x="87" y="29"/>
                  </a:cubicBezTo>
                  <a:lnTo>
                    <a:pt x="87" y="76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1" name="Freeform 99"/>
            <p:cNvSpPr>
              <a:spLocks noEditPoints="1"/>
            </p:cNvSpPr>
            <p:nvPr/>
          </p:nvSpPr>
          <p:spPr bwMode="auto">
            <a:xfrm>
              <a:off x="2354263" y="5449888"/>
              <a:ext cx="155690" cy="220663"/>
            </a:xfrm>
            <a:custGeom>
              <a:avLst/>
              <a:gdLst>
                <a:gd name="T0" fmla="*/ 25 w 51"/>
                <a:gd name="T1" fmla="*/ 1 h 57"/>
                <a:gd name="T2" fmla="*/ 1 w 51"/>
                <a:gd name="T3" fmla="*/ 12 h 57"/>
                <a:gd name="T4" fmla="*/ 0 w 51"/>
                <a:gd name="T5" fmla="*/ 13 h 57"/>
                <a:gd name="T6" fmla="*/ 1 w 51"/>
                <a:gd name="T7" fmla="*/ 14 h 57"/>
                <a:gd name="T8" fmla="*/ 16 w 51"/>
                <a:gd name="T9" fmla="*/ 21 h 57"/>
                <a:gd name="T10" fmla="*/ 1 w 51"/>
                <a:gd name="T11" fmla="*/ 27 h 57"/>
                <a:gd name="T12" fmla="*/ 1 w 51"/>
                <a:gd name="T13" fmla="*/ 28 h 57"/>
                <a:gd name="T14" fmla="*/ 1 w 51"/>
                <a:gd name="T15" fmla="*/ 28 h 57"/>
                <a:gd name="T16" fmla="*/ 1 w 51"/>
                <a:gd name="T17" fmla="*/ 44 h 57"/>
                <a:gd name="T18" fmla="*/ 1 w 51"/>
                <a:gd name="T19" fmla="*/ 45 h 57"/>
                <a:gd name="T20" fmla="*/ 25 w 51"/>
                <a:gd name="T21" fmla="*/ 57 h 57"/>
                <a:gd name="T22" fmla="*/ 26 w 51"/>
                <a:gd name="T23" fmla="*/ 57 h 57"/>
                <a:gd name="T24" fmla="*/ 27 w 51"/>
                <a:gd name="T25" fmla="*/ 57 h 57"/>
                <a:gd name="T26" fmla="*/ 51 w 51"/>
                <a:gd name="T27" fmla="*/ 45 h 57"/>
                <a:gd name="T28" fmla="*/ 51 w 51"/>
                <a:gd name="T29" fmla="*/ 44 h 57"/>
                <a:gd name="T30" fmla="*/ 51 w 51"/>
                <a:gd name="T31" fmla="*/ 43 h 57"/>
                <a:gd name="T32" fmla="*/ 37 w 51"/>
                <a:gd name="T33" fmla="*/ 37 h 57"/>
                <a:gd name="T34" fmla="*/ 51 w 51"/>
                <a:gd name="T35" fmla="*/ 29 h 57"/>
                <a:gd name="T36" fmla="*/ 51 w 51"/>
                <a:gd name="T37" fmla="*/ 28 h 57"/>
                <a:gd name="T38" fmla="*/ 51 w 51"/>
                <a:gd name="T39" fmla="*/ 28 h 57"/>
                <a:gd name="T40" fmla="*/ 51 w 51"/>
                <a:gd name="T41" fmla="*/ 13 h 57"/>
                <a:gd name="T42" fmla="*/ 50 w 51"/>
                <a:gd name="T43" fmla="*/ 12 h 57"/>
                <a:gd name="T44" fmla="*/ 26 w 51"/>
                <a:gd name="T45" fmla="*/ 1 h 57"/>
                <a:gd name="T46" fmla="*/ 25 w 51"/>
                <a:gd name="T47" fmla="*/ 1 h 57"/>
                <a:gd name="T48" fmla="*/ 4 w 51"/>
                <a:gd name="T49" fmla="*/ 30 h 57"/>
                <a:gd name="T50" fmla="*/ 16 w 51"/>
                <a:gd name="T51" fmla="*/ 37 h 57"/>
                <a:gd name="T52" fmla="*/ 4 w 51"/>
                <a:gd name="T53" fmla="*/ 42 h 57"/>
                <a:gd name="T54" fmla="*/ 4 w 51"/>
                <a:gd name="T55" fmla="*/ 30 h 57"/>
                <a:gd name="T56" fmla="*/ 4 w 51"/>
                <a:gd name="T57" fmla="*/ 30 h 57"/>
                <a:gd name="T58" fmla="*/ 47 w 51"/>
                <a:gd name="T59" fmla="*/ 44 h 57"/>
                <a:gd name="T60" fmla="*/ 26 w 51"/>
                <a:gd name="T61" fmla="*/ 55 h 57"/>
                <a:gd name="T62" fmla="*/ 4 w 51"/>
                <a:gd name="T63" fmla="*/ 44 h 57"/>
                <a:gd name="T64" fmla="*/ 18 w 51"/>
                <a:gd name="T65" fmla="*/ 38 h 57"/>
                <a:gd name="T66" fmla="*/ 25 w 51"/>
                <a:gd name="T67" fmla="*/ 42 h 57"/>
                <a:gd name="T68" fmla="*/ 26 w 51"/>
                <a:gd name="T69" fmla="*/ 42 h 57"/>
                <a:gd name="T70" fmla="*/ 27 w 51"/>
                <a:gd name="T71" fmla="*/ 42 h 57"/>
                <a:gd name="T72" fmla="*/ 34 w 51"/>
                <a:gd name="T73" fmla="*/ 38 h 57"/>
                <a:gd name="T74" fmla="*/ 47 w 51"/>
                <a:gd name="T75" fmla="*/ 44 h 57"/>
                <a:gd name="T76" fmla="*/ 47 w 51"/>
                <a:gd name="T77" fmla="*/ 44 h 57"/>
                <a:gd name="T78" fmla="*/ 26 w 51"/>
                <a:gd name="T79" fmla="*/ 39 h 57"/>
                <a:gd name="T80" fmla="*/ 4 w 51"/>
                <a:gd name="T81" fmla="*/ 29 h 57"/>
                <a:gd name="T82" fmla="*/ 18 w 51"/>
                <a:gd name="T83" fmla="*/ 22 h 57"/>
                <a:gd name="T84" fmla="*/ 25 w 51"/>
                <a:gd name="T85" fmla="*/ 26 h 57"/>
                <a:gd name="T86" fmla="*/ 26 w 51"/>
                <a:gd name="T87" fmla="*/ 26 h 57"/>
                <a:gd name="T88" fmla="*/ 27 w 51"/>
                <a:gd name="T89" fmla="*/ 26 h 57"/>
                <a:gd name="T90" fmla="*/ 33 w 51"/>
                <a:gd name="T91" fmla="*/ 22 h 57"/>
                <a:gd name="T92" fmla="*/ 47 w 51"/>
                <a:gd name="T93" fmla="*/ 29 h 57"/>
                <a:gd name="T94" fmla="*/ 26 w 51"/>
                <a:gd name="T95" fmla="*/ 39 h 57"/>
                <a:gd name="T96" fmla="*/ 26 w 51"/>
                <a:gd name="T97" fmla="*/ 39 h 57"/>
                <a:gd name="T98" fmla="*/ 48 w 51"/>
                <a:gd name="T99" fmla="*/ 27 h 57"/>
                <a:gd name="T100" fmla="*/ 36 w 51"/>
                <a:gd name="T101" fmla="*/ 21 h 57"/>
                <a:gd name="T102" fmla="*/ 48 w 51"/>
                <a:gd name="T103" fmla="*/ 15 h 57"/>
                <a:gd name="T104" fmla="*/ 48 w 51"/>
                <a:gd name="T105" fmla="*/ 27 h 57"/>
                <a:gd name="T106" fmla="*/ 48 w 51"/>
                <a:gd name="T107" fmla="*/ 27 h 57"/>
                <a:gd name="T108" fmla="*/ 47 w 51"/>
                <a:gd name="T109" fmla="*/ 13 h 57"/>
                <a:gd name="T110" fmla="*/ 26 w 51"/>
                <a:gd name="T111" fmla="*/ 23 h 57"/>
                <a:gd name="T112" fmla="*/ 4 w 51"/>
                <a:gd name="T113" fmla="*/ 13 h 57"/>
                <a:gd name="T114" fmla="*/ 26 w 51"/>
                <a:gd name="T115" fmla="*/ 3 h 57"/>
                <a:gd name="T116" fmla="*/ 47 w 51"/>
                <a:gd name="T117" fmla="*/ 13 h 57"/>
                <a:gd name="T118" fmla="*/ 47 w 51"/>
                <a:gd name="T119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" h="57">
                  <a:moveTo>
                    <a:pt x="25" y="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7" y="57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51" y="30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5" y="0"/>
                    <a:pt x="25" y="1"/>
                  </a:cubicBezTo>
                  <a:close/>
                  <a:moveTo>
                    <a:pt x="4" y="3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lose/>
                  <a:moveTo>
                    <a:pt x="47" y="44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2"/>
                    <a:pt x="26" y="42"/>
                    <a:pt x="27" y="4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26" y="3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6" y="26"/>
                  </a:cubicBezTo>
                  <a:cubicBezTo>
                    <a:pt x="26" y="26"/>
                    <a:pt x="26" y="26"/>
                    <a:pt x="27" y="26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lose/>
                  <a:moveTo>
                    <a:pt x="48" y="27"/>
                  </a:moveTo>
                  <a:cubicBezTo>
                    <a:pt x="36" y="21"/>
                    <a:pt x="36" y="21"/>
                    <a:pt x="36" y="21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lose/>
                  <a:moveTo>
                    <a:pt x="47" y="13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22" name="TextBox 102"/>
          <p:cNvSpPr txBox="1"/>
          <p:nvPr/>
        </p:nvSpPr>
        <p:spPr>
          <a:xfrm>
            <a:off x="7431234" y="4490126"/>
            <a:ext cx="93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en-US" altLang="zh-CN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APIG</a:t>
            </a:r>
            <a:endParaRPr lang="zh-CN" altLang="en-US" sz="1200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31" name="组合 630"/>
          <p:cNvGrpSpPr/>
          <p:nvPr/>
        </p:nvGrpSpPr>
        <p:grpSpPr>
          <a:xfrm>
            <a:off x="7660951" y="5444112"/>
            <a:ext cx="287925" cy="287925"/>
            <a:chOff x="5741988" y="4017963"/>
            <a:chExt cx="409575" cy="414338"/>
          </a:xfrm>
        </p:grpSpPr>
        <p:sp>
          <p:nvSpPr>
            <p:cNvPr id="632" name="Freeform 19"/>
            <p:cNvSpPr>
              <a:spLocks noEditPoints="1"/>
            </p:cNvSpPr>
            <p:nvPr/>
          </p:nvSpPr>
          <p:spPr bwMode="auto">
            <a:xfrm>
              <a:off x="5741988" y="4017963"/>
              <a:ext cx="409575" cy="414338"/>
            </a:xfrm>
            <a:custGeom>
              <a:avLst/>
              <a:gdLst>
                <a:gd name="T0" fmla="*/ 187 w 258"/>
                <a:gd name="T1" fmla="*/ 72 h 261"/>
                <a:gd name="T2" fmla="*/ 187 w 258"/>
                <a:gd name="T3" fmla="*/ 0 h 261"/>
                <a:gd name="T4" fmla="*/ 0 w 258"/>
                <a:gd name="T5" fmla="*/ 0 h 261"/>
                <a:gd name="T6" fmla="*/ 0 w 258"/>
                <a:gd name="T7" fmla="*/ 189 h 261"/>
                <a:gd name="T8" fmla="*/ 73 w 258"/>
                <a:gd name="T9" fmla="*/ 189 h 261"/>
                <a:gd name="T10" fmla="*/ 73 w 258"/>
                <a:gd name="T11" fmla="*/ 261 h 261"/>
                <a:gd name="T12" fmla="*/ 258 w 258"/>
                <a:gd name="T13" fmla="*/ 261 h 261"/>
                <a:gd name="T14" fmla="*/ 258 w 258"/>
                <a:gd name="T15" fmla="*/ 72 h 261"/>
                <a:gd name="T16" fmla="*/ 187 w 258"/>
                <a:gd name="T17" fmla="*/ 72 h 261"/>
                <a:gd name="T18" fmla="*/ 187 w 258"/>
                <a:gd name="T19" fmla="*/ 72 h 261"/>
                <a:gd name="T20" fmla="*/ 187 w 258"/>
                <a:gd name="T21" fmla="*/ 72 h 261"/>
                <a:gd name="T22" fmla="*/ 246 w 258"/>
                <a:gd name="T23" fmla="*/ 247 h 261"/>
                <a:gd name="T24" fmla="*/ 87 w 258"/>
                <a:gd name="T25" fmla="*/ 247 h 261"/>
                <a:gd name="T26" fmla="*/ 87 w 258"/>
                <a:gd name="T27" fmla="*/ 174 h 261"/>
                <a:gd name="T28" fmla="*/ 12 w 258"/>
                <a:gd name="T29" fmla="*/ 174 h 261"/>
                <a:gd name="T30" fmla="*/ 12 w 258"/>
                <a:gd name="T31" fmla="*/ 12 h 261"/>
                <a:gd name="T32" fmla="*/ 173 w 258"/>
                <a:gd name="T33" fmla="*/ 12 h 261"/>
                <a:gd name="T34" fmla="*/ 173 w 258"/>
                <a:gd name="T35" fmla="*/ 87 h 261"/>
                <a:gd name="T36" fmla="*/ 246 w 258"/>
                <a:gd name="T37" fmla="*/ 87 h 261"/>
                <a:gd name="T38" fmla="*/ 246 w 258"/>
                <a:gd name="T39" fmla="*/ 247 h 261"/>
                <a:gd name="T40" fmla="*/ 246 w 258"/>
                <a:gd name="T41" fmla="*/ 247 h 261"/>
                <a:gd name="T42" fmla="*/ 246 w 258"/>
                <a:gd name="T43" fmla="*/ 24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261">
                  <a:moveTo>
                    <a:pt x="187" y="72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73" y="189"/>
                  </a:lnTo>
                  <a:lnTo>
                    <a:pt x="73" y="261"/>
                  </a:lnTo>
                  <a:lnTo>
                    <a:pt x="258" y="261"/>
                  </a:lnTo>
                  <a:lnTo>
                    <a:pt x="258" y="72"/>
                  </a:lnTo>
                  <a:lnTo>
                    <a:pt x="187" y="72"/>
                  </a:lnTo>
                  <a:lnTo>
                    <a:pt x="187" y="72"/>
                  </a:lnTo>
                  <a:lnTo>
                    <a:pt x="187" y="72"/>
                  </a:lnTo>
                  <a:close/>
                  <a:moveTo>
                    <a:pt x="246" y="247"/>
                  </a:moveTo>
                  <a:lnTo>
                    <a:pt x="87" y="247"/>
                  </a:lnTo>
                  <a:lnTo>
                    <a:pt x="87" y="174"/>
                  </a:lnTo>
                  <a:lnTo>
                    <a:pt x="12" y="174"/>
                  </a:lnTo>
                  <a:lnTo>
                    <a:pt x="12" y="12"/>
                  </a:lnTo>
                  <a:lnTo>
                    <a:pt x="173" y="12"/>
                  </a:lnTo>
                  <a:lnTo>
                    <a:pt x="173" y="87"/>
                  </a:lnTo>
                  <a:lnTo>
                    <a:pt x="246" y="87"/>
                  </a:lnTo>
                  <a:lnTo>
                    <a:pt x="246" y="247"/>
                  </a:lnTo>
                  <a:lnTo>
                    <a:pt x="246" y="247"/>
                  </a:lnTo>
                  <a:lnTo>
                    <a:pt x="246" y="247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3" name="Freeform 20"/>
            <p:cNvSpPr>
              <a:spLocks/>
            </p:cNvSpPr>
            <p:nvPr/>
          </p:nvSpPr>
          <p:spPr bwMode="auto">
            <a:xfrm>
              <a:off x="5888038" y="4121150"/>
              <a:ext cx="161925" cy="157163"/>
            </a:xfrm>
            <a:custGeom>
              <a:avLst/>
              <a:gdLst>
                <a:gd name="T0" fmla="*/ 69 w 102"/>
                <a:gd name="T1" fmla="*/ 12 h 99"/>
                <a:gd name="T2" fmla="*/ 69 w 102"/>
                <a:gd name="T3" fmla="*/ 0 h 99"/>
                <a:gd name="T4" fmla="*/ 0 w 102"/>
                <a:gd name="T5" fmla="*/ 5 h 99"/>
                <a:gd name="T6" fmla="*/ 93 w 102"/>
                <a:gd name="T7" fmla="*/ 99 h 99"/>
                <a:gd name="T8" fmla="*/ 102 w 102"/>
                <a:gd name="T9" fmla="*/ 90 h 99"/>
                <a:gd name="T10" fmla="*/ 29 w 102"/>
                <a:gd name="T11" fmla="*/ 15 h 99"/>
                <a:gd name="T12" fmla="*/ 69 w 102"/>
                <a:gd name="T13" fmla="*/ 12 h 99"/>
                <a:gd name="T14" fmla="*/ 69 w 102"/>
                <a:gd name="T15" fmla="*/ 12 h 99"/>
                <a:gd name="T16" fmla="*/ 69 w 102"/>
                <a:gd name="T17" fmla="*/ 1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99">
                  <a:moveTo>
                    <a:pt x="69" y="12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93" y="99"/>
                  </a:lnTo>
                  <a:lnTo>
                    <a:pt x="102" y="90"/>
                  </a:lnTo>
                  <a:lnTo>
                    <a:pt x="29" y="15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4" name="Freeform 21"/>
            <p:cNvSpPr>
              <a:spLocks/>
            </p:cNvSpPr>
            <p:nvPr/>
          </p:nvSpPr>
          <p:spPr bwMode="auto">
            <a:xfrm>
              <a:off x="5838825" y="4167188"/>
              <a:ext cx="166688" cy="161925"/>
            </a:xfrm>
            <a:custGeom>
              <a:avLst/>
              <a:gdLst>
                <a:gd name="T0" fmla="*/ 36 w 105"/>
                <a:gd name="T1" fmla="*/ 90 h 102"/>
                <a:gd name="T2" fmla="*/ 36 w 105"/>
                <a:gd name="T3" fmla="*/ 102 h 102"/>
                <a:gd name="T4" fmla="*/ 105 w 105"/>
                <a:gd name="T5" fmla="*/ 97 h 102"/>
                <a:gd name="T6" fmla="*/ 10 w 105"/>
                <a:gd name="T7" fmla="*/ 0 h 102"/>
                <a:gd name="T8" fmla="*/ 0 w 105"/>
                <a:gd name="T9" fmla="*/ 10 h 102"/>
                <a:gd name="T10" fmla="*/ 76 w 105"/>
                <a:gd name="T11" fmla="*/ 87 h 102"/>
                <a:gd name="T12" fmla="*/ 36 w 105"/>
                <a:gd name="T13" fmla="*/ 90 h 102"/>
                <a:gd name="T14" fmla="*/ 36 w 105"/>
                <a:gd name="T15" fmla="*/ 90 h 102"/>
                <a:gd name="T16" fmla="*/ 36 w 105"/>
                <a:gd name="T17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2">
                  <a:moveTo>
                    <a:pt x="36" y="90"/>
                  </a:moveTo>
                  <a:lnTo>
                    <a:pt x="36" y="102"/>
                  </a:lnTo>
                  <a:lnTo>
                    <a:pt x="105" y="97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76" y="87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35" name="TextBox 102"/>
          <p:cNvSpPr txBox="1"/>
          <p:nvPr/>
        </p:nvSpPr>
        <p:spPr>
          <a:xfrm>
            <a:off x="7137563" y="5697252"/>
            <a:ext cx="1334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数据库迁移</a:t>
            </a:r>
            <a:r>
              <a:rPr lang="zh-CN" altLang="en-US" sz="12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zh-CN" altLang="en-US" sz="1200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36" name="组合 635"/>
          <p:cNvGrpSpPr/>
          <p:nvPr/>
        </p:nvGrpSpPr>
        <p:grpSpPr>
          <a:xfrm>
            <a:off x="8583094" y="4220263"/>
            <a:ext cx="287925" cy="287925"/>
            <a:chOff x="177800" y="3565525"/>
            <a:chExt cx="422276" cy="419100"/>
          </a:xfrm>
        </p:grpSpPr>
        <p:sp>
          <p:nvSpPr>
            <p:cNvPr id="637" name="Freeform 5"/>
            <p:cNvSpPr>
              <a:spLocks noEditPoints="1"/>
            </p:cNvSpPr>
            <p:nvPr/>
          </p:nvSpPr>
          <p:spPr bwMode="auto">
            <a:xfrm>
              <a:off x="258763" y="3652838"/>
              <a:ext cx="261938" cy="261938"/>
            </a:xfrm>
            <a:custGeom>
              <a:avLst/>
              <a:gdLst>
                <a:gd name="T0" fmla="*/ 61 w 68"/>
                <a:gd name="T1" fmla="*/ 34 h 68"/>
                <a:gd name="T2" fmla="*/ 34 w 68"/>
                <a:gd name="T3" fmla="*/ 61 h 68"/>
                <a:gd name="T4" fmla="*/ 7 w 68"/>
                <a:gd name="T5" fmla="*/ 34 h 68"/>
                <a:gd name="T6" fmla="*/ 34 w 68"/>
                <a:gd name="T7" fmla="*/ 7 h 68"/>
                <a:gd name="T8" fmla="*/ 61 w 68"/>
                <a:gd name="T9" fmla="*/ 33 h 68"/>
                <a:gd name="T10" fmla="*/ 68 w 68"/>
                <a:gd name="T11" fmla="*/ 34 h 68"/>
                <a:gd name="T12" fmla="*/ 67 w 68"/>
                <a:gd name="T13" fmla="*/ 32 h 68"/>
                <a:gd name="T14" fmla="*/ 35 w 68"/>
                <a:gd name="T15" fmla="*/ 0 h 68"/>
                <a:gd name="T16" fmla="*/ 32 w 68"/>
                <a:gd name="T17" fmla="*/ 0 h 68"/>
                <a:gd name="T18" fmla="*/ 1 w 68"/>
                <a:gd name="T19" fmla="*/ 32 h 68"/>
                <a:gd name="T20" fmla="*/ 0 w 68"/>
                <a:gd name="T21" fmla="*/ 34 h 68"/>
                <a:gd name="T22" fmla="*/ 1 w 68"/>
                <a:gd name="T23" fmla="*/ 35 h 68"/>
                <a:gd name="T24" fmla="*/ 32 w 68"/>
                <a:gd name="T25" fmla="*/ 67 h 68"/>
                <a:gd name="T26" fmla="*/ 35 w 68"/>
                <a:gd name="T27" fmla="*/ 67 h 68"/>
                <a:gd name="T28" fmla="*/ 67 w 68"/>
                <a:gd name="T29" fmla="*/ 35 h 68"/>
                <a:gd name="T30" fmla="*/ 68 w 68"/>
                <a:gd name="T3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68">
                  <a:moveTo>
                    <a:pt x="61" y="3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61" y="33"/>
                    <a:pt x="61" y="33"/>
                    <a:pt x="61" y="33"/>
                  </a:cubicBezTo>
                  <a:moveTo>
                    <a:pt x="68" y="34"/>
                  </a:moveTo>
                  <a:cubicBezTo>
                    <a:pt x="68" y="33"/>
                    <a:pt x="68" y="33"/>
                    <a:pt x="67" y="3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5"/>
                    <a:pt x="1" y="35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3" y="68"/>
                    <a:pt x="35" y="68"/>
                    <a:pt x="35" y="67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8" y="35"/>
                    <a:pt x="68" y="34"/>
                    <a:pt x="68" y="34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8" name="Freeform 6"/>
            <p:cNvSpPr>
              <a:spLocks/>
            </p:cNvSpPr>
            <p:nvPr/>
          </p:nvSpPr>
          <p:spPr bwMode="auto">
            <a:xfrm>
              <a:off x="439738" y="3822700"/>
              <a:ext cx="160338" cy="161925"/>
            </a:xfrm>
            <a:custGeom>
              <a:avLst/>
              <a:gdLst>
                <a:gd name="T0" fmla="*/ 33 w 42"/>
                <a:gd name="T1" fmla="*/ 42 h 42"/>
                <a:gd name="T2" fmla="*/ 0 w 42"/>
                <a:gd name="T3" fmla="*/ 42 h 42"/>
                <a:gd name="T4" fmla="*/ 0 w 42"/>
                <a:gd name="T5" fmla="*/ 37 h 42"/>
                <a:gd name="T6" fmla="*/ 33 w 42"/>
                <a:gd name="T7" fmla="*/ 37 h 42"/>
                <a:gd name="T8" fmla="*/ 36 w 42"/>
                <a:gd name="T9" fmla="*/ 35 h 42"/>
                <a:gd name="T10" fmla="*/ 37 w 42"/>
                <a:gd name="T11" fmla="*/ 33 h 42"/>
                <a:gd name="T12" fmla="*/ 37 w 42"/>
                <a:gd name="T13" fmla="*/ 0 h 42"/>
                <a:gd name="T14" fmla="*/ 42 w 42"/>
                <a:gd name="T15" fmla="*/ 0 h 42"/>
                <a:gd name="T16" fmla="*/ 42 w 42"/>
                <a:gd name="T17" fmla="*/ 33 h 42"/>
                <a:gd name="T18" fmla="*/ 40 w 42"/>
                <a:gd name="T19" fmla="*/ 39 h 42"/>
                <a:gd name="T20" fmla="*/ 33 w 42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3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7"/>
                    <a:pt x="35" y="36"/>
                    <a:pt x="36" y="35"/>
                  </a:cubicBezTo>
                  <a:cubicBezTo>
                    <a:pt x="36" y="35"/>
                    <a:pt x="37" y="34"/>
                    <a:pt x="37" y="3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5"/>
                    <a:pt x="41" y="38"/>
                    <a:pt x="40" y="39"/>
                  </a:cubicBezTo>
                  <a:cubicBezTo>
                    <a:pt x="38" y="41"/>
                    <a:pt x="36" y="42"/>
                    <a:pt x="33" y="42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9" name="Freeform 7"/>
            <p:cNvSpPr>
              <a:spLocks/>
            </p:cNvSpPr>
            <p:nvPr/>
          </p:nvSpPr>
          <p:spPr bwMode="auto">
            <a:xfrm>
              <a:off x="177800" y="3822700"/>
              <a:ext cx="160338" cy="161925"/>
            </a:xfrm>
            <a:custGeom>
              <a:avLst/>
              <a:gdLst>
                <a:gd name="T0" fmla="*/ 42 w 42"/>
                <a:gd name="T1" fmla="*/ 42 h 42"/>
                <a:gd name="T2" fmla="*/ 9 w 42"/>
                <a:gd name="T3" fmla="*/ 42 h 42"/>
                <a:gd name="T4" fmla="*/ 0 w 42"/>
                <a:gd name="T5" fmla="*/ 33 h 42"/>
                <a:gd name="T6" fmla="*/ 0 w 42"/>
                <a:gd name="T7" fmla="*/ 0 h 42"/>
                <a:gd name="T8" fmla="*/ 5 w 42"/>
                <a:gd name="T9" fmla="*/ 0 h 42"/>
                <a:gd name="T10" fmla="*/ 5 w 42"/>
                <a:gd name="T11" fmla="*/ 33 h 42"/>
                <a:gd name="T12" fmla="*/ 9 w 42"/>
                <a:gd name="T13" fmla="*/ 37 h 42"/>
                <a:gd name="T14" fmla="*/ 42 w 42"/>
                <a:gd name="T15" fmla="*/ 37 h 42"/>
                <a:gd name="T16" fmla="*/ 42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42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4" y="42"/>
                    <a:pt x="0" y="38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5"/>
                    <a:pt x="7" y="37"/>
                    <a:pt x="9" y="37"/>
                  </a:cubicBezTo>
                  <a:cubicBezTo>
                    <a:pt x="42" y="37"/>
                    <a:pt x="42" y="37"/>
                    <a:pt x="42" y="37"/>
                  </a:cubicBezTo>
                  <a:lnTo>
                    <a:pt x="42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0" name="Freeform 8"/>
            <p:cNvSpPr>
              <a:spLocks/>
            </p:cNvSpPr>
            <p:nvPr/>
          </p:nvSpPr>
          <p:spPr bwMode="auto">
            <a:xfrm>
              <a:off x="439738" y="3565525"/>
              <a:ext cx="160338" cy="165100"/>
            </a:xfrm>
            <a:custGeom>
              <a:avLst/>
              <a:gdLst>
                <a:gd name="T0" fmla="*/ 42 w 42"/>
                <a:gd name="T1" fmla="*/ 43 h 43"/>
                <a:gd name="T2" fmla="*/ 37 w 42"/>
                <a:gd name="T3" fmla="*/ 43 h 43"/>
                <a:gd name="T4" fmla="*/ 37 w 42"/>
                <a:gd name="T5" fmla="*/ 9 h 43"/>
                <a:gd name="T6" fmla="*/ 33 w 42"/>
                <a:gd name="T7" fmla="*/ 6 h 43"/>
                <a:gd name="T8" fmla="*/ 0 w 42"/>
                <a:gd name="T9" fmla="*/ 6 h 43"/>
                <a:gd name="T10" fmla="*/ 0 w 42"/>
                <a:gd name="T11" fmla="*/ 0 h 43"/>
                <a:gd name="T12" fmla="*/ 33 w 42"/>
                <a:gd name="T13" fmla="*/ 0 h 43"/>
                <a:gd name="T14" fmla="*/ 42 w 42"/>
                <a:gd name="T15" fmla="*/ 9 h 43"/>
                <a:gd name="T16" fmla="*/ 42 w 42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3">
                  <a:moveTo>
                    <a:pt x="42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5" y="6"/>
                    <a:pt x="3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4"/>
                    <a:pt x="42" y="9"/>
                  </a:cubicBezTo>
                  <a:lnTo>
                    <a:pt x="42" y="43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1" name="Freeform 9"/>
            <p:cNvSpPr>
              <a:spLocks/>
            </p:cNvSpPr>
            <p:nvPr/>
          </p:nvSpPr>
          <p:spPr bwMode="auto">
            <a:xfrm>
              <a:off x="177800" y="3565525"/>
              <a:ext cx="160338" cy="165100"/>
            </a:xfrm>
            <a:custGeom>
              <a:avLst/>
              <a:gdLst>
                <a:gd name="T0" fmla="*/ 5 w 42"/>
                <a:gd name="T1" fmla="*/ 43 h 43"/>
                <a:gd name="T2" fmla="*/ 0 w 42"/>
                <a:gd name="T3" fmla="*/ 43 h 43"/>
                <a:gd name="T4" fmla="*/ 0 w 42"/>
                <a:gd name="T5" fmla="*/ 9 h 43"/>
                <a:gd name="T6" fmla="*/ 2 w 42"/>
                <a:gd name="T7" fmla="*/ 3 h 43"/>
                <a:gd name="T8" fmla="*/ 9 w 42"/>
                <a:gd name="T9" fmla="*/ 0 h 43"/>
                <a:gd name="T10" fmla="*/ 42 w 42"/>
                <a:gd name="T11" fmla="*/ 0 h 43"/>
                <a:gd name="T12" fmla="*/ 42 w 42"/>
                <a:gd name="T13" fmla="*/ 6 h 43"/>
                <a:gd name="T14" fmla="*/ 9 w 42"/>
                <a:gd name="T15" fmla="*/ 6 h 43"/>
                <a:gd name="T16" fmla="*/ 6 w 42"/>
                <a:gd name="T17" fmla="*/ 7 h 43"/>
                <a:gd name="T18" fmla="*/ 5 w 42"/>
                <a:gd name="T19" fmla="*/ 9 h 43"/>
                <a:gd name="T20" fmla="*/ 5 w 4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4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lnTo>
                    <a:pt x="5" y="43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42" name="TextBox 102"/>
          <p:cNvSpPr txBox="1"/>
          <p:nvPr/>
        </p:nvSpPr>
        <p:spPr>
          <a:xfrm>
            <a:off x="8151231" y="4490126"/>
            <a:ext cx="115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微服务</a:t>
            </a:r>
            <a:r>
              <a:rPr lang="zh-CN" altLang="en-US" sz="12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管理</a:t>
            </a:r>
            <a:endParaRPr lang="zh-CN" altLang="en-US" sz="1200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71" name="直接连接符 370"/>
          <p:cNvCxnSpPr/>
          <p:nvPr/>
        </p:nvCxnSpPr>
        <p:spPr bwMode="auto">
          <a:xfrm>
            <a:off x="8975569" y="5085184"/>
            <a:ext cx="2450831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7" name="组合 406"/>
          <p:cNvGrpSpPr/>
          <p:nvPr/>
        </p:nvGrpSpPr>
        <p:grpSpPr>
          <a:xfrm>
            <a:off x="9770921" y="4796177"/>
            <a:ext cx="323916" cy="287957"/>
            <a:chOff x="979488" y="4384675"/>
            <a:chExt cx="371475" cy="463550"/>
          </a:xfrm>
        </p:grpSpPr>
        <p:sp>
          <p:nvSpPr>
            <p:cNvPr id="411" name="Freeform 56"/>
            <p:cNvSpPr>
              <a:spLocks noEditPoints="1"/>
            </p:cNvSpPr>
            <p:nvPr/>
          </p:nvSpPr>
          <p:spPr bwMode="auto">
            <a:xfrm>
              <a:off x="979488" y="4384675"/>
              <a:ext cx="371475" cy="463550"/>
            </a:xfrm>
            <a:custGeom>
              <a:avLst/>
              <a:gdLst>
                <a:gd name="T0" fmla="*/ 50 w 99"/>
                <a:gd name="T1" fmla="*/ 0 h 121"/>
                <a:gd name="T2" fmla="*/ 0 w 99"/>
                <a:gd name="T3" fmla="*/ 28 h 121"/>
                <a:gd name="T4" fmla="*/ 50 w 99"/>
                <a:gd name="T5" fmla="*/ 121 h 121"/>
                <a:gd name="T6" fmla="*/ 99 w 99"/>
                <a:gd name="T7" fmla="*/ 28 h 121"/>
                <a:gd name="T8" fmla="*/ 50 w 99"/>
                <a:gd name="T9" fmla="*/ 0 h 121"/>
                <a:gd name="T10" fmla="*/ 50 w 99"/>
                <a:gd name="T11" fmla="*/ 116 h 121"/>
                <a:gd name="T12" fmla="*/ 6 w 99"/>
                <a:gd name="T13" fmla="*/ 33 h 121"/>
                <a:gd name="T14" fmla="*/ 50 w 99"/>
                <a:gd name="T15" fmla="*/ 8 h 121"/>
                <a:gd name="T16" fmla="*/ 94 w 99"/>
                <a:gd name="T17" fmla="*/ 33 h 121"/>
                <a:gd name="T18" fmla="*/ 50 w 99"/>
                <a:gd name="T19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21">
                  <a:moveTo>
                    <a:pt x="50" y="0"/>
                  </a:moveTo>
                  <a:cubicBezTo>
                    <a:pt x="50" y="0"/>
                    <a:pt x="34" y="25"/>
                    <a:pt x="0" y="28"/>
                  </a:cubicBezTo>
                  <a:cubicBezTo>
                    <a:pt x="0" y="28"/>
                    <a:pt x="10" y="103"/>
                    <a:pt x="50" y="121"/>
                  </a:cubicBezTo>
                  <a:cubicBezTo>
                    <a:pt x="90" y="103"/>
                    <a:pt x="99" y="28"/>
                    <a:pt x="99" y="28"/>
                  </a:cubicBezTo>
                  <a:cubicBezTo>
                    <a:pt x="65" y="25"/>
                    <a:pt x="50" y="0"/>
                    <a:pt x="50" y="0"/>
                  </a:cubicBezTo>
                  <a:close/>
                  <a:moveTo>
                    <a:pt x="50" y="116"/>
                  </a:moveTo>
                  <a:cubicBezTo>
                    <a:pt x="20" y="100"/>
                    <a:pt x="9" y="49"/>
                    <a:pt x="6" y="33"/>
                  </a:cubicBezTo>
                  <a:cubicBezTo>
                    <a:pt x="29" y="29"/>
                    <a:pt x="43" y="16"/>
                    <a:pt x="50" y="8"/>
                  </a:cubicBezTo>
                  <a:cubicBezTo>
                    <a:pt x="56" y="16"/>
                    <a:pt x="70" y="29"/>
                    <a:pt x="94" y="33"/>
                  </a:cubicBezTo>
                  <a:cubicBezTo>
                    <a:pt x="91" y="49"/>
                    <a:pt x="80" y="100"/>
                    <a:pt x="50" y="116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5" name="Freeform 65"/>
            <p:cNvSpPr>
              <a:spLocks noEditPoints="1"/>
            </p:cNvSpPr>
            <p:nvPr/>
          </p:nvSpPr>
          <p:spPr bwMode="auto">
            <a:xfrm>
              <a:off x="1065213" y="4511675"/>
              <a:ext cx="203200" cy="211138"/>
            </a:xfrm>
            <a:custGeom>
              <a:avLst/>
              <a:gdLst>
                <a:gd name="T0" fmla="*/ 27 w 54"/>
                <a:gd name="T1" fmla="*/ 5 h 55"/>
                <a:gd name="T2" fmla="*/ 49 w 54"/>
                <a:gd name="T3" fmla="*/ 28 h 55"/>
                <a:gd name="T4" fmla="*/ 27 w 54"/>
                <a:gd name="T5" fmla="*/ 50 h 55"/>
                <a:gd name="T6" fmla="*/ 5 w 54"/>
                <a:gd name="T7" fmla="*/ 28 h 55"/>
                <a:gd name="T8" fmla="*/ 27 w 54"/>
                <a:gd name="T9" fmla="*/ 5 h 55"/>
                <a:gd name="T10" fmla="*/ 27 w 54"/>
                <a:gd name="T11" fmla="*/ 0 h 55"/>
                <a:gd name="T12" fmla="*/ 0 w 54"/>
                <a:gd name="T13" fmla="*/ 27 h 55"/>
                <a:gd name="T14" fmla="*/ 27 w 54"/>
                <a:gd name="T15" fmla="*/ 55 h 55"/>
                <a:gd name="T16" fmla="*/ 54 w 54"/>
                <a:gd name="T17" fmla="*/ 27 h 55"/>
                <a:gd name="T18" fmla="*/ 27 w 54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5">
                  <a:moveTo>
                    <a:pt x="27" y="5"/>
                  </a:moveTo>
                  <a:cubicBezTo>
                    <a:pt x="39" y="5"/>
                    <a:pt x="49" y="15"/>
                    <a:pt x="49" y="28"/>
                  </a:cubicBezTo>
                  <a:cubicBezTo>
                    <a:pt x="49" y="40"/>
                    <a:pt x="39" y="50"/>
                    <a:pt x="27" y="50"/>
                  </a:cubicBezTo>
                  <a:cubicBezTo>
                    <a:pt x="15" y="50"/>
                    <a:pt x="5" y="40"/>
                    <a:pt x="5" y="28"/>
                  </a:cubicBezTo>
                  <a:cubicBezTo>
                    <a:pt x="5" y="15"/>
                    <a:pt x="15" y="5"/>
                    <a:pt x="27" y="5"/>
                  </a:cubicBezTo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cubicBezTo>
                    <a:pt x="42" y="55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2" name="Freeform 66"/>
            <p:cNvSpPr>
              <a:spLocks noEditPoints="1"/>
            </p:cNvSpPr>
            <p:nvPr/>
          </p:nvSpPr>
          <p:spPr bwMode="auto">
            <a:xfrm>
              <a:off x="1125538" y="4576763"/>
              <a:ext cx="79375" cy="80963"/>
            </a:xfrm>
            <a:custGeom>
              <a:avLst/>
              <a:gdLst>
                <a:gd name="T0" fmla="*/ 11 w 21"/>
                <a:gd name="T1" fmla="*/ 2 h 21"/>
                <a:gd name="T2" fmla="*/ 19 w 21"/>
                <a:gd name="T3" fmla="*/ 10 h 21"/>
                <a:gd name="T4" fmla="*/ 11 w 21"/>
                <a:gd name="T5" fmla="*/ 18 h 21"/>
                <a:gd name="T6" fmla="*/ 3 w 21"/>
                <a:gd name="T7" fmla="*/ 10 h 21"/>
                <a:gd name="T8" fmla="*/ 11 w 21"/>
                <a:gd name="T9" fmla="*/ 2 h 21"/>
                <a:gd name="T10" fmla="*/ 11 w 21"/>
                <a:gd name="T11" fmla="*/ 0 h 21"/>
                <a:gd name="T12" fmla="*/ 0 w 21"/>
                <a:gd name="T13" fmla="*/ 10 h 21"/>
                <a:gd name="T14" fmla="*/ 11 w 21"/>
                <a:gd name="T15" fmla="*/ 21 h 21"/>
                <a:gd name="T16" fmla="*/ 21 w 21"/>
                <a:gd name="T17" fmla="*/ 10 h 21"/>
                <a:gd name="T18" fmla="*/ 11 w 21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2"/>
                  </a:moveTo>
                  <a:cubicBezTo>
                    <a:pt x="15" y="2"/>
                    <a:pt x="19" y="6"/>
                    <a:pt x="19" y="10"/>
                  </a:cubicBezTo>
                  <a:cubicBezTo>
                    <a:pt x="19" y="15"/>
                    <a:pt x="15" y="18"/>
                    <a:pt x="11" y="18"/>
                  </a:cubicBezTo>
                  <a:cubicBezTo>
                    <a:pt x="6" y="18"/>
                    <a:pt x="3" y="15"/>
                    <a:pt x="3" y="10"/>
                  </a:cubicBezTo>
                  <a:cubicBezTo>
                    <a:pt x="3" y="6"/>
                    <a:pt x="6" y="2"/>
                    <a:pt x="11" y="2"/>
                  </a:cubicBezTo>
                  <a:moveTo>
                    <a:pt x="11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9" name="Freeform 67"/>
            <p:cNvSpPr>
              <a:spLocks/>
            </p:cNvSpPr>
            <p:nvPr/>
          </p:nvSpPr>
          <p:spPr bwMode="auto">
            <a:xfrm>
              <a:off x="1181100" y="4630738"/>
              <a:ext cx="60325" cy="61913"/>
            </a:xfrm>
            <a:custGeom>
              <a:avLst/>
              <a:gdLst>
                <a:gd name="T0" fmla="*/ 31 w 38"/>
                <a:gd name="T1" fmla="*/ 39 h 39"/>
                <a:gd name="T2" fmla="*/ 0 w 38"/>
                <a:gd name="T3" fmla="*/ 10 h 39"/>
                <a:gd name="T4" fmla="*/ 10 w 38"/>
                <a:gd name="T5" fmla="*/ 0 h 39"/>
                <a:gd name="T6" fmla="*/ 38 w 38"/>
                <a:gd name="T7" fmla="*/ 31 h 39"/>
                <a:gd name="T8" fmla="*/ 31 w 38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1" y="39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38" y="31"/>
                  </a:lnTo>
                  <a:lnTo>
                    <a:pt x="31" y="39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4" name="组合 433"/>
          <p:cNvGrpSpPr/>
          <p:nvPr/>
        </p:nvGrpSpPr>
        <p:grpSpPr>
          <a:xfrm>
            <a:off x="10850720" y="4796177"/>
            <a:ext cx="287925" cy="287925"/>
            <a:chOff x="2211388" y="4384675"/>
            <a:chExt cx="371475" cy="463550"/>
          </a:xfrm>
        </p:grpSpPr>
        <p:sp>
          <p:nvSpPr>
            <p:cNvPr id="439" name="Freeform 47"/>
            <p:cNvSpPr>
              <a:spLocks/>
            </p:cNvSpPr>
            <p:nvPr/>
          </p:nvSpPr>
          <p:spPr bwMode="auto">
            <a:xfrm>
              <a:off x="2305050" y="4581525"/>
              <a:ext cx="184150" cy="11113"/>
            </a:xfrm>
            <a:custGeom>
              <a:avLst/>
              <a:gdLst>
                <a:gd name="T0" fmla="*/ 48 w 49"/>
                <a:gd name="T1" fmla="*/ 3 h 3"/>
                <a:gd name="T2" fmla="*/ 1 w 49"/>
                <a:gd name="T3" fmla="*/ 3 h 3"/>
                <a:gd name="T4" fmla="*/ 0 w 49"/>
                <a:gd name="T5" fmla="*/ 1 h 3"/>
                <a:gd name="T6" fmla="*/ 1 w 49"/>
                <a:gd name="T7" fmla="*/ 0 h 3"/>
                <a:gd name="T8" fmla="*/ 48 w 49"/>
                <a:gd name="T9" fmla="*/ 0 h 3"/>
                <a:gd name="T10" fmla="*/ 49 w 49"/>
                <a:gd name="T11" fmla="*/ 1 h 3"/>
                <a:gd name="T12" fmla="*/ 48 w 4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3">
                  <a:moveTo>
                    <a:pt x="4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2"/>
                    <a:pt x="49" y="3"/>
                    <a:pt x="48" y="3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5" name="Freeform 48"/>
            <p:cNvSpPr>
              <a:spLocks/>
            </p:cNvSpPr>
            <p:nvPr/>
          </p:nvSpPr>
          <p:spPr bwMode="auto">
            <a:xfrm>
              <a:off x="2332038" y="4657725"/>
              <a:ext cx="127000" cy="11113"/>
            </a:xfrm>
            <a:custGeom>
              <a:avLst/>
              <a:gdLst>
                <a:gd name="T0" fmla="*/ 33 w 34"/>
                <a:gd name="T1" fmla="*/ 3 h 3"/>
                <a:gd name="T2" fmla="*/ 2 w 34"/>
                <a:gd name="T3" fmla="*/ 3 h 3"/>
                <a:gd name="T4" fmla="*/ 0 w 34"/>
                <a:gd name="T5" fmla="*/ 2 h 3"/>
                <a:gd name="T6" fmla="*/ 2 w 34"/>
                <a:gd name="T7" fmla="*/ 0 h 3"/>
                <a:gd name="T8" fmla="*/ 33 w 34"/>
                <a:gd name="T9" fmla="*/ 0 h 3"/>
                <a:gd name="T10" fmla="*/ 34 w 34"/>
                <a:gd name="T11" fmla="*/ 2 h 3"/>
                <a:gd name="T12" fmla="*/ 33 w 3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">
                  <a:moveTo>
                    <a:pt x="3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1"/>
                    <a:pt x="34" y="2"/>
                  </a:cubicBezTo>
                  <a:cubicBezTo>
                    <a:pt x="34" y="2"/>
                    <a:pt x="33" y="3"/>
                    <a:pt x="33" y="3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7" name="Freeform 49"/>
            <p:cNvSpPr>
              <a:spLocks/>
            </p:cNvSpPr>
            <p:nvPr/>
          </p:nvSpPr>
          <p:spPr bwMode="auto">
            <a:xfrm>
              <a:off x="2428875" y="4581525"/>
              <a:ext cx="11112" cy="84138"/>
            </a:xfrm>
            <a:custGeom>
              <a:avLst/>
              <a:gdLst>
                <a:gd name="T0" fmla="*/ 2 w 3"/>
                <a:gd name="T1" fmla="*/ 22 h 22"/>
                <a:gd name="T2" fmla="*/ 0 w 3"/>
                <a:gd name="T3" fmla="*/ 21 h 22"/>
                <a:gd name="T4" fmla="*/ 0 w 3"/>
                <a:gd name="T5" fmla="*/ 1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21 h 22"/>
                <a:gd name="T12" fmla="*/ 2 w 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2">
                  <a:moveTo>
                    <a:pt x="2" y="22"/>
                  </a:moveTo>
                  <a:cubicBezTo>
                    <a:pt x="1" y="22"/>
                    <a:pt x="0" y="22"/>
                    <a:pt x="0" y="2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8" name="Freeform 50"/>
            <p:cNvSpPr>
              <a:spLocks/>
            </p:cNvSpPr>
            <p:nvPr/>
          </p:nvSpPr>
          <p:spPr bwMode="auto">
            <a:xfrm>
              <a:off x="2376488" y="4660900"/>
              <a:ext cx="11112" cy="69850"/>
            </a:xfrm>
            <a:custGeom>
              <a:avLst/>
              <a:gdLst>
                <a:gd name="T0" fmla="*/ 1 w 3"/>
                <a:gd name="T1" fmla="*/ 18 h 18"/>
                <a:gd name="T2" fmla="*/ 0 w 3"/>
                <a:gd name="T3" fmla="*/ 16 h 18"/>
                <a:gd name="T4" fmla="*/ 0 w 3"/>
                <a:gd name="T5" fmla="*/ 1 h 18"/>
                <a:gd name="T6" fmla="*/ 1 w 3"/>
                <a:gd name="T7" fmla="*/ 0 h 18"/>
                <a:gd name="T8" fmla="*/ 3 w 3"/>
                <a:gd name="T9" fmla="*/ 1 h 18"/>
                <a:gd name="T10" fmla="*/ 3 w 3"/>
                <a:gd name="T11" fmla="*/ 16 h 18"/>
                <a:gd name="T12" fmla="*/ 1 w 3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8">
                  <a:moveTo>
                    <a:pt x="1" y="18"/>
                  </a:moveTo>
                  <a:cubicBezTo>
                    <a:pt x="1" y="18"/>
                    <a:pt x="0" y="17"/>
                    <a:pt x="0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2" y="18"/>
                    <a:pt x="1" y="18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9" name="Freeform 51"/>
            <p:cNvSpPr>
              <a:spLocks/>
            </p:cNvSpPr>
            <p:nvPr/>
          </p:nvSpPr>
          <p:spPr bwMode="auto">
            <a:xfrm>
              <a:off x="2376488" y="4519613"/>
              <a:ext cx="11112" cy="73025"/>
            </a:xfrm>
            <a:custGeom>
              <a:avLst/>
              <a:gdLst>
                <a:gd name="T0" fmla="*/ 1 w 3"/>
                <a:gd name="T1" fmla="*/ 19 h 19"/>
                <a:gd name="T2" fmla="*/ 0 w 3"/>
                <a:gd name="T3" fmla="*/ 18 h 19"/>
                <a:gd name="T4" fmla="*/ 0 w 3"/>
                <a:gd name="T5" fmla="*/ 1 h 19"/>
                <a:gd name="T6" fmla="*/ 1 w 3"/>
                <a:gd name="T7" fmla="*/ 0 h 19"/>
                <a:gd name="T8" fmla="*/ 3 w 3"/>
                <a:gd name="T9" fmla="*/ 1 h 19"/>
                <a:gd name="T10" fmla="*/ 3 w 3"/>
                <a:gd name="T11" fmla="*/ 18 h 19"/>
                <a:gd name="T12" fmla="*/ 1 w 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9">
                  <a:moveTo>
                    <a:pt x="1" y="19"/>
                  </a:moveTo>
                  <a:cubicBezTo>
                    <a:pt x="1" y="19"/>
                    <a:pt x="0" y="18"/>
                    <a:pt x="0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2" y="19"/>
                    <a:pt x="1" y="19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" name="Freeform 52"/>
            <p:cNvSpPr>
              <a:spLocks noEditPoints="1"/>
            </p:cNvSpPr>
            <p:nvPr/>
          </p:nvSpPr>
          <p:spPr bwMode="auto">
            <a:xfrm>
              <a:off x="2293938" y="4489450"/>
              <a:ext cx="206375" cy="255588"/>
            </a:xfrm>
            <a:custGeom>
              <a:avLst/>
              <a:gdLst>
                <a:gd name="T0" fmla="*/ 27 w 55"/>
                <a:gd name="T1" fmla="*/ 7 h 67"/>
                <a:gd name="T2" fmla="*/ 49 w 55"/>
                <a:gd name="T3" fmla="*/ 19 h 67"/>
                <a:gd name="T4" fmla="*/ 27 w 55"/>
                <a:gd name="T5" fmla="*/ 61 h 67"/>
                <a:gd name="T6" fmla="*/ 5 w 55"/>
                <a:gd name="T7" fmla="*/ 19 h 67"/>
                <a:gd name="T8" fmla="*/ 27 w 55"/>
                <a:gd name="T9" fmla="*/ 7 h 67"/>
                <a:gd name="T10" fmla="*/ 27 w 55"/>
                <a:gd name="T11" fmla="*/ 0 h 67"/>
                <a:gd name="T12" fmla="*/ 0 w 55"/>
                <a:gd name="T13" fmla="*/ 16 h 67"/>
                <a:gd name="T14" fmla="*/ 27 w 55"/>
                <a:gd name="T15" fmla="*/ 67 h 67"/>
                <a:gd name="T16" fmla="*/ 55 w 55"/>
                <a:gd name="T17" fmla="*/ 16 h 67"/>
                <a:gd name="T18" fmla="*/ 27 w 55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7">
                  <a:moveTo>
                    <a:pt x="27" y="7"/>
                  </a:moveTo>
                  <a:cubicBezTo>
                    <a:pt x="30" y="11"/>
                    <a:pt x="38" y="17"/>
                    <a:pt x="49" y="19"/>
                  </a:cubicBezTo>
                  <a:cubicBezTo>
                    <a:pt x="48" y="27"/>
                    <a:pt x="43" y="54"/>
                    <a:pt x="27" y="61"/>
                  </a:cubicBezTo>
                  <a:cubicBezTo>
                    <a:pt x="12" y="54"/>
                    <a:pt x="7" y="27"/>
                    <a:pt x="5" y="19"/>
                  </a:cubicBezTo>
                  <a:cubicBezTo>
                    <a:pt x="17" y="17"/>
                    <a:pt x="24" y="11"/>
                    <a:pt x="27" y="7"/>
                  </a:cubicBezTo>
                  <a:moveTo>
                    <a:pt x="27" y="0"/>
                  </a:moveTo>
                  <a:cubicBezTo>
                    <a:pt x="27" y="0"/>
                    <a:pt x="19" y="14"/>
                    <a:pt x="0" y="16"/>
                  </a:cubicBezTo>
                  <a:cubicBezTo>
                    <a:pt x="0" y="16"/>
                    <a:pt x="5" y="57"/>
                    <a:pt x="27" y="67"/>
                  </a:cubicBezTo>
                  <a:cubicBezTo>
                    <a:pt x="49" y="57"/>
                    <a:pt x="55" y="16"/>
                    <a:pt x="55" y="16"/>
                  </a:cubicBezTo>
                  <a:cubicBezTo>
                    <a:pt x="36" y="14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" name="Freeform 57"/>
            <p:cNvSpPr>
              <a:spLocks noEditPoints="1"/>
            </p:cNvSpPr>
            <p:nvPr/>
          </p:nvSpPr>
          <p:spPr bwMode="auto">
            <a:xfrm>
              <a:off x="2211388" y="4384675"/>
              <a:ext cx="371475" cy="463550"/>
            </a:xfrm>
            <a:custGeom>
              <a:avLst/>
              <a:gdLst>
                <a:gd name="T0" fmla="*/ 49 w 99"/>
                <a:gd name="T1" fmla="*/ 0 h 121"/>
                <a:gd name="T2" fmla="*/ 0 w 99"/>
                <a:gd name="T3" fmla="*/ 28 h 121"/>
                <a:gd name="T4" fmla="*/ 49 w 99"/>
                <a:gd name="T5" fmla="*/ 121 h 121"/>
                <a:gd name="T6" fmla="*/ 99 w 99"/>
                <a:gd name="T7" fmla="*/ 28 h 121"/>
                <a:gd name="T8" fmla="*/ 49 w 99"/>
                <a:gd name="T9" fmla="*/ 0 h 121"/>
                <a:gd name="T10" fmla="*/ 49 w 99"/>
                <a:gd name="T11" fmla="*/ 116 h 121"/>
                <a:gd name="T12" fmla="*/ 6 w 99"/>
                <a:gd name="T13" fmla="*/ 33 h 121"/>
                <a:gd name="T14" fmla="*/ 49 w 99"/>
                <a:gd name="T15" fmla="*/ 8 h 121"/>
                <a:gd name="T16" fmla="*/ 93 w 99"/>
                <a:gd name="T17" fmla="*/ 33 h 121"/>
                <a:gd name="T18" fmla="*/ 49 w 99"/>
                <a:gd name="T19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21">
                  <a:moveTo>
                    <a:pt x="49" y="0"/>
                  </a:moveTo>
                  <a:cubicBezTo>
                    <a:pt x="49" y="0"/>
                    <a:pt x="34" y="25"/>
                    <a:pt x="0" y="28"/>
                  </a:cubicBezTo>
                  <a:cubicBezTo>
                    <a:pt x="0" y="28"/>
                    <a:pt x="9" y="103"/>
                    <a:pt x="49" y="121"/>
                  </a:cubicBezTo>
                  <a:cubicBezTo>
                    <a:pt x="89" y="103"/>
                    <a:pt x="99" y="28"/>
                    <a:pt x="99" y="28"/>
                  </a:cubicBezTo>
                  <a:cubicBezTo>
                    <a:pt x="65" y="25"/>
                    <a:pt x="49" y="0"/>
                    <a:pt x="49" y="0"/>
                  </a:cubicBezTo>
                  <a:close/>
                  <a:moveTo>
                    <a:pt x="49" y="116"/>
                  </a:moveTo>
                  <a:cubicBezTo>
                    <a:pt x="20" y="100"/>
                    <a:pt x="8" y="49"/>
                    <a:pt x="6" y="33"/>
                  </a:cubicBezTo>
                  <a:cubicBezTo>
                    <a:pt x="29" y="29"/>
                    <a:pt x="43" y="16"/>
                    <a:pt x="49" y="8"/>
                  </a:cubicBezTo>
                  <a:cubicBezTo>
                    <a:pt x="56" y="16"/>
                    <a:pt x="70" y="29"/>
                    <a:pt x="93" y="33"/>
                  </a:cubicBezTo>
                  <a:cubicBezTo>
                    <a:pt x="90" y="49"/>
                    <a:pt x="79" y="100"/>
                    <a:pt x="49" y="116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7" name="TextBox 62"/>
          <p:cNvSpPr txBox="1"/>
          <p:nvPr/>
        </p:nvSpPr>
        <p:spPr>
          <a:xfrm>
            <a:off x="9130976" y="5085184"/>
            <a:ext cx="162734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C822"/>
                </a:solidFill>
                <a:latin typeface="+mn-lt"/>
                <a:ea typeface="+mn-ea"/>
                <a:cs typeface="+mn-ea"/>
                <a:sym typeface="+mn-lt"/>
              </a:rPr>
              <a:t>云防火墙（微分段）</a:t>
            </a:r>
            <a:endParaRPr lang="en-US" altLang="zh-CN" sz="1200" dirty="0">
              <a:solidFill>
                <a:srgbClr val="FFC82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8" name="TextBox 62"/>
          <p:cNvSpPr txBox="1"/>
          <p:nvPr/>
        </p:nvSpPr>
        <p:spPr>
          <a:xfrm>
            <a:off x="10390679" y="5085184"/>
            <a:ext cx="124993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数据库审计</a:t>
            </a:r>
            <a:endParaRPr lang="en-US" altLang="zh-CN" sz="12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0" name="文本框 469"/>
          <p:cNvSpPr txBox="1"/>
          <p:nvPr/>
        </p:nvSpPr>
        <p:spPr>
          <a:xfrm>
            <a:off x="9012324" y="1222550"/>
            <a:ext cx="2093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黑色字体为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6.3</a:t>
            </a:r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版本已有服务</a:t>
            </a:r>
          </a:p>
        </p:txBody>
      </p:sp>
      <p:cxnSp>
        <p:nvCxnSpPr>
          <p:cNvPr id="471" name="直接连接符 470"/>
          <p:cNvCxnSpPr/>
          <p:nvPr/>
        </p:nvCxnSpPr>
        <p:spPr bwMode="auto">
          <a:xfrm>
            <a:off x="8975569" y="5975816"/>
            <a:ext cx="2497294" cy="0"/>
          </a:xfrm>
          <a:prstGeom prst="line">
            <a:avLst/>
          </a:prstGeom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2" name="组合 471"/>
          <p:cNvGrpSpPr/>
          <p:nvPr/>
        </p:nvGrpSpPr>
        <p:grpSpPr>
          <a:xfrm>
            <a:off x="9770921" y="5444080"/>
            <a:ext cx="323916" cy="287957"/>
            <a:chOff x="979488" y="4384675"/>
            <a:chExt cx="371475" cy="463550"/>
          </a:xfrm>
        </p:grpSpPr>
        <p:sp>
          <p:nvSpPr>
            <p:cNvPr id="480" name="Freeform 56"/>
            <p:cNvSpPr>
              <a:spLocks noEditPoints="1"/>
            </p:cNvSpPr>
            <p:nvPr/>
          </p:nvSpPr>
          <p:spPr bwMode="auto">
            <a:xfrm>
              <a:off x="979488" y="4384675"/>
              <a:ext cx="371475" cy="463550"/>
            </a:xfrm>
            <a:custGeom>
              <a:avLst/>
              <a:gdLst>
                <a:gd name="T0" fmla="*/ 50 w 99"/>
                <a:gd name="T1" fmla="*/ 0 h 121"/>
                <a:gd name="T2" fmla="*/ 0 w 99"/>
                <a:gd name="T3" fmla="*/ 28 h 121"/>
                <a:gd name="T4" fmla="*/ 50 w 99"/>
                <a:gd name="T5" fmla="*/ 121 h 121"/>
                <a:gd name="T6" fmla="*/ 99 w 99"/>
                <a:gd name="T7" fmla="*/ 28 h 121"/>
                <a:gd name="T8" fmla="*/ 50 w 99"/>
                <a:gd name="T9" fmla="*/ 0 h 121"/>
                <a:gd name="T10" fmla="*/ 50 w 99"/>
                <a:gd name="T11" fmla="*/ 116 h 121"/>
                <a:gd name="T12" fmla="*/ 6 w 99"/>
                <a:gd name="T13" fmla="*/ 33 h 121"/>
                <a:gd name="T14" fmla="*/ 50 w 99"/>
                <a:gd name="T15" fmla="*/ 8 h 121"/>
                <a:gd name="T16" fmla="*/ 94 w 99"/>
                <a:gd name="T17" fmla="*/ 33 h 121"/>
                <a:gd name="T18" fmla="*/ 50 w 99"/>
                <a:gd name="T19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21">
                  <a:moveTo>
                    <a:pt x="50" y="0"/>
                  </a:moveTo>
                  <a:cubicBezTo>
                    <a:pt x="50" y="0"/>
                    <a:pt x="34" y="25"/>
                    <a:pt x="0" y="28"/>
                  </a:cubicBezTo>
                  <a:cubicBezTo>
                    <a:pt x="0" y="28"/>
                    <a:pt x="10" y="103"/>
                    <a:pt x="50" y="121"/>
                  </a:cubicBezTo>
                  <a:cubicBezTo>
                    <a:pt x="90" y="103"/>
                    <a:pt x="99" y="28"/>
                    <a:pt x="99" y="28"/>
                  </a:cubicBezTo>
                  <a:cubicBezTo>
                    <a:pt x="65" y="25"/>
                    <a:pt x="50" y="0"/>
                    <a:pt x="50" y="0"/>
                  </a:cubicBezTo>
                  <a:close/>
                  <a:moveTo>
                    <a:pt x="50" y="116"/>
                  </a:moveTo>
                  <a:cubicBezTo>
                    <a:pt x="20" y="100"/>
                    <a:pt x="9" y="49"/>
                    <a:pt x="6" y="33"/>
                  </a:cubicBezTo>
                  <a:cubicBezTo>
                    <a:pt x="29" y="29"/>
                    <a:pt x="43" y="16"/>
                    <a:pt x="50" y="8"/>
                  </a:cubicBezTo>
                  <a:cubicBezTo>
                    <a:pt x="56" y="16"/>
                    <a:pt x="70" y="29"/>
                    <a:pt x="94" y="33"/>
                  </a:cubicBezTo>
                  <a:cubicBezTo>
                    <a:pt x="91" y="49"/>
                    <a:pt x="80" y="100"/>
                    <a:pt x="50" y="116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" name="Freeform 65"/>
            <p:cNvSpPr>
              <a:spLocks noEditPoints="1"/>
            </p:cNvSpPr>
            <p:nvPr/>
          </p:nvSpPr>
          <p:spPr bwMode="auto">
            <a:xfrm>
              <a:off x="1065213" y="4511675"/>
              <a:ext cx="203200" cy="211138"/>
            </a:xfrm>
            <a:custGeom>
              <a:avLst/>
              <a:gdLst>
                <a:gd name="T0" fmla="*/ 27 w 54"/>
                <a:gd name="T1" fmla="*/ 5 h 55"/>
                <a:gd name="T2" fmla="*/ 49 w 54"/>
                <a:gd name="T3" fmla="*/ 28 h 55"/>
                <a:gd name="T4" fmla="*/ 27 w 54"/>
                <a:gd name="T5" fmla="*/ 50 h 55"/>
                <a:gd name="T6" fmla="*/ 5 w 54"/>
                <a:gd name="T7" fmla="*/ 28 h 55"/>
                <a:gd name="T8" fmla="*/ 27 w 54"/>
                <a:gd name="T9" fmla="*/ 5 h 55"/>
                <a:gd name="T10" fmla="*/ 27 w 54"/>
                <a:gd name="T11" fmla="*/ 0 h 55"/>
                <a:gd name="T12" fmla="*/ 0 w 54"/>
                <a:gd name="T13" fmla="*/ 27 h 55"/>
                <a:gd name="T14" fmla="*/ 27 w 54"/>
                <a:gd name="T15" fmla="*/ 55 h 55"/>
                <a:gd name="T16" fmla="*/ 54 w 54"/>
                <a:gd name="T17" fmla="*/ 27 h 55"/>
                <a:gd name="T18" fmla="*/ 27 w 54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5">
                  <a:moveTo>
                    <a:pt x="27" y="5"/>
                  </a:moveTo>
                  <a:cubicBezTo>
                    <a:pt x="39" y="5"/>
                    <a:pt x="49" y="15"/>
                    <a:pt x="49" y="28"/>
                  </a:cubicBezTo>
                  <a:cubicBezTo>
                    <a:pt x="49" y="40"/>
                    <a:pt x="39" y="50"/>
                    <a:pt x="27" y="50"/>
                  </a:cubicBezTo>
                  <a:cubicBezTo>
                    <a:pt x="15" y="50"/>
                    <a:pt x="5" y="40"/>
                    <a:pt x="5" y="28"/>
                  </a:cubicBezTo>
                  <a:cubicBezTo>
                    <a:pt x="5" y="15"/>
                    <a:pt x="15" y="5"/>
                    <a:pt x="27" y="5"/>
                  </a:cubicBezTo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cubicBezTo>
                    <a:pt x="42" y="55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2" name="Freeform 66"/>
            <p:cNvSpPr>
              <a:spLocks noEditPoints="1"/>
            </p:cNvSpPr>
            <p:nvPr/>
          </p:nvSpPr>
          <p:spPr bwMode="auto">
            <a:xfrm>
              <a:off x="1125538" y="4576763"/>
              <a:ext cx="79375" cy="80963"/>
            </a:xfrm>
            <a:custGeom>
              <a:avLst/>
              <a:gdLst>
                <a:gd name="T0" fmla="*/ 11 w 21"/>
                <a:gd name="T1" fmla="*/ 2 h 21"/>
                <a:gd name="T2" fmla="*/ 19 w 21"/>
                <a:gd name="T3" fmla="*/ 10 h 21"/>
                <a:gd name="T4" fmla="*/ 11 w 21"/>
                <a:gd name="T5" fmla="*/ 18 h 21"/>
                <a:gd name="T6" fmla="*/ 3 w 21"/>
                <a:gd name="T7" fmla="*/ 10 h 21"/>
                <a:gd name="T8" fmla="*/ 11 w 21"/>
                <a:gd name="T9" fmla="*/ 2 h 21"/>
                <a:gd name="T10" fmla="*/ 11 w 21"/>
                <a:gd name="T11" fmla="*/ 0 h 21"/>
                <a:gd name="T12" fmla="*/ 0 w 21"/>
                <a:gd name="T13" fmla="*/ 10 h 21"/>
                <a:gd name="T14" fmla="*/ 11 w 21"/>
                <a:gd name="T15" fmla="*/ 21 h 21"/>
                <a:gd name="T16" fmla="*/ 21 w 21"/>
                <a:gd name="T17" fmla="*/ 10 h 21"/>
                <a:gd name="T18" fmla="*/ 11 w 21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2"/>
                  </a:moveTo>
                  <a:cubicBezTo>
                    <a:pt x="15" y="2"/>
                    <a:pt x="19" y="6"/>
                    <a:pt x="19" y="10"/>
                  </a:cubicBezTo>
                  <a:cubicBezTo>
                    <a:pt x="19" y="15"/>
                    <a:pt x="15" y="18"/>
                    <a:pt x="11" y="18"/>
                  </a:cubicBezTo>
                  <a:cubicBezTo>
                    <a:pt x="6" y="18"/>
                    <a:pt x="3" y="15"/>
                    <a:pt x="3" y="10"/>
                  </a:cubicBezTo>
                  <a:cubicBezTo>
                    <a:pt x="3" y="6"/>
                    <a:pt x="6" y="2"/>
                    <a:pt x="11" y="2"/>
                  </a:cubicBezTo>
                  <a:moveTo>
                    <a:pt x="11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3" name="Freeform 67"/>
            <p:cNvSpPr>
              <a:spLocks/>
            </p:cNvSpPr>
            <p:nvPr/>
          </p:nvSpPr>
          <p:spPr bwMode="auto">
            <a:xfrm>
              <a:off x="1181100" y="4630738"/>
              <a:ext cx="60325" cy="61913"/>
            </a:xfrm>
            <a:custGeom>
              <a:avLst/>
              <a:gdLst>
                <a:gd name="T0" fmla="*/ 31 w 38"/>
                <a:gd name="T1" fmla="*/ 39 h 39"/>
                <a:gd name="T2" fmla="*/ 0 w 38"/>
                <a:gd name="T3" fmla="*/ 10 h 39"/>
                <a:gd name="T4" fmla="*/ 10 w 38"/>
                <a:gd name="T5" fmla="*/ 0 h 39"/>
                <a:gd name="T6" fmla="*/ 38 w 38"/>
                <a:gd name="T7" fmla="*/ 31 h 39"/>
                <a:gd name="T8" fmla="*/ 31 w 38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1" y="39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38" y="31"/>
                  </a:lnTo>
                  <a:lnTo>
                    <a:pt x="31" y="39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73" name="TextBox 62"/>
          <p:cNvSpPr txBox="1"/>
          <p:nvPr/>
        </p:nvSpPr>
        <p:spPr>
          <a:xfrm>
            <a:off x="9113171" y="5703639"/>
            <a:ext cx="162734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3815"/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防御与态势感知服务</a:t>
            </a:r>
            <a:endParaRPr lang="en-US" altLang="zh-CN" sz="12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9" name="组合 414"/>
          <p:cNvGrpSpPr/>
          <p:nvPr/>
        </p:nvGrpSpPr>
        <p:grpSpPr>
          <a:xfrm>
            <a:off x="9267006" y="3034548"/>
            <a:ext cx="323906" cy="276090"/>
            <a:chOff x="7770813" y="7324725"/>
            <a:chExt cx="341312" cy="374650"/>
          </a:xfrm>
          <a:solidFill>
            <a:srgbClr val="00B0F0"/>
          </a:solidFill>
        </p:grpSpPr>
        <p:sp>
          <p:nvSpPr>
            <p:cNvPr id="490" name="Freeform 96"/>
            <p:cNvSpPr>
              <a:spLocks noEditPoints="1"/>
            </p:cNvSpPr>
            <p:nvPr/>
          </p:nvSpPr>
          <p:spPr bwMode="auto">
            <a:xfrm>
              <a:off x="7770813" y="7324725"/>
              <a:ext cx="341312" cy="374650"/>
            </a:xfrm>
            <a:custGeom>
              <a:avLst/>
              <a:gdLst>
                <a:gd name="T0" fmla="*/ 87 w 91"/>
                <a:gd name="T1" fmla="*/ 24 h 97"/>
                <a:gd name="T2" fmla="*/ 72 w 91"/>
                <a:gd name="T3" fmla="*/ 17 h 97"/>
                <a:gd name="T4" fmla="*/ 63 w 91"/>
                <a:gd name="T5" fmla="*/ 18 h 97"/>
                <a:gd name="T6" fmla="*/ 45 w 91"/>
                <a:gd name="T7" fmla="*/ 0 h 97"/>
                <a:gd name="T8" fmla="*/ 28 w 91"/>
                <a:gd name="T9" fmla="*/ 18 h 97"/>
                <a:gd name="T10" fmla="*/ 19 w 91"/>
                <a:gd name="T11" fmla="*/ 17 h 97"/>
                <a:gd name="T12" fmla="*/ 3 w 91"/>
                <a:gd name="T13" fmla="*/ 24 h 97"/>
                <a:gd name="T14" fmla="*/ 10 w 91"/>
                <a:gd name="T15" fmla="*/ 48 h 97"/>
                <a:gd name="T16" fmla="*/ 3 w 91"/>
                <a:gd name="T17" fmla="*/ 73 h 97"/>
                <a:gd name="T18" fmla="*/ 19 w 91"/>
                <a:gd name="T19" fmla="*/ 79 h 97"/>
                <a:gd name="T20" fmla="*/ 28 w 91"/>
                <a:gd name="T21" fmla="*/ 79 h 97"/>
                <a:gd name="T22" fmla="*/ 45 w 91"/>
                <a:gd name="T23" fmla="*/ 97 h 97"/>
                <a:gd name="T24" fmla="*/ 63 w 91"/>
                <a:gd name="T25" fmla="*/ 79 h 97"/>
                <a:gd name="T26" fmla="*/ 72 w 91"/>
                <a:gd name="T27" fmla="*/ 79 h 97"/>
                <a:gd name="T28" fmla="*/ 72 w 91"/>
                <a:gd name="T29" fmla="*/ 79 h 97"/>
                <a:gd name="T30" fmla="*/ 87 w 91"/>
                <a:gd name="T31" fmla="*/ 73 h 97"/>
                <a:gd name="T32" fmla="*/ 80 w 91"/>
                <a:gd name="T33" fmla="*/ 48 h 97"/>
                <a:gd name="T34" fmla="*/ 87 w 91"/>
                <a:gd name="T35" fmla="*/ 24 h 97"/>
                <a:gd name="T36" fmla="*/ 83 w 91"/>
                <a:gd name="T37" fmla="*/ 70 h 97"/>
                <a:gd name="T38" fmla="*/ 72 w 91"/>
                <a:gd name="T39" fmla="*/ 75 h 97"/>
                <a:gd name="T40" fmla="*/ 72 w 91"/>
                <a:gd name="T41" fmla="*/ 75 h 97"/>
                <a:gd name="T42" fmla="*/ 62 w 91"/>
                <a:gd name="T43" fmla="*/ 74 h 97"/>
                <a:gd name="T44" fmla="*/ 59 w 91"/>
                <a:gd name="T45" fmla="*/ 75 h 97"/>
                <a:gd name="T46" fmla="*/ 45 w 91"/>
                <a:gd name="T47" fmla="*/ 92 h 97"/>
                <a:gd name="T48" fmla="*/ 32 w 91"/>
                <a:gd name="T49" fmla="*/ 75 h 97"/>
                <a:gd name="T50" fmla="*/ 29 w 91"/>
                <a:gd name="T51" fmla="*/ 74 h 97"/>
                <a:gd name="T52" fmla="*/ 29 w 91"/>
                <a:gd name="T53" fmla="*/ 74 h 97"/>
                <a:gd name="T54" fmla="*/ 7 w 91"/>
                <a:gd name="T55" fmla="*/ 70 h 97"/>
                <a:gd name="T56" fmla="*/ 15 w 91"/>
                <a:gd name="T57" fmla="*/ 50 h 97"/>
                <a:gd name="T58" fmla="*/ 15 w 91"/>
                <a:gd name="T59" fmla="*/ 47 h 97"/>
                <a:gd name="T60" fmla="*/ 7 w 91"/>
                <a:gd name="T61" fmla="*/ 26 h 97"/>
                <a:gd name="T62" fmla="*/ 19 w 91"/>
                <a:gd name="T63" fmla="*/ 22 h 97"/>
                <a:gd name="T64" fmla="*/ 29 w 91"/>
                <a:gd name="T65" fmla="*/ 23 h 97"/>
                <a:gd name="T66" fmla="*/ 32 w 91"/>
                <a:gd name="T67" fmla="*/ 21 h 97"/>
                <a:gd name="T68" fmla="*/ 45 w 91"/>
                <a:gd name="T69" fmla="*/ 4 h 97"/>
                <a:gd name="T70" fmla="*/ 59 w 91"/>
                <a:gd name="T71" fmla="*/ 21 h 97"/>
                <a:gd name="T72" fmla="*/ 62 w 91"/>
                <a:gd name="T73" fmla="*/ 23 h 97"/>
                <a:gd name="T74" fmla="*/ 83 w 91"/>
                <a:gd name="T75" fmla="*/ 26 h 97"/>
                <a:gd name="T76" fmla="*/ 76 w 91"/>
                <a:gd name="T77" fmla="*/ 47 h 97"/>
                <a:gd name="T78" fmla="*/ 76 w 91"/>
                <a:gd name="T79" fmla="*/ 50 h 97"/>
                <a:gd name="T80" fmla="*/ 83 w 91"/>
                <a:gd name="T81" fmla="*/ 7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" h="97">
                  <a:moveTo>
                    <a:pt x="87" y="24"/>
                  </a:moveTo>
                  <a:cubicBezTo>
                    <a:pt x="85" y="20"/>
                    <a:pt x="79" y="17"/>
                    <a:pt x="72" y="17"/>
                  </a:cubicBezTo>
                  <a:cubicBezTo>
                    <a:pt x="69" y="17"/>
                    <a:pt x="66" y="18"/>
                    <a:pt x="63" y="18"/>
                  </a:cubicBezTo>
                  <a:cubicBezTo>
                    <a:pt x="59" y="6"/>
                    <a:pt x="52" y="0"/>
                    <a:pt x="45" y="0"/>
                  </a:cubicBezTo>
                  <a:cubicBezTo>
                    <a:pt x="38" y="0"/>
                    <a:pt x="32" y="6"/>
                    <a:pt x="28" y="18"/>
                  </a:cubicBezTo>
                  <a:cubicBezTo>
                    <a:pt x="25" y="18"/>
                    <a:pt x="22" y="17"/>
                    <a:pt x="19" y="17"/>
                  </a:cubicBezTo>
                  <a:cubicBezTo>
                    <a:pt x="11" y="17"/>
                    <a:pt x="6" y="20"/>
                    <a:pt x="3" y="24"/>
                  </a:cubicBezTo>
                  <a:cubicBezTo>
                    <a:pt x="0" y="30"/>
                    <a:pt x="2" y="39"/>
                    <a:pt x="10" y="48"/>
                  </a:cubicBezTo>
                  <a:cubicBezTo>
                    <a:pt x="2" y="58"/>
                    <a:pt x="0" y="67"/>
                    <a:pt x="3" y="73"/>
                  </a:cubicBezTo>
                  <a:cubicBezTo>
                    <a:pt x="6" y="77"/>
                    <a:pt x="11" y="79"/>
                    <a:pt x="19" y="79"/>
                  </a:cubicBezTo>
                  <a:cubicBezTo>
                    <a:pt x="22" y="79"/>
                    <a:pt x="25" y="79"/>
                    <a:pt x="28" y="79"/>
                  </a:cubicBezTo>
                  <a:cubicBezTo>
                    <a:pt x="32" y="90"/>
                    <a:pt x="38" y="97"/>
                    <a:pt x="45" y="97"/>
                  </a:cubicBezTo>
                  <a:cubicBezTo>
                    <a:pt x="52" y="97"/>
                    <a:pt x="59" y="90"/>
                    <a:pt x="63" y="79"/>
                  </a:cubicBezTo>
                  <a:cubicBezTo>
                    <a:pt x="66" y="79"/>
                    <a:pt x="69" y="79"/>
                    <a:pt x="72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9" y="79"/>
                    <a:pt x="85" y="77"/>
                    <a:pt x="87" y="73"/>
                  </a:cubicBezTo>
                  <a:cubicBezTo>
                    <a:pt x="91" y="67"/>
                    <a:pt x="88" y="58"/>
                    <a:pt x="80" y="48"/>
                  </a:cubicBezTo>
                  <a:cubicBezTo>
                    <a:pt x="88" y="39"/>
                    <a:pt x="91" y="30"/>
                    <a:pt x="87" y="24"/>
                  </a:cubicBezTo>
                  <a:close/>
                  <a:moveTo>
                    <a:pt x="83" y="70"/>
                  </a:moveTo>
                  <a:cubicBezTo>
                    <a:pt x="82" y="73"/>
                    <a:pt x="78" y="75"/>
                    <a:pt x="72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69" y="75"/>
                    <a:pt x="65" y="74"/>
                    <a:pt x="62" y="74"/>
                  </a:cubicBezTo>
                  <a:cubicBezTo>
                    <a:pt x="61" y="73"/>
                    <a:pt x="59" y="74"/>
                    <a:pt x="59" y="75"/>
                  </a:cubicBezTo>
                  <a:cubicBezTo>
                    <a:pt x="56" y="86"/>
                    <a:pt x="51" y="92"/>
                    <a:pt x="45" y="92"/>
                  </a:cubicBezTo>
                  <a:cubicBezTo>
                    <a:pt x="40" y="92"/>
                    <a:pt x="35" y="86"/>
                    <a:pt x="32" y="75"/>
                  </a:cubicBezTo>
                  <a:cubicBezTo>
                    <a:pt x="31" y="74"/>
                    <a:pt x="30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18" y="76"/>
                    <a:pt x="10" y="75"/>
                    <a:pt x="7" y="70"/>
                  </a:cubicBezTo>
                  <a:cubicBezTo>
                    <a:pt x="5" y="66"/>
                    <a:pt x="8" y="58"/>
                    <a:pt x="15" y="50"/>
                  </a:cubicBezTo>
                  <a:cubicBezTo>
                    <a:pt x="16" y="49"/>
                    <a:pt x="16" y="48"/>
                    <a:pt x="15" y="47"/>
                  </a:cubicBezTo>
                  <a:cubicBezTo>
                    <a:pt x="8" y="38"/>
                    <a:pt x="5" y="31"/>
                    <a:pt x="7" y="26"/>
                  </a:cubicBezTo>
                  <a:cubicBezTo>
                    <a:pt x="9" y="23"/>
                    <a:pt x="13" y="22"/>
                    <a:pt x="19" y="22"/>
                  </a:cubicBezTo>
                  <a:cubicBezTo>
                    <a:pt x="22" y="22"/>
                    <a:pt x="25" y="22"/>
                    <a:pt x="29" y="23"/>
                  </a:cubicBezTo>
                  <a:cubicBezTo>
                    <a:pt x="30" y="23"/>
                    <a:pt x="31" y="23"/>
                    <a:pt x="32" y="21"/>
                  </a:cubicBezTo>
                  <a:cubicBezTo>
                    <a:pt x="35" y="11"/>
                    <a:pt x="40" y="4"/>
                    <a:pt x="45" y="4"/>
                  </a:cubicBezTo>
                  <a:cubicBezTo>
                    <a:pt x="51" y="4"/>
                    <a:pt x="56" y="11"/>
                    <a:pt x="59" y="21"/>
                  </a:cubicBezTo>
                  <a:cubicBezTo>
                    <a:pt x="59" y="23"/>
                    <a:pt x="61" y="23"/>
                    <a:pt x="62" y="23"/>
                  </a:cubicBezTo>
                  <a:cubicBezTo>
                    <a:pt x="73" y="21"/>
                    <a:pt x="81" y="22"/>
                    <a:pt x="83" y="26"/>
                  </a:cubicBezTo>
                  <a:cubicBezTo>
                    <a:pt x="86" y="31"/>
                    <a:pt x="83" y="38"/>
                    <a:pt x="76" y="47"/>
                  </a:cubicBezTo>
                  <a:cubicBezTo>
                    <a:pt x="75" y="48"/>
                    <a:pt x="75" y="49"/>
                    <a:pt x="76" y="50"/>
                  </a:cubicBezTo>
                  <a:cubicBezTo>
                    <a:pt x="83" y="58"/>
                    <a:pt x="86" y="66"/>
                    <a:pt x="8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" name="Freeform 97"/>
            <p:cNvSpPr>
              <a:spLocks noEditPoints="1"/>
            </p:cNvSpPr>
            <p:nvPr/>
          </p:nvSpPr>
          <p:spPr bwMode="auto">
            <a:xfrm>
              <a:off x="7861300" y="7418388"/>
              <a:ext cx="157162" cy="184150"/>
            </a:xfrm>
            <a:custGeom>
              <a:avLst/>
              <a:gdLst>
                <a:gd name="T0" fmla="*/ 22 w 42"/>
                <a:gd name="T1" fmla="*/ 0 h 48"/>
                <a:gd name="T2" fmla="*/ 21 w 42"/>
                <a:gd name="T3" fmla="*/ 0 h 48"/>
                <a:gd name="T4" fmla="*/ 1 w 42"/>
                <a:gd name="T5" fmla="*/ 12 h 48"/>
                <a:gd name="T6" fmla="*/ 0 w 42"/>
                <a:gd name="T7" fmla="*/ 13 h 48"/>
                <a:gd name="T8" fmla="*/ 0 w 42"/>
                <a:gd name="T9" fmla="*/ 36 h 48"/>
                <a:gd name="T10" fmla="*/ 1 w 42"/>
                <a:gd name="T11" fmla="*/ 37 h 48"/>
                <a:gd name="T12" fmla="*/ 21 w 42"/>
                <a:gd name="T13" fmla="*/ 48 h 48"/>
                <a:gd name="T14" fmla="*/ 21 w 42"/>
                <a:gd name="T15" fmla="*/ 48 h 48"/>
                <a:gd name="T16" fmla="*/ 22 w 42"/>
                <a:gd name="T17" fmla="*/ 48 h 48"/>
                <a:gd name="T18" fmla="*/ 42 w 42"/>
                <a:gd name="T19" fmla="*/ 37 h 48"/>
                <a:gd name="T20" fmla="*/ 42 w 42"/>
                <a:gd name="T21" fmla="*/ 36 h 48"/>
                <a:gd name="T22" fmla="*/ 42 w 42"/>
                <a:gd name="T23" fmla="*/ 13 h 48"/>
                <a:gd name="T24" fmla="*/ 42 w 42"/>
                <a:gd name="T25" fmla="*/ 12 h 48"/>
                <a:gd name="T26" fmla="*/ 22 w 42"/>
                <a:gd name="T27" fmla="*/ 0 h 48"/>
                <a:gd name="T28" fmla="*/ 21 w 42"/>
                <a:gd name="T29" fmla="*/ 3 h 48"/>
                <a:gd name="T30" fmla="*/ 40 w 42"/>
                <a:gd name="T31" fmla="*/ 13 h 48"/>
                <a:gd name="T32" fmla="*/ 21 w 42"/>
                <a:gd name="T33" fmla="*/ 24 h 48"/>
                <a:gd name="T34" fmla="*/ 3 w 42"/>
                <a:gd name="T35" fmla="*/ 13 h 48"/>
                <a:gd name="T36" fmla="*/ 21 w 42"/>
                <a:gd name="T37" fmla="*/ 3 h 48"/>
                <a:gd name="T38" fmla="*/ 3 w 42"/>
                <a:gd name="T39" fmla="*/ 15 h 48"/>
                <a:gd name="T40" fmla="*/ 20 w 42"/>
                <a:gd name="T41" fmla="*/ 26 h 48"/>
                <a:gd name="T42" fmla="*/ 20 w 42"/>
                <a:gd name="T43" fmla="*/ 45 h 48"/>
                <a:gd name="T44" fmla="*/ 3 w 42"/>
                <a:gd name="T45" fmla="*/ 35 h 48"/>
                <a:gd name="T46" fmla="*/ 3 w 42"/>
                <a:gd name="T47" fmla="*/ 15 h 48"/>
                <a:gd name="T48" fmla="*/ 23 w 42"/>
                <a:gd name="T49" fmla="*/ 45 h 48"/>
                <a:gd name="T50" fmla="*/ 23 w 42"/>
                <a:gd name="T51" fmla="*/ 26 h 48"/>
                <a:gd name="T52" fmla="*/ 40 w 42"/>
                <a:gd name="T53" fmla="*/ 16 h 48"/>
                <a:gd name="T54" fmla="*/ 40 w 42"/>
                <a:gd name="T55" fmla="*/ 35 h 48"/>
                <a:gd name="T56" fmla="*/ 23 w 42"/>
                <a:gd name="T57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48">
                  <a:moveTo>
                    <a:pt x="22" y="0"/>
                  </a:moveTo>
                  <a:cubicBezTo>
                    <a:pt x="22" y="0"/>
                    <a:pt x="21" y="0"/>
                    <a:pt x="21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2"/>
                    <a:pt x="0" y="1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7"/>
                    <a:pt x="1" y="3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42" y="36"/>
                    <a:pt x="42" y="36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22" y="0"/>
                  </a:lnTo>
                  <a:close/>
                  <a:moveTo>
                    <a:pt x="21" y="3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21" y="3"/>
                  </a:lnTo>
                  <a:close/>
                  <a:moveTo>
                    <a:pt x="3" y="15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3" y="15"/>
                  </a:lnTo>
                  <a:close/>
                  <a:moveTo>
                    <a:pt x="23" y="45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23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2" name="Freeform 98"/>
            <p:cNvSpPr>
              <a:spLocks/>
            </p:cNvSpPr>
            <p:nvPr/>
          </p:nvSpPr>
          <p:spPr bwMode="auto">
            <a:xfrm>
              <a:off x="7886700" y="7502525"/>
              <a:ext cx="30162" cy="26987"/>
            </a:xfrm>
            <a:custGeom>
              <a:avLst/>
              <a:gdLst>
                <a:gd name="T0" fmla="*/ 3 w 19"/>
                <a:gd name="T1" fmla="*/ 0 h 17"/>
                <a:gd name="T2" fmla="*/ 0 w 19"/>
                <a:gd name="T3" fmla="*/ 5 h 17"/>
                <a:gd name="T4" fmla="*/ 17 w 19"/>
                <a:gd name="T5" fmla="*/ 17 h 17"/>
                <a:gd name="T6" fmla="*/ 19 w 19"/>
                <a:gd name="T7" fmla="*/ 12 h 17"/>
                <a:gd name="T8" fmla="*/ 3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3" y="0"/>
                  </a:moveTo>
                  <a:lnTo>
                    <a:pt x="0" y="5"/>
                  </a:lnTo>
                  <a:lnTo>
                    <a:pt x="17" y="17"/>
                  </a:lnTo>
                  <a:lnTo>
                    <a:pt x="19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63" name="矩形 562"/>
          <p:cNvSpPr/>
          <p:nvPr/>
        </p:nvSpPr>
        <p:spPr>
          <a:xfrm>
            <a:off x="8727765" y="3261866"/>
            <a:ext cx="1478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容灾即</a:t>
            </a:r>
            <a:r>
              <a:rPr lang="zh-CN" altLang="en-US" sz="12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 smtClean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64" name="组合 377"/>
          <p:cNvGrpSpPr/>
          <p:nvPr/>
        </p:nvGrpSpPr>
        <p:grpSpPr>
          <a:xfrm>
            <a:off x="10329664" y="3019755"/>
            <a:ext cx="419535" cy="277998"/>
            <a:chOff x="4772025" y="1525588"/>
            <a:chExt cx="523875" cy="347663"/>
          </a:xfrm>
          <a:solidFill>
            <a:srgbClr val="00B0F0"/>
          </a:solidFill>
        </p:grpSpPr>
        <p:sp>
          <p:nvSpPr>
            <p:cNvPr id="572" name="Freeform 5"/>
            <p:cNvSpPr>
              <a:spLocks/>
            </p:cNvSpPr>
            <p:nvPr/>
          </p:nvSpPr>
          <p:spPr bwMode="auto">
            <a:xfrm>
              <a:off x="4772025" y="1525588"/>
              <a:ext cx="523875" cy="336550"/>
            </a:xfrm>
            <a:custGeom>
              <a:avLst/>
              <a:gdLst>
                <a:gd name="T0" fmla="*/ 104 w 137"/>
                <a:gd name="T1" fmla="*/ 87 h 87"/>
                <a:gd name="T2" fmla="*/ 83 w 137"/>
                <a:gd name="T3" fmla="*/ 87 h 87"/>
                <a:gd name="T4" fmla="*/ 81 w 137"/>
                <a:gd name="T5" fmla="*/ 85 h 87"/>
                <a:gd name="T6" fmla="*/ 83 w 137"/>
                <a:gd name="T7" fmla="*/ 82 h 87"/>
                <a:gd name="T8" fmla="*/ 104 w 137"/>
                <a:gd name="T9" fmla="*/ 82 h 87"/>
                <a:gd name="T10" fmla="*/ 131 w 137"/>
                <a:gd name="T11" fmla="*/ 54 h 87"/>
                <a:gd name="T12" fmla="*/ 104 w 137"/>
                <a:gd name="T13" fmla="*/ 27 h 87"/>
                <a:gd name="T14" fmla="*/ 103 w 137"/>
                <a:gd name="T15" fmla="*/ 27 h 87"/>
                <a:gd name="T16" fmla="*/ 102 w 137"/>
                <a:gd name="T17" fmla="*/ 27 h 87"/>
                <a:gd name="T18" fmla="*/ 100 w 137"/>
                <a:gd name="T19" fmla="*/ 26 h 87"/>
                <a:gd name="T20" fmla="*/ 66 w 137"/>
                <a:gd name="T21" fmla="*/ 5 h 87"/>
                <a:gd name="T22" fmla="*/ 28 w 137"/>
                <a:gd name="T23" fmla="*/ 36 h 87"/>
                <a:gd name="T24" fmla="*/ 26 w 137"/>
                <a:gd name="T25" fmla="*/ 38 h 87"/>
                <a:gd name="T26" fmla="*/ 6 w 137"/>
                <a:gd name="T27" fmla="*/ 60 h 87"/>
                <a:gd name="T28" fmla="*/ 28 w 137"/>
                <a:gd name="T29" fmla="*/ 82 h 87"/>
                <a:gd name="T30" fmla="*/ 67 w 137"/>
                <a:gd name="T31" fmla="*/ 82 h 87"/>
                <a:gd name="T32" fmla="*/ 69 w 137"/>
                <a:gd name="T33" fmla="*/ 85 h 87"/>
                <a:gd name="T34" fmla="*/ 67 w 137"/>
                <a:gd name="T35" fmla="*/ 87 h 87"/>
                <a:gd name="T36" fmla="*/ 28 w 137"/>
                <a:gd name="T37" fmla="*/ 87 h 87"/>
                <a:gd name="T38" fmla="*/ 0 w 137"/>
                <a:gd name="T39" fmla="*/ 60 h 87"/>
                <a:gd name="T40" fmla="*/ 24 w 137"/>
                <a:gd name="T41" fmla="*/ 33 h 87"/>
                <a:gd name="T42" fmla="*/ 66 w 137"/>
                <a:gd name="T43" fmla="*/ 0 h 87"/>
                <a:gd name="T44" fmla="*/ 103 w 137"/>
                <a:gd name="T45" fmla="*/ 22 h 87"/>
                <a:gd name="T46" fmla="*/ 104 w 137"/>
                <a:gd name="T47" fmla="*/ 22 h 87"/>
                <a:gd name="T48" fmla="*/ 137 w 137"/>
                <a:gd name="T49" fmla="*/ 54 h 87"/>
                <a:gd name="T50" fmla="*/ 104 w 137"/>
                <a:gd name="T5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" h="87">
                  <a:moveTo>
                    <a:pt x="104" y="87"/>
                  </a:moveTo>
                  <a:cubicBezTo>
                    <a:pt x="83" y="87"/>
                    <a:pt x="83" y="87"/>
                    <a:pt x="83" y="87"/>
                  </a:cubicBezTo>
                  <a:cubicBezTo>
                    <a:pt x="82" y="87"/>
                    <a:pt x="81" y="86"/>
                    <a:pt x="81" y="85"/>
                  </a:cubicBezTo>
                  <a:cubicBezTo>
                    <a:pt x="81" y="83"/>
                    <a:pt x="82" y="82"/>
                    <a:pt x="83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19" y="82"/>
                    <a:pt x="131" y="70"/>
                    <a:pt x="131" y="54"/>
                  </a:cubicBezTo>
                  <a:cubicBezTo>
                    <a:pt x="131" y="39"/>
                    <a:pt x="119" y="27"/>
                    <a:pt x="104" y="27"/>
                  </a:cubicBezTo>
                  <a:cubicBezTo>
                    <a:pt x="104" y="27"/>
                    <a:pt x="103" y="27"/>
                    <a:pt x="103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1" y="27"/>
                    <a:pt x="100" y="27"/>
                    <a:pt x="100" y="26"/>
                  </a:cubicBezTo>
                  <a:cubicBezTo>
                    <a:pt x="93" y="13"/>
                    <a:pt x="80" y="5"/>
                    <a:pt x="66" y="5"/>
                  </a:cubicBezTo>
                  <a:cubicBezTo>
                    <a:pt x="48" y="5"/>
                    <a:pt x="32" y="18"/>
                    <a:pt x="28" y="36"/>
                  </a:cubicBezTo>
                  <a:cubicBezTo>
                    <a:pt x="28" y="37"/>
                    <a:pt x="27" y="38"/>
                    <a:pt x="26" y="38"/>
                  </a:cubicBezTo>
                  <a:cubicBezTo>
                    <a:pt x="15" y="39"/>
                    <a:pt x="6" y="49"/>
                    <a:pt x="6" y="60"/>
                  </a:cubicBezTo>
                  <a:cubicBezTo>
                    <a:pt x="6" y="72"/>
                    <a:pt x="15" y="82"/>
                    <a:pt x="28" y="82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9" y="83"/>
                    <a:pt x="69" y="85"/>
                  </a:cubicBezTo>
                  <a:cubicBezTo>
                    <a:pt x="69" y="86"/>
                    <a:pt x="68" y="87"/>
                    <a:pt x="67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13" y="87"/>
                    <a:pt x="0" y="75"/>
                    <a:pt x="0" y="60"/>
                  </a:cubicBezTo>
                  <a:cubicBezTo>
                    <a:pt x="0" y="47"/>
                    <a:pt x="10" y="35"/>
                    <a:pt x="24" y="33"/>
                  </a:cubicBezTo>
                  <a:cubicBezTo>
                    <a:pt x="28" y="14"/>
                    <a:pt x="46" y="0"/>
                    <a:pt x="66" y="0"/>
                  </a:cubicBezTo>
                  <a:cubicBezTo>
                    <a:pt x="81" y="0"/>
                    <a:pt x="96" y="8"/>
                    <a:pt x="103" y="2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22" y="22"/>
                    <a:pt x="137" y="37"/>
                    <a:pt x="137" y="54"/>
                  </a:cubicBezTo>
                  <a:cubicBezTo>
                    <a:pt x="137" y="72"/>
                    <a:pt x="122" y="87"/>
                    <a:pt x="10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4" name="Freeform 6"/>
            <p:cNvSpPr>
              <a:spLocks/>
            </p:cNvSpPr>
            <p:nvPr/>
          </p:nvSpPr>
          <p:spPr bwMode="auto">
            <a:xfrm>
              <a:off x="5067300" y="1571626"/>
              <a:ext cx="71438" cy="65088"/>
            </a:xfrm>
            <a:custGeom>
              <a:avLst/>
              <a:gdLst>
                <a:gd name="T0" fmla="*/ 18 w 19"/>
                <a:gd name="T1" fmla="*/ 17 h 17"/>
                <a:gd name="T2" fmla="*/ 17 w 19"/>
                <a:gd name="T3" fmla="*/ 16 h 17"/>
                <a:gd name="T4" fmla="*/ 0 w 19"/>
                <a:gd name="T5" fmla="*/ 2 h 17"/>
                <a:gd name="T6" fmla="*/ 0 w 19"/>
                <a:gd name="T7" fmla="*/ 1 h 17"/>
                <a:gd name="T8" fmla="*/ 1 w 19"/>
                <a:gd name="T9" fmla="*/ 0 h 17"/>
                <a:gd name="T10" fmla="*/ 19 w 19"/>
                <a:gd name="T11" fmla="*/ 15 h 17"/>
                <a:gd name="T12" fmla="*/ 19 w 19"/>
                <a:gd name="T13" fmla="*/ 17 h 17"/>
                <a:gd name="T14" fmla="*/ 18 w 1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7">
                  <a:moveTo>
                    <a:pt x="18" y="17"/>
                  </a:moveTo>
                  <a:cubicBezTo>
                    <a:pt x="18" y="17"/>
                    <a:pt x="17" y="17"/>
                    <a:pt x="17" y="16"/>
                  </a:cubicBezTo>
                  <a:cubicBezTo>
                    <a:pt x="13" y="10"/>
                    <a:pt x="7" y="5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9" y="3"/>
                    <a:pt x="15" y="9"/>
                    <a:pt x="19" y="15"/>
                  </a:cubicBezTo>
                  <a:cubicBezTo>
                    <a:pt x="19" y="16"/>
                    <a:pt x="19" y="16"/>
                    <a:pt x="19" y="17"/>
                  </a:cubicBezTo>
                  <a:cubicBezTo>
                    <a:pt x="18" y="17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5" name="Freeform 7"/>
            <p:cNvSpPr>
              <a:spLocks/>
            </p:cNvSpPr>
            <p:nvPr/>
          </p:nvSpPr>
          <p:spPr bwMode="auto">
            <a:xfrm>
              <a:off x="5162550" y="1641476"/>
              <a:ext cx="68263" cy="38100"/>
            </a:xfrm>
            <a:custGeom>
              <a:avLst/>
              <a:gdLst>
                <a:gd name="T0" fmla="*/ 17 w 18"/>
                <a:gd name="T1" fmla="*/ 10 h 10"/>
                <a:gd name="T2" fmla="*/ 16 w 18"/>
                <a:gd name="T3" fmla="*/ 9 h 10"/>
                <a:gd name="T4" fmla="*/ 1 w 18"/>
                <a:gd name="T5" fmla="*/ 3 h 10"/>
                <a:gd name="T6" fmla="*/ 0 w 18"/>
                <a:gd name="T7" fmla="*/ 1 h 10"/>
                <a:gd name="T8" fmla="*/ 1 w 18"/>
                <a:gd name="T9" fmla="*/ 0 h 10"/>
                <a:gd name="T10" fmla="*/ 17 w 18"/>
                <a:gd name="T11" fmla="*/ 8 h 10"/>
                <a:gd name="T12" fmla="*/ 18 w 18"/>
                <a:gd name="T13" fmla="*/ 9 h 10"/>
                <a:gd name="T14" fmla="*/ 17 w 1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7" y="10"/>
                  </a:moveTo>
                  <a:cubicBezTo>
                    <a:pt x="16" y="10"/>
                    <a:pt x="16" y="10"/>
                    <a:pt x="16" y="9"/>
                  </a:cubicBezTo>
                  <a:cubicBezTo>
                    <a:pt x="12" y="6"/>
                    <a:pt x="7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1"/>
                    <a:pt x="13" y="4"/>
                    <a:pt x="17" y="8"/>
                  </a:cubicBezTo>
                  <a:cubicBezTo>
                    <a:pt x="18" y="8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0" name="Oval 8"/>
            <p:cNvSpPr>
              <a:spLocks noChangeArrowheads="1"/>
            </p:cNvSpPr>
            <p:nvPr/>
          </p:nvSpPr>
          <p:spPr bwMode="auto">
            <a:xfrm>
              <a:off x="5005388" y="1831976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1" name="Oval 9"/>
            <p:cNvSpPr>
              <a:spLocks noChangeArrowheads="1"/>
            </p:cNvSpPr>
            <p:nvPr/>
          </p:nvSpPr>
          <p:spPr bwMode="auto">
            <a:xfrm>
              <a:off x="5070475" y="1831976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2" name="Freeform 10"/>
            <p:cNvSpPr>
              <a:spLocks/>
            </p:cNvSpPr>
            <p:nvPr/>
          </p:nvSpPr>
          <p:spPr bwMode="auto">
            <a:xfrm>
              <a:off x="5005388" y="1606551"/>
              <a:ext cx="84138" cy="88900"/>
            </a:xfrm>
            <a:custGeom>
              <a:avLst/>
              <a:gdLst>
                <a:gd name="T0" fmla="*/ 8 w 22"/>
                <a:gd name="T1" fmla="*/ 20 h 23"/>
                <a:gd name="T2" fmla="*/ 21 w 22"/>
                <a:gd name="T3" fmla="*/ 0 h 23"/>
                <a:gd name="T4" fmla="*/ 7 w 22"/>
                <a:gd name="T5" fmla="*/ 14 h 23"/>
                <a:gd name="T6" fmla="*/ 7 w 22"/>
                <a:gd name="T7" fmla="*/ 10 h 23"/>
                <a:gd name="T8" fmla="*/ 0 w 22"/>
                <a:gd name="T9" fmla="*/ 17 h 23"/>
                <a:gd name="T10" fmla="*/ 9 w 22"/>
                <a:gd name="T11" fmla="*/ 23 h 23"/>
                <a:gd name="T12" fmla="*/ 8 w 22"/>
                <a:gd name="T13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8" y="20"/>
                  </a:moveTo>
                  <a:cubicBezTo>
                    <a:pt x="8" y="20"/>
                    <a:pt x="22" y="18"/>
                    <a:pt x="21" y="0"/>
                  </a:cubicBezTo>
                  <a:cubicBezTo>
                    <a:pt x="21" y="0"/>
                    <a:pt x="21" y="13"/>
                    <a:pt x="7" y="1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" name="Freeform 11"/>
            <p:cNvSpPr>
              <a:spLocks/>
            </p:cNvSpPr>
            <p:nvPr/>
          </p:nvSpPr>
          <p:spPr bwMode="auto">
            <a:xfrm>
              <a:off x="4954588" y="1582738"/>
              <a:ext cx="85725" cy="88900"/>
            </a:xfrm>
            <a:custGeom>
              <a:avLst/>
              <a:gdLst>
                <a:gd name="T0" fmla="*/ 13 w 22"/>
                <a:gd name="T1" fmla="*/ 3 h 23"/>
                <a:gd name="T2" fmla="*/ 1 w 22"/>
                <a:gd name="T3" fmla="*/ 23 h 23"/>
                <a:gd name="T4" fmla="*/ 14 w 22"/>
                <a:gd name="T5" fmla="*/ 9 h 23"/>
                <a:gd name="T6" fmla="*/ 15 w 22"/>
                <a:gd name="T7" fmla="*/ 12 h 23"/>
                <a:gd name="T8" fmla="*/ 22 w 22"/>
                <a:gd name="T9" fmla="*/ 5 h 23"/>
                <a:gd name="T10" fmla="*/ 12 w 22"/>
                <a:gd name="T11" fmla="*/ 0 h 23"/>
                <a:gd name="T12" fmla="*/ 13 w 22"/>
                <a:gd name="T13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13" y="3"/>
                  </a:moveTo>
                  <a:cubicBezTo>
                    <a:pt x="13" y="3"/>
                    <a:pt x="0" y="5"/>
                    <a:pt x="1" y="23"/>
                  </a:cubicBezTo>
                  <a:cubicBezTo>
                    <a:pt x="1" y="23"/>
                    <a:pt x="1" y="9"/>
                    <a:pt x="14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9" name="Freeform 12"/>
            <p:cNvSpPr>
              <a:spLocks noEditPoints="1"/>
            </p:cNvSpPr>
            <p:nvPr/>
          </p:nvSpPr>
          <p:spPr bwMode="auto">
            <a:xfrm>
              <a:off x="4883150" y="1711326"/>
              <a:ext cx="306388" cy="107950"/>
            </a:xfrm>
            <a:custGeom>
              <a:avLst/>
              <a:gdLst>
                <a:gd name="T0" fmla="*/ 0 w 193"/>
                <a:gd name="T1" fmla="*/ 68 h 68"/>
                <a:gd name="T2" fmla="*/ 193 w 193"/>
                <a:gd name="T3" fmla="*/ 0 h 68"/>
                <a:gd name="T4" fmla="*/ 147 w 193"/>
                <a:gd name="T5" fmla="*/ 7 h 68"/>
                <a:gd name="T6" fmla="*/ 176 w 193"/>
                <a:gd name="T7" fmla="*/ 19 h 68"/>
                <a:gd name="T8" fmla="*/ 147 w 193"/>
                <a:gd name="T9" fmla="*/ 7 h 68"/>
                <a:gd name="T10" fmla="*/ 169 w 193"/>
                <a:gd name="T11" fmla="*/ 27 h 68"/>
                <a:gd name="T12" fmla="*/ 147 w 193"/>
                <a:gd name="T13" fmla="*/ 39 h 68"/>
                <a:gd name="T14" fmla="*/ 99 w 193"/>
                <a:gd name="T15" fmla="*/ 7 h 68"/>
                <a:gd name="T16" fmla="*/ 128 w 193"/>
                <a:gd name="T17" fmla="*/ 19 h 68"/>
                <a:gd name="T18" fmla="*/ 99 w 193"/>
                <a:gd name="T19" fmla="*/ 7 h 68"/>
                <a:gd name="T20" fmla="*/ 123 w 193"/>
                <a:gd name="T21" fmla="*/ 27 h 68"/>
                <a:gd name="T22" fmla="*/ 99 w 193"/>
                <a:gd name="T23" fmla="*/ 39 h 68"/>
                <a:gd name="T24" fmla="*/ 53 w 193"/>
                <a:gd name="T25" fmla="*/ 7 h 68"/>
                <a:gd name="T26" fmla="*/ 82 w 193"/>
                <a:gd name="T27" fmla="*/ 19 h 68"/>
                <a:gd name="T28" fmla="*/ 53 w 193"/>
                <a:gd name="T29" fmla="*/ 7 h 68"/>
                <a:gd name="T30" fmla="*/ 77 w 193"/>
                <a:gd name="T31" fmla="*/ 27 h 68"/>
                <a:gd name="T32" fmla="*/ 53 w 193"/>
                <a:gd name="T33" fmla="*/ 39 h 68"/>
                <a:gd name="T34" fmla="*/ 7 w 193"/>
                <a:gd name="T35" fmla="*/ 7 h 68"/>
                <a:gd name="T36" fmla="*/ 36 w 193"/>
                <a:gd name="T37" fmla="*/ 19 h 68"/>
                <a:gd name="T38" fmla="*/ 7 w 193"/>
                <a:gd name="T39" fmla="*/ 7 h 68"/>
                <a:gd name="T40" fmla="*/ 31 w 193"/>
                <a:gd name="T41" fmla="*/ 27 h 68"/>
                <a:gd name="T42" fmla="*/ 7 w 193"/>
                <a:gd name="T43" fmla="*/ 39 h 68"/>
                <a:gd name="T44" fmla="*/ 7 w 193"/>
                <a:gd name="T45" fmla="*/ 61 h 68"/>
                <a:gd name="T46" fmla="*/ 31 w 193"/>
                <a:gd name="T47" fmla="*/ 46 h 68"/>
                <a:gd name="T48" fmla="*/ 7 w 193"/>
                <a:gd name="T49" fmla="*/ 61 h 68"/>
                <a:gd name="T50" fmla="*/ 36 w 193"/>
                <a:gd name="T51" fmla="*/ 58 h 68"/>
                <a:gd name="T52" fmla="*/ 45 w 193"/>
                <a:gd name="T53" fmla="*/ 46 h 68"/>
                <a:gd name="T54" fmla="*/ 45 w 193"/>
                <a:gd name="T55" fmla="*/ 39 h 68"/>
                <a:gd name="T56" fmla="*/ 31 w 193"/>
                <a:gd name="T57" fmla="*/ 27 h 68"/>
                <a:gd name="T58" fmla="*/ 45 w 193"/>
                <a:gd name="T59" fmla="*/ 39 h 68"/>
                <a:gd name="T60" fmla="*/ 36 w 193"/>
                <a:gd name="T61" fmla="*/ 19 h 68"/>
                <a:gd name="T62" fmla="*/ 45 w 193"/>
                <a:gd name="T63" fmla="*/ 7 h 68"/>
                <a:gd name="T64" fmla="*/ 53 w 193"/>
                <a:gd name="T65" fmla="*/ 61 h 68"/>
                <a:gd name="T66" fmla="*/ 77 w 193"/>
                <a:gd name="T67" fmla="*/ 46 h 68"/>
                <a:gd name="T68" fmla="*/ 53 w 193"/>
                <a:gd name="T69" fmla="*/ 61 h 68"/>
                <a:gd name="T70" fmla="*/ 84 w 193"/>
                <a:gd name="T71" fmla="*/ 58 h 68"/>
                <a:gd name="T72" fmla="*/ 91 w 193"/>
                <a:gd name="T73" fmla="*/ 46 h 68"/>
                <a:gd name="T74" fmla="*/ 91 w 193"/>
                <a:gd name="T75" fmla="*/ 39 h 68"/>
                <a:gd name="T76" fmla="*/ 79 w 193"/>
                <a:gd name="T77" fmla="*/ 27 h 68"/>
                <a:gd name="T78" fmla="*/ 91 w 193"/>
                <a:gd name="T79" fmla="*/ 39 h 68"/>
                <a:gd name="T80" fmla="*/ 84 w 193"/>
                <a:gd name="T81" fmla="*/ 19 h 68"/>
                <a:gd name="T82" fmla="*/ 91 w 193"/>
                <a:gd name="T83" fmla="*/ 7 h 68"/>
                <a:gd name="T84" fmla="*/ 99 w 193"/>
                <a:gd name="T85" fmla="*/ 61 h 68"/>
                <a:gd name="T86" fmla="*/ 123 w 193"/>
                <a:gd name="T87" fmla="*/ 46 h 68"/>
                <a:gd name="T88" fmla="*/ 99 w 193"/>
                <a:gd name="T89" fmla="*/ 61 h 68"/>
                <a:gd name="T90" fmla="*/ 130 w 193"/>
                <a:gd name="T91" fmla="*/ 58 h 68"/>
                <a:gd name="T92" fmla="*/ 137 w 193"/>
                <a:gd name="T93" fmla="*/ 46 h 68"/>
                <a:gd name="T94" fmla="*/ 137 w 193"/>
                <a:gd name="T95" fmla="*/ 39 h 68"/>
                <a:gd name="T96" fmla="*/ 125 w 193"/>
                <a:gd name="T97" fmla="*/ 27 h 68"/>
                <a:gd name="T98" fmla="*/ 137 w 193"/>
                <a:gd name="T99" fmla="*/ 39 h 68"/>
                <a:gd name="T100" fmla="*/ 130 w 193"/>
                <a:gd name="T101" fmla="*/ 19 h 68"/>
                <a:gd name="T102" fmla="*/ 137 w 193"/>
                <a:gd name="T103" fmla="*/ 7 h 68"/>
                <a:gd name="T104" fmla="*/ 147 w 193"/>
                <a:gd name="T105" fmla="*/ 61 h 68"/>
                <a:gd name="T106" fmla="*/ 169 w 193"/>
                <a:gd name="T107" fmla="*/ 46 h 68"/>
                <a:gd name="T108" fmla="*/ 147 w 193"/>
                <a:gd name="T109" fmla="*/ 61 h 68"/>
                <a:gd name="T110" fmla="*/ 176 w 193"/>
                <a:gd name="T111" fmla="*/ 58 h 68"/>
                <a:gd name="T112" fmla="*/ 183 w 193"/>
                <a:gd name="T113" fmla="*/ 46 h 68"/>
                <a:gd name="T114" fmla="*/ 183 w 193"/>
                <a:gd name="T115" fmla="*/ 39 h 68"/>
                <a:gd name="T116" fmla="*/ 171 w 193"/>
                <a:gd name="T117" fmla="*/ 27 h 68"/>
                <a:gd name="T118" fmla="*/ 183 w 193"/>
                <a:gd name="T119" fmla="*/ 39 h 68"/>
                <a:gd name="T120" fmla="*/ 176 w 193"/>
                <a:gd name="T121" fmla="*/ 19 h 68"/>
                <a:gd name="T122" fmla="*/ 183 w 193"/>
                <a:gd name="T123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3" h="68">
                  <a:moveTo>
                    <a:pt x="0" y="0"/>
                  </a:moveTo>
                  <a:lnTo>
                    <a:pt x="0" y="68"/>
                  </a:lnTo>
                  <a:lnTo>
                    <a:pt x="193" y="68"/>
                  </a:lnTo>
                  <a:lnTo>
                    <a:pt x="193" y="0"/>
                  </a:lnTo>
                  <a:lnTo>
                    <a:pt x="0" y="0"/>
                  </a:lnTo>
                  <a:close/>
                  <a:moveTo>
                    <a:pt x="147" y="7"/>
                  </a:moveTo>
                  <a:lnTo>
                    <a:pt x="169" y="7"/>
                  </a:lnTo>
                  <a:lnTo>
                    <a:pt x="176" y="19"/>
                  </a:lnTo>
                  <a:lnTo>
                    <a:pt x="147" y="19"/>
                  </a:lnTo>
                  <a:lnTo>
                    <a:pt x="147" y="7"/>
                  </a:lnTo>
                  <a:close/>
                  <a:moveTo>
                    <a:pt x="147" y="27"/>
                  </a:moveTo>
                  <a:lnTo>
                    <a:pt x="169" y="27"/>
                  </a:lnTo>
                  <a:lnTo>
                    <a:pt x="176" y="39"/>
                  </a:lnTo>
                  <a:lnTo>
                    <a:pt x="147" y="39"/>
                  </a:lnTo>
                  <a:lnTo>
                    <a:pt x="147" y="27"/>
                  </a:lnTo>
                  <a:close/>
                  <a:moveTo>
                    <a:pt x="99" y="7"/>
                  </a:moveTo>
                  <a:lnTo>
                    <a:pt x="123" y="7"/>
                  </a:lnTo>
                  <a:lnTo>
                    <a:pt x="128" y="19"/>
                  </a:lnTo>
                  <a:lnTo>
                    <a:pt x="99" y="19"/>
                  </a:lnTo>
                  <a:lnTo>
                    <a:pt x="99" y="7"/>
                  </a:lnTo>
                  <a:close/>
                  <a:moveTo>
                    <a:pt x="99" y="27"/>
                  </a:moveTo>
                  <a:lnTo>
                    <a:pt x="123" y="27"/>
                  </a:lnTo>
                  <a:lnTo>
                    <a:pt x="128" y="39"/>
                  </a:lnTo>
                  <a:lnTo>
                    <a:pt x="99" y="39"/>
                  </a:lnTo>
                  <a:lnTo>
                    <a:pt x="99" y="27"/>
                  </a:lnTo>
                  <a:close/>
                  <a:moveTo>
                    <a:pt x="53" y="7"/>
                  </a:moveTo>
                  <a:lnTo>
                    <a:pt x="77" y="7"/>
                  </a:lnTo>
                  <a:lnTo>
                    <a:pt x="82" y="19"/>
                  </a:lnTo>
                  <a:lnTo>
                    <a:pt x="53" y="19"/>
                  </a:lnTo>
                  <a:lnTo>
                    <a:pt x="53" y="7"/>
                  </a:lnTo>
                  <a:close/>
                  <a:moveTo>
                    <a:pt x="53" y="27"/>
                  </a:moveTo>
                  <a:lnTo>
                    <a:pt x="77" y="27"/>
                  </a:lnTo>
                  <a:lnTo>
                    <a:pt x="82" y="39"/>
                  </a:lnTo>
                  <a:lnTo>
                    <a:pt x="53" y="39"/>
                  </a:lnTo>
                  <a:lnTo>
                    <a:pt x="53" y="27"/>
                  </a:lnTo>
                  <a:close/>
                  <a:moveTo>
                    <a:pt x="7" y="7"/>
                  </a:moveTo>
                  <a:lnTo>
                    <a:pt x="31" y="7"/>
                  </a:lnTo>
                  <a:lnTo>
                    <a:pt x="36" y="19"/>
                  </a:lnTo>
                  <a:lnTo>
                    <a:pt x="7" y="19"/>
                  </a:lnTo>
                  <a:lnTo>
                    <a:pt x="7" y="7"/>
                  </a:lnTo>
                  <a:close/>
                  <a:moveTo>
                    <a:pt x="7" y="27"/>
                  </a:moveTo>
                  <a:lnTo>
                    <a:pt x="31" y="27"/>
                  </a:lnTo>
                  <a:lnTo>
                    <a:pt x="36" y="39"/>
                  </a:lnTo>
                  <a:lnTo>
                    <a:pt x="7" y="39"/>
                  </a:lnTo>
                  <a:lnTo>
                    <a:pt x="7" y="27"/>
                  </a:lnTo>
                  <a:close/>
                  <a:moveTo>
                    <a:pt x="7" y="61"/>
                  </a:moveTo>
                  <a:lnTo>
                    <a:pt x="7" y="46"/>
                  </a:lnTo>
                  <a:lnTo>
                    <a:pt x="31" y="46"/>
                  </a:lnTo>
                  <a:lnTo>
                    <a:pt x="36" y="61"/>
                  </a:lnTo>
                  <a:lnTo>
                    <a:pt x="7" y="61"/>
                  </a:lnTo>
                  <a:close/>
                  <a:moveTo>
                    <a:pt x="45" y="58"/>
                  </a:moveTo>
                  <a:lnTo>
                    <a:pt x="36" y="58"/>
                  </a:lnTo>
                  <a:lnTo>
                    <a:pt x="31" y="46"/>
                  </a:lnTo>
                  <a:lnTo>
                    <a:pt x="45" y="46"/>
                  </a:lnTo>
                  <a:lnTo>
                    <a:pt x="45" y="58"/>
                  </a:lnTo>
                  <a:close/>
                  <a:moveTo>
                    <a:pt x="45" y="39"/>
                  </a:moveTo>
                  <a:lnTo>
                    <a:pt x="36" y="39"/>
                  </a:lnTo>
                  <a:lnTo>
                    <a:pt x="31" y="27"/>
                  </a:lnTo>
                  <a:lnTo>
                    <a:pt x="45" y="27"/>
                  </a:lnTo>
                  <a:lnTo>
                    <a:pt x="45" y="39"/>
                  </a:lnTo>
                  <a:close/>
                  <a:moveTo>
                    <a:pt x="45" y="19"/>
                  </a:moveTo>
                  <a:lnTo>
                    <a:pt x="36" y="19"/>
                  </a:lnTo>
                  <a:lnTo>
                    <a:pt x="31" y="7"/>
                  </a:lnTo>
                  <a:lnTo>
                    <a:pt x="45" y="7"/>
                  </a:lnTo>
                  <a:lnTo>
                    <a:pt x="45" y="19"/>
                  </a:lnTo>
                  <a:close/>
                  <a:moveTo>
                    <a:pt x="53" y="61"/>
                  </a:moveTo>
                  <a:lnTo>
                    <a:pt x="53" y="46"/>
                  </a:lnTo>
                  <a:lnTo>
                    <a:pt x="77" y="46"/>
                  </a:lnTo>
                  <a:lnTo>
                    <a:pt x="82" y="61"/>
                  </a:lnTo>
                  <a:lnTo>
                    <a:pt x="53" y="61"/>
                  </a:lnTo>
                  <a:close/>
                  <a:moveTo>
                    <a:pt x="91" y="58"/>
                  </a:moveTo>
                  <a:lnTo>
                    <a:pt x="84" y="58"/>
                  </a:lnTo>
                  <a:lnTo>
                    <a:pt x="79" y="46"/>
                  </a:lnTo>
                  <a:lnTo>
                    <a:pt x="91" y="46"/>
                  </a:lnTo>
                  <a:lnTo>
                    <a:pt x="91" y="58"/>
                  </a:lnTo>
                  <a:close/>
                  <a:moveTo>
                    <a:pt x="91" y="39"/>
                  </a:moveTo>
                  <a:lnTo>
                    <a:pt x="84" y="39"/>
                  </a:lnTo>
                  <a:lnTo>
                    <a:pt x="79" y="27"/>
                  </a:lnTo>
                  <a:lnTo>
                    <a:pt x="91" y="27"/>
                  </a:lnTo>
                  <a:lnTo>
                    <a:pt x="91" y="39"/>
                  </a:lnTo>
                  <a:close/>
                  <a:moveTo>
                    <a:pt x="91" y="19"/>
                  </a:moveTo>
                  <a:lnTo>
                    <a:pt x="84" y="19"/>
                  </a:lnTo>
                  <a:lnTo>
                    <a:pt x="79" y="7"/>
                  </a:lnTo>
                  <a:lnTo>
                    <a:pt x="91" y="7"/>
                  </a:lnTo>
                  <a:lnTo>
                    <a:pt x="91" y="19"/>
                  </a:lnTo>
                  <a:close/>
                  <a:moveTo>
                    <a:pt x="99" y="61"/>
                  </a:moveTo>
                  <a:lnTo>
                    <a:pt x="99" y="46"/>
                  </a:lnTo>
                  <a:lnTo>
                    <a:pt x="123" y="46"/>
                  </a:lnTo>
                  <a:lnTo>
                    <a:pt x="128" y="61"/>
                  </a:lnTo>
                  <a:lnTo>
                    <a:pt x="99" y="61"/>
                  </a:lnTo>
                  <a:close/>
                  <a:moveTo>
                    <a:pt x="137" y="58"/>
                  </a:moveTo>
                  <a:lnTo>
                    <a:pt x="130" y="58"/>
                  </a:lnTo>
                  <a:lnTo>
                    <a:pt x="125" y="46"/>
                  </a:lnTo>
                  <a:lnTo>
                    <a:pt x="137" y="46"/>
                  </a:lnTo>
                  <a:lnTo>
                    <a:pt x="137" y="58"/>
                  </a:lnTo>
                  <a:close/>
                  <a:moveTo>
                    <a:pt x="137" y="39"/>
                  </a:moveTo>
                  <a:lnTo>
                    <a:pt x="130" y="39"/>
                  </a:lnTo>
                  <a:lnTo>
                    <a:pt x="125" y="27"/>
                  </a:lnTo>
                  <a:lnTo>
                    <a:pt x="137" y="27"/>
                  </a:lnTo>
                  <a:lnTo>
                    <a:pt x="137" y="39"/>
                  </a:lnTo>
                  <a:close/>
                  <a:moveTo>
                    <a:pt x="137" y="19"/>
                  </a:moveTo>
                  <a:lnTo>
                    <a:pt x="130" y="19"/>
                  </a:lnTo>
                  <a:lnTo>
                    <a:pt x="125" y="7"/>
                  </a:lnTo>
                  <a:lnTo>
                    <a:pt x="137" y="7"/>
                  </a:lnTo>
                  <a:lnTo>
                    <a:pt x="137" y="19"/>
                  </a:lnTo>
                  <a:close/>
                  <a:moveTo>
                    <a:pt x="147" y="61"/>
                  </a:moveTo>
                  <a:lnTo>
                    <a:pt x="147" y="46"/>
                  </a:lnTo>
                  <a:lnTo>
                    <a:pt x="169" y="46"/>
                  </a:lnTo>
                  <a:lnTo>
                    <a:pt x="176" y="61"/>
                  </a:lnTo>
                  <a:lnTo>
                    <a:pt x="147" y="61"/>
                  </a:lnTo>
                  <a:close/>
                  <a:moveTo>
                    <a:pt x="183" y="58"/>
                  </a:moveTo>
                  <a:lnTo>
                    <a:pt x="176" y="58"/>
                  </a:lnTo>
                  <a:lnTo>
                    <a:pt x="171" y="46"/>
                  </a:lnTo>
                  <a:lnTo>
                    <a:pt x="183" y="46"/>
                  </a:lnTo>
                  <a:lnTo>
                    <a:pt x="183" y="58"/>
                  </a:lnTo>
                  <a:close/>
                  <a:moveTo>
                    <a:pt x="183" y="39"/>
                  </a:moveTo>
                  <a:lnTo>
                    <a:pt x="176" y="39"/>
                  </a:lnTo>
                  <a:lnTo>
                    <a:pt x="171" y="27"/>
                  </a:lnTo>
                  <a:lnTo>
                    <a:pt x="183" y="27"/>
                  </a:lnTo>
                  <a:lnTo>
                    <a:pt x="183" y="39"/>
                  </a:lnTo>
                  <a:close/>
                  <a:moveTo>
                    <a:pt x="183" y="19"/>
                  </a:moveTo>
                  <a:lnTo>
                    <a:pt x="176" y="19"/>
                  </a:lnTo>
                  <a:lnTo>
                    <a:pt x="171" y="7"/>
                  </a:lnTo>
                  <a:lnTo>
                    <a:pt x="183" y="7"/>
                  </a:lnTo>
                  <a:lnTo>
                    <a:pt x="18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90" name="TextBox 266"/>
          <p:cNvSpPr txBox="1"/>
          <p:nvPr/>
        </p:nvSpPr>
        <p:spPr>
          <a:xfrm>
            <a:off x="9931327" y="3248980"/>
            <a:ext cx="126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zh-CN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备份</a:t>
            </a:r>
            <a:r>
              <a:rPr lang="zh-CN" altLang="en-US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即</a:t>
            </a:r>
            <a:r>
              <a:rPr lang="zh-CN" altLang="en-US" sz="12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1" name="TextBox 73"/>
          <p:cNvSpPr txBox="1"/>
          <p:nvPr/>
        </p:nvSpPr>
        <p:spPr>
          <a:xfrm>
            <a:off x="4578407" y="6140332"/>
            <a:ext cx="125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zh-CN" altLang="en-US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邮箱即</a:t>
            </a:r>
            <a:r>
              <a:rPr lang="zh-CN" altLang="en-US" sz="12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200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92" name="组合 507"/>
          <p:cNvGrpSpPr/>
          <p:nvPr/>
        </p:nvGrpSpPr>
        <p:grpSpPr>
          <a:xfrm>
            <a:off x="4990880" y="5940131"/>
            <a:ext cx="328000" cy="250563"/>
            <a:chOff x="8574088" y="5313363"/>
            <a:chExt cx="409575" cy="355600"/>
          </a:xfrm>
          <a:solidFill>
            <a:srgbClr val="00B0F0"/>
          </a:solidFill>
        </p:grpSpPr>
        <p:sp>
          <p:nvSpPr>
            <p:cNvPr id="593" name="Freeform 120"/>
            <p:cNvSpPr>
              <a:spLocks noEditPoints="1"/>
            </p:cNvSpPr>
            <p:nvPr/>
          </p:nvSpPr>
          <p:spPr bwMode="auto">
            <a:xfrm>
              <a:off x="8574088" y="5313363"/>
              <a:ext cx="409575" cy="355600"/>
            </a:xfrm>
            <a:custGeom>
              <a:avLst/>
              <a:gdLst>
                <a:gd name="T0" fmla="*/ 106 w 109"/>
                <a:gd name="T1" fmla="*/ 25 h 92"/>
                <a:gd name="T2" fmla="*/ 84 w 109"/>
                <a:gd name="T3" fmla="*/ 25 h 92"/>
                <a:gd name="T4" fmla="*/ 84 w 109"/>
                <a:gd name="T5" fmla="*/ 3 h 92"/>
                <a:gd name="T6" fmla="*/ 82 w 109"/>
                <a:gd name="T7" fmla="*/ 0 h 92"/>
                <a:gd name="T8" fmla="*/ 2 w 109"/>
                <a:gd name="T9" fmla="*/ 0 h 92"/>
                <a:gd name="T10" fmla="*/ 0 w 109"/>
                <a:gd name="T11" fmla="*/ 3 h 92"/>
                <a:gd name="T12" fmla="*/ 0 w 109"/>
                <a:gd name="T13" fmla="*/ 66 h 92"/>
                <a:gd name="T14" fmla="*/ 2 w 109"/>
                <a:gd name="T15" fmla="*/ 69 h 92"/>
                <a:gd name="T16" fmla="*/ 16 w 109"/>
                <a:gd name="T17" fmla="*/ 69 h 92"/>
                <a:gd name="T18" fmla="*/ 16 w 109"/>
                <a:gd name="T19" fmla="*/ 80 h 92"/>
                <a:gd name="T20" fmla="*/ 17 w 109"/>
                <a:gd name="T21" fmla="*/ 83 h 92"/>
                <a:gd name="T22" fmla="*/ 18 w 109"/>
                <a:gd name="T23" fmla="*/ 83 h 92"/>
                <a:gd name="T24" fmla="*/ 20 w 109"/>
                <a:gd name="T25" fmla="*/ 82 h 92"/>
                <a:gd name="T26" fmla="*/ 37 w 109"/>
                <a:gd name="T27" fmla="*/ 69 h 92"/>
                <a:gd name="T28" fmla="*/ 47 w 109"/>
                <a:gd name="T29" fmla="*/ 69 h 92"/>
                <a:gd name="T30" fmla="*/ 47 w 109"/>
                <a:gd name="T31" fmla="*/ 78 h 92"/>
                <a:gd name="T32" fmla="*/ 50 w 109"/>
                <a:gd name="T33" fmla="*/ 81 h 92"/>
                <a:gd name="T34" fmla="*/ 65 w 109"/>
                <a:gd name="T35" fmla="*/ 81 h 92"/>
                <a:gd name="T36" fmla="*/ 81 w 109"/>
                <a:gd name="T37" fmla="*/ 91 h 92"/>
                <a:gd name="T38" fmla="*/ 82 w 109"/>
                <a:gd name="T39" fmla="*/ 92 h 92"/>
                <a:gd name="T40" fmla="*/ 84 w 109"/>
                <a:gd name="T41" fmla="*/ 91 h 92"/>
                <a:gd name="T42" fmla="*/ 85 w 109"/>
                <a:gd name="T43" fmla="*/ 89 h 92"/>
                <a:gd name="T44" fmla="*/ 85 w 109"/>
                <a:gd name="T45" fmla="*/ 81 h 92"/>
                <a:gd name="T46" fmla="*/ 106 w 109"/>
                <a:gd name="T47" fmla="*/ 81 h 92"/>
                <a:gd name="T48" fmla="*/ 109 w 109"/>
                <a:gd name="T49" fmla="*/ 78 h 92"/>
                <a:gd name="T50" fmla="*/ 109 w 109"/>
                <a:gd name="T51" fmla="*/ 27 h 92"/>
                <a:gd name="T52" fmla="*/ 106 w 109"/>
                <a:gd name="T53" fmla="*/ 25 h 92"/>
                <a:gd name="T54" fmla="*/ 36 w 109"/>
                <a:gd name="T55" fmla="*/ 64 h 92"/>
                <a:gd name="T56" fmla="*/ 34 w 109"/>
                <a:gd name="T57" fmla="*/ 64 h 92"/>
                <a:gd name="T58" fmla="*/ 21 w 109"/>
                <a:gd name="T59" fmla="*/ 74 h 92"/>
                <a:gd name="T60" fmla="*/ 21 w 109"/>
                <a:gd name="T61" fmla="*/ 66 h 92"/>
                <a:gd name="T62" fmla="*/ 18 w 109"/>
                <a:gd name="T63" fmla="*/ 64 h 92"/>
                <a:gd name="T64" fmla="*/ 5 w 109"/>
                <a:gd name="T65" fmla="*/ 64 h 92"/>
                <a:gd name="T66" fmla="*/ 5 w 109"/>
                <a:gd name="T67" fmla="*/ 5 h 92"/>
                <a:gd name="T68" fmla="*/ 79 w 109"/>
                <a:gd name="T69" fmla="*/ 5 h 92"/>
                <a:gd name="T70" fmla="*/ 79 w 109"/>
                <a:gd name="T71" fmla="*/ 64 h 92"/>
                <a:gd name="T72" fmla="*/ 36 w 109"/>
                <a:gd name="T73" fmla="*/ 64 h 92"/>
                <a:gd name="T74" fmla="*/ 104 w 109"/>
                <a:gd name="T75" fmla="*/ 76 h 92"/>
                <a:gd name="T76" fmla="*/ 82 w 109"/>
                <a:gd name="T77" fmla="*/ 76 h 92"/>
                <a:gd name="T78" fmla="*/ 80 w 109"/>
                <a:gd name="T79" fmla="*/ 76 h 92"/>
                <a:gd name="T80" fmla="*/ 79 w 109"/>
                <a:gd name="T81" fmla="*/ 78 h 92"/>
                <a:gd name="T82" fmla="*/ 80 w 109"/>
                <a:gd name="T83" fmla="*/ 84 h 92"/>
                <a:gd name="T84" fmla="*/ 67 w 109"/>
                <a:gd name="T85" fmla="*/ 76 h 92"/>
                <a:gd name="T86" fmla="*/ 65 w 109"/>
                <a:gd name="T87" fmla="*/ 76 h 92"/>
                <a:gd name="T88" fmla="*/ 53 w 109"/>
                <a:gd name="T89" fmla="*/ 76 h 92"/>
                <a:gd name="T90" fmla="*/ 53 w 109"/>
                <a:gd name="T91" fmla="*/ 69 h 92"/>
                <a:gd name="T92" fmla="*/ 82 w 109"/>
                <a:gd name="T93" fmla="*/ 69 h 92"/>
                <a:gd name="T94" fmla="*/ 84 w 109"/>
                <a:gd name="T95" fmla="*/ 66 h 92"/>
                <a:gd name="T96" fmla="*/ 84 w 109"/>
                <a:gd name="T97" fmla="*/ 30 h 92"/>
                <a:gd name="T98" fmla="*/ 104 w 109"/>
                <a:gd name="T99" fmla="*/ 30 h 92"/>
                <a:gd name="T100" fmla="*/ 104 w 109"/>
                <a:gd name="T101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92">
                  <a:moveTo>
                    <a:pt x="106" y="25"/>
                  </a:moveTo>
                  <a:cubicBezTo>
                    <a:pt x="84" y="25"/>
                    <a:pt x="84" y="25"/>
                    <a:pt x="84" y="25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1" y="69"/>
                    <a:pt x="2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1"/>
                    <a:pt x="16" y="82"/>
                    <a:pt x="17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3"/>
                    <a:pt x="20" y="83"/>
                    <a:pt x="20" y="82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80"/>
                    <a:pt x="48" y="81"/>
                    <a:pt x="50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2" y="92"/>
                    <a:pt x="82" y="92"/>
                  </a:cubicBezTo>
                  <a:cubicBezTo>
                    <a:pt x="83" y="92"/>
                    <a:pt x="83" y="92"/>
                    <a:pt x="84" y="91"/>
                  </a:cubicBezTo>
                  <a:cubicBezTo>
                    <a:pt x="85" y="91"/>
                    <a:pt x="85" y="90"/>
                    <a:pt x="85" y="89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8" y="81"/>
                    <a:pt x="109" y="80"/>
                    <a:pt x="109" y="78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09" y="26"/>
                    <a:pt x="108" y="25"/>
                    <a:pt x="106" y="25"/>
                  </a:cubicBezTo>
                  <a:close/>
                  <a:moveTo>
                    <a:pt x="36" y="64"/>
                  </a:moveTo>
                  <a:cubicBezTo>
                    <a:pt x="35" y="64"/>
                    <a:pt x="35" y="64"/>
                    <a:pt x="34" y="6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5"/>
                    <a:pt x="20" y="64"/>
                    <a:pt x="18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64"/>
                    <a:pt x="79" y="64"/>
                    <a:pt x="79" y="64"/>
                  </a:cubicBezTo>
                  <a:lnTo>
                    <a:pt x="36" y="64"/>
                  </a:lnTo>
                  <a:close/>
                  <a:moveTo>
                    <a:pt x="104" y="76"/>
                  </a:moveTo>
                  <a:cubicBezTo>
                    <a:pt x="82" y="76"/>
                    <a:pt x="82" y="76"/>
                    <a:pt x="82" y="76"/>
                  </a:cubicBezTo>
                  <a:cubicBezTo>
                    <a:pt x="81" y="76"/>
                    <a:pt x="81" y="76"/>
                    <a:pt x="80" y="76"/>
                  </a:cubicBezTo>
                  <a:cubicBezTo>
                    <a:pt x="80" y="77"/>
                    <a:pt x="79" y="78"/>
                    <a:pt x="79" y="78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6" y="76"/>
                    <a:pt x="66" y="76"/>
                    <a:pt x="65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3" y="69"/>
                    <a:pt x="84" y="68"/>
                    <a:pt x="84" y="6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4" name="Rectangle 121"/>
            <p:cNvSpPr>
              <a:spLocks noChangeArrowheads="1"/>
            </p:cNvSpPr>
            <p:nvPr/>
          </p:nvSpPr>
          <p:spPr bwMode="auto">
            <a:xfrm>
              <a:off x="8640763" y="5394326"/>
              <a:ext cx="188912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3" name="Rectangle 122"/>
            <p:cNvSpPr>
              <a:spLocks noChangeArrowheads="1"/>
            </p:cNvSpPr>
            <p:nvPr/>
          </p:nvSpPr>
          <p:spPr bwMode="auto">
            <a:xfrm>
              <a:off x="8640763" y="5437188"/>
              <a:ext cx="188912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4" name="Rectangle 123"/>
            <p:cNvSpPr>
              <a:spLocks noChangeArrowheads="1"/>
            </p:cNvSpPr>
            <p:nvPr/>
          </p:nvSpPr>
          <p:spPr bwMode="auto">
            <a:xfrm>
              <a:off x="8640763" y="5478463"/>
              <a:ext cx="95250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25" name="TextBox 266"/>
          <p:cNvSpPr txBox="1"/>
          <p:nvPr/>
        </p:nvSpPr>
        <p:spPr>
          <a:xfrm>
            <a:off x="10151039" y="2673458"/>
            <a:ext cx="138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15"/>
            <a:r>
              <a:rPr lang="en-US" altLang="zh-CN" sz="12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VPC </a:t>
            </a:r>
            <a:r>
              <a:rPr lang="en-US" altLang="zh-CN" sz="1200" dirty="0" err="1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EndPoint</a:t>
            </a:r>
            <a:endParaRPr lang="zh-CN" altLang="zh-CN" sz="1200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26" name="组合 327"/>
          <p:cNvGrpSpPr/>
          <p:nvPr/>
        </p:nvGrpSpPr>
        <p:grpSpPr>
          <a:xfrm>
            <a:off x="10634750" y="2361194"/>
            <a:ext cx="331814" cy="312163"/>
            <a:chOff x="1338263" y="2989263"/>
            <a:chExt cx="414338" cy="422275"/>
          </a:xfrm>
          <a:solidFill>
            <a:srgbClr val="00B0F0"/>
          </a:solidFill>
        </p:grpSpPr>
        <p:sp>
          <p:nvSpPr>
            <p:cNvPr id="627" name="Freeform 11"/>
            <p:cNvSpPr>
              <a:spLocks/>
            </p:cNvSpPr>
            <p:nvPr/>
          </p:nvSpPr>
          <p:spPr bwMode="auto">
            <a:xfrm>
              <a:off x="1357313" y="3016251"/>
              <a:ext cx="195263" cy="268288"/>
            </a:xfrm>
            <a:custGeom>
              <a:avLst/>
              <a:gdLst>
                <a:gd name="T0" fmla="*/ 7 w 123"/>
                <a:gd name="T1" fmla="*/ 169 h 169"/>
                <a:gd name="T2" fmla="*/ 0 w 123"/>
                <a:gd name="T3" fmla="*/ 164 h 169"/>
                <a:gd name="T4" fmla="*/ 116 w 123"/>
                <a:gd name="T5" fmla="*/ 0 h 169"/>
                <a:gd name="T6" fmla="*/ 123 w 123"/>
                <a:gd name="T7" fmla="*/ 7 h 169"/>
                <a:gd name="T8" fmla="*/ 7 w 123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9">
                  <a:moveTo>
                    <a:pt x="7" y="169"/>
                  </a:moveTo>
                  <a:lnTo>
                    <a:pt x="0" y="164"/>
                  </a:lnTo>
                  <a:lnTo>
                    <a:pt x="116" y="0"/>
                  </a:lnTo>
                  <a:lnTo>
                    <a:pt x="123" y="7"/>
                  </a:lnTo>
                  <a:lnTo>
                    <a:pt x="7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8" name="Freeform 12"/>
            <p:cNvSpPr>
              <a:spLocks/>
            </p:cNvSpPr>
            <p:nvPr/>
          </p:nvSpPr>
          <p:spPr bwMode="auto">
            <a:xfrm>
              <a:off x="1541463" y="3016251"/>
              <a:ext cx="195263" cy="268288"/>
            </a:xfrm>
            <a:custGeom>
              <a:avLst/>
              <a:gdLst>
                <a:gd name="T0" fmla="*/ 114 w 123"/>
                <a:gd name="T1" fmla="*/ 169 h 169"/>
                <a:gd name="T2" fmla="*/ 0 w 123"/>
                <a:gd name="T3" fmla="*/ 7 h 169"/>
                <a:gd name="T4" fmla="*/ 7 w 123"/>
                <a:gd name="T5" fmla="*/ 0 h 169"/>
                <a:gd name="T6" fmla="*/ 123 w 123"/>
                <a:gd name="T7" fmla="*/ 164 h 169"/>
                <a:gd name="T8" fmla="*/ 114 w 123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9">
                  <a:moveTo>
                    <a:pt x="114" y="16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23" y="164"/>
                  </a:lnTo>
                  <a:lnTo>
                    <a:pt x="114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9" name="Freeform 13"/>
            <p:cNvSpPr>
              <a:spLocks/>
            </p:cNvSpPr>
            <p:nvPr/>
          </p:nvSpPr>
          <p:spPr bwMode="auto">
            <a:xfrm>
              <a:off x="1541463" y="3273426"/>
              <a:ext cx="192088" cy="119063"/>
            </a:xfrm>
            <a:custGeom>
              <a:avLst/>
              <a:gdLst>
                <a:gd name="T0" fmla="*/ 5 w 121"/>
                <a:gd name="T1" fmla="*/ 75 h 75"/>
                <a:gd name="T2" fmla="*/ 0 w 121"/>
                <a:gd name="T3" fmla="*/ 68 h 75"/>
                <a:gd name="T4" fmla="*/ 116 w 121"/>
                <a:gd name="T5" fmla="*/ 0 h 75"/>
                <a:gd name="T6" fmla="*/ 121 w 121"/>
                <a:gd name="T7" fmla="*/ 10 h 75"/>
                <a:gd name="T8" fmla="*/ 5 w 121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5">
                  <a:moveTo>
                    <a:pt x="5" y="75"/>
                  </a:moveTo>
                  <a:lnTo>
                    <a:pt x="0" y="68"/>
                  </a:lnTo>
                  <a:lnTo>
                    <a:pt x="116" y="0"/>
                  </a:lnTo>
                  <a:lnTo>
                    <a:pt x="121" y="10"/>
                  </a:lnTo>
                  <a:lnTo>
                    <a:pt x="5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0" name="Freeform 14"/>
            <p:cNvSpPr>
              <a:spLocks/>
            </p:cNvSpPr>
            <p:nvPr/>
          </p:nvSpPr>
          <p:spPr bwMode="auto">
            <a:xfrm>
              <a:off x="1357313" y="3273426"/>
              <a:ext cx="192088" cy="119063"/>
            </a:xfrm>
            <a:custGeom>
              <a:avLst/>
              <a:gdLst>
                <a:gd name="T0" fmla="*/ 116 w 121"/>
                <a:gd name="T1" fmla="*/ 75 h 75"/>
                <a:gd name="T2" fmla="*/ 0 w 121"/>
                <a:gd name="T3" fmla="*/ 10 h 75"/>
                <a:gd name="T4" fmla="*/ 5 w 121"/>
                <a:gd name="T5" fmla="*/ 0 h 75"/>
                <a:gd name="T6" fmla="*/ 121 w 121"/>
                <a:gd name="T7" fmla="*/ 68 h 75"/>
                <a:gd name="T8" fmla="*/ 116 w 121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5">
                  <a:moveTo>
                    <a:pt x="116" y="75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121" y="68"/>
                  </a:lnTo>
                  <a:lnTo>
                    <a:pt x="1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3" name="Rectangle 15"/>
            <p:cNvSpPr>
              <a:spLocks noChangeArrowheads="1"/>
            </p:cNvSpPr>
            <p:nvPr/>
          </p:nvSpPr>
          <p:spPr bwMode="auto">
            <a:xfrm>
              <a:off x="1538288" y="3024188"/>
              <a:ext cx="14288" cy="368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4" name="Freeform 16"/>
            <p:cNvSpPr>
              <a:spLocks/>
            </p:cNvSpPr>
            <p:nvPr/>
          </p:nvSpPr>
          <p:spPr bwMode="auto">
            <a:xfrm>
              <a:off x="1519238" y="3173413"/>
              <a:ext cx="52388" cy="61913"/>
            </a:xfrm>
            <a:custGeom>
              <a:avLst/>
              <a:gdLst>
                <a:gd name="T0" fmla="*/ 16 w 33"/>
                <a:gd name="T1" fmla="*/ 39 h 39"/>
                <a:gd name="T2" fmla="*/ 0 w 33"/>
                <a:gd name="T3" fmla="*/ 0 h 39"/>
                <a:gd name="T4" fmla="*/ 33 w 33"/>
                <a:gd name="T5" fmla="*/ 0 h 39"/>
                <a:gd name="T6" fmla="*/ 16 w 33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9">
                  <a:moveTo>
                    <a:pt x="16" y="39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5" name="Freeform 17"/>
            <p:cNvSpPr>
              <a:spLocks/>
            </p:cNvSpPr>
            <p:nvPr/>
          </p:nvSpPr>
          <p:spPr bwMode="auto">
            <a:xfrm>
              <a:off x="1620838" y="3143251"/>
              <a:ext cx="60325" cy="65088"/>
            </a:xfrm>
            <a:custGeom>
              <a:avLst/>
              <a:gdLst>
                <a:gd name="T0" fmla="*/ 38 w 38"/>
                <a:gd name="T1" fmla="*/ 41 h 41"/>
                <a:gd name="T2" fmla="*/ 0 w 38"/>
                <a:gd name="T3" fmla="*/ 19 h 41"/>
                <a:gd name="T4" fmla="*/ 26 w 38"/>
                <a:gd name="T5" fmla="*/ 0 h 41"/>
                <a:gd name="T6" fmla="*/ 38 w 38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1">
                  <a:moveTo>
                    <a:pt x="38" y="41"/>
                  </a:moveTo>
                  <a:lnTo>
                    <a:pt x="0" y="19"/>
                  </a:lnTo>
                  <a:lnTo>
                    <a:pt x="26" y="0"/>
                  </a:lnTo>
                  <a:lnTo>
                    <a:pt x="3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6" name="Freeform 18"/>
            <p:cNvSpPr>
              <a:spLocks/>
            </p:cNvSpPr>
            <p:nvPr/>
          </p:nvSpPr>
          <p:spPr bwMode="auto">
            <a:xfrm>
              <a:off x="1412875" y="3143251"/>
              <a:ext cx="57150" cy="65088"/>
            </a:xfrm>
            <a:custGeom>
              <a:avLst/>
              <a:gdLst>
                <a:gd name="T0" fmla="*/ 0 w 36"/>
                <a:gd name="T1" fmla="*/ 41 h 41"/>
                <a:gd name="T2" fmla="*/ 36 w 36"/>
                <a:gd name="T3" fmla="*/ 19 h 41"/>
                <a:gd name="T4" fmla="*/ 10 w 36"/>
                <a:gd name="T5" fmla="*/ 0 h 41"/>
                <a:gd name="T6" fmla="*/ 0 w 36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1">
                  <a:moveTo>
                    <a:pt x="0" y="41"/>
                  </a:moveTo>
                  <a:lnTo>
                    <a:pt x="36" y="19"/>
                  </a:lnTo>
                  <a:lnTo>
                    <a:pt x="10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7" name="Oval 19"/>
            <p:cNvSpPr>
              <a:spLocks noChangeArrowheads="1"/>
            </p:cNvSpPr>
            <p:nvPr/>
          </p:nvSpPr>
          <p:spPr bwMode="auto">
            <a:xfrm>
              <a:off x="1514475" y="29892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8" name="Oval 20"/>
            <p:cNvSpPr>
              <a:spLocks noChangeArrowheads="1"/>
            </p:cNvSpPr>
            <p:nvPr/>
          </p:nvSpPr>
          <p:spPr bwMode="auto">
            <a:xfrm>
              <a:off x="1522413" y="3360738"/>
              <a:ext cx="49213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9" name="Oval 21"/>
            <p:cNvSpPr>
              <a:spLocks noChangeArrowheads="1"/>
            </p:cNvSpPr>
            <p:nvPr/>
          </p:nvSpPr>
          <p:spPr bwMode="auto">
            <a:xfrm>
              <a:off x="1338263" y="3257551"/>
              <a:ext cx="49213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0" name="Oval 22"/>
            <p:cNvSpPr>
              <a:spLocks noChangeArrowheads="1"/>
            </p:cNvSpPr>
            <p:nvPr/>
          </p:nvSpPr>
          <p:spPr bwMode="auto">
            <a:xfrm>
              <a:off x="1703388" y="3257551"/>
              <a:ext cx="49213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7" tIns="45695" rIns="91387" bIns="45695" numCol="1" anchor="t" anchorCtr="0" compatLnSpc="1">
              <a:prstTxWarp prst="textNoShape">
                <a:avLst/>
              </a:prstTxWarp>
            </a:bodyPr>
            <a:lstStyle/>
            <a:p>
              <a:pPr defTabSz="913815"/>
              <a:endParaRPr lang="zh-CN" altLang="en-US" sz="12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1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标题 1"/>
          <p:cNvSpPr txBox="1">
            <a:spLocks/>
          </p:cNvSpPr>
          <p:nvPr/>
        </p:nvSpPr>
        <p:spPr>
          <a:xfrm>
            <a:off x="584059" y="165385"/>
            <a:ext cx="11055622" cy="888111"/>
          </a:xfrm>
          <a:prstGeom prst="rect">
            <a:avLst/>
          </a:prstGeom>
        </p:spPr>
        <p:txBody>
          <a:bodyPr vert="horz" lIns="121908" tIns="60955" rIns="121908" bIns="60955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defTabSz="1218601" eaLnBrk="1" fontAlgn="auto" hangingPunct="1">
              <a:spcAft>
                <a:spcPts val="0"/>
              </a:spcAft>
            </a:pPr>
            <a:endParaRPr lang="en-US" altLang="zh-CN" sz="3199" b="0" dirty="0">
              <a:solidFill>
                <a:srgbClr val="FFFFFF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华为云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典型场景</a:t>
            </a: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云安全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972818" y="4990049"/>
            <a:ext cx="4344756" cy="1365268"/>
          </a:xfrm>
          <a:prstGeom prst="round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133120" y="1963918"/>
            <a:ext cx="1762577" cy="285969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110342" y="1938002"/>
            <a:ext cx="4142994" cy="290437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2302239" y="2476137"/>
            <a:ext cx="1380998" cy="880175"/>
          </a:xfrm>
          <a:prstGeom prst="round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302239" y="3812784"/>
            <a:ext cx="1380998" cy="747931"/>
          </a:xfrm>
          <a:prstGeom prst="round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122820" y="4986307"/>
            <a:ext cx="1806789" cy="1369010"/>
          </a:xfrm>
          <a:prstGeom prst="round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8549941" y="4137858"/>
            <a:ext cx="1227735" cy="2217459"/>
          </a:xfrm>
          <a:prstGeom prst="round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8463614" y="1963918"/>
            <a:ext cx="1274768" cy="2027976"/>
          </a:xfrm>
          <a:prstGeom prst="round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594952" y="3784742"/>
            <a:ext cx="3292160" cy="805842"/>
          </a:xfrm>
          <a:prstGeom prst="roundRect">
            <a:avLst/>
          </a:prstGeom>
          <a:solidFill>
            <a:srgbClr val="FFCC66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594952" y="2476137"/>
            <a:ext cx="3292160" cy="880175"/>
          </a:xfrm>
          <a:prstGeom prst="roundRect">
            <a:avLst/>
          </a:prstGeom>
          <a:solidFill>
            <a:srgbClr val="15B0E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5599102" y="2897511"/>
            <a:ext cx="783062" cy="311076"/>
          </a:xfrm>
          <a:prstGeom prst="roundRect">
            <a:avLst>
              <a:gd name="adj" fmla="val 0"/>
            </a:avLst>
          </a:prstGeom>
          <a:solidFill>
            <a:srgbClr val="FFCC66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41546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主机安全</a:t>
            </a:r>
          </a:p>
        </p:txBody>
      </p:sp>
      <p:sp>
        <p:nvSpPr>
          <p:cNvPr id="87" name="圆角矩形 86"/>
          <p:cNvSpPr/>
          <p:nvPr/>
        </p:nvSpPr>
        <p:spPr>
          <a:xfrm>
            <a:off x="4708404" y="2897511"/>
            <a:ext cx="772658" cy="311076"/>
          </a:xfrm>
          <a:prstGeom prst="roundRect">
            <a:avLst>
              <a:gd name="adj" fmla="val 0"/>
            </a:avLst>
          </a:prstGeom>
          <a:solidFill>
            <a:srgbClr val="FFCC66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41546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安全态势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6500204" y="2897511"/>
            <a:ext cx="783062" cy="311076"/>
          </a:xfrm>
          <a:prstGeom prst="roundRect">
            <a:avLst>
              <a:gd name="adj" fmla="val 0"/>
            </a:avLst>
          </a:prstGeom>
          <a:solidFill>
            <a:srgbClr val="FFCC66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41546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数据库安全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5626786" y="4159106"/>
            <a:ext cx="762025" cy="311076"/>
          </a:xfrm>
          <a:prstGeom prst="roundRect">
            <a:avLst>
              <a:gd name="adj" fmla="val 0"/>
            </a:avLst>
          </a:prstGeom>
          <a:solidFill>
            <a:srgbClr val="00B0F0">
              <a:alpha val="3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41546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主机安全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4732331" y="4159106"/>
            <a:ext cx="762025" cy="311076"/>
          </a:xfrm>
          <a:prstGeom prst="roundRect">
            <a:avLst>
              <a:gd name="adj" fmla="val 0"/>
            </a:avLst>
          </a:prstGeom>
          <a:solidFill>
            <a:srgbClr val="00B0F0">
              <a:alpha val="3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41546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安全态势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6521241" y="4159106"/>
            <a:ext cx="762025" cy="311076"/>
          </a:xfrm>
          <a:prstGeom prst="roundRect">
            <a:avLst>
              <a:gd name="adj" fmla="val 0"/>
            </a:avLst>
          </a:prstGeom>
          <a:solidFill>
            <a:srgbClr val="00B0F0">
              <a:alpha val="3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41546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数据库安全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3027524" y="2927884"/>
            <a:ext cx="497771" cy="290051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449328" y="2930119"/>
            <a:ext cx="497771" cy="290051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ECS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8665923" y="2423617"/>
            <a:ext cx="859996" cy="333963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IAM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8665923" y="2820776"/>
            <a:ext cx="859996" cy="333963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话单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8665923" y="3236564"/>
            <a:ext cx="859996" cy="333963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计费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8721189" y="4602320"/>
            <a:ext cx="804730" cy="332757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安装部署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8721189" y="4986306"/>
            <a:ext cx="804730" cy="332757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监控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8721189" y="5370292"/>
            <a:ext cx="804730" cy="332757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告警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8711016" y="5754279"/>
            <a:ext cx="804730" cy="332757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日志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4633474" y="5952370"/>
            <a:ext cx="1088773" cy="238142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主机安全平台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5044631" y="5398382"/>
            <a:ext cx="1102883" cy="274464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Hicloud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5865859" y="5940453"/>
            <a:ext cx="1039898" cy="250059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方安全设备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6345522" y="5414603"/>
            <a:ext cx="1041366" cy="274464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SeoManager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084307" y="5938938"/>
            <a:ext cx="727059" cy="261974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NGFW</a:t>
            </a:r>
            <a:endParaRPr lang="zh-CN" altLang="en-US" sz="1200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2426819" y="5402205"/>
            <a:ext cx="1354992" cy="199347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服务器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2133120" y="1321274"/>
            <a:ext cx="6224262" cy="481858"/>
          </a:xfrm>
          <a:prstGeom prst="round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租户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8463614" y="1304764"/>
            <a:ext cx="1239739" cy="481858"/>
          </a:xfrm>
          <a:prstGeom prst="round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管理员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4843984" y="2476137"/>
            <a:ext cx="2780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安全服务呈现</a:t>
            </a: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/console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359201" y="3784742"/>
            <a:ext cx="1383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安全服务层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2483500" y="3817399"/>
            <a:ext cx="1056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基础服务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2534828" y="2482973"/>
            <a:ext cx="91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console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432296" y="5047870"/>
            <a:ext cx="265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安全设备、软件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2449328" y="5081202"/>
            <a:ext cx="135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云平台基础设施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782305" y="1963918"/>
            <a:ext cx="69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SC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782305" y="4159106"/>
            <a:ext cx="64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OC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2991288" y="4213172"/>
            <a:ext cx="497771" cy="290051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13091" y="4215406"/>
            <a:ext cx="497771" cy="290051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VPC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336670" y="196774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其他服务</a:t>
            </a:r>
          </a:p>
        </p:txBody>
      </p:sp>
      <p:sp>
        <p:nvSpPr>
          <p:cNvPr id="126" name="矩形 125"/>
          <p:cNvSpPr/>
          <p:nvPr/>
        </p:nvSpPr>
        <p:spPr>
          <a:xfrm>
            <a:off x="4234207" y="1959985"/>
            <a:ext cx="1116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FusionGuard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27" name="直接箭头连接符 126"/>
          <p:cNvCxnSpPr>
            <a:stCxn id="85" idx="2"/>
          </p:cNvCxnSpPr>
          <p:nvPr/>
        </p:nvCxnSpPr>
        <p:spPr bwMode="auto">
          <a:xfrm>
            <a:off x="6241032" y="3356313"/>
            <a:ext cx="313" cy="428429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箭头连接符 127"/>
          <p:cNvCxnSpPr>
            <a:stCxn id="84" idx="3"/>
          </p:cNvCxnSpPr>
          <p:nvPr/>
        </p:nvCxnSpPr>
        <p:spPr bwMode="auto">
          <a:xfrm flipV="1">
            <a:off x="7887112" y="3356313"/>
            <a:ext cx="607699" cy="831351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箭头连接符 128"/>
          <p:cNvCxnSpPr>
            <a:stCxn id="84" idx="3"/>
            <a:endCxn id="82" idx="1"/>
          </p:cNvCxnSpPr>
          <p:nvPr/>
        </p:nvCxnSpPr>
        <p:spPr bwMode="auto">
          <a:xfrm>
            <a:off x="7887112" y="4187663"/>
            <a:ext cx="662829" cy="105892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文本框 129"/>
          <p:cNvSpPr txBox="1"/>
          <p:nvPr/>
        </p:nvSpPr>
        <p:spPr>
          <a:xfrm>
            <a:off x="6230570" y="3393478"/>
            <a:ext cx="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API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335575" y="4641006"/>
            <a:ext cx="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API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755783" y="3671435"/>
            <a:ext cx="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API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790086" y="4457862"/>
            <a:ext cx="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API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4" name="直接箭头连接符 133"/>
          <p:cNvCxnSpPr>
            <a:stCxn id="84" idx="1"/>
            <a:endCxn id="80" idx="3"/>
          </p:cNvCxnSpPr>
          <p:nvPr/>
        </p:nvCxnSpPr>
        <p:spPr bwMode="auto">
          <a:xfrm flipH="1" flipV="1">
            <a:off x="3683237" y="4186749"/>
            <a:ext cx="911715" cy="91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" name="文本框 134"/>
          <p:cNvSpPr txBox="1"/>
          <p:nvPr/>
        </p:nvSpPr>
        <p:spPr>
          <a:xfrm>
            <a:off x="4069129" y="3912876"/>
            <a:ext cx="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API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6" name="直接箭头连接符 135"/>
          <p:cNvCxnSpPr/>
          <p:nvPr/>
        </p:nvCxnSpPr>
        <p:spPr bwMode="auto">
          <a:xfrm>
            <a:off x="3001579" y="3369738"/>
            <a:ext cx="313" cy="428429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文本框 136"/>
          <p:cNvSpPr txBox="1"/>
          <p:nvPr/>
        </p:nvSpPr>
        <p:spPr>
          <a:xfrm>
            <a:off x="2991116" y="3406904"/>
            <a:ext cx="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API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7401306" y="2897511"/>
            <a:ext cx="437585" cy="311076"/>
          </a:xfrm>
          <a:prstGeom prst="roundRect">
            <a:avLst>
              <a:gd name="adj" fmla="val 0"/>
            </a:avLst>
          </a:prstGeom>
          <a:solidFill>
            <a:srgbClr val="FFCC66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41546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41546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7415695" y="4159106"/>
            <a:ext cx="421514" cy="311076"/>
          </a:xfrm>
          <a:prstGeom prst="roundRect">
            <a:avLst>
              <a:gd name="adj" fmla="val 0"/>
            </a:avLst>
          </a:prstGeom>
          <a:solidFill>
            <a:srgbClr val="00B0F0">
              <a:alpha val="3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 smtClean="0">
                <a:ln>
                  <a:noFill/>
                </a:ln>
                <a:solidFill>
                  <a:srgbClr val="41546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</a:t>
            </a:r>
            <a:endParaRPr kumimoji="0" lang="zh-CN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41546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87" name="肘形连接符 186"/>
          <p:cNvCxnSpPr>
            <a:stCxn id="115" idx="0"/>
          </p:cNvCxnSpPr>
          <p:nvPr/>
        </p:nvCxnSpPr>
        <p:spPr>
          <a:xfrm rot="5400000" flipH="1" flipV="1">
            <a:off x="7853606" y="260562"/>
            <a:ext cx="596442" cy="3834709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圆角矩形 188"/>
          <p:cNvSpPr/>
          <p:nvPr/>
        </p:nvSpPr>
        <p:spPr>
          <a:xfrm>
            <a:off x="2414297" y="5669306"/>
            <a:ext cx="1354992" cy="199347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存储</a:t>
            </a:r>
          </a:p>
        </p:txBody>
      </p:sp>
      <p:sp>
        <p:nvSpPr>
          <p:cNvPr id="190" name="圆角矩形 189"/>
          <p:cNvSpPr/>
          <p:nvPr/>
        </p:nvSpPr>
        <p:spPr>
          <a:xfrm>
            <a:off x="2426819" y="5951759"/>
            <a:ext cx="1354992" cy="199347"/>
          </a:xfrm>
          <a:prstGeom prst="roundRect">
            <a:avLst>
              <a:gd name="adj" fmla="val 0"/>
            </a:avLst>
          </a:prstGeom>
          <a:solidFill>
            <a:srgbClr val="15B0E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68423" tIns="34211" rIns="68423" bIns="3421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网络</a:t>
            </a:r>
          </a:p>
        </p:txBody>
      </p:sp>
      <p:cxnSp>
        <p:nvCxnSpPr>
          <p:cNvPr id="191" name="直接箭头连接符 190"/>
          <p:cNvCxnSpPr>
            <a:stCxn id="84" idx="2"/>
          </p:cNvCxnSpPr>
          <p:nvPr/>
        </p:nvCxnSpPr>
        <p:spPr bwMode="auto">
          <a:xfrm>
            <a:off x="6241032" y="4590584"/>
            <a:ext cx="0" cy="395722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54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标题 1"/>
          <p:cNvSpPr txBox="1">
            <a:spLocks/>
          </p:cNvSpPr>
          <p:nvPr/>
        </p:nvSpPr>
        <p:spPr>
          <a:xfrm>
            <a:off x="584059" y="165385"/>
            <a:ext cx="11055622" cy="888111"/>
          </a:xfrm>
          <a:prstGeom prst="rect">
            <a:avLst/>
          </a:prstGeom>
        </p:spPr>
        <p:txBody>
          <a:bodyPr vert="horz" lIns="121908" tIns="60955" rIns="121908" bIns="60955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defTabSz="1218601" eaLnBrk="1" fontAlgn="auto" hangingPunct="1">
              <a:spcAft>
                <a:spcPts val="0"/>
              </a:spcAft>
            </a:pPr>
            <a:endParaRPr lang="en-US" altLang="zh-CN" sz="3199" b="0" dirty="0">
              <a:solidFill>
                <a:srgbClr val="FFFFFF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华为云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典型场景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云灾备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222" name="表格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54620"/>
              </p:ext>
            </p:extLst>
          </p:nvPr>
        </p:nvGraphicFramePr>
        <p:xfrm>
          <a:off x="1955540" y="1599491"/>
          <a:ext cx="9493621" cy="4755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9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84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563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23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030122">
                <a:tc>
                  <a:txBody>
                    <a:bodyPr/>
                    <a:lstStyle/>
                    <a:p>
                      <a:pPr marL="171450" lvl="1" indent="-171450" algn="l" defTabSz="600686" rtl="0" eaLnBrk="1" fontAlgn="t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黑客攻击、病毒入侵、人为误操作等原因造成的数据错误或丢失后，进行数据或系统恢复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应对存储设备级单点故障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局部故障（断电、火灾、洪水等）时的业务快速恢复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计划性停电、日常运维、可预测灾难等情况下的计划性迁移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毁灭性灾难（地震、火灾、洪水等）时的业务快速容灾恢复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计划性停电、日常运维、可预测灾难等情况下的计划性迁移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74303">
                <a:tc>
                  <a:txBody>
                    <a:bodyPr/>
                    <a:lstStyle/>
                    <a:p>
                      <a:pPr marL="171450" lvl="1" indent="-171450" algn="l" defTabSz="600686" rtl="0" eaLnBrk="1" fontAlgn="t" latinLnBrk="0" hangingPunct="1">
                        <a:lnSpc>
                          <a:spcPct val="15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5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defTabSz="600686">
                        <a:lnSpc>
                          <a:spcPct val="15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defTabSz="600686">
                        <a:lnSpc>
                          <a:spcPct val="15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249"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本地或异地（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RTT&lt;20ms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同城（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 100KM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RTT&lt;2ms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异地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(&lt; 3000KM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 同步复制：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RTT&lt;2ms;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异步复制：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RTT&lt;100ms)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AZ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内或跨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AZ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或跨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Region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AZ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跨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AZ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跨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Region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小时级或数天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RPO=0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（同步）或分钟级（异步）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6006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分钟级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6006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分钟级或小时级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低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600686" rtl="0" eaLnBrk="1" latinLnBrk="0" hangingPunct="1">
                        <a:lnSpc>
                          <a:spcPct val="100000"/>
                        </a:lnSpc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低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6006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6006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BACC6">
                            <a:lumMod val="75000"/>
                          </a:srgb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23" name="组合 222"/>
          <p:cNvGrpSpPr/>
          <p:nvPr/>
        </p:nvGrpSpPr>
        <p:grpSpPr>
          <a:xfrm>
            <a:off x="2079528" y="2867919"/>
            <a:ext cx="2091756" cy="1588695"/>
            <a:chOff x="9927344" y="920153"/>
            <a:chExt cx="3659574" cy="2266122"/>
          </a:xfrm>
        </p:grpSpPr>
        <p:sp>
          <p:nvSpPr>
            <p:cNvPr id="226" name="TextBox 331"/>
            <p:cNvSpPr txBox="1"/>
            <p:nvPr/>
          </p:nvSpPr>
          <p:spPr>
            <a:xfrm>
              <a:off x="10514036" y="1325456"/>
              <a:ext cx="897113" cy="395026"/>
            </a:xfrm>
            <a:prstGeom prst="rect">
              <a:avLst/>
            </a:prstGeom>
            <a:noFill/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latin typeface="+mn-lt"/>
                  <a:ea typeface="+mn-ea"/>
                  <a:cs typeface="+mn-ea"/>
                  <a:sym typeface="+mn-lt"/>
                </a:rPr>
                <a:t>AZ1</a:t>
              </a:r>
              <a:endParaRPr lang="en-US" altLang="zh-CN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10208792" y="1742624"/>
              <a:ext cx="1004637" cy="267367"/>
              <a:chOff x="1705623" y="3342558"/>
              <a:chExt cx="1322783" cy="340072"/>
            </a:xfrm>
          </p:grpSpPr>
          <p:pic>
            <p:nvPicPr>
              <p:cNvPr id="256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05623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7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31797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8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18710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8" name="组合 37"/>
            <p:cNvGrpSpPr/>
            <p:nvPr/>
          </p:nvGrpSpPr>
          <p:grpSpPr>
            <a:xfrm>
              <a:off x="10486697" y="2330995"/>
              <a:ext cx="394503" cy="303526"/>
              <a:chOff x="1053295" y="4005877"/>
              <a:chExt cx="631875" cy="462545"/>
            </a:xfrm>
          </p:grpSpPr>
          <p:pic>
            <p:nvPicPr>
              <p:cNvPr id="253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4176822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4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4005877"/>
                <a:ext cx="631875" cy="291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9" name="组合 40"/>
            <p:cNvGrpSpPr/>
            <p:nvPr/>
          </p:nvGrpSpPr>
          <p:grpSpPr>
            <a:xfrm>
              <a:off x="11235950" y="2514064"/>
              <a:ext cx="394503" cy="303504"/>
              <a:chOff x="1053295" y="3845617"/>
              <a:chExt cx="631875" cy="462515"/>
            </a:xfrm>
          </p:grpSpPr>
          <p:pic>
            <p:nvPicPr>
              <p:cNvPr id="251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295" y="4016532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2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295" y="3845617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30" name="等腰三角形 229"/>
            <p:cNvSpPr/>
            <p:nvPr/>
          </p:nvSpPr>
          <p:spPr bwMode="auto">
            <a:xfrm rot="10800000">
              <a:off x="10204982" y="1986030"/>
              <a:ext cx="1038977" cy="170678"/>
            </a:xfrm>
            <a:prstGeom prst="triangle">
              <a:avLst>
                <a:gd name="adj" fmla="val 50491"/>
              </a:avLst>
            </a:prstGeom>
            <a:gradFill flip="none" rotWithShape="1">
              <a:gsLst>
                <a:gs pos="0">
                  <a:srgbClr val="002060">
                    <a:tint val="66000"/>
                    <a:satMod val="160000"/>
                    <a:alpha val="29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377" tIns="45690" rIns="91377" bIns="45690" numCol="1" rtlCol="0" anchor="t" anchorCtr="0" compatLnSpc="1">
              <a:prstTxWarp prst="textNoShape">
                <a:avLst/>
              </a:prstTxWarp>
            </a:bodyPr>
            <a:lstStyle/>
            <a:p>
              <a:pPr defTabSz="91373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1" name="圆角矩形 230"/>
            <p:cNvSpPr/>
            <p:nvPr/>
          </p:nvSpPr>
          <p:spPr bwMode="auto">
            <a:xfrm>
              <a:off x="10063232" y="1379502"/>
              <a:ext cx="1686379" cy="1608592"/>
            </a:xfrm>
            <a:prstGeom prst="roundRect">
              <a:avLst>
                <a:gd name="adj" fmla="val 5093"/>
              </a:avLst>
            </a:prstGeom>
            <a:noFill/>
            <a:ln w="0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32" name="Picture 59" descr="图片3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220368" y="2148189"/>
              <a:ext cx="225270" cy="267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4" name="Picture 59" descr="图片3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54606" y="2161713"/>
              <a:ext cx="225270" cy="267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" name="Picture 59" descr="图片3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13009" y="2122246"/>
              <a:ext cx="225270" cy="267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7" name="Picture 59" descr="图片3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47248" y="2135769"/>
              <a:ext cx="225270" cy="267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8" name="圆角矩形 237"/>
            <p:cNvSpPr/>
            <p:nvPr/>
          </p:nvSpPr>
          <p:spPr bwMode="auto">
            <a:xfrm>
              <a:off x="11996337" y="1379502"/>
              <a:ext cx="1426170" cy="1608592"/>
            </a:xfrm>
            <a:prstGeom prst="roundRect">
              <a:avLst>
                <a:gd name="adj" fmla="val 5093"/>
              </a:avLst>
            </a:prstGeom>
            <a:noFill/>
            <a:ln w="3175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9" name="TextBox 331"/>
            <p:cNvSpPr txBox="1"/>
            <p:nvPr/>
          </p:nvSpPr>
          <p:spPr>
            <a:xfrm>
              <a:off x="12250166" y="1309631"/>
              <a:ext cx="924698" cy="395026"/>
            </a:xfrm>
            <a:prstGeom prst="rect">
              <a:avLst/>
            </a:prstGeom>
            <a:noFill/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latin typeface="+mn-lt"/>
                  <a:ea typeface="+mn-ea"/>
                  <a:cs typeface="+mn-ea"/>
                  <a:sym typeface="+mn-lt"/>
                </a:rPr>
                <a:t>AZ2</a:t>
              </a:r>
              <a:endParaRPr lang="en-US" altLang="zh-CN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40" name="直接连接符 239"/>
            <p:cNvCxnSpPr>
              <a:stCxn id="234" idx="2"/>
              <a:endCxn id="252" idx="0"/>
            </p:cNvCxnSpPr>
            <p:nvPr/>
          </p:nvCxnSpPr>
          <p:spPr>
            <a:xfrm flipH="1">
              <a:off x="11433201" y="2429079"/>
              <a:ext cx="34040" cy="84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>
              <a:stCxn id="234" idx="2"/>
            </p:cNvCxnSpPr>
            <p:nvPr/>
          </p:nvCxnSpPr>
          <p:spPr>
            <a:xfrm>
              <a:off x="11467241" y="2429079"/>
              <a:ext cx="1032019" cy="95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>
              <a:off x="12499260" y="2355316"/>
              <a:ext cx="133307" cy="168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组合 40"/>
            <p:cNvGrpSpPr/>
            <p:nvPr/>
          </p:nvGrpSpPr>
          <p:grpSpPr>
            <a:xfrm>
              <a:off x="12275931" y="2514064"/>
              <a:ext cx="394503" cy="303502"/>
              <a:chOff x="1053295" y="3845624"/>
              <a:chExt cx="631875" cy="462512"/>
            </a:xfrm>
          </p:grpSpPr>
          <p:pic>
            <p:nvPicPr>
              <p:cNvPr id="249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295" y="4016536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0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295" y="3845624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7" name="圆角矩形 246"/>
            <p:cNvSpPr/>
            <p:nvPr/>
          </p:nvSpPr>
          <p:spPr bwMode="auto">
            <a:xfrm>
              <a:off x="9927344" y="920153"/>
              <a:ext cx="3659574" cy="2266122"/>
            </a:xfrm>
            <a:prstGeom prst="roundRect">
              <a:avLst>
                <a:gd name="adj" fmla="val 5093"/>
              </a:avLst>
            </a:prstGeom>
            <a:noFill/>
            <a:ln w="15875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8" name="TextBox 331"/>
            <p:cNvSpPr txBox="1"/>
            <p:nvPr/>
          </p:nvSpPr>
          <p:spPr>
            <a:xfrm>
              <a:off x="11004651" y="934356"/>
              <a:ext cx="1504962" cy="39502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Region 1</a:t>
              </a:r>
              <a:endPara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4513694" y="2837166"/>
            <a:ext cx="1389798" cy="1632270"/>
            <a:chOff x="7902802" y="920153"/>
            <a:chExt cx="1740832" cy="2271528"/>
          </a:xfrm>
        </p:grpSpPr>
        <p:sp>
          <p:nvSpPr>
            <p:cNvPr id="264" name="TextBox 331"/>
            <p:cNvSpPr txBox="1"/>
            <p:nvPr/>
          </p:nvSpPr>
          <p:spPr>
            <a:xfrm>
              <a:off x="8375146" y="1308270"/>
              <a:ext cx="897113" cy="385397"/>
            </a:xfrm>
            <a:prstGeom prst="rect">
              <a:avLst/>
            </a:prstGeom>
            <a:noFill/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latin typeface="+mn-lt"/>
                  <a:ea typeface="+mn-ea"/>
                  <a:cs typeface="+mn-ea"/>
                  <a:sym typeface="+mn-lt"/>
                </a:rPr>
                <a:t>AZ1</a:t>
              </a:r>
              <a:endParaRPr lang="en-US" altLang="zh-CN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65" name="组合 264"/>
            <p:cNvGrpSpPr/>
            <p:nvPr/>
          </p:nvGrpSpPr>
          <p:grpSpPr>
            <a:xfrm>
              <a:off x="8184248" y="1748030"/>
              <a:ext cx="1004636" cy="267367"/>
              <a:chOff x="1705623" y="3342558"/>
              <a:chExt cx="1322783" cy="340072"/>
            </a:xfrm>
          </p:grpSpPr>
          <p:pic>
            <p:nvPicPr>
              <p:cNvPr id="281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05623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2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31797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3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18710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6" name="组合 37"/>
            <p:cNvGrpSpPr/>
            <p:nvPr/>
          </p:nvGrpSpPr>
          <p:grpSpPr>
            <a:xfrm>
              <a:off x="8263324" y="2377934"/>
              <a:ext cx="394503" cy="303504"/>
              <a:chOff x="1053295" y="3845617"/>
              <a:chExt cx="631875" cy="462515"/>
            </a:xfrm>
          </p:grpSpPr>
          <p:pic>
            <p:nvPicPr>
              <p:cNvPr id="278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4016532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3845617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67" name="等腰三角形 266"/>
            <p:cNvSpPr/>
            <p:nvPr/>
          </p:nvSpPr>
          <p:spPr bwMode="auto">
            <a:xfrm rot="10800000">
              <a:off x="8180440" y="1991436"/>
              <a:ext cx="1038977" cy="170678"/>
            </a:xfrm>
            <a:prstGeom prst="triangle">
              <a:avLst>
                <a:gd name="adj" fmla="val 50491"/>
              </a:avLst>
            </a:prstGeom>
            <a:gradFill flip="none" rotWithShape="1">
              <a:gsLst>
                <a:gs pos="0">
                  <a:srgbClr val="002060">
                    <a:tint val="66000"/>
                    <a:satMod val="160000"/>
                    <a:alpha val="29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377" tIns="45690" rIns="91377" bIns="45690" numCol="1" rtlCol="0" anchor="t" anchorCtr="0" compatLnSpc="1">
              <a:prstTxWarp prst="textNoShape">
                <a:avLst/>
              </a:prstTxWarp>
            </a:bodyPr>
            <a:lstStyle/>
            <a:p>
              <a:pPr defTabSz="91373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8" name="圆角矩形 267"/>
            <p:cNvSpPr/>
            <p:nvPr/>
          </p:nvSpPr>
          <p:spPr bwMode="auto">
            <a:xfrm>
              <a:off x="8038690" y="1384908"/>
              <a:ext cx="1471587" cy="1608592"/>
            </a:xfrm>
            <a:prstGeom prst="roundRect">
              <a:avLst>
                <a:gd name="adj" fmla="val 5093"/>
              </a:avLst>
            </a:prstGeom>
            <a:noFill/>
            <a:ln w="0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0" name="圆角矩形 269"/>
            <p:cNvSpPr/>
            <p:nvPr/>
          </p:nvSpPr>
          <p:spPr bwMode="auto">
            <a:xfrm>
              <a:off x="7902802" y="925560"/>
              <a:ext cx="1740832" cy="2266121"/>
            </a:xfrm>
            <a:prstGeom prst="roundRect">
              <a:avLst>
                <a:gd name="adj" fmla="val 5093"/>
              </a:avLst>
            </a:prstGeom>
            <a:noFill/>
            <a:ln w="15875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1" name="TextBox 331"/>
            <p:cNvSpPr txBox="1"/>
            <p:nvPr/>
          </p:nvSpPr>
          <p:spPr>
            <a:xfrm>
              <a:off x="8212946" y="920153"/>
              <a:ext cx="1120545" cy="3853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Region 1</a:t>
              </a:r>
              <a:endPara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72" name="组合 37"/>
            <p:cNvGrpSpPr/>
            <p:nvPr/>
          </p:nvGrpSpPr>
          <p:grpSpPr>
            <a:xfrm>
              <a:off x="8916242" y="2377934"/>
              <a:ext cx="394503" cy="303504"/>
              <a:chOff x="1053295" y="3845617"/>
              <a:chExt cx="631875" cy="462515"/>
            </a:xfrm>
          </p:grpSpPr>
          <p:pic>
            <p:nvPicPr>
              <p:cNvPr id="276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4016532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7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3845617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4" name="弧形 273"/>
            <p:cNvSpPr/>
            <p:nvPr/>
          </p:nvSpPr>
          <p:spPr>
            <a:xfrm>
              <a:off x="8495921" y="2206680"/>
              <a:ext cx="605107" cy="337582"/>
            </a:xfrm>
            <a:prstGeom prst="arc">
              <a:avLst>
                <a:gd name="adj1" fmla="val 11024210"/>
                <a:gd name="adj2" fmla="val 21302046"/>
              </a:avLst>
            </a:prstGeom>
            <a:ln>
              <a:prstDash val="dash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cs typeface="+mn-ea"/>
                <a:sym typeface="+mn-lt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6450585" y="2837968"/>
            <a:ext cx="1987669" cy="1618646"/>
            <a:chOff x="4214870" y="869673"/>
            <a:chExt cx="3209026" cy="2287278"/>
          </a:xfrm>
        </p:grpSpPr>
        <p:sp>
          <p:nvSpPr>
            <p:cNvPr id="287" name="TextBox 331"/>
            <p:cNvSpPr txBox="1"/>
            <p:nvPr/>
          </p:nvSpPr>
          <p:spPr>
            <a:xfrm>
              <a:off x="5147142" y="897008"/>
              <a:ext cx="1344481" cy="39133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Region 1</a:t>
              </a:r>
              <a:endPara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0" name="TextBox 331"/>
            <p:cNvSpPr txBox="1"/>
            <p:nvPr/>
          </p:nvSpPr>
          <p:spPr>
            <a:xfrm>
              <a:off x="4559292" y="1262637"/>
              <a:ext cx="897114" cy="391336"/>
            </a:xfrm>
            <a:prstGeom prst="rect">
              <a:avLst/>
            </a:prstGeom>
            <a:noFill/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latin typeface="+mn-lt"/>
                  <a:ea typeface="+mn-ea"/>
                  <a:cs typeface="+mn-ea"/>
                  <a:sym typeface="+mn-lt"/>
                </a:rPr>
                <a:t>AZ1</a:t>
              </a:r>
              <a:endParaRPr lang="en-US" altLang="zh-CN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91" name="组合 290"/>
            <p:cNvGrpSpPr/>
            <p:nvPr/>
          </p:nvGrpSpPr>
          <p:grpSpPr>
            <a:xfrm>
              <a:off x="4418887" y="1692143"/>
              <a:ext cx="1004636" cy="267367"/>
              <a:chOff x="1705623" y="3342558"/>
              <a:chExt cx="1322783" cy="340072"/>
            </a:xfrm>
          </p:grpSpPr>
          <p:pic>
            <p:nvPicPr>
              <p:cNvPr id="316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05623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7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31797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8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18710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92" name="组合 37"/>
            <p:cNvGrpSpPr/>
            <p:nvPr/>
          </p:nvGrpSpPr>
          <p:grpSpPr>
            <a:xfrm>
              <a:off x="4786653" y="2311831"/>
              <a:ext cx="394503" cy="303504"/>
              <a:chOff x="1053295" y="3845617"/>
              <a:chExt cx="631875" cy="462515"/>
            </a:xfrm>
          </p:grpSpPr>
          <p:pic>
            <p:nvPicPr>
              <p:cNvPr id="313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4016532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4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3845617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3" name="等腰三角形 292"/>
            <p:cNvSpPr/>
            <p:nvPr/>
          </p:nvSpPr>
          <p:spPr bwMode="auto">
            <a:xfrm rot="10800000">
              <a:off x="4458152" y="2006220"/>
              <a:ext cx="1038977" cy="170678"/>
            </a:xfrm>
            <a:prstGeom prst="triangle">
              <a:avLst>
                <a:gd name="adj" fmla="val 50491"/>
              </a:avLst>
            </a:prstGeom>
            <a:gradFill flip="none" rotWithShape="1">
              <a:gsLst>
                <a:gs pos="0">
                  <a:srgbClr val="002060">
                    <a:tint val="66000"/>
                    <a:satMod val="160000"/>
                    <a:alpha val="29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377" tIns="45690" rIns="91377" bIns="45690" numCol="1" rtlCol="0" anchor="t" anchorCtr="0" compatLnSpc="1">
              <a:prstTxWarp prst="textNoShape">
                <a:avLst/>
              </a:prstTxWarp>
            </a:bodyPr>
            <a:lstStyle/>
            <a:p>
              <a:pPr defTabSz="91373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5" name="圆角矩形 294"/>
            <p:cNvSpPr/>
            <p:nvPr/>
          </p:nvSpPr>
          <p:spPr bwMode="auto">
            <a:xfrm>
              <a:off x="4273329" y="1329021"/>
              <a:ext cx="1408625" cy="1608593"/>
            </a:xfrm>
            <a:prstGeom prst="roundRect">
              <a:avLst>
                <a:gd name="adj" fmla="val 5093"/>
              </a:avLst>
            </a:prstGeom>
            <a:noFill/>
            <a:ln w="3175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6" name="TextBox 331"/>
            <p:cNvSpPr txBox="1"/>
            <p:nvPr/>
          </p:nvSpPr>
          <p:spPr>
            <a:xfrm>
              <a:off x="6236599" y="1262637"/>
              <a:ext cx="897114" cy="391336"/>
            </a:xfrm>
            <a:prstGeom prst="rect">
              <a:avLst/>
            </a:prstGeom>
            <a:noFill/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latin typeface="+mn-lt"/>
                  <a:ea typeface="+mn-ea"/>
                  <a:cs typeface="+mn-ea"/>
                  <a:sym typeface="+mn-lt"/>
                </a:rPr>
                <a:t>AZ2</a:t>
              </a:r>
              <a:endParaRPr lang="en-US" altLang="zh-CN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97" name="组合 296"/>
            <p:cNvGrpSpPr/>
            <p:nvPr/>
          </p:nvGrpSpPr>
          <p:grpSpPr>
            <a:xfrm>
              <a:off x="6044367" y="1692143"/>
              <a:ext cx="1004636" cy="267367"/>
              <a:chOff x="1705623" y="3342558"/>
              <a:chExt cx="1322783" cy="340072"/>
            </a:xfrm>
          </p:grpSpPr>
          <p:pic>
            <p:nvPicPr>
              <p:cNvPr id="308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05623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31797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0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18710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8" name="等腰三角形 297"/>
            <p:cNvSpPr/>
            <p:nvPr/>
          </p:nvSpPr>
          <p:spPr bwMode="auto">
            <a:xfrm rot="10800000">
              <a:off x="6083632" y="2006220"/>
              <a:ext cx="1038977" cy="170678"/>
            </a:xfrm>
            <a:prstGeom prst="triangle">
              <a:avLst>
                <a:gd name="adj" fmla="val 50491"/>
              </a:avLst>
            </a:prstGeom>
            <a:gradFill flip="none" rotWithShape="1">
              <a:gsLst>
                <a:gs pos="0">
                  <a:srgbClr val="002060">
                    <a:tint val="66000"/>
                    <a:satMod val="160000"/>
                    <a:alpha val="29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377" tIns="45690" rIns="91377" bIns="45690" numCol="1" rtlCol="0" anchor="t" anchorCtr="0" compatLnSpc="1">
              <a:prstTxWarp prst="textNoShape">
                <a:avLst/>
              </a:prstTxWarp>
            </a:bodyPr>
            <a:lstStyle/>
            <a:p>
              <a:pPr defTabSz="91373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0" name="圆角矩形 299"/>
            <p:cNvSpPr/>
            <p:nvPr/>
          </p:nvSpPr>
          <p:spPr bwMode="auto">
            <a:xfrm>
              <a:off x="5898809" y="1329021"/>
              <a:ext cx="1408625" cy="1608593"/>
            </a:xfrm>
            <a:prstGeom prst="roundRect">
              <a:avLst>
                <a:gd name="adj" fmla="val 5093"/>
              </a:avLst>
            </a:prstGeom>
            <a:noFill/>
            <a:ln w="3175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1" name="圆角矩形 300"/>
            <p:cNvSpPr/>
            <p:nvPr/>
          </p:nvSpPr>
          <p:spPr bwMode="auto">
            <a:xfrm>
              <a:off x="4214870" y="869673"/>
              <a:ext cx="3209026" cy="2287278"/>
            </a:xfrm>
            <a:prstGeom prst="roundRect">
              <a:avLst>
                <a:gd name="adj" fmla="val 5093"/>
              </a:avLst>
            </a:prstGeom>
            <a:noFill/>
            <a:ln w="15875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3" name="弧形 302"/>
            <p:cNvSpPr/>
            <p:nvPr/>
          </p:nvSpPr>
          <p:spPr>
            <a:xfrm>
              <a:off x="5290522" y="2224652"/>
              <a:ext cx="979115" cy="331568"/>
            </a:xfrm>
            <a:prstGeom prst="arc">
              <a:avLst>
                <a:gd name="adj1" fmla="val 11024210"/>
                <a:gd name="adj2" fmla="val 21302046"/>
              </a:avLst>
            </a:prstGeom>
            <a:ln>
              <a:prstDash val="dash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cs typeface="+mn-ea"/>
                <a:sym typeface="+mn-lt"/>
              </a:endParaRPr>
            </a:p>
          </p:txBody>
        </p:sp>
        <p:grpSp>
          <p:nvGrpSpPr>
            <p:cNvPr id="304" name="组合 37"/>
            <p:cNvGrpSpPr/>
            <p:nvPr/>
          </p:nvGrpSpPr>
          <p:grpSpPr>
            <a:xfrm>
              <a:off x="6336920" y="2311831"/>
              <a:ext cx="394503" cy="303504"/>
              <a:chOff x="1053295" y="3845617"/>
              <a:chExt cx="631875" cy="462515"/>
            </a:xfrm>
          </p:grpSpPr>
          <p:pic>
            <p:nvPicPr>
              <p:cNvPr id="305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4016532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6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3845617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321" name="组合 320"/>
          <p:cNvGrpSpPr/>
          <p:nvPr/>
        </p:nvGrpSpPr>
        <p:grpSpPr>
          <a:xfrm>
            <a:off x="9025285" y="2812374"/>
            <a:ext cx="2122924" cy="1639175"/>
            <a:chOff x="537076" y="869673"/>
            <a:chExt cx="3165099" cy="2287278"/>
          </a:xfrm>
        </p:grpSpPr>
        <p:sp>
          <p:nvSpPr>
            <p:cNvPr id="322" name="TextBox 331"/>
            <p:cNvSpPr txBox="1"/>
            <p:nvPr/>
          </p:nvSpPr>
          <p:spPr>
            <a:xfrm>
              <a:off x="669442" y="881285"/>
              <a:ext cx="1271892" cy="38643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Region 1</a:t>
              </a:r>
              <a:endPara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3" name="TextBox 331"/>
            <p:cNvSpPr txBox="1"/>
            <p:nvPr/>
          </p:nvSpPr>
          <p:spPr>
            <a:xfrm>
              <a:off x="2243905" y="881285"/>
              <a:ext cx="1379916" cy="38643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Region 2</a:t>
              </a:r>
              <a:endPara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6" name="TextBox 331"/>
            <p:cNvSpPr txBox="1"/>
            <p:nvPr/>
          </p:nvSpPr>
          <p:spPr>
            <a:xfrm>
              <a:off x="881500" y="1241405"/>
              <a:ext cx="897113" cy="386435"/>
            </a:xfrm>
            <a:prstGeom prst="rect">
              <a:avLst/>
            </a:prstGeom>
            <a:noFill/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latin typeface="+mn-lt"/>
                  <a:ea typeface="+mn-ea"/>
                  <a:cs typeface="+mn-ea"/>
                  <a:sym typeface="+mn-lt"/>
                </a:rPr>
                <a:t>AZ1</a:t>
              </a:r>
              <a:endParaRPr lang="en-US" altLang="zh-CN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27" name="组合 326"/>
            <p:cNvGrpSpPr/>
            <p:nvPr/>
          </p:nvGrpSpPr>
          <p:grpSpPr>
            <a:xfrm>
              <a:off x="741093" y="1692143"/>
              <a:ext cx="1004636" cy="267367"/>
              <a:chOff x="1705623" y="3342558"/>
              <a:chExt cx="1322783" cy="340072"/>
            </a:xfrm>
          </p:grpSpPr>
          <p:pic>
            <p:nvPicPr>
              <p:cNvPr id="353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05623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4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31797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5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18710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8" name="组合 37"/>
            <p:cNvGrpSpPr/>
            <p:nvPr/>
          </p:nvGrpSpPr>
          <p:grpSpPr>
            <a:xfrm>
              <a:off x="1108859" y="2311831"/>
              <a:ext cx="394503" cy="303504"/>
              <a:chOff x="1053295" y="3845617"/>
              <a:chExt cx="631875" cy="462515"/>
            </a:xfrm>
          </p:grpSpPr>
          <p:pic>
            <p:nvPicPr>
              <p:cNvPr id="350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4016532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1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3295" y="3845617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9" name="等腰三角形 328"/>
            <p:cNvSpPr/>
            <p:nvPr/>
          </p:nvSpPr>
          <p:spPr bwMode="auto">
            <a:xfrm rot="10800000">
              <a:off x="780358" y="2006220"/>
              <a:ext cx="1038977" cy="170678"/>
            </a:xfrm>
            <a:prstGeom prst="triangle">
              <a:avLst>
                <a:gd name="adj" fmla="val 50491"/>
              </a:avLst>
            </a:prstGeom>
            <a:gradFill flip="none" rotWithShape="1">
              <a:gsLst>
                <a:gs pos="0">
                  <a:srgbClr val="002060">
                    <a:tint val="66000"/>
                    <a:satMod val="160000"/>
                    <a:alpha val="29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377" tIns="45690" rIns="91377" bIns="45690" numCol="1" rtlCol="0" anchor="t" anchorCtr="0" compatLnSpc="1">
              <a:prstTxWarp prst="textNoShape">
                <a:avLst/>
              </a:prstTxWarp>
            </a:bodyPr>
            <a:lstStyle/>
            <a:p>
              <a:pPr defTabSz="91373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1" name="圆角矩形 330"/>
            <p:cNvSpPr/>
            <p:nvPr/>
          </p:nvSpPr>
          <p:spPr bwMode="auto">
            <a:xfrm>
              <a:off x="595535" y="1329021"/>
              <a:ext cx="1408625" cy="1608593"/>
            </a:xfrm>
            <a:prstGeom prst="roundRect">
              <a:avLst>
                <a:gd name="adj" fmla="val 5093"/>
              </a:avLst>
            </a:prstGeom>
            <a:noFill/>
            <a:ln w="3175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404729" y="1243189"/>
              <a:ext cx="897113" cy="386435"/>
            </a:xfrm>
            <a:prstGeom prst="rect">
              <a:avLst/>
            </a:prstGeom>
            <a:noFill/>
          </p:spPr>
          <p:txBody>
            <a:bodyPr wrap="square" lIns="91377" tIns="45690" rIns="91377" bIns="45690" rtlCol="0">
              <a:spAutoFit/>
            </a:bodyPr>
            <a:lstStyle>
              <a:defPPr>
                <a:defRPr lang="zh-CN"/>
              </a:defPPr>
              <a:lvl1pPr algn="ctr" defTabSz="1219043">
                <a:defRPr sz="1200" b="1">
                  <a:solidFill>
                    <a:srgbClr val="457EC1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b="0" dirty="0" smtClean="0">
                  <a:latin typeface="+mn-lt"/>
                  <a:ea typeface="+mn-ea"/>
                  <a:cs typeface="+mn-ea"/>
                  <a:sym typeface="+mn-lt"/>
                </a:rPr>
                <a:t>AZ2</a:t>
              </a:r>
              <a:endParaRPr lang="en-US" altLang="zh-CN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2366573" y="1692143"/>
              <a:ext cx="1004636" cy="267367"/>
              <a:chOff x="1705623" y="3342558"/>
              <a:chExt cx="1322783" cy="340072"/>
            </a:xfrm>
          </p:grpSpPr>
          <p:pic>
            <p:nvPicPr>
              <p:cNvPr id="345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05623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6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31797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7" name="Picture 59" descr="图片3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18710" y="3342558"/>
                <a:ext cx="296609" cy="340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4" name="等腰三角形 333"/>
            <p:cNvSpPr/>
            <p:nvPr/>
          </p:nvSpPr>
          <p:spPr bwMode="auto">
            <a:xfrm rot="10800000">
              <a:off x="2405838" y="2006220"/>
              <a:ext cx="1038977" cy="170678"/>
            </a:xfrm>
            <a:prstGeom prst="triangle">
              <a:avLst>
                <a:gd name="adj" fmla="val 50491"/>
              </a:avLst>
            </a:prstGeom>
            <a:gradFill flip="none" rotWithShape="1">
              <a:gsLst>
                <a:gs pos="0">
                  <a:srgbClr val="002060">
                    <a:tint val="66000"/>
                    <a:satMod val="160000"/>
                    <a:alpha val="29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377" tIns="45690" rIns="91377" bIns="45690" numCol="1" rtlCol="0" anchor="t" anchorCtr="0" compatLnSpc="1">
              <a:prstTxWarp prst="textNoShape">
                <a:avLst/>
              </a:prstTxWarp>
            </a:bodyPr>
            <a:lstStyle/>
            <a:p>
              <a:pPr defTabSz="91373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6" name="圆角矩形 335"/>
            <p:cNvSpPr/>
            <p:nvPr/>
          </p:nvSpPr>
          <p:spPr bwMode="auto">
            <a:xfrm>
              <a:off x="2221015" y="1329021"/>
              <a:ext cx="1408625" cy="1608593"/>
            </a:xfrm>
            <a:prstGeom prst="roundRect">
              <a:avLst>
                <a:gd name="adj" fmla="val 5093"/>
              </a:avLst>
            </a:prstGeom>
            <a:noFill/>
            <a:ln w="3175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37" name="组合 37"/>
            <p:cNvGrpSpPr/>
            <p:nvPr/>
          </p:nvGrpSpPr>
          <p:grpSpPr>
            <a:xfrm>
              <a:off x="2656076" y="2311831"/>
              <a:ext cx="394503" cy="303504"/>
              <a:chOff x="1053295" y="3845617"/>
              <a:chExt cx="631875" cy="462515"/>
            </a:xfrm>
          </p:grpSpPr>
          <p:pic>
            <p:nvPicPr>
              <p:cNvPr id="342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295" y="4016532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3" name="Picture 16" descr="E:\1华赛设计夹\2010-12\朱冬晴\华赛新图标(存储) AI文件\完成\png\存储图标-6\14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295" y="3845617"/>
                <a:ext cx="631875" cy="29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338" name="直接箭头连接符 337"/>
            <p:cNvCxnSpPr/>
            <p:nvPr/>
          </p:nvCxnSpPr>
          <p:spPr>
            <a:xfrm>
              <a:off x="1612729" y="2473603"/>
              <a:ext cx="956295" cy="0"/>
            </a:xfrm>
            <a:prstGeom prst="straightConnector1">
              <a:avLst/>
            </a:prstGeom>
            <a:ln>
              <a:prstDash val="dash"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圆角矩形 338"/>
            <p:cNvSpPr/>
            <p:nvPr/>
          </p:nvSpPr>
          <p:spPr bwMode="auto">
            <a:xfrm>
              <a:off x="537076" y="869673"/>
              <a:ext cx="1536623" cy="2287278"/>
            </a:xfrm>
            <a:prstGeom prst="roundRect">
              <a:avLst>
                <a:gd name="adj" fmla="val 5093"/>
              </a:avLst>
            </a:prstGeom>
            <a:noFill/>
            <a:ln w="15875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0" name="圆角矩形 339"/>
            <p:cNvSpPr/>
            <p:nvPr/>
          </p:nvSpPr>
          <p:spPr bwMode="auto">
            <a:xfrm>
              <a:off x="2165552" y="869673"/>
              <a:ext cx="1536623" cy="2287278"/>
            </a:xfrm>
            <a:prstGeom prst="roundRect">
              <a:avLst>
                <a:gd name="adj" fmla="val 5093"/>
              </a:avLst>
            </a:prstGeom>
            <a:noFill/>
            <a:ln w="15875" cap="flat" cmpd="sng" algn="ctr">
              <a:solidFill>
                <a:srgbClr val="6FBBF9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lIns="68534" tIns="34267" rIns="68534" bIns="34267"/>
            <a:lstStyle/>
            <a:p>
              <a:pPr defTabSz="914126">
                <a:defRPr/>
              </a:pPr>
              <a:endParaRPr lang="zh-CN" alt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358" name="表格 3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25709"/>
              </p:ext>
            </p:extLst>
          </p:nvPr>
        </p:nvGraphicFramePr>
        <p:xfrm>
          <a:off x="1955540" y="1232756"/>
          <a:ext cx="9493621" cy="335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94965"/>
                <a:gridCol w="1918447"/>
                <a:gridCol w="2456329"/>
                <a:gridCol w="2823880"/>
              </a:tblGrid>
              <a:tr h="3320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数据备份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本地高可用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同城容灾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异地容灾</a:t>
                      </a:r>
                      <a:endParaRPr lang="en-US" altLang="zh-CN" sz="1600" kern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表格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48845"/>
              </p:ext>
            </p:extLst>
          </p:nvPr>
        </p:nvGraphicFramePr>
        <p:xfrm>
          <a:off x="1034931" y="1594322"/>
          <a:ext cx="848601" cy="4755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601"/>
              </a:tblGrid>
              <a:tr h="1043371">
                <a:tc>
                  <a:txBody>
                    <a:bodyPr/>
                    <a:lstStyle/>
                    <a:p>
                      <a:pPr marL="0" algn="ctr" defTabSz="1219078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故障场景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952182">
                <a:tc>
                  <a:txBody>
                    <a:bodyPr/>
                    <a:lstStyle/>
                    <a:p>
                      <a:pPr marL="0" algn="ctr" defTabSz="1219078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灾备拓扑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497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灾备距离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242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部署方式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24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RPO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marL="0" algn="ctr" defTabSz="1219078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RTO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25706">
                <a:tc>
                  <a:txBody>
                    <a:bodyPr/>
                    <a:lstStyle/>
                    <a:p>
                      <a:pPr marL="0" algn="ctr" defTabSz="1219078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建设成本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9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标题 1"/>
          <p:cNvSpPr txBox="1">
            <a:spLocks/>
          </p:cNvSpPr>
          <p:nvPr/>
        </p:nvSpPr>
        <p:spPr>
          <a:xfrm>
            <a:off x="584059" y="165385"/>
            <a:ext cx="11055622" cy="888111"/>
          </a:xfrm>
          <a:prstGeom prst="rect">
            <a:avLst/>
          </a:prstGeom>
        </p:spPr>
        <p:txBody>
          <a:bodyPr vert="horz" lIns="121908" tIns="60955" rIns="121908" bIns="60955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defTabSz="1218601" eaLnBrk="1" fontAlgn="auto" hangingPunct="1">
              <a:spcAft>
                <a:spcPts val="0"/>
              </a:spcAft>
            </a:pPr>
            <a:endParaRPr lang="en-US" altLang="zh-CN" sz="3199" b="0" dirty="0">
              <a:solidFill>
                <a:srgbClr val="FFFFFF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华为云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典型场景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混合云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cxnSp>
        <p:nvCxnSpPr>
          <p:cNvPr id="142" name="Straight Connector 2"/>
          <p:cNvCxnSpPr/>
          <p:nvPr/>
        </p:nvCxnSpPr>
        <p:spPr>
          <a:xfrm flipV="1">
            <a:off x="657750" y="3589857"/>
            <a:ext cx="109699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88"/>
          <p:cNvSpPr>
            <a:spLocks noEditPoints="1"/>
          </p:cNvSpPr>
          <p:nvPr/>
        </p:nvSpPr>
        <p:spPr bwMode="black">
          <a:xfrm>
            <a:off x="1281063" y="1927179"/>
            <a:ext cx="457187" cy="731499"/>
          </a:xfrm>
          <a:custGeom>
            <a:avLst/>
            <a:gdLst>
              <a:gd name="T0" fmla="*/ 89 w 226"/>
              <a:gd name="T1" fmla="*/ 124 h 348"/>
              <a:gd name="T2" fmla="*/ 118 w 226"/>
              <a:gd name="T3" fmla="*/ 113 h 348"/>
              <a:gd name="T4" fmla="*/ 150 w 226"/>
              <a:gd name="T5" fmla="*/ 124 h 348"/>
              <a:gd name="T6" fmla="*/ 150 w 226"/>
              <a:gd name="T7" fmla="*/ 145 h 348"/>
              <a:gd name="T8" fmla="*/ 226 w 226"/>
              <a:gd name="T9" fmla="*/ 348 h 348"/>
              <a:gd name="T10" fmla="*/ 89 w 226"/>
              <a:gd name="T11" fmla="*/ 0 h 348"/>
              <a:gd name="T12" fmla="*/ 118 w 226"/>
              <a:gd name="T13" fmla="*/ 100 h 348"/>
              <a:gd name="T14" fmla="*/ 150 w 226"/>
              <a:gd name="T15" fmla="*/ 68 h 348"/>
              <a:gd name="T16" fmla="*/ 150 w 226"/>
              <a:gd name="T17" fmla="*/ 55 h 348"/>
              <a:gd name="T18" fmla="*/ 118 w 226"/>
              <a:gd name="T19" fmla="*/ 23 h 348"/>
              <a:gd name="T20" fmla="*/ 150 w 226"/>
              <a:gd name="T21" fmla="*/ 55 h 348"/>
              <a:gd name="T22" fmla="*/ 166 w 226"/>
              <a:gd name="T23" fmla="*/ 280 h 348"/>
              <a:gd name="T24" fmla="*/ 197 w 226"/>
              <a:gd name="T25" fmla="*/ 249 h 348"/>
              <a:gd name="T26" fmla="*/ 197 w 226"/>
              <a:gd name="T27" fmla="*/ 235 h 348"/>
              <a:gd name="T28" fmla="*/ 166 w 226"/>
              <a:gd name="T29" fmla="*/ 204 h 348"/>
              <a:gd name="T30" fmla="*/ 197 w 226"/>
              <a:gd name="T31" fmla="*/ 235 h 348"/>
              <a:gd name="T32" fmla="*/ 166 w 226"/>
              <a:gd name="T33" fmla="*/ 190 h 348"/>
              <a:gd name="T34" fmla="*/ 197 w 226"/>
              <a:gd name="T35" fmla="*/ 158 h 348"/>
              <a:gd name="T36" fmla="*/ 197 w 226"/>
              <a:gd name="T37" fmla="*/ 145 h 348"/>
              <a:gd name="T38" fmla="*/ 166 w 226"/>
              <a:gd name="T39" fmla="*/ 113 h 348"/>
              <a:gd name="T40" fmla="*/ 197 w 226"/>
              <a:gd name="T41" fmla="*/ 145 h 348"/>
              <a:gd name="T42" fmla="*/ 166 w 226"/>
              <a:gd name="T43" fmla="*/ 100 h 348"/>
              <a:gd name="T44" fmla="*/ 197 w 226"/>
              <a:gd name="T45" fmla="*/ 68 h 348"/>
              <a:gd name="T46" fmla="*/ 197 w 226"/>
              <a:gd name="T47" fmla="*/ 55 h 348"/>
              <a:gd name="T48" fmla="*/ 166 w 226"/>
              <a:gd name="T49" fmla="*/ 23 h 348"/>
              <a:gd name="T50" fmla="*/ 197 w 226"/>
              <a:gd name="T51" fmla="*/ 55 h 348"/>
              <a:gd name="T52" fmla="*/ 0 w 226"/>
              <a:gd name="T53" fmla="*/ 348 h 348"/>
              <a:gd name="T54" fmla="*/ 137 w 226"/>
              <a:gd name="T55" fmla="*/ 137 h 348"/>
              <a:gd name="T56" fmla="*/ 60 w 226"/>
              <a:gd name="T57" fmla="*/ 326 h 348"/>
              <a:gd name="T58" fmla="*/ 29 w 226"/>
              <a:gd name="T59" fmla="*/ 294 h 348"/>
              <a:gd name="T60" fmla="*/ 60 w 226"/>
              <a:gd name="T61" fmla="*/ 326 h 348"/>
              <a:gd name="T62" fmla="*/ 29 w 226"/>
              <a:gd name="T63" fmla="*/ 280 h 348"/>
              <a:gd name="T64" fmla="*/ 60 w 226"/>
              <a:gd name="T65" fmla="*/ 249 h 348"/>
              <a:gd name="T66" fmla="*/ 60 w 226"/>
              <a:gd name="T67" fmla="*/ 235 h 348"/>
              <a:gd name="T68" fmla="*/ 29 w 226"/>
              <a:gd name="T69" fmla="*/ 204 h 348"/>
              <a:gd name="T70" fmla="*/ 60 w 226"/>
              <a:gd name="T71" fmla="*/ 235 h 348"/>
              <a:gd name="T72" fmla="*/ 29 w 226"/>
              <a:gd name="T73" fmla="*/ 190 h 348"/>
              <a:gd name="T74" fmla="*/ 60 w 226"/>
              <a:gd name="T75" fmla="*/ 158 h 348"/>
              <a:gd name="T76" fmla="*/ 108 w 226"/>
              <a:gd name="T77" fmla="*/ 326 h 348"/>
              <a:gd name="T78" fmla="*/ 76 w 226"/>
              <a:gd name="T79" fmla="*/ 294 h 348"/>
              <a:gd name="T80" fmla="*/ 108 w 226"/>
              <a:gd name="T81" fmla="*/ 326 h 348"/>
              <a:gd name="T82" fmla="*/ 76 w 226"/>
              <a:gd name="T83" fmla="*/ 280 h 348"/>
              <a:gd name="T84" fmla="*/ 108 w 226"/>
              <a:gd name="T85" fmla="*/ 249 h 348"/>
              <a:gd name="T86" fmla="*/ 108 w 226"/>
              <a:gd name="T87" fmla="*/ 235 h 348"/>
              <a:gd name="T88" fmla="*/ 76 w 226"/>
              <a:gd name="T89" fmla="*/ 204 h 348"/>
              <a:gd name="T90" fmla="*/ 108 w 226"/>
              <a:gd name="T91" fmla="*/ 235 h 348"/>
              <a:gd name="T92" fmla="*/ 76 w 226"/>
              <a:gd name="T93" fmla="*/ 190 h 348"/>
              <a:gd name="T94" fmla="*/ 108 w 226"/>
              <a:gd name="T95" fmla="*/ 15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6" h="348">
                <a:moveTo>
                  <a:pt x="89" y="0"/>
                </a:moveTo>
                <a:lnTo>
                  <a:pt x="89" y="124"/>
                </a:lnTo>
                <a:lnTo>
                  <a:pt x="118" y="124"/>
                </a:lnTo>
                <a:lnTo>
                  <a:pt x="118" y="113"/>
                </a:lnTo>
                <a:lnTo>
                  <a:pt x="150" y="113"/>
                </a:lnTo>
                <a:lnTo>
                  <a:pt x="150" y="124"/>
                </a:lnTo>
                <a:lnTo>
                  <a:pt x="150" y="137"/>
                </a:lnTo>
                <a:lnTo>
                  <a:pt x="150" y="145"/>
                </a:lnTo>
                <a:lnTo>
                  <a:pt x="150" y="348"/>
                </a:lnTo>
                <a:lnTo>
                  <a:pt x="226" y="348"/>
                </a:lnTo>
                <a:lnTo>
                  <a:pt x="226" y="0"/>
                </a:lnTo>
                <a:lnTo>
                  <a:pt x="89" y="0"/>
                </a:lnTo>
                <a:close/>
                <a:moveTo>
                  <a:pt x="150" y="100"/>
                </a:moveTo>
                <a:lnTo>
                  <a:pt x="118" y="100"/>
                </a:lnTo>
                <a:lnTo>
                  <a:pt x="118" y="68"/>
                </a:lnTo>
                <a:lnTo>
                  <a:pt x="150" y="68"/>
                </a:lnTo>
                <a:lnTo>
                  <a:pt x="150" y="100"/>
                </a:lnTo>
                <a:close/>
                <a:moveTo>
                  <a:pt x="150" y="55"/>
                </a:moveTo>
                <a:lnTo>
                  <a:pt x="118" y="55"/>
                </a:lnTo>
                <a:lnTo>
                  <a:pt x="118" y="23"/>
                </a:lnTo>
                <a:lnTo>
                  <a:pt x="150" y="23"/>
                </a:lnTo>
                <a:lnTo>
                  <a:pt x="150" y="55"/>
                </a:lnTo>
                <a:close/>
                <a:moveTo>
                  <a:pt x="197" y="280"/>
                </a:moveTo>
                <a:lnTo>
                  <a:pt x="166" y="280"/>
                </a:lnTo>
                <a:lnTo>
                  <a:pt x="166" y="249"/>
                </a:lnTo>
                <a:lnTo>
                  <a:pt x="197" y="249"/>
                </a:lnTo>
                <a:lnTo>
                  <a:pt x="197" y="280"/>
                </a:lnTo>
                <a:close/>
                <a:moveTo>
                  <a:pt x="197" y="235"/>
                </a:moveTo>
                <a:lnTo>
                  <a:pt x="166" y="235"/>
                </a:lnTo>
                <a:lnTo>
                  <a:pt x="166" y="204"/>
                </a:lnTo>
                <a:lnTo>
                  <a:pt x="197" y="204"/>
                </a:lnTo>
                <a:lnTo>
                  <a:pt x="197" y="235"/>
                </a:lnTo>
                <a:close/>
                <a:moveTo>
                  <a:pt x="197" y="190"/>
                </a:moveTo>
                <a:lnTo>
                  <a:pt x="166" y="190"/>
                </a:lnTo>
                <a:lnTo>
                  <a:pt x="166" y="158"/>
                </a:lnTo>
                <a:lnTo>
                  <a:pt x="197" y="158"/>
                </a:lnTo>
                <a:lnTo>
                  <a:pt x="197" y="190"/>
                </a:lnTo>
                <a:close/>
                <a:moveTo>
                  <a:pt x="197" y="145"/>
                </a:moveTo>
                <a:lnTo>
                  <a:pt x="166" y="145"/>
                </a:lnTo>
                <a:lnTo>
                  <a:pt x="166" y="113"/>
                </a:lnTo>
                <a:lnTo>
                  <a:pt x="197" y="113"/>
                </a:lnTo>
                <a:lnTo>
                  <a:pt x="197" y="145"/>
                </a:lnTo>
                <a:close/>
                <a:moveTo>
                  <a:pt x="197" y="100"/>
                </a:moveTo>
                <a:lnTo>
                  <a:pt x="166" y="100"/>
                </a:lnTo>
                <a:lnTo>
                  <a:pt x="166" y="68"/>
                </a:lnTo>
                <a:lnTo>
                  <a:pt x="197" y="68"/>
                </a:lnTo>
                <a:lnTo>
                  <a:pt x="197" y="100"/>
                </a:lnTo>
                <a:close/>
                <a:moveTo>
                  <a:pt x="197" y="55"/>
                </a:moveTo>
                <a:lnTo>
                  <a:pt x="166" y="55"/>
                </a:lnTo>
                <a:lnTo>
                  <a:pt x="166" y="23"/>
                </a:lnTo>
                <a:lnTo>
                  <a:pt x="197" y="23"/>
                </a:lnTo>
                <a:lnTo>
                  <a:pt x="197" y="55"/>
                </a:lnTo>
                <a:close/>
                <a:moveTo>
                  <a:pt x="0" y="137"/>
                </a:moveTo>
                <a:lnTo>
                  <a:pt x="0" y="348"/>
                </a:lnTo>
                <a:lnTo>
                  <a:pt x="137" y="348"/>
                </a:lnTo>
                <a:lnTo>
                  <a:pt x="137" y="137"/>
                </a:lnTo>
                <a:lnTo>
                  <a:pt x="0" y="137"/>
                </a:lnTo>
                <a:close/>
                <a:moveTo>
                  <a:pt x="60" y="326"/>
                </a:moveTo>
                <a:lnTo>
                  <a:pt x="29" y="326"/>
                </a:lnTo>
                <a:lnTo>
                  <a:pt x="29" y="294"/>
                </a:lnTo>
                <a:lnTo>
                  <a:pt x="60" y="294"/>
                </a:lnTo>
                <a:lnTo>
                  <a:pt x="60" y="326"/>
                </a:lnTo>
                <a:close/>
                <a:moveTo>
                  <a:pt x="60" y="280"/>
                </a:moveTo>
                <a:lnTo>
                  <a:pt x="29" y="280"/>
                </a:lnTo>
                <a:lnTo>
                  <a:pt x="29" y="249"/>
                </a:lnTo>
                <a:lnTo>
                  <a:pt x="60" y="249"/>
                </a:lnTo>
                <a:lnTo>
                  <a:pt x="60" y="280"/>
                </a:lnTo>
                <a:close/>
                <a:moveTo>
                  <a:pt x="60" y="235"/>
                </a:moveTo>
                <a:lnTo>
                  <a:pt x="29" y="235"/>
                </a:lnTo>
                <a:lnTo>
                  <a:pt x="29" y="204"/>
                </a:lnTo>
                <a:lnTo>
                  <a:pt x="60" y="204"/>
                </a:lnTo>
                <a:lnTo>
                  <a:pt x="60" y="235"/>
                </a:lnTo>
                <a:close/>
                <a:moveTo>
                  <a:pt x="60" y="190"/>
                </a:moveTo>
                <a:lnTo>
                  <a:pt x="29" y="190"/>
                </a:lnTo>
                <a:lnTo>
                  <a:pt x="29" y="158"/>
                </a:lnTo>
                <a:lnTo>
                  <a:pt x="60" y="158"/>
                </a:lnTo>
                <a:lnTo>
                  <a:pt x="60" y="190"/>
                </a:lnTo>
                <a:close/>
                <a:moveTo>
                  <a:pt x="108" y="326"/>
                </a:moveTo>
                <a:lnTo>
                  <a:pt x="76" y="326"/>
                </a:lnTo>
                <a:lnTo>
                  <a:pt x="76" y="294"/>
                </a:lnTo>
                <a:lnTo>
                  <a:pt x="108" y="294"/>
                </a:lnTo>
                <a:lnTo>
                  <a:pt x="108" y="326"/>
                </a:lnTo>
                <a:close/>
                <a:moveTo>
                  <a:pt x="108" y="280"/>
                </a:moveTo>
                <a:lnTo>
                  <a:pt x="76" y="280"/>
                </a:lnTo>
                <a:lnTo>
                  <a:pt x="76" y="249"/>
                </a:lnTo>
                <a:lnTo>
                  <a:pt x="108" y="249"/>
                </a:lnTo>
                <a:lnTo>
                  <a:pt x="108" y="280"/>
                </a:lnTo>
                <a:close/>
                <a:moveTo>
                  <a:pt x="108" y="235"/>
                </a:moveTo>
                <a:lnTo>
                  <a:pt x="76" y="235"/>
                </a:lnTo>
                <a:lnTo>
                  <a:pt x="76" y="204"/>
                </a:lnTo>
                <a:lnTo>
                  <a:pt x="108" y="204"/>
                </a:lnTo>
                <a:lnTo>
                  <a:pt x="108" y="235"/>
                </a:lnTo>
                <a:close/>
                <a:moveTo>
                  <a:pt x="108" y="190"/>
                </a:moveTo>
                <a:lnTo>
                  <a:pt x="76" y="190"/>
                </a:lnTo>
                <a:lnTo>
                  <a:pt x="76" y="158"/>
                </a:lnTo>
                <a:lnTo>
                  <a:pt x="108" y="158"/>
                </a:lnTo>
                <a:lnTo>
                  <a:pt x="108" y="19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230">
              <a:defRPr/>
            </a:pPr>
            <a:endParaRPr lang="en-US" sz="1799">
              <a:solidFill>
                <a:srgbClr val="505050"/>
              </a:solidFill>
              <a:cs typeface="+mn-ea"/>
              <a:sym typeface="+mn-lt"/>
            </a:endParaRPr>
          </a:p>
        </p:txBody>
      </p:sp>
      <p:sp>
        <p:nvSpPr>
          <p:cNvPr id="144" name="TextBox 89"/>
          <p:cNvSpPr txBox="1"/>
          <p:nvPr/>
        </p:nvSpPr>
        <p:spPr>
          <a:xfrm>
            <a:off x="1022407" y="2661840"/>
            <a:ext cx="1005141" cy="338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业务扩张</a:t>
            </a:r>
            <a:endParaRPr lang="en-US" sz="1600" dirty="0">
              <a:solidFill>
                <a:srgbClr val="00206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5" name="TextBox 92"/>
          <p:cNvSpPr txBox="1"/>
          <p:nvPr/>
        </p:nvSpPr>
        <p:spPr>
          <a:xfrm>
            <a:off x="2278264" y="1906127"/>
            <a:ext cx="335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引入公有云资源，扩展私有云计算及存储能力，降低</a:t>
            </a:r>
            <a:r>
              <a:rPr lang="en-US" altLang="zh-CN" sz="120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IT</a:t>
            </a:r>
            <a:r>
              <a:rPr lang="zh-CN" altLang="en-US" sz="120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扩容的成本和周期，支撑业务快速</a:t>
            </a:r>
            <a:r>
              <a:rPr lang="zh-CN" altLang="en-US" sz="1200" dirty="0" smtClea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上线。</a:t>
            </a:r>
            <a:endParaRPr lang="en-US" sz="12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6" name="Group 93"/>
          <p:cNvGrpSpPr/>
          <p:nvPr/>
        </p:nvGrpSpPr>
        <p:grpSpPr>
          <a:xfrm>
            <a:off x="1017785" y="4299405"/>
            <a:ext cx="4754179" cy="1175658"/>
            <a:chOff x="3854347" y="3182748"/>
            <a:chExt cx="4754316" cy="1078665"/>
          </a:xfrm>
        </p:grpSpPr>
        <p:sp>
          <p:nvSpPr>
            <p:cNvPr id="147" name="TextBox 94"/>
            <p:cNvSpPr txBox="1"/>
            <p:nvPr/>
          </p:nvSpPr>
          <p:spPr>
            <a:xfrm>
              <a:off x="3893935" y="3950871"/>
              <a:ext cx="1005170" cy="310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+mn-lt"/>
                  <a:ea typeface="+mn-ea"/>
                  <a:cs typeface="+mn-ea"/>
                  <a:sym typeface="+mn-lt"/>
                </a:rPr>
                <a:t>跨云灾备</a:t>
              </a:r>
              <a:endParaRPr lang="en-US" sz="1600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48" name="Group 95"/>
            <p:cNvGrpSpPr/>
            <p:nvPr/>
          </p:nvGrpSpPr>
          <p:grpSpPr>
            <a:xfrm>
              <a:off x="3854347" y="3182748"/>
              <a:ext cx="1097280" cy="731520"/>
              <a:chOff x="2268430" y="4604423"/>
              <a:chExt cx="1463040" cy="1003661"/>
            </a:xfrm>
          </p:grpSpPr>
          <p:sp>
            <p:nvSpPr>
              <p:cNvPr id="150" name="Freeform 100"/>
              <p:cNvSpPr>
                <a:spLocks noEditPoints="1"/>
              </p:cNvSpPr>
              <p:nvPr/>
            </p:nvSpPr>
            <p:spPr bwMode="black">
              <a:xfrm>
                <a:off x="2418136" y="5210355"/>
                <a:ext cx="216956" cy="391322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179228" tIns="143383" rIns="179228" bIns="1433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66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2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1" name="Freeform 101"/>
              <p:cNvSpPr>
                <a:spLocks noEditPoints="1"/>
              </p:cNvSpPr>
              <p:nvPr/>
            </p:nvSpPr>
            <p:spPr bwMode="black">
              <a:xfrm>
                <a:off x="2733693" y="5210355"/>
                <a:ext cx="216956" cy="391322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179228" tIns="143383" rIns="179228" bIns="1433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66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2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2" name="Freeform 102"/>
              <p:cNvSpPr>
                <a:spLocks noEditPoints="1"/>
              </p:cNvSpPr>
              <p:nvPr/>
            </p:nvSpPr>
            <p:spPr bwMode="black">
              <a:xfrm>
                <a:off x="3046452" y="5210355"/>
                <a:ext cx="216956" cy="391322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179228" tIns="143383" rIns="179228" bIns="1433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66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2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" name="Freeform 103"/>
              <p:cNvSpPr>
                <a:spLocks noEditPoints="1"/>
              </p:cNvSpPr>
              <p:nvPr/>
            </p:nvSpPr>
            <p:spPr bwMode="black">
              <a:xfrm>
                <a:off x="3364809" y="5210355"/>
                <a:ext cx="216956" cy="391322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179228" tIns="143383" rIns="179228" bIns="1433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66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2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54" name="Group 104"/>
              <p:cNvGrpSpPr/>
              <p:nvPr/>
            </p:nvGrpSpPr>
            <p:grpSpPr>
              <a:xfrm>
                <a:off x="2717525" y="5215778"/>
                <a:ext cx="731332" cy="125964"/>
                <a:chOff x="8409042" y="5353483"/>
                <a:chExt cx="2215581" cy="426650"/>
              </a:xfrm>
            </p:grpSpPr>
            <p:sp>
              <p:nvSpPr>
                <p:cNvPr id="181" name="Rectangle 143"/>
                <p:cNvSpPr/>
                <p:nvPr/>
              </p:nvSpPr>
              <p:spPr bwMode="auto">
                <a:xfrm>
                  <a:off x="10421206" y="5353483"/>
                  <a:ext cx="203417" cy="42665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79228" tIns="143383" rIns="179228" bIns="1433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66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2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144"/>
                <p:cNvSpPr/>
                <p:nvPr/>
              </p:nvSpPr>
              <p:spPr bwMode="auto">
                <a:xfrm>
                  <a:off x="9434917" y="5353483"/>
                  <a:ext cx="203417" cy="42665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79228" tIns="143383" rIns="179228" bIns="1433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66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2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145"/>
                <p:cNvSpPr/>
                <p:nvPr/>
              </p:nvSpPr>
              <p:spPr bwMode="auto">
                <a:xfrm>
                  <a:off x="8409042" y="5353483"/>
                  <a:ext cx="203417" cy="42665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79228" tIns="143383" rIns="179228" bIns="1433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66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2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5" name="Rectangle 105"/>
              <p:cNvSpPr/>
              <p:nvPr/>
            </p:nvSpPr>
            <p:spPr bwMode="auto">
              <a:xfrm>
                <a:off x="2268430" y="5595270"/>
                <a:ext cx="1463040" cy="12814"/>
              </a:xfrm>
              <a:prstGeom prst="rect">
                <a:avLst/>
              </a:prstGeom>
              <a:solidFill>
                <a:srgbClr val="D2D2D2">
                  <a:lumMod val="9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28" tIns="143383" rIns="179228" bIns="1433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66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2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156" name="Straight Connector 106"/>
              <p:cNvCxnSpPr/>
              <p:nvPr/>
            </p:nvCxnSpPr>
            <p:spPr>
              <a:xfrm flipV="1">
                <a:off x="2668056" y="4711440"/>
                <a:ext cx="0" cy="352466"/>
              </a:xfrm>
              <a:prstGeom prst="line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ysDot"/>
                <a:headEnd type="none"/>
                <a:tailEnd type="none"/>
              </a:ln>
              <a:effectLst/>
            </p:spPr>
          </p:cxnSp>
          <p:sp>
            <p:nvSpPr>
              <p:cNvPr id="157" name="Oval 5"/>
              <p:cNvSpPr>
                <a:spLocks noChangeArrowheads="1"/>
              </p:cNvSpPr>
              <p:nvPr/>
            </p:nvSpPr>
            <p:spPr bwMode="auto">
              <a:xfrm>
                <a:off x="2529098" y="4604423"/>
                <a:ext cx="272961" cy="245536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06" tIns="140565" rIns="175706" bIns="140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66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691" kern="0">
                  <a:solidFill>
                    <a:srgbClr val="FF8C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8" name="Freeform 6"/>
              <p:cNvSpPr>
                <a:spLocks/>
              </p:cNvSpPr>
              <p:nvPr/>
            </p:nvSpPr>
            <p:spPr bwMode="auto">
              <a:xfrm>
                <a:off x="2593014" y="4689573"/>
                <a:ext cx="73135" cy="111927"/>
              </a:xfrm>
              <a:custGeom>
                <a:avLst/>
                <a:gdLst>
                  <a:gd name="T0" fmla="*/ 706 w 706"/>
                  <a:gd name="T1" fmla="*/ 403 h 1208"/>
                  <a:gd name="T2" fmla="*/ 699 w 706"/>
                  <a:gd name="T3" fmla="*/ 1208 h 1208"/>
                  <a:gd name="T4" fmla="*/ 0 w 706"/>
                  <a:gd name="T5" fmla="*/ 805 h 1208"/>
                  <a:gd name="T6" fmla="*/ 0 w 706"/>
                  <a:gd name="T7" fmla="*/ 0 h 1208"/>
                  <a:gd name="T8" fmla="*/ 706 w 706"/>
                  <a:gd name="T9" fmla="*/ 403 h 1208"/>
                  <a:gd name="T10" fmla="*/ 706 w 706"/>
                  <a:gd name="T11" fmla="*/ 403 h 1208"/>
                  <a:gd name="T12" fmla="*/ 706 w 706"/>
                  <a:gd name="T13" fmla="*/ 403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1208">
                    <a:moveTo>
                      <a:pt x="706" y="403"/>
                    </a:moveTo>
                    <a:lnTo>
                      <a:pt x="699" y="1208"/>
                    </a:lnTo>
                    <a:lnTo>
                      <a:pt x="0" y="805"/>
                    </a:lnTo>
                    <a:lnTo>
                      <a:pt x="0" y="0"/>
                    </a:lnTo>
                    <a:lnTo>
                      <a:pt x="706" y="403"/>
                    </a:lnTo>
                    <a:lnTo>
                      <a:pt x="706" y="403"/>
                    </a:lnTo>
                    <a:lnTo>
                      <a:pt x="706" y="403"/>
                    </a:lnTo>
                    <a:close/>
                  </a:path>
                </a:pathLst>
              </a:custGeom>
              <a:solidFill>
                <a:srgbClr val="0078D7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87851" tIns="43927" rIns="87851" bIns="43927" numCol="1" anchor="t" anchorCtr="0" compatLnSpc="1">
                <a:prstTxWarp prst="textNoShape">
                  <a:avLst/>
                </a:prstTxWarp>
              </a:bodyPr>
              <a:lstStyle/>
              <a:p>
                <a:pPr defTabSz="895919">
                  <a:defRPr/>
                </a:pPr>
                <a:endParaRPr lang="en-US" sz="1727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9" name="Freeform 7"/>
              <p:cNvSpPr>
                <a:spLocks/>
              </p:cNvSpPr>
              <p:nvPr/>
            </p:nvSpPr>
            <p:spPr bwMode="auto">
              <a:xfrm>
                <a:off x="2665631" y="4689573"/>
                <a:ext cx="73135" cy="111927"/>
              </a:xfrm>
              <a:custGeom>
                <a:avLst/>
                <a:gdLst>
                  <a:gd name="T0" fmla="*/ 7 w 706"/>
                  <a:gd name="T1" fmla="*/ 403 h 1208"/>
                  <a:gd name="T2" fmla="*/ 0 w 706"/>
                  <a:gd name="T3" fmla="*/ 1208 h 1208"/>
                  <a:gd name="T4" fmla="*/ 701 w 706"/>
                  <a:gd name="T5" fmla="*/ 805 h 1208"/>
                  <a:gd name="T6" fmla="*/ 706 w 706"/>
                  <a:gd name="T7" fmla="*/ 0 h 1208"/>
                  <a:gd name="T8" fmla="*/ 7 w 706"/>
                  <a:gd name="T9" fmla="*/ 403 h 1208"/>
                  <a:gd name="T10" fmla="*/ 7 w 706"/>
                  <a:gd name="T11" fmla="*/ 403 h 1208"/>
                  <a:gd name="T12" fmla="*/ 7 w 706"/>
                  <a:gd name="T13" fmla="*/ 403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1208">
                    <a:moveTo>
                      <a:pt x="7" y="403"/>
                    </a:moveTo>
                    <a:lnTo>
                      <a:pt x="0" y="1208"/>
                    </a:lnTo>
                    <a:lnTo>
                      <a:pt x="701" y="805"/>
                    </a:lnTo>
                    <a:lnTo>
                      <a:pt x="706" y="0"/>
                    </a:lnTo>
                    <a:lnTo>
                      <a:pt x="7" y="403"/>
                    </a:lnTo>
                    <a:lnTo>
                      <a:pt x="7" y="403"/>
                    </a:lnTo>
                    <a:lnTo>
                      <a:pt x="7" y="403"/>
                    </a:lnTo>
                    <a:close/>
                  </a:path>
                </a:pathLst>
              </a:custGeom>
              <a:solidFill>
                <a:srgbClr val="0078D7">
                  <a:lumMod val="60000"/>
                  <a:lumOff val="40000"/>
                </a:srgbClr>
              </a:solidFill>
            </p:spPr>
            <p:txBody>
              <a:bodyPr wrap="square" lIns="143383" tIns="143383" rIns="143383" bIns="143383" rtlCol="0">
                <a:noAutofit/>
              </a:bodyPr>
              <a:lstStyle/>
              <a:p>
                <a:pPr defTabSz="913749">
                  <a:lnSpc>
                    <a:spcPts val="3000"/>
                  </a:lnSpc>
                  <a:defRPr/>
                </a:pPr>
                <a:endParaRPr lang="en-US" sz="2745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0" name="Freeform 8"/>
              <p:cNvSpPr>
                <a:spLocks/>
              </p:cNvSpPr>
              <p:nvPr/>
            </p:nvSpPr>
            <p:spPr bwMode="auto">
              <a:xfrm>
                <a:off x="2593014" y="4652233"/>
                <a:ext cx="145752" cy="74680"/>
              </a:xfrm>
              <a:custGeom>
                <a:avLst/>
                <a:gdLst>
                  <a:gd name="T0" fmla="*/ 708 w 1407"/>
                  <a:gd name="T1" fmla="*/ 806 h 806"/>
                  <a:gd name="T2" fmla="*/ 0 w 1407"/>
                  <a:gd name="T3" fmla="*/ 398 h 806"/>
                  <a:gd name="T4" fmla="*/ 701 w 1407"/>
                  <a:gd name="T5" fmla="*/ 0 h 806"/>
                  <a:gd name="T6" fmla="*/ 1407 w 1407"/>
                  <a:gd name="T7" fmla="*/ 398 h 806"/>
                  <a:gd name="T8" fmla="*/ 708 w 1407"/>
                  <a:gd name="T9" fmla="*/ 806 h 806"/>
                  <a:gd name="T10" fmla="*/ 708 w 1407"/>
                  <a:gd name="T11" fmla="*/ 806 h 806"/>
                  <a:gd name="T12" fmla="*/ 708 w 1407"/>
                  <a:gd name="T13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7" h="806">
                    <a:moveTo>
                      <a:pt x="708" y="806"/>
                    </a:moveTo>
                    <a:lnTo>
                      <a:pt x="0" y="398"/>
                    </a:lnTo>
                    <a:lnTo>
                      <a:pt x="701" y="0"/>
                    </a:lnTo>
                    <a:lnTo>
                      <a:pt x="1407" y="398"/>
                    </a:lnTo>
                    <a:lnTo>
                      <a:pt x="708" y="806"/>
                    </a:lnTo>
                    <a:lnTo>
                      <a:pt x="708" y="806"/>
                    </a:lnTo>
                    <a:lnTo>
                      <a:pt x="708" y="806"/>
                    </a:lnTo>
                    <a:close/>
                  </a:path>
                </a:pathLst>
              </a:custGeom>
              <a:solidFill>
                <a:srgbClr val="75ACD8"/>
              </a:solidFill>
              <a:ln>
                <a:noFill/>
              </a:ln>
            </p:spPr>
            <p:txBody>
              <a:bodyPr vert="horz" wrap="square" lIns="87851" tIns="43927" rIns="87851" bIns="43927" numCol="1" anchor="t" anchorCtr="0" compatLnSpc="1">
                <a:prstTxWarp prst="textNoShape">
                  <a:avLst/>
                </a:prstTxWarp>
              </a:bodyPr>
              <a:lstStyle/>
              <a:p>
                <a:pPr defTabSz="895919">
                  <a:defRPr/>
                </a:pPr>
                <a:endParaRPr lang="en-US" sz="1727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161" name="Straight Connector 111"/>
              <p:cNvCxnSpPr/>
              <p:nvPr/>
            </p:nvCxnSpPr>
            <p:spPr>
              <a:xfrm flipV="1">
                <a:off x="3007819" y="4711440"/>
                <a:ext cx="0" cy="352466"/>
              </a:xfrm>
              <a:prstGeom prst="line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ysDot"/>
                <a:headEnd type="none"/>
                <a:tailEnd type="none"/>
              </a:ln>
              <a:effectLst/>
            </p:spPr>
          </p:cxnSp>
          <p:sp>
            <p:nvSpPr>
              <p:cNvPr id="162" name="Oval 5"/>
              <p:cNvSpPr>
                <a:spLocks noChangeArrowheads="1"/>
              </p:cNvSpPr>
              <p:nvPr/>
            </p:nvSpPr>
            <p:spPr bwMode="auto">
              <a:xfrm>
                <a:off x="2868861" y="4604423"/>
                <a:ext cx="272961" cy="245536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06" tIns="140565" rIns="175706" bIns="140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66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691" kern="0">
                  <a:solidFill>
                    <a:srgbClr val="FF8C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2932777" y="4689573"/>
                <a:ext cx="73135" cy="111927"/>
              </a:xfrm>
              <a:custGeom>
                <a:avLst/>
                <a:gdLst>
                  <a:gd name="T0" fmla="*/ 706 w 706"/>
                  <a:gd name="T1" fmla="*/ 403 h 1208"/>
                  <a:gd name="T2" fmla="*/ 699 w 706"/>
                  <a:gd name="T3" fmla="*/ 1208 h 1208"/>
                  <a:gd name="T4" fmla="*/ 0 w 706"/>
                  <a:gd name="T5" fmla="*/ 805 h 1208"/>
                  <a:gd name="T6" fmla="*/ 0 w 706"/>
                  <a:gd name="T7" fmla="*/ 0 h 1208"/>
                  <a:gd name="T8" fmla="*/ 706 w 706"/>
                  <a:gd name="T9" fmla="*/ 403 h 1208"/>
                  <a:gd name="T10" fmla="*/ 706 w 706"/>
                  <a:gd name="T11" fmla="*/ 403 h 1208"/>
                  <a:gd name="T12" fmla="*/ 706 w 706"/>
                  <a:gd name="T13" fmla="*/ 403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1208">
                    <a:moveTo>
                      <a:pt x="706" y="403"/>
                    </a:moveTo>
                    <a:lnTo>
                      <a:pt x="699" y="1208"/>
                    </a:lnTo>
                    <a:lnTo>
                      <a:pt x="0" y="805"/>
                    </a:lnTo>
                    <a:lnTo>
                      <a:pt x="0" y="0"/>
                    </a:lnTo>
                    <a:lnTo>
                      <a:pt x="706" y="403"/>
                    </a:lnTo>
                    <a:lnTo>
                      <a:pt x="706" y="403"/>
                    </a:lnTo>
                    <a:lnTo>
                      <a:pt x="706" y="403"/>
                    </a:lnTo>
                    <a:close/>
                  </a:path>
                </a:pathLst>
              </a:custGeom>
              <a:solidFill>
                <a:srgbClr val="0078D7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87851" tIns="43927" rIns="87851" bIns="43927" numCol="1" anchor="t" anchorCtr="0" compatLnSpc="1">
                <a:prstTxWarp prst="textNoShape">
                  <a:avLst/>
                </a:prstTxWarp>
              </a:bodyPr>
              <a:lstStyle/>
              <a:p>
                <a:pPr defTabSz="895919">
                  <a:defRPr/>
                </a:pPr>
                <a:endParaRPr lang="en-US" sz="1727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3005394" y="4689573"/>
                <a:ext cx="73135" cy="111927"/>
              </a:xfrm>
              <a:custGeom>
                <a:avLst/>
                <a:gdLst>
                  <a:gd name="T0" fmla="*/ 7 w 706"/>
                  <a:gd name="T1" fmla="*/ 403 h 1208"/>
                  <a:gd name="T2" fmla="*/ 0 w 706"/>
                  <a:gd name="T3" fmla="*/ 1208 h 1208"/>
                  <a:gd name="T4" fmla="*/ 701 w 706"/>
                  <a:gd name="T5" fmla="*/ 805 h 1208"/>
                  <a:gd name="T6" fmla="*/ 706 w 706"/>
                  <a:gd name="T7" fmla="*/ 0 h 1208"/>
                  <a:gd name="T8" fmla="*/ 7 w 706"/>
                  <a:gd name="T9" fmla="*/ 403 h 1208"/>
                  <a:gd name="T10" fmla="*/ 7 w 706"/>
                  <a:gd name="T11" fmla="*/ 403 h 1208"/>
                  <a:gd name="T12" fmla="*/ 7 w 706"/>
                  <a:gd name="T13" fmla="*/ 403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1208">
                    <a:moveTo>
                      <a:pt x="7" y="403"/>
                    </a:moveTo>
                    <a:lnTo>
                      <a:pt x="0" y="1208"/>
                    </a:lnTo>
                    <a:lnTo>
                      <a:pt x="701" y="805"/>
                    </a:lnTo>
                    <a:lnTo>
                      <a:pt x="706" y="0"/>
                    </a:lnTo>
                    <a:lnTo>
                      <a:pt x="7" y="403"/>
                    </a:lnTo>
                    <a:lnTo>
                      <a:pt x="7" y="403"/>
                    </a:lnTo>
                    <a:lnTo>
                      <a:pt x="7" y="403"/>
                    </a:lnTo>
                    <a:close/>
                  </a:path>
                </a:pathLst>
              </a:custGeom>
              <a:solidFill>
                <a:srgbClr val="0078D7">
                  <a:lumMod val="60000"/>
                  <a:lumOff val="40000"/>
                </a:srgbClr>
              </a:solidFill>
            </p:spPr>
            <p:txBody>
              <a:bodyPr wrap="square" lIns="143383" tIns="143383" rIns="143383" bIns="143383" rtlCol="0">
                <a:noAutofit/>
              </a:bodyPr>
              <a:lstStyle/>
              <a:p>
                <a:pPr defTabSz="913749">
                  <a:lnSpc>
                    <a:spcPts val="3000"/>
                  </a:lnSpc>
                  <a:defRPr/>
                </a:pPr>
                <a:endParaRPr lang="en-US" sz="2745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2932777" y="4652233"/>
                <a:ext cx="145752" cy="74680"/>
              </a:xfrm>
              <a:custGeom>
                <a:avLst/>
                <a:gdLst>
                  <a:gd name="T0" fmla="*/ 708 w 1407"/>
                  <a:gd name="T1" fmla="*/ 806 h 806"/>
                  <a:gd name="T2" fmla="*/ 0 w 1407"/>
                  <a:gd name="T3" fmla="*/ 398 h 806"/>
                  <a:gd name="T4" fmla="*/ 701 w 1407"/>
                  <a:gd name="T5" fmla="*/ 0 h 806"/>
                  <a:gd name="T6" fmla="*/ 1407 w 1407"/>
                  <a:gd name="T7" fmla="*/ 398 h 806"/>
                  <a:gd name="T8" fmla="*/ 708 w 1407"/>
                  <a:gd name="T9" fmla="*/ 806 h 806"/>
                  <a:gd name="T10" fmla="*/ 708 w 1407"/>
                  <a:gd name="T11" fmla="*/ 806 h 806"/>
                  <a:gd name="T12" fmla="*/ 708 w 1407"/>
                  <a:gd name="T13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7" h="806">
                    <a:moveTo>
                      <a:pt x="708" y="806"/>
                    </a:moveTo>
                    <a:lnTo>
                      <a:pt x="0" y="398"/>
                    </a:lnTo>
                    <a:lnTo>
                      <a:pt x="701" y="0"/>
                    </a:lnTo>
                    <a:lnTo>
                      <a:pt x="1407" y="398"/>
                    </a:lnTo>
                    <a:lnTo>
                      <a:pt x="708" y="806"/>
                    </a:lnTo>
                    <a:lnTo>
                      <a:pt x="708" y="806"/>
                    </a:lnTo>
                    <a:lnTo>
                      <a:pt x="708" y="806"/>
                    </a:lnTo>
                    <a:close/>
                  </a:path>
                </a:pathLst>
              </a:custGeom>
              <a:solidFill>
                <a:srgbClr val="75ACD8"/>
              </a:solidFill>
              <a:ln>
                <a:noFill/>
              </a:ln>
            </p:spPr>
            <p:txBody>
              <a:bodyPr vert="horz" wrap="square" lIns="87851" tIns="43927" rIns="87851" bIns="43927" numCol="1" anchor="t" anchorCtr="0" compatLnSpc="1">
                <a:prstTxWarp prst="textNoShape">
                  <a:avLst/>
                </a:prstTxWarp>
              </a:bodyPr>
              <a:lstStyle/>
              <a:p>
                <a:pPr defTabSz="895919">
                  <a:defRPr/>
                </a:pPr>
                <a:endParaRPr lang="en-US" sz="1727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166" name="Straight Connector 116"/>
              <p:cNvCxnSpPr/>
              <p:nvPr/>
            </p:nvCxnSpPr>
            <p:spPr>
              <a:xfrm flipV="1">
                <a:off x="3336798" y="4711440"/>
                <a:ext cx="0" cy="352466"/>
              </a:xfrm>
              <a:prstGeom prst="line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ysDot"/>
                <a:headEnd type="none"/>
                <a:tailEnd type="none"/>
              </a:ln>
              <a:effectLst/>
            </p:spPr>
          </p:cxnSp>
          <p:sp>
            <p:nvSpPr>
              <p:cNvPr id="167" name="Oval 5"/>
              <p:cNvSpPr>
                <a:spLocks noChangeArrowheads="1"/>
              </p:cNvSpPr>
              <p:nvPr/>
            </p:nvSpPr>
            <p:spPr bwMode="auto">
              <a:xfrm>
                <a:off x="3197840" y="4604423"/>
                <a:ext cx="272961" cy="245536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06" tIns="140565" rIns="175706" bIns="140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66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691" kern="0">
                  <a:solidFill>
                    <a:srgbClr val="FF8C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8" name="Freeform 6"/>
              <p:cNvSpPr>
                <a:spLocks/>
              </p:cNvSpPr>
              <p:nvPr/>
            </p:nvSpPr>
            <p:spPr bwMode="auto">
              <a:xfrm>
                <a:off x="3261756" y="4689573"/>
                <a:ext cx="73135" cy="111927"/>
              </a:xfrm>
              <a:custGeom>
                <a:avLst/>
                <a:gdLst>
                  <a:gd name="T0" fmla="*/ 706 w 706"/>
                  <a:gd name="T1" fmla="*/ 403 h 1208"/>
                  <a:gd name="T2" fmla="*/ 699 w 706"/>
                  <a:gd name="T3" fmla="*/ 1208 h 1208"/>
                  <a:gd name="T4" fmla="*/ 0 w 706"/>
                  <a:gd name="T5" fmla="*/ 805 h 1208"/>
                  <a:gd name="T6" fmla="*/ 0 w 706"/>
                  <a:gd name="T7" fmla="*/ 0 h 1208"/>
                  <a:gd name="T8" fmla="*/ 706 w 706"/>
                  <a:gd name="T9" fmla="*/ 403 h 1208"/>
                  <a:gd name="T10" fmla="*/ 706 w 706"/>
                  <a:gd name="T11" fmla="*/ 403 h 1208"/>
                  <a:gd name="T12" fmla="*/ 706 w 706"/>
                  <a:gd name="T13" fmla="*/ 403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1208">
                    <a:moveTo>
                      <a:pt x="706" y="403"/>
                    </a:moveTo>
                    <a:lnTo>
                      <a:pt x="699" y="1208"/>
                    </a:lnTo>
                    <a:lnTo>
                      <a:pt x="0" y="805"/>
                    </a:lnTo>
                    <a:lnTo>
                      <a:pt x="0" y="0"/>
                    </a:lnTo>
                    <a:lnTo>
                      <a:pt x="706" y="403"/>
                    </a:lnTo>
                    <a:lnTo>
                      <a:pt x="706" y="403"/>
                    </a:lnTo>
                    <a:lnTo>
                      <a:pt x="706" y="403"/>
                    </a:lnTo>
                    <a:close/>
                  </a:path>
                </a:pathLst>
              </a:custGeom>
              <a:solidFill>
                <a:srgbClr val="0078D7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87851" tIns="43927" rIns="87851" bIns="43927" numCol="1" anchor="t" anchorCtr="0" compatLnSpc="1">
                <a:prstTxWarp prst="textNoShape">
                  <a:avLst/>
                </a:prstTxWarp>
              </a:bodyPr>
              <a:lstStyle/>
              <a:p>
                <a:pPr defTabSz="895919">
                  <a:defRPr/>
                </a:pPr>
                <a:endParaRPr lang="en-US" sz="1727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9" name="Freeform 7"/>
              <p:cNvSpPr>
                <a:spLocks/>
              </p:cNvSpPr>
              <p:nvPr/>
            </p:nvSpPr>
            <p:spPr bwMode="auto">
              <a:xfrm>
                <a:off x="3334373" y="4689573"/>
                <a:ext cx="73135" cy="111927"/>
              </a:xfrm>
              <a:custGeom>
                <a:avLst/>
                <a:gdLst>
                  <a:gd name="T0" fmla="*/ 7 w 706"/>
                  <a:gd name="T1" fmla="*/ 403 h 1208"/>
                  <a:gd name="T2" fmla="*/ 0 w 706"/>
                  <a:gd name="T3" fmla="*/ 1208 h 1208"/>
                  <a:gd name="T4" fmla="*/ 701 w 706"/>
                  <a:gd name="T5" fmla="*/ 805 h 1208"/>
                  <a:gd name="T6" fmla="*/ 706 w 706"/>
                  <a:gd name="T7" fmla="*/ 0 h 1208"/>
                  <a:gd name="T8" fmla="*/ 7 w 706"/>
                  <a:gd name="T9" fmla="*/ 403 h 1208"/>
                  <a:gd name="T10" fmla="*/ 7 w 706"/>
                  <a:gd name="T11" fmla="*/ 403 h 1208"/>
                  <a:gd name="T12" fmla="*/ 7 w 706"/>
                  <a:gd name="T13" fmla="*/ 403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1208">
                    <a:moveTo>
                      <a:pt x="7" y="403"/>
                    </a:moveTo>
                    <a:lnTo>
                      <a:pt x="0" y="1208"/>
                    </a:lnTo>
                    <a:lnTo>
                      <a:pt x="701" y="805"/>
                    </a:lnTo>
                    <a:lnTo>
                      <a:pt x="706" y="0"/>
                    </a:lnTo>
                    <a:lnTo>
                      <a:pt x="7" y="403"/>
                    </a:lnTo>
                    <a:lnTo>
                      <a:pt x="7" y="403"/>
                    </a:lnTo>
                    <a:lnTo>
                      <a:pt x="7" y="403"/>
                    </a:lnTo>
                    <a:close/>
                  </a:path>
                </a:pathLst>
              </a:custGeom>
              <a:solidFill>
                <a:srgbClr val="0078D7">
                  <a:lumMod val="60000"/>
                  <a:lumOff val="40000"/>
                </a:srgbClr>
              </a:solidFill>
            </p:spPr>
            <p:txBody>
              <a:bodyPr wrap="square" lIns="143383" tIns="143383" rIns="143383" bIns="143383" rtlCol="0">
                <a:noAutofit/>
              </a:bodyPr>
              <a:lstStyle/>
              <a:p>
                <a:pPr defTabSz="913749">
                  <a:lnSpc>
                    <a:spcPts val="3000"/>
                  </a:lnSpc>
                  <a:defRPr/>
                </a:pPr>
                <a:endParaRPr lang="en-US" sz="2745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0" name="Freeform 8"/>
              <p:cNvSpPr>
                <a:spLocks/>
              </p:cNvSpPr>
              <p:nvPr/>
            </p:nvSpPr>
            <p:spPr bwMode="auto">
              <a:xfrm>
                <a:off x="3261756" y="4652233"/>
                <a:ext cx="145752" cy="74680"/>
              </a:xfrm>
              <a:custGeom>
                <a:avLst/>
                <a:gdLst>
                  <a:gd name="T0" fmla="*/ 708 w 1407"/>
                  <a:gd name="T1" fmla="*/ 806 h 806"/>
                  <a:gd name="T2" fmla="*/ 0 w 1407"/>
                  <a:gd name="T3" fmla="*/ 398 h 806"/>
                  <a:gd name="T4" fmla="*/ 701 w 1407"/>
                  <a:gd name="T5" fmla="*/ 0 h 806"/>
                  <a:gd name="T6" fmla="*/ 1407 w 1407"/>
                  <a:gd name="T7" fmla="*/ 398 h 806"/>
                  <a:gd name="T8" fmla="*/ 708 w 1407"/>
                  <a:gd name="T9" fmla="*/ 806 h 806"/>
                  <a:gd name="T10" fmla="*/ 708 w 1407"/>
                  <a:gd name="T11" fmla="*/ 806 h 806"/>
                  <a:gd name="T12" fmla="*/ 708 w 1407"/>
                  <a:gd name="T13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7" h="806">
                    <a:moveTo>
                      <a:pt x="708" y="806"/>
                    </a:moveTo>
                    <a:lnTo>
                      <a:pt x="0" y="398"/>
                    </a:lnTo>
                    <a:lnTo>
                      <a:pt x="701" y="0"/>
                    </a:lnTo>
                    <a:lnTo>
                      <a:pt x="1407" y="398"/>
                    </a:lnTo>
                    <a:lnTo>
                      <a:pt x="708" y="806"/>
                    </a:lnTo>
                    <a:lnTo>
                      <a:pt x="708" y="806"/>
                    </a:lnTo>
                    <a:lnTo>
                      <a:pt x="708" y="806"/>
                    </a:lnTo>
                    <a:close/>
                  </a:path>
                </a:pathLst>
              </a:custGeom>
              <a:solidFill>
                <a:srgbClr val="75ACD8"/>
              </a:solidFill>
              <a:ln>
                <a:noFill/>
              </a:ln>
            </p:spPr>
            <p:txBody>
              <a:bodyPr vert="horz" wrap="square" lIns="87851" tIns="43927" rIns="87851" bIns="43927" numCol="1" anchor="t" anchorCtr="0" compatLnSpc="1">
                <a:prstTxWarp prst="textNoShape">
                  <a:avLst/>
                </a:prstTxWarp>
              </a:bodyPr>
              <a:lstStyle/>
              <a:p>
                <a:pPr defTabSz="895919">
                  <a:defRPr/>
                </a:pPr>
                <a:endParaRPr lang="en-US" sz="1727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1" name="Rectangle 121"/>
              <p:cNvSpPr/>
              <p:nvPr/>
            </p:nvSpPr>
            <p:spPr bwMode="auto">
              <a:xfrm>
                <a:off x="3351333" y="5475939"/>
                <a:ext cx="4009" cy="3012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2252" tIns="137802" rIns="172252" bIns="13780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3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2" name="Rectangle 122"/>
              <p:cNvSpPr/>
              <p:nvPr/>
            </p:nvSpPr>
            <p:spPr bwMode="auto">
              <a:xfrm>
                <a:off x="3371318" y="5491726"/>
                <a:ext cx="4009" cy="1386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2252" tIns="137802" rIns="172252" bIns="13780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3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3" name="Rectangle 129"/>
              <p:cNvSpPr/>
              <p:nvPr/>
            </p:nvSpPr>
            <p:spPr bwMode="auto">
              <a:xfrm rot="5400000">
                <a:off x="3358440" y="5479729"/>
                <a:ext cx="3585" cy="13452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2252" tIns="137802" rIns="172252" bIns="13780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3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" name="Oval 135"/>
              <p:cNvSpPr/>
              <p:nvPr/>
            </p:nvSpPr>
            <p:spPr bwMode="auto">
              <a:xfrm>
                <a:off x="3348974" y="5482634"/>
                <a:ext cx="8513" cy="7668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2252" tIns="137802" rIns="172252" bIns="13780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3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5" name="Oval 136"/>
              <p:cNvSpPr/>
              <p:nvPr/>
            </p:nvSpPr>
            <p:spPr bwMode="auto">
              <a:xfrm>
                <a:off x="3369044" y="5500638"/>
                <a:ext cx="8513" cy="7668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2252" tIns="137802" rIns="172252" bIns="13780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3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6" name="Rectangle 137"/>
              <p:cNvSpPr/>
              <p:nvPr/>
            </p:nvSpPr>
            <p:spPr bwMode="auto">
              <a:xfrm>
                <a:off x="3344879" y="5460922"/>
                <a:ext cx="16917" cy="1512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2252" tIns="137802" rIns="172252" bIns="13780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3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7" name="Rectangle 138"/>
              <p:cNvSpPr/>
              <p:nvPr/>
            </p:nvSpPr>
            <p:spPr bwMode="auto">
              <a:xfrm>
                <a:off x="3364796" y="5478998"/>
                <a:ext cx="16917" cy="1512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2252" tIns="137802" rIns="172252" bIns="13780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3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8" name="Freeform 139"/>
              <p:cNvSpPr>
                <a:spLocks noEditPoints="1"/>
              </p:cNvSpPr>
              <p:nvPr/>
            </p:nvSpPr>
            <p:spPr bwMode="black">
              <a:xfrm>
                <a:off x="3218598" y="5093874"/>
                <a:ext cx="278395" cy="502140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0078D7"/>
              </a:solidFill>
              <a:extLst/>
            </p:spPr>
            <p:txBody>
              <a:bodyPr wrap="square" lIns="143383" tIns="143383" rIns="143383" bIns="143383" rtlCol="0">
                <a:noAutofit/>
              </a:bodyPr>
              <a:lstStyle/>
              <a:p>
                <a:pPr defTabSz="913749">
                  <a:lnSpc>
                    <a:spcPts val="3000"/>
                  </a:lnSpc>
                  <a:defRPr/>
                </a:pPr>
                <a:endParaRPr lang="en-US" sz="2745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9" name="Freeform 140"/>
              <p:cNvSpPr>
                <a:spLocks noEditPoints="1"/>
              </p:cNvSpPr>
              <p:nvPr/>
            </p:nvSpPr>
            <p:spPr bwMode="black">
              <a:xfrm>
                <a:off x="2863053" y="5093874"/>
                <a:ext cx="278395" cy="502140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0078D7"/>
              </a:solidFill>
              <a:extLst/>
            </p:spPr>
            <p:txBody>
              <a:bodyPr wrap="square" lIns="143383" tIns="143383" rIns="143383" bIns="143383" rtlCol="0">
                <a:noAutofit/>
              </a:bodyPr>
              <a:lstStyle/>
              <a:p>
                <a:pPr defTabSz="913749">
                  <a:lnSpc>
                    <a:spcPts val="3000"/>
                  </a:lnSpc>
                  <a:defRPr/>
                </a:pPr>
                <a:endParaRPr lang="en-US" sz="2745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0" name="Freeform 142"/>
              <p:cNvSpPr>
                <a:spLocks noEditPoints="1"/>
              </p:cNvSpPr>
              <p:nvPr/>
            </p:nvSpPr>
            <p:spPr bwMode="black">
              <a:xfrm>
                <a:off x="2507508" y="5093874"/>
                <a:ext cx="278395" cy="502140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0078D7"/>
              </a:solidFill>
              <a:extLst/>
            </p:spPr>
            <p:txBody>
              <a:bodyPr wrap="square" lIns="143383" tIns="143383" rIns="143383" bIns="143383" rtlCol="0">
                <a:noAutofit/>
              </a:bodyPr>
              <a:lstStyle/>
              <a:p>
                <a:pPr defTabSz="913749">
                  <a:lnSpc>
                    <a:spcPts val="3000"/>
                  </a:lnSpc>
                  <a:defRPr/>
                </a:pPr>
                <a:endParaRPr lang="en-US" sz="2745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9" name="TextBox 99"/>
            <p:cNvSpPr txBox="1"/>
            <p:nvPr/>
          </p:nvSpPr>
          <p:spPr>
            <a:xfrm>
              <a:off x="5323082" y="3274140"/>
              <a:ext cx="3285581" cy="847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rPr>
                <a:t>远端备份到公有云对象存储，提高数据可用性；</a:t>
              </a:r>
              <a:endParaRPr lang="en-US" altLang="zh-CN" sz="120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rPr>
                <a:t>快速使用公有云作为异地容灾站点，提升应用可靠性，降低容灾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rPr>
                <a:t>成本。</a:t>
              </a:r>
              <a:endParaRPr lang="en-US" altLang="zh-CN" sz="120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4" name="TextBox 147"/>
          <p:cNvSpPr txBox="1"/>
          <p:nvPr/>
        </p:nvSpPr>
        <p:spPr>
          <a:xfrm>
            <a:off x="10005946" y="2628357"/>
            <a:ext cx="1005141" cy="338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分层部署</a:t>
            </a:r>
            <a:endParaRPr lang="en-US" sz="1600" dirty="0">
              <a:solidFill>
                <a:srgbClr val="00206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5" name="Group 6"/>
          <p:cNvGrpSpPr/>
          <p:nvPr/>
        </p:nvGrpSpPr>
        <p:grpSpPr>
          <a:xfrm>
            <a:off x="10219095" y="1931176"/>
            <a:ext cx="560353" cy="640061"/>
            <a:chOff x="9708322" y="1895604"/>
            <a:chExt cx="457306" cy="640228"/>
          </a:xfrm>
        </p:grpSpPr>
        <p:sp>
          <p:nvSpPr>
            <p:cNvPr id="186" name="Freeform 92"/>
            <p:cNvSpPr>
              <a:spLocks noEditPoints="1"/>
            </p:cNvSpPr>
            <p:nvPr/>
          </p:nvSpPr>
          <p:spPr bwMode="auto">
            <a:xfrm>
              <a:off x="9708322" y="1895604"/>
              <a:ext cx="457306" cy="64022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20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20 w 128"/>
                <a:gd name="T33" fmla="*/ 24 h 176"/>
                <a:gd name="T34" fmla="*/ 120 w 128"/>
                <a:gd name="T35" fmla="*/ 152 h 1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8"/>
                <a:gd name="T55" fmla="*/ 0 h 176"/>
                <a:gd name="T56" fmla="*/ 128 w 128"/>
                <a:gd name="T57" fmla="*/ 176 h 17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1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20" y="152"/>
                  </a:moveTo>
                  <a:cubicBezTo>
                    <a:pt x="120" y="161"/>
                    <a:pt x="113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3" y="8"/>
                    <a:pt x="120" y="15"/>
                    <a:pt x="120" y="24"/>
                  </a:cubicBezTo>
                  <a:lnTo>
                    <a:pt x="120" y="152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16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7" name="Freeform 93"/>
            <p:cNvSpPr>
              <a:spLocks noEditPoints="1"/>
            </p:cNvSpPr>
            <p:nvPr/>
          </p:nvSpPr>
          <p:spPr bwMode="auto">
            <a:xfrm>
              <a:off x="9774651" y="1997484"/>
              <a:ext cx="313914" cy="91461"/>
            </a:xfrm>
            <a:custGeom>
              <a:avLst/>
              <a:gdLst>
                <a:gd name="T0" fmla="*/ 78 w 88"/>
                <a:gd name="T1" fmla="*/ 0 h 20"/>
                <a:gd name="T2" fmla="*/ 10 w 88"/>
                <a:gd name="T3" fmla="*/ 0 h 20"/>
                <a:gd name="T4" fmla="*/ 0 w 88"/>
                <a:gd name="T5" fmla="*/ 10 h 20"/>
                <a:gd name="T6" fmla="*/ 10 w 88"/>
                <a:gd name="T7" fmla="*/ 20 h 20"/>
                <a:gd name="T8" fmla="*/ 78 w 88"/>
                <a:gd name="T9" fmla="*/ 20 h 20"/>
                <a:gd name="T10" fmla="*/ 88 w 88"/>
                <a:gd name="T11" fmla="*/ 10 h 20"/>
                <a:gd name="T12" fmla="*/ 78 w 88"/>
                <a:gd name="T13" fmla="*/ 0 h 20"/>
                <a:gd name="T14" fmla="*/ 78 w 88"/>
                <a:gd name="T15" fmla="*/ 16 h 20"/>
                <a:gd name="T16" fmla="*/ 10 w 88"/>
                <a:gd name="T17" fmla="*/ 16 h 20"/>
                <a:gd name="T18" fmla="*/ 4 w 88"/>
                <a:gd name="T19" fmla="*/ 10 h 20"/>
                <a:gd name="T20" fmla="*/ 10 w 88"/>
                <a:gd name="T21" fmla="*/ 4 h 20"/>
                <a:gd name="T22" fmla="*/ 78 w 88"/>
                <a:gd name="T23" fmla="*/ 4 h 20"/>
                <a:gd name="T24" fmla="*/ 84 w 88"/>
                <a:gd name="T25" fmla="*/ 10 h 20"/>
                <a:gd name="T26" fmla="*/ 78 w 88"/>
                <a:gd name="T27" fmla="*/ 16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8"/>
                <a:gd name="T43" fmla="*/ 0 h 20"/>
                <a:gd name="T44" fmla="*/ 88 w 8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8" h="20">
                  <a:moveTo>
                    <a:pt x="7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4" y="20"/>
                    <a:pt x="88" y="16"/>
                    <a:pt x="88" y="10"/>
                  </a:cubicBezTo>
                  <a:cubicBezTo>
                    <a:pt x="88" y="4"/>
                    <a:pt x="84" y="0"/>
                    <a:pt x="78" y="0"/>
                  </a:cubicBezTo>
                  <a:close/>
                  <a:moveTo>
                    <a:pt x="78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4" y="13"/>
                    <a:pt x="81" y="16"/>
                    <a:pt x="78" y="1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16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8" name="Freeform 94"/>
            <p:cNvSpPr>
              <a:spLocks noEditPoints="1"/>
            </p:cNvSpPr>
            <p:nvPr/>
          </p:nvSpPr>
          <p:spPr bwMode="auto">
            <a:xfrm>
              <a:off x="9774651" y="2117382"/>
              <a:ext cx="313914" cy="91461"/>
            </a:xfrm>
            <a:custGeom>
              <a:avLst/>
              <a:gdLst>
                <a:gd name="T0" fmla="*/ 78 w 88"/>
                <a:gd name="T1" fmla="*/ 0 h 20"/>
                <a:gd name="T2" fmla="*/ 10 w 88"/>
                <a:gd name="T3" fmla="*/ 0 h 20"/>
                <a:gd name="T4" fmla="*/ 0 w 88"/>
                <a:gd name="T5" fmla="*/ 10 h 20"/>
                <a:gd name="T6" fmla="*/ 10 w 88"/>
                <a:gd name="T7" fmla="*/ 20 h 20"/>
                <a:gd name="T8" fmla="*/ 78 w 88"/>
                <a:gd name="T9" fmla="*/ 20 h 20"/>
                <a:gd name="T10" fmla="*/ 88 w 88"/>
                <a:gd name="T11" fmla="*/ 10 h 20"/>
                <a:gd name="T12" fmla="*/ 78 w 88"/>
                <a:gd name="T13" fmla="*/ 0 h 20"/>
                <a:gd name="T14" fmla="*/ 78 w 88"/>
                <a:gd name="T15" fmla="*/ 16 h 20"/>
                <a:gd name="T16" fmla="*/ 10 w 88"/>
                <a:gd name="T17" fmla="*/ 16 h 20"/>
                <a:gd name="T18" fmla="*/ 4 w 88"/>
                <a:gd name="T19" fmla="*/ 10 h 20"/>
                <a:gd name="T20" fmla="*/ 10 w 88"/>
                <a:gd name="T21" fmla="*/ 4 h 20"/>
                <a:gd name="T22" fmla="*/ 78 w 88"/>
                <a:gd name="T23" fmla="*/ 4 h 20"/>
                <a:gd name="T24" fmla="*/ 84 w 88"/>
                <a:gd name="T25" fmla="*/ 10 h 20"/>
                <a:gd name="T26" fmla="*/ 78 w 88"/>
                <a:gd name="T27" fmla="*/ 16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8"/>
                <a:gd name="T43" fmla="*/ 0 h 20"/>
                <a:gd name="T44" fmla="*/ 88 w 8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8" h="20">
                  <a:moveTo>
                    <a:pt x="7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4" y="20"/>
                    <a:pt x="88" y="16"/>
                    <a:pt x="88" y="10"/>
                  </a:cubicBezTo>
                  <a:cubicBezTo>
                    <a:pt x="88" y="4"/>
                    <a:pt x="84" y="0"/>
                    <a:pt x="78" y="0"/>
                  </a:cubicBezTo>
                  <a:close/>
                  <a:moveTo>
                    <a:pt x="78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4" y="13"/>
                    <a:pt x="81" y="16"/>
                    <a:pt x="78" y="1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16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9" name="Freeform 94"/>
            <p:cNvSpPr>
              <a:spLocks noEditPoints="1"/>
            </p:cNvSpPr>
            <p:nvPr/>
          </p:nvSpPr>
          <p:spPr bwMode="auto">
            <a:xfrm>
              <a:off x="9774651" y="2237279"/>
              <a:ext cx="313914" cy="91461"/>
            </a:xfrm>
            <a:custGeom>
              <a:avLst/>
              <a:gdLst>
                <a:gd name="T0" fmla="*/ 78 w 88"/>
                <a:gd name="T1" fmla="*/ 0 h 20"/>
                <a:gd name="T2" fmla="*/ 10 w 88"/>
                <a:gd name="T3" fmla="*/ 0 h 20"/>
                <a:gd name="T4" fmla="*/ 0 w 88"/>
                <a:gd name="T5" fmla="*/ 10 h 20"/>
                <a:gd name="T6" fmla="*/ 10 w 88"/>
                <a:gd name="T7" fmla="*/ 20 h 20"/>
                <a:gd name="T8" fmla="*/ 78 w 88"/>
                <a:gd name="T9" fmla="*/ 20 h 20"/>
                <a:gd name="T10" fmla="*/ 88 w 88"/>
                <a:gd name="T11" fmla="*/ 10 h 20"/>
                <a:gd name="T12" fmla="*/ 78 w 88"/>
                <a:gd name="T13" fmla="*/ 0 h 20"/>
                <a:gd name="T14" fmla="*/ 78 w 88"/>
                <a:gd name="T15" fmla="*/ 16 h 20"/>
                <a:gd name="T16" fmla="*/ 10 w 88"/>
                <a:gd name="T17" fmla="*/ 16 h 20"/>
                <a:gd name="T18" fmla="*/ 4 w 88"/>
                <a:gd name="T19" fmla="*/ 10 h 20"/>
                <a:gd name="T20" fmla="*/ 10 w 88"/>
                <a:gd name="T21" fmla="*/ 4 h 20"/>
                <a:gd name="T22" fmla="*/ 78 w 88"/>
                <a:gd name="T23" fmla="*/ 4 h 20"/>
                <a:gd name="T24" fmla="*/ 84 w 88"/>
                <a:gd name="T25" fmla="*/ 10 h 20"/>
                <a:gd name="T26" fmla="*/ 78 w 88"/>
                <a:gd name="T27" fmla="*/ 16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8"/>
                <a:gd name="T43" fmla="*/ 0 h 20"/>
                <a:gd name="T44" fmla="*/ 88 w 8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8" h="20">
                  <a:moveTo>
                    <a:pt x="7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4" y="20"/>
                    <a:pt x="88" y="16"/>
                    <a:pt x="88" y="10"/>
                  </a:cubicBezTo>
                  <a:cubicBezTo>
                    <a:pt x="88" y="4"/>
                    <a:pt x="84" y="0"/>
                    <a:pt x="78" y="0"/>
                  </a:cubicBezTo>
                  <a:close/>
                  <a:moveTo>
                    <a:pt x="78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4" y="13"/>
                    <a:pt x="81" y="16"/>
                    <a:pt x="78" y="1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16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0" name="Freeform 94"/>
            <p:cNvSpPr>
              <a:spLocks noEditPoints="1"/>
            </p:cNvSpPr>
            <p:nvPr/>
          </p:nvSpPr>
          <p:spPr bwMode="auto">
            <a:xfrm>
              <a:off x="9774651" y="2357178"/>
              <a:ext cx="313914" cy="91461"/>
            </a:xfrm>
            <a:custGeom>
              <a:avLst/>
              <a:gdLst>
                <a:gd name="T0" fmla="*/ 78 w 88"/>
                <a:gd name="T1" fmla="*/ 0 h 20"/>
                <a:gd name="T2" fmla="*/ 10 w 88"/>
                <a:gd name="T3" fmla="*/ 0 h 20"/>
                <a:gd name="T4" fmla="*/ 0 w 88"/>
                <a:gd name="T5" fmla="*/ 10 h 20"/>
                <a:gd name="T6" fmla="*/ 10 w 88"/>
                <a:gd name="T7" fmla="*/ 20 h 20"/>
                <a:gd name="T8" fmla="*/ 78 w 88"/>
                <a:gd name="T9" fmla="*/ 20 h 20"/>
                <a:gd name="T10" fmla="*/ 88 w 88"/>
                <a:gd name="T11" fmla="*/ 10 h 20"/>
                <a:gd name="T12" fmla="*/ 78 w 88"/>
                <a:gd name="T13" fmla="*/ 0 h 20"/>
                <a:gd name="T14" fmla="*/ 78 w 88"/>
                <a:gd name="T15" fmla="*/ 16 h 20"/>
                <a:gd name="T16" fmla="*/ 10 w 88"/>
                <a:gd name="T17" fmla="*/ 16 h 20"/>
                <a:gd name="T18" fmla="*/ 4 w 88"/>
                <a:gd name="T19" fmla="*/ 10 h 20"/>
                <a:gd name="T20" fmla="*/ 10 w 88"/>
                <a:gd name="T21" fmla="*/ 4 h 20"/>
                <a:gd name="T22" fmla="*/ 78 w 88"/>
                <a:gd name="T23" fmla="*/ 4 h 20"/>
                <a:gd name="T24" fmla="*/ 84 w 88"/>
                <a:gd name="T25" fmla="*/ 10 h 20"/>
                <a:gd name="T26" fmla="*/ 78 w 88"/>
                <a:gd name="T27" fmla="*/ 16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8"/>
                <a:gd name="T43" fmla="*/ 0 h 20"/>
                <a:gd name="T44" fmla="*/ 88 w 8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8" h="20">
                  <a:moveTo>
                    <a:pt x="7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4" y="20"/>
                    <a:pt x="88" y="16"/>
                    <a:pt x="88" y="10"/>
                  </a:cubicBezTo>
                  <a:cubicBezTo>
                    <a:pt x="88" y="4"/>
                    <a:pt x="84" y="0"/>
                    <a:pt x="78" y="0"/>
                  </a:cubicBezTo>
                  <a:close/>
                  <a:moveTo>
                    <a:pt x="78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4" y="13"/>
                    <a:pt x="81" y="16"/>
                    <a:pt x="78" y="16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16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1" name="TextBox 157"/>
          <p:cNvSpPr txBox="1"/>
          <p:nvPr/>
        </p:nvSpPr>
        <p:spPr>
          <a:xfrm>
            <a:off x="6196459" y="1906516"/>
            <a:ext cx="3438679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核心系统（如</a:t>
            </a:r>
            <a:r>
              <a:rPr lang="en-US" sz="120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ERP</a:t>
            </a:r>
            <a:r>
              <a:rPr lang="zh-CN" altLang="en-US" sz="120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）线下部署，保证数据安全，性能高效；前端业务、创新应用等部署在云上，充分利用公有云的安全防护体系、资源</a:t>
            </a:r>
            <a:r>
              <a:rPr lang="zh-CN" altLang="en-US" sz="1200" dirty="0" smtClea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弹性。</a:t>
            </a:r>
            <a:endParaRPr lang="en-US" sz="12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2" name="Group 163"/>
          <p:cNvGrpSpPr/>
          <p:nvPr/>
        </p:nvGrpSpPr>
        <p:grpSpPr>
          <a:xfrm>
            <a:off x="6271453" y="4358598"/>
            <a:ext cx="4752443" cy="1014706"/>
            <a:chOff x="8932150" y="3233650"/>
            <a:chExt cx="4296090" cy="1014735"/>
          </a:xfrm>
        </p:grpSpPr>
        <p:sp>
          <p:nvSpPr>
            <p:cNvPr id="193" name="TextBox 164"/>
            <p:cNvSpPr txBox="1"/>
            <p:nvPr/>
          </p:nvSpPr>
          <p:spPr>
            <a:xfrm>
              <a:off x="12319617" y="3909909"/>
              <a:ext cx="908623" cy="338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+mn-lt"/>
                  <a:ea typeface="+mn-ea"/>
                  <a:cs typeface="+mn-ea"/>
                  <a:sym typeface="+mn-lt"/>
                </a:rPr>
                <a:t>弹性伸缩</a:t>
              </a:r>
              <a:endParaRPr lang="en-US" sz="1600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" name="Freeform 64"/>
            <p:cNvSpPr>
              <a:spLocks noEditPoints="1"/>
            </p:cNvSpPr>
            <p:nvPr/>
          </p:nvSpPr>
          <p:spPr bwMode="auto">
            <a:xfrm>
              <a:off x="12342513" y="3233650"/>
              <a:ext cx="822960" cy="640080"/>
            </a:xfrm>
            <a:custGeom>
              <a:avLst/>
              <a:gdLst>
                <a:gd name="T0" fmla="*/ 172 w 176"/>
                <a:gd name="T1" fmla="*/ 120 h 128"/>
                <a:gd name="T2" fmla="*/ 155 w 176"/>
                <a:gd name="T3" fmla="*/ 63 h 128"/>
                <a:gd name="T4" fmla="*/ 154 w 176"/>
                <a:gd name="T5" fmla="*/ 59 h 128"/>
                <a:gd name="T6" fmla="*/ 160 w 176"/>
                <a:gd name="T7" fmla="*/ 32 h 128"/>
                <a:gd name="T8" fmla="*/ 158 w 176"/>
                <a:gd name="T9" fmla="*/ 30 h 128"/>
                <a:gd name="T10" fmla="*/ 156 w 176"/>
                <a:gd name="T11" fmla="*/ 31 h 128"/>
                <a:gd name="T12" fmla="*/ 152 w 176"/>
                <a:gd name="T13" fmla="*/ 48 h 128"/>
                <a:gd name="T14" fmla="*/ 130 w 176"/>
                <a:gd name="T15" fmla="*/ 0 h 128"/>
                <a:gd name="T16" fmla="*/ 109 w 176"/>
                <a:gd name="T17" fmla="*/ 43 h 128"/>
                <a:gd name="T18" fmla="*/ 89 w 176"/>
                <a:gd name="T19" fmla="*/ 4 h 128"/>
                <a:gd name="T20" fmla="*/ 68 w 176"/>
                <a:gd name="T21" fmla="*/ 49 h 128"/>
                <a:gd name="T22" fmla="*/ 46 w 176"/>
                <a:gd name="T23" fmla="*/ 0 h 128"/>
                <a:gd name="T24" fmla="*/ 24 w 176"/>
                <a:gd name="T25" fmla="*/ 48 h 128"/>
                <a:gd name="T26" fmla="*/ 20 w 176"/>
                <a:gd name="T27" fmla="*/ 31 h 128"/>
                <a:gd name="T28" fmla="*/ 17 w 176"/>
                <a:gd name="T29" fmla="*/ 30 h 128"/>
                <a:gd name="T30" fmla="*/ 16 w 176"/>
                <a:gd name="T31" fmla="*/ 32 h 128"/>
                <a:gd name="T32" fmla="*/ 22 w 176"/>
                <a:gd name="T33" fmla="*/ 59 h 128"/>
                <a:gd name="T34" fmla="*/ 21 w 176"/>
                <a:gd name="T35" fmla="*/ 63 h 128"/>
                <a:gd name="T36" fmla="*/ 4 w 176"/>
                <a:gd name="T37" fmla="*/ 120 h 128"/>
                <a:gd name="T38" fmla="*/ 0 w 176"/>
                <a:gd name="T39" fmla="*/ 124 h 128"/>
                <a:gd name="T40" fmla="*/ 4 w 176"/>
                <a:gd name="T41" fmla="*/ 128 h 128"/>
                <a:gd name="T42" fmla="*/ 26 w 176"/>
                <a:gd name="T43" fmla="*/ 81 h 128"/>
                <a:gd name="T44" fmla="*/ 46 w 176"/>
                <a:gd name="T45" fmla="*/ 124 h 128"/>
                <a:gd name="T46" fmla="*/ 66 w 176"/>
                <a:gd name="T47" fmla="*/ 82 h 128"/>
                <a:gd name="T48" fmla="*/ 88 w 176"/>
                <a:gd name="T49" fmla="*/ 128 h 128"/>
                <a:gd name="T50" fmla="*/ 111 w 176"/>
                <a:gd name="T51" fmla="*/ 78 h 128"/>
                <a:gd name="T52" fmla="*/ 131 w 176"/>
                <a:gd name="T53" fmla="*/ 124 h 128"/>
                <a:gd name="T54" fmla="*/ 150 w 176"/>
                <a:gd name="T55" fmla="*/ 82 h 128"/>
                <a:gd name="T56" fmla="*/ 172 w 176"/>
                <a:gd name="T57" fmla="*/ 128 h 128"/>
                <a:gd name="T58" fmla="*/ 176 w 176"/>
                <a:gd name="T59" fmla="*/ 124 h 128"/>
                <a:gd name="T60" fmla="*/ 172 w 176"/>
                <a:gd name="T61" fmla="*/ 120 h 128"/>
                <a:gd name="T62" fmla="*/ 46 w 176"/>
                <a:gd name="T63" fmla="*/ 120 h 128"/>
                <a:gd name="T64" fmla="*/ 28 w 176"/>
                <a:gd name="T65" fmla="*/ 71 h 128"/>
                <a:gd name="T66" fmla="*/ 29 w 176"/>
                <a:gd name="T67" fmla="*/ 65 h 128"/>
                <a:gd name="T68" fmla="*/ 46 w 176"/>
                <a:gd name="T69" fmla="*/ 8 h 128"/>
                <a:gd name="T70" fmla="*/ 63 w 176"/>
                <a:gd name="T71" fmla="*/ 65 h 128"/>
                <a:gd name="T72" fmla="*/ 64 w 176"/>
                <a:gd name="T73" fmla="*/ 71 h 128"/>
                <a:gd name="T74" fmla="*/ 46 w 176"/>
                <a:gd name="T75" fmla="*/ 120 h 128"/>
                <a:gd name="T76" fmla="*/ 88 w 176"/>
                <a:gd name="T77" fmla="*/ 120 h 128"/>
                <a:gd name="T78" fmla="*/ 71 w 176"/>
                <a:gd name="T79" fmla="*/ 63 h 128"/>
                <a:gd name="T80" fmla="*/ 71 w 176"/>
                <a:gd name="T81" fmla="*/ 61 h 128"/>
                <a:gd name="T82" fmla="*/ 89 w 176"/>
                <a:gd name="T83" fmla="*/ 9 h 128"/>
                <a:gd name="T84" fmla="*/ 106 w 176"/>
                <a:gd name="T85" fmla="*/ 55 h 128"/>
                <a:gd name="T86" fmla="*/ 105 w 176"/>
                <a:gd name="T87" fmla="*/ 63 h 128"/>
                <a:gd name="T88" fmla="*/ 88 w 176"/>
                <a:gd name="T89" fmla="*/ 120 h 128"/>
                <a:gd name="T90" fmla="*/ 131 w 176"/>
                <a:gd name="T91" fmla="*/ 120 h 128"/>
                <a:gd name="T92" fmla="*/ 112 w 176"/>
                <a:gd name="T93" fmla="*/ 67 h 128"/>
                <a:gd name="T94" fmla="*/ 113 w 176"/>
                <a:gd name="T95" fmla="*/ 65 h 128"/>
                <a:gd name="T96" fmla="*/ 130 w 176"/>
                <a:gd name="T97" fmla="*/ 8 h 128"/>
                <a:gd name="T98" fmla="*/ 147 w 176"/>
                <a:gd name="T99" fmla="*/ 65 h 128"/>
                <a:gd name="T100" fmla="*/ 148 w 176"/>
                <a:gd name="T101" fmla="*/ 71 h 128"/>
                <a:gd name="T102" fmla="*/ 131 w 176"/>
                <a:gd name="T103" fmla="*/ 120 h 1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6"/>
                <a:gd name="T157" fmla="*/ 0 h 128"/>
                <a:gd name="T158" fmla="*/ 176 w 176"/>
                <a:gd name="T159" fmla="*/ 128 h 1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6" h="128">
                  <a:moveTo>
                    <a:pt x="172" y="120"/>
                  </a:moveTo>
                  <a:cubicBezTo>
                    <a:pt x="167" y="119"/>
                    <a:pt x="159" y="92"/>
                    <a:pt x="155" y="63"/>
                  </a:cubicBezTo>
                  <a:cubicBezTo>
                    <a:pt x="155" y="62"/>
                    <a:pt x="154" y="61"/>
                    <a:pt x="154" y="59"/>
                  </a:cubicBezTo>
                  <a:cubicBezTo>
                    <a:pt x="155" y="53"/>
                    <a:pt x="157" y="43"/>
                    <a:pt x="160" y="32"/>
                  </a:cubicBezTo>
                  <a:cubicBezTo>
                    <a:pt x="160" y="31"/>
                    <a:pt x="160" y="30"/>
                    <a:pt x="158" y="30"/>
                  </a:cubicBezTo>
                  <a:cubicBezTo>
                    <a:pt x="157" y="30"/>
                    <a:pt x="156" y="30"/>
                    <a:pt x="156" y="31"/>
                  </a:cubicBezTo>
                  <a:cubicBezTo>
                    <a:pt x="155" y="37"/>
                    <a:pt x="153" y="43"/>
                    <a:pt x="152" y="48"/>
                  </a:cubicBezTo>
                  <a:cubicBezTo>
                    <a:pt x="148" y="26"/>
                    <a:pt x="140" y="0"/>
                    <a:pt x="130" y="0"/>
                  </a:cubicBezTo>
                  <a:cubicBezTo>
                    <a:pt x="120" y="0"/>
                    <a:pt x="113" y="22"/>
                    <a:pt x="109" y="43"/>
                  </a:cubicBezTo>
                  <a:cubicBezTo>
                    <a:pt x="105" y="26"/>
                    <a:pt x="98" y="4"/>
                    <a:pt x="89" y="4"/>
                  </a:cubicBezTo>
                  <a:cubicBezTo>
                    <a:pt x="80" y="4"/>
                    <a:pt x="72" y="31"/>
                    <a:pt x="68" y="49"/>
                  </a:cubicBezTo>
                  <a:cubicBezTo>
                    <a:pt x="64" y="26"/>
                    <a:pt x="57" y="0"/>
                    <a:pt x="46" y="0"/>
                  </a:cubicBezTo>
                  <a:cubicBezTo>
                    <a:pt x="36" y="0"/>
                    <a:pt x="28" y="26"/>
                    <a:pt x="24" y="48"/>
                  </a:cubicBezTo>
                  <a:cubicBezTo>
                    <a:pt x="23" y="43"/>
                    <a:pt x="21" y="37"/>
                    <a:pt x="20" y="31"/>
                  </a:cubicBezTo>
                  <a:cubicBezTo>
                    <a:pt x="20" y="30"/>
                    <a:pt x="19" y="30"/>
                    <a:pt x="17" y="30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9" y="42"/>
                    <a:pt x="21" y="53"/>
                    <a:pt x="22" y="59"/>
                  </a:cubicBezTo>
                  <a:cubicBezTo>
                    <a:pt x="22" y="60"/>
                    <a:pt x="21" y="62"/>
                    <a:pt x="21" y="63"/>
                  </a:cubicBezTo>
                  <a:cubicBezTo>
                    <a:pt x="17" y="92"/>
                    <a:pt x="9" y="118"/>
                    <a:pt x="4" y="120"/>
                  </a:cubicBezTo>
                  <a:cubicBezTo>
                    <a:pt x="2" y="120"/>
                    <a:pt x="0" y="122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ubicBezTo>
                    <a:pt x="14" y="128"/>
                    <a:pt x="22" y="103"/>
                    <a:pt x="26" y="81"/>
                  </a:cubicBezTo>
                  <a:cubicBezTo>
                    <a:pt x="30" y="99"/>
                    <a:pt x="37" y="124"/>
                    <a:pt x="46" y="124"/>
                  </a:cubicBezTo>
                  <a:cubicBezTo>
                    <a:pt x="55" y="124"/>
                    <a:pt x="62" y="100"/>
                    <a:pt x="66" y="82"/>
                  </a:cubicBezTo>
                  <a:cubicBezTo>
                    <a:pt x="71" y="104"/>
                    <a:pt x="78" y="128"/>
                    <a:pt x="88" y="128"/>
                  </a:cubicBezTo>
                  <a:cubicBezTo>
                    <a:pt x="99" y="128"/>
                    <a:pt x="106" y="101"/>
                    <a:pt x="111" y="78"/>
                  </a:cubicBezTo>
                  <a:cubicBezTo>
                    <a:pt x="114" y="98"/>
                    <a:pt x="121" y="124"/>
                    <a:pt x="131" y="124"/>
                  </a:cubicBezTo>
                  <a:cubicBezTo>
                    <a:pt x="139" y="124"/>
                    <a:pt x="146" y="101"/>
                    <a:pt x="150" y="82"/>
                  </a:cubicBezTo>
                  <a:cubicBezTo>
                    <a:pt x="155" y="104"/>
                    <a:pt x="162" y="128"/>
                    <a:pt x="172" y="128"/>
                  </a:cubicBezTo>
                  <a:cubicBezTo>
                    <a:pt x="174" y="128"/>
                    <a:pt x="176" y="126"/>
                    <a:pt x="176" y="124"/>
                  </a:cubicBezTo>
                  <a:cubicBezTo>
                    <a:pt x="176" y="122"/>
                    <a:pt x="174" y="120"/>
                    <a:pt x="172" y="120"/>
                  </a:cubicBezTo>
                  <a:close/>
                  <a:moveTo>
                    <a:pt x="46" y="120"/>
                  </a:moveTo>
                  <a:cubicBezTo>
                    <a:pt x="40" y="120"/>
                    <a:pt x="33" y="96"/>
                    <a:pt x="28" y="71"/>
                  </a:cubicBezTo>
                  <a:cubicBezTo>
                    <a:pt x="28" y="68"/>
                    <a:pt x="29" y="67"/>
                    <a:pt x="29" y="65"/>
                  </a:cubicBezTo>
                  <a:cubicBezTo>
                    <a:pt x="33" y="36"/>
                    <a:pt x="41" y="9"/>
                    <a:pt x="46" y="8"/>
                  </a:cubicBezTo>
                  <a:cubicBezTo>
                    <a:pt x="51" y="9"/>
                    <a:pt x="59" y="36"/>
                    <a:pt x="63" y="65"/>
                  </a:cubicBezTo>
                  <a:cubicBezTo>
                    <a:pt x="63" y="67"/>
                    <a:pt x="64" y="69"/>
                    <a:pt x="64" y="71"/>
                  </a:cubicBezTo>
                  <a:cubicBezTo>
                    <a:pt x="59" y="96"/>
                    <a:pt x="52" y="120"/>
                    <a:pt x="46" y="120"/>
                  </a:cubicBezTo>
                  <a:close/>
                  <a:moveTo>
                    <a:pt x="88" y="120"/>
                  </a:moveTo>
                  <a:cubicBezTo>
                    <a:pt x="83" y="119"/>
                    <a:pt x="75" y="92"/>
                    <a:pt x="71" y="63"/>
                  </a:cubicBezTo>
                  <a:cubicBezTo>
                    <a:pt x="71" y="63"/>
                    <a:pt x="71" y="62"/>
                    <a:pt x="71" y="61"/>
                  </a:cubicBezTo>
                  <a:cubicBezTo>
                    <a:pt x="75" y="36"/>
                    <a:pt x="83" y="9"/>
                    <a:pt x="89" y="9"/>
                  </a:cubicBezTo>
                  <a:cubicBezTo>
                    <a:pt x="94" y="9"/>
                    <a:pt x="102" y="32"/>
                    <a:pt x="106" y="55"/>
                  </a:cubicBezTo>
                  <a:cubicBezTo>
                    <a:pt x="106" y="58"/>
                    <a:pt x="105" y="61"/>
                    <a:pt x="105" y="63"/>
                  </a:cubicBezTo>
                  <a:cubicBezTo>
                    <a:pt x="101" y="92"/>
                    <a:pt x="92" y="119"/>
                    <a:pt x="88" y="120"/>
                  </a:cubicBezTo>
                  <a:close/>
                  <a:moveTo>
                    <a:pt x="131" y="120"/>
                  </a:moveTo>
                  <a:cubicBezTo>
                    <a:pt x="125" y="120"/>
                    <a:pt x="117" y="93"/>
                    <a:pt x="112" y="67"/>
                  </a:cubicBezTo>
                  <a:cubicBezTo>
                    <a:pt x="113" y="66"/>
                    <a:pt x="113" y="65"/>
                    <a:pt x="113" y="65"/>
                  </a:cubicBezTo>
                  <a:cubicBezTo>
                    <a:pt x="117" y="36"/>
                    <a:pt x="125" y="9"/>
                    <a:pt x="130" y="8"/>
                  </a:cubicBezTo>
                  <a:cubicBezTo>
                    <a:pt x="134" y="9"/>
                    <a:pt x="143" y="36"/>
                    <a:pt x="147" y="65"/>
                  </a:cubicBezTo>
                  <a:cubicBezTo>
                    <a:pt x="147" y="67"/>
                    <a:pt x="148" y="69"/>
                    <a:pt x="148" y="71"/>
                  </a:cubicBezTo>
                  <a:cubicBezTo>
                    <a:pt x="143" y="96"/>
                    <a:pt x="136" y="120"/>
                    <a:pt x="131" y="12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16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5" name="TextBox 174"/>
            <p:cNvSpPr txBox="1"/>
            <p:nvPr/>
          </p:nvSpPr>
          <p:spPr>
            <a:xfrm>
              <a:off x="8932150" y="3282672"/>
              <a:ext cx="3069732" cy="92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rPr>
                <a:t>充分利用公有云的资源弹性和出口带宽，在峰值业务时，将一部分</a:t>
              </a:r>
              <a:r>
                <a:rPr lang="en-US" sz="1200" dirty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rPr>
                <a:t>web</a:t>
              </a:r>
              <a:r>
                <a:rPr lang="zh-CN" altLang="en-US" sz="1200" dirty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rPr>
                <a:t>访问压力通过公有云卸载；峰值业务结束后，释放公有云资源，节约成本。</a:t>
              </a:r>
              <a:endParaRPr lang="en-US" sz="120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6" name="Oval 7"/>
          <p:cNvSpPr/>
          <p:nvPr/>
        </p:nvSpPr>
        <p:spPr>
          <a:xfrm>
            <a:off x="4950722" y="2905009"/>
            <a:ext cx="1661099" cy="12599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9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97" name="Group 175"/>
          <p:cNvGrpSpPr/>
          <p:nvPr/>
        </p:nvGrpSpPr>
        <p:grpSpPr>
          <a:xfrm>
            <a:off x="4522111" y="2714495"/>
            <a:ext cx="2660112" cy="1539854"/>
            <a:chOff x="4581729" y="1178431"/>
            <a:chExt cx="3050838" cy="1788485"/>
          </a:xfrm>
        </p:grpSpPr>
        <p:grpSp>
          <p:nvGrpSpPr>
            <p:cNvPr id="198" name="Group 179"/>
            <p:cNvGrpSpPr/>
            <p:nvPr/>
          </p:nvGrpSpPr>
          <p:grpSpPr>
            <a:xfrm>
              <a:off x="4581729" y="1178431"/>
              <a:ext cx="3050838" cy="1788485"/>
              <a:chOff x="3998697" y="1290434"/>
              <a:chExt cx="2727210" cy="1593152"/>
            </a:xfrm>
          </p:grpSpPr>
          <p:sp>
            <p:nvSpPr>
              <p:cNvPr id="200" name="Freeform 190"/>
              <p:cNvSpPr>
                <a:spLocks noChangeAspect="1"/>
              </p:cNvSpPr>
              <p:nvPr/>
            </p:nvSpPr>
            <p:spPr bwMode="auto">
              <a:xfrm>
                <a:off x="3998697" y="1290434"/>
                <a:ext cx="2727210" cy="1593152"/>
              </a:xfrm>
              <a:custGeom>
                <a:avLst/>
                <a:gdLst>
                  <a:gd name="T0" fmla="*/ 312 w 400"/>
                  <a:gd name="T1" fmla="*/ 220 h 220"/>
                  <a:gd name="T2" fmla="*/ 45 w 400"/>
                  <a:gd name="T3" fmla="*/ 220 h 220"/>
                  <a:gd name="T4" fmla="*/ 0 w 400"/>
                  <a:gd name="T5" fmla="*/ 175 h 220"/>
                  <a:gd name="T6" fmla="*/ 34 w 400"/>
                  <a:gd name="T7" fmla="*/ 131 h 220"/>
                  <a:gd name="T8" fmla="*/ 87 w 400"/>
                  <a:gd name="T9" fmla="*/ 91 h 220"/>
                  <a:gd name="T10" fmla="*/ 183 w 400"/>
                  <a:gd name="T11" fmla="*/ 0 h 220"/>
                  <a:gd name="T12" fmla="*/ 270 w 400"/>
                  <a:gd name="T13" fmla="*/ 55 h 220"/>
                  <a:gd name="T14" fmla="*/ 312 w 400"/>
                  <a:gd name="T15" fmla="*/ 44 h 220"/>
                  <a:gd name="T16" fmla="*/ 400 w 400"/>
                  <a:gd name="T17" fmla="*/ 132 h 220"/>
                  <a:gd name="T18" fmla="*/ 312 w 400"/>
                  <a:gd name="T19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0" h="220">
                    <a:moveTo>
                      <a:pt x="312" y="220"/>
                    </a:moveTo>
                    <a:cubicBezTo>
                      <a:pt x="45" y="220"/>
                      <a:pt x="45" y="220"/>
                      <a:pt x="45" y="220"/>
                    </a:cubicBezTo>
                    <a:cubicBezTo>
                      <a:pt x="20" y="220"/>
                      <a:pt x="0" y="200"/>
                      <a:pt x="0" y="175"/>
                    </a:cubicBezTo>
                    <a:cubicBezTo>
                      <a:pt x="0" y="154"/>
                      <a:pt x="15" y="136"/>
                      <a:pt x="34" y="131"/>
                    </a:cubicBezTo>
                    <a:cubicBezTo>
                      <a:pt x="43" y="110"/>
                      <a:pt x="63" y="94"/>
                      <a:pt x="87" y="91"/>
                    </a:cubicBezTo>
                    <a:cubicBezTo>
                      <a:pt x="89" y="40"/>
                      <a:pt x="131" y="0"/>
                      <a:pt x="183" y="0"/>
                    </a:cubicBezTo>
                    <a:cubicBezTo>
                      <a:pt x="220" y="0"/>
                      <a:pt x="254" y="22"/>
                      <a:pt x="270" y="55"/>
                    </a:cubicBezTo>
                    <a:cubicBezTo>
                      <a:pt x="282" y="48"/>
                      <a:pt x="297" y="44"/>
                      <a:pt x="312" y="44"/>
                    </a:cubicBezTo>
                    <a:cubicBezTo>
                      <a:pt x="360" y="44"/>
                      <a:pt x="400" y="84"/>
                      <a:pt x="400" y="132"/>
                    </a:cubicBezTo>
                    <a:cubicBezTo>
                      <a:pt x="400" y="181"/>
                      <a:pt x="360" y="220"/>
                      <a:pt x="312" y="22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24" tIns="45712" rIns="91424" bIns="4571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230">
                  <a:defRPr/>
                </a:pPr>
                <a:endParaRPr lang="en-US" sz="1799">
                  <a:solidFill>
                    <a:srgbClr val="50505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1" name="Freeform 128"/>
              <p:cNvSpPr>
                <a:spLocks noChangeAspect="1"/>
              </p:cNvSpPr>
              <p:nvPr/>
            </p:nvSpPr>
            <p:spPr bwMode="black">
              <a:xfrm>
                <a:off x="4310741" y="1462371"/>
                <a:ext cx="2103120" cy="1161793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  <a:extLst/>
            </p:spPr>
            <p:txBody>
              <a:bodyPr vert="horz" wrap="square" lIns="89640" tIns="44819" rIns="89640" bIns="44819" numCol="1" anchor="t" anchorCtr="0" compatLnSpc="1">
                <a:prstTxWarp prst="textNoShape">
                  <a:avLst/>
                </a:prstTxWarp>
              </a:bodyPr>
              <a:lstStyle/>
              <a:p>
                <a:pPr defTabSz="914276">
                  <a:defRPr/>
                </a:pPr>
                <a:endParaRPr lang="en-US" sz="1764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202" name="Picture 2" descr="“aws logo png”的图片搜索结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696" y="2227477"/>
                <a:ext cx="784688" cy="286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3" name="Picture 4" descr="“huawei cloud logo png”的图片搜索结果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4986" y="1725802"/>
                <a:ext cx="1396576" cy="504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9" name="Picture 6" descr="“microsoft azure logo png”的图片搜索结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7149" y="2131453"/>
              <a:ext cx="1043940" cy="52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4" name="文本框 507"/>
          <p:cNvSpPr txBox="1"/>
          <p:nvPr/>
        </p:nvSpPr>
        <p:spPr>
          <a:xfrm>
            <a:off x="4943400" y="3955994"/>
            <a:ext cx="17574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32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altLang="zh-CN" sz="1600" dirty="0" err="1">
                <a:gradFill>
                  <a:gsLst>
                    <a:gs pos="0">
                      <a:prstClr val="white"/>
                    </a:gs>
                    <a:gs pos="100000">
                      <a:srgbClr val="4FEEFF"/>
                    </a:gs>
                  </a:gsLst>
                  <a:lin ang="5400000" scaled="0"/>
                </a:gradFill>
                <a:cs typeface="+mn-ea"/>
                <a:sym typeface="+mn-lt"/>
              </a:rPr>
              <a:t>FusionBridge</a:t>
            </a:r>
            <a:endParaRPr lang="zh-CN" altLang="en-US" sz="1600" dirty="0">
              <a:gradFill>
                <a:gsLst>
                  <a:gs pos="0">
                    <a:prstClr val="white"/>
                  </a:gs>
                  <a:gs pos="100000">
                    <a:srgbClr val="4FEEFF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25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案例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1 - S</a:t>
            </a:r>
            <a:r>
              <a:rPr lang="zh-CN" altLang="en-US" dirty="0">
                <a:latin typeface="+mn-lt"/>
                <a:cs typeface="+mn-ea"/>
                <a:sym typeface="+mn-lt"/>
              </a:rPr>
              <a:t>国政务云平台项目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380400" y="1231900"/>
            <a:ext cx="6092464" cy="5149850"/>
          </a:xfrm>
          <a:prstGeom prst="rect">
            <a:avLst/>
          </a:prstGeom>
          <a:solidFill>
            <a:srgbClr val="F0F0F0"/>
          </a:solidFill>
          <a:ln w="9525">
            <a:gradFill>
              <a:gsLst>
                <a:gs pos="0">
                  <a:srgbClr val="002060">
                    <a:alpha val="47000"/>
                  </a:srgbClr>
                </a:gs>
                <a:gs pos="50000">
                  <a:schemeClr val="accent1">
                    <a:tint val="44500"/>
                    <a:satMod val="160000"/>
                    <a:alpha val="37000"/>
                  </a:schemeClr>
                </a:gs>
                <a:gs pos="100000">
                  <a:srgbClr val="002060">
                    <a:alpha val="37000"/>
                  </a:srgbClr>
                </a:gs>
              </a:gsLst>
              <a:lin ang="5400000" scaled="0"/>
            </a:gradFill>
            <a:miter lim="800000"/>
          </a:ln>
          <a:extLst/>
        </p:spPr>
        <p:txBody>
          <a:bodyPr lIns="49758" tIns="24878" rIns="49758" bIns="24878"/>
          <a:lstStyle/>
          <a:p>
            <a:endParaRPr lang="zh-CN" altLang="en-US" sz="1306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自选图形 16"/>
          <p:cNvSpPr>
            <a:spLocks noChangeArrowheads="1"/>
          </p:cNvSpPr>
          <p:nvPr/>
        </p:nvSpPr>
        <p:spPr bwMode="auto">
          <a:xfrm>
            <a:off x="5380400" y="1232756"/>
            <a:ext cx="6092463" cy="406078"/>
          </a:xfrm>
          <a:prstGeom prst="rect">
            <a:avLst/>
          </a:prstGeom>
          <a:solidFill>
            <a:srgbClr val="15B0E8"/>
          </a:solidFill>
          <a:ln w="9525">
            <a:gradFill>
              <a:gsLst>
                <a:gs pos="0">
                  <a:srgbClr val="002060">
                    <a:alpha val="47000"/>
                  </a:srgbClr>
                </a:gs>
                <a:gs pos="50000">
                  <a:schemeClr val="accent1">
                    <a:tint val="44500"/>
                    <a:satMod val="160000"/>
                    <a:alpha val="37000"/>
                  </a:schemeClr>
                </a:gs>
                <a:gs pos="100000">
                  <a:srgbClr val="002060">
                    <a:alpha val="37000"/>
                  </a:srgbClr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vert="horz" wrap="square" lIns="48990" tIns="0" rIns="48990" bIns="0" numCol="1" anchor="ctr" anchorCtr="0" compatLnSpc="1">
            <a:prstTxWarp prst="textNoShape">
              <a:avLst/>
            </a:prstTxWarp>
          </a:bodyPr>
          <a:lstStyle/>
          <a:p>
            <a:pPr marL="0" lvl="4" indent="-97968" algn="ctr" defTabSz="37318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Pct val="80000"/>
              <a:defRPr/>
            </a:pPr>
            <a:endParaRPr lang="zh-CN" altLang="en-US" sz="653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63" y="1233487"/>
            <a:ext cx="4277781" cy="5148263"/>
          </a:xfrm>
          <a:prstGeom prst="rect">
            <a:avLst/>
          </a:prstGeom>
          <a:solidFill>
            <a:srgbClr val="F0F0F0"/>
          </a:solidFill>
          <a:ln w="9525">
            <a:gradFill>
              <a:gsLst>
                <a:gs pos="0">
                  <a:srgbClr val="002060">
                    <a:alpha val="47000"/>
                  </a:srgbClr>
                </a:gs>
                <a:gs pos="50000">
                  <a:schemeClr val="accent1">
                    <a:tint val="44500"/>
                    <a:satMod val="160000"/>
                    <a:alpha val="37000"/>
                  </a:schemeClr>
                </a:gs>
                <a:gs pos="100000">
                  <a:srgbClr val="002060">
                    <a:alpha val="37000"/>
                  </a:srgbClr>
                </a:gs>
              </a:gsLst>
              <a:lin ang="5400000" scaled="0"/>
            </a:gradFill>
            <a:miter lim="800000"/>
          </a:ln>
        </p:spPr>
        <p:txBody>
          <a:bodyPr lIns="49758" tIns="24878" rIns="49758" bIns="24878"/>
          <a:lstStyle/>
          <a:p>
            <a:pPr lvl="4"/>
            <a:endParaRPr lang="zh-CN" altLang="en-US" sz="1306" noProof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4757" y="1232756"/>
            <a:ext cx="1823748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63606">
              <a:buClr>
                <a:srgbClr val="CC9900"/>
              </a:buClr>
              <a:defRPr/>
            </a:pPr>
            <a:r>
              <a:rPr lang="zh-CN" altLang="en-US" sz="2134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专业服务</a:t>
            </a:r>
            <a:r>
              <a:rPr lang="zh-CN" altLang="en-US" sz="2134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内容</a:t>
            </a:r>
            <a:endParaRPr lang="zh-CN" altLang="en-US" sz="2134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自选图形 16"/>
          <p:cNvSpPr>
            <a:spLocks noChangeArrowheads="1"/>
          </p:cNvSpPr>
          <p:nvPr/>
        </p:nvSpPr>
        <p:spPr bwMode="auto">
          <a:xfrm>
            <a:off x="5380400" y="3753036"/>
            <a:ext cx="6092463" cy="406078"/>
          </a:xfrm>
          <a:prstGeom prst="rect">
            <a:avLst/>
          </a:prstGeom>
          <a:solidFill>
            <a:srgbClr val="15B0E8"/>
          </a:solidFill>
          <a:ln w="9525">
            <a:gradFill>
              <a:gsLst>
                <a:gs pos="0">
                  <a:srgbClr val="002060">
                    <a:alpha val="47000"/>
                  </a:srgbClr>
                </a:gs>
                <a:gs pos="50000">
                  <a:schemeClr val="accent1">
                    <a:tint val="44500"/>
                    <a:satMod val="160000"/>
                    <a:alpha val="37000"/>
                  </a:schemeClr>
                </a:gs>
                <a:gs pos="100000">
                  <a:srgbClr val="002060">
                    <a:alpha val="37000"/>
                  </a:srgbClr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vert="horz" wrap="square" lIns="48990" tIns="0" rIns="48990" bIns="0" numCol="1" anchor="ctr" anchorCtr="0" compatLnSpc="1">
            <a:prstTxWarp prst="textNoShape">
              <a:avLst/>
            </a:prstTxWarp>
          </a:bodyPr>
          <a:lstStyle/>
          <a:p>
            <a:pPr marL="0" lvl="4" indent="-97968" algn="ctr" defTabSz="37318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Pct val="80000"/>
              <a:defRPr/>
            </a:pPr>
            <a:endParaRPr lang="zh-CN" altLang="en-US" sz="653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8520" y="3753036"/>
            <a:ext cx="2016223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63606">
              <a:buClr>
                <a:srgbClr val="CC9900"/>
              </a:buClr>
              <a:defRPr/>
            </a:pPr>
            <a:r>
              <a:rPr lang="zh-CN" altLang="en-US" sz="2134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建设成效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75920" y="1659575"/>
            <a:ext cx="609246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多云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统一运营：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支持主流公有云对接；云资源按需使用，按使用量计费，弹性扩缩；业务快速上线，持续迭代</a:t>
            </a:r>
            <a:endParaRPr lang="en-US" altLang="zh-CN" sz="1600" kern="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异地容灾：</a:t>
            </a: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两个数据中心同时运行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业务且互为备份，关键业务持续在线，数据永不丢失</a:t>
            </a:r>
            <a:endParaRPr lang="en-US" altLang="zh-CN" sz="1600" kern="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专业服务：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专业的规划设计与实施服务，保障项目高质高效完成，确保云平台顺利上线</a:t>
            </a:r>
            <a:endParaRPr lang="zh-CN" altLang="en-US" sz="16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自选图形 16"/>
          <p:cNvSpPr>
            <a:spLocks noChangeArrowheads="1"/>
          </p:cNvSpPr>
          <p:nvPr/>
        </p:nvSpPr>
        <p:spPr bwMode="auto">
          <a:xfrm>
            <a:off x="1008063" y="3760375"/>
            <a:ext cx="4277782" cy="406078"/>
          </a:xfrm>
          <a:prstGeom prst="rect">
            <a:avLst/>
          </a:prstGeom>
          <a:solidFill>
            <a:srgbClr val="15B0E8"/>
          </a:solidFill>
          <a:ln w="9525">
            <a:gradFill>
              <a:gsLst>
                <a:gs pos="0">
                  <a:srgbClr val="002060">
                    <a:alpha val="47000"/>
                  </a:srgbClr>
                </a:gs>
                <a:gs pos="50000">
                  <a:schemeClr val="accent1">
                    <a:tint val="44500"/>
                    <a:satMod val="160000"/>
                    <a:alpha val="37000"/>
                  </a:schemeClr>
                </a:gs>
                <a:gs pos="100000">
                  <a:srgbClr val="002060">
                    <a:alpha val="37000"/>
                  </a:srgbClr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vert="horz" wrap="square" lIns="48990" tIns="0" rIns="48990" bIns="0" numCol="1" anchor="ctr" anchorCtr="0" compatLnSpc="1">
            <a:prstTxWarp prst="textNoShape">
              <a:avLst/>
            </a:prstTxWarp>
          </a:bodyPr>
          <a:lstStyle/>
          <a:p>
            <a:pPr marL="0" lvl="4" indent="-97968" algn="ctr" defTabSz="37318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Pct val="80000"/>
              <a:defRPr/>
            </a:pPr>
            <a:endParaRPr lang="zh-CN" altLang="en-US" sz="653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8063" y="4185084"/>
            <a:ext cx="426731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2928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   为落实</a:t>
            </a:r>
            <a:r>
              <a:rPr lang="en-US" altLang="zh-CN" sz="1600" kern="0" dirty="0" smtClean="0">
                <a:latin typeface="+mn-lt"/>
                <a:ea typeface="+mn-ea"/>
                <a:cs typeface="+mn-ea"/>
                <a:sym typeface="+mn-lt"/>
              </a:rPr>
              <a:t>NDP 20X0</a:t>
            </a: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规划，</a:t>
            </a:r>
            <a:r>
              <a:rPr lang="en-US" altLang="zh-CN" sz="1600" kern="0" dirty="0" smtClean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被</a:t>
            </a: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授权为国家所有政府部门提供云计算服务，以支撑其业务发展。此项目为</a:t>
            </a:r>
            <a:r>
              <a:rPr lang="en-US" altLang="zh-CN" sz="1600" kern="0" dirty="0" smtClean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历史</a:t>
            </a: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上首个自建云数据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中心，迫切需要解决以下问题：</a:t>
            </a:r>
          </a:p>
          <a:p>
            <a:pPr marL="177800" indent="-1778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多厂商设备，多数据中心，无统一运维系统</a:t>
            </a:r>
            <a:endParaRPr lang="en-US" altLang="zh-CN" sz="1600" kern="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新业务上线慢</a:t>
            </a:r>
            <a:endParaRPr lang="en-US" altLang="zh-CN" sz="1600" kern="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无灾备环境，关键业务连续性无法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保障</a:t>
            </a:r>
            <a:endParaRPr lang="en-US" altLang="zh-CN" sz="16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38843" y="3753036"/>
            <a:ext cx="2016223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63606">
              <a:buClr>
                <a:srgbClr val="CC9900"/>
              </a:buClr>
              <a:defRPr/>
            </a:pPr>
            <a:r>
              <a:rPr lang="zh-CN" altLang="en-US" sz="2134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需求与挑战</a:t>
            </a:r>
            <a:endParaRPr lang="zh-CN" altLang="en-US" sz="2134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75920" y="4306451"/>
            <a:ext cx="609246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超融合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底座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运维效率提升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倍，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OPEX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降低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30%</a:t>
            </a:r>
          </a:p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多云统一运营：资源利用率提升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30%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，业务上线时间提升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倍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异地容灾：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数据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丢失，分钟级业务恢复时间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06" y="1231900"/>
            <a:ext cx="4226802" cy="24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案例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2 - Z</a:t>
            </a:r>
            <a:r>
              <a:rPr lang="zh-CN" altLang="en-US" dirty="0">
                <a:latin typeface="+mn-lt"/>
                <a:cs typeface="+mn-ea"/>
                <a:sym typeface="+mn-lt"/>
              </a:rPr>
              <a:t>银行</a:t>
            </a:r>
            <a:r>
              <a:rPr lang="en-US" altLang="zh-CN" dirty="0">
                <a:latin typeface="+mn-lt"/>
                <a:cs typeface="+mn-ea"/>
                <a:sym typeface="+mn-lt"/>
              </a:rPr>
              <a:t>X</a:t>
            </a:r>
            <a:r>
              <a:rPr lang="zh-CN" altLang="en-US" dirty="0">
                <a:latin typeface="+mn-lt"/>
                <a:cs typeface="+mn-ea"/>
                <a:sym typeface="+mn-lt"/>
              </a:rPr>
              <a:t>市云平台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项目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80399" y="1231900"/>
            <a:ext cx="6092464" cy="5159013"/>
          </a:xfrm>
          <a:prstGeom prst="rect">
            <a:avLst/>
          </a:prstGeom>
          <a:solidFill>
            <a:srgbClr val="F0F0F0"/>
          </a:solidFill>
          <a:ln w="9525">
            <a:gradFill>
              <a:gsLst>
                <a:gs pos="0">
                  <a:srgbClr val="002060">
                    <a:alpha val="47000"/>
                  </a:srgbClr>
                </a:gs>
                <a:gs pos="50000">
                  <a:schemeClr val="accent1">
                    <a:tint val="44500"/>
                    <a:satMod val="160000"/>
                    <a:alpha val="37000"/>
                  </a:schemeClr>
                </a:gs>
                <a:gs pos="100000">
                  <a:srgbClr val="002060">
                    <a:alpha val="37000"/>
                  </a:srgbClr>
                </a:gs>
              </a:gsLst>
              <a:lin ang="5400000" scaled="0"/>
            </a:gradFill>
            <a:miter lim="800000"/>
          </a:ln>
          <a:extLst/>
        </p:spPr>
        <p:txBody>
          <a:bodyPr lIns="49758" tIns="24878" rIns="49758" bIns="24878"/>
          <a:lstStyle/>
          <a:p>
            <a:endParaRPr lang="zh-CN" altLang="en-US" sz="1306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自选图形 16"/>
          <p:cNvSpPr>
            <a:spLocks noChangeArrowheads="1"/>
          </p:cNvSpPr>
          <p:nvPr/>
        </p:nvSpPr>
        <p:spPr bwMode="auto">
          <a:xfrm>
            <a:off x="5380400" y="1232756"/>
            <a:ext cx="6092463" cy="406078"/>
          </a:xfrm>
          <a:prstGeom prst="rect">
            <a:avLst/>
          </a:prstGeom>
          <a:solidFill>
            <a:srgbClr val="15B0E8"/>
          </a:solidFill>
          <a:ln w="9525">
            <a:gradFill>
              <a:gsLst>
                <a:gs pos="0">
                  <a:srgbClr val="002060">
                    <a:alpha val="47000"/>
                  </a:srgbClr>
                </a:gs>
                <a:gs pos="50000">
                  <a:schemeClr val="accent1">
                    <a:tint val="44500"/>
                    <a:satMod val="160000"/>
                    <a:alpha val="37000"/>
                  </a:schemeClr>
                </a:gs>
                <a:gs pos="100000">
                  <a:srgbClr val="002060">
                    <a:alpha val="37000"/>
                  </a:srgbClr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vert="horz" wrap="square" lIns="48990" tIns="0" rIns="48990" bIns="0" numCol="1" anchor="ctr" anchorCtr="0" compatLnSpc="1">
            <a:prstTxWarp prst="textNoShape">
              <a:avLst/>
            </a:prstTxWarp>
          </a:bodyPr>
          <a:lstStyle/>
          <a:p>
            <a:pPr marL="0" lvl="4" indent="-97968" algn="ctr" defTabSz="37318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Pct val="80000"/>
              <a:defRPr/>
            </a:pPr>
            <a:endParaRPr lang="zh-CN" altLang="en-US" sz="653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8063" y="1233488"/>
            <a:ext cx="4277781" cy="5148262"/>
          </a:xfrm>
          <a:prstGeom prst="rect">
            <a:avLst/>
          </a:prstGeom>
          <a:solidFill>
            <a:srgbClr val="F0F0F0"/>
          </a:solidFill>
          <a:ln w="9525">
            <a:gradFill>
              <a:gsLst>
                <a:gs pos="0">
                  <a:srgbClr val="002060">
                    <a:alpha val="47000"/>
                  </a:srgbClr>
                </a:gs>
                <a:gs pos="50000">
                  <a:schemeClr val="accent1">
                    <a:tint val="44500"/>
                    <a:satMod val="160000"/>
                    <a:alpha val="37000"/>
                  </a:schemeClr>
                </a:gs>
                <a:gs pos="100000">
                  <a:srgbClr val="002060">
                    <a:alpha val="37000"/>
                  </a:srgbClr>
                </a:gs>
              </a:gsLst>
              <a:lin ang="5400000" scaled="0"/>
            </a:gradFill>
            <a:miter lim="800000"/>
          </a:ln>
        </p:spPr>
        <p:txBody>
          <a:bodyPr lIns="49758" tIns="24878" rIns="49758" bIns="24878"/>
          <a:lstStyle/>
          <a:p>
            <a:pPr lvl="4"/>
            <a:endParaRPr lang="zh-CN" altLang="en-US" sz="1306" noProof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14757" y="1244048"/>
            <a:ext cx="1823748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63606">
              <a:buClr>
                <a:srgbClr val="CC9900"/>
              </a:buClr>
              <a:defRPr/>
            </a:pPr>
            <a:r>
              <a:rPr lang="zh-CN" altLang="en-US" sz="2134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专业服务</a:t>
            </a:r>
            <a:r>
              <a:rPr lang="zh-CN" altLang="en-US" sz="2134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内容</a:t>
            </a:r>
            <a:endParaRPr lang="zh-CN" altLang="en-US" sz="2134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自选图形 16"/>
          <p:cNvSpPr>
            <a:spLocks noChangeArrowheads="1"/>
          </p:cNvSpPr>
          <p:nvPr/>
        </p:nvSpPr>
        <p:spPr bwMode="auto">
          <a:xfrm>
            <a:off x="5380400" y="3808944"/>
            <a:ext cx="6092463" cy="406078"/>
          </a:xfrm>
          <a:prstGeom prst="rect">
            <a:avLst/>
          </a:prstGeom>
          <a:solidFill>
            <a:srgbClr val="15B0E8"/>
          </a:solidFill>
          <a:ln w="9525">
            <a:gradFill>
              <a:gsLst>
                <a:gs pos="0">
                  <a:srgbClr val="002060">
                    <a:alpha val="47000"/>
                  </a:srgbClr>
                </a:gs>
                <a:gs pos="50000">
                  <a:schemeClr val="accent1">
                    <a:tint val="44500"/>
                    <a:satMod val="160000"/>
                    <a:alpha val="37000"/>
                  </a:schemeClr>
                </a:gs>
                <a:gs pos="100000">
                  <a:srgbClr val="002060">
                    <a:alpha val="37000"/>
                  </a:srgbClr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vert="horz" wrap="square" lIns="48990" tIns="0" rIns="48990" bIns="0" numCol="1" anchor="ctr" anchorCtr="0" compatLnSpc="1">
            <a:prstTxWarp prst="textNoShape">
              <a:avLst/>
            </a:prstTxWarp>
          </a:bodyPr>
          <a:lstStyle/>
          <a:p>
            <a:pPr marL="0" lvl="4" indent="-97968" algn="ctr" defTabSz="37318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Pct val="80000"/>
              <a:defRPr/>
            </a:pPr>
            <a:endParaRPr lang="zh-CN" altLang="en-US" sz="653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18520" y="3808944"/>
            <a:ext cx="2016223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63606">
              <a:buClr>
                <a:srgbClr val="CC9900"/>
              </a:buClr>
              <a:defRPr/>
            </a:pPr>
            <a:r>
              <a:rPr lang="zh-CN" altLang="en-US" sz="2134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建设成效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80400" y="1712126"/>
            <a:ext cx="60924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800" kern="0" dirty="0" smtClean="0">
                <a:latin typeface="+mn-lt"/>
                <a:ea typeface="+mn-ea"/>
                <a:cs typeface="+mn-ea"/>
                <a:sym typeface="+mn-lt"/>
              </a:rPr>
              <a:t>统一管理</a:t>
            </a:r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平台：将多家厂商</a:t>
            </a:r>
            <a:r>
              <a:rPr lang="zh-CN" altLang="en-US" sz="1800" kern="0" dirty="0" smtClean="0">
                <a:latin typeface="+mn-lt"/>
                <a:ea typeface="+mn-ea"/>
                <a:cs typeface="+mn-ea"/>
                <a:sym typeface="+mn-lt"/>
              </a:rPr>
              <a:t>的硬件进行</a:t>
            </a:r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统一管理，构建高可用的资源池，实现资源动态分配管理</a:t>
            </a:r>
            <a:endParaRPr lang="en-US" altLang="zh-CN" sz="1800" kern="0" dirty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定制化交付：</a:t>
            </a:r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采用第三方云管平台</a:t>
            </a:r>
            <a:r>
              <a:rPr lang="en-US" altLang="zh-CN" sz="1800" kern="0" dirty="0">
                <a:latin typeface="+mn-lt"/>
                <a:ea typeface="+mn-ea"/>
                <a:cs typeface="+mn-ea"/>
                <a:sym typeface="+mn-lt"/>
              </a:rPr>
              <a:t>CMP</a:t>
            </a:r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，根据客户需求，</a:t>
            </a:r>
            <a:r>
              <a:rPr lang="zh-CN" altLang="en-US" sz="1800" kern="0" dirty="0" smtClean="0">
                <a:latin typeface="+mn-lt"/>
                <a:ea typeface="+mn-ea"/>
                <a:cs typeface="+mn-ea"/>
                <a:sym typeface="+mn-lt"/>
              </a:rPr>
              <a:t>做适配集成，并在项目中</a:t>
            </a:r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lang="zh-CN" altLang="en-US" sz="1800" kern="0" dirty="0" smtClean="0">
                <a:latin typeface="+mn-lt"/>
                <a:ea typeface="+mn-ea"/>
                <a:cs typeface="+mn-ea"/>
                <a:sym typeface="+mn-lt"/>
              </a:rPr>
              <a:t>版本迭代的方式进行交付</a:t>
            </a:r>
            <a:endParaRPr lang="en-US" altLang="zh-CN" sz="1600" kern="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800" kern="0" dirty="0" smtClean="0">
                <a:latin typeface="+mn-lt"/>
                <a:ea typeface="+mn-ea"/>
                <a:cs typeface="+mn-ea"/>
                <a:sym typeface="+mn-lt"/>
              </a:rPr>
              <a:t>云网融合：采用</a:t>
            </a:r>
            <a:r>
              <a:rPr lang="en-US" altLang="zh-CN" sz="1800" kern="0" dirty="0" smtClean="0">
                <a:latin typeface="+mn-lt"/>
                <a:ea typeface="+mn-ea"/>
                <a:cs typeface="+mn-ea"/>
                <a:sym typeface="+mn-lt"/>
              </a:rPr>
              <a:t>SDN</a:t>
            </a:r>
            <a:r>
              <a:rPr lang="zh-CN" altLang="en-US" sz="1800" kern="0" dirty="0" smtClean="0">
                <a:latin typeface="+mn-lt"/>
                <a:ea typeface="+mn-ea"/>
                <a:cs typeface="+mn-ea"/>
                <a:sym typeface="+mn-lt"/>
              </a:rPr>
              <a:t>网络，构建云网融合环境</a:t>
            </a:r>
            <a:endParaRPr lang="en-US" altLang="zh-CN" sz="1800" kern="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自选图形 16"/>
          <p:cNvSpPr>
            <a:spLocks noChangeArrowheads="1"/>
          </p:cNvSpPr>
          <p:nvPr/>
        </p:nvSpPr>
        <p:spPr bwMode="auto">
          <a:xfrm>
            <a:off x="1008063" y="3808944"/>
            <a:ext cx="4277782" cy="406078"/>
          </a:xfrm>
          <a:prstGeom prst="rect">
            <a:avLst/>
          </a:prstGeom>
          <a:solidFill>
            <a:srgbClr val="15B0E8"/>
          </a:solidFill>
          <a:ln w="9525">
            <a:gradFill>
              <a:gsLst>
                <a:gs pos="0">
                  <a:srgbClr val="002060">
                    <a:alpha val="47000"/>
                  </a:srgbClr>
                </a:gs>
                <a:gs pos="50000">
                  <a:schemeClr val="accent1">
                    <a:tint val="44500"/>
                    <a:satMod val="160000"/>
                    <a:alpha val="37000"/>
                  </a:schemeClr>
                </a:gs>
                <a:gs pos="100000">
                  <a:srgbClr val="002060">
                    <a:alpha val="37000"/>
                  </a:srgbClr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vert="horz" wrap="square" lIns="48990" tIns="0" rIns="48990" bIns="0" numCol="1" anchor="ctr" anchorCtr="0" compatLnSpc="1">
            <a:prstTxWarp prst="textNoShape">
              <a:avLst/>
            </a:prstTxWarp>
          </a:bodyPr>
          <a:lstStyle/>
          <a:p>
            <a:pPr marL="0" lvl="4" indent="-97968" algn="ctr" defTabSz="373183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Pct val="80000"/>
              <a:defRPr/>
            </a:pPr>
            <a:endParaRPr lang="zh-CN" altLang="en-US" sz="653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08063" y="4221088"/>
            <a:ext cx="426731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2928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   本</a:t>
            </a: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项目所建设私有云平台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en-US" altLang="zh-CN" sz="1600" kern="0" dirty="0" smtClean="0">
                <a:latin typeface="+mn-lt"/>
                <a:ea typeface="+mn-ea"/>
                <a:cs typeface="+mn-ea"/>
                <a:sym typeface="+mn-lt"/>
              </a:rPr>
              <a:t>Z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银行</a:t>
            </a: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技术架构转型的战略性基础工程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，客户的需求和挑战如下：</a:t>
            </a:r>
            <a:endParaRPr lang="en-US" altLang="zh-CN" sz="1600" kern="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传统</a:t>
            </a:r>
            <a:r>
              <a:rPr lang="en-US" altLang="zh-CN" sz="1600" kern="0" dirty="0" smtClean="0">
                <a:latin typeface="+mn-lt"/>
                <a:ea typeface="+mn-ea"/>
                <a:cs typeface="+mn-ea"/>
                <a:sym typeface="+mn-lt"/>
              </a:rPr>
              <a:t>IT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架构向云平台架构转型</a:t>
            </a:r>
            <a:endParaRPr lang="en-US" altLang="zh-CN" sz="1600" kern="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友商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缺少</a:t>
            </a:r>
            <a:r>
              <a:rPr lang="zh-CN" altLang="en-US" sz="1600" kern="0" dirty="0">
                <a:latin typeface="+mn-lt"/>
                <a:ea typeface="+mn-ea"/>
                <a:cs typeface="+mn-ea"/>
                <a:sym typeface="+mn-lt"/>
              </a:rPr>
              <a:t>服务目录体系</a:t>
            </a:r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，虚拟化平台维护成本高</a:t>
            </a:r>
            <a:endParaRPr lang="en-US" altLang="zh-CN" sz="1600" kern="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>
              <a:spcBef>
                <a:spcPts val="600"/>
              </a:spcBef>
              <a:buFont typeface="Arial" pitchFamily="34" charset="0"/>
              <a:buChar char="•"/>
            </a:pPr>
            <a:endParaRPr lang="en-US" altLang="zh-CN" sz="14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38843" y="3789040"/>
            <a:ext cx="2016223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63606">
              <a:buClr>
                <a:srgbClr val="CC9900"/>
              </a:buClr>
              <a:defRPr/>
            </a:pPr>
            <a:r>
              <a:rPr lang="zh-CN" altLang="en-US" sz="2134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需求与挑战</a:t>
            </a:r>
            <a:endParaRPr lang="zh-CN" altLang="en-US" sz="2134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36634" y="4221088"/>
            <a:ext cx="613623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云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化转型：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通过统一的云管平台管理所有资源，提供多样化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的云服务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目录，成功向云化转型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提高上线效率：实现资源生命周期的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可视化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管理、中间件一键式发放等，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单个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业务上线时间从小时级缩短至分钟级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pPr marL="177800" indent="-177800" defTabSz="162603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降低运维成本：实现云平台和硬件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SDN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网络的一体化运维，整体运维复杂度和工作量降低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70% </a:t>
            </a:r>
          </a:p>
        </p:txBody>
      </p:sp>
      <p:pic>
        <p:nvPicPr>
          <p:cNvPr id="29" name="Picture 2" descr="https://timgsa.baidu.com/timg?image&amp;quality=80&amp;size=b9999_10000&amp;sec=1559559454066&amp;di=0b84646d75934d113a92c429ffdf6609&amp;imgtype=jpg&amp;src=http%3A%2F%2Fimg.okbao.com%2Fuploads%2F151103%2F1416-1511031024061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231900"/>
            <a:ext cx="4253094" cy="248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2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  <a:cs typeface="+mn-ea"/>
                <a:sym typeface="+mn-lt"/>
              </a:rPr>
              <a:t>FusionSphere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增强了哪些特性？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华为云</a:t>
            </a:r>
            <a:r>
              <a:rPr lang="en-US" altLang="zh-CN" dirty="0">
                <a:latin typeface="+mn-lt"/>
                <a:cs typeface="+mn-ea"/>
                <a:sym typeface="+mn-lt"/>
              </a:rPr>
              <a:t>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支持哪些类型服务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lt"/>
                <a:cs typeface="+mn-ea"/>
                <a:sym typeface="+mn-lt"/>
              </a:rPr>
              <a:t/>
            </a:r>
            <a:br>
              <a:rPr lang="en-US" altLang="zh-CN" dirty="0" smtClean="0">
                <a:latin typeface="+mn-lt"/>
                <a:cs typeface="+mn-ea"/>
                <a:sym typeface="+mn-lt"/>
              </a:rPr>
            </a:b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83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华为对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社区贡献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社区版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存在的问题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华为增强商用版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 -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FusionSphere</a:t>
            </a:r>
            <a:r>
              <a:rPr lang="en-US" altLang="zh-CN" dirty="0">
                <a:latin typeface="+mn-lt"/>
                <a:cs typeface="+mn-ea"/>
                <a:sym typeface="+mn-lt"/>
              </a:rPr>
              <a:t> OpenStack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华为全栈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OpenStack- </a:t>
            </a:r>
            <a:r>
              <a:rPr lang="zh-CN" altLang="en-US" dirty="0">
                <a:latin typeface="+mn-lt"/>
                <a:cs typeface="+mn-ea"/>
                <a:sym typeface="+mn-lt"/>
              </a:rPr>
              <a:t>华为云</a:t>
            </a:r>
            <a:r>
              <a:rPr lang="en-US" altLang="zh-CN" dirty="0">
                <a:latin typeface="+mn-lt"/>
                <a:cs typeface="+mn-ea"/>
                <a:sym typeface="+mn-lt"/>
              </a:rPr>
              <a:t>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全栈混合云解决方案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4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社区</a:t>
            </a:r>
            <a:endParaRPr lang="en-US" altLang="zh-CN" dirty="0" smtClean="0"/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https://www.openstack.org/</a:t>
            </a:r>
            <a:endParaRPr lang="zh-CN" altLang="en-US" dirty="0" smtClean="0"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3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学完本课程后，您将能够：</a:t>
            </a: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描述华为对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社区的贡献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描述社区版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存在的问题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描述华为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增强商用版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z="1800" dirty="0" smtClean="0">
                <a:latin typeface="+mn-lt"/>
                <a:cs typeface="+mn-ea"/>
                <a:sym typeface="+mn-lt"/>
              </a:rPr>
              <a:t>解决方案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70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5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华为对</a:t>
            </a:r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社区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贡献</a:t>
            </a:r>
            <a:endParaRPr lang="en-US" altLang="zh-CN" b="1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社区版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存在的问题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华为增强商用版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 - FusionSphere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华为全栈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OpenStack- </a:t>
            </a:r>
            <a:r>
              <a:rPr lang="zh-CN" altLang="en-US" dirty="0">
                <a:latin typeface="+mn-lt"/>
                <a:cs typeface="+mn-ea"/>
                <a:sym typeface="+mn-lt"/>
              </a:rPr>
              <a:t>华为云</a:t>
            </a:r>
            <a:r>
              <a:rPr lang="en-US" altLang="zh-CN" dirty="0">
                <a:latin typeface="+mn-lt"/>
                <a:cs typeface="+mn-ea"/>
                <a:sym typeface="+mn-lt"/>
              </a:rPr>
              <a:t>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全栈混合云解决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方案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22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社区地位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华为作为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八大白金会员之一，拥有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董事会席位，一直积极保护，授权和推广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社区和软件。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1482491" y="3392996"/>
            <a:ext cx="1764196" cy="438610"/>
          </a:xfrm>
          <a:prstGeom prst="roundRect">
            <a:avLst/>
          </a:prstGeom>
          <a:solidFill>
            <a:srgbClr val="15B0E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AT&amp;T</a:t>
            </a:r>
            <a:endParaRPr lang="zh-CN" altLang="en-US" sz="2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4090950" y="3392996"/>
            <a:ext cx="1764196" cy="438610"/>
          </a:xfrm>
          <a:prstGeom prst="roundRect">
            <a:avLst/>
          </a:prstGeom>
          <a:solidFill>
            <a:srgbClr val="15B0E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爱立信</a:t>
            </a:r>
          </a:p>
        </p:txBody>
      </p:sp>
      <p:sp>
        <p:nvSpPr>
          <p:cNvPr id="29" name="文本框 28"/>
          <p:cNvSpPr txBox="1"/>
          <p:nvPr/>
        </p:nvSpPr>
        <p:spPr bwMode="auto">
          <a:xfrm>
            <a:off x="9192344" y="3392996"/>
            <a:ext cx="1764196" cy="438610"/>
          </a:xfrm>
          <a:prstGeom prst="roundRect">
            <a:avLst/>
          </a:prstGeom>
          <a:solidFill>
            <a:srgbClr val="15B0E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英特尔</a:t>
            </a:r>
          </a:p>
        </p:txBody>
      </p:sp>
      <p:sp>
        <p:nvSpPr>
          <p:cNvPr id="30" name="文本框 29"/>
          <p:cNvSpPr txBox="1"/>
          <p:nvPr/>
        </p:nvSpPr>
        <p:spPr bwMode="auto">
          <a:xfrm>
            <a:off x="1482491" y="4720817"/>
            <a:ext cx="1764196" cy="438610"/>
          </a:xfrm>
          <a:prstGeom prst="roundRect">
            <a:avLst/>
          </a:prstGeom>
          <a:solidFill>
            <a:srgbClr val="15B0E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Rackspace</a:t>
            </a:r>
            <a:endParaRPr lang="zh-CN" altLang="en-US" sz="2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 bwMode="auto">
          <a:xfrm>
            <a:off x="4052442" y="4720817"/>
            <a:ext cx="1764196" cy="438610"/>
          </a:xfrm>
          <a:prstGeom prst="roundRect">
            <a:avLst/>
          </a:prstGeom>
          <a:solidFill>
            <a:srgbClr val="15B0E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cs typeface="+mn-ea"/>
                <a:sym typeface="+mn-lt"/>
              </a:rPr>
              <a:t>RedHat</a:t>
            </a:r>
            <a:endParaRPr lang="zh-CN" altLang="en-US" sz="2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 bwMode="auto">
          <a:xfrm>
            <a:off x="6622393" y="4720817"/>
            <a:ext cx="1764196" cy="438610"/>
          </a:xfrm>
          <a:prstGeom prst="roundRect">
            <a:avLst/>
          </a:prstGeom>
          <a:solidFill>
            <a:srgbClr val="15B0E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SUSE</a:t>
            </a:r>
            <a:endParaRPr lang="zh-CN" altLang="en-US" sz="2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9192344" y="4720817"/>
            <a:ext cx="1764196" cy="438610"/>
          </a:xfrm>
          <a:prstGeom prst="roundRect">
            <a:avLst/>
          </a:prstGeom>
          <a:solidFill>
            <a:srgbClr val="15B0E8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腾讯云</a:t>
            </a:r>
            <a:endParaRPr lang="zh-CN" altLang="en-US" sz="2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60" y="3332039"/>
            <a:ext cx="2232248" cy="48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2135560" y="157204"/>
            <a:ext cx="76327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buClrTx/>
              <a:buFontTx/>
              <a:buNone/>
            </a:pPr>
            <a:endParaRPr lang="en-US" altLang="zh-CN" sz="2100" dirty="0">
              <a:solidFill>
                <a:srgbClr val="99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1" name="Title 2"/>
          <p:cNvSpPr txBox="1">
            <a:spLocks/>
          </p:cNvSpPr>
          <p:nvPr/>
        </p:nvSpPr>
        <p:spPr>
          <a:xfrm>
            <a:off x="1769319" y="102668"/>
            <a:ext cx="8751857" cy="628854"/>
          </a:xfrm>
          <a:prstGeom prst="rect">
            <a:avLst/>
          </a:prstGeom>
        </p:spPr>
        <p:txBody>
          <a:bodyPr lIns="72562" tIns="36281" rIns="72562" bIns="36281"/>
          <a:lstStyle/>
          <a:p>
            <a:pPr eaLnBrk="0" hangingPunct="0">
              <a:buNone/>
              <a:defRPr/>
            </a:pPr>
            <a:endParaRPr lang="en-US" altLang="zh-CN" sz="22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华为积极贡献和回馈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社区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社区贡献排名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(Stein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版本集成项目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)</a:t>
            </a:r>
            <a:endParaRPr lang="zh-CN" altLang="en-US" smtClean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49195"/>
              </p:ext>
            </p:extLst>
          </p:nvPr>
        </p:nvGraphicFramePr>
        <p:xfrm>
          <a:off x="1720072" y="1916832"/>
          <a:ext cx="8751856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46072"/>
                <a:gridCol w="1601928"/>
                <a:gridCol w="1601928"/>
                <a:gridCol w="1601928"/>
              </a:tblGrid>
              <a:tr h="3857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贡献点</a:t>
                      </a:r>
                      <a:endParaRPr lang="zh-CN" alt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贡献描述</a:t>
                      </a:r>
                      <a:endParaRPr lang="zh-CN" alt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贡献数量</a:t>
                      </a:r>
                      <a:endParaRPr lang="zh-CN" alt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贡献排名</a:t>
                      </a:r>
                      <a:endParaRPr lang="zh-CN" alt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15B0E8"/>
                    </a:solidFill>
                  </a:tcPr>
                </a:tc>
              </a:tr>
              <a:tr h="3857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Draft Blueprints</a:t>
                      </a:r>
                      <a:endParaRPr 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新特性</a:t>
                      </a:r>
                      <a:endParaRPr lang="zh-CN" alt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r>
                        <a:rPr lang="zh-CN" altLang="en-US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2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altLang="zh-CN" sz="2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3857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Completed Blueprints</a:t>
                      </a:r>
                      <a:endParaRPr 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贡献特性</a:t>
                      </a:r>
                      <a:endParaRPr lang="zh-CN" alt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2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altLang="zh-CN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3857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File Bugs    </a:t>
                      </a:r>
                      <a:endParaRPr 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提交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Bug</a:t>
                      </a:r>
                      <a:endParaRPr 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509</a:t>
                      </a:r>
                      <a:r>
                        <a:rPr lang="zh-CN" altLang="en-US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2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altLang="zh-CN" sz="2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3857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Resolved Bugs</a:t>
                      </a:r>
                      <a:endParaRPr 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修改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Bug</a:t>
                      </a:r>
                      <a:endParaRPr 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244</a:t>
                      </a:r>
                      <a:r>
                        <a:rPr lang="zh-CN" altLang="en-US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2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altLang="zh-CN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3857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Reviews</a:t>
                      </a:r>
                      <a:endParaRPr 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检视数</a:t>
                      </a:r>
                      <a:endParaRPr lang="zh-CN" alt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5299</a:t>
                      </a:r>
                      <a:r>
                        <a:rPr lang="zh-CN" altLang="en-US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2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altLang="zh-CN" sz="2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3857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Commits</a:t>
                      </a:r>
                      <a:endParaRPr 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提交数</a:t>
                      </a:r>
                      <a:endParaRPr lang="zh-CN" alt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1091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altLang="zh-CN" sz="20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652284" y="6109477"/>
            <a:ext cx="2893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Source: https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://www.stackalytics.com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7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华为对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社区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贡献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社区版</a:t>
            </a:r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存在的问题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华为增强商用版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 - FusionSphere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华为全栈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OpenStack- </a:t>
            </a:r>
            <a:r>
              <a:rPr lang="zh-CN" altLang="en-US" dirty="0">
                <a:latin typeface="+mn-lt"/>
                <a:cs typeface="+mn-ea"/>
                <a:sym typeface="+mn-lt"/>
              </a:rPr>
              <a:t>华为云</a:t>
            </a:r>
            <a:r>
              <a:rPr lang="en-US" altLang="zh-CN" dirty="0">
                <a:latin typeface="+mn-lt"/>
                <a:cs typeface="+mn-ea"/>
                <a:sym typeface="+mn-lt"/>
              </a:rPr>
              <a:t>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全栈混合云解决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方案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7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04083"/>
              </p:ext>
            </p:extLst>
          </p:nvPr>
        </p:nvGraphicFramePr>
        <p:xfrm>
          <a:off x="2153213" y="1304764"/>
          <a:ext cx="7885575" cy="44892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3541"/>
                <a:gridCol w="5722034"/>
              </a:tblGrid>
              <a:tr h="278177">
                <a:tc>
                  <a:txBody>
                    <a:bodyPr/>
                    <a:lstStyle/>
                    <a:p>
                      <a:pPr marL="0" marR="0" indent="0" algn="l" defTabSz="91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功能分类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未实现的功能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</a:tr>
              <a:tr h="119902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操作维护</a:t>
                      </a:r>
                      <a:endParaRPr lang="zh-CN" altLang="en-US" sz="14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VDC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管理</a:t>
                      </a:r>
                      <a:endParaRPr lang="en-US" altLang="zh-CN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App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虚拟化部署</a:t>
                      </a:r>
                      <a:endParaRPr lang="en-US" altLang="zh-CN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硬件和虚拟化资源统一管理</a:t>
                      </a:r>
                      <a:endParaRPr lang="en-US" altLang="zh-CN" sz="1400" baseline="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即插即用容量扩展</a:t>
                      </a:r>
                      <a:endParaRPr lang="en-US" altLang="zh-CN" sz="1400" baseline="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升级和回退</a:t>
                      </a:r>
                      <a:endParaRPr lang="en-US" altLang="zh-CN" sz="1400" baseline="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64173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业务连续性</a:t>
                      </a:r>
                      <a:endParaRPr lang="zh-CN" altLang="en-US" sz="14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App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实时故障检测</a:t>
                      </a:r>
                      <a:endParaRPr lang="en-US" altLang="zh-CN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42900" marR="0" indent="-342900" algn="l" defTabSz="91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4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OpenStack &amp; App</a:t>
                      </a:r>
                      <a:r>
                        <a:rPr lang="zh-CN" altLang="en-US" sz="14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故障检测和恢复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455969">
                <a:tc>
                  <a:txBody>
                    <a:bodyPr/>
                    <a:lstStyle/>
                    <a:p>
                      <a:pPr marL="0" marR="0" indent="0" algn="l" defTabSz="91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可扩展性</a:t>
                      </a:r>
                      <a:endParaRPr lang="zh-CN" altLang="en-US" sz="14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4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OpenStack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尚未测试超过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1500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主机的资源池</a:t>
                      </a:r>
                      <a:endParaRPr lang="en-US" altLang="zh-CN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异地多数据中心</a:t>
                      </a:r>
                      <a:endParaRPr lang="zh-CN" altLang="en-US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641734">
                <a:tc>
                  <a:txBody>
                    <a:bodyPr/>
                    <a:lstStyle/>
                    <a:p>
                      <a:pPr marL="0" marR="0" indent="0" algn="l" defTabSz="91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性能</a:t>
                      </a:r>
                      <a:endParaRPr lang="zh-CN" altLang="en-US" sz="14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数据面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app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虚拟化</a:t>
                      </a:r>
                      <a:endParaRPr lang="en-US" altLang="zh-CN" sz="1400" baseline="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内部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VMs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通讯性能</a:t>
                      </a:r>
                      <a:endParaRPr lang="en-US" altLang="zh-CN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存储性能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455969">
                <a:tc>
                  <a:txBody>
                    <a:bodyPr/>
                    <a:lstStyle/>
                    <a:p>
                      <a:pPr marL="0" marR="0" indent="0" algn="l" defTabSz="91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集成能力</a:t>
                      </a:r>
                      <a:endParaRPr lang="zh-CN" altLang="en-US" sz="14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多供应商集成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Multi-vendor Integration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企业级认证集成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575860">
                <a:tc>
                  <a:txBody>
                    <a:bodyPr/>
                    <a:lstStyle/>
                    <a:p>
                      <a:pPr marL="0" marR="0" indent="0" algn="l" defTabSz="91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网络管理</a:t>
                      </a:r>
                      <a:endParaRPr lang="zh-CN" altLang="en-US" sz="14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虚拟拓扑管理</a:t>
                      </a:r>
                      <a:endParaRPr lang="en-US" altLang="zh-CN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物理和逻辑拓扑映射</a:t>
                      </a:r>
                      <a:endParaRPr lang="en-US" altLang="zh-CN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19436" y="5926525"/>
            <a:ext cx="10453427" cy="418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1305" tIns="35652" rIns="71305" bIns="35652" rtlCol="0" anchor="ctr">
            <a:no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chemeClr val="tx1"/>
                </a:solidFill>
                <a:cs typeface="+mn-ea"/>
                <a:sym typeface="+mn-lt"/>
              </a:rPr>
              <a:t>社区版</a:t>
            </a:r>
            <a:r>
              <a:rPr lang="en-US" altLang="zh-CN" sz="2000" dirty="0" smtClean="0">
                <a:solidFill>
                  <a:schemeClr val="tx1"/>
                </a:solidFill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chemeClr val="tx1"/>
                </a:solidFill>
                <a:cs typeface="+mn-ea"/>
                <a:sym typeface="+mn-lt"/>
              </a:rPr>
              <a:t>距离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商用</a:t>
            </a:r>
            <a:r>
              <a:rPr lang="zh-CN" altLang="en-US" sz="2000" dirty="0" smtClean="0">
                <a:solidFill>
                  <a:schemeClr val="tx1"/>
                </a:solidFill>
                <a:cs typeface="+mn-ea"/>
                <a:sym typeface="+mn-lt"/>
              </a:rPr>
              <a:t>有差距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，企业需要基于</a:t>
            </a:r>
            <a:r>
              <a:rPr lang="en-US" altLang="zh-CN" sz="2000" dirty="0" err="1">
                <a:solidFill>
                  <a:schemeClr val="tx1"/>
                </a:solidFill>
                <a:cs typeface="+mn-ea"/>
                <a:sym typeface="+mn-lt"/>
              </a:rPr>
              <a:t>OpenStack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的企业版云服务和管理</a:t>
            </a:r>
            <a:r>
              <a:rPr lang="zh-CN" altLang="en-US" sz="2000" dirty="0" smtClean="0">
                <a:solidFill>
                  <a:schemeClr val="tx1"/>
                </a:solidFill>
                <a:cs typeface="+mn-ea"/>
                <a:sym typeface="+mn-lt"/>
              </a:rPr>
              <a:t>平台。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社区版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商用存在的问题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639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华为对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社区贡献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社区版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存在的问题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华为增强商用版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 - FusionSphere OpenStack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华为全栈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华为</a:t>
            </a:r>
            <a:r>
              <a:rPr lang="zh-CN" altLang="en-US" dirty="0">
                <a:latin typeface="+mn-lt"/>
                <a:cs typeface="+mn-ea"/>
                <a:sym typeface="+mn-lt"/>
              </a:rPr>
              <a:t>云</a:t>
            </a:r>
            <a:r>
              <a:rPr lang="en-US" altLang="zh-CN" dirty="0">
                <a:latin typeface="+mn-lt"/>
                <a:cs typeface="+mn-ea"/>
                <a:sym typeface="+mn-lt"/>
              </a:rPr>
              <a:t>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全栈混合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云解决方案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495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5nttglef">
      <a:majorFont>
        <a:latin typeface="Microsoft YaHei"/>
        <a:ea typeface="微软雅黑"/>
        <a:cs typeface=""/>
      </a:majorFont>
      <a:minorFont>
        <a:latin typeface="Microsoft YaHe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rtlCol="0" anchor="ctr" anchorCtr="0" compatLnSpc="1">
        <a:prstTxWarp prst="textNoShape">
          <a:avLst/>
        </a:prstTxWarp>
        <a:spAutoFit/>
      </a:bodyPr>
      <a:lstStyle>
        <a:defPPr>
          <a:defRPr sz="2400" dirty="0" smtClean="0">
            <a:latin typeface="+mn-ea"/>
            <a:ea typeface="+mn-ea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微软雅黑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66424</TotalTime>
  <Words>2855</Words>
  <Application>Microsoft Office PowerPoint</Application>
  <PresentationFormat>宽屏</PresentationFormat>
  <Paragraphs>459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Open Sans</vt:lpstr>
      <vt:lpstr>宋体</vt:lpstr>
      <vt:lpstr>Microsoft YaHei</vt:lpstr>
      <vt:lpstr>Microsoft YaHei</vt:lpstr>
      <vt:lpstr>黑体</vt:lpstr>
      <vt:lpstr>Arial</vt:lpstr>
      <vt:lpstr>FrutigerNext LT Light</vt:lpstr>
      <vt:lpstr>FrutigerNext LT Medium</vt:lpstr>
      <vt:lpstr>FrutigerNext LT Regular</vt:lpstr>
      <vt:lpstr>Wingdings</vt:lpstr>
      <vt:lpstr>人才生态发展部-母版</vt:lpstr>
      <vt:lpstr>华为OpenStack增强商用解决方案</vt:lpstr>
      <vt:lpstr>PowerPoint 演示文稿</vt:lpstr>
      <vt:lpstr>PowerPoint 演示文稿</vt:lpstr>
      <vt:lpstr>PowerPoint 演示文稿</vt:lpstr>
      <vt:lpstr>华为在OpenStack社区地位</vt:lpstr>
      <vt:lpstr>华为积极贡献和回馈OpenStack社区</vt:lpstr>
      <vt:lpstr>PowerPoint 演示文稿</vt:lpstr>
      <vt:lpstr>社区版OpenStack商用存在的问题</vt:lpstr>
      <vt:lpstr>PowerPoint 演示文稿</vt:lpstr>
      <vt:lpstr>华为FusionSphere OpenStack</vt:lpstr>
      <vt:lpstr>华为FusionSphere OpenStack的策略</vt:lpstr>
      <vt:lpstr>FusionSphere OpenStack级联增强</vt:lpstr>
      <vt:lpstr>FusionSphere OpenStack基础架构可靠性增强</vt:lpstr>
      <vt:lpstr>FusionSphere OpenStack VM可靠性增强</vt:lpstr>
      <vt:lpstr>FusionSphere OpenStack VM带宽配置增强</vt:lpstr>
      <vt:lpstr>FusionSphere OpenStack共享卷机制增强</vt:lpstr>
      <vt:lpstr>FusionSphere OpenStack用户态EVS增强</vt:lpstr>
      <vt:lpstr>FusionSphere OpenStack SDN网络增强</vt:lpstr>
      <vt:lpstr>PowerPoint 演示文稿</vt:lpstr>
      <vt:lpstr>华为云Stack全栈云解决方案</vt:lpstr>
      <vt:lpstr>华为云Stack 6.5.0云服务清单</vt:lpstr>
      <vt:lpstr>华为云Stack典型场景 - 云安全</vt:lpstr>
      <vt:lpstr>华为云Stack典型场景 - 云灾备</vt:lpstr>
      <vt:lpstr>华为云Stack典型场景 - 混合云</vt:lpstr>
      <vt:lpstr>案例1 - S国政务云平台项目</vt:lpstr>
      <vt:lpstr>案例2 - Z银行X市云平台项目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yangwenbin (D)</cp:lastModifiedBy>
  <cp:revision>2726</cp:revision>
  <dcterms:created xsi:type="dcterms:W3CDTF">2003-08-21T06:48:56Z</dcterms:created>
  <dcterms:modified xsi:type="dcterms:W3CDTF">2019-08-09T02:02:02Z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(3)tfqH7Gc43PLauDvP0pDDJ6o/3xhyL6Vv9LIIgzgz3NEI/S9xSJa7UNrc5W9wVKIesL+rUXKG
V22lAz+vjxNkKlu6YxYnnFk3AMa7BxPOnjWPbGLy5KkinCd645P136M4HdRksQ44HpzDRWHt
1NsMY3uEOONL6BByCUT5hkJWkrbxrbomvuwvmze+iQ0HzYyiabOIuYworLwc+eC0bg3KI/ll
LdndnskKf4qFQBWQML</vt:lpwstr>
  </property>
  <property fmtid="{D5CDD505-2E9C-101B-9397-08002B2CF9AE}" pid="18" name="_2015_ms_pID_7253431">
    <vt:lpwstr>hfa0fzjHJU1J/D3utLt1j9OYkzXA7R9eqQ576Dg6La4MlFMJ8EBzK9
sRsfnpFv0KFUNzm1WUCnHZQwaqghrT5Dr3gARxq6NcebqBfBqsW/tgQ97vGKC/i2j/+If22C
Gl1Ns4k0GDwXZy1AlpC8QPUweyX572UdmrRyuJj7fOityhWfX7fnEMNCe5ydqG8ZNsdDy6RN
PuRTtNGbm20vA5kLdA7Z7h6Abq3Fy+iK6yEu</vt:lpwstr>
  </property>
  <property fmtid="{D5CDD505-2E9C-101B-9397-08002B2CF9AE}" pid="19" name="_2015_ms_pID_7253432">
    <vt:lpwstr>8FNAmb/mQNISF78DjWtCAnNFZwZsMJoWicjI
+PtjClORWvW6Vk3rmCbhkPh2bMECeA==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</Properties>
</file>