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6" r:id="rId9"/>
    <p:sldId id="267" r:id="rId10"/>
    <p:sldId id="268" r:id="rId11"/>
    <p:sldId id="274" r:id="rId12"/>
    <p:sldId id="275" r:id="rId13"/>
    <p:sldId id="277" r:id="rId14"/>
    <p:sldId id="276" r:id="rId15"/>
    <p:sldId id="278" r:id="rId16"/>
    <p:sldId id="270" r:id="rId17"/>
    <p:sldId id="271" r:id="rId18"/>
    <p:sldId id="273" r:id="rId19"/>
    <p:sldId id="281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55ADE-F2C8-5140-96B4-7A6ECDC5D6E0}" v="133" dt="2022-12-02T19:59:47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6327"/>
  </p:normalViewPr>
  <p:slideViewPr>
    <p:cSldViewPr snapToGrid="0">
      <p:cViewPr varScale="1">
        <p:scale>
          <a:sx n="141" d="100"/>
          <a:sy n="141" d="100"/>
        </p:scale>
        <p:origin x="4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3C03-8470-6F44-D5E4-8FA9C2F85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F4FB6-BBF1-D2B9-36D9-52C6BD1B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75A5-D2A7-F49F-D3E4-62D5F893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1E81-AA6E-DE8E-EC95-05DA4728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71E60-7486-A9A1-8559-526578DE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B56A-0671-F3B6-3231-9CA30BBE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3E0B5-E779-D21E-8542-E3F5A56BD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975C9-833A-9FBB-785E-EDE1E42A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60B4-E5C4-A826-B999-FB8F315F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4E14-D765-B08E-E851-0E4282D7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8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6022D-981E-69E3-42D8-7A5EF6097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70D84-7F61-9608-8229-46B8056BC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8AC2-2A0C-9D8B-716D-4B75E90C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A0AB-AF06-235B-0366-BB4FE472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0DAE-CEB1-5B57-F9AD-0E0C1F37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10BC-6F0E-FD2F-E048-910005AC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36E9-EDDE-D85D-09F2-9A7E2C59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A7A9-0827-D660-3D20-051D1683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D042-CAB6-A7C7-5793-BF939F48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34C0F-BBD4-D1F2-DEFB-CAD7DB06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29B5-7645-BEC7-B3B3-E3278ACD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1C1BB-CC72-408F-8417-84D326A1F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DE29-8374-7A96-041D-4358FB62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4DA5-E069-E0AB-E358-307DDA21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27CE-4019-62C5-8FA0-C4ECFF54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E4DC-3F4A-E4DE-FFC0-919451D0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3825-BBAA-5498-E21A-8DC62184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6D078-9AEA-D399-8A6A-A3347B53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06C64-B918-F8E5-62C1-092598A8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E237E-CC1D-DF95-6B26-E4014B3E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99642-83FD-88F4-14BB-E6FBC7B5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1351-169E-070C-B484-8AF5FB9B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BE2A7-B9F7-47A4-B943-43FA1318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7E1C-3329-5148-F4A8-4231BF00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680EA-D42B-2374-5B58-A7D223870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1DD44-0007-271D-CE76-BC113C75E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63F2B-C1AA-4AB6-9056-DBBC6EFA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A007D-180F-23CA-F883-8F93051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F01EA-64C3-AE36-07F5-04C433CE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7204-A761-0A54-BE7F-06A55CE7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0866E-5D27-FCE6-271A-93DEC0D7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869F8-AE90-007C-EB74-27A40E1F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F933D-A133-7297-0138-D98F8D26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6332A-22DF-65BE-06F6-24B88F96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B876C-1A00-A947-C2B7-20967D3F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CEB5-2FF7-AA35-02FB-82243DD9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9C09-369C-A479-63BF-1E131A3F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497A-5D13-8386-B35C-617130EF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8E2A0-D9B2-E23A-C6D5-487D3A02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A2F4B-3098-4F50-3F69-9B1CFE70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D660-CA59-657D-34B7-AC999D9C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5C97F-BA0B-FACE-FAFA-27AE56A9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BF5C-6B38-A285-E47E-74961FF7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1013E-8D3B-ED8A-4B85-BFDE2C1EA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0CCC-D696-8825-EE2E-4D25251CE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E72DD-CA1C-EF09-68B1-5CB5246E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FA113-2555-7075-D173-476A4CF7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B50E-232D-1B20-022F-A3E9C359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0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E2EB0-4654-53B7-E2F9-A1066D8B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CC592-1075-1587-95AF-2653E93BD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32E6D-8D53-6220-1CD4-6B34D568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7D20-6438-7E44-9A21-D963430F10D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DF2B4-551D-1C95-7AA8-6AFFB2459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9548-F551-C742-459E-A2CF89F80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07AD-6568-0340-81CD-46344AA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5">
            <a:extLst>
              <a:ext uri="{FF2B5EF4-FFF2-40B4-BE49-F238E27FC236}">
                <a16:creationId xmlns:a16="http://schemas.microsoft.com/office/drawing/2014/main" id="{EB10A256-8757-6A2C-E7BB-035211154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648" y="2973234"/>
            <a:ext cx="5364703" cy="218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967" tIns="45481" rIns="90967" bIns="45481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1pPr>
            <a:lvl2pPr marL="456558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2pPr>
            <a:lvl3pPr marL="913117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3pPr>
            <a:lvl4pPr marL="1369676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4pPr>
            <a:lvl5pPr marL="1826235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5pPr>
            <a:lvl6pPr marL="2282795" algn="l" defTabSz="913117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6pPr>
            <a:lvl7pPr marL="2739354" algn="l" defTabSz="913117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7pPr>
            <a:lvl8pPr marL="3195911" algn="l" defTabSz="913117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8pPr>
            <a:lvl9pPr marL="3652470" algn="l" defTabSz="913117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ctr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sm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+mn-ea"/>
                <a:cs typeface="Arial" pitchFamily="34" charset="0"/>
              </a:rPr>
              <a:t>Health Economics team Interview</a:t>
            </a:r>
          </a:p>
          <a:p>
            <a:pPr marL="0" marR="0" lvl="0" indent="0" algn="ctr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sm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sm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small" spc="199" normalizeH="0" baseline="0" noProof="0" dirty="0">
              <a:ln>
                <a:noFill/>
              </a:ln>
              <a:solidFill>
                <a:srgbClr val="B4985A"/>
              </a:solidFill>
              <a:effectLst/>
              <a:uLnTx/>
              <a:uFillTx/>
              <a:latin typeface="Garamond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small" spc="199" normalizeH="0" baseline="0" noProof="0" dirty="0">
              <a:ln>
                <a:noFill/>
              </a:ln>
              <a:solidFill>
                <a:srgbClr val="B4985A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199" normalizeH="0" baseline="0" noProof="0" dirty="0">
                <a:ln>
                  <a:noFill/>
                </a:ln>
                <a:solidFill>
                  <a:srgbClr val="B4985A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itchFamily="34" charset="0"/>
              </a:rPr>
              <a:t>dec 2, 2022</a:t>
            </a:r>
          </a:p>
          <a:p>
            <a:pPr marL="0" marR="0" lvl="0" indent="0" algn="ctr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sm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E7C6C68C-EBC2-6060-2771-BE76DD0DB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648" y="1992150"/>
            <a:ext cx="5364703" cy="5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967" tIns="45481" rIns="90967" bIns="45481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1pPr>
            <a:lvl2pPr marL="456558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2pPr>
            <a:lvl3pPr marL="913117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3pPr>
            <a:lvl4pPr marL="1369676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4pPr>
            <a:lvl5pPr marL="1826235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5pPr>
            <a:lvl6pPr marL="2282795" algn="l" defTabSz="913117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6pPr>
            <a:lvl7pPr marL="2739354" algn="l" defTabSz="913117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7pPr>
            <a:lvl8pPr marL="3195911" algn="l" defTabSz="913117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8pPr>
            <a:lvl9pPr marL="3652470" algn="l" defTabSz="913117" rtl="0" eaLnBrk="1" latinLnBrk="0" hangingPunct="1">
              <a:defRPr sz="1000" kern="1200">
                <a:solidFill>
                  <a:schemeClr val="tx1"/>
                </a:solidFill>
                <a:latin typeface="Garamond" pitchFamily="18" charset="0"/>
                <a:ea typeface="+mn-ea"/>
                <a:cs typeface="Arial" pitchFamily="34" charset="0"/>
              </a:defRPr>
            </a:lvl9pPr>
          </a:lstStyle>
          <a:p>
            <a:pPr algn="ctr" eaLnBrk="0" fontAlgn="b" hangingPunct="0"/>
            <a:r>
              <a:rPr lang="en-US" sz="3000" b="1" cap="small" dirty="0">
                <a:solidFill>
                  <a:srgbClr val="000000"/>
                </a:solidFill>
                <a:latin typeface="Gill Sans MT" pitchFamily="34" charset="0"/>
              </a:rPr>
              <a:t>HCSC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4C9ABC-1047-EA65-EE19-8567E671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350" y="5157965"/>
            <a:ext cx="1669549" cy="6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823B8-D2C7-1CEC-124E-2C6C5FA1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23" y="1333500"/>
            <a:ext cx="6375400" cy="41910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E33244E-5AD0-3534-B96F-D097D1141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Feature Importance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37B75-4E4A-0FDB-CCB7-6932D6D02464}"/>
              </a:ext>
            </a:extLst>
          </p:cNvPr>
          <p:cNvSpPr txBox="1"/>
          <p:nvPr/>
        </p:nvSpPr>
        <p:spPr>
          <a:xfrm>
            <a:off x="683077" y="1682368"/>
            <a:ext cx="346919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Georgia" panose="02040502050405020303" pitchFamily="18" charset="0"/>
              </a:rPr>
              <a:t>Feature importance 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</a:p>
          <a:p>
            <a:endParaRPr lang="en-US" sz="500" dirty="0">
              <a:latin typeface="Georgia" panose="02040502050405020303" pitchFamily="18" charset="0"/>
            </a:endParaRP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Feature importance is a key concept in machine learning that refers to the relative importance of each feature in the training data.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In other words, it tells us which features are most predictive of the target variable. </a:t>
            </a:r>
            <a:endParaRPr lang="en-US" dirty="0">
              <a:latin typeface="source-serif-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DAE51-DFA8-F42A-87FE-AC2DF9768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C01DE7-0D1C-461E-9C29-5BBC8DDA21FB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6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E33244E-5AD0-3534-B96F-D097D1141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Feature Importance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37B75-4E4A-0FDB-CCB7-6932D6D02464}"/>
              </a:ext>
            </a:extLst>
          </p:cNvPr>
          <p:cNvSpPr txBox="1"/>
          <p:nvPr/>
        </p:nvSpPr>
        <p:spPr>
          <a:xfrm>
            <a:off x="683077" y="1682368"/>
            <a:ext cx="346919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Georgia" panose="02040502050405020303" pitchFamily="18" charset="0"/>
              </a:rPr>
              <a:t>Feature importance 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</a:t>
            </a:r>
          </a:p>
          <a:p>
            <a:endParaRPr lang="en-US" sz="500" dirty="0">
              <a:latin typeface="Georgia" panose="02040502050405020303" pitchFamily="18" charset="0"/>
            </a:endParaRP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Feature importance is a key concept in machine learning that refers to the relative importance of each feature in the training data.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In other words, it tells us which features are most predictive of the target variable. </a:t>
            </a:r>
            <a:endParaRPr lang="en-US" dirty="0">
              <a:latin typeface="source-serif-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030F95-ADA9-75F8-067E-2D1D56A7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23" y="1333500"/>
            <a:ext cx="6540500" cy="419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14904-8C40-4B8A-2D30-A67D3799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683760-D0E4-10BA-A88C-2B1FBC5E812C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7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50610E8-83FB-E97F-C1DC-56BE13151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88" y="3074614"/>
            <a:ext cx="7116996" cy="35438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4294" rtl="0" fontAlgn="base">
              <a:spcBef>
                <a:spcPct val="5000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2pPr>
            <a:lvl3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3pPr>
            <a:lvl4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4pPr>
            <a:lvl5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5pPr>
            <a:lvl6pPr marL="456291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6pPr>
            <a:lvl7pPr marL="912582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7pPr>
            <a:lvl8pPr marL="1368875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8pPr>
            <a:lvl9pPr marL="1825165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9pPr>
          </a:lstStyle>
          <a:p>
            <a:pPr marL="0" marR="0" lvl="0" indent="0" algn="l" defTabSz="91429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600" kern="0" cap="small" spc="194" dirty="0">
                <a:solidFill>
                  <a:srgbClr val="000000"/>
                </a:solidFill>
                <a:latin typeface="Century Gothic"/>
                <a:cs typeface="Arial"/>
              </a:rPr>
              <a:t>Wellness Visit</a:t>
            </a:r>
            <a:r>
              <a:rPr kumimoji="0" lang="en-US" sz="2600" b="1" i="0" u="none" strike="noStrike" kern="0" cap="small" spc="19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j-ea"/>
                <a:cs typeface="Arial"/>
              </a:rPr>
              <a:t>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742787-B21F-25E3-48BE-1C511190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6BCB79-4DDE-E22D-718A-0D30F229017D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E33244E-5AD0-3534-B96F-D097D1141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Wellness Visit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37B75-4E4A-0FDB-CCB7-6932D6D02464}"/>
              </a:ext>
            </a:extLst>
          </p:cNvPr>
          <p:cNvSpPr txBox="1"/>
          <p:nvPr/>
        </p:nvSpPr>
        <p:spPr>
          <a:xfrm>
            <a:off x="683077" y="1682368"/>
            <a:ext cx="346919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Wellness Visits</a:t>
            </a:r>
            <a:endParaRPr lang="en-US" b="0" i="0" dirty="0">
              <a:effectLst/>
              <a:latin typeface="Georgia" panose="02040502050405020303" pitchFamily="18" charset="0"/>
            </a:endParaRPr>
          </a:p>
          <a:p>
            <a:endParaRPr lang="en-US" sz="500" dirty="0">
              <a:latin typeface="Georgia" panose="02040502050405020303" pitchFamily="18" charset="0"/>
            </a:endParaRPr>
          </a:p>
          <a:p>
            <a:r>
              <a:rPr lang="en-US" b="0" i="0" dirty="0">
                <a:effectLst/>
                <a:latin typeface="Georgia" panose="02040502050405020303" pitchFamily="18" charset="0"/>
              </a:rPr>
              <a:t>Wellness visits are among the features that most contribute to PMPM. 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E40C3B-AF4E-B997-25C9-39137D70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23" y="1333500"/>
            <a:ext cx="6540500" cy="4191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55F452-9852-8646-69DF-B93640891547}"/>
              </a:ext>
            </a:extLst>
          </p:cNvPr>
          <p:cNvCxnSpPr>
            <a:cxnSpLocks/>
          </p:cNvCxnSpPr>
          <p:nvPr/>
        </p:nvCxnSpPr>
        <p:spPr>
          <a:xfrm>
            <a:off x="6866415" y="2023672"/>
            <a:ext cx="3910041" cy="0"/>
          </a:xfrm>
          <a:prstGeom prst="line">
            <a:avLst/>
          </a:prstGeom>
          <a:ln w="190500">
            <a:solidFill>
              <a:srgbClr val="FF694F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DAADE-E392-95F7-DA89-61D4CBF91590}"/>
              </a:ext>
            </a:extLst>
          </p:cNvPr>
          <p:cNvCxnSpPr>
            <a:cxnSpLocks/>
          </p:cNvCxnSpPr>
          <p:nvPr/>
        </p:nvCxnSpPr>
        <p:spPr>
          <a:xfrm>
            <a:off x="5369163" y="2023672"/>
            <a:ext cx="1453673" cy="0"/>
          </a:xfrm>
          <a:prstGeom prst="line">
            <a:avLst/>
          </a:prstGeom>
          <a:ln w="190500">
            <a:solidFill>
              <a:srgbClr val="FF694F">
                <a:alpha val="2676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F00F5-425F-CC71-BC87-21F80B70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0F66C7-110D-DCCE-6A7E-A66D301FF592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0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6F667-CB1A-3951-25DD-94C51301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25" y="2661444"/>
            <a:ext cx="6359750" cy="153511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5820EA7-49BD-AD1D-4A73-ED7D55E4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Wellness Visit Evaluation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BF21DC-3E15-DCC6-8982-421A27BE457F}"/>
              </a:ext>
            </a:extLst>
          </p:cNvPr>
          <p:cNvCxnSpPr>
            <a:cxnSpLocks/>
          </p:cNvCxnSpPr>
          <p:nvPr/>
        </p:nvCxnSpPr>
        <p:spPr>
          <a:xfrm>
            <a:off x="4973875" y="3581009"/>
            <a:ext cx="1636475" cy="0"/>
          </a:xfrm>
          <a:prstGeom prst="line">
            <a:avLst/>
          </a:prstGeom>
          <a:ln w="304800">
            <a:solidFill>
              <a:srgbClr val="FF694F">
                <a:alpha val="2676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5099CB-4C69-6438-78A6-2E0C5A395C34}"/>
              </a:ext>
            </a:extLst>
          </p:cNvPr>
          <p:cNvCxnSpPr>
            <a:cxnSpLocks/>
          </p:cNvCxnSpPr>
          <p:nvPr/>
        </p:nvCxnSpPr>
        <p:spPr>
          <a:xfrm>
            <a:off x="7512287" y="3581009"/>
            <a:ext cx="1636475" cy="0"/>
          </a:xfrm>
          <a:prstGeom prst="line">
            <a:avLst/>
          </a:prstGeom>
          <a:ln w="304800">
            <a:solidFill>
              <a:srgbClr val="FF694F">
                <a:alpha val="2676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ED77F4D-F0F3-AA4E-A1B7-83544FE1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C04AFD-B2BC-11E5-DDC0-63A9CDD0FDFF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1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50610E8-83FB-E97F-C1DC-56BE13151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88" y="3074614"/>
            <a:ext cx="7116996" cy="35438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4294" rtl="0" fontAlgn="base">
              <a:spcBef>
                <a:spcPct val="5000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2pPr>
            <a:lvl3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3pPr>
            <a:lvl4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4pPr>
            <a:lvl5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5pPr>
            <a:lvl6pPr marL="456291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6pPr>
            <a:lvl7pPr marL="912582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7pPr>
            <a:lvl8pPr marL="1368875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8pPr>
            <a:lvl9pPr marL="1825165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9pPr>
          </a:lstStyle>
          <a:p>
            <a:pPr marL="0" marR="0" lvl="0" indent="0" algn="l" defTabSz="91429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600" kern="0" cap="small" spc="194" dirty="0">
                <a:solidFill>
                  <a:srgbClr val="000000"/>
                </a:solidFill>
                <a:latin typeface="Century Gothic"/>
                <a:cs typeface="Arial"/>
              </a:rPr>
              <a:t>Inpatient Wellness Visit</a:t>
            </a:r>
            <a:r>
              <a:rPr kumimoji="0" lang="en-US" sz="2600" b="1" i="0" u="none" strike="noStrike" kern="0" cap="small" spc="19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j-ea"/>
                <a:cs typeface="Arial"/>
              </a:rPr>
              <a:t>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4FC8CC-11C6-CEAA-2950-5B04A61F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6C711A-C0A3-2FA4-8179-A3D3C81FE649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1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99EBE1-3564-4034-44DF-5D2B9B188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"/>
          <a:stretch/>
        </p:blipFill>
        <p:spPr>
          <a:xfrm>
            <a:off x="514350" y="1328738"/>
            <a:ext cx="11443328" cy="479524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F071DDD-FCF3-4B9F-8818-190AB409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Inpatient Total Paid Per Primary CCS_DX_Level_1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2568DD-3C5A-A20D-0155-EA7AA2550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A41A06-47CD-7F93-055F-07241507C1E2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6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A2652B6-CD99-BBF6-2B4C-69244CF2D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Inpatient Admissions / 1000 Members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4EE47-DF8B-396E-7A32-D8AB4207C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"/>
          <a:stretch/>
        </p:blipFill>
        <p:spPr>
          <a:xfrm>
            <a:off x="180772" y="1337674"/>
            <a:ext cx="11830455" cy="475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8F68D5-31FC-C970-B917-16374A91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149BE3-2E31-FB6D-65A2-CF92D95C877C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8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B8C1C3B-A538-3F6C-7408-7F410FA3A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30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A2A7D4-C368-AB6E-4017-DA95F7D7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635125"/>
            <a:ext cx="5956300" cy="1790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CBA464-1ACA-490A-FB4D-3B6FB6D9E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49" y="4234766"/>
            <a:ext cx="6261100" cy="185420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364F17F4-594C-E691-9ADC-C7D69C724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Inpatient Wellness Visit Evaluation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6433234-2C5A-5B4C-D94A-10EE656FB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48" y="1157176"/>
            <a:ext cx="458356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18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Total Paid Per Primary CCS_DX_Level_1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FC6DE23-E724-8CA4-EC10-3E6F9A603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49" y="3814078"/>
            <a:ext cx="458356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18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Admissions / 1000 Members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5D8772-FDDB-B9C7-34C6-3721DFE2E0A6}"/>
              </a:ext>
            </a:extLst>
          </p:cNvPr>
          <p:cNvCxnSpPr>
            <a:cxnSpLocks/>
          </p:cNvCxnSpPr>
          <p:nvPr/>
        </p:nvCxnSpPr>
        <p:spPr>
          <a:xfrm>
            <a:off x="5145325" y="2052247"/>
            <a:ext cx="2556088" cy="0"/>
          </a:xfrm>
          <a:prstGeom prst="line">
            <a:avLst/>
          </a:prstGeom>
          <a:ln w="304800">
            <a:solidFill>
              <a:srgbClr val="FF694F">
                <a:alpha val="2676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484250-BBB5-7509-7D82-DF5729C7E0B1}"/>
              </a:ext>
            </a:extLst>
          </p:cNvPr>
          <p:cNvCxnSpPr>
            <a:cxnSpLocks/>
          </p:cNvCxnSpPr>
          <p:nvPr/>
        </p:nvCxnSpPr>
        <p:spPr>
          <a:xfrm>
            <a:off x="5254862" y="4962135"/>
            <a:ext cx="2556088" cy="0"/>
          </a:xfrm>
          <a:prstGeom prst="line">
            <a:avLst/>
          </a:prstGeom>
          <a:ln w="304800">
            <a:solidFill>
              <a:srgbClr val="FF694F">
                <a:alpha val="2676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9B9CA6-E445-7277-E71B-DFFC93E79371}"/>
              </a:ext>
            </a:extLst>
          </p:cNvPr>
          <p:cNvCxnSpPr>
            <a:cxnSpLocks/>
          </p:cNvCxnSpPr>
          <p:nvPr/>
        </p:nvCxnSpPr>
        <p:spPr>
          <a:xfrm>
            <a:off x="5145325" y="4643047"/>
            <a:ext cx="2665625" cy="0"/>
          </a:xfrm>
          <a:prstGeom prst="line">
            <a:avLst/>
          </a:prstGeom>
          <a:ln w="304800">
            <a:solidFill>
              <a:srgbClr val="FF694F">
                <a:alpha val="2676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B2F6E1-C770-D804-A269-D737FD0BED0F}"/>
              </a:ext>
            </a:extLst>
          </p:cNvPr>
          <p:cNvCxnSpPr>
            <a:cxnSpLocks/>
          </p:cNvCxnSpPr>
          <p:nvPr/>
        </p:nvCxnSpPr>
        <p:spPr>
          <a:xfrm>
            <a:off x="5035788" y="2652322"/>
            <a:ext cx="2665625" cy="0"/>
          </a:xfrm>
          <a:prstGeom prst="line">
            <a:avLst/>
          </a:prstGeom>
          <a:ln w="304800">
            <a:solidFill>
              <a:srgbClr val="FF694F">
                <a:alpha val="2676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0F4851-1576-C69B-AB11-293125012A36}"/>
              </a:ext>
            </a:extLst>
          </p:cNvPr>
          <p:cNvCxnSpPr>
            <a:cxnSpLocks/>
          </p:cNvCxnSpPr>
          <p:nvPr/>
        </p:nvCxnSpPr>
        <p:spPr>
          <a:xfrm>
            <a:off x="3117848" y="3220647"/>
            <a:ext cx="4583565" cy="0"/>
          </a:xfrm>
          <a:prstGeom prst="line">
            <a:avLst/>
          </a:prstGeom>
          <a:ln w="304800">
            <a:solidFill>
              <a:srgbClr val="FF694F">
                <a:alpha val="2676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2FC2F7-DE9D-7454-8A52-A4C34AC48A91}"/>
              </a:ext>
            </a:extLst>
          </p:cNvPr>
          <p:cNvCxnSpPr>
            <a:cxnSpLocks/>
          </p:cNvCxnSpPr>
          <p:nvPr/>
        </p:nvCxnSpPr>
        <p:spPr>
          <a:xfrm>
            <a:off x="3117848" y="5291101"/>
            <a:ext cx="4693102" cy="0"/>
          </a:xfrm>
          <a:prstGeom prst="line">
            <a:avLst/>
          </a:prstGeom>
          <a:ln w="304800">
            <a:solidFill>
              <a:srgbClr val="FF694F">
                <a:alpha val="2676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6ACE0E5-7DE8-BFA0-F37E-78BE4F501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6BE88F-BBD4-F292-18EB-E00F975A3430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5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50610E8-83FB-E97F-C1DC-56BE13151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88" y="3074614"/>
            <a:ext cx="7116996" cy="35438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4294" rtl="0" fontAlgn="base">
              <a:spcBef>
                <a:spcPct val="5000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2pPr>
            <a:lvl3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3pPr>
            <a:lvl4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4pPr>
            <a:lvl5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5pPr>
            <a:lvl6pPr marL="456291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6pPr>
            <a:lvl7pPr marL="912582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7pPr>
            <a:lvl8pPr marL="1368875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8pPr>
            <a:lvl9pPr marL="1825165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9pPr>
          </a:lstStyle>
          <a:p>
            <a:pPr marL="0" marR="0" lvl="0" indent="0" algn="l" defTabSz="91429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600" kern="0" cap="small" spc="194" dirty="0">
                <a:solidFill>
                  <a:srgbClr val="000000"/>
                </a:solidFill>
                <a:latin typeface="Century Gothic"/>
                <a:cs typeface="Arial"/>
              </a:rPr>
              <a:t>Final Recommendation</a:t>
            </a:r>
            <a:endParaRPr kumimoji="0" lang="en-US" sz="2600" b="1" i="0" u="none" strike="noStrike" kern="0" cap="small" spc="194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j-ea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F5278-4093-1568-464E-DD73E0F2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F9ACD3-C59F-5238-B785-DBCF7D7C4042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5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B2F2CC39-44BE-78D1-BF54-57D1470B0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Discussion Objectives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4F31DAF0-35D7-7F7A-2B63-CDB7C27B0E9E}"/>
              </a:ext>
            </a:extLst>
          </p:cNvPr>
          <p:cNvSpPr txBox="1">
            <a:spLocks noChangeArrowheads="1"/>
          </p:cNvSpPr>
          <p:nvPr/>
        </p:nvSpPr>
        <p:spPr>
          <a:xfrm>
            <a:off x="407755" y="1248403"/>
            <a:ext cx="9275387" cy="5314250"/>
          </a:xfrm>
          <a:prstGeom prst="rect">
            <a:avLst/>
          </a:prstGeom>
        </p:spPr>
        <p:txBody>
          <a:bodyPr/>
          <a:lstStyle>
            <a:lvl1pPr marL="261938" indent="-261938" algn="l" defTabSz="1047750" rtl="0" fontAlgn="base">
              <a:spcBef>
                <a:spcPct val="10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55638" indent="-263525" algn="l" defTabSz="1047750" rtl="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047750" indent="-261938" algn="l" defTabSz="1047750" rtl="0" fontAlgn="base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441450" indent="-263525" algn="l" defTabSz="1047750" rtl="0" fontAlgn="base">
              <a:spcBef>
                <a:spcPct val="13000"/>
              </a:spcBef>
              <a:spcAft>
                <a:spcPct val="0"/>
              </a:spcAft>
              <a:buClr>
                <a:schemeClr val="accent1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33563" indent="-260350" algn="l" defTabSz="1047750" rtl="0" fontAlgn="base">
              <a:spcBef>
                <a:spcPct val="6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ct val="140000"/>
              </a:lnSpc>
              <a:spcBef>
                <a:spcPct val="140000"/>
              </a:spcBef>
              <a:buClr>
                <a:srgbClr val="B4985A"/>
              </a:buClr>
            </a:pPr>
            <a:r>
              <a:rPr lang="en-US" altLang="en-US" dirty="0">
                <a:solidFill>
                  <a:srgbClr val="000000"/>
                </a:solidFill>
                <a:cs typeface="Arial"/>
              </a:rPr>
              <a:t>Dataset Overview</a:t>
            </a:r>
          </a:p>
          <a:p>
            <a:pPr defTabSz="685800">
              <a:lnSpc>
                <a:spcPct val="140000"/>
              </a:lnSpc>
              <a:spcBef>
                <a:spcPct val="140000"/>
              </a:spcBef>
              <a:buClr>
                <a:srgbClr val="B4985A"/>
              </a:buClr>
            </a:pPr>
            <a:r>
              <a:rPr lang="en-US" altLang="en-US" dirty="0">
                <a:solidFill>
                  <a:srgbClr val="000000"/>
                </a:solidFill>
                <a:cs typeface="Arial"/>
              </a:rPr>
              <a:t>PMPM Evaluation</a:t>
            </a:r>
          </a:p>
          <a:p>
            <a:pPr lvl="1" defTabSz="685800">
              <a:lnSpc>
                <a:spcPct val="140000"/>
              </a:lnSpc>
              <a:spcBef>
                <a:spcPct val="140000"/>
              </a:spcBef>
              <a:buClr>
                <a:srgbClr val="B4985A"/>
              </a:buClr>
            </a:pPr>
            <a:r>
              <a:rPr lang="en-US" altLang="en-US" dirty="0">
                <a:solidFill>
                  <a:srgbClr val="000000"/>
                </a:solidFill>
                <a:cs typeface="Arial"/>
              </a:rPr>
              <a:t>ML Modeling </a:t>
            </a:r>
          </a:p>
          <a:p>
            <a:pPr lvl="1" defTabSz="685800">
              <a:lnSpc>
                <a:spcPct val="140000"/>
              </a:lnSpc>
              <a:spcBef>
                <a:spcPct val="140000"/>
              </a:spcBef>
              <a:buClr>
                <a:srgbClr val="B4985A"/>
              </a:buClr>
            </a:pPr>
            <a:r>
              <a:rPr lang="en-US" altLang="en-US" dirty="0">
                <a:solidFill>
                  <a:srgbClr val="000000"/>
                </a:solidFill>
                <a:cs typeface="Arial"/>
              </a:rPr>
              <a:t>Feature Importance </a:t>
            </a:r>
          </a:p>
          <a:p>
            <a:pPr defTabSz="685800">
              <a:lnSpc>
                <a:spcPct val="140000"/>
              </a:lnSpc>
              <a:spcBef>
                <a:spcPct val="140000"/>
              </a:spcBef>
              <a:buClr>
                <a:srgbClr val="B4985A"/>
              </a:buClr>
            </a:pPr>
            <a:r>
              <a:rPr lang="en-US" altLang="en-US" dirty="0">
                <a:solidFill>
                  <a:srgbClr val="000000"/>
                </a:solidFill>
                <a:cs typeface="Arial"/>
              </a:rPr>
              <a:t>Wellness Visit Evaluation</a:t>
            </a:r>
          </a:p>
          <a:p>
            <a:pPr lvl="1" defTabSz="685800">
              <a:lnSpc>
                <a:spcPct val="140000"/>
              </a:lnSpc>
              <a:spcBef>
                <a:spcPct val="140000"/>
              </a:spcBef>
              <a:buClr>
                <a:srgbClr val="B4985A"/>
              </a:buClr>
            </a:pPr>
            <a:r>
              <a:rPr lang="en-US" altLang="en-US" dirty="0">
                <a:solidFill>
                  <a:srgbClr val="000000"/>
                </a:solidFill>
                <a:cs typeface="Arial"/>
              </a:rPr>
              <a:t>Inpatient Wellness Evaluation</a:t>
            </a:r>
          </a:p>
          <a:p>
            <a:pPr defTabSz="685800">
              <a:lnSpc>
                <a:spcPct val="140000"/>
              </a:lnSpc>
              <a:spcBef>
                <a:spcPct val="140000"/>
              </a:spcBef>
              <a:buClr>
                <a:srgbClr val="B4985A"/>
              </a:buClr>
            </a:pPr>
            <a:r>
              <a:rPr lang="en-US" altLang="en-US" dirty="0">
                <a:solidFill>
                  <a:srgbClr val="000000"/>
                </a:solidFill>
                <a:cs typeface="Arial"/>
              </a:rPr>
              <a:t>Final Recommendations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EBC62C-BA3C-2D15-CF9A-D1260BF6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CD7F23-2A13-C147-29E2-1C1186FAE3A0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32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E24FB6-D038-EF91-50FA-FA6ECB889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13" r="5305"/>
          <a:stretch/>
        </p:blipFill>
        <p:spPr>
          <a:xfrm>
            <a:off x="4881154" y="1256374"/>
            <a:ext cx="2429691" cy="2319910"/>
          </a:xfrm>
          <a:prstGeom prst="ellipse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0B08AEF-886E-4B72-6D2F-86106BC27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Yandi Farinango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DF55B-31E0-FE7E-5BF1-ED4DE24FC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55" y="4355619"/>
            <a:ext cx="2793337" cy="1459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F6383-E13F-AAE2-2238-AAE4648FF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389" y="4355619"/>
            <a:ext cx="3159219" cy="193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5C6814-C499-B38F-1B7D-7F75F228B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938" y="4164344"/>
            <a:ext cx="2304423" cy="231991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E92D37-80BC-7D19-A42F-DEC7B4B94C57}"/>
              </a:ext>
            </a:extLst>
          </p:cNvPr>
          <p:cNvCxnSpPr/>
          <p:nvPr/>
        </p:nvCxnSpPr>
        <p:spPr>
          <a:xfrm flipH="1">
            <a:off x="3396346" y="3361823"/>
            <a:ext cx="1776548" cy="99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89506-BA2B-AB33-844D-4F623D0F5BB8}"/>
              </a:ext>
            </a:extLst>
          </p:cNvPr>
          <p:cNvCxnSpPr/>
          <p:nvPr/>
        </p:nvCxnSpPr>
        <p:spPr>
          <a:xfrm>
            <a:off x="6095998" y="3688382"/>
            <a:ext cx="0" cy="54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695562-4A9E-07C4-2965-7AF078E1792C}"/>
              </a:ext>
            </a:extLst>
          </p:cNvPr>
          <p:cNvCxnSpPr>
            <a:cxnSpLocks/>
          </p:cNvCxnSpPr>
          <p:nvPr/>
        </p:nvCxnSpPr>
        <p:spPr>
          <a:xfrm>
            <a:off x="7119260" y="3361823"/>
            <a:ext cx="1476103" cy="80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668EF2A-4EF6-5B33-E25D-59C94C823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07445A-75D0-A071-082C-77B1A3C50E67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0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50610E8-83FB-E97F-C1DC-56BE13151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88" y="3074614"/>
            <a:ext cx="7116996" cy="35438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4294" rtl="0" fontAlgn="base">
              <a:spcBef>
                <a:spcPct val="5000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2pPr>
            <a:lvl3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3pPr>
            <a:lvl4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4pPr>
            <a:lvl5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5pPr>
            <a:lvl6pPr marL="456291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6pPr>
            <a:lvl7pPr marL="912582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7pPr>
            <a:lvl8pPr marL="1368875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8pPr>
            <a:lvl9pPr marL="1825165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9pPr>
          </a:lstStyle>
          <a:p>
            <a:pPr marL="0" marR="0" lvl="0" indent="0" algn="l" defTabSz="91429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small" spc="19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j-ea"/>
                <a:cs typeface="Arial"/>
              </a:rPr>
              <a:t>Dataset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977C93-B711-1784-3EA7-850D2516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09097-B32E-8CBF-BD7E-EFF53856B054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2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88DFF0B-ACA8-D507-1FA9-F7131C192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Summary of Datasets Provided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C1B943-8749-F3A6-1C63-C6895DB50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21823"/>
              </p:ext>
            </p:extLst>
          </p:nvPr>
        </p:nvGraphicFramePr>
        <p:xfrm>
          <a:off x="1166837" y="1485462"/>
          <a:ext cx="2082800" cy="5257800"/>
        </p:xfrm>
        <a:graphic>
          <a:graphicData uri="http://schemas.openxmlformats.org/drawingml/2006/table">
            <a:tbl>
              <a:tblPr/>
              <a:tblGrid>
                <a:gridCol w="2082800">
                  <a:extLst>
                    <a:ext uri="{9D8B030D-6E8A-4147-A177-3AD203B41FA5}">
                      <a16:colId xmlns:a16="http://schemas.microsoft.com/office/drawing/2014/main" val="2603973259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Client Membership Metrics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93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dw_mbr_key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609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462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000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517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214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enrollment_month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602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755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705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624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risk_score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022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sdoh_percentile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208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urban_percentile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107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hypertension_ind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32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depression_ind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815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hyperlipidemia_ind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334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512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55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alcohol_ind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33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939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copd_ind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830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psychotic_ind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20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hypothyroidism_ind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8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anxiety_ind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642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817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pregnancy_ind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5662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annual_wellness_visit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9621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A693C0-BE4F-5DB3-E27E-1EF77A7E0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67902"/>
              </p:ext>
            </p:extLst>
          </p:nvPr>
        </p:nvGraphicFramePr>
        <p:xfrm>
          <a:off x="4092123" y="1485462"/>
          <a:ext cx="2082800" cy="3924300"/>
        </p:xfrm>
        <a:graphic>
          <a:graphicData uri="http://schemas.openxmlformats.org/drawingml/2006/table">
            <a:tbl>
              <a:tblPr/>
              <a:tblGrid>
                <a:gridCol w="2082800">
                  <a:extLst>
                    <a:ext uri="{9D8B030D-6E8A-4147-A177-3AD203B41FA5}">
                      <a16:colId xmlns:a16="http://schemas.microsoft.com/office/drawing/2014/main" val="427134268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Client Data Metrics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9081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dw_mbr_key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980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mbr_months_ccs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14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Primary_CCS_Dx_Level_1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05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Primary_CCS_Dx_Level_2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460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Total_Allowed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11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Total_Paid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28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Allowed_Inpatient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58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Allowed_Outpatient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097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Allowed_Professional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084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Paid_Inpatient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041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Paid_Outpatient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921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Paid_Professional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20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Adm_cnt_Inpatient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093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Day_cnt_Inpatient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32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Visit_cnt_Outpatient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59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Visit_cnt_Professional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13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Proc_cnt_Professional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351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Svc_unit_cnt_Professional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1144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non_utilizer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7684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86EE2A-F5A6-05ED-0C4D-5142EBDE6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9648"/>
              </p:ext>
            </p:extLst>
          </p:nvPr>
        </p:nvGraphicFramePr>
        <p:xfrm>
          <a:off x="7017409" y="1485462"/>
          <a:ext cx="2082800" cy="4318000"/>
        </p:xfrm>
        <a:graphic>
          <a:graphicData uri="http://schemas.openxmlformats.org/drawingml/2006/table">
            <a:tbl>
              <a:tblPr/>
              <a:tblGrid>
                <a:gridCol w="2082800">
                  <a:extLst>
                    <a:ext uri="{9D8B030D-6E8A-4147-A177-3AD203B41FA5}">
                      <a16:colId xmlns:a16="http://schemas.microsoft.com/office/drawing/2014/main" val="318192186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Benchmark Metrics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30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382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403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uniq_mbr_cnt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532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mbr_months_ccs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46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Primary_CCS_Dx_Level_1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672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Primary_CCS_Dx_Level_2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567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Total_Allowed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02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Total_Paid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203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Allowed_Inpatient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05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Allowed_Outpatient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792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Allowed_Professional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696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Paid_Inpatient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04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Paid_Outpatient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44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Paid_Professional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735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Adm_cnt_Inpatient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142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Day_cnt_Inpatient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857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Visit_cnt_Outpatient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91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Visit_cnt_Professional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198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Proc_cnt_Professional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985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Svc_unit_cnt_Professional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769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non_utilizer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77697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7A7BA6D-B71A-6119-806D-7B829F1F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91D5E-6950-107C-5B5F-122C5583B0EB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4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50610E8-83FB-E97F-C1DC-56BE13151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88" y="3074614"/>
            <a:ext cx="7116996" cy="35438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914294" rtl="0" fontAlgn="base">
              <a:spcBef>
                <a:spcPct val="5000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2pPr>
            <a:lvl3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3pPr>
            <a:lvl4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4pPr>
            <a:lvl5pPr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5pPr>
            <a:lvl6pPr marL="456291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6pPr>
            <a:lvl7pPr marL="912582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7pPr>
            <a:lvl8pPr marL="1368875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8pPr>
            <a:lvl9pPr marL="1825165" algn="l" defTabSz="1018736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  <a:cs typeface="Arial" charset="0"/>
              </a:defRPr>
            </a:lvl9pPr>
          </a:lstStyle>
          <a:p>
            <a:pPr marL="0" marR="0" lvl="0" indent="0" algn="l" defTabSz="91429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small" spc="19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j-ea"/>
                <a:cs typeface="Arial"/>
              </a:rPr>
              <a:t>PMPM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F0C13D-D3B8-5818-E300-ECB35661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BF83AB-7D02-E6EE-ABE6-3DED3F5A29BA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6E831C-AAAA-FEFF-5518-177BC701661A}"/>
              </a:ext>
            </a:extLst>
          </p:cNvPr>
          <p:cNvGrpSpPr/>
          <p:nvPr/>
        </p:nvGrpSpPr>
        <p:grpSpPr>
          <a:xfrm>
            <a:off x="478973" y="2787142"/>
            <a:ext cx="7733407" cy="1283716"/>
            <a:chOff x="1008058" y="2742224"/>
            <a:chExt cx="7733407" cy="128371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E9518D-16CF-F4CA-F79C-2D508331EB0C}"/>
                </a:ext>
              </a:extLst>
            </p:cNvPr>
            <p:cNvSpPr txBox="1"/>
            <p:nvPr/>
          </p:nvSpPr>
          <p:spPr>
            <a:xfrm>
              <a:off x="1008058" y="2742224"/>
              <a:ext cx="3914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i="0" cap="small" dirty="0">
                  <a:latin typeface="Gill Sans MT" pitchFamily="34" charset="0"/>
                </a:rPr>
                <a:t>PMPM</a:t>
              </a:r>
              <a:endParaRPr lang="en-US" sz="1500" cap="small" dirty="0">
                <a:latin typeface="Gill Sans MT" pitchFamily="34" charset="0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E8A229-24EF-D1C1-2019-DD650E5BBA10}"/>
                </a:ext>
              </a:extLst>
            </p:cNvPr>
            <p:cNvSpPr txBox="1"/>
            <p:nvPr/>
          </p:nvSpPr>
          <p:spPr>
            <a:xfrm>
              <a:off x="1008058" y="3241110"/>
              <a:ext cx="336992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500" b="0" dirty="0">
                  <a:latin typeface="Arial" panose="020B0604020202020204" pitchFamily="34" charset="0"/>
                  <a:cs typeface="Arial" panose="020B0604020202020204" pitchFamily="34" charset="0"/>
                </a:rPr>
                <a:t>- Primary Metric used to evaluate performance. Often used to score year over year increase/declines.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100D36-8F10-F88A-82F0-73BDA7BC1FD5}"/>
                </a:ext>
              </a:extLst>
            </p:cNvPr>
            <p:cNvSpPr txBox="1"/>
            <p:nvPr/>
          </p:nvSpPr>
          <p:spPr>
            <a:xfrm>
              <a:off x="5780629" y="2794834"/>
              <a:ext cx="296083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u="sng" dirty="0">
                  <a:latin typeface="Arial" panose="020B0604020202020204" pitchFamily="34" charset="0"/>
                  <a:cs typeface="Arial" panose="020B0604020202020204" pitchFamily="34" charset="0"/>
                </a:rPr>
                <a:t>Calculation</a:t>
              </a:r>
            </a:p>
            <a:p>
              <a:endParaRPr lang="en-US" sz="16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= Total Paid / member months</a:t>
              </a: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422DD386-192F-527C-1307-881D0769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Paid Per Member Per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E14E7-E79C-99A7-7692-2D194879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68E318-5C3B-D86B-B0BB-41D53F83B7FA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003CE2-FE88-D842-B9BC-51A066AC0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80" y="1368185"/>
            <a:ext cx="7421440" cy="4931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E7169-3D8C-2950-3268-6FE8F9F8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8AC9A0-50F3-B5E6-FDA6-F35918AA60F1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2E790D-6448-8066-F670-F7A0FE20216D}"/>
              </a:ext>
            </a:extLst>
          </p:cNvPr>
          <p:cNvSpPr txBox="1"/>
          <p:nvPr/>
        </p:nvSpPr>
        <p:spPr>
          <a:xfrm>
            <a:off x="3792637" y="660299"/>
            <a:ext cx="480928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0" fontAlgn="b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Garamond" pitchFamily="18" charset="0"/>
                <a:cs typeface="Arial" charset="0"/>
              </a:rPr>
              <a:t>Distribution of Total Paid per Member Per Month </a:t>
            </a:r>
          </a:p>
        </p:txBody>
      </p:sp>
    </p:spTree>
    <p:extLst>
      <p:ext uri="{BB962C8B-B14F-4D97-AF65-F5344CB8AC3E}">
        <p14:creationId xmlns:p14="http://schemas.microsoft.com/office/powerpoint/2010/main" val="6281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22DD386-192F-527C-1307-881D0769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Random Forest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AA8BB-D2F9-6CCF-5BCA-EC8F7F36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60" y="1716127"/>
            <a:ext cx="5921940" cy="3425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FAA5DD-2E50-9DA5-78DE-114DB6D928BD}"/>
              </a:ext>
            </a:extLst>
          </p:cNvPr>
          <p:cNvSpPr txBox="1"/>
          <p:nvPr/>
        </p:nvSpPr>
        <p:spPr>
          <a:xfrm>
            <a:off x="1224219" y="2220976"/>
            <a:ext cx="235489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92929"/>
                </a:solidFill>
                <a:effectLst/>
                <a:latin typeface="source-serif-pro"/>
              </a:rPr>
              <a:t>Random forest </a:t>
            </a:r>
          </a:p>
          <a:p>
            <a:endParaRPr lang="en-US" sz="500" b="1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Random Forest is a type of supervised learning algorithm that uses ensemble methods to solve both regression and classification problems.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D90F1-6D82-4ABC-BAB7-BD828699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10" y="4846895"/>
            <a:ext cx="964521" cy="589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D06460-4EBB-BACD-8032-95A8C4BEB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907" y="1516297"/>
            <a:ext cx="2564245" cy="386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5C401A-38D3-B5FA-AE77-D676A8BB9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9217C5-0564-6D0C-5CD2-DF31C78F924F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9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D63FBD7-16A4-7BF2-E6A6-96B9A571B715}"/>
              </a:ext>
            </a:extLst>
          </p:cNvPr>
          <p:cNvGrpSpPr/>
          <p:nvPr/>
        </p:nvGrpSpPr>
        <p:grpSpPr>
          <a:xfrm>
            <a:off x="8615909" y="1868665"/>
            <a:ext cx="3472295" cy="3120670"/>
            <a:chOff x="600940" y="1868665"/>
            <a:chExt cx="3472295" cy="31206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B31A8A-5419-B0D2-3C4C-4BA96D6D4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940" y="1868665"/>
              <a:ext cx="3472295" cy="312067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53C8AE-7229-8C08-8B0F-18020314208E}"/>
                </a:ext>
              </a:extLst>
            </p:cNvPr>
            <p:cNvSpPr txBox="1"/>
            <p:nvPr/>
          </p:nvSpPr>
          <p:spPr>
            <a:xfrm>
              <a:off x="2632363" y="2064328"/>
              <a:ext cx="13161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Actual</a:t>
              </a:r>
            </a:p>
          </p:txBody>
        </p:sp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62E045F7-7713-68EC-93B2-BC7B4C09E3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78207" y="2389144"/>
              <a:ext cx="371587" cy="270079"/>
            </a:xfrm>
            <a:prstGeom prst="curvedConnector3">
              <a:avLst>
                <a:gd name="adj1" fmla="val -455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E375BC-7A81-757C-9B82-C34E33BF7D78}"/>
                </a:ext>
              </a:extLst>
            </p:cNvPr>
            <p:cNvSpPr txBox="1"/>
            <p:nvPr/>
          </p:nvSpPr>
          <p:spPr>
            <a:xfrm>
              <a:off x="2456289" y="3803837"/>
              <a:ext cx="13161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</a:t>
              </a:r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1D790E73-6153-DA87-6E48-034D1C6B2A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55525" y="3803837"/>
              <a:ext cx="645248" cy="478296"/>
            </a:xfrm>
            <a:prstGeom prst="curvedConnector3">
              <a:avLst>
                <a:gd name="adj1" fmla="val 1215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32AF6EB0-14E4-AEC6-A6F2-1488EBCF1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58" y="1147687"/>
            <a:ext cx="7772400" cy="149437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1A9A9D-FD4E-6C9F-D8CB-A64B824E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58" y="2853846"/>
            <a:ext cx="7772400" cy="226931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6396AB-4C5B-5800-467F-CCF7CBD2B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58" y="5403359"/>
            <a:ext cx="1536700" cy="812800"/>
          </a:xfrm>
          <a:prstGeom prst="rect">
            <a:avLst/>
          </a:prstGeom>
        </p:spPr>
      </p:pic>
      <p:sp>
        <p:nvSpPr>
          <p:cNvPr id="40" name="Rectangle 2">
            <a:extLst>
              <a:ext uri="{FF2B5EF4-FFF2-40B4-BE49-F238E27FC236}">
                <a16:creationId xmlns:a16="http://schemas.microsoft.com/office/drawing/2014/main" id="{7EF73F03-2F81-A111-79D1-D48C24053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3" y="373746"/>
            <a:ext cx="9309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559" tIns="42154" rIns="45559" bIns="42154" numCol="1" anchor="b" anchorCtr="0" compatLnSpc="1">
            <a:prstTxWarp prst="textNoShape">
              <a:avLst/>
            </a:prstTxWarp>
          </a:bodyPr>
          <a:lstStyle>
            <a:lvl1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2pPr>
            <a:lvl3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3pPr>
            <a:lvl4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4pPr>
            <a:lvl5pPr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5pPr>
            <a:lvl6pPr marL="456291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6pPr>
            <a:lvl7pPr marL="912582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7pPr>
            <a:lvl8pPr marL="136887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5165" algn="l" defTabSz="1018736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1017070"/>
            <a:r>
              <a:rPr lang="en-US" sz="2400" b="0" cap="small" spc="100" dirty="0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Random Forest Model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63DB9DE-2EB5-275D-70AD-09D58417D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3478" y="373746"/>
            <a:ext cx="1669549" cy="63025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9F0D1B-23CA-51C4-47FC-EDBB30102C07}"/>
              </a:ext>
            </a:extLst>
          </p:cNvPr>
          <p:cNvCxnSpPr>
            <a:cxnSpLocks/>
          </p:cNvCxnSpPr>
          <p:nvPr/>
        </p:nvCxnSpPr>
        <p:spPr>
          <a:xfrm>
            <a:off x="0" y="1119051"/>
            <a:ext cx="1219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517</Words>
  <Application>Microsoft Macintosh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Garamond</vt:lpstr>
      <vt:lpstr>Georgia</vt:lpstr>
      <vt:lpstr>Gill Sans MT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Farinango, Yandi</dc:creator>
  <cp:lastModifiedBy>Farinango, Yandi</cp:lastModifiedBy>
  <cp:revision>2</cp:revision>
  <dcterms:created xsi:type="dcterms:W3CDTF">2022-12-02T15:23:14Z</dcterms:created>
  <dcterms:modified xsi:type="dcterms:W3CDTF">2022-12-02T20:01:31Z</dcterms:modified>
</cp:coreProperties>
</file>