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CF0982-A8A8-4335-95AF-144DFCA8964C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25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57AA4B-DD5D-4069-AFD8-DCF920E028A2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9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228600"/>
            <a:ext cx="3048000" cy="137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8940800" cy="137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0722A-1AB1-406A-921C-8DE9FB632355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725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CF0982-A8A8-4335-95AF-144DFCA8964C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343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CD4F1-349A-4085-968F-6ED556A8016E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32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29D31-EA08-4E17-9130-DA8137725653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09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384800" cy="60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384800" cy="60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654EE-592C-488E-A849-332009375C30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602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F539B-D2FD-4EDD-A6D7-4A54092DE7F9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046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47C3A-4595-4C6F-9F27-5E9024A9E05B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7898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FAAE8-955B-4927-966D-564AD38CC3DC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79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B7254-D0C2-4246-95F1-7F24095B0BE8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86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CD4F1-349A-4085-968F-6ED556A8016E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854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16DEE-A513-461F-9EC9-12EC0648A89F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418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57AA4B-DD5D-4069-AFD8-DCF920E028A2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97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228600"/>
            <a:ext cx="3048000" cy="137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8940800" cy="137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0722A-1AB1-406A-921C-8DE9FB632355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45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29D31-EA08-4E17-9130-DA8137725653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65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384800" cy="60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384800" cy="60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654EE-592C-488E-A849-332009375C30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F539B-D2FD-4EDD-A6D7-4A54092DE7F9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27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47C3A-4595-4C6F-9F27-5E9024A9E05B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2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FAAE8-955B-4927-966D-564AD38CC3DC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21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B7254-D0C2-4246-95F1-7F24095B0BE8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8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16DEE-A513-461F-9EC9-12EC0648A89F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0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"/>
            <a:ext cx="1219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6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16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anose="02010600030101010101" pitchFamily="2" charset="-122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16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721C8A-863A-4BC5-AC26-42766CC8747F}" type="slidenum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90600"/>
            <a:ext cx="10972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674821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6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6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16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6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16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"/>
            <a:ext cx="1219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6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16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anose="02010600030101010101" pitchFamily="2" charset="-122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16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721C8A-863A-4BC5-AC26-42766CC8747F}" type="slidenum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90600"/>
            <a:ext cx="10972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655662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6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6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16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6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16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 descr="校标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373" y="-1"/>
            <a:ext cx="3798627" cy="9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065361" y="6226907"/>
            <a:ext cx="6096000" cy="4830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3500"/>
              </a:lnSpc>
              <a:spcAft>
                <a:spcPts val="0"/>
              </a:spcAft>
            </a:pPr>
            <a:r>
              <a:rPr lang="zh-CN" altLang="zh-CN" kern="100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endParaRPr lang="zh-CN" altLang="zh-CN" kern="100" dirty="0">
              <a:effectLst/>
              <a:latin typeface="Times New Roman" panose="02020603050405020304" pitchFamily="18" charset="0"/>
              <a:ea typeface="方正仿宋简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50646" y="1183150"/>
            <a:ext cx="63401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kern="0" noProof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塔莎艺术培训学校网站设计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6672" y="319723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zh-CN" altLang="en-US" sz="2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zh-CN" altLang="en-US" sz="28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：严景云</a:t>
            </a:r>
            <a:endParaRPr lang="zh-CN" altLang="en-US" sz="2800" kern="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90" y="2283640"/>
            <a:ext cx="4154899" cy="311617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349086" y="247882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zh-CN" altLang="en-US" sz="28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      学号：</a:t>
            </a:r>
            <a:r>
              <a:rPr lang="en-US" altLang="zh-CN" sz="28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1300310226</a:t>
            </a:r>
            <a:endParaRPr lang="zh-CN" altLang="en-US" sz="2800" kern="0" dirty="0"/>
          </a:p>
        </p:txBody>
      </p:sp>
      <p:sp>
        <p:nvSpPr>
          <p:cNvPr id="14" name="矩形 13"/>
          <p:cNvSpPr/>
          <p:nvPr/>
        </p:nvSpPr>
        <p:spPr>
          <a:xfrm>
            <a:off x="4647981" y="404325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zh-CN" altLang="en-US" sz="28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指导老师：汪华登</a:t>
            </a:r>
            <a:endParaRPr lang="zh-CN" alt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9443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 descr="校标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373" y="-1"/>
            <a:ext cx="3798627" cy="9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187349" y="5877238"/>
            <a:ext cx="6096000" cy="4830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3500"/>
              </a:lnSpc>
              <a:spcAft>
                <a:spcPts val="0"/>
              </a:spcAft>
            </a:pPr>
            <a:r>
              <a:rPr lang="zh-CN" altLang="zh-CN" kern="100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endParaRPr lang="zh-CN" altLang="zh-CN" kern="100" dirty="0">
              <a:effectLst/>
              <a:latin typeface="Times New Roman" panose="02020603050405020304" pitchFamily="18" charset="0"/>
              <a:ea typeface="方正仿宋简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8816" y="275989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塔莎艺术培训学校网站设计</a:t>
            </a:r>
          </a:p>
        </p:txBody>
      </p:sp>
      <p:sp>
        <p:nvSpPr>
          <p:cNvPr id="7" name="矩形 6"/>
          <p:cNvSpPr/>
          <p:nvPr/>
        </p:nvSpPr>
        <p:spPr>
          <a:xfrm>
            <a:off x="3048000" y="231199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zh-CN" altLang="en-US" sz="28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2800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313899" y="86076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知识问答：</a:t>
            </a:r>
            <a:endParaRPr lang="zh-CN" altLang="en-US" sz="2800" dirty="0"/>
          </a:p>
        </p:txBody>
      </p:sp>
      <p:pic>
        <p:nvPicPr>
          <p:cNvPr id="24" name="图片 4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72" y="6360319"/>
            <a:ext cx="595312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5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49" y="6226176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6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779" y="6169172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7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367" y="6058948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9" descr="a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289" y="5864372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本框 19"/>
          <p:cNvSpPr txBox="1"/>
          <p:nvPr/>
        </p:nvSpPr>
        <p:spPr>
          <a:xfrm>
            <a:off x="485811" y="1450808"/>
            <a:ext cx="5089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知识问答可以编辑知识问答信息，知识问答信息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是访客关注的问题进行解答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87" y="2231932"/>
            <a:ext cx="98774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 descr="校标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373" y="-1"/>
            <a:ext cx="3798627" cy="9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5747314" y="5622831"/>
            <a:ext cx="6096000" cy="4830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3500"/>
              </a:lnSpc>
              <a:spcAft>
                <a:spcPts val="0"/>
              </a:spcAft>
            </a:pPr>
            <a:r>
              <a:rPr lang="zh-CN" altLang="zh-CN" kern="100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endParaRPr lang="zh-CN" altLang="zh-CN" kern="100" dirty="0">
              <a:effectLst/>
              <a:latin typeface="Times New Roman" panose="02020603050405020304" pitchFamily="18" charset="0"/>
              <a:ea typeface="方正仿宋简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8814" y="275989"/>
            <a:ext cx="51090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 smtClean="0">
                <a:solidFill>
                  <a:srgbClr val="FFC000"/>
                </a:solidFill>
              </a:rPr>
              <a:t>塔莎艺术培训学校网站设计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89905" y="417124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zh-CN" altLang="en-US" sz="28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2800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313899" y="86076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软件测试：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7459463" y="130173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、性能测试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" name="图片 4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72" y="6360319"/>
            <a:ext cx="595312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5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49" y="6226176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6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779" y="6169172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7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367" y="6058948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9" descr="a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289" y="5864372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539927" y="1532563"/>
            <a:ext cx="4865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、功能模块黑盒测试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根据测试用例进行功能模块测试。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927" y="4232804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</a:t>
            </a:r>
            <a:endParaRPr lang="zh-CN" altLang="en-US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43460" y="1763395"/>
            <a:ext cx="358542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1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、响应时间测试和系统兼容性测试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0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64" y="5239443"/>
            <a:ext cx="2391301" cy="17030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364" y="2302004"/>
            <a:ext cx="5574736" cy="20440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4804" y="2635079"/>
            <a:ext cx="56959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2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 descr="校标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373" y="-1"/>
            <a:ext cx="3798627" cy="9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065360" y="5836267"/>
            <a:ext cx="6096000" cy="4830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3500"/>
              </a:lnSpc>
              <a:spcAft>
                <a:spcPts val="0"/>
              </a:spcAft>
            </a:pPr>
            <a:r>
              <a:rPr lang="zh-CN" altLang="zh-CN" kern="100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endParaRPr lang="zh-CN" altLang="zh-CN" kern="100" dirty="0">
              <a:effectLst/>
              <a:latin typeface="Times New Roman" panose="02020603050405020304" pitchFamily="18" charset="0"/>
              <a:ea typeface="方正仿宋简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8815" y="275989"/>
            <a:ext cx="51090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塔莎艺术培训学校网站设计</a:t>
            </a:r>
          </a:p>
        </p:txBody>
      </p:sp>
      <p:sp>
        <p:nvSpPr>
          <p:cNvPr id="7" name="矩形 6"/>
          <p:cNvSpPr/>
          <p:nvPr/>
        </p:nvSpPr>
        <p:spPr>
          <a:xfrm>
            <a:off x="3025549" y="261732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zh-CN" altLang="en-US" sz="28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2800" kern="0" dirty="0"/>
          </a:p>
        </p:txBody>
      </p:sp>
      <p:sp>
        <p:nvSpPr>
          <p:cNvPr id="17" name="文本框 16"/>
          <p:cNvSpPr txBox="1"/>
          <p:nvPr/>
        </p:nvSpPr>
        <p:spPr>
          <a:xfrm>
            <a:off x="206887" y="254750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3011" y="363741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3011" y="45313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06887" y="54253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4" name="图片 4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72" y="6360319"/>
            <a:ext cx="595312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5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49" y="6226176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6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779" y="6169172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7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367" y="6058948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9" descr="a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961" y="5810692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67492" y="102251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总结：</a:t>
            </a:r>
            <a:endParaRPr lang="zh-CN" altLang="en-US" sz="4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3" y="4531390"/>
            <a:ext cx="2686050" cy="2286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661" y="2105371"/>
            <a:ext cx="2554612" cy="255461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30025" y="2015257"/>
            <a:ext cx="74819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zh-CN" dirty="0" smtClean="0"/>
              <a:t>本</a:t>
            </a:r>
            <a:r>
              <a:rPr lang="zh-CN" altLang="en-US" dirty="0"/>
              <a:t>课题</a:t>
            </a:r>
            <a:r>
              <a:rPr lang="zh-CN" altLang="zh-CN" dirty="0" smtClean="0"/>
              <a:t>主要</a:t>
            </a:r>
            <a:r>
              <a:rPr lang="zh-CN" altLang="zh-CN" dirty="0"/>
              <a:t>阐述了该《塔莎艺术培训学校网站设计》的开发过程，从系统调查到查资料再到数据库设计、系统总体设计、系统各功能模块的具体实现，通过这几周的努力，系统大体上已做好了，该系统基本能满足高校业务的需求，但由于时间和能力有限，该系统还有很多不成熟不完善的地方，美工方面也不够漂亮。但这毕竟是自己独立完成的系统，经历从无到有，在此过程中遇到各种难题，各种</a:t>
            </a:r>
            <a:r>
              <a:rPr lang="en-US" altLang="zh-CN" dirty="0"/>
              <a:t>bug</a:t>
            </a:r>
            <a:r>
              <a:rPr lang="zh-CN" altLang="zh-CN" dirty="0"/>
              <a:t>，自己想办法去调试，去解决，收获颇多，所以总体还是觉得很</a:t>
            </a:r>
            <a:r>
              <a:rPr lang="zh-CN" altLang="zh-CN"/>
              <a:t>欣慰</a:t>
            </a:r>
            <a:r>
              <a:rPr lang="zh-CN" altLang="zh-CN" smtClean="0"/>
              <a:t>的</a:t>
            </a:r>
            <a:r>
              <a:rPr lang="zh-CN" altLang="en-US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203" name="Group 59"/>
          <p:cNvGrpSpPr>
            <a:grpSpLocks/>
          </p:cNvGrpSpPr>
          <p:nvPr/>
        </p:nvGrpSpPr>
        <p:grpSpPr bwMode="auto">
          <a:xfrm>
            <a:off x="609600" y="1752601"/>
            <a:ext cx="9296400" cy="4430713"/>
            <a:chOff x="-576" y="1104"/>
            <a:chExt cx="5856" cy="2791"/>
          </a:xfrm>
        </p:grpSpPr>
        <p:sp>
          <p:nvSpPr>
            <p:cNvPr id="134149" name="AutoShape 5"/>
            <p:cNvSpPr>
              <a:spLocks noChangeArrowheads="1"/>
            </p:cNvSpPr>
            <p:nvPr/>
          </p:nvSpPr>
          <p:spPr bwMode="gray">
            <a:xfrm rot="5400000">
              <a:off x="-576" y="1104"/>
              <a:ext cx="2791" cy="2791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2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0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0CC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4157" name="AutoShape 13"/>
            <p:cNvSpPr>
              <a:spLocks noChangeArrowheads="1"/>
            </p:cNvSpPr>
            <p:nvPr/>
          </p:nvSpPr>
          <p:spPr bwMode="ltGray">
            <a:xfrm rot="5400000">
              <a:off x="-425" y="1310"/>
              <a:ext cx="2374" cy="2373"/>
            </a:xfrm>
            <a:custGeom>
              <a:avLst/>
              <a:gdLst>
                <a:gd name="G0" fmla="+- 744 0 0"/>
                <a:gd name="G1" fmla="+- 11756105 0 0"/>
                <a:gd name="G2" fmla="+- 0 0 11756105"/>
                <a:gd name="T0" fmla="*/ 0 256 1"/>
                <a:gd name="T1" fmla="*/ 180 256 1"/>
                <a:gd name="G3" fmla="+- 11756105 T0 T1"/>
                <a:gd name="T2" fmla="*/ 0 256 1"/>
                <a:gd name="T3" fmla="*/ 90 256 1"/>
                <a:gd name="G4" fmla="+- 11756105 T2 T3"/>
                <a:gd name="G5" fmla="*/ G4 2 1"/>
                <a:gd name="T4" fmla="*/ 90 256 1"/>
                <a:gd name="T5" fmla="*/ 0 256 1"/>
                <a:gd name="G6" fmla="+- 11756105 T4 T5"/>
                <a:gd name="G7" fmla="*/ G6 2 1"/>
                <a:gd name="G8" fmla="abs 11756105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744"/>
                <a:gd name="G18" fmla="*/ 744 1 2"/>
                <a:gd name="G19" fmla="+- G18 5400 0"/>
                <a:gd name="G20" fmla="cos G19 11756105"/>
                <a:gd name="G21" fmla="sin G19 11756105"/>
                <a:gd name="G22" fmla="+- G20 10800 0"/>
                <a:gd name="G23" fmla="+- G21 10800 0"/>
                <a:gd name="G24" fmla="+- 10800 0 G20"/>
                <a:gd name="G25" fmla="+- 744 10800 0"/>
                <a:gd name="G26" fmla="?: G9 G17 G25"/>
                <a:gd name="G27" fmla="?: G9 0 21600"/>
                <a:gd name="G28" fmla="cos 10800 11756105"/>
                <a:gd name="G29" fmla="sin 10800 11756105"/>
                <a:gd name="G30" fmla="sin 744 11756105"/>
                <a:gd name="G31" fmla="+- G28 10800 0"/>
                <a:gd name="G32" fmla="+- G29 10800 0"/>
                <a:gd name="G33" fmla="+- G30 10800 0"/>
                <a:gd name="G34" fmla="?: G4 0 G31"/>
                <a:gd name="G35" fmla="?: 11756105 G34 0"/>
                <a:gd name="G36" fmla="?: G6 G35 G31"/>
                <a:gd name="G37" fmla="+- 21600 0 G36"/>
                <a:gd name="G38" fmla="?: G4 0 G33"/>
                <a:gd name="G39" fmla="?: 11756105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028 w 21600"/>
                <a:gd name="T15" fmla="*/ 10862 h 21600"/>
                <a:gd name="T16" fmla="*/ 10800 w 21600"/>
                <a:gd name="T17" fmla="*/ 10056 h 21600"/>
                <a:gd name="T18" fmla="*/ 16572 w 21600"/>
                <a:gd name="T19" fmla="*/ 10862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056" y="10807"/>
                  </a:moveTo>
                  <a:cubicBezTo>
                    <a:pt x="10056" y="10805"/>
                    <a:pt x="10056" y="10802"/>
                    <a:pt x="10056" y="10800"/>
                  </a:cubicBezTo>
                  <a:cubicBezTo>
                    <a:pt x="10056" y="10389"/>
                    <a:pt x="10389" y="10056"/>
                    <a:pt x="10800" y="10056"/>
                  </a:cubicBezTo>
                  <a:cubicBezTo>
                    <a:pt x="11210" y="10056"/>
                    <a:pt x="11544" y="10389"/>
                    <a:pt x="11544" y="10800"/>
                  </a:cubicBezTo>
                  <a:cubicBezTo>
                    <a:pt x="11544" y="10802"/>
                    <a:pt x="11543" y="10805"/>
                    <a:pt x="11543" y="10807"/>
                  </a:cubicBezTo>
                  <a:lnTo>
                    <a:pt x="21599" y="10916"/>
                  </a:lnTo>
                  <a:cubicBezTo>
                    <a:pt x="21599" y="10877"/>
                    <a:pt x="21600" y="10838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0838"/>
                    <a:pt x="0" y="10877"/>
                    <a:pt x="0" y="1091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099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4186" name="Text Box 42"/>
            <p:cNvSpPr txBox="1">
              <a:spLocks noChangeArrowheads="1"/>
            </p:cNvSpPr>
            <p:nvPr/>
          </p:nvSpPr>
          <p:spPr bwMode="auto">
            <a:xfrm>
              <a:off x="1141" y="1949"/>
              <a:ext cx="635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毕设</a:t>
              </a:r>
              <a:endParaRPr lang="en-US" altLang="zh-CN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摘要</a:t>
              </a:r>
              <a:endParaRPr lang="en-US" altLang="zh-CN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34201" name="Group 57"/>
            <p:cNvGrpSpPr>
              <a:grpSpLocks/>
            </p:cNvGrpSpPr>
            <p:nvPr/>
          </p:nvGrpSpPr>
          <p:grpSpPr bwMode="auto">
            <a:xfrm>
              <a:off x="1698" y="1437"/>
              <a:ext cx="3273" cy="334"/>
              <a:chOff x="1698" y="1437"/>
              <a:chExt cx="3273" cy="334"/>
            </a:xfrm>
          </p:grpSpPr>
          <p:sp>
            <p:nvSpPr>
              <p:cNvPr id="134165" name="AutoShape 21"/>
              <p:cNvSpPr>
                <a:spLocks noChangeArrowheads="1"/>
              </p:cNvSpPr>
              <p:nvPr/>
            </p:nvSpPr>
            <p:spPr bwMode="gray">
              <a:xfrm>
                <a:off x="1931" y="1437"/>
                <a:ext cx="3040" cy="334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33CCFF"/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134166" name="Group 22"/>
              <p:cNvGrpSpPr>
                <a:grpSpLocks/>
              </p:cNvGrpSpPr>
              <p:nvPr/>
            </p:nvGrpSpPr>
            <p:grpSpPr bwMode="auto">
              <a:xfrm>
                <a:off x="1698" y="1447"/>
                <a:ext cx="316" cy="316"/>
                <a:chOff x="1583" y="1494"/>
                <a:chExt cx="526" cy="526"/>
              </a:xfrm>
            </p:grpSpPr>
            <p:sp>
              <p:nvSpPr>
                <p:cNvPr id="134167" name="Oval 23"/>
                <p:cNvSpPr>
                  <a:spLocks noChangeArrowheads="1"/>
                </p:cNvSpPr>
                <p:nvPr/>
              </p:nvSpPr>
              <p:spPr bwMode="gray">
                <a:xfrm>
                  <a:off x="1583" y="1494"/>
                  <a:ext cx="526" cy="526"/>
                </a:xfrm>
                <a:prstGeom prst="ellipse">
                  <a:avLst/>
                </a:prstGeom>
                <a:solidFill>
                  <a:srgbClr val="33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4168" name="Oval 24"/>
                <p:cNvSpPr>
                  <a:spLocks noChangeArrowheads="1"/>
                </p:cNvSpPr>
                <p:nvPr/>
              </p:nvSpPr>
              <p:spPr bwMode="gray">
                <a:xfrm>
                  <a:off x="1634" y="1547"/>
                  <a:ext cx="425" cy="42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10E470"/>
                    </a:gs>
                    <a:gs pos="100000">
                      <a:srgbClr val="10E47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4169" name="Oval 25"/>
                <p:cNvSpPr>
                  <a:spLocks noChangeArrowheads="1"/>
                </p:cNvSpPr>
                <p:nvPr/>
              </p:nvSpPr>
              <p:spPr bwMode="gray">
                <a:xfrm>
                  <a:off x="1642" y="1557"/>
                  <a:ext cx="406" cy="40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00">
                        <a:alpha val="85001"/>
                      </a:srgbClr>
                    </a:gs>
                    <a:gs pos="100000">
                      <a:srgbClr val="FFFF00">
                        <a:gamma/>
                        <a:shade val="63529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4170" name="Oval 26"/>
                <p:cNvSpPr>
                  <a:spLocks noChangeArrowheads="1"/>
                </p:cNvSpPr>
                <p:nvPr/>
              </p:nvSpPr>
              <p:spPr bwMode="gray">
                <a:xfrm>
                  <a:off x="1652" y="1582"/>
                  <a:ext cx="265" cy="26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9940B">
                        <a:gamma/>
                        <a:tint val="0"/>
                        <a:invGamma/>
                      </a:srgbClr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4171" name="Oval 27"/>
                <p:cNvSpPr>
                  <a:spLocks noChangeArrowheads="1"/>
                </p:cNvSpPr>
                <p:nvPr/>
              </p:nvSpPr>
              <p:spPr bwMode="gray">
                <a:xfrm>
                  <a:off x="1659" y="1571"/>
                  <a:ext cx="366" cy="36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00">
                        <a:alpha val="0"/>
                      </a:srgbClr>
                    </a:gs>
                    <a:gs pos="100000">
                      <a:srgbClr val="FFFF00">
                        <a:gamma/>
                        <a:shade val="76078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4187" name="Text Box 43"/>
              <p:cNvSpPr txBox="1">
                <a:spLocks noChangeArrowheads="1"/>
              </p:cNvSpPr>
              <p:nvPr/>
            </p:nvSpPr>
            <p:spPr bwMode="auto">
              <a:xfrm>
                <a:off x="1748" y="148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34192" name="Text Box 48"/>
              <p:cNvSpPr txBox="1">
                <a:spLocks noChangeArrowheads="1"/>
              </p:cNvSpPr>
              <p:nvPr/>
            </p:nvSpPr>
            <p:spPr bwMode="auto">
              <a:xfrm>
                <a:off x="1933" y="1466"/>
                <a:ext cx="1003" cy="291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400" b="1" dirty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课题背景</a:t>
                </a:r>
                <a:endParaRPr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4200" name="Group 56"/>
            <p:cNvGrpSpPr>
              <a:grpSpLocks/>
            </p:cNvGrpSpPr>
            <p:nvPr/>
          </p:nvGrpSpPr>
          <p:grpSpPr bwMode="auto">
            <a:xfrm>
              <a:off x="1952" y="1896"/>
              <a:ext cx="3274" cy="333"/>
              <a:chOff x="1952" y="1896"/>
              <a:chExt cx="3274" cy="333"/>
            </a:xfrm>
          </p:grpSpPr>
          <p:sp>
            <p:nvSpPr>
              <p:cNvPr id="134158" name="AutoShape 14"/>
              <p:cNvSpPr>
                <a:spLocks noChangeArrowheads="1"/>
              </p:cNvSpPr>
              <p:nvPr/>
            </p:nvSpPr>
            <p:spPr bwMode="gray">
              <a:xfrm>
                <a:off x="2185" y="1896"/>
                <a:ext cx="3041" cy="333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CCFF"/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134159" name="Group 15"/>
              <p:cNvGrpSpPr>
                <a:grpSpLocks/>
              </p:cNvGrpSpPr>
              <p:nvPr/>
            </p:nvGrpSpPr>
            <p:grpSpPr bwMode="auto">
              <a:xfrm>
                <a:off x="1952" y="1906"/>
                <a:ext cx="316" cy="316"/>
                <a:chOff x="1583" y="1494"/>
                <a:chExt cx="526" cy="526"/>
              </a:xfrm>
            </p:grpSpPr>
            <p:sp>
              <p:nvSpPr>
                <p:cNvPr id="134160" name="Oval 16"/>
                <p:cNvSpPr>
                  <a:spLocks noChangeArrowheads="1"/>
                </p:cNvSpPr>
                <p:nvPr/>
              </p:nvSpPr>
              <p:spPr bwMode="gray">
                <a:xfrm>
                  <a:off x="1583" y="1494"/>
                  <a:ext cx="526" cy="526"/>
                </a:xfrm>
                <a:prstGeom prst="ellipse">
                  <a:avLst/>
                </a:prstGeom>
                <a:solidFill>
                  <a:srgbClr val="00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4161" name="Oval 17"/>
                <p:cNvSpPr>
                  <a:spLocks noChangeArrowheads="1"/>
                </p:cNvSpPr>
                <p:nvPr/>
              </p:nvSpPr>
              <p:spPr bwMode="gray">
                <a:xfrm>
                  <a:off x="1634" y="1547"/>
                  <a:ext cx="425" cy="42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10E470"/>
                    </a:gs>
                    <a:gs pos="100000">
                      <a:srgbClr val="10E47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4162" name="Oval 18"/>
                <p:cNvSpPr>
                  <a:spLocks noChangeArrowheads="1"/>
                </p:cNvSpPr>
                <p:nvPr/>
              </p:nvSpPr>
              <p:spPr bwMode="gray">
                <a:xfrm>
                  <a:off x="1642" y="1557"/>
                  <a:ext cx="406" cy="40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00">
                        <a:alpha val="85001"/>
                      </a:srgbClr>
                    </a:gs>
                    <a:gs pos="100000">
                      <a:srgbClr val="FFFF00">
                        <a:gamma/>
                        <a:shade val="63529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4163" name="Oval 19"/>
                <p:cNvSpPr>
                  <a:spLocks noChangeArrowheads="1"/>
                </p:cNvSpPr>
                <p:nvPr/>
              </p:nvSpPr>
              <p:spPr bwMode="gray">
                <a:xfrm>
                  <a:off x="1652" y="1582"/>
                  <a:ext cx="265" cy="26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9940B">
                        <a:gamma/>
                        <a:tint val="0"/>
                        <a:invGamma/>
                      </a:srgbClr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4164" name="Oval 20"/>
                <p:cNvSpPr>
                  <a:spLocks noChangeArrowheads="1"/>
                </p:cNvSpPr>
                <p:nvPr/>
              </p:nvSpPr>
              <p:spPr bwMode="gray">
                <a:xfrm>
                  <a:off x="1659" y="1571"/>
                  <a:ext cx="366" cy="36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00">
                        <a:alpha val="0"/>
                      </a:srgbClr>
                    </a:gs>
                    <a:gs pos="100000">
                      <a:srgbClr val="FFFF00">
                        <a:gamma/>
                        <a:shade val="76078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4188" name="Text Box 44"/>
              <p:cNvSpPr txBox="1">
                <a:spLocks noChangeArrowheads="1"/>
              </p:cNvSpPr>
              <p:nvPr/>
            </p:nvSpPr>
            <p:spPr bwMode="auto">
              <a:xfrm>
                <a:off x="2010" y="195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34193" name="Text Box 49"/>
              <p:cNvSpPr txBox="1">
                <a:spLocks noChangeArrowheads="1"/>
              </p:cNvSpPr>
              <p:nvPr/>
            </p:nvSpPr>
            <p:spPr bwMode="auto">
              <a:xfrm>
                <a:off x="2304" y="1926"/>
                <a:ext cx="896" cy="291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b="1" dirty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需求分析</a:t>
                </a:r>
                <a:endParaRPr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4199" name="Group 55"/>
            <p:cNvGrpSpPr>
              <a:grpSpLocks/>
            </p:cNvGrpSpPr>
            <p:nvPr/>
          </p:nvGrpSpPr>
          <p:grpSpPr bwMode="auto">
            <a:xfrm>
              <a:off x="2006" y="2354"/>
              <a:ext cx="3274" cy="333"/>
              <a:chOff x="2006" y="2354"/>
              <a:chExt cx="3274" cy="333"/>
            </a:xfrm>
          </p:grpSpPr>
          <p:sp>
            <p:nvSpPr>
              <p:cNvPr id="134150" name="AutoShape 6"/>
              <p:cNvSpPr>
                <a:spLocks noChangeArrowheads="1"/>
              </p:cNvSpPr>
              <p:nvPr/>
            </p:nvSpPr>
            <p:spPr bwMode="gray">
              <a:xfrm>
                <a:off x="2240" y="2354"/>
                <a:ext cx="3040" cy="333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CCFF"/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134151" name="Group 7"/>
              <p:cNvGrpSpPr>
                <a:grpSpLocks/>
              </p:cNvGrpSpPr>
              <p:nvPr/>
            </p:nvGrpSpPr>
            <p:grpSpPr bwMode="auto">
              <a:xfrm>
                <a:off x="2006" y="2364"/>
                <a:ext cx="316" cy="316"/>
                <a:chOff x="1583" y="1494"/>
                <a:chExt cx="526" cy="526"/>
              </a:xfrm>
            </p:grpSpPr>
            <p:sp>
              <p:nvSpPr>
                <p:cNvPr id="134152" name="Oval 8"/>
                <p:cNvSpPr>
                  <a:spLocks noChangeArrowheads="1"/>
                </p:cNvSpPr>
                <p:nvPr/>
              </p:nvSpPr>
              <p:spPr bwMode="gray">
                <a:xfrm>
                  <a:off x="1583" y="1494"/>
                  <a:ext cx="526" cy="526"/>
                </a:xfrm>
                <a:prstGeom prst="ellipse">
                  <a:avLst/>
                </a:prstGeom>
                <a:solidFill>
                  <a:srgbClr val="00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4153" name="Oval 9"/>
                <p:cNvSpPr>
                  <a:spLocks noChangeArrowheads="1"/>
                </p:cNvSpPr>
                <p:nvPr/>
              </p:nvSpPr>
              <p:spPr bwMode="gray">
                <a:xfrm>
                  <a:off x="1634" y="1547"/>
                  <a:ext cx="425" cy="42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10E470"/>
                    </a:gs>
                    <a:gs pos="100000">
                      <a:srgbClr val="10E47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4154" name="Oval 10"/>
                <p:cNvSpPr>
                  <a:spLocks noChangeArrowheads="1"/>
                </p:cNvSpPr>
                <p:nvPr/>
              </p:nvSpPr>
              <p:spPr bwMode="gray">
                <a:xfrm>
                  <a:off x="1642" y="1557"/>
                  <a:ext cx="406" cy="40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00">
                        <a:alpha val="85001"/>
                      </a:srgbClr>
                    </a:gs>
                    <a:gs pos="100000">
                      <a:srgbClr val="FFFF00">
                        <a:gamma/>
                        <a:shade val="63529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4155" name="Oval 11"/>
                <p:cNvSpPr>
                  <a:spLocks noChangeArrowheads="1"/>
                </p:cNvSpPr>
                <p:nvPr/>
              </p:nvSpPr>
              <p:spPr bwMode="gray">
                <a:xfrm>
                  <a:off x="1652" y="1582"/>
                  <a:ext cx="265" cy="26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9940B">
                        <a:gamma/>
                        <a:tint val="0"/>
                        <a:invGamma/>
                      </a:srgbClr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4156" name="Oval 12"/>
                <p:cNvSpPr>
                  <a:spLocks noChangeArrowheads="1"/>
                </p:cNvSpPr>
                <p:nvPr/>
              </p:nvSpPr>
              <p:spPr bwMode="gray">
                <a:xfrm>
                  <a:off x="1659" y="1571"/>
                  <a:ext cx="366" cy="36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00">
                        <a:alpha val="0"/>
                      </a:srgbClr>
                    </a:gs>
                    <a:gs pos="100000">
                      <a:srgbClr val="FFFF00">
                        <a:gamma/>
                        <a:shade val="76078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4189" name="Text Box 45"/>
              <p:cNvSpPr txBox="1">
                <a:spLocks noChangeArrowheads="1"/>
              </p:cNvSpPr>
              <p:nvPr/>
            </p:nvSpPr>
            <p:spPr bwMode="auto">
              <a:xfrm>
                <a:off x="2064" y="240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34194" name="Text Box 50"/>
              <p:cNvSpPr txBox="1">
                <a:spLocks noChangeArrowheads="1"/>
              </p:cNvSpPr>
              <p:nvPr/>
            </p:nvSpPr>
            <p:spPr bwMode="auto">
              <a:xfrm>
                <a:off x="2315" y="2368"/>
                <a:ext cx="949" cy="291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400" b="1" dirty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系统设计</a:t>
                </a:r>
                <a:endParaRPr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4198" name="Group 54"/>
            <p:cNvGrpSpPr>
              <a:grpSpLocks/>
            </p:cNvGrpSpPr>
            <p:nvPr/>
          </p:nvGrpSpPr>
          <p:grpSpPr bwMode="auto">
            <a:xfrm>
              <a:off x="1952" y="2812"/>
              <a:ext cx="3274" cy="341"/>
              <a:chOff x="1952" y="2812"/>
              <a:chExt cx="3274" cy="341"/>
            </a:xfrm>
          </p:grpSpPr>
          <p:sp>
            <p:nvSpPr>
              <p:cNvPr id="134172" name="AutoShape 28"/>
              <p:cNvSpPr>
                <a:spLocks noChangeArrowheads="1"/>
              </p:cNvSpPr>
              <p:nvPr/>
            </p:nvSpPr>
            <p:spPr bwMode="gray">
              <a:xfrm>
                <a:off x="2185" y="2812"/>
                <a:ext cx="3041" cy="334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CCFF"/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134173" name="Group 29"/>
              <p:cNvGrpSpPr>
                <a:grpSpLocks/>
              </p:cNvGrpSpPr>
              <p:nvPr/>
            </p:nvGrpSpPr>
            <p:grpSpPr bwMode="auto">
              <a:xfrm>
                <a:off x="1952" y="2822"/>
                <a:ext cx="316" cy="316"/>
                <a:chOff x="1583" y="1494"/>
                <a:chExt cx="526" cy="526"/>
              </a:xfrm>
            </p:grpSpPr>
            <p:sp>
              <p:nvSpPr>
                <p:cNvPr id="134174" name="Oval 30"/>
                <p:cNvSpPr>
                  <a:spLocks noChangeArrowheads="1"/>
                </p:cNvSpPr>
                <p:nvPr/>
              </p:nvSpPr>
              <p:spPr bwMode="gray">
                <a:xfrm>
                  <a:off x="1583" y="1494"/>
                  <a:ext cx="526" cy="526"/>
                </a:xfrm>
                <a:prstGeom prst="ellipse">
                  <a:avLst/>
                </a:prstGeom>
                <a:solidFill>
                  <a:srgbClr val="00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4175" name="Oval 31"/>
                <p:cNvSpPr>
                  <a:spLocks noChangeArrowheads="1"/>
                </p:cNvSpPr>
                <p:nvPr/>
              </p:nvSpPr>
              <p:spPr bwMode="gray">
                <a:xfrm>
                  <a:off x="1634" y="1547"/>
                  <a:ext cx="425" cy="42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10E470"/>
                    </a:gs>
                    <a:gs pos="100000">
                      <a:srgbClr val="10E47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4176" name="Oval 32"/>
                <p:cNvSpPr>
                  <a:spLocks noChangeArrowheads="1"/>
                </p:cNvSpPr>
                <p:nvPr/>
              </p:nvSpPr>
              <p:spPr bwMode="gray">
                <a:xfrm>
                  <a:off x="1642" y="1557"/>
                  <a:ext cx="406" cy="40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00">
                        <a:alpha val="85001"/>
                      </a:srgbClr>
                    </a:gs>
                    <a:gs pos="100000">
                      <a:srgbClr val="FFFF00">
                        <a:gamma/>
                        <a:shade val="63529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4177" name="Oval 33"/>
                <p:cNvSpPr>
                  <a:spLocks noChangeArrowheads="1"/>
                </p:cNvSpPr>
                <p:nvPr/>
              </p:nvSpPr>
              <p:spPr bwMode="gray">
                <a:xfrm>
                  <a:off x="1652" y="1582"/>
                  <a:ext cx="265" cy="26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9940B">
                        <a:gamma/>
                        <a:tint val="0"/>
                        <a:invGamma/>
                      </a:srgbClr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4178" name="Oval 34"/>
                <p:cNvSpPr>
                  <a:spLocks noChangeArrowheads="1"/>
                </p:cNvSpPr>
                <p:nvPr/>
              </p:nvSpPr>
              <p:spPr bwMode="gray">
                <a:xfrm>
                  <a:off x="1659" y="1571"/>
                  <a:ext cx="366" cy="36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00">
                        <a:alpha val="0"/>
                      </a:srgbClr>
                    </a:gs>
                    <a:gs pos="100000">
                      <a:srgbClr val="FFFF00">
                        <a:gamma/>
                        <a:shade val="76078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4190" name="Text Box 46"/>
              <p:cNvSpPr txBox="1">
                <a:spLocks noChangeArrowheads="1"/>
              </p:cNvSpPr>
              <p:nvPr/>
            </p:nvSpPr>
            <p:spPr bwMode="auto">
              <a:xfrm>
                <a:off x="2010" y="286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34195" name="Text Box 51"/>
              <p:cNvSpPr txBox="1">
                <a:spLocks noChangeArrowheads="1"/>
              </p:cNvSpPr>
              <p:nvPr/>
            </p:nvSpPr>
            <p:spPr bwMode="auto">
              <a:xfrm>
                <a:off x="2304" y="2862"/>
                <a:ext cx="1003" cy="291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400" b="1" dirty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系统实现</a:t>
                </a:r>
                <a:endParaRPr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4197" name="Group 53"/>
            <p:cNvGrpSpPr>
              <a:grpSpLocks/>
            </p:cNvGrpSpPr>
            <p:nvPr/>
          </p:nvGrpSpPr>
          <p:grpSpPr bwMode="auto">
            <a:xfrm>
              <a:off x="1669" y="3270"/>
              <a:ext cx="3274" cy="334"/>
              <a:chOff x="1669" y="3270"/>
              <a:chExt cx="3274" cy="334"/>
            </a:xfrm>
          </p:grpSpPr>
          <p:sp>
            <p:nvSpPr>
              <p:cNvPr id="134179" name="AutoShape 35"/>
              <p:cNvSpPr>
                <a:spLocks noChangeArrowheads="1"/>
              </p:cNvSpPr>
              <p:nvPr/>
            </p:nvSpPr>
            <p:spPr bwMode="gray">
              <a:xfrm>
                <a:off x="1902" y="3270"/>
                <a:ext cx="3041" cy="334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CCFF"/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134180" name="Group 36"/>
              <p:cNvGrpSpPr>
                <a:grpSpLocks/>
              </p:cNvGrpSpPr>
              <p:nvPr/>
            </p:nvGrpSpPr>
            <p:grpSpPr bwMode="auto">
              <a:xfrm>
                <a:off x="1669" y="3281"/>
                <a:ext cx="316" cy="316"/>
                <a:chOff x="1583" y="1494"/>
                <a:chExt cx="526" cy="526"/>
              </a:xfrm>
            </p:grpSpPr>
            <p:sp>
              <p:nvSpPr>
                <p:cNvPr id="134181" name="Oval 37"/>
                <p:cNvSpPr>
                  <a:spLocks noChangeArrowheads="1"/>
                </p:cNvSpPr>
                <p:nvPr/>
              </p:nvSpPr>
              <p:spPr bwMode="gray">
                <a:xfrm>
                  <a:off x="1583" y="1494"/>
                  <a:ext cx="526" cy="526"/>
                </a:xfrm>
                <a:prstGeom prst="ellipse">
                  <a:avLst/>
                </a:prstGeom>
                <a:solidFill>
                  <a:srgbClr val="00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4182" name="Oval 38"/>
                <p:cNvSpPr>
                  <a:spLocks noChangeArrowheads="1"/>
                </p:cNvSpPr>
                <p:nvPr/>
              </p:nvSpPr>
              <p:spPr bwMode="gray">
                <a:xfrm>
                  <a:off x="1634" y="1547"/>
                  <a:ext cx="425" cy="42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10E470"/>
                    </a:gs>
                    <a:gs pos="100000">
                      <a:srgbClr val="10E47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4183" name="Oval 39"/>
                <p:cNvSpPr>
                  <a:spLocks noChangeArrowheads="1"/>
                </p:cNvSpPr>
                <p:nvPr/>
              </p:nvSpPr>
              <p:spPr bwMode="gray">
                <a:xfrm>
                  <a:off x="1642" y="1557"/>
                  <a:ext cx="406" cy="40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00">
                        <a:alpha val="85001"/>
                      </a:srgbClr>
                    </a:gs>
                    <a:gs pos="100000">
                      <a:srgbClr val="FFFF00">
                        <a:gamma/>
                        <a:shade val="63529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4184" name="Oval 40"/>
                <p:cNvSpPr>
                  <a:spLocks noChangeArrowheads="1"/>
                </p:cNvSpPr>
                <p:nvPr/>
              </p:nvSpPr>
              <p:spPr bwMode="gray">
                <a:xfrm>
                  <a:off x="1652" y="1582"/>
                  <a:ext cx="265" cy="26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9940B">
                        <a:gamma/>
                        <a:tint val="0"/>
                        <a:invGamma/>
                      </a:srgbClr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4185" name="Oval 41"/>
                <p:cNvSpPr>
                  <a:spLocks noChangeArrowheads="1"/>
                </p:cNvSpPr>
                <p:nvPr/>
              </p:nvSpPr>
              <p:spPr bwMode="gray">
                <a:xfrm>
                  <a:off x="1659" y="1571"/>
                  <a:ext cx="366" cy="36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00">
                        <a:alpha val="0"/>
                      </a:srgbClr>
                    </a:gs>
                    <a:gs pos="100000">
                      <a:srgbClr val="FFFF00">
                        <a:gamma/>
                        <a:shade val="76078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4191" name="Text Box 47"/>
              <p:cNvSpPr txBox="1">
                <a:spLocks noChangeArrowheads="1"/>
              </p:cNvSpPr>
              <p:nvPr/>
            </p:nvSpPr>
            <p:spPr bwMode="auto">
              <a:xfrm>
                <a:off x="1722" y="332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34196" name="Text Box 52"/>
              <p:cNvSpPr txBox="1">
                <a:spLocks noChangeArrowheads="1"/>
              </p:cNvSpPr>
              <p:nvPr/>
            </p:nvSpPr>
            <p:spPr bwMode="auto">
              <a:xfrm>
                <a:off x="2132" y="3287"/>
                <a:ext cx="560" cy="291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400" b="1" dirty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总结</a:t>
                </a:r>
                <a:endParaRPr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pic>
        <p:nvPicPr>
          <p:cNvPr id="60" name="图片 59" descr="校标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245" y="14288"/>
            <a:ext cx="384048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标题 60"/>
          <p:cNvSpPr>
            <a:spLocks noGrp="1"/>
          </p:cNvSpPr>
          <p:nvPr>
            <p:ph type="title"/>
          </p:nvPr>
        </p:nvSpPr>
        <p:spPr>
          <a:xfrm>
            <a:off x="2923628" y="967826"/>
            <a:ext cx="63401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塔莎艺术培训学校网站设计</a:t>
            </a:r>
          </a:p>
        </p:txBody>
      </p:sp>
      <p:pic>
        <p:nvPicPr>
          <p:cNvPr id="65" name="图片 4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72" y="6360319"/>
            <a:ext cx="595312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图片 5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49" y="6226176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图片 10" descr="飛機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380" y="593475"/>
            <a:ext cx="9243728" cy="616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图片 6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779" y="6169172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图片 7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367" y="6058948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图片 9" descr="a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961" y="5810692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04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 descr="校标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373" y="-1"/>
            <a:ext cx="3798627" cy="9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065361" y="6226907"/>
            <a:ext cx="6096000" cy="4830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3500"/>
              </a:lnSpc>
              <a:spcAft>
                <a:spcPts val="0"/>
              </a:spcAft>
            </a:pPr>
            <a:r>
              <a:rPr lang="zh-CN" altLang="zh-CN" kern="100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endParaRPr lang="zh-CN" altLang="zh-CN" kern="100" dirty="0">
              <a:effectLst/>
              <a:latin typeface="Times New Roman" panose="02020603050405020304" pitchFamily="18" charset="0"/>
              <a:ea typeface="方正仿宋简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8815" y="275989"/>
            <a:ext cx="51090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塔莎艺术培训学校网站设计</a:t>
            </a:r>
          </a:p>
        </p:txBody>
      </p:sp>
      <p:sp>
        <p:nvSpPr>
          <p:cNvPr id="7" name="矩形 6"/>
          <p:cNvSpPr/>
          <p:nvPr/>
        </p:nvSpPr>
        <p:spPr>
          <a:xfrm>
            <a:off x="3048000" y="231199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zh-CN" altLang="en-US" sz="28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2800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313899" y="86076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背景：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313899" y="1511773"/>
            <a:ext cx="35108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1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、在线教育的发展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2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、现有教育网站的缺点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3899" y="3886330"/>
            <a:ext cx="4023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1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、为学校做宣传，扩大招生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3515" y="4575624"/>
            <a:ext cx="4280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2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、为广大艺术爱好者答疑解惑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9912" y="519577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431" y="1610262"/>
            <a:ext cx="6042070" cy="402853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13899" y="303916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目标：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03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 descr="校标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373" y="-1"/>
            <a:ext cx="3798627" cy="9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124501" y="5937643"/>
            <a:ext cx="6096000" cy="4830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3500"/>
              </a:lnSpc>
              <a:spcAft>
                <a:spcPts val="0"/>
              </a:spcAft>
            </a:pPr>
            <a:r>
              <a:rPr lang="zh-CN" altLang="zh-CN" kern="100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endParaRPr lang="zh-CN" altLang="zh-CN" kern="100" dirty="0">
              <a:effectLst/>
              <a:latin typeface="Times New Roman" panose="02020603050405020304" pitchFamily="18" charset="0"/>
              <a:ea typeface="方正仿宋简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00290" y="275989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需求分析</a:t>
            </a:r>
          </a:p>
        </p:txBody>
      </p:sp>
      <p:sp>
        <p:nvSpPr>
          <p:cNvPr id="7" name="矩形 6"/>
          <p:cNvSpPr/>
          <p:nvPr/>
        </p:nvSpPr>
        <p:spPr>
          <a:xfrm>
            <a:off x="3048000" y="231199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zh-CN" altLang="en-US" sz="28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2800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313899" y="86076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使用技术：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313899" y="1511773"/>
            <a:ext cx="29979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1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、响应式网站设计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2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SSH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框架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3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JSON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02271" y="266998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功能模块图：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72" y="3571488"/>
            <a:ext cx="6419850" cy="27241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870399" y="127396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管理员用例图：</a:t>
            </a:r>
            <a:endParaRPr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036" y="2078020"/>
            <a:ext cx="2500899" cy="417064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74" y="5589288"/>
            <a:ext cx="1549536" cy="13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1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 descr="校标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373" y="-1"/>
            <a:ext cx="3798627" cy="9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065360" y="5836267"/>
            <a:ext cx="6096000" cy="4830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3500"/>
              </a:lnSpc>
              <a:spcAft>
                <a:spcPts val="0"/>
              </a:spcAft>
            </a:pPr>
            <a:r>
              <a:rPr lang="zh-CN" altLang="zh-CN" kern="100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endParaRPr lang="zh-CN" altLang="zh-CN" kern="100" dirty="0">
              <a:effectLst/>
              <a:latin typeface="Times New Roman" panose="02020603050405020304" pitchFamily="18" charset="0"/>
              <a:ea typeface="方正仿宋简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8815" y="275989"/>
            <a:ext cx="51090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塔莎艺术培训学校网站设计</a:t>
            </a:r>
          </a:p>
        </p:txBody>
      </p:sp>
      <p:sp>
        <p:nvSpPr>
          <p:cNvPr id="7" name="矩形 6"/>
          <p:cNvSpPr/>
          <p:nvPr/>
        </p:nvSpPr>
        <p:spPr>
          <a:xfrm>
            <a:off x="3048000" y="231199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zh-CN" altLang="en-US" sz="28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2800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313899" y="86076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系统设计：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5822665" y="1591850"/>
            <a:ext cx="17235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数据库设计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4" name="图片 4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72" y="6360319"/>
            <a:ext cx="595312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5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49" y="6226176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6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779" y="6169172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7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367" y="6058948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9" descr="a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961" y="5810692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681" y="1162656"/>
            <a:ext cx="3400425" cy="50768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62965" y="1542551"/>
            <a:ext cx="17235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数据流图：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94" y="2102370"/>
            <a:ext cx="4338096" cy="443917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050645" y="2198300"/>
            <a:ext cx="1015663" cy="43947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数据库设计和数据流设计都是系统设计的</a:t>
            </a:r>
            <a:endParaRPr lang="en-US" altLang="zh-CN" dirty="0" smtClean="0"/>
          </a:p>
          <a:p>
            <a:r>
              <a:rPr lang="zh-CN" altLang="en-US" dirty="0" smtClean="0"/>
              <a:t>重要部分，数据库共有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个表，数据流设计</a:t>
            </a:r>
            <a:endParaRPr lang="en-US" altLang="zh-CN" dirty="0" smtClean="0"/>
          </a:p>
          <a:p>
            <a:r>
              <a:rPr lang="zh-CN" altLang="en-US" dirty="0" smtClean="0"/>
              <a:t>描述了数据的流向。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27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 descr="校标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373" y="-1"/>
            <a:ext cx="3798627" cy="9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187349" y="5877238"/>
            <a:ext cx="6096000" cy="4830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3500"/>
              </a:lnSpc>
              <a:spcAft>
                <a:spcPts val="0"/>
              </a:spcAft>
            </a:pPr>
            <a:r>
              <a:rPr lang="zh-CN" altLang="zh-CN" kern="100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endParaRPr lang="zh-CN" altLang="zh-CN" kern="100" dirty="0">
              <a:effectLst/>
              <a:latin typeface="Times New Roman" panose="02020603050405020304" pitchFamily="18" charset="0"/>
              <a:ea typeface="方正仿宋简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8815" y="275989"/>
            <a:ext cx="51090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塔莎艺术培训学校网站设计</a:t>
            </a:r>
          </a:p>
        </p:txBody>
      </p:sp>
      <p:sp>
        <p:nvSpPr>
          <p:cNvPr id="7" name="矩形 6"/>
          <p:cNvSpPr/>
          <p:nvPr/>
        </p:nvSpPr>
        <p:spPr>
          <a:xfrm>
            <a:off x="3048000" y="231199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zh-CN" altLang="en-US" sz="28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2800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313899" y="86076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系统实现：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313899" y="1511773"/>
            <a:ext cx="2868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、教师管理的实现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3011" y="2325413"/>
            <a:ext cx="291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、编辑信息的实现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5659" y="3120170"/>
            <a:ext cx="291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、新闻管理的实现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6369" y="3874243"/>
            <a:ext cx="291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、知识问答的实现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5659" y="4648699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、系统测试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4" name="图片 4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72" y="6360319"/>
            <a:ext cx="595312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5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49" y="6226176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6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779" y="6169172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7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367" y="6058948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9" descr="a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961" y="5810692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933" y="1122374"/>
            <a:ext cx="7844461" cy="50378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3" y="5008711"/>
            <a:ext cx="1849289" cy="18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7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 descr="校标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373" y="-1"/>
            <a:ext cx="3798627" cy="9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187349" y="5877238"/>
            <a:ext cx="6096000" cy="4830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3500"/>
              </a:lnSpc>
              <a:spcAft>
                <a:spcPts val="0"/>
              </a:spcAft>
            </a:pPr>
            <a:r>
              <a:rPr lang="zh-CN" altLang="zh-CN" kern="100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endParaRPr lang="zh-CN" altLang="zh-CN" kern="100" dirty="0">
              <a:effectLst/>
              <a:latin typeface="Times New Roman" panose="02020603050405020304" pitchFamily="18" charset="0"/>
              <a:ea typeface="方正仿宋简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8815" y="275989"/>
            <a:ext cx="51090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塔莎艺术培训学校网站设计</a:t>
            </a:r>
          </a:p>
        </p:txBody>
      </p:sp>
      <p:sp>
        <p:nvSpPr>
          <p:cNvPr id="7" name="矩形 6"/>
          <p:cNvSpPr/>
          <p:nvPr/>
        </p:nvSpPr>
        <p:spPr>
          <a:xfrm>
            <a:off x="3048000" y="231199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zh-CN" altLang="en-US" sz="28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2800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313899" y="86076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实现教师管理：</a:t>
            </a:r>
            <a:endParaRPr lang="zh-CN" altLang="en-US" sz="2800" dirty="0"/>
          </a:p>
        </p:txBody>
      </p:sp>
      <p:pic>
        <p:nvPicPr>
          <p:cNvPr id="24" name="图片 4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72" y="6360319"/>
            <a:ext cx="595312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5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49" y="6226176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6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779" y="6169172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7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367" y="6058948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9" descr="a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961" y="5810692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本框 19"/>
          <p:cNvSpPr txBox="1"/>
          <p:nvPr/>
        </p:nvSpPr>
        <p:spPr>
          <a:xfrm>
            <a:off x="466299" y="1664173"/>
            <a:ext cx="6022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实现添加、修改、删除、查看教师信息的功能。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899" y="2229727"/>
            <a:ext cx="7037608" cy="439664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910549" y="2146645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通过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63117" y="268132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JSTL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846107" y="3067267"/>
            <a:ext cx="461665" cy="24006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标签绑定教师数据，用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390764" y="210432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c:for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632702" y="2573602"/>
            <a:ext cx="461665" cy="28623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标签循环获取新增教师信息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645" y="4428049"/>
            <a:ext cx="1520739" cy="152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7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 descr="校标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373" y="-1"/>
            <a:ext cx="3798627" cy="9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187349" y="5877238"/>
            <a:ext cx="6096000" cy="4830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3500"/>
              </a:lnSpc>
              <a:spcAft>
                <a:spcPts val="0"/>
              </a:spcAft>
            </a:pPr>
            <a:r>
              <a:rPr lang="zh-CN" altLang="zh-CN" kern="100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endParaRPr lang="zh-CN" altLang="zh-CN" kern="100" dirty="0">
              <a:effectLst/>
              <a:latin typeface="Times New Roman" panose="02020603050405020304" pitchFamily="18" charset="0"/>
              <a:ea typeface="方正仿宋简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69184" y="275989"/>
            <a:ext cx="42883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塔莎培训学校网站设计</a:t>
            </a:r>
          </a:p>
        </p:txBody>
      </p:sp>
      <p:sp>
        <p:nvSpPr>
          <p:cNvPr id="7" name="矩形 6"/>
          <p:cNvSpPr/>
          <p:nvPr/>
        </p:nvSpPr>
        <p:spPr>
          <a:xfrm>
            <a:off x="3048000" y="231199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zh-CN" altLang="en-US" sz="28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2800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313899" y="86076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编辑信息实现：</a:t>
            </a:r>
            <a:endParaRPr lang="zh-CN" altLang="en-US" sz="2800" dirty="0"/>
          </a:p>
        </p:txBody>
      </p:sp>
      <p:pic>
        <p:nvPicPr>
          <p:cNvPr id="24" name="图片 4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72" y="6360319"/>
            <a:ext cx="595312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5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49" y="6226176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6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779" y="6169172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7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367" y="6058948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9" descr="a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961" y="5810692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本框 19"/>
          <p:cNvSpPr txBox="1"/>
          <p:nvPr/>
        </p:nvSpPr>
        <p:spPr>
          <a:xfrm>
            <a:off x="313899" y="1387565"/>
            <a:ext cx="7649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编辑信息的实现使用文本编辑器插件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ueditor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通过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JSON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获取数据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21" y="2114302"/>
            <a:ext cx="6455183" cy="30291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7538" y="1930149"/>
            <a:ext cx="4617996" cy="368371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64" y="5239443"/>
            <a:ext cx="2391301" cy="170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8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 descr="校标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373" y="-1"/>
            <a:ext cx="3798627" cy="9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187349" y="5877238"/>
            <a:ext cx="6096000" cy="4830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3500"/>
              </a:lnSpc>
              <a:spcAft>
                <a:spcPts val="0"/>
              </a:spcAft>
            </a:pPr>
            <a:r>
              <a:rPr lang="zh-CN" altLang="zh-CN" kern="100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endParaRPr lang="zh-CN" altLang="zh-CN" kern="100" dirty="0">
              <a:effectLst/>
              <a:latin typeface="Times New Roman" panose="02020603050405020304" pitchFamily="18" charset="0"/>
              <a:ea typeface="方正仿宋简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8814" y="275989"/>
            <a:ext cx="51090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noProof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塔莎艺术培训学校网站实现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48000" y="231199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zh-CN" altLang="en-US" sz="28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2800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313899" y="86076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新闻管理的实现：</a:t>
            </a:r>
            <a:endParaRPr lang="zh-CN" altLang="en-US" sz="2800" dirty="0"/>
          </a:p>
        </p:txBody>
      </p:sp>
      <p:pic>
        <p:nvPicPr>
          <p:cNvPr id="24" name="图片 4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72" y="6360319"/>
            <a:ext cx="595312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5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49" y="6226176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6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779" y="6169172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7" descr="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367" y="6058948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9" descr="a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961" y="5810692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本框 19"/>
          <p:cNvSpPr txBox="1"/>
          <p:nvPr/>
        </p:nvSpPr>
        <p:spPr>
          <a:xfrm>
            <a:off x="313899" y="1451566"/>
            <a:ext cx="677621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、新闻管理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爬虫是新闻管理可以编辑修改删除新闻和新增新闻。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主要利用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ueditor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编辑器和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JSON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获取数据。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331" y="2896860"/>
            <a:ext cx="6621369" cy="322191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449" y="2573602"/>
            <a:ext cx="2554612" cy="255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目录辅助模块">
  <a:themeElements>
    <a:clrScheme name="PPT目录辅助模块 7">
      <a:dk1>
        <a:srgbClr val="003B76"/>
      </a:dk1>
      <a:lt1>
        <a:srgbClr val="FFFFFF"/>
      </a:lt1>
      <a:dk2>
        <a:srgbClr val="003399"/>
      </a:dk2>
      <a:lt2>
        <a:srgbClr val="C0C0C0"/>
      </a:lt2>
      <a:accent1>
        <a:srgbClr val="FCC704"/>
      </a:accent1>
      <a:accent2>
        <a:srgbClr val="A01DD5"/>
      </a:accent2>
      <a:accent3>
        <a:srgbClr val="AAADCA"/>
      </a:accent3>
      <a:accent4>
        <a:srgbClr val="DADADA"/>
      </a:accent4>
      <a:accent5>
        <a:srgbClr val="FDE0AA"/>
      </a:accent5>
      <a:accent6>
        <a:srgbClr val="9119C1"/>
      </a:accent6>
      <a:hlink>
        <a:srgbClr val="66C5F4"/>
      </a:hlink>
      <a:folHlink>
        <a:srgbClr val="009999"/>
      </a:folHlink>
    </a:clrScheme>
    <a:fontScheme name="PPT目录辅助模块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PT目录辅助模块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目录辅助模块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目录辅助模块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目录辅助模块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目录辅助模块 5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目录辅助模块 6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126CD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目录辅助模块 7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66C5F4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PT目录辅助模块">
  <a:themeElements>
    <a:clrScheme name="PPT目录辅助模块 7">
      <a:dk1>
        <a:srgbClr val="003B76"/>
      </a:dk1>
      <a:lt1>
        <a:srgbClr val="FFFFFF"/>
      </a:lt1>
      <a:dk2>
        <a:srgbClr val="003399"/>
      </a:dk2>
      <a:lt2>
        <a:srgbClr val="C0C0C0"/>
      </a:lt2>
      <a:accent1>
        <a:srgbClr val="FCC704"/>
      </a:accent1>
      <a:accent2>
        <a:srgbClr val="A01DD5"/>
      </a:accent2>
      <a:accent3>
        <a:srgbClr val="AAADCA"/>
      </a:accent3>
      <a:accent4>
        <a:srgbClr val="DADADA"/>
      </a:accent4>
      <a:accent5>
        <a:srgbClr val="FDE0AA"/>
      </a:accent5>
      <a:accent6>
        <a:srgbClr val="9119C1"/>
      </a:accent6>
      <a:hlink>
        <a:srgbClr val="66C5F4"/>
      </a:hlink>
      <a:folHlink>
        <a:srgbClr val="009999"/>
      </a:folHlink>
    </a:clrScheme>
    <a:fontScheme name="PPT目录辅助模块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PT目录辅助模块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目录辅助模块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目录辅助模块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目录辅助模块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目录辅助模块 5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目录辅助模块 6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126CD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目录辅助模块 7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66C5F4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520</Words>
  <Application>Microsoft Office PowerPoint</Application>
  <PresentationFormat>宽屏</PresentationFormat>
  <Paragraphs>103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方正仿宋简体</vt:lpstr>
      <vt:lpstr>仿宋</vt:lpstr>
      <vt:lpstr>华文行楷</vt:lpstr>
      <vt:lpstr>华文楷体</vt:lpstr>
      <vt:lpstr>楷体</vt:lpstr>
      <vt:lpstr>宋体</vt:lpstr>
      <vt:lpstr>微软雅黑</vt:lpstr>
      <vt:lpstr>Arial</vt:lpstr>
      <vt:lpstr>Times New Roman</vt:lpstr>
      <vt:lpstr>Verdana</vt:lpstr>
      <vt:lpstr>Wingdings</vt:lpstr>
      <vt:lpstr>PPT目录辅助模块</vt:lpstr>
      <vt:lpstr>1_PPT目录辅助模块</vt:lpstr>
      <vt:lpstr>PowerPoint 演示文稿</vt:lpstr>
      <vt:lpstr>塔莎艺术培训学校网站设计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wjw</dc:creator>
  <cp:lastModifiedBy>suerfly</cp:lastModifiedBy>
  <cp:revision>56</cp:revision>
  <dcterms:created xsi:type="dcterms:W3CDTF">2016-03-05T02:13:10Z</dcterms:created>
  <dcterms:modified xsi:type="dcterms:W3CDTF">2017-06-19T02:01:49Z</dcterms:modified>
</cp:coreProperties>
</file>