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346434" cy="3750887"/>
          </a:xfrm>
        </p:spPr>
        <p:txBody>
          <a:bodyPr>
            <a:normAutofit/>
          </a:bodyPr>
          <a:lstStyle/>
          <a:p>
            <a:r>
              <a:rPr lang="en-US" sz="6000" dirty="0"/>
              <a:t>House Prices</a:t>
            </a:r>
            <a:br>
              <a:rPr lang="en-US" sz="6000" dirty="0"/>
            </a:br>
            <a:r>
              <a:rPr lang="en-US" sz="4400" dirty="0"/>
              <a:t>in Cincinnati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07861"/>
            <a:ext cx="6269347" cy="6449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Analytics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7B2FD9-E110-4CA3-B2FA-83324CD8C207}"/>
              </a:ext>
            </a:extLst>
          </p:cNvPr>
          <p:cNvSpPr txBox="1"/>
          <p:nvPr/>
        </p:nvSpPr>
        <p:spPr>
          <a:xfrm>
            <a:off x="9233648" y="5361718"/>
            <a:ext cx="288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Presented By: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Aruna Harini Yandrapally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442319"/>
          </a:xfrm>
        </p:spPr>
        <p:txBody>
          <a:bodyPr anchor="ctr">
            <a:normAutofit fontScale="90000"/>
          </a:bodyPr>
          <a:lstStyle/>
          <a:p>
            <a:pPr marL="514350" lvl="0" indent="-51435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FFFF"/>
                </a:solidFill>
              </a:rPr>
              <a:t>Objective: To build a model using historic data to predict the selling prices of houses in Cincinnati</a:t>
            </a:r>
            <a:br>
              <a:rPr lang="en-US" sz="3200" i="1" dirty="0">
                <a:solidFill>
                  <a:srgbClr val="FFFFFF"/>
                </a:solidFill>
              </a:rPr>
            </a:br>
            <a:endParaRPr lang="en-US" sz="32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6230-6BF1-4ACB-A5A9-4ABC3245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88" y="1702772"/>
            <a:ext cx="5556977" cy="457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BBA21-289E-4A95-A81D-6238C49E9C90}"/>
              </a:ext>
            </a:extLst>
          </p:cNvPr>
          <p:cNvSpPr txBox="1"/>
          <p:nvPr/>
        </p:nvSpPr>
        <p:spPr>
          <a:xfrm>
            <a:off x="4761399" y="6339861"/>
            <a:ext cx="555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 involved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791E-11CD-4508-981B-BEC375C3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45233"/>
            <a:ext cx="10407365" cy="1333739"/>
          </a:xfrm>
        </p:spPr>
        <p:txBody>
          <a:bodyPr>
            <a:noAutofit/>
          </a:bodyPr>
          <a:lstStyle/>
          <a:p>
            <a:r>
              <a:rPr lang="en-US" sz="4000" dirty="0"/>
              <a:t>Data Collection, Cleaning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9146-FA1F-49C0-A221-595745C2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7" y="2108201"/>
            <a:ext cx="10318376" cy="376089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Dataset has 18 covariates including </a:t>
            </a:r>
            <a:r>
              <a:rPr lang="en-US" dirty="0" err="1">
                <a:latin typeface="+mj-lt"/>
              </a:rPr>
              <a:t>Zipcode</a:t>
            </a:r>
            <a:r>
              <a:rPr lang="en-US" dirty="0">
                <a:latin typeface="+mj-lt"/>
              </a:rPr>
              <a:t>, Bedrooms, Bathrooms, </a:t>
            </a:r>
            <a:r>
              <a:rPr lang="en-US" dirty="0" err="1">
                <a:latin typeface="+mj-lt"/>
              </a:rPr>
              <a:t>SquaredfeetArea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Yearbuilt</a:t>
            </a:r>
            <a:r>
              <a:rPr lang="en-US" dirty="0">
                <a:latin typeface="+mj-lt"/>
              </a:rPr>
              <a:t> etc. and 389 records collected manually from various websites.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Lot of data entry &amp; duplication issues present in the collected data, Hence data cleaning was mandatory. All such problematic records were deleted as part of Data cleaning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Added a new variable ‘Age’ computed from Built in year.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Visualized the data using 3d figures, </a:t>
            </a:r>
            <a:r>
              <a:rPr lang="en-US" dirty="0" err="1">
                <a:latin typeface="+mj-lt"/>
              </a:rPr>
              <a:t>pairs.panels</a:t>
            </a:r>
            <a:r>
              <a:rPr lang="en-US" dirty="0">
                <a:latin typeface="+mj-lt"/>
              </a:rPr>
              <a:t>() and boxplot() to study about the outliers, skewness, correlation,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60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E6EE-602E-493D-A56C-AD3E6AA7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7F99-0770-477D-9D1F-CA839F15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533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Model Adequacy Checking - Transformations - Variable Selection - Model Validation - Final Model  obtained for both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Built two models - First with the data set which contains the basic variables such as </a:t>
            </a:r>
            <a:r>
              <a:rPr lang="en-US" dirty="0" err="1">
                <a:latin typeface="+mj-lt"/>
              </a:rPr>
              <a:t>Zipcode</a:t>
            </a:r>
            <a:r>
              <a:rPr lang="en-US" dirty="0">
                <a:latin typeface="+mj-lt"/>
              </a:rPr>
              <a:t>, bathrooms, bedrooms, </a:t>
            </a:r>
            <a:r>
              <a:rPr lang="en-US" dirty="0" err="1">
                <a:latin typeface="+mj-lt"/>
              </a:rPr>
              <a:t>SquaredfeetArea</a:t>
            </a:r>
            <a:r>
              <a:rPr lang="en-US" dirty="0">
                <a:latin typeface="+mj-lt"/>
              </a:rPr>
              <a:t>, Age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The second model uses the data set which has more information/variables such as Parking Spaces, basement, Stories , Fireplace,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2C098A-883B-45F3-9F13-106B500E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30" y="4779912"/>
            <a:ext cx="10533527" cy="3103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model_final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&lt;-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(log(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Soldprice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)~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bathrooms+Squaredfeet+as.factor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)+Fireplace)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EBA74D-F026-425E-9902-711BE98A2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30" y="5452259"/>
            <a:ext cx="10325057" cy="3103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model_final1&lt;-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(log(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Soldprice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)~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as.factor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bathrooms+Squaredfeet+I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(Age^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5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CD1-2253-4AB1-8E68-ECCC4DBE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Model Adequacy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3AFB4F-53F6-4484-9047-B73754D3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1" y="4332390"/>
            <a:ext cx="5346077" cy="279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## Multiple R-squared: 0.8603, Adjusted R-squared: 0.8217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924BD3-0E4D-44D3-AE6F-B3F1DF1BB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0" y="4332390"/>
            <a:ext cx="5325176" cy="2795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</a:rPr>
              <a:t>## Multiple R-squared: 0.7178, Adjusted R-squared: 0.6786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8EEDF-A21A-4E22-AEAA-F351C390D7CA}"/>
              </a:ext>
            </a:extLst>
          </p:cNvPr>
          <p:cNvSpPr txBox="1"/>
          <p:nvPr/>
        </p:nvSpPr>
        <p:spPr>
          <a:xfrm>
            <a:off x="2432704" y="4921623"/>
            <a:ext cx="125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494F6-3952-42CC-A783-231143713B41}"/>
              </a:ext>
            </a:extLst>
          </p:cNvPr>
          <p:cNvSpPr txBox="1"/>
          <p:nvPr/>
        </p:nvSpPr>
        <p:spPr>
          <a:xfrm>
            <a:off x="8238565" y="4921623"/>
            <a:ext cx="23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Model 2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53B598-ECAA-4CFB-8CA8-A96DEB84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07" y="2312894"/>
            <a:ext cx="6515100" cy="18646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4B8755-D721-4CE8-BA44-BFC17C2B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15" y="2271993"/>
            <a:ext cx="576178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1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38FE-EC39-4D58-927C-38410462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Validation – Prediction results for new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0D25-FEE7-4C09-BD3D-AB7E0462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15 Data points collected manually from websites Zillow and Trulia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 Next predictions are made using both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 Comparison: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B14D60-C0A2-41BF-B056-7CFBCDC5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46563"/>
              </p:ext>
            </p:extLst>
          </p:nvPr>
        </p:nvGraphicFramePr>
        <p:xfrm>
          <a:off x="1960283" y="36082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552425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594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0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MSPE: 0.0612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MSPE: 0.0395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8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PRESS:0.73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PRESS:0.63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Pred_R2:0.811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Pred_R2:0.85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Actual_R2: 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Act_R2: 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1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595B-919B-4C11-935A-DC1CE78A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271" y="5002306"/>
            <a:ext cx="9891438" cy="1162721"/>
          </a:xfrm>
        </p:spPr>
        <p:txBody>
          <a:bodyPr>
            <a:normAutofit/>
          </a:bodyPr>
          <a:lstStyle/>
          <a:p>
            <a:r>
              <a:rPr lang="en-US" sz="4800" dirty="0"/>
              <a:t>Final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1681A-D736-4C89-81DF-17AA664F28E1}"/>
              </a:ext>
            </a:extLst>
          </p:cNvPr>
          <p:cNvSpPr txBox="1"/>
          <p:nvPr/>
        </p:nvSpPr>
        <p:spPr>
          <a:xfrm>
            <a:off x="240417" y="188259"/>
            <a:ext cx="199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Model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E1CBC-1DFE-42ED-AFCE-4077C667F634}"/>
              </a:ext>
            </a:extLst>
          </p:cNvPr>
          <p:cNvSpPr/>
          <p:nvPr/>
        </p:nvSpPr>
        <p:spPr>
          <a:xfrm>
            <a:off x="240417" y="2769826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Model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9CF5B3-4060-4174-911B-85FBDC6A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2" y="585218"/>
            <a:ext cx="11681828" cy="209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Log(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Soldprice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)= 11.441274 + 0.893723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)45202 + 0.219113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)45203 + -0.523543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)45205 + 0.52561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)45206 + 0.465351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)45207 + 0.820975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)45208 + 0.752138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)45209 + -0.187701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)45211 + 0.248165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)45212 + 0.488693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)45213 + 0.400738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)45214 + 0.440458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)45215 + 0.206646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)45216 + -0.370833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)45217 + 0.083154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)45218 + 0.110166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)45219 + 0.620266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)45220 + -0.134635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)45223 + -0.269569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)45224 + -1.026823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)45225 + 0.605946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)45226 + 0.365037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)45227 + 0.032194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)45229 + 0.023443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)45230 + -0.22711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)45231 + 0.826262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)45232 + -0.084082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)45233 + 0.283973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)45236 + -0.736494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)45237 + -0.398909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)45238 + -0.253899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)45239 + 0.009879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)45240 + -0.018657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)45241 + 0.089259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)45242 + 0.845583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)45243 + 0.089665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)45244 + 0.070775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)45245 + -0.219987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)45246 + 0.499129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)45247 + 0.28744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)45248 + 0.530826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)45249 + -0.208452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)45251 + 0.157024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)45255 + -0.113609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)45320 + 0.122588 * bathrooms + 0.000264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Squaredfeet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+ -2.2e-05 * I(Age^2)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2B8BB983-C714-483C-A9D2-45270AB6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1" y="3160991"/>
            <a:ext cx="11681828" cy="1587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Log(</a:t>
            </a:r>
            <a:r>
              <a:rPr lang="en-US" altLang="en-US" sz="1100" dirty="0" err="1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Soldprice</a:t>
            </a:r>
            <a:r>
              <a:rPr lang="en-US" altLang="en-US" sz="11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 11.619077 + -0.890187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)45204 + -1.591883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)45205 + -0.511731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)45206 + 0.058641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)45208 + 0.092693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)45209 + -0.882445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)45211 + -0.840574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)45212 + -0.116983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)45213 + -0.350411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)45214 + -0.054951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)45215 + -1.746555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)45216 + -0.560916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)45217 + -0.856847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)45220 + -0.468655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)45223 + -0.771522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)45224 + -1.586834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)45225 + -0.11656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)45226 + -0.56927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)45227 + -0.651412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)45230 + -0.679679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)45231 + -0.635661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)45233 + -0.977077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)45237 + -1.018057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)45238 + -0.757273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)45239 + -1.00521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)45240 + -0.106596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)45243 + -0.365949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)45244 + -0.523933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)45245 + -0.260313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)45248 + -0.43716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)45249 + -0.4951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as.factor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zipcode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)45255 + 0.000317 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Squaredfeet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+ 0.173776 * bathrooms + 0.216597 * Fireplace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95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EA9E-FB84-4292-81FC-9219C676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2AEA7C58-49F8-49E0-BF5F-CC699A3F4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13" y="1792784"/>
            <a:ext cx="5927725" cy="33343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11FC8-1B0D-44DA-89F3-7E9D9CC1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Calculate the Sum of squared prediction errors for this model</a:t>
            </a:r>
          </a:p>
        </p:txBody>
      </p:sp>
    </p:spTree>
    <p:extLst>
      <p:ext uri="{BB962C8B-B14F-4D97-AF65-F5344CB8AC3E}">
        <p14:creationId xmlns:p14="http://schemas.microsoft.com/office/powerpoint/2010/main" val="362415826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1212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Bookman Old Style</vt:lpstr>
      <vt:lpstr>Calibri</vt:lpstr>
      <vt:lpstr>Courier New</vt:lpstr>
      <vt:lpstr>Franklin Gothic Book</vt:lpstr>
      <vt:lpstr>Verdana</vt:lpstr>
      <vt:lpstr>Wingdings</vt:lpstr>
      <vt:lpstr>1_RetrospectVTI</vt:lpstr>
      <vt:lpstr>House Prices in Cincinnati</vt:lpstr>
      <vt:lpstr>Objective: To build a model using historic data to predict the selling prices of houses in Cincinnati </vt:lpstr>
      <vt:lpstr>Data Collection, Cleaning &amp; Visualization</vt:lpstr>
      <vt:lpstr>Data Modeling </vt:lpstr>
      <vt:lpstr>Model Adequacy</vt:lpstr>
      <vt:lpstr>Model Validation – Prediction results for new test data</vt:lpstr>
      <vt:lpstr>PowerPoint Presentation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2019-12-05T21:09:59Z</dcterms:created>
  <dcterms:modified xsi:type="dcterms:W3CDTF">2022-01-26T23:16:08Z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2019-11-08T21:52:34.2033100Z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650bdd29-1679-4654-880e-89255cc4a6d5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