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B58749-DF27-483E-A13E-33C867C2B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8BCF7C4-7822-4ED8-A089-D70C32E2F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C6EE03-DEFA-41F1-B7E8-84B865185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A660B1-A19E-4090-91B3-72D9FA735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CABFA3D-4E4F-41CE-A182-CC7F59B40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1298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79DC4-C83B-4733-802A-C7318769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147481F-D120-4985-9F15-12AFAD998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A6D8374-AE32-427C-9921-D7842D21B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2B558D4-1B20-4834-9AD8-A44DC5C45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DCFB0F-E88C-4434-A7F1-EEA7713B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6684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A5B4E3F-F9F7-4695-AA0D-19161B0C9F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A50468-9490-4036-A905-4206C27B73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D21AEE-C3C4-4CFA-B16C-E853391C2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D3A0675-D3BA-4B50-856E-E06B729F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83B96CF-9C3B-46CC-8186-757AE720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0302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CCDD3-394F-4541-A04B-0EC6BD49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DD04AA-A5D0-415C-B1B2-7176FD58E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0BDF70A-5BE9-4880-8529-792F0B2DA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AAF027-DD26-4411-98CF-8352B3026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9FBF7B1-3A1A-48BA-9E1E-CC831050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08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B00729-78D9-4146-8C70-488896EA5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158E74-FD30-4737-B171-8F57A2B94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98AA1DB-655A-46F7-B636-36BAA5E76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3BB8AB1-4027-4DD4-BA02-8B8891634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883938-E79F-40E3-BD96-A21E04DB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581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A839BC-804A-4683-845E-31B11E9CD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A22AB3-D9D1-4433-B76D-EE974C20E8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BE32D94-1122-457E-A51A-956E7F130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A0DFBC-EDB4-43BE-8A16-B7466F37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053C5A-39B8-4895-A683-3306BD062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D53820-BDC1-42C6-9E78-744CECB59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8426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5CDE0C-BB29-46EA-9DB0-23353AD06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1150CC5-5F83-4B3A-8461-A306E7F95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6972ABD-DD5E-42B5-9133-EF62569585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BB71607-6499-4218-966B-38D1FE695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CFBDA15-CE48-4899-AFF2-C4284E4DED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164B48A-BADF-41AE-B7CA-0A259233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0A72F44-6962-4EB9-A12F-1E9C16603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BD903A8-3484-45B6-9883-7CD2F1226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964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FAC57A-5B54-4FFB-81B8-CF4945F66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D8BF8FB-D026-478B-9A25-80A98FADD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9230A0-8D4E-447B-AEDD-0564E572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81B4C2A-6457-4A49-8C2E-9154A75A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6698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D6D2637-5FF7-4997-8CD8-7B18EF95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A5C03A2-5155-4FE7-8D4B-DCC7F80AC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6CE734-943A-45AE-BAB1-33DD42EE4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6030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4FF5D-F081-4ECF-9A98-86131D41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4B81E7-788E-4893-9487-0BE0E0A40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273153E-3C7D-4920-BCCF-663D2EE5CF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DC8D0C-ADA2-4603-B261-223972B21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6C38B40-25DB-4993-8222-2BCF70701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F05AAA7-EDD6-462D-87DE-D5C350D11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9590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BF94F5-BF7E-4235-83CF-8E7CA61E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4492C75-D5D9-423E-95DB-2CE204E4A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3AA7BEE-5882-444C-8240-B90A55D45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FA0C28A-C89B-4C65-92AB-44802E90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1AF46D-1D9A-42DC-9490-467616AE2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7E1075-13BA-4996-A8EE-096A510B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97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15F25FF-E104-4E54-B0A3-5FF88B7B2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4AF704-C312-414E-A654-A7104D903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F976958-E53C-4018-A5AA-48DF8A6805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1F6DD-802A-4F98-86C3-53F349216105}" type="datetimeFigureOut">
              <a:rPr lang="pt-BR" smtClean="0"/>
              <a:t>14/04/2025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AC4BA-F6BB-4C4D-A868-3564366666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26537-EF4E-4EF8-AB57-EF42DCD170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EE168-F00A-492D-8EC2-F73CEB98BAC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0524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2CDB58D7-67DE-451E-BE96-DCCC56A37EDC}"/>
              </a:ext>
            </a:extLst>
          </p:cNvPr>
          <p:cNvSpPr txBox="1"/>
          <p:nvPr/>
        </p:nvSpPr>
        <p:spPr>
          <a:xfrm>
            <a:off x="503853" y="1026883"/>
            <a:ext cx="10273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pt-BR" sz="9600" b="1" dirty="0"/>
              <a:t>LISTA ENCADEADA E DUPLAMENTE ENCADEADA</a:t>
            </a:r>
          </a:p>
        </p:txBody>
      </p:sp>
    </p:spTree>
    <p:extLst>
      <p:ext uri="{BB962C8B-B14F-4D97-AF65-F5344CB8AC3E}">
        <p14:creationId xmlns:p14="http://schemas.microsoft.com/office/powerpoint/2010/main" val="2577255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B27410E-96A3-4D2C-8504-D7ED72FB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682" y="0"/>
            <a:ext cx="154326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94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B27410E-96A3-4D2C-8504-D7ED72FB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682" y="0"/>
            <a:ext cx="1543265" cy="6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732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022B278B-8577-4A6C-A759-057FE0FB90CE}"/>
              </a:ext>
            </a:extLst>
          </p:cNvPr>
          <p:cNvSpPr txBox="1"/>
          <p:nvPr/>
        </p:nvSpPr>
        <p:spPr>
          <a:xfrm>
            <a:off x="240263" y="432328"/>
            <a:ext cx="1166559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800" b="0" i="0" dirty="0">
                <a:solidFill>
                  <a:srgbClr val="0000FF"/>
                </a:solidFill>
                <a:effectLst/>
              </a:rPr>
              <a:t>Em listas lineares encadeadas, diferentemente das listas lineares sequenciais (ou contíguas), os elementos não estão necessariamente armazenados sequencialmente na memória. Assim, para manter a ordem lógica entre os elementos, as listas lineares encadeadas podem ser implementadas de duas formas: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73901BE-D285-4E6E-8429-24AA42B61FFC}"/>
              </a:ext>
            </a:extLst>
          </p:cNvPr>
          <p:cNvSpPr txBox="1"/>
          <p:nvPr/>
        </p:nvSpPr>
        <p:spPr>
          <a:xfrm>
            <a:off x="305578" y="3524253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FF"/>
                </a:solidFill>
                <a:effectLst/>
              </a:rPr>
              <a:t>Simplesmente encadeada</a:t>
            </a:r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867D285-A0C8-4C18-828D-D5F76AF66840}"/>
              </a:ext>
            </a:extLst>
          </p:cNvPr>
          <p:cNvSpPr txBox="1"/>
          <p:nvPr/>
        </p:nvSpPr>
        <p:spPr>
          <a:xfrm>
            <a:off x="305578" y="4339862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FF"/>
                </a:solidFill>
                <a:effectLst/>
              </a:rPr>
              <a:t>Duplamente encadeada</a:t>
            </a: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3338300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FBB1B0CA-E2A2-47C8-845C-F5AE8AA42300}"/>
              </a:ext>
            </a:extLst>
          </p:cNvPr>
          <p:cNvSpPr txBox="1"/>
          <p:nvPr/>
        </p:nvSpPr>
        <p:spPr>
          <a:xfrm>
            <a:off x="146957" y="13925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FF"/>
                </a:solidFill>
                <a:effectLst/>
              </a:rPr>
              <a:t>Simplesmente encadeada</a:t>
            </a:r>
            <a:endParaRPr lang="pt-BR" sz="28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EB2AED-B5CA-4B03-8511-63F6381D0166}"/>
              </a:ext>
            </a:extLst>
          </p:cNvPr>
          <p:cNvSpPr txBox="1"/>
          <p:nvPr/>
        </p:nvSpPr>
        <p:spPr>
          <a:xfrm>
            <a:off x="0" y="945511"/>
            <a:ext cx="120084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0000FF"/>
                </a:solidFill>
                <a:effectLst/>
              </a:rPr>
              <a:t>Numa lista linear simplesmente encadeada cada elemento possui, além do espaço para armazenamento da informação, um espaço para armazenar uma referência da localização na memória onde o próximo elemento da lista (ou o anterior) se encontra.</a:t>
            </a:r>
            <a:endParaRPr lang="pt-BR" sz="24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2A98DFC-73F7-4290-B663-DDBCED67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748" y="2664218"/>
            <a:ext cx="9073009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2691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B27410E-96A3-4D2C-8504-D7ED72FB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682" y="0"/>
            <a:ext cx="1543265" cy="6096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F8F90EB-D3F4-428D-8614-782076BEF57B}"/>
              </a:ext>
            </a:extLst>
          </p:cNvPr>
          <p:cNvSpPr txBox="1"/>
          <p:nvPr/>
        </p:nvSpPr>
        <p:spPr>
          <a:xfrm>
            <a:off x="146957" y="139254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FF"/>
                </a:solidFill>
                <a:effectLst/>
              </a:rPr>
              <a:t>Simplesmente encadeada</a:t>
            </a:r>
            <a:endParaRPr lang="pt-BR" sz="28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1D63EB2-F3F5-4099-A086-6EAF5715FC42}"/>
              </a:ext>
            </a:extLst>
          </p:cNvPr>
          <p:cNvSpPr txBox="1"/>
          <p:nvPr/>
        </p:nvSpPr>
        <p:spPr>
          <a:xfrm>
            <a:off x="146956" y="894480"/>
            <a:ext cx="120450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0000FF"/>
                </a:solidFill>
                <a:effectLst/>
              </a:rPr>
              <a:t>A representação simbólica para a lista linear simplesmente encadeada é apresentada a seguir: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D9C01E0-142B-411A-A65C-8ACAE6D3E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478" y="2230638"/>
            <a:ext cx="10093922" cy="129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3250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EDB9D357-44C6-4312-AD47-3546BE21B735}"/>
              </a:ext>
            </a:extLst>
          </p:cNvPr>
          <p:cNvSpPr txBox="1"/>
          <p:nvPr/>
        </p:nvSpPr>
        <p:spPr>
          <a:xfrm>
            <a:off x="-1554" y="141087"/>
            <a:ext cx="60975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b="0" i="0" dirty="0">
                <a:solidFill>
                  <a:srgbClr val="0000FF"/>
                </a:solidFill>
                <a:effectLst/>
              </a:rPr>
              <a:t>Duplamente encadeada</a:t>
            </a:r>
            <a:endParaRPr lang="pt-BR" sz="280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2B872EC-1F27-4BF4-986A-0F5F342F116E}"/>
              </a:ext>
            </a:extLst>
          </p:cNvPr>
          <p:cNvSpPr txBox="1"/>
          <p:nvPr/>
        </p:nvSpPr>
        <p:spPr>
          <a:xfrm>
            <a:off x="72311" y="836465"/>
            <a:ext cx="1201083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0000FF"/>
                </a:solidFill>
                <a:effectLst/>
              </a:rPr>
              <a:t>Numa lista linear duplamente encadeada cada elemento possui, além do espaço para armazenamento da informação, um espaço para armazenar a referencia da localização de memória onde se encontra o próximo elemento da lista e outro espaço para armazenar a referencia da localização de memória onde se encontra o elemento anterior.</a:t>
            </a:r>
          </a:p>
          <a:p>
            <a:pPr algn="just"/>
            <a:endParaRPr lang="pt-BR" sz="2400" dirty="0">
              <a:solidFill>
                <a:srgbClr val="0000FF"/>
              </a:solidFill>
            </a:endParaRPr>
          </a:p>
          <a:p>
            <a:pPr algn="just"/>
            <a:r>
              <a:rPr lang="pt-BR" sz="2400" b="0" i="0" dirty="0">
                <a:solidFill>
                  <a:srgbClr val="0000FF"/>
                </a:solidFill>
                <a:effectLst/>
              </a:rPr>
              <a:t>A representação simbólica para a lista linear duplamente encadeada é apresentada a seguir: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FEA21DA-A7DF-494B-816F-7784ABA66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292" y="3247204"/>
            <a:ext cx="9100447" cy="1100861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24381F1-A8AC-4A33-8E9D-F80401A82FBB}"/>
              </a:ext>
            </a:extLst>
          </p:cNvPr>
          <p:cNvSpPr txBox="1"/>
          <p:nvPr/>
        </p:nvSpPr>
        <p:spPr>
          <a:xfrm>
            <a:off x="212272" y="5225343"/>
            <a:ext cx="615353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Na figura acima note que, na lista duplamente encadeada, o campo </a:t>
            </a:r>
            <a:r>
              <a:rPr lang="pt-BR" b="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próximo</a:t>
            </a:r>
            <a:r>
              <a:rPr lang="pt-BR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de um nó faz referência ao próximo nó da lista, e o campo </a:t>
            </a:r>
            <a:r>
              <a:rPr lang="pt-BR" b="0" i="1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anterior</a:t>
            </a:r>
            <a:r>
              <a:rPr lang="pt-BR" b="0" i="0" dirty="0">
                <a:solidFill>
                  <a:srgbClr val="0000FF"/>
                </a:solidFill>
                <a:effectLst/>
                <a:latin typeface="Times New Roman" panose="02020603050405020304" pitchFamily="18" charset="0"/>
              </a:rPr>
              <a:t> faz referência ao nó anterior ao nó em questão.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0896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B27410E-96A3-4D2C-8504-D7ED72FB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682" y="0"/>
            <a:ext cx="1543265" cy="6096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E84A0EAF-94E7-4629-A12B-7BF5BF24AD9A}"/>
              </a:ext>
            </a:extLst>
          </p:cNvPr>
          <p:cNvSpPr txBox="1"/>
          <p:nvPr/>
        </p:nvSpPr>
        <p:spPr>
          <a:xfrm>
            <a:off x="81644" y="117693"/>
            <a:ext cx="1177756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400" b="0" i="0" dirty="0">
                <a:solidFill>
                  <a:srgbClr val="0000FF"/>
                </a:solidFill>
                <a:effectLst/>
              </a:rPr>
              <a:t>Uma primeira </a:t>
            </a:r>
            <a:r>
              <a:rPr lang="pt-BR" sz="2400" b="0" i="0" u="sng" dirty="0">
                <a:solidFill>
                  <a:srgbClr val="0000FF"/>
                </a:solidFill>
                <a:effectLst/>
              </a:rPr>
              <a:t>vantagem</a:t>
            </a:r>
            <a:r>
              <a:rPr lang="pt-BR" sz="2400" b="0" i="0" dirty="0">
                <a:solidFill>
                  <a:srgbClr val="0000FF"/>
                </a:solidFill>
                <a:effectLst/>
              </a:rPr>
              <a:t> da utilização de </a:t>
            </a:r>
            <a:r>
              <a:rPr lang="pt-BR" sz="2400" b="0" i="0" u="sng" dirty="0">
                <a:solidFill>
                  <a:srgbClr val="0000FF"/>
                </a:solidFill>
                <a:effectLst/>
              </a:rPr>
              <a:t>lista duplamente encadeada </a:t>
            </a:r>
            <a:r>
              <a:rPr lang="pt-BR" sz="2400" b="0" i="0" dirty="0">
                <a:solidFill>
                  <a:srgbClr val="0000FF"/>
                </a:solidFill>
                <a:effectLst/>
              </a:rPr>
              <a:t>sobre a </a:t>
            </a:r>
            <a:r>
              <a:rPr lang="pt-BR" sz="2400" b="0" i="0" u="sng" dirty="0">
                <a:solidFill>
                  <a:srgbClr val="0000FF"/>
                </a:solidFill>
                <a:effectLst/>
              </a:rPr>
              <a:t>lista simplesmente encadeada</a:t>
            </a:r>
            <a:r>
              <a:rPr lang="pt-BR" sz="2400" b="0" i="0" dirty="0">
                <a:solidFill>
                  <a:srgbClr val="0000FF"/>
                </a:solidFill>
                <a:effectLst/>
              </a:rPr>
              <a:t> é a maior </a:t>
            </a:r>
            <a:r>
              <a:rPr lang="pt-BR" sz="2400" b="1" i="0" dirty="0">
                <a:solidFill>
                  <a:srgbClr val="0000FF"/>
                </a:solidFill>
                <a:effectLst/>
              </a:rPr>
              <a:t>facilidade para navegação</a:t>
            </a:r>
            <a:r>
              <a:rPr lang="pt-BR" sz="2400" b="0" i="0" dirty="0">
                <a:solidFill>
                  <a:srgbClr val="0000FF"/>
                </a:solidFill>
                <a:effectLst/>
              </a:rPr>
              <a:t>, que na lista duplamente encadeada pode ser feita nos dois sentidos, ou seja, do início para o fim e do fim para o início. Isso facilita a realização de operações tais como inclusão e remoção de nós, pois diminui a quantidade de variáveis auxiliares necessárias.</a:t>
            </a:r>
          </a:p>
          <a:p>
            <a:pPr algn="just"/>
            <a:endParaRPr lang="pt-BR" sz="2400" b="0" i="0" dirty="0">
              <a:solidFill>
                <a:srgbClr val="0000FF"/>
              </a:solidFill>
              <a:effectLst/>
            </a:endParaRPr>
          </a:p>
          <a:p>
            <a:pPr algn="just"/>
            <a:r>
              <a:rPr lang="pt-BR" sz="2400" b="0" i="0" dirty="0">
                <a:solidFill>
                  <a:srgbClr val="0000FF"/>
                </a:solidFill>
                <a:effectLst/>
              </a:rPr>
              <a:t>A principal </a:t>
            </a:r>
            <a:r>
              <a:rPr lang="pt-BR" sz="2400" b="0" i="0" u="sng" dirty="0">
                <a:solidFill>
                  <a:srgbClr val="0000FF"/>
                </a:solidFill>
                <a:effectLst/>
              </a:rPr>
              <a:t>vantagem</a:t>
            </a:r>
            <a:r>
              <a:rPr lang="pt-BR" sz="2400" b="0" i="0" dirty="0">
                <a:solidFill>
                  <a:srgbClr val="0000FF"/>
                </a:solidFill>
                <a:effectLst/>
              </a:rPr>
              <a:t> da utilização de </a:t>
            </a:r>
            <a:r>
              <a:rPr lang="pt-BR" sz="2400" b="0" i="0" u="sng" dirty="0">
                <a:solidFill>
                  <a:srgbClr val="0000FF"/>
                </a:solidFill>
                <a:effectLst/>
              </a:rPr>
              <a:t>listas encadeadas </a:t>
            </a:r>
            <a:r>
              <a:rPr lang="pt-BR" sz="2400" b="0" i="0" dirty="0">
                <a:solidFill>
                  <a:srgbClr val="0000FF"/>
                </a:solidFill>
                <a:effectLst/>
              </a:rPr>
              <a:t>sobre </a:t>
            </a:r>
            <a:r>
              <a:rPr lang="pt-BR" sz="2400" b="0" i="0" u="sng" dirty="0">
                <a:solidFill>
                  <a:srgbClr val="0000FF"/>
                </a:solidFill>
                <a:effectLst/>
              </a:rPr>
              <a:t>listas sequenciais </a:t>
            </a:r>
            <a:r>
              <a:rPr lang="pt-BR" sz="2400" b="0" i="0" dirty="0">
                <a:solidFill>
                  <a:srgbClr val="0000FF"/>
                </a:solidFill>
                <a:effectLst/>
              </a:rPr>
              <a:t>é o ganho em </a:t>
            </a:r>
            <a:r>
              <a:rPr lang="pt-BR" sz="2400" b="0" i="0" u="sng" dirty="0">
                <a:solidFill>
                  <a:srgbClr val="0000FF"/>
                </a:solidFill>
                <a:effectLst/>
              </a:rPr>
              <a:t>desempenho</a:t>
            </a:r>
            <a:r>
              <a:rPr lang="pt-BR" sz="2400" b="0" i="0" dirty="0">
                <a:solidFill>
                  <a:srgbClr val="0000FF"/>
                </a:solidFill>
                <a:effectLst/>
              </a:rPr>
              <a:t> em termos de velocidade nas inclusões e remoções de elementos. Em uma lista contígua é necessário mover todos os elementos da lista para uma nova lista para realizar essas operações. </a:t>
            </a:r>
          </a:p>
          <a:p>
            <a:pPr algn="just"/>
            <a:endParaRPr lang="pt-BR" sz="2400" dirty="0">
              <a:solidFill>
                <a:srgbClr val="0000FF"/>
              </a:solidFill>
            </a:endParaRPr>
          </a:p>
          <a:p>
            <a:pPr algn="just"/>
            <a:r>
              <a:rPr lang="pt-BR" sz="2400" b="0" i="0" dirty="0">
                <a:solidFill>
                  <a:srgbClr val="0000FF"/>
                </a:solidFill>
                <a:effectLst/>
              </a:rPr>
              <a:t>Com estruturas encadeadas, como não existe a obrigatoriedade dos elementos estarem em posições contíguas da memória, basta realizar alterações nas referências dos nós, sendo um novo nó rapidamente inserido ou removido. </a:t>
            </a:r>
          </a:p>
          <a:p>
            <a:pPr algn="just"/>
            <a:endParaRPr lang="pt-BR" sz="2400" dirty="0">
              <a:solidFill>
                <a:srgbClr val="0000FF"/>
              </a:solidFill>
            </a:endParaRPr>
          </a:p>
          <a:p>
            <a:pPr algn="just"/>
            <a:r>
              <a:rPr lang="pt-BR" sz="2400" b="0" i="0" dirty="0">
                <a:solidFill>
                  <a:srgbClr val="0000FF"/>
                </a:solidFill>
                <a:effectLst/>
              </a:rPr>
              <a:t>Esta estrutura é mais adequada para listas com centenas ou milhares de nós, onde uma inserção ou remoção em uma lista contígua representará uma perda notável no desempenho do processamento.</a:t>
            </a:r>
          </a:p>
        </p:txBody>
      </p:sp>
    </p:spTree>
    <p:extLst>
      <p:ext uri="{BB962C8B-B14F-4D97-AF65-F5344CB8AC3E}">
        <p14:creationId xmlns:p14="http://schemas.microsoft.com/office/powerpoint/2010/main" val="3330788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D37D8C6-1E41-417D-8238-5B7690CDA3B1}"/>
              </a:ext>
            </a:extLst>
          </p:cNvPr>
          <p:cNvSpPr txBox="1"/>
          <p:nvPr/>
        </p:nvSpPr>
        <p:spPr>
          <a:xfrm>
            <a:off x="-1554" y="0"/>
            <a:ext cx="79232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i="1" dirty="0">
                <a:solidFill>
                  <a:srgbClr val="0000FF"/>
                </a:solidFill>
                <a:effectLst/>
              </a:rPr>
              <a:t>Rotinas de Manipulação Lista Simplesmente Encadeada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68CD976-52DC-4E89-B1CC-C33D09E27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499" y="961022"/>
            <a:ext cx="7157955" cy="206209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7E9F275-5918-4805-9CFB-217D444C329D}"/>
              </a:ext>
            </a:extLst>
          </p:cNvPr>
          <p:cNvSpPr txBox="1"/>
          <p:nvPr/>
        </p:nvSpPr>
        <p:spPr>
          <a:xfrm>
            <a:off x="233265" y="737118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FF0000"/>
                </a:solidFill>
              </a:rPr>
              <a:t>Inserção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2C20A27-5390-41B3-B2C9-8EADC67C2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353" y="4562856"/>
            <a:ext cx="8098674" cy="189414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2685BC5F-AC08-440D-9560-40B92174FFC7}"/>
              </a:ext>
            </a:extLst>
          </p:cNvPr>
          <p:cNvSpPr txBox="1"/>
          <p:nvPr/>
        </p:nvSpPr>
        <p:spPr>
          <a:xfrm>
            <a:off x="8167396" y="4378190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FF0000"/>
                </a:solidFill>
              </a:rPr>
              <a:t>Remoção</a:t>
            </a:r>
          </a:p>
        </p:txBody>
      </p:sp>
    </p:spTree>
    <p:extLst>
      <p:ext uri="{BB962C8B-B14F-4D97-AF65-F5344CB8AC3E}">
        <p14:creationId xmlns:p14="http://schemas.microsoft.com/office/powerpoint/2010/main" val="2139927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0B27410E-96A3-4D2C-8504-D7ED72FBE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1682" y="0"/>
            <a:ext cx="1543265" cy="6096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F8C1D68-7E85-4465-A2B1-2834A0746C6D}"/>
              </a:ext>
            </a:extLst>
          </p:cNvPr>
          <p:cNvSpPr txBox="1"/>
          <p:nvPr/>
        </p:nvSpPr>
        <p:spPr>
          <a:xfrm>
            <a:off x="81642" y="65515"/>
            <a:ext cx="121103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400" b="1" i="1" dirty="0">
                <a:solidFill>
                  <a:srgbClr val="0000FF"/>
                </a:solidFill>
                <a:effectLst/>
              </a:rPr>
              <a:t>Rotinas de Manipulação Lista Duplamente Encadeada</a:t>
            </a:r>
          </a:p>
          <a:p>
            <a:pPr algn="l"/>
            <a:endParaRPr lang="pt-BR" sz="2400" b="0" i="0" dirty="0">
              <a:solidFill>
                <a:srgbClr val="0000FF"/>
              </a:solidFill>
              <a:effectLst/>
            </a:endParaRPr>
          </a:p>
          <a:p>
            <a:pPr algn="l"/>
            <a:r>
              <a:rPr lang="pt-BR" sz="2400" b="0" i="0" dirty="0">
                <a:solidFill>
                  <a:srgbClr val="0000FF"/>
                </a:solidFill>
                <a:effectLst/>
              </a:rPr>
              <a:t>As rotinas inserção e remoção de elementos numa lista são realizadas manipulando-se a referência ao próximo nó da lista. 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A76D35F-1F7D-409F-8498-4BE49EA4A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0" y="2246196"/>
            <a:ext cx="8602824" cy="2005840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81175EEC-5BA4-43D5-A387-9FF6F0B34B62}"/>
              </a:ext>
            </a:extLst>
          </p:cNvPr>
          <p:cNvSpPr txBox="1"/>
          <p:nvPr/>
        </p:nvSpPr>
        <p:spPr>
          <a:xfrm>
            <a:off x="522514" y="1920433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FF0000"/>
                </a:solidFill>
              </a:rPr>
              <a:t>Inserção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BBA5C37-A5DA-4572-BF5A-83626D6189C1}"/>
              </a:ext>
            </a:extLst>
          </p:cNvPr>
          <p:cNvSpPr txBox="1"/>
          <p:nvPr/>
        </p:nvSpPr>
        <p:spPr>
          <a:xfrm>
            <a:off x="8167396" y="4378190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u="sng" dirty="0">
                <a:solidFill>
                  <a:srgbClr val="FF0000"/>
                </a:solidFill>
              </a:rPr>
              <a:t>Remoção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3459275D-4373-4513-941B-335CD549790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1163"/>
          <a:stretch/>
        </p:blipFill>
        <p:spPr>
          <a:xfrm>
            <a:off x="3201807" y="4873676"/>
            <a:ext cx="8990193" cy="1918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7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61478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1596</TotalTime>
  <Words>444</Words>
  <Application>Microsoft Office PowerPoint</Application>
  <PresentationFormat>Widescreen</PresentationFormat>
  <Paragraphs>28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Cynthia Barbosa</dc:creator>
  <cp:lastModifiedBy>Cynthia Barbosa</cp:lastModifiedBy>
  <cp:revision>165</cp:revision>
  <cp:lastPrinted>2025-03-24T19:29:44Z</cp:lastPrinted>
  <dcterms:created xsi:type="dcterms:W3CDTF">2025-03-10T12:45:10Z</dcterms:created>
  <dcterms:modified xsi:type="dcterms:W3CDTF">2025-04-14T18:55:33Z</dcterms:modified>
</cp:coreProperties>
</file>