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300" r:id="rId5"/>
    <p:sldId id="314" r:id="rId6"/>
    <p:sldId id="318" r:id="rId7"/>
    <p:sldId id="315" r:id="rId8"/>
    <p:sldId id="317" r:id="rId9"/>
    <p:sldId id="319" r:id="rId10"/>
    <p:sldId id="320" r:id="rId11"/>
    <p:sldId id="316" r:id="rId12"/>
    <p:sldId id="321" r:id="rId13"/>
    <p:sldId id="301" r:id="rId14"/>
    <p:sldId id="302" r:id="rId15"/>
    <p:sldId id="303" r:id="rId16"/>
    <p:sldId id="304" r:id="rId17"/>
    <p:sldId id="259" r:id="rId18"/>
    <p:sldId id="262" r:id="rId19"/>
    <p:sldId id="287" r:id="rId20"/>
    <p:sldId id="288" r:id="rId21"/>
    <p:sldId id="289" r:id="rId22"/>
    <p:sldId id="293" r:id="rId23"/>
    <p:sldId id="290" r:id="rId24"/>
    <p:sldId id="282" r:id="rId25"/>
    <p:sldId id="294" r:id="rId26"/>
    <p:sldId id="295" r:id="rId27"/>
    <p:sldId id="296" r:id="rId28"/>
    <p:sldId id="297" r:id="rId29"/>
    <p:sldId id="298" r:id="rId30"/>
    <p:sldId id="283" r:id="rId31"/>
    <p:sldId id="284" r:id="rId32"/>
    <p:sldId id="285" r:id="rId33"/>
    <p:sldId id="291" r:id="rId34"/>
    <p:sldId id="281" r:id="rId35"/>
    <p:sldId id="322" r:id="rId36"/>
    <p:sldId id="323" r:id="rId37"/>
    <p:sldId id="325" r:id="rId38"/>
    <p:sldId id="324" r:id="rId39"/>
    <p:sldId id="292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3763" y="1665554"/>
            <a:ext cx="6824472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83763" y="1665554"/>
            <a:ext cx="6824472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2683763" y="1665554"/>
            <a:ext cx="6824472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433195" marR="5080" indent="-1414780">
              <a:lnSpc>
                <a:spcPts val="6480"/>
              </a:lnSpc>
              <a:spcBef>
                <a:spcPts val="915"/>
              </a:spcBef>
            </a:pPr>
            <a:r>
              <a:rPr spc="-50" dirty="0"/>
              <a:t>Algoritmos</a:t>
            </a:r>
            <a:r>
              <a:rPr spc="-110" dirty="0"/>
              <a:t> </a:t>
            </a:r>
            <a:r>
              <a:rPr dirty="0"/>
              <a:t>e</a:t>
            </a:r>
            <a:r>
              <a:rPr spc="-95" dirty="0"/>
              <a:t> </a:t>
            </a:r>
            <a:r>
              <a:rPr lang="pt-BR" spc="-45" dirty="0"/>
              <a:t>Estrutura de Dados</a:t>
            </a:r>
            <a:endParaRPr spc="-75" dirty="0"/>
          </a:p>
        </p:txBody>
      </p:sp>
      <p:sp>
        <p:nvSpPr>
          <p:cNvPr id="3" name="object 3"/>
          <p:cNvSpPr txBox="1"/>
          <p:nvPr/>
        </p:nvSpPr>
        <p:spPr>
          <a:xfrm>
            <a:off x="3601973" y="3525968"/>
            <a:ext cx="4991100" cy="100520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2400" spc="-10" dirty="0">
                <a:latin typeface="Calibri"/>
                <a:cs typeface="Calibri"/>
              </a:rPr>
              <a:t>Faculdade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Anhanguera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Unidade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Betim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Aula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01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3126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110" dirty="0">
                <a:solidFill>
                  <a:srgbClr val="FF0000"/>
                </a:solidFill>
              </a:rPr>
              <a:t> </a:t>
            </a:r>
            <a:r>
              <a:rPr lang="pt-BR" sz="4400" spc="-40" dirty="0">
                <a:solidFill>
                  <a:srgbClr val="FF0000"/>
                </a:solidFill>
              </a:rPr>
              <a:t>ESTRUTURA DE DADOS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93D0EE0-F5A0-416D-9017-6382C45C1836}"/>
              </a:ext>
            </a:extLst>
          </p:cNvPr>
          <p:cNvSpPr txBox="1"/>
          <p:nvPr/>
        </p:nvSpPr>
        <p:spPr>
          <a:xfrm>
            <a:off x="381000" y="1600200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u="sng" dirty="0"/>
              <a:t>TIPO ABSTRATO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019717-0B6C-44D3-9010-953BEFC1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286000"/>
            <a:ext cx="7714733" cy="42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3126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110" dirty="0">
                <a:solidFill>
                  <a:srgbClr val="FF0000"/>
                </a:solidFill>
              </a:rPr>
              <a:t> </a:t>
            </a:r>
            <a:r>
              <a:rPr lang="pt-BR" sz="4400" spc="-40" dirty="0">
                <a:solidFill>
                  <a:srgbClr val="FF0000"/>
                </a:solidFill>
              </a:rPr>
              <a:t>ESTRUTURA DE DADOS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93D0EE0-F5A0-416D-9017-6382C45C1836}"/>
              </a:ext>
            </a:extLst>
          </p:cNvPr>
          <p:cNvSpPr txBox="1"/>
          <p:nvPr/>
        </p:nvSpPr>
        <p:spPr>
          <a:xfrm>
            <a:off x="381000" y="1359407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u="sng" dirty="0"/>
              <a:t>TIPO ABSTRATO DE DADOS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3FE55B8-2ED5-43D6-BD35-5D9DA8EAE93D}"/>
              </a:ext>
            </a:extLst>
          </p:cNvPr>
          <p:cNvSpPr txBox="1"/>
          <p:nvPr/>
        </p:nvSpPr>
        <p:spPr>
          <a:xfrm>
            <a:off x="152400" y="2240315"/>
            <a:ext cx="11734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Em linguagens orientadas a objeto (C++, JAVA) a implementação é feita usando classes e a especificação usando interfaces. – Orientação a objetos: POO.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AF13608-4E36-4A05-ACE3-2BCB1882854F}"/>
              </a:ext>
            </a:extLst>
          </p:cNvPr>
          <p:cNvSpPr txBox="1"/>
          <p:nvPr/>
        </p:nvSpPr>
        <p:spPr>
          <a:xfrm>
            <a:off x="152400" y="3429000"/>
            <a:ext cx="11887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Como boa prática de programação, evita-se acessar o dado diretamente, fazendo o acesso somente através de das funções. </a:t>
            </a:r>
          </a:p>
        </p:txBody>
      </p:sp>
    </p:spTree>
    <p:extLst>
      <p:ext uri="{BB962C8B-B14F-4D97-AF65-F5344CB8AC3E}">
        <p14:creationId xmlns:p14="http://schemas.microsoft.com/office/powerpoint/2010/main" val="386819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3126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110" dirty="0">
                <a:solidFill>
                  <a:srgbClr val="FF0000"/>
                </a:solidFill>
              </a:rPr>
              <a:t> </a:t>
            </a:r>
            <a:r>
              <a:rPr lang="pt-BR" sz="4400" spc="-40" dirty="0">
                <a:solidFill>
                  <a:srgbClr val="FF0000"/>
                </a:solidFill>
              </a:rPr>
              <a:t>ESTRUTURA DE DADOS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93D0EE0-F5A0-416D-9017-6382C45C1836}"/>
              </a:ext>
            </a:extLst>
          </p:cNvPr>
          <p:cNvSpPr txBox="1"/>
          <p:nvPr/>
        </p:nvSpPr>
        <p:spPr>
          <a:xfrm>
            <a:off x="381000" y="1359407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u="sng" dirty="0"/>
              <a:t>TIPO ABSTRATO DE DADOS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939E233-8C8E-47BE-A7F2-C9101E30F4F8}"/>
              </a:ext>
            </a:extLst>
          </p:cNvPr>
          <p:cNvSpPr txBox="1"/>
          <p:nvPr/>
        </p:nvSpPr>
        <p:spPr>
          <a:xfrm>
            <a:off x="274983" y="2209800"/>
            <a:ext cx="118805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Uma boa técnica de programação é implementar </a:t>
            </a:r>
            <a:r>
              <a:rPr lang="pt-BR" sz="2400" dirty="0" err="1"/>
              <a:t>TADs</a:t>
            </a:r>
            <a:r>
              <a:rPr lang="pt-BR" sz="2400" dirty="0"/>
              <a:t> em arquivos separados do programa principal.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Para isso geralmente separa-se a declaração e a implementação do TAD em dois arquivos: </a:t>
            </a:r>
          </a:p>
          <a:p>
            <a:pPr algn="just"/>
            <a:r>
              <a:rPr lang="pt-BR" sz="2400" dirty="0"/>
              <a:t>– nome_tad.hpp: com as declarações. </a:t>
            </a:r>
          </a:p>
          <a:p>
            <a:pPr algn="just"/>
            <a:r>
              <a:rPr lang="pt-BR" sz="2400" dirty="0"/>
              <a:t>– nome_tad.cpp: com a implementação das declarações.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Os programas, ou outros </a:t>
            </a:r>
            <a:r>
              <a:rPr lang="pt-BR" sz="2400" dirty="0" err="1"/>
              <a:t>TADs</a:t>
            </a:r>
            <a:r>
              <a:rPr lang="pt-BR" sz="2400" dirty="0"/>
              <a:t>, que utilizam o seu TAD devem usar: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 </a:t>
            </a:r>
            <a:r>
              <a:rPr lang="pt-BR" sz="2400" b="1" dirty="0"/>
              <a:t>#include </a:t>
            </a:r>
            <a:r>
              <a:rPr lang="pt-BR" sz="2400" b="1" dirty="0" err="1"/>
              <a:t>nome_arquivo.h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67020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3126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110" dirty="0">
                <a:solidFill>
                  <a:srgbClr val="FF0000"/>
                </a:solidFill>
              </a:rPr>
              <a:t> </a:t>
            </a:r>
            <a:r>
              <a:rPr lang="pt-BR" sz="4400" spc="-40" dirty="0">
                <a:solidFill>
                  <a:srgbClr val="FF0000"/>
                </a:solidFill>
              </a:rPr>
              <a:t>ESTRUTURA DE DADOS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33400" y="2057400"/>
            <a:ext cx="10668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Inter"/>
              </a:rPr>
              <a:t>Cada estrutura de dados tem um conjunto de métodos próprios para realizar operações como:</a:t>
            </a:r>
          </a:p>
          <a:p>
            <a:endParaRPr lang="pt-BR" sz="2400" dirty="0"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latin typeface="Inter"/>
              </a:rPr>
              <a:t> Inserir ou excluir elementos;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latin typeface="Inter"/>
              </a:rPr>
              <a:t> Buscar e localizar elementos;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latin typeface="Inter"/>
              </a:rPr>
              <a:t> Ordenar (classificar) elementos de acordo com alguma ordem especificada.</a:t>
            </a:r>
            <a:endParaRPr lang="pt-BR" sz="2400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57756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3126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110" dirty="0">
                <a:solidFill>
                  <a:srgbClr val="FF0000"/>
                </a:solidFill>
              </a:rPr>
              <a:t> </a:t>
            </a:r>
            <a:r>
              <a:rPr lang="pt-BR" sz="4400" spc="-40" dirty="0">
                <a:solidFill>
                  <a:srgbClr val="FF0000"/>
                </a:solidFill>
              </a:rPr>
              <a:t>ESTRUTURA DE DADOS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81000" y="1676400"/>
            <a:ext cx="11582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Inter"/>
              </a:rPr>
              <a:t>Características das estruturas de dados</a:t>
            </a:r>
          </a:p>
          <a:p>
            <a:r>
              <a:rPr lang="pt-BR" sz="2400" dirty="0">
                <a:latin typeface="Inter"/>
              </a:rPr>
              <a:t>As estruturas de dados podem ser: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lineares (ex. </a:t>
            </a:r>
            <a:r>
              <a:rPr lang="pt-BR" sz="2400" dirty="0" err="1"/>
              <a:t>arrays</a:t>
            </a:r>
            <a:r>
              <a:rPr lang="pt-BR" sz="2400" dirty="0"/>
              <a:t>) ou não lineares (ex. grafos);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homogêneas (todos os dados que compõe a estrutura são do mesmo tipo) ou heterogêneas (podem conter dados de vários tipos);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estáticas (têm tamanho/capacidade de memória fixa) ou dinâmicas (podem expandir).</a:t>
            </a:r>
          </a:p>
          <a:p>
            <a:endParaRPr lang="pt-BR" sz="2400" dirty="0"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24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760310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3126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110" dirty="0">
                <a:solidFill>
                  <a:srgbClr val="FF0000"/>
                </a:solidFill>
              </a:rPr>
              <a:t> </a:t>
            </a:r>
            <a:r>
              <a:rPr lang="pt-BR" sz="4400" spc="-40" dirty="0">
                <a:solidFill>
                  <a:srgbClr val="FF0000"/>
                </a:solidFill>
              </a:rPr>
              <a:t>ESTRUTURA DE DADOS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40468" y="1759059"/>
            <a:ext cx="117465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err="1">
                <a:latin typeface="Inter"/>
              </a:rPr>
              <a:t>Array</a:t>
            </a:r>
            <a:r>
              <a:rPr lang="pt-BR" sz="2800" b="1" dirty="0">
                <a:latin typeface="Inter"/>
              </a:rPr>
              <a:t> e Matrizes</a:t>
            </a:r>
          </a:p>
          <a:p>
            <a:pPr algn="just"/>
            <a:endParaRPr lang="pt-BR" sz="2800" b="1" dirty="0">
              <a:latin typeface="Inter"/>
            </a:endParaRPr>
          </a:p>
          <a:p>
            <a:pPr algn="just"/>
            <a:r>
              <a:rPr lang="pt-BR" sz="2800" dirty="0">
                <a:latin typeface="Inter"/>
              </a:rPr>
              <a:t>Também chamado de </a:t>
            </a:r>
            <a:r>
              <a:rPr lang="pt-BR" sz="2800" i="1" dirty="0">
                <a:latin typeface="Inter"/>
              </a:rPr>
              <a:t>vetor</a:t>
            </a:r>
            <a:r>
              <a:rPr lang="pt-BR" sz="2800" dirty="0">
                <a:latin typeface="Inter"/>
              </a:rPr>
              <a:t>, </a:t>
            </a:r>
            <a:r>
              <a:rPr lang="pt-BR" sz="2800" i="1" dirty="0">
                <a:latin typeface="Inter"/>
              </a:rPr>
              <a:t>matriz</a:t>
            </a:r>
            <a:r>
              <a:rPr lang="pt-BR" sz="2800" dirty="0">
                <a:latin typeface="Inter"/>
              </a:rPr>
              <a:t> ou </a:t>
            </a:r>
            <a:r>
              <a:rPr lang="pt-BR" sz="2800" i="1" dirty="0">
                <a:latin typeface="Inter"/>
              </a:rPr>
              <a:t>arranjo</a:t>
            </a:r>
            <a:r>
              <a:rPr lang="pt-BR" sz="2800" dirty="0">
                <a:latin typeface="Inter"/>
              </a:rPr>
              <a:t>, o </a:t>
            </a:r>
            <a:r>
              <a:rPr lang="pt-BR" sz="2800" dirty="0" err="1">
                <a:latin typeface="Inter"/>
              </a:rPr>
              <a:t>array</a:t>
            </a:r>
            <a:r>
              <a:rPr lang="pt-BR" sz="2800" dirty="0">
                <a:latin typeface="Inter"/>
              </a:rPr>
              <a:t> é a mais comum das estruturas de dados e normalmente é a primeira que estudamos. Um </a:t>
            </a:r>
            <a:r>
              <a:rPr lang="pt-BR" sz="2800" dirty="0" err="1">
                <a:latin typeface="Inter"/>
              </a:rPr>
              <a:t>array</a:t>
            </a:r>
            <a:r>
              <a:rPr lang="pt-BR" sz="2800" dirty="0">
                <a:latin typeface="Inter"/>
              </a:rPr>
              <a:t> é uma lista ordenada de valores:</a:t>
            </a:r>
            <a:endParaRPr lang="pt-BR" sz="2800" b="0" i="0" dirty="0">
              <a:effectLst/>
              <a:latin typeface="Inter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50407" y="4494424"/>
            <a:ext cx="578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int</a:t>
            </a:r>
            <a:r>
              <a:rPr lang="pt-BR" sz="2400" dirty="0"/>
              <a:t> vetor [5] = { 10, 1 , 0, -1 , 6};</a:t>
            </a:r>
          </a:p>
        </p:txBody>
      </p:sp>
    </p:spTree>
    <p:extLst>
      <p:ext uri="{BB962C8B-B14F-4D97-AF65-F5344CB8AC3E}">
        <p14:creationId xmlns:p14="http://schemas.microsoft.com/office/powerpoint/2010/main" val="3089981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3126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110" dirty="0">
                <a:solidFill>
                  <a:srgbClr val="FF0000"/>
                </a:solidFill>
              </a:rPr>
              <a:t> </a:t>
            </a:r>
            <a:r>
              <a:rPr lang="pt-BR" sz="4400" spc="-40" dirty="0">
                <a:solidFill>
                  <a:srgbClr val="FF0000"/>
                </a:solidFill>
              </a:rPr>
              <a:t>ESTRUTURA DE DADOS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90600" y="1752600"/>
            <a:ext cx="1447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Inter"/>
              </a:rPr>
              <a:t>Pilha  -</a:t>
            </a:r>
            <a:endParaRPr lang="pt-BR" sz="3600" i="0" dirty="0">
              <a:effectLst/>
              <a:latin typeface="Inter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743200" y="1752600"/>
            <a:ext cx="4397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Inter"/>
              </a:rPr>
              <a:t>LIFO - </a:t>
            </a:r>
            <a:r>
              <a:rPr lang="en-US" sz="3600" i="1" dirty="0">
                <a:latin typeface="Inter"/>
              </a:rPr>
              <a:t>Last In, First Out</a:t>
            </a:r>
            <a:endParaRPr lang="pt-BR" sz="3600" dirty="0"/>
          </a:p>
        </p:txBody>
      </p:sp>
      <p:sp>
        <p:nvSpPr>
          <p:cNvPr id="8" name="Retângulo 7"/>
          <p:cNvSpPr/>
          <p:nvPr/>
        </p:nvSpPr>
        <p:spPr>
          <a:xfrm>
            <a:off x="1025769" y="2591072"/>
            <a:ext cx="1178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Inter"/>
              </a:rPr>
              <a:t>Fila - </a:t>
            </a:r>
            <a:endParaRPr lang="pt-BR" sz="3600" i="0" dirty="0">
              <a:effectLst/>
              <a:latin typeface="Inter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659844" y="2521459"/>
            <a:ext cx="45640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Inter"/>
              </a:rPr>
              <a:t> FIFO - </a:t>
            </a:r>
            <a:r>
              <a:rPr lang="en-US" sz="3600" i="1" dirty="0">
                <a:latin typeface="Inter"/>
              </a:rPr>
              <a:t>First In, First Out</a:t>
            </a:r>
            <a:endParaRPr lang="pt-BR" sz="3600" dirty="0"/>
          </a:p>
        </p:txBody>
      </p:sp>
      <p:sp>
        <p:nvSpPr>
          <p:cNvPr id="10" name="Retângulo 9"/>
          <p:cNvSpPr/>
          <p:nvPr/>
        </p:nvSpPr>
        <p:spPr>
          <a:xfrm>
            <a:off x="1020881" y="3352800"/>
            <a:ext cx="11340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Inter"/>
              </a:rPr>
              <a:t>Lista </a:t>
            </a:r>
            <a:endParaRPr lang="pt-BR" sz="360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100506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2270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90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ARQUIVOS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600200"/>
            <a:ext cx="11277600" cy="5138586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Um arquivo em disco representa um elemento de informação do dispositivo de memória secundária (disco).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200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O acesso a informações armazenadas em disco é, em geral, extremamente ineficiente. Para contornar essa situação, os sistemas operacionais trabalham com </a:t>
            </a:r>
            <a:r>
              <a:rPr lang="pt-BR" sz="2200" i="1" dirty="0"/>
              <a:t>buffers</a:t>
            </a:r>
            <a:r>
              <a:rPr lang="pt-BR" sz="2200" dirty="0"/>
              <a:t>, que representam áreas da memória principal usadas como meio de transferência das informações de/para o disco.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200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Cada arquivo é identificado por seu nome e pelo diretório onde encontra-se armazenado numa determinada unidade de disco.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Os nomes dos arquivos são, em geral, compostos pelo nome em si, seguido de uma extensão.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200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Um arquivo pode ser visto de duas maneiras, na maioria dos sistemas operacionais: em “modo texto”, como um texto composto de uma sequência de caracteres, ou em “modo binário”, como uma sequência de bytes (números binários).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ARQUIVOS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5169" y="1524000"/>
            <a:ext cx="11811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u="sng" dirty="0">
                <a:latin typeface="TimesNewRomanPSMT"/>
              </a:rPr>
              <a:t>abertura de arquivos</a:t>
            </a:r>
            <a:r>
              <a:rPr lang="pt-BR" sz="2000" dirty="0">
                <a:latin typeface="TimesNewRomanPSMT"/>
              </a:rPr>
              <a:t>: o sistema operacional encontra o arquivo com o nome dado e prepara o buffer na memória.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>
              <a:latin typeface="TimesNewRomanPS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u="sng" dirty="0">
                <a:latin typeface="TimesNewRomanPSMT"/>
              </a:rPr>
              <a:t>leitura do arquivo</a:t>
            </a:r>
            <a:r>
              <a:rPr lang="pt-BR" sz="2000" dirty="0">
                <a:latin typeface="TimesNewRomanPSMT"/>
              </a:rPr>
              <a:t>: o sistema operacional recupera o trecho solicitado do arquivo. Como o buffer contém parte da informação do arquivo, parte ou toda a informação solicitada pode vir do buffer.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>
              <a:latin typeface="TimesNewRomanPS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u="sng" dirty="0">
                <a:latin typeface="TimesNewRomanPSMT"/>
              </a:rPr>
              <a:t>escrita no arquivo</a:t>
            </a:r>
            <a:r>
              <a:rPr lang="pt-BR" sz="2000" dirty="0">
                <a:latin typeface="TimesNewRomanPSMT"/>
              </a:rPr>
              <a:t>: o sistema operacional acrescenta ou altera o conteúdo do arquivo. A alteração no conteúdo do arquivo é feita inicialmente no buffer para depois ser transferida para o disco.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>
              <a:latin typeface="TimesNewRomanPS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u="sng" dirty="0">
                <a:latin typeface="TimesNewRomanPSMT"/>
              </a:rPr>
              <a:t>fechamento de arquivo</a:t>
            </a:r>
            <a:r>
              <a:rPr lang="pt-BR" sz="2000" dirty="0">
                <a:latin typeface="TimesNewRomanPSMT"/>
              </a:rPr>
              <a:t>: toda a informação constante do buffer é atualizada no disco e a área do buffer utilizada na memória é liberada.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>
              <a:latin typeface="TimesNewRomanPSMT"/>
            </a:endParaRPr>
          </a:p>
          <a:p>
            <a:pPr algn="just"/>
            <a:r>
              <a:rPr lang="pt-BR" sz="2000" dirty="0"/>
              <a:t>Uma das informações que é mantida pelo sistema operacional é um ponteiro de arquivo (</a:t>
            </a:r>
            <a:r>
              <a:rPr lang="pt-BR" sz="2000" i="1" dirty="0"/>
              <a:t>file pointer</a:t>
            </a:r>
            <a:r>
              <a:rPr lang="pt-BR" sz="2000" dirty="0"/>
              <a:t>), que indica a posição de trabalho no arquivo. Para ler um arquivo, este apontador percorre o arquivo, do início até o fim, conforme os dados vão sendo recuperados (lidos) para a memória. Para escrever, normalmente, os dados são acrescentados quando o apontador se encontra no fim do arquivo.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ARQUIVOS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5169" y="1524000"/>
            <a:ext cx="11811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Uma das informações que é mantida pelo sistema operacional é um ponteiro de arquivo (</a:t>
            </a:r>
            <a:r>
              <a:rPr lang="pt-BR" sz="2000" i="1" dirty="0"/>
              <a:t>file pointer</a:t>
            </a:r>
            <a:r>
              <a:rPr lang="pt-BR" sz="2000" dirty="0"/>
              <a:t>), que indica a posição de trabalho no arquivo. Para ler um arquivo, este apontador percorre o arquivo, do início até o fim, conforme os dados vão sendo recuperados (lidos) para a memória. Para escrever, normalmente, os dados são acrescentados quando o apontador se encontra no fim do arquivo.</a:t>
            </a:r>
          </a:p>
        </p:txBody>
      </p:sp>
      <p:sp>
        <p:nvSpPr>
          <p:cNvPr id="3" name="Retângulo 2"/>
          <p:cNvSpPr/>
          <p:nvPr/>
        </p:nvSpPr>
        <p:spPr>
          <a:xfrm>
            <a:off x="228600" y="3200400"/>
            <a:ext cx="1112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A função básica para abrir um arquivo é </a:t>
            </a:r>
            <a:r>
              <a:rPr lang="pt-BR" sz="2400" b="1" i="1" dirty="0" err="1"/>
              <a:t>fopen</a:t>
            </a:r>
            <a:r>
              <a:rPr lang="pt-BR" sz="2400" b="1" dirty="0"/>
              <a:t>:</a:t>
            </a:r>
          </a:p>
          <a:p>
            <a:endParaRPr lang="pt-BR" sz="2400" b="1" dirty="0"/>
          </a:p>
          <a:p>
            <a:r>
              <a:rPr lang="pt-BR" sz="2400" b="1" dirty="0"/>
              <a:t>FILE* </a:t>
            </a:r>
            <a:r>
              <a:rPr lang="pt-BR" sz="2400" b="1" i="1" dirty="0" err="1"/>
              <a:t>fopen</a:t>
            </a:r>
            <a:r>
              <a:rPr lang="pt-BR" sz="2400" b="1" dirty="0"/>
              <a:t> (char* </a:t>
            </a:r>
            <a:r>
              <a:rPr lang="pt-BR" sz="2400" b="1" dirty="0" err="1">
                <a:solidFill>
                  <a:srgbClr val="FF0000"/>
                </a:solidFill>
              </a:rPr>
              <a:t>nome_arquivo</a:t>
            </a:r>
            <a:r>
              <a:rPr lang="pt-BR" sz="2400" b="1" dirty="0"/>
              <a:t>, char* </a:t>
            </a:r>
            <a:r>
              <a:rPr lang="pt-BR" sz="2400" b="1" dirty="0">
                <a:solidFill>
                  <a:srgbClr val="FF0000"/>
                </a:solidFill>
              </a:rPr>
              <a:t>modo</a:t>
            </a:r>
            <a:r>
              <a:rPr lang="pt-BR" sz="2400" b="1" dirty="0"/>
              <a:t>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29307" y="4648200"/>
            <a:ext cx="121568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FILE é um tipo definido pela biblioteca padrão que representa uma abstração do arquivo. </a:t>
            </a:r>
          </a:p>
          <a:p>
            <a:endParaRPr lang="pt-BR" sz="2000" dirty="0"/>
          </a:p>
          <a:p>
            <a:r>
              <a:rPr lang="pt-BR" sz="2000" dirty="0"/>
              <a:t>Quando abrimos um arquivo, a função tem como valor de retorno um ponteiro para o tipo FILE, e todas as operações subsequentes nesse arquivo receberão este endereço como parâmetro de entrada. Se o arquivo não puder ser aberto, a função tem como retorno o valor NULL.</a:t>
            </a:r>
          </a:p>
        </p:txBody>
      </p:sp>
    </p:spTree>
    <p:extLst>
      <p:ext uri="{BB962C8B-B14F-4D97-AF65-F5344CB8AC3E}">
        <p14:creationId xmlns:p14="http://schemas.microsoft.com/office/powerpoint/2010/main" val="180475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78179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90" dirty="0">
                <a:solidFill>
                  <a:srgbClr val="FF0000"/>
                </a:solidFill>
              </a:rPr>
              <a:t> </a:t>
            </a:r>
            <a:r>
              <a:rPr sz="4400" spc="-25" dirty="0">
                <a:solidFill>
                  <a:srgbClr val="FF0000"/>
                </a:solidFill>
              </a:rPr>
              <a:t>Plano</a:t>
            </a:r>
            <a:r>
              <a:rPr sz="4400" spc="-120" dirty="0">
                <a:solidFill>
                  <a:srgbClr val="FF0000"/>
                </a:solidFill>
              </a:rPr>
              <a:t> </a:t>
            </a:r>
            <a:r>
              <a:rPr sz="4400" spc="-15" dirty="0">
                <a:solidFill>
                  <a:srgbClr val="FF0000"/>
                </a:solidFill>
              </a:rPr>
              <a:t>de</a:t>
            </a:r>
            <a:r>
              <a:rPr sz="4400" spc="-90" dirty="0">
                <a:solidFill>
                  <a:srgbClr val="FF0000"/>
                </a:solidFill>
              </a:rPr>
              <a:t> </a:t>
            </a:r>
            <a:r>
              <a:rPr sz="4400" spc="-30" dirty="0">
                <a:solidFill>
                  <a:srgbClr val="FF0000"/>
                </a:solidFill>
              </a:rPr>
              <a:t>Ensino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38879" y="1981200"/>
            <a:ext cx="11198861" cy="221393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98500" lvl="1" indent="-229235">
              <a:lnSpc>
                <a:spcPts val="2810"/>
              </a:lnSpc>
              <a:buFont typeface="Arial MT"/>
              <a:buChar char="•"/>
              <a:tabLst>
                <a:tab pos="699135" algn="l"/>
              </a:tabLst>
            </a:pPr>
            <a:r>
              <a:rPr lang="pt-BR" sz="2800" spc="-10" dirty="0">
                <a:latin typeface="+mj-lt"/>
                <a:cs typeface="Calibri"/>
              </a:rPr>
              <a:t>UNIDADE 0 – Arquivos e </a:t>
            </a:r>
            <a:r>
              <a:rPr lang="pt-BR" sz="2800" spc="-10" dirty="0" err="1">
                <a:latin typeface="+mj-lt"/>
                <a:cs typeface="Calibri"/>
              </a:rPr>
              <a:t>Struct</a:t>
            </a:r>
            <a:endParaRPr lang="pt-BR" sz="2800" spc="-10" dirty="0">
              <a:latin typeface="+mj-lt"/>
              <a:cs typeface="Calibri"/>
            </a:endParaRPr>
          </a:p>
          <a:p>
            <a:pPr marL="698500" lvl="1" indent="-229235">
              <a:lnSpc>
                <a:spcPts val="281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+mj-lt"/>
                <a:cs typeface="Calibri"/>
              </a:rPr>
              <a:t>UNIDADE</a:t>
            </a:r>
            <a:r>
              <a:rPr sz="2800" spc="-5" dirty="0">
                <a:latin typeface="+mj-lt"/>
                <a:cs typeface="Calibri"/>
              </a:rPr>
              <a:t> </a:t>
            </a:r>
            <a:r>
              <a:rPr sz="2800" dirty="0">
                <a:latin typeface="+mj-lt"/>
                <a:cs typeface="Calibri"/>
              </a:rPr>
              <a:t>1</a:t>
            </a:r>
            <a:r>
              <a:rPr sz="2800" spc="-25" dirty="0">
                <a:latin typeface="+mj-lt"/>
                <a:cs typeface="Calibri"/>
              </a:rPr>
              <a:t> </a:t>
            </a:r>
            <a:r>
              <a:rPr sz="2800" dirty="0">
                <a:latin typeface="+mj-lt"/>
                <a:cs typeface="Calibri"/>
              </a:rPr>
              <a:t>– </a:t>
            </a:r>
            <a:r>
              <a:rPr lang="pt-BR" sz="2800" dirty="0">
                <a:latin typeface="+mj-lt"/>
              </a:rPr>
              <a:t>Listas Ligadas</a:t>
            </a:r>
            <a:endParaRPr sz="2800" dirty="0">
              <a:latin typeface="+mj-lt"/>
              <a:cs typeface="Calibri"/>
            </a:endParaRPr>
          </a:p>
          <a:p>
            <a:pPr marL="698500" lvl="1" indent="-229235">
              <a:lnSpc>
                <a:spcPts val="28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+mj-lt"/>
                <a:cs typeface="Calibri"/>
              </a:rPr>
              <a:t>UNIDADE </a:t>
            </a:r>
            <a:r>
              <a:rPr sz="2800" dirty="0">
                <a:latin typeface="+mj-lt"/>
                <a:cs typeface="Calibri"/>
              </a:rPr>
              <a:t>2</a:t>
            </a:r>
            <a:r>
              <a:rPr sz="2800" spc="-30" dirty="0">
                <a:latin typeface="+mj-lt"/>
                <a:cs typeface="Calibri"/>
              </a:rPr>
              <a:t> </a:t>
            </a:r>
            <a:r>
              <a:rPr sz="2800" dirty="0">
                <a:latin typeface="+mj-lt"/>
                <a:cs typeface="Calibri"/>
              </a:rPr>
              <a:t>–</a:t>
            </a:r>
            <a:r>
              <a:rPr sz="2800" spc="-5" dirty="0">
                <a:latin typeface="+mj-lt"/>
                <a:cs typeface="Calibri"/>
              </a:rPr>
              <a:t> </a:t>
            </a:r>
            <a:r>
              <a:rPr lang="pt-BR" sz="2800" dirty="0">
                <a:latin typeface="+mj-lt"/>
              </a:rPr>
              <a:t>Pilhas e filas</a:t>
            </a:r>
            <a:endParaRPr sz="2800" dirty="0">
              <a:latin typeface="+mj-lt"/>
              <a:cs typeface="Calibri"/>
            </a:endParaRPr>
          </a:p>
          <a:p>
            <a:pPr marL="698500" lvl="1" indent="-229235">
              <a:lnSpc>
                <a:spcPts val="281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+mj-lt"/>
                <a:cs typeface="Calibri"/>
              </a:rPr>
              <a:t>UNIDADE</a:t>
            </a:r>
            <a:r>
              <a:rPr sz="2800" spc="-5" dirty="0">
                <a:latin typeface="+mj-lt"/>
                <a:cs typeface="Calibri"/>
              </a:rPr>
              <a:t> </a:t>
            </a:r>
            <a:r>
              <a:rPr sz="2800" dirty="0">
                <a:latin typeface="+mj-lt"/>
                <a:cs typeface="Calibri"/>
              </a:rPr>
              <a:t>3</a:t>
            </a:r>
            <a:r>
              <a:rPr sz="2800" spc="-30" dirty="0">
                <a:latin typeface="+mj-lt"/>
                <a:cs typeface="Calibri"/>
              </a:rPr>
              <a:t> </a:t>
            </a:r>
            <a:r>
              <a:rPr sz="2800" dirty="0">
                <a:latin typeface="+mj-lt"/>
                <a:cs typeface="Calibri"/>
              </a:rPr>
              <a:t>–</a:t>
            </a:r>
            <a:r>
              <a:rPr sz="2800" spc="-5" dirty="0">
                <a:latin typeface="+mj-lt"/>
                <a:cs typeface="Calibri"/>
              </a:rPr>
              <a:t> </a:t>
            </a:r>
            <a:r>
              <a:rPr lang="pt-BR" sz="2800" spc="-5" dirty="0">
                <a:latin typeface="+mj-lt"/>
                <a:cs typeface="Calibri"/>
              </a:rPr>
              <a:t>Algoritmos de Ordenação</a:t>
            </a:r>
            <a:endParaRPr sz="2800" dirty="0">
              <a:latin typeface="+mj-lt"/>
              <a:cs typeface="Calibri"/>
            </a:endParaRPr>
          </a:p>
          <a:p>
            <a:pPr marL="698500" lvl="1" indent="-229235">
              <a:lnSpc>
                <a:spcPts val="2845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+mj-lt"/>
                <a:cs typeface="Calibri"/>
              </a:rPr>
              <a:t>UNIDADE</a:t>
            </a:r>
            <a:r>
              <a:rPr sz="2800" spc="-5" dirty="0">
                <a:latin typeface="+mj-lt"/>
                <a:cs typeface="Calibri"/>
              </a:rPr>
              <a:t> </a:t>
            </a:r>
            <a:r>
              <a:rPr sz="2800" dirty="0">
                <a:latin typeface="+mj-lt"/>
                <a:cs typeface="Calibri"/>
              </a:rPr>
              <a:t>4</a:t>
            </a:r>
            <a:r>
              <a:rPr sz="2800" spc="-30" dirty="0">
                <a:latin typeface="+mj-lt"/>
                <a:cs typeface="Calibri"/>
              </a:rPr>
              <a:t> </a:t>
            </a:r>
            <a:r>
              <a:rPr sz="2800" dirty="0">
                <a:latin typeface="+mj-lt"/>
                <a:cs typeface="Calibri"/>
              </a:rPr>
              <a:t>– </a:t>
            </a:r>
            <a:r>
              <a:rPr lang="pt-BR" sz="2800" dirty="0">
                <a:latin typeface="+mj-lt"/>
              </a:rPr>
              <a:t>Tabelas de Espalhamento (Tabela </a:t>
            </a:r>
            <a:r>
              <a:rPr lang="pt-BR" sz="2800" dirty="0" err="1">
                <a:latin typeface="+mj-lt"/>
              </a:rPr>
              <a:t>Hash</a:t>
            </a:r>
            <a:r>
              <a:rPr lang="pt-BR" sz="2800" dirty="0">
                <a:latin typeface="+mj-lt"/>
              </a:rPr>
              <a:t>), Armazenamento associativo (Armazenamento associativo)</a:t>
            </a:r>
            <a:endParaRPr sz="2800" dirty="0">
              <a:latin typeface="+mj-lt"/>
              <a:cs typeface="Calibri"/>
            </a:endParaRPr>
          </a:p>
        </p:txBody>
      </p:sp>
      <p:pic>
        <p:nvPicPr>
          <p:cNvPr id="13" name="object 4">
            <a:extLst>
              <a:ext uri="{FF2B5EF4-FFF2-40B4-BE49-F238E27FC236}">
                <a16:creationId xmlns:a16="http://schemas.microsoft.com/office/drawing/2014/main" id="{AC532D1D-8DEA-E82A-73D5-077C624B19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ARQUIVOS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28600" y="1447800"/>
            <a:ext cx="1112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A função básica para abrir um arquivo é </a:t>
            </a:r>
            <a:r>
              <a:rPr lang="pt-BR" sz="2400" b="1" i="1" dirty="0" err="1"/>
              <a:t>fopen</a:t>
            </a:r>
            <a:r>
              <a:rPr lang="pt-BR" sz="2400" b="1" dirty="0"/>
              <a:t>:</a:t>
            </a:r>
          </a:p>
          <a:p>
            <a:endParaRPr lang="pt-BR" sz="2400" b="1" dirty="0"/>
          </a:p>
          <a:p>
            <a:r>
              <a:rPr lang="pt-BR" sz="2400" b="1" dirty="0"/>
              <a:t>FILE* </a:t>
            </a:r>
            <a:r>
              <a:rPr lang="pt-BR" sz="2400" b="1" i="1" dirty="0" err="1"/>
              <a:t>fopen</a:t>
            </a:r>
            <a:r>
              <a:rPr lang="pt-BR" sz="2400" b="1" dirty="0"/>
              <a:t> (char* </a:t>
            </a:r>
            <a:r>
              <a:rPr lang="pt-BR" sz="2400" b="1" dirty="0" err="1">
                <a:solidFill>
                  <a:srgbClr val="FF0000"/>
                </a:solidFill>
              </a:rPr>
              <a:t>nome_arquivo</a:t>
            </a:r>
            <a:r>
              <a:rPr lang="pt-BR" sz="2400" b="1" dirty="0"/>
              <a:t>, char* </a:t>
            </a:r>
            <a:r>
              <a:rPr lang="pt-BR" sz="2400" b="1" dirty="0">
                <a:solidFill>
                  <a:srgbClr val="FF0000"/>
                </a:solidFill>
              </a:rPr>
              <a:t>modo</a:t>
            </a:r>
            <a:r>
              <a:rPr lang="pt-BR" sz="2400" b="1" dirty="0"/>
              <a:t>);</a:t>
            </a:r>
          </a:p>
        </p:txBody>
      </p:sp>
      <p:sp>
        <p:nvSpPr>
          <p:cNvPr id="7" name="Retângulo 6"/>
          <p:cNvSpPr/>
          <p:nvPr/>
        </p:nvSpPr>
        <p:spPr>
          <a:xfrm>
            <a:off x="152400" y="3352800"/>
            <a:ext cx="1188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latin typeface="TimesNewRomanPSMT"/>
              </a:rPr>
              <a:t>Devemos passar o </a:t>
            </a:r>
            <a:r>
              <a:rPr lang="pt-BR" sz="2400" b="1" dirty="0">
                <a:solidFill>
                  <a:srgbClr val="FF0000"/>
                </a:solidFill>
                <a:latin typeface="TimesNewRomanPSMT"/>
              </a:rPr>
              <a:t>nome do arquivo </a:t>
            </a:r>
            <a:r>
              <a:rPr lang="pt-BR" sz="2400" b="1" dirty="0">
                <a:latin typeface="TimesNewRomanPSMT"/>
              </a:rPr>
              <a:t>a ser aberto. O nome do arquivo pode ser relativo, e o sistema procura o arquivo a partir do diretório corrente (diretório de trabalho do programa), ou pode ser absoluto, onde especificamos o nome completo do arquivo, incluindo os diretórios, desde o diretório raiz.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56782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ARQUIVOS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28600" y="1447800"/>
            <a:ext cx="1112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A função básica para abrir um arquivo é </a:t>
            </a:r>
            <a:r>
              <a:rPr lang="pt-BR" sz="2400" b="1" i="1" dirty="0" err="1"/>
              <a:t>fopen</a:t>
            </a:r>
            <a:r>
              <a:rPr lang="pt-BR" sz="2400" b="1" dirty="0"/>
              <a:t>:</a:t>
            </a:r>
          </a:p>
          <a:p>
            <a:endParaRPr lang="pt-BR" sz="2400" b="1" dirty="0"/>
          </a:p>
          <a:p>
            <a:r>
              <a:rPr lang="pt-BR" sz="2400" b="1" dirty="0"/>
              <a:t>FILE* </a:t>
            </a:r>
            <a:r>
              <a:rPr lang="pt-BR" sz="2400" b="1" i="1" dirty="0" err="1"/>
              <a:t>fopen</a:t>
            </a:r>
            <a:r>
              <a:rPr lang="pt-BR" sz="2400" b="1" dirty="0"/>
              <a:t> (char* </a:t>
            </a:r>
            <a:r>
              <a:rPr lang="pt-BR" sz="2400" b="1" dirty="0" err="1">
                <a:solidFill>
                  <a:srgbClr val="FF0000"/>
                </a:solidFill>
              </a:rPr>
              <a:t>nome_arquivo</a:t>
            </a:r>
            <a:r>
              <a:rPr lang="pt-BR" sz="2400" b="1" dirty="0"/>
              <a:t>, char* </a:t>
            </a:r>
            <a:r>
              <a:rPr lang="pt-BR" sz="2400" b="1" dirty="0">
                <a:solidFill>
                  <a:srgbClr val="FF0000"/>
                </a:solidFill>
              </a:rPr>
              <a:t>modo</a:t>
            </a:r>
            <a:r>
              <a:rPr lang="pt-BR" sz="2400" b="1" dirty="0"/>
              <a:t>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76200" y="3048000"/>
            <a:ext cx="11963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TimesNewRomanPSMT"/>
              </a:rPr>
              <a:t>Existem diferentes modos de abertura de um arquivo. Podemos abrir um arquivo para leitura ou para escrita, e devemos especificar se o arquivo será aberto em modo texto ou em modo binário. O parâmetro </a:t>
            </a:r>
            <a:r>
              <a:rPr lang="pt-BR" sz="1600" dirty="0">
                <a:latin typeface="CourierNewPSMT"/>
              </a:rPr>
              <a:t>modo </a:t>
            </a:r>
            <a:r>
              <a:rPr lang="pt-BR" dirty="0">
                <a:latin typeface="TimesNewRomanPSMT"/>
              </a:rPr>
              <a:t>da função </a:t>
            </a:r>
            <a:r>
              <a:rPr lang="pt-BR" sz="1600" dirty="0" err="1">
                <a:latin typeface="CourierNewPSMT"/>
              </a:rPr>
              <a:t>fopen</a:t>
            </a:r>
            <a:r>
              <a:rPr lang="pt-BR" sz="1600" dirty="0">
                <a:latin typeface="CourierNewPSMT"/>
              </a:rPr>
              <a:t> </a:t>
            </a:r>
            <a:r>
              <a:rPr lang="pt-BR" dirty="0">
                <a:latin typeface="TimesNewRomanPSMT"/>
              </a:rPr>
              <a:t>é uma cadeia de caracteres onde espera-se a ocorrência de caracteres que identificam o modo de abertura. Os caracteres interpretados no modo são:</a:t>
            </a:r>
          </a:p>
          <a:p>
            <a:endParaRPr lang="pt-BR" dirty="0">
              <a:latin typeface="TimesNewRomanPSMT"/>
            </a:endParaRPr>
          </a:p>
          <a:p>
            <a:r>
              <a:rPr lang="pt-BR" sz="1600" b="1" dirty="0">
                <a:latin typeface="CourierNewPSMT"/>
              </a:rPr>
              <a:t>r (</a:t>
            </a:r>
            <a:r>
              <a:rPr lang="pt-BR" b="1" i="1" dirty="0" err="1">
                <a:latin typeface="TimesNewRomanPS-ItalicMT"/>
              </a:rPr>
              <a:t>read-only</a:t>
            </a:r>
            <a:r>
              <a:rPr lang="pt-BR" b="1" i="1" dirty="0">
                <a:latin typeface="TimesNewRomanPS-ItalicMT"/>
              </a:rPr>
              <a:t>) </a:t>
            </a:r>
            <a:r>
              <a:rPr lang="pt-BR" i="1" dirty="0">
                <a:latin typeface="TimesNewRomanPS-ItalicMT"/>
              </a:rPr>
              <a:t>-  </a:t>
            </a:r>
            <a:r>
              <a:rPr lang="pt-BR" dirty="0">
                <a:latin typeface="TimesNewRomanPSMT"/>
              </a:rPr>
              <a:t>Indica modo apenas para leitura, não pode ser alterado.</a:t>
            </a:r>
          </a:p>
          <a:p>
            <a:r>
              <a:rPr lang="pt-BR" sz="1600" b="1" dirty="0">
                <a:latin typeface="CourierNewPSMT"/>
              </a:rPr>
              <a:t>w (</a:t>
            </a:r>
            <a:r>
              <a:rPr lang="pt-BR" b="1" i="1" dirty="0" err="1">
                <a:latin typeface="TimesNewRomanPS-ItalicMT"/>
              </a:rPr>
              <a:t>write</a:t>
            </a:r>
            <a:r>
              <a:rPr lang="pt-BR" b="1" i="1" dirty="0">
                <a:latin typeface="TimesNewRomanPS-ItalicMT"/>
              </a:rPr>
              <a:t>) </a:t>
            </a:r>
            <a:r>
              <a:rPr lang="pt-BR" i="1" dirty="0">
                <a:latin typeface="TimesNewRomanPS-ItalicMT"/>
              </a:rPr>
              <a:t>- </a:t>
            </a:r>
            <a:r>
              <a:rPr lang="pt-BR" dirty="0">
                <a:latin typeface="TimesNewRomanPSMT"/>
              </a:rPr>
              <a:t>Indica modo para escrita.</a:t>
            </a:r>
          </a:p>
          <a:p>
            <a:r>
              <a:rPr lang="pt-BR" sz="1600" b="1" dirty="0">
                <a:latin typeface="CourierNewPSMT"/>
              </a:rPr>
              <a:t>a (</a:t>
            </a:r>
            <a:r>
              <a:rPr lang="pt-BR" b="1" i="1" dirty="0" err="1">
                <a:latin typeface="TimesNewRomanPS-ItalicMT"/>
              </a:rPr>
              <a:t>append</a:t>
            </a:r>
            <a:r>
              <a:rPr lang="pt-BR" b="1" i="1" dirty="0">
                <a:latin typeface="TimesNewRomanPS-ItalicMT"/>
              </a:rPr>
              <a:t>) </a:t>
            </a:r>
            <a:r>
              <a:rPr lang="pt-BR" i="1" dirty="0">
                <a:latin typeface="TimesNewRomanPS-ItalicMT"/>
              </a:rPr>
              <a:t>- </a:t>
            </a:r>
            <a:r>
              <a:rPr lang="pt-BR" dirty="0">
                <a:latin typeface="TimesNewRomanPSMT"/>
              </a:rPr>
              <a:t>Indica modo para escrita ao final do existente.</a:t>
            </a:r>
          </a:p>
          <a:p>
            <a:r>
              <a:rPr lang="pt-BR" sz="1600" b="1" dirty="0">
                <a:latin typeface="CourierNewPSMT"/>
              </a:rPr>
              <a:t>t (</a:t>
            </a:r>
            <a:r>
              <a:rPr lang="pt-BR" b="1" i="1" dirty="0" err="1">
                <a:latin typeface="TimesNewRomanPS-ItalicMT"/>
              </a:rPr>
              <a:t>text</a:t>
            </a:r>
            <a:r>
              <a:rPr lang="pt-BR" b="1" i="1" dirty="0">
                <a:latin typeface="TimesNewRomanPS-ItalicMT"/>
              </a:rPr>
              <a:t>) </a:t>
            </a:r>
            <a:r>
              <a:rPr lang="pt-BR" i="1" dirty="0">
                <a:latin typeface="TimesNewRomanPS-ItalicMT"/>
              </a:rPr>
              <a:t>-  </a:t>
            </a:r>
            <a:r>
              <a:rPr lang="pt-BR" dirty="0">
                <a:latin typeface="TimesNewRomanPSMT"/>
              </a:rPr>
              <a:t>Indica modo texto.</a:t>
            </a:r>
          </a:p>
          <a:p>
            <a:r>
              <a:rPr lang="pt-BR" b="1" dirty="0"/>
              <a:t>b (</a:t>
            </a:r>
            <a:r>
              <a:rPr lang="pt-BR" b="1" i="1" dirty="0" err="1"/>
              <a:t>binary</a:t>
            </a:r>
            <a:r>
              <a:rPr lang="pt-BR" b="1" i="1" dirty="0"/>
              <a:t>) -</a:t>
            </a:r>
            <a:r>
              <a:rPr lang="pt-BR" i="1" dirty="0"/>
              <a:t> </a:t>
            </a:r>
            <a:r>
              <a:rPr lang="pt-BR" dirty="0"/>
              <a:t>Indica modo binário.</a:t>
            </a:r>
          </a:p>
        </p:txBody>
      </p:sp>
    </p:spTree>
    <p:extLst>
      <p:ext uri="{BB962C8B-B14F-4D97-AF65-F5344CB8AC3E}">
        <p14:creationId xmlns:p14="http://schemas.microsoft.com/office/powerpoint/2010/main" val="1452430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ARQUIVOS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28600" y="1447800"/>
            <a:ext cx="1112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A função básica para abrir um arquivo é </a:t>
            </a:r>
            <a:r>
              <a:rPr lang="pt-BR" sz="2400" b="1" i="1" dirty="0" err="1"/>
              <a:t>fopen</a:t>
            </a:r>
            <a:r>
              <a:rPr lang="pt-BR" sz="2400" b="1" dirty="0"/>
              <a:t>:</a:t>
            </a:r>
          </a:p>
          <a:p>
            <a:endParaRPr lang="pt-BR" sz="2400" b="1" dirty="0"/>
          </a:p>
          <a:p>
            <a:r>
              <a:rPr lang="pt-BR" sz="2400" b="1" dirty="0"/>
              <a:t>FILE* </a:t>
            </a:r>
            <a:r>
              <a:rPr lang="pt-BR" sz="2400" b="1" i="1" dirty="0" err="1"/>
              <a:t>fopen</a:t>
            </a:r>
            <a:r>
              <a:rPr lang="pt-BR" sz="2400" b="1" dirty="0"/>
              <a:t> (char* </a:t>
            </a:r>
            <a:r>
              <a:rPr lang="pt-BR" sz="2400" b="1" dirty="0" err="1">
                <a:solidFill>
                  <a:srgbClr val="FF0000"/>
                </a:solidFill>
              </a:rPr>
              <a:t>nome_arquivo</a:t>
            </a:r>
            <a:r>
              <a:rPr lang="pt-BR" sz="2400" b="1" dirty="0"/>
              <a:t>, char* </a:t>
            </a:r>
            <a:r>
              <a:rPr lang="pt-BR" sz="2400" b="1" dirty="0">
                <a:solidFill>
                  <a:srgbClr val="FF0000"/>
                </a:solidFill>
              </a:rPr>
              <a:t>modo</a:t>
            </a:r>
            <a:r>
              <a:rPr lang="pt-BR" sz="2400" b="1" dirty="0"/>
              <a:t>);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387" y="2736522"/>
            <a:ext cx="6166044" cy="406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2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ARQUIVOS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28600" y="1447800"/>
            <a:ext cx="1112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A função básica para abrir um arquivo é </a:t>
            </a:r>
            <a:r>
              <a:rPr lang="pt-BR" sz="2400" b="1" i="1" dirty="0" err="1"/>
              <a:t>fopen</a:t>
            </a:r>
            <a:r>
              <a:rPr lang="pt-BR" sz="2400" b="1" dirty="0"/>
              <a:t>:</a:t>
            </a:r>
          </a:p>
          <a:p>
            <a:endParaRPr lang="pt-BR" sz="2400" b="1" dirty="0"/>
          </a:p>
          <a:p>
            <a:r>
              <a:rPr lang="pt-BR" sz="2400" b="1" dirty="0"/>
              <a:t>FILE* </a:t>
            </a:r>
            <a:r>
              <a:rPr lang="pt-BR" sz="2400" b="1" i="1" dirty="0" err="1"/>
              <a:t>fopen</a:t>
            </a:r>
            <a:r>
              <a:rPr lang="pt-BR" sz="2400" b="1" dirty="0"/>
              <a:t> (char* </a:t>
            </a:r>
            <a:r>
              <a:rPr lang="pt-BR" sz="2400" b="1" dirty="0" err="1">
                <a:solidFill>
                  <a:srgbClr val="FF0000"/>
                </a:solidFill>
              </a:rPr>
              <a:t>nome_arquivo</a:t>
            </a:r>
            <a:r>
              <a:rPr lang="pt-BR" sz="2400" b="1" dirty="0"/>
              <a:t>, char* </a:t>
            </a:r>
            <a:r>
              <a:rPr lang="pt-BR" sz="2400" b="1" dirty="0">
                <a:solidFill>
                  <a:srgbClr val="FF0000"/>
                </a:solidFill>
              </a:rPr>
              <a:t>modo</a:t>
            </a:r>
            <a:r>
              <a:rPr lang="pt-BR" sz="2400" b="1" dirty="0"/>
              <a:t>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76200" y="3200400"/>
            <a:ext cx="1211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TimesNewRomanPSMT"/>
              </a:rPr>
              <a:t>Se o arquivo já existe e solicitamos a sua abertura para escrita com modo </a:t>
            </a:r>
            <a:r>
              <a:rPr lang="pt-BR" sz="1600" b="1" u="sng" dirty="0">
                <a:latin typeface="CourierNewPSMT"/>
              </a:rPr>
              <a:t>w</a:t>
            </a:r>
            <a:r>
              <a:rPr lang="pt-BR" dirty="0">
                <a:latin typeface="TimesNewRomanPSMT"/>
              </a:rPr>
              <a:t>, o arquivo é apagado e um novo, inicialmente vazio, é criado. Quando solicitamos com modo </a:t>
            </a:r>
            <a:r>
              <a:rPr lang="pt-BR" sz="1600" b="1" u="sng" dirty="0">
                <a:latin typeface="CourierNewPSMT"/>
              </a:rPr>
              <a:t>a</a:t>
            </a:r>
            <a:r>
              <a:rPr lang="pt-BR" dirty="0">
                <a:latin typeface="TimesNewRomanPSMT"/>
              </a:rPr>
              <a:t>, o mesmo é preservado e novos conteúdos podem ser escritos no seu fim. Com ambos os modos, se o arquivo não existe, </a:t>
            </a:r>
            <a:r>
              <a:rPr lang="pt-BR" u="sng" dirty="0">
                <a:latin typeface="TimesNewRomanPSMT"/>
              </a:rPr>
              <a:t>um novo é criado</a:t>
            </a:r>
            <a:r>
              <a:rPr lang="pt-BR" dirty="0">
                <a:latin typeface="TimesNewRomanPSMT"/>
              </a:rPr>
              <a:t>.</a:t>
            </a:r>
          </a:p>
          <a:p>
            <a:endParaRPr lang="pt-BR" dirty="0">
              <a:latin typeface="TimesNewRomanPSMT"/>
            </a:endParaRPr>
          </a:p>
          <a:p>
            <a:endParaRPr lang="pt-BR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3885077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ARQUIVOS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28600" y="1600200"/>
            <a:ext cx="1196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TimesNewRomanPSMT"/>
              </a:rPr>
              <a:t>Em geral, quando abrimos um arquivo, testamos o sucesso da abertura antes de qualquer outra operação, por exemplo: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438400" y="223684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CourierNewPSMT"/>
              </a:rPr>
              <a:t>...</a:t>
            </a:r>
          </a:p>
          <a:p>
            <a:r>
              <a:rPr lang="pt-BR" dirty="0">
                <a:latin typeface="CourierNewPSMT"/>
              </a:rPr>
              <a:t>FILE* </a:t>
            </a:r>
            <a:r>
              <a:rPr lang="pt-BR" dirty="0" err="1">
                <a:latin typeface="CourierNewPSMT"/>
              </a:rPr>
              <a:t>fp</a:t>
            </a:r>
            <a:r>
              <a:rPr lang="pt-BR" dirty="0">
                <a:latin typeface="CourierNewPSMT"/>
              </a:rPr>
              <a:t>;</a:t>
            </a:r>
          </a:p>
          <a:p>
            <a:r>
              <a:rPr lang="pt-BR" dirty="0" err="1">
                <a:latin typeface="CourierNewPSMT"/>
              </a:rPr>
              <a:t>fp</a:t>
            </a:r>
            <a:r>
              <a:rPr lang="pt-BR" dirty="0">
                <a:latin typeface="CourierNewPSMT"/>
              </a:rPr>
              <a:t> = </a:t>
            </a:r>
            <a:r>
              <a:rPr lang="pt-BR" dirty="0" err="1">
                <a:latin typeface="CourierNewPSMT"/>
              </a:rPr>
              <a:t>fopen</a:t>
            </a:r>
            <a:r>
              <a:rPr lang="pt-BR" dirty="0">
                <a:latin typeface="CourierNewPSMT"/>
              </a:rPr>
              <a:t>("entrada.</a:t>
            </a:r>
            <a:r>
              <a:rPr lang="pt-BR" dirty="0" err="1">
                <a:latin typeface="CourierNewPSMT"/>
              </a:rPr>
              <a:t>txt</a:t>
            </a:r>
            <a:r>
              <a:rPr lang="pt-BR" dirty="0">
                <a:latin typeface="CourierNewPSMT"/>
              </a:rPr>
              <a:t>","</a:t>
            </a:r>
            <a:r>
              <a:rPr lang="pt-BR" dirty="0" err="1">
                <a:latin typeface="CourierNewPSMT"/>
              </a:rPr>
              <a:t>rt</a:t>
            </a:r>
            <a:r>
              <a:rPr lang="pt-BR" dirty="0">
                <a:latin typeface="CourierNewPSMT"/>
              </a:rPr>
              <a:t>");</a:t>
            </a:r>
          </a:p>
          <a:p>
            <a:r>
              <a:rPr lang="pt-BR" dirty="0" err="1">
                <a:latin typeface="CourierNewPSMT"/>
              </a:rPr>
              <a:t>if</a:t>
            </a:r>
            <a:r>
              <a:rPr lang="pt-BR" dirty="0">
                <a:latin typeface="CourierNewPSMT"/>
              </a:rPr>
              <a:t> (</a:t>
            </a:r>
            <a:r>
              <a:rPr lang="pt-BR" dirty="0" err="1">
                <a:latin typeface="CourierNewPSMT"/>
              </a:rPr>
              <a:t>fp</a:t>
            </a:r>
            <a:r>
              <a:rPr lang="pt-BR" dirty="0">
                <a:latin typeface="CourierNewPSMT"/>
              </a:rPr>
              <a:t> == NULL) {</a:t>
            </a:r>
          </a:p>
          <a:p>
            <a:r>
              <a:rPr lang="pt-BR" dirty="0" err="1">
                <a:latin typeface="CourierNewPSMT"/>
              </a:rPr>
              <a:t>printf</a:t>
            </a:r>
            <a:r>
              <a:rPr lang="pt-BR" dirty="0">
                <a:latin typeface="CourierNewPSMT"/>
              </a:rPr>
              <a:t>("Erro na abertura do arquivo!\n");</a:t>
            </a:r>
          </a:p>
          <a:p>
            <a:r>
              <a:rPr lang="pt-BR" dirty="0" err="1">
                <a:latin typeface="CourierNewPSMT"/>
              </a:rPr>
              <a:t>exit</a:t>
            </a:r>
            <a:r>
              <a:rPr lang="pt-BR" dirty="0">
                <a:latin typeface="CourierNewPSMT"/>
              </a:rPr>
              <a:t>(1);</a:t>
            </a:r>
          </a:p>
          <a:p>
            <a:r>
              <a:rPr lang="pt-BR" dirty="0">
                <a:latin typeface="CourierNewPSMT"/>
              </a:rPr>
              <a:t>}</a:t>
            </a:r>
          </a:p>
          <a:p>
            <a:r>
              <a:rPr lang="pt-BR" dirty="0">
                <a:latin typeface="CourierNewPSMT"/>
              </a:rPr>
              <a:t>...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96362" y="4545164"/>
            <a:ext cx="11843238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TimesNewRomanPSMT"/>
              </a:rPr>
              <a:t>Após ler/escrever as informações de um arquivo, devemos fechá-lo. Para fechar um arquivo, devemos usar a função </a:t>
            </a:r>
            <a:r>
              <a:rPr lang="pt-BR" sz="1600" dirty="0" err="1">
                <a:latin typeface="CourierNewPSMT"/>
              </a:rPr>
              <a:t>fclose</a:t>
            </a:r>
            <a:r>
              <a:rPr lang="pt-BR" dirty="0">
                <a:latin typeface="TimesNewRomanPSMT"/>
              </a:rPr>
              <a:t>, que espera como parâmetro o ponteiro do arquivo que se deseja fechar. O protótipo da função é:</a:t>
            </a:r>
          </a:p>
          <a:p>
            <a:endParaRPr lang="pt-BR" dirty="0">
              <a:latin typeface="TimesNewRomanPSMT"/>
            </a:endParaRPr>
          </a:p>
          <a:p>
            <a:r>
              <a:rPr lang="pt-BR" b="1" dirty="0" err="1">
                <a:latin typeface="CourierNewPSMT"/>
              </a:rPr>
              <a:t>int</a:t>
            </a:r>
            <a:r>
              <a:rPr lang="pt-BR" b="1" dirty="0">
                <a:latin typeface="CourierNewPSMT"/>
              </a:rPr>
              <a:t> </a:t>
            </a:r>
            <a:r>
              <a:rPr lang="pt-BR" b="1" dirty="0" err="1">
                <a:latin typeface="CourierNewPSMT"/>
              </a:rPr>
              <a:t>fclose</a:t>
            </a:r>
            <a:r>
              <a:rPr lang="pt-BR" b="1" dirty="0">
                <a:latin typeface="CourierNewPSMT"/>
              </a:rPr>
              <a:t> (FILE* </a:t>
            </a:r>
            <a:r>
              <a:rPr lang="pt-BR" b="1" dirty="0" err="1">
                <a:latin typeface="CourierNewPSMT"/>
              </a:rPr>
              <a:t>fp</a:t>
            </a:r>
            <a:r>
              <a:rPr lang="pt-BR" b="1" dirty="0">
                <a:latin typeface="CourierNewPSMT"/>
              </a:rPr>
              <a:t>);</a:t>
            </a:r>
          </a:p>
          <a:p>
            <a:endParaRPr lang="pt-BR" sz="1100" dirty="0">
              <a:latin typeface="CourierNewPSMT"/>
            </a:endParaRPr>
          </a:p>
          <a:p>
            <a:r>
              <a:rPr lang="pt-BR" dirty="0">
                <a:latin typeface="TimesNewRomanPSMT"/>
              </a:rPr>
              <a:t>O valor de retorno dessa função é zero, se o arquivo for fechado com sucesso, ou a constante </a:t>
            </a:r>
            <a:r>
              <a:rPr lang="pt-BR" sz="1600" dirty="0">
                <a:latin typeface="CourierNewPSMT"/>
              </a:rPr>
              <a:t>EOF </a:t>
            </a:r>
            <a:r>
              <a:rPr lang="pt-BR" dirty="0">
                <a:latin typeface="TimesNewRomanPSMT"/>
              </a:rPr>
              <a:t>(definida pela biblioteca), que indica a ocorrência de um erro.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0716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ARQUIVOS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572000" y="101029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#include &lt;</a:t>
            </a:r>
            <a:r>
              <a:rPr lang="pt-BR" dirty="0" err="1"/>
              <a:t>stdio.h</a:t>
            </a:r>
            <a:r>
              <a:rPr lang="pt-BR" dirty="0"/>
              <a:t>&gt;</a:t>
            </a:r>
          </a:p>
          <a:p>
            <a:r>
              <a:rPr lang="pt-BR" dirty="0"/>
              <a:t>#include &lt;</a:t>
            </a:r>
            <a:r>
              <a:rPr lang="pt-BR" dirty="0" err="1"/>
              <a:t>stdlib.h</a:t>
            </a:r>
            <a:r>
              <a:rPr lang="pt-BR" dirty="0"/>
              <a:t>&gt;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void</a:t>
            </a:r>
            <a:r>
              <a:rPr lang="pt-BR" dirty="0"/>
              <a:t>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// criando a variável ponteiro para o arquivo</a:t>
            </a:r>
          </a:p>
          <a:p>
            <a:r>
              <a:rPr lang="pt-BR" dirty="0"/>
              <a:t>  FILE *</a:t>
            </a:r>
            <a:r>
              <a:rPr lang="pt-BR" dirty="0" err="1"/>
              <a:t>pont_arq</a:t>
            </a:r>
            <a:r>
              <a:rPr lang="pt-BR" dirty="0"/>
              <a:t>;</a:t>
            </a:r>
          </a:p>
          <a:p>
            <a:r>
              <a:rPr lang="pt-BR" dirty="0"/>
              <a:t>  </a:t>
            </a:r>
          </a:p>
          <a:p>
            <a:r>
              <a:rPr lang="pt-BR" dirty="0"/>
              <a:t>  //abrindo o arquivo</a:t>
            </a:r>
          </a:p>
          <a:p>
            <a:r>
              <a:rPr lang="pt-BR" dirty="0"/>
              <a:t>  </a:t>
            </a:r>
            <a:r>
              <a:rPr lang="pt-BR" dirty="0" err="1"/>
              <a:t>pont_arq</a:t>
            </a:r>
            <a:r>
              <a:rPr lang="pt-BR" dirty="0"/>
              <a:t> = </a:t>
            </a:r>
            <a:r>
              <a:rPr lang="pt-BR" dirty="0" err="1"/>
              <a:t>fopen</a:t>
            </a:r>
            <a:r>
              <a:rPr lang="pt-BR" dirty="0"/>
              <a:t>("arquivo.txt", "a");</a:t>
            </a:r>
          </a:p>
          <a:p>
            <a:r>
              <a:rPr lang="pt-BR" dirty="0"/>
              <a:t>  </a:t>
            </a:r>
          </a:p>
          <a:p>
            <a:r>
              <a:rPr lang="pt-BR" dirty="0"/>
              <a:t>  // fechando arquivo</a:t>
            </a:r>
          </a:p>
          <a:p>
            <a:r>
              <a:rPr lang="pt-BR" dirty="0"/>
              <a:t>  </a:t>
            </a:r>
            <a:r>
              <a:rPr lang="pt-BR" dirty="0" err="1"/>
              <a:t>fclose</a:t>
            </a:r>
            <a:r>
              <a:rPr lang="pt-BR" dirty="0"/>
              <a:t>(</a:t>
            </a:r>
            <a:r>
              <a:rPr lang="pt-BR" dirty="0" err="1"/>
              <a:t>pont_arq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</a:p>
          <a:p>
            <a:r>
              <a:rPr lang="pt-BR" dirty="0"/>
              <a:t>  //mensagem para o usuário</a:t>
            </a:r>
          </a:p>
          <a:p>
            <a:r>
              <a:rPr lang="pt-BR" dirty="0"/>
              <a:t>  </a:t>
            </a:r>
            <a:r>
              <a:rPr lang="pt-BR" dirty="0" err="1"/>
              <a:t>printf</a:t>
            </a:r>
            <a:r>
              <a:rPr lang="pt-BR" dirty="0"/>
              <a:t>("O arquivo foi criado com sucesso!");</a:t>
            </a:r>
          </a:p>
          <a:p>
            <a:r>
              <a:rPr lang="pt-BR" dirty="0"/>
              <a:t>  </a:t>
            </a:r>
          </a:p>
          <a:p>
            <a:r>
              <a:rPr lang="pt-BR" dirty="0"/>
              <a:t>  system("pause");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(0);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6552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ARQUIVOS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553200" y="0"/>
            <a:ext cx="63246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#include &lt;</a:t>
            </a:r>
            <a:r>
              <a:rPr lang="pt-BR" sz="1400" dirty="0" err="1"/>
              <a:t>stdio.h</a:t>
            </a:r>
            <a:r>
              <a:rPr lang="pt-BR" sz="1400" dirty="0"/>
              <a:t>&gt;</a:t>
            </a:r>
          </a:p>
          <a:p>
            <a:r>
              <a:rPr lang="pt-BR" sz="1400" dirty="0"/>
              <a:t>#include &lt;</a:t>
            </a:r>
            <a:r>
              <a:rPr lang="pt-BR" sz="1400" dirty="0" err="1"/>
              <a:t>stdlib.h</a:t>
            </a:r>
            <a:r>
              <a:rPr lang="pt-BR" sz="1400" dirty="0"/>
              <a:t>&gt;</a:t>
            </a:r>
          </a:p>
          <a:p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main</a:t>
            </a:r>
            <a:r>
              <a:rPr lang="pt-BR" sz="1400" dirty="0"/>
              <a:t>(</a:t>
            </a:r>
            <a:r>
              <a:rPr lang="pt-BR" sz="1400" dirty="0" err="1"/>
              <a:t>void</a:t>
            </a:r>
            <a:r>
              <a:rPr lang="pt-BR" sz="1400" dirty="0"/>
              <a:t>)</a:t>
            </a:r>
          </a:p>
          <a:p>
            <a:r>
              <a:rPr lang="pt-BR" sz="1400" dirty="0"/>
              <a:t>{</a:t>
            </a:r>
          </a:p>
          <a:p>
            <a:r>
              <a:rPr lang="pt-BR" sz="1400" dirty="0"/>
              <a:t>  FILE *</a:t>
            </a:r>
            <a:r>
              <a:rPr lang="pt-BR" sz="1400" dirty="0" err="1"/>
              <a:t>pont_arq</a:t>
            </a:r>
            <a:r>
              <a:rPr lang="pt-BR" sz="1400" dirty="0"/>
              <a:t>; // cria variável ponteiro para o arquivo</a:t>
            </a:r>
          </a:p>
          <a:p>
            <a:r>
              <a:rPr lang="pt-BR" sz="1400" dirty="0"/>
              <a:t>  char palavra[20]; // variável do tipo </a:t>
            </a:r>
            <a:r>
              <a:rPr lang="pt-BR" sz="1400" dirty="0" err="1"/>
              <a:t>string</a:t>
            </a:r>
            <a:endParaRPr lang="pt-BR" sz="1400" dirty="0"/>
          </a:p>
          <a:p>
            <a:r>
              <a:rPr lang="pt-BR" sz="1400" dirty="0"/>
              <a:t>  </a:t>
            </a:r>
          </a:p>
          <a:p>
            <a:r>
              <a:rPr lang="pt-BR" sz="1400" dirty="0"/>
              <a:t>  //abrindo o arquivo com tipo de abertura w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pont_arq</a:t>
            </a:r>
            <a:r>
              <a:rPr lang="pt-BR" sz="1400" dirty="0"/>
              <a:t> = </a:t>
            </a:r>
            <a:r>
              <a:rPr lang="pt-BR" sz="1400" dirty="0" err="1"/>
              <a:t>fopen</a:t>
            </a:r>
            <a:r>
              <a:rPr lang="pt-BR" sz="1400" dirty="0"/>
              <a:t>("ArqTeste.txt", "w");</a:t>
            </a:r>
          </a:p>
          <a:p>
            <a:r>
              <a:rPr lang="pt-BR" sz="1400" dirty="0"/>
              <a:t>  </a:t>
            </a:r>
          </a:p>
          <a:p>
            <a:r>
              <a:rPr lang="pt-BR" sz="1400" dirty="0"/>
              <a:t>  //testando se o arquivo foi realmente criado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if</a:t>
            </a:r>
            <a:r>
              <a:rPr lang="pt-BR" sz="1400" dirty="0"/>
              <a:t>(</a:t>
            </a:r>
            <a:r>
              <a:rPr lang="pt-BR" sz="1400" dirty="0" err="1"/>
              <a:t>pont_arq</a:t>
            </a:r>
            <a:r>
              <a:rPr lang="pt-BR" sz="1400" dirty="0"/>
              <a:t> == NULL)</a:t>
            </a:r>
          </a:p>
          <a:p>
            <a:r>
              <a:rPr lang="pt-BR" sz="1400" dirty="0"/>
              <a:t>  {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printf</a:t>
            </a:r>
            <a:r>
              <a:rPr lang="pt-BR" sz="1400" dirty="0"/>
              <a:t>("Erro na abertura do arquivo!");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return</a:t>
            </a:r>
            <a:r>
              <a:rPr lang="pt-BR" sz="1400" dirty="0"/>
              <a:t> 1;</a:t>
            </a:r>
          </a:p>
          <a:p>
            <a:r>
              <a:rPr lang="pt-BR" sz="1400" dirty="0"/>
              <a:t>  }</a:t>
            </a:r>
          </a:p>
          <a:p>
            <a:r>
              <a:rPr lang="pt-BR" sz="1400" dirty="0"/>
              <a:t>  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printf</a:t>
            </a:r>
            <a:r>
              <a:rPr lang="pt-BR" sz="1400" dirty="0"/>
              <a:t>("Escreva uma palavra para testar </a:t>
            </a:r>
            <a:r>
              <a:rPr lang="pt-BR" sz="1400" dirty="0" err="1"/>
              <a:t>gravacao</a:t>
            </a:r>
            <a:r>
              <a:rPr lang="pt-BR" sz="1400" dirty="0"/>
              <a:t> de arquivo: ");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scanf</a:t>
            </a:r>
            <a:r>
              <a:rPr lang="pt-BR" sz="1400" dirty="0"/>
              <a:t>("%s", palavra);</a:t>
            </a:r>
          </a:p>
          <a:p>
            <a:r>
              <a:rPr lang="pt-BR" sz="1400" dirty="0"/>
              <a:t>  </a:t>
            </a:r>
          </a:p>
          <a:p>
            <a:r>
              <a:rPr lang="pt-BR" sz="1400" dirty="0"/>
              <a:t>  //usando </a:t>
            </a:r>
            <a:r>
              <a:rPr lang="pt-BR" sz="1400" dirty="0" err="1"/>
              <a:t>fprintf</a:t>
            </a:r>
            <a:r>
              <a:rPr lang="pt-BR" sz="1400" dirty="0"/>
              <a:t> para armazenar a </a:t>
            </a:r>
            <a:r>
              <a:rPr lang="pt-BR" sz="1400" dirty="0" err="1"/>
              <a:t>string</a:t>
            </a:r>
            <a:r>
              <a:rPr lang="pt-BR" sz="1400" dirty="0"/>
              <a:t> no arquivo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fprintf</a:t>
            </a:r>
            <a:r>
              <a:rPr lang="pt-BR" sz="1400" dirty="0"/>
              <a:t>(</a:t>
            </a:r>
            <a:r>
              <a:rPr lang="pt-BR" sz="1400" dirty="0" err="1"/>
              <a:t>pont_arq</a:t>
            </a:r>
            <a:r>
              <a:rPr lang="pt-BR" sz="1400" dirty="0"/>
              <a:t>, "%s", palavra);</a:t>
            </a:r>
          </a:p>
          <a:p>
            <a:r>
              <a:rPr lang="pt-BR" sz="1400" dirty="0"/>
              <a:t>  </a:t>
            </a:r>
          </a:p>
          <a:p>
            <a:r>
              <a:rPr lang="pt-BR" sz="1400" dirty="0"/>
              <a:t>  //usando </a:t>
            </a:r>
            <a:r>
              <a:rPr lang="pt-BR" sz="1400" dirty="0" err="1"/>
              <a:t>fclose</a:t>
            </a:r>
            <a:r>
              <a:rPr lang="pt-BR" sz="1400" dirty="0"/>
              <a:t> para fechar o arquivo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fclose</a:t>
            </a:r>
            <a:r>
              <a:rPr lang="pt-BR" sz="1400" dirty="0"/>
              <a:t>(</a:t>
            </a:r>
            <a:r>
              <a:rPr lang="pt-BR" sz="1400" dirty="0" err="1"/>
              <a:t>pont_arq</a:t>
            </a:r>
            <a:r>
              <a:rPr lang="pt-BR" sz="1400" dirty="0"/>
              <a:t>);</a:t>
            </a:r>
          </a:p>
          <a:p>
            <a:r>
              <a:rPr lang="pt-BR" sz="1400" dirty="0"/>
              <a:t>  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printf</a:t>
            </a:r>
            <a:r>
              <a:rPr lang="pt-BR" sz="1400" dirty="0"/>
              <a:t>("Dados gravados com sucesso!");</a:t>
            </a:r>
          </a:p>
          <a:p>
            <a:r>
              <a:rPr lang="pt-BR" sz="1400" dirty="0"/>
              <a:t>  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getch</a:t>
            </a:r>
            <a:r>
              <a:rPr lang="pt-BR" sz="1400" dirty="0"/>
              <a:t>();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return</a:t>
            </a:r>
            <a:r>
              <a:rPr lang="pt-BR" sz="1400" dirty="0"/>
              <a:t>(0);</a:t>
            </a:r>
          </a:p>
          <a:p>
            <a:r>
              <a:rPr lang="pt-BR" sz="1400" dirty="0"/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228600" y="2477601"/>
            <a:ext cx="5791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333333"/>
                </a:solidFill>
                <a:latin typeface="Helvetica Neue"/>
              </a:rPr>
              <a:t>A função </a:t>
            </a:r>
            <a:r>
              <a:rPr lang="pt-BR" sz="1400" b="1" dirty="0" err="1">
                <a:solidFill>
                  <a:srgbClr val="333333"/>
                </a:solidFill>
                <a:latin typeface="Helvetica Neue"/>
              </a:rPr>
              <a:t>fprintf</a:t>
            </a:r>
            <a:r>
              <a:rPr lang="pt-BR" sz="1400" dirty="0">
                <a:solidFill>
                  <a:srgbClr val="333333"/>
                </a:solidFill>
                <a:latin typeface="Helvetica Neue"/>
              </a:rPr>
              <a:t> armazena dados em um arquivo. Seu funcionamento é muito semelhante ao </a:t>
            </a:r>
            <a:r>
              <a:rPr lang="pt-BR" sz="1400" dirty="0" err="1">
                <a:solidFill>
                  <a:srgbClr val="333333"/>
                </a:solidFill>
                <a:latin typeface="Helvetica Neue"/>
              </a:rPr>
              <a:t>printf</a:t>
            </a:r>
            <a:r>
              <a:rPr lang="pt-BR" sz="1400" dirty="0">
                <a:solidFill>
                  <a:srgbClr val="333333"/>
                </a:solidFill>
                <a:latin typeface="Helvetica Neue"/>
              </a:rPr>
              <a:t>, a diferença principal é a existência de um parâmetro para informar o arquivo onde os dados serão armazenados.</a:t>
            </a:r>
          </a:p>
          <a:p>
            <a:endParaRPr lang="pt-BR" sz="1400" dirty="0">
              <a:solidFill>
                <a:srgbClr val="333333"/>
              </a:solidFill>
              <a:latin typeface="Helvetica Neue"/>
            </a:endParaRPr>
          </a:p>
          <a:p>
            <a:endParaRPr lang="pt-BR" sz="1400" dirty="0">
              <a:solidFill>
                <a:srgbClr val="333333"/>
              </a:solidFill>
              <a:latin typeface="Helvetica Neue"/>
            </a:endParaRPr>
          </a:p>
          <a:p>
            <a:r>
              <a:rPr lang="pt-BR" sz="1400" b="1" dirty="0">
                <a:solidFill>
                  <a:srgbClr val="333333"/>
                </a:solidFill>
                <a:latin typeface="Helvetica Neue"/>
              </a:rPr>
              <a:t>Sintaxe:</a:t>
            </a:r>
          </a:p>
          <a:p>
            <a:endParaRPr lang="pt-BR" sz="1400" dirty="0">
              <a:solidFill>
                <a:srgbClr val="333333"/>
              </a:solidFill>
              <a:latin typeface="Helvetica Neue"/>
            </a:endParaRPr>
          </a:p>
          <a:p>
            <a:r>
              <a:rPr lang="pt-BR" sz="1400" b="1" dirty="0" err="1">
                <a:solidFill>
                  <a:srgbClr val="333333"/>
                </a:solidFill>
                <a:latin typeface="Helvetica Neue"/>
              </a:rPr>
              <a:t>fprintf</a:t>
            </a:r>
            <a:r>
              <a:rPr lang="pt-BR" sz="1400" b="1" dirty="0">
                <a:solidFill>
                  <a:srgbClr val="333333"/>
                </a:solidFill>
                <a:latin typeface="Helvetica Neue"/>
              </a:rPr>
              <a:t>(</a:t>
            </a:r>
            <a:r>
              <a:rPr lang="pt-BR" sz="1400" b="1" dirty="0" err="1">
                <a:solidFill>
                  <a:srgbClr val="333333"/>
                </a:solidFill>
                <a:latin typeface="Helvetica Neue"/>
              </a:rPr>
              <a:t>nome_do_ponteiro_para_o_arquivo</a:t>
            </a:r>
            <a:r>
              <a:rPr lang="pt-BR" sz="1400" b="1" dirty="0">
                <a:solidFill>
                  <a:srgbClr val="333333"/>
                </a:solidFill>
                <a:latin typeface="Helvetica Neue"/>
              </a:rPr>
              <a:t>, “%s”,</a:t>
            </a:r>
            <a:r>
              <a:rPr lang="pt-BR" sz="1400" b="1" dirty="0" err="1">
                <a:solidFill>
                  <a:srgbClr val="333333"/>
                </a:solidFill>
                <a:latin typeface="Helvetica Neue"/>
              </a:rPr>
              <a:t>variavel_string</a:t>
            </a:r>
            <a:r>
              <a:rPr lang="pt-BR" sz="1400" b="1" dirty="0">
                <a:solidFill>
                  <a:srgbClr val="333333"/>
                </a:solidFill>
                <a:latin typeface="Helvetica Neue"/>
              </a:rPr>
              <a:t>)</a:t>
            </a:r>
            <a:endParaRPr lang="pt-BR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92768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ARQUIVOS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6200" y="2590800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33333"/>
                </a:solidFill>
                <a:latin typeface="Helvetica Neue"/>
              </a:rPr>
              <a:t>A função </a:t>
            </a:r>
            <a:r>
              <a:rPr lang="pt-BR" dirty="0" err="1">
                <a:solidFill>
                  <a:srgbClr val="333333"/>
                </a:solidFill>
                <a:latin typeface="Helvetica Neue"/>
              </a:rPr>
              <a:t>fputc</a:t>
            </a:r>
            <a:r>
              <a:rPr lang="pt-BR" dirty="0">
                <a:solidFill>
                  <a:srgbClr val="333333"/>
                </a:solidFill>
                <a:latin typeface="Helvetica Neue"/>
              </a:rPr>
              <a:t>() escreve um único caractere em um arquivo.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081346" y="152400"/>
            <a:ext cx="6096000" cy="67710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#include &lt;</a:t>
            </a:r>
            <a:r>
              <a:rPr lang="pt-BR" sz="1400" dirty="0" err="1"/>
              <a:t>stdio.h</a:t>
            </a:r>
            <a:r>
              <a:rPr lang="pt-BR" sz="1400" dirty="0"/>
              <a:t>&gt;</a:t>
            </a:r>
          </a:p>
          <a:p>
            <a:r>
              <a:rPr lang="pt-BR" sz="1400" dirty="0"/>
              <a:t>#include &lt;</a:t>
            </a:r>
            <a:r>
              <a:rPr lang="pt-BR" sz="1400" dirty="0" err="1"/>
              <a:t>stdlib.h</a:t>
            </a:r>
            <a:r>
              <a:rPr lang="pt-BR" sz="1400" dirty="0"/>
              <a:t>&gt;</a:t>
            </a:r>
          </a:p>
          <a:p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main</a:t>
            </a:r>
            <a:r>
              <a:rPr lang="pt-BR" sz="1400" dirty="0"/>
              <a:t>(</a:t>
            </a:r>
            <a:r>
              <a:rPr lang="pt-BR" sz="1400" dirty="0" err="1"/>
              <a:t>void</a:t>
            </a:r>
            <a:r>
              <a:rPr lang="pt-BR" sz="1400" dirty="0"/>
              <a:t>)</a:t>
            </a:r>
          </a:p>
          <a:p>
            <a:r>
              <a:rPr lang="pt-BR" sz="1400" dirty="0"/>
              <a:t>{</a:t>
            </a:r>
          </a:p>
          <a:p>
            <a:r>
              <a:rPr lang="pt-BR" sz="1400" dirty="0"/>
              <a:t>  FILE *</a:t>
            </a:r>
            <a:r>
              <a:rPr lang="pt-BR" sz="1400" dirty="0" err="1"/>
              <a:t>pont_arq</a:t>
            </a:r>
            <a:r>
              <a:rPr lang="pt-BR" sz="1400" dirty="0"/>
              <a:t>;</a:t>
            </a:r>
          </a:p>
          <a:p>
            <a:r>
              <a:rPr lang="pt-BR" sz="1400" dirty="0"/>
              <a:t>  char frase[50];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int</a:t>
            </a:r>
            <a:r>
              <a:rPr lang="pt-BR" sz="1400" dirty="0"/>
              <a:t> i;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int</a:t>
            </a:r>
            <a:r>
              <a:rPr lang="pt-BR" sz="1400" dirty="0"/>
              <a:t> tamanho;</a:t>
            </a:r>
          </a:p>
          <a:p>
            <a:r>
              <a:rPr lang="pt-BR" sz="1400" dirty="0"/>
              <a:t>  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pont_arq</a:t>
            </a:r>
            <a:r>
              <a:rPr lang="pt-BR" sz="1400" dirty="0"/>
              <a:t> = </a:t>
            </a:r>
            <a:r>
              <a:rPr lang="pt-BR" sz="1400" dirty="0" err="1"/>
              <a:t>fopen</a:t>
            </a:r>
            <a:r>
              <a:rPr lang="pt-BR" sz="1400" dirty="0"/>
              <a:t>("arquivo1.txt","w");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if</a:t>
            </a:r>
            <a:r>
              <a:rPr lang="pt-BR" sz="1400" dirty="0"/>
              <a:t> (</a:t>
            </a:r>
            <a:r>
              <a:rPr lang="pt-BR" sz="1400" dirty="0" err="1"/>
              <a:t>pont_arq</a:t>
            </a:r>
            <a:r>
              <a:rPr lang="pt-BR" sz="1400" dirty="0"/>
              <a:t> == NULL)</a:t>
            </a:r>
          </a:p>
          <a:p>
            <a:r>
              <a:rPr lang="pt-BR" sz="1400" dirty="0"/>
              <a:t>  {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printf</a:t>
            </a:r>
            <a:r>
              <a:rPr lang="pt-BR" sz="1400" dirty="0"/>
              <a:t>("Erro ao tentar abrir o arquivo!");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exit</a:t>
            </a:r>
            <a:r>
              <a:rPr lang="pt-BR" sz="1400" dirty="0"/>
              <a:t>(1);</a:t>
            </a:r>
          </a:p>
          <a:p>
            <a:r>
              <a:rPr lang="pt-BR" sz="1400" dirty="0"/>
              <a:t>  }</a:t>
            </a:r>
          </a:p>
          <a:p>
            <a:r>
              <a:rPr lang="pt-BR" sz="1400" dirty="0"/>
              <a:t>  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printf</a:t>
            </a:r>
            <a:r>
              <a:rPr lang="pt-BR" sz="1400" dirty="0"/>
              <a:t>("Digite a frase a ser gravada no arquivo:");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gets</a:t>
            </a:r>
            <a:r>
              <a:rPr lang="pt-BR" sz="1400" dirty="0"/>
              <a:t>(frase);</a:t>
            </a:r>
          </a:p>
          <a:p>
            <a:r>
              <a:rPr lang="pt-BR" sz="1400" dirty="0"/>
              <a:t>  </a:t>
            </a:r>
          </a:p>
          <a:p>
            <a:r>
              <a:rPr lang="pt-BR" sz="1400" dirty="0"/>
              <a:t>  //verificando a quantidade de caracteres da </a:t>
            </a:r>
            <a:r>
              <a:rPr lang="pt-BR" sz="1400" dirty="0" err="1"/>
              <a:t>string</a:t>
            </a:r>
            <a:r>
              <a:rPr lang="pt-BR" sz="1400" dirty="0"/>
              <a:t> frase</a:t>
            </a:r>
          </a:p>
          <a:p>
            <a:r>
              <a:rPr lang="pt-BR" sz="1400" dirty="0"/>
              <a:t>  tamanho=</a:t>
            </a:r>
            <a:r>
              <a:rPr lang="pt-BR" sz="1400" dirty="0" err="1"/>
              <a:t>strlen</a:t>
            </a:r>
            <a:r>
              <a:rPr lang="pt-BR" sz="1400" dirty="0"/>
              <a:t>(frase);</a:t>
            </a:r>
          </a:p>
          <a:p>
            <a:r>
              <a:rPr lang="pt-BR" sz="1400" dirty="0"/>
              <a:t>  </a:t>
            </a:r>
          </a:p>
          <a:p>
            <a:r>
              <a:rPr lang="pt-BR" sz="1400" dirty="0"/>
              <a:t>  //gravando </a:t>
            </a:r>
            <a:r>
              <a:rPr lang="pt-BR" sz="1400" dirty="0" err="1"/>
              <a:t>caracter</a:t>
            </a:r>
            <a:r>
              <a:rPr lang="pt-BR" sz="1400" dirty="0"/>
              <a:t> por </a:t>
            </a:r>
            <a:r>
              <a:rPr lang="pt-BR" sz="1400" dirty="0" err="1"/>
              <a:t>caracter</a:t>
            </a:r>
            <a:endParaRPr lang="pt-BR" sz="1400" dirty="0"/>
          </a:p>
          <a:p>
            <a:r>
              <a:rPr lang="pt-BR" sz="1400" dirty="0"/>
              <a:t>  for(i=0; i &lt; tamanho; i++)</a:t>
            </a:r>
          </a:p>
          <a:p>
            <a:r>
              <a:rPr lang="pt-BR" sz="1400" dirty="0"/>
              <a:t>  {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fputc</a:t>
            </a:r>
            <a:r>
              <a:rPr lang="pt-BR" sz="1400" dirty="0"/>
              <a:t>(frase[i], </a:t>
            </a:r>
            <a:r>
              <a:rPr lang="pt-BR" sz="1400" dirty="0" err="1"/>
              <a:t>pont_arq</a:t>
            </a:r>
            <a:r>
              <a:rPr lang="pt-BR" sz="1400" dirty="0"/>
              <a:t>);    </a:t>
            </a:r>
          </a:p>
          <a:p>
            <a:r>
              <a:rPr lang="pt-BR" sz="1400" dirty="0"/>
              <a:t>  }</a:t>
            </a:r>
          </a:p>
          <a:p>
            <a:r>
              <a:rPr lang="pt-BR" sz="1400" dirty="0"/>
              <a:t>  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fclose</a:t>
            </a:r>
            <a:r>
              <a:rPr lang="pt-BR" sz="1400" dirty="0"/>
              <a:t>(</a:t>
            </a:r>
            <a:r>
              <a:rPr lang="pt-BR" sz="1400" dirty="0" err="1"/>
              <a:t>pont_arq</a:t>
            </a:r>
            <a:r>
              <a:rPr lang="pt-BR" sz="1400" dirty="0"/>
              <a:t>);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return</a:t>
            </a:r>
            <a:r>
              <a:rPr lang="pt-BR" sz="1400" dirty="0"/>
              <a:t> 0;</a:t>
            </a:r>
          </a:p>
          <a:p>
            <a:r>
              <a:rPr lang="pt-B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3243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ARQUIVOS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52400" y="2360869"/>
            <a:ext cx="5105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333333"/>
                </a:solidFill>
                <a:latin typeface="Helvetica Neue"/>
              </a:rPr>
              <a:t>A função </a:t>
            </a:r>
            <a:r>
              <a:rPr lang="pt-BR" sz="1600" dirty="0" err="1">
                <a:solidFill>
                  <a:srgbClr val="333333"/>
                </a:solidFill>
                <a:latin typeface="Helvetica Neue"/>
              </a:rPr>
              <a:t>fgetc</a:t>
            </a:r>
            <a:r>
              <a:rPr lang="pt-BR" sz="1600" dirty="0">
                <a:solidFill>
                  <a:srgbClr val="333333"/>
                </a:solidFill>
                <a:latin typeface="Helvetica Neue"/>
              </a:rPr>
              <a:t>() faz a leitura de um </a:t>
            </a:r>
            <a:r>
              <a:rPr lang="pt-BR" sz="1600" dirty="0" err="1">
                <a:solidFill>
                  <a:srgbClr val="333333"/>
                </a:solidFill>
                <a:latin typeface="Helvetica Neue"/>
              </a:rPr>
              <a:t>caracter</a:t>
            </a:r>
            <a:r>
              <a:rPr lang="pt-BR" sz="1600" dirty="0">
                <a:solidFill>
                  <a:srgbClr val="333333"/>
                </a:solidFill>
                <a:latin typeface="Helvetica Neue"/>
              </a:rPr>
              <a:t> no arquivo.</a:t>
            </a:r>
          </a:p>
          <a:p>
            <a:endParaRPr lang="pt-BR" sz="1600" dirty="0">
              <a:solidFill>
                <a:srgbClr val="333333"/>
              </a:solidFill>
              <a:latin typeface="Helvetica Neue"/>
            </a:endParaRPr>
          </a:p>
          <a:p>
            <a:r>
              <a:rPr lang="pt-BR" sz="1600" dirty="0">
                <a:solidFill>
                  <a:srgbClr val="333333"/>
                </a:solidFill>
                <a:latin typeface="Helvetica Neue"/>
              </a:rPr>
              <a:t>Sintaxe:</a:t>
            </a:r>
          </a:p>
          <a:p>
            <a:endParaRPr lang="pt-BR" sz="1600" dirty="0">
              <a:solidFill>
                <a:srgbClr val="333333"/>
              </a:solidFill>
              <a:latin typeface="Helvetica Neue"/>
            </a:endParaRPr>
          </a:p>
          <a:p>
            <a:r>
              <a:rPr lang="pt-BR" sz="1600" dirty="0" err="1">
                <a:solidFill>
                  <a:srgbClr val="333333"/>
                </a:solidFill>
                <a:latin typeface="Helvetica Neue"/>
              </a:rPr>
              <a:t>fgetc</a:t>
            </a:r>
            <a:r>
              <a:rPr lang="pt-BR" sz="1600" dirty="0">
                <a:solidFill>
                  <a:srgbClr val="333333"/>
                </a:solidFill>
                <a:latin typeface="Helvetica Neue"/>
              </a:rPr>
              <a:t>(</a:t>
            </a:r>
            <a:r>
              <a:rPr lang="pt-BR" sz="1600" dirty="0" err="1">
                <a:solidFill>
                  <a:srgbClr val="333333"/>
                </a:solidFill>
                <a:latin typeface="Helvetica Neue"/>
              </a:rPr>
              <a:t>ponteiro_do_arquivo</a:t>
            </a:r>
            <a:r>
              <a:rPr lang="pt-BR" sz="1600" dirty="0">
                <a:solidFill>
                  <a:srgbClr val="333333"/>
                </a:solidFill>
                <a:latin typeface="Helvetica Neue"/>
              </a:rPr>
              <a:t>);</a:t>
            </a:r>
          </a:p>
          <a:p>
            <a:endParaRPr lang="pt-BR" sz="1600" dirty="0">
              <a:solidFill>
                <a:srgbClr val="333333"/>
              </a:solidFill>
              <a:latin typeface="Helvetica Neue"/>
            </a:endParaRPr>
          </a:p>
          <a:p>
            <a:r>
              <a:rPr lang="pt-BR" sz="1600" dirty="0">
                <a:solidFill>
                  <a:srgbClr val="333333"/>
                </a:solidFill>
                <a:latin typeface="Helvetica Neue"/>
              </a:rPr>
              <a:t>Para realizar a leitura de um arquivo inteiro </a:t>
            </a:r>
            <a:r>
              <a:rPr lang="pt-BR" sz="1600" dirty="0" err="1">
                <a:solidFill>
                  <a:srgbClr val="333333"/>
                </a:solidFill>
                <a:latin typeface="Helvetica Neue"/>
              </a:rPr>
              <a:t>caracter</a:t>
            </a:r>
            <a:r>
              <a:rPr lang="pt-BR" sz="1600" dirty="0">
                <a:solidFill>
                  <a:srgbClr val="333333"/>
                </a:solidFill>
                <a:latin typeface="Helvetica Neue"/>
              </a:rPr>
              <a:t> por </a:t>
            </a:r>
            <a:r>
              <a:rPr lang="pt-BR" sz="1600" dirty="0" err="1">
                <a:solidFill>
                  <a:srgbClr val="333333"/>
                </a:solidFill>
                <a:latin typeface="Helvetica Neue"/>
              </a:rPr>
              <a:t>caracter</a:t>
            </a:r>
            <a:r>
              <a:rPr lang="pt-BR" sz="1600" dirty="0">
                <a:solidFill>
                  <a:srgbClr val="333333"/>
                </a:solidFill>
                <a:latin typeface="Helvetica Neue"/>
              </a:rPr>
              <a:t> usamos </a:t>
            </a:r>
            <a:r>
              <a:rPr lang="pt-BR" sz="1600" dirty="0" err="1">
                <a:solidFill>
                  <a:srgbClr val="333333"/>
                </a:solidFill>
                <a:latin typeface="Helvetica Neue"/>
              </a:rPr>
              <a:t>fgetc</a:t>
            </a:r>
            <a:r>
              <a:rPr lang="pt-BR" sz="1600" dirty="0">
                <a:solidFill>
                  <a:srgbClr val="333333"/>
                </a:solidFill>
                <a:latin typeface="Helvetica Neue"/>
              </a:rPr>
              <a:t> dentro de um laço de repetição.</a:t>
            </a:r>
            <a:endParaRPr lang="pt-BR" sz="16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562600" y="381000"/>
            <a:ext cx="6477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#include &lt;</a:t>
            </a:r>
            <a:r>
              <a:rPr lang="pt-BR" sz="1400" dirty="0" err="1"/>
              <a:t>stdio.h</a:t>
            </a:r>
            <a:r>
              <a:rPr lang="pt-BR" sz="1400" dirty="0"/>
              <a:t>&gt;</a:t>
            </a:r>
          </a:p>
          <a:p>
            <a:r>
              <a:rPr lang="pt-BR" sz="1400" dirty="0"/>
              <a:t>#include &lt;</a:t>
            </a:r>
            <a:r>
              <a:rPr lang="pt-BR" sz="1400" dirty="0" err="1"/>
              <a:t>stdlib.h</a:t>
            </a:r>
            <a:r>
              <a:rPr lang="pt-BR" sz="1400" dirty="0"/>
              <a:t>&gt;</a:t>
            </a:r>
          </a:p>
          <a:p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main</a:t>
            </a:r>
            <a:r>
              <a:rPr lang="pt-BR" sz="1400" dirty="0"/>
              <a:t>(</a:t>
            </a:r>
            <a:r>
              <a:rPr lang="pt-BR" sz="1400" dirty="0" err="1"/>
              <a:t>void</a:t>
            </a:r>
            <a:r>
              <a:rPr lang="pt-BR" sz="1400" dirty="0"/>
              <a:t>)</a:t>
            </a:r>
          </a:p>
          <a:p>
            <a:r>
              <a:rPr lang="pt-BR" sz="1400" dirty="0"/>
              <a:t>{</a:t>
            </a:r>
          </a:p>
          <a:p>
            <a:r>
              <a:rPr lang="pt-BR" sz="1400" dirty="0"/>
              <a:t>  FILE *</a:t>
            </a:r>
            <a:r>
              <a:rPr lang="pt-BR" sz="1400" dirty="0" err="1"/>
              <a:t>pont_arq</a:t>
            </a:r>
            <a:r>
              <a:rPr lang="pt-BR" sz="1400" dirty="0"/>
              <a:t>;</a:t>
            </a:r>
          </a:p>
          <a:p>
            <a:r>
              <a:rPr lang="pt-BR" sz="1400" dirty="0"/>
              <a:t>  char c;</a:t>
            </a:r>
          </a:p>
          <a:p>
            <a:r>
              <a:rPr lang="pt-BR" sz="1400" dirty="0"/>
              <a:t>      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pont_arq</a:t>
            </a:r>
            <a:r>
              <a:rPr lang="pt-BR" sz="1400" dirty="0"/>
              <a:t> = </a:t>
            </a:r>
            <a:r>
              <a:rPr lang="pt-BR" sz="1400" dirty="0" err="1"/>
              <a:t>fopen</a:t>
            </a:r>
            <a:r>
              <a:rPr lang="pt-BR" sz="1400" dirty="0"/>
              <a:t>("arquivo1.txt","r");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if</a:t>
            </a:r>
            <a:r>
              <a:rPr lang="pt-BR" sz="1400" dirty="0"/>
              <a:t> (</a:t>
            </a:r>
            <a:r>
              <a:rPr lang="pt-BR" sz="1400" dirty="0" err="1"/>
              <a:t>pont_arq</a:t>
            </a:r>
            <a:r>
              <a:rPr lang="pt-BR" sz="1400" dirty="0"/>
              <a:t> == NULL)</a:t>
            </a:r>
          </a:p>
          <a:p>
            <a:r>
              <a:rPr lang="pt-BR" sz="1400" dirty="0"/>
              <a:t>  {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printf</a:t>
            </a:r>
            <a:r>
              <a:rPr lang="pt-BR" sz="1400" dirty="0"/>
              <a:t>("Erro ao tentar abrir o arquivo!");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exit</a:t>
            </a:r>
            <a:r>
              <a:rPr lang="pt-BR" sz="1400" dirty="0"/>
              <a:t>(1);</a:t>
            </a:r>
          </a:p>
          <a:p>
            <a:r>
              <a:rPr lang="pt-BR" sz="1400" dirty="0"/>
              <a:t>  }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printf</a:t>
            </a:r>
            <a:r>
              <a:rPr lang="pt-BR" sz="1400" dirty="0"/>
              <a:t>("Lendo e exibindo os dados do arquivo \n\n");</a:t>
            </a:r>
          </a:p>
          <a:p>
            <a:r>
              <a:rPr lang="pt-BR" sz="1400" dirty="0"/>
              <a:t>  //Faça </a:t>
            </a:r>
          </a:p>
          <a:p>
            <a:r>
              <a:rPr lang="pt-BR" sz="1400" dirty="0"/>
              <a:t>  do</a:t>
            </a:r>
          </a:p>
          <a:p>
            <a:r>
              <a:rPr lang="pt-BR" sz="1400" dirty="0"/>
              <a:t>  {  </a:t>
            </a:r>
          </a:p>
          <a:p>
            <a:r>
              <a:rPr lang="pt-BR" sz="1400" dirty="0"/>
              <a:t>      //faz a leitura do </a:t>
            </a:r>
            <a:r>
              <a:rPr lang="pt-BR" sz="1400" dirty="0" err="1"/>
              <a:t>caracter</a:t>
            </a:r>
            <a:r>
              <a:rPr lang="pt-BR" sz="1400" dirty="0"/>
              <a:t> no arquivo apontado por </a:t>
            </a:r>
            <a:r>
              <a:rPr lang="pt-BR" sz="1400" dirty="0" err="1"/>
              <a:t>pont_arq</a:t>
            </a:r>
            <a:endParaRPr lang="pt-BR" sz="1400" dirty="0"/>
          </a:p>
          <a:p>
            <a:r>
              <a:rPr lang="pt-BR" sz="1400" dirty="0"/>
              <a:t>      c = </a:t>
            </a:r>
            <a:r>
              <a:rPr lang="pt-BR" sz="1400" dirty="0" err="1"/>
              <a:t>fgetc</a:t>
            </a:r>
            <a:r>
              <a:rPr lang="pt-BR" sz="1400" dirty="0"/>
              <a:t>(</a:t>
            </a:r>
            <a:r>
              <a:rPr lang="pt-BR" sz="1400" dirty="0" err="1"/>
              <a:t>pont_arq</a:t>
            </a:r>
            <a:r>
              <a:rPr lang="pt-BR" sz="1400" dirty="0"/>
              <a:t>);</a:t>
            </a:r>
          </a:p>
          <a:p>
            <a:r>
              <a:rPr lang="pt-BR" sz="1400" dirty="0"/>
              <a:t>      </a:t>
            </a:r>
          </a:p>
          <a:p>
            <a:r>
              <a:rPr lang="pt-BR" sz="1400" dirty="0"/>
              <a:t>      //exibe o </a:t>
            </a:r>
            <a:r>
              <a:rPr lang="pt-BR" sz="1400" dirty="0" err="1"/>
              <a:t>caracter</a:t>
            </a:r>
            <a:r>
              <a:rPr lang="pt-BR" sz="1400" dirty="0"/>
              <a:t> lido na tela</a:t>
            </a:r>
          </a:p>
          <a:p>
            <a:r>
              <a:rPr lang="pt-BR" sz="1400" dirty="0"/>
              <a:t>      </a:t>
            </a:r>
            <a:r>
              <a:rPr lang="pt-BR" sz="1400" dirty="0" err="1"/>
              <a:t>printf</a:t>
            </a:r>
            <a:r>
              <a:rPr lang="pt-BR" sz="1400" dirty="0"/>
              <a:t>("%c" , c);        </a:t>
            </a:r>
          </a:p>
          <a:p>
            <a:r>
              <a:rPr lang="pt-BR" sz="1400" dirty="0"/>
              <a:t>  }</a:t>
            </a:r>
            <a:r>
              <a:rPr lang="pt-BR" sz="1400" dirty="0" err="1"/>
              <a:t>while</a:t>
            </a:r>
            <a:r>
              <a:rPr lang="pt-BR" sz="1400" dirty="0"/>
              <a:t> (c != EOF);//enquanto não for final de arquivo </a:t>
            </a:r>
          </a:p>
          <a:p>
            <a:r>
              <a:rPr lang="pt-BR" sz="1400" dirty="0"/>
              <a:t>  </a:t>
            </a:r>
          </a:p>
          <a:p>
            <a:r>
              <a:rPr lang="pt-BR" sz="1400" dirty="0"/>
              <a:t>        </a:t>
            </a:r>
            <a:r>
              <a:rPr lang="pt-BR" sz="1400" dirty="0" err="1"/>
              <a:t>fclose</a:t>
            </a:r>
            <a:r>
              <a:rPr lang="pt-BR" sz="1400" dirty="0"/>
              <a:t>(</a:t>
            </a:r>
            <a:r>
              <a:rPr lang="pt-BR" sz="1400" dirty="0" err="1"/>
              <a:t>pont_arq</a:t>
            </a:r>
            <a:r>
              <a:rPr lang="pt-BR" sz="1400" dirty="0"/>
              <a:t>);//fechando o arquivo</a:t>
            </a:r>
          </a:p>
          <a:p>
            <a:r>
              <a:rPr lang="pt-BR" sz="1400" dirty="0"/>
              <a:t>  system("pause");//pausa na tela, somente para Windows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return</a:t>
            </a:r>
            <a:r>
              <a:rPr lang="pt-BR" sz="1400" dirty="0"/>
              <a:t>(0);</a:t>
            </a:r>
          </a:p>
          <a:p>
            <a:r>
              <a:rPr lang="pt-B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70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ARQUIVOS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0" y="2438400"/>
            <a:ext cx="426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rgbClr val="333333"/>
                </a:solidFill>
                <a:latin typeface="Helvetica Neue"/>
              </a:rPr>
              <a:t>Leitura de </a:t>
            </a:r>
            <a:r>
              <a:rPr lang="pt-BR" sz="1600" b="1" dirty="0" err="1">
                <a:solidFill>
                  <a:srgbClr val="333333"/>
                </a:solidFill>
                <a:latin typeface="Helvetica Neue"/>
              </a:rPr>
              <a:t>strings</a:t>
            </a:r>
            <a:r>
              <a:rPr lang="pt-BR" sz="1600" b="1" dirty="0">
                <a:solidFill>
                  <a:srgbClr val="333333"/>
                </a:solidFill>
                <a:latin typeface="Helvetica Neue"/>
              </a:rPr>
              <a:t> – Função </a:t>
            </a:r>
            <a:r>
              <a:rPr lang="pt-BR" sz="1600" b="1" dirty="0" err="1">
                <a:solidFill>
                  <a:srgbClr val="333333"/>
                </a:solidFill>
                <a:latin typeface="Helvetica Neue"/>
              </a:rPr>
              <a:t>fgets</a:t>
            </a:r>
            <a:r>
              <a:rPr lang="pt-BR" sz="1600" b="1" dirty="0">
                <a:solidFill>
                  <a:srgbClr val="333333"/>
                </a:solidFill>
                <a:latin typeface="Helvetica Neue"/>
              </a:rPr>
              <a:t>()</a:t>
            </a:r>
          </a:p>
          <a:p>
            <a:pPr algn="just"/>
            <a:endParaRPr lang="pt-BR" sz="1600" dirty="0">
              <a:solidFill>
                <a:srgbClr val="333333"/>
              </a:solidFill>
              <a:latin typeface="Helvetica Neue"/>
            </a:endParaRPr>
          </a:p>
          <a:p>
            <a:pPr algn="just"/>
            <a:r>
              <a:rPr lang="pt-BR" sz="1600" dirty="0">
                <a:solidFill>
                  <a:srgbClr val="333333"/>
                </a:solidFill>
                <a:latin typeface="Helvetica Neue"/>
              </a:rPr>
              <a:t>É utilizada para leitura de </a:t>
            </a:r>
            <a:r>
              <a:rPr lang="pt-BR" sz="1600" dirty="0" err="1">
                <a:solidFill>
                  <a:srgbClr val="333333"/>
                </a:solidFill>
                <a:latin typeface="Helvetica Neue"/>
              </a:rPr>
              <a:t>strings</a:t>
            </a:r>
            <a:r>
              <a:rPr lang="pt-BR" sz="1600" dirty="0">
                <a:solidFill>
                  <a:srgbClr val="333333"/>
                </a:solidFill>
                <a:latin typeface="Helvetica Neue"/>
              </a:rPr>
              <a:t> em um arquivo. Realiza a leitura dos caracteres até o final da linha quando encontra o </a:t>
            </a:r>
            <a:r>
              <a:rPr lang="pt-BR" sz="1600" dirty="0" err="1">
                <a:solidFill>
                  <a:srgbClr val="333333"/>
                </a:solidFill>
                <a:latin typeface="Helvetica Neue"/>
              </a:rPr>
              <a:t>caracter</a:t>
            </a:r>
            <a:r>
              <a:rPr lang="pt-BR" sz="1600" dirty="0">
                <a:solidFill>
                  <a:srgbClr val="333333"/>
                </a:solidFill>
                <a:latin typeface="Helvetica Neue"/>
              </a:rPr>
              <a:t> \n. </a:t>
            </a:r>
            <a:endParaRPr lang="pt-BR" sz="16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800600" y="228600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//Leitura de arquivo</a:t>
            </a:r>
          </a:p>
          <a:p>
            <a:r>
              <a:rPr lang="pt-BR" dirty="0"/>
              <a:t>#include &lt;</a:t>
            </a:r>
            <a:r>
              <a:rPr lang="pt-BR" dirty="0" err="1"/>
              <a:t>stdio.h</a:t>
            </a:r>
            <a:r>
              <a:rPr lang="pt-BR" dirty="0"/>
              <a:t>&gt;</a:t>
            </a:r>
          </a:p>
          <a:p>
            <a:r>
              <a:rPr lang="pt-BR" dirty="0"/>
              <a:t>#include &lt;</a:t>
            </a:r>
            <a:r>
              <a:rPr lang="pt-BR" dirty="0" err="1"/>
              <a:t>stdlib.h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FILE *</a:t>
            </a:r>
            <a:r>
              <a:rPr lang="pt-BR" dirty="0" err="1"/>
              <a:t>pont_arq</a:t>
            </a:r>
            <a:r>
              <a:rPr lang="pt-BR" dirty="0"/>
              <a:t>;</a:t>
            </a:r>
          </a:p>
          <a:p>
            <a:r>
              <a:rPr lang="pt-BR" dirty="0"/>
              <a:t>  char </a:t>
            </a:r>
            <a:r>
              <a:rPr lang="pt-BR" dirty="0" err="1"/>
              <a:t>texto_str</a:t>
            </a:r>
            <a:r>
              <a:rPr lang="pt-BR" dirty="0"/>
              <a:t>[20];</a:t>
            </a:r>
          </a:p>
          <a:p>
            <a:r>
              <a:rPr lang="pt-BR" dirty="0"/>
              <a:t>  </a:t>
            </a:r>
          </a:p>
          <a:p>
            <a:r>
              <a:rPr lang="pt-BR" dirty="0"/>
              <a:t>  //abrindo o </a:t>
            </a:r>
            <a:r>
              <a:rPr lang="pt-BR" dirty="0" err="1"/>
              <a:t>arquivo_frase</a:t>
            </a:r>
            <a:r>
              <a:rPr lang="pt-BR" dirty="0"/>
              <a:t> em modo "somente leitura"</a:t>
            </a:r>
          </a:p>
          <a:p>
            <a:r>
              <a:rPr lang="pt-BR" dirty="0"/>
              <a:t>  </a:t>
            </a:r>
            <a:r>
              <a:rPr lang="pt-BR" dirty="0" err="1"/>
              <a:t>pont_arq</a:t>
            </a:r>
            <a:r>
              <a:rPr lang="pt-BR" dirty="0"/>
              <a:t> = </a:t>
            </a:r>
            <a:r>
              <a:rPr lang="pt-BR" dirty="0" err="1"/>
              <a:t>fopen</a:t>
            </a:r>
            <a:r>
              <a:rPr lang="pt-BR" dirty="0"/>
              <a:t>("ArqTeste.txt", "r");</a:t>
            </a:r>
          </a:p>
          <a:p>
            <a:r>
              <a:rPr lang="pt-BR" dirty="0"/>
              <a:t>  </a:t>
            </a:r>
          </a:p>
          <a:p>
            <a:r>
              <a:rPr lang="pt-BR" dirty="0"/>
              <a:t>  //enquanto não for fim de arquivo o </a:t>
            </a:r>
            <a:r>
              <a:rPr lang="pt-BR" dirty="0" err="1"/>
              <a:t>looping</a:t>
            </a:r>
            <a:r>
              <a:rPr lang="pt-BR" dirty="0"/>
              <a:t> será executado</a:t>
            </a:r>
          </a:p>
          <a:p>
            <a:r>
              <a:rPr lang="pt-BR" dirty="0"/>
              <a:t>  //e será impresso o texto</a:t>
            </a:r>
          </a:p>
          <a:p>
            <a:r>
              <a:rPr lang="pt-BR" dirty="0"/>
              <a:t>  </a:t>
            </a:r>
            <a:r>
              <a:rPr lang="pt-BR" dirty="0" err="1"/>
              <a:t>while</a:t>
            </a:r>
            <a:r>
              <a:rPr lang="pt-BR" dirty="0"/>
              <a:t>(</a:t>
            </a:r>
            <a:r>
              <a:rPr lang="pt-BR" dirty="0" err="1"/>
              <a:t>fgets</a:t>
            </a:r>
            <a:r>
              <a:rPr lang="pt-BR" dirty="0"/>
              <a:t>(</a:t>
            </a:r>
            <a:r>
              <a:rPr lang="pt-BR" dirty="0" err="1"/>
              <a:t>texto_str</a:t>
            </a:r>
            <a:r>
              <a:rPr lang="pt-BR" dirty="0"/>
              <a:t>, 20, </a:t>
            </a:r>
            <a:r>
              <a:rPr lang="pt-BR" dirty="0" err="1"/>
              <a:t>pont_arq</a:t>
            </a:r>
            <a:r>
              <a:rPr lang="pt-BR" dirty="0"/>
              <a:t>) != NULL)</a:t>
            </a:r>
          </a:p>
          <a:p>
            <a:r>
              <a:rPr lang="pt-BR" dirty="0"/>
              <a:t>  </a:t>
            </a:r>
            <a:r>
              <a:rPr lang="pt-BR" dirty="0" err="1"/>
              <a:t>printf</a:t>
            </a:r>
            <a:r>
              <a:rPr lang="pt-BR" dirty="0"/>
              <a:t>("%s", </a:t>
            </a:r>
            <a:r>
              <a:rPr lang="pt-BR" dirty="0" err="1"/>
              <a:t>texto_str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</a:p>
          <a:p>
            <a:r>
              <a:rPr lang="pt-BR" dirty="0"/>
              <a:t>  //fechando o arquivo</a:t>
            </a:r>
          </a:p>
          <a:p>
            <a:r>
              <a:rPr lang="pt-BR" dirty="0"/>
              <a:t>  </a:t>
            </a:r>
            <a:r>
              <a:rPr lang="pt-BR" dirty="0" err="1"/>
              <a:t>fclose</a:t>
            </a:r>
            <a:r>
              <a:rPr lang="pt-BR" dirty="0"/>
              <a:t>(</a:t>
            </a:r>
            <a:r>
              <a:rPr lang="pt-BR" dirty="0" err="1"/>
              <a:t>pont_arq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</a:p>
          <a:p>
            <a:r>
              <a:rPr lang="pt-BR" dirty="0"/>
              <a:t>  </a:t>
            </a:r>
            <a:r>
              <a:rPr lang="pt-BR" dirty="0" err="1"/>
              <a:t>getch</a:t>
            </a:r>
            <a:r>
              <a:rPr lang="pt-BR" dirty="0"/>
              <a:t>();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(0);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26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3126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110" dirty="0">
                <a:solidFill>
                  <a:srgbClr val="FF0000"/>
                </a:solidFill>
              </a:rPr>
              <a:t> </a:t>
            </a:r>
            <a:r>
              <a:rPr sz="4400" spc="-40" dirty="0">
                <a:solidFill>
                  <a:srgbClr val="FF0000"/>
                </a:solidFill>
              </a:rPr>
              <a:t>Bibliografia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D10CE41-D2B5-4671-BDD2-3F65203AC295}"/>
              </a:ext>
            </a:extLst>
          </p:cNvPr>
          <p:cNvSpPr txBox="1"/>
          <p:nvPr/>
        </p:nvSpPr>
        <p:spPr>
          <a:xfrm>
            <a:off x="228600" y="1447800"/>
            <a:ext cx="11734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AHO, A.V.; HOPCROFT, J.E.; ULLMAN, J.D. , The Design </a:t>
            </a:r>
            <a:r>
              <a:rPr lang="pt-BR" sz="2400" dirty="0" err="1"/>
              <a:t>and</a:t>
            </a:r>
            <a:r>
              <a:rPr lang="pt-BR" sz="2400" dirty="0"/>
              <a:t> </a:t>
            </a:r>
            <a:r>
              <a:rPr lang="pt-BR" sz="2400" dirty="0" err="1"/>
              <a:t>Analysis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Computer </a:t>
            </a:r>
            <a:r>
              <a:rPr lang="pt-BR" sz="2400" dirty="0" err="1"/>
              <a:t>Algorithms</a:t>
            </a:r>
            <a:r>
              <a:rPr lang="pt-BR" sz="2400" dirty="0"/>
              <a:t> . </a:t>
            </a:r>
            <a:r>
              <a:rPr lang="pt-BR" sz="2400" dirty="0" err="1"/>
              <a:t>Addison</a:t>
            </a:r>
            <a:r>
              <a:rPr lang="pt-BR" sz="2400" dirty="0"/>
              <a:t>-Wesley, 1974.</a:t>
            </a:r>
          </a:p>
          <a:p>
            <a:endParaRPr lang="pt-BR" sz="2400" dirty="0"/>
          </a:p>
          <a:p>
            <a:r>
              <a:rPr lang="pt-BR" sz="2400" dirty="0"/>
              <a:t>CORMEN, Thomas H. , </a:t>
            </a:r>
            <a:r>
              <a:rPr lang="pt-BR" sz="2400" dirty="0" err="1"/>
              <a:t>Introduction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algorithms</a:t>
            </a:r>
            <a:r>
              <a:rPr lang="pt-BR" sz="2400" dirty="0"/>
              <a:t> . Cambridge: MIT Press, 2ND </a:t>
            </a:r>
            <a:r>
              <a:rPr lang="pt-BR" sz="2400" dirty="0" err="1"/>
              <a:t>edition</a:t>
            </a:r>
            <a:r>
              <a:rPr lang="pt-BR" sz="2400" dirty="0"/>
              <a:t>, 2001. </a:t>
            </a:r>
          </a:p>
          <a:p>
            <a:endParaRPr lang="pt-BR" sz="2400" dirty="0"/>
          </a:p>
          <a:p>
            <a:r>
              <a:rPr lang="pt-BR" sz="2400" dirty="0"/>
              <a:t>FARRER, Harry , Algoritmos Estruturados . Rio de Janeiro: LTC, 3ª edição, 1999. </a:t>
            </a:r>
          </a:p>
          <a:p>
            <a:endParaRPr lang="pt-BR" sz="2400" dirty="0"/>
          </a:p>
          <a:p>
            <a:r>
              <a:rPr lang="pt-BR" sz="2400" dirty="0"/>
              <a:t>PREISS, Bruno R. , Estruturas de Dados e Algoritmos : padrões de projetos orientados a objetos. Rio de Janeiro: Campus, 2000. </a:t>
            </a:r>
          </a:p>
          <a:p>
            <a:endParaRPr lang="pt-BR" sz="2400" dirty="0"/>
          </a:p>
          <a:p>
            <a:r>
              <a:rPr lang="pt-BR" sz="2400" dirty="0"/>
              <a:t>SEBESTA, Robert W. , Conceitos de Linguagens de Programação. Porto Alegre: Bookman, 5ª edição, 2003. </a:t>
            </a:r>
          </a:p>
          <a:p>
            <a:endParaRPr lang="pt-BR" sz="2400" dirty="0"/>
          </a:p>
          <a:p>
            <a:r>
              <a:rPr lang="pt-BR" sz="2400" dirty="0"/>
              <a:t>ZIVIANI, N. , Projetos de Algoritmos com Implementação em Pascal e C . Ed. Pioneira, 1996.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ARQUIVOS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962400" y="22860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// ************************************************************</a:t>
            </a:r>
          </a:p>
          <a:p>
            <a:r>
              <a:rPr lang="pt-BR" sz="1200" dirty="0"/>
              <a:t>//   Exemplo de uso de arquivo texto</a:t>
            </a:r>
          </a:p>
          <a:p>
            <a:r>
              <a:rPr lang="pt-BR" sz="1200" dirty="0"/>
              <a:t>//   Este programa lê um arquivo texto e imprime o seu</a:t>
            </a:r>
          </a:p>
          <a:p>
            <a:r>
              <a:rPr lang="pt-BR" sz="1200" dirty="0"/>
              <a:t>//   </a:t>
            </a:r>
            <a:r>
              <a:rPr lang="pt-BR" sz="1200" dirty="0" err="1"/>
              <a:t>conteudo</a:t>
            </a:r>
            <a:r>
              <a:rPr lang="pt-BR" sz="1200" dirty="0"/>
              <a:t> na tela.</a:t>
            </a:r>
          </a:p>
          <a:p>
            <a:r>
              <a:rPr lang="pt-BR" sz="1200" dirty="0"/>
              <a:t>// ************************************************************</a:t>
            </a:r>
          </a:p>
          <a:p>
            <a:r>
              <a:rPr lang="pt-BR" sz="1200" dirty="0"/>
              <a:t>#include &lt;</a:t>
            </a:r>
            <a:r>
              <a:rPr lang="pt-BR" sz="1200" dirty="0" err="1"/>
              <a:t>stdio.h</a:t>
            </a:r>
            <a:r>
              <a:rPr lang="pt-BR" sz="1200" dirty="0"/>
              <a:t>&gt;</a:t>
            </a:r>
          </a:p>
          <a:p>
            <a:r>
              <a:rPr lang="pt-BR" sz="1200" dirty="0"/>
              <a:t>#include &lt;</a:t>
            </a:r>
            <a:r>
              <a:rPr lang="pt-BR" sz="1200" dirty="0" err="1"/>
              <a:t>conio.h</a:t>
            </a:r>
            <a:r>
              <a:rPr lang="pt-BR" sz="1200" dirty="0"/>
              <a:t>&gt;</a:t>
            </a:r>
          </a:p>
          <a:p>
            <a:endParaRPr lang="pt-BR" sz="1200" dirty="0"/>
          </a:p>
          <a:p>
            <a:r>
              <a:rPr lang="pt-BR" sz="1200" dirty="0" err="1"/>
              <a:t>int</a:t>
            </a:r>
            <a:r>
              <a:rPr lang="pt-BR" sz="1200" dirty="0"/>
              <a:t> </a:t>
            </a:r>
            <a:r>
              <a:rPr lang="pt-BR" sz="1200" dirty="0" err="1"/>
              <a:t>main</a:t>
            </a:r>
            <a:r>
              <a:rPr lang="pt-BR" sz="1200" dirty="0"/>
              <a:t>()</a:t>
            </a:r>
          </a:p>
          <a:p>
            <a:r>
              <a:rPr lang="pt-BR" sz="1200" dirty="0"/>
              <a:t>{</a:t>
            </a:r>
          </a:p>
          <a:p>
            <a:r>
              <a:rPr lang="pt-BR" sz="1200" dirty="0"/>
              <a:t>  FILE *</a:t>
            </a:r>
            <a:r>
              <a:rPr lang="pt-BR" sz="1200" dirty="0" err="1"/>
              <a:t>arq</a:t>
            </a:r>
            <a:r>
              <a:rPr lang="pt-BR" sz="1200" dirty="0"/>
              <a:t>;</a:t>
            </a:r>
          </a:p>
          <a:p>
            <a:r>
              <a:rPr lang="pt-BR" sz="1200" dirty="0"/>
              <a:t>  char Linha[100];</a:t>
            </a:r>
          </a:p>
          <a:p>
            <a:r>
              <a:rPr lang="pt-BR" sz="1200" dirty="0"/>
              <a:t>  char *</a:t>
            </a:r>
            <a:r>
              <a:rPr lang="pt-BR" sz="1200" dirty="0" err="1"/>
              <a:t>result</a:t>
            </a:r>
            <a:r>
              <a:rPr lang="pt-BR" sz="1200" dirty="0"/>
              <a:t>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int</a:t>
            </a:r>
            <a:r>
              <a:rPr lang="pt-BR" sz="1200" dirty="0"/>
              <a:t> i;</a:t>
            </a:r>
          </a:p>
          <a:p>
            <a:r>
              <a:rPr lang="pt-BR" sz="1200" dirty="0"/>
              <a:t> // </a:t>
            </a:r>
            <a:r>
              <a:rPr lang="pt-BR" sz="1200" dirty="0" err="1"/>
              <a:t>clrscr</a:t>
            </a:r>
            <a:r>
              <a:rPr lang="pt-BR" sz="1200" dirty="0"/>
              <a:t>();</a:t>
            </a:r>
          </a:p>
          <a:p>
            <a:r>
              <a:rPr lang="pt-BR" sz="1200" dirty="0"/>
              <a:t>  // Abre um arquivo TEXTO para LEITURA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arq</a:t>
            </a:r>
            <a:r>
              <a:rPr lang="pt-BR" sz="1200" dirty="0"/>
              <a:t> = </a:t>
            </a:r>
            <a:r>
              <a:rPr lang="pt-BR" sz="1200" dirty="0" err="1"/>
              <a:t>fopen</a:t>
            </a:r>
            <a:r>
              <a:rPr lang="pt-BR" sz="1200" dirty="0"/>
              <a:t>("C:/Users/Desktop/ArqTeste.txt", "</a:t>
            </a:r>
            <a:r>
              <a:rPr lang="pt-BR" sz="1200" dirty="0" err="1"/>
              <a:t>rt</a:t>
            </a:r>
            <a:r>
              <a:rPr lang="pt-BR" sz="1200" dirty="0"/>
              <a:t>");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if</a:t>
            </a:r>
            <a:r>
              <a:rPr lang="pt-BR" sz="1200" dirty="0"/>
              <a:t> (</a:t>
            </a:r>
            <a:r>
              <a:rPr lang="pt-BR" sz="1200" dirty="0" err="1"/>
              <a:t>arq</a:t>
            </a:r>
            <a:r>
              <a:rPr lang="pt-BR" sz="1200" dirty="0"/>
              <a:t> == NULL)  // Se houve erro na abertura</a:t>
            </a:r>
          </a:p>
          <a:p>
            <a:r>
              <a:rPr lang="pt-BR" sz="1200" dirty="0"/>
              <a:t>  {</a:t>
            </a:r>
          </a:p>
          <a:p>
            <a:r>
              <a:rPr lang="pt-BR" sz="1200" dirty="0"/>
              <a:t>     </a:t>
            </a:r>
            <a:r>
              <a:rPr lang="pt-BR" sz="1200" dirty="0" err="1"/>
              <a:t>printf</a:t>
            </a:r>
            <a:r>
              <a:rPr lang="pt-BR" sz="1200" dirty="0"/>
              <a:t>("Problemas na abertura do arquivo\n");</a:t>
            </a:r>
          </a:p>
          <a:p>
            <a:r>
              <a:rPr lang="pt-BR" sz="1200" dirty="0"/>
              <a:t>     </a:t>
            </a:r>
            <a:r>
              <a:rPr lang="pt-BR" sz="1200" dirty="0" err="1"/>
              <a:t>return</a:t>
            </a:r>
            <a:r>
              <a:rPr lang="pt-BR" sz="1200" dirty="0"/>
              <a:t>;</a:t>
            </a:r>
          </a:p>
          <a:p>
            <a:r>
              <a:rPr lang="pt-BR" sz="1200" dirty="0"/>
              <a:t>  }</a:t>
            </a:r>
          </a:p>
          <a:p>
            <a:r>
              <a:rPr lang="pt-BR" sz="1200" dirty="0"/>
              <a:t>  i = 1;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while</a:t>
            </a:r>
            <a:r>
              <a:rPr lang="pt-BR" sz="1200" dirty="0"/>
              <a:t> (!</a:t>
            </a:r>
            <a:r>
              <a:rPr lang="pt-BR" sz="1200" dirty="0" err="1"/>
              <a:t>feof</a:t>
            </a:r>
            <a:r>
              <a:rPr lang="pt-BR" sz="1200" dirty="0"/>
              <a:t>(</a:t>
            </a:r>
            <a:r>
              <a:rPr lang="pt-BR" sz="1200" dirty="0" err="1"/>
              <a:t>arq</a:t>
            </a:r>
            <a:r>
              <a:rPr lang="pt-BR" sz="1200" dirty="0"/>
              <a:t>))</a:t>
            </a:r>
          </a:p>
          <a:p>
            <a:r>
              <a:rPr lang="pt-BR" sz="1200" dirty="0"/>
              <a:t>  {</a:t>
            </a:r>
          </a:p>
          <a:p>
            <a:r>
              <a:rPr lang="pt-BR" sz="1200" dirty="0"/>
              <a:t>	// Lê uma linha (inclusive com o '\n')</a:t>
            </a:r>
          </a:p>
          <a:p>
            <a:r>
              <a:rPr lang="pt-BR" sz="1200" dirty="0"/>
              <a:t>      </a:t>
            </a:r>
            <a:r>
              <a:rPr lang="pt-BR" sz="1200" dirty="0" err="1"/>
              <a:t>result</a:t>
            </a:r>
            <a:r>
              <a:rPr lang="pt-BR" sz="1200" dirty="0"/>
              <a:t> = </a:t>
            </a:r>
            <a:r>
              <a:rPr lang="pt-BR" sz="1200" dirty="0" err="1"/>
              <a:t>fgets</a:t>
            </a:r>
            <a:r>
              <a:rPr lang="pt-BR" sz="1200" dirty="0"/>
              <a:t>(Linha, 100, </a:t>
            </a:r>
            <a:r>
              <a:rPr lang="pt-BR" sz="1200" dirty="0" err="1"/>
              <a:t>arq</a:t>
            </a:r>
            <a:r>
              <a:rPr lang="pt-BR" sz="1200" dirty="0"/>
              <a:t>);  // o '</a:t>
            </a:r>
            <a:r>
              <a:rPr lang="pt-BR" sz="1200" dirty="0" err="1"/>
              <a:t>fgets</a:t>
            </a:r>
            <a:r>
              <a:rPr lang="pt-BR" sz="1200" dirty="0"/>
              <a:t>' lê até 99 caracteres ou até o '\n'</a:t>
            </a:r>
          </a:p>
          <a:p>
            <a:r>
              <a:rPr lang="pt-BR" sz="1200" dirty="0"/>
              <a:t>      </a:t>
            </a:r>
            <a:r>
              <a:rPr lang="pt-BR" sz="1200" dirty="0" err="1"/>
              <a:t>if</a:t>
            </a:r>
            <a:r>
              <a:rPr lang="pt-BR" sz="1200" dirty="0"/>
              <a:t> (</a:t>
            </a:r>
            <a:r>
              <a:rPr lang="pt-BR" sz="1200" dirty="0" err="1"/>
              <a:t>result</a:t>
            </a:r>
            <a:r>
              <a:rPr lang="pt-BR" sz="1200" dirty="0"/>
              <a:t>)  // Se foi possível ler</a:t>
            </a:r>
          </a:p>
          <a:p>
            <a:r>
              <a:rPr lang="pt-BR" sz="1200" dirty="0"/>
              <a:t>	  </a:t>
            </a:r>
            <a:r>
              <a:rPr lang="pt-BR" sz="1200" dirty="0" err="1"/>
              <a:t>printf</a:t>
            </a:r>
            <a:r>
              <a:rPr lang="pt-BR" sz="1200" dirty="0"/>
              <a:t>("Linha %d : %s",</a:t>
            </a:r>
            <a:r>
              <a:rPr lang="pt-BR" sz="1200" dirty="0" err="1"/>
              <a:t>i,Linha</a:t>
            </a:r>
            <a:r>
              <a:rPr lang="pt-BR" sz="1200" dirty="0"/>
              <a:t>);</a:t>
            </a:r>
          </a:p>
          <a:p>
            <a:r>
              <a:rPr lang="pt-BR" sz="1200" dirty="0"/>
              <a:t>      i++;</a:t>
            </a:r>
          </a:p>
          <a:p>
            <a:r>
              <a:rPr lang="pt-BR" sz="1200" dirty="0"/>
              <a:t>  }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fclose</a:t>
            </a:r>
            <a:r>
              <a:rPr lang="pt-BR" sz="1200" dirty="0"/>
              <a:t>(</a:t>
            </a:r>
            <a:r>
              <a:rPr lang="pt-BR" sz="1200" dirty="0" err="1"/>
              <a:t>arq</a:t>
            </a:r>
            <a:r>
              <a:rPr lang="pt-BR" sz="1200" dirty="0"/>
              <a:t>);</a:t>
            </a:r>
          </a:p>
          <a:p>
            <a:r>
              <a:rPr lang="pt-B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1312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ARQUIVOS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81000" y="1447800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-BoldMT"/>
              </a:rPr>
              <a:t>Funções para ler dados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57554" y="2057400"/>
            <a:ext cx="104628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NewPSMT"/>
              </a:rPr>
              <a:t>int</a:t>
            </a:r>
            <a:r>
              <a:rPr lang="pt-BR" dirty="0">
                <a:latin typeface="CourierNewPSMT"/>
              </a:rPr>
              <a:t> </a:t>
            </a:r>
            <a:r>
              <a:rPr lang="pt-BR" dirty="0" err="1">
                <a:latin typeface="CourierNewPSMT"/>
              </a:rPr>
              <a:t>fscanf</a:t>
            </a:r>
            <a:r>
              <a:rPr lang="pt-BR" dirty="0">
                <a:latin typeface="CourierNewPSMT"/>
              </a:rPr>
              <a:t> (FILE* </a:t>
            </a:r>
            <a:r>
              <a:rPr lang="pt-BR" dirty="0" err="1">
                <a:latin typeface="CourierNewPSMT"/>
              </a:rPr>
              <a:t>fp</a:t>
            </a:r>
            <a:r>
              <a:rPr lang="pt-BR" dirty="0">
                <a:latin typeface="CourierNewPSMT"/>
              </a:rPr>
              <a:t>, char* formato, ...) - </a:t>
            </a:r>
            <a:r>
              <a:rPr lang="pt-BR" dirty="0"/>
              <a:t>captura valores entrados via o teclado.</a:t>
            </a:r>
          </a:p>
          <a:p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fgetc</a:t>
            </a:r>
            <a:r>
              <a:rPr lang="pt-BR" dirty="0"/>
              <a:t> (FILE* </a:t>
            </a:r>
            <a:r>
              <a:rPr lang="pt-BR" dirty="0" err="1"/>
              <a:t>fp</a:t>
            </a:r>
            <a:r>
              <a:rPr lang="pt-BR" dirty="0"/>
              <a:t>) - captura o próximo caractere do arquivo.</a:t>
            </a:r>
          </a:p>
          <a:p>
            <a:endParaRPr lang="pt-BR" dirty="0"/>
          </a:p>
          <a:p>
            <a:r>
              <a:rPr lang="pt-BR" dirty="0"/>
              <a:t>char* </a:t>
            </a:r>
            <a:r>
              <a:rPr lang="pt-BR" dirty="0" err="1"/>
              <a:t>fgets</a:t>
            </a:r>
            <a:r>
              <a:rPr lang="pt-BR" dirty="0"/>
              <a:t> (char* s, </a:t>
            </a:r>
            <a:r>
              <a:rPr lang="pt-BR" dirty="0" err="1"/>
              <a:t>int</a:t>
            </a:r>
            <a:r>
              <a:rPr lang="pt-BR" dirty="0"/>
              <a:t> n, FILE* </a:t>
            </a:r>
            <a:r>
              <a:rPr lang="pt-BR" dirty="0" err="1"/>
              <a:t>fp</a:t>
            </a:r>
            <a:r>
              <a:rPr lang="pt-BR" dirty="0"/>
              <a:t>) - lê linhas de um arquivo.</a:t>
            </a:r>
          </a:p>
        </p:txBody>
      </p:sp>
      <p:sp>
        <p:nvSpPr>
          <p:cNvPr id="6" name="Retângulo 5"/>
          <p:cNvSpPr/>
          <p:nvPr/>
        </p:nvSpPr>
        <p:spPr>
          <a:xfrm>
            <a:off x="357554" y="3863389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-BoldMT"/>
              </a:rPr>
              <a:t>Funções para escrever dados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78069" y="4648200"/>
            <a:ext cx="1087297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urierNewPSMT"/>
              </a:rPr>
              <a:t>int</a:t>
            </a:r>
            <a:r>
              <a:rPr lang="pt-BR" dirty="0">
                <a:latin typeface="CourierNewPSMT"/>
              </a:rPr>
              <a:t> </a:t>
            </a:r>
            <a:r>
              <a:rPr lang="pt-BR" dirty="0" err="1">
                <a:latin typeface="CourierNewPSMT"/>
              </a:rPr>
              <a:t>fprintf</a:t>
            </a:r>
            <a:r>
              <a:rPr lang="pt-BR" dirty="0">
                <a:latin typeface="CourierNewPSMT"/>
              </a:rPr>
              <a:t>(FILE* </a:t>
            </a:r>
            <a:r>
              <a:rPr lang="pt-BR" dirty="0" err="1">
                <a:latin typeface="CourierNewPSMT"/>
              </a:rPr>
              <a:t>fp</a:t>
            </a:r>
            <a:r>
              <a:rPr lang="pt-BR" dirty="0">
                <a:latin typeface="CourierNewPSMT"/>
              </a:rPr>
              <a:t>, char* formato, ...) – imprime d</a:t>
            </a:r>
            <a:r>
              <a:rPr lang="pt-BR" dirty="0">
                <a:latin typeface="TimesNewRomanPSMT"/>
              </a:rPr>
              <a:t>ados na saída padrão – em geral, o monitor.</a:t>
            </a:r>
          </a:p>
          <a:p>
            <a:endParaRPr lang="pt-BR" dirty="0">
              <a:latin typeface="TimesNewRomanPSMT"/>
            </a:endParaRPr>
          </a:p>
          <a:p>
            <a:r>
              <a:rPr lang="fr-FR" dirty="0"/>
              <a:t>int fputc (int c, FILE* fp) - </a:t>
            </a:r>
            <a:r>
              <a:rPr lang="pt-BR" dirty="0"/>
              <a:t>O valor de retorno dessa função é o próprio caractere escrito, ou EOF se ocorrer um erro</a:t>
            </a:r>
          </a:p>
          <a:p>
            <a:r>
              <a:rPr lang="pt-BR" dirty="0"/>
              <a:t>na escrita.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019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ARQUIVOS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876800" y="117693"/>
            <a:ext cx="748284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#include &lt;</a:t>
            </a:r>
            <a:r>
              <a:rPr lang="pt-BR" dirty="0" err="1"/>
              <a:t>stdio.h</a:t>
            </a:r>
            <a:r>
              <a:rPr lang="pt-BR" dirty="0"/>
              <a:t>&gt;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 (</a:t>
            </a:r>
            <a:r>
              <a:rPr lang="pt-BR" dirty="0" err="1"/>
              <a:t>void</a:t>
            </a:r>
            <a:r>
              <a:rPr lang="pt-BR" dirty="0"/>
              <a:t>)</a:t>
            </a:r>
          </a:p>
          <a:p>
            <a:r>
              <a:rPr lang="pt-BR" dirty="0"/>
              <a:t>{</a:t>
            </a:r>
          </a:p>
          <a:p>
            <a:r>
              <a:rPr lang="pt-BR" dirty="0" err="1"/>
              <a:t>int</a:t>
            </a:r>
            <a:r>
              <a:rPr lang="pt-BR" dirty="0"/>
              <a:t> c;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nlinhas</a:t>
            </a:r>
            <a:r>
              <a:rPr lang="pt-BR" dirty="0"/>
              <a:t> = 0; /* contador do número de linhas */</a:t>
            </a:r>
          </a:p>
          <a:p>
            <a:r>
              <a:rPr lang="pt-BR" dirty="0"/>
              <a:t>FILE *</a:t>
            </a:r>
            <a:r>
              <a:rPr lang="pt-BR" dirty="0" err="1"/>
              <a:t>fp</a:t>
            </a:r>
            <a:r>
              <a:rPr lang="pt-BR" dirty="0"/>
              <a:t>;</a:t>
            </a:r>
          </a:p>
          <a:p>
            <a:r>
              <a:rPr lang="pt-BR" dirty="0"/>
              <a:t>/* abre arquivo para leitura */</a:t>
            </a:r>
          </a:p>
          <a:p>
            <a:r>
              <a:rPr lang="pt-BR" dirty="0" err="1"/>
              <a:t>fp</a:t>
            </a:r>
            <a:r>
              <a:rPr lang="pt-BR" dirty="0"/>
              <a:t> = </a:t>
            </a:r>
            <a:r>
              <a:rPr lang="pt-BR" dirty="0" err="1"/>
              <a:t>fopen</a:t>
            </a:r>
            <a:r>
              <a:rPr lang="pt-BR" dirty="0"/>
              <a:t>("C:/Users/Desktop/ArqTeste.txt","rt");</a:t>
            </a:r>
          </a:p>
          <a:p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fp</a:t>
            </a:r>
            <a:r>
              <a:rPr lang="pt-BR" dirty="0"/>
              <a:t>==NULL) {</a:t>
            </a:r>
          </a:p>
          <a:p>
            <a:r>
              <a:rPr lang="pt-BR" dirty="0" err="1"/>
              <a:t>printf</a:t>
            </a:r>
            <a:r>
              <a:rPr lang="pt-BR" dirty="0"/>
              <a:t>("Não foi </a:t>
            </a:r>
            <a:r>
              <a:rPr lang="pt-BR" dirty="0" err="1"/>
              <a:t>possivel</a:t>
            </a:r>
            <a:r>
              <a:rPr lang="pt-BR" dirty="0"/>
              <a:t> abrir arquivo.\n");</a:t>
            </a:r>
          </a:p>
          <a:p>
            <a:r>
              <a:rPr lang="pt-BR" dirty="0" err="1"/>
              <a:t>return</a:t>
            </a:r>
            <a:r>
              <a:rPr lang="pt-BR" dirty="0"/>
              <a:t> 1;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/* lê caractere a caractere */</a:t>
            </a:r>
          </a:p>
          <a:p>
            <a:r>
              <a:rPr lang="pt-BR" dirty="0" err="1"/>
              <a:t>while</a:t>
            </a:r>
            <a:r>
              <a:rPr lang="pt-BR" dirty="0"/>
              <a:t> ((c = </a:t>
            </a:r>
            <a:r>
              <a:rPr lang="pt-BR" dirty="0" err="1"/>
              <a:t>fgetc</a:t>
            </a:r>
            <a:r>
              <a:rPr lang="pt-BR" dirty="0"/>
              <a:t>(</a:t>
            </a:r>
            <a:r>
              <a:rPr lang="pt-BR" dirty="0" err="1"/>
              <a:t>fp</a:t>
            </a:r>
            <a:r>
              <a:rPr lang="pt-BR" dirty="0"/>
              <a:t>)) != EOF) {</a:t>
            </a:r>
          </a:p>
          <a:p>
            <a:r>
              <a:rPr lang="pt-BR" dirty="0" err="1"/>
              <a:t>if</a:t>
            </a:r>
            <a:r>
              <a:rPr lang="pt-BR" dirty="0"/>
              <a:t> (c == '\n')</a:t>
            </a:r>
          </a:p>
          <a:p>
            <a:r>
              <a:rPr lang="pt-BR" dirty="0" err="1"/>
              <a:t>nlinhas</a:t>
            </a:r>
            <a:r>
              <a:rPr lang="pt-BR" dirty="0"/>
              <a:t>++;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/* fecha arquivo */</a:t>
            </a:r>
          </a:p>
          <a:p>
            <a:r>
              <a:rPr lang="pt-BR" dirty="0" err="1"/>
              <a:t>fclose</a:t>
            </a:r>
            <a:r>
              <a:rPr lang="pt-BR" dirty="0"/>
              <a:t>(</a:t>
            </a:r>
            <a:r>
              <a:rPr lang="pt-BR" dirty="0" err="1"/>
              <a:t>fp</a:t>
            </a:r>
            <a:r>
              <a:rPr lang="pt-BR" dirty="0"/>
              <a:t>);</a:t>
            </a:r>
          </a:p>
          <a:p>
            <a:r>
              <a:rPr lang="pt-BR" dirty="0"/>
              <a:t>/* exibe resultado na tela */</a:t>
            </a:r>
          </a:p>
          <a:p>
            <a:r>
              <a:rPr lang="pt-BR" dirty="0" err="1"/>
              <a:t>printf</a:t>
            </a:r>
            <a:r>
              <a:rPr lang="pt-BR" dirty="0"/>
              <a:t>("Numero de linhas = %d\n", </a:t>
            </a:r>
            <a:r>
              <a:rPr lang="pt-BR" dirty="0" err="1"/>
              <a:t>nlinhas</a:t>
            </a:r>
            <a:r>
              <a:rPr lang="pt-BR" dirty="0"/>
              <a:t>);</a:t>
            </a:r>
          </a:p>
          <a:p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r>
              <a:rPr lang="pt-BR" dirty="0"/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304800" y="3164681"/>
            <a:ext cx="4348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/* Conta número de linhas de um arquivo */</a:t>
            </a:r>
          </a:p>
        </p:txBody>
      </p:sp>
    </p:spTree>
    <p:extLst>
      <p:ext uri="{BB962C8B-B14F-4D97-AF65-F5344CB8AC3E}">
        <p14:creationId xmlns:p14="http://schemas.microsoft.com/office/powerpoint/2010/main" val="3515357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ARQUIVOS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200400" y="-381000"/>
            <a:ext cx="9220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#include &lt;</a:t>
            </a:r>
            <a:r>
              <a:rPr lang="pt-BR" sz="1200" dirty="0" err="1"/>
              <a:t>ctype.h</a:t>
            </a:r>
            <a:r>
              <a:rPr lang="pt-BR" sz="1200" dirty="0"/>
              <a:t>&gt; /* função </a:t>
            </a:r>
            <a:r>
              <a:rPr lang="pt-BR" sz="1200" dirty="0" err="1"/>
              <a:t>toupper</a:t>
            </a:r>
            <a:r>
              <a:rPr lang="pt-BR" sz="1200" dirty="0"/>
              <a:t> */</a:t>
            </a:r>
          </a:p>
          <a:p>
            <a:endParaRPr lang="pt-BR" sz="1200" dirty="0"/>
          </a:p>
          <a:p>
            <a:endParaRPr lang="pt-BR" sz="1200" dirty="0"/>
          </a:p>
          <a:p>
            <a:r>
              <a:rPr lang="pt-BR" sz="1200" dirty="0" err="1"/>
              <a:t>int</a:t>
            </a:r>
            <a:r>
              <a:rPr lang="pt-BR" sz="1200" dirty="0"/>
              <a:t> </a:t>
            </a:r>
            <a:r>
              <a:rPr lang="pt-BR" sz="1200" dirty="0" err="1"/>
              <a:t>main</a:t>
            </a:r>
            <a:r>
              <a:rPr lang="pt-BR" sz="1200" dirty="0"/>
              <a:t> (</a:t>
            </a:r>
            <a:r>
              <a:rPr lang="pt-BR" sz="1200" dirty="0" err="1"/>
              <a:t>void</a:t>
            </a:r>
            <a:r>
              <a:rPr lang="pt-BR" sz="1200" dirty="0"/>
              <a:t>)</a:t>
            </a:r>
          </a:p>
          <a:p>
            <a:r>
              <a:rPr lang="pt-BR" sz="1200" dirty="0"/>
              <a:t>{</a:t>
            </a:r>
          </a:p>
          <a:p>
            <a:r>
              <a:rPr lang="pt-BR" sz="1200" dirty="0"/>
              <a:t>	</a:t>
            </a:r>
            <a:r>
              <a:rPr lang="pt-BR" sz="1200" dirty="0" err="1"/>
              <a:t>int</a:t>
            </a:r>
            <a:r>
              <a:rPr lang="pt-BR" sz="1200" dirty="0"/>
              <a:t> c;</a:t>
            </a:r>
          </a:p>
          <a:p>
            <a:r>
              <a:rPr lang="pt-BR" sz="1200" dirty="0"/>
              <a:t>	char entrada[121]; /* armazena nome do arquivo de entrada */</a:t>
            </a:r>
          </a:p>
          <a:p>
            <a:r>
              <a:rPr lang="pt-BR" sz="1200" dirty="0"/>
              <a:t>	char </a:t>
            </a:r>
            <a:r>
              <a:rPr lang="pt-BR" sz="1200" dirty="0" err="1"/>
              <a:t>saida</a:t>
            </a:r>
            <a:r>
              <a:rPr lang="pt-BR" sz="1200" dirty="0"/>
              <a:t>[121]; /* armazena nome do arquivo de saída */</a:t>
            </a:r>
          </a:p>
          <a:p>
            <a:r>
              <a:rPr lang="pt-BR" sz="1200" dirty="0"/>
              <a:t>	FILE* e; /* ponteiro do arquivo de entrada */</a:t>
            </a:r>
          </a:p>
          <a:p>
            <a:r>
              <a:rPr lang="pt-BR" sz="1200" dirty="0"/>
              <a:t>	FILE* s; /* ponteiro do arquivo de saída */</a:t>
            </a:r>
          </a:p>
          <a:p>
            <a:r>
              <a:rPr lang="pt-BR" sz="1200" dirty="0"/>
              <a:t>	/* pede ao usuário os nomes dos arquivos */</a:t>
            </a:r>
          </a:p>
          <a:p>
            <a:r>
              <a:rPr lang="pt-BR" sz="1200" dirty="0"/>
              <a:t>	</a:t>
            </a:r>
            <a:r>
              <a:rPr lang="pt-BR" sz="1200" dirty="0" err="1"/>
              <a:t>printf</a:t>
            </a:r>
            <a:r>
              <a:rPr lang="pt-BR" sz="1200" dirty="0"/>
              <a:t>("Digite o nome do arquivo de entrada: ");</a:t>
            </a:r>
          </a:p>
          <a:p>
            <a:r>
              <a:rPr lang="pt-BR" sz="1200" dirty="0"/>
              <a:t>	</a:t>
            </a:r>
            <a:r>
              <a:rPr lang="pt-BR" sz="1200" dirty="0" err="1"/>
              <a:t>scanf</a:t>
            </a:r>
            <a:r>
              <a:rPr lang="pt-BR" sz="1200" dirty="0"/>
              <a:t>("%120s",entrada);</a:t>
            </a:r>
          </a:p>
          <a:p>
            <a:r>
              <a:rPr lang="pt-BR" sz="1200" dirty="0"/>
              <a:t>	</a:t>
            </a:r>
            <a:r>
              <a:rPr lang="pt-BR" sz="1200" dirty="0" err="1"/>
              <a:t>printf</a:t>
            </a:r>
            <a:r>
              <a:rPr lang="pt-BR" sz="1200" dirty="0"/>
              <a:t>("Digite o nome do arquivo de </a:t>
            </a:r>
            <a:r>
              <a:rPr lang="pt-BR" sz="1200" dirty="0" err="1"/>
              <a:t>saida</a:t>
            </a:r>
            <a:r>
              <a:rPr lang="pt-BR" sz="1200" dirty="0"/>
              <a:t>: ");</a:t>
            </a:r>
          </a:p>
          <a:p>
            <a:r>
              <a:rPr lang="pt-BR" sz="1200" dirty="0"/>
              <a:t>	</a:t>
            </a:r>
            <a:r>
              <a:rPr lang="pt-BR" sz="1200" dirty="0" err="1"/>
              <a:t>scanf</a:t>
            </a:r>
            <a:r>
              <a:rPr lang="pt-BR" sz="1200" dirty="0"/>
              <a:t>("%120s",saida);</a:t>
            </a:r>
          </a:p>
          <a:p>
            <a:r>
              <a:rPr lang="pt-BR" sz="1200" dirty="0"/>
              <a:t>	/* abre arquivos para leitura e para escrita */</a:t>
            </a:r>
          </a:p>
          <a:p>
            <a:r>
              <a:rPr lang="pt-BR" sz="1200" dirty="0"/>
              <a:t>	e = </a:t>
            </a:r>
            <a:r>
              <a:rPr lang="pt-BR" sz="1200" dirty="0" err="1"/>
              <a:t>fopen</a:t>
            </a:r>
            <a:r>
              <a:rPr lang="pt-BR" sz="1200" dirty="0"/>
              <a:t>("C:/Users/Desktop/ArqTeste.txt","rt");</a:t>
            </a:r>
          </a:p>
          <a:p>
            <a:r>
              <a:rPr lang="pt-BR" sz="1200" dirty="0"/>
              <a:t>	</a:t>
            </a:r>
            <a:r>
              <a:rPr lang="pt-BR" sz="1200" dirty="0" err="1"/>
              <a:t>if</a:t>
            </a:r>
            <a:r>
              <a:rPr lang="pt-BR" sz="1200" dirty="0"/>
              <a:t> (e == NULL) {</a:t>
            </a:r>
          </a:p>
          <a:p>
            <a:r>
              <a:rPr lang="pt-BR" sz="1200" dirty="0"/>
              <a:t>		</a:t>
            </a:r>
            <a:r>
              <a:rPr lang="pt-BR" sz="1200" dirty="0" err="1"/>
              <a:t>printf</a:t>
            </a:r>
            <a:r>
              <a:rPr lang="pt-BR" sz="1200" dirty="0"/>
              <a:t>("Não foi possível abrir arquivo de entrada.\n");</a:t>
            </a:r>
          </a:p>
          <a:p>
            <a:r>
              <a:rPr lang="pt-BR" sz="1200" dirty="0"/>
              <a:t>		</a:t>
            </a:r>
            <a:r>
              <a:rPr lang="pt-BR" sz="1200" dirty="0" err="1"/>
              <a:t>return</a:t>
            </a:r>
            <a:r>
              <a:rPr lang="pt-BR" sz="1200" dirty="0"/>
              <a:t> 1;</a:t>
            </a:r>
          </a:p>
          <a:p>
            <a:r>
              <a:rPr lang="pt-BR" sz="1200" dirty="0"/>
              <a:t>	}</a:t>
            </a:r>
          </a:p>
          <a:p>
            <a:r>
              <a:rPr lang="pt-BR" sz="1200" dirty="0"/>
              <a:t>	s = </a:t>
            </a:r>
            <a:r>
              <a:rPr lang="pt-BR" sz="1200" dirty="0" err="1"/>
              <a:t>fopen</a:t>
            </a:r>
            <a:r>
              <a:rPr lang="pt-BR" sz="1200" dirty="0"/>
              <a:t>("C:/Users/m13137542/Desktop/saida.txt","wt");</a:t>
            </a:r>
          </a:p>
          <a:p>
            <a:r>
              <a:rPr lang="pt-BR" sz="1200" dirty="0"/>
              <a:t>	</a:t>
            </a:r>
            <a:r>
              <a:rPr lang="pt-BR" sz="1200" dirty="0" err="1"/>
              <a:t>if</a:t>
            </a:r>
            <a:r>
              <a:rPr lang="pt-BR" sz="1200" dirty="0"/>
              <a:t> (s == NULL) {</a:t>
            </a:r>
          </a:p>
          <a:p>
            <a:r>
              <a:rPr lang="pt-BR" sz="1200" dirty="0"/>
              <a:t>		</a:t>
            </a:r>
            <a:r>
              <a:rPr lang="pt-BR" sz="1200" dirty="0" err="1"/>
              <a:t>printf</a:t>
            </a:r>
            <a:r>
              <a:rPr lang="pt-BR" sz="1200" dirty="0"/>
              <a:t>("Não foi possível abrir arquivo de </a:t>
            </a:r>
            <a:r>
              <a:rPr lang="pt-BR" sz="1200" dirty="0" err="1"/>
              <a:t>saida</a:t>
            </a:r>
            <a:r>
              <a:rPr lang="pt-BR" sz="1200" dirty="0"/>
              <a:t>.\n");</a:t>
            </a:r>
          </a:p>
          <a:p>
            <a:r>
              <a:rPr lang="pt-BR" sz="1200" dirty="0"/>
              <a:t>		</a:t>
            </a:r>
            <a:r>
              <a:rPr lang="pt-BR" sz="1200" dirty="0" err="1"/>
              <a:t>fclose</a:t>
            </a:r>
            <a:r>
              <a:rPr lang="pt-BR" sz="1200" dirty="0"/>
              <a:t>(e);</a:t>
            </a:r>
          </a:p>
          <a:p>
            <a:r>
              <a:rPr lang="pt-BR" sz="1200" dirty="0"/>
              <a:t>		</a:t>
            </a:r>
            <a:r>
              <a:rPr lang="pt-BR" sz="1200" dirty="0" err="1"/>
              <a:t>return</a:t>
            </a:r>
            <a:r>
              <a:rPr lang="pt-BR" sz="1200" dirty="0"/>
              <a:t> 1;</a:t>
            </a:r>
          </a:p>
          <a:p>
            <a:r>
              <a:rPr lang="pt-BR" sz="1200" dirty="0"/>
              <a:t>	}</a:t>
            </a:r>
          </a:p>
          <a:p>
            <a:r>
              <a:rPr lang="pt-BR" sz="1200" dirty="0"/>
              <a:t>	/* lê da entrada e escreve na saída */</a:t>
            </a:r>
          </a:p>
          <a:p>
            <a:r>
              <a:rPr lang="pt-BR" sz="1200" dirty="0"/>
              <a:t>	</a:t>
            </a:r>
            <a:r>
              <a:rPr lang="pt-BR" sz="1200" dirty="0" err="1"/>
              <a:t>while</a:t>
            </a:r>
            <a:r>
              <a:rPr lang="pt-BR" sz="1200" dirty="0"/>
              <a:t> ((c = </a:t>
            </a:r>
            <a:r>
              <a:rPr lang="pt-BR" sz="1200" dirty="0" err="1"/>
              <a:t>fgetc</a:t>
            </a:r>
            <a:r>
              <a:rPr lang="pt-BR" sz="1200" dirty="0"/>
              <a:t>(e)) != EOF)</a:t>
            </a:r>
          </a:p>
          <a:p>
            <a:r>
              <a:rPr lang="pt-BR" sz="1200" dirty="0"/>
              <a:t>		</a:t>
            </a:r>
            <a:r>
              <a:rPr lang="pt-BR" sz="1200" dirty="0" err="1"/>
              <a:t>fputc</a:t>
            </a:r>
            <a:r>
              <a:rPr lang="pt-BR" sz="1200" dirty="0"/>
              <a:t>(</a:t>
            </a:r>
            <a:r>
              <a:rPr lang="pt-BR" sz="1200" dirty="0" err="1"/>
              <a:t>toupper</a:t>
            </a:r>
            <a:r>
              <a:rPr lang="pt-BR" sz="1200" dirty="0"/>
              <a:t>(c),s);</a:t>
            </a:r>
          </a:p>
          <a:p>
            <a:r>
              <a:rPr lang="pt-BR" sz="1200" dirty="0"/>
              <a:t>		/* fecha arquivos */</a:t>
            </a:r>
          </a:p>
          <a:p>
            <a:r>
              <a:rPr lang="pt-BR" sz="1200" dirty="0"/>
              <a:t>		</a:t>
            </a:r>
            <a:r>
              <a:rPr lang="pt-BR" sz="1200" dirty="0" err="1"/>
              <a:t>fclose</a:t>
            </a:r>
            <a:r>
              <a:rPr lang="pt-BR" sz="1200" dirty="0"/>
              <a:t>(e);</a:t>
            </a:r>
          </a:p>
          <a:p>
            <a:r>
              <a:rPr lang="pt-BR" sz="1200" dirty="0"/>
              <a:t>		</a:t>
            </a:r>
            <a:r>
              <a:rPr lang="pt-BR" sz="1200" dirty="0" err="1"/>
              <a:t>fclose</a:t>
            </a:r>
            <a:r>
              <a:rPr lang="pt-BR" sz="1200" dirty="0"/>
              <a:t>(s);</a:t>
            </a:r>
          </a:p>
          <a:p>
            <a:r>
              <a:rPr lang="pt-BR" sz="1200" dirty="0" err="1"/>
              <a:t>return</a:t>
            </a:r>
            <a:r>
              <a:rPr lang="pt-BR" sz="1200" dirty="0"/>
              <a:t> 0;</a:t>
            </a:r>
          </a:p>
          <a:p>
            <a:r>
              <a:rPr lang="pt-BR" sz="1200" dirty="0"/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152400" y="2438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/* Converte arquivo para maiúsculas */</a:t>
            </a:r>
          </a:p>
          <a:p>
            <a:r>
              <a:rPr lang="pt-BR" dirty="0"/>
              <a:t>#include &lt;</a:t>
            </a:r>
            <a:r>
              <a:rPr lang="pt-BR" dirty="0" err="1"/>
              <a:t>stdio.h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98929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6245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160" dirty="0">
                <a:solidFill>
                  <a:srgbClr val="FF0000"/>
                </a:solidFill>
              </a:rPr>
              <a:t> </a:t>
            </a:r>
            <a:r>
              <a:rPr sz="4400" spc="-45" dirty="0">
                <a:solidFill>
                  <a:srgbClr val="FF0000"/>
                </a:solidFill>
              </a:rPr>
              <a:t>Exercício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60025" cy="135293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625"/>
              </a:spcBef>
              <a:tabLst>
                <a:tab pos="584200" algn="l"/>
                <a:tab pos="584835" algn="l"/>
              </a:tabLst>
            </a:pPr>
            <a:r>
              <a:rPr lang="pt-BR" sz="2800" dirty="0"/>
              <a:t>Escreva um programa que receba do usuário 5 números inteiros e o nome do arquivo no qual eles devem ser armazenados. Em seguida, ler do arquivo estes valores armazenados e imprimindo na tela. 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CA5C1A6B-5118-ECEF-FCE5-1A269BDBD04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6245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160" dirty="0">
                <a:solidFill>
                  <a:srgbClr val="FF0000"/>
                </a:solidFill>
              </a:rPr>
              <a:t> </a:t>
            </a:r>
            <a:r>
              <a:rPr sz="4400" spc="-45" dirty="0">
                <a:solidFill>
                  <a:srgbClr val="FF0000"/>
                </a:solidFill>
              </a:rPr>
              <a:t>Exercício</a:t>
            </a:r>
            <a:endParaRPr sz="4400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CA5C1A6B-5118-ECEF-FCE5-1A269BDBD04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8E7099E-42C5-4E0F-8C9C-573AE4228153}"/>
              </a:ext>
            </a:extLst>
          </p:cNvPr>
          <p:cNvSpPr txBox="1"/>
          <p:nvPr/>
        </p:nvSpPr>
        <p:spPr>
          <a:xfrm>
            <a:off x="457200" y="1676400"/>
            <a:ext cx="11430000" cy="323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 um programa que: </a:t>
            </a:r>
          </a:p>
          <a:p>
            <a:pPr marL="457200">
              <a:lnSpc>
                <a:spcPct val="107000"/>
              </a:lnSpc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 Crie/abra um arquivo texto de nome “Aula.txt” </a:t>
            </a:r>
          </a:p>
          <a:p>
            <a:pPr marL="457200">
              <a:lnSpc>
                <a:spcPct val="107000"/>
              </a:lnSpc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 Permita que o usuário grave diversos caracteres nesse arquivo, até que o usu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rio  entre com o caractere ‘0’ </a:t>
            </a:r>
          </a:p>
          <a:p>
            <a:pPr marL="457200">
              <a:lnSpc>
                <a:spcPct val="107000"/>
              </a:lnSpc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 Feche o arquivo </a:t>
            </a:r>
          </a:p>
          <a:p>
            <a:pPr marL="457200">
              <a:lnSpc>
                <a:spcPct val="107000"/>
              </a:lnSpc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Agora, abra e leia o arquivo, caractere por caractere, e escreva na tela todos os caracteres armazenados.</a:t>
            </a:r>
          </a:p>
        </p:txBody>
      </p:sp>
    </p:spTree>
    <p:extLst>
      <p:ext uri="{BB962C8B-B14F-4D97-AF65-F5344CB8AC3E}">
        <p14:creationId xmlns:p14="http://schemas.microsoft.com/office/powerpoint/2010/main" val="4034610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6245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160" dirty="0">
                <a:solidFill>
                  <a:srgbClr val="FF0000"/>
                </a:solidFill>
              </a:rPr>
              <a:t> </a:t>
            </a:r>
            <a:r>
              <a:rPr sz="4400" spc="-45" dirty="0">
                <a:solidFill>
                  <a:srgbClr val="FF0000"/>
                </a:solidFill>
              </a:rPr>
              <a:t>Exercício</a:t>
            </a:r>
            <a:endParaRPr sz="4400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CA5C1A6B-5118-ECEF-FCE5-1A269BDBD04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5715257-FAED-47CA-BE97-F7CBDF9CE976}"/>
              </a:ext>
            </a:extLst>
          </p:cNvPr>
          <p:cNvSpPr txBox="1"/>
          <p:nvPr/>
        </p:nvSpPr>
        <p:spPr>
          <a:xfrm>
            <a:off x="440634" y="1676400"/>
            <a:ext cx="115227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Faça um programa que leia um arquivo contendo o nome e o preço de diversos produtos (separados por linha), e calcule o total da compra.</a:t>
            </a:r>
          </a:p>
        </p:txBody>
      </p:sp>
    </p:spTree>
    <p:extLst>
      <p:ext uri="{BB962C8B-B14F-4D97-AF65-F5344CB8AC3E}">
        <p14:creationId xmlns:p14="http://schemas.microsoft.com/office/powerpoint/2010/main" val="3510388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6245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160" dirty="0">
                <a:solidFill>
                  <a:srgbClr val="FF0000"/>
                </a:solidFill>
              </a:rPr>
              <a:t> </a:t>
            </a:r>
            <a:r>
              <a:rPr sz="4400" spc="-45" dirty="0">
                <a:solidFill>
                  <a:srgbClr val="FF0000"/>
                </a:solidFill>
              </a:rPr>
              <a:t>Exercício</a:t>
            </a:r>
            <a:endParaRPr sz="4400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CA5C1A6B-5118-ECEF-FCE5-1A269BDBD04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5715257-FAED-47CA-BE97-F7CBDF9CE976}"/>
              </a:ext>
            </a:extLst>
          </p:cNvPr>
          <p:cNvSpPr txBox="1"/>
          <p:nvPr/>
        </p:nvSpPr>
        <p:spPr>
          <a:xfrm>
            <a:off x="440635" y="1676400"/>
            <a:ext cx="40551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Faça um programa que leia um arquivo contendo o nome e o preço de diversos produtos (separados por linha), e calcule o total da compra.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2B2A72-7905-42CA-96B9-15E1DBD8DCAC}"/>
              </a:ext>
            </a:extLst>
          </p:cNvPr>
          <p:cNvSpPr txBox="1"/>
          <p:nvPr/>
        </p:nvSpPr>
        <p:spPr>
          <a:xfrm>
            <a:off x="5181600" y="-64264"/>
            <a:ext cx="6245861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#include &lt;</a:t>
            </a:r>
            <a:r>
              <a:rPr lang="pt-BR" sz="1400" dirty="0" err="1"/>
              <a:t>stdio.h</a:t>
            </a:r>
            <a:r>
              <a:rPr lang="pt-BR" sz="1400" dirty="0"/>
              <a:t>&gt;</a:t>
            </a:r>
          </a:p>
          <a:p>
            <a:endParaRPr lang="pt-BR" sz="1400" dirty="0"/>
          </a:p>
          <a:p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main</a:t>
            </a:r>
            <a:r>
              <a:rPr lang="pt-BR" sz="1400" dirty="0"/>
              <a:t>(){</a:t>
            </a:r>
          </a:p>
          <a:p>
            <a:endParaRPr lang="pt-BR" sz="1400" dirty="0"/>
          </a:p>
          <a:p>
            <a:r>
              <a:rPr lang="pt-BR" sz="1400" dirty="0"/>
              <a:t>	FILE *arquivo;</a:t>
            </a:r>
          </a:p>
          <a:p>
            <a:r>
              <a:rPr lang="pt-BR" sz="1400" dirty="0"/>
              <a:t>	char </a:t>
            </a:r>
            <a:r>
              <a:rPr lang="pt-BR" sz="1400" dirty="0" err="1"/>
              <a:t>nomeArquivo</a:t>
            </a:r>
            <a:r>
              <a:rPr lang="pt-BR" sz="1400" dirty="0"/>
              <a:t>[] = "arquivo.txt";</a:t>
            </a:r>
          </a:p>
          <a:p>
            <a:endParaRPr lang="pt-BR" sz="1400" dirty="0"/>
          </a:p>
          <a:p>
            <a:r>
              <a:rPr lang="pt-BR" sz="1400" dirty="0"/>
              <a:t>	//Abre o arquivo no modo de leitura</a:t>
            </a:r>
          </a:p>
          <a:p>
            <a:r>
              <a:rPr lang="pt-BR" sz="1400" dirty="0"/>
              <a:t>	arquivo = </a:t>
            </a:r>
            <a:r>
              <a:rPr lang="pt-BR" sz="1400" dirty="0" err="1"/>
              <a:t>fopen</a:t>
            </a:r>
            <a:r>
              <a:rPr lang="pt-BR" sz="1400" dirty="0"/>
              <a:t>(</a:t>
            </a:r>
            <a:r>
              <a:rPr lang="pt-BR" sz="1400" dirty="0" err="1"/>
              <a:t>nomeArquivo</a:t>
            </a:r>
            <a:r>
              <a:rPr lang="pt-BR" sz="1400" dirty="0"/>
              <a:t>, "r");</a:t>
            </a:r>
          </a:p>
          <a:p>
            <a:r>
              <a:rPr lang="pt-BR" sz="1400" dirty="0"/>
              <a:t>	</a:t>
            </a:r>
            <a:r>
              <a:rPr lang="pt-BR" sz="1400" dirty="0" err="1"/>
              <a:t>if</a:t>
            </a:r>
            <a:r>
              <a:rPr lang="pt-BR" sz="1400" dirty="0"/>
              <a:t> (arquivo == NULL){</a:t>
            </a:r>
          </a:p>
          <a:p>
            <a:r>
              <a:rPr lang="pt-BR" sz="1400" dirty="0"/>
              <a:t>		</a:t>
            </a:r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nErro</a:t>
            </a:r>
            <a:r>
              <a:rPr lang="pt-BR" sz="1400" dirty="0"/>
              <a:t> ao Abrir o Arquivo %s!!!\n", </a:t>
            </a:r>
            <a:r>
              <a:rPr lang="pt-BR" sz="1400" dirty="0" err="1"/>
              <a:t>nomeArquivo</a:t>
            </a:r>
            <a:r>
              <a:rPr lang="pt-BR" sz="1400" dirty="0"/>
              <a:t>);</a:t>
            </a:r>
          </a:p>
          <a:p>
            <a:r>
              <a:rPr lang="pt-BR" sz="1400" dirty="0"/>
              <a:t>		</a:t>
            </a:r>
            <a:r>
              <a:rPr lang="pt-BR" sz="1400" dirty="0" err="1"/>
              <a:t>return</a:t>
            </a:r>
            <a:r>
              <a:rPr lang="pt-BR" sz="1400" dirty="0"/>
              <a:t> 1;</a:t>
            </a:r>
          </a:p>
          <a:p>
            <a:r>
              <a:rPr lang="pt-BR" sz="1400" dirty="0"/>
              <a:t>	}</a:t>
            </a:r>
          </a:p>
          <a:p>
            <a:endParaRPr lang="pt-BR" sz="1400" dirty="0"/>
          </a:p>
          <a:p>
            <a:r>
              <a:rPr lang="pt-BR" sz="1400" dirty="0"/>
              <a:t>	char nome[100];</a:t>
            </a:r>
          </a:p>
          <a:p>
            <a:r>
              <a:rPr lang="pt-BR" sz="1400" dirty="0"/>
              <a:t>	</a:t>
            </a:r>
            <a:r>
              <a:rPr lang="pt-BR" sz="1400" dirty="0" err="1"/>
              <a:t>float</a:t>
            </a:r>
            <a:r>
              <a:rPr lang="pt-BR" sz="1400" dirty="0"/>
              <a:t> </a:t>
            </a:r>
            <a:r>
              <a:rPr lang="pt-BR" sz="1400" dirty="0" err="1"/>
              <a:t>preco</a:t>
            </a:r>
            <a:r>
              <a:rPr lang="pt-BR" sz="1400" dirty="0"/>
              <a:t>;</a:t>
            </a:r>
          </a:p>
          <a:p>
            <a:r>
              <a:rPr lang="pt-BR" sz="1400" dirty="0"/>
              <a:t>	</a:t>
            </a:r>
            <a:r>
              <a:rPr lang="pt-BR" sz="1400" dirty="0" err="1"/>
              <a:t>float</a:t>
            </a:r>
            <a:r>
              <a:rPr lang="pt-BR" sz="1400" dirty="0"/>
              <a:t> total = 0.0;</a:t>
            </a:r>
          </a:p>
          <a:p>
            <a:endParaRPr lang="pt-BR" sz="1400" dirty="0"/>
          </a:p>
          <a:p>
            <a:r>
              <a:rPr lang="pt-BR" sz="1400" dirty="0"/>
              <a:t>	//Le cada linha do arquivo e calcula o total</a:t>
            </a:r>
          </a:p>
          <a:p>
            <a:r>
              <a:rPr lang="pt-BR" sz="1400" dirty="0"/>
              <a:t>	</a:t>
            </a:r>
            <a:r>
              <a:rPr lang="pt-BR" sz="1400" dirty="0" err="1"/>
              <a:t>while</a:t>
            </a:r>
            <a:r>
              <a:rPr lang="pt-BR" sz="1400" dirty="0"/>
              <a:t> (</a:t>
            </a:r>
            <a:r>
              <a:rPr lang="pt-BR" sz="1400" dirty="0" err="1"/>
              <a:t>fscanf</a:t>
            </a:r>
            <a:r>
              <a:rPr lang="pt-BR" sz="1400" dirty="0"/>
              <a:t>(arquivo, "%99s %f", nome, &amp;</a:t>
            </a:r>
            <a:r>
              <a:rPr lang="pt-BR" sz="1400" dirty="0" err="1"/>
              <a:t>preco</a:t>
            </a:r>
            <a:r>
              <a:rPr lang="pt-BR" sz="1400" dirty="0"/>
              <a:t>) == 2){</a:t>
            </a:r>
          </a:p>
          <a:p>
            <a:r>
              <a:rPr lang="pt-BR" sz="1400" dirty="0"/>
              <a:t>		</a:t>
            </a:r>
            <a:r>
              <a:rPr lang="pt-BR" sz="1400" dirty="0" err="1"/>
              <a:t>printf</a:t>
            </a:r>
            <a:r>
              <a:rPr lang="pt-BR" sz="1400" dirty="0"/>
              <a:t>("Produto: %s, </a:t>
            </a:r>
            <a:r>
              <a:rPr lang="pt-BR" sz="1400" dirty="0" err="1"/>
              <a:t>Preco</a:t>
            </a:r>
            <a:r>
              <a:rPr lang="pt-BR" sz="1400" dirty="0"/>
              <a:t>: %.2f\n", nome, </a:t>
            </a:r>
            <a:r>
              <a:rPr lang="pt-BR" sz="1400" dirty="0" err="1"/>
              <a:t>preco</a:t>
            </a:r>
            <a:r>
              <a:rPr lang="pt-BR" sz="1400" dirty="0"/>
              <a:t>);</a:t>
            </a:r>
          </a:p>
          <a:p>
            <a:r>
              <a:rPr lang="pt-BR" sz="1400" dirty="0"/>
              <a:t>		total += </a:t>
            </a:r>
            <a:r>
              <a:rPr lang="pt-BR" sz="1400" dirty="0" err="1"/>
              <a:t>preco</a:t>
            </a:r>
            <a:r>
              <a:rPr lang="pt-BR" sz="1400" dirty="0"/>
              <a:t>;</a:t>
            </a:r>
          </a:p>
          <a:p>
            <a:r>
              <a:rPr lang="pt-BR" sz="1400" dirty="0"/>
              <a:t>	}</a:t>
            </a:r>
          </a:p>
          <a:p>
            <a:endParaRPr lang="pt-BR" sz="1400" dirty="0"/>
          </a:p>
          <a:p>
            <a:r>
              <a:rPr lang="pt-BR" sz="1400" dirty="0"/>
              <a:t>	//Fecha o arquivo</a:t>
            </a:r>
          </a:p>
          <a:p>
            <a:r>
              <a:rPr lang="pt-BR" sz="1400" dirty="0"/>
              <a:t>	</a:t>
            </a:r>
            <a:r>
              <a:rPr lang="pt-BR" sz="1400" dirty="0" err="1"/>
              <a:t>fclose</a:t>
            </a:r>
            <a:r>
              <a:rPr lang="pt-BR" sz="1400" dirty="0"/>
              <a:t>(arquivo);</a:t>
            </a:r>
          </a:p>
          <a:p>
            <a:endParaRPr lang="pt-BR" sz="1400" dirty="0"/>
          </a:p>
          <a:p>
            <a:r>
              <a:rPr lang="pt-BR" sz="1400" dirty="0"/>
              <a:t>	//Imprime o total da compra</a:t>
            </a:r>
          </a:p>
          <a:p>
            <a:r>
              <a:rPr lang="pt-BR" sz="1400" dirty="0"/>
              <a:t>	</a:t>
            </a:r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nTotal</a:t>
            </a:r>
            <a:r>
              <a:rPr lang="pt-BR" sz="1400" dirty="0"/>
              <a:t> da Compra: %.2f\n", total);</a:t>
            </a:r>
          </a:p>
          <a:p>
            <a:endParaRPr lang="pt-BR" sz="1400" dirty="0"/>
          </a:p>
          <a:p>
            <a:r>
              <a:rPr lang="pt-BR" sz="1400" dirty="0"/>
              <a:t>	</a:t>
            </a:r>
            <a:r>
              <a:rPr lang="pt-BR" sz="1400" dirty="0" err="1"/>
              <a:t>return</a:t>
            </a:r>
            <a:r>
              <a:rPr lang="pt-BR" sz="1400" dirty="0"/>
              <a:t> 0;</a:t>
            </a:r>
          </a:p>
          <a:p>
            <a:r>
              <a:rPr lang="pt-B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8060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6245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160" dirty="0">
                <a:solidFill>
                  <a:srgbClr val="FF0000"/>
                </a:solidFill>
              </a:rPr>
              <a:t> </a:t>
            </a:r>
            <a:r>
              <a:rPr sz="4400" spc="-45" dirty="0">
                <a:solidFill>
                  <a:srgbClr val="FF0000"/>
                </a:solidFill>
              </a:rPr>
              <a:t>Exercício</a:t>
            </a:r>
            <a:endParaRPr sz="4400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CA5C1A6B-5118-ECEF-FCE5-1A269BDBD04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8E7099E-42C5-4E0F-8C9C-573AE4228153}"/>
              </a:ext>
            </a:extLst>
          </p:cNvPr>
          <p:cNvSpPr txBox="1"/>
          <p:nvPr/>
        </p:nvSpPr>
        <p:spPr>
          <a:xfrm>
            <a:off x="457200" y="1676400"/>
            <a:ext cx="11430000" cy="323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 um programa que: </a:t>
            </a:r>
          </a:p>
          <a:p>
            <a:pPr marL="457200">
              <a:lnSpc>
                <a:spcPct val="107000"/>
              </a:lnSpc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 Crie/abra um arquivo texto de nome “Aula.txt” </a:t>
            </a:r>
          </a:p>
          <a:p>
            <a:pPr marL="457200">
              <a:lnSpc>
                <a:spcPct val="107000"/>
              </a:lnSpc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 Permita que o usuário grave diversos caracteres nesse arquivo, até que o usu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rio  entre com o caractere ‘0’ </a:t>
            </a:r>
          </a:p>
          <a:p>
            <a:pPr marL="457200">
              <a:lnSpc>
                <a:spcPct val="107000"/>
              </a:lnSpc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 Feche o arquivo </a:t>
            </a:r>
          </a:p>
          <a:p>
            <a:pPr marL="457200">
              <a:lnSpc>
                <a:spcPct val="107000"/>
              </a:lnSpc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Agora, abra e leia o arquivo, caractere por caractere, e escreva na tela todos os caracteres armazenados.</a:t>
            </a:r>
          </a:p>
        </p:txBody>
      </p:sp>
    </p:spTree>
    <p:extLst>
      <p:ext uri="{BB962C8B-B14F-4D97-AF65-F5344CB8AC3E}">
        <p14:creationId xmlns:p14="http://schemas.microsoft.com/office/powerpoint/2010/main" val="3226767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PONTEIROS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52400" y="1676400"/>
            <a:ext cx="11887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333333"/>
                </a:solidFill>
                <a:latin typeface="Helvetica Neue"/>
              </a:rPr>
              <a:t>A utilização de ponteiros em linguagem C é uma das características que tornam a linguagem tão flexível e poderosa.</a:t>
            </a:r>
          </a:p>
          <a:p>
            <a:pPr algn="just"/>
            <a:endParaRPr lang="pt-BR" sz="2400" dirty="0">
              <a:solidFill>
                <a:srgbClr val="333333"/>
              </a:solidFill>
              <a:latin typeface="Helvetica Neue"/>
            </a:endParaRPr>
          </a:p>
          <a:p>
            <a:pPr algn="just"/>
            <a:r>
              <a:rPr lang="pt-BR" sz="2400" dirty="0">
                <a:solidFill>
                  <a:srgbClr val="333333"/>
                </a:solidFill>
                <a:latin typeface="Helvetica Neue"/>
              </a:rPr>
              <a:t>Ponteiros ou apontadores, são variáveis que armazenam o endereço de memória de outras variáveis.</a:t>
            </a:r>
          </a:p>
          <a:p>
            <a:pPr algn="just"/>
            <a:endParaRPr lang="pt-BR" sz="2400" dirty="0">
              <a:solidFill>
                <a:srgbClr val="333333"/>
              </a:solidFill>
              <a:latin typeface="Helvetica Neue"/>
            </a:endParaRPr>
          </a:p>
          <a:p>
            <a:pPr algn="just"/>
            <a:r>
              <a:rPr lang="pt-BR" sz="2400" dirty="0">
                <a:solidFill>
                  <a:srgbClr val="333333"/>
                </a:solidFill>
                <a:latin typeface="Helvetica Neue"/>
              </a:rPr>
              <a:t>Dizemos que um ponteiro “aponta” para uma variável quando contém o endereço da mesma.</a:t>
            </a:r>
          </a:p>
          <a:p>
            <a:pPr algn="just"/>
            <a:endParaRPr lang="pt-BR" sz="2400" dirty="0">
              <a:solidFill>
                <a:srgbClr val="333333"/>
              </a:solidFill>
              <a:latin typeface="Helvetica Neue"/>
            </a:endParaRPr>
          </a:p>
          <a:p>
            <a:pPr algn="just"/>
            <a:r>
              <a:rPr lang="pt-BR" sz="2400" dirty="0">
                <a:solidFill>
                  <a:srgbClr val="333333"/>
                </a:solidFill>
                <a:latin typeface="Helvetica Neue"/>
              </a:rPr>
              <a:t>Os ponteiros podem apontar para qualquer tipo de variável. Portanto temos ponteiros para </a:t>
            </a:r>
            <a:r>
              <a:rPr lang="pt-BR" sz="2400" dirty="0" err="1">
                <a:solidFill>
                  <a:srgbClr val="333333"/>
                </a:solidFill>
                <a:latin typeface="Helvetica Neue"/>
              </a:rPr>
              <a:t>int</a:t>
            </a:r>
            <a:r>
              <a:rPr lang="pt-BR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pt-BR" sz="2400" dirty="0" err="1">
                <a:solidFill>
                  <a:srgbClr val="333333"/>
                </a:solidFill>
                <a:latin typeface="Helvetica Neue"/>
              </a:rPr>
              <a:t>float</a:t>
            </a:r>
            <a:r>
              <a:rPr lang="pt-BR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pt-BR" sz="2400" dirty="0" err="1">
                <a:solidFill>
                  <a:srgbClr val="333333"/>
                </a:solidFill>
                <a:latin typeface="Helvetica Neue"/>
              </a:rPr>
              <a:t>double</a:t>
            </a:r>
            <a:r>
              <a:rPr lang="pt-BR" sz="2400" dirty="0">
                <a:solidFill>
                  <a:srgbClr val="333333"/>
                </a:solidFill>
                <a:latin typeface="Helvetica Neue"/>
              </a:rPr>
              <a:t>, etc.</a:t>
            </a:r>
            <a:endParaRPr lang="pt-BR" sz="2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6624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3126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110" dirty="0">
                <a:solidFill>
                  <a:srgbClr val="FF0000"/>
                </a:solidFill>
              </a:rPr>
              <a:t> </a:t>
            </a:r>
            <a:r>
              <a:rPr lang="pt-BR" sz="4400" spc="-40" dirty="0">
                <a:solidFill>
                  <a:srgbClr val="FF0000"/>
                </a:solidFill>
              </a:rPr>
              <a:t>ESTRUTURA DE DADOS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24509" y="2874885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que são dados?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57639" y="3812597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que são estrutura de dados?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991498-9584-41A0-8CD4-A9D7ECDA86A3}"/>
              </a:ext>
            </a:extLst>
          </p:cNvPr>
          <p:cNvSpPr txBox="1"/>
          <p:nvPr/>
        </p:nvSpPr>
        <p:spPr>
          <a:xfrm>
            <a:off x="627822" y="1983008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O que são algoritmos?</a:t>
            </a:r>
          </a:p>
        </p:txBody>
      </p:sp>
    </p:spTree>
    <p:extLst>
      <p:ext uri="{BB962C8B-B14F-4D97-AF65-F5344CB8AC3E}">
        <p14:creationId xmlns:p14="http://schemas.microsoft.com/office/powerpoint/2010/main" val="1116267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PONTEIROS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98174" y="1359407"/>
            <a:ext cx="118872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rgbClr val="333333"/>
                </a:solidFill>
                <a:latin typeface="Helvetica Neue"/>
              </a:rPr>
              <a:t>Por que usar ponteiros?</a:t>
            </a:r>
          </a:p>
          <a:p>
            <a:pPr algn="just"/>
            <a:endParaRPr lang="pt-BR" sz="2000" dirty="0">
              <a:solidFill>
                <a:srgbClr val="333333"/>
              </a:solidFill>
              <a:latin typeface="Helvetica Neue"/>
            </a:endParaRPr>
          </a:p>
          <a:p>
            <a:pPr algn="just"/>
            <a:r>
              <a:rPr lang="pt-BR" sz="2000" dirty="0">
                <a:solidFill>
                  <a:srgbClr val="333333"/>
                </a:solidFill>
                <a:latin typeface="Helvetica Neue"/>
              </a:rPr>
              <a:t>Ponteiros são muito úteis quando uma variável tem que ser acessada em diferentes partes de um programa.</a:t>
            </a:r>
          </a:p>
          <a:p>
            <a:pPr algn="just"/>
            <a:endParaRPr lang="pt-BR" sz="2000" dirty="0">
              <a:solidFill>
                <a:srgbClr val="333333"/>
              </a:solidFill>
              <a:latin typeface="Helvetica Neue"/>
            </a:endParaRPr>
          </a:p>
          <a:p>
            <a:pPr algn="just"/>
            <a:r>
              <a:rPr lang="pt-BR" sz="2000" dirty="0">
                <a:solidFill>
                  <a:srgbClr val="333333"/>
                </a:solidFill>
                <a:latin typeface="Helvetica Neue"/>
              </a:rPr>
              <a:t>Neste caso, o código pode ter vários ponteiros espalhados por diversas partes do programa, “apontando” para a variável que contém o dado desejado.</a:t>
            </a:r>
          </a:p>
          <a:p>
            <a:pPr algn="just"/>
            <a:endParaRPr lang="pt-BR" sz="2000" dirty="0">
              <a:solidFill>
                <a:srgbClr val="333333"/>
              </a:solidFill>
              <a:latin typeface="Helvetica Neue"/>
            </a:endParaRPr>
          </a:p>
          <a:p>
            <a:pPr algn="just"/>
            <a:r>
              <a:rPr lang="pt-BR" sz="2000" dirty="0">
                <a:solidFill>
                  <a:srgbClr val="333333"/>
                </a:solidFill>
                <a:latin typeface="Helvetica Neue"/>
              </a:rPr>
              <a:t>Caso este dado seja alterado, não há problema algum, pois todas as partes do programa tem um ponteiro que aponta para o endereço onde reside o dado atualizado.</a:t>
            </a:r>
          </a:p>
          <a:p>
            <a:pPr algn="just"/>
            <a:endParaRPr lang="pt-BR" sz="2000" dirty="0">
              <a:solidFill>
                <a:srgbClr val="333333"/>
              </a:solidFill>
              <a:latin typeface="Helvetica Neue"/>
            </a:endParaRPr>
          </a:p>
          <a:p>
            <a:pPr algn="just"/>
            <a:r>
              <a:rPr lang="pt-BR" sz="2000" dirty="0">
                <a:solidFill>
                  <a:srgbClr val="333333"/>
                </a:solidFill>
                <a:latin typeface="Helvetica Neue"/>
              </a:rPr>
              <a:t>Existem várias situações onde ponteiros são úteis, por exemplo:</a:t>
            </a:r>
          </a:p>
          <a:p>
            <a:pPr algn="just"/>
            <a:endParaRPr lang="pt-BR" sz="2000" dirty="0">
              <a:solidFill>
                <a:srgbClr val="333333"/>
              </a:solidFill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333333"/>
                </a:solidFill>
                <a:latin typeface="Helvetica Neue"/>
              </a:rPr>
              <a:t> Alocação dinâmica de memória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333333"/>
                </a:solidFill>
                <a:latin typeface="Helvetica Neue"/>
              </a:rPr>
              <a:t> Manipulação de </a:t>
            </a:r>
            <a:r>
              <a:rPr lang="pt-BR" sz="2000" dirty="0" err="1">
                <a:solidFill>
                  <a:srgbClr val="333333"/>
                </a:solidFill>
                <a:latin typeface="Helvetica Neue"/>
              </a:rPr>
              <a:t>arrays</a:t>
            </a:r>
            <a:r>
              <a:rPr lang="pt-BR" sz="2000" dirty="0">
                <a:solidFill>
                  <a:srgbClr val="333333"/>
                </a:solidFill>
                <a:latin typeface="Helvetica Neue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333333"/>
                </a:solidFill>
                <a:latin typeface="Helvetica Neue"/>
              </a:rPr>
              <a:t> Para retornar mais de um valor em uma função.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333333"/>
                </a:solidFill>
                <a:latin typeface="Helvetica Neue"/>
              </a:rPr>
              <a:t> Referência para listas, pilhas, árvores e grafos.</a:t>
            </a:r>
            <a:endParaRPr lang="pt-BR" sz="2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35769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PONTEIROS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57200" y="1447800"/>
            <a:ext cx="10744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333333"/>
                </a:solidFill>
                <a:latin typeface="Helvetica Neue"/>
              </a:rPr>
              <a:t>Sintaxe de declaração de ponteiro</a:t>
            </a:r>
          </a:p>
          <a:p>
            <a:endParaRPr lang="pt-BR" sz="2400" dirty="0">
              <a:solidFill>
                <a:srgbClr val="333333"/>
              </a:solidFill>
              <a:latin typeface="Helvetica Neue"/>
            </a:endParaRPr>
          </a:p>
          <a:p>
            <a:r>
              <a:rPr lang="pt-BR" sz="2400" b="1" dirty="0">
                <a:solidFill>
                  <a:srgbClr val="333333"/>
                </a:solidFill>
                <a:latin typeface="Helvetica Neue"/>
              </a:rPr>
              <a:t>tipo *</a:t>
            </a:r>
            <a:r>
              <a:rPr lang="pt-BR" sz="2400" b="1" dirty="0" err="1">
                <a:solidFill>
                  <a:srgbClr val="333333"/>
                </a:solidFill>
                <a:latin typeface="Helvetica Neue"/>
              </a:rPr>
              <a:t>nome_ponteiro</a:t>
            </a:r>
            <a:r>
              <a:rPr lang="pt-BR" sz="2400" b="1" dirty="0">
                <a:solidFill>
                  <a:srgbClr val="333333"/>
                </a:solidFill>
                <a:latin typeface="Helvetica Neue"/>
              </a:rPr>
              <a:t>;</a:t>
            </a:r>
          </a:p>
          <a:p>
            <a:endParaRPr lang="pt-BR" sz="2400" dirty="0">
              <a:solidFill>
                <a:srgbClr val="333333"/>
              </a:solidFill>
              <a:latin typeface="Helvetica Neue"/>
            </a:endParaRPr>
          </a:p>
          <a:p>
            <a:r>
              <a:rPr lang="pt-BR" sz="2400" dirty="0">
                <a:solidFill>
                  <a:srgbClr val="333333"/>
                </a:solidFill>
                <a:latin typeface="Helvetica Neue"/>
              </a:rPr>
              <a:t>Onde temos:</a:t>
            </a:r>
          </a:p>
          <a:p>
            <a:endParaRPr lang="pt-BR" sz="2400" dirty="0">
              <a:solidFill>
                <a:srgbClr val="333333"/>
              </a:solidFill>
              <a:latin typeface="Helvetica Neue"/>
            </a:endParaRPr>
          </a:p>
          <a:p>
            <a:r>
              <a:rPr lang="pt-BR" sz="2400" b="1" dirty="0">
                <a:solidFill>
                  <a:srgbClr val="333333"/>
                </a:solidFill>
                <a:latin typeface="Helvetica Neue"/>
              </a:rPr>
              <a:t>tipo</a:t>
            </a:r>
            <a:r>
              <a:rPr lang="pt-BR" sz="2400" dirty="0">
                <a:solidFill>
                  <a:srgbClr val="333333"/>
                </a:solidFill>
                <a:latin typeface="Helvetica Neue"/>
              </a:rPr>
              <a:t> : é o tipo de dado da variável cujo endereço o ponteiro armazena.</a:t>
            </a:r>
          </a:p>
          <a:p>
            <a:r>
              <a:rPr lang="pt-BR" sz="2400" b="1" dirty="0">
                <a:solidFill>
                  <a:srgbClr val="333333"/>
                </a:solidFill>
                <a:latin typeface="Helvetica Neue"/>
              </a:rPr>
              <a:t>*</a:t>
            </a:r>
            <a:r>
              <a:rPr lang="pt-BR" sz="2400" b="1" dirty="0" err="1">
                <a:solidFill>
                  <a:srgbClr val="333333"/>
                </a:solidFill>
                <a:latin typeface="Helvetica Neue"/>
              </a:rPr>
              <a:t>nome_ponteiro</a:t>
            </a:r>
            <a:r>
              <a:rPr lang="pt-BR" sz="2400" b="1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pt-BR" sz="2400" dirty="0">
                <a:solidFill>
                  <a:srgbClr val="333333"/>
                </a:solidFill>
                <a:latin typeface="Helvetica Neue"/>
              </a:rPr>
              <a:t>: O nome da variável ponteiro.</a:t>
            </a:r>
          </a:p>
          <a:p>
            <a:endParaRPr lang="pt-BR" sz="2400" dirty="0">
              <a:solidFill>
                <a:srgbClr val="333333"/>
              </a:solidFill>
              <a:latin typeface="Helvetica Neue"/>
            </a:endParaRPr>
          </a:p>
          <a:p>
            <a:r>
              <a:rPr lang="pt-BR" sz="2400" dirty="0">
                <a:solidFill>
                  <a:srgbClr val="333333"/>
                </a:solidFill>
                <a:latin typeface="Helvetica Neue"/>
              </a:rPr>
              <a:t>O asterisco * neste tipo de declaração determina que a variável será um ponteiro.</a:t>
            </a:r>
          </a:p>
          <a:p>
            <a:endParaRPr lang="pt-BR" sz="2400" dirty="0">
              <a:solidFill>
                <a:srgbClr val="333333"/>
              </a:solidFill>
              <a:latin typeface="Helvetica Neue"/>
            </a:endParaRPr>
          </a:p>
          <a:p>
            <a:r>
              <a:rPr lang="pt-BR" sz="2400" dirty="0">
                <a:solidFill>
                  <a:srgbClr val="333333"/>
                </a:solidFill>
                <a:latin typeface="Helvetica Neue"/>
              </a:rPr>
              <a:t>Exemplo de declaração de ponteiro:</a:t>
            </a:r>
          </a:p>
          <a:p>
            <a:r>
              <a:rPr lang="pt-BR" sz="2400" b="1" dirty="0" err="1">
                <a:solidFill>
                  <a:srgbClr val="333333"/>
                </a:solidFill>
                <a:latin typeface="Helvetica Neue"/>
              </a:rPr>
              <a:t>int</a:t>
            </a:r>
            <a:r>
              <a:rPr lang="pt-BR" sz="2400" b="1" dirty="0">
                <a:solidFill>
                  <a:srgbClr val="333333"/>
                </a:solidFill>
                <a:latin typeface="Helvetica Neue"/>
              </a:rPr>
              <a:t> *</a:t>
            </a:r>
            <a:r>
              <a:rPr lang="pt-BR" sz="2400" b="1" dirty="0" err="1">
                <a:solidFill>
                  <a:srgbClr val="333333"/>
                </a:solidFill>
                <a:latin typeface="Helvetica Neue"/>
              </a:rPr>
              <a:t>ptr</a:t>
            </a:r>
            <a:r>
              <a:rPr lang="pt-BR" sz="2400" b="1" dirty="0">
                <a:solidFill>
                  <a:srgbClr val="333333"/>
                </a:solidFill>
                <a:latin typeface="Helvetica Neue"/>
              </a:rPr>
              <a:t>;</a:t>
            </a:r>
            <a:endParaRPr lang="pt-BR" sz="2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05300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PONTEIROS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638800" y="457200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#include &lt;</a:t>
            </a:r>
            <a:r>
              <a:rPr lang="pt-BR" dirty="0" err="1"/>
              <a:t>stdio.h</a:t>
            </a:r>
            <a:r>
              <a:rPr lang="pt-BR" dirty="0"/>
              <a:t>&gt;</a:t>
            </a:r>
          </a:p>
          <a:p>
            <a:r>
              <a:rPr lang="pt-BR" dirty="0"/>
              <a:t>#include &lt;</a:t>
            </a:r>
            <a:r>
              <a:rPr lang="pt-BR" dirty="0" err="1"/>
              <a:t>conio.h</a:t>
            </a:r>
            <a:r>
              <a:rPr lang="pt-BR" dirty="0"/>
              <a:t>&gt;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void</a:t>
            </a:r>
            <a:r>
              <a:rPr lang="pt-BR" dirty="0"/>
              <a:t>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//valor é a variável que</a:t>
            </a:r>
          </a:p>
          <a:p>
            <a:r>
              <a:rPr lang="pt-BR" dirty="0"/>
              <a:t>  //será apontada pelo ponteiro</a:t>
            </a:r>
          </a:p>
          <a:p>
            <a:r>
              <a:rPr lang="pt-BR" dirty="0"/>
              <a:t>  </a:t>
            </a:r>
            <a:r>
              <a:rPr lang="pt-BR" dirty="0" err="1"/>
              <a:t>int</a:t>
            </a:r>
            <a:r>
              <a:rPr lang="pt-BR" dirty="0"/>
              <a:t> valor = 27;</a:t>
            </a:r>
          </a:p>
          <a:p>
            <a:r>
              <a:rPr lang="pt-BR" dirty="0"/>
              <a:t>  </a:t>
            </a:r>
          </a:p>
          <a:p>
            <a:r>
              <a:rPr lang="pt-BR" dirty="0"/>
              <a:t>  //declaração de variável ponteiro</a:t>
            </a:r>
          </a:p>
          <a:p>
            <a:r>
              <a:rPr lang="pt-BR" dirty="0"/>
              <a:t>  </a:t>
            </a:r>
            <a:r>
              <a:rPr lang="pt-BR" dirty="0" err="1"/>
              <a:t>int</a:t>
            </a:r>
            <a:r>
              <a:rPr lang="pt-BR" dirty="0"/>
              <a:t> *</a:t>
            </a:r>
            <a:r>
              <a:rPr lang="pt-BR" dirty="0" err="1"/>
              <a:t>ptr</a:t>
            </a:r>
            <a:r>
              <a:rPr lang="pt-BR" dirty="0"/>
              <a:t>;</a:t>
            </a:r>
          </a:p>
          <a:p>
            <a:r>
              <a:rPr lang="pt-BR" dirty="0"/>
              <a:t>  </a:t>
            </a:r>
          </a:p>
          <a:p>
            <a:r>
              <a:rPr lang="pt-BR" dirty="0"/>
              <a:t>  //atribuindo o endereço da variável valor ao ponteiro</a:t>
            </a:r>
          </a:p>
          <a:p>
            <a:r>
              <a:rPr lang="pt-BR" dirty="0"/>
              <a:t>  </a:t>
            </a:r>
            <a:r>
              <a:rPr lang="pt-BR" dirty="0" err="1"/>
              <a:t>ptr</a:t>
            </a:r>
            <a:r>
              <a:rPr lang="pt-BR" dirty="0"/>
              <a:t> = &amp;valor;</a:t>
            </a:r>
          </a:p>
          <a:p>
            <a:r>
              <a:rPr lang="pt-BR" dirty="0"/>
              <a:t>  </a:t>
            </a:r>
          </a:p>
          <a:p>
            <a:r>
              <a:rPr lang="pt-BR" dirty="0"/>
              <a:t>  </a:t>
            </a:r>
            <a:r>
              <a:rPr lang="pt-BR" dirty="0" err="1"/>
              <a:t>printf</a:t>
            </a:r>
            <a:r>
              <a:rPr lang="pt-BR" dirty="0"/>
              <a:t>("Utilizando ponteiros\n\n");</a:t>
            </a:r>
          </a:p>
          <a:p>
            <a:r>
              <a:rPr lang="pt-BR" dirty="0"/>
              <a:t>  </a:t>
            </a:r>
            <a:r>
              <a:rPr lang="pt-BR" dirty="0" err="1"/>
              <a:t>printf</a:t>
            </a:r>
            <a:r>
              <a:rPr lang="pt-BR" dirty="0"/>
              <a:t> ("</a:t>
            </a:r>
            <a:r>
              <a:rPr lang="pt-BR" dirty="0" err="1"/>
              <a:t>Conteudo</a:t>
            </a:r>
            <a:r>
              <a:rPr lang="pt-BR" dirty="0"/>
              <a:t> da </a:t>
            </a:r>
            <a:r>
              <a:rPr lang="pt-BR" dirty="0" err="1"/>
              <a:t>variavel</a:t>
            </a:r>
            <a:r>
              <a:rPr lang="pt-BR" dirty="0"/>
              <a:t> valor: %d\n", valor);</a:t>
            </a:r>
          </a:p>
          <a:p>
            <a:r>
              <a:rPr lang="pt-BR" dirty="0"/>
              <a:t>  </a:t>
            </a:r>
            <a:r>
              <a:rPr lang="pt-BR" dirty="0" err="1"/>
              <a:t>printf</a:t>
            </a:r>
            <a:r>
              <a:rPr lang="pt-BR" dirty="0"/>
              <a:t> ("Endereço da </a:t>
            </a:r>
            <a:r>
              <a:rPr lang="pt-BR" dirty="0" err="1"/>
              <a:t>variavel</a:t>
            </a:r>
            <a:r>
              <a:rPr lang="pt-BR" dirty="0"/>
              <a:t> valor: %x \n", &amp;valor);</a:t>
            </a:r>
          </a:p>
          <a:p>
            <a:r>
              <a:rPr lang="pt-BR" dirty="0"/>
              <a:t>  </a:t>
            </a:r>
            <a:r>
              <a:rPr lang="pt-BR" dirty="0" err="1"/>
              <a:t>printf</a:t>
            </a:r>
            <a:r>
              <a:rPr lang="pt-BR" dirty="0"/>
              <a:t> ("</a:t>
            </a:r>
            <a:r>
              <a:rPr lang="pt-BR" dirty="0" err="1"/>
              <a:t>Conteudo</a:t>
            </a:r>
            <a:r>
              <a:rPr lang="pt-BR" dirty="0"/>
              <a:t> da </a:t>
            </a:r>
            <a:r>
              <a:rPr lang="pt-BR" dirty="0" err="1"/>
              <a:t>variavel</a:t>
            </a:r>
            <a:r>
              <a:rPr lang="pt-BR" dirty="0"/>
              <a:t> ponteiro </a:t>
            </a:r>
            <a:r>
              <a:rPr lang="pt-BR" dirty="0" err="1"/>
              <a:t>ptr</a:t>
            </a:r>
            <a:r>
              <a:rPr lang="pt-BR" dirty="0"/>
              <a:t>: %x", </a:t>
            </a:r>
            <a:r>
              <a:rPr lang="pt-BR" dirty="0" err="1"/>
              <a:t>ptr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</a:p>
          <a:p>
            <a:r>
              <a:rPr lang="pt-BR" dirty="0"/>
              <a:t>  </a:t>
            </a:r>
            <a:r>
              <a:rPr lang="pt-BR" dirty="0" err="1"/>
              <a:t>getch</a:t>
            </a:r>
            <a:r>
              <a:rPr lang="pt-BR" dirty="0"/>
              <a:t>();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(0);</a:t>
            </a:r>
          </a:p>
          <a:p>
            <a:r>
              <a:rPr lang="pt-BR" dirty="0"/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152400" y="2590800"/>
            <a:ext cx="457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333333"/>
                </a:solidFill>
                <a:latin typeface="Helvetica Neue"/>
              </a:rPr>
              <a:t>Para atribuir o endereço da variável valor ao ponteiro </a:t>
            </a:r>
            <a:r>
              <a:rPr lang="pt-BR" b="1" dirty="0" err="1">
                <a:solidFill>
                  <a:srgbClr val="333333"/>
                </a:solidFill>
                <a:latin typeface="Helvetica Neue"/>
              </a:rPr>
              <a:t>ptr</a:t>
            </a:r>
            <a:r>
              <a:rPr lang="pt-BR" dirty="0">
                <a:solidFill>
                  <a:srgbClr val="333333"/>
                </a:solidFill>
                <a:latin typeface="Helvetica Neue"/>
              </a:rPr>
              <a:t> utilizamos o operador de endereço </a:t>
            </a:r>
            <a:r>
              <a:rPr lang="pt-BR" b="1" dirty="0">
                <a:solidFill>
                  <a:srgbClr val="333333"/>
                </a:solidFill>
                <a:latin typeface="Helvetica Neue"/>
              </a:rPr>
              <a:t>&amp;</a:t>
            </a:r>
            <a:r>
              <a:rPr lang="pt-BR" dirty="0">
                <a:solidFill>
                  <a:srgbClr val="333333"/>
                </a:solidFill>
                <a:latin typeface="Helvetica Neue"/>
              </a:rPr>
              <a:t>, pois estamos nos referindo ao endereço da variável valor e não ao conteúdo da mesma.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02981" y="4495800"/>
            <a:ext cx="4070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rgbClr val="333333"/>
                </a:solidFill>
                <a:latin typeface="Helvetica Neue"/>
              </a:rPr>
              <a:t>%x</a:t>
            </a:r>
            <a:r>
              <a:rPr lang="pt-BR" dirty="0">
                <a:solidFill>
                  <a:srgbClr val="333333"/>
                </a:solidFill>
                <a:latin typeface="Helvetica Neue"/>
              </a:rPr>
              <a:t> para exibir o endereço e o conteúdo do ponteiro </a:t>
            </a:r>
            <a:r>
              <a:rPr lang="pt-BR" dirty="0" err="1">
                <a:solidFill>
                  <a:srgbClr val="333333"/>
                </a:solidFill>
                <a:latin typeface="Helvetica Neue"/>
              </a:rPr>
              <a:t>ptr</a:t>
            </a:r>
            <a:r>
              <a:rPr lang="pt-BR" dirty="0">
                <a:solidFill>
                  <a:srgbClr val="333333"/>
                </a:solidFill>
                <a:latin typeface="Helvetica Neue"/>
              </a:rPr>
              <a:t>, pois trata-se de um valor hexadecimal por ser endereço de memória.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8298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PONTEIROS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434840" y="107507"/>
            <a:ext cx="6096000" cy="67710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#include &lt;</a:t>
            </a:r>
            <a:r>
              <a:rPr lang="pt-BR" sz="1400" dirty="0" err="1"/>
              <a:t>stdio.h</a:t>
            </a:r>
            <a:r>
              <a:rPr lang="pt-BR" sz="1400" dirty="0"/>
              <a:t>&gt;</a:t>
            </a:r>
          </a:p>
          <a:p>
            <a:r>
              <a:rPr lang="pt-BR" sz="1400" dirty="0"/>
              <a:t>#include &lt;</a:t>
            </a:r>
            <a:r>
              <a:rPr lang="pt-BR" sz="1400" dirty="0" err="1"/>
              <a:t>stdlib.h</a:t>
            </a:r>
            <a:r>
              <a:rPr lang="pt-BR" sz="1400" dirty="0"/>
              <a:t>&gt;</a:t>
            </a:r>
          </a:p>
          <a:p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main</a:t>
            </a:r>
            <a:r>
              <a:rPr lang="pt-BR" sz="1400" dirty="0"/>
              <a:t>(</a:t>
            </a:r>
            <a:r>
              <a:rPr lang="pt-BR" sz="1400" dirty="0" err="1"/>
              <a:t>void</a:t>
            </a:r>
            <a:r>
              <a:rPr lang="pt-BR" sz="1400" dirty="0"/>
              <a:t>)</a:t>
            </a:r>
          </a:p>
          <a:p>
            <a:r>
              <a:rPr lang="pt-BR" sz="1400" dirty="0"/>
              <a:t>{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int</a:t>
            </a:r>
            <a:r>
              <a:rPr lang="pt-BR" sz="1400" dirty="0"/>
              <a:t> x, *</a:t>
            </a:r>
            <a:r>
              <a:rPr lang="pt-BR" sz="1400" dirty="0" err="1"/>
              <a:t>ptrx</a:t>
            </a:r>
            <a:r>
              <a:rPr lang="pt-BR" sz="1400" dirty="0"/>
              <a:t>, **</a:t>
            </a:r>
            <a:r>
              <a:rPr lang="pt-BR" sz="1400" dirty="0" err="1"/>
              <a:t>pptrx</a:t>
            </a:r>
            <a:r>
              <a:rPr lang="pt-BR" sz="1400" dirty="0"/>
              <a:t>;</a:t>
            </a:r>
          </a:p>
          <a:p>
            <a:r>
              <a:rPr lang="pt-BR" sz="1400" dirty="0"/>
              <a:t>  </a:t>
            </a:r>
          </a:p>
          <a:p>
            <a:r>
              <a:rPr lang="pt-BR" sz="1400" dirty="0"/>
              <a:t>  //inicializando a </a:t>
            </a:r>
            <a:r>
              <a:rPr lang="pt-BR" sz="1400" dirty="0" err="1"/>
              <a:t>variavel</a:t>
            </a:r>
            <a:r>
              <a:rPr lang="pt-BR" sz="1400" dirty="0"/>
              <a:t> com zero</a:t>
            </a:r>
          </a:p>
          <a:p>
            <a:r>
              <a:rPr lang="pt-BR" sz="1400" dirty="0"/>
              <a:t>  x = 0;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nvalor</a:t>
            </a:r>
            <a:r>
              <a:rPr lang="pt-BR" sz="1400" dirty="0"/>
              <a:t> de x = %d\n", x);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printf</a:t>
            </a:r>
            <a:r>
              <a:rPr lang="pt-BR" sz="1400" dirty="0"/>
              <a:t>("</a:t>
            </a:r>
            <a:r>
              <a:rPr lang="pt-BR" sz="1400" dirty="0" err="1"/>
              <a:t>Endereco</a:t>
            </a:r>
            <a:r>
              <a:rPr lang="pt-BR" sz="1400" dirty="0"/>
              <a:t> de x: %x\n\</a:t>
            </a:r>
            <a:r>
              <a:rPr lang="pt-BR" sz="1400" dirty="0" err="1"/>
              <a:t>n",&amp;x</a:t>
            </a:r>
            <a:r>
              <a:rPr lang="pt-BR" sz="1400" dirty="0"/>
              <a:t>);</a:t>
            </a:r>
          </a:p>
          <a:p>
            <a:r>
              <a:rPr lang="pt-BR" sz="1400" dirty="0"/>
              <a:t>  </a:t>
            </a:r>
          </a:p>
          <a:p>
            <a:r>
              <a:rPr lang="pt-BR" sz="1400" dirty="0"/>
              <a:t>  </a:t>
            </a:r>
          </a:p>
          <a:p>
            <a:r>
              <a:rPr lang="pt-BR" sz="1400" dirty="0"/>
              <a:t>  //Atribuindo os </a:t>
            </a:r>
            <a:r>
              <a:rPr lang="pt-BR" sz="1400" dirty="0" err="1"/>
              <a:t>enderecos</a:t>
            </a:r>
            <a:r>
              <a:rPr lang="pt-BR" sz="1400" dirty="0"/>
              <a:t> para os ponteiros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ptrx</a:t>
            </a:r>
            <a:r>
              <a:rPr lang="pt-BR" sz="1400" dirty="0"/>
              <a:t> = &amp;x; // </a:t>
            </a:r>
            <a:r>
              <a:rPr lang="pt-BR" sz="1400" dirty="0" err="1"/>
              <a:t>ptrx</a:t>
            </a:r>
            <a:r>
              <a:rPr lang="pt-BR" sz="1400" dirty="0"/>
              <a:t> aponta para x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pptrx</a:t>
            </a:r>
            <a:r>
              <a:rPr lang="pt-BR" sz="1400" dirty="0"/>
              <a:t> = &amp;</a:t>
            </a:r>
            <a:r>
              <a:rPr lang="pt-BR" sz="1400" dirty="0" err="1"/>
              <a:t>ptrx</a:t>
            </a:r>
            <a:r>
              <a:rPr lang="pt-BR" sz="1400" dirty="0"/>
              <a:t>; // </a:t>
            </a:r>
            <a:r>
              <a:rPr lang="pt-BR" sz="1400" dirty="0" err="1"/>
              <a:t>pptrx</a:t>
            </a:r>
            <a:r>
              <a:rPr lang="pt-BR" sz="1400" dirty="0"/>
              <a:t> aponta para </a:t>
            </a:r>
            <a:r>
              <a:rPr lang="pt-BR" sz="1400" dirty="0" err="1"/>
              <a:t>ptrx</a:t>
            </a:r>
            <a:r>
              <a:rPr lang="pt-BR" sz="1400" dirty="0"/>
              <a:t>    </a:t>
            </a:r>
          </a:p>
          <a:p>
            <a:r>
              <a:rPr lang="pt-BR" sz="1400" dirty="0"/>
              <a:t>    </a:t>
            </a:r>
          </a:p>
          <a:p>
            <a:r>
              <a:rPr lang="pt-BR" sz="1400" dirty="0"/>
              <a:t>  *</a:t>
            </a:r>
            <a:r>
              <a:rPr lang="pt-BR" sz="1400" dirty="0" err="1"/>
              <a:t>ptrx</a:t>
            </a:r>
            <a:r>
              <a:rPr lang="pt-BR" sz="1400" dirty="0"/>
              <a:t> = *</a:t>
            </a:r>
            <a:r>
              <a:rPr lang="pt-BR" sz="1400" dirty="0" err="1"/>
              <a:t>ptrx</a:t>
            </a:r>
            <a:r>
              <a:rPr lang="pt-BR" sz="1400" dirty="0"/>
              <a:t> + 10;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nvalor</a:t>
            </a:r>
            <a:r>
              <a:rPr lang="pt-BR" sz="1400" dirty="0"/>
              <a:t> de x = %d", x);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apontado por </a:t>
            </a:r>
            <a:r>
              <a:rPr lang="pt-BR" sz="1400" dirty="0" err="1"/>
              <a:t>ptrx</a:t>
            </a:r>
            <a:r>
              <a:rPr lang="pt-BR" sz="1400" dirty="0"/>
              <a:t>: %x\n",</a:t>
            </a:r>
            <a:r>
              <a:rPr lang="pt-BR" sz="1400" dirty="0" err="1"/>
              <a:t>ptrx</a:t>
            </a:r>
            <a:r>
              <a:rPr lang="pt-BR" sz="1400" dirty="0"/>
              <a:t>);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printf</a:t>
            </a:r>
            <a:r>
              <a:rPr lang="pt-BR" sz="1400" dirty="0"/>
              <a:t>("Valor da </a:t>
            </a:r>
            <a:r>
              <a:rPr lang="pt-BR" sz="1400" dirty="0" err="1"/>
              <a:t>variavel</a:t>
            </a:r>
            <a:r>
              <a:rPr lang="pt-BR" sz="1400" dirty="0"/>
              <a:t> X que esta sendo apontada por </a:t>
            </a:r>
            <a:r>
              <a:rPr lang="pt-BR" sz="1400" dirty="0" err="1"/>
              <a:t>ptrx</a:t>
            </a:r>
            <a:r>
              <a:rPr lang="pt-BR" sz="1400" dirty="0"/>
              <a:t>: %d\n",*</a:t>
            </a:r>
            <a:r>
              <a:rPr lang="pt-BR" sz="1400" dirty="0" err="1"/>
              <a:t>ptrx</a:t>
            </a:r>
            <a:r>
              <a:rPr lang="pt-BR" sz="1400" dirty="0"/>
              <a:t>);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printf</a:t>
            </a:r>
            <a:r>
              <a:rPr lang="pt-BR" sz="1400" dirty="0"/>
              <a:t>("</a:t>
            </a:r>
            <a:r>
              <a:rPr lang="pt-BR" sz="1400" dirty="0" err="1"/>
              <a:t>Endereco</a:t>
            </a:r>
            <a:r>
              <a:rPr lang="pt-BR" sz="1400" dirty="0"/>
              <a:t> de memoria da </a:t>
            </a:r>
            <a:r>
              <a:rPr lang="pt-BR" sz="1400" dirty="0" err="1"/>
              <a:t>variavel</a:t>
            </a:r>
            <a:r>
              <a:rPr lang="pt-BR" sz="1400" dirty="0"/>
              <a:t> </a:t>
            </a:r>
            <a:r>
              <a:rPr lang="pt-BR" sz="1400" dirty="0" err="1"/>
              <a:t>ptrx</a:t>
            </a:r>
            <a:r>
              <a:rPr lang="pt-BR" sz="1400" dirty="0"/>
              <a:t> %x\n",&amp;</a:t>
            </a:r>
            <a:r>
              <a:rPr lang="pt-BR" sz="1400" dirty="0" err="1"/>
              <a:t>ptrx</a:t>
            </a:r>
            <a:r>
              <a:rPr lang="pt-BR" sz="1400" dirty="0"/>
              <a:t>); </a:t>
            </a:r>
          </a:p>
          <a:p>
            <a:r>
              <a:rPr lang="pt-BR" sz="1400" dirty="0"/>
              <a:t> </a:t>
            </a:r>
          </a:p>
          <a:p>
            <a:r>
              <a:rPr lang="pt-BR" sz="1400" dirty="0"/>
              <a:t>  **</a:t>
            </a:r>
            <a:r>
              <a:rPr lang="pt-BR" sz="1400" dirty="0" err="1"/>
              <a:t>pptrx</a:t>
            </a:r>
            <a:r>
              <a:rPr lang="pt-BR" sz="1400" dirty="0"/>
              <a:t> = **</a:t>
            </a:r>
            <a:r>
              <a:rPr lang="pt-BR" sz="1400" dirty="0" err="1"/>
              <a:t>pptrx</a:t>
            </a:r>
            <a:r>
              <a:rPr lang="pt-BR" sz="1400" dirty="0"/>
              <a:t> + 10;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printf</a:t>
            </a:r>
            <a:r>
              <a:rPr lang="pt-BR" sz="1400" dirty="0"/>
              <a:t>("\n\</a:t>
            </a:r>
            <a:r>
              <a:rPr lang="pt-BR" sz="1400" dirty="0" err="1"/>
              <a:t>nvalor</a:t>
            </a:r>
            <a:r>
              <a:rPr lang="pt-BR" sz="1400" dirty="0"/>
              <a:t> de x = %d", x);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apontado por **</a:t>
            </a:r>
            <a:r>
              <a:rPr lang="pt-BR" sz="1400" dirty="0" err="1"/>
              <a:t>pptrx</a:t>
            </a:r>
            <a:r>
              <a:rPr lang="pt-BR" sz="1400" dirty="0"/>
              <a:t>: %x",</a:t>
            </a:r>
            <a:r>
              <a:rPr lang="pt-BR" sz="1400" dirty="0" err="1"/>
              <a:t>pptrx</a:t>
            </a:r>
            <a:r>
              <a:rPr lang="pt-BR" sz="1400" dirty="0"/>
              <a:t>);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nValor</a:t>
            </a:r>
            <a:r>
              <a:rPr lang="pt-BR" sz="1400" dirty="0"/>
              <a:t> da </a:t>
            </a:r>
            <a:r>
              <a:rPr lang="pt-BR" sz="1400" dirty="0" err="1"/>
              <a:t>variavel</a:t>
            </a:r>
            <a:r>
              <a:rPr lang="pt-BR" sz="1400" dirty="0"/>
              <a:t> para a qual </a:t>
            </a:r>
            <a:r>
              <a:rPr lang="pt-BR" sz="1400" dirty="0" err="1"/>
              <a:t>pptrx</a:t>
            </a:r>
            <a:r>
              <a:rPr lang="pt-BR" sz="1400" dirty="0"/>
              <a:t> faz referencia: %d",**</a:t>
            </a:r>
            <a:r>
              <a:rPr lang="pt-BR" sz="1400" dirty="0" err="1"/>
              <a:t>pptrx</a:t>
            </a:r>
            <a:r>
              <a:rPr lang="pt-BR" sz="1400" dirty="0"/>
              <a:t>);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printf</a:t>
            </a:r>
            <a:r>
              <a:rPr lang="pt-BR" sz="1400" dirty="0"/>
              <a:t>("\</a:t>
            </a:r>
            <a:r>
              <a:rPr lang="pt-BR" sz="1400" dirty="0" err="1"/>
              <a:t>nEndereco</a:t>
            </a:r>
            <a:r>
              <a:rPr lang="pt-BR" sz="1400" dirty="0"/>
              <a:t> de memoria da </a:t>
            </a:r>
            <a:r>
              <a:rPr lang="pt-BR" sz="1400" dirty="0" err="1"/>
              <a:t>variavel</a:t>
            </a:r>
            <a:r>
              <a:rPr lang="pt-BR" sz="1400" dirty="0"/>
              <a:t> **</a:t>
            </a:r>
            <a:r>
              <a:rPr lang="pt-BR" sz="1400" dirty="0" err="1"/>
              <a:t>pptrx</a:t>
            </a:r>
            <a:r>
              <a:rPr lang="pt-BR" sz="1400" dirty="0"/>
              <a:t> %x\n\n",&amp;</a:t>
            </a:r>
            <a:r>
              <a:rPr lang="pt-BR" sz="1400" dirty="0" err="1"/>
              <a:t>pptrx</a:t>
            </a:r>
            <a:r>
              <a:rPr lang="pt-BR" sz="1400" dirty="0"/>
              <a:t>);</a:t>
            </a:r>
          </a:p>
          <a:p>
            <a:r>
              <a:rPr lang="pt-BR" sz="1400" dirty="0"/>
              <a:t>  </a:t>
            </a:r>
          </a:p>
          <a:p>
            <a:r>
              <a:rPr lang="pt-BR" sz="1400" dirty="0"/>
              <a:t>   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return</a:t>
            </a:r>
            <a:r>
              <a:rPr lang="pt-BR" sz="1400" dirty="0"/>
              <a:t> 0;</a:t>
            </a:r>
          </a:p>
          <a:p>
            <a:r>
              <a:rPr lang="pt-B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7460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66135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STRUCT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04800" y="1143000"/>
            <a:ext cx="11734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Uma </a:t>
            </a:r>
            <a:r>
              <a:rPr lang="pt-BR" sz="2400" dirty="0" err="1"/>
              <a:t>struct</a:t>
            </a:r>
            <a:r>
              <a:rPr lang="pt-BR" sz="2400" dirty="0"/>
              <a:t> é uma variável especial que contém diversas outras variáveis normalmente de tipos diferentes.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As variáveis internas contidas pela </a:t>
            </a:r>
            <a:r>
              <a:rPr lang="pt-BR" sz="2400" dirty="0" err="1"/>
              <a:t>struct</a:t>
            </a:r>
            <a:r>
              <a:rPr lang="pt-BR" sz="2400" dirty="0"/>
              <a:t> são denominadas membros da </a:t>
            </a:r>
            <a:r>
              <a:rPr lang="pt-BR" sz="2400" dirty="0" err="1"/>
              <a:t>struct</a:t>
            </a:r>
            <a:r>
              <a:rPr lang="pt-BR" sz="2400" dirty="0"/>
              <a:t>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Podemos dizer que as </a:t>
            </a:r>
            <a:r>
              <a:rPr lang="pt-BR" sz="2400" dirty="0" err="1"/>
              <a:t>structs</a:t>
            </a:r>
            <a:r>
              <a:rPr lang="pt-BR" sz="2400" dirty="0"/>
              <a:t> da linguagem C são o equivalente ao que se denomina registros em outras linguagens de programação.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Sintaxe: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err="1"/>
              <a:t>struct</a:t>
            </a:r>
            <a:r>
              <a:rPr lang="pt-BR" sz="2400" dirty="0"/>
              <a:t> &lt;identificador&gt;</a:t>
            </a:r>
          </a:p>
          <a:p>
            <a:pPr algn="just"/>
            <a:r>
              <a:rPr lang="pt-BR" sz="2400" dirty="0"/>
              <a:t>{</a:t>
            </a:r>
          </a:p>
          <a:p>
            <a:pPr algn="just"/>
            <a:r>
              <a:rPr lang="pt-BR" sz="2400" dirty="0"/>
              <a:t>   &lt;listagem dos tipos e membros&gt;;</a:t>
            </a:r>
          </a:p>
          <a:p>
            <a:pPr algn="just"/>
            <a:r>
              <a:rPr lang="pt-BR" sz="2400" dirty="0"/>
              <a:t>}</a:t>
            </a:r>
          </a:p>
          <a:p>
            <a:pPr algn="just"/>
            <a:r>
              <a:rPr lang="pt-BR" sz="2400" dirty="0" err="1"/>
              <a:t>struct</a:t>
            </a:r>
            <a:r>
              <a:rPr lang="pt-BR" sz="2400" dirty="0"/>
              <a:t> &lt;identificador&gt; &lt;</a:t>
            </a:r>
            <a:r>
              <a:rPr lang="pt-BR" sz="2400" dirty="0" err="1"/>
              <a:t>variavel</a:t>
            </a:r>
            <a:r>
              <a:rPr lang="pt-BR" sz="2400" dirty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3666760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STRUCT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43840" y="1570120"/>
            <a:ext cx="102870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333333"/>
                </a:solidFill>
                <a:latin typeface="Helvetica Neue"/>
              </a:rPr>
              <a:t>Exemplo de declaração de uma </a:t>
            </a:r>
            <a:r>
              <a:rPr lang="pt-BR" sz="2000" b="1" dirty="0" err="1">
                <a:solidFill>
                  <a:srgbClr val="333333"/>
                </a:solidFill>
                <a:latin typeface="Helvetica Neue"/>
              </a:rPr>
              <a:t>struct</a:t>
            </a:r>
            <a:endParaRPr lang="pt-BR" sz="2000" dirty="0">
              <a:solidFill>
                <a:srgbClr val="333333"/>
              </a:solidFill>
              <a:latin typeface="Helvetica Neue"/>
            </a:endParaRPr>
          </a:p>
          <a:p>
            <a:r>
              <a:rPr lang="pt-BR" sz="2000" dirty="0" err="1">
                <a:solidFill>
                  <a:srgbClr val="333333"/>
                </a:solidFill>
                <a:latin typeface="Helvetica Neue"/>
              </a:rPr>
              <a:t>struct</a:t>
            </a:r>
            <a:r>
              <a:rPr lang="pt-BR" sz="20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sz="2000" dirty="0" err="1">
                <a:solidFill>
                  <a:srgbClr val="333333"/>
                </a:solidFill>
                <a:latin typeface="Helvetica Neue"/>
              </a:rPr>
              <a:t>ficha_de_aluno</a:t>
            </a:r>
            <a:br>
              <a:rPr lang="pt-BR" sz="2000" dirty="0">
                <a:solidFill>
                  <a:srgbClr val="333333"/>
                </a:solidFill>
                <a:latin typeface="Helvetica Neue"/>
              </a:rPr>
            </a:br>
            <a:r>
              <a:rPr lang="pt-BR" sz="2000" dirty="0">
                <a:solidFill>
                  <a:srgbClr val="333333"/>
                </a:solidFill>
                <a:latin typeface="Helvetica Neue"/>
              </a:rPr>
              <a:t>{</a:t>
            </a:r>
            <a:br>
              <a:rPr lang="pt-BR" sz="2000" dirty="0">
                <a:solidFill>
                  <a:srgbClr val="333333"/>
                </a:solidFill>
                <a:latin typeface="Helvetica Neue"/>
              </a:rPr>
            </a:br>
            <a:r>
              <a:rPr lang="pt-BR" sz="2000" dirty="0">
                <a:solidFill>
                  <a:srgbClr val="333333"/>
                </a:solidFill>
                <a:latin typeface="Helvetica Neue"/>
              </a:rPr>
              <a:t>	char nome[50];</a:t>
            </a:r>
            <a:br>
              <a:rPr lang="pt-BR" sz="2000" dirty="0">
                <a:solidFill>
                  <a:srgbClr val="333333"/>
                </a:solidFill>
                <a:latin typeface="Helvetica Neue"/>
              </a:rPr>
            </a:br>
            <a:r>
              <a:rPr lang="pt-BR" sz="2000" dirty="0">
                <a:solidFill>
                  <a:srgbClr val="333333"/>
                </a:solidFill>
                <a:latin typeface="Helvetica Neue"/>
              </a:rPr>
              <a:t>	char disciplina[30];</a:t>
            </a:r>
            <a:br>
              <a:rPr lang="pt-BR" sz="2000" dirty="0">
                <a:solidFill>
                  <a:srgbClr val="333333"/>
                </a:solidFill>
                <a:latin typeface="Helvetica Neue"/>
              </a:rPr>
            </a:br>
            <a:r>
              <a:rPr lang="pt-BR" sz="2000" dirty="0">
                <a:solidFill>
                  <a:srgbClr val="333333"/>
                </a:solidFill>
                <a:latin typeface="Helvetica Neue"/>
              </a:rPr>
              <a:t>	</a:t>
            </a:r>
            <a:r>
              <a:rPr lang="pt-BR" sz="2000" dirty="0" err="1">
                <a:solidFill>
                  <a:srgbClr val="333333"/>
                </a:solidFill>
                <a:latin typeface="Helvetica Neue"/>
              </a:rPr>
              <a:t>float</a:t>
            </a:r>
            <a:r>
              <a:rPr lang="pt-BR" sz="2000" dirty="0">
                <a:solidFill>
                  <a:srgbClr val="333333"/>
                </a:solidFill>
                <a:latin typeface="Helvetica Neue"/>
              </a:rPr>
              <a:t> nota_prova1;</a:t>
            </a:r>
            <a:br>
              <a:rPr lang="pt-BR" sz="2000" dirty="0">
                <a:solidFill>
                  <a:srgbClr val="333333"/>
                </a:solidFill>
                <a:latin typeface="Helvetica Neue"/>
              </a:rPr>
            </a:br>
            <a:r>
              <a:rPr lang="pt-BR" sz="2000" dirty="0">
                <a:solidFill>
                  <a:srgbClr val="333333"/>
                </a:solidFill>
                <a:latin typeface="Helvetica Neue"/>
              </a:rPr>
              <a:t>	</a:t>
            </a:r>
            <a:r>
              <a:rPr lang="pt-BR" sz="2000" dirty="0" err="1">
                <a:solidFill>
                  <a:srgbClr val="333333"/>
                </a:solidFill>
                <a:latin typeface="Helvetica Neue"/>
              </a:rPr>
              <a:t>float</a:t>
            </a:r>
            <a:r>
              <a:rPr lang="pt-BR" sz="2000" dirty="0">
                <a:solidFill>
                  <a:srgbClr val="333333"/>
                </a:solidFill>
                <a:latin typeface="Helvetica Neue"/>
              </a:rPr>
              <a:t> nota_prova2;</a:t>
            </a:r>
            <a:br>
              <a:rPr lang="pt-BR" sz="2000" dirty="0">
                <a:solidFill>
                  <a:srgbClr val="333333"/>
                </a:solidFill>
                <a:latin typeface="Helvetica Neue"/>
              </a:rPr>
            </a:br>
            <a:r>
              <a:rPr lang="pt-BR" sz="2000" dirty="0">
                <a:solidFill>
                  <a:srgbClr val="333333"/>
                </a:solidFill>
                <a:latin typeface="Helvetica Neue"/>
              </a:rPr>
              <a:t>};</a:t>
            </a:r>
          </a:p>
          <a:p>
            <a:endParaRPr lang="pt-BR" sz="2000" dirty="0">
              <a:solidFill>
                <a:srgbClr val="333333"/>
              </a:solidFill>
              <a:latin typeface="Helvetica Neue"/>
            </a:endParaRPr>
          </a:p>
          <a:p>
            <a:r>
              <a:rPr lang="pt-BR" sz="2000" dirty="0" err="1">
                <a:solidFill>
                  <a:srgbClr val="333333"/>
                </a:solidFill>
                <a:latin typeface="Helvetica Neue"/>
              </a:rPr>
              <a:t>struct</a:t>
            </a:r>
            <a:r>
              <a:rPr lang="pt-BR" sz="20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sz="2000" dirty="0" err="1">
                <a:solidFill>
                  <a:srgbClr val="333333"/>
                </a:solidFill>
                <a:latin typeface="Helvetica Neue"/>
              </a:rPr>
              <a:t>ficha_de_aluno</a:t>
            </a:r>
            <a:r>
              <a:rPr lang="pt-BR" sz="2000" dirty="0">
                <a:solidFill>
                  <a:srgbClr val="333333"/>
                </a:solidFill>
                <a:latin typeface="Helvetica Neue"/>
              </a:rPr>
              <a:t> aluno;</a:t>
            </a:r>
          </a:p>
          <a:p>
            <a:endParaRPr lang="pt-BR" sz="2000" dirty="0">
              <a:solidFill>
                <a:srgbClr val="333333"/>
              </a:solidFill>
              <a:latin typeface="Helvetica Neue"/>
            </a:endParaRPr>
          </a:p>
          <a:p>
            <a:r>
              <a:rPr lang="pt-BR" sz="2000" dirty="0">
                <a:solidFill>
                  <a:srgbClr val="333333"/>
                </a:solidFill>
                <a:latin typeface="Helvetica Neue"/>
              </a:rPr>
              <a:t>Neste exemplo criamos a </a:t>
            </a:r>
            <a:r>
              <a:rPr lang="pt-BR" sz="2000" dirty="0" err="1">
                <a:solidFill>
                  <a:srgbClr val="333333"/>
                </a:solidFill>
                <a:latin typeface="Helvetica Neue"/>
              </a:rPr>
              <a:t>struct</a:t>
            </a:r>
            <a:r>
              <a:rPr lang="pt-BR" sz="20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sz="2000" dirty="0" err="1">
                <a:solidFill>
                  <a:srgbClr val="333333"/>
                </a:solidFill>
                <a:latin typeface="Helvetica Neue"/>
              </a:rPr>
              <a:t>ficha_de_aluno</a:t>
            </a:r>
            <a:r>
              <a:rPr lang="pt-BR" sz="2000" dirty="0">
                <a:solidFill>
                  <a:srgbClr val="333333"/>
                </a:solidFill>
                <a:latin typeface="Helvetica Neue"/>
              </a:rPr>
              <a:t>.</a:t>
            </a:r>
          </a:p>
          <a:p>
            <a:r>
              <a:rPr lang="pt-BR" sz="2000" dirty="0">
                <a:solidFill>
                  <a:srgbClr val="333333"/>
                </a:solidFill>
                <a:latin typeface="Helvetica Neue"/>
              </a:rPr>
              <a:t>Depois de criar a </a:t>
            </a:r>
            <a:r>
              <a:rPr lang="pt-BR" sz="2000" dirty="0" err="1">
                <a:solidFill>
                  <a:srgbClr val="333333"/>
                </a:solidFill>
                <a:latin typeface="Helvetica Neue"/>
              </a:rPr>
              <a:t>struct</a:t>
            </a:r>
            <a:r>
              <a:rPr lang="pt-BR" sz="2000" dirty="0">
                <a:solidFill>
                  <a:srgbClr val="333333"/>
                </a:solidFill>
                <a:latin typeface="Helvetica Neue"/>
              </a:rPr>
              <a:t> precisamos criar a variável que vai utiliza-la.</a:t>
            </a:r>
          </a:p>
          <a:p>
            <a:r>
              <a:rPr lang="pt-BR" sz="2000" dirty="0">
                <a:solidFill>
                  <a:srgbClr val="333333"/>
                </a:solidFill>
                <a:latin typeface="Helvetica Neue"/>
              </a:rPr>
              <a:t>Para tanto criamos a variável aluno, que será do tipo </a:t>
            </a:r>
            <a:r>
              <a:rPr lang="pt-BR" sz="2000" dirty="0" err="1">
                <a:solidFill>
                  <a:srgbClr val="333333"/>
                </a:solidFill>
                <a:latin typeface="Helvetica Neue"/>
              </a:rPr>
              <a:t>ficha_de_aluno</a:t>
            </a:r>
            <a:r>
              <a:rPr lang="pt-BR" sz="2000" dirty="0">
                <a:solidFill>
                  <a:srgbClr val="333333"/>
                </a:solidFill>
                <a:latin typeface="Helvetica Neue"/>
              </a:rPr>
              <a:t>.</a:t>
            </a:r>
          </a:p>
          <a:p>
            <a:r>
              <a:rPr lang="pt-BR" sz="2000" dirty="0" err="1">
                <a:solidFill>
                  <a:srgbClr val="333333"/>
                </a:solidFill>
                <a:latin typeface="Helvetica Neue"/>
              </a:rPr>
              <a:t>struct</a:t>
            </a:r>
            <a:r>
              <a:rPr lang="pt-BR" sz="20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sz="2000" dirty="0" err="1">
                <a:solidFill>
                  <a:srgbClr val="333333"/>
                </a:solidFill>
                <a:latin typeface="Helvetica Neue"/>
              </a:rPr>
              <a:t>ficha_de_aluno</a:t>
            </a:r>
            <a:r>
              <a:rPr lang="pt-BR" sz="2000" dirty="0">
                <a:solidFill>
                  <a:srgbClr val="333333"/>
                </a:solidFill>
                <a:latin typeface="Helvetica Neue"/>
              </a:rPr>
              <a:t> aluno;</a:t>
            </a:r>
            <a:endParaRPr lang="pt-BR" sz="2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91405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STRUCT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114800" y="8792"/>
            <a:ext cx="7543800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#include &lt;</a:t>
            </a:r>
            <a:r>
              <a:rPr lang="pt-BR" sz="1200" dirty="0" err="1"/>
              <a:t>stdio.h</a:t>
            </a:r>
            <a:r>
              <a:rPr lang="pt-BR" sz="1200" dirty="0"/>
              <a:t>&gt;</a:t>
            </a:r>
          </a:p>
          <a:p>
            <a:r>
              <a:rPr lang="pt-BR" sz="1200" dirty="0"/>
              <a:t>#include &lt;</a:t>
            </a:r>
            <a:r>
              <a:rPr lang="pt-BR" sz="1200" dirty="0" err="1"/>
              <a:t>conio.h</a:t>
            </a:r>
            <a:r>
              <a:rPr lang="pt-BR" sz="1200" dirty="0"/>
              <a:t>&gt;</a:t>
            </a:r>
          </a:p>
          <a:p>
            <a:r>
              <a:rPr lang="pt-BR" sz="1200" dirty="0" err="1"/>
              <a:t>int</a:t>
            </a:r>
            <a:r>
              <a:rPr lang="pt-BR" sz="1200" dirty="0"/>
              <a:t> </a:t>
            </a:r>
            <a:r>
              <a:rPr lang="pt-BR" sz="1200" dirty="0" err="1"/>
              <a:t>main</a:t>
            </a:r>
            <a:r>
              <a:rPr lang="pt-BR" sz="1200" dirty="0"/>
              <a:t>(</a:t>
            </a:r>
            <a:r>
              <a:rPr lang="pt-BR" sz="1200" dirty="0" err="1"/>
              <a:t>void</a:t>
            </a:r>
            <a:r>
              <a:rPr lang="pt-BR" sz="1200" dirty="0"/>
              <a:t>)</a:t>
            </a:r>
          </a:p>
          <a:p>
            <a:r>
              <a:rPr lang="pt-BR" sz="1200" dirty="0"/>
              <a:t>{</a:t>
            </a:r>
          </a:p>
          <a:p>
            <a:r>
              <a:rPr lang="pt-BR" sz="1200" dirty="0"/>
              <a:t>  /*Criando a </a:t>
            </a:r>
            <a:r>
              <a:rPr lang="pt-BR" sz="1200" dirty="0" err="1"/>
              <a:t>struct</a:t>
            </a:r>
            <a:r>
              <a:rPr lang="pt-BR" sz="1200" dirty="0"/>
              <a:t> */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struct</a:t>
            </a:r>
            <a:r>
              <a:rPr lang="pt-BR" sz="1200" dirty="0"/>
              <a:t> </a:t>
            </a:r>
            <a:r>
              <a:rPr lang="pt-BR" sz="1200" dirty="0" err="1"/>
              <a:t>ficha_de_aluno</a:t>
            </a:r>
            <a:endParaRPr lang="pt-BR" sz="1200" dirty="0"/>
          </a:p>
          <a:p>
            <a:r>
              <a:rPr lang="pt-BR" sz="1200" dirty="0"/>
              <a:t>  {</a:t>
            </a:r>
          </a:p>
          <a:p>
            <a:r>
              <a:rPr lang="pt-BR" sz="1200" dirty="0"/>
              <a:t>    char nome[50];</a:t>
            </a:r>
          </a:p>
          <a:p>
            <a:r>
              <a:rPr lang="pt-BR" sz="1200" dirty="0"/>
              <a:t>    char disciplina[30];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float</a:t>
            </a:r>
            <a:r>
              <a:rPr lang="pt-BR" sz="1200" dirty="0"/>
              <a:t> nota_prova1;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float</a:t>
            </a:r>
            <a:r>
              <a:rPr lang="pt-BR" sz="1200" dirty="0"/>
              <a:t> nota_prova2;</a:t>
            </a:r>
          </a:p>
          <a:p>
            <a:r>
              <a:rPr lang="pt-BR" sz="1200" dirty="0"/>
              <a:t>  };</a:t>
            </a:r>
          </a:p>
          <a:p>
            <a:r>
              <a:rPr lang="pt-BR" sz="1200" dirty="0"/>
              <a:t>  </a:t>
            </a:r>
          </a:p>
          <a:p>
            <a:r>
              <a:rPr lang="pt-BR" sz="1200" dirty="0"/>
              <a:t>  /*Criando a variável aluno que será do</a:t>
            </a:r>
          </a:p>
          <a:p>
            <a:r>
              <a:rPr lang="pt-BR" sz="1200" dirty="0"/>
              <a:t>  tipo </a:t>
            </a:r>
            <a:r>
              <a:rPr lang="pt-BR" sz="1200" dirty="0" err="1"/>
              <a:t>struct</a:t>
            </a:r>
            <a:r>
              <a:rPr lang="pt-BR" sz="1200" dirty="0"/>
              <a:t> </a:t>
            </a:r>
            <a:r>
              <a:rPr lang="pt-BR" sz="1200" dirty="0" err="1"/>
              <a:t>ficha_de_aluno</a:t>
            </a:r>
            <a:r>
              <a:rPr lang="pt-BR" sz="1200" dirty="0"/>
              <a:t> */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struct</a:t>
            </a:r>
            <a:r>
              <a:rPr lang="pt-BR" sz="1200" dirty="0"/>
              <a:t> </a:t>
            </a:r>
            <a:r>
              <a:rPr lang="pt-BR" sz="1200" dirty="0" err="1"/>
              <a:t>ficha_de_aluno</a:t>
            </a:r>
            <a:r>
              <a:rPr lang="pt-BR" sz="1200" dirty="0"/>
              <a:t> aluno;</a:t>
            </a:r>
          </a:p>
          <a:p>
            <a:r>
              <a:rPr lang="pt-BR" sz="1200" dirty="0"/>
              <a:t>  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printf</a:t>
            </a:r>
            <a:r>
              <a:rPr lang="pt-BR" sz="1200" dirty="0"/>
              <a:t>("\n---------- Cadastro de aluno -----------\n\n\n");</a:t>
            </a:r>
          </a:p>
          <a:p>
            <a:r>
              <a:rPr lang="pt-BR" sz="1200" dirty="0"/>
              <a:t>  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printf</a:t>
            </a:r>
            <a:r>
              <a:rPr lang="pt-BR" sz="1200" dirty="0"/>
              <a:t>("Nome do aluno ......: ");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fflush</a:t>
            </a:r>
            <a:r>
              <a:rPr lang="pt-BR" sz="1200" dirty="0"/>
              <a:t>(</a:t>
            </a:r>
            <a:r>
              <a:rPr lang="pt-BR" sz="1200" dirty="0" err="1"/>
              <a:t>stdin</a:t>
            </a:r>
            <a:r>
              <a:rPr lang="pt-BR" sz="1200" dirty="0"/>
              <a:t>);</a:t>
            </a:r>
          </a:p>
          <a:p>
            <a:r>
              <a:rPr lang="pt-BR" sz="1200" dirty="0"/>
              <a:t>  </a:t>
            </a:r>
          </a:p>
          <a:p>
            <a:r>
              <a:rPr lang="pt-BR" sz="1200" dirty="0"/>
              <a:t>  /*usaremos o comando </a:t>
            </a:r>
            <a:r>
              <a:rPr lang="pt-BR" sz="1200" dirty="0" err="1"/>
              <a:t>fgets</a:t>
            </a:r>
            <a:r>
              <a:rPr lang="pt-BR" sz="1200" dirty="0"/>
              <a:t>() para ler </a:t>
            </a:r>
            <a:r>
              <a:rPr lang="pt-BR" sz="1200" dirty="0" err="1"/>
              <a:t>strings</a:t>
            </a:r>
            <a:r>
              <a:rPr lang="pt-BR" sz="1200" dirty="0"/>
              <a:t>, no caso o nome</a:t>
            </a:r>
          </a:p>
          <a:p>
            <a:r>
              <a:rPr lang="pt-BR" sz="1200" dirty="0"/>
              <a:t>  do aluno e a disciplina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fgets</a:t>
            </a:r>
            <a:r>
              <a:rPr lang="pt-BR" sz="1200" dirty="0"/>
              <a:t>(</a:t>
            </a:r>
            <a:r>
              <a:rPr lang="pt-BR" sz="1200" dirty="0" err="1"/>
              <a:t>variavel</a:t>
            </a:r>
            <a:r>
              <a:rPr lang="pt-BR" sz="1200" dirty="0"/>
              <a:t>, tamanho da </a:t>
            </a:r>
            <a:r>
              <a:rPr lang="pt-BR" sz="1200" dirty="0" err="1"/>
              <a:t>string</a:t>
            </a:r>
            <a:r>
              <a:rPr lang="pt-BR" sz="1200" dirty="0"/>
              <a:t>, entrada)</a:t>
            </a:r>
          </a:p>
          <a:p>
            <a:r>
              <a:rPr lang="pt-BR" sz="1200" dirty="0"/>
              <a:t>  como estamos lendo do teclado a entrada é </a:t>
            </a:r>
            <a:r>
              <a:rPr lang="pt-BR" sz="1200" dirty="0" err="1"/>
              <a:t>stdin</a:t>
            </a:r>
            <a:r>
              <a:rPr lang="pt-BR" sz="1200" dirty="0"/>
              <a:t> (entrada padrão),</a:t>
            </a:r>
          </a:p>
          <a:p>
            <a:r>
              <a:rPr lang="pt-BR" sz="1200" dirty="0"/>
              <a:t>  porém em outro caso, a entrada </a:t>
            </a:r>
            <a:r>
              <a:rPr lang="pt-BR" sz="1200" dirty="0" err="1"/>
              <a:t>tambem</a:t>
            </a:r>
            <a:r>
              <a:rPr lang="pt-BR" sz="1200" dirty="0"/>
              <a:t> poderia ser um arquivo */</a:t>
            </a:r>
          </a:p>
          <a:p>
            <a:r>
              <a:rPr lang="pt-BR" sz="1200" dirty="0"/>
              <a:t>  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fgets</a:t>
            </a:r>
            <a:r>
              <a:rPr lang="pt-BR" sz="1200" dirty="0"/>
              <a:t>(</a:t>
            </a:r>
            <a:r>
              <a:rPr lang="pt-BR" sz="1200" dirty="0" err="1"/>
              <a:t>aluno.nome</a:t>
            </a:r>
            <a:r>
              <a:rPr lang="pt-BR" sz="1200" dirty="0"/>
              <a:t>, 40, </a:t>
            </a:r>
            <a:r>
              <a:rPr lang="pt-BR" sz="1200" dirty="0" err="1"/>
              <a:t>stdin</a:t>
            </a:r>
            <a:r>
              <a:rPr lang="pt-BR" sz="1200" dirty="0"/>
              <a:t>);</a:t>
            </a:r>
          </a:p>
          <a:p>
            <a:r>
              <a:rPr lang="pt-BR" sz="1200" dirty="0"/>
              <a:t>  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printf</a:t>
            </a:r>
            <a:r>
              <a:rPr lang="pt-BR" sz="1200" dirty="0"/>
              <a:t>("Disciplina ......: ");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fflush</a:t>
            </a:r>
            <a:r>
              <a:rPr lang="pt-BR" sz="1200" dirty="0"/>
              <a:t>(</a:t>
            </a:r>
            <a:r>
              <a:rPr lang="pt-BR" sz="1200" dirty="0" err="1"/>
              <a:t>stdin</a:t>
            </a:r>
            <a:r>
              <a:rPr lang="pt-BR" sz="1200" dirty="0"/>
              <a:t>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fgets</a:t>
            </a:r>
            <a:r>
              <a:rPr lang="pt-BR" sz="1200" dirty="0"/>
              <a:t>(</a:t>
            </a:r>
            <a:r>
              <a:rPr lang="pt-BR" sz="1200" dirty="0" err="1"/>
              <a:t>aluno.disciplina</a:t>
            </a:r>
            <a:r>
              <a:rPr lang="pt-BR" sz="1200" dirty="0"/>
              <a:t>, 40, </a:t>
            </a:r>
            <a:r>
              <a:rPr lang="pt-BR" sz="1200" dirty="0" err="1"/>
              <a:t>stdin</a:t>
            </a:r>
            <a:r>
              <a:rPr lang="pt-BR" sz="1200" dirty="0"/>
              <a:t>);</a:t>
            </a:r>
          </a:p>
          <a:p>
            <a:r>
              <a:rPr lang="pt-BR" sz="1200" dirty="0"/>
              <a:t>  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printf</a:t>
            </a:r>
            <a:r>
              <a:rPr lang="pt-BR" sz="1200" dirty="0"/>
              <a:t>("Informe a 1a. nota ..: ");</a:t>
            </a:r>
          </a:p>
          <a:p>
            <a:r>
              <a:rPr lang="pt-BR" sz="1200" dirty="0"/>
              <a:t>  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scanf</a:t>
            </a:r>
            <a:r>
              <a:rPr lang="pt-BR" sz="1200" dirty="0"/>
              <a:t>("%f", &amp;aluno.nota_prova1);</a:t>
            </a:r>
          </a:p>
          <a:p>
            <a:r>
              <a:rPr lang="pt-BR" sz="1200" dirty="0"/>
              <a:t>  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printf</a:t>
            </a:r>
            <a:r>
              <a:rPr lang="pt-BR" sz="1200" dirty="0"/>
              <a:t>("Informe a 2a. nota ..: ");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scanf</a:t>
            </a:r>
            <a:r>
              <a:rPr lang="pt-BR" sz="1200" dirty="0"/>
              <a:t>("%f", &amp;aluno.nota_prova2);</a:t>
            </a:r>
          </a:p>
          <a:p>
            <a:r>
              <a:rPr lang="pt-BR" sz="1200" dirty="0"/>
              <a:t>  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printf</a:t>
            </a:r>
            <a:r>
              <a:rPr lang="pt-BR" sz="1200" dirty="0"/>
              <a:t>("\n\n --------- Lendo os dados da </a:t>
            </a:r>
            <a:r>
              <a:rPr lang="pt-BR" sz="1200" dirty="0" err="1"/>
              <a:t>struct</a:t>
            </a:r>
            <a:r>
              <a:rPr lang="pt-BR" sz="1200" dirty="0"/>
              <a:t> ---------\n\n");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printf</a:t>
            </a:r>
            <a:r>
              <a:rPr lang="pt-BR" sz="1200" dirty="0"/>
              <a:t>("Nome ...........: %s", </a:t>
            </a:r>
            <a:r>
              <a:rPr lang="pt-BR" sz="1200" dirty="0" err="1"/>
              <a:t>aluno.nome</a:t>
            </a:r>
            <a:r>
              <a:rPr lang="pt-BR" sz="1200" dirty="0"/>
              <a:t>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printf</a:t>
            </a:r>
            <a:r>
              <a:rPr lang="pt-BR" sz="1200" dirty="0"/>
              <a:t>("Disciplina .....: %s", </a:t>
            </a:r>
            <a:r>
              <a:rPr lang="pt-BR" sz="1200" dirty="0" err="1"/>
              <a:t>aluno.disciplina</a:t>
            </a:r>
            <a:r>
              <a:rPr lang="pt-BR" sz="1200" dirty="0"/>
              <a:t>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printf</a:t>
            </a:r>
            <a:r>
              <a:rPr lang="pt-BR" sz="1200" dirty="0"/>
              <a:t>("Nota da Prova 1 ...: %.2f\n" , aluno.nota_prova1);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printf</a:t>
            </a:r>
            <a:r>
              <a:rPr lang="pt-BR" sz="1200" dirty="0"/>
              <a:t>("Nota da Prova 2 ...: %.2f\n" , aluno.nota_prova2);</a:t>
            </a:r>
          </a:p>
          <a:p>
            <a:r>
              <a:rPr lang="pt-BR" sz="1200" dirty="0"/>
              <a:t>  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getch</a:t>
            </a:r>
            <a:r>
              <a:rPr lang="pt-BR" sz="1200" dirty="0"/>
              <a:t>();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return</a:t>
            </a:r>
            <a:r>
              <a:rPr lang="pt-BR" sz="1200" dirty="0"/>
              <a:t>(0);</a:t>
            </a:r>
          </a:p>
          <a:p>
            <a:r>
              <a:rPr lang="pt-B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2233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53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85" dirty="0">
                <a:solidFill>
                  <a:srgbClr val="FF0000"/>
                </a:solidFill>
              </a:rPr>
              <a:t> </a:t>
            </a:r>
            <a:r>
              <a:rPr lang="pt-BR" sz="4400" spc="-35" dirty="0">
                <a:solidFill>
                  <a:srgbClr val="FF0000"/>
                </a:solidFill>
              </a:rPr>
              <a:t>STRUCT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04800" y="2362200"/>
            <a:ext cx="5410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00000"/>
                </a:solidFill>
                <a:latin typeface="ProximaNova"/>
              </a:rPr>
              <a:t>Construa uma estrutura aluno com nome, número de matrícula e curso. Leia do usuário a informação de 5 alunos, armazene em vetor dessa estrutura e imprima os dados na tela.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6553200" y="76200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#include &lt;</a:t>
            </a:r>
            <a:r>
              <a:rPr lang="pt-BR" sz="1200" dirty="0" err="1"/>
              <a:t>stdio.h</a:t>
            </a:r>
            <a:r>
              <a:rPr lang="pt-BR" sz="1200" dirty="0"/>
              <a:t>&gt;</a:t>
            </a:r>
          </a:p>
          <a:p>
            <a:r>
              <a:rPr lang="pt-BR" sz="1200" dirty="0"/>
              <a:t>#include &lt;</a:t>
            </a:r>
            <a:r>
              <a:rPr lang="pt-BR" sz="1200" dirty="0" err="1"/>
              <a:t>conio.h</a:t>
            </a:r>
            <a:r>
              <a:rPr lang="pt-BR" sz="1200" dirty="0"/>
              <a:t>&gt;</a:t>
            </a:r>
          </a:p>
          <a:p>
            <a:endParaRPr lang="pt-BR" sz="1200" dirty="0"/>
          </a:p>
          <a:p>
            <a:r>
              <a:rPr lang="pt-BR" sz="1200" dirty="0" err="1"/>
              <a:t>int</a:t>
            </a:r>
            <a:r>
              <a:rPr lang="pt-BR" sz="1200" dirty="0"/>
              <a:t> </a:t>
            </a:r>
            <a:r>
              <a:rPr lang="pt-BR" sz="1200" dirty="0" err="1"/>
              <a:t>main</a:t>
            </a:r>
            <a:r>
              <a:rPr lang="pt-BR" sz="1200" dirty="0"/>
              <a:t>(</a:t>
            </a:r>
            <a:r>
              <a:rPr lang="pt-BR" sz="1200" dirty="0" err="1"/>
              <a:t>void</a:t>
            </a:r>
            <a:r>
              <a:rPr lang="pt-BR" sz="1200" dirty="0"/>
              <a:t>) {</a:t>
            </a:r>
          </a:p>
          <a:p>
            <a:r>
              <a:rPr lang="pt-BR" sz="1200" dirty="0"/>
              <a:t>	</a:t>
            </a:r>
          </a:p>
          <a:p>
            <a:r>
              <a:rPr lang="pt-BR" sz="1200" dirty="0" err="1"/>
              <a:t>struct</a:t>
            </a:r>
            <a:r>
              <a:rPr lang="pt-BR" sz="1200" dirty="0"/>
              <a:t> aluno {</a:t>
            </a:r>
          </a:p>
          <a:p>
            <a:r>
              <a:rPr lang="pt-BR" sz="1200" dirty="0"/>
              <a:t>   char nome[50];</a:t>
            </a:r>
          </a:p>
          <a:p>
            <a:r>
              <a:rPr lang="pt-BR" sz="1200" dirty="0"/>
              <a:t>   char matricula[10];</a:t>
            </a:r>
          </a:p>
          <a:p>
            <a:r>
              <a:rPr lang="pt-BR" sz="1200" dirty="0"/>
              <a:t>   char curso[30];</a:t>
            </a:r>
          </a:p>
          <a:p>
            <a:r>
              <a:rPr lang="pt-BR" sz="1200" dirty="0"/>
              <a:t>};</a:t>
            </a:r>
          </a:p>
          <a:p>
            <a:r>
              <a:rPr lang="pt-BR" sz="1200" dirty="0"/>
              <a:t>   </a:t>
            </a:r>
          </a:p>
          <a:p>
            <a:r>
              <a:rPr lang="pt-BR" sz="1200" dirty="0"/>
              <a:t>   </a:t>
            </a:r>
            <a:r>
              <a:rPr lang="pt-BR" sz="1200" dirty="0" err="1"/>
              <a:t>struct</a:t>
            </a:r>
            <a:r>
              <a:rPr lang="pt-BR" sz="1200" dirty="0"/>
              <a:t> aluno </a:t>
            </a:r>
            <a:r>
              <a:rPr lang="pt-BR" sz="1200" dirty="0" err="1"/>
              <a:t>lista_alunos</a:t>
            </a:r>
            <a:r>
              <a:rPr lang="pt-BR" sz="1200" dirty="0"/>
              <a:t>[5];</a:t>
            </a:r>
          </a:p>
          <a:p>
            <a:endParaRPr lang="pt-BR" sz="1200" dirty="0"/>
          </a:p>
          <a:p>
            <a:r>
              <a:rPr lang="pt-BR" sz="1200" dirty="0"/>
              <a:t>   </a:t>
            </a:r>
            <a:r>
              <a:rPr lang="pt-BR" sz="1200" dirty="0" err="1"/>
              <a:t>int</a:t>
            </a:r>
            <a:r>
              <a:rPr lang="pt-BR" sz="1200" dirty="0"/>
              <a:t> i;</a:t>
            </a:r>
          </a:p>
          <a:p>
            <a:r>
              <a:rPr lang="pt-BR" sz="1200" dirty="0"/>
              <a:t>   for (i=0; i&lt;5; i++) </a:t>
            </a:r>
          </a:p>
          <a:p>
            <a:r>
              <a:rPr lang="pt-BR" sz="1200" dirty="0"/>
              <a:t>   { </a:t>
            </a:r>
          </a:p>
          <a:p>
            <a:r>
              <a:rPr lang="pt-BR" sz="1200" dirty="0"/>
              <a:t>          </a:t>
            </a:r>
            <a:r>
              <a:rPr lang="pt-BR" sz="1200" dirty="0" err="1"/>
              <a:t>printf</a:t>
            </a:r>
            <a:r>
              <a:rPr lang="pt-BR" sz="1200" dirty="0"/>
              <a:t>("Informe o nome do aluno:  %</a:t>
            </a:r>
            <a:r>
              <a:rPr lang="pt-BR" sz="1200" dirty="0" err="1"/>
              <a:t>i",i</a:t>
            </a:r>
            <a:r>
              <a:rPr lang="pt-BR" sz="1200" dirty="0"/>
              <a:t>);</a:t>
            </a:r>
          </a:p>
          <a:p>
            <a:r>
              <a:rPr lang="pt-BR" sz="1200" dirty="0"/>
              <a:t>          </a:t>
            </a:r>
            <a:r>
              <a:rPr lang="pt-BR" sz="1200" dirty="0" err="1"/>
              <a:t>scanf</a:t>
            </a:r>
            <a:r>
              <a:rPr lang="pt-BR" sz="1200" dirty="0"/>
              <a:t>("%s", &amp;</a:t>
            </a:r>
            <a:r>
              <a:rPr lang="pt-BR" sz="1200" dirty="0" err="1"/>
              <a:t>lista_alunos</a:t>
            </a:r>
            <a:r>
              <a:rPr lang="pt-BR" sz="1200" dirty="0"/>
              <a:t>[i].nome);</a:t>
            </a:r>
          </a:p>
          <a:p>
            <a:r>
              <a:rPr lang="pt-BR" sz="1200" dirty="0"/>
              <a:t>          </a:t>
            </a:r>
            <a:r>
              <a:rPr lang="pt-BR" sz="1200" dirty="0" err="1"/>
              <a:t>printf</a:t>
            </a:r>
            <a:r>
              <a:rPr lang="pt-BR" sz="1200" dirty="0"/>
              <a:t>("Informe a matricula do aluno: %</a:t>
            </a:r>
            <a:r>
              <a:rPr lang="pt-BR" sz="1200" dirty="0" err="1"/>
              <a:t>i",i</a:t>
            </a:r>
            <a:r>
              <a:rPr lang="pt-BR" sz="1200" dirty="0"/>
              <a:t>);</a:t>
            </a:r>
          </a:p>
          <a:p>
            <a:r>
              <a:rPr lang="pt-BR" sz="1200" dirty="0"/>
              <a:t>          </a:t>
            </a:r>
            <a:r>
              <a:rPr lang="pt-BR" sz="1200" dirty="0" err="1"/>
              <a:t>scanf</a:t>
            </a:r>
            <a:r>
              <a:rPr lang="pt-BR" sz="1200" dirty="0"/>
              <a:t>("%s", &amp;</a:t>
            </a:r>
            <a:r>
              <a:rPr lang="pt-BR" sz="1200" dirty="0" err="1"/>
              <a:t>lista_alunos</a:t>
            </a:r>
            <a:r>
              <a:rPr lang="pt-BR" sz="1200" dirty="0"/>
              <a:t>[i].matricula);</a:t>
            </a:r>
          </a:p>
          <a:p>
            <a:r>
              <a:rPr lang="pt-BR" sz="1200" dirty="0"/>
              <a:t>          </a:t>
            </a:r>
            <a:r>
              <a:rPr lang="pt-BR" sz="1200" dirty="0" err="1"/>
              <a:t>printf</a:t>
            </a:r>
            <a:r>
              <a:rPr lang="pt-BR" sz="1200" dirty="0"/>
              <a:t>("Informe o curso do aluno: %</a:t>
            </a:r>
            <a:r>
              <a:rPr lang="pt-BR" sz="1200" dirty="0" err="1"/>
              <a:t>i",i</a:t>
            </a:r>
            <a:r>
              <a:rPr lang="pt-BR" sz="1200" dirty="0"/>
              <a:t>);</a:t>
            </a:r>
          </a:p>
          <a:p>
            <a:r>
              <a:rPr lang="pt-BR" sz="1200" dirty="0"/>
              <a:t>          </a:t>
            </a:r>
            <a:r>
              <a:rPr lang="pt-BR" sz="1200" dirty="0" err="1"/>
              <a:t>scanf</a:t>
            </a:r>
            <a:r>
              <a:rPr lang="pt-BR" sz="1200" dirty="0"/>
              <a:t>("%s", &amp;</a:t>
            </a:r>
            <a:r>
              <a:rPr lang="pt-BR" sz="1200" dirty="0" err="1"/>
              <a:t>lista_alunos</a:t>
            </a:r>
            <a:r>
              <a:rPr lang="pt-BR" sz="1200" dirty="0"/>
              <a:t>[i].curso);</a:t>
            </a:r>
          </a:p>
          <a:p>
            <a:r>
              <a:rPr lang="pt-BR" sz="1200" dirty="0"/>
              <a:t>    }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r>
              <a:rPr lang="pt-BR" sz="1200" dirty="0"/>
              <a:t>    for (i =0;i&lt;5;i++) { </a:t>
            </a:r>
          </a:p>
          <a:p>
            <a:r>
              <a:rPr lang="pt-BR" sz="1200" dirty="0"/>
              <a:t>         </a:t>
            </a:r>
            <a:r>
              <a:rPr lang="pt-BR" sz="1200" dirty="0" err="1"/>
              <a:t>printf</a:t>
            </a:r>
            <a:r>
              <a:rPr lang="pt-BR" sz="1200" dirty="0"/>
              <a:t>("Aluno %s\n", </a:t>
            </a:r>
            <a:r>
              <a:rPr lang="pt-BR" sz="1200" dirty="0" err="1"/>
              <a:t>lista_alunos</a:t>
            </a:r>
            <a:r>
              <a:rPr lang="pt-BR" sz="1200" dirty="0"/>
              <a:t>[i].nome);</a:t>
            </a:r>
          </a:p>
          <a:p>
            <a:r>
              <a:rPr lang="pt-BR" sz="1200" dirty="0"/>
              <a:t>         </a:t>
            </a:r>
            <a:r>
              <a:rPr lang="pt-BR" sz="1200" dirty="0" err="1"/>
              <a:t>printf</a:t>
            </a:r>
            <a:r>
              <a:rPr lang="pt-BR" sz="1200" dirty="0"/>
              <a:t>("Matricula %s\n", </a:t>
            </a:r>
            <a:r>
              <a:rPr lang="pt-BR" sz="1200" dirty="0" err="1"/>
              <a:t>lista_alunos</a:t>
            </a:r>
            <a:r>
              <a:rPr lang="pt-BR" sz="1200" dirty="0"/>
              <a:t>[i].matricula);</a:t>
            </a:r>
          </a:p>
          <a:p>
            <a:r>
              <a:rPr lang="pt-BR" sz="1200" dirty="0"/>
              <a:t>         </a:t>
            </a:r>
            <a:r>
              <a:rPr lang="pt-BR" sz="1200" dirty="0" err="1"/>
              <a:t>printf</a:t>
            </a:r>
            <a:r>
              <a:rPr lang="pt-BR" sz="1200" dirty="0"/>
              <a:t>("Curso %s\n", </a:t>
            </a:r>
            <a:r>
              <a:rPr lang="pt-BR" sz="1200" dirty="0" err="1"/>
              <a:t>lista_alunos</a:t>
            </a:r>
            <a:r>
              <a:rPr lang="pt-BR" sz="1200" dirty="0"/>
              <a:t>[i].curso);</a:t>
            </a:r>
          </a:p>
          <a:p>
            <a:r>
              <a:rPr lang="pt-BR" sz="1200" dirty="0"/>
              <a:t>    }</a:t>
            </a:r>
          </a:p>
          <a:p>
            <a:r>
              <a:rPr lang="pt-BR" sz="1200" dirty="0"/>
              <a:t>  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getch</a:t>
            </a:r>
            <a:r>
              <a:rPr lang="pt-BR" sz="1200" dirty="0"/>
              <a:t>();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return</a:t>
            </a:r>
            <a:r>
              <a:rPr lang="pt-BR" sz="1200" dirty="0"/>
              <a:t>(0);</a:t>
            </a:r>
          </a:p>
          <a:p>
            <a:r>
              <a:rPr lang="pt-B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599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3126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110" dirty="0">
                <a:solidFill>
                  <a:srgbClr val="FF0000"/>
                </a:solidFill>
              </a:rPr>
              <a:t> </a:t>
            </a:r>
            <a:r>
              <a:rPr lang="pt-BR" sz="4400" spc="-40" dirty="0">
                <a:solidFill>
                  <a:srgbClr val="FF0000"/>
                </a:solidFill>
              </a:rPr>
              <a:t>ESTRUTURA DE DADOS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8F15851-7A5A-4F56-8236-737E63730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524000"/>
            <a:ext cx="7696200" cy="425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7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3126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110" dirty="0">
                <a:solidFill>
                  <a:srgbClr val="FF0000"/>
                </a:solidFill>
              </a:rPr>
              <a:t> </a:t>
            </a:r>
            <a:r>
              <a:rPr lang="pt-BR" sz="4400" spc="-40" dirty="0">
                <a:solidFill>
                  <a:srgbClr val="FF0000"/>
                </a:solidFill>
              </a:rPr>
              <a:t>ESTRUTURA DE DADOS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10FEBA-EE1F-4286-BFDD-97DC3864C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752600"/>
            <a:ext cx="6921476" cy="393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2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3126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110" dirty="0">
                <a:solidFill>
                  <a:srgbClr val="FF0000"/>
                </a:solidFill>
              </a:rPr>
              <a:t> </a:t>
            </a:r>
            <a:r>
              <a:rPr lang="pt-BR" sz="4400" spc="-40" dirty="0">
                <a:solidFill>
                  <a:srgbClr val="FF0000"/>
                </a:solidFill>
              </a:rPr>
              <a:t>ESTRUTURA DE DADOS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B42D5BC-24AD-4D6A-9229-F0407A788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09"/>
          <a:stretch/>
        </p:blipFill>
        <p:spPr>
          <a:xfrm>
            <a:off x="1447800" y="2146508"/>
            <a:ext cx="8731590" cy="25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8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3126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110" dirty="0">
                <a:solidFill>
                  <a:srgbClr val="FF0000"/>
                </a:solidFill>
              </a:rPr>
              <a:t> </a:t>
            </a:r>
            <a:r>
              <a:rPr lang="pt-BR" sz="4400" spc="-40" dirty="0">
                <a:solidFill>
                  <a:srgbClr val="FF0000"/>
                </a:solidFill>
              </a:rPr>
              <a:t>ESTRUTURA DE DADOS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00920F0-F5F2-4220-A3A1-88FF67B0A4CF}"/>
              </a:ext>
            </a:extLst>
          </p:cNvPr>
          <p:cNvSpPr txBox="1"/>
          <p:nvPr/>
        </p:nvSpPr>
        <p:spPr>
          <a:xfrm>
            <a:off x="1219200" y="1828800"/>
            <a:ext cx="838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u="sng" dirty="0"/>
              <a:t>Aplicações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 Implementação de estruturas de banco de dados.</a:t>
            </a:r>
          </a:p>
          <a:p>
            <a:r>
              <a:rPr lang="pt-BR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Compiladores e interpretadores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 Editores de texto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 Kernel de sistemas operacionais.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328311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3126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#</a:t>
            </a:r>
            <a:r>
              <a:rPr sz="4400" spc="-110" dirty="0">
                <a:solidFill>
                  <a:srgbClr val="FF0000"/>
                </a:solidFill>
              </a:rPr>
              <a:t> </a:t>
            </a:r>
            <a:r>
              <a:rPr lang="pt-BR" sz="4400" spc="-40" dirty="0">
                <a:solidFill>
                  <a:srgbClr val="FF0000"/>
                </a:solidFill>
              </a:rPr>
              <a:t>ESTRUTURA DE DADOS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40" y="701040"/>
            <a:ext cx="993648" cy="6583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93D0EE0-F5A0-416D-9017-6382C45C1836}"/>
              </a:ext>
            </a:extLst>
          </p:cNvPr>
          <p:cNvSpPr txBox="1"/>
          <p:nvPr/>
        </p:nvSpPr>
        <p:spPr>
          <a:xfrm>
            <a:off x="381000" y="1600200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u="sng" dirty="0"/>
              <a:t>TIPO ABSTRATO DE DADOS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6ADFDC8-55FC-4FF8-8B82-E0B60FA25FA1}"/>
              </a:ext>
            </a:extLst>
          </p:cNvPr>
          <p:cNvSpPr txBox="1"/>
          <p:nvPr/>
        </p:nvSpPr>
        <p:spPr>
          <a:xfrm>
            <a:off x="304800" y="2477854"/>
            <a:ext cx="11506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Um tipo abstrato de dados (TAD) pode ser visto como um modelo matemático que encapsula um modelo de dados e um conjunto de procedimentos que atuam com exclusividade sobre os dados encapsulados. Em nível de abstração mais baixo, associado à implementação, esses procedimentos são implementados por subprogramas denominados operações, métodos ou serviços.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C3D958-62A9-4976-8279-19F5F5F60B46}"/>
              </a:ext>
            </a:extLst>
          </p:cNvPr>
          <p:cNvSpPr txBox="1"/>
          <p:nvPr/>
        </p:nvSpPr>
        <p:spPr>
          <a:xfrm>
            <a:off x="230256" y="4572000"/>
            <a:ext cx="115840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Qualquer operação a ser realizada sobre dados definidos por meio dessa estrutura só poderá ser executada por intermédio dos algoritmos definidos no TAD.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FD1460-08EE-41D6-B881-5130BEBADF69}"/>
              </a:ext>
            </a:extLst>
          </p:cNvPr>
          <p:cNvSpPr txBox="1"/>
          <p:nvPr/>
        </p:nvSpPr>
        <p:spPr>
          <a:xfrm>
            <a:off x="304800" y="5617611"/>
            <a:ext cx="11887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Abstração: “é a habilidade de concentrar nos aspectos essenciais de um contexto qualquer, ignorando características menos importantes ou acidentais.”</a:t>
            </a:r>
          </a:p>
        </p:txBody>
      </p:sp>
    </p:spTree>
    <p:extLst>
      <p:ext uri="{BB962C8B-B14F-4D97-AF65-F5344CB8AC3E}">
        <p14:creationId xmlns:p14="http://schemas.microsoft.com/office/powerpoint/2010/main" val="282737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2013</TotalTime>
  <Words>5400</Words>
  <Application>Microsoft Office PowerPoint</Application>
  <PresentationFormat>Widescreen</PresentationFormat>
  <Paragraphs>679</Paragraphs>
  <Slides>47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9" baseType="lpstr">
      <vt:lpstr>Arial</vt:lpstr>
      <vt:lpstr>Arial MT</vt:lpstr>
      <vt:lpstr>Arial-BoldMT</vt:lpstr>
      <vt:lpstr>Calibri</vt:lpstr>
      <vt:lpstr>Calibri Light</vt:lpstr>
      <vt:lpstr>CourierNewPSMT</vt:lpstr>
      <vt:lpstr>Helvetica Neue</vt:lpstr>
      <vt:lpstr>Inter</vt:lpstr>
      <vt:lpstr>ProximaNova</vt:lpstr>
      <vt:lpstr>TimesNewRomanPS-ItalicMT</vt:lpstr>
      <vt:lpstr>TimesNewRomanPSMT</vt:lpstr>
      <vt:lpstr>Office Theme</vt:lpstr>
      <vt:lpstr>Apresentação do PowerPoint</vt:lpstr>
      <vt:lpstr># Plano de Ensino</vt:lpstr>
      <vt:lpstr># Bibliografia</vt:lpstr>
      <vt:lpstr># ESTRUTURA DE DADOS</vt:lpstr>
      <vt:lpstr># ESTRUTURA DE DADOS</vt:lpstr>
      <vt:lpstr># ESTRUTURA DE DADOS</vt:lpstr>
      <vt:lpstr># ESTRUTURA DE DADOS</vt:lpstr>
      <vt:lpstr># ESTRUTURA DE DADOS</vt:lpstr>
      <vt:lpstr># ESTRUTURA DE DADOS</vt:lpstr>
      <vt:lpstr># ESTRUTURA DE DADOS</vt:lpstr>
      <vt:lpstr># ESTRUTURA DE DADOS</vt:lpstr>
      <vt:lpstr># ESTRUTURA DE DADOS</vt:lpstr>
      <vt:lpstr># ESTRUTURA DE DADOS</vt:lpstr>
      <vt:lpstr># ESTRUTURA DE DADOS</vt:lpstr>
      <vt:lpstr># ESTRUTURA DE DADOS</vt:lpstr>
      <vt:lpstr># ESTRUTURA DE DADOS</vt:lpstr>
      <vt:lpstr># ARQUIVOS</vt:lpstr>
      <vt:lpstr># ARQUIVOS</vt:lpstr>
      <vt:lpstr># ARQUIVOS</vt:lpstr>
      <vt:lpstr># ARQUIVOS</vt:lpstr>
      <vt:lpstr># ARQUIVOS</vt:lpstr>
      <vt:lpstr># ARQUIVOS</vt:lpstr>
      <vt:lpstr># ARQUIVOS</vt:lpstr>
      <vt:lpstr># ARQUIVOS</vt:lpstr>
      <vt:lpstr># ARQUIVOS</vt:lpstr>
      <vt:lpstr># ARQUIVOS</vt:lpstr>
      <vt:lpstr># ARQUIVOS</vt:lpstr>
      <vt:lpstr># ARQUIVOS</vt:lpstr>
      <vt:lpstr># ARQUIVOS</vt:lpstr>
      <vt:lpstr># ARQUIVOS</vt:lpstr>
      <vt:lpstr># ARQUIVOS</vt:lpstr>
      <vt:lpstr># ARQUIVOS</vt:lpstr>
      <vt:lpstr># ARQUIVOS</vt:lpstr>
      <vt:lpstr># Exercício</vt:lpstr>
      <vt:lpstr># Exercício</vt:lpstr>
      <vt:lpstr># Exercício</vt:lpstr>
      <vt:lpstr># Exercício</vt:lpstr>
      <vt:lpstr># Exercício</vt:lpstr>
      <vt:lpstr># PONTEIROS</vt:lpstr>
      <vt:lpstr># PONTEIROS</vt:lpstr>
      <vt:lpstr># PONTEIROS</vt:lpstr>
      <vt:lpstr># PONTEIROS</vt:lpstr>
      <vt:lpstr># PONTEIROS</vt:lpstr>
      <vt:lpstr># STRUCT</vt:lpstr>
      <vt:lpstr># STRUCT</vt:lpstr>
      <vt:lpstr># STRUCT</vt:lpstr>
      <vt:lpstr># STRUCT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Técnicas de Programação</dc:title>
  <dc:creator>Cristiano Nunes</dc:creator>
  <cp:lastModifiedBy>Cynthia Barbosa</cp:lastModifiedBy>
  <cp:revision>173</cp:revision>
  <dcterms:created xsi:type="dcterms:W3CDTF">2023-08-08T12:03:19Z</dcterms:created>
  <dcterms:modified xsi:type="dcterms:W3CDTF">2025-02-10T19:23:49Z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2023-03-03T00:00:00Z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2023-08-08T00:00:00Z</vt:filetime>
  </property>
</Properties>
</file>