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6" r:id="rId3"/>
    <p:sldId id="258" r:id="rId4"/>
    <p:sldId id="261" r:id="rId5"/>
    <p:sldId id="260" r:id="rId6"/>
    <p:sldId id="270" r:id="rId7"/>
    <p:sldId id="259" r:id="rId8"/>
    <p:sldId id="268" r:id="rId9"/>
    <p:sldId id="289" r:id="rId10"/>
    <p:sldId id="275" r:id="rId11"/>
    <p:sldId id="269" r:id="rId12"/>
    <p:sldId id="274" r:id="rId13"/>
    <p:sldId id="267" r:id="rId14"/>
    <p:sldId id="273" r:id="rId15"/>
    <p:sldId id="276" r:id="rId16"/>
    <p:sldId id="277" r:id="rId17"/>
    <p:sldId id="278" r:id="rId18"/>
    <p:sldId id="286" r:id="rId19"/>
    <p:sldId id="281" r:id="rId20"/>
    <p:sldId id="280" r:id="rId21"/>
    <p:sldId id="282" r:id="rId22"/>
    <p:sldId id="279" r:id="rId23"/>
    <p:sldId id="287" r:id="rId24"/>
    <p:sldId id="284" r:id="rId25"/>
    <p:sldId id="285" r:id="rId26"/>
    <p:sldId id="288" r:id="rId27"/>
    <p:sldId id="283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w_ztKtjl8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1F8FF9A-C403-42AC-A6EC-E7AE86D15601}"/>
              </a:ext>
            </a:extLst>
          </p:cNvPr>
          <p:cNvSpPr txBox="1"/>
          <p:nvPr/>
        </p:nvSpPr>
        <p:spPr>
          <a:xfrm>
            <a:off x="269289" y="2321004"/>
            <a:ext cx="119227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/>
              <a:t>cynthia</a:t>
            </a:r>
            <a:r>
              <a:rPr lang="pt-BR" sz="6000" dirty="0"/>
              <a:t>.barbosa@pitagoras.com.br</a:t>
            </a:r>
          </a:p>
        </p:txBody>
      </p:sp>
    </p:spTree>
    <p:extLst>
      <p:ext uri="{BB962C8B-B14F-4D97-AF65-F5344CB8AC3E}">
        <p14:creationId xmlns:p14="http://schemas.microsoft.com/office/powerpoint/2010/main" val="30922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9B2E096-62ED-417E-820B-98350DA99A85}"/>
              </a:ext>
            </a:extLst>
          </p:cNvPr>
          <p:cNvSpPr txBox="1"/>
          <p:nvPr/>
        </p:nvSpPr>
        <p:spPr>
          <a:xfrm>
            <a:off x="486439" y="383348"/>
            <a:ext cx="1150708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arenR"/>
            </a:pPr>
            <a:r>
              <a:rPr lang="pt-B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Faça um algoritmo que leia a altura de 15 pessoas. Este programa deverá calcular e mostrar:</a:t>
            </a:r>
          </a:p>
          <a:p>
            <a:pPr lvl="0" algn="just"/>
            <a:endParaRPr lang="pt-BR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 algn="just"/>
            <a:r>
              <a:rPr lang="pt-B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a. A menor altura do grupo;</a:t>
            </a:r>
            <a:endParaRPr lang="pt-BR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99160" algn="just"/>
            <a:r>
              <a:rPr lang="pt-B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b. A maior altura do grupo;</a:t>
            </a:r>
            <a:endParaRPr lang="pt-BR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086A381-D8CE-495E-8823-5DA41155BE1A}"/>
              </a:ext>
            </a:extLst>
          </p:cNvPr>
          <p:cNvSpPr/>
          <p:nvPr/>
        </p:nvSpPr>
        <p:spPr>
          <a:xfrm>
            <a:off x="329490" y="0"/>
            <a:ext cx="11688933" cy="10125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ea typeface="Calibri" panose="020F0502020204030204" pitchFamily="34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ea typeface="Calibri" panose="020F0502020204030204" pitchFamily="34" charset="0"/>
              </a:rPr>
              <a:t>main</a:t>
            </a:r>
            <a:r>
              <a:rPr lang="pt-BR" dirty="0">
                <a:solidFill>
                  <a:srgbClr val="000000"/>
                </a:solidFill>
                <a:ea typeface="Calibri" panose="020F0502020204030204" pitchFamily="34" charset="0"/>
              </a:rPr>
              <a:t>() 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ea typeface="Calibri" panose="020F0502020204030204" pitchFamily="34" charset="0"/>
              </a:rPr>
              <a:t>{    </a:t>
            </a:r>
            <a:r>
              <a:rPr lang="pt-BR" dirty="0" err="1">
                <a:solidFill>
                  <a:srgbClr val="000000"/>
                </a:solidFill>
                <a:ea typeface="Calibri" panose="020F0502020204030204" pitchFamily="34" charset="0"/>
              </a:rPr>
              <a:t>float</a:t>
            </a:r>
            <a:r>
              <a:rPr lang="pt-BR" dirty="0">
                <a:solidFill>
                  <a:srgbClr val="000000"/>
                </a:solidFill>
                <a:ea typeface="Calibri" panose="020F0502020204030204" pitchFamily="34" charset="0"/>
              </a:rPr>
              <a:t> altura, </a:t>
            </a:r>
            <a:r>
              <a:rPr lang="pt-BR" dirty="0" err="1">
                <a:solidFill>
                  <a:srgbClr val="000000"/>
                </a:solidFill>
                <a:ea typeface="Calibri" panose="020F0502020204030204" pitchFamily="34" charset="0"/>
              </a:rPr>
              <a:t>menoralt</a:t>
            </a:r>
            <a:r>
              <a:rPr lang="pt-BR" dirty="0">
                <a:solidFill>
                  <a:srgbClr val="000000"/>
                </a:solidFill>
                <a:ea typeface="Calibri" panose="020F0502020204030204" pitchFamily="34" charset="0"/>
              </a:rPr>
              <a:t> = 99999;  maioral = -99999;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for(</a:t>
            </a:r>
            <a:r>
              <a:rPr lang="pt-BR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int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i = </a:t>
            </a:r>
            <a:r>
              <a:rPr lang="pt-BR" sz="2800" dirty="0">
                <a:solidFill>
                  <a:srgbClr val="FF0000"/>
                </a:solidFill>
                <a:ea typeface="Calibri" panose="020F0502020204030204" pitchFamily="34" charset="0"/>
              </a:rPr>
              <a:t>6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; i &lt; 6;  i++)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{    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    </a:t>
            </a:r>
            <a:r>
              <a:rPr lang="pt-BR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cout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&lt;&lt;“\n Informe a altura da ”&lt;&lt; i+1&lt;&lt;“pessoa”;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    </a:t>
            </a:r>
            <a:r>
              <a:rPr lang="pt-BR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cin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&gt;&gt; altura; </a:t>
            </a:r>
            <a:endParaRPr lang="pt-BR" sz="2800" b="1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         </a:t>
            </a:r>
            <a:r>
              <a:rPr lang="pt-BR" sz="2800" b="1" dirty="0">
                <a:solidFill>
                  <a:srgbClr val="FF0000"/>
                </a:solidFill>
                <a:ea typeface="Calibri" panose="020F0502020204030204" pitchFamily="34" charset="0"/>
              </a:rPr>
              <a:t>      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     </a:t>
            </a:r>
            <a:r>
              <a:rPr lang="pt-BR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If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(altura &lt; </a:t>
            </a:r>
            <a:r>
              <a:rPr lang="pt-BR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menoralt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     { 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          </a:t>
            </a:r>
            <a:r>
              <a:rPr lang="pt-BR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menoralt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= altura; </a:t>
            </a:r>
            <a:endParaRPr lang="pt-BR" sz="2800" b="1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      }</a:t>
            </a:r>
          </a:p>
          <a:p>
            <a:pPr algn="just">
              <a:spcAft>
                <a:spcPts val="0"/>
              </a:spcAft>
            </a:pPr>
            <a:r>
              <a:rPr lang="pt-BR" sz="2800" b="1" dirty="0">
                <a:solidFill>
                  <a:srgbClr val="FF0000"/>
                </a:solidFill>
                <a:ea typeface="Calibri" panose="020F0502020204030204" pitchFamily="34" charset="0"/>
              </a:rPr>
              <a:t>                       </a:t>
            </a:r>
            <a:endParaRPr lang="pt-BR" sz="28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   </a:t>
            </a:r>
            <a:r>
              <a:rPr lang="pt-BR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If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(altura &gt; </a:t>
            </a:r>
            <a:r>
              <a:rPr lang="pt-BR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maioralt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     { </a:t>
            </a:r>
          </a:p>
          <a:p>
            <a:pPr algn="just"/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          </a:t>
            </a:r>
            <a:r>
              <a:rPr lang="pt-BR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maioralt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= altura; </a:t>
            </a:r>
            <a:r>
              <a:rPr lang="pt-BR" sz="2800" b="1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endParaRPr lang="pt-BR" sz="28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endParaRPr lang="pt-BR" sz="28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      }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</a:t>
            </a:r>
            <a:r>
              <a:rPr lang="pt-BR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return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0;</a:t>
            </a:r>
          </a:p>
          <a:p>
            <a:pPr algn="just">
              <a:spcAft>
                <a:spcPts val="0"/>
              </a:spcAft>
            </a:pPr>
            <a:endParaRPr lang="pt-BR" sz="28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     }</a:t>
            </a:r>
          </a:p>
          <a:p>
            <a:pPr algn="just">
              <a:spcAft>
                <a:spcPts val="0"/>
              </a:spcAft>
            </a:pPr>
            <a:endParaRPr lang="pt-BR" sz="28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49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9E5B6A3-9006-4633-BF03-FDEB175B3178}"/>
              </a:ext>
            </a:extLst>
          </p:cNvPr>
          <p:cNvSpPr/>
          <p:nvPr/>
        </p:nvSpPr>
        <p:spPr>
          <a:xfrm>
            <a:off x="158041" y="71701"/>
            <a:ext cx="11484746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Faça um algoritmo que leia dois valores inteiros A e B se os valores forem iguais deverá se somar os dois, caso contrário multiplique A por B. Ao final de qualquer um dos cálculos deve-se atribuir o resultado para uma variável C e mostrar seu conteúdo na tela. </a:t>
            </a:r>
          </a:p>
          <a:p>
            <a:pPr algn="just"/>
            <a:endParaRPr lang="pt-BR" dirty="0">
              <a:latin typeface="Calibri" panose="020F050202020403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Algoritmo </a:t>
            </a:r>
            <a:r>
              <a:rPr lang="pt-BR" sz="2400" dirty="0" err="1">
                <a:latin typeface="Calibri" panose="020F0502020204030204" pitchFamily="34" charset="0"/>
                <a:cs typeface="Tahoma" panose="020B0604030504040204" pitchFamily="34" charset="0"/>
              </a:rPr>
              <a:t>SomaMult</a:t>
            </a:r>
            <a:endParaRPr lang="pt-BR" sz="2400" dirty="0">
              <a:latin typeface="Calibri" panose="020F0502020204030204" pitchFamily="34" charset="0"/>
              <a:cs typeface="Tahoma" panose="020B0604030504040204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Declare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         A, B, C: INTEIRO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Inicio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        Escreva “Informe um numero”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        Leia A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        Escreva “Informe outro numero”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        Leia B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        SE A == B ENTÃO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             C = A+B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             Escreva “Numero iguais, a soma dos numero e”, C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        SENÃO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             C = A*B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             Escreva “Numero iguais, a soma dos numero e”, C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          FIM SE</a:t>
            </a:r>
          </a:p>
          <a:p>
            <a:pPr algn="just"/>
            <a:r>
              <a:rPr lang="pt-BR" sz="24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55170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9E5B6A3-9006-4633-BF03-FDEB175B3178}"/>
              </a:ext>
            </a:extLst>
          </p:cNvPr>
          <p:cNvSpPr/>
          <p:nvPr/>
        </p:nvSpPr>
        <p:spPr>
          <a:xfrm>
            <a:off x="358066" y="328876"/>
            <a:ext cx="114847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Faça um algoritmo que leia dois valores inteiros A e B se os valores forem iguais deverá se somar os dois, caso contrário multiplique A por B. Ao final de qualquer um dos cálculos deve-se atribuir o resultado para uma variável C e mostrar seu conteúdo na tela.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6336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9E0BA50-3E1E-450F-B5C0-D86B4020FB07}"/>
              </a:ext>
            </a:extLst>
          </p:cNvPr>
          <p:cNvSpPr/>
          <p:nvPr/>
        </p:nvSpPr>
        <p:spPr>
          <a:xfrm>
            <a:off x="211493" y="207201"/>
            <a:ext cx="1161972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Estrutura de repetição condicional com teste no início</a:t>
            </a: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sz="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estrutura de repetição condicional com teste no início, um bloco de comandos é executado dependendo da inspeção de uma expressão condicional colocada antes do bloco. Os comandos só são executados se a expressão for verdadeira e </a:t>
            </a:r>
            <a:r>
              <a:rPr lang="pt-BR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enquanto 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ela for verdadeira os comandos do bloco continuam a ser executados. </a:t>
            </a:r>
          </a:p>
        </p:txBody>
      </p:sp>
    </p:spTree>
    <p:extLst>
      <p:ext uri="{BB962C8B-B14F-4D97-AF65-F5344CB8AC3E}">
        <p14:creationId xmlns:p14="http://schemas.microsoft.com/office/powerpoint/2010/main" val="365329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02F820-7889-4EA4-B45A-A7B9B601BF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760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7A9C51-7F1D-427B-B327-B1C8602704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1854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826052-E6B3-4E38-B6C3-777C685281F2}"/>
              </a:ext>
            </a:extLst>
          </p:cNvPr>
          <p:cNvSpPr/>
          <p:nvPr/>
        </p:nvSpPr>
        <p:spPr>
          <a:xfrm>
            <a:off x="6707214" y="1293275"/>
            <a:ext cx="5084736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</a:pPr>
            <a:r>
              <a:rPr lang="en-US" sz="2400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Exemplo</a:t>
            </a:r>
            <a:r>
              <a:rPr lang="en-US" sz="2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 defTabSz="91440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Considere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problema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mostrar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todos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números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inteiros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1 a 100. 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8AB22FA-FBE0-4C10-88A7-C30100DDF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68408"/>
              </p:ext>
            </p:extLst>
          </p:nvPr>
        </p:nvGraphicFramePr>
        <p:xfrm>
          <a:off x="991854" y="1285333"/>
          <a:ext cx="5382442" cy="4279392"/>
        </p:xfrm>
        <a:graphic>
          <a:graphicData uri="http://schemas.openxmlformats.org/drawingml/2006/table">
            <a:tbl>
              <a:tblPr firstRow="1" firstCol="1" bandRow="1"/>
              <a:tblGrid>
                <a:gridCol w="5382442">
                  <a:extLst>
                    <a:ext uri="{9D8B030D-6E8A-4147-A177-3AD203B41FA5}">
                      <a16:colId xmlns:a16="http://schemas.microsoft.com/office/drawing/2014/main" val="3316437477"/>
                    </a:ext>
                  </a:extLst>
                </a:gridCol>
              </a:tblGrid>
              <a:tr h="4279392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Algoritmo </a:t>
                      </a:r>
                      <a:r>
                        <a:rPr lang="pt-B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Imprime1a100VersaoEnquanto 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Variáveis 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448056"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k: </a:t>
                      </a:r>
                      <a:r>
                        <a:rPr lang="pt-BR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Inteiro 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Início 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448056"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← 1 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Enquanto </a:t>
                      </a:r>
                      <a:r>
                        <a:rPr lang="pt-B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(k &lt;= 100) </a:t>
                      </a:r>
                      <a:r>
                        <a:rPr lang="pt-BR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Faça 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448056"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Escreva </a:t>
                      </a:r>
                      <a:r>
                        <a:rPr lang="pt-B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</a:t>
                      </a:r>
                      <a:endParaRPr lang="pt-BR" sz="3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448056"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pt-B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← </a:t>
                      </a:r>
                      <a:r>
                        <a:rPr lang="pt-BR" sz="23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pt-B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+1 </a:t>
                      </a:r>
                    </a:p>
                    <a:p>
                      <a:pPr marL="448056"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           100 + 1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FimEnquanto</a:t>
                      </a:r>
                      <a:r>
                        <a:rPr lang="pt-BR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Fim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6552" marR="136552" marT="1896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181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336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07ADAD-6CD0-480C-9EF7-BBB8B398A445}"/>
              </a:ext>
            </a:extLst>
          </p:cNvPr>
          <p:cNvSpPr/>
          <p:nvPr/>
        </p:nvSpPr>
        <p:spPr>
          <a:xfrm>
            <a:off x="197062" y="0"/>
            <a:ext cx="11783444" cy="2730230"/>
          </a:xfrm>
          <a:prstGeom prst="rect">
            <a:avLst/>
          </a:prstGeom>
        </p:spPr>
        <p:txBody>
          <a:bodyPr vert="horz" lIns="182880" tIns="182880" rIns="182880" bIns="182880" rtlCol="0" anchor="ctr">
            <a:normAutofit/>
          </a:bodyPr>
          <a:lstStyle/>
          <a:p>
            <a:pPr indent="449580" algn="just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Conforme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observa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nesse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problema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a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estrutura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repetição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com teste no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início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pode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com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algumas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adaptações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, ser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equivalente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à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estrutura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repetição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contada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 A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diferença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nesse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exemplo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é que as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operações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inicialização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incremento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variável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k (que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funciona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contador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são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construção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base do loop mas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são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adicionadas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à </a:t>
            </a:r>
            <a:r>
              <a:rPr lang="en-US" sz="2400" dirty="0" err="1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parte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7E4DC6B-4A4B-47E5-8024-B95A8CF28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38330"/>
              </p:ext>
            </p:extLst>
          </p:nvPr>
        </p:nvGraphicFramePr>
        <p:xfrm>
          <a:off x="2813538" y="2638044"/>
          <a:ext cx="6691755" cy="7168534"/>
        </p:xfrm>
        <a:graphic>
          <a:graphicData uri="http://schemas.openxmlformats.org/drawingml/2006/table">
            <a:tbl>
              <a:tblPr firstRow="1" firstCol="1" bandRow="1"/>
              <a:tblGrid>
                <a:gridCol w="6691755">
                  <a:extLst>
                    <a:ext uri="{9D8B030D-6E8A-4147-A177-3AD203B41FA5}">
                      <a16:colId xmlns:a16="http://schemas.microsoft.com/office/drawing/2014/main" val="402924078"/>
                    </a:ext>
                  </a:extLst>
                </a:gridCol>
              </a:tblGrid>
              <a:tr h="310198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/*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Codigo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fonte para imprimir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numeros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de 1 a 100 utilizando o comando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*/ 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#include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iostream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 </a:t>
                      </a: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namespace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= 1;  </a:t>
                      </a:r>
                      <a:r>
                        <a:rPr lang="pt-BR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 globais</a:t>
                      </a: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main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                                           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       </a:t>
                      </a:r>
                    </a:p>
                    <a:p>
                      <a:pPr marL="0" marR="0" lvl="0" indent="0" algn="just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(k&lt;=100) 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 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448056"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cout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&lt;&lt; “\n”&lt;&lt;k; 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448056"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= k+1; </a:t>
                      </a:r>
                    </a:p>
                    <a:p>
                      <a:pPr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 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indent="448056"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0; 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519" marR="91519" marT="127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191710"/>
                  </a:ext>
                </a:extLst>
              </a:tr>
              <a:tr h="3101983">
                <a:tc>
                  <a:txBody>
                    <a:bodyPr/>
                    <a:lstStyle/>
                    <a:p>
                      <a:pPr algn="just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3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519" marR="91519" marT="127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746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107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161BE5D-D894-4E77-9136-5AD25E28C2DA}"/>
              </a:ext>
            </a:extLst>
          </p:cNvPr>
          <p:cNvSpPr/>
          <p:nvPr/>
        </p:nvSpPr>
        <p:spPr>
          <a:xfrm>
            <a:off x="444758" y="169213"/>
            <a:ext cx="114424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00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Exemplo: 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Elabore um código que solicita vários salários até quando o salário digitado for 0 (zero) e imprima: </a:t>
            </a:r>
          </a:p>
          <a:p>
            <a:pPr lvl="0">
              <a:spcAft>
                <a:spcPts val="0"/>
              </a:spcAft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	- Total de pessoas com salário menor ou igual a R$540,00 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>
              <a:spcAft>
                <a:spcPts val="0"/>
              </a:spcAft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	- Total de pessoas com salário maior que R$5.000,00. 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F547183-C5B1-46F3-A7E8-423170DC02EC}"/>
              </a:ext>
            </a:extLst>
          </p:cNvPr>
          <p:cNvSpPr/>
          <p:nvPr/>
        </p:nvSpPr>
        <p:spPr>
          <a:xfrm>
            <a:off x="1032587" y="1623280"/>
            <a:ext cx="10854612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#include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iostream.h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float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salario; </a:t>
            </a:r>
          </a:p>
          <a:p>
            <a:pPr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conta_salmenor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=0; </a:t>
            </a:r>
          </a:p>
          <a:p>
            <a:pPr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conta_salmaior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=0; </a:t>
            </a:r>
          </a:p>
          <a:p>
            <a:pPr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main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() 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 “PROGRAMA VERIFICA FAIXA SALARIAL"; 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nPara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sair digite salario igual a 0(zero)"; 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"\n\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nInforme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seu salario mensal: "; </a:t>
            </a:r>
          </a:p>
          <a:p>
            <a:pPr indent="44450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salario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while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salario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!=0)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(salario&lt;=540) </a:t>
            </a:r>
          </a:p>
          <a:p>
            <a:pPr marL="89916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conta_salmenor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=1+conta_salmenor;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(salario&gt;=5000) </a:t>
            </a:r>
          </a:p>
          <a:p>
            <a:pPr marL="89916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conta_salmaior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=1+conta_salmaior; </a:t>
            </a:r>
          </a:p>
          <a:p>
            <a:pPr marL="89916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"\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nInforme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seu salario mensal: "; </a:t>
            </a:r>
          </a:p>
          <a:p>
            <a:pPr marL="89916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salario; </a:t>
            </a: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"\n\n Numero de pessoas &lt;= R$540,00 \n",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conta_salmenor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"\n\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nNumero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 pessoas &gt;= R$5000,00  \n\n",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conta_salmaior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system ("PAUSE"); 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0; </a:t>
            </a:r>
          </a:p>
          <a:p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59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F547183-C5B1-46F3-A7E8-423170DC02EC}"/>
              </a:ext>
            </a:extLst>
          </p:cNvPr>
          <p:cNvSpPr/>
          <p:nvPr/>
        </p:nvSpPr>
        <p:spPr>
          <a:xfrm>
            <a:off x="959640" y="0"/>
            <a:ext cx="10854612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#include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iostream.h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float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salario; </a:t>
            </a:r>
          </a:p>
          <a:p>
            <a:pPr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conta_salmenor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=0; </a:t>
            </a:r>
          </a:p>
          <a:p>
            <a:pPr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conta_salmaior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=0; </a:t>
            </a:r>
          </a:p>
          <a:p>
            <a:pPr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main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() </a:t>
            </a:r>
          </a:p>
          <a:p>
            <a:pPr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 “PROGRAMA VERIFICA FAIXA SALARIAL"; 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nPara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sair digite salario igual a 0(zero)"; 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"\n\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nInforme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seu salario mensal: "; </a:t>
            </a:r>
          </a:p>
          <a:p>
            <a:pPr indent="444500" algn="just"/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"\n\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nInforme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 quantidade de vezes que deseja executar: "; </a:t>
            </a:r>
          </a:p>
          <a:p>
            <a:pPr indent="444500" algn="just"/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&gt;&gt;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qtde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  <a:endParaRPr lang="pt-B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salario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  </a:t>
            </a:r>
            <a:endParaRPr lang="pt-B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while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(x &lt; 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qtde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(salario&lt;=540)  </a:t>
            </a:r>
          </a:p>
          <a:p>
            <a:pPr marL="89916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conta_salmenor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 1 +conta_salmenor; </a:t>
            </a:r>
          </a:p>
          <a:p>
            <a:pPr marL="899160" indent="44958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                                 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else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(salario&gt;=5000) </a:t>
            </a:r>
          </a:p>
          <a:p>
            <a:pPr marL="89916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conta_salmaior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=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conta_salmaior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+ 1; </a:t>
            </a:r>
          </a:p>
          <a:p>
            <a:pPr marL="899160" indent="449580" algn="just">
              <a:spcAft>
                <a:spcPts val="0"/>
              </a:spcAft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"\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nInforme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seu salario mensal: "; </a:t>
            </a:r>
          </a:p>
          <a:p>
            <a:pPr marL="89916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salario;  </a:t>
            </a:r>
            <a:endParaRPr lang="pt-B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"\n\n Numero de pessoas &lt;= R$540,00 \n",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conta_salmenor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"\n\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nNumero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de pessoas &gt;= R$5000,00  \n\n",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conta_salmaior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</a:t>
            </a: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system ("PAUSE"); 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0; </a:t>
            </a:r>
          </a:p>
          <a:p>
            <a:r>
              <a:rPr lang="pt-B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1978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A040B60-FCC8-45BB-BD61-5F8882ADF755}"/>
              </a:ext>
            </a:extLst>
          </p:cNvPr>
          <p:cNvSpPr/>
          <p:nvPr/>
        </p:nvSpPr>
        <p:spPr>
          <a:xfrm>
            <a:off x="1845221" y="154362"/>
            <a:ext cx="8501558" cy="492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Estrutura de repetição condicional com teste no final. </a:t>
            </a:r>
            <a:r>
              <a:rPr lang="pt-BR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... </a:t>
            </a:r>
            <a:r>
              <a:rPr lang="pt-BR" sz="24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lang="pt-BR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514B8B3-850B-4D2C-8CE0-27F874E7779B}"/>
              </a:ext>
            </a:extLst>
          </p:cNvPr>
          <p:cNvSpPr/>
          <p:nvPr/>
        </p:nvSpPr>
        <p:spPr>
          <a:xfrm>
            <a:off x="286138" y="1016664"/>
            <a:ext cx="116290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>
              <a:spcAft>
                <a:spcPts val="0"/>
              </a:spcAft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Nessa estrutura, faz‐se o teste no início e, caso o resultado seja verdadeiro, executam‐se os comandos do bloco. A condição é então testada novamente e os mesmos passos são repetidos até que a condição seja falsa. </a:t>
            </a:r>
          </a:p>
          <a:p>
            <a:pPr indent="444500" algn="just">
              <a:spcAft>
                <a:spcPts val="0"/>
              </a:spcAft>
            </a:pP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estrutura de repetição condicional com teste no final tem funcionamento similar. No entanto, os comandos são executados e só depois o teste é feito. Dessa forma, os comandos são executados pelo menos uma vez. </a:t>
            </a:r>
          </a:p>
        </p:txBody>
      </p:sp>
    </p:spTree>
    <p:extLst>
      <p:ext uri="{BB962C8B-B14F-4D97-AF65-F5344CB8AC3E}">
        <p14:creationId xmlns:p14="http://schemas.microsoft.com/office/powerpoint/2010/main" val="267903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2C875-900C-4D61-BC18-7A0A43018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REPETIÇÃO</a:t>
            </a:r>
          </a:p>
        </p:txBody>
      </p:sp>
    </p:spTree>
    <p:extLst>
      <p:ext uri="{BB962C8B-B14F-4D97-AF65-F5344CB8AC3E}">
        <p14:creationId xmlns:p14="http://schemas.microsoft.com/office/powerpoint/2010/main" val="320239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6308A2F-6417-4DBC-8596-CB7B4B162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4" y="38472"/>
            <a:ext cx="1201366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Exemplo: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Considere um programa que dá permissões de acesso especiais a usuários que tenham conhecimento de um código secreto.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49263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05697B9-6E07-4A20-B86A-62AF378D2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52130"/>
              </p:ext>
            </p:extLst>
          </p:nvPr>
        </p:nvGraphicFramePr>
        <p:xfrm>
          <a:off x="1127929" y="1224016"/>
          <a:ext cx="9936142" cy="440996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9936142">
                  <a:extLst>
                    <a:ext uri="{9D8B030D-6E8A-4147-A177-3AD203B41FA5}">
                      <a16:colId xmlns:a16="http://schemas.microsoft.com/office/drawing/2014/main" val="277787770"/>
                    </a:ext>
                  </a:extLst>
                </a:gridCol>
              </a:tblGrid>
              <a:tr h="4409969">
                <a:tc>
                  <a:txBody>
                    <a:bodyPr/>
                    <a:lstStyle/>
                    <a:p>
                      <a:pPr indent="444500" algn="just">
                        <a:spcAft>
                          <a:spcPts val="0"/>
                        </a:spcAft>
                      </a:pPr>
                      <a:r>
                        <a:rPr lang="pt-BR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Algoritmo </a:t>
                      </a:r>
                      <a:r>
                        <a:rPr lang="pt-BR" sz="2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CodigoSecretoComFacaEnquanto</a:t>
                      </a:r>
                      <a:r>
                        <a:rPr lang="pt-BR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</a:p>
                    <a:p>
                      <a:pPr marL="449580" indent="449580" algn="just">
                        <a:spcAft>
                          <a:spcPts val="0"/>
                        </a:spcAft>
                      </a:pPr>
                      <a:r>
                        <a:rPr lang="pt-BR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Variáveis </a:t>
                      </a:r>
                    </a:p>
                    <a:p>
                      <a:pPr marL="899160" indent="449580" algn="just">
                        <a:spcAft>
                          <a:spcPts val="0"/>
                        </a:spcAft>
                      </a:pPr>
                      <a:r>
                        <a:rPr lang="pt-BR" sz="2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Codigo</a:t>
                      </a:r>
                      <a:r>
                        <a:rPr lang="pt-BR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: Inteiro </a:t>
                      </a:r>
                    </a:p>
                    <a:p>
                      <a:pPr marL="449580" indent="449580" algn="just">
                        <a:spcAft>
                          <a:spcPts val="0"/>
                        </a:spcAft>
                      </a:pPr>
                      <a:r>
                        <a:rPr lang="pt-BR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Início </a:t>
                      </a:r>
                    </a:p>
                    <a:p>
                      <a:pPr marL="899160" indent="449580" algn="just">
                        <a:spcAft>
                          <a:spcPts val="0"/>
                        </a:spcAft>
                      </a:pPr>
                      <a:r>
                        <a:rPr lang="pt-BR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Faça </a:t>
                      </a:r>
                    </a:p>
                    <a:p>
                      <a:pPr marL="1348740" indent="449580" algn="just">
                        <a:spcAft>
                          <a:spcPts val="0"/>
                        </a:spcAft>
                      </a:pPr>
                      <a:r>
                        <a:rPr lang="pt-BR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Escreva “Digite o código secreto: ” </a:t>
                      </a:r>
                    </a:p>
                    <a:p>
                      <a:pPr marL="1348740" indent="449580" algn="just">
                        <a:spcAft>
                          <a:spcPts val="0"/>
                        </a:spcAft>
                      </a:pPr>
                      <a:r>
                        <a:rPr lang="pt-BR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Leia </a:t>
                      </a:r>
                      <a:r>
                        <a:rPr lang="pt-BR" sz="2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Codigo</a:t>
                      </a:r>
                      <a:endParaRPr lang="pt-BR" sz="27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899160" indent="449580" algn="just">
                        <a:spcAft>
                          <a:spcPts val="0"/>
                        </a:spcAft>
                      </a:pPr>
                      <a:r>
                        <a:rPr lang="pt-BR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Enquanto (</a:t>
                      </a:r>
                      <a:r>
                        <a:rPr lang="pt-BR" sz="2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Codigo</a:t>
                      </a:r>
                      <a:r>
                        <a:rPr lang="pt-BR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&lt;&gt; 123456) </a:t>
                      </a:r>
                    </a:p>
                    <a:p>
                      <a:pPr marL="899160" indent="449580" algn="just">
                        <a:spcAft>
                          <a:spcPts val="0"/>
                        </a:spcAft>
                      </a:pPr>
                      <a:r>
                        <a:rPr lang="pt-BR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Escreva “Bem vindo ao sistema!” </a:t>
                      </a:r>
                    </a:p>
                    <a:p>
                      <a:pPr marL="449580" indent="449580">
                        <a:spcAft>
                          <a:spcPts val="0"/>
                        </a:spcAft>
                      </a:pPr>
                      <a:r>
                        <a:rPr lang="pt-BR" sz="2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Fim</a:t>
                      </a:r>
                      <a:endParaRPr lang="pt-BR" sz="2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2220" marR="204165" marT="136110" marB="13611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282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31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B312A4E-1760-4B7F-B207-FC7A50FCF4CC}"/>
              </a:ext>
            </a:extLst>
          </p:cNvPr>
          <p:cNvSpPr/>
          <p:nvPr/>
        </p:nvSpPr>
        <p:spPr>
          <a:xfrm>
            <a:off x="0" y="111135"/>
            <a:ext cx="9352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indent="449580">
              <a:spcAft>
                <a:spcPts val="0"/>
              </a:spcAft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 exemplo do código secreto ficaria assim em linguagem C: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5AABBEF-7B65-4A59-8586-E1BB5A3373AE}"/>
              </a:ext>
            </a:extLst>
          </p:cNvPr>
          <p:cNvSpPr/>
          <p:nvPr/>
        </p:nvSpPr>
        <p:spPr>
          <a:xfrm>
            <a:off x="2839869" y="683936"/>
            <a:ext cx="935213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#include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iostream.h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codigo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main() </a:t>
            </a: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 </a:t>
            </a: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"\n\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nDigite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o 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codigo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secreto: "; </a:t>
            </a:r>
          </a:p>
          <a:p>
            <a:pPr indent="449580" algn="just">
              <a:spcAft>
                <a:spcPts val="0"/>
              </a:spcAft>
            </a:pP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codigo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  <a:endParaRPr lang="pt-BR" sz="28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 algn="just">
              <a:spcAft>
                <a:spcPts val="0"/>
              </a:spcAft>
            </a:pPr>
            <a:endParaRPr lang="pt-BR" sz="2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  <a:r>
              <a:rPr lang="pt-BR" sz="28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codigo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!= 123456); </a:t>
            </a:r>
          </a:p>
          <a:p>
            <a:pPr indent="444500"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4500" algn="just">
              <a:spcAft>
                <a:spcPts val="0"/>
              </a:spcAft>
            </a:pPr>
            <a:r>
              <a:rPr lang="pt-BR" sz="2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"Bem vindo ao sistema!\n"; </a:t>
            </a:r>
          </a:p>
          <a:p>
            <a:pPr lvl="1"/>
            <a:r>
              <a:rPr lang="pt-BR" sz="2800" b="1" dirty="0" err="1"/>
              <a:t>return</a:t>
            </a:r>
            <a:r>
              <a:rPr lang="pt-BR" sz="2800" b="1" dirty="0"/>
              <a:t> </a:t>
            </a:r>
            <a:r>
              <a:rPr lang="pt-BR" sz="2800" dirty="0"/>
              <a:t>0; </a:t>
            </a:r>
          </a:p>
          <a:p>
            <a:r>
              <a:rPr lang="pt-BR" sz="2800" dirty="0"/>
              <a:t>}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569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9B16F37-2A13-4903-A256-6E9ABAE14BB4}"/>
              </a:ext>
            </a:extLst>
          </p:cNvPr>
          <p:cNvSpPr/>
          <p:nvPr/>
        </p:nvSpPr>
        <p:spPr>
          <a:xfrm>
            <a:off x="489624" y="158834"/>
            <a:ext cx="114364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>
              <a:spcAft>
                <a:spcPts val="0"/>
              </a:spcAft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Uma das aplicações do comando 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do‐</a:t>
            </a:r>
            <a:r>
              <a:rPr lang="pt-BR" sz="24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é para forçar que o usuário escolha uma opção válida entre alternativas pré‐definidas. </a:t>
            </a:r>
          </a:p>
          <a:p>
            <a:pPr indent="444500" algn="just">
              <a:spcAft>
                <a:spcPts val="0"/>
              </a:spcAft>
            </a:pPr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pt-BR" sz="240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Exemplo: </a:t>
            </a:r>
            <a:endParaRPr lang="pt-BR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47C1DF4-9612-493F-B827-7334DF18932D}"/>
              </a:ext>
            </a:extLst>
          </p:cNvPr>
          <p:cNvSpPr/>
          <p:nvPr/>
        </p:nvSpPr>
        <p:spPr>
          <a:xfrm>
            <a:off x="2082752" y="1011135"/>
            <a:ext cx="9432587" cy="10341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#include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iostream.h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x, y,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opcao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resultado; </a:t>
            </a:r>
          </a:p>
          <a:p>
            <a:pPr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main()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"Informe x: ";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x;  </a:t>
            </a:r>
            <a:endParaRPr lang="pt-B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nInforme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y: ";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y;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"\n\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nEscolha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 sua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opcao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\n\n";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"\t(1)...Somar x + y\n"; </a:t>
            </a:r>
          </a:p>
          <a:p>
            <a:pPr marL="449580"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"\t(2)...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Subtrair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x ‐ y\n);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"\t(3)...Multiplicar x * y\n\n";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opcao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 (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opcao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&lt;1) || (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opcao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&gt;3) ); </a:t>
            </a: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4500"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switch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opcao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1: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resultado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x+y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break;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2: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resultado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x‐y;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break;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3: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resultado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x*y;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break; </a:t>
            </a:r>
          </a:p>
          <a:p>
            <a:pPr marL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marL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"\n\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nResultado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da operação:", resultado; </a:t>
            </a: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system (“PAUSE”); 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0; </a:t>
            </a:r>
          </a:p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878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47C1DF4-9612-493F-B827-7334DF18932D}"/>
              </a:ext>
            </a:extLst>
          </p:cNvPr>
          <p:cNvSpPr/>
          <p:nvPr/>
        </p:nvSpPr>
        <p:spPr>
          <a:xfrm>
            <a:off x="1154497" y="55172"/>
            <a:ext cx="9432587" cy="10341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#include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iostream.h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x, y,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opcao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resultado; </a:t>
            </a:r>
          </a:p>
          <a:p>
            <a:pPr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main()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"Informe x: ";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x; </a:t>
            </a:r>
            <a:endParaRPr lang="pt-B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nInforme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y: ";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y; </a:t>
            </a:r>
            <a:endParaRPr lang="pt-B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"\n\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nEscolha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 sua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opcao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\n\n";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"\t(1)...Somar x + y\n"; </a:t>
            </a:r>
          </a:p>
          <a:p>
            <a:pPr marL="449580"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"\t(2)...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Subtrair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x ‐ y\n);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"\t(3)...Multiplicar x * y\n\n";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opcao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  </a:t>
            </a:r>
            <a:endParaRPr lang="pt-BR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  <a:r>
              <a:rPr lang="pt-BR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pt-BR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 (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opcao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&lt;1) || (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opcao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&gt;3) ); </a:t>
            </a: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4500"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switch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opcao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1: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resultado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x+y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break;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2: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resultado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x‐y;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break;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case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3: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>
              <a:spcAft>
                <a:spcPts val="0"/>
              </a:spcAft>
            </a:pP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resultado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x*y;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99160" indent="44958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break; </a:t>
            </a:r>
          </a:p>
          <a:p>
            <a:pPr marL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marL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"\n\</a:t>
            </a: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nResultado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da operação:", resultado; </a:t>
            </a: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4500" algn="just">
              <a:spcAft>
                <a:spcPts val="0"/>
              </a:spcAft>
            </a:pP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system (“PAUSE”); </a:t>
            </a:r>
          </a:p>
          <a:p>
            <a:pPr indent="444500" algn="just">
              <a:spcAft>
                <a:spcPts val="0"/>
              </a:spcAft>
            </a:pPr>
            <a:r>
              <a:rPr lang="pt-B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0; </a:t>
            </a:r>
          </a:p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6933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492EF05-AEEB-4893-B553-CCE0936278C6}"/>
              </a:ext>
            </a:extLst>
          </p:cNvPr>
          <p:cNvSpPr/>
          <p:nvPr/>
        </p:nvSpPr>
        <p:spPr>
          <a:xfrm>
            <a:off x="1982084" y="0"/>
            <a:ext cx="8878111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/* Programa que calcula a media de dois </a:t>
            </a: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numeros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repetidas vezes */ </a:t>
            </a:r>
          </a:p>
          <a:p>
            <a:pPr algn="just">
              <a:spcAft>
                <a:spcPts val="0"/>
              </a:spcAft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#include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iostream.h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&gt; </a:t>
            </a:r>
            <a:endParaRPr lang="pt-BR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resposta; </a:t>
            </a:r>
          </a:p>
          <a:p>
            <a:pPr algn="just">
              <a:spcAft>
                <a:spcPts val="0"/>
              </a:spcAft>
            </a:pPr>
            <a:r>
              <a:rPr lang="pt-BR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float</a:t>
            </a: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n1, n2, media; </a:t>
            </a:r>
          </a:p>
          <a:p>
            <a:pPr algn="just">
              <a:spcAft>
                <a:spcPts val="0"/>
              </a:spcAft>
            </a:pPr>
            <a:r>
              <a:rPr lang="pt-BR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main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 </a:t>
            </a:r>
          </a:p>
          <a:p>
            <a:pPr indent="449580">
              <a:spcAft>
                <a:spcPts val="0"/>
              </a:spcAft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	</a:t>
            </a:r>
          </a:p>
          <a:p>
            <a:pPr indent="444500" algn="just">
              <a:spcAft>
                <a:spcPts val="0"/>
              </a:spcAft>
            </a:pP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 </a:t>
            </a:r>
            <a:endParaRPr lang="pt-BR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{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 Informe o primeiro numero: ";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n1;  </a:t>
            </a:r>
            <a:endParaRPr lang="pt-BR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>
              <a:spcAft>
                <a:spcPts val="0"/>
              </a:spcAft>
            </a:pP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 Informe o segundo numero: ";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n2;  </a:t>
            </a:r>
            <a:endParaRPr lang="pt-BR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49580" indent="449580" algn="just">
              <a:spcAft>
                <a:spcPts val="0"/>
              </a:spcAft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media =  ( n1 + n2 ) /2;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 A media vale:“&lt;&lt; media;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"\n Deseja repetir o programa?”;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cout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&lt;&lt; “Digite: 1 – para Continuar e 0 – para Sair"; </a:t>
            </a:r>
          </a:p>
          <a:p>
            <a:pPr marL="449580" indent="449580" algn="just">
              <a:spcAft>
                <a:spcPts val="0"/>
              </a:spcAft>
            </a:pPr>
            <a:r>
              <a:rPr lang="pt-B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cin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&gt;&gt; resposta; </a:t>
            </a:r>
            <a:endParaRPr lang="pt-BR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 algn="just">
              <a:spcAft>
                <a:spcPts val="0"/>
              </a:spcAft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  <a:r>
              <a:rPr lang="pt-BR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(resposta == 1); </a:t>
            </a:r>
          </a:p>
          <a:p>
            <a:pPr indent="449580" algn="just">
              <a:spcAft>
                <a:spcPts val="0"/>
              </a:spcAft>
            </a:pP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9580" algn="just">
              <a:spcAft>
                <a:spcPts val="0"/>
              </a:spcAft>
            </a:pPr>
            <a:r>
              <a:rPr lang="pt-BR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return</a:t>
            </a:r>
            <a:r>
              <a:rPr lang="pt-BR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0; </a:t>
            </a:r>
          </a:p>
          <a:p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54342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CDD957A-17DE-4411-A34B-FEE89A50D295}"/>
              </a:ext>
            </a:extLst>
          </p:cNvPr>
          <p:cNvSpPr/>
          <p:nvPr/>
        </p:nvSpPr>
        <p:spPr>
          <a:xfrm>
            <a:off x="178340" y="221824"/>
            <a:ext cx="118645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15) Construa um algoritmo que leia uma quantidade indeterminada de números inteiros positivos e identifique qual foi o maior número digitado. O final da série de números digitada deve ser indicado pela entrada de -1.</a:t>
            </a:r>
            <a:endParaRPr lang="pt-B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9201A1-1F1C-44F5-8576-D67F43FBE536}"/>
              </a:ext>
            </a:extLst>
          </p:cNvPr>
          <p:cNvSpPr txBox="1"/>
          <p:nvPr/>
        </p:nvSpPr>
        <p:spPr>
          <a:xfrm>
            <a:off x="548640" y="1630680"/>
            <a:ext cx="984504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 ()</a:t>
            </a:r>
          </a:p>
          <a:p>
            <a:r>
              <a:rPr lang="pt-BR" sz="2400" dirty="0"/>
              <a:t>{   </a:t>
            </a:r>
            <a:r>
              <a:rPr lang="pt-BR" sz="2400" dirty="0" err="1"/>
              <a:t>int</a:t>
            </a:r>
            <a:r>
              <a:rPr lang="pt-BR" sz="2400" dirty="0"/>
              <a:t> num, maior = -9999;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cout</a:t>
            </a:r>
            <a:r>
              <a:rPr lang="pt-BR" sz="2400" dirty="0"/>
              <a:t>&lt;&lt; “\n Para sair do programa digite -1”;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cout</a:t>
            </a:r>
            <a:r>
              <a:rPr lang="pt-BR" sz="2400" dirty="0"/>
              <a:t>&lt;&lt;“\n Informe um numero inteiro”;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cin</a:t>
            </a:r>
            <a:r>
              <a:rPr lang="pt-BR" sz="2400" dirty="0"/>
              <a:t> &gt;&gt; num;</a:t>
            </a:r>
          </a:p>
          <a:p>
            <a:endParaRPr lang="pt-BR" sz="2400" dirty="0"/>
          </a:p>
          <a:p>
            <a:r>
              <a:rPr lang="pt-BR" sz="2400" dirty="0"/>
              <a:t>     </a:t>
            </a:r>
            <a:r>
              <a:rPr lang="pt-BR" sz="2400" b="1" dirty="0" err="1"/>
              <a:t>while</a:t>
            </a:r>
            <a:r>
              <a:rPr lang="pt-BR" sz="2400" dirty="0"/>
              <a:t> (num != -1)</a:t>
            </a:r>
          </a:p>
          <a:p>
            <a:r>
              <a:rPr lang="pt-BR" sz="2400" dirty="0"/>
              <a:t>     {</a:t>
            </a:r>
          </a:p>
          <a:p>
            <a:r>
              <a:rPr lang="pt-BR" sz="2400" dirty="0"/>
              <a:t>         </a:t>
            </a:r>
            <a:r>
              <a:rPr lang="pt-BR" sz="2400" dirty="0" err="1"/>
              <a:t>if</a:t>
            </a:r>
            <a:r>
              <a:rPr lang="pt-BR" sz="2400" dirty="0"/>
              <a:t> (num &gt; maior)</a:t>
            </a:r>
          </a:p>
          <a:p>
            <a:r>
              <a:rPr lang="pt-BR" sz="2400" dirty="0"/>
              <a:t>         {</a:t>
            </a:r>
          </a:p>
          <a:p>
            <a:r>
              <a:rPr lang="pt-BR" sz="2400" dirty="0"/>
              <a:t>            maior = num;</a:t>
            </a:r>
          </a:p>
          <a:p>
            <a:r>
              <a:rPr lang="pt-BR" sz="2400" dirty="0"/>
              <a:t>          }</a:t>
            </a:r>
          </a:p>
          <a:p>
            <a:r>
              <a:rPr lang="pt-BR" sz="2400" dirty="0"/>
              <a:t>     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cout</a:t>
            </a:r>
            <a:r>
              <a:rPr lang="pt-BR" sz="2400" dirty="0"/>
              <a:t>&lt;&lt; “\n Para sair do programa digite -1”;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cout</a:t>
            </a:r>
            <a:r>
              <a:rPr lang="pt-BR" sz="2400" dirty="0"/>
              <a:t>&lt;&lt;“\n Informe um numero inteiro”;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cin</a:t>
            </a:r>
            <a:r>
              <a:rPr lang="pt-BR" sz="2400" dirty="0"/>
              <a:t> &gt;&gt; num;</a:t>
            </a:r>
          </a:p>
          <a:p>
            <a:r>
              <a:rPr lang="pt-BR" sz="2400" dirty="0"/>
              <a:t>    }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cout</a:t>
            </a:r>
            <a:r>
              <a:rPr lang="pt-BR" sz="2400" dirty="0"/>
              <a:t>&lt;&lt;“\n O maior numero da sequencia é”&lt;&lt; maior;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return</a:t>
            </a:r>
            <a:r>
              <a:rPr lang="pt-BR" sz="2400" dirty="0"/>
              <a:t> 0;   </a:t>
            </a:r>
          </a:p>
          <a:p>
            <a:r>
              <a:rPr lang="pt-BR" sz="2400" dirty="0"/>
              <a:t>     </a:t>
            </a:r>
          </a:p>
          <a:p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0163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89201A1-1F1C-44F5-8576-D67F43FBE536}"/>
              </a:ext>
            </a:extLst>
          </p:cNvPr>
          <p:cNvSpPr txBox="1"/>
          <p:nvPr/>
        </p:nvSpPr>
        <p:spPr>
          <a:xfrm>
            <a:off x="624840" y="335280"/>
            <a:ext cx="9845040" cy="7848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 ()</a:t>
            </a:r>
          </a:p>
          <a:p>
            <a:r>
              <a:rPr lang="pt-BR" sz="2400" dirty="0"/>
              <a:t>{   </a:t>
            </a:r>
            <a:r>
              <a:rPr lang="pt-BR" sz="2400" dirty="0" err="1"/>
              <a:t>int</a:t>
            </a:r>
            <a:r>
              <a:rPr lang="pt-BR" sz="2400" dirty="0"/>
              <a:t> num, maior = -9999;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cout</a:t>
            </a:r>
            <a:r>
              <a:rPr lang="pt-BR" sz="2400" dirty="0"/>
              <a:t>&lt;&lt; “\n Para sair do programa digite -1”;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cout</a:t>
            </a:r>
            <a:r>
              <a:rPr lang="pt-BR" sz="2400" dirty="0"/>
              <a:t>&lt;&lt;“\n Informe um numero inteiro”;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cin</a:t>
            </a:r>
            <a:r>
              <a:rPr lang="pt-BR" sz="2400" dirty="0"/>
              <a:t> &gt;&gt; num; </a:t>
            </a:r>
            <a:endParaRPr lang="pt-BR" sz="2400" b="1" dirty="0">
              <a:solidFill>
                <a:srgbClr val="FF0000"/>
              </a:solidFill>
            </a:endParaRPr>
          </a:p>
          <a:p>
            <a:endParaRPr lang="pt-BR" sz="2400" dirty="0"/>
          </a:p>
          <a:p>
            <a:r>
              <a:rPr lang="pt-BR" sz="2400" dirty="0"/>
              <a:t>     </a:t>
            </a:r>
            <a:r>
              <a:rPr lang="pt-BR" sz="2400" b="1" dirty="0" err="1"/>
              <a:t>while</a:t>
            </a:r>
            <a:r>
              <a:rPr lang="pt-BR" sz="2400" dirty="0"/>
              <a:t> (num != -1)</a:t>
            </a:r>
          </a:p>
          <a:p>
            <a:r>
              <a:rPr lang="pt-BR" sz="2400" dirty="0"/>
              <a:t>     {</a:t>
            </a:r>
            <a:endParaRPr lang="pt-BR" sz="2400" b="1" dirty="0">
              <a:solidFill>
                <a:srgbClr val="FF0000"/>
              </a:solidFill>
            </a:endParaRPr>
          </a:p>
          <a:p>
            <a:r>
              <a:rPr lang="pt-BR" sz="2400" dirty="0"/>
              <a:t>         </a:t>
            </a:r>
            <a:r>
              <a:rPr lang="pt-BR" sz="2400" b="1" dirty="0" err="1"/>
              <a:t>if</a:t>
            </a:r>
            <a:r>
              <a:rPr lang="pt-BR" sz="2400" b="1" dirty="0"/>
              <a:t> </a:t>
            </a:r>
            <a:r>
              <a:rPr lang="pt-BR" sz="2400" dirty="0"/>
              <a:t>(num &gt; maior)</a:t>
            </a:r>
          </a:p>
          <a:p>
            <a:r>
              <a:rPr lang="pt-BR" sz="2400" dirty="0"/>
              <a:t>         {</a:t>
            </a:r>
          </a:p>
          <a:p>
            <a:r>
              <a:rPr lang="pt-BR" sz="2400" dirty="0"/>
              <a:t>			maior = num;</a:t>
            </a:r>
          </a:p>
          <a:p>
            <a:r>
              <a:rPr lang="pt-BR" sz="2400" dirty="0"/>
              <a:t>          }</a:t>
            </a:r>
          </a:p>
          <a:p>
            <a:r>
              <a:rPr lang="pt-BR" sz="2400" dirty="0"/>
              <a:t>     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cout</a:t>
            </a:r>
            <a:r>
              <a:rPr lang="pt-BR" sz="2400" dirty="0"/>
              <a:t>&lt;&lt; “\n Para sair do programa digite -1”;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cout</a:t>
            </a:r>
            <a:r>
              <a:rPr lang="pt-BR" sz="2400" dirty="0"/>
              <a:t>&lt;&lt;“\n Informe um numero inteiro”;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cin</a:t>
            </a:r>
            <a:r>
              <a:rPr lang="pt-BR" sz="2400" dirty="0"/>
              <a:t> &gt;&gt; num; </a:t>
            </a: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/>
              <a:t>   </a:t>
            </a:r>
            <a:r>
              <a:rPr lang="pt-BR" sz="2400" b="1" dirty="0"/>
              <a:t> }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cout</a:t>
            </a:r>
            <a:r>
              <a:rPr lang="pt-BR" sz="2400" dirty="0"/>
              <a:t>&lt;&lt;“\n O maior numero da sequencia é”&lt;&lt; maior;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return</a:t>
            </a:r>
            <a:r>
              <a:rPr lang="pt-BR" sz="2400" dirty="0"/>
              <a:t> 0;   </a:t>
            </a:r>
          </a:p>
          <a:p>
            <a:r>
              <a:rPr lang="pt-BR" sz="2400" dirty="0"/>
              <a:t>     </a:t>
            </a:r>
          </a:p>
          <a:p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5837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DAECEEC-777B-48B2-B867-63F987557B78}"/>
              </a:ext>
            </a:extLst>
          </p:cNvPr>
          <p:cNvSpPr txBox="1"/>
          <p:nvPr/>
        </p:nvSpPr>
        <p:spPr>
          <a:xfrm>
            <a:off x="624840" y="335280"/>
            <a:ext cx="9845040" cy="9264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main</a:t>
            </a:r>
            <a:r>
              <a:rPr lang="pt-BR" sz="2400" dirty="0"/>
              <a:t> ()</a:t>
            </a:r>
          </a:p>
          <a:p>
            <a:r>
              <a:rPr lang="pt-BR" sz="2400" dirty="0"/>
              <a:t>{   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int</a:t>
            </a:r>
            <a:r>
              <a:rPr lang="pt-BR" sz="2400" dirty="0"/>
              <a:t> num, maior = -9999;</a:t>
            </a:r>
          </a:p>
          <a:p>
            <a:pPr lvl="1"/>
            <a:r>
              <a:rPr lang="pt-BR" sz="2400" dirty="0" err="1"/>
              <a:t>cout</a:t>
            </a:r>
            <a:r>
              <a:rPr lang="pt-BR" sz="2400" dirty="0"/>
              <a:t>&lt;&lt; “\n Para sair do programa digite -1”;</a:t>
            </a:r>
          </a:p>
          <a:p>
            <a:pPr lvl="1"/>
            <a:r>
              <a:rPr lang="pt-BR" sz="2400" dirty="0" err="1"/>
              <a:t>cout</a:t>
            </a:r>
            <a:r>
              <a:rPr lang="pt-BR" sz="2400" dirty="0"/>
              <a:t>&lt;&lt;“\n Informe um numero inteiro”;</a:t>
            </a:r>
          </a:p>
          <a:p>
            <a:pPr lvl="1"/>
            <a:r>
              <a:rPr lang="pt-BR" sz="2400" dirty="0" err="1"/>
              <a:t>cin</a:t>
            </a:r>
            <a:r>
              <a:rPr lang="pt-BR" sz="2400" dirty="0"/>
              <a:t> &gt;&gt; num; </a:t>
            </a:r>
            <a:r>
              <a:rPr lang="pt-BR" sz="2400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pt-BR" sz="2400" b="1" dirty="0" err="1">
                <a:solidFill>
                  <a:srgbClr val="FF0000"/>
                </a:solidFill>
              </a:rPr>
              <a:t>If</a:t>
            </a:r>
            <a:r>
              <a:rPr lang="pt-BR" sz="2400" b="1" dirty="0">
                <a:solidFill>
                  <a:srgbClr val="FF0000"/>
                </a:solidFill>
              </a:rPr>
              <a:t> (num &lt; 0)</a:t>
            </a:r>
          </a:p>
          <a:p>
            <a:pPr lvl="1"/>
            <a:r>
              <a:rPr lang="pt-BR" sz="2400" b="1" dirty="0">
                <a:solidFill>
                  <a:srgbClr val="FF0000"/>
                </a:solidFill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</a:rPr>
              <a:t>cout</a:t>
            </a:r>
            <a:r>
              <a:rPr lang="pt-BR" sz="2400" b="1" dirty="0">
                <a:solidFill>
                  <a:srgbClr val="FF0000"/>
                </a:solidFill>
              </a:rPr>
              <a:t>&lt;&lt;“Digite um numero inteiro positivo”;</a:t>
            </a:r>
            <a:endParaRPr lang="pt-BR" sz="2400" dirty="0"/>
          </a:p>
          <a:p>
            <a:r>
              <a:rPr lang="pt-BR" sz="2400" dirty="0"/>
              <a:t>    </a:t>
            </a:r>
            <a:r>
              <a:rPr lang="pt-BR" sz="2400" b="1" dirty="0"/>
              <a:t>do</a:t>
            </a:r>
          </a:p>
          <a:p>
            <a:r>
              <a:rPr lang="pt-BR" sz="2400" dirty="0"/>
              <a:t>   {</a:t>
            </a:r>
          </a:p>
          <a:p>
            <a:r>
              <a:rPr lang="pt-BR" sz="2400" b="1" dirty="0"/>
              <a:t>         </a:t>
            </a:r>
            <a:r>
              <a:rPr lang="pt-BR" sz="2400" b="1" dirty="0" err="1"/>
              <a:t>if</a:t>
            </a:r>
            <a:r>
              <a:rPr lang="pt-BR" sz="2400" b="1" dirty="0"/>
              <a:t> </a:t>
            </a:r>
            <a:r>
              <a:rPr lang="pt-BR" sz="2400" dirty="0"/>
              <a:t>(num &gt; maior)</a:t>
            </a:r>
          </a:p>
          <a:p>
            <a:r>
              <a:rPr lang="pt-BR" sz="2400" dirty="0"/>
              <a:t>         {</a:t>
            </a:r>
          </a:p>
          <a:p>
            <a:r>
              <a:rPr lang="pt-BR" sz="2400" dirty="0"/>
              <a:t>			maior = num;</a:t>
            </a:r>
          </a:p>
          <a:p>
            <a:r>
              <a:rPr lang="pt-BR" sz="2400" dirty="0"/>
              <a:t>          }</a:t>
            </a:r>
          </a:p>
          <a:p>
            <a:r>
              <a:rPr lang="pt-BR" sz="2400" dirty="0"/>
              <a:t>     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cout</a:t>
            </a:r>
            <a:r>
              <a:rPr lang="pt-BR" sz="2400" dirty="0"/>
              <a:t>&lt;&lt; “\n Para sair do programa digite -1”;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cout</a:t>
            </a:r>
            <a:r>
              <a:rPr lang="pt-BR" sz="2400" dirty="0"/>
              <a:t>&lt;&lt;“\n Informe um numero inteiro”;</a:t>
            </a:r>
          </a:p>
          <a:p>
            <a:r>
              <a:rPr lang="pt-BR" sz="2400" dirty="0"/>
              <a:t>     </a:t>
            </a:r>
            <a:r>
              <a:rPr lang="pt-BR" sz="2400" dirty="0" err="1"/>
              <a:t>cin</a:t>
            </a:r>
            <a:r>
              <a:rPr lang="pt-BR" sz="2400" dirty="0"/>
              <a:t> &gt;&gt; num; </a:t>
            </a:r>
            <a:endParaRPr lang="pt-BR" sz="2400" dirty="0">
              <a:solidFill>
                <a:srgbClr val="FF0000"/>
              </a:solidFill>
            </a:endParaRPr>
          </a:p>
          <a:p>
            <a:r>
              <a:rPr lang="pt-BR" sz="2400" dirty="0"/>
              <a:t>   </a:t>
            </a:r>
            <a:r>
              <a:rPr lang="pt-BR" sz="2400" b="1" dirty="0"/>
              <a:t> } </a:t>
            </a:r>
            <a:r>
              <a:rPr lang="pt-BR" sz="2400" b="1" dirty="0" err="1"/>
              <a:t>while</a:t>
            </a:r>
            <a:r>
              <a:rPr lang="pt-BR" sz="2400" dirty="0"/>
              <a:t> (num != -1);</a:t>
            </a:r>
          </a:p>
          <a:p>
            <a:endParaRPr lang="pt-BR" sz="2400" b="1" dirty="0"/>
          </a:p>
          <a:p>
            <a:r>
              <a:rPr lang="pt-BR" sz="2400" dirty="0"/>
              <a:t>    </a:t>
            </a:r>
            <a:r>
              <a:rPr lang="pt-BR" sz="2400" dirty="0" err="1"/>
              <a:t>cout</a:t>
            </a:r>
            <a:r>
              <a:rPr lang="pt-BR" sz="2400" dirty="0"/>
              <a:t>&lt;&lt;“\n O maior numero da sequencia é”&lt;&lt; maior;</a:t>
            </a:r>
          </a:p>
          <a:p>
            <a:r>
              <a:rPr lang="pt-BR" sz="2400" dirty="0"/>
              <a:t>    </a:t>
            </a:r>
            <a:r>
              <a:rPr lang="pt-BR" sz="2400" dirty="0" err="1"/>
              <a:t>return</a:t>
            </a:r>
            <a:r>
              <a:rPr lang="pt-BR" sz="2400" dirty="0"/>
              <a:t> 0;   </a:t>
            </a:r>
          </a:p>
          <a:p>
            <a:r>
              <a:rPr lang="pt-BR" sz="2400" dirty="0"/>
              <a:t>     </a:t>
            </a:r>
          </a:p>
          <a:p>
            <a:r>
              <a:rPr lang="pt-B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791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97C93BC-357F-4338-BA9A-98B4D1F3AB1E}"/>
              </a:ext>
            </a:extLst>
          </p:cNvPr>
          <p:cNvSpPr/>
          <p:nvPr/>
        </p:nvSpPr>
        <p:spPr>
          <a:xfrm>
            <a:off x="97711" y="512020"/>
            <a:ext cx="11952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hlinkClick r:id="rId2"/>
              </a:rPr>
              <a:t>Material Complementar:</a:t>
            </a:r>
          </a:p>
          <a:p>
            <a:endParaRPr lang="pt-BR" sz="2400" dirty="0">
              <a:hlinkClick r:id="rId2"/>
            </a:endParaRPr>
          </a:p>
          <a:p>
            <a:r>
              <a:rPr lang="pt-BR" sz="2400" dirty="0"/>
              <a:t>MATEMÁTICA PRA PASSAR. COMO MONTAR QUALQUER TABELA VERDADE EM APENAS 3 PASSOS. Disponível em: &lt; </a:t>
            </a:r>
            <a:r>
              <a:rPr lang="pt-BR" sz="2400" dirty="0">
                <a:hlinkClick r:id="rId2"/>
              </a:rPr>
              <a:t>https://www.youtube.com/watch?v=Aw_ztKtjl80</a:t>
            </a:r>
            <a:r>
              <a:rPr lang="pt-BR" sz="2400" dirty="0"/>
              <a:t>&gt;. Acesso em: 22 mar. 2020.</a:t>
            </a:r>
          </a:p>
          <a:p>
            <a:endParaRPr lang="pt-BR" sz="24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r>
              <a:rPr lang="pt-BR" sz="2400" dirty="0"/>
              <a:t>ASCENCIO, Ana Fernanda Gomes; CAMPOS, Edilene Aparecida </a:t>
            </a:r>
            <a:r>
              <a:rPr lang="pt-BR" sz="2400" dirty="0" err="1"/>
              <a:t>Veneruchi</a:t>
            </a:r>
            <a:r>
              <a:rPr lang="pt-BR" sz="2400" dirty="0"/>
              <a:t> de. Fundamentos da programação de computadores: algoritmos, Pascal e C/C++. São Paulo: Prentice Hall, 2002. </a:t>
            </a:r>
            <a:r>
              <a:rPr lang="pt-BR" sz="2400" dirty="0" err="1"/>
              <a:t>xviii</a:t>
            </a:r>
            <a:r>
              <a:rPr lang="pt-BR" sz="2400" dirty="0"/>
              <a:t>, 355 p. ISBN 8587918362.</a:t>
            </a:r>
            <a:endParaRPr lang="pt-BR" sz="2400" dirty="0"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endParaRPr lang="pt-BR" sz="2400" dirty="0"/>
          </a:p>
          <a:p>
            <a:r>
              <a:rPr lang="pt-BR" sz="2400" dirty="0"/>
              <a:t>MANZANO, José Augusto N. G.; OLIVEIRA, </a:t>
            </a:r>
            <a:r>
              <a:rPr lang="pt-BR" sz="2400" dirty="0" err="1"/>
              <a:t>Jayr</a:t>
            </a:r>
            <a:r>
              <a:rPr lang="pt-BR" sz="2400" dirty="0"/>
              <a:t> Figueiredo de Algoritmos - Lógica para Desenvolvimento de Programação de Computadores. São Paulo: Editora Saraiva, 06/2016</a:t>
            </a:r>
          </a:p>
        </p:txBody>
      </p:sp>
    </p:spTree>
    <p:extLst>
      <p:ext uri="{BB962C8B-B14F-4D97-AF65-F5344CB8AC3E}">
        <p14:creationId xmlns:p14="http://schemas.microsoft.com/office/powerpoint/2010/main" val="21198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1F8FF9A-C403-42AC-A6EC-E7AE86D15601}"/>
              </a:ext>
            </a:extLst>
          </p:cNvPr>
          <p:cNvSpPr txBox="1"/>
          <p:nvPr/>
        </p:nvSpPr>
        <p:spPr>
          <a:xfrm>
            <a:off x="460159" y="478887"/>
            <a:ext cx="105969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/>
              <a:t>Todos os programas vistos até aqui seguem uma estrutura linear de comandos, ou seja, os comandos são executados na ordem em que são digitados.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As estruturas de repetição permitem que determinada parte do código seja executada repetidas.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Nesse caso, o fluxo de execução não é mais linear, pois pode permite que o programa volte a um inicial e repita se uma sequencia de instruções novamente. </a:t>
            </a:r>
          </a:p>
        </p:txBody>
      </p:sp>
    </p:spTree>
    <p:extLst>
      <p:ext uri="{BB962C8B-B14F-4D97-AF65-F5344CB8AC3E}">
        <p14:creationId xmlns:p14="http://schemas.microsoft.com/office/powerpoint/2010/main" val="262559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541D7D-BB16-4810-AF54-D5CEFC9BFE33}"/>
              </a:ext>
            </a:extLst>
          </p:cNvPr>
          <p:cNvSpPr/>
          <p:nvPr/>
        </p:nvSpPr>
        <p:spPr>
          <a:xfrm>
            <a:off x="233777" y="246023"/>
            <a:ext cx="1186648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>
              <a:spcAft>
                <a:spcPts val="0"/>
              </a:spcAft>
            </a:pPr>
            <a:r>
              <a:rPr lang="pt-BR" sz="4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Existem três tipos principais de estruturas de repetição: </a:t>
            </a:r>
          </a:p>
          <a:p>
            <a:pPr indent="444500" algn="just">
              <a:spcAft>
                <a:spcPts val="0"/>
              </a:spcAft>
            </a:pPr>
            <a:endParaRPr lang="pt-BR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pt-BR" sz="4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sz="4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‐ repetição contada (repetição controlada por </a:t>
            </a:r>
            <a:r>
              <a:rPr lang="pt-BR" sz="4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variável = contador</a:t>
            </a:r>
            <a:r>
              <a:rPr lang="pt-BR" sz="4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);  - </a:t>
            </a:r>
            <a:r>
              <a:rPr lang="pt-BR" sz="4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</a:p>
          <a:p>
            <a:pPr indent="444500" algn="just">
              <a:spcAft>
                <a:spcPts val="0"/>
              </a:spcAft>
            </a:pPr>
            <a:endParaRPr lang="pt-BR" sz="20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sz="4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‐ repetição condicional com teste no início; </a:t>
            </a:r>
            <a:r>
              <a:rPr lang="pt-BR" sz="4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endParaRPr lang="pt-BR" sz="4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endParaRPr lang="pt-BR" sz="3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sz="4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‐ repetição condicional com teste no final. </a:t>
            </a:r>
            <a:r>
              <a:rPr lang="pt-BR" sz="40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Do .. </a:t>
            </a:r>
            <a:r>
              <a:rPr lang="pt-BR" sz="4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endParaRPr lang="pt-BR" sz="40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4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EF2F07B-36EA-46BD-8B8A-BFCA5F66031C}"/>
              </a:ext>
            </a:extLst>
          </p:cNvPr>
          <p:cNvSpPr/>
          <p:nvPr/>
        </p:nvSpPr>
        <p:spPr>
          <a:xfrm>
            <a:off x="150920" y="714121"/>
            <a:ext cx="115764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Estrutura de repetição contada (repetição controlada por </a:t>
            </a:r>
            <a:r>
              <a:rPr lang="pt-BR" sz="3200" b="1" dirty="0">
                <a:latin typeface="Calibri" panose="020F0502020204030204" pitchFamily="34" charset="0"/>
                <a:ea typeface="Calibri" panose="020F0502020204030204" pitchFamily="34" charset="0"/>
              </a:rPr>
              <a:t>variável</a:t>
            </a:r>
            <a:r>
              <a:rPr lang="pt-BR" sz="32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): </a:t>
            </a:r>
            <a:endParaRPr lang="pt-BR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pt-BR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indent="449580" algn="just">
              <a:spcAft>
                <a:spcPts val="0"/>
              </a:spcAft>
            </a:pPr>
            <a:r>
              <a:rPr lang="pt-BR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repetição contada é utilizada principalmente em situações em que sabemos </a:t>
            </a:r>
            <a:r>
              <a:rPr lang="pt-BR" sz="3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 priori </a:t>
            </a:r>
            <a:r>
              <a:rPr lang="pt-BR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quantas vezes ela irá ocorrer. </a:t>
            </a:r>
          </a:p>
          <a:p>
            <a:pPr indent="449580" algn="just">
              <a:spcAft>
                <a:spcPts val="0"/>
              </a:spcAft>
            </a:pPr>
            <a:endParaRPr lang="pt-BR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pt-BR" sz="3200" u="sng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Exemplo: </a:t>
            </a:r>
            <a:endParaRPr lang="pt-BR" sz="32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49580">
              <a:spcAft>
                <a:spcPts val="0"/>
              </a:spcAft>
            </a:pPr>
            <a:r>
              <a:rPr lang="pt-BR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Suponha que queiramos somar 7 números que serão informados pelo usuário.</a:t>
            </a:r>
          </a:p>
        </p:txBody>
      </p:sp>
    </p:spTree>
    <p:extLst>
      <p:ext uri="{BB962C8B-B14F-4D97-AF65-F5344CB8AC3E}">
        <p14:creationId xmlns:p14="http://schemas.microsoft.com/office/powerpoint/2010/main" val="19835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4C1ABD9-51F1-40C7-9857-DC291CEAAF7C}"/>
              </a:ext>
            </a:extLst>
          </p:cNvPr>
          <p:cNvSpPr/>
          <p:nvPr/>
        </p:nvSpPr>
        <p:spPr>
          <a:xfrm>
            <a:off x="980511" y="0"/>
            <a:ext cx="1121148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</a:rPr>
              <a:t>#include &lt;iostream&gt; </a:t>
            </a:r>
          </a:p>
          <a:p>
            <a:pPr algn="just"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</a:rPr>
              <a:t>using namespace std;</a:t>
            </a:r>
            <a:endParaRPr lang="pt-BR" sz="2800" dirty="0">
              <a:solidFill>
                <a:srgbClr val="000000"/>
              </a:solidFill>
            </a:endParaRPr>
          </a:p>
          <a:p>
            <a:pPr algn="just">
              <a:spcAft>
                <a:spcPts val="0"/>
              </a:spcAft>
            </a:pPr>
            <a:r>
              <a:rPr lang="pt-BR" sz="2800" dirty="0" err="1">
                <a:solidFill>
                  <a:srgbClr val="000000"/>
                </a:solidFill>
              </a:rPr>
              <a:t>int</a:t>
            </a:r>
            <a:r>
              <a:rPr lang="pt-BR" sz="2800" dirty="0">
                <a:solidFill>
                  <a:srgbClr val="000000"/>
                </a:solidFill>
              </a:rPr>
              <a:t> </a:t>
            </a:r>
            <a:r>
              <a:rPr lang="pt-BR" sz="2800" dirty="0" err="1">
                <a:solidFill>
                  <a:srgbClr val="000000"/>
                </a:solidFill>
              </a:rPr>
              <a:t>main</a:t>
            </a:r>
            <a:r>
              <a:rPr lang="pt-BR" sz="2800" dirty="0">
                <a:solidFill>
                  <a:srgbClr val="000000"/>
                </a:solidFill>
              </a:rPr>
              <a:t>() </a:t>
            </a:r>
          </a:p>
          <a:p>
            <a:pPr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</a:rPr>
              <a:t>{    </a:t>
            </a:r>
            <a:r>
              <a:rPr lang="pt-BR" sz="2800" dirty="0" err="1">
                <a:solidFill>
                  <a:srgbClr val="000000"/>
                </a:solidFill>
              </a:rPr>
              <a:t>int</a:t>
            </a:r>
            <a:r>
              <a:rPr lang="pt-BR" sz="2800" dirty="0">
                <a:solidFill>
                  <a:srgbClr val="000000"/>
                </a:solidFill>
              </a:rPr>
              <a:t> num, soma = 0; </a:t>
            </a:r>
            <a:endParaRPr lang="pt-BR" sz="2800" dirty="0" smtClean="0">
              <a:solidFill>
                <a:srgbClr val="000000"/>
              </a:solidFill>
            </a:endParaRPr>
          </a:p>
          <a:p>
            <a:pPr algn="just">
              <a:spcAft>
                <a:spcPts val="0"/>
              </a:spcAft>
            </a:pPr>
            <a:endParaRPr lang="pt-BR" sz="2800" dirty="0">
              <a:solidFill>
                <a:srgbClr val="000000"/>
              </a:solidFill>
            </a:endParaRPr>
          </a:p>
          <a:p>
            <a:pPr lvl="1" algn="just"/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for (</a:t>
            </a:r>
            <a:r>
              <a:rPr lang="pt-BR" sz="2800" dirty="0" err="1">
                <a:solidFill>
                  <a:srgbClr val="FF0000"/>
                </a:solidFill>
                <a:ea typeface="Calibri" panose="020F0502020204030204" pitchFamily="34" charset="0"/>
              </a:rPr>
              <a:t>int</a:t>
            </a:r>
            <a:r>
              <a:rPr lang="pt-BR" sz="2800" dirty="0">
                <a:solidFill>
                  <a:srgbClr val="FF0000"/>
                </a:solidFill>
                <a:ea typeface="Calibri" panose="020F0502020204030204" pitchFamily="34" charset="0"/>
              </a:rPr>
              <a:t> i=1</a:t>
            </a:r>
            <a:r>
              <a:rPr lang="pt-BR" sz="2800" dirty="0">
                <a:solidFill>
                  <a:srgbClr val="00B0F0"/>
                </a:solidFill>
                <a:ea typeface="Calibri" panose="020F0502020204030204" pitchFamily="34" charset="0"/>
              </a:rPr>
              <a:t>; i &lt;= 7</a:t>
            </a:r>
            <a:r>
              <a:rPr lang="pt-BR" sz="2800" dirty="0">
                <a:ea typeface="Calibri" panose="020F0502020204030204" pitchFamily="34" charset="0"/>
              </a:rPr>
              <a:t>; </a:t>
            </a:r>
            <a:r>
              <a:rPr lang="pt-BR" sz="2800" dirty="0">
                <a:solidFill>
                  <a:srgbClr val="00B050"/>
                </a:solidFill>
                <a:ea typeface="Calibri" panose="020F0502020204030204" pitchFamily="34" charset="0"/>
              </a:rPr>
              <a:t>i++)</a:t>
            </a:r>
          </a:p>
          <a:p>
            <a:pPr lvl="1" algn="just"/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{</a:t>
            </a:r>
          </a:p>
          <a:p>
            <a:pPr lvl="1" indent="449580" algn="just"/>
            <a:r>
              <a:rPr lang="pt-BR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cout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&lt;&lt; “Informe um número: ”; </a:t>
            </a:r>
          </a:p>
          <a:p>
            <a:pPr lvl="1" indent="449580" algn="just"/>
            <a:r>
              <a:rPr lang="pt-BR" sz="2800" dirty="0" err="1">
                <a:solidFill>
                  <a:srgbClr val="000000"/>
                </a:solidFill>
                <a:ea typeface="Calibri" panose="020F0502020204030204" pitchFamily="34" charset="0"/>
              </a:rPr>
              <a:t>cin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 &gt;&gt; num; </a:t>
            </a:r>
          </a:p>
          <a:p>
            <a:pPr lvl="1" indent="449580" algn="just"/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soma = soma + num;</a:t>
            </a:r>
          </a:p>
          <a:p>
            <a:pPr indent="449580" algn="just">
              <a:spcAft>
                <a:spcPts val="0"/>
              </a:spcAft>
            </a:pPr>
            <a:r>
              <a:rPr lang="pt-BR" sz="2800" dirty="0">
                <a:ea typeface="Calibri" panose="020F0502020204030204" pitchFamily="34" charset="0"/>
              </a:rPr>
              <a:t>}</a:t>
            </a:r>
          </a:p>
          <a:p>
            <a:pPr indent="449580" algn="just"/>
            <a:r>
              <a:rPr lang="pt-BR" sz="2800" dirty="0">
                <a:ea typeface="Calibri" panose="020F0502020204030204" pitchFamily="34" charset="0"/>
              </a:rPr>
              <a:t>		</a:t>
            </a:r>
            <a:r>
              <a:rPr lang="pt-BR" sz="2800" dirty="0" err="1">
                <a:ea typeface="Calibri" panose="020F0502020204030204" pitchFamily="34" charset="0"/>
              </a:rPr>
              <a:t>cout</a:t>
            </a:r>
            <a:r>
              <a:rPr lang="pt-BR" sz="2800" dirty="0">
                <a:ea typeface="Calibri" panose="020F0502020204030204" pitchFamily="34" charset="0"/>
              </a:rPr>
              <a:t> &lt;&lt; “A soma dos números eh: ”&lt;&lt;soma; </a:t>
            </a:r>
          </a:p>
          <a:p>
            <a:pPr indent="449580" algn="just">
              <a:spcAft>
                <a:spcPts val="0"/>
              </a:spcAft>
            </a:pPr>
            <a:endParaRPr lang="pt-BR" sz="2800" dirty="0">
              <a:ea typeface="Calibri" panose="020F0502020204030204" pitchFamily="34" charset="0"/>
            </a:endParaRPr>
          </a:p>
          <a:p>
            <a:pPr indent="444500" algn="just">
              <a:spcAft>
                <a:spcPts val="0"/>
              </a:spcAft>
            </a:pPr>
            <a:r>
              <a:rPr lang="pt-BR" sz="2800" b="1" dirty="0" err="1">
                <a:solidFill>
                  <a:srgbClr val="000000"/>
                </a:solidFill>
                <a:ea typeface="Calibri" panose="020F0502020204030204" pitchFamily="34" charset="0"/>
              </a:rPr>
              <a:t>return</a:t>
            </a:r>
            <a:r>
              <a:rPr lang="pt-BR" sz="2800" b="1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pt-BR" sz="2800" dirty="0">
                <a:solidFill>
                  <a:srgbClr val="000000"/>
                </a:solidFill>
                <a:ea typeface="Calibri" panose="020F0502020204030204" pitchFamily="34" charset="0"/>
              </a:rPr>
              <a:t>0; </a:t>
            </a:r>
          </a:p>
          <a:p>
            <a:r>
              <a:rPr lang="pt-BR" sz="2800" dirty="0"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2132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635982-69B1-4DD7-BAB7-A1E99959E798}"/>
              </a:ext>
            </a:extLst>
          </p:cNvPr>
          <p:cNvSpPr/>
          <p:nvPr/>
        </p:nvSpPr>
        <p:spPr>
          <a:xfrm>
            <a:off x="1683632" y="319837"/>
            <a:ext cx="955293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pt-BR" sz="3200" b="1" dirty="0">
                <a:solidFill>
                  <a:srgbClr val="000000"/>
                </a:solidFill>
                <a:ea typeface="Calibri" panose="020F0502020204030204" pitchFamily="34" charset="0"/>
              </a:rPr>
              <a:t>Algoritmo </a:t>
            </a:r>
            <a:r>
              <a:rPr lang="pt-BR" sz="3200" dirty="0" err="1">
                <a:solidFill>
                  <a:srgbClr val="000000"/>
                </a:solidFill>
                <a:ea typeface="Calibri" panose="020F0502020204030204" pitchFamily="34" charset="0"/>
              </a:rPr>
              <a:t>SomaNumeros</a:t>
            </a:r>
            <a:r>
              <a:rPr lang="pt-BR" sz="32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</a:p>
          <a:p>
            <a:pPr indent="449580">
              <a:spcAft>
                <a:spcPts val="0"/>
              </a:spcAft>
            </a:pPr>
            <a:r>
              <a:rPr lang="pt-BR" sz="3200" b="1" dirty="0">
                <a:solidFill>
                  <a:srgbClr val="000000"/>
                </a:solidFill>
                <a:ea typeface="Calibri" panose="020F0502020204030204" pitchFamily="34" charset="0"/>
              </a:rPr>
              <a:t>Variáveis </a:t>
            </a:r>
            <a:endParaRPr lang="pt-BR" sz="32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449580" indent="449580">
              <a:spcAft>
                <a:spcPts val="0"/>
              </a:spcAft>
            </a:pPr>
            <a:r>
              <a:rPr lang="pt-BR" sz="3200" b="1" dirty="0">
                <a:solidFill>
                  <a:srgbClr val="000000"/>
                </a:solidFill>
                <a:ea typeface="Calibri" panose="020F0502020204030204" pitchFamily="34" charset="0"/>
              </a:rPr>
              <a:t>num, i, soma = 0 : Inteiro </a:t>
            </a:r>
            <a:endParaRPr lang="pt-BR" sz="32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indent="449580">
              <a:spcAft>
                <a:spcPts val="0"/>
              </a:spcAft>
            </a:pPr>
            <a:r>
              <a:rPr lang="pt-BR" sz="3200" b="1" dirty="0">
                <a:solidFill>
                  <a:srgbClr val="000000"/>
                </a:solidFill>
                <a:ea typeface="Calibri" panose="020F0502020204030204" pitchFamily="34" charset="0"/>
              </a:rPr>
              <a:t>Início </a:t>
            </a:r>
            <a:endParaRPr lang="pt-BR" sz="32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449580" indent="449580">
              <a:spcAft>
                <a:spcPts val="0"/>
              </a:spcAft>
            </a:pPr>
            <a:r>
              <a:rPr lang="pt-BR" sz="3200" b="1" dirty="0">
                <a:solidFill>
                  <a:srgbClr val="000000"/>
                </a:solidFill>
                <a:ea typeface="Calibri" panose="020F0502020204030204" pitchFamily="34" charset="0"/>
              </a:rPr>
              <a:t>Para</a:t>
            </a:r>
            <a:r>
              <a:rPr lang="pt-BR" sz="3200" dirty="0">
                <a:solidFill>
                  <a:srgbClr val="000000"/>
                </a:solidFill>
                <a:ea typeface="Calibri" panose="020F0502020204030204" pitchFamily="34" charset="0"/>
              </a:rPr>
              <a:t> i=1 até 7 </a:t>
            </a:r>
            <a:r>
              <a:rPr lang="pt-BR" sz="3200" b="1" dirty="0">
                <a:solidFill>
                  <a:srgbClr val="000000"/>
                </a:solidFill>
                <a:ea typeface="Calibri" panose="020F0502020204030204" pitchFamily="34" charset="0"/>
              </a:rPr>
              <a:t>Faça </a:t>
            </a:r>
          </a:p>
          <a:p>
            <a:pPr marL="449580" indent="449580">
              <a:spcAft>
                <a:spcPts val="0"/>
              </a:spcAft>
            </a:pPr>
            <a:r>
              <a:rPr lang="pt-BR" sz="3200" dirty="0">
                <a:solidFill>
                  <a:srgbClr val="000000"/>
                </a:solidFill>
                <a:ea typeface="Calibri" panose="020F0502020204030204" pitchFamily="34" charset="0"/>
              </a:rPr>
              <a:t>		  Escreva “Informe um número: ” </a:t>
            </a:r>
          </a:p>
          <a:p>
            <a:pPr marL="449580" indent="449580">
              <a:spcAft>
                <a:spcPts val="0"/>
              </a:spcAft>
            </a:pPr>
            <a:r>
              <a:rPr lang="pt-BR" sz="3200" dirty="0">
                <a:solidFill>
                  <a:srgbClr val="000000"/>
                </a:solidFill>
                <a:ea typeface="Calibri" panose="020F0502020204030204" pitchFamily="34" charset="0"/>
              </a:rPr>
              <a:t>      Leia num</a:t>
            </a:r>
            <a:endParaRPr lang="pt-BR" sz="3200" dirty="0">
              <a:solidFill>
                <a:srgbClr val="FF0000"/>
              </a:solidFill>
              <a:ea typeface="Calibri" panose="020F0502020204030204" pitchFamily="34" charset="0"/>
            </a:endParaRPr>
          </a:p>
          <a:p>
            <a:pPr marL="899160" indent="449580"/>
            <a:r>
              <a:rPr lang="pt-BR" sz="3200" dirty="0">
                <a:solidFill>
                  <a:srgbClr val="000000"/>
                </a:solidFill>
                <a:ea typeface="Calibri" panose="020F0502020204030204" pitchFamily="34" charset="0"/>
              </a:rPr>
              <a:t> </a:t>
            </a:r>
            <a:r>
              <a:rPr lang="pt-BR" sz="320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pt-BR" sz="3200" dirty="0">
                <a:solidFill>
                  <a:srgbClr val="000000"/>
                </a:solidFill>
                <a:ea typeface="Calibri" panose="020F0502020204030204" pitchFamily="34" charset="0"/>
              </a:rPr>
              <a:t>soma </a:t>
            </a:r>
            <a:r>
              <a:rPr lang="pt-BR" sz="3200" dirty="0">
                <a:solidFill>
                  <a:srgbClr val="000000"/>
                </a:solidFill>
                <a:ea typeface="Calibri" panose="020F0502020204030204" pitchFamily="34" charset="0"/>
                <a:sym typeface="Wingdings" panose="05000000000000000000" pitchFamily="2" charset="2"/>
              </a:rPr>
              <a:t> soma + </a:t>
            </a:r>
            <a:r>
              <a:rPr lang="pt-BR" sz="3200" dirty="0" smtClean="0">
                <a:solidFill>
                  <a:srgbClr val="000000"/>
                </a:solidFill>
                <a:ea typeface="Calibri" panose="020F0502020204030204" pitchFamily="34" charset="0"/>
                <a:sym typeface="Wingdings" panose="05000000000000000000" pitchFamily="2" charset="2"/>
              </a:rPr>
              <a:t>num</a:t>
            </a:r>
          </a:p>
          <a:p>
            <a:pPr marL="899160" indent="449580"/>
            <a:r>
              <a:rPr lang="pt-BR" sz="3200" b="1" dirty="0" smtClean="0">
                <a:solidFill>
                  <a:srgbClr val="000000"/>
                </a:solidFill>
                <a:ea typeface="Calibri" panose="020F0502020204030204" pitchFamily="34" charset="0"/>
              </a:rPr>
              <a:t>Fim Para</a:t>
            </a:r>
          </a:p>
          <a:p>
            <a:pPr marL="899160" indent="449580">
              <a:spcAft>
                <a:spcPts val="0"/>
              </a:spcAft>
            </a:pPr>
            <a:r>
              <a:rPr lang="pt-BR" sz="3200" dirty="0" smtClean="0">
                <a:solidFill>
                  <a:srgbClr val="000000"/>
                </a:solidFill>
                <a:ea typeface="Calibri" panose="020F0502020204030204" pitchFamily="34" charset="0"/>
              </a:rPr>
              <a:t>Escreva </a:t>
            </a:r>
            <a:r>
              <a:rPr lang="pt-BR" sz="3200" dirty="0">
                <a:solidFill>
                  <a:srgbClr val="000000"/>
                </a:solidFill>
                <a:ea typeface="Calibri" panose="020F0502020204030204" pitchFamily="34" charset="0"/>
              </a:rPr>
              <a:t>“A soma dos números é”, soma. </a:t>
            </a:r>
          </a:p>
          <a:p>
            <a:pPr indent="444500">
              <a:spcAft>
                <a:spcPts val="0"/>
              </a:spcAft>
            </a:pPr>
            <a:r>
              <a:rPr lang="pt-BR" sz="3200" b="1" dirty="0">
                <a:solidFill>
                  <a:srgbClr val="000000"/>
                </a:solidFill>
                <a:ea typeface="Calibri" panose="020F0502020204030204" pitchFamily="34" charset="0"/>
              </a:rPr>
              <a:t>Fim </a:t>
            </a:r>
            <a:endParaRPr lang="pt-BR" sz="32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8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C3F24CE-E47B-474E-BEA7-3A25DFCF56BE}"/>
              </a:ext>
            </a:extLst>
          </p:cNvPr>
          <p:cNvSpPr/>
          <p:nvPr/>
        </p:nvSpPr>
        <p:spPr>
          <a:xfrm>
            <a:off x="437964" y="27161"/>
            <a:ext cx="11369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Faça um algoritmo que calcule a média das notas de 15 alunos.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98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97B101-BDFD-46C1-9F69-7764C7A88BF0}"/>
              </a:ext>
            </a:extLst>
          </p:cNvPr>
          <p:cNvSpPr/>
          <p:nvPr/>
        </p:nvSpPr>
        <p:spPr>
          <a:xfrm>
            <a:off x="437964" y="27161"/>
            <a:ext cx="113693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arenR"/>
            </a:pPr>
            <a:r>
              <a:rPr lang="pt-BR" sz="2800" dirty="0"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Faça um algoritmo que efetue a soma de todos os números ímpares que são múltiplos de três e que se encontram no conjunto dos números de 1 até 500.</a:t>
            </a:r>
            <a:endParaRPr lang="pt-B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1673</Words>
  <Application>Microsoft Office PowerPoint</Application>
  <PresentationFormat>Widescreen</PresentationFormat>
  <Paragraphs>387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5" baseType="lpstr">
      <vt:lpstr>Arial</vt:lpstr>
      <vt:lpstr>Calibri</vt:lpstr>
      <vt:lpstr>Gill Sans MT</vt:lpstr>
      <vt:lpstr>Tahoma</vt:lpstr>
      <vt:lpstr>Times New Roman</vt:lpstr>
      <vt:lpstr>Wingdings</vt:lpstr>
      <vt:lpstr>Pacote</vt:lpstr>
      <vt:lpstr>Apresentação do PowerPoint</vt:lpstr>
      <vt:lpstr>ESTRUTURA DE REPETIÇÃO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Júnio Silva</dc:creator>
  <cp:lastModifiedBy>aluno</cp:lastModifiedBy>
  <cp:revision>80</cp:revision>
  <dcterms:created xsi:type="dcterms:W3CDTF">2020-04-13T20:43:51Z</dcterms:created>
  <dcterms:modified xsi:type="dcterms:W3CDTF">2024-08-27T00:57:49Z</dcterms:modified>
</cp:coreProperties>
</file>