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00" r:id="rId3"/>
    <p:sldId id="338" r:id="rId4"/>
    <p:sldId id="325" r:id="rId5"/>
    <p:sldId id="341" r:id="rId6"/>
    <p:sldId id="376" r:id="rId7"/>
    <p:sldId id="390" r:id="rId8"/>
    <p:sldId id="377" r:id="rId9"/>
    <p:sldId id="379" r:id="rId10"/>
    <p:sldId id="378" r:id="rId11"/>
    <p:sldId id="391" r:id="rId12"/>
    <p:sldId id="380" r:id="rId13"/>
    <p:sldId id="383" r:id="rId14"/>
    <p:sldId id="381" r:id="rId15"/>
    <p:sldId id="382" r:id="rId16"/>
    <p:sldId id="387" r:id="rId17"/>
    <p:sldId id="388" r:id="rId18"/>
    <p:sldId id="389" r:id="rId19"/>
    <p:sldId id="386" r:id="rId20"/>
    <p:sldId id="392" r:id="rId21"/>
  </p:sldIdLst>
  <p:sldSz cx="9144000" cy="6858000" type="screen4x3"/>
  <p:notesSz cx="6858000" cy="9144000"/>
  <p:defaultTextStyle>
    <a:defPPr lvl="0">
      <a:defRPr lang="pt-BR"/>
    </a:defPPr>
    <a:lvl1pPr lvl="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2750" autoAdjust="0"/>
  </p:normalViewPr>
  <p:slideViewPr>
    <p:cSldViewPr snapToGrid="0">
      <p:cViewPr varScale="1">
        <p:scale>
          <a:sx n="76" d="100"/>
          <a:sy n="76" d="100"/>
        </p:scale>
        <p:origin x="15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94B3C1A-3620-4EAD-A27E-DD9261F3014B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4C5F878-DB75-4F04-A6C6-2BD59F8D4F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54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5F878-DB75-4F04-A6C6-2BD59F8D4F1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3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apa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pitagor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328613"/>
            <a:ext cx="207803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5164" y="2097977"/>
            <a:ext cx="4423225" cy="1350120"/>
          </a:xfrm>
        </p:spPr>
        <p:txBody>
          <a:bodyPr anchor="ctr">
            <a:noAutofit/>
          </a:bodyPr>
          <a:lstStyle>
            <a:lvl1pPr algn="r">
              <a:defRPr sz="3600" b="1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7238" y="3771737"/>
            <a:ext cx="3428999" cy="86167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947738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C8BD51-9E6C-467E-A64E-A278DA01033F}" type="datetimeFigureOut">
              <a:rPr lang="pt-BR"/>
              <a:pPr>
                <a:defRPr/>
              </a:pPr>
              <a:t>19/08/2024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23EA5-E8C5-4072-BEBE-42595673FB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0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2FAC5-7DAA-4FF2-A44E-D1B5C4E9F71A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E521-64F6-42ED-A308-8DB8B04BD8A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4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E3586-DBF6-4123-BEA7-6947A1772C92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1E85-D29E-45D0-96AD-0D8B8F216B8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26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9C38-049D-5142-84FD-6BCC54E00EB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0050-638A-FD46-9A6A-261EDDFE61E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6529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rgbClr val="ED7D3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2F2F-2F0B-4828-8833-BE5B2ED137D0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B68CE-87BB-43DF-BBD8-717E940F4B6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69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7C753-B94A-46F8-AE40-7DD5E1E2E449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FDCFF-6641-4C76-A775-F2B71A4F1DC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6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0ED0-C758-4799-85A9-8A08C045D1FF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FE87E-B321-4C1A-9587-84B5D1B5787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02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A1EA3-B25A-4D38-867D-9940C78EDEA9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7E065-AC8A-4F06-9037-3A294DE97F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9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4180D-106E-414F-B030-BF6C5818AEA0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95889-C88C-49BD-BB61-DD3EA82A534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ontra-capa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F998601-101E-489A-96EB-BE7D59455435}" type="datetimeFigureOut">
              <a:rPr lang="pt-BR"/>
              <a:pPr>
                <a:defRPr/>
              </a:pPr>
              <a:t>19/08/2024</a:t>
            </a:fld>
            <a:endParaRPr lang="pt-BR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1831975" cy="365125"/>
          </a:xfrm>
        </p:spPr>
        <p:txBody>
          <a:bodyPr/>
          <a:lstStyle>
            <a:lvl1pPr>
              <a:defRPr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6B34DC3-42DD-4D57-80A3-AF7C5BD8D9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39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D9F1-EDC5-4911-BCE6-7B8BE5B326F9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A5A4A-FD24-47DD-A35A-E37A2EF5DE8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5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E1595-97E4-4A17-A95A-6A9418FC7AE5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BDD0D-6E6F-4968-8E97-F3BE751CD8F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3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onteudo_2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2513" y="325438"/>
            <a:ext cx="746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br>
              <a:rPr lang="pt-BR" altLang="pt-BR"/>
            </a:br>
            <a:endParaRPr lang="en-US" altLang="pt-BR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0450" y="1406525"/>
            <a:ext cx="74549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F336B4-5E24-40A2-B8CC-254DADA51F71}" type="datetimeFigureOut">
              <a:rPr lang="pt-BR"/>
              <a:pPr>
                <a:defRPr/>
              </a:pPr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97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4BB6C2-6762-4255-AC0F-61A2650EEF8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2" name="Picture 8" descr="logo_pitagora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3" y="6275388"/>
            <a:ext cx="67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4721" y="5902158"/>
            <a:ext cx="1127858" cy="9083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79" r:id="rId8"/>
    <p:sldLayoutId id="2147483680" r:id="rId9"/>
    <p:sldLayoutId id="2147483681" r:id="rId10"/>
    <p:sldLayoutId id="2147483682" r:id="rId11"/>
    <p:sldLayoutId id="2147483685" r:id="rId12"/>
  </p:sldLayoutIdLst>
  <p:txStyles>
    <p:titleStyle>
      <a:lvl1pPr algn="r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rgbClr val="ED7D31"/>
          </a:solidFill>
          <a:latin typeface="+mn-lt"/>
          <a:ea typeface="+mj-ea"/>
          <a:cs typeface="+mj-cs"/>
        </a:defRPr>
      </a:lvl1pPr>
      <a:lvl2pPr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2pPr>
      <a:lvl3pPr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3pPr>
      <a:lvl4pPr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4pPr>
      <a:lvl5pPr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5pPr>
      <a:lvl6pPr marL="457200"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6pPr>
      <a:lvl7pPr marL="914400"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7pPr>
      <a:lvl8pPr marL="1371600"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8pPr>
      <a:lvl9pPr marL="1828800" algn="r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ED7D31"/>
          </a:solidFill>
          <a:latin typeface="Calibri" panose="020F0502020204030204" pitchFamily="34" charset="0"/>
        </a:defRPr>
      </a:lvl9pPr>
    </p:titleStyle>
    <p:bodyStyle>
      <a:lvl1pPr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404040"/>
          </a:solidFill>
          <a:latin typeface="Futura Bk BT" panose="020B0502020204020303" pitchFamily="34" charset="0"/>
          <a:ea typeface="+mn-ea"/>
          <a:cs typeface="+mn-cs"/>
        </a:defRPr>
      </a:lvl2pPr>
      <a:lvl3pPr marL="9144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404040"/>
          </a:solidFill>
          <a:latin typeface="Futura Bk BT" panose="020B0502020204020303" pitchFamily="34" charset="0"/>
          <a:ea typeface="+mn-ea"/>
          <a:cs typeface="+mn-cs"/>
        </a:defRPr>
      </a:lvl3pPr>
      <a:lvl4pPr marL="1371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404040"/>
          </a:solidFill>
          <a:latin typeface="Futura Bk BT" panose="020B0502020204020303" pitchFamily="34" charset="0"/>
          <a:ea typeface="+mn-ea"/>
          <a:cs typeface="+mn-cs"/>
        </a:defRPr>
      </a:lvl4pPr>
      <a:lvl5pPr marL="18288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404040"/>
          </a:solidFill>
          <a:latin typeface="Futura Bk BT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1" y="5574666"/>
            <a:ext cx="2298700" cy="9398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915232" y="2468609"/>
            <a:ext cx="7770740" cy="10175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9" name="TextBox 3"/>
          <p:cNvSpPr txBox="1"/>
          <p:nvPr/>
        </p:nvSpPr>
        <p:spPr>
          <a:xfrm>
            <a:off x="5256385" y="4174649"/>
            <a:ext cx="388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Cynthia Barbosa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18752"/>
            <a:ext cx="9732460" cy="10175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b="1" dirty="0"/>
              <a:t>Algoritmos e Lógica de Programação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Composta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4BE433-EEA0-44FC-82DB-2F94F8ED3C34}"/>
              </a:ext>
            </a:extLst>
          </p:cNvPr>
          <p:cNvSpPr txBox="1"/>
          <p:nvPr/>
        </p:nvSpPr>
        <p:spPr>
          <a:xfrm>
            <a:off x="585788" y="1160145"/>
            <a:ext cx="82010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temperatura; </a:t>
            </a:r>
          </a:p>
          <a:p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“Informe a temperatura: ”; </a:t>
            </a:r>
          </a:p>
          <a:p>
            <a:pPr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&gt;&gt;temperatura;</a:t>
            </a:r>
          </a:p>
          <a:p>
            <a:pPr indent="449580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(temperatura &gt; 120) </a:t>
            </a:r>
          </a:p>
          <a:p>
            <a:pPr indent="44958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&lt;&lt;“Atenção: temperatura acima do máximo permitido”;</a:t>
            </a:r>
          </a:p>
          <a:p>
            <a:pPr marL="449580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Verifique o estado da válvula de ar frio”; </a:t>
            </a:r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“Temperatura está dentro da faixa esperada”; </a:t>
            </a:r>
          </a:p>
          <a:p>
            <a:pPr indent="44450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indent="444500"/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(“PAUSE”); </a:t>
            </a:r>
          </a:p>
          <a:p>
            <a:pPr indent="444500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0; </a:t>
            </a:r>
          </a:p>
          <a:p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643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030D31-33D2-486B-8CA1-C97BA110327C}"/>
              </a:ext>
            </a:extLst>
          </p:cNvPr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461F2D07-1E30-4D8C-AFBE-0F2EDB6D9BA8}"/>
              </a:ext>
            </a:extLst>
          </p:cNvPr>
          <p:cNvSpPr/>
          <p:nvPr/>
        </p:nvSpPr>
        <p:spPr>
          <a:xfrm>
            <a:off x="1142998" y="271463"/>
            <a:ext cx="1607770" cy="4714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55295CBB-CED8-4F4E-ABFB-9F54231DD490}"/>
              </a:ext>
            </a:extLst>
          </p:cNvPr>
          <p:cNvSpPr/>
          <p:nvPr/>
        </p:nvSpPr>
        <p:spPr>
          <a:xfrm>
            <a:off x="8408193" y="4216554"/>
            <a:ext cx="2125477" cy="65608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3E543D0-136D-45C3-9833-B459F189F268}"/>
              </a:ext>
            </a:extLst>
          </p:cNvPr>
          <p:cNvCxnSpPr>
            <a:stCxn id="8" idx="2"/>
          </p:cNvCxnSpPr>
          <p:nvPr/>
        </p:nvCxnSpPr>
        <p:spPr>
          <a:xfrm>
            <a:off x="1946883" y="7429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Dados 10">
            <a:extLst>
              <a:ext uri="{FF2B5EF4-FFF2-40B4-BE49-F238E27FC236}">
                <a16:creationId xmlns:a16="http://schemas.microsoft.com/office/drawing/2014/main" id="{5434863A-6468-4ABA-A416-94B8170359F8}"/>
              </a:ext>
            </a:extLst>
          </p:cNvPr>
          <p:cNvSpPr/>
          <p:nvPr/>
        </p:nvSpPr>
        <p:spPr>
          <a:xfrm>
            <a:off x="572901" y="1257299"/>
            <a:ext cx="2747964" cy="7250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POPULACAO</a:t>
            </a:r>
          </a:p>
        </p:txBody>
      </p:sp>
      <p:sp>
        <p:nvSpPr>
          <p:cNvPr id="12" name="Fluxograma: Decisão 11">
            <a:extLst>
              <a:ext uri="{FF2B5EF4-FFF2-40B4-BE49-F238E27FC236}">
                <a16:creationId xmlns:a16="http://schemas.microsoft.com/office/drawing/2014/main" id="{0D87A1FE-F0F8-41B7-ABF9-1EED3B25D3FA}"/>
              </a:ext>
            </a:extLst>
          </p:cNvPr>
          <p:cNvSpPr/>
          <p:nvPr/>
        </p:nvSpPr>
        <p:spPr>
          <a:xfrm>
            <a:off x="175145" y="2436258"/>
            <a:ext cx="3642381" cy="17657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POPULACAO&lt;100000 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7F031EC-C8FA-4734-B19D-0320EDC2D00E}"/>
              </a:ext>
            </a:extLst>
          </p:cNvPr>
          <p:cNvCxnSpPr/>
          <p:nvPr/>
        </p:nvCxnSpPr>
        <p:spPr>
          <a:xfrm>
            <a:off x="1931618" y="193947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4784004-15AE-4929-ACFF-E6D05173F60B}"/>
              </a:ext>
            </a:extLst>
          </p:cNvPr>
          <p:cNvCxnSpPr>
            <a:stCxn id="12" idx="3"/>
          </p:cNvCxnSpPr>
          <p:nvPr/>
        </p:nvCxnSpPr>
        <p:spPr>
          <a:xfrm>
            <a:off x="3817526" y="3319131"/>
            <a:ext cx="1319252" cy="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A9A829-5728-4CB8-AE42-0C99B76A422C}"/>
              </a:ext>
            </a:extLst>
          </p:cNvPr>
          <p:cNvSpPr txBox="1"/>
          <p:nvPr/>
        </p:nvSpPr>
        <p:spPr>
          <a:xfrm>
            <a:off x="3943348" y="29712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SIM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5E81E3-4395-45D0-9A4A-CD6E2EED1F6E}"/>
              </a:ext>
            </a:extLst>
          </p:cNvPr>
          <p:cNvSpPr/>
          <p:nvPr/>
        </p:nvSpPr>
        <p:spPr>
          <a:xfrm>
            <a:off x="5451108" y="2901836"/>
            <a:ext cx="2225303" cy="68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CIDADE PEQUENA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0A59B75-E310-47D6-B12E-E1813FD25BA0}"/>
              </a:ext>
            </a:extLst>
          </p:cNvPr>
          <p:cNvCxnSpPr/>
          <p:nvPr/>
        </p:nvCxnSpPr>
        <p:spPr>
          <a:xfrm>
            <a:off x="1996335" y="421655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405E58-31CA-4F8E-B2E3-181E73C7E9E2}"/>
              </a:ext>
            </a:extLst>
          </p:cNvPr>
          <p:cNvSpPr txBox="1"/>
          <p:nvPr/>
        </p:nvSpPr>
        <p:spPr>
          <a:xfrm>
            <a:off x="2367965" y="421655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E27F757-E8BF-46E4-9158-3A2C3D4F3D71}"/>
              </a:ext>
            </a:extLst>
          </p:cNvPr>
          <p:cNvSpPr/>
          <p:nvPr/>
        </p:nvSpPr>
        <p:spPr>
          <a:xfrm>
            <a:off x="5571611" y="5338293"/>
            <a:ext cx="3300416" cy="114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MÉDIO PORTE</a:t>
            </a:r>
          </a:p>
        </p:txBody>
      </p:sp>
      <p:sp>
        <p:nvSpPr>
          <p:cNvPr id="23" name="Fluxograma: Decisão 22">
            <a:extLst>
              <a:ext uri="{FF2B5EF4-FFF2-40B4-BE49-F238E27FC236}">
                <a16:creationId xmlns:a16="http://schemas.microsoft.com/office/drawing/2014/main" id="{FD8D3058-20BC-4683-8E6B-0ABB7819B979}"/>
              </a:ext>
            </a:extLst>
          </p:cNvPr>
          <p:cNvSpPr/>
          <p:nvPr/>
        </p:nvSpPr>
        <p:spPr>
          <a:xfrm>
            <a:off x="222388" y="4717828"/>
            <a:ext cx="3642381" cy="17657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POPULACAO&gt;=100000  E POPULACAO &lt;500000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5DEB633-B233-4833-9384-35A9A7727605}"/>
              </a:ext>
            </a:extLst>
          </p:cNvPr>
          <p:cNvCxnSpPr/>
          <p:nvPr/>
        </p:nvCxnSpPr>
        <p:spPr>
          <a:xfrm>
            <a:off x="3825098" y="5557272"/>
            <a:ext cx="1319252" cy="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0D709-8497-4ACC-8043-16A6CBD8E5D0}"/>
              </a:ext>
            </a:extLst>
          </p:cNvPr>
          <p:cNvSpPr txBox="1"/>
          <p:nvPr/>
        </p:nvSpPr>
        <p:spPr>
          <a:xfrm>
            <a:off x="3950920" y="5209368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SIM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D7C992A-AB75-4E50-A029-604AF7E314D1}"/>
              </a:ext>
            </a:extLst>
          </p:cNvPr>
          <p:cNvCxnSpPr/>
          <p:nvPr/>
        </p:nvCxnSpPr>
        <p:spPr>
          <a:xfrm>
            <a:off x="1988212" y="654850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990AA2-5BD1-45FC-A01D-29AD20F161ED}"/>
              </a:ext>
            </a:extLst>
          </p:cNvPr>
          <p:cNvSpPr txBox="1"/>
          <p:nvPr/>
        </p:nvSpPr>
        <p:spPr>
          <a:xfrm>
            <a:off x="2359842" y="6548508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NÃO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253A6EA-3FD0-49BB-84E8-9C55021C8C34}"/>
              </a:ext>
            </a:extLst>
          </p:cNvPr>
          <p:cNvCxnSpPr>
            <a:stCxn id="16" idx="2"/>
          </p:cNvCxnSpPr>
          <p:nvPr/>
        </p:nvCxnSpPr>
        <p:spPr>
          <a:xfrm>
            <a:off x="6563760" y="3584013"/>
            <a:ext cx="2837415" cy="54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392B816-5F9B-4C72-81A0-3A3FB3B9E891}"/>
              </a:ext>
            </a:extLst>
          </p:cNvPr>
          <p:cNvCxnSpPr>
            <a:stCxn id="20" idx="0"/>
          </p:cNvCxnSpPr>
          <p:nvPr/>
        </p:nvCxnSpPr>
        <p:spPr>
          <a:xfrm flipV="1">
            <a:off x="7221819" y="4585886"/>
            <a:ext cx="1336394" cy="7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35C1368F-0064-4E60-B231-23F5E1A7865A}"/>
              </a:ext>
            </a:extLst>
          </p:cNvPr>
          <p:cNvSpPr/>
          <p:nvPr/>
        </p:nvSpPr>
        <p:spPr>
          <a:xfrm>
            <a:off x="3494142" y="6700500"/>
            <a:ext cx="3300416" cy="114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GRANDE PORTE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6A27CD2-A4DB-4358-9BDE-47769665E270}"/>
              </a:ext>
            </a:extLst>
          </p:cNvPr>
          <p:cNvCxnSpPr/>
          <p:nvPr/>
        </p:nvCxnSpPr>
        <p:spPr>
          <a:xfrm flipV="1">
            <a:off x="6900863" y="4954411"/>
            <a:ext cx="3100387" cy="249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170768" y="0"/>
            <a:ext cx="897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</a:rPr>
              <a:t>com múltiplas possibilidades de escolha (Aninhado): </a:t>
            </a:r>
          </a:p>
          <a:p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0B9B2F-9BA3-4405-BA6E-4CF101C8D851}"/>
              </a:ext>
            </a:extLst>
          </p:cNvPr>
          <p:cNvSpPr txBox="1"/>
          <p:nvPr/>
        </p:nvSpPr>
        <p:spPr>
          <a:xfrm>
            <a:off x="170768" y="1053919"/>
            <a:ext cx="8802464" cy="568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estrutura condicional com múltiplas possibilidades de escolha é bastante útil em programação. São também conhecidas como condições “aninhadas”, pois consistem de uma combinação de condições </a:t>
            </a:r>
            <a:r>
              <a:rPr lang="pt-B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se...então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agrupadas. </a:t>
            </a:r>
          </a:p>
          <a:p>
            <a:pPr indent="444500" algn="just"/>
            <a:r>
              <a:rPr lang="pt-B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estrutura geral em pseudocódigo é: </a:t>
            </a:r>
          </a:p>
          <a:p>
            <a:pPr indent="444500" algn="just"/>
            <a:r>
              <a:rPr lang="pt-BR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(Condição1)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então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{conjunto de instruções caso condição1 seja verdadeira} </a:t>
            </a:r>
          </a:p>
          <a:p>
            <a:pPr indent="44450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Senão 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(Condição2)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então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{conjunto de instruções caso condição2 seja verdadeira} </a:t>
            </a:r>
          </a:p>
          <a:p>
            <a:pPr indent="44450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Senão 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(Condição3)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então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{conjunto de instruções caso condição3 seja verdadeira} </a:t>
            </a:r>
          </a:p>
          <a:p>
            <a:pPr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indent="44450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Senão 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CondiçãoN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então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{conjunto de instruções caso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condiçãoN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seja verdadeira} </a:t>
            </a:r>
          </a:p>
          <a:p>
            <a:pPr indent="44450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Senão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 indent="44450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{conjunto de instruções caso nenhuma das N condições testadas seja verdadeira} </a:t>
            </a:r>
          </a:p>
          <a:p>
            <a:pPr indent="444500" algn="just"/>
            <a:r>
              <a:rPr lang="pt-B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FimSe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055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Composta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82913D-C0AF-4E38-B9A5-167C38E3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1" y="950621"/>
            <a:ext cx="8950099" cy="53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Composta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80E173-7A02-4A86-AEA5-E529C4F55C7A}"/>
              </a:ext>
            </a:extLst>
          </p:cNvPr>
          <p:cNvSpPr txBox="1"/>
          <p:nvPr/>
        </p:nvSpPr>
        <p:spPr>
          <a:xfrm>
            <a:off x="242888" y="1028343"/>
            <a:ext cx="9101137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#include &lt;</a:t>
            </a:r>
            <a:r>
              <a:rPr lang="en-US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populacao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pPr algn="just"/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9580" algn="just"/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“Informe o número de habitantes na cidade: ”; </a:t>
            </a:r>
          </a:p>
          <a:p>
            <a:pPr indent="449580" algn="just"/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populacao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indent="449580"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populacao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 100000) </a:t>
            </a:r>
          </a:p>
          <a:p>
            <a:pPr marL="449580" indent="449580" algn="just"/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“Cidade Pequena”; </a:t>
            </a:r>
          </a:p>
          <a:p>
            <a:pPr indent="449580"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 (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populacao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&gt;=100000) &amp;&amp; (</a:t>
            </a:r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populacao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&lt;500000) ) </a:t>
            </a:r>
          </a:p>
          <a:p>
            <a:pPr indent="449580" algn="just"/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/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“Cidade de médio porte”; </a:t>
            </a:r>
          </a:p>
          <a:p>
            <a:pPr indent="449580" algn="just"/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indent="449580"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/>
            <a:r>
              <a:rPr lang="pt-BR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“Cidade grande”; </a:t>
            </a:r>
          </a:p>
          <a:p>
            <a:pPr indent="444500" algn="just"/>
            <a:r>
              <a:rPr lang="pt-BR" sz="22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0; </a:t>
            </a:r>
          </a:p>
          <a:p>
            <a:pPr indent="444500"/>
            <a:r>
              <a:rPr lang="pt-BR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</a:t>
            </a:r>
            <a:r>
              <a:rPr lang="pt-BR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(“PAUSE”); </a:t>
            </a:r>
          </a:p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3522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199343" y="0"/>
            <a:ext cx="9187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</a:rPr>
              <a:t>com múltiplas possibilidades de escolha (“Escolha...Caso”)</a:t>
            </a:r>
          </a:p>
          <a:p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C132C-3358-4111-BCE2-E90F240FB18A}"/>
              </a:ext>
            </a:extLst>
          </p:cNvPr>
          <p:cNvSpPr txBox="1"/>
          <p:nvPr/>
        </p:nvSpPr>
        <p:spPr>
          <a:xfrm>
            <a:off x="0" y="1569660"/>
            <a:ext cx="8944657" cy="3749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Nos exemplos anteriores de estrutura condicional com múltiplas possibilidades de escolha, foi tratada a estrutura </a:t>
            </a:r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Se... Senão Se... </a:t>
            </a:r>
            <a:r>
              <a:rPr lang="pt-BR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FimSe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No entanto, quando as múltiplas possibilidades de desvio de fluxo são escolhidas pela comparação de igualdade entre uma expressão única e uma constante, pode‐se também utilizar a estrutura </a:t>
            </a:r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Escolha... Caso 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 que o código fique mais “enxuto” e menos complexo, com maior clareza de entendimento para quem analisa sua execução posteriormente. </a:t>
            </a: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8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199343" y="0"/>
            <a:ext cx="9187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</a:rPr>
              <a:t>com múltiplas possibilidades de escolha (“Escolha...Caso”)</a:t>
            </a:r>
          </a:p>
          <a:p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DC132C-3358-4111-BCE2-E90F240FB18A}"/>
              </a:ext>
            </a:extLst>
          </p:cNvPr>
          <p:cNvSpPr txBox="1"/>
          <p:nvPr/>
        </p:nvSpPr>
        <p:spPr>
          <a:xfrm>
            <a:off x="1642721" y="1003320"/>
            <a:ext cx="8944657" cy="585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 pseudocódigo a forma geral da estrutura é:</a:t>
            </a:r>
          </a:p>
          <a:p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Escolha </a:t>
            </a: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(expressão)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</a:t>
            </a: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&lt;rótulo 1&gt;: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&lt;bloco de instruções caso expressão seja igual a rótulo 1&gt;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</a:t>
            </a: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&lt;rótulo 2&gt;: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&lt;bloco de instruções caso expressão seja igual a rótulo 2&gt;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</a:t>
            </a: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&lt;rótulo 3&gt;: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&lt;bloco de instruções caso expressão seja igual a rótulo 3&gt;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</a:t>
            </a: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&lt;rótulo N&gt;: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&lt;bloco de instruções caso expressão seja igual a rótulo N&gt;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Senão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39420" indent="44958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&lt;bloco de instruções caso expressão seja diferente de todos os rótulos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0" indent="444500" algn="just"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1 a N&gt;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FimEscolha</a:t>
            </a:r>
            <a:r>
              <a:rPr lang="pt-BR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199343" y="0"/>
            <a:ext cx="9187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</a:rPr>
              <a:t>com múltiplas possibilidades de escolha (“Escolha...Caso”)</a:t>
            </a:r>
          </a:p>
          <a:p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6BB49F-28A9-4D86-B2B0-063EF2D0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15" y="926135"/>
            <a:ext cx="5086135" cy="59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199343" y="0"/>
            <a:ext cx="9187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</a:rPr>
              <a:t>com múltiplas possibilidades de escolha (“Escolha...Caso”)</a:t>
            </a:r>
          </a:p>
          <a:p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F98042-310E-4514-B525-204825E788DC}"/>
              </a:ext>
            </a:extLst>
          </p:cNvPr>
          <p:cNvSpPr txBox="1"/>
          <p:nvPr/>
        </p:nvSpPr>
        <p:spPr>
          <a:xfrm>
            <a:off x="344344" y="1311503"/>
            <a:ext cx="8897541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dia; </a:t>
            </a:r>
          </a:p>
          <a:p>
            <a:pPr algn="just"/>
            <a:r>
              <a:rPr lang="pt-B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“Informe o número do dia da semana: 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&gt;&gt; dia; </a:t>
            </a:r>
          </a:p>
          <a:p>
            <a:pPr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switch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(dia) </a:t>
            </a:r>
          </a:p>
          <a:p>
            <a:pPr indent="44958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1: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nDomingo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2: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nSegunda‐feira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marL="899160"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marL="449580"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3: </a:t>
            </a: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nTerça‐feira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</a:t>
            </a:r>
          </a:p>
          <a:p>
            <a:pPr marL="899160"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marL="89916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4: </a:t>
            </a: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nQuarta‐feira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marL="89916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5: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nQuinta‐feira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6: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nSexta‐feira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/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7: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nSábado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marL="899160"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break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marL="449580"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89916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nDia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não existe!", dia; </a:t>
            </a:r>
          </a:p>
          <a:p>
            <a:pPr indent="44958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indent="449580" algn="just"/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(“PAUSE”); </a:t>
            </a:r>
          </a:p>
          <a:p>
            <a:pPr indent="449580" algn="just"/>
            <a:r>
              <a:rPr lang="pt-B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0; </a:t>
            </a:r>
          </a:p>
          <a:p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67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8758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 múltiplas escolhas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B8D962-D9E7-4723-A9D5-3BF375B246AF}"/>
              </a:ext>
            </a:extLst>
          </p:cNvPr>
          <p:cNvSpPr txBox="1"/>
          <p:nvPr/>
        </p:nvSpPr>
        <p:spPr>
          <a:xfrm>
            <a:off x="713693" y="775373"/>
            <a:ext cx="795813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&lt;&lt;“ Informe o número do dia da semana: 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&gt;&gt;dia;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(dia == 1)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nDomingo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2) </a:t>
            </a:r>
            <a:endParaRPr lang="pt-B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nSegunda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(dia == 3) </a:t>
            </a:r>
          </a:p>
          <a:p>
            <a:pPr marL="44958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nTerça‐feira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(dia == 4) </a:t>
            </a:r>
          </a:p>
          <a:p>
            <a:pPr marL="44958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nQuarta‐feira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(dia == 5) </a:t>
            </a:r>
          </a:p>
          <a:p>
            <a:pPr marL="44958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nQuinta‐feira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(dia == 6) </a:t>
            </a:r>
          </a:p>
          <a:p>
            <a:pPr marL="44958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"\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nSexta‐feira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(dia == 7) </a:t>
            </a:r>
          </a:p>
          <a:p>
            <a:pPr marL="449580" indent="449580" algn="just"/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nSábado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";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49580"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“\</a:t>
            </a:r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nDia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não existe!", dia; </a:t>
            </a:r>
          </a:p>
          <a:p>
            <a:pPr marL="449580" indent="44958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9580" algn="just"/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(“PAUSE”); </a:t>
            </a:r>
          </a:p>
          <a:p>
            <a:pPr indent="449580" algn="just"/>
            <a:r>
              <a:rPr lang="pt-B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0; 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23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382A749-A024-4F26-9A32-4EF6F2DB895C}"/>
              </a:ext>
            </a:extLst>
          </p:cNvPr>
          <p:cNvSpPr txBox="1">
            <a:spLocks/>
          </p:cNvSpPr>
          <p:nvPr/>
        </p:nvSpPr>
        <p:spPr bwMode="auto">
          <a:xfrm>
            <a:off x="-1464012" y="2766123"/>
            <a:ext cx="1060801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ED7D31"/>
                </a:solidFill>
                <a:latin typeface="+mn-lt"/>
                <a:ea typeface="+mj-ea"/>
                <a:cs typeface="+mj-cs"/>
              </a:defRPr>
            </a:lvl1pPr>
            <a:lvl2pPr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2pPr>
            <a:lvl3pPr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3pPr>
            <a:lvl4pPr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4pPr>
            <a:lvl5pPr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5pPr>
            <a:lvl6pPr marL="4572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6pPr>
            <a:lvl7pPr marL="9144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7pPr>
            <a:lvl8pPr marL="13716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8pPr>
            <a:lvl9pPr marL="1828800" algn="r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D7D3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BR" sz="4800" b="1" dirty="0"/>
              <a:t>cynthia.barbosa@pitagoras.com.br</a:t>
            </a:r>
          </a:p>
        </p:txBody>
      </p:sp>
    </p:spTree>
    <p:extLst>
      <p:ext uri="{BB962C8B-B14F-4D97-AF65-F5344CB8AC3E}">
        <p14:creationId xmlns:p14="http://schemas.microsoft.com/office/powerpoint/2010/main" val="286871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8758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EXERCÍCIOS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8DF7B8-B475-4FA1-9126-D90B489ACE0E}"/>
              </a:ext>
            </a:extLst>
          </p:cNvPr>
          <p:cNvSpPr txBox="1"/>
          <p:nvPr/>
        </p:nvSpPr>
        <p:spPr>
          <a:xfrm>
            <a:off x="285122" y="1118111"/>
            <a:ext cx="8573756" cy="462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Crie um algoritmo que simule o controle remoto de um televisor. Supondo que o televisor tem sintonizado com canais abaixo. O algoritmo deverá ter como dado de entrada o número do canal e apresentar como dado de saída o nome da emissora. </a:t>
            </a:r>
          </a:p>
          <a:p>
            <a:pPr algn="just"/>
            <a:endParaRPr lang="pt-BR" sz="2200" dirty="0"/>
          </a:p>
          <a:p>
            <a:pPr lvl="1" algn="just"/>
            <a:r>
              <a:rPr lang="pt-BR" sz="2200" dirty="0"/>
              <a:t>Canal 1 – TV Faculdade Anhanguera Betim</a:t>
            </a:r>
          </a:p>
          <a:p>
            <a:pPr lvl="1" algn="just"/>
            <a:r>
              <a:rPr lang="pt-BR" sz="2200" dirty="0"/>
              <a:t>Canal 2 – TV Rede Brasil</a:t>
            </a:r>
          </a:p>
          <a:p>
            <a:pPr lvl="1" algn="just"/>
            <a:r>
              <a:rPr lang="pt-BR" sz="2200" dirty="0"/>
              <a:t>Canal 3 – TV Rede Betim</a:t>
            </a:r>
          </a:p>
          <a:p>
            <a:pPr lvl="1" algn="just"/>
            <a:r>
              <a:rPr lang="pt-BR" sz="2200" dirty="0"/>
              <a:t>Canal 4 – TV ALP 2023</a:t>
            </a:r>
          </a:p>
          <a:p>
            <a:pPr lvl="1" algn="just"/>
            <a:endParaRPr lang="pt-BR" sz="2200" dirty="0"/>
          </a:p>
          <a:p>
            <a:pPr marL="228600" lvl="1" algn="just">
              <a:spcBef>
                <a:spcPts val="1000"/>
              </a:spcBef>
            </a:pPr>
            <a:r>
              <a:rPr lang="pt-BR" sz="2200" dirty="0"/>
              <a:t>Caso o usuário informe um canal que não exista na lista acima, o algoritmo deverá retornar a mensagem: O Canal </a:t>
            </a:r>
            <a:r>
              <a:rPr lang="pt-BR" sz="2200" i="1" dirty="0"/>
              <a:t>“XX”</a:t>
            </a:r>
            <a:r>
              <a:rPr lang="pt-BR" sz="2200" dirty="0"/>
              <a:t> não está disponível na TV ABERTA.</a:t>
            </a:r>
          </a:p>
        </p:txBody>
      </p:sp>
    </p:spTree>
    <p:extLst>
      <p:ext uri="{BB962C8B-B14F-4D97-AF65-F5344CB8AC3E}">
        <p14:creationId xmlns:p14="http://schemas.microsoft.com/office/powerpoint/2010/main" val="140020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96C2D5-6D3A-4149-AF4C-D5C5B24791E7}"/>
              </a:ext>
            </a:extLst>
          </p:cNvPr>
          <p:cNvSpPr txBox="1"/>
          <p:nvPr/>
        </p:nvSpPr>
        <p:spPr>
          <a:xfrm>
            <a:off x="1200150" y="158234"/>
            <a:ext cx="6986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ESTRUTURA DE DECISÃO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C323D9-A9C5-406B-9AD1-FE9CB10D1A4C}"/>
              </a:ext>
            </a:extLst>
          </p:cNvPr>
          <p:cNvSpPr txBox="1"/>
          <p:nvPr/>
        </p:nvSpPr>
        <p:spPr>
          <a:xfrm>
            <a:off x="242889" y="1935291"/>
            <a:ext cx="8643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Estrutura de decisão ou estrutura de condicional permite desviar o </a:t>
            </a:r>
            <a:r>
              <a:rPr lang="pt-BR" sz="3600" dirty="0">
                <a:solidFill>
                  <a:srgbClr val="FF0000"/>
                </a:solidFill>
              </a:rPr>
              <a:t>fluxo de controle </a:t>
            </a:r>
            <a:r>
              <a:rPr lang="pt-BR" sz="3600" dirty="0"/>
              <a:t>do programa de acordo com a condição: verdadeira ou falsa.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7014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9A1071-4ECE-4A93-965F-C30F08D076AB}"/>
              </a:ext>
            </a:extLst>
          </p:cNvPr>
          <p:cNvSpPr/>
          <p:nvPr/>
        </p:nvSpPr>
        <p:spPr>
          <a:xfrm>
            <a:off x="413656" y="1045913"/>
            <a:ext cx="8730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Em pseudocódigo (algoritmo), a forma geral de uma estrutura </a:t>
            </a:r>
            <a:r>
              <a:rPr lang="pt-BR" sz="3200" b="1" dirty="0"/>
              <a:t>condicional simples </a:t>
            </a:r>
            <a:r>
              <a:rPr lang="pt-BR" sz="3200" dirty="0"/>
              <a:t>é:  </a:t>
            </a:r>
          </a:p>
          <a:p>
            <a:r>
              <a:rPr lang="pt-BR" sz="3200" dirty="0"/>
              <a:t> </a:t>
            </a:r>
          </a:p>
          <a:p>
            <a:endParaRPr lang="pt-BR" sz="3200" dirty="0"/>
          </a:p>
          <a:p>
            <a:r>
              <a:rPr lang="pt-BR" sz="3200" b="1" dirty="0"/>
              <a:t>Se</a:t>
            </a:r>
            <a:r>
              <a:rPr lang="pt-BR" sz="3200" dirty="0"/>
              <a:t> (Condição) </a:t>
            </a:r>
            <a:r>
              <a:rPr lang="pt-BR" sz="3200" b="1" dirty="0"/>
              <a:t>então </a:t>
            </a:r>
          </a:p>
          <a:p>
            <a:endParaRPr lang="pt-BR" sz="3200" dirty="0"/>
          </a:p>
          <a:p>
            <a:r>
              <a:rPr lang="pt-BR" sz="3200" dirty="0"/>
              <a:t>	 {instruções a serem executadas caso a condição seja verdadeira}  </a:t>
            </a:r>
          </a:p>
          <a:p>
            <a:endParaRPr lang="pt-BR" sz="3200" dirty="0"/>
          </a:p>
          <a:p>
            <a:r>
              <a:rPr lang="pt-BR" sz="3200" b="1" dirty="0" err="1"/>
              <a:t>FimSe</a:t>
            </a:r>
            <a:endParaRPr lang="pt-BR" sz="3200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FC509A-A986-4951-BAEF-149F065D7DB5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Simples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3041BE-A616-455B-B549-A6F1AA6A0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33175" r="35824" b="34603"/>
          <a:stretch/>
        </p:blipFill>
        <p:spPr>
          <a:xfrm>
            <a:off x="0" y="1752602"/>
            <a:ext cx="8986838" cy="36575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14F945-FDAA-498E-A0EE-1F9A8F4050B8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Simples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9DF26B-98AE-450D-930F-3D75D314A390}"/>
              </a:ext>
            </a:extLst>
          </p:cNvPr>
          <p:cNvSpPr txBox="1"/>
          <p:nvPr/>
        </p:nvSpPr>
        <p:spPr>
          <a:xfrm>
            <a:off x="474809" y="1228397"/>
            <a:ext cx="93583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temperatura; </a:t>
            </a:r>
          </a:p>
          <a:p>
            <a:pPr lvl="1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lvl="1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&lt;&lt;“Informe a temperatura: ”; </a:t>
            </a:r>
          </a:p>
          <a:p>
            <a:pPr lvl="1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&gt;&gt; temperatura; </a:t>
            </a:r>
          </a:p>
          <a:p>
            <a:pPr lvl="1" indent="449580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(temperatura &gt; 120) </a:t>
            </a:r>
          </a:p>
          <a:p>
            <a:pPr lvl="1" indent="44958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906780" lvl="1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“Atenção: temperatura acima do máximo permitido”; </a:t>
            </a:r>
          </a:p>
          <a:p>
            <a:pPr marL="906780" lvl="1" indent="449580"/>
            <a:r>
              <a:rPr lang="pt-BR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&lt;&lt; “Verifique o estado da válvula de ar frio”; </a:t>
            </a:r>
          </a:p>
          <a:p>
            <a:pPr lvl="1" indent="444500"/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 indent="444500"/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(“PAUSE”); </a:t>
            </a:r>
          </a:p>
          <a:p>
            <a:pPr lvl="1" indent="444500"/>
            <a:r>
              <a:rPr lang="pt-BR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0; </a:t>
            </a:r>
          </a:p>
          <a:p>
            <a:pPr lvl="1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9D5EE1-EEEF-474E-9C43-F441259B531F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Simples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97D48B68-0200-4664-BFAA-87358837C4DC}"/>
              </a:ext>
            </a:extLst>
          </p:cNvPr>
          <p:cNvSpPr/>
          <p:nvPr/>
        </p:nvSpPr>
        <p:spPr>
          <a:xfrm>
            <a:off x="1142998" y="271463"/>
            <a:ext cx="1607770" cy="4714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18798102-EEFA-4164-BAF0-DE9C9F7C685F}"/>
              </a:ext>
            </a:extLst>
          </p:cNvPr>
          <p:cNvSpPr/>
          <p:nvPr/>
        </p:nvSpPr>
        <p:spPr>
          <a:xfrm>
            <a:off x="5918383" y="4867276"/>
            <a:ext cx="1607770" cy="4714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13DD9B8-9672-43EC-8910-5FC1C11FC629}"/>
              </a:ext>
            </a:extLst>
          </p:cNvPr>
          <p:cNvCxnSpPr>
            <a:stCxn id="2" idx="2"/>
          </p:cNvCxnSpPr>
          <p:nvPr/>
        </p:nvCxnSpPr>
        <p:spPr>
          <a:xfrm>
            <a:off x="1946883" y="7429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xograma: Dados 8">
            <a:extLst>
              <a:ext uri="{FF2B5EF4-FFF2-40B4-BE49-F238E27FC236}">
                <a16:creationId xmlns:a16="http://schemas.microsoft.com/office/drawing/2014/main" id="{B0CD879C-A1E7-4620-A3CB-E5487574ECD9}"/>
              </a:ext>
            </a:extLst>
          </p:cNvPr>
          <p:cNvSpPr/>
          <p:nvPr/>
        </p:nvSpPr>
        <p:spPr>
          <a:xfrm>
            <a:off x="572901" y="1214437"/>
            <a:ext cx="2747964" cy="7250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TEMPERATURA</a:t>
            </a:r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A06BCCC5-DDAC-4D0B-A07F-71822B71D1AF}"/>
              </a:ext>
            </a:extLst>
          </p:cNvPr>
          <p:cNvSpPr/>
          <p:nvPr/>
        </p:nvSpPr>
        <p:spPr>
          <a:xfrm>
            <a:off x="110427" y="2524126"/>
            <a:ext cx="3642381" cy="17657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TEMPERATURA &gt; 120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12545CC-5D53-43AF-9F12-3438A900FBE8}"/>
              </a:ext>
            </a:extLst>
          </p:cNvPr>
          <p:cNvCxnSpPr/>
          <p:nvPr/>
        </p:nvCxnSpPr>
        <p:spPr>
          <a:xfrm>
            <a:off x="1931618" y="193947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FB21FA2-D704-42DB-A41D-034334C900AF}"/>
              </a:ext>
            </a:extLst>
          </p:cNvPr>
          <p:cNvCxnSpPr>
            <a:stCxn id="10" idx="3"/>
          </p:cNvCxnSpPr>
          <p:nvPr/>
        </p:nvCxnSpPr>
        <p:spPr>
          <a:xfrm>
            <a:off x="3752808" y="3406999"/>
            <a:ext cx="1319252" cy="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0E8326-A3FC-4046-BC04-1549000AE15F}"/>
              </a:ext>
            </a:extLst>
          </p:cNvPr>
          <p:cNvSpPr txBox="1"/>
          <p:nvPr/>
        </p:nvSpPr>
        <p:spPr>
          <a:xfrm>
            <a:off x="3943348" y="29712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SIM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36D423D-F278-4FBE-A4C2-C54376123D8D}"/>
              </a:ext>
            </a:extLst>
          </p:cNvPr>
          <p:cNvSpPr/>
          <p:nvPr/>
        </p:nvSpPr>
        <p:spPr>
          <a:xfrm>
            <a:off x="5072060" y="2746823"/>
            <a:ext cx="3300416" cy="154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Atenção: temperatura acima do máximo permitido"; </a:t>
            </a:r>
          </a:p>
          <a:p>
            <a:pPr algn="ctr"/>
            <a:r>
              <a:rPr lang="pt-BR" dirty="0"/>
              <a:t>	Verifique o estado da válvula de ar frio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B9A6BEE-69A3-47DC-B39F-36476F5300B5}"/>
              </a:ext>
            </a:extLst>
          </p:cNvPr>
          <p:cNvCxnSpPr/>
          <p:nvPr/>
        </p:nvCxnSpPr>
        <p:spPr>
          <a:xfrm>
            <a:off x="6722268" y="428987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0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Composta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E1AF1A-7DCA-455D-9F74-425363EF2B8A}"/>
              </a:ext>
            </a:extLst>
          </p:cNvPr>
          <p:cNvSpPr txBox="1"/>
          <p:nvPr/>
        </p:nvSpPr>
        <p:spPr>
          <a:xfrm>
            <a:off x="57073" y="1065669"/>
            <a:ext cx="89725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4500" algn="just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estrutura condicional composta trabalha sempre com uma condição e duas possibilidades de deslocamento do fluxo de execução do algoritmo: o primeiro bloco de instruções, logo após a verificação, será executado sempre que a condição for atendida (verdadeira) e, caso contrário, o segundo bloco de instruções será executado (condição falsa). 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estrutura condicional composta em pseudocódigo tem a forma: 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/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(</a:t>
            </a:r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Condição</a:t>
            </a:r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então 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{instruções a serem executadas caso a condição seja verdadeira} </a:t>
            </a:r>
          </a:p>
          <a:p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Senão 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/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{instruções a serem executadas caso a condição seja falsa} </a:t>
            </a:r>
          </a:p>
          <a:p>
            <a:r>
              <a:rPr lang="pt-BR" sz="2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FimSe</a:t>
            </a:r>
            <a:r>
              <a:rPr lang="pt-BR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549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983" y="2904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68E171-8802-4C2C-9655-15FD1115A872}"/>
              </a:ext>
            </a:extLst>
          </p:cNvPr>
          <p:cNvSpPr/>
          <p:nvPr/>
        </p:nvSpPr>
        <p:spPr>
          <a:xfrm>
            <a:off x="713693" y="190598"/>
            <a:ext cx="5972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 Condicional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Composta</a:t>
            </a:r>
            <a:endParaRPr lang="pt-BR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5F639B-5B07-45FA-9889-5D433093E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t="4664" r="-1"/>
          <a:stretch/>
        </p:blipFill>
        <p:spPr>
          <a:xfrm>
            <a:off x="255273" y="1528762"/>
            <a:ext cx="8612248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0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1224</Words>
  <Application>Microsoft Office PowerPoint</Application>
  <PresentationFormat>Apresentação na tela (4:3)</PresentationFormat>
  <Paragraphs>212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Futura Bk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Giselle Aline dos Santos Gonçalves</dc:creator>
  <cp:lastModifiedBy>Cynthia Barbosa</cp:lastModifiedBy>
  <cp:revision>339</cp:revision>
  <dcterms:modified xsi:type="dcterms:W3CDTF">2024-08-19T18:08:34Z</dcterms:modified>
</cp:coreProperties>
</file>