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8" r:id="rId2"/>
    <p:sldId id="833" r:id="rId3"/>
    <p:sldId id="888" r:id="rId4"/>
    <p:sldId id="859" r:id="rId5"/>
    <p:sldId id="723" r:id="rId6"/>
    <p:sldId id="797" r:id="rId7"/>
    <p:sldId id="860" r:id="rId8"/>
    <p:sldId id="812" r:id="rId9"/>
    <p:sldId id="811" r:id="rId10"/>
    <p:sldId id="798" r:id="rId11"/>
    <p:sldId id="869" r:id="rId12"/>
    <p:sldId id="862" r:id="rId13"/>
    <p:sldId id="863" r:id="rId14"/>
    <p:sldId id="870" r:id="rId15"/>
    <p:sldId id="864" r:id="rId16"/>
    <p:sldId id="871" r:id="rId17"/>
    <p:sldId id="865" r:id="rId18"/>
    <p:sldId id="872" r:id="rId19"/>
    <p:sldId id="866" r:id="rId20"/>
    <p:sldId id="867" r:id="rId21"/>
    <p:sldId id="873" r:id="rId22"/>
    <p:sldId id="868" r:id="rId23"/>
    <p:sldId id="874" r:id="rId24"/>
    <p:sldId id="875" r:id="rId25"/>
    <p:sldId id="876" r:id="rId26"/>
    <p:sldId id="877" r:id="rId27"/>
    <p:sldId id="878" r:id="rId28"/>
    <p:sldId id="879" r:id="rId29"/>
    <p:sldId id="880" r:id="rId30"/>
    <p:sldId id="882" r:id="rId31"/>
    <p:sldId id="883" r:id="rId32"/>
    <p:sldId id="884" r:id="rId33"/>
    <p:sldId id="885" r:id="rId34"/>
    <p:sldId id="886" r:id="rId35"/>
    <p:sldId id="887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2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09B12F-A9DF-4495-BC5F-E201BACF6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5F91A7-422C-45A3-9051-0EF43E3CF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11EAF9-7FD9-4149-9462-1B25A61A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68B9C9-FFC1-449E-83E9-1D30D5CC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08759-7D58-4B19-959F-F9CFC20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41D87-8276-454C-A038-02E56668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6A1CAA-E571-462E-8C53-6E0B2E1F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73E967-8AED-4685-B5B9-02A3839B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97DAC-F054-4655-97FE-9C08FF7E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F7D3A1-3ACB-421A-A4BD-4D2247D8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1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B12503-374C-499E-8733-87B7E3677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B4BA0D-92E9-4D57-9203-608FE6703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FCAC90-9513-4732-A7D4-767A1A8E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9ECED4-E3FA-4164-AF8D-166CDBA4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E6BDF1-09FC-454D-9D37-7480DA60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30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89F7E-4AF7-4A7F-BA11-F663E2BE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E0F861-C8DD-4ED8-9B47-9E655DDE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86535-C931-48BB-86D0-DA12492F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BD5F02-A083-4545-8C66-64A2017FA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B6D9B-CB35-4FB3-926B-F4206433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53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5D08A-A6AB-4CD4-91D6-8E56CE0FC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302616-86D6-4F57-98C9-6B690A51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95B0F-B7E3-4F44-8669-22928636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346A8-A6A2-4C50-A04B-7775139E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BDCE30-FD07-49D0-88C5-B8043677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32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8F8ED-D422-4BA9-B1DC-A7604207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F48F66-62B7-47CC-BA30-B3C3514F7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734064-91D8-41A8-8DC6-C02687DAB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E137F4-16CF-4121-B2FD-D53F0F37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4B92E7-085D-42FF-91AF-4A133B46D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9DC640-28E6-4A5C-BCF4-1557C8A3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118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37A58-73AF-4DA3-AEBA-1728D94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8826F-DAA0-4D6C-9036-0DCEBB36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9250BA-A24C-4EB5-BA71-4D7A1D9AF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8CFF60-75B5-4B6C-BC62-1E41B379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E38441-7D3D-4124-ADAA-5067FE3D8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D901EB2-4F14-4E73-A62F-35D0EFBC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62D534-04BB-4C86-A021-216BA98E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C53521-3679-47DF-920E-50584D83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65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3C07-761A-43D9-8FCF-62700811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75C5993-9EC3-45FB-8587-91A37A63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642A0-40E8-48DE-B9B1-82DEFFE1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E091DB-A95D-41D2-A4EE-DDC01DB2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53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A3302E-E473-44DD-B153-CAB25C7C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3E30D2-A407-4D6A-B303-360F2D9A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B903FC-067B-4862-B2C1-53855FD7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55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49291-2336-4E6E-BDC2-2ACD4CCB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5FF6F5-16FF-41DD-918B-30CE1F7FF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6CE800-5771-41F8-ACDE-5C04F3127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5F9614-BB05-4EBB-AA0B-0374DEA0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A2F3D-BC87-4A71-B507-E06024BF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A464C8-6DBE-40AA-A487-80765612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13742-C208-4875-9A72-6FE30E38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87AE3EC-C186-4FCC-BA48-D0EB52DD2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284131-0EE1-4610-A354-9B157C662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EEA30-8908-4DCB-BE83-72AA28639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A5D2B1-BD79-469E-98CB-3F25DA10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9023C3-AAA6-4AAA-8E35-8604AA5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0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DD56D47-1E9F-42E6-AEBB-66AD79A4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2A9DCF-F5C6-47F1-93A3-DA2A3E917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2A6A4-9DB9-4B30-BC86-1D9DF234F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C7B82-135A-4119-AAAB-2C663DA41394}" type="datetimeFigureOut">
              <a:rPr lang="pt-BR" smtClean="0"/>
              <a:t>04/11/2024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8AA56-ACA0-40E2-919F-33CDCBB26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E5F91-A29D-414E-B5DB-CB2DF00B9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A3D2E-B57A-4A00-A5FE-FD41D58BF8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5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2BCC0-7D3A-4A17-9072-863F3AE0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FUNÇÕES</a:t>
            </a:r>
          </a:p>
        </p:txBody>
      </p:sp>
      <p:pic>
        <p:nvPicPr>
          <p:cNvPr id="6" name="Imagem 5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6B27D08-2003-4993-B7C0-CC9188896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346" y="4082644"/>
            <a:ext cx="2686454" cy="2229255"/>
          </a:xfrm>
          <a:prstGeom prst="rect">
            <a:avLst/>
          </a:prstGeom>
        </p:spPr>
      </p:pic>
      <p:pic>
        <p:nvPicPr>
          <p:cNvPr id="4" name="Imagem 3" descr="Logotipo&#10;&#10;Descrição gerada automaticamente">
            <a:extLst>
              <a:ext uri="{FF2B5EF4-FFF2-40B4-BE49-F238E27FC236}">
                <a16:creationId xmlns:a16="http://schemas.microsoft.com/office/drawing/2014/main" id="{BE6799CE-E188-EEE5-D6ED-EA67B13A26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fcCalculaINSS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Exemplo40.c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20EEB51-2AEC-C34F-38F1-E45180716C1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0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CCC27-2C06-44D6-A9C6-63165ED0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Escopo da função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F2D92-560E-4373-BAB9-8D77A1696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calcular o valor do INSS?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 a soma dos vencimentos, você tem a base para o desconto da contribuição previdenciária. As alíquotas vão de 8% a 11%, com um limite de R$ 604,44. Confira abaixo as faixas da contribuição: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Salário bruto até R$ 1.659,38 – 8% de INSS;</a:t>
            </a:r>
          </a:p>
          <a:p>
            <a:pPr lvl="1"/>
            <a:r>
              <a:rPr lang="pt-BR" dirty="0"/>
              <a:t>Salário bruto de R$ 1.659,39 a R$ 2.765,66 – 9% de INSS;</a:t>
            </a:r>
          </a:p>
          <a:p>
            <a:pPr lvl="1"/>
            <a:r>
              <a:rPr lang="pt-BR" dirty="0"/>
              <a:t>Salário bruto de R$ 2.765,67 a R$ 5.531,31 – 11% de INSS;</a:t>
            </a:r>
          </a:p>
          <a:p>
            <a:pPr lvl="1"/>
            <a:r>
              <a:rPr lang="pt-BR" dirty="0"/>
              <a:t>A partir de R$ 5.531,32 – R$ 604,44 de INSS.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6ABC292-9AF6-E901-5C05-B031FE2DC9B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5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2D14397-A3A9-4B55-851C-BD4509F9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8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5A3F6F2-719D-4259-83EA-7E59BD02E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28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I - EXEMPLO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fcCalculaINSS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Exemplo40.c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A2E98F5C-7F32-B914-56F9-01769596A3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192F3E-6C00-45CF-BFB7-15FABACF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8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II - EXEMPLO 02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fcCalculaINSS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Exemplo40.c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E36363E-0B0C-1FD2-66CE-B7BF800B5E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71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93BD56B-0212-4682-A4FF-75865A061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6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fcImprimiMenu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Exemplo41.c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42072306-09AA-9B87-3641-28857E3F669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7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FA7FBE-DA94-4EA2-B500-7B4BF6FA6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C770-328E-467F-BC62-68C5E743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3E16D-1277-4BA8-B719-3E711AE5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Uma função é um </a:t>
            </a:r>
            <a:r>
              <a:rPr lang="pt-BR" dirty="0">
                <a:solidFill>
                  <a:srgbClr val="FF0000"/>
                </a:solidFill>
              </a:rPr>
              <a:t>conjunto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de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instruções</a:t>
            </a:r>
            <a:r>
              <a:rPr lang="pt-BR" dirty="0"/>
              <a:t> desenhadas para cumprir uma </a:t>
            </a:r>
            <a:r>
              <a:rPr lang="pt-BR" dirty="0">
                <a:solidFill>
                  <a:srgbClr val="FF0000"/>
                </a:solidFill>
              </a:rPr>
              <a:t>tarefa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particular</a:t>
            </a:r>
            <a:r>
              <a:rPr lang="pt-BR" dirty="0"/>
              <a:t> e estão </a:t>
            </a:r>
            <a:r>
              <a:rPr lang="pt-BR" dirty="0">
                <a:solidFill>
                  <a:srgbClr val="FF0000"/>
                </a:solidFill>
              </a:rPr>
              <a:t>agrupadas</a:t>
            </a:r>
            <a:r>
              <a:rPr lang="pt-BR" dirty="0"/>
              <a:t> em um bloco de código </a:t>
            </a:r>
            <a:r>
              <a:rPr lang="pt-BR" dirty="0">
                <a:solidFill>
                  <a:srgbClr val="FF0000"/>
                </a:solidFill>
              </a:rPr>
              <a:t>fora</a:t>
            </a:r>
            <a:r>
              <a:rPr lang="pt-BR" dirty="0"/>
              <a:t> do </a:t>
            </a:r>
            <a:r>
              <a:rPr lang="pt-BR" dirty="0">
                <a:solidFill>
                  <a:srgbClr val="FF0000"/>
                </a:solidFill>
              </a:rPr>
              <a:t>corpo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principal</a:t>
            </a:r>
            <a:r>
              <a:rPr lang="pt-BR" dirty="0"/>
              <a:t> do programa.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chamada/utilização da função pelo corpo principal do programa é </a:t>
            </a:r>
            <a:r>
              <a:rPr lang="pt-BR" dirty="0">
                <a:solidFill>
                  <a:srgbClr val="FF0000"/>
                </a:solidFill>
              </a:rPr>
              <a:t>realizada</a:t>
            </a:r>
            <a:r>
              <a:rPr lang="pt-BR" dirty="0"/>
              <a:t> através da </a:t>
            </a:r>
            <a:r>
              <a:rPr lang="pt-BR" dirty="0">
                <a:solidFill>
                  <a:srgbClr val="FF0000"/>
                </a:solidFill>
              </a:rPr>
              <a:t>chamada</a:t>
            </a:r>
            <a:r>
              <a:rPr lang="pt-BR" dirty="0"/>
              <a:t> do </a:t>
            </a:r>
            <a:r>
              <a:rPr lang="pt-BR" dirty="0">
                <a:solidFill>
                  <a:srgbClr val="FF0000"/>
                </a:solidFill>
              </a:rPr>
              <a:t>nome</a:t>
            </a:r>
            <a:r>
              <a:rPr lang="pt-BR" dirty="0"/>
              <a:t> da função.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F72F6A2-7A08-EEB9-E08E-DE58CA0FD7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36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4D931C9-FEB8-4700-859C-6B0C5955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83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- EXEMPLO 03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fcImprimiMenu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Exemplo41.c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CBC72597-AAD2-63F5-EC9B-C7989898B8D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F5D8D6-667F-46C8-AA9B-EA3ECC871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82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fcSomaRecursiva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Exemplo42.c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24D854C-9ECB-3372-2998-5674226AF8F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91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55B3D62-2C18-472E-8EC3-70327A5C3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53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472747E-17D6-420D-A7CF-A8C125CF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72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I - EXEMPLO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fcSomaRecursiva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Exemplo42.c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7822DA90-05C0-AA0C-3034-B104CF35EEF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449771-E6F0-46AB-971C-9D6A832CC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8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II - EXEMPLO 04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fcSomaRecursiva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Exemplo42.c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B57CAB9B-2A45-2CE1-E534-FB21E287261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0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8A7F2DA-B14D-43E2-B56E-19DD834A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EC770-328E-467F-BC62-68C5E743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Sobre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B3E16D-1277-4BA8-B719-3E711AE5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A principal </a:t>
            </a:r>
            <a:r>
              <a:rPr lang="pt-BR" dirty="0">
                <a:solidFill>
                  <a:srgbClr val="FF0000"/>
                </a:solidFill>
              </a:rPr>
              <a:t>razão</a:t>
            </a:r>
            <a:r>
              <a:rPr lang="pt-BR" dirty="0"/>
              <a:t> para </a:t>
            </a:r>
            <a:r>
              <a:rPr lang="pt-BR" dirty="0">
                <a:solidFill>
                  <a:srgbClr val="FF0000"/>
                </a:solidFill>
              </a:rPr>
              <a:t>criação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utilização</a:t>
            </a:r>
            <a:r>
              <a:rPr lang="pt-BR" dirty="0"/>
              <a:t> de funções é </a:t>
            </a:r>
            <a:r>
              <a:rPr lang="pt-BR" dirty="0">
                <a:solidFill>
                  <a:srgbClr val="FF0000"/>
                </a:solidFill>
              </a:rPr>
              <a:t>dividir</a:t>
            </a:r>
            <a:r>
              <a:rPr lang="pt-BR" dirty="0"/>
              <a:t> a </a:t>
            </a:r>
            <a:r>
              <a:rPr lang="pt-BR" dirty="0">
                <a:solidFill>
                  <a:srgbClr val="FF0000"/>
                </a:solidFill>
              </a:rPr>
              <a:t>tarefas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originais</a:t>
            </a:r>
            <a:r>
              <a:rPr lang="pt-BR" dirty="0"/>
              <a:t> em </a:t>
            </a:r>
            <a:r>
              <a:rPr lang="pt-BR" dirty="0">
                <a:solidFill>
                  <a:srgbClr val="FF0000"/>
                </a:solidFill>
              </a:rPr>
              <a:t>pequenas</a:t>
            </a:r>
            <a:r>
              <a:rPr lang="pt-BR" dirty="0"/>
              <a:t> tarefas que </a:t>
            </a:r>
            <a:r>
              <a:rPr lang="pt-BR" dirty="0">
                <a:solidFill>
                  <a:srgbClr val="FF0000"/>
                </a:solidFill>
              </a:rPr>
              <a:t>simplificam</a:t>
            </a:r>
            <a:r>
              <a:rPr lang="pt-BR" dirty="0"/>
              <a:t> e </a:t>
            </a:r>
            <a:r>
              <a:rPr lang="pt-BR" dirty="0">
                <a:solidFill>
                  <a:srgbClr val="FF0000"/>
                </a:solidFill>
              </a:rPr>
              <a:t>organizam</a:t>
            </a:r>
            <a:r>
              <a:rPr lang="pt-BR" dirty="0"/>
              <a:t> o </a:t>
            </a:r>
            <a:r>
              <a:rPr lang="pt-BR" dirty="0">
                <a:solidFill>
                  <a:srgbClr val="FF0000"/>
                </a:solidFill>
              </a:rPr>
              <a:t>código</a:t>
            </a:r>
            <a:r>
              <a:rPr lang="pt-BR" dirty="0"/>
              <a:t> como um todo, evidenciando o </a:t>
            </a:r>
            <a:r>
              <a:rPr lang="pt-BR" dirty="0">
                <a:solidFill>
                  <a:srgbClr val="FF0000"/>
                </a:solidFill>
              </a:rPr>
              <a:t>princípio</a:t>
            </a:r>
            <a:r>
              <a:rPr lang="pt-BR" dirty="0"/>
              <a:t> de </a:t>
            </a:r>
            <a:r>
              <a:rPr lang="pt-BR" dirty="0">
                <a:solidFill>
                  <a:srgbClr val="FF0000"/>
                </a:solidFill>
              </a:rPr>
              <a:t>modularização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</a:t>
            </a:r>
            <a:r>
              <a:rPr lang="pt-BR" dirty="0">
                <a:solidFill>
                  <a:srgbClr val="FF0000"/>
                </a:solidFill>
              </a:rPr>
              <a:t>função</a:t>
            </a:r>
            <a:r>
              <a:rPr lang="pt-BR" dirty="0"/>
              <a:t> podem </a:t>
            </a:r>
            <a:r>
              <a:rPr lang="pt-BR" dirty="0">
                <a:solidFill>
                  <a:srgbClr val="FF0000"/>
                </a:solidFill>
              </a:rPr>
              <a:t>ter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não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parâmetro(s) </a:t>
            </a:r>
            <a:r>
              <a:rPr lang="pt-BR" dirty="0"/>
              <a:t>de </a:t>
            </a:r>
            <a:r>
              <a:rPr lang="pt-BR" dirty="0">
                <a:solidFill>
                  <a:srgbClr val="FF0000"/>
                </a:solidFill>
              </a:rPr>
              <a:t>entrada</a:t>
            </a:r>
            <a:r>
              <a:rPr lang="pt-BR" dirty="0"/>
              <a:t>, mas sempre irá </a:t>
            </a:r>
            <a:r>
              <a:rPr lang="pt-BR" dirty="0">
                <a:solidFill>
                  <a:srgbClr val="FF0000"/>
                </a:solidFill>
              </a:rPr>
              <a:t>retornar</a:t>
            </a:r>
            <a:r>
              <a:rPr lang="pt-BR" dirty="0"/>
              <a:t> algum </a:t>
            </a:r>
            <a:r>
              <a:rPr lang="pt-BR" dirty="0">
                <a:solidFill>
                  <a:srgbClr val="FF0000"/>
                </a:solidFill>
              </a:rPr>
              <a:t>resultado</a:t>
            </a:r>
            <a:r>
              <a:rPr lang="pt-BR" dirty="0"/>
              <a:t> ou </a:t>
            </a:r>
            <a:r>
              <a:rPr lang="pt-BR" dirty="0">
                <a:solidFill>
                  <a:srgbClr val="FF0000"/>
                </a:solidFill>
              </a:rPr>
              <a:t>executar</a:t>
            </a:r>
            <a:r>
              <a:rPr lang="pt-BR" dirty="0"/>
              <a:t> algum procedimento.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5F72F6A2-7A08-EEB9-E08E-DE58CA0FD7B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60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BE379-D09C-4710-8271-C80C1924E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Aula 12 - Atividade Avaliativa II </a:t>
            </a:r>
            <a:br>
              <a:rPr lang="pt-BR" b="1" dirty="0"/>
            </a:br>
            <a:r>
              <a:rPr lang="pt-BR" b="1" dirty="0">
                <a:solidFill>
                  <a:srgbClr val="FF0000"/>
                </a:solidFill>
              </a:rPr>
              <a:t>Lista de Exercícios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787A9C3B-230D-C22C-7B7A-D7E725C90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2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6340-30A0-4E1C-8EC8-978C7DC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Exercício 01</a:t>
            </a:r>
            <a:endParaRPr lang="pt-BR" b="1" i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2F518-A026-476A-93C6-7094E6CA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842403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-457200" algn="just">
              <a:spcBef>
                <a:spcPts val="1000"/>
              </a:spcBef>
            </a:pPr>
            <a:r>
              <a:rPr lang="pt-BR" sz="2800" dirty="0"/>
              <a:t>Crie uma função em C que tenha como parâmetro de entrada um número inteiro. A função deverá retornar se o número informado é um número PAR ou um número ÍMPAR.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C5F8C424-BE1A-B48A-54E1-C1653DFD54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6340-30A0-4E1C-8EC8-978C7DC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Exercício 02</a:t>
            </a:r>
            <a:endParaRPr lang="pt-BR" b="1" i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2F518-A026-476A-93C6-7094E6CA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842403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-457200" algn="just">
              <a:spcBef>
                <a:spcPts val="1000"/>
              </a:spcBef>
            </a:pPr>
            <a:r>
              <a:rPr lang="pt-BR" sz="2800" dirty="0"/>
              <a:t>Crie uma função em C que tenha como parâmetro de entrada um número inteiro. A função deverá calcular o cubo do número informado.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C666109-4F09-D8F1-3F65-26F52E58D00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6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6340-30A0-4E1C-8EC8-978C7DC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Exercício 03</a:t>
            </a:r>
            <a:endParaRPr lang="pt-BR" b="1" i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2F518-A026-476A-93C6-7094E6CA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842403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-457200" algn="just">
              <a:spcBef>
                <a:spcPts val="1000"/>
              </a:spcBef>
            </a:pPr>
            <a:r>
              <a:rPr lang="pt-BR" sz="2800" dirty="0"/>
              <a:t>Crie uma função em C que tenha como parâmetro de entrada uma palavra. A função deverá retornar o número de vogais e o número de consoantes existentes na palavra informada.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68B07DA3-5F51-F4D4-F313-DADF121398B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7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6340-30A0-4E1C-8EC8-978C7DC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Exercício 04</a:t>
            </a:r>
            <a:endParaRPr lang="pt-BR" b="1" i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2F518-A026-476A-93C6-7094E6CA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842403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-457200" algn="just">
              <a:spcBef>
                <a:spcPts val="1000"/>
              </a:spcBef>
            </a:pPr>
            <a:r>
              <a:rPr lang="pt-BR" sz="2800" dirty="0"/>
              <a:t>Crie uma função recursiva em C que tenha como parâmetro de entrada um número. A função deverá calcular o fatorial do número informado.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6FC64A7E-62D9-881B-4B83-45969F72517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9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16340-30A0-4E1C-8EC8-978C7DC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Exercício 05</a:t>
            </a:r>
            <a:endParaRPr lang="pt-BR" b="1" i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2F518-A026-476A-93C6-7094E6CAC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89" y="1842403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1" indent="-457200" algn="just">
              <a:spcBef>
                <a:spcPts val="1000"/>
              </a:spcBef>
            </a:pPr>
            <a:r>
              <a:rPr lang="pt-BR" sz="2800" dirty="0"/>
              <a:t>Crie uma função recursiva em C que tenha como parâmetro de entrada um número. A função deverá alterar a cor de fundo ou a cor das letras do console conforme a tabela de cores nativa da linguagem C.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A0D83E9-D1E4-6A6C-A5EA-CAEDF30C69A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3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51740-479A-4D95-A194-FA05798B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# Funções definidas pelo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62C4DD-7559-4986-B733-02755ABC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4755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Sintaxe: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Tipo de dado de Retorno </a:t>
            </a:r>
            <a:r>
              <a:rPr lang="pt-BR" dirty="0"/>
              <a:t>Nome da Função(</a:t>
            </a:r>
            <a:r>
              <a:rPr lang="pt-BR" dirty="0">
                <a:solidFill>
                  <a:srgbClr val="FF0000"/>
                </a:solidFill>
              </a:rPr>
              <a:t>Tipo de dado </a:t>
            </a:r>
            <a:r>
              <a:rPr lang="pt-BR" dirty="0"/>
              <a:t>Nome do Parâmetro)</a:t>
            </a:r>
            <a:endParaRPr lang="pt-B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pt-BR" dirty="0"/>
              <a:t>   {      Variáveis Locais;</a:t>
            </a:r>
          </a:p>
          <a:p>
            <a:pPr marL="457200" lvl="1" indent="0">
              <a:buNone/>
            </a:pPr>
            <a:r>
              <a:rPr lang="pt-BR" dirty="0"/>
              <a:t>	    Linhas de Instruções;</a:t>
            </a:r>
          </a:p>
          <a:p>
            <a:pPr marL="457200" lvl="1" indent="0">
              <a:buNone/>
            </a:pPr>
            <a:r>
              <a:rPr lang="pt-BR" dirty="0"/>
              <a:t>	    </a:t>
            </a:r>
            <a:r>
              <a:rPr lang="pt-BR" dirty="0">
                <a:solidFill>
                  <a:srgbClr val="FF0000"/>
                </a:solidFill>
              </a:rPr>
              <a:t>Retorno da Função;       </a:t>
            </a:r>
            <a:r>
              <a:rPr lang="pt-BR" dirty="0"/>
              <a:t>}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</a:t>
            </a:r>
            <a:r>
              <a:rPr lang="pt-BR" dirty="0" err="1"/>
              <a:t>fcCalculaMedia</a:t>
            </a:r>
            <a:r>
              <a:rPr lang="pt-BR" dirty="0"/>
              <a:t>(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nota1, 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nota2, 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nota3)</a:t>
            </a:r>
          </a:p>
          <a:p>
            <a:pPr marL="457200" lvl="1" indent="0">
              <a:buNone/>
            </a:pPr>
            <a:r>
              <a:rPr lang="pt-BR" dirty="0"/>
              <a:t>   {</a:t>
            </a:r>
          </a:p>
          <a:p>
            <a:pPr marL="457200" lvl="1" indent="0">
              <a:buNone/>
            </a:pPr>
            <a:r>
              <a:rPr lang="pt-BR" dirty="0"/>
              <a:t>	     </a:t>
            </a:r>
            <a:r>
              <a:rPr lang="pt-BR" dirty="0" err="1">
                <a:solidFill>
                  <a:srgbClr val="FF0000"/>
                </a:solidFill>
              </a:rPr>
              <a:t>float</a:t>
            </a:r>
            <a:r>
              <a:rPr lang="pt-BR" dirty="0"/>
              <a:t> media = 0;</a:t>
            </a:r>
          </a:p>
          <a:p>
            <a:pPr marL="457200" lvl="1" indent="0">
              <a:buNone/>
            </a:pPr>
            <a:r>
              <a:rPr lang="pt-BR" dirty="0"/>
              <a:t>	     media = (nota1+nota2+nota3)/3;</a:t>
            </a:r>
          </a:p>
          <a:p>
            <a:pPr marL="457200" lvl="1" indent="0">
              <a:buNone/>
            </a:pPr>
            <a:r>
              <a:rPr lang="pt-BR" dirty="0"/>
              <a:t>	     </a:t>
            </a:r>
            <a:r>
              <a:rPr lang="pt-BR" dirty="0" err="1">
                <a:solidFill>
                  <a:srgbClr val="FF0000"/>
                </a:solidFill>
              </a:rPr>
              <a:t>return</a:t>
            </a:r>
            <a:r>
              <a:rPr lang="pt-BR" dirty="0"/>
              <a:t> media;                }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F29401CB-DAA1-07D4-5C7F-BDC3F5B5CE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2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fcCalculaMedia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Exemplo39.c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3595EDE-AAF1-2CBD-B4FD-5CC352A07AD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0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22BEFF5-9455-4D88-902F-D62DD38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7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70B1F1-FE1F-41CF-B447-E76A2307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8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9139-8B5E-429B-B349-573E98797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 - EXEMPLO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3BD8FA-C086-455D-84D0-20E2DD30B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FUNÇÃO </a:t>
            </a:r>
            <a:r>
              <a:rPr lang="pt-BR" b="1" dirty="0" err="1">
                <a:solidFill>
                  <a:srgbClr val="FF0000"/>
                </a:solidFill>
              </a:rPr>
              <a:t>fcCalculaMedia</a:t>
            </a:r>
            <a:r>
              <a:rPr lang="pt-BR" b="1" dirty="0">
                <a:solidFill>
                  <a:srgbClr val="FF0000"/>
                </a:solidFill>
              </a:rPr>
              <a:t>()</a:t>
            </a:r>
          </a:p>
          <a:p>
            <a:r>
              <a:rPr lang="pt-BR" b="1" dirty="0"/>
              <a:t>Arquivo: Exemplo39.c</a:t>
            </a:r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3E8A923E-3598-33D7-888D-8D257ACDCC9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0683" y="700826"/>
            <a:ext cx="993352" cy="65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85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E3E95C-4CC3-4A0E-8D4C-BFCA60FE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21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</TotalTime>
  <Words>488</Words>
  <Application>Microsoft Office PowerPoint</Application>
  <PresentationFormat>Widescreen</PresentationFormat>
  <Paragraphs>71</Paragraphs>
  <Slides>35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do Office</vt:lpstr>
      <vt:lpstr>FUNÇÕES</vt:lpstr>
      <vt:lpstr># Introdução</vt:lpstr>
      <vt:lpstr># Sobre funções</vt:lpstr>
      <vt:lpstr># Funções definidas pelo usuário</vt:lpstr>
      <vt:lpstr>  EXEMPLO 01</vt:lpstr>
      <vt:lpstr>Apresentação do PowerPoint</vt:lpstr>
      <vt:lpstr>Apresentação do PowerPoint</vt:lpstr>
      <vt:lpstr>  TESTE - EXEMPLO 01</vt:lpstr>
      <vt:lpstr>Apresentação do PowerPoint</vt:lpstr>
      <vt:lpstr>  EXEMPLO 02</vt:lpstr>
      <vt:lpstr># Escopo da função</vt:lpstr>
      <vt:lpstr>Apresentação do PowerPoint</vt:lpstr>
      <vt:lpstr>Apresentação do PowerPoint</vt:lpstr>
      <vt:lpstr>  TESTE I - EXEMPLO 02</vt:lpstr>
      <vt:lpstr>Apresentação do PowerPoint</vt:lpstr>
      <vt:lpstr>  TESTE II - EXEMPLO 02</vt:lpstr>
      <vt:lpstr>Apresentação do PowerPoint</vt:lpstr>
      <vt:lpstr>  EXEMPLO 03</vt:lpstr>
      <vt:lpstr>Apresentação do PowerPoint</vt:lpstr>
      <vt:lpstr>Apresentação do PowerPoint</vt:lpstr>
      <vt:lpstr>  TESTE - EXEMPLO 03</vt:lpstr>
      <vt:lpstr>Apresentação do PowerPoint</vt:lpstr>
      <vt:lpstr>  EXEMPLO 04</vt:lpstr>
      <vt:lpstr>Apresentação do PowerPoint</vt:lpstr>
      <vt:lpstr>Apresentação do PowerPoint</vt:lpstr>
      <vt:lpstr>  TESTE I - EXEMPLO 04</vt:lpstr>
      <vt:lpstr>Apresentação do PowerPoint</vt:lpstr>
      <vt:lpstr>  TESTE II - EXEMPLO 04</vt:lpstr>
      <vt:lpstr>Apresentação do PowerPoint</vt:lpstr>
      <vt:lpstr>Aula 12 - Atividade Avaliativa II  Lista de Exercícios  </vt:lpstr>
      <vt:lpstr># Exercício 01</vt:lpstr>
      <vt:lpstr># Exercício 02</vt:lpstr>
      <vt:lpstr># Exercício 03</vt:lpstr>
      <vt:lpstr># Exercício 04</vt:lpstr>
      <vt:lpstr># Exercício 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Cristiano Nunes</dc:creator>
  <cp:lastModifiedBy>aluno</cp:lastModifiedBy>
  <cp:revision>337</cp:revision>
  <dcterms:created xsi:type="dcterms:W3CDTF">2019-08-27T18:03:17Z</dcterms:created>
  <dcterms:modified xsi:type="dcterms:W3CDTF">2024-11-05T02:33:04Z</dcterms:modified>
</cp:coreProperties>
</file>