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1"/>
  </p:notesMasterIdLst>
  <p:handoutMasterIdLst>
    <p:handoutMasterId r:id="rId52"/>
  </p:handoutMasterIdLst>
  <p:sldIdLst>
    <p:sldId id="337" r:id="rId2"/>
    <p:sldId id="292" r:id="rId3"/>
    <p:sldId id="338" r:id="rId4"/>
    <p:sldId id="296" r:id="rId5"/>
    <p:sldId id="351" r:id="rId6"/>
    <p:sldId id="297" r:id="rId7"/>
    <p:sldId id="298" r:id="rId8"/>
    <p:sldId id="299" r:id="rId9"/>
    <p:sldId id="310" r:id="rId10"/>
    <p:sldId id="302" r:id="rId11"/>
    <p:sldId id="303" r:id="rId12"/>
    <p:sldId id="304" r:id="rId13"/>
    <p:sldId id="305" r:id="rId14"/>
    <p:sldId id="306" r:id="rId15"/>
    <p:sldId id="308" r:id="rId16"/>
    <p:sldId id="309" r:id="rId17"/>
    <p:sldId id="314" r:id="rId18"/>
    <p:sldId id="315" r:id="rId19"/>
    <p:sldId id="320" r:id="rId20"/>
    <p:sldId id="321" r:id="rId21"/>
    <p:sldId id="322" r:id="rId22"/>
    <p:sldId id="323" r:id="rId23"/>
    <p:sldId id="324" r:id="rId24"/>
    <p:sldId id="340" r:id="rId25"/>
    <p:sldId id="325" r:id="rId26"/>
    <p:sldId id="319" r:id="rId27"/>
    <p:sldId id="317" r:id="rId28"/>
    <p:sldId id="342" r:id="rId29"/>
    <p:sldId id="316" r:id="rId30"/>
    <p:sldId id="343" r:id="rId31"/>
    <p:sldId id="347" r:id="rId32"/>
    <p:sldId id="349" r:id="rId33"/>
    <p:sldId id="348" r:id="rId34"/>
    <p:sldId id="350" r:id="rId35"/>
    <p:sldId id="345" r:id="rId36"/>
    <p:sldId id="333" r:id="rId37"/>
    <p:sldId id="327" r:id="rId38"/>
    <p:sldId id="352" r:id="rId39"/>
    <p:sldId id="328" r:id="rId40"/>
    <p:sldId id="329" r:id="rId41"/>
    <p:sldId id="330" r:id="rId42"/>
    <p:sldId id="331" r:id="rId43"/>
    <p:sldId id="332" r:id="rId44"/>
    <p:sldId id="344" r:id="rId45"/>
    <p:sldId id="334" r:id="rId46"/>
    <p:sldId id="335" r:id="rId47"/>
    <p:sldId id="312" r:id="rId48"/>
    <p:sldId id="336" r:id="rId49"/>
    <p:sldId id="313" r:id="rId50"/>
  </p:sldIdLst>
  <p:sldSz cx="9144000" cy="6858000" type="screen4x3"/>
  <p:notesSz cx="6888163" cy="10020300"/>
  <p:custDataLst>
    <p:tags r:id="rId53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E22"/>
    <a:srgbClr val="4D4D4D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987" autoAdjust="0"/>
  </p:normalViewPr>
  <p:slideViewPr>
    <p:cSldViewPr snapToGrid="0">
      <p:cViewPr varScale="1">
        <p:scale>
          <a:sx n="72" d="100"/>
          <a:sy n="72" d="100"/>
        </p:scale>
        <p:origin x="13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9299" cy="53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6" tIns="45552" rIns="91106" bIns="45552" numCol="1" anchor="t" anchorCtr="0" compatLnSpc="1">
            <a:prstTxWarp prst="textNoShape">
              <a:avLst/>
            </a:prstTxWarp>
          </a:bodyPr>
          <a:lstStyle>
            <a:lvl1pPr defTabSz="909003" eaLnBrk="1" hangingPunct="1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8471" y="0"/>
            <a:ext cx="3036015" cy="532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6" tIns="45552" rIns="91106" bIns="45552" numCol="1" anchor="t" anchorCtr="0" compatLnSpc="1">
            <a:prstTxWarp prst="textNoShape">
              <a:avLst/>
            </a:prstTxWarp>
          </a:bodyPr>
          <a:lstStyle>
            <a:lvl1pPr algn="r" defTabSz="909003" eaLnBrk="1" hangingPunct="1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97939"/>
            <a:ext cx="2959299" cy="53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6" tIns="45552" rIns="91106" bIns="45552" numCol="1" anchor="b" anchorCtr="0" compatLnSpc="1">
            <a:prstTxWarp prst="textNoShape">
              <a:avLst/>
            </a:prstTxWarp>
          </a:bodyPr>
          <a:lstStyle>
            <a:lvl1pPr defTabSz="909003" eaLnBrk="1" hangingPunct="1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8471" y="9497939"/>
            <a:ext cx="3036015" cy="532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06" tIns="45552" rIns="91106" bIns="45552" numCol="1" anchor="b" anchorCtr="0" compatLnSpc="1">
            <a:prstTxWarp prst="textNoShape">
              <a:avLst/>
            </a:prstTxWarp>
          </a:bodyPr>
          <a:lstStyle>
            <a:lvl1pPr algn="r" defTabSz="909003" eaLnBrk="1" hangingPunct="1">
              <a:defRPr sz="1200" smtClean="0"/>
            </a:lvl1pPr>
          </a:lstStyle>
          <a:p>
            <a:pPr>
              <a:defRPr/>
            </a:pPr>
            <a:fld id="{42589746-B917-44B0-8008-FD18B0EC4C16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29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3782" cy="50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2" rIns="96601" bIns="48302" numCol="1" anchor="t" anchorCtr="0" compatLnSpc="1">
            <a:prstTxWarp prst="textNoShape">
              <a:avLst/>
            </a:prstTxWarp>
          </a:bodyPr>
          <a:lstStyle>
            <a:lvl1pPr defTabSz="964192" eaLnBrk="1" hangingPunct="1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4381" y="1"/>
            <a:ext cx="2983782" cy="50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2" rIns="96601" bIns="48302" numCol="1" anchor="t" anchorCtr="0" compatLnSpc="1">
            <a:prstTxWarp prst="textNoShape">
              <a:avLst/>
            </a:prstTxWarp>
          </a:bodyPr>
          <a:lstStyle>
            <a:lvl1pPr algn="r" defTabSz="964192" eaLnBrk="1" hangingPunct="1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2475"/>
            <a:ext cx="5010150" cy="3757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8967" y="4759481"/>
            <a:ext cx="5050231" cy="450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2" rIns="96601" bIns="483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Klicken Sie, um die Formate des Vorlagentextes zu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580"/>
            <a:ext cx="2983782" cy="49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2" rIns="96601" bIns="48302" numCol="1" anchor="b" anchorCtr="0" compatLnSpc="1">
            <a:prstTxWarp prst="textNoShape">
              <a:avLst/>
            </a:prstTxWarp>
          </a:bodyPr>
          <a:lstStyle>
            <a:lvl1pPr defTabSz="964192" eaLnBrk="1" hangingPunct="1">
              <a:defRPr sz="13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4381" y="9520580"/>
            <a:ext cx="2983782" cy="499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1" tIns="48302" rIns="96601" bIns="48302" numCol="1" anchor="b" anchorCtr="0" compatLnSpc="1">
            <a:prstTxWarp prst="textNoShape">
              <a:avLst/>
            </a:prstTxWarp>
          </a:bodyPr>
          <a:lstStyle>
            <a:lvl1pPr algn="r" defTabSz="964192" eaLnBrk="1" hangingPunct="1">
              <a:defRPr sz="1300" smtClean="0"/>
            </a:lvl1pPr>
          </a:lstStyle>
          <a:p>
            <a:pPr>
              <a:defRPr/>
            </a:pPr>
            <a:fld id="{A9D1A230-14F8-4FE5-AF1E-51B42F513E8A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05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D1A230-14F8-4FE5-AF1E-51B42F513E8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98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Unbenannt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7713" y="2887663"/>
            <a:ext cx="1381125" cy="213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550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44525" y="1154113"/>
            <a:ext cx="7489825" cy="1152525"/>
          </a:xfrm>
        </p:spPr>
        <p:txBody>
          <a:bodyPr lIns="91440" rIns="91440" anchor="b"/>
          <a:lstStyle>
            <a:lvl1pPr>
              <a:defRPr sz="4700"/>
            </a:lvl1pPr>
          </a:lstStyle>
          <a:p>
            <a:r>
              <a:rPr lang="pt-BR"/>
              <a:t>Clique para editar o estilo do título mestre</a:t>
            </a:r>
            <a:endParaRPr lang="de-DE"/>
          </a:p>
        </p:txBody>
      </p:sp>
      <p:sp>
        <p:nvSpPr>
          <p:cNvPr id="104550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44525" y="2305050"/>
            <a:ext cx="7497763" cy="904875"/>
          </a:xfrm>
        </p:spPr>
        <p:txBody>
          <a:bodyPr lIns="91440" rIns="91440" anchor="ctr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11950" y="66675"/>
            <a:ext cx="2132013" cy="61991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14325" y="66675"/>
            <a:ext cx="6245225" cy="61991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19088" y="1636713"/>
            <a:ext cx="4186237" cy="462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7725" y="1636713"/>
            <a:ext cx="4186238" cy="4629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66675"/>
            <a:ext cx="682148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de-D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9088" y="1636713"/>
            <a:ext cx="8524875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1044498" name="Text Box 18"/>
          <p:cNvSpPr txBox="1">
            <a:spLocks noChangeArrowheads="1"/>
          </p:cNvSpPr>
          <p:nvPr/>
        </p:nvSpPr>
        <p:spPr bwMode="auto">
          <a:xfrm>
            <a:off x="244475" y="6497638"/>
            <a:ext cx="19947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 sz="1400" dirty="0" err="1">
                <a:solidFill>
                  <a:srgbClr val="4D4D4D"/>
                </a:solidFill>
                <a:latin typeface="Calibri" pitchFamily="34" charset="0"/>
              </a:rPr>
              <a:t>Prof</a:t>
            </a:r>
            <a:r>
              <a:rPr lang="pt-BR" sz="1400" dirty="0">
                <a:solidFill>
                  <a:srgbClr val="4D4D4D"/>
                </a:solidFill>
                <a:latin typeface="Calibri" pitchFamily="34" charset="0"/>
              </a:rPr>
              <a:t> (a). Cynthia Barbosa</a:t>
            </a:r>
          </a:p>
        </p:txBody>
      </p:sp>
      <p:sp>
        <p:nvSpPr>
          <p:cNvPr id="1044499" name="Text Box 19"/>
          <p:cNvSpPr txBox="1">
            <a:spLocks noChangeArrowheads="1"/>
          </p:cNvSpPr>
          <p:nvPr/>
        </p:nvSpPr>
        <p:spPr bwMode="auto">
          <a:xfrm>
            <a:off x="6972890" y="6497638"/>
            <a:ext cx="18758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pt-BR" sz="1400" dirty="0">
                <a:solidFill>
                  <a:srgbClr val="4D4D4D"/>
                </a:solidFill>
                <a:latin typeface="Calibri" pitchFamily="34" charset="0"/>
              </a:rPr>
              <a:t>Unidade 01 – Slide </a:t>
            </a:r>
            <a:fld id="{D9D15811-07BE-469C-A4A5-F671990D931E}" type="slidenum">
              <a:rPr lang="pt-BR" sz="1400" smtClean="0">
                <a:solidFill>
                  <a:srgbClr val="4D4D4D"/>
                </a:solidFill>
                <a:latin typeface="Calibri" pitchFamily="34" charset="0"/>
              </a:rPr>
              <a:pPr algn="r" eaLnBrk="1" hangingPunct="1">
                <a:defRPr/>
              </a:pPr>
              <a:t>‹nº›</a:t>
            </a:fld>
            <a:endParaRPr lang="pt-BR" sz="1400" dirty="0">
              <a:solidFill>
                <a:srgbClr val="4D4D4D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fade/>
  </p:transition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itchFamily="3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itchFamily="3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itchFamily="3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Calibri" pitchFamily="34" charset="0"/>
        </a:defRPr>
      </a:lvl9pPr>
    </p:titleStyle>
    <p:bodyStyle>
      <a:lvl1pPr marL="190500" indent="-190500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8913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2400">
          <a:solidFill>
            <a:schemeClr val="tx1"/>
          </a:solidFill>
          <a:latin typeface="+mn-lt"/>
        </a:defRPr>
      </a:lvl2pPr>
      <a:lvl3pPr marL="561975" indent="-179388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2400">
          <a:solidFill>
            <a:schemeClr val="tx1"/>
          </a:solidFill>
          <a:latin typeface="+mn-lt"/>
        </a:defRPr>
      </a:lvl3pPr>
      <a:lvl4pPr marL="768350" indent="-204788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Char char="-"/>
        <a:defRPr sz="2400">
          <a:solidFill>
            <a:schemeClr val="tx1"/>
          </a:solidFill>
          <a:latin typeface="+mn-lt"/>
        </a:defRPr>
      </a:lvl4pPr>
      <a:lvl5pPr marL="1050925" indent="-168275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defRPr sz="2400">
          <a:solidFill>
            <a:schemeClr val="tx1"/>
          </a:solidFill>
          <a:latin typeface="+mn-lt"/>
        </a:defRPr>
      </a:lvl5pPr>
      <a:lvl6pPr marL="1508125" indent="-168275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defRPr>
          <a:solidFill>
            <a:schemeClr val="tx1"/>
          </a:solidFill>
          <a:latin typeface="+mn-lt"/>
        </a:defRPr>
      </a:lvl6pPr>
      <a:lvl7pPr marL="1965325" indent="-168275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defRPr>
          <a:solidFill>
            <a:schemeClr val="tx1"/>
          </a:solidFill>
          <a:latin typeface="+mn-lt"/>
        </a:defRPr>
      </a:lvl7pPr>
      <a:lvl8pPr marL="2422525" indent="-168275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defRPr>
          <a:solidFill>
            <a:schemeClr val="tx1"/>
          </a:solidFill>
          <a:latin typeface="+mn-lt"/>
        </a:defRPr>
      </a:lvl8pPr>
      <a:lvl9pPr marL="2879725" indent="-168275" algn="l" rtl="0" eaLnBrk="1" fontAlgn="base" hangingPunct="1">
        <a:spcBef>
          <a:spcPct val="40000"/>
        </a:spcBef>
        <a:spcAft>
          <a:spcPct val="0"/>
        </a:spcAft>
        <a:buClr>
          <a:schemeClr val="accent1"/>
        </a:buClr>
        <a:buFont typeface="Wingdings" pitchFamily="2" charset="2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conhecido como </a:t>
            </a:r>
            <a:r>
              <a:rPr lang="pt-BR" i="1" dirty="0" err="1"/>
              <a:t>arrays</a:t>
            </a:r>
            <a:endParaRPr lang="pt-BR" dirty="0"/>
          </a:p>
          <a:p>
            <a:r>
              <a:rPr lang="pt-BR" dirty="0"/>
              <a:t>Itens de dados relacionados do mesmo tipo, ou seja, coleção de dados do mesmo tipo.</a:t>
            </a:r>
          </a:p>
          <a:p>
            <a:r>
              <a:rPr lang="pt-BR" dirty="0"/>
              <a:t>Armazenado em posições consecutivas de memória.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278885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Unidimensionais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3 </a:t>
            </a:r>
          </a:p>
          <a:p>
            <a:pPr lvl="1"/>
            <a:r>
              <a:rPr lang="pt-BR" dirty="0"/>
              <a:t>Uma empresa deseja dar um aumento de 15% aos seus dez funcionários. Sabendo que os salários dos funcionários estão armazenados em um vetor unidimensional, escreva um programa em C++ que:</a:t>
            </a:r>
          </a:p>
          <a:p>
            <a:pPr lvl="2"/>
            <a:r>
              <a:rPr lang="pt-BR" dirty="0"/>
              <a:t>Aplique o aumento desejado aos salários dos funcionários; e,</a:t>
            </a:r>
          </a:p>
          <a:p>
            <a:pPr lvl="2"/>
            <a:r>
              <a:rPr lang="pt-BR" dirty="0"/>
              <a:t>Mostre na tela o salário de todos os funcionários.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Unidimensionais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39875C3-C335-4E30-82AD-AC7607863054}"/>
              </a:ext>
            </a:extLst>
          </p:cNvPr>
          <p:cNvSpPr/>
          <p:nvPr/>
        </p:nvSpPr>
        <p:spPr>
          <a:xfrm>
            <a:off x="314325" y="1723671"/>
            <a:ext cx="90675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salario[10] = {1520.87, 1234.89, 987.12, 2456.97, 3978.66, 4001.21, 765.19, 1008.35, 1665.98, 1212.65};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 = </a:t>
            </a:r>
            <a:r>
              <a:rPr lang="pt-BR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 i &lt; 10; i++)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salario[i] = salario[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] * 1.15;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"Salários após aumento:\n";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 = 0; i &lt; 10; i++)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"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Funcionario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" &lt;&lt; i + 1 &lt;&lt; ": R$ "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      &lt;&lt; salario[i] &lt;&lt; “\n”;   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Unidimensionais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da execução do programa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945" y="2374524"/>
            <a:ext cx="773811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Unidimensionais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4</a:t>
            </a:r>
          </a:p>
          <a:p>
            <a:pPr lvl="1"/>
            <a:r>
              <a:rPr lang="pt-BR" dirty="0"/>
              <a:t>Uma empresa acabou de adquirir um terreno de formato </a:t>
            </a:r>
            <a:r>
              <a:rPr lang="pt-BR" dirty="0" err="1"/>
              <a:t>decagonal</a:t>
            </a:r>
            <a:r>
              <a:rPr lang="pt-BR" dirty="0"/>
              <a:t> todo murado e deseja demolir o muro de um dos lados do terreno. A demolição possui um custo diferente para cada um dos muros. Sabendo que o custo da demolição de cada muro está armazenado num vetor unidimensional, mostre na tela o identificador do muro de menor custo.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Unidimensionais</a:t>
            </a:r>
          </a:p>
        </p:txBody>
      </p:sp>
      <p:sp>
        <p:nvSpPr>
          <p:cNvPr id="4" name="Decágono 3"/>
          <p:cNvSpPr/>
          <p:nvPr/>
        </p:nvSpPr>
        <p:spPr bwMode="auto">
          <a:xfrm>
            <a:off x="2021697" y="2009126"/>
            <a:ext cx="4141696" cy="4141696"/>
          </a:xfrm>
          <a:prstGeom prst="decago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638371" y="1707777"/>
            <a:ext cx="982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0</a:t>
            </a:r>
          </a:p>
          <a:p>
            <a:pPr algn="ctr"/>
            <a:r>
              <a:rPr lang="pt-BR" sz="1600" b="1" dirty="0"/>
              <a:t>$ 345,00</a:t>
            </a:r>
          </a:p>
        </p:txBody>
      </p:sp>
      <p:sp>
        <p:nvSpPr>
          <p:cNvPr id="6" name="CaixaDeTexto 5"/>
          <p:cNvSpPr txBox="1"/>
          <p:nvPr/>
        </p:nvSpPr>
        <p:spPr>
          <a:xfrm rot="2195061">
            <a:off x="4745512" y="2088777"/>
            <a:ext cx="98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1</a:t>
            </a:r>
          </a:p>
          <a:p>
            <a:pPr algn="ctr"/>
            <a:r>
              <a:rPr lang="pt-BR" sz="1600" b="1" dirty="0"/>
              <a:t>$ 279,00</a:t>
            </a:r>
          </a:p>
        </p:txBody>
      </p:sp>
      <p:sp>
        <p:nvSpPr>
          <p:cNvPr id="7" name="CaixaDeTexto 6"/>
          <p:cNvSpPr txBox="1"/>
          <p:nvPr/>
        </p:nvSpPr>
        <p:spPr>
          <a:xfrm rot="4242438">
            <a:off x="1724406" y="4392706"/>
            <a:ext cx="98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7</a:t>
            </a:r>
          </a:p>
          <a:p>
            <a:pPr algn="ctr"/>
            <a:r>
              <a:rPr lang="pt-BR" sz="1600" b="1" dirty="0"/>
              <a:t>$ 125,27</a:t>
            </a:r>
          </a:p>
        </p:txBody>
      </p:sp>
      <p:sp>
        <p:nvSpPr>
          <p:cNvPr id="8" name="CaixaDeTexto 7"/>
          <p:cNvSpPr txBox="1"/>
          <p:nvPr/>
        </p:nvSpPr>
        <p:spPr>
          <a:xfrm rot="17313885">
            <a:off x="1715442" y="3200400"/>
            <a:ext cx="98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8</a:t>
            </a:r>
          </a:p>
          <a:p>
            <a:pPr algn="ctr"/>
            <a:r>
              <a:rPr lang="pt-BR" sz="1600" b="1" dirty="0"/>
              <a:t>$ 126,00</a:t>
            </a:r>
          </a:p>
        </p:txBody>
      </p:sp>
      <p:sp>
        <p:nvSpPr>
          <p:cNvPr id="9" name="CaixaDeTexto 8"/>
          <p:cNvSpPr txBox="1"/>
          <p:nvPr/>
        </p:nvSpPr>
        <p:spPr>
          <a:xfrm rot="4443531">
            <a:off x="5471654" y="3151095"/>
            <a:ext cx="98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2</a:t>
            </a:r>
          </a:p>
          <a:p>
            <a:pPr algn="ctr"/>
            <a:r>
              <a:rPr lang="pt-BR" sz="1600" b="1" dirty="0"/>
              <a:t>$ 281,28</a:t>
            </a:r>
          </a:p>
        </p:txBody>
      </p:sp>
      <p:sp>
        <p:nvSpPr>
          <p:cNvPr id="10" name="CaixaDeTexto 9"/>
          <p:cNvSpPr txBox="1"/>
          <p:nvPr/>
        </p:nvSpPr>
        <p:spPr>
          <a:xfrm rot="6420097">
            <a:off x="5462688" y="4446494"/>
            <a:ext cx="98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3</a:t>
            </a:r>
          </a:p>
          <a:p>
            <a:pPr algn="ctr"/>
            <a:r>
              <a:rPr lang="pt-BR" sz="1600" b="1" dirty="0"/>
              <a:t>$ 261,50</a:t>
            </a:r>
          </a:p>
        </p:txBody>
      </p:sp>
      <p:sp>
        <p:nvSpPr>
          <p:cNvPr id="11" name="CaixaDeTexto 10"/>
          <p:cNvSpPr txBox="1"/>
          <p:nvPr/>
        </p:nvSpPr>
        <p:spPr>
          <a:xfrm rot="19250051">
            <a:off x="4714135" y="5486401"/>
            <a:ext cx="98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4</a:t>
            </a:r>
          </a:p>
          <a:p>
            <a:pPr algn="ctr"/>
            <a:r>
              <a:rPr lang="pt-BR" sz="1600" b="1" dirty="0"/>
              <a:t>$ 335,30</a:t>
            </a:r>
          </a:p>
        </p:txBody>
      </p:sp>
      <p:sp>
        <p:nvSpPr>
          <p:cNvPr id="12" name="CaixaDeTexto 11"/>
          <p:cNvSpPr txBox="1"/>
          <p:nvPr/>
        </p:nvSpPr>
        <p:spPr>
          <a:xfrm rot="2465944">
            <a:off x="2392277" y="5410201"/>
            <a:ext cx="98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6</a:t>
            </a:r>
          </a:p>
          <a:p>
            <a:pPr algn="ctr"/>
            <a:r>
              <a:rPr lang="pt-BR" sz="1600" b="1" dirty="0"/>
              <a:t>$ 305,00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526313" y="5858435"/>
            <a:ext cx="98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5</a:t>
            </a:r>
          </a:p>
          <a:p>
            <a:pPr algn="ctr"/>
            <a:r>
              <a:rPr lang="pt-BR" sz="1600" b="1" dirty="0"/>
              <a:t>$ 125,32</a:t>
            </a:r>
          </a:p>
        </p:txBody>
      </p:sp>
      <p:sp>
        <p:nvSpPr>
          <p:cNvPr id="14" name="CaixaDeTexto 13"/>
          <p:cNvSpPr txBox="1"/>
          <p:nvPr/>
        </p:nvSpPr>
        <p:spPr>
          <a:xfrm rot="19262574">
            <a:off x="2428136" y="2111189"/>
            <a:ext cx="982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1" dirty="0"/>
              <a:t>9</a:t>
            </a:r>
          </a:p>
          <a:p>
            <a:pPr algn="ctr"/>
            <a:r>
              <a:rPr lang="pt-BR" sz="1600" b="1" dirty="0"/>
              <a:t>$ 321,78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Unidimensionais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100046" y="1680884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exemplo009.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cpp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FC612F4-D6A6-4E76-B1ED-AB0C26557818}"/>
              </a:ext>
            </a:extLst>
          </p:cNvPr>
          <p:cNvSpPr/>
          <p:nvPr/>
        </p:nvSpPr>
        <p:spPr>
          <a:xfrm>
            <a:off x="129540" y="1285667"/>
            <a:ext cx="90144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{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custoDem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[10] = {345.00, 279.00, 281.28, 261.50,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                   335.30, 125.32, 305.00, 125.27,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                   126.00, 321.78};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menor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custoDem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[0];                         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idMuro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 = 1; i &lt; 10; i++)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custoDem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[i] &lt; menor){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idMuro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i;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   menor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custoDem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[i];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} 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"O muro " &lt;&lt;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idMuro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" possui o menor custo!";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"O valor do muro eh " &lt;&lt; menor";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Unidimensionais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da execução do programa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118DABA-1FD5-4BE4-AB14-06B59D0E9A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7" t="17679" r="51680" b="56620"/>
          <a:stretch/>
        </p:blipFill>
        <p:spPr>
          <a:xfrm>
            <a:off x="1378075" y="2647121"/>
            <a:ext cx="6387850" cy="232237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Multidimensionais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Utilizam mais de um índice no seu endereçamento</a:t>
            </a:r>
          </a:p>
          <a:p>
            <a:r>
              <a:rPr lang="pt-BR" dirty="0"/>
              <a:t>Matrizes podem ser representadas por meio de vetores multidimensionais, nesse caso, com duas dimensões</a:t>
            </a:r>
          </a:p>
          <a:p>
            <a:r>
              <a:rPr lang="pt-BR" dirty="0"/>
              <a:t>Vetores com duas dimensões possuem dois índices e também são conhecidos como vetores bidimensionais</a:t>
            </a:r>
          </a:p>
          <a:p>
            <a:r>
              <a:rPr lang="pt-BR" dirty="0"/>
              <a:t>Utilizados quando há a necessidade de algum tipo de organização que pressuponha a existência de mais de um índice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Multidimensionais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Matriz (vetor bidimensional)</a:t>
            </a:r>
          </a:p>
          <a:p>
            <a:pPr algn="ctr">
              <a:buNone/>
            </a:pPr>
            <a:r>
              <a:rPr lang="pt-BR" b="1" i="1" dirty="0" err="1"/>
              <a:t>int</a:t>
            </a:r>
            <a:r>
              <a:rPr lang="pt-BR" b="1" i="1" dirty="0"/>
              <a:t> a[3][4];</a:t>
            </a:r>
          </a:p>
          <a:p>
            <a:pPr algn="ctr">
              <a:buNone/>
            </a:pPr>
            <a:r>
              <a:rPr lang="pt-BR" b="1" i="1" dirty="0"/>
              <a:t> </a:t>
            </a:r>
          </a:p>
          <a:p>
            <a:pPr algn="ctr">
              <a:buNone/>
            </a:pPr>
            <a:endParaRPr lang="pt-BR" b="1" i="1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39929"/>
              </p:ext>
            </p:extLst>
          </p:nvPr>
        </p:nvGraphicFramePr>
        <p:xfrm>
          <a:off x="210672" y="2997197"/>
          <a:ext cx="8346140" cy="3094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9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9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3580">
                <a:tc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2"/>
                          </a:solidFill>
                        </a:rPr>
                        <a:t>Coluna 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2"/>
                          </a:solidFill>
                        </a:rPr>
                        <a:t>Coluna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2"/>
                          </a:solidFill>
                        </a:rPr>
                        <a:t>Coluna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2"/>
                          </a:solidFill>
                        </a:rPr>
                        <a:t>Coluna 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58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2"/>
                          </a:solidFill>
                        </a:rPr>
                        <a:t>Linha 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 [ 0 ] [ 0 ]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a [ 0 ] [ 1 ]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a [ 0 ] [ 2 ]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a [ 0 ] [ 3 ]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58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2"/>
                          </a:solidFill>
                        </a:rPr>
                        <a:t>Linha 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 [ 1 ] [ 0 ]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a [ 1 ] [ 1 ]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a [ 1 ] [ 2 ]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a [ 1 ] [ 3 ]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58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2"/>
                          </a:solidFill>
                        </a:rPr>
                        <a:t>Linha 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 [ 2 ] [ 0 ]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a [ 2 ] [ 1 ]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a [ 2 ] [ 2 ]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a [ 2 ] [ 3 ]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Multidimensionais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  <a:p>
            <a:pPr lvl="1"/>
            <a:r>
              <a:rPr lang="pt-BR" dirty="0"/>
              <a:t>Escreva um programa em C++ que preencha um vetor bidimensional 3 x 3 com inteiros digitados pelo usuário.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Usado quando existe a necessidade de armazenar vários dados do mesmo tipo e para o mesmo fim.</a:t>
            </a:r>
          </a:p>
          <a:p>
            <a:r>
              <a:rPr lang="pt-BR" dirty="0"/>
              <a:t>Evita a declaração de múltiplas variáveis</a:t>
            </a:r>
          </a:p>
          <a:p>
            <a:r>
              <a:rPr lang="pt-BR" dirty="0"/>
              <a:t>Sintaxe para declaração:</a:t>
            </a:r>
          </a:p>
          <a:p>
            <a:pPr algn="ctr">
              <a:buNone/>
            </a:pPr>
            <a:r>
              <a:rPr lang="pt-BR" b="1" dirty="0"/>
              <a:t>&lt;tipo&gt; &lt;</a:t>
            </a:r>
            <a:r>
              <a:rPr lang="pt-BR" b="1" dirty="0" err="1"/>
              <a:t>nomeDoVetor</a:t>
            </a:r>
            <a:r>
              <a:rPr lang="pt-BR" b="1" dirty="0"/>
              <a:t>&gt; [ &lt;tamanho&gt; ];</a:t>
            </a:r>
          </a:p>
          <a:p>
            <a:r>
              <a:rPr lang="pt-BR" dirty="0"/>
              <a:t>Exemplo:</a:t>
            </a:r>
          </a:p>
          <a:p>
            <a:pPr algn="ctr">
              <a:buNone/>
            </a:pPr>
            <a:r>
              <a:rPr lang="pt-BR" i="1" dirty="0" err="1"/>
              <a:t>int</a:t>
            </a:r>
            <a:r>
              <a:rPr lang="pt-BR" i="1" dirty="0"/>
              <a:t> </a:t>
            </a:r>
            <a:r>
              <a:rPr lang="pt-BR" i="1" dirty="0" err="1"/>
              <a:t>idadeFunc</a:t>
            </a:r>
            <a:r>
              <a:rPr lang="pt-BR" i="1" dirty="0"/>
              <a:t> [10];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Multidimensionais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332336" y="1562613"/>
            <a:ext cx="8525435" cy="473336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// Obter números do usuário.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numeros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[3][3];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// Obter informações do usuário.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 3;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ctMat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ctMat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 3;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ctMat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nInforme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um numero: ";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numeros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ctMat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100046" y="1680884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exemplo010.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cpp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Multidimensionais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da execução do programa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945" y="2334183"/>
            <a:ext cx="773811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Multidimensionais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  <a:p>
            <a:pPr lvl="1"/>
            <a:r>
              <a:rPr lang="pt-BR" dirty="0"/>
              <a:t>Escreva um programa em C++ que inicialize uma matriz 2 x 4 com números inteiros e calcule a média entre todos os números.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Multidimensionais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336176" y="1694330"/>
            <a:ext cx="8525435" cy="473336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// Média.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numeros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[2][4] = {{10, 11, 12, 13}, {20, 21, 22, 23}};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total = 0,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qtde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// Obter informações do usuário.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ctLin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ctLin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 2;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ctLin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ctCol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ctCol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 4;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ctCol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qtde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   total +=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numeros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ctLin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ctCol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// Mostrar a média.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nA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media dos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numeros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e " &lt;&lt; total/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qtde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100046" y="1680884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exemplo011.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cpp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Multidimensionais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100046" y="1680884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exemplo011.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cpp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5A19B0C-904E-4D08-933A-7AC06210F32F}"/>
              </a:ext>
            </a:extLst>
          </p:cNvPr>
          <p:cNvSpPr/>
          <p:nvPr/>
        </p:nvSpPr>
        <p:spPr>
          <a:xfrm>
            <a:off x="0" y="973455"/>
            <a:ext cx="89763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numeros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[2][4] = {{10, 11, 12, 13}, {20, 21, 22, 23}};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total = 0,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qtde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 =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 i &lt; 2; i++){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j =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 j &lt; 4; j++){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8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qtde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132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total +=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numeros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[i][j];</a:t>
            </a:r>
          </a:p>
          <a:p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           0  2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// Mostrar a média.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media dos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numeros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e " &lt;&lt; total/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qtde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4949F84-C049-4688-AEC7-C7759DDF85E5}"/>
              </a:ext>
            </a:extLst>
          </p:cNvPr>
          <p:cNvSpPr/>
          <p:nvPr/>
        </p:nvSpPr>
        <p:spPr bwMode="auto">
          <a:xfrm>
            <a:off x="7422235" y="5915115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21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89B226A-04EE-4772-9DC9-75F991057993}"/>
              </a:ext>
            </a:extLst>
          </p:cNvPr>
          <p:cNvSpPr/>
          <p:nvPr/>
        </p:nvSpPr>
        <p:spPr bwMode="auto">
          <a:xfrm>
            <a:off x="6867761" y="5930813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20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C39E7D-F3B8-4299-93BF-7611D1E3EF93}"/>
              </a:ext>
            </a:extLst>
          </p:cNvPr>
          <p:cNvSpPr/>
          <p:nvPr/>
        </p:nvSpPr>
        <p:spPr bwMode="auto">
          <a:xfrm>
            <a:off x="6894431" y="5399039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>
                <a:solidFill>
                  <a:srgbClr val="FF0000"/>
                </a:solidFill>
              </a:rPr>
              <a:t>10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693BE39-21D8-479D-A05C-5C543868F8DA}"/>
              </a:ext>
            </a:extLst>
          </p:cNvPr>
          <p:cNvSpPr/>
          <p:nvPr/>
        </p:nvSpPr>
        <p:spPr bwMode="auto">
          <a:xfrm>
            <a:off x="7421163" y="5391140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11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174743-3DC5-4983-ABA6-BD78BE620F97}"/>
              </a:ext>
            </a:extLst>
          </p:cNvPr>
          <p:cNvSpPr/>
          <p:nvPr/>
        </p:nvSpPr>
        <p:spPr bwMode="auto">
          <a:xfrm>
            <a:off x="7977423" y="5399039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12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1C765AD-3A5B-43F6-A7E7-916F5867A75E}"/>
              </a:ext>
            </a:extLst>
          </p:cNvPr>
          <p:cNvSpPr/>
          <p:nvPr/>
        </p:nvSpPr>
        <p:spPr bwMode="auto">
          <a:xfrm>
            <a:off x="7966231" y="5926495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22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19B7D1-C6F3-4510-9437-28EDBD3A4E59}"/>
              </a:ext>
            </a:extLst>
          </p:cNvPr>
          <p:cNvSpPr txBox="1"/>
          <p:nvPr/>
        </p:nvSpPr>
        <p:spPr>
          <a:xfrm>
            <a:off x="7050110" y="5031506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31764C-4C97-41BB-B34E-22201D61BAC7}"/>
              </a:ext>
            </a:extLst>
          </p:cNvPr>
          <p:cNvSpPr txBox="1"/>
          <p:nvPr/>
        </p:nvSpPr>
        <p:spPr>
          <a:xfrm>
            <a:off x="6502001" y="5518023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C638E1-BE09-4049-BBF6-08355B325138}"/>
              </a:ext>
            </a:extLst>
          </p:cNvPr>
          <p:cNvSpPr txBox="1"/>
          <p:nvPr/>
        </p:nvSpPr>
        <p:spPr>
          <a:xfrm>
            <a:off x="6473299" y="6012691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51591C7-B3A4-4D25-BC4B-2125551E034D}"/>
              </a:ext>
            </a:extLst>
          </p:cNvPr>
          <p:cNvSpPr txBox="1"/>
          <p:nvPr/>
        </p:nvSpPr>
        <p:spPr>
          <a:xfrm>
            <a:off x="7570935" y="5050332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A30DB5B-4BD6-446F-89F1-95DEF63B9C27}"/>
              </a:ext>
            </a:extLst>
          </p:cNvPr>
          <p:cNvSpPr txBox="1"/>
          <p:nvPr/>
        </p:nvSpPr>
        <p:spPr>
          <a:xfrm>
            <a:off x="8187211" y="499245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A25615B-ABC6-49EF-9817-C658B391E34A}"/>
              </a:ext>
            </a:extLst>
          </p:cNvPr>
          <p:cNvSpPr/>
          <p:nvPr/>
        </p:nvSpPr>
        <p:spPr bwMode="auto">
          <a:xfrm>
            <a:off x="8519332" y="5384642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>
                <a:solidFill>
                  <a:srgbClr val="FF0000"/>
                </a:solidFill>
              </a:rPr>
              <a:t>13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8AAE8C-EDF6-48EC-8144-B1E53460A259}"/>
              </a:ext>
            </a:extLst>
          </p:cNvPr>
          <p:cNvSpPr/>
          <p:nvPr/>
        </p:nvSpPr>
        <p:spPr bwMode="auto">
          <a:xfrm>
            <a:off x="8508140" y="5912098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23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52ADA19-6427-4DAE-ADFD-B625E6662998}"/>
              </a:ext>
            </a:extLst>
          </p:cNvPr>
          <p:cNvSpPr txBox="1"/>
          <p:nvPr/>
        </p:nvSpPr>
        <p:spPr>
          <a:xfrm>
            <a:off x="8652031" y="503817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FD8AC20-1832-44BC-AE86-5BCB159E8B06}"/>
              </a:ext>
            </a:extLst>
          </p:cNvPr>
          <p:cNvSpPr txBox="1"/>
          <p:nvPr/>
        </p:nvSpPr>
        <p:spPr>
          <a:xfrm>
            <a:off x="5951541" y="4681000"/>
            <a:ext cx="91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132 / 8</a:t>
            </a:r>
          </a:p>
        </p:txBody>
      </p:sp>
    </p:spTree>
    <p:extLst>
      <p:ext uri="{BB962C8B-B14F-4D97-AF65-F5344CB8AC3E}">
        <p14:creationId xmlns:p14="http://schemas.microsoft.com/office/powerpoint/2010/main" val="2067092543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Multidimensionais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da execução do programa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945" y="2320736"/>
            <a:ext cx="773811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Multidimensionais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3</a:t>
            </a:r>
          </a:p>
          <a:p>
            <a:pPr lvl="1"/>
            <a:r>
              <a:rPr lang="pt-BR" dirty="0"/>
              <a:t>Uma empresa de construção deseja adquirir alguns materiais para uma obra (areia, tijolo e cimento) em um único fornecedor, o de menor custo. Sabendo que o preço de cada material corresponde a uma coluna de um vetor bidimensional e as linhas representam os fornecedores, que são quatro, escreva um programa em C++ que permita ao usuário informar os preços de cada material em cada fornecedor e que exiba, ao final de sua execução, o fornecedor cujos materiais possuem menor custo.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Multidimensionais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336176" y="1694330"/>
            <a:ext cx="8525435" cy="473336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// Melhor fornecedor.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TOTFOR = 4;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TOTMAT = 3;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custoMat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[TOTFOR][TOTMAT];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// Obter informações do usuário.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 TOTFOR;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nInforme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os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precos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dos materiais (areia, tijolo e"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    &lt;&lt; " cimento) do fornecedor "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+ 1 &lt;&lt; ":\n";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ctMat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ctMat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 TOTMAT;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ctMat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custoMat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ctMat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// CONTINUA...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100046" y="1680884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exemplo012.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cpp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CaixaDeTexto 5"/>
          <p:cNvSpPr txBox="1"/>
          <p:nvPr/>
        </p:nvSpPr>
        <p:spPr bwMode="auto">
          <a:xfrm>
            <a:off x="820270" y="3213470"/>
            <a:ext cx="4208930" cy="76095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90000" tIns="72000" bIns="72000">
            <a:spAutoFit/>
          </a:bodyPr>
          <a:lstStyle/>
          <a:p>
            <a:pPr marL="0" lvl="1" eaLnBrk="0" hangingPunct="0">
              <a:defRPr/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marL="0" lvl="1" eaLnBrk="0" hangingPunct="0">
              <a:defRPr/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marL="0" lvl="1" eaLnBrk="0" hangingPunct="0">
              <a:defRPr/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marL="0" lvl="1" eaLnBrk="0" hangingPunct="0">
              <a:defRPr/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  <a:p>
            <a:pPr marL="0" lvl="1" eaLnBrk="0" hangingPunct="0">
              <a:defRPr/>
            </a:pPr>
            <a:endParaRPr lang="pt-BR" sz="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Multidimensionais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36176" y="1694330"/>
            <a:ext cx="8525435" cy="473336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// CONTINUAÇÃO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// Calcular fornecedor de menor custo.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idFor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-1,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menorCusto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9999;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custoFor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 TOTFOR;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custoFor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for 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ctMat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ctMat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 TOTMAT;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ctMat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custoFor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custoMat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ctMat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custoFor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menorCusto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idFor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ctFor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// Mostra o fornecedor de menor custo.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"\n\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fornecedor indicado e "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idFor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100046" y="1680884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exemplo012.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cpp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4664085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Multidimensionais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da execução do programa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945" y="2347630"/>
            <a:ext cx="773811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8540" y="1324768"/>
            <a:ext cx="8524875" cy="4629150"/>
          </a:xfrm>
        </p:spPr>
        <p:txBody>
          <a:bodyPr/>
          <a:lstStyle/>
          <a:p>
            <a:pPr algn="just">
              <a:buNone/>
            </a:pPr>
            <a:r>
              <a:rPr lang="pt-BR" i="1" dirty="0" err="1"/>
              <a:t>int</a:t>
            </a:r>
            <a:r>
              <a:rPr lang="pt-BR" i="1" dirty="0"/>
              <a:t> </a:t>
            </a:r>
            <a:r>
              <a:rPr lang="pt-BR" i="1" dirty="0" err="1"/>
              <a:t>idadeAluno</a:t>
            </a:r>
            <a:r>
              <a:rPr lang="pt-BR" i="1" dirty="0"/>
              <a:t> [8]; - declarando vetor</a:t>
            </a:r>
          </a:p>
          <a:p>
            <a:pPr algn="just">
              <a:buNone/>
            </a:pPr>
            <a:r>
              <a:rPr lang="pt-BR" i="1" dirty="0" err="1"/>
              <a:t>idadeAluno</a:t>
            </a:r>
            <a:r>
              <a:rPr lang="pt-BR" i="1" dirty="0"/>
              <a:t> [6] = 31</a:t>
            </a:r>
          </a:p>
          <a:p>
            <a:pPr algn="just">
              <a:buNone/>
            </a:pPr>
            <a:endParaRPr lang="pt-BR" i="1" dirty="0"/>
          </a:p>
          <a:p>
            <a:pPr algn="just">
              <a:buNone/>
            </a:pPr>
            <a:endParaRPr lang="pt-BR" i="1" dirty="0"/>
          </a:p>
          <a:p>
            <a:pPr lvl="1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4ED3E07-F792-489F-9992-38FB3295AB8A}"/>
              </a:ext>
            </a:extLst>
          </p:cNvPr>
          <p:cNvSpPr/>
          <p:nvPr/>
        </p:nvSpPr>
        <p:spPr bwMode="auto">
          <a:xfrm>
            <a:off x="869512" y="2743200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19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A52182-50FD-432B-B940-3B5DE6B1BF60}"/>
              </a:ext>
            </a:extLst>
          </p:cNvPr>
          <p:cNvSpPr/>
          <p:nvPr/>
        </p:nvSpPr>
        <p:spPr bwMode="auto">
          <a:xfrm>
            <a:off x="2200320" y="2743200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24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AAF437-8950-4EBA-8589-6F97E51F889C}"/>
              </a:ext>
            </a:extLst>
          </p:cNvPr>
          <p:cNvSpPr/>
          <p:nvPr/>
        </p:nvSpPr>
        <p:spPr bwMode="auto">
          <a:xfrm>
            <a:off x="3645842" y="2743200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>
                <a:solidFill>
                  <a:schemeClr val="bg1"/>
                </a:solidFill>
              </a:rPr>
              <a:t>30</a:t>
            </a:r>
            <a:endParaRPr kumimoji="0" lang="pt-BR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36398E3-AA01-4D37-8ECE-F0815AEC4684}"/>
              </a:ext>
            </a:extLst>
          </p:cNvPr>
          <p:cNvSpPr/>
          <p:nvPr/>
        </p:nvSpPr>
        <p:spPr bwMode="auto">
          <a:xfrm>
            <a:off x="4962939" y="2743200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28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BEFB2E-920E-475A-8C3F-0B578EF9F5FB}"/>
              </a:ext>
            </a:extLst>
          </p:cNvPr>
          <p:cNvSpPr/>
          <p:nvPr/>
        </p:nvSpPr>
        <p:spPr bwMode="auto">
          <a:xfrm>
            <a:off x="6495946" y="2743200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19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385085-3D5C-41EF-87CD-565F49F135B0}"/>
              </a:ext>
            </a:extLst>
          </p:cNvPr>
          <p:cNvSpPr/>
          <p:nvPr/>
        </p:nvSpPr>
        <p:spPr bwMode="auto">
          <a:xfrm>
            <a:off x="834887" y="3849687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34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F820801-D00D-4A56-AA97-DA4C8DB7A016}"/>
              </a:ext>
            </a:extLst>
          </p:cNvPr>
          <p:cNvSpPr/>
          <p:nvPr/>
        </p:nvSpPr>
        <p:spPr bwMode="auto">
          <a:xfrm>
            <a:off x="2165695" y="3849687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31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A97A86E-2CD9-4B59-97D4-B95C9DAAD970}"/>
              </a:ext>
            </a:extLst>
          </p:cNvPr>
          <p:cNvSpPr/>
          <p:nvPr/>
        </p:nvSpPr>
        <p:spPr bwMode="auto">
          <a:xfrm>
            <a:off x="3611217" y="3849687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26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DC85641-0C64-46DB-9332-5C45921315F2}"/>
              </a:ext>
            </a:extLst>
          </p:cNvPr>
          <p:cNvSpPr/>
          <p:nvPr/>
        </p:nvSpPr>
        <p:spPr bwMode="auto">
          <a:xfrm>
            <a:off x="4962939" y="3849687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8F76B83-50EE-471B-936A-D139997ED98C}"/>
              </a:ext>
            </a:extLst>
          </p:cNvPr>
          <p:cNvSpPr/>
          <p:nvPr/>
        </p:nvSpPr>
        <p:spPr bwMode="auto">
          <a:xfrm>
            <a:off x="6495946" y="3849687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0110487-2EBF-4705-A698-21CADA56BDB6}"/>
              </a:ext>
            </a:extLst>
          </p:cNvPr>
          <p:cNvSpPr/>
          <p:nvPr/>
        </p:nvSpPr>
        <p:spPr bwMode="auto">
          <a:xfrm>
            <a:off x="831575" y="5057775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C91FB68-6D12-42CD-8832-FECC2B972D39}"/>
              </a:ext>
            </a:extLst>
          </p:cNvPr>
          <p:cNvSpPr/>
          <p:nvPr/>
        </p:nvSpPr>
        <p:spPr bwMode="auto">
          <a:xfrm>
            <a:off x="2162383" y="5057775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7F3D429-8557-4E97-965D-EFBD76E1520A}"/>
              </a:ext>
            </a:extLst>
          </p:cNvPr>
          <p:cNvSpPr/>
          <p:nvPr/>
        </p:nvSpPr>
        <p:spPr bwMode="auto">
          <a:xfrm>
            <a:off x="3607905" y="5057775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2D55068-1B94-4AD6-B717-378AADF86007}"/>
              </a:ext>
            </a:extLst>
          </p:cNvPr>
          <p:cNvSpPr/>
          <p:nvPr/>
        </p:nvSpPr>
        <p:spPr bwMode="auto">
          <a:xfrm>
            <a:off x="4959627" y="5057775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58C4D99-9FD7-411A-B70F-01D0A67C447C}"/>
              </a:ext>
            </a:extLst>
          </p:cNvPr>
          <p:cNvSpPr/>
          <p:nvPr/>
        </p:nvSpPr>
        <p:spPr bwMode="auto">
          <a:xfrm>
            <a:off x="6492634" y="5057775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5382878-53E0-4809-8B08-DB77090820CD}"/>
              </a:ext>
            </a:extLst>
          </p:cNvPr>
          <p:cNvSpPr/>
          <p:nvPr/>
        </p:nvSpPr>
        <p:spPr bwMode="auto">
          <a:xfrm>
            <a:off x="314325" y="2395330"/>
            <a:ext cx="7563678" cy="399553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001986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Multidimensionais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EE2162D-E9D4-48F6-AB53-4D312042B7DB}"/>
              </a:ext>
            </a:extLst>
          </p:cNvPr>
          <p:cNvSpPr/>
          <p:nvPr/>
        </p:nvSpPr>
        <p:spPr>
          <a:xfrm>
            <a:off x="159326" y="591326"/>
            <a:ext cx="8984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programa C/C++ que preencha uma matriz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x 2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inteiros, calcule e mostre a média dos elementos das </a:t>
            </a:r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linhas pares </a:t>
            </a: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mesma. 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6588C8-E08E-40B0-84C6-1028B8A6447F}"/>
              </a:ext>
            </a:extLst>
          </p:cNvPr>
          <p:cNvSpPr txBox="1"/>
          <p:nvPr/>
        </p:nvSpPr>
        <p:spPr>
          <a:xfrm>
            <a:off x="0" y="1052991"/>
            <a:ext cx="964969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 </a:t>
            </a:r>
            <a:r>
              <a:rPr lang="pt-BR" dirty="0" err="1"/>
              <a:t>main</a:t>
            </a:r>
            <a:r>
              <a:rPr lang="pt-BR" dirty="0"/>
              <a:t>()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</a:t>
            </a:r>
            <a:r>
              <a:rPr lang="pt-BR" dirty="0" err="1"/>
              <a:t>int</a:t>
            </a:r>
            <a:r>
              <a:rPr lang="pt-BR" dirty="0"/>
              <a:t> num[3][2], </a:t>
            </a:r>
            <a:r>
              <a:rPr lang="pt-BR" dirty="0" err="1"/>
              <a:t>qtd</a:t>
            </a:r>
            <a:r>
              <a:rPr lang="pt-BR" dirty="0"/>
              <a:t> = 0, total = 0;</a:t>
            </a:r>
          </a:p>
          <a:p>
            <a:endParaRPr lang="pt-BR" dirty="0"/>
          </a:p>
          <a:p>
            <a:r>
              <a:rPr lang="pt-BR" dirty="0"/>
              <a:t>    for (</a:t>
            </a:r>
            <a:r>
              <a:rPr lang="pt-BR" dirty="0" err="1"/>
              <a:t>int</a:t>
            </a:r>
            <a:r>
              <a:rPr lang="pt-BR" dirty="0"/>
              <a:t> i=</a:t>
            </a:r>
            <a:r>
              <a:rPr lang="pt-BR" dirty="0">
                <a:solidFill>
                  <a:srgbClr val="FF0000"/>
                </a:solidFill>
              </a:rPr>
              <a:t>3</a:t>
            </a:r>
            <a:r>
              <a:rPr lang="pt-BR" dirty="0"/>
              <a:t>; i &lt; 3; i++)</a:t>
            </a:r>
          </a:p>
          <a:p>
            <a:r>
              <a:rPr lang="pt-BR" dirty="0"/>
              <a:t>    {</a:t>
            </a:r>
          </a:p>
          <a:p>
            <a:r>
              <a:rPr lang="pt-BR" dirty="0"/>
              <a:t>        for (</a:t>
            </a:r>
            <a:r>
              <a:rPr lang="pt-BR" dirty="0" err="1"/>
              <a:t>int</a:t>
            </a:r>
            <a:r>
              <a:rPr lang="pt-BR" dirty="0"/>
              <a:t> j=</a:t>
            </a:r>
            <a:r>
              <a:rPr lang="pt-BR" b="1" dirty="0">
                <a:solidFill>
                  <a:srgbClr val="FF0000"/>
                </a:solidFill>
              </a:rPr>
              <a:t>2</a:t>
            </a:r>
            <a:r>
              <a:rPr lang="pt-BR" dirty="0"/>
              <a:t>; j &lt; 2; j++)</a:t>
            </a:r>
          </a:p>
          <a:p>
            <a:r>
              <a:rPr lang="pt-BR" dirty="0"/>
              <a:t>        { </a:t>
            </a:r>
          </a:p>
          <a:p>
            <a:r>
              <a:rPr lang="pt-BR" dirty="0"/>
              <a:t>            </a:t>
            </a:r>
            <a:r>
              <a:rPr lang="pt-BR" dirty="0" err="1"/>
              <a:t>cout</a:t>
            </a:r>
            <a:r>
              <a:rPr lang="pt-BR" dirty="0"/>
              <a:t>&lt;&lt; “Informe os elementos da matriz”;</a:t>
            </a:r>
          </a:p>
          <a:p>
            <a:r>
              <a:rPr lang="pt-BR" dirty="0"/>
              <a:t>           </a:t>
            </a:r>
            <a:r>
              <a:rPr lang="pt-BR" dirty="0">
                <a:solidFill>
                  <a:srgbClr val="FF0000"/>
                </a:solidFill>
              </a:rPr>
              <a:t>3</a:t>
            </a:r>
            <a:r>
              <a:rPr lang="pt-BR" dirty="0"/>
              <a:t> </a:t>
            </a:r>
            <a:r>
              <a:rPr lang="pt-BR" dirty="0" err="1"/>
              <a:t>cin</a:t>
            </a:r>
            <a:r>
              <a:rPr lang="pt-BR" dirty="0"/>
              <a:t>&gt;&gt; num [ i ][ j ];</a:t>
            </a:r>
          </a:p>
          <a:p>
            <a:r>
              <a:rPr lang="pt-BR" dirty="0"/>
              <a:t>                                </a:t>
            </a:r>
            <a:r>
              <a:rPr lang="pt-BR" b="1" dirty="0">
                <a:solidFill>
                  <a:srgbClr val="FF0000"/>
                </a:solidFill>
              </a:rPr>
              <a:t>2  1</a:t>
            </a:r>
          </a:p>
          <a:p>
            <a:endParaRPr lang="pt-BR" dirty="0"/>
          </a:p>
          <a:p>
            <a:r>
              <a:rPr lang="pt-BR" dirty="0"/>
              <a:t>            </a:t>
            </a:r>
            <a:r>
              <a:rPr lang="pt-BR" dirty="0" err="1"/>
              <a:t>if</a:t>
            </a:r>
            <a:r>
              <a:rPr lang="pt-BR" dirty="0"/>
              <a:t> (i % 2 == 0)</a:t>
            </a:r>
          </a:p>
          <a:p>
            <a:r>
              <a:rPr lang="pt-BR" dirty="0"/>
              <a:t>            {</a:t>
            </a:r>
          </a:p>
          <a:p>
            <a:r>
              <a:rPr lang="pt-BR" dirty="0"/>
              <a:t>                </a:t>
            </a:r>
            <a:r>
              <a:rPr lang="pt-BR" b="1" dirty="0">
                <a:solidFill>
                  <a:srgbClr val="FF0000"/>
                </a:solidFill>
              </a:rPr>
              <a:t>4</a:t>
            </a:r>
            <a:r>
              <a:rPr lang="pt-BR" dirty="0"/>
              <a:t> </a:t>
            </a:r>
            <a:r>
              <a:rPr lang="pt-BR" dirty="0" err="1"/>
              <a:t>qtd</a:t>
            </a:r>
            <a:r>
              <a:rPr lang="pt-BR" dirty="0"/>
              <a:t>++;</a:t>
            </a:r>
          </a:p>
          <a:p>
            <a:r>
              <a:rPr lang="pt-BR" dirty="0"/>
              <a:t>                </a:t>
            </a:r>
            <a:r>
              <a:rPr lang="pt-BR" b="1" dirty="0">
                <a:solidFill>
                  <a:srgbClr val="FF0000"/>
                </a:solidFill>
              </a:rPr>
              <a:t>23</a:t>
            </a:r>
            <a:r>
              <a:rPr lang="pt-BR" dirty="0"/>
              <a:t> total += num [ i ][ j ];</a:t>
            </a:r>
          </a:p>
          <a:p>
            <a:r>
              <a:rPr lang="pt-BR" dirty="0"/>
              <a:t>             }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    </a:t>
            </a:r>
            <a:r>
              <a:rPr lang="pt-BR" dirty="0" err="1"/>
              <a:t>cout</a:t>
            </a:r>
            <a:r>
              <a:rPr lang="pt-BR" dirty="0"/>
              <a:t>&lt;&lt; “A media dos números das linhas pares eh:”&lt;&lt; total / </a:t>
            </a:r>
            <a:r>
              <a:rPr lang="pt-BR" dirty="0" err="1"/>
              <a:t>qtd</a:t>
            </a:r>
            <a:r>
              <a:rPr lang="pt-BR" dirty="0"/>
              <a:t>;</a:t>
            </a:r>
          </a:p>
          <a:p>
            <a:r>
              <a:rPr lang="pt-BR" dirty="0"/>
              <a:t>     </a:t>
            </a:r>
            <a:r>
              <a:rPr lang="pt-BR" dirty="0" err="1"/>
              <a:t>return</a:t>
            </a:r>
            <a:r>
              <a:rPr lang="pt-BR" dirty="0"/>
              <a:t> 0;</a:t>
            </a:r>
          </a:p>
          <a:p>
            <a:r>
              <a:rPr lang="pt-BR" dirty="0"/>
              <a:t>}   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9534100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912DBB-5419-489E-99AB-A21D9CE2923E}"/>
              </a:ext>
            </a:extLst>
          </p:cNvPr>
          <p:cNvSpPr/>
          <p:nvPr/>
        </p:nvSpPr>
        <p:spPr bwMode="auto">
          <a:xfrm>
            <a:off x="0" y="66675"/>
            <a:ext cx="9144000" cy="12695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E490934-2F18-4D60-8669-03AAC71425A1}"/>
              </a:ext>
            </a:extLst>
          </p:cNvPr>
          <p:cNvSpPr/>
          <p:nvPr/>
        </p:nvSpPr>
        <p:spPr>
          <a:xfrm>
            <a:off x="0" y="0"/>
            <a:ext cx="9027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 uma matriz 5 x 10 que se refere respostas de 10 questões de múltipla escolha, referentes a 5 alunos. Leia também um vetor de 10 posições contendo o gabarito de respostas que podem ser a, b, c ou d. Seu programa devera comparar as respostas de cada candidato com o gabarito e emitir um vetor denominado resultado, contendo a pontuação correspondente a cada aluno.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40D54F-176D-4C98-8C73-4AC24D690D8E}"/>
              </a:ext>
            </a:extLst>
          </p:cNvPr>
          <p:cNvSpPr txBox="1"/>
          <p:nvPr/>
        </p:nvSpPr>
        <p:spPr>
          <a:xfrm>
            <a:off x="131633" y="1394989"/>
            <a:ext cx="9144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()</a:t>
            </a:r>
          </a:p>
          <a:p>
            <a:r>
              <a:rPr lang="pt-BR" dirty="0"/>
              <a:t>{  </a:t>
            </a:r>
            <a:r>
              <a:rPr lang="pt-BR" dirty="0" err="1"/>
              <a:t>int</a:t>
            </a:r>
            <a:r>
              <a:rPr lang="pt-BR" dirty="0"/>
              <a:t> prova [5][10], resultado [10];</a:t>
            </a:r>
          </a:p>
          <a:p>
            <a:r>
              <a:rPr lang="pt-BR" dirty="0"/>
              <a:t>   char respostas [10] = { ‘A’, ‘B’, ‘E’ , ‘D’ , ‘A’ , ‘C’ , ‘E’ , ‘B’ , ‘A’ , ‘B’};</a:t>
            </a:r>
          </a:p>
          <a:p>
            <a:endParaRPr lang="pt-BR" dirty="0"/>
          </a:p>
          <a:p>
            <a:r>
              <a:rPr lang="pt-BR" dirty="0"/>
              <a:t>   for (</a:t>
            </a:r>
            <a:r>
              <a:rPr lang="pt-BR" dirty="0" err="1"/>
              <a:t>int</a:t>
            </a:r>
            <a:r>
              <a:rPr lang="pt-BR" dirty="0"/>
              <a:t> i=</a:t>
            </a:r>
            <a:r>
              <a:rPr lang="pt-BR" b="1" dirty="0">
                <a:solidFill>
                  <a:srgbClr val="FF0000"/>
                </a:solidFill>
              </a:rPr>
              <a:t>1</a:t>
            </a:r>
            <a:r>
              <a:rPr lang="pt-BR" dirty="0"/>
              <a:t>; i&lt;5;i++)</a:t>
            </a:r>
          </a:p>
          <a:p>
            <a:r>
              <a:rPr lang="pt-BR" dirty="0"/>
              <a:t>   { </a:t>
            </a:r>
          </a:p>
          <a:p>
            <a:r>
              <a:rPr lang="pt-BR" dirty="0"/>
              <a:t>       for (</a:t>
            </a:r>
            <a:r>
              <a:rPr lang="pt-BR" dirty="0" err="1"/>
              <a:t>int</a:t>
            </a:r>
            <a:r>
              <a:rPr lang="pt-BR" dirty="0"/>
              <a:t> j=</a:t>
            </a:r>
            <a:r>
              <a:rPr lang="pt-BR" b="1" dirty="0">
                <a:solidFill>
                  <a:srgbClr val="FF0000"/>
                </a:solidFill>
              </a:rPr>
              <a:t>0</a:t>
            </a:r>
            <a:r>
              <a:rPr lang="pt-BR" dirty="0"/>
              <a:t>; j&lt; 10; j++)</a:t>
            </a:r>
          </a:p>
          <a:p>
            <a:r>
              <a:rPr lang="pt-BR" dirty="0"/>
              <a:t>       {</a:t>
            </a:r>
          </a:p>
          <a:p>
            <a:r>
              <a:rPr lang="pt-BR" dirty="0"/>
              <a:t>          </a:t>
            </a:r>
            <a:r>
              <a:rPr lang="pt-BR" dirty="0" err="1"/>
              <a:t>cout</a:t>
            </a:r>
            <a:r>
              <a:rPr lang="pt-BR" dirty="0"/>
              <a:t>&lt;&lt;“Informe sua resposta:”;</a:t>
            </a:r>
          </a:p>
          <a:p>
            <a:r>
              <a:rPr lang="pt-BR" dirty="0"/>
              <a:t>          </a:t>
            </a:r>
            <a:r>
              <a:rPr lang="pt-BR" dirty="0" err="1"/>
              <a:t>cin</a:t>
            </a:r>
            <a:r>
              <a:rPr lang="pt-BR" dirty="0"/>
              <a:t>&gt;&gt; prova[i][j];</a:t>
            </a:r>
          </a:p>
          <a:p>
            <a:r>
              <a:rPr lang="pt-BR" dirty="0"/>
              <a:t>        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         </a:t>
            </a:r>
            <a:r>
              <a:rPr lang="pt-BR" dirty="0" err="1"/>
              <a:t>if</a:t>
            </a:r>
            <a:r>
              <a:rPr lang="pt-BR" dirty="0"/>
              <a:t> (prova[i][j] == respostas[j])</a:t>
            </a:r>
          </a:p>
          <a:p>
            <a:r>
              <a:rPr lang="pt-BR" dirty="0"/>
              <a:t>         {</a:t>
            </a:r>
          </a:p>
          <a:p>
            <a:r>
              <a:rPr lang="pt-BR" dirty="0"/>
              <a:t>             resultado[j]=1;</a:t>
            </a:r>
          </a:p>
          <a:p>
            <a:r>
              <a:rPr lang="pt-BR" dirty="0"/>
              <a:t>          }</a:t>
            </a:r>
          </a:p>
          <a:p>
            <a:r>
              <a:rPr lang="pt-BR" dirty="0"/>
              <a:t>         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r>
              <a:rPr lang="pt-BR" dirty="0"/>
              <a:t>           resultado[j]=0;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r>
              <a:rPr lang="pt-BR" dirty="0"/>
              <a:t> </a:t>
            </a:r>
            <a:r>
              <a:rPr lang="pt-BR" dirty="0" err="1"/>
              <a:t>cout</a:t>
            </a:r>
            <a:r>
              <a:rPr lang="pt-BR" dirty="0"/>
              <a:t> &lt;&lt; “\n Sua nota foi: ”&lt;&lt; resultado;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452488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D912DBB-5419-489E-99AB-A21D9CE2923E}"/>
              </a:ext>
            </a:extLst>
          </p:cNvPr>
          <p:cNvSpPr/>
          <p:nvPr/>
        </p:nvSpPr>
        <p:spPr bwMode="auto">
          <a:xfrm>
            <a:off x="0" y="66675"/>
            <a:ext cx="9144000" cy="12695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E490934-2F18-4D60-8669-03AAC71425A1}"/>
              </a:ext>
            </a:extLst>
          </p:cNvPr>
          <p:cNvSpPr/>
          <p:nvPr/>
        </p:nvSpPr>
        <p:spPr>
          <a:xfrm>
            <a:off x="0" y="0"/>
            <a:ext cx="9027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Leia uma matriz 5 x 10 que se refere respostas de 10 questões de múltipla escolha, referentes a 5 alunos. Leia também um vetor de 10 posições contendo o gabarito de respostas que podem ser a, b, c ou d. Seu programa devera comparar as respostas de cada candidato com o gabarito e emitir um vetor denominado resultado, contendo a pontuação correspondente a cada aluno.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40D54F-176D-4C98-8C73-4AC24D690D8E}"/>
              </a:ext>
            </a:extLst>
          </p:cNvPr>
          <p:cNvSpPr txBox="1"/>
          <p:nvPr/>
        </p:nvSpPr>
        <p:spPr>
          <a:xfrm>
            <a:off x="181532" y="1522869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C                    B</a:t>
            </a:r>
          </a:p>
          <a:p>
            <a:r>
              <a:rPr lang="pt-BR" dirty="0"/>
              <a:t>         </a:t>
            </a:r>
            <a:r>
              <a:rPr lang="pt-BR" dirty="0" err="1"/>
              <a:t>if</a:t>
            </a:r>
            <a:r>
              <a:rPr lang="pt-BR" dirty="0"/>
              <a:t> (prova[i][j] == respostas[j])</a:t>
            </a:r>
          </a:p>
          <a:p>
            <a:r>
              <a:rPr lang="pt-BR" dirty="0"/>
              <a:t>         {</a:t>
            </a:r>
          </a:p>
          <a:p>
            <a:r>
              <a:rPr lang="pt-BR" dirty="0"/>
              <a:t>             resultado[j]=1;</a:t>
            </a:r>
          </a:p>
          <a:p>
            <a:r>
              <a:rPr lang="pt-BR" dirty="0"/>
              <a:t>          }</a:t>
            </a:r>
          </a:p>
          <a:p>
            <a:r>
              <a:rPr lang="pt-BR" dirty="0"/>
              <a:t>         </a:t>
            </a:r>
            <a:r>
              <a:rPr lang="pt-BR" dirty="0" err="1"/>
              <a:t>else</a:t>
            </a:r>
            <a:r>
              <a:rPr lang="pt-BR" dirty="0"/>
              <a:t>{</a:t>
            </a:r>
          </a:p>
          <a:p>
            <a:r>
              <a:rPr lang="pt-BR" dirty="0"/>
              <a:t>           resultado[j]=0;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r>
              <a:rPr lang="pt-BR" dirty="0" err="1"/>
              <a:t>If</a:t>
            </a:r>
            <a:r>
              <a:rPr lang="pt-BR" dirty="0"/>
              <a:t> (resultado[j] == 1)</a:t>
            </a:r>
          </a:p>
          <a:p>
            <a:r>
              <a:rPr lang="pt-BR" dirty="0"/>
              <a:t> </a:t>
            </a:r>
            <a:r>
              <a:rPr lang="pt-BR" dirty="0" err="1"/>
              <a:t>cout</a:t>
            </a:r>
            <a:r>
              <a:rPr lang="pt-BR" dirty="0"/>
              <a:t> &lt;&lt; “\n </a:t>
            </a:r>
            <a:r>
              <a:rPr lang="pt-BR" dirty="0" err="1"/>
              <a:t>Questao</a:t>
            </a:r>
            <a:r>
              <a:rPr lang="pt-BR" dirty="0"/>
              <a:t>: ”&lt;&lt; j +1 &lt;&lt; “ - certa” ;</a:t>
            </a:r>
          </a:p>
          <a:p>
            <a:r>
              <a:rPr lang="pt-BR" dirty="0" err="1"/>
              <a:t>else</a:t>
            </a:r>
            <a:endParaRPr lang="pt-BR" dirty="0"/>
          </a:p>
          <a:p>
            <a:r>
              <a:rPr lang="pt-BR" dirty="0" err="1"/>
              <a:t>cout</a:t>
            </a:r>
            <a:r>
              <a:rPr lang="pt-BR" dirty="0"/>
              <a:t> &lt;&lt; “\n </a:t>
            </a:r>
            <a:r>
              <a:rPr lang="pt-BR" dirty="0" err="1"/>
              <a:t>Questao</a:t>
            </a:r>
            <a:r>
              <a:rPr lang="pt-BR" dirty="0"/>
              <a:t>: ”&lt;&lt; j +1 &lt;&lt; “ – errada”;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Questao</a:t>
            </a:r>
            <a:r>
              <a:rPr lang="pt-BR" dirty="0"/>
              <a:t> 1 – certa</a:t>
            </a:r>
          </a:p>
          <a:p>
            <a:r>
              <a:rPr lang="pt-BR" dirty="0" err="1"/>
              <a:t>Questao</a:t>
            </a:r>
            <a:r>
              <a:rPr lang="pt-BR" dirty="0"/>
              <a:t> 2 – certa</a:t>
            </a:r>
          </a:p>
          <a:p>
            <a:r>
              <a:rPr lang="pt-BR" dirty="0" err="1"/>
              <a:t>Questao</a:t>
            </a:r>
            <a:r>
              <a:rPr lang="pt-BR" dirty="0"/>
              <a:t>  3 – errada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B79F79B-BDEC-4DDF-88A3-25D90FF43786}"/>
              </a:ext>
            </a:extLst>
          </p:cNvPr>
          <p:cNvGrpSpPr/>
          <p:nvPr/>
        </p:nvGrpSpPr>
        <p:grpSpPr>
          <a:xfrm>
            <a:off x="5508215" y="3585004"/>
            <a:ext cx="4929247" cy="538652"/>
            <a:chOff x="4262064" y="5032065"/>
            <a:chExt cx="4929247" cy="538652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41D61E2-5ECD-4163-8CC3-357BFC4EA938}"/>
                </a:ext>
              </a:extLst>
            </p:cNvPr>
            <p:cNvSpPr/>
            <p:nvPr/>
          </p:nvSpPr>
          <p:spPr bwMode="auto">
            <a:xfrm>
              <a:off x="5355287" y="5040933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D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742DD80-45C2-46D6-9400-82A3CF37D0BF}"/>
                </a:ext>
              </a:extLst>
            </p:cNvPr>
            <p:cNvSpPr/>
            <p:nvPr/>
          </p:nvSpPr>
          <p:spPr bwMode="auto">
            <a:xfrm>
              <a:off x="5894332" y="5040933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E97C51A8-3BF4-4B2E-B6A4-2AA8B6E4A118}"/>
                </a:ext>
              </a:extLst>
            </p:cNvPr>
            <p:cNvSpPr/>
            <p:nvPr/>
          </p:nvSpPr>
          <p:spPr bwMode="auto">
            <a:xfrm>
              <a:off x="6416162" y="5040934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C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48E6552-F27A-4BF7-864B-E9ABE8A51122}"/>
                </a:ext>
              </a:extLst>
            </p:cNvPr>
            <p:cNvSpPr/>
            <p:nvPr/>
          </p:nvSpPr>
          <p:spPr bwMode="auto">
            <a:xfrm>
              <a:off x="8635051" y="5040934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E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0CA7F2E-8B7B-41B6-A0F4-6B1C586C377A}"/>
                </a:ext>
              </a:extLst>
            </p:cNvPr>
            <p:cNvSpPr/>
            <p:nvPr/>
          </p:nvSpPr>
          <p:spPr bwMode="auto">
            <a:xfrm>
              <a:off x="8084942" y="504684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E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797B421-045B-4F2E-9081-FF1223C8E627}"/>
                </a:ext>
              </a:extLst>
            </p:cNvPr>
            <p:cNvSpPr/>
            <p:nvPr/>
          </p:nvSpPr>
          <p:spPr bwMode="auto">
            <a:xfrm>
              <a:off x="6972422" y="5032065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A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CBB99AF-D81C-4175-AF27-4471D8A6A65D}"/>
                </a:ext>
              </a:extLst>
            </p:cNvPr>
            <p:cNvSpPr/>
            <p:nvPr/>
          </p:nvSpPr>
          <p:spPr bwMode="auto">
            <a:xfrm>
              <a:off x="7528682" y="5032066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D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E20CF4A-9180-448C-85A0-42EEF97A9B54}"/>
                </a:ext>
              </a:extLst>
            </p:cNvPr>
            <p:cNvSpPr/>
            <p:nvPr/>
          </p:nvSpPr>
          <p:spPr bwMode="auto">
            <a:xfrm>
              <a:off x="4262064" y="504093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A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04382BD-E9C0-44F4-B66B-20137DBE8473}"/>
                </a:ext>
              </a:extLst>
            </p:cNvPr>
            <p:cNvSpPr/>
            <p:nvPr/>
          </p:nvSpPr>
          <p:spPr bwMode="auto">
            <a:xfrm>
              <a:off x="4785976" y="504093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0ED4B93-9C29-441D-8112-DB0BA9F1EE21}"/>
              </a:ext>
            </a:extLst>
          </p:cNvPr>
          <p:cNvGrpSpPr/>
          <p:nvPr/>
        </p:nvGrpSpPr>
        <p:grpSpPr>
          <a:xfrm>
            <a:off x="5508215" y="4098446"/>
            <a:ext cx="4929247" cy="538652"/>
            <a:chOff x="4262064" y="5032065"/>
            <a:chExt cx="4929247" cy="538652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E860B85-19F6-4ECA-92D9-D00F98E2BB3B}"/>
                </a:ext>
              </a:extLst>
            </p:cNvPr>
            <p:cNvSpPr/>
            <p:nvPr/>
          </p:nvSpPr>
          <p:spPr bwMode="auto">
            <a:xfrm>
              <a:off x="5355287" y="5040933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BR" b="1" dirty="0">
                  <a:solidFill>
                    <a:srgbClr val="FF0000"/>
                  </a:solidFill>
                </a:rPr>
                <a:t>D</a:t>
              </a: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9A14133-1E8F-4919-9CB9-184A12246B25}"/>
                </a:ext>
              </a:extLst>
            </p:cNvPr>
            <p:cNvSpPr/>
            <p:nvPr/>
          </p:nvSpPr>
          <p:spPr bwMode="auto">
            <a:xfrm>
              <a:off x="5894332" y="5040933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D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A9D358D-3268-4101-BA0D-4E293DFCD114}"/>
                </a:ext>
              </a:extLst>
            </p:cNvPr>
            <p:cNvSpPr/>
            <p:nvPr/>
          </p:nvSpPr>
          <p:spPr bwMode="auto">
            <a:xfrm>
              <a:off x="6416162" y="5040934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D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6B0F535-32CA-4BAE-BA55-66F235985CDC}"/>
                </a:ext>
              </a:extLst>
            </p:cNvPr>
            <p:cNvSpPr/>
            <p:nvPr/>
          </p:nvSpPr>
          <p:spPr bwMode="auto">
            <a:xfrm>
              <a:off x="8635051" y="5040934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A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AE56316-EB9C-4CD3-9DA5-6A945C2CA268}"/>
                </a:ext>
              </a:extLst>
            </p:cNvPr>
            <p:cNvSpPr/>
            <p:nvPr/>
          </p:nvSpPr>
          <p:spPr bwMode="auto">
            <a:xfrm>
              <a:off x="8084942" y="504684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D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A645890-EA70-4E52-B09C-C059D5059365}"/>
                </a:ext>
              </a:extLst>
            </p:cNvPr>
            <p:cNvSpPr/>
            <p:nvPr/>
          </p:nvSpPr>
          <p:spPr bwMode="auto">
            <a:xfrm>
              <a:off x="6972422" y="5032065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D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2C2ECC81-0C7E-4A0F-8D6F-486A3B49DEDA}"/>
                </a:ext>
              </a:extLst>
            </p:cNvPr>
            <p:cNvSpPr/>
            <p:nvPr/>
          </p:nvSpPr>
          <p:spPr bwMode="auto">
            <a:xfrm>
              <a:off x="7528682" y="5032066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D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F43F61D7-2A55-492C-8341-1C7619971F41}"/>
                </a:ext>
              </a:extLst>
            </p:cNvPr>
            <p:cNvSpPr/>
            <p:nvPr/>
          </p:nvSpPr>
          <p:spPr bwMode="auto">
            <a:xfrm>
              <a:off x="4262064" y="504093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C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DC22DB28-A254-4870-9477-7B41455CB4A5}"/>
                </a:ext>
              </a:extLst>
            </p:cNvPr>
            <p:cNvSpPr/>
            <p:nvPr/>
          </p:nvSpPr>
          <p:spPr bwMode="auto">
            <a:xfrm>
              <a:off x="4785976" y="504093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C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634CB2E-5D42-4FED-BA75-CADF5096DE6F}"/>
              </a:ext>
            </a:extLst>
          </p:cNvPr>
          <p:cNvGrpSpPr/>
          <p:nvPr/>
        </p:nvGrpSpPr>
        <p:grpSpPr>
          <a:xfrm>
            <a:off x="5523130" y="4635531"/>
            <a:ext cx="4929247" cy="538652"/>
            <a:chOff x="4262064" y="5032065"/>
            <a:chExt cx="4929247" cy="538652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684876A5-2A0F-432C-BAB0-C35786C376E8}"/>
                </a:ext>
              </a:extLst>
            </p:cNvPr>
            <p:cNvSpPr/>
            <p:nvPr/>
          </p:nvSpPr>
          <p:spPr bwMode="auto">
            <a:xfrm>
              <a:off x="5355287" y="5040933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2012A962-D155-4AE5-9E44-BE78226F19DA}"/>
                </a:ext>
              </a:extLst>
            </p:cNvPr>
            <p:cNvSpPr/>
            <p:nvPr/>
          </p:nvSpPr>
          <p:spPr bwMode="auto">
            <a:xfrm>
              <a:off x="5894332" y="5040933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B35DC20-14AB-41DF-9DB8-4B10ACFABF14}"/>
                </a:ext>
              </a:extLst>
            </p:cNvPr>
            <p:cNvSpPr/>
            <p:nvPr/>
          </p:nvSpPr>
          <p:spPr bwMode="auto">
            <a:xfrm>
              <a:off x="6416162" y="5040934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ADDE5A77-BD70-4971-A942-90F29285AD17}"/>
                </a:ext>
              </a:extLst>
            </p:cNvPr>
            <p:cNvSpPr/>
            <p:nvPr/>
          </p:nvSpPr>
          <p:spPr bwMode="auto">
            <a:xfrm>
              <a:off x="8635051" y="5040934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3AC5B751-CB64-460B-B966-8B2D94BC20FC}"/>
                </a:ext>
              </a:extLst>
            </p:cNvPr>
            <p:cNvSpPr/>
            <p:nvPr/>
          </p:nvSpPr>
          <p:spPr bwMode="auto">
            <a:xfrm>
              <a:off x="8084942" y="504684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78BE6735-D850-48AA-86D5-AB9AA4C1A8EA}"/>
                </a:ext>
              </a:extLst>
            </p:cNvPr>
            <p:cNvSpPr/>
            <p:nvPr/>
          </p:nvSpPr>
          <p:spPr bwMode="auto">
            <a:xfrm>
              <a:off x="6972422" y="5032065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AA4D9A85-B5A8-4DE2-890A-3BC5397A0EA2}"/>
                </a:ext>
              </a:extLst>
            </p:cNvPr>
            <p:cNvSpPr/>
            <p:nvPr/>
          </p:nvSpPr>
          <p:spPr bwMode="auto">
            <a:xfrm>
              <a:off x="7528682" y="5032066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3CDDBFB-BFA6-4C2B-A81D-1452FA25E962}"/>
                </a:ext>
              </a:extLst>
            </p:cNvPr>
            <p:cNvSpPr/>
            <p:nvPr/>
          </p:nvSpPr>
          <p:spPr bwMode="auto">
            <a:xfrm>
              <a:off x="4262064" y="504093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348472CF-F02E-43B8-BFE4-50E261B4E89E}"/>
                </a:ext>
              </a:extLst>
            </p:cNvPr>
            <p:cNvSpPr/>
            <p:nvPr/>
          </p:nvSpPr>
          <p:spPr bwMode="auto">
            <a:xfrm>
              <a:off x="4785976" y="504093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CFB26CC-0AF0-4B47-B6B1-FC732285BA37}"/>
              </a:ext>
            </a:extLst>
          </p:cNvPr>
          <p:cNvGrpSpPr/>
          <p:nvPr/>
        </p:nvGrpSpPr>
        <p:grpSpPr>
          <a:xfrm>
            <a:off x="5540611" y="5148972"/>
            <a:ext cx="4929247" cy="538652"/>
            <a:chOff x="4262064" y="5032065"/>
            <a:chExt cx="4929247" cy="538652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660C3C79-ECF2-4E16-A800-25923B5FF33E}"/>
                </a:ext>
              </a:extLst>
            </p:cNvPr>
            <p:cNvSpPr/>
            <p:nvPr/>
          </p:nvSpPr>
          <p:spPr bwMode="auto">
            <a:xfrm>
              <a:off x="5355287" y="5040933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8690E150-BBB5-4DEC-AB08-021D78D67ABE}"/>
                </a:ext>
              </a:extLst>
            </p:cNvPr>
            <p:cNvSpPr/>
            <p:nvPr/>
          </p:nvSpPr>
          <p:spPr bwMode="auto">
            <a:xfrm>
              <a:off x="5894332" y="5040933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35CB128-32CA-454D-820E-CE2BDC771B06}"/>
                </a:ext>
              </a:extLst>
            </p:cNvPr>
            <p:cNvSpPr/>
            <p:nvPr/>
          </p:nvSpPr>
          <p:spPr bwMode="auto">
            <a:xfrm>
              <a:off x="6416162" y="5040934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1216FA3D-DE1C-4078-81EA-71638C0522F2}"/>
                </a:ext>
              </a:extLst>
            </p:cNvPr>
            <p:cNvSpPr/>
            <p:nvPr/>
          </p:nvSpPr>
          <p:spPr bwMode="auto">
            <a:xfrm>
              <a:off x="8635051" y="5040934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F19EED1-C6A2-4C5A-9213-A817D53278EF}"/>
                </a:ext>
              </a:extLst>
            </p:cNvPr>
            <p:cNvSpPr/>
            <p:nvPr/>
          </p:nvSpPr>
          <p:spPr bwMode="auto">
            <a:xfrm>
              <a:off x="8084942" y="504684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EE0C40F0-B1E4-4B33-8314-2CD0D474D758}"/>
                </a:ext>
              </a:extLst>
            </p:cNvPr>
            <p:cNvSpPr/>
            <p:nvPr/>
          </p:nvSpPr>
          <p:spPr bwMode="auto">
            <a:xfrm>
              <a:off x="6972422" y="5032065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DF555076-5AFE-4788-A3CB-22A6D6E444AA}"/>
                </a:ext>
              </a:extLst>
            </p:cNvPr>
            <p:cNvSpPr/>
            <p:nvPr/>
          </p:nvSpPr>
          <p:spPr bwMode="auto">
            <a:xfrm>
              <a:off x="7528682" y="5032066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39A682D3-D3EA-49B9-B5B4-24916F929108}"/>
                </a:ext>
              </a:extLst>
            </p:cNvPr>
            <p:cNvSpPr/>
            <p:nvPr/>
          </p:nvSpPr>
          <p:spPr bwMode="auto">
            <a:xfrm>
              <a:off x="4262064" y="504093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6B734395-2CD4-4F68-A71B-44A4FF1E33C0}"/>
                </a:ext>
              </a:extLst>
            </p:cNvPr>
            <p:cNvSpPr/>
            <p:nvPr/>
          </p:nvSpPr>
          <p:spPr bwMode="auto">
            <a:xfrm>
              <a:off x="4785976" y="504093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C898E77F-135D-4B70-BD4D-D67E4D6E9A21}"/>
              </a:ext>
            </a:extLst>
          </p:cNvPr>
          <p:cNvGrpSpPr/>
          <p:nvPr/>
        </p:nvGrpSpPr>
        <p:grpSpPr>
          <a:xfrm>
            <a:off x="5540611" y="5671282"/>
            <a:ext cx="4929247" cy="538652"/>
            <a:chOff x="4262064" y="5032065"/>
            <a:chExt cx="4929247" cy="538652"/>
          </a:xfrm>
        </p:grpSpPr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F2D5BBAA-485D-402D-A288-2E3F5C4E9857}"/>
                </a:ext>
              </a:extLst>
            </p:cNvPr>
            <p:cNvSpPr/>
            <p:nvPr/>
          </p:nvSpPr>
          <p:spPr bwMode="auto">
            <a:xfrm>
              <a:off x="5355287" y="5040933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87CD3757-3044-46D2-A2E9-16144D4D41EA}"/>
                </a:ext>
              </a:extLst>
            </p:cNvPr>
            <p:cNvSpPr/>
            <p:nvPr/>
          </p:nvSpPr>
          <p:spPr bwMode="auto">
            <a:xfrm>
              <a:off x="5894332" y="5040933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C8C81FF0-9FD1-476E-9472-E6481B3D8C3A}"/>
                </a:ext>
              </a:extLst>
            </p:cNvPr>
            <p:cNvSpPr/>
            <p:nvPr/>
          </p:nvSpPr>
          <p:spPr bwMode="auto">
            <a:xfrm>
              <a:off x="6416162" y="5040934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F4482FE0-0E1F-4B35-BFC4-49A292883832}"/>
                </a:ext>
              </a:extLst>
            </p:cNvPr>
            <p:cNvSpPr/>
            <p:nvPr/>
          </p:nvSpPr>
          <p:spPr bwMode="auto">
            <a:xfrm>
              <a:off x="8635051" y="5040934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959B7052-544A-47EB-8B6C-5260D96C5842}"/>
                </a:ext>
              </a:extLst>
            </p:cNvPr>
            <p:cNvSpPr/>
            <p:nvPr/>
          </p:nvSpPr>
          <p:spPr bwMode="auto">
            <a:xfrm>
              <a:off x="8084942" y="504684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A7A884FA-B24A-44A8-9956-60214625373B}"/>
                </a:ext>
              </a:extLst>
            </p:cNvPr>
            <p:cNvSpPr/>
            <p:nvPr/>
          </p:nvSpPr>
          <p:spPr bwMode="auto">
            <a:xfrm>
              <a:off x="6972422" y="5032065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6DBBF552-8FD1-4690-B89F-01AE4EA7963E}"/>
                </a:ext>
              </a:extLst>
            </p:cNvPr>
            <p:cNvSpPr/>
            <p:nvPr/>
          </p:nvSpPr>
          <p:spPr bwMode="auto">
            <a:xfrm>
              <a:off x="7528682" y="5032066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812D1AC0-76B8-4641-8842-7063B43169C5}"/>
                </a:ext>
              </a:extLst>
            </p:cNvPr>
            <p:cNvSpPr/>
            <p:nvPr/>
          </p:nvSpPr>
          <p:spPr bwMode="auto">
            <a:xfrm>
              <a:off x="4262064" y="504093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BA6888B1-97CE-4AA0-9195-352F5EA2AEC8}"/>
                </a:ext>
              </a:extLst>
            </p:cNvPr>
            <p:cNvSpPr/>
            <p:nvPr/>
          </p:nvSpPr>
          <p:spPr bwMode="auto">
            <a:xfrm>
              <a:off x="4785976" y="504093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A8060AC-F6ED-4D88-A1CE-2B72ED0B09B3}"/>
              </a:ext>
            </a:extLst>
          </p:cNvPr>
          <p:cNvGrpSpPr/>
          <p:nvPr/>
        </p:nvGrpSpPr>
        <p:grpSpPr>
          <a:xfrm>
            <a:off x="5262481" y="1531738"/>
            <a:ext cx="4929247" cy="538652"/>
            <a:chOff x="4262064" y="5032065"/>
            <a:chExt cx="4929247" cy="538652"/>
          </a:xfrm>
        </p:grpSpPr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7A631D10-281F-4871-9861-BDA52F9EA411}"/>
                </a:ext>
              </a:extLst>
            </p:cNvPr>
            <p:cNvSpPr/>
            <p:nvPr/>
          </p:nvSpPr>
          <p:spPr bwMode="auto">
            <a:xfrm>
              <a:off x="5355287" y="5040933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0</a:t>
              </a: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FFC87DF1-32DC-4F54-896E-DB4F4839B45C}"/>
                </a:ext>
              </a:extLst>
            </p:cNvPr>
            <p:cNvSpPr/>
            <p:nvPr/>
          </p:nvSpPr>
          <p:spPr bwMode="auto">
            <a:xfrm>
              <a:off x="5894332" y="5040933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0</a:t>
              </a: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EFF88697-DFF7-45FD-8D41-CB489592E231}"/>
                </a:ext>
              </a:extLst>
            </p:cNvPr>
            <p:cNvSpPr/>
            <p:nvPr/>
          </p:nvSpPr>
          <p:spPr bwMode="auto">
            <a:xfrm>
              <a:off x="6416162" y="5040934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FF4D1C1A-497F-4543-A2E4-A60BE115F0C3}"/>
                </a:ext>
              </a:extLst>
            </p:cNvPr>
            <p:cNvSpPr/>
            <p:nvPr/>
          </p:nvSpPr>
          <p:spPr bwMode="auto">
            <a:xfrm>
              <a:off x="8635051" y="5040934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5AA7911E-A9A8-4DF9-88AF-B513100C6150}"/>
                </a:ext>
              </a:extLst>
            </p:cNvPr>
            <p:cNvSpPr/>
            <p:nvPr/>
          </p:nvSpPr>
          <p:spPr bwMode="auto">
            <a:xfrm>
              <a:off x="8084942" y="504684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5C3D385A-A39F-4542-AFCF-97AA07E1BC74}"/>
                </a:ext>
              </a:extLst>
            </p:cNvPr>
            <p:cNvSpPr/>
            <p:nvPr/>
          </p:nvSpPr>
          <p:spPr bwMode="auto">
            <a:xfrm>
              <a:off x="6972422" y="5032065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7E60F75A-4EDF-4F86-9568-C2E531CA8C27}"/>
                </a:ext>
              </a:extLst>
            </p:cNvPr>
            <p:cNvSpPr/>
            <p:nvPr/>
          </p:nvSpPr>
          <p:spPr bwMode="auto">
            <a:xfrm>
              <a:off x="7528682" y="5032066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0BC87CB2-8A11-4969-B1AD-9E89A0683DB0}"/>
                </a:ext>
              </a:extLst>
            </p:cNvPr>
            <p:cNvSpPr/>
            <p:nvPr/>
          </p:nvSpPr>
          <p:spPr bwMode="auto">
            <a:xfrm>
              <a:off x="4262064" y="504093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1</a:t>
              </a:r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A5EE7FD4-0795-4954-8E28-524E0FC41F20}"/>
                </a:ext>
              </a:extLst>
            </p:cNvPr>
            <p:cNvSpPr/>
            <p:nvPr/>
          </p:nvSpPr>
          <p:spPr bwMode="auto">
            <a:xfrm>
              <a:off x="4785976" y="504093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0386084-B962-48D9-B2E6-0C253CE088AF}"/>
              </a:ext>
            </a:extLst>
          </p:cNvPr>
          <p:cNvSpPr txBox="1"/>
          <p:nvPr/>
        </p:nvSpPr>
        <p:spPr>
          <a:xfrm>
            <a:off x="3878892" y="1658870"/>
            <a:ext cx="164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2123447235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77D2C51-0CA6-4203-B78C-AAA9ECADE786}"/>
              </a:ext>
            </a:extLst>
          </p:cNvPr>
          <p:cNvPicPr/>
          <p:nvPr/>
        </p:nvPicPr>
        <p:blipFill rotWithShape="1">
          <a:blip r:embed="rId2"/>
          <a:srcRect l="19741" t="23854" r="30183" b="59527"/>
          <a:stretch/>
        </p:blipFill>
        <p:spPr bwMode="auto">
          <a:xfrm>
            <a:off x="0" y="-1"/>
            <a:ext cx="9144000" cy="17489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2315F10-98C5-4D2C-9B18-D3332D427334}"/>
              </a:ext>
            </a:extLst>
          </p:cNvPr>
          <p:cNvSpPr txBox="1"/>
          <p:nvPr/>
        </p:nvSpPr>
        <p:spPr>
          <a:xfrm>
            <a:off x="525553" y="2431643"/>
            <a:ext cx="87622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 ()</a:t>
            </a:r>
          </a:p>
          <a:p>
            <a:r>
              <a:rPr lang="pt-BR" dirty="0"/>
              <a:t>{ </a:t>
            </a:r>
            <a:r>
              <a:rPr lang="pt-BR" dirty="0" err="1"/>
              <a:t>int</a:t>
            </a:r>
            <a:r>
              <a:rPr lang="pt-BR" dirty="0"/>
              <a:t> num[5], </a:t>
            </a:r>
            <a:r>
              <a:rPr lang="pt-BR" dirty="0" err="1"/>
              <a:t>qtd</a:t>
            </a:r>
            <a:r>
              <a:rPr lang="pt-BR" dirty="0"/>
              <a:t>=0;</a:t>
            </a:r>
          </a:p>
          <a:p>
            <a:endParaRPr lang="pt-BR" dirty="0"/>
          </a:p>
          <a:p>
            <a:r>
              <a:rPr lang="pt-BR" dirty="0"/>
              <a:t>   for (</a:t>
            </a:r>
            <a:r>
              <a:rPr lang="pt-BR" dirty="0" err="1"/>
              <a:t>int</a:t>
            </a:r>
            <a:r>
              <a:rPr lang="pt-BR" dirty="0"/>
              <a:t> i=</a:t>
            </a:r>
            <a:r>
              <a:rPr lang="pt-BR" b="1" dirty="0">
                <a:solidFill>
                  <a:srgbClr val="FF0000"/>
                </a:solidFill>
              </a:rPr>
              <a:t>5</a:t>
            </a:r>
            <a:r>
              <a:rPr lang="pt-BR" dirty="0"/>
              <a:t>; i&lt;5; i++)</a:t>
            </a:r>
          </a:p>
          <a:p>
            <a:r>
              <a:rPr lang="pt-BR" dirty="0"/>
              <a:t>   {  </a:t>
            </a:r>
          </a:p>
          <a:p>
            <a:r>
              <a:rPr lang="pt-BR" dirty="0"/>
              <a:t>       </a:t>
            </a:r>
            <a:r>
              <a:rPr lang="pt-BR" dirty="0" err="1"/>
              <a:t>cout</a:t>
            </a:r>
            <a:r>
              <a:rPr lang="pt-BR" dirty="0"/>
              <a:t> &lt;&lt;“\n Informe os </a:t>
            </a:r>
            <a:r>
              <a:rPr lang="pt-BR" dirty="0" err="1"/>
              <a:t>numeros</a:t>
            </a:r>
            <a:r>
              <a:rPr lang="pt-BR" dirty="0"/>
              <a:t>”;</a:t>
            </a:r>
          </a:p>
          <a:p>
            <a:r>
              <a:rPr lang="pt-BR" dirty="0"/>
              <a:t>       </a:t>
            </a:r>
            <a:r>
              <a:rPr lang="pt-BR" dirty="0" err="1"/>
              <a:t>cin</a:t>
            </a:r>
            <a:r>
              <a:rPr lang="pt-BR" dirty="0"/>
              <a:t>&gt;&gt; num[i];     </a:t>
            </a:r>
          </a:p>
          <a:p>
            <a:r>
              <a:rPr lang="pt-BR" dirty="0"/>
              <a:t>    } </a:t>
            </a:r>
          </a:p>
          <a:p>
            <a:endParaRPr lang="pt-BR" dirty="0"/>
          </a:p>
          <a:p>
            <a:r>
              <a:rPr lang="pt-BR" dirty="0" err="1"/>
              <a:t>cout</a:t>
            </a:r>
            <a:r>
              <a:rPr lang="pt-BR" dirty="0"/>
              <a:t> &lt;&lt;“</a:t>
            </a:r>
            <a:r>
              <a:rPr lang="pt-BR" dirty="0" err="1"/>
              <a:t>Numeros</a:t>
            </a:r>
            <a:r>
              <a:rPr lang="pt-BR" dirty="0"/>
              <a:t> múltiplos de 3: ”;</a:t>
            </a:r>
          </a:p>
          <a:p>
            <a:r>
              <a:rPr lang="pt-BR" dirty="0"/>
              <a:t> for (</a:t>
            </a:r>
            <a:r>
              <a:rPr lang="pt-BR" dirty="0" err="1"/>
              <a:t>int</a:t>
            </a:r>
            <a:r>
              <a:rPr lang="pt-BR" dirty="0"/>
              <a:t> i=</a:t>
            </a:r>
            <a:r>
              <a:rPr lang="pt-BR" b="1" dirty="0">
                <a:solidFill>
                  <a:srgbClr val="FF0000"/>
                </a:solidFill>
              </a:rPr>
              <a:t>5</a:t>
            </a:r>
            <a:r>
              <a:rPr lang="pt-BR" dirty="0"/>
              <a:t>; i&lt;5; i++)</a:t>
            </a:r>
          </a:p>
          <a:p>
            <a:r>
              <a:rPr lang="pt-BR" dirty="0"/>
              <a:t>   {   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(num[i] == 2)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</a:t>
            </a:r>
            <a:r>
              <a:rPr lang="pt-BR" dirty="0" err="1"/>
              <a:t>qtd</a:t>
            </a:r>
            <a:r>
              <a:rPr lang="pt-BR" dirty="0"/>
              <a:t>++;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   </a:t>
            </a:r>
          </a:p>
          <a:p>
            <a:r>
              <a:rPr lang="pt-BR" dirty="0"/>
              <a:t>     </a:t>
            </a:r>
            <a:r>
              <a:rPr lang="pt-BR" dirty="0" err="1"/>
              <a:t>if</a:t>
            </a:r>
            <a:r>
              <a:rPr lang="pt-BR" dirty="0"/>
              <a:t> (num[i] %3 == 0)</a:t>
            </a:r>
          </a:p>
          <a:p>
            <a:r>
              <a:rPr lang="pt-BR" dirty="0"/>
              <a:t>     {</a:t>
            </a:r>
          </a:p>
          <a:p>
            <a:r>
              <a:rPr lang="pt-BR" dirty="0"/>
              <a:t>        </a:t>
            </a:r>
            <a:r>
              <a:rPr lang="pt-BR" dirty="0" err="1"/>
              <a:t>cout</a:t>
            </a:r>
            <a:r>
              <a:rPr lang="pt-BR" dirty="0"/>
              <a:t>&lt;&lt; num[i];</a:t>
            </a:r>
          </a:p>
          <a:p>
            <a:r>
              <a:rPr lang="pt-BR" dirty="0"/>
              <a:t>     }</a:t>
            </a:r>
          </a:p>
          <a:p>
            <a:r>
              <a:rPr lang="pt-BR" dirty="0"/>
              <a:t>    } </a:t>
            </a:r>
          </a:p>
          <a:p>
            <a:r>
              <a:rPr lang="pt-BR" dirty="0"/>
              <a:t>}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D205EF0-90FE-4EBF-B574-231027FB072F}"/>
              </a:ext>
            </a:extLst>
          </p:cNvPr>
          <p:cNvGrpSpPr/>
          <p:nvPr/>
        </p:nvGrpSpPr>
        <p:grpSpPr>
          <a:xfrm>
            <a:off x="5908089" y="3934185"/>
            <a:ext cx="2710358" cy="523877"/>
            <a:chOff x="4262064" y="5040932"/>
            <a:chExt cx="2710358" cy="523877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D261147-BDEA-4AFE-9331-07FF55EB2793}"/>
                </a:ext>
              </a:extLst>
            </p:cNvPr>
            <p:cNvSpPr/>
            <p:nvPr/>
          </p:nvSpPr>
          <p:spPr bwMode="auto">
            <a:xfrm>
              <a:off x="5355287" y="5040933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15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4D3B744-CB4C-4CA6-844E-494B92191C78}"/>
                </a:ext>
              </a:extLst>
            </p:cNvPr>
            <p:cNvSpPr/>
            <p:nvPr/>
          </p:nvSpPr>
          <p:spPr bwMode="auto">
            <a:xfrm>
              <a:off x="5894332" y="5040933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12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2F91E2B-29B5-41B9-9610-601C36EDEDA5}"/>
                </a:ext>
              </a:extLst>
            </p:cNvPr>
            <p:cNvSpPr/>
            <p:nvPr/>
          </p:nvSpPr>
          <p:spPr bwMode="auto">
            <a:xfrm>
              <a:off x="6416162" y="5040934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8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AFB3293-99F2-462E-8605-E20BD4CDF550}"/>
                </a:ext>
              </a:extLst>
            </p:cNvPr>
            <p:cNvSpPr/>
            <p:nvPr/>
          </p:nvSpPr>
          <p:spPr bwMode="auto">
            <a:xfrm>
              <a:off x="4262064" y="504093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7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879C7BD4-D018-4B86-A440-B785B33E062C}"/>
                </a:ext>
              </a:extLst>
            </p:cNvPr>
            <p:cNvSpPr/>
            <p:nvPr/>
          </p:nvSpPr>
          <p:spPr bwMode="auto">
            <a:xfrm>
              <a:off x="4803732" y="504093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9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FED5A-1704-4CB7-AC66-F59E30A017F0}"/>
              </a:ext>
            </a:extLst>
          </p:cNvPr>
          <p:cNvSpPr txBox="1"/>
          <p:nvPr/>
        </p:nvSpPr>
        <p:spPr>
          <a:xfrm>
            <a:off x="5908089" y="3586579"/>
            <a:ext cx="271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0         1       2      3      4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9E3892-2693-47CA-9215-45CD51E08E2A}"/>
              </a:ext>
            </a:extLst>
          </p:cNvPr>
          <p:cNvSpPr txBox="1"/>
          <p:nvPr/>
        </p:nvSpPr>
        <p:spPr>
          <a:xfrm>
            <a:off x="4508023" y="4970800"/>
            <a:ext cx="52555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Numeros</a:t>
            </a:r>
            <a:r>
              <a:rPr lang="pt-BR" sz="2800" dirty="0"/>
              <a:t> múltiplos de 3: </a:t>
            </a:r>
            <a:r>
              <a:rPr lang="pt-BR" sz="2800" b="1" dirty="0">
                <a:solidFill>
                  <a:srgbClr val="FF0000"/>
                </a:solidFill>
              </a:rPr>
              <a:t>9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                                         15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                                          12</a:t>
            </a:r>
          </a:p>
        </p:txBody>
      </p:sp>
    </p:spTree>
    <p:extLst>
      <p:ext uri="{BB962C8B-B14F-4D97-AF65-F5344CB8AC3E}">
        <p14:creationId xmlns:p14="http://schemas.microsoft.com/office/powerpoint/2010/main" val="4247370694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315F10-98C5-4D2C-9B18-D3332D427334}"/>
              </a:ext>
            </a:extLst>
          </p:cNvPr>
          <p:cNvSpPr txBox="1"/>
          <p:nvPr/>
        </p:nvSpPr>
        <p:spPr>
          <a:xfrm>
            <a:off x="124287" y="1735677"/>
            <a:ext cx="87622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cout</a:t>
            </a:r>
            <a:r>
              <a:rPr lang="pt-BR" dirty="0"/>
              <a:t>&lt;&lt;“As posições com múltiplos de 2 são:”</a:t>
            </a:r>
          </a:p>
          <a:p>
            <a:r>
              <a:rPr lang="pt-BR" dirty="0"/>
              <a:t>for (</a:t>
            </a:r>
            <a:r>
              <a:rPr lang="pt-BR" dirty="0" err="1"/>
              <a:t>int</a:t>
            </a:r>
            <a:r>
              <a:rPr lang="pt-BR" dirty="0"/>
              <a:t> i=</a:t>
            </a:r>
            <a:r>
              <a:rPr lang="pt-BR" b="1" dirty="0">
                <a:solidFill>
                  <a:srgbClr val="FF0000"/>
                </a:solidFill>
              </a:rPr>
              <a:t>5</a:t>
            </a:r>
            <a:r>
              <a:rPr lang="pt-BR" dirty="0"/>
              <a:t>; i&lt;5; i++)</a:t>
            </a:r>
          </a:p>
          <a:p>
            <a:r>
              <a:rPr lang="pt-BR" dirty="0"/>
              <a:t>   {   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 (num[i] % 2 ==0)</a:t>
            </a:r>
          </a:p>
          <a:p>
            <a:r>
              <a:rPr lang="pt-BR" dirty="0"/>
              <a:t>        {</a:t>
            </a:r>
          </a:p>
          <a:p>
            <a:r>
              <a:rPr lang="pt-BR" dirty="0"/>
              <a:t>            </a:t>
            </a:r>
            <a:r>
              <a:rPr lang="pt-BR" dirty="0" err="1"/>
              <a:t>cout</a:t>
            </a:r>
            <a:r>
              <a:rPr lang="pt-BR" dirty="0"/>
              <a:t>&lt;&lt;i;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cout</a:t>
            </a:r>
            <a:r>
              <a:rPr lang="pt-BR" dirty="0"/>
              <a:t>&lt;&lt;“Quantidade de posições iguais a 2”&lt;&lt; </a:t>
            </a:r>
            <a:r>
              <a:rPr lang="pt-BR" dirty="0" err="1"/>
              <a:t>qtd</a:t>
            </a:r>
            <a:r>
              <a:rPr lang="pt-BR" dirty="0"/>
              <a:t>;</a:t>
            </a:r>
          </a:p>
          <a:p>
            <a:r>
              <a:rPr lang="pt-BR" dirty="0"/>
              <a:t>}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D205EF0-90FE-4EBF-B574-231027FB072F}"/>
              </a:ext>
            </a:extLst>
          </p:cNvPr>
          <p:cNvGrpSpPr/>
          <p:nvPr/>
        </p:nvGrpSpPr>
        <p:grpSpPr>
          <a:xfrm>
            <a:off x="5908089" y="3934185"/>
            <a:ext cx="2710358" cy="523877"/>
            <a:chOff x="4262064" y="5040932"/>
            <a:chExt cx="2710358" cy="523877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D261147-BDEA-4AFE-9331-07FF55EB2793}"/>
                </a:ext>
              </a:extLst>
            </p:cNvPr>
            <p:cNvSpPr/>
            <p:nvPr/>
          </p:nvSpPr>
          <p:spPr bwMode="auto">
            <a:xfrm>
              <a:off x="5355287" y="5040933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15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4D3B744-CB4C-4CA6-844E-494B92191C78}"/>
                </a:ext>
              </a:extLst>
            </p:cNvPr>
            <p:cNvSpPr/>
            <p:nvPr/>
          </p:nvSpPr>
          <p:spPr bwMode="auto">
            <a:xfrm>
              <a:off x="5894332" y="5040933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12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2F91E2B-29B5-41B9-9610-601C36EDEDA5}"/>
                </a:ext>
              </a:extLst>
            </p:cNvPr>
            <p:cNvSpPr/>
            <p:nvPr/>
          </p:nvSpPr>
          <p:spPr bwMode="auto">
            <a:xfrm>
              <a:off x="6416162" y="5040934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8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3AFB3293-99F2-462E-8605-E20BD4CDF550}"/>
                </a:ext>
              </a:extLst>
            </p:cNvPr>
            <p:cNvSpPr/>
            <p:nvPr/>
          </p:nvSpPr>
          <p:spPr bwMode="auto">
            <a:xfrm>
              <a:off x="4262064" y="504093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7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879C7BD4-D018-4B86-A440-B785B33E062C}"/>
                </a:ext>
              </a:extLst>
            </p:cNvPr>
            <p:cNvSpPr/>
            <p:nvPr/>
          </p:nvSpPr>
          <p:spPr bwMode="auto">
            <a:xfrm>
              <a:off x="4803732" y="5040932"/>
              <a:ext cx="556260" cy="52387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</a:rPr>
                <a:t>9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8FED5A-1704-4CB7-AC66-F59E30A017F0}"/>
              </a:ext>
            </a:extLst>
          </p:cNvPr>
          <p:cNvSpPr txBox="1"/>
          <p:nvPr/>
        </p:nvSpPr>
        <p:spPr>
          <a:xfrm>
            <a:off x="5908089" y="3586579"/>
            <a:ext cx="271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0         1       2      3      4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16D4C6D-F38B-42AE-A2EB-34848072E810}"/>
              </a:ext>
            </a:extLst>
          </p:cNvPr>
          <p:cNvSpPr/>
          <p:nvPr/>
        </p:nvSpPr>
        <p:spPr>
          <a:xfrm>
            <a:off x="599111" y="5430520"/>
            <a:ext cx="491192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/>
              <a:t>As posições com múltiplos de 2 são: </a:t>
            </a:r>
            <a:r>
              <a:rPr lang="pt-BR" sz="2000" b="1" dirty="0">
                <a:solidFill>
                  <a:srgbClr val="FF0000"/>
                </a:solidFill>
              </a:rPr>
              <a:t>3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                                                                 4</a:t>
            </a:r>
          </a:p>
          <a:p>
            <a:endParaRPr lang="pt-BR" sz="2000" b="1" dirty="0">
              <a:solidFill>
                <a:srgbClr val="FF0000"/>
              </a:solidFill>
            </a:endParaRPr>
          </a:p>
          <a:p>
            <a:r>
              <a:rPr lang="pt-BR" sz="2000" b="1" dirty="0"/>
              <a:t>Quantidade de posições iguais a 2: </a:t>
            </a:r>
            <a:r>
              <a:rPr lang="pt-BR" sz="20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747FED2-AFE8-4A23-8E30-EDF0E29395EB}"/>
              </a:ext>
            </a:extLst>
          </p:cNvPr>
          <p:cNvSpPr/>
          <p:nvPr/>
        </p:nvSpPr>
        <p:spPr>
          <a:xfrm>
            <a:off x="794420" y="4516244"/>
            <a:ext cx="52379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/>
              <a:t>Numeros</a:t>
            </a:r>
            <a:r>
              <a:rPr lang="pt-BR" sz="2000" b="1" dirty="0"/>
              <a:t> múltiplos de 3: </a:t>
            </a:r>
            <a:r>
              <a:rPr lang="pt-BR" sz="2000" b="1" dirty="0">
                <a:solidFill>
                  <a:srgbClr val="FF0000"/>
                </a:solidFill>
              </a:rPr>
              <a:t>9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                                         15</a:t>
            </a:r>
          </a:p>
          <a:p>
            <a:r>
              <a:rPr lang="pt-BR" sz="2000" b="1" dirty="0">
                <a:solidFill>
                  <a:srgbClr val="FF0000"/>
                </a:solidFill>
              </a:rPr>
              <a:t>                                          12</a:t>
            </a:r>
          </a:p>
        </p:txBody>
      </p:sp>
    </p:spTree>
    <p:extLst>
      <p:ext uri="{BB962C8B-B14F-4D97-AF65-F5344CB8AC3E}">
        <p14:creationId xmlns:p14="http://schemas.microsoft.com/office/powerpoint/2010/main" val="2345157221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E2EAB24-BC71-4661-BC21-006F39E18E2F}"/>
              </a:ext>
            </a:extLst>
          </p:cNvPr>
          <p:cNvSpPr/>
          <p:nvPr/>
        </p:nvSpPr>
        <p:spPr>
          <a:xfrm>
            <a:off x="0" y="0"/>
            <a:ext cx="88643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programa C/C++ que preencha uma matriz de dimensões digitadas pelo usuário e mostre o número de elementos maiores que 15 e menores que 25. </a:t>
            </a:r>
            <a:endParaRPr lang="pt-BR" sz="2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C90AF7F-8839-482B-B734-50FBBA6EE37D}"/>
              </a:ext>
            </a:extLst>
          </p:cNvPr>
          <p:cNvSpPr txBox="1"/>
          <p:nvPr/>
        </p:nvSpPr>
        <p:spPr>
          <a:xfrm>
            <a:off x="195308" y="363986"/>
            <a:ext cx="8473738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main</a:t>
            </a:r>
            <a:r>
              <a:rPr lang="pt-BR" sz="2000" dirty="0"/>
              <a:t> ()</a:t>
            </a:r>
          </a:p>
          <a:p>
            <a:r>
              <a:rPr lang="pt-BR" sz="2000" dirty="0"/>
              <a:t>{ </a:t>
            </a:r>
            <a:r>
              <a:rPr lang="pt-BR" sz="2000" dirty="0" err="1"/>
              <a:t>int</a:t>
            </a:r>
            <a:r>
              <a:rPr lang="pt-BR" sz="2000" dirty="0"/>
              <a:t> l, c, total = 0;</a:t>
            </a:r>
          </a:p>
          <a:p>
            <a:endParaRPr lang="pt-BR" sz="2000" dirty="0"/>
          </a:p>
          <a:p>
            <a:r>
              <a:rPr lang="pt-BR" sz="2000" dirty="0"/>
              <a:t>   </a:t>
            </a:r>
            <a:r>
              <a:rPr lang="pt-BR" sz="2000" dirty="0" err="1"/>
              <a:t>cout</a:t>
            </a:r>
            <a:r>
              <a:rPr lang="pt-BR" sz="2000" dirty="0"/>
              <a:t>&lt;&lt; “\n Quantas linhas será a sua matriz? ”;</a:t>
            </a:r>
          </a:p>
          <a:p>
            <a:r>
              <a:rPr lang="pt-BR" sz="2000" dirty="0"/>
              <a:t>   </a:t>
            </a:r>
            <a:r>
              <a:rPr lang="pt-BR" sz="2000" dirty="0" err="1"/>
              <a:t>cin</a:t>
            </a:r>
            <a:r>
              <a:rPr lang="pt-BR" sz="2000" dirty="0"/>
              <a:t>&gt;&gt; l; </a:t>
            </a:r>
            <a:r>
              <a:rPr lang="pt-BR" sz="2000" b="1" dirty="0">
                <a:solidFill>
                  <a:srgbClr val="FF0000"/>
                </a:solidFill>
              </a:rPr>
              <a:t>2</a:t>
            </a:r>
          </a:p>
          <a:p>
            <a:r>
              <a:rPr lang="pt-BR" sz="2000" dirty="0"/>
              <a:t>   </a:t>
            </a:r>
            <a:r>
              <a:rPr lang="pt-BR" sz="2000" dirty="0" err="1"/>
              <a:t>cout</a:t>
            </a:r>
            <a:r>
              <a:rPr lang="pt-BR" sz="2000" dirty="0"/>
              <a:t>&lt;&lt; “\n Quantas colunas será a sua matriz? ”;</a:t>
            </a:r>
          </a:p>
          <a:p>
            <a:r>
              <a:rPr lang="pt-BR" sz="2000" dirty="0"/>
              <a:t>   </a:t>
            </a:r>
            <a:r>
              <a:rPr lang="pt-BR" sz="2000" dirty="0" err="1"/>
              <a:t>cin</a:t>
            </a:r>
            <a:r>
              <a:rPr lang="pt-BR" sz="2000" dirty="0"/>
              <a:t>&gt;&gt; c; </a:t>
            </a:r>
            <a:r>
              <a:rPr lang="pt-BR" sz="2000" b="1" dirty="0">
                <a:solidFill>
                  <a:srgbClr val="FF0000"/>
                </a:solidFill>
              </a:rPr>
              <a:t>2</a:t>
            </a:r>
            <a:endParaRPr lang="pt-BR" sz="2000" dirty="0"/>
          </a:p>
          <a:p>
            <a:r>
              <a:rPr lang="pt-BR" sz="2000" dirty="0"/>
              <a:t>  </a:t>
            </a:r>
          </a:p>
          <a:p>
            <a:r>
              <a:rPr lang="pt-BR" sz="2000" dirty="0"/>
              <a:t>   </a:t>
            </a:r>
            <a:r>
              <a:rPr lang="pt-BR" sz="2000" dirty="0" err="1"/>
              <a:t>float</a:t>
            </a:r>
            <a:r>
              <a:rPr lang="pt-BR" sz="2000" dirty="0"/>
              <a:t> MAT[l][c];</a:t>
            </a:r>
          </a:p>
          <a:p>
            <a:r>
              <a:rPr lang="pt-BR" sz="2000" dirty="0"/>
              <a:t>                           </a:t>
            </a:r>
            <a:r>
              <a:rPr lang="pt-BR" sz="2000" b="1" dirty="0">
                <a:solidFill>
                  <a:srgbClr val="FF0000"/>
                </a:solidFill>
              </a:rPr>
              <a:t>2</a:t>
            </a:r>
            <a:endParaRPr lang="pt-BR" sz="2000" dirty="0"/>
          </a:p>
          <a:p>
            <a:r>
              <a:rPr lang="pt-BR" sz="2000" dirty="0"/>
              <a:t>  for (</a:t>
            </a:r>
            <a:r>
              <a:rPr lang="pt-BR" sz="2000" dirty="0" err="1"/>
              <a:t>int</a:t>
            </a:r>
            <a:r>
              <a:rPr lang="pt-BR" sz="2000" dirty="0"/>
              <a:t> i = </a:t>
            </a:r>
            <a:r>
              <a:rPr lang="pt-BR" sz="2000" b="1" dirty="0">
                <a:solidFill>
                  <a:srgbClr val="FF0000"/>
                </a:solidFill>
              </a:rPr>
              <a:t>1</a:t>
            </a:r>
            <a:r>
              <a:rPr lang="pt-BR" sz="2000" dirty="0"/>
              <a:t>; i &lt; l; i++)</a:t>
            </a:r>
          </a:p>
          <a:p>
            <a:r>
              <a:rPr lang="pt-BR" sz="2000" dirty="0"/>
              <a:t>  {                         </a:t>
            </a:r>
            <a:r>
              <a:rPr lang="pt-BR" sz="2000" b="1" dirty="0">
                <a:solidFill>
                  <a:srgbClr val="FF0000"/>
                </a:solidFill>
              </a:rPr>
              <a:t>2 </a:t>
            </a:r>
            <a:endParaRPr lang="pt-BR" sz="2000" dirty="0"/>
          </a:p>
          <a:p>
            <a:r>
              <a:rPr lang="pt-BR" sz="2000" dirty="0"/>
              <a:t>     for (</a:t>
            </a:r>
            <a:r>
              <a:rPr lang="pt-BR" sz="2000" dirty="0" err="1"/>
              <a:t>int</a:t>
            </a:r>
            <a:r>
              <a:rPr lang="pt-BR" sz="2000" dirty="0"/>
              <a:t> j=</a:t>
            </a:r>
            <a:r>
              <a:rPr lang="pt-BR" sz="2000" b="1" dirty="0">
                <a:solidFill>
                  <a:srgbClr val="FF0000"/>
                </a:solidFill>
              </a:rPr>
              <a:t>1</a:t>
            </a:r>
            <a:r>
              <a:rPr lang="pt-BR" sz="2000" dirty="0"/>
              <a:t>; j &lt; c; j++)</a:t>
            </a:r>
          </a:p>
          <a:p>
            <a:r>
              <a:rPr lang="pt-BR" sz="2000" dirty="0"/>
              <a:t>     {</a:t>
            </a:r>
          </a:p>
          <a:p>
            <a:r>
              <a:rPr lang="pt-BR" sz="2000" dirty="0"/>
              <a:t>         </a:t>
            </a:r>
            <a:r>
              <a:rPr lang="pt-BR" sz="2000" dirty="0" err="1"/>
              <a:t>cout</a:t>
            </a:r>
            <a:r>
              <a:rPr lang="pt-BR" sz="2000" dirty="0"/>
              <a:t> &lt;&lt; “Digite os elementos da matriz: ”;</a:t>
            </a:r>
          </a:p>
          <a:p>
            <a:r>
              <a:rPr lang="pt-BR" sz="2000" dirty="0"/>
              <a:t>         </a:t>
            </a:r>
            <a:r>
              <a:rPr lang="pt-BR" sz="2000" dirty="0" err="1"/>
              <a:t>cin</a:t>
            </a:r>
            <a:r>
              <a:rPr lang="pt-BR" sz="2000" dirty="0"/>
              <a:t>&lt;&lt; MAT[i][j];</a:t>
            </a:r>
          </a:p>
          <a:p>
            <a:r>
              <a:rPr lang="pt-BR" sz="2000" dirty="0"/>
              <a:t>         </a:t>
            </a:r>
            <a:r>
              <a:rPr lang="pt-BR" sz="2000" dirty="0" err="1"/>
              <a:t>if</a:t>
            </a:r>
            <a:r>
              <a:rPr lang="pt-BR" sz="2000" dirty="0"/>
              <a:t> (MAT[i][j] &gt;15 &amp;&amp; MAT[i][j] &lt;25)</a:t>
            </a:r>
          </a:p>
          <a:p>
            <a:r>
              <a:rPr lang="pt-BR" sz="2000" dirty="0"/>
              <a:t>         {</a:t>
            </a:r>
          </a:p>
          <a:p>
            <a:r>
              <a:rPr lang="pt-BR" sz="2000" dirty="0"/>
              <a:t>            </a:t>
            </a:r>
            <a:r>
              <a:rPr lang="pt-BR" sz="2000" b="1" dirty="0">
                <a:solidFill>
                  <a:srgbClr val="FF0000"/>
                </a:solidFill>
              </a:rPr>
              <a:t>2</a:t>
            </a:r>
            <a:r>
              <a:rPr lang="pt-BR" sz="2000" dirty="0"/>
              <a:t> total++;</a:t>
            </a:r>
          </a:p>
          <a:p>
            <a:r>
              <a:rPr lang="pt-BR" sz="2000" dirty="0"/>
              <a:t>             </a:t>
            </a:r>
            <a:r>
              <a:rPr lang="pt-BR" sz="2000" dirty="0" err="1"/>
              <a:t>cout</a:t>
            </a:r>
            <a:r>
              <a:rPr lang="pt-BR" sz="2000" dirty="0"/>
              <a:t>&lt;&lt; MAT[i][j];</a:t>
            </a:r>
          </a:p>
          <a:p>
            <a:r>
              <a:rPr lang="pt-BR" sz="2000" dirty="0"/>
              <a:t>         }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}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683F05F-60E5-4E01-BC75-ED491C6FAC2C}"/>
              </a:ext>
            </a:extLst>
          </p:cNvPr>
          <p:cNvSpPr/>
          <p:nvPr/>
        </p:nvSpPr>
        <p:spPr bwMode="auto">
          <a:xfrm>
            <a:off x="7826084" y="3738977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17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2EF9837-B44B-4A3B-AF42-1C6E5A5B5829}"/>
              </a:ext>
            </a:extLst>
          </p:cNvPr>
          <p:cNvSpPr/>
          <p:nvPr/>
        </p:nvSpPr>
        <p:spPr bwMode="auto">
          <a:xfrm>
            <a:off x="7269824" y="3738977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12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9E8B5EC-5B55-46D0-B276-79336D999478}"/>
              </a:ext>
            </a:extLst>
          </p:cNvPr>
          <p:cNvSpPr/>
          <p:nvPr/>
        </p:nvSpPr>
        <p:spPr bwMode="auto">
          <a:xfrm>
            <a:off x="7269824" y="3215102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1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4A13D74-F27E-45AC-AFFD-10E12C45E366}"/>
              </a:ext>
            </a:extLst>
          </p:cNvPr>
          <p:cNvSpPr/>
          <p:nvPr/>
        </p:nvSpPr>
        <p:spPr bwMode="auto">
          <a:xfrm>
            <a:off x="7826084" y="3215102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85308803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3</a:t>
            </a:r>
          </a:p>
          <a:p>
            <a:pPr lvl="1"/>
            <a:r>
              <a:rPr lang="pt-BR" dirty="0"/>
              <a:t>Escreva um programa que armazene em uma matriz os nomes de três pessoas informados pelo usuário e ao final de sua execução mostre os três nomes digitados</a:t>
            </a:r>
          </a:p>
          <a:p>
            <a:pPr marL="192087" lvl="1" indent="0">
              <a:buNone/>
            </a:pPr>
            <a:endParaRPr lang="pt-BR" dirty="0"/>
          </a:p>
          <a:p>
            <a:pPr marL="192087" lvl="1" indent="0">
              <a:buNone/>
            </a:pPr>
            <a:r>
              <a:rPr lang="pt-BR" dirty="0" err="1"/>
              <a:t>If</a:t>
            </a:r>
            <a:r>
              <a:rPr lang="pt-BR" dirty="0"/>
              <a:t> (sexo == ‘F’ || sexo == ‘f’)</a:t>
            </a:r>
          </a:p>
          <a:p>
            <a:pPr marL="192087" lvl="1" indent="0">
              <a:buNone/>
            </a:pPr>
            <a:r>
              <a:rPr lang="pt-BR" dirty="0"/>
              <a:t>|||</a:t>
            </a:r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pt-BR" sz="3600" dirty="0"/>
              <a:t>Cadeia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C++ não possui um tipo de dados específico para armazenamento de uma cadeia de caracteres</a:t>
            </a:r>
          </a:p>
          <a:p>
            <a:r>
              <a:rPr lang="pt-BR" dirty="0"/>
              <a:t>Diante disso, utiliza-se vetores unidimensionais onde cada posição de um vetor é um caractere (</a:t>
            </a:r>
            <a:r>
              <a:rPr lang="pt-BR" b="1" i="1" dirty="0" err="1"/>
              <a:t>char</a:t>
            </a:r>
            <a:r>
              <a:rPr lang="pt-BR" dirty="0"/>
              <a:t>)</a:t>
            </a:r>
          </a:p>
          <a:p>
            <a:r>
              <a:rPr lang="pt-BR" dirty="0"/>
              <a:t>Sempre a última posição do vetor para uma cadeia de caracteres é marcada com nulo, sendo assim, um vetor de 10 posições armazena uma cadeia de 9 caracteres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EA3A6D9-0915-4F38-9C99-A82B5FC9725F}"/>
              </a:ext>
            </a:extLst>
          </p:cNvPr>
          <p:cNvSpPr/>
          <p:nvPr/>
        </p:nvSpPr>
        <p:spPr bwMode="auto">
          <a:xfrm>
            <a:off x="7479864" y="5545784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102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A47801D-DFF2-40E9-9865-7A34D3E08537}"/>
              </a:ext>
            </a:extLst>
          </p:cNvPr>
          <p:cNvSpPr/>
          <p:nvPr/>
        </p:nvSpPr>
        <p:spPr bwMode="auto">
          <a:xfrm>
            <a:off x="8023860" y="5557164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18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3633D1C-B270-43F2-A5A5-EEA753FD29E8}"/>
              </a:ext>
            </a:extLst>
          </p:cNvPr>
          <p:cNvSpPr/>
          <p:nvPr/>
        </p:nvSpPr>
        <p:spPr bwMode="auto">
          <a:xfrm>
            <a:off x="7492128" y="5545784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>
                <a:solidFill>
                  <a:srgbClr val="FF0000"/>
                </a:solidFill>
              </a:rPr>
              <a:t>O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08DBCE7-B697-4AE1-86DF-4E9CA2FBEB7F}"/>
              </a:ext>
            </a:extLst>
          </p:cNvPr>
          <p:cNvSpPr/>
          <p:nvPr/>
        </p:nvSpPr>
        <p:spPr bwMode="auto">
          <a:xfrm>
            <a:off x="8036124" y="5548286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/0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89DF89D-0A46-425C-947B-2A0351FAAD1A}"/>
              </a:ext>
            </a:extLst>
          </p:cNvPr>
          <p:cNvSpPr txBox="1"/>
          <p:nvPr/>
        </p:nvSpPr>
        <p:spPr>
          <a:xfrm>
            <a:off x="6530928" y="564336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5384DB-F80F-42C7-8FB3-60FEAE71FABB}"/>
              </a:ext>
            </a:extLst>
          </p:cNvPr>
          <p:cNvSpPr/>
          <p:nvPr/>
        </p:nvSpPr>
        <p:spPr bwMode="auto">
          <a:xfrm>
            <a:off x="5858062" y="5547717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I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472E80F-BF40-4E9C-AA47-EC1BFC7B6449}"/>
              </a:ext>
            </a:extLst>
          </p:cNvPr>
          <p:cNvSpPr/>
          <p:nvPr/>
        </p:nvSpPr>
        <p:spPr bwMode="auto">
          <a:xfrm>
            <a:off x="5285250" y="5557164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64066B2-BACE-4267-B2C9-40AA375C6888}"/>
              </a:ext>
            </a:extLst>
          </p:cNvPr>
          <p:cNvSpPr txBox="1"/>
          <p:nvPr/>
        </p:nvSpPr>
        <p:spPr>
          <a:xfrm>
            <a:off x="6683328" y="5795760"/>
            <a:ext cx="67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E402856-B6AC-4D51-ADAF-C79FB8DA0890}"/>
              </a:ext>
            </a:extLst>
          </p:cNvPr>
          <p:cNvSpPr/>
          <p:nvPr/>
        </p:nvSpPr>
        <p:spPr bwMode="auto">
          <a:xfrm>
            <a:off x="6421142" y="5551553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T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8AB9A3D-5147-422B-8AEE-6DF3E3721654}"/>
              </a:ext>
            </a:extLst>
          </p:cNvPr>
          <p:cNvSpPr/>
          <p:nvPr/>
        </p:nvSpPr>
        <p:spPr bwMode="auto">
          <a:xfrm>
            <a:off x="6931942" y="5545202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M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1388998-D966-4564-9B1C-C64514AB57E6}"/>
              </a:ext>
            </a:extLst>
          </p:cNvPr>
          <p:cNvSpPr/>
          <p:nvPr/>
        </p:nvSpPr>
        <p:spPr bwMode="auto">
          <a:xfrm>
            <a:off x="3648290" y="5547717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L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60A31CD-0FE4-4050-B9DB-627A236B009D}"/>
              </a:ext>
            </a:extLst>
          </p:cNvPr>
          <p:cNvSpPr/>
          <p:nvPr/>
        </p:nvSpPr>
        <p:spPr bwMode="auto">
          <a:xfrm>
            <a:off x="3084356" y="5548286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590A87C-1336-496A-950F-9BF149EE9DB5}"/>
              </a:ext>
            </a:extLst>
          </p:cNvPr>
          <p:cNvSpPr/>
          <p:nvPr/>
        </p:nvSpPr>
        <p:spPr bwMode="auto">
          <a:xfrm>
            <a:off x="4211370" y="5551553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G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FA21554-6EFB-40CD-B2BA-970B4D82F5F5}"/>
              </a:ext>
            </a:extLst>
          </p:cNvPr>
          <p:cNvSpPr/>
          <p:nvPr/>
        </p:nvSpPr>
        <p:spPr bwMode="auto">
          <a:xfrm>
            <a:off x="4722170" y="5545202"/>
            <a:ext cx="556260" cy="52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A0D3B1B-334A-4417-ADE5-B6F187E0472E}"/>
              </a:ext>
            </a:extLst>
          </p:cNvPr>
          <p:cNvSpPr txBox="1"/>
          <p:nvPr/>
        </p:nvSpPr>
        <p:spPr>
          <a:xfrm>
            <a:off x="1539363" y="5667155"/>
            <a:ext cx="169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Algoritmo =</a:t>
            </a:r>
          </a:p>
        </p:txBody>
      </p: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A04A70D-60FC-42B1-8DCA-7FCDC0B73525}"/>
              </a:ext>
            </a:extLst>
          </p:cNvPr>
          <p:cNvSpPr txBox="1"/>
          <p:nvPr/>
        </p:nvSpPr>
        <p:spPr>
          <a:xfrm>
            <a:off x="266700" y="1419225"/>
            <a:ext cx="8401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Cadeia de </a:t>
            </a:r>
            <a:r>
              <a:rPr lang="pt-BR" sz="2400" dirty="0" err="1"/>
              <a:t>caracter</a:t>
            </a:r>
            <a:r>
              <a:rPr lang="pt-BR" sz="2400" dirty="0"/>
              <a:t> ou </a:t>
            </a:r>
            <a:r>
              <a:rPr lang="pt-BR" sz="2400" dirty="0" err="1"/>
              <a:t>String</a:t>
            </a:r>
            <a:r>
              <a:rPr lang="pt-BR" sz="2400" dirty="0"/>
              <a:t> = “Cynthia da Silva Barbosa”</a:t>
            </a:r>
          </a:p>
        </p:txBody>
      </p:sp>
    </p:spTree>
    <p:extLst>
      <p:ext uri="{BB962C8B-B14F-4D97-AF65-F5344CB8AC3E}">
        <p14:creationId xmlns:p14="http://schemas.microsoft.com/office/powerpoint/2010/main" val="726919279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  <a:p>
            <a:pPr lvl="1"/>
            <a:r>
              <a:rPr lang="pt-BR" dirty="0"/>
              <a:t>Escreva um programa que, por meio de uma cadeia de caracteres, inicialize e exiba o nome completo de uma pessoa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EB249EE-A38C-4339-AF8B-2A0DB897510A}"/>
              </a:ext>
            </a:extLst>
          </p:cNvPr>
          <p:cNvSpPr/>
          <p:nvPr/>
        </p:nvSpPr>
        <p:spPr>
          <a:xfrm>
            <a:off x="474956" y="3126542"/>
            <a:ext cx="7008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// Cadeia de caracteres.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char nome[80] = "Joaquim da Silva Cruz";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char sexo = ‘F’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nome;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0;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Unidimensionais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4" name="Retângulo 3"/>
          <p:cNvSpPr/>
          <p:nvPr/>
        </p:nvSpPr>
        <p:spPr bwMode="auto">
          <a:xfrm>
            <a:off x="336176" y="2178426"/>
            <a:ext cx="8525435" cy="424926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// Vetores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salario[3];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"Informe o salário de 3 funcionários:\n";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&gt;&gt; salario[0] &gt;&gt; salario[1] &gt;&gt; salario[2];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nSalários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informados:";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[0]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[1]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endl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[2]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100046" y="2164976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exemplo006.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cpp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da execução do programa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945" y="2347630"/>
            <a:ext cx="773811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  <a:p>
            <a:pPr lvl="1"/>
            <a:r>
              <a:rPr lang="pt-BR" dirty="0"/>
              <a:t>Escreva um programa que preencha um vetor unidimensional de caracteres com o nome digitado pelo usuário e exiba-o</a:t>
            </a:r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100046" y="1721225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exemplo014.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cpp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B6C4AE6-5BEE-4E56-9A3E-F8670F088DB5}"/>
              </a:ext>
            </a:extLst>
          </p:cNvPr>
          <p:cNvSpPr/>
          <p:nvPr/>
        </p:nvSpPr>
        <p:spPr>
          <a:xfrm>
            <a:off x="221943" y="1388631"/>
            <a:ext cx="8557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// Cadeia de caracteres.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char nome[80];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"Digite seu nome completo: ";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(nome, 80);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nome digitado foi " &lt;&lt; nome;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da execução do programa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945" y="2293842"/>
            <a:ext cx="773811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A12B208-77FF-49B8-B689-75FD8537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68F60FA-2D31-4048-A791-B1B13E4CD4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51" t="11639" r="37573" b="11208"/>
          <a:stretch/>
        </p:blipFill>
        <p:spPr>
          <a:xfrm>
            <a:off x="-1418028" y="-1015313"/>
            <a:ext cx="10013365" cy="9153319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BDB7EA6-53EE-42C6-BF17-EEA136EA88F6}"/>
              </a:ext>
            </a:extLst>
          </p:cNvPr>
          <p:cNvSpPr/>
          <p:nvPr/>
        </p:nvSpPr>
        <p:spPr bwMode="auto">
          <a:xfrm>
            <a:off x="4385568" y="1663347"/>
            <a:ext cx="1926454" cy="28086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E9E2A70-FCBF-4CEB-BDDB-DE52DB0FA7DD}"/>
              </a:ext>
            </a:extLst>
          </p:cNvPr>
          <p:cNvSpPr/>
          <p:nvPr/>
        </p:nvSpPr>
        <p:spPr bwMode="auto">
          <a:xfrm>
            <a:off x="6312022" y="1663347"/>
            <a:ext cx="1926454" cy="28086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88729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100046" y="1721225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exemplo015.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cpp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BE43889-CBCC-4238-95EB-A9EEE21CFDA8}"/>
              </a:ext>
            </a:extLst>
          </p:cNvPr>
          <p:cNvSpPr/>
          <p:nvPr/>
        </p:nvSpPr>
        <p:spPr>
          <a:xfrm>
            <a:off x="207793" y="1319476"/>
            <a:ext cx="1083602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// Cadeia de caracteres.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TOTPES = 3;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char nome[TOTPES][80]; 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 = </a:t>
            </a:r>
            <a:r>
              <a:rPr lang="pt-BR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 i &lt; TOTPES; i++)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nDigite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o nome da pessoa " &lt;&lt; i + 1 &lt;&lt; ": ";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cin.getline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(nome[i], 80);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nNomes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digitados: " 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 = </a:t>
            </a:r>
            <a:r>
              <a:rPr lang="pt-BR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 i &lt; TOTPES; i++) 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"\n\t" &lt;&lt; nome[i];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da execução do programa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945" y="2334183"/>
            <a:ext cx="773811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63538">
              <a:buFont typeface="+mj-lt"/>
              <a:buAutoNum type="arabicPeriod"/>
            </a:pPr>
            <a:r>
              <a:rPr lang="pt-BR" dirty="0"/>
              <a:t>Uma empresa de construção possui o currículo com pretensão salarial de nove candidatos a pedreiro. Ela precisa contratar cinco pedreiros para a execução de uma construção. Sabendo que os salários pretendidos estão armazenados em um vetor unidimensional, faça um programa que retorne a identificação dos cinco pedreiros com menores pretensões salariais.</a:t>
            </a:r>
          </a:p>
          <a:p>
            <a:pPr marL="365125">
              <a:spcBef>
                <a:spcPts val="1800"/>
              </a:spcBef>
              <a:buNone/>
            </a:pPr>
            <a:r>
              <a:rPr lang="pt-BR" dirty="0"/>
              <a:t>0 – R$ 984,59	1 – R$ 876,77	2 – R$ 867,56</a:t>
            </a:r>
          </a:p>
          <a:p>
            <a:pPr marL="365125">
              <a:spcBef>
                <a:spcPts val="600"/>
              </a:spcBef>
              <a:buNone/>
            </a:pPr>
            <a:r>
              <a:rPr lang="pt-BR" dirty="0"/>
              <a:t>3 – R$ 858,90	4 – R$ 845,99	5 – R$ 768,98</a:t>
            </a:r>
          </a:p>
          <a:p>
            <a:pPr marL="365125">
              <a:spcBef>
                <a:spcPts val="600"/>
              </a:spcBef>
              <a:buNone/>
            </a:pPr>
            <a:r>
              <a:rPr lang="pt-BR" dirty="0"/>
              <a:t>6 – R$ 678,88	7 – R$ 803,05	8 – R$ 765,90</a:t>
            </a:r>
          </a:p>
          <a:p>
            <a:pPr>
              <a:buNone/>
            </a:pPr>
            <a:endParaRPr lang="pt-BR" dirty="0"/>
          </a:p>
          <a:p>
            <a:endParaRPr lang="pt-BR" dirty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19088" y="1636713"/>
            <a:ext cx="8524875" cy="4629150"/>
          </a:xfrm>
        </p:spPr>
        <p:txBody>
          <a:bodyPr/>
          <a:lstStyle/>
          <a:p>
            <a:pPr marL="0" indent="363538">
              <a:buFont typeface="+mj-lt"/>
              <a:buAutoNum type="arabicPeriod" startAt="2"/>
            </a:pPr>
            <a:r>
              <a:rPr lang="pt-BR" sz="2400" dirty="0"/>
              <a:t>Em uma pesquisa estatística realizada em uma maternidade, foram coletados o peso em gramas e a semana de gestação de cada um dos 20 bebês que lá nasceram. Escreva um programa em C++ que leia o peso e a semana de gestação do nascimento de cada um dos 20 bebês e realize as seguintes tarefas:</a:t>
            </a:r>
          </a:p>
          <a:p>
            <a:pPr marL="190500" lvl="1" indent="363538">
              <a:buFont typeface="+mj-lt"/>
              <a:buAutoNum type="alphaLcParenR"/>
            </a:pPr>
            <a:r>
              <a:rPr lang="pt-BR" sz="2000" dirty="0"/>
              <a:t>Calcular a quantidade de bebês prematuros (antes de 37 semanas) nascidos com baixo peso (abaixo de 2.500 gr.);</a:t>
            </a:r>
          </a:p>
          <a:p>
            <a:pPr marL="190500" lvl="1" indent="363538">
              <a:buFont typeface="+mj-lt"/>
              <a:buAutoNum type="alphaLcParenR"/>
            </a:pPr>
            <a:r>
              <a:rPr lang="pt-BR" sz="2000" dirty="0"/>
              <a:t>Calcular a quantidade de bebês prematuros nascidos com peso bom (a partir de 2.500 gr.);</a:t>
            </a:r>
          </a:p>
          <a:p>
            <a:pPr marL="190500" lvl="1" indent="363538">
              <a:buFont typeface="+mj-lt"/>
              <a:buAutoNum type="alphaLcParenR"/>
            </a:pPr>
            <a:r>
              <a:rPr lang="pt-BR" sz="2000" dirty="0"/>
              <a:t>Calcular o peso médio dos bebês prematuros;</a:t>
            </a:r>
          </a:p>
          <a:p>
            <a:pPr marL="190500" lvl="1" indent="363538">
              <a:buFont typeface="+mj-lt"/>
              <a:buAutoNum type="alphaLcParenR"/>
            </a:pPr>
            <a:r>
              <a:rPr lang="pt-BR" sz="2000" dirty="0"/>
              <a:t>Exibir um relatório com o peso e a semana de gestação do nascimento de cada bebê e ao final os dados calculados nos itens anteriores.</a:t>
            </a:r>
          </a:p>
          <a:p>
            <a:pPr>
              <a:buNone/>
            </a:pPr>
            <a:endParaRPr lang="pt-BR" sz="2400" dirty="0"/>
          </a:p>
          <a:p>
            <a:endParaRPr lang="pt-BR" sz="2400" dirty="0"/>
          </a:p>
          <a:p>
            <a:pPr>
              <a:buNone/>
            </a:pPr>
            <a:endParaRPr lang="pt-BR" sz="2400" dirty="0"/>
          </a:p>
        </p:txBody>
      </p:sp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Leitura Recomendada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ASCENCIO, Ana Fernanda Gomes; CAMPOS, </a:t>
            </a:r>
            <a:r>
              <a:rPr lang="pt-BR" dirty="0" err="1"/>
              <a:t>Edilene</a:t>
            </a:r>
            <a:r>
              <a:rPr lang="pt-BR" dirty="0"/>
              <a:t> Aparecida </a:t>
            </a:r>
            <a:r>
              <a:rPr lang="pt-BR" dirty="0" err="1"/>
              <a:t>Veneruchi</a:t>
            </a:r>
            <a:r>
              <a:rPr lang="pt-BR" dirty="0"/>
              <a:t> de. </a:t>
            </a:r>
            <a:r>
              <a:rPr lang="pt-BR" b="1" i="1" dirty="0"/>
              <a:t>Fundamentos da programação de computadores</a:t>
            </a:r>
            <a:r>
              <a:rPr lang="pt-BR" dirty="0"/>
              <a:t>. Capítulos 6, 7 e 9.</a:t>
            </a:r>
          </a:p>
          <a:p>
            <a:r>
              <a:rPr lang="pt-BR" dirty="0"/>
              <a:t>SAVITCH, Walter J. </a:t>
            </a:r>
            <a:r>
              <a:rPr lang="pt-BR" b="1" i="1" dirty="0"/>
              <a:t>C++</a:t>
            </a:r>
            <a:r>
              <a:rPr lang="pt-BR" dirty="0"/>
              <a:t> </a:t>
            </a:r>
            <a:r>
              <a:rPr lang="pt-BR" b="1" i="1" dirty="0"/>
              <a:t>absoluto</a:t>
            </a:r>
            <a:r>
              <a:rPr lang="pt-BR" dirty="0"/>
              <a:t>. Capítulos 5 e 9.</a:t>
            </a:r>
          </a:p>
          <a:p>
            <a:r>
              <a:rPr lang="pt-BR" dirty="0"/>
              <a:t>SCHILDT, </a:t>
            </a:r>
            <a:r>
              <a:rPr lang="pt-BR" dirty="0" err="1"/>
              <a:t>Hebert</a:t>
            </a:r>
            <a:r>
              <a:rPr lang="pt-BR" dirty="0"/>
              <a:t>. </a:t>
            </a:r>
            <a:r>
              <a:rPr lang="pt-BR" b="1" i="1" dirty="0"/>
              <a:t>C completo e total</a:t>
            </a:r>
            <a:r>
              <a:rPr lang="pt-BR" dirty="0"/>
              <a:t>. Capítulo 4.</a:t>
            </a:r>
          </a:p>
          <a:p>
            <a:r>
              <a:rPr lang="pt-BR" dirty="0"/>
              <a:t>DEITEL, H. M., DEITEL, </a:t>
            </a:r>
            <a:r>
              <a:rPr lang="pt-BR" dirty="0" err="1"/>
              <a:t>P.J.</a:t>
            </a:r>
            <a:r>
              <a:rPr lang="pt-BR" dirty="0"/>
              <a:t> </a:t>
            </a:r>
            <a:r>
              <a:rPr lang="pt-BR" b="1" i="1" dirty="0"/>
              <a:t>C++: como programar – 5ª ed.</a:t>
            </a:r>
            <a:r>
              <a:rPr lang="pt-BR" dirty="0"/>
              <a:t> Capítulos 2, 4, 5 e 7.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Unidimensionais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100046" y="2164976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exemplo006.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cpp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FF6823A-EFED-47B4-AA42-1FD5C026C8E1}"/>
              </a:ext>
            </a:extLst>
          </p:cNvPr>
          <p:cNvSpPr/>
          <p:nvPr/>
        </p:nvSpPr>
        <p:spPr>
          <a:xfrm>
            <a:off x="314325" y="1498811"/>
            <a:ext cx="95249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// Vetores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salario[3];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"Informe o salário de 3 funcionários:\n";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&gt;&gt; salario[0] &gt;&gt; salario[1] &gt;&gt; salario[2];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nSalários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informados:";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salario[0] &lt;&lt;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&lt;&lt; salario[1] &lt;&lt;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endl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    &lt;&lt; salario[2] &lt;&lt;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D5A12E2-AE28-4AE3-A491-CD4D4B833CCE}"/>
              </a:ext>
            </a:extLst>
          </p:cNvPr>
          <p:cNvSpPr/>
          <p:nvPr/>
        </p:nvSpPr>
        <p:spPr bwMode="auto">
          <a:xfrm>
            <a:off x="4522057" y="1505486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1050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E00A5F0-90B2-4268-A65F-996412EE7F66}"/>
              </a:ext>
            </a:extLst>
          </p:cNvPr>
          <p:cNvSpPr/>
          <p:nvPr/>
        </p:nvSpPr>
        <p:spPr bwMode="auto">
          <a:xfrm>
            <a:off x="5852865" y="1505486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4000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F6B95D6-9D21-4836-8776-6005CCDCD41F}"/>
              </a:ext>
            </a:extLst>
          </p:cNvPr>
          <p:cNvSpPr/>
          <p:nvPr/>
        </p:nvSpPr>
        <p:spPr bwMode="auto">
          <a:xfrm>
            <a:off x="7298387" y="1505486"/>
            <a:ext cx="815009" cy="685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2100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153660-F36A-4EC6-A732-8A34A002BBD1}"/>
              </a:ext>
            </a:extLst>
          </p:cNvPr>
          <p:cNvSpPr txBox="1"/>
          <p:nvPr/>
        </p:nvSpPr>
        <p:spPr>
          <a:xfrm>
            <a:off x="4794023" y="1084799"/>
            <a:ext cx="68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88FB77-85D7-42F9-AEF3-1C08D4C5ABAB}"/>
              </a:ext>
            </a:extLst>
          </p:cNvPr>
          <p:cNvSpPr txBox="1"/>
          <p:nvPr/>
        </p:nvSpPr>
        <p:spPr>
          <a:xfrm>
            <a:off x="6079986" y="1100719"/>
            <a:ext cx="68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5F2D765-E8CA-46F5-95FF-384F99C01B19}"/>
              </a:ext>
            </a:extLst>
          </p:cNvPr>
          <p:cNvSpPr txBox="1"/>
          <p:nvPr/>
        </p:nvSpPr>
        <p:spPr>
          <a:xfrm>
            <a:off x="7512488" y="1102082"/>
            <a:ext cx="68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096B261-5EAF-46D9-A419-1E22836684F2}"/>
              </a:ext>
            </a:extLst>
          </p:cNvPr>
          <p:cNvCxnSpPr/>
          <p:nvPr/>
        </p:nvCxnSpPr>
        <p:spPr bwMode="auto">
          <a:xfrm>
            <a:off x="5376068" y="1848386"/>
            <a:ext cx="44316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7605834-1B7D-4458-90C6-F155D4919E43}"/>
              </a:ext>
            </a:extLst>
          </p:cNvPr>
          <p:cNvCxnSpPr/>
          <p:nvPr/>
        </p:nvCxnSpPr>
        <p:spPr bwMode="auto">
          <a:xfrm>
            <a:off x="6761674" y="1848386"/>
            <a:ext cx="44316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971873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Unidimensionais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19088" y="1636713"/>
            <a:ext cx="8524875" cy="4629150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336176" y="2178426"/>
            <a:ext cx="8525435" cy="424926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// Vetores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[3];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"Informe o salário de 3 funcionários:\n";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[0] &gt;&gt;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[1] &gt;&gt;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nSalários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informados:";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[0]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[1]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endl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[2]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100046" y="2164976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exemplo006.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cpp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820271" y="3684114"/>
            <a:ext cx="2003612" cy="2685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90000" tIns="72000" bIns="72000">
            <a:spAutoFit/>
          </a:bodyPr>
          <a:lstStyle/>
          <a:p>
            <a:pPr marL="0" lvl="1" eaLnBrk="0" hangingPunct="0">
              <a:defRPr/>
            </a:pPr>
            <a:r>
              <a:rPr lang="pt-BR" sz="8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8" name="CaixaDeTexto 7"/>
          <p:cNvSpPr txBox="1"/>
          <p:nvPr/>
        </p:nvSpPr>
        <p:spPr bwMode="auto">
          <a:xfrm>
            <a:off x="609920" y="4747175"/>
            <a:ext cx="7368988" cy="2361398"/>
          </a:xfrm>
          <a:prstGeom prst="rect">
            <a:avLst/>
          </a:prstGeom>
          <a:solidFill>
            <a:schemeClr val="bg2">
              <a:lumMod val="20000"/>
              <a:lumOff val="80000"/>
              <a:alpha val="85000"/>
            </a:schemeClr>
          </a:solidFill>
          <a:ln>
            <a:solidFill>
              <a:srgbClr val="C00000">
                <a:alpha val="35000"/>
              </a:srgb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0000" tIns="72000" bIns="72000">
            <a:spAutoFit/>
          </a:bodyPr>
          <a:lstStyle/>
          <a:p>
            <a:pPr marL="0" lvl="1" eaLnBrk="0" hangingPunct="0">
              <a:buFont typeface="Arial" pitchFamily="34" charset="0"/>
              <a:buChar char="•"/>
              <a:defRPr/>
            </a:pPr>
            <a:r>
              <a:rPr lang="pt-BR" sz="2400" dirty="0">
                <a:cs typeface="Courier New" pitchFamily="49" charset="0"/>
              </a:rPr>
              <a:t> Declaração de um vetor, chamado </a:t>
            </a:r>
            <a:r>
              <a:rPr lang="pt-BR" sz="2400" b="1" dirty="0" err="1">
                <a:cs typeface="Courier New" pitchFamily="49" charset="0"/>
              </a:rPr>
              <a:t>salario</a:t>
            </a:r>
            <a:r>
              <a:rPr lang="pt-BR" sz="2400" dirty="0">
                <a:cs typeface="Courier New" pitchFamily="49" charset="0"/>
              </a:rPr>
              <a:t> do tipo inteiro, com três posições, ou seja, três elementos</a:t>
            </a:r>
          </a:p>
          <a:p>
            <a:pPr marL="0" lvl="1" eaLnBrk="0" hangingPunct="0">
              <a:buFont typeface="Arial" pitchFamily="34" charset="0"/>
              <a:buChar char="•"/>
              <a:defRPr/>
            </a:pPr>
            <a:endParaRPr lang="pt-BR" sz="2400" dirty="0">
              <a:cs typeface="Courier New" pitchFamily="49" charset="0"/>
            </a:endParaRPr>
          </a:p>
          <a:p>
            <a:pPr marL="0" lvl="1" eaLnBrk="0" hangingPunct="0">
              <a:defRPr/>
            </a:pPr>
            <a:r>
              <a:rPr lang="pt-BR" sz="2400" dirty="0">
                <a:cs typeface="Courier New" pitchFamily="49" charset="0"/>
              </a:rPr>
              <a:t>                                0       1       2</a:t>
            </a:r>
          </a:p>
          <a:p>
            <a:pPr marL="0" lvl="1" eaLnBrk="0" hangingPunct="0">
              <a:defRPr/>
            </a:pPr>
            <a:r>
              <a:rPr lang="pt-BR" sz="2400" i="1" dirty="0">
                <a:cs typeface="Courier New" pitchFamily="49" charset="0"/>
              </a:rPr>
              <a:t>             </a:t>
            </a:r>
            <a:r>
              <a:rPr lang="pt-BR" sz="2400" b="1" dirty="0" err="1">
                <a:cs typeface="Courier New" pitchFamily="49" charset="0"/>
              </a:rPr>
              <a:t>salario</a:t>
            </a:r>
            <a:endParaRPr lang="pt-BR" sz="2400" i="1" dirty="0">
              <a:cs typeface="Courier New" pitchFamily="49" charset="0"/>
            </a:endParaRPr>
          </a:p>
          <a:p>
            <a:pPr marL="0" lvl="1" eaLnBrk="0" hangingPunct="0">
              <a:defRPr/>
            </a:pPr>
            <a:endParaRPr lang="pt-BR" sz="2400" i="1" dirty="0">
              <a:cs typeface="Courier New" pitchFamily="49" charset="0"/>
            </a:endParaRP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25664"/>
              </p:ext>
            </p:extLst>
          </p:nvPr>
        </p:nvGraphicFramePr>
        <p:xfrm>
          <a:off x="2610523" y="6265863"/>
          <a:ext cx="2079810" cy="3708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9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/>
                        <a:t>1230,00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4200,00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b="1" dirty="0"/>
                        <a:t>3420,00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Unidimensionais</a:t>
            </a:r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319088" y="1636713"/>
            <a:ext cx="8524875" cy="4629150"/>
          </a:xfrm>
        </p:spPr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5" name="Retângulo 4"/>
          <p:cNvSpPr/>
          <p:nvPr/>
        </p:nvSpPr>
        <p:spPr bwMode="auto">
          <a:xfrm>
            <a:off x="336176" y="2178426"/>
            <a:ext cx="8525435" cy="424926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// Vetores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[3];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"Informe o salário de 3 funcionários:\n";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[0] &gt;&gt;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[1] &gt;&gt;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nSalários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informados:";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[0]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[1]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endl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[2] &lt;&lt;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100046" y="2164976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exemplo006.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cpp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CaixaDeTexto 6"/>
          <p:cNvSpPr txBox="1"/>
          <p:nvPr/>
        </p:nvSpPr>
        <p:spPr bwMode="auto">
          <a:xfrm>
            <a:off x="820270" y="4423699"/>
            <a:ext cx="5728447" cy="2685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90000" tIns="72000" bIns="72000">
            <a:spAutoFit/>
          </a:bodyPr>
          <a:lstStyle/>
          <a:p>
            <a:pPr marL="0" lvl="1" eaLnBrk="0" hangingPunct="0">
              <a:defRPr/>
            </a:pPr>
            <a:r>
              <a:rPr lang="pt-BR" sz="8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8" name="CaixaDeTexto 7"/>
          <p:cNvSpPr txBox="1"/>
          <p:nvPr/>
        </p:nvSpPr>
        <p:spPr bwMode="auto">
          <a:xfrm>
            <a:off x="1358153" y="4759876"/>
            <a:ext cx="7247964" cy="1622734"/>
          </a:xfrm>
          <a:prstGeom prst="rect">
            <a:avLst/>
          </a:prstGeom>
          <a:solidFill>
            <a:schemeClr val="bg2">
              <a:lumMod val="20000"/>
              <a:lumOff val="80000"/>
              <a:alpha val="85000"/>
            </a:schemeClr>
          </a:solidFill>
          <a:ln>
            <a:solidFill>
              <a:srgbClr val="C00000">
                <a:alpha val="35000"/>
              </a:srgb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90000" tIns="72000" bIns="72000">
            <a:spAutoFit/>
          </a:bodyPr>
          <a:lstStyle/>
          <a:p>
            <a:pPr marL="0" lvl="1" eaLnBrk="0" hangingPunct="0">
              <a:buFont typeface="Arial" pitchFamily="34" charset="0"/>
              <a:buChar char="•"/>
              <a:defRPr/>
            </a:pPr>
            <a:r>
              <a:rPr lang="pt-BR" sz="2400" dirty="0">
                <a:cs typeface="Courier New" pitchFamily="49" charset="0"/>
              </a:rPr>
              <a:t> Atribui valores aos elementos dos vetores</a:t>
            </a:r>
          </a:p>
          <a:p>
            <a:pPr marL="0" lvl="1" eaLnBrk="0" hangingPunct="0">
              <a:buFont typeface="Arial" pitchFamily="34" charset="0"/>
              <a:buChar char="•"/>
              <a:defRPr/>
            </a:pPr>
            <a:r>
              <a:rPr lang="pt-BR" sz="2400" i="1" dirty="0">
                <a:cs typeface="Courier New" pitchFamily="49" charset="0"/>
              </a:rPr>
              <a:t> </a:t>
            </a:r>
            <a:r>
              <a:rPr lang="pt-BR" sz="2400" dirty="0">
                <a:cs typeface="Courier New" pitchFamily="49" charset="0"/>
              </a:rPr>
              <a:t>Cada elemento é identificado pelo nome do vetor e o índice entre colchetes</a:t>
            </a:r>
          </a:p>
          <a:p>
            <a:pPr marL="0" lvl="1" eaLnBrk="0" hangingPunct="0">
              <a:buFont typeface="Arial" pitchFamily="34" charset="0"/>
              <a:buChar char="•"/>
              <a:defRPr/>
            </a:pPr>
            <a:r>
              <a:rPr lang="pt-BR" sz="2400" dirty="0">
                <a:cs typeface="Courier New" pitchFamily="49" charset="0"/>
              </a:rPr>
              <a:t> Vetores unidimensionais possuem apenas um índice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Unidimensionais</a:t>
            </a: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319088" y="1636713"/>
            <a:ext cx="8524875" cy="4629150"/>
          </a:xfrm>
        </p:spPr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6" name="Retângulo 5"/>
          <p:cNvSpPr/>
          <p:nvPr/>
        </p:nvSpPr>
        <p:spPr bwMode="auto">
          <a:xfrm>
            <a:off x="336176" y="2178426"/>
            <a:ext cx="8525435" cy="4249267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// Vetores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using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[3];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"Informe o salário de 3 funcionários:\n";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[0] &gt;&gt;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[1] &gt;&gt;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salario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"\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nSalários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informados:";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i = 0; i &lt; 3; i++)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&lt;&lt; salario[i];</a:t>
            </a:r>
          </a:p>
          <a:p>
            <a:endParaRPr lang="pt-B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r>
              <a:rPr lang="pt-B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100046" y="2164976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exemplo007.</a:t>
            </a: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cpp</a:t>
            </a:r>
            <a:endParaRPr lang="pt-BR" b="1" dirty="0">
              <a:solidFill>
                <a:schemeClr val="accent5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Unidimensionais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Resultado da execução do programa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945" y="2361077"/>
            <a:ext cx="773811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  <p:tag name="THINKCELLUNDODONOTDELETE" val="2"/>
</p:tagLst>
</file>

<file path=ppt/theme/theme1.xml><?xml version="1.0" encoding="utf-8"?>
<a:theme xmlns:a="http://schemas.openxmlformats.org/drawingml/2006/main" name="Waves">
  <a:themeElements>
    <a:clrScheme name="Standarddesign 1">
      <a:dk1>
        <a:srgbClr val="000000"/>
      </a:dk1>
      <a:lt1>
        <a:srgbClr val="FFFFFF"/>
      </a:lt1>
      <a:dk2>
        <a:srgbClr val="082740"/>
      </a:dk2>
      <a:lt2>
        <a:srgbClr val="BE0009"/>
      </a:lt2>
      <a:accent1>
        <a:srgbClr val="1C4C74"/>
      </a:accent1>
      <a:accent2>
        <a:srgbClr val="2C6D92"/>
      </a:accent2>
      <a:accent3>
        <a:srgbClr val="FFFFFF"/>
      </a:accent3>
      <a:accent4>
        <a:srgbClr val="000000"/>
      </a:accent4>
      <a:accent5>
        <a:srgbClr val="ABB2BC"/>
      </a:accent5>
      <a:accent6>
        <a:srgbClr val="276284"/>
      </a:accent6>
      <a:hlink>
        <a:srgbClr val="4797B9"/>
      </a:hlink>
      <a:folHlink>
        <a:srgbClr val="65C3E3"/>
      </a:folHlink>
    </a:clrScheme>
    <a:fontScheme name="Standard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82740"/>
        </a:dk2>
        <a:lt2>
          <a:srgbClr val="BE0009"/>
        </a:lt2>
        <a:accent1>
          <a:srgbClr val="1C4C74"/>
        </a:accent1>
        <a:accent2>
          <a:srgbClr val="2C6D92"/>
        </a:accent2>
        <a:accent3>
          <a:srgbClr val="FFFFFF"/>
        </a:accent3>
        <a:accent4>
          <a:srgbClr val="000000"/>
        </a:accent4>
        <a:accent5>
          <a:srgbClr val="ABB2BC"/>
        </a:accent5>
        <a:accent6>
          <a:srgbClr val="276284"/>
        </a:accent6>
        <a:hlink>
          <a:srgbClr val="4797B9"/>
        </a:hlink>
        <a:folHlink>
          <a:srgbClr val="65C3E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Waves</Template>
  <TotalTime>4459</TotalTime>
  <Words>3839</Words>
  <Application>Microsoft Office PowerPoint</Application>
  <PresentationFormat>Apresentação na tela (4:3)</PresentationFormat>
  <Paragraphs>678</Paragraphs>
  <Slides>49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Courier New</vt:lpstr>
      <vt:lpstr>Wingdings</vt:lpstr>
      <vt:lpstr>Waves</vt:lpstr>
      <vt:lpstr>Vetores</vt:lpstr>
      <vt:lpstr>Vetores</vt:lpstr>
      <vt:lpstr>Vetores</vt:lpstr>
      <vt:lpstr>Vetores Unidimensionais</vt:lpstr>
      <vt:lpstr>Vetores Unidimensionais</vt:lpstr>
      <vt:lpstr>Vetores Unidimensionais</vt:lpstr>
      <vt:lpstr>Vetores Unidimensionais</vt:lpstr>
      <vt:lpstr>Vetores Unidimensionais</vt:lpstr>
      <vt:lpstr>Vetores Unidimensionais</vt:lpstr>
      <vt:lpstr>Vetores Unidimensionais</vt:lpstr>
      <vt:lpstr>Vetores Unidimensionais</vt:lpstr>
      <vt:lpstr>Vetores Unidimensionais</vt:lpstr>
      <vt:lpstr>Vetores Unidimensionais</vt:lpstr>
      <vt:lpstr>Vetores Unidimensionais</vt:lpstr>
      <vt:lpstr>Vetores Unidimensionais</vt:lpstr>
      <vt:lpstr>Vetores Unidimensionais</vt:lpstr>
      <vt:lpstr>Vetores Multidimensionais</vt:lpstr>
      <vt:lpstr>Vetores Multidimensionais</vt:lpstr>
      <vt:lpstr>Vetores Multidimensionais</vt:lpstr>
      <vt:lpstr>Vetores Multidimensionais</vt:lpstr>
      <vt:lpstr>Vetores Multidimensionais</vt:lpstr>
      <vt:lpstr>Vetores Multidimensionais</vt:lpstr>
      <vt:lpstr>Vetores Multidimensionais</vt:lpstr>
      <vt:lpstr>Vetores Multidimensionais</vt:lpstr>
      <vt:lpstr>Vetores Multidimensionais</vt:lpstr>
      <vt:lpstr>Vetores Multidimensionais</vt:lpstr>
      <vt:lpstr>Vetores Multidimensionais</vt:lpstr>
      <vt:lpstr>Vetores Multidimensionais</vt:lpstr>
      <vt:lpstr>Vetores Multidimensionais</vt:lpstr>
      <vt:lpstr>Vetores Multidimensionais</vt:lpstr>
      <vt:lpstr>Cadeia de Caracteres</vt:lpstr>
      <vt:lpstr>Cadeia de Caracteres</vt:lpstr>
      <vt:lpstr>Cadeia de Caracteres</vt:lpstr>
      <vt:lpstr>Cadeia de Caracteres</vt:lpstr>
      <vt:lpstr>Apresentação do PowerPoint</vt:lpstr>
      <vt:lpstr>Cadeia de Caracteres</vt:lpstr>
      <vt:lpstr>Cadeia de Caracteres</vt:lpstr>
      <vt:lpstr>Apresentação do PowerPoint</vt:lpstr>
      <vt:lpstr>Cadeia de Caracteres</vt:lpstr>
      <vt:lpstr>Cadeia de Caracteres</vt:lpstr>
      <vt:lpstr>Cadeia de Caracteres</vt:lpstr>
      <vt:lpstr>Cadeia de Caracteres</vt:lpstr>
      <vt:lpstr>Cadeia de Caracteres</vt:lpstr>
      <vt:lpstr>Cadeia de Caracteres</vt:lpstr>
      <vt:lpstr>Cadeia de Caracteres</vt:lpstr>
      <vt:lpstr>Cadeia de Caracteres</vt:lpstr>
      <vt:lpstr>Exercícios</vt:lpstr>
      <vt:lpstr>Exercícios</vt:lpstr>
      <vt:lpstr>Leitura Recomendada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de Computadores</dc:title>
  <dc:creator>fborges</dc:creator>
  <cp:lastModifiedBy>CYNTHIA DA SILVA BARBOSA</cp:lastModifiedBy>
  <cp:revision>427</cp:revision>
  <cp:lastPrinted>2005-03-15T07:48:11Z</cp:lastPrinted>
  <dcterms:created xsi:type="dcterms:W3CDTF">2009-08-12T23:33:01Z</dcterms:created>
  <dcterms:modified xsi:type="dcterms:W3CDTF">2021-11-03T22:00:57Z</dcterms:modified>
</cp:coreProperties>
</file>