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361" r:id="rId2"/>
    <p:sldId id="584" r:id="rId3"/>
    <p:sldId id="588" r:id="rId4"/>
    <p:sldId id="596" r:id="rId5"/>
    <p:sldId id="589" r:id="rId6"/>
    <p:sldId id="585" r:id="rId7"/>
    <p:sldId id="594" r:id="rId8"/>
    <p:sldId id="590" r:id="rId9"/>
    <p:sldId id="609" r:id="rId10"/>
    <p:sldId id="597" r:id="rId11"/>
    <p:sldId id="612" r:id="rId12"/>
    <p:sldId id="586" r:id="rId13"/>
    <p:sldId id="608" r:id="rId14"/>
    <p:sldId id="610" r:id="rId15"/>
    <p:sldId id="611" r:id="rId16"/>
    <p:sldId id="591" r:id="rId17"/>
    <p:sldId id="587" r:id="rId18"/>
    <p:sldId id="359"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683">
          <p15:clr>
            <a:srgbClr val="A4A3A4"/>
          </p15:clr>
        </p15:guide>
        <p15:guide id="2" orient="horz" pos="219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1" clrIdx="0"/>
  <p:cmAuthor id="2" name="向严" initials="向严"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6D0"/>
    <a:srgbClr val="020343"/>
    <a:srgbClr val="0066D1"/>
    <a:srgbClr val="000441"/>
    <a:srgbClr val="000442"/>
    <a:srgbClr val="2E75B6"/>
    <a:srgbClr val="0A1735"/>
    <a:srgbClr val="0A225A"/>
    <a:srgbClr val="091E4C"/>
    <a:srgbClr val="0727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79210" autoAdjust="0"/>
  </p:normalViewPr>
  <p:slideViewPr>
    <p:cSldViewPr snapToGrid="0">
      <p:cViewPr varScale="1">
        <p:scale>
          <a:sx n="102" d="100"/>
          <a:sy n="102" d="100"/>
        </p:scale>
        <p:origin x="552" y="102"/>
      </p:cViewPr>
      <p:guideLst>
        <p:guide pos="2683"/>
        <p:guide orient="horz" pos="2190"/>
      </p:guideLst>
    </p:cSldViewPr>
  </p:slideViewPr>
  <p:notesTextViewPr>
    <p:cViewPr>
      <p:scale>
        <a:sx n="125" d="100"/>
        <a:sy n="125" d="100"/>
      </p:scale>
      <p:origin x="0" y="0"/>
    </p:cViewPr>
  </p:notesTextViewPr>
  <p:sorterViewPr>
    <p:cViewPr>
      <p:scale>
        <a:sx n="100" d="100"/>
        <a:sy n="100" d="100"/>
      </p:scale>
      <p:origin x="0" y="0"/>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zh-CN"/>
              <a:t>线上</a:t>
            </a:r>
            <a:r>
              <a:rPr lang="en-US"/>
              <a:t>A</a:t>
            </a:r>
            <a:r>
              <a:rPr lang="zh-CN"/>
              <a:t>榜分数</a:t>
            </a:r>
          </a:p>
        </c:rich>
      </c:tx>
      <c:overlay val="0"/>
      <c:spPr>
        <a:noFill/>
        <a:ln>
          <a:noFill/>
        </a:ln>
        <a:effectLst/>
      </c:spPr>
      <c:txPr>
        <a:bodyPr rot="0" spcFirstLastPara="1" vertOverflow="ellipsis" vert="horz" wrap="square" anchor="ctr" anchorCtr="1"/>
        <a:lstStyle/>
        <a:p>
          <a:pPr>
            <a:defRPr lang="zh-CN"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manualLayout>
          <c:layoutTarget val="inner"/>
          <c:xMode val="edge"/>
          <c:yMode val="edge"/>
          <c:x val="6.1361354264519899E-2"/>
          <c:y val="0.19326683291770599"/>
          <c:w val="0.91743363061454497"/>
          <c:h val="0.64798941902835705"/>
        </c:manualLayout>
      </c:layout>
      <c:lineChart>
        <c:grouping val="standard"/>
        <c:varyColors val="0"/>
        <c:ser>
          <c:idx val="0"/>
          <c:order val="0"/>
          <c:tx>
            <c:strRef>
              <c:f>Sheet1!$B$1</c:f>
              <c:strCache>
                <c:ptCount val="1"/>
                <c:pt idx="0">
                  <c:v>score</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lt1">
                        <a:lumMod val="8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Sheet1!$A$2:$A$11</c:f>
              <c:strCache>
                <c:ptCount val="10"/>
                <c:pt idx="0">
                  <c:v>GP base</c:v>
                </c:pt>
                <c:pt idx="1">
                  <c:v>FGM</c:v>
                </c:pt>
                <c:pt idx="2">
                  <c:v>EMA</c:v>
                </c:pt>
                <c:pt idx="3">
                  <c:v>增加轮数</c:v>
                </c:pt>
                <c:pt idx="4">
                  <c:v>换large</c:v>
                </c:pt>
                <c:pt idx="5">
                  <c:v>五折</c:v>
                </c:pt>
                <c:pt idx="6">
                  <c:v>增加CCL数据</c:v>
                </c:pt>
                <c:pt idx="7">
                  <c:v>后处理</c:v>
                </c:pt>
                <c:pt idx="8">
                  <c:v>与GRTE融合</c:v>
                </c:pt>
                <c:pt idx="9">
                  <c:v>加入A榜伪标</c:v>
                </c:pt>
              </c:strCache>
            </c:strRef>
          </c:cat>
          <c:val>
            <c:numRef>
              <c:f>Sheet1!$B$2:$B$11</c:f>
              <c:numCache>
                <c:formatCode>General</c:formatCode>
                <c:ptCount val="10"/>
                <c:pt idx="0">
                  <c:v>0.66</c:v>
                </c:pt>
                <c:pt idx="1">
                  <c:v>0.66500000000000004</c:v>
                </c:pt>
                <c:pt idx="2">
                  <c:v>0.67200000000000004</c:v>
                </c:pt>
                <c:pt idx="3">
                  <c:v>0.67300000000000004</c:v>
                </c:pt>
                <c:pt idx="4">
                  <c:v>0.68500000000000005</c:v>
                </c:pt>
                <c:pt idx="5">
                  <c:v>0.70799999999999996</c:v>
                </c:pt>
                <c:pt idx="6">
                  <c:v>0.746</c:v>
                </c:pt>
                <c:pt idx="7">
                  <c:v>0.749</c:v>
                </c:pt>
                <c:pt idx="8">
                  <c:v>0.75849999999999995</c:v>
                </c:pt>
                <c:pt idx="9">
                  <c:v>0.75929999999999997</c:v>
                </c:pt>
              </c:numCache>
            </c:numRef>
          </c:val>
          <c:smooth val="0"/>
          <c:extLst>
            <c:ext xmlns:c16="http://schemas.microsoft.com/office/drawing/2014/chart" uri="{C3380CC4-5D6E-409C-BE32-E72D297353CC}">
              <c16:uniqueId val="{00000000-4028-4F6D-9717-EFCE26CAF601}"/>
            </c:ext>
          </c:extLst>
        </c:ser>
        <c:dLbls>
          <c:showLegendKey val="0"/>
          <c:showVal val="0"/>
          <c:showCatName val="0"/>
          <c:showSerName val="0"/>
          <c:showPercent val="0"/>
          <c:showBubbleSize val="0"/>
        </c:dLbls>
        <c:smooth val="0"/>
        <c:axId val="1468413439"/>
        <c:axId val="1468413855"/>
      </c:lineChart>
      <c:catAx>
        <c:axId val="1468413439"/>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0" spcFirstLastPara="1" vertOverflow="ellipsis" wrap="square" anchor="ctr" anchorCtr="1"/>
          <a:lstStyle/>
          <a:p>
            <a:pPr>
              <a:defRPr lang="zh-CN" sz="1195" b="0" i="0" u="none" strike="noStrike" kern="1200" baseline="0">
                <a:solidFill>
                  <a:schemeClr val="lt1">
                    <a:lumMod val="85000"/>
                  </a:schemeClr>
                </a:solidFill>
                <a:latin typeface="+mn-lt"/>
                <a:ea typeface="+mn-ea"/>
                <a:cs typeface="+mn-cs"/>
              </a:defRPr>
            </a:pPr>
            <a:endParaRPr lang="zh-CN"/>
          </a:p>
        </c:txPr>
        <c:crossAx val="1468413855"/>
        <c:crosses val="autoZero"/>
        <c:auto val="1"/>
        <c:lblAlgn val="ctr"/>
        <c:lblOffset val="100"/>
        <c:noMultiLvlLbl val="0"/>
      </c:catAx>
      <c:valAx>
        <c:axId val="146841385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lt1">
                    <a:lumMod val="85000"/>
                  </a:schemeClr>
                </a:solidFill>
                <a:latin typeface="+mn-lt"/>
                <a:ea typeface="+mn-ea"/>
                <a:cs typeface="+mn-cs"/>
              </a:defRPr>
            </a:pPr>
            <a:endParaRPr lang="zh-CN"/>
          </a:p>
        </c:txPr>
        <c:crossAx val="1468413439"/>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en-US" altLang="zh-CN" dirty="0"/>
              <a:t>ccl</a:t>
            </a:r>
            <a:r>
              <a:rPr lang="zh-CN" altLang="en-US" dirty="0"/>
              <a:t>数据关系分布</a:t>
            </a:r>
          </a:p>
        </c:rich>
      </c:tx>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数量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部件故障</c:v>
                </c:pt>
                <c:pt idx="1">
                  <c:v>性能故障</c:v>
                </c:pt>
              </c:strCache>
            </c:strRef>
          </c:cat>
          <c:val>
            <c:numRef>
              <c:f>Sheet1!$B$2:$B$3</c:f>
              <c:numCache>
                <c:formatCode>General</c:formatCode>
                <c:ptCount val="2"/>
                <c:pt idx="0">
                  <c:v>2812</c:v>
                </c:pt>
                <c:pt idx="1">
                  <c:v>188</c:v>
                </c:pt>
              </c:numCache>
            </c:numRef>
          </c:val>
          <c:extLst>
            <c:ext xmlns:c16="http://schemas.microsoft.com/office/drawing/2014/chart" uri="{C3380CC4-5D6E-409C-BE32-E72D297353CC}">
              <c16:uniqueId val="{00000000-60C4-4432-8C24-4FF8112B83BB}"/>
            </c:ext>
          </c:extLst>
        </c:ser>
        <c:dLbls>
          <c:showLegendKey val="0"/>
          <c:showVal val="0"/>
          <c:showCatName val="0"/>
          <c:showSerName val="0"/>
          <c:showPercent val="0"/>
          <c:showBubbleSize val="0"/>
        </c:dLbls>
        <c:gapWidth val="219"/>
        <c:overlap val="-27"/>
        <c:axId val="595088992"/>
        <c:axId val="898756736"/>
      </c:barChart>
      <c:catAx>
        <c:axId val="59508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898756736"/>
        <c:crosses val="autoZero"/>
        <c:auto val="1"/>
        <c:lblAlgn val="ctr"/>
        <c:lblOffset val="100"/>
        <c:noMultiLvlLbl val="0"/>
      </c:catAx>
      <c:valAx>
        <c:axId val="898756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595088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样本量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训练集</c:v>
                </c:pt>
                <c:pt idx="1">
                  <c:v>CCL数据</c:v>
                </c:pt>
              </c:strCache>
            </c:strRef>
          </c:cat>
          <c:val>
            <c:numRef>
              <c:f>Sheet1!$B$2:$B$3</c:f>
              <c:numCache>
                <c:formatCode>General</c:formatCode>
                <c:ptCount val="2"/>
                <c:pt idx="0">
                  <c:v>1491</c:v>
                </c:pt>
                <c:pt idx="1">
                  <c:v>1944</c:v>
                </c:pt>
              </c:numCache>
            </c:numRef>
          </c:val>
          <c:extLst>
            <c:ext xmlns:c16="http://schemas.microsoft.com/office/drawing/2014/chart" uri="{C3380CC4-5D6E-409C-BE32-E72D297353CC}">
              <c16:uniqueId val="{00000000-C257-454B-A5A2-5F50AE23B804}"/>
            </c:ext>
          </c:extLst>
        </c:ser>
        <c:dLbls>
          <c:showLegendKey val="0"/>
          <c:showVal val="0"/>
          <c:showCatName val="0"/>
          <c:showSerName val="0"/>
          <c:showPercent val="0"/>
          <c:showBubbleSize val="0"/>
        </c:dLbls>
        <c:gapWidth val="219"/>
        <c:overlap val="-27"/>
        <c:axId val="597061088"/>
        <c:axId val="898748832"/>
      </c:barChart>
      <c:catAx>
        <c:axId val="597061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898748832"/>
        <c:crosses val="autoZero"/>
        <c:auto val="1"/>
        <c:lblAlgn val="ctr"/>
        <c:lblOffset val="100"/>
        <c:noMultiLvlLbl val="0"/>
      </c:catAx>
      <c:valAx>
        <c:axId val="898748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597061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ltLang="en-US" dirty="0"/>
              <a:t>训练集关系分布</a:t>
            </a:r>
          </a:p>
        </c:rich>
      </c:tx>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数量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部件故障</c:v>
                </c:pt>
                <c:pt idx="1">
                  <c:v>性能故障</c:v>
                </c:pt>
                <c:pt idx="2">
                  <c:v>检测工具</c:v>
                </c:pt>
                <c:pt idx="3">
                  <c:v>组成</c:v>
                </c:pt>
              </c:strCache>
            </c:strRef>
          </c:cat>
          <c:val>
            <c:numRef>
              <c:f>Sheet1!$B$2:$B$5</c:f>
              <c:numCache>
                <c:formatCode>General</c:formatCode>
                <c:ptCount val="4"/>
                <c:pt idx="0">
                  <c:v>6013</c:v>
                </c:pt>
                <c:pt idx="1">
                  <c:v>442</c:v>
                </c:pt>
                <c:pt idx="2">
                  <c:v>28</c:v>
                </c:pt>
                <c:pt idx="3">
                  <c:v>218</c:v>
                </c:pt>
              </c:numCache>
            </c:numRef>
          </c:val>
          <c:extLst>
            <c:ext xmlns:c16="http://schemas.microsoft.com/office/drawing/2014/chart" uri="{C3380CC4-5D6E-409C-BE32-E72D297353CC}">
              <c16:uniqueId val="{00000000-E22B-4425-BFA5-8768650D5E61}"/>
            </c:ext>
          </c:extLst>
        </c:ser>
        <c:dLbls>
          <c:showLegendKey val="0"/>
          <c:showVal val="0"/>
          <c:showCatName val="0"/>
          <c:showSerName val="0"/>
          <c:showPercent val="0"/>
          <c:showBubbleSize val="0"/>
        </c:dLbls>
        <c:gapWidth val="219"/>
        <c:overlap val="-27"/>
        <c:axId val="788027664"/>
        <c:axId val="1224239424"/>
      </c:barChart>
      <c:catAx>
        <c:axId val="78802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1224239424"/>
        <c:crosses val="autoZero"/>
        <c:auto val="1"/>
        <c:lblAlgn val="ctr"/>
        <c:lblOffset val="100"/>
        <c:noMultiLvlLbl val="0"/>
      </c:catAx>
      <c:valAx>
        <c:axId val="1224239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788027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cked"/>
        <c:varyColors val="0"/>
        <c:ser>
          <c:idx val="0"/>
          <c:order val="0"/>
          <c:tx>
            <c:strRef>
              <c:f>Sheet1!$B$1</c:f>
              <c:strCache>
                <c:ptCount val="1"/>
                <c:pt idx="0">
                  <c:v>样本量</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训练集</c:v>
                </c:pt>
                <c:pt idx="1">
                  <c:v>200滑窗</c:v>
                </c:pt>
                <c:pt idx="2">
                  <c:v>加CCL数据</c:v>
                </c:pt>
                <c:pt idx="3">
                  <c:v>加A榜伪标</c:v>
                </c:pt>
              </c:strCache>
            </c:strRef>
          </c:cat>
          <c:val>
            <c:numRef>
              <c:f>Sheet1!$B$2:$B$5</c:f>
              <c:numCache>
                <c:formatCode>General</c:formatCode>
                <c:ptCount val="4"/>
                <c:pt idx="0">
                  <c:v>1491</c:v>
                </c:pt>
                <c:pt idx="1">
                  <c:v>2159</c:v>
                </c:pt>
                <c:pt idx="2">
                  <c:v>4130</c:v>
                </c:pt>
                <c:pt idx="3">
                  <c:v>5120</c:v>
                </c:pt>
              </c:numCache>
            </c:numRef>
          </c:val>
          <c:smooth val="0"/>
          <c:extLst>
            <c:ext xmlns:c16="http://schemas.microsoft.com/office/drawing/2014/chart" uri="{C3380CC4-5D6E-409C-BE32-E72D297353CC}">
              <c16:uniqueId val="{00000000-A092-4E53-BD09-61646C88EEFE}"/>
            </c:ext>
          </c:extLst>
        </c:ser>
        <c:dLbls>
          <c:showLegendKey val="0"/>
          <c:showVal val="0"/>
          <c:showCatName val="0"/>
          <c:showSerName val="0"/>
          <c:showPercent val="0"/>
          <c:showBubbleSize val="0"/>
        </c:dLbls>
        <c:upDownBars>
          <c:gapWidth val="150"/>
          <c:upBars>
            <c:spPr>
              <a:solidFill>
                <a:schemeClr val="lt1"/>
              </a:solidFill>
              <a:ln w="9525">
                <a:solidFill>
                  <a:schemeClr val="tx1">
                    <a:lumMod val="15000"/>
                    <a:lumOff val="85000"/>
                  </a:schemeClr>
                </a:solidFill>
              </a:ln>
              <a:effectLst/>
            </c:spPr>
          </c:upBars>
          <c:downBars>
            <c:spPr>
              <a:solidFill>
                <a:schemeClr val="dk1">
                  <a:lumMod val="65000"/>
                  <a:lumOff val="35000"/>
                </a:schemeClr>
              </a:solidFill>
              <a:ln w="9525">
                <a:solidFill>
                  <a:schemeClr val="tx1">
                    <a:lumMod val="65000"/>
                    <a:lumOff val="35000"/>
                  </a:schemeClr>
                </a:solidFill>
              </a:ln>
              <a:effectLst/>
            </c:spPr>
          </c:downBars>
        </c:upDownBars>
        <c:smooth val="0"/>
        <c:axId val="1263785936"/>
        <c:axId val="1261881440"/>
      </c:lineChart>
      <c:catAx>
        <c:axId val="1263785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1261881440"/>
        <c:crosses val="autoZero"/>
        <c:auto val="1"/>
        <c:lblAlgn val="ctr"/>
        <c:lblOffset val="100"/>
        <c:noMultiLvlLbl val="0"/>
      </c:catAx>
      <c:valAx>
        <c:axId val="1261881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1263785936"/>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由于赛题背景和赛题任务，前面的团队已经有详细介绍了，这里就不再赘述了。</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GFM</a:t>
            </a:r>
            <a:r>
              <a:rPr lang="zh-CN" altLang="en-US" dirty="0"/>
              <a:t>生成了新的</a:t>
            </a:r>
            <a:r>
              <a:rPr lang="en-US" altLang="zh-CN" dirty="0"/>
              <a:t>subject</a:t>
            </a:r>
            <a:r>
              <a:rPr lang="zh-CN" altLang="en-US" dirty="0"/>
              <a:t>和</a:t>
            </a:r>
            <a:r>
              <a:rPr lang="en-US" altLang="zh-CN" dirty="0"/>
              <a:t>object</a:t>
            </a:r>
            <a:r>
              <a:rPr lang="zh-CN" altLang="en-US" dirty="0"/>
              <a:t>特征</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3" name="文本框 12"/>
          <p:cNvSpPr txBox="1"/>
          <p:nvPr userDrawn="1"/>
        </p:nvSpPr>
        <p:spPr>
          <a:xfrm>
            <a:off x="1162050" y="2438400"/>
            <a:ext cx="8865870" cy="922020"/>
          </a:xfrm>
          <a:prstGeom prst="rect">
            <a:avLst/>
          </a:prstGeom>
          <a:noFill/>
        </p:spPr>
        <p:txBody>
          <a:bodyPr wrap="square" rtlCol="0">
            <a:spAutoFit/>
          </a:bodyPr>
          <a:lstStyle/>
          <a:p>
            <a:pPr>
              <a:lnSpc>
                <a:spcPct val="150000"/>
              </a:lnSpc>
            </a:pPr>
            <a:r>
              <a:rPr lang="zh-CN" altLang="en-US" sz="36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a:t>
            </a:r>
            <a:r>
              <a:rPr lang="en-US" altLang="zh-CN" sz="36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CCF BDCI  </a:t>
            </a:r>
            <a:r>
              <a:rPr lang="zh-CN" altLang="en-US" sz="36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大咖说》</a:t>
            </a:r>
            <a:r>
              <a:rPr lang="zh-CN" altLang="en-US" sz="32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专题报告</a:t>
            </a:r>
            <a:endParaRPr lang="zh-CN" altLang="en-US" sz="3200"/>
          </a:p>
        </p:txBody>
      </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614047"/>
            <a:ext cx="12192000" cy="5853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CCF BDCI "/>
          <p:cNvPicPr>
            <a:picLocks noChangeAspect="1"/>
          </p:cNvPicPr>
          <p:nvPr userDrawn="1"/>
        </p:nvPicPr>
        <p:blipFill>
          <a:blip r:embed="rId3"/>
          <a:stretch>
            <a:fillRect/>
          </a:stretch>
        </p:blipFill>
        <p:spPr>
          <a:xfrm>
            <a:off x="8437245" y="154307"/>
            <a:ext cx="3501390" cy="35814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alpha val="35000"/>
          </a:schemeClr>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2022/11/28</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35000"/>
          </a:schemeClr>
        </a:solidFill>
        <a:effectLst/>
      </p:bgPr>
    </p:bg>
    <p:spTree>
      <p:nvGrpSpPr>
        <p:cNvPr id="1" name=""/>
        <p:cNvGrpSpPr/>
        <p:nvPr/>
      </p:nvGrpSpPr>
      <p:grpSpPr>
        <a:xfrm>
          <a:off x="0" y="0"/>
          <a:ext cx="0" cy="0"/>
          <a:chOff x="0" y="0"/>
          <a:chExt cx="0" cy="0"/>
        </a:xfrm>
      </p:grpSpPr>
      <p:sp>
        <p:nvSpPr>
          <p:cNvPr id="2" name="文本框 1"/>
          <p:cNvSpPr txBox="1"/>
          <p:nvPr userDrawn="1"/>
        </p:nvSpPr>
        <p:spPr>
          <a:xfrm>
            <a:off x="1162050" y="2438400"/>
            <a:ext cx="8865870" cy="922020"/>
          </a:xfrm>
          <a:prstGeom prst="rect">
            <a:avLst/>
          </a:prstGeom>
          <a:noFill/>
        </p:spPr>
        <p:txBody>
          <a:bodyPr wrap="square" rtlCol="0">
            <a:spAutoFit/>
          </a:bodyPr>
          <a:lstStyle/>
          <a:p>
            <a:pPr>
              <a:lnSpc>
                <a:spcPct val="150000"/>
              </a:lnSpc>
            </a:pPr>
            <a:r>
              <a:rPr lang="zh-CN" altLang="en-US" sz="36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a:t>
            </a:r>
            <a:r>
              <a:rPr lang="en-US" altLang="zh-CN" sz="36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CCF BDCI  </a:t>
            </a:r>
            <a:r>
              <a:rPr lang="zh-CN" altLang="en-US" sz="36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大咖说》</a:t>
            </a:r>
            <a:r>
              <a:rPr lang="zh-CN" altLang="en-US" sz="32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专题报告</a:t>
            </a:r>
            <a:endParaRPr lang="zh-CN" altLang="en-US" sz="3200"/>
          </a:p>
        </p:txBody>
      </p:sp>
      <p:pic>
        <p:nvPicPr>
          <p:cNvPr id="3" name="图片 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userDrawn="1"/>
        </p:nvSpPr>
        <p:spPr>
          <a:xfrm>
            <a:off x="0" y="614047"/>
            <a:ext cx="12192000" cy="5853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CCF BDCI "/>
          <p:cNvPicPr>
            <a:picLocks noChangeAspect="1"/>
          </p:cNvPicPr>
          <p:nvPr userDrawn="1"/>
        </p:nvPicPr>
        <p:blipFill>
          <a:blip r:embed="rId6"/>
          <a:stretch>
            <a:fillRect/>
          </a:stretch>
        </p:blipFill>
        <p:spPr>
          <a:xfrm>
            <a:off x="8437245" y="154307"/>
            <a:ext cx="3501390" cy="35814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150000"/>
        </a:lnSpc>
        <a:spcBef>
          <a:spcPct val="0"/>
        </a:spcBef>
        <a:buNone/>
        <a:defRPr sz="3200" b="1" i="0" kern="1200">
          <a:solidFill>
            <a:schemeClr val="bg1"/>
          </a:solidFill>
          <a:latin typeface="思源黑体 CN Bold" panose="020B0800000000000000" charset="-122"/>
          <a:ea typeface="思源黑体 CN Bold" panose="020B0800000000000000" charset="-122"/>
          <a:cs typeface="思源黑体 CN Bold" panose="020B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spaces.ac.cn/archives/8888" TargetMode="Externa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5.png"/><Relationship Id="rId5" Type="http://schemas.openxmlformats.org/officeDocument/2006/relationships/tags" Target="../tags/tag6.xml"/><Relationship Id="rId10" Type="http://schemas.openxmlformats.org/officeDocument/2006/relationships/notesSlide" Target="../notesSlides/notesSlide1.xml"/><Relationship Id="rId4" Type="http://schemas.openxmlformats.org/officeDocument/2006/relationships/tags" Target="../tags/tag5.xml"/><Relationship Id="rId9"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chart" Target="../charts/char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副标题 17"/>
          <p:cNvSpPr>
            <a:spLocks noGrp="1"/>
          </p:cNvSpPr>
          <p:nvPr>
            <p:ph type="subTitle" idx="4294967295"/>
          </p:nvPr>
        </p:nvSpPr>
        <p:spPr>
          <a:xfrm>
            <a:off x="838200" y="296545"/>
            <a:ext cx="4382135" cy="585470"/>
          </a:xfrm>
        </p:spPr>
        <p:txBody>
          <a:bodyPr/>
          <a:lstStyle/>
          <a:p>
            <a:endParaRPr lang="zh-CN" altLang="en-US"/>
          </a:p>
        </p:txBody>
      </p:sp>
      <p:sp>
        <p:nvSpPr>
          <p:cNvPr id="23" name="文本框 22"/>
          <p:cNvSpPr txBox="1"/>
          <p:nvPr/>
        </p:nvSpPr>
        <p:spPr>
          <a:xfrm>
            <a:off x="2468245" y="1251585"/>
            <a:ext cx="309880" cy="368300"/>
          </a:xfrm>
          <a:prstGeom prst="rect">
            <a:avLst/>
          </a:prstGeom>
          <a:noFill/>
        </p:spPr>
        <p:txBody>
          <a:bodyPr wrap="none" rtlCol="0">
            <a:spAutoFit/>
          </a:bodyPr>
          <a:lstStyle/>
          <a:p>
            <a:endParaRPr lang="zh-CN" altLang="en-US"/>
          </a:p>
        </p:txBody>
      </p:sp>
      <p:pic>
        <p:nvPicPr>
          <p:cNvPr id="2" name="图片 1" descr="C:\Users\PC\Desktop\2.png2"/>
          <p:cNvPicPr>
            <a:picLocks noChangeAspect="1"/>
          </p:cNvPicPr>
          <p:nvPr/>
        </p:nvPicPr>
        <p:blipFill>
          <a:blip r:embed="rId2"/>
          <a:srcRect/>
          <a:stretch>
            <a:fillRect/>
          </a:stretch>
        </p:blipFill>
        <p:spPr>
          <a:xfrm>
            <a:off x="0" y="0"/>
            <a:ext cx="12192000" cy="6858000"/>
          </a:xfrm>
          <a:prstGeom prst="rect">
            <a:avLst/>
          </a:prstGeom>
        </p:spPr>
      </p:pic>
      <p:sp>
        <p:nvSpPr>
          <p:cNvPr id="5" name="文本框 4"/>
          <p:cNvSpPr txBox="1"/>
          <p:nvPr/>
        </p:nvSpPr>
        <p:spPr>
          <a:xfrm>
            <a:off x="0" y="2493061"/>
            <a:ext cx="12192000" cy="1200329"/>
          </a:xfrm>
          <a:prstGeom prst="rect">
            <a:avLst/>
          </a:prstGeom>
          <a:noFill/>
        </p:spPr>
        <p:txBody>
          <a:bodyPr wrap="square" rtlCol="0">
            <a:spAutoFit/>
          </a:bodyPr>
          <a:lstStyle/>
          <a:p>
            <a:r>
              <a:rPr lang="zh-CN" altLang="en-US" sz="3600" b="1" dirty="0">
                <a:solidFill>
                  <a:schemeClr val="bg1"/>
                </a:solidFill>
              </a:rPr>
              <a:t>   工业知识图谱关系抽取</a:t>
            </a:r>
            <a:endParaRPr lang="en-US" altLang="zh-CN" sz="3600" b="1" dirty="0">
              <a:solidFill>
                <a:schemeClr val="bg1"/>
              </a:solidFill>
            </a:endParaRPr>
          </a:p>
          <a:p>
            <a:pPr algn="ctr"/>
            <a:r>
              <a:rPr lang="en-US" altLang="zh-CN" sz="3600" b="1" dirty="0">
                <a:solidFill>
                  <a:schemeClr val="bg1"/>
                </a:solidFill>
              </a:rPr>
              <a:t>                                   ——</a:t>
            </a:r>
            <a:r>
              <a:rPr lang="zh-CN" altLang="en-US" sz="3600" b="1" dirty="0">
                <a:solidFill>
                  <a:schemeClr val="bg1"/>
                </a:solidFill>
              </a:rPr>
              <a:t>高端装备制造知识图谱自动化构建</a:t>
            </a:r>
          </a:p>
        </p:txBody>
      </p:sp>
      <p:sp>
        <p:nvSpPr>
          <p:cNvPr id="7" name="文本框 6"/>
          <p:cNvSpPr txBox="1"/>
          <p:nvPr/>
        </p:nvSpPr>
        <p:spPr>
          <a:xfrm>
            <a:off x="4148324" y="4335733"/>
            <a:ext cx="4114643" cy="461665"/>
          </a:xfrm>
          <a:prstGeom prst="rect">
            <a:avLst/>
          </a:prstGeom>
          <a:noFill/>
        </p:spPr>
        <p:txBody>
          <a:bodyPr wrap="square" rtlCol="0">
            <a:spAutoFit/>
          </a:bodyPr>
          <a:lstStyle/>
          <a:p>
            <a:r>
              <a:rPr lang="zh-CN" altLang="en-US" sz="2400" dirty="0">
                <a:solidFill>
                  <a:schemeClr val="bg1"/>
                </a:solidFill>
                <a:latin typeface="思源黑体 CN Bold" panose="020B0800000000000000" charset="-122"/>
                <a:ea typeface="思源黑体 CN Bold" panose="020B0800000000000000" charset="-122"/>
                <a:cs typeface="思源黑体 CN Bold" panose="020B0800000000000000" charset="-122"/>
              </a:rPr>
              <a:t>队伍名称：反卷局来围观</a:t>
            </a:r>
            <a:endParaRPr lang="en-US" altLang="zh-CN" sz="2400" dirty="0">
              <a:solidFill>
                <a:schemeClr val="bg1"/>
              </a:solidFill>
              <a:latin typeface="思源黑体 CN Bold" panose="020B0800000000000000" charset="-122"/>
              <a:ea typeface="思源黑体 CN Bold" panose="020B0800000000000000" charset="-122"/>
              <a:cs typeface="思源黑体 CN Bold" panose="020B0800000000000000" charset="-122"/>
            </a:endParaRPr>
          </a:p>
        </p:txBody>
      </p:sp>
      <p:pic>
        <p:nvPicPr>
          <p:cNvPr id="8" name="图片 7" descr="CCF BDCI "/>
          <p:cNvPicPr>
            <a:picLocks noChangeAspect="1"/>
          </p:cNvPicPr>
          <p:nvPr/>
        </p:nvPicPr>
        <p:blipFill>
          <a:blip r:embed="rId3"/>
          <a:stretch>
            <a:fillRect/>
          </a:stretch>
        </p:blipFill>
        <p:spPr>
          <a:xfrm>
            <a:off x="600167" y="543288"/>
            <a:ext cx="4310000" cy="440464"/>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165" y="1135631"/>
            <a:ext cx="5473835" cy="4404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143"/>
    </mc:Choice>
    <mc:Fallback xmlns="">
      <p:transition spd="slow" advTm="114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数据 9"/>
          <p:cNvSpPr/>
          <p:nvPr/>
        </p:nvSpPr>
        <p:spPr>
          <a:xfrm>
            <a:off x="3281885" y="128838"/>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p:nvSpPr>
        <p:spPr>
          <a:xfrm>
            <a:off x="2108343" y="13029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赛题分析</a:t>
            </a:r>
          </a:p>
        </p:txBody>
      </p:sp>
      <p:sp>
        <p:nvSpPr>
          <p:cNvPr id="14" name="流程图: 数据 13"/>
          <p:cNvSpPr/>
          <p:nvPr/>
        </p:nvSpPr>
        <p:spPr>
          <a:xfrm>
            <a:off x="4462916" y="130934"/>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33734"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解决方案</a:t>
            </a:r>
          </a:p>
        </p:txBody>
      </p:sp>
      <p:sp>
        <p:nvSpPr>
          <p:cNvPr id="16" name="流程图: 数据 15"/>
          <p:cNvSpPr/>
          <p:nvPr/>
        </p:nvSpPr>
        <p:spPr>
          <a:xfrm>
            <a:off x="5642291" y="126793"/>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795563"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总结思考</a:t>
            </a:r>
          </a:p>
        </p:txBody>
      </p:sp>
      <p:pic>
        <p:nvPicPr>
          <p:cNvPr id="19" name="图片 18"/>
          <p:cNvPicPr>
            <a:picLocks noChangeAspect="1"/>
          </p:cNvPicPr>
          <p:nvPr/>
        </p:nvPicPr>
        <p:blipFill>
          <a:blip r:embed="rId3"/>
          <a:stretch>
            <a:fillRect/>
          </a:stretch>
        </p:blipFill>
        <p:spPr>
          <a:xfrm>
            <a:off x="166885" y="128834"/>
            <a:ext cx="1832182" cy="386127"/>
          </a:xfrm>
          <a:prstGeom prst="rect">
            <a:avLst/>
          </a:prstGeom>
          <a:ln>
            <a:solidFill>
              <a:schemeClr val="bg1">
                <a:lumMod val="95000"/>
              </a:schemeClr>
            </a:solidFill>
          </a:ln>
        </p:spPr>
      </p:pic>
      <p:sp>
        <p:nvSpPr>
          <p:cNvPr id="171" name="文本框 170"/>
          <p:cNvSpPr txBox="1"/>
          <p:nvPr/>
        </p:nvSpPr>
        <p:spPr>
          <a:xfrm>
            <a:off x="6762210" y="1006344"/>
            <a:ext cx="5383162" cy="5091074"/>
          </a:xfrm>
          <a:prstGeom prst="rect">
            <a:avLst/>
          </a:prstGeom>
          <a:noFill/>
          <a:ln w="28575" cmpd="sng">
            <a:solidFill>
              <a:schemeClr val="accent1">
                <a:shade val="50000"/>
              </a:schemeClr>
            </a:solidFill>
            <a:prstDash val="sysDot"/>
          </a:ln>
        </p:spPr>
        <p:txBody>
          <a:bodyPr wrap="square" rtlCol="0">
            <a:spAutoFit/>
          </a:bodyPr>
          <a:lstStyle/>
          <a:p>
            <a:pPr marL="285750" indent="-285750">
              <a:lnSpc>
                <a:spcPct val="150000"/>
              </a:lnSpc>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数据去噪：通过投票法进行补标，提高外部数据质量</a:t>
            </a:r>
            <a:endParaRPr lang="en-US" altLang="zh-CN"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charset="0"/>
              <a:buChar char="Ø"/>
            </a:pPr>
            <a:endParaRPr lang="zh-CN" altLang="en-US" sz="1400" dirty="0"/>
          </a:p>
          <a:p>
            <a:pPr marL="285750" indent="-285750" fontAlgn="auto">
              <a:lnSpc>
                <a:spcPct val="150000"/>
              </a:lnSpc>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模型：</a:t>
            </a:r>
            <a:r>
              <a:rPr lang="en-US" altLang="zh-CN" b="1" dirty="0" err="1">
                <a:solidFill>
                  <a:schemeClr val="accent6"/>
                </a:solidFill>
              </a:rPr>
              <a:t>GPLinker</a:t>
            </a:r>
            <a:r>
              <a:rPr lang="zh-CN" altLang="en-US" sz="1600" dirty="0">
                <a:latin typeface="Times New Roman" panose="02020603050405020304" pitchFamily="18" charset="0"/>
                <a:cs typeface="Times New Roman" panose="02020603050405020304" pitchFamily="18" charset="0"/>
              </a:rPr>
              <a:t>模型</a:t>
            </a:r>
            <a:r>
              <a:rPr lang="zh-CN" altLang="en-US" sz="1600" b="1" dirty="0">
                <a:solidFill>
                  <a:schemeClr val="accent2">
                    <a:lumMod val="75000"/>
                  </a:schemeClr>
                </a:solidFill>
              </a:rPr>
              <a:t>召回率</a:t>
            </a:r>
            <a:r>
              <a:rPr lang="zh-CN" altLang="en-US" sz="1600" dirty="0">
                <a:latin typeface="Times New Roman" panose="02020603050405020304" pitchFamily="18" charset="0"/>
                <a:cs typeface="Times New Roman" panose="02020603050405020304" pitchFamily="18" charset="0"/>
              </a:rPr>
              <a:t>高、</a:t>
            </a:r>
            <a:r>
              <a:rPr lang="en-US" altLang="zh-CN" b="1" dirty="0" err="1">
                <a:solidFill>
                  <a:schemeClr val="accent6"/>
                </a:solidFill>
              </a:rPr>
              <a:t>GRTE</a:t>
            </a:r>
            <a:r>
              <a:rPr lang="zh-CN" altLang="en-US" sz="1600" dirty="0">
                <a:latin typeface="Times New Roman" panose="02020603050405020304" pitchFamily="18" charset="0"/>
                <a:cs typeface="Times New Roman" panose="02020603050405020304" pitchFamily="18" charset="0"/>
              </a:rPr>
              <a:t>模型</a:t>
            </a:r>
            <a:r>
              <a:rPr lang="zh-CN" altLang="en-US" sz="1600" b="1" dirty="0">
                <a:solidFill>
                  <a:schemeClr val="accent2">
                    <a:lumMod val="75000"/>
                  </a:schemeClr>
                </a:solidFill>
              </a:rPr>
              <a:t>精确率</a:t>
            </a:r>
            <a:r>
              <a:rPr lang="zh-CN" altLang="en-US" sz="1600" dirty="0">
                <a:latin typeface="Times New Roman" panose="02020603050405020304" pitchFamily="18" charset="0"/>
                <a:cs typeface="Times New Roman" panose="02020603050405020304" pitchFamily="18" charset="0"/>
              </a:rPr>
              <a:t>高。</a:t>
            </a:r>
          </a:p>
          <a:p>
            <a:pPr fontAlgn="auto">
              <a:lnSpc>
                <a:spcPct val="150000"/>
              </a:lnSpc>
            </a:pPr>
            <a:endParaRPr lang="zh-CN" altLang="en-US" sz="1400" dirty="0"/>
          </a:p>
          <a:p>
            <a:pPr marL="285750" indent="-285750" fontAlgn="auto">
              <a:lnSpc>
                <a:spcPct val="150000"/>
              </a:lnSpc>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训练数据：</a:t>
            </a:r>
            <a:r>
              <a:rPr lang="en-US" altLang="zh-CN" sz="1600" dirty="0">
                <a:latin typeface="Times New Roman" panose="02020603050405020304" pitchFamily="18" charset="0"/>
                <a:cs typeface="Times New Roman" panose="02020603050405020304" pitchFamily="18" charset="0"/>
              </a:rPr>
              <a:t>65%</a:t>
            </a:r>
            <a:r>
              <a:rPr lang="zh-CN" altLang="en-US" sz="1600" dirty="0">
                <a:latin typeface="Times New Roman" panose="02020603050405020304" pitchFamily="18" charset="0"/>
                <a:cs typeface="Times New Roman" panose="02020603050405020304" pitchFamily="18" charset="0"/>
              </a:rPr>
              <a:t>模型用了</a:t>
            </a:r>
            <a:r>
              <a:rPr lang="zh-CN" altLang="en-US" sz="1600" b="1" dirty="0">
                <a:solidFill>
                  <a:schemeClr val="accent2">
                    <a:lumMod val="75000"/>
                  </a:schemeClr>
                </a:solidFill>
              </a:rPr>
              <a:t>伪标</a:t>
            </a:r>
            <a:r>
              <a:rPr lang="en-US" altLang="zh-CN" sz="1600" b="1" dirty="0">
                <a:solidFill>
                  <a:schemeClr val="accent2">
                    <a:lumMod val="75000"/>
                  </a:schemeClr>
                </a:solidFill>
              </a:rPr>
              <a:t>CCL</a:t>
            </a:r>
            <a:r>
              <a:rPr lang="zh-CN" altLang="en-US" sz="1600" b="1" dirty="0">
                <a:solidFill>
                  <a:schemeClr val="accent2">
                    <a:lumMod val="75000"/>
                  </a:schemeClr>
                </a:solidFill>
              </a:rPr>
              <a:t>和</a:t>
            </a:r>
            <a:r>
              <a:rPr lang="en-US" altLang="zh-CN" sz="1600" b="1" dirty="0">
                <a:solidFill>
                  <a:schemeClr val="accent2">
                    <a:lumMod val="75000"/>
                  </a:schemeClr>
                </a:solidFill>
              </a:rPr>
              <a:t>A</a:t>
            </a:r>
            <a:r>
              <a:rPr lang="zh-CN" altLang="en-US" sz="1600" b="1" dirty="0">
                <a:solidFill>
                  <a:schemeClr val="accent2">
                    <a:lumMod val="75000"/>
                  </a:schemeClr>
                </a:solidFill>
              </a:rPr>
              <a:t>榜</a:t>
            </a:r>
            <a:r>
              <a:rPr lang="zh-CN" altLang="en-US" sz="1600" dirty="0">
                <a:latin typeface="Times New Roman" panose="02020603050405020304" pitchFamily="18" charset="0"/>
                <a:cs typeface="Times New Roman" panose="02020603050405020304" pitchFamily="18" charset="0"/>
              </a:rPr>
              <a:t>数据，</a:t>
            </a:r>
            <a:r>
              <a:rPr lang="en-US" altLang="zh-CN" sz="1600" dirty="0">
                <a:latin typeface="Times New Roman" panose="02020603050405020304" pitchFamily="18" charset="0"/>
                <a:cs typeface="Times New Roman" panose="02020603050405020304" pitchFamily="18" charset="0"/>
              </a:rPr>
              <a:t>35%</a:t>
            </a:r>
            <a:r>
              <a:rPr lang="zh-CN" altLang="en-US" sz="1600" dirty="0">
                <a:latin typeface="Times New Roman" panose="02020603050405020304" pitchFamily="18" charset="0"/>
                <a:cs typeface="Times New Roman" panose="02020603050405020304" pitchFamily="18" charset="0"/>
              </a:rPr>
              <a:t>模型只用训练集，有效提升模型泛化能力。</a:t>
            </a:r>
            <a:endParaRPr lang="en-US" altLang="zh-CN" sz="1600" dirty="0">
              <a:latin typeface="Times New Roman" panose="02020603050405020304" pitchFamily="18" charset="0"/>
              <a:cs typeface="Times New Roman" panose="02020603050405020304" pitchFamily="18" charset="0"/>
            </a:endParaRPr>
          </a:p>
          <a:p>
            <a:pPr marL="285750" indent="-285750" fontAlgn="auto">
              <a:lnSpc>
                <a:spcPct val="150000"/>
              </a:lnSpc>
              <a:buFont typeface="Wingdings" panose="05000000000000000000" charset="0"/>
              <a:buChar char="Ø"/>
            </a:pPr>
            <a:endParaRPr lang="zh-CN" altLang="en-US" sz="1400" dirty="0"/>
          </a:p>
          <a:p>
            <a:pPr marL="285750" indent="-285750" fontAlgn="auto">
              <a:lnSpc>
                <a:spcPct val="150000"/>
              </a:lnSpc>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融合方式：差异化</a:t>
            </a:r>
            <a:r>
              <a:rPr lang="zh-CN" altLang="en-US" sz="1600" b="1" dirty="0">
                <a:solidFill>
                  <a:schemeClr val="accent2">
                    <a:lumMod val="75000"/>
                  </a:schemeClr>
                </a:solidFill>
              </a:rPr>
              <a:t>多级模型融合，</a:t>
            </a:r>
            <a:r>
              <a:rPr lang="zh-CN" altLang="en-US" sz="1600" dirty="0">
                <a:latin typeface="Times New Roman" panose="02020603050405020304" pitchFamily="18" charset="0"/>
                <a:cs typeface="Times New Roman" panose="02020603050405020304" pitchFamily="18" charset="0"/>
              </a:rPr>
              <a:t>收益接近</a:t>
            </a:r>
            <a:r>
              <a:rPr lang="en-US" altLang="zh-CN" sz="1600" b="1" dirty="0">
                <a:solidFill>
                  <a:schemeClr val="accent2">
                    <a:lumMod val="75000"/>
                  </a:schemeClr>
                </a:solidFill>
              </a:rPr>
              <a:t>3</a:t>
            </a:r>
            <a:r>
              <a:rPr lang="zh-CN" altLang="en-US" sz="1600" b="1" dirty="0">
                <a:solidFill>
                  <a:schemeClr val="accent2">
                    <a:lumMod val="75000"/>
                  </a:schemeClr>
                </a:solidFill>
              </a:rPr>
              <a:t>个百分点。</a:t>
            </a:r>
            <a:endParaRPr lang="en-US" altLang="zh-CN" sz="1600" b="1" dirty="0">
              <a:solidFill>
                <a:schemeClr val="accent2">
                  <a:lumMod val="75000"/>
                </a:schemeClr>
              </a:solidFill>
            </a:endParaRPr>
          </a:p>
          <a:p>
            <a:pPr fontAlgn="auto">
              <a:lnSpc>
                <a:spcPct val="150000"/>
              </a:lnSpc>
            </a:pPr>
            <a:endParaRPr lang="zh-CN" altLang="en-US" sz="1400" dirty="0"/>
          </a:p>
          <a:p>
            <a:pPr marL="285750" indent="-285750" fontAlgn="auto">
              <a:lnSpc>
                <a:spcPct val="150000"/>
              </a:lnSpc>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结果后处理：去除掉头实体和尾实体具有重叠文本的三元组、实体存在空格的三元组；去掉边界相同的两个实体中短的三元组等，提升</a:t>
            </a:r>
            <a:r>
              <a:rPr lang="en-US" altLang="zh-CN" sz="1600" b="1" dirty="0">
                <a:solidFill>
                  <a:schemeClr val="accent2">
                    <a:lumMod val="75000"/>
                  </a:schemeClr>
                </a:solidFill>
                <a:latin typeface="Times New Roman" panose="02020603050405020304" pitchFamily="18" charset="0"/>
                <a:cs typeface="Times New Roman" panose="02020603050405020304" pitchFamily="18" charset="0"/>
              </a:rPr>
              <a:t>1~1.5</a:t>
            </a:r>
            <a:r>
              <a:rPr lang="zh-CN" altLang="en-US" sz="1600" b="1" dirty="0">
                <a:solidFill>
                  <a:schemeClr val="accent2">
                    <a:lumMod val="75000"/>
                  </a:schemeClr>
                </a:solidFill>
              </a:rPr>
              <a:t>个千分点。</a:t>
            </a:r>
            <a:endParaRPr lang="en-US" altLang="zh-CN" sz="1600" b="1" dirty="0">
              <a:solidFill>
                <a:schemeClr val="accent2">
                  <a:lumMod val="75000"/>
                </a:schemeClr>
              </a:solidFill>
            </a:endParaRPr>
          </a:p>
          <a:p>
            <a:pPr fontAlgn="auto">
              <a:lnSpc>
                <a:spcPct val="150000"/>
              </a:lnSpc>
            </a:pPr>
            <a:endParaRPr lang="en-US" altLang="zh-CN" sz="1400" b="1" dirty="0">
              <a:solidFill>
                <a:schemeClr val="accent2">
                  <a:lumMod val="75000"/>
                </a:schemeClr>
              </a:solidFill>
            </a:endParaRPr>
          </a:p>
          <a:p>
            <a:pPr fontAlgn="auto">
              <a:lnSpc>
                <a:spcPct val="150000"/>
              </a:lnSpc>
            </a:pPr>
            <a:endParaRPr lang="zh-CN" altLang="en-US" sz="1400" dirty="0"/>
          </a:p>
        </p:txBody>
      </p:sp>
      <p:sp>
        <p:nvSpPr>
          <p:cNvPr id="20" name="矩形 19"/>
          <p:cNvSpPr/>
          <p:nvPr/>
        </p:nvSpPr>
        <p:spPr>
          <a:xfrm>
            <a:off x="-30928" y="765724"/>
            <a:ext cx="4605041" cy="450215"/>
          </a:xfrm>
          <a:prstGeom prst="rect">
            <a:avLst/>
          </a:prstGeom>
        </p:spPr>
        <p:txBody>
          <a:bodyPr wrap="square">
            <a:spAutoFit/>
          </a:bodyPr>
          <a:lstStyle/>
          <a:p>
            <a:pPr marL="285750" indent="-285750">
              <a:lnSpc>
                <a:spcPts val="2800"/>
              </a:lnSpc>
              <a:buFont typeface="Wingdings" panose="05000000000000000000" pitchFamily="2" charset="2"/>
              <a:buChar char="Ø"/>
            </a:pPr>
            <a:r>
              <a:rPr lang="zh-CN" altLang="en-US" sz="2400" b="1" dirty="0">
                <a:latin typeface="+mn-ea"/>
              </a:rPr>
              <a:t>方案整体架构：</a:t>
            </a:r>
            <a:endParaRPr lang="en-US" altLang="zh-CN" sz="1700" dirty="0"/>
          </a:p>
        </p:txBody>
      </p:sp>
      <p:grpSp>
        <p:nvGrpSpPr>
          <p:cNvPr id="34" name="组合 33"/>
          <p:cNvGrpSpPr/>
          <p:nvPr/>
        </p:nvGrpSpPr>
        <p:grpSpPr>
          <a:xfrm>
            <a:off x="836" y="1235550"/>
            <a:ext cx="6040766" cy="1122686"/>
            <a:chOff x="-132970" y="1546004"/>
            <a:chExt cx="6040766" cy="1122686"/>
          </a:xfrm>
        </p:grpSpPr>
        <p:sp>
          <p:nvSpPr>
            <p:cNvPr id="3" name="矩形: 圆角 2"/>
            <p:cNvSpPr/>
            <p:nvPr/>
          </p:nvSpPr>
          <p:spPr>
            <a:xfrm>
              <a:off x="-132970" y="1546004"/>
              <a:ext cx="1347537" cy="5628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训练集</a:t>
              </a:r>
            </a:p>
          </p:txBody>
        </p:sp>
        <p:cxnSp>
          <p:nvCxnSpPr>
            <p:cNvPr id="7" name="直接连接符 6"/>
            <p:cNvCxnSpPr/>
            <p:nvPr/>
          </p:nvCxnSpPr>
          <p:spPr>
            <a:xfrm flipV="1">
              <a:off x="533893" y="2641478"/>
              <a:ext cx="5373903" cy="1509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52525" y="2098627"/>
              <a:ext cx="1" cy="570063"/>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187741" y="2884887"/>
            <a:ext cx="3060722" cy="574663"/>
            <a:chOff x="364067" y="3201459"/>
            <a:chExt cx="3060722" cy="574663"/>
          </a:xfrm>
        </p:grpSpPr>
        <p:sp>
          <p:nvSpPr>
            <p:cNvPr id="23" name="矩形 22"/>
            <p:cNvSpPr/>
            <p:nvPr/>
          </p:nvSpPr>
          <p:spPr>
            <a:xfrm>
              <a:off x="364067" y="3208867"/>
              <a:ext cx="1227666" cy="56725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GP-</a:t>
              </a:r>
              <a:r>
                <a:rPr lang="en-US" altLang="zh-CN" sz="1600" dirty="0" err="1"/>
                <a:t>uer</a:t>
              </a:r>
              <a:r>
                <a:rPr lang="en-US" altLang="zh-CN" sz="1600" dirty="0"/>
                <a:t>-</a:t>
              </a:r>
              <a:r>
                <a:rPr lang="en-US" altLang="zh-CN" sz="1600" dirty="0" err="1"/>
                <a:t>larage</a:t>
              </a:r>
              <a:endParaRPr lang="zh-CN" altLang="en-US" sz="1600" dirty="0"/>
            </a:p>
          </p:txBody>
        </p:sp>
        <p:sp>
          <p:nvSpPr>
            <p:cNvPr id="25" name="矩形 24"/>
            <p:cNvSpPr/>
            <p:nvPr/>
          </p:nvSpPr>
          <p:spPr>
            <a:xfrm>
              <a:off x="2197123" y="3201459"/>
              <a:ext cx="1227666" cy="56725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t>GP-mac-large</a:t>
              </a:r>
              <a:endParaRPr lang="zh-CN" altLang="en-US" sz="1600" dirty="0"/>
            </a:p>
          </p:txBody>
        </p:sp>
        <p:cxnSp>
          <p:nvCxnSpPr>
            <p:cNvPr id="26" name="直接连接符 25"/>
            <p:cNvCxnSpPr>
              <a:stCxn id="23" idx="3"/>
              <a:endCxn id="25" idx="1"/>
            </p:cNvCxnSpPr>
            <p:nvPr/>
          </p:nvCxnSpPr>
          <p:spPr>
            <a:xfrm flipV="1">
              <a:off x="1591733" y="3485087"/>
              <a:ext cx="605390" cy="740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3606681" y="2880148"/>
            <a:ext cx="3097835" cy="575697"/>
            <a:chOff x="651933" y="4130699"/>
            <a:chExt cx="3097835" cy="575697"/>
          </a:xfrm>
        </p:grpSpPr>
        <p:sp>
          <p:nvSpPr>
            <p:cNvPr id="28" name="矩形 27"/>
            <p:cNvSpPr/>
            <p:nvPr/>
          </p:nvSpPr>
          <p:spPr>
            <a:xfrm>
              <a:off x="651933" y="4139141"/>
              <a:ext cx="1227666" cy="56725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t>GRTE-uer-larage</a:t>
              </a:r>
              <a:endParaRPr lang="zh-CN" altLang="en-US" sz="1600" dirty="0"/>
            </a:p>
          </p:txBody>
        </p:sp>
        <p:sp>
          <p:nvSpPr>
            <p:cNvPr id="29" name="矩形 28"/>
            <p:cNvSpPr/>
            <p:nvPr/>
          </p:nvSpPr>
          <p:spPr>
            <a:xfrm>
              <a:off x="2522102" y="4130699"/>
              <a:ext cx="1227666" cy="56725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err="1"/>
                <a:t>GRTE</a:t>
              </a:r>
              <a:r>
                <a:rPr lang="en-US" altLang="zh-CN" sz="1600" dirty="0"/>
                <a:t>-mac-large</a:t>
              </a:r>
              <a:endParaRPr lang="zh-CN" altLang="en-US" sz="1600" dirty="0"/>
            </a:p>
          </p:txBody>
        </p:sp>
        <p:cxnSp>
          <p:nvCxnSpPr>
            <p:cNvPr id="30" name="直接连接符 29"/>
            <p:cNvCxnSpPr>
              <a:stCxn id="28" idx="3"/>
              <a:endCxn id="29" idx="1"/>
            </p:cNvCxnSpPr>
            <p:nvPr/>
          </p:nvCxnSpPr>
          <p:spPr>
            <a:xfrm flipV="1">
              <a:off x="1879599" y="4414327"/>
              <a:ext cx="642503" cy="844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38" name="直接箭头连接符 37"/>
          <p:cNvCxnSpPr/>
          <p:nvPr/>
        </p:nvCxnSpPr>
        <p:spPr>
          <a:xfrm>
            <a:off x="685561" y="2349813"/>
            <a:ext cx="0" cy="5373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a:off x="2572653" y="2341152"/>
            <a:ext cx="1" cy="5373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4177906" y="2331024"/>
            <a:ext cx="0" cy="54248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676302" y="3469031"/>
            <a:ext cx="1" cy="4171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5" name="流程图: 过程 54"/>
          <p:cNvSpPr/>
          <p:nvPr/>
        </p:nvSpPr>
        <p:spPr>
          <a:xfrm>
            <a:off x="2783814" y="4288466"/>
            <a:ext cx="1168138" cy="46087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投票</a:t>
            </a:r>
          </a:p>
        </p:txBody>
      </p:sp>
      <p:cxnSp>
        <p:nvCxnSpPr>
          <p:cNvPr id="63" name="直接连接符 62"/>
          <p:cNvCxnSpPr/>
          <p:nvPr/>
        </p:nvCxnSpPr>
        <p:spPr>
          <a:xfrm flipH="1">
            <a:off x="3360261" y="3886156"/>
            <a:ext cx="1" cy="402310"/>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6041602" y="2342405"/>
            <a:ext cx="0" cy="54248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2572272" y="3442541"/>
            <a:ext cx="0" cy="43620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4166180" y="3459548"/>
            <a:ext cx="3700" cy="4192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6049697" y="3452142"/>
            <a:ext cx="1" cy="4294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76302" y="3878748"/>
            <a:ext cx="538316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0" name="流程图: 过程 89"/>
          <p:cNvSpPr/>
          <p:nvPr/>
        </p:nvSpPr>
        <p:spPr>
          <a:xfrm>
            <a:off x="2776192" y="4921215"/>
            <a:ext cx="1168138" cy="46087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后处理</a:t>
            </a:r>
          </a:p>
        </p:txBody>
      </p:sp>
      <p:cxnSp>
        <p:nvCxnSpPr>
          <p:cNvPr id="91" name="直接连接符 90"/>
          <p:cNvCxnSpPr/>
          <p:nvPr/>
        </p:nvCxnSpPr>
        <p:spPr>
          <a:xfrm flipH="1">
            <a:off x="3360261" y="4756751"/>
            <a:ext cx="1" cy="167298"/>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6" name="流程图: 过程 95"/>
          <p:cNvSpPr/>
          <p:nvPr/>
        </p:nvSpPr>
        <p:spPr>
          <a:xfrm>
            <a:off x="2776192" y="5549391"/>
            <a:ext cx="1168138" cy="46087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最终结果</a:t>
            </a:r>
          </a:p>
        </p:txBody>
      </p:sp>
      <p:cxnSp>
        <p:nvCxnSpPr>
          <p:cNvPr id="97" name="直接连接符 96"/>
          <p:cNvCxnSpPr/>
          <p:nvPr/>
        </p:nvCxnSpPr>
        <p:spPr>
          <a:xfrm flipH="1">
            <a:off x="3367882" y="5382093"/>
            <a:ext cx="1" cy="167298"/>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1" name="矩形: 圆角 40"/>
          <p:cNvSpPr/>
          <p:nvPr/>
        </p:nvSpPr>
        <p:spPr>
          <a:xfrm>
            <a:off x="1892013" y="1209934"/>
            <a:ext cx="1347537" cy="579265"/>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训练集</a:t>
            </a:r>
            <a:r>
              <a:rPr lang="en-US" altLang="zh-CN" dirty="0"/>
              <a:t>+</a:t>
            </a:r>
            <a:r>
              <a:rPr lang="zh-CN" altLang="en-US" dirty="0"/>
              <a:t>伪标</a:t>
            </a:r>
          </a:p>
        </p:txBody>
      </p:sp>
      <p:cxnSp>
        <p:nvCxnSpPr>
          <p:cNvPr id="42" name="直接连接符 41"/>
          <p:cNvCxnSpPr/>
          <p:nvPr/>
        </p:nvCxnSpPr>
        <p:spPr>
          <a:xfrm flipH="1">
            <a:off x="2577508" y="1778983"/>
            <a:ext cx="1" cy="57006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3" name="矩形: 圆角 42"/>
          <p:cNvSpPr/>
          <p:nvPr/>
        </p:nvSpPr>
        <p:spPr>
          <a:xfrm>
            <a:off x="3492411" y="1199607"/>
            <a:ext cx="1347537" cy="5904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训练集</a:t>
            </a:r>
          </a:p>
        </p:txBody>
      </p:sp>
      <p:cxnSp>
        <p:nvCxnSpPr>
          <p:cNvPr id="44" name="直接连接符 43"/>
          <p:cNvCxnSpPr/>
          <p:nvPr/>
        </p:nvCxnSpPr>
        <p:spPr>
          <a:xfrm flipH="1">
            <a:off x="4177906" y="1779796"/>
            <a:ext cx="1" cy="57006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5" name="矩形: 圆角 44"/>
          <p:cNvSpPr/>
          <p:nvPr/>
        </p:nvSpPr>
        <p:spPr>
          <a:xfrm>
            <a:off x="5356979" y="1213218"/>
            <a:ext cx="1347537" cy="579265"/>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训练集</a:t>
            </a:r>
            <a:r>
              <a:rPr lang="en-US" altLang="zh-CN" dirty="0"/>
              <a:t>+</a:t>
            </a:r>
            <a:r>
              <a:rPr lang="zh-CN" altLang="en-US" dirty="0"/>
              <a:t>伪标</a:t>
            </a:r>
          </a:p>
        </p:txBody>
      </p:sp>
      <p:cxnSp>
        <p:nvCxnSpPr>
          <p:cNvPr id="48" name="直接连接符 47"/>
          <p:cNvCxnSpPr/>
          <p:nvPr/>
        </p:nvCxnSpPr>
        <p:spPr>
          <a:xfrm flipH="1">
            <a:off x="6042474" y="1782267"/>
            <a:ext cx="1" cy="570063"/>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246"/>
    </mc:Choice>
    <mc:Fallback xmlns="">
      <p:transition spd="slow" advTm="324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数据 9"/>
          <p:cNvSpPr/>
          <p:nvPr/>
        </p:nvSpPr>
        <p:spPr>
          <a:xfrm>
            <a:off x="3281885" y="128838"/>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1" name="流程图: 数据 10"/>
          <p:cNvSpPr/>
          <p:nvPr/>
        </p:nvSpPr>
        <p:spPr>
          <a:xfrm>
            <a:off x="2108343" y="13029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panose="020B0503020204020204" pitchFamily="34" charset="-122"/>
              <a:cs typeface="+mn-cs"/>
            </a:endParaRPr>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方正兰亭中黑简体" panose="02000500000000000000" pitchFamily="2" charset="-122"/>
                <a:ea typeface="方正兰亭中黑简体" panose="02000500000000000000" pitchFamily="2" charset="-122"/>
                <a:cs typeface="+mn-cs"/>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方正兰亭中黑简体" panose="02000500000000000000" pitchFamily="2" charset="-122"/>
                <a:ea typeface="方正兰亭中黑简体" panose="02000500000000000000" pitchFamily="2" charset="-122"/>
                <a:cs typeface="+mn-cs"/>
              </a:rPr>
              <a:t>赛题分析</a:t>
            </a:r>
          </a:p>
        </p:txBody>
      </p:sp>
      <p:sp>
        <p:nvSpPr>
          <p:cNvPr id="14" name="流程图: 数据 13"/>
          <p:cNvSpPr/>
          <p:nvPr/>
        </p:nvSpPr>
        <p:spPr>
          <a:xfrm>
            <a:off x="4462916" y="130934"/>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5" name="文本框 14"/>
          <p:cNvSpPr txBox="1"/>
          <p:nvPr/>
        </p:nvSpPr>
        <p:spPr>
          <a:xfrm>
            <a:off x="4633734" y="143588"/>
            <a:ext cx="120883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方正兰亭中黑简体" panose="02000500000000000000" pitchFamily="2" charset="-122"/>
                <a:ea typeface="方正兰亭中黑简体" panose="02000500000000000000" pitchFamily="2" charset="-122"/>
                <a:cs typeface="+mn-cs"/>
              </a:rPr>
              <a:t>解决方案</a:t>
            </a:r>
          </a:p>
        </p:txBody>
      </p:sp>
      <p:sp>
        <p:nvSpPr>
          <p:cNvPr id="16" name="流程图: 数据 15"/>
          <p:cNvSpPr/>
          <p:nvPr/>
        </p:nvSpPr>
        <p:spPr>
          <a:xfrm>
            <a:off x="5642291" y="126793"/>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7" name="文本框 16"/>
          <p:cNvSpPr txBox="1"/>
          <p:nvPr/>
        </p:nvSpPr>
        <p:spPr>
          <a:xfrm>
            <a:off x="5795563" y="143588"/>
            <a:ext cx="120883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方正兰亭中黑简体" panose="02000500000000000000" pitchFamily="2" charset="-122"/>
                <a:ea typeface="方正兰亭中黑简体" panose="02000500000000000000" pitchFamily="2" charset="-122"/>
                <a:cs typeface="+mn-cs"/>
              </a:rPr>
              <a:t>总结思考</a:t>
            </a:r>
          </a:p>
        </p:txBody>
      </p:sp>
      <p:pic>
        <p:nvPicPr>
          <p:cNvPr id="18" name="图片 17"/>
          <p:cNvPicPr>
            <a:picLocks noChangeAspect="1"/>
          </p:cNvPicPr>
          <p:nvPr/>
        </p:nvPicPr>
        <p:blipFill>
          <a:blip r:embed="rId3"/>
          <a:stretch>
            <a:fillRect/>
          </a:stretch>
        </p:blipFill>
        <p:spPr>
          <a:xfrm>
            <a:off x="1942483" y="-3957735"/>
            <a:ext cx="2114391" cy="445602"/>
          </a:xfrm>
          <a:prstGeom prst="rect">
            <a:avLst/>
          </a:prstGeom>
        </p:spPr>
      </p:pic>
      <p:pic>
        <p:nvPicPr>
          <p:cNvPr id="19" name="图片 18"/>
          <p:cNvPicPr>
            <a:picLocks noChangeAspect="1"/>
          </p:cNvPicPr>
          <p:nvPr/>
        </p:nvPicPr>
        <p:blipFill>
          <a:blip r:embed="rId4"/>
          <a:stretch>
            <a:fillRect/>
          </a:stretch>
        </p:blipFill>
        <p:spPr>
          <a:xfrm>
            <a:off x="166885" y="128834"/>
            <a:ext cx="1832182" cy="386127"/>
          </a:xfrm>
          <a:prstGeom prst="rect">
            <a:avLst/>
          </a:prstGeom>
          <a:ln>
            <a:solidFill>
              <a:schemeClr val="bg1">
                <a:lumMod val="95000"/>
              </a:schemeClr>
            </a:solidFill>
          </a:ln>
        </p:spPr>
      </p:pic>
      <p:sp>
        <p:nvSpPr>
          <p:cNvPr id="57" name="矩形 56"/>
          <p:cNvSpPr/>
          <p:nvPr/>
        </p:nvSpPr>
        <p:spPr>
          <a:xfrm>
            <a:off x="-30928" y="765724"/>
            <a:ext cx="4605041" cy="450215"/>
          </a:xfrm>
          <a:prstGeom prst="rect">
            <a:avLst/>
          </a:prstGeom>
        </p:spPr>
        <p:txBody>
          <a:bodyPr wrap="square">
            <a:spAutoFit/>
          </a:bodyPr>
          <a:lstStyle/>
          <a:p>
            <a:pPr marL="285750" marR="0" lvl="0" indent="-285750" algn="l" defTabSz="914400" rtl="0" eaLnBrk="1" fontAlgn="auto" latinLnBrk="0" hangingPunct="1">
              <a:lnSpc>
                <a:spcPts val="2800"/>
              </a:lnSpc>
              <a:spcBef>
                <a:spcPts val="0"/>
              </a:spcBef>
              <a:spcAft>
                <a:spcPts val="0"/>
              </a:spcAft>
              <a:buClrTx/>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后处理：</a:t>
            </a:r>
            <a:endParaRPr kumimoji="0" lang="en-US" altLang="zh-CN" sz="17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endParaRPr>
          </a:p>
        </p:txBody>
      </p:sp>
      <p:sp>
        <p:nvSpPr>
          <p:cNvPr id="9" name="矩形 8"/>
          <p:cNvSpPr/>
          <p:nvPr/>
        </p:nvSpPr>
        <p:spPr>
          <a:xfrm>
            <a:off x="1487055" y="1296613"/>
            <a:ext cx="8349672" cy="4466878"/>
          </a:xfrm>
          <a:prstGeom prst="rect">
            <a:avLst/>
          </a:prstGeom>
        </p:spPr>
        <p:txBody>
          <a:bodyPr>
            <a:noAutofit/>
          </a:bodyPr>
          <a:lstStyle/>
          <a:p>
            <a:pPr marL="285750" marR="0" lvl="0" indent="-285750" algn="l" defTabSz="914400" rtl="0" eaLnBrk="1" fontAlgn="auto" latinLnBrk="0" hangingPunct="1">
              <a:lnSpc>
                <a:spcPts val="2800"/>
              </a:lnSpc>
              <a:spcBef>
                <a:spcPts val="0"/>
              </a:spcBef>
              <a:spcAft>
                <a:spcPts val="0"/>
              </a:spcAft>
              <a:buClrTx/>
              <a:buSzTx/>
              <a:buFont typeface="Wingdings" panose="05000000000000000000" pitchFamily="2" charset="2"/>
              <a:buChar char="Ø"/>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case 1</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R="0" lvl="0" algn="l" defTabSz="914400" rtl="0" eaLnBrk="1" fontAlgn="auto" latinLnBrk="0" hangingPunct="1">
              <a:lnSpc>
                <a:spcPts val="2800"/>
              </a:lnSpc>
              <a:spcBef>
                <a:spcPts val="0"/>
              </a:spcBef>
              <a:spcAft>
                <a:spcPts val="0"/>
              </a:spcAft>
              <a:buClrTx/>
              <a:buSzTx/>
              <a:tabLst/>
              <a:defRPr/>
            </a:pPr>
            <a:r>
              <a:rPr lang="en-US" altLang="zh-CN" sz="1600" dirty="0">
                <a:latin typeface="Times New Roman" panose="02020603050405020304" pitchFamily="18" charset="0"/>
                <a:cs typeface="Times New Roman" panose="02020603050405020304" pitchFamily="18" charset="0"/>
              </a:rPr>
              <a:t>          {'h': {'name': '</a:t>
            </a:r>
            <a:r>
              <a:rPr lang="en-US" altLang="zh-CN" sz="1600" dirty="0" err="1">
                <a:latin typeface="Times New Roman" panose="02020603050405020304" pitchFamily="18" charset="0"/>
                <a:cs typeface="Times New Roman" panose="02020603050405020304" pitchFamily="18" charset="0"/>
              </a:rPr>
              <a:t>变压器</a:t>
            </a:r>
            <a:r>
              <a:rPr kumimoji="0" lang="en-US" altLang="zh-CN" sz="1600" b="0" i="0" u="none" strike="noStrike" kern="1200" cap="none" spc="0" normalizeH="0" baseline="0" noProof="0" dirty="0" err="1">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绝缘</a:t>
            </a:r>
            <a:r>
              <a:rPr lang="en-US" altLang="zh-CN" sz="1600" dirty="0">
                <a:latin typeface="Times New Roman" panose="02020603050405020304" pitchFamily="18" charset="0"/>
                <a:cs typeface="Times New Roman" panose="02020603050405020304" pitchFamily="18" charset="0"/>
              </a:rPr>
              <a:t>', 'pos': [119, 124]}, 't': {'name': '</a:t>
            </a:r>
            <a:r>
              <a:rPr lang="en-US" altLang="zh-CN" sz="16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绝缘</a:t>
            </a:r>
            <a:r>
              <a:rPr lang="en-US" altLang="zh-CN" sz="1600" dirty="0" err="1">
                <a:latin typeface="Times New Roman" panose="02020603050405020304" pitchFamily="18" charset="0"/>
                <a:cs typeface="Times New Roman" panose="02020603050405020304" pitchFamily="18" charset="0"/>
              </a:rPr>
              <a:t>降低</a:t>
            </a:r>
            <a:r>
              <a:rPr lang="en-US" altLang="zh-CN" sz="1600" dirty="0">
                <a:latin typeface="Times New Roman" panose="02020603050405020304" pitchFamily="18" charset="0"/>
                <a:cs typeface="Times New Roman" panose="02020603050405020304" pitchFamily="18" charset="0"/>
              </a:rPr>
              <a:t>', 'pos': [122, 126]}, 'relation': '部件故障'}</a:t>
            </a:r>
            <a:r>
              <a:rPr lang="zh-CN" altLang="en-US" sz="1600" dirty="0">
                <a:latin typeface="Times New Roman" panose="02020603050405020304" pitchFamily="18" charset="0"/>
                <a:cs typeface="Times New Roman" panose="02020603050405020304" pitchFamily="18" charset="0"/>
                <a:sym typeface="+mn-ea"/>
              </a:rPr>
              <a:t>（去除此三元组）</a:t>
            </a:r>
            <a:endParaRPr lang="en-US" altLang="zh-CN" sz="1600" dirty="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ts val="2800"/>
              </a:lnSpc>
              <a:spcBef>
                <a:spcPts val="0"/>
              </a:spcBef>
              <a:spcAft>
                <a:spcPts val="0"/>
              </a:spcAft>
              <a:buClrTx/>
              <a:buSzTx/>
              <a:buFont typeface="Wingdings" panose="05000000000000000000" pitchFamily="2" charset="2"/>
              <a:buChar char="Ø"/>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case 2</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R="0" lvl="0" algn="l" defTabSz="914400" rtl="0" eaLnBrk="1" fontAlgn="auto" latinLnBrk="0" hangingPunct="1">
              <a:lnSpc>
                <a:spcPts val="2800"/>
              </a:lnSpc>
              <a:spcBef>
                <a:spcPts val="0"/>
              </a:spcBef>
              <a:spcAft>
                <a:spcPts val="0"/>
              </a:spcAft>
              <a:buClrTx/>
              <a:buSzTx/>
              <a:tabLst/>
              <a:defRPr/>
            </a:pPr>
            <a:r>
              <a:rPr kumimoji="0" lang="en-US" altLang="zh-CN" sz="105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 {'name': '</a:t>
            </a:r>
            <a:r>
              <a:rPr lang="en-US" altLang="zh-CN" sz="16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柱塞式喷油泵的柱塞弹簧</a:t>
            </a:r>
            <a:r>
              <a:rPr lang="en-US" altLang="zh-CN" sz="1600" dirty="0">
                <a:latin typeface="Times New Roman" panose="02020603050405020304" pitchFamily="18" charset="0"/>
                <a:cs typeface="Times New Roman" panose="02020603050405020304" pitchFamily="18" charset="0"/>
              </a:rPr>
              <a:t>', 'pos': [29, 40]}, 't': {'name': '断裂', 'pos': [43, 45]}, 'relation': '部件故障'}</a:t>
            </a:r>
            <a:r>
              <a:rPr lang="zh-CN" altLang="en-US" sz="1600" dirty="0">
                <a:latin typeface="Times New Roman" panose="02020603050405020304" pitchFamily="18" charset="0"/>
                <a:cs typeface="Times New Roman" panose="02020603050405020304" pitchFamily="18" charset="0"/>
              </a:rPr>
              <a:t>（去除此三元组）</a:t>
            </a:r>
            <a:endParaRPr lang="en-US" altLang="zh-CN" sz="1600" dirty="0">
              <a:latin typeface="Times New Roman" panose="02020603050405020304" pitchFamily="18" charset="0"/>
              <a:cs typeface="Times New Roman" panose="02020603050405020304" pitchFamily="18" charset="0"/>
            </a:endParaRPr>
          </a:p>
          <a:p>
            <a:pPr marR="0" lvl="0" algn="l" defTabSz="914400" rtl="0" eaLnBrk="1" fontAlgn="auto" latinLnBrk="0" hangingPunct="1">
              <a:lnSpc>
                <a:spcPts val="2800"/>
              </a:lnSpc>
              <a:spcBef>
                <a:spcPts val="0"/>
              </a:spcBef>
              <a:spcAft>
                <a:spcPts val="0"/>
              </a:spcAft>
              <a:buClrTx/>
              <a:buSzTx/>
              <a:tabLst/>
              <a:defRPr/>
            </a:pPr>
            <a:r>
              <a:rPr lang="en-US" altLang="zh-CN" sz="1600" dirty="0">
                <a:latin typeface="Times New Roman" panose="02020603050405020304" pitchFamily="18" charset="0"/>
                <a:cs typeface="Times New Roman" panose="02020603050405020304" pitchFamily="18" charset="0"/>
              </a:rPr>
              <a:t>         {'h': {'name': '</a:t>
            </a:r>
            <a:r>
              <a:rPr kumimoji="0" lang="en-US" altLang="zh-CN" sz="1600" b="0" i="0" u="none" strike="noStrike" kern="1200" cap="none" spc="0" normalizeH="0" baseline="0" noProof="0" dirty="0" err="1">
                <a:ln>
                  <a:noFill/>
                </a:ln>
                <a:gradFill>
                  <a:gsLst>
                    <a:gs pos="0">
                      <a:srgbClr val="007BD3"/>
                    </a:gs>
                    <a:gs pos="100000">
                      <a:srgbClr val="034373"/>
                    </a:gs>
                  </a:gsLst>
                  <a:lin scaled="0"/>
                </a:gradFill>
                <a:effectLst/>
                <a:uLnTx/>
                <a:uFillTx/>
                <a:latin typeface="Times New Roman" panose="02020603050405020304" pitchFamily="18" charset="0"/>
                <a:ea typeface="微软雅黑" panose="020B0503020204020204" pitchFamily="34" charset="-122"/>
                <a:cs typeface="Times New Roman" panose="02020603050405020304" pitchFamily="18" charset="0"/>
              </a:rPr>
              <a:t>柱塞弹簧</a:t>
            </a:r>
            <a:r>
              <a:rPr lang="en-US" altLang="zh-CN" sz="1600" dirty="0">
                <a:latin typeface="Times New Roman" panose="02020603050405020304" pitchFamily="18" charset="0"/>
                <a:cs typeface="Times New Roman" panose="02020603050405020304" pitchFamily="18" charset="0"/>
              </a:rPr>
              <a:t>', 'pos': [36, 40]}, 't': {'name': '断裂', 'pos': [43, 45]}, 'relation': '部件故障'}</a:t>
            </a:r>
            <a:r>
              <a:rPr lang="zh-CN" altLang="en-US" sz="1600" dirty="0">
                <a:latin typeface="Times New Roman" panose="02020603050405020304" pitchFamily="18" charset="0"/>
                <a:cs typeface="Times New Roman" panose="02020603050405020304" pitchFamily="18" charset="0"/>
              </a:rPr>
              <a:t>（保留此三元组）</a:t>
            </a:r>
            <a:endParaRPr lang="en-US" altLang="zh-CN" sz="1600" dirty="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ts val="2800"/>
              </a:lnSpc>
              <a:spcBef>
                <a:spcPts val="0"/>
              </a:spcBef>
              <a:spcAft>
                <a:spcPts val="0"/>
              </a:spcAft>
              <a:buClrTx/>
              <a:buSzTx/>
              <a:buFont typeface="Wingdings" panose="05000000000000000000" pitchFamily="2" charset="2"/>
              <a:buChar char="Ø"/>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case </a:t>
            </a:r>
            <a:r>
              <a:rPr lang="en-US" altLang="zh-CN" sz="24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3</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R="0" lvl="0" algn="l" defTabSz="914400" rtl="0" eaLnBrk="1" fontAlgn="auto" latinLnBrk="0" hangingPunct="1">
              <a:lnSpc>
                <a:spcPts val="2800"/>
              </a:lnSpc>
              <a:spcBef>
                <a:spcPts val="0"/>
              </a:spcBef>
              <a:spcAft>
                <a:spcPts val="0"/>
              </a:spcAft>
              <a:buClrTx/>
              <a:buSzTx/>
              <a:tabLst/>
              <a:defRPr/>
            </a:pPr>
            <a:r>
              <a:rPr lang="en-US" altLang="zh-CN" sz="1600" dirty="0">
                <a:latin typeface="Times New Roman" panose="02020603050405020304" pitchFamily="18" charset="0"/>
                <a:cs typeface="Times New Roman" panose="02020603050405020304" pitchFamily="18" charset="0"/>
              </a:rPr>
              <a:t>         {'h': {'name': '</a:t>
            </a:r>
            <a:r>
              <a:rPr lang="en-US" altLang="zh-CN" sz="1600" dirty="0" err="1">
                <a:latin typeface="Times New Roman" panose="02020603050405020304" pitchFamily="18" charset="0"/>
                <a:cs typeface="Times New Roman" panose="02020603050405020304" pitchFamily="18" charset="0"/>
              </a:rPr>
              <a:t>电能表</a:t>
            </a:r>
            <a:r>
              <a:rPr lang="en-US" altLang="zh-CN" sz="1600" dirty="0">
                <a:latin typeface="Times New Roman" panose="02020603050405020304" pitchFamily="18" charset="0"/>
                <a:cs typeface="Times New Roman" panose="02020603050405020304" pitchFamily="18" charset="0"/>
              </a:rPr>
              <a:t> RS-485</a:t>
            </a:r>
            <a:r>
              <a:rPr lang="en-US" altLang="zh-CN" sz="1600" dirty="0">
                <a:solidFill>
                  <a:srgbClr val="FF0000"/>
                </a:solidFill>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 'pos': [18, 30]}, 't': {'name': '无电压', 'pos': [34, 37]}, 'relation': '部件故障'}</a:t>
            </a:r>
            <a:r>
              <a:rPr lang="zh-CN" altLang="en-US" sz="1600" dirty="0">
                <a:latin typeface="Times New Roman" panose="02020603050405020304" pitchFamily="18" charset="0"/>
                <a:cs typeface="Times New Roman" panose="02020603050405020304" pitchFamily="18" charset="0"/>
                <a:sym typeface="+mn-ea"/>
              </a:rPr>
              <a:t>（去除此三元组）</a:t>
            </a:r>
            <a:endParaRPr lang="en-US" altLang="zh-C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ts val="2800"/>
              </a:lnSpc>
              <a:spcBef>
                <a:spcPts val="0"/>
              </a:spcBef>
              <a:spcAft>
                <a:spcPts val="0"/>
              </a:spcAft>
              <a:buClrTx/>
              <a:buSzTx/>
              <a:buFont typeface="Wingdings" panose="05000000000000000000" pitchFamily="2" charset="2"/>
              <a:buNone/>
              <a:tabLst/>
              <a:defRPr/>
            </a:pP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数据 9"/>
          <p:cNvSpPr/>
          <p:nvPr/>
        </p:nvSpPr>
        <p:spPr>
          <a:xfrm>
            <a:off x="3281885" y="128838"/>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p:nvSpPr>
        <p:spPr>
          <a:xfrm>
            <a:off x="2108343" y="13029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赛题分析</a:t>
            </a:r>
          </a:p>
        </p:txBody>
      </p:sp>
      <p:sp>
        <p:nvSpPr>
          <p:cNvPr id="14" name="流程图: 数据 13"/>
          <p:cNvSpPr/>
          <p:nvPr/>
        </p:nvSpPr>
        <p:spPr>
          <a:xfrm>
            <a:off x="4462916" y="130934"/>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33734"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解决方案</a:t>
            </a:r>
          </a:p>
        </p:txBody>
      </p:sp>
      <p:sp>
        <p:nvSpPr>
          <p:cNvPr id="16" name="流程图: 数据 15"/>
          <p:cNvSpPr/>
          <p:nvPr/>
        </p:nvSpPr>
        <p:spPr>
          <a:xfrm>
            <a:off x="5642291" y="126793"/>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795563"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总结思考</a:t>
            </a:r>
          </a:p>
        </p:txBody>
      </p:sp>
      <p:pic>
        <p:nvPicPr>
          <p:cNvPr id="18" name="图片 17"/>
          <p:cNvPicPr>
            <a:picLocks noChangeAspect="1"/>
          </p:cNvPicPr>
          <p:nvPr/>
        </p:nvPicPr>
        <p:blipFill>
          <a:blip r:embed="rId3"/>
          <a:stretch>
            <a:fillRect/>
          </a:stretch>
        </p:blipFill>
        <p:spPr>
          <a:xfrm>
            <a:off x="1942483" y="-3957735"/>
            <a:ext cx="2114391" cy="445602"/>
          </a:xfrm>
          <a:prstGeom prst="rect">
            <a:avLst/>
          </a:prstGeom>
        </p:spPr>
      </p:pic>
      <p:pic>
        <p:nvPicPr>
          <p:cNvPr id="19" name="图片 18"/>
          <p:cNvPicPr>
            <a:picLocks noChangeAspect="1"/>
          </p:cNvPicPr>
          <p:nvPr/>
        </p:nvPicPr>
        <p:blipFill>
          <a:blip r:embed="rId4"/>
          <a:stretch>
            <a:fillRect/>
          </a:stretch>
        </p:blipFill>
        <p:spPr>
          <a:xfrm>
            <a:off x="166885" y="128834"/>
            <a:ext cx="1832182" cy="386127"/>
          </a:xfrm>
          <a:prstGeom prst="rect">
            <a:avLst/>
          </a:prstGeom>
          <a:ln>
            <a:solidFill>
              <a:schemeClr val="bg1">
                <a:lumMod val="95000"/>
              </a:schemeClr>
            </a:solidFill>
          </a:ln>
        </p:spPr>
      </p:pic>
      <p:grpSp>
        <p:nvGrpSpPr>
          <p:cNvPr id="3" name="组合 2"/>
          <p:cNvGrpSpPr/>
          <p:nvPr/>
        </p:nvGrpSpPr>
        <p:grpSpPr>
          <a:xfrm>
            <a:off x="38239" y="1217130"/>
            <a:ext cx="6057761" cy="4611318"/>
            <a:chOff x="166885" y="1656812"/>
            <a:chExt cx="6057761" cy="4611318"/>
          </a:xfrm>
        </p:grpSpPr>
        <p:grpSp>
          <p:nvGrpSpPr>
            <p:cNvPr id="70" name="组合 69"/>
            <p:cNvGrpSpPr/>
            <p:nvPr/>
          </p:nvGrpSpPr>
          <p:grpSpPr>
            <a:xfrm>
              <a:off x="166885" y="1656812"/>
              <a:ext cx="6057761" cy="4611318"/>
              <a:chOff x="392050" y="1267574"/>
              <a:chExt cx="6057761" cy="4611318"/>
            </a:xfrm>
          </p:grpSpPr>
          <p:sp>
            <p:nvSpPr>
              <p:cNvPr id="71" name="矩形: 圆角 70"/>
              <p:cNvSpPr/>
              <p:nvPr/>
            </p:nvSpPr>
            <p:spPr>
              <a:xfrm>
                <a:off x="392050" y="1267574"/>
                <a:ext cx="6057761" cy="4611318"/>
              </a:xfrm>
              <a:prstGeom prst="roundRect">
                <a:avLst>
                  <a:gd name="adj" fmla="val 2556"/>
                </a:avLst>
              </a:prstGeom>
              <a:solidFill>
                <a:srgbClr val="E7E7E7"/>
              </a:solidFill>
              <a:ln w="28575">
                <a:noFill/>
                <a:prstDash val="dash"/>
              </a:ln>
              <a:effectLst>
                <a:outerShdw blurRad="50800" dist="38100" dir="2700000" algn="tl" rotWithShape="0">
                  <a:prstClr val="black">
                    <a:alpha val="40000"/>
                  </a:prstClr>
                </a:outerShdw>
              </a:effectLst>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矩形: 圆角 72"/>
              <p:cNvSpPr/>
              <p:nvPr/>
            </p:nvSpPr>
            <p:spPr>
              <a:xfrm>
                <a:off x="928951" y="2397172"/>
                <a:ext cx="4833649" cy="395379"/>
              </a:xfrm>
              <a:prstGeom prst="roundRect">
                <a:avLst/>
              </a:prstGeom>
              <a:solidFill>
                <a:srgbClr val="D0F4DE"/>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BERT</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75" name="直接箭头连接符 74"/>
              <p:cNvCxnSpPr>
                <a:stCxn id="73" idx="2"/>
                <a:endCxn id="76" idx="0"/>
              </p:cNvCxnSpPr>
              <p:nvPr/>
            </p:nvCxnSpPr>
            <p:spPr>
              <a:xfrm>
                <a:off x="3345776" y="2792551"/>
                <a:ext cx="0" cy="271160"/>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76" name="矩形: 圆角 75"/>
              <p:cNvSpPr/>
              <p:nvPr/>
            </p:nvSpPr>
            <p:spPr>
              <a:xfrm>
                <a:off x="928952" y="3063711"/>
                <a:ext cx="4833648" cy="346881"/>
              </a:xfrm>
              <a:prstGeom prst="roundRect">
                <a:avLst/>
              </a:prstGeom>
              <a:solidFill>
                <a:srgbClr val="A9DEF9"/>
              </a:solidFill>
              <a:ln w="12700">
                <a:solidFill>
                  <a:srgbClr val="0166D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latin typeface="Times New Roman" panose="02020603050405020304" pitchFamily="18" charset="0"/>
                    <a:cs typeface="Times New Roman" panose="02020603050405020304" pitchFamily="18" charset="0"/>
                  </a:rPr>
                  <a:t>Sequence_Output</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7" name="矩形: 圆角 76"/>
              <p:cNvSpPr/>
              <p:nvPr/>
            </p:nvSpPr>
            <p:spPr>
              <a:xfrm>
                <a:off x="782089" y="4420508"/>
                <a:ext cx="1156592" cy="346881"/>
              </a:xfrm>
              <a:prstGeom prst="roundRect">
                <a:avLst/>
              </a:prstGeom>
              <a:solidFill>
                <a:srgbClr val="E4C1F9"/>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Re Loss1</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8" name="矩形: 圆角 77"/>
              <p:cNvSpPr/>
              <p:nvPr/>
            </p:nvSpPr>
            <p:spPr>
              <a:xfrm>
                <a:off x="452757" y="3725861"/>
                <a:ext cx="1738417" cy="395379"/>
              </a:xfrm>
              <a:prstGeom prst="roundRect">
                <a:avLst/>
              </a:prstGeom>
              <a:solidFill>
                <a:srgbClr val="A9DEF9"/>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latin typeface="Times New Roman" panose="02020603050405020304" pitchFamily="18" charset="0"/>
                    <a:cs typeface="Times New Roman" panose="02020603050405020304" pitchFamily="18" charset="0"/>
                  </a:rPr>
                  <a:t>ReHead</a:t>
                </a:r>
                <a:r>
                  <a:rPr lang="en-US" altLang="zh-CN" sz="1600" dirty="0">
                    <a:solidFill>
                      <a:schemeClr val="tx1"/>
                    </a:solidFill>
                    <a:latin typeface="Times New Roman" panose="02020603050405020304" pitchFamily="18" charset="0"/>
                    <a:cs typeface="Times New Roman" panose="02020603050405020304" pitchFamily="18" charset="0"/>
                  </a:rPr>
                  <a:t> GP Layer</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9" name="矩形: 圆角 78"/>
              <p:cNvSpPr/>
              <p:nvPr/>
            </p:nvSpPr>
            <p:spPr>
              <a:xfrm>
                <a:off x="2703045" y="4420508"/>
                <a:ext cx="1359291" cy="346881"/>
              </a:xfrm>
              <a:prstGeom prst="roundRect">
                <a:avLst/>
              </a:prstGeom>
              <a:solidFill>
                <a:srgbClr val="E4C1F9"/>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Entity Loss</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cxnSp>
            <p:nvCxnSpPr>
              <p:cNvPr id="82" name="直接箭头连接符 81"/>
              <p:cNvCxnSpPr/>
              <p:nvPr/>
            </p:nvCxnSpPr>
            <p:spPr>
              <a:xfrm>
                <a:off x="3364716" y="3410592"/>
                <a:ext cx="0" cy="325283"/>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85" name="直接箭头连接符 84"/>
              <p:cNvCxnSpPr/>
              <p:nvPr/>
            </p:nvCxnSpPr>
            <p:spPr>
              <a:xfrm>
                <a:off x="3382690" y="4149659"/>
                <a:ext cx="0" cy="264693"/>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88" name="直接箭头连接符 87"/>
              <p:cNvCxnSpPr/>
              <p:nvPr/>
            </p:nvCxnSpPr>
            <p:spPr>
              <a:xfrm flipV="1">
                <a:off x="5422326" y="4723035"/>
                <a:ext cx="277051" cy="925"/>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nvGrpSpPr>
              <p:cNvPr id="90" name="组合 89"/>
              <p:cNvGrpSpPr/>
              <p:nvPr/>
            </p:nvGrpSpPr>
            <p:grpSpPr>
              <a:xfrm>
                <a:off x="1678926" y="1988482"/>
                <a:ext cx="3166150" cy="417784"/>
                <a:chOff x="1569310" y="1543680"/>
                <a:chExt cx="3778463" cy="490059"/>
              </a:xfrm>
              <a:effectLst>
                <a:outerShdw blurRad="50800" dist="38100" dir="2700000" algn="tl" rotWithShape="0">
                  <a:prstClr val="black">
                    <a:alpha val="40000"/>
                  </a:prstClr>
                </a:outerShdw>
              </a:effectLst>
            </p:grpSpPr>
            <p:cxnSp>
              <p:nvCxnSpPr>
                <p:cNvPr id="107" name="直接箭头连接符 106"/>
                <p:cNvCxnSpPr/>
                <p:nvPr/>
              </p:nvCxnSpPr>
              <p:spPr>
                <a:xfrm>
                  <a:off x="1569310" y="1543681"/>
                  <a:ext cx="0" cy="479392"/>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08" name="直接箭头连接符 107"/>
                <p:cNvCxnSpPr/>
                <p:nvPr/>
              </p:nvCxnSpPr>
              <p:spPr>
                <a:xfrm>
                  <a:off x="2008979" y="1543681"/>
                  <a:ext cx="0" cy="479392"/>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09" name="直接箭头连接符 108"/>
                <p:cNvCxnSpPr/>
                <p:nvPr/>
              </p:nvCxnSpPr>
              <p:spPr>
                <a:xfrm>
                  <a:off x="2409506" y="1556108"/>
                  <a:ext cx="0" cy="468726"/>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0" name="直接箭头连接符 109"/>
                <p:cNvCxnSpPr/>
                <p:nvPr/>
              </p:nvCxnSpPr>
              <p:spPr>
                <a:xfrm>
                  <a:off x="2823541" y="1543681"/>
                  <a:ext cx="0" cy="479392"/>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1" name="直接箭头连接符 110"/>
                <p:cNvCxnSpPr/>
                <p:nvPr/>
              </p:nvCxnSpPr>
              <p:spPr>
                <a:xfrm>
                  <a:off x="3249439" y="1554347"/>
                  <a:ext cx="0" cy="479392"/>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2" name="直接箭头连接符 111"/>
                <p:cNvCxnSpPr/>
                <p:nvPr/>
              </p:nvCxnSpPr>
              <p:spPr>
                <a:xfrm>
                  <a:off x="3648208" y="1543681"/>
                  <a:ext cx="0" cy="468726"/>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3" name="直接箭头连接符 112"/>
                <p:cNvCxnSpPr/>
                <p:nvPr/>
              </p:nvCxnSpPr>
              <p:spPr>
                <a:xfrm>
                  <a:off x="4099848" y="1543680"/>
                  <a:ext cx="0" cy="468726"/>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4" name="直接箭头连接符 113"/>
                <p:cNvCxnSpPr/>
                <p:nvPr/>
              </p:nvCxnSpPr>
              <p:spPr>
                <a:xfrm>
                  <a:off x="4481419" y="1554347"/>
                  <a:ext cx="0" cy="468726"/>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5" name="直接箭头连接符 114"/>
                <p:cNvCxnSpPr/>
                <p:nvPr/>
              </p:nvCxnSpPr>
              <p:spPr>
                <a:xfrm>
                  <a:off x="4897134" y="1554347"/>
                  <a:ext cx="0" cy="468726"/>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6" name="直接箭头连接符 115"/>
                <p:cNvCxnSpPr/>
                <p:nvPr/>
              </p:nvCxnSpPr>
              <p:spPr>
                <a:xfrm>
                  <a:off x="5347773" y="1543680"/>
                  <a:ext cx="0" cy="479392"/>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grpSp>
          <p:grpSp>
            <p:nvGrpSpPr>
              <p:cNvPr id="91" name="组合 90"/>
              <p:cNvGrpSpPr/>
              <p:nvPr/>
            </p:nvGrpSpPr>
            <p:grpSpPr>
              <a:xfrm>
                <a:off x="1361369" y="1642015"/>
                <a:ext cx="3791229" cy="349883"/>
                <a:chOff x="1361369" y="1642015"/>
                <a:chExt cx="3791229" cy="349883"/>
              </a:xfrm>
              <a:effectLst>
                <a:outerShdw blurRad="50800" dist="38100" dir="2700000" algn="tl" rotWithShape="0">
                  <a:prstClr val="black">
                    <a:alpha val="40000"/>
                  </a:prstClr>
                </a:outerShdw>
              </a:effectLst>
            </p:grpSpPr>
            <p:sp>
              <p:nvSpPr>
                <p:cNvPr id="92" name="矩形 91"/>
                <p:cNvSpPr/>
                <p:nvPr/>
              </p:nvSpPr>
              <p:spPr>
                <a:xfrm>
                  <a:off x="1855759" y="1642378"/>
                  <a:ext cx="348348" cy="349496"/>
                </a:xfrm>
                <a:prstGeom prst="rect">
                  <a:avLst/>
                </a:prstGeom>
                <a:solidFill>
                  <a:srgbClr val="FCF6BD"/>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Times New Roman" panose="02020603050405020304" pitchFamily="18" charset="0"/>
                      <a:cs typeface="Times New Roman" panose="02020603050405020304" pitchFamily="18" charset="0"/>
                    </a:rPr>
                    <a:t>发</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93" name="矩形 92"/>
                <p:cNvSpPr/>
                <p:nvPr/>
              </p:nvSpPr>
              <p:spPr>
                <a:xfrm>
                  <a:off x="2205156" y="1642378"/>
                  <a:ext cx="348348" cy="349496"/>
                </a:xfrm>
                <a:prstGeom prst="rect">
                  <a:avLst/>
                </a:prstGeom>
                <a:solidFill>
                  <a:srgbClr val="FCF6BD"/>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Times New Roman" panose="02020603050405020304" pitchFamily="18" charset="0"/>
                      <a:cs typeface="Times New Roman" panose="02020603050405020304" pitchFamily="18" charset="0"/>
                    </a:rPr>
                    <a:t>动</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94" name="矩形 93"/>
                <p:cNvSpPr/>
                <p:nvPr/>
              </p:nvSpPr>
              <p:spPr>
                <a:xfrm>
                  <a:off x="2548525" y="1642015"/>
                  <a:ext cx="348348" cy="349496"/>
                </a:xfrm>
                <a:prstGeom prst="rect">
                  <a:avLst/>
                </a:prstGeom>
                <a:solidFill>
                  <a:srgbClr val="FCF6BD"/>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Times New Roman" panose="02020603050405020304" pitchFamily="18" charset="0"/>
                      <a:cs typeface="Times New Roman" panose="02020603050405020304" pitchFamily="18" charset="0"/>
                    </a:rPr>
                    <a:t>机</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95" name="矩形 94"/>
                <p:cNvSpPr/>
                <p:nvPr/>
              </p:nvSpPr>
              <p:spPr>
                <a:xfrm>
                  <a:off x="2897999" y="1642162"/>
                  <a:ext cx="348348" cy="349496"/>
                </a:xfrm>
                <a:prstGeom prst="rect">
                  <a:avLst/>
                </a:prstGeom>
                <a:solidFill>
                  <a:srgbClr val="FCF6BD"/>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Times New Roman" panose="02020603050405020304" pitchFamily="18" charset="0"/>
                      <a:cs typeface="Times New Roman" panose="02020603050405020304" pitchFamily="18" charset="0"/>
                    </a:rPr>
                    <a:t>盖</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96" name="矩形 95"/>
                <p:cNvSpPr/>
                <p:nvPr/>
              </p:nvSpPr>
              <p:spPr>
                <a:xfrm>
                  <a:off x="3249036" y="1642289"/>
                  <a:ext cx="348348" cy="349496"/>
                </a:xfrm>
                <a:prstGeom prst="rect">
                  <a:avLst/>
                </a:prstGeom>
                <a:solidFill>
                  <a:srgbClr val="FCF6BD"/>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Times New Roman" panose="02020603050405020304" pitchFamily="18" charset="0"/>
                      <a:cs typeface="Times New Roman" panose="02020603050405020304" pitchFamily="18" charset="0"/>
                    </a:rPr>
                    <a:t>铰</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97" name="矩形 96"/>
                <p:cNvSpPr/>
                <p:nvPr/>
              </p:nvSpPr>
              <p:spPr>
                <a:xfrm>
                  <a:off x="3596595" y="1642162"/>
                  <a:ext cx="348348" cy="349496"/>
                </a:xfrm>
                <a:prstGeom prst="rect">
                  <a:avLst/>
                </a:prstGeom>
                <a:solidFill>
                  <a:srgbClr val="FCF6BD"/>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Times New Roman" panose="02020603050405020304" pitchFamily="18" charset="0"/>
                      <a:cs typeface="Times New Roman" panose="02020603050405020304" pitchFamily="18" charset="0"/>
                    </a:rPr>
                    <a:t>链</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98" name="矩形 97"/>
                <p:cNvSpPr/>
                <p:nvPr/>
              </p:nvSpPr>
              <p:spPr>
                <a:xfrm>
                  <a:off x="3944943" y="1642162"/>
                  <a:ext cx="348348" cy="349496"/>
                </a:xfrm>
                <a:prstGeom prst="rect">
                  <a:avLst/>
                </a:prstGeom>
                <a:solidFill>
                  <a:srgbClr val="FCF6BD"/>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Times New Roman" panose="02020603050405020304" pitchFamily="18" charset="0"/>
                      <a:cs typeface="Times New Roman" panose="02020603050405020304" pitchFamily="18" charset="0"/>
                    </a:rPr>
                    <a:t>松</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99" name="矩形 98"/>
                <p:cNvSpPr/>
                <p:nvPr/>
              </p:nvSpPr>
              <p:spPr>
                <a:xfrm>
                  <a:off x="4293290" y="1642162"/>
                  <a:ext cx="348348" cy="349496"/>
                </a:xfrm>
                <a:prstGeom prst="rect">
                  <a:avLst/>
                </a:prstGeom>
                <a:solidFill>
                  <a:srgbClr val="FCF6BD"/>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Times New Roman" panose="02020603050405020304" pitchFamily="18" charset="0"/>
                      <a:cs typeface="Times New Roman" panose="02020603050405020304" pitchFamily="18" charset="0"/>
                    </a:rPr>
                    <a:t>旷</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103" name="矩形: 圆顶角 102"/>
                <p:cNvSpPr/>
                <p:nvPr/>
              </p:nvSpPr>
              <p:spPr>
                <a:xfrm rot="16200000">
                  <a:off x="1437908" y="1568478"/>
                  <a:ext cx="346881" cy="499959"/>
                </a:xfrm>
                <a:prstGeom prst="round2SameRect">
                  <a:avLst/>
                </a:prstGeom>
                <a:solidFill>
                  <a:srgbClr val="FEC8C3"/>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CLS</a:t>
                  </a:r>
                </a:p>
              </p:txBody>
            </p:sp>
            <p:sp>
              <p:nvSpPr>
                <p:cNvPr id="104" name="矩形: 圆顶角 103"/>
                <p:cNvSpPr/>
                <p:nvPr/>
              </p:nvSpPr>
              <p:spPr>
                <a:xfrm rot="5400000">
                  <a:off x="4729260" y="1566206"/>
                  <a:ext cx="346717" cy="499959"/>
                </a:xfrm>
                <a:prstGeom prst="round2SameRect">
                  <a:avLst/>
                </a:prstGeom>
                <a:solidFill>
                  <a:srgbClr val="FEC8C3"/>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SEP</a:t>
                  </a:r>
                </a:p>
              </p:txBody>
            </p:sp>
          </p:grpSp>
        </p:grpSp>
        <p:sp>
          <p:nvSpPr>
            <p:cNvPr id="120" name="矩形: 圆角 119"/>
            <p:cNvSpPr/>
            <p:nvPr/>
          </p:nvSpPr>
          <p:spPr>
            <a:xfrm>
              <a:off x="4316504" y="4111436"/>
              <a:ext cx="1738417" cy="395379"/>
            </a:xfrm>
            <a:prstGeom prst="roundRect">
              <a:avLst/>
            </a:prstGeom>
            <a:solidFill>
              <a:srgbClr val="A9DEF9"/>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latin typeface="Times New Roman" panose="02020603050405020304" pitchFamily="18" charset="0"/>
                  <a:cs typeface="Times New Roman" panose="02020603050405020304" pitchFamily="18" charset="0"/>
                </a:rPr>
                <a:t>ReTail</a:t>
              </a:r>
              <a:r>
                <a:rPr lang="en-US" altLang="zh-CN" sz="1600" dirty="0">
                  <a:solidFill>
                    <a:schemeClr val="tx1"/>
                  </a:solidFill>
                  <a:latin typeface="Times New Roman" panose="02020603050405020304" pitchFamily="18" charset="0"/>
                  <a:cs typeface="Times New Roman" panose="02020603050405020304" pitchFamily="18" charset="0"/>
                </a:rPr>
                <a:t> GP Layer</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21" name="矩形: 圆角 120"/>
            <p:cNvSpPr/>
            <p:nvPr/>
          </p:nvSpPr>
          <p:spPr>
            <a:xfrm>
              <a:off x="2194090" y="4114833"/>
              <a:ext cx="1894940" cy="395379"/>
            </a:xfrm>
            <a:prstGeom prst="roundRect">
              <a:avLst/>
            </a:prstGeom>
            <a:solidFill>
              <a:srgbClr val="A9DEF9"/>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Entity GP Layer</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25" name="矩形: 圆角 124"/>
            <p:cNvSpPr/>
            <p:nvPr/>
          </p:nvSpPr>
          <p:spPr>
            <a:xfrm>
              <a:off x="4605041" y="4817267"/>
              <a:ext cx="1156592" cy="346881"/>
            </a:xfrm>
            <a:prstGeom prst="roundRect">
              <a:avLst/>
            </a:prstGeom>
            <a:solidFill>
              <a:srgbClr val="E4C1F9"/>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Re </a:t>
              </a:r>
              <a:r>
                <a:rPr lang="en-US" altLang="zh-CN" sz="1600" dirty="0" err="1">
                  <a:solidFill>
                    <a:schemeClr val="tx1"/>
                  </a:solidFill>
                  <a:latin typeface="Times New Roman" panose="02020603050405020304" pitchFamily="18" charset="0"/>
                  <a:cs typeface="Times New Roman" panose="02020603050405020304" pitchFamily="18" charset="0"/>
                </a:rPr>
                <a:t>Loss2</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cxnSp>
          <p:nvCxnSpPr>
            <p:cNvPr id="126" name="直接箭头连接符 125"/>
            <p:cNvCxnSpPr/>
            <p:nvPr/>
          </p:nvCxnSpPr>
          <p:spPr>
            <a:xfrm>
              <a:off x="5183337" y="4530569"/>
              <a:ext cx="0" cy="264693"/>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28" name="直接箭头连接符 127"/>
            <p:cNvCxnSpPr/>
            <p:nvPr/>
          </p:nvCxnSpPr>
          <p:spPr>
            <a:xfrm>
              <a:off x="1117205" y="4552574"/>
              <a:ext cx="0" cy="264693"/>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31" name="直接箭头连接符 130"/>
            <p:cNvCxnSpPr/>
            <p:nvPr/>
          </p:nvCxnSpPr>
          <p:spPr>
            <a:xfrm>
              <a:off x="1087262" y="3816920"/>
              <a:ext cx="0" cy="325283"/>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32" name="直接箭头连接符 131"/>
            <p:cNvCxnSpPr>
              <a:endCxn id="120" idx="0"/>
            </p:cNvCxnSpPr>
            <p:nvPr/>
          </p:nvCxnSpPr>
          <p:spPr>
            <a:xfrm>
              <a:off x="5183337" y="3813506"/>
              <a:ext cx="2376" cy="297930"/>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81" name="矩形: 圆角 180"/>
            <p:cNvSpPr/>
            <p:nvPr/>
          </p:nvSpPr>
          <p:spPr>
            <a:xfrm>
              <a:off x="694248" y="5478141"/>
              <a:ext cx="4833647" cy="346881"/>
            </a:xfrm>
            <a:prstGeom prst="roundRect">
              <a:avLst/>
            </a:prstGeom>
            <a:solidFill>
              <a:srgbClr val="E4C1F9"/>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a:solidFill>
                  <a:schemeClr val="tx1"/>
                </a:solidFill>
                <a:latin typeface="Times New Roman" panose="02020603050405020304" pitchFamily="18" charset="0"/>
                <a:cs typeface="Times New Roman" panose="02020603050405020304" pitchFamily="18" charset="0"/>
              </a:endParaRPr>
            </a:p>
            <a:p>
              <a:pPr algn="ctr"/>
              <a:endParaRPr lang="en-US" altLang="zh-CN" sz="1600" dirty="0">
                <a:solidFill>
                  <a:schemeClr val="tx1"/>
                </a:solidFill>
                <a:latin typeface="Times New Roman" panose="02020603050405020304" pitchFamily="18" charset="0"/>
                <a:cs typeface="Times New Roman" panose="02020603050405020304" pitchFamily="18" charset="0"/>
              </a:endParaRPr>
            </a:p>
            <a:p>
              <a:pPr algn="ctr"/>
              <a:endParaRPr lang="en-US" altLang="zh-CN" sz="1600" dirty="0">
                <a:solidFill>
                  <a:schemeClr val="tx1"/>
                </a:solidFill>
                <a:latin typeface="Times New Roman" panose="02020603050405020304" pitchFamily="18" charset="0"/>
                <a:cs typeface="Times New Roman" panose="02020603050405020304" pitchFamily="18" charset="0"/>
              </a:endParaRPr>
            </a:p>
            <a:p>
              <a:pPr algn="ctr"/>
              <a:r>
                <a:rPr lang="en-US" altLang="zh-CN" sz="1600" dirty="0">
                  <a:solidFill>
                    <a:schemeClr val="tx1"/>
                  </a:solidFill>
                  <a:latin typeface="Times New Roman" panose="02020603050405020304" pitchFamily="18" charset="0"/>
                  <a:cs typeface="Times New Roman" panose="02020603050405020304" pitchFamily="18" charset="0"/>
                </a:rPr>
                <a:t>Loss=Re </a:t>
              </a:r>
              <a:r>
                <a:rPr lang="en-US" altLang="zh-CN" sz="1600" dirty="0" err="1">
                  <a:solidFill>
                    <a:schemeClr val="tx1"/>
                  </a:solidFill>
                  <a:latin typeface="Times New Roman" panose="02020603050405020304" pitchFamily="18" charset="0"/>
                  <a:cs typeface="Times New Roman" panose="02020603050405020304" pitchFamily="18" charset="0"/>
                </a:rPr>
                <a:t>Loss1+Entity</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dirty="0" err="1">
                  <a:solidFill>
                    <a:schemeClr val="tx1"/>
                  </a:solidFill>
                  <a:latin typeface="Times New Roman" panose="02020603050405020304" pitchFamily="18" charset="0"/>
                  <a:cs typeface="Times New Roman" panose="02020603050405020304" pitchFamily="18" charset="0"/>
                </a:rPr>
                <a:t>Los+Re</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dirty="0" err="1">
                  <a:solidFill>
                    <a:schemeClr val="tx1"/>
                  </a:solidFill>
                  <a:latin typeface="Times New Roman" panose="02020603050405020304" pitchFamily="18" charset="0"/>
                  <a:cs typeface="Times New Roman" panose="02020603050405020304" pitchFamily="18" charset="0"/>
                </a:rPr>
                <a:t>Loss2</a:t>
              </a:r>
              <a:endParaRPr lang="zh-CN" altLang="en-US" sz="1600" dirty="0">
                <a:solidFill>
                  <a:schemeClr val="tx1"/>
                </a:solidFill>
                <a:latin typeface="Times New Roman" panose="02020603050405020304" pitchFamily="18" charset="0"/>
                <a:cs typeface="Times New Roman" panose="02020603050405020304" pitchFamily="18" charset="0"/>
              </a:endParaRPr>
            </a:p>
            <a:p>
              <a:pPr algn="ctr"/>
              <a:endParaRPr lang="zh-CN" altLang="en-US" sz="1600" dirty="0">
                <a:solidFill>
                  <a:schemeClr val="tx1"/>
                </a:solidFill>
                <a:latin typeface="Times New Roman" panose="02020603050405020304" pitchFamily="18" charset="0"/>
                <a:cs typeface="Times New Roman" panose="02020603050405020304" pitchFamily="18" charset="0"/>
              </a:endParaRPr>
            </a:p>
            <a:p>
              <a:pPr algn="ctr"/>
              <a:endParaRPr lang="zh-CN" altLang="en-US" sz="1600" dirty="0">
                <a:solidFill>
                  <a:schemeClr val="tx1"/>
                </a:solidFill>
                <a:latin typeface="Times New Roman" panose="02020603050405020304" pitchFamily="18" charset="0"/>
                <a:cs typeface="Times New Roman" panose="02020603050405020304" pitchFamily="18" charset="0"/>
              </a:endParaRPr>
            </a:p>
            <a:p>
              <a:pPr algn="ctr"/>
              <a:endParaRPr lang="zh-CN" altLang="en-US" sz="1600" dirty="0">
                <a:solidFill>
                  <a:schemeClr val="tx1"/>
                </a:solidFill>
                <a:latin typeface="Times New Roman" panose="02020603050405020304" pitchFamily="18" charset="0"/>
                <a:cs typeface="Times New Roman" panose="02020603050405020304" pitchFamily="18" charset="0"/>
              </a:endParaRPr>
            </a:p>
          </p:txBody>
        </p:sp>
        <p:cxnSp>
          <p:nvCxnSpPr>
            <p:cNvPr id="182" name="直接箭头连接符 181"/>
            <p:cNvCxnSpPr>
              <a:stCxn id="77" idx="2"/>
            </p:cNvCxnSpPr>
            <p:nvPr/>
          </p:nvCxnSpPr>
          <p:spPr>
            <a:xfrm>
              <a:off x="1135220" y="5156627"/>
              <a:ext cx="0" cy="319127"/>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83" name="直接箭头连接符 182"/>
            <p:cNvCxnSpPr>
              <a:stCxn id="79" idx="2"/>
            </p:cNvCxnSpPr>
            <p:nvPr/>
          </p:nvCxnSpPr>
          <p:spPr>
            <a:xfrm>
              <a:off x="3157526" y="5156627"/>
              <a:ext cx="0" cy="307837"/>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84" name="直接箭头连接符 183"/>
            <p:cNvCxnSpPr>
              <a:stCxn id="125" idx="2"/>
            </p:cNvCxnSpPr>
            <p:nvPr/>
          </p:nvCxnSpPr>
          <p:spPr>
            <a:xfrm flipH="1">
              <a:off x="5180057" y="5164148"/>
              <a:ext cx="3280" cy="287085"/>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sp>
        <p:nvSpPr>
          <p:cNvPr id="57" name="矩形 56"/>
          <p:cNvSpPr/>
          <p:nvPr/>
        </p:nvSpPr>
        <p:spPr>
          <a:xfrm>
            <a:off x="-30928" y="765724"/>
            <a:ext cx="4605041" cy="450215"/>
          </a:xfrm>
          <a:prstGeom prst="rect">
            <a:avLst/>
          </a:prstGeom>
        </p:spPr>
        <p:txBody>
          <a:bodyPr wrap="square">
            <a:spAutoFit/>
          </a:bodyPr>
          <a:lstStyle/>
          <a:p>
            <a:pPr marL="285750" indent="-285750">
              <a:lnSpc>
                <a:spcPts val="2800"/>
              </a:lnSpc>
              <a:buFont typeface="Wingdings" panose="05000000000000000000" pitchFamily="2" charset="2"/>
              <a:buChar char="Ø"/>
            </a:pPr>
            <a:r>
              <a:rPr lang="en-US" altLang="zh-CN" sz="2400" b="1" dirty="0" err="1">
                <a:latin typeface="+mn-ea"/>
              </a:rPr>
              <a:t>GPLinker</a:t>
            </a:r>
            <a:r>
              <a:rPr lang="en-US" altLang="zh-CN" sz="2400" b="1" dirty="0">
                <a:latin typeface="+mn-ea"/>
              </a:rPr>
              <a:t>[1] Model</a:t>
            </a:r>
            <a:r>
              <a:rPr lang="zh-CN" altLang="en-US" sz="2400" b="1" dirty="0">
                <a:latin typeface="+mn-ea"/>
              </a:rPr>
              <a:t>：</a:t>
            </a:r>
            <a:endParaRPr lang="en-US" altLang="zh-CN" sz="1700" dirty="0"/>
          </a:p>
        </p:txBody>
      </p:sp>
      <p:sp>
        <p:nvSpPr>
          <p:cNvPr id="2" name="矩形 1"/>
          <p:cNvSpPr/>
          <p:nvPr/>
        </p:nvSpPr>
        <p:spPr>
          <a:xfrm>
            <a:off x="6580807" y="1555912"/>
            <a:ext cx="5337602" cy="3323987"/>
          </a:xfrm>
          <a:prstGeom prst="rect">
            <a:avLst/>
          </a:prstGeom>
        </p:spPr>
        <p:txBody>
          <a:bodyPr wrap="square">
            <a:spAutoFit/>
          </a:bodyPr>
          <a:lstStyle/>
          <a:p>
            <a:pPr marL="285750" indent="-285750">
              <a:lnSpc>
                <a:spcPts val="2800"/>
              </a:lnSpc>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建模思路：</a:t>
            </a:r>
            <a:br>
              <a:rPr lang="en-US" altLang="zh-CN" sz="2400" dirty="0">
                <a:latin typeface="Times New Roman" panose="02020603050405020304" pitchFamily="18" charset="0"/>
                <a:cs typeface="Times New Roman" panose="02020603050405020304" pitchFamily="18" charset="0"/>
              </a:rPr>
            </a:br>
            <a:r>
              <a:rPr lang="zh-CN" altLang="en-US" sz="1600" dirty="0">
                <a:latin typeface="Times New Roman" panose="02020603050405020304" pitchFamily="18" charset="0"/>
                <a:cs typeface="Times New Roman" panose="02020603050405020304" pitchFamily="18" charset="0"/>
              </a:rPr>
              <a:t>采用联合抽取的范式，共同优化</a:t>
            </a:r>
            <a:r>
              <a:rPr lang="en-US" altLang="zh-CN" sz="1600" dirty="0" err="1">
                <a:latin typeface="Times New Roman" panose="02020603050405020304" pitchFamily="18" charset="0"/>
                <a:cs typeface="Times New Roman" panose="02020603050405020304" pitchFamily="18" charset="0"/>
              </a:rPr>
              <a:t>NER</a:t>
            </a:r>
            <a:r>
              <a:rPr lang="zh-CN" altLang="en-US" sz="1600" dirty="0">
                <a:latin typeface="Times New Roman" panose="02020603050405020304" pitchFamily="18" charset="0"/>
                <a:cs typeface="Times New Roman" panose="02020603050405020304" pitchFamily="18" charset="0"/>
              </a:rPr>
              <a:t>与关系抽取任务</a:t>
            </a:r>
            <a:endParaRPr lang="en-US" altLang="zh-CN" sz="1600" dirty="0">
              <a:latin typeface="Times New Roman" panose="02020603050405020304" pitchFamily="18" charset="0"/>
              <a:cs typeface="Times New Roman" panose="02020603050405020304" pitchFamily="18" charset="0"/>
            </a:endParaRPr>
          </a:p>
          <a:p>
            <a:pPr>
              <a:lnSpc>
                <a:spcPts val="2800"/>
              </a:lnSpc>
            </a:pPr>
            <a:r>
              <a:rPr lang="zh-CN" altLang="en-US" sz="1600" dirty="0">
                <a:latin typeface="Times New Roman" panose="02020603050405020304" pitchFamily="18" charset="0"/>
                <a:cs typeface="Times New Roman" panose="02020603050405020304" pitchFamily="18" charset="0"/>
              </a:rPr>
              <a:t>推理阶段，先抽取出实体，再两两组合，抽出关系。</a:t>
            </a:r>
            <a:endParaRPr lang="en-US" altLang="zh-CN" sz="1600"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endParaRPr lang="en-US" altLang="zh-CN" sz="1050"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模型结构失败的一些尝试：</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词汇增强、下接</a:t>
            </a:r>
            <a:r>
              <a:rPr lang="en-US" altLang="zh-CN" sz="1600" dirty="0" err="1">
                <a:latin typeface="Times New Roman" panose="02020603050405020304" pitchFamily="18" charset="0"/>
                <a:cs typeface="Times New Roman" panose="02020603050405020304" pitchFamily="18" charset="0"/>
              </a:rPr>
              <a:t>GRU</a:t>
            </a:r>
            <a:r>
              <a:rPr lang="en-US" altLang="zh-CN" sz="1600" dirty="0">
                <a:latin typeface="Times New Roman" panose="02020603050405020304" pitchFamily="18" charset="0"/>
                <a:cs typeface="Times New Roman" panose="02020603050405020304" pitchFamily="18" charset="0"/>
              </a:rPr>
              <a:t>/LSTM</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endParaRPr lang="en-US" altLang="zh-CN" sz="1050"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Local cv</a:t>
            </a:r>
            <a:r>
              <a:rPr lang="zh-CN" altLang="en-US" sz="2400" b="1" dirty="0">
                <a:latin typeface="Times New Roman" panose="02020603050405020304" pitchFamily="18" charset="0"/>
                <a:cs typeface="Times New Roman" panose="02020603050405020304" pitchFamily="18" charset="0"/>
              </a:rPr>
              <a:t>：</a:t>
            </a:r>
            <a:br>
              <a:rPr lang="en-US" altLang="zh-CN" sz="2400" dirty="0">
                <a:latin typeface="Times New Roman" panose="02020603050405020304" pitchFamily="18" charset="0"/>
                <a:cs typeface="Times New Roman" panose="02020603050405020304" pitchFamily="18" charset="0"/>
              </a:rPr>
            </a:br>
            <a:endParaRPr lang="zh-CN" altLang="en-US" sz="24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0" y="5838171"/>
            <a:ext cx="11918409" cy="646331"/>
          </a:xfrm>
          <a:prstGeom prst="rect">
            <a:avLst/>
          </a:prstGeom>
          <a:noFill/>
        </p:spPr>
        <p:txBody>
          <a:bodyPr wrap="square" rtlCol="0">
            <a:spAutoFit/>
          </a:bodyPr>
          <a:lstStyle/>
          <a:p>
            <a:r>
              <a:rPr lang="en-US" altLang="zh-CN" dirty="0"/>
              <a:t>[1]:</a:t>
            </a:r>
            <a:r>
              <a:rPr lang="zh-CN" altLang="en-US" dirty="0"/>
              <a:t>苏剑林</a:t>
            </a:r>
            <a:r>
              <a:rPr lang="en-US" altLang="zh-CN" dirty="0"/>
              <a:t>. (Jan. 30, 2022). 《</a:t>
            </a:r>
            <a:r>
              <a:rPr lang="en-US" altLang="zh-CN" dirty="0" err="1"/>
              <a:t>GPLinker</a:t>
            </a:r>
            <a:r>
              <a:rPr lang="zh-CN" altLang="en-US" dirty="0"/>
              <a:t>：基于</a:t>
            </a:r>
            <a:r>
              <a:rPr lang="en-US" altLang="zh-CN" dirty="0" err="1"/>
              <a:t>GlobalPointer</a:t>
            </a:r>
            <a:r>
              <a:rPr lang="zh-CN" altLang="en-US" dirty="0"/>
              <a:t>的实体关系联合抽取 </a:t>
            </a:r>
            <a:r>
              <a:rPr lang="en-US" altLang="zh-CN" dirty="0"/>
              <a:t>》[Blog post]. Retrieved from </a:t>
            </a:r>
            <a:r>
              <a:rPr lang="en-US" altLang="zh-CN" dirty="0">
                <a:hlinkClick r:id="rId5"/>
              </a:rPr>
              <a:t>https://</a:t>
            </a:r>
            <a:r>
              <a:rPr lang="en-US" altLang="zh-CN" dirty="0" err="1">
                <a:hlinkClick r:id="rId5"/>
              </a:rPr>
              <a:t>spaces.ac.cn</a:t>
            </a:r>
            <a:r>
              <a:rPr lang="en-US" altLang="zh-CN" dirty="0">
                <a:hlinkClick r:id="rId5"/>
              </a:rPr>
              <a:t>/archives/8888</a:t>
            </a:r>
            <a:endParaRPr lang="zh-CN" altLang="en-US" dirty="0"/>
          </a:p>
        </p:txBody>
      </p:sp>
      <p:graphicFrame>
        <p:nvGraphicFramePr>
          <p:cNvPr id="6" name="表格 5"/>
          <p:cNvGraphicFramePr>
            <a:graphicFrameLocks noGrp="1"/>
          </p:cNvGraphicFramePr>
          <p:nvPr/>
        </p:nvGraphicFramePr>
        <p:xfrm>
          <a:off x="6775646" y="4891462"/>
          <a:ext cx="5352465" cy="821252"/>
        </p:xfrm>
        <a:graphic>
          <a:graphicData uri="http://schemas.openxmlformats.org/drawingml/2006/table">
            <a:tbl>
              <a:tblPr firstRow="1" bandRow="1">
                <a:tableStyleId>{5C22544A-7EE6-4342-B048-85BDC9FD1C3A}</a:tableStyleId>
              </a:tblPr>
              <a:tblGrid>
                <a:gridCol w="1784155">
                  <a:extLst>
                    <a:ext uri="{9D8B030D-6E8A-4147-A177-3AD203B41FA5}">
                      <a16:colId xmlns:a16="http://schemas.microsoft.com/office/drawing/2014/main" val="20000"/>
                    </a:ext>
                  </a:extLst>
                </a:gridCol>
                <a:gridCol w="1784155">
                  <a:extLst>
                    <a:ext uri="{9D8B030D-6E8A-4147-A177-3AD203B41FA5}">
                      <a16:colId xmlns:a16="http://schemas.microsoft.com/office/drawing/2014/main" val="20001"/>
                    </a:ext>
                  </a:extLst>
                </a:gridCol>
                <a:gridCol w="1784155">
                  <a:extLst>
                    <a:ext uri="{9D8B030D-6E8A-4147-A177-3AD203B41FA5}">
                      <a16:colId xmlns:a16="http://schemas.microsoft.com/office/drawing/2014/main" val="20002"/>
                    </a:ext>
                  </a:extLst>
                </a:gridCol>
              </a:tblGrid>
              <a:tr h="410626">
                <a:tc>
                  <a:txBody>
                    <a:bodyPr/>
                    <a:lstStyle/>
                    <a:p>
                      <a:pPr algn="ctr"/>
                      <a:r>
                        <a:rPr lang="en-US" altLang="zh-CN" dirty="0"/>
                        <a:t>P</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err="1"/>
                        <a:t>F1</a:t>
                      </a:r>
                      <a:endParaRPr lang="zh-CN" altLang="en-US" dirty="0"/>
                    </a:p>
                  </a:txBody>
                  <a:tcPr/>
                </a:tc>
                <a:extLst>
                  <a:ext uri="{0D108BD9-81ED-4DB2-BD59-A6C34878D82A}">
                    <a16:rowId xmlns:a16="http://schemas.microsoft.com/office/drawing/2014/main" val="10000"/>
                  </a:ext>
                </a:extLst>
              </a:tr>
              <a:tr h="410626">
                <a:tc>
                  <a:txBody>
                    <a:bodyPr/>
                    <a:lstStyle/>
                    <a:p>
                      <a:pPr algn="ctr"/>
                      <a:r>
                        <a:rPr lang="en-US" altLang="zh-CN" dirty="0"/>
                        <a:t>0.715</a:t>
                      </a:r>
                      <a:endParaRPr lang="zh-CN" altLang="en-US" dirty="0"/>
                    </a:p>
                  </a:txBody>
                  <a:tcPr/>
                </a:tc>
                <a:tc>
                  <a:txBody>
                    <a:bodyPr/>
                    <a:lstStyle/>
                    <a:p>
                      <a:pPr algn="ctr"/>
                      <a:r>
                        <a:rPr lang="en-US" altLang="zh-CN" dirty="0">
                          <a:solidFill>
                            <a:srgbClr val="FF0000"/>
                          </a:solidFill>
                        </a:rPr>
                        <a:t>0.752</a:t>
                      </a:r>
                      <a:endParaRPr lang="zh-CN" altLang="en-US" dirty="0">
                        <a:solidFill>
                          <a:srgbClr val="FF0000"/>
                        </a:solidFill>
                      </a:endParaRPr>
                    </a:p>
                  </a:txBody>
                  <a:tcPr/>
                </a:tc>
                <a:tc>
                  <a:txBody>
                    <a:bodyPr/>
                    <a:lstStyle/>
                    <a:p>
                      <a:pPr algn="ctr"/>
                      <a:r>
                        <a:rPr lang="en-US" altLang="zh-CN" dirty="0"/>
                        <a:t>0.733</a:t>
                      </a:r>
                      <a:endParaRPr lang="zh-CN" altLang="en-US" dirty="0"/>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2452"/>
    </mc:Choice>
    <mc:Fallback xmlns="">
      <p:transition spd="slow" advTm="245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数据 9"/>
          <p:cNvSpPr/>
          <p:nvPr/>
        </p:nvSpPr>
        <p:spPr>
          <a:xfrm>
            <a:off x="3281885" y="128838"/>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p:nvSpPr>
        <p:spPr>
          <a:xfrm>
            <a:off x="2108343" y="13029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赛题分析</a:t>
            </a:r>
          </a:p>
        </p:txBody>
      </p:sp>
      <p:sp>
        <p:nvSpPr>
          <p:cNvPr id="14" name="流程图: 数据 13"/>
          <p:cNvSpPr/>
          <p:nvPr/>
        </p:nvSpPr>
        <p:spPr>
          <a:xfrm>
            <a:off x="4462916" y="130934"/>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33734"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解决方案</a:t>
            </a:r>
          </a:p>
        </p:txBody>
      </p:sp>
      <p:sp>
        <p:nvSpPr>
          <p:cNvPr id="16" name="流程图: 数据 15"/>
          <p:cNvSpPr/>
          <p:nvPr/>
        </p:nvSpPr>
        <p:spPr>
          <a:xfrm>
            <a:off x="5642291" y="126793"/>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795563"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总结思考</a:t>
            </a:r>
          </a:p>
        </p:txBody>
      </p:sp>
      <p:pic>
        <p:nvPicPr>
          <p:cNvPr id="18" name="图片 17"/>
          <p:cNvPicPr>
            <a:picLocks noChangeAspect="1"/>
          </p:cNvPicPr>
          <p:nvPr/>
        </p:nvPicPr>
        <p:blipFill>
          <a:blip r:embed="rId3"/>
          <a:stretch>
            <a:fillRect/>
          </a:stretch>
        </p:blipFill>
        <p:spPr>
          <a:xfrm>
            <a:off x="1942483" y="-3957735"/>
            <a:ext cx="2114391" cy="445602"/>
          </a:xfrm>
          <a:prstGeom prst="rect">
            <a:avLst/>
          </a:prstGeom>
        </p:spPr>
      </p:pic>
      <p:pic>
        <p:nvPicPr>
          <p:cNvPr id="19" name="图片 18"/>
          <p:cNvPicPr>
            <a:picLocks noChangeAspect="1"/>
          </p:cNvPicPr>
          <p:nvPr/>
        </p:nvPicPr>
        <p:blipFill>
          <a:blip r:embed="rId4"/>
          <a:stretch>
            <a:fillRect/>
          </a:stretch>
        </p:blipFill>
        <p:spPr>
          <a:xfrm>
            <a:off x="166885" y="128834"/>
            <a:ext cx="1832182" cy="386127"/>
          </a:xfrm>
          <a:prstGeom prst="rect">
            <a:avLst/>
          </a:prstGeom>
          <a:ln>
            <a:solidFill>
              <a:schemeClr val="bg1">
                <a:lumMod val="95000"/>
              </a:schemeClr>
            </a:solidFill>
          </a:ln>
        </p:spPr>
      </p:pic>
      <p:sp>
        <p:nvSpPr>
          <p:cNvPr id="57" name="矩形 56"/>
          <p:cNvSpPr/>
          <p:nvPr/>
        </p:nvSpPr>
        <p:spPr>
          <a:xfrm>
            <a:off x="-30928" y="765724"/>
            <a:ext cx="4605041" cy="450215"/>
          </a:xfrm>
          <a:prstGeom prst="rect">
            <a:avLst/>
          </a:prstGeom>
        </p:spPr>
        <p:txBody>
          <a:bodyPr wrap="square">
            <a:spAutoFit/>
          </a:bodyPr>
          <a:lstStyle/>
          <a:p>
            <a:pPr marL="285750" indent="-285750">
              <a:lnSpc>
                <a:spcPts val="2800"/>
              </a:lnSpc>
              <a:buFont typeface="Wingdings" panose="05000000000000000000" pitchFamily="2" charset="2"/>
              <a:buChar char="Ø"/>
            </a:pPr>
            <a:r>
              <a:rPr lang="en-US" altLang="zh-CN" sz="2400" b="1" dirty="0" err="1">
                <a:latin typeface="+mn-ea"/>
              </a:rPr>
              <a:t>GRTE</a:t>
            </a:r>
            <a:r>
              <a:rPr lang="en-US" altLang="zh-CN" sz="2400" b="1" dirty="0">
                <a:latin typeface="+mn-ea"/>
              </a:rPr>
              <a:t>[2] Model</a:t>
            </a:r>
            <a:r>
              <a:rPr lang="zh-CN" altLang="en-US" sz="2400" b="1" dirty="0">
                <a:latin typeface="+mn-ea"/>
              </a:rPr>
              <a:t>：</a:t>
            </a:r>
            <a:endParaRPr lang="en-US" altLang="zh-CN" sz="1700" dirty="0"/>
          </a:p>
        </p:txBody>
      </p:sp>
      <p:sp>
        <p:nvSpPr>
          <p:cNvPr id="4" name="文本框 3"/>
          <p:cNvSpPr txBox="1"/>
          <p:nvPr/>
        </p:nvSpPr>
        <p:spPr>
          <a:xfrm>
            <a:off x="0" y="5720299"/>
            <a:ext cx="12292314" cy="738664"/>
          </a:xfrm>
          <a:prstGeom prst="rect">
            <a:avLst/>
          </a:prstGeom>
          <a:noFill/>
        </p:spPr>
        <p:txBody>
          <a:bodyPr wrap="square" rtlCol="0">
            <a:spAutoFit/>
          </a:bodyPr>
          <a:lstStyle/>
          <a:p>
            <a:r>
              <a:rPr lang="en-US" altLang="zh-CN" sz="1400" dirty="0"/>
              <a:t>[2]:</a:t>
            </a:r>
            <a:r>
              <a:rPr lang="en-US" altLang="zh-CN" sz="1400" dirty="0" err="1"/>
              <a:t>Feiliang</a:t>
            </a:r>
            <a:r>
              <a:rPr lang="en-US" altLang="zh-CN" sz="1400" dirty="0"/>
              <a:t> Ren, </a:t>
            </a:r>
            <a:r>
              <a:rPr lang="en-US" altLang="zh-CN" sz="1400" dirty="0" err="1"/>
              <a:t>Longhui</a:t>
            </a:r>
            <a:r>
              <a:rPr lang="en-US" altLang="zh-CN" sz="1400" dirty="0"/>
              <a:t> Zhang, </a:t>
            </a:r>
            <a:r>
              <a:rPr lang="en-US" altLang="zh-CN" sz="1400" dirty="0" err="1"/>
              <a:t>Shujuan</a:t>
            </a:r>
            <a:r>
              <a:rPr lang="en-US" altLang="zh-CN" sz="1400" dirty="0"/>
              <a:t> Yin, </a:t>
            </a:r>
            <a:r>
              <a:rPr lang="en-US" altLang="zh-CN" sz="1400" dirty="0" err="1"/>
              <a:t>Xiaofeng</a:t>
            </a:r>
            <a:r>
              <a:rPr lang="en-US" altLang="zh-CN" sz="1400" dirty="0"/>
              <a:t> Zhao, </a:t>
            </a:r>
            <a:r>
              <a:rPr lang="en-US" altLang="zh-CN" sz="1400" dirty="0" err="1"/>
              <a:t>Shilei</a:t>
            </a:r>
            <a:r>
              <a:rPr lang="en-US" altLang="zh-CN" sz="1400" dirty="0"/>
              <a:t> Liu, </a:t>
            </a:r>
            <a:r>
              <a:rPr lang="en-US" altLang="zh-CN" sz="1400" dirty="0" err="1"/>
              <a:t>Bochao</a:t>
            </a:r>
            <a:r>
              <a:rPr lang="en-US" altLang="zh-CN" sz="1400" dirty="0"/>
              <a:t> Li, and </a:t>
            </a:r>
            <a:r>
              <a:rPr lang="en-US" altLang="zh-CN" sz="1400" dirty="0" err="1"/>
              <a:t>Yaduo</a:t>
            </a:r>
            <a:r>
              <a:rPr lang="en-US" altLang="zh-CN" sz="1400" dirty="0"/>
              <a:t> Liu. 2021. A Novel Global Feature-Oriented Relational Triple Extraction Model based on Table Filling. In Proceedings of the 2021 Conference on Empirical Methods in Natural Language Processing, pages 2646–2656, Online and Punta Cana, Dominican Republic. Association for Computational Linguistics.  </a:t>
            </a:r>
            <a:endParaRPr sz="1400" dirty="0"/>
          </a:p>
        </p:txBody>
      </p:sp>
      <p:sp>
        <p:nvSpPr>
          <p:cNvPr id="8" name="矩形 7"/>
          <p:cNvSpPr/>
          <p:nvPr/>
        </p:nvSpPr>
        <p:spPr>
          <a:xfrm>
            <a:off x="6299584" y="1418411"/>
            <a:ext cx="6096000" cy="3683060"/>
          </a:xfrm>
          <a:prstGeom prst="rect">
            <a:avLst/>
          </a:prstGeom>
        </p:spPr>
        <p:txBody>
          <a:bodyPr>
            <a:spAutoFit/>
          </a:bodyPr>
          <a:lstStyle/>
          <a:p>
            <a:pPr marL="285750" indent="-285750">
              <a:lnSpc>
                <a:spcPts val="2800"/>
              </a:lnSpc>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建模思路：</a:t>
            </a:r>
            <a:br>
              <a:rPr lang="en-US" altLang="zh-CN" sz="2400" dirty="0">
                <a:latin typeface="Times New Roman" panose="02020603050405020304" pitchFamily="18" charset="0"/>
                <a:cs typeface="Times New Roman" panose="02020603050405020304" pitchFamily="18" charset="0"/>
              </a:rPr>
            </a:br>
            <a:r>
              <a:rPr lang="zh-CN" altLang="en-US" sz="1600" dirty="0">
                <a:latin typeface="Times New Roman" panose="02020603050405020304" pitchFamily="18" charset="0"/>
                <a:cs typeface="Times New Roman" panose="02020603050405020304" pitchFamily="18" charset="0"/>
              </a:rPr>
              <a:t>一种基于全局特征的表填充关系三元组抽取模型，每个关系维护一个</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，使用表解码策略抽取出三元组</a:t>
            </a:r>
            <a:endParaRPr lang="en-US" altLang="zh-CN" sz="1600"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endParaRPr lang="zh-CN" altLang="en-US" sz="1600"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结构</a:t>
            </a:r>
            <a:r>
              <a:rPr lang="zh-CN" altLang="en-US" sz="2800" b="1" dirty="0">
                <a:latin typeface="Times New Roman" panose="02020603050405020304" pitchFamily="18" charset="0"/>
                <a:cs typeface="Times New Roman" panose="02020603050405020304" pitchFamily="18" charset="0"/>
              </a:rPr>
              <a:t>：</a:t>
            </a:r>
            <a:br>
              <a:rPr lang="en-US" altLang="zh-CN" sz="2800"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Encoder</a:t>
            </a:r>
            <a:r>
              <a:rPr lang="zh-CN" altLang="en-US" dirty="0">
                <a:latin typeface="Times New Roman" panose="02020603050405020304" pitchFamily="18" charset="0"/>
                <a:cs typeface="Times New Roman" panose="02020603050405020304" pitchFamily="18" charset="0"/>
              </a:rPr>
              <a:t>模块、表特征生成模块</a:t>
            </a:r>
            <a:r>
              <a:rPr lang="en-US" altLang="zh-CN" dirty="0" err="1">
                <a:latin typeface="Times New Roman" panose="02020603050405020304" pitchFamily="18" charset="0"/>
                <a:cs typeface="Times New Roman" panose="02020603050405020304" pitchFamily="18" charset="0"/>
              </a:rPr>
              <a:t>TFG</a:t>
            </a:r>
            <a:r>
              <a:rPr lang="zh-CN" altLang="en-US" dirty="0">
                <a:latin typeface="Times New Roman" panose="02020603050405020304" pitchFamily="18" charset="0"/>
                <a:cs typeface="Times New Roman" panose="02020603050405020304" pitchFamily="18" charset="0"/>
              </a:rPr>
              <a:t>、全局特征挖掘模块</a:t>
            </a:r>
            <a:br>
              <a:rPr lang="en-US" altLang="zh-CN" dirty="0">
                <a:latin typeface="Times New Roman" panose="02020603050405020304" pitchFamily="18" charset="0"/>
                <a:cs typeface="Times New Roman" panose="02020603050405020304" pitchFamily="18" charset="0"/>
              </a:rPr>
            </a:br>
            <a:r>
              <a:rPr lang="en-US" altLang="zh-CN" dirty="0" err="1">
                <a:latin typeface="Times New Roman" panose="02020603050405020304" pitchFamily="18" charset="0"/>
                <a:cs typeface="Times New Roman" panose="02020603050405020304" pitchFamily="18" charset="0"/>
              </a:rPr>
              <a:t>GFM</a:t>
            </a:r>
            <a:r>
              <a:rPr lang="zh-CN" altLang="en-US" dirty="0">
                <a:latin typeface="Times New Roman" panose="02020603050405020304" pitchFamily="18" charset="0"/>
                <a:cs typeface="Times New Roman" panose="02020603050405020304" pitchFamily="18" charset="0"/>
              </a:rPr>
              <a:t>。</a:t>
            </a:r>
          </a:p>
          <a:p>
            <a:pPr>
              <a:lnSpc>
                <a:spcPts val="2800"/>
              </a:lnSpc>
            </a:pPr>
            <a:endParaRPr lang="zh-CN" altLang="en-US"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Local cv </a:t>
            </a:r>
            <a:r>
              <a:rPr lang="zh-CN" altLang="en-US" sz="2400" b="1" dirty="0">
                <a:latin typeface="Times New Roman" panose="02020603050405020304" pitchFamily="18" charset="0"/>
                <a:cs typeface="Times New Roman" panose="02020603050405020304" pitchFamily="18" charset="0"/>
              </a:rPr>
              <a:t>：</a:t>
            </a:r>
            <a:br>
              <a:rPr lang="en-US" altLang="zh-CN" sz="2400" dirty="0">
                <a:latin typeface="Times New Roman" panose="02020603050405020304" pitchFamily="18" charset="0"/>
                <a:cs typeface="Times New Roman" panose="02020603050405020304" pitchFamily="18" charset="0"/>
              </a:rPr>
            </a:br>
            <a:endParaRPr lang="zh-CN" altLang="en-US" sz="2400" dirty="0">
              <a:latin typeface="Times New Roman" panose="02020603050405020304" pitchFamily="18" charset="0"/>
              <a:cs typeface="Times New Roman" panose="02020603050405020304" pitchFamily="18" charset="0"/>
            </a:endParaRPr>
          </a:p>
        </p:txBody>
      </p:sp>
      <p:graphicFrame>
        <p:nvGraphicFramePr>
          <p:cNvPr id="20" name="表格 19"/>
          <p:cNvGraphicFramePr>
            <a:graphicFrameLocks noGrp="1"/>
          </p:cNvGraphicFramePr>
          <p:nvPr>
            <p:extLst>
              <p:ext uri="{D42A27DB-BD31-4B8C-83A1-F6EECF244321}">
                <p14:modId xmlns:p14="http://schemas.microsoft.com/office/powerpoint/2010/main" val="1110117505"/>
              </p:ext>
            </p:extLst>
          </p:nvPr>
        </p:nvGraphicFramePr>
        <p:xfrm>
          <a:off x="6635951" y="4690845"/>
          <a:ext cx="5352465" cy="821252"/>
        </p:xfrm>
        <a:graphic>
          <a:graphicData uri="http://schemas.openxmlformats.org/drawingml/2006/table">
            <a:tbl>
              <a:tblPr firstRow="1" bandRow="1">
                <a:tableStyleId>{5C22544A-7EE6-4342-B048-85BDC9FD1C3A}</a:tableStyleId>
              </a:tblPr>
              <a:tblGrid>
                <a:gridCol w="1784155">
                  <a:extLst>
                    <a:ext uri="{9D8B030D-6E8A-4147-A177-3AD203B41FA5}">
                      <a16:colId xmlns:a16="http://schemas.microsoft.com/office/drawing/2014/main" val="20000"/>
                    </a:ext>
                  </a:extLst>
                </a:gridCol>
                <a:gridCol w="1784155">
                  <a:extLst>
                    <a:ext uri="{9D8B030D-6E8A-4147-A177-3AD203B41FA5}">
                      <a16:colId xmlns:a16="http://schemas.microsoft.com/office/drawing/2014/main" val="20001"/>
                    </a:ext>
                  </a:extLst>
                </a:gridCol>
                <a:gridCol w="1784155">
                  <a:extLst>
                    <a:ext uri="{9D8B030D-6E8A-4147-A177-3AD203B41FA5}">
                      <a16:colId xmlns:a16="http://schemas.microsoft.com/office/drawing/2014/main" val="20002"/>
                    </a:ext>
                  </a:extLst>
                </a:gridCol>
              </a:tblGrid>
              <a:tr h="410626">
                <a:tc>
                  <a:txBody>
                    <a:bodyPr/>
                    <a:lstStyle/>
                    <a:p>
                      <a:pPr algn="ctr"/>
                      <a:r>
                        <a:rPr lang="en-US" altLang="zh-CN" dirty="0"/>
                        <a:t>P</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err="1"/>
                        <a:t>F1</a:t>
                      </a:r>
                      <a:endParaRPr lang="zh-CN" altLang="en-US" dirty="0"/>
                    </a:p>
                  </a:txBody>
                  <a:tcPr/>
                </a:tc>
                <a:extLst>
                  <a:ext uri="{0D108BD9-81ED-4DB2-BD59-A6C34878D82A}">
                    <a16:rowId xmlns:a16="http://schemas.microsoft.com/office/drawing/2014/main" val="10000"/>
                  </a:ext>
                </a:extLst>
              </a:tr>
              <a:tr h="410626">
                <a:tc>
                  <a:txBody>
                    <a:bodyPr/>
                    <a:lstStyle/>
                    <a:p>
                      <a:pPr algn="ctr"/>
                      <a:r>
                        <a:rPr lang="en-US" altLang="zh-CN" dirty="0">
                          <a:solidFill>
                            <a:srgbClr val="FF0000"/>
                          </a:solidFill>
                        </a:rPr>
                        <a:t>0.732</a:t>
                      </a:r>
                      <a:endParaRPr lang="zh-CN" altLang="en-US" dirty="0">
                        <a:solidFill>
                          <a:srgbClr val="FF0000"/>
                        </a:solidFill>
                      </a:endParaRPr>
                    </a:p>
                  </a:txBody>
                  <a:tcPr/>
                </a:tc>
                <a:tc>
                  <a:txBody>
                    <a:bodyPr/>
                    <a:lstStyle/>
                    <a:p>
                      <a:pPr algn="ctr"/>
                      <a:r>
                        <a:rPr lang="en-US" altLang="zh-CN" dirty="0"/>
                        <a:t>0.725</a:t>
                      </a:r>
                      <a:endParaRPr lang="zh-CN" altLang="en-US" dirty="0"/>
                    </a:p>
                  </a:txBody>
                  <a:tcPr/>
                </a:tc>
                <a:tc>
                  <a:txBody>
                    <a:bodyPr/>
                    <a:lstStyle/>
                    <a:p>
                      <a:pPr algn="ctr"/>
                      <a:r>
                        <a:rPr lang="en-US" altLang="zh-CN" dirty="0"/>
                        <a:t>0.729</a:t>
                      </a:r>
                      <a:endParaRPr lang="zh-CN" altLang="en-US" dirty="0"/>
                    </a:p>
                  </a:txBody>
                  <a:tcPr/>
                </a:tc>
                <a:extLst>
                  <a:ext uri="{0D108BD9-81ED-4DB2-BD59-A6C34878D82A}">
                    <a16:rowId xmlns:a16="http://schemas.microsoft.com/office/drawing/2014/main" val="10001"/>
                  </a:ext>
                </a:extLst>
              </a:tr>
            </a:tbl>
          </a:graphicData>
        </a:graphic>
      </p:graphicFrame>
      <p:pic>
        <p:nvPicPr>
          <p:cNvPr id="5" name="图片 4">
            <a:extLst>
              <a:ext uri="{FF2B5EF4-FFF2-40B4-BE49-F238E27FC236}">
                <a16:creationId xmlns:a16="http://schemas.microsoft.com/office/drawing/2014/main" id="{952B4242-C1C4-4AAD-9D3F-21779C09265E}"/>
              </a:ext>
            </a:extLst>
          </p:cNvPr>
          <p:cNvPicPr>
            <a:picLocks noChangeAspect="1"/>
          </p:cNvPicPr>
          <p:nvPr/>
        </p:nvPicPr>
        <p:blipFill rotWithShape="1">
          <a:blip r:embed="rId5">
            <a:extLst>
              <a:ext uri="{28A0092B-C50C-407E-A947-70E740481C1C}">
                <a14:useLocalDpi xmlns:a14="http://schemas.microsoft.com/office/drawing/2010/main" val="0"/>
              </a:ext>
            </a:extLst>
          </a:blip>
          <a:srcRect l="843" t="5087" r="1811" b="4943"/>
          <a:stretch/>
        </p:blipFill>
        <p:spPr>
          <a:xfrm>
            <a:off x="203584" y="1317170"/>
            <a:ext cx="6096000" cy="44319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56"/>
    </mc:Choice>
    <mc:Fallback xmlns="">
      <p:transition spd="slow" advTm="305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数据 9"/>
          <p:cNvSpPr/>
          <p:nvPr/>
        </p:nvSpPr>
        <p:spPr>
          <a:xfrm>
            <a:off x="3281885" y="128838"/>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p:nvSpPr>
        <p:spPr>
          <a:xfrm>
            <a:off x="2108343" y="13029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赛题分析</a:t>
            </a:r>
          </a:p>
        </p:txBody>
      </p:sp>
      <p:sp>
        <p:nvSpPr>
          <p:cNvPr id="14" name="流程图: 数据 13"/>
          <p:cNvSpPr/>
          <p:nvPr/>
        </p:nvSpPr>
        <p:spPr>
          <a:xfrm>
            <a:off x="4462916" y="130934"/>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33734"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解决方案</a:t>
            </a:r>
          </a:p>
        </p:txBody>
      </p:sp>
      <p:sp>
        <p:nvSpPr>
          <p:cNvPr id="16" name="流程图: 数据 15"/>
          <p:cNvSpPr/>
          <p:nvPr/>
        </p:nvSpPr>
        <p:spPr>
          <a:xfrm>
            <a:off x="5642291" y="126793"/>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795563"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总结思考</a:t>
            </a:r>
          </a:p>
        </p:txBody>
      </p:sp>
      <p:pic>
        <p:nvPicPr>
          <p:cNvPr id="18" name="图片 17"/>
          <p:cNvPicPr>
            <a:picLocks noChangeAspect="1"/>
          </p:cNvPicPr>
          <p:nvPr/>
        </p:nvPicPr>
        <p:blipFill>
          <a:blip r:embed="rId3"/>
          <a:stretch>
            <a:fillRect/>
          </a:stretch>
        </p:blipFill>
        <p:spPr>
          <a:xfrm>
            <a:off x="1942483" y="-3957735"/>
            <a:ext cx="2114391" cy="445602"/>
          </a:xfrm>
          <a:prstGeom prst="rect">
            <a:avLst/>
          </a:prstGeom>
        </p:spPr>
      </p:pic>
      <p:pic>
        <p:nvPicPr>
          <p:cNvPr id="19" name="图片 18"/>
          <p:cNvPicPr>
            <a:picLocks noChangeAspect="1"/>
          </p:cNvPicPr>
          <p:nvPr/>
        </p:nvPicPr>
        <p:blipFill>
          <a:blip r:embed="rId4"/>
          <a:stretch>
            <a:fillRect/>
          </a:stretch>
        </p:blipFill>
        <p:spPr>
          <a:xfrm>
            <a:off x="166885" y="128834"/>
            <a:ext cx="1832182" cy="386127"/>
          </a:xfrm>
          <a:prstGeom prst="rect">
            <a:avLst/>
          </a:prstGeom>
          <a:ln>
            <a:solidFill>
              <a:schemeClr val="bg1">
                <a:lumMod val="95000"/>
              </a:schemeClr>
            </a:solidFill>
          </a:ln>
        </p:spPr>
      </p:pic>
      <p:sp>
        <p:nvSpPr>
          <p:cNvPr id="57" name="矩形 56"/>
          <p:cNvSpPr/>
          <p:nvPr/>
        </p:nvSpPr>
        <p:spPr>
          <a:xfrm>
            <a:off x="-30928" y="765724"/>
            <a:ext cx="4605041" cy="450215"/>
          </a:xfrm>
          <a:prstGeom prst="rect">
            <a:avLst/>
          </a:prstGeom>
        </p:spPr>
        <p:txBody>
          <a:bodyPr wrap="square">
            <a:spAutoFit/>
          </a:bodyPr>
          <a:lstStyle/>
          <a:p>
            <a:pPr marL="285750" indent="-285750">
              <a:lnSpc>
                <a:spcPts val="2800"/>
              </a:lnSpc>
              <a:buFont typeface="Wingdings" panose="05000000000000000000" pitchFamily="2" charset="2"/>
              <a:buChar char="Ø"/>
            </a:pPr>
            <a:r>
              <a:rPr lang="zh-CN" altLang="en-US" sz="2400" b="1" dirty="0">
                <a:latin typeface="+mn-ea"/>
              </a:rPr>
              <a:t>训练策略：</a:t>
            </a:r>
            <a:endParaRPr lang="en-US" altLang="zh-CN" sz="1700" dirty="0"/>
          </a:p>
        </p:txBody>
      </p:sp>
      <p:sp>
        <p:nvSpPr>
          <p:cNvPr id="20" name="文本框 19"/>
          <p:cNvSpPr txBox="1"/>
          <p:nvPr/>
        </p:nvSpPr>
        <p:spPr>
          <a:xfrm>
            <a:off x="166885" y="1456891"/>
            <a:ext cx="8606843" cy="3962880"/>
          </a:xfrm>
          <a:prstGeom prst="rect">
            <a:avLst/>
          </a:prstGeom>
          <a:noFill/>
        </p:spPr>
        <p:txBody>
          <a:bodyPr wrap="none" rtlCol="0" anchor="t">
            <a:spAutoFit/>
          </a:bodyPr>
          <a:lstStyle/>
          <a:p>
            <a:pPr marL="285750" indent="-285750" algn="l">
              <a:lnSpc>
                <a:spcPct val="200000"/>
              </a:lnSpc>
              <a:buFont typeface="Wingdings" panose="05000000000000000000" charset="0"/>
              <a:buChar char="Ø"/>
            </a:pPr>
            <a:r>
              <a:rPr lang="en-US" sz="1600" dirty="0" err="1">
                <a:latin typeface="微软雅黑" panose="020B0503020204020204" pitchFamily="34" charset="-122"/>
                <a:sym typeface="+mn-ea"/>
              </a:rPr>
              <a:t>FGM</a:t>
            </a:r>
            <a:r>
              <a:rPr lang="en-US" sz="1600" baseline="30000" dirty="0">
                <a:latin typeface="微软雅黑" panose="020B0503020204020204" pitchFamily="34" charset="-122"/>
                <a:sym typeface="+mn-ea"/>
              </a:rPr>
              <a:t>[3]</a:t>
            </a:r>
            <a:r>
              <a:rPr lang="zh-CN" sz="1600" dirty="0">
                <a:sym typeface="+mn-ea"/>
              </a:rPr>
              <a:t>：在Embedding增加扰动，使模型的更具泛化能力</a:t>
            </a:r>
            <a:r>
              <a:rPr lang="zh-CN" altLang="en-US" sz="1600" dirty="0">
                <a:latin typeface="微软雅黑" panose="020B0503020204020204" pitchFamily="34" charset="-122"/>
                <a:sym typeface="+mn-ea"/>
              </a:rPr>
              <a:t>。我们在模型初期不开启，</a:t>
            </a:r>
            <a:r>
              <a:rPr lang="zh-CN" altLang="en-US" sz="1600" b="1" dirty="0">
                <a:solidFill>
                  <a:schemeClr val="accent2"/>
                </a:solidFill>
                <a:sym typeface="+mn-ea"/>
              </a:rPr>
              <a:t>提升</a:t>
            </a:r>
            <a:r>
              <a:rPr lang="en-US" altLang="zh-CN" sz="1600" b="1" dirty="0" err="1">
                <a:solidFill>
                  <a:schemeClr val="accent2"/>
                </a:solidFill>
                <a:sym typeface="+mn-ea"/>
              </a:rPr>
              <a:t>5k</a:t>
            </a:r>
            <a:endParaRPr lang="zh-CN" altLang="en-US" sz="1600" dirty="0">
              <a:latin typeface="微软雅黑" panose="020B0503020204020204" pitchFamily="34" charset="-122"/>
              <a:sym typeface="+mn-ea"/>
            </a:endParaRPr>
          </a:p>
          <a:p>
            <a:pPr marL="285750" indent="-285750">
              <a:lnSpc>
                <a:spcPct val="200000"/>
              </a:lnSpc>
              <a:buFont typeface="Wingdings" panose="05000000000000000000" charset="0"/>
              <a:buChar char="Ø"/>
            </a:pPr>
            <a:r>
              <a:rPr lang="en-US" altLang="zh-CN" sz="1600" dirty="0">
                <a:latin typeface="微软雅黑" panose="020B0503020204020204" pitchFamily="34" charset="-122"/>
                <a:sym typeface="+mn-ea"/>
              </a:rPr>
              <a:t>EMA</a:t>
            </a:r>
            <a:r>
              <a:rPr lang="zh-CN" sz="1600" dirty="0">
                <a:sym typeface="+mn-ea"/>
              </a:rPr>
              <a:t>：</a:t>
            </a:r>
            <a:r>
              <a:rPr lang="zh-CN" altLang="en-US" sz="1600" dirty="0">
                <a:sym typeface="+mn-ea"/>
              </a:rPr>
              <a:t>训练阶段一段区间内权重的滑动平均值</a:t>
            </a:r>
            <a:r>
              <a:rPr lang="zh-CN" sz="1600" dirty="0">
                <a:sym typeface="+mn-ea"/>
              </a:rPr>
              <a:t>。</a:t>
            </a:r>
            <a:r>
              <a:rPr lang="zh-CN" altLang="en-US" sz="1600" dirty="0">
                <a:latin typeface="微软雅黑" panose="020B0503020204020204" pitchFamily="34" charset="-122"/>
                <a:sym typeface="+mn-ea"/>
              </a:rPr>
              <a:t>我们在模型初期不开启，</a:t>
            </a:r>
            <a:r>
              <a:rPr lang="zh-CN" altLang="en-US" sz="1600" b="1" dirty="0">
                <a:solidFill>
                  <a:schemeClr val="accent2"/>
                </a:solidFill>
                <a:sym typeface="+mn-ea"/>
              </a:rPr>
              <a:t>提升</a:t>
            </a:r>
            <a:r>
              <a:rPr lang="en-US" altLang="zh-CN" sz="1600" b="1" dirty="0" err="1">
                <a:solidFill>
                  <a:schemeClr val="accent2"/>
                </a:solidFill>
                <a:sym typeface="+mn-ea"/>
              </a:rPr>
              <a:t>6k</a:t>
            </a:r>
            <a:endParaRPr lang="zh-CN" sz="1600" dirty="0">
              <a:latin typeface="微软雅黑" panose="020B0503020204020204" pitchFamily="34" charset="-122"/>
              <a:sym typeface="+mn-ea"/>
            </a:endParaRPr>
          </a:p>
          <a:p>
            <a:pPr marL="285750" indent="-285750" algn="l">
              <a:lnSpc>
                <a:spcPct val="200000"/>
              </a:lnSpc>
              <a:buFont typeface="Wingdings" panose="05000000000000000000" charset="0"/>
              <a:buChar char="Ø"/>
            </a:pPr>
            <a:r>
              <a:rPr lang="en-US" sz="1600" dirty="0" err="1">
                <a:latin typeface="微软雅黑" panose="020B0503020204020204" pitchFamily="34" charset="-122"/>
                <a:sym typeface="+mn-ea"/>
              </a:rPr>
              <a:t>SWA</a:t>
            </a:r>
            <a:r>
              <a:rPr lang="en-US" sz="1600" baseline="30000" dirty="0">
                <a:latin typeface="微软雅黑" panose="020B0503020204020204" pitchFamily="34" charset="-122"/>
                <a:sym typeface="+mn-ea"/>
              </a:rPr>
              <a:t>[4]</a:t>
            </a:r>
            <a:r>
              <a:rPr lang="zh-CN" sz="1600" dirty="0">
                <a:sym typeface="+mn-ea"/>
              </a:rPr>
              <a:t>:</a:t>
            </a:r>
            <a:r>
              <a:rPr lang="en-US" altLang="zh-CN" sz="1600" dirty="0">
                <a:sym typeface="+mn-ea"/>
              </a:rPr>
              <a:t> </a:t>
            </a:r>
            <a:r>
              <a:rPr lang="zh-CN" altLang="en-US" sz="1600" dirty="0">
                <a:sym typeface="+mn-ea"/>
              </a:rPr>
              <a:t>我们对每一折</a:t>
            </a:r>
            <a:r>
              <a:rPr lang="zh-CN" altLang="en-US" sz="1600" b="1" dirty="0">
                <a:solidFill>
                  <a:schemeClr val="accent2"/>
                </a:solidFill>
                <a:sym typeface="+mn-ea"/>
              </a:rPr>
              <a:t>最高</a:t>
            </a:r>
            <a:r>
              <a:rPr lang="zh-CN" altLang="en-US" sz="1600" dirty="0">
                <a:sym typeface="+mn-ea"/>
              </a:rPr>
              <a:t>的</a:t>
            </a:r>
            <a:r>
              <a:rPr lang="en-US" altLang="zh-CN" sz="1600" b="1" dirty="0">
                <a:solidFill>
                  <a:schemeClr val="accent2"/>
                </a:solidFill>
                <a:sym typeface="+mn-ea"/>
              </a:rPr>
              <a:t>3</a:t>
            </a:r>
            <a:r>
              <a:rPr lang="zh-CN" altLang="en-US" sz="1600" b="1" dirty="0">
                <a:solidFill>
                  <a:schemeClr val="accent2"/>
                </a:solidFill>
                <a:sym typeface="+mn-ea"/>
              </a:rPr>
              <a:t>个</a:t>
            </a:r>
            <a:r>
              <a:rPr lang="en-US" altLang="zh-CN" sz="1600" b="1" dirty="0">
                <a:solidFill>
                  <a:schemeClr val="accent2"/>
                </a:solidFill>
                <a:sym typeface="+mn-ea"/>
              </a:rPr>
              <a:t>epoch</a:t>
            </a:r>
            <a:r>
              <a:rPr lang="zh-CN" altLang="en-US" sz="1600" b="1" dirty="0">
                <a:solidFill>
                  <a:schemeClr val="accent2"/>
                </a:solidFill>
                <a:sym typeface="+mn-ea"/>
              </a:rPr>
              <a:t>进行平均</a:t>
            </a:r>
            <a:r>
              <a:rPr lang="zh-CN" altLang="en-US" sz="1600" dirty="0">
                <a:sym typeface="+mn-ea"/>
              </a:rPr>
              <a:t>，然后保留</a:t>
            </a:r>
            <a:r>
              <a:rPr lang="en-US" altLang="zh-CN" sz="1600" dirty="0">
                <a:sym typeface="+mn-ea"/>
              </a:rPr>
              <a:t>3</a:t>
            </a:r>
            <a:r>
              <a:rPr lang="zh-CN" altLang="en-US" sz="1600" dirty="0">
                <a:sym typeface="+mn-ea"/>
              </a:rPr>
              <a:t>个中</a:t>
            </a:r>
            <a:r>
              <a:rPr lang="en-US" altLang="zh-CN" sz="1600" dirty="0" err="1">
                <a:sym typeface="+mn-ea"/>
              </a:rPr>
              <a:t>f1</a:t>
            </a:r>
            <a:r>
              <a:rPr lang="zh-CN" altLang="en-US" sz="1600" dirty="0">
                <a:sym typeface="+mn-ea"/>
              </a:rPr>
              <a:t>最高的，</a:t>
            </a:r>
            <a:r>
              <a:rPr lang="zh-CN" altLang="en-US" sz="1600" b="1" dirty="0">
                <a:solidFill>
                  <a:schemeClr val="accent2"/>
                </a:solidFill>
                <a:sym typeface="+mn-ea"/>
              </a:rPr>
              <a:t>提升</a:t>
            </a:r>
            <a:r>
              <a:rPr lang="en-US" altLang="zh-CN" sz="1600" b="1" dirty="0" err="1">
                <a:solidFill>
                  <a:schemeClr val="accent2"/>
                </a:solidFill>
                <a:sym typeface="+mn-ea"/>
              </a:rPr>
              <a:t>2k</a:t>
            </a:r>
            <a:endParaRPr lang="zh-CN" altLang="en-US" sz="1600" b="1" dirty="0">
              <a:solidFill>
                <a:schemeClr val="accent2"/>
              </a:solidFill>
              <a:sym typeface="+mn-ea"/>
            </a:endParaRPr>
          </a:p>
          <a:p>
            <a:pPr marL="285750" indent="-285750" algn="l">
              <a:lnSpc>
                <a:spcPct val="200000"/>
              </a:lnSpc>
              <a:buFont typeface="Wingdings" panose="05000000000000000000" charset="0"/>
              <a:buChar char="Ø"/>
            </a:pPr>
            <a:r>
              <a:rPr lang="en-US" sz="1600" dirty="0">
                <a:latin typeface="微软雅黑" panose="020B0503020204020204" pitchFamily="34" charset="-122"/>
                <a:sym typeface="+mn-ea"/>
              </a:rPr>
              <a:t> </a:t>
            </a:r>
            <a:r>
              <a:rPr lang="zh-CN" sz="1600" dirty="0">
                <a:sym typeface="+mn-ea"/>
              </a:rPr>
              <a:t>速度、内存优化：我们采用混合精度FP16的方式进行训练，</a:t>
            </a:r>
            <a:r>
              <a:rPr lang="zh-CN" altLang="en-US" sz="1600" b="1" dirty="0">
                <a:solidFill>
                  <a:schemeClr val="accent2"/>
                </a:solidFill>
                <a:sym typeface="+mn-ea"/>
              </a:rPr>
              <a:t>时间开销与内存减半</a:t>
            </a:r>
            <a:endParaRPr lang="zh-CN" sz="1600" dirty="0">
              <a:sym typeface="+mn-ea"/>
            </a:endParaRPr>
          </a:p>
          <a:p>
            <a:pPr marL="285750" indent="-285750" algn="l">
              <a:lnSpc>
                <a:spcPct val="200000"/>
              </a:lnSpc>
              <a:buFont typeface="Wingdings" panose="05000000000000000000" charset="0"/>
              <a:buChar char="Ø"/>
            </a:pPr>
            <a:r>
              <a:rPr lang="zh-CN" altLang="en-US" sz="1600" dirty="0">
                <a:sym typeface="+mn-ea"/>
              </a:rPr>
              <a:t>训练</a:t>
            </a:r>
            <a:r>
              <a:rPr lang="en-US" altLang="zh-CN" sz="1600" dirty="0">
                <a:sym typeface="+mn-ea"/>
              </a:rPr>
              <a:t>epoch</a:t>
            </a:r>
            <a:r>
              <a:rPr lang="zh-CN" sz="1600" dirty="0">
                <a:sym typeface="+mn-ea"/>
              </a:rPr>
              <a:t>:</a:t>
            </a:r>
            <a:r>
              <a:rPr lang="zh-CN" altLang="en-US" sz="1600" dirty="0">
                <a:sym typeface="+mn-ea"/>
              </a:rPr>
              <a:t>设为</a:t>
            </a:r>
            <a:r>
              <a:rPr lang="en-US" altLang="zh-CN" sz="1600" dirty="0">
                <a:sym typeface="+mn-ea"/>
              </a:rPr>
              <a:t>25</a:t>
            </a:r>
            <a:r>
              <a:rPr lang="zh-CN" altLang="en-US" sz="1600" dirty="0">
                <a:sym typeface="+mn-ea"/>
              </a:rPr>
              <a:t>，在第</a:t>
            </a:r>
            <a:r>
              <a:rPr lang="en-US" altLang="zh-CN" sz="1600" dirty="0" err="1">
                <a:sym typeface="+mn-ea"/>
              </a:rPr>
              <a:t>15epoch</a:t>
            </a:r>
            <a:r>
              <a:rPr lang="zh-CN" altLang="en-US" sz="1600" dirty="0">
                <a:sym typeface="+mn-ea"/>
              </a:rPr>
              <a:t>停止，让模型缓慢学习，优于直接设较小的</a:t>
            </a:r>
            <a:r>
              <a:rPr lang="en-US" altLang="zh-CN" sz="1600" dirty="0">
                <a:sym typeface="+mn-ea"/>
              </a:rPr>
              <a:t>epoch</a:t>
            </a:r>
            <a:r>
              <a:rPr lang="zh-CN" sz="1600" dirty="0">
                <a:sym typeface="+mn-ea"/>
              </a:rPr>
              <a:t>。</a:t>
            </a:r>
            <a:endParaRPr lang="en-US" altLang="zh-CN" sz="1600" dirty="0">
              <a:sym typeface="+mn-ea"/>
            </a:endParaRPr>
          </a:p>
          <a:p>
            <a:pPr marL="285750" indent="-285750" algn="l">
              <a:lnSpc>
                <a:spcPct val="200000"/>
              </a:lnSpc>
              <a:buFont typeface="Wingdings" panose="05000000000000000000" charset="0"/>
              <a:buChar char="Ø"/>
            </a:pPr>
            <a:r>
              <a:rPr lang="zh-CN" altLang="en-US" sz="1600" dirty="0">
                <a:sym typeface="+mn-ea"/>
              </a:rPr>
              <a:t>分层学习率：对</a:t>
            </a:r>
            <a:r>
              <a:rPr lang="en-US" altLang="zh-CN" sz="1600" dirty="0" err="1">
                <a:sym typeface="+mn-ea"/>
              </a:rPr>
              <a:t>bert</a:t>
            </a:r>
            <a:r>
              <a:rPr lang="zh-CN" altLang="en-US" sz="1600" dirty="0">
                <a:sym typeface="+mn-ea"/>
              </a:rPr>
              <a:t>的</a:t>
            </a:r>
            <a:r>
              <a:rPr lang="en-US" altLang="zh-CN" sz="1600" dirty="0">
                <a:sym typeface="+mn-ea"/>
              </a:rPr>
              <a:t>encoder</a:t>
            </a:r>
            <a:r>
              <a:rPr lang="zh-CN" altLang="en-US" sz="1600" dirty="0">
                <a:sym typeface="+mn-ea"/>
              </a:rPr>
              <a:t>学习率按照</a:t>
            </a:r>
            <a:r>
              <a:rPr lang="en-US" altLang="zh-CN" sz="1600" dirty="0">
                <a:sym typeface="+mn-ea"/>
              </a:rPr>
              <a:t>0.95</a:t>
            </a:r>
            <a:r>
              <a:rPr lang="zh-CN" altLang="en-US" sz="1600" dirty="0">
                <a:sym typeface="+mn-ea"/>
              </a:rPr>
              <a:t>衰减，越靠近输出层学习率越大</a:t>
            </a:r>
            <a:endParaRPr lang="en-US" altLang="zh-CN" sz="1600" dirty="0">
              <a:sym typeface="+mn-ea"/>
            </a:endParaRPr>
          </a:p>
          <a:p>
            <a:pPr marL="285750" indent="-285750" algn="l">
              <a:lnSpc>
                <a:spcPct val="200000"/>
              </a:lnSpc>
              <a:buFont typeface="Wingdings" panose="05000000000000000000" charset="0"/>
              <a:buChar char="Ø"/>
            </a:pPr>
            <a:r>
              <a:rPr lang="zh-CN" altLang="en-US" sz="1600" dirty="0">
                <a:sym typeface="+mn-ea"/>
              </a:rPr>
              <a:t>梯度裁剪：</a:t>
            </a:r>
            <a:r>
              <a:rPr lang="en-US" altLang="zh-CN" sz="1600" dirty="0" err="1">
                <a:sym typeface="+mn-ea"/>
              </a:rPr>
              <a:t>GRTE</a:t>
            </a:r>
            <a:r>
              <a:rPr lang="zh-CN" altLang="en-US" sz="1600" dirty="0">
                <a:sym typeface="+mn-ea"/>
              </a:rPr>
              <a:t>模型开始时梯度很大，梯度裁剪，防止了梯度爆炸</a:t>
            </a:r>
            <a:endParaRPr lang="en-US" altLang="zh-CN" sz="1600" dirty="0">
              <a:sym typeface="+mn-ea"/>
            </a:endParaRPr>
          </a:p>
          <a:p>
            <a:pPr marL="285750" indent="-285750" algn="l">
              <a:lnSpc>
                <a:spcPct val="200000"/>
              </a:lnSpc>
              <a:buFont typeface="Wingdings" panose="05000000000000000000" charset="0"/>
              <a:buChar char="Ø"/>
            </a:pPr>
            <a:endParaRPr lang="zh-CN" sz="1600" dirty="0">
              <a:sym typeface="+mn-ea"/>
            </a:endParaRPr>
          </a:p>
        </p:txBody>
      </p:sp>
      <p:grpSp>
        <p:nvGrpSpPr>
          <p:cNvPr id="22" name="组合 21"/>
          <p:cNvGrpSpPr/>
          <p:nvPr/>
        </p:nvGrpSpPr>
        <p:grpSpPr>
          <a:xfrm>
            <a:off x="8983134" y="1176901"/>
            <a:ext cx="2896024" cy="1295109"/>
            <a:chOff x="7560310" y="1333500"/>
            <a:chExt cx="4246245" cy="2030095"/>
          </a:xfrm>
        </p:grpSpPr>
        <p:sp>
          <p:nvSpPr>
            <p:cNvPr id="23" name="文本框 22"/>
            <p:cNvSpPr txBox="1"/>
            <p:nvPr/>
          </p:nvSpPr>
          <p:spPr>
            <a:xfrm>
              <a:off x="7560310" y="1333500"/>
              <a:ext cx="4246245" cy="2030095"/>
            </a:xfrm>
            <a:prstGeom prst="rect">
              <a:avLst/>
            </a:prstGeom>
            <a:noFill/>
            <a:ln w="28575">
              <a:solidFill>
                <a:schemeClr val="accent1"/>
              </a:solidFill>
              <a:prstDash val="dashDot"/>
            </a:ln>
          </p:spPr>
          <p:txBody>
            <a:bodyPr wrap="square" rtlCol="0">
              <a:spAutoFit/>
            </a:bodyPr>
            <a:lstStyle/>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25" name="object 5"/>
            <p:cNvSpPr txBox="1"/>
            <p:nvPr/>
          </p:nvSpPr>
          <p:spPr>
            <a:xfrm>
              <a:off x="7693660" y="1374140"/>
              <a:ext cx="3702050" cy="1159292"/>
            </a:xfrm>
            <a:prstGeom prst="rect">
              <a:avLst/>
            </a:prstGeom>
          </p:spPr>
          <p:txBody>
            <a:bodyPr vert="horz" wrap="square" lIns="0" tIns="12700" rIns="0" bIns="0" rtlCol="0">
              <a:spAutoFit/>
            </a:bodyPr>
            <a:lstStyle/>
            <a:p>
              <a:pPr marL="299085" indent="-287020">
                <a:lnSpc>
                  <a:spcPct val="100000"/>
                </a:lnSpc>
                <a:spcBef>
                  <a:spcPts val="100"/>
                </a:spcBef>
                <a:buFont typeface="Wingdings" panose="05000000000000000000"/>
                <a:buChar char=""/>
                <a:tabLst>
                  <a:tab pos="299720" algn="l"/>
                </a:tabLst>
              </a:pPr>
              <a:r>
                <a:rPr lang="en-US" altLang="zh-CN" sz="1800" b="1" dirty="0">
                  <a:solidFill>
                    <a:schemeClr val="tx1"/>
                  </a:solidFill>
                  <a:latin typeface="微软雅黑" panose="020B0503020204020204" pitchFamily="34" charset="-122"/>
                  <a:cs typeface="微软雅黑" panose="020B0503020204020204" pitchFamily="34" charset="-122"/>
                </a:rPr>
                <a:t>Batch_size: 8</a:t>
              </a:r>
            </a:p>
            <a:p>
              <a:pPr marL="299085" indent="-287020">
                <a:lnSpc>
                  <a:spcPct val="100000"/>
                </a:lnSpc>
                <a:spcBef>
                  <a:spcPts val="100"/>
                </a:spcBef>
                <a:buFont typeface="Wingdings" panose="05000000000000000000"/>
                <a:buChar char=""/>
                <a:tabLst>
                  <a:tab pos="299720" algn="l"/>
                </a:tabLst>
              </a:pPr>
              <a:r>
                <a:rPr lang="zh-CN" altLang="en-US" sz="1800" b="1" dirty="0">
                  <a:solidFill>
                    <a:schemeClr val="tx1"/>
                  </a:solidFill>
                  <a:latin typeface="微软雅黑" panose="020B0503020204020204" pitchFamily="34" charset="-122"/>
                  <a:cs typeface="微软雅黑" panose="020B0503020204020204" pitchFamily="34" charset="-122"/>
                </a:rPr>
                <a:t>优化器：</a:t>
              </a:r>
              <a:r>
                <a:rPr lang="en-US" altLang="zh-CN" sz="1800" b="1" dirty="0" err="1">
                  <a:solidFill>
                    <a:schemeClr val="tx1"/>
                  </a:solidFill>
                  <a:latin typeface="微软雅黑" panose="020B0503020204020204" pitchFamily="34" charset="-122"/>
                  <a:cs typeface="微软雅黑" panose="020B0503020204020204" pitchFamily="34" charset="-122"/>
                </a:rPr>
                <a:t>AdamW</a:t>
              </a:r>
              <a:endParaRPr lang="en-US" altLang="zh-CN" sz="1800" b="1" dirty="0">
                <a:solidFill>
                  <a:schemeClr val="tx1"/>
                </a:solidFill>
                <a:latin typeface="微软雅黑" panose="020B0503020204020204" pitchFamily="34" charset="-122"/>
                <a:cs typeface="微软雅黑" panose="020B0503020204020204" pitchFamily="34" charset="-122"/>
              </a:endParaRPr>
            </a:p>
            <a:p>
              <a:pPr marL="299085" indent="-287020">
                <a:lnSpc>
                  <a:spcPct val="100000"/>
                </a:lnSpc>
                <a:spcBef>
                  <a:spcPts val="100"/>
                </a:spcBef>
                <a:buFont typeface="Wingdings" panose="05000000000000000000"/>
                <a:buChar char=""/>
                <a:tabLst>
                  <a:tab pos="299720" algn="l"/>
                </a:tabLst>
              </a:pPr>
              <a:r>
                <a:rPr lang="en-US" altLang="zh-CN" sz="1800" b="1" dirty="0" err="1">
                  <a:solidFill>
                    <a:schemeClr val="tx1"/>
                  </a:solidFill>
                  <a:latin typeface="微软雅黑" panose="020B0503020204020204" pitchFamily="34" charset="-122"/>
                  <a:cs typeface="微软雅黑" panose="020B0503020204020204" pitchFamily="34" charset="-122"/>
                </a:rPr>
                <a:t>lr</a:t>
              </a:r>
              <a:r>
                <a:rPr lang="zh-CN" altLang="en-US" sz="1800" b="1" dirty="0">
                  <a:solidFill>
                    <a:schemeClr val="tx1"/>
                  </a:solidFill>
                  <a:latin typeface="微软雅黑" panose="020B0503020204020204" pitchFamily="34" charset="-122"/>
                  <a:cs typeface="微软雅黑" panose="020B0503020204020204" pitchFamily="34" charset="-122"/>
                </a:rPr>
                <a:t>：</a:t>
              </a:r>
              <a:r>
                <a:rPr lang="en-US" altLang="zh-CN" b="1" dirty="0" err="1">
                  <a:latin typeface="微软雅黑" panose="020B0503020204020204" pitchFamily="34" charset="-122"/>
                  <a:cs typeface="微软雅黑" panose="020B0503020204020204" pitchFamily="34" charset="-122"/>
                </a:rPr>
                <a:t>3</a:t>
              </a:r>
              <a:r>
                <a:rPr lang="en-US" altLang="zh-CN" sz="1800" b="1" dirty="0" err="1">
                  <a:solidFill>
                    <a:schemeClr val="tx1"/>
                  </a:solidFill>
                  <a:latin typeface="微软雅黑" panose="020B0503020204020204" pitchFamily="34" charset="-122"/>
                  <a:cs typeface="微软雅黑" panose="020B0503020204020204" pitchFamily="34" charset="-122"/>
                </a:rPr>
                <a:t>e</a:t>
              </a:r>
              <a:r>
                <a:rPr lang="en-US" altLang="zh-CN" sz="1800" b="1" dirty="0">
                  <a:solidFill>
                    <a:schemeClr val="tx1"/>
                  </a:solidFill>
                  <a:latin typeface="微软雅黑" panose="020B0503020204020204" pitchFamily="34" charset="-122"/>
                  <a:cs typeface="微软雅黑" panose="020B0503020204020204" pitchFamily="34" charset="-122"/>
                </a:rPr>
                <a:t>-5</a:t>
              </a:r>
            </a:p>
            <a:p>
              <a:pPr marL="299085" indent="-287020">
                <a:lnSpc>
                  <a:spcPct val="100000"/>
                </a:lnSpc>
                <a:spcBef>
                  <a:spcPts val="100"/>
                </a:spcBef>
                <a:buFont typeface="Wingdings" panose="05000000000000000000"/>
                <a:buChar char=""/>
                <a:tabLst>
                  <a:tab pos="299720" algn="l"/>
                </a:tabLst>
              </a:pPr>
              <a:r>
                <a:rPr lang="en-US" altLang="zh-CN" sz="1800" b="1" dirty="0" err="1">
                  <a:solidFill>
                    <a:srgbClr val="C00000"/>
                  </a:solidFill>
                  <a:latin typeface="微软雅黑" panose="020B0503020204020204" pitchFamily="34" charset="-122"/>
                  <a:cs typeface="微软雅黑" panose="020B0503020204020204" pitchFamily="34" charset="-122"/>
                </a:rPr>
                <a:t>Warm_up</a:t>
              </a:r>
              <a:r>
                <a:rPr lang="en-US" altLang="zh-CN" sz="1800" b="1" dirty="0">
                  <a:solidFill>
                    <a:srgbClr val="C00000"/>
                  </a:solidFill>
                  <a:latin typeface="微软雅黑" panose="020B0503020204020204" pitchFamily="34" charset="-122"/>
                  <a:cs typeface="微软雅黑" panose="020B0503020204020204" pitchFamily="34" charset="-122"/>
                </a:rPr>
                <a:t>: 0.15</a:t>
              </a:r>
            </a:p>
          </p:txBody>
        </p:sp>
      </p:grpSp>
      <p:sp>
        <p:nvSpPr>
          <p:cNvPr id="2" name="文本框 1"/>
          <p:cNvSpPr txBox="1"/>
          <p:nvPr/>
        </p:nvSpPr>
        <p:spPr>
          <a:xfrm>
            <a:off x="9654950" y="743714"/>
            <a:ext cx="1363133" cy="369332"/>
          </a:xfrm>
          <a:prstGeom prst="rect">
            <a:avLst/>
          </a:prstGeom>
          <a:noFill/>
        </p:spPr>
        <p:txBody>
          <a:bodyPr wrap="square" rtlCol="0">
            <a:spAutoFit/>
          </a:bodyPr>
          <a:lstStyle/>
          <a:p>
            <a:r>
              <a:rPr lang="en-US" altLang="zh-CN" dirty="0"/>
              <a:t>         GP</a:t>
            </a:r>
            <a:endParaRPr lang="zh-CN" altLang="en-US" dirty="0"/>
          </a:p>
        </p:txBody>
      </p:sp>
      <p:grpSp>
        <p:nvGrpSpPr>
          <p:cNvPr id="29" name="组合 28"/>
          <p:cNvGrpSpPr/>
          <p:nvPr/>
        </p:nvGrpSpPr>
        <p:grpSpPr>
          <a:xfrm>
            <a:off x="8983134" y="3183866"/>
            <a:ext cx="2896024" cy="2090316"/>
            <a:chOff x="7560310" y="1333500"/>
            <a:chExt cx="4246245" cy="2030095"/>
          </a:xfrm>
        </p:grpSpPr>
        <p:sp>
          <p:nvSpPr>
            <p:cNvPr id="30" name="文本框 29"/>
            <p:cNvSpPr txBox="1"/>
            <p:nvPr/>
          </p:nvSpPr>
          <p:spPr>
            <a:xfrm>
              <a:off x="7560310" y="1333500"/>
              <a:ext cx="4246245" cy="2030095"/>
            </a:xfrm>
            <a:prstGeom prst="rect">
              <a:avLst/>
            </a:prstGeom>
            <a:noFill/>
            <a:ln w="28575">
              <a:solidFill>
                <a:schemeClr val="accent1"/>
              </a:solidFill>
              <a:prstDash val="dashDot"/>
            </a:ln>
          </p:spPr>
          <p:txBody>
            <a:bodyPr wrap="square" rtlCol="0">
              <a:spAutoFit/>
            </a:bodyPr>
            <a:lstStyle/>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31" name="object 5"/>
            <p:cNvSpPr txBox="1"/>
            <p:nvPr/>
          </p:nvSpPr>
          <p:spPr>
            <a:xfrm>
              <a:off x="7693659" y="1374139"/>
              <a:ext cx="3702050" cy="1688840"/>
            </a:xfrm>
            <a:prstGeom prst="rect">
              <a:avLst/>
            </a:prstGeom>
          </p:spPr>
          <p:txBody>
            <a:bodyPr vert="horz" wrap="square" lIns="0" tIns="12700" rIns="0" bIns="0" rtlCol="0">
              <a:spAutoFit/>
            </a:bodyPr>
            <a:lstStyle/>
            <a:p>
              <a:pPr marL="299085" indent="-287020">
                <a:lnSpc>
                  <a:spcPct val="100000"/>
                </a:lnSpc>
                <a:spcBef>
                  <a:spcPts val="100"/>
                </a:spcBef>
                <a:buFont typeface="Wingdings" panose="05000000000000000000"/>
                <a:buChar char=""/>
                <a:tabLst>
                  <a:tab pos="299720" algn="l"/>
                </a:tabLst>
              </a:pPr>
              <a:r>
                <a:rPr lang="en-US" altLang="zh-CN" sz="1800" b="1" dirty="0">
                  <a:solidFill>
                    <a:schemeClr val="tx1"/>
                  </a:solidFill>
                  <a:latin typeface="微软雅黑" panose="020B0503020204020204" pitchFamily="34" charset="-122"/>
                  <a:cs typeface="微软雅黑" panose="020B0503020204020204" pitchFamily="34" charset="-122"/>
                </a:rPr>
                <a:t>Batch_size: </a:t>
              </a:r>
              <a:r>
                <a:rPr lang="en-US" altLang="zh-CN" b="1" dirty="0">
                  <a:latin typeface="微软雅黑" panose="020B0503020204020204" pitchFamily="34" charset="-122"/>
                  <a:cs typeface="微软雅黑" panose="020B0503020204020204" pitchFamily="34" charset="-122"/>
                </a:rPr>
                <a:t>4</a:t>
              </a:r>
              <a:endParaRPr lang="en-US" altLang="zh-CN" sz="1800" b="1" dirty="0">
                <a:solidFill>
                  <a:schemeClr val="tx1"/>
                </a:solidFill>
                <a:latin typeface="微软雅黑" panose="020B0503020204020204" pitchFamily="34" charset="-122"/>
                <a:cs typeface="微软雅黑" panose="020B0503020204020204" pitchFamily="34" charset="-122"/>
              </a:endParaRPr>
            </a:p>
            <a:p>
              <a:pPr marL="299085" indent="-287020">
                <a:lnSpc>
                  <a:spcPct val="100000"/>
                </a:lnSpc>
                <a:spcBef>
                  <a:spcPts val="100"/>
                </a:spcBef>
                <a:buFont typeface="Wingdings" panose="05000000000000000000"/>
                <a:buChar char=""/>
                <a:tabLst>
                  <a:tab pos="299720" algn="l"/>
                </a:tabLst>
              </a:pPr>
              <a:r>
                <a:rPr lang="zh-CN" altLang="en-US" sz="1800" b="1" dirty="0">
                  <a:solidFill>
                    <a:schemeClr val="tx1"/>
                  </a:solidFill>
                  <a:latin typeface="微软雅黑" panose="020B0503020204020204" pitchFamily="34" charset="-122"/>
                  <a:cs typeface="微软雅黑" panose="020B0503020204020204" pitchFamily="34" charset="-122"/>
                </a:rPr>
                <a:t>优化器：</a:t>
              </a:r>
              <a:r>
                <a:rPr lang="en-US" altLang="zh-CN" sz="1800" b="1" dirty="0" err="1">
                  <a:solidFill>
                    <a:schemeClr val="tx1"/>
                  </a:solidFill>
                  <a:latin typeface="微软雅黑" panose="020B0503020204020204" pitchFamily="34" charset="-122"/>
                  <a:cs typeface="微软雅黑" panose="020B0503020204020204" pitchFamily="34" charset="-122"/>
                </a:rPr>
                <a:t>AdamW</a:t>
              </a:r>
              <a:endParaRPr lang="en-US" altLang="zh-CN" sz="1800" b="1" dirty="0">
                <a:solidFill>
                  <a:schemeClr val="tx1"/>
                </a:solidFill>
                <a:latin typeface="微软雅黑" panose="020B0503020204020204" pitchFamily="34" charset="-122"/>
                <a:cs typeface="微软雅黑" panose="020B0503020204020204" pitchFamily="34" charset="-122"/>
              </a:endParaRPr>
            </a:p>
            <a:p>
              <a:pPr marL="299085" indent="-287020">
                <a:lnSpc>
                  <a:spcPct val="100000"/>
                </a:lnSpc>
                <a:spcBef>
                  <a:spcPts val="100"/>
                </a:spcBef>
                <a:buFont typeface="Wingdings" panose="05000000000000000000"/>
                <a:buChar char=""/>
                <a:tabLst>
                  <a:tab pos="299720" algn="l"/>
                </a:tabLst>
              </a:pPr>
              <a:r>
                <a:rPr lang="en-US" altLang="zh-CN" b="1" dirty="0" err="1">
                  <a:latin typeface="微软雅黑" panose="020B0503020204020204" pitchFamily="34" charset="-122"/>
                  <a:cs typeface="微软雅黑" panose="020B0503020204020204" pitchFamily="34" charset="-122"/>
                </a:rPr>
                <a:t>b</a:t>
              </a:r>
              <a:r>
                <a:rPr lang="en-US" altLang="zh-CN" sz="1800" b="1" dirty="0" err="1">
                  <a:solidFill>
                    <a:schemeClr val="tx1"/>
                  </a:solidFill>
                  <a:latin typeface="微软雅黑" panose="020B0503020204020204" pitchFamily="34" charset="-122"/>
                  <a:cs typeface="微软雅黑" panose="020B0503020204020204" pitchFamily="34" charset="-122"/>
                </a:rPr>
                <a:t>ert</a:t>
              </a:r>
              <a:r>
                <a:rPr lang="en-US" altLang="zh-CN" sz="1800" b="1" dirty="0">
                  <a:solidFill>
                    <a:schemeClr val="tx1"/>
                  </a:solidFill>
                  <a:latin typeface="微软雅黑" panose="020B0503020204020204" pitchFamily="34" charset="-122"/>
                  <a:cs typeface="微软雅黑" panose="020B0503020204020204" pitchFamily="34" charset="-122"/>
                </a:rPr>
                <a:t> </a:t>
              </a:r>
              <a:r>
                <a:rPr lang="en-US" altLang="zh-CN" sz="1800" b="1" dirty="0" err="1">
                  <a:solidFill>
                    <a:schemeClr val="tx1"/>
                  </a:solidFill>
                  <a:latin typeface="微软雅黑" panose="020B0503020204020204" pitchFamily="34" charset="-122"/>
                  <a:cs typeface="微软雅黑" panose="020B0503020204020204" pitchFamily="34" charset="-122"/>
                </a:rPr>
                <a:t>lr</a:t>
              </a:r>
              <a:r>
                <a:rPr lang="zh-CN" altLang="en-US" sz="1800" b="1" dirty="0">
                  <a:solidFill>
                    <a:schemeClr val="tx1"/>
                  </a:solidFill>
                  <a:latin typeface="微软雅黑" panose="020B0503020204020204" pitchFamily="34" charset="-122"/>
                  <a:cs typeface="微软雅黑" panose="020B0503020204020204" pitchFamily="34" charset="-122"/>
                </a:rPr>
                <a:t>：</a:t>
              </a:r>
              <a:r>
                <a:rPr lang="en-US" altLang="zh-CN" sz="1800" b="1" dirty="0" err="1">
                  <a:solidFill>
                    <a:schemeClr val="tx1"/>
                  </a:solidFill>
                  <a:latin typeface="微软雅黑" panose="020B0503020204020204" pitchFamily="34" charset="-122"/>
                  <a:cs typeface="微软雅黑" panose="020B0503020204020204" pitchFamily="34" charset="-122"/>
                </a:rPr>
                <a:t>2e</a:t>
              </a:r>
              <a:r>
                <a:rPr lang="en-US" altLang="zh-CN" sz="1800" b="1" dirty="0">
                  <a:solidFill>
                    <a:schemeClr val="tx1"/>
                  </a:solidFill>
                  <a:latin typeface="微软雅黑" panose="020B0503020204020204" pitchFamily="34" charset="-122"/>
                  <a:cs typeface="微软雅黑" panose="020B0503020204020204" pitchFamily="34" charset="-122"/>
                </a:rPr>
                <a:t>-5</a:t>
              </a:r>
            </a:p>
            <a:p>
              <a:pPr marL="299085" indent="-287020">
                <a:lnSpc>
                  <a:spcPct val="100000"/>
                </a:lnSpc>
                <a:spcBef>
                  <a:spcPts val="100"/>
                </a:spcBef>
                <a:buFont typeface="Wingdings" panose="05000000000000000000"/>
                <a:buChar char=""/>
                <a:tabLst>
                  <a:tab pos="299720" algn="l"/>
                </a:tabLst>
              </a:pPr>
              <a:r>
                <a:rPr lang="zh-CN" altLang="en-US" b="1" dirty="0">
                  <a:latin typeface="微软雅黑" panose="020B0503020204020204" pitchFamily="34" charset="-122"/>
                  <a:cs typeface="微软雅黑" panose="020B0503020204020204" pitchFamily="34" charset="-122"/>
                </a:rPr>
                <a:t>非</a:t>
              </a:r>
              <a:r>
                <a:rPr lang="en-US" altLang="zh-CN" b="1" dirty="0" err="1">
                  <a:latin typeface="微软雅黑" panose="020B0503020204020204" pitchFamily="34" charset="-122"/>
                  <a:cs typeface="微软雅黑" panose="020B0503020204020204" pitchFamily="34" charset="-122"/>
                </a:rPr>
                <a:t>bert</a:t>
              </a:r>
              <a:r>
                <a:rPr lang="en-US" altLang="zh-CN" b="1" dirty="0">
                  <a:latin typeface="微软雅黑" panose="020B0503020204020204" pitchFamily="34" charset="-122"/>
                  <a:cs typeface="微软雅黑" panose="020B0503020204020204" pitchFamily="34" charset="-122"/>
                </a:rPr>
                <a:t> </a:t>
              </a:r>
              <a:r>
                <a:rPr lang="en-US" altLang="zh-CN" b="1" dirty="0" err="1">
                  <a:latin typeface="微软雅黑" panose="020B0503020204020204" pitchFamily="34" charset="-122"/>
                  <a:cs typeface="微软雅黑" panose="020B0503020204020204" pitchFamily="34" charset="-122"/>
                </a:rPr>
                <a:t>lr</a:t>
              </a:r>
              <a:r>
                <a:rPr lang="zh-CN" altLang="en-US" b="1" dirty="0">
                  <a:latin typeface="微软雅黑" panose="020B0503020204020204" pitchFamily="34" charset="-122"/>
                  <a:cs typeface="微软雅黑" panose="020B0503020204020204" pitchFamily="34" charset="-122"/>
                </a:rPr>
                <a:t>：</a:t>
              </a:r>
              <a:r>
                <a:rPr lang="en-US" altLang="zh-CN" b="1" dirty="0" err="1">
                  <a:latin typeface="微软雅黑" panose="020B0503020204020204" pitchFamily="34" charset="-122"/>
                  <a:cs typeface="微软雅黑" panose="020B0503020204020204" pitchFamily="34" charset="-122"/>
                </a:rPr>
                <a:t>5e</a:t>
              </a:r>
              <a:r>
                <a:rPr lang="en-US" altLang="zh-CN" b="1" dirty="0">
                  <a:latin typeface="微软雅黑" panose="020B0503020204020204" pitchFamily="34" charset="-122"/>
                  <a:cs typeface="微软雅黑" panose="020B0503020204020204" pitchFamily="34" charset="-122"/>
                </a:rPr>
                <a:t>-4</a:t>
              </a:r>
              <a:endParaRPr lang="en-US" altLang="zh-CN" sz="1800" b="1" dirty="0">
                <a:solidFill>
                  <a:schemeClr val="tx1"/>
                </a:solidFill>
                <a:latin typeface="微软雅黑" panose="020B0503020204020204" pitchFamily="34" charset="-122"/>
                <a:cs typeface="微软雅黑" panose="020B0503020204020204" pitchFamily="34" charset="-122"/>
              </a:endParaRPr>
            </a:p>
            <a:p>
              <a:pPr marL="299085" indent="-287020">
                <a:lnSpc>
                  <a:spcPct val="100000"/>
                </a:lnSpc>
                <a:spcBef>
                  <a:spcPts val="100"/>
                </a:spcBef>
                <a:buFont typeface="Wingdings" panose="05000000000000000000"/>
                <a:buChar char=""/>
                <a:tabLst>
                  <a:tab pos="299720" algn="l"/>
                </a:tabLst>
              </a:pPr>
              <a:r>
                <a:rPr lang="en-US" altLang="zh-CN" sz="1800" b="1" dirty="0" err="1">
                  <a:solidFill>
                    <a:srgbClr val="C00000"/>
                  </a:solidFill>
                  <a:latin typeface="微软雅黑" panose="020B0503020204020204" pitchFamily="34" charset="-122"/>
                  <a:cs typeface="微软雅黑" panose="020B0503020204020204" pitchFamily="34" charset="-122"/>
                </a:rPr>
                <a:t>Warm_up</a:t>
              </a:r>
              <a:r>
                <a:rPr lang="en-US" altLang="zh-CN" sz="1800" b="1" dirty="0">
                  <a:solidFill>
                    <a:srgbClr val="C00000"/>
                  </a:solidFill>
                  <a:latin typeface="微软雅黑" panose="020B0503020204020204" pitchFamily="34" charset="-122"/>
                  <a:cs typeface="微软雅黑" panose="020B0503020204020204" pitchFamily="34" charset="-122"/>
                </a:rPr>
                <a:t>: 0.0</a:t>
              </a:r>
            </a:p>
            <a:p>
              <a:pPr marL="299085" indent="-287020">
                <a:lnSpc>
                  <a:spcPct val="100000"/>
                </a:lnSpc>
                <a:spcBef>
                  <a:spcPts val="100"/>
                </a:spcBef>
                <a:buFont typeface="Wingdings" panose="05000000000000000000"/>
                <a:buChar char=""/>
                <a:tabLst>
                  <a:tab pos="299720" algn="l"/>
                </a:tabLst>
              </a:pPr>
              <a:r>
                <a:rPr lang="en-US" altLang="zh-CN" b="1" dirty="0" err="1">
                  <a:solidFill>
                    <a:srgbClr val="C00000"/>
                  </a:solidFill>
                  <a:latin typeface="微软雅黑" panose="020B0503020204020204" pitchFamily="34" charset="-122"/>
                  <a:cs typeface="微软雅黑" panose="020B0503020204020204" pitchFamily="34" charset="-122"/>
                </a:rPr>
                <a:t>grad_norm</a:t>
              </a:r>
              <a:r>
                <a:rPr lang="zh-CN" altLang="en-US" b="1" dirty="0">
                  <a:solidFill>
                    <a:srgbClr val="C00000"/>
                  </a:solidFill>
                  <a:latin typeface="微软雅黑" panose="020B0503020204020204" pitchFamily="34" charset="-122"/>
                  <a:cs typeface="微软雅黑" panose="020B0503020204020204" pitchFamily="34" charset="-122"/>
                </a:rPr>
                <a:t>：</a:t>
              </a:r>
              <a:r>
                <a:rPr lang="en-US" altLang="zh-CN" b="1" dirty="0">
                  <a:solidFill>
                    <a:srgbClr val="C00000"/>
                  </a:solidFill>
                  <a:latin typeface="微软雅黑" panose="020B0503020204020204" pitchFamily="34" charset="-122"/>
                  <a:cs typeface="微软雅黑" panose="020B0503020204020204" pitchFamily="34" charset="-122"/>
                </a:rPr>
                <a:t>1.0</a:t>
              </a:r>
              <a:endParaRPr lang="en-US" altLang="zh-CN" sz="1800" b="1" dirty="0">
                <a:solidFill>
                  <a:srgbClr val="C00000"/>
                </a:solidFill>
                <a:latin typeface="微软雅黑" panose="020B0503020204020204" pitchFamily="34" charset="-122"/>
                <a:cs typeface="微软雅黑" panose="020B0503020204020204" pitchFamily="34" charset="-122"/>
              </a:endParaRPr>
            </a:p>
          </p:txBody>
        </p:sp>
      </p:grpSp>
      <p:sp>
        <p:nvSpPr>
          <p:cNvPr id="3" name="文本框 2"/>
          <p:cNvSpPr txBox="1"/>
          <p:nvPr/>
        </p:nvSpPr>
        <p:spPr>
          <a:xfrm>
            <a:off x="10079513" y="2702849"/>
            <a:ext cx="1270000" cy="369332"/>
          </a:xfrm>
          <a:prstGeom prst="rect">
            <a:avLst/>
          </a:prstGeom>
          <a:noFill/>
        </p:spPr>
        <p:txBody>
          <a:bodyPr wrap="square" rtlCol="0">
            <a:spAutoFit/>
          </a:bodyPr>
          <a:lstStyle/>
          <a:p>
            <a:r>
              <a:rPr lang="en-US" altLang="zh-CN" dirty="0" err="1"/>
              <a:t>GRTE</a:t>
            </a:r>
            <a:endParaRPr lang="zh-CN" altLang="en-US" dirty="0"/>
          </a:p>
        </p:txBody>
      </p:sp>
      <p:sp>
        <p:nvSpPr>
          <p:cNvPr id="32" name="文本框 31"/>
          <p:cNvSpPr txBox="1"/>
          <p:nvPr/>
        </p:nvSpPr>
        <p:spPr>
          <a:xfrm>
            <a:off x="205017" y="5612378"/>
            <a:ext cx="11986983" cy="954107"/>
          </a:xfrm>
          <a:prstGeom prst="rect">
            <a:avLst/>
          </a:prstGeom>
          <a:noFill/>
          <a:ln w="9525">
            <a:noFill/>
          </a:ln>
        </p:spPr>
        <p:txBody>
          <a:bodyPr wrap="square">
            <a:spAutoFit/>
          </a:bodyPr>
          <a:lstStyle/>
          <a:p>
            <a:pPr marL="177800" indent="-177800"/>
            <a:r>
              <a:rPr lang="en-US" sz="1400" dirty="0"/>
              <a:t>[3] </a:t>
            </a:r>
            <a:r>
              <a:rPr lang="en-US" sz="1400" dirty="0" err="1"/>
              <a:t>Takeru</a:t>
            </a:r>
            <a:r>
              <a:rPr lang="en-US" sz="1400" dirty="0"/>
              <a:t> </a:t>
            </a:r>
            <a:r>
              <a:rPr lang="en-US" sz="1400" dirty="0" err="1"/>
              <a:t>Miyato</a:t>
            </a:r>
            <a:r>
              <a:rPr lang="en-US" sz="1400" dirty="0"/>
              <a:t>, Andrew M. Dai, Ian </a:t>
            </a:r>
            <a:r>
              <a:rPr lang="en-US" sz="1400" dirty="0" err="1"/>
              <a:t>Goodfellow.Adversarial</a:t>
            </a:r>
            <a:r>
              <a:rPr lang="en-US" sz="1400" dirty="0"/>
              <a:t> Training Methods for Semi-Supervised Text Classification[C].</a:t>
            </a:r>
            <a:r>
              <a:rPr lang="en-US" sz="1400" dirty="0" err="1"/>
              <a:t>ICLR,2017:24-26</a:t>
            </a:r>
            <a:endParaRPr lang="en-US" sz="1400" dirty="0"/>
          </a:p>
          <a:p>
            <a:pPr marL="177800" indent="-177800"/>
            <a:r>
              <a:rPr lang="en-US" altLang="zh-CN" sz="1400" dirty="0"/>
              <a:t>[4] </a:t>
            </a:r>
            <a:r>
              <a:rPr lang="en-US" altLang="zh-CN" sz="1400" dirty="0" err="1"/>
              <a:t>Izmailov</a:t>
            </a:r>
            <a:r>
              <a:rPr lang="en-US" altLang="zh-CN" sz="1400" dirty="0"/>
              <a:t> P, </a:t>
            </a:r>
            <a:r>
              <a:rPr lang="en-US" altLang="zh-CN" sz="1400" dirty="0" err="1"/>
              <a:t>Podoprikhin</a:t>
            </a:r>
            <a:r>
              <a:rPr lang="en-US" altLang="zh-CN" sz="1400" dirty="0"/>
              <a:t> D, </a:t>
            </a:r>
            <a:r>
              <a:rPr lang="en-US" altLang="zh-CN" sz="1400" dirty="0" err="1"/>
              <a:t>Garipov</a:t>
            </a:r>
            <a:r>
              <a:rPr lang="en-US" altLang="zh-CN" sz="1400" dirty="0"/>
              <a:t> T, et al. Averaging weights leads to wider optima and better generalization[J]. </a:t>
            </a:r>
            <a:r>
              <a:rPr lang="en-US" altLang="zh-CN" sz="1400" dirty="0" err="1"/>
              <a:t>arXiv</a:t>
            </a:r>
            <a:r>
              <a:rPr lang="en-US" altLang="zh-CN" sz="1400" dirty="0"/>
              <a:t> preprint </a:t>
            </a:r>
            <a:r>
              <a:rPr lang="en-US" altLang="zh-CN" sz="1400" dirty="0" err="1"/>
              <a:t>arXiv:1803.05407</a:t>
            </a:r>
            <a:r>
              <a:rPr lang="en-US" altLang="zh-CN" sz="1400" dirty="0"/>
              <a:t>, 2018.</a:t>
            </a:r>
          </a:p>
          <a:p>
            <a:pPr marL="177800" indent="-177800"/>
            <a:endParaRPr lang="en-US" altLang="en-US" sz="1400" dirty="0"/>
          </a:p>
          <a:p>
            <a:endParaRPr lang="en-US" altLang="en-US" sz="1400" dirty="0"/>
          </a:p>
        </p:txBody>
      </p:sp>
    </p:spTree>
  </p:cSld>
  <p:clrMapOvr>
    <a:masterClrMapping/>
  </p:clrMapOvr>
  <mc:AlternateContent xmlns:mc="http://schemas.openxmlformats.org/markup-compatibility/2006" xmlns:p14="http://schemas.microsoft.com/office/powerpoint/2010/main">
    <mc:Choice Requires="p14">
      <p:transition spd="slow" p14:dur="2000" advTm="1599"/>
    </mc:Choice>
    <mc:Fallback xmlns="">
      <p:transition spd="slow" advTm="159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数据 9"/>
          <p:cNvSpPr/>
          <p:nvPr/>
        </p:nvSpPr>
        <p:spPr>
          <a:xfrm>
            <a:off x="3281885" y="128838"/>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p:nvSpPr>
        <p:spPr>
          <a:xfrm>
            <a:off x="2108343" y="13029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赛题分析</a:t>
            </a:r>
          </a:p>
        </p:txBody>
      </p:sp>
      <p:sp>
        <p:nvSpPr>
          <p:cNvPr id="14" name="流程图: 数据 13"/>
          <p:cNvSpPr/>
          <p:nvPr/>
        </p:nvSpPr>
        <p:spPr>
          <a:xfrm>
            <a:off x="4462916" y="130934"/>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33734"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解决方案</a:t>
            </a:r>
          </a:p>
        </p:txBody>
      </p:sp>
      <p:sp>
        <p:nvSpPr>
          <p:cNvPr id="16" name="流程图: 数据 15"/>
          <p:cNvSpPr/>
          <p:nvPr/>
        </p:nvSpPr>
        <p:spPr>
          <a:xfrm>
            <a:off x="5642291" y="126793"/>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795563"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总结思考</a:t>
            </a:r>
          </a:p>
        </p:txBody>
      </p:sp>
      <p:pic>
        <p:nvPicPr>
          <p:cNvPr id="19" name="图片 18"/>
          <p:cNvPicPr>
            <a:picLocks noChangeAspect="1"/>
          </p:cNvPicPr>
          <p:nvPr/>
        </p:nvPicPr>
        <p:blipFill>
          <a:blip r:embed="rId3"/>
          <a:stretch>
            <a:fillRect/>
          </a:stretch>
        </p:blipFill>
        <p:spPr>
          <a:xfrm>
            <a:off x="166885" y="128834"/>
            <a:ext cx="1832182" cy="386127"/>
          </a:xfrm>
          <a:prstGeom prst="rect">
            <a:avLst/>
          </a:prstGeom>
          <a:ln>
            <a:solidFill>
              <a:schemeClr val="bg1">
                <a:lumMod val="95000"/>
              </a:schemeClr>
            </a:solidFill>
          </a:ln>
        </p:spPr>
      </p:pic>
      <p:sp>
        <p:nvSpPr>
          <p:cNvPr id="57" name="矩形 56"/>
          <p:cNvSpPr/>
          <p:nvPr/>
        </p:nvSpPr>
        <p:spPr>
          <a:xfrm>
            <a:off x="-30928" y="765724"/>
            <a:ext cx="4605041" cy="450215"/>
          </a:xfrm>
          <a:prstGeom prst="rect">
            <a:avLst/>
          </a:prstGeom>
        </p:spPr>
        <p:txBody>
          <a:bodyPr wrap="square">
            <a:spAutoFit/>
          </a:bodyPr>
          <a:lstStyle/>
          <a:p>
            <a:pPr marL="285750" indent="-285750">
              <a:lnSpc>
                <a:spcPts val="2800"/>
              </a:lnSpc>
              <a:buFont typeface="Wingdings" panose="05000000000000000000" pitchFamily="2" charset="2"/>
              <a:buChar char="Ø"/>
            </a:pPr>
            <a:r>
              <a:rPr lang="zh-CN" altLang="en-US" sz="2400" b="1" dirty="0">
                <a:latin typeface="+mn-ea"/>
              </a:rPr>
              <a:t>多级模型融合：</a:t>
            </a:r>
            <a:endParaRPr lang="en-US" altLang="zh-CN" sz="1700" dirty="0"/>
          </a:p>
        </p:txBody>
      </p:sp>
      <p:pic>
        <p:nvPicPr>
          <p:cNvPr id="4" name="图片 3"/>
          <p:cNvPicPr>
            <a:picLocks noChangeAspect="1"/>
          </p:cNvPicPr>
          <p:nvPr/>
        </p:nvPicPr>
        <p:blipFill>
          <a:blip r:embed="rId4"/>
          <a:stretch>
            <a:fillRect/>
          </a:stretch>
        </p:blipFill>
        <p:spPr>
          <a:xfrm>
            <a:off x="319840" y="1558491"/>
            <a:ext cx="3048157" cy="3384724"/>
          </a:xfrm>
          <a:prstGeom prst="rect">
            <a:avLst/>
          </a:prstGeom>
        </p:spPr>
      </p:pic>
      <p:grpSp>
        <p:nvGrpSpPr>
          <p:cNvPr id="6" name="组合 5"/>
          <p:cNvGrpSpPr/>
          <p:nvPr/>
        </p:nvGrpSpPr>
        <p:grpSpPr>
          <a:xfrm>
            <a:off x="4140048" y="958469"/>
            <a:ext cx="2561689" cy="2675981"/>
            <a:chOff x="4808124" y="1091304"/>
            <a:chExt cx="1456269" cy="3254112"/>
          </a:xfrm>
        </p:grpSpPr>
        <p:sp>
          <p:nvSpPr>
            <p:cNvPr id="5" name="矩形 4"/>
            <p:cNvSpPr/>
            <p:nvPr/>
          </p:nvSpPr>
          <p:spPr>
            <a:xfrm>
              <a:off x="4808125" y="1634765"/>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GP-Roberta-pseudo</a:t>
              </a:r>
              <a:endParaRPr lang="zh-CN" altLang="en-US" b="1" dirty="0">
                <a:solidFill>
                  <a:schemeClr val="tx1"/>
                </a:solidFill>
              </a:endParaRPr>
            </a:p>
          </p:txBody>
        </p:sp>
        <p:sp>
          <p:nvSpPr>
            <p:cNvPr id="24" name="矩形 23"/>
            <p:cNvSpPr/>
            <p:nvPr/>
          </p:nvSpPr>
          <p:spPr>
            <a:xfrm>
              <a:off x="4808124" y="1091304"/>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GP-</a:t>
              </a:r>
              <a:r>
                <a:rPr lang="en-US" altLang="zh-CN" b="1" dirty="0" err="1">
                  <a:solidFill>
                    <a:schemeClr val="tx1"/>
                  </a:solidFill>
                </a:rPr>
                <a:t>nezha</a:t>
              </a:r>
              <a:r>
                <a:rPr lang="en-US" altLang="zh-CN" b="1" dirty="0">
                  <a:solidFill>
                    <a:schemeClr val="tx1"/>
                  </a:solidFill>
                </a:rPr>
                <a:t>-pseudo</a:t>
              </a:r>
              <a:endParaRPr lang="zh-CN" altLang="en-US" b="1" dirty="0">
                <a:solidFill>
                  <a:schemeClr val="tx1"/>
                </a:solidFill>
              </a:endParaRPr>
            </a:p>
          </p:txBody>
        </p:sp>
        <p:sp>
          <p:nvSpPr>
            <p:cNvPr id="26" name="矩形 25"/>
            <p:cNvSpPr/>
            <p:nvPr/>
          </p:nvSpPr>
          <p:spPr>
            <a:xfrm>
              <a:off x="4808126" y="2184960"/>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GP-mac-pseudo</a:t>
              </a:r>
              <a:endParaRPr lang="zh-CN" altLang="en-US" b="1" dirty="0">
                <a:solidFill>
                  <a:schemeClr val="tx1"/>
                </a:solidFill>
              </a:endParaRPr>
            </a:p>
          </p:txBody>
        </p:sp>
        <p:sp>
          <p:nvSpPr>
            <p:cNvPr id="27" name="矩形 26"/>
            <p:cNvSpPr/>
            <p:nvPr/>
          </p:nvSpPr>
          <p:spPr>
            <a:xfrm>
              <a:off x="4808124" y="3278616"/>
              <a:ext cx="1456267" cy="533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accent5"/>
                  </a:solidFill>
                </a:rPr>
                <a:t>GP-</a:t>
              </a:r>
              <a:r>
                <a:rPr lang="en-US" altLang="zh-CN" b="1" dirty="0" err="1">
                  <a:solidFill>
                    <a:schemeClr val="accent5"/>
                  </a:solidFill>
                </a:rPr>
                <a:t>uer</a:t>
              </a:r>
              <a:r>
                <a:rPr lang="en-US" altLang="zh-CN" b="1" dirty="0">
                  <a:solidFill>
                    <a:schemeClr val="accent5"/>
                  </a:solidFill>
                </a:rPr>
                <a:t>-raw</a:t>
              </a:r>
              <a:endParaRPr lang="zh-CN" altLang="en-US" b="1" dirty="0">
                <a:solidFill>
                  <a:schemeClr val="accent5"/>
                </a:solidFill>
              </a:endParaRPr>
            </a:p>
          </p:txBody>
        </p:sp>
        <p:sp>
          <p:nvSpPr>
            <p:cNvPr id="28" name="矩形 27"/>
            <p:cNvSpPr/>
            <p:nvPr/>
          </p:nvSpPr>
          <p:spPr>
            <a:xfrm>
              <a:off x="4808124" y="3812016"/>
              <a:ext cx="1456267" cy="533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accent5"/>
                  </a:solidFill>
                </a:rPr>
                <a:t>GP-</a:t>
              </a:r>
              <a:r>
                <a:rPr lang="en-US" altLang="zh-CN" b="1" dirty="0" err="1">
                  <a:solidFill>
                    <a:schemeClr val="accent5"/>
                  </a:solidFill>
                </a:rPr>
                <a:t>roberta</a:t>
              </a:r>
              <a:r>
                <a:rPr lang="en-US" altLang="zh-CN" b="1" dirty="0">
                  <a:solidFill>
                    <a:schemeClr val="accent5"/>
                  </a:solidFill>
                </a:rPr>
                <a:t>-raw</a:t>
              </a:r>
              <a:endParaRPr lang="zh-CN" altLang="en-US" b="1" dirty="0">
                <a:solidFill>
                  <a:schemeClr val="accent5"/>
                </a:solidFill>
              </a:endParaRPr>
            </a:p>
          </p:txBody>
        </p:sp>
        <p:sp>
          <p:nvSpPr>
            <p:cNvPr id="32" name="矩形 31"/>
            <p:cNvSpPr/>
            <p:nvPr/>
          </p:nvSpPr>
          <p:spPr>
            <a:xfrm>
              <a:off x="4808124" y="2737597"/>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GP-</a:t>
              </a:r>
              <a:r>
                <a:rPr lang="en-US" altLang="zh-CN" b="1" dirty="0" err="1">
                  <a:solidFill>
                    <a:schemeClr val="tx1"/>
                  </a:solidFill>
                </a:rPr>
                <a:t>uer</a:t>
              </a:r>
              <a:r>
                <a:rPr lang="en-US" altLang="zh-CN" b="1" dirty="0">
                  <a:solidFill>
                    <a:schemeClr val="tx1"/>
                  </a:solidFill>
                </a:rPr>
                <a:t>-pseudo</a:t>
              </a:r>
              <a:endParaRPr lang="zh-CN" altLang="en-US" b="1" dirty="0">
                <a:solidFill>
                  <a:schemeClr val="tx1"/>
                </a:solidFill>
              </a:endParaRPr>
            </a:p>
          </p:txBody>
        </p:sp>
      </p:grpSp>
      <p:grpSp>
        <p:nvGrpSpPr>
          <p:cNvPr id="33" name="组合 32"/>
          <p:cNvGrpSpPr/>
          <p:nvPr/>
        </p:nvGrpSpPr>
        <p:grpSpPr>
          <a:xfrm>
            <a:off x="4140049" y="3760254"/>
            <a:ext cx="2561693" cy="2571098"/>
            <a:chOff x="4808124" y="1091304"/>
            <a:chExt cx="1456269" cy="2703917"/>
          </a:xfrm>
        </p:grpSpPr>
        <p:sp>
          <p:nvSpPr>
            <p:cNvPr id="34" name="矩形 33"/>
            <p:cNvSpPr/>
            <p:nvPr/>
          </p:nvSpPr>
          <p:spPr>
            <a:xfrm>
              <a:off x="4808125" y="1634765"/>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err="1">
                  <a:solidFill>
                    <a:schemeClr val="tx1"/>
                  </a:solidFill>
                </a:rPr>
                <a:t>GRTE</a:t>
              </a:r>
              <a:r>
                <a:rPr lang="en-US" altLang="zh-CN" b="1" dirty="0">
                  <a:solidFill>
                    <a:schemeClr val="tx1"/>
                  </a:solidFill>
                </a:rPr>
                <a:t>-mac-pseudo</a:t>
              </a:r>
              <a:endParaRPr lang="zh-CN" altLang="en-US" b="1" dirty="0">
                <a:solidFill>
                  <a:schemeClr val="tx1"/>
                </a:solidFill>
              </a:endParaRPr>
            </a:p>
          </p:txBody>
        </p:sp>
        <p:sp>
          <p:nvSpPr>
            <p:cNvPr id="35" name="矩形 34"/>
            <p:cNvSpPr/>
            <p:nvPr/>
          </p:nvSpPr>
          <p:spPr>
            <a:xfrm>
              <a:off x="4808124" y="1091304"/>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GRTE</a:t>
              </a:r>
              <a:r>
                <a:rPr lang="en-US" altLang="zh-CN" b="1" dirty="0">
                  <a:solidFill>
                    <a:schemeClr val="tx1"/>
                  </a:solidFill>
                </a:rPr>
                <a:t>-</a:t>
              </a:r>
              <a:r>
                <a:rPr lang="en-US" altLang="zh-CN" b="1" dirty="0" err="1">
                  <a:solidFill>
                    <a:schemeClr val="tx1"/>
                  </a:solidFill>
                </a:rPr>
                <a:t>nezha</a:t>
              </a:r>
              <a:r>
                <a:rPr lang="en-US" altLang="zh-CN" b="1" dirty="0">
                  <a:solidFill>
                    <a:schemeClr val="tx1"/>
                  </a:solidFill>
                </a:rPr>
                <a:t>-pseudo</a:t>
              </a:r>
              <a:endParaRPr lang="zh-CN" altLang="en-US" b="1" dirty="0">
                <a:solidFill>
                  <a:schemeClr val="tx1"/>
                </a:solidFill>
              </a:endParaRPr>
            </a:p>
          </p:txBody>
        </p:sp>
        <p:sp>
          <p:nvSpPr>
            <p:cNvPr id="36" name="矩形 35"/>
            <p:cNvSpPr/>
            <p:nvPr/>
          </p:nvSpPr>
          <p:spPr>
            <a:xfrm>
              <a:off x="4808126" y="2184960"/>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err="1">
                  <a:solidFill>
                    <a:schemeClr val="tx1"/>
                  </a:solidFill>
                </a:rPr>
                <a:t>GRTE</a:t>
              </a:r>
              <a:r>
                <a:rPr lang="en-US" altLang="zh-CN" b="1" dirty="0">
                  <a:solidFill>
                    <a:schemeClr val="tx1"/>
                  </a:solidFill>
                </a:rPr>
                <a:t>-</a:t>
              </a:r>
              <a:r>
                <a:rPr lang="en-US" altLang="zh-CN" b="1" dirty="0" err="1">
                  <a:solidFill>
                    <a:schemeClr val="tx1"/>
                  </a:solidFill>
                </a:rPr>
                <a:t>uer</a:t>
              </a:r>
              <a:r>
                <a:rPr lang="en-US" altLang="zh-CN" b="1" dirty="0">
                  <a:solidFill>
                    <a:schemeClr val="tx1"/>
                  </a:solidFill>
                </a:rPr>
                <a:t>-pseudo</a:t>
              </a:r>
              <a:endParaRPr lang="zh-CN" altLang="en-US" b="1" dirty="0">
                <a:solidFill>
                  <a:schemeClr val="tx1"/>
                </a:solidFill>
              </a:endParaRPr>
            </a:p>
          </p:txBody>
        </p:sp>
        <p:sp>
          <p:nvSpPr>
            <p:cNvPr id="37" name="矩形 36"/>
            <p:cNvSpPr/>
            <p:nvPr/>
          </p:nvSpPr>
          <p:spPr>
            <a:xfrm>
              <a:off x="4808124" y="2728421"/>
              <a:ext cx="1456267" cy="533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accent5"/>
                  </a:solidFill>
                </a:rPr>
                <a:t>GRTE</a:t>
              </a:r>
              <a:r>
                <a:rPr lang="en-US" altLang="zh-CN" b="1" dirty="0">
                  <a:solidFill>
                    <a:schemeClr val="accent5"/>
                  </a:solidFill>
                </a:rPr>
                <a:t>-</a:t>
              </a:r>
              <a:r>
                <a:rPr lang="en-US" altLang="zh-CN" b="1" dirty="0" err="1">
                  <a:solidFill>
                    <a:schemeClr val="accent5"/>
                  </a:solidFill>
                </a:rPr>
                <a:t>uer</a:t>
              </a:r>
              <a:r>
                <a:rPr lang="en-US" altLang="zh-CN" b="1" dirty="0">
                  <a:solidFill>
                    <a:schemeClr val="accent5"/>
                  </a:solidFill>
                </a:rPr>
                <a:t>-raw</a:t>
              </a:r>
              <a:endParaRPr lang="zh-CN" altLang="en-US" b="1" dirty="0">
                <a:solidFill>
                  <a:schemeClr val="accent5"/>
                </a:solidFill>
              </a:endParaRPr>
            </a:p>
          </p:txBody>
        </p:sp>
        <p:sp>
          <p:nvSpPr>
            <p:cNvPr id="38" name="矩形 37"/>
            <p:cNvSpPr/>
            <p:nvPr/>
          </p:nvSpPr>
          <p:spPr>
            <a:xfrm>
              <a:off x="4808124" y="3261821"/>
              <a:ext cx="1456267" cy="533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accent5"/>
                  </a:solidFill>
                </a:rPr>
                <a:t>GRTE</a:t>
              </a:r>
              <a:r>
                <a:rPr lang="en-US" altLang="zh-CN" b="1" dirty="0">
                  <a:solidFill>
                    <a:schemeClr val="accent5"/>
                  </a:solidFill>
                </a:rPr>
                <a:t>-</a:t>
              </a:r>
              <a:r>
                <a:rPr lang="en-US" altLang="zh-CN" b="1" dirty="0" err="1">
                  <a:solidFill>
                    <a:schemeClr val="accent5"/>
                  </a:solidFill>
                </a:rPr>
                <a:t>roberta</a:t>
              </a:r>
              <a:r>
                <a:rPr lang="en-US" altLang="zh-CN" b="1" dirty="0">
                  <a:solidFill>
                    <a:schemeClr val="accent5"/>
                  </a:solidFill>
                </a:rPr>
                <a:t>-raw</a:t>
              </a:r>
              <a:endParaRPr lang="zh-CN" altLang="en-US" b="1" dirty="0">
                <a:solidFill>
                  <a:schemeClr val="accent5"/>
                </a:solidFill>
              </a:endParaRPr>
            </a:p>
          </p:txBody>
        </p:sp>
      </p:grpSp>
      <p:sp>
        <p:nvSpPr>
          <p:cNvPr id="7" name="文本框 6"/>
          <p:cNvSpPr txBox="1"/>
          <p:nvPr/>
        </p:nvSpPr>
        <p:spPr>
          <a:xfrm>
            <a:off x="4140049" y="580082"/>
            <a:ext cx="2731960" cy="369332"/>
          </a:xfrm>
          <a:prstGeom prst="rect">
            <a:avLst/>
          </a:prstGeom>
          <a:noFill/>
        </p:spPr>
        <p:txBody>
          <a:bodyPr wrap="square" rtlCol="0">
            <a:spAutoFit/>
          </a:bodyPr>
          <a:lstStyle/>
          <a:p>
            <a:r>
              <a:rPr lang="zh-CN" altLang="en-US" dirty="0"/>
              <a:t>第一级多折概率融合</a:t>
            </a:r>
          </a:p>
        </p:txBody>
      </p:sp>
      <p:grpSp>
        <p:nvGrpSpPr>
          <p:cNvPr id="40" name="组合 39"/>
          <p:cNvGrpSpPr/>
          <p:nvPr/>
        </p:nvGrpSpPr>
        <p:grpSpPr>
          <a:xfrm>
            <a:off x="7624250" y="973124"/>
            <a:ext cx="2561689" cy="2675981"/>
            <a:chOff x="4808124" y="1091304"/>
            <a:chExt cx="1456269" cy="3254112"/>
          </a:xfrm>
        </p:grpSpPr>
        <p:sp>
          <p:nvSpPr>
            <p:cNvPr id="41" name="矩形 40"/>
            <p:cNvSpPr/>
            <p:nvPr/>
          </p:nvSpPr>
          <p:spPr>
            <a:xfrm>
              <a:off x="4808125" y="1634765"/>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err="1">
                  <a:solidFill>
                    <a:schemeClr val="tx1"/>
                  </a:solidFill>
                </a:rPr>
                <a:t>Result_2</a:t>
              </a:r>
              <a:endParaRPr lang="zh-CN" altLang="en-US" b="1" dirty="0">
                <a:solidFill>
                  <a:schemeClr val="tx1"/>
                </a:solidFill>
              </a:endParaRPr>
            </a:p>
          </p:txBody>
        </p:sp>
        <p:sp>
          <p:nvSpPr>
            <p:cNvPr id="42" name="矩形 41"/>
            <p:cNvSpPr/>
            <p:nvPr/>
          </p:nvSpPr>
          <p:spPr>
            <a:xfrm>
              <a:off x="4808124" y="1091304"/>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Result_1</a:t>
              </a:r>
              <a:endParaRPr lang="zh-CN" altLang="en-US" b="1" dirty="0">
                <a:solidFill>
                  <a:schemeClr val="tx1"/>
                </a:solidFill>
              </a:endParaRPr>
            </a:p>
          </p:txBody>
        </p:sp>
        <p:sp>
          <p:nvSpPr>
            <p:cNvPr id="43" name="矩形 42"/>
            <p:cNvSpPr/>
            <p:nvPr/>
          </p:nvSpPr>
          <p:spPr>
            <a:xfrm>
              <a:off x="4808126" y="2184960"/>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err="1">
                  <a:solidFill>
                    <a:schemeClr val="tx1"/>
                  </a:solidFill>
                </a:rPr>
                <a:t>Result_3</a:t>
              </a:r>
              <a:endParaRPr lang="zh-CN" altLang="en-US" b="1" dirty="0">
                <a:solidFill>
                  <a:schemeClr val="tx1"/>
                </a:solidFill>
              </a:endParaRPr>
            </a:p>
          </p:txBody>
        </p:sp>
        <p:sp>
          <p:nvSpPr>
            <p:cNvPr id="44" name="矩形 43"/>
            <p:cNvSpPr/>
            <p:nvPr/>
          </p:nvSpPr>
          <p:spPr>
            <a:xfrm>
              <a:off x="4808124" y="3278616"/>
              <a:ext cx="1456267" cy="533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Result_5</a:t>
              </a:r>
              <a:endParaRPr lang="zh-CN" altLang="en-US" b="1" dirty="0">
                <a:solidFill>
                  <a:schemeClr val="accent5"/>
                </a:solidFill>
              </a:endParaRPr>
            </a:p>
          </p:txBody>
        </p:sp>
        <p:sp>
          <p:nvSpPr>
            <p:cNvPr id="45" name="矩形 44"/>
            <p:cNvSpPr/>
            <p:nvPr/>
          </p:nvSpPr>
          <p:spPr>
            <a:xfrm>
              <a:off x="4808124" y="3812016"/>
              <a:ext cx="1456267" cy="533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Result_6</a:t>
              </a:r>
              <a:endParaRPr lang="zh-CN" altLang="en-US" b="1" dirty="0">
                <a:solidFill>
                  <a:schemeClr val="accent5"/>
                </a:solidFill>
              </a:endParaRPr>
            </a:p>
          </p:txBody>
        </p:sp>
        <p:sp>
          <p:nvSpPr>
            <p:cNvPr id="46" name="矩形 45"/>
            <p:cNvSpPr/>
            <p:nvPr/>
          </p:nvSpPr>
          <p:spPr>
            <a:xfrm>
              <a:off x="4808124" y="2737597"/>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err="1">
                  <a:solidFill>
                    <a:schemeClr val="tx1"/>
                  </a:solidFill>
                </a:rPr>
                <a:t>Result_4</a:t>
              </a:r>
              <a:endParaRPr lang="zh-CN" altLang="en-US" b="1" dirty="0">
                <a:solidFill>
                  <a:schemeClr val="tx1"/>
                </a:solidFill>
              </a:endParaRPr>
            </a:p>
          </p:txBody>
        </p:sp>
      </p:grpSp>
      <p:grpSp>
        <p:nvGrpSpPr>
          <p:cNvPr id="47" name="组合 46"/>
          <p:cNvGrpSpPr/>
          <p:nvPr/>
        </p:nvGrpSpPr>
        <p:grpSpPr>
          <a:xfrm>
            <a:off x="7624250" y="4109826"/>
            <a:ext cx="2561691" cy="2221526"/>
            <a:chOff x="4808123" y="1091304"/>
            <a:chExt cx="1456270" cy="2701475"/>
          </a:xfrm>
        </p:grpSpPr>
        <p:sp>
          <p:nvSpPr>
            <p:cNvPr id="48" name="矩形 47"/>
            <p:cNvSpPr/>
            <p:nvPr/>
          </p:nvSpPr>
          <p:spPr>
            <a:xfrm>
              <a:off x="4808125" y="1634765"/>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err="1">
                  <a:solidFill>
                    <a:schemeClr val="tx1"/>
                  </a:solidFill>
                </a:rPr>
                <a:t>Result_8</a:t>
              </a:r>
              <a:endParaRPr lang="zh-CN" altLang="en-US" b="1" dirty="0">
                <a:solidFill>
                  <a:schemeClr val="tx1"/>
                </a:solidFill>
              </a:endParaRPr>
            </a:p>
          </p:txBody>
        </p:sp>
        <p:sp>
          <p:nvSpPr>
            <p:cNvPr id="49" name="矩形 48"/>
            <p:cNvSpPr/>
            <p:nvPr/>
          </p:nvSpPr>
          <p:spPr>
            <a:xfrm>
              <a:off x="4808124" y="1091304"/>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Result_7</a:t>
              </a:r>
              <a:endParaRPr lang="zh-CN" altLang="en-US" b="1" dirty="0">
                <a:solidFill>
                  <a:schemeClr val="tx1"/>
                </a:solidFill>
              </a:endParaRPr>
            </a:p>
          </p:txBody>
        </p:sp>
        <p:sp>
          <p:nvSpPr>
            <p:cNvPr id="50" name="矩形 49"/>
            <p:cNvSpPr/>
            <p:nvPr/>
          </p:nvSpPr>
          <p:spPr>
            <a:xfrm>
              <a:off x="4808126" y="2184960"/>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err="1">
                  <a:solidFill>
                    <a:schemeClr val="tx1"/>
                  </a:solidFill>
                </a:rPr>
                <a:t>Result_9</a:t>
              </a:r>
              <a:endParaRPr lang="zh-CN" altLang="en-US" b="1" dirty="0">
                <a:solidFill>
                  <a:schemeClr val="tx1"/>
                </a:solidFill>
              </a:endParaRPr>
            </a:p>
          </p:txBody>
        </p:sp>
        <p:sp>
          <p:nvSpPr>
            <p:cNvPr id="51" name="矩形 50"/>
            <p:cNvSpPr/>
            <p:nvPr/>
          </p:nvSpPr>
          <p:spPr>
            <a:xfrm>
              <a:off x="4808123" y="2728422"/>
              <a:ext cx="1456267" cy="533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Result_10</a:t>
              </a:r>
              <a:endParaRPr lang="zh-CN" altLang="en-US" b="1" dirty="0">
                <a:solidFill>
                  <a:schemeClr val="accent5"/>
                </a:solidFill>
              </a:endParaRPr>
            </a:p>
          </p:txBody>
        </p:sp>
        <p:sp>
          <p:nvSpPr>
            <p:cNvPr id="52" name="矩形 51"/>
            <p:cNvSpPr/>
            <p:nvPr/>
          </p:nvSpPr>
          <p:spPr>
            <a:xfrm>
              <a:off x="4808123" y="3259379"/>
              <a:ext cx="1456267" cy="533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Result_11</a:t>
              </a:r>
              <a:endParaRPr lang="zh-CN" altLang="en-US" b="1" dirty="0">
                <a:solidFill>
                  <a:schemeClr val="accent5"/>
                </a:solidFill>
              </a:endParaRPr>
            </a:p>
          </p:txBody>
        </p:sp>
      </p:grpSp>
      <p:cxnSp>
        <p:nvCxnSpPr>
          <p:cNvPr id="54" name="直接箭头连接符 53"/>
          <p:cNvCxnSpPr>
            <a:stCxn id="4" idx="3"/>
            <a:endCxn id="26" idx="1"/>
          </p:cNvCxnSpPr>
          <p:nvPr/>
        </p:nvCxnSpPr>
        <p:spPr>
          <a:xfrm flipV="1">
            <a:off x="3367997" y="2077142"/>
            <a:ext cx="772055" cy="117371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56" name="直接箭头连接符 55"/>
          <p:cNvCxnSpPr>
            <a:stCxn id="4" idx="3"/>
            <a:endCxn id="36" idx="1"/>
          </p:cNvCxnSpPr>
          <p:nvPr/>
        </p:nvCxnSpPr>
        <p:spPr>
          <a:xfrm>
            <a:off x="3367997" y="3250853"/>
            <a:ext cx="772056" cy="18029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endCxn id="43" idx="1"/>
          </p:cNvCxnSpPr>
          <p:nvPr/>
        </p:nvCxnSpPr>
        <p:spPr>
          <a:xfrm>
            <a:off x="6680208" y="2090285"/>
            <a:ext cx="944046" cy="1512"/>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61" name="直接箭头连接符 60"/>
          <p:cNvCxnSpPr/>
          <p:nvPr/>
        </p:nvCxnSpPr>
        <p:spPr>
          <a:xfrm flipV="1">
            <a:off x="6719775" y="5045788"/>
            <a:ext cx="936869" cy="8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2" name="流程图: 过程 61"/>
          <p:cNvSpPr/>
          <p:nvPr/>
        </p:nvSpPr>
        <p:spPr>
          <a:xfrm>
            <a:off x="11065397" y="3429000"/>
            <a:ext cx="1126603" cy="680826"/>
          </a:xfrm>
          <a:prstGeom prst="flowChartProcess">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Final Result</a:t>
            </a:r>
            <a:endParaRPr lang="zh-CN" altLang="en-US" dirty="0"/>
          </a:p>
        </p:txBody>
      </p:sp>
      <p:cxnSp>
        <p:nvCxnSpPr>
          <p:cNvPr id="64" name="直接箭头连接符 63"/>
          <p:cNvCxnSpPr>
            <a:endCxn id="62" idx="1"/>
          </p:cNvCxnSpPr>
          <p:nvPr/>
        </p:nvCxnSpPr>
        <p:spPr>
          <a:xfrm>
            <a:off x="10185937" y="2077986"/>
            <a:ext cx="879460" cy="169142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67" name="文本框 66"/>
          <p:cNvSpPr txBox="1"/>
          <p:nvPr/>
        </p:nvSpPr>
        <p:spPr>
          <a:xfrm>
            <a:off x="7820304" y="569313"/>
            <a:ext cx="2731960" cy="369332"/>
          </a:xfrm>
          <a:prstGeom prst="rect">
            <a:avLst/>
          </a:prstGeom>
          <a:noFill/>
        </p:spPr>
        <p:txBody>
          <a:bodyPr wrap="square" rtlCol="0">
            <a:spAutoFit/>
          </a:bodyPr>
          <a:lstStyle/>
          <a:p>
            <a:r>
              <a:rPr lang="zh-CN" altLang="en-US" dirty="0"/>
              <a:t>第二级多模投票融合</a:t>
            </a:r>
          </a:p>
        </p:txBody>
      </p:sp>
      <p:cxnSp>
        <p:nvCxnSpPr>
          <p:cNvPr id="3" name="直接箭头连接符 2">
            <a:extLst>
              <a:ext uri="{FF2B5EF4-FFF2-40B4-BE49-F238E27FC236}">
                <a16:creationId xmlns:a16="http://schemas.microsoft.com/office/drawing/2014/main" id="{791479DE-CCFE-43C0-BDA0-B9AB62278DC3}"/>
              </a:ext>
            </a:extLst>
          </p:cNvPr>
          <p:cNvCxnSpPr>
            <a:endCxn id="62" idx="1"/>
          </p:cNvCxnSpPr>
          <p:nvPr/>
        </p:nvCxnSpPr>
        <p:spPr>
          <a:xfrm flipV="1">
            <a:off x="10185935" y="3769413"/>
            <a:ext cx="879462" cy="12843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50159"/>
    </mc:Choice>
    <mc:Fallback xmlns="">
      <p:transition spd="slow" advTm="5015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PC\Desktop\2.png2"/>
          <p:cNvPicPr>
            <a:picLocks noChangeAspect="1"/>
          </p:cNvPicPr>
          <p:nvPr/>
        </p:nvPicPr>
        <p:blipFill>
          <a:blip r:embed="rId2"/>
          <a:srcRect/>
          <a:stretch>
            <a:fillRect/>
          </a:stretch>
        </p:blipFill>
        <p:spPr>
          <a:xfrm>
            <a:off x="0" y="0"/>
            <a:ext cx="12192000" cy="6858000"/>
          </a:xfrm>
          <a:prstGeom prst="rect">
            <a:avLst/>
          </a:prstGeom>
        </p:spPr>
      </p:pic>
      <p:sp>
        <p:nvSpPr>
          <p:cNvPr id="9" name="文本框 8"/>
          <p:cNvSpPr txBox="1"/>
          <p:nvPr/>
        </p:nvSpPr>
        <p:spPr>
          <a:xfrm>
            <a:off x="828739" y="2565264"/>
            <a:ext cx="5114521" cy="1106805"/>
          </a:xfrm>
          <a:prstGeom prst="rect">
            <a:avLst/>
          </a:prstGeom>
          <a:noFill/>
          <a:ln>
            <a:noFill/>
          </a:ln>
          <a:effectLst/>
        </p:spPr>
        <p:txBody>
          <a:bodyPr wrap="square" rtlCol="0">
            <a:spAutoFit/>
          </a:bodyPr>
          <a:lstStyle/>
          <a:p>
            <a:pPr lvl="0" algn="ctr"/>
            <a:r>
              <a:rPr lang="zh-CN" altLang="en-US" sz="6600" b="1" dirty="0">
                <a:solidFill>
                  <a:schemeClr val="bg1"/>
                </a:solidFill>
                <a:effectLst>
                  <a:reflection blurRad="6350" stA="15000" endA="300" endPos="50000" dist="29997" dir="5400000" sy="-100000" algn="bl" rotWithShape="0"/>
                </a:effectLst>
                <a:latin typeface="汉仪旗黑-75W"/>
                <a:ea typeface="汉仪旗黑-95W" panose="00020600040101010101" pitchFamily="18" charset="-122"/>
              </a:rPr>
              <a:t>总结思考</a:t>
            </a:r>
          </a:p>
        </p:txBody>
      </p:sp>
      <p:sp>
        <p:nvSpPr>
          <p:cNvPr id="11" name="矩形 10"/>
          <p:cNvSpPr/>
          <p:nvPr/>
        </p:nvSpPr>
        <p:spPr>
          <a:xfrm>
            <a:off x="1765951" y="3756957"/>
            <a:ext cx="1426563" cy="45719"/>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Tree>
  </p:cSld>
  <p:clrMapOvr>
    <a:masterClrMapping/>
  </p:clrMapOvr>
  <mc:AlternateContent xmlns:mc="http://schemas.openxmlformats.org/markup-compatibility/2006" xmlns:p14="http://schemas.microsoft.com/office/powerpoint/2010/main">
    <mc:Choice Requires="p14">
      <p:transition spd="slow" p14:dur="2000" advTm="3449"/>
    </mc:Choice>
    <mc:Fallback xmlns="">
      <p:transition spd="slow" advTm="344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数据 9"/>
          <p:cNvSpPr/>
          <p:nvPr/>
        </p:nvSpPr>
        <p:spPr>
          <a:xfrm>
            <a:off x="3281885" y="128838"/>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p:nvSpPr>
        <p:spPr>
          <a:xfrm>
            <a:off x="2108343" y="13029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赛题分析</a:t>
            </a:r>
          </a:p>
        </p:txBody>
      </p:sp>
      <p:sp>
        <p:nvSpPr>
          <p:cNvPr id="14" name="流程图: 数据 13"/>
          <p:cNvSpPr/>
          <p:nvPr/>
        </p:nvSpPr>
        <p:spPr>
          <a:xfrm>
            <a:off x="4462916" y="13093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33734"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解决方案</a:t>
            </a:r>
          </a:p>
        </p:txBody>
      </p:sp>
      <p:sp>
        <p:nvSpPr>
          <p:cNvPr id="16" name="流程图: 数据 15"/>
          <p:cNvSpPr/>
          <p:nvPr/>
        </p:nvSpPr>
        <p:spPr>
          <a:xfrm>
            <a:off x="5642291" y="126793"/>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795563"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总结思考</a:t>
            </a:r>
          </a:p>
        </p:txBody>
      </p:sp>
      <p:pic>
        <p:nvPicPr>
          <p:cNvPr id="18" name="图片 17"/>
          <p:cNvPicPr>
            <a:picLocks noChangeAspect="1"/>
          </p:cNvPicPr>
          <p:nvPr/>
        </p:nvPicPr>
        <p:blipFill>
          <a:blip r:embed="rId3"/>
          <a:stretch>
            <a:fillRect/>
          </a:stretch>
        </p:blipFill>
        <p:spPr>
          <a:xfrm>
            <a:off x="1942483" y="-3957735"/>
            <a:ext cx="2114391" cy="445602"/>
          </a:xfrm>
          <a:prstGeom prst="rect">
            <a:avLst/>
          </a:prstGeom>
        </p:spPr>
      </p:pic>
      <p:pic>
        <p:nvPicPr>
          <p:cNvPr id="19" name="图片 18"/>
          <p:cNvPicPr>
            <a:picLocks noChangeAspect="1"/>
          </p:cNvPicPr>
          <p:nvPr/>
        </p:nvPicPr>
        <p:blipFill>
          <a:blip r:embed="rId4"/>
          <a:stretch>
            <a:fillRect/>
          </a:stretch>
        </p:blipFill>
        <p:spPr>
          <a:xfrm>
            <a:off x="166885" y="128834"/>
            <a:ext cx="1832182" cy="386127"/>
          </a:xfrm>
          <a:prstGeom prst="rect">
            <a:avLst/>
          </a:prstGeom>
          <a:ln>
            <a:solidFill>
              <a:schemeClr val="bg1">
                <a:lumMod val="95000"/>
              </a:schemeClr>
            </a:solidFill>
          </a:ln>
        </p:spPr>
      </p:pic>
      <p:sp>
        <p:nvSpPr>
          <p:cNvPr id="31" name="矩形 30"/>
          <p:cNvSpPr/>
          <p:nvPr/>
        </p:nvSpPr>
        <p:spPr>
          <a:xfrm>
            <a:off x="89865" y="779007"/>
            <a:ext cx="4605041" cy="451406"/>
          </a:xfrm>
          <a:prstGeom prst="rect">
            <a:avLst/>
          </a:prstGeom>
        </p:spPr>
        <p:txBody>
          <a:bodyPr wrap="square">
            <a:spAutoFit/>
          </a:bodyPr>
          <a:lstStyle/>
          <a:p>
            <a:pPr marL="285750" indent="-285750">
              <a:lnSpc>
                <a:spcPts val="2800"/>
              </a:lnSpc>
              <a:buFont typeface="Wingdings" panose="05000000000000000000" pitchFamily="2" charset="2"/>
              <a:buChar char="Ø"/>
            </a:pPr>
            <a:r>
              <a:rPr lang="zh-CN" altLang="en-US" sz="2800" b="1" dirty="0">
                <a:latin typeface="+mn-ea"/>
              </a:rPr>
              <a:t>创新点</a:t>
            </a:r>
          </a:p>
        </p:txBody>
      </p:sp>
      <p:sp>
        <p:nvSpPr>
          <p:cNvPr id="171" name="文本框 170"/>
          <p:cNvSpPr txBox="1"/>
          <p:nvPr/>
        </p:nvSpPr>
        <p:spPr>
          <a:xfrm>
            <a:off x="2545238" y="1927707"/>
            <a:ext cx="6721310" cy="3198248"/>
          </a:xfrm>
          <a:prstGeom prst="rect">
            <a:avLst/>
          </a:prstGeom>
          <a:noFill/>
          <a:ln w="28575" cmpd="sng">
            <a:noFill/>
            <a:prstDash val="sysDot"/>
          </a:ln>
        </p:spPr>
        <p:txBody>
          <a:bodyPr wrap="square" rtlCol="0">
            <a:spAutoFit/>
          </a:bodyPr>
          <a:lstStyle/>
          <a:p>
            <a:pPr marL="285750" indent="-285750">
              <a:lnSpc>
                <a:spcPct val="150000"/>
              </a:lnSpc>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采用滑窗法解决长文本问题</a:t>
            </a:r>
            <a:endParaRPr lang="en-US" altLang="zh-CN"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charset="0"/>
              <a:buChar char="Ø"/>
            </a:pPr>
            <a:endParaRPr lang="zh-CN" altLang="en-US" sz="1400" dirty="0"/>
          </a:p>
          <a:p>
            <a:pPr marL="285750" indent="-285750" fontAlgn="auto">
              <a:lnSpc>
                <a:spcPct val="150000"/>
              </a:lnSpc>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sym typeface="+mn-ea"/>
              </a:rPr>
              <a:t>合理利用训练集、CCL、A榜测试集数据，</a:t>
            </a:r>
            <a:r>
              <a:rPr lang="zh-CN" altLang="en-US" sz="1600" b="1" dirty="0">
                <a:solidFill>
                  <a:schemeClr val="accent4">
                    <a:lumMod val="60000"/>
                    <a:lumOff val="40000"/>
                  </a:schemeClr>
                </a:solidFill>
                <a:latin typeface="Times New Roman" panose="02020603050405020304" pitchFamily="18" charset="0"/>
                <a:cs typeface="Times New Roman" panose="02020603050405020304" pitchFamily="18" charset="0"/>
                <a:sym typeface="+mn-ea"/>
              </a:rPr>
              <a:t>防止模型过拟合某一份数据</a:t>
            </a:r>
            <a:endParaRPr lang="en-US" altLang="zh-CN" sz="1600" b="1" dirty="0">
              <a:solidFill>
                <a:schemeClr val="accent4">
                  <a:lumMod val="60000"/>
                  <a:lumOff val="40000"/>
                </a:schemeClr>
              </a:solidFill>
              <a:latin typeface="Times New Roman" panose="02020603050405020304" pitchFamily="18" charset="0"/>
              <a:cs typeface="Times New Roman" panose="02020603050405020304" pitchFamily="18" charset="0"/>
            </a:endParaRPr>
          </a:p>
          <a:p>
            <a:pPr indent="0" fontAlgn="auto">
              <a:lnSpc>
                <a:spcPct val="150000"/>
              </a:lnSpc>
              <a:buFont typeface="Wingdings" panose="05000000000000000000" charset="0"/>
              <a:buNone/>
            </a:pPr>
            <a:endParaRPr lang="zh-CN" altLang="en-US" sz="1400" dirty="0"/>
          </a:p>
          <a:p>
            <a:pPr marL="285750" indent="-285750" fontAlgn="auto">
              <a:lnSpc>
                <a:spcPct val="150000"/>
              </a:lnSpc>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sym typeface="+mn-ea"/>
              </a:rPr>
              <a:t>后处理校正模型的最终输出，不消耗计算资源。</a:t>
            </a:r>
          </a:p>
          <a:p>
            <a:pPr indent="0" fontAlgn="auto">
              <a:lnSpc>
                <a:spcPct val="150000"/>
              </a:lnSpc>
              <a:buFont typeface="Wingdings" panose="05000000000000000000" charset="0"/>
              <a:buNone/>
            </a:pPr>
            <a:endParaRPr lang="zh-CN" altLang="en-US" sz="1600" dirty="0">
              <a:latin typeface="Times New Roman" panose="02020603050405020304" pitchFamily="18" charset="0"/>
              <a:cs typeface="Times New Roman" panose="02020603050405020304" pitchFamily="18" charset="0"/>
            </a:endParaRPr>
          </a:p>
          <a:p>
            <a:pPr marL="285750" indent="-285750" fontAlgn="auto">
              <a:lnSpc>
                <a:spcPct val="150000"/>
              </a:lnSpc>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异构模型投票优于同构模型</a:t>
            </a:r>
          </a:p>
          <a:p>
            <a:pPr fontAlgn="auto">
              <a:lnSpc>
                <a:spcPct val="150000"/>
              </a:lnSpc>
            </a:pPr>
            <a:endParaRPr lang="en-US" altLang="zh-CN" sz="1400" b="1" dirty="0">
              <a:solidFill>
                <a:schemeClr val="accent2">
                  <a:lumMod val="75000"/>
                </a:schemeClr>
              </a:solidFill>
            </a:endParaRPr>
          </a:p>
          <a:p>
            <a:pPr fontAlgn="auto">
              <a:lnSpc>
                <a:spcPct val="150000"/>
              </a:lnSpc>
            </a:pPr>
            <a:endParaRPr lang="zh-CN" altLang="en-US" sz="1400" dirty="0"/>
          </a:p>
        </p:txBody>
      </p:sp>
    </p:spTree>
  </p:cSld>
  <p:clrMapOvr>
    <a:masterClrMapping/>
  </p:clrMapOvr>
  <mc:AlternateContent xmlns:mc="http://schemas.openxmlformats.org/markup-compatibility/2006" xmlns:p14="http://schemas.microsoft.com/office/powerpoint/2010/main">
    <mc:Choice Requires="p14">
      <p:transition spd="slow" p14:dur="2000" advTm="50596"/>
    </mc:Choice>
    <mc:Fallback xmlns="">
      <p:transition spd="slow" advTm="5059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PC\Desktop\2.png2"/>
          <p:cNvPicPr>
            <a:picLocks noChangeAspect="1"/>
          </p:cNvPicPr>
          <p:nvPr/>
        </p:nvPicPr>
        <p:blipFill>
          <a:blip r:embed="rId3"/>
          <a:srcRect/>
          <a:stretch>
            <a:fillRect/>
          </a:stretch>
        </p:blipFill>
        <p:spPr>
          <a:xfrm>
            <a:off x="0" y="0"/>
            <a:ext cx="12192000" cy="6858000"/>
          </a:xfrm>
          <a:prstGeom prst="rect">
            <a:avLst/>
          </a:prstGeom>
        </p:spPr>
      </p:pic>
      <p:pic>
        <p:nvPicPr>
          <p:cNvPr id="3" name="图片 2" descr="CCF BDCI "/>
          <p:cNvPicPr>
            <a:picLocks noChangeAspect="1"/>
          </p:cNvPicPr>
          <p:nvPr/>
        </p:nvPicPr>
        <p:blipFill>
          <a:blip r:embed="rId4"/>
          <a:stretch>
            <a:fillRect/>
          </a:stretch>
        </p:blipFill>
        <p:spPr>
          <a:xfrm>
            <a:off x="1122680" y="804545"/>
            <a:ext cx="4598035" cy="469900"/>
          </a:xfrm>
          <a:prstGeom prst="rect">
            <a:avLst/>
          </a:prstGeom>
        </p:spPr>
      </p:pic>
      <p:grpSp>
        <p:nvGrpSpPr>
          <p:cNvPr id="5" name="组合 4"/>
          <p:cNvGrpSpPr/>
          <p:nvPr/>
        </p:nvGrpSpPr>
        <p:grpSpPr>
          <a:xfrm>
            <a:off x="3209977" y="1763830"/>
            <a:ext cx="6506540" cy="3769570"/>
            <a:chOff x="3209977" y="1578635"/>
            <a:chExt cx="6506540" cy="3769570"/>
          </a:xfrm>
        </p:grpSpPr>
        <p:sp>
          <p:nvSpPr>
            <p:cNvPr id="6" name="副标题 2"/>
            <p:cNvSpPr txBox="1"/>
            <p:nvPr/>
          </p:nvSpPr>
          <p:spPr>
            <a:xfrm>
              <a:off x="3684098" y="1578635"/>
              <a:ext cx="5783752" cy="65167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lnSpc>
                  <a:spcPct val="150000"/>
                </a:lnSpc>
              </a:pPr>
              <a:r>
                <a:rPr lang="zh-CN" altLang="en-US" dirty="0">
                  <a:solidFill>
                    <a:schemeClr val="bg1"/>
                  </a:solidFill>
                  <a:latin typeface="微软雅黑" panose="020B0503020204020204" pitchFamily="34" charset="-122"/>
                  <a:ea typeface="微软雅黑" panose="020B0503020204020204" pitchFamily="34" charset="-122"/>
                </a:rPr>
                <a:t>感谢达观数据提供</a:t>
              </a: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宝贵的数据</a:t>
              </a:r>
            </a:p>
          </p:txBody>
        </p:sp>
        <p:sp>
          <p:nvSpPr>
            <p:cNvPr id="9" name="矩形 8"/>
            <p:cNvSpPr/>
            <p:nvPr/>
          </p:nvSpPr>
          <p:spPr>
            <a:xfrm>
              <a:off x="3684096" y="3086745"/>
              <a:ext cx="5907578" cy="581057"/>
            </a:xfrm>
            <a:prstGeom prst="rect">
              <a:avLst/>
            </a:prstGeom>
          </p:spPr>
          <p:txBody>
            <a:bodyPr wrap="square">
              <a:spAutoFit/>
            </a:bodyPr>
            <a:lstStyle/>
            <a:p>
              <a:pPr>
                <a:lnSpc>
                  <a:spcPct val="150000"/>
                </a:lnSpc>
              </a:pPr>
              <a:r>
                <a:rPr lang="zh-CN" altLang="en-US" sz="2400" dirty="0">
                  <a:solidFill>
                    <a:schemeClr val="bg1"/>
                  </a:solidFill>
                  <a:latin typeface="微软雅黑" panose="020B0503020204020204" pitchFamily="34" charset="-122"/>
                </a:rPr>
                <a:t>感谢导师</a:t>
              </a:r>
              <a:r>
                <a:rPr lang="zh-CN" altLang="en-US" sz="2400" dirty="0">
                  <a:solidFill>
                    <a:srgbClr val="FFFFFF"/>
                  </a:solidFill>
                  <a:latin typeface="Times New Roman" panose="02020603050405020304" pitchFamily="18" charset="0"/>
                  <a:ea typeface="微软雅黑" panose="020B0503020204020204" pitchFamily="34" charset="-122"/>
                  <a:cs typeface="Times New Roman" panose="02020603050405020304" pitchFamily="18" charset="0"/>
                </a:rPr>
                <a:t>王进教授的悉心指导</a:t>
              </a:r>
              <a:endParaRPr lang="zh-CN" altLang="en-US" sz="2400" dirty="0">
                <a:solidFill>
                  <a:schemeClr val="bg1"/>
                </a:solidFill>
                <a:latin typeface="微软雅黑" panose="020B0503020204020204" pitchFamily="34" charset="-122"/>
              </a:endParaRPr>
            </a:p>
          </p:txBody>
        </p:sp>
        <p:sp>
          <p:nvSpPr>
            <p:cNvPr id="10" name="矩形 9"/>
            <p:cNvSpPr/>
            <p:nvPr/>
          </p:nvSpPr>
          <p:spPr>
            <a:xfrm>
              <a:off x="3684096" y="4701874"/>
              <a:ext cx="6032421" cy="646331"/>
            </a:xfrm>
            <a:prstGeom prst="rect">
              <a:avLst/>
            </a:prstGeom>
          </p:spPr>
          <p:txBody>
            <a:bodyPr wrap="none">
              <a:spAutoFit/>
            </a:bodyPr>
            <a:lstStyle/>
            <a:p>
              <a:pPr>
                <a:lnSpc>
                  <a:spcPct val="150000"/>
                </a:lnSpc>
              </a:pPr>
              <a:r>
                <a:rPr lang="zh-CN" altLang="en-US" sz="2400" dirty="0">
                  <a:solidFill>
                    <a:schemeClr val="bg1"/>
                  </a:solidFill>
                  <a:latin typeface="微软雅黑" panose="020B0503020204020204" pitchFamily="34" charset="-122"/>
                </a:rPr>
                <a:t>感谢在场聆听的各位评委、嘉宾以及同学们</a:t>
              </a:r>
            </a:p>
          </p:txBody>
        </p:sp>
        <p:sp>
          <p:nvSpPr>
            <p:cNvPr id="12" name="KSO_Shape"/>
            <p:cNvSpPr/>
            <p:nvPr/>
          </p:nvSpPr>
          <p:spPr bwMode="auto">
            <a:xfrm>
              <a:off x="3209977" y="1776733"/>
              <a:ext cx="212495" cy="255485"/>
            </a:xfrm>
            <a:custGeom>
              <a:avLst/>
              <a:gdLst>
                <a:gd name="T0" fmla="*/ 2147483646 w 2832"/>
                <a:gd name="T1" fmla="*/ 2147483646 h 3431"/>
                <a:gd name="T2" fmla="*/ 2147483646 w 2832"/>
                <a:gd name="T3" fmla="*/ 2147483646 h 3431"/>
                <a:gd name="T4" fmla="*/ 2147483646 w 2832"/>
                <a:gd name="T5" fmla="*/ 2147483646 h 3431"/>
                <a:gd name="T6" fmla="*/ 2147483646 w 2832"/>
                <a:gd name="T7" fmla="*/ 2147483646 h 3431"/>
                <a:gd name="T8" fmla="*/ 2147483646 w 2832"/>
                <a:gd name="T9" fmla="*/ 2147483646 h 3431"/>
                <a:gd name="T10" fmla="*/ 2147483646 w 2832"/>
                <a:gd name="T11" fmla="*/ 2147483646 h 3431"/>
                <a:gd name="T12" fmla="*/ 2147483646 w 2832"/>
                <a:gd name="T13" fmla="*/ 2147483646 h 3431"/>
                <a:gd name="T14" fmla="*/ 2147483646 w 2832"/>
                <a:gd name="T15" fmla="*/ 2147483646 h 3431"/>
                <a:gd name="T16" fmla="*/ 2147483646 w 2832"/>
                <a:gd name="T17" fmla="*/ 2147483646 h 3431"/>
                <a:gd name="T18" fmla="*/ 2147483646 w 2832"/>
                <a:gd name="T19" fmla="*/ 2147483646 h 3431"/>
                <a:gd name="T20" fmla="*/ 2147483646 w 2832"/>
                <a:gd name="T21" fmla="*/ 2147483646 h 3431"/>
                <a:gd name="T22" fmla="*/ 2147483646 w 2832"/>
                <a:gd name="T23" fmla="*/ 2147483646 h 3431"/>
                <a:gd name="T24" fmla="*/ 2147483646 w 2832"/>
                <a:gd name="T25" fmla="*/ 2147483646 h 3431"/>
                <a:gd name="T26" fmla="*/ 2147483646 w 2832"/>
                <a:gd name="T27" fmla="*/ 2147483646 h 3431"/>
                <a:gd name="T28" fmla="*/ 0 w 2832"/>
                <a:gd name="T29" fmla="*/ 2147483646 h 3431"/>
                <a:gd name="T30" fmla="*/ 2147483646 w 2832"/>
                <a:gd name="T31" fmla="*/ 2147483646 h 3431"/>
                <a:gd name="T32" fmla="*/ 2147483646 w 2832"/>
                <a:gd name="T33" fmla="*/ 0 h 3431"/>
                <a:gd name="T34" fmla="*/ 2147483646 w 2832"/>
                <a:gd name="T35" fmla="*/ 2147483646 h 3431"/>
                <a:gd name="T36" fmla="*/ 2147483646 w 2832"/>
                <a:gd name="T37" fmla="*/ 2147483646 h 34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32" h="3431">
                  <a:moveTo>
                    <a:pt x="2719" y="1210"/>
                  </a:moveTo>
                  <a:cubicBezTo>
                    <a:pt x="2801" y="1751"/>
                    <a:pt x="2801" y="1751"/>
                    <a:pt x="2801" y="1751"/>
                  </a:cubicBezTo>
                  <a:cubicBezTo>
                    <a:pt x="2672" y="1880"/>
                    <a:pt x="2672" y="1880"/>
                    <a:pt x="2672" y="1880"/>
                  </a:cubicBezTo>
                  <a:cubicBezTo>
                    <a:pt x="2832" y="2021"/>
                    <a:pt x="2832" y="2021"/>
                    <a:pt x="2832" y="2021"/>
                  </a:cubicBezTo>
                  <a:cubicBezTo>
                    <a:pt x="2776" y="2313"/>
                    <a:pt x="2776" y="2313"/>
                    <a:pt x="2776" y="2313"/>
                  </a:cubicBezTo>
                  <a:cubicBezTo>
                    <a:pt x="2636" y="2374"/>
                    <a:pt x="2636" y="2374"/>
                    <a:pt x="2636" y="2374"/>
                  </a:cubicBezTo>
                  <a:cubicBezTo>
                    <a:pt x="2743" y="2482"/>
                    <a:pt x="2743" y="2482"/>
                    <a:pt x="2743" y="2482"/>
                  </a:cubicBezTo>
                  <a:cubicBezTo>
                    <a:pt x="2681" y="2803"/>
                    <a:pt x="2681" y="2803"/>
                    <a:pt x="2681" y="2803"/>
                  </a:cubicBezTo>
                  <a:cubicBezTo>
                    <a:pt x="2549" y="2864"/>
                    <a:pt x="2549" y="2864"/>
                    <a:pt x="2549" y="2864"/>
                  </a:cubicBezTo>
                  <a:cubicBezTo>
                    <a:pt x="2646" y="2981"/>
                    <a:pt x="2646" y="2981"/>
                    <a:pt x="2646" y="2981"/>
                  </a:cubicBezTo>
                  <a:cubicBezTo>
                    <a:pt x="2576" y="3343"/>
                    <a:pt x="2576" y="3343"/>
                    <a:pt x="2576" y="3343"/>
                  </a:cubicBezTo>
                  <a:cubicBezTo>
                    <a:pt x="2352" y="3431"/>
                    <a:pt x="2352" y="3431"/>
                    <a:pt x="2352" y="3431"/>
                  </a:cubicBezTo>
                  <a:cubicBezTo>
                    <a:pt x="656" y="3001"/>
                    <a:pt x="656" y="3001"/>
                    <a:pt x="656" y="3001"/>
                  </a:cubicBezTo>
                  <a:cubicBezTo>
                    <a:pt x="17" y="2979"/>
                    <a:pt x="17" y="2979"/>
                    <a:pt x="17" y="2979"/>
                  </a:cubicBezTo>
                  <a:cubicBezTo>
                    <a:pt x="0" y="1425"/>
                    <a:pt x="0" y="1425"/>
                    <a:pt x="0" y="1425"/>
                  </a:cubicBezTo>
                  <a:cubicBezTo>
                    <a:pt x="577" y="1385"/>
                    <a:pt x="577" y="1385"/>
                    <a:pt x="577" y="1385"/>
                  </a:cubicBezTo>
                  <a:cubicBezTo>
                    <a:pt x="1913" y="0"/>
                    <a:pt x="1913" y="0"/>
                    <a:pt x="1913" y="0"/>
                  </a:cubicBezTo>
                  <a:cubicBezTo>
                    <a:pt x="2572" y="476"/>
                    <a:pt x="1990" y="943"/>
                    <a:pt x="1537" y="1292"/>
                  </a:cubicBezTo>
                  <a:lnTo>
                    <a:pt x="2719" y="1210"/>
                  </a:lnTo>
                  <a:close/>
                </a:path>
              </a:pathLst>
            </a:custGeom>
            <a:solidFill>
              <a:schemeClr val="accent1"/>
            </a:solidFill>
            <a:ln>
              <a:noFill/>
            </a:ln>
          </p:spPr>
          <p:txBody>
            <a:bodyPr anchor="ctr" anchorCtr="1"/>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Segoe UI" panose="020B0502040204020203" pitchFamily="34" charset="0"/>
              </a:endParaRPr>
            </a:p>
          </p:txBody>
        </p:sp>
        <p:sp>
          <p:nvSpPr>
            <p:cNvPr id="14" name="KSO_Shape"/>
            <p:cNvSpPr/>
            <p:nvPr/>
          </p:nvSpPr>
          <p:spPr bwMode="auto">
            <a:xfrm>
              <a:off x="3209979" y="3323467"/>
              <a:ext cx="212495" cy="255485"/>
            </a:xfrm>
            <a:custGeom>
              <a:avLst/>
              <a:gdLst>
                <a:gd name="T0" fmla="*/ 2147483646 w 2832"/>
                <a:gd name="T1" fmla="*/ 2147483646 h 3431"/>
                <a:gd name="T2" fmla="*/ 2147483646 w 2832"/>
                <a:gd name="T3" fmla="*/ 2147483646 h 3431"/>
                <a:gd name="T4" fmla="*/ 2147483646 w 2832"/>
                <a:gd name="T5" fmla="*/ 2147483646 h 3431"/>
                <a:gd name="T6" fmla="*/ 2147483646 w 2832"/>
                <a:gd name="T7" fmla="*/ 2147483646 h 3431"/>
                <a:gd name="T8" fmla="*/ 2147483646 w 2832"/>
                <a:gd name="T9" fmla="*/ 2147483646 h 3431"/>
                <a:gd name="T10" fmla="*/ 2147483646 w 2832"/>
                <a:gd name="T11" fmla="*/ 2147483646 h 3431"/>
                <a:gd name="T12" fmla="*/ 2147483646 w 2832"/>
                <a:gd name="T13" fmla="*/ 2147483646 h 3431"/>
                <a:gd name="T14" fmla="*/ 2147483646 w 2832"/>
                <a:gd name="T15" fmla="*/ 2147483646 h 3431"/>
                <a:gd name="T16" fmla="*/ 2147483646 w 2832"/>
                <a:gd name="T17" fmla="*/ 2147483646 h 3431"/>
                <a:gd name="T18" fmla="*/ 2147483646 w 2832"/>
                <a:gd name="T19" fmla="*/ 2147483646 h 3431"/>
                <a:gd name="T20" fmla="*/ 2147483646 w 2832"/>
                <a:gd name="T21" fmla="*/ 2147483646 h 3431"/>
                <a:gd name="T22" fmla="*/ 2147483646 w 2832"/>
                <a:gd name="T23" fmla="*/ 2147483646 h 3431"/>
                <a:gd name="T24" fmla="*/ 2147483646 w 2832"/>
                <a:gd name="T25" fmla="*/ 2147483646 h 3431"/>
                <a:gd name="T26" fmla="*/ 2147483646 w 2832"/>
                <a:gd name="T27" fmla="*/ 2147483646 h 3431"/>
                <a:gd name="T28" fmla="*/ 0 w 2832"/>
                <a:gd name="T29" fmla="*/ 2147483646 h 3431"/>
                <a:gd name="T30" fmla="*/ 2147483646 w 2832"/>
                <a:gd name="T31" fmla="*/ 2147483646 h 3431"/>
                <a:gd name="T32" fmla="*/ 2147483646 w 2832"/>
                <a:gd name="T33" fmla="*/ 0 h 3431"/>
                <a:gd name="T34" fmla="*/ 2147483646 w 2832"/>
                <a:gd name="T35" fmla="*/ 2147483646 h 3431"/>
                <a:gd name="T36" fmla="*/ 2147483646 w 2832"/>
                <a:gd name="T37" fmla="*/ 2147483646 h 34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32" h="3431">
                  <a:moveTo>
                    <a:pt x="2719" y="1210"/>
                  </a:moveTo>
                  <a:cubicBezTo>
                    <a:pt x="2801" y="1751"/>
                    <a:pt x="2801" y="1751"/>
                    <a:pt x="2801" y="1751"/>
                  </a:cubicBezTo>
                  <a:cubicBezTo>
                    <a:pt x="2672" y="1880"/>
                    <a:pt x="2672" y="1880"/>
                    <a:pt x="2672" y="1880"/>
                  </a:cubicBezTo>
                  <a:cubicBezTo>
                    <a:pt x="2832" y="2021"/>
                    <a:pt x="2832" y="2021"/>
                    <a:pt x="2832" y="2021"/>
                  </a:cubicBezTo>
                  <a:cubicBezTo>
                    <a:pt x="2776" y="2313"/>
                    <a:pt x="2776" y="2313"/>
                    <a:pt x="2776" y="2313"/>
                  </a:cubicBezTo>
                  <a:cubicBezTo>
                    <a:pt x="2636" y="2374"/>
                    <a:pt x="2636" y="2374"/>
                    <a:pt x="2636" y="2374"/>
                  </a:cubicBezTo>
                  <a:cubicBezTo>
                    <a:pt x="2743" y="2482"/>
                    <a:pt x="2743" y="2482"/>
                    <a:pt x="2743" y="2482"/>
                  </a:cubicBezTo>
                  <a:cubicBezTo>
                    <a:pt x="2681" y="2803"/>
                    <a:pt x="2681" y="2803"/>
                    <a:pt x="2681" y="2803"/>
                  </a:cubicBezTo>
                  <a:cubicBezTo>
                    <a:pt x="2549" y="2864"/>
                    <a:pt x="2549" y="2864"/>
                    <a:pt x="2549" y="2864"/>
                  </a:cubicBezTo>
                  <a:cubicBezTo>
                    <a:pt x="2646" y="2981"/>
                    <a:pt x="2646" y="2981"/>
                    <a:pt x="2646" y="2981"/>
                  </a:cubicBezTo>
                  <a:cubicBezTo>
                    <a:pt x="2576" y="3343"/>
                    <a:pt x="2576" y="3343"/>
                    <a:pt x="2576" y="3343"/>
                  </a:cubicBezTo>
                  <a:cubicBezTo>
                    <a:pt x="2352" y="3431"/>
                    <a:pt x="2352" y="3431"/>
                    <a:pt x="2352" y="3431"/>
                  </a:cubicBezTo>
                  <a:cubicBezTo>
                    <a:pt x="656" y="3001"/>
                    <a:pt x="656" y="3001"/>
                    <a:pt x="656" y="3001"/>
                  </a:cubicBezTo>
                  <a:cubicBezTo>
                    <a:pt x="17" y="2979"/>
                    <a:pt x="17" y="2979"/>
                    <a:pt x="17" y="2979"/>
                  </a:cubicBezTo>
                  <a:cubicBezTo>
                    <a:pt x="0" y="1425"/>
                    <a:pt x="0" y="1425"/>
                    <a:pt x="0" y="1425"/>
                  </a:cubicBezTo>
                  <a:cubicBezTo>
                    <a:pt x="577" y="1385"/>
                    <a:pt x="577" y="1385"/>
                    <a:pt x="577" y="1385"/>
                  </a:cubicBezTo>
                  <a:cubicBezTo>
                    <a:pt x="1913" y="0"/>
                    <a:pt x="1913" y="0"/>
                    <a:pt x="1913" y="0"/>
                  </a:cubicBezTo>
                  <a:cubicBezTo>
                    <a:pt x="2572" y="476"/>
                    <a:pt x="1990" y="943"/>
                    <a:pt x="1537" y="1292"/>
                  </a:cubicBezTo>
                  <a:lnTo>
                    <a:pt x="2719" y="1210"/>
                  </a:lnTo>
                  <a:close/>
                </a:path>
              </a:pathLst>
            </a:custGeom>
            <a:solidFill>
              <a:schemeClr val="accent1"/>
            </a:solidFill>
            <a:ln>
              <a:noFill/>
            </a:ln>
          </p:spPr>
          <p:txBody>
            <a:bodyPr anchor="ctr" anchorCtr="1"/>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Segoe UI" panose="020B0502040204020203" pitchFamily="34" charset="0"/>
              </a:endParaRPr>
            </a:p>
          </p:txBody>
        </p:sp>
        <p:sp>
          <p:nvSpPr>
            <p:cNvPr id="16" name="KSO_Shape"/>
            <p:cNvSpPr/>
            <p:nvPr/>
          </p:nvSpPr>
          <p:spPr bwMode="auto">
            <a:xfrm>
              <a:off x="3209977" y="4864661"/>
              <a:ext cx="212495" cy="255485"/>
            </a:xfrm>
            <a:custGeom>
              <a:avLst/>
              <a:gdLst>
                <a:gd name="T0" fmla="*/ 2147483646 w 2832"/>
                <a:gd name="T1" fmla="*/ 2147483646 h 3431"/>
                <a:gd name="T2" fmla="*/ 2147483646 w 2832"/>
                <a:gd name="T3" fmla="*/ 2147483646 h 3431"/>
                <a:gd name="T4" fmla="*/ 2147483646 w 2832"/>
                <a:gd name="T5" fmla="*/ 2147483646 h 3431"/>
                <a:gd name="T6" fmla="*/ 2147483646 w 2832"/>
                <a:gd name="T7" fmla="*/ 2147483646 h 3431"/>
                <a:gd name="T8" fmla="*/ 2147483646 w 2832"/>
                <a:gd name="T9" fmla="*/ 2147483646 h 3431"/>
                <a:gd name="T10" fmla="*/ 2147483646 w 2832"/>
                <a:gd name="T11" fmla="*/ 2147483646 h 3431"/>
                <a:gd name="T12" fmla="*/ 2147483646 w 2832"/>
                <a:gd name="T13" fmla="*/ 2147483646 h 3431"/>
                <a:gd name="T14" fmla="*/ 2147483646 w 2832"/>
                <a:gd name="T15" fmla="*/ 2147483646 h 3431"/>
                <a:gd name="T16" fmla="*/ 2147483646 w 2832"/>
                <a:gd name="T17" fmla="*/ 2147483646 h 3431"/>
                <a:gd name="T18" fmla="*/ 2147483646 w 2832"/>
                <a:gd name="T19" fmla="*/ 2147483646 h 3431"/>
                <a:gd name="T20" fmla="*/ 2147483646 w 2832"/>
                <a:gd name="T21" fmla="*/ 2147483646 h 3431"/>
                <a:gd name="T22" fmla="*/ 2147483646 w 2832"/>
                <a:gd name="T23" fmla="*/ 2147483646 h 3431"/>
                <a:gd name="T24" fmla="*/ 2147483646 w 2832"/>
                <a:gd name="T25" fmla="*/ 2147483646 h 3431"/>
                <a:gd name="T26" fmla="*/ 2147483646 w 2832"/>
                <a:gd name="T27" fmla="*/ 2147483646 h 3431"/>
                <a:gd name="T28" fmla="*/ 0 w 2832"/>
                <a:gd name="T29" fmla="*/ 2147483646 h 3431"/>
                <a:gd name="T30" fmla="*/ 2147483646 w 2832"/>
                <a:gd name="T31" fmla="*/ 2147483646 h 3431"/>
                <a:gd name="T32" fmla="*/ 2147483646 w 2832"/>
                <a:gd name="T33" fmla="*/ 0 h 3431"/>
                <a:gd name="T34" fmla="*/ 2147483646 w 2832"/>
                <a:gd name="T35" fmla="*/ 2147483646 h 3431"/>
                <a:gd name="T36" fmla="*/ 2147483646 w 2832"/>
                <a:gd name="T37" fmla="*/ 2147483646 h 34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32" h="3431">
                  <a:moveTo>
                    <a:pt x="2719" y="1210"/>
                  </a:moveTo>
                  <a:cubicBezTo>
                    <a:pt x="2801" y="1751"/>
                    <a:pt x="2801" y="1751"/>
                    <a:pt x="2801" y="1751"/>
                  </a:cubicBezTo>
                  <a:cubicBezTo>
                    <a:pt x="2672" y="1880"/>
                    <a:pt x="2672" y="1880"/>
                    <a:pt x="2672" y="1880"/>
                  </a:cubicBezTo>
                  <a:cubicBezTo>
                    <a:pt x="2832" y="2021"/>
                    <a:pt x="2832" y="2021"/>
                    <a:pt x="2832" y="2021"/>
                  </a:cubicBezTo>
                  <a:cubicBezTo>
                    <a:pt x="2776" y="2313"/>
                    <a:pt x="2776" y="2313"/>
                    <a:pt x="2776" y="2313"/>
                  </a:cubicBezTo>
                  <a:cubicBezTo>
                    <a:pt x="2636" y="2374"/>
                    <a:pt x="2636" y="2374"/>
                    <a:pt x="2636" y="2374"/>
                  </a:cubicBezTo>
                  <a:cubicBezTo>
                    <a:pt x="2743" y="2482"/>
                    <a:pt x="2743" y="2482"/>
                    <a:pt x="2743" y="2482"/>
                  </a:cubicBezTo>
                  <a:cubicBezTo>
                    <a:pt x="2681" y="2803"/>
                    <a:pt x="2681" y="2803"/>
                    <a:pt x="2681" y="2803"/>
                  </a:cubicBezTo>
                  <a:cubicBezTo>
                    <a:pt x="2549" y="2864"/>
                    <a:pt x="2549" y="2864"/>
                    <a:pt x="2549" y="2864"/>
                  </a:cubicBezTo>
                  <a:cubicBezTo>
                    <a:pt x="2646" y="2981"/>
                    <a:pt x="2646" y="2981"/>
                    <a:pt x="2646" y="2981"/>
                  </a:cubicBezTo>
                  <a:cubicBezTo>
                    <a:pt x="2576" y="3343"/>
                    <a:pt x="2576" y="3343"/>
                    <a:pt x="2576" y="3343"/>
                  </a:cubicBezTo>
                  <a:cubicBezTo>
                    <a:pt x="2352" y="3431"/>
                    <a:pt x="2352" y="3431"/>
                    <a:pt x="2352" y="3431"/>
                  </a:cubicBezTo>
                  <a:cubicBezTo>
                    <a:pt x="656" y="3001"/>
                    <a:pt x="656" y="3001"/>
                    <a:pt x="656" y="3001"/>
                  </a:cubicBezTo>
                  <a:cubicBezTo>
                    <a:pt x="17" y="2979"/>
                    <a:pt x="17" y="2979"/>
                    <a:pt x="17" y="2979"/>
                  </a:cubicBezTo>
                  <a:cubicBezTo>
                    <a:pt x="0" y="1425"/>
                    <a:pt x="0" y="1425"/>
                    <a:pt x="0" y="1425"/>
                  </a:cubicBezTo>
                  <a:cubicBezTo>
                    <a:pt x="577" y="1385"/>
                    <a:pt x="577" y="1385"/>
                    <a:pt x="577" y="1385"/>
                  </a:cubicBezTo>
                  <a:cubicBezTo>
                    <a:pt x="1913" y="0"/>
                    <a:pt x="1913" y="0"/>
                    <a:pt x="1913" y="0"/>
                  </a:cubicBezTo>
                  <a:cubicBezTo>
                    <a:pt x="2572" y="476"/>
                    <a:pt x="1990" y="943"/>
                    <a:pt x="1537" y="1292"/>
                  </a:cubicBezTo>
                  <a:lnTo>
                    <a:pt x="2719" y="1210"/>
                  </a:lnTo>
                  <a:close/>
                </a:path>
              </a:pathLst>
            </a:custGeom>
            <a:solidFill>
              <a:schemeClr val="accent1"/>
            </a:solidFill>
            <a:ln>
              <a:noFill/>
            </a:ln>
          </p:spPr>
          <p:txBody>
            <a:bodyPr anchor="ctr" anchorCtr="1"/>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Segoe UI" panose="020B0502040204020203"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21639"/>
    </mc:Choice>
    <mc:Fallback xmlns="">
      <p:transition spd="slow" advTm="2163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1"/>
          <a:stretch>
            <a:fillRect/>
          </a:stretch>
        </p:blipFill>
        <p:spPr>
          <a:xfrm>
            <a:off x="0" y="-3501"/>
            <a:ext cx="12192000" cy="6861501"/>
          </a:xfrm>
          <a:prstGeom prst="rect">
            <a:avLst/>
          </a:prstGeom>
        </p:spPr>
      </p:pic>
      <p:sp>
        <p:nvSpPr>
          <p:cNvPr id="70" name="MH_Number_1"/>
          <p:cNvSpPr/>
          <p:nvPr>
            <p:custDataLst>
              <p:tags r:id="rId1"/>
            </p:custDataLst>
          </p:nvPr>
        </p:nvSpPr>
        <p:spPr>
          <a:xfrm>
            <a:off x="6030247" y="1409501"/>
            <a:ext cx="379667" cy="379667"/>
          </a:xfrm>
          <a:prstGeom prst="ellipse">
            <a:avLst/>
          </a:prstGeom>
          <a:solidFill>
            <a:srgbClr val="0166D0"/>
          </a:solidFill>
          <a:ln w="28575">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71" name="MH_Entry_1"/>
          <p:cNvSpPr/>
          <p:nvPr>
            <p:custDataLst>
              <p:tags r:id="rId2"/>
            </p:custDataLst>
          </p:nvPr>
        </p:nvSpPr>
        <p:spPr>
          <a:xfrm>
            <a:off x="6735243" y="1409501"/>
            <a:ext cx="2251181"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accent1"/>
          </a:solidFill>
          <a:ln w="3175" cap="sq">
            <a:noFill/>
            <a:beve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zh-CN" altLang="en-US" sz="2530" b="1" dirty="0">
                <a:solidFill>
                  <a:schemeClr val="bg1"/>
                </a:solidFill>
                <a:latin typeface="Arial" panose="020B0604020202020204" pitchFamily="34" charset="0"/>
                <a:ea typeface="微软雅黑" panose="020B0503020204020204" pitchFamily="34" charset="-122"/>
                <a:sym typeface="Arial" panose="020B0604020202020204" pitchFamily="34" charset="0"/>
              </a:rPr>
              <a:t>团队介绍</a:t>
            </a:r>
            <a:endParaRPr lang="en-US" altLang="zh-CN" sz="253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MH_Number_2"/>
          <p:cNvSpPr/>
          <p:nvPr>
            <p:custDataLst>
              <p:tags r:id="rId3"/>
            </p:custDataLst>
          </p:nvPr>
        </p:nvSpPr>
        <p:spPr>
          <a:xfrm>
            <a:off x="6030247" y="2672717"/>
            <a:ext cx="379667" cy="379667"/>
          </a:xfrm>
          <a:prstGeom prst="ellipse">
            <a:avLst/>
          </a:prstGeom>
          <a:solidFill>
            <a:srgbClr val="0166D0"/>
          </a:solidFill>
          <a:ln w="28575">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73" name="MH_Entry_2"/>
          <p:cNvSpPr/>
          <p:nvPr>
            <p:custDataLst>
              <p:tags r:id="rId4"/>
            </p:custDataLst>
          </p:nvPr>
        </p:nvSpPr>
        <p:spPr>
          <a:xfrm>
            <a:off x="6735243" y="2672717"/>
            <a:ext cx="2251181"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accent1"/>
          </a:solidFill>
          <a:ln w="3175" cap="sq">
            <a:noFill/>
            <a:beve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2530" b="1" dirty="0">
                <a:solidFill>
                  <a:schemeClr val="bg1"/>
                </a:solidFill>
                <a:latin typeface="Arial" panose="020B0604020202020204" pitchFamily="34" charset="0"/>
                <a:ea typeface="微软雅黑" panose="020B0503020204020204" pitchFamily="34" charset="-122"/>
                <a:sym typeface="Arial" panose="020B0604020202020204" pitchFamily="34" charset="0"/>
              </a:rPr>
              <a:t>赛题理解</a:t>
            </a:r>
            <a:endParaRPr lang="en-US" altLang="zh-CN" sz="253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MH_Number_3"/>
          <p:cNvSpPr/>
          <p:nvPr>
            <p:custDataLst>
              <p:tags r:id="rId5"/>
            </p:custDataLst>
          </p:nvPr>
        </p:nvSpPr>
        <p:spPr>
          <a:xfrm>
            <a:off x="6030247" y="3935933"/>
            <a:ext cx="379667" cy="379667"/>
          </a:xfrm>
          <a:prstGeom prst="ellipse">
            <a:avLst/>
          </a:prstGeom>
          <a:solidFill>
            <a:srgbClr val="0166D0"/>
          </a:solidFill>
          <a:ln w="28575">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75" name="MH_Entry_3"/>
          <p:cNvSpPr/>
          <p:nvPr>
            <p:custDataLst>
              <p:tags r:id="rId6"/>
            </p:custDataLst>
          </p:nvPr>
        </p:nvSpPr>
        <p:spPr>
          <a:xfrm>
            <a:off x="6735243" y="3935933"/>
            <a:ext cx="2251181"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accent1"/>
          </a:solidFill>
          <a:ln w="3175" cap="sq">
            <a:noFill/>
            <a:beve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2530" b="1" dirty="0">
                <a:solidFill>
                  <a:schemeClr val="bg1"/>
                </a:solidFill>
                <a:latin typeface="Arial" panose="020B0604020202020204" pitchFamily="34" charset="0"/>
                <a:ea typeface="微软雅黑" panose="020B0503020204020204" pitchFamily="34" charset="-122"/>
                <a:sym typeface="Arial" panose="020B0604020202020204" pitchFamily="34" charset="0"/>
              </a:rPr>
              <a:t>解决方案</a:t>
            </a:r>
            <a:endPar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MH_Number_4"/>
          <p:cNvSpPr/>
          <p:nvPr>
            <p:custDataLst>
              <p:tags r:id="rId7"/>
            </p:custDataLst>
          </p:nvPr>
        </p:nvSpPr>
        <p:spPr>
          <a:xfrm>
            <a:off x="6030247" y="5199149"/>
            <a:ext cx="379667" cy="379667"/>
          </a:xfrm>
          <a:prstGeom prst="ellipse">
            <a:avLst/>
          </a:prstGeom>
          <a:solidFill>
            <a:srgbClr val="0166D0"/>
          </a:solidFill>
          <a:ln w="28575">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77" name="MH_Entry_4"/>
          <p:cNvSpPr/>
          <p:nvPr>
            <p:custDataLst>
              <p:tags r:id="rId8"/>
            </p:custDataLst>
          </p:nvPr>
        </p:nvSpPr>
        <p:spPr>
          <a:xfrm>
            <a:off x="6735243" y="5199149"/>
            <a:ext cx="2251181"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accent1"/>
          </a:solidFill>
          <a:ln w="3175" cap="sq">
            <a:noFill/>
            <a:beve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zh-CN" altLang="en-US" sz="2530" b="1" dirty="0">
                <a:solidFill>
                  <a:schemeClr val="bg1"/>
                </a:solidFill>
                <a:latin typeface="Arial" panose="020B0604020202020204" pitchFamily="34" charset="0"/>
                <a:ea typeface="微软雅黑" panose="020B0503020204020204" pitchFamily="34" charset="-122"/>
                <a:sym typeface="Arial" panose="020B0604020202020204" pitchFamily="34" charset="0"/>
              </a:rPr>
              <a:t>总结思考</a:t>
            </a:r>
            <a:endParaRPr lang="en-US" altLang="zh-CN" sz="253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矩形 77"/>
          <p:cNvSpPr/>
          <p:nvPr/>
        </p:nvSpPr>
        <p:spPr>
          <a:xfrm rot="5400000">
            <a:off x="4403554" y="3483526"/>
            <a:ext cx="1426563" cy="45719"/>
          </a:xfrm>
          <a:prstGeom prst="rect">
            <a:avLst/>
          </a:prstGeom>
          <a:solidFill>
            <a:srgbClr val="0166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79" name="文本框 78"/>
          <p:cNvSpPr txBox="1"/>
          <p:nvPr/>
        </p:nvSpPr>
        <p:spPr>
          <a:xfrm>
            <a:off x="1702002" y="2444556"/>
            <a:ext cx="5114521" cy="2123658"/>
          </a:xfrm>
          <a:prstGeom prst="rect">
            <a:avLst/>
          </a:prstGeom>
          <a:noFill/>
          <a:ln>
            <a:noFill/>
          </a:ln>
          <a:effectLst/>
        </p:spPr>
        <p:txBody>
          <a:bodyPr wrap="square" rtlCol="0">
            <a:spAutoFit/>
          </a:bodyPr>
          <a:lstStyle/>
          <a:p>
            <a:pPr lvl="0" algn="ctr"/>
            <a:r>
              <a:rPr lang="zh-CN" altLang="en-US" sz="6600" b="1" dirty="0">
                <a:solidFill>
                  <a:schemeClr val="bg1"/>
                </a:solidFill>
                <a:effectLst>
                  <a:reflection blurRad="6350" stA="15000" endA="300" endPos="50000" dist="29997" dir="5400000" sy="-100000" algn="bl" rotWithShape="0"/>
                </a:effectLst>
                <a:latin typeface="汉仪旗黑-75W"/>
                <a:ea typeface="汉仪旗黑-95W" panose="00020600040101010101" pitchFamily="18" charset="-122"/>
              </a:rPr>
              <a:t>目</a:t>
            </a:r>
            <a:endParaRPr lang="en-US" altLang="zh-CN" sz="6600" b="1" dirty="0">
              <a:solidFill>
                <a:schemeClr val="bg1"/>
              </a:solidFill>
              <a:effectLst>
                <a:reflection blurRad="6350" stA="15000" endA="300" endPos="50000" dist="29997" dir="5400000" sy="-100000" algn="bl" rotWithShape="0"/>
              </a:effectLst>
              <a:latin typeface="汉仪旗黑-75W"/>
              <a:ea typeface="汉仪旗黑-95W" panose="00020600040101010101" pitchFamily="18" charset="-122"/>
            </a:endParaRPr>
          </a:p>
          <a:p>
            <a:pPr lvl="0" algn="ctr"/>
            <a:r>
              <a:rPr lang="zh-CN" altLang="en-US" sz="6600" b="1" dirty="0">
                <a:solidFill>
                  <a:schemeClr val="bg1"/>
                </a:solidFill>
                <a:effectLst>
                  <a:reflection blurRad="6350" stA="15000" endA="300" endPos="50000" dist="29997" dir="5400000" sy="-100000" algn="bl" rotWithShape="0"/>
                </a:effectLst>
                <a:latin typeface="汉仪旗黑-75W"/>
                <a:ea typeface="汉仪旗黑-95W" panose="00020600040101010101" pitchFamily="18" charset="-122"/>
              </a:rPr>
              <a:t>录</a:t>
            </a:r>
          </a:p>
        </p:txBody>
      </p:sp>
    </p:spTree>
  </p:cSld>
  <p:clrMapOvr>
    <a:masterClrMapping/>
  </p:clrMapOvr>
  <mc:AlternateContent xmlns:mc="http://schemas.openxmlformats.org/markup-compatibility/2006" xmlns:p14="http://schemas.microsoft.com/office/powerpoint/2010/main">
    <mc:Choice Requires="p14">
      <p:transition spd="slow" p14:dur="2000" advTm="5219"/>
    </mc:Choice>
    <mc:Fallback xmlns="">
      <p:transition spd="slow" advTm="521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PC\Desktop\2.png2"/>
          <p:cNvPicPr>
            <a:picLocks noChangeAspect="1"/>
          </p:cNvPicPr>
          <p:nvPr/>
        </p:nvPicPr>
        <p:blipFill>
          <a:blip r:embed="rId2"/>
          <a:srcRect/>
          <a:stretch>
            <a:fillRect/>
          </a:stretch>
        </p:blipFill>
        <p:spPr>
          <a:xfrm>
            <a:off x="0" y="0"/>
            <a:ext cx="12192000" cy="6858000"/>
          </a:xfrm>
          <a:prstGeom prst="rect">
            <a:avLst/>
          </a:prstGeom>
        </p:spPr>
      </p:pic>
      <p:sp>
        <p:nvSpPr>
          <p:cNvPr id="9" name="文本框 8"/>
          <p:cNvSpPr txBox="1"/>
          <p:nvPr/>
        </p:nvSpPr>
        <p:spPr>
          <a:xfrm>
            <a:off x="828739" y="2565264"/>
            <a:ext cx="5114521" cy="1106805"/>
          </a:xfrm>
          <a:prstGeom prst="rect">
            <a:avLst/>
          </a:prstGeom>
          <a:noFill/>
          <a:ln>
            <a:noFill/>
          </a:ln>
          <a:effectLst/>
        </p:spPr>
        <p:txBody>
          <a:bodyPr wrap="square" rtlCol="0">
            <a:spAutoFit/>
          </a:bodyPr>
          <a:lstStyle/>
          <a:p>
            <a:pPr lvl="0" algn="ctr"/>
            <a:r>
              <a:rPr lang="zh-CN" altLang="en-US" sz="6600" b="1" dirty="0">
                <a:solidFill>
                  <a:schemeClr val="bg1"/>
                </a:solidFill>
                <a:effectLst>
                  <a:reflection blurRad="6350" stA="15000" endA="300" endPos="50000" dist="29997" dir="5400000" sy="-100000" algn="bl" rotWithShape="0"/>
                </a:effectLst>
                <a:latin typeface="汉仪旗黑-75W"/>
                <a:ea typeface="汉仪旗黑-95W" panose="00020600040101010101" pitchFamily="18" charset="-122"/>
              </a:rPr>
              <a:t>团队简介</a:t>
            </a:r>
          </a:p>
        </p:txBody>
      </p:sp>
      <p:sp>
        <p:nvSpPr>
          <p:cNvPr id="11" name="矩形 10"/>
          <p:cNvSpPr/>
          <p:nvPr/>
        </p:nvSpPr>
        <p:spPr>
          <a:xfrm>
            <a:off x="1765951" y="3756957"/>
            <a:ext cx="1426563" cy="45719"/>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Tree>
  </p:cSld>
  <p:clrMapOvr>
    <a:masterClrMapping/>
  </p:clrMapOvr>
  <mc:AlternateContent xmlns:mc="http://schemas.openxmlformats.org/markup-compatibility/2006" xmlns:p14="http://schemas.microsoft.com/office/powerpoint/2010/main">
    <mc:Choice Requires="p14">
      <p:transition spd="slow" p14:dur="2000" advTm="2976"/>
    </mc:Choice>
    <mc:Fallback xmlns="">
      <p:transition spd="slow" advTm="297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数据 9"/>
          <p:cNvSpPr/>
          <p:nvPr/>
        </p:nvSpPr>
        <p:spPr>
          <a:xfrm>
            <a:off x="3281885" y="128838"/>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p:nvSpPr>
        <p:spPr>
          <a:xfrm>
            <a:off x="2108343" y="130294"/>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赛题分析</a:t>
            </a:r>
          </a:p>
        </p:txBody>
      </p:sp>
      <p:sp>
        <p:nvSpPr>
          <p:cNvPr id="14" name="流程图: 数据 13"/>
          <p:cNvSpPr/>
          <p:nvPr/>
        </p:nvSpPr>
        <p:spPr>
          <a:xfrm>
            <a:off x="4462916" y="13093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33734"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解决方案</a:t>
            </a:r>
          </a:p>
        </p:txBody>
      </p:sp>
      <p:sp>
        <p:nvSpPr>
          <p:cNvPr id="16" name="流程图: 数据 15"/>
          <p:cNvSpPr/>
          <p:nvPr/>
        </p:nvSpPr>
        <p:spPr>
          <a:xfrm>
            <a:off x="5642291" y="126793"/>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795563"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总结思考</a:t>
            </a:r>
          </a:p>
        </p:txBody>
      </p:sp>
      <p:pic>
        <p:nvPicPr>
          <p:cNvPr id="19" name="图片 18"/>
          <p:cNvPicPr>
            <a:picLocks noChangeAspect="1"/>
          </p:cNvPicPr>
          <p:nvPr/>
        </p:nvPicPr>
        <p:blipFill>
          <a:blip r:embed="rId3"/>
          <a:stretch>
            <a:fillRect/>
          </a:stretch>
        </p:blipFill>
        <p:spPr>
          <a:xfrm>
            <a:off x="166885" y="128834"/>
            <a:ext cx="1832182" cy="386127"/>
          </a:xfrm>
          <a:prstGeom prst="rect">
            <a:avLst/>
          </a:prstGeom>
          <a:ln>
            <a:solidFill>
              <a:schemeClr val="bg1">
                <a:lumMod val="95000"/>
              </a:schemeClr>
            </a:solidFill>
          </a:ln>
        </p:spPr>
      </p:pic>
      <p:graphicFrame>
        <p:nvGraphicFramePr>
          <p:cNvPr id="29" name="图表 28"/>
          <p:cNvGraphicFramePr/>
          <p:nvPr/>
        </p:nvGraphicFramePr>
        <p:xfrm>
          <a:off x="1213518" y="924025"/>
          <a:ext cx="9764963" cy="41677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表格 2"/>
          <p:cNvGraphicFramePr>
            <a:graphicFrameLocks noGrp="1"/>
          </p:cNvGraphicFramePr>
          <p:nvPr/>
        </p:nvGraphicFramePr>
        <p:xfrm>
          <a:off x="1778570" y="5262790"/>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endParaRPr lang="zh-CN" altLang="en-US" dirty="0"/>
                    </a:p>
                  </a:txBody>
                  <a:tcPr/>
                </a:tc>
                <a:tc>
                  <a:txBody>
                    <a:bodyPr/>
                    <a:lstStyle/>
                    <a:p>
                      <a:pPr algn="ctr"/>
                      <a:r>
                        <a:rPr lang="en-US" altLang="zh-CN" dirty="0" err="1"/>
                        <a:t>F1</a:t>
                      </a:r>
                      <a:endParaRPr lang="zh-CN" altLang="en-US" dirty="0"/>
                    </a:p>
                  </a:txBody>
                  <a:tcPr/>
                </a:tc>
                <a:tc>
                  <a:txBody>
                    <a:bodyPr/>
                    <a:lstStyle/>
                    <a:p>
                      <a:pPr algn="ctr"/>
                      <a:r>
                        <a:rPr lang="zh-CN" altLang="en-US" dirty="0"/>
                        <a:t>排名</a:t>
                      </a:r>
                    </a:p>
                  </a:txBody>
                  <a:tcPr/>
                </a:tc>
                <a:extLst>
                  <a:ext uri="{0D108BD9-81ED-4DB2-BD59-A6C34878D82A}">
                    <a16:rowId xmlns:a16="http://schemas.microsoft.com/office/drawing/2014/main" val="10000"/>
                  </a:ext>
                </a:extLst>
              </a:tr>
              <a:tr h="370840">
                <a:tc>
                  <a:txBody>
                    <a:bodyPr/>
                    <a:lstStyle/>
                    <a:p>
                      <a:pPr algn="ctr"/>
                      <a:r>
                        <a:rPr lang="en-US" altLang="zh-CN" dirty="0"/>
                        <a:t>B</a:t>
                      </a:r>
                      <a:r>
                        <a:rPr lang="zh-CN" altLang="en-US" dirty="0"/>
                        <a:t>榜</a:t>
                      </a:r>
                    </a:p>
                  </a:txBody>
                  <a:tcPr/>
                </a:tc>
                <a:tc>
                  <a:txBody>
                    <a:bodyPr/>
                    <a:lstStyle/>
                    <a:p>
                      <a:pPr algn="ctr"/>
                      <a:r>
                        <a:rPr lang="en-US" altLang="zh-CN" dirty="0"/>
                        <a:t>0.6671</a:t>
                      </a:r>
                      <a:endParaRPr lang="zh-CN" altLang="en-US" dirty="0"/>
                    </a:p>
                  </a:txBody>
                  <a:tcPr/>
                </a:tc>
                <a:tc>
                  <a:txBody>
                    <a:bodyPr/>
                    <a:lstStyle/>
                    <a:p>
                      <a:pPr algn="ctr"/>
                      <a:r>
                        <a:rPr lang="en-US" altLang="zh-CN" dirty="0">
                          <a:solidFill>
                            <a:srgbClr val="FF0000"/>
                          </a:solidFill>
                        </a:rPr>
                        <a:t>2</a:t>
                      </a:r>
                      <a:endParaRPr lang="zh-CN" altLang="en-US" dirty="0">
                        <a:solidFill>
                          <a:srgbClr val="FF0000"/>
                        </a:solidFill>
                      </a:endParaRPr>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5384"/>
    </mc:Choice>
    <mc:Fallback xmlns="">
      <p:transition spd="slow" advTm="1538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PC\Desktop\2.png2"/>
          <p:cNvPicPr>
            <a:picLocks noChangeAspect="1"/>
          </p:cNvPicPr>
          <p:nvPr/>
        </p:nvPicPr>
        <p:blipFill>
          <a:blip r:embed="rId2"/>
          <a:srcRect/>
          <a:stretch>
            <a:fillRect/>
          </a:stretch>
        </p:blipFill>
        <p:spPr>
          <a:xfrm>
            <a:off x="0" y="0"/>
            <a:ext cx="12192000" cy="6858000"/>
          </a:xfrm>
          <a:prstGeom prst="rect">
            <a:avLst/>
          </a:prstGeom>
        </p:spPr>
      </p:pic>
      <p:sp>
        <p:nvSpPr>
          <p:cNvPr id="9" name="文本框 8"/>
          <p:cNvSpPr txBox="1"/>
          <p:nvPr/>
        </p:nvSpPr>
        <p:spPr>
          <a:xfrm>
            <a:off x="828739" y="2565264"/>
            <a:ext cx="5114521" cy="1106805"/>
          </a:xfrm>
          <a:prstGeom prst="rect">
            <a:avLst/>
          </a:prstGeom>
          <a:noFill/>
          <a:ln>
            <a:noFill/>
          </a:ln>
          <a:effectLst/>
        </p:spPr>
        <p:txBody>
          <a:bodyPr wrap="square" rtlCol="0">
            <a:spAutoFit/>
          </a:bodyPr>
          <a:lstStyle/>
          <a:p>
            <a:pPr lvl="0" algn="ctr"/>
            <a:r>
              <a:rPr lang="zh-CN" altLang="en-US" sz="6600" b="1" dirty="0">
                <a:solidFill>
                  <a:schemeClr val="bg1"/>
                </a:solidFill>
                <a:effectLst>
                  <a:reflection blurRad="6350" stA="15000" endA="300" endPos="50000" dist="29997" dir="5400000" sy="-100000" algn="bl" rotWithShape="0"/>
                </a:effectLst>
                <a:latin typeface="汉仪旗黑-75W"/>
                <a:ea typeface="汉仪旗黑-95W" panose="00020600040101010101" pitchFamily="18" charset="-122"/>
              </a:rPr>
              <a:t>赛题分析</a:t>
            </a:r>
          </a:p>
        </p:txBody>
      </p:sp>
      <p:sp>
        <p:nvSpPr>
          <p:cNvPr id="11" name="矩形 10"/>
          <p:cNvSpPr/>
          <p:nvPr/>
        </p:nvSpPr>
        <p:spPr>
          <a:xfrm>
            <a:off x="1765951" y="3756957"/>
            <a:ext cx="1426563" cy="45719"/>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Tree>
  </p:cSld>
  <p:clrMapOvr>
    <a:masterClrMapping/>
  </p:clrMapOvr>
  <mc:AlternateContent xmlns:mc="http://schemas.openxmlformats.org/markup-compatibility/2006" xmlns:p14="http://schemas.microsoft.com/office/powerpoint/2010/main">
    <mc:Choice Requires="p14">
      <p:transition spd="slow" p14:dur="2000" advTm="5033"/>
    </mc:Choice>
    <mc:Fallback xmlns="">
      <p:transition spd="slow" advTm="503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数据 9"/>
          <p:cNvSpPr/>
          <p:nvPr/>
        </p:nvSpPr>
        <p:spPr>
          <a:xfrm>
            <a:off x="3281885" y="128838"/>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p:nvSpPr>
        <p:spPr>
          <a:xfrm>
            <a:off x="2108343" y="13029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赛题分析</a:t>
            </a:r>
          </a:p>
        </p:txBody>
      </p:sp>
      <p:sp>
        <p:nvSpPr>
          <p:cNvPr id="14" name="流程图: 数据 13"/>
          <p:cNvSpPr/>
          <p:nvPr/>
        </p:nvSpPr>
        <p:spPr>
          <a:xfrm>
            <a:off x="4462916" y="13093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33734"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解决方案</a:t>
            </a:r>
          </a:p>
        </p:txBody>
      </p:sp>
      <p:sp>
        <p:nvSpPr>
          <p:cNvPr id="16" name="流程图: 数据 15"/>
          <p:cNvSpPr/>
          <p:nvPr/>
        </p:nvSpPr>
        <p:spPr>
          <a:xfrm>
            <a:off x="5642291" y="126793"/>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795563"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总结思考</a:t>
            </a:r>
          </a:p>
        </p:txBody>
      </p:sp>
      <p:pic>
        <p:nvPicPr>
          <p:cNvPr id="18" name="图片 17"/>
          <p:cNvPicPr>
            <a:picLocks noChangeAspect="1"/>
          </p:cNvPicPr>
          <p:nvPr/>
        </p:nvPicPr>
        <p:blipFill>
          <a:blip r:embed="rId3"/>
          <a:stretch>
            <a:fillRect/>
          </a:stretch>
        </p:blipFill>
        <p:spPr>
          <a:xfrm>
            <a:off x="1942483" y="-3957735"/>
            <a:ext cx="2114391" cy="445602"/>
          </a:xfrm>
          <a:prstGeom prst="rect">
            <a:avLst/>
          </a:prstGeom>
        </p:spPr>
      </p:pic>
      <p:pic>
        <p:nvPicPr>
          <p:cNvPr id="19" name="图片 18"/>
          <p:cNvPicPr>
            <a:picLocks noChangeAspect="1"/>
          </p:cNvPicPr>
          <p:nvPr/>
        </p:nvPicPr>
        <p:blipFill>
          <a:blip r:embed="rId4"/>
          <a:stretch>
            <a:fillRect/>
          </a:stretch>
        </p:blipFill>
        <p:spPr>
          <a:xfrm>
            <a:off x="166885" y="128834"/>
            <a:ext cx="1832182" cy="386127"/>
          </a:xfrm>
          <a:prstGeom prst="rect">
            <a:avLst/>
          </a:prstGeom>
          <a:ln>
            <a:solidFill>
              <a:schemeClr val="bg1">
                <a:lumMod val="95000"/>
              </a:schemeClr>
            </a:solidFill>
          </a:ln>
        </p:spPr>
      </p:pic>
      <p:pic>
        <p:nvPicPr>
          <p:cNvPr id="2" name="图片 1"/>
          <p:cNvPicPr>
            <a:picLocks noChangeAspect="1"/>
          </p:cNvPicPr>
          <p:nvPr/>
        </p:nvPicPr>
        <p:blipFill>
          <a:blip r:embed="rId5"/>
          <a:stretch>
            <a:fillRect/>
          </a:stretch>
        </p:blipFill>
        <p:spPr>
          <a:xfrm>
            <a:off x="4144042" y="866243"/>
            <a:ext cx="7824209" cy="3657631"/>
          </a:xfrm>
          <a:prstGeom prst="rect">
            <a:avLst/>
          </a:prstGeom>
          <a:ln>
            <a:solidFill>
              <a:srgbClr val="0166D0"/>
            </a:solidFill>
          </a:ln>
        </p:spPr>
      </p:pic>
      <p:grpSp>
        <p:nvGrpSpPr>
          <p:cNvPr id="4" name="组合 3"/>
          <p:cNvGrpSpPr/>
          <p:nvPr/>
        </p:nvGrpSpPr>
        <p:grpSpPr>
          <a:xfrm>
            <a:off x="67047" y="866243"/>
            <a:ext cx="3889989" cy="3657631"/>
            <a:chOff x="-10708" y="684044"/>
            <a:chExt cx="3889989" cy="5157909"/>
          </a:xfrm>
        </p:grpSpPr>
        <p:sp>
          <p:nvSpPr>
            <p:cNvPr id="20" name="矩形 19"/>
            <p:cNvSpPr/>
            <p:nvPr/>
          </p:nvSpPr>
          <p:spPr>
            <a:xfrm>
              <a:off x="0" y="684044"/>
              <a:ext cx="3879281" cy="5157909"/>
            </a:xfrm>
            <a:prstGeom prst="rect">
              <a:avLst/>
            </a:prstGeom>
            <a:solidFill>
              <a:schemeClr val="bg1">
                <a:lumMod val="95000"/>
              </a:schemeClr>
            </a:solidFill>
            <a:ln>
              <a:solidFill>
                <a:srgbClr val="0166D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 name="矩形 2"/>
            <p:cNvSpPr/>
            <p:nvPr/>
          </p:nvSpPr>
          <p:spPr>
            <a:xfrm>
              <a:off x="-10708" y="1041964"/>
              <a:ext cx="3730752" cy="2937278"/>
            </a:xfrm>
            <a:prstGeom prst="rect">
              <a:avLst/>
            </a:prstGeom>
          </p:spPr>
          <p:txBody>
            <a:bodyPr wrap="square">
              <a:spAutoFit/>
            </a:bodyPr>
            <a:lstStyle/>
            <a:p>
              <a:pPr marL="285750" indent="-285750">
                <a:lnSpc>
                  <a:spcPct val="200000"/>
                </a:lnSpc>
                <a:buFont typeface="Wingdings" panose="05000000000000000000" pitchFamily="2" charset="2"/>
                <a:buChar char="Ø"/>
              </a:pPr>
              <a:r>
                <a:rPr lang="zh-CN" altLang="en-US" sz="2400" b="1" dirty="0">
                  <a:latin typeface="+mn-ea"/>
                </a:rPr>
                <a:t>赛题任务：</a:t>
              </a:r>
              <a:br>
                <a:rPr lang="en-US" altLang="zh-CN" sz="2000" b="1" dirty="0">
                  <a:latin typeface="+mn-ea"/>
                </a:rPr>
              </a:br>
              <a:r>
                <a:rPr lang="en-US" altLang="zh-CN" sz="2000" b="1" dirty="0">
                  <a:latin typeface="+mn-ea"/>
                </a:rPr>
                <a:t>      </a:t>
              </a:r>
              <a:r>
                <a:rPr lang="zh-CN" altLang="en-US" sz="1700" dirty="0"/>
                <a:t>通过从大量故障案例文本抽取出</a:t>
              </a:r>
              <a:r>
                <a:rPr lang="en-US" altLang="zh-CN" sz="1700" dirty="0"/>
                <a:t>4</a:t>
              </a:r>
              <a:r>
                <a:rPr lang="zh-CN" altLang="en-US" sz="1700" dirty="0"/>
                <a:t>种类型的关系三元组。关系类型为：</a:t>
              </a:r>
              <a:r>
                <a:rPr lang="zh-CN" altLang="en-US" sz="1700" b="1" dirty="0">
                  <a:solidFill>
                    <a:srgbClr val="FF0000"/>
                  </a:solidFill>
                </a:rPr>
                <a:t>部件故障</a:t>
              </a:r>
              <a:r>
                <a:rPr lang="zh-CN" altLang="en-US" sz="1700" b="1" dirty="0"/>
                <a:t>、</a:t>
              </a:r>
              <a:r>
                <a:rPr lang="zh-CN" altLang="en-US" sz="1700" b="1" dirty="0">
                  <a:solidFill>
                    <a:srgbClr val="0166D0"/>
                  </a:solidFill>
                </a:rPr>
                <a:t>性能故障</a:t>
              </a:r>
              <a:r>
                <a:rPr lang="zh-CN" altLang="en-US" sz="1700" b="1" dirty="0"/>
                <a:t>、</a:t>
              </a:r>
              <a:r>
                <a:rPr lang="zh-CN" altLang="en-US" sz="1700" b="1" dirty="0">
                  <a:solidFill>
                    <a:schemeClr val="accent2"/>
                  </a:solidFill>
                </a:rPr>
                <a:t>检测工具</a:t>
              </a:r>
              <a:r>
                <a:rPr lang="zh-CN" altLang="en-US" sz="1700" b="1" dirty="0"/>
                <a:t>、</a:t>
              </a:r>
              <a:r>
                <a:rPr lang="zh-CN" altLang="en-US" sz="1700" b="1" dirty="0">
                  <a:solidFill>
                    <a:schemeClr val="bg2">
                      <a:lumMod val="50000"/>
                    </a:schemeClr>
                  </a:solidFill>
                </a:rPr>
                <a:t>组成</a:t>
              </a:r>
              <a:r>
                <a:rPr lang="zh-CN" altLang="en-US" sz="1600" b="1" dirty="0"/>
                <a:t>。</a:t>
              </a:r>
              <a:endParaRPr lang="en-US" altLang="zh-CN" sz="1600" b="1" dirty="0">
                <a:latin typeface="+mn-ea"/>
              </a:endParaRPr>
            </a:p>
          </p:txBody>
        </p:sp>
      </p:grpSp>
      <p:sp>
        <p:nvSpPr>
          <p:cNvPr id="27" name="矩形 26"/>
          <p:cNvSpPr/>
          <p:nvPr/>
        </p:nvSpPr>
        <p:spPr>
          <a:xfrm>
            <a:off x="1" y="4728674"/>
            <a:ext cx="12191999" cy="451406"/>
          </a:xfrm>
          <a:prstGeom prst="rect">
            <a:avLst/>
          </a:prstGeom>
        </p:spPr>
        <p:txBody>
          <a:bodyPr wrap="square">
            <a:spAutoFit/>
          </a:bodyPr>
          <a:lstStyle/>
          <a:p>
            <a:pPr marL="285750" indent="-285750">
              <a:lnSpc>
                <a:spcPts val="2800"/>
              </a:lnSpc>
              <a:buFont typeface="Wingdings" panose="05000000000000000000" pitchFamily="2" charset="2"/>
              <a:buChar char="Ø"/>
            </a:pPr>
            <a:r>
              <a:rPr lang="zh-CN" altLang="en-US" sz="2400" b="1" dirty="0">
                <a:latin typeface="+mn-ea"/>
              </a:rPr>
              <a:t>评价指标：</a:t>
            </a:r>
            <a:endParaRPr lang="en-US" altLang="zh-CN" sz="1700" b="1" dirty="0">
              <a:latin typeface="+mn-ea"/>
            </a:endParaRPr>
          </a:p>
        </p:txBody>
      </p:sp>
      <p:grpSp>
        <p:nvGrpSpPr>
          <p:cNvPr id="21" name="组合 20"/>
          <p:cNvGrpSpPr/>
          <p:nvPr/>
        </p:nvGrpSpPr>
        <p:grpSpPr>
          <a:xfrm>
            <a:off x="1" y="4728674"/>
            <a:ext cx="12191999" cy="1513100"/>
            <a:chOff x="1" y="4728674"/>
            <a:chExt cx="12191999" cy="1513100"/>
          </a:xfrm>
        </p:grpSpPr>
        <p:grpSp>
          <p:nvGrpSpPr>
            <p:cNvPr id="22" name="组合 21"/>
            <p:cNvGrpSpPr/>
            <p:nvPr/>
          </p:nvGrpSpPr>
          <p:grpSpPr>
            <a:xfrm>
              <a:off x="1" y="4728674"/>
              <a:ext cx="12191999" cy="1513100"/>
              <a:chOff x="1" y="4728674"/>
              <a:chExt cx="12191999" cy="1513100"/>
            </a:xfrm>
          </p:grpSpPr>
          <p:sp>
            <p:nvSpPr>
              <p:cNvPr id="24" name="矩形 23"/>
              <p:cNvSpPr/>
              <p:nvPr/>
            </p:nvSpPr>
            <p:spPr>
              <a:xfrm>
                <a:off x="1" y="4728674"/>
                <a:ext cx="12191999" cy="451406"/>
              </a:xfrm>
              <a:prstGeom prst="rect">
                <a:avLst/>
              </a:prstGeom>
            </p:spPr>
            <p:txBody>
              <a:bodyPr wrap="square">
                <a:spAutoFit/>
              </a:bodyPr>
              <a:lstStyle/>
              <a:p>
                <a:pPr marL="285750" indent="-285750">
                  <a:lnSpc>
                    <a:spcPts val="2800"/>
                  </a:lnSpc>
                  <a:buFont typeface="Wingdings" panose="05000000000000000000" pitchFamily="2" charset="2"/>
                  <a:buChar char="Ø"/>
                </a:pPr>
                <a:r>
                  <a:rPr lang="zh-CN" altLang="en-US" sz="2400" b="1" dirty="0">
                    <a:latin typeface="+mn-ea"/>
                  </a:rPr>
                  <a:t>评价指标：</a:t>
                </a:r>
                <a:endParaRPr lang="en-US" altLang="zh-CN" sz="1700" b="1" dirty="0">
                  <a:latin typeface="+mn-ea"/>
                </a:endParaRPr>
              </a:p>
            </p:txBody>
          </p:sp>
          <p:sp>
            <p:nvSpPr>
              <p:cNvPr id="25" name="矩形 24"/>
              <p:cNvSpPr/>
              <p:nvPr/>
            </p:nvSpPr>
            <p:spPr>
              <a:xfrm>
                <a:off x="268357" y="5247322"/>
                <a:ext cx="11648660" cy="994452"/>
              </a:xfrm>
              <a:prstGeom prst="rect">
                <a:avLst/>
              </a:prstGeom>
              <a:solidFill>
                <a:schemeClr val="bg1">
                  <a:lumMod val="95000"/>
                </a:schemeClr>
              </a:solidFill>
              <a:ln>
                <a:solidFill>
                  <a:srgbClr val="0166D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23" name="文本框 22"/>
            <p:cNvSpPr txBox="1"/>
            <p:nvPr/>
          </p:nvSpPr>
          <p:spPr>
            <a:xfrm>
              <a:off x="477795" y="5269016"/>
              <a:ext cx="11232291" cy="923330"/>
            </a:xfrm>
            <a:prstGeom prst="rect">
              <a:avLst/>
            </a:prstGeom>
            <a:noFill/>
          </p:spPr>
          <p:txBody>
            <a:bodyPr wrap="square" rtlCol="0">
              <a:spAutoFit/>
            </a:bodyPr>
            <a:lstStyle/>
            <a:p>
              <a:pPr algn="ctr"/>
              <a:r>
                <a:rPr lang="en-US" altLang="zh-CN" dirty="0"/>
                <a:t>         </a:t>
              </a:r>
              <a:r>
                <a:rPr lang="en-US" altLang="zh-CN" sz="1300" dirty="0"/>
                <a:t>(</a:t>
              </a:r>
              <a:r>
                <a:rPr lang="zh-CN" altLang="en-US" sz="1300" dirty="0"/>
                <a:t>部件故障关系 </a:t>
              </a:r>
              <a:r>
                <a:rPr lang="en-US" altLang="zh-CN" sz="1300" dirty="0"/>
                <a:t>F1 * </a:t>
              </a:r>
              <a:r>
                <a:rPr lang="zh-CN" altLang="en-US" sz="1300" dirty="0"/>
                <a:t>部件故障关系数量 </a:t>
              </a:r>
              <a:r>
                <a:rPr lang="en-US" altLang="zh-CN" sz="1300" dirty="0"/>
                <a:t>+ </a:t>
              </a:r>
              <a:r>
                <a:rPr lang="zh-CN" altLang="en-US" sz="1300" dirty="0"/>
                <a:t>性能故障关系</a:t>
              </a:r>
              <a:r>
                <a:rPr lang="en-US" altLang="zh-CN" sz="1300" dirty="0"/>
                <a:t>F1 * </a:t>
              </a:r>
              <a:r>
                <a:rPr lang="zh-CN" altLang="en-US" sz="1300" dirty="0"/>
                <a:t>性能故障关系数量 </a:t>
              </a:r>
              <a:r>
                <a:rPr lang="en-US" altLang="zh-CN" sz="1300" dirty="0"/>
                <a:t>+ </a:t>
              </a:r>
              <a:r>
                <a:rPr lang="zh-CN" altLang="en-US" sz="1300" dirty="0"/>
                <a:t>检测工具关系</a:t>
              </a:r>
              <a:r>
                <a:rPr lang="en-US" altLang="zh-CN" sz="1300" dirty="0"/>
                <a:t>F1 * </a:t>
              </a:r>
              <a:r>
                <a:rPr lang="zh-CN" altLang="en-US" sz="1300" dirty="0"/>
                <a:t>检测工具关系数量 </a:t>
              </a:r>
              <a:r>
                <a:rPr lang="en-US" altLang="zh-CN" sz="1300" dirty="0"/>
                <a:t>+ </a:t>
              </a:r>
              <a:r>
                <a:rPr lang="zh-CN" altLang="en-US" sz="1300" dirty="0"/>
                <a:t>组成关系</a:t>
              </a:r>
              <a:r>
                <a:rPr lang="en-US" altLang="zh-CN" sz="1300" dirty="0"/>
                <a:t>F1 *</a:t>
              </a:r>
              <a:r>
                <a:rPr lang="zh-CN" altLang="en-US" sz="1300" dirty="0"/>
                <a:t> 组成关系数量）</a:t>
              </a:r>
              <a:endParaRPr lang="en-US" altLang="zh-CN" sz="1300" dirty="0"/>
            </a:p>
            <a:p>
              <a:r>
                <a:rPr lang="en-US" altLang="zh-CN" dirty="0"/>
                <a:t>F1 = -------------------------------------------------------------------------------------------------------------------------------------------------------</a:t>
              </a:r>
            </a:p>
            <a:p>
              <a:r>
                <a:rPr lang="en-US" altLang="zh-CN" dirty="0"/>
                <a:t>                                                                                                   </a:t>
              </a:r>
              <a:r>
                <a:rPr lang="zh-CN" altLang="en-US" dirty="0"/>
                <a:t>关系总数</a:t>
              </a:r>
              <a:endParaRPr lang="en-US" altLang="zh-CN" dirty="0"/>
            </a:p>
          </p:txBody>
        </p:sp>
      </p:grpSp>
    </p:spTree>
  </p:cSld>
  <p:clrMapOvr>
    <a:masterClrMapping/>
  </p:clrMapOvr>
  <mc:AlternateContent xmlns:mc="http://schemas.openxmlformats.org/markup-compatibility/2006" xmlns:p14="http://schemas.microsoft.com/office/powerpoint/2010/main">
    <mc:Choice Requires="p14">
      <p:transition spd="slow" p14:dur="2000" advTm="31902"/>
    </mc:Choice>
    <mc:Fallback xmlns="">
      <p:transition spd="slow" advTm="3190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数据 9"/>
          <p:cNvSpPr/>
          <p:nvPr/>
        </p:nvSpPr>
        <p:spPr>
          <a:xfrm>
            <a:off x="3281885" y="128838"/>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p:nvSpPr>
        <p:spPr>
          <a:xfrm>
            <a:off x="2108343" y="13029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赛题分析</a:t>
            </a:r>
          </a:p>
        </p:txBody>
      </p:sp>
      <p:sp>
        <p:nvSpPr>
          <p:cNvPr id="14" name="流程图: 数据 13"/>
          <p:cNvSpPr/>
          <p:nvPr/>
        </p:nvSpPr>
        <p:spPr>
          <a:xfrm>
            <a:off x="4462916" y="13093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33734"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解决方案</a:t>
            </a:r>
          </a:p>
        </p:txBody>
      </p:sp>
      <p:sp>
        <p:nvSpPr>
          <p:cNvPr id="16" name="流程图: 数据 15"/>
          <p:cNvSpPr/>
          <p:nvPr/>
        </p:nvSpPr>
        <p:spPr>
          <a:xfrm>
            <a:off x="5642291" y="126793"/>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795563"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总结思考</a:t>
            </a:r>
          </a:p>
        </p:txBody>
      </p:sp>
      <p:pic>
        <p:nvPicPr>
          <p:cNvPr id="19" name="图片 18"/>
          <p:cNvPicPr>
            <a:picLocks noChangeAspect="1"/>
          </p:cNvPicPr>
          <p:nvPr/>
        </p:nvPicPr>
        <p:blipFill>
          <a:blip r:embed="rId3"/>
          <a:stretch>
            <a:fillRect/>
          </a:stretch>
        </p:blipFill>
        <p:spPr>
          <a:xfrm>
            <a:off x="166885" y="128834"/>
            <a:ext cx="1832182" cy="386127"/>
          </a:xfrm>
          <a:prstGeom prst="rect">
            <a:avLst/>
          </a:prstGeom>
          <a:ln>
            <a:solidFill>
              <a:schemeClr val="bg1">
                <a:lumMod val="95000"/>
              </a:schemeClr>
            </a:solidFill>
          </a:ln>
        </p:spPr>
      </p:pic>
      <p:pic>
        <p:nvPicPr>
          <p:cNvPr id="3" name="图片 2"/>
          <p:cNvPicPr>
            <a:picLocks noChangeAspect="1"/>
          </p:cNvPicPr>
          <p:nvPr/>
        </p:nvPicPr>
        <p:blipFill>
          <a:blip r:embed="rId4"/>
          <a:stretch>
            <a:fillRect/>
          </a:stretch>
        </p:blipFill>
        <p:spPr>
          <a:xfrm>
            <a:off x="320036" y="1330758"/>
            <a:ext cx="3111483" cy="2716260"/>
          </a:xfrm>
          <a:prstGeom prst="rect">
            <a:avLst/>
          </a:prstGeom>
          <a:ln>
            <a:noFill/>
          </a:ln>
          <a:scene3d>
            <a:camera prst="orthographicFront"/>
            <a:lightRig rig="threePt" dir="t"/>
          </a:scene3d>
          <a:sp3d>
            <a:bevelT w="139700" prst="cross"/>
          </a:sp3d>
        </p:spPr>
      </p:pic>
      <p:graphicFrame>
        <p:nvGraphicFramePr>
          <p:cNvPr id="8" name="图表 7"/>
          <p:cNvGraphicFramePr/>
          <p:nvPr/>
        </p:nvGraphicFramePr>
        <p:xfrm>
          <a:off x="4164127" y="3825973"/>
          <a:ext cx="2840272" cy="239422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2" name="图表 31"/>
          <p:cNvGraphicFramePr/>
          <p:nvPr/>
        </p:nvGraphicFramePr>
        <p:xfrm>
          <a:off x="334528" y="4050173"/>
          <a:ext cx="2541483" cy="209738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5" name="图表 34"/>
          <p:cNvGraphicFramePr/>
          <p:nvPr/>
        </p:nvGraphicFramePr>
        <p:xfrm>
          <a:off x="4258254" y="1330758"/>
          <a:ext cx="3410288" cy="2274170"/>
        </p:xfrm>
        <a:graphic>
          <a:graphicData uri="http://schemas.openxmlformats.org/drawingml/2006/chart">
            <c:chart xmlns:c="http://schemas.openxmlformats.org/drawingml/2006/chart" xmlns:r="http://schemas.openxmlformats.org/officeDocument/2006/relationships" r:id="rId7"/>
          </a:graphicData>
        </a:graphic>
      </p:graphicFrame>
      <p:sp>
        <p:nvSpPr>
          <p:cNvPr id="38" name="文本框 37"/>
          <p:cNvSpPr txBox="1"/>
          <p:nvPr/>
        </p:nvSpPr>
        <p:spPr>
          <a:xfrm>
            <a:off x="7512058" y="1093355"/>
            <a:ext cx="4679941" cy="5084533"/>
          </a:xfrm>
          <a:prstGeom prst="rect">
            <a:avLst/>
          </a:prstGeom>
          <a:noFill/>
        </p:spPr>
        <p:txBody>
          <a:bodyPr wrap="square" rtlCol="0">
            <a:spAutoFit/>
          </a:bodyPr>
          <a:lstStyle/>
          <a:p>
            <a:pPr marL="285750" indent="-285750">
              <a:lnSpc>
                <a:spcPts val="2800"/>
              </a:lnSpc>
              <a:buFont typeface="Wingdings" panose="05000000000000000000" pitchFamily="2" charset="2"/>
              <a:buChar char="Ø"/>
            </a:pPr>
            <a:r>
              <a:rPr lang="zh-CN" altLang="en-US" sz="2000" b="1" dirty="0">
                <a:solidFill>
                  <a:schemeClr val="accent1"/>
                </a:solidFill>
                <a:latin typeface="Times New Roman" panose="02020603050405020304" pitchFamily="18" charset="0"/>
                <a:cs typeface="Times New Roman" panose="02020603050405020304" pitchFamily="18" charset="0"/>
              </a:rPr>
              <a:t>数据分布：</a:t>
            </a:r>
            <a:br>
              <a:rPr lang="en-US" altLang="zh-CN" sz="2400" b="1" dirty="0">
                <a:solidFill>
                  <a:schemeClr val="accent4">
                    <a:lumMod val="60000"/>
                    <a:lumOff val="40000"/>
                  </a:schemeClr>
                </a:solidFill>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训练集</a:t>
            </a:r>
            <a:r>
              <a:rPr lang="en-US" altLang="zh-CN" sz="1600" dirty="0">
                <a:latin typeface="Times New Roman" panose="02020603050405020304" pitchFamily="18" charset="0"/>
                <a:cs typeface="Times New Roman" panose="02020603050405020304" pitchFamily="18" charset="0"/>
              </a:rPr>
              <a:t>1491</a:t>
            </a:r>
            <a:r>
              <a:rPr lang="zh-CN" altLang="en-US" sz="1600" dirty="0">
                <a:latin typeface="Times New Roman" panose="02020603050405020304" pitchFamily="18" charset="0"/>
                <a:cs typeface="Times New Roman" panose="02020603050405020304" pitchFamily="18" charset="0"/>
              </a:rPr>
              <a:t>条，</a:t>
            </a:r>
            <a:r>
              <a:rPr lang="en-US" altLang="zh-CN" sz="1600" dirty="0">
                <a:latin typeface="Times New Roman" panose="02020603050405020304" pitchFamily="18" charset="0"/>
                <a:cs typeface="Times New Roman" panose="02020603050405020304" pitchFamily="18" charset="0"/>
              </a:rPr>
              <a:t>CCL</a:t>
            </a:r>
            <a:r>
              <a:rPr lang="zh-CN" altLang="en-US" sz="1600" dirty="0">
                <a:latin typeface="Times New Roman" panose="02020603050405020304" pitchFamily="18" charset="0"/>
                <a:cs typeface="Times New Roman" panose="02020603050405020304" pitchFamily="18" charset="0"/>
              </a:rPr>
              <a:t>数据集</a:t>
            </a:r>
            <a:r>
              <a:rPr lang="en-US" altLang="zh-CN" sz="1600" dirty="0">
                <a:latin typeface="Times New Roman" panose="02020603050405020304" pitchFamily="18" charset="0"/>
                <a:cs typeface="Times New Roman" panose="02020603050405020304" pitchFamily="18" charset="0"/>
              </a:rPr>
              <a:t>1944</a:t>
            </a:r>
            <a:r>
              <a:rPr lang="zh-CN" altLang="en-US" sz="1600" dirty="0">
                <a:latin typeface="Times New Roman" panose="02020603050405020304" pitchFamily="18" charset="0"/>
                <a:cs typeface="Times New Roman" panose="02020603050405020304" pitchFamily="18" charset="0"/>
              </a:rPr>
              <a:t>条</a:t>
            </a:r>
            <a:br>
              <a:rPr lang="en-US" altLang="zh-CN" sz="1600" dirty="0">
                <a:solidFill>
                  <a:schemeClr val="bg1"/>
                </a:solidFill>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2.</a:t>
            </a:r>
            <a:r>
              <a:rPr lang="zh-CN" altLang="en-US" sz="1600" dirty="0">
                <a:latin typeface="Times New Roman" panose="02020603050405020304" pitchFamily="18" charset="0"/>
                <a:cs typeface="Times New Roman" panose="02020603050405020304" pitchFamily="18" charset="0"/>
              </a:rPr>
              <a:t>训练集测试集文本超过</a:t>
            </a:r>
            <a:r>
              <a:rPr lang="en-US" altLang="zh-CN" sz="1600" dirty="0">
                <a:latin typeface="Times New Roman" panose="02020603050405020304" pitchFamily="18" charset="0"/>
                <a:cs typeface="Times New Roman" panose="02020603050405020304" pitchFamily="18" charset="0"/>
              </a:rPr>
              <a:t>250</a:t>
            </a:r>
            <a:r>
              <a:rPr lang="zh-CN" altLang="en-US" sz="1600" dirty="0">
                <a:latin typeface="Times New Roman" panose="02020603050405020304" pitchFamily="18" charset="0"/>
                <a:cs typeface="Times New Roman" panose="02020603050405020304" pitchFamily="18" charset="0"/>
              </a:rPr>
              <a:t>的，仍有不少，</a:t>
            </a:r>
            <a:r>
              <a:rPr lang="zh-CN" altLang="en-US" b="1" dirty="0">
                <a:solidFill>
                  <a:schemeClr val="accent2">
                    <a:lumMod val="75000"/>
                  </a:schemeClr>
                </a:solidFill>
                <a:latin typeface="Times New Roman" panose="02020603050405020304" pitchFamily="18" charset="0"/>
                <a:cs typeface="Times New Roman" panose="02020603050405020304" pitchFamily="18" charset="0"/>
              </a:rPr>
              <a:t>最长文本</a:t>
            </a:r>
            <a:r>
              <a:rPr lang="zh-CN" altLang="en-US" sz="1600" dirty="0">
                <a:latin typeface="Times New Roman" panose="02020603050405020304" pitchFamily="18" charset="0"/>
                <a:cs typeface="Times New Roman" panose="02020603050405020304" pitchFamily="18" charset="0"/>
              </a:rPr>
              <a:t>达</a:t>
            </a:r>
            <a:r>
              <a:rPr lang="en-US" altLang="zh-CN" sz="1600" dirty="0">
                <a:latin typeface="Times New Roman" panose="02020603050405020304" pitchFamily="18" charset="0"/>
                <a:cs typeface="Times New Roman" panose="02020603050405020304" pitchFamily="18" charset="0"/>
              </a:rPr>
              <a:t>1466</a:t>
            </a:r>
            <a:br>
              <a:rPr lang="en-US" altLang="zh-CN" sz="1600" dirty="0">
                <a:latin typeface="Times New Roman" panose="02020603050405020304" pitchFamily="18" charset="0"/>
                <a:cs typeface="Times New Roman" panose="02020603050405020304" pitchFamily="18" charset="0"/>
              </a:rPr>
            </a:br>
            <a:endParaRPr lang="en-US" altLang="zh-CN" sz="1000" b="1"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r>
              <a:rPr lang="zh-CN" altLang="en-US" sz="2000" b="1" dirty="0">
                <a:solidFill>
                  <a:schemeClr val="accent1"/>
                </a:solidFill>
                <a:latin typeface="Times New Roman" panose="02020603050405020304" pitchFamily="18" charset="0"/>
                <a:cs typeface="Times New Roman" panose="02020603050405020304" pitchFamily="18" charset="0"/>
              </a:rPr>
              <a:t>标签分布：</a:t>
            </a:r>
            <a:br>
              <a:rPr lang="en-US" altLang="zh-CN" sz="2400" b="1" dirty="0">
                <a:latin typeface="Times New Roman" panose="02020603050405020304" pitchFamily="18" charset="0"/>
                <a:cs typeface="Times New Roman" panose="02020603050405020304" pitchFamily="18" charset="0"/>
              </a:rPr>
            </a:br>
            <a:r>
              <a:rPr lang="zh-CN" altLang="en-US" sz="1600" dirty="0">
                <a:latin typeface="Times New Roman" panose="02020603050405020304" pitchFamily="18" charset="0"/>
                <a:cs typeface="Times New Roman" panose="02020603050405020304" pitchFamily="18" charset="0"/>
              </a:rPr>
              <a:t>训练集关系分布约为 </a:t>
            </a:r>
            <a:r>
              <a:rPr lang="en-US" altLang="zh-CN" b="1" dirty="0">
                <a:solidFill>
                  <a:schemeClr val="accent2">
                    <a:lumMod val="75000"/>
                  </a:schemeClr>
                </a:solidFill>
                <a:latin typeface="+mj-ea"/>
                <a:ea typeface="+mj-ea"/>
                <a:cs typeface="Times New Roman" panose="02020603050405020304" pitchFamily="18" charset="0"/>
              </a:rPr>
              <a:t>120</a:t>
            </a:r>
            <a:r>
              <a:rPr lang="zh-CN" altLang="en-US" b="1" dirty="0">
                <a:solidFill>
                  <a:schemeClr val="accent2">
                    <a:lumMod val="75000"/>
                  </a:schemeClr>
                </a:solidFill>
                <a:latin typeface="+mj-ea"/>
                <a:ea typeface="+mj-ea"/>
                <a:cs typeface="Times New Roman" panose="02020603050405020304" pitchFamily="18" charset="0"/>
              </a:rPr>
              <a:t>：</a:t>
            </a:r>
            <a:r>
              <a:rPr lang="en-US" altLang="zh-CN" b="1" dirty="0">
                <a:solidFill>
                  <a:schemeClr val="accent2">
                    <a:lumMod val="75000"/>
                  </a:schemeClr>
                </a:solidFill>
                <a:latin typeface="+mj-ea"/>
                <a:ea typeface="+mj-ea"/>
                <a:cs typeface="Times New Roman" panose="02020603050405020304" pitchFamily="18" charset="0"/>
              </a:rPr>
              <a:t>9</a:t>
            </a:r>
            <a:r>
              <a:rPr lang="zh-CN" altLang="en-US" b="1" dirty="0">
                <a:solidFill>
                  <a:schemeClr val="accent2">
                    <a:lumMod val="75000"/>
                  </a:schemeClr>
                </a:solidFill>
                <a:latin typeface="+mj-ea"/>
                <a:ea typeface="+mj-ea"/>
                <a:cs typeface="Times New Roman" panose="02020603050405020304" pitchFamily="18" charset="0"/>
              </a:rPr>
              <a:t>：</a:t>
            </a:r>
            <a:r>
              <a:rPr lang="en-US" altLang="zh-CN" b="1" dirty="0">
                <a:solidFill>
                  <a:schemeClr val="accent2">
                    <a:lumMod val="75000"/>
                  </a:schemeClr>
                </a:solidFill>
                <a:latin typeface="+mj-ea"/>
                <a:ea typeface="+mj-ea"/>
                <a:cs typeface="Times New Roman" panose="02020603050405020304" pitchFamily="18" charset="0"/>
              </a:rPr>
              <a:t>1:5</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CCL</a:t>
            </a:r>
            <a:r>
              <a:rPr lang="zh-CN" altLang="en-US" sz="1600" dirty="0">
                <a:latin typeface="Times New Roman" panose="02020603050405020304" pitchFamily="18" charset="0"/>
                <a:cs typeface="Times New Roman" panose="02020603050405020304" pitchFamily="18" charset="0"/>
              </a:rPr>
              <a:t>数据关系分布约为</a:t>
            </a:r>
            <a:r>
              <a:rPr lang="en-US" altLang="zh-CN" b="1" dirty="0">
                <a:solidFill>
                  <a:schemeClr val="accent2">
                    <a:lumMod val="75000"/>
                  </a:schemeClr>
                </a:solidFill>
                <a:latin typeface="+mj-ea"/>
                <a:ea typeface="+mj-ea"/>
                <a:cs typeface="Times New Roman" panose="02020603050405020304" pitchFamily="18" charset="0"/>
              </a:rPr>
              <a:t>14:1</a:t>
            </a:r>
            <a:r>
              <a:rPr lang="zh-CN" altLang="en-US" sz="1600" dirty="0">
                <a:latin typeface="Times New Roman" panose="02020603050405020304" pitchFamily="18" charset="0"/>
                <a:cs typeface="Times New Roman" panose="02020603050405020304" pitchFamily="18" charset="0"/>
              </a:rPr>
              <a:t>，只有两种关系</a:t>
            </a:r>
            <a:endParaRPr lang="en-US" altLang="zh-CN" sz="1600"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endParaRPr lang="en-US" altLang="zh-CN" sz="1000" b="1"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r>
              <a:rPr lang="zh-CN" altLang="en-US" sz="2000" b="1" dirty="0">
                <a:solidFill>
                  <a:schemeClr val="accent1"/>
                </a:solidFill>
                <a:latin typeface="Times New Roman" panose="02020603050405020304" pitchFamily="18" charset="0"/>
                <a:cs typeface="Times New Roman" panose="02020603050405020304" pitchFamily="18" charset="0"/>
              </a:rPr>
              <a:t>难点总结：</a:t>
            </a:r>
            <a:br>
              <a:rPr lang="en-US" altLang="zh-CN" sz="2000" b="1"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 样本少，抖动大</a:t>
            </a:r>
            <a:r>
              <a:rPr lang="en-US" altLang="zh-CN" b="1" dirty="0">
                <a:solidFill>
                  <a:schemeClr val="accent2">
                    <a:lumMod val="75000"/>
                  </a:schemeClr>
                </a:solidFill>
                <a:latin typeface="+mj-ea"/>
                <a:ea typeface="+mj-ea"/>
                <a:cs typeface="Times New Roman" panose="02020603050405020304" pitchFamily="18" charset="0"/>
              </a:rPr>
              <a:t>(</a:t>
            </a:r>
            <a:r>
              <a:rPr lang="zh-CN" altLang="en-US" b="1" dirty="0">
                <a:solidFill>
                  <a:schemeClr val="accent2">
                    <a:lumMod val="75000"/>
                  </a:schemeClr>
                </a:solidFill>
                <a:latin typeface="+mj-ea"/>
                <a:ea typeface="+mj-ea"/>
                <a:cs typeface="Times New Roman" panose="02020603050405020304" pitchFamily="18" charset="0"/>
              </a:rPr>
              <a:t>一定程度上解决</a:t>
            </a:r>
            <a:r>
              <a:rPr lang="en-US" altLang="zh-CN" b="1" dirty="0">
                <a:solidFill>
                  <a:schemeClr val="accent2">
                    <a:lumMod val="75000"/>
                  </a:schemeClr>
                </a:solidFill>
                <a:latin typeface="+mj-ea"/>
                <a:ea typeface="+mj-ea"/>
                <a:cs typeface="Times New Roman" panose="02020603050405020304" pitchFamily="18" charset="0"/>
              </a:rPr>
              <a:t>)</a:t>
            </a:r>
            <a:br>
              <a:rPr lang="en-US" altLang="zh-CN" sz="1600" dirty="0">
                <a:latin typeface="Times New Roman" panose="02020603050405020304" pitchFamily="18" charset="0"/>
                <a:cs typeface="Times New Roman" panose="02020603050405020304" pitchFamily="18" charset="0"/>
              </a:rPr>
            </a:b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2.</a:t>
            </a:r>
            <a:r>
              <a:rPr lang="zh-CN" altLang="en-US" sz="1600" dirty="0">
                <a:latin typeface="Times New Roman" panose="02020603050405020304" pitchFamily="18" charset="0"/>
                <a:cs typeface="Times New Roman" panose="02020603050405020304" pitchFamily="18" charset="0"/>
              </a:rPr>
              <a:t>外部数据</a:t>
            </a:r>
            <a:r>
              <a:rPr lang="zh-CN" altLang="en-US" b="1" dirty="0">
                <a:solidFill>
                  <a:schemeClr val="accent2">
                    <a:lumMod val="75000"/>
                  </a:schemeClr>
                </a:solidFill>
                <a:latin typeface="+mj-ea"/>
                <a:ea typeface="+mj-ea"/>
                <a:cs typeface="Times New Roman" panose="02020603050405020304" pitchFamily="18" charset="0"/>
              </a:rPr>
              <a:t>标注噪声大错标漏标多</a:t>
            </a:r>
            <a:r>
              <a:rPr lang="zh-CN" altLang="en-US" b="1" dirty="0">
                <a:solidFill>
                  <a:schemeClr val="accent2">
                    <a:lumMod val="75000"/>
                  </a:schemeClr>
                </a:solidFill>
                <a:latin typeface="Times New Roman" panose="02020603050405020304" pitchFamily="18" charset="0"/>
                <a:ea typeface="+mj-ea"/>
                <a:cs typeface="Times New Roman" panose="02020603050405020304" pitchFamily="18" charset="0"/>
              </a:rPr>
              <a:t>（成功解决）</a:t>
            </a:r>
            <a:endParaRPr lang="en-US" altLang="zh-CN" b="1" dirty="0">
              <a:solidFill>
                <a:schemeClr val="accent2">
                  <a:lumMod val="75000"/>
                </a:schemeClr>
              </a:solidFill>
              <a:latin typeface="+mj-ea"/>
              <a:ea typeface="+mj-ea"/>
              <a:cs typeface="Times New Roman" panose="02020603050405020304" pitchFamily="18" charset="0"/>
            </a:endParaRPr>
          </a:p>
        </p:txBody>
      </p:sp>
      <p:sp>
        <p:nvSpPr>
          <p:cNvPr id="18" name="矩形 17"/>
          <p:cNvSpPr/>
          <p:nvPr/>
        </p:nvSpPr>
        <p:spPr>
          <a:xfrm>
            <a:off x="-30928" y="765724"/>
            <a:ext cx="4605041" cy="451406"/>
          </a:xfrm>
          <a:prstGeom prst="rect">
            <a:avLst/>
          </a:prstGeom>
        </p:spPr>
        <p:txBody>
          <a:bodyPr wrap="square">
            <a:spAutoFit/>
          </a:bodyPr>
          <a:lstStyle/>
          <a:p>
            <a:pPr marL="285750" indent="-285750">
              <a:lnSpc>
                <a:spcPts val="2800"/>
              </a:lnSpc>
              <a:buFont typeface="Wingdings" panose="05000000000000000000" pitchFamily="2" charset="2"/>
              <a:buChar char="Ø"/>
            </a:pPr>
            <a:r>
              <a:rPr lang="zh-CN" altLang="en-US" sz="2400" b="1" dirty="0">
                <a:latin typeface="+mn-ea"/>
              </a:rPr>
              <a:t>数据分析</a:t>
            </a:r>
            <a:endParaRPr lang="en-US" altLang="zh-CN" sz="1700" dirty="0"/>
          </a:p>
        </p:txBody>
      </p:sp>
    </p:spTree>
  </p:cSld>
  <p:clrMapOvr>
    <a:masterClrMapping/>
  </p:clrMapOvr>
  <mc:AlternateContent xmlns:mc="http://schemas.openxmlformats.org/markup-compatibility/2006" xmlns:p14="http://schemas.microsoft.com/office/powerpoint/2010/main">
    <mc:Choice Requires="p14">
      <p:transition spd="slow" p14:dur="2000" advTm="35937"/>
    </mc:Choice>
    <mc:Fallback xmlns="">
      <p:transition spd="slow" advTm="3593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PC\Desktop\2.png2"/>
          <p:cNvPicPr>
            <a:picLocks noChangeAspect="1"/>
          </p:cNvPicPr>
          <p:nvPr/>
        </p:nvPicPr>
        <p:blipFill>
          <a:blip r:embed="rId2"/>
          <a:srcRect/>
          <a:stretch>
            <a:fillRect/>
          </a:stretch>
        </p:blipFill>
        <p:spPr>
          <a:xfrm>
            <a:off x="0" y="0"/>
            <a:ext cx="12192000" cy="6858000"/>
          </a:xfrm>
          <a:prstGeom prst="rect">
            <a:avLst/>
          </a:prstGeom>
        </p:spPr>
      </p:pic>
      <p:sp>
        <p:nvSpPr>
          <p:cNvPr id="9" name="文本框 8"/>
          <p:cNvSpPr txBox="1"/>
          <p:nvPr/>
        </p:nvSpPr>
        <p:spPr>
          <a:xfrm>
            <a:off x="828739" y="2565264"/>
            <a:ext cx="5114521" cy="1106805"/>
          </a:xfrm>
          <a:prstGeom prst="rect">
            <a:avLst/>
          </a:prstGeom>
          <a:noFill/>
          <a:ln>
            <a:noFill/>
          </a:ln>
          <a:effectLst/>
        </p:spPr>
        <p:txBody>
          <a:bodyPr wrap="square" rtlCol="0">
            <a:spAutoFit/>
          </a:bodyPr>
          <a:lstStyle/>
          <a:p>
            <a:pPr lvl="0" algn="ctr"/>
            <a:r>
              <a:rPr lang="zh-CN" altLang="en-US" sz="6600" b="1" dirty="0">
                <a:solidFill>
                  <a:schemeClr val="bg1"/>
                </a:solidFill>
                <a:effectLst>
                  <a:reflection blurRad="6350" stA="15000" endA="300" endPos="50000" dist="29997" dir="5400000" sy="-100000" algn="bl" rotWithShape="0"/>
                </a:effectLst>
                <a:latin typeface="汉仪旗黑-75W"/>
                <a:ea typeface="汉仪旗黑-95W" panose="00020600040101010101" pitchFamily="18" charset="-122"/>
              </a:rPr>
              <a:t>解决方案</a:t>
            </a:r>
          </a:p>
        </p:txBody>
      </p:sp>
      <p:sp>
        <p:nvSpPr>
          <p:cNvPr id="11" name="矩形 10"/>
          <p:cNvSpPr/>
          <p:nvPr/>
        </p:nvSpPr>
        <p:spPr>
          <a:xfrm>
            <a:off x="1765951" y="3756957"/>
            <a:ext cx="1426563" cy="45719"/>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Tree>
  </p:cSld>
  <p:clrMapOvr>
    <a:masterClrMapping/>
  </p:clrMapOvr>
  <mc:AlternateContent xmlns:mc="http://schemas.openxmlformats.org/markup-compatibility/2006" xmlns:p14="http://schemas.microsoft.com/office/powerpoint/2010/main">
    <mc:Choice Requires="p14">
      <p:transition spd="slow" p14:dur="2000" advTm="4683"/>
    </mc:Choice>
    <mc:Fallback xmlns="">
      <p:transition spd="slow" advTm="468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数据 9"/>
          <p:cNvSpPr/>
          <p:nvPr/>
        </p:nvSpPr>
        <p:spPr>
          <a:xfrm>
            <a:off x="3281885" y="128838"/>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p:nvSpPr>
        <p:spPr>
          <a:xfrm>
            <a:off x="2108343" y="13029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赛题分析</a:t>
            </a:r>
          </a:p>
        </p:txBody>
      </p:sp>
      <p:sp>
        <p:nvSpPr>
          <p:cNvPr id="14" name="流程图: 数据 13"/>
          <p:cNvSpPr/>
          <p:nvPr/>
        </p:nvSpPr>
        <p:spPr>
          <a:xfrm>
            <a:off x="4462916" y="130934"/>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33734"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解决方案</a:t>
            </a:r>
          </a:p>
        </p:txBody>
      </p:sp>
      <p:sp>
        <p:nvSpPr>
          <p:cNvPr id="16" name="流程图: 数据 15"/>
          <p:cNvSpPr/>
          <p:nvPr/>
        </p:nvSpPr>
        <p:spPr>
          <a:xfrm>
            <a:off x="5642291" y="126793"/>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795563"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总结思考</a:t>
            </a:r>
          </a:p>
        </p:txBody>
      </p:sp>
      <p:pic>
        <p:nvPicPr>
          <p:cNvPr id="18" name="图片 17"/>
          <p:cNvPicPr>
            <a:picLocks noChangeAspect="1"/>
          </p:cNvPicPr>
          <p:nvPr/>
        </p:nvPicPr>
        <p:blipFill>
          <a:blip r:embed="rId3"/>
          <a:stretch>
            <a:fillRect/>
          </a:stretch>
        </p:blipFill>
        <p:spPr>
          <a:xfrm>
            <a:off x="1942483" y="-3957735"/>
            <a:ext cx="2114391" cy="445602"/>
          </a:xfrm>
          <a:prstGeom prst="rect">
            <a:avLst/>
          </a:prstGeom>
        </p:spPr>
      </p:pic>
      <p:pic>
        <p:nvPicPr>
          <p:cNvPr id="19" name="图片 18"/>
          <p:cNvPicPr>
            <a:picLocks noChangeAspect="1"/>
          </p:cNvPicPr>
          <p:nvPr/>
        </p:nvPicPr>
        <p:blipFill>
          <a:blip r:embed="rId4"/>
          <a:stretch>
            <a:fillRect/>
          </a:stretch>
        </p:blipFill>
        <p:spPr>
          <a:xfrm>
            <a:off x="166885" y="128834"/>
            <a:ext cx="1832182" cy="386127"/>
          </a:xfrm>
          <a:prstGeom prst="rect">
            <a:avLst/>
          </a:prstGeom>
          <a:ln>
            <a:solidFill>
              <a:schemeClr val="bg1">
                <a:lumMod val="95000"/>
              </a:schemeClr>
            </a:solidFill>
          </a:ln>
        </p:spPr>
      </p:pic>
      <p:sp>
        <p:nvSpPr>
          <p:cNvPr id="57" name="矩形 56"/>
          <p:cNvSpPr/>
          <p:nvPr/>
        </p:nvSpPr>
        <p:spPr>
          <a:xfrm>
            <a:off x="-30928" y="765724"/>
            <a:ext cx="4605041" cy="450215"/>
          </a:xfrm>
          <a:prstGeom prst="rect">
            <a:avLst/>
          </a:prstGeom>
        </p:spPr>
        <p:txBody>
          <a:bodyPr wrap="square">
            <a:spAutoFit/>
          </a:bodyPr>
          <a:lstStyle/>
          <a:p>
            <a:pPr marL="285750" indent="-285750">
              <a:lnSpc>
                <a:spcPts val="2800"/>
              </a:lnSpc>
              <a:buFont typeface="Wingdings" panose="05000000000000000000" pitchFamily="2" charset="2"/>
              <a:buChar char="Ø"/>
            </a:pPr>
            <a:r>
              <a:rPr lang="zh-CN" altLang="en-US" sz="2400" b="1" dirty="0">
                <a:latin typeface="+mn-ea"/>
              </a:rPr>
              <a:t>数据处理：</a:t>
            </a:r>
            <a:endParaRPr lang="en-US" altLang="zh-CN" sz="1700" dirty="0"/>
          </a:p>
        </p:txBody>
      </p:sp>
      <p:graphicFrame>
        <p:nvGraphicFramePr>
          <p:cNvPr id="9" name="图表 8"/>
          <p:cNvGraphicFramePr/>
          <p:nvPr/>
        </p:nvGraphicFramePr>
        <p:xfrm>
          <a:off x="341086" y="1215938"/>
          <a:ext cx="4994843" cy="4143139"/>
        </p:xfrm>
        <a:graphic>
          <a:graphicData uri="http://schemas.openxmlformats.org/drawingml/2006/chart">
            <c:chart xmlns:c="http://schemas.openxmlformats.org/drawingml/2006/chart" xmlns:r="http://schemas.openxmlformats.org/officeDocument/2006/relationships" r:id="rId5"/>
          </a:graphicData>
        </a:graphic>
      </p:graphicFrame>
      <p:sp>
        <p:nvSpPr>
          <p:cNvPr id="24" name="流程图: 过程 23"/>
          <p:cNvSpPr/>
          <p:nvPr/>
        </p:nvSpPr>
        <p:spPr>
          <a:xfrm>
            <a:off x="1148480" y="3594998"/>
            <a:ext cx="839707" cy="45035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0.702</a:t>
            </a:r>
            <a:endParaRPr lang="zh-CN" altLang="en-US" sz="1400" dirty="0">
              <a:solidFill>
                <a:schemeClr val="tx1"/>
              </a:solidFill>
            </a:endParaRPr>
          </a:p>
        </p:txBody>
      </p:sp>
      <p:sp>
        <p:nvSpPr>
          <p:cNvPr id="26" name="流程图: 过程 25"/>
          <p:cNvSpPr/>
          <p:nvPr/>
        </p:nvSpPr>
        <p:spPr>
          <a:xfrm>
            <a:off x="2108343" y="3144643"/>
            <a:ext cx="839707" cy="45035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0.708</a:t>
            </a:r>
            <a:endParaRPr lang="zh-CN" altLang="en-US" sz="1400" dirty="0">
              <a:solidFill>
                <a:schemeClr val="tx1"/>
              </a:solidFill>
            </a:endParaRPr>
          </a:p>
        </p:txBody>
      </p:sp>
      <p:sp>
        <p:nvSpPr>
          <p:cNvPr id="27" name="流程图: 过程 26"/>
          <p:cNvSpPr/>
          <p:nvPr/>
        </p:nvSpPr>
        <p:spPr>
          <a:xfrm>
            <a:off x="3217167" y="2180291"/>
            <a:ext cx="839707" cy="45035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0.746</a:t>
            </a:r>
            <a:endParaRPr lang="zh-CN" altLang="en-US" sz="1400" dirty="0">
              <a:solidFill>
                <a:schemeClr val="tx1"/>
              </a:solidFill>
            </a:endParaRPr>
          </a:p>
        </p:txBody>
      </p:sp>
      <p:sp>
        <p:nvSpPr>
          <p:cNvPr id="28" name="矩形 27"/>
          <p:cNvSpPr/>
          <p:nvPr/>
        </p:nvSpPr>
        <p:spPr>
          <a:xfrm>
            <a:off x="5754914" y="1753468"/>
            <a:ext cx="6096000" cy="4401205"/>
          </a:xfrm>
          <a:prstGeom prst="rect">
            <a:avLst/>
          </a:prstGeom>
        </p:spPr>
        <p:txBody>
          <a:bodyPr>
            <a:spAutoFit/>
          </a:bodyPr>
          <a:lstStyle/>
          <a:p>
            <a:pPr marL="285750" indent="-285750">
              <a:lnSpc>
                <a:spcPts val="2800"/>
              </a:lnSpc>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样本扩增：</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滑窗法提升</a:t>
            </a:r>
            <a:r>
              <a:rPr lang="en-US" altLang="zh-CN" sz="2000" b="1" dirty="0" err="1">
                <a:solidFill>
                  <a:schemeClr val="accent2">
                    <a:lumMod val="75000"/>
                  </a:schemeClr>
                </a:solidFill>
              </a:rPr>
              <a:t>6k</a:t>
            </a:r>
            <a:r>
              <a:rPr lang="zh-CN" altLang="en-US"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加入</a:t>
            </a:r>
            <a:r>
              <a:rPr lang="en-US" altLang="zh-CN" sz="1600" dirty="0">
                <a:latin typeface="Times New Roman" panose="02020603050405020304" pitchFamily="18" charset="0"/>
                <a:cs typeface="Times New Roman" panose="02020603050405020304" pitchFamily="18" charset="0"/>
              </a:rPr>
              <a:t>CCL</a:t>
            </a:r>
            <a:r>
              <a:rPr lang="zh-CN" altLang="en-US" sz="1600" dirty="0">
                <a:latin typeface="Times New Roman" panose="02020603050405020304" pitchFamily="18" charset="0"/>
                <a:cs typeface="Times New Roman" panose="02020603050405020304" pitchFamily="18" charset="0"/>
              </a:rPr>
              <a:t>数据</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去掉测试集样本</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提升</a:t>
            </a:r>
            <a:r>
              <a:rPr lang="en-US" altLang="zh-CN" sz="2000" b="1" dirty="0" err="1">
                <a:solidFill>
                  <a:schemeClr val="accent2">
                    <a:lumMod val="75000"/>
                  </a:schemeClr>
                </a:solidFill>
              </a:rPr>
              <a:t>1~2k</a:t>
            </a:r>
            <a:r>
              <a:rPr lang="zh-CN" altLang="en-US"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加入</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榜伪标提升约</a:t>
            </a:r>
            <a:r>
              <a:rPr lang="en-US" altLang="zh-CN" sz="2000" b="1" dirty="0" err="1">
                <a:solidFill>
                  <a:schemeClr val="accent2">
                    <a:lumMod val="75000"/>
                  </a:schemeClr>
                </a:solidFill>
              </a:rPr>
              <a:t>1k</a:t>
            </a:r>
            <a:endParaRPr lang="en-US" altLang="zh-CN" sz="2000" b="1" dirty="0">
              <a:solidFill>
                <a:schemeClr val="accent2">
                  <a:lumMod val="75000"/>
                </a:schemeClr>
              </a:solidFill>
            </a:endParaRPr>
          </a:p>
          <a:p>
            <a:pPr marL="285750" indent="-285750">
              <a:lnSpc>
                <a:spcPts val="2800"/>
              </a:lnSpc>
              <a:buFont typeface="Wingdings" panose="05000000000000000000" pitchFamily="2" charset="2"/>
              <a:buChar char="Ø"/>
            </a:pPr>
            <a:endParaRPr lang="en-US" altLang="zh-CN" sz="1050"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模型训练：</a:t>
            </a:r>
            <a:br>
              <a:rPr lang="en-US" altLang="zh-CN" sz="2400" dirty="0">
                <a:latin typeface="Times New Roman" panose="02020603050405020304" pitchFamily="18" charset="0"/>
                <a:cs typeface="Times New Roman" panose="02020603050405020304" pitchFamily="18" charset="0"/>
              </a:rPr>
            </a:br>
            <a:r>
              <a:rPr lang="zh-CN" altLang="en-US" sz="1600" dirty="0">
                <a:latin typeface="Times New Roman" panose="02020603050405020304" pitchFamily="18" charset="0"/>
                <a:cs typeface="Times New Roman" panose="02020603050405020304" pitchFamily="18" charset="0"/>
              </a:rPr>
              <a:t>每一折训练，去掉</a:t>
            </a:r>
            <a:r>
              <a:rPr lang="en-US" altLang="zh-CN" sz="1600" dirty="0">
                <a:latin typeface="Times New Roman" panose="02020603050405020304" pitchFamily="18" charset="0"/>
                <a:cs typeface="Times New Roman" panose="02020603050405020304" pitchFamily="18" charset="0"/>
              </a:rPr>
              <a:t>CCL</a:t>
            </a:r>
            <a:r>
              <a:rPr lang="zh-CN" altLang="en-US" sz="1600" dirty="0">
                <a:latin typeface="Times New Roman" panose="02020603050405020304" pitchFamily="18" charset="0"/>
                <a:cs typeface="Times New Roman" panose="02020603050405020304" pitchFamily="18" charset="0"/>
              </a:rPr>
              <a:t>数据含有的验证集，得到稳定准确的</a:t>
            </a:r>
            <a:r>
              <a:rPr lang="en-US" altLang="zh-CN" sz="1600" dirty="0">
                <a:latin typeface="Times New Roman" panose="02020603050405020304" pitchFamily="18" charset="0"/>
                <a:cs typeface="Times New Roman" panose="02020603050405020304" pitchFamily="18" charset="0"/>
              </a:rPr>
              <a:t>CV</a:t>
            </a:r>
            <a:r>
              <a:rPr lang="zh-CN" altLang="en-US" sz="1600" dirty="0">
                <a:latin typeface="Times New Roman" panose="02020603050405020304" pitchFamily="18" charset="0"/>
                <a:cs typeface="Times New Roman" panose="02020603050405020304" pitchFamily="18" charset="0"/>
              </a:rPr>
              <a:t>成绩。</a:t>
            </a:r>
            <a:endParaRPr lang="en-US" altLang="zh-CN" sz="1600"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endParaRPr lang="en-US" altLang="zh-CN" sz="1050"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模型推理：</a:t>
            </a:r>
            <a:endParaRPr lang="en-US" altLang="zh-CN" sz="2400" b="1" dirty="0">
              <a:latin typeface="Times New Roman" panose="02020603050405020304" pitchFamily="18" charset="0"/>
              <a:cs typeface="Times New Roman" panose="02020603050405020304" pitchFamily="18" charset="0"/>
            </a:endParaRPr>
          </a:p>
          <a:p>
            <a:pPr>
              <a:lnSpc>
                <a:spcPts val="2800"/>
              </a:lnSpc>
            </a:pPr>
            <a:r>
              <a:rPr lang="en-US" altLang="zh-CN" sz="2400" b="1"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针对长文本，滑窗预测，预测完进行拼接。线上提升约     </a:t>
            </a:r>
            <a:endParaRPr lang="en-US" altLang="zh-CN" sz="1600" dirty="0">
              <a:latin typeface="Times New Roman" panose="02020603050405020304" pitchFamily="18" charset="0"/>
              <a:cs typeface="Times New Roman" panose="02020603050405020304" pitchFamily="18" charset="0"/>
            </a:endParaRPr>
          </a:p>
          <a:p>
            <a:pPr>
              <a:lnSpc>
                <a:spcPts val="2800"/>
              </a:lnSpc>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1k</a:t>
            </a:r>
            <a:br>
              <a:rPr lang="en-US" altLang="zh-CN" sz="2400" dirty="0">
                <a:latin typeface="Times New Roman" panose="02020603050405020304" pitchFamily="18" charset="0"/>
                <a:cs typeface="Times New Roman" panose="02020603050405020304" pitchFamily="18" charset="0"/>
              </a:rPr>
            </a:b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151"/>
    </mc:Choice>
    <mc:Fallback xmlns="">
      <p:transition spd="slow" advTm="315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TRmZTMxODc1YTk3YTdhYzU3ZDE4MDZmODI0ZTJmYzQifQ=="/>
  <p:tag name="KSO_WPP_MARK_KEY" val="3d03e48f-4514-413a-bad3-e0a01cced1af"/>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TotalTime>
  <Words>1483</Words>
  <Application>Microsoft Office PowerPoint</Application>
  <PresentationFormat>宽屏</PresentationFormat>
  <Paragraphs>256</Paragraphs>
  <Slides>18</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方正兰亭中黑简体</vt:lpstr>
      <vt:lpstr>汉仪旗黑-75W</vt:lpstr>
      <vt:lpstr>汉仪旗黑-95W</vt:lpstr>
      <vt:lpstr>思源黑体 CN Bold</vt:lpstr>
      <vt:lpstr>宋体</vt:lpstr>
      <vt:lpstr>微软雅黑</vt:lpstr>
      <vt:lpstr>Arial</vt:lpstr>
      <vt:lpstr>Calibri</vt:lpstr>
      <vt:lpstr>Segoe UI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向严</cp:lastModifiedBy>
  <cp:revision>856</cp:revision>
  <dcterms:created xsi:type="dcterms:W3CDTF">2021-08-23T09:57:00Z</dcterms:created>
  <dcterms:modified xsi:type="dcterms:W3CDTF">2022-11-28T05:57:35Z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CAD25F5AE6824B20BC7D2F860EDA2889</vt:lpwstr>
  </property>
  <property fmtid="{D5CDD505-2E9C-101B-9397-08002B2CF9AE}" pid="3" name="KSOProductBuildVer">
    <vt:lpwstr>2052-11.1.0.12651</vt:lpwstr>
  </property>
</Properties>
</file>