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9" r:id="rId2"/>
    <p:sldId id="497" r:id="rId3"/>
    <p:sldId id="430" r:id="rId4"/>
    <p:sldId id="493" r:id="rId5"/>
    <p:sldId id="495" r:id="rId6"/>
    <p:sldId id="490" r:id="rId7"/>
    <p:sldId id="498" r:id="rId8"/>
    <p:sldId id="501" r:id="rId9"/>
    <p:sldId id="516" r:id="rId10"/>
    <p:sldId id="517" r:id="rId11"/>
    <p:sldId id="518" r:id="rId12"/>
    <p:sldId id="506" r:id="rId13"/>
    <p:sldId id="507" r:id="rId14"/>
    <p:sldId id="50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499" r:id="rId25"/>
    <p:sldId id="509" r:id="rId26"/>
    <p:sldId id="510" r:id="rId27"/>
    <p:sldId id="511" r:id="rId28"/>
    <p:sldId id="512" r:id="rId29"/>
    <p:sldId id="513" r:id="rId30"/>
    <p:sldId id="51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9BB5"/>
    <a:srgbClr val="FF6B57"/>
    <a:srgbClr val="41C3AC"/>
    <a:srgbClr val="FF884D"/>
    <a:srgbClr val="81B9C3"/>
    <a:srgbClr val="32526E"/>
    <a:srgbClr val="333333"/>
    <a:srgbClr val="F5F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4280" autoAdjust="0"/>
  </p:normalViewPr>
  <p:slideViewPr>
    <p:cSldViewPr snapToGrid="0" showGuides="1">
      <p:cViewPr varScale="1">
        <p:scale>
          <a:sx n="64" d="100"/>
          <a:sy n="64" d="100"/>
        </p:scale>
        <p:origin x="636" y="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324"/>
    </p:cViewPr>
  </p:sorterViewPr>
  <p:notesViewPr>
    <p:cSldViewPr snapToGrid="0" showGuides="1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447-4F1F-AD78-AF3974851B61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447-4F1F-AD78-AF3974851B6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89</c:v>
                </c:pt>
                <c:pt idx="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447-4F1F-AD78-AF3974851B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C0B-471D-BF9B-20C71146A285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C0B-471D-BF9B-20C71146A28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66</c:v>
                </c:pt>
                <c:pt idx="1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C0B-471D-BF9B-20C71146A2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C7D56-B794-4F59-BC8B-C8FC1FB0A144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8991A-DA0C-4E57-96A1-51B0AF4D1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20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5C4FC-6CCC-4B93-9FC1-7C5EB84AB745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416CC-1F0A-4834-8C3E-304E1B86F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28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6516688" cy="6858001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6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4831464" cy="6858001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55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675312" y="-1"/>
            <a:ext cx="6516688" cy="6858001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70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79463" y="2033117"/>
            <a:ext cx="2732087" cy="27305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317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3429001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084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476082" y="2521337"/>
            <a:ext cx="3027694" cy="3027342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481374" y="1760974"/>
            <a:ext cx="1517904" cy="1517904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997161" y="1760974"/>
            <a:ext cx="1517904" cy="1517904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3510479" y="1760974"/>
            <a:ext cx="1517904" cy="1517904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3510479" y="3276056"/>
            <a:ext cx="1517904" cy="1517904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3510479" y="4785494"/>
            <a:ext cx="1517904" cy="1517904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481374" y="4785494"/>
            <a:ext cx="1517904" cy="1517904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2001747" y="4785494"/>
            <a:ext cx="1517904" cy="1517904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2751527" y="2521337"/>
            <a:ext cx="1517904" cy="1517904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2751527" y="4026542"/>
            <a:ext cx="1517904" cy="1517904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14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481374" y="1760974"/>
            <a:ext cx="1517904" cy="1517904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999278" y="1760974"/>
            <a:ext cx="1517904" cy="1517904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3517182" y="1760974"/>
            <a:ext cx="1517904" cy="1517904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3517182" y="3278878"/>
            <a:ext cx="1517904" cy="1517904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2758230" y="2519926"/>
            <a:ext cx="1517904" cy="1517904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3517182" y="4796782"/>
            <a:ext cx="1517904" cy="1517904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2758230" y="4037830"/>
            <a:ext cx="1517904" cy="1517904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1999278" y="4796782"/>
            <a:ext cx="1517904" cy="1517904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481374" y="4796782"/>
            <a:ext cx="1517904" cy="1517904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481197" y="2519926"/>
            <a:ext cx="3036162" cy="303580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65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691419" y="2898647"/>
            <a:ext cx="1517904" cy="1517904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2176352" y="2898647"/>
            <a:ext cx="1517904" cy="1517904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410036" y="2138283"/>
            <a:ext cx="1517904" cy="1517904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2928639" y="2138283"/>
            <a:ext cx="1517904" cy="1517904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47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4446543" y="2138283"/>
            <a:ext cx="1517904" cy="1517904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1410036" y="3661835"/>
            <a:ext cx="1517904" cy="1517904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2928639" y="3661835"/>
            <a:ext cx="1517904" cy="1517904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50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4446543" y="3661835"/>
            <a:ext cx="1517904" cy="1517904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8546070" y="2898647"/>
            <a:ext cx="1517904" cy="1517904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52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7031003" y="2898647"/>
            <a:ext cx="1517904" cy="1517904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53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6264687" y="2138283"/>
            <a:ext cx="1517904" cy="1517904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5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7783290" y="2138283"/>
            <a:ext cx="1517904" cy="1517904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55" name="Picture Placeholder 2"/>
          <p:cNvSpPr>
            <a:spLocks noGrp="1"/>
          </p:cNvSpPr>
          <p:nvPr>
            <p:ph type="pic" sz="quarter" idx="38"/>
          </p:nvPr>
        </p:nvSpPr>
        <p:spPr>
          <a:xfrm>
            <a:off x="9301194" y="2138283"/>
            <a:ext cx="1517904" cy="1517904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6264687" y="3661835"/>
            <a:ext cx="1517904" cy="1517904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7783290" y="3661835"/>
            <a:ext cx="1517904" cy="1517904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9301194" y="3661835"/>
            <a:ext cx="1517904" cy="1517904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122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305425" y="0"/>
            <a:ext cx="6886576" cy="6857999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00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153544" y="0"/>
            <a:ext cx="8963024" cy="6858000"/>
          </a:xfrm>
          <a:prstGeom prst="trapezoid">
            <a:avLst>
              <a:gd name="adj" fmla="val 28333"/>
            </a:avLst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8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664015" y="1864161"/>
            <a:ext cx="931333" cy="932688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371571" y="1864161"/>
            <a:ext cx="931333" cy="932688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084547" y="1864161"/>
            <a:ext cx="931333" cy="932688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8793458" y="1864161"/>
            <a:ext cx="931333" cy="932688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0501014" y="1864161"/>
            <a:ext cx="931333" cy="932688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7593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033268" y="0"/>
            <a:ext cx="8876942" cy="6858000"/>
          </a:xfrm>
          <a:prstGeom prst="trapezoid">
            <a:avLst>
              <a:gd name="adj" fmla="val 24961"/>
            </a:avLst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5371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1"/>
          </p:nvPr>
        </p:nvSpPr>
        <p:spPr>
          <a:xfrm flipV="1">
            <a:off x="-2150553" y="0"/>
            <a:ext cx="8876942" cy="6858000"/>
          </a:xfrm>
          <a:prstGeom prst="trapezoid">
            <a:avLst>
              <a:gd name="adj" fmla="val 24961"/>
            </a:avLst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3275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371727" y="4930591"/>
            <a:ext cx="1170432" cy="117043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739866" y="4930591"/>
            <a:ext cx="1170432" cy="117043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292257" y="2272779"/>
            <a:ext cx="1170432" cy="117043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666570" y="2272779"/>
            <a:ext cx="1170432" cy="117043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9546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654450" y="5221174"/>
            <a:ext cx="1170432" cy="117043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3285376" y="5221174"/>
            <a:ext cx="1170432" cy="117043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654450" y="971641"/>
            <a:ext cx="1170432" cy="117043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285376" y="971641"/>
            <a:ext cx="1170432" cy="117043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363128" y="3106304"/>
            <a:ext cx="1170432" cy="117043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7735003" y="3106304"/>
            <a:ext cx="1170432" cy="117043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2526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669096" y="3103337"/>
            <a:ext cx="1170432" cy="117043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294783" y="3103337"/>
            <a:ext cx="1170432" cy="117043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382919" y="983890"/>
            <a:ext cx="1170432" cy="117043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751993" y="983890"/>
            <a:ext cx="1170432" cy="117043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6741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1972236" y="-412378"/>
            <a:ext cx="9857232" cy="7269480"/>
          </a:xfrm>
          <a:prstGeom prst="flowChartManualOperation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8729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435" y="0"/>
            <a:ext cx="6912864" cy="6858000"/>
          </a:xfrm>
          <a:prstGeom prst="parallelogram">
            <a:avLst>
              <a:gd name="adj" fmla="val 44621"/>
            </a:avLst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4015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769883" y="0"/>
            <a:ext cx="3264408" cy="3429000"/>
          </a:xfrm>
          <a:prstGeom prst="parallelogram">
            <a:avLst>
              <a:gd name="adj" fmla="val 36484"/>
            </a:avLst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844572" y="0"/>
            <a:ext cx="3264408" cy="3429000"/>
          </a:xfrm>
          <a:prstGeom prst="parallelogram">
            <a:avLst>
              <a:gd name="adj" fmla="val 36484"/>
            </a:avLst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917927" y="0"/>
            <a:ext cx="3264408" cy="3429000"/>
          </a:xfrm>
          <a:prstGeom prst="parallelogram">
            <a:avLst>
              <a:gd name="adj" fmla="val 36484"/>
            </a:avLst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576414" y="3429000"/>
            <a:ext cx="3264408" cy="3429000"/>
          </a:xfrm>
          <a:prstGeom prst="parallelogram">
            <a:avLst>
              <a:gd name="adj" fmla="val 36484"/>
            </a:avLst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651103" y="3429000"/>
            <a:ext cx="3264408" cy="3429000"/>
          </a:xfrm>
          <a:prstGeom prst="parallelogram">
            <a:avLst>
              <a:gd name="adj" fmla="val 36484"/>
            </a:avLst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724458" y="3429000"/>
            <a:ext cx="3264408" cy="3429000"/>
          </a:xfrm>
          <a:prstGeom prst="parallelogram">
            <a:avLst>
              <a:gd name="adj" fmla="val 36484"/>
            </a:avLst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6630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688140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bg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bg1"/>
              </a:solidFill>
              <a:latin typeface="Bebas" pitchFamily="2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3450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78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570575" y="2451563"/>
            <a:ext cx="931333" cy="932688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0348456" y="2451563"/>
            <a:ext cx="931333" cy="932688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8570575" y="3665987"/>
            <a:ext cx="931333" cy="932688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0348456" y="3665987"/>
            <a:ext cx="931333" cy="932688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8570575" y="4836967"/>
            <a:ext cx="931333" cy="932688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0302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0" y="1965326"/>
            <a:ext cx="12192000" cy="2927350"/>
          </a:xfrm>
        </p:spPr>
      </p:sp>
    </p:spTree>
    <p:extLst>
      <p:ext uri="{BB962C8B-B14F-4D97-AF65-F5344CB8AC3E}">
        <p14:creationId xmlns:p14="http://schemas.microsoft.com/office/powerpoint/2010/main" val="29734537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97616" y="2022594"/>
            <a:ext cx="2124000" cy="2124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214481" y="1723147"/>
            <a:ext cx="1656000" cy="165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769824" y="3294772"/>
            <a:ext cx="1656000" cy="165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88617" y="4348525"/>
            <a:ext cx="1692000" cy="1692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472268" y="3963752"/>
            <a:ext cx="1512000" cy="1512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599570" y="3118033"/>
            <a:ext cx="2016000" cy="201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264881" y="4978505"/>
            <a:ext cx="1044000" cy="1044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0985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2463114" y="-247136"/>
            <a:ext cx="7589520" cy="758952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35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192235" y="1"/>
            <a:ext cx="2999766" cy="4319752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064077" y="1"/>
            <a:ext cx="2999766" cy="4319752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128155" y="2546636"/>
            <a:ext cx="2999766" cy="4319752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3545732"/>
            <a:ext cx="2999766" cy="3320656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094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760373" y="1"/>
            <a:ext cx="3431628" cy="4319752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255172" y="2538247"/>
            <a:ext cx="3431628" cy="4319752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7054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981200" y="1937658"/>
            <a:ext cx="4114800" cy="19812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077200" y="1937658"/>
            <a:ext cx="4114800" cy="19812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3918858"/>
            <a:ext cx="4114800" cy="19812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96000" y="3918858"/>
            <a:ext cx="4114800" cy="19812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9464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452256"/>
            <a:ext cx="12192000" cy="24057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 rot="20999388">
            <a:off x="753971" y="2232183"/>
            <a:ext cx="2194560" cy="2852928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1"/>
          </p:nvPr>
        </p:nvSpPr>
        <p:spPr>
          <a:xfrm rot="683047">
            <a:off x="2834544" y="2455869"/>
            <a:ext cx="2194560" cy="2852928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2"/>
          </p:nvPr>
        </p:nvSpPr>
        <p:spPr>
          <a:xfrm rot="21245872">
            <a:off x="4898121" y="1973674"/>
            <a:ext cx="2194560" cy="2852928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3"/>
          </p:nvPr>
        </p:nvSpPr>
        <p:spPr>
          <a:xfrm rot="20810382">
            <a:off x="7013999" y="2212653"/>
            <a:ext cx="2194560" cy="2852928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4"/>
          </p:nvPr>
        </p:nvSpPr>
        <p:spPr>
          <a:xfrm rot="885991">
            <a:off x="9110006" y="2235257"/>
            <a:ext cx="2194560" cy="2852928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bg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bg1"/>
              </a:solidFill>
              <a:latin typeface="Bebas" pitchFamily="2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4258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315818"/>
            <a:ext cx="12192000" cy="374904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724400" y="1677595"/>
            <a:ext cx="2743200" cy="2743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8888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434689" y="1654311"/>
            <a:ext cx="1325880" cy="132588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437644" y="4083842"/>
            <a:ext cx="1325880" cy="132588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105436" y="4083842"/>
            <a:ext cx="1325880" cy="132588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771644" y="4083842"/>
            <a:ext cx="1325880" cy="132588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425256" y="4061406"/>
            <a:ext cx="1325880" cy="132588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3292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438400" y="0"/>
            <a:ext cx="2438400" cy="24384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876800" y="0"/>
            <a:ext cx="2438400" cy="24384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315200" y="0"/>
            <a:ext cx="2438400" cy="24384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753600" y="0"/>
            <a:ext cx="2438400" cy="24384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38400" y="2438400"/>
            <a:ext cx="2438400" cy="24384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76800" y="2438400"/>
            <a:ext cx="2438400" cy="24384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315200" y="2438400"/>
            <a:ext cx="2438400" cy="24384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53600" y="2438400"/>
            <a:ext cx="2438400" cy="24384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2438400"/>
            <a:ext cx="2438400" cy="24384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98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005274" y="2418507"/>
            <a:ext cx="4031390" cy="2853857"/>
          </a:xfrm>
          <a:custGeom>
            <a:avLst/>
            <a:gdLst>
              <a:gd name="connsiteX0" fmla="*/ 0 w 2370748"/>
              <a:gd name="connsiteY0" fmla="*/ 0 h 2110573"/>
              <a:gd name="connsiteX1" fmla="*/ 2370748 w 2370748"/>
              <a:gd name="connsiteY1" fmla="*/ 0 h 2110573"/>
              <a:gd name="connsiteX2" fmla="*/ 2370748 w 2370748"/>
              <a:gd name="connsiteY2" fmla="*/ 2110573 h 2110573"/>
              <a:gd name="connsiteX3" fmla="*/ 0 w 2370748"/>
              <a:gd name="connsiteY3" fmla="*/ 2110573 h 2110573"/>
              <a:gd name="connsiteX4" fmla="*/ 0 w 2370748"/>
              <a:gd name="connsiteY4" fmla="*/ 0 h 2110573"/>
              <a:gd name="connsiteX0" fmla="*/ 748632 w 3119380"/>
              <a:gd name="connsiteY0" fmla="*/ 0 h 2110573"/>
              <a:gd name="connsiteX1" fmla="*/ 3119380 w 3119380"/>
              <a:gd name="connsiteY1" fmla="*/ 0 h 2110573"/>
              <a:gd name="connsiteX2" fmla="*/ 3119380 w 3119380"/>
              <a:gd name="connsiteY2" fmla="*/ 2110573 h 2110573"/>
              <a:gd name="connsiteX3" fmla="*/ 0 w 3119380"/>
              <a:gd name="connsiteY3" fmla="*/ 1276384 h 2110573"/>
              <a:gd name="connsiteX4" fmla="*/ 748632 w 3119380"/>
              <a:gd name="connsiteY4" fmla="*/ 0 h 2110573"/>
              <a:gd name="connsiteX0" fmla="*/ 748632 w 3242370"/>
              <a:gd name="connsiteY0" fmla="*/ 0 h 3041015"/>
              <a:gd name="connsiteX1" fmla="*/ 3119380 w 3242370"/>
              <a:gd name="connsiteY1" fmla="*/ 0 h 3041015"/>
              <a:gd name="connsiteX2" fmla="*/ 3242370 w 3242370"/>
              <a:gd name="connsiteY2" fmla="*/ 3041015 h 3041015"/>
              <a:gd name="connsiteX3" fmla="*/ 0 w 3242370"/>
              <a:gd name="connsiteY3" fmla="*/ 1276384 h 3041015"/>
              <a:gd name="connsiteX4" fmla="*/ 748632 w 3242370"/>
              <a:gd name="connsiteY4" fmla="*/ 0 h 3041015"/>
              <a:gd name="connsiteX0" fmla="*/ 748632 w 4188854"/>
              <a:gd name="connsiteY0" fmla="*/ 0 h 3041015"/>
              <a:gd name="connsiteX1" fmla="*/ 4188854 w 4188854"/>
              <a:gd name="connsiteY1" fmla="*/ 1368926 h 3041015"/>
              <a:gd name="connsiteX2" fmla="*/ 3242370 w 4188854"/>
              <a:gd name="connsiteY2" fmla="*/ 3041015 h 3041015"/>
              <a:gd name="connsiteX3" fmla="*/ 0 w 4188854"/>
              <a:gd name="connsiteY3" fmla="*/ 1276384 h 3041015"/>
              <a:gd name="connsiteX4" fmla="*/ 748632 w 4188854"/>
              <a:gd name="connsiteY4" fmla="*/ 0 h 3041015"/>
              <a:gd name="connsiteX0" fmla="*/ 1176422 w 4188854"/>
              <a:gd name="connsiteY0" fmla="*/ 0 h 2912678"/>
              <a:gd name="connsiteX1" fmla="*/ 4188854 w 4188854"/>
              <a:gd name="connsiteY1" fmla="*/ 1240589 h 2912678"/>
              <a:gd name="connsiteX2" fmla="*/ 3242370 w 4188854"/>
              <a:gd name="connsiteY2" fmla="*/ 2912678 h 2912678"/>
              <a:gd name="connsiteX3" fmla="*/ 0 w 4188854"/>
              <a:gd name="connsiteY3" fmla="*/ 1148047 h 2912678"/>
              <a:gd name="connsiteX4" fmla="*/ 1176422 w 4188854"/>
              <a:gd name="connsiteY4" fmla="*/ 0 h 2912678"/>
              <a:gd name="connsiteX0" fmla="*/ 1181769 w 4188854"/>
              <a:gd name="connsiteY0" fmla="*/ 0 h 2912678"/>
              <a:gd name="connsiteX1" fmla="*/ 4188854 w 4188854"/>
              <a:gd name="connsiteY1" fmla="*/ 1240589 h 2912678"/>
              <a:gd name="connsiteX2" fmla="*/ 3242370 w 4188854"/>
              <a:gd name="connsiteY2" fmla="*/ 2912678 h 2912678"/>
              <a:gd name="connsiteX3" fmla="*/ 0 w 4188854"/>
              <a:gd name="connsiteY3" fmla="*/ 1148047 h 2912678"/>
              <a:gd name="connsiteX4" fmla="*/ 1181769 w 4188854"/>
              <a:gd name="connsiteY4" fmla="*/ 0 h 2912678"/>
              <a:gd name="connsiteX0" fmla="*/ 1176421 w 4183506"/>
              <a:gd name="connsiteY0" fmla="*/ 0 h 2912678"/>
              <a:gd name="connsiteX1" fmla="*/ 4183506 w 4183506"/>
              <a:gd name="connsiteY1" fmla="*/ 1240589 h 2912678"/>
              <a:gd name="connsiteX2" fmla="*/ 3237022 w 4183506"/>
              <a:gd name="connsiteY2" fmla="*/ 2912678 h 2912678"/>
              <a:gd name="connsiteX3" fmla="*/ 0 w 4183506"/>
              <a:gd name="connsiteY3" fmla="*/ 1142700 h 2912678"/>
              <a:gd name="connsiteX4" fmla="*/ 1176421 w 4183506"/>
              <a:gd name="connsiteY4" fmla="*/ 0 h 2912678"/>
              <a:gd name="connsiteX0" fmla="*/ 1171073 w 4178158"/>
              <a:gd name="connsiteY0" fmla="*/ 0 h 2912678"/>
              <a:gd name="connsiteX1" fmla="*/ 4178158 w 4178158"/>
              <a:gd name="connsiteY1" fmla="*/ 1240589 h 2912678"/>
              <a:gd name="connsiteX2" fmla="*/ 3231674 w 4178158"/>
              <a:gd name="connsiteY2" fmla="*/ 2912678 h 2912678"/>
              <a:gd name="connsiteX3" fmla="*/ 0 w 4178158"/>
              <a:gd name="connsiteY3" fmla="*/ 1132005 h 2912678"/>
              <a:gd name="connsiteX4" fmla="*/ 1171073 w 4178158"/>
              <a:gd name="connsiteY4" fmla="*/ 0 h 2912678"/>
              <a:gd name="connsiteX0" fmla="*/ 1171073 w 4028431"/>
              <a:gd name="connsiteY0" fmla="*/ 0 h 2912678"/>
              <a:gd name="connsiteX1" fmla="*/ 4028431 w 4028431"/>
              <a:gd name="connsiteY1" fmla="*/ 1283368 h 2912678"/>
              <a:gd name="connsiteX2" fmla="*/ 3231674 w 4028431"/>
              <a:gd name="connsiteY2" fmla="*/ 2912678 h 2912678"/>
              <a:gd name="connsiteX3" fmla="*/ 0 w 4028431"/>
              <a:gd name="connsiteY3" fmla="*/ 1132005 h 2912678"/>
              <a:gd name="connsiteX4" fmla="*/ 1171073 w 4028431"/>
              <a:gd name="connsiteY4" fmla="*/ 0 h 2912678"/>
              <a:gd name="connsiteX0" fmla="*/ 1171073 w 4028431"/>
              <a:gd name="connsiteY0" fmla="*/ 0 h 2853857"/>
              <a:gd name="connsiteX1" fmla="*/ 4028431 w 4028431"/>
              <a:gd name="connsiteY1" fmla="*/ 1283368 h 2853857"/>
              <a:gd name="connsiteX2" fmla="*/ 3135421 w 4028431"/>
              <a:gd name="connsiteY2" fmla="*/ 2853857 h 2853857"/>
              <a:gd name="connsiteX3" fmla="*/ 0 w 4028431"/>
              <a:gd name="connsiteY3" fmla="*/ 1132005 h 2853857"/>
              <a:gd name="connsiteX4" fmla="*/ 1171073 w 4028431"/>
              <a:gd name="connsiteY4" fmla="*/ 0 h 2853857"/>
              <a:gd name="connsiteX0" fmla="*/ 1171073 w 4028431"/>
              <a:gd name="connsiteY0" fmla="*/ 0 h 2853857"/>
              <a:gd name="connsiteX1" fmla="*/ 4028431 w 4028431"/>
              <a:gd name="connsiteY1" fmla="*/ 1283368 h 2853857"/>
              <a:gd name="connsiteX2" fmla="*/ 3135421 w 4028431"/>
              <a:gd name="connsiteY2" fmla="*/ 2853857 h 2853857"/>
              <a:gd name="connsiteX3" fmla="*/ 0 w 4028431"/>
              <a:gd name="connsiteY3" fmla="*/ 1132005 h 2853857"/>
              <a:gd name="connsiteX4" fmla="*/ 1171073 w 4028431"/>
              <a:gd name="connsiteY4" fmla="*/ 0 h 2853857"/>
              <a:gd name="connsiteX0" fmla="*/ 1174032 w 4031390"/>
              <a:gd name="connsiteY0" fmla="*/ 0 h 2853857"/>
              <a:gd name="connsiteX1" fmla="*/ 4031390 w 4031390"/>
              <a:gd name="connsiteY1" fmla="*/ 1283368 h 2853857"/>
              <a:gd name="connsiteX2" fmla="*/ 3138380 w 4031390"/>
              <a:gd name="connsiteY2" fmla="*/ 2853857 h 2853857"/>
              <a:gd name="connsiteX3" fmla="*/ 0 w 4031390"/>
              <a:gd name="connsiteY3" fmla="*/ 1129045 h 2853857"/>
              <a:gd name="connsiteX4" fmla="*/ 1174032 w 4031390"/>
              <a:gd name="connsiteY4" fmla="*/ 0 h 285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1390" h="2853857">
                <a:moveTo>
                  <a:pt x="1174032" y="0"/>
                </a:moveTo>
                <a:lnTo>
                  <a:pt x="4031390" y="1283368"/>
                </a:lnTo>
                <a:lnTo>
                  <a:pt x="3138380" y="2853857"/>
                </a:lnTo>
                <a:lnTo>
                  <a:pt x="0" y="1129045"/>
                </a:lnTo>
                <a:lnTo>
                  <a:pt x="117403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03703" y="2167321"/>
            <a:ext cx="4180029" cy="2905725"/>
          </a:xfrm>
          <a:custGeom>
            <a:avLst/>
            <a:gdLst>
              <a:gd name="connsiteX0" fmla="*/ 0 w 2370748"/>
              <a:gd name="connsiteY0" fmla="*/ 0 h 2110573"/>
              <a:gd name="connsiteX1" fmla="*/ 2370748 w 2370748"/>
              <a:gd name="connsiteY1" fmla="*/ 0 h 2110573"/>
              <a:gd name="connsiteX2" fmla="*/ 2370748 w 2370748"/>
              <a:gd name="connsiteY2" fmla="*/ 2110573 h 2110573"/>
              <a:gd name="connsiteX3" fmla="*/ 0 w 2370748"/>
              <a:gd name="connsiteY3" fmla="*/ 2110573 h 2110573"/>
              <a:gd name="connsiteX4" fmla="*/ 0 w 2370748"/>
              <a:gd name="connsiteY4" fmla="*/ 0 h 2110573"/>
              <a:gd name="connsiteX0" fmla="*/ 748632 w 3119380"/>
              <a:gd name="connsiteY0" fmla="*/ 0 h 2110573"/>
              <a:gd name="connsiteX1" fmla="*/ 3119380 w 3119380"/>
              <a:gd name="connsiteY1" fmla="*/ 0 h 2110573"/>
              <a:gd name="connsiteX2" fmla="*/ 3119380 w 3119380"/>
              <a:gd name="connsiteY2" fmla="*/ 2110573 h 2110573"/>
              <a:gd name="connsiteX3" fmla="*/ 0 w 3119380"/>
              <a:gd name="connsiteY3" fmla="*/ 1276384 h 2110573"/>
              <a:gd name="connsiteX4" fmla="*/ 748632 w 3119380"/>
              <a:gd name="connsiteY4" fmla="*/ 0 h 2110573"/>
              <a:gd name="connsiteX0" fmla="*/ 748632 w 3242370"/>
              <a:gd name="connsiteY0" fmla="*/ 0 h 3041015"/>
              <a:gd name="connsiteX1" fmla="*/ 3119380 w 3242370"/>
              <a:gd name="connsiteY1" fmla="*/ 0 h 3041015"/>
              <a:gd name="connsiteX2" fmla="*/ 3242370 w 3242370"/>
              <a:gd name="connsiteY2" fmla="*/ 3041015 h 3041015"/>
              <a:gd name="connsiteX3" fmla="*/ 0 w 3242370"/>
              <a:gd name="connsiteY3" fmla="*/ 1276384 h 3041015"/>
              <a:gd name="connsiteX4" fmla="*/ 748632 w 3242370"/>
              <a:gd name="connsiteY4" fmla="*/ 0 h 3041015"/>
              <a:gd name="connsiteX0" fmla="*/ 748632 w 4188854"/>
              <a:gd name="connsiteY0" fmla="*/ 0 h 3041015"/>
              <a:gd name="connsiteX1" fmla="*/ 4188854 w 4188854"/>
              <a:gd name="connsiteY1" fmla="*/ 1368926 h 3041015"/>
              <a:gd name="connsiteX2" fmla="*/ 3242370 w 4188854"/>
              <a:gd name="connsiteY2" fmla="*/ 3041015 h 3041015"/>
              <a:gd name="connsiteX3" fmla="*/ 0 w 4188854"/>
              <a:gd name="connsiteY3" fmla="*/ 1276384 h 3041015"/>
              <a:gd name="connsiteX4" fmla="*/ 748632 w 4188854"/>
              <a:gd name="connsiteY4" fmla="*/ 0 h 3041015"/>
              <a:gd name="connsiteX0" fmla="*/ 1176422 w 4188854"/>
              <a:gd name="connsiteY0" fmla="*/ 0 h 2912678"/>
              <a:gd name="connsiteX1" fmla="*/ 4188854 w 4188854"/>
              <a:gd name="connsiteY1" fmla="*/ 1240589 h 2912678"/>
              <a:gd name="connsiteX2" fmla="*/ 3242370 w 4188854"/>
              <a:gd name="connsiteY2" fmla="*/ 2912678 h 2912678"/>
              <a:gd name="connsiteX3" fmla="*/ 0 w 4188854"/>
              <a:gd name="connsiteY3" fmla="*/ 1148047 h 2912678"/>
              <a:gd name="connsiteX4" fmla="*/ 1176422 w 4188854"/>
              <a:gd name="connsiteY4" fmla="*/ 0 h 2912678"/>
              <a:gd name="connsiteX0" fmla="*/ 1181769 w 4188854"/>
              <a:gd name="connsiteY0" fmla="*/ 0 h 2912678"/>
              <a:gd name="connsiteX1" fmla="*/ 4188854 w 4188854"/>
              <a:gd name="connsiteY1" fmla="*/ 1240589 h 2912678"/>
              <a:gd name="connsiteX2" fmla="*/ 3242370 w 4188854"/>
              <a:gd name="connsiteY2" fmla="*/ 2912678 h 2912678"/>
              <a:gd name="connsiteX3" fmla="*/ 0 w 4188854"/>
              <a:gd name="connsiteY3" fmla="*/ 1148047 h 2912678"/>
              <a:gd name="connsiteX4" fmla="*/ 1181769 w 4188854"/>
              <a:gd name="connsiteY4" fmla="*/ 0 h 2912678"/>
              <a:gd name="connsiteX0" fmla="*/ 1176421 w 4183506"/>
              <a:gd name="connsiteY0" fmla="*/ 0 h 2912678"/>
              <a:gd name="connsiteX1" fmla="*/ 4183506 w 4183506"/>
              <a:gd name="connsiteY1" fmla="*/ 1240589 h 2912678"/>
              <a:gd name="connsiteX2" fmla="*/ 3237022 w 4183506"/>
              <a:gd name="connsiteY2" fmla="*/ 2912678 h 2912678"/>
              <a:gd name="connsiteX3" fmla="*/ 0 w 4183506"/>
              <a:gd name="connsiteY3" fmla="*/ 1142700 h 2912678"/>
              <a:gd name="connsiteX4" fmla="*/ 1176421 w 4183506"/>
              <a:gd name="connsiteY4" fmla="*/ 0 h 2912678"/>
              <a:gd name="connsiteX0" fmla="*/ 1176421 w 4186983"/>
              <a:gd name="connsiteY0" fmla="*/ 0 h 2912678"/>
              <a:gd name="connsiteX1" fmla="*/ 4186983 w 4186983"/>
              <a:gd name="connsiteY1" fmla="*/ 1240589 h 2912678"/>
              <a:gd name="connsiteX2" fmla="*/ 3237022 w 4186983"/>
              <a:gd name="connsiteY2" fmla="*/ 2912678 h 2912678"/>
              <a:gd name="connsiteX3" fmla="*/ 0 w 4186983"/>
              <a:gd name="connsiteY3" fmla="*/ 1142700 h 2912678"/>
              <a:gd name="connsiteX4" fmla="*/ 1176421 w 4186983"/>
              <a:gd name="connsiteY4" fmla="*/ 0 h 2912678"/>
              <a:gd name="connsiteX0" fmla="*/ 1176421 w 4183506"/>
              <a:gd name="connsiteY0" fmla="*/ 0 h 2912678"/>
              <a:gd name="connsiteX1" fmla="*/ 4183506 w 4183506"/>
              <a:gd name="connsiteY1" fmla="*/ 1240589 h 2912678"/>
              <a:gd name="connsiteX2" fmla="*/ 3237022 w 4183506"/>
              <a:gd name="connsiteY2" fmla="*/ 2912678 h 2912678"/>
              <a:gd name="connsiteX3" fmla="*/ 0 w 4183506"/>
              <a:gd name="connsiteY3" fmla="*/ 1142700 h 2912678"/>
              <a:gd name="connsiteX4" fmla="*/ 1176421 w 4183506"/>
              <a:gd name="connsiteY4" fmla="*/ 0 h 2912678"/>
              <a:gd name="connsiteX0" fmla="*/ 1176421 w 4183506"/>
              <a:gd name="connsiteY0" fmla="*/ 0 h 2912678"/>
              <a:gd name="connsiteX1" fmla="*/ 4183506 w 4183506"/>
              <a:gd name="connsiteY1" fmla="*/ 1240589 h 2912678"/>
              <a:gd name="connsiteX2" fmla="*/ 3237022 w 4183506"/>
              <a:gd name="connsiteY2" fmla="*/ 2912678 h 2912678"/>
              <a:gd name="connsiteX3" fmla="*/ 0 w 4183506"/>
              <a:gd name="connsiteY3" fmla="*/ 1142700 h 2912678"/>
              <a:gd name="connsiteX4" fmla="*/ 1176421 w 4183506"/>
              <a:gd name="connsiteY4" fmla="*/ 0 h 2912678"/>
              <a:gd name="connsiteX0" fmla="*/ 1176421 w 4183506"/>
              <a:gd name="connsiteY0" fmla="*/ 0 h 2909201"/>
              <a:gd name="connsiteX1" fmla="*/ 4183506 w 4183506"/>
              <a:gd name="connsiteY1" fmla="*/ 1240589 h 2909201"/>
              <a:gd name="connsiteX2" fmla="*/ 3247452 w 4183506"/>
              <a:gd name="connsiteY2" fmla="*/ 2909201 h 2909201"/>
              <a:gd name="connsiteX3" fmla="*/ 0 w 4183506"/>
              <a:gd name="connsiteY3" fmla="*/ 1142700 h 2909201"/>
              <a:gd name="connsiteX4" fmla="*/ 1176421 w 4183506"/>
              <a:gd name="connsiteY4" fmla="*/ 0 h 2909201"/>
              <a:gd name="connsiteX0" fmla="*/ 1179898 w 4186983"/>
              <a:gd name="connsiteY0" fmla="*/ 0 h 2909201"/>
              <a:gd name="connsiteX1" fmla="*/ 4186983 w 4186983"/>
              <a:gd name="connsiteY1" fmla="*/ 1240589 h 2909201"/>
              <a:gd name="connsiteX2" fmla="*/ 3250929 w 4186983"/>
              <a:gd name="connsiteY2" fmla="*/ 2909201 h 2909201"/>
              <a:gd name="connsiteX3" fmla="*/ 0 w 4186983"/>
              <a:gd name="connsiteY3" fmla="*/ 1142700 h 2909201"/>
              <a:gd name="connsiteX4" fmla="*/ 1179898 w 4186983"/>
              <a:gd name="connsiteY4" fmla="*/ 0 h 2909201"/>
              <a:gd name="connsiteX0" fmla="*/ 1179898 w 4186983"/>
              <a:gd name="connsiteY0" fmla="*/ 0 h 2905725"/>
              <a:gd name="connsiteX1" fmla="*/ 4186983 w 4186983"/>
              <a:gd name="connsiteY1" fmla="*/ 1240589 h 2905725"/>
              <a:gd name="connsiteX2" fmla="*/ 3247453 w 4186983"/>
              <a:gd name="connsiteY2" fmla="*/ 2905725 h 2905725"/>
              <a:gd name="connsiteX3" fmla="*/ 0 w 4186983"/>
              <a:gd name="connsiteY3" fmla="*/ 1142700 h 2905725"/>
              <a:gd name="connsiteX4" fmla="*/ 1179898 w 4186983"/>
              <a:gd name="connsiteY4" fmla="*/ 0 h 2905725"/>
              <a:gd name="connsiteX0" fmla="*/ 1179898 w 4186983"/>
              <a:gd name="connsiteY0" fmla="*/ 0 h 2905725"/>
              <a:gd name="connsiteX1" fmla="*/ 4186983 w 4186983"/>
              <a:gd name="connsiteY1" fmla="*/ 1240589 h 2905725"/>
              <a:gd name="connsiteX2" fmla="*/ 3247453 w 4186983"/>
              <a:gd name="connsiteY2" fmla="*/ 2905725 h 2905725"/>
              <a:gd name="connsiteX3" fmla="*/ 0 w 4186983"/>
              <a:gd name="connsiteY3" fmla="*/ 1142700 h 2905725"/>
              <a:gd name="connsiteX4" fmla="*/ 1179898 w 4186983"/>
              <a:gd name="connsiteY4" fmla="*/ 0 h 2905725"/>
              <a:gd name="connsiteX0" fmla="*/ 1179898 w 4183506"/>
              <a:gd name="connsiteY0" fmla="*/ 0 h 2905725"/>
              <a:gd name="connsiteX1" fmla="*/ 4183506 w 4183506"/>
              <a:gd name="connsiteY1" fmla="*/ 1237112 h 2905725"/>
              <a:gd name="connsiteX2" fmla="*/ 3247453 w 4183506"/>
              <a:gd name="connsiteY2" fmla="*/ 2905725 h 2905725"/>
              <a:gd name="connsiteX3" fmla="*/ 0 w 4183506"/>
              <a:gd name="connsiteY3" fmla="*/ 1142700 h 2905725"/>
              <a:gd name="connsiteX4" fmla="*/ 1179898 w 4183506"/>
              <a:gd name="connsiteY4" fmla="*/ 0 h 2905725"/>
              <a:gd name="connsiteX0" fmla="*/ 1172944 w 4176552"/>
              <a:gd name="connsiteY0" fmla="*/ 0 h 2905725"/>
              <a:gd name="connsiteX1" fmla="*/ 4176552 w 4176552"/>
              <a:gd name="connsiteY1" fmla="*/ 1237112 h 2905725"/>
              <a:gd name="connsiteX2" fmla="*/ 3240499 w 4176552"/>
              <a:gd name="connsiteY2" fmla="*/ 2905725 h 2905725"/>
              <a:gd name="connsiteX3" fmla="*/ 0 w 4176552"/>
              <a:gd name="connsiteY3" fmla="*/ 1142700 h 2905725"/>
              <a:gd name="connsiteX4" fmla="*/ 1172944 w 4176552"/>
              <a:gd name="connsiteY4" fmla="*/ 0 h 2905725"/>
              <a:gd name="connsiteX0" fmla="*/ 1176421 w 4180029"/>
              <a:gd name="connsiteY0" fmla="*/ 0 h 2905725"/>
              <a:gd name="connsiteX1" fmla="*/ 4180029 w 4180029"/>
              <a:gd name="connsiteY1" fmla="*/ 1237112 h 2905725"/>
              <a:gd name="connsiteX2" fmla="*/ 3243976 w 4180029"/>
              <a:gd name="connsiteY2" fmla="*/ 2905725 h 2905725"/>
              <a:gd name="connsiteX3" fmla="*/ 0 w 4180029"/>
              <a:gd name="connsiteY3" fmla="*/ 1135747 h 2905725"/>
              <a:gd name="connsiteX4" fmla="*/ 1176421 w 4180029"/>
              <a:gd name="connsiteY4" fmla="*/ 0 h 290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0029" h="2905725">
                <a:moveTo>
                  <a:pt x="1176421" y="0"/>
                </a:moveTo>
                <a:lnTo>
                  <a:pt x="4180029" y="1237112"/>
                </a:lnTo>
                <a:lnTo>
                  <a:pt x="3243976" y="2905725"/>
                </a:lnTo>
                <a:lnTo>
                  <a:pt x="0" y="1135747"/>
                </a:lnTo>
                <a:lnTo>
                  <a:pt x="1176421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1981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88994" y="1842013"/>
            <a:ext cx="1920240" cy="192024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687164" y="1842013"/>
            <a:ext cx="1920240" cy="192024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585334" y="1842013"/>
            <a:ext cx="1920240" cy="192024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483504" y="1842013"/>
            <a:ext cx="1920240" cy="192024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4068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793453" y="3348841"/>
            <a:ext cx="1371600" cy="13716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50343" y="1977615"/>
            <a:ext cx="1371600" cy="13716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421903" y="1977615"/>
            <a:ext cx="1371600" cy="13716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793453" y="1977615"/>
            <a:ext cx="1371600" cy="13716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50343" y="4720775"/>
            <a:ext cx="1371600" cy="13716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21903" y="4720775"/>
            <a:ext cx="1371600" cy="13716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793453" y="4720775"/>
            <a:ext cx="1371600" cy="13716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50343" y="3348841"/>
            <a:ext cx="1371600" cy="13716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4501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4273565"/>
            <a:ext cx="1524000" cy="1850172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24000" y="4273565"/>
            <a:ext cx="1524000" cy="1850172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048000" y="4273565"/>
            <a:ext cx="1524000" cy="1850172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72000" y="4273565"/>
            <a:ext cx="1524000" cy="1850172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096000" y="4273565"/>
            <a:ext cx="1524000" cy="1850172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620000" y="4273565"/>
            <a:ext cx="1524000" cy="1850172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144000" y="4273565"/>
            <a:ext cx="1524000" cy="1850172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668000" y="4273565"/>
            <a:ext cx="1524000" cy="1850172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349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89012" y="1849295"/>
            <a:ext cx="1965960" cy="196596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2667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914434" y="1849295"/>
            <a:ext cx="1965960" cy="196596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307678" y="1849295"/>
            <a:ext cx="1965960" cy="196596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965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4634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903748" y="2396388"/>
            <a:ext cx="4194774" cy="260904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582637" y="3110183"/>
            <a:ext cx="1555709" cy="205495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034601" y="4030410"/>
            <a:ext cx="650497" cy="1155402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5857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4452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2338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7184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4457408"/>
            <a:ext cx="12192000" cy="2400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52438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60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640297" y="2038985"/>
            <a:ext cx="2377440" cy="2103222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916158" y="4233862"/>
            <a:ext cx="2377440" cy="210343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192019" y="2038985"/>
            <a:ext cx="2377440" cy="2103222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6042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4868862"/>
            <a:ext cx="12192000" cy="198913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3856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452256"/>
            <a:ext cx="12192000" cy="24057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52438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8920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5033639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8718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5033639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242665" y="1808077"/>
            <a:ext cx="1311965" cy="1311965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842865" y="1808077"/>
            <a:ext cx="1311965" cy="1311965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43065" y="1808077"/>
            <a:ext cx="1311965" cy="1311965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043265" y="1808077"/>
            <a:ext cx="1311965" cy="1311965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8643464" y="1808077"/>
            <a:ext cx="1311965" cy="1311965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043931" y="3390104"/>
            <a:ext cx="1311965" cy="1311965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44131" y="3390104"/>
            <a:ext cx="1311965" cy="1311965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244330" y="3390104"/>
            <a:ext cx="1311965" cy="1311965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7844531" y="3390104"/>
            <a:ext cx="1311965" cy="1311965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5843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3429001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422842" y="2585765"/>
            <a:ext cx="2899776" cy="1814043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263242" y="2345039"/>
            <a:ext cx="3681698" cy="2292275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867952" y="2585765"/>
            <a:ext cx="2899776" cy="1814043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657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5033639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56379" y="2418705"/>
            <a:ext cx="1451317" cy="2567172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1010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bg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bg1"/>
              </a:solidFill>
              <a:latin typeface="Bebas" pitchFamily="2" charset="0"/>
            </a:endParaRPr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11"/>
          </p:nvPr>
        </p:nvSpPr>
        <p:spPr>
          <a:xfrm>
            <a:off x="1411288" y="2538413"/>
            <a:ext cx="4445000" cy="2782887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727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096000" y="1327404"/>
            <a:ext cx="4203192" cy="420319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0878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-17760" y="-1"/>
            <a:ext cx="12209760" cy="685800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97616" y="2022594"/>
            <a:ext cx="2124000" cy="2124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214481" y="1723147"/>
            <a:ext cx="1656000" cy="165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769824" y="3294772"/>
            <a:ext cx="1656000" cy="165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88617" y="4348525"/>
            <a:ext cx="1692000" cy="1692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472268" y="3963752"/>
            <a:ext cx="1512000" cy="1512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599570" y="3118033"/>
            <a:ext cx="2016000" cy="201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264881" y="4978505"/>
            <a:ext cx="1044000" cy="1044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bg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bg1"/>
              </a:solidFill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5850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726987" y="2638653"/>
            <a:ext cx="1495299" cy="2626632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975359" y="2638653"/>
            <a:ext cx="1484734" cy="2626632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bg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bg1"/>
              </a:solidFill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71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 rot="1440130">
            <a:off x="6926012" y="-458653"/>
            <a:ext cx="4572000" cy="608076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08049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181964" y="1816100"/>
            <a:ext cx="9842091" cy="281276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41578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  <p:sp>
        <p:nvSpPr>
          <p:cNvPr id="9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174954" y="1816837"/>
            <a:ext cx="1406014" cy="1406014"/>
          </a:xfrm>
          <a:prstGeom prst="diamond">
            <a:avLst/>
          </a:prstGeom>
          <a:ln w="12700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3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602070" y="1816837"/>
            <a:ext cx="1406014" cy="1406014"/>
          </a:xfrm>
          <a:prstGeom prst="diamond">
            <a:avLst/>
          </a:prstGeom>
          <a:ln w="12700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6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29186" y="1816837"/>
            <a:ext cx="1406014" cy="1406014"/>
          </a:xfrm>
          <a:prstGeom prst="diamond">
            <a:avLst/>
          </a:prstGeom>
          <a:ln w="12700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6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456302" y="1816837"/>
            <a:ext cx="1406014" cy="1406014"/>
          </a:xfrm>
          <a:prstGeom prst="diamond">
            <a:avLst/>
          </a:prstGeom>
          <a:ln w="12700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6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883418" y="1816837"/>
            <a:ext cx="1406014" cy="1406014"/>
          </a:xfrm>
          <a:prstGeom prst="diamond">
            <a:avLst/>
          </a:prstGeom>
          <a:ln w="12700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7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310534" y="1816837"/>
            <a:ext cx="1406014" cy="1406014"/>
          </a:xfrm>
          <a:prstGeom prst="diamond">
            <a:avLst/>
          </a:prstGeom>
          <a:ln w="12700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7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37650" y="1816837"/>
            <a:ext cx="1406014" cy="1406014"/>
          </a:xfrm>
          <a:prstGeom prst="diamond">
            <a:avLst/>
          </a:prstGeom>
          <a:ln w="12700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7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887633" y="2533468"/>
            <a:ext cx="1406014" cy="1406014"/>
          </a:xfrm>
          <a:prstGeom prst="diamond">
            <a:avLst/>
          </a:prstGeom>
          <a:ln w="12700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7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314749" y="2533468"/>
            <a:ext cx="1406014" cy="1406014"/>
          </a:xfrm>
          <a:prstGeom prst="diamond">
            <a:avLst/>
          </a:prstGeom>
          <a:ln w="12700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7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741865" y="2533468"/>
            <a:ext cx="1406014" cy="1406014"/>
          </a:xfrm>
          <a:prstGeom prst="diamond">
            <a:avLst/>
          </a:prstGeom>
          <a:ln w="12700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7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168981" y="2533468"/>
            <a:ext cx="1406014" cy="1406014"/>
          </a:xfrm>
          <a:prstGeom prst="diamond">
            <a:avLst/>
          </a:prstGeom>
          <a:ln w="12700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76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596097" y="2533468"/>
            <a:ext cx="1406014" cy="1406014"/>
          </a:xfrm>
          <a:prstGeom prst="diamond">
            <a:avLst/>
          </a:prstGeom>
          <a:ln w="12700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7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023213" y="2533468"/>
            <a:ext cx="1406014" cy="1406014"/>
          </a:xfrm>
          <a:prstGeom prst="diamond">
            <a:avLst/>
          </a:prstGeom>
          <a:ln w="12700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7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174954" y="3250099"/>
            <a:ext cx="1406014" cy="1406014"/>
          </a:xfrm>
          <a:prstGeom prst="diamond">
            <a:avLst/>
          </a:prstGeom>
          <a:ln w="12700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7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2602070" y="3250099"/>
            <a:ext cx="1406014" cy="1406014"/>
          </a:xfrm>
          <a:prstGeom prst="diamond">
            <a:avLst/>
          </a:prstGeom>
          <a:ln w="12700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8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4029186" y="3250099"/>
            <a:ext cx="1406014" cy="1406014"/>
          </a:xfrm>
          <a:prstGeom prst="diamond">
            <a:avLst/>
          </a:prstGeom>
          <a:ln w="12700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81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5456302" y="3250099"/>
            <a:ext cx="1406014" cy="1406014"/>
          </a:xfrm>
          <a:prstGeom prst="diamond">
            <a:avLst/>
          </a:prstGeom>
          <a:ln w="12700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82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6883418" y="3250099"/>
            <a:ext cx="1406014" cy="1406014"/>
          </a:xfrm>
          <a:prstGeom prst="diamond">
            <a:avLst/>
          </a:prstGeom>
          <a:ln w="12700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8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8310534" y="3250099"/>
            <a:ext cx="1406014" cy="1406014"/>
          </a:xfrm>
          <a:prstGeom prst="diamond">
            <a:avLst/>
          </a:prstGeom>
          <a:ln w="12700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84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9737650" y="3250099"/>
            <a:ext cx="1406014" cy="1406014"/>
          </a:xfrm>
          <a:prstGeom prst="diamond">
            <a:avLst/>
          </a:prstGeom>
          <a:ln w="12700"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0900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30"/>
          </p:nvPr>
        </p:nvSpPr>
        <p:spPr>
          <a:xfrm>
            <a:off x="1111646" y="1816837"/>
            <a:ext cx="9968709" cy="2839276"/>
          </a:xfrm>
          <a:custGeom>
            <a:avLst/>
            <a:gdLst>
              <a:gd name="connsiteX0" fmla="*/ 9265702 w 9968709"/>
              <a:gd name="connsiteY0" fmla="*/ 1433262 h 2839276"/>
              <a:gd name="connsiteX1" fmla="*/ 9968709 w 9968709"/>
              <a:gd name="connsiteY1" fmla="*/ 2136269 h 2839276"/>
              <a:gd name="connsiteX2" fmla="*/ 9265702 w 9968709"/>
              <a:gd name="connsiteY2" fmla="*/ 2839276 h 2839276"/>
              <a:gd name="connsiteX3" fmla="*/ 8562695 w 9968709"/>
              <a:gd name="connsiteY3" fmla="*/ 2136269 h 2839276"/>
              <a:gd name="connsiteX4" fmla="*/ 7838586 w 9968709"/>
              <a:gd name="connsiteY4" fmla="*/ 1433262 h 2839276"/>
              <a:gd name="connsiteX5" fmla="*/ 8541593 w 9968709"/>
              <a:gd name="connsiteY5" fmla="*/ 2136269 h 2839276"/>
              <a:gd name="connsiteX6" fmla="*/ 7838586 w 9968709"/>
              <a:gd name="connsiteY6" fmla="*/ 2839276 h 2839276"/>
              <a:gd name="connsiteX7" fmla="*/ 7135579 w 9968709"/>
              <a:gd name="connsiteY7" fmla="*/ 2136269 h 2839276"/>
              <a:gd name="connsiteX8" fmla="*/ 6411470 w 9968709"/>
              <a:gd name="connsiteY8" fmla="*/ 1433262 h 2839276"/>
              <a:gd name="connsiteX9" fmla="*/ 7114477 w 9968709"/>
              <a:gd name="connsiteY9" fmla="*/ 2136269 h 2839276"/>
              <a:gd name="connsiteX10" fmla="*/ 6411470 w 9968709"/>
              <a:gd name="connsiteY10" fmla="*/ 2839276 h 2839276"/>
              <a:gd name="connsiteX11" fmla="*/ 5708463 w 9968709"/>
              <a:gd name="connsiteY11" fmla="*/ 2136269 h 2839276"/>
              <a:gd name="connsiteX12" fmla="*/ 4984354 w 9968709"/>
              <a:gd name="connsiteY12" fmla="*/ 1433262 h 2839276"/>
              <a:gd name="connsiteX13" fmla="*/ 5687361 w 9968709"/>
              <a:gd name="connsiteY13" fmla="*/ 2136269 h 2839276"/>
              <a:gd name="connsiteX14" fmla="*/ 4984354 w 9968709"/>
              <a:gd name="connsiteY14" fmla="*/ 2839276 h 2839276"/>
              <a:gd name="connsiteX15" fmla="*/ 4281347 w 9968709"/>
              <a:gd name="connsiteY15" fmla="*/ 2136269 h 2839276"/>
              <a:gd name="connsiteX16" fmla="*/ 3557238 w 9968709"/>
              <a:gd name="connsiteY16" fmla="*/ 1433262 h 2839276"/>
              <a:gd name="connsiteX17" fmla="*/ 4260245 w 9968709"/>
              <a:gd name="connsiteY17" fmla="*/ 2136269 h 2839276"/>
              <a:gd name="connsiteX18" fmla="*/ 3557238 w 9968709"/>
              <a:gd name="connsiteY18" fmla="*/ 2839276 h 2839276"/>
              <a:gd name="connsiteX19" fmla="*/ 2854232 w 9968709"/>
              <a:gd name="connsiteY19" fmla="*/ 2136269 h 2839276"/>
              <a:gd name="connsiteX20" fmla="*/ 2130123 w 9968709"/>
              <a:gd name="connsiteY20" fmla="*/ 1433262 h 2839276"/>
              <a:gd name="connsiteX21" fmla="*/ 2833130 w 9968709"/>
              <a:gd name="connsiteY21" fmla="*/ 2136269 h 2839276"/>
              <a:gd name="connsiteX22" fmla="*/ 2130123 w 9968709"/>
              <a:gd name="connsiteY22" fmla="*/ 2839276 h 2839276"/>
              <a:gd name="connsiteX23" fmla="*/ 1427116 w 9968709"/>
              <a:gd name="connsiteY23" fmla="*/ 2136269 h 2839276"/>
              <a:gd name="connsiteX24" fmla="*/ 703007 w 9968709"/>
              <a:gd name="connsiteY24" fmla="*/ 1433262 h 2839276"/>
              <a:gd name="connsiteX25" fmla="*/ 1406014 w 9968709"/>
              <a:gd name="connsiteY25" fmla="*/ 2136269 h 2839276"/>
              <a:gd name="connsiteX26" fmla="*/ 703007 w 9968709"/>
              <a:gd name="connsiteY26" fmla="*/ 2839276 h 2839276"/>
              <a:gd name="connsiteX27" fmla="*/ 0 w 9968709"/>
              <a:gd name="connsiteY27" fmla="*/ 2136269 h 2839276"/>
              <a:gd name="connsiteX28" fmla="*/ 8551265 w 9968709"/>
              <a:gd name="connsiteY28" fmla="*/ 716631 h 2839276"/>
              <a:gd name="connsiteX29" fmla="*/ 9254272 w 9968709"/>
              <a:gd name="connsiteY29" fmla="*/ 1419638 h 2839276"/>
              <a:gd name="connsiteX30" fmla="*/ 8551265 w 9968709"/>
              <a:gd name="connsiteY30" fmla="*/ 2122645 h 2839276"/>
              <a:gd name="connsiteX31" fmla="*/ 7848258 w 9968709"/>
              <a:gd name="connsiteY31" fmla="*/ 1419638 h 2839276"/>
              <a:gd name="connsiteX32" fmla="*/ 7124149 w 9968709"/>
              <a:gd name="connsiteY32" fmla="*/ 716631 h 2839276"/>
              <a:gd name="connsiteX33" fmla="*/ 7827156 w 9968709"/>
              <a:gd name="connsiteY33" fmla="*/ 1419638 h 2839276"/>
              <a:gd name="connsiteX34" fmla="*/ 7124149 w 9968709"/>
              <a:gd name="connsiteY34" fmla="*/ 2122645 h 2839276"/>
              <a:gd name="connsiteX35" fmla="*/ 6421142 w 9968709"/>
              <a:gd name="connsiteY35" fmla="*/ 1419638 h 2839276"/>
              <a:gd name="connsiteX36" fmla="*/ 5697033 w 9968709"/>
              <a:gd name="connsiteY36" fmla="*/ 716631 h 2839276"/>
              <a:gd name="connsiteX37" fmla="*/ 6400040 w 9968709"/>
              <a:gd name="connsiteY37" fmla="*/ 1419638 h 2839276"/>
              <a:gd name="connsiteX38" fmla="*/ 5697033 w 9968709"/>
              <a:gd name="connsiteY38" fmla="*/ 2122645 h 2839276"/>
              <a:gd name="connsiteX39" fmla="*/ 4994026 w 9968709"/>
              <a:gd name="connsiteY39" fmla="*/ 1419638 h 2839276"/>
              <a:gd name="connsiteX40" fmla="*/ 4269917 w 9968709"/>
              <a:gd name="connsiteY40" fmla="*/ 716631 h 2839276"/>
              <a:gd name="connsiteX41" fmla="*/ 4972924 w 9968709"/>
              <a:gd name="connsiteY41" fmla="*/ 1419638 h 2839276"/>
              <a:gd name="connsiteX42" fmla="*/ 4269917 w 9968709"/>
              <a:gd name="connsiteY42" fmla="*/ 2122645 h 2839276"/>
              <a:gd name="connsiteX43" fmla="*/ 3566910 w 9968709"/>
              <a:gd name="connsiteY43" fmla="*/ 1419638 h 2839276"/>
              <a:gd name="connsiteX44" fmla="*/ 2842803 w 9968709"/>
              <a:gd name="connsiteY44" fmla="*/ 716631 h 2839276"/>
              <a:gd name="connsiteX45" fmla="*/ 3545808 w 9968709"/>
              <a:gd name="connsiteY45" fmla="*/ 1419638 h 2839276"/>
              <a:gd name="connsiteX46" fmla="*/ 2842803 w 9968709"/>
              <a:gd name="connsiteY46" fmla="*/ 2122645 h 2839276"/>
              <a:gd name="connsiteX47" fmla="*/ 2139796 w 9968709"/>
              <a:gd name="connsiteY47" fmla="*/ 1419638 h 2839276"/>
              <a:gd name="connsiteX48" fmla="*/ 1415687 w 9968709"/>
              <a:gd name="connsiteY48" fmla="*/ 716631 h 2839276"/>
              <a:gd name="connsiteX49" fmla="*/ 2118694 w 9968709"/>
              <a:gd name="connsiteY49" fmla="*/ 1419638 h 2839276"/>
              <a:gd name="connsiteX50" fmla="*/ 1415687 w 9968709"/>
              <a:gd name="connsiteY50" fmla="*/ 2122645 h 2839276"/>
              <a:gd name="connsiteX51" fmla="*/ 712680 w 9968709"/>
              <a:gd name="connsiteY51" fmla="*/ 1419638 h 2839276"/>
              <a:gd name="connsiteX52" fmla="*/ 9265702 w 9968709"/>
              <a:gd name="connsiteY52" fmla="*/ 0 h 2839276"/>
              <a:gd name="connsiteX53" fmla="*/ 9968709 w 9968709"/>
              <a:gd name="connsiteY53" fmla="*/ 703007 h 2839276"/>
              <a:gd name="connsiteX54" fmla="*/ 9265702 w 9968709"/>
              <a:gd name="connsiteY54" fmla="*/ 1406014 h 2839276"/>
              <a:gd name="connsiteX55" fmla="*/ 8562695 w 9968709"/>
              <a:gd name="connsiteY55" fmla="*/ 703007 h 2839276"/>
              <a:gd name="connsiteX56" fmla="*/ 7838586 w 9968709"/>
              <a:gd name="connsiteY56" fmla="*/ 0 h 2839276"/>
              <a:gd name="connsiteX57" fmla="*/ 8541593 w 9968709"/>
              <a:gd name="connsiteY57" fmla="*/ 703007 h 2839276"/>
              <a:gd name="connsiteX58" fmla="*/ 7838586 w 9968709"/>
              <a:gd name="connsiteY58" fmla="*/ 1406014 h 2839276"/>
              <a:gd name="connsiteX59" fmla="*/ 7135579 w 9968709"/>
              <a:gd name="connsiteY59" fmla="*/ 703007 h 2839276"/>
              <a:gd name="connsiteX60" fmla="*/ 6411470 w 9968709"/>
              <a:gd name="connsiteY60" fmla="*/ 0 h 2839276"/>
              <a:gd name="connsiteX61" fmla="*/ 7114477 w 9968709"/>
              <a:gd name="connsiteY61" fmla="*/ 703007 h 2839276"/>
              <a:gd name="connsiteX62" fmla="*/ 6411470 w 9968709"/>
              <a:gd name="connsiteY62" fmla="*/ 1406014 h 2839276"/>
              <a:gd name="connsiteX63" fmla="*/ 5708463 w 9968709"/>
              <a:gd name="connsiteY63" fmla="*/ 703007 h 2839276"/>
              <a:gd name="connsiteX64" fmla="*/ 4984354 w 9968709"/>
              <a:gd name="connsiteY64" fmla="*/ 0 h 2839276"/>
              <a:gd name="connsiteX65" fmla="*/ 5687361 w 9968709"/>
              <a:gd name="connsiteY65" fmla="*/ 703007 h 2839276"/>
              <a:gd name="connsiteX66" fmla="*/ 4984354 w 9968709"/>
              <a:gd name="connsiteY66" fmla="*/ 1406014 h 2839276"/>
              <a:gd name="connsiteX67" fmla="*/ 4281347 w 9968709"/>
              <a:gd name="connsiteY67" fmla="*/ 703007 h 2839276"/>
              <a:gd name="connsiteX68" fmla="*/ 3557238 w 9968709"/>
              <a:gd name="connsiteY68" fmla="*/ 0 h 2839276"/>
              <a:gd name="connsiteX69" fmla="*/ 4260245 w 9968709"/>
              <a:gd name="connsiteY69" fmla="*/ 703007 h 2839276"/>
              <a:gd name="connsiteX70" fmla="*/ 3557238 w 9968709"/>
              <a:gd name="connsiteY70" fmla="*/ 1406014 h 2839276"/>
              <a:gd name="connsiteX71" fmla="*/ 2854235 w 9968709"/>
              <a:gd name="connsiteY71" fmla="*/ 703007 h 2839276"/>
              <a:gd name="connsiteX72" fmla="*/ 2130126 w 9968709"/>
              <a:gd name="connsiteY72" fmla="*/ 0 h 2839276"/>
              <a:gd name="connsiteX73" fmla="*/ 2833133 w 9968709"/>
              <a:gd name="connsiteY73" fmla="*/ 703007 h 2839276"/>
              <a:gd name="connsiteX74" fmla="*/ 2130126 w 9968709"/>
              <a:gd name="connsiteY74" fmla="*/ 1406014 h 2839276"/>
              <a:gd name="connsiteX75" fmla="*/ 1427119 w 9968709"/>
              <a:gd name="connsiteY75" fmla="*/ 703007 h 2839276"/>
              <a:gd name="connsiteX76" fmla="*/ 703008 w 9968709"/>
              <a:gd name="connsiteY76" fmla="*/ 0 h 2839276"/>
              <a:gd name="connsiteX77" fmla="*/ 1406016 w 9968709"/>
              <a:gd name="connsiteY77" fmla="*/ 703007 h 2839276"/>
              <a:gd name="connsiteX78" fmla="*/ 703008 w 9968709"/>
              <a:gd name="connsiteY78" fmla="*/ 1406014 h 2839276"/>
              <a:gd name="connsiteX79" fmla="*/ 2 w 9968709"/>
              <a:gd name="connsiteY79" fmla="*/ 703007 h 2839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9968709" h="2839276">
                <a:moveTo>
                  <a:pt x="9265702" y="1433262"/>
                </a:moveTo>
                <a:lnTo>
                  <a:pt x="9968709" y="2136269"/>
                </a:lnTo>
                <a:lnTo>
                  <a:pt x="9265702" y="2839276"/>
                </a:lnTo>
                <a:lnTo>
                  <a:pt x="8562695" y="2136269"/>
                </a:lnTo>
                <a:close/>
                <a:moveTo>
                  <a:pt x="7838586" y="1433262"/>
                </a:moveTo>
                <a:lnTo>
                  <a:pt x="8541593" y="2136269"/>
                </a:lnTo>
                <a:lnTo>
                  <a:pt x="7838586" y="2839276"/>
                </a:lnTo>
                <a:lnTo>
                  <a:pt x="7135579" y="2136269"/>
                </a:lnTo>
                <a:close/>
                <a:moveTo>
                  <a:pt x="6411470" y="1433262"/>
                </a:moveTo>
                <a:lnTo>
                  <a:pt x="7114477" y="2136269"/>
                </a:lnTo>
                <a:lnTo>
                  <a:pt x="6411470" y="2839276"/>
                </a:lnTo>
                <a:lnTo>
                  <a:pt x="5708463" y="2136269"/>
                </a:lnTo>
                <a:close/>
                <a:moveTo>
                  <a:pt x="4984354" y="1433262"/>
                </a:moveTo>
                <a:lnTo>
                  <a:pt x="5687361" y="2136269"/>
                </a:lnTo>
                <a:lnTo>
                  <a:pt x="4984354" y="2839276"/>
                </a:lnTo>
                <a:lnTo>
                  <a:pt x="4281347" y="2136269"/>
                </a:lnTo>
                <a:close/>
                <a:moveTo>
                  <a:pt x="3557238" y="1433262"/>
                </a:moveTo>
                <a:lnTo>
                  <a:pt x="4260245" y="2136269"/>
                </a:lnTo>
                <a:lnTo>
                  <a:pt x="3557238" y="2839276"/>
                </a:lnTo>
                <a:lnTo>
                  <a:pt x="2854232" y="2136269"/>
                </a:lnTo>
                <a:close/>
                <a:moveTo>
                  <a:pt x="2130123" y="1433262"/>
                </a:moveTo>
                <a:lnTo>
                  <a:pt x="2833130" y="2136269"/>
                </a:lnTo>
                <a:lnTo>
                  <a:pt x="2130123" y="2839276"/>
                </a:lnTo>
                <a:lnTo>
                  <a:pt x="1427116" y="2136269"/>
                </a:lnTo>
                <a:close/>
                <a:moveTo>
                  <a:pt x="703007" y="1433262"/>
                </a:moveTo>
                <a:lnTo>
                  <a:pt x="1406014" y="2136269"/>
                </a:lnTo>
                <a:lnTo>
                  <a:pt x="703007" y="2839276"/>
                </a:lnTo>
                <a:lnTo>
                  <a:pt x="0" y="2136269"/>
                </a:lnTo>
                <a:close/>
                <a:moveTo>
                  <a:pt x="8551265" y="716631"/>
                </a:moveTo>
                <a:lnTo>
                  <a:pt x="9254272" y="1419638"/>
                </a:lnTo>
                <a:lnTo>
                  <a:pt x="8551265" y="2122645"/>
                </a:lnTo>
                <a:lnTo>
                  <a:pt x="7848258" y="1419638"/>
                </a:lnTo>
                <a:close/>
                <a:moveTo>
                  <a:pt x="7124149" y="716631"/>
                </a:moveTo>
                <a:lnTo>
                  <a:pt x="7827156" y="1419638"/>
                </a:lnTo>
                <a:lnTo>
                  <a:pt x="7124149" y="2122645"/>
                </a:lnTo>
                <a:lnTo>
                  <a:pt x="6421142" y="1419638"/>
                </a:lnTo>
                <a:close/>
                <a:moveTo>
                  <a:pt x="5697033" y="716631"/>
                </a:moveTo>
                <a:lnTo>
                  <a:pt x="6400040" y="1419638"/>
                </a:lnTo>
                <a:lnTo>
                  <a:pt x="5697033" y="2122645"/>
                </a:lnTo>
                <a:lnTo>
                  <a:pt x="4994026" y="1419638"/>
                </a:lnTo>
                <a:close/>
                <a:moveTo>
                  <a:pt x="4269917" y="716631"/>
                </a:moveTo>
                <a:lnTo>
                  <a:pt x="4972924" y="1419638"/>
                </a:lnTo>
                <a:lnTo>
                  <a:pt x="4269917" y="2122645"/>
                </a:lnTo>
                <a:lnTo>
                  <a:pt x="3566910" y="1419638"/>
                </a:lnTo>
                <a:close/>
                <a:moveTo>
                  <a:pt x="2842803" y="716631"/>
                </a:moveTo>
                <a:lnTo>
                  <a:pt x="3545808" y="1419638"/>
                </a:lnTo>
                <a:lnTo>
                  <a:pt x="2842803" y="2122645"/>
                </a:lnTo>
                <a:lnTo>
                  <a:pt x="2139796" y="1419638"/>
                </a:lnTo>
                <a:close/>
                <a:moveTo>
                  <a:pt x="1415687" y="716631"/>
                </a:moveTo>
                <a:lnTo>
                  <a:pt x="2118694" y="1419638"/>
                </a:lnTo>
                <a:lnTo>
                  <a:pt x="1415687" y="2122645"/>
                </a:lnTo>
                <a:lnTo>
                  <a:pt x="712680" y="1419638"/>
                </a:lnTo>
                <a:close/>
                <a:moveTo>
                  <a:pt x="9265702" y="0"/>
                </a:moveTo>
                <a:lnTo>
                  <a:pt x="9968709" y="703007"/>
                </a:lnTo>
                <a:lnTo>
                  <a:pt x="9265702" y="1406014"/>
                </a:lnTo>
                <a:lnTo>
                  <a:pt x="8562695" y="703007"/>
                </a:lnTo>
                <a:close/>
                <a:moveTo>
                  <a:pt x="7838586" y="0"/>
                </a:moveTo>
                <a:lnTo>
                  <a:pt x="8541593" y="703007"/>
                </a:lnTo>
                <a:lnTo>
                  <a:pt x="7838586" y="1406014"/>
                </a:lnTo>
                <a:lnTo>
                  <a:pt x="7135579" y="703007"/>
                </a:lnTo>
                <a:close/>
                <a:moveTo>
                  <a:pt x="6411470" y="0"/>
                </a:moveTo>
                <a:lnTo>
                  <a:pt x="7114477" y="703007"/>
                </a:lnTo>
                <a:lnTo>
                  <a:pt x="6411470" y="1406014"/>
                </a:lnTo>
                <a:lnTo>
                  <a:pt x="5708463" y="703007"/>
                </a:lnTo>
                <a:close/>
                <a:moveTo>
                  <a:pt x="4984354" y="0"/>
                </a:moveTo>
                <a:lnTo>
                  <a:pt x="5687361" y="703007"/>
                </a:lnTo>
                <a:lnTo>
                  <a:pt x="4984354" y="1406014"/>
                </a:lnTo>
                <a:lnTo>
                  <a:pt x="4281347" y="703007"/>
                </a:lnTo>
                <a:close/>
                <a:moveTo>
                  <a:pt x="3557238" y="0"/>
                </a:moveTo>
                <a:lnTo>
                  <a:pt x="4260245" y="703007"/>
                </a:lnTo>
                <a:lnTo>
                  <a:pt x="3557238" y="1406014"/>
                </a:lnTo>
                <a:lnTo>
                  <a:pt x="2854235" y="703007"/>
                </a:lnTo>
                <a:close/>
                <a:moveTo>
                  <a:pt x="2130126" y="0"/>
                </a:moveTo>
                <a:lnTo>
                  <a:pt x="2833133" y="703007"/>
                </a:lnTo>
                <a:lnTo>
                  <a:pt x="2130126" y="1406014"/>
                </a:lnTo>
                <a:lnTo>
                  <a:pt x="1427119" y="703007"/>
                </a:lnTo>
                <a:close/>
                <a:moveTo>
                  <a:pt x="703008" y="0"/>
                </a:moveTo>
                <a:lnTo>
                  <a:pt x="1406016" y="703007"/>
                </a:lnTo>
                <a:lnTo>
                  <a:pt x="703008" y="1406014"/>
                </a:lnTo>
                <a:lnTo>
                  <a:pt x="2" y="703007"/>
                </a:lnTo>
                <a:close/>
              </a:path>
            </a:pathLst>
          </a:custGeom>
          <a:ln w="12700">
            <a:noFill/>
          </a:ln>
        </p:spPr>
        <p:txBody>
          <a:bodyPr wrap="square">
            <a:no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5097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3610" y="3903146"/>
            <a:ext cx="1975104" cy="1975104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03610" y="1931634"/>
            <a:ext cx="1975104" cy="1975104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373854" y="1931634"/>
            <a:ext cx="1975104" cy="1975104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346667" y="1931634"/>
            <a:ext cx="1975104" cy="1975104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319376" y="1931634"/>
            <a:ext cx="1975104" cy="1975104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373854" y="3903146"/>
            <a:ext cx="1975104" cy="1975104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346667" y="3903146"/>
            <a:ext cx="1975104" cy="1975104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319376" y="3903146"/>
            <a:ext cx="1975104" cy="1975104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37873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906000" y="4572000"/>
            <a:ext cx="22860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334000" y="0"/>
            <a:ext cx="22860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620000" y="0"/>
            <a:ext cx="22860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906000" y="0"/>
            <a:ext cx="22860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34000" y="2286000"/>
            <a:ext cx="22860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620000" y="2286000"/>
            <a:ext cx="22860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906000" y="2286000"/>
            <a:ext cx="22860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5334000" y="4572000"/>
            <a:ext cx="22860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620000" y="4572000"/>
            <a:ext cx="2286000" cy="22860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29846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769431" y="1342427"/>
            <a:ext cx="1554480" cy="155448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323911" y="1342427"/>
            <a:ext cx="1554480" cy="155448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878391" y="1342427"/>
            <a:ext cx="1554480" cy="155448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769431" y="4452168"/>
            <a:ext cx="1554480" cy="155448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323911" y="4452168"/>
            <a:ext cx="1554480" cy="155448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878391" y="4452168"/>
            <a:ext cx="1554480" cy="155448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769431" y="2897689"/>
            <a:ext cx="1554480" cy="155448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878391" y="2897689"/>
            <a:ext cx="1554480" cy="155448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3993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799471"/>
            <a:ext cx="2032000" cy="2552595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032000" y="2799471"/>
            <a:ext cx="2032000" cy="2552595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064000" y="2799471"/>
            <a:ext cx="2032000" cy="2552595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96000" y="1655887"/>
            <a:ext cx="2032000" cy="2552595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128000" y="1655887"/>
            <a:ext cx="2032000" cy="2552595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0160000" y="1655887"/>
            <a:ext cx="2032000" cy="2552595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7559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3860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306724" y="1130300"/>
            <a:ext cx="1600200" cy="1600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4" name="Isosceles Triangle 13"/>
          <p:cNvSpPr/>
          <p:nvPr userDrawn="1"/>
        </p:nvSpPr>
        <p:spPr>
          <a:xfrm flipV="1">
            <a:off x="5763148" y="3860800"/>
            <a:ext cx="685800" cy="3429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83729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7852-EF31-4180-BB86-C122B0398380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76773-BA2B-4296-812D-E222DF11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5905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7852-EF31-4180-BB86-C122B0398380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76773-BA2B-4296-812D-E222DF11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674224" y="4156810"/>
            <a:ext cx="1524000" cy="1850172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01853" y="1998679"/>
            <a:ext cx="1524000" cy="1850172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35824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7852-EF31-4180-BB86-C122B0398380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76773-BA2B-4296-812D-E222DF11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23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7852-EF31-4180-BB86-C122B0398380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76773-BA2B-4296-812D-E222DF11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4756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7852-EF31-4180-BB86-C122B0398380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76773-BA2B-4296-812D-E222DF11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149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7852-EF31-4180-BB86-C122B0398380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76773-BA2B-4296-812D-E222DF11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7873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7852-EF31-4180-BB86-C122B0398380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76773-BA2B-4296-812D-E222DF11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3500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7852-EF31-4180-BB86-C122B0398380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76773-BA2B-4296-812D-E222DF11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2761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7852-EF31-4180-BB86-C122B0398380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76773-BA2B-4296-812D-E222DF11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5846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7852-EF31-4180-BB86-C122B0398380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76773-BA2B-4296-812D-E222DF11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8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874187" y="1"/>
            <a:ext cx="1317813" cy="1631574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390095" y="1631575"/>
            <a:ext cx="1801906" cy="181186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0020879" y="3443435"/>
            <a:ext cx="2171122" cy="1382048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578351" y="4825482"/>
            <a:ext cx="1613649" cy="2032517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430870" y="905928"/>
            <a:ext cx="1635227" cy="2024566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509086" y="2749035"/>
            <a:ext cx="2079975" cy="1359929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925903" y="4031012"/>
            <a:ext cx="1793105" cy="1943883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735236" y="6595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1644236" y="6595079"/>
            <a:ext cx="15839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46099" y="6196096"/>
            <a:ext cx="554668" cy="432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600" b="0" smtClean="0">
                <a:solidFill>
                  <a:schemeClr val="tx1"/>
                </a:solidFill>
                <a:latin typeface="Bebas" pitchFamily="2" charset="0"/>
              </a:rPr>
              <a:pPr algn="ctr"/>
              <a:t>‹#›</a:t>
            </a:fld>
            <a:endParaRPr lang="id-ID" sz="1600" b="0" dirty="0">
              <a:solidFill>
                <a:schemeClr val="tx1"/>
              </a:solidFill>
              <a:latin typeface="Beba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47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-1"/>
            <a:ext cx="6096000" cy="6858001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576649" y="486079"/>
            <a:ext cx="64930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6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87852-EF31-4180-BB86-C122B0398380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76773-BA2B-4296-812D-E222DF11D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5" r:id="rId2"/>
    <p:sldLayoutId id="2147483714" r:id="rId3"/>
    <p:sldLayoutId id="2147483713" r:id="rId4"/>
    <p:sldLayoutId id="2147483710" r:id="rId5"/>
    <p:sldLayoutId id="2147483709" r:id="rId6"/>
    <p:sldLayoutId id="2147483708" r:id="rId7"/>
    <p:sldLayoutId id="2147483705" r:id="rId8"/>
    <p:sldLayoutId id="2147483704" r:id="rId9"/>
    <p:sldLayoutId id="2147483711" r:id="rId10"/>
    <p:sldLayoutId id="2147483719" r:id="rId11"/>
    <p:sldLayoutId id="2147483712" r:id="rId12"/>
    <p:sldLayoutId id="2147483703" r:id="rId13"/>
    <p:sldLayoutId id="2147483701" r:id="rId14"/>
    <p:sldLayoutId id="2147483700" r:id="rId15"/>
    <p:sldLayoutId id="2147483726" r:id="rId16"/>
    <p:sldLayoutId id="2147483699" r:id="rId17"/>
    <p:sldLayoutId id="2147483698" r:id="rId18"/>
    <p:sldLayoutId id="2147483697" r:id="rId19"/>
    <p:sldLayoutId id="2147483717" r:id="rId20"/>
    <p:sldLayoutId id="2147483718" r:id="rId21"/>
    <p:sldLayoutId id="2147483694" r:id="rId22"/>
    <p:sldLayoutId id="2147483695" r:id="rId23"/>
    <p:sldLayoutId id="2147483696" r:id="rId24"/>
    <p:sldLayoutId id="2147483693" r:id="rId25"/>
    <p:sldLayoutId id="2147483691" r:id="rId26"/>
    <p:sldLayoutId id="2147483690" r:id="rId27"/>
    <p:sldLayoutId id="2147483688" r:id="rId28"/>
    <p:sldLayoutId id="2147483722" r:id="rId29"/>
    <p:sldLayoutId id="2147483721" r:id="rId30"/>
    <p:sldLayoutId id="2147483686" r:id="rId31"/>
    <p:sldLayoutId id="2147483685" r:id="rId32"/>
    <p:sldLayoutId id="2147483683" r:id="rId33"/>
    <p:sldLayoutId id="2147483682" r:id="rId34"/>
    <p:sldLayoutId id="2147483681" r:id="rId35"/>
    <p:sldLayoutId id="2147483680" r:id="rId36"/>
    <p:sldLayoutId id="2147483679" r:id="rId37"/>
    <p:sldLayoutId id="2147483678" r:id="rId38"/>
    <p:sldLayoutId id="2147483673" r:id="rId39"/>
    <p:sldLayoutId id="2147483671" r:id="rId40"/>
    <p:sldLayoutId id="2147483669" r:id="rId41"/>
    <p:sldLayoutId id="2147483668" r:id="rId42"/>
    <p:sldLayoutId id="2147483667" r:id="rId43"/>
    <p:sldLayoutId id="2147483716" r:id="rId44"/>
    <p:sldLayoutId id="2147483666" r:id="rId45"/>
    <p:sldLayoutId id="2147483670" r:id="rId46"/>
    <p:sldLayoutId id="2147483665" r:id="rId47"/>
    <p:sldLayoutId id="2147483702" r:id="rId48"/>
    <p:sldLayoutId id="2147483672" r:id="rId49"/>
    <p:sldLayoutId id="2147483707" r:id="rId50"/>
    <p:sldLayoutId id="2147483684" r:id="rId51"/>
    <p:sldLayoutId id="2147483674" r:id="rId52"/>
    <p:sldLayoutId id="2147483720" r:id="rId53"/>
    <p:sldLayoutId id="2147483689" r:id="rId54"/>
    <p:sldLayoutId id="2147483677" r:id="rId55"/>
    <p:sldLayoutId id="2147483675" r:id="rId56"/>
    <p:sldLayoutId id="2147483692" r:id="rId57"/>
    <p:sldLayoutId id="2147483687" r:id="rId58"/>
    <p:sldLayoutId id="2147483676" r:id="rId59"/>
    <p:sldLayoutId id="2147483663" r:id="rId60"/>
    <p:sldLayoutId id="2147483723" r:id="rId61"/>
    <p:sldLayoutId id="2147483725" r:id="rId62"/>
    <p:sldLayoutId id="2147483664" r:id="rId63"/>
    <p:sldLayoutId id="2147483662" r:id="rId64"/>
    <p:sldLayoutId id="2147483661" r:id="rId65"/>
    <p:sldLayoutId id="2147483706" r:id="rId66"/>
    <p:sldLayoutId id="2147483660" r:id="rId67"/>
    <p:sldLayoutId id="2147483650" r:id="rId68"/>
    <p:sldLayoutId id="2147483651" r:id="rId69"/>
    <p:sldLayoutId id="2147483652" r:id="rId70"/>
    <p:sldLayoutId id="2147483653" r:id="rId71"/>
    <p:sldLayoutId id="2147483654" r:id="rId72"/>
    <p:sldLayoutId id="2147483655" r:id="rId73"/>
    <p:sldLayoutId id="2147483656" r:id="rId74"/>
    <p:sldLayoutId id="2147483657" r:id="rId75"/>
    <p:sldLayoutId id="2147483658" r:id="rId76"/>
    <p:sldLayoutId id="2147483659" r:id="rId7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332" y="2753710"/>
            <a:ext cx="5003826" cy="2496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/>
              <a:t>Boost Revenue by Targeting Repeated Purchase Members</a:t>
            </a:r>
          </a:p>
        </p:txBody>
      </p:sp>
      <p:sp>
        <p:nvSpPr>
          <p:cNvPr id="4" name="Subtitle 2"/>
          <p:cNvSpPr>
            <a:spLocks noGrp="1"/>
          </p:cNvSpPr>
          <p:nvPr>
            <p:ph type="body" idx="1"/>
          </p:nvPr>
        </p:nvSpPr>
        <p:spPr>
          <a:xfrm>
            <a:off x="430924" y="4524322"/>
            <a:ext cx="4524973" cy="9721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Yan Li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shopping membership blue">
            <a:extLst>
              <a:ext uri="{FF2B5EF4-FFF2-40B4-BE49-F238E27FC236}">
                <a16:creationId xmlns:a16="http://schemas.microsoft.com/office/drawing/2014/main" id="{EA37485C-6D2E-4A3E-9D23-0D19D63CBC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"/>
          <a:stretch/>
        </p:blipFill>
        <p:spPr bwMode="auto"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536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95B2B85-C6A2-468D-97F9-2D75EAB08204}"/>
              </a:ext>
            </a:extLst>
          </p:cNvPr>
          <p:cNvSpPr/>
          <p:nvPr/>
        </p:nvSpPr>
        <p:spPr>
          <a:xfrm>
            <a:off x="0" y="-10339"/>
            <a:ext cx="12192000" cy="13542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43A8BD7-F9A7-40F5-B462-6460F839CABA}"/>
              </a:ext>
            </a:extLst>
          </p:cNvPr>
          <p:cNvCxnSpPr>
            <a:cxnSpLocks/>
          </p:cNvCxnSpPr>
          <p:nvPr/>
        </p:nvCxnSpPr>
        <p:spPr>
          <a:xfrm rot="10800000">
            <a:off x="2066310" y="3071192"/>
            <a:ext cx="2353286" cy="789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6D548DD-F49B-4201-B39C-781DF9030550}"/>
              </a:ext>
            </a:extLst>
          </p:cNvPr>
          <p:cNvCxnSpPr>
            <a:cxnSpLocks/>
          </p:cNvCxnSpPr>
          <p:nvPr/>
        </p:nvCxnSpPr>
        <p:spPr>
          <a:xfrm flipV="1">
            <a:off x="7407099" y="3071193"/>
            <a:ext cx="2718592" cy="789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405632-6C6A-40C1-A3CD-244ECD110D9A}"/>
              </a:ext>
            </a:extLst>
          </p:cNvPr>
          <p:cNvCxnSpPr/>
          <p:nvPr/>
        </p:nvCxnSpPr>
        <p:spPr>
          <a:xfrm flipH="1">
            <a:off x="5905495" y="5001306"/>
            <a:ext cx="1" cy="54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C843C3-FEA3-4A02-B3F4-958D1E5E16F0}"/>
              </a:ext>
            </a:extLst>
          </p:cNvPr>
          <p:cNvSpPr txBox="1"/>
          <p:nvPr/>
        </p:nvSpPr>
        <p:spPr>
          <a:xfrm>
            <a:off x="219927" y="2384806"/>
            <a:ext cx="470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 "/>
              </a:rPr>
              <a:t>Feature Classification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DFEC2B-3188-4E73-B9BD-187C603A9564}"/>
              </a:ext>
            </a:extLst>
          </p:cNvPr>
          <p:cNvSpPr txBox="1"/>
          <p:nvPr/>
        </p:nvSpPr>
        <p:spPr>
          <a:xfrm>
            <a:off x="7598075" y="2117085"/>
            <a:ext cx="47065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 "/>
              </a:rPr>
              <a:t>Feature Construction &amp; Selection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B5DB4C-CF2A-4589-9F97-48731E49C05F}"/>
              </a:ext>
            </a:extLst>
          </p:cNvPr>
          <p:cNvSpPr txBox="1"/>
          <p:nvPr/>
        </p:nvSpPr>
        <p:spPr>
          <a:xfrm>
            <a:off x="3661539" y="5670828"/>
            <a:ext cx="470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 "/>
              </a:rPr>
              <a:t>Feature Initial Exploratory</a:t>
            </a:r>
          </a:p>
        </p:txBody>
      </p:sp>
      <p:pic>
        <p:nvPicPr>
          <p:cNvPr id="2" name="Picture 2" descr="Image result for features icon">
            <a:extLst>
              <a:ext uri="{FF2B5EF4-FFF2-40B4-BE49-F238E27FC236}">
                <a16:creationId xmlns:a16="http://schemas.microsoft.com/office/drawing/2014/main" id="{DA42D032-F522-4BFC-8EDD-04FB58C51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501" y="2822160"/>
            <a:ext cx="2055800" cy="20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9CB0B4-B8DA-46F0-89B1-B5AB4974018D}"/>
              </a:ext>
            </a:extLst>
          </p:cNvPr>
          <p:cNvSpPr txBox="1"/>
          <p:nvPr/>
        </p:nvSpPr>
        <p:spPr>
          <a:xfrm>
            <a:off x="1414374" y="384755"/>
            <a:ext cx="10408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Kozuka Gothic Pr6N EL" panose="020B0200000000000000" pitchFamily="34" charset="-128"/>
              </a:rPr>
              <a:t>Feature Classification</a:t>
            </a:r>
            <a:endParaRPr lang="en-US" sz="3200" dirty="0">
              <a:solidFill>
                <a:schemeClr val="bg1"/>
              </a:solidFill>
              <a:latin typeface="+mj-lt"/>
              <a:ea typeface="Kozuka Gothic Pr6N EL" panose="020B0200000000000000" pitchFamily="34" charset="-128"/>
            </a:endParaRPr>
          </a:p>
        </p:txBody>
      </p:sp>
      <p:sp>
        <p:nvSpPr>
          <p:cNvPr id="18" name="Freeform 66">
            <a:extLst>
              <a:ext uri="{FF2B5EF4-FFF2-40B4-BE49-F238E27FC236}">
                <a16:creationId xmlns:a16="http://schemas.microsoft.com/office/drawing/2014/main" id="{15F8DAFE-8ECC-4E98-8606-17F2EB10C4CE}"/>
              </a:ext>
            </a:extLst>
          </p:cNvPr>
          <p:cNvSpPr>
            <a:spLocks noEditPoints="1"/>
          </p:cNvSpPr>
          <p:nvPr/>
        </p:nvSpPr>
        <p:spPr bwMode="auto">
          <a:xfrm>
            <a:off x="130472" y="229481"/>
            <a:ext cx="914888" cy="771716"/>
          </a:xfrm>
          <a:custGeom>
            <a:avLst/>
            <a:gdLst>
              <a:gd name="T0" fmla="*/ 246955 w 256"/>
              <a:gd name="T1" fmla="*/ 136437 h 216"/>
              <a:gd name="T2" fmla="*/ 415925 w 256"/>
              <a:gd name="T3" fmla="*/ 136437 h 216"/>
              <a:gd name="T4" fmla="*/ 370433 w 256"/>
              <a:gd name="T5" fmla="*/ 97455 h 216"/>
              <a:gd name="T6" fmla="*/ 318443 w 256"/>
              <a:gd name="T7" fmla="*/ 141309 h 216"/>
              <a:gd name="T8" fmla="*/ 292447 w 256"/>
              <a:gd name="T9" fmla="*/ 123443 h 216"/>
              <a:gd name="T10" fmla="*/ 279450 w 256"/>
              <a:gd name="T11" fmla="*/ 155928 h 216"/>
              <a:gd name="T12" fmla="*/ 318443 w 256"/>
              <a:gd name="T13" fmla="*/ 188412 h 216"/>
              <a:gd name="T14" fmla="*/ 383431 w 256"/>
              <a:gd name="T15" fmla="*/ 129940 h 216"/>
              <a:gd name="T16" fmla="*/ 370433 w 256"/>
              <a:gd name="T17" fmla="*/ 97455 h 216"/>
              <a:gd name="T18" fmla="*/ 230708 w 256"/>
              <a:gd name="T19" fmla="*/ 29236 h 216"/>
              <a:gd name="T20" fmla="*/ 227459 w 256"/>
              <a:gd name="T21" fmla="*/ 19491 h 216"/>
              <a:gd name="T22" fmla="*/ 264827 w 256"/>
              <a:gd name="T23" fmla="*/ 11370 h 216"/>
              <a:gd name="T24" fmla="*/ 282699 w 256"/>
              <a:gd name="T25" fmla="*/ 45479 h 216"/>
              <a:gd name="T26" fmla="*/ 185217 w 256"/>
              <a:gd name="T27" fmla="*/ 29236 h 216"/>
              <a:gd name="T28" fmla="*/ 99107 w 256"/>
              <a:gd name="T29" fmla="*/ 110449 h 216"/>
              <a:gd name="T30" fmla="*/ 151098 w 256"/>
              <a:gd name="T31" fmla="*/ 11370 h 216"/>
              <a:gd name="T32" fmla="*/ 188466 w 256"/>
              <a:gd name="T33" fmla="*/ 19491 h 216"/>
              <a:gd name="T34" fmla="*/ 159221 w 256"/>
              <a:gd name="T35" fmla="*/ 129940 h 216"/>
              <a:gd name="T36" fmla="*/ 227459 w 256"/>
              <a:gd name="T37" fmla="*/ 136437 h 216"/>
              <a:gd name="T38" fmla="*/ 266452 w 256"/>
              <a:gd name="T39" fmla="*/ 292364 h 216"/>
              <a:gd name="T40" fmla="*/ 305445 w 256"/>
              <a:gd name="T41" fmla="*/ 292364 h 216"/>
              <a:gd name="T42" fmla="*/ 331440 w 256"/>
              <a:gd name="T43" fmla="*/ 240388 h 216"/>
              <a:gd name="T44" fmla="*/ 337939 w 256"/>
              <a:gd name="T45" fmla="*/ 336219 h 216"/>
              <a:gd name="T46" fmla="*/ 318443 w 256"/>
              <a:gd name="T47" fmla="*/ 350837 h 216"/>
              <a:gd name="T48" fmla="*/ 310319 w 256"/>
              <a:gd name="T49" fmla="*/ 350837 h 216"/>
              <a:gd name="T50" fmla="*/ 97482 w 256"/>
              <a:gd name="T51" fmla="*/ 350837 h 216"/>
              <a:gd name="T52" fmla="*/ 77986 w 256"/>
              <a:gd name="T53" fmla="*/ 336219 h 216"/>
              <a:gd name="T54" fmla="*/ 37368 w 256"/>
              <a:gd name="T55" fmla="*/ 168922 h 216"/>
              <a:gd name="T56" fmla="*/ 0 w 256"/>
              <a:gd name="T57" fmla="*/ 149431 h 216"/>
              <a:gd name="T58" fmla="*/ 94233 w 256"/>
              <a:gd name="T59" fmla="*/ 129940 h 216"/>
              <a:gd name="T60" fmla="*/ 188466 w 256"/>
              <a:gd name="T61" fmla="*/ 292364 h 216"/>
              <a:gd name="T62" fmla="*/ 227459 w 256"/>
              <a:gd name="T63" fmla="*/ 292364 h 216"/>
              <a:gd name="T64" fmla="*/ 207963 w 256"/>
              <a:gd name="T65" fmla="*/ 168922 h 216"/>
              <a:gd name="T66" fmla="*/ 188466 w 256"/>
              <a:gd name="T67" fmla="*/ 292364 h 216"/>
              <a:gd name="T68" fmla="*/ 129977 w 256"/>
              <a:gd name="T69" fmla="*/ 168922 h 216"/>
              <a:gd name="T70" fmla="*/ 110480 w 256"/>
              <a:gd name="T71" fmla="*/ 292364 h 216"/>
              <a:gd name="T72" fmla="*/ 149473 w 256"/>
              <a:gd name="T73" fmla="*/ 292364 h 21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56" h="216">
                <a:moveTo>
                  <a:pt x="204" y="136"/>
                </a:moveTo>
                <a:cubicBezTo>
                  <a:pt x="175" y="136"/>
                  <a:pt x="152" y="113"/>
                  <a:pt x="152" y="84"/>
                </a:cubicBezTo>
                <a:cubicBezTo>
                  <a:pt x="152" y="55"/>
                  <a:pt x="175" y="32"/>
                  <a:pt x="204" y="32"/>
                </a:cubicBezTo>
                <a:cubicBezTo>
                  <a:pt x="233" y="32"/>
                  <a:pt x="256" y="55"/>
                  <a:pt x="256" y="84"/>
                </a:cubicBezTo>
                <a:cubicBezTo>
                  <a:pt x="256" y="113"/>
                  <a:pt x="233" y="136"/>
                  <a:pt x="204" y="136"/>
                </a:cubicBezTo>
                <a:moveTo>
                  <a:pt x="228" y="60"/>
                </a:moveTo>
                <a:cubicBezTo>
                  <a:pt x="225" y="60"/>
                  <a:pt x="222" y="61"/>
                  <a:pt x="220" y="64"/>
                </a:cubicBezTo>
                <a:cubicBezTo>
                  <a:pt x="196" y="87"/>
                  <a:pt x="196" y="87"/>
                  <a:pt x="196" y="87"/>
                </a:cubicBezTo>
                <a:cubicBezTo>
                  <a:pt x="188" y="80"/>
                  <a:pt x="188" y="80"/>
                  <a:pt x="188" y="80"/>
                </a:cubicBezTo>
                <a:cubicBezTo>
                  <a:pt x="186" y="77"/>
                  <a:pt x="183" y="76"/>
                  <a:pt x="180" y="76"/>
                </a:cubicBezTo>
                <a:cubicBezTo>
                  <a:pt x="173" y="76"/>
                  <a:pt x="168" y="81"/>
                  <a:pt x="168" y="88"/>
                </a:cubicBezTo>
                <a:cubicBezTo>
                  <a:pt x="168" y="91"/>
                  <a:pt x="169" y="94"/>
                  <a:pt x="172" y="96"/>
                </a:cubicBezTo>
                <a:cubicBezTo>
                  <a:pt x="188" y="112"/>
                  <a:pt x="188" y="112"/>
                  <a:pt x="188" y="112"/>
                </a:cubicBezTo>
                <a:cubicBezTo>
                  <a:pt x="190" y="115"/>
                  <a:pt x="193" y="116"/>
                  <a:pt x="196" y="116"/>
                </a:cubicBezTo>
                <a:cubicBezTo>
                  <a:pt x="199" y="116"/>
                  <a:pt x="202" y="115"/>
                  <a:pt x="204" y="112"/>
                </a:cubicBezTo>
                <a:cubicBezTo>
                  <a:pt x="236" y="80"/>
                  <a:pt x="236" y="80"/>
                  <a:pt x="236" y="80"/>
                </a:cubicBezTo>
                <a:cubicBezTo>
                  <a:pt x="239" y="78"/>
                  <a:pt x="240" y="75"/>
                  <a:pt x="240" y="72"/>
                </a:cubicBezTo>
                <a:cubicBezTo>
                  <a:pt x="240" y="65"/>
                  <a:pt x="235" y="60"/>
                  <a:pt x="228" y="60"/>
                </a:cubicBezTo>
                <a:moveTo>
                  <a:pt x="155" y="43"/>
                </a:moveTo>
                <a:cubicBezTo>
                  <a:pt x="142" y="18"/>
                  <a:pt x="142" y="18"/>
                  <a:pt x="142" y="18"/>
                </a:cubicBezTo>
                <a:cubicBezTo>
                  <a:pt x="142" y="18"/>
                  <a:pt x="142" y="18"/>
                  <a:pt x="142" y="18"/>
                </a:cubicBezTo>
                <a:cubicBezTo>
                  <a:pt x="141" y="16"/>
                  <a:pt x="140" y="14"/>
                  <a:pt x="140" y="12"/>
                </a:cubicBezTo>
                <a:cubicBezTo>
                  <a:pt x="140" y="5"/>
                  <a:pt x="145" y="0"/>
                  <a:pt x="152" y="0"/>
                </a:cubicBezTo>
                <a:cubicBezTo>
                  <a:pt x="157" y="0"/>
                  <a:pt x="161" y="3"/>
                  <a:pt x="163" y="7"/>
                </a:cubicBezTo>
                <a:cubicBezTo>
                  <a:pt x="163" y="7"/>
                  <a:pt x="163" y="7"/>
                  <a:pt x="163" y="7"/>
                </a:cubicBezTo>
                <a:cubicBezTo>
                  <a:pt x="174" y="28"/>
                  <a:pt x="174" y="28"/>
                  <a:pt x="174" y="28"/>
                </a:cubicBezTo>
                <a:cubicBezTo>
                  <a:pt x="167" y="31"/>
                  <a:pt x="160" y="37"/>
                  <a:pt x="155" y="43"/>
                </a:cubicBezTo>
                <a:moveTo>
                  <a:pt x="114" y="18"/>
                </a:moveTo>
                <a:cubicBezTo>
                  <a:pt x="88" y="68"/>
                  <a:pt x="88" y="68"/>
                  <a:pt x="88" y="68"/>
                </a:cubicBezTo>
                <a:cubicBezTo>
                  <a:pt x="61" y="68"/>
                  <a:pt x="61" y="68"/>
                  <a:pt x="61" y="68"/>
                </a:cubicBezTo>
                <a:cubicBezTo>
                  <a:pt x="93" y="7"/>
                  <a:pt x="93" y="7"/>
                  <a:pt x="93" y="7"/>
                </a:cubicBezTo>
                <a:cubicBezTo>
                  <a:pt x="93" y="7"/>
                  <a:pt x="93" y="7"/>
                  <a:pt x="93" y="7"/>
                </a:cubicBezTo>
                <a:cubicBezTo>
                  <a:pt x="95" y="3"/>
                  <a:pt x="99" y="0"/>
                  <a:pt x="104" y="0"/>
                </a:cubicBezTo>
                <a:cubicBezTo>
                  <a:pt x="111" y="0"/>
                  <a:pt x="116" y="5"/>
                  <a:pt x="116" y="12"/>
                </a:cubicBezTo>
                <a:cubicBezTo>
                  <a:pt x="116" y="14"/>
                  <a:pt x="115" y="16"/>
                  <a:pt x="114" y="18"/>
                </a:cubicBezTo>
                <a:close/>
                <a:moveTo>
                  <a:pt x="98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81"/>
                  <a:pt x="140" y="83"/>
                  <a:pt x="140" y="84"/>
                </a:cubicBezTo>
                <a:cubicBezTo>
                  <a:pt x="140" y="104"/>
                  <a:pt x="149" y="122"/>
                  <a:pt x="164" y="134"/>
                </a:cubicBezTo>
                <a:cubicBezTo>
                  <a:pt x="164" y="180"/>
                  <a:pt x="164" y="180"/>
                  <a:pt x="164" y="180"/>
                </a:cubicBezTo>
                <a:cubicBezTo>
                  <a:pt x="164" y="187"/>
                  <a:pt x="169" y="192"/>
                  <a:pt x="176" y="192"/>
                </a:cubicBezTo>
                <a:cubicBezTo>
                  <a:pt x="183" y="192"/>
                  <a:pt x="188" y="187"/>
                  <a:pt x="188" y="180"/>
                </a:cubicBezTo>
                <a:cubicBezTo>
                  <a:pt x="188" y="146"/>
                  <a:pt x="188" y="146"/>
                  <a:pt x="188" y="146"/>
                </a:cubicBezTo>
                <a:cubicBezTo>
                  <a:pt x="193" y="147"/>
                  <a:pt x="198" y="148"/>
                  <a:pt x="204" y="148"/>
                </a:cubicBezTo>
                <a:cubicBezTo>
                  <a:pt x="211" y="148"/>
                  <a:pt x="217" y="147"/>
                  <a:pt x="223" y="145"/>
                </a:cubicBezTo>
                <a:cubicBezTo>
                  <a:pt x="208" y="207"/>
                  <a:pt x="208" y="207"/>
                  <a:pt x="208" y="207"/>
                </a:cubicBezTo>
                <a:cubicBezTo>
                  <a:pt x="208" y="207"/>
                  <a:pt x="208" y="207"/>
                  <a:pt x="208" y="207"/>
                </a:cubicBezTo>
                <a:cubicBezTo>
                  <a:pt x="206" y="212"/>
                  <a:pt x="202" y="216"/>
                  <a:pt x="196" y="216"/>
                </a:cubicBezTo>
                <a:cubicBezTo>
                  <a:pt x="194" y="216"/>
                  <a:pt x="194" y="216"/>
                  <a:pt x="194" y="216"/>
                </a:cubicBezTo>
                <a:cubicBezTo>
                  <a:pt x="191" y="216"/>
                  <a:pt x="191" y="216"/>
                  <a:pt x="191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54" y="216"/>
                  <a:pt x="50" y="212"/>
                  <a:pt x="48" y="207"/>
                </a:cubicBezTo>
                <a:cubicBezTo>
                  <a:pt x="48" y="207"/>
                  <a:pt x="48" y="207"/>
                  <a:pt x="48" y="207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5" y="104"/>
                  <a:pt x="0" y="99"/>
                  <a:pt x="0" y="92"/>
                </a:cubicBezTo>
                <a:cubicBezTo>
                  <a:pt x="0" y="85"/>
                  <a:pt x="5" y="80"/>
                  <a:pt x="12" y="80"/>
                </a:cubicBezTo>
                <a:cubicBezTo>
                  <a:pt x="58" y="80"/>
                  <a:pt x="58" y="80"/>
                  <a:pt x="58" y="80"/>
                </a:cubicBezTo>
                <a:cubicBezTo>
                  <a:pt x="98" y="80"/>
                  <a:pt x="98" y="80"/>
                  <a:pt x="98" y="80"/>
                </a:cubicBezTo>
                <a:close/>
                <a:moveTo>
                  <a:pt x="116" y="180"/>
                </a:moveTo>
                <a:cubicBezTo>
                  <a:pt x="116" y="187"/>
                  <a:pt x="121" y="192"/>
                  <a:pt x="128" y="192"/>
                </a:cubicBezTo>
                <a:cubicBezTo>
                  <a:pt x="135" y="192"/>
                  <a:pt x="140" y="187"/>
                  <a:pt x="140" y="180"/>
                </a:cubicBezTo>
                <a:cubicBezTo>
                  <a:pt x="140" y="116"/>
                  <a:pt x="140" y="116"/>
                  <a:pt x="140" y="116"/>
                </a:cubicBezTo>
                <a:cubicBezTo>
                  <a:pt x="140" y="109"/>
                  <a:pt x="135" y="104"/>
                  <a:pt x="128" y="104"/>
                </a:cubicBezTo>
                <a:cubicBezTo>
                  <a:pt x="121" y="104"/>
                  <a:pt x="116" y="109"/>
                  <a:pt x="116" y="116"/>
                </a:cubicBezTo>
                <a:lnTo>
                  <a:pt x="116" y="180"/>
                </a:lnTo>
                <a:close/>
                <a:moveTo>
                  <a:pt x="92" y="116"/>
                </a:moveTo>
                <a:cubicBezTo>
                  <a:pt x="92" y="109"/>
                  <a:pt x="87" y="104"/>
                  <a:pt x="80" y="104"/>
                </a:cubicBezTo>
                <a:cubicBezTo>
                  <a:pt x="73" y="104"/>
                  <a:pt x="68" y="109"/>
                  <a:pt x="68" y="116"/>
                </a:cubicBezTo>
                <a:cubicBezTo>
                  <a:pt x="68" y="180"/>
                  <a:pt x="68" y="180"/>
                  <a:pt x="68" y="180"/>
                </a:cubicBezTo>
                <a:cubicBezTo>
                  <a:pt x="68" y="187"/>
                  <a:pt x="73" y="192"/>
                  <a:pt x="80" y="192"/>
                </a:cubicBezTo>
                <a:cubicBezTo>
                  <a:pt x="87" y="192"/>
                  <a:pt x="92" y="187"/>
                  <a:pt x="92" y="180"/>
                </a:cubicBezTo>
                <a:lnTo>
                  <a:pt x="92" y="1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4D8B0E-0CB6-4212-A3CB-DA90351F1E68}"/>
              </a:ext>
            </a:extLst>
          </p:cNvPr>
          <p:cNvSpPr txBox="1"/>
          <p:nvPr/>
        </p:nvSpPr>
        <p:spPr>
          <a:xfrm>
            <a:off x="721307" y="4074065"/>
            <a:ext cx="28309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product profile, demographic profile and shipment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Character, categorical, numeric and date features</a:t>
            </a:r>
          </a:p>
        </p:txBody>
      </p:sp>
    </p:spTree>
    <p:extLst>
      <p:ext uri="{BB962C8B-B14F-4D97-AF65-F5344CB8AC3E}">
        <p14:creationId xmlns:p14="http://schemas.microsoft.com/office/powerpoint/2010/main" val="255811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95B2B85-C6A2-468D-97F9-2D75EAB08204}"/>
              </a:ext>
            </a:extLst>
          </p:cNvPr>
          <p:cNvSpPr/>
          <p:nvPr/>
        </p:nvSpPr>
        <p:spPr>
          <a:xfrm>
            <a:off x="0" y="-10339"/>
            <a:ext cx="12192000" cy="13542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43A8BD7-F9A7-40F5-B462-6460F839CABA}"/>
              </a:ext>
            </a:extLst>
          </p:cNvPr>
          <p:cNvCxnSpPr>
            <a:cxnSpLocks/>
          </p:cNvCxnSpPr>
          <p:nvPr/>
        </p:nvCxnSpPr>
        <p:spPr>
          <a:xfrm rot="10800000">
            <a:off x="2178958" y="2331097"/>
            <a:ext cx="2353286" cy="789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6D548DD-F49B-4201-B39C-781DF9030550}"/>
              </a:ext>
            </a:extLst>
          </p:cNvPr>
          <p:cNvCxnSpPr>
            <a:cxnSpLocks/>
          </p:cNvCxnSpPr>
          <p:nvPr/>
        </p:nvCxnSpPr>
        <p:spPr>
          <a:xfrm flipV="1">
            <a:off x="7397160" y="2382905"/>
            <a:ext cx="2718592" cy="789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405632-6C6A-40C1-A3CD-244ECD110D9A}"/>
              </a:ext>
            </a:extLst>
          </p:cNvPr>
          <p:cNvCxnSpPr/>
          <p:nvPr/>
        </p:nvCxnSpPr>
        <p:spPr>
          <a:xfrm flipH="1">
            <a:off x="5935312" y="4351514"/>
            <a:ext cx="1" cy="54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C843C3-FEA3-4A02-B3F4-958D1E5E16F0}"/>
              </a:ext>
            </a:extLst>
          </p:cNvPr>
          <p:cNvSpPr txBox="1"/>
          <p:nvPr/>
        </p:nvSpPr>
        <p:spPr>
          <a:xfrm>
            <a:off x="130472" y="1593865"/>
            <a:ext cx="470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 "/>
              </a:rPr>
              <a:t>Feature Classification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DFEC2B-3188-4E73-B9BD-187C603A9564}"/>
              </a:ext>
            </a:extLst>
          </p:cNvPr>
          <p:cNvSpPr txBox="1"/>
          <p:nvPr/>
        </p:nvSpPr>
        <p:spPr>
          <a:xfrm>
            <a:off x="7485426" y="1578360"/>
            <a:ext cx="47065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 "/>
              </a:rPr>
              <a:t>Feature Construction &amp; Selection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B5DB4C-CF2A-4589-9F97-48731E49C05F}"/>
              </a:ext>
            </a:extLst>
          </p:cNvPr>
          <p:cNvSpPr txBox="1"/>
          <p:nvPr/>
        </p:nvSpPr>
        <p:spPr>
          <a:xfrm>
            <a:off x="3655548" y="4810338"/>
            <a:ext cx="470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 "/>
              </a:rPr>
              <a:t>Feature Initial Exploratory</a:t>
            </a:r>
          </a:p>
        </p:txBody>
      </p:sp>
      <p:pic>
        <p:nvPicPr>
          <p:cNvPr id="2" name="Picture 2" descr="Image result for features icon">
            <a:extLst>
              <a:ext uri="{FF2B5EF4-FFF2-40B4-BE49-F238E27FC236}">
                <a16:creationId xmlns:a16="http://schemas.microsoft.com/office/drawing/2014/main" id="{DA42D032-F522-4BFC-8EDD-04FB58C51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935" y="2144726"/>
            <a:ext cx="2055800" cy="20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9CB0B4-B8DA-46F0-89B1-B5AB4974018D}"/>
              </a:ext>
            </a:extLst>
          </p:cNvPr>
          <p:cNvSpPr txBox="1"/>
          <p:nvPr/>
        </p:nvSpPr>
        <p:spPr>
          <a:xfrm>
            <a:off x="1414374" y="384755"/>
            <a:ext cx="10408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Kozuka Gothic Pr6N EL" panose="020B0200000000000000" pitchFamily="34" charset="-128"/>
              </a:rPr>
              <a:t>Feature Initial Exploratory</a:t>
            </a:r>
            <a:endParaRPr lang="en-US" sz="3200" dirty="0">
              <a:solidFill>
                <a:schemeClr val="bg1"/>
              </a:solidFill>
              <a:latin typeface="+mj-lt"/>
              <a:ea typeface="Kozuka Gothic Pr6N EL" panose="020B0200000000000000" pitchFamily="34" charset="-128"/>
            </a:endParaRPr>
          </a:p>
        </p:txBody>
      </p:sp>
      <p:sp>
        <p:nvSpPr>
          <p:cNvPr id="18" name="Freeform 66">
            <a:extLst>
              <a:ext uri="{FF2B5EF4-FFF2-40B4-BE49-F238E27FC236}">
                <a16:creationId xmlns:a16="http://schemas.microsoft.com/office/drawing/2014/main" id="{15F8DAFE-8ECC-4E98-8606-17F2EB10C4CE}"/>
              </a:ext>
            </a:extLst>
          </p:cNvPr>
          <p:cNvSpPr>
            <a:spLocks noEditPoints="1"/>
          </p:cNvSpPr>
          <p:nvPr/>
        </p:nvSpPr>
        <p:spPr bwMode="auto">
          <a:xfrm>
            <a:off x="130472" y="229481"/>
            <a:ext cx="914888" cy="771716"/>
          </a:xfrm>
          <a:custGeom>
            <a:avLst/>
            <a:gdLst>
              <a:gd name="T0" fmla="*/ 246955 w 256"/>
              <a:gd name="T1" fmla="*/ 136437 h 216"/>
              <a:gd name="T2" fmla="*/ 415925 w 256"/>
              <a:gd name="T3" fmla="*/ 136437 h 216"/>
              <a:gd name="T4" fmla="*/ 370433 w 256"/>
              <a:gd name="T5" fmla="*/ 97455 h 216"/>
              <a:gd name="T6" fmla="*/ 318443 w 256"/>
              <a:gd name="T7" fmla="*/ 141309 h 216"/>
              <a:gd name="T8" fmla="*/ 292447 w 256"/>
              <a:gd name="T9" fmla="*/ 123443 h 216"/>
              <a:gd name="T10" fmla="*/ 279450 w 256"/>
              <a:gd name="T11" fmla="*/ 155928 h 216"/>
              <a:gd name="T12" fmla="*/ 318443 w 256"/>
              <a:gd name="T13" fmla="*/ 188412 h 216"/>
              <a:gd name="T14" fmla="*/ 383431 w 256"/>
              <a:gd name="T15" fmla="*/ 129940 h 216"/>
              <a:gd name="T16" fmla="*/ 370433 w 256"/>
              <a:gd name="T17" fmla="*/ 97455 h 216"/>
              <a:gd name="T18" fmla="*/ 230708 w 256"/>
              <a:gd name="T19" fmla="*/ 29236 h 216"/>
              <a:gd name="T20" fmla="*/ 227459 w 256"/>
              <a:gd name="T21" fmla="*/ 19491 h 216"/>
              <a:gd name="T22" fmla="*/ 264827 w 256"/>
              <a:gd name="T23" fmla="*/ 11370 h 216"/>
              <a:gd name="T24" fmla="*/ 282699 w 256"/>
              <a:gd name="T25" fmla="*/ 45479 h 216"/>
              <a:gd name="T26" fmla="*/ 185217 w 256"/>
              <a:gd name="T27" fmla="*/ 29236 h 216"/>
              <a:gd name="T28" fmla="*/ 99107 w 256"/>
              <a:gd name="T29" fmla="*/ 110449 h 216"/>
              <a:gd name="T30" fmla="*/ 151098 w 256"/>
              <a:gd name="T31" fmla="*/ 11370 h 216"/>
              <a:gd name="T32" fmla="*/ 188466 w 256"/>
              <a:gd name="T33" fmla="*/ 19491 h 216"/>
              <a:gd name="T34" fmla="*/ 159221 w 256"/>
              <a:gd name="T35" fmla="*/ 129940 h 216"/>
              <a:gd name="T36" fmla="*/ 227459 w 256"/>
              <a:gd name="T37" fmla="*/ 136437 h 216"/>
              <a:gd name="T38" fmla="*/ 266452 w 256"/>
              <a:gd name="T39" fmla="*/ 292364 h 216"/>
              <a:gd name="T40" fmla="*/ 305445 w 256"/>
              <a:gd name="T41" fmla="*/ 292364 h 216"/>
              <a:gd name="T42" fmla="*/ 331440 w 256"/>
              <a:gd name="T43" fmla="*/ 240388 h 216"/>
              <a:gd name="T44" fmla="*/ 337939 w 256"/>
              <a:gd name="T45" fmla="*/ 336219 h 216"/>
              <a:gd name="T46" fmla="*/ 318443 w 256"/>
              <a:gd name="T47" fmla="*/ 350837 h 216"/>
              <a:gd name="T48" fmla="*/ 310319 w 256"/>
              <a:gd name="T49" fmla="*/ 350837 h 216"/>
              <a:gd name="T50" fmla="*/ 97482 w 256"/>
              <a:gd name="T51" fmla="*/ 350837 h 216"/>
              <a:gd name="T52" fmla="*/ 77986 w 256"/>
              <a:gd name="T53" fmla="*/ 336219 h 216"/>
              <a:gd name="T54" fmla="*/ 37368 w 256"/>
              <a:gd name="T55" fmla="*/ 168922 h 216"/>
              <a:gd name="T56" fmla="*/ 0 w 256"/>
              <a:gd name="T57" fmla="*/ 149431 h 216"/>
              <a:gd name="T58" fmla="*/ 94233 w 256"/>
              <a:gd name="T59" fmla="*/ 129940 h 216"/>
              <a:gd name="T60" fmla="*/ 188466 w 256"/>
              <a:gd name="T61" fmla="*/ 292364 h 216"/>
              <a:gd name="T62" fmla="*/ 227459 w 256"/>
              <a:gd name="T63" fmla="*/ 292364 h 216"/>
              <a:gd name="T64" fmla="*/ 207963 w 256"/>
              <a:gd name="T65" fmla="*/ 168922 h 216"/>
              <a:gd name="T66" fmla="*/ 188466 w 256"/>
              <a:gd name="T67" fmla="*/ 292364 h 216"/>
              <a:gd name="T68" fmla="*/ 129977 w 256"/>
              <a:gd name="T69" fmla="*/ 168922 h 216"/>
              <a:gd name="T70" fmla="*/ 110480 w 256"/>
              <a:gd name="T71" fmla="*/ 292364 h 216"/>
              <a:gd name="T72" fmla="*/ 149473 w 256"/>
              <a:gd name="T73" fmla="*/ 292364 h 21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56" h="216">
                <a:moveTo>
                  <a:pt x="204" y="136"/>
                </a:moveTo>
                <a:cubicBezTo>
                  <a:pt x="175" y="136"/>
                  <a:pt x="152" y="113"/>
                  <a:pt x="152" y="84"/>
                </a:cubicBezTo>
                <a:cubicBezTo>
                  <a:pt x="152" y="55"/>
                  <a:pt x="175" y="32"/>
                  <a:pt x="204" y="32"/>
                </a:cubicBezTo>
                <a:cubicBezTo>
                  <a:pt x="233" y="32"/>
                  <a:pt x="256" y="55"/>
                  <a:pt x="256" y="84"/>
                </a:cubicBezTo>
                <a:cubicBezTo>
                  <a:pt x="256" y="113"/>
                  <a:pt x="233" y="136"/>
                  <a:pt x="204" y="136"/>
                </a:cubicBezTo>
                <a:moveTo>
                  <a:pt x="228" y="60"/>
                </a:moveTo>
                <a:cubicBezTo>
                  <a:pt x="225" y="60"/>
                  <a:pt x="222" y="61"/>
                  <a:pt x="220" y="64"/>
                </a:cubicBezTo>
                <a:cubicBezTo>
                  <a:pt x="196" y="87"/>
                  <a:pt x="196" y="87"/>
                  <a:pt x="196" y="87"/>
                </a:cubicBezTo>
                <a:cubicBezTo>
                  <a:pt x="188" y="80"/>
                  <a:pt x="188" y="80"/>
                  <a:pt x="188" y="80"/>
                </a:cubicBezTo>
                <a:cubicBezTo>
                  <a:pt x="186" y="77"/>
                  <a:pt x="183" y="76"/>
                  <a:pt x="180" y="76"/>
                </a:cubicBezTo>
                <a:cubicBezTo>
                  <a:pt x="173" y="76"/>
                  <a:pt x="168" y="81"/>
                  <a:pt x="168" y="88"/>
                </a:cubicBezTo>
                <a:cubicBezTo>
                  <a:pt x="168" y="91"/>
                  <a:pt x="169" y="94"/>
                  <a:pt x="172" y="96"/>
                </a:cubicBezTo>
                <a:cubicBezTo>
                  <a:pt x="188" y="112"/>
                  <a:pt x="188" y="112"/>
                  <a:pt x="188" y="112"/>
                </a:cubicBezTo>
                <a:cubicBezTo>
                  <a:pt x="190" y="115"/>
                  <a:pt x="193" y="116"/>
                  <a:pt x="196" y="116"/>
                </a:cubicBezTo>
                <a:cubicBezTo>
                  <a:pt x="199" y="116"/>
                  <a:pt x="202" y="115"/>
                  <a:pt x="204" y="112"/>
                </a:cubicBezTo>
                <a:cubicBezTo>
                  <a:pt x="236" y="80"/>
                  <a:pt x="236" y="80"/>
                  <a:pt x="236" y="80"/>
                </a:cubicBezTo>
                <a:cubicBezTo>
                  <a:pt x="239" y="78"/>
                  <a:pt x="240" y="75"/>
                  <a:pt x="240" y="72"/>
                </a:cubicBezTo>
                <a:cubicBezTo>
                  <a:pt x="240" y="65"/>
                  <a:pt x="235" y="60"/>
                  <a:pt x="228" y="60"/>
                </a:cubicBezTo>
                <a:moveTo>
                  <a:pt x="155" y="43"/>
                </a:moveTo>
                <a:cubicBezTo>
                  <a:pt x="142" y="18"/>
                  <a:pt x="142" y="18"/>
                  <a:pt x="142" y="18"/>
                </a:cubicBezTo>
                <a:cubicBezTo>
                  <a:pt x="142" y="18"/>
                  <a:pt x="142" y="18"/>
                  <a:pt x="142" y="18"/>
                </a:cubicBezTo>
                <a:cubicBezTo>
                  <a:pt x="141" y="16"/>
                  <a:pt x="140" y="14"/>
                  <a:pt x="140" y="12"/>
                </a:cubicBezTo>
                <a:cubicBezTo>
                  <a:pt x="140" y="5"/>
                  <a:pt x="145" y="0"/>
                  <a:pt x="152" y="0"/>
                </a:cubicBezTo>
                <a:cubicBezTo>
                  <a:pt x="157" y="0"/>
                  <a:pt x="161" y="3"/>
                  <a:pt x="163" y="7"/>
                </a:cubicBezTo>
                <a:cubicBezTo>
                  <a:pt x="163" y="7"/>
                  <a:pt x="163" y="7"/>
                  <a:pt x="163" y="7"/>
                </a:cubicBezTo>
                <a:cubicBezTo>
                  <a:pt x="174" y="28"/>
                  <a:pt x="174" y="28"/>
                  <a:pt x="174" y="28"/>
                </a:cubicBezTo>
                <a:cubicBezTo>
                  <a:pt x="167" y="31"/>
                  <a:pt x="160" y="37"/>
                  <a:pt x="155" y="43"/>
                </a:cubicBezTo>
                <a:moveTo>
                  <a:pt x="114" y="18"/>
                </a:moveTo>
                <a:cubicBezTo>
                  <a:pt x="88" y="68"/>
                  <a:pt x="88" y="68"/>
                  <a:pt x="88" y="68"/>
                </a:cubicBezTo>
                <a:cubicBezTo>
                  <a:pt x="61" y="68"/>
                  <a:pt x="61" y="68"/>
                  <a:pt x="61" y="68"/>
                </a:cubicBezTo>
                <a:cubicBezTo>
                  <a:pt x="93" y="7"/>
                  <a:pt x="93" y="7"/>
                  <a:pt x="93" y="7"/>
                </a:cubicBezTo>
                <a:cubicBezTo>
                  <a:pt x="93" y="7"/>
                  <a:pt x="93" y="7"/>
                  <a:pt x="93" y="7"/>
                </a:cubicBezTo>
                <a:cubicBezTo>
                  <a:pt x="95" y="3"/>
                  <a:pt x="99" y="0"/>
                  <a:pt x="104" y="0"/>
                </a:cubicBezTo>
                <a:cubicBezTo>
                  <a:pt x="111" y="0"/>
                  <a:pt x="116" y="5"/>
                  <a:pt x="116" y="12"/>
                </a:cubicBezTo>
                <a:cubicBezTo>
                  <a:pt x="116" y="14"/>
                  <a:pt x="115" y="16"/>
                  <a:pt x="114" y="18"/>
                </a:cubicBezTo>
                <a:close/>
                <a:moveTo>
                  <a:pt x="98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81"/>
                  <a:pt x="140" y="83"/>
                  <a:pt x="140" y="84"/>
                </a:cubicBezTo>
                <a:cubicBezTo>
                  <a:pt x="140" y="104"/>
                  <a:pt x="149" y="122"/>
                  <a:pt x="164" y="134"/>
                </a:cubicBezTo>
                <a:cubicBezTo>
                  <a:pt x="164" y="180"/>
                  <a:pt x="164" y="180"/>
                  <a:pt x="164" y="180"/>
                </a:cubicBezTo>
                <a:cubicBezTo>
                  <a:pt x="164" y="187"/>
                  <a:pt x="169" y="192"/>
                  <a:pt x="176" y="192"/>
                </a:cubicBezTo>
                <a:cubicBezTo>
                  <a:pt x="183" y="192"/>
                  <a:pt x="188" y="187"/>
                  <a:pt x="188" y="180"/>
                </a:cubicBezTo>
                <a:cubicBezTo>
                  <a:pt x="188" y="146"/>
                  <a:pt x="188" y="146"/>
                  <a:pt x="188" y="146"/>
                </a:cubicBezTo>
                <a:cubicBezTo>
                  <a:pt x="193" y="147"/>
                  <a:pt x="198" y="148"/>
                  <a:pt x="204" y="148"/>
                </a:cubicBezTo>
                <a:cubicBezTo>
                  <a:pt x="211" y="148"/>
                  <a:pt x="217" y="147"/>
                  <a:pt x="223" y="145"/>
                </a:cubicBezTo>
                <a:cubicBezTo>
                  <a:pt x="208" y="207"/>
                  <a:pt x="208" y="207"/>
                  <a:pt x="208" y="207"/>
                </a:cubicBezTo>
                <a:cubicBezTo>
                  <a:pt x="208" y="207"/>
                  <a:pt x="208" y="207"/>
                  <a:pt x="208" y="207"/>
                </a:cubicBezTo>
                <a:cubicBezTo>
                  <a:pt x="206" y="212"/>
                  <a:pt x="202" y="216"/>
                  <a:pt x="196" y="216"/>
                </a:cubicBezTo>
                <a:cubicBezTo>
                  <a:pt x="194" y="216"/>
                  <a:pt x="194" y="216"/>
                  <a:pt x="194" y="216"/>
                </a:cubicBezTo>
                <a:cubicBezTo>
                  <a:pt x="191" y="216"/>
                  <a:pt x="191" y="216"/>
                  <a:pt x="191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54" y="216"/>
                  <a:pt x="50" y="212"/>
                  <a:pt x="48" y="207"/>
                </a:cubicBezTo>
                <a:cubicBezTo>
                  <a:pt x="48" y="207"/>
                  <a:pt x="48" y="207"/>
                  <a:pt x="48" y="207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5" y="104"/>
                  <a:pt x="0" y="99"/>
                  <a:pt x="0" y="92"/>
                </a:cubicBezTo>
                <a:cubicBezTo>
                  <a:pt x="0" y="85"/>
                  <a:pt x="5" y="80"/>
                  <a:pt x="12" y="80"/>
                </a:cubicBezTo>
                <a:cubicBezTo>
                  <a:pt x="58" y="80"/>
                  <a:pt x="58" y="80"/>
                  <a:pt x="58" y="80"/>
                </a:cubicBezTo>
                <a:cubicBezTo>
                  <a:pt x="98" y="80"/>
                  <a:pt x="98" y="80"/>
                  <a:pt x="98" y="80"/>
                </a:cubicBezTo>
                <a:close/>
                <a:moveTo>
                  <a:pt x="116" y="180"/>
                </a:moveTo>
                <a:cubicBezTo>
                  <a:pt x="116" y="187"/>
                  <a:pt x="121" y="192"/>
                  <a:pt x="128" y="192"/>
                </a:cubicBezTo>
                <a:cubicBezTo>
                  <a:pt x="135" y="192"/>
                  <a:pt x="140" y="187"/>
                  <a:pt x="140" y="180"/>
                </a:cubicBezTo>
                <a:cubicBezTo>
                  <a:pt x="140" y="116"/>
                  <a:pt x="140" y="116"/>
                  <a:pt x="140" y="116"/>
                </a:cubicBezTo>
                <a:cubicBezTo>
                  <a:pt x="140" y="109"/>
                  <a:pt x="135" y="104"/>
                  <a:pt x="128" y="104"/>
                </a:cubicBezTo>
                <a:cubicBezTo>
                  <a:pt x="121" y="104"/>
                  <a:pt x="116" y="109"/>
                  <a:pt x="116" y="116"/>
                </a:cubicBezTo>
                <a:lnTo>
                  <a:pt x="116" y="180"/>
                </a:lnTo>
                <a:close/>
                <a:moveTo>
                  <a:pt x="92" y="116"/>
                </a:moveTo>
                <a:cubicBezTo>
                  <a:pt x="92" y="109"/>
                  <a:pt x="87" y="104"/>
                  <a:pt x="80" y="104"/>
                </a:cubicBezTo>
                <a:cubicBezTo>
                  <a:pt x="73" y="104"/>
                  <a:pt x="68" y="109"/>
                  <a:pt x="68" y="116"/>
                </a:cubicBezTo>
                <a:cubicBezTo>
                  <a:pt x="68" y="180"/>
                  <a:pt x="68" y="180"/>
                  <a:pt x="68" y="180"/>
                </a:cubicBezTo>
                <a:cubicBezTo>
                  <a:pt x="68" y="187"/>
                  <a:pt x="73" y="192"/>
                  <a:pt x="80" y="192"/>
                </a:cubicBezTo>
                <a:cubicBezTo>
                  <a:pt x="87" y="192"/>
                  <a:pt x="92" y="187"/>
                  <a:pt x="92" y="180"/>
                </a:cubicBezTo>
                <a:lnTo>
                  <a:pt x="92" y="1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4D8B0E-0CB6-4212-A3CB-DA90351F1E68}"/>
              </a:ext>
            </a:extLst>
          </p:cNvPr>
          <p:cNvSpPr txBox="1"/>
          <p:nvPr/>
        </p:nvSpPr>
        <p:spPr>
          <a:xfrm>
            <a:off x="112882" y="6443853"/>
            <a:ext cx="435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sz="1600" dirty="0"/>
              <a:t>Based on significance and correlation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D6186-32CE-4A40-8576-C6CE01638A5D}"/>
              </a:ext>
            </a:extLst>
          </p:cNvPr>
          <p:cNvSpPr txBox="1"/>
          <p:nvPr/>
        </p:nvSpPr>
        <p:spPr>
          <a:xfrm>
            <a:off x="4909930" y="5380672"/>
            <a:ext cx="54201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SKU1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Shipment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Accumulated Purchase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purchase amount in 2016.1-2016.6</a:t>
            </a:r>
          </a:p>
        </p:txBody>
      </p:sp>
    </p:spTree>
    <p:extLst>
      <p:ext uri="{BB962C8B-B14F-4D97-AF65-F5344CB8AC3E}">
        <p14:creationId xmlns:p14="http://schemas.microsoft.com/office/powerpoint/2010/main" val="224758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13542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TextBox 10"/>
          <p:cNvSpPr txBox="1"/>
          <p:nvPr/>
        </p:nvSpPr>
        <p:spPr>
          <a:xfrm>
            <a:off x="1414374" y="209360"/>
            <a:ext cx="104086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a typeface="Kozuka Gothic Pr6N EL" panose="020B0200000000000000" pitchFamily="34" charset="-128"/>
              </a:rPr>
              <a:t>The Repurchase Rate Has Significant Difference Among Product SKU1&amp;Shipment Method</a:t>
            </a:r>
          </a:p>
        </p:txBody>
      </p:sp>
      <p:sp>
        <p:nvSpPr>
          <p:cNvPr id="12" name="Freeform 66">
            <a:extLst>
              <a:ext uri="{FF2B5EF4-FFF2-40B4-BE49-F238E27FC236}">
                <a16:creationId xmlns:a16="http://schemas.microsoft.com/office/drawing/2014/main" id="{CF05AC99-121C-4C60-BADA-8A504ABEF697}"/>
              </a:ext>
            </a:extLst>
          </p:cNvPr>
          <p:cNvSpPr>
            <a:spLocks noEditPoints="1"/>
          </p:cNvSpPr>
          <p:nvPr/>
        </p:nvSpPr>
        <p:spPr bwMode="auto">
          <a:xfrm>
            <a:off x="249743" y="233748"/>
            <a:ext cx="914888" cy="771716"/>
          </a:xfrm>
          <a:custGeom>
            <a:avLst/>
            <a:gdLst>
              <a:gd name="T0" fmla="*/ 246955 w 256"/>
              <a:gd name="T1" fmla="*/ 136437 h 216"/>
              <a:gd name="T2" fmla="*/ 415925 w 256"/>
              <a:gd name="T3" fmla="*/ 136437 h 216"/>
              <a:gd name="T4" fmla="*/ 370433 w 256"/>
              <a:gd name="T5" fmla="*/ 97455 h 216"/>
              <a:gd name="T6" fmla="*/ 318443 w 256"/>
              <a:gd name="T7" fmla="*/ 141309 h 216"/>
              <a:gd name="T8" fmla="*/ 292447 w 256"/>
              <a:gd name="T9" fmla="*/ 123443 h 216"/>
              <a:gd name="T10" fmla="*/ 279450 w 256"/>
              <a:gd name="T11" fmla="*/ 155928 h 216"/>
              <a:gd name="T12" fmla="*/ 318443 w 256"/>
              <a:gd name="T13" fmla="*/ 188412 h 216"/>
              <a:gd name="T14" fmla="*/ 383431 w 256"/>
              <a:gd name="T15" fmla="*/ 129940 h 216"/>
              <a:gd name="T16" fmla="*/ 370433 w 256"/>
              <a:gd name="T17" fmla="*/ 97455 h 216"/>
              <a:gd name="T18" fmla="*/ 230708 w 256"/>
              <a:gd name="T19" fmla="*/ 29236 h 216"/>
              <a:gd name="T20" fmla="*/ 227459 w 256"/>
              <a:gd name="T21" fmla="*/ 19491 h 216"/>
              <a:gd name="T22" fmla="*/ 264827 w 256"/>
              <a:gd name="T23" fmla="*/ 11370 h 216"/>
              <a:gd name="T24" fmla="*/ 282699 w 256"/>
              <a:gd name="T25" fmla="*/ 45479 h 216"/>
              <a:gd name="T26" fmla="*/ 185217 w 256"/>
              <a:gd name="T27" fmla="*/ 29236 h 216"/>
              <a:gd name="T28" fmla="*/ 99107 w 256"/>
              <a:gd name="T29" fmla="*/ 110449 h 216"/>
              <a:gd name="T30" fmla="*/ 151098 w 256"/>
              <a:gd name="T31" fmla="*/ 11370 h 216"/>
              <a:gd name="T32" fmla="*/ 188466 w 256"/>
              <a:gd name="T33" fmla="*/ 19491 h 216"/>
              <a:gd name="T34" fmla="*/ 159221 w 256"/>
              <a:gd name="T35" fmla="*/ 129940 h 216"/>
              <a:gd name="T36" fmla="*/ 227459 w 256"/>
              <a:gd name="T37" fmla="*/ 136437 h 216"/>
              <a:gd name="T38" fmla="*/ 266452 w 256"/>
              <a:gd name="T39" fmla="*/ 292364 h 216"/>
              <a:gd name="T40" fmla="*/ 305445 w 256"/>
              <a:gd name="T41" fmla="*/ 292364 h 216"/>
              <a:gd name="T42" fmla="*/ 331440 w 256"/>
              <a:gd name="T43" fmla="*/ 240388 h 216"/>
              <a:gd name="T44" fmla="*/ 337939 w 256"/>
              <a:gd name="T45" fmla="*/ 336219 h 216"/>
              <a:gd name="T46" fmla="*/ 318443 w 256"/>
              <a:gd name="T47" fmla="*/ 350837 h 216"/>
              <a:gd name="T48" fmla="*/ 310319 w 256"/>
              <a:gd name="T49" fmla="*/ 350837 h 216"/>
              <a:gd name="T50" fmla="*/ 97482 w 256"/>
              <a:gd name="T51" fmla="*/ 350837 h 216"/>
              <a:gd name="T52" fmla="*/ 77986 w 256"/>
              <a:gd name="T53" fmla="*/ 336219 h 216"/>
              <a:gd name="T54" fmla="*/ 37368 w 256"/>
              <a:gd name="T55" fmla="*/ 168922 h 216"/>
              <a:gd name="T56" fmla="*/ 0 w 256"/>
              <a:gd name="T57" fmla="*/ 149431 h 216"/>
              <a:gd name="T58" fmla="*/ 94233 w 256"/>
              <a:gd name="T59" fmla="*/ 129940 h 216"/>
              <a:gd name="T60" fmla="*/ 188466 w 256"/>
              <a:gd name="T61" fmla="*/ 292364 h 216"/>
              <a:gd name="T62" fmla="*/ 227459 w 256"/>
              <a:gd name="T63" fmla="*/ 292364 h 216"/>
              <a:gd name="T64" fmla="*/ 207963 w 256"/>
              <a:gd name="T65" fmla="*/ 168922 h 216"/>
              <a:gd name="T66" fmla="*/ 188466 w 256"/>
              <a:gd name="T67" fmla="*/ 292364 h 216"/>
              <a:gd name="T68" fmla="*/ 129977 w 256"/>
              <a:gd name="T69" fmla="*/ 168922 h 216"/>
              <a:gd name="T70" fmla="*/ 110480 w 256"/>
              <a:gd name="T71" fmla="*/ 292364 h 216"/>
              <a:gd name="T72" fmla="*/ 149473 w 256"/>
              <a:gd name="T73" fmla="*/ 292364 h 21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56" h="216">
                <a:moveTo>
                  <a:pt x="204" y="136"/>
                </a:moveTo>
                <a:cubicBezTo>
                  <a:pt x="175" y="136"/>
                  <a:pt x="152" y="113"/>
                  <a:pt x="152" y="84"/>
                </a:cubicBezTo>
                <a:cubicBezTo>
                  <a:pt x="152" y="55"/>
                  <a:pt x="175" y="32"/>
                  <a:pt x="204" y="32"/>
                </a:cubicBezTo>
                <a:cubicBezTo>
                  <a:pt x="233" y="32"/>
                  <a:pt x="256" y="55"/>
                  <a:pt x="256" y="84"/>
                </a:cubicBezTo>
                <a:cubicBezTo>
                  <a:pt x="256" y="113"/>
                  <a:pt x="233" y="136"/>
                  <a:pt x="204" y="136"/>
                </a:cubicBezTo>
                <a:moveTo>
                  <a:pt x="228" y="60"/>
                </a:moveTo>
                <a:cubicBezTo>
                  <a:pt x="225" y="60"/>
                  <a:pt x="222" y="61"/>
                  <a:pt x="220" y="64"/>
                </a:cubicBezTo>
                <a:cubicBezTo>
                  <a:pt x="196" y="87"/>
                  <a:pt x="196" y="87"/>
                  <a:pt x="196" y="87"/>
                </a:cubicBezTo>
                <a:cubicBezTo>
                  <a:pt x="188" y="80"/>
                  <a:pt x="188" y="80"/>
                  <a:pt x="188" y="80"/>
                </a:cubicBezTo>
                <a:cubicBezTo>
                  <a:pt x="186" y="77"/>
                  <a:pt x="183" y="76"/>
                  <a:pt x="180" y="76"/>
                </a:cubicBezTo>
                <a:cubicBezTo>
                  <a:pt x="173" y="76"/>
                  <a:pt x="168" y="81"/>
                  <a:pt x="168" y="88"/>
                </a:cubicBezTo>
                <a:cubicBezTo>
                  <a:pt x="168" y="91"/>
                  <a:pt x="169" y="94"/>
                  <a:pt x="172" y="96"/>
                </a:cubicBezTo>
                <a:cubicBezTo>
                  <a:pt x="188" y="112"/>
                  <a:pt x="188" y="112"/>
                  <a:pt x="188" y="112"/>
                </a:cubicBezTo>
                <a:cubicBezTo>
                  <a:pt x="190" y="115"/>
                  <a:pt x="193" y="116"/>
                  <a:pt x="196" y="116"/>
                </a:cubicBezTo>
                <a:cubicBezTo>
                  <a:pt x="199" y="116"/>
                  <a:pt x="202" y="115"/>
                  <a:pt x="204" y="112"/>
                </a:cubicBezTo>
                <a:cubicBezTo>
                  <a:pt x="236" y="80"/>
                  <a:pt x="236" y="80"/>
                  <a:pt x="236" y="80"/>
                </a:cubicBezTo>
                <a:cubicBezTo>
                  <a:pt x="239" y="78"/>
                  <a:pt x="240" y="75"/>
                  <a:pt x="240" y="72"/>
                </a:cubicBezTo>
                <a:cubicBezTo>
                  <a:pt x="240" y="65"/>
                  <a:pt x="235" y="60"/>
                  <a:pt x="228" y="60"/>
                </a:cubicBezTo>
                <a:moveTo>
                  <a:pt x="155" y="43"/>
                </a:moveTo>
                <a:cubicBezTo>
                  <a:pt x="142" y="18"/>
                  <a:pt x="142" y="18"/>
                  <a:pt x="142" y="18"/>
                </a:cubicBezTo>
                <a:cubicBezTo>
                  <a:pt x="142" y="18"/>
                  <a:pt x="142" y="18"/>
                  <a:pt x="142" y="18"/>
                </a:cubicBezTo>
                <a:cubicBezTo>
                  <a:pt x="141" y="16"/>
                  <a:pt x="140" y="14"/>
                  <a:pt x="140" y="12"/>
                </a:cubicBezTo>
                <a:cubicBezTo>
                  <a:pt x="140" y="5"/>
                  <a:pt x="145" y="0"/>
                  <a:pt x="152" y="0"/>
                </a:cubicBezTo>
                <a:cubicBezTo>
                  <a:pt x="157" y="0"/>
                  <a:pt x="161" y="3"/>
                  <a:pt x="163" y="7"/>
                </a:cubicBezTo>
                <a:cubicBezTo>
                  <a:pt x="163" y="7"/>
                  <a:pt x="163" y="7"/>
                  <a:pt x="163" y="7"/>
                </a:cubicBezTo>
                <a:cubicBezTo>
                  <a:pt x="174" y="28"/>
                  <a:pt x="174" y="28"/>
                  <a:pt x="174" y="28"/>
                </a:cubicBezTo>
                <a:cubicBezTo>
                  <a:pt x="167" y="31"/>
                  <a:pt x="160" y="37"/>
                  <a:pt x="155" y="43"/>
                </a:cubicBezTo>
                <a:moveTo>
                  <a:pt x="114" y="18"/>
                </a:moveTo>
                <a:cubicBezTo>
                  <a:pt x="88" y="68"/>
                  <a:pt x="88" y="68"/>
                  <a:pt x="88" y="68"/>
                </a:cubicBezTo>
                <a:cubicBezTo>
                  <a:pt x="61" y="68"/>
                  <a:pt x="61" y="68"/>
                  <a:pt x="61" y="68"/>
                </a:cubicBezTo>
                <a:cubicBezTo>
                  <a:pt x="93" y="7"/>
                  <a:pt x="93" y="7"/>
                  <a:pt x="93" y="7"/>
                </a:cubicBezTo>
                <a:cubicBezTo>
                  <a:pt x="93" y="7"/>
                  <a:pt x="93" y="7"/>
                  <a:pt x="93" y="7"/>
                </a:cubicBezTo>
                <a:cubicBezTo>
                  <a:pt x="95" y="3"/>
                  <a:pt x="99" y="0"/>
                  <a:pt x="104" y="0"/>
                </a:cubicBezTo>
                <a:cubicBezTo>
                  <a:pt x="111" y="0"/>
                  <a:pt x="116" y="5"/>
                  <a:pt x="116" y="12"/>
                </a:cubicBezTo>
                <a:cubicBezTo>
                  <a:pt x="116" y="14"/>
                  <a:pt x="115" y="16"/>
                  <a:pt x="114" y="18"/>
                </a:cubicBezTo>
                <a:close/>
                <a:moveTo>
                  <a:pt x="98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81"/>
                  <a:pt x="140" y="83"/>
                  <a:pt x="140" y="84"/>
                </a:cubicBezTo>
                <a:cubicBezTo>
                  <a:pt x="140" y="104"/>
                  <a:pt x="149" y="122"/>
                  <a:pt x="164" y="134"/>
                </a:cubicBezTo>
                <a:cubicBezTo>
                  <a:pt x="164" y="180"/>
                  <a:pt x="164" y="180"/>
                  <a:pt x="164" y="180"/>
                </a:cubicBezTo>
                <a:cubicBezTo>
                  <a:pt x="164" y="187"/>
                  <a:pt x="169" y="192"/>
                  <a:pt x="176" y="192"/>
                </a:cubicBezTo>
                <a:cubicBezTo>
                  <a:pt x="183" y="192"/>
                  <a:pt x="188" y="187"/>
                  <a:pt x="188" y="180"/>
                </a:cubicBezTo>
                <a:cubicBezTo>
                  <a:pt x="188" y="146"/>
                  <a:pt x="188" y="146"/>
                  <a:pt x="188" y="146"/>
                </a:cubicBezTo>
                <a:cubicBezTo>
                  <a:pt x="193" y="147"/>
                  <a:pt x="198" y="148"/>
                  <a:pt x="204" y="148"/>
                </a:cubicBezTo>
                <a:cubicBezTo>
                  <a:pt x="211" y="148"/>
                  <a:pt x="217" y="147"/>
                  <a:pt x="223" y="145"/>
                </a:cubicBezTo>
                <a:cubicBezTo>
                  <a:pt x="208" y="207"/>
                  <a:pt x="208" y="207"/>
                  <a:pt x="208" y="207"/>
                </a:cubicBezTo>
                <a:cubicBezTo>
                  <a:pt x="208" y="207"/>
                  <a:pt x="208" y="207"/>
                  <a:pt x="208" y="207"/>
                </a:cubicBezTo>
                <a:cubicBezTo>
                  <a:pt x="206" y="212"/>
                  <a:pt x="202" y="216"/>
                  <a:pt x="196" y="216"/>
                </a:cubicBezTo>
                <a:cubicBezTo>
                  <a:pt x="194" y="216"/>
                  <a:pt x="194" y="216"/>
                  <a:pt x="194" y="216"/>
                </a:cubicBezTo>
                <a:cubicBezTo>
                  <a:pt x="191" y="216"/>
                  <a:pt x="191" y="216"/>
                  <a:pt x="191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54" y="216"/>
                  <a:pt x="50" y="212"/>
                  <a:pt x="48" y="207"/>
                </a:cubicBezTo>
                <a:cubicBezTo>
                  <a:pt x="48" y="207"/>
                  <a:pt x="48" y="207"/>
                  <a:pt x="48" y="207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5" y="104"/>
                  <a:pt x="0" y="99"/>
                  <a:pt x="0" y="92"/>
                </a:cubicBezTo>
                <a:cubicBezTo>
                  <a:pt x="0" y="85"/>
                  <a:pt x="5" y="80"/>
                  <a:pt x="12" y="80"/>
                </a:cubicBezTo>
                <a:cubicBezTo>
                  <a:pt x="58" y="80"/>
                  <a:pt x="58" y="80"/>
                  <a:pt x="58" y="80"/>
                </a:cubicBezTo>
                <a:cubicBezTo>
                  <a:pt x="98" y="80"/>
                  <a:pt x="98" y="80"/>
                  <a:pt x="98" y="80"/>
                </a:cubicBezTo>
                <a:close/>
                <a:moveTo>
                  <a:pt x="116" y="180"/>
                </a:moveTo>
                <a:cubicBezTo>
                  <a:pt x="116" y="187"/>
                  <a:pt x="121" y="192"/>
                  <a:pt x="128" y="192"/>
                </a:cubicBezTo>
                <a:cubicBezTo>
                  <a:pt x="135" y="192"/>
                  <a:pt x="140" y="187"/>
                  <a:pt x="140" y="180"/>
                </a:cubicBezTo>
                <a:cubicBezTo>
                  <a:pt x="140" y="116"/>
                  <a:pt x="140" y="116"/>
                  <a:pt x="140" y="116"/>
                </a:cubicBezTo>
                <a:cubicBezTo>
                  <a:pt x="140" y="109"/>
                  <a:pt x="135" y="104"/>
                  <a:pt x="128" y="104"/>
                </a:cubicBezTo>
                <a:cubicBezTo>
                  <a:pt x="121" y="104"/>
                  <a:pt x="116" y="109"/>
                  <a:pt x="116" y="116"/>
                </a:cubicBezTo>
                <a:lnTo>
                  <a:pt x="116" y="180"/>
                </a:lnTo>
                <a:close/>
                <a:moveTo>
                  <a:pt x="92" y="116"/>
                </a:moveTo>
                <a:cubicBezTo>
                  <a:pt x="92" y="109"/>
                  <a:pt x="87" y="104"/>
                  <a:pt x="80" y="104"/>
                </a:cubicBezTo>
                <a:cubicBezTo>
                  <a:pt x="73" y="104"/>
                  <a:pt x="68" y="109"/>
                  <a:pt x="68" y="116"/>
                </a:cubicBezTo>
                <a:cubicBezTo>
                  <a:pt x="68" y="180"/>
                  <a:pt x="68" y="180"/>
                  <a:pt x="68" y="180"/>
                </a:cubicBezTo>
                <a:cubicBezTo>
                  <a:pt x="68" y="187"/>
                  <a:pt x="73" y="192"/>
                  <a:pt x="80" y="192"/>
                </a:cubicBezTo>
                <a:cubicBezTo>
                  <a:pt x="87" y="192"/>
                  <a:pt x="92" y="187"/>
                  <a:pt x="92" y="180"/>
                </a:cubicBezTo>
                <a:lnTo>
                  <a:pt x="92" y="1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8F30DC-5C05-42A4-9077-1FF491A9C26B}"/>
              </a:ext>
            </a:extLst>
          </p:cNvPr>
          <p:cNvSpPr txBox="1"/>
          <p:nvPr/>
        </p:nvSpPr>
        <p:spPr>
          <a:xfrm>
            <a:off x="403883" y="1700746"/>
            <a:ext cx="3285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Product Profile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SKU1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FCC36C-7E82-463D-9A55-7A293871C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43" y="1435502"/>
            <a:ext cx="6641555" cy="24338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2C8030-EE27-4D6F-A469-BD803377E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198" y="3937074"/>
            <a:ext cx="6362700" cy="2895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E37FEA-7236-4EEF-9D04-556D7D3F7066}"/>
              </a:ext>
            </a:extLst>
          </p:cNvPr>
          <p:cNvSpPr txBox="1"/>
          <p:nvPr/>
        </p:nvSpPr>
        <p:spPr>
          <a:xfrm>
            <a:off x="403883" y="4367746"/>
            <a:ext cx="3285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Shipment  Profile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Shipment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C5EF3D-C45E-4A0F-96DF-11FD9687A348}"/>
              </a:ext>
            </a:extLst>
          </p:cNvPr>
          <p:cNvSpPr txBox="1"/>
          <p:nvPr/>
        </p:nvSpPr>
        <p:spPr>
          <a:xfrm>
            <a:off x="149087" y="6321287"/>
            <a:ext cx="3540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en-US" sz="1400" dirty="0"/>
              <a:t>The margin represents the confidence interval with 95% confidence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13542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TextBox 10"/>
          <p:cNvSpPr txBox="1"/>
          <p:nvPr/>
        </p:nvSpPr>
        <p:spPr>
          <a:xfrm>
            <a:off x="1414374" y="209360"/>
            <a:ext cx="104086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Kozuka Gothic Pr6N EL" panose="020B0200000000000000" pitchFamily="34" charset="-128"/>
              </a:rPr>
              <a:t>The Repurchase Rate Has Significant Difference Among Purchase Amount</a:t>
            </a:r>
          </a:p>
        </p:txBody>
      </p:sp>
      <p:sp>
        <p:nvSpPr>
          <p:cNvPr id="12" name="Freeform 66">
            <a:extLst>
              <a:ext uri="{FF2B5EF4-FFF2-40B4-BE49-F238E27FC236}">
                <a16:creationId xmlns:a16="http://schemas.microsoft.com/office/drawing/2014/main" id="{CF05AC99-121C-4C60-BADA-8A504ABEF697}"/>
              </a:ext>
            </a:extLst>
          </p:cNvPr>
          <p:cNvSpPr>
            <a:spLocks noEditPoints="1"/>
          </p:cNvSpPr>
          <p:nvPr/>
        </p:nvSpPr>
        <p:spPr bwMode="auto">
          <a:xfrm>
            <a:off x="249743" y="233748"/>
            <a:ext cx="914888" cy="771716"/>
          </a:xfrm>
          <a:custGeom>
            <a:avLst/>
            <a:gdLst>
              <a:gd name="T0" fmla="*/ 246955 w 256"/>
              <a:gd name="T1" fmla="*/ 136437 h 216"/>
              <a:gd name="T2" fmla="*/ 415925 w 256"/>
              <a:gd name="T3" fmla="*/ 136437 h 216"/>
              <a:gd name="T4" fmla="*/ 370433 w 256"/>
              <a:gd name="T5" fmla="*/ 97455 h 216"/>
              <a:gd name="T6" fmla="*/ 318443 w 256"/>
              <a:gd name="T7" fmla="*/ 141309 h 216"/>
              <a:gd name="T8" fmla="*/ 292447 w 256"/>
              <a:gd name="T9" fmla="*/ 123443 h 216"/>
              <a:gd name="T10" fmla="*/ 279450 w 256"/>
              <a:gd name="T11" fmla="*/ 155928 h 216"/>
              <a:gd name="T12" fmla="*/ 318443 w 256"/>
              <a:gd name="T13" fmla="*/ 188412 h 216"/>
              <a:gd name="T14" fmla="*/ 383431 w 256"/>
              <a:gd name="T15" fmla="*/ 129940 h 216"/>
              <a:gd name="T16" fmla="*/ 370433 w 256"/>
              <a:gd name="T17" fmla="*/ 97455 h 216"/>
              <a:gd name="T18" fmla="*/ 230708 w 256"/>
              <a:gd name="T19" fmla="*/ 29236 h 216"/>
              <a:gd name="T20" fmla="*/ 227459 w 256"/>
              <a:gd name="T21" fmla="*/ 19491 h 216"/>
              <a:gd name="T22" fmla="*/ 264827 w 256"/>
              <a:gd name="T23" fmla="*/ 11370 h 216"/>
              <a:gd name="T24" fmla="*/ 282699 w 256"/>
              <a:gd name="T25" fmla="*/ 45479 h 216"/>
              <a:gd name="T26" fmla="*/ 185217 w 256"/>
              <a:gd name="T27" fmla="*/ 29236 h 216"/>
              <a:gd name="T28" fmla="*/ 99107 w 256"/>
              <a:gd name="T29" fmla="*/ 110449 h 216"/>
              <a:gd name="T30" fmla="*/ 151098 w 256"/>
              <a:gd name="T31" fmla="*/ 11370 h 216"/>
              <a:gd name="T32" fmla="*/ 188466 w 256"/>
              <a:gd name="T33" fmla="*/ 19491 h 216"/>
              <a:gd name="T34" fmla="*/ 159221 w 256"/>
              <a:gd name="T35" fmla="*/ 129940 h 216"/>
              <a:gd name="T36" fmla="*/ 227459 w 256"/>
              <a:gd name="T37" fmla="*/ 136437 h 216"/>
              <a:gd name="T38" fmla="*/ 266452 w 256"/>
              <a:gd name="T39" fmla="*/ 292364 h 216"/>
              <a:gd name="T40" fmla="*/ 305445 w 256"/>
              <a:gd name="T41" fmla="*/ 292364 h 216"/>
              <a:gd name="T42" fmla="*/ 331440 w 256"/>
              <a:gd name="T43" fmla="*/ 240388 h 216"/>
              <a:gd name="T44" fmla="*/ 337939 w 256"/>
              <a:gd name="T45" fmla="*/ 336219 h 216"/>
              <a:gd name="T46" fmla="*/ 318443 w 256"/>
              <a:gd name="T47" fmla="*/ 350837 h 216"/>
              <a:gd name="T48" fmla="*/ 310319 w 256"/>
              <a:gd name="T49" fmla="*/ 350837 h 216"/>
              <a:gd name="T50" fmla="*/ 97482 w 256"/>
              <a:gd name="T51" fmla="*/ 350837 h 216"/>
              <a:gd name="T52" fmla="*/ 77986 w 256"/>
              <a:gd name="T53" fmla="*/ 336219 h 216"/>
              <a:gd name="T54" fmla="*/ 37368 w 256"/>
              <a:gd name="T55" fmla="*/ 168922 h 216"/>
              <a:gd name="T56" fmla="*/ 0 w 256"/>
              <a:gd name="T57" fmla="*/ 149431 h 216"/>
              <a:gd name="T58" fmla="*/ 94233 w 256"/>
              <a:gd name="T59" fmla="*/ 129940 h 216"/>
              <a:gd name="T60" fmla="*/ 188466 w 256"/>
              <a:gd name="T61" fmla="*/ 292364 h 216"/>
              <a:gd name="T62" fmla="*/ 227459 w 256"/>
              <a:gd name="T63" fmla="*/ 292364 h 216"/>
              <a:gd name="T64" fmla="*/ 207963 w 256"/>
              <a:gd name="T65" fmla="*/ 168922 h 216"/>
              <a:gd name="T66" fmla="*/ 188466 w 256"/>
              <a:gd name="T67" fmla="*/ 292364 h 216"/>
              <a:gd name="T68" fmla="*/ 129977 w 256"/>
              <a:gd name="T69" fmla="*/ 168922 h 216"/>
              <a:gd name="T70" fmla="*/ 110480 w 256"/>
              <a:gd name="T71" fmla="*/ 292364 h 216"/>
              <a:gd name="T72" fmla="*/ 149473 w 256"/>
              <a:gd name="T73" fmla="*/ 292364 h 21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56" h="216">
                <a:moveTo>
                  <a:pt x="204" y="136"/>
                </a:moveTo>
                <a:cubicBezTo>
                  <a:pt x="175" y="136"/>
                  <a:pt x="152" y="113"/>
                  <a:pt x="152" y="84"/>
                </a:cubicBezTo>
                <a:cubicBezTo>
                  <a:pt x="152" y="55"/>
                  <a:pt x="175" y="32"/>
                  <a:pt x="204" y="32"/>
                </a:cubicBezTo>
                <a:cubicBezTo>
                  <a:pt x="233" y="32"/>
                  <a:pt x="256" y="55"/>
                  <a:pt x="256" y="84"/>
                </a:cubicBezTo>
                <a:cubicBezTo>
                  <a:pt x="256" y="113"/>
                  <a:pt x="233" y="136"/>
                  <a:pt x="204" y="136"/>
                </a:cubicBezTo>
                <a:moveTo>
                  <a:pt x="228" y="60"/>
                </a:moveTo>
                <a:cubicBezTo>
                  <a:pt x="225" y="60"/>
                  <a:pt x="222" y="61"/>
                  <a:pt x="220" y="64"/>
                </a:cubicBezTo>
                <a:cubicBezTo>
                  <a:pt x="196" y="87"/>
                  <a:pt x="196" y="87"/>
                  <a:pt x="196" y="87"/>
                </a:cubicBezTo>
                <a:cubicBezTo>
                  <a:pt x="188" y="80"/>
                  <a:pt x="188" y="80"/>
                  <a:pt x="188" y="80"/>
                </a:cubicBezTo>
                <a:cubicBezTo>
                  <a:pt x="186" y="77"/>
                  <a:pt x="183" y="76"/>
                  <a:pt x="180" y="76"/>
                </a:cubicBezTo>
                <a:cubicBezTo>
                  <a:pt x="173" y="76"/>
                  <a:pt x="168" y="81"/>
                  <a:pt x="168" y="88"/>
                </a:cubicBezTo>
                <a:cubicBezTo>
                  <a:pt x="168" y="91"/>
                  <a:pt x="169" y="94"/>
                  <a:pt x="172" y="96"/>
                </a:cubicBezTo>
                <a:cubicBezTo>
                  <a:pt x="188" y="112"/>
                  <a:pt x="188" y="112"/>
                  <a:pt x="188" y="112"/>
                </a:cubicBezTo>
                <a:cubicBezTo>
                  <a:pt x="190" y="115"/>
                  <a:pt x="193" y="116"/>
                  <a:pt x="196" y="116"/>
                </a:cubicBezTo>
                <a:cubicBezTo>
                  <a:pt x="199" y="116"/>
                  <a:pt x="202" y="115"/>
                  <a:pt x="204" y="112"/>
                </a:cubicBezTo>
                <a:cubicBezTo>
                  <a:pt x="236" y="80"/>
                  <a:pt x="236" y="80"/>
                  <a:pt x="236" y="80"/>
                </a:cubicBezTo>
                <a:cubicBezTo>
                  <a:pt x="239" y="78"/>
                  <a:pt x="240" y="75"/>
                  <a:pt x="240" y="72"/>
                </a:cubicBezTo>
                <a:cubicBezTo>
                  <a:pt x="240" y="65"/>
                  <a:pt x="235" y="60"/>
                  <a:pt x="228" y="60"/>
                </a:cubicBezTo>
                <a:moveTo>
                  <a:pt x="155" y="43"/>
                </a:moveTo>
                <a:cubicBezTo>
                  <a:pt x="142" y="18"/>
                  <a:pt x="142" y="18"/>
                  <a:pt x="142" y="18"/>
                </a:cubicBezTo>
                <a:cubicBezTo>
                  <a:pt x="142" y="18"/>
                  <a:pt x="142" y="18"/>
                  <a:pt x="142" y="18"/>
                </a:cubicBezTo>
                <a:cubicBezTo>
                  <a:pt x="141" y="16"/>
                  <a:pt x="140" y="14"/>
                  <a:pt x="140" y="12"/>
                </a:cubicBezTo>
                <a:cubicBezTo>
                  <a:pt x="140" y="5"/>
                  <a:pt x="145" y="0"/>
                  <a:pt x="152" y="0"/>
                </a:cubicBezTo>
                <a:cubicBezTo>
                  <a:pt x="157" y="0"/>
                  <a:pt x="161" y="3"/>
                  <a:pt x="163" y="7"/>
                </a:cubicBezTo>
                <a:cubicBezTo>
                  <a:pt x="163" y="7"/>
                  <a:pt x="163" y="7"/>
                  <a:pt x="163" y="7"/>
                </a:cubicBezTo>
                <a:cubicBezTo>
                  <a:pt x="174" y="28"/>
                  <a:pt x="174" y="28"/>
                  <a:pt x="174" y="28"/>
                </a:cubicBezTo>
                <a:cubicBezTo>
                  <a:pt x="167" y="31"/>
                  <a:pt x="160" y="37"/>
                  <a:pt x="155" y="43"/>
                </a:cubicBezTo>
                <a:moveTo>
                  <a:pt x="114" y="18"/>
                </a:moveTo>
                <a:cubicBezTo>
                  <a:pt x="88" y="68"/>
                  <a:pt x="88" y="68"/>
                  <a:pt x="88" y="68"/>
                </a:cubicBezTo>
                <a:cubicBezTo>
                  <a:pt x="61" y="68"/>
                  <a:pt x="61" y="68"/>
                  <a:pt x="61" y="68"/>
                </a:cubicBezTo>
                <a:cubicBezTo>
                  <a:pt x="93" y="7"/>
                  <a:pt x="93" y="7"/>
                  <a:pt x="93" y="7"/>
                </a:cubicBezTo>
                <a:cubicBezTo>
                  <a:pt x="93" y="7"/>
                  <a:pt x="93" y="7"/>
                  <a:pt x="93" y="7"/>
                </a:cubicBezTo>
                <a:cubicBezTo>
                  <a:pt x="95" y="3"/>
                  <a:pt x="99" y="0"/>
                  <a:pt x="104" y="0"/>
                </a:cubicBezTo>
                <a:cubicBezTo>
                  <a:pt x="111" y="0"/>
                  <a:pt x="116" y="5"/>
                  <a:pt x="116" y="12"/>
                </a:cubicBezTo>
                <a:cubicBezTo>
                  <a:pt x="116" y="14"/>
                  <a:pt x="115" y="16"/>
                  <a:pt x="114" y="18"/>
                </a:cubicBezTo>
                <a:close/>
                <a:moveTo>
                  <a:pt x="98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81"/>
                  <a:pt x="140" y="83"/>
                  <a:pt x="140" y="84"/>
                </a:cubicBezTo>
                <a:cubicBezTo>
                  <a:pt x="140" y="104"/>
                  <a:pt x="149" y="122"/>
                  <a:pt x="164" y="134"/>
                </a:cubicBezTo>
                <a:cubicBezTo>
                  <a:pt x="164" y="180"/>
                  <a:pt x="164" y="180"/>
                  <a:pt x="164" y="180"/>
                </a:cubicBezTo>
                <a:cubicBezTo>
                  <a:pt x="164" y="187"/>
                  <a:pt x="169" y="192"/>
                  <a:pt x="176" y="192"/>
                </a:cubicBezTo>
                <a:cubicBezTo>
                  <a:pt x="183" y="192"/>
                  <a:pt x="188" y="187"/>
                  <a:pt x="188" y="180"/>
                </a:cubicBezTo>
                <a:cubicBezTo>
                  <a:pt x="188" y="146"/>
                  <a:pt x="188" y="146"/>
                  <a:pt x="188" y="146"/>
                </a:cubicBezTo>
                <a:cubicBezTo>
                  <a:pt x="193" y="147"/>
                  <a:pt x="198" y="148"/>
                  <a:pt x="204" y="148"/>
                </a:cubicBezTo>
                <a:cubicBezTo>
                  <a:pt x="211" y="148"/>
                  <a:pt x="217" y="147"/>
                  <a:pt x="223" y="145"/>
                </a:cubicBezTo>
                <a:cubicBezTo>
                  <a:pt x="208" y="207"/>
                  <a:pt x="208" y="207"/>
                  <a:pt x="208" y="207"/>
                </a:cubicBezTo>
                <a:cubicBezTo>
                  <a:pt x="208" y="207"/>
                  <a:pt x="208" y="207"/>
                  <a:pt x="208" y="207"/>
                </a:cubicBezTo>
                <a:cubicBezTo>
                  <a:pt x="206" y="212"/>
                  <a:pt x="202" y="216"/>
                  <a:pt x="196" y="216"/>
                </a:cubicBezTo>
                <a:cubicBezTo>
                  <a:pt x="194" y="216"/>
                  <a:pt x="194" y="216"/>
                  <a:pt x="194" y="216"/>
                </a:cubicBezTo>
                <a:cubicBezTo>
                  <a:pt x="191" y="216"/>
                  <a:pt x="191" y="216"/>
                  <a:pt x="191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54" y="216"/>
                  <a:pt x="50" y="212"/>
                  <a:pt x="48" y="207"/>
                </a:cubicBezTo>
                <a:cubicBezTo>
                  <a:pt x="48" y="207"/>
                  <a:pt x="48" y="207"/>
                  <a:pt x="48" y="207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5" y="104"/>
                  <a:pt x="0" y="99"/>
                  <a:pt x="0" y="92"/>
                </a:cubicBezTo>
                <a:cubicBezTo>
                  <a:pt x="0" y="85"/>
                  <a:pt x="5" y="80"/>
                  <a:pt x="12" y="80"/>
                </a:cubicBezTo>
                <a:cubicBezTo>
                  <a:pt x="58" y="80"/>
                  <a:pt x="58" y="80"/>
                  <a:pt x="58" y="80"/>
                </a:cubicBezTo>
                <a:cubicBezTo>
                  <a:pt x="98" y="80"/>
                  <a:pt x="98" y="80"/>
                  <a:pt x="98" y="80"/>
                </a:cubicBezTo>
                <a:close/>
                <a:moveTo>
                  <a:pt x="116" y="180"/>
                </a:moveTo>
                <a:cubicBezTo>
                  <a:pt x="116" y="187"/>
                  <a:pt x="121" y="192"/>
                  <a:pt x="128" y="192"/>
                </a:cubicBezTo>
                <a:cubicBezTo>
                  <a:pt x="135" y="192"/>
                  <a:pt x="140" y="187"/>
                  <a:pt x="140" y="180"/>
                </a:cubicBezTo>
                <a:cubicBezTo>
                  <a:pt x="140" y="116"/>
                  <a:pt x="140" y="116"/>
                  <a:pt x="140" y="116"/>
                </a:cubicBezTo>
                <a:cubicBezTo>
                  <a:pt x="140" y="109"/>
                  <a:pt x="135" y="104"/>
                  <a:pt x="128" y="104"/>
                </a:cubicBezTo>
                <a:cubicBezTo>
                  <a:pt x="121" y="104"/>
                  <a:pt x="116" y="109"/>
                  <a:pt x="116" y="116"/>
                </a:cubicBezTo>
                <a:lnTo>
                  <a:pt x="116" y="180"/>
                </a:lnTo>
                <a:close/>
                <a:moveTo>
                  <a:pt x="92" y="116"/>
                </a:moveTo>
                <a:cubicBezTo>
                  <a:pt x="92" y="109"/>
                  <a:pt x="87" y="104"/>
                  <a:pt x="80" y="104"/>
                </a:cubicBezTo>
                <a:cubicBezTo>
                  <a:pt x="73" y="104"/>
                  <a:pt x="68" y="109"/>
                  <a:pt x="68" y="116"/>
                </a:cubicBezTo>
                <a:cubicBezTo>
                  <a:pt x="68" y="180"/>
                  <a:pt x="68" y="180"/>
                  <a:pt x="68" y="180"/>
                </a:cubicBezTo>
                <a:cubicBezTo>
                  <a:pt x="68" y="187"/>
                  <a:pt x="73" y="192"/>
                  <a:pt x="80" y="192"/>
                </a:cubicBezTo>
                <a:cubicBezTo>
                  <a:pt x="87" y="192"/>
                  <a:pt x="92" y="187"/>
                  <a:pt x="92" y="180"/>
                </a:cubicBezTo>
                <a:lnTo>
                  <a:pt x="92" y="1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8C749-0917-4877-A067-6BF295ABC4F9}"/>
              </a:ext>
            </a:extLst>
          </p:cNvPr>
          <p:cNvSpPr txBox="1"/>
          <p:nvPr/>
        </p:nvSpPr>
        <p:spPr>
          <a:xfrm>
            <a:off x="3031434" y="5503714"/>
            <a:ext cx="6942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User&amp;Product</a:t>
            </a:r>
            <a:r>
              <a:rPr lang="en-US" sz="2000" dirty="0"/>
              <a:t> Profile</a:t>
            </a:r>
          </a:p>
          <a:p>
            <a:pPr algn="ctr"/>
            <a:endParaRPr lang="en-US" sz="20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/>
              <a:t>Accumulated Total Purchase Amount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/>
              <a:t>Total Purchase Amount in 2016.1-2016.5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A96C3D-2B6F-42DA-AB79-275C273A6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87" y="1540814"/>
            <a:ext cx="10576656" cy="37763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B574EC-AA19-4D85-AC4B-15D4D7B86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1759" y="1774138"/>
            <a:ext cx="502454" cy="87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3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ACABDA-2534-434C-9E66-F75429466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722" y="1570978"/>
            <a:ext cx="5811077" cy="478250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0"/>
            <a:ext cx="12192000" cy="13542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TextBox 10"/>
          <p:cNvSpPr txBox="1"/>
          <p:nvPr/>
        </p:nvSpPr>
        <p:spPr>
          <a:xfrm>
            <a:off x="1414374" y="209360"/>
            <a:ext cx="104086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Kozuka Gothic Pr6N EL" panose="020B0200000000000000" pitchFamily="34" charset="-128"/>
              </a:rPr>
              <a:t>The Repurchase Rate and Sales Amount have weak positive correlation</a:t>
            </a:r>
          </a:p>
        </p:txBody>
      </p:sp>
      <p:sp>
        <p:nvSpPr>
          <p:cNvPr id="12" name="Freeform 66">
            <a:extLst>
              <a:ext uri="{FF2B5EF4-FFF2-40B4-BE49-F238E27FC236}">
                <a16:creationId xmlns:a16="http://schemas.microsoft.com/office/drawing/2014/main" id="{CF05AC99-121C-4C60-BADA-8A504ABEF697}"/>
              </a:ext>
            </a:extLst>
          </p:cNvPr>
          <p:cNvSpPr>
            <a:spLocks noEditPoints="1"/>
          </p:cNvSpPr>
          <p:nvPr/>
        </p:nvSpPr>
        <p:spPr bwMode="auto">
          <a:xfrm>
            <a:off x="249743" y="233748"/>
            <a:ext cx="914888" cy="771716"/>
          </a:xfrm>
          <a:custGeom>
            <a:avLst/>
            <a:gdLst>
              <a:gd name="T0" fmla="*/ 246955 w 256"/>
              <a:gd name="T1" fmla="*/ 136437 h 216"/>
              <a:gd name="T2" fmla="*/ 415925 w 256"/>
              <a:gd name="T3" fmla="*/ 136437 h 216"/>
              <a:gd name="T4" fmla="*/ 370433 w 256"/>
              <a:gd name="T5" fmla="*/ 97455 h 216"/>
              <a:gd name="T6" fmla="*/ 318443 w 256"/>
              <a:gd name="T7" fmla="*/ 141309 h 216"/>
              <a:gd name="T8" fmla="*/ 292447 w 256"/>
              <a:gd name="T9" fmla="*/ 123443 h 216"/>
              <a:gd name="T10" fmla="*/ 279450 w 256"/>
              <a:gd name="T11" fmla="*/ 155928 h 216"/>
              <a:gd name="T12" fmla="*/ 318443 w 256"/>
              <a:gd name="T13" fmla="*/ 188412 h 216"/>
              <a:gd name="T14" fmla="*/ 383431 w 256"/>
              <a:gd name="T15" fmla="*/ 129940 h 216"/>
              <a:gd name="T16" fmla="*/ 370433 w 256"/>
              <a:gd name="T17" fmla="*/ 97455 h 216"/>
              <a:gd name="T18" fmla="*/ 230708 w 256"/>
              <a:gd name="T19" fmla="*/ 29236 h 216"/>
              <a:gd name="T20" fmla="*/ 227459 w 256"/>
              <a:gd name="T21" fmla="*/ 19491 h 216"/>
              <a:gd name="T22" fmla="*/ 264827 w 256"/>
              <a:gd name="T23" fmla="*/ 11370 h 216"/>
              <a:gd name="T24" fmla="*/ 282699 w 256"/>
              <a:gd name="T25" fmla="*/ 45479 h 216"/>
              <a:gd name="T26" fmla="*/ 185217 w 256"/>
              <a:gd name="T27" fmla="*/ 29236 h 216"/>
              <a:gd name="T28" fmla="*/ 99107 w 256"/>
              <a:gd name="T29" fmla="*/ 110449 h 216"/>
              <a:gd name="T30" fmla="*/ 151098 w 256"/>
              <a:gd name="T31" fmla="*/ 11370 h 216"/>
              <a:gd name="T32" fmla="*/ 188466 w 256"/>
              <a:gd name="T33" fmla="*/ 19491 h 216"/>
              <a:gd name="T34" fmla="*/ 159221 w 256"/>
              <a:gd name="T35" fmla="*/ 129940 h 216"/>
              <a:gd name="T36" fmla="*/ 227459 w 256"/>
              <a:gd name="T37" fmla="*/ 136437 h 216"/>
              <a:gd name="T38" fmla="*/ 266452 w 256"/>
              <a:gd name="T39" fmla="*/ 292364 h 216"/>
              <a:gd name="T40" fmla="*/ 305445 w 256"/>
              <a:gd name="T41" fmla="*/ 292364 h 216"/>
              <a:gd name="T42" fmla="*/ 331440 w 256"/>
              <a:gd name="T43" fmla="*/ 240388 h 216"/>
              <a:gd name="T44" fmla="*/ 337939 w 256"/>
              <a:gd name="T45" fmla="*/ 336219 h 216"/>
              <a:gd name="T46" fmla="*/ 318443 w 256"/>
              <a:gd name="T47" fmla="*/ 350837 h 216"/>
              <a:gd name="T48" fmla="*/ 310319 w 256"/>
              <a:gd name="T49" fmla="*/ 350837 h 216"/>
              <a:gd name="T50" fmla="*/ 97482 w 256"/>
              <a:gd name="T51" fmla="*/ 350837 h 216"/>
              <a:gd name="T52" fmla="*/ 77986 w 256"/>
              <a:gd name="T53" fmla="*/ 336219 h 216"/>
              <a:gd name="T54" fmla="*/ 37368 w 256"/>
              <a:gd name="T55" fmla="*/ 168922 h 216"/>
              <a:gd name="T56" fmla="*/ 0 w 256"/>
              <a:gd name="T57" fmla="*/ 149431 h 216"/>
              <a:gd name="T58" fmla="*/ 94233 w 256"/>
              <a:gd name="T59" fmla="*/ 129940 h 216"/>
              <a:gd name="T60" fmla="*/ 188466 w 256"/>
              <a:gd name="T61" fmla="*/ 292364 h 216"/>
              <a:gd name="T62" fmla="*/ 227459 w 256"/>
              <a:gd name="T63" fmla="*/ 292364 h 216"/>
              <a:gd name="T64" fmla="*/ 207963 w 256"/>
              <a:gd name="T65" fmla="*/ 168922 h 216"/>
              <a:gd name="T66" fmla="*/ 188466 w 256"/>
              <a:gd name="T67" fmla="*/ 292364 h 216"/>
              <a:gd name="T68" fmla="*/ 129977 w 256"/>
              <a:gd name="T69" fmla="*/ 168922 h 216"/>
              <a:gd name="T70" fmla="*/ 110480 w 256"/>
              <a:gd name="T71" fmla="*/ 292364 h 216"/>
              <a:gd name="T72" fmla="*/ 149473 w 256"/>
              <a:gd name="T73" fmla="*/ 292364 h 21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56" h="216">
                <a:moveTo>
                  <a:pt x="204" y="136"/>
                </a:moveTo>
                <a:cubicBezTo>
                  <a:pt x="175" y="136"/>
                  <a:pt x="152" y="113"/>
                  <a:pt x="152" y="84"/>
                </a:cubicBezTo>
                <a:cubicBezTo>
                  <a:pt x="152" y="55"/>
                  <a:pt x="175" y="32"/>
                  <a:pt x="204" y="32"/>
                </a:cubicBezTo>
                <a:cubicBezTo>
                  <a:pt x="233" y="32"/>
                  <a:pt x="256" y="55"/>
                  <a:pt x="256" y="84"/>
                </a:cubicBezTo>
                <a:cubicBezTo>
                  <a:pt x="256" y="113"/>
                  <a:pt x="233" y="136"/>
                  <a:pt x="204" y="136"/>
                </a:cubicBezTo>
                <a:moveTo>
                  <a:pt x="228" y="60"/>
                </a:moveTo>
                <a:cubicBezTo>
                  <a:pt x="225" y="60"/>
                  <a:pt x="222" y="61"/>
                  <a:pt x="220" y="64"/>
                </a:cubicBezTo>
                <a:cubicBezTo>
                  <a:pt x="196" y="87"/>
                  <a:pt x="196" y="87"/>
                  <a:pt x="196" y="87"/>
                </a:cubicBezTo>
                <a:cubicBezTo>
                  <a:pt x="188" y="80"/>
                  <a:pt x="188" y="80"/>
                  <a:pt x="188" y="80"/>
                </a:cubicBezTo>
                <a:cubicBezTo>
                  <a:pt x="186" y="77"/>
                  <a:pt x="183" y="76"/>
                  <a:pt x="180" y="76"/>
                </a:cubicBezTo>
                <a:cubicBezTo>
                  <a:pt x="173" y="76"/>
                  <a:pt x="168" y="81"/>
                  <a:pt x="168" y="88"/>
                </a:cubicBezTo>
                <a:cubicBezTo>
                  <a:pt x="168" y="91"/>
                  <a:pt x="169" y="94"/>
                  <a:pt x="172" y="96"/>
                </a:cubicBezTo>
                <a:cubicBezTo>
                  <a:pt x="188" y="112"/>
                  <a:pt x="188" y="112"/>
                  <a:pt x="188" y="112"/>
                </a:cubicBezTo>
                <a:cubicBezTo>
                  <a:pt x="190" y="115"/>
                  <a:pt x="193" y="116"/>
                  <a:pt x="196" y="116"/>
                </a:cubicBezTo>
                <a:cubicBezTo>
                  <a:pt x="199" y="116"/>
                  <a:pt x="202" y="115"/>
                  <a:pt x="204" y="112"/>
                </a:cubicBezTo>
                <a:cubicBezTo>
                  <a:pt x="236" y="80"/>
                  <a:pt x="236" y="80"/>
                  <a:pt x="236" y="80"/>
                </a:cubicBezTo>
                <a:cubicBezTo>
                  <a:pt x="239" y="78"/>
                  <a:pt x="240" y="75"/>
                  <a:pt x="240" y="72"/>
                </a:cubicBezTo>
                <a:cubicBezTo>
                  <a:pt x="240" y="65"/>
                  <a:pt x="235" y="60"/>
                  <a:pt x="228" y="60"/>
                </a:cubicBezTo>
                <a:moveTo>
                  <a:pt x="155" y="43"/>
                </a:moveTo>
                <a:cubicBezTo>
                  <a:pt x="142" y="18"/>
                  <a:pt x="142" y="18"/>
                  <a:pt x="142" y="18"/>
                </a:cubicBezTo>
                <a:cubicBezTo>
                  <a:pt x="142" y="18"/>
                  <a:pt x="142" y="18"/>
                  <a:pt x="142" y="18"/>
                </a:cubicBezTo>
                <a:cubicBezTo>
                  <a:pt x="141" y="16"/>
                  <a:pt x="140" y="14"/>
                  <a:pt x="140" y="12"/>
                </a:cubicBezTo>
                <a:cubicBezTo>
                  <a:pt x="140" y="5"/>
                  <a:pt x="145" y="0"/>
                  <a:pt x="152" y="0"/>
                </a:cubicBezTo>
                <a:cubicBezTo>
                  <a:pt x="157" y="0"/>
                  <a:pt x="161" y="3"/>
                  <a:pt x="163" y="7"/>
                </a:cubicBezTo>
                <a:cubicBezTo>
                  <a:pt x="163" y="7"/>
                  <a:pt x="163" y="7"/>
                  <a:pt x="163" y="7"/>
                </a:cubicBezTo>
                <a:cubicBezTo>
                  <a:pt x="174" y="28"/>
                  <a:pt x="174" y="28"/>
                  <a:pt x="174" y="28"/>
                </a:cubicBezTo>
                <a:cubicBezTo>
                  <a:pt x="167" y="31"/>
                  <a:pt x="160" y="37"/>
                  <a:pt x="155" y="43"/>
                </a:cubicBezTo>
                <a:moveTo>
                  <a:pt x="114" y="18"/>
                </a:moveTo>
                <a:cubicBezTo>
                  <a:pt x="88" y="68"/>
                  <a:pt x="88" y="68"/>
                  <a:pt x="88" y="68"/>
                </a:cubicBezTo>
                <a:cubicBezTo>
                  <a:pt x="61" y="68"/>
                  <a:pt x="61" y="68"/>
                  <a:pt x="61" y="68"/>
                </a:cubicBezTo>
                <a:cubicBezTo>
                  <a:pt x="93" y="7"/>
                  <a:pt x="93" y="7"/>
                  <a:pt x="93" y="7"/>
                </a:cubicBezTo>
                <a:cubicBezTo>
                  <a:pt x="93" y="7"/>
                  <a:pt x="93" y="7"/>
                  <a:pt x="93" y="7"/>
                </a:cubicBezTo>
                <a:cubicBezTo>
                  <a:pt x="95" y="3"/>
                  <a:pt x="99" y="0"/>
                  <a:pt x="104" y="0"/>
                </a:cubicBezTo>
                <a:cubicBezTo>
                  <a:pt x="111" y="0"/>
                  <a:pt x="116" y="5"/>
                  <a:pt x="116" y="12"/>
                </a:cubicBezTo>
                <a:cubicBezTo>
                  <a:pt x="116" y="14"/>
                  <a:pt x="115" y="16"/>
                  <a:pt x="114" y="18"/>
                </a:cubicBezTo>
                <a:close/>
                <a:moveTo>
                  <a:pt x="98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81"/>
                  <a:pt x="140" y="83"/>
                  <a:pt x="140" y="84"/>
                </a:cubicBezTo>
                <a:cubicBezTo>
                  <a:pt x="140" y="104"/>
                  <a:pt x="149" y="122"/>
                  <a:pt x="164" y="134"/>
                </a:cubicBezTo>
                <a:cubicBezTo>
                  <a:pt x="164" y="180"/>
                  <a:pt x="164" y="180"/>
                  <a:pt x="164" y="180"/>
                </a:cubicBezTo>
                <a:cubicBezTo>
                  <a:pt x="164" y="187"/>
                  <a:pt x="169" y="192"/>
                  <a:pt x="176" y="192"/>
                </a:cubicBezTo>
                <a:cubicBezTo>
                  <a:pt x="183" y="192"/>
                  <a:pt x="188" y="187"/>
                  <a:pt x="188" y="180"/>
                </a:cubicBezTo>
                <a:cubicBezTo>
                  <a:pt x="188" y="146"/>
                  <a:pt x="188" y="146"/>
                  <a:pt x="188" y="146"/>
                </a:cubicBezTo>
                <a:cubicBezTo>
                  <a:pt x="193" y="147"/>
                  <a:pt x="198" y="148"/>
                  <a:pt x="204" y="148"/>
                </a:cubicBezTo>
                <a:cubicBezTo>
                  <a:pt x="211" y="148"/>
                  <a:pt x="217" y="147"/>
                  <a:pt x="223" y="145"/>
                </a:cubicBezTo>
                <a:cubicBezTo>
                  <a:pt x="208" y="207"/>
                  <a:pt x="208" y="207"/>
                  <a:pt x="208" y="207"/>
                </a:cubicBezTo>
                <a:cubicBezTo>
                  <a:pt x="208" y="207"/>
                  <a:pt x="208" y="207"/>
                  <a:pt x="208" y="207"/>
                </a:cubicBezTo>
                <a:cubicBezTo>
                  <a:pt x="206" y="212"/>
                  <a:pt x="202" y="216"/>
                  <a:pt x="196" y="216"/>
                </a:cubicBezTo>
                <a:cubicBezTo>
                  <a:pt x="194" y="216"/>
                  <a:pt x="194" y="216"/>
                  <a:pt x="194" y="216"/>
                </a:cubicBezTo>
                <a:cubicBezTo>
                  <a:pt x="191" y="216"/>
                  <a:pt x="191" y="216"/>
                  <a:pt x="191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54" y="216"/>
                  <a:pt x="50" y="212"/>
                  <a:pt x="48" y="207"/>
                </a:cubicBezTo>
                <a:cubicBezTo>
                  <a:pt x="48" y="207"/>
                  <a:pt x="48" y="207"/>
                  <a:pt x="48" y="207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5" y="104"/>
                  <a:pt x="0" y="99"/>
                  <a:pt x="0" y="92"/>
                </a:cubicBezTo>
                <a:cubicBezTo>
                  <a:pt x="0" y="85"/>
                  <a:pt x="5" y="80"/>
                  <a:pt x="12" y="80"/>
                </a:cubicBezTo>
                <a:cubicBezTo>
                  <a:pt x="58" y="80"/>
                  <a:pt x="58" y="80"/>
                  <a:pt x="58" y="80"/>
                </a:cubicBezTo>
                <a:cubicBezTo>
                  <a:pt x="98" y="80"/>
                  <a:pt x="98" y="80"/>
                  <a:pt x="98" y="80"/>
                </a:cubicBezTo>
                <a:close/>
                <a:moveTo>
                  <a:pt x="116" y="180"/>
                </a:moveTo>
                <a:cubicBezTo>
                  <a:pt x="116" y="187"/>
                  <a:pt x="121" y="192"/>
                  <a:pt x="128" y="192"/>
                </a:cubicBezTo>
                <a:cubicBezTo>
                  <a:pt x="135" y="192"/>
                  <a:pt x="140" y="187"/>
                  <a:pt x="140" y="180"/>
                </a:cubicBezTo>
                <a:cubicBezTo>
                  <a:pt x="140" y="116"/>
                  <a:pt x="140" y="116"/>
                  <a:pt x="140" y="116"/>
                </a:cubicBezTo>
                <a:cubicBezTo>
                  <a:pt x="140" y="109"/>
                  <a:pt x="135" y="104"/>
                  <a:pt x="128" y="104"/>
                </a:cubicBezTo>
                <a:cubicBezTo>
                  <a:pt x="121" y="104"/>
                  <a:pt x="116" y="109"/>
                  <a:pt x="116" y="116"/>
                </a:cubicBezTo>
                <a:lnTo>
                  <a:pt x="116" y="180"/>
                </a:lnTo>
                <a:close/>
                <a:moveTo>
                  <a:pt x="92" y="116"/>
                </a:moveTo>
                <a:cubicBezTo>
                  <a:pt x="92" y="109"/>
                  <a:pt x="87" y="104"/>
                  <a:pt x="80" y="104"/>
                </a:cubicBezTo>
                <a:cubicBezTo>
                  <a:pt x="73" y="104"/>
                  <a:pt x="68" y="109"/>
                  <a:pt x="68" y="116"/>
                </a:cubicBezTo>
                <a:cubicBezTo>
                  <a:pt x="68" y="180"/>
                  <a:pt x="68" y="180"/>
                  <a:pt x="68" y="180"/>
                </a:cubicBezTo>
                <a:cubicBezTo>
                  <a:pt x="68" y="187"/>
                  <a:pt x="73" y="192"/>
                  <a:pt x="80" y="192"/>
                </a:cubicBezTo>
                <a:cubicBezTo>
                  <a:pt x="87" y="192"/>
                  <a:pt x="92" y="187"/>
                  <a:pt x="92" y="180"/>
                </a:cubicBezTo>
                <a:lnTo>
                  <a:pt x="92" y="1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E62312-BC11-4DBE-AFA9-1425616F4E0F}"/>
              </a:ext>
            </a:extLst>
          </p:cNvPr>
          <p:cNvSpPr txBox="1"/>
          <p:nvPr/>
        </p:nvSpPr>
        <p:spPr>
          <a:xfrm>
            <a:off x="503274" y="2066095"/>
            <a:ext cx="34201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Sales amount per product and flag have weak positive correlation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Other user features:</a:t>
            </a:r>
          </a:p>
          <a:p>
            <a:pPr algn="ctr"/>
            <a:r>
              <a:rPr lang="en-US" sz="2400" dirty="0"/>
              <a:t>Some of them are highly correlated-&gt;</a:t>
            </a:r>
          </a:p>
          <a:p>
            <a:pPr algn="ctr"/>
            <a:r>
              <a:rPr lang="en-US" sz="2400" dirty="0"/>
              <a:t>Remove them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AC19E7-483B-4952-9312-E519F8D69514}"/>
              </a:ext>
            </a:extLst>
          </p:cNvPr>
          <p:cNvSpPr/>
          <p:nvPr/>
        </p:nvSpPr>
        <p:spPr>
          <a:xfrm>
            <a:off x="8039679" y="4786586"/>
            <a:ext cx="361507" cy="2020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3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614AB1-3C88-4D77-8157-4D18A646D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739" y="1777816"/>
            <a:ext cx="5643890" cy="469341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0"/>
            <a:ext cx="12192000" cy="13542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TextBox 10"/>
          <p:cNvSpPr txBox="1"/>
          <p:nvPr/>
        </p:nvSpPr>
        <p:spPr>
          <a:xfrm>
            <a:off x="1414374" y="209360"/>
            <a:ext cx="104086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Kozuka Gothic Pr6N EL" panose="020B0200000000000000" pitchFamily="34" charset="-128"/>
              </a:rPr>
              <a:t>The Repurchase Rate and Accumulated Purchase Amount have strong positive correlation</a:t>
            </a:r>
          </a:p>
        </p:txBody>
      </p:sp>
      <p:sp>
        <p:nvSpPr>
          <p:cNvPr id="12" name="Freeform 66">
            <a:extLst>
              <a:ext uri="{FF2B5EF4-FFF2-40B4-BE49-F238E27FC236}">
                <a16:creationId xmlns:a16="http://schemas.microsoft.com/office/drawing/2014/main" id="{CF05AC99-121C-4C60-BADA-8A504ABEF697}"/>
              </a:ext>
            </a:extLst>
          </p:cNvPr>
          <p:cNvSpPr>
            <a:spLocks noEditPoints="1"/>
          </p:cNvSpPr>
          <p:nvPr/>
        </p:nvSpPr>
        <p:spPr bwMode="auto">
          <a:xfrm>
            <a:off x="249743" y="233748"/>
            <a:ext cx="914888" cy="771716"/>
          </a:xfrm>
          <a:custGeom>
            <a:avLst/>
            <a:gdLst>
              <a:gd name="T0" fmla="*/ 246955 w 256"/>
              <a:gd name="T1" fmla="*/ 136437 h 216"/>
              <a:gd name="T2" fmla="*/ 415925 w 256"/>
              <a:gd name="T3" fmla="*/ 136437 h 216"/>
              <a:gd name="T4" fmla="*/ 370433 w 256"/>
              <a:gd name="T5" fmla="*/ 97455 h 216"/>
              <a:gd name="T6" fmla="*/ 318443 w 256"/>
              <a:gd name="T7" fmla="*/ 141309 h 216"/>
              <a:gd name="T8" fmla="*/ 292447 w 256"/>
              <a:gd name="T9" fmla="*/ 123443 h 216"/>
              <a:gd name="T10" fmla="*/ 279450 w 256"/>
              <a:gd name="T11" fmla="*/ 155928 h 216"/>
              <a:gd name="T12" fmla="*/ 318443 w 256"/>
              <a:gd name="T13" fmla="*/ 188412 h 216"/>
              <a:gd name="T14" fmla="*/ 383431 w 256"/>
              <a:gd name="T15" fmla="*/ 129940 h 216"/>
              <a:gd name="T16" fmla="*/ 370433 w 256"/>
              <a:gd name="T17" fmla="*/ 97455 h 216"/>
              <a:gd name="T18" fmla="*/ 230708 w 256"/>
              <a:gd name="T19" fmla="*/ 29236 h 216"/>
              <a:gd name="T20" fmla="*/ 227459 w 256"/>
              <a:gd name="T21" fmla="*/ 19491 h 216"/>
              <a:gd name="T22" fmla="*/ 264827 w 256"/>
              <a:gd name="T23" fmla="*/ 11370 h 216"/>
              <a:gd name="T24" fmla="*/ 282699 w 256"/>
              <a:gd name="T25" fmla="*/ 45479 h 216"/>
              <a:gd name="T26" fmla="*/ 185217 w 256"/>
              <a:gd name="T27" fmla="*/ 29236 h 216"/>
              <a:gd name="T28" fmla="*/ 99107 w 256"/>
              <a:gd name="T29" fmla="*/ 110449 h 216"/>
              <a:gd name="T30" fmla="*/ 151098 w 256"/>
              <a:gd name="T31" fmla="*/ 11370 h 216"/>
              <a:gd name="T32" fmla="*/ 188466 w 256"/>
              <a:gd name="T33" fmla="*/ 19491 h 216"/>
              <a:gd name="T34" fmla="*/ 159221 w 256"/>
              <a:gd name="T35" fmla="*/ 129940 h 216"/>
              <a:gd name="T36" fmla="*/ 227459 w 256"/>
              <a:gd name="T37" fmla="*/ 136437 h 216"/>
              <a:gd name="T38" fmla="*/ 266452 w 256"/>
              <a:gd name="T39" fmla="*/ 292364 h 216"/>
              <a:gd name="T40" fmla="*/ 305445 w 256"/>
              <a:gd name="T41" fmla="*/ 292364 h 216"/>
              <a:gd name="T42" fmla="*/ 331440 w 256"/>
              <a:gd name="T43" fmla="*/ 240388 h 216"/>
              <a:gd name="T44" fmla="*/ 337939 w 256"/>
              <a:gd name="T45" fmla="*/ 336219 h 216"/>
              <a:gd name="T46" fmla="*/ 318443 w 256"/>
              <a:gd name="T47" fmla="*/ 350837 h 216"/>
              <a:gd name="T48" fmla="*/ 310319 w 256"/>
              <a:gd name="T49" fmla="*/ 350837 h 216"/>
              <a:gd name="T50" fmla="*/ 97482 w 256"/>
              <a:gd name="T51" fmla="*/ 350837 h 216"/>
              <a:gd name="T52" fmla="*/ 77986 w 256"/>
              <a:gd name="T53" fmla="*/ 336219 h 216"/>
              <a:gd name="T54" fmla="*/ 37368 w 256"/>
              <a:gd name="T55" fmla="*/ 168922 h 216"/>
              <a:gd name="T56" fmla="*/ 0 w 256"/>
              <a:gd name="T57" fmla="*/ 149431 h 216"/>
              <a:gd name="T58" fmla="*/ 94233 w 256"/>
              <a:gd name="T59" fmla="*/ 129940 h 216"/>
              <a:gd name="T60" fmla="*/ 188466 w 256"/>
              <a:gd name="T61" fmla="*/ 292364 h 216"/>
              <a:gd name="T62" fmla="*/ 227459 w 256"/>
              <a:gd name="T63" fmla="*/ 292364 h 216"/>
              <a:gd name="T64" fmla="*/ 207963 w 256"/>
              <a:gd name="T65" fmla="*/ 168922 h 216"/>
              <a:gd name="T66" fmla="*/ 188466 w 256"/>
              <a:gd name="T67" fmla="*/ 292364 h 216"/>
              <a:gd name="T68" fmla="*/ 129977 w 256"/>
              <a:gd name="T69" fmla="*/ 168922 h 216"/>
              <a:gd name="T70" fmla="*/ 110480 w 256"/>
              <a:gd name="T71" fmla="*/ 292364 h 216"/>
              <a:gd name="T72" fmla="*/ 149473 w 256"/>
              <a:gd name="T73" fmla="*/ 292364 h 21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56" h="216">
                <a:moveTo>
                  <a:pt x="204" y="136"/>
                </a:moveTo>
                <a:cubicBezTo>
                  <a:pt x="175" y="136"/>
                  <a:pt x="152" y="113"/>
                  <a:pt x="152" y="84"/>
                </a:cubicBezTo>
                <a:cubicBezTo>
                  <a:pt x="152" y="55"/>
                  <a:pt x="175" y="32"/>
                  <a:pt x="204" y="32"/>
                </a:cubicBezTo>
                <a:cubicBezTo>
                  <a:pt x="233" y="32"/>
                  <a:pt x="256" y="55"/>
                  <a:pt x="256" y="84"/>
                </a:cubicBezTo>
                <a:cubicBezTo>
                  <a:pt x="256" y="113"/>
                  <a:pt x="233" y="136"/>
                  <a:pt x="204" y="136"/>
                </a:cubicBezTo>
                <a:moveTo>
                  <a:pt x="228" y="60"/>
                </a:moveTo>
                <a:cubicBezTo>
                  <a:pt x="225" y="60"/>
                  <a:pt x="222" y="61"/>
                  <a:pt x="220" y="64"/>
                </a:cubicBezTo>
                <a:cubicBezTo>
                  <a:pt x="196" y="87"/>
                  <a:pt x="196" y="87"/>
                  <a:pt x="196" y="87"/>
                </a:cubicBezTo>
                <a:cubicBezTo>
                  <a:pt x="188" y="80"/>
                  <a:pt x="188" y="80"/>
                  <a:pt x="188" y="80"/>
                </a:cubicBezTo>
                <a:cubicBezTo>
                  <a:pt x="186" y="77"/>
                  <a:pt x="183" y="76"/>
                  <a:pt x="180" y="76"/>
                </a:cubicBezTo>
                <a:cubicBezTo>
                  <a:pt x="173" y="76"/>
                  <a:pt x="168" y="81"/>
                  <a:pt x="168" y="88"/>
                </a:cubicBezTo>
                <a:cubicBezTo>
                  <a:pt x="168" y="91"/>
                  <a:pt x="169" y="94"/>
                  <a:pt x="172" y="96"/>
                </a:cubicBezTo>
                <a:cubicBezTo>
                  <a:pt x="188" y="112"/>
                  <a:pt x="188" y="112"/>
                  <a:pt x="188" y="112"/>
                </a:cubicBezTo>
                <a:cubicBezTo>
                  <a:pt x="190" y="115"/>
                  <a:pt x="193" y="116"/>
                  <a:pt x="196" y="116"/>
                </a:cubicBezTo>
                <a:cubicBezTo>
                  <a:pt x="199" y="116"/>
                  <a:pt x="202" y="115"/>
                  <a:pt x="204" y="112"/>
                </a:cubicBezTo>
                <a:cubicBezTo>
                  <a:pt x="236" y="80"/>
                  <a:pt x="236" y="80"/>
                  <a:pt x="236" y="80"/>
                </a:cubicBezTo>
                <a:cubicBezTo>
                  <a:pt x="239" y="78"/>
                  <a:pt x="240" y="75"/>
                  <a:pt x="240" y="72"/>
                </a:cubicBezTo>
                <a:cubicBezTo>
                  <a:pt x="240" y="65"/>
                  <a:pt x="235" y="60"/>
                  <a:pt x="228" y="60"/>
                </a:cubicBezTo>
                <a:moveTo>
                  <a:pt x="155" y="43"/>
                </a:moveTo>
                <a:cubicBezTo>
                  <a:pt x="142" y="18"/>
                  <a:pt x="142" y="18"/>
                  <a:pt x="142" y="18"/>
                </a:cubicBezTo>
                <a:cubicBezTo>
                  <a:pt x="142" y="18"/>
                  <a:pt x="142" y="18"/>
                  <a:pt x="142" y="18"/>
                </a:cubicBezTo>
                <a:cubicBezTo>
                  <a:pt x="141" y="16"/>
                  <a:pt x="140" y="14"/>
                  <a:pt x="140" y="12"/>
                </a:cubicBezTo>
                <a:cubicBezTo>
                  <a:pt x="140" y="5"/>
                  <a:pt x="145" y="0"/>
                  <a:pt x="152" y="0"/>
                </a:cubicBezTo>
                <a:cubicBezTo>
                  <a:pt x="157" y="0"/>
                  <a:pt x="161" y="3"/>
                  <a:pt x="163" y="7"/>
                </a:cubicBezTo>
                <a:cubicBezTo>
                  <a:pt x="163" y="7"/>
                  <a:pt x="163" y="7"/>
                  <a:pt x="163" y="7"/>
                </a:cubicBezTo>
                <a:cubicBezTo>
                  <a:pt x="174" y="28"/>
                  <a:pt x="174" y="28"/>
                  <a:pt x="174" y="28"/>
                </a:cubicBezTo>
                <a:cubicBezTo>
                  <a:pt x="167" y="31"/>
                  <a:pt x="160" y="37"/>
                  <a:pt x="155" y="43"/>
                </a:cubicBezTo>
                <a:moveTo>
                  <a:pt x="114" y="18"/>
                </a:moveTo>
                <a:cubicBezTo>
                  <a:pt x="88" y="68"/>
                  <a:pt x="88" y="68"/>
                  <a:pt x="88" y="68"/>
                </a:cubicBezTo>
                <a:cubicBezTo>
                  <a:pt x="61" y="68"/>
                  <a:pt x="61" y="68"/>
                  <a:pt x="61" y="68"/>
                </a:cubicBezTo>
                <a:cubicBezTo>
                  <a:pt x="93" y="7"/>
                  <a:pt x="93" y="7"/>
                  <a:pt x="93" y="7"/>
                </a:cubicBezTo>
                <a:cubicBezTo>
                  <a:pt x="93" y="7"/>
                  <a:pt x="93" y="7"/>
                  <a:pt x="93" y="7"/>
                </a:cubicBezTo>
                <a:cubicBezTo>
                  <a:pt x="95" y="3"/>
                  <a:pt x="99" y="0"/>
                  <a:pt x="104" y="0"/>
                </a:cubicBezTo>
                <a:cubicBezTo>
                  <a:pt x="111" y="0"/>
                  <a:pt x="116" y="5"/>
                  <a:pt x="116" y="12"/>
                </a:cubicBezTo>
                <a:cubicBezTo>
                  <a:pt x="116" y="14"/>
                  <a:pt x="115" y="16"/>
                  <a:pt x="114" y="18"/>
                </a:cubicBezTo>
                <a:close/>
                <a:moveTo>
                  <a:pt x="98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81"/>
                  <a:pt x="140" y="83"/>
                  <a:pt x="140" y="84"/>
                </a:cubicBezTo>
                <a:cubicBezTo>
                  <a:pt x="140" y="104"/>
                  <a:pt x="149" y="122"/>
                  <a:pt x="164" y="134"/>
                </a:cubicBezTo>
                <a:cubicBezTo>
                  <a:pt x="164" y="180"/>
                  <a:pt x="164" y="180"/>
                  <a:pt x="164" y="180"/>
                </a:cubicBezTo>
                <a:cubicBezTo>
                  <a:pt x="164" y="187"/>
                  <a:pt x="169" y="192"/>
                  <a:pt x="176" y="192"/>
                </a:cubicBezTo>
                <a:cubicBezTo>
                  <a:pt x="183" y="192"/>
                  <a:pt x="188" y="187"/>
                  <a:pt x="188" y="180"/>
                </a:cubicBezTo>
                <a:cubicBezTo>
                  <a:pt x="188" y="146"/>
                  <a:pt x="188" y="146"/>
                  <a:pt x="188" y="146"/>
                </a:cubicBezTo>
                <a:cubicBezTo>
                  <a:pt x="193" y="147"/>
                  <a:pt x="198" y="148"/>
                  <a:pt x="204" y="148"/>
                </a:cubicBezTo>
                <a:cubicBezTo>
                  <a:pt x="211" y="148"/>
                  <a:pt x="217" y="147"/>
                  <a:pt x="223" y="145"/>
                </a:cubicBezTo>
                <a:cubicBezTo>
                  <a:pt x="208" y="207"/>
                  <a:pt x="208" y="207"/>
                  <a:pt x="208" y="207"/>
                </a:cubicBezTo>
                <a:cubicBezTo>
                  <a:pt x="208" y="207"/>
                  <a:pt x="208" y="207"/>
                  <a:pt x="208" y="207"/>
                </a:cubicBezTo>
                <a:cubicBezTo>
                  <a:pt x="206" y="212"/>
                  <a:pt x="202" y="216"/>
                  <a:pt x="196" y="216"/>
                </a:cubicBezTo>
                <a:cubicBezTo>
                  <a:pt x="194" y="216"/>
                  <a:pt x="194" y="216"/>
                  <a:pt x="194" y="216"/>
                </a:cubicBezTo>
                <a:cubicBezTo>
                  <a:pt x="191" y="216"/>
                  <a:pt x="191" y="216"/>
                  <a:pt x="191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54" y="216"/>
                  <a:pt x="50" y="212"/>
                  <a:pt x="48" y="207"/>
                </a:cubicBezTo>
                <a:cubicBezTo>
                  <a:pt x="48" y="207"/>
                  <a:pt x="48" y="207"/>
                  <a:pt x="48" y="207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5" y="104"/>
                  <a:pt x="0" y="99"/>
                  <a:pt x="0" y="92"/>
                </a:cubicBezTo>
                <a:cubicBezTo>
                  <a:pt x="0" y="85"/>
                  <a:pt x="5" y="80"/>
                  <a:pt x="12" y="80"/>
                </a:cubicBezTo>
                <a:cubicBezTo>
                  <a:pt x="58" y="80"/>
                  <a:pt x="58" y="80"/>
                  <a:pt x="58" y="80"/>
                </a:cubicBezTo>
                <a:cubicBezTo>
                  <a:pt x="98" y="80"/>
                  <a:pt x="98" y="80"/>
                  <a:pt x="98" y="80"/>
                </a:cubicBezTo>
                <a:close/>
                <a:moveTo>
                  <a:pt x="116" y="180"/>
                </a:moveTo>
                <a:cubicBezTo>
                  <a:pt x="116" y="187"/>
                  <a:pt x="121" y="192"/>
                  <a:pt x="128" y="192"/>
                </a:cubicBezTo>
                <a:cubicBezTo>
                  <a:pt x="135" y="192"/>
                  <a:pt x="140" y="187"/>
                  <a:pt x="140" y="180"/>
                </a:cubicBezTo>
                <a:cubicBezTo>
                  <a:pt x="140" y="116"/>
                  <a:pt x="140" y="116"/>
                  <a:pt x="140" y="116"/>
                </a:cubicBezTo>
                <a:cubicBezTo>
                  <a:pt x="140" y="109"/>
                  <a:pt x="135" y="104"/>
                  <a:pt x="128" y="104"/>
                </a:cubicBezTo>
                <a:cubicBezTo>
                  <a:pt x="121" y="104"/>
                  <a:pt x="116" y="109"/>
                  <a:pt x="116" y="116"/>
                </a:cubicBezTo>
                <a:lnTo>
                  <a:pt x="116" y="180"/>
                </a:lnTo>
                <a:close/>
                <a:moveTo>
                  <a:pt x="92" y="116"/>
                </a:moveTo>
                <a:cubicBezTo>
                  <a:pt x="92" y="109"/>
                  <a:pt x="87" y="104"/>
                  <a:pt x="80" y="104"/>
                </a:cubicBezTo>
                <a:cubicBezTo>
                  <a:pt x="73" y="104"/>
                  <a:pt x="68" y="109"/>
                  <a:pt x="68" y="116"/>
                </a:cubicBezTo>
                <a:cubicBezTo>
                  <a:pt x="68" y="180"/>
                  <a:pt x="68" y="180"/>
                  <a:pt x="68" y="180"/>
                </a:cubicBezTo>
                <a:cubicBezTo>
                  <a:pt x="68" y="187"/>
                  <a:pt x="73" y="192"/>
                  <a:pt x="80" y="192"/>
                </a:cubicBezTo>
                <a:cubicBezTo>
                  <a:pt x="87" y="192"/>
                  <a:pt x="92" y="187"/>
                  <a:pt x="92" y="180"/>
                </a:cubicBezTo>
                <a:lnTo>
                  <a:pt x="92" y="1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E62312-BC11-4DBE-AFA9-1425616F4E0F}"/>
              </a:ext>
            </a:extLst>
          </p:cNvPr>
          <p:cNvSpPr txBox="1"/>
          <p:nvPr/>
        </p:nvSpPr>
        <p:spPr>
          <a:xfrm>
            <a:off x="503274" y="2066095"/>
            <a:ext cx="34201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Accumulated Total Purchase Amount has strong positive correlation with repeated purchase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Other user features:</a:t>
            </a:r>
          </a:p>
          <a:p>
            <a:pPr algn="ctr"/>
            <a:r>
              <a:rPr lang="en-US" sz="2400" dirty="0"/>
              <a:t>Some of them are highly correlated-&gt;</a:t>
            </a:r>
          </a:p>
          <a:p>
            <a:pPr algn="ctr"/>
            <a:r>
              <a:rPr lang="en-US" sz="2400" dirty="0"/>
              <a:t>Remove them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AC19E7-483B-4952-9312-E519F8D69514}"/>
              </a:ext>
            </a:extLst>
          </p:cNvPr>
          <p:cNvSpPr/>
          <p:nvPr/>
        </p:nvSpPr>
        <p:spPr>
          <a:xfrm>
            <a:off x="9057169" y="5035064"/>
            <a:ext cx="361507" cy="2020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95B2B85-C6A2-468D-97F9-2D75EAB08204}"/>
              </a:ext>
            </a:extLst>
          </p:cNvPr>
          <p:cNvSpPr/>
          <p:nvPr/>
        </p:nvSpPr>
        <p:spPr>
          <a:xfrm>
            <a:off x="0" y="-10339"/>
            <a:ext cx="12192000" cy="13542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43A8BD7-F9A7-40F5-B462-6460F839CABA}"/>
              </a:ext>
            </a:extLst>
          </p:cNvPr>
          <p:cNvCxnSpPr>
            <a:cxnSpLocks/>
          </p:cNvCxnSpPr>
          <p:nvPr/>
        </p:nvCxnSpPr>
        <p:spPr>
          <a:xfrm rot="10800000">
            <a:off x="2178958" y="2331097"/>
            <a:ext cx="2353286" cy="789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6D548DD-F49B-4201-B39C-781DF9030550}"/>
              </a:ext>
            </a:extLst>
          </p:cNvPr>
          <p:cNvCxnSpPr>
            <a:cxnSpLocks/>
          </p:cNvCxnSpPr>
          <p:nvPr/>
        </p:nvCxnSpPr>
        <p:spPr>
          <a:xfrm flipV="1">
            <a:off x="7397160" y="2382905"/>
            <a:ext cx="2718592" cy="789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405632-6C6A-40C1-A3CD-244ECD110D9A}"/>
              </a:ext>
            </a:extLst>
          </p:cNvPr>
          <p:cNvCxnSpPr/>
          <p:nvPr/>
        </p:nvCxnSpPr>
        <p:spPr>
          <a:xfrm flipH="1">
            <a:off x="5935312" y="4351514"/>
            <a:ext cx="1" cy="54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C843C3-FEA3-4A02-B3F4-958D1E5E16F0}"/>
              </a:ext>
            </a:extLst>
          </p:cNvPr>
          <p:cNvSpPr txBox="1"/>
          <p:nvPr/>
        </p:nvSpPr>
        <p:spPr>
          <a:xfrm>
            <a:off x="130472" y="1593865"/>
            <a:ext cx="470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 "/>
              </a:rPr>
              <a:t>Feature Classification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DFEC2B-3188-4E73-B9BD-187C603A9564}"/>
              </a:ext>
            </a:extLst>
          </p:cNvPr>
          <p:cNvSpPr txBox="1"/>
          <p:nvPr/>
        </p:nvSpPr>
        <p:spPr>
          <a:xfrm>
            <a:off x="7485426" y="1531434"/>
            <a:ext cx="47065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 "/>
              </a:rPr>
              <a:t>Feature Construction &amp; Selection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B5DB4C-CF2A-4589-9F97-48731E49C05F}"/>
              </a:ext>
            </a:extLst>
          </p:cNvPr>
          <p:cNvSpPr txBox="1"/>
          <p:nvPr/>
        </p:nvSpPr>
        <p:spPr>
          <a:xfrm>
            <a:off x="3655548" y="4977874"/>
            <a:ext cx="470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 "/>
              </a:rPr>
              <a:t>Feature Initial Exploratory</a:t>
            </a:r>
          </a:p>
        </p:txBody>
      </p:sp>
      <p:pic>
        <p:nvPicPr>
          <p:cNvPr id="2" name="Picture 2" descr="Image result for features icon">
            <a:extLst>
              <a:ext uri="{FF2B5EF4-FFF2-40B4-BE49-F238E27FC236}">
                <a16:creationId xmlns:a16="http://schemas.microsoft.com/office/drawing/2014/main" id="{DA42D032-F522-4BFC-8EDD-04FB58C51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935" y="2144726"/>
            <a:ext cx="2055800" cy="20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9CB0B4-B8DA-46F0-89B1-B5AB4974018D}"/>
              </a:ext>
            </a:extLst>
          </p:cNvPr>
          <p:cNvSpPr txBox="1"/>
          <p:nvPr/>
        </p:nvSpPr>
        <p:spPr>
          <a:xfrm>
            <a:off x="1414374" y="384755"/>
            <a:ext cx="10408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Kozuka Gothic Pr6N EL" panose="020B0200000000000000" pitchFamily="34" charset="-128"/>
              </a:rPr>
              <a:t>Feature Construction &amp; Selection </a:t>
            </a:r>
          </a:p>
        </p:txBody>
      </p:sp>
      <p:sp>
        <p:nvSpPr>
          <p:cNvPr id="18" name="Freeform 66">
            <a:extLst>
              <a:ext uri="{FF2B5EF4-FFF2-40B4-BE49-F238E27FC236}">
                <a16:creationId xmlns:a16="http://schemas.microsoft.com/office/drawing/2014/main" id="{15F8DAFE-8ECC-4E98-8606-17F2EB10C4CE}"/>
              </a:ext>
            </a:extLst>
          </p:cNvPr>
          <p:cNvSpPr>
            <a:spLocks noEditPoints="1"/>
          </p:cNvSpPr>
          <p:nvPr/>
        </p:nvSpPr>
        <p:spPr bwMode="auto">
          <a:xfrm>
            <a:off x="130472" y="229481"/>
            <a:ext cx="914888" cy="771716"/>
          </a:xfrm>
          <a:custGeom>
            <a:avLst/>
            <a:gdLst>
              <a:gd name="T0" fmla="*/ 246955 w 256"/>
              <a:gd name="T1" fmla="*/ 136437 h 216"/>
              <a:gd name="T2" fmla="*/ 415925 w 256"/>
              <a:gd name="T3" fmla="*/ 136437 h 216"/>
              <a:gd name="T4" fmla="*/ 370433 w 256"/>
              <a:gd name="T5" fmla="*/ 97455 h 216"/>
              <a:gd name="T6" fmla="*/ 318443 w 256"/>
              <a:gd name="T7" fmla="*/ 141309 h 216"/>
              <a:gd name="T8" fmla="*/ 292447 w 256"/>
              <a:gd name="T9" fmla="*/ 123443 h 216"/>
              <a:gd name="T10" fmla="*/ 279450 w 256"/>
              <a:gd name="T11" fmla="*/ 155928 h 216"/>
              <a:gd name="T12" fmla="*/ 318443 w 256"/>
              <a:gd name="T13" fmla="*/ 188412 h 216"/>
              <a:gd name="T14" fmla="*/ 383431 w 256"/>
              <a:gd name="T15" fmla="*/ 129940 h 216"/>
              <a:gd name="T16" fmla="*/ 370433 w 256"/>
              <a:gd name="T17" fmla="*/ 97455 h 216"/>
              <a:gd name="T18" fmla="*/ 230708 w 256"/>
              <a:gd name="T19" fmla="*/ 29236 h 216"/>
              <a:gd name="T20" fmla="*/ 227459 w 256"/>
              <a:gd name="T21" fmla="*/ 19491 h 216"/>
              <a:gd name="T22" fmla="*/ 264827 w 256"/>
              <a:gd name="T23" fmla="*/ 11370 h 216"/>
              <a:gd name="T24" fmla="*/ 282699 w 256"/>
              <a:gd name="T25" fmla="*/ 45479 h 216"/>
              <a:gd name="T26" fmla="*/ 185217 w 256"/>
              <a:gd name="T27" fmla="*/ 29236 h 216"/>
              <a:gd name="T28" fmla="*/ 99107 w 256"/>
              <a:gd name="T29" fmla="*/ 110449 h 216"/>
              <a:gd name="T30" fmla="*/ 151098 w 256"/>
              <a:gd name="T31" fmla="*/ 11370 h 216"/>
              <a:gd name="T32" fmla="*/ 188466 w 256"/>
              <a:gd name="T33" fmla="*/ 19491 h 216"/>
              <a:gd name="T34" fmla="*/ 159221 w 256"/>
              <a:gd name="T35" fmla="*/ 129940 h 216"/>
              <a:gd name="T36" fmla="*/ 227459 w 256"/>
              <a:gd name="T37" fmla="*/ 136437 h 216"/>
              <a:gd name="T38" fmla="*/ 266452 w 256"/>
              <a:gd name="T39" fmla="*/ 292364 h 216"/>
              <a:gd name="T40" fmla="*/ 305445 w 256"/>
              <a:gd name="T41" fmla="*/ 292364 h 216"/>
              <a:gd name="T42" fmla="*/ 331440 w 256"/>
              <a:gd name="T43" fmla="*/ 240388 h 216"/>
              <a:gd name="T44" fmla="*/ 337939 w 256"/>
              <a:gd name="T45" fmla="*/ 336219 h 216"/>
              <a:gd name="T46" fmla="*/ 318443 w 256"/>
              <a:gd name="T47" fmla="*/ 350837 h 216"/>
              <a:gd name="T48" fmla="*/ 310319 w 256"/>
              <a:gd name="T49" fmla="*/ 350837 h 216"/>
              <a:gd name="T50" fmla="*/ 97482 w 256"/>
              <a:gd name="T51" fmla="*/ 350837 h 216"/>
              <a:gd name="T52" fmla="*/ 77986 w 256"/>
              <a:gd name="T53" fmla="*/ 336219 h 216"/>
              <a:gd name="T54" fmla="*/ 37368 w 256"/>
              <a:gd name="T55" fmla="*/ 168922 h 216"/>
              <a:gd name="T56" fmla="*/ 0 w 256"/>
              <a:gd name="T57" fmla="*/ 149431 h 216"/>
              <a:gd name="T58" fmla="*/ 94233 w 256"/>
              <a:gd name="T59" fmla="*/ 129940 h 216"/>
              <a:gd name="T60" fmla="*/ 188466 w 256"/>
              <a:gd name="T61" fmla="*/ 292364 h 216"/>
              <a:gd name="T62" fmla="*/ 227459 w 256"/>
              <a:gd name="T63" fmla="*/ 292364 h 216"/>
              <a:gd name="T64" fmla="*/ 207963 w 256"/>
              <a:gd name="T65" fmla="*/ 168922 h 216"/>
              <a:gd name="T66" fmla="*/ 188466 w 256"/>
              <a:gd name="T67" fmla="*/ 292364 h 216"/>
              <a:gd name="T68" fmla="*/ 129977 w 256"/>
              <a:gd name="T69" fmla="*/ 168922 h 216"/>
              <a:gd name="T70" fmla="*/ 110480 w 256"/>
              <a:gd name="T71" fmla="*/ 292364 h 216"/>
              <a:gd name="T72" fmla="*/ 149473 w 256"/>
              <a:gd name="T73" fmla="*/ 292364 h 21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56" h="216">
                <a:moveTo>
                  <a:pt x="204" y="136"/>
                </a:moveTo>
                <a:cubicBezTo>
                  <a:pt x="175" y="136"/>
                  <a:pt x="152" y="113"/>
                  <a:pt x="152" y="84"/>
                </a:cubicBezTo>
                <a:cubicBezTo>
                  <a:pt x="152" y="55"/>
                  <a:pt x="175" y="32"/>
                  <a:pt x="204" y="32"/>
                </a:cubicBezTo>
                <a:cubicBezTo>
                  <a:pt x="233" y="32"/>
                  <a:pt x="256" y="55"/>
                  <a:pt x="256" y="84"/>
                </a:cubicBezTo>
                <a:cubicBezTo>
                  <a:pt x="256" y="113"/>
                  <a:pt x="233" y="136"/>
                  <a:pt x="204" y="136"/>
                </a:cubicBezTo>
                <a:moveTo>
                  <a:pt x="228" y="60"/>
                </a:moveTo>
                <a:cubicBezTo>
                  <a:pt x="225" y="60"/>
                  <a:pt x="222" y="61"/>
                  <a:pt x="220" y="64"/>
                </a:cubicBezTo>
                <a:cubicBezTo>
                  <a:pt x="196" y="87"/>
                  <a:pt x="196" y="87"/>
                  <a:pt x="196" y="87"/>
                </a:cubicBezTo>
                <a:cubicBezTo>
                  <a:pt x="188" y="80"/>
                  <a:pt x="188" y="80"/>
                  <a:pt x="188" y="80"/>
                </a:cubicBezTo>
                <a:cubicBezTo>
                  <a:pt x="186" y="77"/>
                  <a:pt x="183" y="76"/>
                  <a:pt x="180" y="76"/>
                </a:cubicBezTo>
                <a:cubicBezTo>
                  <a:pt x="173" y="76"/>
                  <a:pt x="168" y="81"/>
                  <a:pt x="168" y="88"/>
                </a:cubicBezTo>
                <a:cubicBezTo>
                  <a:pt x="168" y="91"/>
                  <a:pt x="169" y="94"/>
                  <a:pt x="172" y="96"/>
                </a:cubicBezTo>
                <a:cubicBezTo>
                  <a:pt x="188" y="112"/>
                  <a:pt x="188" y="112"/>
                  <a:pt x="188" y="112"/>
                </a:cubicBezTo>
                <a:cubicBezTo>
                  <a:pt x="190" y="115"/>
                  <a:pt x="193" y="116"/>
                  <a:pt x="196" y="116"/>
                </a:cubicBezTo>
                <a:cubicBezTo>
                  <a:pt x="199" y="116"/>
                  <a:pt x="202" y="115"/>
                  <a:pt x="204" y="112"/>
                </a:cubicBezTo>
                <a:cubicBezTo>
                  <a:pt x="236" y="80"/>
                  <a:pt x="236" y="80"/>
                  <a:pt x="236" y="80"/>
                </a:cubicBezTo>
                <a:cubicBezTo>
                  <a:pt x="239" y="78"/>
                  <a:pt x="240" y="75"/>
                  <a:pt x="240" y="72"/>
                </a:cubicBezTo>
                <a:cubicBezTo>
                  <a:pt x="240" y="65"/>
                  <a:pt x="235" y="60"/>
                  <a:pt x="228" y="60"/>
                </a:cubicBezTo>
                <a:moveTo>
                  <a:pt x="155" y="43"/>
                </a:moveTo>
                <a:cubicBezTo>
                  <a:pt x="142" y="18"/>
                  <a:pt x="142" y="18"/>
                  <a:pt x="142" y="18"/>
                </a:cubicBezTo>
                <a:cubicBezTo>
                  <a:pt x="142" y="18"/>
                  <a:pt x="142" y="18"/>
                  <a:pt x="142" y="18"/>
                </a:cubicBezTo>
                <a:cubicBezTo>
                  <a:pt x="141" y="16"/>
                  <a:pt x="140" y="14"/>
                  <a:pt x="140" y="12"/>
                </a:cubicBezTo>
                <a:cubicBezTo>
                  <a:pt x="140" y="5"/>
                  <a:pt x="145" y="0"/>
                  <a:pt x="152" y="0"/>
                </a:cubicBezTo>
                <a:cubicBezTo>
                  <a:pt x="157" y="0"/>
                  <a:pt x="161" y="3"/>
                  <a:pt x="163" y="7"/>
                </a:cubicBezTo>
                <a:cubicBezTo>
                  <a:pt x="163" y="7"/>
                  <a:pt x="163" y="7"/>
                  <a:pt x="163" y="7"/>
                </a:cubicBezTo>
                <a:cubicBezTo>
                  <a:pt x="174" y="28"/>
                  <a:pt x="174" y="28"/>
                  <a:pt x="174" y="28"/>
                </a:cubicBezTo>
                <a:cubicBezTo>
                  <a:pt x="167" y="31"/>
                  <a:pt x="160" y="37"/>
                  <a:pt x="155" y="43"/>
                </a:cubicBezTo>
                <a:moveTo>
                  <a:pt x="114" y="18"/>
                </a:moveTo>
                <a:cubicBezTo>
                  <a:pt x="88" y="68"/>
                  <a:pt x="88" y="68"/>
                  <a:pt x="88" y="68"/>
                </a:cubicBezTo>
                <a:cubicBezTo>
                  <a:pt x="61" y="68"/>
                  <a:pt x="61" y="68"/>
                  <a:pt x="61" y="68"/>
                </a:cubicBezTo>
                <a:cubicBezTo>
                  <a:pt x="93" y="7"/>
                  <a:pt x="93" y="7"/>
                  <a:pt x="93" y="7"/>
                </a:cubicBezTo>
                <a:cubicBezTo>
                  <a:pt x="93" y="7"/>
                  <a:pt x="93" y="7"/>
                  <a:pt x="93" y="7"/>
                </a:cubicBezTo>
                <a:cubicBezTo>
                  <a:pt x="95" y="3"/>
                  <a:pt x="99" y="0"/>
                  <a:pt x="104" y="0"/>
                </a:cubicBezTo>
                <a:cubicBezTo>
                  <a:pt x="111" y="0"/>
                  <a:pt x="116" y="5"/>
                  <a:pt x="116" y="12"/>
                </a:cubicBezTo>
                <a:cubicBezTo>
                  <a:pt x="116" y="14"/>
                  <a:pt x="115" y="16"/>
                  <a:pt x="114" y="18"/>
                </a:cubicBezTo>
                <a:close/>
                <a:moveTo>
                  <a:pt x="98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81"/>
                  <a:pt x="140" y="83"/>
                  <a:pt x="140" y="84"/>
                </a:cubicBezTo>
                <a:cubicBezTo>
                  <a:pt x="140" y="104"/>
                  <a:pt x="149" y="122"/>
                  <a:pt x="164" y="134"/>
                </a:cubicBezTo>
                <a:cubicBezTo>
                  <a:pt x="164" y="180"/>
                  <a:pt x="164" y="180"/>
                  <a:pt x="164" y="180"/>
                </a:cubicBezTo>
                <a:cubicBezTo>
                  <a:pt x="164" y="187"/>
                  <a:pt x="169" y="192"/>
                  <a:pt x="176" y="192"/>
                </a:cubicBezTo>
                <a:cubicBezTo>
                  <a:pt x="183" y="192"/>
                  <a:pt x="188" y="187"/>
                  <a:pt x="188" y="180"/>
                </a:cubicBezTo>
                <a:cubicBezTo>
                  <a:pt x="188" y="146"/>
                  <a:pt x="188" y="146"/>
                  <a:pt x="188" y="146"/>
                </a:cubicBezTo>
                <a:cubicBezTo>
                  <a:pt x="193" y="147"/>
                  <a:pt x="198" y="148"/>
                  <a:pt x="204" y="148"/>
                </a:cubicBezTo>
                <a:cubicBezTo>
                  <a:pt x="211" y="148"/>
                  <a:pt x="217" y="147"/>
                  <a:pt x="223" y="145"/>
                </a:cubicBezTo>
                <a:cubicBezTo>
                  <a:pt x="208" y="207"/>
                  <a:pt x="208" y="207"/>
                  <a:pt x="208" y="207"/>
                </a:cubicBezTo>
                <a:cubicBezTo>
                  <a:pt x="208" y="207"/>
                  <a:pt x="208" y="207"/>
                  <a:pt x="208" y="207"/>
                </a:cubicBezTo>
                <a:cubicBezTo>
                  <a:pt x="206" y="212"/>
                  <a:pt x="202" y="216"/>
                  <a:pt x="196" y="216"/>
                </a:cubicBezTo>
                <a:cubicBezTo>
                  <a:pt x="194" y="216"/>
                  <a:pt x="194" y="216"/>
                  <a:pt x="194" y="216"/>
                </a:cubicBezTo>
                <a:cubicBezTo>
                  <a:pt x="191" y="216"/>
                  <a:pt x="191" y="216"/>
                  <a:pt x="191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54" y="216"/>
                  <a:pt x="50" y="212"/>
                  <a:pt x="48" y="207"/>
                </a:cubicBezTo>
                <a:cubicBezTo>
                  <a:pt x="48" y="207"/>
                  <a:pt x="48" y="207"/>
                  <a:pt x="48" y="207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5" y="104"/>
                  <a:pt x="0" y="99"/>
                  <a:pt x="0" y="92"/>
                </a:cubicBezTo>
                <a:cubicBezTo>
                  <a:pt x="0" y="85"/>
                  <a:pt x="5" y="80"/>
                  <a:pt x="12" y="80"/>
                </a:cubicBezTo>
                <a:cubicBezTo>
                  <a:pt x="58" y="80"/>
                  <a:pt x="58" y="80"/>
                  <a:pt x="58" y="80"/>
                </a:cubicBezTo>
                <a:cubicBezTo>
                  <a:pt x="98" y="80"/>
                  <a:pt x="98" y="80"/>
                  <a:pt x="98" y="80"/>
                </a:cubicBezTo>
                <a:close/>
                <a:moveTo>
                  <a:pt x="116" y="180"/>
                </a:moveTo>
                <a:cubicBezTo>
                  <a:pt x="116" y="187"/>
                  <a:pt x="121" y="192"/>
                  <a:pt x="128" y="192"/>
                </a:cubicBezTo>
                <a:cubicBezTo>
                  <a:pt x="135" y="192"/>
                  <a:pt x="140" y="187"/>
                  <a:pt x="140" y="180"/>
                </a:cubicBezTo>
                <a:cubicBezTo>
                  <a:pt x="140" y="116"/>
                  <a:pt x="140" y="116"/>
                  <a:pt x="140" y="116"/>
                </a:cubicBezTo>
                <a:cubicBezTo>
                  <a:pt x="140" y="109"/>
                  <a:pt x="135" y="104"/>
                  <a:pt x="128" y="104"/>
                </a:cubicBezTo>
                <a:cubicBezTo>
                  <a:pt x="121" y="104"/>
                  <a:pt x="116" y="109"/>
                  <a:pt x="116" y="116"/>
                </a:cubicBezTo>
                <a:lnTo>
                  <a:pt x="116" y="180"/>
                </a:lnTo>
                <a:close/>
                <a:moveTo>
                  <a:pt x="92" y="116"/>
                </a:moveTo>
                <a:cubicBezTo>
                  <a:pt x="92" y="109"/>
                  <a:pt x="87" y="104"/>
                  <a:pt x="80" y="104"/>
                </a:cubicBezTo>
                <a:cubicBezTo>
                  <a:pt x="73" y="104"/>
                  <a:pt x="68" y="109"/>
                  <a:pt x="68" y="116"/>
                </a:cubicBezTo>
                <a:cubicBezTo>
                  <a:pt x="68" y="180"/>
                  <a:pt x="68" y="180"/>
                  <a:pt x="68" y="180"/>
                </a:cubicBezTo>
                <a:cubicBezTo>
                  <a:pt x="68" y="187"/>
                  <a:pt x="73" y="192"/>
                  <a:pt x="80" y="192"/>
                </a:cubicBezTo>
                <a:cubicBezTo>
                  <a:pt x="87" y="192"/>
                  <a:pt x="92" y="187"/>
                  <a:pt x="92" y="180"/>
                </a:cubicBezTo>
                <a:lnTo>
                  <a:pt x="92" y="1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4D8B0E-0CB6-4212-A3CB-DA90351F1E68}"/>
              </a:ext>
            </a:extLst>
          </p:cNvPr>
          <p:cNvSpPr txBox="1"/>
          <p:nvPr/>
        </p:nvSpPr>
        <p:spPr>
          <a:xfrm>
            <a:off x="8610299" y="3654005"/>
            <a:ext cx="283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construction: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count/ratio by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Recent activity</a:t>
            </a:r>
          </a:p>
        </p:txBody>
      </p:sp>
    </p:spTree>
    <p:extLst>
      <p:ext uri="{BB962C8B-B14F-4D97-AF65-F5344CB8AC3E}">
        <p14:creationId xmlns:p14="http://schemas.microsoft.com/office/powerpoint/2010/main" val="38303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95B2B85-C6A2-468D-97F9-2D75EAB08204}"/>
              </a:ext>
            </a:extLst>
          </p:cNvPr>
          <p:cNvSpPr/>
          <p:nvPr/>
        </p:nvSpPr>
        <p:spPr>
          <a:xfrm>
            <a:off x="0" y="-10339"/>
            <a:ext cx="12192000" cy="13542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9CB0B4-B8DA-46F0-89B1-B5AB4974018D}"/>
              </a:ext>
            </a:extLst>
          </p:cNvPr>
          <p:cNvSpPr txBox="1"/>
          <p:nvPr/>
        </p:nvSpPr>
        <p:spPr>
          <a:xfrm>
            <a:off x="1414374" y="384755"/>
            <a:ext cx="10408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Kozuka Gothic Pr6N EL" panose="020B0200000000000000" pitchFamily="34" charset="-128"/>
              </a:rPr>
              <a:t>Feature Construction &amp; Selection </a:t>
            </a:r>
          </a:p>
        </p:txBody>
      </p:sp>
      <p:sp>
        <p:nvSpPr>
          <p:cNvPr id="18" name="Freeform 66">
            <a:extLst>
              <a:ext uri="{FF2B5EF4-FFF2-40B4-BE49-F238E27FC236}">
                <a16:creationId xmlns:a16="http://schemas.microsoft.com/office/drawing/2014/main" id="{15F8DAFE-8ECC-4E98-8606-17F2EB10C4CE}"/>
              </a:ext>
            </a:extLst>
          </p:cNvPr>
          <p:cNvSpPr>
            <a:spLocks noEditPoints="1"/>
          </p:cNvSpPr>
          <p:nvPr/>
        </p:nvSpPr>
        <p:spPr bwMode="auto">
          <a:xfrm>
            <a:off x="130472" y="229481"/>
            <a:ext cx="914888" cy="771716"/>
          </a:xfrm>
          <a:custGeom>
            <a:avLst/>
            <a:gdLst>
              <a:gd name="T0" fmla="*/ 246955 w 256"/>
              <a:gd name="T1" fmla="*/ 136437 h 216"/>
              <a:gd name="T2" fmla="*/ 415925 w 256"/>
              <a:gd name="T3" fmla="*/ 136437 h 216"/>
              <a:gd name="T4" fmla="*/ 370433 w 256"/>
              <a:gd name="T5" fmla="*/ 97455 h 216"/>
              <a:gd name="T6" fmla="*/ 318443 w 256"/>
              <a:gd name="T7" fmla="*/ 141309 h 216"/>
              <a:gd name="T8" fmla="*/ 292447 w 256"/>
              <a:gd name="T9" fmla="*/ 123443 h 216"/>
              <a:gd name="T10" fmla="*/ 279450 w 256"/>
              <a:gd name="T11" fmla="*/ 155928 h 216"/>
              <a:gd name="T12" fmla="*/ 318443 w 256"/>
              <a:gd name="T13" fmla="*/ 188412 h 216"/>
              <a:gd name="T14" fmla="*/ 383431 w 256"/>
              <a:gd name="T15" fmla="*/ 129940 h 216"/>
              <a:gd name="T16" fmla="*/ 370433 w 256"/>
              <a:gd name="T17" fmla="*/ 97455 h 216"/>
              <a:gd name="T18" fmla="*/ 230708 w 256"/>
              <a:gd name="T19" fmla="*/ 29236 h 216"/>
              <a:gd name="T20" fmla="*/ 227459 w 256"/>
              <a:gd name="T21" fmla="*/ 19491 h 216"/>
              <a:gd name="T22" fmla="*/ 264827 w 256"/>
              <a:gd name="T23" fmla="*/ 11370 h 216"/>
              <a:gd name="T24" fmla="*/ 282699 w 256"/>
              <a:gd name="T25" fmla="*/ 45479 h 216"/>
              <a:gd name="T26" fmla="*/ 185217 w 256"/>
              <a:gd name="T27" fmla="*/ 29236 h 216"/>
              <a:gd name="T28" fmla="*/ 99107 w 256"/>
              <a:gd name="T29" fmla="*/ 110449 h 216"/>
              <a:gd name="T30" fmla="*/ 151098 w 256"/>
              <a:gd name="T31" fmla="*/ 11370 h 216"/>
              <a:gd name="T32" fmla="*/ 188466 w 256"/>
              <a:gd name="T33" fmla="*/ 19491 h 216"/>
              <a:gd name="T34" fmla="*/ 159221 w 256"/>
              <a:gd name="T35" fmla="*/ 129940 h 216"/>
              <a:gd name="T36" fmla="*/ 227459 w 256"/>
              <a:gd name="T37" fmla="*/ 136437 h 216"/>
              <a:gd name="T38" fmla="*/ 266452 w 256"/>
              <a:gd name="T39" fmla="*/ 292364 h 216"/>
              <a:gd name="T40" fmla="*/ 305445 w 256"/>
              <a:gd name="T41" fmla="*/ 292364 h 216"/>
              <a:gd name="T42" fmla="*/ 331440 w 256"/>
              <a:gd name="T43" fmla="*/ 240388 h 216"/>
              <a:gd name="T44" fmla="*/ 337939 w 256"/>
              <a:gd name="T45" fmla="*/ 336219 h 216"/>
              <a:gd name="T46" fmla="*/ 318443 w 256"/>
              <a:gd name="T47" fmla="*/ 350837 h 216"/>
              <a:gd name="T48" fmla="*/ 310319 w 256"/>
              <a:gd name="T49" fmla="*/ 350837 h 216"/>
              <a:gd name="T50" fmla="*/ 97482 w 256"/>
              <a:gd name="T51" fmla="*/ 350837 h 216"/>
              <a:gd name="T52" fmla="*/ 77986 w 256"/>
              <a:gd name="T53" fmla="*/ 336219 h 216"/>
              <a:gd name="T54" fmla="*/ 37368 w 256"/>
              <a:gd name="T55" fmla="*/ 168922 h 216"/>
              <a:gd name="T56" fmla="*/ 0 w 256"/>
              <a:gd name="T57" fmla="*/ 149431 h 216"/>
              <a:gd name="T58" fmla="*/ 94233 w 256"/>
              <a:gd name="T59" fmla="*/ 129940 h 216"/>
              <a:gd name="T60" fmla="*/ 188466 w 256"/>
              <a:gd name="T61" fmla="*/ 292364 h 216"/>
              <a:gd name="T62" fmla="*/ 227459 w 256"/>
              <a:gd name="T63" fmla="*/ 292364 h 216"/>
              <a:gd name="T64" fmla="*/ 207963 w 256"/>
              <a:gd name="T65" fmla="*/ 168922 h 216"/>
              <a:gd name="T66" fmla="*/ 188466 w 256"/>
              <a:gd name="T67" fmla="*/ 292364 h 216"/>
              <a:gd name="T68" fmla="*/ 129977 w 256"/>
              <a:gd name="T69" fmla="*/ 168922 h 216"/>
              <a:gd name="T70" fmla="*/ 110480 w 256"/>
              <a:gd name="T71" fmla="*/ 292364 h 216"/>
              <a:gd name="T72" fmla="*/ 149473 w 256"/>
              <a:gd name="T73" fmla="*/ 292364 h 21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56" h="216">
                <a:moveTo>
                  <a:pt x="204" y="136"/>
                </a:moveTo>
                <a:cubicBezTo>
                  <a:pt x="175" y="136"/>
                  <a:pt x="152" y="113"/>
                  <a:pt x="152" y="84"/>
                </a:cubicBezTo>
                <a:cubicBezTo>
                  <a:pt x="152" y="55"/>
                  <a:pt x="175" y="32"/>
                  <a:pt x="204" y="32"/>
                </a:cubicBezTo>
                <a:cubicBezTo>
                  <a:pt x="233" y="32"/>
                  <a:pt x="256" y="55"/>
                  <a:pt x="256" y="84"/>
                </a:cubicBezTo>
                <a:cubicBezTo>
                  <a:pt x="256" y="113"/>
                  <a:pt x="233" y="136"/>
                  <a:pt x="204" y="136"/>
                </a:cubicBezTo>
                <a:moveTo>
                  <a:pt x="228" y="60"/>
                </a:moveTo>
                <a:cubicBezTo>
                  <a:pt x="225" y="60"/>
                  <a:pt x="222" y="61"/>
                  <a:pt x="220" y="64"/>
                </a:cubicBezTo>
                <a:cubicBezTo>
                  <a:pt x="196" y="87"/>
                  <a:pt x="196" y="87"/>
                  <a:pt x="196" y="87"/>
                </a:cubicBezTo>
                <a:cubicBezTo>
                  <a:pt x="188" y="80"/>
                  <a:pt x="188" y="80"/>
                  <a:pt x="188" y="80"/>
                </a:cubicBezTo>
                <a:cubicBezTo>
                  <a:pt x="186" y="77"/>
                  <a:pt x="183" y="76"/>
                  <a:pt x="180" y="76"/>
                </a:cubicBezTo>
                <a:cubicBezTo>
                  <a:pt x="173" y="76"/>
                  <a:pt x="168" y="81"/>
                  <a:pt x="168" y="88"/>
                </a:cubicBezTo>
                <a:cubicBezTo>
                  <a:pt x="168" y="91"/>
                  <a:pt x="169" y="94"/>
                  <a:pt x="172" y="96"/>
                </a:cubicBezTo>
                <a:cubicBezTo>
                  <a:pt x="188" y="112"/>
                  <a:pt x="188" y="112"/>
                  <a:pt x="188" y="112"/>
                </a:cubicBezTo>
                <a:cubicBezTo>
                  <a:pt x="190" y="115"/>
                  <a:pt x="193" y="116"/>
                  <a:pt x="196" y="116"/>
                </a:cubicBezTo>
                <a:cubicBezTo>
                  <a:pt x="199" y="116"/>
                  <a:pt x="202" y="115"/>
                  <a:pt x="204" y="112"/>
                </a:cubicBezTo>
                <a:cubicBezTo>
                  <a:pt x="236" y="80"/>
                  <a:pt x="236" y="80"/>
                  <a:pt x="236" y="80"/>
                </a:cubicBezTo>
                <a:cubicBezTo>
                  <a:pt x="239" y="78"/>
                  <a:pt x="240" y="75"/>
                  <a:pt x="240" y="72"/>
                </a:cubicBezTo>
                <a:cubicBezTo>
                  <a:pt x="240" y="65"/>
                  <a:pt x="235" y="60"/>
                  <a:pt x="228" y="60"/>
                </a:cubicBezTo>
                <a:moveTo>
                  <a:pt x="155" y="43"/>
                </a:moveTo>
                <a:cubicBezTo>
                  <a:pt x="142" y="18"/>
                  <a:pt x="142" y="18"/>
                  <a:pt x="142" y="18"/>
                </a:cubicBezTo>
                <a:cubicBezTo>
                  <a:pt x="142" y="18"/>
                  <a:pt x="142" y="18"/>
                  <a:pt x="142" y="18"/>
                </a:cubicBezTo>
                <a:cubicBezTo>
                  <a:pt x="141" y="16"/>
                  <a:pt x="140" y="14"/>
                  <a:pt x="140" y="12"/>
                </a:cubicBezTo>
                <a:cubicBezTo>
                  <a:pt x="140" y="5"/>
                  <a:pt x="145" y="0"/>
                  <a:pt x="152" y="0"/>
                </a:cubicBezTo>
                <a:cubicBezTo>
                  <a:pt x="157" y="0"/>
                  <a:pt x="161" y="3"/>
                  <a:pt x="163" y="7"/>
                </a:cubicBezTo>
                <a:cubicBezTo>
                  <a:pt x="163" y="7"/>
                  <a:pt x="163" y="7"/>
                  <a:pt x="163" y="7"/>
                </a:cubicBezTo>
                <a:cubicBezTo>
                  <a:pt x="174" y="28"/>
                  <a:pt x="174" y="28"/>
                  <a:pt x="174" y="28"/>
                </a:cubicBezTo>
                <a:cubicBezTo>
                  <a:pt x="167" y="31"/>
                  <a:pt x="160" y="37"/>
                  <a:pt x="155" y="43"/>
                </a:cubicBezTo>
                <a:moveTo>
                  <a:pt x="114" y="18"/>
                </a:moveTo>
                <a:cubicBezTo>
                  <a:pt x="88" y="68"/>
                  <a:pt x="88" y="68"/>
                  <a:pt x="88" y="68"/>
                </a:cubicBezTo>
                <a:cubicBezTo>
                  <a:pt x="61" y="68"/>
                  <a:pt x="61" y="68"/>
                  <a:pt x="61" y="68"/>
                </a:cubicBezTo>
                <a:cubicBezTo>
                  <a:pt x="93" y="7"/>
                  <a:pt x="93" y="7"/>
                  <a:pt x="93" y="7"/>
                </a:cubicBezTo>
                <a:cubicBezTo>
                  <a:pt x="93" y="7"/>
                  <a:pt x="93" y="7"/>
                  <a:pt x="93" y="7"/>
                </a:cubicBezTo>
                <a:cubicBezTo>
                  <a:pt x="95" y="3"/>
                  <a:pt x="99" y="0"/>
                  <a:pt x="104" y="0"/>
                </a:cubicBezTo>
                <a:cubicBezTo>
                  <a:pt x="111" y="0"/>
                  <a:pt x="116" y="5"/>
                  <a:pt x="116" y="12"/>
                </a:cubicBezTo>
                <a:cubicBezTo>
                  <a:pt x="116" y="14"/>
                  <a:pt x="115" y="16"/>
                  <a:pt x="114" y="18"/>
                </a:cubicBezTo>
                <a:close/>
                <a:moveTo>
                  <a:pt x="98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81"/>
                  <a:pt x="140" y="83"/>
                  <a:pt x="140" y="84"/>
                </a:cubicBezTo>
                <a:cubicBezTo>
                  <a:pt x="140" y="104"/>
                  <a:pt x="149" y="122"/>
                  <a:pt x="164" y="134"/>
                </a:cubicBezTo>
                <a:cubicBezTo>
                  <a:pt x="164" y="180"/>
                  <a:pt x="164" y="180"/>
                  <a:pt x="164" y="180"/>
                </a:cubicBezTo>
                <a:cubicBezTo>
                  <a:pt x="164" y="187"/>
                  <a:pt x="169" y="192"/>
                  <a:pt x="176" y="192"/>
                </a:cubicBezTo>
                <a:cubicBezTo>
                  <a:pt x="183" y="192"/>
                  <a:pt x="188" y="187"/>
                  <a:pt x="188" y="180"/>
                </a:cubicBezTo>
                <a:cubicBezTo>
                  <a:pt x="188" y="146"/>
                  <a:pt x="188" y="146"/>
                  <a:pt x="188" y="146"/>
                </a:cubicBezTo>
                <a:cubicBezTo>
                  <a:pt x="193" y="147"/>
                  <a:pt x="198" y="148"/>
                  <a:pt x="204" y="148"/>
                </a:cubicBezTo>
                <a:cubicBezTo>
                  <a:pt x="211" y="148"/>
                  <a:pt x="217" y="147"/>
                  <a:pt x="223" y="145"/>
                </a:cubicBezTo>
                <a:cubicBezTo>
                  <a:pt x="208" y="207"/>
                  <a:pt x="208" y="207"/>
                  <a:pt x="208" y="207"/>
                </a:cubicBezTo>
                <a:cubicBezTo>
                  <a:pt x="208" y="207"/>
                  <a:pt x="208" y="207"/>
                  <a:pt x="208" y="207"/>
                </a:cubicBezTo>
                <a:cubicBezTo>
                  <a:pt x="206" y="212"/>
                  <a:pt x="202" y="216"/>
                  <a:pt x="196" y="216"/>
                </a:cubicBezTo>
                <a:cubicBezTo>
                  <a:pt x="194" y="216"/>
                  <a:pt x="194" y="216"/>
                  <a:pt x="194" y="216"/>
                </a:cubicBezTo>
                <a:cubicBezTo>
                  <a:pt x="191" y="216"/>
                  <a:pt x="191" y="216"/>
                  <a:pt x="191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54" y="216"/>
                  <a:pt x="50" y="212"/>
                  <a:pt x="48" y="207"/>
                </a:cubicBezTo>
                <a:cubicBezTo>
                  <a:pt x="48" y="207"/>
                  <a:pt x="48" y="207"/>
                  <a:pt x="48" y="207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5" y="104"/>
                  <a:pt x="0" y="99"/>
                  <a:pt x="0" y="92"/>
                </a:cubicBezTo>
                <a:cubicBezTo>
                  <a:pt x="0" y="85"/>
                  <a:pt x="5" y="80"/>
                  <a:pt x="12" y="80"/>
                </a:cubicBezTo>
                <a:cubicBezTo>
                  <a:pt x="58" y="80"/>
                  <a:pt x="58" y="80"/>
                  <a:pt x="58" y="80"/>
                </a:cubicBezTo>
                <a:cubicBezTo>
                  <a:pt x="98" y="80"/>
                  <a:pt x="98" y="80"/>
                  <a:pt x="98" y="80"/>
                </a:cubicBezTo>
                <a:close/>
                <a:moveTo>
                  <a:pt x="116" y="180"/>
                </a:moveTo>
                <a:cubicBezTo>
                  <a:pt x="116" y="187"/>
                  <a:pt x="121" y="192"/>
                  <a:pt x="128" y="192"/>
                </a:cubicBezTo>
                <a:cubicBezTo>
                  <a:pt x="135" y="192"/>
                  <a:pt x="140" y="187"/>
                  <a:pt x="140" y="180"/>
                </a:cubicBezTo>
                <a:cubicBezTo>
                  <a:pt x="140" y="116"/>
                  <a:pt x="140" y="116"/>
                  <a:pt x="140" y="116"/>
                </a:cubicBezTo>
                <a:cubicBezTo>
                  <a:pt x="140" y="109"/>
                  <a:pt x="135" y="104"/>
                  <a:pt x="128" y="104"/>
                </a:cubicBezTo>
                <a:cubicBezTo>
                  <a:pt x="121" y="104"/>
                  <a:pt x="116" y="109"/>
                  <a:pt x="116" y="116"/>
                </a:cubicBezTo>
                <a:lnTo>
                  <a:pt x="116" y="180"/>
                </a:lnTo>
                <a:close/>
                <a:moveTo>
                  <a:pt x="92" y="116"/>
                </a:moveTo>
                <a:cubicBezTo>
                  <a:pt x="92" y="109"/>
                  <a:pt x="87" y="104"/>
                  <a:pt x="80" y="104"/>
                </a:cubicBezTo>
                <a:cubicBezTo>
                  <a:pt x="73" y="104"/>
                  <a:pt x="68" y="109"/>
                  <a:pt x="68" y="116"/>
                </a:cubicBezTo>
                <a:cubicBezTo>
                  <a:pt x="68" y="180"/>
                  <a:pt x="68" y="180"/>
                  <a:pt x="68" y="180"/>
                </a:cubicBezTo>
                <a:cubicBezTo>
                  <a:pt x="68" y="187"/>
                  <a:pt x="73" y="192"/>
                  <a:pt x="80" y="192"/>
                </a:cubicBezTo>
                <a:cubicBezTo>
                  <a:pt x="87" y="192"/>
                  <a:pt x="92" y="187"/>
                  <a:pt x="92" y="180"/>
                </a:cubicBezTo>
                <a:lnTo>
                  <a:pt x="92" y="1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selection icon">
            <a:extLst>
              <a:ext uri="{FF2B5EF4-FFF2-40B4-BE49-F238E27FC236}">
                <a16:creationId xmlns:a16="http://schemas.microsoft.com/office/drawing/2014/main" id="{E69CDFCB-650E-4EB9-A937-A03823D6E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95" y="1908125"/>
            <a:ext cx="1255644" cy="110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45B4911C-4D87-49FF-B5DE-9A15933A2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683" y="1984513"/>
            <a:ext cx="1030168" cy="103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A40464-383D-485A-871C-0ED8F7B5F106}"/>
              </a:ext>
            </a:extLst>
          </p:cNvPr>
          <p:cNvSpPr txBox="1"/>
          <p:nvPr/>
        </p:nvSpPr>
        <p:spPr>
          <a:xfrm>
            <a:off x="2335696" y="2226365"/>
            <a:ext cx="2365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Feature Filtering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D12D83-C119-4972-8FBB-B6125617E683}"/>
              </a:ext>
            </a:extLst>
          </p:cNvPr>
          <p:cNvSpPr txBox="1"/>
          <p:nvPr/>
        </p:nvSpPr>
        <p:spPr>
          <a:xfrm>
            <a:off x="8534508" y="2276737"/>
            <a:ext cx="2365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Feature Wrapping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EFB6EC-ECEF-44AB-9CAB-CAA67C54A5A3}"/>
              </a:ext>
            </a:extLst>
          </p:cNvPr>
          <p:cNvSpPr txBox="1"/>
          <p:nvPr/>
        </p:nvSpPr>
        <p:spPr>
          <a:xfrm>
            <a:off x="218662" y="3128473"/>
            <a:ext cx="5387008" cy="341632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Method: Using information gain based on Decision Tree</a:t>
            </a:r>
          </a:p>
          <a:p>
            <a:endParaRPr lang="en-US" dirty="0"/>
          </a:p>
          <a:p>
            <a:r>
              <a:rPr lang="en-US" dirty="0"/>
              <a:t>Top 5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purchase amount in Jan-May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purchase amount per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 Deviation of purchase amount per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April Purchase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Days between customer last purchase date and 2016.05.31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5EA058-9FAA-400C-9D19-AB09E953E501}"/>
              </a:ext>
            </a:extLst>
          </p:cNvPr>
          <p:cNvSpPr txBox="1"/>
          <p:nvPr/>
        </p:nvSpPr>
        <p:spPr>
          <a:xfrm>
            <a:off x="6215270" y="3128473"/>
            <a:ext cx="5387008" cy="341632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Method: Using Model-fitted feature importance: </a:t>
            </a:r>
            <a:r>
              <a:rPr lang="en-US" dirty="0" err="1"/>
              <a:t>Xgboost</a:t>
            </a:r>
            <a:r>
              <a:rPr lang="en-US" dirty="0"/>
              <a:t> weight</a:t>
            </a:r>
          </a:p>
          <a:p>
            <a:endParaRPr lang="en-US" dirty="0"/>
          </a:p>
          <a:p>
            <a:r>
              <a:rPr lang="en-US" dirty="0"/>
              <a:t>Top 5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Accumulated Total Purchase Amount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purchase amount in Jan-May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Days between customer last purchase date and 2016.05.31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 Deviation of purchase amount per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Purchase Amount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1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95B2B85-C6A2-468D-97F9-2D75EAB08204}"/>
              </a:ext>
            </a:extLst>
          </p:cNvPr>
          <p:cNvSpPr/>
          <p:nvPr/>
        </p:nvSpPr>
        <p:spPr>
          <a:xfrm>
            <a:off x="0" y="-10339"/>
            <a:ext cx="12192000" cy="13542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9CB0B4-B8DA-46F0-89B1-B5AB4974018D}"/>
              </a:ext>
            </a:extLst>
          </p:cNvPr>
          <p:cNvSpPr txBox="1"/>
          <p:nvPr/>
        </p:nvSpPr>
        <p:spPr>
          <a:xfrm>
            <a:off x="1414374" y="195396"/>
            <a:ext cx="104086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Kozuka Gothic Pr6N EL" panose="020B0200000000000000" pitchFamily="34" charset="-128"/>
              </a:rPr>
              <a:t>Important Features to Classify Repeated Purchase Based on Model Performance</a:t>
            </a:r>
          </a:p>
        </p:txBody>
      </p:sp>
      <p:sp>
        <p:nvSpPr>
          <p:cNvPr id="18" name="Freeform 66">
            <a:extLst>
              <a:ext uri="{FF2B5EF4-FFF2-40B4-BE49-F238E27FC236}">
                <a16:creationId xmlns:a16="http://schemas.microsoft.com/office/drawing/2014/main" id="{15F8DAFE-8ECC-4E98-8606-17F2EB10C4CE}"/>
              </a:ext>
            </a:extLst>
          </p:cNvPr>
          <p:cNvSpPr>
            <a:spLocks noEditPoints="1"/>
          </p:cNvSpPr>
          <p:nvPr/>
        </p:nvSpPr>
        <p:spPr bwMode="auto">
          <a:xfrm>
            <a:off x="130472" y="229481"/>
            <a:ext cx="914888" cy="771716"/>
          </a:xfrm>
          <a:custGeom>
            <a:avLst/>
            <a:gdLst>
              <a:gd name="T0" fmla="*/ 246955 w 256"/>
              <a:gd name="T1" fmla="*/ 136437 h 216"/>
              <a:gd name="T2" fmla="*/ 415925 w 256"/>
              <a:gd name="T3" fmla="*/ 136437 h 216"/>
              <a:gd name="T4" fmla="*/ 370433 w 256"/>
              <a:gd name="T5" fmla="*/ 97455 h 216"/>
              <a:gd name="T6" fmla="*/ 318443 w 256"/>
              <a:gd name="T7" fmla="*/ 141309 h 216"/>
              <a:gd name="T8" fmla="*/ 292447 w 256"/>
              <a:gd name="T9" fmla="*/ 123443 h 216"/>
              <a:gd name="T10" fmla="*/ 279450 w 256"/>
              <a:gd name="T11" fmla="*/ 155928 h 216"/>
              <a:gd name="T12" fmla="*/ 318443 w 256"/>
              <a:gd name="T13" fmla="*/ 188412 h 216"/>
              <a:gd name="T14" fmla="*/ 383431 w 256"/>
              <a:gd name="T15" fmla="*/ 129940 h 216"/>
              <a:gd name="T16" fmla="*/ 370433 w 256"/>
              <a:gd name="T17" fmla="*/ 97455 h 216"/>
              <a:gd name="T18" fmla="*/ 230708 w 256"/>
              <a:gd name="T19" fmla="*/ 29236 h 216"/>
              <a:gd name="T20" fmla="*/ 227459 w 256"/>
              <a:gd name="T21" fmla="*/ 19491 h 216"/>
              <a:gd name="T22" fmla="*/ 264827 w 256"/>
              <a:gd name="T23" fmla="*/ 11370 h 216"/>
              <a:gd name="T24" fmla="*/ 282699 w 256"/>
              <a:gd name="T25" fmla="*/ 45479 h 216"/>
              <a:gd name="T26" fmla="*/ 185217 w 256"/>
              <a:gd name="T27" fmla="*/ 29236 h 216"/>
              <a:gd name="T28" fmla="*/ 99107 w 256"/>
              <a:gd name="T29" fmla="*/ 110449 h 216"/>
              <a:gd name="T30" fmla="*/ 151098 w 256"/>
              <a:gd name="T31" fmla="*/ 11370 h 216"/>
              <a:gd name="T32" fmla="*/ 188466 w 256"/>
              <a:gd name="T33" fmla="*/ 19491 h 216"/>
              <a:gd name="T34" fmla="*/ 159221 w 256"/>
              <a:gd name="T35" fmla="*/ 129940 h 216"/>
              <a:gd name="T36" fmla="*/ 227459 w 256"/>
              <a:gd name="T37" fmla="*/ 136437 h 216"/>
              <a:gd name="T38" fmla="*/ 266452 w 256"/>
              <a:gd name="T39" fmla="*/ 292364 h 216"/>
              <a:gd name="T40" fmla="*/ 305445 w 256"/>
              <a:gd name="T41" fmla="*/ 292364 h 216"/>
              <a:gd name="T42" fmla="*/ 331440 w 256"/>
              <a:gd name="T43" fmla="*/ 240388 h 216"/>
              <a:gd name="T44" fmla="*/ 337939 w 256"/>
              <a:gd name="T45" fmla="*/ 336219 h 216"/>
              <a:gd name="T46" fmla="*/ 318443 w 256"/>
              <a:gd name="T47" fmla="*/ 350837 h 216"/>
              <a:gd name="T48" fmla="*/ 310319 w 256"/>
              <a:gd name="T49" fmla="*/ 350837 h 216"/>
              <a:gd name="T50" fmla="*/ 97482 w 256"/>
              <a:gd name="T51" fmla="*/ 350837 h 216"/>
              <a:gd name="T52" fmla="*/ 77986 w 256"/>
              <a:gd name="T53" fmla="*/ 336219 h 216"/>
              <a:gd name="T54" fmla="*/ 37368 w 256"/>
              <a:gd name="T55" fmla="*/ 168922 h 216"/>
              <a:gd name="T56" fmla="*/ 0 w 256"/>
              <a:gd name="T57" fmla="*/ 149431 h 216"/>
              <a:gd name="T58" fmla="*/ 94233 w 256"/>
              <a:gd name="T59" fmla="*/ 129940 h 216"/>
              <a:gd name="T60" fmla="*/ 188466 w 256"/>
              <a:gd name="T61" fmla="*/ 292364 h 216"/>
              <a:gd name="T62" fmla="*/ 227459 w 256"/>
              <a:gd name="T63" fmla="*/ 292364 h 216"/>
              <a:gd name="T64" fmla="*/ 207963 w 256"/>
              <a:gd name="T65" fmla="*/ 168922 h 216"/>
              <a:gd name="T66" fmla="*/ 188466 w 256"/>
              <a:gd name="T67" fmla="*/ 292364 h 216"/>
              <a:gd name="T68" fmla="*/ 129977 w 256"/>
              <a:gd name="T69" fmla="*/ 168922 h 216"/>
              <a:gd name="T70" fmla="*/ 110480 w 256"/>
              <a:gd name="T71" fmla="*/ 292364 h 216"/>
              <a:gd name="T72" fmla="*/ 149473 w 256"/>
              <a:gd name="T73" fmla="*/ 292364 h 21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56" h="216">
                <a:moveTo>
                  <a:pt x="204" y="136"/>
                </a:moveTo>
                <a:cubicBezTo>
                  <a:pt x="175" y="136"/>
                  <a:pt x="152" y="113"/>
                  <a:pt x="152" y="84"/>
                </a:cubicBezTo>
                <a:cubicBezTo>
                  <a:pt x="152" y="55"/>
                  <a:pt x="175" y="32"/>
                  <a:pt x="204" y="32"/>
                </a:cubicBezTo>
                <a:cubicBezTo>
                  <a:pt x="233" y="32"/>
                  <a:pt x="256" y="55"/>
                  <a:pt x="256" y="84"/>
                </a:cubicBezTo>
                <a:cubicBezTo>
                  <a:pt x="256" y="113"/>
                  <a:pt x="233" y="136"/>
                  <a:pt x="204" y="136"/>
                </a:cubicBezTo>
                <a:moveTo>
                  <a:pt x="228" y="60"/>
                </a:moveTo>
                <a:cubicBezTo>
                  <a:pt x="225" y="60"/>
                  <a:pt x="222" y="61"/>
                  <a:pt x="220" y="64"/>
                </a:cubicBezTo>
                <a:cubicBezTo>
                  <a:pt x="196" y="87"/>
                  <a:pt x="196" y="87"/>
                  <a:pt x="196" y="87"/>
                </a:cubicBezTo>
                <a:cubicBezTo>
                  <a:pt x="188" y="80"/>
                  <a:pt x="188" y="80"/>
                  <a:pt x="188" y="80"/>
                </a:cubicBezTo>
                <a:cubicBezTo>
                  <a:pt x="186" y="77"/>
                  <a:pt x="183" y="76"/>
                  <a:pt x="180" y="76"/>
                </a:cubicBezTo>
                <a:cubicBezTo>
                  <a:pt x="173" y="76"/>
                  <a:pt x="168" y="81"/>
                  <a:pt x="168" y="88"/>
                </a:cubicBezTo>
                <a:cubicBezTo>
                  <a:pt x="168" y="91"/>
                  <a:pt x="169" y="94"/>
                  <a:pt x="172" y="96"/>
                </a:cubicBezTo>
                <a:cubicBezTo>
                  <a:pt x="188" y="112"/>
                  <a:pt x="188" y="112"/>
                  <a:pt x="188" y="112"/>
                </a:cubicBezTo>
                <a:cubicBezTo>
                  <a:pt x="190" y="115"/>
                  <a:pt x="193" y="116"/>
                  <a:pt x="196" y="116"/>
                </a:cubicBezTo>
                <a:cubicBezTo>
                  <a:pt x="199" y="116"/>
                  <a:pt x="202" y="115"/>
                  <a:pt x="204" y="112"/>
                </a:cubicBezTo>
                <a:cubicBezTo>
                  <a:pt x="236" y="80"/>
                  <a:pt x="236" y="80"/>
                  <a:pt x="236" y="80"/>
                </a:cubicBezTo>
                <a:cubicBezTo>
                  <a:pt x="239" y="78"/>
                  <a:pt x="240" y="75"/>
                  <a:pt x="240" y="72"/>
                </a:cubicBezTo>
                <a:cubicBezTo>
                  <a:pt x="240" y="65"/>
                  <a:pt x="235" y="60"/>
                  <a:pt x="228" y="60"/>
                </a:cubicBezTo>
                <a:moveTo>
                  <a:pt x="155" y="43"/>
                </a:moveTo>
                <a:cubicBezTo>
                  <a:pt x="142" y="18"/>
                  <a:pt x="142" y="18"/>
                  <a:pt x="142" y="18"/>
                </a:cubicBezTo>
                <a:cubicBezTo>
                  <a:pt x="142" y="18"/>
                  <a:pt x="142" y="18"/>
                  <a:pt x="142" y="18"/>
                </a:cubicBezTo>
                <a:cubicBezTo>
                  <a:pt x="141" y="16"/>
                  <a:pt x="140" y="14"/>
                  <a:pt x="140" y="12"/>
                </a:cubicBezTo>
                <a:cubicBezTo>
                  <a:pt x="140" y="5"/>
                  <a:pt x="145" y="0"/>
                  <a:pt x="152" y="0"/>
                </a:cubicBezTo>
                <a:cubicBezTo>
                  <a:pt x="157" y="0"/>
                  <a:pt x="161" y="3"/>
                  <a:pt x="163" y="7"/>
                </a:cubicBezTo>
                <a:cubicBezTo>
                  <a:pt x="163" y="7"/>
                  <a:pt x="163" y="7"/>
                  <a:pt x="163" y="7"/>
                </a:cubicBezTo>
                <a:cubicBezTo>
                  <a:pt x="174" y="28"/>
                  <a:pt x="174" y="28"/>
                  <a:pt x="174" y="28"/>
                </a:cubicBezTo>
                <a:cubicBezTo>
                  <a:pt x="167" y="31"/>
                  <a:pt x="160" y="37"/>
                  <a:pt x="155" y="43"/>
                </a:cubicBezTo>
                <a:moveTo>
                  <a:pt x="114" y="18"/>
                </a:moveTo>
                <a:cubicBezTo>
                  <a:pt x="88" y="68"/>
                  <a:pt x="88" y="68"/>
                  <a:pt x="88" y="68"/>
                </a:cubicBezTo>
                <a:cubicBezTo>
                  <a:pt x="61" y="68"/>
                  <a:pt x="61" y="68"/>
                  <a:pt x="61" y="68"/>
                </a:cubicBezTo>
                <a:cubicBezTo>
                  <a:pt x="93" y="7"/>
                  <a:pt x="93" y="7"/>
                  <a:pt x="93" y="7"/>
                </a:cubicBezTo>
                <a:cubicBezTo>
                  <a:pt x="93" y="7"/>
                  <a:pt x="93" y="7"/>
                  <a:pt x="93" y="7"/>
                </a:cubicBezTo>
                <a:cubicBezTo>
                  <a:pt x="95" y="3"/>
                  <a:pt x="99" y="0"/>
                  <a:pt x="104" y="0"/>
                </a:cubicBezTo>
                <a:cubicBezTo>
                  <a:pt x="111" y="0"/>
                  <a:pt x="116" y="5"/>
                  <a:pt x="116" y="12"/>
                </a:cubicBezTo>
                <a:cubicBezTo>
                  <a:pt x="116" y="14"/>
                  <a:pt x="115" y="16"/>
                  <a:pt x="114" y="18"/>
                </a:cubicBezTo>
                <a:close/>
                <a:moveTo>
                  <a:pt x="98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81"/>
                  <a:pt x="140" y="83"/>
                  <a:pt x="140" y="84"/>
                </a:cubicBezTo>
                <a:cubicBezTo>
                  <a:pt x="140" y="104"/>
                  <a:pt x="149" y="122"/>
                  <a:pt x="164" y="134"/>
                </a:cubicBezTo>
                <a:cubicBezTo>
                  <a:pt x="164" y="180"/>
                  <a:pt x="164" y="180"/>
                  <a:pt x="164" y="180"/>
                </a:cubicBezTo>
                <a:cubicBezTo>
                  <a:pt x="164" y="187"/>
                  <a:pt x="169" y="192"/>
                  <a:pt x="176" y="192"/>
                </a:cubicBezTo>
                <a:cubicBezTo>
                  <a:pt x="183" y="192"/>
                  <a:pt x="188" y="187"/>
                  <a:pt x="188" y="180"/>
                </a:cubicBezTo>
                <a:cubicBezTo>
                  <a:pt x="188" y="146"/>
                  <a:pt x="188" y="146"/>
                  <a:pt x="188" y="146"/>
                </a:cubicBezTo>
                <a:cubicBezTo>
                  <a:pt x="193" y="147"/>
                  <a:pt x="198" y="148"/>
                  <a:pt x="204" y="148"/>
                </a:cubicBezTo>
                <a:cubicBezTo>
                  <a:pt x="211" y="148"/>
                  <a:pt x="217" y="147"/>
                  <a:pt x="223" y="145"/>
                </a:cubicBezTo>
                <a:cubicBezTo>
                  <a:pt x="208" y="207"/>
                  <a:pt x="208" y="207"/>
                  <a:pt x="208" y="207"/>
                </a:cubicBezTo>
                <a:cubicBezTo>
                  <a:pt x="208" y="207"/>
                  <a:pt x="208" y="207"/>
                  <a:pt x="208" y="207"/>
                </a:cubicBezTo>
                <a:cubicBezTo>
                  <a:pt x="206" y="212"/>
                  <a:pt x="202" y="216"/>
                  <a:pt x="196" y="216"/>
                </a:cubicBezTo>
                <a:cubicBezTo>
                  <a:pt x="194" y="216"/>
                  <a:pt x="194" y="216"/>
                  <a:pt x="194" y="216"/>
                </a:cubicBezTo>
                <a:cubicBezTo>
                  <a:pt x="191" y="216"/>
                  <a:pt x="191" y="216"/>
                  <a:pt x="191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54" y="216"/>
                  <a:pt x="50" y="212"/>
                  <a:pt x="48" y="207"/>
                </a:cubicBezTo>
                <a:cubicBezTo>
                  <a:pt x="48" y="207"/>
                  <a:pt x="48" y="207"/>
                  <a:pt x="48" y="207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5" y="104"/>
                  <a:pt x="0" y="99"/>
                  <a:pt x="0" y="92"/>
                </a:cubicBezTo>
                <a:cubicBezTo>
                  <a:pt x="0" y="85"/>
                  <a:pt x="5" y="80"/>
                  <a:pt x="12" y="80"/>
                </a:cubicBezTo>
                <a:cubicBezTo>
                  <a:pt x="58" y="80"/>
                  <a:pt x="58" y="80"/>
                  <a:pt x="58" y="80"/>
                </a:cubicBezTo>
                <a:cubicBezTo>
                  <a:pt x="98" y="80"/>
                  <a:pt x="98" y="80"/>
                  <a:pt x="98" y="80"/>
                </a:cubicBezTo>
                <a:close/>
                <a:moveTo>
                  <a:pt x="116" y="180"/>
                </a:moveTo>
                <a:cubicBezTo>
                  <a:pt x="116" y="187"/>
                  <a:pt x="121" y="192"/>
                  <a:pt x="128" y="192"/>
                </a:cubicBezTo>
                <a:cubicBezTo>
                  <a:pt x="135" y="192"/>
                  <a:pt x="140" y="187"/>
                  <a:pt x="140" y="180"/>
                </a:cubicBezTo>
                <a:cubicBezTo>
                  <a:pt x="140" y="116"/>
                  <a:pt x="140" y="116"/>
                  <a:pt x="140" y="116"/>
                </a:cubicBezTo>
                <a:cubicBezTo>
                  <a:pt x="140" y="109"/>
                  <a:pt x="135" y="104"/>
                  <a:pt x="128" y="104"/>
                </a:cubicBezTo>
                <a:cubicBezTo>
                  <a:pt x="121" y="104"/>
                  <a:pt x="116" y="109"/>
                  <a:pt x="116" y="116"/>
                </a:cubicBezTo>
                <a:lnTo>
                  <a:pt x="116" y="180"/>
                </a:lnTo>
                <a:close/>
                <a:moveTo>
                  <a:pt x="92" y="116"/>
                </a:moveTo>
                <a:cubicBezTo>
                  <a:pt x="92" y="109"/>
                  <a:pt x="87" y="104"/>
                  <a:pt x="80" y="104"/>
                </a:cubicBezTo>
                <a:cubicBezTo>
                  <a:pt x="73" y="104"/>
                  <a:pt x="68" y="109"/>
                  <a:pt x="68" y="116"/>
                </a:cubicBezTo>
                <a:cubicBezTo>
                  <a:pt x="68" y="180"/>
                  <a:pt x="68" y="180"/>
                  <a:pt x="68" y="180"/>
                </a:cubicBezTo>
                <a:cubicBezTo>
                  <a:pt x="68" y="187"/>
                  <a:pt x="73" y="192"/>
                  <a:pt x="80" y="192"/>
                </a:cubicBezTo>
                <a:cubicBezTo>
                  <a:pt x="87" y="192"/>
                  <a:pt x="92" y="187"/>
                  <a:pt x="92" y="180"/>
                </a:cubicBezTo>
                <a:lnTo>
                  <a:pt x="92" y="1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selection icon">
            <a:extLst>
              <a:ext uri="{FF2B5EF4-FFF2-40B4-BE49-F238E27FC236}">
                <a16:creationId xmlns:a16="http://schemas.microsoft.com/office/drawing/2014/main" id="{E69CDFCB-650E-4EB9-A937-A03823D6E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95" y="1908125"/>
            <a:ext cx="1255644" cy="110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FD12D83-C119-4972-8FBB-B6125617E683}"/>
              </a:ext>
            </a:extLst>
          </p:cNvPr>
          <p:cNvSpPr txBox="1"/>
          <p:nvPr/>
        </p:nvSpPr>
        <p:spPr>
          <a:xfrm>
            <a:off x="8534508" y="2276737"/>
            <a:ext cx="2365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Feature Wrapping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5EA058-9FAA-400C-9D19-AB09E953E501}"/>
              </a:ext>
            </a:extLst>
          </p:cNvPr>
          <p:cNvSpPr txBox="1"/>
          <p:nvPr/>
        </p:nvSpPr>
        <p:spPr>
          <a:xfrm>
            <a:off x="6215270" y="3128473"/>
            <a:ext cx="5387008" cy="341632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Method: Using Model-fitted feature importance: </a:t>
            </a:r>
            <a:r>
              <a:rPr lang="en-US" dirty="0" err="1"/>
              <a:t>Xgboost</a:t>
            </a:r>
            <a:r>
              <a:rPr lang="en-US" dirty="0"/>
              <a:t> weight</a:t>
            </a:r>
          </a:p>
          <a:p>
            <a:endParaRPr lang="en-US" dirty="0"/>
          </a:p>
          <a:p>
            <a:r>
              <a:rPr lang="en-US" dirty="0"/>
              <a:t>Top 5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Accumulated Total Purchase Amount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purchase amount in Jan-May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Days between customer last purchase date and 2016.05.31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 Deviation of purchase amount per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Purchase Amount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8CFF13-777B-4284-8E9A-150EC6067BF5}"/>
              </a:ext>
            </a:extLst>
          </p:cNvPr>
          <p:cNvSpPr txBox="1"/>
          <p:nvPr/>
        </p:nvSpPr>
        <p:spPr>
          <a:xfrm>
            <a:off x="1414374" y="3839628"/>
            <a:ext cx="4252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Final Selection:</a:t>
            </a:r>
          </a:p>
          <a:p>
            <a:pPr algn="ctr"/>
            <a:r>
              <a:rPr lang="en-US" sz="2400" dirty="0"/>
              <a:t>Total 20 features</a:t>
            </a:r>
          </a:p>
        </p:txBody>
      </p:sp>
    </p:spTree>
    <p:extLst>
      <p:ext uri="{BB962C8B-B14F-4D97-AF65-F5344CB8AC3E}">
        <p14:creationId xmlns:p14="http://schemas.microsoft.com/office/powerpoint/2010/main" val="93969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95B2B85-C6A2-468D-97F9-2D75EAB08204}"/>
              </a:ext>
            </a:extLst>
          </p:cNvPr>
          <p:cNvSpPr/>
          <p:nvPr/>
        </p:nvSpPr>
        <p:spPr>
          <a:xfrm>
            <a:off x="0" y="-10339"/>
            <a:ext cx="12192000" cy="13542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9CB0B4-B8DA-46F0-89B1-B5AB4974018D}"/>
              </a:ext>
            </a:extLst>
          </p:cNvPr>
          <p:cNvSpPr txBox="1"/>
          <p:nvPr/>
        </p:nvSpPr>
        <p:spPr>
          <a:xfrm>
            <a:off x="1414374" y="195396"/>
            <a:ext cx="104086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Kozuka Gothic Pr6N EL" panose="020B0200000000000000" pitchFamily="34" charset="-128"/>
              </a:rPr>
              <a:t>Customer with Higher Accumulated Purchase Amount has the Higher Chance to Purchase Again</a:t>
            </a:r>
          </a:p>
        </p:txBody>
      </p:sp>
      <p:sp>
        <p:nvSpPr>
          <p:cNvPr id="18" name="Freeform 66">
            <a:extLst>
              <a:ext uri="{FF2B5EF4-FFF2-40B4-BE49-F238E27FC236}">
                <a16:creationId xmlns:a16="http://schemas.microsoft.com/office/drawing/2014/main" id="{15F8DAFE-8ECC-4E98-8606-17F2EB10C4CE}"/>
              </a:ext>
            </a:extLst>
          </p:cNvPr>
          <p:cNvSpPr>
            <a:spLocks noEditPoints="1"/>
          </p:cNvSpPr>
          <p:nvPr/>
        </p:nvSpPr>
        <p:spPr bwMode="auto">
          <a:xfrm>
            <a:off x="130472" y="229481"/>
            <a:ext cx="914888" cy="771716"/>
          </a:xfrm>
          <a:custGeom>
            <a:avLst/>
            <a:gdLst>
              <a:gd name="T0" fmla="*/ 246955 w 256"/>
              <a:gd name="T1" fmla="*/ 136437 h 216"/>
              <a:gd name="T2" fmla="*/ 415925 w 256"/>
              <a:gd name="T3" fmla="*/ 136437 h 216"/>
              <a:gd name="T4" fmla="*/ 370433 w 256"/>
              <a:gd name="T5" fmla="*/ 97455 h 216"/>
              <a:gd name="T6" fmla="*/ 318443 w 256"/>
              <a:gd name="T7" fmla="*/ 141309 h 216"/>
              <a:gd name="T8" fmla="*/ 292447 w 256"/>
              <a:gd name="T9" fmla="*/ 123443 h 216"/>
              <a:gd name="T10" fmla="*/ 279450 w 256"/>
              <a:gd name="T11" fmla="*/ 155928 h 216"/>
              <a:gd name="T12" fmla="*/ 318443 w 256"/>
              <a:gd name="T13" fmla="*/ 188412 h 216"/>
              <a:gd name="T14" fmla="*/ 383431 w 256"/>
              <a:gd name="T15" fmla="*/ 129940 h 216"/>
              <a:gd name="T16" fmla="*/ 370433 w 256"/>
              <a:gd name="T17" fmla="*/ 97455 h 216"/>
              <a:gd name="T18" fmla="*/ 230708 w 256"/>
              <a:gd name="T19" fmla="*/ 29236 h 216"/>
              <a:gd name="T20" fmla="*/ 227459 w 256"/>
              <a:gd name="T21" fmla="*/ 19491 h 216"/>
              <a:gd name="T22" fmla="*/ 264827 w 256"/>
              <a:gd name="T23" fmla="*/ 11370 h 216"/>
              <a:gd name="T24" fmla="*/ 282699 w 256"/>
              <a:gd name="T25" fmla="*/ 45479 h 216"/>
              <a:gd name="T26" fmla="*/ 185217 w 256"/>
              <a:gd name="T27" fmla="*/ 29236 h 216"/>
              <a:gd name="T28" fmla="*/ 99107 w 256"/>
              <a:gd name="T29" fmla="*/ 110449 h 216"/>
              <a:gd name="T30" fmla="*/ 151098 w 256"/>
              <a:gd name="T31" fmla="*/ 11370 h 216"/>
              <a:gd name="T32" fmla="*/ 188466 w 256"/>
              <a:gd name="T33" fmla="*/ 19491 h 216"/>
              <a:gd name="T34" fmla="*/ 159221 w 256"/>
              <a:gd name="T35" fmla="*/ 129940 h 216"/>
              <a:gd name="T36" fmla="*/ 227459 w 256"/>
              <a:gd name="T37" fmla="*/ 136437 h 216"/>
              <a:gd name="T38" fmla="*/ 266452 w 256"/>
              <a:gd name="T39" fmla="*/ 292364 h 216"/>
              <a:gd name="T40" fmla="*/ 305445 w 256"/>
              <a:gd name="T41" fmla="*/ 292364 h 216"/>
              <a:gd name="T42" fmla="*/ 331440 w 256"/>
              <a:gd name="T43" fmla="*/ 240388 h 216"/>
              <a:gd name="T44" fmla="*/ 337939 w 256"/>
              <a:gd name="T45" fmla="*/ 336219 h 216"/>
              <a:gd name="T46" fmla="*/ 318443 w 256"/>
              <a:gd name="T47" fmla="*/ 350837 h 216"/>
              <a:gd name="T48" fmla="*/ 310319 w 256"/>
              <a:gd name="T49" fmla="*/ 350837 h 216"/>
              <a:gd name="T50" fmla="*/ 97482 w 256"/>
              <a:gd name="T51" fmla="*/ 350837 h 216"/>
              <a:gd name="T52" fmla="*/ 77986 w 256"/>
              <a:gd name="T53" fmla="*/ 336219 h 216"/>
              <a:gd name="T54" fmla="*/ 37368 w 256"/>
              <a:gd name="T55" fmla="*/ 168922 h 216"/>
              <a:gd name="T56" fmla="*/ 0 w 256"/>
              <a:gd name="T57" fmla="*/ 149431 h 216"/>
              <a:gd name="T58" fmla="*/ 94233 w 256"/>
              <a:gd name="T59" fmla="*/ 129940 h 216"/>
              <a:gd name="T60" fmla="*/ 188466 w 256"/>
              <a:gd name="T61" fmla="*/ 292364 h 216"/>
              <a:gd name="T62" fmla="*/ 227459 w 256"/>
              <a:gd name="T63" fmla="*/ 292364 h 216"/>
              <a:gd name="T64" fmla="*/ 207963 w 256"/>
              <a:gd name="T65" fmla="*/ 168922 h 216"/>
              <a:gd name="T66" fmla="*/ 188466 w 256"/>
              <a:gd name="T67" fmla="*/ 292364 h 216"/>
              <a:gd name="T68" fmla="*/ 129977 w 256"/>
              <a:gd name="T69" fmla="*/ 168922 h 216"/>
              <a:gd name="T70" fmla="*/ 110480 w 256"/>
              <a:gd name="T71" fmla="*/ 292364 h 216"/>
              <a:gd name="T72" fmla="*/ 149473 w 256"/>
              <a:gd name="T73" fmla="*/ 292364 h 21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56" h="216">
                <a:moveTo>
                  <a:pt x="204" y="136"/>
                </a:moveTo>
                <a:cubicBezTo>
                  <a:pt x="175" y="136"/>
                  <a:pt x="152" y="113"/>
                  <a:pt x="152" y="84"/>
                </a:cubicBezTo>
                <a:cubicBezTo>
                  <a:pt x="152" y="55"/>
                  <a:pt x="175" y="32"/>
                  <a:pt x="204" y="32"/>
                </a:cubicBezTo>
                <a:cubicBezTo>
                  <a:pt x="233" y="32"/>
                  <a:pt x="256" y="55"/>
                  <a:pt x="256" y="84"/>
                </a:cubicBezTo>
                <a:cubicBezTo>
                  <a:pt x="256" y="113"/>
                  <a:pt x="233" y="136"/>
                  <a:pt x="204" y="136"/>
                </a:cubicBezTo>
                <a:moveTo>
                  <a:pt x="228" y="60"/>
                </a:moveTo>
                <a:cubicBezTo>
                  <a:pt x="225" y="60"/>
                  <a:pt x="222" y="61"/>
                  <a:pt x="220" y="64"/>
                </a:cubicBezTo>
                <a:cubicBezTo>
                  <a:pt x="196" y="87"/>
                  <a:pt x="196" y="87"/>
                  <a:pt x="196" y="87"/>
                </a:cubicBezTo>
                <a:cubicBezTo>
                  <a:pt x="188" y="80"/>
                  <a:pt x="188" y="80"/>
                  <a:pt x="188" y="80"/>
                </a:cubicBezTo>
                <a:cubicBezTo>
                  <a:pt x="186" y="77"/>
                  <a:pt x="183" y="76"/>
                  <a:pt x="180" y="76"/>
                </a:cubicBezTo>
                <a:cubicBezTo>
                  <a:pt x="173" y="76"/>
                  <a:pt x="168" y="81"/>
                  <a:pt x="168" y="88"/>
                </a:cubicBezTo>
                <a:cubicBezTo>
                  <a:pt x="168" y="91"/>
                  <a:pt x="169" y="94"/>
                  <a:pt x="172" y="96"/>
                </a:cubicBezTo>
                <a:cubicBezTo>
                  <a:pt x="188" y="112"/>
                  <a:pt x="188" y="112"/>
                  <a:pt x="188" y="112"/>
                </a:cubicBezTo>
                <a:cubicBezTo>
                  <a:pt x="190" y="115"/>
                  <a:pt x="193" y="116"/>
                  <a:pt x="196" y="116"/>
                </a:cubicBezTo>
                <a:cubicBezTo>
                  <a:pt x="199" y="116"/>
                  <a:pt x="202" y="115"/>
                  <a:pt x="204" y="112"/>
                </a:cubicBezTo>
                <a:cubicBezTo>
                  <a:pt x="236" y="80"/>
                  <a:pt x="236" y="80"/>
                  <a:pt x="236" y="80"/>
                </a:cubicBezTo>
                <a:cubicBezTo>
                  <a:pt x="239" y="78"/>
                  <a:pt x="240" y="75"/>
                  <a:pt x="240" y="72"/>
                </a:cubicBezTo>
                <a:cubicBezTo>
                  <a:pt x="240" y="65"/>
                  <a:pt x="235" y="60"/>
                  <a:pt x="228" y="60"/>
                </a:cubicBezTo>
                <a:moveTo>
                  <a:pt x="155" y="43"/>
                </a:moveTo>
                <a:cubicBezTo>
                  <a:pt x="142" y="18"/>
                  <a:pt x="142" y="18"/>
                  <a:pt x="142" y="18"/>
                </a:cubicBezTo>
                <a:cubicBezTo>
                  <a:pt x="142" y="18"/>
                  <a:pt x="142" y="18"/>
                  <a:pt x="142" y="18"/>
                </a:cubicBezTo>
                <a:cubicBezTo>
                  <a:pt x="141" y="16"/>
                  <a:pt x="140" y="14"/>
                  <a:pt x="140" y="12"/>
                </a:cubicBezTo>
                <a:cubicBezTo>
                  <a:pt x="140" y="5"/>
                  <a:pt x="145" y="0"/>
                  <a:pt x="152" y="0"/>
                </a:cubicBezTo>
                <a:cubicBezTo>
                  <a:pt x="157" y="0"/>
                  <a:pt x="161" y="3"/>
                  <a:pt x="163" y="7"/>
                </a:cubicBezTo>
                <a:cubicBezTo>
                  <a:pt x="163" y="7"/>
                  <a:pt x="163" y="7"/>
                  <a:pt x="163" y="7"/>
                </a:cubicBezTo>
                <a:cubicBezTo>
                  <a:pt x="174" y="28"/>
                  <a:pt x="174" y="28"/>
                  <a:pt x="174" y="28"/>
                </a:cubicBezTo>
                <a:cubicBezTo>
                  <a:pt x="167" y="31"/>
                  <a:pt x="160" y="37"/>
                  <a:pt x="155" y="43"/>
                </a:cubicBezTo>
                <a:moveTo>
                  <a:pt x="114" y="18"/>
                </a:moveTo>
                <a:cubicBezTo>
                  <a:pt x="88" y="68"/>
                  <a:pt x="88" y="68"/>
                  <a:pt x="88" y="68"/>
                </a:cubicBezTo>
                <a:cubicBezTo>
                  <a:pt x="61" y="68"/>
                  <a:pt x="61" y="68"/>
                  <a:pt x="61" y="68"/>
                </a:cubicBezTo>
                <a:cubicBezTo>
                  <a:pt x="93" y="7"/>
                  <a:pt x="93" y="7"/>
                  <a:pt x="93" y="7"/>
                </a:cubicBezTo>
                <a:cubicBezTo>
                  <a:pt x="93" y="7"/>
                  <a:pt x="93" y="7"/>
                  <a:pt x="93" y="7"/>
                </a:cubicBezTo>
                <a:cubicBezTo>
                  <a:pt x="95" y="3"/>
                  <a:pt x="99" y="0"/>
                  <a:pt x="104" y="0"/>
                </a:cubicBezTo>
                <a:cubicBezTo>
                  <a:pt x="111" y="0"/>
                  <a:pt x="116" y="5"/>
                  <a:pt x="116" y="12"/>
                </a:cubicBezTo>
                <a:cubicBezTo>
                  <a:pt x="116" y="14"/>
                  <a:pt x="115" y="16"/>
                  <a:pt x="114" y="18"/>
                </a:cubicBezTo>
                <a:close/>
                <a:moveTo>
                  <a:pt x="98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81"/>
                  <a:pt x="140" y="83"/>
                  <a:pt x="140" y="84"/>
                </a:cubicBezTo>
                <a:cubicBezTo>
                  <a:pt x="140" y="104"/>
                  <a:pt x="149" y="122"/>
                  <a:pt x="164" y="134"/>
                </a:cubicBezTo>
                <a:cubicBezTo>
                  <a:pt x="164" y="180"/>
                  <a:pt x="164" y="180"/>
                  <a:pt x="164" y="180"/>
                </a:cubicBezTo>
                <a:cubicBezTo>
                  <a:pt x="164" y="187"/>
                  <a:pt x="169" y="192"/>
                  <a:pt x="176" y="192"/>
                </a:cubicBezTo>
                <a:cubicBezTo>
                  <a:pt x="183" y="192"/>
                  <a:pt x="188" y="187"/>
                  <a:pt x="188" y="180"/>
                </a:cubicBezTo>
                <a:cubicBezTo>
                  <a:pt x="188" y="146"/>
                  <a:pt x="188" y="146"/>
                  <a:pt x="188" y="146"/>
                </a:cubicBezTo>
                <a:cubicBezTo>
                  <a:pt x="193" y="147"/>
                  <a:pt x="198" y="148"/>
                  <a:pt x="204" y="148"/>
                </a:cubicBezTo>
                <a:cubicBezTo>
                  <a:pt x="211" y="148"/>
                  <a:pt x="217" y="147"/>
                  <a:pt x="223" y="145"/>
                </a:cubicBezTo>
                <a:cubicBezTo>
                  <a:pt x="208" y="207"/>
                  <a:pt x="208" y="207"/>
                  <a:pt x="208" y="207"/>
                </a:cubicBezTo>
                <a:cubicBezTo>
                  <a:pt x="208" y="207"/>
                  <a:pt x="208" y="207"/>
                  <a:pt x="208" y="207"/>
                </a:cubicBezTo>
                <a:cubicBezTo>
                  <a:pt x="206" y="212"/>
                  <a:pt x="202" y="216"/>
                  <a:pt x="196" y="216"/>
                </a:cubicBezTo>
                <a:cubicBezTo>
                  <a:pt x="194" y="216"/>
                  <a:pt x="194" y="216"/>
                  <a:pt x="194" y="216"/>
                </a:cubicBezTo>
                <a:cubicBezTo>
                  <a:pt x="191" y="216"/>
                  <a:pt x="191" y="216"/>
                  <a:pt x="191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54" y="216"/>
                  <a:pt x="50" y="212"/>
                  <a:pt x="48" y="207"/>
                </a:cubicBezTo>
                <a:cubicBezTo>
                  <a:pt x="48" y="207"/>
                  <a:pt x="48" y="207"/>
                  <a:pt x="48" y="207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5" y="104"/>
                  <a:pt x="0" y="99"/>
                  <a:pt x="0" y="92"/>
                </a:cubicBezTo>
                <a:cubicBezTo>
                  <a:pt x="0" y="85"/>
                  <a:pt x="5" y="80"/>
                  <a:pt x="12" y="80"/>
                </a:cubicBezTo>
                <a:cubicBezTo>
                  <a:pt x="58" y="80"/>
                  <a:pt x="58" y="80"/>
                  <a:pt x="58" y="80"/>
                </a:cubicBezTo>
                <a:cubicBezTo>
                  <a:pt x="98" y="80"/>
                  <a:pt x="98" y="80"/>
                  <a:pt x="98" y="80"/>
                </a:cubicBezTo>
                <a:close/>
                <a:moveTo>
                  <a:pt x="116" y="180"/>
                </a:moveTo>
                <a:cubicBezTo>
                  <a:pt x="116" y="187"/>
                  <a:pt x="121" y="192"/>
                  <a:pt x="128" y="192"/>
                </a:cubicBezTo>
                <a:cubicBezTo>
                  <a:pt x="135" y="192"/>
                  <a:pt x="140" y="187"/>
                  <a:pt x="140" y="180"/>
                </a:cubicBezTo>
                <a:cubicBezTo>
                  <a:pt x="140" y="116"/>
                  <a:pt x="140" y="116"/>
                  <a:pt x="140" y="116"/>
                </a:cubicBezTo>
                <a:cubicBezTo>
                  <a:pt x="140" y="109"/>
                  <a:pt x="135" y="104"/>
                  <a:pt x="128" y="104"/>
                </a:cubicBezTo>
                <a:cubicBezTo>
                  <a:pt x="121" y="104"/>
                  <a:pt x="116" y="109"/>
                  <a:pt x="116" y="116"/>
                </a:cubicBezTo>
                <a:lnTo>
                  <a:pt x="116" y="180"/>
                </a:lnTo>
                <a:close/>
                <a:moveTo>
                  <a:pt x="92" y="116"/>
                </a:moveTo>
                <a:cubicBezTo>
                  <a:pt x="92" y="109"/>
                  <a:pt x="87" y="104"/>
                  <a:pt x="80" y="104"/>
                </a:cubicBezTo>
                <a:cubicBezTo>
                  <a:pt x="73" y="104"/>
                  <a:pt x="68" y="109"/>
                  <a:pt x="68" y="116"/>
                </a:cubicBezTo>
                <a:cubicBezTo>
                  <a:pt x="68" y="180"/>
                  <a:pt x="68" y="180"/>
                  <a:pt x="68" y="180"/>
                </a:cubicBezTo>
                <a:cubicBezTo>
                  <a:pt x="68" y="187"/>
                  <a:pt x="73" y="192"/>
                  <a:pt x="80" y="192"/>
                </a:cubicBezTo>
                <a:cubicBezTo>
                  <a:pt x="87" y="192"/>
                  <a:pt x="92" y="187"/>
                  <a:pt x="92" y="180"/>
                </a:cubicBezTo>
                <a:lnTo>
                  <a:pt x="92" y="1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5EA058-9FAA-400C-9D19-AB09E953E501}"/>
              </a:ext>
            </a:extLst>
          </p:cNvPr>
          <p:cNvSpPr txBox="1"/>
          <p:nvPr/>
        </p:nvSpPr>
        <p:spPr>
          <a:xfrm>
            <a:off x="258418" y="2146852"/>
            <a:ext cx="4109530" cy="369331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Method: Using Model-fitted feature importance: </a:t>
            </a:r>
            <a:r>
              <a:rPr lang="en-US" dirty="0" err="1"/>
              <a:t>Xgboost</a:t>
            </a:r>
            <a:r>
              <a:rPr lang="en-US" dirty="0"/>
              <a:t> weight</a:t>
            </a:r>
          </a:p>
          <a:p>
            <a:endParaRPr lang="en-US" dirty="0"/>
          </a:p>
          <a:p>
            <a:r>
              <a:rPr lang="en-US" dirty="0"/>
              <a:t>Top 5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Accumulated Total Purchase Amount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Total purchase amount in Jan-May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Days between customer last purchase date and 2016.05.31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Standard Deviation of purchase amount per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May Purchase Amount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30435-288B-4818-A3A4-6222E41CD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852" y="2146852"/>
            <a:ext cx="7645148" cy="315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6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675312" y="0"/>
            <a:ext cx="651668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4C9F6F-B8DB-4858-A9AC-EDFE4A9396DB}"/>
              </a:ext>
            </a:extLst>
          </p:cNvPr>
          <p:cNvSpPr txBox="1"/>
          <p:nvPr/>
        </p:nvSpPr>
        <p:spPr>
          <a:xfrm>
            <a:off x="403272" y="528816"/>
            <a:ext cx="38869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  <a:ea typeface="Kozuka Gothic Pr6N EL" panose="020B0200000000000000" pitchFamily="34" charset="-128"/>
              </a:rPr>
              <a:t>Table</a:t>
            </a:r>
          </a:p>
          <a:p>
            <a:r>
              <a:rPr lang="en-US" sz="3200" dirty="0">
                <a:latin typeface="+mj-lt"/>
                <a:ea typeface="Kozuka Gothic Pr6N EL" panose="020B0200000000000000" pitchFamily="34" charset="-128"/>
              </a:rPr>
              <a:t>Of Content</a:t>
            </a:r>
            <a:endParaRPr lang="id-ID" sz="3200" dirty="0">
              <a:latin typeface="+mj-lt"/>
              <a:ea typeface="Kozuka Gothic Pr6N EL" panose="020B0200000000000000" pitchFamily="34" charset="-128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B33649-4787-42F3-98D9-7ACCFAA31908}"/>
              </a:ext>
            </a:extLst>
          </p:cNvPr>
          <p:cNvGrpSpPr/>
          <p:nvPr/>
        </p:nvGrpSpPr>
        <p:grpSpPr>
          <a:xfrm>
            <a:off x="869872" y="1964115"/>
            <a:ext cx="3420335" cy="813405"/>
            <a:chOff x="949385" y="1944237"/>
            <a:chExt cx="3420335" cy="81340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FC7D0D-29FA-4661-946A-3F84E8EFFC5E}"/>
                </a:ext>
              </a:extLst>
            </p:cNvPr>
            <p:cNvSpPr txBox="1"/>
            <p:nvPr/>
          </p:nvSpPr>
          <p:spPr>
            <a:xfrm>
              <a:off x="949385" y="1988201"/>
              <a:ext cx="83700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chemeClr val="accent2"/>
                  </a:solidFill>
                  <a:latin typeface="Bebas" pitchFamily="2" charset="0"/>
                  <a:ea typeface="Kozuka Gothic Pr6N EL" panose="020B0200000000000000" pitchFamily="34" charset="-128"/>
                </a:rPr>
                <a:t>01</a:t>
              </a:r>
              <a:endParaRPr lang="id-ID" sz="4400" dirty="0">
                <a:solidFill>
                  <a:schemeClr val="accent2"/>
                </a:solidFill>
                <a:latin typeface="Bebas" pitchFamily="2" charset="0"/>
                <a:ea typeface="Kozuka Gothic Pr6N EL" panose="020B0200000000000000" pitchFamily="34" charset="-128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E900CB-BE39-4D72-AD9F-F92537FD1BCF}"/>
                </a:ext>
              </a:extLst>
            </p:cNvPr>
            <p:cNvSpPr txBox="1"/>
            <p:nvPr/>
          </p:nvSpPr>
          <p:spPr>
            <a:xfrm>
              <a:off x="1795918" y="1944237"/>
              <a:ext cx="25738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Source Sans Pro" panose="020B0503030403020204" pitchFamily="34" charset="0"/>
                </a:rPr>
                <a:t>Background and Key Question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E3979D3-6290-4720-AD07-F808AB22C992}"/>
              </a:ext>
            </a:extLst>
          </p:cNvPr>
          <p:cNvGrpSpPr/>
          <p:nvPr/>
        </p:nvGrpSpPr>
        <p:grpSpPr>
          <a:xfrm>
            <a:off x="1555672" y="2881811"/>
            <a:ext cx="3771702" cy="921806"/>
            <a:chOff x="1635185" y="2861933"/>
            <a:chExt cx="3469347" cy="92180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4ECFE3-3FF6-41C9-95A4-E73F03AEA44E}"/>
                </a:ext>
              </a:extLst>
            </p:cNvPr>
            <p:cNvSpPr txBox="1"/>
            <p:nvPr/>
          </p:nvSpPr>
          <p:spPr>
            <a:xfrm>
              <a:off x="1635185" y="2861933"/>
              <a:ext cx="83700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chemeClr val="bg2">
                      <a:lumMod val="75000"/>
                    </a:schemeClr>
                  </a:solidFill>
                  <a:latin typeface="Bebas" pitchFamily="2" charset="0"/>
                  <a:ea typeface="Kozuka Gothic Pr6N EL" panose="020B0200000000000000" pitchFamily="34" charset="-128"/>
                </a:rPr>
                <a:t>02</a:t>
              </a:r>
              <a:endParaRPr lang="id-ID" sz="4400" dirty="0">
                <a:solidFill>
                  <a:schemeClr val="bg2">
                    <a:lumMod val="75000"/>
                  </a:schemeClr>
                </a:solidFill>
                <a:latin typeface="Bebas" pitchFamily="2" charset="0"/>
                <a:ea typeface="Kozuka Gothic Pr6N EL" panose="020B0200000000000000" pitchFamily="34" charset="-128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B105D3-214F-4E7B-9530-DC16EDD70C3F}"/>
                </a:ext>
              </a:extLst>
            </p:cNvPr>
            <p:cNvSpPr txBox="1"/>
            <p:nvPr/>
          </p:nvSpPr>
          <p:spPr>
            <a:xfrm>
              <a:off x="2530730" y="3075853"/>
              <a:ext cx="25738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>
                      <a:lumMod val="75000"/>
                    </a:schemeClr>
                  </a:solidFill>
                  <a:latin typeface="Source Sans Pro" panose="020B0503030403020204" pitchFamily="34" charset="0"/>
                </a:rPr>
                <a:t>Feature Exploratory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EF2E8E8-01D5-4939-B4BB-5BDA915ED642}"/>
              </a:ext>
            </a:extLst>
          </p:cNvPr>
          <p:cNvGrpSpPr/>
          <p:nvPr/>
        </p:nvGrpSpPr>
        <p:grpSpPr>
          <a:xfrm>
            <a:off x="869872" y="3755543"/>
            <a:ext cx="4213684" cy="821587"/>
            <a:chOff x="949385" y="3735665"/>
            <a:chExt cx="4213684" cy="82158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AD3160D-0D34-46B8-904D-7CAC0DDA57EF}"/>
                </a:ext>
              </a:extLst>
            </p:cNvPr>
            <p:cNvSpPr txBox="1"/>
            <p:nvPr/>
          </p:nvSpPr>
          <p:spPr>
            <a:xfrm>
              <a:off x="949385" y="3735665"/>
              <a:ext cx="83700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chemeClr val="bg2">
                      <a:lumMod val="75000"/>
                    </a:schemeClr>
                  </a:solidFill>
                  <a:latin typeface="Bebas" pitchFamily="2" charset="0"/>
                  <a:ea typeface="Kozuka Gothic Pr6N EL" panose="020B0200000000000000" pitchFamily="34" charset="-128"/>
                </a:rPr>
                <a:t>03</a:t>
              </a:r>
              <a:endParaRPr lang="id-ID" sz="4400" dirty="0">
                <a:solidFill>
                  <a:schemeClr val="bg2">
                    <a:lumMod val="75000"/>
                  </a:schemeClr>
                </a:solidFill>
                <a:latin typeface="Bebas" pitchFamily="2" charset="0"/>
                <a:ea typeface="Kozuka Gothic Pr6N EL" panose="020B0200000000000000" pitchFamily="34" charset="-12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510FA0-37A4-4CB5-BB29-8F499639F410}"/>
                </a:ext>
              </a:extLst>
            </p:cNvPr>
            <p:cNvSpPr txBox="1"/>
            <p:nvPr/>
          </p:nvSpPr>
          <p:spPr>
            <a:xfrm>
              <a:off x="1795918" y="3849366"/>
              <a:ext cx="33671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>
                      <a:lumMod val="75000"/>
                    </a:schemeClr>
                  </a:solidFill>
                  <a:latin typeface="Source Sans Pro" panose="020B0503030403020204" pitchFamily="34" charset="0"/>
                </a:rPr>
                <a:t>Prediction of Repeated Purchase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CA9115-86AF-48C1-8E9F-8193AFB1E374}"/>
              </a:ext>
            </a:extLst>
          </p:cNvPr>
          <p:cNvGrpSpPr/>
          <p:nvPr/>
        </p:nvGrpSpPr>
        <p:grpSpPr>
          <a:xfrm>
            <a:off x="1555672" y="4629275"/>
            <a:ext cx="3493853" cy="769441"/>
            <a:chOff x="1635185" y="4609397"/>
            <a:chExt cx="3493853" cy="76944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DEF8010-2E04-40EB-95B1-2305B363F261}"/>
                </a:ext>
              </a:extLst>
            </p:cNvPr>
            <p:cNvSpPr txBox="1"/>
            <p:nvPr/>
          </p:nvSpPr>
          <p:spPr>
            <a:xfrm>
              <a:off x="1635185" y="4609397"/>
              <a:ext cx="83700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chemeClr val="bg2">
                      <a:lumMod val="75000"/>
                    </a:schemeClr>
                  </a:solidFill>
                  <a:latin typeface="Bebas" pitchFamily="2" charset="0"/>
                  <a:ea typeface="Kozuka Gothic Pr6N EL" panose="020B0200000000000000" pitchFamily="34" charset="-128"/>
                </a:rPr>
                <a:t>04</a:t>
              </a:r>
              <a:endParaRPr lang="id-ID" sz="4400" dirty="0">
                <a:solidFill>
                  <a:schemeClr val="bg2">
                    <a:lumMod val="75000"/>
                  </a:schemeClr>
                </a:solidFill>
                <a:latin typeface="Bebas" pitchFamily="2" charset="0"/>
                <a:ea typeface="Kozuka Gothic Pr6N EL" panose="020B0200000000000000" pitchFamily="34" charset="-128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4045890-BC85-49DF-8B4B-C3745DFC71E8}"/>
                </a:ext>
              </a:extLst>
            </p:cNvPr>
            <p:cNvSpPr txBox="1"/>
            <p:nvPr/>
          </p:nvSpPr>
          <p:spPr>
            <a:xfrm>
              <a:off x="2555236" y="4809291"/>
              <a:ext cx="25738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>
                      <a:lumMod val="75000"/>
                    </a:schemeClr>
                  </a:solidFill>
                  <a:latin typeface="Source Sans Pro" panose="020B0503030403020204" pitchFamily="34" charset="0"/>
                </a:rPr>
                <a:t>Next Step</a:t>
              </a:r>
            </a:p>
          </p:txBody>
        </p:sp>
      </p:grpSp>
      <p:pic>
        <p:nvPicPr>
          <p:cNvPr id="35" name="Picture 34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8335781E-0A52-4618-A161-B628A303E1C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312" y="0"/>
            <a:ext cx="6519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1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95B2B85-C6A2-468D-97F9-2D75EAB08204}"/>
              </a:ext>
            </a:extLst>
          </p:cNvPr>
          <p:cNvSpPr/>
          <p:nvPr/>
        </p:nvSpPr>
        <p:spPr>
          <a:xfrm>
            <a:off x="0" y="-10339"/>
            <a:ext cx="12192000" cy="13542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9CB0B4-B8DA-46F0-89B1-B5AB4974018D}"/>
              </a:ext>
            </a:extLst>
          </p:cNvPr>
          <p:cNvSpPr txBox="1"/>
          <p:nvPr/>
        </p:nvSpPr>
        <p:spPr>
          <a:xfrm>
            <a:off x="1414374" y="195396"/>
            <a:ext cx="104086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Kozuka Gothic Pr6N EL" panose="020B0200000000000000" pitchFamily="34" charset="-128"/>
              </a:rPr>
              <a:t>Customer with highest and lowest total purchase amount in 2016 has the higher chance to purchase again</a:t>
            </a:r>
          </a:p>
        </p:txBody>
      </p:sp>
      <p:sp>
        <p:nvSpPr>
          <p:cNvPr id="18" name="Freeform 66">
            <a:extLst>
              <a:ext uri="{FF2B5EF4-FFF2-40B4-BE49-F238E27FC236}">
                <a16:creationId xmlns:a16="http://schemas.microsoft.com/office/drawing/2014/main" id="{15F8DAFE-8ECC-4E98-8606-17F2EB10C4CE}"/>
              </a:ext>
            </a:extLst>
          </p:cNvPr>
          <p:cNvSpPr>
            <a:spLocks noEditPoints="1"/>
          </p:cNvSpPr>
          <p:nvPr/>
        </p:nvSpPr>
        <p:spPr bwMode="auto">
          <a:xfrm>
            <a:off x="130472" y="229481"/>
            <a:ext cx="914888" cy="771716"/>
          </a:xfrm>
          <a:custGeom>
            <a:avLst/>
            <a:gdLst>
              <a:gd name="T0" fmla="*/ 246955 w 256"/>
              <a:gd name="T1" fmla="*/ 136437 h 216"/>
              <a:gd name="T2" fmla="*/ 415925 w 256"/>
              <a:gd name="T3" fmla="*/ 136437 h 216"/>
              <a:gd name="T4" fmla="*/ 370433 w 256"/>
              <a:gd name="T5" fmla="*/ 97455 h 216"/>
              <a:gd name="T6" fmla="*/ 318443 w 256"/>
              <a:gd name="T7" fmla="*/ 141309 h 216"/>
              <a:gd name="T8" fmla="*/ 292447 w 256"/>
              <a:gd name="T9" fmla="*/ 123443 h 216"/>
              <a:gd name="T10" fmla="*/ 279450 w 256"/>
              <a:gd name="T11" fmla="*/ 155928 h 216"/>
              <a:gd name="T12" fmla="*/ 318443 w 256"/>
              <a:gd name="T13" fmla="*/ 188412 h 216"/>
              <a:gd name="T14" fmla="*/ 383431 w 256"/>
              <a:gd name="T15" fmla="*/ 129940 h 216"/>
              <a:gd name="T16" fmla="*/ 370433 w 256"/>
              <a:gd name="T17" fmla="*/ 97455 h 216"/>
              <a:gd name="T18" fmla="*/ 230708 w 256"/>
              <a:gd name="T19" fmla="*/ 29236 h 216"/>
              <a:gd name="T20" fmla="*/ 227459 w 256"/>
              <a:gd name="T21" fmla="*/ 19491 h 216"/>
              <a:gd name="T22" fmla="*/ 264827 w 256"/>
              <a:gd name="T23" fmla="*/ 11370 h 216"/>
              <a:gd name="T24" fmla="*/ 282699 w 256"/>
              <a:gd name="T25" fmla="*/ 45479 h 216"/>
              <a:gd name="T26" fmla="*/ 185217 w 256"/>
              <a:gd name="T27" fmla="*/ 29236 h 216"/>
              <a:gd name="T28" fmla="*/ 99107 w 256"/>
              <a:gd name="T29" fmla="*/ 110449 h 216"/>
              <a:gd name="T30" fmla="*/ 151098 w 256"/>
              <a:gd name="T31" fmla="*/ 11370 h 216"/>
              <a:gd name="T32" fmla="*/ 188466 w 256"/>
              <a:gd name="T33" fmla="*/ 19491 h 216"/>
              <a:gd name="T34" fmla="*/ 159221 w 256"/>
              <a:gd name="T35" fmla="*/ 129940 h 216"/>
              <a:gd name="T36" fmla="*/ 227459 w 256"/>
              <a:gd name="T37" fmla="*/ 136437 h 216"/>
              <a:gd name="T38" fmla="*/ 266452 w 256"/>
              <a:gd name="T39" fmla="*/ 292364 h 216"/>
              <a:gd name="T40" fmla="*/ 305445 w 256"/>
              <a:gd name="T41" fmla="*/ 292364 h 216"/>
              <a:gd name="T42" fmla="*/ 331440 w 256"/>
              <a:gd name="T43" fmla="*/ 240388 h 216"/>
              <a:gd name="T44" fmla="*/ 337939 w 256"/>
              <a:gd name="T45" fmla="*/ 336219 h 216"/>
              <a:gd name="T46" fmla="*/ 318443 w 256"/>
              <a:gd name="T47" fmla="*/ 350837 h 216"/>
              <a:gd name="T48" fmla="*/ 310319 w 256"/>
              <a:gd name="T49" fmla="*/ 350837 h 216"/>
              <a:gd name="T50" fmla="*/ 97482 w 256"/>
              <a:gd name="T51" fmla="*/ 350837 h 216"/>
              <a:gd name="T52" fmla="*/ 77986 w 256"/>
              <a:gd name="T53" fmla="*/ 336219 h 216"/>
              <a:gd name="T54" fmla="*/ 37368 w 256"/>
              <a:gd name="T55" fmla="*/ 168922 h 216"/>
              <a:gd name="T56" fmla="*/ 0 w 256"/>
              <a:gd name="T57" fmla="*/ 149431 h 216"/>
              <a:gd name="T58" fmla="*/ 94233 w 256"/>
              <a:gd name="T59" fmla="*/ 129940 h 216"/>
              <a:gd name="T60" fmla="*/ 188466 w 256"/>
              <a:gd name="T61" fmla="*/ 292364 h 216"/>
              <a:gd name="T62" fmla="*/ 227459 w 256"/>
              <a:gd name="T63" fmla="*/ 292364 h 216"/>
              <a:gd name="T64" fmla="*/ 207963 w 256"/>
              <a:gd name="T65" fmla="*/ 168922 h 216"/>
              <a:gd name="T66" fmla="*/ 188466 w 256"/>
              <a:gd name="T67" fmla="*/ 292364 h 216"/>
              <a:gd name="T68" fmla="*/ 129977 w 256"/>
              <a:gd name="T69" fmla="*/ 168922 h 216"/>
              <a:gd name="T70" fmla="*/ 110480 w 256"/>
              <a:gd name="T71" fmla="*/ 292364 h 216"/>
              <a:gd name="T72" fmla="*/ 149473 w 256"/>
              <a:gd name="T73" fmla="*/ 292364 h 21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56" h="216">
                <a:moveTo>
                  <a:pt x="204" y="136"/>
                </a:moveTo>
                <a:cubicBezTo>
                  <a:pt x="175" y="136"/>
                  <a:pt x="152" y="113"/>
                  <a:pt x="152" y="84"/>
                </a:cubicBezTo>
                <a:cubicBezTo>
                  <a:pt x="152" y="55"/>
                  <a:pt x="175" y="32"/>
                  <a:pt x="204" y="32"/>
                </a:cubicBezTo>
                <a:cubicBezTo>
                  <a:pt x="233" y="32"/>
                  <a:pt x="256" y="55"/>
                  <a:pt x="256" y="84"/>
                </a:cubicBezTo>
                <a:cubicBezTo>
                  <a:pt x="256" y="113"/>
                  <a:pt x="233" y="136"/>
                  <a:pt x="204" y="136"/>
                </a:cubicBezTo>
                <a:moveTo>
                  <a:pt x="228" y="60"/>
                </a:moveTo>
                <a:cubicBezTo>
                  <a:pt x="225" y="60"/>
                  <a:pt x="222" y="61"/>
                  <a:pt x="220" y="64"/>
                </a:cubicBezTo>
                <a:cubicBezTo>
                  <a:pt x="196" y="87"/>
                  <a:pt x="196" y="87"/>
                  <a:pt x="196" y="87"/>
                </a:cubicBezTo>
                <a:cubicBezTo>
                  <a:pt x="188" y="80"/>
                  <a:pt x="188" y="80"/>
                  <a:pt x="188" y="80"/>
                </a:cubicBezTo>
                <a:cubicBezTo>
                  <a:pt x="186" y="77"/>
                  <a:pt x="183" y="76"/>
                  <a:pt x="180" y="76"/>
                </a:cubicBezTo>
                <a:cubicBezTo>
                  <a:pt x="173" y="76"/>
                  <a:pt x="168" y="81"/>
                  <a:pt x="168" y="88"/>
                </a:cubicBezTo>
                <a:cubicBezTo>
                  <a:pt x="168" y="91"/>
                  <a:pt x="169" y="94"/>
                  <a:pt x="172" y="96"/>
                </a:cubicBezTo>
                <a:cubicBezTo>
                  <a:pt x="188" y="112"/>
                  <a:pt x="188" y="112"/>
                  <a:pt x="188" y="112"/>
                </a:cubicBezTo>
                <a:cubicBezTo>
                  <a:pt x="190" y="115"/>
                  <a:pt x="193" y="116"/>
                  <a:pt x="196" y="116"/>
                </a:cubicBezTo>
                <a:cubicBezTo>
                  <a:pt x="199" y="116"/>
                  <a:pt x="202" y="115"/>
                  <a:pt x="204" y="112"/>
                </a:cubicBezTo>
                <a:cubicBezTo>
                  <a:pt x="236" y="80"/>
                  <a:pt x="236" y="80"/>
                  <a:pt x="236" y="80"/>
                </a:cubicBezTo>
                <a:cubicBezTo>
                  <a:pt x="239" y="78"/>
                  <a:pt x="240" y="75"/>
                  <a:pt x="240" y="72"/>
                </a:cubicBezTo>
                <a:cubicBezTo>
                  <a:pt x="240" y="65"/>
                  <a:pt x="235" y="60"/>
                  <a:pt x="228" y="60"/>
                </a:cubicBezTo>
                <a:moveTo>
                  <a:pt x="155" y="43"/>
                </a:moveTo>
                <a:cubicBezTo>
                  <a:pt x="142" y="18"/>
                  <a:pt x="142" y="18"/>
                  <a:pt x="142" y="18"/>
                </a:cubicBezTo>
                <a:cubicBezTo>
                  <a:pt x="142" y="18"/>
                  <a:pt x="142" y="18"/>
                  <a:pt x="142" y="18"/>
                </a:cubicBezTo>
                <a:cubicBezTo>
                  <a:pt x="141" y="16"/>
                  <a:pt x="140" y="14"/>
                  <a:pt x="140" y="12"/>
                </a:cubicBezTo>
                <a:cubicBezTo>
                  <a:pt x="140" y="5"/>
                  <a:pt x="145" y="0"/>
                  <a:pt x="152" y="0"/>
                </a:cubicBezTo>
                <a:cubicBezTo>
                  <a:pt x="157" y="0"/>
                  <a:pt x="161" y="3"/>
                  <a:pt x="163" y="7"/>
                </a:cubicBezTo>
                <a:cubicBezTo>
                  <a:pt x="163" y="7"/>
                  <a:pt x="163" y="7"/>
                  <a:pt x="163" y="7"/>
                </a:cubicBezTo>
                <a:cubicBezTo>
                  <a:pt x="174" y="28"/>
                  <a:pt x="174" y="28"/>
                  <a:pt x="174" y="28"/>
                </a:cubicBezTo>
                <a:cubicBezTo>
                  <a:pt x="167" y="31"/>
                  <a:pt x="160" y="37"/>
                  <a:pt x="155" y="43"/>
                </a:cubicBezTo>
                <a:moveTo>
                  <a:pt x="114" y="18"/>
                </a:moveTo>
                <a:cubicBezTo>
                  <a:pt x="88" y="68"/>
                  <a:pt x="88" y="68"/>
                  <a:pt x="88" y="68"/>
                </a:cubicBezTo>
                <a:cubicBezTo>
                  <a:pt x="61" y="68"/>
                  <a:pt x="61" y="68"/>
                  <a:pt x="61" y="68"/>
                </a:cubicBezTo>
                <a:cubicBezTo>
                  <a:pt x="93" y="7"/>
                  <a:pt x="93" y="7"/>
                  <a:pt x="93" y="7"/>
                </a:cubicBezTo>
                <a:cubicBezTo>
                  <a:pt x="93" y="7"/>
                  <a:pt x="93" y="7"/>
                  <a:pt x="93" y="7"/>
                </a:cubicBezTo>
                <a:cubicBezTo>
                  <a:pt x="95" y="3"/>
                  <a:pt x="99" y="0"/>
                  <a:pt x="104" y="0"/>
                </a:cubicBezTo>
                <a:cubicBezTo>
                  <a:pt x="111" y="0"/>
                  <a:pt x="116" y="5"/>
                  <a:pt x="116" y="12"/>
                </a:cubicBezTo>
                <a:cubicBezTo>
                  <a:pt x="116" y="14"/>
                  <a:pt x="115" y="16"/>
                  <a:pt x="114" y="18"/>
                </a:cubicBezTo>
                <a:close/>
                <a:moveTo>
                  <a:pt x="98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81"/>
                  <a:pt x="140" y="83"/>
                  <a:pt x="140" y="84"/>
                </a:cubicBezTo>
                <a:cubicBezTo>
                  <a:pt x="140" y="104"/>
                  <a:pt x="149" y="122"/>
                  <a:pt x="164" y="134"/>
                </a:cubicBezTo>
                <a:cubicBezTo>
                  <a:pt x="164" y="180"/>
                  <a:pt x="164" y="180"/>
                  <a:pt x="164" y="180"/>
                </a:cubicBezTo>
                <a:cubicBezTo>
                  <a:pt x="164" y="187"/>
                  <a:pt x="169" y="192"/>
                  <a:pt x="176" y="192"/>
                </a:cubicBezTo>
                <a:cubicBezTo>
                  <a:pt x="183" y="192"/>
                  <a:pt x="188" y="187"/>
                  <a:pt x="188" y="180"/>
                </a:cubicBezTo>
                <a:cubicBezTo>
                  <a:pt x="188" y="146"/>
                  <a:pt x="188" y="146"/>
                  <a:pt x="188" y="146"/>
                </a:cubicBezTo>
                <a:cubicBezTo>
                  <a:pt x="193" y="147"/>
                  <a:pt x="198" y="148"/>
                  <a:pt x="204" y="148"/>
                </a:cubicBezTo>
                <a:cubicBezTo>
                  <a:pt x="211" y="148"/>
                  <a:pt x="217" y="147"/>
                  <a:pt x="223" y="145"/>
                </a:cubicBezTo>
                <a:cubicBezTo>
                  <a:pt x="208" y="207"/>
                  <a:pt x="208" y="207"/>
                  <a:pt x="208" y="207"/>
                </a:cubicBezTo>
                <a:cubicBezTo>
                  <a:pt x="208" y="207"/>
                  <a:pt x="208" y="207"/>
                  <a:pt x="208" y="207"/>
                </a:cubicBezTo>
                <a:cubicBezTo>
                  <a:pt x="206" y="212"/>
                  <a:pt x="202" y="216"/>
                  <a:pt x="196" y="216"/>
                </a:cubicBezTo>
                <a:cubicBezTo>
                  <a:pt x="194" y="216"/>
                  <a:pt x="194" y="216"/>
                  <a:pt x="194" y="216"/>
                </a:cubicBezTo>
                <a:cubicBezTo>
                  <a:pt x="191" y="216"/>
                  <a:pt x="191" y="216"/>
                  <a:pt x="191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54" y="216"/>
                  <a:pt x="50" y="212"/>
                  <a:pt x="48" y="207"/>
                </a:cubicBezTo>
                <a:cubicBezTo>
                  <a:pt x="48" y="207"/>
                  <a:pt x="48" y="207"/>
                  <a:pt x="48" y="207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5" y="104"/>
                  <a:pt x="0" y="99"/>
                  <a:pt x="0" y="92"/>
                </a:cubicBezTo>
                <a:cubicBezTo>
                  <a:pt x="0" y="85"/>
                  <a:pt x="5" y="80"/>
                  <a:pt x="12" y="80"/>
                </a:cubicBezTo>
                <a:cubicBezTo>
                  <a:pt x="58" y="80"/>
                  <a:pt x="58" y="80"/>
                  <a:pt x="58" y="80"/>
                </a:cubicBezTo>
                <a:cubicBezTo>
                  <a:pt x="98" y="80"/>
                  <a:pt x="98" y="80"/>
                  <a:pt x="98" y="80"/>
                </a:cubicBezTo>
                <a:close/>
                <a:moveTo>
                  <a:pt x="116" y="180"/>
                </a:moveTo>
                <a:cubicBezTo>
                  <a:pt x="116" y="187"/>
                  <a:pt x="121" y="192"/>
                  <a:pt x="128" y="192"/>
                </a:cubicBezTo>
                <a:cubicBezTo>
                  <a:pt x="135" y="192"/>
                  <a:pt x="140" y="187"/>
                  <a:pt x="140" y="180"/>
                </a:cubicBezTo>
                <a:cubicBezTo>
                  <a:pt x="140" y="116"/>
                  <a:pt x="140" y="116"/>
                  <a:pt x="140" y="116"/>
                </a:cubicBezTo>
                <a:cubicBezTo>
                  <a:pt x="140" y="109"/>
                  <a:pt x="135" y="104"/>
                  <a:pt x="128" y="104"/>
                </a:cubicBezTo>
                <a:cubicBezTo>
                  <a:pt x="121" y="104"/>
                  <a:pt x="116" y="109"/>
                  <a:pt x="116" y="116"/>
                </a:cubicBezTo>
                <a:lnTo>
                  <a:pt x="116" y="180"/>
                </a:lnTo>
                <a:close/>
                <a:moveTo>
                  <a:pt x="92" y="116"/>
                </a:moveTo>
                <a:cubicBezTo>
                  <a:pt x="92" y="109"/>
                  <a:pt x="87" y="104"/>
                  <a:pt x="80" y="104"/>
                </a:cubicBezTo>
                <a:cubicBezTo>
                  <a:pt x="73" y="104"/>
                  <a:pt x="68" y="109"/>
                  <a:pt x="68" y="116"/>
                </a:cubicBezTo>
                <a:cubicBezTo>
                  <a:pt x="68" y="180"/>
                  <a:pt x="68" y="180"/>
                  <a:pt x="68" y="180"/>
                </a:cubicBezTo>
                <a:cubicBezTo>
                  <a:pt x="68" y="187"/>
                  <a:pt x="73" y="192"/>
                  <a:pt x="80" y="192"/>
                </a:cubicBezTo>
                <a:cubicBezTo>
                  <a:pt x="87" y="192"/>
                  <a:pt x="92" y="187"/>
                  <a:pt x="92" y="180"/>
                </a:cubicBezTo>
                <a:lnTo>
                  <a:pt x="92" y="1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5EA058-9FAA-400C-9D19-AB09E953E501}"/>
              </a:ext>
            </a:extLst>
          </p:cNvPr>
          <p:cNvSpPr txBox="1"/>
          <p:nvPr/>
        </p:nvSpPr>
        <p:spPr>
          <a:xfrm>
            <a:off x="258418" y="2146852"/>
            <a:ext cx="4109530" cy="369331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Method: Using Model-fitted feature importance: </a:t>
            </a:r>
            <a:r>
              <a:rPr lang="en-US" dirty="0" err="1"/>
              <a:t>Xgboost</a:t>
            </a:r>
            <a:r>
              <a:rPr lang="en-US" dirty="0"/>
              <a:t> weight</a:t>
            </a:r>
          </a:p>
          <a:p>
            <a:endParaRPr lang="en-US" dirty="0"/>
          </a:p>
          <a:p>
            <a:r>
              <a:rPr lang="en-US" dirty="0"/>
              <a:t>Top 5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Accumulated Total Purchase Amount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purchase amount in Jan-May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Days between customer last purchase date and 2016.05.31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Standard Deviation of purchase amount per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May Purchase Amount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EBB1B5-F6C4-4C2E-90D9-A66C59234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343" y="2146852"/>
            <a:ext cx="6982239" cy="330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8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95B2B85-C6A2-468D-97F9-2D75EAB08204}"/>
              </a:ext>
            </a:extLst>
          </p:cNvPr>
          <p:cNvSpPr/>
          <p:nvPr/>
        </p:nvSpPr>
        <p:spPr>
          <a:xfrm>
            <a:off x="0" y="-10339"/>
            <a:ext cx="12192000" cy="13542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9CB0B4-B8DA-46F0-89B1-B5AB4974018D}"/>
              </a:ext>
            </a:extLst>
          </p:cNvPr>
          <p:cNvSpPr txBox="1"/>
          <p:nvPr/>
        </p:nvSpPr>
        <p:spPr>
          <a:xfrm>
            <a:off x="1414374" y="195396"/>
            <a:ext cx="104086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Kozuka Gothic Pr6N EL" panose="020B0200000000000000" pitchFamily="34" charset="-128"/>
              </a:rPr>
              <a:t>Customers who haven’t purchase for 7/12 </a:t>
            </a:r>
            <a:r>
              <a:rPr lang="en-US" sz="3200" dirty="0" err="1">
                <a:solidFill>
                  <a:schemeClr val="bg1"/>
                </a:solidFill>
                <a:ea typeface="Kozuka Gothic Pr6N EL" panose="020B0200000000000000" pitchFamily="34" charset="-128"/>
              </a:rPr>
              <a:t>weeksare</a:t>
            </a:r>
            <a:r>
              <a:rPr lang="en-US" sz="3200" dirty="0">
                <a:solidFill>
                  <a:schemeClr val="bg1"/>
                </a:solidFill>
                <a:ea typeface="Kozuka Gothic Pr6N EL" panose="020B0200000000000000" pitchFamily="34" charset="-128"/>
              </a:rPr>
              <a:t> most likely to purchase in next 2 months</a:t>
            </a:r>
          </a:p>
        </p:txBody>
      </p:sp>
      <p:sp>
        <p:nvSpPr>
          <p:cNvPr id="18" name="Freeform 66">
            <a:extLst>
              <a:ext uri="{FF2B5EF4-FFF2-40B4-BE49-F238E27FC236}">
                <a16:creationId xmlns:a16="http://schemas.microsoft.com/office/drawing/2014/main" id="{15F8DAFE-8ECC-4E98-8606-17F2EB10C4CE}"/>
              </a:ext>
            </a:extLst>
          </p:cNvPr>
          <p:cNvSpPr>
            <a:spLocks noEditPoints="1"/>
          </p:cNvSpPr>
          <p:nvPr/>
        </p:nvSpPr>
        <p:spPr bwMode="auto">
          <a:xfrm>
            <a:off x="130472" y="229481"/>
            <a:ext cx="914888" cy="771716"/>
          </a:xfrm>
          <a:custGeom>
            <a:avLst/>
            <a:gdLst>
              <a:gd name="T0" fmla="*/ 246955 w 256"/>
              <a:gd name="T1" fmla="*/ 136437 h 216"/>
              <a:gd name="T2" fmla="*/ 415925 w 256"/>
              <a:gd name="T3" fmla="*/ 136437 h 216"/>
              <a:gd name="T4" fmla="*/ 370433 w 256"/>
              <a:gd name="T5" fmla="*/ 97455 h 216"/>
              <a:gd name="T6" fmla="*/ 318443 w 256"/>
              <a:gd name="T7" fmla="*/ 141309 h 216"/>
              <a:gd name="T8" fmla="*/ 292447 w 256"/>
              <a:gd name="T9" fmla="*/ 123443 h 216"/>
              <a:gd name="T10" fmla="*/ 279450 w 256"/>
              <a:gd name="T11" fmla="*/ 155928 h 216"/>
              <a:gd name="T12" fmla="*/ 318443 w 256"/>
              <a:gd name="T13" fmla="*/ 188412 h 216"/>
              <a:gd name="T14" fmla="*/ 383431 w 256"/>
              <a:gd name="T15" fmla="*/ 129940 h 216"/>
              <a:gd name="T16" fmla="*/ 370433 w 256"/>
              <a:gd name="T17" fmla="*/ 97455 h 216"/>
              <a:gd name="T18" fmla="*/ 230708 w 256"/>
              <a:gd name="T19" fmla="*/ 29236 h 216"/>
              <a:gd name="T20" fmla="*/ 227459 w 256"/>
              <a:gd name="T21" fmla="*/ 19491 h 216"/>
              <a:gd name="T22" fmla="*/ 264827 w 256"/>
              <a:gd name="T23" fmla="*/ 11370 h 216"/>
              <a:gd name="T24" fmla="*/ 282699 w 256"/>
              <a:gd name="T25" fmla="*/ 45479 h 216"/>
              <a:gd name="T26" fmla="*/ 185217 w 256"/>
              <a:gd name="T27" fmla="*/ 29236 h 216"/>
              <a:gd name="T28" fmla="*/ 99107 w 256"/>
              <a:gd name="T29" fmla="*/ 110449 h 216"/>
              <a:gd name="T30" fmla="*/ 151098 w 256"/>
              <a:gd name="T31" fmla="*/ 11370 h 216"/>
              <a:gd name="T32" fmla="*/ 188466 w 256"/>
              <a:gd name="T33" fmla="*/ 19491 h 216"/>
              <a:gd name="T34" fmla="*/ 159221 w 256"/>
              <a:gd name="T35" fmla="*/ 129940 h 216"/>
              <a:gd name="T36" fmla="*/ 227459 w 256"/>
              <a:gd name="T37" fmla="*/ 136437 h 216"/>
              <a:gd name="T38" fmla="*/ 266452 w 256"/>
              <a:gd name="T39" fmla="*/ 292364 h 216"/>
              <a:gd name="T40" fmla="*/ 305445 w 256"/>
              <a:gd name="T41" fmla="*/ 292364 h 216"/>
              <a:gd name="T42" fmla="*/ 331440 w 256"/>
              <a:gd name="T43" fmla="*/ 240388 h 216"/>
              <a:gd name="T44" fmla="*/ 337939 w 256"/>
              <a:gd name="T45" fmla="*/ 336219 h 216"/>
              <a:gd name="T46" fmla="*/ 318443 w 256"/>
              <a:gd name="T47" fmla="*/ 350837 h 216"/>
              <a:gd name="T48" fmla="*/ 310319 w 256"/>
              <a:gd name="T49" fmla="*/ 350837 h 216"/>
              <a:gd name="T50" fmla="*/ 97482 w 256"/>
              <a:gd name="T51" fmla="*/ 350837 h 216"/>
              <a:gd name="T52" fmla="*/ 77986 w 256"/>
              <a:gd name="T53" fmla="*/ 336219 h 216"/>
              <a:gd name="T54" fmla="*/ 37368 w 256"/>
              <a:gd name="T55" fmla="*/ 168922 h 216"/>
              <a:gd name="T56" fmla="*/ 0 w 256"/>
              <a:gd name="T57" fmla="*/ 149431 h 216"/>
              <a:gd name="T58" fmla="*/ 94233 w 256"/>
              <a:gd name="T59" fmla="*/ 129940 h 216"/>
              <a:gd name="T60" fmla="*/ 188466 w 256"/>
              <a:gd name="T61" fmla="*/ 292364 h 216"/>
              <a:gd name="T62" fmla="*/ 227459 w 256"/>
              <a:gd name="T63" fmla="*/ 292364 h 216"/>
              <a:gd name="T64" fmla="*/ 207963 w 256"/>
              <a:gd name="T65" fmla="*/ 168922 h 216"/>
              <a:gd name="T66" fmla="*/ 188466 w 256"/>
              <a:gd name="T67" fmla="*/ 292364 h 216"/>
              <a:gd name="T68" fmla="*/ 129977 w 256"/>
              <a:gd name="T69" fmla="*/ 168922 h 216"/>
              <a:gd name="T70" fmla="*/ 110480 w 256"/>
              <a:gd name="T71" fmla="*/ 292364 h 216"/>
              <a:gd name="T72" fmla="*/ 149473 w 256"/>
              <a:gd name="T73" fmla="*/ 292364 h 21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56" h="216">
                <a:moveTo>
                  <a:pt x="204" y="136"/>
                </a:moveTo>
                <a:cubicBezTo>
                  <a:pt x="175" y="136"/>
                  <a:pt x="152" y="113"/>
                  <a:pt x="152" y="84"/>
                </a:cubicBezTo>
                <a:cubicBezTo>
                  <a:pt x="152" y="55"/>
                  <a:pt x="175" y="32"/>
                  <a:pt x="204" y="32"/>
                </a:cubicBezTo>
                <a:cubicBezTo>
                  <a:pt x="233" y="32"/>
                  <a:pt x="256" y="55"/>
                  <a:pt x="256" y="84"/>
                </a:cubicBezTo>
                <a:cubicBezTo>
                  <a:pt x="256" y="113"/>
                  <a:pt x="233" y="136"/>
                  <a:pt x="204" y="136"/>
                </a:cubicBezTo>
                <a:moveTo>
                  <a:pt x="228" y="60"/>
                </a:moveTo>
                <a:cubicBezTo>
                  <a:pt x="225" y="60"/>
                  <a:pt x="222" y="61"/>
                  <a:pt x="220" y="64"/>
                </a:cubicBezTo>
                <a:cubicBezTo>
                  <a:pt x="196" y="87"/>
                  <a:pt x="196" y="87"/>
                  <a:pt x="196" y="87"/>
                </a:cubicBezTo>
                <a:cubicBezTo>
                  <a:pt x="188" y="80"/>
                  <a:pt x="188" y="80"/>
                  <a:pt x="188" y="80"/>
                </a:cubicBezTo>
                <a:cubicBezTo>
                  <a:pt x="186" y="77"/>
                  <a:pt x="183" y="76"/>
                  <a:pt x="180" y="76"/>
                </a:cubicBezTo>
                <a:cubicBezTo>
                  <a:pt x="173" y="76"/>
                  <a:pt x="168" y="81"/>
                  <a:pt x="168" y="88"/>
                </a:cubicBezTo>
                <a:cubicBezTo>
                  <a:pt x="168" y="91"/>
                  <a:pt x="169" y="94"/>
                  <a:pt x="172" y="96"/>
                </a:cubicBezTo>
                <a:cubicBezTo>
                  <a:pt x="188" y="112"/>
                  <a:pt x="188" y="112"/>
                  <a:pt x="188" y="112"/>
                </a:cubicBezTo>
                <a:cubicBezTo>
                  <a:pt x="190" y="115"/>
                  <a:pt x="193" y="116"/>
                  <a:pt x="196" y="116"/>
                </a:cubicBezTo>
                <a:cubicBezTo>
                  <a:pt x="199" y="116"/>
                  <a:pt x="202" y="115"/>
                  <a:pt x="204" y="112"/>
                </a:cubicBezTo>
                <a:cubicBezTo>
                  <a:pt x="236" y="80"/>
                  <a:pt x="236" y="80"/>
                  <a:pt x="236" y="80"/>
                </a:cubicBezTo>
                <a:cubicBezTo>
                  <a:pt x="239" y="78"/>
                  <a:pt x="240" y="75"/>
                  <a:pt x="240" y="72"/>
                </a:cubicBezTo>
                <a:cubicBezTo>
                  <a:pt x="240" y="65"/>
                  <a:pt x="235" y="60"/>
                  <a:pt x="228" y="60"/>
                </a:cubicBezTo>
                <a:moveTo>
                  <a:pt x="155" y="43"/>
                </a:moveTo>
                <a:cubicBezTo>
                  <a:pt x="142" y="18"/>
                  <a:pt x="142" y="18"/>
                  <a:pt x="142" y="18"/>
                </a:cubicBezTo>
                <a:cubicBezTo>
                  <a:pt x="142" y="18"/>
                  <a:pt x="142" y="18"/>
                  <a:pt x="142" y="18"/>
                </a:cubicBezTo>
                <a:cubicBezTo>
                  <a:pt x="141" y="16"/>
                  <a:pt x="140" y="14"/>
                  <a:pt x="140" y="12"/>
                </a:cubicBezTo>
                <a:cubicBezTo>
                  <a:pt x="140" y="5"/>
                  <a:pt x="145" y="0"/>
                  <a:pt x="152" y="0"/>
                </a:cubicBezTo>
                <a:cubicBezTo>
                  <a:pt x="157" y="0"/>
                  <a:pt x="161" y="3"/>
                  <a:pt x="163" y="7"/>
                </a:cubicBezTo>
                <a:cubicBezTo>
                  <a:pt x="163" y="7"/>
                  <a:pt x="163" y="7"/>
                  <a:pt x="163" y="7"/>
                </a:cubicBezTo>
                <a:cubicBezTo>
                  <a:pt x="174" y="28"/>
                  <a:pt x="174" y="28"/>
                  <a:pt x="174" y="28"/>
                </a:cubicBezTo>
                <a:cubicBezTo>
                  <a:pt x="167" y="31"/>
                  <a:pt x="160" y="37"/>
                  <a:pt x="155" y="43"/>
                </a:cubicBezTo>
                <a:moveTo>
                  <a:pt x="114" y="18"/>
                </a:moveTo>
                <a:cubicBezTo>
                  <a:pt x="88" y="68"/>
                  <a:pt x="88" y="68"/>
                  <a:pt x="88" y="68"/>
                </a:cubicBezTo>
                <a:cubicBezTo>
                  <a:pt x="61" y="68"/>
                  <a:pt x="61" y="68"/>
                  <a:pt x="61" y="68"/>
                </a:cubicBezTo>
                <a:cubicBezTo>
                  <a:pt x="93" y="7"/>
                  <a:pt x="93" y="7"/>
                  <a:pt x="93" y="7"/>
                </a:cubicBezTo>
                <a:cubicBezTo>
                  <a:pt x="93" y="7"/>
                  <a:pt x="93" y="7"/>
                  <a:pt x="93" y="7"/>
                </a:cubicBezTo>
                <a:cubicBezTo>
                  <a:pt x="95" y="3"/>
                  <a:pt x="99" y="0"/>
                  <a:pt x="104" y="0"/>
                </a:cubicBezTo>
                <a:cubicBezTo>
                  <a:pt x="111" y="0"/>
                  <a:pt x="116" y="5"/>
                  <a:pt x="116" y="12"/>
                </a:cubicBezTo>
                <a:cubicBezTo>
                  <a:pt x="116" y="14"/>
                  <a:pt x="115" y="16"/>
                  <a:pt x="114" y="18"/>
                </a:cubicBezTo>
                <a:close/>
                <a:moveTo>
                  <a:pt x="98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81"/>
                  <a:pt x="140" y="83"/>
                  <a:pt x="140" y="84"/>
                </a:cubicBezTo>
                <a:cubicBezTo>
                  <a:pt x="140" y="104"/>
                  <a:pt x="149" y="122"/>
                  <a:pt x="164" y="134"/>
                </a:cubicBezTo>
                <a:cubicBezTo>
                  <a:pt x="164" y="180"/>
                  <a:pt x="164" y="180"/>
                  <a:pt x="164" y="180"/>
                </a:cubicBezTo>
                <a:cubicBezTo>
                  <a:pt x="164" y="187"/>
                  <a:pt x="169" y="192"/>
                  <a:pt x="176" y="192"/>
                </a:cubicBezTo>
                <a:cubicBezTo>
                  <a:pt x="183" y="192"/>
                  <a:pt x="188" y="187"/>
                  <a:pt x="188" y="180"/>
                </a:cubicBezTo>
                <a:cubicBezTo>
                  <a:pt x="188" y="146"/>
                  <a:pt x="188" y="146"/>
                  <a:pt x="188" y="146"/>
                </a:cubicBezTo>
                <a:cubicBezTo>
                  <a:pt x="193" y="147"/>
                  <a:pt x="198" y="148"/>
                  <a:pt x="204" y="148"/>
                </a:cubicBezTo>
                <a:cubicBezTo>
                  <a:pt x="211" y="148"/>
                  <a:pt x="217" y="147"/>
                  <a:pt x="223" y="145"/>
                </a:cubicBezTo>
                <a:cubicBezTo>
                  <a:pt x="208" y="207"/>
                  <a:pt x="208" y="207"/>
                  <a:pt x="208" y="207"/>
                </a:cubicBezTo>
                <a:cubicBezTo>
                  <a:pt x="208" y="207"/>
                  <a:pt x="208" y="207"/>
                  <a:pt x="208" y="207"/>
                </a:cubicBezTo>
                <a:cubicBezTo>
                  <a:pt x="206" y="212"/>
                  <a:pt x="202" y="216"/>
                  <a:pt x="196" y="216"/>
                </a:cubicBezTo>
                <a:cubicBezTo>
                  <a:pt x="194" y="216"/>
                  <a:pt x="194" y="216"/>
                  <a:pt x="194" y="216"/>
                </a:cubicBezTo>
                <a:cubicBezTo>
                  <a:pt x="191" y="216"/>
                  <a:pt x="191" y="216"/>
                  <a:pt x="191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54" y="216"/>
                  <a:pt x="50" y="212"/>
                  <a:pt x="48" y="207"/>
                </a:cubicBezTo>
                <a:cubicBezTo>
                  <a:pt x="48" y="207"/>
                  <a:pt x="48" y="207"/>
                  <a:pt x="48" y="207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5" y="104"/>
                  <a:pt x="0" y="99"/>
                  <a:pt x="0" y="92"/>
                </a:cubicBezTo>
                <a:cubicBezTo>
                  <a:pt x="0" y="85"/>
                  <a:pt x="5" y="80"/>
                  <a:pt x="12" y="80"/>
                </a:cubicBezTo>
                <a:cubicBezTo>
                  <a:pt x="58" y="80"/>
                  <a:pt x="58" y="80"/>
                  <a:pt x="58" y="80"/>
                </a:cubicBezTo>
                <a:cubicBezTo>
                  <a:pt x="98" y="80"/>
                  <a:pt x="98" y="80"/>
                  <a:pt x="98" y="80"/>
                </a:cubicBezTo>
                <a:close/>
                <a:moveTo>
                  <a:pt x="116" y="180"/>
                </a:moveTo>
                <a:cubicBezTo>
                  <a:pt x="116" y="187"/>
                  <a:pt x="121" y="192"/>
                  <a:pt x="128" y="192"/>
                </a:cubicBezTo>
                <a:cubicBezTo>
                  <a:pt x="135" y="192"/>
                  <a:pt x="140" y="187"/>
                  <a:pt x="140" y="180"/>
                </a:cubicBezTo>
                <a:cubicBezTo>
                  <a:pt x="140" y="116"/>
                  <a:pt x="140" y="116"/>
                  <a:pt x="140" y="116"/>
                </a:cubicBezTo>
                <a:cubicBezTo>
                  <a:pt x="140" y="109"/>
                  <a:pt x="135" y="104"/>
                  <a:pt x="128" y="104"/>
                </a:cubicBezTo>
                <a:cubicBezTo>
                  <a:pt x="121" y="104"/>
                  <a:pt x="116" y="109"/>
                  <a:pt x="116" y="116"/>
                </a:cubicBezTo>
                <a:lnTo>
                  <a:pt x="116" y="180"/>
                </a:lnTo>
                <a:close/>
                <a:moveTo>
                  <a:pt x="92" y="116"/>
                </a:moveTo>
                <a:cubicBezTo>
                  <a:pt x="92" y="109"/>
                  <a:pt x="87" y="104"/>
                  <a:pt x="80" y="104"/>
                </a:cubicBezTo>
                <a:cubicBezTo>
                  <a:pt x="73" y="104"/>
                  <a:pt x="68" y="109"/>
                  <a:pt x="68" y="116"/>
                </a:cubicBezTo>
                <a:cubicBezTo>
                  <a:pt x="68" y="180"/>
                  <a:pt x="68" y="180"/>
                  <a:pt x="68" y="180"/>
                </a:cubicBezTo>
                <a:cubicBezTo>
                  <a:pt x="68" y="187"/>
                  <a:pt x="73" y="192"/>
                  <a:pt x="80" y="192"/>
                </a:cubicBezTo>
                <a:cubicBezTo>
                  <a:pt x="87" y="192"/>
                  <a:pt x="92" y="187"/>
                  <a:pt x="92" y="180"/>
                </a:cubicBezTo>
                <a:lnTo>
                  <a:pt x="92" y="1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A90227-F2CA-45D4-983F-C01CD058B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4363"/>
            <a:ext cx="12192000" cy="343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9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95B2B85-C6A2-468D-97F9-2D75EAB08204}"/>
              </a:ext>
            </a:extLst>
          </p:cNvPr>
          <p:cNvSpPr/>
          <p:nvPr/>
        </p:nvSpPr>
        <p:spPr>
          <a:xfrm>
            <a:off x="0" y="-10339"/>
            <a:ext cx="12192000" cy="13542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9CB0B4-B8DA-46F0-89B1-B5AB4974018D}"/>
              </a:ext>
            </a:extLst>
          </p:cNvPr>
          <p:cNvSpPr txBox="1"/>
          <p:nvPr/>
        </p:nvSpPr>
        <p:spPr>
          <a:xfrm>
            <a:off x="1414374" y="195396"/>
            <a:ext cx="104086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Kozuka Gothic Pr6N EL" panose="020B0200000000000000" pitchFamily="34" charset="-128"/>
              </a:rPr>
              <a:t>Customers whose purchase amount with lower variance have higher repeated purchase chance</a:t>
            </a:r>
          </a:p>
        </p:txBody>
      </p:sp>
      <p:sp>
        <p:nvSpPr>
          <p:cNvPr id="18" name="Freeform 66">
            <a:extLst>
              <a:ext uri="{FF2B5EF4-FFF2-40B4-BE49-F238E27FC236}">
                <a16:creationId xmlns:a16="http://schemas.microsoft.com/office/drawing/2014/main" id="{15F8DAFE-8ECC-4E98-8606-17F2EB10C4CE}"/>
              </a:ext>
            </a:extLst>
          </p:cNvPr>
          <p:cNvSpPr>
            <a:spLocks noEditPoints="1"/>
          </p:cNvSpPr>
          <p:nvPr/>
        </p:nvSpPr>
        <p:spPr bwMode="auto">
          <a:xfrm>
            <a:off x="130472" y="229481"/>
            <a:ext cx="914888" cy="771716"/>
          </a:xfrm>
          <a:custGeom>
            <a:avLst/>
            <a:gdLst>
              <a:gd name="T0" fmla="*/ 246955 w 256"/>
              <a:gd name="T1" fmla="*/ 136437 h 216"/>
              <a:gd name="T2" fmla="*/ 415925 w 256"/>
              <a:gd name="T3" fmla="*/ 136437 h 216"/>
              <a:gd name="T4" fmla="*/ 370433 w 256"/>
              <a:gd name="T5" fmla="*/ 97455 h 216"/>
              <a:gd name="T6" fmla="*/ 318443 w 256"/>
              <a:gd name="T7" fmla="*/ 141309 h 216"/>
              <a:gd name="T8" fmla="*/ 292447 w 256"/>
              <a:gd name="T9" fmla="*/ 123443 h 216"/>
              <a:gd name="T10" fmla="*/ 279450 w 256"/>
              <a:gd name="T11" fmla="*/ 155928 h 216"/>
              <a:gd name="T12" fmla="*/ 318443 w 256"/>
              <a:gd name="T13" fmla="*/ 188412 h 216"/>
              <a:gd name="T14" fmla="*/ 383431 w 256"/>
              <a:gd name="T15" fmla="*/ 129940 h 216"/>
              <a:gd name="T16" fmla="*/ 370433 w 256"/>
              <a:gd name="T17" fmla="*/ 97455 h 216"/>
              <a:gd name="T18" fmla="*/ 230708 w 256"/>
              <a:gd name="T19" fmla="*/ 29236 h 216"/>
              <a:gd name="T20" fmla="*/ 227459 w 256"/>
              <a:gd name="T21" fmla="*/ 19491 h 216"/>
              <a:gd name="T22" fmla="*/ 264827 w 256"/>
              <a:gd name="T23" fmla="*/ 11370 h 216"/>
              <a:gd name="T24" fmla="*/ 282699 w 256"/>
              <a:gd name="T25" fmla="*/ 45479 h 216"/>
              <a:gd name="T26" fmla="*/ 185217 w 256"/>
              <a:gd name="T27" fmla="*/ 29236 h 216"/>
              <a:gd name="T28" fmla="*/ 99107 w 256"/>
              <a:gd name="T29" fmla="*/ 110449 h 216"/>
              <a:gd name="T30" fmla="*/ 151098 w 256"/>
              <a:gd name="T31" fmla="*/ 11370 h 216"/>
              <a:gd name="T32" fmla="*/ 188466 w 256"/>
              <a:gd name="T33" fmla="*/ 19491 h 216"/>
              <a:gd name="T34" fmla="*/ 159221 w 256"/>
              <a:gd name="T35" fmla="*/ 129940 h 216"/>
              <a:gd name="T36" fmla="*/ 227459 w 256"/>
              <a:gd name="T37" fmla="*/ 136437 h 216"/>
              <a:gd name="T38" fmla="*/ 266452 w 256"/>
              <a:gd name="T39" fmla="*/ 292364 h 216"/>
              <a:gd name="T40" fmla="*/ 305445 w 256"/>
              <a:gd name="T41" fmla="*/ 292364 h 216"/>
              <a:gd name="T42" fmla="*/ 331440 w 256"/>
              <a:gd name="T43" fmla="*/ 240388 h 216"/>
              <a:gd name="T44" fmla="*/ 337939 w 256"/>
              <a:gd name="T45" fmla="*/ 336219 h 216"/>
              <a:gd name="T46" fmla="*/ 318443 w 256"/>
              <a:gd name="T47" fmla="*/ 350837 h 216"/>
              <a:gd name="T48" fmla="*/ 310319 w 256"/>
              <a:gd name="T49" fmla="*/ 350837 h 216"/>
              <a:gd name="T50" fmla="*/ 97482 w 256"/>
              <a:gd name="T51" fmla="*/ 350837 h 216"/>
              <a:gd name="T52" fmla="*/ 77986 w 256"/>
              <a:gd name="T53" fmla="*/ 336219 h 216"/>
              <a:gd name="T54" fmla="*/ 37368 w 256"/>
              <a:gd name="T55" fmla="*/ 168922 h 216"/>
              <a:gd name="T56" fmla="*/ 0 w 256"/>
              <a:gd name="T57" fmla="*/ 149431 h 216"/>
              <a:gd name="T58" fmla="*/ 94233 w 256"/>
              <a:gd name="T59" fmla="*/ 129940 h 216"/>
              <a:gd name="T60" fmla="*/ 188466 w 256"/>
              <a:gd name="T61" fmla="*/ 292364 h 216"/>
              <a:gd name="T62" fmla="*/ 227459 w 256"/>
              <a:gd name="T63" fmla="*/ 292364 h 216"/>
              <a:gd name="T64" fmla="*/ 207963 w 256"/>
              <a:gd name="T65" fmla="*/ 168922 h 216"/>
              <a:gd name="T66" fmla="*/ 188466 w 256"/>
              <a:gd name="T67" fmla="*/ 292364 h 216"/>
              <a:gd name="T68" fmla="*/ 129977 w 256"/>
              <a:gd name="T69" fmla="*/ 168922 h 216"/>
              <a:gd name="T70" fmla="*/ 110480 w 256"/>
              <a:gd name="T71" fmla="*/ 292364 h 216"/>
              <a:gd name="T72" fmla="*/ 149473 w 256"/>
              <a:gd name="T73" fmla="*/ 292364 h 21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56" h="216">
                <a:moveTo>
                  <a:pt x="204" y="136"/>
                </a:moveTo>
                <a:cubicBezTo>
                  <a:pt x="175" y="136"/>
                  <a:pt x="152" y="113"/>
                  <a:pt x="152" y="84"/>
                </a:cubicBezTo>
                <a:cubicBezTo>
                  <a:pt x="152" y="55"/>
                  <a:pt x="175" y="32"/>
                  <a:pt x="204" y="32"/>
                </a:cubicBezTo>
                <a:cubicBezTo>
                  <a:pt x="233" y="32"/>
                  <a:pt x="256" y="55"/>
                  <a:pt x="256" y="84"/>
                </a:cubicBezTo>
                <a:cubicBezTo>
                  <a:pt x="256" y="113"/>
                  <a:pt x="233" y="136"/>
                  <a:pt x="204" y="136"/>
                </a:cubicBezTo>
                <a:moveTo>
                  <a:pt x="228" y="60"/>
                </a:moveTo>
                <a:cubicBezTo>
                  <a:pt x="225" y="60"/>
                  <a:pt x="222" y="61"/>
                  <a:pt x="220" y="64"/>
                </a:cubicBezTo>
                <a:cubicBezTo>
                  <a:pt x="196" y="87"/>
                  <a:pt x="196" y="87"/>
                  <a:pt x="196" y="87"/>
                </a:cubicBezTo>
                <a:cubicBezTo>
                  <a:pt x="188" y="80"/>
                  <a:pt x="188" y="80"/>
                  <a:pt x="188" y="80"/>
                </a:cubicBezTo>
                <a:cubicBezTo>
                  <a:pt x="186" y="77"/>
                  <a:pt x="183" y="76"/>
                  <a:pt x="180" y="76"/>
                </a:cubicBezTo>
                <a:cubicBezTo>
                  <a:pt x="173" y="76"/>
                  <a:pt x="168" y="81"/>
                  <a:pt x="168" y="88"/>
                </a:cubicBezTo>
                <a:cubicBezTo>
                  <a:pt x="168" y="91"/>
                  <a:pt x="169" y="94"/>
                  <a:pt x="172" y="96"/>
                </a:cubicBezTo>
                <a:cubicBezTo>
                  <a:pt x="188" y="112"/>
                  <a:pt x="188" y="112"/>
                  <a:pt x="188" y="112"/>
                </a:cubicBezTo>
                <a:cubicBezTo>
                  <a:pt x="190" y="115"/>
                  <a:pt x="193" y="116"/>
                  <a:pt x="196" y="116"/>
                </a:cubicBezTo>
                <a:cubicBezTo>
                  <a:pt x="199" y="116"/>
                  <a:pt x="202" y="115"/>
                  <a:pt x="204" y="112"/>
                </a:cubicBezTo>
                <a:cubicBezTo>
                  <a:pt x="236" y="80"/>
                  <a:pt x="236" y="80"/>
                  <a:pt x="236" y="80"/>
                </a:cubicBezTo>
                <a:cubicBezTo>
                  <a:pt x="239" y="78"/>
                  <a:pt x="240" y="75"/>
                  <a:pt x="240" y="72"/>
                </a:cubicBezTo>
                <a:cubicBezTo>
                  <a:pt x="240" y="65"/>
                  <a:pt x="235" y="60"/>
                  <a:pt x="228" y="60"/>
                </a:cubicBezTo>
                <a:moveTo>
                  <a:pt x="155" y="43"/>
                </a:moveTo>
                <a:cubicBezTo>
                  <a:pt x="142" y="18"/>
                  <a:pt x="142" y="18"/>
                  <a:pt x="142" y="18"/>
                </a:cubicBezTo>
                <a:cubicBezTo>
                  <a:pt x="142" y="18"/>
                  <a:pt x="142" y="18"/>
                  <a:pt x="142" y="18"/>
                </a:cubicBezTo>
                <a:cubicBezTo>
                  <a:pt x="141" y="16"/>
                  <a:pt x="140" y="14"/>
                  <a:pt x="140" y="12"/>
                </a:cubicBezTo>
                <a:cubicBezTo>
                  <a:pt x="140" y="5"/>
                  <a:pt x="145" y="0"/>
                  <a:pt x="152" y="0"/>
                </a:cubicBezTo>
                <a:cubicBezTo>
                  <a:pt x="157" y="0"/>
                  <a:pt x="161" y="3"/>
                  <a:pt x="163" y="7"/>
                </a:cubicBezTo>
                <a:cubicBezTo>
                  <a:pt x="163" y="7"/>
                  <a:pt x="163" y="7"/>
                  <a:pt x="163" y="7"/>
                </a:cubicBezTo>
                <a:cubicBezTo>
                  <a:pt x="174" y="28"/>
                  <a:pt x="174" y="28"/>
                  <a:pt x="174" y="28"/>
                </a:cubicBezTo>
                <a:cubicBezTo>
                  <a:pt x="167" y="31"/>
                  <a:pt x="160" y="37"/>
                  <a:pt x="155" y="43"/>
                </a:cubicBezTo>
                <a:moveTo>
                  <a:pt x="114" y="18"/>
                </a:moveTo>
                <a:cubicBezTo>
                  <a:pt x="88" y="68"/>
                  <a:pt x="88" y="68"/>
                  <a:pt x="88" y="68"/>
                </a:cubicBezTo>
                <a:cubicBezTo>
                  <a:pt x="61" y="68"/>
                  <a:pt x="61" y="68"/>
                  <a:pt x="61" y="68"/>
                </a:cubicBezTo>
                <a:cubicBezTo>
                  <a:pt x="93" y="7"/>
                  <a:pt x="93" y="7"/>
                  <a:pt x="93" y="7"/>
                </a:cubicBezTo>
                <a:cubicBezTo>
                  <a:pt x="93" y="7"/>
                  <a:pt x="93" y="7"/>
                  <a:pt x="93" y="7"/>
                </a:cubicBezTo>
                <a:cubicBezTo>
                  <a:pt x="95" y="3"/>
                  <a:pt x="99" y="0"/>
                  <a:pt x="104" y="0"/>
                </a:cubicBezTo>
                <a:cubicBezTo>
                  <a:pt x="111" y="0"/>
                  <a:pt x="116" y="5"/>
                  <a:pt x="116" y="12"/>
                </a:cubicBezTo>
                <a:cubicBezTo>
                  <a:pt x="116" y="14"/>
                  <a:pt x="115" y="16"/>
                  <a:pt x="114" y="18"/>
                </a:cubicBezTo>
                <a:close/>
                <a:moveTo>
                  <a:pt x="98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81"/>
                  <a:pt x="140" y="83"/>
                  <a:pt x="140" y="84"/>
                </a:cubicBezTo>
                <a:cubicBezTo>
                  <a:pt x="140" y="104"/>
                  <a:pt x="149" y="122"/>
                  <a:pt x="164" y="134"/>
                </a:cubicBezTo>
                <a:cubicBezTo>
                  <a:pt x="164" y="180"/>
                  <a:pt x="164" y="180"/>
                  <a:pt x="164" y="180"/>
                </a:cubicBezTo>
                <a:cubicBezTo>
                  <a:pt x="164" y="187"/>
                  <a:pt x="169" y="192"/>
                  <a:pt x="176" y="192"/>
                </a:cubicBezTo>
                <a:cubicBezTo>
                  <a:pt x="183" y="192"/>
                  <a:pt x="188" y="187"/>
                  <a:pt x="188" y="180"/>
                </a:cubicBezTo>
                <a:cubicBezTo>
                  <a:pt x="188" y="146"/>
                  <a:pt x="188" y="146"/>
                  <a:pt x="188" y="146"/>
                </a:cubicBezTo>
                <a:cubicBezTo>
                  <a:pt x="193" y="147"/>
                  <a:pt x="198" y="148"/>
                  <a:pt x="204" y="148"/>
                </a:cubicBezTo>
                <a:cubicBezTo>
                  <a:pt x="211" y="148"/>
                  <a:pt x="217" y="147"/>
                  <a:pt x="223" y="145"/>
                </a:cubicBezTo>
                <a:cubicBezTo>
                  <a:pt x="208" y="207"/>
                  <a:pt x="208" y="207"/>
                  <a:pt x="208" y="207"/>
                </a:cubicBezTo>
                <a:cubicBezTo>
                  <a:pt x="208" y="207"/>
                  <a:pt x="208" y="207"/>
                  <a:pt x="208" y="207"/>
                </a:cubicBezTo>
                <a:cubicBezTo>
                  <a:pt x="206" y="212"/>
                  <a:pt x="202" y="216"/>
                  <a:pt x="196" y="216"/>
                </a:cubicBezTo>
                <a:cubicBezTo>
                  <a:pt x="194" y="216"/>
                  <a:pt x="194" y="216"/>
                  <a:pt x="194" y="216"/>
                </a:cubicBezTo>
                <a:cubicBezTo>
                  <a:pt x="191" y="216"/>
                  <a:pt x="191" y="216"/>
                  <a:pt x="191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54" y="216"/>
                  <a:pt x="50" y="212"/>
                  <a:pt x="48" y="207"/>
                </a:cubicBezTo>
                <a:cubicBezTo>
                  <a:pt x="48" y="207"/>
                  <a:pt x="48" y="207"/>
                  <a:pt x="48" y="207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5" y="104"/>
                  <a:pt x="0" y="99"/>
                  <a:pt x="0" y="92"/>
                </a:cubicBezTo>
                <a:cubicBezTo>
                  <a:pt x="0" y="85"/>
                  <a:pt x="5" y="80"/>
                  <a:pt x="12" y="80"/>
                </a:cubicBezTo>
                <a:cubicBezTo>
                  <a:pt x="58" y="80"/>
                  <a:pt x="58" y="80"/>
                  <a:pt x="58" y="80"/>
                </a:cubicBezTo>
                <a:cubicBezTo>
                  <a:pt x="98" y="80"/>
                  <a:pt x="98" y="80"/>
                  <a:pt x="98" y="80"/>
                </a:cubicBezTo>
                <a:close/>
                <a:moveTo>
                  <a:pt x="116" y="180"/>
                </a:moveTo>
                <a:cubicBezTo>
                  <a:pt x="116" y="187"/>
                  <a:pt x="121" y="192"/>
                  <a:pt x="128" y="192"/>
                </a:cubicBezTo>
                <a:cubicBezTo>
                  <a:pt x="135" y="192"/>
                  <a:pt x="140" y="187"/>
                  <a:pt x="140" y="180"/>
                </a:cubicBezTo>
                <a:cubicBezTo>
                  <a:pt x="140" y="116"/>
                  <a:pt x="140" y="116"/>
                  <a:pt x="140" y="116"/>
                </a:cubicBezTo>
                <a:cubicBezTo>
                  <a:pt x="140" y="109"/>
                  <a:pt x="135" y="104"/>
                  <a:pt x="128" y="104"/>
                </a:cubicBezTo>
                <a:cubicBezTo>
                  <a:pt x="121" y="104"/>
                  <a:pt x="116" y="109"/>
                  <a:pt x="116" y="116"/>
                </a:cubicBezTo>
                <a:lnTo>
                  <a:pt x="116" y="180"/>
                </a:lnTo>
                <a:close/>
                <a:moveTo>
                  <a:pt x="92" y="116"/>
                </a:moveTo>
                <a:cubicBezTo>
                  <a:pt x="92" y="109"/>
                  <a:pt x="87" y="104"/>
                  <a:pt x="80" y="104"/>
                </a:cubicBezTo>
                <a:cubicBezTo>
                  <a:pt x="73" y="104"/>
                  <a:pt x="68" y="109"/>
                  <a:pt x="68" y="116"/>
                </a:cubicBezTo>
                <a:cubicBezTo>
                  <a:pt x="68" y="180"/>
                  <a:pt x="68" y="180"/>
                  <a:pt x="68" y="180"/>
                </a:cubicBezTo>
                <a:cubicBezTo>
                  <a:pt x="68" y="187"/>
                  <a:pt x="73" y="192"/>
                  <a:pt x="80" y="192"/>
                </a:cubicBezTo>
                <a:cubicBezTo>
                  <a:pt x="87" y="192"/>
                  <a:pt x="92" y="187"/>
                  <a:pt x="92" y="180"/>
                </a:cubicBezTo>
                <a:lnTo>
                  <a:pt x="92" y="1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5EA058-9FAA-400C-9D19-AB09E953E501}"/>
              </a:ext>
            </a:extLst>
          </p:cNvPr>
          <p:cNvSpPr txBox="1"/>
          <p:nvPr/>
        </p:nvSpPr>
        <p:spPr>
          <a:xfrm>
            <a:off x="258418" y="2146852"/>
            <a:ext cx="4109530" cy="369331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Method: Using Model-fitted feature importance: </a:t>
            </a:r>
            <a:r>
              <a:rPr lang="en-US" dirty="0" err="1"/>
              <a:t>Xgboost</a:t>
            </a:r>
            <a:r>
              <a:rPr lang="en-US" dirty="0"/>
              <a:t> weight</a:t>
            </a:r>
          </a:p>
          <a:p>
            <a:endParaRPr lang="en-US" dirty="0"/>
          </a:p>
          <a:p>
            <a:r>
              <a:rPr lang="en-US" dirty="0"/>
              <a:t>Top 5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Accumulated Total Purchase Amount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Total purchase amount in Jan-May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Days between customer last purchase date and 2016.05.31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 Deviation of purchase amount per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May Purchase Amount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6B629A-9C8E-4980-AE6F-4F1332C6B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096" y="2203922"/>
            <a:ext cx="7257486" cy="315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95B2B85-C6A2-468D-97F9-2D75EAB08204}"/>
              </a:ext>
            </a:extLst>
          </p:cNvPr>
          <p:cNvSpPr/>
          <p:nvPr/>
        </p:nvSpPr>
        <p:spPr>
          <a:xfrm>
            <a:off x="0" y="-10339"/>
            <a:ext cx="12192000" cy="13542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9CB0B4-B8DA-46F0-89B1-B5AB4974018D}"/>
              </a:ext>
            </a:extLst>
          </p:cNvPr>
          <p:cNvSpPr txBox="1"/>
          <p:nvPr/>
        </p:nvSpPr>
        <p:spPr>
          <a:xfrm>
            <a:off x="1414374" y="195396"/>
            <a:ext cx="104086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Kozuka Gothic Pr6N EL" panose="020B0200000000000000" pitchFamily="34" charset="-128"/>
              </a:rPr>
              <a:t>Customers with lowest purchase amount in May have higher chance to purchase in next 2 months</a:t>
            </a:r>
          </a:p>
        </p:txBody>
      </p:sp>
      <p:sp>
        <p:nvSpPr>
          <p:cNvPr id="18" name="Freeform 66">
            <a:extLst>
              <a:ext uri="{FF2B5EF4-FFF2-40B4-BE49-F238E27FC236}">
                <a16:creationId xmlns:a16="http://schemas.microsoft.com/office/drawing/2014/main" id="{15F8DAFE-8ECC-4E98-8606-17F2EB10C4CE}"/>
              </a:ext>
            </a:extLst>
          </p:cNvPr>
          <p:cNvSpPr>
            <a:spLocks noEditPoints="1"/>
          </p:cNvSpPr>
          <p:nvPr/>
        </p:nvSpPr>
        <p:spPr bwMode="auto">
          <a:xfrm>
            <a:off x="130472" y="229481"/>
            <a:ext cx="914888" cy="771716"/>
          </a:xfrm>
          <a:custGeom>
            <a:avLst/>
            <a:gdLst>
              <a:gd name="T0" fmla="*/ 246955 w 256"/>
              <a:gd name="T1" fmla="*/ 136437 h 216"/>
              <a:gd name="T2" fmla="*/ 415925 w 256"/>
              <a:gd name="T3" fmla="*/ 136437 h 216"/>
              <a:gd name="T4" fmla="*/ 370433 w 256"/>
              <a:gd name="T5" fmla="*/ 97455 h 216"/>
              <a:gd name="T6" fmla="*/ 318443 w 256"/>
              <a:gd name="T7" fmla="*/ 141309 h 216"/>
              <a:gd name="T8" fmla="*/ 292447 w 256"/>
              <a:gd name="T9" fmla="*/ 123443 h 216"/>
              <a:gd name="T10" fmla="*/ 279450 w 256"/>
              <a:gd name="T11" fmla="*/ 155928 h 216"/>
              <a:gd name="T12" fmla="*/ 318443 w 256"/>
              <a:gd name="T13" fmla="*/ 188412 h 216"/>
              <a:gd name="T14" fmla="*/ 383431 w 256"/>
              <a:gd name="T15" fmla="*/ 129940 h 216"/>
              <a:gd name="T16" fmla="*/ 370433 w 256"/>
              <a:gd name="T17" fmla="*/ 97455 h 216"/>
              <a:gd name="T18" fmla="*/ 230708 w 256"/>
              <a:gd name="T19" fmla="*/ 29236 h 216"/>
              <a:gd name="T20" fmla="*/ 227459 w 256"/>
              <a:gd name="T21" fmla="*/ 19491 h 216"/>
              <a:gd name="T22" fmla="*/ 264827 w 256"/>
              <a:gd name="T23" fmla="*/ 11370 h 216"/>
              <a:gd name="T24" fmla="*/ 282699 w 256"/>
              <a:gd name="T25" fmla="*/ 45479 h 216"/>
              <a:gd name="T26" fmla="*/ 185217 w 256"/>
              <a:gd name="T27" fmla="*/ 29236 h 216"/>
              <a:gd name="T28" fmla="*/ 99107 w 256"/>
              <a:gd name="T29" fmla="*/ 110449 h 216"/>
              <a:gd name="T30" fmla="*/ 151098 w 256"/>
              <a:gd name="T31" fmla="*/ 11370 h 216"/>
              <a:gd name="T32" fmla="*/ 188466 w 256"/>
              <a:gd name="T33" fmla="*/ 19491 h 216"/>
              <a:gd name="T34" fmla="*/ 159221 w 256"/>
              <a:gd name="T35" fmla="*/ 129940 h 216"/>
              <a:gd name="T36" fmla="*/ 227459 w 256"/>
              <a:gd name="T37" fmla="*/ 136437 h 216"/>
              <a:gd name="T38" fmla="*/ 266452 w 256"/>
              <a:gd name="T39" fmla="*/ 292364 h 216"/>
              <a:gd name="T40" fmla="*/ 305445 w 256"/>
              <a:gd name="T41" fmla="*/ 292364 h 216"/>
              <a:gd name="T42" fmla="*/ 331440 w 256"/>
              <a:gd name="T43" fmla="*/ 240388 h 216"/>
              <a:gd name="T44" fmla="*/ 337939 w 256"/>
              <a:gd name="T45" fmla="*/ 336219 h 216"/>
              <a:gd name="T46" fmla="*/ 318443 w 256"/>
              <a:gd name="T47" fmla="*/ 350837 h 216"/>
              <a:gd name="T48" fmla="*/ 310319 w 256"/>
              <a:gd name="T49" fmla="*/ 350837 h 216"/>
              <a:gd name="T50" fmla="*/ 97482 w 256"/>
              <a:gd name="T51" fmla="*/ 350837 h 216"/>
              <a:gd name="T52" fmla="*/ 77986 w 256"/>
              <a:gd name="T53" fmla="*/ 336219 h 216"/>
              <a:gd name="T54" fmla="*/ 37368 w 256"/>
              <a:gd name="T55" fmla="*/ 168922 h 216"/>
              <a:gd name="T56" fmla="*/ 0 w 256"/>
              <a:gd name="T57" fmla="*/ 149431 h 216"/>
              <a:gd name="T58" fmla="*/ 94233 w 256"/>
              <a:gd name="T59" fmla="*/ 129940 h 216"/>
              <a:gd name="T60" fmla="*/ 188466 w 256"/>
              <a:gd name="T61" fmla="*/ 292364 h 216"/>
              <a:gd name="T62" fmla="*/ 227459 w 256"/>
              <a:gd name="T63" fmla="*/ 292364 h 216"/>
              <a:gd name="T64" fmla="*/ 207963 w 256"/>
              <a:gd name="T65" fmla="*/ 168922 h 216"/>
              <a:gd name="T66" fmla="*/ 188466 w 256"/>
              <a:gd name="T67" fmla="*/ 292364 h 216"/>
              <a:gd name="T68" fmla="*/ 129977 w 256"/>
              <a:gd name="T69" fmla="*/ 168922 h 216"/>
              <a:gd name="T70" fmla="*/ 110480 w 256"/>
              <a:gd name="T71" fmla="*/ 292364 h 216"/>
              <a:gd name="T72" fmla="*/ 149473 w 256"/>
              <a:gd name="T73" fmla="*/ 292364 h 21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56" h="216">
                <a:moveTo>
                  <a:pt x="204" y="136"/>
                </a:moveTo>
                <a:cubicBezTo>
                  <a:pt x="175" y="136"/>
                  <a:pt x="152" y="113"/>
                  <a:pt x="152" y="84"/>
                </a:cubicBezTo>
                <a:cubicBezTo>
                  <a:pt x="152" y="55"/>
                  <a:pt x="175" y="32"/>
                  <a:pt x="204" y="32"/>
                </a:cubicBezTo>
                <a:cubicBezTo>
                  <a:pt x="233" y="32"/>
                  <a:pt x="256" y="55"/>
                  <a:pt x="256" y="84"/>
                </a:cubicBezTo>
                <a:cubicBezTo>
                  <a:pt x="256" y="113"/>
                  <a:pt x="233" y="136"/>
                  <a:pt x="204" y="136"/>
                </a:cubicBezTo>
                <a:moveTo>
                  <a:pt x="228" y="60"/>
                </a:moveTo>
                <a:cubicBezTo>
                  <a:pt x="225" y="60"/>
                  <a:pt x="222" y="61"/>
                  <a:pt x="220" y="64"/>
                </a:cubicBezTo>
                <a:cubicBezTo>
                  <a:pt x="196" y="87"/>
                  <a:pt x="196" y="87"/>
                  <a:pt x="196" y="87"/>
                </a:cubicBezTo>
                <a:cubicBezTo>
                  <a:pt x="188" y="80"/>
                  <a:pt x="188" y="80"/>
                  <a:pt x="188" y="80"/>
                </a:cubicBezTo>
                <a:cubicBezTo>
                  <a:pt x="186" y="77"/>
                  <a:pt x="183" y="76"/>
                  <a:pt x="180" y="76"/>
                </a:cubicBezTo>
                <a:cubicBezTo>
                  <a:pt x="173" y="76"/>
                  <a:pt x="168" y="81"/>
                  <a:pt x="168" y="88"/>
                </a:cubicBezTo>
                <a:cubicBezTo>
                  <a:pt x="168" y="91"/>
                  <a:pt x="169" y="94"/>
                  <a:pt x="172" y="96"/>
                </a:cubicBezTo>
                <a:cubicBezTo>
                  <a:pt x="188" y="112"/>
                  <a:pt x="188" y="112"/>
                  <a:pt x="188" y="112"/>
                </a:cubicBezTo>
                <a:cubicBezTo>
                  <a:pt x="190" y="115"/>
                  <a:pt x="193" y="116"/>
                  <a:pt x="196" y="116"/>
                </a:cubicBezTo>
                <a:cubicBezTo>
                  <a:pt x="199" y="116"/>
                  <a:pt x="202" y="115"/>
                  <a:pt x="204" y="112"/>
                </a:cubicBezTo>
                <a:cubicBezTo>
                  <a:pt x="236" y="80"/>
                  <a:pt x="236" y="80"/>
                  <a:pt x="236" y="80"/>
                </a:cubicBezTo>
                <a:cubicBezTo>
                  <a:pt x="239" y="78"/>
                  <a:pt x="240" y="75"/>
                  <a:pt x="240" y="72"/>
                </a:cubicBezTo>
                <a:cubicBezTo>
                  <a:pt x="240" y="65"/>
                  <a:pt x="235" y="60"/>
                  <a:pt x="228" y="60"/>
                </a:cubicBezTo>
                <a:moveTo>
                  <a:pt x="155" y="43"/>
                </a:moveTo>
                <a:cubicBezTo>
                  <a:pt x="142" y="18"/>
                  <a:pt x="142" y="18"/>
                  <a:pt x="142" y="18"/>
                </a:cubicBezTo>
                <a:cubicBezTo>
                  <a:pt x="142" y="18"/>
                  <a:pt x="142" y="18"/>
                  <a:pt x="142" y="18"/>
                </a:cubicBezTo>
                <a:cubicBezTo>
                  <a:pt x="141" y="16"/>
                  <a:pt x="140" y="14"/>
                  <a:pt x="140" y="12"/>
                </a:cubicBezTo>
                <a:cubicBezTo>
                  <a:pt x="140" y="5"/>
                  <a:pt x="145" y="0"/>
                  <a:pt x="152" y="0"/>
                </a:cubicBezTo>
                <a:cubicBezTo>
                  <a:pt x="157" y="0"/>
                  <a:pt x="161" y="3"/>
                  <a:pt x="163" y="7"/>
                </a:cubicBezTo>
                <a:cubicBezTo>
                  <a:pt x="163" y="7"/>
                  <a:pt x="163" y="7"/>
                  <a:pt x="163" y="7"/>
                </a:cubicBezTo>
                <a:cubicBezTo>
                  <a:pt x="174" y="28"/>
                  <a:pt x="174" y="28"/>
                  <a:pt x="174" y="28"/>
                </a:cubicBezTo>
                <a:cubicBezTo>
                  <a:pt x="167" y="31"/>
                  <a:pt x="160" y="37"/>
                  <a:pt x="155" y="43"/>
                </a:cubicBezTo>
                <a:moveTo>
                  <a:pt x="114" y="18"/>
                </a:moveTo>
                <a:cubicBezTo>
                  <a:pt x="88" y="68"/>
                  <a:pt x="88" y="68"/>
                  <a:pt x="88" y="68"/>
                </a:cubicBezTo>
                <a:cubicBezTo>
                  <a:pt x="61" y="68"/>
                  <a:pt x="61" y="68"/>
                  <a:pt x="61" y="68"/>
                </a:cubicBezTo>
                <a:cubicBezTo>
                  <a:pt x="93" y="7"/>
                  <a:pt x="93" y="7"/>
                  <a:pt x="93" y="7"/>
                </a:cubicBezTo>
                <a:cubicBezTo>
                  <a:pt x="93" y="7"/>
                  <a:pt x="93" y="7"/>
                  <a:pt x="93" y="7"/>
                </a:cubicBezTo>
                <a:cubicBezTo>
                  <a:pt x="95" y="3"/>
                  <a:pt x="99" y="0"/>
                  <a:pt x="104" y="0"/>
                </a:cubicBezTo>
                <a:cubicBezTo>
                  <a:pt x="111" y="0"/>
                  <a:pt x="116" y="5"/>
                  <a:pt x="116" y="12"/>
                </a:cubicBezTo>
                <a:cubicBezTo>
                  <a:pt x="116" y="14"/>
                  <a:pt x="115" y="16"/>
                  <a:pt x="114" y="18"/>
                </a:cubicBezTo>
                <a:close/>
                <a:moveTo>
                  <a:pt x="98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81"/>
                  <a:pt x="140" y="83"/>
                  <a:pt x="140" y="84"/>
                </a:cubicBezTo>
                <a:cubicBezTo>
                  <a:pt x="140" y="104"/>
                  <a:pt x="149" y="122"/>
                  <a:pt x="164" y="134"/>
                </a:cubicBezTo>
                <a:cubicBezTo>
                  <a:pt x="164" y="180"/>
                  <a:pt x="164" y="180"/>
                  <a:pt x="164" y="180"/>
                </a:cubicBezTo>
                <a:cubicBezTo>
                  <a:pt x="164" y="187"/>
                  <a:pt x="169" y="192"/>
                  <a:pt x="176" y="192"/>
                </a:cubicBezTo>
                <a:cubicBezTo>
                  <a:pt x="183" y="192"/>
                  <a:pt x="188" y="187"/>
                  <a:pt x="188" y="180"/>
                </a:cubicBezTo>
                <a:cubicBezTo>
                  <a:pt x="188" y="146"/>
                  <a:pt x="188" y="146"/>
                  <a:pt x="188" y="146"/>
                </a:cubicBezTo>
                <a:cubicBezTo>
                  <a:pt x="193" y="147"/>
                  <a:pt x="198" y="148"/>
                  <a:pt x="204" y="148"/>
                </a:cubicBezTo>
                <a:cubicBezTo>
                  <a:pt x="211" y="148"/>
                  <a:pt x="217" y="147"/>
                  <a:pt x="223" y="145"/>
                </a:cubicBezTo>
                <a:cubicBezTo>
                  <a:pt x="208" y="207"/>
                  <a:pt x="208" y="207"/>
                  <a:pt x="208" y="207"/>
                </a:cubicBezTo>
                <a:cubicBezTo>
                  <a:pt x="208" y="207"/>
                  <a:pt x="208" y="207"/>
                  <a:pt x="208" y="207"/>
                </a:cubicBezTo>
                <a:cubicBezTo>
                  <a:pt x="206" y="212"/>
                  <a:pt x="202" y="216"/>
                  <a:pt x="196" y="216"/>
                </a:cubicBezTo>
                <a:cubicBezTo>
                  <a:pt x="194" y="216"/>
                  <a:pt x="194" y="216"/>
                  <a:pt x="194" y="216"/>
                </a:cubicBezTo>
                <a:cubicBezTo>
                  <a:pt x="191" y="216"/>
                  <a:pt x="191" y="216"/>
                  <a:pt x="191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54" y="216"/>
                  <a:pt x="50" y="212"/>
                  <a:pt x="48" y="207"/>
                </a:cubicBezTo>
                <a:cubicBezTo>
                  <a:pt x="48" y="207"/>
                  <a:pt x="48" y="207"/>
                  <a:pt x="48" y="207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5" y="104"/>
                  <a:pt x="0" y="99"/>
                  <a:pt x="0" y="92"/>
                </a:cubicBezTo>
                <a:cubicBezTo>
                  <a:pt x="0" y="85"/>
                  <a:pt x="5" y="80"/>
                  <a:pt x="12" y="80"/>
                </a:cubicBezTo>
                <a:cubicBezTo>
                  <a:pt x="58" y="80"/>
                  <a:pt x="58" y="80"/>
                  <a:pt x="58" y="80"/>
                </a:cubicBezTo>
                <a:cubicBezTo>
                  <a:pt x="98" y="80"/>
                  <a:pt x="98" y="80"/>
                  <a:pt x="98" y="80"/>
                </a:cubicBezTo>
                <a:close/>
                <a:moveTo>
                  <a:pt x="116" y="180"/>
                </a:moveTo>
                <a:cubicBezTo>
                  <a:pt x="116" y="187"/>
                  <a:pt x="121" y="192"/>
                  <a:pt x="128" y="192"/>
                </a:cubicBezTo>
                <a:cubicBezTo>
                  <a:pt x="135" y="192"/>
                  <a:pt x="140" y="187"/>
                  <a:pt x="140" y="180"/>
                </a:cubicBezTo>
                <a:cubicBezTo>
                  <a:pt x="140" y="116"/>
                  <a:pt x="140" y="116"/>
                  <a:pt x="140" y="116"/>
                </a:cubicBezTo>
                <a:cubicBezTo>
                  <a:pt x="140" y="109"/>
                  <a:pt x="135" y="104"/>
                  <a:pt x="128" y="104"/>
                </a:cubicBezTo>
                <a:cubicBezTo>
                  <a:pt x="121" y="104"/>
                  <a:pt x="116" y="109"/>
                  <a:pt x="116" y="116"/>
                </a:cubicBezTo>
                <a:lnTo>
                  <a:pt x="116" y="180"/>
                </a:lnTo>
                <a:close/>
                <a:moveTo>
                  <a:pt x="92" y="116"/>
                </a:moveTo>
                <a:cubicBezTo>
                  <a:pt x="92" y="109"/>
                  <a:pt x="87" y="104"/>
                  <a:pt x="80" y="104"/>
                </a:cubicBezTo>
                <a:cubicBezTo>
                  <a:pt x="73" y="104"/>
                  <a:pt x="68" y="109"/>
                  <a:pt x="68" y="116"/>
                </a:cubicBezTo>
                <a:cubicBezTo>
                  <a:pt x="68" y="180"/>
                  <a:pt x="68" y="180"/>
                  <a:pt x="68" y="180"/>
                </a:cubicBezTo>
                <a:cubicBezTo>
                  <a:pt x="68" y="187"/>
                  <a:pt x="73" y="192"/>
                  <a:pt x="80" y="192"/>
                </a:cubicBezTo>
                <a:cubicBezTo>
                  <a:pt x="87" y="192"/>
                  <a:pt x="92" y="187"/>
                  <a:pt x="92" y="180"/>
                </a:cubicBezTo>
                <a:lnTo>
                  <a:pt x="92" y="1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5EA058-9FAA-400C-9D19-AB09E953E501}"/>
              </a:ext>
            </a:extLst>
          </p:cNvPr>
          <p:cNvSpPr txBox="1"/>
          <p:nvPr/>
        </p:nvSpPr>
        <p:spPr>
          <a:xfrm>
            <a:off x="258418" y="2146852"/>
            <a:ext cx="4109530" cy="369331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Method: Using Model-fitted feature importance: </a:t>
            </a:r>
            <a:r>
              <a:rPr lang="en-US" dirty="0" err="1"/>
              <a:t>Xgboost</a:t>
            </a:r>
            <a:r>
              <a:rPr lang="en-US" dirty="0"/>
              <a:t> weight</a:t>
            </a:r>
          </a:p>
          <a:p>
            <a:endParaRPr lang="en-US" dirty="0"/>
          </a:p>
          <a:p>
            <a:r>
              <a:rPr lang="en-US" dirty="0"/>
              <a:t>Top 5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Accumulated Total Purchase Amount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Total purchase amount in Jan-May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Days between customer last purchase date and 2016.05.31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Standard Deviation of purchase amount per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Purchase Amount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D6B8F4-76C0-45B5-8E32-697FB0EA0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553" y="1549682"/>
            <a:ext cx="68484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0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675312" y="0"/>
            <a:ext cx="651668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4C9F6F-B8DB-4858-A9AC-EDFE4A9396DB}"/>
              </a:ext>
            </a:extLst>
          </p:cNvPr>
          <p:cNvSpPr txBox="1"/>
          <p:nvPr/>
        </p:nvSpPr>
        <p:spPr>
          <a:xfrm>
            <a:off x="403272" y="528816"/>
            <a:ext cx="38869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  <a:ea typeface="Kozuka Gothic Pr6N EL" panose="020B0200000000000000" pitchFamily="34" charset="-128"/>
              </a:rPr>
              <a:t>Table</a:t>
            </a:r>
          </a:p>
          <a:p>
            <a:r>
              <a:rPr lang="en-US" sz="3200" dirty="0">
                <a:latin typeface="+mj-lt"/>
                <a:ea typeface="Kozuka Gothic Pr6N EL" panose="020B0200000000000000" pitchFamily="34" charset="-128"/>
              </a:rPr>
              <a:t>Of Content</a:t>
            </a:r>
            <a:endParaRPr lang="id-ID" sz="3200" dirty="0">
              <a:latin typeface="+mj-lt"/>
              <a:ea typeface="Kozuka Gothic Pr6N EL" panose="020B0200000000000000" pitchFamily="34" charset="-128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B33649-4787-42F3-98D9-7ACCFAA31908}"/>
              </a:ext>
            </a:extLst>
          </p:cNvPr>
          <p:cNvGrpSpPr/>
          <p:nvPr/>
        </p:nvGrpSpPr>
        <p:grpSpPr>
          <a:xfrm>
            <a:off x="869872" y="1964115"/>
            <a:ext cx="3420335" cy="813405"/>
            <a:chOff x="949385" y="1944237"/>
            <a:chExt cx="3420335" cy="81340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FC7D0D-29FA-4661-946A-3F84E8EFFC5E}"/>
                </a:ext>
              </a:extLst>
            </p:cNvPr>
            <p:cNvSpPr txBox="1"/>
            <p:nvPr/>
          </p:nvSpPr>
          <p:spPr>
            <a:xfrm>
              <a:off x="949385" y="1988201"/>
              <a:ext cx="83700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chemeClr val="bg2">
                      <a:lumMod val="75000"/>
                    </a:schemeClr>
                  </a:solidFill>
                  <a:latin typeface="Bebas" pitchFamily="2" charset="0"/>
                  <a:ea typeface="Kozuka Gothic Pr6N EL" panose="020B0200000000000000" pitchFamily="34" charset="-128"/>
                </a:rPr>
                <a:t>01</a:t>
              </a:r>
              <a:endParaRPr lang="id-ID" sz="4400" dirty="0">
                <a:solidFill>
                  <a:schemeClr val="bg2">
                    <a:lumMod val="75000"/>
                  </a:schemeClr>
                </a:solidFill>
                <a:latin typeface="Bebas" pitchFamily="2" charset="0"/>
                <a:ea typeface="Kozuka Gothic Pr6N EL" panose="020B0200000000000000" pitchFamily="34" charset="-128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E900CB-BE39-4D72-AD9F-F92537FD1BCF}"/>
                </a:ext>
              </a:extLst>
            </p:cNvPr>
            <p:cNvSpPr txBox="1"/>
            <p:nvPr/>
          </p:nvSpPr>
          <p:spPr>
            <a:xfrm>
              <a:off x="1795918" y="1944237"/>
              <a:ext cx="25738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>
                      <a:lumMod val="75000"/>
                    </a:schemeClr>
                  </a:solidFill>
                  <a:latin typeface="Source Sans Pro" panose="020B0503030403020204" pitchFamily="34" charset="0"/>
                </a:rPr>
                <a:t>Background and Key Question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E3979D3-6290-4720-AD07-F808AB22C992}"/>
              </a:ext>
            </a:extLst>
          </p:cNvPr>
          <p:cNvGrpSpPr/>
          <p:nvPr/>
        </p:nvGrpSpPr>
        <p:grpSpPr>
          <a:xfrm>
            <a:off x="1555672" y="2881811"/>
            <a:ext cx="3886935" cy="921806"/>
            <a:chOff x="1635185" y="2861933"/>
            <a:chExt cx="3469347" cy="92180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4ECFE3-3FF6-41C9-95A4-E73F03AEA44E}"/>
                </a:ext>
              </a:extLst>
            </p:cNvPr>
            <p:cNvSpPr txBox="1"/>
            <p:nvPr/>
          </p:nvSpPr>
          <p:spPr>
            <a:xfrm>
              <a:off x="1635185" y="2861933"/>
              <a:ext cx="83700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chemeClr val="bg2">
                      <a:lumMod val="75000"/>
                    </a:schemeClr>
                  </a:solidFill>
                  <a:latin typeface="Bebas" pitchFamily="2" charset="0"/>
                  <a:ea typeface="Kozuka Gothic Pr6N EL" panose="020B0200000000000000" pitchFamily="34" charset="-128"/>
                </a:rPr>
                <a:t>02</a:t>
              </a:r>
              <a:endParaRPr lang="id-ID" sz="4400" dirty="0">
                <a:solidFill>
                  <a:schemeClr val="bg2">
                    <a:lumMod val="75000"/>
                  </a:schemeClr>
                </a:solidFill>
                <a:latin typeface="Bebas" pitchFamily="2" charset="0"/>
                <a:ea typeface="Kozuka Gothic Pr6N EL" panose="020B0200000000000000" pitchFamily="34" charset="-128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B105D3-214F-4E7B-9530-DC16EDD70C3F}"/>
                </a:ext>
              </a:extLst>
            </p:cNvPr>
            <p:cNvSpPr txBox="1"/>
            <p:nvPr/>
          </p:nvSpPr>
          <p:spPr>
            <a:xfrm>
              <a:off x="2530730" y="3075853"/>
              <a:ext cx="25738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>
                      <a:lumMod val="75000"/>
                    </a:schemeClr>
                  </a:solidFill>
                  <a:latin typeface="Source Sans Pro" panose="020B0503030403020204" pitchFamily="34" charset="0"/>
                </a:rPr>
                <a:t>Feature Engineering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EF2E8E8-01D5-4939-B4BB-5BDA915ED642}"/>
              </a:ext>
            </a:extLst>
          </p:cNvPr>
          <p:cNvGrpSpPr/>
          <p:nvPr/>
        </p:nvGrpSpPr>
        <p:grpSpPr>
          <a:xfrm>
            <a:off x="869872" y="3755543"/>
            <a:ext cx="4204158" cy="769441"/>
            <a:chOff x="949385" y="3735665"/>
            <a:chExt cx="4204158" cy="76944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AD3160D-0D34-46B8-904D-7CAC0DDA57EF}"/>
                </a:ext>
              </a:extLst>
            </p:cNvPr>
            <p:cNvSpPr txBox="1"/>
            <p:nvPr/>
          </p:nvSpPr>
          <p:spPr>
            <a:xfrm>
              <a:off x="949385" y="3735665"/>
              <a:ext cx="83700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chemeClr val="accent2"/>
                  </a:solidFill>
                  <a:latin typeface="Bebas" pitchFamily="2" charset="0"/>
                  <a:ea typeface="Kozuka Gothic Pr6N EL" panose="020B0200000000000000" pitchFamily="34" charset="-128"/>
                </a:rPr>
                <a:t>03</a:t>
              </a:r>
              <a:endParaRPr lang="id-ID" sz="4400" dirty="0">
                <a:solidFill>
                  <a:schemeClr val="accent2"/>
                </a:solidFill>
                <a:latin typeface="Bebas" pitchFamily="2" charset="0"/>
                <a:ea typeface="Kozuka Gothic Pr6N EL" panose="020B0200000000000000" pitchFamily="34" charset="-12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510FA0-37A4-4CB5-BB29-8F499639F410}"/>
                </a:ext>
              </a:extLst>
            </p:cNvPr>
            <p:cNvSpPr txBox="1"/>
            <p:nvPr/>
          </p:nvSpPr>
          <p:spPr>
            <a:xfrm>
              <a:off x="1786392" y="3919876"/>
              <a:ext cx="33671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Source Sans Pro" panose="020B0503030403020204" pitchFamily="34" charset="0"/>
                </a:rPr>
                <a:t>Prediction of Repurchase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CA9115-86AF-48C1-8E9F-8193AFB1E374}"/>
              </a:ext>
            </a:extLst>
          </p:cNvPr>
          <p:cNvGrpSpPr/>
          <p:nvPr/>
        </p:nvGrpSpPr>
        <p:grpSpPr>
          <a:xfrm>
            <a:off x="1555672" y="4629275"/>
            <a:ext cx="3493853" cy="769441"/>
            <a:chOff x="1635185" y="4609397"/>
            <a:chExt cx="3493853" cy="76944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DEF8010-2E04-40EB-95B1-2305B363F261}"/>
                </a:ext>
              </a:extLst>
            </p:cNvPr>
            <p:cNvSpPr txBox="1"/>
            <p:nvPr/>
          </p:nvSpPr>
          <p:spPr>
            <a:xfrm>
              <a:off x="1635185" y="4609397"/>
              <a:ext cx="83700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chemeClr val="bg2">
                      <a:lumMod val="75000"/>
                    </a:schemeClr>
                  </a:solidFill>
                  <a:latin typeface="Bebas" pitchFamily="2" charset="0"/>
                  <a:ea typeface="Kozuka Gothic Pr6N EL" panose="020B0200000000000000" pitchFamily="34" charset="-128"/>
                </a:rPr>
                <a:t>04</a:t>
              </a:r>
              <a:endParaRPr lang="id-ID" sz="4400" dirty="0">
                <a:solidFill>
                  <a:schemeClr val="bg2">
                    <a:lumMod val="75000"/>
                  </a:schemeClr>
                </a:solidFill>
                <a:latin typeface="Bebas" pitchFamily="2" charset="0"/>
                <a:ea typeface="Kozuka Gothic Pr6N EL" panose="020B0200000000000000" pitchFamily="34" charset="-128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4045890-BC85-49DF-8B4B-C3745DFC71E8}"/>
                </a:ext>
              </a:extLst>
            </p:cNvPr>
            <p:cNvSpPr txBox="1"/>
            <p:nvPr/>
          </p:nvSpPr>
          <p:spPr>
            <a:xfrm>
              <a:off x="2555236" y="4809291"/>
              <a:ext cx="25738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>
                      <a:lumMod val="75000"/>
                    </a:schemeClr>
                  </a:solidFill>
                  <a:latin typeface="Source Sans Pro" panose="020B0503030403020204" pitchFamily="34" charset="0"/>
                </a:rPr>
                <a:t>Next Step</a:t>
              </a:r>
            </a:p>
          </p:txBody>
        </p:sp>
      </p:grpSp>
      <p:pic>
        <p:nvPicPr>
          <p:cNvPr id="35" name="Picture 34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8335781E-0A52-4618-A161-B628A303E1C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312" y="0"/>
            <a:ext cx="6519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0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E3C027-9499-4A77-8715-3DE6563561B1}"/>
              </a:ext>
            </a:extLst>
          </p:cNvPr>
          <p:cNvSpPr/>
          <p:nvPr/>
        </p:nvSpPr>
        <p:spPr>
          <a:xfrm>
            <a:off x="0" y="0"/>
            <a:ext cx="12192000" cy="13542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TextBox 10"/>
          <p:cNvSpPr txBox="1"/>
          <p:nvPr/>
        </p:nvSpPr>
        <p:spPr>
          <a:xfrm>
            <a:off x="1414374" y="209360"/>
            <a:ext cx="104086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Kozuka Gothic Pr6N EL" panose="020B0200000000000000" pitchFamily="34" charset="-128"/>
              </a:rPr>
              <a:t>Model Selection And Comparation: </a:t>
            </a:r>
            <a:r>
              <a:rPr lang="en-US" altLang="zh-CN" sz="3200" dirty="0">
                <a:solidFill>
                  <a:schemeClr val="bg1"/>
                </a:solidFill>
                <a:ea typeface="Kozuka Gothic Pr6N EL" panose="020B0200000000000000" pitchFamily="34" charset="-128"/>
              </a:rPr>
              <a:t>GBM h</a:t>
            </a:r>
            <a:r>
              <a:rPr lang="en-US" sz="3200" dirty="0">
                <a:solidFill>
                  <a:schemeClr val="bg1"/>
                </a:solidFill>
                <a:ea typeface="Kozuka Gothic Pr6N EL" panose="020B0200000000000000" pitchFamily="34" charset="-128"/>
              </a:rPr>
              <a:t>as a Higher Accuracy and AUC Through Cross-Validation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9E1A94-0615-42D5-976B-CF27DFC2B6A4}"/>
              </a:ext>
            </a:extLst>
          </p:cNvPr>
          <p:cNvSpPr txBox="1"/>
          <p:nvPr/>
        </p:nvSpPr>
        <p:spPr>
          <a:xfrm>
            <a:off x="978195" y="2052084"/>
            <a:ext cx="5117805" cy="712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06B7B-AF3C-41CF-971B-C117A61422DE}"/>
              </a:ext>
            </a:extLst>
          </p:cNvPr>
          <p:cNvSpPr txBox="1"/>
          <p:nvPr/>
        </p:nvSpPr>
        <p:spPr>
          <a:xfrm>
            <a:off x="417443" y="2020188"/>
            <a:ext cx="47606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Models to Compare: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Tree-related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Glmnet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Logistic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Xgboost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Gbm</a:t>
            </a:r>
            <a:endParaRPr lang="en-US" sz="2400" dirty="0"/>
          </a:p>
          <a:p>
            <a:r>
              <a:rPr lang="en-US" sz="2400" b="1" dirty="0"/>
              <a:t>Dataset to Compare: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With/without Normalization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With/without Dummy variables</a:t>
            </a:r>
          </a:p>
          <a:p>
            <a:r>
              <a:rPr lang="en-US" sz="2400" b="1" dirty="0"/>
              <a:t>Metrics to compare model: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Area under Curve</a:t>
            </a:r>
          </a:p>
        </p:txBody>
      </p:sp>
      <p:sp>
        <p:nvSpPr>
          <p:cNvPr id="10" name="AutoShape 59">
            <a:extLst>
              <a:ext uri="{FF2B5EF4-FFF2-40B4-BE49-F238E27FC236}">
                <a16:creationId xmlns:a16="http://schemas.microsoft.com/office/drawing/2014/main" id="{F269BC08-C273-4359-A5C0-1C15ABFAF1C5}"/>
              </a:ext>
            </a:extLst>
          </p:cNvPr>
          <p:cNvSpPr>
            <a:spLocks/>
          </p:cNvSpPr>
          <p:nvPr/>
        </p:nvSpPr>
        <p:spPr bwMode="auto">
          <a:xfrm>
            <a:off x="369014" y="267189"/>
            <a:ext cx="676346" cy="675192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3456C-841B-48A8-8C9E-A3C0CD52B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13" y="1442876"/>
            <a:ext cx="10656173" cy="52798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792BDC-60B4-4D7F-AD61-C9786E785476}"/>
              </a:ext>
            </a:extLst>
          </p:cNvPr>
          <p:cNvSpPr/>
          <p:nvPr/>
        </p:nvSpPr>
        <p:spPr>
          <a:xfrm>
            <a:off x="10107242" y="1595007"/>
            <a:ext cx="917944" cy="505363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6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13542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TextBox 10"/>
          <p:cNvSpPr txBox="1"/>
          <p:nvPr/>
        </p:nvSpPr>
        <p:spPr>
          <a:xfrm>
            <a:off x="1414374" y="209360"/>
            <a:ext cx="104086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Kozuka Gothic Pr6N EL" panose="020B0200000000000000" pitchFamily="34" charset="-128"/>
              </a:rPr>
              <a:t>Model Selection And Comparation: GBM has a Better Performance after Tuning and Feature 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06B7B-AF3C-41CF-971B-C117A61422DE}"/>
              </a:ext>
            </a:extLst>
          </p:cNvPr>
          <p:cNvSpPr txBox="1"/>
          <p:nvPr/>
        </p:nvSpPr>
        <p:spPr>
          <a:xfrm>
            <a:off x="0" y="3881511"/>
            <a:ext cx="4678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Final Performance</a:t>
            </a:r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6F9226-E4FB-4443-B16C-81303FFBA35D}"/>
              </a:ext>
            </a:extLst>
          </p:cNvPr>
          <p:cNvSpPr txBox="1"/>
          <p:nvPr/>
        </p:nvSpPr>
        <p:spPr>
          <a:xfrm>
            <a:off x="340704" y="1859340"/>
            <a:ext cx="3642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Final Model </a:t>
            </a:r>
          </a:p>
          <a:p>
            <a:pPr algn="ctr"/>
            <a:r>
              <a:rPr lang="en-US" sz="2400" dirty="0"/>
              <a:t>Gradient Boosting with parameter tuning</a:t>
            </a:r>
          </a:p>
          <a:p>
            <a:pPr algn="ctr"/>
            <a:endParaRPr lang="en-US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4B91C0-5111-49FF-9A3B-44C3AD2F0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132383"/>
              </p:ext>
            </p:extLst>
          </p:nvPr>
        </p:nvGraphicFramePr>
        <p:xfrm>
          <a:off x="249743" y="4651867"/>
          <a:ext cx="442858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194">
                  <a:extLst>
                    <a:ext uri="{9D8B030D-6E8A-4147-A177-3AD203B41FA5}">
                      <a16:colId xmlns:a16="http://schemas.microsoft.com/office/drawing/2014/main" val="3308606452"/>
                    </a:ext>
                  </a:extLst>
                </a:gridCol>
                <a:gridCol w="1476194">
                  <a:extLst>
                    <a:ext uri="{9D8B030D-6E8A-4147-A177-3AD203B41FA5}">
                      <a16:colId xmlns:a16="http://schemas.microsoft.com/office/drawing/2014/main" val="4170366085"/>
                    </a:ext>
                  </a:extLst>
                </a:gridCol>
                <a:gridCol w="1476194">
                  <a:extLst>
                    <a:ext uri="{9D8B030D-6E8A-4147-A177-3AD203B41FA5}">
                      <a16:colId xmlns:a16="http://schemas.microsoft.com/office/drawing/2014/main" val="3028403078"/>
                    </a:ext>
                  </a:extLst>
                </a:gridCol>
              </a:tblGrid>
              <a:tr h="332043">
                <a:tc>
                  <a:txBody>
                    <a:bodyPr/>
                    <a:lstStyle/>
                    <a:p>
                      <a:r>
                        <a:rPr lang="en-US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106517"/>
                  </a:ext>
                </a:extLst>
              </a:tr>
              <a:tr h="332043">
                <a:tc>
                  <a:txBody>
                    <a:bodyPr/>
                    <a:lstStyle/>
                    <a:p>
                      <a:r>
                        <a:rPr lang="en-US" dirty="0"/>
                        <a:t>AUC*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788700"/>
                  </a:ext>
                </a:extLst>
              </a:tr>
              <a:tr h="332043">
                <a:tc>
                  <a:txBody>
                    <a:bodyPr/>
                    <a:lstStyle/>
                    <a:p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81138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DA448EF-FE17-4FF0-A568-4E2CFE97E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348" y="1792907"/>
            <a:ext cx="6898239" cy="39562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87F648-C117-4E69-B2EE-68191A06A2A8}"/>
              </a:ext>
            </a:extLst>
          </p:cNvPr>
          <p:cNvSpPr txBox="1"/>
          <p:nvPr/>
        </p:nvSpPr>
        <p:spPr>
          <a:xfrm>
            <a:off x="427383" y="6271591"/>
            <a:ext cx="10714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AUC Interpretation: The expectation that a uniformly drawn random positive is ranked before a uniformly drawn random negative is 70%, which is much higher than 0.50</a:t>
            </a:r>
          </a:p>
        </p:txBody>
      </p:sp>
      <p:sp>
        <p:nvSpPr>
          <p:cNvPr id="13" name="AutoShape 59">
            <a:extLst>
              <a:ext uri="{FF2B5EF4-FFF2-40B4-BE49-F238E27FC236}">
                <a16:creationId xmlns:a16="http://schemas.microsoft.com/office/drawing/2014/main" id="{D0B3BE16-B4C3-4703-BCA5-A545E8922EED}"/>
              </a:ext>
            </a:extLst>
          </p:cNvPr>
          <p:cNvSpPr>
            <a:spLocks/>
          </p:cNvSpPr>
          <p:nvPr/>
        </p:nvSpPr>
        <p:spPr bwMode="auto">
          <a:xfrm>
            <a:off x="369014" y="267189"/>
            <a:ext cx="676346" cy="675192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76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13542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TextBox 10"/>
          <p:cNvSpPr txBox="1"/>
          <p:nvPr/>
        </p:nvSpPr>
        <p:spPr>
          <a:xfrm>
            <a:off x="1414374" y="209360"/>
            <a:ext cx="104086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Kozuka Gothic Pr6N EL" panose="020B0200000000000000" pitchFamily="34" charset="-128"/>
              </a:rPr>
              <a:t>Prediction Performance and Business Impact</a:t>
            </a:r>
          </a:p>
          <a:p>
            <a:endParaRPr lang="en-US" sz="3200" dirty="0">
              <a:solidFill>
                <a:schemeClr val="bg1"/>
              </a:solidFill>
              <a:ea typeface="Kozuka Gothic Pr6N EL" panose="020B0200000000000000" pitchFamily="34" charset="-128"/>
            </a:endParaRPr>
          </a:p>
        </p:txBody>
      </p:sp>
      <p:sp>
        <p:nvSpPr>
          <p:cNvPr id="12" name="Freeform 66">
            <a:extLst>
              <a:ext uri="{FF2B5EF4-FFF2-40B4-BE49-F238E27FC236}">
                <a16:creationId xmlns:a16="http://schemas.microsoft.com/office/drawing/2014/main" id="{CF05AC99-121C-4C60-BADA-8A504ABEF697}"/>
              </a:ext>
            </a:extLst>
          </p:cNvPr>
          <p:cNvSpPr>
            <a:spLocks noEditPoints="1"/>
          </p:cNvSpPr>
          <p:nvPr/>
        </p:nvSpPr>
        <p:spPr bwMode="auto">
          <a:xfrm>
            <a:off x="249743" y="233748"/>
            <a:ext cx="914888" cy="771716"/>
          </a:xfrm>
          <a:custGeom>
            <a:avLst/>
            <a:gdLst>
              <a:gd name="T0" fmla="*/ 246955 w 256"/>
              <a:gd name="T1" fmla="*/ 136437 h 216"/>
              <a:gd name="T2" fmla="*/ 415925 w 256"/>
              <a:gd name="T3" fmla="*/ 136437 h 216"/>
              <a:gd name="T4" fmla="*/ 370433 w 256"/>
              <a:gd name="T5" fmla="*/ 97455 h 216"/>
              <a:gd name="T6" fmla="*/ 318443 w 256"/>
              <a:gd name="T7" fmla="*/ 141309 h 216"/>
              <a:gd name="T8" fmla="*/ 292447 w 256"/>
              <a:gd name="T9" fmla="*/ 123443 h 216"/>
              <a:gd name="T10" fmla="*/ 279450 w 256"/>
              <a:gd name="T11" fmla="*/ 155928 h 216"/>
              <a:gd name="T12" fmla="*/ 318443 w 256"/>
              <a:gd name="T13" fmla="*/ 188412 h 216"/>
              <a:gd name="T14" fmla="*/ 383431 w 256"/>
              <a:gd name="T15" fmla="*/ 129940 h 216"/>
              <a:gd name="T16" fmla="*/ 370433 w 256"/>
              <a:gd name="T17" fmla="*/ 97455 h 216"/>
              <a:gd name="T18" fmla="*/ 230708 w 256"/>
              <a:gd name="T19" fmla="*/ 29236 h 216"/>
              <a:gd name="T20" fmla="*/ 227459 w 256"/>
              <a:gd name="T21" fmla="*/ 19491 h 216"/>
              <a:gd name="T22" fmla="*/ 264827 w 256"/>
              <a:gd name="T23" fmla="*/ 11370 h 216"/>
              <a:gd name="T24" fmla="*/ 282699 w 256"/>
              <a:gd name="T25" fmla="*/ 45479 h 216"/>
              <a:gd name="T26" fmla="*/ 185217 w 256"/>
              <a:gd name="T27" fmla="*/ 29236 h 216"/>
              <a:gd name="T28" fmla="*/ 99107 w 256"/>
              <a:gd name="T29" fmla="*/ 110449 h 216"/>
              <a:gd name="T30" fmla="*/ 151098 w 256"/>
              <a:gd name="T31" fmla="*/ 11370 h 216"/>
              <a:gd name="T32" fmla="*/ 188466 w 256"/>
              <a:gd name="T33" fmla="*/ 19491 h 216"/>
              <a:gd name="T34" fmla="*/ 159221 w 256"/>
              <a:gd name="T35" fmla="*/ 129940 h 216"/>
              <a:gd name="T36" fmla="*/ 227459 w 256"/>
              <a:gd name="T37" fmla="*/ 136437 h 216"/>
              <a:gd name="T38" fmla="*/ 266452 w 256"/>
              <a:gd name="T39" fmla="*/ 292364 h 216"/>
              <a:gd name="T40" fmla="*/ 305445 w 256"/>
              <a:gd name="T41" fmla="*/ 292364 h 216"/>
              <a:gd name="T42" fmla="*/ 331440 w 256"/>
              <a:gd name="T43" fmla="*/ 240388 h 216"/>
              <a:gd name="T44" fmla="*/ 337939 w 256"/>
              <a:gd name="T45" fmla="*/ 336219 h 216"/>
              <a:gd name="T46" fmla="*/ 318443 w 256"/>
              <a:gd name="T47" fmla="*/ 350837 h 216"/>
              <a:gd name="T48" fmla="*/ 310319 w 256"/>
              <a:gd name="T49" fmla="*/ 350837 h 216"/>
              <a:gd name="T50" fmla="*/ 97482 w 256"/>
              <a:gd name="T51" fmla="*/ 350837 h 216"/>
              <a:gd name="T52" fmla="*/ 77986 w 256"/>
              <a:gd name="T53" fmla="*/ 336219 h 216"/>
              <a:gd name="T54" fmla="*/ 37368 w 256"/>
              <a:gd name="T55" fmla="*/ 168922 h 216"/>
              <a:gd name="T56" fmla="*/ 0 w 256"/>
              <a:gd name="T57" fmla="*/ 149431 h 216"/>
              <a:gd name="T58" fmla="*/ 94233 w 256"/>
              <a:gd name="T59" fmla="*/ 129940 h 216"/>
              <a:gd name="T60" fmla="*/ 188466 w 256"/>
              <a:gd name="T61" fmla="*/ 292364 h 216"/>
              <a:gd name="T62" fmla="*/ 227459 w 256"/>
              <a:gd name="T63" fmla="*/ 292364 h 216"/>
              <a:gd name="T64" fmla="*/ 207963 w 256"/>
              <a:gd name="T65" fmla="*/ 168922 h 216"/>
              <a:gd name="T66" fmla="*/ 188466 w 256"/>
              <a:gd name="T67" fmla="*/ 292364 h 216"/>
              <a:gd name="T68" fmla="*/ 129977 w 256"/>
              <a:gd name="T69" fmla="*/ 168922 h 216"/>
              <a:gd name="T70" fmla="*/ 110480 w 256"/>
              <a:gd name="T71" fmla="*/ 292364 h 216"/>
              <a:gd name="T72" fmla="*/ 149473 w 256"/>
              <a:gd name="T73" fmla="*/ 292364 h 21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56" h="216">
                <a:moveTo>
                  <a:pt x="204" y="136"/>
                </a:moveTo>
                <a:cubicBezTo>
                  <a:pt x="175" y="136"/>
                  <a:pt x="152" y="113"/>
                  <a:pt x="152" y="84"/>
                </a:cubicBezTo>
                <a:cubicBezTo>
                  <a:pt x="152" y="55"/>
                  <a:pt x="175" y="32"/>
                  <a:pt x="204" y="32"/>
                </a:cubicBezTo>
                <a:cubicBezTo>
                  <a:pt x="233" y="32"/>
                  <a:pt x="256" y="55"/>
                  <a:pt x="256" y="84"/>
                </a:cubicBezTo>
                <a:cubicBezTo>
                  <a:pt x="256" y="113"/>
                  <a:pt x="233" y="136"/>
                  <a:pt x="204" y="136"/>
                </a:cubicBezTo>
                <a:moveTo>
                  <a:pt x="228" y="60"/>
                </a:moveTo>
                <a:cubicBezTo>
                  <a:pt x="225" y="60"/>
                  <a:pt x="222" y="61"/>
                  <a:pt x="220" y="64"/>
                </a:cubicBezTo>
                <a:cubicBezTo>
                  <a:pt x="196" y="87"/>
                  <a:pt x="196" y="87"/>
                  <a:pt x="196" y="87"/>
                </a:cubicBezTo>
                <a:cubicBezTo>
                  <a:pt x="188" y="80"/>
                  <a:pt x="188" y="80"/>
                  <a:pt x="188" y="80"/>
                </a:cubicBezTo>
                <a:cubicBezTo>
                  <a:pt x="186" y="77"/>
                  <a:pt x="183" y="76"/>
                  <a:pt x="180" y="76"/>
                </a:cubicBezTo>
                <a:cubicBezTo>
                  <a:pt x="173" y="76"/>
                  <a:pt x="168" y="81"/>
                  <a:pt x="168" y="88"/>
                </a:cubicBezTo>
                <a:cubicBezTo>
                  <a:pt x="168" y="91"/>
                  <a:pt x="169" y="94"/>
                  <a:pt x="172" y="96"/>
                </a:cubicBezTo>
                <a:cubicBezTo>
                  <a:pt x="188" y="112"/>
                  <a:pt x="188" y="112"/>
                  <a:pt x="188" y="112"/>
                </a:cubicBezTo>
                <a:cubicBezTo>
                  <a:pt x="190" y="115"/>
                  <a:pt x="193" y="116"/>
                  <a:pt x="196" y="116"/>
                </a:cubicBezTo>
                <a:cubicBezTo>
                  <a:pt x="199" y="116"/>
                  <a:pt x="202" y="115"/>
                  <a:pt x="204" y="112"/>
                </a:cubicBezTo>
                <a:cubicBezTo>
                  <a:pt x="236" y="80"/>
                  <a:pt x="236" y="80"/>
                  <a:pt x="236" y="80"/>
                </a:cubicBezTo>
                <a:cubicBezTo>
                  <a:pt x="239" y="78"/>
                  <a:pt x="240" y="75"/>
                  <a:pt x="240" y="72"/>
                </a:cubicBezTo>
                <a:cubicBezTo>
                  <a:pt x="240" y="65"/>
                  <a:pt x="235" y="60"/>
                  <a:pt x="228" y="60"/>
                </a:cubicBezTo>
                <a:moveTo>
                  <a:pt x="155" y="43"/>
                </a:moveTo>
                <a:cubicBezTo>
                  <a:pt x="142" y="18"/>
                  <a:pt x="142" y="18"/>
                  <a:pt x="142" y="18"/>
                </a:cubicBezTo>
                <a:cubicBezTo>
                  <a:pt x="142" y="18"/>
                  <a:pt x="142" y="18"/>
                  <a:pt x="142" y="18"/>
                </a:cubicBezTo>
                <a:cubicBezTo>
                  <a:pt x="141" y="16"/>
                  <a:pt x="140" y="14"/>
                  <a:pt x="140" y="12"/>
                </a:cubicBezTo>
                <a:cubicBezTo>
                  <a:pt x="140" y="5"/>
                  <a:pt x="145" y="0"/>
                  <a:pt x="152" y="0"/>
                </a:cubicBezTo>
                <a:cubicBezTo>
                  <a:pt x="157" y="0"/>
                  <a:pt x="161" y="3"/>
                  <a:pt x="163" y="7"/>
                </a:cubicBezTo>
                <a:cubicBezTo>
                  <a:pt x="163" y="7"/>
                  <a:pt x="163" y="7"/>
                  <a:pt x="163" y="7"/>
                </a:cubicBezTo>
                <a:cubicBezTo>
                  <a:pt x="174" y="28"/>
                  <a:pt x="174" y="28"/>
                  <a:pt x="174" y="28"/>
                </a:cubicBezTo>
                <a:cubicBezTo>
                  <a:pt x="167" y="31"/>
                  <a:pt x="160" y="37"/>
                  <a:pt x="155" y="43"/>
                </a:cubicBezTo>
                <a:moveTo>
                  <a:pt x="114" y="18"/>
                </a:moveTo>
                <a:cubicBezTo>
                  <a:pt x="88" y="68"/>
                  <a:pt x="88" y="68"/>
                  <a:pt x="88" y="68"/>
                </a:cubicBezTo>
                <a:cubicBezTo>
                  <a:pt x="61" y="68"/>
                  <a:pt x="61" y="68"/>
                  <a:pt x="61" y="68"/>
                </a:cubicBezTo>
                <a:cubicBezTo>
                  <a:pt x="93" y="7"/>
                  <a:pt x="93" y="7"/>
                  <a:pt x="93" y="7"/>
                </a:cubicBezTo>
                <a:cubicBezTo>
                  <a:pt x="93" y="7"/>
                  <a:pt x="93" y="7"/>
                  <a:pt x="93" y="7"/>
                </a:cubicBezTo>
                <a:cubicBezTo>
                  <a:pt x="95" y="3"/>
                  <a:pt x="99" y="0"/>
                  <a:pt x="104" y="0"/>
                </a:cubicBezTo>
                <a:cubicBezTo>
                  <a:pt x="111" y="0"/>
                  <a:pt x="116" y="5"/>
                  <a:pt x="116" y="12"/>
                </a:cubicBezTo>
                <a:cubicBezTo>
                  <a:pt x="116" y="14"/>
                  <a:pt x="115" y="16"/>
                  <a:pt x="114" y="18"/>
                </a:cubicBezTo>
                <a:close/>
                <a:moveTo>
                  <a:pt x="98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81"/>
                  <a:pt x="140" y="83"/>
                  <a:pt x="140" y="84"/>
                </a:cubicBezTo>
                <a:cubicBezTo>
                  <a:pt x="140" y="104"/>
                  <a:pt x="149" y="122"/>
                  <a:pt x="164" y="134"/>
                </a:cubicBezTo>
                <a:cubicBezTo>
                  <a:pt x="164" y="180"/>
                  <a:pt x="164" y="180"/>
                  <a:pt x="164" y="180"/>
                </a:cubicBezTo>
                <a:cubicBezTo>
                  <a:pt x="164" y="187"/>
                  <a:pt x="169" y="192"/>
                  <a:pt x="176" y="192"/>
                </a:cubicBezTo>
                <a:cubicBezTo>
                  <a:pt x="183" y="192"/>
                  <a:pt x="188" y="187"/>
                  <a:pt x="188" y="180"/>
                </a:cubicBezTo>
                <a:cubicBezTo>
                  <a:pt x="188" y="146"/>
                  <a:pt x="188" y="146"/>
                  <a:pt x="188" y="146"/>
                </a:cubicBezTo>
                <a:cubicBezTo>
                  <a:pt x="193" y="147"/>
                  <a:pt x="198" y="148"/>
                  <a:pt x="204" y="148"/>
                </a:cubicBezTo>
                <a:cubicBezTo>
                  <a:pt x="211" y="148"/>
                  <a:pt x="217" y="147"/>
                  <a:pt x="223" y="145"/>
                </a:cubicBezTo>
                <a:cubicBezTo>
                  <a:pt x="208" y="207"/>
                  <a:pt x="208" y="207"/>
                  <a:pt x="208" y="207"/>
                </a:cubicBezTo>
                <a:cubicBezTo>
                  <a:pt x="208" y="207"/>
                  <a:pt x="208" y="207"/>
                  <a:pt x="208" y="207"/>
                </a:cubicBezTo>
                <a:cubicBezTo>
                  <a:pt x="206" y="212"/>
                  <a:pt x="202" y="216"/>
                  <a:pt x="196" y="216"/>
                </a:cubicBezTo>
                <a:cubicBezTo>
                  <a:pt x="194" y="216"/>
                  <a:pt x="194" y="216"/>
                  <a:pt x="194" y="216"/>
                </a:cubicBezTo>
                <a:cubicBezTo>
                  <a:pt x="191" y="216"/>
                  <a:pt x="191" y="216"/>
                  <a:pt x="191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54" y="216"/>
                  <a:pt x="50" y="212"/>
                  <a:pt x="48" y="207"/>
                </a:cubicBezTo>
                <a:cubicBezTo>
                  <a:pt x="48" y="207"/>
                  <a:pt x="48" y="207"/>
                  <a:pt x="48" y="207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5" y="104"/>
                  <a:pt x="0" y="99"/>
                  <a:pt x="0" y="92"/>
                </a:cubicBezTo>
                <a:cubicBezTo>
                  <a:pt x="0" y="85"/>
                  <a:pt x="5" y="80"/>
                  <a:pt x="12" y="80"/>
                </a:cubicBezTo>
                <a:cubicBezTo>
                  <a:pt x="58" y="80"/>
                  <a:pt x="58" y="80"/>
                  <a:pt x="58" y="80"/>
                </a:cubicBezTo>
                <a:cubicBezTo>
                  <a:pt x="98" y="80"/>
                  <a:pt x="98" y="80"/>
                  <a:pt x="98" y="80"/>
                </a:cubicBezTo>
                <a:close/>
                <a:moveTo>
                  <a:pt x="116" y="180"/>
                </a:moveTo>
                <a:cubicBezTo>
                  <a:pt x="116" y="187"/>
                  <a:pt x="121" y="192"/>
                  <a:pt x="128" y="192"/>
                </a:cubicBezTo>
                <a:cubicBezTo>
                  <a:pt x="135" y="192"/>
                  <a:pt x="140" y="187"/>
                  <a:pt x="140" y="180"/>
                </a:cubicBezTo>
                <a:cubicBezTo>
                  <a:pt x="140" y="116"/>
                  <a:pt x="140" y="116"/>
                  <a:pt x="140" y="116"/>
                </a:cubicBezTo>
                <a:cubicBezTo>
                  <a:pt x="140" y="109"/>
                  <a:pt x="135" y="104"/>
                  <a:pt x="128" y="104"/>
                </a:cubicBezTo>
                <a:cubicBezTo>
                  <a:pt x="121" y="104"/>
                  <a:pt x="116" y="109"/>
                  <a:pt x="116" y="116"/>
                </a:cubicBezTo>
                <a:lnTo>
                  <a:pt x="116" y="180"/>
                </a:lnTo>
                <a:close/>
                <a:moveTo>
                  <a:pt x="92" y="116"/>
                </a:moveTo>
                <a:cubicBezTo>
                  <a:pt x="92" y="109"/>
                  <a:pt x="87" y="104"/>
                  <a:pt x="80" y="104"/>
                </a:cubicBezTo>
                <a:cubicBezTo>
                  <a:pt x="73" y="104"/>
                  <a:pt x="68" y="109"/>
                  <a:pt x="68" y="116"/>
                </a:cubicBezTo>
                <a:cubicBezTo>
                  <a:pt x="68" y="180"/>
                  <a:pt x="68" y="180"/>
                  <a:pt x="68" y="180"/>
                </a:cubicBezTo>
                <a:cubicBezTo>
                  <a:pt x="68" y="187"/>
                  <a:pt x="73" y="192"/>
                  <a:pt x="80" y="192"/>
                </a:cubicBezTo>
                <a:cubicBezTo>
                  <a:pt x="87" y="192"/>
                  <a:pt x="92" y="187"/>
                  <a:pt x="92" y="180"/>
                </a:cubicBezTo>
                <a:lnTo>
                  <a:pt x="92" y="1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9E1A94-0615-42D5-976B-CF27DFC2B6A4}"/>
              </a:ext>
            </a:extLst>
          </p:cNvPr>
          <p:cNvSpPr txBox="1"/>
          <p:nvPr/>
        </p:nvSpPr>
        <p:spPr>
          <a:xfrm>
            <a:off x="978195" y="2052084"/>
            <a:ext cx="5117805" cy="712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677617-7BDC-4C30-B2E6-822DEA34A0CC}"/>
              </a:ext>
            </a:extLst>
          </p:cNvPr>
          <p:cNvGrpSpPr/>
          <p:nvPr/>
        </p:nvGrpSpPr>
        <p:grpSpPr>
          <a:xfrm>
            <a:off x="482834" y="2313694"/>
            <a:ext cx="2736950" cy="2937660"/>
            <a:chOff x="895830" y="2415326"/>
            <a:chExt cx="2736950" cy="2937660"/>
          </a:xfrm>
        </p:grpSpPr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5D6B2A73-E7A2-417D-A821-77A4E78C44E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72026994"/>
                </p:ext>
              </p:extLst>
            </p:nvPr>
          </p:nvGraphicFramePr>
          <p:xfrm>
            <a:off x="895830" y="2415326"/>
            <a:ext cx="2736950" cy="24699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3B0A03-14E4-493A-B8BA-CD5B46498769}"/>
                </a:ext>
              </a:extLst>
            </p:cNvPr>
            <p:cNvSpPr txBox="1"/>
            <p:nvPr/>
          </p:nvSpPr>
          <p:spPr>
            <a:xfrm>
              <a:off x="1647121" y="3302454"/>
              <a:ext cx="1244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89%</a:t>
              </a:r>
              <a:endParaRPr lang="id-ID" sz="40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D18164-33D0-46E0-AFEE-3DB4B5062C89}"/>
                </a:ext>
              </a:extLst>
            </p:cNvPr>
            <p:cNvSpPr txBox="1"/>
            <p:nvPr/>
          </p:nvSpPr>
          <p:spPr>
            <a:xfrm>
              <a:off x="1079912" y="4891321"/>
              <a:ext cx="235898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  <a:latin typeface="+mj-lt"/>
                </a:rPr>
                <a:t>Model Accuracy</a:t>
              </a:r>
              <a:endParaRPr lang="id-ID" dirty="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03C3D73-F9E5-4D5D-9B5B-0C20EEA1AA91}"/>
              </a:ext>
            </a:extLst>
          </p:cNvPr>
          <p:cNvSpPr txBox="1"/>
          <p:nvPr/>
        </p:nvSpPr>
        <p:spPr>
          <a:xfrm>
            <a:off x="3913958" y="1840078"/>
            <a:ext cx="467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Impact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0170A-AEB1-4F00-9D40-E4C861FCF5A7}"/>
              </a:ext>
            </a:extLst>
          </p:cNvPr>
          <p:cNvSpPr txBox="1"/>
          <p:nvPr/>
        </p:nvSpPr>
        <p:spPr>
          <a:xfrm>
            <a:off x="3250552" y="2726432"/>
            <a:ext cx="594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Revenue Increase=Acquire Revenue By Prediction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Acquire Revenue By Random Choose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05F226-5CBC-425C-9E8C-09CF18FEC8B9}"/>
              </a:ext>
            </a:extLst>
          </p:cNvPr>
          <p:cNvGrpSpPr/>
          <p:nvPr/>
        </p:nvGrpSpPr>
        <p:grpSpPr>
          <a:xfrm>
            <a:off x="9224921" y="2390992"/>
            <a:ext cx="2736950" cy="2937660"/>
            <a:chOff x="895830" y="2415326"/>
            <a:chExt cx="2736950" cy="2937660"/>
          </a:xfrm>
        </p:grpSpPr>
        <p:graphicFrame>
          <p:nvGraphicFramePr>
            <p:cNvPr id="24" name="Chart 23">
              <a:extLst>
                <a:ext uri="{FF2B5EF4-FFF2-40B4-BE49-F238E27FC236}">
                  <a16:creationId xmlns:a16="http://schemas.microsoft.com/office/drawing/2014/main" id="{80189C50-90AA-4D95-9C3E-2A53046CF6A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83559197"/>
                </p:ext>
              </p:extLst>
            </p:nvPr>
          </p:nvGraphicFramePr>
          <p:xfrm>
            <a:off x="895830" y="2415326"/>
            <a:ext cx="2736950" cy="24699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873FAAB-9A2E-4F9C-AB63-6B8042E11877}"/>
                </a:ext>
              </a:extLst>
            </p:cNvPr>
            <p:cNvSpPr txBox="1"/>
            <p:nvPr/>
          </p:nvSpPr>
          <p:spPr>
            <a:xfrm>
              <a:off x="1647121" y="3302454"/>
              <a:ext cx="1244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  <a:latin typeface="+mj-lt"/>
                  <a:ea typeface="Kozuka Gothic Pr6N EL" panose="020B0200000000000000" pitchFamily="34" charset="-128"/>
                </a:rPr>
                <a:t>66%</a:t>
              </a:r>
              <a:endParaRPr lang="id-ID" sz="40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22EF40-E192-4504-849A-62578DFF28CB}"/>
                </a:ext>
              </a:extLst>
            </p:cNvPr>
            <p:cNvSpPr txBox="1"/>
            <p:nvPr/>
          </p:nvSpPr>
          <p:spPr>
            <a:xfrm>
              <a:off x="1841661" y="4891321"/>
              <a:ext cx="83548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  <a:latin typeface="+mj-lt"/>
                </a:rPr>
                <a:t>AUC</a:t>
              </a:r>
              <a:endParaRPr lang="id-ID" dirty="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3" name="Minus Sign 2">
            <a:extLst>
              <a:ext uri="{FF2B5EF4-FFF2-40B4-BE49-F238E27FC236}">
                <a16:creationId xmlns:a16="http://schemas.microsoft.com/office/drawing/2014/main" id="{98E391CE-7DFA-4AD3-99B5-BDD926C9DD0A}"/>
              </a:ext>
            </a:extLst>
          </p:cNvPr>
          <p:cNvSpPr/>
          <p:nvPr/>
        </p:nvSpPr>
        <p:spPr>
          <a:xfrm>
            <a:off x="5884421" y="3462263"/>
            <a:ext cx="675861" cy="52322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0D97FA-D62A-41AC-8276-A536A048D6E8}"/>
              </a:ext>
            </a:extLst>
          </p:cNvPr>
          <p:cNvSpPr txBox="1"/>
          <p:nvPr/>
        </p:nvSpPr>
        <p:spPr>
          <a:xfrm>
            <a:off x="3176734" y="4860923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Marketing cost saving</a:t>
            </a:r>
          </a:p>
        </p:txBody>
      </p:sp>
      <p:sp>
        <p:nvSpPr>
          <p:cNvPr id="18" name="AutoShape 59">
            <a:extLst>
              <a:ext uri="{FF2B5EF4-FFF2-40B4-BE49-F238E27FC236}">
                <a16:creationId xmlns:a16="http://schemas.microsoft.com/office/drawing/2014/main" id="{CA6FA2AB-3C39-4C2E-A52A-A3FF27C25B3C}"/>
              </a:ext>
            </a:extLst>
          </p:cNvPr>
          <p:cNvSpPr>
            <a:spLocks/>
          </p:cNvSpPr>
          <p:nvPr/>
        </p:nvSpPr>
        <p:spPr bwMode="auto">
          <a:xfrm>
            <a:off x="369014" y="267189"/>
            <a:ext cx="676346" cy="675192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43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675312" y="0"/>
            <a:ext cx="651668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4C9F6F-B8DB-4858-A9AC-EDFE4A9396DB}"/>
              </a:ext>
            </a:extLst>
          </p:cNvPr>
          <p:cNvSpPr txBox="1"/>
          <p:nvPr/>
        </p:nvSpPr>
        <p:spPr>
          <a:xfrm>
            <a:off x="403272" y="528816"/>
            <a:ext cx="38869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  <a:ea typeface="Kozuka Gothic Pr6N EL" panose="020B0200000000000000" pitchFamily="34" charset="-128"/>
              </a:rPr>
              <a:t>Table</a:t>
            </a:r>
          </a:p>
          <a:p>
            <a:r>
              <a:rPr lang="en-US" sz="3200" dirty="0">
                <a:latin typeface="+mj-lt"/>
                <a:ea typeface="Kozuka Gothic Pr6N EL" panose="020B0200000000000000" pitchFamily="34" charset="-128"/>
              </a:rPr>
              <a:t>Of Content</a:t>
            </a:r>
            <a:endParaRPr lang="id-ID" sz="3200" dirty="0">
              <a:latin typeface="+mj-lt"/>
              <a:ea typeface="Kozuka Gothic Pr6N EL" panose="020B0200000000000000" pitchFamily="34" charset="-128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B33649-4787-42F3-98D9-7ACCFAA31908}"/>
              </a:ext>
            </a:extLst>
          </p:cNvPr>
          <p:cNvGrpSpPr/>
          <p:nvPr/>
        </p:nvGrpSpPr>
        <p:grpSpPr>
          <a:xfrm>
            <a:off x="869872" y="1964115"/>
            <a:ext cx="3420335" cy="813405"/>
            <a:chOff x="949385" y="1944237"/>
            <a:chExt cx="3420335" cy="81340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FC7D0D-29FA-4661-946A-3F84E8EFFC5E}"/>
                </a:ext>
              </a:extLst>
            </p:cNvPr>
            <p:cNvSpPr txBox="1"/>
            <p:nvPr/>
          </p:nvSpPr>
          <p:spPr>
            <a:xfrm>
              <a:off x="949385" y="1988201"/>
              <a:ext cx="83700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chemeClr val="bg2">
                      <a:lumMod val="75000"/>
                    </a:schemeClr>
                  </a:solidFill>
                  <a:latin typeface="Bebas" pitchFamily="2" charset="0"/>
                  <a:ea typeface="Kozuka Gothic Pr6N EL" panose="020B0200000000000000" pitchFamily="34" charset="-128"/>
                </a:rPr>
                <a:t>01</a:t>
              </a:r>
              <a:endParaRPr lang="id-ID" sz="4400" dirty="0">
                <a:solidFill>
                  <a:schemeClr val="bg2">
                    <a:lumMod val="75000"/>
                  </a:schemeClr>
                </a:solidFill>
                <a:latin typeface="Bebas" pitchFamily="2" charset="0"/>
                <a:ea typeface="Kozuka Gothic Pr6N EL" panose="020B0200000000000000" pitchFamily="34" charset="-128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E900CB-BE39-4D72-AD9F-F92537FD1BCF}"/>
                </a:ext>
              </a:extLst>
            </p:cNvPr>
            <p:cNvSpPr txBox="1"/>
            <p:nvPr/>
          </p:nvSpPr>
          <p:spPr>
            <a:xfrm>
              <a:off x="1795918" y="1944237"/>
              <a:ext cx="25738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>
                      <a:lumMod val="75000"/>
                    </a:schemeClr>
                  </a:solidFill>
                  <a:latin typeface="Source Sans Pro" panose="020B0503030403020204" pitchFamily="34" charset="0"/>
                </a:rPr>
                <a:t>Background and Key Question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E3979D3-6290-4720-AD07-F808AB22C992}"/>
              </a:ext>
            </a:extLst>
          </p:cNvPr>
          <p:cNvGrpSpPr/>
          <p:nvPr/>
        </p:nvGrpSpPr>
        <p:grpSpPr>
          <a:xfrm>
            <a:off x="1428082" y="2848829"/>
            <a:ext cx="3740266" cy="921806"/>
            <a:chOff x="1635185" y="2861933"/>
            <a:chExt cx="3469347" cy="92180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4ECFE3-3FF6-41C9-95A4-E73F03AEA44E}"/>
                </a:ext>
              </a:extLst>
            </p:cNvPr>
            <p:cNvSpPr txBox="1"/>
            <p:nvPr/>
          </p:nvSpPr>
          <p:spPr>
            <a:xfrm>
              <a:off x="1635185" y="2861933"/>
              <a:ext cx="83700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chemeClr val="bg2">
                      <a:lumMod val="75000"/>
                    </a:schemeClr>
                  </a:solidFill>
                  <a:latin typeface="Bebas" pitchFamily="2" charset="0"/>
                  <a:ea typeface="Kozuka Gothic Pr6N EL" panose="020B0200000000000000" pitchFamily="34" charset="-128"/>
                </a:rPr>
                <a:t>02</a:t>
              </a:r>
              <a:endParaRPr lang="id-ID" sz="4400" dirty="0">
                <a:solidFill>
                  <a:schemeClr val="bg2">
                    <a:lumMod val="75000"/>
                  </a:schemeClr>
                </a:solidFill>
                <a:latin typeface="Bebas" pitchFamily="2" charset="0"/>
                <a:ea typeface="Kozuka Gothic Pr6N EL" panose="020B0200000000000000" pitchFamily="34" charset="-128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B105D3-214F-4E7B-9530-DC16EDD70C3F}"/>
                </a:ext>
              </a:extLst>
            </p:cNvPr>
            <p:cNvSpPr txBox="1"/>
            <p:nvPr/>
          </p:nvSpPr>
          <p:spPr>
            <a:xfrm>
              <a:off x="2530730" y="3075853"/>
              <a:ext cx="25738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>
                      <a:lumMod val="75000"/>
                    </a:schemeClr>
                  </a:solidFill>
                  <a:latin typeface="Source Sans Pro" panose="020B0503030403020204" pitchFamily="34" charset="0"/>
                </a:rPr>
                <a:t>Feature Engineering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EF2E8E8-01D5-4939-B4BB-5BDA915ED642}"/>
              </a:ext>
            </a:extLst>
          </p:cNvPr>
          <p:cNvGrpSpPr/>
          <p:nvPr/>
        </p:nvGrpSpPr>
        <p:grpSpPr>
          <a:xfrm>
            <a:off x="869872" y="3755543"/>
            <a:ext cx="4204158" cy="769441"/>
            <a:chOff x="949385" y="3735665"/>
            <a:chExt cx="4204158" cy="76944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AD3160D-0D34-46B8-904D-7CAC0DDA57EF}"/>
                </a:ext>
              </a:extLst>
            </p:cNvPr>
            <p:cNvSpPr txBox="1"/>
            <p:nvPr/>
          </p:nvSpPr>
          <p:spPr>
            <a:xfrm>
              <a:off x="949385" y="3735665"/>
              <a:ext cx="83700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chemeClr val="bg2">
                      <a:lumMod val="75000"/>
                    </a:schemeClr>
                  </a:solidFill>
                  <a:latin typeface="Bebas" pitchFamily="2" charset="0"/>
                  <a:ea typeface="Kozuka Gothic Pr6N EL" panose="020B0200000000000000" pitchFamily="34" charset="-128"/>
                </a:rPr>
                <a:t>03</a:t>
              </a:r>
              <a:endParaRPr lang="id-ID" sz="4400" dirty="0">
                <a:solidFill>
                  <a:schemeClr val="bg2">
                    <a:lumMod val="75000"/>
                  </a:schemeClr>
                </a:solidFill>
                <a:latin typeface="Bebas" pitchFamily="2" charset="0"/>
                <a:ea typeface="Kozuka Gothic Pr6N EL" panose="020B0200000000000000" pitchFamily="34" charset="-12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510FA0-37A4-4CB5-BB29-8F499639F410}"/>
                </a:ext>
              </a:extLst>
            </p:cNvPr>
            <p:cNvSpPr txBox="1"/>
            <p:nvPr/>
          </p:nvSpPr>
          <p:spPr>
            <a:xfrm>
              <a:off x="1786392" y="3919876"/>
              <a:ext cx="33671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>
                      <a:lumMod val="75000"/>
                    </a:schemeClr>
                  </a:solidFill>
                  <a:latin typeface="Source Sans Pro" panose="020B0503030403020204" pitchFamily="34" charset="0"/>
                </a:rPr>
                <a:t>Prediction of Repurchase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CA9115-86AF-48C1-8E9F-8193AFB1E374}"/>
              </a:ext>
            </a:extLst>
          </p:cNvPr>
          <p:cNvGrpSpPr/>
          <p:nvPr/>
        </p:nvGrpSpPr>
        <p:grpSpPr>
          <a:xfrm>
            <a:off x="1555672" y="4629275"/>
            <a:ext cx="3493853" cy="769441"/>
            <a:chOff x="1635185" y="4609397"/>
            <a:chExt cx="3493853" cy="76944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DEF8010-2E04-40EB-95B1-2305B363F261}"/>
                </a:ext>
              </a:extLst>
            </p:cNvPr>
            <p:cNvSpPr txBox="1"/>
            <p:nvPr/>
          </p:nvSpPr>
          <p:spPr>
            <a:xfrm>
              <a:off x="1635185" y="4609397"/>
              <a:ext cx="83700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chemeClr val="accent2"/>
                  </a:solidFill>
                  <a:latin typeface="Bebas" pitchFamily="2" charset="0"/>
                  <a:ea typeface="Kozuka Gothic Pr6N EL" panose="020B0200000000000000" pitchFamily="34" charset="-128"/>
                </a:rPr>
                <a:t>04</a:t>
              </a:r>
              <a:endParaRPr lang="id-ID" sz="4400" dirty="0">
                <a:solidFill>
                  <a:schemeClr val="accent2"/>
                </a:solidFill>
                <a:latin typeface="Bebas" pitchFamily="2" charset="0"/>
                <a:ea typeface="Kozuka Gothic Pr6N EL" panose="020B0200000000000000" pitchFamily="34" charset="-128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4045890-BC85-49DF-8B4B-C3745DFC71E8}"/>
                </a:ext>
              </a:extLst>
            </p:cNvPr>
            <p:cNvSpPr txBox="1"/>
            <p:nvPr/>
          </p:nvSpPr>
          <p:spPr>
            <a:xfrm>
              <a:off x="2555236" y="4809291"/>
              <a:ext cx="25738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Source Sans Pro" panose="020B0503030403020204" pitchFamily="34" charset="0"/>
                </a:rPr>
                <a:t>Next Step</a:t>
              </a:r>
            </a:p>
          </p:txBody>
        </p:sp>
      </p:grpSp>
      <p:pic>
        <p:nvPicPr>
          <p:cNvPr id="35" name="Picture 34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8335781E-0A52-4618-A161-B628A303E1C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312" y="0"/>
            <a:ext cx="6519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6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13542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TextBox 10"/>
          <p:cNvSpPr txBox="1"/>
          <p:nvPr/>
        </p:nvSpPr>
        <p:spPr>
          <a:xfrm>
            <a:off x="1414374" y="209360"/>
            <a:ext cx="10408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Kozuka Gothic Pr6N EL" panose="020B0200000000000000" pitchFamily="34" charset="-128"/>
              </a:rPr>
              <a:t>Next Step: Reactive Predicted Repeated Repurchase Customer with Limited Marketing Resource </a:t>
            </a:r>
          </a:p>
          <a:p>
            <a:endParaRPr lang="en-US" sz="3200" dirty="0">
              <a:solidFill>
                <a:schemeClr val="bg1"/>
              </a:solidFill>
              <a:ea typeface="Kozuka Gothic Pr6N EL" panose="020B02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9E1A94-0615-42D5-976B-CF27DFC2B6A4}"/>
              </a:ext>
            </a:extLst>
          </p:cNvPr>
          <p:cNvSpPr txBox="1"/>
          <p:nvPr/>
        </p:nvSpPr>
        <p:spPr>
          <a:xfrm>
            <a:off x="978195" y="2052084"/>
            <a:ext cx="5117805" cy="712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FE1781-E463-4BCC-A742-1A92DEDDC40E}"/>
              </a:ext>
            </a:extLst>
          </p:cNvPr>
          <p:cNvSpPr txBox="1"/>
          <p:nvPr/>
        </p:nvSpPr>
        <p:spPr>
          <a:xfrm>
            <a:off x="369908" y="1988380"/>
            <a:ext cx="44918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Given the list of  predicted repeated purchase customer</a:t>
            </a:r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Launch different marketing campaign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Phone/e-mail reach out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Time limited sales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Member points reactivation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01A8ADB-6034-4555-AECC-0B6DF4FD5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736" y="1568284"/>
            <a:ext cx="6766738" cy="5080356"/>
          </a:xfrm>
          <a:prstGeom prst="rect">
            <a:avLst/>
          </a:prstGeom>
        </p:spPr>
      </p:pic>
      <p:sp>
        <p:nvSpPr>
          <p:cNvPr id="16" name="Freeform 136">
            <a:extLst>
              <a:ext uri="{FF2B5EF4-FFF2-40B4-BE49-F238E27FC236}">
                <a16:creationId xmlns:a16="http://schemas.microsoft.com/office/drawing/2014/main" id="{B07C67FE-A3E7-428E-93E6-C23594D32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463" y="190113"/>
            <a:ext cx="847448" cy="847448"/>
          </a:xfrm>
          <a:custGeom>
            <a:avLst/>
            <a:gdLst>
              <a:gd name="T0" fmla="*/ 180642 w 634"/>
              <a:gd name="T1" fmla="*/ 84715 h 634"/>
              <a:gd name="T2" fmla="*/ 180642 w 634"/>
              <a:gd name="T3" fmla="*/ 127253 h 634"/>
              <a:gd name="T4" fmla="*/ 180642 w 634"/>
              <a:gd name="T5" fmla="*/ 84715 h 634"/>
              <a:gd name="T6" fmla="*/ 186051 w 634"/>
              <a:gd name="T7" fmla="*/ 116798 h 634"/>
              <a:gd name="T8" fmla="*/ 169825 w 634"/>
              <a:gd name="T9" fmla="*/ 100937 h 634"/>
              <a:gd name="T10" fmla="*/ 186051 w 634"/>
              <a:gd name="T11" fmla="*/ 116798 h 634"/>
              <a:gd name="T12" fmla="*/ 191098 w 634"/>
              <a:gd name="T13" fmla="*/ 185652 h 634"/>
              <a:gd name="T14" fmla="*/ 159369 w 634"/>
              <a:gd name="T15" fmla="*/ 191059 h 634"/>
              <a:gd name="T16" fmla="*/ 191098 w 634"/>
              <a:gd name="T17" fmla="*/ 201874 h 634"/>
              <a:gd name="T18" fmla="*/ 191098 w 634"/>
              <a:gd name="T19" fmla="*/ 185652 h 634"/>
              <a:gd name="T20" fmla="*/ 127639 w 634"/>
              <a:gd name="T21" fmla="*/ 84715 h 634"/>
              <a:gd name="T22" fmla="*/ 32090 w 634"/>
              <a:gd name="T23" fmla="*/ 100937 h 634"/>
              <a:gd name="T24" fmla="*/ 42546 w 634"/>
              <a:gd name="T25" fmla="*/ 201874 h 634"/>
              <a:gd name="T26" fmla="*/ 143504 w 634"/>
              <a:gd name="T27" fmla="*/ 185652 h 634"/>
              <a:gd name="T28" fmla="*/ 127639 w 634"/>
              <a:gd name="T29" fmla="*/ 84715 h 634"/>
              <a:gd name="T30" fmla="*/ 127639 w 634"/>
              <a:gd name="T31" fmla="*/ 180605 h 634"/>
              <a:gd name="T32" fmla="*/ 53363 w 634"/>
              <a:gd name="T33" fmla="*/ 185652 h 634"/>
              <a:gd name="T34" fmla="*/ 42546 w 634"/>
              <a:gd name="T35" fmla="*/ 105984 h 634"/>
              <a:gd name="T36" fmla="*/ 122231 w 634"/>
              <a:gd name="T37" fmla="*/ 100937 h 634"/>
              <a:gd name="T38" fmla="*/ 127639 w 634"/>
              <a:gd name="T39" fmla="*/ 180605 h 634"/>
              <a:gd name="T40" fmla="*/ 191098 w 634"/>
              <a:gd name="T41" fmla="*/ 164383 h 634"/>
              <a:gd name="T42" fmla="*/ 159369 w 634"/>
              <a:gd name="T43" fmla="*/ 169790 h 634"/>
              <a:gd name="T44" fmla="*/ 191098 w 634"/>
              <a:gd name="T45" fmla="*/ 180605 h 634"/>
              <a:gd name="T46" fmla="*/ 191098 w 634"/>
              <a:gd name="T47" fmla="*/ 164383 h 634"/>
              <a:gd name="T48" fmla="*/ 201915 w 634"/>
              <a:gd name="T49" fmla="*/ 58399 h 634"/>
              <a:gd name="T50" fmla="*/ 196507 w 634"/>
              <a:gd name="T51" fmla="*/ 15862 h 634"/>
              <a:gd name="T52" fmla="*/ 191098 w 634"/>
              <a:gd name="T53" fmla="*/ 5407 h 634"/>
              <a:gd name="T54" fmla="*/ 42546 w 634"/>
              <a:gd name="T55" fmla="*/ 5407 h 634"/>
              <a:gd name="T56" fmla="*/ 32090 w 634"/>
              <a:gd name="T57" fmla="*/ 15862 h 634"/>
              <a:gd name="T58" fmla="*/ 32090 w 634"/>
              <a:gd name="T59" fmla="*/ 58399 h 634"/>
              <a:gd name="T60" fmla="*/ 0 w 634"/>
              <a:gd name="T61" fmla="*/ 201874 h 634"/>
              <a:gd name="T62" fmla="*/ 201915 w 634"/>
              <a:gd name="T63" fmla="*/ 228190 h 634"/>
              <a:gd name="T64" fmla="*/ 228236 w 634"/>
              <a:gd name="T65" fmla="*/ 84715 h 634"/>
              <a:gd name="T66" fmla="*/ 212372 w 634"/>
              <a:gd name="T67" fmla="*/ 201874 h 634"/>
              <a:gd name="T68" fmla="*/ 201915 w 634"/>
              <a:gd name="T69" fmla="*/ 212328 h 634"/>
              <a:gd name="T70" fmla="*/ 16225 w 634"/>
              <a:gd name="T71" fmla="*/ 201874 h 634"/>
              <a:gd name="T72" fmla="*/ 32090 w 634"/>
              <a:gd name="T73" fmla="*/ 74261 h 634"/>
              <a:gd name="T74" fmla="*/ 212372 w 634"/>
              <a:gd name="T75" fmla="*/ 84715 h 63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34" h="634">
                <a:moveTo>
                  <a:pt x="501" y="235"/>
                </a:moveTo>
                <a:lnTo>
                  <a:pt x="501" y="235"/>
                </a:lnTo>
                <a:cubicBezTo>
                  <a:pt x="457" y="235"/>
                  <a:pt x="442" y="265"/>
                  <a:pt x="442" y="294"/>
                </a:cubicBezTo>
                <a:cubicBezTo>
                  <a:pt x="442" y="339"/>
                  <a:pt x="457" y="353"/>
                  <a:pt x="501" y="353"/>
                </a:cubicBezTo>
                <a:cubicBezTo>
                  <a:pt x="530" y="353"/>
                  <a:pt x="560" y="339"/>
                  <a:pt x="560" y="294"/>
                </a:cubicBezTo>
                <a:cubicBezTo>
                  <a:pt x="560" y="265"/>
                  <a:pt x="530" y="235"/>
                  <a:pt x="501" y="235"/>
                </a:cubicBezTo>
                <a:close/>
                <a:moveTo>
                  <a:pt x="516" y="324"/>
                </a:moveTo>
                <a:lnTo>
                  <a:pt x="516" y="324"/>
                </a:lnTo>
                <a:cubicBezTo>
                  <a:pt x="471" y="324"/>
                  <a:pt x="471" y="324"/>
                  <a:pt x="471" y="324"/>
                </a:cubicBezTo>
                <a:cubicBezTo>
                  <a:pt x="471" y="280"/>
                  <a:pt x="471" y="280"/>
                  <a:pt x="471" y="280"/>
                </a:cubicBezTo>
                <a:cubicBezTo>
                  <a:pt x="516" y="280"/>
                  <a:pt x="516" y="280"/>
                  <a:pt x="516" y="280"/>
                </a:cubicBezTo>
                <a:lnTo>
                  <a:pt x="516" y="324"/>
                </a:lnTo>
                <a:close/>
                <a:moveTo>
                  <a:pt x="530" y="515"/>
                </a:moveTo>
                <a:lnTo>
                  <a:pt x="530" y="515"/>
                </a:lnTo>
                <a:cubicBezTo>
                  <a:pt x="457" y="515"/>
                  <a:pt x="457" y="515"/>
                  <a:pt x="457" y="515"/>
                </a:cubicBezTo>
                <a:cubicBezTo>
                  <a:pt x="442" y="515"/>
                  <a:pt x="442" y="530"/>
                  <a:pt x="442" y="530"/>
                </a:cubicBezTo>
                <a:cubicBezTo>
                  <a:pt x="442" y="545"/>
                  <a:pt x="442" y="560"/>
                  <a:pt x="457" y="560"/>
                </a:cubicBezTo>
                <a:cubicBezTo>
                  <a:pt x="530" y="560"/>
                  <a:pt x="530" y="560"/>
                  <a:pt x="530" y="560"/>
                </a:cubicBezTo>
                <a:cubicBezTo>
                  <a:pt x="545" y="560"/>
                  <a:pt x="560" y="545"/>
                  <a:pt x="560" y="530"/>
                </a:cubicBezTo>
                <a:cubicBezTo>
                  <a:pt x="560" y="530"/>
                  <a:pt x="545" y="515"/>
                  <a:pt x="530" y="515"/>
                </a:cubicBezTo>
                <a:close/>
                <a:moveTo>
                  <a:pt x="354" y="235"/>
                </a:moveTo>
                <a:lnTo>
                  <a:pt x="354" y="235"/>
                </a:lnTo>
                <a:cubicBezTo>
                  <a:pt x="118" y="235"/>
                  <a:pt x="118" y="235"/>
                  <a:pt x="118" y="235"/>
                </a:cubicBezTo>
                <a:cubicBezTo>
                  <a:pt x="103" y="235"/>
                  <a:pt x="89" y="265"/>
                  <a:pt x="89" y="280"/>
                </a:cubicBezTo>
                <a:cubicBezTo>
                  <a:pt x="89" y="515"/>
                  <a:pt x="89" y="515"/>
                  <a:pt x="89" y="515"/>
                </a:cubicBezTo>
                <a:cubicBezTo>
                  <a:pt x="89" y="530"/>
                  <a:pt x="103" y="560"/>
                  <a:pt x="118" y="560"/>
                </a:cubicBezTo>
                <a:cubicBezTo>
                  <a:pt x="354" y="560"/>
                  <a:pt x="354" y="560"/>
                  <a:pt x="354" y="560"/>
                </a:cubicBezTo>
                <a:cubicBezTo>
                  <a:pt x="383" y="560"/>
                  <a:pt x="398" y="530"/>
                  <a:pt x="398" y="515"/>
                </a:cubicBezTo>
                <a:cubicBezTo>
                  <a:pt x="398" y="280"/>
                  <a:pt x="398" y="280"/>
                  <a:pt x="398" y="280"/>
                </a:cubicBezTo>
                <a:cubicBezTo>
                  <a:pt x="398" y="265"/>
                  <a:pt x="383" y="235"/>
                  <a:pt x="354" y="235"/>
                </a:cubicBezTo>
                <a:close/>
                <a:moveTo>
                  <a:pt x="354" y="501"/>
                </a:moveTo>
                <a:lnTo>
                  <a:pt x="354" y="501"/>
                </a:lnTo>
                <a:cubicBezTo>
                  <a:pt x="354" y="501"/>
                  <a:pt x="354" y="515"/>
                  <a:pt x="339" y="515"/>
                </a:cubicBezTo>
                <a:cubicBezTo>
                  <a:pt x="148" y="515"/>
                  <a:pt x="148" y="515"/>
                  <a:pt x="148" y="515"/>
                </a:cubicBezTo>
                <a:cubicBezTo>
                  <a:pt x="133" y="515"/>
                  <a:pt x="118" y="501"/>
                  <a:pt x="118" y="501"/>
                </a:cubicBezTo>
                <a:cubicBezTo>
                  <a:pt x="118" y="294"/>
                  <a:pt x="118" y="294"/>
                  <a:pt x="118" y="294"/>
                </a:cubicBezTo>
                <a:cubicBezTo>
                  <a:pt x="118" y="294"/>
                  <a:pt x="133" y="280"/>
                  <a:pt x="148" y="280"/>
                </a:cubicBezTo>
                <a:cubicBezTo>
                  <a:pt x="339" y="280"/>
                  <a:pt x="339" y="280"/>
                  <a:pt x="339" y="280"/>
                </a:cubicBezTo>
                <a:cubicBezTo>
                  <a:pt x="354" y="280"/>
                  <a:pt x="354" y="294"/>
                  <a:pt x="354" y="294"/>
                </a:cubicBezTo>
                <a:lnTo>
                  <a:pt x="354" y="501"/>
                </a:lnTo>
                <a:close/>
                <a:moveTo>
                  <a:pt x="530" y="456"/>
                </a:moveTo>
                <a:lnTo>
                  <a:pt x="530" y="456"/>
                </a:lnTo>
                <a:cubicBezTo>
                  <a:pt x="457" y="456"/>
                  <a:pt x="457" y="456"/>
                  <a:pt x="457" y="456"/>
                </a:cubicBezTo>
                <a:cubicBezTo>
                  <a:pt x="442" y="456"/>
                  <a:pt x="442" y="471"/>
                  <a:pt x="442" y="471"/>
                </a:cubicBezTo>
                <a:cubicBezTo>
                  <a:pt x="442" y="486"/>
                  <a:pt x="442" y="501"/>
                  <a:pt x="457" y="501"/>
                </a:cubicBezTo>
                <a:cubicBezTo>
                  <a:pt x="530" y="501"/>
                  <a:pt x="530" y="501"/>
                  <a:pt x="530" y="501"/>
                </a:cubicBezTo>
                <a:cubicBezTo>
                  <a:pt x="545" y="501"/>
                  <a:pt x="560" y="486"/>
                  <a:pt x="560" y="471"/>
                </a:cubicBezTo>
                <a:cubicBezTo>
                  <a:pt x="560" y="471"/>
                  <a:pt x="545" y="456"/>
                  <a:pt x="530" y="456"/>
                </a:cubicBezTo>
                <a:close/>
                <a:moveTo>
                  <a:pt x="560" y="162"/>
                </a:moveTo>
                <a:lnTo>
                  <a:pt x="560" y="162"/>
                </a:lnTo>
                <a:cubicBezTo>
                  <a:pt x="369" y="162"/>
                  <a:pt x="369" y="162"/>
                  <a:pt x="369" y="162"/>
                </a:cubicBezTo>
                <a:cubicBezTo>
                  <a:pt x="545" y="44"/>
                  <a:pt x="545" y="44"/>
                  <a:pt x="545" y="44"/>
                </a:cubicBezTo>
                <a:cubicBezTo>
                  <a:pt x="560" y="44"/>
                  <a:pt x="560" y="30"/>
                  <a:pt x="545" y="15"/>
                </a:cubicBezTo>
                <a:cubicBezTo>
                  <a:pt x="545" y="0"/>
                  <a:pt x="530" y="0"/>
                  <a:pt x="530" y="15"/>
                </a:cubicBezTo>
                <a:cubicBezTo>
                  <a:pt x="530" y="15"/>
                  <a:pt x="339" y="133"/>
                  <a:pt x="324" y="147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03" y="0"/>
                  <a:pt x="89" y="0"/>
                  <a:pt x="89" y="15"/>
                </a:cubicBezTo>
                <a:cubicBezTo>
                  <a:pt x="89" y="30"/>
                  <a:pt x="89" y="44"/>
                  <a:pt x="89" y="44"/>
                </a:cubicBezTo>
                <a:cubicBezTo>
                  <a:pt x="265" y="162"/>
                  <a:pt x="265" y="162"/>
                  <a:pt x="265" y="162"/>
                </a:cubicBezTo>
                <a:cubicBezTo>
                  <a:pt x="89" y="162"/>
                  <a:pt x="89" y="162"/>
                  <a:pt x="89" y="162"/>
                </a:cubicBezTo>
                <a:cubicBezTo>
                  <a:pt x="45" y="162"/>
                  <a:pt x="0" y="192"/>
                  <a:pt x="0" y="235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04"/>
                  <a:pt x="45" y="633"/>
                  <a:pt x="89" y="633"/>
                </a:cubicBezTo>
                <a:cubicBezTo>
                  <a:pt x="560" y="633"/>
                  <a:pt x="560" y="633"/>
                  <a:pt x="560" y="633"/>
                </a:cubicBezTo>
                <a:cubicBezTo>
                  <a:pt x="604" y="633"/>
                  <a:pt x="633" y="604"/>
                  <a:pt x="633" y="560"/>
                </a:cubicBezTo>
                <a:cubicBezTo>
                  <a:pt x="633" y="235"/>
                  <a:pt x="633" y="235"/>
                  <a:pt x="633" y="235"/>
                </a:cubicBezTo>
                <a:cubicBezTo>
                  <a:pt x="633" y="192"/>
                  <a:pt x="604" y="162"/>
                  <a:pt x="560" y="162"/>
                </a:cubicBezTo>
                <a:close/>
                <a:moveTo>
                  <a:pt x="589" y="560"/>
                </a:moveTo>
                <a:lnTo>
                  <a:pt x="589" y="560"/>
                </a:lnTo>
                <a:cubicBezTo>
                  <a:pt x="589" y="574"/>
                  <a:pt x="575" y="589"/>
                  <a:pt x="560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74"/>
                  <a:pt x="45" y="560"/>
                </a:cubicBezTo>
                <a:cubicBezTo>
                  <a:pt x="45" y="235"/>
                  <a:pt x="45" y="235"/>
                  <a:pt x="45" y="235"/>
                </a:cubicBezTo>
                <a:cubicBezTo>
                  <a:pt x="45" y="221"/>
                  <a:pt x="59" y="206"/>
                  <a:pt x="89" y="206"/>
                </a:cubicBezTo>
                <a:cubicBezTo>
                  <a:pt x="560" y="206"/>
                  <a:pt x="560" y="206"/>
                  <a:pt x="560" y="206"/>
                </a:cubicBezTo>
                <a:cubicBezTo>
                  <a:pt x="575" y="206"/>
                  <a:pt x="589" y="221"/>
                  <a:pt x="589" y="235"/>
                </a:cubicBezTo>
                <a:lnTo>
                  <a:pt x="589" y="56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FCF2B00-5744-4F9A-B528-A1659A8E595E}"/>
              </a:ext>
            </a:extLst>
          </p:cNvPr>
          <p:cNvSpPr/>
          <p:nvPr/>
        </p:nvSpPr>
        <p:spPr>
          <a:xfrm>
            <a:off x="2186152" y="2875002"/>
            <a:ext cx="714703" cy="971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8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13542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4374" y="138534"/>
            <a:ext cx="102826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ea typeface="Kozuka Gothic Pr6N EL" panose="020B0200000000000000" pitchFamily="34" charset="-128"/>
              </a:rPr>
              <a:t>Key Question: How to Increase Revenue by 10% in Next Two Months?</a:t>
            </a:r>
          </a:p>
        </p:txBody>
      </p:sp>
      <p:sp>
        <p:nvSpPr>
          <p:cNvPr id="24" name="Freeform 50">
            <a:extLst>
              <a:ext uri="{FF2B5EF4-FFF2-40B4-BE49-F238E27FC236}">
                <a16:creationId xmlns:a16="http://schemas.microsoft.com/office/drawing/2014/main" id="{18E1630A-4669-4655-948E-18B1FE5BFFF9}"/>
              </a:ext>
            </a:extLst>
          </p:cNvPr>
          <p:cNvSpPr>
            <a:spLocks noEditPoints="1"/>
          </p:cNvSpPr>
          <p:nvPr/>
        </p:nvSpPr>
        <p:spPr bwMode="auto">
          <a:xfrm>
            <a:off x="351727" y="329670"/>
            <a:ext cx="713502" cy="678997"/>
          </a:xfrm>
          <a:custGeom>
            <a:avLst/>
            <a:gdLst>
              <a:gd name="T0" fmla="*/ 282575 w 112"/>
              <a:gd name="T1" fmla="*/ 20273 h 109"/>
              <a:gd name="T2" fmla="*/ 262391 w 112"/>
              <a:gd name="T3" fmla="*/ 0 h 109"/>
              <a:gd name="T4" fmla="*/ 216977 w 112"/>
              <a:gd name="T5" fmla="*/ 53218 h 109"/>
              <a:gd name="T6" fmla="*/ 128673 w 112"/>
              <a:gd name="T7" fmla="*/ 17739 h 109"/>
              <a:gd name="T8" fmla="*/ 0 w 112"/>
              <a:gd name="T9" fmla="*/ 146982 h 109"/>
              <a:gd name="T10" fmla="*/ 128673 w 112"/>
              <a:gd name="T11" fmla="*/ 276225 h 109"/>
              <a:gd name="T12" fmla="*/ 257345 w 112"/>
              <a:gd name="T13" fmla="*/ 146982 h 109"/>
              <a:gd name="T14" fmla="*/ 237161 w 112"/>
              <a:gd name="T15" fmla="*/ 78559 h 109"/>
              <a:gd name="T16" fmla="*/ 282575 w 112"/>
              <a:gd name="T17" fmla="*/ 20273 h 109"/>
              <a:gd name="T18" fmla="*/ 239684 w 112"/>
              <a:gd name="T19" fmla="*/ 146982 h 109"/>
              <a:gd name="T20" fmla="*/ 128673 w 112"/>
              <a:gd name="T21" fmla="*/ 255952 h 109"/>
              <a:gd name="T22" fmla="*/ 20184 w 112"/>
              <a:gd name="T23" fmla="*/ 146982 h 109"/>
              <a:gd name="T24" fmla="*/ 128673 w 112"/>
              <a:gd name="T25" fmla="*/ 35478 h 109"/>
              <a:gd name="T26" fmla="*/ 204362 w 112"/>
              <a:gd name="T27" fmla="*/ 65889 h 109"/>
              <a:gd name="T28" fmla="*/ 126150 w 112"/>
              <a:gd name="T29" fmla="*/ 157119 h 109"/>
              <a:gd name="T30" fmla="*/ 65598 w 112"/>
              <a:gd name="T31" fmla="*/ 98833 h 109"/>
              <a:gd name="T32" fmla="*/ 45414 w 112"/>
              <a:gd name="T33" fmla="*/ 136845 h 109"/>
              <a:gd name="T34" fmla="*/ 108489 w 112"/>
              <a:gd name="T35" fmla="*/ 207802 h 109"/>
              <a:gd name="T36" fmla="*/ 121104 w 112"/>
              <a:gd name="T37" fmla="*/ 225542 h 109"/>
              <a:gd name="T38" fmla="*/ 136242 w 112"/>
              <a:gd name="T39" fmla="*/ 207802 h 109"/>
              <a:gd name="T40" fmla="*/ 224546 w 112"/>
              <a:gd name="T41" fmla="*/ 93764 h 109"/>
              <a:gd name="T42" fmla="*/ 239684 w 112"/>
              <a:gd name="T43" fmla="*/ 146982 h 10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12" h="109">
                <a:moveTo>
                  <a:pt x="112" y="8"/>
                </a:moveTo>
                <a:cubicBezTo>
                  <a:pt x="104" y="0"/>
                  <a:pt x="104" y="0"/>
                  <a:pt x="104" y="0"/>
                </a:cubicBezTo>
                <a:cubicBezTo>
                  <a:pt x="86" y="21"/>
                  <a:pt x="86" y="21"/>
                  <a:pt x="86" y="21"/>
                </a:cubicBezTo>
                <a:cubicBezTo>
                  <a:pt x="77" y="12"/>
                  <a:pt x="65" y="7"/>
                  <a:pt x="51" y="7"/>
                </a:cubicBezTo>
                <a:cubicBezTo>
                  <a:pt x="23" y="7"/>
                  <a:pt x="0" y="30"/>
                  <a:pt x="0" y="58"/>
                </a:cubicBezTo>
                <a:cubicBezTo>
                  <a:pt x="0" y="86"/>
                  <a:pt x="23" y="109"/>
                  <a:pt x="51" y="109"/>
                </a:cubicBezTo>
                <a:cubicBezTo>
                  <a:pt x="79" y="109"/>
                  <a:pt x="102" y="86"/>
                  <a:pt x="102" y="58"/>
                </a:cubicBezTo>
                <a:cubicBezTo>
                  <a:pt x="102" y="48"/>
                  <a:pt x="99" y="38"/>
                  <a:pt x="94" y="31"/>
                </a:cubicBezTo>
                <a:lnTo>
                  <a:pt x="112" y="8"/>
                </a:lnTo>
                <a:close/>
                <a:moveTo>
                  <a:pt x="95" y="58"/>
                </a:moveTo>
                <a:cubicBezTo>
                  <a:pt x="95" y="82"/>
                  <a:pt x="75" y="101"/>
                  <a:pt x="51" y="101"/>
                </a:cubicBezTo>
                <a:cubicBezTo>
                  <a:pt x="27" y="101"/>
                  <a:pt x="8" y="82"/>
                  <a:pt x="8" y="58"/>
                </a:cubicBezTo>
                <a:cubicBezTo>
                  <a:pt x="8" y="34"/>
                  <a:pt x="27" y="14"/>
                  <a:pt x="51" y="14"/>
                </a:cubicBezTo>
                <a:cubicBezTo>
                  <a:pt x="63" y="14"/>
                  <a:pt x="73" y="19"/>
                  <a:pt x="81" y="26"/>
                </a:cubicBezTo>
                <a:cubicBezTo>
                  <a:pt x="50" y="62"/>
                  <a:pt x="50" y="62"/>
                  <a:pt x="50" y="62"/>
                </a:cubicBezTo>
                <a:cubicBezTo>
                  <a:pt x="26" y="39"/>
                  <a:pt x="26" y="39"/>
                  <a:pt x="26" y="39"/>
                </a:cubicBezTo>
                <a:cubicBezTo>
                  <a:pt x="18" y="54"/>
                  <a:pt x="18" y="54"/>
                  <a:pt x="18" y="54"/>
                </a:cubicBezTo>
                <a:cubicBezTo>
                  <a:pt x="43" y="82"/>
                  <a:pt x="43" y="82"/>
                  <a:pt x="43" y="82"/>
                </a:cubicBezTo>
                <a:cubicBezTo>
                  <a:pt x="48" y="89"/>
                  <a:pt x="48" y="89"/>
                  <a:pt x="48" y="89"/>
                </a:cubicBezTo>
                <a:cubicBezTo>
                  <a:pt x="54" y="82"/>
                  <a:pt x="54" y="82"/>
                  <a:pt x="54" y="82"/>
                </a:cubicBezTo>
                <a:cubicBezTo>
                  <a:pt x="89" y="37"/>
                  <a:pt x="89" y="37"/>
                  <a:pt x="89" y="37"/>
                </a:cubicBezTo>
                <a:cubicBezTo>
                  <a:pt x="93" y="43"/>
                  <a:pt x="95" y="50"/>
                  <a:pt x="95" y="58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D7EA4B0-B169-48CD-A8C9-C1864999E141}"/>
              </a:ext>
            </a:extLst>
          </p:cNvPr>
          <p:cNvGrpSpPr/>
          <p:nvPr/>
        </p:nvGrpSpPr>
        <p:grpSpPr>
          <a:xfrm>
            <a:off x="630273" y="1941906"/>
            <a:ext cx="2828042" cy="4276822"/>
            <a:chOff x="1003974" y="1699323"/>
            <a:chExt cx="2828042" cy="3890583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FAD3D62-3A4E-46E1-B0C1-899D4AD33904}"/>
                </a:ext>
              </a:extLst>
            </p:cNvPr>
            <p:cNvSpPr txBox="1"/>
            <p:nvPr/>
          </p:nvSpPr>
          <p:spPr>
            <a:xfrm>
              <a:off x="1003974" y="1699323"/>
              <a:ext cx="2828041" cy="1200329"/>
            </a:xfrm>
            <a:prstGeom prst="rect">
              <a:avLst/>
            </a:prstGeom>
            <a:solidFill>
              <a:schemeClr val="accent2">
                <a:lumMod val="75000"/>
                <a:lumOff val="25000"/>
                <a:alpha val="47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tx2"/>
                </a:solidFill>
                <a:ea typeface="Helvetica" charset="0"/>
                <a:cs typeface="Helvetica" charset="0"/>
              </a:endParaRPr>
            </a:p>
            <a:p>
              <a:pPr algn="ctr"/>
              <a:endParaRPr lang="en-US" sz="2400" b="1" dirty="0">
                <a:solidFill>
                  <a:schemeClr val="bg1"/>
                </a:solidFill>
                <a:ea typeface="Helvetica" charset="0"/>
                <a:cs typeface="Helvetica" charset="0"/>
              </a:endParaRP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  <a:ea typeface="Helvetica" charset="0"/>
                  <a:cs typeface="Helvetica" charset="0"/>
                </a:rPr>
                <a:t>SITUATION</a:t>
              </a:r>
            </a:p>
          </p:txBody>
        </p:sp>
        <p:sp>
          <p:nvSpPr>
            <p:cNvPr id="51" name="Freeform 139">
              <a:extLst>
                <a:ext uri="{FF2B5EF4-FFF2-40B4-BE49-F238E27FC236}">
                  <a16:creationId xmlns:a16="http://schemas.microsoft.com/office/drawing/2014/main" id="{3216327F-8008-4275-9B7A-F03DF57E5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4788" y="1813104"/>
              <a:ext cx="666854" cy="574342"/>
            </a:xfrm>
            <a:custGeom>
              <a:avLst/>
              <a:gdLst>
                <a:gd name="T0" fmla="*/ 212372 w 634"/>
                <a:gd name="T1" fmla="*/ 85082 h 546"/>
                <a:gd name="T2" fmla="*/ 212372 w 634"/>
                <a:gd name="T3" fmla="*/ 85082 h 546"/>
                <a:gd name="T4" fmla="*/ 169825 w 634"/>
                <a:gd name="T5" fmla="*/ 111400 h 546"/>
                <a:gd name="T6" fmla="*/ 159369 w 634"/>
                <a:gd name="T7" fmla="*/ 90130 h 546"/>
                <a:gd name="T8" fmla="*/ 186051 w 634"/>
                <a:gd name="T9" fmla="*/ 47949 h 546"/>
                <a:gd name="T10" fmla="*/ 138096 w 634"/>
                <a:gd name="T11" fmla="*/ 0 h 546"/>
                <a:gd name="T12" fmla="*/ 85093 w 634"/>
                <a:gd name="T13" fmla="*/ 47949 h 546"/>
                <a:gd name="T14" fmla="*/ 100958 w 634"/>
                <a:gd name="T15" fmla="*/ 85082 h 546"/>
                <a:gd name="T16" fmla="*/ 74637 w 634"/>
                <a:gd name="T17" fmla="*/ 85082 h 546"/>
                <a:gd name="T18" fmla="*/ 85093 w 634"/>
                <a:gd name="T19" fmla="*/ 58404 h 546"/>
                <a:gd name="T20" fmla="*/ 42546 w 634"/>
                <a:gd name="T21" fmla="*/ 15863 h 546"/>
                <a:gd name="T22" fmla="*/ 0 w 634"/>
                <a:gd name="T23" fmla="*/ 58404 h 546"/>
                <a:gd name="T24" fmla="*/ 15865 w 634"/>
                <a:gd name="T25" fmla="*/ 90130 h 546"/>
                <a:gd name="T26" fmla="*/ 0 w 634"/>
                <a:gd name="T27" fmla="*/ 111400 h 546"/>
                <a:gd name="T28" fmla="*/ 0 w 634"/>
                <a:gd name="T29" fmla="*/ 169804 h 546"/>
                <a:gd name="T30" fmla="*/ 32090 w 634"/>
                <a:gd name="T31" fmla="*/ 196482 h 546"/>
                <a:gd name="T32" fmla="*/ 143504 w 634"/>
                <a:gd name="T33" fmla="*/ 196482 h 546"/>
                <a:gd name="T34" fmla="*/ 169825 w 634"/>
                <a:gd name="T35" fmla="*/ 169804 h 546"/>
                <a:gd name="T36" fmla="*/ 169825 w 634"/>
                <a:gd name="T37" fmla="*/ 164757 h 546"/>
                <a:gd name="T38" fmla="*/ 212372 w 634"/>
                <a:gd name="T39" fmla="*/ 196482 h 546"/>
                <a:gd name="T40" fmla="*/ 228236 w 634"/>
                <a:gd name="T41" fmla="*/ 186027 h 546"/>
                <a:gd name="T42" fmla="*/ 228236 w 634"/>
                <a:gd name="T43" fmla="*/ 100945 h 546"/>
                <a:gd name="T44" fmla="*/ 212372 w 634"/>
                <a:gd name="T45" fmla="*/ 85082 h 546"/>
                <a:gd name="T46" fmla="*/ 15865 w 634"/>
                <a:gd name="T47" fmla="*/ 58404 h 546"/>
                <a:gd name="T48" fmla="*/ 15865 w 634"/>
                <a:gd name="T49" fmla="*/ 58404 h 546"/>
                <a:gd name="T50" fmla="*/ 42546 w 634"/>
                <a:gd name="T51" fmla="*/ 26678 h 546"/>
                <a:gd name="T52" fmla="*/ 74637 w 634"/>
                <a:gd name="T53" fmla="*/ 58404 h 546"/>
                <a:gd name="T54" fmla="*/ 42546 w 634"/>
                <a:gd name="T55" fmla="*/ 85082 h 546"/>
                <a:gd name="T56" fmla="*/ 15865 w 634"/>
                <a:gd name="T57" fmla="*/ 58404 h 546"/>
                <a:gd name="T58" fmla="*/ 159369 w 634"/>
                <a:gd name="T59" fmla="*/ 169804 h 546"/>
                <a:gd name="T60" fmla="*/ 159369 w 634"/>
                <a:gd name="T61" fmla="*/ 169804 h 546"/>
                <a:gd name="T62" fmla="*/ 143504 w 634"/>
                <a:gd name="T63" fmla="*/ 186027 h 546"/>
                <a:gd name="T64" fmla="*/ 32090 w 634"/>
                <a:gd name="T65" fmla="*/ 186027 h 546"/>
                <a:gd name="T66" fmla="*/ 15865 w 634"/>
                <a:gd name="T67" fmla="*/ 169804 h 546"/>
                <a:gd name="T68" fmla="*/ 15865 w 634"/>
                <a:gd name="T69" fmla="*/ 111400 h 546"/>
                <a:gd name="T70" fmla="*/ 32090 w 634"/>
                <a:gd name="T71" fmla="*/ 100945 h 546"/>
                <a:gd name="T72" fmla="*/ 143504 w 634"/>
                <a:gd name="T73" fmla="*/ 100945 h 546"/>
                <a:gd name="T74" fmla="*/ 159369 w 634"/>
                <a:gd name="T75" fmla="*/ 111400 h 546"/>
                <a:gd name="T76" fmla="*/ 159369 w 634"/>
                <a:gd name="T77" fmla="*/ 169804 h 546"/>
                <a:gd name="T78" fmla="*/ 138096 w 634"/>
                <a:gd name="T79" fmla="*/ 85082 h 546"/>
                <a:gd name="T80" fmla="*/ 138096 w 634"/>
                <a:gd name="T81" fmla="*/ 85082 h 546"/>
                <a:gd name="T82" fmla="*/ 100958 w 634"/>
                <a:gd name="T83" fmla="*/ 47949 h 546"/>
                <a:gd name="T84" fmla="*/ 138096 w 634"/>
                <a:gd name="T85" fmla="*/ 15863 h 546"/>
                <a:gd name="T86" fmla="*/ 169825 w 634"/>
                <a:gd name="T87" fmla="*/ 47949 h 546"/>
                <a:gd name="T88" fmla="*/ 138096 w 634"/>
                <a:gd name="T89" fmla="*/ 85082 h 546"/>
                <a:gd name="T90" fmla="*/ 212372 w 634"/>
                <a:gd name="T91" fmla="*/ 186027 h 546"/>
                <a:gd name="T92" fmla="*/ 212372 w 634"/>
                <a:gd name="T93" fmla="*/ 186027 h 546"/>
                <a:gd name="T94" fmla="*/ 169825 w 634"/>
                <a:gd name="T95" fmla="*/ 148534 h 546"/>
                <a:gd name="T96" fmla="*/ 169825 w 634"/>
                <a:gd name="T97" fmla="*/ 127623 h 546"/>
                <a:gd name="T98" fmla="*/ 212372 w 634"/>
                <a:gd name="T99" fmla="*/ 100945 h 546"/>
                <a:gd name="T100" fmla="*/ 212372 w 634"/>
                <a:gd name="T101" fmla="*/ 186027 h 54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634" h="546">
                  <a:moveTo>
                    <a:pt x="589" y="236"/>
                  </a:moveTo>
                  <a:lnTo>
                    <a:pt x="589" y="236"/>
                  </a:lnTo>
                  <a:cubicBezTo>
                    <a:pt x="471" y="309"/>
                    <a:pt x="471" y="309"/>
                    <a:pt x="471" y="309"/>
                  </a:cubicBezTo>
                  <a:cubicBezTo>
                    <a:pt x="471" y="295"/>
                    <a:pt x="471" y="265"/>
                    <a:pt x="442" y="250"/>
                  </a:cubicBezTo>
                  <a:cubicBezTo>
                    <a:pt x="486" y="236"/>
                    <a:pt x="516" y="191"/>
                    <a:pt x="516" y="133"/>
                  </a:cubicBezTo>
                  <a:cubicBezTo>
                    <a:pt x="516" y="59"/>
                    <a:pt x="457" y="0"/>
                    <a:pt x="383" y="0"/>
                  </a:cubicBezTo>
                  <a:cubicBezTo>
                    <a:pt x="310" y="0"/>
                    <a:pt x="236" y="59"/>
                    <a:pt x="236" y="133"/>
                  </a:cubicBezTo>
                  <a:cubicBezTo>
                    <a:pt x="236" y="177"/>
                    <a:pt x="251" y="207"/>
                    <a:pt x="280" y="236"/>
                  </a:cubicBezTo>
                  <a:cubicBezTo>
                    <a:pt x="207" y="236"/>
                    <a:pt x="207" y="236"/>
                    <a:pt x="207" y="236"/>
                  </a:cubicBezTo>
                  <a:cubicBezTo>
                    <a:pt x="236" y="221"/>
                    <a:pt x="236" y="191"/>
                    <a:pt x="236" y="162"/>
                  </a:cubicBezTo>
                  <a:cubicBezTo>
                    <a:pt x="236" y="89"/>
                    <a:pt x="192" y="44"/>
                    <a:pt x="118" y="44"/>
                  </a:cubicBezTo>
                  <a:cubicBezTo>
                    <a:pt x="59" y="44"/>
                    <a:pt x="0" y="89"/>
                    <a:pt x="0" y="162"/>
                  </a:cubicBezTo>
                  <a:cubicBezTo>
                    <a:pt x="0" y="191"/>
                    <a:pt x="15" y="221"/>
                    <a:pt x="44" y="250"/>
                  </a:cubicBezTo>
                  <a:cubicBezTo>
                    <a:pt x="15" y="265"/>
                    <a:pt x="0" y="280"/>
                    <a:pt x="0" y="309"/>
                  </a:cubicBezTo>
                  <a:cubicBezTo>
                    <a:pt x="0" y="471"/>
                    <a:pt x="0" y="471"/>
                    <a:pt x="0" y="471"/>
                  </a:cubicBezTo>
                  <a:cubicBezTo>
                    <a:pt x="0" y="516"/>
                    <a:pt x="44" y="545"/>
                    <a:pt x="89" y="545"/>
                  </a:cubicBezTo>
                  <a:cubicBezTo>
                    <a:pt x="398" y="545"/>
                    <a:pt x="398" y="545"/>
                    <a:pt x="398" y="545"/>
                  </a:cubicBezTo>
                  <a:cubicBezTo>
                    <a:pt x="442" y="545"/>
                    <a:pt x="471" y="516"/>
                    <a:pt x="471" y="471"/>
                  </a:cubicBezTo>
                  <a:cubicBezTo>
                    <a:pt x="471" y="457"/>
                    <a:pt x="471" y="457"/>
                    <a:pt x="471" y="457"/>
                  </a:cubicBezTo>
                  <a:cubicBezTo>
                    <a:pt x="589" y="545"/>
                    <a:pt x="589" y="545"/>
                    <a:pt x="589" y="545"/>
                  </a:cubicBezTo>
                  <a:cubicBezTo>
                    <a:pt x="619" y="545"/>
                    <a:pt x="633" y="530"/>
                    <a:pt x="633" y="516"/>
                  </a:cubicBezTo>
                  <a:cubicBezTo>
                    <a:pt x="633" y="280"/>
                    <a:pt x="633" y="280"/>
                    <a:pt x="633" y="280"/>
                  </a:cubicBezTo>
                  <a:cubicBezTo>
                    <a:pt x="633" y="250"/>
                    <a:pt x="619" y="236"/>
                    <a:pt x="589" y="236"/>
                  </a:cubicBezTo>
                  <a:close/>
                  <a:moveTo>
                    <a:pt x="44" y="162"/>
                  </a:moveTo>
                  <a:lnTo>
                    <a:pt x="44" y="162"/>
                  </a:lnTo>
                  <a:cubicBezTo>
                    <a:pt x="44" y="118"/>
                    <a:pt x="74" y="74"/>
                    <a:pt x="118" y="74"/>
                  </a:cubicBezTo>
                  <a:cubicBezTo>
                    <a:pt x="162" y="74"/>
                    <a:pt x="207" y="118"/>
                    <a:pt x="207" y="162"/>
                  </a:cubicBezTo>
                  <a:cubicBezTo>
                    <a:pt x="207" y="207"/>
                    <a:pt x="162" y="236"/>
                    <a:pt x="118" y="236"/>
                  </a:cubicBezTo>
                  <a:cubicBezTo>
                    <a:pt x="74" y="236"/>
                    <a:pt x="44" y="207"/>
                    <a:pt x="44" y="162"/>
                  </a:cubicBezTo>
                  <a:close/>
                  <a:moveTo>
                    <a:pt x="442" y="471"/>
                  </a:moveTo>
                  <a:lnTo>
                    <a:pt x="442" y="471"/>
                  </a:lnTo>
                  <a:cubicBezTo>
                    <a:pt x="442" y="486"/>
                    <a:pt x="412" y="516"/>
                    <a:pt x="398" y="516"/>
                  </a:cubicBezTo>
                  <a:cubicBezTo>
                    <a:pt x="89" y="516"/>
                    <a:pt x="89" y="516"/>
                    <a:pt x="89" y="516"/>
                  </a:cubicBezTo>
                  <a:cubicBezTo>
                    <a:pt x="59" y="516"/>
                    <a:pt x="44" y="486"/>
                    <a:pt x="44" y="471"/>
                  </a:cubicBezTo>
                  <a:cubicBezTo>
                    <a:pt x="44" y="309"/>
                    <a:pt x="44" y="309"/>
                    <a:pt x="44" y="309"/>
                  </a:cubicBezTo>
                  <a:cubicBezTo>
                    <a:pt x="44" y="295"/>
                    <a:pt x="59" y="280"/>
                    <a:pt x="89" y="280"/>
                  </a:cubicBezTo>
                  <a:cubicBezTo>
                    <a:pt x="398" y="280"/>
                    <a:pt x="398" y="280"/>
                    <a:pt x="398" y="280"/>
                  </a:cubicBezTo>
                  <a:cubicBezTo>
                    <a:pt x="412" y="280"/>
                    <a:pt x="442" y="295"/>
                    <a:pt x="442" y="309"/>
                  </a:cubicBezTo>
                  <a:lnTo>
                    <a:pt x="442" y="471"/>
                  </a:lnTo>
                  <a:close/>
                  <a:moveTo>
                    <a:pt x="383" y="236"/>
                  </a:moveTo>
                  <a:lnTo>
                    <a:pt x="383" y="236"/>
                  </a:lnTo>
                  <a:cubicBezTo>
                    <a:pt x="324" y="236"/>
                    <a:pt x="280" y="191"/>
                    <a:pt x="280" y="133"/>
                  </a:cubicBezTo>
                  <a:cubicBezTo>
                    <a:pt x="280" y="89"/>
                    <a:pt x="324" y="44"/>
                    <a:pt x="383" y="44"/>
                  </a:cubicBezTo>
                  <a:cubicBezTo>
                    <a:pt x="427" y="44"/>
                    <a:pt x="471" y="89"/>
                    <a:pt x="471" y="133"/>
                  </a:cubicBezTo>
                  <a:cubicBezTo>
                    <a:pt x="471" y="191"/>
                    <a:pt x="427" y="236"/>
                    <a:pt x="383" y="236"/>
                  </a:cubicBezTo>
                  <a:close/>
                  <a:moveTo>
                    <a:pt x="589" y="516"/>
                  </a:moveTo>
                  <a:lnTo>
                    <a:pt x="589" y="516"/>
                  </a:lnTo>
                  <a:cubicBezTo>
                    <a:pt x="471" y="412"/>
                    <a:pt x="471" y="412"/>
                    <a:pt x="471" y="412"/>
                  </a:cubicBezTo>
                  <a:cubicBezTo>
                    <a:pt x="471" y="398"/>
                    <a:pt x="471" y="368"/>
                    <a:pt x="471" y="354"/>
                  </a:cubicBezTo>
                  <a:cubicBezTo>
                    <a:pt x="589" y="280"/>
                    <a:pt x="589" y="280"/>
                    <a:pt x="589" y="280"/>
                  </a:cubicBezTo>
                  <a:cubicBezTo>
                    <a:pt x="589" y="309"/>
                    <a:pt x="589" y="501"/>
                    <a:pt x="589" y="51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28CB3FE-1318-4281-822B-E315D1A3D2D7}"/>
                </a:ext>
              </a:extLst>
            </p:cNvPr>
            <p:cNvSpPr txBox="1"/>
            <p:nvPr/>
          </p:nvSpPr>
          <p:spPr>
            <a:xfrm>
              <a:off x="1003974" y="2902086"/>
              <a:ext cx="2828042" cy="2687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ource Sans Pro" panose="020B0503030403020204"/>
                  <a:ea typeface="Helvetica Light" charset="0"/>
                  <a:cs typeface="Helvetica Light" charset="0"/>
                </a:rPr>
                <a:t>XYZ company sells products offline with a membership system which records all users basic data</a:t>
              </a:r>
            </a:p>
            <a:p>
              <a:pPr algn="ctr"/>
              <a:endParaRPr lang="en-US" sz="2400" dirty="0">
                <a:latin typeface="Source Sans Pro" panose="020B0503030403020204"/>
              </a:endParaRPr>
            </a:p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6A4FE7C-78D1-4D53-9A4E-49D5BB78A6B2}"/>
              </a:ext>
            </a:extLst>
          </p:cNvPr>
          <p:cNvSpPr txBox="1"/>
          <p:nvPr/>
        </p:nvSpPr>
        <p:spPr>
          <a:xfrm>
            <a:off x="8650412" y="1942778"/>
            <a:ext cx="2828041" cy="1344168"/>
          </a:xfrm>
          <a:prstGeom prst="rect">
            <a:avLst/>
          </a:prstGeom>
          <a:solidFill>
            <a:schemeClr val="accent1">
              <a:lumMod val="75000"/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chemeClr val="tx2"/>
              </a:solidFill>
              <a:ea typeface="Helvetica" charset="0"/>
              <a:cs typeface="Helvetica" charset="0"/>
            </a:endParaRPr>
          </a:p>
          <a:p>
            <a:pPr algn="ctr"/>
            <a:endParaRPr lang="en-US" sz="2400" b="1" dirty="0">
              <a:solidFill>
                <a:schemeClr val="bg1"/>
              </a:solidFill>
              <a:ea typeface="Helvetica" charset="0"/>
              <a:cs typeface="Helvetica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ea typeface="Helvetica" charset="0"/>
                <a:cs typeface="Helvetica" charset="0"/>
              </a:rPr>
              <a:t>KEY QUESTION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FBE41-BDBB-48C6-8F4F-144D0CD8198D}"/>
              </a:ext>
            </a:extLst>
          </p:cNvPr>
          <p:cNvSpPr txBox="1"/>
          <p:nvPr/>
        </p:nvSpPr>
        <p:spPr>
          <a:xfrm>
            <a:off x="8650408" y="3261398"/>
            <a:ext cx="2828042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/>
                <a:ea typeface="Helvetica Light" charset="0"/>
                <a:cs typeface="Helvetica Light" charset="0"/>
              </a:rPr>
              <a:t>How to increase revenue given historical data?</a:t>
            </a:r>
          </a:p>
          <a:p>
            <a:pPr algn="ctr"/>
            <a:endParaRPr lang="en-US" sz="2400" dirty="0">
              <a:latin typeface="Source Sans Pro" panose="020B0503030403020204"/>
              <a:ea typeface="Helvetica Light" charset="0"/>
              <a:cs typeface="Helvetica Light" charset="0"/>
            </a:endParaRPr>
          </a:p>
          <a:p>
            <a:pPr algn="ctr"/>
            <a:endParaRPr lang="en-US" sz="2400" dirty="0">
              <a:latin typeface="Source Sans Pro" panose="020B0503030403020204"/>
              <a:ea typeface="Helvetica Light" charset="0"/>
              <a:cs typeface="Helvetica Light" charset="0"/>
            </a:endParaRPr>
          </a:p>
          <a:p>
            <a:pPr algn="ctr"/>
            <a:endParaRPr lang="en-US" sz="2400" dirty="0">
              <a:latin typeface="Source Sans Pro" panose="020B0503030403020204"/>
              <a:ea typeface="Helvetica Light" charset="0"/>
              <a:cs typeface="Helvetica Light" charset="0"/>
            </a:endParaRPr>
          </a:p>
          <a:p>
            <a:pPr algn="ctr"/>
            <a:endParaRPr lang="en-US" sz="2400" dirty="0">
              <a:latin typeface="Source Sans Pro" panose="020B0503030403020204"/>
              <a:ea typeface="Helvetica Light" charset="0"/>
              <a:cs typeface="Helvetica Light" charset="0"/>
            </a:endParaRPr>
          </a:p>
          <a:p>
            <a:pPr algn="ctr"/>
            <a:endParaRPr lang="en-US" sz="2400" dirty="0">
              <a:latin typeface="Source Sans Pro" panose="020B0503030403020204"/>
              <a:ea typeface="Helvetica Light" charset="0"/>
              <a:cs typeface="Helvetica Light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5F79C28-324B-4E61-A783-F74AC04CE1A3}"/>
              </a:ext>
            </a:extLst>
          </p:cNvPr>
          <p:cNvGrpSpPr/>
          <p:nvPr/>
        </p:nvGrpSpPr>
        <p:grpSpPr>
          <a:xfrm>
            <a:off x="4640341" y="1942779"/>
            <a:ext cx="2828042" cy="4366480"/>
            <a:chOff x="4487943" y="1941906"/>
            <a:chExt cx="2828042" cy="436648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A6875DD-B486-45FC-9CB7-DA43D53FACF1}"/>
                </a:ext>
              </a:extLst>
            </p:cNvPr>
            <p:cNvSpPr txBox="1"/>
            <p:nvPr/>
          </p:nvSpPr>
          <p:spPr>
            <a:xfrm>
              <a:off x="4487943" y="1941906"/>
              <a:ext cx="2828041" cy="1342922"/>
            </a:xfrm>
            <a:prstGeom prst="rect">
              <a:avLst/>
            </a:prstGeom>
            <a:solidFill>
              <a:schemeClr val="accent2">
                <a:lumMod val="75000"/>
                <a:lumOff val="25000"/>
                <a:alpha val="6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tx2"/>
                </a:solidFill>
                <a:ea typeface="Helvetica" charset="0"/>
                <a:cs typeface="Helvetica" charset="0"/>
              </a:endParaRPr>
            </a:p>
            <a:p>
              <a:pPr algn="ctr"/>
              <a:endParaRPr lang="en-US" sz="2400" b="1" dirty="0">
                <a:solidFill>
                  <a:schemeClr val="bg1"/>
                </a:solidFill>
                <a:ea typeface="Helvetica" charset="0"/>
                <a:cs typeface="Helvetica" charset="0"/>
              </a:endParaRP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  <a:ea typeface="Helvetica" charset="0"/>
                  <a:cs typeface="Helvetica" charset="0"/>
                </a:rPr>
                <a:t>COMPLICATION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33AB341-581D-4BEE-B257-2F96EE90C068}"/>
                </a:ext>
              </a:extLst>
            </p:cNvPr>
            <p:cNvSpPr txBox="1"/>
            <p:nvPr/>
          </p:nvSpPr>
          <p:spPr>
            <a:xfrm>
              <a:off x="4487943" y="3261398"/>
              <a:ext cx="2828042" cy="30469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ource Sans Pro" panose="020B0503030403020204"/>
                  <a:ea typeface="Helvetica Light" charset="0"/>
                  <a:cs typeface="Helvetica Light" charset="0"/>
                </a:rPr>
                <a:t>Revenue grew depending on sales and the campaign cost is high</a:t>
              </a:r>
            </a:p>
            <a:p>
              <a:pPr algn="ctr"/>
              <a:endParaRPr lang="en-US" sz="2400" dirty="0">
                <a:latin typeface="Source Sans Pro" panose="020B0503030403020204"/>
              </a:endParaRPr>
            </a:p>
            <a:p>
              <a:pPr algn="ctr"/>
              <a:endParaRPr lang="en-US" sz="2400" dirty="0">
                <a:latin typeface="Source Sans Pro" panose="020B0503030403020204"/>
              </a:endParaRPr>
            </a:p>
            <a:p>
              <a:pPr algn="ctr"/>
              <a:endParaRPr lang="en-US" sz="2400" dirty="0">
                <a:latin typeface="Source Sans Pro" panose="020B0503030403020204"/>
              </a:endParaRPr>
            </a:p>
          </p:txBody>
        </p:sp>
        <p:sp>
          <p:nvSpPr>
            <p:cNvPr id="58" name="Freeform 122">
              <a:extLst>
                <a:ext uri="{FF2B5EF4-FFF2-40B4-BE49-F238E27FC236}">
                  <a16:creationId xmlns:a16="http://schemas.microsoft.com/office/drawing/2014/main" id="{C21E211F-8B28-453E-91BD-2320F86BA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4411" y="2075853"/>
              <a:ext cx="725788" cy="637686"/>
            </a:xfrm>
            <a:custGeom>
              <a:avLst/>
              <a:gdLst>
                <a:gd name="T0" fmla="*/ 222829 w 634"/>
                <a:gd name="T1" fmla="*/ 89486 h 561"/>
                <a:gd name="T2" fmla="*/ 222829 w 634"/>
                <a:gd name="T3" fmla="*/ 89486 h 561"/>
                <a:gd name="T4" fmla="*/ 100958 w 634"/>
                <a:gd name="T5" fmla="*/ 5369 h 561"/>
                <a:gd name="T6" fmla="*/ 85093 w 634"/>
                <a:gd name="T7" fmla="*/ 15750 h 561"/>
                <a:gd name="T8" fmla="*/ 85093 w 634"/>
                <a:gd name="T9" fmla="*/ 52618 h 561"/>
                <a:gd name="T10" fmla="*/ 15865 w 634"/>
                <a:gd name="T11" fmla="*/ 5369 h 561"/>
                <a:gd name="T12" fmla="*/ 0 w 634"/>
                <a:gd name="T13" fmla="*/ 15750 h 561"/>
                <a:gd name="T14" fmla="*/ 0 w 634"/>
                <a:gd name="T15" fmla="*/ 184342 h 561"/>
                <a:gd name="T16" fmla="*/ 15865 w 634"/>
                <a:gd name="T17" fmla="*/ 195080 h 561"/>
                <a:gd name="T18" fmla="*/ 85093 w 634"/>
                <a:gd name="T19" fmla="*/ 147473 h 561"/>
                <a:gd name="T20" fmla="*/ 85093 w 634"/>
                <a:gd name="T21" fmla="*/ 184342 h 561"/>
                <a:gd name="T22" fmla="*/ 100958 w 634"/>
                <a:gd name="T23" fmla="*/ 195080 h 561"/>
                <a:gd name="T24" fmla="*/ 222829 w 634"/>
                <a:gd name="T25" fmla="*/ 110605 h 561"/>
                <a:gd name="T26" fmla="*/ 222829 w 634"/>
                <a:gd name="T27" fmla="*/ 89486 h 561"/>
                <a:gd name="T28" fmla="*/ 95550 w 634"/>
                <a:gd name="T29" fmla="*/ 179330 h 561"/>
                <a:gd name="T30" fmla="*/ 95550 w 634"/>
                <a:gd name="T31" fmla="*/ 179330 h 561"/>
                <a:gd name="T32" fmla="*/ 95550 w 634"/>
                <a:gd name="T33" fmla="*/ 121343 h 561"/>
                <a:gd name="T34" fmla="*/ 10456 w 634"/>
                <a:gd name="T35" fmla="*/ 179330 h 561"/>
                <a:gd name="T36" fmla="*/ 10456 w 634"/>
                <a:gd name="T37" fmla="*/ 21119 h 561"/>
                <a:gd name="T38" fmla="*/ 95550 w 634"/>
                <a:gd name="T39" fmla="*/ 79106 h 561"/>
                <a:gd name="T40" fmla="*/ 95550 w 634"/>
                <a:gd name="T41" fmla="*/ 21119 h 561"/>
                <a:gd name="T42" fmla="*/ 212373 w 634"/>
                <a:gd name="T43" fmla="*/ 100225 h 561"/>
                <a:gd name="T44" fmla="*/ 95550 w 634"/>
                <a:gd name="T45" fmla="*/ 179330 h 56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34" h="561">
                  <a:moveTo>
                    <a:pt x="618" y="250"/>
                  </a:moveTo>
                  <a:lnTo>
                    <a:pt x="618" y="250"/>
                  </a:lnTo>
                  <a:cubicBezTo>
                    <a:pt x="280" y="15"/>
                    <a:pt x="280" y="15"/>
                    <a:pt x="280" y="15"/>
                  </a:cubicBezTo>
                  <a:cubicBezTo>
                    <a:pt x="250" y="0"/>
                    <a:pt x="236" y="0"/>
                    <a:pt x="236" y="44"/>
                  </a:cubicBezTo>
                  <a:cubicBezTo>
                    <a:pt x="236" y="147"/>
                    <a:pt x="236" y="147"/>
                    <a:pt x="236" y="147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15" y="0"/>
                    <a:pt x="0" y="0"/>
                    <a:pt x="0" y="44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0" y="560"/>
                    <a:pt x="29" y="560"/>
                    <a:pt x="44" y="545"/>
                  </a:cubicBezTo>
                  <a:cubicBezTo>
                    <a:pt x="236" y="412"/>
                    <a:pt x="236" y="412"/>
                    <a:pt x="236" y="412"/>
                  </a:cubicBezTo>
                  <a:cubicBezTo>
                    <a:pt x="236" y="515"/>
                    <a:pt x="236" y="515"/>
                    <a:pt x="236" y="515"/>
                  </a:cubicBezTo>
                  <a:cubicBezTo>
                    <a:pt x="236" y="560"/>
                    <a:pt x="265" y="560"/>
                    <a:pt x="280" y="545"/>
                  </a:cubicBezTo>
                  <a:cubicBezTo>
                    <a:pt x="618" y="309"/>
                    <a:pt x="618" y="309"/>
                    <a:pt x="618" y="309"/>
                  </a:cubicBezTo>
                  <a:cubicBezTo>
                    <a:pt x="633" y="294"/>
                    <a:pt x="633" y="265"/>
                    <a:pt x="618" y="250"/>
                  </a:cubicBezTo>
                  <a:close/>
                  <a:moveTo>
                    <a:pt x="265" y="501"/>
                  </a:moveTo>
                  <a:lnTo>
                    <a:pt x="265" y="501"/>
                  </a:lnTo>
                  <a:cubicBezTo>
                    <a:pt x="265" y="486"/>
                    <a:pt x="265" y="339"/>
                    <a:pt x="265" y="339"/>
                  </a:cubicBezTo>
                  <a:cubicBezTo>
                    <a:pt x="29" y="501"/>
                    <a:pt x="29" y="501"/>
                    <a:pt x="29" y="501"/>
                  </a:cubicBezTo>
                  <a:cubicBezTo>
                    <a:pt x="29" y="486"/>
                    <a:pt x="29" y="88"/>
                    <a:pt x="29" y="59"/>
                  </a:cubicBezTo>
                  <a:cubicBezTo>
                    <a:pt x="265" y="221"/>
                    <a:pt x="265" y="221"/>
                    <a:pt x="265" y="221"/>
                  </a:cubicBezTo>
                  <a:cubicBezTo>
                    <a:pt x="265" y="221"/>
                    <a:pt x="265" y="88"/>
                    <a:pt x="265" y="59"/>
                  </a:cubicBezTo>
                  <a:cubicBezTo>
                    <a:pt x="589" y="280"/>
                    <a:pt x="589" y="280"/>
                    <a:pt x="589" y="280"/>
                  </a:cubicBezTo>
                  <a:lnTo>
                    <a:pt x="265" y="50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59" name="Freeform 84">
            <a:extLst>
              <a:ext uri="{FF2B5EF4-FFF2-40B4-BE49-F238E27FC236}">
                <a16:creationId xmlns:a16="http://schemas.microsoft.com/office/drawing/2014/main" id="{886C1AB4-C4F9-45DC-A435-8BE8EC535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0437" y="2066983"/>
            <a:ext cx="660477" cy="580616"/>
          </a:xfrm>
          <a:custGeom>
            <a:avLst/>
            <a:gdLst>
              <a:gd name="T0" fmla="*/ 10817 w 590"/>
              <a:gd name="T1" fmla="*/ 0 h 590"/>
              <a:gd name="T2" fmla="*/ 10817 w 590"/>
              <a:gd name="T3" fmla="*/ 0 h 590"/>
              <a:gd name="T4" fmla="*/ 0 w 590"/>
              <a:gd name="T5" fmla="*/ 10815 h 590"/>
              <a:gd name="T6" fmla="*/ 0 w 590"/>
              <a:gd name="T7" fmla="*/ 206929 h 590"/>
              <a:gd name="T8" fmla="*/ 10817 w 590"/>
              <a:gd name="T9" fmla="*/ 212336 h 590"/>
              <a:gd name="T10" fmla="*/ 16226 w 590"/>
              <a:gd name="T11" fmla="*/ 206929 h 590"/>
              <a:gd name="T12" fmla="*/ 16226 w 590"/>
              <a:gd name="T13" fmla="*/ 10815 h 590"/>
              <a:gd name="T14" fmla="*/ 10817 w 590"/>
              <a:gd name="T15" fmla="*/ 0 h 590"/>
              <a:gd name="T16" fmla="*/ 201924 w 590"/>
              <a:gd name="T17" fmla="*/ 15862 h 590"/>
              <a:gd name="T18" fmla="*/ 201924 w 590"/>
              <a:gd name="T19" fmla="*/ 15862 h 590"/>
              <a:gd name="T20" fmla="*/ 42548 w 590"/>
              <a:gd name="T21" fmla="*/ 0 h 590"/>
              <a:gd name="T22" fmla="*/ 32091 w 590"/>
              <a:gd name="T23" fmla="*/ 15862 h 590"/>
              <a:gd name="T24" fmla="*/ 32091 w 590"/>
              <a:gd name="T25" fmla="*/ 95533 h 590"/>
              <a:gd name="T26" fmla="*/ 42548 w 590"/>
              <a:gd name="T27" fmla="*/ 106349 h 590"/>
              <a:gd name="T28" fmla="*/ 201924 w 590"/>
              <a:gd name="T29" fmla="*/ 95533 h 590"/>
              <a:gd name="T30" fmla="*/ 212380 w 590"/>
              <a:gd name="T31" fmla="*/ 79671 h 590"/>
              <a:gd name="T32" fmla="*/ 212380 w 590"/>
              <a:gd name="T33" fmla="*/ 32085 h 590"/>
              <a:gd name="T34" fmla="*/ 201924 w 590"/>
              <a:gd name="T35" fmla="*/ 15862 h 590"/>
              <a:gd name="T36" fmla="*/ 100962 w 590"/>
              <a:gd name="T37" fmla="*/ 90486 h 590"/>
              <a:gd name="T38" fmla="*/ 100962 w 590"/>
              <a:gd name="T39" fmla="*/ 90486 h 590"/>
              <a:gd name="T40" fmla="*/ 53366 w 590"/>
              <a:gd name="T41" fmla="*/ 95533 h 590"/>
              <a:gd name="T42" fmla="*/ 42548 w 590"/>
              <a:gd name="T43" fmla="*/ 85079 h 590"/>
              <a:gd name="T44" fmla="*/ 42548 w 590"/>
              <a:gd name="T45" fmla="*/ 21270 h 590"/>
              <a:gd name="T46" fmla="*/ 53366 w 590"/>
              <a:gd name="T47" fmla="*/ 15862 h 590"/>
              <a:gd name="T48" fmla="*/ 100962 w 590"/>
              <a:gd name="T49" fmla="*/ 21270 h 590"/>
              <a:gd name="T50" fmla="*/ 100962 w 590"/>
              <a:gd name="T51" fmla="*/ 90486 h 590"/>
              <a:gd name="T52" fmla="*/ 159375 w 590"/>
              <a:gd name="T53" fmla="*/ 85079 h 590"/>
              <a:gd name="T54" fmla="*/ 159375 w 590"/>
              <a:gd name="T55" fmla="*/ 85079 h 590"/>
              <a:gd name="T56" fmla="*/ 116827 w 590"/>
              <a:gd name="T57" fmla="*/ 85079 h 590"/>
              <a:gd name="T58" fmla="*/ 116827 w 590"/>
              <a:gd name="T59" fmla="*/ 21270 h 590"/>
              <a:gd name="T60" fmla="*/ 159375 w 590"/>
              <a:gd name="T61" fmla="*/ 26677 h 590"/>
              <a:gd name="T62" fmla="*/ 159375 w 590"/>
              <a:gd name="T63" fmla="*/ 85079 h 590"/>
              <a:gd name="T64" fmla="*/ 201924 w 590"/>
              <a:gd name="T65" fmla="*/ 74264 h 590"/>
              <a:gd name="T66" fmla="*/ 201924 w 590"/>
              <a:gd name="T67" fmla="*/ 74264 h 590"/>
              <a:gd name="T68" fmla="*/ 191106 w 590"/>
              <a:gd name="T69" fmla="*/ 79671 h 590"/>
              <a:gd name="T70" fmla="*/ 169832 w 590"/>
              <a:gd name="T71" fmla="*/ 79671 h 590"/>
              <a:gd name="T72" fmla="*/ 169832 w 590"/>
              <a:gd name="T73" fmla="*/ 26677 h 590"/>
              <a:gd name="T74" fmla="*/ 191106 w 590"/>
              <a:gd name="T75" fmla="*/ 32085 h 590"/>
              <a:gd name="T76" fmla="*/ 201924 w 590"/>
              <a:gd name="T77" fmla="*/ 37132 h 590"/>
              <a:gd name="T78" fmla="*/ 201924 w 590"/>
              <a:gd name="T79" fmla="*/ 74264 h 59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90" h="590">
                <a:moveTo>
                  <a:pt x="30" y="0"/>
                </a:moveTo>
                <a:lnTo>
                  <a:pt x="30" y="0"/>
                </a:lnTo>
                <a:cubicBezTo>
                  <a:pt x="15" y="0"/>
                  <a:pt x="0" y="15"/>
                  <a:pt x="0" y="30"/>
                </a:cubicBezTo>
                <a:cubicBezTo>
                  <a:pt x="0" y="574"/>
                  <a:pt x="0" y="574"/>
                  <a:pt x="0" y="574"/>
                </a:cubicBezTo>
                <a:cubicBezTo>
                  <a:pt x="0" y="589"/>
                  <a:pt x="15" y="589"/>
                  <a:pt x="30" y="589"/>
                </a:cubicBezTo>
                <a:cubicBezTo>
                  <a:pt x="30" y="589"/>
                  <a:pt x="45" y="589"/>
                  <a:pt x="45" y="574"/>
                </a:cubicBezTo>
                <a:cubicBezTo>
                  <a:pt x="45" y="30"/>
                  <a:pt x="45" y="30"/>
                  <a:pt x="45" y="30"/>
                </a:cubicBezTo>
                <a:cubicBezTo>
                  <a:pt x="45" y="15"/>
                  <a:pt x="30" y="0"/>
                  <a:pt x="30" y="0"/>
                </a:cubicBezTo>
                <a:close/>
                <a:moveTo>
                  <a:pt x="560" y="44"/>
                </a:moveTo>
                <a:lnTo>
                  <a:pt x="560" y="44"/>
                </a:lnTo>
                <a:cubicBezTo>
                  <a:pt x="118" y="0"/>
                  <a:pt x="118" y="0"/>
                  <a:pt x="118" y="0"/>
                </a:cubicBezTo>
                <a:cubicBezTo>
                  <a:pt x="103" y="0"/>
                  <a:pt x="89" y="30"/>
                  <a:pt x="89" y="44"/>
                </a:cubicBezTo>
                <a:cubicBezTo>
                  <a:pt x="89" y="265"/>
                  <a:pt x="89" y="265"/>
                  <a:pt x="89" y="265"/>
                </a:cubicBezTo>
                <a:cubicBezTo>
                  <a:pt x="89" y="280"/>
                  <a:pt x="103" y="295"/>
                  <a:pt x="118" y="295"/>
                </a:cubicBezTo>
                <a:cubicBezTo>
                  <a:pt x="560" y="265"/>
                  <a:pt x="560" y="265"/>
                  <a:pt x="560" y="265"/>
                </a:cubicBezTo>
                <a:cubicBezTo>
                  <a:pt x="574" y="265"/>
                  <a:pt x="589" y="236"/>
                  <a:pt x="589" y="221"/>
                </a:cubicBezTo>
                <a:cubicBezTo>
                  <a:pt x="589" y="89"/>
                  <a:pt x="589" y="89"/>
                  <a:pt x="589" y="89"/>
                </a:cubicBezTo>
                <a:cubicBezTo>
                  <a:pt x="589" y="59"/>
                  <a:pt x="574" y="44"/>
                  <a:pt x="560" y="44"/>
                </a:cubicBezTo>
                <a:close/>
                <a:moveTo>
                  <a:pt x="280" y="251"/>
                </a:moveTo>
                <a:lnTo>
                  <a:pt x="280" y="251"/>
                </a:lnTo>
                <a:cubicBezTo>
                  <a:pt x="148" y="265"/>
                  <a:pt x="148" y="265"/>
                  <a:pt x="148" y="265"/>
                </a:cubicBezTo>
                <a:cubicBezTo>
                  <a:pt x="118" y="265"/>
                  <a:pt x="118" y="251"/>
                  <a:pt x="118" y="236"/>
                </a:cubicBezTo>
                <a:cubicBezTo>
                  <a:pt x="118" y="59"/>
                  <a:pt x="118" y="59"/>
                  <a:pt x="118" y="59"/>
                </a:cubicBezTo>
                <a:cubicBezTo>
                  <a:pt x="118" y="44"/>
                  <a:pt x="118" y="44"/>
                  <a:pt x="148" y="44"/>
                </a:cubicBezTo>
                <a:cubicBezTo>
                  <a:pt x="280" y="59"/>
                  <a:pt x="280" y="59"/>
                  <a:pt x="280" y="59"/>
                </a:cubicBezTo>
                <a:lnTo>
                  <a:pt x="280" y="251"/>
                </a:lnTo>
                <a:close/>
                <a:moveTo>
                  <a:pt x="442" y="236"/>
                </a:moveTo>
                <a:lnTo>
                  <a:pt x="442" y="236"/>
                </a:lnTo>
                <a:cubicBezTo>
                  <a:pt x="324" y="236"/>
                  <a:pt x="324" y="236"/>
                  <a:pt x="324" y="23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442" y="74"/>
                  <a:pt x="442" y="74"/>
                  <a:pt x="442" y="74"/>
                </a:cubicBezTo>
                <a:lnTo>
                  <a:pt x="442" y="236"/>
                </a:lnTo>
                <a:close/>
                <a:moveTo>
                  <a:pt x="560" y="206"/>
                </a:moveTo>
                <a:lnTo>
                  <a:pt x="560" y="206"/>
                </a:lnTo>
                <a:cubicBezTo>
                  <a:pt x="560" y="221"/>
                  <a:pt x="560" y="221"/>
                  <a:pt x="530" y="221"/>
                </a:cubicBezTo>
                <a:cubicBezTo>
                  <a:pt x="471" y="221"/>
                  <a:pt x="471" y="221"/>
                  <a:pt x="471" y="221"/>
                </a:cubicBezTo>
                <a:cubicBezTo>
                  <a:pt x="471" y="74"/>
                  <a:pt x="471" y="74"/>
                  <a:pt x="471" y="74"/>
                </a:cubicBezTo>
                <a:cubicBezTo>
                  <a:pt x="530" y="89"/>
                  <a:pt x="530" y="89"/>
                  <a:pt x="530" y="89"/>
                </a:cubicBezTo>
                <a:cubicBezTo>
                  <a:pt x="560" y="89"/>
                  <a:pt x="560" y="89"/>
                  <a:pt x="560" y="103"/>
                </a:cubicBezTo>
                <a:lnTo>
                  <a:pt x="560" y="20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3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675" y="0"/>
            <a:ext cx="12192000" cy="503363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-3350" y="-2"/>
            <a:ext cx="12192000" cy="50336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20620" y="2769436"/>
            <a:ext cx="580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+mj-lt"/>
                <a:ea typeface="Kozuka Gothic Pr6N EL" panose="020B0200000000000000" pitchFamily="34" charset="-128"/>
              </a:rPr>
              <a:t>Thanks for The Attention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5033638"/>
            <a:ext cx="12192000" cy="1010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235692" y="3378818"/>
            <a:ext cx="594997" cy="361553"/>
            <a:chOff x="1672386" y="2301438"/>
            <a:chExt cx="379368" cy="230525"/>
          </a:xfrm>
          <a:solidFill>
            <a:schemeClr val="accent1"/>
          </a:solidFill>
        </p:grpSpPr>
        <p:sp>
          <p:nvSpPr>
            <p:cNvPr id="19" name="Freeform 54"/>
            <p:cNvSpPr>
              <a:spLocks noEditPoints="1"/>
            </p:cNvSpPr>
            <p:nvPr/>
          </p:nvSpPr>
          <p:spPr bwMode="auto">
            <a:xfrm>
              <a:off x="1672386" y="2301438"/>
              <a:ext cx="379368" cy="230525"/>
            </a:xfrm>
            <a:custGeom>
              <a:avLst/>
              <a:gdLst>
                <a:gd name="T0" fmla="*/ 62 w 124"/>
                <a:gd name="T1" fmla="*/ 0 h 76"/>
                <a:gd name="T2" fmla="*/ 123 w 124"/>
                <a:gd name="T3" fmla="*/ 37 h 76"/>
                <a:gd name="T4" fmla="*/ 123 w 124"/>
                <a:gd name="T5" fmla="*/ 42 h 76"/>
                <a:gd name="T6" fmla="*/ 62 w 124"/>
                <a:gd name="T7" fmla="*/ 76 h 76"/>
                <a:gd name="T8" fmla="*/ 1 w 124"/>
                <a:gd name="T9" fmla="*/ 42 h 76"/>
                <a:gd name="T10" fmla="*/ 1 w 124"/>
                <a:gd name="T11" fmla="*/ 37 h 76"/>
                <a:gd name="T12" fmla="*/ 62 w 124"/>
                <a:gd name="T13" fmla="*/ 0 h 76"/>
                <a:gd name="T14" fmla="*/ 62 w 124"/>
                <a:gd name="T15" fmla="*/ 8 h 76"/>
                <a:gd name="T16" fmla="*/ 10 w 124"/>
                <a:gd name="T17" fmla="*/ 40 h 76"/>
                <a:gd name="T18" fmla="*/ 62 w 124"/>
                <a:gd name="T19" fmla="*/ 68 h 76"/>
                <a:gd name="T20" fmla="*/ 114 w 124"/>
                <a:gd name="T21" fmla="*/ 40 h 76"/>
                <a:gd name="T22" fmla="*/ 62 w 124"/>
                <a:gd name="T2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76">
                  <a:moveTo>
                    <a:pt x="62" y="0"/>
                  </a:moveTo>
                  <a:cubicBezTo>
                    <a:pt x="90" y="0"/>
                    <a:pt x="106" y="19"/>
                    <a:pt x="123" y="37"/>
                  </a:cubicBezTo>
                  <a:cubicBezTo>
                    <a:pt x="124" y="39"/>
                    <a:pt x="124" y="41"/>
                    <a:pt x="123" y="42"/>
                  </a:cubicBezTo>
                  <a:cubicBezTo>
                    <a:pt x="109" y="58"/>
                    <a:pt x="90" y="76"/>
                    <a:pt x="62" y="76"/>
                  </a:cubicBezTo>
                  <a:cubicBezTo>
                    <a:pt x="33" y="76"/>
                    <a:pt x="14" y="58"/>
                    <a:pt x="1" y="42"/>
                  </a:cubicBezTo>
                  <a:cubicBezTo>
                    <a:pt x="0" y="41"/>
                    <a:pt x="0" y="39"/>
                    <a:pt x="1" y="37"/>
                  </a:cubicBezTo>
                  <a:cubicBezTo>
                    <a:pt x="16" y="20"/>
                    <a:pt x="33" y="0"/>
                    <a:pt x="62" y="0"/>
                  </a:cubicBezTo>
                  <a:close/>
                  <a:moveTo>
                    <a:pt x="62" y="8"/>
                  </a:moveTo>
                  <a:cubicBezTo>
                    <a:pt x="38" y="8"/>
                    <a:pt x="22" y="25"/>
                    <a:pt x="10" y="40"/>
                  </a:cubicBezTo>
                  <a:cubicBezTo>
                    <a:pt x="21" y="54"/>
                    <a:pt x="38" y="68"/>
                    <a:pt x="62" y="68"/>
                  </a:cubicBezTo>
                  <a:cubicBezTo>
                    <a:pt x="85" y="68"/>
                    <a:pt x="102" y="54"/>
                    <a:pt x="114" y="40"/>
                  </a:cubicBezTo>
                  <a:cubicBezTo>
                    <a:pt x="100" y="24"/>
                    <a:pt x="85" y="8"/>
                    <a:pt x="6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accent1"/>
                </a:solidFill>
              </a:endParaRPr>
            </a:p>
          </p:txBody>
        </p:sp>
        <p:sp>
          <p:nvSpPr>
            <p:cNvPr id="20" name="Freeform 55"/>
            <p:cNvSpPr>
              <a:spLocks noEditPoints="1"/>
            </p:cNvSpPr>
            <p:nvPr/>
          </p:nvSpPr>
          <p:spPr bwMode="auto">
            <a:xfrm>
              <a:off x="1804893" y="2357708"/>
              <a:ext cx="116170" cy="11617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4 h 38"/>
                <a:gd name="T12" fmla="*/ 4 w 38"/>
                <a:gd name="T13" fmla="*/ 19 h 38"/>
                <a:gd name="T14" fmla="*/ 19 w 38"/>
                <a:gd name="T15" fmla="*/ 34 h 38"/>
                <a:gd name="T16" fmla="*/ 34 w 38"/>
                <a:gd name="T17" fmla="*/ 19 h 38"/>
                <a:gd name="T18" fmla="*/ 19 w 38"/>
                <a:gd name="T19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8" y="38"/>
                    <a:pt x="0" y="30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30" y="0"/>
                    <a:pt x="38" y="8"/>
                    <a:pt x="38" y="19"/>
                  </a:cubicBezTo>
                  <a:cubicBezTo>
                    <a:pt x="38" y="30"/>
                    <a:pt x="30" y="38"/>
                    <a:pt x="19" y="38"/>
                  </a:cubicBezTo>
                  <a:close/>
                  <a:moveTo>
                    <a:pt x="19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7"/>
                    <a:pt x="11" y="34"/>
                    <a:pt x="19" y="34"/>
                  </a:cubicBezTo>
                  <a:cubicBezTo>
                    <a:pt x="27" y="34"/>
                    <a:pt x="34" y="27"/>
                    <a:pt x="34" y="19"/>
                  </a:cubicBezTo>
                  <a:cubicBezTo>
                    <a:pt x="34" y="11"/>
                    <a:pt x="27" y="4"/>
                    <a:pt x="1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accent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826105" y="3842978"/>
            <a:ext cx="141417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id-ID" sz="1600" dirty="0">
                <a:solidFill>
                  <a:schemeClr val="accent1"/>
                </a:solidFill>
                <a:latin typeface="+mj-lt"/>
              </a:rPr>
              <a:t>Retina Display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F2795F-48C8-4AE1-8A8C-6E0452974E63}"/>
              </a:ext>
            </a:extLst>
          </p:cNvPr>
          <p:cNvSpPr txBox="1"/>
          <p:nvPr/>
        </p:nvSpPr>
        <p:spPr>
          <a:xfrm>
            <a:off x="3826105" y="3893968"/>
            <a:ext cx="4223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  <a:ea typeface="Kozuka Gothic Pr6N EL" panose="020B0200000000000000" pitchFamily="34" charset="-128"/>
              </a:rPr>
              <a:t>Any Question?</a:t>
            </a:r>
            <a:endParaRPr lang="id-ID" sz="2400" dirty="0">
              <a:solidFill>
                <a:schemeClr val="bg1"/>
              </a:solidFill>
              <a:latin typeface="+mj-lt"/>
              <a:ea typeface="Kozuka Gothic Pr6N EL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86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3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900" decel="100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3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900" decel="100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5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1354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TextBox 10"/>
          <p:cNvSpPr txBox="1"/>
          <p:nvPr/>
        </p:nvSpPr>
        <p:spPr>
          <a:xfrm>
            <a:off x="1348386" y="357606"/>
            <a:ext cx="10408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ea typeface="Kozuka Gothic Pr6N EL" panose="020B0200000000000000" pitchFamily="34" charset="-128"/>
              </a:rPr>
              <a:t>Daily Revenue Varies Based on Sales Promotion</a:t>
            </a:r>
          </a:p>
        </p:txBody>
      </p:sp>
      <p:sp>
        <p:nvSpPr>
          <p:cNvPr id="16" name="AutoShape 59">
            <a:extLst>
              <a:ext uri="{FF2B5EF4-FFF2-40B4-BE49-F238E27FC236}">
                <a16:creationId xmlns:a16="http://schemas.microsoft.com/office/drawing/2014/main" id="{35ACB886-F171-4DC1-A549-1A192DB0D5F0}"/>
              </a:ext>
            </a:extLst>
          </p:cNvPr>
          <p:cNvSpPr>
            <a:spLocks/>
          </p:cNvSpPr>
          <p:nvPr/>
        </p:nvSpPr>
        <p:spPr bwMode="auto">
          <a:xfrm>
            <a:off x="369014" y="267189"/>
            <a:ext cx="676346" cy="675192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B9F1B-80CF-46F9-836A-D195060B1395}"/>
              </a:ext>
            </a:extLst>
          </p:cNvPr>
          <p:cNvSpPr txBox="1"/>
          <p:nvPr/>
        </p:nvSpPr>
        <p:spPr>
          <a:xfrm>
            <a:off x="557550" y="1671011"/>
            <a:ext cx="647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purchase amount per day( daily revenue) increased significantly on particular days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BDBDF2-DDBD-4D81-9A06-779C18B308BF}"/>
              </a:ext>
            </a:extLst>
          </p:cNvPr>
          <p:cNvSpPr/>
          <p:nvPr/>
        </p:nvSpPr>
        <p:spPr>
          <a:xfrm>
            <a:off x="9435936" y="2986965"/>
            <a:ext cx="1705853" cy="2441542"/>
          </a:xfrm>
          <a:prstGeom prst="rect">
            <a:avLst/>
          </a:prstGeom>
          <a:noFill/>
          <a:ln w="38100">
            <a:solidFill>
              <a:srgbClr val="FF6B5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16C98D-E4E9-49BA-82C4-CED36638C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716"/>
            <a:ext cx="12192000" cy="376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4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1354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TextBox 10"/>
          <p:cNvSpPr txBox="1"/>
          <p:nvPr/>
        </p:nvSpPr>
        <p:spPr>
          <a:xfrm>
            <a:off x="1414374" y="187133"/>
            <a:ext cx="104086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ea typeface="Kozuka Gothic Pr6N EL" panose="020B0200000000000000" pitchFamily="34" charset="-128"/>
              </a:rPr>
              <a:t>Target the Potential Repurchase Customer to Increase Revenue</a:t>
            </a:r>
          </a:p>
        </p:txBody>
      </p:sp>
      <p:sp>
        <p:nvSpPr>
          <p:cNvPr id="16" name="AutoShape 59">
            <a:extLst>
              <a:ext uri="{FF2B5EF4-FFF2-40B4-BE49-F238E27FC236}">
                <a16:creationId xmlns:a16="http://schemas.microsoft.com/office/drawing/2014/main" id="{35ACB886-F171-4DC1-A549-1A192DB0D5F0}"/>
              </a:ext>
            </a:extLst>
          </p:cNvPr>
          <p:cNvSpPr>
            <a:spLocks/>
          </p:cNvSpPr>
          <p:nvPr/>
        </p:nvSpPr>
        <p:spPr bwMode="auto">
          <a:xfrm>
            <a:off x="369014" y="267189"/>
            <a:ext cx="676346" cy="675192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4C97E7-82F5-4A34-8FFC-61BD4F758825}"/>
              </a:ext>
            </a:extLst>
          </p:cNvPr>
          <p:cNvGrpSpPr/>
          <p:nvPr/>
        </p:nvGrpSpPr>
        <p:grpSpPr>
          <a:xfrm>
            <a:off x="899736" y="2667861"/>
            <a:ext cx="2828657" cy="3916712"/>
            <a:chOff x="2472577" y="2667861"/>
            <a:chExt cx="2828657" cy="391671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B09C4F2-E683-4EBA-B5BE-2EED94AA1102}"/>
                </a:ext>
              </a:extLst>
            </p:cNvPr>
            <p:cNvGrpSpPr/>
            <p:nvPr/>
          </p:nvGrpSpPr>
          <p:grpSpPr>
            <a:xfrm>
              <a:off x="2516096" y="2667861"/>
              <a:ext cx="2785138" cy="3916712"/>
              <a:chOff x="3508945" y="3023487"/>
              <a:chExt cx="2326166" cy="3271264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C6E78767-415A-4396-9AFC-3168713A39A3}"/>
                  </a:ext>
                </a:extLst>
              </p:cNvPr>
              <p:cNvSpPr/>
              <p:nvPr/>
            </p:nvSpPr>
            <p:spPr>
              <a:xfrm>
                <a:off x="3508945" y="3023487"/>
                <a:ext cx="2326166" cy="327126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90D68063-CC6C-473B-921E-63EB7159DD83}"/>
                  </a:ext>
                </a:extLst>
              </p:cNvPr>
              <p:cNvGrpSpPr/>
              <p:nvPr/>
            </p:nvGrpSpPr>
            <p:grpSpPr>
              <a:xfrm rot="16200000">
                <a:off x="5448713" y="5888055"/>
                <a:ext cx="357404" cy="326600"/>
                <a:chOff x="11607800" y="0"/>
                <a:chExt cx="584200" cy="584200"/>
              </a:xfrm>
            </p:grpSpPr>
            <p:sp>
              <p:nvSpPr>
                <p:cNvPr id="143" name="Right Triangle 142">
                  <a:extLst>
                    <a:ext uri="{FF2B5EF4-FFF2-40B4-BE49-F238E27FC236}">
                      <a16:creationId xmlns:a16="http://schemas.microsoft.com/office/drawing/2014/main" id="{DBBC82A3-C0F9-4D6F-A20D-9CA5CEE11065}"/>
                    </a:ext>
                  </a:extLst>
                </p:cNvPr>
                <p:cNvSpPr/>
                <p:nvPr/>
              </p:nvSpPr>
              <p:spPr>
                <a:xfrm rot="16200000" flipV="1">
                  <a:off x="11607800" y="0"/>
                  <a:ext cx="584200" cy="584200"/>
                </a:xfrm>
                <a:prstGeom prst="rt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4" name="Right Triangle 143">
                  <a:extLst>
                    <a:ext uri="{FF2B5EF4-FFF2-40B4-BE49-F238E27FC236}">
                      <a16:creationId xmlns:a16="http://schemas.microsoft.com/office/drawing/2014/main" id="{5B42F26E-1F0D-4E75-89E6-03B0DBFCC4AF}"/>
                    </a:ext>
                  </a:extLst>
                </p:cNvPr>
                <p:cNvSpPr/>
                <p:nvPr/>
              </p:nvSpPr>
              <p:spPr>
                <a:xfrm rot="16200000" flipH="1">
                  <a:off x="11607800" y="0"/>
                  <a:ext cx="584200" cy="584200"/>
                </a:xfrm>
                <a:prstGeom prst="rtTriangl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48CC816C-F4E3-413A-89A3-E22C63F35E44}"/>
                  </a:ext>
                </a:extLst>
              </p:cNvPr>
              <p:cNvGrpSpPr/>
              <p:nvPr/>
            </p:nvGrpSpPr>
            <p:grpSpPr>
              <a:xfrm>
                <a:off x="4281445" y="5094967"/>
                <a:ext cx="746334" cy="777694"/>
                <a:chOff x="5423750" y="5301043"/>
                <a:chExt cx="377827" cy="393704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60" name="Freeform 145">
                  <a:extLst>
                    <a:ext uri="{FF2B5EF4-FFF2-40B4-BE49-F238E27FC236}">
                      <a16:creationId xmlns:a16="http://schemas.microsoft.com/office/drawing/2014/main" id="{2F7DDFC3-144C-45A8-9507-E616CEEECA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23750" y="5382009"/>
                  <a:ext cx="180975" cy="312738"/>
                </a:xfrm>
                <a:custGeom>
                  <a:avLst/>
                  <a:gdLst>
                    <a:gd name="T0" fmla="*/ 337 w 459"/>
                    <a:gd name="T1" fmla="*/ 121 h 789"/>
                    <a:gd name="T2" fmla="*/ 0 w 459"/>
                    <a:gd name="T3" fmla="*/ 0 h 789"/>
                    <a:gd name="T4" fmla="*/ 0 w 459"/>
                    <a:gd name="T5" fmla="*/ 4 h 789"/>
                    <a:gd name="T6" fmla="*/ 0 w 459"/>
                    <a:gd name="T7" fmla="*/ 623 h 789"/>
                    <a:gd name="T8" fmla="*/ 459 w 459"/>
                    <a:gd name="T9" fmla="*/ 789 h 789"/>
                    <a:gd name="T10" fmla="*/ 459 w 459"/>
                    <a:gd name="T11" fmla="*/ 165 h 789"/>
                    <a:gd name="T12" fmla="*/ 337 w 459"/>
                    <a:gd name="T13" fmla="*/ 121 h 7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59" h="789">
                      <a:moveTo>
                        <a:pt x="337" y="121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623"/>
                      </a:lnTo>
                      <a:lnTo>
                        <a:pt x="459" y="789"/>
                      </a:lnTo>
                      <a:lnTo>
                        <a:pt x="459" y="165"/>
                      </a:lnTo>
                      <a:lnTo>
                        <a:pt x="337" y="1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146">
                  <a:extLst>
                    <a:ext uri="{FF2B5EF4-FFF2-40B4-BE49-F238E27FC236}">
                      <a16:creationId xmlns:a16="http://schemas.microsoft.com/office/drawing/2014/main" id="{DB1586EE-B582-45A9-A4D1-2FD6506F43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30100" y="5301043"/>
                  <a:ext cx="363538" cy="133350"/>
                </a:xfrm>
                <a:custGeom>
                  <a:avLst/>
                  <a:gdLst>
                    <a:gd name="T0" fmla="*/ 460 w 917"/>
                    <a:gd name="T1" fmla="*/ 335 h 335"/>
                    <a:gd name="T2" fmla="*/ 917 w 917"/>
                    <a:gd name="T3" fmla="*/ 167 h 335"/>
                    <a:gd name="T4" fmla="*/ 460 w 917"/>
                    <a:gd name="T5" fmla="*/ 0 h 335"/>
                    <a:gd name="T6" fmla="*/ 1 w 917"/>
                    <a:gd name="T7" fmla="*/ 168 h 335"/>
                    <a:gd name="T8" fmla="*/ 0 w 917"/>
                    <a:gd name="T9" fmla="*/ 168 h 335"/>
                    <a:gd name="T10" fmla="*/ 243 w 917"/>
                    <a:gd name="T11" fmla="*/ 256 h 335"/>
                    <a:gd name="T12" fmla="*/ 460 w 917"/>
                    <a:gd name="T13" fmla="*/ 335 h 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17" h="335">
                      <a:moveTo>
                        <a:pt x="460" y="335"/>
                      </a:moveTo>
                      <a:lnTo>
                        <a:pt x="917" y="167"/>
                      </a:lnTo>
                      <a:lnTo>
                        <a:pt x="460" y="0"/>
                      </a:lnTo>
                      <a:lnTo>
                        <a:pt x="1" y="168"/>
                      </a:lnTo>
                      <a:lnTo>
                        <a:pt x="0" y="168"/>
                      </a:lnTo>
                      <a:lnTo>
                        <a:pt x="243" y="256"/>
                      </a:lnTo>
                      <a:lnTo>
                        <a:pt x="460" y="3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147">
                  <a:extLst>
                    <a:ext uri="{FF2B5EF4-FFF2-40B4-BE49-F238E27FC236}">
                      <a16:creationId xmlns:a16="http://schemas.microsoft.com/office/drawing/2014/main" id="{1B4C55FC-167E-4E1A-8FB8-869E5DFD64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9014" y="5380420"/>
                  <a:ext cx="182563" cy="314325"/>
                </a:xfrm>
                <a:custGeom>
                  <a:avLst/>
                  <a:gdLst>
                    <a:gd name="T0" fmla="*/ 458 w 458"/>
                    <a:gd name="T1" fmla="*/ 9 h 791"/>
                    <a:gd name="T2" fmla="*/ 458 w 458"/>
                    <a:gd name="T3" fmla="*/ 2 h 791"/>
                    <a:gd name="T4" fmla="*/ 458 w 458"/>
                    <a:gd name="T5" fmla="*/ 0 h 791"/>
                    <a:gd name="T6" fmla="*/ 0 w 458"/>
                    <a:gd name="T7" fmla="*/ 167 h 791"/>
                    <a:gd name="T8" fmla="*/ 0 w 458"/>
                    <a:gd name="T9" fmla="*/ 791 h 791"/>
                    <a:gd name="T10" fmla="*/ 458 w 458"/>
                    <a:gd name="T11" fmla="*/ 625 h 791"/>
                    <a:gd name="T12" fmla="*/ 458 w 458"/>
                    <a:gd name="T13" fmla="*/ 9 h 7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58" h="791">
                      <a:moveTo>
                        <a:pt x="458" y="9"/>
                      </a:moveTo>
                      <a:lnTo>
                        <a:pt x="458" y="2"/>
                      </a:lnTo>
                      <a:lnTo>
                        <a:pt x="458" y="0"/>
                      </a:lnTo>
                      <a:lnTo>
                        <a:pt x="0" y="167"/>
                      </a:lnTo>
                      <a:lnTo>
                        <a:pt x="0" y="791"/>
                      </a:lnTo>
                      <a:lnTo>
                        <a:pt x="458" y="625"/>
                      </a:lnTo>
                      <a:lnTo>
                        <a:pt x="458" y="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0CC2D22E-07F6-4E3C-A8C7-0F81490BC273}"/>
                </a:ext>
              </a:extLst>
            </p:cNvPr>
            <p:cNvSpPr txBox="1"/>
            <p:nvPr/>
          </p:nvSpPr>
          <p:spPr>
            <a:xfrm>
              <a:off x="2931881" y="2840855"/>
              <a:ext cx="18350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 Light" panose="020B0306030504020204" pitchFamily="34" charset="0"/>
                </a:rPr>
                <a:t>      Acquire</a:t>
              </a:r>
            </a:p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 Light" panose="020B0306030504020204" pitchFamily="34" charset="0"/>
                </a:rPr>
                <a:t>New </a:t>
              </a:r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Roboto" panose="02000000000000000000" pitchFamily="2" charset="0"/>
                  <a:cs typeface="Open Sans Light" panose="020B0306030504020204" pitchFamily="34" charset="0"/>
                </a:rPr>
                <a:t>Customer</a:t>
              </a:r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 Light" panose="020B0306030504020204" pitchFamily="34" charset="0"/>
                </a:rPr>
                <a:t> </a:t>
              </a:r>
              <a:endParaRPr lang="id-ID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306030504020204" pitchFamily="34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BF91CF4D-5A8C-499F-93EA-AE41DD5076ED}"/>
                </a:ext>
              </a:extLst>
            </p:cNvPr>
            <p:cNvSpPr txBox="1"/>
            <p:nvPr/>
          </p:nvSpPr>
          <p:spPr>
            <a:xfrm>
              <a:off x="2472577" y="3477372"/>
              <a:ext cx="2665399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  <a:p>
              <a:pPr algn="just"/>
              <a:r>
                <a:rPr lang="en-US" sz="1400" b="1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Method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: Customer acquisition by publishing ads on popular channels based on web analytics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  <a:p>
              <a:r>
                <a:rPr lang="en-US" sz="1400" b="1" u="sng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Cons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: Cost is high</a:t>
              </a:r>
              <a:endParaRPr lang="id-ID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E19BA0C-5CEA-402C-91AD-BC403CC0C216}"/>
              </a:ext>
            </a:extLst>
          </p:cNvPr>
          <p:cNvGrpSpPr/>
          <p:nvPr/>
        </p:nvGrpSpPr>
        <p:grpSpPr>
          <a:xfrm>
            <a:off x="4681294" y="2664679"/>
            <a:ext cx="2787400" cy="3919894"/>
            <a:chOff x="5429169" y="2667861"/>
            <a:chExt cx="2787400" cy="3919894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271DBA68-DD91-4596-B79B-CE25CCC7FC53}"/>
                </a:ext>
              </a:extLst>
            </p:cNvPr>
            <p:cNvSpPr/>
            <p:nvPr/>
          </p:nvSpPr>
          <p:spPr>
            <a:xfrm>
              <a:off x="5429169" y="2667861"/>
              <a:ext cx="2787400" cy="39198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74F81CC0-058A-4A73-B976-8A453EC16A92}"/>
                </a:ext>
              </a:extLst>
            </p:cNvPr>
            <p:cNvGrpSpPr/>
            <p:nvPr/>
          </p:nvGrpSpPr>
          <p:grpSpPr>
            <a:xfrm rot="16200000">
              <a:off x="7753556" y="6100419"/>
              <a:ext cx="428270" cy="391359"/>
              <a:chOff x="11607800" y="0"/>
              <a:chExt cx="584200" cy="584200"/>
            </a:xfrm>
          </p:grpSpPr>
          <p:sp>
            <p:nvSpPr>
              <p:cNvPr id="147" name="Right Triangle 146">
                <a:extLst>
                  <a:ext uri="{FF2B5EF4-FFF2-40B4-BE49-F238E27FC236}">
                    <a16:creationId xmlns:a16="http://schemas.microsoft.com/office/drawing/2014/main" id="{4126298A-BDC9-4ECC-B3E6-1442007E375D}"/>
                  </a:ext>
                </a:extLst>
              </p:cNvPr>
              <p:cNvSpPr/>
              <p:nvPr/>
            </p:nvSpPr>
            <p:spPr>
              <a:xfrm rot="16200000" flipV="1">
                <a:off x="11607800" y="0"/>
                <a:ext cx="584200" cy="584200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Right Triangle 147">
                <a:extLst>
                  <a:ext uri="{FF2B5EF4-FFF2-40B4-BE49-F238E27FC236}">
                    <a16:creationId xmlns:a16="http://schemas.microsoft.com/office/drawing/2014/main" id="{37BD4726-A7B7-42EA-BE6F-2C9DBF3B4FE0}"/>
                  </a:ext>
                </a:extLst>
              </p:cNvPr>
              <p:cNvSpPr/>
              <p:nvPr/>
            </p:nvSpPr>
            <p:spPr>
              <a:xfrm rot="16200000" flipH="1">
                <a:off x="11607800" y="0"/>
                <a:ext cx="584200" cy="584200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FE8783C3-43ED-4ED7-AADB-B0B9DE76419B}"/>
                </a:ext>
              </a:extLst>
            </p:cNvPr>
            <p:cNvGrpSpPr/>
            <p:nvPr/>
          </p:nvGrpSpPr>
          <p:grpSpPr>
            <a:xfrm>
              <a:off x="6394966" y="5244642"/>
              <a:ext cx="855805" cy="754459"/>
              <a:chOff x="4810352" y="5316538"/>
              <a:chExt cx="361950" cy="319088"/>
            </a:xfrm>
            <a:solidFill>
              <a:schemeClr val="accent1"/>
            </a:solidFill>
          </p:grpSpPr>
          <p:sp>
            <p:nvSpPr>
              <p:cNvPr id="174" name="Freeform 118">
                <a:extLst>
                  <a:ext uri="{FF2B5EF4-FFF2-40B4-BE49-F238E27FC236}">
                    <a16:creationId xmlns:a16="http://schemas.microsoft.com/office/drawing/2014/main" id="{FADB3EC7-9330-472D-B7E4-ED958987D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0352" y="5338763"/>
                <a:ext cx="174625" cy="276225"/>
              </a:xfrm>
              <a:custGeom>
                <a:avLst/>
                <a:gdLst>
                  <a:gd name="T0" fmla="*/ 438 w 438"/>
                  <a:gd name="T1" fmla="*/ 0 h 693"/>
                  <a:gd name="T2" fmla="*/ 192 w 438"/>
                  <a:gd name="T3" fmla="*/ 196 h 693"/>
                  <a:gd name="T4" fmla="*/ 0 w 438"/>
                  <a:gd name="T5" fmla="*/ 196 h 693"/>
                  <a:gd name="T6" fmla="*/ 0 w 438"/>
                  <a:gd name="T7" fmla="*/ 348 h 693"/>
                  <a:gd name="T8" fmla="*/ 0 w 438"/>
                  <a:gd name="T9" fmla="*/ 348 h 693"/>
                  <a:gd name="T10" fmla="*/ 0 w 438"/>
                  <a:gd name="T11" fmla="*/ 349 h 693"/>
                  <a:gd name="T12" fmla="*/ 0 w 438"/>
                  <a:gd name="T13" fmla="*/ 500 h 693"/>
                  <a:gd name="T14" fmla="*/ 192 w 438"/>
                  <a:gd name="T15" fmla="*/ 500 h 693"/>
                  <a:gd name="T16" fmla="*/ 438 w 438"/>
                  <a:gd name="T17" fmla="*/ 693 h 693"/>
                  <a:gd name="T18" fmla="*/ 438 w 438"/>
                  <a:gd name="T19" fmla="*/ 500 h 693"/>
                  <a:gd name="T20" fmla="*/ 438 w 438"/>
                  <a:gd name="T21" fmla="*/ 500 h 693"/>
                  <a:gd name="T22" fmla="*/ 438 w 438"/>
                  <a:gd name="T23" fmla="*/ 196 h 693"/>
                  <a:gd name="T24" fmla="*/ 438 w 438"/>
                  <a:gd name="T25" fmla="*/ 196 h 693"/>
                  <a:gd name="T26" fmla="*/ 438 w 438"/>
                  <a:gd name="T27" fmla="*/ 0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38" h="693">
                    <a:moveTo>
                      <a:pt x="438" y="0"/>
                    </a:moveTo>
                    <a:lnTo>
                      <a:pt x="192" y="196"/>
                    </a:lnTo>
                    <a:lnTo>
                      <a:pt x="0" y="196"/>
                    </a:lnTo>
                    <a:lnTo>
                      <a:pt x="0" y="348"/>
                    </a:lnTo>
                    <a:lnTo>
                      <a:pt x="0" y="348"/>
                    </a:lnTo>
                    <a:lnTo>
                      <a:pt x="0" y="349"/>
                    </a:lnTo>
                    <a:lnTo>
                      <a:pt x="0" y="500"/>
                    </a:lnTo>
                    <a:lnTo>
                      <a:pt x="192" y="500"/>
                    </a:lnTo>
                    <a:lnTo>
                      <a:pt x="438" y="693"/>
                    </a:lnTo>
                    <a:lnTo>
                      <a:pt x="438" y="500"/>
                    </a:lnTo>
                    <a:lnTo>
                      <a:pt x="438" y="500"/>
                    </a:lnTo>
                    <a:lnTo>
                      <a:pt x="438" y="196"/>
                    </a:lnTo>
                    <a:lnTo>
                      <a:pt x="438" y="196"/>
                    </a:lnTo>
                    <a:lnTo>
                      <a:pt x="4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119">
                <a:extLst>
                  <a:ext uri="{FF2B5EF4-FFF2-40B4-BE49-F238E27FC236}">
                    <a16:creationId xmlns:a16="http://schemas.microsoft.com/office/drawing/2014/main" id="{66D17F81-DD76-4881-BDDB-67BF08283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5139" y="5400675"/>
                <a:ext cx="36513" cy="150813"/>
              </a:xfrm>
              <a:custGeom>
                <a:avLst/>
                <a:gdLst>
                  <a:gd name="T0" fmla="*/ 2 w 92"/>
                  <a:gd name="T1" fmla="*/ 21 h 381"/>
                  <a:gd name="T2" fmla="*/ 15 w 92"/>
                  <a:gd name="T3" fmla="*/ 40 h 381"/>
                  <a:gd name="T4" fmla="*/ 27 w 92"/>
                  <a:gd name="T5" fmla="*/ 59 h 381"/>
                  <a:gd name="T6" fmla="*/ 37 w 92"/>
                  <a:gd name="T7" fmla="*/ 79 h 381"/>
                  <a:gd name="T8" fmla="*/ 44 w 92"/>
                  <a:gd name="T9" fmla="*/ 100 h 381"/>
                  <a:gd name="T10" fmla="*/ 51 w 92"/>
                  <a:gd name="T11" fmla="*/ 122 h 381"/>
                  <a:gd name="T12" fmla="*/ 55 w 92"/>
                  <a:gd name="T13" fmla="*/ 144 h 381"/>
                  <a:gd name="T14" fmla="*/ 57 w 92"/>
                  <a:gd name="T15" fmla="*/ 166 h 381"/>
                  <a:gd name="T16" fmla="*/ 58 w 92"/>
                  <a:gd name="T17" fmla="*/ 189 h 381"/>
                  <a:gd name="T18" fmla="*/ 57 w 92"/>
                  <a:gd name="T19" fmla="*/ 213 h 381"/>
                  <a:gd name="T20" fmla="*/ 55 w 92"/>
                  <a:gd name="T21" fmla="*/ 235 h 381"/>
                  <a:gd name="T22" fmla="*/ 50 w 92"/>
                  <a:gd name="T23" fmla="*/ 258 h 381"/>
                  <a:gd name="T24" fmla="*/ 43 w 92"/>
                  <a:gd name="T25" fmla="*/ 280 h 381"/>
                  <a:gd name="T26" fmla="*/ 36 w 92"/>
                  <a:gd name="T27" fmla="*/ 301 h 381"/>
                  <a:gd name="T28" fmla="*/ 26 w 92"/>
                  <a:gd name="T29" fmla="*/ 322 h 381"/>
                  <a:gd name="T30" fmla="*/ 14 w 92"/>
                  <a:gd name="T31" fmla="*/ 341 h 381"/>
                  <a:gd name="T32" fmla="*/ 0 w 92"/>
                  <a:gd name="T33" fmla="*/ 361 h 381"/>
                  <a:gd name="T34" fmla="*/ 27 w 92"/>
                  <a:gd name="T35" fmla="*/ 381 h 381"/>
                  <a:gd name="T36" fmla="*/ 42 w 92"/>
                  <a:gd name="T37" fmla="*/ 360 h 381"/>
                  <a:gd name="T38" fmla="*/ 55 w 92"/>
                  <a:gd name="T39" fmla="*/ 338 h 381"/>
                  <a:gd name="T40" fmla="*/ 66 w 92"/>
                  <a:gd name="T41" fmla="*/ 314 h 381"/>
                  <a:gd name="T42" fmla="*/ 76 w 92"/>
                  <a:gd name="T43" fmla="*/ 291 h 381"/>
                  <a:gd name="T44" fmla="*/ 83 w 92"/>
                  <a:gd name="T45" fmla="*/ 266 h 381"/>
                  <a:gd name="T46" fmla="*/ 89 w 92"/>
                  <a:gd name="T47" fmla="*/ 241 h 381"/>
                  <a:gd name="T48" fmla="*/ 91 w 92"/>
                  <a:gd name="T49" fmla="*/ 215 h 381"/>
                  <a:gd name="T50" fmla="*/ 92 w 92"/>
                  <a:gd name="T51" fmla="*/ 189 h 381"/>
                  <a:gd name="T52" fmla="*/ 91 w 92"/>
                  <a:gd name="T53" fmla="*/ 164 h 381"/>
                  <a:gd name="T54" fmla="*/ 89 w 92"/>
                  <a:gd name="T55" fmla="*/ 138 h 381"/>
                  <a:gd name="T56" fmla="*/ 83 w 92"/>
                  <a:gd name="T57" fmla="*/ 113 h 381"/>
                  <a:gd name="T58" fmla="*/ 77 w 92"/>
                  <a:gd name="T59" fmla="*/ 90 h 381"/>
                  <a:gd name="T60" fmla="*/ 67 w 92"/>
                  <a:gd name="T61" fmla="*/ 66 h 381"/>
                  <a:gd name="T62" fmla="*/ 56 w 92"/>
                  <a:gd name="T63" fmla="*/ 43 h 381"/>
                  <a:gd name="T64" fmla="*/ 44 w 92"/>
                  <a:gd name="T65" fmla="*/ 22 h 381"/>
                  <a:gd name="T66" fmla="*/ 29 w 92"/>
                  <a:gd name="T67" fmla="*/ 0 h 381"/>
                  <a:gd name="T68" fmla="*/ 2 w 92"/>
                  <a:gd name="T69" fmla="*/ 2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2" h="381">
                    <a:moveTo>
                      <a:pt x="2" y="21"/>
                    </a:moveTo>
                    <a:lnTo>
                      <a:pt x="15" y="40"/>
                    </a:lnTo>
                    <a:lnTo>
                      <a:pt x="27" y="59"/>
                    </a:lnTo>
                    <a:lnTo>
                      <a:pt x="37" y="79"/>
                    </a:lnTo>
                    <a:lnTo>
                      <a:pt x="44" y="100"/>
                    </a:lnTo>
                    <a:lnTo>
                      <a:pt x="51" y="122"/>
                    </a:lnTo>
                    <a:lnTo>
                      <a:pt x="55" y="144"/>
                    </a:lnTo>
                    <a:lnTo>
                      <a:pt x="57" y="166"/>
                    </a:lnTo>
                    <a:lnTo>
                      <a:pt x="58" y="189"/>
                    </a:lnTo>
                    <a:lnTo>
                      <a:pt x="57" y="213"/>
                    </a:lnTo>
                    <a:lnTo>
                      <a:pt x="55" y="235"/>
                    </a:lnTo>
                    <a:lnTo>
                      <a:pt x="50" y="258"/>
                    </a:lnTo>
                    <a:lnTo>
                      <a:pt x="43" y="280"/>
                    </a:lnTo>
                    <a:lnTo>
                      <a:pt x="36" y="301"/>
                    </a:lnTo>
                    <a:lnTo>
                      <a:pt x="26" y="322"/>
                    </a:lnTo>
                    <a:lnTo>
                      <a:pt x="14" y="341"/>
                    </a:lnTo>
                    <a:lnTo>
                      <a:pt x="0" y="361"/>
                    </a:lnTo>
                    <a:lnTo>
                      <a:pt x="27" y="381"/>
                    </a:lnTo>
                    <a:lnTo>
                      <a:pt x="42" y="360"/>
                    </a:lnTo>
                    <a:lnTo>
                      <a:pt x="55" y="338"/>
                    </a:lnTo>
                    <a:lnTo>
                      <a:pt x="66" y="314"/>
                    </a:lnTo>
                    <a:lnTo>
                      <a:pt x="76" y="291"/>
                    </a:lnTo>
                    <a:lnTo>
                      <a:pt x="83" y="266"/>
                    </a:lnTo>
                    <a:lnTo>
                      <a:pt x="89" y="241"/>
                    </a:lnTo>
                    <a:lnTo>
                      <a:pt x="91" y="215"/>
                    </a:lnTo>
                    <a:lnTo>
                      <a:pt x="92" y="189"/>
                    </a:lnTo>
                    <a:lnTo>
                      <a:pt x="91" y="164"/>
                    </a:lnTo>
                    <a:lnTo>
                      <a:pt x="89" y="138"/>
                    </a:lnTo>
                    <a:lnTo>
                      <a:pt x="83" y="113"/>
                    </a:lnTo>
                    <a:lnTo>
                      <a:pt x="77" y="90"/>
                    </a:lnTo>
                    <a:lnTo>
                      <a:pt x="67" y="66"/>
                    </a:lnTo>
                    <a:lnTo>
                      <a:pt x="56" y="43"/>
                    </a:lnTo>
                    <a:lnTo>
                      <a:pt x="44" y="22"/>
                    </a:lnTo>
                    <a:lnTo>
                      <a:pt x="29" y="0"/>
                    </a:lnTo>
                    <a:lnTo>
                      <a:pt x="2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120">
                <a:extLst>
                  <a:ext uri="{FF2B5EF4-FFF2-40B4-BE49-F238E27FC236}">
                    <a16:creationId xmlns:a16="http://schemas.microsoft.com/office/drawing/2014/main" id="{6C3AAE6E-B4DC-4970-9D7C-FB32521D16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589" y="5360988"/>
                <a:ext cx="52388" cy="231775"/>
              </a:xfrm>
              <a:custGeom>
                <a:avLst/>
                <a:gdLst>
                  <a:gd name="T0" fmla="*/ 0 w 132"/>
                  <a:gd name="T1" fmla="*/ 22 h 585"/>
                  <a:gd name="T2" fmla="*/ 23 w 132"/>
                  <a:gd name="T3" fmla="*/ 51 h 585"/>
                  <a:gd name="T4" fmla="*/ 42 w 132"/>
                  <a:gd name="T5" fmla="*/ 84 h 585"/>
                  <a:gd name="T6" fmla="*/ 60 w 132"/>
                  <a:gd name="T7" fmla="*/ 116 h 585"/>
                  <a:gd name="T8" fmla="*/ 73 w 132"/>
                  <a:gd name="T9" fmla="*/ 151 h 585"/>
                  <a:gd name="T10" fmla="*/ 85 w 132"/>
                  <a:gd name="T11" fmla="*/ 185 h 585"/>
                  <a:gd name="T12" fmla="*/ 92 w 132"/>
                  <a:gd name="T13" fmla="*/ 222 h 585"/>
                  <a:gd name="T14" fmla="*/ 96 w 132"/>
                  <a:gd name="T15" fmla="*/ 259 h 585"/>
                  <a:gd name="T16" fmla="*/ 99 w 132"/>
                  <a:gd name="T17" fmla="*/ 295 h 585"/>
                  <a:gd name="T18" fmla="*/ 98 w 132"/>
                  <a:gd name="T19" fmla="*/ 332 h 585"/>
                  <a:gd name="T20" fmla="*/ 92 w 132"/>
                  <a:gd name="T21" fmla="*/ 369 h 585"/>
                  <a:gd name="T22" fmla="*/ 85 w 132"/>
                  <a:gd name="T23" fmla="*/ 403 h 585"/>
                  <a:gd name="T24" fmla="*/ 75 w 132"/>
                  <a:gd name="T25" fmla="*/ 438 h 585"/>
                  <a:gd name="T26" fmla="*/ 62 w 132"/>
                  <a:gd name="T27" fmla="*/ 471 h 585"/>
                  <a:gd name="T28" fmla="*/ 46 w 132"/>
                  <a:gd name="T29" fmla="*/ 504 h 585"/>
                  <a:gd name="T30" fmla="*/ 26 w 132"/>
                  <a:gd name="T31" fmla="*/ 534 h 585"/>
                  <a:gd name="T32" fmla="*/ 5 w 132"/>
                  <a:gd name="T33" fmla="*/ 564 h 585"/>
                  <a:gd name="T34" fmla="*/ 44 w 132"/>
                  <a:gd name="T35" fmla="*/ 569 h 585"/>
                  <a:gd name="T36" fmla="*/ 65 w 132"/>
                  <a:gd name="T37" fmla="*/ 536 h 585"/>
                  <a:gd name="T38" fmla="*/ 83 w 132"/>
                  <a:gd name="T39" fmla="*/ 503 h 585"/>
                  <a:gd name="T40" fmla="*/ 100 w 132"/>
                  <a:gd name="T41" fmla="*/ 467 h 585"/>
                  <a:gd name="T42" fmla="*/ 113 w 132"/>
                  <a:gd name="T43" fmla="*/ 430 h 585"/>
                  <a:gd name="T44" fmla="*/ 122 w 132"/>
                  <a:gd name="T45" fmla="*/ 394 h 585"/>
                  <a:gd name="T46" fmla="*/ 129 w 132"/>
                  <a:gd name="T47" fmla="*/ 355 h 585"/>
                  <a:gd name="T48" fmla="*/ 132 w 132"/>
                  <a:gd name="T49" fmla="*/ 316 h 585"/>
                  <a:gd name="T50" fmla="*/ 132 w 132"/>
                  <a:gd name="T51" fmla="*/ 276 h 585"/>
                  <a:gd name="T52" fmla="*/ 129 w 132"/>
                  <a:gd name="T53" fmla="*/ 236 h 585"/>
                  <a:gd name="T54" fmla="*/ 121 w 132"/>
                  <a:gd name="T55" fmla="*/ 196 h 585"/>
                  <a:gd name="T56" fmla="*/ 112 w 132"/>
                  <a:gd name="T57" fmla="*/ 158 h 585"/>
                  <a:gd name="T58" fmla="*/ 98 w 132"/>
                  <a:gd name="T59" fmla="*/ 120 h 585"/>
                  <a:gd name="T60" fmla="*/ 81 w 132"/>
                  <a:gd name="T61" fmla="*/ 84 h 585"/>
                  <a:gd name="T62" fmla="*/ 62 w 132"/>
                  <a:gd name="T63" fmla="*/ 49 h 585"/>
                  <a:gd name="T64" fmla="*/ 39 w 132"/>
                  <a:gd name="T65" fmla="*/ 17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2" h="585">
                    <a:moveTo>
                      <a:pt x="26" y="0"/>
                    </a:moveTo>
                    <a:lnTo>
                      <a:pt x="0" y="22"/>
                    </a:lnTo>
                    <a:lnTo>
                      <a:pt x="12" y="36"/>
                    </a:lnTo>
                    <a:lnTo>
                      <a:pt x="23" y="51"/>
                    </a:lnTo>
                    <a:lnTo>
                      <a:pt x="33" y="67"/>
                    </a:lnTo>
                    <a:lnTo>
                      <a:pt x="42" y="84"/>
                    </a:lnTo>
                    <a:lnTo>
                      <a:pt x="51" y="100"/>
                    </a:lnTo>
                    <a:lnTo>
                      <a:pt x="60" y="116"/>
                    </a:lnTo>
                    <a:lnTo>
                      <a:pt x="66" y="133"/>
                    </a:lnTo>
                    <a:lnTo>
                      <a:pt x="73" y="151"/>
                    </a:lnTo>
                    <a:lnTo>
                      <a:pt x="79" y="168"/>
                    </a:lnTo>
                    <a:lnTo>
                      <a:pt x="85" y="185"/>
                    </a:lnTo>
                    <a:lnTo>
                      <a:pt x="89" y="204"/>
                    </a:lnTo>
                    <a:lnTo>
                      <a:pt x="92" y="222"/>
                    </a:lnTo>
                    <a:lnTo>
                      <a:pt x="95" y="240"/>
                    </a:lnTo>
                    <a:lnTo>
                      <a:pt x="96" y="259"/>
                    </a:lnTo>
                    <a:lnTo>
                      <a:pt x="99" y="277"/>
                    </a:lnTo>
                    <a:lnTo>
                      <a:pt x="99" y="295"/>
                    </a:lnTo>
                    <a:lnTo>
                      <a:pt x="99" y="314"/>
                    </a:lnTo>
                    <a:lnTo>
                      <a:pt x="98" y="332"/>
                    </a:lnTo>
                    <a:lnTo>
                      <a:pt x="95" y="350"/>
                    </a:lnTo>
                    <a:lnTo>
                      <a:pt x="92" y="369"/>
                    </a:lnTo>
                    <a:lnTo>
                      <a:pt x="89" y="386"/>
                    </a:lnTo>
                    <a:lnTo>
                      <a:pt x="85" y="403"/>
                    </a:lnTo>
                    <a:lnTo>
                      <a:pt x="80" y="421"/>
                    </a:lnTo>
                    <a:lnTo>
                      <a:pt x="75" y="438"/>
                    </a:lnTo>
                    <a:lnTo>
                      <a:pt x="68" y="454"/>
                    </a:lnTo>
                    <a:lnTo>
                      <a:pt x="62" y="471"/>
                    </a:lnTo>
                    <a:lnTo>
                      <a:pt x="53" y="488"/>
                    </a:lnTo>
                    <a:lnTo>
                      <a:pt x="46" y="504"/>
                    </a:lnTo>
                    <a:lnTo>
                      <a:pt x="36" y="519"/>
                    </a:lnTo>
                    <a:lnTo>
                      <a:pt x="26" y="534"/>
                    </a:lnTo>
                    <a:lnTo>
                      <a:pt x="15" y="549"/>
                    </a:lnTo>
                    <a:lnTo>
                      <a:pt x="5" y="564"/>
                    </a:lnTo>
                    <a:lnTo>
                      <a:pt x="32" y="585"/>
                    </a:lnTo>
                    <a:lnTo>
                      <a:pt x="44" y="569"/>
                    </a:lnTo>
                    <a:lnTo>
                      <a:pt x="54" y="552"/>
                    </a:lnTo>
                    <a:lnTo>
                      <a:pt x="65" y="536"/>
                    </a:lnTo>
                    <a:lnTo>
                      <a:pt x="75" y="520"/>
                    </a:lnTo>
                    <a:lnTo>
                      <a:pt x="83" y="503"/>
                    </a:lnTo>
                    <a:lnTo>
                      <a:pt x="92" y="484"/>
                    </a:lnTo>
                    <a:lnTo>
                      <a:pt x="100" y="467"/>
                    </a:lnTo>
                    <a:lnTo>
                      <a:pt x="106" y="449"/>
                    </a:lnTo>
                    <a:lnTo>
                      <a:pt x="113" y="430"/>
                    </a:lnTo>
                    <a:lnTo>
                      <a:pt x="118" y="412"/>
                    </a:lnTo>
                    <a:lnTo>
                      <a:pt x="122" y="394"/>
                    </a:lnTo>
                    <a:lnTo>
                      <a:pt x="126" y="374"/>
                    </a:lnTo>
                    <a:lnTo>
                      <a:pt x="129" y="355"/>
                    </a:lnTo>
                    <a:lnTo>
                      <a:pt x="131" y="335"/>
                    </a:lnTo>
                    <a:lnTo>
                      <a:pt x="132" y="316"/>
                    </a:lnTo>
                    <a:lnTo>
                      <a:pt x="132" y="295"/>
                    </a:lnTo>
                    <a:lnTo>
                      <a:pt x="132" y="276"/>
                    </a:lnTo>
                    <a:lnTo>
                      <a:pt x="131" y="255"/>
                    </a:lnTo>
                    <a:lnTo>
                      <a:pt x="129" y="236"/>
                    </a:lnTo>
                    <a:lnTo>
                      <a:pt x="126" y="215"/>
                    </a:lnTo>
                    <a:lnTo>
                      <a:pt x="121" y="196"/>
                    </a:lnTo>
                    <a:lnTo>
                      <a:pt x="117" y="177"/>
                    </a:lnTo>
                    <a:lnTo>
                      <a:pt x="112" y="158"/>
                    </a:lnTo>
                    <a:lnTo>
                      <a:pt x="105" y="139"/>
                    </a:lnTo>
                    <a:lnTo>
                      <a:pt x="98" y="120"/>
                    </a:lnTo>
                    <a:lnTo>
                      <a:pt x="90" y="102"/>
                    </a:lnTo>
                    <a:lnTo>
                      <a:pt x="81" y="84"/>
                    </a:lnTo>
                    <a:lnTo>
                      <a:pt x="72" y="66"/>
                    </a:lnTo>
                    <a:lnTo>
                      <a:pt x="62" y="49"/>
                    </a:lnTo>
                    <a:lnTo>
                      <a:pt x="50" y="33"/>
                    </a:lnTo>
                    <a:lnTo>
                      <a:pt x="39" y="17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121">
                <a:extLst>
                  <a:ext uri="{FF2B5EF4-FFF2-40B4-BE49-F238E27FC236}">
                    <a16:creationId xmlns:a16="http://schemas.microsoft.com/office/drawing/2014/main" id="{E4B8A0EE-6D8F-4C5F-AA86-711B445E4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452" y="5316538"/>
                <a:ext cx="69850" cy="319088"/>
              </a:xfrm>
              <a:custGeom>
                <a:avLst/>
                <a:gdLst>
                  <a:gd name="T0" fmla="*/ 0 w 178"/>
                  <a:gd name="T1" fmla="*/ 22 h 803"/>
                  <a:gd name="T2" fmla="*/ 33 w 178"/>
                  <a:gd name="T3" fmla="*/ 63 h 803"/>
                  <a:gd name="T4" fmla="*/ 62 w 178"/>
                  <a:gd name="T5" fmla="*/ 107 h 803"/>
                  <a:gd name="T6" fmla="*/ 87 w 178"/>
                  <a:gd name="T7" fmla="*/ 153 h 803"/>
                  <a:gd name="T8" fmla="*/ 107 w 178"/>
                  <a:gd name="T9" fmla="*/ 200 h 803"/>
                  <a:gd name="T10" fmla="*/ 123 w 178"/>
                  <a:gd name="T11" fmla="*/ 250 h 803"/>
                  <a:gd name="T12" fmla="*/ 135 w 178"/>
                  <a:gd name="T13" fmla="*/ 301 h 803"/>
                  <a:gd name="T14" fmla="*/ 142 w 178"/>
                  <a:gd name="T15" fmla="*/ 352 h 803"/>
                  <a:gd name="T16" fmla="*/ 144 w 178"/>
                  <a:gd name="T17" fmla="*/ 404 h 803"/>
                  <a:gd name="T18" fmla="*/ 142 w 178"/>
                  <a:gd name="T19" fmla="*/ 456 h 803"/>
                  <a:gd name="T20" fmla="*/ 135 w 178"/>
                  <a:gd name="T21" fmla="*/ 507 h 803"/>
                  <a:gd name="T22" fmla="*/ 123 w 178"/>
                  <a:gd name="T23" fmla="*/ 557 h 803"/>
                  <a:gd name="T24" fmla="*/ 108 w 178"/>
                  <a:gd name="T25" fmla="*/ 605 h 803"/>
                  <a:gd name="T26" fmla="*/ 89 w 178"/>
                  <a:gd name="T27" fmla="*/ 653 h 803"/>
                  <a:gd name="T28" fmla="*/ 65 w 178"/>
                  <a:gd name="T29" fmla="*/ 698 h 803"/>
                  <a:gd name="T30" fmla="*/ 37 w 178"/>
                  <a:gd name="T31" fmla="*/ 740 h 803"/>
                  <a:gd name="T32" fmla="*/ 4 w 178"/>
                  <a:gd name="T33" fmla="*/ 781 h 803"/>
                  <a:gd name="T34" fmla="*/ 48 w 178"/>
                  <a:gd name="T35" fmla="*/ 782 h 803"/>
                  <a:gd name="T36" fmla="*/ 79 w 178"/>
                  <a:gd name="T37" fmla="*/ 738 h 803"/>
                  <a:gd name="T38" fmla="*/ 107 w 178"/>
                  <a:gd name="T39" fmla="*/ 692 h 803"/>
                  <a:gd name="T40" fmla="*/ 130 w 178"/>
                  <a:gd name="T41" fmla="*/ 642 h 803"/>
                  <a:gd name="T42" fmla="*/ 149 w 178"/>
                  <a:gd name="T43" fmla="*/ 591 h 803"/>
                  <a:gd name="T44" fmla="*/ 163 w 178"/>
                  <a:gd name="T45" fmla="*/ 539 h 803"/>
                  <a:gd name="T46" fmla="*/ 173 w 178"/>
                  <a:gd name="T47" fmla="*/ 486 h 803"/>
                  <a:gd name="T48" fmla="*/ 177 w 178"/>
                  <a:gd name="T49" fmla="*/ 432 h 803"/>
                  <a:gd name="T50" fmla="*/ 177 w 178"/>
                  <a:gd name="T51" fmla="*/ 377 h 803"/>
                  <a:gd name="T52" fmla="*/ 172 w 178"/>
                  <a:gd name="T53" fmla="*/ 321 h 803"/>
                  <a:gd name="T54" fmla="*/ 162 w 178"/>
                  <a:gd name="T55" fmla="*/ 267 h 803"/>
                  <a:gd name="T56" fmla="*/ 148 w 178"/>
                  <a:gd name="T57" fmla="*/ 214 h 803"/>
                  <a:gd name="T58" fmla="*/ 129 w 178"/>
                  <a:gd name="T59" fmla="*/ 162 h 803"/>
                  <a:gd name="T60" fmla="*/ 104 w 178"/>
                  <a:gd name="T61" fmla="*/ 114 h 803"/>
                  <a:gd name="T62" fmla="*/ 76 w 178"/>
                  <a:gd name="T63" fmla="*/ 66 h 803"/>
                  <a:gd name="T64" fmla="*/ 43 w 178"/>
                  <a:gd name="T65" fmla="*/ 21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8" h="803">
                    <a:moveTo>
                      <a:pt x="25" y="0"/>
                    </a:moveTo>
                    <a:lnTo>
                      <a:pt x="0" y="22"/>
                    </a:lnTo>
                    <a:lnTo>
                      <a:pt x="17" y="43"/>
                    </a:lnTo>
                    <a:lnTo>
                      <a:pt x="33" y="63"/>
                    </a:lnTo>
                    <a:lnTo>
                      <a:pt x="48" y="85"/>
                    </a:lnTo>
                    <a:lnTo>
                      <a:pt x="62" y="107"/>
                    </a:lnTo>
                    <a:lnTo>
                      <a:pt x="75" y="129"/>
                    </a:lnTo>
                    <a:lnTo>
                      <a:pt x="87" y="153"/>
                    </a:lnTo>
                    <a:lnTo>
                      <a:pt x="97" y="176"/>
                    </a:lnTo>
                    <a:lnTo>
                      <a:pt x="107" y="200"/>
                    </a:lnTo>
                    <a:lnTo>
                      <a:pt x="116" y="225"/>
                    </a:lnTo>
                    <a:lnTo>
                      <a:pt x="123" y="250"/>
                    </a:lnTo>
                    <a:lnTo>
                      <a:pt x="130" y="275"/>
                    </a:lnTo>
                    <a:lnTo>
                      <a:pt x="135" y="301"/>
                    </a:lnTo>
                    <a:lnTo>
                      <a:pt x="138" y="327"/>
                    </a:lnTo>
                    <a:lnTo>
                      <a:pt x="142" y="352"/>
                    </a:lnTo>
                    <a:lnTo>
                      <a:pt x="144" y="378"/>
                    </a:lnTo>
                    <a:lnTo>
                      <a:pt x="144" y="404"/>
                    </a:lnTo>
                    <a:lnTo>
                      <a:pt x="144" y="430"/>
                    </a:lnTo>
                    <a:lnTo>
                      <a:pt x="142" y="456"/>
                    </a:lnTo>
                    <a:lnTo>
                      <a:pt x="140" y="482"/>
                    </a:lnTo>
                    <a:lnTo>
                      <a:pt x="135" y="507"/>
                    </a:lnTo>
                    <a:lnTo>
                      <a:pt x="130" y="532"/>
                    </a:lnTo>
                    <a:lnTo>
                      <a:pt x="123" y="557"/>
                    </a:lnTo>
                    <a:lnTo>
                      <a:pt x="117" y="581"/>
                    </a:lnTo>
                    <a:lnTo>
                      <a:pt x="108" y="605"/>
                    </a:lnTo>
                    <a:lnTo>
                      <a:pt x="98" y="629"/>
                    </a:lnTo>
                    <a:lnTo>
                      <a:pt x="89" y="653"/>
                    </a:lnTo>
                    <a:lnTo>
                      <a:pt x="77" y="675"/>
                    </a:lnTo>
                    <a:lnTo>
                      <a:pt x="65" y="698"/>
                    </a:lnTo>
                    <a:lnTo>
                      <a:pt x="51" y="720"/>
                    </a:lnTo>
                    <a:lnTo>
                      <a:pt x="37" y="740"/>
                    </a:lnTo>
                    <a:lnTo>
                      <a:pt x="22" y="762"/>
                    </a:lnTo>
                    <a:lnTo>
                      <a:pt x="4" y="781"/>
                    </a:lnTo>
                    <a:lnTo>
                      <a:pt x="30" y="803"/>
                    </a:lnTo>
                    <a:lnTo>
                      <a:pt x="48" y="782"/>
                    </a:lnTo>
                    <a:lnTo>
                      <a:pt x="64" y="761"/>
                    </a:lnTo>
                    <a:lnTo>
                      <a:pt x="79" y="738"/>
                    </a:lnTo>
                    <a:lnTo>
                      <a:pt x="94" y="714"/>
                    </a:lnTo>
                    <a:lnTo>
                      <a:pt x="107" y="692"/>
                    </a:lnTo>
                    <a:lnTo>
                      <a:pt x="119" y="667"/>
                    </a:lnTo>
                    <a:lnTo>
                      <a:pt x="130" y="642"/>
                    </a:lnTo>
                    <a:lnTo>
                      <a:pt x="140" y="617"/>
                    </a:lnTo>
                    <a:lnTo>
                      <a:pt x="149" y="591"/>
                    </a:lnTo>
                    <a:lnTo>
                      <a:pt x="157" y="566"/>
                    </a:lnTo>
                    <a:lnTo>
                      <a:pt x="163" y="539"/>
                    </a:lnTo>
                    <a:lnTo>
                      <a:pt x="169" y="513"/>
                    </a:lnTo>
                    <a:lnTo>
                      <a:pt x="173" y="486"/>
                    </a:lnTo>
                    <a:lnTo>
                      <a:pt x="175" y="459"/>
                    </a:lnTo>
                    <a:lnTo>
                      <a:pt x="177" y="432"/>
                    </a:lnTo>
                    <a:lnTo>
                      <a:pt x="178" y="404"/>
                    </a:lnTo>
                    <a:lnTo>
                      <a:pt x="177" y="377"/>
                    </a:lnTo>
                    <a:lnTo>
                      <a:pt x="175" y="349"/>
                    </a:lnTo>
                    <a:lnTo>
                      <a:pt x="172" y="321"/>
                    </a:lnTo>
                    <a:lnTo>
                      <a:pt x="168" y="294"/>
                    </a:lnTo>
                    <a:lnTo>
                      <a:pt x="162" y="267"/>
                    </a:lnTo>
                    <a:lnTo>
                      <a:pt x="156" y="240"/>
                    </a:lnTo>
                    <a:lnTo>
                      <a:pt x="148" y="214"/>
                    </a:lnTo>
                    <a:lnTo>
                      <a:pt x="138" y="188"/>
                    </a:lnTo>
                    <a:lnTo>
                      <a:pt x="129" y="162"/>
                    </a:lnTo>
                    <a:lnTo>
                      <a:pt x="117" y="138"/>
                    </a:lnTo>
                    <a:lnTo>
                      <a:pt x="104" y="114"/>
                    </a:lnTo>
                    <a:lnTo>
                      <a:pt x="91" y="89"/>
                    </a:lnTo>
                    <a:lnTo>
                      <a:pt x="76" y="66"/>
                    </a:lnTo>
                    <a:lnTo>
                      <a:pt x="61" y="44"/>
                    </a:lnTo>
                    <a:lnTo>
                      <a:pt x="43" y="21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4C9B394-6C9A-4C51-AFFE-8C35BE1FDFBF}"/>
                </a:ext>
              </a:extLst>
            </p:cNvPr>
            <p:cNvSpPr txBox="1"/>
            <p:nvPr/>
          </p:nvSpPr>
          <p:spPr>
            <a:xfrm>
              <a:off x="5559999" y="3815926"/>
              <a:ext cx="25257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Target the most potential purchase customer with low cost</a:t>
              </a:r>
              <a:endParaRPr lang="id-ID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45AEA01-76A2-4F55-87EA-97B6AA989B2F}"/>
                </a:ext>
              </a:extLst>
            </p:cNvPr>
            <p:cNvSpPr txBox="1"/>
            <p:nvPr/>
          </p:nvSpPr>
          <p:spPr>
            <a:xfrm>
              <a:off x="5489113" y="2788079"/>
              <a:ext cx="266751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 Light" panose="020B0306030504020204" pitchFamily="34" charset="0"/>
                </a:rPr>
                <a:t>Reactivate</a:t>
              </a:r>
            </a:p>
            <a:p>
              <a:pPr algn="ctr"/>
              <a:r>
                <a:rPr lang="en-US" sz="20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 Light" panose="020B0306030504020204" pitchFamily="34" charset="0"/>
                </a:rPr>
                <a:t>One-time Customer</a:t>
              </a:r>
              <a:endParaRPr lang="id-ID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18712D7-646F-4435-90F9-916F8A5ECABD}"/>
              </a:ext>
            </a:extLst>
          </p:cNvPr>
          <p:cNvSpPr/>
          <p:nvPr/>
        </p:nvSpPr>
        <p:spPr>
          <a:xfrm>
            <a:off x="4373718" y="1522757"/>
            <a:ext cx="72545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E24848"/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Targeting dormant one-time buyers/retain repeat customer will save marketing and sales cost as well as increase revenue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B7613CB-89B7-4ABB-91EB-DF2D84245EBF}"/>
              </a:ext>
            </a:extLst>
          </p:cNvPr>
          <p:cNvSpPr/>
          <p:nvPr/>
        </p:nvSpPr>
        <p:spPr>
          <a:xfrm>
            <a:off x="8560469" y="2658520"/>
            <a:ext cx="2898874" cy="3916712"/>
          </a:xfrm>
          <a:prstGeom prst="rect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5DC04AF-9458-4847-9122-28D62695A420}"/>
              </a:ext>
            </a:extLst>
          </p:cNvPr>
          <p:cNvGrpSpPr/>
          <p:nvPr/>
        </p:nvGrpSpPr>
        <p:grpSpPr>
          <a:xfrm rot="16200000">
            <a:off x="10740595" y="6101548"/>
            <a:ext cx="427278" cy="390452"/>
            <a:chOff x="11607800" y="0"/>
            <a:chExt cx="584200" cy="584200"/>
          </a:xfrm>
        </p:grpSpPr>
        <p:sp>
          <p:nvSpPr>
            <p:cNvPr id="151" name="Right Triangle 150">
              <a:extLst>
                <a:ext uri="{FF2B5EF4-FFF2-40B4-BE49-F238E27FC236}">
                  <a16:creationId xmlns:a16="http://schemas.microsoft.com/office/drawing/2014/main" id="{EBF985E8-14D9-401C-A9DB-A2F40F46FCC8}"/>
                </a:ext>
              </a:extLst>
            </p:cNvPr>
            <p:cNvSpPr/>
            <p:nvPr/>
          </p:nvSpPr>
          <p:spPr>
            <a:xfrm rot="16200000" flipV="1">
              <a:off x="11607800" y="0"/>
              <a:ext cx="584200" cy="584200"/>
            </a:xfrm>
            <a:prstGeom prst="rtTriangle">
              <a:avLst/>
            </a:prstGeom>
            <a:ln w="19050">
              <a:solidFill>
                <a:schemeClr val="accent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Right Triangle 151">
              <a:extLst>
                <a:ext uri="{FF2B5EF4-FFF2-40B4-BE49-F238E27FC236}">
                  <a16:creationId xmlns:a16="http://schemas.microsoft.com/office/drawing/2014/main" id="{D38C4402-8D89-4555-8C31-0D3F21FB26F1}"/>
                </a:ext>
              </a:extLst>
            </p:cNvPr>
            <p:cNvSpPr/>
            <p:nvPr/>
          </p:nvSpPr>
          <p:spPr>
            <a:xfrm rot="16200000" flipH="1">
              <a:off x="11607800" y="0"/>
              <a:ext cx="584200" cy="584200"/>
            </a:xfrm>
            <a:prstGeom prst="rtTriangle">
              <a:avLst/>
            </a:prstGeom>
            <a:ln w="19050">
              <a:solidFill>
                <a:schemeClr val="accent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A71AC98E-DB38-4CDF-A4BE-550BB0B9B9D4}"/>
              </a:ext>
            </a:extLst>
          </p:cNvPr>
          <p:cNvSpPr txBox="1"/>
          <p:nvPr/>
        </p:nvSpPr>
        <p:spPr>
          <a:xfrm>
            <a:off x="8787305" y="3606732"/>
            <a:ext cx="2041058" cy="2800767"/>
          </a:xfrm>
          <a:prstGeom prst="rect">
            <a:avLst/>
          </a:prstGeom>
          <a:ln w="19050">
            <a:noFill/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400" b="1" u="sng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Method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Create cluster to describe and target active customer</a:t>
            </a: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Limited by seasonality; Contributes revenue steadily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1AB4063-2732-4C43-97EC-C95DC245F01C}"/>
              </a:ext>
            </a:extLst>
          </p:cNvPr>
          <p:cNvSpPr txBox="1"/>
          <p:nvPr/>
        </p:nvSpPr>
        <p:spPr>
          <a:xfrm>
            <a:off x="8601551" y="2786837"/>
            <a:ext cx="2816710" cy="830997"/>
          </a:xfrm>
          <a:prstGeom prst="rect">
            <a:avLst/>
          </a:prstGeom>
          <a:ln w="19050">
            <a:noFill/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Roboto" panose="02000000000000000000" pitchFamily="2" charset="0"/>
              </a:rPr>
              <a:t>Retain </a:t>
            </a:r>
          </a:p>
          <a:p>
            <a:pPr algn="ctr"/>
            <a:r>
              <a:rPr lang="en-US" sz="2400" b="1" dirty="0">
                <a:solidFill>
                  <a:schemeClr val="accent1"/>
                </a:solidFill>
                <a:latin typeface="Roboto" panose="02000000000000000000" pitchFamily="2" charset="0"/>
              </a:rPr>
              <a:t>Repeat Customer</a:t>
            </a:r>
            <a:endParaRPr lang="id-ID" sz="2400" b="1" dirty="0">
              <a:solidFill>
                <a:schemeClr val="accent1"/>
              </a:solidFill>
              <a:latin typeface="Roboto" panose="02000000000000000000" pitchFamily="2" charset="0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1210C58-4385-4876-A3E2-FF0FB0927162}"/>
              </a:ext>
            </a:extLst>
          </p:cNvPr>
          <p:cNvCxnSpPr>
            <a:cxnSpLocks/>
            <a:stCxn id="178" idx="2"/>
            <a:endCxn id="149" idx="0"/>
          </p:cNvCxnSpPr>
          <p:nvPr/>
        </p:nvCxnSpPr>
        <p:spPr>
          <a:xfrm rot="16200000" flipH="1">
            <a:off x="8791517" y="1440130"/>
            <a:ext cx="427877" cy="200890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AF372D8-63FB-4B08-B247-654BD2A73ACD}"/>
              </a:ext>
            </a:extLst>
          </p:cNvPr>
          <p:cNvCxnSpPr>
            <a:cxnSpLocks/>
            <a:stCxn id="178" idx="2"/>
            <a:endCxn id="145" idx="0"/>
          </p:cNvCxnSpPr>
          <p:nvPr/>
        </p:nvCxnSpPr>
        <p:spPr>
          <a:xfrm rot="5400000">
            <a:off x="6820982" y="1484656"/>
            <a:ext cx="434036" cy="192601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1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13542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TextBox 10"/>
          <p:cNvSpPr txBox="1"/>
          <p:nvPr/>
        </p:nvSpPr>
        <p:spPr>
          <a:xfrm>
            <a:off x="1414374" y="138534"/>
            <a:ext cx="102826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ea typeface="Kozuka Gothic Pr6N EL" panose="020B0200000000000000" pitchFamily="34" charset="-128"/>
              </a:rPr>
              <a:t>Project Goal: Target and Predict the Customer with High Repeated Purchase Rate to Increase Revenue</a:t>
            </a:r>
          </a:p>
        </p:txBody>
      </p:sp>
      <p:sp>
        <p:nvSpPr>
          <p:cNvPr id="24" name="Freeform 50">
            <a:extLst>
              <a:ext uri="{FF2B5EF4-FFF2-40B4-BE49-F238E27FC236}">
                <a16:creationId xmlns:a16="http://schemas.microsoft.com/office/drawing/2014/main" id="{18E1630A-4669-4655-948E-18B1FE5BFFF9}"/>
              </a:ext>
            </a:extLst>
          </p:cNvPr>
          <p:cNvSpPr>
            <a:spLocks noEditPoints="1"/>
          </p:cNvSpPr>
          <p:nvPr/>
        </p:nvSpPr>
        <p:spPr bwMode="auto">
          <a:xfrm>
            <a:off x="351727" y="329670"/>
            <a:ext cx="713502" cy="678997"/>
          </a:xfrm>
          <a:custGeom>
            <a:avLst/>
            <a:gdLst>
              <a:gd name="T0" fmla="*/ 282575 w 112"/>
              <a:gd name="T1" fmla="*/ 20273 h 109"/>
              <a:gd name="T2" fmla="*/ 262391 w 112"/>
              <a:gd name="T3" fmla="*/ 0 h 109"/>
              <a:gd name="T4" fmla="*/ 216977 w 112"/>
              <a:gd name="T5" fmla="*/ 53218 h 109"/>
              <a:gd name="T6" fmla="*/ 128673 w 112"/>
              <a:gd name="T7" fmla="*/ 17739 h 109"/>
              <a:gd name="T8" fmla="*/ 0 w 112"/>
              <a:gd name="T9" fmla="*/ 146982 h 109"/>
              <a:gd name="T10" fmla="*/ 128673 w 112"/>
              <a:gd name="T11" fmla="*/ 276225 h 109"/>
              <a:gd name="T12" fmla="*/ 257345 w 112"/>
              <a:gd name="T13" fmla="*/ 146982 h 109"/>
              <a:gd name="T14" fmla="*/ 237161 w 112"/>
              <a:gd name="T15" fmla="*/ 78559 h 109"/>
              <a:gd name="T16" fmla="*/ 282575 w 112"/>
              <a:gd name="T17" fmla="*/ 20273 h 109"/>
              <a:gd name="T18" fmla="*/ 239684 w 112"/>
              <a:gd name="T19" fmla="*/ 146982 h 109"/>
              <a:gd name="T20" fmla="*/ 128673 w 112"/>
              <a:gd name="T21" fmla="*/ 255952 h 109"/>
              <a:gd name="T22" fmla="*/ 20184 w 112"/>
              <a:gd name="T23" fmla="*/ 146982 h 109"/>
              <a:gd name="T24" fmla="*/ 128673 w 112"/>
              <a:gd name="T25" fmla="*/ 35478 h 109"/>
              <a:gd name="T26" fmla="*/ 204362 w 112"/>
              <a:gd name="T27" fmla="*/ 65889 h 109"/>
              <a:gd name="T28" fmla="*/ 126150 w 112"/>
              <a:gd name="T29" fmla="*/ 157119 h 109"/>
              <a:gd name="T30" fmla="*/ 65598 w 112"/>
              <a:gd name="T31" fmla="*/ 98833 h 109"/>
              <a:gd name="T32" fmla="*/ 45414 w 112"/>
              <a:gd name="T33" fmla="*/ 136845 h 109"/>
              <a:gd name="T34" fmla="*/ 108489 w 112"/>
              <a:gd name="T35" fmla="*/ 207802 h 109"/>
              <a:gd name="T36" fmla="*/ 121104 w 112"/>
              <a:gd name="T37" fmla="*/ 225542 h 109"/>
              <a:gd name="T38" fmla="*/ 136242 w 112"/>
              <a:gd name="T39" fmla="*/ 207802 h 109"/>
              <a:gd name="T40" fmla="*/ 224546 w 112"/>
              <a:gd name="T41" fmla="*/ 93764 h 109"/>
              <a:gd name="T42" fmla="*/ 239684 w 112"/>
              <a:gd name="T43" fmla="*/ 146982 h 10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12" h="109">
                <a:moveTo>
                  <a:pt x="112" y="8"/>
                </a:moveTo>
                <a:cubicBezTo>
                  <a:pt x="104" y="0"/>
                  <a:pt x="104" y="0"/>
                  <a:pt x="104" y="0"/>
                </a:cubicBezTo>
                <a:cubicBezTo>
                  <a:pt x="86" y="21"/>
                  <a:pt x="86" y="21"/>
                  <a:pt x="86" y="21"/>
                </a:cubicBezTo>
                <a:cubicBezTo>
                  <a:pt x="77" y="12"/>
                  <a:pt x="65" y="7"/>
                  <a:pt x="51" y="7"/>
                </a:cubicBezTo>
                <a:cubicBezTo>
                  <a:pt x="23" y="7"/>
                  <a:pt x="0" y="30"/>
                  <a:pt x="0" y="58"/>
                </a:cubicBezTo>
                <a:cubicBezTo>
                  <a:pt x="0" y="86"/>
                  <a:pt x="23" y="109"/>
                  <a:pt x="51" y="109"/>
                </a:cubicBezTo>
                <a:cubicBezTo>
                  <a:pt x="79" y="109"/>
                  <a:pt x="102" y="86"/>
                  <a:pt x="102" y="58"/>
                </a:cubicBezTo>
                <a:cubicBezTo>
                  <a:pt x="102" y="48"/>
                  <a:pt x="99" y="38"/>
                  <a:pt x="94" y="31"/>
                </a:cubicBezTo>
                <a:lnTo>
                  <a:pt x="112" y="8"/>
                </a:lnTo>
                <a:close/>
                <a:moveTo>
                  <a:pt x="95" y="58"/>
                </a:moveTo>
                <a:cubicBezTo>
                  <a:pt x="95" y="82"/>
                  <a:pt x="75" y="101"/>
                  <a:pt x="51" y="101"/>
                </a:cubicBezTo>
                <a:cubicBezTo>
                  <a:pt x="27" y="101"/>
                  <a:pt x="8" y="82"/>
                  <a:pt x="8" y="58"/>
                </a:cubicBezTo>
                <a:cubicBezTo>
                  <a:pt x="8" y="34"/>
                  <a:pt x="27" y="14"/>
                  <a:pt x="51" y="14"/>
                </a:cubicBezTo>
                <a:cubicBezTo>
                  <a:pt x="63" y="14"/>
                  <a:pt x="73" y="19"/>
                  <a:pt x="81" y="26"/>
                </a:cubicBezTo>
                <a:cubicBezTo>
                  <a:pt x="50" y="62"/>
                  <a:pt x="50" y="62"/>
                  <a:pt x="50" y="62"/>
                </a:cubicBezTo>
                <a:cubicBezTo>
                  <a:pt x="26" y="39"/>
                  <a:pt x="26" y="39"/>
                  <a:pt x="26" y="39"/>
                </a:cubicBezTo>
                <a:cubicBezTo>
                  <a:pt x="18" y="54"/>
                  <a:pt x="18" y="54"/>
                  <a:pt x="18" y="54"/>
                </a:cubicBezTo>
                <a:cubicBezTo>
                  <a:pt x="43" y="82"/>
                  <a:pt x="43" y="82"/>
                  <a:pt x="43" y="82"/>
                </a:cubicBezTo>
                <a:cubicBezTo>
                  <a:pt x="48" y="89"/>
                  <a:pt x="48" y="89"/>
                  <a:pt x="48" y="89"/>
                </a:cubicBezTo>
                <a:cubicBezTo>
                  <a:pt x="54" y="82"/>
                  <a:pt x="54" y="82"/>
                  <a:pt x="54" y="82"/>
                </a:cubicBezTo>
                <a:cubicBezTo>
                  <a:pt x="89" y="37"/>
                  <a:pt x="89" y="37"/>
                  <a:pt x="89" y="37"/>
                </a:cubicBezTo>
                <a:cubicBezTo>
                  <a:pt x="93" y="43"/>
                  <a:pt x="95" y="50"/>
                  <a:pt x="95" y="58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69E29CA-F8F6-46E7-BF9E-8AD7448A1E25}"/>
              </a:ext>
            </a:extLst>
          </p:cNvPr>
          <p:cNvSpPr txBox="1">
            <a:spLocks/>
          </p:cNvSpPr>
          <p:nvPr/>
        </p:nvSpPr>
        <p:spPr>
          <a:xfrm>
            <a:off x="7918859" y="2440737"/>
            <a:ext cx="4523295" cy="5872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tx2"/>
                </a:solidFill>
                <a:latin typeface="+mj-lt"/>
                <a:ea typeface="Helvetica" charset="0"/>
                <a:cs typeface="Helvetica" charset="0"/>
              </a:rPr>
              <a:t>Data Source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0370C6-8E9D-4BF8-B3E8-B12CC6562C3B}"/>
              </a:ext>
            </a:extLst>
          </p:cNvPr>
          <p:cNvSpPr txBox="1"/>
          <p:nvPr/>
        </p:nvSpPr>
        <p:spPr>
          <a:xfrm>
            <a:off x="6631764" y="3569259"/>
            <a:ext cx="53194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Source Sans Pro" panose="020B0503030403020204"/>
                <a:ea typeface="Helvetica Light" charset="0"/>
                <a:cs typeface="Helvetica Light" charset="0"/>
              </a:rPr>
              <a:t>Daily transaction data from Jan’16 to Dec’16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Source Sans Pro" panose="020B0503030403020204"/>
              <a:ea typeface="Helvetica Light" charset="0"/>
              <a:cs typeface="Helvetica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Source Sans Pro" panose="020B0503030403020204"/>
                <a:ea typeface="Helvetica Light" charset="0"/>
                <a:cs typeface="Helvetica Light" charset="0"/>
              </a:rPr>
              <a:t>Product and category data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Source Sans Pro" panose="020B0503030403020204"/>
              <a:ea typeface="Helvetica Light" charset="0"/>
              <a:cs typeface="Helvetica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Source Sans Pro" panose="020B0503030403020204"/>
                <a:ea typeface="Helvetica Light" charset="0"/>
                <a:cs typeface="Helvetica Light" charset="0"/>
              </a:rPr>
              <a:t>Customer demographic data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EA34196-FAF3-4E9C-A99C-82B7BE5B36FD}"/>
              </a:ext>
            </a:extLst>
          </p:cNvPr>
          <p:cNvSpPr txBox="1">
            <a:spLocks/>
          </p:cNvSpPr>
          <p:nvPr/>
        </p:nvSpPr>
        <p:spPr>
          <a:xfrm>
            <a:off x="2763252" y="2525800"/>
            <a:ext cx="4523295" cy="5872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tx2"/>
                </a:solidFill>
                <a:latin typeface="+mj-lt"/>
                <a:ea typeface="Helvetica" charset="0"/>
                <a:cs typeface="Helvetica" charset="0"/>
              </a:rPr>
              <a:t>Key Focus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953B62-016E-41C3-AC35-C97E0A34715A}"/>
              </a:ext>
            </a:extLst>
          </p:cNvPr>
          <p:cNvSpPr txBox="1"/>
          <p:nvPr/>
        </p:nvSpPr>
        <p:spPr>
          <a:xfrm>
            <a:off x="600173" y="3672900"/>
            <a:ext cx="53194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Source Sans Pro" panose="020B0503030403020204"/>
                <a:ea typeface="Helvetica Light" charset="0"/>
                <a:cs typeface="Helvetica Light" charset="0"/>
              </a:rPr>
              <a:t>Recognize the potential repeated purchase customer group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Source Sans Pro" panose="020B0503030403020204"/>
              <a:ea typeface="Helvetica Light" charset="0"/>
              <a:cs typeface="Helvetica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Source Sans Pro" panose="020B0503030403020204"/>
                <a:ea typeface="Helvetica Light" charset="0"/>
                <a:cs typeface="Helvetica Light" charset="0"/>
              </a:rPr>
              <a:t>Predict the repurchase ones within target group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68578D-07EC-4386-B5A0-6D1D68516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05" y="1926596"/>
            <a:ext cx="1731414" cy="17192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B564FE-85D3-49EF-9A4E-95B51417D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342" y="1926596"/>
            <a:ext cx="1780186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4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675312" y="0"/>
            <a:ext cx="651668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4C9F6F-B8DB-4858-A9AC-EDFE4A9396DB}"/>
              </a:ext>
            </a:extLst>
          </p:cNvPr>
          <p:cNvSpPr txBox="1"/>
          <p:nvPr/>
        </p:nvSpPr>
        <p:spPr>
          <a:xfrm>
            <a:off x="403272" y="528816"/>
            <a:ext cx="38869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  <a:ea typeface="Kozuka Gothic Pr6N EL" panose="020B0200000000000000" pitchFamily="34" charset="-128"/>
              </a:rPr>
              <a:t>Table</a:t>
            </a:r>
          </a:p>
          <a:p>
            <a:r>
              <a:rPr lang="en-US" sz="3200" dirty="0">
                <a:latin typeface="+mj-lt"/>
                <a:ea typeface="Kozuka Gothic Pr6N EL" panose="020B0200000000000000" pitchFamily="34" charset="-128"/>
              </a:rPr>
              <a:t>Of Content</a:t>
            </a:r>
            <a:endParaRPr lang="id-ID" sz="3200" dirty="0">
              <a:latin typeface="+mj-lt"/>
              <a:ea typeface="Kozuka Gothic Pr6N EL" panose="020B0200000000000000" pitchFamily="34" charset="-128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B33649-4787-42F3-98D9-7ACCFAA31908}"/>
              </a:ext>
            </a:extLst>
          </p:cNvPr>
          <p:cNvGrpSpPr/>
          <p:nvPr/>
        </p:nvGrpSpPr>
        <p:grpSpPr>
          <a:xfrm>
            <a:off x="869872" y="1964115"/>
            <a:ext cx="3420335" cy="813405"/>
            <a:chOff x="949385" y="1944237"/>
            <a:chExt cx="3420335" cy="81340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FC7D0D-29FA-4661-946A-3F84E8EFFC5E}"/>
                </a:ext>
              </a:extLst>
            </p:cNvPr>
            <p:cNvSpPr txBox="1"/>
            <p:nvPr/>
          </p:nvSpPr>
          <p:spPr>
            <a:xfrm>
              <a:off x="949385" y="1988201"/>
              <a:ext cx="83700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chemeClr val="bg2">
                      <a:lumMod val="75000"/>
                    </a:schemeClr>
                  </a:solidFill>
                  <a:latin typeface="Bebas" pitchFamily="2" charset="0"/>
                  <a:ea typeface="Kozuka Gothic Pr6N EL" panose="020B0200000000000000" pitchFamily="34" charset="-128"/>
                </a:rPr>
                <a:t>01</a:t>
              </a:r>
              <a:endParaRPr lang="id-ID" sz="4400" dirty="0">
                <a:solidFill>
                  <a:schemeClr val="bg2">
                    <a:lumMod val="75000"/>
                  </a:schemeClr>
                </a:solidFill>
                <a:latin typeface="Bebas" pitchFamily="2" charset="0"/>
                <a:ea typeface="Kozuka Gothic Pr6N EL" panose="020B0200000000000000" pitchFamily="34" charset="-128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E900CB-BE39-4D72-AD9F-F92537FD1BCF}"/>
                </a:ext>
              </a:extLst>
            </p:cNvPr>
            <p:cNvSpPr txBox="1"/>
            <p:nvPr/>
          </p:nvSpPr>
          <p:spPr>
            <a:xfrm>
              <a:off x="1795918" y="1944237"/>
              <a:ext cx="25738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>
                      <a:lumMod val="75000"/>
                    </a:schemeClr>
                  </a:solidFill>
                  <a:latin typeface="Source Sans Pro" panose="020B0503030403020204" pitchFamily="34" charset="0"/>
                </a:rPr>
                <a:t>Background and Key Question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E3979D3-6290-4720-AD07-F808AB22C992}"/>
              </a:ext>
            </a:extLst>
          </p:cNvPr>
          <p:cNvGrpSpPr/>
          <p:nvPr/>
        </p:nvGrpSpPr>
        <p:grpSpPr>
          <a:xfrm>
            <a:off x="1555672" y="2881811"/>
            <a:ext cx="3751824" cy="921806"/>
            <a:chOff x="1635185" y="2861933"/>
            <a:chExt cx="3469347" cy="92180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4ECFE3-3FF6-41C9-95A4-E73F03AEA44E}"/>
                </a:ext>
              </a:extLst>
            </p:cNvPr>
            <p:cNvSpPr txBox="1"/>
            <p:nvPr/>
          </p:nvSpPr>
          <p:spPr>
            <a:xfrm>
              <a:off x="1635185" y="2861933"/>
              <a:ext cx="83700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chemeClr val="accent2"/>
                  </a:solidFill>
                  <a:latin typeface="Bebas" pitchFamily="2" charset="0"/>
                  <a:ea typeface="Kozuka Gothic Pr6N EL" panose="020B0200000000000000" pitchFamily="34" charset="-128"/>
                </a:rPr>
                <a:t>02</a:t>
              </a:r>
              <a:endParaRPr lang="id-ID" sz="4400" dirty="0">
                <a:solidFill>
                  <a:schemeClr val="accent2"/>
                </a:solidFill>
                <a:latin typeface="Bebas" pitchFamily="2" charset="0"/>
                <a:ea typeface="Kozuka Gothic Pr6N EL" panose="020B0200000000000000" pitchFamily="34" charset="-128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B105D3-214F-4E7B-9530-DC16EDD70C3F}"/>
                </a:ext>
              </a:extLst>
            </p:cNvPr>
            <p:cNvSpPr txBox="1"/>
            <p:nvPr/>
          </p:nvSpPr>
          <p:spPr>
            <a:xfrm>
              <a:off x="2530730" y="3075853"/>
              <a:ext cx="25738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Source Sans Pro" panose="020B0503030403020204" pitchFamily="34" charset="0"/>
                </a:rPr>
                <a:t>Feature Exploratory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EF2E8E8-01D5-4939-B4BB-5BDA915ED642}"/>
              </a:ext>
            </a:extLst>
          </p:cNvPr>
          <p:cNvGrpSpPr/>
          <p:nvPr/>
        </p:nvGrpSpPr>
        <p:grpSpPr>
          <a:xfrm>
            <a:off x="869872" y="3755543"/>
            <a:ext cx="4204158" cy="769441"/>
            <a:chOff x="949385" y="3735665"/>
            <a:chExt cx="4204158" cy="76944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AD3160D-0D34-46B8-904D-7CAC0DDA57EF}"/>
                </a:ext>
              </a:extLst>
            </p:cNvPr>
            <p:cNvSpPr txBox="1"/>
            <p:nvPr/>
          </p:nvSpPr>
          <p:spPr>
            <a:xfrm>
              <a:off x="949385" y="3735665"/>
              <a:ext cx="83700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chemeClr val="bg2">
                      <a:lumMod val="75000"/>
                    </a:schemeClr>
                  </a:solidFill>
                  <a:latin typeface="Bebas" pitchFamily="2" charset="0"/>
                  <a:ea typeface="Kozuka Gothic Pr6N EL" panose="020B0200000000000000" pitchFamily="34" charset="-128"/>
                </a:rPr>
                <a:t>03</a:t>
              </a:r>
              <a:endParaRPr lang="id-ID" sz="4400" dirty="0">
                <a:solidFill>
                  <a:schemeClr val="bg2">
                    <a:lumMod val="75000"/>
                  </a:schemeClr>
                </a:solidFill>
                <a:latin typeface="Bebas" pitchFamily="2" charset="0"/>
                <a:ea typeface="Kozuka Gothic Pr6N EL" panose="020B0200000000000000" pitchFamily="34" charset="-12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510FA0-37A4-4CB5-BB29-8F499639F410}"/>
                </a:ext>
              </a:extLst>
            </p:cNvPr>
            <p:cNvSpPr txBox="1"/>
            <p:nvPr/>
          </p:nvSpPr>
          <p:spPr>
            <a:xfrm>
              <a:off x="1786392" y="3919876"/>
              <a:ext cx="33671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>
                      <a:lumMod val="75000"/>
                    </a:schemeClr>
                  </a:solidFill>
                  <a:latin typeface="Source Sans Pro" panose="020B0503030403020204" pitchFamily="34" charset="0"/>
                </a:rPr>
                <a:t>Prediction of Repurchase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CA9115-86AF-48C1-8E9F-8193AFB1E374}"/>
              </a:ext>
            </a:extLst>
          </p:cNvPr>
          <p:cNvGrpSpPr/>
          <p:nvPr/>
        </p:nvGrpSpPr>
        <p:grpSpPr>
          <a:xfrm>
            <a:off x="1555672" y="4629275"/>
            <a:ext cx="3493853" cy="769441"/>
            <a:chOff x="1635185" y="4609397"/>
            <a:chExt cx="3493853" cy="76944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DEF8010-2E04-40EB-95B1-2305B363F261}"/>
                </a:ext>
              </a:extLst>
            </p:cNvPr>
            <p:cNvSpPr txBox="1"/>
            <p:nvPr/>
          </p:nvSpPr>
          <p:spPr>
            <a:xfrm>
              <a:off x="1635185" y="4609397"/>
              <a:ext cx="83700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chemeClr val="bg2">
                      <a:lumMod val="75000"/>
                    </a:schemeClr>
                  </a:solidFill>
                  <a:latin typeface="Bebas" pitchFamily="2" charset="0"/>
                  <a:ea typeface="Kozuka Gothic Pr6N EL" panose="020B0200000000000000" pitchFamily="34" charset="-128"/>
                </a:rPr>
                <a:t>04</a:t>
              </a:r>
              <a:endParaRPr lang="id-ID" sz="4400" dirty="0">
                <a:solidFill>
                  <a:schemeClr val="bg2">
                    <a:lumMod val="75000"/>
                  </a:schemeClr>
                </a:solidFill>
                <a:latin typeface="Bebas" pitchFamily="2" charset="0"/>
                <a:ea typeface="Kozuka Gothic Pr6N EL" panose="020B0200000000000000" pitchFamily="34" charset="-128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4045890-BC85-49DF-8B4B-C3745DFC71E8}"/>
                </a:ext>
              </a:extLst>
            </p:cNvPr>
            <p:cNvSpPr txBox="1"/>
            <p:nvPr/>
          </p:nvSpPr>
          <p:spPr>
            <a:xfrm>
              <a:off x="2555236" y="4809291"/>
              <a:ext cx="25738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>
                      <a:lumMod val="75000"/>
                    </a:schemeClr>
                  </a:solidFill>
                  <a:latin typeface="Source Sans Pro" panose="020B0503030403020204" pitchFamily="34" charset="0"/>
                </a:rPr>
                <a:t>Next Step</a:t>
              </a:r>
            </a:p>
          </p:txBody>
        </p:sp>
      </p:grpSp>
      <p:pic>
        <p:nvPicPr>
          <p:cNvPr id="35" name="Picture 34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8335781E-0A52-4618-A161-B628A303E1C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312" y="0"/>
            <a:ext cx="6519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4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13542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TextBox 10"/>
          <p:cNvSpPr txBox="1"/>
          <p:nvPr/>
        </p:nvSpPr>
        <p:spPr>
          <a:xfrm>
            <a:off x="1414374" y="187133"/>
            <a:ext cx="104086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ea typeface="Kozuka Gothic Pr6N EL" panose="020B0200000000000000" pitchFamily="34" charset="-128"/>
              </a:rPr>
              <a:t>Task: Predict If Customer Will Purchase again between June and August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18712D7-646F-4435-90F9-916F8A5ECABD}"/>
              </a:ext>
            </a:extLst>
          </p:cNvPr>
          <p:cNvSpPr/>
          <p:nvPr/>
        </p:nvSpPr>
        <p:spPr>
          <a:xfrm>
            <a:off x="-773066" y="1781294"/>
            <a:ext cx="85596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E24848"/>
              </a:buClr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Target Defination: Classification Problem</a:t>
            </a:r>
          </a:p>
        </p:txBody>
      </p:sp>
      <p:sp>
        <p:nvSpPr>
          <p:cNvPr id="12" name="Freeform 66">
            <a:extLst>
              <a:ext uri="{FF2B5EF4-FFF2-40B4-BE49-F238E27FC236}">
                <a16:creationId xmlns:a16="http://schemas.microsoft.com/office/drawing/2014/main" id="{CF05AC99-121C-4C60-BADA-8A504ABEF697}"/>
              </a:ext>
            </a:extLst>
          </p:cNvPr>
          <p:cNvSpPr>
            <a:spLocks noEditPoints="1"/>
          </p:cNvSpPr>
          <p:nvPr/>
        </p:nvSpPr>
        <p:spPr bwMode="auto">
          <a:xfrm>
            <a:off x="249743" y="233748"/>
            <a:ext cx="914888" cy="771716"/>
          </a:xfrm>
          <a:custGeom>
            <a:avLst/>
            <a:gdLst>
              <a:gd name="T0" fmla="*/ 246955 w 256"/>
              <a:gd name="T1" fmla="*/ 136437 h 216"/>
              <a:gd name="T2" fmla="*/ 415925 w 256"/>
              <a:gd name="T3" fmla="*/ 136437 h 216"/>
              <a:gd name="T4" fmla="*/ 370433 w 256"/>
              <a:gd name="T5" fmla="*/ 97455 h 216"/>
              <a:gd name="T6" fmla="*/ 318443 w 256"/>
              <a:gd name="T7" fmla="*/ 141309 h 216"/>
              <a:gd name="T8" fmla="*/ 292447 w 256"/>
              <a:gd name="T9" fmla="*/ 123443 h 216"/>
              <a:gd name="T10" fmla="*/ 279450 w 256"/>
              <a:gd name="T11" fmla="*/ 155928 h 216"/>
              <a:gd name="T12" fmla="*/ 318443 w 256"/>
              <a:gd name="T13" fmla="*/ 188412 h 216"/>
              <a:gd name="T14" fmla="*/ 383431 w 256"/>
              <a:gd name="T15" fmla="*/ 129940 h 216"/>
              <a:gd name="T16" fmla="*/ 370433 w 256"/>
              <a:gd name="T17" fmla="*/ 97455 h 216"/>
              <a:gd name="T18" fmla="*/ 230708 w 256"/>
              <a:gd name="T19" fmla="*/ 29236 h 216"/>
              <a:gd name="T20" fmla="*/ 227459 w 256"/>
              <a:gd name="T21" fmla="*/ 19491 h 216"/>
              <a:gd name="T22" fmla="*/ 264827 w 256"/>
              <a:gd name="T23" fmla="*/ 11370 h 216"/>
              <a:gd name="T24" fmla="*/ 282699 w 256"/>
              <a:gd name="T25" fmla="*/ 45479 h 216"/>
              <a:gd name="T26" fmla="*/ 185217 w 256"/>
              <a:gd name="T27" fmla="*/ 29236 h 216"/>
              <a:gd name="T28" fmla="*/ 99107 w 256"/>
              <a:gd name="T29" fmla="*/ 110449 h 216"/>
              <a:gd name="T30" fmla="*/ 151098 w 256"/>
              <a:gd name="T31" fmla="*/ 11370 h 216"/>
              <a:gd name="T32" fmla="*/ 188466 w 256"/>
              <a:gd name="T33" fmla="*/ 19491 h 216"/>
              <a:gd name="T34" fmla="*/ 159221 w 256"/>
              <a:gd name="T35" fmla="*/ 129940 h 216"/>
              <a:gd name="T36" fmla="*/ 227459 w 256"/>
              <a:gd name="T37" fmla="*/ 136437 h 216"/>
              <a:gd name="T38" fmla="*/ 266452 w 256"/>
              <a:gd name="T39" fmla="*/ 292364 h 216"/>
              <a:gd name="T40" fmla="*/ 305445 w 256"/>
              <a:gd name="T41" fmla="*/ 292364 h 216"/>
              <a:gd name="T42" fmla="*/ 331440 w 256"/>
              <a:gd name="T43" fmla="*/ 240388 h 216"/>
              <a:gd name="T44" fmla="*/ 337939 w 256"/>
              <a:gd name="T45" fmla="*/ 336219 h 216"/>
              <a:gd name="T46" fmla="*/ 318443 w 256"/>
              <a:gd name="T47" fmla="*/ 350837 h 216"/>
              <a:gd name="T48" fmla="*/ 310319 w 256"/>
              <a:gd name="T49" fmla="*/ 350837 h 216"/>
              <a:gd name="T50" fmla="*/ 97482 w 256"/>
              <a:gd name="T51" fmla="*/ 350837 h 216"/>
              <a:gd name="T52" fmla="*/ 77986 w 256"/>
              <a:gd name="T53" fmla="*/ 336219 h 216"/>
              <a:gd name="T54" fmla="*/ 37368 w 256"/>
              <a:gd name="T55" fmla="*/ 168922 h 216"/>
              <a:gd name="T56" fmla="*/ 0 w 256"/>
              <a:gd name="T57" fmla="*/ 149431 h 216"/>
              <a:gd name="T58" fmla="*/ 94233 w 256"/>
              <a:gd name="T59" fmla="*/ 129940 h 216"/>
              <a:gd name="T60" fmla="*/ 188466 w 256"/>
              <a:gd name="T61" fmla="*/ 292364 h 216"/>
              <a:gd name="T62" fmla="*/ 227459 w 256"/>
              <a:gd name="T63" fmla="*/ 292364 h 216"/>
              <a:gd name="T64" fmla="*/ 207963 w 256"/>
              <a:gd name="T65" fmla="*/ 168922 h 216"/>
              <a:gd name="T66" fmla="*/ 188466 w 256"/>
              <a:gd name="T67" fmla="*/ 292364 h 216"/>
              <a:gd name="T68" fmla="*/ 129977 w 256"/>
              <a:gd name="T69" fmla="*/ 168922 h 216"/>
              <a:gd name="T70" fmla="*/ 110480 w 256"/>
              <a:gd name="T71" fmla="*/ 292364 h 216"/>
              <a:gd name="T72" fmla="*/ 149473 w 256"/>
              <a:gd name="T73" fmla="*/ 292364 h 21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56" h="216">
                <a:moveTo>
                  <a:pt x="204" y="136"/>
                </a:moveTo>
                <a:cubicBezTo>
                  <a:pt x="175" y="136"/>
                  <a:pt x="152" y="113"/>
                  <a:pt x="152" y="84"/>
                </a:cubicBezTo>
                <a:cubicBezTo>
                  <a:pt x="152" y="55"/>
                  <a:pt x="175" y="32"/>
                  <a:pt x="204" y="32"/>
                </a:cubicBezTo>
                <a:cubicBezTo>
                  <a:pt x="233" y="32"/>
                  <a:pt x="256" y="55"/>
                  <a:pt x="256" y="84"/>
                </a:cubicBezTo>
                <a:cubicBezTo>
                  <a:pt x="256" y="113"/>
                  <a:pt x="233" y="136"/>
                  <a:pt x="204" y="136"/>
                </a:cubicBezTo>
                <a:moveTo>
                  <a:pt x="228" y="60"/>
                </a:moveTo>
                <a:cubicBezTo>
                  <a:pt x="225" y="60"/>
                  <a:pt x="222" y="61"/>
                  <a:pt x="220" y="64"/>
                </a:cubicBezTo>
                <a:cubicBezTo>
                  <a:pt x="196" y="87"/>
                  <a:pt x="196" y="87"/>
                  <a:pt x="196" y="87"/>
                </a:cubicBezTo>
                <a:cubicBezTo>
                  <a:pt x="188" y="80"/>
                  <a:pt x="188" y="80"/>
                  <a:pt x="188" y="80"/>
                </a:cubicBezTo>
                <a:cubicBezTo>
                  <a:pt x="186" y="77"/>
                  <a:pt x="183" y="76"/>
                  <a:pt x="180" y="76"/>
                </a:cubicBezTo>
                <a:cubicBezTo>
                  <a:pt x="173" y="76"/>
                  <a:pt x="168" y="81"/>
                  <a:pt x="168" y="88"/>
                </a:cubicBezTo>
                <a:cubicBezTo>
                  <a:pt x="168" y="91"/>
                  <a:pt x="169" y="94"/>
                  <a:pt x="172" y="96"/>
                </a:cubicBezTo>
                <a:cubicBezTo>
                  <a:pt x="188" y="112"/>
                  <a:pt x="188" y="112"/>
                  <a:pt x="188" y="112"/>
                </a:cubicBezTo>
                <a:cubicBezTo>
                  <a:pt x="190" y="115"/>
                  <a:pt x="193" y="116"/>
                  <a:pt x="196" y="116"/>
                </a:cubicBezTo>
                <a:cubicBezTo>
                  <a:pt x="199" y="116"/>
                  <a:pt x="202" y="115"/>
                  <a:pt x="204" y="112"/>
                </a:cubicBezTo>
                <a:cubicBezTo>
                  <a:pt x="236" y="80"/>
                  <a:pt x="236" y="80"/>
                  <a:pt x="236" y="80"/>
                </a:cubicBezTo>
                <a:cubicBezTo>
                  <a:pt x="239" y="78"/>
                  <a:pt x="240" y="75"/>
                  <a:pt x="240" y="72"/>
                </a:cubicBezTo>
                <a:cubicBezTo>
                  <a:pt x="240" y="65"/>
                  <a:pt x="235" y="60"/>
                  <a:pt x="228" y="60"/>
                </a:cubicBezTo>
                <a:moveTo>
                  <a:pt x="155" y="43"/>
                </a:moveTo>
                <a:cubicBezTo>
                  <a:pt x="142" y="18"/>
                  <a:pt x="142" y="18"/>
                  <a:pt x="142" y="18"/>
                </a:cubicBezTo>
                <a:cubicBezTo>
                  <a:pt x="142" y="18"/>
                  <a:pt x="142" y="18"/>
                  <a:pt x="142" y="18"/>
                </a:cubicBezTo>
                <a:cubicBezTo>
                  <a:pt x="141" y="16"/>
                  <a:pt x="140" y="14"/>
                  <a:pt x="140" y="12"/>
                </a:cubicBezTo>
                <a:cubicBezTo>
                  <a:pt x="140" y="5"/>
                  <a:pt x="145" y="0"/>
                  <a:pt x="152" y="0"/>
                </a:cubicBezTo>
                <a:cubicBezTo>
                  <a:pt x="157" y="0"/>
                  <a:pt x="161" y="3"/>
                  <a:pt x="163" y="7"/>
                </a:cubicBezTo>
                <a:cubicBezTo>
                  <a:pt x="163" y="7"/>
                  <a:pt x="163" y="7"/>
                  <a:pt x="163" y="7"/>
                </a:cubicBezTo>
                <a:cubicBezTo>
                  <a:pt x="174" y="28"/>
                  <a:pt x="174" y="28"/>
                  <a:pt x="174" y="28"/>
                </a:cubicBezTo>
                <a:cubicBezTo>
                  <a:pt x="167" y="31"/>
                  <a:pt x="160" y="37"/>
                  <a:pt x="155" y="43"/>
                </a:cubicBezTo>
                <a:moveTo>
                  <a:pt x="114" y="18"/>
                </a:moveTo>
                <a:cubicBezTo>
                  <a:pt x="88" y="68"/>
                  <a:pt x="88" y="68"/>
                  <a:pt x="88" y="68"/>
                </a:cubicBezTo>
                <a:cubicBezTo>
                  <a:pt x="61" y="68"/>
                  <a:pt x="61" y="68"/>
                  <a:pt x="61" y="68"/>
                </a:cubicBezTo>
                <a:cubicBezTo>
                  <a:pt x="93" y="7"/>
                  <a:pt x="93" y="7"/>
                  <a:pt x="93" y="7"/>
                </a:cubicBezTo>
                <a:cubicBezTo>
                  <a:pt x="93" y="7"/>
                  <a:pt x="93" y="7"/>
                  <a:pt x="93" y="7"/>
                </a:cubicBezTo>
                <a:cubicBezTo>
                  <a:pt x="95" y="3"/>
                  <a:pt x="99" y="0"/>
                  <a:pt x="104" y="0"/>
                </a:cubicBezTo>
                <a:cubicBezTo>
                  <a:pt x="111" y="0"/>
                  <a:pt x="116" y="5"/>
                  <a:pt x="116" y="12"/>
                </a:cubicBezTo>
                <a:cubicBezTo>
                  <a:pt x="116" y="14"/>
                  <a:pt x="115" y="16"/>
                  <a:pt x="114" y="18"/>
                </a:cubicBezTo>
                <a:close/>
                <a:moveTo>
                  <a:pt x="98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81"/>
                  <a:pt x="140" y="83"/>
                  <a:pt x="140" y="84"/>
                </a:cubicBezTo>
                <a:cubicBezTo>
                  <a:pt x="140" y="104"/>
                  <a:pt x="149" y="122"/>
                  <a:pt x="164" y="134"/>
                </a:cubicBezTo>
                <a:cubicBezTo>
                  <a:pt x="164" y="180"/>
                  <a:pt x="164" y="180"/>
                  <a:pt x="164" y="180"/>
                </a:cubicBezTo>
                <a:cubicBezTo>
                  <a:pt x="164" y="187"/>
                  <a:pt x="169" y="192"/>
                  <a:pt x="176" y="192"/>
                </a:cubicBezTo>
                <a:cubicBezTo>
                  <a:pt x="183" y="192"/>
                  <a:pt x="188" y="187"/>
                  <a:pt x="188" y="180"/>
                </a:cubicBezTo>
                <a:cubicBezTo>
                  <a:pt x="188" y="146"/>
                  <a:pt x="188" y="146"/>
                  <a:pt x="188" y="146"/>
                </a:cubicBezTo>
                <a:cubicBezTo>
                  <a:pt x="193" y="147"/>
                  <a:pt x="198" y="148"/>
                  <a:pt x="204" y="148"/>
                </a:cubicBezTo>
                <a:cubicBezTo>
                  <a:pt x="211" y="148"/>
                  <a:pt x="217" y="147"/>
                  <a:pt x="223" y="145"/>
                </a:cubicBezTo>
                <a:cubicBezTo>
                  <a:pt x="208" y="207"/>
                  <a:pt x="208" y="207"/>
                  <a:pt x="208" y="207"/>
                </a:cubicBezTo>
                <a:cubicBezTo>
                  <a:pt x="208" y="207"/>
                  <a:pt x="208" y="207"/>
                  <a:pt x="208" y="207"/>
                </a:cubicBezTo>
                <a:cubicBezTo>
                  <a:pt x="206" y="212"/>
                  <a:pt x="202" y="216"/>
                  <a:pt x="196" y="216"/>
                </a:cubicBezTo>
                <a:cubicBezTo>
                  <a:pt x="194" y="216"/>
                  <a:pt x="194" y="216"/>
                  <a:pt x="194" y="216"/>
                </a:cubicBezTo>
                <a:cubicBezTo>
                  <a:pt x="191" y="216"/>
                  <a:pt x="191" y="216"/>
                  <a:pt x="191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54" y="216"/>
                  <a:pt x="50" y="212"/>
                  <a:pt x="48" y="207"/>
                </a:cubicBezTo>
                <a:cubicBezTo>
                  <a:pt x="48" y="207"/>
                  <a:pt x="48" y="207"/>
                  <a:pt x="48" y="207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5" y="104"/>
                  <a:pt x="0" y="99"/>
                  <a:pt x="0" y="92"/>
                </a:cubicBezTo>
                <a:cubicBezTo>
                  <a:pt x="0" y="85"/>
                  <a:pt x="5" y="80"/>
                  <a:pt x="12" y="80"/>
                </a:cubicBezTo>
                <a:cubicBezTo>
                  <a:pt x="58" y="80"/>
                  <a:pt x="58" y="80"/>
                  <a:pt x="58" y="80"/>
                </a:cubicBezTo>
                <a:cubicBezTo>
                  <a:pt x="98" y="80"/>
                  <a:pt x="98" y="80"/>
                  <a:pt x="98" y="80"/>
                </a:cubicBezTo>
                <a:close/>
                <a:moveTo>
                  <a:pt x="116" y="180"/>
                </a:moveTo>
                <a:cubicBezTo>
                  <a:pt x="116" y="187"/>
                  <a:pt x="121" y="192"/>
                  <a:pt x="128" y="192"/>
                </a:cubicBezTo>
                <a:cubicBezTo>
                  <a:pt x="135" y="192"/>
                  <a:pt x="140" y="187"/>
                  <a:pt x="140" y="180"/>
                </a:cubicBezTo>
                <a:cubicBezTo>
                  <a:pt x="140" y="116"/>
                  <a:pt x="140" y="116"/>
                  <a:pt x="140" y="116"/>
                </a:cubicBezTo>
                <a:cubicBezTo>
                  <a:pt x="140" y="109"/>
                  <a:pt x="135" y="104"/>
                  <a:pt x="128" y="104"/>
                </a:cubicBezTo>
                <a:cubicBezTo>
                  <a:pt x="121" y="104"/>
                  <a:pt x="116" y="109"/>
                  <a:pt x="116" y="116"/>
                </a:cubicBezTo>
                <a:lnTo>
                  <a:pt x="116" y="180"/>
                </a:lnTo>
                <a:close/>
                <a:moveTo>
                  <a:pt x="92" y="116"/>
                </a:moveTo>
                <a:cubicBezTo>
                  <a:pt x="92" y="109"/>
                  <a:pt x="87" y="104"/>
                  <a:pt x="80" y="104"/>
                </a:cubicBezTo>
                <a:cubicBezTo>
                  <a:pt x="73" y="104"/>
                  <a:pt x="68" y="109"/>
                  <a:pt x="68" y="116"/>
                </a:cubicBezTo>
                <a:cubicBezTo>
                  <a:pt x="68" y="180"/>
                  <a:pt x="68" y="180"/>
                  <a:pt x="68" y="180"/>
                </a:cubicBezTo>
                <a:cubicBezTo>
                  <a:pt x="68" y="187"/>
                  <a:pt x="73" y="192"/>
                  <a:pt x="80" y="192"/>
                </a:cubicBezTo>
                <a:cubicBezTo>
                  <a:pt x="87" y="192"/>
                  <a:pt x="92" y="187"/>
                  <a:pt x="92" y="180"/>
                </a:cubicBezTo>
                <a:lnTo>
                  <a:pt x="92" y="1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A387CE-87B8-42DD-B0E2-88021A645E63}"/>
              </a:ext>
            </a:extLst>
          </p:cNvPr>
          <p:cNvCxnSpPr/>
          <p:nvPr/>
        </p:nvCxnSpPr>
        <p:spPr>
          <a:xfrm>
            <a:off x="606056" y="4646428"/>
            <a:ext cx="101540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A23F40-8877-41F0-A3C8-570D62067CA0}"/>
              </a:ext>
            </a:extLst>
          </p:cNvPr>
          <p:cNvCxnSpPr>
            <a:cxnSpLocks/>
          </p:cNvCxnSpPr>
          <p:nvPr/>
        </p:nvCxnSpPr>
        <p:spPr>
          <a:xfrm>
            <a:off x="4380613" y="4316818"/>
            <a:ext cx="0" cy="32960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0016F79-C636-4673-B105-F4AA1BD1A170}"/>
              </a:ext>
            </a:extLst>
          </p:cNvPr>
          <p:cNvCxnSpPr>
            <a:cxnSpLocks/>
          </p:cNvCxnSpPr>
          <p:nvPr/>
        </p:nvCxnSpPr>
        <p:spPr>
          <a:xfrm>
            <a:off x="6739762" y="4316818"/>
            <a:ext cx="0" cy="32960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DF79F9D-A5CD-4A18-A9C0-9DBFD1D220BB}"/>
              </a:ext>
            </a:extLst>
          </p:cNvPr>
          <p:cNvSpPr txBox="1"/>
          <p:nvPr/>
        </p:nvSpPr>
        <p:spPr>
          <a:xfrm>
            <a:off x="3710764" y="4887574"/>
            <a:ext cx="1679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2016.05.31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4685C4-1056-4BAE-AE1F-1D3C933FAFEA}"/>
              </a:ext>
            </a:extLst>
          </p:cNvPr>
          <p:cNvSpPr txBox="1"/>
          <p:nvPr/>
        </p:nvSpPr>
        <p:spPr>
          <a:xfrm>
            <a:off x="6618680" y="4887573"/>
            <a:ext cx="1679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2016.08.31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76F3C9-2637-42A8-8C13-6CAC73970D42}"/>
              </a:ext>
            </a:extLst>
          </p:cNvPr>
          <p:cNvSpPr txBox="1"/>
          <p:nvPr/>
        </p:nvSpPr>
        <p:spPr>
          <a:xfrm>
            <a:off x="9641871" y="4876940"/>
            <a:ext cx="1679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2016.12.31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8D519C-656C-40AA-BFDF-FC762C2A36E8}"/>
              </a:ext>
            </a:extLst>
          </p:cNvPr>
          <p:cNvSpPr txBox="1"/>
          <p:nvPr/>
        </p:nvSpPr>
        <p:spPr>
          <a:xfrm>
            <a:off x="81127" y="4855674"/>
            <a:ext cx="1679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2016.01.01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9EE9829-50EB-4ABB-B849-D758EFFDDB9D}"/>
              </a:ext>
            </a:extLst>
          </p:cNvPr>
          <p:cNvCxnSpPr>
            <a:cxnSpLocks/>
          </p:cNvCxnSpPr>
          <p:nvPr/>
        </p:nvCxnSpPr>
        <p:spPr>
          <a:xfrm>
            <a:off x="606056" y="4316818"/>
            <a:ext cx="0" cy="32960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115E869-B591-4CE1-BF9E-ED658F2DB79C}"/>
              </a:ext>
            </a:extLst>
          </p:cNvPr>
          <p:cNvSpPr txBox="1"/>
          <p:nvPr/>
        </p:nvSpPr>
        <p:spPr>
          <a:xfrm>
            <a:off x="7418828" y="2943672"/>
            <a:ext cx="318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Unknown Information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10847C-8F07-4F9F-98A3-B010A049FCC2}"/>
              </a:ext>
            </a:extLst>
          </p:cNvPr>
          <p:cNvSpPr txBox="1"/>
          <p:nvPr/>
        </p:nvSpPr>
        <p:spPr>
          <a:xfrm>
            <a:off x="1364084" y="2959638"/>
            <a:ext cx="3016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Purchase Time&gt;=1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2E4B8-8E81-4943-BE64-AD95F5CA0075}"/>
              </a:ext>
            </a:extLst>
          </p:cNvPr>
          <p:cNvSpPr txBox="1"/>
          <p:nvPr/>
        </p:nvSpPr>
        <p:spPr>
          <a:xfrm>
            <a:off x="4975800" y="2915029"/>
            <a:ext cx="1751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Purchase? 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2A53C95-747A-4A1C-A5FA-91771CE39785}"/>
              </a:ext>
            </a:extLst>
          </p:cNvPr>
          <p:cNvSpPr/>
          <p:nvPr/>
        </p:nvSpPr>
        <p:spPr>
          <a:xfrm rot="16200000">
            <a:off x="2313635" y="2262537"/>
            <a:ext cx="359401" cy="3774558"/>
          </a:xfrm>
          <a:prstGeom prst="rightBrac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9684C5BF-B2DC-493C-A779-36104038EC9C}"/>
              </a:ext>
            </a:extLst>
          </p:cNvPr>
          <p:cNvSpPr/>
          <p:nvPr/>
        </p:nvSpPr>
        <p:spPr>
          <a:xfrm rot="16200000">
            <a:off x="5396042" y="2956036"/>
            <a:ext cx="329554" cy="2332314"/>
          </a:xfrm>
          <a:prstGeom prst="rightBrac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77250EF9-7198-48E0-86C6-B350B4D4EAA7}"/>
              </a:ext>
            </a:extLst>
          </p:cNvPr>
          <p:cNvSpPr/>
          <p:nvPr/>
        </p:nvSpPr>
        <p:spPr>
          <a:xfrm rot="16200000">
            <a:off x="8563743" y="2147054"/>
            <a:ext cx="315936" cy="3963893"/>
          </a:xfrm>
          <a:prstGeom prst="rightBrace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6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95B2B85-C6A2-468D-97F9-2D75EAB08204}"/>
              </a:ext>
            </a:extLst>
          </p:cNvPr>
          <p:cNvSpPr/>
          <p:nvPr/>
        </p:nvSpPr>
        <p:spPr>
          <a:xfrm>
            <a:off x="0" y="-10339"/>
            <a:ext cx="12192000" cy="13542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43A8BD7-F9A7-40F5-B462-6460F839CABA}"/>
              </a:ext>
            </a:extLst>
          </p:cNvPr>
          <p:cNvCxnSpPr>
            <a:cxnSpLocks/>
          </p:cNvCxnSpPr>
          <p:nvPr/>
        </p:nvCxnSpPr>
        <p:spPr>
          <a:xfrm rot="10800000">
            <a:off x="2066310" y="3071192"/>
            <a:ext cx="2353286" cy="789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6D548DD-F49B-4201-B39C-781DF9030550}"/>
              </a:ext>
            </a:extLst>
          </p:cNvPr>
          <p:cNvCxnSpPr>
            <a:cxnSpLocks/>
          </p:cNvCxnSpPr>
          <p:nvPr/>
        </p:nvCxnSpPr>
        <p:spPr>
          <a:xfrm flipV="1">
            <a:off x="7407099" y="3071193"/>
            <a:ext cx="2718592" cy="789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405632-6C6A-40C1-A3CD-244ECD110D9A}"/>
              </a:ext>
            </a:extLst>
          </p:cNvPr>
          <p:cNvCxnSpPr/>
          <p:nvPr/>
        </p:nvCxnSpPr>
        <p:spPr>
          <a:xfrm flipH="1">
            <a:off x="5905495" y="5001306"/>
            <a:ext cx="1" cy="54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C843C3-FEA3-4A02-B3F4-958D1E5E16F0}"/>
              </a:ext>
            </a:extLst>
          </p:cNvPr>
          <p:cNvSpPr txBox="1"/>
          <p:nvPr/>
        </p:nvSpPr>
        <p:spPr>
          <a:xfrm>
            <a:off x="219927" y="2384806"/>
            <a:ext cx="470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 "/>
              </a:rPr>
              <a:t>Feature Classification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DFEC2B-3188-4E73-B9BD-187C603A9564}"/>
              </a:ext>
            </a:extLst>
          </p:cNvPr>
          <p:cNvSpPr txBox="1"/>
          <p:nvPr/>
        </p:nvSpPr>
        <p:spPr>
          <a:xfrm>
            <a:off x="7598075" y="2117085"/>
            <a:ext cx="47065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 "/>
              </a:rPr>
              <a:t>Feature Construction &amp; Selection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B5DB4C-CF2A-4589-9F97-48731E49C05F}"/>
              </a:ext>
            </a:extLst>
          </p:cNvPr>
          <p:cNvSpPr txBox="1"/>
          <p:nvPr/>
        </p:nvSpPr>
        <p:spPr>
          <a:xfrm>
            <a:off x="3661539" y="5670828"/>
            <a:ext cx="470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ource Sans Pro "/>
              </a:rPr>
              <a:t>Feature Initial Exploratory</a:t>
            </a:r>
          </a:p>
        </p:txBody>
      </p:sp>
      <p:pic>
        <p:nvPicPr>
          <p:cNvPr id="2" name="Picture 2" descr="Image result for features icon">
            <a:extLst>
              <a:ext uri="{FF2B5EF4-FFF2-40B4-BE49-F238E27FC236}">
                <a16:creationId xmlns:a16="http://schemas.microsoft.com/office/drawing/2014/main" id="{DA42D032-F522-4BFC-8EDD-04FB58C51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501" y="2822160"/>
            <a:ext cx="2055800" cy="20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9CB0B4-B8DA-46F0-89B1-B5AB4974018D}"/>
              </a:ext>
            </a:extLst>
          </p:cNvPr>
          <p:cNvSpPr txBox="1"/>
          <p:nvPr/>
        </p:nvSpPr>
        <p:spPr>
          <a:xfrm>
            <a:off x="1414374" y="384755"/>
            <a:ext cx="10408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Kozuka Gothic Pr6N EL" panose="020B0200000000000000" pitchFamily="34" charset="-128"/>
              </a:rPr>
              <a:t>Understanding </a:t>
            </a:r>
            <a:r>
              <a:rPr lang="en-US" sz="3200" dirty="0" err="1">
                <a:solidFill>
                  <a:schemeClr val="bg1"/>
                </a:solidFill>
                <a:ea typeface="Kozuka Gothic Pr6N EL" panose="020B0200000000000000" pitchFamily="34" charset="-128"/>
              </a:rPr>
              <a:t>Interative</a:t>
            </a:r>
            <a:r>
              <a:rPr lang="en-US" sz="3200" dirty="0">
                <a:solidFill>
                  <a:schemeClr val="bg1"/>
                </a:solidFill>
                <a:ea typeface="Kozuka Gothic Pr6N EL" panose="020B0200000000000000" pitchFamily="34" charset="-128"/>
              </a:rPr>
              <a:t> Feature Engineering Process </a:t>
            </a:r>
            <a:endParaRPr lang="en-US" sz="3200" dirty="0">
              <a:solidFill>
                <a:schemeClr val="bg1"/>
              </a:solidFill>
              <a:latin typeface="+mj-lt"/>
              <a:ea typeface="Kozuka Gothic Pr6N EL" panose="020B0200000000000000" pitchFamily="34" charset="-128"/>
            </a:endParaRPr>
          </a:p>
        </p:txBody>
      </p:sp>
      <p:sp>
        <p:nvSpPr>
          <p:cNvPr id="18" name="Freeform 66">
            <a:extLst>
              <a:ext uri="{FF2B5EF4-FFF2-40B4-BE49-F238E27FC236}">
                <a16:creationId xmlns:a16="http://schemas.microsoft.com/office/drawing/2014/main" id="{15F8DAFE-8ECC-4E98-8606-17F2EB10C4CE}"/>
              </a:ext>
            </a:extLst>
          </p:cNvPr>
          <p:cNvSpPr>
            <a:spLocks noEditPoints="1"/>
          </p:cNvSpPr>
          <p:nvPr/>
        </p:nvSpPr>
        <p:spPr bwMode="auto">
          <a:xfrm>
            <a:off x="130472" y="229481"/>
            <a:ext cx="914888" cy="771716"/>
          </a:xfrm>
          <a:custGeom>
            <a:avLst/>
            <a:gdLst>
              <a:gd name="T0" fmla="*/ 246955 w 256"/>
              <a:gd name="T1" fmla="*/ 136437 h 216"/>
              <a:gd name="T2" fmla="*/ 415925 w 256"/>
              <a:gd name="T3" fmla="*/ 136437 h 216"/>
              <a:gd name="T4" fmla="*/ 370433 w 256"/>
              <a:gd name="T5" fmla="*/ 97455 h 216"/>
              <a:gd name="T6" fmla="*/ 318443 w 256"/>
              <a:gd name="T7" fmla="*/ 141309 h 216"/>
              <a:gd name="T8" fmla="*/ 292447 w 256"/>
              <a:gd name="T9" fmla="*/ 123443 h 216"/>
              <a:gd name="T10" fmla="*/ 279450 w 256"/>
              <a:gd name="T11" fmla="*/ 155928 h 216"/>
              <a:gd name="T12" fmla="*/ 318443 w 256"/>
              <a:gd name="T13" fmla="*/ 188412 h 216"/>
              <a:gd name="T14" fmla="*/ 383431 w 256"/>
              <a:gd name="T15" fmla="*/ 129940 h 216"/>
              <a:gd name="T16" fmla="*/ 370433 w 256"/>
              <a:gd name="T17" fmla="*/ 97455 h 216"/>
              <a:gd name="T18" fmla="*/ 230708 w 256"/>
              <a:gd name="T19" fmla="*/ 29236 h 216"/>
              <a:gd name="T20" fmla="*/ 227459 w 256"/>
              <a:gd name="T21" fmla="*/ 19491 h 216"/>
              <a:gd name="T22" fmla="*/ 264827 w 256"/>
              <a:gd name="T23" fmla="*/ 11370 h 216"/>
              <a:gd name="T24" fmla="*/ 282699 w 256"/>
              <a:gd name="T25" fmla="*/ 45479 h 216"/>
              <a:gd name="T26" fmla="*/ 185217 w 256"/>
              <a:gd name="T27" fmla="*/ 29236 h 216"/>
              <a:gd name="T28" fmla="*/ 99107 w 256"/>
              <a:gd name="T29" fmla="*/ 110449 h 216"/>
              <a:gd name="T30" fmla="*/ 151098 w 256"/>
              <a:gd name="T31" fmla="*/ 11370 h 216"/>
              <a:gd name="T32" fmla="*/ 188466 w 256"/>
              <a:gd name="T33" fmla="*/ 19491 h 216"/>
              <a:gd name="T34" fmla="*/ 159221 w 256"/>
              <a:gd name="T35" fmla="*/ 129940 h 216"/>
              <a:gd name="T36" fmla="*/ 227459 w 256"/>
              <a:gd name="T37" fmla="*/ 136437 h 216"/>
              <a:gd name="T38" fmla="*/ 266452 w 256"/>
              <a:gd name="T39" fmla="*/ 292364 h 216"/>
              <a:gd name="T40" fmla="*/ 305445 w 256"/>
              <a:gd name="T41" fmla="*/ 292364 h 216"/>
              <a:gd name="T42" fmla="*/ 331440 w 256"/>
              <a:gd name="T43" fmla="*/ 240388 h 216"/>
              <a:gd name="T44" fmla="*/ 337939 w 256"/>
              <a:gd name="T45" fmla="*/ 336219 h 216"/>
              <a:gd name="T46" fmla="*/ 318443 w 256"/>
              <a:gd name="T47" fmla="*/ 350837 h 216"/>
              <a:gd name="T48" fmla="*/ 310319 w 256"/>
              <a:gd name="T49" fmla="*/ 350837 h 216"/>
              <a:gd name="T50" fmla="*/ 97482 w 256"/>
              <a:gd name="T51" fmla="*/ 350837 h 216"/>
              <a:gd name="T52" fmla="*/ 77986 w 256"/>
              <a:gd name="T53" fmla="*/ 336219 h 216"/>
              <a:gd name="T54" fmla="*/ 37368 w 256"/>
              <a:gd name="T55" fmla="*/ 168922 h 216"/>
              <a:gd name="T56" fmla="*/ 0 w 256"/>
              <a:gd name="T57" fmla="*/ 149431 h 216"/>
              <a:gd name="T58" fmla="*/ 94233 w 256"/>
              <a:gd name="T59" fmla="*/ 129940 h 216"/>
              <a:gd name="T60" fmla="*/ 188466 w 256"/>
              <a:gd name="T61" fmla="*/ 292364 h 216"/>
              <a:gd name="T62" fmla="*/ 227459 w 256"/>
              <a:gd name="T63" fmla="*/ 292364 h 216"/>
              <a:gd name="T64" fmla="*/ 207963 w 256"/>
              <a:gd name="T65" fmla="*/ 168922 h 216"/>
              <a:gd name="T66" fmla="*/ 188466 w 256"/>
              <a:gd name="T67" fmla="*/ 292364 h 216"/>
              <a:gd name="T68" fmla="*/ 129977 w 256"/>
              <a:gd name="T69" fmla="*/ 168922 h 216"/>
              <a:gd name="T70" fmla="*/ 110480 w 256"/>
              <a:gd name="T71" fmla="*/ 292364 h 216"/>
              <a:gd name="T72" fmla="*/ 149473 w 256"/>
              <a:gd name="T73" fmla="*/ 292364 h 21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56" h="216">
                <a:moveTo>
                  <a:pt x="204" y="136"/>
                </a:moveTo>
                <a:cubicBezTo>
                  <a:pt x="175" y="136"/>
                  <a:pt x="152" y="113"/>
                  <a:pt x="152" y="84"/>
                </a:cubicBezTo>
                <a:cubicBezTo>
                  <a:pt x="152" y="55"/>
                  <a:pt x="175" y="32"/>
                  <a:pt x="204" y="32"/>
                </a:cubicBezTo>
                <a:cubicBezTo>
                  <a:pt x="233" y="32"/>
                  <a:pt x="256" y="55"/>
                  <a:pt x="256" y="84"/>
                </a:cubicBezTo>
                <a:cubicBezTo>
                  <a:pt x="256" y="113"/>
                  <a:pt x="233" y="136"/>
                  <a:pt x="204" y="136"/>
                </a:cubicBezTo>
                <a:moveTo>
                  <a:pt x="228" y="60"/>
                </a:moveTo>
                <a:cubicBezTo>
                  <a:pt x="225" y="60"/>
                  <a:pt x="222" y="61"/>
                  <a:pt x="220" y="64"/>
                </a:cubicBezTo>
                <a:cubicBezTo>
                  <a:pt x="196" y="87"/>
                  <a:pt x="196" y="87"/>
                  <a:pt x="196" y="87"/>
                </a:cubicBezTo>
                <a:cubicBezTo>
                  <a:pt x="188" y="80"/>
                  <a:pt x="188" y="80"/>
                  <a:pt x="188" y="80"/>
                </a:cubicBezTo>
                <a:cubicBezTo>
                  <a:pt x="186" y="77"/>
                  <a:pt x="183" y="76"/>
                  <a:pt x="180" y="76"/>
                </a:cubicBezTo>
                <a:cubicBezTo>
                  <a:pt x="173" y="76"/>
                  <a:pt x="168" y="81"/>
                  <a:pt x="168" y="88"/>
                </a:cubicBezTo>
                <a:cubicBezTo>
                  <a:pt x="168" y="91"/>
                  <a:pt x="169" y="94"/>
                  <a:pt x="172" y="96"/>
                </a:cubicBezTo>
                <a:cubicBezTo>
                  <a:pt x="188" y="112"/>
                  <a:pt x="188" y="112"/>
                  <a:pt x="188" y="112"/>
                </a:cubicBezTo>
                <a:cubicBezTo>
                  <a:pt x="190" y="115"/>
                  <a:pt x="193" y="116"/>
                  <a:pt x="196" y="116"/>
                </a:cubicBezTo>
                <a:cubicBezTo>
                  <a:pt x="199" y="116"/>
                  <a:pt x="202" y="115"/>
                  <a:pt x="204" y="112"/>
                </a:cubicBezTo>
                <a:cubicBezTo>
                  <a:pt x="236" y="80"/>
                  <a:pt x="236" y="80"/>
                  <a:pt x="236" y="80"/>
                </a:cubicBezTo>
                <a:cubicBezTo>
                  <a:pt x="239" y="78"/>
                  <a:pt x="240" y="75"/>
                  <a:pt x="240" y="72"/>
                </a:cubicBezTo>
                <a:cubicBezTo>
                  <a:pt x="240" y="65"/>
                  <a:pt x="235" y="60"/>
                  <a:pt x="228" y="60"/>
                </a:cubicBezTo>
                <a:moveTo>
                  <a:pt x="155" y="43"/>
                </a:moveTo>
                <a:cubicBezTo>
                  <a:pt x="142" y="18"/>
                  <a:pt x="142" y="18"/>
                  <a:pt x="142" y="18"/>
                </a:cubicBezTo>
                <a:cubicBezTo>
                  <a:pt x="142" y="18"/>
                  <a:pt x="142" y="18"/>
                  <a:pt x="142" y="18"/>
                </a:cubicBezTo>
                <a:cubicBezTo>
                  <a:pt x="141" y="16"/>
                  <a:pt x="140" y="14"/>
                  <a:pt x="140" y="12"/>
                </a:cubicBezTo>
                <a:cubicBezTo>
                  <a:pt x="140" y="5"/>
                  <a:pt x="145" y="0"/>
                  <a:pt x="152" y="0"/>
                </a:cubicBezTo>
                <a:cubicBezTo>
                  <a:pt x="157" y="0"/>
                  <a:pt x="161" y="3"/>
                  <a:pt x="163" y="7"/>
                </a:cubicBezTo>
                <a:cubicBezTo>
                  <a:pt x="163" y="7"/>
                  <a:pt x="163" y="7"/>
                  <a:pt x="163" y="7"/>
                </a:cubicBezTo>
                <a:cubicBezTo>
                  <a:pt x="174" y="28"/>
                  <a:pt x="174" y="28"/>
                  <a:pt x="174" y="28"/>
                </a:cubicBezTo>
                <a:cubicBezTo>
                  <a:pt x="167" y="31"/>
                  <a:pt x="160" y="37"/>
                  <a:pt x="155" y="43"/>
                </a:cubicBezTo>
                <a:moveTo>
                  <a:pt x="114" y="18"/>
                </a:moveTo>
                <a:cubicBezTo>
                  <a:pt x="88" y="68"/>
                  <a:pt x="88" y="68"/>
                  <a:pt x="88" y="68"/>
                </a:cubicBezTo>
                <a:cubicBezTo>
                  <a:pt x="61" y="68"/>
                  <a:pt x="61" y="68"/>
                  <a:pt x="61" y="68"/>
                </a:cubicBezTo>
                <a:cubicBezTo>
                  <a:pt x="93" y="7"/>
                  <a:pt x="93" y="7"/>
                  <a:pt x="93" y="7"/>
                </a:cubicBezTo>
                <a:cubicBezTo>
                  <a:pt x="93" y="7"/>
                  <a:pt x="93" y="7"/>
                  <a:pt x="93" y="7"/>
                </a:cubicBezTo>
                <a:cubicBezTo>
                  <a:pt x="95" y="3"/>
                  <a:pt x="99" y="0"/>
                  <a:pt x="104" y="0"/>
                </a:cubicBezTo>
                <a:cubicBezTo>
                  <a:pt x="111" y="0"/>
                  <a:pt x="116" y="5"/>
                  <a:pt x="116" y="12"/>
                </a:cubicBezTo>
                <a:cubicBezTo>
                  <a:pt x="116" y="14"/>
                  <a:pt x="115" y="16"/>
                  <a:pt x="114" y="18"/>
                </a:cubicBezTo>
                <a:close/>
                <a:moveTo>
                  <a:pt x="98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81"/>
                  <a:pt x="140" y="83"/>
                  <a:pt x="140" y="84"/>
                </a:cubicBezTo>
                <a:cubicBezTo>
                  <a:pt x="140" y="104"/>
                  <a:pt x="149" y="122"/>
                  <a:pt x="164" y="134"/>
                </a:cubicBezTo>
                <a:cubicBezTo>
                  <a:pt x="164" y="180"/>
                  <a:pt x="164" y="180"/>
                  <a:pt x="164" y="180"/>
                </a:cubicBezTo>
                <a:cubicBezTo>
                  <a:pt x="164" y="187"/>
                  <a:pt x="169" y="192"/>
                  <a:pt x="176" y="192"/>
                </a:cubicBezTo>
                <a:cubicBezTo>
                  <a:pt x="183" y="192"/>
                  <a:pt x="188" y="187"/>
                  <a:pt x="188" y="180"/>
                </a:cubicBezTo>
                <a:cubicBezTo>
                  <a:pt x="188" y="146"/>
                  <a:pt x="188" y="146"/>
                  <a:pt x="188" y="146"/>
                </a:cubicBezTo>
                <a:cubicBezTo>
                  <a:pt x="193" y="147"/>
                  <a:pt x="198" y="148"/>
                  <a:pt x="204" y="148"/>
                </a:cubicBezTo>
                <a:cubicBezTo>
                  <a:pt x="211" y="148"/>
                  <a:pt x="217" y="147"/>
                  <a:pt x="223" y="145"/>
                </a:cubicBezTo>
                <a:cubicBezTo>
                  <a:pt x="208" y="207"/>
                  <a:pt x="208" y="207"/>
                  <a:pt x="208" y="207"/>
                </a:cubicBezTo>
                <a:cubicBezTo>
                  <a:pt x="208" y="207"/>
                  <a:pt x="208" y="207"/>
                  <a:pt x="208" y="207"/>
                </a:cubicBezTo>
                <a:cubicBezTo>
                  <a:pt x="206" y="212"/>
                  <a:pt x="202" y="216"/>
                  <a:pt x="196" y="216"/>
                </a:cubicBezTo>
                <a:cubicBezTo>
                  <a:pt x="194" y="216"/>
                  <a:pt x="194" y="216"/>
                  <a:pt x="194" y="216"/>
                </a:cubicBezTo>
                <a:cubicBezTo>
                  <a:pt x="191" y="216"/>
                  <a:pt x="191" y="216"/>
                  <a:pt x="191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54" y="216"/>
                  <a:pt x="50" y="212"/>
                  <a:pt x="48" y="207"/>
                </a:cubicBezTo>
                <a:cubicBezTo>
                  <a:pt x="48" y="207"/>
                  <a:pt x="48" y="207"/>
                  <a:pt x="48" y="207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5" y="104"/>
                  <a:pt x="0" y="99"/>
                  <a:pt x="0" y="92"/>
                </a:cubicBezTo>
                <a:cubicBezTo>
                  <a:pt x="0" y="85"/>
                  <a:pt x="5" y="80"/>
                  <a:pt x="12" y="80"/>
                </a:cubicBezTo>
                <a:cubicBezTo>
                  <a:pt x="58" y="80"/>
                  <a:pt x="58" y="80"/>
                  <a:pt x="58" y="80"/>
                </a:cubicBezTo>
                <a:cubicBezTo>
                  <a:pt x="98" y="80"/>
                  <a:pt x="98" y="80"/>
                  <a:pt x="98" y="80"/>
                </a:cubicBezTo>
                <a:close/>
                <a:moveTo>
                  <a:pt x="116" y="180"/>
                </a:moveTo>
                <a:cubicBezTo>
                  <a:pt x="116" y="187"/>
                  <a:pt x="121" y="192"/>
                  <a:pt x="128" y="192"/>
                </a:cubicBezTo>
                <a:cubicBezTo>
                  <a:pt x="135" y="192"/>
                  <a:pt x="140" y="187"/>
                  <a:pt x="140" y="180"/>
                </a:cubicBezTo>
                <a:cubicBezTo>
                  <a:pt x="140" y="116"/>
                  <a:pt x="140" y="116"/>
                  <a:pt x="140" y="116"/>
                </a:cubicBezTo>
                <a:cubicBezTo>
                  <a:pt x="140" y="109"/>
                  <a:pt x="135" y="104"/>
                  <a:pt x="128" y="104"/>
                </a:cubicBezTo>
                <a:cubicBezTo>
                  <a:pt x="121" y="104"/>
                  <a:pt x="116" y="109"/>
                  <a:pt x="116" y="116"/>
                </a:cubicBezTo>
                <a:lnTo>
                  <a:pt x="116" y="180"/>
                </a:lnTo>
                <a:close/>
                <a:moveTo>
                  <a:pt x="92" y="116"/>
                </a:moveTo>
                <a:cubicBezTo>
                  <a:pt x="92" y="109"/>
                  <a:pt x="87" y="104"/>
                  <a:pt x="80" y="104"/>
                </a:cubicBezTo>
                <a:cubicBezTo>
                  <a:pt x="73" y="104"/>
                  <a:pt x="68" y="109"/>
                  <a:pt x="68" y="116"/>
                </a:cubicBezTo>
                <a:cubicBezTo>
                  <a:pt x="68" y="180"/>
                  <a:pt x="68" y="180"/>
                  <a:pt x="68" y="180"/>
                </a:cubicBezTo>
                <a:cubicBezTo>
                  <a:pt x="68" y="187"/>
                  <a:pt x="73" y="192"/>
                  <a:pt x="80" y="192"/>
                </a:cubicBezTo>
                <a:cubicBezTo>
                  <a:pt x="87" y="192"/>
                  <a:pt x="92" y="187"/>
                  <a:pt x="92" y="180"/>
                </a:cubicBezTo>
                <a:lnTo>
                  <a:pt x="92" y="1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8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20 Light">
      <a:dk1>
        <a:srgbClr val="1A242E"/>
      </a:dk1>
      <a:lt1>
        <a:srgbClr val="F9F9F9"/>
      </a:lt1>
      <a:dk2>
        <a:srgbClr val="2C3E50"/>
      </a:dk2>
      <a:lt2>
        <a:srgbClr val="E7E6E6"/>
      </a:lt2>
      <a:accent1>
        <a:srgbClr val="449BB5"/>
      </a:accent1>
      <a:accent2>
        <a:srgbClr val="043D5D"/>
      </a:accent2>
      <a:accent3>
        <a:srgbClr val="4B5554"/>
      </a:accent3>
      <a:accent4>
        <a:srgbClr val="F5E653"/>
      </a:accent4>
      <a:accent5>
        <a:srgbClr val="EB5055"/>
      </a:accent5>
      <a:accent6>
        <a:srgbClr val="68C39F"/>
      </a:accent6>
      <a:hlink>
        <a:srgbClr val="0563C1"/>
      </a:hlink>
      <a:folHlink>
        <a:srgbClr val="954F72"/>
      </a:folHlink>
    </a:clrScheme>
    <a:fontScheme name="open source">
      <a:majorFont>
        <a:latin typeface="Source Sans Pro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20610</TotalTime>
  <Words>1095</Words>
  <Application>Microsoft Office PowerPoint</Application>
  <PresentationFormat>Widescreen</PresentationFormat>
  <Paragraphs>269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Bebas</vt:lpstr>
      <vt:lpstr>Gill Sans</vt:lpstr>
      <vt:lpstr>Helvetica Light</vt:lpstr>
      <vt:lpstr>Kozuka Gothic Pr6N EL</vt:lpstr>
      <vt:lpstr>Open Sans Light</vt:lpstr>
      <vt:lpstr>Roboto</vt:lpstr>
      <vt:lpstr>Source Sans Pro</vt:lpstr>
      <vt:lpstr>Source Sans Pro </vt:lpstr>
      <vt:lpstr>Arial</vt:lpstr>
      <vt:lpstr>Calibri</vt:lpstr>
      <vt:lpstr>Helvetica</vt:lpstr>
      <vt:lpstr>Office Theme</vt:lpstr>
      <vt:lpstr>Boost Revenue by Targeting Repeated Purchase 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bambang setyo</dc:creator>
  <cp:lastModifiedBy>LI YAN</cp:lastModifiedBy>
  <cp:revision>712</cp:revision>
  <dcterms:created xsi:type="dcterms:W3CDTF">2015-04-29T03:44:52Z</dcterms:created>
  <dcterms:modified xsi:type="dcterms:W3CDTF">2018-06-15T11:51:27Z</dcterms:modified>
</cp:coreProperties>
</file>