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5" r:id="rId5"/>
    <p:sldId id="496" r:id="rId6"/>
    <p:sldId id="497" r:id="rId7"/>
    <p:sldId id="498" r:id="rId8"/>
    <p:sldId id="490" r:id="rId9"/>
    <p:sldId id="505" r:id="rId10"/>
    <p:sldId id="480" r:id="rId11"/>
    <p:sldId id="494" r:id="rId12"/>
    <p:sldId id="491" r:id="rId13"/>
    <p:sldId id="492" r:id="rId14"/>
    <p:sldId id="495" r:id="rId15"/>
    <p:sldId id="501" r:id="rId16"/>
    <p:sldId id="502" r:id="rId17"/>
    <p:sldId id="503" r:id="rId18"/>
    <p:sldId id="504" r:id="rId19"/>
    <p:sldId id="488" r:id="rId20"/>
  </p:sldIdLst>
  <p:sldSz cx="9144000" cy="5143500" type="screen16x9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2">
          <p15:clr>
            <a:srgbClr val="A4A3A4"/>
          </p15:clr>
        </p15:guide>
        <p15:guide id="2" orient="horz" pos="3027">
          <p15:clr>
            <a:srgbClr val="A4A3A4"/>
          </p15:clr>
        </p15:guide>
        <p15:guide id="3" orient="horz" pos="166">
          <p15:clr>
            <a:srgbClr val="A4A3A4"/>
          </p15:clr>
        </p15:guide>
        <p15:guide id="4" orient="horz" pos="573">
          <p15:clr>
            <a:srgbClr val="A4A3A4"/>
          </p15:clr>
        </p15:guide>
        <p15:guide id="5" orient="horz" pos="2765">
          <p15:clr>
            <a:srgbClr val="A4A3A4"/>
          </p15:clr>
        </p15:guide>
        <p15:guide id="6" orient="horz" pos="480">
          <p15:clr>
            <a:srgbClr val="A4A3A4"/>
          </p15:clr>
        </p15:guide>
        <p15:guide id="7" orient="horz" pos="303">
          <p15:clr>
            <a:srgbClr val="A4A3A4"/>
          </p15:clr>
        </p15:guide>
        <p15:guide id="8" orient="horz" pos="3128">
          <p15:clr>
            <a:srgbClr val="A4A3A4"/>
          </p15:clr>
        </p15:guide>
        <p15:guide id="9" orient="horz" pos="2528">
          <p15:clr>
            <a:srgbClr val="A4A3A4"/>
          </p15:clr>
        </p15:guide>
        <p15:guide id="10" pos="2812">
          <p15:clr>
            <a:srgbClr val="A4A3A4"/>
          </p15:clr>
        </p15:guide>
        <p15:guide id="11" pos="5646">
          <p15:clr>
            <a:srgbClr val="A4A3A4"/>
          </p15:clr>
        </p15:guide>
        <p15:guide id="12" pos="261">
          <p15:clr>
            <a:srgbClr val="A4A3A4"/>
          </p15:clr>
        </p15:guide>
        <p15:guide id="13" pos="2949">
          <p15:clr>
            <a:srgbClr val="A4A3A4"/>
          </p15:clr>
        </p15:guide>
        <p15:guide id="14" pos="113">
          <p15:clr>
            <a:srgbClr val="A4A3A4"/>
          </p15:clr>
        </p15:guide>
        <p15:guide id="15" pos="5500">
          <p15:clr>
            <a:srgbClr val="A4A3A4"/>
          </p15:clr>
        </p15:guide>
        <p15:guide id="16" pos="5281">
          <p15:clr>
            <a:srgbClr val="A4A3A4"/>
          </p15:clr>
        </p15:guide>
        <p15:guide id="17" orient="horz" pos="690">
          <p15:clr>
            <a:srgbClr val="A4A3A4"/>
          </p15:clr>
        </p15:guide>
        <p15:guide id="18" orient="horz" pos="6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Biasibetti (DHL IT)" initials="AB(I" lastIdx="1" clrIdx="0">
    <p:extLst>
      <p:ext uri="{19B8F6BF-5375-455C-9EA6-DF929625EA0E}">
        <p15:presenceInfo xmlns:p15="http://schemas.microsoft.com/office/powerpoint/2012/main" userId="S-1-5-21-2763872571-2999947588-3099097816-2252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CC9900"/>
    <a:srgbClr val="0000FF"/>
    <a:srgbClr val="DADADA"/>
    <a:srgbClr val="FF9966"/>
    <a:srgbClr val="663300"/>
    <a:srgbClr val="FF9900"/>
    <a:srgbClr val="FF5050"/>
    <a:srgbClr val="D50511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69EC77-1B40-4C77-A995-AF05D22D4D0E}" styleName="DPDHL Table White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solidFill>
            <a:schemeClr val="bg1"/>
          </a:solidFill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solidFill>
            <a:schemeClr val="bg1"/>
          </a:solidFill>
        </a:fill>
      </a:tcStyle>
    </a:firstRow>
  </a:tblStyle>
  <a:tblStyle styleId="{09810C2D-2C2F-4581-8AFF-CD78C2D722A2}" styleName="DPDHL Table No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9821" autoAdjust="0"/>
  </p:normalViewPr>
  <p:slideViewPr>
    <p:cSldViewPr snapToGrid="0" snapToObjects="1">
      <p:cViewPr varScale="1">
        <p:scale>
          <a:sx n="153" d="100"/>
          <a:sy n="153" d="100"/>
        </p:scale>
        <p:origin x="372" y="92"/>
      </p:cViewPr>
      <p:guideLst>
        <p:guide orient="horz" pos="702"/>
        <p:guide orient="horz" pos="3027"/>
        <p:guide orient="horz" pos="166"/>
        <p:guide orient="horz" pos="573"/>
        <p:guide orient="horz" pos="2765"/>
        <p:guide orient="horz" pos="480"/>
        <p:guide orient="horz" pos="303"/>
        <p:guide orient="horz" pos="3128"/>
        <p:guide orient="horz" pos="2528"/>
        <p:guide pos="2812"/>
        <p:guide pos="5646"/>
        <p:guide pos="261"/>
        <p:guide pos="2949"/>
        <p:guide pos="113"/>
        <p:guide pos="5500"/>
        <p:guide pos="5281"/>
        <p:guide orient="horz" pos="690"/>
        <p:guide orient="horz" pos="6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54600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/>
            </a:lvl1pPr>
          </a:lstStyle>
          <a:p>
            <a:fld id="{19D11D04-14B6-471D-A1D6-B426EF7888B1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12/2/2019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54600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/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Hand out </a:t>
            </a:r>
            <a:fld id="{1987F2A0-9623-4C79-B830-6D590DA5FFFF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4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54600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 b="0"/>
            </a:lvl1pPr>
          </a:lstStyle>
          <a:p>
            <a:fld id="{2636F879-443D-410F-A2CF-15E984F48DC2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TextmasterformatedurchKlickenbearbeiten</a:t>
            </a:r>
            <a:endParaRPr lang="en-US" dirty="0" smtClean="0"/>
          </a:p>
          <a:p>
            <a:pPr lvl="1"/>
            <a:r>
              <a:rPr lang="en-US" dirty="0" err="1" smtClean="0"/>
              <a:t>ZweiteEbene</a:t>
            </a:r>
            <a:endParaRPr lang="en-US" dirty="0" smtClean="0"/>
          </a:p>
          <a:p>
            <a:pPr lvl="2"/>
            <a:r>
              <a:rPr lang="en-US" dirty="0" err="1" smtClean="0"/>
              <a:t>DritteEbene</a:t>
            </a:r>
            <a:endParaRPr lang="en-US" dirty="0" smtClean="0"/>
          </a:p>
          <a:p>
            <a:pPr lvl="3"/>
            <a:r>
              <a:rPr lang="en-US" dirty="0" err="1" smtClean="0"/>
              <a:t>VierteEbene</a:t>
            </a:r>
            <a:endParaRPr lang="en-US" dirty="0" smtClean="0"/>
          </a:p>
          <a:p>
            <a:pPr lvl="4"/>
            <a:r>
              <a:rPr lang="en-US" dirty="0" err="1" smtClean="0"/>
              <a:t>FünfteEbene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54600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 b="0"/>
            </a:lvl1pPr>
          </a:lstStyle>
          <a:p>
            <a:r>
              <a:rPr lang="en-US" dirty="0" smtClean="0"/>
              <a:t>Notice </a:t>
            </a:r>
            <a:fld id="{AE19FBA5-BE7F-4824-B54D-C07EBA2A4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4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6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>
            <a:off x="177800" y="3707288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95125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6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4510483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1767375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254939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0" name="Titel 13"/>
          <p:cNvSpPr>
            <a:spLocks noGrp="1"/>
          </p:cNvSpPr>
          <p:nvPr>
            <p:ph type="title" hasCustomPrompt="1"/>
          </p:nvPr>
        </p:nvSpPr>
        <p:spPr>
          <a:xfrm>
            <a:off x="414000" y="381601"/>
            <a:ext cx="8316000" cy="1385999"/>
          </a:xfrm>
        </p:spPr>
        <p:txBody>
          <a:bodyPr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de-DE" dirty="0" smtClean="0"/>
              <a:t>SAMPLE TITLE ONE OR</a:t>
            </a:r>
            <a:br>
              <a:rPr lang="de-DE" dirty="0" smtClean="0"/>
            </a:br>
            <a:r>
              <a:rPr lang="de-DE" dirty="0" smtClean="0"/>
              <a:t>TWO LINES, Arial, 37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2678798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11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dirty="0" smtClean="0"/>
              <a:t>Marketing &amp; Business Development – Product 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414337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2"/>
          </p:nvPr>
        </p:nvSpPr>
        <p:spPr>
          <a:xfrm>
            <a:off x="4681538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7" y="1093909"/>
            <a:ext cx="4050000" cy="3208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1"/>
          </p:nvPr>
        </p:nvSpPr>
        <p:spPr>
          <a:xfrm>
            <a:off x="414338" y="1093909"/>
            <a:ext cx="4050000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8" y="1093909"/>
            <a:ext cx="4050000" cy="1876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7"/>
          </p:nvPr>
        </p:nvSpPr>
        <p:spPr bwMode="ltGray">
          <a:xfrm>
            <a:off x="467898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Bildplatzhalter 11"/>
          <p:cNvSpPr>
            <a:spLocks noGrp="1"/>
          </p:cNvSpPr>
          <p:nvPr>
            <p:ph type="pic" sz="quarter" idx="18"/>
          </p:nvPr>
        </p:nvSpPr>
        <p:spPr bwMode="ltGray">
          <a:xfrm>
            <a:off x="676953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0"/>
          </p:nvPr>
        </p:nvSpPr>
        <p:spPr>
          <a:xfrm>
            <a:off x="414338" y="1093909"/>
            <a:ext cx="4049712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96591" y="4839362"/>
            <a:ext cx="384710" cy="176212"/>
          </a:xfrm>
        </p:spPr>
        <p:txBody>
          <a:bodyPr/>
          <a:lstStyle>
            <a:lvl1pPr>
              <a:defRPr sz="700"/>
            </a:lvl1pPr>
          </a:lstStyle>
          <a:p>
            <a:pPr lvl="0"/>
            <a:r>
              <a:rPr lang="it-IT" dirty="0" smtClean="0"/>
              <a:t>Rev_01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picture, gradi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 bwMode="hidden">
          <a:xfrm>
            <a:off x="414000" y="2914161"/>
            <a:ext cx="5256000" cy="177213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</p:spPr>
        <p:txBody>
          <a:bodyPr lIns="180000" tIns="432000" rIns="180000" bIns="180000" anchor="b" anchorCtr="0">
            <a:spAutoFit/>
          </a:bodyPr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The box adjusts itself to the inserted text. Arial, 25 pt”</a:t>
            </a:r>
            <a:endParaRPr lang="en-US" noProof="0" dirty="0" smtClean="0"/>
          </a:p>
        </p:txBody>
      </p:sp>
      <p:sp>
        <p:nvSpPr>
          <p:cNvPr id="9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51000"/>
            <a:ext cx="8316000" cy="3240000"/>
          </a:xfrm>
          <a:prstGeom prst="rect">
            <a:avLst/>
          </a:prstGeom>
        </p:spPr>
        <p:txBody>
          <a:bodyPr lIns="900000" rIns="900000" anchor="ctr"/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</a:t>
            </a:r>
            <a:br>
              <a:rPr lang="en-US" dirty="0" smtClean="0"/>
            </a:br>
            <a:r>
              <a:rPr lang="en-US" dirty="0" smtClean="0"/>
              <a:t>Arial, 25 pt”</a:t>
            </a:r>
            <a:endParaRPr lang="en-US" noProof="0" dirty="0" smtClean="0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14000" y="1093909"/>
            <a:ext cx="8316000" cy="299823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baseline="0"/>
            </a:lvl1pPr>
            <a:lvl2pPr>
              <a:spcAft>
                <a:spcPts val="0"/>
              </a:spcAft>
              <a:buFontTx/>
              <a:buNone/>
              <a:defRPr sz="1200" b="0" baseline="0"/>
            </a:lvl2pPr>
            <a:lvl3pPr>
              <a:spcAft>
                <a:spcPts val="0"/>
              </a:spcAft>
              <a:buClr>
                <a:schemeClr val="tx1"/>
              </a:buClr>
              <a:defRPr sz="1200" baseline="0"/>
            </a:lvl3pPr>
            <a:lvl4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4pPr>
            <a:lvl5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1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3912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1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8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083600"/>
            <a:ext cx="8316000" cy="540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0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00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1" name="Text Placeholder 27"/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414000" y="2988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full page gradient">
    <p:bg>
      <p:bgPr>
        <a:gradFill flip="none" rotWithShape="1"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4256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 rot="10800000">
            <a:off x="180000" y="180000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9144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752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4666226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385200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3004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9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213859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36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: black font, big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1" descr="Verlauf_laengs_larg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0000" y="1223100"/>
            <a:ext cx="8784000" cy="378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296000"/>
            <a:ext cx="8208000" cy="1161000"/>
          </a:xfrm>
        </p:spPr>
        <p:txBody>
          <a:bodyPr/>
          <a:lstStyle>
            <a:lvl1pPr algn="l">
              <a:lnSpc>
                <a:spcPts val="6000"/>
              </a:lnSpc>
              <a:defRPr sz="550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File sharing tool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2592000"/>
            <a:ext cx="8208000" cy="810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Insert here the name of the event</a:t>
            </a:r>
            <a:br>
              <a:rPr lang="en-US" noProof="0" dirty="0" smtClean="0"/>
            </a:br>
            <a:r>
              <a:rPr lang="en-US" noProof="0" dirty="0" smtClean="0"/>
              <a:t>Location, date</a:t>
            </a:r>
            <a:endParaRPr lang="en-US" noProof="0" dirty="0"/>
          </a:p>
        </p:txBody>
      </p:sp>
      <p:sp>
        <p:nvSpPr>
          <p:cNvPr id="8" name="Textplatzhalter 14"/>
          <p:cNvSpPr txBox="1">
            <a:spLocks/>
          </p:cNvSpPr>
          <p:nvPr userDrawn="1"/>
        </p:nvSpPr>
        <p:spPr>
          <a:xfrm>
            <a:off x="467999" y="4576515"/>
            <a:ext cx="4493745" cy="2608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1200" b="0"/>
            </a:lvl1pPr>
          </a:lstStyle>
          <a:p>
            <a:pPr eaLnBrk="1" fontAlgn="auto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DHL Express</a:t>
            </a:r>
            <a:r>
              <a:rPr lang="en-US" baseline="0" dirty="0" smtClean="0">
                <a:solidFill>
                  <a:srgbClr val="000000"/>
                </a:solidFill>
                <a:latin typeface="Arial"/>
              </a:rPr>
              <a:t> Italy</a:t>
            </a:r>
          </a:p>
        </p:txBody>
      </p:sp>
      <p:pic>
        <p:nvPicPr>
          <p:cNvPr id="7" name="Picture 3" descr="C:\MyData\Docs\01_Presentations in Progress\27183_Template2010\20140402_Formatted_Templates\DHL_rgb_B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6000" y="4655526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351812-680B-4E74-AF73-B38C8387DF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BE9-E30A-42F9-8CB9-2E36FB7F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9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8280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 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0" y="4517514"/>
            <a:ext cx="1800000" cy="259517"/>
          </a:xfrm>
          <a:prstGeom prst="rect">
            <a:avLst/>
          </a:prstGeom>
          <a:noFill/>
        </p:spPr>
      </p:pic>
      <p:sp>
        <p:nvSpPr>
          <p:cNvPr id="7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2140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0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8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123860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Foliennummernplatzhalter 26"/>
          <p:cNvSpPr>
            <a:spLocks noGrp="1"/>
          </p:cNvSpPr>
          <p:nvPr>
            <p:ph type="sldNum" sz="quarter" idx="4"/>
          </p:nvPr>
        </p:nvSpPr>
        <p:spPr bwMode="gray">
          <a:xfrm>
            <a:off x="8370286" y="4644000"/>
            <a:ext cx="362863" cy="1561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7CD76-CD08-4D96-8C1E-56B746A3F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413999" y="1105200"/>
            <a:ext cx="4248000" cy="1745093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</a:p>
        </p:txBody>
      </p:sp>
      <p:sp>
        <p:nvSpPr>
          <p:cNvPr id="14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36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9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3240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14000" y="1105200"/>
            <a:ext cx="6155999" cy="1349998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0" name="Textfeld 9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4000" y="1105199"/>
            <a:ext cx="6156000" cy="1350000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Gradient, Arial,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1400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9" name="Rechteck 8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68315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lain" startAt="6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9" name="Textfeld 18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2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13999" y="1093909"/>
            <a:ext cx="4050000" cy="2008800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2"/>
          </p:nvPr>
        </p:nvSpPr>
        <p:spPr bwMode="ltGray">
          <a:xfrm>
            <a:off x="385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14"/>
          </p:nvPr>
        </p:nvSpPr>
        <p:spPr bwMode="ltGray">
          <a:xfrm>
            <a:off x="5520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520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7" name="Bildplatzhalter 9"/>
          <p:cNvSpPr>
            <a:spLocks noGrp="1"/>
          </p:cNvSpPr>
          <p:nvPr>
            <p:ph type="pic" sz="quarter" idx="16"/>
          </p:nvPr>
        </p:nvSpPr>
        <p:spPr bwMode="ltGray">
          <a:xfrm>
            <a:off x="718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8" name="Textplatzhalt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18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smtClean="0"/>
              <a:t>Section #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33" name="Textfeld 3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17" name="Gerade Verbindung 16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414338" y="1093909"/>
            <a:ext cx="8318500" cy="3287591"/>
          </a:xfrm>
        </p:spPr>
        <p:txBody>
          <a:bodyPr/>
          <a:lstStyle>
            <a:lvl3pPr>
              <a:defRPr/>
            </a:lvl3pPr>
            <a:lvl4pPr>
              <a:defRPr/>
            </a:lvl4pPr>
            <a:lvl5pPr marL="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85841879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" name="think-cell Folie" r:id="rId25" imgW="360" imgH="360" progId="">
                  <p:embed/>
                </p:oleObj>
              </mc:Choice>
              <mc:Fallback>
                <p:oleObj name="think-cell Folie" r:id="rId25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elplatzhalter 23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idx="1"/>
          </p:nvPr>
        </p:nvSpPr>
        <p:spPr>
          <a:xfrm>
            <a:off x="414000" y="1093909"/>
            <a:ext cx="8316000" cy="329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meta-classification"/>
          <p:cNvSpPr txBox="1"/>
          <p:nvPr/>
        </p:nvSpPr>
        <p:spPr>
          <a:xfrm>
            <a:off x="414000" y="0"/>
            <a:ext cx="1003480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/>
          <a:p>
            <a:pPr lvl="0"/>
            <a:r>
              <a:rPr lang="en-US" sz="800" b="1" dirty="0" smtClean="0">
                <a:solidFill>
                  <a:schemeClr val="accent1"/>
                </a:solidFill>
              </a:rPr>
              <a:t>FOR INTERNAL USE</a:t>
            </a:r>
          </a:p>
        </p:txBody>
      </p:sp>
      <p:grpSp>
        <p:nvGrpSpPr>
          <p:cNvPr id="27" name="dpic_guideLines" hidden="1"/>
          <p:cNvGrpSpPr/>
          <p:nvPr/>
        </p:nvGrpSpPr>
        <p:grpSpPr>
          <a:xfrm>
            <a:off x="0" y="0"/>
            <a:ext cx="9144000" cy="5144400"/>
            <a:chOff x="0" y="0"/>
            <a:chExt cx="9144000" cy="5144400"/>
          </a:xfrm>
        </p:grpSpPr>
        <p:cxnSp>
          <p:nvCxnSpPr>
            <p:cNvPr id="28" name="Gerade Verbindung 27" hidden="1"/>
            <p:cNvCxnSpPr/>
            <p:nvPr/>
          </p:nvCxnSpPr>
          <p:spPr bwMode="gray">
            <a:xfrm>
              <a:off x="41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 hidden="1"/>
            <p:cNvCxnSpPr/>
            <p:nvPr/>
          </p:nvCxnSpPr>
          <p:spPr bwMode="gray">
            <a:xfrm>
              <a:off x="873000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 hidden="1"/>
            <p:cNvCxnSpPr/>
            <p:nvPr/>
          </p:nvCxnSpPr>
          <p:spPr bwMode="gray">
            <a:xfrm>
              <a:off x="4463255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 hidden="1"/>
            <p:cNvCxnSpPr/>
            <p:nvPr/>
          </p:nvCxnSpPr>
          <p:spPr bwMode="gray">
            <a:xfrm>
              <a:off x="467995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 Verbindung 31" hidden="1"/>
            <p:cNvCxnSpPr/>
            <p:nvPr/>
          </p:nvCxnSpPr>
          <p:spPr bwMode="gray">
            <a:xfrm>
              <a:off x="0" y="477524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33" hidden="1"/>
            <p:cNvCxnSpPr/>
            <p:nvPr/>
          </p:nvCxnSpPr>
          <p:spPr bwMode="gray">
            <a:xfrm>
              <a:off x="0" y="4802188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 Verbindung 34" hidden="1"/>
            <p:cNvCxnSpPr/>
            <p:nvPr/>
          </p:nvCxnSpPr>
          <p:spPr bwMode="gray">
            <a:xfrm>
              <a:off x="0" y="759612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35" hidden="1"/>
            <p:cNvCxnSpPr/>
            <p:nvPr/>
          </p:nvCxnSpPr>
          <p:spPr bwMode="gray">
            <a:xfrm>
              <a:off x="0" y="1089945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Gerade Verbindung 36" hidden="1"/>
            <p:cNvCxnSpPr/>
            <p:nvPr/>
          </p:nvCxnSpPr>
          <p:spPr bwMode="gray">
            <a:xfrm>
              <a:off x="0" y="262743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 hidden="1"/>
            <p:cNvCxnSpPr/>
            <p:nvPr/>
          </p:nvCxnSpPr>
          <p:spPr bwMode="gray">
            <a:xfrm>
              <a:off x="0" y="400918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 hidden="1"/>
            <p:cNvCxnSpPr/>
            <p:nvPr/>
          </p:nvCxnSpPr>
          <p:spPr bwMode="gray">
            <a:xfrm>
              <a:off x="0" y="496202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 Verbindung 39" hidden="1"/>
            <p:cNvCxnSpPr/>
            <p:nvPr/>
          </p:nvCxnSpPr>
          <p:spPr bwMode="gray">
            <a:xfrm>
              <a:off x="896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 hidden="1"/>
            <p:cNvCxnSpPr/>
            <p:nvPr/>
          </p:nvCxnSpPr>
          <p:spPr bwMode="gray">
            <a:xfrm>
              <a:off x="175238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 Verbindung 41" hidden="1"/>
            <p:cNvCxnSpPr/>
            <p:nvPr/>
          </p:nvCxnSpPr>
          <p:spPr bwMode="gray">
            <a:xfrm>
              <a:off x="2088827" y="433180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 Verbindung 42" hidden="1"/>
            <p:cNvCxnSpPr/>
            <p:nvPr/>
          </p:nvCxnSpPr>
          <p:spPr bwMode="gray">
            <a:xfrm>
              <a:off x="8373450" y="433233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algn="r" defTabSz="9953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Marketing &amp; Business Development – Product Development 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369013" y="4644000"/>
            <a:ext cx="36413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algn="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37D1FE-6E55-4102-9A9A-3FF2AE236C9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76" r:id="rId4"/>
    <p:sldLayoutId id="2147483678" r:id="rId5"/>
    <p:sldLayoutId id="2147483691" r:id="rId6"/>
    <p:sldLayoutId id="2147483658" r:id="rId7"/>
    <p:sldLayoutId id="2147483659" r:id="rId8"/>
    <p:sldLayoutId id="2147483650" r:id="rId9"/>
    <p:sldLayoutId id="2147483654" r:id="rId10"/>
    <p:sldLayoutId id="2147483686" r:id="rId11"/>
    <p:sldLayoutId id="2147483687" r:id="rId12"/>
    <p:sldLayoutId id="2147483693" r:id="rId13"/>
    <p:sldLayoutId id="2147483668" r:id="rId14"/>
    <p:sldLayoutId id="2147483667" r:id="rId15"/>
    <p:sldLayoutId id="2147483692" r:id="rId16"/>
    <p:sldLayoutId id="2147483674" r:id="rId17"/>
    <p:sldLayoutId id="2147483675" r:id="rId18"/>
    <p:sldLayoutId id="2147483690" r:id="rId19"/>
    <p:sldLayoutId id="2147483694" r:id="rId20"/>
    <p:sldLayoutId id="2147483695" r:id="rId2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 cap="none" baseline="0">
          <a:solidFill>
            <a:srgbClr val="D4051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itchFamily="34" charset="0"/>
        <a:buNone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marR="0" indent="-1800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SzTx/>
        <a:buFont typeface="Arial" pitchFamily="34" charset="0"/>
        <a:buChar char="•"/>
        <a:tabLst/>
        <a:defRPr sz="1200" b="0" i="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4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visuallogita.prg-dc.dhl.com/streams/5bf3f8eaa11aa52b59d7872e/search?rangetype=absolute&amp;fields=source,message,VID&amp;width=2403&amp;highlightMessage=&amp;from=2019-11-30T23:00:00.000Z&amp;timerange-absolute-from=2019-12-01%2000:00:00&amp;to=2019-12-02T23:00:00.000Z&amp;timerange-absolute-to=2019-12-03%2000:00:00&amp;q=_exists_:VID%20AND%20VID:%222019120299017678%22" TargetMode="External"/><Relationship Id="rId5" Type="http://schemas.openxmlformats.org/officeDocument/2006/relationships/hyperlink" Target="https://visuallogita.prg-dc.dhl.com/" TargetMode="External"/><Relationship Id="rId4" Type="http://schemas.openxmlformats.org/officeDocument/2006/relationships/image" Target="../media/image13.jp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5600" y="1224686"/>
            <a:ext cx="793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rgbClr val="C00000"/>
                </a:solidFill>
              </a:rPr>
              <a:t>HUB – SATS Information</a:t>
            </a:r>
          </a:p>
          <a:p>
            <a:endParaRPr lang="it-IT" sz="3200" dirty="0">
              <a:solidFill>
                <a:srgbClr val="C00000"/>
              </a:solidFill>
            </a:endParaRPr>
          </a:p>
          <a:p>
            <a:endParaRPr lang="it-IT" sz="2400" dirty="0" smtClean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endParaRPr lang="it-IT" sz="1400" dirty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r>
              <a:rPr lang="it-IT" sz="1200" dirty="0" smtClean="0"/>
              <a:t>02 / 12 / 2019</a:t>
            </a:r>
          </a:p>
          <a:p>
            <a:endParaRPr lang="it-IT" sz="1200" dirty="0"/>
          </a:p>
          <a:p>
            <a:endParaRPr lang="it-IT" sz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COW VIEWS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9" y="1048280"/>
            <a:ext cx="8321897" cy="1535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000" y="2669541"/>
            <a:ext cx="8321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COW </a:t>
            </a:r>
            <a:r>
              <a:rPr lang="en-US" sz="1000" dirty="0"/>
              <a:t>VIEWS QUERY FOR </a:t>
            </a:r>
            <a:r>
              <a:rPr lang="en-US" sz="1000" dirty="0" smtClean="0"/>
              <a:t>GRAYLOG </a:t>
            </a:r>
            <a:r>
              <a:rPr lang="en-US" sz="1000" dirty="0"/>
              <a:t>DASHBOARD (Use two difference chart and arise in one each other):</a:t>
            </a:r>
          </a:p>
          <a:p>
            <a:endParaRPr lang="en-US" sz="1000" dirty="0"/>
          </a:p>
          <a:p>
            <a:r>
              <a:rPr lang="en-US" sz="1000" dirty="0"/>
              <a:t>Field for chart</a:t>
            </a:r>
            <a:r>
              <a:rPr lang="en-US" sz="1000" dirty="0" smtClean="0"/>
              <a:t>:</a:t>
            </a:r>
            <a:endParaRPr lang="en-US" sz="1000" dirty="0"/>
          </a:p>
          <a:p>
            <a:r>
              <a:rPr lang="en-US" sz="1000" dirty="0"/>
              <a:t>    1st query: Field": "COW_VIEWS", "</a:t>
            </a:r>
            <a:r>
              <a:rPr lang="en-US" sz="1000" dirty="0" err="1"/>
              <a:t>statistical_function</a:t>
            </a:r>
            <a:r>
              <a:rPr lang="en-US" sz="1000" dirty="0"/>
              <a:t>": "means"</a:t>
            </a:r>
          </a:p>
          <a:p>
            <a:r>
              <a:rPr lang="en-US" sz="1000" dirty="0"/>
              <a:t>    2nd query: Field": "HDMGTP", "</a:t>
            </a:r>
            <a:r>
              <a:rPr lang="en-US" sz="1000" dirty="0" err="1"/>
              <a:t>statistical_function</a:t>
            </a:r>
            <a:r>
              <a:rPr lang="en-US" sz="1000" dirty="0"/>
              <a:t>": "count"</a:t>
            </a:r>
          </a:p>
          <a:p>
            <a:endParaRPr lang="en-US" sz="1000" dirty="0"/>
          </a:p>
          <a:p>
            <a:r>
              <a:rPr lang="en-US" sz="1000" dirty="0" smtClean="0"/>
              <a:t>Query: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HUB-NAME</a:t>
            </a:r>
            <a:r>
              <a:rPr lang="en-US" sz="1000" dirty="0"/>
              <a:t>:"HUB-NAME" AND HDSDID:"TIER1" AND (HDMGTP:"SORT_INST" OR HDMGTP:"SORT_ACK") AND COW_VIEWS:&lt;</a:t>
            </a:r>
            <a:r>
              <a:rPr lang="en-US" sz="1000" dirty="0" smtClean="0"/>
              <a:t>15000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HUB-NAME</a:t>
            </a:r>
            <a:r>
              <a:rPr lang="en-US" sz="1000" dirty="0"/>
              <a:t>:"HUB-NAME" AND HDSDID:"TIER2" AND (HDMGTP:"SORT_RQST" OR HDMGTP:"SP_STATUS" OR HDMGTP:"SORT_RSLT" OR HDMGTP:"ITEM_DATA" OR HDMGTP:"LP_RESULT")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</p:spTree>
    <p:extLst>
      <p:ext uri="{BB962C8B-B14F-4D97-AF65-F5344CB8AC3E}">
        <p14:creationId xmlns:p14="http://schemas.microsoft.com/office/powerpoint/2010/main" val="39478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COW VIEWS Vs </a:t>
            </a:r>
            <a:r>
              <a:rPr lang="it-IT" dirty="0"/>
              <a:t>T</a:t>
            </a:r>
            <a:r>
              <a:rPr lang="it-IT" dirty="0" smtClean="0"/>
              <a:t>otal </a:t>
            </a:r>
            <a:r>
              <a:rPr lang="it-IT" dirty="0" err="1" smtClean="0"/>
              <a:t>messages</a:t>
            </a:r>
            <a:r>
              <a:rPr lang="it-IT" dirty="0" smtClean="0"/>
              <a:t> – Real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  <p:pic>
        <p:nvPicPr>
          <p:cNvPr id="7170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9" y="1024167"/>
            <a:ext cx="8319823" cy="203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19"/>
          <p:cNvSpPr/>
          <p:nvPr/>
        </p:nvSpPr>
        <p:spPr bwMode="auto">
          <a:xfrm>
            <a:off x="4700164" y="2193599"/>
            <a:ext cx="190399" cy="170098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1752018" y="1982363"/>
            <a:ext cx="914453" cy="16599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886479" y="1895974"/>
            <a:ext cx="1137768" cy="14265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13999" y="3322474"/>
            <a:ext cx="26433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smtClean="0"/>
              <a:t>COW </a:t>
            </a:r>
            <a:r>
              <a:rPr lang="it-IT" sz="1000" dirty="0" err="1" smtClean="0"/>
              <a:t>based</a:t>
            </a:r>
            <a:r>
              <a:rPr lang="it-IT" sz="1000" dirty="0" smtClean="0"/>
              <a:t> </a:t>
            </a:r>
            <a:r>
              <a:rPr lang="it-IT" sz="1000" dirty="0" err="1" smtClean="0"/>
              <a:t>only</a:t>
            </a:r>
            <a:r>
              <a:rPr lang="it-IT" sz="1000" dirty="0" smtClean="0"/>
              <a:t> on </a:t>
            </a:r>
            <a:r>
              <a:rPr lang="it-IT" sz="1000" b="1" dirty="0" smtClean="0"/>
              <a:t>SORT_ACK</a:t>
            </a:r>
            <a:r>
              <a:rPr lang="it-IT" sz="1000" dirty="0" smtClean="0"/>
              <a:t> from </a:t>
            </a:r>
            <a:r>
              <a:rPr lang="it-IT" sz="1000" b="1" dirty="0" smtClean="0"/>
              <a:t>T1</a:t>
            </a:r>
            <a:endParaRPr lang="en-US" sz="1000" b="1" dirty="0" err="1" smtClean="0"/>
          </a:p>
        </p:txBody>
      </p:sp>
      <p:cxnSp>
        <p:nvCxnSpPr>
          <p:cNvPr id="30" name="Straight Arrow Connector 29"/>
          <p:cNvCxnSpPr>
            <a:stCxn id="20" idx="5"/>
          </p:cNvCxnSpPr>
          <p:nvPr/>
        </p:nvCxnSpPr>
        <p:spPr bwMode="auto">
          <a:xfrm>
            <a:off x="4862680" y="2338787"/>
            <a:ext cx="887887" cy="106832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750567" y="3491751"/>
            <a:ext cx="1176571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smtClean="0"/>
              <a:t>MQ Channel </a:t>
            </a:r>
            <a:r>
              <a:rPr lang="it-IT" sz="1000" dirty="0" err="1" smtClean="0"/>
              <a:t>overload</a:t>
            </a:r>
            <a:endParaRPr lang="en-US" sz="1000" dirty="0" err="1" smtClean="0"/>
          </a:p>
        </p:txBody>
      </p:sp>
      <p:sp>
        <p:nvSpPr>
          <p:cNvPr id="38" name="TextBox 37"/>
          <p:cNvSpPr txBox="1"/>
          <p:nvPr/>
        </p:nvSpPr>
        <p:spPr>
          <a:xfrm>
            <a:off x="413997" y="3642319"/>
            <a:ext cx="4381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smtClean="0"/>
              <a:t>COW </a:t>
            </a:r>
            <a:r>
              <a:rPr lang="it-IT" sz="1000" dirty="0" err="1" smtClean="0"/>
              <a:t>based</a:t>
            </a:r>
            <a:r>
              <a:rPr lang="it-IT" sz="1000" dirty="0" smtClean="0"/>
              <a:t> on </a:t>
            </a:r>
            <a:r>
              <a:rPr lang="it-IT" sz="1000" dirty="0" err="1" smtClean="0"/>
              <a:t>means</a:t>
            </a:r>
            <a:r>
              <a:rPr lang="it-IT" sz="1000" dirty="0" smtClean="0"/>
              <a:t> of </a:t>
            </a:r>
            <a:r>
              <a:rPr lang="it-IT" sz="1000" b="1" dirty="0" smtClean="0"/>
              <a:t>SORT_ACK SORT_INST </a:t>
            </a:r>
            <a:r>
              <a:rPr lang="it-IT" sz="1000" dirty="0" smtClean="0"/>
              <a:t>and </a:t>
            </a:r>
            <a:r>
              <a:rPr lang="it-IT" sz="1000" b="1" dirty="0" smtClean="0"/>
              <a:t>LP_DATA</a:t>
            </a:r>
            <a:r>
              <a:rPr lang="it-IT" sz="1000" dirty="0" smtClean="0"/>
              <a:t> from </a:t>
            </a:r>
            <a:r>
              <a:rPr lang="it-IT" sz="1000" b="1" dirty="0" smtClean="0"/>
              <a:t>T1 </a:t>
            </a:r>
            <a:endParaRPr lang="en-US" sz="1000" b="1" dirty="0" err="1" smtClean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2135927" y="2363697"/>
            <a:ext cx="1138985" cy="16320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C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13996" y="3995755"/>
            <a:ext cx="4381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All</a:t>
            </a:r>
            <a:r>
              <a:rPr lang="it-IT" sz="1000" dirty="0" smtClean="0"/>
              <a:t> MQ </a:t>
            </a:r>
            <a:r>
              <a:rPr lang="it-IT" sz="1000" dirty="0" err="1" smtClean="0"/>
              <a:t>message</a:t>
            </a:r>
            <a:r>
              <a:rPr lang="it-IT" sz="1000" dirty="0" smtClean="0"/>
              <a:t> </a:t>
            </a:r>
            <a:r>
              <a:rPr lang="en-US" sz="1000" dirty="0"/>
              <a:t>exchanged</a:t>
            </a:r>
            <a:r>
              <a:rPr lang="it-IT" sz="1000" dirty="0" smtClean="0"/>
              <a:t> by </a:t>
            </a:r>
            <a:r>
              <a:rPr lang="it-IT" sz="1000" b="1" dirty="0" smtClean="0"/>
              <a:t>T2</a:t>
            </a:r>
            <a:r>
              <a:rPr lang="it-IT" sz="1000" dirty="0" smtClean="0"/>
              <a:t> to </a:t>
            </a:r>
            <a:r>
              <a:rPr lang="it-IT" sz="1000" b="1" dirty="0" smtClean="0"/>
              <a:t>T1</a:t>
            </a:r>
            <a:endParaRPr lang="en-US" sz="1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780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00823"/>
            <a:ext cx="7593806" cy="2395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1897" y="-8664"/>
            <a:ext cx="20053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Carpiano - 21 Novembre</a:t>
            </a:r>
            <a:endParaRPr lang="en-US" sz="825" dirty="0"/>
          </a:p>
        </p:txBody>
      </p:sp>
      <p:sp>
        <p:nvSpPr>
          <p:cNvPr id="6" name="TextBox 5"/>
          <p:cNvSpPr txBox="1"/>
          <p:nvPr/>
        </p:nvSpPr>
        <p:spPr>
          <a:xfrm>
            <a:off x="6851897" y="2579365"/>
            <a:ext cx="194712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Carpiano - 25 Novembre</a:t>
            </a:r>
            <a:endParaRPr lang="en-US" sz="8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737561"/>
            <a:ext cx="7593806" cy="23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7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2" y="2715110"/>
            <a:ext cx="7972426" cy="23826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3" y="221234"/>
            <a:ext cx="7972425" cy="232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5434" y="1943"/>
            <a:ext cx="134853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Carpiano - 21 Novembre</a:t>
            </a:r>
            <a:endParaRPr lang="en-US" sz="825" dirty="0"/>
          </a:p>
        </p:txBody>
      </p:sp>
      <p:sp>
        <p:nvSpPr>
          <p:cNvPr id="6" name="TextBox 5"/>
          <p:cNvSpPr txBox="1"/>
          <p:nvPr/>
        </p:nvSpPr>
        <p:spPr>
          <a:xfrm>
            <a:off x="7105434" y="2463861"/>
            <a:ext cx="16829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Carpiano - 25 Novembre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108245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9040" y="25837"/>
            <a:ext cx="214286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Bologna - 21 Novembre</a:t>
            </a:r>
            <a:endParaRPr lang="en-US" sz="825" dirty="0"/>
          </a:p>
        </p:txBody>
      </p:sp>
      <p:sp>
        <p:nvSpPr>
          <p:cNvPr id="6" name="TextBox 5"/>
          <p:cNvSpPr txBox="1"/>
          <p:nvPr/>
        </p:nvSpPr>
        <p:spPr>
          <a:xfrm>
            <a:off x="6709040" y="2468695"/>
            <a:ext cx="204126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Bologna - 25 Novembre</a:t>
            </a:r>
            <a:endParaRPr lang="en-US" sz="8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46780"/>
            <a:ext cx="7300914" cy="2297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2739003"/>
            <a:ext cx="7593634" cy="23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5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00597"/>
            <a:ext cx="8145730" cy="2345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2742494"/>
            <a:ext cx="8145730" cy="2392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6374" y="-5501"/>
            <a:ext cx="187192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Bologna - 21 Novembre</a:t>
            </a:r>
            <a:endParaRPr lang="en-US" sz="825" dirty="0"/>
          </a:p>
        </p:txBody>
      </p:sp>
      <p:sp>
        <p:nvSpPr>
          <p:cNvPr id="6" name="TextBox 5"/>
          <p:cNvSpPr txBox="1"/>
          <p:nvPr/>
        </p:nvSpPr>
        <p:spPr>
          <a:xfrm>
            <a:off x="7386374" y="2516811"/>
            <a:ext cx="19438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Bologna - 25 Novembre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443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4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en-US" dirty="0" smtClean="0"/>
              <a:t>Explained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12110"/>
              </p:ext>
            </p:extLst>
          </p:nvPr>
        </p:nvGraphicFramePr>
        <p:xfrm>
          <a:off x="1111312" y="1136723"/>
          <a:ext cx="6921375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70"/>
                <a:gridCol w="3409081"/>
                <a:gridCol w="139462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MQ Message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Payload identification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NOTIFICATION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Controllo CHECK_MSG del canale MQ da T1 a T2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\x0f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REQUEST_MSGS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ACK per ASYNC_MESSAGE o NOTIFICATION da T2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a T1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MQPUT_REPLY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ACK per MQPUT da T1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a T2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\x960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MQPUT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Contiene il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messaggio con i dati da T2 a T1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\x86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ASYNC_MESSAGE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Contiene il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messaggio con i dati da T1 a T2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MSG </a:t>
            </a:r>
            <a:r>
              <a:rPr lang="en-US" dirty="0" smtClean="0"/>
              <a:t>Explained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4000" y="923736"/>
            <a:ext cx="831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&lt;MSG&gt;&lt;HEADER</a:t>
            </a:r>
            <a:r>
              <a:rPr lang="en-US" sz="1000" dirty="0"/>
              <a:t>&gt;&lt;HDSDID&gt;TIER2&lt;/HDSDID&gt;&lt;HDRCID&gt;TIER1&lt;/HDRCID&gt;&lt;HDMGTP&gt;SORT_RQST&lt;/HDMGTP&gt;&lt;HDMGID&gt;882004&lt;/HDMGID&gt;&lt;HDEVTM&gt;2019-11-29 17:06:40,381+01:00&lt;/HDEVTM&gt;&lt;/HEADER&gt;&lt;BODY&gt;&lt;VID&gt;2019112901009431&lt;/VID&gt;&lt;PAB&gt;&lt;AI-WEI&gt;193105&lt;/AI-WEI&gt;&lt;AI-DIM&gt;19700101010000.00|&lt;/AI-DIM&gt;&lt;DDWE&gt;0.64&lt;/DDWE&gt;&lt;LE&gt;23.5&lt;/LE&gt;&lt;WI&gt;18.0&lt;/WI&gt;&lt;HE&gt;7.6&lt;/HE&gt;&lt;LS-WEI&gt;Y&lt;/LS-WEI&gt;&lt;LS-DIM&gt;Y&lt;/LS-DIM&gt;&lt;IU&gt;IF01&lt;/IU&gt;&lt;IT&gt;2019-11-29 17:06:40,381+01:00&lt;/IT&gt;&lt;/PAB&gt;&lt;PIB&gt;&lt;RDID&gt;SORTSCAN&lt;/RDID&gt;&lt;RDST&gt;GR&lt;/RDST&gt;&lt;CDTP&gt;5&lt;/CDTP&gt;&lt;CDDT&gt;4766366500&lt;/CDDT&gt;&lt;/PIB&gt;&lt;PIB&gt;&lt;RDID&gt;SORTSCAN&lt;/RDID&gt;&lt;RDST&gt;GR&lt;/RDST&gt;&lt;CDTP&gt;3&lt;/CDTP&gt;&lt;CDDT&gt;2LIT80058+46000000&lt;/CDDT&gt;&lt;/PIB&gt;&lt;PIB&gt;&lt;RDID&gt;SORTSCAN&lt;/RDID&gt;&lt;RDST&gt;GR&lt;/RDST&gt;&lt;CDTP&gt;1&lt;/CDTP&gt;&lt;CDDT&gt;JJD014600007435356581&lt;/CDDT&gt;&lt;/PIB&gt;&lt;/BODY</a:t>
            </a:r>
            <a:r>
              <a:rPr lang="en-US" sz="1000" dirty="0" smtClean="0"/>
              <a:t>&gt;</a:t>
            </a:r>
            <a:r>
              <a:rPr lang="en-US" sz="1000" dirty="0"/>
              <a:t> </a:t>
            </a:r>
            <a:r>
              <a:rPr lang="en-US" sz="1000" dirty="0" smtClean="0"/>
              <a:t>&lt;/MSG</a:t>
            </a:r>
            <a:r>
              <a:rPr lang="en-US" sz="1000" dirty="0"/>
              <a:t>&gt;&lt;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09453"/>
              </p:ext>
            </p:extLst>
          </p:nvPr>
        </p:nvGraphicFramePr>
        <p:xfrm>
          <a:off x="414001" y="2087881"/>
          <a:ext cx="831599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11"/>
                <a:gridCol w="2303711"/>
                <a:gridCol w="3708576"/>
              </a:tblGrid>
              <a:tr h="2120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MQ Message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Significato</a:t>
                      </a:r>
                      <a:r>
                        <a:rPr lang="it-IT" sz="1100" b="1" kern="1200" baseline="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della sigla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HD</a:t>
                      </a:r>
                      <a:r>
                        <a:rPr lang="it-IT" sz="1100" b="1" noProof="0" dirty="0" smtClean="0"/>
                        <a:t>MGTP</a:t>
                      </a:r>
                      <a:endParaRPr lang="en-US" sz="11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 smtClean="0"/>
                        <a:t>Message</a:t>
                      </a:r>
                      <a:r>
                        <a:rPr lang="en-US" sz="1100" b="0" baseline="0" noProof="0" dirty="0" smtClean="0"/>
                        <a:t> Typology</a:t>
                      </a:r>
                      <a:endParaRPr lang="en-US" sz="1100" b="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noProof="0" dirty="0" err="1" smtClean="0">
                          <a:solidFill>
                            <a:srgbClr val="000000"/>
                          </a:solidFill>
                        </a:rPr>
                        <a:t>Tipologia</a:t>
                      </a:r>
                      <a:r>
                        <a:rPr lang="en-US" sz="800" b="1" noProof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sz="800" b="1" noProof="0" dirty="0" err="1" smtClean="0">
                          <a:solidFill>
                            <a:srgbClr val="000000"/>
                          </a:solidFill>
                        </a:rPr>
                        <a:t>messagio</a:t>
                      </a:r>
                      <a:r>
                        <a:rPr lang="en-US" sz="800" b="1" noProof="0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SORT_RSLT, SORT_ACK, , SORT_RQST, SORT_INST, ITEM_DATA, ITEM_RECR, LP_INST, LP_RSLT, T1_STATUS, HEARTBEAT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02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</a:t>
                      </a:r>
                      <a:r>
                        <a:rPr lang="en-US" sz="1100" b="1" dirty="0" smtClean="0"/>
                        <a:t>TM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Timestamp </a:t>
                      </a:r>
                      <a:r>
                        <a:rPr lang="en-US" sz="800" b="0" noProof="0" dirty="0" err="1" smtClean="0">
                          <a:solidFill>
                            <a:srgbClr val="000000"/>
                          </a:solidFill>
                        </a:rPr>
                        <a:t>dell’istruzione</a:t>
                      </a: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 ( a </a:t>
                      </a:r>
                      <a:r>
                        <a:rPr lang="en-US" sz="800" b="0" noProof="0" dirty="0" err="1" smtClean="0">
                          <a:solidFill>
                            <a:srgbClr val="000000"/>
                          </a:solidFill>
                        </a:rPr>
                        <a:t>livello</a:t>
                      </a: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sz="800" b="0" noProof="0" dirty="0" err="1" smtClean="0">
                          <a:solidFill>
                            <a:srgbClr val="000000"/>
                          </a:solidFill>
                        </a:rPr>
                        <a:t>messaggio</a:t>
                      </a: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 MQ)</a:t>
                      </a:r>
                    </a:p>
                  </a:txBody>
                  <a:tcPr anchor="ctr"/>
                </a:tc>
              </a:tr>
              <a:tr h="234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</a:t>
                      </a:r>
                      <a:r>
                        <a:rPr lang="en-US" sz="1100" b="1" dirty="0" smtClean="0"/>
                        <a:t>SD</a:t>
                      </a:r>
                      <a:r>
                        <a:rPr lang="en-US" sz="1100" dirty="0" smtClean="0"/>
                        <a:t>ID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Sender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Tier</a:t>
                      </a:r>
                      <a:r>
                        <a:rPr lang="en-US" sz="800" b="0" baseline="0" noProof="0" dirty="0" smtClean="0">
                          <a:solidFill>
                            <a:srgbClr val="000000"/>
                          </a:solidFill>
                        </a:rPr>
                        <a:t> «sender» del </a:t>
                      </a:r>
                      <a:r>
                        <a:rPr lang="en-US" sz="800" b="0" baseline="0" noProof="0" dirty="0" err="1" smtClean="0">
                          <a:solidFill>
                            <a:srgbClr val="000000"/>
                          </a:solidFill>
                        </a:rPr>
                        <a:t>messaggio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0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</a:t>
                      </a:r>
                      <a:r>
                        <a:rPr lang="en-US" sz="1100" b="1" dirty="0" smtClean="0"/>
                        <a:t>RC</a:t>
                      </a:r>
                      <a:r>
                        <a:rPr lang="en-US" sz="1100" dirty="0" smtClean="0"/>
                        <a:t>ID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Receiver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Tier «receiver» del </a:t>
                      </a:r>
                      <a:r>
                        <a:rPr lang="en-US" sz="800" b="0" noProof="0" dirty="0" err="1" smtClean="0">
                          <a:solidFill>
                            <a:srgbClr val="000000"/>
                          </a:solidFill>
                        </a:rPr>
                        <a:t>messagio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4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</a:t>
                      </a:r>
                      <a:r>
                        <a:rPr lang="en-US" sz="1100" b="1" dirty="0" smtClean="0"/>
                        <a:t>MG</a:t>
                      </a:r>
                      <a:r>
                        <a:rPr lang="en-US" sz="1100" dirty="0" smtClean="0"/>
                        <a:t>ID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ID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ID univoco del messaggio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4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ID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ID che identifica il collo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4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Printer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Dati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dell’etichetta da stampare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3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MQ – MSG Explained – CUSTOMER data identification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03600"/>
              </p:ext>
            </p:extLst>
          </p:nvPr>
        </p:nvGraphicFramePr>
        <p:xfrm>
          <a:off x="2268288" y="2354735"/>
          <a:ext cx="4607422" cy="166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11"/>
                <a:gridCol w="230371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Barcode</a:t>
                      </a:r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100" dirty="0" smtClean="0"/>
                        <a:t>CD</a:t>
                      </a:r>
                      <a:r>
                        <a:rPr lang="en-US" sz="1100" b="1" dirty="0" smtClean="0"/>
                        <a:t>TP</a:t>
                      </a:r>
                      <a:r>
                        <a:rPr lang="en-US" sz="11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Corrispondenza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1 e 2</a:t>
                      </a:r>
                      <a:endParaRPr lang="en-US" sz="11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it-IT" sz="110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PieceID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02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5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AWB</a:t>
                      </a:r>
                    </a:p>
                  </a:txBody>
                  <a:tcPr anchor="ctr"/>
                </a:tc>
              </a:tr>
              <a:tr h="234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TOTEBIN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0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8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HUID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9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79434"/>
              </p:ext>
            </p:extLst>
          </p:nvPr>
        </p:nvGraphicFramePr>
        <p:xfrm>
          <a:off x="414000" y="1088715"/>
          <a:ext cx="83159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11"/>
                <a:gridCol w="2303711"/>
                <a:gridCol w="3708576"/>
              </a:tblGrid>
              <a:tr h="2120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MQ Message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Significato</a:t>
                      </a:r>
                      <a:r>
                        <a:rPr lang="it-IT" sz="1100" b="1" kern="1200" baseline="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della sigla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CD</a:t>
                      </a:r>
                      <a:r>
                        <a:rPr lang="en-US" sz="1100" b="1" dirty="0" smtClean="0"/>
                        <a:t>TP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noProof="0" dirty="0" smtClean="0"/>
                        <a:t>Code Typology</a:t>
                      </a:r>
                      <a:endParaRPr lang="en-US" sz="1100" b="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noProof="0" dirty="0" err="1" smtClean="0">
                          <a:solidFill>
                            <a:srgbClr val="000000"/>
                          </a:solidFill>
                        </a:rPr>
                        <a:t>Tipologia</a:t>
                      </a:r>
                      <a:r>
                        <a:rPr lang="en-US" sz="800" b="1" noProof="0" dirty="0" smtClean="0">
                          <a:solidFill>
                            <a:srgbClr val="000000"/>
                          </a:solidFill>
                        </a:rPr>
                        <a:t> di barcode: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AWB, </a:t>
                      </a:r>
                      <a:r>
                        <a:rPr lang="en-US" sz="800" dirty="0" err="1" smtClean="0"/>
                        <a:t>PieceID</a:t>
                      </a:r>
                      <a:r>
                        <a:rPr lang="en-US" sz="800" dirty="0" smtClean="0"/>
                        <a:t>, T</a:t>
                      </a:r>
                      <a:r>
                        <a:rPr lang="it-IT" sz="800" dirty="0" err="1" smtClean="0"/>
                        <a:t>otebin</a:t>
                      </a:r>
                      <a:r>
                        <a:rPr lang="it-IT" sz="800" dirty="0" smtClean="0"/>
                        <a:t>, HUID, </a:t>
                      </a:r>
                      <a:r>
                        <a:rPr lang="it-IT" sz="800" dirty="0" err="1" smtClean="0"/>
                        <a:t>CustomerID</a:t>
                      </a:r>
                      <a:r>
                        <a:rPr lang="it-IT" sz="800" dirty="0" smtClean="0"/>
                        <a:t> (ecc..)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02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CD</a:t>
                      </a:r>
                      <a:r>
                        <a:rPr lang="en-US" sz="1100" b="1" dirty="0" smtClean="0"/>
                        <a:t>DT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Barcode data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High Level Communications Schema – TIER 1 / TIER 2</a:t>
            </a:r>
            <a:endParaRPr lang="it-IT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59193" y="1144837"/>
            <a:ext cx="7545114" cy="3076108"/>
            <a:chOff x="1033736" y="1417887"/>
            <a:chExt cx="7545114" cy="3076108"/>
          </a:xfrm>
        </p:grpSpPr>
        <p:cxnSp>
          <p:nvCxnSpPr>
            <p:cNvPr id="103" name="Straight Arrow Connector 102"/>
            <p:cNvCxnSpPr>
              <a:stCxn id="5" idx="1"/>
              <a:endCxn id="5" idx="3"/>
            </p:cNvCxnSpPr>
            <p:nvPr/>
          </p:nvCxnSpPr>
          <p:spPr bwMode="auto">
            <a:xfrm>
              <a:off x="4331078" y="1551695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>
              <a:stCxn id="76" idx="3"/>
              <a:endCxn id="76" idx="1"/>
            </p:cNvCxnSpPr>
            <p:nvPr/>
          </p:nvCxnSpPr>
          <p:spPr bwMode="auto">
            <a:xfrm flipH="1">
              <a:off x="4331078" y="4363190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Rectangle 5"/>
            <p:cNvSpPr/>
            <p:nvPr/>
          </p:nvSpPr>
          <p:spPr bwMode="auto">
            <a:xfrm>
              <a:off x="3883501" y="1773261"/>
              <a:ext cx="4180251" cy="1754647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 rot="5400000">
              <a:off x="7638110" y="2805302"/>
              <a:ext cx="1484376" cy="397105"/>
              <a:chOff x="2088107" y="1339651"/>
              <a:chExt cx="873457" cy="397105"/>
            </a:xfrm>
          </p:grpSpPr>
          <p:sp>
            <p:nvSpPr>
              <p:cNvPr id="57" name="Left-Right Arrow 56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2322953" y="1462556"/>
                <a:ext cx="397105" cy="151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T5</a:t>
                </a:r>
                <a:endParaRPr lang="en-US" sz="1200" dirty="0" err="1" smtClean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890732" y="3643055"/>
              <a:ext cx="3083986" cy="203133"/>
              <a:chOff x="2090150" y="1436637"/>
              <a:chExt cx="871414" cy="203133"/>
            </a:xfrm>
          </p:grpSpPr>
          <p:sp>
            <p:nvSpPr>
              <p:cNvPr id="60" name="Left-Right Arrow 59"/>
              <p:cNvSpPr/>
              <p:nvPr/>
            </p:nvSpPr>
            <p:spPr bwMode="auto">
              <a:xfrm>
                <a:off x="2090150" y="1446663"/>
                <a:ext cx="871414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T7</a:t>
                </a:r>
                <a:endParaRPr lang="en-US" sz="1200" dirty="0" err="1" smtClean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047551" y="3643055"/>
              <a:ext cx="835244" cy="203133"/>
              <a:chOff x="2102374" y="1436637"/>
              <a:chExt cx="859190" cy="203133"/>
            </a:xfrm>
          </p:grpSpPr>
          <p:sp>
            <p:nvSpPr>
              <p:cNvPr id="63" name="Left-Right Arrow 62"/>
              <p:cNvSpPr/>
              <p:nvPr/>
            </p:nvSpPr>
            <p:spPr bwMode="auto">
              <a:xfrm>
                <a:off x="2102374" y="1446663"/>
                <a:ext cx="859190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T8</a:t>
                </a:r>
                <a:endParaRPr lang="en-US" sz="1200" dirty="0" err="1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274288" y="3643055"/>
              <a:ext cx="759393" cy="203133"/>
              <a:chOff x="2088107" y="1436637"/>
              <a:chExt cx="873457" cy="203133"/>
            </a:xfrm>
          </p:grpSpPr>
          <p:sp>
            <p:nvSpPr>
              <p:cNvPr id="66" name="Left-Right Arrow 65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T9</a:t>
                </a:r>
                <a:endParaRPr lang="en-US" sz="1200" dirty="0" err="1" smtClean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974718" y="3643055"/>
              <a:ext cx="837953" cy="203133"/>
              <a:chOff x="2088107" y="1436637"/>
              <a:chExt cx="873457" cy="203133"/>
            </a:xfrm>
          </p:grpSpPr>
          <p:sp>
            <p:nvSpPr>
              <p:cNvPr id="72" name="Left-Right Arrow 71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T6</a:t>
                </a:r>
                <a:endParaRPr lang="en-US" sz="1200" dirty="0" err="1" smtClean="0"/>
              </a:p>
            </p:txBody>
          </p:sp>
        </p:grpSp>
        <p:cxnSp>
          <p:nvCxnSpPr>
            <p:cNvPr id="9" name="Straight Connector 8"/>
            <p:cNvCxnSpPr>
              <a:stCxn id="81" idx="6"/>
              <a:endCxn id="77" idx="2"/>
            </p:cNvCxnSpPr>
            <p:nvPr/>
          </p:nvCxnSpPr>
          <p:spPr bwMode="auto">
            <a:xfrm>
              <a:off x="3121500" y="1996403"/>
              <a:ext cx="677524" cy="155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stCxn id="78" idx="6"/>
              <a:endCxn id="82" idx="2"/>
            </p:cNvCxnSpPr>
            <p:nvPr/>
          </p:nvCxnSpPr>
          <p:spPr bwMode="auto">
            <a:xfrm>
              <a:off x="3961178" y="3510112"/>
              <a:ext cx="377554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6" name="Group 115"/>
            <p:cNvGrpSpPr/>
            <p:nvPr/>
          </p:nvGrpSpPr>
          <p:grpSpPr>
            <a:xfrm>
              <a:off x="1033736" y="1417887"/>
              <a:ext cx="7215934" cy="3076108"/>
              <a:chOff x="1033736" y="1328987"/>
              <a:chExt cx="7215934" cy="307610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274288" y="2069755"/>
                <a:ext cx="759392" cy="203133"/>
                <a:chOff x="2133046" y="1361573"/>
                <a:chExt cx="828518" cy="203133"/>
              </a:xfrm>
            </p:grpSpPr>
            <p:sp>
              <p:nvSpPr>
                <p:cNvPr id="54" name="Left-Right Arrow 53"/>
                <p:cNvSpPr/>
                <p:nvPr/>
              </p:nvSpPr>
              <p:spPr bwMode="auto">
                <a:xfrm>
                  <a:off x="2133046" y="1367221"/>
                  <a:ext cx="828518" cy="184244"/>
                </a:xfrm>
                <a:prstGeom prst="leftRightArrow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953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361226" y="1361573"/>
                  <a:ext cx="320559" cy="2031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Aft>
                      <a:spcPts val="500"/>
                    </a:spcAft>
                  </a:pPr>
                  <a:r>
                    <a:rPr lang="it-IT" sz="1200" dirty="0" smtClean="0"/>
                    <a:t>T1</a:t>
                  </a:r>
                  <a:endParaRPr lang="en-US" sz="1200" dirty="0" err="1" smtClean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3736" y="1328987"/>
                <a:ext cx="7215934" cy="3076108"/>
                <a:chOff x="1033736" y="1328987"/>
                <a:chExt cx="7215934" cy="3076108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033736" y="1328987"/>
                  <a:ext cx="7215934" cy="3076108"/>
                  <a:chOff x="1033736" y="1328987"/>
                  <a:chExt cx="7215934" cy="3076108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6974716" y="2075403"/>
                    <a:ext cx="833922" cy="203133"/>
                    <a:chOff x="2088107" y="1361573"/>
                    <a:chExt cx="863138" cy="203133"/>
                  </a:xfrm>
                </p:grpSpPr>
                <p:sp>
                  <p:nvSpPr>
                    <p:cNvPr id="88" name="Left-Right Arrow 87"/>
                    <p:cNvSpPr/>
                    <p:nvPr/>
                  </p:nvSpPr>
                  <p:spPr bwMode="auto">
                    <a:xfrm>
                      <a:off x="2088107" y="1361573"/>
                      <a:ext cx="863138" cy="184244"/>
                    </a:xfrm>
                    <a:prstGeom prst="leftRightArrow">
                      <a:avLst/>
                    </a:prstGeom>
                    <a:solidFill>
                      <a:schemeClr val="bg2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72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2361226" y="1361573"/>
                      <a:ext cx="320559" cy="203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500"/>
                        </a:spcAft>
                      </a:pPr>
                      <a:r>
                        <a:rPr lang="it-IT" sz="1200" dirty="0" smtClean="0"/>
                        <a:t>T4</a:t>
                      </a:r>
                      <a:endParaRPr lang="en-US" sz="1200" dirty="0" err="1" smtClean="0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033736" y="1328987"/>
                    <a:ext cx="7215934" cy="3076108"/>
                    <a:chOff x="1033736" y="1328987"/>
                    <a:chExt cx="7215934" cy="3076108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4331078" y="1331990"/>
                      <a:ext cx="2033556" cy="2616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100" b="1" dirty="0" smtClean="0"/>
                        <a:t>SORT_RQST</a:t>
                      </a:r>
                      <a:r>
                        <a:rPr lang="en-US" sz="1100" dirty="0" smtClean="0"/>
                        <a:t> / </a:t>
                      </a:r>
                      <a:r>
                        <a:rPr lang="en-US" sz="1100" b="1" dirty="0"/>
                        <a:t>SORT_RSLT</a:t>
                      </a:r>
                    </a:p>
                  </p:txBody>
                </p: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1033736" y="1328987"/>
                      <a:ext cx="7215934" cy="3076108"/>
                      <a:chOff x="1033736" y="1328987"/>
                      <a:chExt cx="7215934" cy="3076108"/>
                    </a:xfrm>
                  </p:grpSpPr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>
                        <a:off x="1033736" y="1328987"/>
                        <a:ext cx="7215934" cy="3070477"/>
                        <a:chOff x="1033736" y="1328987"/>
                        <a:chExt cx="7215934" cy="3070477"/>
                      </a:xfrm>
                    </p:grpSpPr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 bwMode="auto">
                        <a:xfrm>
                          <a:off x="3039614" y="1645325"/>
                          <a:ext cx="0" cy="23400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grpSp>
                      <p:nvGrpSpPr>
                        <p:cNvPr id="107" name="Group 106"/>
                        <p:cNvGrpSpPr/>
                        <p:nvPr/>
                      </p:nvGrpSpPr>
                      <p:grpSpPr>
                        <a:xfrm>
                          <a:off x="1033736" y="1328987"/>
                          <a:ext cx="7215934" cy="3070477"/>
                          <a:chOff x="1033736" y="1328987"/>
                          <a:chExt cx="7215934" cy="3070477"/>
                        </a:xfrm>
                      </p:grpSpPr>
                      <p:cxnSp>
                        <p:nvCxnSpPr>
                          <p:cNvPr id="93" name="Straight Connector 92"/>
                          <p:cNvCxnSpPr/>
                          <p:nvPr/>
                        </p:nvCxnSpPr>
                        <p:spPr bwMode="auto">
                          <a:xfrm>
                            <a:off x="3883501" y="1645325"/>
                            <a:ext cx="0" cy="2340000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2700" cap="flat" cmpd="sng" algn="ctr">
                            <a:solidFill>
                              <a:schemeClr val="accent2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</p:cxnSp>
                      <p:grpSp>
                        <p:nvGrpSpPr>
                          <p:cNvPr id="52" name="Group 51"/>
                          <p:cNvGrpSpPr/>
                          <p:nvPr/>
                        </p:nvGrpSpPr>
                        <p:grpSpPr>
                          <a:xfrm>
                            <a:off x="3890732" y="2072172"/>
                            <a:ext cx="3084695" cy="203133"/>
                            <a:chOff x="2059521" y="1361573"/>
                            <a:chExt cx="914510" cy="203133"/>
                          </a:xfrm>
                        </p:grpSpPr>
                        <p:sp>
                          <p:nvSpPr>
                            <p:cNvPr id="50" name="Left-Right Arrow 49"/>
                            <p:cNvSpPr/>
                            <p:nvPr/>
                          </p:nvSpPr>
                          <p:spPr bwMode="auto">
                            <a:xfrm>
                              <a:off x="2059521" y="1364804"/>
                              <a:ext cx="914510" cy="184244"/>
                            </a:xfrm>
                            <a:prstGeom prst="leftRightArrow">
                              <a:avLst/>
                            </a:prstGeom>
                            <a:solidFill>
                              <a:schemeClr val="bg2"/>
                            </a:solidFill>
                            <a:ln w="12700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 vert="horz" wrap="square" lIns="72000" tIns="36000" rIns="36000" bIns="3600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indent="0" algn="l" defTabSz="995363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sz="1200" b="0" i="0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2361226" y="1361573"/>
                              <a:ext cx="320559" cy="203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 anchor="ctr">
                              <a:spAutoFit/>
                            </a:bodyPr>
                            <a:lstStyle/>
                            <a:p>
                              <a:pPr algn="ctr">
                                <a:lnSpc>
                                  <a:spcPct val="110000"/>
                                </a:lnSpc>
                                <a:spcAft>
                                  <a:spcPts val="500"/>
                                </a:spcAft>
                              </a:pPr>
                              <a:r>
                                <a:rPr lang="it-IT" sz="1200" dirty="0" smtClean="0"/>
                                <a:t>T3</a:t>
                              </a:r>
                              <a:endParaRPr lang="en-US" sz="1200" dirty="0" err="1" smtClean="0"/>
                            </a:p>
                          </p:txBody>
                        </p:sp>
                      </p:grpSp>
                      <p:grpSp>
                        <p:nvGrpSpPr>
                          <p:cNvPr id="106" name="Group 105"/>
                          <p:cNvGrpSpPr/>
                          <p:nvPr/>
                        </p:nvGrpSpPr>
                        <p:grpSpPr>
                          <a:xfrm>
                            <a:off x="1033736" y="1328987"/>
                            <a:ext cx="7215934" cy="3070477"/>
                            <a:chOff x="1033736" y="1328987"/>
                            <a:chExt cx="7215934" cy="3070477"/>
                          </a:xfrm>
                        </p:grpSpPr>
                        <p:cxnSp>
                          <p:nvCxnSpPr>
                            <p:cNvPr id="36" name="Straight Connector 35"/>
                            <p:cNvCxnSpPr/>
                            <p:nvPr/>
                          </p:nvCxnSpPr>
                          <p:spPr bwMode="auto">
                            <a:xfrm>
                              <a:off x="7818605" y="1645324"/>
                              <a:ext cx="5481" cy="2358000"/>
                            </a:xfrm>
                            <a:prstGeom prst="line">
                              <a:avLst/>
                            </a:prstGeom>
                            <a:solidFill>
                              <a:schemeClr val="bg1"/>
                            </a:solidFill>
                            <a:ln w="12700" cap="flat" cmpd="sng" algn="ctr">
                              <a:solidFill>
                                <a:schemeClr val="accent2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1033736" y="1328987"/>
                              <a:ext cx="7215934" cy="3070477"/>
                              <a:chOff x="1033736" y="1328987"/>
                              <a:chExt cx="7215934" cy="3070477"/>
                            </a:xfrm>
                          </p:grpSpPr>
                          <p:sp>
                            <p:nvSpPr>
                              <p:cNvPr id="3" name="Left Bracket 2"/>
                              <p:cNvSpPr/>
                              <p:nvPr/>
                            </p:nvSpPr>
                            <p:spPr bwMode="auto">
                              <a:xfrm rot="5400000">
                                <a:off x="5307681" y="-945013"/>
                                <a:ext cx="236928" cy="4784927"/>
                              </a:xfrm>
                              <a:prstGeom prst="leftBracket">
                                <a:avLst/>
                              </a:prstGeom>
                              <a:ln w="41275"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1033736" y="1658098"/>
                                <a:ext cx="7215934" cy="2741366"/>
                                <a:chOff x="1033736" y="1658098"/>
                                <a:chExt cx="7215934" cy="2741366"/>
                              </a:xfrm>
                            </p:grpSpPr>
                            <p:grpSp>
                              <p:nvGrpSpPr>
                                <p:cNvPr id="94" name="Group 93"/>
                                <p:cNvGrpSpPr/>
                                <p:nvPr/>
                              </p:nvGrpSpPr>
                              <p:grpSpPr>
                                <a:xfrm>
                                  <a:off x="1033736" y="1658098"/>
                                  <a:ext cx="7215934" cy="2614986"/>
                                  <a:chOff x="1033736" y="1658098"/>
                                  <a:chExt cx="7215934" cy="2614986"/>
                                </a:xfrm>
                              </p:grpSpPr>
                              <p:grpSp>
                                <p:nvGrpSpPr>
                                  <p:cNvPr id="49" name="Group 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033736" y="1658098"/>
                                    <a:ext cx="7215934" cy="2486418"/>
                                    <a:chOff x="1192760" y="1355179"/>
                                    <a:chExt cx="7215934" cy="2486418"/>
                                  </a:xfrm>
                                </p:grpSpPr>
                                <p:sp>
                                  <p:nvSpPr>
                                    <p:cNvPr id="8" name="TextBox 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92760" y="2229287"/>
                                      <a:ext cx="1368152" cy="60922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dirty="0" smtClean="0">
                                          <a:solidFill>
                                            <a:schemeClr val="bg1"/>
                                          </a:solidFill>
                                        </a:rPr>
                                        <a:t>Data Protection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2" name="Straight Arrow Connector 11"/>
                                    <p:cNvCxnSpPr/>
                                    <p:nvPr/>
                                  </p:nvCxnSpPr>
                                  <p:spPr bwMode="auto">
                                    <a:xfrm>
                                      <a:off x="4362732" y="2290016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13" name="Straight Arrow Connector 12"/>
                                    <p:cNvCxnSpPr/>
                                    <p:nvPr/>
                                  </p:nvCxnSpPr>
                                  <p:spPr bwMode="auto">
                                    <a:xfrm flipH="1">
                                      <a:off x="4268658" y="2800700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CC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grpSp>
                                  <p:nvGrpSpPr>
                                    <p:cNvPr id="17" name="Group 1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560729" y="1990550"/>
                                      <a:ext cx="847965" cy="1114644"/>
                                      <a:chOff x="7560729" y="1990550"/>
                                      <a:chExt cx="847965" cy="1114644"/>
                                    </a:xfrm>
                                  </p:grpSpPr>
                                  <p:pic>
                                    <p:nvPicPr>
                                      <p:cNvPr id="15" name="Picture 1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60729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sp>
                                    <p:nvSpPr>
                                      <p:cNvPr id="16" name="TextBox 15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668745" y="2812357"/>
                                        <a:ext cx="622406" cy="29283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TIER1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" name="Group 2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66085" y="1990550"/>
                                      <a:ext cx="2360067" cy="1844205"/>
                                      <a:chOff x="6043864" y="1990550"/>
                                      <a:chExt cx="2360067" cy="1844205"/>
                                    </a:xfrm>
                                  </p:grpSpPr>
                                  <p:sp>
                                    <p:nvSpPr>
                                      <p:cNvPr id="24" name="TextBox 2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043864" y="3682406"/>
                                        <a:ext cx="946202" cy="152349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TIER2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  <p:pic>
                                    <p:nvPicPr>
                                      <p:cNvPr id="23" name="Picture 22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55966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grpSp>
                                  <p:nvGrpSpPr>
                                    <p:cNvPr id="25" name="Group 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681397" y="1984934"/>
                                      <a:ext cx="707532" cy="1123423"/>
                                      <a:chOff x="5222348" y="3135290"/>
                                      <a:chExt cx="707532" cy="1123423"/>
                                    </a:xfrm>
                                  </p:grpSpPr>
                                  <p:pic>
                                    <p:nvPicPr>
                                      <p:cNvPr id="27" name="Picture 26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flipH="1">
                                        <a:off x="5222348" y="3644416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26" name="Picture 25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5315583" y="3135290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30" name="Picture 29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4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63613" y="1495678"/>
                                      <a:ext cx="551724" cy="55172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2" name="Picture 3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227688" y="2375399"/>
                                      <a:ext cx="977658" cy="46644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3" name="Picture 32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6">
                                      <a:duotone>
                                        <a:schemeClr val="accent5">
                                          <a:shade val="45000"/>
                                          <a:satMod val="135000"/>
                                        </a:schemeClr>
                                        <a:prstClr val="white"/>
                                      </a:duotone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88770" y="3202840"/>
                                      <a:ext cx="455494" cy="45549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35" name="Elbow Connector 34"/>
                                    <p:cNvCxnSpPr>
                                      <a:stCxn id="23" idx="1"/>
                                      <a:endCxn id="30" idx="3"/>
                                    </p:cNvCxnSpPr>
                                    <p:nvPr/>
                                  </p:nvCxnSpPr>
                                  <p:spPr bwMode="auto">
                                    <a:xfrm rot="10800000">
                                      <a:off x="2015337" y="1771541"/>
                                      <a:ext cx="762850" cy="642993"/>
                                    </a:xfrm>
                                    <a:prstGeom prst="bentConnector3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37" name="Elbow Connector 36"/>
                                    <p:cNvCxnSpPr>
                                      <a:stCxn id="23" idx="1"/>
                                      <a:endCxn id="33" idx="3"/>
                                    </p:cNvCxnSpPr>
                                    <p:nvPr/>
                                  </p:nvCxnSpPr>
                                  <p:spPr bwMode="auto">
                                    <a:xfrm rot="10800000" flipV="1">
                                      <a:off x="1944265" y="2414533"/>
                                      <a:ext cx="833923" cy="1016054"/>
                                    </a:xfrm>
                                    <a:prstGeom prst="bentConnector3">
                                      <a:avLst>
                                        <a:gd name="adj1" fmla="val 45858"/>
                                      </a:avLst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sp>
                                  <p:nvSpPr>
                                    <p:cNvPr id="43" name="TextBox 4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890966" y="3701109"/>
                                      <a:ext cx="622406" cy="1404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 anchor="ctr">
                                      <a:sp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10000"/>
                                        </a:lnSpc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sz="900" b="1" dirty="0" smtClean="0"/>
                                        <a:t>GTW TIER2</a:t>
                                      </a:r>
                                      <a:endParaRPr lang="en-US" sz="900" b="1" dirty="0" err="1" smtClean="0"/>
                                    </a:p>
                                  </p:txBody>
                                </p:sp>
                                <p:grpSp>
                                  <p:nvGrpSpPr>
                                    <p:cNvPr id="48" name="Group 4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775010" y="1355179"/>
                                      <a:ext cx="707532" cy="2340000"/>
                                      <a:chOff x="6775010" y="1355179"/>
                                      <a:chExt cx="707532" cy="2340000"/>
                                    </a:xfrm>
                                  </p:grpSpPr>
                                  <p:cxnSp>
                                    <p:nvCxnSpPr>
                                      <p:cNvPr id="46" name="Straight Connector 45"/>
                                      <p:cNvCxnSpPr/>
                                      <p:nvPr/>
                                    </p:nvCxnSpPr>
                                    <p:spPr bwMode="auto">
                                      <a:xfrm>
                                        <a:off x="7134449" y="1355179"/>
                                        <a:ext cx="0" cy="2340000"/>
                                      </a:xfrm>
                                      <a:prstGeom prst="lin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 w="12700" cap="flat" cmpd="sng" algn="ctr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  <a:round/>
                                        <a:headEnd type="none" w="med" len="med"/>
                                        <a:tailEnd type="none" w="med" len="med"/>
                                      </a:ln>
                                      <a:effectLst/>
                                    </p:spPr>
                                  </p:cxnSp>
                                  <p:grpSp>
                                    <p:nvGrpSpPr>
                                      <p:cNvPr id="21" name="Group 2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775010" y="1984934"/>
                                        <a:ext cx="707532" cy="1123423"/>
                                        <a:chOff x="5222348" y="3135290"/>
                                        <a:chExt cx="707532" cy="1123423"/>
                                      </a:xfrm>
                                    </p:grpSpPr>
                                    <p:pic>
                                      <p:nvPicPr>
                                        <p:cNvPr id="19" name="Picture 18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5315583" y="3135290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  <p:pic>
                                      <p:nvPicPr>
                                        <p:cNvPr id="20" name="Picture 19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 flipH="1">
                                          <a:off x="5222348" y="3644416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</p:grpSp>
                              </p:grpSp>
                              <p:sp>
                                <p:nvSpPr>
                                  <p:cNvPr id="38" name="TextBox 3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569707" y="3980247"/>
                                    <a:ext cx="622406" cy="29283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lIns="0" tIns="0" rIns="0" bIns="0" rtlCol="0" anchor="ctr">
                                    <a:sp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0000"/>
                                      </a:lnSpc>
                                      <a:spcAft>
                                        <a:spcPts val="500"/>
                                      </a:spcAft>
                                    </a:pPr>
                                    <a:r>
                                      <a:rPr lang="it-IT" sz="900" b="1" dirty="0" smtClean="0"/>
                                      <a:t>MQ CLIENT</a:t>
                                    </a:r>
                                    <a:endParaRPr lang="en-US" sz="900" b="1" dirty="0" err="1" smtClean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9" name="TextBox 38"/>
                                <p:cNvSpPr txBox="1"/>
                                <p:nvPr/>
                              </p:nvSpPr>
                              <p:spPr>
                                <a:xfrm>
                                  <a:off x="6664221" y="3980247"/>
                                  <a:ext cx="622406" cy="29283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 anchor="ctr">
                                  <a:sp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0000"/>
                                    </a:lnSpc>
                                    <a:spcAft>
                                      <a:spcPts val="500"/>
                                    </a:spcAft>
                                  </a:pPr>
                                  <a:r>
                                    <a:rPr lang="it-IT" sz="900" b="1" dirty="0" smtClean="0"/>
                                    <a:t>MQ CLIENT</a:t>
                                  </a:r>
                                  <a:endParaRPr lang="en-US" sz="900" b="1" dirty="0" err="1" smtClean="0"/>
                                </a:p>
                              </p:txBody>
                            </p:sp>
                            <p:sp>
                              <p:nvSpPr>
                                <p:cNvPr id="74" name="Left Bracket 73"/>
                                <p:cNvSpPr/>
                                <p:nvPr/>
                              </p:nvSpPr>
                              <p:spPr bwMode="auto">
                                <a:xfrm rot="16200000">
                                  <a:off x="5313386" y="1888764"/>
                                  <a:ext cx="236928" cy="4784472"/>
                                </a:xfrm>
                                <a:prstGeom prst="leftBracket">
                                  <a:avLst/>
                                </a:prstGeom>
                                <a:ln w="41275"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4331078" y="4143485"/>
                        <a:ext cx="2033556" cy="26161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1100" b="1" dirty="0" smtClean="0"/>
                          <a:t>SORT_INST</a:t>
                        </a:r>
                        <a:r>
                          <a:rPr lang="en-US" sz="1100" dirty="0" smtClean="0"/>
                          <a:t> </a:t>
                        </a:r>
                        <a:r>
                          <a:rPr lang="en-US" sz="1100" dirty="0"/>
                          <a:t>/ </a:t>
                        </a:r>
                        <a:r>
                          <a:rPr lang="en-US" sz="1100" b="1" dirty="0"/>
                          <a:t>SORT_ACK</a:t>
                        </a:r>
                      </a:p>
                    </p:txBody>
                  </p:sp>
                </p:grp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3047550" y="2065377"/>
                  <a:ext cx="825986" cy="203133"/>
                  <a:chOff x="2102374" y="1361573"/>
                  <a:chExt cx="849667" cy="203133"/>
                </a:xfrm>
              </p:grpSpPr>
              <p:sp>
                <p:nvSpPr>
                  <p:cNvPr id="85" name="Left-Right Arrow 84"/>
                  <p:cNvSpPr/>
                  <p:nvPr/>
                </p:nvSpPr>
                <p:spPr bwMode="auto">
                  <a:xfrm>
                    <a:off x="2102374" y="1371599"/>
                    <a:ext cx="849667" cy="184244"/>
                  </a:xfrm>
                  <a:prstGeom prst="leftRightArrow">
                    <a:avLst/>
                  </a:prstGeom>
                  <a:solidFill>
                    <a:schemeClr val="bg2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72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95363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361225" y="1361573"/>
                    <a:ext cx="320559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Aft>
                        <a:spcPts val="500"/>
                      </a:spcAft>
                    </a:pPr>
                    <a:r>
                      <a:rPr lang="it-IT" sz="1200" dirty="0" smtClean="0"/>
                      <a:t>T2</a:t>
                    </a:r>
                    <a:endParaRPr lang="en-US" sz="1200" dirty="0" err="1" smtClean="0"/>
                  </a:p>
                </p:txBody>
              </p:sp>
            </p:grpSp>
          </p:grpSp>
        </p:grpSp>
        <p:cxnSp>
          <p:nvCxnSpPr>
            <p:cNvPr id="120" name="Elbow Connector 119"/>
            <p:cNvCxnSpPr>
              <a:stCxn id="23" idx="1"/>
              <a:endCxn id="32" idx="3"/>
            </p:cNvCxnSpPr>
            <p:nvPr/>
          </p:nvCxnSpPr>
          <p:spPr bwMode="auto">
            <a:xfrm rot="10800000" flipV="1">
              <a:off x="2046323" y="2806351"/>
              <a:ext cx="572841" cy="194091"/>
            </a:xfrm>
            <a:prstGeom prst="bentConnector3">
              <a:avLst>
                <a:gd name="adj1" fmla="val 66677"/>
              </a:avLst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3797405" y="3438461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3799024" y="192630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801614" y="169318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957727" y="1924752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36720" y="3438461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86801" y="1733743"/>
            <a:ext cx="591337" cy="1404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900" dirty="0" smtClean="0"/>
              <a:t>TOE</a:t>
            </a:r>
            <a:endParaRPr 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3233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High Level Communications Schema </a:t>
            </a:r>
            <a:r>
              <a:rPr lang="it-IT" smtClean="0"/>
              <a:t>– SNIFFER / GRAYLOG</a:t>
            </a:r>
            <a:endParaRPr lang="it-IT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0443" y="1878071"/>
            <a:ext cx="929812" cy="1209551"/>
            <a:chOff x="1560968" y="1878071"/>
            <a:chExt cx="929812" cy="12095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968" y="1878071"/>
              <a:ext cx="929812" cy="929812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1714671" y="2794785"/>
              <a:ext cx="622406" cy="2928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500"/>
                </a:spcAft>
              </a:pPr>
              <a:r>
                <a:rPr lang="it-IT" sz="900" b="1" dirty="0" smtClean="0"/>
                <a:t>TIER2 Switch</a:t>
              </a:r>
              <a:endParaRPr lang="en-US" sz="900" b="1" dirty="0" err="1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69697" y="2059241"/>
            <a:ext cx="847965" cy="1140802"/>
            <a:chOff x="6645514" y="2059241"/>
            <a:chExt cx="847965" cy="114080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14" y="2059241"/>
              <a:ext cx="847965" cy="847965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758293" y="2907206"/>
              <a:ext cx="622406" cy="2928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500"/>
                </a:spcAft>
              </a:pPr>
              <a:r>
                <a:rPr lang="it-IT" sz="900" b="1" dirty="0" smtClean="0"/>
                <a:t>Graylog Server</a:t>
              </a:r>
              <a:endParaRPr lang="en-US" sz="900" b="1" dirty="0" err="1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40434" y="1979225"/>
            <a:ext cx="1394376" cy="1051251"/>
            <a:chOff x="3870959" y="1979225"/>
            <a:chExt cx="1394376" cy="10512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959" y="1979225"/>
              <a:ext cx="1394376" cy="927981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256944" y="2878127"/>
              <a:ext cx="622406" cy="15234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500"/>
                </a:spcAft>
              </a:pPr>
              <a:r>
                <a:rPr lang="it-IT" sz="900" b="1" dirty="0" err="1" smtClean="0"/>
                <a:t>Sniffer</a:t>
              </a:r>
              <a:endParaRPr lang="en-US" sz="900" b="1" dirty="0" err="1" smtClean="0"/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>
            <a:off x="1579423" y="2342977"/>
            <a:ext cx="123859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3988726" y="2344535"/>
            <a:ext cx="123859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887518" y="2219629"/>
            <a:ext cx="622406" cy="1249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800" dirty="0" smtClean="0"/>
              <a:t>SPAN </a:t>
            </a:r>
            <a:r>
              <a:rPr lang="it-IT" sz="800" dirty="0" err="1" smtClean="0"/>
              <a:t>port</a:t>
            </a:r>
            <a:endParaRPr lang="en-US" sz="800" dirty="0" err="1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299117" y="2356034"/>
            <a:ext cx="622406" cy="1354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800" dirty="0" smtClean="0"/>
              <a:t>Over TLS</a:t>
            </a:r>
            <a:endParaRPr lang="en-US" sz="800" dirty="0" err="1" smtClean="0"/>
          </a:p>
        </p:txBody>
      </p:sp>
      <p:sp>
        <p:nvSpPr>
          <p:cNvPr id="40" name="TextBox 39"/>
          <p:cNvSpPr txBox="1"/>
          <p:nvPr/>
        </p:nvSpPr>
        <p:spPr>
          <a:xfrm>
            <a:off x="2789725" y="3154323"/>
            <a:ext cx="1394376" cy="419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ctr">
              <a:lnSpc>
                <a:spcPct val="11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700" b="1" dirty="0" smtClean="0"/>
              <a:t>Static sniffer </a:t>
            </a:r>
            <a:r>
              <a:rPr lang="en-US" sz="700" dirty="0" smtClean="0"/>
              <a:t>(</a:t>
            </a:r>
            <a:r>
              <a:rPr lang="en-US" sz="700" dirty="0"/>
              <a:t>W</a:t>
            </a:r>
            <a:r>
              <a:rPr lang="en-US" sz="700" dirty="0" smtClean="0"/>
              <a:t>ireshark)</a:t>
            </a:r>
          </a:p>
          <a:p>
            <a:pPr marL="171450" indent="-171450" algn="ctr">
              <a:lnSpc>
                <a:spcPct val="11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700" b="1" dirty="0" smtClean="0"/>
              <a:t>Dynamic sniffer </a:t>
            </a:r>
            <a:r>
              <a:rPr lang="en-US" sz="700" dirty="0" smtClean="0"/>
              <a:t>(python + </a:t>
            </a:r>
            <a:r>
              <a:rPr lang="en-US" sz="700" dirty="0" err="1" smtClean="0"/>
              <a:t>Scapy</a:t>
            </a:r>
            <a:r>
              <a:rPr lang="en-US" sz="700" dirty="0" smtClean="0"/>
              <a:t>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96491" y="3277628"/>
            <a:ext cx="1394376" cy="419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ctr">
              <a:lnSpc>
                <a:spcPct val="11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700" b="1" dirty="0" smtClean="0"/>
              <a:t>NXLOG </a:t>
            </a:r>
            <a:r>
              <a:rPr lang="en-US" sz="700" dirty="0" smtClean="0"/>
              <a:t>for data analysis</a:t>
            </a:r>
          </a:p>
          <a:p>
            <a:pPr marL="171450" indent="-171450" algn="ctr">
              <a:lnSpc>
                <a:spcPct val="11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it-IT" sz="700" b="1" dirty="0" smtClean="0"/>
              <a:t>GRAYLOG </a:t>
            </a:r>
            <a:r>
              <a:rPr lang="it-IT" sz="700" dirty="0" smtClean="0"/>
              <a:t>for </a:t>
            </a:r>
            <a:r>
              <a:rPr lang="it-IT" sz="700" dirty="0" err="1" smtClean="0"/>
              <a:t>dashboard</a:t>
            </a:r>
            <a:r>
              <a:rPr lang="it-IT" sz="700" dirty="0" smtClean="0"/>
              <a:t>, </a:t>
            </a:r>
            <a:r>
              <a:rPr lang="it-IT" sz="700" dirty="0" err="1" smtClean="0"/>
              <a:t>alert</a:t>
            </a:r>
            <a:r>
              <a:rPr lang="it-IT" sz="700" dirty="0" smtClean="0"/>
              <a:t> and </a:t>
            </a:r>
            <a:r>
              <a:rPr lang="it-IT" sz="700" dirty="0" err="1" smtClean="0"/>
              <a:t>storage</a:t>
            </a:r>
            <a:endParaRPr lang="en-US" sz="7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4299117" y="2197615"/>
            <a:ext cx="622406" cy="1354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800" dirty="0" smtClean="0"/>
              <a:t>DHL Network</a:t>
            </a:r>
            <a:endParaRPr lang="en-US" sz="800" dirty="0" err="1" smtClean="0"/>
          </a:p>
        </p:txBody>
      </p:sp>
      <p:sp>
        <p:nvSpPr>
          <p:cNvPr id="41" name="Rectangle 40"/>
          <p:cNvSpPr/>
          <p:nvPr/>
        </p:nvSpPr>
        <p:spPr>
          <a:xfrm>
            <a:off x="6931931" y="1688553"/>
            <a:ext cx="1733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visuallogita.prg-dc.dhl.com/</a:t>
            </a:r>
            <a:endParaRPr lang="en-US" sz="800" dirty="0" smtClean="0"/>
          </a:p>
          <a:p>
            <a:endParaRPr lang="en-US" sz="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68349" y="3364124"/>
            <a:ext cx="1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hlinkClick r:id="rId6"/>
              </a:rPr>
              <a:t>Esempio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441" y="2164751"/>
            <a:ext cx="2312708" cy="989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66" y="1746417"/>
            <a:ext cx="203625" cy="197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49" y="1647433"/>
            <a:ext cx="751629" cy="3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it-IT" dirty="0" err="1" smtClean="0"/>
              <a:t>fields</a:t>
            </a:r>
            <a:r>
              <a:rPr lang="it-IT" dirty="0" smtClean="0"/>
              <a:t> from </a:t>
            </a:r>
            <a:r>
              <a:rPr lang="it-IT" dirty="0" err="1" smtClean="0"/>
              <a:t>sniffer</a:t>
            </a:r>
            <a:endParaRPr lang="it-I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6074"/>
              </p:ext>
            </p:extLst>
          </p:nvPr>
        </p:nvGraphicFramePr>
        <p:xfrm>
          <a:off x="414000" y="946379"/>
          <a:ext cx="808594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22"/>
                <a:gridCol w="2731911"/>
                <a:gridCol w="1117600"/>
                <a:gridCol w="253941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err="1" smtClean="0"/>
                        <a:t>Frame_Time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del pacchetto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</a:t>
                      </a:r>
                      <a:r>
                        <a:rPr lang="it-IT" sz="800" noProof="0" dirty="0" err="1" smtClean="0"/>
                        <a:t>dell</a:t>
                      </a:r>
                      <a:r>
                        <a:rPr lang="it-IT" sz="800" noProof="0" dirty="0" smtClean="0"/>
                        <a:t> pacchetto precedente (stesso</a:t>
                      </a:r>
                      <a:r>
                        <a:rPr lang="it-IT" sz="800" baseline="0" noProof="0" dirty="0" smtClean="0"/>
                        <a:t> VID)</a:t>
                      </a:r>
                      <a:r>
                        <a:rPr lang="it-IT" sz="800" noProof="0" dirty="0" smtClean="0"/>
                        <a:t>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noProof="0" dirty="0" smtClean="0"/>
                        <a:t>_</a:t>
                      </a:r>
                      <a:r>
                        <a:rPr lang="en-US" sz="1100" noProof="0" dirty="0" err="1" smtClean="0"/>
                        <a:t>DIFF_mill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Differenza con</a:t>
                      </a:r>
                      <a:r>
                        <a:rPr lang="it-IT" sz="800" baseline="0" noProof="0" dirty="0" smtClean="0"/>
                        <a:t> millesimi tra </a:t>
                      </a:r>
                      <a:r>
                        <a:rPr lang="it-IT" sz="800" baseline="0" noProof="0" dirty="0" err="1" smtClean="0"/>
                        <a:t>Frame_Time</a:t>
                      </a:r>
                      <a:r>
                        <a:rPr lang="it-IT" sz="800" baseline="0" noProof="0" dirty="0" smtClean="0"/>
                        <a:t> e </a:t>
                      </a:r>
                      <a:r>
                        <a:rPr lang="it-IT" sz="800" baseline="0" noProof="0" dirty="0" err="1" smtClean="0"/>
                        <a:t>Frame_Time_Precedente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del messaggio precedente (con stesso VID)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r>
                        <a:rPr lang="en-US" sz="1100" noProof="0" dirty="0" smtClean="0"/>
                        <a:t>_mill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Differenza con</a:t>
                      </a:r>
                      <a:r>
                        <a:rPr lang="it-IT" sz="800" baseline="0" noProof="0" dirty="0" smtClean="0"/>
                        <a:t> millesimi tra HDEVTM e </a:t>
                      </a:r>
                      <a:r>
                        <a:rPr lang="it-IT" sz="800" baseline="0" noProof="0" dirty="0" err="1" smtClean="0"/>
                        <a:t>HDEVTM_Precedente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T2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T2</a:t>
                      </a:r>
                      <a:r>
                        <a:rPr lang="it-IT" sz="800" baseline="0" noProof="0" dirty="0" smtClean="0"/>
                        <a:t> </a:t>
                      </a:r>
                      <a:r>
                        <a:rPr lang="it-IT" sz="800" baseline="0" noProof="0" dirty="0" err="1" smtClean="0"/>
                        <a:t>segment</a:t>
                      </a:r>
                      <a:r>
                        <a:rPr lang="it-IT" sz="800" baseline="0" noProof="0" dirty="0" smtClean="0"/>
                        <a:t> </a:t>
                      </a:r>
                      <a:r>
                        <a:rPr lang="it-IT" sz="800" baseline="0" noProof="0" dirty="0" err="1" smtClean="0"/>
                        <a:t>calculation</a:t>
                      </a:r>
                      <a:r>
                        <a:rPr lang="it-IT" sz="800" baseline="0" noProof="0" dirty="0" smtClean="0"/>
                        <a:t> time for 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aseline="0" noProof="0" dirty="0" smtClean="0"/>
                        <a:t>(</a:t>
                      </a:r>
                      <a:r>
                        <a:rPr lang="it-IT" sz="800" noProof="0" dirty="0" err="1" smtClean="0"/>
                        <a:t>Frame_Time</a:t>
                      </a:r>
                      <a:r>
                        <a:rPr lang="en-US" sz="800" baseline="0" noProof="0" dirty="0" smtClean="0"/>
                        <a:t> – </a:t>
                      </a:r>
                      <a:r>
                        <a:rPr lang="en-US" sz="800" dirty="0" smtClean="0"/>
                        <a:t>HDEVTM</a:t>
                      </a:r>
                      <a:r>
                        <a:rPr lang="en-US" sz="800" noProof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noProof="0" dirty="0" smtClean="0"/>
                        <a:t>[2019-11-08: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Actually</a:t>
                      </a:r>
                      <a:r>
                        <a:rPr lang="it-IT" sz="1050" b="0" baseline="0" noProof="0" dirty="0" smtClean="0"/>
                        <a:t> T2 </a:t>
                      </a:r>
                      <a:r>
                        <a:rPr lang="it-IT" sz="1050" b="0" baseline="0" noProof="0" dirty="0" err="1" smtClean="0"/>
                        <a:t>don’t</a:t>
                      </a:r>
                      <a:r>
                        <a:rPr lang="it-IT" sz="1050" b="0" baseline="0" noProof="0" dirty="0" smtClean="0"/>
                        <a:t> use </a:t>
                      </a:r>
                      <a:r>
                        <a:rPr lang="it-IT" sz="1050" b="0" baseline="0" noProof="0" dirty="0" err="1" smtClean="0"/>
                        <a:t>millisecond</a:t>
                      </a:r>
                      <a:r>
                        <a:rPr lang="it-IT" sz="1050" b="0" baseline="0" noProof="0" dirty="0" smtClean="0"/>
                        <a:t>, the </a:t>
                      </a:r>
                      <a:r>
                        <a:rPr lang="it-IT" sz="1050" b="0" baseline="0" noProof="0" dirty="0" err="1" smtClean="0"/>
                        <a:t>metric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is</a:t>
                      </a:r>
                      <a:r>
                        <a:rPr lang="it-IT" sz="1050" b="0" baseline="0" noProof="0" dirty="0" smtClean="0"/>
                        <a:t> not </a:t>
                      </a:r>
                      <a:r>
                        <a:rPr lang="it-IT" sz="1050" b="0" baseline="0" noProof="0" dirty="0" err="1" smtClean="0"/>
                        <a:t>usefull</a:t>
                      </a:r>
                      <a:r>
                        <a:rPr lang="it-IT" sz="1050" b="0" noProof="0" dirty="0" smtClean="0"/>
                        <a:t>]</a:t>
                      </a:r>
                      <a:endParaRPr lang="en-US" sz="1050" b="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T6T7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Segment</a:t>
                      </a:r>
                      <a:r>
                        <a:rPr lang="it-IT" sz="800" noProof="0" dirty="0" smtClean="0"/>
                        <a:t> </a:t>
                      </a:r>
                      <a:r>
                        <a:rPr lang="it-IT" sz="800" noProof="0" dirty="0" err="1" smtClean="0"/>
                        <a:t>calculation</a:t>
                      </a:r>
                      <a:r>
                        <a:rPr lang="it-IT" sz="800" noProof="0" dirty="0" smtClean="0"/>
                        <a:t> time for T6 and T7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aseline="0" noProof="0" dirty="0" smtClean="0"/>
                        <a:t>(</a:t>
                      </a:r>
                      <a:r>
                        <a:rPr lang="it-IT" sz="800" noProof="0" dirty="0" err="1" smtClean="0"/>
                        <a:t>Frame_Time</a:t>
                      </a:r>
                      <a:r>
                        <a:rPr lang="en-US" sz="800" baseline="0" noProof="0" dirty="0" smtClean="0"/>
                        <a:t> – </a:t>
                      </a:r>
                      <a:r>
                        <a:rPr lang="en-US" sz="800" dirty="0" smtClean="0"/>
                        <a:t>HDEVTM</a:t>
                      </a:r>
                      <a:r>
                        <a:rPr lang="en-US" sz="800" noProof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0" noProof="0" dirty="0" smtClean="0"/>
                        <a:t>[2019-11-08: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Actually</a:t>
                      </a:r>
                      <a:r>
                        <a:rPr lang="it-IT" sz="1050" b="0" baseline="0" noProof="0" dirty="0" smtClean="0"/>
                        <a:t> T2 </a:t>
                      </a:r>
                      <a:r>
                        <a:rPr lang="it-IT" sz="1050" b="0" baseline="0" noProof="0" dirty="0" err="1" smtClean="0"/>
                        <a:t>don’t</a:t>
                      </a:r>
                      <a:r>
                        <a:rPr lang="it-IT" sz="1050" b="0" baseline="0" noProof="0" dirty="0" smtClean="0"/>
                        <a:t> use </a:t>
                      </a:r>
                      <a:r>
                        <a:rPr lang="it-IT" sz="1050" b="0" baseline="0" noProof="0" dirty="0" err="1" smtClean="0"/>
                        <a:t>millisecond</a:t>
                      </a:r>
                      <a:r>
                        <a:rPr lang="it-IT" sz="1050" b="0" baseline="0" noProof="0" dirty="0" smtClean="0"/>
                        <a:t>, the </a:t>
                      </a:r>
                      <a:r>
                        <a:rPr lang="it-IT" sz="1050" b="0" baseline="0" noProof="0" dirty="0" err="1" smtClean="0"/>
                        <a:t>metric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is</a:t>
                      </a:r>
                      <a:r>
                        <a:rPr lang="it-IT" sz="1050" b="0" baseline="0" noProof="0" dirty="0" smtClean="0"/>
                        <a:t> not </a:t>
                      </a:r>
                      <a:r>
                        <a:rPr lang="it-IT" sz="1050" b="0" baseline="0" noProof="0" dirty="0" err="1" smtClean="0"/>
                        <a:t>usefull</a:t>
                      </a:r>
                      <a:r>
                        <a:rPr lang="it-IT" sz="1050" b="0" noProof="0" dirty="0" smtClean="0"/>
                        <a:t>]</a:t>
                      </a:r>
                      <a:endParaRPr lang="en-US" sz="1100" b="0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146969" y="1443400"/>
            <a:ext cx="549510" cy="2767353"/>
            <a:chOff x="5779153" y="1443400"/>
            <a:chExt cx="549510" cy="27673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9154" y="3689406"/>
              <a:ext cx="549509" cy="9104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 bwMode="auto">
            <a:xfrm>
              <a:off x="5972021" y="1443400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72021" y="1811776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62086" y="2909155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9153" y="4153291"/>
              <a:ext cx="549509" cy="5746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0383" y="2105872"/>
              <a:ext cx="126773" cy="28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4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it-IT" dirty="0" err="1" smtClean="0"/>
              <a:t>fields</a:t>
            </a:r>
            <a:r>
              <a:rPr lang="it-IT" dirty="0" smtClean="0"/>
              <a:t> from </a:t>
            </a:r>
            <a:r>
              <a:rPr lang="it-IT" dirty="0" err="1" smtClean="0"/>
              <a:t>sniffer</a:t>
            </a:r>
            <a:endParaRPr lang="it-I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26674"/>
              </p:ext>
            </p:extLst>
          </p:nvPr>
        </p:nvGraphicFramePr>
        <p:xfrm>
          <a:off x="414000" y="946379"/>
          <a:ext cx="80859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22"/>
                <a:gridCol w="2731911"/>
                <a:gridCol w="1117600"/>
                <a:gridCol w="253941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COW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MQ </a:t>
                      </a:r>
                      <a:r>
                        <a:rPr lang="it-IT" sz="800" noProof="0" dirty="0" err="1" smtClean="0"/>
                        <a:t>Capacity</a:t>
                      </a:r>
                      <a:r>
                        <a:rPr lang="it-IT" sz="800" noProof="0" dirty="0" smtClean="0"/>
                        <a:t> «</a:t>
                      </a:r>
                      <a:r>
                        <a:rPr lang="it-IT" sz="800" noProof="0" dirty="0" err="1" smtClean="0"/>
                        <a:t>One</a:t>
                      </a:r>
                      <a:r>
                        <a:rPr lang="it-IT" sz="800" noProof="0" dirty="0" smtClean="0"/>
                        <a:t> Way»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noProof="0" dirty="0" err="1" smtClean="0"/>
                        <a:t>Described</a:t>
                      </a:r>
                      <a:r>
                        <a:rPr lang="it-IT" sz="1100" noProof="0" dirty="0" smtClean="0"/>
                        <a:t> in </a:t>
                      </a:r>
                      <a:r>
                        <a:rPr lang="it-IT" sz="1100" noProof="0" dirty="0" err="1" smtClean="0"/>
                        <a:t>next</a:t>
                      </a:r>
                      <a:r>
                        <a:rPr lang="it-IT" sz="1100" noProof="0" dirty="0" smtClean="0"/>
                        <a:t> slide</a:t>
                      </a:r>
                      <a:endParaRPr lang="en-US" sz="1100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232054" y="1358325"/>
            <a:ext cx="184593" cy="287854"/>
            <a:chOff x="2481874" y="3740727"/>
            <a:chExt cx="184593" cy="28785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481874" y="3740727"/>
              <a:ext cx="184593" cy="287854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81874" y="3782925"/>
              <a:ext cx="45719" cy="18949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1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TOW and COW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0088" y="1164852"/>
                <a:ext cx="8159912" cy="3607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Time One Way</a:t>
                </a:r>
                <a:r>
                  <a:rPr lang="en-US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: will measuring the sum of T3, T4, T5, T6 and T7. This time is  SORT_REQUEST and SORT_RESULT (between T2 and T1). Half time is a “One Way”.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it-IT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TOW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𝐹𝑟𝑎𝑚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𝑇𝑖𝑚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𝐷𝐼𝐹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𝑚𝑖𝑙𝑙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it-IT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sz="2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Capacity One Way</a:t>
                </a:r>
                <a:r>
                  <a:rPr lang="en-US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: calculating in 1 minute, is the actual network Capacity for exchange MQ messages in “One Way” direction.</a:t>
                </a:r>
              </a:p>
              <a:p>
                <a:endPara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𝑪𝑶𝑾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𝑇𝑂𝑊</m:t>
                              </m:r>
                            </m:den>
                          </m:f>
                        </m:e>
                      </m:d>
                      <m:r>
                        <a:rPr lang="it-IT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∗60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8" y="1164852"/>
                <a:ext cx="8159912" cy="3607526"/>
              </a:xfrm>
              <a:prstGeom prst="rect">
                <a:avLst/>
              </a:prstGeom>
              <a:blipFill rotWithShape="0">
                <a:blip r:embed="rId2"/>
                <a:stretch>
                  <a:fillRect l="-673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</p:spTree>
    <p:extLst>
      <p:ext uri="{BB962C8B-B14F-4D97-AF65-F5344CB8AC3E}">
        <p14:creationId xmlns:p14="http://schemas.microsoft.com/office/powerpoint/2010/main" val="19698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heme/theme1.xml><?xml version="1.0" encoding="utf-8"?>
<a:theme xmlns:a="http://schemas.openxmlformats.org/drawingml/2006/main" name="DHL_PPT_16x9">
  <a:themeElements>
    <a:clrScheme name="hyperlinks">
      <a:dk1>
        <a:srgbClr val="000000"/>
      </a:dk1>
      <a:lt1>
        <a:srgbClr val="FFFFFF"/>
      </a:lt1>
      <a:dk2>
        <a:srgbClr val="B2B2B2"/>
      </a:dk2>
      <a:lt2>
        <a:srgbClr val="DADADA"/>
      </a:lt2>
      <a:accent1>
        <a:srgbClr val="969696"/>
      </a:accent1>
      <a:accent2>
        <a:srgbClr val="696969"/>
      </a:accent2>
      <a:accent3>
        <a:srgbClr val="FFCC00"/>
      </a:accent3>
      <a:accent4>
        <a:srgbClr val="D40511"/>
      </a:accent4>
      <a:accent5>
        <a:srgbClr val="EAEAEA"/>
      </a:accent5>
      <a:accent6>
        <a:srgbClr val="F8F8F8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 Klassisch 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953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Aft>
            <a:spcPts val="500"/>
          </a:spcAft>
          <a:defRPr sz="1200" dirty="0" err="1" smtClean="0"/>
        </a:defPPr>
      </a:lstStyle>
    </a:txDef>
  </a:objectDefaults>
  <a:extraClrSchemeLst>
    <a:extraClrScheme>
      <a:clrScheme name="DPDHL_2010_color_scheme">
        <a:dk1>
          <a:srgbClr val="000000"/>
        </a:dk1>
        <a:lt1>
          <a:srgbClr val="FFFFFF"/>
        </a:lt1>
        <a:dk2>
          <a:srgbClr val="B2B2B2"/>
        </a:dk2>
        <a:lt2>
          <a:srgbClr val="DADADA"/>
        </a:lt2>
        <a:accent1>
          <a:srgbClr val="969696"/>
        </a:accent1>
        <a:accent2>
          <a:srgbClr val="696969"/>
        </a:accent2>
        <a:accent3>
          <a:srgbClr val="FFCC00"/>
        </a:accent3>
        <a:accent4>
          <a:srgbClr val="D40511"/>
        </a:accent4>
        <a:accent5>
          <a:srgbClr val="EAEAEA"/>
        </a:accent5>
        <a:accent6>
          <a:srgbClr val="F8F8F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100% Postyellow">
      <a:srgbClr val="FFCC00"/>
    </a:custClr>
    <a:custClr name="70% Postyellow">
      <a:srgbClr val="FFDB4C"/>
    </a:custClr>
    <a:custClr name="45% Postyellow">
      <a:srgbClr val="FFE88C"/>
    </a:custClr>
    <a:custClr name="20% Postyellow">
      <a:srgbClr val="FFF5CC"/>
    </a:custClr>
    <a:custClr name="None">
      <a:srgbClr val="FFFFFF"/>
    </a:custClr>
    <a:custClr name="DHL Red">
      <a:srgbClr val="D40511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Black">
      <a:srgbClr val="000000"/>
    </a:custClr>
    <a:custClr name="60% Black">
      <a:srgbClr val="666666"/>
    </a:custClr>
    <a:custClr name="40% Black">
      <a:srgbClr val="999999"/>
    </a:custClr>
    <a:custClr name="25% Black">
      <a:srgbClr val="BFBFBF"/>
    </a:custClr>
    <a:custClr name="8% Black">
      <a:srgbClr val="E4E4E4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</a:custClrLst>
  <a:extLst>
    <a:ext uri="{05A4C25C-085E-4340-85A3-A5531E510DB2}">
      <thm15:themeFamily xmlns:thm15="http://schemas.microsoft.com/office/thememl/2012/main" name="DHL_PPT_16x9.potx" id="{EE4D8910-6653-4EC0-B95E-1F0E6430571C}" vid="{32F225D3-6505-4AAF-BB49-C7F70A3739E7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1064E6EC58D46A7FD20DE64ECD378" ma:contentTypeVersion="0" ma:contentTypeDescription="Create a new document." ma:contentTypeScope="" ma:versionID="fe6a3742a816299d903fc890581757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ACCA1-0F17-44BE-8C2B-6FDDE0045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7B7E0C-FFAF-422D-90B6-765F08D3071F}">
  <ds:schemaRefs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EFAC8A-EEA6-4CD2-9327-1702F453C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DHL_PPT_16x9</Template>
  <TotalTime>12113</TotalTime>
  <Words>904</Words>
  <Application>Microsoft Office PowerPoint</Application>
  <PresentationFormat>On-screen Show (16:9)</PresentationFormat>
  <Paragraphs>191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Segoe UI</vt:lpstr>
      <vt:lpstr>Symbol</vt:lpstr>
      <vt:lpstr>Times New Roman</vt:lpstr>
      <vt:lpstr>Wingdings</vt:lpstr>
      <vt:lpstr>DHL_PPT_16x9</vt:lpstr>
      <vt:lpstr>think-cell Folie</vt:lpstr>
      <vt:lpstr>PowerPoint Presentation</vt:lpstr>
      <vt:lpstr>MQ – DATA Explained</vt:lpstr>
      <vt:lpstr>MQ – MSG Explained</vt:lpstr>
      <vt:lpstr>MQ – MSG Explained – CUSTOMER data identification</vt:lpstr>
      <vt:lpstr>High Level Communications Schema – TIER 1 / TIER 2</vt:lpstr>
      <vt:lpstr>High Level Communications Schema – SNIFFER / GRAYLOG</vt:lpstr>
      <vt:lpstr>MQ – Data fields from sniffer</vt:lpstr>
      <vt:lpstr>MQ – Data fields from sniffer</vt:lpstr>
      <vt:lpstr>TOW and COW</vt:lpstr>
      <vt:lpstr>COW VIEWS</vt:lpstr>
      <vt:lpstr>COW VIEWS Vs Total messages – Real issue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note: Important instructions for information classification</dc:title>
  <dc:creator>gpredari</dc:creator>
  <cp:keywords>16 to 9</cp:keywords>
  <cp:lastModifiedBy>Alberto Biasibetti (DHL IT)</cp:lastModifiedBy>
  <cp:revision>1244</cp:revision>
  <dcterms:created xsi:type="dcterms:W3CDTF">2015-02-02T13:39:48Z</dcterms:created>
  <dcterms:modified xsi:type="dcterms:W3CDTF">2019-12-02T13:18:34Z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fzeichnungsdatum">
    <vt:lpwstr>June 2013</vt:lpwstr>
  </property>
  <property fmtid="{D5CDD505-2E9C-101B-9397-08002B2CF9AE}" pid="3" name="Dokumentnummer">
    <vt:lpwstr>3.0</vt:lpwstr>
  </property>
  <property fmtid="{D5CDD505-2E9C-101B-9397-08002B2CF9AE}" pid="4" name="Office">
    <vt:lpwstr>2007/2010</vt:lpwstr>
  </property>
  <property fmtid="{D5CDD505-2E9C-101B-9397-08002B2CF9AE}" pid="5" name="ContentTypeId">
    <vt:lpwstr>0x0101005101064E6EC58D46A7FD20DE64ECD378</vt:lpwstr>
  </property>
</Properties>
</file>