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55" r:id="rId1"/>
  </p:sldMasterIdLst>
  <p:notesMasterIdLst>
    <p:notesMasterId r:id="rId23"/>
  </p:notesMasterIdLst>
  <p:handoutMasterIdLst>
    <p:handoutMasterId r:id="rId24"/>
  </p:handoutMasterIdLst>
  <p:sldIdLst>
    <p:sldId id="477" r:id="rId2"/>
    <p:sldId id="568" r:id="rId3"/>
    <p:sldId id="547" r:id="rId4"/>
    <p:sldId id="548" r:id="rId5"/>
    <p:sldId id="569" r:id="rId6"/>
    <p:sldId id="549" r:id="rId7"/>
    <p:sldId id="570" r:id="rId8"/>
    <p:sldId id="571" r:id="rId9"/>
    <p:sldId id="572" r:id="rId10"/>
    <p:sldId id="552" r:id="rId11"/>
    <p:sldId id="566" r:id="rId12"/>
    <p:sldId id="573" r:id="rId13"/>
    <p:sldId id="574" r:id="rId14"/>
    <p:sldId id="558" r:id="rId15"/>
    <p:sldId id="559" r:id="rId16"/>
    <p:sldId id="560" r:id="rId17"/>
    <p:sldId id="561" r:id="rId18"/>
    <p:sldId id="562" r:id="rId19"/>
    <p:sldId id="563" r:id="rId20"/>
    <p:sldId id="575" r:id="rId21"/>
    <p:sldId id="564" r:id="rId22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nyuan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CCECFF"/>
    <a:srgbClr val="FFFF99"/>
    <a:srgbClr val="00FF00"/>
    <a:srgbClr val="CCFFFF"/>
    <a:srgbClr val="000000"/>
    <a:srgbClr val="339966"/>
    <a:srgbClr val="FF0066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524" autoAdjust="0"/>
    <p:restoredTop sz="95022" autoAdjust="0"/>
  </p:normalViewPr>
  <p:slideViewPr>
    <p:cSldViewPr>
      <p:cViewPr varScale="1">
        <p:scale>
          <a:sx n="76" d="100"/>
          <a:sy n="76" d="100"/>
        </p:scale>
        <p:origin x="-96" y="-40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53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18" Type="http://schemas.openxmlformats.org/officeDocument/2006/relationships/image" Target="../media/image20.wmf"/><Relationship Id="rId3" Type="http://schemas.openxmlformats.org/officeDocument/2006/relationships/image" Target="../media/image5.wmf"/><Relationship Id="rId21" Type="http://schemas.openxmlformats.org/officeDocument/2006/relationships/image" Target="../media/image23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17" Type="http://schemas.openxmlformats.org/officeDocument/2006/relationships/image" Target="../media/image19.wmf"/><Relationship Id="rId2" Type="http://schemas.openxmlformats.org/officeDocument/2006/relationships/image" Target="../media/image4.wmf"/><Relationship Id="rId16" Type="http://schemas.openxmlformats.org/officeDocument/2006/relationships/image" Target="../media/image18.wmf"/><Relationship Id="rId20" Type="http://schemas.openxmlformats.org/officeDocument/2006/relationships/image" Target="../media/image22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19" Type="http://schemas.openxmlformats.org/officeDocument/2006/relationships/image" Target="../media/image21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>
            <a:lvl1pPr algn="l" defTabSz="987425">
              <a:defRPr sz="1200"/>
            </a:lvl1pPr>
          </a:lstStyle>
          <a:p>
            <a:endParaRPr lang="en-US" altLang="zh-CN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>
            <a:lvl1pPr algn="r" defTabSz="987425">
              <a:defRPr sz="1200"/>
            </a:lvl1pPr>
          </a:lstStyle>
          <a:p>
            <a:endParaRPr lang="en-US" altLang="zh-CN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b" anchorCtr="0" compatLnSpc="1">
            <a:prstTxWarp prst="textNoShape">
              <a:avLst/>
            </a:prstTxWarp>
          </a:bodyPr>
          <a:lstStyle>
            <a:lvl1pPr algn="l" defTabSz="987425">
              <a:defRPr sz="1200"/>
            </a:lvl1pPr>
          </a:lstStyle>
          <a:p>
            <a:endParaRPr lang="en-US" altLang="zh-CN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b" anchorCtr="0" compatLnSpc="1">
            <a:prstTxWarp prst="textNoShape">
              <a:avLst/>
            </a:prstTxWarp>
          </a:bodyPr>
          <a:lstStyle>
            <a:lvl1pPr algn="r" defTabSz="987425">
              <a:defRPr sz="1200"/>
            </a:lvl1pPr>
          </a:lstStyle>
          <a:p>
            <a:fld id="{6B511B22-E43A-4A22-A04F-748A766D7D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68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>
            <a:lvl1pPr algn="l" defTabSz="987425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>
            <a:lvl1pPr algn="r" defTabSz="987425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b" anchorCtr="0" compatLnSpc="1">
            <a:prstTxWarp prst="textNoShape">
              <a:avLst/>
            </a:prstTxWarp>
          </a:bodyPr>
          <a:lstStyle>
            <a:lvl1pPr algn="l" defTabSz="987425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b" anchorCtr="0" compatLnSpc="1">
            <a:prstTxWarp prst="textNoShape">
              <a:avLst/>
            </a:prstTxWarp>
          </a:bodyPr>
          <a:lstStyle>
            <a:lvl1pPr algn="r" defTabSz="987425">
              <a:defRPr sz="1200">
                <a:solidFill>
                  <a:schemeClr val="tx1"/>
                </a:solidFill>
              </a:defRPr>
            </a:lvl1pPr>
          </a:lstStyle>
          <a:p>
            <a:fld id="{025B71A1-8DF3-47A7-A3DD-395885C66E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888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20379-D119-4299-83A0-71D918CCF2F8}" type="slidenum">
              <a:rPr lang="en-GB" altLang="zh-CN"/>
              <a:pPr/>
              <a:t>1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68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50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8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.bin"/><Relationship Id="rId18" Type="http://schemas.openxmlformats.org/officeDocument/2006/relationships/oleObject" Target="../embeddings/oleObject7.bin"/><Relationship Id="rId26" Type="http://schemas.openxmlformats.org/officeDocument/2006/relationships/oleObject" Target="../embeddings/oleObject11.bin"/><Relationship Id="rId39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0.wmf"/><Relationship Id="rId34" Type="http://schemas.openxmlformats.org/officeDocument/2006/relationships/image" Target="../media/image14.wmf"/><Relationship Id="rId42" Type="http://schemas.openxmlformats.org/officeDocument/2006/relationships/image" Target="../media/image28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5.png"/><Relationship Id="rId17" Type="http://schemas.openxmlformats.org/officeDocument/2006/relationships/image" Target="../media/image26.png"/><Relationship Id="rId25" Type="http://schemas.openxmlformats.org/officeDocument/2006/relationships/image" Target="../media/image12.wmf"/><Relationship Id="rId33" Type="http://schemas.openxmlformats.org/officeDocument/2006/relationships/oleObject" Target="../embeddings/oleObject16.bin"/><Relationship Id="rId38" Type="http://schemas.openxmlformats.org/officeDocument/2006/relationships/oleObject" Target="../embeddings/oleObject19.bin"/><Relationship Id="rId46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8.bin"/><Relationship Id="rId29" Type="http://schemas.openxmlformats.org/officeDocument/2006/relationships/image" Target="../media/image13.wmf"/><Relationship Id="rId41" Type="http://schemas.openxmlformats.org/officeDocument/2006/relationships/image" Target="../media/image1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24.png"/><Relationship Id="rId24" Type="http://schemas.openxmlformats.org/officeDocument/2006/relationships/oleObject" Target="../embeddings/oleObject10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5.wmf"/><Relationship Id="rId40" Type="http://schemas.openxmlformats.org/officeDocument/2006/relationships/oleObject" Target="../embeddings/oleObject20.bin"/><Relationship Id="rId45" Type="http://schemas.openxmlformats.org/officeDocument/2006/relationships/image" Target="../media/image31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.bin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8.bin"/><Relationship Id="rId10" Type="http://schemas.openxmlformats.org/officeDocument/2006/relationships/image" Target="../media/image6.wmf"/><Relationship Id="rId19" Type="http://schemas.openxmlformats.org/officeDocument/2006/relationships/image" Target="../media/image9.wmf"/><Relationship Id="rId31" Type="http://schemas.openxmlformats.org/officeDocument/2006/relationships/image" Target="../media/image27.png"/><Relationship Id="rId44" Type="http://schemas.openxmlformats.org/officeDocument/2006/relationships/image" Target="../media/image30.png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9.bin"/><Relationship Id="rId27" Type="http://schemas.openxmlformats.org/officeDocument/2006/relationships/oleObject" Target="../embeddings/oleObject12.bin"/><Relationship Id="rId30" Type="http://schemas.openxmlformats.org/officeDocument/2006/relationships/oleObject" Target="../embeddings/oleObject14.bin"/><Relationship Id="rId35" Type="http://schemas.openxmlformats.org/officeDocument/2006/relationships/oleObject" Target="../embeddings/oleObject17.bin"/><Relationship Id="rId43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7.wmf"/><Relationship Id="rId26" Type="http://schemas.openxmlformats.org/officeDocument/2006/relationships/oleObject" Target="../embeddings/oleObject29.bin"/><Relationship Id="rId39" Type="http://schemas.openxmlformats.org/officeDocument/2006/relationships/oleObject" Target="../embeddings/oleObject37.bin"/><Relationship Id="rId3" Type="http://schemas.openxmlformats.org/officeDocument/2006/relationships/image" Target="../media/image33.png"/><Relationship Id="rId21" Type="http://schemas.openxmlformats.org/officeDocument/2006/relationships/image" Target="../media/image26.png"/><Relationship Id="rId34" Type="http://schemas.openxmlformats.org/officeDocument/2006/relationships/oleObject" Target="../embeddings/oleObject34.bin"/><Relationship Id="rId42" Type="http://schemas.openxmlformats.org/officeDocument/2006/relationships/oleObject" Target="../embeddings/oleObject39.bin"/><Relationship Id="rId47" Type="http://schemas.openxmlformats.org/officeDocument/2006/relationships/image" Target="../media/image37.png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5.bin"/><Relationship Id="rId25" Type="http://schemas.openxmlformats.org/officeDocument/2006/relationships/image" Target="../media/image10.wmf"/><Relationship Id="rId33" Type="http://schemas.openxmlformats.org/officeDocument/2006/relationships/image" Target="../media/image13.wmf"/><Relationship Id="rId38" Type="http://schemas.openxmlformats.org/officeDocument/2006/relationships/image" Target="../media/image14.wmf"/><Relationship Id="rId46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png"/><Relationship Id="rId20" Type="http://schemas.openxmlformats.org/officeDocument/2006/relationships/image" Target="../media/image8.wmf"/><Relationship Id="rId29" Type="http://schemas.openxmlformats.org/officeDocument/2006/relationships/image" Target="../media/image12.wmf"/><Relationship Id="rId41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23.bin"/><Relationship Id="rId24" Type="http://schemas.openxmlformats.org/officeDocument/2006/relationships/oleObject" Target="../embeddings/oleObject28.bin"/><Relationship Id="rId32" Type="http://schemas.openxmlformats.org/officeDocument/2006/relationships/oleObject" Target="../embeddings/oleObject33.bin"/><Relationship Id="rId37" Type="http://schemas.openxmlformats.org/officeDocument/2006/relationships/oleObject" Target="../embeddings/oleObject36.bin"/><Relationship Id="rId40" Type="http://schemas.openxmlformats.org/officeDocument/2006/relationships/oleObject" Target="../embeddings/oleObject38.bin"/><Relationship Id="rId45" Type="http://schemas.openxmlformats.org/officeDocument/2006/relationships/image" Target="../media/image17.wmf"/><Relationship Id="rId5" Type="http://schemas.openxmlformats.org/officeDocument/2006/relationships/image" Target="../media/image35.png"/><Relationship Id="rId15" Type="http://schemas.openxmlformats.org/officeDocument/2006/relationships/image" Target="../media/image24.png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30.bin"/><Relationship Id="rId36" Type="http://schemas.openxmlformats.org/officeDocument/2006/relationships/oleObject" Target="../embeddings/oleObject35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4" Type="http://schemas.openxmlformats.org/officeDocument/2006/relationships/oleObject" Target="../embeddings/oleObject40.bin"/><Relationship Id="rId4" Type="http://schemas.openxmlformats.org/officeDocument/2006/relationships/image" Target="../media/image34.png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31.bin"/><Relationship Id="rId35" Type="http://schemas.openxmlformats.org/officeDocument/2006/relationships/image" Target="../media/image27.png"/><Relationship Id="rId43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wmf"/><Relationship Id="rId18" Type="http://schemas.openxmlformats.org/officeDocument/2006/relationships/oleObject" Target="../embeddings/oleObject45.bin"/><Relationship Id="rId26" Type="http://schemas.openxmlformats.org/officeDocument/2006/relationships/image" Target="../media/image10.wmf"/><Relationship Id="rId39" Type="http://schemas.openxmlformats.org/officeDocument/2006/relationships/image" Target="../media/image14.wmf"/><Relationship Id="rId21" Type="http://schemas.openxmlformats.org/officeDocument/2006/relationships/image" Target="../media/image8.wmf"/><Relationship Id="rId34" Type="http://schemas.openxmlformats.org/officeDocument/2006/relationships/image" Target="../media/image13.wmf"/><Relationship Id="rId42" Type="http://schemas.openxmlformats.org/officeDocument/2006/relationships/image" Target="../media/image15.wmf"/><Relationship Id="rId47" Type="http://schemas.openxmlformats.org/officeDocument/2006/relationships/image" Target="../media/image28.png"/><Relationship Id="rId50" Type="http://schemas.openxmlformats.org/officeDocument/2006/relationships/image" Target="../media/image18.wmf"/><Relationship Id="rId55" Type="http://schemas.openxmlformats.org/officeDocument/2006/relationships/oleObject" Target="../embeddings/oleObject64.bin"/><Relationship Id="rId7" Type="http://schemas.openxmlformats.org/officeDocument/2006/relationships/image" Target="../media/image48.png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25.png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3.bin"/><Relationship Id="rId38" Type="http://schemas.openxmlformats.org/officeDocument/2006/relationships/oleObject" Target="../embeddings/oleObject56.bin"/><Relationship Id="rId46" Type="http://schemas.openxmlformats.org/officeDocument/2006/relationships/image" Target="../media/image17.wmf"/><Relationship Id="rId59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png"/><Relationship Id="rId20" Type="http://schemas.openxmlformats.org/officeDocument/2006/relationships/oleObject" Target="../embeddings/oleObject46.bin"/><Relationship Id="rId29" Type="http://schemas.openxmlformats.org/officeDocument/2006/relationships/oleObject" Target="../embeddings/oleObject50.bin"/><Relationship Id="rId41" Type="http://schemas.openxmlformats.org/officeDocument/2006/relationships/oleObject" Target="../embeddings/oleObject58.bin"/><Relationship Id="rId54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7.png"/><Relationship Id="rId11" Type="http://schemas.openxmlformats.org/officeDocument/2006/relationships/image" Target="../media/image4.wmf"/><Relationship Id="rId24" Type="http://schemas.openxmlformats.org/officeDocument/2006/relationships/image" Target="../media/image9.wmf"/><Relationship Id="rId32" Type="http://schemas.openxmlformats.org/officeDocument/2006/relationships/oleObject" Target="../embeddings/oleObject52.bin"/><Relationship Id="rId37" Type="http://schemas.openxmlformats.org/officeDocument/2006/relationships/oleObject" Target="../embeddings/oleObject55.bin"/><Relationship Id="rId40" Type="http://schemas.openxmlformats.org/officeDocument/2006/relationships/oleObject" Target="../embeddings/oleObject57.bin"/><Relationship Id="rId45" Type="http://schemas.openxmlformats.org/officeDocument/2006/relationships/oleObject" Target="../embeddings/oleObject60.bin"/><Relationship Id="rId53" Type="http://schemas.openxmlformats.org/officeDocument/2006/relationships/oleObject" Target="../embeddings/oleObject63.bin"/><Relationship Id="rId58" Type="http://schemas.openxmlformats.org/officeDocument/2006/relationships/image" Target="../media/image22.wmf"/><Relationship Id="rId5" Type="http://schemas.openxmlformats.org/officeDocument/2006/relationships/image" Target="../media/image46.png"/><Relationship Id="rId15" Type="http://schemas.openxmlformats.org/officeDocument/2006/relationships/image" Target="../media/image6.wmf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11.wmf"/><Relationship Id="rId36" Type="http://schemas.openxmlformats.org/officeDocument/2006/relationships/image" Target="../media/image27.png"/><Relationship Id="rId49" Type="http://schemas.openxmlformats.org/officeDocument/2006/relationships/oleObject" Target="../embeddings/oleObject61.bin"/><Relationship Id="rId57" Type="http://schemas.openxmlformats.org/officeDocument/2006/relationships/oleObject" Target="../embeddings/oleObject65.bin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7.wmf"/><Relationship Id="rId31" Type="http://schemas.openxmlformats.org/officeDocument/2006/relationships/oleObject" Target="../embeddings/oleObject51.bin"/><Relationship Id="rId44" Type="http://schemas.openxmlformats.org/officeDocument/2006/relationships/image" Target="../media/image16.wmf"/><Relationship Id="rId52" Type="http://schemas.openxmlformats.org/officeDocument/2006/relationships/image" Target="../media/image19.wmf"/><Relationship Id="rId60" Type="http://schemas.openxmlformats.org/officeDocument/2006/relationships/image" Target="../media/image23.wmf"/><Relationship Id="rId4" Type="http://schemas.openxmlformats.org/officeDocument/2006/relationships/image" Target="../media/image45.png"/><Relationship Id="rId9" Type="http://schemas.openxmlformats.org/officeDocument/2006/relationships/image" Target="../media/image3.wmf"/><Relationship Id="rId14" Type="http://schemas.openxmlformats.org/officeDocument/2006/relationships/oleObject" Target="../embeddings/oleObject44.bin"/><Relationship Id="rId22" Type="http://schemas.openxmlformats.org/officeDocument/2006/relationships/image" Target="../media/image26.png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12.wmf"/><Relationship Id="rId35" Type="http://schemas.openxmlformats.org/officeDocument/2006/relationships/oleObject" Target="../embeddings/oleObject54.bin"/><Relationship Id="rId43" Type="http://schemas.openxmlformats.org/officeDocument/2006/relationships/oleObject" Target="../embeddings/oleObject59.bin"/><Relationship Id="rId48" Type="http://schemas.openxmlformats.org/officeDocument/2006/relationships/image" Target="../media/image49.png"/><Relationship Id="rId56" Type="http://schemas.openxmlformats.org/officeDocument/2006/relationships/image" Target="../media/image21.wmf"/><Relationship Id="rId8" Type="http://schemas.openxmlformats.org/officeDocument/2006/relationships/oleObject" Target="../embeddings/oleObject41.bin"/><Relationship Id="rId51" Type="http://schemas.openxmlformats.org/officeDocument/2006/relationships/oleObject" Target="../embeddings/oleObject62.bin"/><Relationship Id="rId3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71.bin"/><Relationship Id="rId26" Type="http://schemas.openxmlformats.org/officeDocument/2006/relationships/image" Target="../media/image10.wmf"/><Relationship Id="rId39" Type="http://schemas.openxmlformats.org/officeDocument/2006/relationships/oleObject" Target="../embeddings/oleObject82.bin"/><Relationship Id="rId3" Type="http://schemas.openxmlformats.org/officeDocument/2006/relationships/image" Target="../media/image44.png"/><Relationship Id="rId21" Type="http://schemas.openxmlformats.org/officeDocument/2006/relationships/image" Target="../media/image8.wmf"/><Relationship Id="rId34" Type="http://schemas.openxmlformats.org/officeDocument/2006/relationships/oleObject" Target="../embeddings/oleObject79.bin"/><Relationship Id="rId42" Type="http://schemas.openxmlformats.org/officeDocument/2006/relationships/oleObject" Target="../embeddings/oleObject84.bin"/><Relationship Id="rId47" Type="http://schemas.openxmlformats.org/officeDocument/2006/relationships/oleObject" Target="../embeddings/oleObject86.bin"/><Relationship Id="rId7" Type="http://schemas.openxmlformats.org/officeDocument/2006/relationships/image" Target="../media/image48.png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51.png"/><Relationship Id="rId25" Type="http://schemas.openxmlformats.org/officeDocument/2006/relationships/oleObject" Target="../embeddings/oleObject74.bin"/><Relationship Id="rId33" Type="http://schemas.openxmlformats.org/officeDocument/2006/relationships/image" Target="../media/image13.wmf"/><Relationship Id="rId38" Type="http://schemas.openxmlformats.org/officeDocument/2006/relationships/image" Target="../media/image14.wmf"/><Relationship Id="rId46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png"/><Relationship Id="rId20" Type="http://schemas.openxmlformats.org/officeDocument/2006/relationships/oleObject" Target="../embeddings/oleObject72.bin"/><Relationship Id="rId29" Type="http://schemas.openxmlformats.org/officeDocument/2006/relationships/oleObject" Target="../embeddings/oleObject76.bin"/><Relationship Id="rId41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7.png"/><Relationship Id="rId11" Type="http://schemas.openxmlformats.org/officeDocument/2006/relationships/image" Target="../media/image4.wmf"/><Relationship Id="rId24" Type="http://schemas.openxmlformats.org/officeDocument/2006/relationships/image" Target="../media/image9.wmf"/><Relationship Id="rId32" Type="http://schemas.openxmlformats.org/officeDocument/2006/relationships/oleObject" Target="../embeddings/oleObject78.bin"/><Relationship Id="rId37" Type="http://schemas.openxmlformats.org/officeDocument/2006/relationships/oleObject" Target="../embeddings/oleObject81.bin"/><Relationship Id="rId40" Type="http://schemas.openxmlformats.org/officeDocument/2006/relationships/oleObject" Target="../embeddings/oleObject83.bin"/><Relationship Id="rId45" Type="http://schemas.openxmlformats.org/officeDocument/2006/relationships/image" Target="../media/image17.wmf"/><Relationship Id="rId5" Type="http://schemas.openxmlformats.org/officeDocument/2006/relationships/image" Target="../media/image46.png"/><Relationship Id="rId15" Type="http://schemas.openxmlformats.org/officeDocument/2006/relationships/image" Target="../media/image6.wmf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11.wmf"/><Relationship Id="rId36" Type="http://schemas.openxmlformats.org/officeDocument/2006/relationships/oleObject" Target="../embeddings/oleObject80.bin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7.wmf"/><Relationship Id="rId31" Type="http://schemas.openxmlformats.org/officeDocument/2006/relationships/oleObject" Target="../embeddings/oleObject77.bin"/><Relationship Id="rId44" Type="http://schemas.openxmlformats.org/officeDocument/2006/relationships/oleObject" Target="../embeddings/oleObject85.bin"/><Relationship Id="rId4" Type="http://schemas.openxmlformats.org/officeDocument/2006/relationships/image" Target="../media/image45.png"/><Relationship Id="rId9" Type="http://schemas.openxmlformats.org/officeDocument/2006/relationships/image" Target="../media/image3.wmf"/><Relationship Id="rId14" Type="http://schemas.openxmlformats.org/officeDocument/2006/relationships/oleObject" Target="../embeddings/oleObject70.bin"/><Relationship Id="rId22" Type="http://schemas.openxmlformats.org/officeDocument/2006/relationships/image" Target="../media/image52.png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12.wmf"/><Relationship Id="rId35" Type="http://schemas.openxmlformats.org/officeDocument/2006/relationships/image" Target="../media/image38.png"/><Relationship Id="rId43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39.png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53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subTitle" idx="1"/>
          </p:nvPr>
        </p:nvSpPr>
        <p:spPr>
          <a:xfrm>
            <a:off x="323528" y="1532384"/>
            <a:ext cx="8496944" cy="2040632"/>
          </a:xfrm>
        </p:spPr>
        <p:txBody>
          <a:bodyPr anchor="t">
            <a:normAutofit/>
          </a:bodyPr>
          <a:lstStyle/>
          <a:p>
            <a:pPr algn="ctr" eaLnBrk="1" hangingPunct="1"/>
            <a:r>
              <a:rPr lang="en-US" altLang="zh-CN" sz="4400" b="1" dirty="0" smtClean="0">
                <a:solidFill>
                  <a:srgbClr val="C00000"/>
                </a:solidFill>
                <a:latin typeface="+mj-lt"/>
                <a:ea typeface="宋体" charset="-122"/>
              </a:rPr>
              <a:t>Determining the Relative Accuracy of Attributes</a:t>
            </a:r>
            <a:endParaRPr lang="en-US" altLang="zh-CN" sz="2400" dirty="0" smtClean="0">
              <a:solidFill>
                <a:srgbClr val="0070C0"/>
              </a:solidFill>
              <a:latin typeface="Franklin Gothic Heavy" pitchFamily="34" charset="0"/>
              <a:ea typeface="宋体" charset="-122"/>
            </a:endParaRPr>
          </a:p>
          <a:p>
            <a:pPr algn="l" eaLnBrk="1" hangingPunct="1"/>
            <a:r>
              <a:rPr lang="en-US" altLang="zh-CN" sz="2800" dirty="0" smtClean="0">
                <a:solidFill>
                  <a:srgbClr val="0070C0"/>
                </a:solidFill>
                <a:latin typeface="Franklin Gothic Heavy" pitchFamily="34" charset="0"/>
                <a:ea typeface="宋体" charset="-122"/>
              </a:rPr>
              <a:t>	</a:t>
            </a:r>
            <a:endParaRPr lang="en-US" altLang="zh-CN" dirty="0" smtClean="0">
              <a:solidFill>
                <a:srgbClr val="0070C0"/>
              </a:solidFill>
              <a:latin typeface="Franklin Gothic Heavy" pitchFamily="34" charset="0"/>
              <a:ea typeface="宋体" charset="-122"/>
            </a:endParaRPr>
          </a:p>
          <a:p>
            <a:pPr eaLnBrk="1" hangingPunct="1"/>
            <a:endParaRPr lang="en-US" altLang="zh-CN" sz="3600" dirty="0" smtClean="0">
              <a:solidFill>
                <a:srgbClr val="00B0F0"/>
              </a:solidFill>
              <a:latin typeface="Franklin Gothic Heavy" pitchFamily="34" charset="0"/>
              <a:ea typeface="宋体" charset="-122"/>
            </a:endParaRPr>
          </a:p>
          <a:p>
            <a:pPr eaLnBrk="1" hangingPunct="1"/>
            <a:endParaRPr lang="zh-CN" altLang="en-US" sz="4000" dirty="0" smtClean="0">
              <a:latin typeface="Franklin Gothic Heavy" pitchFamily="34" charset="0"/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3643313"/>
            <a:ext cx="7776343" cy="187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80000"/>
              </a:lnSpc>
              <a:spcBef>
                <a:spcPct val="0"/>
              </a:spcBef>
              <a:spcAft>
                <a:spcPct val="80000"/>
              </a:spcAft>
              <a:buNone/>
            </a:pPr>
            <a:r>
              <a:rPr lang="en-US" sz="2400" b="1" dirty="0" smtClean="0">
                <a:solidFill>
                  <a:srgbClr val="000000"/>
                </a:solidFill>
                <a:ea typeface="宋体" pitchFamily="2" charset="-122"/>
              </a:rPr>
              <a:t>Yang Cao</a:t>
            </a:r>
            <a:r>
              <a:rPr lang="en-US" sz="24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sz="2400" baseline="30000" dirty="0" smtClean="0">
                <a:solidFill>
                  <a:srgbClr val="000000"/>
                </a:solidFill>
                <a:ea typeface="宋体" pitchFamily="2" charset="-122"/>
              </a:rPr>
              <a:t>1, 2</a:t>
            </a:r>
            <a:r>
              <a:rPr lang="en-US" sz="2400" dirty="0" smtClean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ea typeface="宋体" pitchFamily="2" charset="-122"/>
              </a:rPr>
              <a:t>Wenfei</a:t>
            </a:r>
            <a:r>
              <a:rPr lang="en-US" sz="2400" dirty="0" smtClean="0">
                <a:solidFill>
                  <a:srgbClr val="000000"/>
                </a:solidFill>
                <a:ea typeface="宋体" pitchFamily="2" charset="-122"/>
              </a:rPr>
              <a:t> Fan </a:t>
            </a:r>
            <a:r>
              <a:rPr lang="en-US" sz="2400" baseline="30000" dirty="0" smtClean="0">
                <a:solidFill>
                  <a:srgbClr val="000000"/>
                </a:solidFill>
                <a:ea typeface="宋体" pitchFamily="2" charset="-122"/>
              </a:rPr>
              <a:t>1, 2</a:t>
            </a:r>
            <a:r>
              <a:rPr lang="en-US" sz="2400" dirty="0" smtClean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ea typeface="宋体" pitchFamily="2" charset="-122"/>
              </a:rPr>
              <a:t>Wenyuan</a:t>
            </a:r>
            <a:r>
              <a:rPr lang="en-US" sz="2400" dirty="0" smtClean="0">
                <a:solidFill>
                  <a:srgbClr val="000000"/>
                </a:solidFill>
                <a:ea typeface="宋体" pitchFamily="2" charset="-122"/>
              </a:rPr>
              <a:t> Yu </a:t>
            </a:r>
            <a:r>
              <a:rPr lang="en-US" sz="2400" baseline="30000" dirty="0" smtClean="0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sz="240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 algn="ctr" fontAlgn="auto">
              <a:lnSpc>
                <a:spcPct val="80000"/>
              </a:lnSpc>
              <a:spcBef>
                <a:spcPct val="0"/>
              </a:spcBef>
              <a:spcAft>
                <a:spcPct val="60000"/>
              </a:spcAft>
              <a:buNone/>
            </a:pPr>
            <a:r>
              <a:rPr lang="en-US" sz="2400" baseline="30000" dirty="0" smtClean="0">
                <a:solidFill>
                  <a:srgbClr val="0000CC"/>
                </a:solidFill>
                <a:ea typeface="宋体" pitchFamily="2" charset="-122"/>
              </a:rPr>
              <a:t>1</a:t>
            </a:r>
            <a:r>
              <a:rPr lang="en-US" sz="2400" dirty="0" smtClean="0">
                <a:solidFill>
                  <a:srgbClr val="0000CC"/>
                </a:solidFill>
                <a:ea typeface="宋体" pitchFamily="2" charset="-122"/>
              </a:rPr>
              <a:t>University of Edinburgh       </a:t>
            </a:r>
          </a:p>
          <a:p>
            <a:pPr marL="0" indent="0" algn="ctr" fontAlgn="auto">
              <a:lnSpc>
                <a:spcPct val="80000"/>
              </a:lnSpc>
              <a:spcBef>
                <a:spcPct val="0"/>
              </a:spcBef>
              <a:spcAft>
                <a:spcPct val="60000"/>
              </a:spcAft>
              <a:buNone/>
            </a:pPr>
            <a:r>
              <a:rPr lang="en-US" sz="2400" baseline="30000" dirty="0" smtClean="0">
                <a:solidFill>
                  <a:srgbClr val="0000CC"/>
                </a:solidFill>
                <a:ea typeface="宋体" pitchFamily="2" charset="-122"/>
              </a:rPr>
              <a:t>2</a:t>
            </a:r>
            <a:r>
              <a:rPr lang="en-US" sz="2400" dirty="0" smtClean="0">
                <a:solidFill>
                  <a:srgbClr val="0000CC"/>
                </a:solidFill>
                <a:ea typeface="宋体" pitchFamily="2" charset="-122"/>
              </a:rPr>
              <a:t>Beihang University</a:t>
            </a:r>
          </a:p>
          <a:p>
            <a:pPr algn="ctr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endParaRPr lang="en-US" sz="2400" b="1" dirty="0" smtClean="0">
              <a:solidFill>
                <a:srgbClr val="0000CC"/>
              </a:solidFill>
              <a:ea typeface="宋体" pitchFamily="2" charset="-122"/>
            </a:endParaRPr>
          </a:p>
        </p:txBody>
      </p:sp>
      <p:pic>
        <p:nvPicPr>
          <p:cNvPr id="6" name="Picture 4" descr="cr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76" y="5733256"/>
            <a:ext cx="6858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BUA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877272"/>
            <a:ext cx="7715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framework for deducing target tuples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10</a:t>
            </a:fld>
            <a:endParaRPr lang="en-US" altLang="zh-CN"/>
          </a:p>
        </p:txBody>
      </p:sp>
      <p:grpSp>
        <p:nvGrpSpPr>
          <p:cNvPr id="10" name="Group 9"/>
          <p:cNvGrpSpPr/>
          <p:nvPr/>
        </p:nvGrpSpPr>
        <p:grpSpPr>
          <a:xfrm>
            <a:off x="1223628" y="1738283"/>
            <a:ext cx="3096344" cy="504056"/>
            <a:chOff x="827584" y="1772816"/>
            <a:chExt cx="3096344" cy="504056"/>
          </a:xfrm>
        </p:grpSpPr>
        <p:sp>
          <p:nvSpPr>
            <p:cNvPr id="3" name="Flowchart: Data 2"/>
            <p:cNvSpPr/>
            <p:nvPr/>
          </p:nvSpPr>
          <p:spPr bwMode="auto">
            <a:xfrm>
              <a:off x="827584" y="1772816"/>
              <a:ext cx="3096344" cy="504056"/>
            </a:xfrm>
            <a:prstGeom prst="flowChartInputOutp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rtlCol="0" anchor="ctr"/>
            <a:lstStyle/>
            <a:p>
              <a:pPr algn="l" defTabSz="971550">
                <a:lnSpc>
                  <a:spcPct val="120000"/>
                </a:lnSpc>
                <a:buClr>
                  <a:srgbClr val="CE9964"/>
                </a:buClr>
                <a:buSzPct val="90000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87624" y="1804754"/>
                  <a:ext cx="23762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  <a:cs typeface="Arial" pitchFamily="34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  <a:cs typeface="Arial" pitchFamily="34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Arial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Arial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cs typeface="Arial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Σ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𝑒</m:t>
                                </m:r>
                              </m:sub>
                              <m:sup/>
                            </m:sSubSup>
                          </m:e>
                          <m:sup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0</m:t>
                                </m:r>
                              </m:sub>
                              <m:sup/>
                            </m:sSubSup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1804754"/>
                  <a:ext cx="2376264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572000" y="1590395"/>
            <a:ext cx="2880320" cy="738450"/>
            <a:chOff x="4572000" y="1590395"/>
            <a:chExt cx="2880320" cy="738450"/>
          </a:xfrm>
        </p:grpSpPr>
        <p:sp>
          <p:nvSpPr>
            <p:cNvPr id="12" name="Flowchart: Decision 11"/>
            <p:cNvSpPr/>
            <p:nvPr/>
          </p:nvSpPr>
          <p:spPr bwMode="auto">
            <a:xfrm>
              <a:off x="4572000" y="1590395"/>
              <a:ext cx="2880320" cy="73845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006600"/>
              </a:solidFill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60032" y="1732746"/>
              <a:ext cx="230425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i="1" dirty="0" smtClean="0"/>
                <a:t>S</a:t>
              </a:r>
              <a:r>
                <a:rPr lang="en-US" dirty="0" smtClean="0"/>
                <a:t> Church-Rosser?</a:t>
              </a:r>
              <a:endParaRPr lang="en-GB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00" y="2762558"/>
            <a:ext cx="2880320" cy="738450"/>
            <a:chOff x="4572000" y="1590395"/>
            <a:chExt cx="2880320" cy="738450"/>
          </a:xfrm>
          <a:noFill/>
        </p:grpSpPr>
        <p:sp>
          <p:nvSpPr>
            <p:cNvPr id="16" name="Flowchart: Decision 15"/>
            <p:cNvSpPr/>
            <p:nvPr/>
          </p:nvSpPr>
          <p:spPr bwMode="auto">
            <a:xfrm>
              <a:off x="4572000" y="1590395"/>
              <a:ext cx="2880320" cy="73845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60032" y="1732746"/>
              <a:ext cx="2304256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complete </a:t>
              </a:r>
              <a:r>
                <a:rPr lang="en-US" i="1" dirty="0" err="1" smtClean="0"/>
                <a:t>t</a:t>
              </a:r>
              <a:r>
                <a:rPr lang="en-US" i="1" baseline="-25000" dirty="0" err="1" smtClean="0"/>
                <a:t>e</a:t>
              </a:r>
              <a:r>
                <a:rPr lang="en-US" dirty="0" smtClean="0"/>
                <a:t> derived?</a:t>
              </a:r>
              <a:endParaRPr lang="en-GB" dirty="0"/>
            </a:p>
          </p:txBody>
        </p:sp>
      </p:grpSp>
      <p:grpSp>
        <p:nvGrpSpPr>
          <p:cNvPr id="1331" name="Group 1330"/>
          <p:cNvGrpSpPr/>
          <p:nvPr/>
        </p:nvGrpSpPr>
        <p:grpSpPr>
          <a:xfrm>
            <a:off x="1403648" y="4593322"/>
            <a:ext cx="2736304" cy="707886"/>
            <a:chOff x="1403648" y="4593322"/>
            <a:chExt cx="2736304" cy="707886"/>
          </a:xfrm>
        </p:grpSpPr>
        <p:sp>
          <p:nvSpPr>
            <p:cNvPr id="18" name="Flowchart: Predefined Process 17"/>
            <p:cNvSpPr/>
            <p:nvPr/>
          </p:nvSpPr>
          <p:spPr bwMode="auto">
            <a:xfrm>
              <a:off x="1403648" y="4593322"/>
              <a:ext cx="2736304" cy="707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006600"/>
              </a:solidFill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91680" y="4593322"/>
              <a:ext cx="2160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Compute top-</a:t>
              </a:r>
              <a:r>
                <a:rPr lang="en-US" i="1" dirty="0" smtClean="0"/>
                <a:t>k</a:t>
              </a:r>
              <a:r>
                <a:rPr lang="en-US" dirty="0" smtClean="0"/>
                <a:t> candidate targets </a:t>
              </a:r>
              <a:r>
                <a:rPr lang="en-US" i="1" dirty="0" err="1" smtClean="0"/>
                <a:t>T</a:t>
              </a:r>
              <a:r>
                <a:rPr lang="en-US" i="1" baseline="-25000" dirty="0" err="1" smtClean="0"/>
                <a:t>e</a:t>
              </a:r>
              <a:endParaRPr lang="en-GB" i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64088" y="4869160"/>
            <a:ext cx="3611222" cy="576064"/>
            <a:chOff x="827584" y="1772816"/>
            <a:chExt cx="2869537" cy="504056"/>
          </a:xfrm>
        </p:grpSpPr>
        <p:sp>
          <p:nvSpPr>
            <p:cNvPr id="21" name="Flowchart: Data 20"/>
            <p:cNvSpPr/>
            <p:nvPr/>
          </p:nvSpPr>
          <p:spPr bwMode="auto">
            <a:xfrm>
              <a:off x="827584" y="1772816"/>
              <a:ext cx="2869537" cy="504056"/>
            </a:xfrm>
            <a:prstGeom prst="flowChartInputOutp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rtlCol="0" anchor="ctr"/>
            <a:lstStyle/>
            <a:p>
              <a:pPr algn="l" defTabSz="971550">
                <a:lnSpc>
                  <a:spcPct val="120000"/>
                </a:lnSpc>
                <a:buClr>
                  <a:srgbClr val="CE9964"/>
                </a:buClr>
                <a:buSzPct val="90000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1531" y="1835823"/>
              <a:ext cx="2736304" cy="350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Arial" pitchFamily="34" charset="0"/>
                </a:rPr>
                <a:t>Preference Model </a:t>
              </a:r>
              <a:r>
                <a:rPr lang="en-US" i="1" dirty="0" smtClean="0">
                  <a:cs typeface="Arial" pitchFamily="34" charset="0"/>
                </a:rPr>
                <a:t>(</a:t>
              </a:r>
              <a:r>
                <a:rPr lang="en-US" i="1" dirty="0" err="1" smtClean="0">
                  <a:cs typeface="Arial" pitchFamily="34" charset="0"/>
                </a:rPr>
                <a:t>k,p</a:t>
              </a:r>
              <a:r>
                <a:rPr lang="en-US" i="1" dirty="0" smtClean="0">
                  <a:cs typeface="Arial" pitchFamily="34" charset="0"/>
                </a:rPr>
                <a:t>(.))</a:t>
              </a:r>
              <a:endParaRPr lang="en-GB" i="1" dirty="0">
                <a:cs typeface="Arial" pitchFamily="34" charset="0"/>
              </a:endParaRPr>
            </a:p>
          </p:txBody>
        </p:sp>
      </p:grpSp>
      <p:grpSp>
        <p:nvGrpSpPr>
          <p:cNvPr id="1334" name="Group 1333"/>
          <p:cNvGrpSpPr/>
          <p:nvPr/>
        </p:nvGrpSpPr>
        <p:grpSpPr>
          <a:xfrm>
            <a:off x="395536" y="2954685"/>
            <a:ext cx="3096344" cy="1155270"/>
            <a:chOff x="395536" y="2954685"/>
            <a:chExt cx="3096344" cy="1155270"/>
          </a:xfrm>
        </p:grpSpPr>
        <p:sp>
          <p:nvSpPr>
            <p:cNvPr id="23" name="Flowchart: Process 22"/>
            <p:cNvSpPr/>
            <p:nvPr/>
          </p:nvSpPr>
          <p:spPr bwMode="auto">
            <a:xfrm>
              <a:off x="1691680" y="3294036"/>
              <a:ext cx="1800200" cy="396044"/>
            </a:xfrm>
            <a:prstGeom prst="flowChartProcess">
              <a:avLst/>
            </a:prstGeom>
            <a:noFill/>
            <a:ln w="31750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</a:extLst>
          </p:spPr>
          <p:txBody>
            <a:bodyPr rtlCol="0" anchor="ctr"/>
            <a:lstStyle/>
            <a:p>
              <a:pPr defTabSz="971550">
                <a:lnSpc>
                  <a:spcPct val="120000"/>
                </a:lnSpc>
                <a:buClr>
                  <a:srgbClr val="CE9964"/>
                </a:buClr>
                <a:buSzPct val="90000"/>
              </a:pPr>
              <a:r>
                <a:rPr lang="en-US" sz="2200" i="1" dirty="0" smtClean="0">
                  <a:cs typeface="Times New Roman" pitchFamily="18" charset="0"/>
                </a:rPr>
                <a:t>feedback</a:t>
              </a:r>
              <a:endParaRPr lang="en-GB" sz="2200" i="1" dirty="0" smtClean="0">
                <a:cs typeface="Times New Roman" pitchFamily="18" charset="0"/>
              </a:endParaRPr>
            </a:p>
          </p:txBody>
        </p:sp>
        <p:pic>
          <p:nvPicPr>
            <p:cNvPr id="1325" name="Picture 301" descr="D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954685"/>
              <a:ext cx="1217202" cy="1155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Arrow Connector 24"/>
          <p:cNvCxnSpPr>
            <a:stCxn id="18" idx="0"/>
          </p:cNvCxnSpPr>
          <p:nvPr/>
        </p:nvCxnSpPr>
        <p:spPr>
          <a:xfrm flipV="1">
            <a:off x="2771800" y="3690080"/>
            <a:ext cx="0" cy="90324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99792" y="414170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00CC"/>
                </a:solidFill>
              </a:rPr>
              <a:t>T</a:t>
            </a:r>
            <a:r>
              <a:rPr lang="en-US" i="1" baseline="-25000" dirty="0" err="1" smtClean="0">
                <a:solidFill>
                  <a:srgbClr val="0000CC"/>
                </a:solidFill>
              </a:rPr>
              <a:t>e</a:t>
            </a:r>
            <a:endParaRPr lang="en-GB" i="1" dirty="0">
              <a:solidFill>
                <a:srgbClr val="0000CC"/>
              </a:solidFill>
            </a:endParaRPr>
          </a:p>
        </p:txBody>
      </p:sp>
      <p:cxnSp>
        <p:nvCxnSpPr>
          <p:cNvPr id="28" name="Straight Arrow Connector 27"/>
          <p:cNvCxnSpPr>
            <a:endCxn id="3" idx="4"/>
          </p:cNvCxnSpPr>
          <p:nvPr/>
        </p:nvCxnSpPr>
        <p:spPr>
          <a:xfrm flipV="1">
            <a:off x="2771800" y="2242339"/>
            <a:ext cx="0" cy="105169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792" y="281286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00CC"/>
                </a:solidFill>
              </a:rPr>
              <a:t>t'</a:t>
            </a:r>
            <a:r>
              <a:rPr lang="en-US" i="1" baseline="-25000" dirty="0" err="1" smtClean="0">
                <a:solidFill>
                  <a:srgbClr val="0000CC"/>
                </a:solidFill>
              </a:rPr>
              <a:t>e</a:t>
            </a:r>
            <a:endParaRPr lang="en-GB" i="1" dirty="0">
              <a:solidFill>
                <a:srgbClr val="0000CC"/>
              </a:solidFill>
            </a:endParaRPr>
          </a:p>
        </p:txBody>
      </p:sp>
      <p:cxnSp>
        <p:nvCxnSpPr>
          <p:cNvPr id="32" name="Straight Arrow Connector 31"/>
          <p:cNvCxnSpPr>
            <a:stCxn id="12" idx="2"/>
            <a:endCxn id="16" idx="0"/>
          </p:cNvCxnSpPr>
          <p:nvPr/>
        </p:nvCxnSpPr>
        <p:spPr>
          <a:xfrm>
            <a:off x="6012160" y="2328845"/>
            <a:ext cx="0" cy="43371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06790" y="2276872"/>
            <a:ext cx="65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Yes</a:t>
            </a:r>
            <a:endParaRPr lang="en-GB" dirty="0">
              <a:solidFill>
                <a:srgbClr val="0000CC"/>
              </a:solidFill>
            </a:endParaRPr>
          </a:p>
        </p:txBody>
      </p:sp>
      <p:cxnSp>
        <p:nvCxnSpPr>
          <p:cNvPr id="39" name="Elbow Connector 38"/>
          <p:cNvCxnSpPr>
            <a:stCxn id="16" idx="2"/>
          </p:cNvCxnSpPr>
          <p:nvPr/>
        </p:nvCxnSpPr>
        <p:spPr>
          <a:xfrm rot="5400000">
            <a:off x="4427983" y="3212977"/>
            <a:ext cx="1296146" cy="1872208"/>
          </a:xfrm>
          <a:prstGeom prst="bentConnector2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40152" y="3544028"/>
            <a:ext cx="65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No</a:t>
            </a:r>
            <a:endParaRPr lang="en-GB" dirty="0">
              <a:solidFill>
                <a:srgbClr val="0000CC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139952" y="5085184"/>
            <a:ext cx="1656184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  <a:endCxn id="12" idx="1"/>
          </p:cNvCxnSpPr>
          <p:nvPr/>
        </p:nvCxnSpPr>
        <p:spPr>
          <a:xfrm flipV="1">
            <a:off x="3959932" y="1959620"/>
            <a:ext cx="612068" cy="1065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3"/>
            <a:endCxn id="54" idx="1"/>
          </p:cNvCxnSpPr>
          <p:nvPr/>
        </p:nvCxnSpPr>
        <p:spPr>
          <a:xfrm flipV="1">
            <a:off x="7452320" y="3121623"/>
            <a:ext cx="595824" cy="1016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83174" y="2717896"/>
            <a:ext cx="65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Yes</a:t>
            </a:r>
            <a:endParaRPr lang="en-GB" dirty="0">
              <a:solidFill>
                <a:srgbClr val="0000CC"/>
              </a:solidFill>
            </a:endParaRPr>
          </a:p>
        </p:txBody>
      </p:sp>
      <p:grpSp>
        <p:nvGrpSpPr>
          <p:cNvPr id="1330" name="Group 1329"/>
          <p:cNvGrpSpPr/>
          <p:nvPr/>
        </p:nvGrpSpPr>
        <p:grpSpPr>
          <a:xfrm>
            <a:off x="7884368" y="2852936"/>
            <a:ext cx="1368152" cy="537373"/>
            <a:chOff x="7884368" y="2852936"/>
            <a:chExt cx="1368152" cy="537373"/>
          </a:xfrm>
        </p:grpSpPr>
        <p:sp>
          <p:nvSpPr>
            <p:cNvPr id="54" name="Flowchart: Alternate Process 53"/>
            <p:cNvSpPr/>
            <p:nvPr/>
          </p:nvSpPr>
          <p:spPr bwMode="auto">
            <a:xfrm>
              <a:off x="8048144" y="2852936"/>
              <a:ext cx="1043608" cy="537373"/>
            </a:xfrm>
            <a:prstGeom prst="flowChartAlternateProcess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</a:extLst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884368" y="2931728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Return </a:t>
              </a:r>
              <a:r>
                <a:rPr lang="en-US" i="1" dirty="0" err="1" smtClean="0">
                  <a:solidFill>
                    <a:schemeClr val="tx1"/>
                  </a:solidFill>
                </a:rPr>
                <a:t>t</a:t>
              </a:r>
              <a:r>
                <a:rPr lang="en-US" i="1" baseline="-25000" dirty="0" err="1" smtClean="0">
                  <a:solidFill>
                    <a:schemeClr val="tx1"/>
                  </a:solidFill>
                </a:rPr>
                <a:t>e</a:t>
              </a:r>
              <a:endParaRPr lang="en-GB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940152" y="1228690"/>
            <a:ext cx="65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No</a:t>
            </a:r>
            <a:endParaRPr lang="en-GB" dirty="0">
              <a:solidFill>
                <a:srgbClr val="0000CC"/>
              </a:solidFill>
            </a:endParaRPr>
          </a:p>
        </p:txBody>
      </p:sp>
      <p:grpSp>
        <p:nvGrpSpPr>
          <p:cNvPr id="1329" name="Group 1328"/>
          <p:cNvGrpSpPr/>
          <p:nvPr/>
        </p:nvGrpSpPr>
        <p:grpSpPr>
          <a:xfrm>
            <a:off x="2123728" y="1590394"/>
            <a:ext cx="3888432" cy="2774710"/>
            <a:chOff x="2123728" y="1590394"/>
            <a:chExt cx="3888432" cy="2774710"/>
          </a:xfrm>
        </p:grpSpPr>
        <p:grpSp>
          <p:nvGrpSpPr>
            <p:cNvPr id="1328" name="Group 1327"/>
            <p:cNvGrpSpPr/>
            <p:nvPr/>
          </p:nvGrpSpPr>
          <p:grpSpPr>
            <a:xfrm>
              <a:off x="2123728" y="1590394"/>
              <a:ext cx="3888432" cy="2774710"/>
              <a:chOff x="2123728" y="1590394"/>
              <a:chExt cx="3888432" cy="2774710"/>
            </a:xfrm>
          </p:grpSpPr>
          <p:cxnSp>
            <p:nvCxnSpPr>
              <p:cNvPr id="1321" name="Elbow Connector 1320"/>
              <p:cNvCxnSpPr>
                <a:stCxn id="12" idx="0"/>
              </p:cNvCxnSpPr>
              <p:nvPr/>
            </p:nvCxnSpPr>
            <p:spPr>
              <a:xfrm rot="16200000" flipH="1" flipV="1">
                <a:off x="2692262" y="1021860"/>
                <a:ext cx="2751363" cy="3888432"/>
              </a:xfrm>
              <a:prstGeom prst="bentConnector4">
                <a:avLst>
                  <a:gd name="adj1" fmla="val -8309"/>
                  <a:gd name="adj2" fmla="val 144666"/>
                </a:avLst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Straight Arrow Connector 1326"/>
              <p:cNvCxnSpPr/>
              <p:nvPr/>
            </p:nvCxnSpPr>
            <p:spPr>
              <a:xfrm flipH="1" flipV="1">
                <a:off x="2123728" y="3672076"/>
                <a:ext cx="6828" cy="693028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2130556" y="2210641"/>
              <a:ext cx="0" cy="1051697"/>
            </a:xfrm>
            <a:prstGeom prst="straightConnector1">
              <a:avLst/>
            </a:prstGeom>
            <a:ln w="508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7" name="Group 1336"/>
          <p:cNvGrpSpPr/>
          <p:nvPr/>
        </p:nvGrpSpPr>
        <p:grpSpPr>
          <a:xfrm>
            <a:off x="6876256" y="1268760"/>
            <a:ext cx="1440160" cy="400110"/>
            <a:chOff x="6876256" y="1268760"/>
            <a:chExt cx="1883030" cy="400110"/>
          </a:xfrm>
        </p:grpSpPr>
        <p:sp>
          <p:nvSpPr>
            <p:cNvPr id="1335" name="Rounded Rectangular Callout 1334"/>
            <p:cNvSpPr/>
            <p:nvPr/>
          </p:nvSpPr>
          <p:spPr bwMode="auto">
            <a:xfrm>
              <a:off x="6876256" y="1268760"/>
              <a:ext cx="1883030" cy="400110"/>
            </a:xfrm>
            <a:prstGeom prst="wedgeRoundRectCallout">
              <a:avLst>
                <a:gd name="adj1" fmla="val -54542"/>
                <a:gd name="adj2" fmla="val 65395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6" name="TextBox 1335"/>
                <p:cNvSpPr txBox="1"/>
                <p:nvPr/>
              </p:nvSpPr>
              <p:spPr>
                <a:xfrm>
                  <a:off x="6876256" y="1268760"/>
                  <a:ext cx="18830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 algn="l">
                    <a:buFont typeface="Arial" pitchFamily="34" charset="0"/>
                    <a:buChar char="•"/>
                  </a:pPr>
                  <a:r>
                    <a:rPr lang="en-US" b="1" dirty="0" smtClean="0">
                      <a:solidFill>
                        <a:schemeClr val="tx1"/>
                      </a:solidFill>
                    </a:rPr>
                    <a:t>IsCR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</m:oMath>
                  </a14:m>
                  <a:endParaRPr lang="en-US" b="0" i="0" dirty="0" smtClean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1336" name="TextBox 1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1268760"/>
                  <a:ext cx="1883030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814" t="-7576" b="-257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0" name="Group 1339"/>
          <p:cNvGrpSpPr/>
          <p:nvPr/>
        </p:nvGrpSpPr>
        <p:grpSpPr>
          <a:xfrm>
            <a:off x="737574" y="5637148"/>
            <a:ext cx="1962218" cy="923330"/>
            <a:chOff x="737574" y="5637148"/>
            <a:chExt cx="1962218" cy="923330"/>
          </a:xfrm>
        </p:grpSpPr>
        <p:sp>
          <p:nvSpPr>
            <p:cNvPr id="1338" name="Rounded Rectangular Callout 1337"/>
            <p:cNvSpPr/>
            <p:nvPr/>
          </p:nvSpPr>
          <p:spPr bwMode="auto">
            <a:xfrm>
              <a:off x="737574" y="5637148"/>
              <a:ext cx="1854206" cy="923330"/>
            </a:xfrm>
            <a:prstGeom prst="wedgeRoundRectCallout">
              <a:avLst>
                <a:gd name="adj1" fmla="val 7204"/>
                <a:gd name="adj2" fmla="val -80815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339" name="TextBox 1338"/>
            <p:cNvSpPr txBox="1"/>
            <p:nvPr/>
          </p:nvSpPr>
          <p:spPr>
            <a:xfrm>
              <a:off x="737574" y="5637148"/>
              <a:ext cx="19622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itchFamily="34" charset="0"/>
                <a:buChar char="•"/>
              </a:pPr>
              <a:r>
                <a:rPr lang="en-US" sz="1800" b="1" dirty="0" err="1" smtClean="0"/>
                <a:t>RankJoinCT</a:t>
              </a:r>
              <a:endParaRPr lang="en-US" sz="1800" b="1" dirty="0" smtClean="0"/>
            </a:p>
            <a:p>
              <a:pPr marL="285750" indent="-285750" algn="l">
                <a:buFont typeface="Arial" pitchFamily="34" charset="0"/>
                <a:buChar char="•"/>
              </a:pPr>
              <a:r>
                <a:rPr lang="en-US" sz="1800" b="1" dirty="0" err="1" smtClean="0"/>
                <a:t>TopKCT</a:t>
              </a:r>
              <a:endParaRPr lang="en-US" sz="1800" b="1" dirty="0" smtClean="0"/>
            </a:p>
            <a:p>
              <a:pPr marL="285750" indent="-285750" algn="l">
                <a:buFont typeface="Arial" pitchFamily="34" charset="0"/>
                <a:buChar char="•"/>
              </a:pPr>
              <a:r>
                <a:rPr lang="en-US" sz="1800" b="1" dirty="0" err="1" smtClean="0"/>
                <a:t>TopKCT</a:t>
              </a:r>
              <a:r>
                <a:rPr lang="en-US" sz="1800" b="1" baseline="-25000" dirty="0" err="1" smtClean="0"/>
                <a:t>h</a:t>
              </a:r>
              <a:endParaRPr lang="en-GB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126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5" grpId="0"/>
      <p:bldP spid="42" grpId="0"/>
      <p:bldP spid="57" grpId="0"/>
      <p:bldP spid="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itchFamily="2" charset="2"/>
                  <a:buChar char="ü"/>
                </a:pPr>
                <a:r>
                  <a:rPr lang="en-US" b="1" dirty="0" smtClean="0">
                    <a:solidFill>
                      <a:srgbClr val="0000CC"/>
                    </a:solidFill>
                  </a:rPr>
                  <a:t>Checking Church-Rosser property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dirty="0" smtClean="0">
                    <a:solidFill>
                      <a:srgbClr val="006600"/>
                    </a:solidFill>
                  </a:rPr>
                  <a:t>IsCR</a:t>
                </a:r>
                <a:endParaRPr lang="en-US" dirty="0">
                  <a:solidFill>
                    <a:srgbClr val="0066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</m:d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GB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))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itchFamily="2" charset="2"/>
                  <a:buChar char="ü"/>
                </a:pPr>
                <a:r>
                  <a:rPr lang="en-US" b="1" dirty="0" smtClean="0">
                    <a:solidFill>
                      <a:srgbClr val="0000CC"/>
                    </a:solidFill>
                  </a:rPr>
                  <a:t>Top-</a:t>
                </a:r>
                <a:r>
                  <a:rPr lang="en-US" b="1" i="1" dirty="0" smtClean="0">
                    <a:solidFill>
                      <a:srgbClr val="0000CC"/>
                    </a:solidFill>
                  </a:rPr>
                  <a:t>k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 candidate targets</a:t>
                </a:r>
                <a:endParaRPr lang="en-US" b="1" i="1" dirty="0">
                  <a:solidFill>
                    <a:srgbClr val="0000CC"/>
                  </a:solidFill>
                </a:endParaRP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dirty="0" err="1" smtClean="0">
                    <a:solidFill>
                      <a:srgbClr val="006600"/>
                    </a:solidFill>
                  </a:rPr>
                  <a:t>RankJoinCT</a:t>
                </a:r>
                <a:endParaRPr lang="en-US" dirty="0" smtClean="0">
                  <a:solidFill>
                    <a:srgbClr val="006600"/>
                  </a:solidFill>
                </a:endParaRPr>
              </a:p>
              <a:p>
                <a:pPr lvl="2"/>
                <a:r>
                  <a:rPr lang="en-US" dirty="0" smtClean="0"/>
                  <a:t>Rank join based Top-</a:t>
                </a:r>
                <a:r>
                  <a:rPr lang="en-US" i="1" dirty="0" smtClean="0"/>
                  <a:t>k </a:t>
                </a:r>
                <a:r>
                  <a:rPr lang="en-US" dirty="0" smtClean="0"/>
                  <a:t>algorithm</a:t>
                </a:r>
                <a:endParaRPr lang="en-US" i="1" dirty="0" smtClean="0"/>
              </a:p>
              <a:p>
                <a:pPr lvl="1">
                  <a:buFont typeface="Wingdings" pitchFamily="2" charset="2"/>
                  <a:buChar char="ü"/>
                </a:pPr>
                <a:r>
                  <a:rPr lang="en-US" b="1" u="sng" dirty="0" err="1" smtClean="0">
                    <a:solidFill>
                      <a:srgbClr val="006600"/>
                    </a:solidFill>
                  </a:rPr>
                  <a:t>TopKCT</a:t>
                </a:r>
                <a:endParaRPr lang="en-US" b="1" u="sng" dirty="0" smtClean="0">
                  <a:solidFill>
                    <a:srgbClr val="006600"/>
                  </a:solidFill>
                </a:endParaRPr>
              </a:p>
              <a:p>
                <a:pPr lvl="2"/>
                <a:r>
                  <a:rPr lang="en-US" b="1" dirty="0" smtClean="0"/>
                  <a:t>Priority queue based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dirty="0" err="1" smtClean="0">
                    <a:solidFill>
                      <a:srgbClr val="006600"/>
                    </a:solidFill>
                  </a:rPr>
                  <a:t>TopKCT</a:t>
                </a:r>
                <a:r>
                  <a:rPr lang="en-US" baseline="-25000" dirty="0" err="1" smtClean="0">
                    <a:solidFill>
                      <a:srgbClr val="006600"/>
                    </a:solidFill>
                  </a:rPr>
                  <a:t>h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Heuristic</a:t>
                </a:r>
              </a:p>
              <a:p>
                <a:pPr lvl="1"/>
                <a:endParaRPr lang="en-US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5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b="1" dirty="0" err="1" smtClean="0">
                <a:solidFill>
                  <a:srgbClr val="0000CC"/>
                </a:solidFill>
              </a:rPr>
              <a:t>TopKCT</a:t>
            </a:r>
            <a:r>
              <a:rPr lang="en-US" sz="3400" dirty="0" smtClean="0"/>
              <a:t>: </a:t>
            </a:r>
            <a:r>
              <a:rPr lang="en-US" sz="3400" dirty="0" err="1" smtClean="0"/>
              <a:t>Brodal</a:t>
            </a:r>
            <a:r>
              <a:rPr lang="en-US" sz="3400" dirty="0" smtClean="0"/>
              <a:t> Queue based Top-</a:t>
            </a:r>
            <a:r>
              <a:rPr lang="en-US" sz="3400" i="1" dirty="0" smtClean="0"/>
              <a:t>k </a:t>
            </a:r>
            <a:r>
              <a:rPr lang="en-US" sz="3400" dirty="0" smtClean="0"/>
              <a:t>algorithm</a:t>
            </a:r>
            <a:endParaRPr lang="en-GB" sz="3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07504" y="1211416"/>
            <a:ext cx="4608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u="sng" dirty="0" smtClean="0"/>
              <a:t>Input:</a:t>
            </a:r>
            <a:r>
              <a:rPr lang="en-US" dirty="0" smtClean="0"/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A Church-Rosser Specification 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Preference model </a:t>
            </a:r>
            <a:r>
              <a:rPr lang="en-US" i="1" dirty="0" smtClean="0"/>
              <a:t>(k, p(.))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A</a:t>
            </a:r>
            <a:r>
              <a:rPr lang="en-US" i="1" dirty="0" smtClean="0"/>
              <a:t> heap</a:t>
            </a:r>
            <a:r>
              <a:rPr lang="en-US" dirty="0" smtClean="0"/>
              <a:t> for each attributes </a:t>
            </a:r>
            <a:r>
              <a:rPr lang="en-US" i="1" dirty="0" smtClean="0"/>
              <a:t>A </a:t>
            </a:r>
            <a:r>
              <a:rPr lang="en-US" dirty="0" smtClean="0"/>
              <a:t>with null values in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e</a:t>
            </a:r>
            <a:endParaRPr lang="en-US" i="1" baseline="-250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1211416"/>
            <a:ext cx="2956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Output:</a:t>
            </a:r>
            <a:r>
              <a:rPr lang="en-US" dirty="0" smtClean="0"/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The set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e</a:t>
            </a:r>
            <a:r>
              <a:rPr lang="en-US" dirty="0" smtClean="0"/>
              <a:t> of top-</a:t>
            </a:r>
            <a:r>
              <a:rPr lang="en-US" i="1" dirty="0" smtClean="0"/>
              <a:t>k </a:t>
            </a:r>
            <a:r>
              <a:rPr lang="en-US" dirty="0" smtClean="0"/>
              <a:t>scored candidate targets </a:t>
            </a:r>
            <a:r>
              <a:rPr lang="en-US" i="1" dirty="0" smtClean="0"/>
              <a:t>w.r.t.(k, p(.))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AA855FD9-529E-4CA3-A8FA-F608E371C647}" type="slidenum">
              <a:rPr lang="zh-CN" altLang="en-US" smtClean="0"/>
              <a:pPr/>
              <a:t>12</a:t>
            </a:fld>
            <a:endParaRPr lang="en-US" altLang="zh-C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41160"/>
              </p:ext>
            </p:extLst>
          </p:nvPr>
        </p:nvGraphicFramePr>
        <p:xfrm>
          <a:off x="629808" y="2745720"/>
          <a:ext cx="833468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4273"/>
                <a:gridCol w="995834"/>
                <a:gridCol w="811311"/>
                <a:gridCol w="664451"/>
                <a:gridCol w="1550385"/>
                <a:gridCol w="1476557"/>
                <a:gridCol w="17718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 of 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arena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Center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r>
                        <a:rPr lang="en-US" baseline="0" dirty="0" smtClean="0"/>
                        <a:t> Stadium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9901" y="314096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59901" y="3532946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282099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D</a:t>
            </a:r>
            <a:endParaRPr lang="zh-CN" altLang="en-US" b="1" i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62947" y="4797152"/>
            <a:ext cx="33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t</a:t>
            </a:r>
            <a:r>
              <a:rPr lang="en-US" altLang="zh-CN" b="1" i="1" baseline="-25000" dirty="0" err="1" smtClean="0"/>
              <a:t>e</a:t>
            </a:r>
            <a:endParaRPr lang="zh-CN" altLang="en-US" b="1" i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18178" y="4797152"/>
            <a:ext cx="103417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Michael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3882" y="4797152"/>
            <a:ext cx="96052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Jordan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0872" y="4797153"/>
            <a:ext cx="151216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17/02/1963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4983" y="4797153"/>
            <a:ext cx="138821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Chicago Bulls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7574" y="4797152"/>
            <a:ext cx="165618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United Center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4402" y="4797152"/>
            <a:ext cx="792088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6490" y="4812541"/>
            <a:ext cx="645984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62394" y="5301208"/>
            <a:ext cx="94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 err="1" smtClean="0"/>
              <a:t>H</a:t>
            </a:r>
            <a:r>
              <a:rPr lang="en-US" i="1" baseline="-25000" dirty="0" err="1" smtClean="0"/>
              <a:t>height</a:t>
            </a:r>
            <a:endParaRPr lang="en-GB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02454" y="5301208"/>
            <a:ext cx="94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 err="1" smtClean="0"/>
              <a:t>H</a:t>
            </a:r>
            <a:r>
              <a:rPr lang="en-US" i="1" baseline="-25000" dirty="0" err="1" smtClean="0"/>
              <a:t>unit</a:t>
            </a:r>
            <a:endParaRPr lang="en-GB" i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86996"/>
              </p:ext>
            </p:extLst>
          </p:nvPr>
        </p:nvGraphicFramePr>
        <p:xfrm>
          <a:off x="622134" y="3933056"/>
          <a:ext cx="841436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48"/>
                <a:gridCol w="1005355"/>
                <a:gridCol w="695369"/>
                <a:gridCol w="659126"/>
                <a:gridCol w="1464725"/>
                <a:gridCol w="1684433"/>
                <a:gridCol w="18309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200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cm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 Stadium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198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m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</a:t>
                      </a:r>
                      <a:r>
                        <a:rPr lang="en-US" baseline="0" dirty="0" smtClean="0"/>
                        <a:t> Center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42223" y="3933056"/>
            <a:ext cx="340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3</a:t>
            </a:r>
            <a:endParaRPr lang="zh-CN" altLang="en-US" b="1" i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42223" y="4369136"/>
            <a:ext cx="340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4</a:t>
            </a:r>
            <a:endParaRPr lang="zh-CN" altLang="en-US" b="1" i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49993" y="5755081"/>
            <a:ext cx="375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Top-1:t</a:t>
            </a:r>
            <a:r>
              <a:rPr lang="en-US" baseline="-25000" dirty="0" smtClean="0"/>
              <a:t>e</a:t>
            </a:r>
            <a:r>
              <a:rPr lang="en-US" dirty="0" smtClean="0"/>
              <a:t>[height, unit] = (198, cm) </a:t>
            </a:r>
            <a:endParaRPr lang="en-GB" dirty="0"/>
          </a:p>
        </p:txBody>
      </p:sp>
      <p:sp>
        <p:nvSpPr>
          <p:cNvPr id="33" name="Flowchart: Direct Access Storage 32"/>
          <p:cNvSpPr/>
          <p:nvPr/>
        </p:nvSpPr>
        <p:spPr bwMode="auto">
          <a:xfrm>
            <a:off x="2411760" y="5755081"/>
            <a:ext cx="864096" cy="601269"/>
          </a:xfrm>
          <a:prstGeom prst="flowChartMagneticDrum">
            <a:avLst/>
          </a:prstGeom>
          <a:solidFill>
            <a:schemeClr val="accent1"/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34" name="Flowchart: Direct Access Storage 33"/>
          <p:cNvSpPr/>
          <p:nvPr/>
        </p:nvSpPr>
        <p:spPr bwMode="auto">
          <a:xfrm>
            <a:off x="3428256" y="5755081"/>
            <a:ext cx="864096" cy="601269"/>
          </a:xfrm>
          <a:prstGeom prst="flowChartMagneticDrum">
            <a:avLst/>
          </a:prstGeom>
          <a:solidFill>
            <a:schemeClr val="accent1"/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11760" y="5701318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7,198,200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3428256" y="5701318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ft</a:t>
            </a:r>
            <a:r>
              <a:rPr lang="en-US" dirty="0" smtClean="0"/>
              <a:t>, cm, 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63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/>
      <p:bldP spid="26" grpId="0"/>
      <p:bldP spid="28" grpId="0"/>
      <p:bldP spid="29" grpId="0"/>
      <p:bldP spid="30" grpId="0"/>
      <p:bldP spid="33" grpId="0" animBg="1"/>
      <p:bldP spid="34" grpId="0" animBg="1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b="1" dirty="0" err="1" smtClean="0">
                <a:solidFill>
                  <a:srgbClr val="0000CC"/>
                </a:solidFill>
              </a:rPr>
              <a:t>TopKCT</a:t>
            </a:r>
            <a:r>
              <a:rPr lang="en-US" sz="3400" dirty="0" smtClean="0"/>
              <a:t>: </a:t>
            </a:r>
            <a:r>
              <a:rPr lang="en-US" sz="3400" dirty="0" err="1" smtClean="0"/>
              <a:t>Brodal</a:t>
            </a:r>
            <a:r>
              <a:rPr lang="en-US" sz="3400" dirty="0" smtClean="0"/>
              <a:t> Queue based Top-</a:t>
            </a:r>
            <a:r>
              <a:rPr lang="en-US" sz="3400" i="1" dirty="0" smtClean="0"/>
              <a:t>k </a:t>
            </a:r>
            <a:r>
              <a:rPr lang="en-US" sz="3400" dirty="0" smtClean="0"/>
              <a:t>algorithm</a:t>
            </a:r>
            <a:endParaRPr lang="en-GB" sz="3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07504" y="1211416"/>
            <a:ext cx="4608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u="sng" dirty="0" smtClean="0"/>
              <a:t>Input:</a:t>
            </a:r>
            <a:r>
              <a:rPr lang="en-US" dirty="0" smtClean="0"/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A Church-Rosser Specification 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Preference model </a:t>
            </a:r>
            <a:r>
              <a:rPr lang="en-US" i="1" dirty="0" smtClean="0"/>
              <a:t>(k, p(.))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A</a:t>
            </a:r>
            <a:r>
              <a:rPr lang="en-US" i="1" dirty="0" smtClean="0"/>
              <a:t> heap</a:t>
            </a:r>
            <a:r>
              <a:rPr lang="en-US" dirty="0" smtClean="0"/>
              <a:t> for each attributes </a:t>
            </a:r>
            <a:r>
              <a:rPr lang="en-US" i="1" dirty="0" smtClean="0"/>
              <a:t>A </a:t>
            </a:r>
            <a:r>
              <a:rPr lang="en-US" dirty="0" smtClean="0"/>
              <a:t>with null values in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e</a:t>
            </a:r>
            <a:endParaRPr lang="en-US" i="1" baseline="-250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1211416"/>
            <a:ext cx="2956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Output:</a:t>
            </a:r>
            <a:r>
              <a:rPr lang="en-US" dirty="0" smtClean="0"/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The set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e</a:t>
            </a:r>
            <a:r>
              <a:rPr lang="en-US" dirty="0" smtClean="0"/>
              <a:t> of top-</a:t>
            </a:r>
            <a:r>
              <a:rPr lang="en-US" i="1" dirty="0" smtClean="0"/>
              <a:t>k </a:t>
            </a:r>
            <a:r>
              <a:rPr lang="en-US" dirty="0" smtClean="0"/>
              <a:t>scored candidate targets </a:t>
            </a:r>
            <a:r>
              <a:rPr lang="en-US" i="1" dirty="0" smtClean="0"/>
              <a:t>w.r.t.(k, p(.))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AA855FD9-529E-4CA3-A8FA-F608E371C647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3" name="Horizontal Scroll 2"/>
          <p:cNvSpPr/>
          <p:nvPr/>
        </p:nvSpPr>
        <p:spPr bwMode="auto">
          <a:xfrm>
            <a:off x="107504" y="2852936"/>
            <a:ext cx="8892480" cy="1584176"/>
          </a:xfrm>
          <a:prstGeom prst="horizontalScroll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3140968"/>
            <a:ext cx="8820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en-US" u="sng" dirty="0" smtClean="0">
                <a:solidFill>
                  <a:srgbClr val="0000CC"/>
                </a:solidFill>
              </a:rPr>
              <a:t>Early termination</a:t>
            </a:r>
            <a:r>
              <a:rPr lang="en-US" dirty="0" smtClean="0"/>
              <a:t>: Stops </a:t>
            </a:r>
            <a:r>
              <a:rPr lang="en-US" dirty="0" smtClean="0">
                <a:solidFill>
                  <a:srgbClr val="0000CC"/>
                </a:solidFill>
              </a:rPr>
              <a:t>as soon as </a:t>
            </a:r>
            <a:r>
              <a:rPr lang="en-US" dirty="0" smtClean="0"/>
              <a:t>top-k candidate targets are found.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07504" y="3645024"/>
            <a:ext cx="8820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en-US" b="1" i="1" u="sng" dirty="0" smtClean="0">
                <a:solidFill>
                  <a:srgbClr val="0000CC"/>
                </a:solidFill>
              </a:rPr>
              <a:t>Instance Optimal</a:t>
            </a:r>
            <a:r>
              <a:rPr lang="en-US" dirty="0" smtClean="0"/>
              <a:t>: </a:t>
            </a:r>
            <a:r>
              <a:rPr lang="en-US" i="1" dirty="0" smtClean="0"/>
              <a:t>w.r.t. </a:t>
            </a:r>
            <a:r>
              <a:rPr lang="en-US" dirty="0" smtClean="0"/>
              <a:t>the number of visits of each heap with optimality ratio 1.</a:t>
            </a:r>
            <a:endParaRPr lang="en-GB" i="1" dirty="0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6094115"/>
            <a:ext cx="9144000" cy="5032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altLang="zh-CN" i="1" dirty="0" err="1" smtClean="0">
                <a:solidFill>
                  <a:srgbClr val="FF0000"/>
                </a:solidFill>
                <a:latin typeface="Arial" charset="0"/>
                <a:ea typeface="宋体" charset="-122"/>
              </a:rPr>
              <a:t>TopKCT</a:t>
            </a:r>
            <a:r>
              <a:rPr lang="en-US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latin typeface="Arial" charset="0"/>
                <a:ea typeface="宋体" charset="-122"/>
              </a:rPr>
              <a:t>has </a:t>
            </a:r>
            <a:r>
              <a:rPr lang="en-US" altLang="zh-CN" i="1" smtClean="0">
                <a:solidFill>
                  <a:srgbClr val="0000CC"/>
                </a:solidFill>
                <a:latin typeface="Arial" charset="0"/>
                <a:ea typeface="宋体" charset="-122"/>
              </a:rPr>
              <a:t>early </a:t>
            </a:r>
            <a:r>
              <a:rPr lang="en-US" altLang="zh-CN" i="1" dirty="0" smtClean="0">
                <a:solidFill>
                  <a:srgbClr val="0000CC"/>
                </a:solidFill>
                <a:latin typeface="Arial" charset="0"/>
                <a:ea typeface="宋体" charset="-122"/>
              </a:rPr>
              <a:t>termination property </a:t>
            </a:r>
            <a:r>
              <a:rPr lang="en-US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and is </a:t>
            </a:r>
            <a:r>
              <a:rPr lang="en-US" altLang="zh-CN" b="1" i="1" dirty="0" smtClean="0">
                <a:solidFill>
                  <a:srgbClr val="0000CC"/>
                </a:solidFill>
                <a:latin typeface="Arial" charset="0"/>
                <a:ea typeface="宋体" charset="-122"/>
              </a:rPr>
              <a:t>Instance Optimal</a:t>
            </a:r>
            <a:r>
              <a:rPr lang="en-US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.</a:t>
            </a:r>
            <a:endParaRPr lang="en-US" altLang="zh-CN" b="1" i="1" dirty="0">
              <a:solidFill>
                <a:srgbClr val="0000CC"/>
              </a:solidFill>
              <a:latin typeface="Arial" charset="0"/>
              <a:ea typeface="宋体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7504" y="4501568"/>
            <a:ext cx="9036496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36512" y="4501569"/>
                <a:ext cx="93250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An algorithm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is said to be instance optimal if there exists constant c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and c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such that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CC"/>
                        </a:solidFill>
                        <a:latin typeface="Cambria Math"/>
                      </a:rPr>
                      <m:t>𝒄𝒐𝒔𝒕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𝑰</m:t>
                        </m:r>
                      </m:e>
                    </m:d>
                    <m:r>
                      <a:rPr lang="en-US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𝒄𝒐𝒔𝒕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𝑰</m:t>
                        </m:r>
                      </m:e>
                    </m:d>
                    <m:r>
                      <a:rPr lang="en-US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00CC"/>
                    </a:solidFill>
                  </a:rPr>
                  <a:t> </a:t>
                </a:r>
              </a:p>
              <a:p>
                <a:r>
                  <a:rPr lang="en-US" dirty="0" smtClean="0"/>
                  <a:t>for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all instances I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and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all algorithms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in the same setting as </a:t>
                </a:r>
                <a:r>
                  <a:rPr lang="en-US" i="1" dirty="0" smtClean="0"/>
                  <a:t>A.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501569"/>
                <a:ext cx="9325036" cy="1015663"/>
              </a:xfrm>
              <a:prstGeom prst="rect">
                <a:avLst/>
              </a:prstGeom>
              <a:blipFill rotWithShape="1">
                <a:blip r:embed="rId2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ular Callout 10"/>
          <p:cNvSpPr/>
          <p:nvPr/>
        </p:nvSpPr>
        <p:spPr bwMode="auto">
          <a:xfrm>
            <a:off x="3995936" y="4068528"/>
            <a:ext cx="2016224" cy="504056"/>
          </a:xfrm>
          <a:prstGeom prst="wedgeRoundRectCallout">
            <a:avLst>
              <a:gd name="adj1" fmla="val -31631"/>
              <a:gd name="adj2" fmla="val 127289"/>
              <a:gd name="adj3" fmla="val 16667"/>
            </a:avLst>
          </a:prstGeom>
          <a:solidFill>
            <a:srgbClr val="FFFF00"/>
          </a:solidFill>
          <a:ln>
            <a:noFill/>
          </a:ln>
          <a:extLst/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1800" dirty="0" smtClean="0">
                <a:latin typeface="Comic Sans MS" pitchFamily="66" charset="0"/>
                <a:cs typeface="Times New Roman" pitchFamily="18" charset="0"/>
              </a:rPr>
              <a:t>Optimality ratio</a:t>
            </a:r>
            <a:endParaRPr lang="en-GB" sz="1800" dirty="0" smtClean="0"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9" grpId="0" animBg="1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Study: Settings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867328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Datasets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b="1" dirty="0">
                <a:solidFill>
                  <a:srgbClr val="0000CC"/>
                </a:solidFill>
              </a:rPr>
              <a:t>Med</a:t>
            </a:r>
            <a:r>
              <a:rPr lang="en-US" sz="2400" dirty="0">
                <a:solidFill>
                  <a:srgbClr val="0000CC"/>
                </a:solidFill>
              </a:rPr>
              <a:t>: </a:t>
            </a:r>
            <a:r>
              <a:rPr lang="en-US" sz="2400" dirty="0" smtClean="0">
                <a:solidFill>
                  <a:srgbClr val="0000CC"/>
                </a:solidFill>
              </a:rPr>
              <a:t>sale </a:t>
            </a:r>
            <a:r>
              <a:rPr lang="en-US" sz="2400" dirty="0">
                <a:solidFill>
                  <a:srgbClr val="0000CC"/>
                </a:solidFill>
              </a:rPr>
              <a:t>records of medicines from various stores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10K tuples for 2.7K entries; 2.4K tuples as master data; 105 ARs 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b="1" dirty="0" smtClean="0">
                <a:solidFill>
                  <a:srgbClr val="0000CC"/>
                </a:solidFill>
              </a:rPr>
              <a:t>CFP</a:t>
            </a:r>
            <a:r>
              <a:rPr lang="en-US" sz="2400" dirty="0" smtClean="0">
                <a:solidFill>
                  <a:srgbClr val="0000CC"/>
                </a:solidFill>
              </a:rPr>
              <a:t>: call for papers/participation found by Google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503 tuples for 100 entries; 55 tuples as master data; 43 ARs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b="1" dirty="0" smtClean="0">
                <a:solidFill>
                  <a:srgbClr val="0000CC"/>
                </a:solidFill>
              </a:rPr>
              <a:t>Rest</a:t>
            </a:r>
            <a:r>
              <a:rPr lang="en-US" sz="2400" dirty="0">
                <a:solidFill>
                  <a:srgbClr val="0000CC"/>
                </a:solidFill>
              </a:rPr>
              <a:t>: Restaurant </a:t>
            </a:r>
            <a:r>
              <a:rPr lang="en-US" sz="2400" dirty="0" smtClean="0">
                <a:solidFill>
                  <a:srgbClr val="0000CC"/>
                </a:solidFill>
              </a:rPr>
              <a:t>data</a:t>
            </a:r>
            <a:r>
              <a:rPr lang="en-US" sz="2400" baseline="30000" dirty="0" smtClean="0">
                <a:solidFill>
                  <a:srgbClr val="0000CC"/>
                </a:solidFill>
              </a:rPr>
              <a:t>*</a:t>
            </a:r>
            <a:endParaRPr lang="en-US" sz="2400" dirty="0" smtClean="0">
              <a:solidFill>
                <a:srgbClr val="0000CC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246 tuples 5149 entries; 131 ARs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err="1" smtClean="0"/>
              <a:t>Syn</a:t>
            </a:r>
            <a:r>
              <a:rPr lang="en-US" sz="2400" dirty="0" smtClean="0"/>
              <a:t>: Synthetic data generator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20 attributes; ARs: 75% of form (1), 25% of form (2)</a:t>
            </a:r>
          </a:p>
          <a:p>
            <a:pPr marL="0" indent="0">
              <a:buNone/>
            </a:pPr>
            <a:r>
              <a:rPr lang="en-US" sz="2800" b="1" u="sng" dirty="0"/>
              <a:t>Implementation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64 </a:t>
            </a:r>
            <a:r>
              <a:rPr lang="en-US" sz="2400" dirty="0"/>
              <a:t>bit Linux Amazon EC2 High-CPU Extra Large Instance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2000" dirty="0"/>
              <a:t>7GB of memory and 20 EC2 Compute </a:t>
            </a:r>
            <a:r>
              <a:rPr lang="en-US" sz="2000" dirty="0" smtClean="0"/>
              <a:t>Unites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7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Study: </a:t>
            </a:r>
            <a:r>
              <a:rPr lang="en-US" dirty="0" err="1" smtClean="0">
                <a:solidFill>
                  <a:srgbClr val="0000CC"/>
                </a:solidFill>
              </a:rPr>
              <a:t>IsCR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0000CC"/>
                </a:solidFill>
              </a:rPr>
              <a:t>Effectiveness of </a:t>
            </a:r>
            <a:r>
              <a:rPr lang="en-US" u="sng" dirty="0" err="1" smtClean="0">
                <a:solidFill>
                  <a:srgbClr val="0000CC"/>
                </a:solidFill>
              </a:rPr>
              <a:t>IsCR</a:t>
            </a:r>
            <a:endParaRPr lang="en-GB" u="sng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15</a:t>
            </a:fld>
            <a:endParaRPr lang="en-US" altLang="zh-CN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86330"/>
            <a:ext cx="3744416" cy="289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8" y="2163538"/>
            <a:ext cx="3656654" cy="291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5445224"/>
            <a:ext cx="91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58924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Complete target tuples: Complete target tuples could be deduced for over 2/3 of the entries </a:t>
            </a:r>
            <a:r>
              <a:rPr lang="en-US" i="1" dirty="0" smtClean="0">
                <a:solidFill>
                  <a:srgbClr val="0000CC"/>
                </a:solidFill>
              </a:rPr>
              <a:t>without user interaction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Non-null values: over 70% when both ARs of form(1) and (2) are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9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Study: </a:t>
            </a:r>
            <a:r>
              <a:rPr lang="en-US" dirty="0" smtClean="0">
                <a:solidFill>
                  <a:srgbClr val="0000CC"/>
                </a:solidFill>
              </a:rPr>
              <a:t>candidate targets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0000CC"/>
                </a:solidFill>
              </a:rPr>
              <a:t>Computing top-</a:t>
            </a:r>
            <a:r>
              <a:rPr lang="en-US" i="1" u="sng" dirty="0" smtClean="0">
                <a:solidFill>
                  <a:srgbClr val="0000CC"/>
                </a:solidFill>
              </a:rPr>
              <a:t>k </a:t>
            </a:r>
            <a:r>
              <a:rPr lang="en-US" u="sng" dirty="0" smtClean="0">
                <a:solidFill>
                  <a:srgbClr val="0000CC"/>
                </a:solidFill>
              </a:rPr>
              <a:t> candidates</a:t>
            </a:r>
            <a:endParaRPr lang="en-GB" i="1" u="sng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16</a:t>
            </a:fld>
            <a:endParaRPr lang="en-US" altLang="zh-CN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3528392" cy="306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19317"/>
            <a:ext cx="3588326" cy="307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0" y="5445224"/>
            <a:ext cx="9144000" cy="970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5892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i="1" dirty="0" smtClean="0"/>
              <a:t>k</a:t>
            </a:r>
            <a:r>
              <a:rPr lang="en-US" dirty="0" smtClean="0"/>
              <a:t> doesn’t have to be large: </a:t>
            </a:r>
            <a:r>
              <a:rPr lang="en-US" i="1" dirty="0" smtClean="0"/>
              <a:t>k</a:t>
            </a:r>
            <a:r>
              <a:rPr lang="en-US" dirty="0" smtClean="0"/>
              <a:t>=15 suffices  for over 85% of the entries;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Master data does help, but even when it is not available, </a:t>
            </a:r>
            <a:r>
              <a:rPr lang="en-US" dirty="0" err="1" smtClean="0"/>
              <a:t>TopKCT</a:t>
            </a:r>
            <a:r>
              <a:rPr lang="en-US" dirty="0" smtClean="0"/>
              <a:t> still </a:t>
            </a:r>
            <a:r>
              <a:rPr lang="en-US" i="1" dirty="0" smtClean="0"/>
              <a:t>works well</a:t>
            </a:r>
          </a:p>
        </p:txBody>
      </p:sp>
    </p:spTree>
    <p:extLst>
      <p:ext uri="{BB962C8B-B14F-4D97-AF65-F5344CB8AC3E}">
        <p14:creationId xmlns:p14="http://schemas.microsoft.com/office/powerpoint/2010/main" val="15236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Study: </a:t>
            </a:r>
            <a:r>
              <a:rPr lang="en-US" dirty="0" smtClean="0">
                <a:solidFill>
                  <a:srgbClr val="0000CC"/>
                </a:solidFill>
              </a:rPr>
              <a:t>user interaction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0000CC"/>
                </a:solidFill>
              </a:rPr>
              <a:t>User interactions</a:t>
            </a:r>
            <a:endParaRPr lang="en-GB" u="sng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17</a:t>
            </a:fld>
            <a:endParaRPr lang="en-US" altLang="zh-CN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3553247" cy="309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51299"/>
            <a:ext cx="3700090" cy="297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0" y="5445224"/>
            <a:ext cx="9144000" cy="970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5892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Few rounds of interactions are needed to deduce the targets for all the entries: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dirty="0" smtClean="0"/>
              <a:t>at most 3 for Med</a:t>
            </a:r>
            <a:r>
              <a:rPr lang="en-US" dirty="0"/>
              <a:t> </a:t>
            </a:r>
            <a:r>
              <a:rPr lang="en-US" dirty="0" smtClean="0"/>
              <a:t>and 4 for CFP</a:t>
            </a:r>
          </a:p>
        </p:txBody>
      </p:sp>
    </p:spTree>
    <p:extLst>
      <p:ext uri="{BB962C8B-B14F-4D97-AF65-F5344CB8AC3E}">
        <p14:creationId xmlns:p14="http://schemas.microsoft.com/office/powerpoint/2010/main" val="33595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Study: </a:t>
            </a:r>
            <a:r>
              <a:rPr lang="en-US" dirty="0" smtClean="0">
                <a:solidFill>
                  <a:srgbClr val="0000CC"/>
                </a:solidFill>
              </a:rPr>
              <a:t>truth discovery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0000CC"/>
                </a:solidFill>
              </a:rPr>
              <a:t>Effectiveness in truth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18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231957"/>
              </p:ext>
            </p:extLst>
          </p:nvPr>
        </p:nvGraphicFramePr>
        <p:xfrm>
          <a:off x="2987824" y="5445224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7824" y="5445224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683935"/>
              </p:ext>
            </p:extLst>
          </p:nvPr>
        </p:nvGraphicFramePr>
        <p:xfrm>
          <a:off x="1547664" y="2132856"/>
          <a:ext cx="4680520" cy="86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8" name="Equation" r:id="rId6" imgW="2260440" imgH="419040" progId="Equation.DSMT4">
                  <p:embed/>
                </p:oleObj>
              </mc:Choice>
              <mc:Fallback>
                <p:oleObj name="Equation" r:id="rId6" imgW="2260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7664" y="2132856"/>
                        <a:ext cx="4680520" cy="867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967336"/>
            <a:ext cx="7704856" cy="215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0" y="276728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125" indent="-365125" defTabSz="971550">
              <a:buSzPct val="90000"/>
              <a:buFont typeface="Wingdings" pitchFamily="2" charset="2"/>
              <a:buNone/>
            </a:pPr>
            <a:endParaRPr lang="en-US" altLang="zh-CN" i="1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5877272"/>
            <a:ext cx="9144000" cy="76388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GB" altLang="zh-CN" i="1" dirty="0">
                <a:solidFill>
                  <a:srgbClr val="FF0000"/>
                </a:solidFill>
                <a:latin typeface="Arial" charset="0"/>
                <a:ea typeface="宋体" charset="-122"/>
              </a:rPr>
              <a:t>Our method is complementary to the probabilistic-based discovery approaches, and those probabilities can be incorporated into our model</a:t>
            </a:r>
          </a:p>
        </p:txBody>
      </p:sp>
    </p:spTree>
    <p:extLst>
      <p:ext uri="{BB962C8B-B14F-4D97-AF65-F5344CB8AC3E}">
        <p14:creationId xmlns:p14="http://schemas.microsoft.com/office/powerpoint/2010/main" val="335700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188"/>
            <a:ext cx="8229600" cy="1143000"/>
          </a:xfrm>
        </p:spPr>
        <p:txBody>
          <a:bodyPr/>
          <a:lstStyle/>
          <a:p>
            <a:r>
              <a:rPr lang="en-US" dirty="0" smtClean="0"/>
              <a:t>Experimental Study: </a:t>
            </a:r>
            <a:r>
              <a:rPr lang="en-US" dirty="0" smtClean="0">
                <a:solidFill>
                  <a:srgbClr val="0000CC"/>
                </a:solidFill>
              </a:rPr>
              <a:t>efficiency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0302"/>
            <a:ext cx="8229600" cy="4525963"/>
          </a:xfrm>
        </p:spPr>
        <p:txBody>
          <a:bodyPr/>
          <a:lstStyle/>
          <a:p>
            <a:r>
              <a:rPr lang="en-US" u="sng" dirty="0" smtClean="0">
                <a:solidFill>
                  <a:srgbClr val="0000CC"/>
                </a:solidFill>
              </a:rPr>
              <a:t>Efficiency</a:t>
            </a:r>
            <a:endParaRPr lang="en-GB" u="sng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19</a:t>
            </a:fld>
            <a:endParaRPr lang="en-US" altLang="zh-CN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28801"/>
            <a:ext cx="820891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6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5" name="Rounded Rectangle 4"/>
          <p:cNvSpPr/>
          <p:nvPr/>
        </p:nvSpPr>
        <p:spPr bwMode="auto">
          <a:xfrm>
            <a:off x="931553" y="1844824"/>
            <a:ext cx="7200800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/>
          <a:lstStyle/>
          <a:p>
            <a:pPr lvl="0"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GB" altLang="zh-CN" sz="2200" dirty="0">
                <a:solidFill>
                  <a:srgbClr val="0000CC"/>
                </a:solidFill>
                <a:latin typeface="Calibri"/>
                <a:cs typeface="Arial" pitchFamily="34" charset="0"/>
              </a:rPr>
              <a:t>FD: </a:t>
            </a:r>
            <a:r>
              <a:rPr lang="en-GB" altLang="zh-CN" sz="2200" dirty="0">
                <a:solidFill>
                  <a:prstClr val="black"/>
                </a:solidFill>
                <a:latin typeface="Calibri"/>
                <a:cs typeface="Arial" pitchFamily="34" charset="0"/>
              </a:rPr>
              <a:t>[</a:t>
            </a:r>
            <a:r>
              <a:rPr lang="en-GB" altLang="zh-CN" sz="22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FN, </a:t>
            </a:r>
            <a:r>
              <a:rPr lang="en-GB" altLang="zh-CN" sz="2200" dirty="0">
                <a:solidFill>
                  <a:prstClr val="black"/>
                </a:solidFill>
                <a:latin typeface="Calibri"/>
                <a:cs typeface="Arial" pitchFamily="34" charset="0"/>
              </a:rPr>
              <a:t>LN, </a:t>
            </a:r>
            <a:r>
              <a:rPr lang="en-GB" altLang="zh-CN" sz="22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team, height </a:t>
            </a:r>
            <a:r>
              <a:rPr lang="en-GB" altLang="zh-CN" sz="2200" dirty="0" smtClean="0">
                <a:solidFill>
                  <a:prstClr val="black"/>
                </a:solidFill>
                <a:latin typeface="Calibri"/>
                <a:cs typeface="Arial" pitchFamily="34" charset="0"/>
                <a:sym typeface="Wingdings" pitchFamily="2" charset="2"/>
              </a:rPr>
              <a:t> </a:t>
            </a:r>
            <a:r>
              <a:rPr lang="en-GB" altLang="zh-CN" sz="22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date </a:t>
            </a:r>
            <a:r>
              <a:rPr lang="en-GB" altLang="zh-CN" sz="2200" dirty="0">
                <a:solidFill>
                  <a:prstClr val="black"/>
                </a:solidFill>
                <a:latin typeface="Calibri"/>
                <a:cs typeface="Arial" pitchFamily="34" charset="0"/>
              </a:rPr>
              <a:t>of birth]</a:t>
            </a:r>
          </a:p>
          <a:p>
            <a:pPr lvl="0"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GB" altLang="zh-CN" sz="2200" dirty="0">
                <a:solidFill>
                  <a:srgbClr val="0000CC"/>
                </a:solidFill>
                <a:latin typeface="Calibri"/>
                <a:cs typeface="Arial" pitchFamily="34" charset="0"/>
              </a:rPr>
              <a:t>CFD: </a:t>
            </a:r>
            <a:r>
              <a:rPr lang="en-GB" altLang="zh-CN" sz="2200" dirty="0">
                <a:solidFill>
                  <a:prstClr val="black"/>
                </a:solidFill>
                <a:latin typeface="Calibri"/>
                <a:cs typeface="Arial" pitchFamily="34" charset="0"/>
              </a:rPr>
              <a:t>[team = “Chicago Bulls” </a:t>
            </a:r>
            <a:r>
              <a:rPr lang="en-GB" altLang="zh-CN" sz="2200" dirty="0" smtClean="0">
                <a:solidFill>
                  <a:prstClr val="black"/>
                </a:solidFill>
                <a:latin typeface="Calibri"/>
                <a:cs typeface="Arial" pitchFamily="34" charset="0"/>
                <a:sym typeface="Wingdings" pitchFamily="2" charset="2"/>
              </a:rPr>
              <a:t> </a:t>
            </a:r>
            <a:r>
              <a:rPr lang="en-GB" altLang="zh-CN" sz="22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arena </a:t>
            </a:r>
            <a:r>
              <a:rPr lang="en-GB" altLang="zh-CN" sz="2200" dirty="0">
                <a:solidFill>
                  <a:prstClr val="black"/>
                </a:solidFill>
                <a:latin typeface="Calibri"/>
                <a:cs typeface="Arial" pitchFamily="34" charset="0"/>
              </a:rPr>
              <a:t>= “United </a:t>
            </a:r>
            <a:r>
              <a:rPr lang="en-GB" altLang="zh-CN" sz="2200" dirty="0" err="1">
                <a:solidFill>
                  <a:prstClr val="black"/>
                </a:solidFill>
                <a:latin typeface="Calibri"/>
                <a:cs typeface="Arial" pitchFamily="34" charset="0"/>
              </a:rPr>
              <a:t>Center</a:t>
            </a:r>
            <a:r>
              <a:rPr lang="en-GB" altLang="zh-CN" sz="2200" dirty="0">
                <a:solidFill>
                  <a:prstClr val="black"/>
                </a:solidFill>
                <a:latin typeface="Calibri"/>
                <a:cs typeface="Arial" pitchFamily="34" charset="0"/>
              </a:rPr>
              <a:t>”]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1080"/>
              </p:ext>
            </p:extLst>
          </p:nvPr>
        </p:nvGraphicFramePr>
        <p:xfrm>
          <a:off x="691242" y="332656"/>
          <a:ext cx="783476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104"/>
                <a:gridCol w="864096"/>
                <a:gridCol w="864096"/>
                <a:gridCol w="1368152"/>
                <a:gridCol w="1440160"/>
                <a:gridCol w="23621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 of 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arena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Center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r>
                        <a:rPr lang="en-US" baseline="0" dirty="0" smtClean="0"/>
                        <a:t> Stadium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9513" y="1052736"/>
            <a:ext cx="890158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Michael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1052736"/>
            <a:ext cx="890158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Jordan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768" y="1052736"/>
            <a:ext cx="890158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198cm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9872" y="1052736"/>
            <a:ext cx="1296144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17/02/1963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8024" y="692696"/>
            <a:ext cx="136815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Chicago Bulls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714182"/>
            <a:ext cx="2376264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United Center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1520" y="3141786"/>
            <a:ext cx="8720301" cy="50323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365125" defTabSz="971550">
              <a:buSzPct val="90000"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00CC"/>
                </a:solidFill>
                <a:sym typeface="Symbol" pitchFamily="18" charset="2"/>
              </a:rPr>
              <a:t>Instance may be </a:t>
            </a:r>
            <a:r>
              <a:rPr lang="en-US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consistent</a:t>
            </a:r>
            <a:r>
              <a:rPr lang="en-US" altLang="zh-CN" sz="2000" b="1" i="1" dirty="0" smtClean="0">
                <a:solidFill>
                  <a:srgbClr val="0000CC"/>
                </a:solidFill>
                <a:sym typeface="Symbol" pitchFamily="18" charset="2"/>
              </a:rPr>
              <a:t>, but its values may still be </a:t>
            </a:r>
            <a:r>
              <a:rPr lang="en-US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inaccurate</a:t>
            </a:r>
            <a:endParaRPr lang="en-US" altLang="zh-CN" sz="2000" b="1" i="1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1" name="Rectangle 120"/>
          <p:cNvSpPr>
            <a:spLocks noChangeArrowheads="1"/>
          </p:cNvSpPr>
          <p:nvPr/>
        </p:nvSpPr>
        <p:spPr bwMode="auto">
          <a:xfrm>
            <a:off x="395536" y="5517232"/>
            <a:ext cx="874767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altLang="zh-CN" sz="2200" u="sng" dirty="0" smtClean="0">
                <a:solidFill>
                  <a:srgbClr val="0000CC"/>
                </a:solidFill>
                <a:latin typeface="+mn-lt"/>
                <a:cs typeface="Arial" pitchFamily="34" charset="0"/>
              </a:rPr>
              <a:t>Applications</a:t>
            </a:r>
            <a:r>
              <a:rPr lang="en-US" altLang="zh-CN" sz="2200" dirty="0">
                <a:latin typeface="+mn-lt"/>
                <a:cs typeface="Arial" pitchFamily="34" charset="0"/>
              </a:rPr>
              <a:t>: Data integration, decision making, information systems, </a:t>
            </a:r>
            <a:r>
              <a:rPr lang="en-US" altLang="zh-CN" sz="2200" dirty="0" smtClean="0">
                <a:latin typeface="+mn-lt"/>
                <a:cs typeface="Arial" pitchFamily="34" charset="0"/>
              </a:rPr>
              <a:t>…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6094115"/>
            <a:ext cx="9144000" cy="5032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altLang="zh-CN" b="1" i="1" dirty="0" smtClean="0">
                <a:solidFill>
                  <a:srgbClr val="0000CC"/>
                </a:solidFill>
                <a:latin typeface="Arial" charset="0"/>
                <a:ea typeface="宋体" charset="-122"/>
              </a:rPr>
              <a:t>Data Accuracy</a:t>
            </a:r>
            <a:r>
              <a:rPr lang="en-US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: </a:t>
            </a:r>
            <a:r>
              <a:rPr lang="en-GB" altLang="zh-CN" i="1" dirty="0">
                <a:solidFill>
                  <a:srgbClr val="FF0000"/>
                </a:solidFill>
                <a:latin typeface="Arial" charset="0"/>
                <a:ea typeface="宋体" charset="-122"/>
              </a:rPr>
              <a:t>a central problem that has not been formally </a:t>
            </a:r>
            <a:r>
              <a:rPr lang="en-GB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studied</a:t>
            </a:r>
            <a:endParaRPr lang="en-GB" altLang="zh-CN" i="1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763688" y="3428182"/>
            <a:ext cx="5867358" cy="2017042"/>
            <a:chOff x="134881" y="3282176"/>
            <a:chExt cx="5867358" cy="2017042"/>
          </a:xfrm>
        </p:grpSpPr>
        <p:grpSp>
          <p:nvGrpSpPr>
            <p:cNvPr id="26" name="Group 25"/>
            <p:cNvGrpSpPr/>
            <p:nvPr/>
          </p:nvGrpSpPr>
          <p:grpSpPr>
            <a:xfrm>
              <a:off x="674918" y="3282176"/>
              <a:ext cx="4340318" cy="1801018"/>
              <a:chOff x="3274539" y="3191739"/>
              <a:chExt cx="4340318" cy="2017042"/>
            </a:xfrm>
          </p:grpSpPr>
          <p:sp>
            <p:nvSpPr>
              <p:cNvPr id="19" name="Explosion 2 18"/>
              <p:cNvSpPr/>
              <p:nvPr/>
            </p:nvSpPr>
            <p:spPr bwMode="auto">
              <a:xfrm>
                <a:off x="3274539" y="3191739"/>
                <a:ext cx="4340318" cy="2017042"/>
              </a:xfrm>
              <a:prstGeom prst="irregularSeal2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rtlCol="0" anchor="ctr"/>
              <a:lstStyle/>
              <a:p>
                <a:pPr algn="l" defTabSz="971550">
                  <a:lnSpc>
                    <a:spcPct val="120000"/>
                  </a:lnSpc>
                  <a:buClr>
                    <a:srgbClr val="CE9964"/>
                  </a:buClr>
                  <a:buSzPct val="90000"/>
                </a:pPr>
                <a:endParaRPr lang="en-GB" sz="2200" dirty="0" smtClean="0"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20881820">
                <a:off x="3564675" y="3948988"/>
                <a:ext cx="3227329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Data Accuracy</a:t>
                </a:r>
                <a:endParaRPr lang="en-GB" sz="28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34881" y="4899108"/>
              <a:ext cx="5867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Find the most accurate values for </a:t>
              </a:r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Jordan</a:t>
              </a:r>
              <a:r>
                <a:rPr lang="en-US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within </a:t>
              </a:r>
              <a:r>
                <a:rPr lang="en-US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8938" y="26064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D</a:t>
            </a:r>
            <a:endParaRPr lang="zh-CN" alt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1547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1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188"/>
            <a:ext cx="8229600" cy="1143000"/>
          </a:xfrm>
        </p:spPr>
        <p:txBody>
          <a:bodyPr/>
          <a:lstStyle/>
          <a:p>
            <a:r>
              <a:rPr lang="en-US" dirty="0" smtClean="0"/>
              <a:t>Experimental Study: </a:t>
            </a:r>
            <a:r>
              <a:rPr lang="en-US" dirty="0">
                <a:solidFill>
                  <a:srgbClr val="0000CC"/>
                </a:solidFill>
              </a:rPr>
              <a:t>efficiency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0302"/>
            <a:ext cx="8229600" cy="4525963"/>
          </a:xfrm>
        </p:spPr>
        <p:txBody>
          <a:bodyPr/>
          <a:lstStyle/>
          <a:p>
            <a:r>
              <a:rPr lang="en-US" u="sng" dirty="0" smtClean="0">
                <a:solidFill>
                  <a:srgbClr val="0000CC"/>
                </a:solidFill>
              </a:rPr>
              <a:t>Efficiency</a:t>
            </a:r>
            <a:endParaRPr lang="en-GB" u="sng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20</a:t>
            </a:fld>
            <a:endParaRPr lang="en-US" altLang="zh-CN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23191"/>
            <a:ext cx="8136904" cy="352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0" y="5445224"/>
            <a:ext cx="9144000" cy="970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5589240"/>
                <a:ext cx="9144000" cy="74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dirty="0" smtClean="0"/>
                  <a:t>For </a:t>
                </a:r>
                <a:r>
                  <a:rPr lang="en-US" dirty="0" err="1" smtClean="0"/>
                  <a:t>Syn</a:t>
                </a:r>
                <a:r>
                  <a:rPr lang="en-US" dirty="0" smtClean="0"/>
                  <a:t> with </a:t>
                </a:r>
                <a:r>
                  <a:rPr lang="en-US" i="1" dirty="0" smtClean="0"/>
                  <a:t>||</a:t>
                </a:r>
                <a:r>
                  <a:rPr lang="en-US" i="1" dirty="0" err="1" smtClean="0"/>
                  <a:t>I</a:t>
                </a:r>
                <a:r>
                  <a:rPr lang="en-US" i="1" baseline="-25000" dirty="0" err="1" smtClean="0"/>
                  <a:t>e</a:t>
                </a:r>
                <a:r>
                  <a:rPr lang="en-US" i="1" dirty="0" smtClean="0"/>
                  <a:t>||</a:t>
                </a:r>
                <a:r>
                  <a:rPr lang="en-US" dirty="0" smtClean="0"/>
                  <a:t> = 1500, </a:t>
                </a:r>
                <a:r>
                  <a:rPr lang="en-US" i="1" dirty="0"/>
                  <a:t>||</a:t>
                </a:r>
                <a:r>
                  <a:rPr lang="en-US" i="1" dirty="0" err="1" smtClean="0"/>
                  <a:t>I</a:t>
                </a:r>
                <a:r>
                  <a:rPr lang="en-US" i="1" baseline="-25000" dirty="0" err="1" smtClean="0"/>
                  <a:t>m</a:t>
                </a:r>
                <a:r>
                  <a:rPr lang="en-US" i="1" dirty="0" smtClean="0"/>
                  <a:t>||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300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b="0" i="1" smtClean="0">
                                <a:latin typeface="Cambria Math"/>
                                <a:ea typeface="Cambria Math"/>
                              </a:rPr>
                              <m:t>𝛴</m:t>
                            </m:r>
                          </m:e>
                        </m:d>
                      </m:e>
                    </m:d>
                  </m:oMath>
                </a14:m>
                <a:r>
                  <a:rPr lang="en-US" i="1" dirty="0" smtClean="0"/>
                  <a:t>=</a:t>
                </a:r>
                <a:r>
                  <a:rPr lang="en-US" dirty="0" smtClean="0"/>
                  <a:t>50, </a:t>
                </a:r>
                <a:r>
                  <a:rPr lang="en-US" dirty="0" err="1" smtClean="0"/>
                  <a:t>TopKCT</a:t>
                </a:r>
                <a:r>
                  <a:rPr lang="en-US" baseline="-25000" dirty="0" err="1" smtClean="0"/>
                  <a:t>h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TopKCT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RankJoinCT</a:t>
                </a:r>
                <a:r>
                  <a:rPr lang="en-US" dirty="0" smtClean="0"/>
                  <a:t> took 159ms, 271ms and 1983 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, respectively.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89240"/>
                <a:ext cx="9144000" cy="747512"/>
              </a:xfrm>
              <a:prstGeom prst="rect">
                <a:avLst/>
              </a:prstGeom>
              <a:blipFill rotWithShape="1">
                <a:blip r:embed="rId4"/>
                <a:stretch>
                  <a:fillRect l="-533" t="-1639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8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Summary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 model for determining relative accuracy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Fundamental problems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 framework for deducing relative accuracy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Algorithms underlying the framework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Outlook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Discovery of ARs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Improve the accuracy of data in a database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34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996310"/>
            <a:ext cx="2133600" cy="365125"/>
          </a:xfrm>
        </p:spPr>
        <p:txBody>
          <a:bodyPr/>
          <a:lstStyle/>
          <a:p>
            <a:fld id="{AA855FD9-529E-4CA3-A8FA-F608E371C647}" type="slidenum">
              <a:rPr lang="zh-CN" altLang="en-US" smtClean="0"/>
              <a:pPr/>
              <a:t>3</a:t>
            </a:fld>
            <a:endParaRPr lang="en-US" altLang="zh-CN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51122"/>
              </p:ext>
            </p:extLst>
          </p:nvPr>
        </p:nvGraphicFramePr>
        <p:xfrm>
          <a:off x="619234" y="1156682"/>
          <a:ext cx="812923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8039"/>
                <a:gridCol w="971287"/>
                <a:gridCol w="791312"/>
                <a:gridCol w="648072"/>
                <a:gridCol w="1512168"/>
                <a:gridCol w="1440160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 of 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arena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Center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r>
                        <a:rPr lang="en-US" baseline="0" dirty="0" smtClean="0"/>
                        <a:t> Stadium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69819"/>
              </p:ext>
            </p:extLst>
          </p:nvPr>
        </p:nvGraphicFramePr>
        <p:xfrm>
          <a:off x="2051720" y="2543304"/>
          <a:ext cx="504056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2230"/>
                <a:gridCol w="1145289"/>
                <a:gridCol w="1522921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season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94-95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7386" y="144471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386" y="18366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10054" y="2884874"/>
            <a:ext cx="388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m</a:t>
            </a:r>
            <a:endParaRPr lang="zh-CN" altLang="en-US" b="1" i="1" baseline="-25000" dirty="0"/>
          </a:p>
        </p:txBody>
      </p:sp>
      <p:sp>
        <p:nvSpPr>
          <p:cNvPr id="15" name="Curved Right Arrow 14"/>
          <p:cNvSpPr/>
          <p:nvPr/>
        </p:nvSpPr>
        <p:spPr bwMode="auto">
          <a:xfrm rot="5400000" flipH="1">
            <a:off x="3245617" y="1875063"/>
            <a:ext cx="276502" cy="936104"/>
          </a:xfrm>
          <a:prstGeom prst="curvedRightArrow">
            <a:avLst>
              <a:gd name="adj1" fmla="val 25000"/>
              <a:gd name="adj2" fmla="val 50000"/>
              <a:gd name="adj3" fmla="val 32883"/>
            </a:avLst>
          </a:prstGeom>
          <a:solidFill>
            <a:schemeClr val="accent1"/>
          </a:solidFill>
          <a:ln>
            <a:noFill/>
          </a:ln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505" y="1884954"/>
            <a:ext cx="1001260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Michael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3003" y="1876762"/>
            <a:ext cx="962166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Jordan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80112" y="1501752"/>
            <a:ext cx="144016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 dirty="0" smtClean="0"/>
              <a:t>Chicago Bulls</a:t>
            </a:r>
            <a:endParaRPr lang="zh-CN" altLang="en-US" sz="17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7020272" y="1504800"/>
            <a:ext cx="1728191" cy="360040"/>
          </a:xfrm>
          <a:prstGeom prst="roundRect">
            <a:avLst/>
          </a:prstGeom>
          <a:solidFill>
            <a:srgbClr val="0000C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 dirty="0" smtClean="0"/>
              <a:t>United Stadium</a:t>
            </a:r>
            <a:endParaRPr lang="zh-CN" altLang="en-US" sz="1700" b="1" dirty="0"/>
          </a:p>
        </p:txBody>
      </p:sp>
      <p:sp>
        <p:nvSpPr>
          <p:cNvPr id="30" name="Curved Down Arrow 29"/>
          <p:cNvSpPr/>
          <p:nvPr/>
        </p:nvSpPr>
        <p:spPr bwMode="auto">
          <a:xfrm>
            <a:off x="6141140" y="836712"/>
            <a:ext cx="2247284" cy="360040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32" name="Rectangle 120"/>
          <p:cNvSpPr>
            <a:spLocks noChangeArrowheads="1"/>
          </p:cNvSpPr>
          <p:nvPr/>
        </p:nvSpPr>
        <p:spPr bwMode="auto">
          <a:xfrm>
            <a:off x="729513" y="260647"/>
            <a:ext cx="7848600" cy="79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US" altLang="zh-CN" sz="2200" dirty="0" smtClean="0">
              <a:latin typeface="+mn-lt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owchart: Alternate Process 32"/>
              <p:cNvSpPr/>
              <p:nvPr/>
            </p:nvSpPr>
            <p:spPr bwMode="auto">
              <a:xfrm>
                <a:off x="1043608" y="260647"/>
                <a:ext cx="6840761" cy="504057"/>
              </a:xfrm>
              <a:prstGeom prst="flowChartAlternateProcess">
                <a:avLst/>
              </a:prstGeom>
              <a:solidFill>
                <a:srgbClr val="CCFFFF"/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143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rtlCol="0" anchor="ctr"/>
              <a:lstStyle/>
              <a:p>
                <a:pPr algn="l" defTabSz="971550">
                  <a:lnSpc>
                    <a:spcPct val="120000"/>
                  </a:lnSpc>
                  <a:buClr>
                    <a:srgbClr val="CE9964"/>
                  </a:buClr>
                  <a:buSzPct val="90000"/>
                </a:pPr>
                <a:r>
                  <a:rPr lang="en-GB" sz="2200" dirty="0" smtClean="0">
                    <a:solidFill>
                      <a:srgbClr val="0000CC"/>
                    </a:solidFill>
                    <a:ea typeface="Cambria Math"/>
                    <a:cs typeface="Arial" pitchFamily="34" charset="0"/>
                  </a:rPr>
                  <a:t>Form(1)</a:t>
                </a:r>
                <a:r>
                  <a:rPr lang="en-GB" sz="2200" dirty="0" smtClean="0">
                    <a:ea typeface="Cambria Math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∀</m:t>
                    </m:r>
                    <m:sSub>
                      <m:sSubPr>
                        <m:ctrlPr>
                          <a:rPr lang="en-GB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GB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(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𝑹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GB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)∧</m:t>
                    </m:r>
                    <m:r>
                      <a:rPr lang="en-US" sz="22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𝑹</m:t>
                    </m:r>
                    <m:r>
                      <a:rPr lang="en-US" sz="22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GB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𝟐</m:t>
                        </m:r>
                      </m:sub>
                    </m:sSub>
                    <m:r>
                      <a:rPr lang="en-US" sz="22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)∧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𝝎</m:t>
                    </m:r>
                    <m:groupChr>
                      <m:groupChrPr>
                        <m:chr m:val="→"/>
                        <m:pos m:val="top"/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GB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GB" sz="2200" b="1" dirty="0" smtClean="0">
                  <a:solidFill>
                    <a:srgbClr val="C00000"/>
                  </a:solidFill>
                  <a:latin typeface="+mn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3" name="Flowchart: Alternate Process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260647"/>
                <a:ext cx="6840761" cy="504057"/>
              </a:xfrm>
              <a:prstGeom prst="flowChartAlternateProcess">
                <a:avLst/>
              </a:prstGeom>
              <a:blipFill rotWithShape="1">
                <a:blip r:embed="rId2"/>
                <a:stretch>
                  <a:fillRect b="-24074"/>
                </a:stretch>
              </a:blipFill>
              <a:ln>
                <a:noFill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14300">
                  <a:prstClr val="black"/>
                </a:inn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Alternate Process 33"/>
              <p:cNvSpPr/>
              <p:nvPr/>
            </p:nvSpPr>
            <p:spPr bwMode="auto">
              <a:xfrm>
                <a:off x="971599" y="5301208"/>
                <a:ext cx="6840761" cy="504057"/>
              </a:xfrm>
              <a:prstGeom prst="flowChartAlternateProcess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143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rtlCol="0" anchor="ctr"/>
              <a:lstStyle/>
              <a:p>
                <a:pPr algn="l" defTabSz="971550">
                  <a:lnSpc>
                    <a:spcPct val="120000"/>
                  </a:lnSpc>
                  <a:buClr>
                    <a:srgbClr val="CE9964"/>
                  </a:buClr>
                  <a:buSzPct val="90000"/>
                </a:pPr>
                <a:r>
                  <a:rPr lang="en-GB" sz="2200" dirty="0" smtClean="0">
                    <a:solidFill>
                      <a:srgbClr val="0000CC"/>
                    </a:solidFill>
                    <a:ea typeface="Cambria Math"/>
                    <a:cs typeface="Arial" pitchFamily="34" charset="0"/>
                  </a:rPr>
                  <a:t>Form (2)</a:t>
                </a:r>
                <a:r>
                  <a:rPr lang="en-GB" sz="2200" dirty="0" smtClean="0">
                    <a:ea typeface="Cambria Math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∀</m:t>
                    </m:r>
                    <m:sSub>
                      <m:sSubPr>
                        <m:ctrlPr>
                          <a:rPr lang="en-GB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𝒎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𝑹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∧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𝝎</m:t>
                    </m:r>
                    <m:groupChr>
                      <m:groupChrPr>
                        <m:chr m:val="→"/>
                        <m:pos m:val="top"/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GB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GB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GB" sz="2200" b="1" dirty="0" smtClean="0">
                  <a:solidFill>
                    <a:srgbClr val="C00000"/>
                  </a:solidFill>
                  <a:latin typeface="+mn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4" name="Flowchart: Alternate Process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99" y="5301208"/>
                <a:ext cx="6840761" cy="504057"/>
              </a:xfrm>
              <a:prstGeom prst="flowChartAlternateProcess">
                <a:avLst/>
              </a:prstGeom>
              <a:blipFill rotWithShape="1">
                <a:blip r:embed="rId3"/>
                <a:stretch>
                  <a:fillRect t="-926" b="-23148"/>
                </a:stretch>
              </a:blipFill>
              <a:ln>
                <a:noFill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14300">
                  <a:prstClr val="black"/>
                </a:inn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Vertical Scroll 34"/>
          <p:cNvSpPr/>
          <p:nvPr/>
        </p:nvSpPr>
        <p:spPr bwMode="auto">
          <a:xfrm>
            <a:off x="4463988" y="2492896"/>
            <a:ext cx="3780420" cy="1584176"/>
          </a:xfrm>
          <a:prstGeom prst="verticalScroll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0" y="6022107"/>
            <a:ext cx="9144000" cy="5032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Using </a:t>
            </a:r>
            <a:r>
              <a:rPr lang="en-US" altLang="zh-CN" b="1" dirty="0" smtClean="0">
                <a:solidFill>
                  <a:srgbClr val="C00000"/>
                </a:solidFill>
                <a:latin typeface="Arial" charset="0"/>
                <a:ea typeface="宋体" charset="-122"/>
              </a:rPr>
              <a:t>Accuracy Rules </a:t>
            </a:r>
            <a:r>
              <a:rPr lang="en-US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to </a:t>
            </a:r>
            <a:r>
              <a:rPr lang="en-US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capture </a:t>
            </a:r>
            <a:r>
              <a:rPr lang="en-US" altLang="zh-CN" i="1" dirty="0" smtClean="0">
                <a:solidFill>
                  <a:schemeClr val="tx1"/>
                </a:solidFill>
                <a:latin typeface="Arial" charset="0"/>
                <a:ea typeface="宋体" charset="-122"/>
              </a:rPr>
              <a:t>data </a:t>
            </a:r>
            <a:r>
              <a:rPr lang="en-US" altLang="zh-CN" i="1" dirty="0" smtClean="0">
                <a:solidFill>
                  <a:schemeClr val="tx1"/>
                </a:solidFill>
                <a:latin typeface="Arial" charset="0"/>
                <a:ea typeface="宋体" charset="-122"/>
              </a:rPr>
              <a:t>semantics</a:t>
            </a:r>
            <a:endParaRPr lang="en-US" altLang="zh-CN" b="1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9005" y="112474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D</a:t>
            </a:r>
            <a:endParaRPr lang="zh-CN" altLang="en-US" b="1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788369" y="4581128"/>
                <a:ext cx="5519935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𝐹𝑁</m:t>
                          </m:r>
                        </m:e>
                      </m:d>
                      <m:r>
                        <a:rPr lang="en-US" sz="1600" i="1">
                          <a:latin typeface="Cambria Math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𝐹𝑁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  <a:cs typeface="Arial" pitchFamily="34" charset="0"/>
                        </a:rPr>
                        <m:t>∧</m:t>
                      </m:r>
                      <m:sSub>
                        <m:sSubPr>
                          <m:ctrlPr>
                            <a:rPr lang="en-GB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𝐿𝑁</m:t>
                          </m:r>
                        </m:e>
                      </m:d>
                      <m:r>
                        <a:rPr lang="en-US" sz="1600" i="1">
                          <a:latin typeface="Cambria Math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𝐿</m:t>
                          </m:r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𝑁</m:t>
                          </m:r>
                        </m:e>
                      </m:d>
                      <m:groupChr>
                        <m:groupChrPr>
                          <m:chr m:val="→"/>
                          <m:pos m:val="top"/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𝑡𝑒𝑎𝑚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  <a:cs typeface="Arial" pitchFamily="34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/>
                          <a:cs typeface="Arial" pitchFamily="34" charset="0"/>
                        </a:rPr>
                        <m:t>𝑡𝑒𝑎𝑚</m:t>
                      </m:r>
                      <m:r>
                        <a:rPr lang="en-US" sz="1600" b="0" i="1" smtClean="0">
                          <a:latin typeface="Cambria Math"/>
                          <a:cs typeface="Arial" pitchFamily="34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69" y="4581128"/>
                <a:ext cx="5519935" cy="405560"/>
              </a:xfrm>
              <a:prstGeom prst="rect">
                <a:avLst/>
              </a:prstGeom>
              <a:blipFill rotWithShape="1">
                <a:blip r:embed="rId4"/>
                <a:stretch>
                  <a:fillRect t="-17910" b="-29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4067944" y="1916832"/>
            <a:ext cx="151216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17/02/1963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071737" y="3527496"/>
                <a:ext cx="4583191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𝐹𝑁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𝐿𝑁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𝑏𝑖𝑟𝑡h</m:t>
                          </m:r>
                        </m:e>
                      </m:d>
                      <m:r>
                        <a:rPr lang="en-US" sz="1600" i="1">
                          <a:latin typeface="Cambria Math"/>
                          <a:cs typeface="Arial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𝐹𝑁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𝐿𝑁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𝑏𝑖𝑟𝑡h</m:t>
                          </m:r>
                        </m:e>
                      </m:d>
                      <m:groupChr>
                        <m:groupChrPr>
                          <m:chr m:val="→"/>
                          <m:pos m:val="top"/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𝐿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737" y="3527496"/>
                <a:ext cx="4583191" cy="405560"/>
              </a:xfrm>
              <a:prstGeom prst="rect">
                <a:avLst/>
              </a:prstGeom>
              <a:blipFill rotWithShape="1">
                <a:blip r:embed="rId5"/>
                <a:stretch>
                  <a:fillRect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071737" y="4062715"/>
                <a:ext cx="2376264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𝑢𝑛𝑖𝑡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→"/>
                          <m:pos m:val="top"/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h𝑒𝑖𝑔h𝑡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737" y="4062715"/>
                <a:ext cx="2376264" cy="405560"/>
              </a:xfrm>
              <a:prstGeom prst="rect">
                <a:avLst/>
              </a:prstGeom>
              <a:blipFill rotWithShape="1">
                <a:blip r:embed="rId6"/>
                <a:stretch>
                  <a:fillRect t="-17910" r="-513" b="-29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2771800" y="1916832"/>
            <a:ext cx="1224136" cy="288032"/>
          </a:xfrm>
          <a:prstGeom prst="roundRect">
            <a:avLst/>
          </a:prstGeom>
          <a:noFill/>
          <a:ln w="25400"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559385" y="4077072"/>
                <a:ext cx="2460887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𝑡𝑒𝑎𝑚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→"/>
                          <m:pos m:val="top"/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𝑎𝑟𝑒𝑛𝑎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85" y="4077072"/>
                <a:ext cx="2460887" cy="405560"/>
              </a:xfrm>
              <a:prstGeom prst="rect">
                <a:avLst/>
              </a:prstGeom>
              <a:blipFill rotWithShape="1">
                <a:blip r:embed="rId7"/>
                <a:stretch>
                  <a:fillRect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ounded Rectangle 45"/>
          <p:cNvSpPr/>
          <p:nvPr/>
        </p:nvSpPr>
        <p:spPr bwMode="auto">
          <a:xfrm>
            <a:off x="2159731" y="2940913"/>
            <a:ext cx="2232247" cy="288032"/>
          </a:xfrm>
          <a:prstGeom prst="roundRect">
            <a:avLst/>
          </a:prstGeom>
          <a:noFill/>
          <a:ln w="38100">
            <a:solidFill>
              <a:schemeClr val="tx2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683568" y="1916832"/>
            <a:ext cx="1885656" cy="338554"/>
          </a:xfrm>
          <a:prstGeom prst="roundRect">
            <a:avLst/>
          </a:prstGeom>
          <a:noFill/>
          <a:ln w="38100">
            <a:solidFill>
              <a:schemeClr val="tx2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5" name="Left-Up Arrow 4"/>
          <p:cNvSpPr/>
          <p:nvPr/>
        </p:nvSpPr>
        <p:spPr bwMode="auto">
          <a:xfrm rot="5400000">
            <a:off x="1040727" y="2201982"/>
            <a:ext cx="869859" cy="1152129"/>
          </a:xfrm>
          <a:prstGeom prst="leftUpArrow">
            <a:avLst>
              <a:gd name="adj1" fmla="val 14355"/>
              <a:gd name="adj2" fmla="val 25000"/>
              <a:gd name="adj3" fmla="val 17016"/>
            </a:avLst>
          </a:prstGeom>
          <a:solidFill>
            <a:srgbClr val="0000CC"/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4572000" y="2955360"/>
            <a:ext cx="1316699" cy="288032"/>
          </a:xfrm>
          <a:prstGeom prst="roundRect">
            <a:avLst/>
          </a:prstGeom>
          <a:noFill/>
          <a:ln w="38100">
            <a:solidFill>
              <a:schemeClr val="tx2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6" name="Up-Down Arrow 5"/>
          <p:cNvSpPr/>
          <p:nvPr/>
        </p:nvSpPr>
        <p:spPr bwMode="auto">
          <a:xfrm>
            <a:off x="5657226" y="1916832"/>
            <a:ext cx="231473" cy="968042"/>
          </a:xfrm>
          <a:prstGeom prst="upDownArrow">
            <a:avLst/>
          </a:prstGeom>
          <a:solidFill>
            <a:srgbClr val="0000CC"/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71737" y="3455488"/>
            <a:ext cx="4948535" cy="1053632"/>
          </a:xfrm>
          <a:prstGeom prst="rect">
            <a:avLst/>
          </a:prstGeom>
          <a:solidFill>
            <a:srgbClr val="CCFFFF">
              <a:alpha val="20000"/>
            </a:srgbClr>
          </a:solidFill>
          <a:ln w="25400" cmpd="sng">
            <a:solidFill>
              <a:srgbClr val="0000CC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788369" y="4581128"/>
            <a:ext cx="5519934" cy="405560"/>
          </a:xfrm>
          <a:prstGeom prst="rect">
            <a:avLst/>
          </a:prstGeom>
          <a:solidFill>
            <a:srgbClr val="CCFFFF">
              <a:alpha val="20000"/>
            </a:srgbClr>
          </a:solidFill>
          <a:ln w="25400" cmpd="sng">
            <a:solidFill>
              <a:srgbClr val="0000CC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40" name="Explosion 2 39"/>
          <p:cNvSpPr/>
          <p:nvPr/>
        </p:nvSpPr>
        <p:spPr bwMode="auto">
          <a:xfrm>
            <a:off x="2302254" y="3341023"/>
            <a:ext cx="4487499" cy="1472097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2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Accuracy Rules</a:t>
            </a:r>
            <a:endParaRPr lang="en-GB" sz="2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7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1" grpId="0" animBg="1"/>
      <p:bldP spid="24" grpId="0" animBg="1"/>
      <p:bldP spid="26" grpId="0" animBg="1"/>
      <p:bldP spid="28" grpId="0" animBg="1"/>
      <p:bldP spid="30" grpId="0" animBg="1"/>
      <p:bldP spid="33" grpId="0" animBg="1"/>
      <p:bldP spid="34" grpId="0" animBg="1"/>
      <p:bldP spid="39" grpId="0" animBg="1"/>
      <p:bldP spid="31" grpId="0" animBg="1"/>
      <p:bldP spid="41" grpId="0" animBg="1"/>
      <p:bldP spid="42" grpId="0" animBg="1"/>
      <p:bldP spid="44" grpId="0" animBg="1"/>
      <p:bldP spid="2" grpId="0" animBg="1"/>
      <p:bldP spid="45" grpId="0" animBg="1"/>
      <p:bldP spid="45" grpId="1" animBg="1"/>
      <p:bldP spid="46" grpId="0" animBg="1"/>
      <p:bldP spid="47" grpId="0" animBg="1"/>
      <p:bldP spid="5" grpId="0" animBg="1"/>
      <p:bldP spid="48" grpId="0" animBg="1"/>
      <p:bldP spid="6" grpId="0" animBg="1"/>
      <p:bldP spid="7" grpId="0" animBg="1"/>
      <p:bldP spid="4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22" y="44624"/>
            <a:ext cx="8833782" cy="94096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Inferring Relative Accuracy with ARs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64213"/>
            <a:ext cx="2133600" cy="365125"/>
          </a:xfrm>
        </p:spPr>
        <p:txBody>
          <a:bodyPr/>
          <a:lstStyle/>
          <a:p>
            <a:fld id="{AA855FD9-529E-4CA3-A8FA-F608E371C647}" type="slidenum">
              <a:rPr lang="zh-CN" altLang="en-US" smtClean="0"/>
              <a:pPr/>
              <a:t>4</a:t>
            </a:fld>
            <a:endParaRPr lang="en-US" altLang="zh-CN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76922"/>
              </p:ext>
            </p:extLst>
          </p:nvPr>
        </p:nvGraphicFramePr>
        <p:xfrm>
          <a:off x="2267744" y="2669312"/>
          <a:ext cx="504056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2230"/>
                <a:gridCol w="1145289"/>
                <a:gridCol w="1522921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season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94-95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26078" y="3100898"/>
            <a:ext cx="388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m</a:t>
            </a:r>
            <a:endParaRPr lang="zh-CN" altLang="en-US" b="1" i="1" baseline="-25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68637"/>
              </p:ext>
            </p:extLst>
          </p:nvPr>
        </p:nvGraphicFramePr>
        <p:xfrm>
          <a:off x="691242" y="1412776"/>
          <a:ext cx="812923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8039"/>
                <a:gridCol w="971287"/>
                <a:gridCol w="791312"/>
                <a:gridCol w="648072"/>
                <a:gridCol w="1512168"/>
                <a:gridCol w="1440160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 of 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arena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Center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r>
                        <a:rPr lang="en-US" baseline="0" dirty="0" smtClean="0"/>
                        <a:t> Stadium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-36512" y="6382147"/>
            <a:ext cx="9259823" cy="5032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i="1" dirty="0">
                <a:solidFill>
                  <a:srgbClr val="FF0000"/>
                </a:solidFill>
              </a:rPr>
              <a:t>A chase-like procedure with ARs to deduce relative accuracy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335" y="1772816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21335" y="216479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954" y="145284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D</a:t>
            </a:r>
            <a:endParaRPr lang="zh-CN" altLang="en-US" b="1" i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768369" y="2629242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D</a:t>
            </a:r>
            <a:r>
              <a:rPr lang="en-US" altLang="zh-CN" b="1" i="1" baseline="-25000" dirty="0" err="1" smtClean="0"/>
              <a:t>m</a:t>
            </a:r>
            <a:endParaRPr lang="zh-CN" altLang="en-US" b="1" i="1" baseline="-25000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553533"/>
              </p:ext>
            </p:extLst>
          </p:nvPr>
        </p:nvGraphicFramePr>
        <p:xfrm>
          <a:off x="39470" y="4291186"/>
          <a:ext cx="1220162" cy="430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9" name="Equation" r:id="rId3" imgW="685800" imgH="241200" progId="Equation.DSMT4">
                  <p:embed/>
                </p:oleObj>
              </mc:Choice>
              <mc:Fallback>
                <p:oleObj name="Equation" r:id="rId3" imgW="685800" imgH="241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0" y="4291186"/>
                        <a:ext cx="1220162" cy="430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403759"/>
              </p:ext>
            </p:extLst>
          </p:nvPr>
        </p:nvGraphicFramePr>
        <p:xfrm>
          <a:off x="1403648" y="4267307"/>
          <a:ext cx="1904451" cy="35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0" name="Equation" r:id="rId5" imgW="1282680" imgH="241200" progId="Equation.DSMT4">
                  <p:embed/>
                </p:oleObj>
              </mc:Choice>
              <mc:Fallback>
                <p:oleObj name="Equation" r:id="rId5" imgW="1282680" imgH="24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267307"/>
                        <a:ext cx="1904451" cy="357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703237"/>
              </p:ext>
            </p:extLst>
          </p:nvPr>
        </p:nvGraphicFramePr>
        <p:xfrm>
          <a:off x="4211926" y="3501008"/>
          <a:ext cx="1524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1" name="Equation" r:id="rId7" imgW="850680" imgH="228600" progId="Equation.DSMT4">
                  <p:embed/>
                </p:oleObj>
              </mc:Choice>
              <mc:Fallback>
                <p:oleObj name="Equation" r:id="rId7" imgW="85068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26" y="3501008"/>
                        <a:ext cx="1524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804268"/>
              </p:ext>
            </p:extLst>
          </p:nvPr>
        </p:nvGraphicFramePr>
        <p:xfrm>
          <a:off x="491414" y="3550920"/>
          <a:ext cx="8239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2" name="Equation" r:id="rId9" imgW="495000" imgH="241200" progId="Equation.DSMT4">
                  <p:embed/>
                </p:oleObj>
              </mc:Choice>
              <mc:Fallback>
                <p:oleObj name="Equation" r:id="rId9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1414" y="3550920"/>
                        <a:ext cx="823913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219" y="3533119"/>
                <a:ext cx="1257413" cy="40011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" y="3533119"/>
                <a:ext cx="1257413" cy="400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331640" y="3533119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533119"/>
                <a:ext cx="631327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387139"/>
              </p:ext>
            </p:extLst>
          </p:nvPr>
        </p:nvGraphicFramePr>
        <p:xfrm>
          <a:off x="3779912" y="5611813"/>
          <a:ext cx="2112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3" name="Equation" r:id="rId13" imgW="1396800" imgH="241200" progId="Equation.DSMT4">
                  <p:embed/>
                </p:oleObj>
              </mc:Choice>
              <mc:Fallback>
                <p:oleObj name="Equation" r:id="rId13" imgW="1396800" imgH="241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611813"/>
                        <a:ext cx="2112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904654"/>
              </p:ext>
            </p:extLst>
          </p:nvPr>
        </p:nvGraphicFramePr>
        <p:xfrm>
          <a:off x="4211960" y="3885108"/>
          <a:ext cx="1047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4" name="Equation" r:id="rId15" imgW="583920" imgH="228600" progId="Equation.DSMT4">
                  <p:embed/>
                </p:oleObj>
              </mc:Choice>
              <mc:Fallback>
                <p:oleObj name="Equation" r:id="rId15" imgW="58392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885108"/>
                        <a:ext cx="1047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707904" y="3533119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533119"/>
                <a:ext cx="631327" cy="400110"/>
              </a:xfrm>
              <a:prstGeom prst="rect">
                <a:avLst/>
              </a:prstGeom>
              <a:blipFill rotWithShape="1">
                <a:blip r:embed="rId1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08898"/>
              </p:ext>
            </p:extLst>
          </p:nvPr>
        </p:nvGraphicFramePr>
        <p:xfrm>
          <a:off x="1403648" y="4675857"/>
          <a:ext cx="180019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5" name="Equation" r:id="rId18" imgW="1206360" imgH="241200" progId="Equation.DSMT4">
                  <p:embed/>
                </p:oleObj>
              </mc:Choice>
              <mc:Fallback>
                <p:oleObj name="Equation" r:id="rId18" imgW="1206360" imgH="241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675857"/>
                        <a:ext cx="1800197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008298"/>
              </p:ext>
            </p:extLst>
          </p:nvPr>
        </p:nvGraphicFramePr>
        <p:xfrm>
          <a:off x="1403648" y="5108575"/>
          <a:ext cx="17478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6" name="Equation" r:id="rId20" imgW="1180800" imgH="241200" progId="Equation.DSMT4">
                  <p:embed/>
                </p:oleObj>
              </mc:Choice>
              <mc:Fallback>
                <p:oleObj name="Equation" r:id="rId20" imgW="1180800" imgH="2412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108575"/>
                        <a:ext cx="174783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549094"/>
              </p:ext>
            </p:extLst>
          </p:nvPr>
        </p:nvGraphicFramePr>
        <p:xfrm>
          <a:off x="3779912" y="4723804"/>
          <a:ext cx="1800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7" name="Equation" r:id="rId22" imgW="1206360" imgH="241200" progId="Equation.DSMT4">
                  <p:embed/>
                </p:oleObj>
              </mc:Choice>
              <mc:Fallback>
                <p:oleObj name="Equation" r:id="rId22" imgW="1206360" imgH="2412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723804"/>
                        <a:ext cx="1800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360746"/>
              </p:ext>
            </p:extLst>
          </p:nvPr>
        </p:nvGraphicFramePr>
        <p:xfrm>
          <a:off x="3832275" y="5157788"/>
          <a:ext cx="17478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8" name="Equation" r:id="rId24" imgW="1180800" imgH="241200" progId="Equation.DSMT4">
                  <p:embed/>
                </p:oleObj>
              </mc:Choice>
              <mc:Fallback>
                <p:oleObj name="Equation" r:id="rId24" imgW="1180800" imgH="241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75" y="5157788"/>
                        <a:ext cx="17478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509499"/>
              </p:ext>
            </p:extLst>
          </p:nvPr>
        </p:nvGraphicFramePr>
        <p:xfrm>
          <a:off x="3791024" y="4315817"/>
          <a:ext cx="1905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9" name="Equation" r:id="rId26" imgW="1282700" imgH="241300" progId="Equation.DSMT4">
                  <p:embed/>
                </p:oleObj>
              </mc:Choice>
              <mc:Fallback>
                <p:oleObj name="Equation" r:id="rId26" imgW="1282700" imgH="2413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024" y="4315817"/>
                        <a:ext cx="1905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419290"/>
              </p:ext>
            </p:extLst>
          </p:nvPr>
        </p:nvGraphicFramePr>
        <p:xfrm>
          <a:off x="7380312" y="3429000"/>
          <a:ext cx="1524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0" name="Equation" r:id="rId27" imgW="850680" imgH="228600" progId="Equation.DSMT4">
                  <p:embed/>
                </p:oleObj>
              </mc:Choice>
              <mc:Fallback>
                <p:oleObj name="Equation" r:id="rId27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3429000"/>
                        <a:ext cx="1524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518977"/>
              </p:ext>
            </p:extLst>
          </p:nvPr>
        </p:nvGraphicFramePr>
        <p:xfrm>
          <a:off x="6892387" y="5539805"/>
          <a:ext cx="2112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1" name="Equation" r:id="rId28" imgW="1396800" imgH="241200" progId="Equation.DSMT4">
                  <p:embed/>
                </p:oleObj>
              </mc:Choice>
              <mc:Fallback>
                <p:oleObj name="Equation" r:id="rId28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387" y="5539805"/>
                        <a:ext cx="2112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164432"/>
              </p:ext>
            </p:extLst>
          </p:nvPr>
        </p:nvGraphicFramePr>
        <p:xfrm>
          <a:off x="6876256" y="3764979"/>
          <a:ext cx="1047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2" name="Equation" r:id="rId30" imgW="583920" imgH="228600" progId="Equation.DSMT4">
                  <p:embed/>
                </p:oleObj>
              </mc:Choice>
              <mc:Fallback>
                <p:oleObj name="Equation" r:id="rId30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3764979"/>
                        <a:ext cx="1047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6732240" y="3461111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461111"/>
                <a:ext cx="631327" cy="400110"/>
              </a:xfrm>
              <a:prstGeom prst="rect">
                <a:avLst/>
              </a:prstGeom>
              <a:blipFill rotWithShape="1">
                <a:blip r:embed="rId3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757060"/>
              </p:ext>
            </p:extLst>
          </p:nvPr>
        </p:nvGraphicFramePr>
        <p:xfrm>
          <a:off x="6892387" y="4651796"/>
          <a:ext cx="1800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3" name="Equation" r:id="rId32" imgW="1206360" imgH="241200" progId="Equation.DSMT4">
                  <p:embed/>
                </p:oleObj>
              </mc:Choice>
              <mc:Fallback>
                <p:oleObj name="Equation" r:id="rId32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387" y="4651796"/>
                        <a:ext cx="1800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185554"/>
              </p:ext>
            </p:extLst>
          </p:nvPr>
        </p:nvGraphicFramePr>
        <p:xfrm>
          <a:off x="6944750" y="5085780"/>
          <a:ext cx="17478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4" name="Equation" r:id="rId33" imgW="1180800" imgH="241200" progId="Equation.DSMT4">
                  <p:embed/>
                </p:oleObj>
              </mc:Choice>
              <mc:Fallback>
                <p:oleObj name="Equation" r:id="rId33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750" y="5085780"/>
                        <a:ext cx="17478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91828"/>
              </p:ext>
            </p:extLst>
          </p:nvPr>
        </p:nvGraphicFramePr>
        <p:xfrm>
          <a:off x="6903499" y="4243809"/>
          <a:ext cx="1905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5" name="Equation" r:id="rId35" imgW="1282700" imgH="241300" progId="Equation.DSMT4">
                  <p:embed/>
                </p:oleObj>
              </mc:Choice>
              <mc:Fallback>
                <p:oleObj name="Equation" r:id="rId35" imgW="128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499" y="4243809"/>
                        <a:ext cx="1905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220639"/>
              </p:ext>
            </p:extLst>
          </p:nvPr>
        </p:nvGraphicFramePr>
        <p:xfrm>
          <a:off x="8016875" y="3765501"/>
          <a:ext cx="10699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6" name="Equation" r:id="rId36" imgW="596880" imgH="228600" progId="Equation.DSMT4">
                  <p:embed/>
                </p:oleObj>
              </mc:Choice>
              <mc:Fallback>
                <p:oleObj name="Equation" r:id="rId36" imgW="596880" imgH="2286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3765501"/>
                        <a:ext cx="10699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3622"/>
              </p:ext>
            </p:extLst>
          </p:nvPr>
        </p:nvGraphicFramePr>
        <p:xfrm>
          <a:off x="6892925" y="5973167"/>
          <a:ext cx="2247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7" name="Equation" r:id="rId38" imgW="1485720" imgH="241200" progId="Equation.DSMT4">
                  <p:embed/>
                </p:oleObj>
              </mc:Choice>
              <mc:Fallback>
                <p:oleObj name="Equation" r:id="rId38" imgW="1485720" imgH="2412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925" y="5973167"/>
                        <a:ext cx="22479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089026"/>
              </p:ext>
            </p:extLst>
          </p:nvPr>
        </p:nvGraphicFramePr>
        <p:xfrm>
          <a:off x="1826078" y="3533119"/>
          <a:ext cx="1524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8" name="Equation" r:id="rId40" imgW="850680" imgH="228600" progId="Equation.DSMT4">
                  <p:embed/>
                </p:oleObj>
              </mc:Choice>
              <mc:Fallback>
                <p:oleObj name="Equation" r:id="rId40" imgW="85068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078" y="3533119"/>
                        <a:ext cx="15240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63"/>
          <p:cNvSpPr/>
          <p:nvPr/>
        </p:nvSpPr>
        <p:spPr>
          <a:xfrm>
            <a:off x="35496" y="4325034"/>
            <a:ext cx="1257413" cy="40011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1413918" y="3533119"/>
                <a:ext cx="1933946" cy="40011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8" y="3533119"/>
                <a:ext cx="1933946" cy="400110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1413918" y="4277378"/>
            <a:ext cx="1933946" cy="116784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07903" y="3501008"/>
            <a:ext cx="2160239" cy="7442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07904" y="4372044"/>
            <a:ext cx="2160239" cy="172125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93608" y="3501008"/>
            <a:ext cx="2314895" cy="67987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93609" y="4293096"/>
            <a:ext cx="2314895" cy="20490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8783" y="863200"/>
                <a:ext cx="5841369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4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𝑁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𝑡𝑒𝑎𝑚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]</m:t>
                    </m:r>
                  </m:oMath>
                </a14:m>
                <a:endParaRPr lang="en-US" sz="16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3" y="863200"/>
                <a:ext cx="5841369" cy="405560"/>
              </a:xfrm>
              <a:prstGeom prst="rect">
                <a:avLst/>
              </a:prstGeom>
              <a:blipFill rotWithShape="1">
                <a:blip r:embed="rId43"/>
                <a:stretch>
                  <a:fillRect l="-522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07504" y="0"/>
                <a:ext cx="4896544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>
                    <a:latin typeface="Calibri"/>
                    <a:cs typeface="Arial" pitchFamily="34" charset="0"/>
                  </a:rPr>
                  <a:t>1</a:t>
                </a:r>
                <a:r>
                  <a:rPr lang="en-US" sz="1600" dirty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0"/>
                <a:ext cx="4896544" cy="405560"/>
              </a:xfrm>
              <a:prstGeom prst="rect">
                <a:avLst/>
              </a:prstGeom>
              <a:blipFill rotWithShape="1">
                <a:blip r:embed="rId44"/>
                <a:stretch>
                  <a:fillRect l="-747" t="-17910" b="-29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07504" y="431152"/>
                <a:ext cx="2784648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2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𝑢𝑛𝑖𝑡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h𝑒𝑖𝑔h𝑡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31152"/>
                <a:ext cx="2784648" cy="405560"/>
              </a:xfrm>
              <a:prstGeom prst="rect">
                <a:avLst/>
              </a:prstGeom>
              <a:blipFill rotWithShape="1">
                <a:blip r:embed="rId45"/>
                <a:stretch>
                  <a:fillRect l="-1316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964771" y="431152"/>
                <a:ext cx="2831365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3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𝑎𝑟𝑒𝑛𝑎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71" y="431152"/>
                <a:ext cx="2831365" cy="405560"/>
              </a:xfrm>
              <a:prstGeom prst="rect">
                <a:avLst/>
              </a:prstGeom>
              <a:blipFill rotWithShape="1">
                <a:blip r:embed="rId46"/>
                <a:stretch>
                  <a:fillRect l="-1075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498260" y="4725146"/>
            <a:ext cx="915657" cy="904164"/>
            <a:chOff x="498260" y="4725146"/>
            <a:chExt cx="915657" cy="904164"/>
          </a:xfrm>
        </p:grpSpPr>
        <p:sp>
          <p:nvSpPr>
            <p:cNvPr id="73" name="Bent-Up Arrow 72"/>
            <p:cNvSpPr/>
            <p:nvPr/>
          </p:nvSpPr>
          <p:spPr bwMode="auto">
            <a:xfrm rot="5400000">
              <a:off x="596049" y="4627357"/>
              <a:ext cx="720080" cy="915657"/>
            </a:xfrm>
            <a:prstGeom prst="bentUp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83568" y="5229200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1</a:t>
              </a:r>
              <a:endParaRPr lang="en-GB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214324" y="5445224"/>
            <a:ext cx="1493579" cy="720080"/>
            <a:chOff x="2214324" y="5445224"/>
            <a:chExt cx="1493579" cy="720080"/>
          </a:xfrm>
        </p:grpSpPr>
        <p:sp>
          <p:nvSpPr>
            <p:cNvPr id="75" name="Bent-Up Arrow 74"/>
            <p:cNvSpPr/>
            <p:nvPr/>
          </p:nvSpPr>
          <p:spPr bwMode="auto">
            <a:xfrm rot="5400000">
              <a:off x="2601074" y="5058474"/>
              <a:ext cx="720080" cy="1493579"/>
            </a:xfrm>
            <a:prstGeom prst="bentUp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699792" y="5517232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4</a:t>
              </a:r>
              <a:endParaRPr lang="en-GB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868144" y="5232670"/>
            <a:ext cx="925465" cy="572594"/>
            <a:chOff x="5868144" y="5232670"/>
            <a:chExt cx="925465" cy="572594"/>
          </a:xfrm>
        </p:grpSpPr>
        <p:sp>
          <p:nvSpPr>
            <p:cNvPr id="74" name="Right Arrow 73"/>
            <p:cNvSpPr/>
            <p:nvPr/>
          </p:nvSpPr>
          <p:spPr bwMode="auto">
            <a:xfrm>
              <a:off x="5868144" y="5232670"/>
              <a:ext cx="925465" cy="35657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84168" y="5405154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3</a:t>
              </a:r>
              <a:endParaRPr lang="en-GB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83568" y="2154342"/>
            <a:ext cx="103417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Michael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63688" y="2154342"/>
            <a:ext cx="89015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Jordan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39952" y="2154342"/>
            <a:ext cx="151216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17/02/1963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59689" y="1772816"/>
            <a:ext cx="138821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Chicago Bulls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92280" y="1772815"/>
            <a:ext cx="165618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United Center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Oval Callout 16"/>
          <p:cNvSpPr/>
          <p:nvPr/>
        </p:nvSpPr>
        <p:spPr bwMode="auto">
          <a:xfrm>
            <a:off x="2653846" y="2184781"/>
            <a:ext cx="3528392" cy="1152128"/>
          </a:xfrm>
          <a:prstGeom prst="wedgeEllipseCallout">
            <a:avLst/>
          </a:prstGeom>
          <a:solidFill>
            <a:srgbClr val="FFFF00"/>
          </a:solidFill>
          <a:ln>
            <a:noFill/>
          </a:ln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2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A chasing sequence</a:t>
            </a:r>
            <a:endParaRPr lang="en-GB" sz="2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9" grpId="0" animBg="1"/>
      <p:bldP spid="30" grpId="0"/>
      <p:bldP spid="33" grpId="0"/>
      <p:bldP spid="49" grpId="0"/>
      <p:bldP spid="64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7" grpId="0" animBg="1"/>
      <p:bldP spid="77" grpId="1" animBg="1"/>
      <p:bldP spid="78" grpId="0" animBg="1"/>
      <p:bldP spid="78" grpId="1" animBg="1"/>
      <p:bldP spid="79" grpId="1" animBg="1"/>
      <p:bldP spid="80" grpId="0" animBg="1"/>
      <p:bldP spid="80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Fundamental Problems: </a:t>
            </a:r>
            <a:r>
              <a:rPr lang="en-US" dirty="0" smtClean="0">
                <a:solidFill>
                  <a:srgbClr val="0000CC"/>
                </a:solidFill>
              </a:rPr>
              <a:t>Termination</a:t>
            </a:r>
            <a:endParaRPr lang="en-GB" dirty="0">
              <a:solidFill>
                <a:srgbClr val="0000CC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46556"/>
              </p:ext>
            </p:extLst>
          </p:nvPr>
        </p:nvGraphicFramePr>
        <p:xfrm>
          <a:off x="2267744" y="2669312"/>
          <a:ext cx="504056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2230"/>
                <a:gridCol w="1145289"/>
                <a:gridCol w="1522921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season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94-95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23097"/>
              </p:ext>
            </p:extLst>
          </p:nvPr>
        </p:nvGraphicFramePr>
        <p:xfrm>
          <a:off x="691242" y="1412776"/>
          <a:ext cx="812923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8039"/>
                <a:gridCol w="971287"/>
                <a:gridCol w="791312"/>
                <a:gridCol w="648072"/>
                <a:gridCol w="1512168"/>
                <a:gridCol w="1440160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 of 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arena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Center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r>
                        <a:rPr lang="en-US" baseline="0" dirty="0" smtClean="0"/>
                        <a:t> Stadium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1335" y="1772816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21335" y="216479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954" y="145284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D</a:t>
            </a:r>
            <a:endParaRPr lang="zh-CN" altLang="en-US" b="1" i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768369" y="2629242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D</a:t>
            </a:r>
            <a:r>
              <a:rPr lang="en-US" altLang="zh-CN" b="1" i="1" baseline="-25000" dirty="0" err="1" smtClean="0"/>
              <a:t>m</a:t>
            </a:r>
            <a:endParaRPr lang="zh-CN" altLang="en-US" b="1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74847" y="863200"/>
                <a:ext cx="5841369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4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𝑁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𝑡𝑒𝑎𝑚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]</m:t>
                    </m:r>
                  </m:oMath>
                </a14:m>
                <a:endParaRPr lang="en-US" sz="16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47" y="863200"/>
                <a:ext cx="5841369" cy="405560"/>
              </a:xfrm>
              <a:prstGeom prst="rect">
                <a:avLst/>
              </a:prstGeom>
              <a:blipFill rotWithShape="1">
                <a:blip r:embed="rId3"/>
                <a:stretch>
                  <a:fillRect l="-626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83568" y="0"/>
                <a:ext cx="4896544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>
                    <a:latin typeface="Calibri"/>
                    <a:cs typeface="Arial" pitchFamily="34" charset="0"/>
                  </a:rPr>
                  <a:t>1</a:t>
                </a:r>
                <a:r>
                  <a:rPr lang="en-US" sz="1600" dirty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0"/>
                <a:ext cx="4896544" cy="405560"/>
              </a:xfrm>
              <a:prstGeom prst="rect">
                <a:avLst/>
              </a:prstGeom>
              <a:blipFill rotWithShape="1">
                <a:blip r:embed="rId4"/>
                <a:stretch>
                  <a:fillRect l="-623" t="-17910" b="-29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83568" y="431152"/>
                <a:ext cx="2784648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2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𝑢𝑛𝑖𝑡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h𝑒𝑖𝑔h𝑡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31152"/>
                <a:ext cx="2784648" cy="405560"/>
              </a:xfrm>
              <a:prstGeom prst="rect">
                <a:avLst/>
              </a:prstGeom>
              <a:blipFill rotWithShape="1">
                <a:blip r:embed="rId5"/>
                <a:stretch>
                  <a:fillRect l="-1094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540835" y="431152"/>
                <a:ext cx="2831365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3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𝑎𝑟𝑒𝑛𝑎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835" y="431152"/>
                <a:ext cx="2831365" cy="405560"/>
              </a:xfrm>
              <a:prstGeom prst="rect">
                <a:avLst/>
              </a:prstGeom>
              <a:blipFill rotWithShape="1">
                <a:blip r:embed="rId6"/>
                <a:stretch>
                  <a:fillRect l="-1293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Callout 4"/>
          <p:cNvSpPr/>
          <p:nvPr/>
        </p:nvSpPr>
        <p:spPr bwMode="auto">
          <a:xfrm>
            <a:off x="6732240" y="2276872"/>
            <a:ext cx="2304255" cy="1040050"/>
          </a:xfrm>
          <a:prstGeom prst="wedgeEllipseCallout">
            <a:avLst/>
          </a:prstGeom>
          <a:solidFill>
            <a:srgbClr val="FFFF00"/>
          </a:solidFill>
          <a:ln>
            <a:noFill/>
          </a:ln>
          <a:extLst/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2200" b="1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Continue ??</a:t>
            </a:r>
          </a:p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i="1" dirty="0" smtClean="0">
                <a:solidFill>
                  <a:srgbClr val="0000CC"/>
                </a:solidFill>
                <a:latin typeface="Calibri"/>
                <a:cs typeface="Arial" pitchFamily="34" charset="0"/>
              </a:rPr>
              <a:t>(</a:t>
            </a:r>
            <a:r>
              <a:rPr lang="el-GR" i="1" dirty="0" smtClean="0">
                <a:solidFill>
                  <a:srgbClr val="0000CC"/>
                </a:solidFill>
                <a:latin typeface="Calibri"/>
                <a:cs typeface="Arial" pitchFamily="34" charset="0"/>
              </a:rPr>
              <a:t>φ</a:t>
            </a:r>
            <a:r>
              <a:rPr lang="en-US" i="1" baseline="-25000" dirty="0" smtClean="0">
                <a:solidFill>
                  <a:srgbClr val="0000CC"/>
                </a:solidFill>
                <a:latin typeface="Calibri"/>
                <a:cs typeface="Arial" pitchFamily="34" charset="0"/>
              </a:rPr>
              <a:t>1</a:t>
            </a:r>
            <a:r>
              <a:rPr lang="el-GR" i="1" dirty="0" smtClean="0">
                <a:solidFill>
                  <a:srgbClr val="0000CC"/>
                </a:solidFill>
                <a:latin typeface="Calibri"/>
                <a:cs typeface="Arial" pitchFamily="34" charset="0"/>
              </a:rPr>
              <a:t>φ</a:t>
            </a:r>
            <a:r>
              <a:rPr lang="en-US" i="1" baseline="-25000" dirty="0" smtClean="0">
                <a:solidFill>
                  <a:srgbClr val="0000CC"/>
                </a:solidFill>
                <a:latin typeface="Calibri"/>
                <a:cs typeface="Arial" pitchFamily="34" charset="0"/>
              </a:rPr>
              <a:t>4</a:t>
            </a:r>
            <a:r>
              <a:rPr lang="el-GR" i="1" dirty="0" smtClean="0">
                <a:solidFill>
                  <a:srgbClr val="0000CC"/>
                </a:solidFill>
                <a:latin typeface="Calibri"/>
                <a:cs typeface="Arial" pitchFamily="34" charset="0"/>
              </a:rPr>
              <a:t>φ</a:t>
            </a:r>
            <a:r>
              <a:rPr lang="en-US" i="1" baseline="-25000" dirty="0" smtClean="0">
                <a:solidFill>
                  <a:srgbClr val="0000CC"/>
                </a:solidFill>
                <a:latin typeface="Calibri"/>
                <a:cs typeface="Arial" pitchFamily="34" charset="0"/>
              </a:rPr>
              <a:t>3</a:t>
            </a:r>
            <a:r>
              <a:rPr lang="en-US" i="1" dirty="0" smtClean="0">
                <a:solidFill>
                  <a:srgbClr val="0000CC"/>
                </a:solidFill>
              </a:rPr>
              <a:t>..</a:t>
            </a:r>
            <a:r>
              <a:rPr lang="el-GR" i="1" dirty="0" smtClean="0">
                <a:solidFill>
                  <a:srgbClr val="0000CC"/>
                </a:solidFill>
                <a:latin typeface="Calibri"/>
                <a:cs typeface="Arial" pitchFamily="34" charset="0"/>
              </a:rPr>
              <a:t> </a:t>
            </a:r>
            <a:r>
              <a:rPr lang="el-GR" i="1" dirty="0" smtClean="0">
                <a:solidFill>
                  <a:srgbClr val="FF0000"/>
                </a:solidFill>
                <a:latin typeface="Calibri"/>
                <a:cs typeface="Arial" pitchFamily="34" charset="0"/>
              </a:rPr>
              <a:t>φ</a:t>
            </a:r>
            <a:r>
              <a:rPr lang="en-US" i="1" baseline="-25000" dirty="0" smtClean="0">
                <a:solidFill>
                  <a:srgbClr val="0000CC"/>
                </a:solidFill>
                <a:latin typeface="Calibri"/>
                <a:cs typeface="Arial" pitchFamily="34" charset="0"/>
              </a:rPr>
              <a:t>j</a:t>
            </a:r>
            <a:r>
              <a:rPr lang="en-US" i="1" dirty="0" smtClean="0">
                <a:solidFill>
                  <a:srgbClr val="0000CC"/>
                </a:solidFill>
              </a:rPr>
              <a:t>..)</a:t>
            </a:r>
            <a:endParaRPr lang="en-GB" sz="2400" i="1" dirty="0">
              <a:solidFill>
                <a:srgbClr val="0000CC"/>
              </a:solidFill>
            </a:endParaRPr>
          </a:p>
        </p:txBody>
      </p:sp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-36512" y="6382147"/>
            <a:ext cx="9259823" cy="5032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Every chasing sequence always terminates.</a:t>
            </a:r>
            <a:endParaRPr lang="en-GB" b="1" i="1" dirty="0">
              <a:solidFill>
                <a:srgbClr val="FF0000"/>
              </a:solidFill>
            </a:endParaRPr>
          </a:p>
        </p:txBody>
      </p:sp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041713"/>
              </p:ext>
            </p:extLst>
          </p:nvPr>
        </p:nvGraphicFramePr>
        <p:xfrm>
          <a:off x="39470" y="4291186"/>
          <a:ext cx="1220162" cy="430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8" name="Equation" r:id="rId7" imgW="685800" imgH="241200" progId="Equation.DSMT4">
                  <p:embed/>
                </p:oleObj>
              </mc:Choice>
              <mc:Fallback>
                <p:oleObj name="Equation" r:id="rId7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0" y="4291186"/>
                        <a:ext cx="1220162" cy="430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177229"/>
              </p:ext>
            </p:extLst>
          </p:nvPr>
        </p:nvGraphicFramePr>
        <p:xfrm>
          <a:off x="1403648" y="4267307"/>
          <a:ext cx="1904451" cy="35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9" name="Equation" r:id="rId9" imgW="1282680" imgH="241200" progId="Equation.DSMT4">
                  <p:embed/>
                </p:oleObj>
              </mc:Choice>
              <mc:Fallback>
                <p:oleObj name="Equation" r:id="rId9" imgW="128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267307"/>
                        <a:ext cx="1904451" cy="357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037170"/>
              </p:ext>
            </p:extLst>
          </p:nvPr>
        </p:nvGraphicFramePr>
        <p:xfrm>
          <a:off x="4211926" y="3501008"/>
          <a:ext cx="1524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0" name="Equation" r:id="rId11" imgW="850680" imgH="228600" progId="Equation.DSMT4">
                  <p:embed/>
                </p:oleObj>
              </mc:Choice>
              <mc:Fallback>
                <p:oleObj name="Equation" r:id="rId11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26" y="3501008"/>
                        <a:ext cx="1524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593638"/>
              </p:ext>
            </p:extLst>
          </p:nvPr>
        </p:nvGraphicFramePr>
        <p:xfrm>
          <a:off x="491414" y="3550920"/>
          <a:ext cx="8239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1" name="Equation" r:id="rId13" imgW="495000" imgH="241200" progId="Equation.DSMT4">
                  <p:embed/>
                </p:oleObj>
              </mc:Choice>
              <mc:Fallback>
                <p:oleObj name="Equation" r:id="rId13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1414" y="3550920"/>
                        <a:ext cx="823913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2219" y="3533119"/>
                <a:ext cx="1257413" cy="40011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" y="3533119"/>
                <a:ext cx="1257413" cy="4001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1331640" y="3533119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533119"/>
                <a:ext cx="631327" cy="400110"/>
              </a:xfrm>
              <a:prstGeom prst="rect">
                <a:avLst/>
              </a:prstGeom>
              <a:blipFill rotWithShape="1">
                <a:blip r:embed="rId1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934690"/>
              </p:ext>
            </p:extLst>
          </p:nvPr>
        </p:nvGraphicFramePr>
        <p:xfrm>
          <a:off x="3779912" y="5611813"/>
          <a:ext cx="2112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2" name="Equation" r:id="rId17" imgW="1396800" imgH="241200" progId="Equation.DSMT4">
                  <p:embed/>
                </p:oleObj>
              </mc:Choice>
              <mc:Fallback>
                <p:oleObj name="Equation" r:id="rId17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611813"/>
                        <a:ext cx="2112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402581"/>
              </p:ext>
            </p:extLst>
          </p:nvPr>
        </p:nvGraphicFramePr>
        <p:xfrm>
          <a:off x="4211960" y="3885108"/>
          <a:ext cx="1047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3" name="Equation" r:id="rId19" imgW="583920" imgH="228600" progId="Equation.DSMT4">
                  <p:embed/>
                </p:oleObj>
              </mc:Choice>
              <mc:Fallback>
                <p:oleObj name="Equation" r:id="rId19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885108"/>
                        <a:ext cx="1047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3707904" y="3533119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533119"/>
                <a:ext cx="631327" cy="400110"/>
              </a:xfrm>
              <a:prstGeom prst="rect">
                <a:avLst/>
              </a:prstGeom>
              <a:blipFill rotWithShape="1">
                <a:blip r:embed="rId2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420396"/>
              </p:ext>
            </p:extLst>
          </p:nvPr>
        </p:nvGraphicFramePr>
        <p:xfrm>
          <a:off x="1403648" y="4675857"/>
          <a:ext cx="180019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4" name="Equation" r:id="rId22" imgW="1206360" imgH="241200" progId="Equation.DSMT4">
                  <p:embed/>
                </p:oleObj>
              </mc:Choice>
              <mc:Fallback>
                <p:oleObj name="Equation" r:id="rId22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675857"/>
                        <a:ext cx="1800197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663962"/>
              </p:ext>
            </p:extLst>
          </p:nvPr>
        </p:nvGraphicFramePr>
        <p:xfrm>
          <a:off x="1403648" y="5108575"/>
          <a:ext cx="17478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5" name="Equation" r:id="rId24" imgW="1180800" imgH="241200" progId="Equation.DSMT4">
                  <p:embed/>
                </p:oleObj>
              </mc:Choice>
              <mc:Fallback>
                <p:oleObj name="Equation" r:id="rId24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108575"/>
                        <a:ext cx="174783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044214"/>
              </p:ext>
            </p:extLst>
          </p:nvPr>
        </p:nvGraphicFramePr>
        <p:xfrm>
          <a:off x="3779912" y="4723804"/>
          <a:ext cx="1800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6" name="Equation" r:id="rId26" imgW="1206360" imgH="241200" progId="Equation.DSMT4">
                  <p:embed/>
                </p:oleObj>
              </mc:Choice>
              <mc:Fallback>
                <p:oleObj name="Equation" r:id="rId26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723804"/>
                        <a:ext cx="1800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838540"/>
              </p:ext>
            </p:extLst>
          </p:nvPr>
        </p:nvGraphicFramePr>
        <p:xfrm>
          <a:off x="3832275" y="5157788"/>
          <a:ext cx="17478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7" name="Equation" r:id="rId28" imgW="1180800" imgH="241200" progId="Equation.DSMT4">
                  <p:embed/>
                </p:oleObj>
              </mc:Choice>
              <mc:Fallback>
                <p:oleObj name="Equation" r:id="rId28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75" y="5157788"/>
                        <a:ext cx="17478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5706"/>
              </p:ext>
            </p:extLst>
          </p:nvPr>
        </p:nvGraphicFramePr>
        <p:xfrm>
          <a:off x="3791024" y="4315817"/>
          <a:ext cx="1905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8" name="Equation" r:id="rId30" imgW="1282700" imgH="241300" progId="Equation.DSMT4">
                  <p:embed/>
                </p:oleObj>
              </mc:Choice>
              <mc:Fallback>
                <p:oleObj name="Equation" r:id="rId30" imgW="128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024" y="4315817"/>
                        <a:ext cx="1905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838385"/>
              </p:ext>
            </p:extLst>
          </p:nvPr>
        </p:nvGraphicFramePr>
        <p:xfrm>
          <a:off x="7380312" y="3429000"/>
          <a:ext cx="1524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9" name="Equation" r:id="rId31" imgW="850680" imgH="228600" progId="Equation.DSMT4">
                  <p:embed/>
                </p:oleObj>
              </mc:Choice>
              <mc:Fallback>
                <p:oleObj name="Equation" r:id="rId31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3429000"/>
                        <a:ext cx="1524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77405"/>
              </p:ext>
            </p:extLst>
          </p:nvPr>
        </p:nvGraphicFramePr>
        <p:xfrm>
          <a:off x="6892387" y="5539805"/>
          <a:ext cx="2112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" name="Equation" r:id="rId32" imgW="1396800" imgH="241200" progId="Equation.DSMT4">
                  <p:embed/>
                </p:oleObj>
              </mc:Choice>
              <mc:Fallback>
                <p:oleObj name="Equation" r:id="rId32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387" y="5539805"/>
                        <a:ext cx="2112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732056"/>
              </p:ext>
            </p:extLst>
          </p:nvPr>
        </p:nvGraphicFramePr>
        <p:xfrm>
          <a:off x="6876256" y="3764979"/>
          <a:ext cx="1047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1" name="Equation" r:id="rId34" imgW="583920" imgH="228600" progId="Equation.DSMT4">
                  <p:embed/>
                </p:oleObj>
              </mc:Choice>
              <mc:Fallback>
                <p:oleObj name="Equation" r:id="rId34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3764979"/>
                        <a:ext cx="1047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6732240" y="3461111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461111"/>
                <a:ext cx="631327" cy="400110"/>
              </a:xfrm>
              <a:prstGeom prst="rect">
                <a:avLst/>
              </a:prstGeom>
              <a:blipFill rotWithShape="1">
                <a:blip r:embed="rId3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533464"/>
              </p:ext>
            </p:extLst>
          </p:nvPr>
        </p:nvGraphicFramePr>
        <p:xfrm>
          <a:off x="6892387" y="4651796"/>
          <a:ext cx="1800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" name="Equation" r:id="rId36" imgW="1206360" imgH="241200" progId="Equation.DSMT4">
                  <p:embed/>
                </p:oleObj>
              </mc:Choice>
              <mc:Fallback>
                <p:oleObj name="Equation" r:id="rId36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387" y="4651796"/>
                        <a:ext cx="1800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14507"/>
              </p:ext>
            </p:extLst>
          </p:nvPr>
        </p:nvGraphicFramePr>
        <p:xfrm>
          <a:off x="6944750" y="5085780"/>
          <a:ext cx="17478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" name="Equation" r:id="rId37" imgW="1180800" imgH="241200" progId="Equation.DSMT4">
                  <p:embed/>
                </p:oleObj>
              </mc:Choice>
              <mc:Fallback>
                <p:oleObj name="Equation" r:id="rId37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750" y="5085780"/>
                        <a:ext cx="17478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994909"/>
              </p:ext>
            </p:extLst>
          </p:nvPr>
        </p:nvGraphicFramePr>
        <p:xfrm>
          <a:off x="6903499" y="4243809"/>
          <a:ext cx="1905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4" name="Equation" r:id="rId39" imgW="1282700" imgH="241300" progId="Equation.DSMT4">
                  <p:embed/>
                </p:oleObj>
              </mc:Choice>
              <mc:Fallback>
                <p:oleObj name="Equation" r:id="rId39" imgW="128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499" y="4243809"/>
                        <a:ext cx="1905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732054"/>
              </p:ext>
            </p:extLst>
          </p:nvPr>
        </p:nvGraphicFramePr>
        <p:xfrm>
          <a:off x="8016875" y="3765501"/>
          <a:ext cx="10699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5" name="Equation" r:id="rId40" imgW="596880" imgH="228600" progId="Equation.DSMT4">
                  <p:embed/>
                </p:oleObj>
              </mc:Choice>
              <mc:Fallback>
                <p:oleObj name="Equation" r:id="rId40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3765501"/>
                        <a:ext cx="10699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478012"/>
              </p:ext>
            </p:extLst>
          </p:nvPr>
        </p:nvGraphicFramePr>
        <p:xfrm>
          <a:off x="6892925" y="5973167"/>
          <a:ext cx="2247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6" name="Equation" r:id="rId42" imgW="1485720" imgH="241200" progId="Equation.DSMT4">
                  <p:embed/>
                </p:oleObj>
              </mc:Choice>
              <mc:Fallback>
                <p:oleObj name="Equation" r:id="rId42" imgW="1485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925" y="5973167"/>
                        <a:ext cx="22479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310785"/>
              </p:ext>
            </p:extLst>
          </p:nvPr>
        </p:nvGraphicFramePr>
        <p:xfrm>
          <a:off x="1826078" y="3533119"/>
          <a:ext cx="1524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" name="Equation" r:id="rId44" imgW="850680" imgH="228600" progId="Equation.DSMT4">
                  <p:embed/>
                </p:oleObj>
              </mc:Choice>
              <mc:Fallback>
                <p:oleObj name="Equation" r:id="rId44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078" y="3533119"/>
                        <a:ext cx="15240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Rectangle 114"/>
          <p:cNvSpPr/>
          <p:nvPr/>
        </p:nvSpPr>
        <p:spPr>
          <a:xfrm>
            <a:off x="35496" y="4325034"/>
            <a:ext cx="1257413" cy="40011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1413918" y="3533119"/>
                <a:ext cx="1933946" cy="40011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8" y="3533119"/>
                <a:ext cx="1933946" cy="400110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/>
          <p:cNvSpPr/>
          <p:nvPr/>
        </p:nvSpPr>
        <p:spPr>
          <a:xfrm>
            <a:off x="1413918" y="4277378"/>
            <a:ext cx="1933946" cy="116784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07903" y="3501008"/>
            <a:ext cx="2160239" cy="7442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707904" y="4372044"/>
            <a:ext cx="2160239" cy="172125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93608" y="3501008"/>
            <a:ext cx="2314895" cy="67987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793609" y="4293096"/>
            <a:ext cx="2314895" cy="20490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498260" y="4725146"/>
            <a:ext cx="915657" cy="904164"/>
            <a:chOff x="498260" y="4725146"/>
            <a:chExt cx="915657" cy="904164"/>
          </a:xfrm>
        </p:grpSpPr>
        <p:sp>
          <p:nvSpPr>
            <p:cNvPr id="123" name="Bent-Up Arrow 122"/>
            <p:cNvSpPr/>
            <p:nvPr/>
          </p:nvSpPr>
          <p:spPr bwMode="auto">
            <a:xfrm rot="5400000">
              <a:off x="596049" y="4627357"/>
              <a:ext cx="720080" cy="915657"/>
            </a:xfrm>
            <a:prstGeom prst="bentUp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83568" y="5229200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1</a:t>
              </a:r>
              <a:endParaRPr lang="en-GB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214324" y="5445224"/>
            <a:ext cx="1493579" cy="720080"/>
            <a:chOff x="2214324" y="5445224"/>
            <a:chExt cx="1493579" cy="720080"/>
          </a:xfrm>
        </p:grpSpPr>
        <p:sp>
          <p:nvSpPr>
            <p:cNvPr id="126" name="Bent-Up Arrow 125"/>
            <p:cNvSpPr/>
            <p:nvPr/>
          </p:nvSpPr>
          <p:spPr bwMode="auto">
            <a:xfrm rot="5400000">
              <a:off x="2601074" y="5058474"/>
              <a:ext cx="720080" cy="1493579"/>
            </a:xfrm>
            <a:prstGeom prst="bentUp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699792" y="5517232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4</a:t>
              </a:r>
              <a:endParaRPr lang="en-GB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868144" y="5232670"/>
            <a:ext cx="925465" cy="572594"/>
            <a:chOff x="5868144" y="5232670"/>
            <a:chExt cx="925465" cy="572594"/>
          </a:xfrm>
        </p:grpSpPr>
        <p:sp>
          <p:nvSpPr>
            <p:cNvPr id="129" name="Right Arrow 128"/>
            <p:cNvSpPr/>
            <p:nvPr/>
          </p:nvSpPr>
          <p:spPr bwMode="auto">
            <a:xfrm>
              <a:off x="5868144" y="5232670"/>
              <a:ext cx="925465" cy="35657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84168" y="5405154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3</a:t>
              </a:r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9702" y="292586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02" y="292586"/>
                <a:ext cx="389850" cy="400110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xplosion 2 12"/>
          <p:cNvSpPr/>
          <p:nvPr/>
        </p:nvSpPr>
        <p:spPr bwMode="auto">
          <a:xfrm>
            <a:off x="7047903" y="2164794"/>
            <a:ext cx="2060600" cy="1496372"/>
          </a:xfrm>
          <a:prstGeom prst="irregularSeal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14" name="Explosion 2 13"/>
          <p:cNvSpPr/>
          <p:nvPr/>
        </p:nvSpPr>
        <p:spPr bwMode="auto">
          <a:xfrm>
            <a:off x="6079956" y="1916832"/>
            <a:ext cx="3748628" cy="1708091"/>
          </a:xfrm>
          <a:prstGeom prst="irregularSeal2">
            <a:avLst/>
          </a:prstGeom>
          <a:solidFill>
            <a:srgbClr val="FFFF00"/>
          </a:solidFill>
          <a:ln>
            <a:noFill/>
          </a:ln>
          <a:extLst/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NO</a:t>
            </a:r>
            <a:endParaRPr lang="en-GB" sz="5400" dirty="0" smtClean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9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5" grpId="0" animBg="1"/>
      <p:bldP spid="66" grpId="0" animBg="1"/>
      <p:bldP spid="95" grpId="0" animBg="1"/>
      <p:bldP spid="96" grpId="0"/>
      <p:bldP spid="99" grpId="0"/>
      <p:bldP spid="108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8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Problems: </a:t>
            </a:r>
            <a:r>
              <a:rPr lang="en-US" dirty="0" smtClean="0">
                <a:solidFill>
                  <a:srgbClr val="0000CC"/>
                </a:solidFill>
              </a:rPr>
              <a:t>Church-Rosser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6</a:t>
            </a:fld>
            <a:endParaRPr lang="en-US" altLang="zh-CN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43627"/>
              </p:ext>
            </p:extLst>
          </p:nvPr>
        </p:nvGraphicFramePr>
        <p:xfrm>
          <a:off x="2267744" y="2669312"/>
          <a:ext cx="504056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2230"/>
                <a:gridCol w="1145289"/>
                <a:gridCol w="1522921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season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94-95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8317"/>
              </p:ext>
            </p:extLst>
          </p:nvPr>
        </p:nvGraphicFramePr>
        <p:xfrm>
          <a:off x="691242" y="1412776"/>
          <a:ext cx="812923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8039"/>
                <a:gridCol w="971287"/>
                <a:gridCol w="791312"/>
                <a:gridCol w="648072"/>
                <a:gridCol w="1512168"/>
                <a:gridCol w="1440160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 of 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arena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Center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r>
                        <a:rPr lang="en-US" baseline="0" dirty="0" smtClean="0"/>
                        <a:t> Stadium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1335" y="1772816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335" y="216479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12954" y="145284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D</a:t>
            </a:r>
            <a:endParaRPr lang="zh-CN" altLang="en-US" b="1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68369" y="2629242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D</a:t>
            </a:r>
            <a:r>
              <a:rPr lang="en-US" altLang="zh-CN" b="1" i="1" baseline="-25000" dirty="0" err="1" smtClean="0"/>
              <a:t>m</a:t>
            </a:r>
            <a:endParaRPr lang="zh-CN" altLang="en-US" b="1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8633" y="863200"/>
                <a:ext cx="5841369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4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𝑁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𝑡𝑒𝑎𝑚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]</m:t>
                    </m:r>
                  </m:oMath>
                </a14:m>
                <a:endParaRPr lang="en-US" sz="16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3" y="863200"/>
                <a:ext cx="5841369" cy="405560"/>
              </a:xfrm>
              <a:prstGeom prst="rect">
                <a:avLst/>
              </a:prstGeom>
              <a:blipFill rotWithShape="1">
                <a:blip r:embed="rId3"/>
                <a:stretch>
                  <a:fillRect l="-522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7354" y="0"/>
                <a:ext cx="4896544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>
                    <a:latin typeface="Calibri"/>
                    <a:cs typeface="Arial" pitchFamily="34" charset="0"/>
                  </a:rPr>
                  <a:t>1</a:t>
                </a:r>
                <a:r>
                  <a:rPr lang="en-US" sz="1600" dirty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4" y="0"/>
                <a:ext cx="4896544" cy="405560"/>
              </a:xfrm>
              <a:prstGeom prst="rect">
                <a:avLst/>
              </a:prstGeom>
              <a:blipFill rotWithShape="1">
                <a:blip r:embed="rId4"/>
                <a:stretch>
                  <a:fillRect l="-747" t="-17910" b="-29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7354" y="431152"/>
                <a:ext cx="2784648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2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𝑢𝑛𝑖𝑡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h𝑒𝑖𝑔h𝑡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4" y="431152"/>
                <a:ext cx="2784648" cy="405560"/>
              </a:xfrm>
              <a:prstGeom prst="rect">
                <a:avLst/>
              </a:prstGeom>
              <a:blipFill rotWithShape="1">
                <a:blip r:embed="rId5"/>
                <a:stretch>
                  <a:fillRect l="-1316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354621" y="431152"/>
                <a:ext cx="2831365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3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𝑎𝑟𝑒𝑛𝑎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621" y="431152"/>
                <a:ext cx="2831365" cy="405560"/>
              </a:xfrm>
              <a:prstGeom prst="rect">
                <a:avLst/>
              </a:prstGeom>
              <a:blipFill rotWithShape="1">
                <a:blip r:embed="rId6"/>
                <a:stretch>
                  <a:fillRect l="-1075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-36512" y="292586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292586"/>
                <a:ext cx="389850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434861"/>
              </p:ext>
            </p:extLst>
          </p:nvPr>
        </p:nvGraphicFramePr>
        <p:xfrm>
          <a:off x="39470" y="4291186"/>
          <a:ext cx="1220162" cy="430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0" name="Equation" r:id="rId8" imgW="685800" imgH="241200" progId="Equation.DSMT4">
                  <p:embed/>
                </p:oleObj>
              </mc:Choice>
              <mc:Fallback>
                <p:oleObj name="Equation" r:id="rId8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0" y="4291186"/>
                        <a:ext cx="1220162" cy="430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59807"/>
              </p:ext>
            </p:extLst>
          </p:nvPr>
        </p:nvGraphicFramePr>
        <p:xfrm>
          <a:off x="1403648" y="4267307"/>
          <a:ext cx="1904451" cy="35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1" name="Equation" r:id="rId10" imgW="1282680" imgH="241200" progId="Equation.DSMT4">
                  <p:embed/>
                </p:oleObj>
              </mc:Choice>
              <mc:Fallback>
                <p:oleObj name="Equation" r:id="rId10" imgW="128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267307"/>
                        <a:ext cx="1904451" cy="357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701161"/>
              </p:ext>
            </p:extLst>
          </p:nvPr>
        </p:nvGraphicFramePr>
        <p:xfrm>
          <a:off x="4211926" y="3501008"/>
          <a:ext cx="1524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2" name="Equation" r:id="rId12" imgW="850680" imgH="228600" progId="Equation.DSMT4">
                  <p:embed/>
                </p:oleObj>
              </mc:Choice>
              <mc:Fallback>
                <p:oleObj name="Equation" r:id="rId12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26" y="3501008"/>
                        <a:ext cx="1524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653448"/>
              </p:ext>
            </p:extLst>
          </p:nvPr>
        </p:nvGraphicFramePr>
        <p:xfrm>
          <a:off x="491414" y="3550920"/>
          <a:ext cx="8239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3" name="Equation" r:id="rId14" imgW="495000" imgH="241200" progId="Equation.DSMT4">
                  <p:embed/>
                </p:oleObj>
              </mc:Choice>
              <mc:Fallback>
                <p:oleObj name="Equation" r:id="rId14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1414" y="3550920"/>
                        <a:ext cx="823913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219" y="3533119"/>
                <a:ext cx="1257413" cy="40011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" y="3533119"/>
                <a:ext cx="1257413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331640" y="3533119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533119"/>
                <a:ext cx="631327" cy="400110"/>
              </a:xfrm>
              <a:prstGeom prst="rect">
                <a:avLst/>
              </a:prstGeom>
              <a:blipFill rotWithShape="1">
                <a:blip r:embed="rId1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01439"/>
              </p:ext>
            </p:extLst>
          </p:nvPr>
        </p:nvGraphicFramePr>
        <p:xfrm>
          <a:off x="3779838" y="5611813"/>
          <a:ext cx="2112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4" name="Equation" r:id="rId18" imgW="1396800" imgH="241200" progId="Equation.DSMT4">
                  <p:embed/>
                </p:oleObj>
              </mc:Choice>
              <mc:Fallback>
                <p:oleObj name="Equation" r:id="rId18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611813"/>
                        <a:ext cx="2112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632847"/>
              </p:ext>
            </p:extLst>
          </p:nvPr>
        </p:nvGraphicFramePr>
        <p:xfrm>
          <a:off x="4211960" y="3885108"/>
          <a:ext cx="1047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5" name="Equation" r:id="rId20" imgW="583920" imgH="228600" progId="Equation.DSMT4">
                  <p:embed/>
                </p:oleObj>
              </mc:Choice>
              <mc:Fallback>
                <p:oleObj name="Equation" r:id="rId20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885108"/>
                        <a:ext cx="1047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707904" y="3533119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533119"/>
                <a:ext cx="631327" cy="400110"/>
              </a:xfrm>
              <a:prstGeom prst="rect">
                <a:avLst/>
              </a:prstGeom>
              <a:blipFill rotWithShape="1">
                <a:blip r:embed="rId2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627113"/>
              </p:ext>
            </p:extLst>
          </p:nvPr>
        </p:nvGraphicFramePr>
        <p:xfrm>
          <a:off x="1403648" y="4675857"/>
          <a:ext cx="180019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6" name="Equation" r:id="rId23" imgW="1206360" imgH="241200" progId="Equation.DSMT4">
                  <p:embed/>
                </p:oleObj>
              </mc:Choice>
              <mc:Fallback>
                <p:oleObj name="Equation" r:id="rId23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675857"/>
                        <a:ext cx="1800197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911583"/>
              </p:ext>
            </p:extLst>
          </p:nvPr>
        </p:nvGraphicFramePr>
        <p:xfrm>
          <a:off x="1403648" y="5108575"/>
          <a:ext cx="17478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7" name="Equation" r:id="rId25" imgW="1180800" imgH="241200" progId="Equation.DSMT4">
                  <p:embed/>
                </p:oleObj>
              </mc:Choice>
              <mc:Fallback>
                <p:oleObj name="Equation" r:id="rId25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108575"/>
                        <a:ext cx="174783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864013"/>
              </p:ext>
            </p:extLst>
          </p:nvPr>
        </p:nvGraphicFramePr>
        <p:xfrm>
          <a:off x="3779912" y="4723804"/>
          <a:ext cx="1800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8" name="Equation" r:id="rId27" imgW="1206360" imgH="241200" progId="Equation.DSMT4">
                  <p:embed/>
                </p:oleObj>
              </mc:Choice>
              <mc:Fallback>
                <p:oleObj name="Equation" r:id="rId27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723804"/>
                        <a:ext cx="1800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234161"/>
              </p:ext>
            </p:extLst>
          </p:nvPr>
        </p:nvGraphicFramePr>
        <p:xfrm>
          <a:off x="3832275" y="5157788"/>
          <a:ext cx="17478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9" name="Equation" r:id="rId29" imgW="1180800" imgH="241200" progId="Equation.DSMT4">
                  <p:embed/>
                </p:oleObj>
              </mc:Choice>
              <mc:Fallback>
                <p:oleObj name="Equation" r:id="rId29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75" y="5157788"/>
                        <a:ext cx="17478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135994"/>
              </p:ext>
            </p:extLst>
          </p:nvPr>
        </p:nvGraphicFramePr>
        <p:xfrm>
          <a:off x="3791024" y="4315817"/>
          <a:ext cx="1905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0" name="Equation" r:id="rId31" imgW="1282700" imgH="241300" progId="Equation.DSMT4">
                  <p:embed/>
                </p:oleObj>
              </mc:Choice>
              <mc:Fallback>
                <p:oleObj name="Equation" r:id="rId31" imgW="128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024" y="4315817"/>
                        <a:ext cx="1905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982314"/>
              </p:ext>
            </p:extLst>
          </p:nvPr>
        </p:nvGraphicFramePr>
        <p:xfrm>
          <a:off x="7380312" y="3429000"/>
          <a:ext cx="1524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1" name="Equation" r:id="rId32" imgW="850680" imgH="228600" progId="Equation.DSMT4">
                  <p:embed/>
                </p:oleObj>
              </mc:Choice>
              <mc:Fallback>
                <p:oleObj name="Equation" r:id="rId32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3429000"/>
                        <a:ext cx="1524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802266"/>
              </p:ext>
            </p:extLst>
          </p:nvPr>
        </p:nvGraphicFramePr>
        <p:xfrm>
          <a:off x="6892387" y="5539805"/>
          <a:ext cx="2112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2" name="Equation" r:id="rId33" imgW="1396800" imgH="241200" progId="Equation.DSMT4">
                  <p:embed/>
                </p:oleObj>
              </mc:Choice>
              <mc:Fallback>
                <p:oleObj name="Equation" r:id="rId33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387" y="5539805"/>
                        <a:ext cx="2112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4905"/>
              </p:ext>
            </p:extLst>
          </p:nvPr>
        </p:nvGraphicFramePr>
        <p:xfrm>
          <a:off x="6876256" y="3764979"/>
          <a:ext cx="1047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3" name="Equation" r:id="rId35" imgW="583920" imgH="228600" progId="Equation.DSMT4">
                  <p:embed/>
                </p:oleObj>
              </mc:Choice>
              <mc:Fallback>
                <p:oleObj name="Equation" r:id="rId35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3764979"/>
                        <a:ext cx="1047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732240" y="3461111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461111"/>
                <a:ext cx="631327" cy="400110"/>
              </a:xfrm>
              <a:prstGeom prst="rect">
                <a:avLst/>
              </a:prstGeom>
              <a:blipFill rotWithShape="1">
                <a:blip r:embed="rId3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795656"/>
              </p:ext>
            </p:extLst>
          </p:nvPr>
        </p:nvGraphicFramePr>
        <p:xfrm>
          <a:off x="6892387" y="4651796"/>
          <a:ext cx="1800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4" name="Equation" r:id="rId37" imgW="1206360" imgH="241200" progId="Equation.DSMT4">
                  <p:embed/>
                </p:oleObj>
              </mc:Choice>
              <mc:Fallback>
                <p:oleObj name="Equation" r:id="rId37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387" y="4651796"/>
                        <a:ext cx="1800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08068"/>
              </p:ext>
            </p:extLst>
          </p:nvPr>
        </p:nvGraphicFramePr>
        <p:xfrm>
          <a:off x="6944750" y="5085780"/>
          <a:ext cx="17478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5" name="Equation" r:id="rId38" imgW="1180800" imgH="241200" progId="Equation.DSMT4">
                  <p:embed/>
                </p:oleObj>
              </mc:Choice>
              <mc:Fallback>
                <p:oleObj name="Equation" r:id="rId38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750" y="5085780"/>
                        <a:ext cx="17478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720059"/>
              </p:ext>
            </p:extLst>
          </p:nvPr>
        </p:nvGraphicFramePr>
        <p:xfrm>
          <a:off x="6903499" y="4243809"/>
          <a:ext cx="1905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6" name="Equation" r:id="rId40" imgW="1282700" imgH="241300" progId="Equation.DSMT4">
                  <p:embed/>
                </p:oleObj>
              </mc:Choice>
              <mc:Fallback>
                <p:oleObj name="Equation" r:id="rId40" imgW="128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499" y="4243809"/>
                        <a:ext cx="1905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290140"/>
              </p:ext>
            </p:extLst>
          </p:nvPr>
        </p:nvGraphicFramePr>
        <p:xfrm>
          <a:off x="8016875" y="3765501"/>
          <a:ext cx="10699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7" name="Equation" r:id="rId41" imgW="596880" imgH="228600" progId="Equation.DSMT4">
                  <p:embed/>
                </p:oleObj>
              </mc:Choice>
              <mc:Fallback>
                <p:oleObj name="Equation" r:id="rId41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3765501"/>
                        <a:ext cx="10699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533021"/>
              </p:ext>
            </p:extLst>
          </p:nvPr>
        </p:nvGraphicFramePr>
        <p:xfrm>
          <a:off x="6892925" y="5973167"/>
          <a:ext cx="2247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8" name="Equation" r:id="rId43" imgW="1485720" imgH="241200" progId="Equation.DSMT4">
                  <p:embed/>
                </p:oleObj>
              </mc:Choice>
              <mc:Fallback>
                <p:oleObj name="Equation" r:id="rId43" imgW="1485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925" y="5973167"/>
                        <a:ext cx="22479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65885"/>
              </p:ext>
            </p:extLst>
          </p:nvPr>
        </p:nvGraphicFramePr>
        <p:xfrm>
          <a:off x="1826078" y="3533119"/>
          <a:ext cx="1524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49" name="Equation" r:id="rId45" imgW="850680" imgH="228600" progId="Equation.DSMT4">
                  <p:embed/>
                </p:oleObj>
              </mc:Choice>
              <mc:Fallback>
                <p:oleObj name="Equation" r:id="rId45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078" y="3533119"/>
                        <a:ext cx="15240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51"/>
          <p:cNvSpPr/>
          <p:nvPr/>
        </p:nvSpPr>
        <p:spPr>
          <a:xfrm>
            <a:off x="35496" y="4325034"/>
            <a:ext cx="1257413" cy="40011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413918" y="3533119"/>
                <a:ext cx="1933946" cy="40011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8" y="3533119"/>
                <a:ext cx="1933946" cy="400110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1413918" y="4277378"/>
            <a:ext cx="1933946" cy="116784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07903" y="3501008"/>
            <a:ext cx="2160239" cy="7442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07904" y="4372044"/>
            <a:ext cx="2160239" cy="172125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93608" y="3501008"/>
            <a:ext cx="2314895" cy="67987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93609" y="4293096"/>
            <a:ext cx="2314895" cy="20490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98260" y="4725146"/>
            <a:ext cx="915657" cy="904164"/>
            <a:chOff x="498260" y="4725146"/>
            <a:chExt cx="915657" cy="904164"/>
          </a:xfrm>
        </p:grpSpPr>
        <p:sp>
          <p:nvSpPr>
            <p:cNvPr id="60" name="Bent-Up Arrow 59"/>
            <p:cNvSpPr/>
            <p:nvPr/>
          </p:nvSpPr>
          <p:spPr bwMode="auto">
            <a:xfrm rot="5400000">
              <a:off x="596049" y="4627357"/>
              <a:ext cx="720080" cy="915657"/>
            </a:xfrm>
            <a:prstGeom prst="bentUp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3568" y="5229200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1</a:t>
              </a:r>
              <a:endParaRPr lang="en-GB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214325" y="5429255"/>
            <a:ext cx="1493579" cy="720080"/>
            <a:chOff x="2214324" y="5445224"/>
            <a:chExt cx="1493579" cy="720080"/>
          </a:xfrm>
        </p:grpSpPr>
        <p:sp>
          <p:nvSpPr>
            <p:cNvPr id="63" name="Bent-Up Arrow 62"/>
            <p:cNvSpPr/>
            <p:nvPr/>
          </p:nvSpPr>
          <p:spPr bwMode="auto">
            <a:xfrm rot="5400000">
              <a:off x="2601074" y="5058474"/>
              <a:ext cx="720080" cy="1493579"/>
            </a:xfrm>
            <a:prstGeom prst="bentUp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699792" y="5517232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4</a:t>
              </a:r>
              <a:endParaRPr lang="en-GB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68144" y="5232670"/>
            <a:ext cx="925465" cy="572594"/>
            <a:chOff x="5868144" y="5232670"/>
            <a:chExt cx="925465" cy="572594"/>
          </a:xfrm>
        </p:grpSpPr>
        <p:sp>
          <p:nvSpPr>
            <p:cNvPr id="66" name="Right Arrow 65"/>
            <p:cNvSpPr/>
            <p:nvPr/>
          </p:nvSpPr>
          <p:spPr bwMode="auto">
            <a:xfrm>
              <a:off x="5868144" y="5232670"/>
              <a:ext cx="925465" cy="35657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084168" y="5405154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3</a:t>
              </a:r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64088" y="-27384"/>
                <a:ext cx="3816425" cy="405560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b="1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="1" baseline="-25000" dirty="0" smtClean="0">
                    <a:latin typeface="Calibri"/>
                    <a:cs typeface="Arial" pitchFamily="34" charset="0"/>
                  </a:rPr>
                  <a:t>5</a:t>
                </a:r>
                <a:r>
                  <a:rPr lang="en-US" sz="1600" b="1" dirty="0" smtClean="0">
                    <a:latin typeface="Calibri"/>
                    <a:cs typeface="Arial" pitchFamily="34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  <a:cs typeface="Arial" pitchFamily="34" charset="0"/>
                          </a:rPr>
                          <m:t>𝑭𝑵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  <a:ea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GB" sz="1600" b="1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𝑳</m:t>
                        </m:r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𝑵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𝟐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b="1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b="1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𝒕𝒆𝒂𝒎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600" b="1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-27384"/>
                <a:ext cx="3816425" cy="405560"/>
              </a:xfrm>
              <a:prstGeom prst="rect">
                <a:avLst/>
              </a:prstGeom>
              <a:blipFill rotWithShape="1">
                <a:blip r:embed="rId48"/>
                <a:stretch>
                  <a:fillRect l="-958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2214325" y="5456527"/>
            <a:ext cx="1493579" cy="720080"/>
            <a:chOff x="2442488" y="5197262"/>
            <a:chExt cx="1493579" cy="720080"/>
          </a:xfrm>
        </p:grpSpPr>
        <p:sp>
          <p:nvSpPr>
            <p:cNvPr id="69" name="Bent-Up Arrow 68"/>
            <p:cNvSpPr/>
            <p:nvPr/>
          </p:nvSpPr>
          <p:spPr bwMode="auto">
            <a:xfrm rot="5400000">
              <a:off x="2829238" y="4810512"/>
              <a:ext cx="720080" cy="1493579"/>
            </a:xfrm>
            <a:prstGeom prst="bentUpArrow">
              <a:avLst/>
            </a:prstGeom>
            <a:solidFill>
              <a:srgbClr val="C0000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27955" y="5257967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solidFill>
                    <a:srgbClr val="FF0000"/>
                  </a:solidFill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solidFill>
                    <a:srgbClr val="FF0000"/>
                  </a:solidFill>
                  <a:latin typeface="Calibri"/>
                  <a:cs typeface="Arial" pitchFamily="34" charset="0"/>
                </a:rPr>
                <a:t>5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355993"/>
              </p:ext>
            </p:extLst>
          </p:nvPr>
        </p:nvGraphicFramePr>
        <p:xfrm>
          <a:off x="4211960" y="3868738"/>
          <a:ext cx="11160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0" name="Equation" r:id="rId49" imgW="622080" imgH="228600" progId="Equation.DSMT4">
                  <p:embed/>
                </p:oleObj>
              </mc:Choice>
              <mc:Fallback>
                <p:oleObj name="Equation" r:id="rId49" imgW="62208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868738"/>
                        <a:ext cx="111601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688090"/>
              </p:ext>
            </p:extLst>
          </p:nvPr>
        </p:nvGraphicFramePr>
        <p:xfrm>
          <a:off x="3779912" y="5589240"/>
          <a:ext cx="21701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1" name="Equation" r:id="rId51" imgW="1434960" imgH="241200" progId="Equation.DSMT4">
                  <p:embed/>
                </p:oleObj>
              </mc:Choice>
              <mc:Fallback>
                <p:oleObj name="Equation" r:id="rId51" imgW="1434960" imgH="2412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589240"/>
                        <a:ext cx="21701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89503"/>
              </p:ext>
            </p:extLst>
          </p:nvPr>
        </p:nvGraphicFramePr>
        <p:xfrm>
          <a:off x="6886431" y="3757396"/>
          <a:ext cx="11160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2" name="Equation" r:id="rId53" imgW="622080" imgH="228600" progId="Equation.DSMT4">
                  <p:embed/>
                </p:oleObj>
              </mc:Choice>
              <mc:Fallback>
                <p:oleObj name="Equation" r:id="rId53" imgW="622080" imgH="2286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431" y="3757396"/>
                        <a:ext cx="111601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417392"/>
              </p:ext>
            </p:extLst>
          </p:nvPr>
        </p:nvGraphicFramePr>
        <p:xfrm>
          <a:off x="7970838" y="3775075"/>
          <a:ext cx="11604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3" name="Equation" r:id="rId55" imgW="647640" imgH="228600" progId="Equation.DSMT4">
                  <p:embed/>
                </p:oleObj>
              </mc:Choice>
              <mc:Fallback>
                <p:oleObj name="Equation" r:id="rId55" imgW="647640" imgH="22860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0838" y="3775075"/>
                        <a:ext cx="116046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597353"/>
              </p:ext>
            </p:extLst>
          </p:nvPr>
        </p:nvGraphicFramePr>
        <p:xfrm>
          <a:off x="6876256" y="5537836"/>
          <a:ext cx="21701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4" name="Equation" r:id="rId57" imgW="1434960" imgH="241200" progId="Equation.DSMT4">
                  <p:embed/>
                </p:oleObj>
              </mc:Choice>
              <mc:Fallback>
                <p:oleObj name="Equation" r:id="rId57" imgW="1434960" imgH="24120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5537836"/>
                        <a:ext cx="21701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935805"/>
              </p:ext>
            </p:extLst>
          </p:nvPr>
        </p:nvGraphicFramePr>
        <p:xfrm>
          <a:off x="6876256" y="5949280"/>
          <a:ext cx="21891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5" name="Equation" r:id="rId59" imgW="1447560" imgH="241200" progId="Equation.DSMT4">
                  <p:embed/>
                </p:oleObj>
              </mc:Choice>
              <mc:Fallback>
                <p:oleObj name="Equation" r:id="rId59" imgW="1447560" imgH="2412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5949280"/>
                        <a:ext cx="2189162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Oval Callout 77"/>
          <p:cNvSpPr/>
          <p:nvPr/>
        </p:nvSpPr>
        <p:spPr bwMode="auto">
          <a:xfrm>
            <a:off x="4023567" y="1936359"/>
            <a:ext cx="4752528" cy="1348625"/>
          </a:xfrm>
          <a:prstGeom prst="wedgeEllipseCallout">
            <a:avLst/>
          </a:prstGeom>
          <a:solidFill>
            <a:srgbClr val="FFFF00"/>
          </a:solidFill>
          <a:ln>
            <a:noFill/>
          </a:ln>
          <a:extLst/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2200" dirty="0" smtClean="0">
                <a:latin typeface="+mn-lt"/>
                <a:cs typeface="Arial" pitchFamily="34" charset="0"/>
              </a:rPr>
              <a:t>Whether different chasing sequences coincide?</a:t>
            </a: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79" name="Explosion 2 78"/>
          <p:cNvSpPr/>
          <p:nvPr/>
        </p:nvSpPr>
        <p:spPr bwMode="auto">
          <a:xfrm>
            <a:off x="4339231" y="1652901"/>
            <a:ext cx="4436864" cy="2280328"/>
          </a:xfrm>
          <a:prstGeom prst="irregularSeal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81" name="Explosion 2 80"/>
          <p:cNvSpPr/>
          <p:nvPr/>
        </p:nvSpPr>
        <p:spPr bwMode="auto">
          <a:xfrm>
            <a:off x="3409317" y="635766"/>
            <a:ext cx="6336704" cy="3528392"/>
          </a:xfrm>
          <a:prstGeom prst="irregularSeal2">
            <a:avLst/>
          </a:prstGeom>
          <a:solidFill>
            <a:srgbClr val="FFFF00"/>
          </a:solidFill>
          <a:ln>
            <a:noFill/>
          </a:ln>
          <a:extLst/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Not always </a:t>
            </a:r>
            <a:endParaRPr lang="en-GB" sz="2400" dirty="0" smtClean="0">
              <a:latin typeface="+mn-lt"/>
              <a:cs typeface="Arial" pitchFamily="34" charset="0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-36512" y="6382147"/>
            <a:ext cx="9259823" cy="5032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The Church-Rosser property is not guaranteed, but can be determined in cubic time</a:t>
            </a:r>
            <a:endParaRPr lang="en-GB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06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500"/>
                            </p:stCondLst>
                            <p:childTnLst>
                              <p:par>
                                <p:cTn id="18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000"/>
                            </p:stCondLst>
                            <p:childTnLst>
                              <p:par>
                                <p:cTn id="193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  <p:bldP spid="32" grpId="0" animBg="1"/>
      <p:bldP spid="33" grpId="0"/>
      <p:bldP spid="36" grpId="0"/>
      <p:bldP spid="45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18" grpId="0" animBg="1"/>
      <p:bldP spid="78" grpId="0" animBg="1"/>
      <p:bldP spid="78" grpId="1" animBg="1"/>
      <p:bldP spid="81" grpId="0" animBg="1"/>
      <p:bldP spid="81" grpId="1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Fundamental Problems: </a:t>
            </a:r>
            <a:r>
              <a:rPr lang="en-US" sz="3000" dirty="0" smtClean="0">
                <a:solidFill>
                  <a:srgbClr val="0000CC"/>
                </a:solidFill>
              </a:rPr>
              <a:t>Deducing candidate targets</a:t>
            </a:r>
            <a:endParaRPr lang="en-GB" sz="30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AA855FD9-529E-4CA3-A8FA-F608E371C647}" type="slidenum">
              <a:rPr lang="zh-CN" altLang="en-US" smtClean="0"/>
              <a:pPr/>
              <a:t>7</a:t>
            </a:fld>
            <a:endParaRPr lang="en-US" altLang="zh-CN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44834"/>
              </p:ext>
            </p:extLst>
          </p:nvPr>
        </p:nvGraphicFramePr>
        <p:xfrm>
          <a:off x="2267744" y="3119368"/>
          <a:ext cx="504056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2230"/>
                <a:gridCol w="1145289"/>
                <a:gridCol w="1522921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season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94-95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57180"/>
              </p:ext>
            </p:extLst>
          </p:nvPr>
        </p:nvGraphicFramePr>
        <p:xfrm>
          <a:off x="691242" y="1484784"/>
          <a:ext cx="812923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8039"/>
                <a:gridCol w="971287"/>
                <a:gridCol w="791312"/>
                <a:gridCol w="648072"/>
                <a:gridCol w="1512168"/>
                <a:gridCol w="1440160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 of 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arena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Center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r>
                        <a:rPr lang="en-US" baseline="0" dirty="0" smtClean="0"/>
                        <a:t> Stadium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1335" y="184482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335" y="223680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12954" y="152485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D</a:t>
            </a:r>
            <a:endParaRPr lang="zh-CN" altLang="en-US" b="1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68369" y="3079298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D</a:t>
            </a:r>
            <a:r>
              <a:rPr lang="en-US" altLang="zh-CN" b="1" i="1" baseline="-25000" dirty="0" err="1" smtClean="0"/>
              <a:t>m</a:t>
            </a:r>
            <a:endParaRPr lang="zh-CN" altLang="en-US" b="1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8633" y="863200"/>
                <a:ext cx="5841369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4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𝑁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𝑡𝑒𝑎𝑚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]</m:t>
                    </m:r>
                  </m:oMath>
                </a14:m>
                <a:endParaRPr lang="en-US" sz="16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3" y="863200"/>
                <a:ext cx="5841369" cy="405560"/>
              </a:xfrm>
              <a:prstGeom prst="rect">
                <a:avLst/>
              </a:prstGeom>
              <a:blipFill rotWithShape="1">
                <a:blip r:embed="rId3"/>
                <a:stretch>
                  <a:fillRect l="-522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7354" y="0"/>
                <a:ext cx="4896544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>
                    <a:latin typeface="Calibri"/>
                    <a:cs typeface="Arial" pitchFamily="34" charset="0"/>
                  </a:rPr>
                  <a:t>1</a:t>
                </a:r>
                <a:r>
                  <a:rPr lang="en-US" sz="1600" dirty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4" y="0"/>
                <a:ext cx="4896544" cy="405560"/>
              </a:xfrm>
              <a:prstGeom prst="rect">
                <a:avLst/>
              </a:prstGeom>
              <a:blipFill rotWithShape="1">
                <a:blip r:embed="rId4"/>
                <a:stretch>
                  <a:fillRect l="-747" t="-17910" b="-29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7354" y="431152"/>
                <a:ext cx="2784648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2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𝑢𝑛𝑖𝑡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h𝑒𝑖𝑔h𝑡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4" y="431152"/>
                <a:ext cx="2784648" cy="405560"/>
              </a:xfrm>
              <a:prstGeom prst="rect">
                <a:avLst/>
              </a:prstGeom>
              <a:blipFill rotWithShape="1">
                <a:blip r:embed="rId5"/>
                <a:stretch>
                  <a:fillRect l="-1316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354621" y="431152"/>
                <a:ext cx="2831365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3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𝑎𝑟𝑒𝑛𝑎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621" y="431152"/>
                <a:ext cx="2831365" cy="405560"/>
              </a:xfrm>
              <a:prstGeom prst="rect">
                <a:avLst/>
              </a:prstGeom>
              <a:blipFill rotWithShape="1">
                <a:blip r:embed="rId6"/>
                <a:stretch>
                  <a:fillRect l="-1075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-36512" y="292586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292586"/>
                <a:ext cx="389850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782859"/>
              </p:ext>
            </p:extLst>
          </p:nvPr>
        </p:nvGraphicFramePr>
        <p:xfrm>
          <a:off x="39470" y="4576390"/>
          <a:ext cx="1220162" cy="430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2" name="Equation" r:id="rId8" imgW="685800" imgH="241200" progId="Equation.DSMT4">
                  <p:embed/>
                </p:oleObj>
              </mc:Choice>
              <mc:Fallback>
                <p:oleObj name="Equation" r:id="rId8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0" y="4576390"/>
                        <a:ext cx="1220162" cy="430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647476"/>
              </p:ext>
            </p:extLst>
          </p:nvPr>
        </p:nvGraphicFramePr>
        <p:xfrm>
          <a:off x="1403648" y="4552511"/>
          <a:ext cx="1904451" cy="35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3" name="Equation" r:id="rId10" imgW="1282680" imgH="241200" progId="Equation.DSMT4">
                  <p:embed/>
                </p:oleObj>
              </mc:Choice>
              <mc:Fallback>
                <p:oleObj name="Equation" r:id="rId10" imgW="128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552511"/>
                        <a:ext cx="1904451" cy="357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458145"/>
              </p:ext>
            </p:extLst>
          </p:nvPr>
        </p:nvGraphicFramePr>
        <p:xfrm>
          <a:off x="4211926" y="3981177"/>
          <a:ext cx="1524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4" name="Equation" r:id="rId12" imgW="850680" imgH="228600" progId="Equation.DSMT4">
                  <p:embed/>
                </p:oleObj>
              </mc:Choice>
              <mc:Fallback>
                <p:oleObj name="Equation" r:id="rId12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26" y="3981177"/>
                        <a:ext cx="1524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340585"/>
              </p:ext>
            </p:extLst>
          </p:nvPr>
        </p:nvGraphicFramePr>
        <p:xfrm>
          <a:off x="491414" y="4031089"/>
          <a:ext cx="8239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5" name="Equation" r:id="rId14" imgW="495000" imgH="241200" progId="Equation.DSMT4">
                  <p:embed/>
                </p:oleObj>
              </mc:Choice>
              <mc:Fallback>
                <p:oleObj name="Equation" r:id="rId14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1414" y="4031089"/>
                        <a:ext cx="823913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2219" y="4013288"/>
                <a:ext cx="1257413" cy="40011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" y="4013288"/>
                <a:ext cx="1257413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1331640" y="4013288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013288"/>
                <a:ext cx="631327" cy="400110"/>
              </a:xfrm>
              <a:prstGeom prst="rect">
                <a:avLst/>
              </a:prstGeom>
              <a:blipFill rotWithShape="1">
                <a:blip r:embed="rId1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178940"/>
              </p:ext>
            </p:extLst>
          </p:nvPr>
        </p:nvGraphicFramePr>
        <p:xfrm>
          <a:off x="3779912" y="5897017"/>
          <a:ext cx="2112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6" name="Equation" r:id="rId18" imgW="1396800" imgH="241200" progId="Equation.DSMT4">
                  <p:embed/>
                </p:oleObj>
              </mc:Choice>
              <mc:Fallback>
                <p:oleObj name="Equation" r:id="rId18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897017"/>
                        <a:ext cx="2112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306630"/>
              </p:ext>
            </p:extLst>
          </p:nvPr>
        </p:nvGraphicFramePr>
        <p:xfrm>
          <a:off x="4211960" y="4265041"/>
          <a:ext cx="1047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7" name="Equation" r:id="rId20" imgW="583920" imgH="228600" progId="Equation.DSMT4">
                  <p:embed/>
                </p:oleObj>
              </mc:Choice>
              <mc:Fallback>
                <p:oleObj name="Equation" r:id="rId20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265041"/>
                        <a:ext cx="1047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3707904" y="4013288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013288"/>
                <a:ext cx="631327" cy="400110"/>
              </a:xfrm>
              <a:prstGeom prst="rect">
                <a:avLst/>
              </a:prstGeom>
              <a:blipFill rotWithShape="1">
                <a:blip r:embed="rId2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022066"/>
              </p:ext>
            </p:extLst>
          </p:nvPr>
        </p:nvGraphicFramePr>
        <p:xfrm>
          <a:off x="1403648" y="4961061"/>
          <a:ext cx="180019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8" name="Equation" r:id="rId23" imgW="1206360" imgH="241200" progId="Equation.DSMT4">
                  <p:embed/>
                </p:oleObj>
              </mc:Choice>
              <mc:Fallback>
                <p:oleObj name="Equation" r:id="rId23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961061"/>
                        <a:ext cx="1800197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62074"/>
              </p:ext>
            </p:extLst>
          </p:nvPr>
        </p:nvGraphicFramePr>
        <p:xfrm>
          <a:off x="1403648" y="5393779"/>
          <a:ext cx="17478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9" name="Equation" r:id="rId25" imgW="1180800" imgH="241200" progId="Equation.DSMT4">
                  <p:embed/>
                </p:oleObj>
              </mc:Choice>
              <mc:Fallback>
                <p:oleObj name="Equation" r:id="rId25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393779"/>
                        <a:ext cx="174783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909873"/>
              </p:ext>
            </p:extLst>
          </p:nvPr>
        </p:nvGraphicFramePr>
        <p:xfrm>
          <a:off x="3779912" y="5009008"/>
          <a:ext cx="1800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0" name="Equation" r:id="rId27" imgW="1206360" imgH="241200" progId="Equation.DSMT4">
                  <p:embed/>
                </p:oleObj>
              </mc:Choice>
              <mc:Fallback>
                <p:oleObj name="Equation" r:id="rId27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009008"/>
                        <a:ext cx="1800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065370"/>
              </p:ext>
            </p:extLst>
          </p:nvPr>
        </p:nvGraphicFramePr>
        <p:xfrm>
          <a:off x="3832275" y="5442992"/>
          <a:ext cx="17478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1" name="Equation" r:id="rId29" imgW="1180800" imgH="241200" progId="Equation.DSMT4">
                  <p:embed/>
                </p:oleObj>
              </mc:Choice>
              <mc:Fallback>
                <p:oleObj name="Equation" r:id="rId29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75" y="5442992"/>
                        <a:ext cx="17478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887635"/>
              </p:ext>
            </p:extLst>
          </p:nvPr>
        </p:nvGraphicFramePr>
        <p:xfrm>
          <a:off x="3791024" y="4601021"/>
          <a:ext cx="1905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2" name="Equation" r:id="rId31" imgW="1282700" imgH="241300" progId="Equation.DSMT4">
                  <p:embed/>
                </p:oleObj>
              </mc:Choice>
              <mc:Fallback>
                <p:oleObj name="Equation" r:id="rId31" imgW="128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024" y="4601021"/>
                        <a:ext cx="1905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401124"/>
              </p:ext>
            </p:extLst>
          </p:nvPr>
        </p:nvGraphicFramePr>
        <p:xfrm>
          <a:off x="6892387" y="5825009"/>
          <a:ext cx="2112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3" name="Equation" r:id="rId32" imgW="1396800" imgH="241200" progId="Equation.DSMT4">
                  <p:embed/>
                </p:oleObj>
              </mc:Choice>
              <mc:Fallback>
                <p:oleObj name="Equation" r:id="rId32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387" y="5825009"/>
                        <a:ext cx="2112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505763"/>
              </p:ext>
            </p:extLst>
          </p:nvPr>
        </p:nvGraphicFramePr>
        <p:xfrm>
          <a:off x="6980633" y="4108878"/>
          <a:ext cx="1047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4" name="Equation" r:id="rId34" imgW="583920" imgH="228600" progId="Equation.DSMT4">
                  <p:embed/>
                </p:oleObj>
              </mc:Choice>
              <mc:Fallback>
                <p:oleObj name="Equation" r:id="rId34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633" y="4108878"/>
                        <a:ext cx="1047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6732240" y="3820846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20846"/>
                <a:ext cx="631327" cy="400110"/>
              </a:xfrm>
              <a:prstGeom prst="rect">
                <a:avLst/>
              </a:prstGeom>
              <a:blipFill rotWithShape="1">
                <a:blip r:embed="rId3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034617"/>
              </p:ext>
            </p:extLst>
          </p:nvPr>
        </p:nvGraphicFramePr>
        <p:xfrm>
          <a:off x="6892387" y="4937000"/>
          <a:ext cx="1800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5" name="Equation" r:id="rId36" imgW="1206360" imgH="241200" progId="Equation.DSMT4">
                  <p:embed/>
                </p:oleObj>
              </mc:Choice>
              <mc:Fallback>
                <p:oleObj name="Equation" r:id="rId36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387" y="4937000"/>
                        <a:ext cx="1800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407447"/>
              </p:ext>
            </p:extLst>
          </p:nvPr>
        </p:nvGraphicFramePr>
        <p:xfrm>
          <a:off x="6944750" y="5370984"/>
          <a:ext cx="17478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6" name="Equation" r:id="rId37" imgW="1180800" imgH="241200" progId="Equation.DSMT4">
                  <p:embed/>
                </p:oleObj>
              </mc:Choice>
              <mc:Fallback>
                <p:oleObj name="Equation" r:id="rId37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750" y="5370984"/>
                        <a:ext cx="17478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729161"/>
              </p:ext>
            </p:extLst>
          </p:nvPr>
        </p:nvGraphicFramePr>
        <p:xfrm>
          <a:off x="6903499" y="4529013"/>
          <a:ext cx="1905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7" name="Equation" r:id="rId39" imgW="1282700" imgH="241300" progId="Equation.DSMT4">
                  <p:embed/>
                </p:oleObj>
              </mc:Choice>
              <mc:Fallback>
                <p:oleObj name="Equation" r:id="rId39" imgW="128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499" y="4529013"/>
                        <a:ext cx="1905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070890"/>
              </p:ext>
            </p:extLst>
          </p:nvPr>
        </p:nvGraphicFramePr>
        <p:xfrm>
          <a:off x="8016875" y="4105232"/>
          <a:ext cx="10699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8" name="Equation" r:id="rId40" imgW="596880" imgH="228600" progId="Equation.DSMT4">
                  <p:embed/>
                </p:oleObj>
              </mc:Choice>
              <mc:Fallback>
                <p:oleObj name="Equation" r:id="rId40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4105232"/>
                        <a:ext cx="10699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622186"/>
              </p:ext>
            </p:extLst>
          </p:nvPr>
        </p:nvGraphicFramePr>
        <p:xfrm>
          <a:off x="6892925" y="6258371"/>
          <a:ext cx="2247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9" name="Equation" r:id="rId42" imgW="1485720" imgH="241200" progId="Equation.DSMT4">
                  <p:embed/>
                </p:oleObj>
              </mc:Choice>
              <mc:Fallback>
                <p:oleObj name="Equation" r:id="rId42" imgW="1485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925" y="6258371"/>
                        <a:ext cx="22479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025162"/>
              </p:ext>
            </p:extLst>
          </p:nvPr>
        </p:nvGraphicFramePr>
        <p:xfrm>
          <a:off x="1826078" y="4013288"/>
          <a:ext cx="1524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0" name="Equation" r:id="rId44" imgW="850680" imgH="228600" progId="Equation.DSMT4">
                  <p:embed/>
                </p:oleObj>
              </mc:Choice>
              <mc:Fallback>
                <p:oleObj name="Equation" r:id="rId44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078" y="4013288"/>
                        <a:ext cx="15240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Rectangle 103"/>
          <p:cNvSpPr/>
          <p:nvPr/>
        </p:nvSpPr>
        <p:spPr>
          <a:xfrm>
            <a:off x="35496" y="4610238"/>
            <a:ext cx="1257413" cy="40011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1413918" y="4013288"/>
                <a:ext cx="1933946" cy="40011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8" y="4013288"/>
                <a:ext cx="1933946" cy="400110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1413918" y="4562582"/>
            <a:ext cx="1933946" cy="116784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707903" y="3880941"/>
            <a:ext cx="2160239" cy="7442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707904" y="4657248"/>
            <a:ext cx="2160239" cy="172125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793608" y="3861048"/>
            <a:ext cx="2314895" cy="67987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793609" y="4578300"/>
            <a:ext cx="2314895" cy="20490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98260" y="5010350"/>
            <a:ext cx="915657" cy="904164"/>
            <a:chOff x="498260" y="4725146"/>
            <a:chExt cx="915657" cy="904164"/>
          </a:xfrm>
        </p:grpSpPr>
        <p:sp>
          <p:nvSpPr>
            <p:cNvPr id="112" name="Bent-Up Arrow 111"/>
            <p:cNvSpPr/>
            <p:nvPr/>
          </p:nvSpPr>
          <p:spPr bwMode="auto">
            <a:xfrm rot="5400000">
              <a:off x="596049" y="4627357"/>
              <a:ext cx="720080" cy="915657"/>
            </a:xfrm>
            <a:prstGeom prst="bentUp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83568" y="5229200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1</a:t>
              </a:r>
              <a:endParaRPr lang="en-GB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214324" y="5730428"/>
            <a:ext cx="1493579" cy="720080"/>
            <a:chOff x="2214324" y="5445224"/>
            <a:chExt cx="1493579" cy="720080"/>
          </a:xfrm>
        </p:grpSpPr>
        <p:sp>
          <p:nvSpPr>
            <p:cNvPr id="115" name="Bent-Up Arrow 114"/>
            <p:cNvSpPr/>
            <p:nvPr/>
          </p:nvSpPr>
          <p:spPr bwMode="auto">
            <a:xfrm rot="5400000">
              <a:off x="2601074" y="5058474"/>
              <a:ext cx="720080" cy="1493579"/>
            </a:xfrm>
            <a:prstGeom prst="bentUp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699792" y="5517232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4</a:t>
              </a:r>
              <a:endParaRPr lang="en-GB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868144" y="5517874"/>
            <a:ext cx="925465" cy="572594"/>
            <a:chOff x="5868144" y="5232670"/>
            <a:chExt cx="925465" cy="572594"/>
          </a:xfrm>
        </p:grpSpPr>
        <p:sp>
          <p:nvSpPr>
            <p:cNvPr id="118" name="Right Arrow 117"/>
            <p:cNvSpPr/>
            <p:nvPr/>
          </p:nvSpPr>
          <p:spPr bwMode="auto">
            <a:xfrm>
              <a:off x="5868144" y="5232670"/>
              <a:ext cx="925465" cy="35657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084168" y="5405154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3</a:t>
              </a:r>
              <a:endParaRPr lang="en-GB" dirty="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328337" y="2596842"/>
            <a:ext cx="33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t</a:t>
            </a:r>
            <a:r>
              <a:rPr lang="en-US" altLang="zh-CN" b="1" i="1" baseline="-25000" dirty="0" err="1" smtClean="0"/>
              <a:t>e</a:t>
            </a:r>
            <a:endParaRPr lang="zh-CN" altLang="en-US" b="1" i="1" baseline="-25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83568" y="2596842"/>
            <a:ext cx="103417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Michael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739272" y="2596842"/>
            <a:ext cx="96052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Jordan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39952" y="2564904"/>
            <a:ext cx="151216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17/02/1963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90373" y="2596843"/>
            <a:ext cx="138821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Chicago Bulls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122964" y="2596842"/>
            <a:ext cx="165618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United Center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436915"/>
              </p:ext>
            </p:extLst>
          </p:nvPr>
        </p:nvGraphicFramePr>
        <p:xfrm>
          <a:off x="7236296" y="3820846"/>
          <a:ext cx="1524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1" name="Equation" r:id="rId47" imgW="850680" imgH="228600" progId="Equation.DSMT4">
                  <p:embed/>
                </p:oleObj>
              </mc:Choice>
              <mc:Fallback>
                <p:oleObj name="Equation" r:id="rId47" imgW="850680" imgH="2286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3820846"/>
                        <a:ext cx="15240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2699792" y="2596842"/>
            <a:ext cx="792088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493968" y="2602802"/>
            <a:ext cx="645984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54192" y="3368848"/>
            <a:ext cx="388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m</a:t>
            </a:r>
            <a:endParaRPr lang="zh-CN" altLang="en-US" b="1" i="1" baseline="-25000" dirty="0"/>
          </a:p>
        </p:txBody>
      </p:sp>
      <p:sp>
        <p:nvSpPr>
          <p:cNvPr id="130" name="Rectangle 3"/>
          <p:cNvSpPr>
            <a:spLocks noChangeArrowheads="1"/>
          </p:cNvSpPr>
          <p:nvPr/>
        </p:nvSpPr>
        <p:spPr bwMode="auto">
          <a:xfrm>
            <a:off x="719336" y="3938904"/>
            <a:ext cx="7437923" cy="5032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/>
          <a:p>
            <a:pPr marL="365125" indent="-365125" defTabSz="971550">
              <a:buSzPct val="90000"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chemeClr val="bg1"/>
                </a:solidFill>
                <a:sym typeface="Symbol" pitchFamily="18" charset="2"/>
              </a:rPr>
              <a:t>Target tuple may be </a:t>
            </a:r>
            <a:r>
              <a:rPr lang="en-US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incomplete</a:t>
            </a:r>
            <a:r>
              <a:rPr lang="en-US" altLang="zh-CN" sz="2000" b="1" i="1" dirty="0" smtClean="0">
                <a:solidFill>
                  <a:schemeClr val="bg1"/>
                </a:solidFill>
                <a:sym typeface="Symbol" pitchFamily="18" charset="2"/>
              </a:rPr>
              <a:t> and we want to find </a:t>
            </a:r>
            <a:r>
              <a:rPr lang="en-US" altLang="zh-CN" sz="2000" b="1" i="1" dirty="0" smtClean="0">
                <a:solidFill>
                  <a:srgbClr val="FFFF00"/>
                </a:solidFill>
                <a:sym typeface="Symbol" pitchFamily="18" charset="2"/>
              </a:rPr>
              <a:t>candidate targets</a:t>
            </a:r>
            <a:endParaRPr lang="en-US" altLang="zh-CN" sz="2000" b="1" i="1" dirty="0">
              <a:solidFill>
                <a:srgbClr val="FFFF00"/>
              </a:solidFill>
              <a:sym typeface="Symbol" pitchFamily="18" charset="2"/>
            </a:endParaRPr>
          </a:p>
        </p:txBody>
      </p:sp>
      <p:sp>
        <p:nvSpPr>
          <p:cNvPr id="6" name="Flowchart: Alternate Process 5"/>
          <p:cNvSpPr/>
          <p:nvPr/>
        </p:nvSpPr>
        <p:spPr bwMode="auto">
          <a:xfrm>
            <a:off x="6228184" y="3839538"/>
            <a:ext cx="1971273" cy="678492"/>
          </a:xfrm>
          <a:prstGeom prst="flowChartAlternateProcess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45397"/>
              </p:ext>
            </p:extLst>
          </p:nvPr>
        </p:nvGraphicFramePr>
        <p:xfrm>
          <a:off x="691242" y="5193605"/>
          <a:ext cx="827324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429"/>
                <a:gridCol w="988494"/>
                <a:gridCol w="611699"/>
                <a:gridCol w="648072"/>
                <a:gridCol w="1512168"/>
                <a:gridCol w="1551008"/>
                <a:gridCol w="19053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198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cm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 Stadium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solidFill>
                            <a:srgbClr val="0000CC"/>
                          </a:solidFill>
                        </a:rPr>
                        <a:t>ft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</a:t>
                      </a:r>
                      <a:r>
                        <a:rPr lang="en-US" baseline="0" dirty="0" smtClean="0"/>
                        <a:t> Center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246063" y="5157192"/>
            <a:ext cx="48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e</a:t>
            </a:r>
            <a:r>
              <a:rPr lang="en-US" altLang="zh-CN" b="1" i="1" dirty="0" smtClean="0"/>
              <a:t>'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239991" y="5517232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e</a:t>
            </a:r>
            <a:r>
              <a:rPr lang="en-US" altLang="zh-CN" b="1" i="1" dirty="0" smtClean="0"/>
              <a:t>'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133" name="Oval Callout 132"/>
          <p:cNvSpPr/>
          <p:nvPr/>
        </p:nvSpPr>
        <p:spPr bwMode="auto">
          <a:xfrm>
            <a:off x="5292080" y="2475409"/>
            <a:ext cx="3742793" cy="1169615"/>
          </a:xfrm>
          <a:prstGeom prst="wedgeEllipseCallout">
            <a:avLst>
              <a:gd name="adj1" fmla="val 16727"/>
              <a:gd name="adj2" fmla="val 64556"/>
            </a:avLst>
          </a:prstGeom>
          <a:solidFill>
            <a:srgbClr val="FFFF00"/>
          </a:solidFill>
          <a:ln>
            <a:noFill/>
          </a:ln>
          <a:extLst/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2200" dirty="0" smtClean="0">
                <a:latin typeface="+mn-lt"/>
                <a:cs typeface="Arial" pitchFamily="34" charset="0"/>
              </a:rPr>
              <a:t>Whether candidate targets always exist?</a:t>
            </a:r>
            <a:endParaRPr lang="en-GB" sz="2200" dirty="0" smtClean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  <p:bldP spid="85" grpId="0" animBg="1"/>
      <p:bldP spid="85" grpId="1" animBg="1"/>
      <p:bldP spid="86" grpId="0"/>
      <p:bldP spid="86" grpId="1"/>
      <p:bldP spid="89" grpId="0"/>
      <p:bldP spid="89" grpId="1"/>
      <p:bldP spid="97" grpId="0"/>
      <p:bldP spid="97" grpId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20" grpId="0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0" grpId="0" animBg="1"/>
      <p:bldP spid="6" grpId="0" animBg="1"/>
      <p:bldP spid="131" grpId="0"/>
      <p:bldP spid="132" grpId="0"/>
      <p:bldP spid="1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Fundamental Problems: </a:t>
            </a:r>
            <a:r>
              <a:rPr lang="en-US" sz="3000" dirty="0" smtClean="0">
                <a:solidFill>
                  <a:srgbClr val="0000CC"/>
                </a:solidFill>
              </a:rPr>
              <a:t>Deducing candidate targets</a:t>
            </a:r>
            <a:endParaRPr lang="en-GB" sz="30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8</a:t>
            </a:fld>
            <a:endParaRPr lang="en-US" altLang="zh-CN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00826"/>
              </p:ext>
            </p:extLst>
          </p:nvPr>
        </p:nvGraphicFramePr>
        <p:xfrm>
          <a:off x="2267744" y="2975352"/>
          <a:ext cx="504056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2230"/>
                <a:gridCol w="1145289"/>
                <a:gridCol w="1522921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season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94-95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55236"/>
              </p:ext>
            </p:extLst>
          </p:nvPr>
        </p:nvGraphicFramePr>
        <p:xfrm>
          <a:off x="691242" y="1340768"/>
          <a:ext cx="812923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8039"/>
                <a:gridCol w="971287"/>
                <a:gridCol w="791312"/>
                <a:gridCol w="648072"/>
                <a:gridCol w="1512168"/>
                <a:gridCol w="1440160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 of 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arena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Center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r>
                        <a:rPr lang="en-US" baseline="0" dirty="0" smtClean="0"/>
                        <a:t> Stadium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1335" y="170080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335" y="2092786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12954" y="138083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D</a:t>
            </a:r>
            <a:endParaRPr lang="zh-CN" altLang="en-US" b="1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68369" y="2935282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D</a:t>
            </a:r>
            <a:r>
              <a:rPr lang="en-US" altLang="zh-CN" b="1" i="1" baseline="-25000" dirty="0" err="1" smtClean="0"/>
              <a:t>m</a:t>
            </a:r>
            <a:endParaRPr lang="zh-CN" altLang="en-US" b="1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6625" y="863200"/>
                <a:ext cx="5841369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4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𝑁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𝑡𝑒𝑎𝑚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]</m:t>
                    </m:r>
                  </m:oMath>
                </a14:m>
                <a:endParaRPr lang="en-US" sz="16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25" y="863200"/>
                <a:ext cx="5841369" cy="405560"/>
              </a:xfrm>
              <a:prstGeom prst="rect">
                <a:avLst/>
              </a:prstGeom>
              <a:blipFill rotWithShape="1">
                <a:blip r:embed="rId3"/>
                <a:stretch>
                  <a:fillRect l="-521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5346" y="0"/>
                <a:ext cx="4896544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>
                    <a:latin typeface="Calibri"/>
                    <a:cs typeface="Arial" pitchFamily="34" charset="0"/>
                  </a:rPr>
                  <a:t>1</a:t>
                </a:r>
                <a:r>
                  <a:rPr lang="en-US" sz="1600" dirty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6" y="0"/>
                <a:ext cx="4896544" cy="405560"/>
              </a:xfrm>
              <a:prstGeom prst="rect">
                <a:avLst/>
              </a:prstGeom>
              <a:blipFill rotWithShape="1">
                <a:blip r:embed="rId4"/>
                <a:stretch>
                  <a:fillRect l="-747" t="-17910" b="-29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5346" y="431152"/>
                <a:ext cx="2784648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2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𝑢𝑛𝑖𝑡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h𝑒𝑖𝑔h𝑡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6" y="431152"/>
                <a:ext cx="2784648" cy="405560"/>
              </a:xfrm>
              <a:prstGeom prst="rect">
                <a:avLst/>
              </a:prstGeom>
              <a:blipFill rotWithShape="1">
                <a:blip r:embed="rId5"/>
                <a:stretch>
                  <a:fillRect l="-1313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82613" y="431152"/>
                <a:ext cx="2831365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3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𝑎𝑟𝑒𝑛𝑎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613" y="431152"/>
                <a:ext cx="2831365" cy="405560"/>
              </a:xfrm>
              <a:prstGeom prst="rect">
                <a:avLst/>
              </a:prstGeom>
              <a:blipFill rotWithShape="1">
                <a:blip r:embed="rId6"/>
                <a:stretch>
                  <a:fillRect l="-1075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/>
          <p:cNvSpPr txBox="1"/>
          <p:nvPr/>
        </p:nvSpPr>
        <p:spPr>
          <a:xfrm>
            <a:off x="328337" y="2452826"/>
            <a:ext cx="33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t</a:t>
            </a:r>
            <a:r>
              <a:rPr lang="en-US" altLang="zh-CN" b="1" i="1" baseline="-25000" dirty="0" err="1" smtClean="0"/>
              <a:t>e</a:t>
            </a:r>
            <a:endParaRPr lang="zh-CN" altLang="en-US" b="1" i="1" baseline="-25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83568" y="2452826"/>
            <a:ext cx="103417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Michael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739272" y="2452826"/>
            <a:ext cx="96052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Jordan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39952" y="2420888"/>
            <a:ext cx="151216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17/02/1963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90373" y="2452827"/>
            <a:ext cx="138821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Chicago Bulls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122964" y="2452826"/>
            <a:ext cx="165618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United Center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699792" y="2452826"/>
            <a:ext cx="792088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493968" y="2468215"/>
            <a:ext cx="645984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54192" y="3224832"/>
            <a:ext cx="388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m</a:t>
            </a:r>
            <a:endParaRPr lang="zh-CN" altLang="en-US" b="1" i="1" baseline="-25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981622"/>
              </p:ext>
            </p:extLst>
          </p:nvPr>
        </p:nvGraphicFramePr>
        <p:xfrm>
          <a:off x="5130800" y="2935654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0800" y="2935654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292079" y="-896"/>
                <a:ext cx="3931231" cy="385939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500" b="1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500" b="1" baseline="-25000" dirty="0" smtClean="0">
                    <a:latin typeface="Calibri"/>
                    <a:cs typeface="Arial" pitchFamily="34" charset="0"/>
                  </a:rPr>
                  <a:t>6</a:t>
                </a:r>
                <a:r>
                  <a:rPr lang="en-US" sz="1500" b="1" dirty="0" smtClean="0">
                    <a:latin typeface="Calibri"/>
                    <a:cs typeface="Arial" pitchFamily="34" charset="0"/>
                  </a:rPr>
                  <a:t>:</a:t>
                </a:r>
                <a:r>
                  <a:rPr lang="en-GB" sz="15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5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1500" b="1" i="1"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5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500" b="1" i="1">
                            <a:latin typeface="Cambria Math"/>
                          </a:rPr>
                          <m:t>𝒉𝒆𝒊𝒈𝒉𝒕</m:t>
                        </m:r>
                      </m:e>
                    </m:d>
                    <m:r>
                      <a:rPr lang="en-US" sz="15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5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15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500" b="1" i="1">
                        <a:latin typeface="Cambria Math"/>
                      </a:rPr>
                      <m:t>[</m:t>
                    </m:r>
                    <m:r>
                      <a:rPr lang="en-US" sz="1500" b="1" i="1">
                        <a:latin typeface="Cambria Math"/>
                      </a:rPr>
                      <m:t>𝒉𝒆𝒊𝒈𝒉𝒕</m:t>
                    </m:r>
                    <m:r>
                      <a:rPr lang="en-US" sz="1500" b="1" i="1">
                        <a:latin typeface="Cambria Math"/>
                      </a:rPr>
                      <m:t>]</m:t>
                    </m:r>
                    <m:groupChr>
                      <m:groupChrPr>
                        <m:chr m:val="→"/>
                        <m:pos m:val="top"/>
                        <m:ctrlPr>
                          <a:rPr lang="en-US" sz="1500" b="1" i="1">
                            <a:latin typeface="Cambria Math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5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1500" b="1" i="1"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15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/>
                            <a:ea typeface="Cambria Math"/>
                          </a:rPr>
                          <m:t>≼</m:t>
                        </m:r>
                      </m:e>
                      <m:sub>
                        <m:r>
                          <a:rPr lang="en-US" sz="1500" b="1" i="1" smtClean="0">
                            <a:latin typeface="Cambria Math"/>
                          </a:rPr>
                          <m:t>𝒉𝒆𝒊𝒈𝒉𝒕</m:t>
                        </m:r>
                      </m:sub>
                    </m:sSub>
                    <m:sSub>
                      <m:sSubPr>
                        <m:ctrlPr>
                          <a:rPr lang="en-US" sz="15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  <m:sub>
                        <m:r>
                          <a:rPr lang="en-US" sz="1500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1500" b="1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79" y="-896"/>
                <a:ext cx="3931231" cy="385939"/>
              </a:xfrm>
              <a:prstGeom prst="rect">
                <a:avLst/>
              </a:prstGeom>
              <a:blipFill rotWithShape="1">
                <a:blip r:embed="rId9"/>
                <a:stretch>
                  <a:fillRect l="-465" t="-12698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6162"/>
              </p:ext>
            </p:extLst>
          </p:nvPr>
        </p:nvGraphicFramePr>
        <p:xfrm>
          <a:off x="611560" y="3877337"/>
          <a:ext cx="827324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429"/>
                <a:gridCol w="988494"/>
                <a:gridCol w="611699"/>
                <a:gridCol w="648072"/>
                <a:gridCol w="1512168"/>
                <a:gridCol w="1551008"/>
                <a:gridCol w="19053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198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cm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 Stadium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solidFill>
                            <a:srgbClr val="0000CC"/>
                          </a:solidFill>
                        </a:rPr>
                        <a:t>ft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</a:t>
                      </a:r>
                      <a:r>
                        <a:rPr lang="en-US" baseline="0" dirty="0" smtClean="0"/>
                        <a:t> Center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1" name="TextBox 140"/>
          <p:cNvSpPr txBox="1"/>
          <p:nvPr/>
        </p:nvSpPr>
        <p:spPr>
          <a:xfrm>
            <a:off x="85358" y="3894204"/>
            <a:ext cx="48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e</a:t>
            </a:r>
            <a:r>
              <a:rPr lang="en-US" altLang="zh-CN" b="1" i="1" dirty="0" smtClean="0"/>
              <a:t>'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9286" y="4254244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e</a:t>
            </a:r>
            <a:r>
              <a:rPr lang="en-US" altLang="zh-CN" b="1" i="1" dirty="0" smtClean="0"/>
              <a:t>'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571389" y="3811623"/>
            <a:ext cx="8321091" cy="785385"/>
            <a:chOff x="571389" y="3811623"/>
            <a:chExt cx="8321091" cy="785385"/>
          </a:xfrm>
        </p:grpSpPr>
        <p:grpSp>
          <p:nvGrpSpPr>
            <p:cNvPr id="67" name="Group 66"/>
            <p:cNvGrpSpPr/>
            <p:nvPr/>
          </p:nvGrpSpPr>
          <p:grpSpPr>
            <a:xfrm>
              <a:off x="571389" y="3894204"/>
              <a:ext cx="8321091" cy="702804"/>
              <a:chOff x="571389" y="3894204"/>
              <a:chExt cx="8321091" cy="702804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 flipV="1">
                <a:off x="571389" y="3894205"/>
                <a:ext cx="8321091" cy="70280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571389" y="3894204"/>
                <a:ext cx="8321091" cy="6802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Flowchart: Alternate Process 21"/>
            <p:cNvSpPr/>
            <p:nvPr/>
          </p:nvSpPr>
          <p:spPr bwMode="auto">
            <a:xfrm>
              <a:off x="3491880" y="3811623"/>
              <a:ext cx="1902018" cy="785385"/>
            </a:xfrm>
            <a:prstGeom prst="flowChartAlternateProcess">
              <a:avLst/>
            </a:prstGeom>
            <a:noFill/>
            <a:ln>
              <a:noFill/>
            </a:ln>
            <a:extLst/>
          </p:spPr>
          <p:txBody>
            <a:bodyPr rtlCol="0" anchor="ctr"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l" defTabSz="971550">
                <a:lnSpc>
                  <a:spcPct val="120000"/>
                </a:lnSpc>
                <a:buClr>
                  <a:srgbClr val="CE9964"/>
                </a:buClr>
                <a:buSzPct val="90000"/>
              </a:pPr>
              <a:r>
                <a:rPr lang="en-US" sz="4000" b="1" dirty="0" smtClean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alibri"/>
                  <a:cs typeface="Arial" pitchFamily="34" charset="0"/>
                </a:rPr>
                <a:t>(</a:t>
              </a:r>
              <a:r>
                <a:rPr lang="el-GR" sz="4000" b="1" dirty="0" smtClean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alibri"/>
                  <a:cs typeface="Arial" pitchFamily="34" charset="0"/>
                </a:rPr>
                <a:t>φ</a:t>
              </a:r>
              <a:r>
                <a:rPr lang="en-US" sz="4000" b="1" baseline="-25000" dirty="0" smtClean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alibri"/>
                  <a:cs typeface="Arial" pitchFamily="34" charset="0"/>
                </a:rPr>
                <a:t>2, </a:t>
              </a:r>
              <a:r>
                <a:rPr lang="el-GR" sz="4000" b="1" dirty="0" smtClean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alibri"/>
                  <a:cs typeface="Arial" pitchFamily="34" charset="0"/>
                </a:rPr>
                <a:t>φ</a:t>
              </a:r>
              <a:r>
                <a:rPr lang="en-US" sz="4000" b="1" baseline="-25000" dirty="0" smtClean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alibri"/>
                  <a:cs typeface="Arial" pitchFamily="34" charset="0"/>
                </a:rPr>
                <a:t>6</a:t>
              </a:r>
              <a:r>
                <a:rPr lang="en-US" sz="4000" b="1" dirty="0" smtClean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alibri"/>
                  <a:cs typeface="Arial" pitchFamily="34" charset="0"/>
                </a:rPr>
                <a:t>)</a:t>
              </a:r>
              <a:endParaRPr lang="en-GB" sz="40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146" name="Rectangle 4"/>
          <p:cNvSpPr>
            <a:spLocks noChangeArrowheads="1"/>
          </p:cNvSpPr>
          <p:nvPr/>
        </p:nvSpPr>
        <p:spPr bwMode="auto">
          <a:xfrm>
            <a:off x="-36512" y="5661248"/>
            <a:ext cx="9259823" cy="396044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It is NP-complete to determine whether a specification has candidate targets</a:t>
            </a:r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-36512" y="6201308"/>
            <a:ext cx="9259823" cy="396044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There can be exponentially or even infinitely many candidate targets</a:t>
            </a:r>
            <a:endParaRPr lang="en-GB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-108520" y="292586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292586"/>
                <a:ext cx="389850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 bwMode="auto">
          <a:xfrm>
            <a:off x="2699792" y="3811623"/>
            <a:ext cx="510202" cy="842731"/>
          </a:xfrm>
          <a:prstGeom prst="round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5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120" grpId="0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75" grpId="0" animBg="1"/>
      <p:bldP spid="141" grpId="0"/>
      <p:bldP spid="142" grpId="0"/>
      <p:bldP spid="146" grpId="0" animBg="1"/>
      <p:bldP spid="147" grpId="0" animBg="1"/>
      <p:bldP spid="148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Fundamental Problems: </a:t>
            </a:r>
            <a:r>
              <a:rPr lang="en-US" sz="3000" dirty="0" smtClean="0">
                <a:solidFill>
                  <a:srgbClr val="0000CC"/>
                </a:solidFill>
              </a:rPr>
              <a:t>Top-</a:t>
            </a:r>
            <a:r>
              <a:rPr lang="en-US" sz="3000" i="1" dirty="0" smtClean="0">
                <a:solidFill>
                  <a:srgbClr val="0000CC"/>
                </a:solidFill>
              </a:rPr>
              <a:t>k </a:t>
            </a:r>
            <a:r>
              <a:rPr lang="en-US" sz="3000" dirty="0" smtClean="0">
                <a:solidFill>
                  <a:srgbClr val="0000CC"/>
                </a:solidFill>
              </a:rPr>
              <a:t>candidate targets</a:t>
            </a:r>
            <a:endParaRPr lang="en-GB" sz="30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9</a:t>
            </a:fld>
            <a:endParaRPr lang="en-US" altLang="zh-CN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16657"/>
              </p:ext>
            </p:extLst>
          </p:nvPr>
        </p:nvGraphicFramePr>
        <p:xfrm>
          <a:off x="2267744" y="2975352"/>
          <a:ext cx="504056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2230"/>
                <a:gridCol w="1145289"/>
                <a:gridCol w="1522921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season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94-95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42461"/>
              </p:ext>
            </p:extLst>
          </p:nvPr>
        </p:nvGraphicFramePr>
        <p:xfrm>
          <a:off x="691242" y="1340768"/>
          <a:ext cx="812923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8039"/>
                <a:gridCol w="971287"/>
                <a:gridCol w="791312"/>
                <a:gridCol w="648072"/>
                <a:gridCol w="1512168"/>
                <a:gridCol w="1440160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 of 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arena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Center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r>
                        <a:rPr lang="en-US" baseline="0" dirty="0" smtClean="0"/>
                        <a:t> Stadium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1335" y="170080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335" y="2092786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12954" y="138083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D</a:t>
            </a:r>
            <a:endParaRPr lang="zh-CN" altLang="en-US" b="1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68369" y="2935282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D</a:t>
            </a:r>
            <a:r>
              <a:rPr lang="en-US" altLang="zh-CN" b="1" i="1" baseline="-25000" dirty="0" err="1" smtClean="0"/>
              <a:t>m</a:t>
            </a:r>
            <a:endParaRPr lang="zh-CN" altLang="en-US" b="1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8633" y="863200"/>
                <a:ext cx="5841369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4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𝑁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𝑡𝑒𝑎𝑚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]</m:t>
                    </m:r>
                  </m:oMath>
                </a14:m>
                <a:endParaRPr lang="en-US" sz="16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3" y="863200"/>
                <a:ext cx="5841369" cy="405560"/>
              </a:xfrm>
              <a:prstGeom prst="rect">
                <a:avLst/>
              </a:prstGeom>
              <a:blipFill rotWithShape="1">
                <a:blip r:embed="rId2"/>
                <a:stretch>
                  <a:fillRect l="-522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7354" y="0"/>
                <a:ext cx="4896544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>
                    <a:latin typeface="Calibri"/>
                    <a:cs typeface="Arial" pitchFamily="34" charset="0"/>
                  </a:rPr>
                  <a:t>1</a:t>
                </a:r>
                <a:r>
                  <a:rPr lang="en-US" sz="1600" dirty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4" y="0"/>
                <a:ext cx="4896544" cy="405560"/>
              </a:xfrm>
              <a:prstGeom prst="rect">
                <a:avLst/>
              </a:prstGeom>
              <a:blipFill rotWithShape="1">
                <a:blip r:embed="rId3"/>
                <a:stretch>
                  <a:fillRect l="-747" t="-17910" b="-29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7354" y="431152"/>
                <a:ext cx="2784648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2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𝑢𝑛𝑖𝑡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h𝑒𝑖𝑔h𝑡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4" y="431152"/>
                <a:ext cx="2784648" cy="405560"/>
              </a:xfrm>
              <a:prstGeom prst="rect">
                <a:avLst/>
              </a:prstGeom>
              <a:blipFill rotWithShape="1">
                <a:blip r:embed="rId4"/>
                <a:stretch>
                  <a:fillRect l="-1316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354621" y="431152"/>
                <a:ext cx="2831365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3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𝑎𝑟𝑒𝑛𝑎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621" y="431152"/>
                <a:ext cx="2831365" cy="405560"/>
              </a:xfrm>
              <a:prstGeom prst="rect">
                <a:avLst/>
              </a:prstGeom>
              <a:blipFill rotWithShape="1">
                <a:blip r:embed="rId5"/>
                <a:stretch>
                  <a:fillRect l="-1075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/>
          <p:cNvSpPr txBox="1"/>
          <p:nvPr/>
        </p:nvSpPr>
        <p:spPr>
          <a:xfrm>
            <a:off x="328337" y="2452826"/>
            <a:ext cx="33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t</a:t>
            </a:r>
            <a:r>
              <a:rPr lang="en-US" altLang="zh-CN" b="1" i="1" baseline="-25000" dirty="0" err="1" smtClean="0"/>
              <a:t>e</a:t>
            </a:r>
            <a:endParaRPr lang="zh-CN" altLang="en-US" b="1" i="1" baseline="-25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83568" y="2452826"/>
            <a:ext cx="103417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Michael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739272" y="2452826"/>
            <a:ext cx="96052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Jordan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66262" y="2452827"/>
            <a:ext cx="151216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17/02/1963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90373" y="2452827"/>
            <a:ext cx="138821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Chicago Bulls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122964" y="2452826"/>
            <a:ext cx="165618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United Center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699792" y="2452826"/>
            <a:ext cx="792088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491880" y="2468215"/>
            <a:ext cx="645984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54192" y="3224832"/>
            <a:ext cx="388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m</a:t>
            </a:r>
            <a:endParaRPr lang="zh-CN" altLang="en-US" b="1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77694" y="292586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4" y="292586"/>
                <a:ext cx="389850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-36512" y="3851176"/>
            <a:ext cx="918051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en-US" dirty="0" smtClean="0">
                <a:solidFill>
                  <a:srgbClr val="0000CC"/>
                </a:solidFill>
              </a:rPr>
              <a:t>Preference model</a:t>
            </a:r>
            <a:r>
              <a:rPr lang="en-US" dirty="0" smtClean="0"/>
              <a:t>: </a:t>
            </a:r>
            <a:r>
              <a:rPr lang="en-US" i="1" dirty="0" smtClean="0"/>
              <a:t>(k, p(.))</a:t>
            </a:r>
            <a:r>
              <a:rPr lang="en-US" dirty="0" smtClean="0"/>
              <a:t>: </a:t>
            </a:r>
            <a:r>
              <a:rPr lang="en-US" i="1" dirty="0" smtClean="0"/>
              <a:t>p(.)</a:t>
            </a:r>
            <a:r>
              <a:rPr lang="en-US" dirty="0" smtClean="0"/>
              <a:t> </a:t>
            </a:r>
            <a:r>
              <a:rPr lang="en-GB" dirty="0" smtClean="0"/>
              <a:t> is any </a:t>
            </a:r>
            <a:r>
              <a:rPr lang="en-GB" dirty="0"/>
              <a:t>monotone scoring function (e.g., </a:t>
            </a:r>
            <a:r>
              <a:rPr lang="en-GB" dirty="0">
                <a:solidFill>
                  <a:srgbClr val="006600"/>
                </a:solidFill>
              </a:rPr>
              <a:t>occurrences</a:t>
            </a:r>
            <a:r>
              <a:rPr lang="en-GB" dirty="0" smtClean="0"/>
              <a:t>)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dirty="0" smtClean="0">
                <a:solidFill>
                  <a:srgbClr val="0000CC"/>
                </a:solidFill>
              </a:rPr>
              <a:t>Top-k candidate targets problem</a:t>
            </a:r>
            <a:r>
              <a:rPr lang="en-US" dirty="0" smtClean="0"/>
              <a:t>: whether there exists a </a:t>
            </a:r>
            <a:r>
              <a:rPr lang="en-US" i="1" dirty="0" smtClean="0"/>
              <a:t>k</a:t>
            </a:r>
            <a:r>
              <a:rPr lang="en-US" dirty="0" smtClean="0"/>
              <a:t>-set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e</a:t>
            </a:r>
            <a:r>
              <a:rPr lang="en-US" dirty="0" smtClean="0"/>
              <a:t> such that  </a:t>
            </a:r>
            <a:r>
              <a:rPr lang="en-US" i="1" dirty="0" smtClean="0"/>
              <a:t>p(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e</a:t>
            </a:r>
            <a:r>
              <a:rPr lang="en-US" i="1" dirty="0" smtClean="0"/>
              <a:t>) &gt;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203848" y="3645024"/>
            <a:ext cx="1152128" cy="560095"/>
          </a:xfrm>
          <a:prstGeom prst="wedgeRoundRectCallou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0" y="6094115"/>
            <a:ext cx="9144000" cy="5032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Top-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k</a:t>
            </a:r>
            <a:r>
              <a:rPr lang="en-US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 candidate targets problem is NP-complete</a:t>
            </a:r>
            <a:endParaRPr lang="en-US" altLang="zh-CN" i="1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76780"/>
              </p:ext>
            </p:extLst>
          </p:nvPr>
        </p:nvGraphicFramePr>
        <p:xfrm>
          <a:off x="614468" y="4725144"/>
          <a:ext cx="827324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429"/>
                <a:gridCol w="988494"/>
                <a:gridCol w="611699"/>
                <a:gridCol w="648072"/>
                <a:gridCol w="1512168"/>
                <a:gridCol w="1551008"/>
                <a:gridCol w="19053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198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cm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 Stadium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solidFill>
                            <a:srgbClr val="0000CC"/>
                          </a:solidFill>
                        </a:rPr>
                        <a:t>ft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</a:t>
                      </a:r>
                      <a:r>
                        <a:rPr lang="en-US" baseline="0" dirty="0" smtClean="0"/>
                        <a:t> Center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88266" y="4725144"/>
            <a:ext cx="48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e</a:t>
            </a:r>
            <a:r>
              <a:rPr lang="en-US" altLang="zh-CN" b="1" i="1" dirty="0" smtClean="0"/>
              <a:t>'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82194" y="5085184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e</a:t>
            </a:r>
            <a:r>
              <a:rPr lang="en-US" altLang="zh-CN" b="1" i="1" dirty="0" smtClean="0"/>
              <a:t>'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84962" y="5661248"/>
            <a:ext cx="1090694" cy="684485"/>
          </a:xfrm>
          <a:prstGeom prst="wedgeRoundRectCallou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200656" y="5589240"/>
            <a:ext cx="1744970" cy="414250"/>
          </a:xfrm>
          <a:prstGeom prst="wedgeRoundRectCallout">
            <a:avLst>
              <a:gd name="adj1" fmla="val -71167"/>
              <a:gd name="adj2" fmla="val -7414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1800" i="1" dirty="0" smtClean="0"/>
              <a:t>K=2, p(</a:t>
            </a:r>
            <a:r>
              <a:rPr lang="en-US" sz="1800" i="1" dirty="0" err="1" smtClean="0"/>
              <a:t>T</a:t>
            </a:r>
            <a:r>
              <a:rPr lang="en-US" sz="1800" i="1" baseline="-25000" dirty="0" err="1" smtClean="0"/>
              <a:t>e</a:t>
            </a:r>
            <a:r>
              <a:rPr lang="en-US" sz="1800" i="1" dirty="0"/>
              <a:t>) = 14</a:t>
            </a:r>
            <a:r>
              <a:rPr lang="en-US" sz="1800" dirty="0"/>
              <a:t>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2239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120" grpId="0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48" grpId="0"/>
      <p:bldP spid="3" grpId="0" animBg="1"/>
      <p:bldP spid="45" grpId="0" animBg="1"/>
      <p:bldP spid="47" grpId="0"/>
      <p:bldP spid="48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EAEAEA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/>
      <a:lstStyle>
        <a:defPPr marL="365125" indent="-365125" algn="l" defTabSz="971550">
          <a:lnSpc>
            <a:spcPct val="120000"/>
          </a:lnSpc>
          <a:buClr>
            <a:srgbClr val="CE9964"/>
          </a:buClr>
          <a:buSzPct val="90000"/>
          <a:buFont typeface="Wingdings" pitchFamily="2" charset="2"/>
          <a:buChar char="ü"/>
          <a:defRPr sz="2200" dirty="0" smtClean="0">
            <a:latin typeface="+mn-lt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32596</TotalTime>
  <Words>2708</Words>
  <Application>Microsoft Office PowerPoint</Application>
  <PresentationFormat>On-screen Show (4:3)</PresentationFormat>
  <Paragraphs>620</Paragraphs>
  <Slides>21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PowerPoint Presentation</vt:lpstr>
      <vt:lpstr>PowerPoint Presentation</vt:lpstr>
      <vt:lpstr> </vt:lpstr>
      <vt:lpstr>Inferring Relative Accuracy with ARs</vt:lpstr>
      <vt:lpstr>Fundamental Problems: Termination</vt:lpstr>
      <vt:lpstr>Fundamental Problems: Church-Rosser</vt:lpstr>
      <vt:lpstr>Fundamental Problems: Deducing candidate targets</vt:lpstr>
      <vt:lpstr>Fundamental Problems: Deducing candidate targets</vt:lpstr>
      <vt:lpstr>Fundamental Problems: Top-k candidate targets</vt:lpstr>
      <vt:lpstr>A framework for deducing target tuples</vt:lpstr>
      <vt:lpstr>Algorithms</vt:lpstr>
      <vt:lpstr>TopKCT: Brodal Queue based Top-k algorithm</vt:lpstr>
      <vt:lpstr>TopKCT: Brodal Queue based Top-k algorithm</vt:lpstr>
      <vt:lpstr>Experimental Study: Settings</vt:lpstr>
      <vt:lpstr>Experimental Study: IsCR</vt:lpstr>
      <vt:lpstr>Experimental Study: candidate targets</vt:lpstr>
      <vt:lpstr>Experimental Study: user interaction</vt:lpstr>
      <vt:lpstr>Experimental Study: truth discovery</vt:lpstr>
      <vt:lpstr>Experimental Study: efficiency</vt:lpstr>
      <vt:lpstr>Experimental Study: efficiency</vt:lpstr>
      <vt:lpstr>Conclusion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publishing</dc:title>
  <dc:creator>Wenyuan</dc:creator>
  <cp:lastModifiedBy>Cao, Yang</cp:lastModifiedBy>
  <cp:revision>4002</cp:revision>
  <cp:lastPrinted>2001-10-19T16:21:55Z</cp:lastPrinted>
  <dcterms:created xsi:type="dcterms:W3CDTF">2010-09-10T23:35:41Z</dcterms:created>
  <dcterms:modified xsi:type="dcterms:W3CDTF">2013-06-21T01:30:43Z</dcterms:modified>
</cp:coreProperties>
</file>