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1" r:id="rId6"/>
    <p:sldId id="280" r:id="rId7"/>
    <p:sldId id="269" r:id="rId8"/>
    <p:sldId id="281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67" r:id="rId17"/>
    <p:sldId id="277" r:id="rId18"/>
    <p:sldId id="278" r:id="rId19"/>
    <p:sldId id="279" r:id="rId20"/>
    <p:sldId id="26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94660"/>
  </p:normalViewPr>
  <p:slideViewPr>
    <p:cSldViewPr snapToGrid="0">
      <p:cViewPr varScale="1">
        <p:scale>
          <a:sx n="97" d="100"/>
          <a:sy n="97" d="100"/>
        </p:scale>
        <p:origin x="8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ED254-C390-4C33-9010-C7457C3E815E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C9132-1F7E-40C5-ADE1-E2558239E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246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哲学上说事物之间普遍存在联系，通常来说可以将事物看作图的顶点，事物间的联系看作图的边。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C9132-1F7E-40C5-ADE1-E2558239EDA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849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520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8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6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95073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1238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6065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57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5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28088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504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4161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8" pos="594" userDrawn="1">
          <p15:clr>
            <a:srgbClr val="F26B43"/>
          </p15:clr>
        </p15:guide>
        <p15:guide id="9" pos="5400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1440" userDrawn="1">
          <p15:clr>
            <a:srgbClr val="F26B43"/>
          </p15:clr>
        </p15:guide>
        <p15:guide id="12" orient="horz" pos="3720" userDrawn="1">
          <p15:clr>
            <a:srgbClr val="F26B43"/>
          </p15:clr>
        </p15:guide>
        <p15:guide id="13" orient="horz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8%8A%82%E7%82%B9/865052" TargetMode="External"/><Relationship Id="rId2" Type="http://schemas.openxmlformats.org/officeDocument/2006/relationships/hyperlink" Target="https://baike.baidu.com/item/%E7%BD%91%E7%BB%9C%E5%88%86%E6%9E%90/681835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baike.baidu.com/item/%E9%87%8D%E8%A6%81/9154462" TargetMode="External"/><Relationship Id="rId4" Type="http://schemas.openxmlformats.org/officeDocument/2006/relationships/hyperlink" Target="https://baike.baidu.com/item/%E8%8A%82%E7%82%B9%E5%BA%A6/8353467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15831-6977-46F6-97BB-646FD6E270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大规模图</a:t>
            </a:r>
            <a:br>
              <a:rPr lang="en-US" altLang="zh-CN" b="1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</a:br>
            <a:r>
              <a:rPr lang="zh-CN" altLang="en-US" b="1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中心点计算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5181FC-CC57-4608-ABBD-77EDB2A0E7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2019.6.21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3017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BC3F2-D2D4-40F6-ABAF-B2076721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closeness centrality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2BF272-4F7C-4D2C-B504-C552C9BD7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2102733"/>
            <a:ext cx="7633742" cy="3152609"/>
          </a:xfrm>
        </p:spPr>
        <p:txBody>
          <a:bodyPr>
            <a:normAutofit/>
          </a:bodyPr>
          <a:lstStyle/>
          <a:p>
            <a:r>
              <a:rPr lang="zh-CN" altLang="en-US" dirty="0"/>
              <a:t>紧密中心性</a:t>
            </a:r>
            <a:r>
              <a:rPr lang="en-US" altLang="zh-CN" dirty="0"/>
              <a:t>(Closeness Centrality)</a:t>
            </a:r>
            <a:r>
              <a:rPr lang="zh-CN" altLang="en-US" dirty="0"/>
              <a:t>用来考察一个节点在传播信息时对其他节点的依靠程度。如果一个节点离其他节点越近，那么他传播信息的时候也就越不需要依赖其他节点。一个节点到网络中各点的距离都很短，那么这个点就不会受制于其他节点。</a:t>
            </a:r>
            <a:endParaRPr lang="en-US" altLang="zh-CN" dirty="0"/>
          </a:p>
          <a:p>
            <a:r>
              <a:rPr lang="zh-CN" altLang="en-US" dirty="0"/>
              <a:t>紧密中心性可以采用不同方法和算法得到，这里采用了</a:t>
            </a:r>
            <a:r>
              <a:rPr lang="en-US" altLang="zh-CN" dirty="0"/>
              <a:t>Stephenson and </a:t>
            </a:r>
            <a:r>
              <a:rPr lang="en-US" altLang="zh-CN" dirty="0" err="1"/>
              <a:t>Zelen</a:t>
            </a:r>
            <a:r>
              <a:rPr lang="en-US" altLang="zh-CN" dirty="0"/>
              <a:t> </a:t>
            </a:r>
            <a:r>
              <a:rPr lang="zh-CN" altLang="en-US" dirty="0"/>
              <a:t>的信息中心度的方法，本质上是以节点</a:t>
            </a:r>
            <a:r>
              <a:rPr lang="en-US" altLang="zh-CN" dirty="0" err="1"/>
              <a:t>i</a:t>
            </a:r>
            <a:r>
              <a:rPr lang="zh-CN" altLang="en-US" dirty="0"/>
              <a:t>为终点的路径的调和平均长度。当</a:t>
            </a:r>
            <a:r>
              <a:rPr lang="en-US" altLang="zh-CN" dirty="0" err="1"/>
              <a:t>i</a:t>
            </a:r>
            <a:r>
              <a:rPr lang="zh-CN" altLang="en-US" dirty="0"/>
              <a:t>有很多段路径连接其他节点时这一长度会变小，这样大大减少了算法的复杂程度。</a:t>
            </a:r>
          </a:p>
        </p:txBody>
      </p:sp>
    </p:spTree>
    <p:extLst>
      <p:ext uri="{BB962C8B-B14F-4D97-AF65-F5344CB8AC3E}">
        <p14:creationId xmlns:p14="http://schemas.microsoft.com/office/powerpoint/2010/main" val="1382667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051AB0C-3DEB-4FE0-91F4-840CDD0C8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61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7B2DC-90D6-4ECF-AF9F-C719871C6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Betweenness centrality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8BC8FA-4225-41C3-A588-4171C4AA11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8758" y="1828801"/>
                <a:ext cx="7633742" cy="3593591"/>
              </a:xfrm>
            </p:spPr>
            <p:txBody>
              <a:bodyPr/>
              <a:lstStyle/>
              <a:p>
                <a:r>
                  <a:rPr lang="zh-CN" altLang="en-US" dirty="0"/>
                  <a:t>介数中心性</a:t>
                </a:r>
                <a:r>
                  <a:rPr lang="en-US" altLang="zh-CN" dirty="0"/>
                  <a:t>(Betweenness Centrality)</a:t>
                </a:r>
                <a:r>
                  <a:rPr lang="zh-CN" altLang="en-US" dirty="0"/>
                  <a:t>是指某节点出现在其他节点之间的最短路径的个数。如果这个节点的间接中心性高，那么它对整个图信息的转移会有很大的影响。换句话说，就是这个节点相当于一个闸，和它相连的节点想要到其他节点都得经过它。</a:t>
                </a:r>
                <a:endParaRPr lang="en-US" altLang="zh-CN" dirty="0"/>
              </a:p>
              <a:p>
                <a:r>
                  <a:rPr lang="zh-CN" altLang="en-US" dirty="0"/>
                  <a:t>介中心性的计算采用了</a:t>
                </a:r>
                <a:r>
                  <a:rPr lang="en-US" altLang="zh-CN" dirty="0"/>
                  <a:t>2001</a:t>
                </a:r>
                <a:r>
                  <a:rPr lang="zh-CN" altLang="en-US" dirty="0"/>
                  <a:t>年  </a:t>
                </a:r>
                <a:r>
                  <a:rPr lang="en-US" altLang="zh-CN" dirty="0" err="1"/>
                  <a:t>brandes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提出的算法”</a:t>
                </a:r>
                <a:r>
                  <a:rPr lang="en-US" altLang="zh-CN" dirty="0"/>
                  <a:t>A faster algorithm for betweenness centrality”</a:t>
                </a:r>
                <a:r>
                  <a:rPr lang="zh-CN" altLang="en-US" dirty="0"/>
                  <a:t>，利用了一些数学方法巧妙地降低了时间复杂度，此算法在无权图上复杂度为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0</m:t>
                    </m:r>
                    <m:d>
                      <m:d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e>
                    </m:d>
                  </m:oMath>
                </a14:m>
                <a:r>
                  <a:rPr lang="zh-CN" altLang="en-US" dirty="0"/>
                  <a:t>，在有权图上复杂度为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𝑚𝑛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在网络稀疏的时候，复杂度接近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8BC8FA-4225-41C3-A588-4171C4AA11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8758" y="1828801"/>
                <a:ext cx="7633742" cy="3593591"/>
              </a:xfrm>
              <a:blipFill>
                <a:blip r:embed="rId2"/>
                <a:stretch>
                  <a:fillRect l="-719" t="-678" r="-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430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23065EA-B4D7-4074-8B78-A2A081790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8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CB33B-0D0C-4C69-9AD7-70921A75B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Eigenvector Centrality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1D2F1-7113-4190-A2DF-96F3B205C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2286003"/>
            <a:ext cx="7633742" cy="2123765"/>
          </a:xfrm>
        </p:spPr>
        <p:txBody>
          <a:bodyPr/>
          <a:lstStyle/>
          <a:p>
            <a:r>
              <a:rPr lang="zh-CN" altLang="en-US" dirty="0"/>
              <a:t>一个节点的重要性既取决于其邻居节点的数量（即该节点的度），也取决于其邻居节点的重要性</a:t>
            </a:r>
            <a:r>
              <a:rPr lang="en-US" altLang="zh-CN" dirty="0"/>
              <a:t>,</a:t>
            </a:r>
            <a:r>
              <a:rPr lang="zh-CN" altLang="en-US" dirty="0"/>
              <a:t>特征向量中心性（</a:t>
            </a:r>
            <a:r>
              <a:rPr lang="en-US" altLang="zh-CN" dirty="0"/>
              <a:t>Eigenvector Centrality</a:t>
            </a:r>
            <a:r>
              <a:rPr lang="zh-CN" altLang="en-US" dirty="0"/>
              <a:t>）就考虑到了这点。</a:t>
            </a:r>
            <a:endParaRPr lang="en-US" altLang="zh-CN" dirty="0"/>
          </a:p>
          <a:p>
            <a:r>
              <a:rPr lang="zh-CN" altLang="en-US" dirty="0"/>
              <a:t>权衡利弊之后采用了实对称矩阵的 </a:t>
            </a:r>
            <a:r>
              <a:rPr lang="en-US" altLang="zh-CN" dirty="0"/>
              <a:t>Jacobi</a:t>
            </a:r>
            <a:r>
              <a:rPr lang="zh-CN" altLang="en-US" dirty="0"/>
              <a:t>方法求特征向量与特征值，虽然其收敛速度较慢，但是保证了较高的精度。</a:t>
            </a:r>
          </a:p>
        </p:txBody>
      </p:sp>
    </p:spTree>
    <p:extLst>
      <p:ext uri="{BB962C8B-B14F-4D97-AF65-F5344CB8AC3E}">
        <p14:creationId xmlns:p14="http://schemas.microsoft.com/office/powerpoint/2010/main" val="1746354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D40EAE2-1C90-4F2C-85A9-799261DC5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40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CFF77-914B-46A3-9014-A0C4A1E1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现场演示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6F4519-FB20-42C8-8489-A6698F754D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随机造图 管道输入运行</a:t>
            </a:r>
          </a:p>
        </p:txBody>
      </p:sp>
    </p:spTree>
    <p:extLst>
      <p:ext uri="{BB962C8B-B14F-4D97-AF65-F5344CB8AC3E}">
        <p14:creationId xmlns:p14="http://schemas.microsoft.com/office/powerpoint/2010/main" val="2274544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CFF77-914B-46A3-9014-A0C4A1E1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团队合作体验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6F4519-FB20-42C8-8489-A6698F754D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在使用版本管理中的体验</a:t>
            </a:r>
          </a:p>
        </p:txBody>
      </p:sp>
    </p:spTree>
    <p:extLst>
      <p:ext uri="{BB962C8B-B14F-4D97-AF65-F5344CB8AC3E}">
        <p14:creationId xmlns:p14="http://schemas.microsoft.com/office/powerpoint/2010/main" val="737738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9D423-40C6-45B2-B084-9509AFCF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 Statistics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D789A7-9181-42AF-B591-35D980212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700983"/>
            <a:ext cx="7633742" cy="3593591"/>
          </a:xfrm>
        </p:spPr>
        <p:txBody>
          <a:bodyPr/>
          <a:lstStyle/>
          <a:p>
            <a:r>
              <a:rPr lang="zh-CN" altLang="en-US" dirty="0"/>
              <a:t>行数统计极其不准，竟然将</a:t>
            </a:r>
            <a:r>
              <a:rPr lang="en-US" altLang="zh-CN" dirty="0"/>
              <a:t>Merge</a:t>
            </a:r>
            <a:r>
              <a:rPr lang="zh-CN" altLang="en-US" dirty="0"/>
              <a:t>的改变量算入行数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8511DD-FC60-4B99-81C8-28E9F3A17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444" y="2374393"/>
            <a:ext cx="6218903" cy="349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73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26C83-719C-45EF-9AD7-5BD588BC6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Permission Control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88A27A-4576-4BFA-AFF3-4AFE43F17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部分操作过于繁琐</a:t>
            </a:r>
            <a:endParaRPr lang="en-US" altLang="zh-CN" dirty="0"/>
          </a:p>
          <a:p>
            <a:r>
              <a:rPr lang="zh-CN" altLang="en-US" dirty="0"/>
              <a:t>但是总体上是正确的开发步骤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</a:t>
            </a:r>
            <a:r>
              <a:rPr lang="en-US" altLang="zh-CN" dirty="0"/>
              <a:t>GIT</a:t>
            </a:r>
            <a:r>
              <a:rPr lang="zh-CN" altLang="en-US" dirty="0"/>
              <a:t>是真的爽啊！</a:t>
            </a:r>
          </a:p>
        </p:txBody>
      </p:sp>
    </p:spTree>
    <p:extLst>
      <p:ext uri="{BB962C8B-B14F-4D97-AF65-F5344CB8AC3E}">
        <p14:creationId xmlns:p14="http://schemas.microsoft.com/office/powerpoint/2010/main" val="2007701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7C419-D77D-4BF0-ACA2-FB35E47F9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研究背景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7ADAFD-7338-4E19-B797-7C12FFB87E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关于大规模图中心点的计算</a:t>
            </a:r>
          </a:p>
        </p:txBody>
      </p:sp>
    </p:spTree>
    <p:extLst>
      <p:ext uri="{BB962C8B-B14F-4D97-AF65-F5344CB8AC3E}">
        <p14:creationId xmlns:p14="http://schemas.microsoft.com/office/powerpoint/2010/main" val="1132187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3EBB520-D16A-4714-A9D7-9BB680A0ED54}"/>
              </a:ext>
            </a:extLst>
          </p:cNvPr>
          <p:cNvSpPr txBox="1"/>
          <p:nvPr/>
        </p:nvSpPr>
        <p:spPr>
          <a:xfrm>
            <a:off x="3248561" y="2644170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404956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F63CE-48E3-483E-80DF-D1E3B918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is everywhere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2CECD7-5A9C-4DFA-A230-D0801E92C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765497"/>
            <a:ext cx="7056380" cy="3270737"/>
          </a:xfrm>
        </p:spPr>
        <p:txBody>
          <a:bodyPr/>
          <a:lstStyle/>
          <a:p>
            <a:r>
              <a:rPr lang="zh-CN" altLang="en-US" dirty="0"/>
              <a:t>对应于学术界的文献来说，每篇论文可以看作顶点，文献之间的引用关系可以看作边</a:t>
            </a:r>
            <a:endParaRPr lang="en-US" altLang="zh-CN" dirty="0"/>
          </a:p>
          <a:p>
            <a:r>
              <a:rPr lang="zh-CN" altLang="en-US" dirty="0"/>
              <a:t>对应于互联网来说，</a:t>
            </a:r>
            <a:r>
              <a:rPr lang="en-US" altLang="zh-CN" dirty="0"/>
              <a:t>web</a:t>
            </a:r>
            <a:r>
              <a:rPr lang="zh-CN" altLang="en-US" dirty="0"/>
              <a:t>页面可以看作顶点，页面之间的超链接关系可以看作边</a:t>
            </a:r>
            <a:endParaRPr lang="en-US" altLang="zh-CN" dirty="0"/>
          </a:p>
          <a:p>
            <a:r>
              <a:rPr lang="zh-CN" altLang="en-US" dirty="0"/>
              <a:t>对应于社交网络来说用户可以看作顶点，用户之间建立的关系可以看作边，关系的类别可以看作权重</a:t>
            </a:r>
            <a:endParaRPr lang="en-US" altLang="zh-CN" dirty="0"/>
          </a:p>
          <a:p>
            <a:r>
              <a:rPr lang="zh-CN" altLang="en-US" dirty="0"/>
              <a:t>对应于大型电商来说，用户和商品可以看作顶点</a:t>
            </a:r>
            <a:r>
              <a:rPr lang="en-US" altLang="zh-CN" dirty="0"/>
              <a:t>(</a:t>
            </a:r>
            <a:r>
              <a:rPr lang="zh-CN" altLang="en-US" dirty="0"/>
              <a:t>二部图</a:t>
            </a:r>
            <a:r>
              <a:rPr lang="en-US" altLang="zh-CN" dirty="0"/>
              <a:t>)</a:t>
            </a:r>
            <a:r>
              <a:rPr lang="zh-CN" altLang="en-US" dirty="0"/>
              <a:t>，它们之间的购买关系可以看作边，购买次数可以看作权重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8919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7F09F-4E7D-445E-B8C2-C85269767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scenario</a:t>
            </a:r>
            <a:endParaRPr lang="zh-CN" altLang="en-US" b="1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EBFAE42-1B65-47C9-B9A4-1E3FD8479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208447" y="1832197"/>
            <a:ext cx="6648450" cy="378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37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FA930-5C88-4F5A-ABF9-B8C47CD3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关于算法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CF3A5C-5127-4045-B70D-B635C1761F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技术概述、实现细节</a:t>
            </a:r>
          </a:p>
        </p:txBody>
      </p:sp>
    </p:spTree>
    <p:extLst>
      <p:ext uri="{BB962C8B-B14F-4D97-AF65-F5344CB8AC3E}">
        <p14:creationId xmlns:p14="http://schemas.microsoft.com/office/powerpoint/2010/main" val="1645137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9A32F-1E3A-44AE-AF58-C35DE6BC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generation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755D7C-DC88-4E32-873C-D7680699A8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图的生成算法采用了蒙特卡洛方法与随机游走相结合。在某种概率公式的基础上我们进行了改进，得到了更加科学的生成图。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单个节点度数平均</a:t>
                </a:r>
                <a:endParaRPr lang="en-US" altLang="zh-CN" dirty="0"/>
              </a:p>
              <a:p>
                <a:r>
                  <a:rPr lang="zh-CN" altLang="en-US" dirty="0"/>
                  <a:t>在生成树上随机加边</a:t>
                </a:r>
                <a:endParaRPr lang="en-US" altLang="zh-CN" dirty="0"/>
              </a:p>
              <a:p>
                <a:r>
                  <a:rPr lang="zh-CN" altLang="en-US" dirty="0"/>
                  <a:t>在边上随机标号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755D7C-DC88-4E32-873C-D7680699A8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9" t="-6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245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A6BEA30-4178-4E92-861A-ED6B5D972A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18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116DD-3C5E-440C-B4DC-1DC12C14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Degree Centrality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22985C-915A-463F-ABED-81BB08639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度中心性（</a:t>
            </a:r>
            <a:r>
              <a:rPr lang="en-US" altLang="zh-CN" dirty="0"/>
              <a:t>Degree Centrality</a:t>
            </a:r>
            <a:r>
              <a:rPr lang="zh-CN" altLang="en-US" dirty="0"/>
              <a:t>）是在</a:t>
            </a:r>
            <a:r>
              <a:rPr lang="zh-CN" alt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网络分析</a:t>
            </a:r>
            <a:r>
              <a:rPr lang="zh-CN" altLang="en-US" dirty="0"/>
              <a:t>中刻画</a:t>
            </a:r>
            <a:r>
              <a:rPr lang="zh-CN" alt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节点</a:t>
            </a:r>
            <a:r>
              <a:rPr lang="zh-CN" altLang="en-US" dirty="0"/>
              <a:t>中心性（</a:t>
            </a:r>
            <a:r>
              <a:rPr lang="en-US" altLang="zh-CN" dirty="0"/>
              <a:t>Centrality</a:t>
            </a:r>
            <a:r>
              <a:rPr lang="zh-CN" altLang="en-US" dirty="0"/>
              <a:t>）的最直接度量指标。一个节点的</a:t>
            </a:r>
            <a:r>
              <a:rPr lang="zh-CN" alt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节点度</a:t>
            </a:r>
            <a:r>
              <a:rPr lang="zh-CN" altLang="en-US" dirty="0"/>
              <a:t>越大就意味着这个节点的度中心性越高，该节点在网络中就越</a:t>
            </a:r>
            <a:r>
              <a:rPr lang="zh-CN" alt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重要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42304B-9571-4A91-9038-6411BF04910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792360" y="3997797"/>
            <a:ext cx="2251587" cy="17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66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5225911-B1A0-470D-AE63-05D1BAE5C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29151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1B2F36"/>
      </a:dk2>
      <a:lt2>
        <a:srgbClr val="F3F3F2"/>
      </a:lt2>
      <a:accent1>
        <a:srgbClr val="A38D51"/>
      </a:accent1>
      <a:accent2>
        <a:srgbClr val="5A3D40"/>
      </a:accent2>
      <a:accent3>
        <a:srgbClr val="5D988C"/>
      </a:accent3>
      <a:accent4>
        <a:srgbClr val="A85752"/>
      </a:accent4>
      <a:accent5>
        <a:srgbClr val="809A67"/>
      </a:accent5>
      <a:accent6>
        <a:srgbClr val="67645A"/>
      </a:accent6>
      <a:hlink>
        <a:srgbClr val="5D988C"/>
      </a:hlink>
      <a:folHlink>
        <a:srgbClr val="846794"/>
      </a:folHlink>
    </a:clrScheme>
    <a:fontScheme name="徽章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9E77EDF1-0821-4215-BD6E-A2D49F02550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425</TotalTime>
  <Words>636</Words>
  <Application>Microsoft Office PowerPoint</Application>
  <PresentationFormat>全屏显示(4:3)</PresentationFormat>
  <Paragraphs>44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方正清刻本悦宋简体</vt:lpstr>
      <vt:lpstr>Arial</vt:lpstr>
      <vt:lpstr>Cambria Math</vt:lpstr>
      <vt:lpstr>Gill Sans MT</vt:lpstr>
      <vt:lpstr>Impact</vt:lpstr>
      <vt:lpstr>徽章</vt:lpstr>
      <vt:lpstr>大规模图 中心点计算</vt:lpstr>
      <vt:lpstr>研究背景</vt:lpstr>
      <vt:lpstr>graph is everywhere</vt:lpstr>
      <vt:lpstr>Application scenario</vt:lpstr>
      <vt:lpstr>关于算法</vt:lpstr>
      <vt:lpstr>Graph generation</vt:lpstr>
      <vt:lpstr>PowerPoint 演示文稿</vt:lpstr>
      <vt:lpstr>Degree Centrality</vt:lpstr>
      <vt:lpstr>PowerPoint 演示文稿</vt:lpstr>
      <vt:lpstr>closeness centrality</vt:lpstr>
      <vt:lpstr>PowerPoint 演示文稿</vt:lpstr>
      <vt:lpstr>Betweenness centrality</vt:lpstr>
      <vt:lpstr>PowerPoint 演示文稿</vt:lpstr>
      <vt:lpstr>Eigenvector Centrality</vt:lpstr>
      <vt:lpstr>PowerPoint 演示文稿</vt:lpstr>
      <vt:lpstr>现场演示</vt:lpstr>
      <vt:lpstr>团队合作体验</vt:lpstr>
      <vt:lpstr>Line Statistics</vt:lpstr>
      <vt:lpstr>Permission Control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To SQL</dc:title>
  <dc:creator>良正 杨</dc:creator>
  <cp:lastModifiedBy>良正 杨</cp:lastModifiedBy>
  <cp:revision>39</cp:revision>
  <dcterms:created xsi:type="dcterms:W3CDTF">2019-06-14T06:10:38Z</dcterms:created>
  <dcterms:modified xsi:type="dcterms:W3CDTF">2019-06-20T14:38:20Z</dcterms:modified>
</cp:coreProperties>
</file>