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58" r:id="rId4"/>
    <p:sldId id="259" r:id="rId5"/>
    <p:sldId id="260" r:id="rId6"/>
    <p:sldId id="272" r:id="rId7"/>
    <p:sldId id="268" r:id="rId8"/>
    <p:sldId id="261" r:id="rId9"/>
    <p:sldId id="262" r:id="rId10"/>
    <p:sldId id="281" r:id="rId11"/>
    <p:sldId id="270" r:id="rId12"/>
    <p:sldId id="282" r:id="rId13"/>
    <p:sldId id="284" r:id="rId14"/>
    <p:sldId id="285" r:id="rId15"/>
    <p:sldId id="286" r:id="rId16"/>
    <p:sldId id="288" r:id="rId17"/>
    <p:sldId id="289" r:id="rId18"/>
    <p:sldId id="263" r:id="rId19"/>
    <p:sldId id="271" r:id="rId20"/>
    <p:sldId id="265" r:id="rId21"/>
  </p:sldIdLst>
  <p:sldSz cx="12192000" cy="6858000"/>
  <p:notesSz cx="6858000" cy="9144000"/>
  <p:embeddedFontLst>
    <p:embeddedFont>
      <p:font typeface="方正粗黑宋简体" panose="02010600030101010101" charset="-122"/>
      <p:regular r:id="rId23"/>
    </p:embeddedFont>
    <p:embeddedFont>
      <p:font typeface="Agency FB" panose="020B0503020202020204" pitchFamily="34" charset="0"/>
      <p:regular r:id="rId24"/>
      <p:bold r:id="rId25"/>
    </p:embeddedFont>
    <p:embeddedFont>
      <p:font typeface="Cambria Math" panose="02040503050406030204" pitchFamily="18" charset="0"/>
      <p:regular r:id="rId26"/>
    </p:embeddedFont>
    <p:embeddedFont>
      <p:font typeface="Microsoft JhengHei UI Light" panose="020B0304030504040204" pitchFamily="34" charset="-120"/>
      <p:regular r:id="rId27"/>
    </p:embeddedFont>
    <p:embeddedFont>
      <p:font typeface="等线" panose="02010600030101010101" pitchFamily="2" charset="-122"/>
      <p:regular r:id="rId28"/>
      <p:bold r:id="rId29"/>
    </p:embeddedFont>
    <p:embeddedFont>
      <p:font typeface="等线 Light" panose="02010600030101010101" pitchFamily="2" charset="-122"/>
      <p:regular r:id="rId30"/>
    </p:embeddedFont>
    <p:embeddedFont>
      <p:font typeface="华文新魏" panose="02010800040101010101" pitchFamily="2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  <p:embeddedFont>
      <p:font typeface="微软雅黑 Light" panose="020B0502040204020203" pitchFamily="34" charset="-122"/>
      <p:regular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5E4E3"/>
    <a:srgbClr val="92A1B8"/>
    <a:srgbClr val="CCD3DE"/>
    <a:srgbClr val="E1E5EB"/>
    <a:srgbClr val="F2F2F2"/>
    <a:srgbClr val="C7CFDB"/>
    <a:srgbClr val="ADB9CA"/>
    <a:srgbClr val="FCFCF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2862" autoAdjust="0"/>
  </p:normalViewPr>
  <p:slideViewPr>
    <p:cSldViewPr snapToGrid="0" showGuides="1">
      <p:cViewPr varScale="1">
        <p:scale>
          <a:sx n="97" d="100"/>
          <a:sy n="97" d="100"/>
        </p:scale>
        <p:origin x="57" y="75"/>
      </p:cViewPr>
      <p:guideLst>
        <p:guide orient="horz" pos="2233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AB8B-752D-4AE1-85CE-76166D05133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C6F3-E79B-47DF-9317-DFD0AB70A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C6F3-E79B-47DF-9317-DFD0AB70A9E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C6F3-E79B-47DF-9317-DFD0AB70A9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0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C6F3-E79B-47DF-9317-DFD0AB70A9E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C6F3-E79B-47DF-9317-DFD0AB70A9E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C6F3-E79B-47DF-9317-DFD0AB70A9E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C6F3-E79B-47DF-9317-DFD0AB70A9E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C6F3-E79B-47DF-9317-DFD0AB70A9E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C6F3-E79B-47DF-9317-DFD0AB70A9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9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037B-4465-4FCA-AF85-51EB4461510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microsoft.com/office/2007/relationships/hdphoto" Target="../media/hdphoto2.wdp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3.png"/><Relationship Id="rId19" Type="http://schemas.openxmlformats.org/officeDocument/2006/relationships/image" Target="../media/image43.png"/><Relationship Id="rId4" Type="http://schemas.microsoft.com/office/2007/relationships/hdphoto" Target="../media/hdphoto2.wdp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5850835" y="0"/>
            <a:ext cx="6341165" cy="6858000"/>
          </a:xfrm>
          <a:prstGeom prst="parallelogram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0" y="485449"/>
            <a:ext cx="12192000" cy="5887102"/>
          </a:xfrm>
          <a:prstGeom prst="flowChart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2" y="1045106"/>
            <a:ext cx="5286133" cy="4460608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0" y="0"/>
            <a:ext cx="6341165" cy="6858000"/>
          </a:xfrm>
          <a:prstGeom prst="parallelogram">
            <a:avLst/>
          </a:prstGeom>
          <a:solidFill>
            <a:schemeClr val="bg2">
              <a:lumMod val="9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90831" y="2176760"/>
            <a:ext cx="54963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666699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对抗攻击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566491" y="3429000"/>
            <a:ext cx="734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07155" y="4265747"/>
            <a:ext cx="266368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E1187179-BE74-4C4D-BD6A-80ABAB433FEF}" type="datetime2">
              <a:rPr lang="zh-CN" altLang="en-US" sz="2800" smtClean="0">
                <a:latin typeface="Agency FB" panose="020B0503020202020204" pitchFamily="34" charset="0"/>
                <a:ea typeface="851tegakizatsu" panose="02000600000000000000" pitchFamily="2" charset="-122"/>
                <a:cs typeface="851tegakizatsu" panose="02000600000000000000" pitchFamily="2" charset="-122"/>
              </a:rPr>
              <a:t>2021年12月21日</a:t>
            </a:fld>
            <a:endParaRPr lang="zh-CN" altLang="en-US" sz="2800" dirty="0">
              <a:latin typeface="Agency FB" panose="020B0503020202020204" pitchFamily="34" charset="0"/>
              <a:ea typeface="851tegakizatsu" panose="02000600000000000000" pitchFamily="2" charset="-122"/>
              <a:cs typeface="851tegakizatsu" panose="020006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26256" y="3429000"/>
            <a:ext cx="13852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叶   俊   杰</a:t>
            </a:r>
            <a:endParaRPr lang="en-US" altLang="zh-CN" dirty="0"/>
          </a:p>
          <a:p>
            <a:r>
              <a:rPr lang="zh-CN" altLang="en-US" dirty="0"/>
              <a:t>杨   馥   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32"/>
          <p:cNvSpPr/>
          <p:nvPr/>
        </p:nvSpPr>
        <p:spPr>
          <a:xfrm flipH="1">
            <a:off x="10980610" y="12160"/>
            <a:ext cx="1803002" cy="952896"/>
          </a:xfrm>
          <a:prstGeom prst="chevron">
            <a:avLst/>
          </a:prstGeom>
          <a:solidFill>
            <a:srgbClr val="E1E5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双波形 38"/>
          <p:cNvSpPr/>
          <p:nvPr/>
        </p:nvSpPr>
        <p:spPr>
          <a:xfrm rot="5400000">
            <a:off x="-264648" y="-794037"/>
            <a:ext cx="6858084" cy="8445990"/>
          </a:xfrm>
          <a:prstGeom prst="doubleWave">
            <a:avLst>
              <a:gd name="adj1" fmla="val 6250"/>
              <a:gd name="adj2" fmla="val 10"/>
            </a:avLst>
          </a:prstGeom>
          <a:solidFill>
            <a:srgbClr val="E1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118608" y="983581"/>
            <a:ext cx="0" cy="4890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/>
          <p:cNvSpPr/>
          <p:nvPr/>
        </p:nvSpPr>
        <p:spPr>
          <a:xfrm>
            <a:off x="667818" y="629814"/>
            <a:ext cx="4426302" cy="291515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44632" y="1485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92A1B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结果展示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826000" y="1729241"/>
            <a:ext cx="540000" cy="540000"/>
            <a:chOff x="5826000" y="2304662"/>
            <a:chExt cx="540000" cy="540000"/>
          </a:xfrm>
        </p:grpSpPr>
        <p:sp>
          <p:nvSpPr>
            <p:cNvPr id="12" name="流程图: 接点 11"/>
            <p:cNvSpPr/>
            <p:nvPr/>
          </p:nvSpPr>
          <p:spPr>
            <a:xfrm>
              <a:off x="5826000" y="2304662"/>
              <a:ext cx="540000" cy="540000"/>
            </a:xfrm>
            <a:prstGeom prst="flowChartConnector">
              <a:avLst/>
            </a:prstGeom>
            <a:solidFill>
              <a:srgbClr val="F2F2F2"/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V 形 12"/>
            <p:cNvSpPr/>
            <p:nvPr/>
          </p:nvSpPr>
          <p:spPr>
            <a:xfrm>
              <a:off x="5932873" y="2422262"/>
              <a:ext cx="371471" cy="304800"/>
            </a:xfrm>
            <a:prstGeom prst="chevron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H="1">
            <a:off x="5828766" y="4580343"/>
            <a:ext cx="540000" cy="540000"/>
            <a:chOff x="5826000" y="2304662"/>
            <a:chExt cx="540000" cy="540000"/>
          </a:xfrm>
        </p:grpSpPr>
        <p:sp>
          <p:nvSpPr>
            <p:cNvPr id="25" name="流程图: 接点 24"/>
            <p:cNvSpPr/>
            <p:nvPr/>
          </p:nvSpPr>
          <p:spPr>
            <a:xfrm>
              <a:off x="5826000" y="2304662"/>
              <a:ext cx="540000" cy="540000"/>
            </a:xfrm>
            <a:prstGeom prst="flowChartConnector">
              <a:avLst/>
            </a:prstGeom>
            <a:solidFill>
              <a:srgbClr val="F2F2F2"/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V 形 26"/>
            <p:cNvSpPr/>
            <p:nvPr/>
          </p:nvSpPr>
          <p:spPr>
            <a:xfrm>
              <a:off x="5932873" y="2422262"/>
              <a:ext cx="371471" cy="304800"/>
            </a:xfrm>
            <a:prstGeom prst="chevron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798560" y="1725350"/>
            <a:ext cx="30911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MI-FGSM-30</a:t>
            </a: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resnet1202_cifar10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35653" y="4912187"/>
            <a:ext cx="309110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目标网络：</a:t>
            </a:r>
          </a:p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resnext29_16x64d_cifar10</a:t>
            </a:r>
          </a:p>
        </p:txBody>
      </p:sp>
      <p:sp>
        <p:nvSpPr>
          <p:cNvPr id="30" name="平行四边形 29"/>
          <p:cNvSpPr/>
          <p:nvPr/>
        </p:nvSpPr>
        <p:spPr>
          <a:xfrm>
            <a:off x="6992620" y="2997200"/>
            <a:ext cx="4465955" cy="371665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终止 4"/>
          <p:cNvSpPr/>
          <p:nvPr/>
        </p:nvSpPr>
        <p:spPr>
          <a:xfrm>
            <a:off x="1628238" y="4515471"/>
            <a:ext cx="2374490" cy="93884"/>
          </a:xfrm>
          <a:prstGeom prst="flowChartTerminator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/>
          <p:cNvSpPr/>
          <p:nvPr/>
        </p:nvSpPr>
        <p:spPr>
          <a:xfrm>
            <a:off x="8057854" y="2520779"/>
            <a:ext cx="2374490" cy="93884"/>
          </a:xfrm>
          <a:prstGeom prst="flowChartTerminator">
            <a:avLst/>
          </a:prstGeom>
          <a:solidFill>
            <a:srgbClr val="C7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15" y="-2"/>
            <a:ext cx="1129250" cy="952896"/>
          </a:xfrm>
          <a:prstGeom prst="rect">
            <a:avLst/>
          </a:prstGeom>
        </p:spPr>
      </p:pic>
      <p:pic>
        <p:nvPicPr>
          <p:cNvPr id="7" name="图片 6" descr="airplane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856615"/>
            <a:ext cx="868680" cy="868680"/>
          </a:xfrm>
          <a:prstGeom prst="rect">
            <a:avLst/>
          </a:prstGeom>
        </p:spPr>
      </p:pic>
      <p:pic>
        <p:nvPicPr>
          <p:cNvPr id="8" name="图片 7" descr="automobile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465" y="856615"/>
            <a:ext cx="873125" cy="873125"/>
          </a:xfrm>
          <a:prstGeom prst="rect">
            <a:avLst/>
          </a:prstGeom>
        </p:spPr>
      </p:pic>
      <p:pic>
        <p:nvPicPr>
          <p:cNvPr id="9" name="图片 8" descr="bird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80" y="848360"/>
            <a:ext cx="885190" cy="885190"/>
          </a:xfrm>
          <a:prstGeom prst="rect">
            <a:avLst/>
          </a:prstGeom>
        </p:spPr>
      </p:pic>
      <p:pic>
        <p:nvPicPr>
          <p:cNvPr id="10" name="图片 9" descr="cat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5490" y="856615"/>
            <a:ext cx="871220" cy="871220"/>
          </a:xfrm>
          <a:prstGeom prst="rect">
            <a:avLst/>
          </a:prstGeom>
        </p:spPr>
      </p:pic>
      <p:pic>
        <p:nvPicPr>
          <p:cNvPr id="11" name="图片 10" descr="deer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455" y="856615"/>
            <a:ext cx="868680" cy="868680"/>
          </a:xfrm>
          <a:prstGeom prst="rect">
            <a:avLst/>
          </a:prstGeom>
        </p:spPr>
      </p:pic>
      <p:pic>
        <p:nvPicPr>
          <p:cNvPr id="16" name="图片 15" descr="dog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375" y="2310130"/>
            <a:ext cx="842645" cy="842645"/>
          </a:xfrm>
          <a:prstGeom prst="rect">
            <a:avLst/>
          </a:prstGeom>
        </p:spPr>
      </p:pic>
      <p:pic>
        <p:nvPicPr>
          <p:cNvPr id="17" name="图片 16" descr="frog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8130" y="2310130"/>
            <a:ext cx="842645" cy="842645"/>
          </a:xfrm>
          <a:prstGeom prst="rect">
            <a:avLst/>
          </a:prstGeom>
        </p:spPr>
      </p:pic>
      <p:pic>
        <p:nvPicPr>
          <p:cNvPr id="18" name="图片 17" descr="horse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0775" y="2310130"/>
            <a:ext cx="842645" cy="842645"/>
          </a:xfrm>
          <a:prstGeom prst="rect">
            <a:avLst/>
          </a:prstGeom>
        </p:spPr>
      </p:pic>
      <p:pic>
        <p:nvPicPr>
          <p:cNvPr id="20" name="图片 19" descr="ship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3420" y="2310130"/>
            <a:ext cx="842645" cy="842645"/>
          </a:xfrm>
          <a:prstGeom prst="rect">
            <a:avLst/>
          </a:prstGeom>
        </p:spPr>
      </p:pic>
      <p:pic>
        <p:nvPicPr>
          <p:cNvPr id="24" name="图片 23" descr="truck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67175" y="2310130"/>
            <a:ext cx="842645" cy="842645"/>
          </a:xfrm>
          <a:prstGeom prst="rect">
            <a:avLst/>
          </a:prstGeom>
        </p:spPr>
      </p:pic>
      <p:pic>
        <p:nvPicPr>
          <p:cNvPr id="26" name="图片 25" descr="resnext29_16x64d_cifar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5220" y="3088640"/>
            <a:ext cx="3560445" cy="7120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3998" y="1389298"/>
            <a:ext cx="4843762" cy="4164028"/>
            <a:chOff x="-3679566" y="798400"/>
            <a:chExt cx="4843762" cy="4164028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79566" y="953178"/>
              <a:ext cx="4751242" cy="40092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-3598056" y="798400"/>
              <a:ext cx="4762252" cy="3949297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096000" y="-162779"/>
            <a:ext cx="6125756" cy="6056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5775084" y="-841339"/>
            <a:ext cx="13767" cy="4628793"/>
          </a:xfrm>
          <a:prstGeom prst="line">
            <a:avLst/>
          </a:prstGeom>
          <a:ln w="57150">
            <a:solidFill>
              <a:srgbClr val="282D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435488" y="379381"/>
            <a:ext cx="724545" cy="623510"/>
            <a:chOff x="1269" y="620"/>
            <a:chExt cx="1047" cy="901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289" y="749"/>
              <a:ext cx="937" cy="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1269" y="730"/>
              <a:ext cx="976" cy="791"/>
            </a:xfrm>
            <a:custGeom>
              <a:avLst/>
              <a:gdLst>
                <a:gd name="T0" fmla="*/ 976 w 976"/>
                <a:gd name="T1" fmla="*/ 791 h 791"/>
                <a:gd name="T2" fmla="*/ 0 w 976"/>
                <a:gd name="T3" fmla="*/ 791 h 791"/>
                <a:gd name="T4" fmla="*/ 0 w 976"/>
                <a:gd name="T5" fmla="*/ 0 h 791"/>
                <a:gd name="T6" fmla="*/ 976 w 976"/>
                <a:gd name="T7" fmla="*/ 0 h 791"/>
                <a:gd name="T8" fmla="*/ 976 w 976"/>
                <a:gd name="T9" fmla="*/ 791 h 791"/>
                <a:gd name="T10" fmla="*/ 39 w 976"/>
                <a:gd name="T11" fmla="*/ 752 h 791"/>
                <a:gd name="T12" fmla="*/ 938 w 976"/>
                <a:gd name="T13" fmla="*/ 752 h 791"/>
                <a:gd name="T14" fmla="*/ 938 w 976"/>
                <a:gd name="T15" fmla="*/ 38 h 791"/>
                <a:gd name="T16" fmla="*/ 39 w 976"/>
                <a:gd name="T17" fmla="*/ 38 h 791"/>
                <a:gd name="T18" fmla="*/ 39 w 976"/>
                <a:gd name="T19" fmla="*/ 75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6" h="791">
                  <a:moveTo>
                    <a:pt x="976" y="791"/>
                  </a:moveTo>
                  <a:lnTo>
                    <a:pt x="0" y="791"/>
                  </a:lnTo>
                  <a:lnTo>
                    <a:pt x="0" y="0"/>
                  </a:lnTo>
                  <a:lnTo>
                    <a:pt x="976" y="0"/>
                  </a:lnTo>
                  <a:lnTo>
                    <a:pt x="976" y="791"/>
                  </a:lnTo>
                  <a:close/>
                  <a:moveTo>
                    <a:pt x="39" y="752"/>
                  </a:moveTo>
                  <a:lnTo>
                    <a:pt x="938" y="752"/>
                  </a:lnTo>
                  <a:lnTo>
                    <a:pt x="938" y="38"/>
                  </a:lnTo>
                  <a:lnTo>
                    <a:pt x="39" y="38"/>
                  </a:lnTo>
                  <a:lnTo>
                    <a:pt x="39" y="752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346" y="806"/>
              <a:ext cx="823" cy="3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346" y="1225"/>
              <a:ext cx="247" cy="219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636" y="1225"/>
              <a:ext cx="245" cy="219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24" y="1225"/>
              <a:ext cx="245" cy="219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289" y="639"/>
              <a:ext cx="937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1269" y="620"/>
              <a:ext cx="976" cy="148"/>
            </a:xfrm>
            <a:custGeom>
              <a:avLst/>
              <a:gdLst>
                <a:gd name="T0" fmla="*/ 976 w 976"/>
                <a:gd name="T1" fmla="*/ 148 h 148"/>
                <a:gd name="T2" fmla="*/ 0 w 976"/>
                <a:gd name="T3" fmla="*/ 148 h 148"/>
                <a:gd name="T4" fmla="*/ 0 w 976"/>
                <a:gd name="T5" fmla="*/ 0 h 148"/>
                <a:gd name="T6" fmla="*/ 976 w 976"/>
                <a:gd name="T7" fmla="*/ 0 h 148"/>
                <a:gd name="T8" fmla="*/ 976 w 976"/>
                <a:gd name="T9" fmla="*/ 148 h 148"/>
                <a:gd name="T10" fmla="*/ 39 w 976"/>
                <a:gd name="T11" fmla="*/ 110 h 148"/>
                <a:gd name="T12" fmla="*/ 938 w 976"/>
                <a:gd name="T13" fmla="*/ 110 h 148"/>
                <a:gd name="T14" fmla="*/ 938 w 976"/>
                <a:gd name="T15" fmla="*/ 39 h 148"/>
                <a:gd name="T16" fmla="*/ 39 w 976"/>
                <a:gd name="T17" fmla="*/ 39 h 148"/>
                <a:gd name="T18" fmla="*/ 39 w 976"/>
                <a:gd name="T19" fmla="*/ 1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6" h="148">
                  <a:moveTo>
                    <a:pt x="976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976" y="0"/>
                  </a:lnTo>
                  <a:lnTo>
                    <a:pt x="976" y="148"/>
                  </a:lnTo>
                  <a:close/>
                  <a:moveTo>
                    <a:pt x="39" y="110"/>
                  </a:moveTo>
                  <a:lnTo>
                    <a:pt x="938" y="110"/>
                  </a:lnTo>
                  <a:lnTo>
                    <a:pt x="938" y="39"/>
                  </a:lnTo>
                  <a:lnTo>
                    <a:pt x="39" y="39"/>
                  </a:lnTo>
                  <a:lnTo>
                    <a:pt x="39" y="110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1331" y="694"/>
              <a:ext cx="36" cy="0"/>
            </a:xfrm>
            <a:custGeom>
              <a:avLst/>
              <a:gdLst>
                <a:gd name="T0" fmla="*/ 0 w 36"/>
                <a:gd name="T1" fmla="*/ 36 w 36"/>
                <a:gd name="T2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331" y="675"/>
              <a:ext cx="3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1393" y="694"/>
              <a:ext cx="36" cy="0"/>
            </a:xfrm>
            <a:custGeom>
              <a:avLst/>
              <a:gdLst>
                <a:gd name="T0" fmla="*/ 0 w 36"/>
                <a:gd name="T1" fmla="*/ 36 w 36"/>
                <a:gd name="T2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393" y="675"/>
              <a:ext cx="3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1455" y="694"/>
              <a:ext cx="36" cy="0"/>
            </a:xfrm>
            <a:custGeom>
              <a:avLst/>
              <a:gdLst>
                <a:gd name="T0" fmla="*/ 0 w 36"/>
                <a:gd name="T1" fmla="*/ 36 w 36"/>
                <a:gd name="T2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455" y="675"/>
              <a:ext cx="3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1431" y="916"/>
              <a:ext cx="143" cy="131"/>
            </a:xfrm>
            <a:custGeom>
              <a:avLst/>
              <a:gdLst>
                <a:gd name="T0" fmla="*/ 143 w 143"/>
                <a:gd name="T1" fmla="*/ 131 h 131"/>
                <a:gd name="T2" fmla="*/ 129 w 143"/>
                <a:gd name="T3" fmla="*/ 131 h 131"/>
                <a:gd name="T4" fmla="*/ 0 w 143"/>
                <a:gd name="T5" fmla="*/ 64 h 131"/>
                <a:gd name="T6" fmla="*/ 129 w 143"/>
                <a:gd name="T7" fmla="*/ 0 h 131"/>
                <a:gd name="T8" fmla="*/ 143 w 143"/>
                <a:gd name="T9" fmla="*/ 0 h 131"/>
                <a:gd name="T10" fmla="*/ 143 w 143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31">
                  <a:moveTo>
                    <a:pt x="143" y="131"/>
                  </a:moveTo>
                  <a:lnTo>
                    <a:pt x="129" y="131"/>
                  </a:lnTo>
                  <a:lnTo>
                    <a:pt x="0" y="64"/>
                  </a:lnTo>
                  <a:lnTo>
                    <a:pt x="129" y="0"/>
                  </a:lnTo>
                  <a:lnTo>
                    <a:pt x="143" y="0"/>
                  </a:lnTo>
                  <a:lnTo>
                    <a:pt x="143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1388" y="897"/>
              <a:ext cx="186" cy="169"/>
            </a:xfrm>
            <a:custGeom>
              <a:avLst/>
              <a:gdLst>
                <a:gd name="T0" fmla="*/ 186 w 186"/>
                <a:gd name="T1" fmla="*/ 169 h 169"/>
                <a:gd name="T2" fmla="*/ 167 w 186"/>
                <a:gd name="T3" fmla="*/ 169 h 169"/>
                <a:gd name="T4" fmla="*/ 0 w 186"/>
                <a:gd name="T5" fmla="*/ 83 h 169"/>
                <a:gd name="T6" fmla="*/ 167 w 186"/>
                <a:gd name="T7" fmla="*/ 0 h 169"/>
                <a:gd name="T8" fmla="*/ 186 w 186"/>
                <a:gd name="T9" fmla="*/ 0 h 169"/>
                <a:gd name="T10" fmla="*/ 186 w 186"/>
                <a:gd name="T11" fmla="*/ 38 h 169"/>
                <a:gd name="T12" fmla="*/ 176 w 186"/>
                <a:gd name="T13" fmla="*/ 38 h 169"/>
                <a:gd name="T14" fmla="*/ 84 w 186"/>
                <a:gd name="T15" fmla="*/ 83 h 169"/>
                <a:gd name="T16" fmla="*/ 176 w 186"/>
                <a:gd name="T17" fmla="*/ 131 h 169"/>
                <a:gd name="T18" fmla="*/ 186 w 186"/>
                <a:gd name="T19" fmla="*/ 131 h 169"/>
                <a:gd name="T20" fmla="*/ 186 w 186"/>
                <a:gd name="T2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69">
                  <a:moveTo>
                    <a:pt x="186" y="169"/>
                  </a:moveTo>
                  <a:lnTo>
                    <a:pt x="167" y="169"/>
                  </a:lnTo>
                  <a:lnTo>
                    <a:pt x="0" y="83"/>
                  </a:lnTo>
                  <a:lnTo>
                    <a:pt x="167" y="0"/>
                  </a:lnTo>
                  <a:lnTo>
                    <a:pt x="186" y="0"/>
                  </a:lnTo>
                  <a:lnTo>
                    <a:pt x="186" y="38"/>
                  </a:lnTo>
                  <a:lnTo>
                    <a:pt x="176" y="38"/>
                  </a:lnTo>
                  <a:lnTo>
                    <a:pt x="84" y="83"/>
                  </a:lnTo>
                  <a:lnTo>
                    <a:pt x="176" y="131"/>
                  </a:lnTo>
                  <a:lnTo>
                    <a:pt x="186" y="131"/>
                  </a:lnTo>
                  <a:lnTo>
                    <a:pt x="186" y="169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574" y="916"/>
              <a:ext cx="645" cy="131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1555" y="897"/>
              <a:ext cx="683" cy="169"/>
            </a:xfrm>
            <a:custGeom>
              <a:avLst/>
              <a:gdLst>
                <a:gd name="T0" fmla="*/ 38 w 683"/>
                <a:gd name="T1" fmla="*/ 38 h 169"/>
                <a:gd name="T2" fmla="*/ 644 w 683"/>
                <a:gd name="T3" fmla="*/ 38 h 169"/>
                <a:gd name="T4" fmla="*/ 644 w 683"/>
                <a:gd name="T5" fmla="*/ 131 h 169"/>
                <a:gd name="T6" fmla="*/ 38 w 683"/>
                <a:gd name="T7" fmla="*/ 131 h 169"/>
                <a:gd name="T8" fmla="*/ 38 w 683"/>
                <a:gd name="T9" fmla="*/ 38 h 169"/>
                <a:gd name="T10" fmla="*/ 38 w 683"/>
                <a:gd name="T11" fmla="*/ 38 h 169"/>
                <a:gd name="T12" fmla="*/ 0 w 683"/>
                <a:gd name="T13" fmla="*/ 0 h 169"/>
                <a:gd name="T14" fmla="*/ 0 w 683"/>
                <a:gd name="T15" fmla="*/ 169 h 169"/>
                <a:gd name="T16" fmla="*/ 683 w 683"/>
                <a:gd name="T17" fmla="*/ 169 h 169"/>
                <a:gd name="T18" fmla="*/ 683 w 683"/>
                <a:gd name="T19" fmla="*/ 0 h 169"/>
                <a:gd name="T20" fmla="*/ 0 w 683"/>
                <a:gd name="T21" fmla="*/ 0 h 169"/>
                <a:gd name="T22" fmla="*/ 0 w 683"/>
                <a:gd name="T2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3" h="169">
                  <a:moveTo>
                    <a:pt x="38" y="38"/>
                  </a:moveTo>
                  <a:lnTo>
                    <a:pt x="644" y="38"/>
                  </a:lnTo>
                  <a:lnTo>
                    <a:pt x="644" y="131"/>
                  </a:lnTo>
                  <a:lnTo>
                    <a:pt x="38" y="131"/>
                  </a:lnTo>
                  <a:lnTo>
                    <a:pt x="38" y="38"/>
                  </a:lnTo>
                  <a:lnTo>
                    <a:pt x="38" y="38"/>
                  </a:lnTo>
                  <a:close/>
                  <a:moveTo>
                    <a:pt x="0" y="0"/>
                  </a:moveTo>
                  <a:lnTo>
                    <a:pt x="0" y="169"/>
                  </a:lnTo>
                  <a:lnTo>
                    <a:pt x="683" y="169"/>
                  </a:lnTo>
                  <a:lnTo>
                    <a:pt x="6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591" y="961"/>
              <a:ext cx="635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2230" y="897"/>
              <a:ext cx="86" cy="169"/>
            </a:xfrm>
            <a:custGeom>
              <a:avLst/>
              <a:gdLst>
                <a:gd name="T0" fmla="*/ 0 w 36"/>
                <a:gd name="T1" fmla="*/ 71 h 71"/>
                <a:gd name="T2" fmla="*/ 0 w 36"/>
                <a:gd name="T3" fmla="*/ 55 h 71"/>
                <a:gd name="T4" fmla="*/ 20 w 36"/>
                <a:gd name="T5" fmla="*/ 55 h 71"/>
                <a:gd name="T6" fmla="*/ 20 w 36"/>
                <a:gd name="T7" fmla="*/ 16 h 71"/>
                <a:gd name="T8" fmla="*/ 0 w 36"/>
                <a:gd name="T9" fmla="*/ 16 h 71"/>
                <a:gd name="T10" fmla="*/ 0 w 36"/>
                <a:gd name="T11" fmla="*/ 0 h 71"/>
                <a:gd name="T12" fmla="*/ 23 w 36"/>
                <a:gd name="T13" fmla="*/ 0 h 71"/>
                <a:gd name="T14" fmla="*/ 36 w 36"/>
                <a:gd name="T15" fmla="*/ 14 h 71"/>
                <a:gd name="T16" fmla="*/ 36 w 36"/>
                <a:gd name="T17" fmla="*/ 57 h 71"/>
                <a:gd name="T18" fmla="*/ 23 w 36"/>
                <a:gd name="T19" fmla="*/ 71 h 71"/>
                <a:gd name="T20" fmla="*/ 0 w 36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71">
                  <a:moveTo>
                    <a:pt x="0" y="71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0"/>
                    <a:pt x="36" y="6"/>
                    <a:pt x="36" y="14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5"/>
                    <a:pt x="30" y="71"/>
                    <a:pt x="23" y="7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燕尾形 37"/>
          <p:cNvSpPr/>
          <p:nvPr/>
        </p:nvSpPr>
        <p:spPr>
          <a:xfrm rot="10800000">
            <a:off x="2774049" y="5558603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8"/>
          <p:cNvSpPr/>
          <p:nvPr/>
        </p:nvSpPr>
        <p:spPr>
          <a:xfrm rot="10800000">
            <a:off x="3857463" y="5553379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903651" y="5560883"/>
            <a:ext cx="691467" cy="691467"/>
          </a:xfrm>
          <a:prstGeom prst="rect">
            <a:avLst/>
          </a:prstGeom>
          <a:solidFill>
            <a:srgbClr val="E1E5EB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9511263" y="5560883"/>
            <a:ext cx="691467" cy="691467"/>
          </a:xfrm>
          <a:prstGeom prst="rect">
            <a:avLst/>
          </a:prstGeom>
          <a:solidFill>
            <a:srgbClr val="E1E5EB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45895" y="455295"/>
            <a:ext cx="499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Ensemble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攻击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89610" y="2034540"/>
            <a:ext cx="47777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resnext29_16x64d_cifar10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resnext29_32x4d_cifar10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preresnet56_cifar10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preresnet110_cifar10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preresnet164bn_cifar10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seresnet110_cifar10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sepreresnet56_cifar10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sepreresnet110_cifar10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95060" y="1990725"/>
            <a:ext cx="47777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diaresnet56_cifar10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resnet1001_cifar10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diapreresnet56_cifar10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resnet1202_cifar10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resnet56_cifar10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resnet110_cifar10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diapreresnet110_cifar10</a:t>
            </a:r>
          </a:p>
          <a:p>
            <a:pPr marL="457200" indent="-45720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9940" y="1278890"/>
            <a:ext cx="499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模型列表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双波形 38"/>
          <p:cNvSpPr/>
          <p:nvPr/>
        </p:nvSpPr>
        <p:spPr>
          <a:xfrm rot="5400000">
            <a:off x="-264648" y="-794037"/>
            <a:ext cx="6858084" cy="8445990"/>
          </a:xfrm>
          <a:prstGeom prst="doubleWave">
            <a:avLst>
              <a:gd name="adj1" fmla="val 6250"/>
              <a:gd name="adj2" fmla="val 10"/>
            </a:avLst>
          </a:prstGeom>
          <a:solidFill>
            <a:srgbClr val="E1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18160" y="1342390"/>
          <a:ext cx="11155045" cy="391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FGSM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I-FGSM-15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MI-FGSM-15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Type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diff_tot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diff_tot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diff_tot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resnext29_16x64d_cifar10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inside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sepreresnet56_cifar10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resnet1202_cifar10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densenet100_k12_cifar10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155/200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outside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3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resnet272bn_cifar10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pyramidnet164_a270_bn_cifar10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ror3_110_cifar10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18160" y="418465"/>
            <a:ext cx="499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迭代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15 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</a:p>
        </p:txBody>
      </p:sp>
      <p:sp>
        <p:nvSpPr>
          <p:cNvPr id="78" name="矩形: 圓角 71"/>
          <p:cNvSpPr/>
          <p:nvPr/>
        </p:nvSpPr>
        <p:spPr>
          <a:xfrm>
            <a:off x="7035800" y="2026920"/>
            <a:ext cx="681990" cy="315658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双波形 38"/>
          <p:cNvSpPr/>
          <p:nvPr/>
        </p:nvSpPr>
        <p:spPr>
          <a:xfrm rot="5400000">
            <a:off x="-264648" y="-794037"/>
            <a:ext cx="6858084" cy="8445990"/>
          </a:xfrm>
          <a:prstGeom prst="doubleWave">
            <a:avLst>
              <a:gd name="adj1" fmla="val 6250"/>
              <a:gd name="adj2" fmla="val 10"/>
            </a:avLst>
          </a:prstGeom>
          <a:solidFill>
            <a:srgbClr val="E1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160" y="418465"/>
            <a:ext cx="499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迭代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20 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18795" y="1397000"/>
          <a:ext cx="11155045" cy="391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FGSM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I-FGSM-20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MI-FGSM-20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Type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diff_tot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diff_tot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diff_tot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resnext29_16x64d_cifar10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inside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sepreresnet56_cifar10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resnet1202_cifar10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densenet100_k12_cifar10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outside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resnet272bn_cifar10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pyramidnet164_a270_bn_cifar10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ror3_110_cifar10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8" name="矩形: 圓角 71"/>
          <p:cNvSpPr/>
          <p:nvPr/>
        </p:nvSpPr>
        <p:spPr>
          <a:xfrm>
            <a:off x="7017385" y="2099945"/>
            <a:ext cx="654685" cy="92456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71"/>
          <p:cNvSpPr/>
          <p:nvPr/>
        </p:nvSpPr>
        <p:spPr>
          <a:xfrm>
            <a:off x="9886315" y="2745740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71"/>
          <p:cNvSpPr/>
          <p:nvPr/>
        </p:nvSpPr>
        <p:spPr>
          <a:xfrm>
            <a:off x="7017385" y="3347720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71"/>
          <p:cNvSpPr/>
          <p:nvPr/>
        </p:nvSpPr>
        <p:spPr>
          <a:xfrm>
            <a:off x="9886315" y="3957320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71"/>
          <p:cNvSpPr/>
          <p:nvPr/>
        </p:nvSpPr>
        <p:spPr>
          <a:xfrm>
            <a:off x="7017385" y="4622165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71"/>
          <p:cNvSpPr/>
          <p:nvPr/>
        </p:nvSpPr>
        <p:spPr>
          <a:xfrm>
            <a:off x="9886315" y="5031740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双波形 38"/>
          <p:cNvSpPr/>
          <p:nvPr/>
        </p:nvSpPr>
        <p:spPr>
          <a:xfrm rot="5400000">
            <a:off x="-264648" y="-794037"/>
            <a:ext cx="6858084" cy="8445990"/>
          </a:xfrm>
          <a:prstGeom prst="doubleWave">
            <a:avLst>
              <a:gd name="adj1" fmla="val 6250"/>
              <a:gd name="adj2" fmla="val 10"/>
            </a:avLst>
          </a:prstGeom>
          <a:solidFill>
            <a:srgbClr val="E1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160" y="418465"/>
            <a:ext cx="499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迭代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30 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18160" y="1368425"/>
          <a:ext cx="11099800" cy="390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FGSM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I-FGSM-30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MI-FGSM-30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Type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diff_tot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diff_tot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diff_tot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resnext29_16x64d_cifar10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inside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sepreresnet56_cifar10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175/200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resnet1202_cifar10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175/200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175/200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densenet100_k12_cifar10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outside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resnet272bn_cifar10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175/200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pyramidnet164_a270_bn_cifar10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68/200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ror3_110_cifar10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166/200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12/200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8" name="矩形: 圓角 71"/>
          <p:cNvSpPr/>
          <p:nvPr/>
        </p:nvSpPr>
        <p:spPr>
          <a:xfrm>
            <a:off x="6994525" y="2051050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71"/>
          <p:cNvSpPr/>
          <p:nvPr/>
        </p:nvSpPr>
        <p:spPr>
          <a:xfrm>
            <a:off x="9834880" y="2456815"/>
            <a:ext cx="692150" cy="55245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71"/>
          <p:cNvSpPr/>
          <p:nvPr/>
        </p:nvSpPr>
        <p:spPr>
          <a:xfrm>
            <a:off x="6994525" y="2730500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71"/>
          <p:cNvSpPr/>
          <p:nvPr/>
        </p:nvSpPr>
        <p:spPr>
          <a:xfrm>
            <a:off x="9834880" y="3289935"/>
            <a:ext cx="692785" cy="110998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71"/>
          <p:cNvSpPr/>
          <p:nvPr/>
        </p:nvSpPr>
        <p:spPr>
          <a:xfrm>
            <a:off x="9834880" y="4993640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71"/>
          <p:cNvSpPr/>
          <p:nvPr/>
        </p:nvSpPr>
        <p:spPr>
          <a:xfrm>
            <a:off x="6994525" y="4556125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82745" y="782320"/>
            <a:ext cx="75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9880" y="782320"/>
            <a:ext cx="75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 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015" y="782320"/>
            <a:ext cx="75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 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0075" y="1889760"/>
          <a:ext cx="1938020" cy="338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acc_old_tot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157/200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606165" y="1889760"/>
          <a:ext cx="1927860" cy="338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19495" y="1889760"/>
          <a:ext cx="1837055" cy="338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8542020" y="1889760"/>
          <a:ext cx="1945640" cy="338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acc_new_tot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12/200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 rot="5400000">
            <a:off x="4297045" y="1314450"/>
            <a:ext cx="349885" cy="358140"/>
            <a:chOff x="5826000" y="2304662"/>
            <a:chExt cx="540000" cy="540000"/>
          </a:xfrm>
        </p:grpSpPr>
        <p:sp>
          <p:nvSpPr>
            <p:cNvPr id="12" name="流程图: 接点 11"/>
            <p:cNvSpPr/>
            <p:nvPr/>
          </p:nvSpPr>
          <p:spPr>
            <a:xfrm>
              <a:off x="5826000" y="2304662"/>
              <a:ext cx="540000" cy="540000"/>
            </a:xfrm>
            <a:prstGeom prst="flowChartConnector">
              <a:avLst/>
            </a:prstGeom>
            <a:solidFill>
              <a:srgbClr val="F2F2F2"/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V 形 12"/>
            <p:cNvSpPr/>
            <p:nvPr/>
          </p:nvSpPr>
          <p:spPr>
            <a:xfrm>
              <a:off x="5932873" y="2422262"/>
              <a:ext cx="371471" cy="304800"/>
            </a:xfrm>
            <a:prstGeom prst="chevron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5400000">
            <a:off x="6764655" y="1314450"/>
            <a:ext cx="349885" cy="358140"/>
            <a:chOff x="5826000" y="2304662"/>
            <a:chExt cx="540000" cy="540000"/>
          </a:xfrm>
        </p:grpSpPr>
        <p:sp>
          <p:nvSpPr>
            <p:cNvPr id="10" name="流程图: 接点 11"/>
            <p:cNvSpPr/>
            <p:nvPr/>
          </p:nvSpPr>
          <p:spPr>
            <a:xfrm>
              <a:off x="5826000" y="2304662"/>
              <a:ext cx="540000" cy="540000"/>
            </a:xfrm>
            <a:prstGeom prst="flowChartConnector">
              <a:avLst/>
            </a:prstGeom>
            <a:solidFill>
              <a:srgbClr val="F2F2F2"/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V 形 12"/>
            <p:cNvSpPr/>
            <p:nvPr/>
          </p:nvSpPr>
          <p:spPr>
            <a:xfrm>
              <a:off x="5932873" y="2422262"/>
              <a:ext cx="371471" cy="304800"/>
            </a:xfrm>
            <a:prstGeom prst="chevron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5400000">
            <a:off x="9232265" y="1354455"/>
            <a:ext cx="349885" cy="358140"/>
            <a:chOff x="5826000" y="2304662"/>
            <a:chExt cx="540000" cy="540000"/>
          </a:xfrm>
        </p:grpSpPr>
        <p:sp>
          <p:nvSpPr>
            <p:cNvPr id="16" name="流程图: 接点 11"/>
            <p:cNvSpPr/>
            <p:nvPr/>
          </p:nvSpPr>
          <p:spPr>
            <a:xfrm>
              <a:off x="5826000" y="2304662"/>
              <a:ext cx="540000" cy="540000"/>
            </a:xfrm>
            <a:prstGeom prst="flowChartConnector">
              <a:avLst/>
            </a:prstGeom>
            <a:solidFill>
              <a:srgbClr val="F2F2F2"/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V 形 12"/>
            <p:cNvSpPr/>
            <p:nvPr/>
          </p:nvSpPr>
          <p:spPr>
            <a:xfrm>
              <a:off x="5932873" y="2422262"/>
              <a:ext cx="371471" cy="304800"/>
            </a:xfrm>
            <a:prstGeom prst="chevron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單箭頭接點 73"/>
          <p:cNvCxnSpPr/>
          <p:nvPr/>
        </p:nvCxnSpPr>
        <p:spPr>
          <a:xfrm flipV="1">
            <a:off x="4291965" y="2540635"/>
            <a:ext cx="5683250" cy="1778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燕尾形 37"/>
          <p:cNvSpPr/>
          <p:nvPr/>
        </p:nvSpPr>
        <p:spPr>
          <a:xfrm rot="10800000">
            <a:off x="2774049" y="5558603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37"/>
          <p:cNvSpPr/>
          <p:nvPr/>
        </p:nvSpPr>
        <p:spPr>
          <a:xfrm rot="10800000">
            <a:off x="3857359" y="5554158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32"/>
          <p:cNvSpPr/>
          <p:nvPr/>
        </p:nvSpPr>
        <p:spPr>
          <a:xfrm flipH="1">
            <a:off x="10980610" y="12160"/>
            <a:ext cx="1803002" cy="952896"/>
          </a:xfrm>
          <a:prstGeom prst="chevron">
            <a:avLst/>
          </a:prstGeom>
          <a:solidFill>
            <a:srgbClr val="E1E5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双波形 38"/>
          <p:cNvSpPr/>
          <p:nvPr/>
        </p:nvSpPr>
        <p:spPr>
          <a:xfrm rot="5400000">
            <a:off x="-264648" y="-794037"/>
            <a:ext cx="6858084" cy="8445990"/>
          </a:xfrm>
          <a:prstGeom prst="doubleWave">
            <a:avLst>
              <a:gd name="adj1" fmla="val 6250"/>
              <a:gd name="adj2" fmla="val 10"/>
            </a:avLst>
          </a:prstGeom>
          <a:solidFill>
            <a:srgbClr val="E1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118608" y="983581"/>
            <a:ext cx="0" cy="4890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/>
          <p:cNvSpPr/>
          <p:nvPr/>
        </p:nvSpPr>
        <p:spPr>
          <a:xfrm>
            <a:off x="667818" y="629814"/>
            <a:ext cx="4426302" cy="291515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44632" y="1485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92A1B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结果展示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826000" y="1729241"/>
            <a:ext cx="540000" cy="540000"/>
            <a:chOff x="5826000" y="2304662"/>
            <a:chExt cx="540000" cy="540000"/>
          </a:xfrm>
        </p:grpSpPr>
        <p:sp>
          <p:nvSpPr>
            <p:cNvPr id="12" name="流程图: 接点 11"/>
            <p:cNvSpPr/>
            <p:nvPr/>
          </p:nvSpPr>
          <p:spPr>
            <a:xfrm>
              <a:off x="5826000" y="2304662"/>
              <a:ext cx="540000" cy="540000"/>
            </a:xfrm>
            <a:prstGeom prst="flowChartConnector">
              <a:avLst/>
            </a:prstGeom>
            <a:solidFill>
              <a:srgbClr val="F2F2F2"/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V 形 12"/>
            <p:cNvSpPr/>
            <p:nvPr/>
          </p:nvSpPr>
          <p:spPr>
            <a:xfrm>
              <a:off x="5932873" y="2422262"/>
              <a:ext cx="371471" cy="304800"/>
            </a:xfrm>
            <a:prstGeom prst="chevron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H="1">
            <a:off x="5828766" y="4580343"/>
            <a:ext cx="540000" cy="540000"/>
            <a:chOff x="5826000" y="2304662"/>
            <a:chExt cx="540000" cy="540000"/>
          </a:xfrm>
        </p:grpSpPr>
        <p:sp>
          <p:nvSpPr>
            <p:cNvPr id="25" name="流程图: 接点 24"/>
            <p:cNvSpPr/>
            <p:nvPr/>
          </p:nvSpPr>
          <p:spPr>
            <a:xfrm>
              <a:off x="5826000" y="2304662"/>
              <a:ext cx="540000" cy="540000"/>
            </a:xfrm>
            <a:prstGeom prst="flowChartConnector">
              <a:avLst/>
            </a:prstGeom>
            <a:solidFill>
              <a:srgbClr val="F2F2F2"/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V 形 26"/>
            <p:cNvSpPr/>
            <p:nvPr/>
          </p:nvSpPr>
          <p:spPr>
            <a:xfrm>
              <a:off x="5932873" y="2422262"/>
              <a:ext cx="371471" cy="304800"/>
            </a:xfrm>
            <a:prstGeom prst="chevron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798560" y="1725350"/>
            <a:ext cx="30911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MI-FGSM-30</a:t>
            </a: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Ensemble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攻击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35653" y="4912187"/>
            <a:ext cx="309110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目标网络：</a:t>
            </a:r>
          </a:p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densenet100_k12_cifar10</a:t>
            </a:r>
          </a:p>
        </p:txBody>
      </p:sp>
      <p:sp>
        <p:nvSpPr>
          <p:cNvPr id="30" name="平行四边形 29"/>
          <p:cNvSpPr/>
          <p:nvPr/>
        </p:nvSpPr>
        <p:spPr>
          <a:xfrm>
            <a:off x="6992620" y="2997200"/>
            <a:ext cx="4465955" cy="371665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终止 4"/>
          <p:cNvSpPr/>
          <p:nvPr/>
        </p:nvSpPr>
        <p:spPr>
          <a:xfrm>
            <a:off x="1628238" y="4515471"/>
            <a:ext cx="2374490" cy="93884"/>
          </a:xfrm>
          <a:prstGeom prst="flowChartTerminator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/>
          <p:cNvSpPr/>
          <p:nvPr/>
        </p:nvSpPr>
        <p:spPr>
          <a:xfrm>
            <a:off x="8057854" y="2520779"/>
            <a:ext cx="2374490" cy="93884"/>
          </a:xfrm>
          <a:prstGeom prst="flowChartTerminator">
            <a:avLst/>
          </a:prstGeom>
          <a:solidFill>
            <a:srgbClr val="C7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15" y="-2"/>
            <a:ext cx="1129250" cy="952896"/>
          </a:xfrm>
          <a:prstGeom prst="rect">
            <a:avLst/>
          </a:prstGeom>
        </p:spPr>
      </p:pic>
      <p:pic>
        <p:nvPicPr>
          <p:cNvPr id="7" name="图片 6" descr="airplane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856615"/>
            <a:ext cx="868680" cy="868680"/>
          </a:xfrm>
          <a:prstGeom prst="rect">
            <a:avLst/>
          </a:prstGeom>
        </p:spPr>
      </p:pic>
      <p:pic>
        <p:nvPicPr>
          <p:cNvPr id="8" name="图片 7" descr="automobile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465" y="856615"/>
            <a:ext cx="873125" cy="873125"/>
          </a:xfrm>
          <a:prstGeom prst="rect">
            <a:avLst/>
          </a:prstGeom>
        </p:spPr>
      </p:pic>
      <p:pic>
        <p:nvPicPr>
          <p:cNvPr id="9" name="图片 8" descr="bird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80" y="848360"/>
            <a:ext cx="885190" cy="885190"/>
          </a:xfrm>
          <a:prstGeom prst="rect">
            <a:avLst/>
          </a:prstGeom>
        </p:spPr>
      </p:pic>
      <p:pic>
        <p:nvPicPr>
          <p:cNvPr id="10" name="图片 9" descr="cat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5490" y="856615"/>
            <a:ext cx="871220" cy="871220"/>
          </a:xfrm>
          <a:prstGeom prst="rect">
            <a:avLst/>
          </a:prstGeom>
        </p:spPr>
      </p:pic>
      <p:pic>
        <p:nvPicPr>
          <p:cNvPr id="11" name="图片 10" descr="deer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455" y="856615"/>
            <a:ext cx="868680" cy="868680"/>
          </a:xfrm>
          <a:prstGeom prst="rect">
            <a:avLst/>
          </a:prstGeom>
        </p:spPr>
      </p:pic>
      <p:pic>
        <p:nvPicPr>
          <p:cNvPr id="16" name="图片 15" descr="dog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375" y="2310130"/>
            <a:ext cx="842645" cy="842645"/>
          </a:xfrm>
          <a:prstGeom prst="rect">
            <a:avLst/>
          </a:prstGeom>
        </p:spPr>
      </p:pic>
      <p:pic>
        <p:nvPicPr>
          <p:cNvPr id="17" name="图片 16" descr="frog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8130" y="2310130"/>
            <a:ext cx="842645" cy="842645"/>
          </a:xfrm>
          <a:prstGeom prst="rect">
            <a:avLst/>
          </a:prstGeom>
        </p:spPr>
      </p:pic>
      <p:pic>
        <p:nvPicPr>
          <p:cNvPr id="18" name="图片 17" descr="horse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0775" y="2310130"/>
            <a:ext cx="842645" cy="842645"/>
          </a:xfrm>
          <a:prstGeom prst="rect">
            <a:avLst/>
          </a:prstGeom>
        </p:spPr>
      </p:pic>
      <p:pic>
        <p:nvPicPr>
          <p:cNvPr id="20" name="图片 19" descr="ship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3420" y="2310130"/>
            <a:ext cx="842645" cy="842645"/>
          </a:xfrm>
          <a:prstGeom prst="rect">
            <a:avLst/>
          </a:prstGeom>
        </p:spPr>
      </p:pic>
      <p:pic>
        <p:nvPicPr>
          <p:cNvPr id="24" name="图片 23" descr="truck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67175" y="2310130"/>
            <a:ext cx="842645" cy="842645"/>
          </a:xfrm>
          <a:prstGeom prst="rect">
            <a:avLst/>
          </a:prstGeom>
        </p:spPr>
      </p:pic>
      <p:pic>
        <p:nvPicPr>
          <p:cNvPr id="2" name="图片 1" descr="densenet100_k12_cifar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6795" y="2997200"/>
            <a:ext cx="3745865" cy="7491730"/>
          </a:xfrm>
          <a:prstGeom prst="rect">
            <a:avLst/>
          </a:prstGeom>
        </p:spPr>
      </p:pic>
      <p:pic>
        <p:nvPicPr>
          <p:cNvPr id="4" name="图片 3" descr="airplane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3105" y="856615"/>
            <a:ext cx="868680" cy="868680"/>
          </a:xfrm>
          <a:prstGeom prst="rect">
            <a:avLst/>
          </a:prstGeom>
        </p:spPr>
      </p:pic>
      <p:pic>
        <p:nvPicPr>
          <p:cNvPr id="6" name="图片 5" descr="automobile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81785" y="856615"/>
            <a:ext cx="842645" cy="842645"/>
          </a:xfrm>
          <a:prstGeom prst="rect">
            <a:avLst/>
          </a:prstGeom>
        </p:spPr>
      </p:pic>
      <p:pic>
        <p:nvPicPr>
          <p:cNvPr id="22" name="图片 21" descr="bird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90775" y="856615"/>
            <a:ext cx="894715" cy="894715"/>
          </a:xfrm>
          <a:prstGeom prst="rect">
            <a:avLst/>
          </a:prstGeom>
        </p:spPr>
      </p:pic>
      <p:pic>
        <p:nvPicPr>
          <p:cNvPr id="31" name="图片 30" descr="cat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85490" y="856615"/>
            <a:ext cx="857250" cy="857250"/>
          </a:xfrm>
          <a:prstGeom prst="rect">
            <a:avLst/>
          </a:prstGeom>
        </p:spPr>
      </p:pic>
      <p:pic>
        <p:nvPicPr>
          <p:cNvPr id="32" name="图片 31" descr="deer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54805" y="856615"/>
            <a:ext cx="862330" cy="862330"/>
          </a:xfrm>
          <a:prstGeom prst="rect">
            <a:avLst/>
          </a:prstGeom>
        </p:spPr>
      </p:pic>
      <p:pic>
        <p:nvPicPr>
          <p:cNvPr id="33" name="图片 32" descr="dog1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3105" y="2310130"/>
            <a:ext cx="843915" cy="843915"/>
          </a:xfrm>
          <a:prstGeom prst="rect">
            <a:avLst/>
          </a:prstGeom>
        </p:spPr>
      </p:pic>
      <p:pic>
        <p:nvPicPr>
          <p:cNvPr id="34" name="图片 33" descr="frog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52575" y="2310130"/>
            <a:ext cx="837565" cy="837565"/>
          </a:xfrm>
          <a:prstGeom prst="rect">
            <a:avLst/>
          </a:prstGeom>
        </p:spPr>
      </p:pic>
      <p:pic>
        <p:nvPicPr>
          <p:cNvPr id="35" name="图片 34" descr="horse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89505" y="2310130"/>
            <a:ext cx="835660" cy="835660"/>
          </a:xfrm>
          <a:prstGeom prst="rect">
            <a:avLst/>
          </a:prstGeom>
        </p:spPr>
      </p:pic>
      <p:pic>
        <p:nvPicPr>
          <p:cNvPr id="36" name="图片 35" descr="ship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25165" y="2310130"/>
            <a:ext cx="839470" cy="839470"/>
          </a:xfrm>
          <a:prstGeom prst="rect">
            <a:avLst/>
          </a:prstGeom>
        </p:spPr>
      </p:pic>
      <p:pic>
        <p:nvPicPr>
          <p:cNvPr id="37" name="图片 36" descr="truck1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057650" y="2310130"/>
            <a:ext cx="8636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683" y="1349274"/>
            <a:ext cx="3478918" cy="2935622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V="1">
            <a:off x="4136571" y="6133354"/>
            <a:ext cx="8055429" cy="292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-29756" y="0"/>
            <a:ext cx="12221756" cy="1405910"/>
          </a:xfrm>
          <a:prstGeom prst="rect">
            <a:avLst/>
          </a:prstGeom>
          <a:solidFill>
            <a:srgbClr val="C7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B9C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0707328" y="-20266"/>
            <a:ext cx="9526" cy="30690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星形: 五角 5"/>
          <p:cNvSpPr/>
          <p:nvPr/>
        </p:nvSpPr>
        <p:spPr>
          <a:xfrm>
            <a:off x="10361594" y="2498798"/>
            <a:ext cx="691467" cy="691467"/>
          </a:xfrm>
          <a:prstGeom prst="star5">
            <a:avLst/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61593" y="1152829"/>
            <a:ext cx="691467" cy="691467"/>
          </a:xfrm>
          <a:prstGeom prst="rect">
            <a:avLst/>
          </a:prstGeom>
          <a:solidFill>
            <a:srgbClr val="FFFDF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09616" y="1078148"/>
            <a:ext cx="31725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Adobe Gothic Std B" panose="020B0800000000000000" pitchFamily="34" charset="-128"/>
              </a:rPr>
              <a:t>03</a:t>
            </a:r>
            <a:endParaRPr lang="zh-CN" altLang="en-US" sz="166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06563" y="3813295"/>
            <a:ext cx="397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458497" y="2676832"/>
            <a:ext cx="833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73246" y="2676832"/>
            <a:ext cx="0" cy="2853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458498" y="5506064"/>
            <a:ext cx="5190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815907" y="2676832"/>
            <a:ext cx="833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649191" y="2676832"/>
            <a:ext cx="0" cy="2853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75003" y="2518952"/>
            <a:ext cx="345733" cy="34573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77254" y="2471352"/>
            <a:ext cx="345733" cy="34573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48240" y="4399600"/>
            <a:ext cx="1228049" cy="2262090"/>
            <a:chOff x="9960587" y="372114"/>
            <a:chExt cx="1228049" cy="2262090"/>
          </a:xfrm>
          <a:solidFill>
            <a:srgbClr val="30C0D8">
              <a:alpha val="30000"/>
            </a:srgbClr>
          </a:solidFill>
        </p:grpSpPr>
        <p:sp>
          <p:nvSpPr>
            <p:cNvPr id="23" name="燕尾形 32"/>
            <p:cNvSpPr/>
            <p:nvPr/>
          </p:nvSpPr>
          <p:spPr>
            <a:xfrm rot="16200000">
              <a:off x="9960587" y="372114"/>
              <a:ext cx="1228049" cy="1228049"/>
            </a:xfrm>
            <a:prstGeom prst="chevron">
              <a:avLst/>
            </a:prstGeom>
            <a:solidFill>
              <a:srgbClr val="E5E4E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燕尾形 33"/>
            <p:cNvSpPr/>
            <p:nvPr/>
          </p:nvSpPr>
          <p:spPr>
            <a:xfrm rot="16200000">
              <a:off x="9960587" y="1406155"/>
              <a:ext cx="1228049" cy="1228049"/>
            </a:xfrm>
            <a:prstGeom prst="chevron">
              <a:avLst/>
            </a:prstGeom>
            <a:solidFill>
              <a:srgbClr val="E5E4E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32"/>
          <p:cNvSpPr/>
          <p:nvPr/>
        </p:nvSpPr>
        <p:spPr>
          <a:xfrm>
            <a:off x="-533400" y="0"/>
            <a:ext cx="2177144" cy="952896"/>
          </a:xfrm>
          <a:prstGeom prst="chevron">
            <a:avLst/>
          </a:prstGeom>
          <a:solidFill>
            <a:srgbClr val="E1E5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ísľíḍè"/>
          <p:cNvSpPr/>
          <p:nvPr/>
        </p:nvSpPr>
        <p:spPr bwMode="auto">
          <a:xfrm>
            <a:off x="4654108" y="1455276"/>
            <a:ext cx="2769235" cy="2772115"/>
          </a:xfrm>
          <a:custGeom>
            <a:avLst/>
            <a:gdLst>
              <a:gd name="T0" fmla="*/ 1924 w 1925"/>
              <a:gd name="T1" fmla="*/ 913 h 1926"/>
              <a:gd name="T2" fmla="*/ 1904 w 1925"/>
              <a:gd name="T3" fmla="*/ 769 h 1926"/>
              <a:gd name="T4" fmla="*/ 1866 w 1925"/>
              <a:gd name="T5" fmla="*/ 632 h 1926"/>
              <a:gd name="T6" fmla="*/ 1808 w 1925"/>
              <a:gd name="T7" fmla="*/ 504 h 1926"/>
              <a:gd name="T8" fmla="*/ 1734 w 1925"/>
              <a:gd name="T9" fmla="*/ 387 h 1926"/>
              <a:gd name="T10" fmla="*/ 1642 w 1925"/>
              <a:gd name="T11" fmla="*/ 283 h 1926"/>
              <a:gd name="T12" fmla="*/ 1537 w 1925"/>
              <a:gd name="T13" fmla="*/ 191 h 1926"/>
              <a:gd name="T14" fmla="*/ 1421 w 1925"/>
              <a:gd name="T15" fmla="*/ 117 h 1926"/>
              <a:gd name="T16" fmla="*/ 1293 w 1925"/>
              <a:gd name="T17" fmla="*/ 59 h 1926"/>
              <a:gd name="T18" fmla="*/ 1156 w 1925"/>
              <a:gd name="T19" fmla="*/ 20 h 1926"/>
              <a:gd name="T20" fmla="*/ 1011 w 1925"/>
              <a:gd name="T21" fmla="*/ 1 h 1926"/>
              <a:gd name="T22" fmla="*/ 913 w 1925"/>
              <a:gd name="T23" fmla="*/ 1 h 1926"/>
              <a:gd name="T24" fmla="*/ 768 w 1925"/>
              <a:gd name="T25" fmla="*/ 20 h 1926"/>
              <a:gd name="T26" fmla="*/ 631 w 1925"/>
              <a:gd name="T27" fmla="*/ 59 h 1926"/>
              <a:gd name="T28" fmla="*/ 503 w 1925"/>
              <a:gd name="T29" fmla="*/ 117 h 1926"/>
              <a:gd name="T30" fmla="*/ 387 w 1925"/>
              <a:gd name="T31" fmla="*/ 191 h 1926"/>
              <a:gd name="T32" fmla="*/ 282 w 1925"/>
              <a:gd name="T33" fmla="*/ 283 h 1926"/>
              <a:gd name="T34" fmla="*/ 191 w 1925"/>
              <a:gd name="T35" fmla="*/ 387 h 1926"/>
              <a:gd name="T36" fmla="*/ 116 w 1925"/>
              <a:gd name="T37" fmla="*/ 504 h 1926"/>
              <a:gd name="T38" fmla="*/ 58 w 1925"/>
              <a:gd name="T39" fmla="*/ 632 h 1926"/>
              <a:gd name="T40" fmla="*/ 20 w 1925"/>
              <a:gd name="T41" fmla="*/ 769 h 1926"/>
              <a:gd name="T42" fmla="*/ 2 w 1925"/>
              <a:gd name="T43" fmla="*/ 913 h 1926"/>
              <a:gd name="T44" fmla="*/ 2 w 1925"/>
              <a:gd name="T45" fmla="*/ 1012 h 1926"/>
              <a:gd name="T46" fmla="*/ 20 w 1925"/>
              <a:gd name="T47" fmla="*/ 1157 h 1926"/>
              <a:gd name="T48" fmla="*/ 58 w 1925"/>
              <a:gd name="T49" fmla="*/ 1294 h 1926"/>
              <a:gd name="T50" fmla="*/ 116 w 1925"/>
              <a:gd name="T51" fmla="*/ 1421 h 1926"/>
              <a:gd name="T52" fmla="*/ 191 w 1925"/>
              <a:gd name="T53" fmla="*/ 1538 h 1926"/>
              <a:gd name="T54" fmla="*/ 282 w 1925"/>
              <a:gd name="T55" fmla="*/ 1643 h 1926"/>
              <a:gd name="T56" fmla="*/ 387 w 1925"/>
              <a:gd name="T57" fmla="*/ 1734 h 1926"/>
              <a:gd name="T58" fmla="*/ 503 w 1925"/>
              <a:gd name="T59" fmla="*/ 1809 h 1926"/>
              <a:gd name="T60" fmla="*/ 631 w 1925"/>
              <a:gd name="T61" fmla="*/ 1867 h 1926"/>
              <a:gd name="T62" fmla="*/ 768 w 1925"/>
              <a:gd name="T63" fmla="*/ 1905 h 1926"/>
              <a:gd name="T64" fmla="*/ 913 w 1925"/>
              <a:gd name="T65" fmla="*/ 1924 h 1926"/>
              <a:gd name="T66" fmla="*/ 1011 w 1925"/>
              <a:gd name="T67" fmla="*/ 1924 h 1926"/>
              <a:gd name="T68" fmla="*/ 1156 w 1925"/>
              <a:gd name="T69" fmla="*/ 1905 h 1926"/>
              <a:gd name="T70" fmla="*/ 1293 w 1925"/>
              <a:gd name="T71" fmla="*/ 1867 h 1926"/>
              <a:gd name="T72" fmla="*/ 1421 w 1925"/>
              <a:gd name="T73" fmla="*/ 1809 h 1926"/>
              <a:gd name="T74" fmla="*/ 1537 w 1925"/>
              <a:gd name="T75" fmla="*/ 1734 h 1926"/>
              <a:gd name="T76" fmla="*/ 1642 w 1925"/>
              <a:gd name="T77" fmla="*/ 1643 h 1926"/>
              <a:gd name="T78" fmla="*/ 1734 w 1925"/>
              <a:gd name="T79" fmla="*/ 1538 h 1926"/>
              <a:gd name="T80" fmla="*/ 1808 w 1925"/>
              <a:gd name="T81" fmla="*/ 1421 h 1926"/>
              <a:gd name="T82" fmla="*/ 1866 w 1925"/>
              <a:gd name="T83" fmla="*/ 1294 h 1926"/>
              <a:gd name="T84" fmla="*/ 1904 w 1925"/>
              <a:gd name="T85" fmla="*/ 1157 h 1926"/>
              <a:gd name="T86" fmla="*/ 1924 w 1925"/>
              <a:gd name="T87" fmla="*/ 1012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5" h="1926">
                <a:moveTo>
                  <a:pt x="1925" y="963"/>
                </a:moveTo>
                <a:lnTo>
                  <a:pt x="1925" y="963"/>
                </a:lnTo>
                <a:lnTo>
                  <a:pt x="1924" y="913"/>
                </a:lnTo>
                <a:lnTo>
                  <a:pt x="1919" y="864"/>
                </a:lnTo>
                <a:lnTo>
                  <a:pt x="1913" y="816"/>
                </a:lnTo>
                <a:lnTo>
                  <a:pt x="1904" y="769"/>
                </a:lnTo>
                <a:lnTo>
                  <a:pt x="1894" y="722"/>
                </a:lnTo>
                <a:lnTo>
                  <a:pt x="1882" y="676"/>
                </a:lnTo>
                <a:lnTo>
                  <a:pt x="1866" y="632"/>
                </a:lnTo>
                <a:lnTo>
                  <a:pt x="1849" y="588"/>
                </a:lnTo>
                <a:lnTo>
                  <a:pt x="1830" y="545"/>
                </a:lnTo>
                <a:lnTo>
                  <a:pt x="1808" y="504"/>
                </a:lnTo>
                <a:lnTo>
                  <a:pt x="1785" y="463"/>
                </a:lnTo>
                <a:lnTo>
                  <a:pt x="1760" y="425"/>
                </a:lnTo>
                <a:lnTo>
                  <a:pt x="1734" y="387"/>
                </a:lnTo>
                <a:lnTo>
                  <a:pt x="1705" y="350"/>
                </a:lnTo>
                <a:lnTo>
                  <a:pt x="1675" y="315"/>
                </a:lnTo>
                <a:lnTo>
                  <a:pt x="1642" y="283"/>
                </a:lnTo>
                <a:lnTo>
                  <a:pt x="1610" y="250"/>
                </a:lnTo>
                <a:lnTo>
                  <a:pt x="1575" y="220"/>
                </a:lnTo>
                <a:lnTo>
                  <a:pt x="1537" y="191"/>
                </a:lnTo>
                <a:lnTo>
                  <a:pt x="1500" y="165"/>
                </a:lnTo>
                <a:lnTo>
                  <a:pt x="1462" y="139"/>
                </a:lnTo>
                <a:lnTo>
                  <a:pt x="1421" y="117"/>
                </a:lnTo>
                <a:lnTo>
                  <a:pt x="1380" y="95"/>
                </a:lnTo>
                <a:lnTo>
                  <a:pt x="1336" y="76"/>
                </a:lnTo>
                <a:lnTo>
                  <a:pt x="1293" y="59"/>
                </a:lnTo>
                <a:lnTo>
                  <a:pt x="1249" y="43"/>
                </a:lnTo>
                <a:lnTo>
                  <a:pt x="1203" y="31"/>
                </a:lnTo>
                <a:lnTo>
                  <a:pt x="1156" y="20"/>
                </a:lnTo>
                <a:lnTo>
                  <a:pt x="1109" y="12"/>
                </a:lnTo>
                <a:lnTo>
                  <a:pt x="1061" y="5"/>
                </a:lnTo>
                <a:lnTo>
                  <a:pt x="1011" y="1"/>
                </a:lnTo>
                <a:lnTo>
                  <a:pt x="962" y="0"/>
                </a:lnTo>
                <a:lnTo>
                  <a:pt x="962" y="0"/>
                </a:lnTo>
                <a:lnTo>
                  <a:pt x="913" y="1"/>
                </a:lnTo>
                <a:lnTo>
                  <a:pt x="863" y="5"/>
                </a:lnTo>
                <a:lnTo>
                  <a:pt x="815" y="12"/>
                </a:lnTo>
                <a:lnTo>
                  <a:pt x="768" y="20"/>
                </a:lnTo>
                <a:lnTo>
                  <a:pt x="721" y="31"/>
                </a:lnTo>
                <a:lnTo>
                  <a:pt x="676" y="43"/>
                </a:lnTo>
                <a:lnTo>
                  <a:pt x="631" y="59"/>
                </a:lnTo>
                <a:lnTo>
                  <a:pt x="588" y="76"/>
                </a:lnTo>
                <a:lnTo>
                  <a:pt x="546" y="95"/>
                </a:lnTo>
                <a:lnTo>
                  <a:pt x="503" y="117"/>
                </a:lnTo>
                <a:lnTo>
                  <a:pt x="464" y="139"/>
                </a:lnTo>
                <a:lnTo>
                  <a:pt x="424" y="165"/>
                </a:lnTo>
                <a:lnTo>
                  <a:pt x="387" y="191"/>
                </a:lnTo>
                <a:lnTo>
                  <a:pt x="351" y="220"/>
                </a:lnTo>
                <a:lnTo>
                  <a:pt x="316" y="250"/>
                </a:lnTo>
                <a:lnTo>
                  <a:pt x="282" y="283"/>
                </a:lnTo>
                <a:lnTo>
                  <a:pt x="250" y="315"/>
                </a:lnTo>
                <a:lnTo>
                  <a:pt x="219" y="350"/>
                </a:lnTo>
                <a:lnTo>
                  <a:pt x="191" y="387"/>
                </a:lnTo>
                <a:lnTo>
                  <a:pt x="164" y="425"/>
                </a:lnTo>
                <a:lnTo>
                  <a:pt x="139" y="463"/>
                </a:lnTo>
                <a:lnTo>
                  <a:pt x="116" y="504"/>
                </a:lnTo>
                <a:lnTo>
                  <a:pt x="94" y="545"/>
                </a:lnTo>
                <a:lnTo>
                  <a:pt x="75" y="588"/>
                </a:lnTo>
                <a:lnTo>
                  <a:pt x="58" y="632"/>
                </a:lnTo>
                <a:lnTo>
                  <a:pt x="44" y="676"/>
                </a:lnTo>
                <a:lnTo>
                  <a:pt x="30" y="722"/>
                </a:lnTo>
                <a:lnTo>
                  <a:pt x="20" y="769"/>
                </a:lnTo>
                <a:lnTo>
                  <a:pt x="11" y="816"/>
                </a:lnTo>
                <a:lnTo>
                  <a:pt x="5" y="864"/>
                </a:lnTo>
                <a:lnTo>
                  <a:pt x="2" y="913"/>
                </a:lnTo>
                <a:lnTo>
                  <a:pt x="0" y="963"/>
                </a:lnTo>
                <a:lnTo>
                  <a:pt x="0" y="963"/>
                </a:lnTo>
                <a:lnTo>
                  <a:pt x="2" y="1012"/>
                </a:lnTo>
                <a:lnTo>
                  <a:pt x="5" y="1061"/>
                </a:lnTo>
                <a:lnTo>
                  <a:pt x="11" y="1110"/>
                </a:lnTo>
                <a:lnTo>
                  <a:pt x="20" y="1157"/>
                </a:lnTo>
                <a:lnTo>
                  <a:pt x="30" y="1203"/>
                </a:lnTo>
                <a:lnTo>
                  <a:pt x="44" y="1249"/>
                </a:lnTo>
                <a:lnTo>
                  <a:pt x="58" y="1294"/>
                </a:lnTo>
                <a:lnTo>
                  <a:pt x="75" y="1337"/>
                </a:lnTo>
                <a:lnTo>
                  <a:pt x="94" y="1380"/>
                </a:lnTo>
                <a:lnTo>
                  <a:pt x="116" y="1421"/>
                </a:lnTo>
                <a:lnTo>
                  <a:pt x="139" y="1462"/>
                </a:lnTo>
                <a:lnTo>
                  <a:pt x="164" y="1501"/>
                </a:lnTo>
                <a:lnTo>
                  <a:pt x="191" y="1538"/>
                </a:lnTo>
                <a:lnTo>
                  <a:pt x="219" y="1575"/>
                </a:lnTo>
                <a:lnTo>
                  <a:pt x="250" y="1610"/>
                </a:lnTo>
                <a:lnTo>
                  <a:pt x="282" y="1643"/>
                </a:lnTo>
                <a:lnTo>
                  <a:pt x="316" y="1675"/>
                </a:lnTo>
                <a:lnTo>
                  <a:pt x="351" y="1705"/>
                </a:lnTo>
                <a:lnTo>
                  <a:pt x="387" y="1734"/>
                </a:lnTo>
                <a:lnTo>
                  <a:pt x="424" y="1761"/>
                </a:lnTo>
                <a:lnTo>
                  <a:pt x="464" y="1786"/>
                </a:lnTo>
                <a:lnTo>
                  <a:pt x="503" y="1809"/>
                </a:lnTo>
                <a:lnTo>
                  <a:pt x="546" y="1831"/>
                </a:lnTo>
                <a:lnTo>
                  <a:pt x="588" y="1850"/>
                </a:lnTo>
                <a:lnTo>
                  <a:pt x="631" y="1867"/>
                </a:lnTo>
                <a:lnTo>
                  <a:pt x="676" y="1882"/>
                </a:lnTo>
                <a:lnTo>
                  <a:pt x="721" y="1896"/>
                </a:lnTo>
                <a:lnTo>
                  <a:pt x="768" y="1905"/>
                </a:lnTo>
                <a:lnTo>
                  <a:pt x="815" y="1914"/>
                </a:lnTo>
                <a:lnTo>
                  <a:pt x="863" y="1921"/>
                </a:lnTo>
                <a:lnTo>
                  <a:pt x="913" y="1924"/>
                </a:lnTo>
                <a:lnTo>
                  <a:pt x="962" y="1926"/>
                </a:lnTo>
                <a:lnTo>
                  <a:pt x="962" y="1926"/>
                </a:lnTo>
                <a:lnTo>
                  <a:pt x="1011" y="1924"/>
                </a:lnTo>
                <a:lnTo>
                  <a:pt x="1061" y="1921"/>
                </a:lnTo>
                <a:lnTo>
                  <a:pt x="1109" y="1914"/>
                </a:lnTo>
                <a:lnTo>
                  <a:pt x="1156" y="1905"/>
                </a:lnTo>
                <a:lnTo>
                  <a:pt x="1203" y="1896"/>
                </a:lnTo>
                <a:lnTo>
                  <a:pt x="1249" y="1882"/>
                </a:lnTo>
                <a:lnTo>
                  <a:pt x="1293" y="1867"/>
                </a:lnTo>
                <a:lnTo>
                  <a:pt x="1336" y="1850"/>
                </a:lnTo>
                <a:lnTo>
                  <a:pt x="1380" y="1831"/>
                </a:lnTo>
                <a:lnTo>
                  <a:pt x="1421" y="1809"/>
                </a:lnTo>
                <a:lnTo>
                  <a:pt x="1462" y="1786"/>
                </a:lnTo>
                <a:lnTo>
                  <a:pt x="1500" y="1761"/>
                </a:lnTo>
                <a:lnTo>
                  <a:pt x="1537" y="1734"/>
                </a:lnTo>
                <a:lnTo>
                  <a:pt x="1575" y="1705"/>
                </a:lnTo>
                <a:lnTo>
                  <a:pt x="1610" y="1675"/>
                </a:lnTo>
                <a:lnTo>
                  <a:pt x="1642" y="1643"/>
                </a:lnTo>
                <a:lnTo>
                  <a:pt x="1675" y="1610"/>
                </a:lnTo>
                <a:lnTo>
                  <a:pt x="1705" y="1575"/>
                </a:lnTo>
                <a:lnTo>
                  <a:pt x="1734" y="1538"/>
                </a:lnTo>
                <a:lnTo>
                  <a:pt x="1760" y="1501"/>
                </a:lnTo>
                <a:lnTo>
                  <a:pt x="1785" y="1462"/>
                </a:lnTo>
                <a:lnTo>
                  <a:pt x="1808" y="1421"/>
                </a:lnTo>
                <a:lnTo>
                  <a:pt x="1830" y="1380"/>
                </a:lnTo>
                <a:lnTo>
                  <a:pt x="1849" y="1337"/>
                </a:lnTo>
                <a:lnTo>
                  <a:pt x="1866" y="1294"/>
                </a:lnTo>
                <a:lnTo>
                  <a:pt x="1882" y="1249"/>
                </a:lnTo>
                <a:lnTo>
                  <a:pt x="1894" y="1203"/>
                </a:lnTo>
                <a:lnTo>
                  <a:pt x="1904" y="1157"/>
                </a:lnTo>
                <a:lnTo>
                  <a:pt x="1913" y="1110"/>
                </a:lnTo>
                <a:lnTo>
                  <a:pt x="1919" y="1061"/>
                </a:lnTo>
                <a:lnTo>
                  <a:pt x="1924" y="1012"/>
                </a:lnTo>
                <a:lnTo>
                  <a:pt x="1925" y="963"/>
                </a:lnTo>
                <a:lnTo>
                  <a:pt x="1925" y="963"/>
                </a:lnTo>
                <a:close/>
              </a:path>
            </a:pathLst>
          </a:custGeom>
          <a:solidFill>
            <a:srgbClr val="E5E4E3"/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3" name="íṣḻíḍè"/>
          <p:cNvSpPr/>
          <p:nvPr/>
        </p:nvSpPr>
        <p:spPr bwMode="auto">
          <a:xfrm>
            <a:off x="4968638" y="1772642"/>
            <a:ext cx="2140175" cy="2137383"/>
          </a:xfrm>
          <a:custGeom>
            <a:avLst/>
            <a:gdLst>
              <a:gd name="T0" fmla="*/ 1529 w 1531"/>
              <a:gd name="T1" fmla="*/ 726 h 1531"/>
              <a:gd name="T2" fmla="*/ 1515 w 1531"/>
              <a:gd name="T3" fmla="*/ 612 h 1531"/>
              <a:gd name="T4" fmla="*/ 1484 w 1531"/>
              <a:gd name="T5" fmla="*/ 502 h 1531"/>
              <a:gd name="T6" fmla="*/ 1438 w 1531"/>
              <a:gd name="T7" fmla="*/ 401 h 1531"/>
              <a:gd name="T8" fmla="*/ 1378 w 1531"/>
              <a:gd name="T9" fmla="*/ 308 h 1531"/>
              <a:gd name="T10" fmla="*/ 1307 w 1531"/>
              <a:gd name="T11" fmla="*/ 224 h 1531"/>
              <a:gd name="T12" fmla="*/ 1222 w 1531"/>
              <a:gd name="T13" fmla="*/ 153 h 1531"/>
              <a:gd name="T14" fmla="*/ 1130 w 1531"/>
              <a:gd name="T15" fmla="*/ 93 h 1531"/>
              <a:gd name="T16" fmla="*/ 1029 w 1531"/>
              <a:gd name="T17" fmla="*/ 47 h 1531"/>
              <a:gd name="T18" fmla="*/ 919 w 1531"/>
              <a:gd name="T19" fmla="*/ 16 h 1531"/>
              <a:gd name="T20" fmla="*/ 805 w 1531"/>
              <a:gd name="T21" fmla="*/ 1 h 1531"/>
              <a:gd name="T22" fmla="*/ 725 w 1531"/>
              <a:gd name="T23" fmla="*/ 1 h 1531"/>
              <a:gd name="T24" fmla="*/ 611 w 1531"/>
              <a:gd name="T25" fmla="*/ 16 h 1531"/>
              <a:gd name="T26" fmla="*/ 503 w 1531"/>
              <a:gd name="T27" fmla="*/ 47 h 1531"/>
              <a:gd name="T28" fmla="*/ 400 w 1531"/>
              <a:gd name="T29" fmla="*/ 93 h 1531"/>
              <a:gd name="T30" fmla="*/ 308 w 1531"/>
              <a:gd name="T31" fmla="*/ 153 h 1531"/>
              <a:gd name="T32" fmla="*/ 225 w 1531"/>
              <a:gd name="T33" fmla="*/ 224 h 1531"/>
              <a:gd name="T34" fmla="*/ 152 w 1531"/>
              <a:gd name="T35" fmla="*/ 308 h 1531"/>
              <a:gd name="T36" fmla="*/ 92 w 1531"/>
              <a:gd name="T37" fmla="*/ 401 h 1531"/>
              <a:gd name="T38" fmla="*/ 47 w 1531"/>
              <a:gd name="T39" fmla="*/ 502 h 1531"/>
              <a:gd name="T40" fmla="*/ 15 w 1531"/>
              <a:gd name="T41" fmla="*/ 612 h 1531"/>
              <a:gd name="T42" fmla="*/ 1 w 1531"/>
              <a:gd name="T43" fmla="*/ 726 h 1531"/>
              <a:gd name="T44" fmla="*/ 1 w 1531"/>
              <a:gd name="T45" fmla="*/ 805 h 1531"/>
              <a:gd name="T46" fmla="*/ 15 w 1531"/>
              <a:gd name="T47" fmla="*/ 920 h 1531"/>
              <a:gd name="T48" fmla="*/ 47 w 1531"/>
              <a:gd name="T49" fmla="*/ 1029 h 1531"/>
              <a:gd name="T50" fmla="*/ 92 w 1531"/>
              <a:gd name="T51" fmla="*/ 1130 h 1531"/>
              <a:gd name="T52" fmla="*/ 152 w 1531"/>
              <a:gd name="T53" fmla="*/ 1223 h 1531"/>
              <a:gd name="T54" fmla="*/ 225 w 1531"/>
              <a:gd name="T55" fmla="*/ 1307 h 1531"/>
              <a:gd name="T56" fmla="*/ 308 w 1531"/>
              <a:gd name="T57" fmla="*/ 1378 h 1531"/>
              <a:gd name="T58" fmla="*/ 400 w 1531"/>
              <a:gd name="T59" fmla="*/ 1439 h 1531"/>
              <a:gd name="T60" fmla="*/ 503 w 1531"/>
              <a:gd name="T61" fmla="*/ 1484 h 1531"/>
              <a:gd name="T62" fmla="*/ 611 w 1531"/>
              <a:gd name="T63" fmla="*/ 1516 h 1531"/>
              <a:gd name="T64" fmla="*/ 725 w 1531"/>
              <a:gd name="T65" fmla="*/ 1530 h 1531"/>
              <a:gd name="T66" fmla="*/ 805 w 1531"/>
              <a:gd name="T67" fmla="*/ 1530 h 1531"/>
              <a:gd name="T68" fmla="*/ 919 w 1531"/>
              <a:gd name="T69" fmla="*/ 1516 h 1531"/>
              <a:gd name="T70" fmla="*/ 1029 w 1531"/>
              <a:gd name="T71" fmla="*/ 1484 h 1531"/>
              <a:gd name="T72" fmla="*/ 1130 w 1531"/>
              <a:gd name="T73" fmla="*/ 1439 h 1531"/>
              <a:gd name="T74" fmla="*/ 1222 w 1531"/>
              <a:gd name="T75" fmla="*/ 1378 h 1531"/>
              <a:gd name="T76" fmla="*/ 1307 w 1531"/>
              <a:gd name="T77" fmla="*/ 1307 h 1531"/>
              <a:gd name="T78" fmla="*/ 1378 w 1531"/>
              <a:gd name="T79" fmla="*/ 1223 h 1531"/>
              <a:gd name="T80" fmla="*/ 1438 w 1531"/>
              <a:gd name="T81" fmla="*/ 1130 h 1531"/>
              <a:gd name="T82" fmla="*/ 1484 w 1531"/>
              <a:gd name="T83" fmla="*/ 1029 h 1531"/>
              <a:gd name="T84" fmla="*/ 1515 w 1531"/>
              <a:gd name="T85" fmla="*/ 920 h 1531"/>
              <a:gd name="T86" fmla="*/ 1529 w 1531"/>
              <a:gd name="T87" fmla="*/ 805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31" h="1531">
                <a:moveTo>
                  <a:pt x="1531" y="766"/>
                </a:moveTo>
                <a:lnTo>
                  <a:pt x="1531" y="766"/>
                </a:lnTo>
                <a:lnTo>
                  <a:pt x="1529" y="726"/>
                </a:lnTo>
                <a:lnTo>
                  <a:pt x="1526" y="688"/>
                </a:lnTo>
                <a:lnTo>
                  <a:pt x="1521" y="649"/>
                </a:lnTo>
                <a:lnTo>
                  <a:pt x="1515" y="612"/>
                </a:lnTo>
                <a:lnTo>
                  <a:pt x="1506" y="574"/>
                </a:lnTo>
                <a:lnTo>
                  <a:pt x="1496" y="538"/>
                </a:lnTo>
                <a:lnTo>
                  <a:pt x="1484" y="502"/>
                </a:lnTo>
                <a:lnTo>
                  <a:pt x="1470" y="468"/>
                </a:lnTo>
                <a:lnTo>
                  <a:pt x="1455" y="434"/>
                </a:lnTo>
                <a:lnTo>
                  <a:pt x="1438" y="401"/>
                </a:lnTo>
                <a:lnTo>
                  <a:pt x="1420" y="369"/>
                </a:lnTo>
                <a:lnTo>
                  <a:pt x="1399" y="338"/>
                </a:lnTo>
                <a:lnTo>
                  <a:pt x="1378" y="308"/>
                </a:lnTo>
                <a:lnTo>
                  <a:pt x="1356" y="280"/>
                </a:lnTo>
                <a:lnTo>
                  <a:pt x="1332" y="252"/>
                </a:lnTo>
                <a:lnTo>
                  <a:pt x="1307" y="224"/>
                </a:lnTo>
                <a:lnTo>
                  <a:pt x="1279" y="199"/>
                </a:lnTo>
                <a:lnTo>
                  <a:pt x="1251" y="175"/>
                </a:lnTo>
                <a:lnTo>
                  <a:pt x="1222" y="153"/>
                </a:lnTo>
                <a:lnTo>
                  <a:pt x="1192" y="131"/>
                </a:lnTo>
                <a:lnTo>
                  <a:pt x="1162" y="111"/>
                </a:lnTo>
                <a:lnTo>
                  <a:pt x="1130" y="93"/>
                </a:lnTo>
                <a:lnTo>
                  <a:pt x="1097" y="76"/>
                </a:lnTo>
                <a:lnTo>
                  <a:pt x="1064" y="60"/>
                </a:lnTo>
                <a:lnTo>
                  <a:pt x="1029" y="47"/>
                </a:lnTo>
                <a:lnTo>
                  <a:pt x="993" y="35"/>
                </a:lnTo>
                <a:lnTo>
                  <a:pt x="956" y="24"/>
                </a:lnTo>
                <a:lnTo>
                  <a:pt x="919" y="16"/>
                </a:lnTo>
                <a:lnTo>
                  <a:pt x="882" y="10"/>
                </a:lnTo>
                <a:lnTo>
                  <a:pt x="843" y="5"/>
                </a:lnTo>
                <a:lnTo>
                  <a:pt x="805" y="1"/>
                </a:lnTo>
                <a:lnTo>
                  <a:pt x="765" y="0"/>
                </a:lnTo>
                <a:lnTo>
                  <a:pt x="765" y="0"/>
                </a:lnTo>
                <a:lnTo>
                  <a:pt x="725" y="1"/>
                </a:lnTo>
                <a:lnTo>
                  <a:pt x="687" y="5"/>
                </a:lnTo>
                <a:lnTo>
                  <a:pt x="648" y="10"/>
                </a:lnTo>
                <a:lnTo>
                  <a:pt x="611" y="16"/>
                </a:lnTo>
                <a:lnTo>
                  <a:pt x="574" y="24"/>
                </a:lnTo>
                <a:lnTo>
                  <a:pt x="538" y="35"/>
                </a:lnTo>
                <a:lnTo>
                  <a:pt x="503" y="47"/>
                </a:lnTo>
                <a:lnTo>
                  <a:pt x="468" y="60"/>
                </a:lnTo>
                <a:lnTo>
                  <a:pt x="434" y="76"/>
                </a:lnTo>
                <a:lnTo>
                  <a:pt x="400" y="93"/>
                </a:lnTo>
                <a:lnTo>
                  <a:pt x="369" y="111"/>
                </a:lnTo>
                <a:lnTo>
                  <a:pt x="338" y="131"/>
                </a:lnTo>
                <a:lnTo>
                  <a:pt x="308" y="153"/>
                </a:lnTo>
                <a:lnTo>
                  <a:pt x="279" y="175"/>
                </a:lnTo>
                <a:lnTo>
                  <a:pt x="251" y="199"/>
                </a:lnTo>
                <a:lnTo>
                  <a:pt x="225" y="224"/>
                </a:lnTo>
                <a:lnTo>
                  <a:pt x="199" y="252"/>
                </a:lnTo>
                <a:lnTo>
                  <a:pt x="175" y="280"/>
                </a:lnTo>
                <a:lnTo>
                  <a:pt x="152" y="308"/>
                </a:lnTo>
                <a:lnTo>
                  <a:pt x="131" y="338"/>
                </a:lnTo>
                <a:lnTo>
                  <a:pt x="112" y="369"/>
                </a:lnTo>
                <a:lnTo>
                  <a:pt x="92" y="401"/>
                </a:lnTo>
                <a:lnTo>
                  <a:pt x="75" y="434"/>
                </a:lnTo>
                <a:lnTo>
                  <a:pt x="60" y="468"/>
                </a:lnTo>
                <a:lnTo>
                  <a:pt x="47" y="502"/>
                </a:lnTo>
                <a:lnTo>
                  <a:pt x="34" y="538"/>
                </a:lnTo>
                <a:lnTo>
                  <a:pt x="24" y="574"/>
                </a:lnTo>
                <a:lnTo>
                  <a:pt x="15" y="612"/>
                </a:lnTo>
                <a:lnTo>
                  <a:pt x="9" y="649"/>
                </a:lnTo>
                <a:lnTo>
                  <a:pt x="4" y="688"/>
                </a:lnTo>
                <a:lnTo>
                  <a:pt x="1" y="726"/>
                </a:lnTo>
                <a:lnTo>
                  <a:pt x="0" y="766"/>
                </a:lnTo>
                <a:lnTo>
                  <a:pt x="0" y="766"/>
                </a:lnTo>
                <a:lnTo>
                  <a:pt x="1" y="805"/>
                </a:lnTo>
                <a:lnTo>
                  <a:pt x="4" y="844"/>
                </a:lnTo>
                <a:lnTo>
                  <a:pt x="9" y="883"/>
                </a:lnTo>
                <a:lnTo>
                  <a:pt x="15" y="920"/>
                </a:lnTo>
                <a:lnTo>
                  <a:pt x="24" y="957"/>
                </a:lnTo>
                <a:lnTo>
                  <a:pt x="34" y="993"/>
                </a:lnTo>
                <a:lnTo>
                  <a:pt x="47" y="1029"/>
                </a:lnTo>
                <a:lnTo>
                  <a:pt x="60" y="1063"/>
                </a:lnTo>
                <a:lnTo>
                  <a:pt x="75" y="1098"/>
                </a:lnTo>
                <a:lnTo>
                  <a:pt x="92" y="1130"/>
                </a:lnTo>
                <a:lnTo>
                  <a:pt x="112" y="1163"/>
                </a:lnTo>
                <a:lnTo>
                  <a:pt x="131" y="1193"/>
                </a:lnTo>
                <a:lnTo>
                  <a:pt x="152" y="1223"/>
                </a:lnTo>
                <a:lnTo>
                  <a:pt x="175" y="1252"/>
                </a:lnTo>
                <a:lnTo>
                  <a:pt x="199" y="1280"/>
                </a:lnTo>
                <a:lnTo>
                  <a:pt x="225" y="1307"/>
                </a:lnTo>
                <a:lnTo>
                  <a:pt x="251" y="1333"/>
                </a:lnTo>
                <a:lnTo>
                  <a:pt x="279" y="1357"/>
                </a:lnTo>
                <a:lnTo>
                  <a:pt x="308" y="1378"/>
                </a:lnTo>
                <a:lnTo>
                  <a:pt x="338" y="1400"/>
                </a:lnTo>
                <a:lnTo>
                  <a:pt x="369" y="1421"/>
                </a:lnTo>
                <a:lnTo>
                  <a:pt x="400" y="1439"/>
                </a:lnTo>
                <a:lnTo>
                  <a:pt x="434" y="1455"/>
                </a:lnTo>
                <a:lnTo>
                  <a:pt x="468" y="1471"/>
                </a:lnTo>
                <a:lnTo>
                  <a:pt x="503" y="1484"/>
                </a:lnTo>
                <a:lnTo>
                  <a:pt x="538" y="1496"/>
                </a:lnTo>
                <a:lnTo>
                  <a:pt x="574" y="1507"/>
                </a:lnTo>
                <a:lnTo>
                  <a:pt x="611" y="1516"/>
                </a:lnTo>
                <a:lnTo>
                  <a:pt x="648" y="1522"/>
                </a:lnTo>
                <a:lnTo>
                  <a:pt x="687" y="1526"/>
                </a:lnTo>
                <a:lnTo>
                  <a:pt x="725" y="1530"/>
                </a:lnTo>
                <a:lnTo>
                  <a:pt x="765" y="1531"/>
                </a:lnTo>
                <a:lnTo>
                  <a:pt x="765" y="1531"/>
                </a:lnTo>
                <a:lnTo>
                  <a:pt x="805" y="1530"/>
                </a:lnTo>
                <a:lnTo>
                  <a:pt x="843" y="1526"/>
                </a:lnTo>
                <a:lnTo>
                  <a:pt x="882" y="1522"/>
                </a:lnTo>
                <a:lnTo>
                  <a:pt x="919" y="1516"/>
                </a:lnTo>
                <a:lnTo>
                  <a:pt x="956" y="1507"/>
                </a:lnTo>
                <a:lnTo>
                  <a:pt x="993" y="1496"/>
                </a:lnTo>
                <a:lnTo>
                  <a:pt x="1029" y="1484"/>
                </a:lnTo>
                <a:lnTo>
                  <a:pt x="1064" y="1471"/>
                </a:lnTo>
                <a:lnTo>
                  <a:pt x="1097" y="1455"/>
                </a:lnTo>
                <a:lnTo>
                  <a:pt x="1130" y="1439"/>
                </a:lnTo>
                <a:lnTo>
                  <a:pt x="1162" y="1421"/>
                </a:lnTo>
                <a:lnTo>
                  <a:pt x="1192" y="1400"/>
                </a:lnTo>
                <a:lnTo>
                  <a:pt x="1222" y="1378"/>
                </a:lnTo>
                <a:lnTo>
                  <a:pt x="1251" y="1357"/>
                </a:lnTo>
                <a:lnTo>
                  <a:pt x="1279" y="1333"/>
                </a:lnTo>
                <a:lnTo>
                  <a:pt x="1307" y="1307"/>
                </a:lnTo>
                <a:lnTo>
                  <a:pt x="1332" y="1280"/>
                </a:lnTo>
                <a:lnTo>
                  <a:pt x="1356" y="1252"/>
                </a:lnTo>
                <a:lnTo>
                  <a:pt x="1378" y="1223"/>
                </a:lnTo>
                <a:lnTo>
                  <a:pt x="1399" y="1193"/>
                </a:lnTo>
                <a:lnTo>
                  <a:pt x="1420" y="1163"/>
                </a:lnTo>
                <a:lnTo>
                  <a:pt x="1438" y="1130"/>
                </a:lnTo>
                <a:lnTo>
                  <a:pt x="1455" y="1098"/>
                </a:lnTo>
                <a:lnTo>
                  <a:pt x="1470" y="1063"/>
                </a:lnTo>
                <a:lnTo>
                  <a:pt x="1484" y="1029"/>
                </a:lnTo>
                <a:lnTo>
                  <a:pt x="1496" y="993"/>
                </a:lnTo>
                <a:lnTo>
                  <a:pt x="1506" y="957"/>
                </a:lnTo>
                <a:lnTo>
                  <a:pt x="1515" y="920"/>
                </a:lnTo>
                <a:lnTo>
                  <a:pt x="1521" y="883"/>
                </a:lnTo>
                <a:lnTo>
                  <a:pt x="1526" y="844"/>
                </a:lnTo>
                <a:lnTo>
                  <a:pt x="1529" y="805"/>
                </a:lnTo>
                <a:lnTo>
                  <a:pt x="1531" y="766"/>
                </a:lnTo>
                <a:lnTo>
                  <a:pt x="1531" y="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4" name="íşḻîdé"/>
          <p:cNvSpPr/>
          <p:nvPr/>
        </p:nvSpPr>
        <p:spPr bwMode="auto">
          <a:xfrm>
            <a:off x="5309501" y="2110713"/>
            <a:ext cx="1458449" cy="1478007"/>
          </a:xfrm>
          <a:custGeom>
            <a:avLst/>
            <a:gdLst>
              <a:gd name="T0" fmla="*/ 1043 w 1044"/>
              <a:gd name="T1" fmla="*/ 502 h 1058"/>
              <a:gd name="T2" fmla="*/ 1034 w 1044"/>
              <a:gd name="T3" fmla="*/ 423 h 1058"/>
              <a:gd name="T4" fmla="*/ 1013 w 1044"/>
              <a:gd name="T5" fmla="*/ 347 h 1058"/>
              <a:gd name="T6" fmla="*/ 982 w 1044"/>
              <a:gd name="T7" fmla="*/ 277 h 1058"/>
              <a:gd name="T8" fmla="*/ 941 w 1044"/>
              <a:gd name="T9" fmla="*/ 213 h 1058"/>
              <a:gd name="T10" fmla="*/ 892 w 1044"/>
              <a:gd name="T11" fmla="*/ 156 h 1058"/>
              <a:gd name="T12" fmla="*/ 835 w 1044"/>
              <a:gd name="T13" fmla="*/ 105 h 1058"/>
              <a:gd name="T14" fmla="*/ 771 w 1044"/>
              <a:gd name="T15" fmla="*/ 64 h 1058"/>
              <a:gd name="T16" fmla="*/ 701 w 1044"/>
              <a:gd name="T17" fmla="*/ 33 h 1058"/>
              <a:gd name="T18" fmla="*/ 628 w 1044"/>
              <a:gd name="T19" fmla="*/ 11 h 1058"/>
              <a:gd name="T20" fmla="*/ 549 w 1044"/>
              <a:gd name="T21" fmla="*/ 2 h 1058"/>
              <a:gd name="T22" fmla="*/ 496 w 1044"/>
              <a:gd name="T23" fmla="*/ 2 h 1058"/>
              <a:gd name="T24" fmla="*/ 417 w 1044"/>
              <a:gd name="T25" fmla="*/ 11 h 1058"/>
              <a:gd name="T26" fmla="*/ 343 w 1044"/>
              <a:gd name="T27" fmla="*/ 33 h 1058"/>
              <a:gd name="T28" fmla="*/ 273 w 1044"/>
              <a:gd name="T29" fmla="*/ 64 h 1058"/>
              <a:gd name="T30" fmla="*/ 209 w 1044"/>
              <a:gd name="T31" fmla="*/ 105 h 1058"/>
              <a:gd name="T32" fmla="*/ 153 w 1044"/>
              <a:gd name="T33" fmla="*/ 156 h 1058"/>
              <a:gd name="T34" fmla="*/ 103 w 1044"/>
              <a:gd name="T35" fmla="*/ 213 h 1058"/>
              <a:gd name="T36" fmla="*/ 63 w 1044"/>
              <a:gd name="T37" fmla="*/ 277 h 1058"/>
              <a:gd name="T38" fmla="*/ 31 w 1044"/>
              <a:gd name="T39" fmla="*/ 347 h 1058"/>
              <a:gd name="T40" fmla="*/ 11 w 1044"/>
              <a:gd name="T41" fmla="*/ 423 h 1058"/>
              <a:gd name="T42" fmla="*/ 1 w 1044"/>
              <a:gd name="T43" fmla="*/ 502 h 1058"/>
              <a:gd name="T44" fmla="*/ 1 w 1044"/>
              <a:gd name="T45" fmla="*/ 556 h 1058"/>
              <a:gd name="T46" fmla="*/ 11 w 1044"/>
              <a:gd name="T47" fmla="*/ 636 h 1058"/>
              <a:gd name="T48" fmla="*/ 31 w 1044"/>
              <a:gd name="T49" fmla="*/ 712 h 1058"/>
              <a:gd name="T50" fmla="*/ 63 w 1044"/>
              <a:gd name="T51" fmla="*/ 782 h 1058"/>
              <a:gd name="T52" fmla="*/ 103 w 1044"/>
              <a:gd name="T53" fmla="*/ 847 h 1058"/>
              <a:gd name="T54" fmla="*/ 153 w 1044"/>
              <a:gd name="T55" fmla="*/ 904 h 1058"/>
              <a:gd name="T56" fmla="*/ 209 w 1044"/>
              <a:gd name="T57" fmla="*/ 954 h 1058"/>
              <a:gd name="T58" fmla="*/ 273 w 1044"/>
              <a:gd name="T59" fmla="*/ 995 h 1058"/>
              <a:gd name="T60" fmla="*/ 343 w 1044"/>
              <a:gd name="T61" fmla="*/ 1027 h 1058"/>
              <a:gd name="T62" fmla="*/ 417 w 1044"/>
              <a:gd name="T63" fmla="*/ 1048 h 1058"/>
              <a:gd name="T64" fmla="*/ 496 w 1044"/>
              <a:gd name="T65" fmla="*/ 1058 h 1058"/>
              <a:gd name="T66" fmla="*/ 549 w 1044"/>
              <a:gd name="T67" fmla="*/ 1058 h 1058"/>
              <a:gd name="T68" fmla="*/ 628 w 1044"/>
              <a:gd name="T69" fmla="*/ 1048 h 1058"/>
              <a:gd name="T70" fmla="*/ 701 w 1044"/>
              <a:gd name="T71" fmla="*/ 1027 h 1058"/>
              <a:gd name="T72" fmla="*/ 771 w 1044"/>
              <a:gd name="T73" fmla="*/ 995 h 1058"/>
              <a:gd name="T74" fmla="*/ 835 w 1044"/>
              <a:gd name="T75" fmla="*/ 954 h 1058"/>
              <a:gd name="T76" fmla="*/ 892 w 1044"/>
              <a:gd name="T77" fmla="*/ 904 h 1058"/>
              <a:gd name="T78" fmla="*/ 941 w 1044"/>
              <a:gd name="T79" fmla="*/ 847 h 1058"/>
              <a:gd name="T80" fmla="*/ 982 w 1044"/>
              <a:gd name="T81" fmla="*/ 782 h 1058"/>
              <a:gd name="T82" fmla="*/ 1013 w 1044"/>
              <a:gd name="T83" fmla="*/ 712 h 1058"/>
              <a:gd name="T84" fmla="*/ 1034 w 1044"/>
              <a:gd name="T85" fmla="*/ 636 h 1058"/>
              <a:gd name="T86" fmla="*/ 1043 w 1044"/>
              <a:gd name="T87" fmla="*/ 556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44" h="1058">
                <a:moveTo>
                  <a:pt x="1044" y="530"/>
                </a:moveTo>
                <a:lnTo>
                  <a:pt x="1044" y="530"/>
                </a:lnTo>
                <a:lnTo>
                  <a:pt x="1043" y="502"/>
                </a:lnTo>
                <a:lnTo>
                  <a:pt x="1042" y="476"/>
                </a:lnTo>
                <a:lnTo>
                  <a:pt x="1038" y="449"/>
                </a:lnTo>
                <a:lnTo>
                  <a:pt x="1034" y="423"/>
                </a:lnTo>
                <a:lnTo>
                  <a:pt x="1028" y="398"/>
                </a:lnTo>
                <a:lnTo>
                  <a:pt x="1022" y="372"/>
                </a:lnTo>
                <a:lnTo>
                  <a:pt x="1013" y="347"/>
                </a:lnTo>
                <a:lnTo>
                  <a:pt x="1003" y="324"/>
                </a:lnTo>
                <a:lnTo>
                  <a:pt x="993" y="300"/>
                </a:lnTo>
                <a:lnTo>
                  <a:pt x="982" y="277"/>
                </a:lnTo>
                <a:lnTo>
                  <a:pt x="969" y="256"/>
                </a:lnTo>
                <a:lnTo>
                  <a:pt x="955" y="234"/>
                </a:lnTo>
                <a:lnTo>
                  <a:pt x="941" y="213"/>
                </a:lnTo>
                <a:lnTo>
                  <a:pt x="925" y="193"/>
                </a:lnTo>
                <a:lnTo>
                  <a:pt x="908" y="174"/>
                </a:lnTo>
                <a:lnTo>
                  <a:pt x="892" y="156"/>
                </a:lnTo>
                <a:lnTo>
                  <a:pt x="873" y="138"/>
                </a:lnTo>
                <a:lnTo>
                  <a:pt x="854" y="121"/>
                </a:lnTo>
                <a:lnTo>
                  <a:pt x="835" y="105"/>
                </a:lnTo>
                <a:lnTo>
                  <a:pt x="815" y="91"/>
                </a:lnTo>
                <a:lnTo>
                  <a:pt x="793" y="77"/>
                </a:lnTo>
                <a:lnTo>
                  <a:pt x="771" y="64"/>
                </a:lnTo>
                <a:lnTo>
                  <a:pt x="748" y="52"/>
                </a:lnTo>
                <a:lnTo>
                  <a:pt x="725" y="43"/>
                </a:lnTo>
                <a:lnTo>
                  <a:pt x="701" y="33"/>
                </a:lnTo>
                <a:lnTo>
                  <a:pt x="677" y="24"/>
                </a:lnTo>
                <a:lnTo>
                  <a:pt x="653" y="17"/>
                </a:lnTo>
                <a:lnTo>
                  <a:pt x="628" y="11"/>
                </a:lnTo>
                <a:lnTo>
                  <a:pt x="601" y="6"/>
                </a:lnTo>
                <a:lnTo>
                  <a:pt x="575" y="3"/>
                </a:lnTo>
                <a:lnTo>
                  <a:pt x="549" y="2"/>
                </a:lnTo>
                <a:lnTo>
                  <a:pt x="522" y="0"/>
                </a:lnTo>
                <a:lnTo>
                  <a:pt x="522" y="0"/>
                </a:lnTo>
                <a:lnTo>
                  <a:pt x="496" y="2"/>
                </a:lnTo>
                <a:lnTo>
                  <a:pt x="469" y="3"/>
                </a:lnTo>
                <a:lnTo>
                  <a:pt x="443" y="6"/>
                </a:lnTo>
                <a:lnTo>
                  <a:pt x="417" y="11"/>
                </a:lnTo>
                <a:lnTo>
                  <a:pt x="392" y="17"/>
                </a:lnTo>
                <a:lnTo>
                  <a:pt x="367" y="24"/>
                </a:lnTo>
                <a:lnTo>
                  <a:pt x="343" y="33"/>
                </a:lnTo>
                <a:lnTo>
                  <a:pt x="319" y="43"/>
                </a:lnTo>
                <a:lnTo>
                  <a:pt x="296" y="52"/>
                </a:lnTo>
                <a:lnTo>
                  <a:pt x="273" y="64"/>
                </a:lnTo>
                <a:lnTo>
                  <a:pt x="251" y="77"/>
                </a:lnTo>
                <a:lnTo>
                  <a:pt x="230" y="91"/>
                </a:lnTo>
                <a:lnTo>
                  <a:pt x="209" y="105"/>
                </a:lnTo>
                <a:lnTo>
                  <a:pt x="190" y="121"/>
                </a:lnTo>
                <a:lnTo>
                  <a:pt x="171" y="138"/>
                </a:lnTo>
                <a:lnTo>
                  <a:pt x="153" y="156"/>
                </a:lnTo>
                <a:lnTo>
                  <a:pt x="136" y="174"/>
                </a:lnTo>
                <a:lnTo>
                  <a:pt x="119" y="193"/>
                </a:lnTo>
                <a:lnTo>
                  <a:pt x="103" y="213"/>
                </a:lnTo>
                <a:lnTo>
                  <a:pt x="89" y="234"/>
                </a:lnTo>
                <a:lnTo>
                  <a:pt x="76" y="256"/>
                </a:lnTo>
                <a:lnTo>
                  <a:pt x="63" y="277"/>
                </a:lnTo>
                <a:lnTo>
                  <a:pt x="51" y="300"/>
                </a:lnTo>
                <a:lnTo>
                  <a:pt x="41" y="324"/>
                </a:lnTo>
                <a:lnTo>
                  <a:pt x="31" y="347"/>
                </a:lnTo>
                <a:lnTo>
                  <a:pt x="24" y="372"/>
                </a:lnTo>
                <a:lnTo>
                  <a:pt x="17" y="398"/>
                </a:lnTo>
                <a:lnTo>
                  <a:pt x="11" y="423"/>
                </a:lnTo>
                <a:lnTo>
                  <a:pt x="6" y="449"/>
                </a:lnTo>
                <a:lnTo>
                  <a:pt x="2" y="476"/>
                </a:lnTo>
                <a:lnTo>
                  <a:pt x="1" y="502"/>
                </a:lnTo>
                <a:lnTo>
                  <a:pt x="0" y="530"/>
                </a:lnTo>
                <a:lnTo>
                  <a:pt x="0" y="530"/>
                </a:lnTo>
                <a:lnTo>
                  <a:pt x="1" y="556"/>
                </a:lnTo>
                <a:lnTo>
                  <a:pt x="2" y="584"/>
                </a:lnTo>
                <a:lnTo>
                  <a:pt x="6" y="611"/>
                </a:lnTo>
                <a:lnTo>
                  <a:pt x="11" y="636"/>
                </a:lnTo>
                <a:lnTo>
                  <a:pt x="17" y="662"/>
                </a:lnTo>
                <a:lnTo>
                  <a:pt x="24" y="686"/>
                </a:lnTo>
                <a:lnTo>
                  <a:pt x="31" y="712"/>
                </a:lnTo>
                <a:lnTo>
                  <a:pt x="41" y="736"/>
                </a:lnTo>
                <a:lnTo>
                  <a:pt x="51" y="759"/>
                </a:lnTo>
                <a:lnTo>
                  <a:pt x="63" y="782"/>
                </a:lnTo>
                <a:lnTo>
                  <a:pt x="76" y="804"/>
                </a:lnTo>
                <a:lnTo>
                  <a:pt x="89" y="826"/>
                </a:lnTo>
                <a:lnTo>
                  <a:pt x="103" y="847"/>
                </a:lnTo>
                <a:lnTo>
                  <a:pt x="119" y="866"/>
                </a:lnTo>
                <a:lnTo>
                  <a:pt x="136" y="885"/>
                </a:lnTo>
                <a:lnTo>
                  <a:pt x="153" y="904"/>
                </a:lnTo>
                <a:lnTo>
                  <a:pt x="171" y="921"/>
                </a:lnTo>
                <a:lnTo>
                  <a:pt x="190" y="938"/>
                </a:lnTo>
                <a:lnTo>
                  <a:pt x="209" y="954"/>
                </a:lnTo>
                <a:lnTo>
                  <a:pt x="230" y="968"/>
                </a:lnTo>
                <a:lnTo>
                  <a:pt x="251" y="983"/>
                </a:lnTo>
                <a:lnTo>
                  <a:pt x="273" y="995"/>
                </a:lnTo>
                <a:lnTo>
                  <a:pt x="296" y="1007"/>
                </a:lnTo>
                <a:lnTo>
                  <a:pt x="319" y="1017"/>
                </a:lnTo>
                <a:lnTo>
                  <a:pt x="343" y="1027"/>
                </a:lnTo>
                <a:lnTo>
                  <a:pt x="367" y="1036"/>
                </a:lnTo>
                <a:lnTo>
                  <a:pt x="392" y="1043"/>
                </a:lnTo>
                <a:lnTo>
                  <a:pt x="417" y="1048"/>
                </a:lnTo>
                <a:lnTo>
                  <a:pt x="443" y="1052"/>
                </a:lnTo>
                <a:lnTo>
                  <a:pt x="469" y="1056"/>
                </a:lnTo>
                <a:lnTo>
                  <a:pt x="496" y="1058"/>
                </a:lnTo>
                <a:lnTo>
                  <a:pt x="522" y="1058"/>
                </a:lnTo>
                <a:lnTo>
                  <a:pt x="522" y="1058"/>
                </a:lnTo>
                <a:lnTo>
                  <a:pt x="549" y="1058"/>
                </a:lnTo>
                <a:lnTo>
                  <a:pt x="575" y="1056"/>
                </a:lnTo>
                <a:lnTo>
                  <a:pt x="601" y="1052"/>
                </a:lnTo>
                <a:lnTo>
                  <a:pt x="628" y="1048"/>
                </a:lnTo>
                <a:lnTo>
                  <a:pt x="653" y="1043"/>
                </a:lnTo>
                <a:lnTo>
                  <a:pt x="677" y="1036"/>
                </a:lnTo>
                <a:lnTo>
                  <a:pt x="701" y="1027"/>
                </a:lnTo>
                <a:lnTo>
                  <a:pt x="725" y="1017"/>
                </a:lnTo>
                <a:lnTo>
                  <a:pt x="748" y="1007"/>
                </a:lnTo>
                <a:lnTo>
                  <a:pt x="771" y="995"/>
                </a:lnTo>
                <a:lnTo>
                  <a:pt x="793" y="983"/>
                </a:lnTo>
                <a:lnTo>
                  <a:pt x="815" y="968"/>
                </a:lnTo>
                <a:lnTo>
                  <a:pt x="835" y="954"/>
                </a:lnTo>
                <a:lnTo>
                  <a:pt x="854" y="938"/>
                </a:lnTo>
                <a:lnTo>
                  <a:pt x="873" y="921"/>
                </a:lnTo>
                <a:lnTo>
                  <a:pt x="892" y="904"/>
                </a:lnTo>
                <a:lnTo>
                  <a:pt x="908" y="885"/>
                </a:lnTo>
                <a:lnTo>
                  <a:pt x="925" y="866"/>
                </a:lnTo>
                <a:lnTo>
                  <a:pt x="941" y="847"/>
                </a:lnTo>
                <a:lnTo>
                  <a:pt x="955" y="826"/>
                </a:lnTo>
                <a:lnTo>
                  <a:pt x="969" y="804"/>
                </a:lnTo>
                <a:lnTo>
                  <a:pt x="982" y="782"/>
                </a:lnTo>
                <a:lnTo>
                  <a:pt x="993" y="759"/>
                </a:lnTo>
                <a:lnTo>
                  <a:pt x="1003" y="736"/>
                </a:lnTo>
                <a:lnTo>
                  <a:pt x="1013" y="712"/>
                </a:lnTo>
                <a:lnTo>
                  <a:pt x="1022" y="686"/>
                </a:lnTo>
                <a:lnTo>
                  <a:pt x="1028" y="662"/>
                </a:lnTo>
                <a:lnTo>
                  <a:pt x="1034" y="636"/>
                </a:lnTo>
                <a:lnTo>
                  <a:pt x="1038" y="611"/>
                </a:lnTo>
                <a:lnTo>
                  <a:pt x="1042" y="584"/>
                </a:lnTo>
                <a:lnTo>
                  <a:pt x="1043" y="556"/>
                </a:lnTo>
                <a:lnTo>
                  <a:pt x="1044" y="530"/>
                </a:lnTo>
                <a:lnTo>
                  <a:pt x="1044" y="530"/>
                </a:lnTo>
                <a:close/>
              </a:path>
            </a:pathLst>
          </a:custGeom>
          <a:solidFill>
            <a:srgbClr val="ADB9CA"/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5" name="îṧḻíḋè"/>
          <p:cNvSpPr/>
          <p:nvPr/>
        </p:nvSpPr>
        <p:spPr bwMode="auto">
          <a:xfrm>
            <a:off x="5678303" y="2479515"/>
            <a:ext cx="720843" cy="723637"/>
          </a:xfrm>
          <a:custGeom>
            <a:avLst/>
            <a:gdLst>
              <a:gd name="T0" fmla="*/ 518 w 518"/>
              <a:gd name="T1" fmla="*/ 259 h 518"/>
              <a:gd name="T2" fmla="*/ 513 w 518"/>
              <a:gd name="T3" fmla="*/ 207 h 518"/>
              <a:gd name="T4" fmla="*/ 497 w 518"/>
              <a:gd name="T5" fmla="*/ 158 h 518"/>
              <a:gd name="T6" fmla="*/ 474 w 518"/>
              <a:gd name="T7" fmla="*/ 114 h 518"/>
              <a:gd name="T8" fmla="*/ 442 w 518"/>
              <a:gd name="T9" fmla="*/ 76 h 518"/>
              <a:gd name="T10" fmla="*/ 403 w 518"/>
              <a:gd name="T11" fmla="*/ 45 h 518"/>
              <a:gd name="T12" fmla="*/ 360 w 518"/>
              <a:gd name="T13" fmla="*/ 20 h 518"/>
              <a:gd name="T14" fmla="*/ 311 w 518"/>
              <a:gd name="T15" fmla="*/ 5 h 518"/>
              <a:gd name="T16" fmla="*/ 259 w 518"/>
              <a:gd name="T17" fmla="*/ 0 h 518"/>
              <a:gd name="T18" fmla="*/ 233 w 518"/>
              <a:gd name="T19" fmla="*/ 1 h 518"/>
              <a:gd name="T20" fmla="*/ 182 w 518"/>
              <a:gd name="T21" fmla="*/ 11 h 518"/>
              <a:gd name="T22" fmla="*/ 136 w 518"/>
              <a:gd name="T23" fmla="*/ 31 h 518"/>
              <a:gd name="T24" fmla="*/ 94 w 518"/>
              <a:gd name="T25" fmla="*/ 59 h 518"/>
              <a:gd name="T26" fmla="*/ 59 w 518"/>
              <a:gd name="T27" fmla="*/ 94 h 518"/>
              <a:gd name="T28" fmla="*/ 32 w 518"/>
              <a:gd name="T29" fmla="*/ 135 h 518"/>
              <a:gd name="T30" fmla="*/ 12 w 518"/>
              <a:gd name="T31" fmla="*/ 182 h 518"/>
              <a:gd name="T32" fmla="*/ 1 w 518"/>
              <a:gd name="T33" fmla="*/ 232 h 518"/>
              <a:gd name="T34" fmla="*/ 0 w 518"/>
              <a:gd name="T35" fmla="*/ 259 h 518"/>
              <a:gd name="T36" fmla="*/ 5 w 518"/>
              <a:gd name="T37" fmla="*/ 311 h 518"/>
              <a:gd name="T38" fmla="*/ 21 w 518"/>
              <a:gd name="T39" fmla="*/ 360 h 518"/>
              <a:gd name="T40" fmla="*/ 45 w 518"/>
              <a:gd name="T41" fmla="*/ 403 h 518"/>
              <a:gd name="T42" fmla="*/ 76 w 518"/>
              <a:gd name="T43" fmla="*/ 442 h 518"/>
              <a:gd name="T44" fmla="*/ 115 w 518"/>
              <a:gd name="T45" fmla="*/ 474 h 518"/>
              <a:gd name="T46" fmla="*/ 158 w 518"/>
              <a:gd name="T47" fmla="*/ 497 h 518"/>
              <a:gd name="T48" fmla="*/ 207 w 518"/>
              <a:gd name="T49" fmla="*/ 513 h 518"/>
              <a:gd name="T50" fmla="*/ 259 w 518"/>
              <a:gd name="T51" fmla="*/ 518 h 518"/>
              <a:gd name="T52" fmla="*/ 286 w 518"/>
              <a:gd name="T53" fmla="*/ 516 h 518"/>
              <a:gd name="T54" fmla="*/ 336 w 518"/>
              <a:gd name="T55" fmla="*/ 507 h 518"/>
              <a:gd name="T56" fmla="*/ 383 w 518"/>
              <a:gd name="T57" fmla="*/ 486 h 518"/>
              <a:gd name="T58" fmla="*/ 424 w 518"/>
              <a:gd name="T59" fmla="*/ 459 h 518"/>
              <a:gd name="T60" fmla="*/ 459 w 518"/>
              <a:gd name="T61" fmla="*/ 424 h 518"/>
              <a:gd name="T62" fmla="*/ 487 w 518"/>
              <a:gd name="T63" fmla="*/ 383 h 518"/>
              <a:gd name="T64" fmla="*/ 507 w 518"/>
              <a:gd name="T65" fmla="*/ 336 h 518"/>
              <a:gd name="T66" fmla="*/ 517 w 518"/>
              <a:gd name="T67" fmla="*/ 285 h 518"/>
              <a:gd name="T68" fmla="*/ 518 w 518"/>
              <a:gd name="T69" fmla="*/ 259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8" h="518">
                <a:moveTo>
                  <a:pt x="518" y="259"/>
                </a:moveTo>
                <a:lnTo>
                  <a:pt x="518" y="259"/>
                </a:lnTo>
                <a:lnTo>
                  <a:pt x="517" y="232"/>
                </a:lnTo>
                <a:lnTo>
                  <a:pt x="513" y="207"/>
                </a:lnTo>
                <a:lnTo>
                  <a:pt x="507" y="182"/>
                </a:lnTo>
                <a:lnTo>
                  <a:pt x="497" y="158"/>
                </a:lnTo>
                <a:lnTo>
                  <a:pt x="487" y="135"/>
                </a:lnTo>
                <a:lnTo>
                  <a:pt x="474" y="114"/>
                </a:lnTo>
                <a:lnTo>
                  <a:pt x="459" y="94"/>
                </a:lnTo>
                <a:lnTo>
                  <a:pt x="442" y="76"/>
                </a:lnTo>
                <a:lnTo>
                  <a:pt x="424" y="59"/>
                </a:lnTo>
                <a:lnTo>
                  <a:pt x="403" y="45"/>
                </a:lnTo>
                <a:lnTo>
                  <a:pt x="383" y="31"/>
                </a:lnTo>
                <a:lnTo>
                  <a:pt x="360" y="20"/>
                </a:lnTo>
                <a:lnTo>
                  <a:pt x="336" y="11"/>
                </a:lnTo>
                <a:lnTo>
                  <a:pt x="311" y="5"/>
                </a:lnTo>
                <a:lnTo>
                  <a:pt x="286" y="1"/>
                </a:lnTo>
                <a:lnTo>
                  <a:pt x="259" y="0"/>
                </a:lnTo>
                <a:lnTo>
                  <a:pt x="259" y="0"/>
                </a:lnTo>
                <a:lnTo>
                  <a:pt x="233" y="1"/>
                </a:lnTo>
                <a:lnTo>
                  <a:pt x="207" y="5"/>
                </a:lnTo>
                <a:lnTo>
                  <a:pt x="182" y="11"/>
                </a:lnTo>
                <a:lnTo>
                  <a:pt x="158" y="20"/>
                </a:lnTo>
                <a:lnTo>
                  <a:pt x="136" y="31"/>
                </a:lnTo>
                <a:lnTo>
                  <a:pt x="115" y="45"/>
                </a:lnTo>
                <a:lnTo>
                  <a:pt x="94" y="59"/>
                </a:lnTo>
                <a:lnTo>
                  <a:pt x="76" y="76"/>
                </a:lnTo>
                <a:lnTo>
                  <a:pt x="59" y="94"/>
                </a:lnTo>
                <a:lnTo>
                  <a:pt x="45" y="114"/>
                </a:lnTo>
                <a:lnTo>
                  <a:pt x="32" y="135"/>
                </a:lnTo>
                <a:lnTo>
                  <a:pt x="21" y="158"/>
                </a:lnTo>
                <a:lnTo>
                  <a:pt x="12" y="182"/>
                </a:lnTo>
                <a:lnTo>
                  <a:pt x="5" y="207"/>
                </a:lnTo>
                <a:lnTo>
                  <a:pt x="1" y="232"/>
                </a:lnTo>
                <a:lnTo>
                  <a:pt x="0" y="259"/>
                </a:lnTo>
                <a:lnTo>
                  <a:pt x="0" y="259"/>
                </a:lnTo>
                <a:lnTo>
                  <a:pt x="1" y="285"/>
                </a:lnTo>
                <a:lnTo>
                  <a:pt x="5" y="311"/>
                </a:lnTo>
                <a:lnTo>
                  <a:pt x="12" y="336"/>
                </a:lnTo>
                <a:lnTo>
                  <a:pt x="21" y="360"/>
                </a:lnTo>
                <a:lnTo>
                  <a:pt x="32" y="383"/>
                </a:lnTo>
                <a:lnTo>
                  <a:pt x="45" y="403"/>
                </a:lnTo>
                <a:lnTo>
                  <a:pt x="59" y="424"/>
                </a:lnTo>
                <a:lnTo>
                  <a:pt x="76" y="442"/>
                </a:lnTo>
                <a:lnTo>
                  <a:pt x="94" y="459"/>
                </a:lnTo>
                <a:lnTo>
                  <a:pt x="115" y="474"/>
                </a:lnTo>
                <a:lnTo>
                  <a:pt x="136" y="486"/>
                </a:lnTo>
                <a:lnTo>
                  <a:pt x="158" y="497"/>
                </a:lnTo>
                <a:lnTo>
                  <a:pt x="182" y="507"/>
                </a:lnTo>
                <a:lnTo>
                  <a:pt x="207" y="513"/>
                </a:lnTo>
                <a:lnTo>
                  <a:pt x="233" y="516"/>
                </a:lnTo>
                <a:lnTo>
                  <a:pt x="259" y="518"/>
                </a:lnTo>
                <a:lnTo>
                  <a:pt x="259" y="518"/>
                </a:lnTo>
                <a:lnTo>
                  <a:pt x="286" y="516"/>
                </a:lnTo>
                <a:lnTo>
                  <a:pt x="311" y="513"/>
                </a:lnTo>
                <a:lnTo>
                  <a:pt x="336" y="507"/>
                </a:lnTo>
                <a:lnTo>
                  <a:pt x="360" y="497"/>
                </a:lnTo>
                <a:lnTo>
                  <a:pt x="383" y="486"/>
                </a:lnTo>
                <a:lnTo>
                  <a:pt x="403" y="474"/>
                </a:lnTo>
                <a:lnTo>
                  <a:pt x="424" y="459"/>
                </a:lnTo>
                <a:lnTo>
                  <a:pt x="442" y="442"/>
                </a:lnTo>
                <a:lnTo>
                  <a:pt x="459" y="424"/>
                </a:lnTo>
                <a:lnTo>
                  <a:pt x="474" y="403"/>
                </a:lnTo>
                <a:lnTo>
                  <a:pt x="487" y="383"/>
                </a:lnTo>
                <a:lnTo>
                  <a:pt x="497" y="360"/>
                </a:lnTo>
                <a:lnTo>
                  <a:pt x="507" y="336"/>
                </a:lnTo>
                <a:lnTo>
                  <a:pt x="513" y="311"/>
                </a:lnTo>
                <a:lnTo>
                  <a:pt x="517" y="285"/>
                </a:lnTo>
                <a:lnTo>
                  <a:pt x="518" y="259"/>
                </a:lnTo>
                <a:lnTo>
                  <a:pt x="518" y="259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6" name="íṧḷiḑê"/>
          <p:cNvSpPr/>
          <p:nvPr/>
        </p:nvSpPr>
        <p:spPr bwMode="auto">
          <a:xfrm>
            <a:off x="5833483" y="2635250"/>
            <a:ext cx="410484" cy="412167"/>
          </a:xfrm>
          <a:custGeom>
            <a:avLst/>
            <a:gdLst>
              <a:gd name="T0" fmla="*/ 488 w 488"/>
              <a:gd name="T1" fmla="*/ 245 h 489"/>
              <a:gd name="T2" fmla="*/ 484 w 488"/>
              <a:gd name="T3" fmla="*/ 195 h 489"/>
              <a:gd name="T4" fmla="*/ 469 w 488"/>
              <a:gd name="T5" fmla="*/ 150 h 489"/>
              <a:gd name="T6" fmla="*/ 446 w 488"/>
              <a:gd name="T7" fmla="*/ 109 h 489"/>
              <a:gd name="T8" fmla="*/ 417 w 488"/>
              <a:gd name="T9" fmla="*/ 73 h 489"/>
              <a:gd name="T10" fmla="*/ 381 w 488"/>
              <a:gd name="T11" fmla="*/ 43 h 489"/>
              <a:gd name="T12" fmla="*/ 339 w 488"/>
              <a:gd name="T13" fmla="*/ 20 h 489"/>
              <a:gd name="T14" fmla="*/ 293 w 488"/>
              <a:gd name="T15" fmla="*/ 5 h 489"/>
              <a:gd name="T16" fmla="*/ 244 w 488"/>
              <a:gd name="T17" fmla="*/ 0 h 489"/>
              <a:gd name="T18" fmla="*/ 219 w 488"/>
              <a:gd name="T19" fmla="*/ 2 h 489"/>
              <a:gd name="T20" fmla="*/ 172 w 488"/>
              <a:gd name="T21" fmla="*/ 11 h 489"/>
              <a:gd name="T22" fmla="*/ 127 w 488"/>
              <a:gd name="T23" fmla="*/ 31 h 489"/>
              <a:gd name="T24" fmla="*/ 89 w 488"/>
              <a:gd name="T25" fmla="*/ 56 h 489"/>
              <a:gd name="T26" fmla="*/ 56 w 488"/>
              <a:gd name="T27" fmla="*/ 90 h 489"/>
              <a:gd name="T28" fmla="*/ 30 w 488"/>
              <a:gd name="T29" fmla="*/ 128 h 489"/>
              <a:gd name="T30" fmla="*/ 11 w 488"/>
              <a:gd name="T31" fmla="*/ 173 h 489"/>
              <a:gd name="T32" fmla="*/ 1 w 488"/>
              <a:gd name="T33" fmla="*/ 219 h 489"/>
              <a:gd name="T34" fmla="*/ 0 w 488"/>
              <a:gd name="T35" fmla="*/ 245 h 489"/>
              <a:gd name="T36" fmla="*/ 5 w 488"/>
              <a:gd name="T37" fmla="*/ 294 h 489"/>
              <a:gd name="T38" fmla="*/ 19 w 488"/>
              <a:gd name="T39" fmla="*/ 340 h 489"/>
              <a:gd name="T40" fmla="*/ 42 w 488"/>
              <a:gd name="T41" fmla="*/ 381 h 489"/>
              <a:gd name="T42" fmla="*/ 72 w 488"/>
              <a:gd name="T43" fmla="*/ 418 h 489"/>
              <a:gd name="T44" fmla="*/ 108 w 488"/>
              <a:gd name="T45" fmla="*/ 447 h 489"/>
              <a:gd name="T46" fmla="*/ 149 w 488"/>
              <a:gd name="T47" fmla="*/ 470 h 489"/>
              <a:gd name="T48" fmla="*/ 195 w 488"/>
              <a:gd name="T49" fmla="*/ 484 h 489"/>
              <a:gd name="T50" fmla="*/ 244 w 488"/>
              <a:gd name="T51" fmla="*/ 489 h 489"/>
              <a:gd name="T52" fmla="*/ 269 w 488"/>
              <a:gd name="T53" fmla="*/ 488 h 489"/>
              <a:gd name="T54" fmla="*/ 316 w 488"/>
              <a:gd name="T55" fmla="*/ 478 h 489"/>
              <a:gd name="T56" fmla="*/ 361 w 488"/>
              <a:gd name="T57" fmla="*/ 459 h 489"/>
              <a:gd name="T58" fmla="*/ 399 w 488"/>
              <a:gd name="T59" fmla="*/ 434 h 489"/>
              <a:gd name="T60" fmla="*/ 433 w 488"/>
              <a:gd name="T61" fmla="*/ 400 h 489"/>
              <a:gd name="T62" fmla="*/ 458 w 488"/>
              <a:gd name="T63" fmla="*/ 362 h 489"/>
              <a:gd name="T64" fmla="*/ 478 w 488"/>
              <a:gd name="T65" fmla="*/ 317 h 489"/>
              <a:gd name="T66" fmla="*/ 487 w 488"/>
              <a:gd name="T67" fmla="*/ 270 h 489"/>
              <a:gd name="T68" fmla="*/ 488 w 488"/>
              <a:gd name="T69" fmla="*/ 24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8" h="489">
                <a:moveTo>
                  <a:pt x="488" y="245"/>
                </a:moveTo>
                <a:lnTo>
                  <a:pt x="488" y="245"/>
                </a:lnTo>
                <a:lnTo>
                  <a:pt x="487" y="219"/>
                </a:lnTo>
                <a:lnTo>
                  <a:pt x="484" y="195"/>
                </a:lnTo>
                <a:lnTo>
                  <a:pt x="478" y="173"/>
                </a:lnTo>
                <a:lnTo>
                  <a:pt x="469" y="150"/>
                </a:lnTo>
                <a:lnTo>
                  <a:pt x="458" y="128"/>
                </a:lnTo>
                <a:lnTo>
                  <a:pt x="446" y="109"/>
                </a:lnTo>
                <a:lnTo>
                  <a:pt x="433" y="90"/>
                </a:lnTo>
                <a:lnTo>
                  <a:pt x="417" y="73"/>
                </a:lnTo>
                <a:lnTo>
                  <a:pt x="399" y="56"/>
                </a:lnTo>
                <a:lnTo>
                  <a:pt x="381" y="43"/>
                </a:lnTo>
                <a:lnTo>
                  <a:pt x="361" y="31"/>
                </a:lnTo>
                <a:lnTo>
                  <a:pt x="339" y="20"/>
                </a:lnTo>
                <a:lnTo>
                  <a:pt x="316" y="11"/>
                </a:lnTo>
                <a:lnTo>
                  <a:pt x="293" y="5"/>
                </a:lnTo>
                <a:lnTo>
                  <a:pt x="269" y="2"/>
                </a:lnTo>
                <a:lnTo>
                  <a:pt x="244" y="0"/>
                </a:lnTo>
                <a:lnTo>
                  <a:pt x="244" y="0"/>
                </a:lnTo>
                <a:lnTo>
                  <a:pt x="219" y="2"/>
                </a:lnTo>
                <a:lnTo>
                  <a:pt x="195" y="5"/>
                </a:lnTo>
                <a:lnTo>
                  <a:pt x="172" y="11"/>
                </a:lnTo>
                <a:lnTo>
                  <a:pt x="149" y="20"/>
                </a:lnTo>
                <a:lnTo>
                  <a:pt x="127" y="31"/>
                </a:lnTo>
                <a:lnTo>
                  <a:pt x="108" y="43"/>
                </a:lnTo>
                <a:lnTo>
                  <a:pt x="89" y="56"/>
                </a:lnTo>
                <a:lnTo>
                  <a:pt x="72" y="73"/>
                </a:lnTo>
                <a:lnTo>
                  <a:pt x="56" y="90"/>
                </a:lnTo>
                <a:lnTo>
                  <a:pt x="42" y="109"/>
                </a:lnTo>
                <a:lnTo>
                  <a:pt x="30" y="128"/>
                </a:lnTo>
                <a:lnTo>
                  <a:pt x="19" y="150"/>
                </a:lnTo>
                <a:lnTo>
                  <a:pt x="11" y="173"/>
                </a:lnTo>
                <a:lnTo>
                  <a:pt x="5" y="195"/>
                </a:lnTo>
                <a:lnTo>
                  <a:pt x="1" y="219"/>
                </a:lnTo>
                <a:lnTo>
                  <a:pt x="0" y="245"/>
                </a:lnTo>
                <a:lnTo>
                  <a:pt x="0" y="245"/>
                </a:lnTo>
                <a:lnTo>
                  <a:pt x="1" y="270"/>
                </a:lnTo>
                <a:lnTo>
                  <a:pt x="5" y="294"/>
                </a:lnTo>
                <a:lnTo>
                  <a:pt x="11" y="317"/>
                </a:lnTo>
                <a:lnTo>
                  <a:pt x="19" y="340"/>
                </a:lnTo>
                <a:lnTo>
                  <a:pt x="30" y="362"/>
                </a:lnTo>
                <a:lnTo>
                  <a:pt x="42" y="381"/>
                </a:lnTo>
                <a:lnTo>
                  <a:pt x="56" y="400"/>
                </a:lnTo>
                <a:lnTo>
                  <a:pt x="72" y="418"/>
                </a:lnTo>
                <a:lnTo>
                  <a:pt x="89" y="434"/>
                </a:lnTo>
                <a:lnTo>
                  <a:pt x="108" y="447"/>
                </a:lnTo>
                <a:lnTo>
                  <a:pt x="127" y="459"/>
                </a:lnTo>
                <a:lnTo>
                  <a:pt x="149" y="470"/>
                </a:lnTo>
                <a:lnTo>
                  <a:pt x="172" y="478"/>
                </a:lnTo>
                <a:lnTo>
                  <a:pt x="195" y="484"/>
                </a:lnTo>
                <a:lnTo>
                  <a:pt x="219" y="488"/>
                </a:lnTo>
                <a:lnTo>
                  <a:pt x="244" y="489"/>
                </a:lnTo>
                <a:lnTo>
                  <a:pt x="244" y="489"/>
                </a:lnTo>
                <a:lnTo>
                  <a:pt x="269" y="488"/>
                </a:lnTo>
                <a:lnTo>
                  <a:pt x="293" y="484"/>
                </a:lnTo>
                <a:lnTo>
                  <a:pt x="316" y="478"/>
                </a:lnTo>
                <a:lnTo>
                  <a:pt x="339" y="470"/>
                </a:lnTo>
                <a:lnTo>
                  <a:pt x="361" y="459"/>
                </a:lnTo>
                <a:lnTo>
                  <a:pt x="381" y="447"/>
                </a:lnTo>
                <a:lnTo>
                  <a:pt x="399" y="434"/>
                </a:lnTo>
                <a:lnTo>
                  <a:pt x="417" y="418"/>
                </a:lnTo>
                <a:lnTo>
                  <a:pt x="433" y="400"/>
                </a:lnTo>
                <a:lnTo>
                  <a:pt x="446" y="381"/>
                </a:lnTo>
                <a:lnTo>
                  <a:pt x="458" y="362"/>
                </a:lnTo>
                <a:lnTo>
                  <a:pt x="469" y="340"/>
                </a:lnTo>
                <a:lnTo>
                  <a:pt x="478" y="317"/>
                </a:lnTo>
                <a:lnTo>
                  <a:pt x="484" y="294"/>
                </a:lnTo>
                <a:lnTo>
                  <a:pt x="487" y="270"/>
                </a:lnTo>
                <a:lnTo>
                  <a:pt x="488" y="245"/>
                </a:lnTo>
                <a:lnTo>
                  <a:pt x="488" y="245"/>
                </a:lnTo>
                <a:close/>
              </a:path>
            </a:pathLst>
          </a:custGeom>
          <a:solidFill>
            <a:srgbClr val="FC6E4B"/>
          </a:solidFill>
          <a:ln w="9525">
            <a:noFill/>
            <a:prstDash val="dash"/>
            <a:round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7" name="îṩ1ïdê"/>
          <p:cNvSpPr/>
          <p:nvPr/>
        </p:nvSpPr>
        <p:spPr bwMode="auto">
          <a:xfrm>
            <a:off x="6010785" y="2814790"/>
            <a:ext cx="75439" cy="89407"/>
          </a:xfrm>
          <a:custGeom>
            <a:avLst/>
            <a:gdLst>
              <a:gd name="T0" fmla="*/ 55 w 55"/>
              <a:gd name="T1" fmla="*/ 32 h 64"/>
              <a:gd name="T2" fmla="*/ 55 w 55"/>
              <a:gd name="T3" fmla="*/ 32 h 64"/>
              <a:gd name="T4" fmla="*/ 55 w 55"/>
              <a:gd name="T5" fmla="*/ 38 h 64"/>
              <a:gd name="T6" fmla="*/ 54 w 55"/>
              <a:gd name="T7" fmla="*/ 44 h 64"/>
              <a:gd name="T8" fmla="*/ 50 w 55"/>
              <a:gd name="T9" fmla="*/ 50 h 64"/>
              <a:gd name="T10" fmla="*/ 48 w 55"/>
              <a:gd name="T11" fmla="*/ 55 h 64"/>
              <a:gd name="T12" fmla="*/ 43 w 55"/>
              <a:gd name="T13" fmla="*/ 59 h 64"/>
              <a:gd name="T14" fmla="*/ 38 w 55"/>
              <a:gd name="T15" fmla="*/ 61 h 64"/>
              <a:gd name="T16" fmla="*/ 33 w 55"/>
              <a:gd name="T17" fmla="*/ 64 h 64"/>
              <a:gd name="T18" fmla="*/ 27 w 55"/>
              <a:gd name="T19" fmla="*/ 64 h 64"/>
              <a:gd name="T20" fmla="*/ 27 w 55"/>
              <a:gd name="T21" fmla="*/ 64 h 64"/>
              <a:gd name="T22" fmla="*/ 21 w 55"/>
              <a:gd name="T23" fmla="*/ 64 h 64"/>
              <a:gd name="T24" fmla="*/ 16 w 55"/>
              <a:gd name="T25" fmla="*/ 61 h 64"/>
              <a:gd name="T26" fmla="*/ 12 w 55"/>
              <a:gd name="T27" fmla="*/ 59 h 64"/>
              <a:gd name="T28" fmla="*/ 8 w 55"/>
              <a:gd name="T29" fmla="*/ 55 h 64"/>
              <a:gd name="T30" fmla="*/ 4 w 55"/>
              <a:gd name="T31" fmla="*/ 50 h 64"/>
              <a:gd name="T32" fmla="*/ 2 w 55"/>
              <a:gd name="T33" fmla="*/ 44 h 64"/>
              <a:gd name="T34" fmla="*/ 0 w 55"/>
              <a:gd name="T35" fmla="*/ 38 h 64"/>
              <a:gd name="T36" fmla="*/ 0 w 55"/>
              <a:gd name="T37" fmla="*/ 32 h 64"/>
              <a:gd name="T38" fmla="*/ 0 w 55"/>
              <a:gd name="T39" fmla="*/ 32 h 64"/>
              <a:gd name="T40" fmla="*/ 0 w 55"/>
              <a:gd name="T41" fmla="*/ 26 h 64"/>
              <a:gd name="T42" fmla="*/ 2 w 55"/>
              <a:gd name="T43" fmla="*/ 20 h 64"/>
              <a:gd name="T44" fmla="*/ 4 w 55"/>
              <a:gd name="T45" fmla="*/ 14 h 64"/>
              <a:gd name="T46" fmla="*/ 8 w 55"/>
              <a:gd name="T47" fmla="*/ 9 h 64"/>
              <a:gd name="T48" fmla="*/ 12 w 55"/>
              <a:gd name="T49" fmla="*/ 6 h 64"/>
              <a:gd name="T50" fmla="*/ 16 w 55"/>
              <a:gd name="T51" fmla="*/ 2 h 64"/>
              <a:gd name="T52" fmla="*/ 21 w 55"/>
              <a:gd name="T53" fmla="*/ 1 h 64"/>
              <a:gd name="T54" fmla="*/ 27 w 55"/>
              <a:gd name="T55" fmla="*/ 0 h 64"/>
              <a:gd name="T56" fmla="*/ 27 w 55"/>
              <a:gd name="T57" fmla="*/ 0 h 64"/>
              <a:gd name="T58" fmla="*/ 33 w 55"/>
              <a:gd name="T59" fmla="*/ 1 h 64"/>
              <a:gd name="T60" fmla="*/ 38 w 55"/>
              <a:gd name="T61" fmla="*/ 2 h 64"/>
              <a:gd name="T62" fmla="*/ 43 w 55"/>
              <a:gd name="T63" fmla="*/ 6 h 64"/>
              <a:gd name="T64" fmla="*/ 48 w 55"/>
              <a:gd name="T65" fmla="*/ 9 h 64"/>
              <a:gd name="T66" fmla="*/ 50 w 55"/>
              <a:gd name="T67" fmla="*/ 14 h 64"/>
              <a:gd name="T68" fmla="*/ 54 w 55"/>
              <a:gd name="T69" fmla="*/ 20 h 64"/>
              <a:gd name="T70" fmla="*/ 55 w 55"/>
              <a:gd name="T71" fmla="*/ 26 h 64"/>
              <a:gd name="T72" fmla="*/ 55 w 55"/>
              <a:gd name="T73" fmla="*/ 32 h 64"/>
              <a:gd name="T74" fmla="*/ 55 w 55"/>
              <a:gd name="T75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4">
                <a:moveTo>
                  <a:pt x="55" y="32"/>
                </a:moveTo>
                <a:lnTo>
                  <a:pt x="55" y="32"/>
                </a:lnTo>
                <a:lnTo>
                  <a:pt x="55" y="38"/>
                </a:lnTo>
                <a:lnTo>
                  <a:pt x="54" y="44"/>
                </a:lnTo>
                <a:lnTo>
                  <a:pt x="50" y="50"/>
                </a:lnTo>
                <a:lnTo>
                  <a:pt x="48" y="55"/>
                </a:lnTo>
                <a:lnTo>
                  <a:pt x="43" y="59"/>
                </a:lnTo>
                <a:lnTo>
                  <a:pt x="38" y="61"/>
                </a:lnTo>
                <a:lnTo>
                  <a:pt x="33" y="64"/>
                </a:lnTo>
                <a:lnTo>
                  <a:pt x="27" y="64"/>
                </a:lnTo>
                <a:lnTo>
                  <a:pt x="27" y="64"/>
                </a:lnTo>
                <a:lnTo>
                  <a:pt x="21" y="64"/>
                </a:lnTo>
                <a:lnTo>
                  <a:pt x="16" y="61"/>
                </a:lnTo>
                <a:lnTo>
                  <a:pt x="12" y="59"/>
                </a:lnTo>
                <a:lnTo>
                  <a:pt x="8" y="55"/>
                </a:lnTo>
                <a:lnTo>
                  <a:pt x="4" y="50"/>
                </a:lnTo>
                <a:lnTo>
                  <a:pt x="2" y="44"/>
                </a:lnTo>
                <a:lnTo>
                  <a:pt x="0" y="38"/>
                </a:lnTo>
                <a:lnTo>
                  <a:pt x="0" y="32"/>
                </a:lnTo>
                <a:lnTo>
                  <a:pt x="0" y="32"/>
                </a:lnTo>
                <a:lnTo>
                  <a:pt x="0" y="26"/>
                </a:lnTo>
                <a:lnTo>
                  <a:pt x="2" y="20"/>
                </a:lnTo>
                <a:lnTo>
                  <a:pt x="4" y="14"/>
                </a:lnTo>
                <a:lnTo>
                  <a:pt x="8" y="9"/>
                </a:lnTo>
                <a:lnTo>
                  <a:pt x="12" y="6"/>
                </a:lnTo>
                <a:lnTo>
                  <a:pt x="16" y="2"/>
                </a:lnTo>
                <a:lnTo>
                  <a:pt x="21" y="1"/>
                </a:lnTo>
                <a:lnTo>
                  <a:pt x="27" y="0"/>
                </a:lnTo>
                <a:lnTo>
                  <a:pt x="27" y="0"/>
                </a:lnTo>
                <a:lnTo>
                  <a:pt x="33" y="1"/>
                </a:lnTo>
                <a:lnTo>
                  <a:pt x="38" y="2"/>
                </a:lnTo>
                <a:lnTo>
                  <a:pt x="43" y="6"/>
                </a:lnTo>
                <a:lnTo>
                  <a:pt x="48" y="9"/>
                </a:lnTo>
                <a:lnTo>
                  <a:pt x="50" y="14"/>
                </a:lnTo>
                <a:lnTo>
                  <a:pt x="54" y="20"/>
                </a:lnTo>
                <a:lnTo>
                  <a:pt x="55" y="26"/>
                </a:lnTo>
                <a:lnTo>
                  <a:pt x="55" y="32"/>
                </a:lnTo>
                <a:lnTo>
                  <a:pt x="55" y="3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grpSp>
        <p:nvGrpSpPr>
          <p:cNvPr id="8" name="îṧ1iḓe"/>
          <p:cNvGrpSpPr/>
          <p:nvPr/>
        </p:nvGrpSpPr>
        <p:grpSpPr>
          <a:xfrm>
            <a:off x="6028777" y="2062069"/>
            <a:ext cx="1014209" cy="832603"/>
            <a:chOff x="6010784" y="3315255"/>
            <a:chExt cx="1014209" cy="832603"/>
          </a:xfrm>
        </p:grpSpPr>
        <p:sp>
          <p:nvSpPr>
            <p:cNvPr id="9" name="i$ľîḋè"/>
            <p:cNvSpPr/>
            <p:nvPr/>
          </p:nvSpPr>
          <p:spPr bwMode="auto">
            <a:xfrm>
              <a:off x="6575164" y="3315255"/>
              <a:ext cx="349246" cy="463798"/>
            </a:xfrm>
            <a:custGeom>
              <a:avLst/>
              <a:gdLst>
                <a:gd name="T0" fmla="*/ 0 w 249"/>
                <a:gd name="T1" fmla="*/ 332 h 332"/>
                <a:gd name="T2" fmla="*/ 24 w 249"/>
                <a:gd name="T3" fmla="*/ 178 h 332"/>
                <a:gd name="T4" fmla="*/ 249 w 249"/>
                <a:gd name="T5" fmla="*/ 0 h 332"/>
                <a:gd name="T6" fmla="*/ 221 w 249"/>
                <a:gd name="T7" fmla="*/ 208 h 332"/>
                <a:gd name="T8" fmla="*/ 0 w 249"/>
                <a:gd name="T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332">
                  <a:moveTo>
                    <a:pt x="0" y="332"/>
                  </a:moveTo>
                  <a:lnTo>
                    <a:pt x="24" y="178"/>
                  </a:lnTo>
                  <a:lnTo>
                    <a:pt x="249" y="0"/>
                  </a:lnTo>
                  <a:lnTo>
                    <a:pt x="221" y="208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ḻiḋe"/>
            <p:cNvSpPr/>
            <p:nvPr/>
          </p:nvSpPr>
          <p:spPr bwMode="auto">
            <a:xfrm>
              <a:off x="6558400" y="3834932"/>
              <a:ext cx="296160" cy="301748"/>
            </a:xfrm>
            <a:custGeom>
              <a:avLst/>
              <a:gdLst>
                <a:gd name="T0" fmla="*/ 6 w 213"/>
                <a:gd name="T1" fmla="*/ 78 h 215"/>
                <a:gd name="T2" fmla="*/ 0 w 213"/>
                <a:gd name="T3" fmla="*/ 173 h 215"/>
                <a:gd name="T4" fmla="*/ 178 w 213"/>
                <a:gd name="T5" fmla="*/ 215 h 215"/>
                <a:gd name="T6" fmla="*/ 213 w 213"/>
                <a:gd name="T7" fmla="*/ 0 h 215"/>
                <a:gd name="T8" fmla="*/ 6 w 213"/>
                <a:gd name="T9" fmla="*/ 7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215">
                  <a:moveTo>
                    <a:pt x="6" y="78"/>
                  </a:moveTo>
                  <a:lnTo>
                    <a:pt x="0" y="173"/>
                  </a:lnTo>
                  <a:lnTo>
                    <a:pt x="178" y="215"/>
                  </a:lnTo>
                  <a:lnTo>
                    <a:pt x="213" y="0"/>
                  </a:lnTo>
                  <a:lnTo>
                    <a:pt x="6" y="7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íśļíḓê"/>
            <p:cNvSpPr/>
            <p:nvPr/>
          </p:nvSpPr>
          <p:spPr bwMode="auto">
            <a:xfrm>
              <a:off x="6885295" y="3315255"/>
              <a:ext cx="64262" cy="290572"/>
            </a:xfrm>
            <a:custGeom>
              <a:avLst/>
              <a:gdLst>
                <a:gd name="T0" fmla="*/ 28 w 47"/>
                <a:gd name="T1" fmla="*/ 0 h 208"/>
                <a:gd name="T2" fmla="*/ 47 w 47"/>
                <a:gd name="T3" fmla="*/ 3 h 208"/>
                <a:gd name="T4" fmla="*/ 21 w 47"/>
                <a:gd name="T5" fmla="*/ 203 h 208"/>
                <a:gd name="T6" fmla="*/ 0 w 47"/>
                <a:gd name="T7" fmla="*/ 208 h 208"/>
                <a:gd name="T8" fmla="*/ 28 w 47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8">
                  <a:moveTo>
                    <a:pt x="28" y="0"/>
                  </a:moveTo>
                  <a:lnTo>
                    <a:pt x="47" y="3"/>
                  </a:lnTo>
                  <a:lnTo>
                    <a:pt x="21" y="203"/>
                  </a:lnTo>
                  <a:lnTo>
                    <a:pt x="0" y="20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ďé"/>
            <p:cNvSpPr/>
            <p:nvPr/>
          </p:nvSpPr>
          <p:spPr bwMode="auto">
            <a:xfrm>
              <a:off x="6807064" y="3826551"/>
              <a:ext cx="69850" cy="312924"/>
            </a:xfrm>
            <a:custGeom>
              <a:avLst/>
              <a:gdLst>
                <a:gd name="T0" fmla="*/ 35 w 51"/>
                <a:gd name="T1" fmla="*/ 6 h 223"/>
                <a:gd name="T2" fmla="*/ 0 w 51"/>
                <a:gd name="T3" fmla="*/ 221 h 223"/>
                <a:gd name="T4" fmla="*/ 15 w 51"/>
                <a:gd name="T5" fmla="*/ 223 h 223"/>
                <a:gd name="T6" fmla="*/ 51 w 51"/>
                <a:gd name="T7" fmla="*/ 0 h 223"/>
                <a:gd name="T8" fmla="*/ 49 w 51"/>
                <a:gd name="T9" fmla="*/ 0 h 223"/>
                <a:gd name="T10" fmla="*/ 35 w 51"/>
                <a:gd name="T11" fmla="*/ 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23">
                  <a:moveTo>
                    <a:pt x="35" y="6"/>
                  </a:moveTo>
                  <a:lnTo>
                    <a:pt x="0" y="221"/>
                  </a:lnTo>
                  <a:lnTo>
                    <a:pt x="15" y="223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3" name="î$ḻïḑê"/>
            <p:cNvSpPr/>
            <p:nvPr/>
          </p:nvSpPr>
          <p:spPr bwMode="auto">
            <a:xfrm>
              <a:off x="6010784" y="3597446"/>
              <a:ext cx="938771" cy="550412"/>
            </a:xfrm>
            <a:custGeom>
              <a:avLst/>
              <a:gdLst>
                <a:gd name="T0" fmla="*/ 671 w 671"/>
                <a:gd name="T1" fmla="*/ 150 h 394"/>
                <a:gd name="T2" fmla="*/ 629 w 671"/>
                <a:gd name="T3" fmla="*/ 0 h 394"/>
                <a:gd name="T4" fmla="*/ 23 w 671"/>
                <a:gd name="T5" fmla="*/ 331 h 394"/>
                <a:gd name="T6" fmla="*/ 23 w 671"/>
                <a:gd name="T7" fmla="*/ 331 h 394"/>
                <a:gd name="T8" fmla="*/ 14 w 671"/>
                <a:gd name="T9" fmla="*/ 335 h 394"/>
                <a:gd name="T10" fmla="*/ 8 w 671"/>
                <a:gd name="T11" fmla="*/ 341 h 394"/>
                <a:gd name="T12" fmla="*/ 2 w 671"/>
                <a:gd name="T13" fmla="*/ 348 h 394"/>
                <a:gd name="T14" fmla="*/ 1 w 671"/>
                <a:gd name="T15" fmla="*/ 351 h 394"/>
                <a:gd name="T16" fmla="*/ 0 w 671"/>
                <a:gd name="T17" fmla="*/ 356 h 394"/>
                <a:gd name="T18" fmla="*/ 0 w 671"/>
                <a:gd name="T19" fmla="*/ 356 h 394"/>
                <a:gd name="T20" fmla="*/ 0 w 671"/>
                <a:gd name="T21" fmla="*/ 362 h 394"/>
                <a:gd name="T22" fmla="*/ 0 w 671"/>
                <a:gd name="T23" fmla="*/ 369 h 394"/>
                <a:gd name="T24" fmla="*/ 2 w 671"/>
                <a:gd name="T25" fmla="*/ 374 h 394"/>
                <a:gd name="T26" fmla="*/ 6 w 671"/>
                <a:gd name="T27" fmla="*/ 380 h 394"/>
                <a:gd name="T28" fmla="*/ 9 w 671"/>
                <a:gd name="T29" fmla="*/ 385 h 394"/>
                <a:gd name="T30" fmla="*/ 14 w 671"/>
                <a:gd name="T31" fmla="*/ 389 h 394"/>
                <a:gd name="T32" fmla="*/ 20 w 671"/>
                <a:gd name="T33" fmla="*/ 391 h 394"/>
                <a:gd name="T34" fmla="*/ 26 w 671"/>
                <a:gd name="T35" fmla="*/ 394 h 394"/>
                <a:gd name="T36" fmla="*/ 26 w 671"/>
                <a:gd name="T37" fmla="*/ 394 h 394"/>
                <a:gd name="T38" fmla="*/ 33 w 671"/>
                <a:gd name="T39" fmla="*/ 392 h 394"/>
                <a:gd name="T40" fmla="*/ 41 w 671"/>
                <a:gd name="T41" fmla="*/ 391 h 394"/>
                <a:gd name="T42" fmla="*/ 49 w 671"/>
                <a:gd name="T43" fmla="*/ 389 h 394"/>
                <a:gd name="T44" fmla="*/ 671 w 671"/>
                <a:gd name="T45" fmla="*/ 15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1" h="394">
                  <a:moveTo>
                    <a:pt x="671" y="150"/>
                  </a:moveTo>
                  <a:lnTo>
                    <a:pt x="629" y="0"/>
                  </a:lnTo>
                  <a:lnTo>
                    <a:pt x="23" y="331"/>
                  </a:lnTo>
                  <a:lnTo>
                    <a:pt x="23" y="331"/>
                  </a:lnTo>
                  <a:lnTo>
                    <a:pt x="14" y="335"/>
                  </a:lnTo>
                  <a:lnTo>
                    <a:pt x="8" y="341"/>
                  </a:lnTo>
                  <a:lnTo>
                    <a:pt x="2" y="348"/>
                  </a:lnTo>
                  <a:lnTo>
                    <a:pt x="1" y="35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0" y="362"/>
                  </a:lnTo>
                  <a:lnTo>
                    <a:pt x="0" y="369"/>
                  </a:lnTo>
                  <a:lnTo>
                    <a:pt x="2" y="374"/>
                  </a:lnTo>
                  <a:lnTo>
                    <a:pt x="6" y="380"/>
                  </a:lnTo>
                  <a:lnTo>
                    <a:pt x="9" y="385"/>
                  </a:lnTo>
                  <a:lnTo>
                    <a:pt x="14" y="389"/>
                  </a:lnTo>
                  <a:lnTo>
                    <a:pt x="20" y="391"/>
                  </a:lnTo>
                  <a:lnTo>
                    <a:pt x="26" y="394"/>
                  </a:lnTo>
                  <a:lnTo>
                    <a:pt x="26" y="394"/>
                  </a:lnTo>
                  <a:lnTo>
                    <a:pt x="33" y="392"/>
                  </a:lnTo>
                  <a:lnTo>
                    <a:pt x="41" y="391"/>
                  </a:lnTo>
                  <a:lnTo>
                    <a:pt x="49" y="389"/>
                  </a:lnTo>
                  <a:lnTo>
                    <a:pt x="671" y="1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4" name="íṩḻiḋê"/>
            <p:cNvSpPr/>
            <p:nvPr/>
          </p:nvSpPr>
          <p:spPr bwMode="auto">
            <a:xfrm>
              <a:off x="6837797" y="3589064"/>
              <a:ext cx="187196" cy="223517"/>
            </a:xfrm>
            <a:custGeom>
              <a:avLst/>
              <a:gdLst>
                <a:gd name="T0" fmla="*/ 133 w 133"/>
                <a:gd name="T1" fmla="*/ 77 h 160"/>
                <a:gd name="T2" fmla="*/ 133 w 133"/>
                <a:gd name="T3" fmla="*/ 77 h 160"/>
                <a:gd name="T4" fmla="*/ 132 w 133"/>
                <a:gd name="T5" fmla="*/ 94 h 160"/>
                <a:gd name="T6" fmla="*/ 129 w 133"/>
                <a:gd name="T7" fmla="*/ 108 h 160"/>
                <a:gd name="T8" fmla="*/ 123 w 133"/>
                <a:gd name="T9" fmla="*/ 122 h 160"/>
                <a:gd name="T10" fmla="*/ 115 w 133"/>
                <a:gd name="T11" fmla="*/ 135 h 160"/>
                <a:gd name="T12" fmla="*/ 106 w 133"/>
                <a:gd name="T13" fmla="*/ 144 h 160"/>
                <a:gd name="T14" fmla="*/ 95 w 133"/>
                <a:gd name="T15" fmla="*/ 153 h 160"/>
                <a:gd name="T16" fmla="*/ 89 w 133"/>
                <a:gd name="T17" fmla="*/ 155 h 160"/>
                <a:gd name="T18" fmla="*/ 83 w 133"/>
                <a:gd name="T19" fmla="*/ 157 h 160"/>
                <a:gd name="T20" fmla="*/ 76 w 133"/>
                <a:gd name="T21" fmla="*/ 159 h 160"/>
                <a:gd name="T22" fmla="*/ 70 w 133"/>
                <a:gd name="T23" fmla="*/ 160 h 160"/>
                <a:gd name="T24" fmla="*/ 70 w 133"/>
                <a:gd name="T25" fmla="*/ 160 h 160"/>
                <a:gd name="T26" fmla="*/ 62 w 133"/>
                <a:gd name="T27" fmla="*/ 159 h 160"/>
                <a:gd name="T28" fmla="*/ 56 w 133"/>
                <a:gd name="T29" fmla="*/ 159 h 160"/>
                <a:gd name="T30" fmla="*/ 49 w 133"/>
                <a:gd name="T31" fmla="*/ 156 h 160"/>
                <a:gd name="T32" fmla="*/ 43 w 133"/>
                <a:gd name="T33" fmla="*/ 154 h 160"/>
                <a:gd name="T34" fmla="*/ 32 w 133"/>
                <a:gd name="T35" fmla="*/ 147 h 160"/>
                <a:gd name="T36" fmla="*/ 21 w 133"/>
                <a:gd name="T37" fmla="*/ 138 h 160"/>
                <a:gd name="T38" fmla="*/ 13 w 133"/>
                <a:gd name="T39" fmla="*/ 126 h 160"/>
                <a:gd name="T40" fmla="*/ 6 w 133"/>
                <a:gd name="T41" fmla="*/ 113 h 160"/>
                <a:gd name="T42" fmla="*/ 2 w 133"/>
                <a:gd name="T43" fmla="*/ 98 h 160"/>
                <a:gd name="T44" fmla="*/ 0 w 133"/>
                <a:gd name="T45" fmla="*/ 82 h 160"/>
                <a:gd name="T46" fmla="*/ 0 w 133"/>
                <a:gd name="T47" fmla="*/ 82 h 160"/>
                <a:gd name="T48" fmla="*/ 1 w 133"/>
                <a:gd name="T49" fmla="*/ 66 h 160"/>
                <a:gd name="T50" fmla="*/ 5 w 133"/>
                <a:gd name="T51" fmla="*/ 50 h 160"/>
                <a:gd name="T52" fmla="*/ 9 w 133"/>
                <a:gd name="T53" fmla="*/ 37 h 160"/>
                <a:gd name="T54" fmla="*/ 18 w 133"/>
                <a:gd name="T55" fmla="*/ 25 h 160"/>
                <a:gd name="T56" fmla="*/ 26 w 133"/>
                <a:gd name="T57" fmla="*/ 14 h 160"/>
                <a:gd name="T58" fmla="*/ 38 w 133"/>
                <a:gd name="T59" fmla="*/ 7 h 160"/>
                <a:gd name="T60" fmla="*/ 44 w 133"/>
                <a:gd name="T61" fmla="*/ 5 h 160"/>
                <a:gd name="T62" fmla="*/ 50 w 133"/>
                <a:gd name="T63" fmla="*/ 2 h 160"/>
                <a:gd name="T64" fmla="*/ 56 w 133"/>
                <a:gd name="T65" fmla="*/ 1 h 160"/>
                <a:gd name="T66" fmla="*/ 64 w 133"/>
                <a:gd name="T67" fmla="*/ 0 h 160"/>
                <a:gd name="T68" fmla="*/ 64 w 133"/>
                <a:gd name="T69" fmla="*/ 0 h 160"/>
                <a:gd name="T70" fmla="*/ 71 w 133"/>
                <a:gd name="T71" fmla="*/ 0 h 160"/>
                <a:gd name="T72" fmla="*/ 77 w 133"/>
                <a:gd name="T73" fmla="*/ 1 h 160"/>
                <a:gd name="T74" fmla="*/ 83 w 133"/>
                <a:gd name="T75" fmla="*/ 2 h 160"/>
                <a:gd name="T76" fmla="*/ 90 w 133"/>
                <a:gd name="T77" fmla="*/ 5 h 160"/>
                <a:gd name="T78" fmla="*/ 101 w 133"/>
                <a:gd name="T79" fmla="*/ 12 h 160"/>
                <a:gd name="T80" fmla="*/ 112 w 133"/>
                <a:gd name="T81" fmla="*/ 21 h 160"/>
                <a:gd name="T82" fmla="*/ 120 w 133"/>
                <a:gd name="T83" fmla="*/ 33 h 160"/>
                <a:gd name="T84" fmla="*/ 126 w 133"/>
                <a:gd name="T85" fmla="*/ 47 h 160"/>
                <a:gd name="T86" fmla="*/ 131 w 133"/>
                <a:gd name="T87" fmla="*/ 61 h 160"/>
                <a:gd name="T88" fmla="*/ 133 w 133"/>
                <a:gd name="T89" fmla="*/ 77 h 160"/>
                <a:gd name="T90" fmla="*/ 133 w 133"/>
                <a:gd name="T91" fmla="*/ 7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" h="160">
                  <a:moveTo>
                    <a:pt x="133" y="77"/>
                  </a:moveTo>
                  <a:lnTo>
                    <a:pt x="133" y="77"/>
                  </a:lnTo>
                  <a:lnTo>
                    <a:pt x="132" y="94"/>
                  </a:lnTo>
                  <a:lnTo>
                    <a:pt x="129" y="108"/>
                  </a:lnTo>
                  <a:lnTo>
                    <a:pt x="123" y="122"/>
                  </a:lnTo>
                  <a:lnTo>
                    <a:pt x="115" y="135"/>
                  </a:lnTo>
                  <a:lnTo>
                    <a:pt x="106" y="144"/>
                  </a:lnTo>
                  <a:lnTo>
                    <a:pt x="95" y="153"/>
                  </a:lnTo>
                  <a:lnTo>
                    <a:pt x="89" y="155"/>
                  </a:lnTo>
                  <a:lnTo>
                    <a:pt x="83" y="157"/>
                  </a:lnTo>
                  <a:lnTo>
                    <a:pt x="76" y="159"/>
                  </a:lnTo>
                  <a:lnTo>
                    <a:pt x="70" y="160"/>
                  </a:lnTo>
                  <a:lnTo>
                    <a:pt x="70" y="160"/>
                  </a:lnTo>
                  <a:lnTo>
                    <a:pt x="62" y="159"/>
                  </a:lnTo>
                  <a:lnTo>
                    <a:pt x="56" y="159"/>
                  </a:lnTo>
                  <a:lnTo>
                    <a:pt x="49" y="156"/>
                  </a:lnTo>
                  <a:lnTo>
                    <a:pt x="43" y="154"/>
                  </a:lnTo>
                  <a:lnTo>
                    <a:pt x="32" y="147"/>
                  </a:lnTo>
                  <a:lnTo>
                    <a:pt x="21" y="138"/>
                  </a:lnTo>
                  <a:lnTo>
                    <a:pt x="13" y="126"/>
                  </a:lnTo>
                  <a:lnTo>
                    <a:pt x="6" y="113"/>
                  </a:lnTo>
                  <a:lnTo>
                    <a:pt x="2" y="98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66"/>
                  </a:lnTo>
                  <a:lnTo>
                    <a:pt x="5" y="50"/>
                  </a:lnTo>
                  <a:lnTo>
                    <a:pt x="9" y="37"/>
                  </a:lnTo>
                  <a:lnTo>
                    <a:pt x="18" y="25"/>
                  </a:lnTo>
                  <a:lnTo>
                    <a:pt x="26" y="14"/>
                  </a:lnTo>
                  <a:lnTo>
                    <a:pt x="38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6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7" y="1"/>
                  </a:lnTo>
                  <a:lnTo>
                    <a:pt x="83" y="2"/>
                  </a:lnTo>
                  <a:lnTo>
                    <a:pt x="90" y="5"/>
                  </a:lnTo>
                  <a:lnTo>
                    <a:pt x="101" y="12"/>
                  </a:lnTo>
                  <a:lnTo>
                    <a:pt x="112" y="21"/>
                  </a:lnTo>
                  <a:lnTo>
                    <a:pt x="120" y="33"/>
                  </a:lnTo>
                  <a:lnTo>
                    <a:pt x="126" y="47"/>
                  </a:lnTo>
                  <a:lnTo>
                    <a:pt x="131" y="61"/>
                  </a:lnTo>
                  <a:lnTo>
                    <a:pt x="133" y="77"/>
                  </a:lnTo>
                  <a:lnTo>
                    <a:pt x="133" y="7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600"/>
            </a:p>
          </p:txBody>
        </p:sp>
      </p:grpSp>
      <p:sp>
        <p:nvSpPr>
          <p:cNvPr id="15" name="iSļíḓè"/>
          <p:cNvSpPr/>
          <p:nvPr/>
        </p:nvSpPr>
        <p:spPr>
          <a:xfrm>
            <a:off x="6086221" y="1466998"/>
            <a:ext cx="6105779" cy="283293"/>
          </a:xfrm>
          <a:prstGeom prst="rect">
            <a:avLst/>
          </a:prstGeom>
          <a:solidFill>
            <a:srgbClr val="E5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16" name="íṡľîḑè"/>
          <p:cNvSpPr/>
          <p:nvPr/>
        </p:nvSpPr>
        <p:spPr bwMode="auto">
          <a:xfrm rot="18927256">
            <a:off x="7058471" y="1470849"/>
            <a:ext cx="319619" cy="312692"/>
          </a:xfrm>
          <a:custGeom>
            <a:avLst/>
            <a:gdLst>
              <a:gd name="T0" fmla="*/ 168 w 255"/>
              <a:gd name="T1" fmla="*/ 24 h 256"/>
              <a:gd name="T2" fmla="*/ 9 w 255"/>
              <a:gd name="T3" fmla="*/ 0 h 256"/>
              <a:gd name="T4" fmla="*/ 9 w 255"/>
              <a:gd name="T5" fmla="*/ 0 h 256"/>
              <a:gd name="T6" fmla="*/ 5 w 255"/>
              <a:gd name="T7" fmla="*/ 0 h 256"/>
              <a:gd name="T8" fmla="*/ 1 w 255"/>
              <a:gd name="T9" fmla="*/ 1 h 256"/>
              <a:gd name="T10" fmla="*/ 0 w 255"/>
              <a:gd name="T11" fmla="*/ 5 h 256"/>
              <a:gd name="T12" fmla="*/ 0 w 255"/>
              <a:gd name="T13" fmla="*/ 10 h 256"/>
              <a:gd name="T14" fmla="*/ 24 w 255"/>
              <a:gd name="T15" fmla="*/ 168 h 256"/>
              <a:gd name="T16" fmla="*/ 24 w 255"/>
              <a:gd name="T17" fmla="*/ 168 h 256"/>
              <a:gd name="T18" fmla="*/ 25 w 255"/>
              <a:gd name="T19" fmla="*/ 172 h 256"/>
              <a:gd name="T20" fmla="*/ 27 w 255"/>
              <a:gd name="T21" fmla="*/ 177 h 256"/>
              <a:gd name="T22" fmla="*/ 27 w 255"/>
              <a:gd name="T23" fmla="*/ 177 h 256"/>
              <a:gd name="T24" fmla="*/ 32 w 255"/>
              <a:gd name="T25" fmla="*/ 180 h 256"/>
              <a:gd name="T26" fmla="*/ 37 w 255"/>
              <a:gd name="T27" fmla="*/ 183 h 256"/>
              <a:gd name="T28" fmla="*/ 77 w 255"/>
              <a:gd name="T29" fmla="*/ 143 h 256"/>
              <a:gd name="T30" fmla="*/ 190 w 255"/>
              <a:gd name="T31" fmla="*/ 256 h 256"/>
              <a:gd name="T32" fmla="*/ 255 w 255"/>
              <a:gd name="T33" fmla="*/ 190 h 256"/>
              <a:gd name="T34" fmla="*/ 143 w 255"/>
              <a:gd name="T35" fmla="*/ 77 h 256"/>
              <a:gd name="T36" fmla="*/ 181 w 255"/>
              <a:gd name="T37" fmla="*/ 38 h 256"/>
              <a:gd name="T38" fmla="*/ 181 w 255"/>
              <a:gd name="T39" fmla="*/ 38 h 256"/>
              <a:gd name="T40" fmla="*/ 180 w 255"/>
              <a:gd name="T41" fmla="*/ 32 h 256"/>
              <a:gd name="T42" fmla="*/ 177 w 255"/>
              <a:gd name="T43" fmla="*/ 29 h 256"/>
              <a:gd name="T44" fmla="*/ 173 w 255"/>
              <a:gd name="T45" fmla="*/ 25 h 256"/>
              <a:gd name="T46" fmla="*/ 168 w 255"/>
              <a:gd name="T47" fmla="*/ 24 h 256"/>
              <a:gd name="T48" fmla="*/ 168 w 255"/>
              <a:gd name="T49" fmla="*/ 2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5" h="256">
                <a:moveTo>
                  <a:pt x="168" y="24"/>
                </a:moveTo>
                <a:lnTo>
                  <a:pt x="9" y="0"/>
                </a:lnTo>
                <a:lnTo>
                  <a:pt x="9" y="0"/>
                </a:lnTo>
                <a:lnTo>
                  <a:pt x="5" y="0"/>
                </a:lnTo>
                <a:lnTo>
                  <a:pt x="1" y="1"/>
                </a:lnTo>
                <a:lnTo>
                  <a:pt x="0" y="5"/>
                </a:lnTo>
                <a:lnTo>
                  <a:pt x="0" y="10"/>
                </a:lnTo>
                <a:lnTo>
                  <a:pt x="24" y="168"/>
                </a:lnTo>
                <a:lnTo>
                  <a:pt x="24" y="168"/>
                </a:lnTo>
                <a:lnTo>
                  <a:pt x="25" y="172"/>
                </a:lnTo>
                <a:lnTo>
                  <a:pt x="27" y="177"/>
                </a:lnTo>
                <a:lnTo>
                  <a:pt x="27" y="177"/>
                </a:lnTo>
                <a:lnTo>
                  <a:pt x="32" y="180"/>
                </a:lnTo>
                <a:lnTo>
                  <a:pt x="37" y="183"/>
                </a:lnTo>
                <a:lnTo>
                  <a:pt x="77" y="143"/>
                </a:lnTo>
                <a:lnTo>
                  <a:pt x="190" y="256"/>
                </a:lnTo>
                <a:lnTo>
                  <a:pt x="255" y="190"/>
                </a:lnTo>
                <a:lnTo>
                  <a:pt x="143" y="77"/>
                </a:lnTo>
                <a:lnTo>
                  <a:pt x="181" y="38"/>
                </a:lnTo>
                <a:lnTo>
                  <a:pt x="181" y="38"/>
                </a:lnTo>
                <a:lnTo>
                  <a:pt x="180" y="32"/>
                </a:lnTo>
                <a:lnTo>
                  <a:pt x="177" y="29"/>
                </a:lnTo>
                <a:lnTo>
                  <a:pt x="173" y="25"/>
                </a:lnTo>
                <a:lnTo>
                  <a:pt x="168" y="24"/>
                </a:lnTo>
                <a:lnTo>
                  <a:pt x="16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17" name="í$ḷiḍe"/>
          <p:cNvSpPr/>
          <p:nvPr/>
        </p:nvSpPr>
        <p:spPr>
          <a:xfrm>
            <a:off x="5867637" y="3588717"/>
            <a:ext cx="361735" cy="32692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18" name="ïslïďê"/>
          <p:cNvSpPr/>
          <p:nvPr/>
        </p:nvSpPr>
        <p:spPr>
          <a:xfrm>
            <a:off x="0" y="2414401"/>
            <a:ext cx="5615459" cy="334689"/>
          </a:xfrm>
          <a:prstGeom prst="rect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 dirty="0"/>
          </a:p>
        </p:txBody>
      </p:sp>
      <p:sp>
        <p:nvSpPr>
          <p:cNvPr id="24" name="íşlîḓé"/>
          <p:cNvSpPr/>
          <p:nvPr/>
        </p:nvSpPr>
        <p:spPr>
          <a:xfrm>
            <a:off x="8150878" y="1474167"/>
            <a:ext cx="1949209" cy="306055"/>
          </a:xfrm>
          <a:prstGeom prst="rect">
            <a:avLst/>
          </a:prstGeom>
        </p:spPr>
        <p:txBody>
          <a:bodyPr wrap="none" anchor="ctr" anchorCtr="0">
            <a:normAutofit fontScale="92500" lnSpcReduction="20000"/>
          </a:bodyPr>
          <a:lstStyle/>
          <a:p>
            <a:pPr>
              <a:buClr>
                <a:srgbClr val="E24848"/>
              </a:buClr>
            </a:pPr>
            <a:r>
              <a:rPr lang="zh-CN" altLang="en-US" b="1" dirty="0">
                <a:solidFill>
                  <a:schemeClr val="bg1"/>
                </a:solidFill>
              </a:rPr>
              <a:t>特殊结果</a:t>
            </a:r>
          </a:p>
        </p:txBody>
      </p:sp>
      <p:sp>
        <p:nvSpPr>
          <p:cNvPr id="27" name="iś1ïḋe"/>
          <p:cNvSpPr/>
          <p:nvPr/>
        </p:nvSpPr>
        <p:spPr>
          <a:xfrm>
            <a:off x="936405" y="2460178"/>
            <a:ext cx="3211634" cy="246221"/>
          </a:xfrm>
          <a:prstGeom prst="rect">
            <a:avLst/>
          </a:prstGeom>
        </p:spPr>
        <p:txBody>
          <a:bodyPr wrap="none" lIns="90000" tIns="46800" rIns="90000" bIns="46800" anchor="ctr" anchorCtr="0">
            <a:noAutofit/>
          </a:bodyPr>
          <a:lstStyle/>
          <a:p>
            <a:pPr>
              <a:buClr>
                <a:srgbClr val="E24848"/>
              </a:buClr>
            </a:pPr>
            <a:r>
              <a:rPr lang="zh-CN" altLang="en-US" b="1" dirty="0">
                <a:solidFill>
                  <a:schemeClr val="bg1"/>
                </a:solidFill>
              </a:rPr>
              <a:t>实验结论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3108" y="2942174"/>
            <a:ext cx="4564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实验比较了不同攻击算法对对抗攻击的影响，证明了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I-FGSM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算法的优越性以及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MI-FGSM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算法的泛化能力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实验利用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Ensemble Attack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技术有效提升了模型性能，增加了模型泛化能力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实验为对抗攻击提供了基本思想，便于后续拓展研究。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87723" y="2012712"/>
            <a:ext cx="257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某些模型，经过攻击，性能反而得到提升。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229669" y="5163554"/>
            <a:ext cx="257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无训练集黑盒攻击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单像素攻击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迁移攻击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防御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817671" y="5181049"/>
            <a:ext cx="461665" cy="1228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拓展方向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" y="0"/>
            <a:ext cx="1129250" cy="952896"/>
          </a:xfrm>
          <a:prstGeom prst="rect">
            <a:avLst/>
          </a:prstGeom>
        </p:spPr>
      </p:pic>
      <p:sp>
        <p:nvSpPr>
          <p:cNvPr id="42" name="燕尾形 37"/>
          <p:cNvSpPr/>
          <p:nvPr/>
        </p:nvSpPr>
        <p:spPr>
          <a:xfrm rot="10800000">
            <a:off x="9316363" y="5444626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燕尾形 38"/>
          <p:cNvSpPr/>
          <p:nvPr/>
        </p:nvSpPr>
        <p:spPr>
          <a:xfrm rot="10800000">
            <a:off x="10399777" y="5439402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23120" y="18045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ADB9CA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总结展望</a:t>
            </a:r>
            <a:endParaRPr lang="zh-CN" altLang="en-US" sz="3200" b="1" dirty="0">
              <a:solidFill>
                <a:srgbClr val="ADB9CA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9" name="íṡľîḑè"/>
          <p:cNvSpPr/>
          <p:nvPr/>
        </p:nvSpPr>
        <p:spPr bwMode="auto">
          <a:xfrm rot="2728193">
            <a:off x="5897202" y="4056093"/>
            <a:ext cx="319619" cy="312692"/>
          </a:xfrm>
          <a:custGeom>
            <a:avLst/>
            <a:gdLst>
              <a:gd name="T0" fmla="*/ 168 w 255"/>
              <a:gd name="T1" fmla="*/ 24 h 256"/>
              <a:gd name="T2" fmla="*/ 9 w 255"/>
              <a:gd name="T3" fmla="*/ 0 h 256"/>
              <a:gd name="T4" fmla="*/ 9 w 255"/>
              <a:gd name="T5" fmla="*/ 0 h 256"/>
              <a:gd name="T6" fmla="*/ 5 w 255"/>
              <a:gd name="T7" fmla="*/ 0 h 256"/>
              <a:gd name="T8" fmla="*/ 1 w 255"/>
              <a:gd name="T9" fmla="*/ 1 h 256"/>
              <a:gd name="T10" fmla="*/ 0 w 255"/>
              <a:gd name="T11" fmla="*/ 5 h 256"/>
              <a:gd name="T12" fmla="*/ 0 w 255"/>
              <a:gd name="T13" fmla="*/ 10 h 256"/>
              <a:gd name="T14" fmla="*/ 24 w 255"/>
              <a:gd name="T15" fmla="*/ 168 h 256"/>
              <a:gd name="T16" fmla="*/ 24 w 255"/>
              <a:gd name="T17" fmla="*/ 168 h 256"/>
              <a:gd name="T18" fmla="*/ 25 w 255"/>
              <a:gd name="T19" fmla="*/ 172 h 256"/>
              <a:gd name="T20" fmla="*/ 27 w 255"/>
              <a:gd name="T21" fmla="*/ 177 h 256"/>
              <a:gd name="T22" fmla="*/ 27 w 255"/>
              <a:gd name="T23" fmla="*/ 177 h 256"/>
              <a:gd name="T24" fmla="*/ 32 w 255"/>
              <a:gd name="T25" fmla="*/ 180 h 256"/>
              <a:gd name="T26" fmla="*/ 37 w 255"/>
              <a:gd name="T27" fmla="*/ 183 h 256"/>
              <a:gd name="T28" fmla="*/ 77 w 255"/>
              <a:gd name="T29" fmla="*/ 143 h 256"/>
              <a:gd name="T30" fmla="*/ 190 w 255"/>
              <a:gd name="T31" fmla="*/ 256 h 256"/>
              <a:gd name="T32" fmla="*/ 255 w 255"/>
              <a:gd name="T33" fmla="*/ 190 h 256"/>
              <a:gd name="T34" fmla="*/ 143 w 255"/>
              <a:gd name="T35" fmla="*/ 77 h 256"/>
              <a:gd name="T36" fmla="*/ 181 w 255"/>
              <a:gd name="T37" fmla="*/ 38 h 256"/>
              <a:gd name="T38" fmla="*/ 181 w 255"/>
              <a:gd name="T39" fmla="*/ 38 h 256"/>
              <a:gd name="T40" fmla="*/ 180 w 255"/>
              <a:gd name="T41" fmla="*/ 32 h 256"/>
              <a:gd name="T42" fmla="*/ 177 w 255"/>
              <a:gd name="T43" fmla="*/ 29 h 256"/>
              <a:gd name="T44" fmla="*/ 173 w 255"/>
              <a:gd name="T45" fmla="*/ 25 h 256"/>
              <a:gd name="T46" fmla="*/ 168 w 255"/>
              <a:gd name="T47" fmla="*/ 24 h 256"/>
              <a:gd name="T48" fmla="*/ 168 w 255"/>
              <a:gd name="T49" fmla="*/ 2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5" h="256">
                <a:moveTo>
                  <a:pt x="168" y="24"/>
                </a:moveTo>
                <a:lnTo>
                  <a:pt x="9" y="0"/>
                </a:lnTo>
                <a:lnTo>
                  <a:pt x="9" y="0"/>
                </a:lnTo>
                <a:lnTo>
                  <a:pt x="5" y="0"/>
                </a:lnTo>
                <a:lnTo>
                  <a:pt x="1" y="1"/>
                </a:lnTo>
                <a:lnTo>
                  <a:pt x="0" y="5"/>
                </a:lnTo>
                <a:lnTo>
                  <a:pt x="0" y="10"/>
                </a:lnTo>
                <a:lnTo>
                  <a:pt x="24" y="168"/>
                </a:lnTo>
                <a:lnTo>
                  <a:pt x="24" y="168"/>
                </a:lnTo>
                <a:lnTo>
                  <a:pt x="25" y="172"/>
                </a:lnTo>
                <a:lnTo>
                  <a:pt x="27" y="177"/>
                </a:lnTo>
                <a:lnTo>
                  <a:pt x="27" y="177"/>
                </a:lnTo>
                <a:lnTo>
                  <a:pt x="32" y="180"/>
                </a:lnTo>
                <a:lnTo>
                  <a:pt x="37" y="183"/>
                </a:lnTo>
                <a:lnTo>
                  <a:pt x="77" y="143"/>
                </a:lnTo>
                <a:lnTo>
                  <a:pt x="190" y="256"/>
                </a:lnTo>
                <a:lnTo>
                  <a:pt x="255" y="190"/>
                </a:lnTo>
                <a:lnTo>
                  <a:pt x="143" y="77"/>
                </a:lnTo>
                <a:lnTo>
                  <a:pt x="181" y="38"/>
                </a:lnTo>
                <a:lnTo>
                  <a:pt x="181" y="38"/>
                </a:lnTo>
                <a:lnTo>
                  <a:pt x="180" y="32"/>
                </a:lnTo>
                <a:lnTo>
                  <a:pt x="177" y="29"/>
                </a:lnTo>
                <a:lnTo>
                  <a:pt x="173" y="25"/>
                </a:lnTo>
                <a:lnTo>
                  <a:pt x="168" y="24"/>
                </a:lnTo>
                <a:lnTo>
                  <a:pt x="16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45" name="íṡľîḑè"/>
          <p:cNvSpPr/>
          <p:nvPr/>
        </p:nvSpPr>
        <p:spPr bwMode="auto">
          <a:xfrm rot="8141036">
            <a:off x="4888403" y="2420554"/>
            <a:ext cx="319619" cy="312692"/>
          </a:xfrm>
          <a:custGeom>
            <a:avLst/>
            <a:gdLst>
              <a:gd name="T0" fmla="*/ 168 w 255"/>
              <a:gd name="T1" fmla="*/ 24 h 256"/>
              <a:gd name="T2" fmla="*/ 9 w 255"/>
              <a:gd name="T3" fmla="*/ 0 h 256"/>
              <a:gd name="T4" fmla="*/ 9 w 255"/>
              <a:gd name="T5" fmla="*/ 0 h 256"/>
              <a:gd name="T6" fmla="*/ 5 w 255"/>
              <a:gd name="T7" fmla="*/ 0 h 256"/>
              <a:gd name="T8" fmla="*/ 1 w 255"/>
              <a:gd name="T9" fmla="*/ 1 h 256"/>
              <a:gd name="T10" fmla="*/ 0 w 255"/>
              <a:gd name="T11" fmla="*/ 5 h 256"/>
              <a:gd name="T12" fmla="*/ 0 w 255"/>
              <a:gd name="T13" fmla="*/ 10 h 256"/>
              <a:gd name="T14" fmla="*/ 24 w 255"/>
              <a:gd name="T15" fmla="*/ 168 h 256"/>
              <a:gd name="T16" fmla="*/ 24 w 255"/>
              <a:gd name="T17" fmla="*/ 168 h 256"/>
              <a:gd name="T18" fmla="*/ 25 w 255"/>
              <a:gd name="T19" fmla="*/ 172 h 256"/>
              <a:gd name="T20" fmla="*/ 27 w 255"/>
              <a:gd name="T21" fmla="*/ 177 h 256"/>
              <a:gd name="T22" fmla="*/ 27 w 255"/>
              <a:gd name="T23" fmla="*/ 177 h 256"/>
              <a:gd name="T24" fmla="*/ 32 w 255"/>
              <a:gd name="T25" fmla="*/ 180 h 256"/>
              <a:gd name="T26" fmla="*/ 37 w 255"/>
              <a:gd name="T27" fmla="*/ 183 h 256"/>
              <a:gd name="T28" fmla="*/ 77 w 255"/>
              <a:gd name="T29" fmla="*/ 143 h 256"/>
              <a:gd name="T30" fmla="*/ 190 w 255"/>
              <a:gd name="T31" fmla="*/ 256 h 256"/>
              <a:gd name="T32" fmla="*/ 255 w 255"/>
              <a:gd name="T33" fmla="*/ 190 h 256"/>
              <a:gd name="T34" fmla="*/ 143 w 255"/>
              <a:gd name="T35" fmla="*/ 77 h 256"/>
              <a:gd name="T36" fmla="*/ 181 w 255"/>
              <a:gd name="T37" fmla="*/ 38 h 256"/>
              <a:gd name="T38" fmla="*/ 181 w 255"/>
              <a:gd name="T39" fmla="*/ 38 h 256"/>
              <a:gd name="T40" fmla="*/ 180 w 255"/>
              <a:gd name="T41" fmla="*/ 32 h 256"/>
              <a:gd name="T42" fmla="*/ 177 w 255"/>
              <a:gd name="T43" fmla="*/ 29 h 256"/>
              <a:gd name="T44" fmla="*/ 173 w 255"/>
              <a:gd name="T45" fmla="*/ 25 h 256"/>
              <a:gd name="T46" fmla="*/ 168 w 255"/>
              <a:gd name="T47" fmla="*/ 24 h 256"/>
              <a:gd name="T48" fmla="*/ 168 w 255"/>
              <a:gd name="T49" fmla="*/ 2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5" h="256">
                <a:moveTo>
                  <a:pt x="168" y="24"/>
                </a:moveTo>
                <a:lnTo>
                  <a:pt x="9" y="0"/>
                </a:lnTo>
                <a:lnTo>
                  <a:pt x="9" y="0"/>
                </a:lnTo>
                <a:lnTo>
                  <a:pt x="5" y="0"/>
                </a:lnTo>
                <a:lnTo>
                  <a:pt x="1" y="1"/>
                </a:lnTo>
                <a:lnTo>
                  <a:pt x="0" y="5"/>
                </a:lnTo>
                <a:lnTo>
                  <a:pt x="0" y="10"/>
                </a:lnTo>
                <a:lnTo>
                  <a:pt x="24" y="168"/>
                </a:lnTo>
                <a:lnTo>
                  <a:pt x="24" y="168"/>
                </a:lnTo>
                <a:lnTo>
                  <a:pt x="25" y="172"/>
                </a:lnTo>
                <a:lnTo>
                  <a:pt x="27" y="177"/>
                </a:lnTo>
                <a:lnTo>
                  <a:pt x="27" y="177"/>
                </a:lnTo>
                <a:lnTo>
                  <a:pt x="32" y="180"/>
                </a:lnTo>
                <a:lnTo>
                  <a:pt x="37" y="183"/>
                </a:lnTo>
                <a:lnTo>
                  <a:pt x="77" y="143"/>
                </a:lnTo>
                <a:lnTo>
                  <a:pt x="190" y="256"/>
                </a:lnTo>
                <a:lnTo>
                  <a:pt x="255" y="190"/>
                </a:lnTo>
                <a:lnTo>
                  <a:pt x="143" y="77"/>
                </a:lnTo>
                <a:lnTo>
                  <a:pt x="181" y="38"/>
                </a:lnTo>
                <a:lnTo>
                  <a:pt x="181" y="38"/>
                </a:lnTo>
                <a:lnTo>
                  <a:pt x="180" y="32"/>
                </a:lnTo>
                <a:lnTo>
                  <a:pt x="177" y="29"/>
                </a:lnTo>
                <a:lnTo>
                  <a:pt x="173" y="25"/>
                </a:lnTo>
                <a:lnTo>
                  <a:pt x="168" y="24"/>
                </a:lnTo>
                <a:lnTo>
                  <a:pt x="16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D037A27-928E-480F-8C0D-AA75A2CB4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44" y="3389915"/>
            <a:ext cx="4784748" cy="26286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437322"/>
            <a:ext cx="121920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 rot="5400000">
            <a:off x="4848292" y="-2667599"/>
            <a:ext cx="2495417" cy="12192002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194713" y="2180691"/>
            <a:ext cx="4514731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649244" y="2181893"/>
            <a:ext cx="4514731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35626" y="2853753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+mn-ea"/>
              </a:rPr>
              <a:t>感谢观看</a:t>
            </a:r>
          </a:p>
        </p:txBody>
      </p:sp>
      <p:sp>
        <p:nvSpPr>
          <p:cNvPr id="26" name="矩形 25"/>
          <p:cNvSpPr/>
          <p:nvPr/>
        </p:nvSpPr>
        <p:spPr>
          <a:xfrm rot="5400000">
            <a:off x="5726795" y="-1426489"/>
            <a:ext cx="738414" cy="12192002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2" y="294450"/>
            <a:ext cx="2404643" cy="202911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9136560" y="5152872"/>
            <a:ext cx="2319345" cy="1228050"/>
            <a:chOff x="221160" y="5152872"/>
            <a:chExt cx="2319345" cy="1228050"/>
          </a:xfrm>
        </p:grpSpPr>
        <p:sp>
          <p:nvSpPr>
            <p:cNvPr id="29" name="燕尾形 67"/>
            <p:cNvSpPr/>
            <p:nvPr/>
          </p:nvSpPr>
          <p:spPr>
            <a:xfrm>
              <a:off x="1312456" y="5152873"/>
              <a:ext cx="1228049" cy="1228049"/>
            </a:xfrm>
            <a:prstGeom prst="chevron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68"/>
            <p:cNvSpPr/>
            <p:nvPr/>
          </p:nvSpPr>
          <p:spPr>
            <a:xfrm>
              <a:off x="221160" y="5152872"/>
              <a:ext cx="1228049" cy="1228049"/>
            </a:xfrm>
            <a:prstGeom prst="chevron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276062" cy="6858000"/>
          </a:xfrm>
          <a:prstGeom prst="rect">
            <a:avLst/>
          </a:prstGeom>
          <a:solidFill>
            <a:srgbClr val="CED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09318" y="0"/>
            <a:ext cx="2282681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437322"/>
            <a:ext cx="121920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51" y="1404497"/>
            <a:ext cx="4751242" cy="400925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6928309" y="3246158"/>
            <a:ext cx="718355" cy="567446"/>
            <a:chOff x="7978386" y="1830200"/>
            <a:chExt cx="718355" cy="567446"/>
          </a:xfrm>
        </p:grpSpPr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7978386" y="1848678"/>
              <a:ext cx="718355" cy="548968"/>
              <a:chOff x="6065" y="1638"/>
              <a:chExt cx="933" cy="713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6391" y="1805"/>
                <a:ext cx="607" cy="546"/>
              </a:xfrm>
              <a:custGeom>
                <a:avLst/>
                <a:gdLst>
                  <a:gd name="T0" fmla="*/ 0 w 607"/>
                  <a:gd name="T1" fmla="*/ 0 h 546"/>
                  <a:gd name="T2" fmla="*/ 607 w 607"/>
                  <a:gd name="T3" fmla="*/ 0 h 546"/>
                  <a:gd name="T4" fmla="*/ 607 w 607"/>
                  <a:gd name="T5" fmla="*/ 432 h 546"/>
                  <a:gd name="T6" fmla="*/ 502 w 607"/>
                  <a:gd name="T7" fmla="*/ 432 h 546"/>
                  <a:gd name="T8" fmla="*/ 502 w 607"/>
                  <a:gd name="T9" fmla="*/ 546 h 546"/>
                  <a:gd name="T10" fmla="*/ 388 w 607"/>
                  <a:gd name="T11" fmla="*/ 432 h 546"/>
                  <a:gd name="T12" fmla="*/ 0 w 607"/>
                  <a:gd name="T13" fmla="*/ 432 h 546"/>
                  <a:gd name="T14" fmla="*/ 0 w 607"/>
                  <a:gd name="T1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7" h="546">
                    <a:moveTo>
                      <a:pt x="0" y="0"/>
                    </a:moveTo>
                    <a:lnTo>
                      <a:pt x="607" y="0"/>
                    </a:lnTo>
                    <a:lnTo>
                      <a:pt x="607" y="432"/>
                    </a:lnTo>
                    <a:lnTo>
                      <a:pt x="502" y="432"/>
                    </a:lnTo>
                    <a:lnTo>
                      <a:pt x="502" y="546"/>
                    </a:lnTo>
                    <a:lnTo>
                      <a:pt x="388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6084" y="1657"/>
                <a:ext cx="805" cy="632"/>
              </a:xfrm>
              <a:custGeom>
                <a:avLst/>
                <a:gdLst>
                  <a:gd name="T0" fmla="*/ 805 w 805"/>
                  <a:gd name="T1" fmla="*/ 0 h 632"/>
                  <a:gd name="T2" fmla="*/ 0 w 805"/>
                  <a:gd name="T3" fmla="*/ 0 h 632"/>
                  <a:gd name="T4" fmla="*/ 0 w 805"/>
                  <a:gd name="T5" fmla="*/ 482 h 632"/>
                  <a:gd name="T6" fmla="*/ 127 w 805"/>
                  <a:gd name="T7" fmla="*/ 482 h 632"/>
                  <a:gd name="T8" fmla="*/ 127 w 805"/>
                  <a:gd name="T9" fmla="*/ 632 h 632"/>
                  <a:gd name="T10" fmla="*/ 293 w 805"/>
                  <a:gd name="T11" fmla="*/ 482 h 632"/>
                  <a:gd name="T12" fmla="*/ 805 w 805"/>
                  <a:gd name="T13" fmla="*/ 482 h 632"/>
                  <a:gd name="T14" fmla="*/ 805 w 805"/>
                  <a:gd name="T15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5" h="632">
                    <a:moveTo>
                      <a:pt x="805" y="0"/>
                    </a:moveTo>
                    <a:lnTo>
                      <a:pt x="0" y="0"/>
                    </a:lnTo>
                    <a:lnTo>
                      <a:pt x="0" y="482"/>
                    </a:lnTo>
                    <a:lnTo>
                      <a:pt x="127" y="482"/>
                    </a:lnTo>
                    <a:lnTo>
                      <a:pt x="127" y="632"/>
                    </a:lnTo>
                    <a:lnTo>
                      <a:pt x="293" y="482"/>
                    </a:lnTo>
                    <a:lnTo>
                      <a:pt x="805" y="482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7"/>
              <p:cNvSpPr>
                <a:spLocks noEditPoints="1"/>
              </p:cNvSpPr>
              <p:nvPr/>
            </p:nvSpPr>
            <p:spPr bwMode="auto">
              <a:xfrm>
                <a:off x="6065" y="1638"/>
                <a:ext cx="843" cy="694"/>
              </a:xfrm>
              <a:custGeom>
                <a:avLst/>
                <a:gdLst>
                  <a:gd name="T0" fmla="*/ 126 w 843"/>
                  <a:gd name="T1" fmla="*/ 694 h 694"/>
                  <a:gd name="T2" fmla="*/ 126 w 843"/>
                  <a:gd name="T3" fmla="*/ 520 h 694"/>
                  <a:gd name="T4" fmla="*/ 0 w 843"/>
                  <a:gd name="T5" fmla="*/ 520 h 694"/>
                  <a:gd name="T6" fmla="*/ 0 w 843"/>
                  <a:gd name="T7" fmla="*/ 0 h 694"/>
                  <a:gd name="T8" fmla="*/ 843 w 843"/>
                  <a:gd name="T9" fmla="*/ 0 h 694"/>
                  <a:gd name="T10" fmla="*/ 843 w 843"/>
                  <a:gd name="T11" fmla="*/ 520 h 694"/>
                  <a:gd name="T12" fmla="*/ 319 w 843"/>
                  <a:gd name="T13" fmla="*/ 520 h 694"/>
                  <a:gd name="T14" fmla="*/ 126 w 843"/>
                  <a:gd name="T15" fmla="*/ 694 h 694"/>
                  <a:gd name="T16" fmla="*/ 38 w 843"/>
                  <a:gd name="T17" fmla="*/ 482 h 694"/>
                  <a:gd name="T18" fmla="*/ 165 w 843"/>
                  <a:gd name="T19" fmla="*/ 482 h 694"/>
                  <a:gd name="T20" fmla="*/ 165 w 843"/>
                  <a:gd name="T21" fmla="*/ 608 h 694"/>
                  <a:gd name="T22" fmla="*/ 305 w 843"/>
                  <a:gd name="T23" fmla="*/ 482 h 694"/>
                  <a:gd name="T24" fmla="*/ 805 w 843"/>
                  <a:gd name="T25" fmla="*/ 482 h 694"/>
                  <a:gd name="T26" fmla="*/ 805 w 843"/>
                  <a:gd name="T27" fmla="*/ 38 h 694"/>
                  <a:gd name="T28" fmla="*/ 38 w 843"/>
                  <a:gd name="T29" fmla="*/ 38 h 694"/>
                  <a:gd name="T30" fmla="*/ 38 w 843"/>
                  <a:gd name="T31" fmla="*/ 482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3" h="694">
                    <a:moveTo>
                      <a:pt x="126" y="694"/>
                    </a:moveTo>
                    <a:lnTo>
                      <a:pt x="126" y="520"/>
                    </a:lnTo>
                    <a:lnTo>
                      <a:pt x="0" y="520"/>
                    </a:lnTo>
                    <a:lnTo>
                      <a:pt x="0" y="0"/>
                    </a:lnTo>
                    <a:lnTo>
                      <a:pt x="843" y="0"/>
                    </a:lnTo>
                    <a:lnTo>
                      <a:pt x="843" y="520"/>
                    </a:lnTo>
                    <a:lnTo>
                      <a:pt x="319" y="520"/>
                    </a:lnTo>
                    <a:lnTo>
                      <a:pt x="126" y="694"/>
                    </a:lnTo>
                    <a:close/>
                    <a:moveTo>
                      <a:pt x="38" y="482"/>
                    </a:moveTo>
                    <a:lnTo>
                      <a:pt x="165" y="482"/>
                    </a:lnTo>
                    <a:lnTo>
                      <a:pt x="165" y="608"/>
                    </a:lnTo>
                    <a:lnTo>
                      <a:pt x="305" y="482"/>
                    </a:lnTo>
                    <a:lnTo>
                      <a:pt x="805" y="482"/>
                    </a:lnTo>
                    <a:lnTo>
                      <a:pt x="805" y="38"/>
                    </a:lnTo>
                    <a:lnTo>
                      <a:pt x="38" y="38"/>
                    </a:lnTo>
                    <a:lnTo>
                      <a:pt x="38" y="482"/>
                    </a:lnTo>
                    <a:close/>
                  </a:path>
                </a:pathLst>
              </a:custGeom>
              <a:solidFill>
                <a:srgbClr val="282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8"/>
              <p:cNvSpPr/>
              <p:nvPr/>
            </p:nvSpPr>
            <p:spPr bwMode="auto">
              <a:xfrm>
                <a:off x="6144" y="1716"/>
                <a:ext cx="685" cy="363"/>
              </a:xfrm>
              <a:custGeom>
                <a:avLst/>
                <a:gdLst>
                  <a:gd name="T0" fmla="*/ 126 w 685"/>
                  <a:gd name="T1" fmla="*/ 363 h 363"/>
                  <a:gd name="T2" fmla="*/ 0 w 685"/>
                  <a:gd name="T3" fmla="*/ 363 h 363"/>
                  <a:gd name="T4" fmla="*/ 0 w 685"/>
                  <a:gd name="T5" fmla="*/ 0 h 363"/>
                  <a:gd name="T6" fmla="*/ 685 w 685"/>
                  <a:gd name="T7" fmla="*/ 0 h 363"/>
                  <a:gd name="T8" fmla="*/ 685 w 685"/>
                  <a:gd name="T9" fmla="*/ 363 h 363"/>
                  <a:gd name="T10" fmla="*/ 212 w 685"/>
                  <a:gd name="T11" fmla="*/ 363 h 363"/>
                  <a:gd name="T12" fmla="*/ 126 w 685"/>
                  <a:gd name="T13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5" h="363">
                    <a:moveTo>
                      <a:pt x="126" y="363"/>
                    </a:moveTo>
                    <a:lnTo>
                      <a:pt x="0" y="363"/>
                    </a:lnTo>
                    <a:lnTo>
                      <a:pt x="0" y="0"/>
                    </a:lnTo>
                    <a:lnTo>
                      <a:pt x="685" y="0"/>
                    </a:lnTo>
                    <a:lnTo>
                      <a:pt x="685" y="363"/>
                    </a:lnTo>
                    <a:lnTo>
                      <a:pt x="212" y="363"/>
                    </a:lnTo>
                    <a:lnTo>
                      <a:pt x="126" y="363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8132171" y="1830200"/>
              <a:ext cx="25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28309" y="1797822"/>
            <a:ext cx="718355" cy="548968"/>
            <a:chOff x="7978386" y="1848678"/>
            <a:chExt cx="718355" cy="548968"/>
          </a:xfrm>
        </p:grpSpPr>
        <p:grpSp>
          <p:nvGrpSpPr>
            <p:cNvPr id="24" name="Group 4"/>
            <p:cNvGrpSpPr>
              <a:grpSpLocks noChangeAspect="1"/>
            </p:cNvGrpSpPr>
            <p:nvPr/>
          </p:nvGrpSpPr>
          <p:grpSpPr bwMode="auto">
            <a:xfrm>
              <a:off x="7978386" y="1848678"/>
              <a:ext cx="718355" cy="548968"/>
              <a:chOff x="6065" y="1638"/>
              <a:chExt cx="933" cy="713"/>
            </a:xfrm>
          </p:grpSpPr>
          <p:sp>
            <p:nvSpPr>
              <p:cNvPr id="26" name="Freeform 5"/>
              <p:cNvSpPr/>
              <p:nvPr/>
            </p:nvSpPr>
            <p:spPr bwMode="auto">
              <a:xfrm>
                <a:off x="6391" y="1805"/>
                <a:ext cx="607" cy="546"/>
              </a:xfrm>
              <a:custGeom>
                <a:avLst/>
                <a:gdLst>
                  <a:gd name="T0" fmla="*/ 0 w 607"/>
                  <a:gd name="T1" fmla="*/ 0 h 546"/>
                  <a:gd name="T2" fmla="*/ 607 w 607"/>
                  <a:gd name="T3" fmla="*/ 0 h 546"/>
                  <a:gd name="T4" fmla="*/ 607 w 607"/>
                  <a:gd name="T5" fmla="*/ 432 h 546"/>
                  <a:gd name="T6" fmla="*/ 502 w 607"/>
                  <a:gd name="T7" fmla="*/ 432 h 546"/>
                  <a:gd name="T8" fmla="*/ 502 w 607"/>
                  <a:gd name="T9" fmla="*/ 546 h 546"/>
                  <a:gd name="T10" fmla="*/ 388 w 607"/>
                  <a:gd name="T11" fmla="*/ 432 h 546"/>
                  <a:gd name="T12" fmla="*/ 0 w 607"/>
                  <a:gd name="T13" fmla="*/ 432 h 546"/>
                  <a:gd name="T14" fmla="*/ 0 w 607"/>
                  <a:gd name="T1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7" h="546">
                    <a:moveTo>
                      <a:pt x="0" y="0"/>
                    </a:moveTo>
                    <a:lnTo>
                      <a:pt x="607" y="0"/>
                    </a:lnTo>
                    <a:lnTo>
                      <a:pt x="607" y="432"/>
                    </a:lnTo>
                    <a:lnTo>
                      <a:pt x="502" y="432"/>
                    </a:lnTo>
                    <a:lnTo>
                      <a:pt x="502" y="546"/>
                    </a:lnTo>
                    <a:lnTo>
                      <a:pt x="388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6"/>
              <p:cNvSpPr/>
              <p:nvPr/>
            </p:nvSpPr>
            <p:spPr bwMode="auto">
              <a:xfrm>
                <a:off x="6084" y="1657"/>
                <a:ext cx="805" cy="632"/>
              </a:xfrm>
              <a:custGeom>
                <a:avLst/>
                <a:gdLst>
                  <a:gd name="T0" fmla="*/ 805 w 805"/>
                  <a:gd name="T1" fmla="*/ 0 h 632"/>
                  <a:gd name="T2" fmla="*/ 0 w 805"/>
                  <a:gd name="T3" fmla="*/ 0 h 632"/>
                  <a:gd name="T4" fmla="*/ 0 w 805"/>
                  <a:gd name="T5" fmla="*/ 482 h 632"/>
                  <a:gd name="T6" fmla="*/ 127 w 805"/>
                  <a:gd name="T7" fmla="*/ 482 h 632"/>
                  <a:gd name="T8" fmla="*/ 127 w 805"/>
                  <a:gd name="T9" fmla="*/ 632 h 632"/>
                  <a:gd name="T10" fmla="*/ 293 w 805"/>
                  <a:gd name="T11" fmla="*/ 482 h 632"/>
                  <a:gd name="T12" fmla="*/ 805 w 805"/>
                  <a:gd name="T13" fmla="*/ 482 h 632"/>
                  <a:gd name="T14" fmla="*/ 805 w 805"/>
                  <a:gd name="T15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5" h="632">
                    <a:moveTo>
                      <a:pt x="805" y="0"/>
                    </a:moveTo>
                    <a:lnTo>
                      <a:pt x="0" y="0"/>
                    </a:lnTo>
                    <a:lnTo>
                      <a:pt x="0" y="482"/>
                    </a:lnTo>
                    <a:lnTo>
                      <a:pt x="127" y="482"/>
                    </a:lnTo>
                    <a:lnTo>
                      <a:pt x="127" y="632"/>
                    </a:lnTo>
                    <a:lnTo>
                      <a:pt x="293" y="482"/>
                    </a:lnTo>
                    <a:lnTo>
                      <a:pt x="805" y="482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7"/>
              <p:cNvSpPr>
                <a:spLocks noEditPoints="1"/>
              </p:cNvSpPr>
              <p:nvPr/>
            </p:nvSpPr>
            <p:spPr bwMode="auto">
              <a:xfrm>
                <a:off x="6065" y="1638"/>
                <a:ext cx="843" cy="694"/>
              </a:xfrm>
              <a:custGeom>
                <a:avLst/>
                <a:gdLst>
                  <a:gd name="T0" fmla="*/ 126 w 843"/>
                  <a:gd name="T1" fmla="*/ 694 h 694"/>
                  <a:gd name="T2" fmla="*/ 126 w 843"/>
                  <a:gd name="T3" fmla="*/ 520 h 694"/>
                  <a:gd name="T4" fmla="*/ 0 w 843"/>
                  <a:gd name="T5" fmla="*/ 520 h 694"/>
                  <a:gd name="T6" fmla="*/ 0 w 843"/>
                  <a:gd name="T7" fmla="*/ 0 h 694"/>
                  <a:gd name="T8" fmla="*/ 843 w 843"/>
                  <a:gd name="T9" fmla="*/ 0 h 694"/>
                  <a:gd name="T10" fmla="*/ 843 w 843"/>
                  <a:gd name="T11" fmla="*/ 520 h 694"/>
                  <a:gd name="T12" fmla="*/ 319 w 843"/>
                  <a:gd name="T13" fmla="*/ 520 h 694"/>
                  <a:gd name="T14" fmla="*/ 126 w 843"/>
                  <a:gd name="T15" fmla="*/ 694 h 694"/>
                  <a:gd name="T16" fmla="*/ 38 w 843"/>
                  <a:gd name="T17" fmla="*/ 482 h 694"/>
                  <a:gd name="T18" fmla="*/ 165 w 843"/>
                  <a:gd name="T19" fmla="*/ 482 h 694"/>
                  <a:gd name="T20" fmla="*/ 165 w 843"/>
                  <a:gd name="T21" fmla="*/ 608 h 694"/>
                  <a:gd name="T22" fmla="*/ 305 w 843"/>
                  <a:gd name="T23" fmla="*/ 482 h 694"/>
                  <a:gd name="T24" fmla="*/ 805 w 843"/>
                  <a:gd name="T25" fmla="*/ 482 h 694"/>
                  <a:gd name="T26" fmla="*/ 805 w 843"/>
                  <a:gd name="T27" fmla="*/ 38 h 694"/>
                  <a:gd name="T28" fmla="*/ 38 w 843"/>
                  <a:gd name="T29" fmla="*/ 38 h 694"/>
                  <a:gd name="T30" fmla="*/ 38 w 843"/>
                  <a:gd name="T31" fmla="*/ 482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3" h="694">
                    <a:moveTo>
                      <a:pt x="126" y="694"/>
                    </a:moveTo>
                    <a:lnTo>
                      <a:pt x="126" y="520"/>
                    </a:lnTo>
                    <a:lnTo>
                      <a:pt x="0" y="520"/>
                    </a:lnTo>
                    <a:lnTo>
                      <a:pt x="0" y="0"/>
                    </a:lnTo>
                    <a:lnTo>
                      <a:pt x="843" y="0"/>
                    </a:lnTo>
                    <a:lnTo>
                      <a:pt x="843" y="520"/>
                    </a:lnTo>
                    <a:lnTo>
                      <a:pt x="319" y="520"/>
                    </a:lnTo>
                    <a:lnTo>
                      <a:pt x="126" y="694"/>
                    </a:lnTo>
                    <a:close/>
                    <a:moveTo>
                      <a:pt x="38" y="482"/>
                    </a:moveTo>
                    <a:lnTo>
                      <a:pt x="165" y="482"/>
                    </a:lnTo>
                    <a:lnTo>
                      <a:pt x="165" y="608"/>
                    </a:lnTo>
                    <a:lnTo>
                      <a:pt x="305" y="482"/>
                    </a:lnTo>
                    <a:lnTo>
                      <a:pt x="805" y="482"/>
                    </a:lnTo>
                    <a:lnTo>
                      <a:pt x="805" y="38"/>
                    </a:lnTo>
                    <a:lnTo>
                      <a:pt x="38" y="38"/>
                    </a:lnTo>
                    <a:lnTo>
                      <a:pt x="38" y="482"/>
                    </a:lnTo>
                    <a:close/>
                  </a:path>
                </a:pathLst>
              </a:custGeom>
              <a:solidFill>
                <a:srgbClr val="282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8"/>
              <p:cNvSpPr/>
              <p:nvPr/>
            </p:nvSpPr>
            <p:spPr bwMode="auto">
              <a:xfrm>
                <a:off x="6144" y="1716"/>
                <a:ext cx="685" cy="363"/>
              </a:xfrm>
              <a:custGeom>
                <a:avLst/>
                <a:gdLst>
                  <a:gd name="T0" fmla="*/ 126 w 685"/>
                  <a:gd name="T1" fmla="*/ 363 h 363"/>
                  <a:gd name="T2" fmla="*/ 0 w 685"/>
                  <a:gd name="T3" fmla="*/ 363 h 363"/>
                  <a:gd name="T4" fmla="*/ 0 w 685"/>
                  <a:gd name="T5" fmla="*/ 0 h 363"/>
                  <a:gd name="T6" fmla="*/ 685 w 685"/>
                  <a:gd name="T7" fmla="*/ 0 h 363"/>
                  <a:gd name="T8" fmla="*/ 685 w 685"/>
                  <a:gd name="T9" fmla="*/ 363 h 363"/>
                  <a:gd name="T10" fmla="*/ 212 w 685"/>
                  <a:gd name="T11" fmla="*/ 363 h 363"/>
                  <a:gd name="T12" fmla="*/ 126 w 685"/>
                  <a:gd name="T13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5" h="363">
                    <a:moveTo>
                      <a:pt x="126" y="363"/>
                    </a:moveTo>
                    <a:lnTo>
                      <a:pt x="0" y="363"/>
                    </a:lnTo>
                    <a:lnTo>
                      <a:pt x="0" y="0"/>
                    </a:lnTo>
                    <a:lnTo>
                      <a:pt x="685" y="0"/>
                    </a:lnTo>
                    <a:lnTo>
                      <a:pt x="685" y="363"/>
                    </a:lnTo>
                    <a:lnTo>
                      <a:pt x="212" y="363"/>
                    </a:lnTo>
                    <a:lnTo>
                      <a:pt x="126" y="363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8163004" y="1848678"/>
              <a:ext cx="25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28309" y="4692724"/>
            <a:ext cx="718355" cy="567446"/>
            <a:chOff x="7978386" y="1830200"/>
            <a:chExt cx="718355" cy="567446"/>
          </a:xfrm>
        </p:grpSpPr>
        <p:grpSp>
          <p:nvGrpSpPr>
            <p:cNvPr id="53" name="Group 4"/>
            <p:cNvGrpSpPr>
              <a:grpSpLocks noChangeAspect="1"/>
            </p:cNvGrpSpPr>
            <p:nvPr/>
          </p:nvGrpSpPr>
          <p:grpSpPr bwMode="auto">
            <a:xfrm>
              <a:off x="7978386" y="1848678"/>
              <a:ext cx="718355" cy="548968"/>
              <a:chOff x="6065" y="1638"/>
              <a:chExt cx="933" cy="713"/>
            </a:xfrm>
          </p:grpSpPr>
          <p:sp>
            <p:nvSpPr>
              <p:cNvPr id="55" name="Freeform 5"/>
              <p:cNvSpPr/>
              <p:nvPr/>
            </p:nvSpPr>
            <p:spPr bwMode="auto">
              <a:xfrm>
                <a:off x="6391" y="1805"/>
                <a:ext cx="607" cy="546"/>
              </a:xfrm>
              <a:custGeom>
                <a:avLst/>
                <a:gdLst>
                  <a:gd name="T0" fmla="*/ 0 w 607"/>
                  <a:gd name="T1" fmla="*/ 0 h 546"/>
                  <a:gd name="T2" fmla="*/ 607 w 607"/>
                  <a:gd name="T3" fmla="*/ 0 h 546"/>
                  <a:gd name="T4" fmla="*/ 607 w 607"/>
                  <a:gd name="T5" fmla="*/ 432 h 546"/>
                  <a:gd name="T6" fmla="*/ 502 w 607"/>
                  <a:gd name="T7" fmla="*/ 432 h 546"/>
                  <a:gd name="T8" fmla="*/ 502 w 607"/>
                  <a:gd name="T9" fmla="*/ 546 h 546"/>
                  <a:gd name="T10" fmla="*/ 388 w 607"/>
                  <a:gd name="T11" fmla="*/ 432 h 546"/>
                  <a:gd name="T12" fmla="*/ 0 w 607"/>
                  <a:gd name="T13" fmla="*/ 432 h 546"/>
                  <a:gd name="T14" fmla="*/ 0 w 607"/>
                  <a:gd name="T1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7" h="546">
                    <a:moveTo>
                      <a:pt x="0" y="0"/>
                    </a:moveTo>
                    <a:lnTo>
                      <a:pt x="607" y="0"/>
                    </a:lnTo>
                    <a:lnTo>
                      <a:pt x="607" y="432"/>
                    </a:lnTo>
                    <a:lnTo>
                      <a:pt x="502" y="432"/>
                    </a:lnTo>
                    <a:lnTo>
                      <a:pt x="502" y="546"/>
                    </a:lnTo>
                    <a:lnTo>
                      <a:pt x="388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6084" y="1657"/>
                <a:ext cx="805" cy="632"/>
              </a:xfrm>
              <a:custGeom>
                <a:avLst/>
                <a:gdLst>
                  <a:gd name="T0" fmla="*/ 805 w 805"/>
                  <a:gd name="T1" fmla="*/ 0 h 632"/>
                  <a:gd name="T2" fmla="*/ 0 w 805"/>
                  <a:gd name="T3" fmla="*/ 0 h 632"/>
                  <a:gd name="T4" fmla="*/ 0 w 805"/>
                  <a:gd name="T5" fmla="*/ 482 h 632"/>
                  <a:gd name="T6" fmla="*/ 127 w 805"/>
                  <a:gd name="T7" fmla="*/ 482 h 632"/>
                  <a:gd name="T8" fmla="*/ 127 w 805"/>
                  <a:gd name="T9" fmla="*/ 632 h 632"/>
                  <a:gd name="T10" fmla="*/ 293 w 805"/>
                  <a:gd name="T11" fmla="*/ 482 h 632"/>
                  <a:gd name="T12" fmla="*/ 805 w 805"/>
                  <a:gd name="T13" fmla="*/ 482 h 632"/>
                  <a:gd name="T14" fmla="*/ 805 w 805"/>
                  <a:gd name="T15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5" h="632">
                    <a:moveTo>
                      <a:pt x="805" y="0"/>
                    </a:moveTo>
                    <a:lnTo>
                      <a:pt x="0" y="0"/>
                    </a:lnTo>
                    <a:lnTo>
                      <a:pt x="0" y="482"/>
                    </a:lnTo>
                    <a:lnTo>
                      <a:pt x="127" y="482"/>
                    </a:lnTo>
                    <a:lnTo>
                      <a:pt x="127" y="632"/>
                    </a:lnTo>
                    <a:lnTo>
                      <a:pt x="293" y="482"/>
                    </a:lnTo>
                    <a:lnTo>
                      <a:pt x="805" y="482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6065" y="1638"/>
                <a:ext cx="843" cy="694"/>
              </a:xfrm>
              <a:custGeom>
                <a:avLst/>
                <a:gdLst>
                  <a:gd name="T0" fmla="*/ 126 w 843"/>
                  <a:gd name="T1" fmla="*/ 694 h 694"/>
                  <a:gd name="T2" fmla="*/ 126 w 843"/>
                  <a:gd name="T3" fmla="*/ 520 h 694"/>
                  <a:gd name="T4" fmla="*/ 0 w 843"/>
                  <a:gd name="T5" fmla="*/ 520 h 694"/>
                  <a:gd name="T6" fmla="*/ 0 w 843"/>
                  <a:gd name="T7" fmla="*/ 0 h 694"/>
                  <a:gd name="T8" fmla="*/ 843 w 843"/>
                  <a:gd name="T9" fmla="*/ 0 h 694"/>
                  <a:gd name="T10" fmla="*/ 843 w 843"/>
                  <a:gd name="T11" fmla="*/ 520 h 694"/>
                  <a:gd name="T12" fmla="*/ 319 w 843"/>
                  <a:gd name="T13" fmla="*/ 520 h 694"/>
                  <a:gd name="T14" fmla="*/ 126 w 843"/>
                  <a:gd name="T15" fmla="*/ 694 h 694"/>
                  <a:gd name="T16" fmla="*/ 38 w 843"/>
                  <a:gd name="T17" fmla="*/ 482 h 694"/>
                  <a:gd name="T18" fmla="*/ 165 w 843"/>
                  <a:gd name="T19" fmla="*/ 482 h 694"/>
                  <a:gd name="T20" fmla="*/ 165 w 843"/>
                  <a:gd name="T21" fmla="*/ 608 h 694"/>
                  <a:gd name="T22" fmla="*/ 305 w 843"/>
                  <a:gd name="T23" fmla="*/ 482 h 694"/>
                  <a:gd name="T24" fmla="*/ 805 w 843"/>
                  <a:gd name="T25" fmla="*/ 482 h 694"/>
                  <a:gd name="T26" fmla="*/ 805 w 843"/>
                  <a:gd name="T27" fmla="*/ 38 h 694"/>
                  <a:gd name="T28" fmla="*/ 38 w 843"/>
                  <a:gd name="T29" fmla="*/ 38 h 694"/>
                  <a:gd name="T30" fmla="*/ 38 w 843"/>
                  <a:gd name="T31" fmla="*/ 482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3" h="694">
                    <a:moveTo>
                      <a:pt x="126" y="694"/>
                    </a:moveTo>
                    <a:lnTo>
                      <a:pt x="126" y="520"/>
                    </a:lnTo>
                    <a:lnTo>
                      <a:pt x="0" y="520"/>
                    </a:lnTo>
                    <a:lnTo>
                      <a:pt x="0" y="0"/>
                    </a:lnTo>
                    <a:lnTo>
                      <a:pt x="843" y="0"/>
                    </a:lnTo>
                    <a:lnTo>
                      <a:pt x="843" y="520"/>
                    </a:lnTo>
                    <a:lnTo>
                      <a:pt x="319" y="520"/>
                    </a:lnTo>
                    <a:lnTo>
                      <a:pt x="126" y="694"/>
                    </a:lnTo>
                    <a:close/>
                    <a:moveTo>
                      <a:pt x="38" y="482"/>
                    </a:moveTo>
                    <a:lnTo>
                      <a:pt x="165" y="482"/>
                    </a:lnTo>
                    <a:lnTo>
                      <a:pt x="165" y="608"/>
                    </a:lnTo>
                    <a:lnTo>
                      <a:pt x="305" y="482"/>
                    </a:lnTo>
                    <a:lnTo>
                      <a:pt x="805" y="482"/>
                    </a:lnTo>
                    <a:lnTo>
                      <a:pt x="805" y="38"/>
                    </a:lnTo>
                    <a:lnTo>
                      <a:pt x="38" y="38"/>
                    </a:lnTo>
                    <a:lnTo>
                      <a:pt x="38" y="482"/>
                    </a:lnTo>
                    <a:close/>
                  </a:path>
                </a:pathLst>
              </a:custGeom>
              <a:solidFill>
                <a:srgbClr val="282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8"/>
              <p:cNvSpPr/>
              <p:nvPr/>
            </p:nvSpPr>
            <p:spPr bwMode="auto">
              <a:xfrm>
                <a:off x="6144" y="1716"/>
                <a:ext cx="685" cy="363"/>
              </a:xfrm>
              <a:custGeom>
                <a:avLst/>
                <a:gdLst>
                  <a:gd name="T0" fmla="*/ 126 w 685"/>
                  <a:gd name="T1" fmla="*/ 363 h 363"/>
                  <a:gd name="T2" fmla="*/ 0 w 685"/>
                  <a:gd name="T3" fmla="*/ 363 h 363"/>
                  <a:gd name="T4" fmla="*/ 0 w 685"/>
                  <a:gd name="T5" fmla="*/ 0 h 363"/>
                  <a:gd name="T6" fmla="*/ 685 w 685"/>
                  <a:gd name="T7" fmla="*/ 0 h 363"/>
                  <a:gd name="T8" fmla="*/ 685 w 685"/>
                  <a:gd name="T9" fmla="*/ 363 h 363"/>
                  <a:gd name="T10" fmla="*/ 212 w 685"/>
                  <a:gd name="T11" fmla="*/ 363 h 363"/>
                  <a:gd name="T12" fmla="*/ 126 w 685"/>
                  <a:gd name="T13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5" h="363">
                    <a:moveTo>
                      <a:pt x="126" y="363"/>
                    </a:moveTo>
                    <a:lnTo>
                      <a:pt x="0" y="363"/>
                    </a:lnTo>
                    <a:lnTo>
                      <a:pt x="0" y="0"/>
                    </a:lnTo>
                    <a:lnTo>
                      <a:pt x="685" y="0"/>
                    </a:lnTo>
                    <a:lnTo>
                      <a:pt x="685" y="363"/>
                    </a:lnTo>
                    <a:lnTo>
                      <a:pt x="212" y="363"/>
                    </a:lnTo>
                    <a:lnTo>
                      <a:pt x="126" y="363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8133969" y="1830200"/>
              <a:ext cx="25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>
            <a:off x="8172932" y="2311855"/>
            <a:ext cx="29256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167198" y="3765868"/>
            <a:ext cx="29256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190989" y="5201852"/>
            <a:ext cx="29256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013048" y="17208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012247" y="32121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9013048" y="45926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</a:p>
        </p:txBody>
      </p:sp>
      <p:sp>
        <p:nvSpPr>
          <p:cNvPr id="6" name="矩形 5"/>
          <p:cNvSpPr/>
          <p:nvPr/>
        </p:nvSpPr>
        <p:spPr>
          <a:xfrm>
            <a:off x="2597336" y="0"/>
            <a:ext cx="1249021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1695" y="0"/>
            <a:ext cx="1255641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9057" y="1720840"/>
            <a:ext cx="1789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</a:t>
            </a:r>
            <a:endParaRPr lang="en-US" altLang="zh-CN" sz="72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endParaRPr lang="en-US" altLang="zh-CN" sz="72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zh-CN" altLang="en-US" sz="72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1247687" y="1128384"/>
            <a:ext cx="9794782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009910" y="396924"/>
            <a:ext cx="1475465" cy="14629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307507" y="1395070"/>
            <a:ext cx="0" cy="2691926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04781" y="6182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1773" y="2602314"/>
            <a:ext cx="691467" cy="69146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1772" y="3943054"/>
            <a:ext cx="691467" cy="69146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814273" y="1726251"/>
            <a:ext cx="4563454" cy="4272897"/>
            <a:chOff x="3814273" y="1726251"/>
            <a:chExt cx="4563454" cy="4272897"/>
          </a:xfrm>
        </p:grpSpPr>
        <p:sp>
          <p:nvSpPr>
            <p:cNvPr id="11" name="矩形 10"/>
            <p:cNvSpPr/>
            <p:nvPr/>
          </p:nvSpPr>
          <p:spPr>
            <a:xfrm>
              <a:off x="3814273" y="1726251"/>
              <a:ext cx="4563454" cy="4272897"/>
            </a:xfrm>
            <a:prstGeom prst="rect">
              <a:avLst/>
            </a:prstGeom>
            <a:solidFill>
              <a:srgbClr val="ADB9C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161417" y="3082738"/>
              <a:ext cx="1678665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600" b="1" dirty="0">
                  <a:solidFill>
                    <a:schemeClr val="bg1"/>
                  </a:solidFill>
                  <a:latin typeface="Agency FB" panose="020B0503020202020204" pitchFamily="34" charset="0"/>
                  <a:ea typeface="Adobe Gothic Std B" panose="020B0800000000000000" pitchFamily="34" charset="-128"/>
                </a:rPr>
                <a:t>01</a:t>
              </a:r>
              <a:endParaRPr lang="zh-CN" altLang="en-US" sz="16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72697" y="2159408"/>
              <a:ext cx="294476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前置知识</a:t>
              </a:r>
            </a:p>
          </p:txBody>
        </p:sp>
      </p:grpSp>
      <p:sp>
        <p:nvSpPr>
          <p:cNvPr id="14" name="燕尾形 20"/>
          <p:cNvSpPr/>
          <p:nvPr/>
        </p:nvSpPr>
        <p:spPr>
          <a:xfrm rot="16200000">
            <a:off x="9950373" y="4274356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21"/>
          <p:cNvSpPr/>
          <p:nvPr/>
        </p:nvSpPr>
        <p:spPr>
          <a:xfrm rot="16200000">
            <a:off x="9950373" y="5308397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923" y="336260"/>
            <a:ext cx="1877438" cy="1584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9" descr="一張含有 貓, 動物, 哺乳類, 橙色 的圖片&#10;&#10;自動產生的描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9" y="2117085"/>
            <a:ext cx="2072235" cy="2000779"/>
          </a:xfrm>
          <a:prstGeom prst="rect">
            <a:avLst/>
          </a:prstGeom>
        </p:spPr>
      </p:pic>
      <p:sp>
        <p:nvSpPr>
          <p:cNvPr id="4" name="流程图: 过程 3"/>
          <p:cNvSpPr/>
          <p:nvPr/>
        </p:nvSpPr>
        <p:spPr>
          <a:xfrm>
            <a:off x="510488" y="244550"/>
            <a:ext cx="11171024" cy="6368899"/>
          </a:xfrm>
          <a:prstGeom prst="flowChartProcess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908"/>
          <p:cNvSpPr/>
          <p:nvPr/>
        </p:nvSpPr>
        <p:spPr>
          <a:xfrm>
            <a:off x="278296" y="1202377"/>
            <a:ext cx="3152428" cy="4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CED5DF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6" name="Shape 3909"/>
          <p:cNvSpPr/>
          <p:nvPr/>
        </p:nvSpPr>
        <p:spPr>
          <a:xfrm>
            <a:off x="2705476" y="819993"/>
            <a:ext cx="1089414" cy="12505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E5E4E3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7" name="Shape 3910"/>
          <p:cNvSpPr/>
          <p:nvPr/>
        </p:nvSpPr>
        <p:spPr>
          <a:xfrm>
            <a:off x="5582627" y="830153"/>
            <a:ext cx="1082930" cy="12505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736" y="0"/>
                </a:moveTo>
                <a:lnTo>
                  <a:pt x="0" y="44490"/>
                </a:lnTo>
                <a:lnTo>
                  <a:pt x="20119" y="44490"/>
                </a:lnTo>
                <a:lnTo>
                  <a:pt x="51736" y="17545"/>
                </a:lnTo>
                <a:lnTo>
                  <a:pt x="99880" y="59530"/>
                </a:lnTo>
                <a:lnTo>
                  <a:pt x="51736" y="102454"/>
                </a:lnTo>
                <a:lnTo>
                  <a:pt x="20119" y="74882"/>
                </a:lnTo>
                <a:lnTo>
                  <a:pt x="0" y="74882"/>
                </a:lnTo>
                <a:lnTo>
                  <a:pt x="51736" y="120000"/>
                </a:lnTo>
                <a:lnTo>
                  <a:pt x="120000" y="59530"/>
                </a:lnTo>
                <a:lnTo>
                  <a:pt x="51736" y="0"/>
                </a:lnTo>
                <a:close/>
              </a:path>
            </a:pathLst>
          </a:custGeom>
          <a:solidFill>
            <a:srgbClr val="CED5DF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8" name="Shape 3911"/>
          <p:cNvSpPr/>
          <p:nvPr/>
        </p:nvSpPr>
        <p:spPr>
          <a:xfrm>
            <a:off x="3633236" y="1212278"/>
            <a:ext cx="2632753" cy="4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359" y="0"/>
                </a:moveTo>
                <a:lnTo>
                  <a:pt x="100788" y="48000"/>
                </a:lnTo>
                <a:lnTo>
                  <a:pt x="0" y="48000"/>
                </a:lnTo>
                <a:lnTo>
                  <a:pt x="0" y="73655"/>
                </a:lnTo>
                <a:lnTo>
                  <a:pt x="100788" y="73655"/>
                </a:lnTo>
                <a:lnTo>
                  <a:pt x="109359" y="120000"/>
                </a:lnTo>
                <a:lnTo>
                  <a:pt x="120000" y="59586"/>
                </a:lnTo>
                <a:lnTo>
                  <a:pt x="109359" y="0"/>
                </a:lnTo>
                <a:close/>
              </a:path>
            </a:pathLst>
          </a:custGeom>
          <a:solidFill>
            <a:srgbClr val="E5E4E3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12"/>
          <p:cNvSpPr/>
          <p:nvPr/>
        </p:nvSpPr>
        <p:spPr>
          <a:xfrm>
            <a:off x="8519829" y="830153"/>
            <a:ext cx="1089414" cy="12505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99285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E5E4E3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 dirty="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0" name="Shape 3913"/>
          <p:cNvSpPr/>
          <p:nvPr/>
        </p:nvSpPr>
        <p:spPr>
          <a:xfrm>
            <a:off x="6595066" y="1228333"/>
            <a:ext cx="2632753" cy="4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359" y="0"/>
                </a:moveTo>
                <a:lnTo>
                  <a:pt x="100788" y="48000"/>
                </a:lnTo>
                <a:lnTo>
                  <a:pt x="0" y="48000"/>
                </a:lnTo>
                <a:lnTo>
                  <a:pt x="0" y="73655"/>
                </a:lnTo>
                <a:lnTo>
                  <a:pt x="100788" y="73655"/>
                </a:lnTo>
                <a:lnTo>
                  <a:pt x="109359" y="120000"/>
                </a:lnTo>
                <a:lnTo>
                  <a:pt x="120000" y="59586"/>
                </a:lnTo>
                <a:lnTo>
                  <a:pt x="109359" y="0"/>
                </a:lnTo>
                <a:close/>
              </a:path>
            </a:pathLst>
          </a:custGeom>
          <a:solidFill>
            <a:srgbClr val="CED5DF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1" name="Shape 3914"/>
          <p:cNvSpPr/>
          <p:nvPr/>
        </p:nvSpPr>
        <p:spPr>
          <a:xfrm>
            <a:off x="9540477" y="1228333"/>
            <a:ext cx="2359965" cy="4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359" y="0"/>
                </a:moveTo>
                <a:lnTo>
                  <a:pt x="101083" y="48000"/>
                </a:lnTo>
                <a:lnTo>
                  <a:pt x="0" y="48000"/>
                </a:lnTo>
                <a:lnTo>
                  <a:pt x="0" y="73655"/>
                </a:lnTo>
                <a:lnTo>
                  <a:pt x="101083" y="73655"/>
                </a:lnTo>
                <a:lnTo>
                  <a:pt x="109359" y="120000"/>
                </a:lnTo>
                <a:lnTo>
                  <a:pt x="120000" y="59586"/>
                </a:lnTo>
                <a:lnTo>
                  <a:pt x="109359" y="0"/>
                </a:lnTo>
                <a:close/>
              </a:path>
            </a:pathLst>
          </a:custGeom>
          <a:solidFill>
            <a:srgbClr val="E5E4E3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6350" y="344852"/>
            <a:ext cx="2509520" cy="57796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ADB9C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综艺体简" panose="02010609000101010101" pitchFamily="49" charset="-122"/>
              </a:rPr>
              <a:t>对抗攻击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8" y="244549"/>
            <a:ext cx="1099177" cy="92752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839113" y="2902945"/>
            <a:ext cx="1843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Tiger Cat</a:t>
            </a:r>
            <a:endParaRPr lang="zh-TW" altLang="en-US" sz="2400" dirty="0"/>
          </a:p>
        </p:txBody>
      </p:sp>
      <p:sp>
        <p:nvSpPr>
          <p:cNvPr id="23" name="矩形: 圓角 3"/>
          <p:cNvSpPr/>
          <p:nvPr/>
        </p:nvSpPr>
        <p:spPr>
          <a:xfrm>
            <a:off x="4393980" y="2249458"/>
            <a:ext cx="1815548" cy="16830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(Image Classifier)</a:t>
            </a:r>
          </a:p>
        </p:txBody>
      </p:sp>
      <p:pic>
        <p:nvPicPr>
          <p:cNvPr id="24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86" y="4492095"/>
            <a:ext cx="2072235" cy="2000779"/>
          </a:xfrm>
          <a:prstGeom prst="rect">
            <a:avLst/>
          </a:prstGeom>
        </p:spPr>
      </p:pic>
      <p:cxnSp>
        <p:nvCxnSpPr>
          <p:cNvPr id="25" name="直線單箭頭接點 8"/>
          <p:cNvCxnSpPr/>
          <p:nvPr/>
        </p:nvCxnSpPr>
        <p:spPr>
          <a:xfrm>
            <a:off x="2657946" y="3139439"/>
            <a:ext cx="164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14"/>
          <p:cNvCxnSpPr/>
          <p:nvPr/>
        </p:nvCxnSpPr>
        <p:spPr>
          <a:xfrm>
            <a:off x="6258865" y="3139439"/>
            <a:ext cx="544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17"/>
          <p:cNvCxnSpPr/>
          <p:nvPr/>
        </p:nvCxnSpPr>
        <p:spPr>
          <a:xfrm>
            <a:off x="6993547" y="3133777"/>
            <a:ext cx="1534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0"/>
          <p:cNvCxnSpPr/>
          <p:nvPr/>
        </p:nvCxnSpPr>
        <p:spPr>
          <a:xfrm flipV="1">
            <a:off x="5328258" y="3945736"/>
            <a:ext cx="0" cy="569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1"/>
          <p:cNvCxnSpPr/>
          <p:nvPr/>
        </p:nvCxnSpPr>
        <p:spPr>
          <a:xfrm>
            <a:off x="3098198" y="5465288"/>
            <a:ext cx="105299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7"/>
          <p:cNvSpPr txBox="1"/>
          <p:nvPr/>
        </p:nvSpPr>
        <p:spPr>
          <a:xfrm>
            <a:off x="562364" y="1709739"/>
            <a:ext cx="238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Benign Image</a:t>
            </a:r>
            <a:endParaRPr lang="zh-TW" altLang="en-US" sz="2400" dirty="0"/>
          </a:p>
        </p:txBody>
      </p:sp>
      <p:sp>
        <p:nvSpPr>
          <p:cNvPr id="31" name="文字方塊 28"/>
          <p:cNvSpPr txBox="1"/>
          <p:nvPr/>
        </p:nvSpPr>
        <p:spPr>
          <a:xfrm>
            <a:off x="6298621" y="5104187"/>
            <a:ext cx="1843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Attacked Image</a:t>
            </a:r>
            <a:endParaRPr lang="zh-TW" altLang="en-US" sz="2400" dirty="0"/>
          </a:p>
        </p:txBody>
      </p:sp>
      <p:cxnSp>
        <p:nvCxnSpPr>
          <p:cNvPr id="32" name="直線單箭頭接點 29"/>
          <p:cNvCxnSpPr/>
          <p:nvPr/>
        </p:nvCxnSpPr>
        <p:spPr>
          <a:xfrm>
            <a:off x="1661729" y="4117864"/>
            <a:ext cx="0" cy="6268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1"/>
              <p:cNvSpPr txBox="1"/>
              <p:nvPr/>
            </p:nvSpPr>
            <p:spPr>
              <a:xfrm>
                <a:off x="1362537" y="4744678"/>
                <a:ext cx="63145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37" y="4744678"/>
                <a:ext cx="631455" cy="1360629"/>
              </a:xfrm>
              <a:prstGeom prst="rect">
                <a:avLst/>
              </a:prstGeom>
              <a:blipFill rotWithShape="1">
                <a:blip r:embed="rId6"/>
                <a:stretch>
                  <a:fillRect l="-73" t="-44" r="-1476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2"/>
              <p:cNvSpPr txBox="1"/>
              <p:nvPr/>
            </p:nvSpPr>
            <p:spPr>
              <a:xfrm>
                <a:off x="2010593" y="4744678"/>
                <a:ext cx="108760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593" y="4744678"/>
                <a:ext cx="1087605" cy="1360629"/>
              </a:xfrm>
              <a:prstGeom prst="rect">
                <a:avLst/>
              </a:prstGeom>
              <a:blipFill rotWithShape="1">
                <a:blip r:embed="rId7"/>
                <a:stretch>
                  <a:fillRect l="-17" t="-44" r="-998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2"/>
          <p:cNvSpPr txBox="1"/>
          <p:nvPr/>
        </p:nvSpPr>
        <p:spPr>
          <a:xfrm>
            <a:off x="1726868" y="6090793"/>
            <a:ext cx="20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small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字方塊 4"/>
          <p:cNvSpPr txBox="1"/>
          <p:nvPr/>
        </p:nvSpPr>
        <p:spPr>
          <a:xfrm>
            <a:off x="7209362" y="3677592"/>
            <a:ext cx="266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Non-targeted</a:t>
            </a:r>
            <a:endParaRPr lang="zh-TW" altLang="en-US" sz="2400" b="1" i="1" u="sng" dirty="0"/>
          </a:p>
        </p:txBody>
      </p:sp>
      <p:sp>
        <p:nvSpPr>
          <p:cNvPr id="37" name="文字方塊 22"/>
          <p:cNvSpPr txBox="1"/>
          <p:nvPr/>
        </p:nvSpPr>
        <p:spPr>
          <a:xfrm>
            <a:off x="7209362" y="4561740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Targeted</a:t>
            </a:r>
            <a:endParaRPr lang="zh-TW" altLang="en-US" sz="2400" b="1" i="1" u="sng" dirty="0"/>
          </a:p>
        </p:txBody>
      </p:sp>
      <p:sp>
        <p:nvSpPr>
          <p:cNvPr id="38" name="文字方塊 7"/>
          <p:cNvSpPr txBox="1"/>
          <p:nvPr/>
        </p:nvSpPr>
        <p:spPr>
          <a:xfrm>
            <a:off x="7692375" y="4186809"/>
            <a:ext cx="352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任何不是</a:t>
            </a:r>
            <a:r>
              <a:rPr lang="en-US" altLang="zh-TW" sz="2400" dirty="0"/>
              <a:t>“Cat”</a:t>
            </a:r>
            <a:r>
              <a:rPr lang="zh-CN" altLang="en-US" sz="2400" dirty="0"/>
              <a:t>的类别</a:t>
            </a:r>
            <a:endParaRPr lang="zh-TW" altLang="en-US" sz="2400" dirty="0"/>
          </a:p>
        </p:txBody>
      </p:sp>
      <p:sp>
        <p:nvSpPr>
          <p:cNvPr id="39" name="文字方塊 24"/>
          <p:cNvSpPr txBox="1"/>
          <p:nvPr/>
        </p:nvSpPr>
        <p:spPr>
          <a:xfrm>
            <a:off x="7692375" y="5026764"/>
            <a:ext cx="339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分类到特定的错误类别（如“</a:t>
            </a:r>
            <a:r>
              <a:rPr lang="en-US" altLang="zh-CN" sz="2400" dirty="0"/>
              <a:t>Starfish”)</a:t>
            </a:r>
            <a:endParaRPr lang="zh-TW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B7AC3B-C8BC-4FAF-BFC8-D6ECACF7408F}"/>
              </a:ext>
            </a:extLst>
          </p:cNvPr>
          <p:cNvSpPr txBox="1"/>
          <p:nvPr/>
        </p:nvSpPr>
        <p:spPr>
          <a:xfrm>
            <a:off x="6839113" y="2566743"/>
            <a:ext cx="177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Starfish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510488" y="244550"/>
            <a:ext cx="11171024" cy="6368899"/>
          </a:xfrm>
          <a:prstGeom prst="flowChartProcess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908"/>
          <p:cNvSpPr/>
          <p:nvPr/>
        </p:nvSpPr>
        <p:spPr>
          <a:xfrm>
            <a:off x="278296" y="1568137"/>
            <a:ext cx="3152428" cy="4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CED5DF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6" name="Shape 3909"/>
          <p:cNvSpPr/>
          <p:nvPr/>
        </p:nvSpPr>
        <p:spPr>
          <a:xfrm>
            <a:off x="2705476" y="1185753"/>
            <a:ext cx="1089414" cy="12505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E5E4E3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7" name="Shape 3910"/>
          <p:cNvSpPr/>
          <p:nvPr/>
        </p:nvSpPr>
        <p:spPr>
          <a:xfrm>
            <a:off x="5582627" y="1195913"/>
            <a:ext cx="1082930" cy="12505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736" y="0"/>
                </a:moveTo>
                <a:lnTo>
                  <a:pt x="0" y="44490"/>
                </a:lnTo>
                <a:lnTo>
                  <a:pt x="20119" y="44490"/>
                </a:lnTo>
                <a:lnTo>
                  <a:pt x="51736" y="17545"/>
                </a:lnTo>
                <a:lnTo>
                  <a:pt x="99880" y="59530"/>
                </a:lnTo>
                <a:lnTo>
                  <a:pt x="51736" y="102454"/>
                </a:lnTo>
                <a:lnTo>
                  <a:pt x="20119" y="74882"/>
                </a:lnTo>
                <a:lnTo>
                  <a:pt x="0" y="74882"/>
                </a:lnTo>
                <a:lnTo>
                  <a:pt x="51736" y="120000"/>
                </a:lnTo>
                <a:lnTo>
                  <a:pt x="120000" y="59530"/>
                </a:lnTo>
                <a:lnTo>
                  <a:pt x="51736" y="0"/>
                </a:lnTo>
                <a:close/>
              </a:path>
            </a:pathLst>
          </a:custGeom>
          <a:solidFill>
            <a:srgbClr val="CED5DF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8" name="Shape 3911"/>
          <p:cNvSpPr/>
          <p:nvPr/>
        </p:nvSpPr>
        <p:spPr>
          <a:xfrm>
            <a:off x="3633236" y="1578038"/>
            <a:ext cx="2632753" cy="4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359" y="0"/>
                </a:moveTo>
                <a:lnTo>
                  <a:pt x="100788" y="48000"/>
                </a:lnTo>
                <a:lnTo>
                  <a:pt x="0" y="48000"/>
                </a:lnTo>
                <a:lnTo>
                  <a:pt x="0" y="73655"/>
                </a:lnTo>
                <a:lnTo>
                  <a:pt x="100788" y="73655"/>
                </a:lnTo>
                <a:lnTo>
                  <a:pt x="109359" y="120000"/>
                </a:lnTo>
                <a:lnTo>
                  <a:pt x="120000" y="59586"/>
                </a:lnTo>
                <a:lnTo>
                  <a:pt x="109359" y="0"/>
                </a:lnTo>
                <a:close/>
              </a:path>
            </a:pathLst>
          </a:custGeom>
          <a:solidFill>
            <a:srgbClr val="E5E4E3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12"/>
          <p:cNvSpPr/>
          <p:nvPr/>
        </p:nvSpPr>
        <p:spPr>
          <a:xfrm>
            <a:off x="8519829" y="1195913"/>
            <a:ext cx="1089414" cy="12505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99285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E5E4E3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 dirty="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0" name="Shape 3913"/>
          <p:cNvSpPr/>
          <p:nvPr/>
        </p:nvSpPr>
        <p:spPr>
          <a:xfrm>
            <a:off x="6595066" y="1594093"/>
            <a:ext cx="2632753" cy="4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359" y="0"/>
                </a:moveTo>
                <a:lnTo>
                  <a:pt x="100788" y="48000"/>
                </a:lnTo>
                <a:lnTo>
                  <a:pt x="0" y="48000"/>
                </a:lnTo>
                <a:lnTo>
                  <a:pt x="0" y="73655"/>
                </a:lnTo>
                <a:lnTo>
                  <a:pt x="100788" y="73655"/>
                </a:lnTo>
                <a:lnTo>
                  <a:pt x="109359" y="120000"/>
                </a:lnTo>
                <a:lnTo>
                  <a:pt x="120000" y="59586"/>
                </a:lnTo>
                <a:lnTo>
                  <a:pt x="109359" y="0"/>
                </a:lnTo>
                <a:close/>
              </a:path>
            </a:pathLst>
          </a:custGeom>
          <a:solidFill>
            <a:srgbClr val="CED5DF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1" name="Shape 3914"/>
          <p:cNvSpPr/>
          <p:nvPr/>
        </p:nvSpPr>
        <p:spPr>
          <a:xfrm>
            <a:off x="9540477" y="1594093"/>
            <a:ext cx="2359965" cy="4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359" y="0"/>
                </a:moveTo>
                <a:lnTo>
                  <a:pt x="101083" y="48000"/>
                </a:lnTo>
                <a:lnTo>
                  <a:pt x="0" y="48000"/>
                </a:lnTo>
                <a:lnTo>
                  <a:pt x="0" y="73655"/>
                </a:lnTo>
                <a:lnTo>
                  <a:pt x="101083" y="73655"/>
                </a:lnTo>
                <a:lnTo>
                  <a:pt x="109359" y="120000"/>
                </a:lnTo>
                <a:lnTo>
                  <a:pt x="120000" y="59586"/>
                </a:lnTo>
                <a:lnTo>
                  <a:pt x="109359" y="0"/>
                </a:lnTo>
                <a:close/>
              </a:path>
            </a:pathLst>
          </a:custGeom>
          <a:solidFill>
            <a:srgbClr val="E5E4E3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6350" y="344852"/>
            <a:ext cx="2509520" cy="57796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ADB9C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综艺体简" panose="02010609000101010101" pitchFamily="49" charset="-122"/>
              </a:rPr>
              <a:t>对抗攻击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8" y="244549"/>
            <a:ext cx="1099177" cy="927521"/>
          </a:xfrm>
          <a:prstGeom prst="rect">
            <a:avLst/>
          </a:prstGeom>
        </p:spPr>
      </p:pic>
      <p:pic>
        <p:nvPicPr>
          <p:cNvPr id="40" name="圖片 17" descr="一張含有 貓, 動物, 哺乳類, 橙色 的圖片&#10;&#10;自動產生的描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7" y="3364195"/>
            <a:ext cx="1354727" cy="1308012"/>
          </a:xfrm>
          <a:prstGeom prst="rect">
            <a:avLst/>
          </a:prstGeom>
        </p:spPr>
      </p:pic>
      <p:sp>
        <p:nvSpPr>
          <p:cNvPr id="41" name="矩形: 圓角 18"/>
          <p:cNvSpPr/>
          <p:nvPr/>
        </p:nvSpPr>
        <p:spPr>
          <a:xfrm>
            <a:off x="2073901" y="3282598"/>
            <a:ext cx="1412460" cy="13692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b="1" dirty="0"/>
              <a:t>Black</a:t>
            </a:r>
          </a:p>
        </p:txBody>
      </p:sp>
      <p:sp>
        <p:nvSpPr>
          <p:cNvPr id="42" name="矩形: 圓角 19"/>
          <p:cNvSpPr/>
          <p:nvPr/>
        </p:nvSpPr>
        <p:spPr>
          <a:xfrm>
            <a:off x="6324908" y="3313234"/>
            <a:ext cx="1412460" cy="13692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b="1" dirty="0"/>
              <a:t>Proxy</a:t>
            </a:r>
          </a:p>
        </p:txBody>
      </p:sp>
      <p:cxnSp>
        <p:nvCxnSpPr>
          <p:cNvPr id="43" name="直線單箭頭接點 6"/>
          <p:cNvCxnSpPr/>
          <p:nvPr/>
        </p:nvCxnSpPr>
        <p:spPr>
          <a:xfrm>
            <a:off x="1591301" y="3997880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21"/>
          <p:cNvCxnSpPr/>
          <p:nvPr/>
        </p:nvCxnSpPr>
        <p:spPr>
          <a:xfrm>
            <a:off x="3486361" y="3997880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ç¸éåç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88" y="3790125"/>
            <a:ext cx="415509" cy="4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圖片 24" descr="一張含有 貓, 動物, 哺乳類, 橙色 的圖片&#10;&#10;自動產生的描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24" y="3405152"/>
            <a:ext cx="1354727" cy="1308012"/>
          </a:xfrm>
          <a:prstGeom prst="rect">
            <a:avLst/>
          </a:prstGeom>
        </p:spPr>
      </p:pic>
      <p:cxnSp>
        <p:nvCxnSpPr>
          <p:cNvPr id="47" name="直線單箭頭接點 26"/>
          <p:cNvCxnSpPr/>
          <p:nvPr/>
        </p:nvCxnSpPr>
        <p:spPr>
          <a:xfrm>
            <a:off x="5858638" y="4059157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27"/>
          <p:cNvCxnSpPr/>
          <p:nvPr/>
        </p:nvCxnSpPr>
        <p:spPr>
          <a:xfrm>
            <a:off x="7753698" y="4059157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ç¸éåç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25" y="3851402"/>
            <a:ext cx="415509" cy="4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流程圖: 磁碟 8"/>
          <p:cNvSpPr/>
          <p:nvPr/>
        </p:nvSpPr>
        <p:spPr>
          <a:xfrm>
            <a:off x="3173987" y="5058720"/>
            <a:ext cx="2654300" cy="85165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cxnSp>
        <p:nvCxnSpPr>
          <p:cNvPr id="51" name="直線單箭頭接點 30"/>
          <p:cNvCxnSpPr/>
          <p:nvPr/>
        </p:nvCxnSpPr>
        <p:spPr>
          <a:xfrm flipH="1" flipV="1">
            <a:off x="2827981" y="4671945"/>
            <a:ext cx="945742" cy="5206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32"/>
          <p:cNvCxnSpPr/>
          <p:nvPr/>
        </p:nvCxnSpPr>
        <p:spPr>
          <a:xfrm flipV="1">
            <a:off x="5401963" y="4658343"/>
            <a:ext cx="1103349" cy="5206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37"/>
          <p:cNvCxnSpPr/>
          <p:nvPr/>
        </p:nvCxnSpPr>
        <p:spPr>
          <a:xfrm flipH="1">
            <a:off x="1268890" y="3051961"/>
            <a:ext cx="3530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39"/>
          <p:cNvCxnSpPr/>
          <p:nvPr/>
        </p:nvCxnSpPr>
        <p:spPr>
          <a:xfrm>
            <a:off x="1282797" y="3044978"/>
            <a:ext cx="1" cy="354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168"/>
          <p:cNvSpPr txBox="1"/>
          <p:nvPr/>
        </p:nvSpPr>
        <p:spPr>
          <a:xfrm>
            <a:off x="3968961" y="2636463"/>
            <a:ext cx="309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Attacked </a:t>
            </a:r>
          </a:p>
          <a:p>
            <a:pPr algn="ctr"/>
            <a:r>
              <a:rPr lang="en-US" altLang="zh-TW" sz="2400" dirty="0"/>
              <a:t>Object</a:t>
            </a:r>
            <a:endParaRPr lang="zh-TW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022079" y="2854960"/>
            <a:ext cx="235996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u="sng" dirty="0"/>
              <a:t>白盒攻击</a:t>
            </a:r>
            <a:endParaRPr lang="en-US" altLang="zh-CN" sz="2400" u="sng" dirty="0"/>
          </a:p>
          <a:p>
            <a:pPr>
              <a:spcAft>
                <a:spcPts val="600"/>
              </a:spcAft>
            </a:pPr>
            <a:r>
              <a:rPr lang="zh-CN" altLang="en-US" sz="2000" dirty="0"/>
              <a:t>拥有被攻击模型的参数</a:t>
            </a:r>
            <a:endParaRPr lang="en-US" altLang="zh-CN" sz="2000" dirty="0"/>
          </a:p>
          <a:p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zh-CN" altLang="en-US" sz="2400" u="sng" dirty="0"/>
              <a:t>黑盒攻击</a:t>
            </a:r>
            <a:endParaRPr lang="en-US" altLang="zh-CN" sz="2400" u="sng" dirty="0"/>
          </a:p>
          <a:p>
            <a:pPr>
              <a:spcAft>
                <a:spcPts val="600"/>
              </a:spcAft>
            </a:pPr>
            <a:r>
              <a:rPr lang="zh-CN" altLang="en-US" sz="2000" dirty="0"/>
              <a:t>没有模型具体信息，但是有训练集，可以自行训练代理模型，产生攻击对象。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-5075" y="0"/>
            <a:ext cx="12197075" cy="3981366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iṩlïḓè"/>
          <p:cNvSpPr/>
          <p:nvPr/>
        </p:nvSpPr>
        <p:spPr>
          <a:xfrm>
            <a:off x="4272293" y="2084728"/>
            <a:ext cx="3647414" cy="3647414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91440" tIns="45720" rIns="91440" bIns="45720" anchor="ctr">
            <a:norm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</a:pPr>
            <a:endParaRPr/>
          </a:p>
        </p:txBody>
      </p:sp>
      <p:grpSp>
        <p:nvGrpSpPr>
          <p:cNvPr id="77" name="ïṣ1ïḑe"/>
          <p:cNvGrpSpPr/>
          <p:nvPr/>
        </p:nvGrpSpPr>
        <p:grpSpPr>
          <a:xfrm>
            <a:off x="5146874" y="2563551"/>
            <a:ext cx="1842618" cy="2872648"/>
            <a:chOff x="9323253" y="1948730"/>
            <a:chExt cx="1842618" cy="2872648"/>
          </a:xfrm>
        </p:grpSpPr>
        <p:sp>
          <p:nvSpPr>
            <p:cNvPr id="78" name="iŝļîḋê"/>
            <p:cNvSpPr/>
            <p:nvPr/>
          </p:nvSpPr>
          <p:spPr>
            <a:xfrm>
              <a:off x="10124358" y="3086835"/>
              <a:ext cx="999175" cy="887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extrusionOk="0">
                  <a:moveTo>
                    <a:pt x="4197" y="68"/>
                  </a:moveTo>
                  <a:lnTo>
                    <a:pt x="4197" y="6785"/>
                  </a:lnTo>
                  <a:lnTo>
                    <a:pt x="4194" y="6786"/>
                  </a:lnTo>
                  <a:lnTo>
                    <a:pt x="4192" y="6787"/>
                  </a:lnTo>
                  <a:cubicBezTo>
                    <a:pt x="2896" y="5829"/>
                    <a:pt x="179" y="6157"/>
                    <a:pt x="8" y="9154"/>
                  </a:cubicBezTo>
                  <a:cubicBezTo>
                    <a:pt x="-166" y="12217"/>
                    <a:pt x="2660" y="12863"/>
                    <a:pt x="4061" y="11976"/>
                  </a:cubicBezTo>
                  <a:cubicBezTo>
                    <a:pt x="4073" y="11979"/>
                    <a:pt x="4085" y="11983"/>
                    <a:pt x="4097" y="11986"/>
                  </a:cubicBezTo>
                  <a:cubicBezTo>
                    <a:pt x="4111" y="11989"/>
                    <a:pt x="4124" y="11993"/>
                    <a:pt x="4137" y="11996"/>
                  </a:cubicBezTo>
                  <a:lnTo>
                    <a:pt x="4137" y="19404"/>
                  </a:lnTo>
                  <a:lnTo>
                    <a:pt x="6544" y="21600"/>
                  </a:lnTo>
                  <a:lnTo>
                    <a:pt x="13093" y="21600"/>
                  </a:lnTo>
                  <a:cubicBezTo>
                    <a:pt x="13869" y="19084"/>
                    <a:pt x="14446" y="13105"/>
                    <a:pt x="18099" y="8186"/>
                  </a:cubicBezTo>
                  <a:cubicBezTo>
                    <a:pt x="20265" y="5269"/>
                    <a:pt x="21372" y="163"/>
                    <a:pt x="21434" y="16"/>
                  </a:cubicBezTo>
                  <a:lnTo>
                    <a:pt x="17052" y="1"/>
                  </a:lnTo>
                  <a:cubicBezTo>
                    <a:pt x="16729" y="966"/>
                    <a:pt x="16116" y="1868"/>
                    <a:pt x="15290" y="2502"/>
                  </a:cubicBezTo>
                  <a:cubicBezTo>
                    <a:pt x="14485" y="3121"/>
                    <a:pt x="13473" y="3484"/>
                    <a:pt x="12260" y="3410"/>
                  </a:cubicBezTo>
                  <a:cubicBezTo>
                    <a:pt x="11226" y="3347"/>
                    <a:pt x="10385" y="2998"/>
                    <a:pt x="9742" y="2424"/>
                  </a:cubicBezTo>
                  <a:cubicBezTo>
                    <a:pt x="8994" y="1756"/>
                    <a:pt x="8540" y="829"/>
                    <a:pt x="8368" y="0"/>
                  </a:cubicBezTo>
                  <a:lnTo>
                    <a:pt x="4197" y="6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225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iṩḷîḋè"/>
            <p:cNvSpPr/>
            <p:nvPr/>
          </p:nvSpPr>
          <p:spPr>
            <a:xfrm>
              <a:off x="9323253" y="2798186"/>
              <a:ext cx="904024" cy="11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extrusionOk="0">
                  <a:moveTo>
                    <a:pt x="10271" y="21555"/>
                  </a:moveTo>
                  <a:lnTo>
                    <a:pt x="18688" y="21555"/>
                  </a:lnTo>
                  <a:lnTo>
                    <a:pt x="21600" y="19644"/>
                  </a:lnTo>
                  <a:lnTo>
                    <a:pt x="21600" y="16019"/>
                  </a:lnTo>
                  <a:cubicBezTo>
                    <a:pt x="20973" y="15998"/>
                    <a:pt x="19900" y="15818"/>
                    <a:pt x="18944" y="15274"/>
                  </a:cubicBezTo>
                  <a:cubicBezTo>
                    <a:pt x="17966" y="14717"/>
                    <a:pt x="17124" y="13791"/>
                    <a:pt x="17054" y="12380"/>
                  </a:cubicBezTo>
                  <a:cubicBezTo>
                    <a:pt x="17022" y="11736"/>
                    <a:pt x="17229" y="11172"/>
                    <a:pt x="17539" y="10681"/>
                  </a:cubicBezTo>
                  <a:cubicBezTo>
                    <a:pt x="17826" y="10226"/>
                    <a:pt x="18211" y="9828"/>
                    <a:pt x="18669" y="9506"/>
                  </a:cubicBezTo>
                  <a:cubicBezTo>
                    <a:pt x="19622" y="8838"/>
                    <a:pt x="20836" y="8551"/>
                    <a:pt x="21547" y="8551"/>
                  </a:cubicBezTo>
                  <a:lnTo>
                    <a:pt x="21547" y="2818"/>
                  </a:lnTo>
                  <a:lnTo>
                    <a:pt x="14240" y="2649"/>
                  </a:lnTo>
                  <a:cubicBezTo>
                    <a:pt x="14406" y="1225"/>
                    <a:pt x="12920" y="-45"/>
                    <a:pt x="10986" y="1"/>
                  </a:cubicBezTo>
                  <a:cubicBezTo>
                    <a:pt x="9139" y="44"/>
                    <a:pt x="7781" y="1287"/>
                    <a:pt x="7958" y="2653"/>
                  </a:cubicBezTo>
                  <a:lnTo>
                    <a:pt x="0" y="2738"/>
                  </a:lnTo>
                  <a:cubicBezTo>
                    <a:pt x="0" y="2738"/>
                    <a:pt x="1109" y="7307"/>
                    <a:pt x="3836" y="9882"/>
                  </a:cubicBezTo>
                  <a:cubicBezTo>
                    <a:pt x="8479" y="14265"/>
                    <a:pt x="9236" y="19446"/>
                    <a:pt x="10271" y="2155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225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îṡḻiḍè"/>
            <p:cNvSpPr/>
            <p:nvPr/>
          </p:nvSpPr>
          <p:spPr>
            <a:xfrm>
              <a:off x="9368792" y="1948730"/>
              <a:ext cx="1047565" cy="857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563" extrusionOk="0">
                  <a:moveTo>
                    <a:pt x="17448" y="21384"/>
                  </a:moveTo>
                  <a:lnTo>
                    <a:pt x="17445" y="15349"/>
                  </a:lnTo>
                  <a:cubicBezTo>
                    <a:pt x="18456" y="16145"/>
                    <a:pt x="21419" y="15614"/>
                    <a:pt x="21279" y="12198"/>
                  </a:cubicBezTo>
                  <a:cubicBezTo>
                    <a:pt x="21168" y="9489"/>
                    <a:pt x="19211" y="8364"/>
                    <a:pt x="17521" y="9217"/>
                  </a:cubicBezTo>
                  <a:cubicBezTo>
                    <a:pt x="17465" y="7831"/>
                    <a:pt x="17450" y="6455"/>
                    <a:pt x="17468" y="5103"/>
                  </a:cubicBezTo>
                  <a:cubicBezTo>
                    <a:pt x="17482" y="4018"/>
                    <a:pt x="17513" y="2876"/>
                    <a:pt x="17049" y="1914"/>
                  </a:cubicBezTo>
                  <a:cubicBezTo>
                    <a:pt x="16321" y="407"/>
                    <a:pt x="15014" y="-37"/>
                    <a:pt x="13620" y="2"/>
                  </a:cubicBezTo>
                  <a:cubicBezTo>
                    <a:pt x="12522" y="33"/>
                    <a:pt x="11262" y="278"/>
                    <a:pt x="10000" y="885"/>
                  </a:cubicBezTo>
                  <a:cubicBezTo>
                    <a:pt x="7162" y="2252"/>
                    <a:pt x="4047" y="4961"/>
                    <a:pt x="1947" y="9697"/>
                  </a:cubicBezTo>
                  <a:cubicBezTo>
                    <a:pt x="-181" y="14495"/>
                    <a:pt x="-46" y="19506"/>
                    <a:pt x="39" y="21521"/>
                  </a:cubicBezTo>
                  <a:lnTo>
                    <a:pt x="4702" y="21563"/>
                  </a:lnTo>
                  <a:cubicBezTo>
                    <a:pt x="4959" y="20777"/>
                    <a:pt x="5387" y="20090"/>
                    <a:pt x="5940" y="19583"/>
                  </a:cubicBezTo>
                  <a:cubicBezTo>
                    <a:pt x="6611" y="18966"/>
                    <a:pt x="7437" y="18636"/>
                    <a:pt x="8303" y="18630"/>
                  </a:cubicBezTo>
                  <a:cubicBezTo>
                    <a:pt x="9150" y="18624"/>
                    <a:pt x="9940" y="18922"/>
                    <a:pt x="10590" y="19466"/>
                  </a:cubicBezTo>
                  <a:cubicBezTo>
                    <a:pt x="11174" y="19954"/>
                    <a:pt x="11638" y="20636"/>
                    <a:pt x="11923" y="21432"/>
                  </a:cubicBezTo>
                  <a:lnTo>
                    <a:pt x="17448" y="2138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2250"/>
                </a:spcBef>
              </a:pPr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íŝļîďè"/>
            <p:cNvSpPr/>
            <p:nvPr/>
          </p:nvSpPr>
          <p:spPr>
            <a:xfrm>
              <a:off x="10309144" y="1963269"/>
              <a:ext cx="856727" cy="1168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2" h="20716" extrusionOk="0">
                  <a:moveTo>
                    <a:pt x="17480" y="7690"/>
                  </a:moveTo>
                  <a:cubicBezTo>
                    <a:pt x="11485" y="-130"/>
                    <a:pt x="3240" y="-856"/>
                    <a:pt x="1127" y="616"/>
                  </a:cubicBezTo>
                  <a:cubicBezTo>
                    <a:pt x="-238" y="1568"/>
                    <a:pt x="-74" y="4299"/>
                    <a:pt x="150" y="4695"/>
                  </a:cubicBezTo>
                  <a:cubicBezTo>
                    <a:pt x="2939" y="4912"/>
                    <a:pt x="4829" y="6599"/>
                    <a:pt x="4705" y="8544"/>
                  </a:cubicBezTo>
                  <a:cubicBezTo>
                    <a:pt x="4589" y="10358"/>
                    <a:pt x="2764" y="11864"/>
                    <a:pt x="146" y="12019"/>
                  </a:cubicBezTo>
                  <a:lnTo>
                    <a:pt x="256" y="18091"/>
                  </a:lnTo>
                  <a:lnTo>
                    <a:pt x="6039" y="18122"/>
                  </a:lnTo>
                  <a:cubicBezTo>
                    <a:pt x="5893" y="19496"/>
                    <a:pt x="7347" y="20744"/>
                    <a:pt x="9313" y="20716"/>
                  </a:cubicBezTo>
                  <a:cubicBezTo>
                    <a:pt x="11195" y="20689"/>
                    <a:pt x="12565" y="19500"/>
                    <a:pt x="12454" y="18179"/>
                  </a:cubicBezTo>
                  <a:lnTo>
                    <a:pt x="20304" y="18213"/>
                  </a:lnTo>
                  <a:cubicBezTo>
                    <a:pt x="20273" y="17959"/>
                    <a:pt x="21362" y="12752"/>
                    <a:pt x="17480" y="769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2250"/>
                </a:spcBef>
              </a:pPr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îŝļídê"/>
            <p:cNvSpPr/>
            <p:nvPr/>
          </p:nvSpPr>
          <p:spPr>
            <a:xfrm>
              <a:off x="9757748" y="4105161"/>
              <a:ext cx="924102" cy="8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9"/>
                  </a:moveTo>
                  <a:cubicBezTo>
                    <a:pt x="21600" y="16765"/>
                    <a:pt x="20768" y="21600"/>
                    <a:pt x="19742" y="21600"/>
                  </a:cubicBezTo>
                  <a:lnTo>
                    <a:pt x="1858" y="21600"/>
                  </a:lnTo>
                  <a:cubicBezTo>
                    <a:pt x="832" y="21600"/>
                    <a:pt x="0" y="16765"/>
                    <a:pt x="0" y="10799"/>
                  </a:cubicBezTo>
                  <a:lnTo>
                    <a:pt x="0" y="10799"/>
                  </a:lnTo>
                  <a:cubicBezTo>
                    <a:pt x="0" y="4835"/>
                    <a:pt x="832" y="0"/>
                    <a:pt x="1858" y="0"/>
                  </a:cubicBezTo>
                  <a:lnTo>
                    <a:pt x="19742" y="0"/>
                  </a:lnTo>
                  <a:cubicBezTo>
                    <a:pt x="20768" y="0"/>
                    <a:pt x="21600" y="4835"/>
                    <a:pt x="21600" y="10799"/>
                  </a:cubicBezTo>
                  <a:cubicBezTo>
                    <a:pt x="21600" y="10799"/>
                    <a:pt x="21600" y="10799"/>
                    <a:pt x="21600" y="1079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lnSpc>
                  <a:spcPct val="90000"/>
                </a:lnSpc>
                <a:spcBef>
                  <a:spcPts val="2250"/>
                </a:spcBef>
              </a:pPr>
              <a:endParaRPr/>
            </a:p>
          </p:txBody>
        </p:sp>
        <p:sp>
          <p:nvSpPr>
            <p:cNvPr id="83" name="ïṩḻiḋê"/>
            <p:cNvSpPr/>
            <p:nvPr/>
          </p:nvSpPr>
          <p:spPr>
            <a:xfrm>
              <a:off x="9757748" y="4255292"/>
              <a:ext cx="924102" cy="8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9"/>
                  </a:moveTo>
                  <a:cubicBezTo>
                    <a:pt x="21600" y="16765"/>
                    <a:pt x="20768" y="21600"/>
                    <a:pt x="19742" y="21600"/>
                  </a:cubicBezTo>
                  <a:lnTo>
                    <a:pt x="1858" y="21600"/>
                  </a:lnTo>
                  <a:cubicBezTo>
                    <a:pt x="832" y="21600"/>
                    <a:pt x="0" y="16765"/>
                    <a:pt x="0" y="10799"/>
                  </a:cubicBezTo>
                  <a:lnTo>
                    <a:pt x="0" y="10799"/>
                  </a:lnTo>
                  <a:cubicBezTo>
                    <a:pt x="0" y="4834"/>
                    <a:pt x="832" y="0"/>
                    <a:pt x="1858" y="0"/>
                  </a:cubicBezTo>
                  <a:lnTo>
                    <a:pt x="19742" y="0"/>
                  </a:lnTo>
                  <a:cubicBezTo>
                    <a:pt x="20768" y="0"/>
                    <a:pt x="21600" y="4834"/>
                    <a:pt x="21600" y="10799"/>
                  </a:cubicBezTo>
                  <a:cubicBezTo>
                    <a:pt x="21600" y="10799"/>
                    <a:pt x="21600" y="10799"/>
                    <a:pt x="21600" y="1079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lnSpc>
                  <a:spcPct val="90000"/>
                </a:lnSpc>
                <a:spcBef>
                  <a:spcPts val="2250"/>
                </a:spcBef>
              </a:pPr>
              <a:endParaRPr/>
            </a:p>
          </p:txBody>
        </p:sp>
        <p:sp>
          <p:nvSpPr>
            <p:cNvPr id="84" name="íšľïḑé"/>
            <p:cNvSpPr/>
            <p:nvPr/>
          </p:nvSpPr>
          <p:spPr>
            <a:xfrm>
              <a:off x="9930291" y="4570030"/>
              <a:ext cx="579017" cy="251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3935"/>
                  </a:lnTo>
                  <a:cubicBezTo>
                    <a:pt x="0" y="13690"/>
                    <a:pt x="3433" y="21600"/>
                    <a:pt x="7668" y="21600"/>
                  </a:cubicBezTo>
                  <a:lnTo>
                    <a:pt x="13932" y="21600"/>
                  </a:lnTo>
                  <a:cubicBezTo>
                    <a:pt x="18167" y="21600"/>
                    <a:pt x="21600" y="13690"/>
                    <a:pt x="21600" y="3935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>
                <a:lnSpc>
                  <a:spcPct val="90000"/>
                </a:lnSpc>
                <a:spcBef>
                  <a:spcPts val="2250"/>
                </a:spcBef>
              </a:pPr>
              <a:endParaRPr/>
            </a:p>
          </p:txBody>
        </p:sp>
        <p:sp>
          <p:nvSpPr>
            <p:cNvPr id="85" name="iṧḻïdê"/>
            <p:cNvSpPr/>
            <p:nvPr/>
          </p:nvSpPr>
          <p:spPr>
            <a:xfrm>
              <a:off x="9757748" y="4412660"/>
              <a:ext cx="924102" cy="8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9"/>
                  </a:moveTo>
                  <a:cubicBezTo>
                    <a:pt x="21600" y="16765"/>
                    <a:pt x="20768" y="21600"/>
                    <a:pt x="19742" y="21600"/>
                  </a:cubicBezTo>
                  <a:lnTo>
                    <a:pt x="1858" y="21600"/>
                  </a:lnTo>
                  <a:cubicBezTo>
                    <a:pt x="832" y="21600"/>
                    <a:pt x="0" y="16765"/>
                    <a:pt x="0" y="10799"/>
                  </a:cubicBezTo>
                  <a:lnTo>
                    <a:pt x="0" y="10799"/>
                  </a:lnTo>
                  <a:cubicBezTo>
                    <a:pt x="0" y="4834"/>
                    <a:pt x="832" y="0"/>
                    <a:pt x="1858" y="0"/>
                  </a:cubicBezTo>
                  <a:lnTo>
                    <a:pt x="19742" y="0"/>
                  </a:lnTo>
                  <a:cubicBezTo>
                    <a:pt x="20768" y="0"/>
                    <a:pt x="21600" y="4834"/>
                    <a:pt x="21600" y="10799"/>
                  </a:cubicBezTo>
                  <a:cubicBezTo>
                    <a:pt x="21600" y="10799"/>
                    <a:pt x="21600" y="10799"/>
                    <a:pt x="21600" y="1079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lnSpc>
                  <a:spcPct val="90000"/>
                </a:lnSpc>
                <a:spcBef>
                  <a:spcPts val="2250"/>
                </a:spcBef>
              </a:pPr>
              <a:endParaRPr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1345293" y="850315"/>
            <a:ext cx="1112032" cy="610175"/>
            <a:chOff x="4206240" y="3760470"/>
            <a:chExt cx="1348740" cy="845820"/>
          </a:xfrm>
        </p:grpSpPr>
        <p:sp>
          <p:nvSpPr>
            <p:cNvPr id="5" name="矩形: 圆角 4"/>
            <p:cNvSpPr/>
            <p:nvPr/>
          </p:nvSpPr>
          <p:spPr>
            <a:xfrm>
              <a:off x="4206240" y="3760470"/>
              <a:ext cx="1348740" cy="845820"/>
            </a:xfrm>
            <a:prstGeom prst="roundRect">
              <a:avLst/>
            </a:prstGeom>
            <a:solidFill>
              <a:srgbClr val="FFFDF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335780" y="3829050"/>
              <a:ext cx="1089659" cy="708660"/>
            </a:xfrm>
            <a:prstGeom prst="roundRect">
              <a:avLst/>
            </a:prstGeom>
            <a:solidFill>
              <a:srgbClr val="FFFDF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损失函数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 flipH="1">
            <a:off x="1315618" y="3978450"/>
            <a:ext cx="1112032" cy="610175"/>
            <a:chOff x="4206240" y="3760470"/>
            <a:chExt cx="1348740" cy="845820"/>
          </a:xfrm>
        </p:grpSpPr>
        <p:sp>
          <p:nvSpPr>
            <p:cNvPr id="94" name="矩形: 圆角 93"/>
            <p:cNvSpPr/>
            <p:nvPr/>
          </p:nvSpPr>
          <p:spPr>
            <a:xfrm>
              <a:off x="4206240" y="3760470"/>
              <a:ext cx="1348740" cy="845820"/>
            </a:xfrm>
            <a:prstGeom prst="roundRect">
              <a:avLst/>
            </a:prstGeom>
            <a:solidFill>
              <a:srgbClr val="FFFDF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/>
            <p:cNvSpPr/>
            <p:nvPr/>
          </p:nvSpPr>
          <p:spPr>
            <a:xfrm>
              <a:off x="4335780" y="3829050"/>
              <a:ext cx="1089659" cy="708660"/>
            </a:xfrm>
            <a:prstGeom prst="roundRect">
              <a:avLst/>
            </a:prstGeom>
            <a:solidFill>
              <a:srgbClr val="FFFDF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I-FGSM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 flipH="1">
            <a:off x="9317318" y="850315"/>
            <a:ext cx="1112032" cy="610175"/>
            <a:chOff x="4206240" y="3760470"/>
            <a:chExt cx="1348740" cy="845820"/>
          </a:xfrm>
        </p:grpSpPr>
        <p:sp>
          <p:nvSpPr>
            <p:cNvPr id="98" name="矩形: 圆角 97"/>
            <p:cNvSpPr/>
            <p:nvPr/>
          </p:nvSpPr>
          <p:spPr>
            <a:xfrm>
              <a:off x="4206240" y="3760470"/>
              <a:ext cx="1348740" cy="845820"/>
            </a:xfrm>
            <a:prstGeom prst="roundRect">
              <a:avLst/>
            </a:prstGeom>
            <a:solidFill>
              <a:srgbClr val="FFFDF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: 圆角 98"/>
            <p:cNvSpPr/>
            <p:nvPr/>
          </p:nvSpPr>
          <p:spPr>
            <a:xfrm>
              <a:off x="4335780" y="3829050"/>
              <a:ext cx="1089659" cy="708660"/>
            </a:xfrm>
            <a:prstGeom prst="roundRect">
              <a:avLst/>
            </a:prstGeom>
            <a:solidFill>
              <a:srgbClr val="FFFDF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FGSM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 flipH="1">
            <a:off x="9317318" y="3978450"/>
            <a:ext cx="1112032" cy="610175"/>
            <a:chOff x="4206240" y="3760470"/>
            <a:chExt cx="1348740" cy="845820"/>
          </a:xfrm>
        </p:grpSpPr>
        <p:sp>
          <p:nvSpPr>
            <p:cNvPr id="101" name="矩形: 圆角 100"/>
            <p:cNvSpPr/>
            <p:nvPr/>
          </p:nvSpPr>
          <p:spPr>
            <a:xfrm>
              <a:off x="4206240" y="3760470"/>
              <a:ext cx="1348740" cy="845820"/>
            </a:xfrm>
            <a:prstGeom prst="roundRect">
              <a:avLst/>
            </a:prstGeom>
            <a:solidFill>
              <a:srgbClr val="FFFDF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: 圆角 101"/>
            <p:cNvSpPr/>
            <p:nvPr/>
          </p:nvSpPr>
          <p:spPr>
            <a:xfrm>
              <a:off x="4335780" y="3829050"/>
              <a:ext cx="1089659" cy="708660"/>
            </a:xfrm>
            <a:prstGeom prst="roundRect">
              <a:avLst/>
            </a:prstGeom>
            <a:solidFill>
              <a:srgbClr val="FFFDF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MI-FGSM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6" name="矩形: 对角圆角 15"/>
          <p:cNvSpPr/>
          <p:nvPr/>
        </p:nvSpPr>
        <p:spPr>
          <a:xfrm>
            <a:off x="0" y="0"/>
            <a:ext cx="12192000" cy="85124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燕尾形 20"/>
          <p:cNvSpPr/>
          <p:nvPr/>
        </p:nvSpPr>
        <p:spPr>
          <a:xfrm>
            <a:off x="244870" y="-1"/>
            <a:ext cx="758017" cy="851243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燕尾形 20"/>
          <p:cNvSpPr/>
          <p:nvPr/>
        </p:nvSpPr>
        <p:spPr>
          <a:xfrm>
            <a:off x="868748" y="-1"/>
            <a:ext cx="758017" cy="851243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燕尾形 20"/>
          <p:cNvSpPr/>
          <p:nvPr/>
        </p:nvSpPr>
        <p:spPr>
          <a:xfrm>
            <a:off x="1492626" y="-1"/>
            <a:ext cx="758017" cy="851243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2"/>
          <p:cNvSpPr/>
          <p:nvPr/>
        </p:nvSpPr>
        <p:spPr>
          <a:xfrm flipH="1">
            <a:off x="10903175" y="2000"/>
            <a:ext cx="1803002" cy="849242"/>
          </a:xfrm>
          <a:prstGeom prst="chevron">
            <a:avLst/>
          </a:prstGeom>
          <a:solidFill>
            <a:srgbClr val="E1E5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460" y="-36436"/>
            <a:ext cx="1099177" cy="927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"/>
              <p:cNvSpPr txBox="1"/>
              <p:nvPr/>
            </p:nvSpPr>
            <p:spPr>
              <a:xfrm>
                <a:off x="585372" y="2813513"/>
                <a:ext cx="2631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8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72" y="2813513"/>
                <a:ext cx="2631874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20" t="-107" r="-3558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60"/>
          <p:cNvSpPr txBox="1"/>
          <p:nvPr/>
        </p:nvSpPr>
        <p:spPr>
          <a:xfrm>
            <a:off x="169784" y="1660033"/>
            <a:ext cx="266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i="1" u="sng" dirty="0"/>
              <a:t>Non-targeted</a:t>
            </a:r>
            <a:endParaRPr lang="zh-TW" altLang="en-US" sz="2400" b="1" i="1" u="sng" dirty="0"/>
          </a:p>
        </p:txBody>
      </p:sp>
      <p:sp>
        <p:nvSpPr>
          <p:cNvPr id="37" name="文字方塊 61"/>
          <p:cNvSpPr txBox="1"/>
          <p:nvPr/>
        </p:nvSpPr>
        <p:spPr>
          <a:xfrm>
            <a:off x="271236" y="3157973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i="1" u="sng" dirty="0"/>
              <a:t>Targeted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5"/>
              <p:cNvSpPr txBox="1"/>
              <p:nvPr/>
            </p:nvSpPr>
            <p:spPr>
              <a:xfrm>
                <a:off x="543702" y="2125414"/>
                <a:ext cx="3613105" cy="681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m:rPr>
                                  <m:nor/>
                                </m:rPr>
                                <a:rPr lang="zh-TW" altLang="en-US" sz="2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2" y="2125414"/>
                <a:ext cx="3613105" cy="681149"/>
              </a:xfrm>
              <a:prstGeom prst="rect">
                <a:avLst/>
              </a:prstGeom>
              <a:blipFill rotWithShape="1">
                <a:blip r:embed="rId4"/>
                <a:stretch>
                  <a:fillRect l="-4" t="-10" r="-1052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66"/>
              <p:cNvSpPr txBox="1"/>
              <p:nvPr/>
            </p:nvSpPr>
            <p:spPr>
              <a:xfrm>
                <a:off x="48992" y="3548276"/>
                <a:ext cx="49725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800" b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TW" sz="2800" b="1" i="1" dirty="0" smtClean="0">
                                  <a:latin typeface="Cambria Math" panose="02040503050406030204" pitchFamily="18" charset="0"/>
                                </a:rPr>
                                <m:t>𝒕𝒂𝒓𝒈𝒆𝒕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" y="3548276"/>
                <a:ext cx="4972515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2" t="-123" r="11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70"/>
          <p:cNvSpPr txBox="1"/>
          <p:nvPr/>
        </p:nvSpPr>
        <p:spPr>
          <a:xfrm>
            <a:off x="3871832" y="2407811"/>
            <a:ext cx="1087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使人无法察觉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1" name="矩形: 圓角 71"/>
          <p:cNvSpPr/>
          <p:nvPr/>
        </p:nvSpPr>
        <p:spPr>
          <a:xfrm>
            <a:off x="2009339" y="2465988"/>
            <a:ext cx="1392316" cy="36849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73"/>
          <p:cNvCxnSpPr/>
          <p:nvPr/>
        </p:nvCxnSpPr>
        <p:spPr>
          <a:xfrm>
            <a:off x="3396915" y="2664441"/>
            <a:ext cx="548086" cy="3746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077007" y="2501092"/>
            <a:ext cx="1290043" cy="32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20"/>
              <p:cNvSpPr txBox="1"/>
              <p:nvPr/>
            </p:nvSpPr>
            <p:spPr>
              <a:xfrm>
                <a:off x="8799703" y="2509053"/>
                <a:ext cx="1884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5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703" y="2509053"/>
                <a:ext cx="18848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" t="-45" r="-5559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21"/>
              <p:cNvSpPr txBox="1"/>
              <p:nvPr/>
            </p:nvSpPr>
            <p:spPr>
              <a:xfrm>
                <a:off x="7914324" y="1964125"/>
                <a:ext cx="38903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from original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6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24" y="1964125"/>
                <a:ext cx="3890352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8" t="-15" r="1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1"/>
              <p:cNvSpPr txBox="1"/>
              <p:nvPr/>
            </p:nvSpPr>
            <p:spPr>
              <a:xfrm>
                <a:off x="11002617" y="2567969"/>
                <a:ext cx="734255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8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617" y="2567969"/>
                <a:ext cx="734255" cy="1360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4"/>
              <p:cNvSpPr txBox="1"/>
              <p:nvPr/>
            </p:nvSpPr>
            <p:spPr>
              <a:xfrm>
                <a:off x="9799082" y="3243630"/>
                <a:ext cx="2181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082" y="3243630"/>
                <a:ext cx="21813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2" t="-14" r="-42749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6"/>
          <p:cNvCxnSpPr>
            <a:cxnSpLocks/>
            <a:endCxn id="48" idx="1"/>
          </p:cNvCxnSpPr>
          <p:nvPr/>
        </p:nvCxnSpPr>
        <p:spPr>
          <a:xfrm>
            <a:off x="10616136" y="2803423"/>
            <a:ext cx="386481" cy="44486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45"/>
          <p:cNvCxnSpPr/>
          <p:nvPr/>
        </p:nvCxnSpPr>
        <p:spPr>
          <a:xfrm flipH="1">
            <a:off x="10032209" y="2893795"/>
            <a:ext cx="246137" cy="37506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170187" y="1556734"/>
            <a:ext cx="3613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https://arxiv.org/abs/1412.6572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19"/>
              <p:cNvSpPr txBox="1"/>
              <p:nvPr/>
            </p:nvSpPr>
            <p:spPr>
              <a:xfrm>
                <a:off x="8203726" y="5205366"/>
                <a:ext cx="3939281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/>
                  <a:t> to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sz="2400" b="0" dirty="0"/>
              </a:p>
              <a:p>
                <a:r>
                  <a:rPr lang="en-US" altLang="zh-TW" sz="24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TW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400" b="1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TW" sz="2400" dirty="0"/>
                  <a:t>	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726" y="5205366"/>
                <a:ext cx="3939281" cy="1208664"/>
              </a:xfrm>
              <a:prstGeom prst="rect">
                <a:avLst/>
              </a:prstGeom>
              <a:blipFill rotWithShape="1">
                <a:blip r:embed="rId10"/>
                <a:stretch>
                  <a:fillRect l="-4" t="-22" r="1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20"/>
              <p:cNvSpPr txBox="1"/>
              <p:nvPr/>
            </p:nvSpPr>
            <p:spPr>
              <a:xfrm>
                <a:off x="1004735" y="5524697"/>
                <a:ext cx="208743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35" y="5524697"/>
                <a:ext cx="2087430" cy="377667"/>
              </a:xfrm>
              <a:prstGeom prst="rect">
                <a:avLst/>
              </a:prstGeom>
              <a:blipFill rotWithShape="1">
                <a:blip r:embed="rId11"/>
                <a:stretch>
                  <a:fillRect l="-8" t="-52" r="-552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21"/>
              <p:cNvSpPr txBox="1"/>
              <p:nvPr/>
            </p:nvSpPr>
            <p:spPr>
              <a:xfrm>
                <a:off x="208348" y="4745770"/>
                <a:ext cx="38903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from original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56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48" y="4745770"/>
                <a:ext cx="3890352" cy="470000"/>
              </a:xfrm>
              <a:prstGeom prst="rect">
                <a:avLst/>
              </a:prstGeom>
              <a:blipFill>
                <a:blip r:embed="rId12"/>
                <a:stretch>
                  <a:fillRect l="-2351" t="-779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35"/>
              <p:cNvSpPr txBox="1"/>
              <p:nvPr/>
            </p:nvSpPr>
            <p:spPr>
              <a:xfrm>
                <a:off x="2248319" y="6481226"/>
                <a:ext cx="1790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319" y="6481226"/>
                <a:ext cx="179087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3" t="-113" r="-3974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37"/>
              <p:cNvSpPr txBox="1"/>
              <p:nvPr/>
            </p:nvSpPr>
            <p:spPr>
              <a:xfrm>
                <a:off x="985888" y="5955090"/>
                <a:ext cx="224268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88" y="5955090"/>
                <a:ext cx="2242687" cy="509178"/>
              </a:xfrm>
              <a:prstGeom prst="rect">
                <a:avLst/>
              </a:prstGeom>
              <a:blipFill rotWithShape="1">
                <a:blip r:embed="rId14"/>
                <a:stretch>
                  <a:fillRect l="-16" t="-12" r="10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17"/>
          <p:cNvSpPr txBox="1"/>
          <p:nvPr/>
        </p:nvSpPr>
        <p:spPr>
          <a:xfrm>
            <a:off x="447346" y="4508287"/>
            <a:ext cx="3426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https://arxiv.org/abs/1607.02533</a:t>
            </a:r>
            <a:endParaRPr lang="zh-TW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8318061" y="4617117"/>
            <a:ext cx="3418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https://arxiv.org/abs/1710.06081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8156793" y="4911013"/>
                <a:ext cx="3170629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dirty="0"/>
                  <a:t>Start from original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793" y="4911013"/>
                <a:ext cx="3170629" cy="375552"/>
              </a:xfrm>
              <a:prstGeom prst="rect">
                <a:avLst/>
              </a:prstGeom>
              <a:blipFill>
                <a:blip r:embed="rId15"/>
                <a:stretch>
                  <a:fillRect l="-1538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19"/>
              <p:cNvSpPr txBox="1"/>
              <p:nvPr/>
            </p:nvSpPr>
            <p:spPr>
              <a:xfrm>
                <a:off x="504579" y="5142218"/>
                <a:ext cx="3487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/>
                  <a:t> to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79" y="5142218"/>
                <a:ext cx="3487479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11" t="-135" r="13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3" grpId="0" animBg="1"/>
      <p:bldP spid="45" grpId="0"/>
      <p:bldP spid="46" grpId="0"/>
      <p:bldP spid="48" grpId="0"/>
      <p:bldP spid="49" grpId="0"/>
      <p:bldP spid="54" grpId="0"/>
      <p:bldP spid="55" grpId="0"/>
      <p:bldP spid="56" grpId="0"/>
      <p:bldP spid="57" grpId="0"/>
      <p:bldP spid="58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1012" y="1990754"/>
            <a:ext cx="21178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Adobe Gothic Std B" panose="020B0800000000000000" pitchFamily="34" charset="-128"/>
              </a:rPr>
              <a:t>0</a:t>
            </a:r>
            <a:r>
              <a:rPr lang="en-US" altLang="zh-CN" sz="16600" b="1" dirty="0">
                <a:solidFill>
                  <a:srgbClr val="ADB9CA"/>
                </a:solidFill>
                <a:latin typeface="Agency FB" panose="020B0503020202020204" pitchFamily="34" charset="0"/>
                <a:ea typeface="Adobe Gothic Std B" panose="020B0800000000000000" pitchFamily="34" charset="-128"/>
              </a:rPr>
              <a:t>2</a:t>
            </a:r>
            <a:endParaRPr lang="zh-CN" altLang="en-US" sz="16600" b="1" dirty="0">
              <a:solidFill>
                <a:srgbClr val="ADB9CA"/>
              </a:solidFill>
              <a:latin typeface="Agency FB" panose="020B0503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485103" y="4948553"/>
            <a:ext cx="66519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058378" y="2561118"/>
            <a:ext cx="4201529" cy="1556679"/>
            <a:chOff x="4691332" y="4338959"/>
            <a:chExt cx="2621230" cy="691467"/>
          </a:xfrm>
        </p:grpSpPr>
        <p:sp>
          <p:nvSpPr>
            <p:cNvPr id="38" name="矩形 37"/>
            <p:cNvSpPr/>
            <p:nvPr/>
          </p:nvSpPr>
          <p:spPr>
            <a:xfrm>
              <a:off x="4691332" y="4338959"/>
              <a:ext cx="2621230" cy="6914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888264" y="4423923"/>
              <a:ext cx="2227364" cy="492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实验过程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2069545" y="4602818"/>
            <a:ext cx="691467" cy="691467"/>
          </a:xfrm>
          <a:prstGeom prst="rect">
            <a:avLst/>
          </a:prstGeom>
          <a:solidFill>
            <a:srgbClr val="E5E4E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endCxn id="7" idx="0"/>
          </p:cNvCxnSpPr>
          <p:nvPr/>
        </p:nvCxnSpPr>
        <p:spPr>
          <a:xfrm>
            <a:off x="2411361" y="0"/>
            <a:ext cx="3918" cy="460281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069545" y="1855048"/>
            <a:ext cx="691467" cy="69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574611" y="3880111"/>
            <a:ext cx="1230632" cy="1414174"/>
            <a:chOff x="4740" y="1279"/>
            <a:chExt cx="818" cy="940"/>
          </a:xfrm>
        </p:grpSpPr>
        <p:sp>
          <p:nvSpPr>
            <p:cNvPr id="11" name="Freeform 5"/>
            <p:cNvSpPr/>
            <p:nvPr/>
          </p:nvSpPr>
          <p:spPr bwMode="auto">
            <a:xfrm>
              <a:off x="4774" y="1660"/>
              <a:ext cx="52" cy="52"/>
            </a:xfrm>
            <a:custGeom>
              <a:avLst/>
              <a:gdLst>
                <a:gd name="T0" fmla="*/ 28 w 52"/>
                <a:gd name="T1" fmla="*/ 52 h 52"/>
                <a:gd name="T2" fmla="*/ 0 w 52"/>
                <a:gd name="T3" fmla="*/ 26 h 52"/>
                <a:gd name="T4" fmla="*/ 26 w 52"/>
                <a:gd name="T5" fmla="*/ 0 h 52"/>
                <a:gd name="T6" fmla="*/ 52 w 52"/>
                <a:gd name="T7" fmla="*/ 29 h 52"/>
                <a:gd name="T8" fmla="*/ 28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28" y="52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52" y="29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4740" y="1596"/>
              <a:ext cx="43" cy="45"/>
            </a:xfrm>
            <a:custGeom>
              <a:avLst/>
              <a:gdLst>
                <a:gd name="T0" fmla="*/ 10 w 43"/>
                <a:gd name="T1" fmla="*/ 45 h 45"/>
                <a:gd name="T2" fmla="*/ 0 w 43"/>
                <a:gd name="T3" fmla="*/ 9 h 45"/>
                <a:gd name="T4" fmla="*/ 34 w 43"/>
                <a:gd name="T5" fmla="*/ 0 h 45"/>
                <a:gd name="T6" fmla="*/ 43 w 43"/>
                <a:gd name="T7" fmla="*/ 38 h 45"/>
                <a:gd name="T8" fmla="*/ 10 w 43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10" y="45"/>
                  </a:moveTo>
                  <a:lnTo>
                    <a:pt x="0" y="9"/>
                  </a:lnTo>
                  <a:lnTo>
                    <a:pt x="34" y="0"/>
                  </a:lnTo>
                  <a:lnTo>
                    <a:pt x="43" y="38"/>
                  </a:lnTo>
                  <a:lnTo>
                    <a:pt x="10" y="45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4743" y="1520"/>
              <a:ext cx="43" cy="45"/>
            </a:xfrm>
            <a:custGeom>
              <a:avLst/>
              <a:gdLst>
                <a:gd name="T0" fmla="*/ 33 w 43"/>
                <a:gd name="T1" fmla="*/ 45 h 45"/>
                <a:gd name="T2" fmla="*/ 0 w 43"/>
                <a:gd name="T3" fmla="*/ 35 h 45"/>
                <a:gd name="T4" fmla="*/ 9 w 43"/>
                <a:gd name="T5" fmla="*/ 0 h 45"/>
                <a:gd name="T6" fmla="*/ 43 w 43"/>
                <a:gd name="T7" fmla="*/ 7 h 45"/>
                <a:gd name="T8" fmla="*/ 33 w 43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33" y="45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43" y="7"/>
                  </a:lnTo>
                  <a:lnTo>
                    <a:pt x="33" y="45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4922" y="1705"/>
              <a:ext cx="45" cy="43"/>
            </a:xfrm>
            <a:custGeom>
              <a:avLst/>
              <a:gdLst>
                <a:gd name="T0" fmla="*/ 9 w 45"/>
                <a:gd name="T1" fmla="*/ 43 h 43"/>
                <a:gd name="T2" fmla="*/ 0 w 45"/>
                <a:gd name="T3" fmla="*/ 10 h 43"/>
                <a:gd name="T4" fmla="*/ 35 w 45"/>
                <a:gd name="T5" fmla="*/ 0 h 43"/>
                <a:gd name="T6" fmla="*/ 45 w 45"/>
                <a:gd name="T7" fmla="*/ 34 h 43"/>
                <a:gd name="T8" fmla="*/ 9 w 45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9" y="43"/>
                  </a:moveTo>
                  <a:lnTo>
                    <a:pt x="0" y="10"/>
                  </a:lnTo>
                  <a:lnTo>
                    <a:pt x="35" y="0"/>
                  </a:lnTo>
                  <a:lnTo>
                    <a:pt x="45" y="34"/>
                  </a:lnTo>
                  <a:lnTo>
                    <a:pt x="9" y="43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4845" y="1705"/>
              <a:ext cx="46" cy="43"/>
            </a:xfrm>
            <a:custGeom>
              <a:avLst/>
              <a:gdLst>
                <a:gd name="T0" fmla="*/ 36 w 46"/>
                <a:gd name="T1" fmla="*/ 43 h 43"/>
                <a:gd name="T2" fmla="*/ 0 w 46"/>
                <a:gd name="T3" fmla="*/ 34 h 43"/>
                <a:gd name="T4" fmla="*/ 7 w 46"/>
                <a:gd name="T5" fmla="*/ 0 h 43"/>
                <a:gd name="T6" fmla="*/ 46 w 46"/>
                <a:gd name="T7" fmla="*/ 10 h 43"/>
                <a:gd name="T8" fmla="*/ 36 w 4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3">
                  <a:moveTo>
                    <a:pt x="36" y="43"/>
                  </a:moveTo>
                  <a:lnTo>
                    <a:pt x="0" y="34"/>
                  </a:lnTo>
                  <a:lnTo>
                    <a:pt x="7" y="0"/>
                  </a:lnTo>
                  <a:lnTo>
                    <a:pt x="46" y="10"/>
                  </a:lnTo>
                  <a:lnTo>
                    <a:pt x="36" y="43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4829" y="1465"/>
              <a:ext cx="193" cy="195"/>
            </a:xfrm>
            <a:custGeom>
              <a:avLst/>
              <a:gdLst>
                <a:gd name="T0" fmla="*/ 8 w 81"/>
                <a:gd name="T1" fmla="*/ 42 h 82"/>
                <a:gd name="T2" fmla="*/ 9 w 81"/>
                <a:gd name="T3" fmla="*/ 74 h 82"/>
                <a:gd name="T4" fmla="*/ 9 w 81"/>
                <a:gd name="T5" fmla="*/ 74 h 82"/>
                <a:gd name="T6" fmla="*/ 40 w 81"/>
                <a:gd name="T7" fmla="*/ 73 h 82"/>
                <a:gd name="T8" fmla="*/ 72 w 81"/>
                <a:gd name="T9" fmla="*/ 41 h 82"/>
                <a:gd name="T10" fmla="*/ 72 w 81"/>
                <a:gd name="T11" fmla="*/ 9 h 82"/>
                <a:gd name="T12" fmla="*/ 72 w 81"/>
                <a:gd name="T13" fmla="*/ 9 h 82"/>
                <a:gd name="T14" fmla="*/ 40 w 81"/>
                <a:gd name="T15" fmla="*/ 9 h 82"/>
                <a:gd name="T16" fmla="*/ 8 w 81"/>
                <a:gd name="T17" fmla="*/ 4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2">
                  <a:moveTo>
                    <a:pt x="8" y="42"/>
                  </a:moveTo>
                  <a:cubicBezTo>
                    <a:pt x="0" y="51"/>
                    <a:pt x="0" y="65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8" y="82"/>
                    <a:pt x="32" y="82"/>
                    <a:pt x="40" y="73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32"/>
                    <a:pt x="81" y="18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63" y="0"/>
                    <a:pt x="49" y="1"/>
                    <a:pt x="40" y="9"/>
                  </a:cubicBezTo>
                  <a:lnTo>
                    <a:pt x="8" y="42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5124" y="1294"/>
              <a:ext cx="83" cy="83"/>
            </a:xfrm>
            <a:custGeom>
              <a:avLst/>
              <a:gdLst>
                <a:gd name="T0" fmla="*/ 83 w 83"/>
                <a:gd name="T1" fmla="*/ 83 h 83"/>
                <a:gd name="T2" fmla="*/ 0 w 83"/>
                <a:gd name="T3" fmla="*/ 0 h 83"/>
                <a:gd name="T4" fmla="*/ 83 w 8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83">
                  <a:moveTo>
                    <a:pt x="83" y="83"/>
                  </a:moveTo>
                  <a:lnTo>
                    <a:pt x="0" y="0"/>
                  </a:lnTo>
                  <a:lnTo>
                    <a:pt x="83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5110" y="1279"/>
              <a:ext cx="112" cy="112"/>
            </a:xfrm>
            <a:custGeom>
              <a:avLst/>
              <a:gdLst>
                <a:gd name="T0" fmla="*/ 86 w 112"/>
                <a:gd name="T1" fmla="*/ 112 h 112"/>
                <a:gd name="T2" fmla="*/ 0 w 112"/>
                <a:gd name="T3" fmla="*/ 27 h 112"/>
                <a:gd name="T4" fmla="*/ 28 w 112"/>
                <a:gd name="T5" fmla="*/ 0 h 112"/>
                <a:gd name="T6" fmla="*/ 112 w 112"/>
                <a:gd name="T7" fmla="*/ 84 h 112"/>
                <a:gd name="T8" fmla="*/ 8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86" y="1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112" y="84"/>
                  </a:lnTo>
                  <a:lnTo>
                    <a:pt x="86" y="112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4917" y="1318"/>
              <a:ext cx="257" cy="256"/>
            </a:xfrm>
            <a:custGeom>
              <a:avLst/>
              <a:gdLst>
                <a:gd name="T0" fmla="*/ 107 w 257"/>
                <a:gd name="T1" fmla="*/ 256 h 256"/>
                <a:gd name="T2" fmla="*/ 0 w 257"/>
                <a:gd name="T3" fmla="*/ 147 h 256"/>
                <a:gd name="T4" fmla="*/ 147 w 257"/>
                <a:gd name="T5" fmla="*/ 0 h 256"/>
                <a:gd name="T6" fmla="*/ 257 w 257"/>
                <a:gd name="T7" fmla="*/ 109 h 256"/>
                <a:gd name="T8" fmla="*/ 107 w 257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56">
                  <a:moveTo>
                    <a:pt x="107" y="256"/>
                  </a:moveTo>
                  <a:lnTo>
                    <a:pt x="0" y="147"/>
                  </a:lnTo>
                  <a:lnTo>
                    <a:pt x="147" y="0"/>
                  </a:lnTo>
                  <a:lnTo>
                    <a:pt x="257" y="109"/>
                  </a:lnTo>
                  <a:lnTo>
                    <a:pt x="107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891" y="1291"/>
              <a:ext cx="309" cy="310"/>
            </a:xfrm>
            <a:custGeom>
              <a:avLst/>
              <a:gdLst>
                <a:gd name="T0" fmla="*/ 133 w 309"/>
                <a:gd name="T1" fmla="*/ 310 h 310"/>
                <a:gd name="T2" fmla="*/ 0 w 309"/>
                <a:gd name="T3" fmla="*/ 174 h 310"/>
                <a:gd name="T4" fmla="*/ 173 w 309"/>
                <a:gd name="T5" fmla="*/ 0 h 310"/>
                <a:gd name="T6" fmla="*/ 309 w 309"/>
                <a:gd name="T7" fmla="*/ 136 h 310"/>
                <a:gd name="T8" fmla="*/ 133 w 309"/>
                <a:gd name="T9" fmla="*/ 310 h 310"/>
                <a:gd name="T10" fmla="*/ 52 w 309"/>
                <a:gd name="T11" fmla="*/ 174 h 310"/>
                <a:gd name="T12" fmla="*/ 133 w 309"/>
                <a:gd name="T13" fmla="*/ 255 h 310"/>
                <a:gd name="T14" fmla="*/ 254 w 309"/>
                <a:gd name="T15" fmla="*/ 136 h 310"/>
                <a:gd name="T16" fmla="*/ 173 w 309"/>
                <a:gd name="T17" fmla="*/ 55 h 310"/>
                <a:gd name="T18" fmla="*/ 52 w 309"/>
                <a:gd name="T19" fmla="*/ 1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10">
                  <a:moveTo>
                    <a:pt x="133" y="310"/>
                  </a:moveTo>
                  <a:lnTo>
                    <a:pt x="0" y="174"/>
                  </a:lnTo>
                  <a:lnTo>
                    <a:pt x="173" y="0"/>
                  </a:lnTo>
                  <a:lnTo>
                    <a:pt x="309" y="136"/>
                  </a:lnTo>
                  <a:lnTo>
                    <a:pt x="133" y="310"/>
                  </a:lnTo>
                  <a:close/>
                  <a:moveTo>
                    <a:pt x="52" y="174"/>
                  </a:moveTo>
                  <a:lnTo>
                    <a:pt x="133" y="255"/>
                  </a:lnTo>
                  <a:lnTo>
                    <a:pt x="254" y="136"/>
                  </a:lnTo>
                  <a:lnTo>
                    <a:pt x="173" y="55"/>
                  </a:lnTo>
                  <a:lnTo>
                    <a:pt x="52" y="174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4779" y="1391"/>
              <a:ext cx="321" cy="319"/>
            </a:xfrm>
            <a:custGeom>
              <a:avLst/>
              <a:gdLst>
                <a:gd name="T0" fmla="*/ 0 w 321"/>
                <a:gd name="T1" fmla="*/ 76 h 319"/>
                <a:gd name="T2" fmla="*/ 214 w 321"/>
                <a:gd name="T3" fmla="*/ 0 h 319"/>
                <a:gd name="T4" fmla="*/ 321 w 321"/>
                <a:gd name="T5" fmla="*/ 105 h 319"/>
                <a:gd name="T6" fmla="*/ 243 w 321"/>
                <a:gd name="T7" fmla="*/ 319 h 319"/>
                <a:gd name="T8" fmla="*/ 0 w 321"/>
                <a:gd name="T9" fmla="*/ 7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319">
                  <a:moveTo>
                    <a:pt x="0" y="76"/>
                  </a:moveTo>
                  <a:lnTo>
                    <a:pt x="214" y="0"/>
                  </a:lnTo>
                  <a:lnTo>
                    <a:pt x="321" y="105"/>
                  </a:lnTo>
                  <a:lnTo>
                    <a:pt x="243" y="319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743" y="1370"/>
              <a:ext cx="379" cy="373"/>
            </a:xfrm>
            <a:custGeom>
              <a:avLst/>
              <a:gdLst>
                <a:gd name="T0" fmla="*/ 286 w 379"/>
                <a:gd name="T1" fmla="*/ 373 h 373"/>
                <a:gd name="T2" fmla="*/ 0 w 379"/>
                <a:gd name="T3" fmla="*/ 90 h 373"/>
                <a:gd name="T4" fmla="*/ 255 w 379"/>
                <a:gd name="T5" fmla="*/ 0 h 373"/>
                <a:gd name="T6" fmla="*/ 379 w 379"/>
                <a:gd name="T7" fmla="*/ 121 h 373"/>
                <a:gd name="T8" fmla="*/ 286 w 379"/>
                <a:gd name="T9" fmla="*/ 373 h 373"/>
                <a:gd name="T10" fmla="*/ 71 w 379"/>
                <a:gd name="T11" fmla="*/ 105 h 373"/>
                <a:gd name="T12" fmla="*/ 271 w 379"/>
                <a:gd name="T13" fmla="*/ 304 h 373"/>
                <a:gd name="T14" fmla="*/ 333 w 379"/>
                <a:gd name="T15" fmla="*/ 131 h 373"/>
                <a:gd name="T16" fmla="*/ 245 w 379"/>
                <a:gd name="T17" fmla="*/ 43 h 373"/>
                <a:gd name="T18" fmla="*/ 71 w 379"/>
                <a:gd name="T19" fmla="*/ 10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3">
                  <a:moveTo>
                    <a:pt x="286" y="373"/>
                  </a:moveTo>
                  <a:lnTo>
                    <a:pt x="0" y="90"/>
                  </a:lnTo>
                  <a:lnTo>
                    <a:pt x="255" y="0"/>
                  </a:lnTo>
                  <a:lnTo>
                    <a:pt x="379" y="121"/>
                  </a:lnTo>
                  <a:lnTo>
                    <a:pt x="286" y="373"/>
                  </a:lnTo>
                  <a:close/>
                  <a:moveTo>
                    <a:pt x="71" y="105"/>
                  </a:moveTo>
                  <a:lnTo>
                    <a:pt x="271" y="304"/>
                  </a:lnTo>
                  <a:lnTo>
                    <a:pt x="333" y="131"/>
                  </a:lnTo>
                  <a:lnTo>
                    <a:pt x="245" y="43"/>
                  </a:lnTo>
                  <a:lnTo>
                    <a:pt x="71" y="105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5115" y="1470"/>
              <a:ext cx="405" cy="671"/>
            </a:xfrm>
            <a:custGeom>
              <a:avLst/>
              <a:gdLst>
                <a:gd name="T0" fmla="*/ 147 w 405"/>
                <a:gd name="T1" fmla="*/ 671 h 671"/>
                <a:gd name="T2" fmla="*/ 109 w 405"/>
                <a:gd name="T3" fmla="*/ 671 h 671"/>
                <a:gd name="T4" fmla="*/ 109 w 405"/>
                <a:gd name="T5" fmla="*/ 525 h 671"/>
                <a:gd name="T6" fmla="*/ 347 w 405"/>
                <a:gd name="T7" fmla="*/ 221 h 671"/>
                <a:gd name="T8" fmla="*/ 0 w 405"/>
                <a:gd name="T9" fmla="*/ 33 h 671"/>
                <a:gd name="T10" fmla="*/ 19 w 405"/>
                <a:gd name="T11" fmla="*/ 0 h 671"/>
                <a:gd name="T12" fmla="*/ 405 w 405"/>
                <a:gd name="T13" fmla="*/ 207 h 671"/>
                <a:gd name="T14" fmla="*/ 147 w 405"/>
                <a:gd name="T15" fmla="*/ 537 h 671"/>
                <a:gd name="T16" fmla="*/ 147 w 405"/>
                <a:gd name="T17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671">
                  <a:moveTo>
                    <a:pt x="147" y="671"/>
                  </a:moveTo>
                  <a:lnTo>
                    <a:pt x="109" y="671"/>
                  </a:lnTo>
                  <a:lnTo>
                    <a:pt x="109" y="525"/>
                  </a:lnTo>
                  <a:lnTo>
                    <a:pt x="347" y="221"/>
                  </a:lnTo>
                  <a:lnTo>
                    <a:pt x="0" y="33"/>
                  </a:lnTo>
                  <a:lnTo>
                    <a:pt x="19" y="0"/>
                  </a:lnTo>
                  <a:lnTo>
                    <a:pt x="405" y="207"/>
                  </a:lnTo>
                  <a:lnTo>
                    <a:pt x="147" y="537"/>
                  </a:lnTo>
                  <a:lnTo>
                    <a:pt x="147" y="671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5045" y="2126"/>
              <a:ext cx="401" cy="74"/>
            </a:xfrm>
            <a:custGeom>
              <a:avLst/>
              <a:gdLst>
                <a:gd name="T0" fmla="*/ 401 w 401"/>
                <a:gd name="T1" fmla="*/ 43 h 74"/>
                <a:gd name="T2" fmla="*/ 239 w 401"/>
                <a:gd name="T3" fmla="*/ 0 h 74"/>
                <a:gd name="T4" fmla="*/ 162 w 401"/>
                <a:gd name="T5" fmla="*/ 0 h 74"/>
                <a:gd name="T6" fmla="*/ 0 w 401"/>
                <a:gd name="T7" fmla="*/ 43 h 74"/>
                <a:gd name="T8" fmla="*/ 0 w 401"/>
                <a:gd name="T9" fmla="*/ 74 h 74"/>
                <a:gd name="T10" fmla="*/ 401 w 401"/>
                <a:gd name="T11" fmla="*/ 74 h 74"/>
                <a:gd name="T12" fmla="*/ 401 w 401"/>
                <a:gd name="T13" fmla="*/ 43 h 74"/>
                <a:gd name="T14" fmla="*/ 401 w 401"/>
                <a:gd name="T1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" h="74">
                  <a:moveTo>
                    <a:pt x="401" y="43"/>
                  </a:moveTo>
                  <a:lnTo>
                    <a:pt x="239" y="0"/>
                  </a:lnTo>
                  <a:lnTo>
                    <a:pt x="162" y="0"/>
                  </a:lnTo>
                  <a:lnTo>
                    <a:pt x="0" y="43"/>
                  </a:lnTo>
                  <a:lnTo>
                    <a:pt x="0" y="74"/>
                  </a:lnTo>
                  <a:lnTo>
                    <a:pt x="401" y="74"/>
                  </a:lnTo>
                  <a:lnTo>
                    <a:pt x="401" y="43"/>
                  </a:lnTo>
                  <a:lnTo>
                    <a:pt x="401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5026" y="2107"/>
              <a:ext cx="439" cy="112"/>
            </a:xfrm>
            <a:custGeom>
              <a:avLst/>
              <a:gdLst>
                <a:gd name="T0" fmla="*/ 439 w 439"/>
                <a:gd name="T1" fmla="*/ 112 h 112"/>
                <a:gd name="T2" fmla="*/ 0 w 439"/>
                <a:gd name="T3" fmla="*/ 112 h 112"/>
                <a:gd name="T4" fmla="*/ 0 w 439"/>
                <a:gd name="T5" fmla="*/ 48 h 112"/>
                <a:gd name="T6" fmla="*/ 179 w 439"/>
                <a:gd name="T7" fmla="*/ 0 h 112"/>
                <a:gd name="T8" fmla="*/ 260 w 439"/>
                <a:gd name="T9" fmla="*/ 0 h 112"/>
                <a:gd name="T10" fmla="*/ 439 w 439"/>
                <a:gd name="T11" fmla="*/ 48 h 112"/>
                <a:gd name="T12" fmla="*/ 439 w 439"/>
                <a:gd name="T13" fmla="*/ 112 h 112"/>
                <a:gd name="T14" fmla="*/ 46 w 439"/>
                <a:gd name="T15" fmla="*/ 74 h 112"/>
                <a:gd name="T16" fmla="*/ 396 w 439"/>
                <a:gd name="T17" fmla="*/ 74 h 112"/>
                <a:gd name="T18" fmla="*/ 255 w 439"/>
                <a:gd name="T19" fmla="*/ 38 h 112"/>
                <a:gd name="T20" fmla="*/ 184 w 439"/>
                <a:gd name="T21" fmla="*/ 38 h 112"/>
                <a:gd name="T22" fmla="*/ 46 w 439"/>
                <a:gd name="T23" fmla="*/ 7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9" h="112">
                  <a:moveTo>
                    <a:pt x="439" y="112"/>
                  </a:moveTo>
                  <a:lnTo>
                    <a:pt x="0" y="112"/>
                  </a:lnTo>
                  <a:lnTo>
                    <a:pt x="0" y="48"/>
                  </a:lnTo>
                  <a:lnTo>
                    <a:pt x="179" y="0"/>
                  </a:lnTo>
                  <a:lnTo>
                    <a:pt x="260" y="0"/>
                  </a:lnTo>
                  <a:lnTo>
                    <a:pt x="439" y="48"/>
                  </a:lnTo>
                  <a:lnTo>
                    <a:pt x="439" y="112"/>
                  </a:lnTo>
                  <a:close/>
                  <a:moveTo>
                    <a:pt x="46" y="74"/>
                  </a:moveTo>
                  <a:lnTo>
                    <a:pt x="396" y="74"/>
                  </a:lnTo>
                  <a:lnTo>
                    <a:pt x="255" y="38"/>
                  </a:lnTo>
                  <a:lnTo>
                    <a:pt x="184" y="38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5443" y="1641"/>
              <a:ext cx="96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5424" y="1622"/>
              <a:ext cx="134" cy="133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16 h 56"/>
                <a:gd name="T12" fmla="*/ 16 w 56"/>
                <a:gd name="T13" fmla="*/ 28 h 56"/>
                <a:gd name="T14" fmla="*/ 28 w 56"/>
                <a:gd name="T15" fmla="*/ 40 h 56"/>
                <a:gd name="T16" fmla="*/ 40 w 56"/>
                <a:gd name="T17" fmla="*/ 28 h 56"/>
                <a:gd name="T18" fmla="*/ 28 w 56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6" y="12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16"/>
                  </a:moveTo>
                  <a:cubicBezTo>
                    <a:pt x="21" y="16"/>
                    <a:pt x="16" y="21"/>
                    <a:pt x="16" y="28"/>
                  </a:cubicBezTo>
                  <a:cubicBezTo>
                    <a:pt x="16" y="34"/>
                    <a:pt x="21" y="40"/>
                    <a:pt x="28" y="40"/>
                  </a:cubicBezTo>
                  <a:cubicBezTo>
                    <a:pt x="34" y="40"/>
                    <a:pt x="40" y="34"/>
                    <a:pt x="40" y="28"/>
                  </a:cubicBezTo>
                  <a:cubicBezTo>
                    <a:pt x="40" y="21"/>
                    <a:pt x="34" y="16"/>
                    <a:pt x="28" y="16"/>
                  </a:cubicBez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5095" y="1448"/>
              <a:ext cx="96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5076" y="1429"/>
              <a:ext cx="134" cy="134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16 h 56"/>
                <a:gd name="T12" fmla="*/ 16 w 56"/>
                <a:gd name="T13" fmla="*/ 28 h 56"/>
                <a:gd name="T14" fmla="*/ 28 w 56"/>
                <a:gd name="T15" fmla="*/ 40 h 56"/>
                <a:gd name="T16" fmla="*/ 40 w 56"/>
                <a:gd name="T17" fmla="*/ 28 h 56"/>
                <a:gd name="T18" fmla="*/ 28 w 56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16"/>
                  </a:moveTo>
                  <a:cubicBezTo>
                    <a:pt x="21" y="16"/>
                    <a:pt x="16" y="21"/>
                    <a:pt x="16" y="28"/>
                  </a:cubicBezTo>
                  <a:cubicBezTo>
                    <a:pt x="16" y="35"/>
                    <a:pt x="21" y="40"/>
                    <a:pt x="28" y="40"/>
                  </a:cubicBezTo>
                  <a:cubicBezTo>
                    <a:pt x="34" y="40"/>
                    <a:pt x="40" y="35"/>
                    <a:pt x="40" y="28"/>
                  </a:cubicBezTo>
                  <a:cubicBezTo>
                    <a:pt x="40" y="21"/>
                    <a:pt x="34" y="16"/>
                    <a:pt x="28" y="16"/>
                  </a:cubicBez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5188" y="2069"/>
              <a:ext cx="112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>
              <a:spLocks noEditPoints="1"/>
            </p:cNvSpPr>
            <p:nvPr/>
          </p:nvSpPr>
          <p:spPr bwMode="auto">
            <a:xfrm>
              <a:off x="5169" y="2050"/>
              <a:ext cx="150" cy="95"/>
            </a:xfrm>
            <a:custGeom>
              <a:avLst/>
              <a:gdLst>
                <a:gd name="T0" fmla="*/ 150 w 150"/>
                <a:gd name="T1" fmla="*/ 95 h 95"/>
                <a:gd name="T2" fmla="*/ 0 w 150"/>
                <a:gd name="T3" fmla="*/ 95 h 95"/>
                <a:gd name="T4" fmla="*/ 0 w 150"/>
                <a:gd name="T5" fmla="*/ 0 h 95"/>
                <a:gd name="T6" fmla="*/ 150 w 150"/>
                <a:gd name="T7" fmla="*/ 0 h 95"/>
                <a:gd name="T8" fmla="*/ 150 w 150"/>
                <a:gd name="T9" fmla="*/ 95 h 95"/>
                <a:gd name="T10" fmla="*/ 38 w 150"/>
                <a:gd name="T11" fmla="*/ 57 h 95"/>
                <a:gd name="T12" fmla="*/ 112 w 150"/>
                <a:gd name="T13" fmla="*/ 57 h 95"/>
                <a:gd name="T14" fmla="*/ 112 w 150"/>
                <a:gd name="T15" fmla="*/ 38 h 95"/>
                <a:gd name="T16" fmla="*/ 38 w 150"/>
                <a:gd name="T17" fmla="*/ 38 h 95"/>
                <a:gd name="T18" fmla="*/ 38 w 150"/>
                <a:gd name="T19" fmla="*/ 5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95">
                  <a:moveTo>
                    <a:pt x="150" y="95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50" y="0"/>
                  </a:lnTo>
                  <a:lnTo>
                    <a:pt x="150" y="95"/>
                  </a:lnTo>
                  <a:close/>
                  <a:moveTo>
                    <a:pt x="38" y="57"/>
                  </a:moveTo>
                  <a:lnTo>
                    <a:pt x="112" y="57"/>
                  </a:lnTo>
                  <a:lnTo>
                    <a:pt x="112" y="38"/>
                  </a:lnTo>
                  <a:lnTo>
                    <a:pt x="38" y="38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6"/>
            <p:cNvSpPr>
              <a:spLocks noChangeArrowheads="1"/>
            </p:cNvSpPr>
            <p:nvPr/>
          </p:nvSpPr>
          <p:spPr bwMode="auto">
            <a:xfrm>
              <a:off x="5198" y="1946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>
              <a:spLocks noEditPoints="1"/>
            </p:cNvSpPr>
            <p:nvPr/>
          </p:nvSpPr>
          <p:spPr bwMode="auto">
            <a:xfrm>
              <a:off x="5179" y="1926"/>
              <a:ext cx="133" cy="134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16 h 56"/>
                <a:gd name="T12" fmla="*/ 16 w 56"/>
                <a:gd name="T13" fmla="*/ 28 h 56"/>
                <a:gd name="T14" fmla="*/ 28 w 56"/>
                <a:gd name="T15" fmla="*/ 40 h 56"/>
                <a:gd name="T16" fmla="*/ 40 w 56"/>
                <a:gd name="T17" fmla="*/ 28 h 56"/>
                <a:gd name="T18" fmla="*/ 28 w 56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43" y="0"/>
                    <a:pt x="56" y="12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16"/>
                  </a:moveTo>
                  <a:cubicBezTo>
                    <a:pt x="21" y="16"/>
                    <a:pt x="16" y="21"/>
                    <a:pt x="16" y="28"/>
                  </a:cubicBezTo>
                  <a:cubicBezTo>
                    <a:pt x="16" y="34"/>
                    <a:pt x="21" y="40"/>
                    <a:pt x="28" y="40"/>
                  </a:cubicBezTo>
                  <a:cubicBezTo>
                    <a:pt x="35" y="40"/>
                    <a:pt x="40" y="34"/>
                    <a:pt x="40" y="28"/>
                  </a:cubicBezTo>
                  <a:cubicBezTo>
                    <a:pt x="40" y="21"/>
                    <a:pt x="35" y="16"/>
                    <a:pt x="28" y="16"/>
                  </a:cubicBez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燕尾形 50"/>
          <p:cNvSpPr/>
          <p:nvPr/>
        </p:nvSpPr>
        <p:spPr>
          <a:xfrm rot="16200000">
            <a:off x="9960587" y="372114"/>
            <a:ext cx="1228049" cy="1228049"/>
          </a:xfrm>
          <a:prstGeom prst="chevron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51"/>
          <p:cNvSpPr/>
          <p:nvPr/>
        </p:nvSpPr>
        <p:spPr>
          <a:xfrm rot="16200000">
            <a:off x="9960587" y="1406155"/>
            <a:ext cx="1228049" cy="1228049"/>
          </a:xfrm>
          <a:prstGeom prst="chevron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5400000">
            <a:off x="-3099034" y="3084595"/>
            <a:ext cx="6860657" cy="69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508880" y="6590714"/>
            <a:ext cx="9683120" cy="267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56" y="4072721"/>
            <a:ext cx="1877438" cy="15842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3998" y="1389298"/>
            <a:ext cx="4843762" cy="4164028"/>
            <a:chOff x="-3679566" y="798400"/>
            <a:chExt cx="4843762" cy="4164028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79566" y="953178"/>
              <a:ext cx="4751242" cy="40092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-3598056" y="798400"/>
              <a:ext cx="4762252" cy="3949297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096000" y="-162779"/>
            <a:ext cx="6125756" cy="6056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5775084" y="-841339"/>
            <a:ext cx="13767" cy="4628793"/>
          </a:xfrm>
          <a:prstGeom prst="line">
            <a:avLst/>
          </a:prstGeom>
          <a:ln w="57150">
            <a:solidFill>
              <a:srgbClr val="282D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092328" y="677622"/>
            <a:ext cx="724545" cy="623510"/>
            <a:chOff x="1269" y="620"/>
            <a:chExt cx="1047" cy="901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289" y="749"/>
              <a:ext cx="937" cy="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1269" y="730"/>
              <a:ext cx="976" cy="791"/>
            </a:xfrm>
            <a:custGeom>
              <a:avLst/>
              <a:gdLst>
                <a:gd name="T0" fmla="*/ 976 w 976"/>
                <a:gd name="T1" fmla="*/ 791 h 791"/>
                <a:gd name="T2" fmla="*/ 0 w 976"/>
                <a:gd name="T3" fmla="*/ 791 h 791"/>
                <a:gd name="T4" fmla="*/ 0 w 976"/>
                <a:gd name="T5" fmla="*/ 0 h 791"/>
                <a:gd name="T6" fmla="*/ 976 w 976"/>
                <a:gd name="T7" fmla="*/ 0 h 791"/>
                <a:gd name="T8" fmla="*/ 976 w 976"/>
                <a:gd name="T9" fmla="*/ 791 h 791"/>
                <a:gd name="T10" fmla="*/ 39 w 976"/>
                <a:gd name="T11" fmla="*/ 752 h 791"/>
                <a:gd name="T12" fmla="*/ 938 w 976"/>
                <a:gd name="T13" fmla="*/ 752 h 791"/>
                <a:gd name="T14" fmla="*/ 938 w 976"/>
                <a:gd name="T15" fmla="*/ 38 h 791"/>
                <a:gd name="T16" fmla="*/ 39 w 976"/>
                <a:gd name="T17" fmla="*/ 38 h 791"/>
                <a:gd name="T18" fmla="*/ 39 w 976"/>
                <a:gd name="T19" fmla="*/ 75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6" h="791">
                  <a:moveTo>
                    <a:pt x="976" y="791"/>
                  </a:moveTo>
                  <a:lnTo>
                    <a:pt x="0" y="791"/>
                  </a:lnTo>
                  <a:lnTo>
                    <a:pt x="0" y="0"/>
                  </a:lnTo>
                  <a:lnTo>
                    <a:pt x="976" y="0"/>
                  </a:lnTo>
                  <a:lnTo>
                    <a:pt x="976" y="791"/>
                  </a:lnTo>
                  <a:close/>
                  <a:moveTo>
                    <a:pt x="39" y="752"/>
                  </a:moveTo>
                  <a:lnTo>
                    <a:pt x="938" y="752"/>
                  </a:lnTo>
                  <a:lnTo>
                    <a:pt x="938" y="38"/>
                  </a:lnTo>
                  <a:lnTo>
                    <a:pt x="39" y="38"/>
                  </a:lnTo>
                  <a:lnTo>
                    <a:pt x="39" y="752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346" y="806"/>
              <a:ext cx="823" cy="3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346" y="1225"/>
              <a:ext cx="247" cy="219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636" y="1225"/>
              <a:ext cx="245" cy="219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24" y="1225"/>
              <a:ext cx="245" cy="219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289" y="639"/>
              <a:ext cx="937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1269" y="620"/>
              <a:ext cx="976" cy="148"/>
            </a:xfrm>
            <a:custGeom>
              <a:avLst/>
              <a:gdLst>
                <a:gd name="T0" fmla="*/ 976 w 976"/>
                <a:gd name="T1" fmla="*/ 148 h 148"/>
                <a:gd name="T2" fmla="*/ 0 w 976"/>
                <a:gd name="T3" fmla="*/ 148 h 148"/>
                <a:gd name="T4" fmla="*/ 0 w 976"/>
                <a:gd name="T5" fmla="*/ 0 h 148"/>
                <a:gd name="T6" fmla="*/ 976 w 976"/>
                <a:gd name="T7" fmla="*/ 0 h 148"/>
                <a:gd name="T8" fmla="*/ 976 w 976"/>
                <a:gd name="T9" fmla="*/ 148 h 148"/>
                <a:gd name="T10" fmla="*/ 39 w 976"/>
                <a:gd name="T11" fmla="*/ 110 h 148"/>
                <a:gd name="T12" fmla="*/ 938 w 976"/>
                <a:gd name="T13" fmla="*/ 110 h 148"/>
                <a:gd name="T14" fmla="*/ 938 w 976"/>
                <a:gd name="T15" fmla="*/ 39 h 148"/>
                <a:gd name="T16" fmla="*/ 39 w 976"/>
                <a:gd name="T17" fmla="*/ 39 h 148"/>
                <a:gd name="T18" fmla="*/ 39 w 976"/>
                <a:gd name="T19" fmla="*/ 1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6" h="148">
                  <a:moveTo>
                    <a:pt x="976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976" y="0"/>
                  </a:lnTo>
                  <a:lnTo>
                    <a:pt x="976" y="148"/>
                  </a:lnTo>
                  <a:close/>
                  <a:moveTo>
                    <a:pt x="39" y="110"/>
                  </a:moveTo>
                  <a:lnTo>
                    <a:pt x="938" y="110"/>
                  </a:lnTo>
                  <a:lnTo>
                    <a:pt x="938" y="39"/>
                  </a:lnTo>
                  <a:lnTo>
                    <a:pt x="39" y="39"/>
                  </a:lnTo>
                  <a:lnTo>
                    <a:pt x="39" y="110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1331" y="694"/>
              <a:ext cx="36" cy="0"/>
            </a:xfrm>
            <a:custGeom>
              <a:avLst/>
              <a:gdLst>
                <a:gd name="T0" fmla="*/ 0 w 36"/>
                <a:gd name="T1" fmla="*/ 36 w 36"/>
                <a:gd name="T2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331" y="675"/>
              <a:ext cx="3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1393" y="694"/>
              <a:ext cx="36" cy="0"/>
            </a:xfrm>
            <a:custGeom>
              <a:avLst/>
              <a:gdLst>
                <a:gd name="T0" fmla="*/ 0 w 36"/>
                <a:gd name="T1" fmla="*/ 36 w 36"/>
                <a:gd name="T2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393" y="675"/>
              <a:ext cx="3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1455" y="694"/>
              <a:ext cx="36" cy="0"/>
            </a:xfrm>
            <a:custGeom>
              <a:avLst/>
              <a:gdLst>
                <a:gd name="T0" fmla="*/ 0 w 36"/>
                <a:gd name="T1" fmla="*/ 36 w 36"/>
                <a:gd name="T2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455" y="675"/>
              <a:ext cx="3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1431" y="916"/>
              <a:ext cx="143" cy="131"/>
            </a:xfrm>
            <a:custGeom>
              <a:avLst/>
              <a:gdLst>
                <a:gd name="T0" fmla="*/ 143 w 143"/>
                <a:gd name="T1" fmla="*/ 131 h 131"/>
                <a:gd name="T2" fmla="*/ 129 w 143"/>
                <a:gd name="T3" fmla="*/ 131 h 131"/>
                <a:gd name="T4" fmla="*/ 0 w 143"/>
                <a:gd name="T5" fmla="*/ 64 h 131"/>
                <a:gd name="T6" fmla="*/ 129 w 143"/>
                <a:gd name="T7" fmla="*/ 0 h 131"/>
                <a:gd name="T8" fmla="*/ 143 w 143"/>
                <a:gd name="T9" fmla="*/ 0 h 131"/>
                <a:gd name="T10" fmla="*/ 143 w 143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31">
                  <a:moveTo>
                    <a:pt x="143" y="131"/>
                  </a:moveTo>
                  <a:lnTo>
                    <a:pt x="129" y="131"/>
                  </a:lnTo>
                  <a:lnTo>
                    <a:pt x="0" y="64"/>
                  </a:lnTo>
                  <a:lnTo>
                    <a:pt x="129" y="0"/>
                  </a:lnTo>
                  <a:lnTo>
                    <a:pt x="143" y="0"/>
                  </a:lnTo>
                  <a:lnTo>
                    <a:pt x="143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1388" y="897"/>
              <a:ext cx="186" cy="169"/>
            </a:xfrm>
            <a:custGeom>
              <a:avLst/>
              <a:gdLst>
                <a:gd name="T0" fmla="*/ 186 w 186"/>
                <a:gd name="T1" fmla="*/ 169 h 169"/>
                <a:gd name="T2" fmla="*/ 167 w 186"/>
                <a:gd name="T3" fmla="*/ 169 h 169"/>
                <a:gd name="T4" fmla="*/ 0 w 186"/>
                <a:gd name="T5" fmla="*/ 83 h 169"/>
                <a:gd name="T6" fmla="*/ 167 w 186"/>
                <a:gd name="T7" fmla="*/ 0 h 169"/>
                <a:gd name="T8" fmla="*/ 186 w 186"/>
                <a:gd name="T9" fmla="*/ 0 h 169"/>
                <a:gd name="T10" fmla="*/ 186 w 186"/>
                <a:gd name="T11" fmla="*/ 38 h 169"/>
                <a:gd name="T12" fmla="*/ 176 w 186"/>
                <a:gd name="T13" fmla="*/ 38 h 169"/>
                <a:gd name="T14" fmla="*/ 84 w 186"/>
                <a:gd name="T15" fmla="*/ 83 h 169"/>
                <a:gd name="T16" fmla="*/ 176 w 186"/>
                <a:gd name="T17" fmla="*/ 131 h 169"/>
                <a:gd name="T18" fmla="*/ 186 w 186"/>
                <a:gd name="T19" fmla="*/ 131 h 169"/>
                <a:gd name="T20" fmla="*/ 186 w 186"/>
                <a:gd name="T2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69">
                  <a:moveTo>
                    <a:pt x="186" y="169"/>
                  </a:moveTo>
                  <a:lnTo>
                    <a:pt x="167" y="169"/>
                  </a:lnTo>
                  <a:lnTo>
                    <a:pt x="0" y="83"/>
                  </a:lnTo>
                  <a:lnTo>
                    <a:pt x="167" y="0"/>
                  </a:lnTo>
                  <a:lnTo>
                    <a:pt x="186" y="0"/>
                  </a:lnTo>
                  <a:lnTo>
                    <a:pt x="186" y="38"/>
                  </a:lnTo>
                  <a:lnTo>
                    <a:pt x="176" y="38"/>
                  </a:lnTo>
                  <a:lnTo>
                    <a:pt x="84" y="83"/>
                  </a:lnTo>
                  <a:lnTo>
                    <a:pt x="176" y="131"/>
                  </a:lnTo>
                  <a:lnTo>
                    <a:pt x="186" y="131"/>
                  </a:lnTo>
                  <a:lnTo>
                    <a:pt x="186" y="169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574" y="916"/>
              <a:ext cx="645" cy="131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1555" y="897"/>
              <a:ext cx="683" cy="169"/>
            </a:xfrm>
            <a:custGeom>
              <a:avLst/>
              <a:gdLst>
                <a:gd name="T0" fmla="*/ 38 w 683"/>
                <a:gd name="T1" fmla="*/ 38 h 169"/>
                <a:gd name="T2" fmla="*/ 644 w 683"/>
                <a:gd name="T3" fmla="*/ 38 h 169"/>
                <a:gd name="T4" fmla="*/ 644 w 683"/>
                <a:gd name="T5" fmla="*/ 131 h 169"/>
                <a:gd name="T6" fmla="*/ 38 w 683"/>
                <a:gd name="T7" fmla="*/ 131 h 169"/>
                <a:gd name="T8" fmla="*/ 38 w 683"/>
                <a:gd name="T9" fmla="*/ 38 h 169"/>
                <a:gd name="T10" fmla="*/ 38 w 683"/>
                <a:gd name="T11" fmla="*/ 38 h 169"/>
                <a:gd name="T12" fmla="*/ 0 w 683"/>
                <a:gd name="T13" fmla="*/ 0 h 169"/>
                <a:gd name="T14" fmla="*/ 0 w 683"/>
                <a:gd name="T15" fmla="*/ 169 h 169"/>
                <a:gd name="T16" fmla="*/ 683 w 683"/>
                <a:gd name="T17" fmla="*/ 169 h 169"/>
                <a:gd name="T18" fmla="*/ 683 w 683"/>
                <a:gd name="T19" fmla="*/ 0 h 169"/>
                <a:gd name="T20" fmla="*/ 0 w 683"/>
                <a:gd name="T21" fmla="*/ 0 h 169"/>
                <a:gd name="T22" fmla="*/ 0 w 683"/>
                <a:gd name="T2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3" h="169">
                  <a:moveTo>
                    <a:pt x="38" y="38"/>
                  </a:moveTo>
                  <a:lnTo>
                    <a:pt x="644" y="38"/>
                  </a:lnTo>
                  <a:lnTo>
                    <a:pt x="644" y="131"/>
                  </a:lnTo>
                  <a:lnTo>
                    <a:pt x="38" y="131"/>
                  </a:lnTo>
                  <a:lnTo>
                    <a:pt x="38" y="38"/>
                  </a:lnTo>
                  <a:lnTo>
                    <a:pt x="38" y="38"/>
                  </a:lnTo>
                  <a:close/>
                  <a:moveTo>
                    <a:pt x="0" y="0"/>
                  </a:moveTo>
                  <a:lnTo>
                    <a:pt x="0" y="169"/>
                  </a:lnTo>
                  <a:lnTo>
                    <a:pt x="683" y="169"/>
                  </a:lnTo>
                  <a:lnTo>
                    <a:pt x="6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591" y="961"/>
              <a:ext cx="635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2230" y="897"/>
              <a:ext cx="86" cy="169"/>
            </a:xfrm>
            <a:custGeom>
              <a:avLst/>
              <a:gdLst>
                <a:gd name="T0" fmla="*/ 0 w 36"/>
                <a:gd name="T1" fmla="*/ 71 h 71"/>
                <a:gd name="T2" fmla="*/ 0 w 36"/>
                <a:gd name="T3" fmla="*/ 55 h 71"/>
                <a:gd name="T4" fmla="*/ 20 w 36"/>
                <a:gd name="T5" fmla="*/ 55 h 71"/>
                <a:gd name="T6" fmla="*/ 20 w 36"/>
                <a:gd name="T7" fmla="*/ 16 h 71"/>
                <a:gd name="T8" fmla="*/ 0 w 36"/>
                <a:gd name="T9" fmla="*/ 16 h 71"/>
                <a:gd name="T10" fmla="*/ 0 w 36"/>
                <a:gd name="T11" fmla="*/ 0 h 71"/>
                <a:gd name="T12" fmla="*/ 23 w 36"/>
                <a:gd name="T13" fmla="*/ 0 h 71"/>
                <a:gd name="T14" fmla="*/ 36 w 36"/>
                <a:gd name="T15" fmla="*/ 14 h 71"/>
                <a:gd name="T16" fmla="*/ 36 w 36"/>
                <a:gd name="T17" fmla="*/ 57 h 71"/>
                <a:gd name="T18" fmla="*/ 23 w 36"/>
                <a:gd name="T19" fmla="*/ 71 h 71"/>
                <a:gd name="T20" fmla="*/ 0 w 36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71">
                  <a:moveTo>
                    <a:pt x="0" y="71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0"/>
                    <a:pt x="36" y="6"/>
                    <a:pt x="36" y="14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5"/>
                    <a:pt x="30" y="71"/>
                    <a:pt x="23" y="7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6514" y="60298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ADB9CA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总体情况</a:t>
            </a:r>
            <a:endParaRPr lang="zh-CN" altLang="en-US" sz="3200" b="1" dirty="0">
              <a:solidFill>
                <a:srgbClr val="ADB9CA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2" name="燕尾形 37"/>
          <p:cNvSpPr/>
          <p:nvPr/>
        </p:nvSpPr>
        <p:spPr>
          <a:xfrm rot="10800000">
            <a:off x="2774049" y="5558603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8"/>
          <p:cNvSpPr/>
          <p:nvPr/>
        </p:nvSpPr>
        <p:spPr>
          <a:xfrm rot="10800000">
            <a:off x="3857463" y="5553379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4" name="Group 27"/>
          <p:cNvGrpSpPr>
            <a:grpSpLocks noChangeAspect="1"/>
          </p:cNvGrpSpPr>
          <p:nvPr/>
        </p:nvGrpSpPr>
        <p:grpSpPr bwMode="auto">
          <a:xfrm>
            <a:off x="7299007" y="697277"/>
            <a:ext cx="798522" cy="728782"/>
            <a:chOff x="4514" y="296"/>
            <a:chExt cx="916" cy="836"/>
          </a:xfrm>
        </p:grpSpPr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4707" y="296"/>
              <a:ext cx="38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4628" y="329"/>
              <a:ext cx="50" cy="52"/>
            </a:xfrm>
            <a:custGeom>
              <a:avLst/>
              <a:gdLst>
                <a:gd name="T0" fmla="*/ 31 w 50"/>
                <a:gd name="T1" fmla="*/ 52 h 52"/>
                <a:gd name="T2" fmla="*/ 0 w 50"/>
                <a:gd name="T3" fmla="*/ 33 h 52"/>
                <a:gd name="T4" fmla="*/ 19 w 50"/>
                <a:gd name="T5" fmla="*/ 0 h 52"/>
                <a:gd name="T6" fmla="*/ 50 w 50"/>
                <a:gd name="T7" fmla="*/ 19 h 52"/>
                <a:gd name="T8" fmla="*/ 31 w 5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31" y="52"/>
                  </a:moveTo>
                  <a:lnTo>
                    <a:pt x="0" y="33"/>
                  </a:lnTo>
                  <a:lnTo>
                    <a:pt x="19" y="0"/>
                  </a:lnTo>
                  <a:lnTo>
                    <a:pt x="50" y="19"/>
                  </a:lnTo>
                  <a:lnTo>
                    <a:pt x="31" y="52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4626" y="412"/>
              <a:ext cx="50" cy="53"/>
            </a:xfrm>
            <a:custGeom>
              <a:avLst/>
              <a:gdLst>
                <a:gd name="T0" fmla="*/ 19 w 50"/>
                <a:gd name="T1" fmla="*/ 53 h 53"/>
                <a:gd name="T2" fmla="*/ 0 w 50"/>
                <a:gd name="T3" fmla="*/ 19 h 53"/>
                <a:gd name="T4" fmla="*/ 31 w 50"/>
                <a:gd name="T5" fmla="*/ 0 h 53"/>
                <a:gd name="T6" fmla="*/ 50 w 50"/>
                <a:gd name="T7" fmla="*/ 34 h 53"/>
                <a:gd name="T8" fmla="*/ 19 w 50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3">
                  <a:moveTo>
                    <a:pt x="19" y="53"/>
                  </a:moveTo>
                  <a:lnTo>
                    <a:pt x="0" y="19"/>
                  </a:lnTo>
                  <a:lnTo>
                    <a:pt x="31" y="0"/>
                  </a:lnTo>
                  <a:lnTo>
                    <a:pt x="50" y="34"/>
                  </a:lnTo>
                  <a:lnTo>
                    <a:pt x="19" y="53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4704" y="462"/>
              <a:ext cx="38" cy="39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771" y="415"/>
              <a:ext cx="50" cy="52"/>
            </a:xfrm>
            <a:custGeom>
              <a:avLst/>
              <a:gdLst>
                <a:gd name="T0" fmla="*/ 31 w 50"/>
                <a:gd name="T1" fmla="*/ 52 h 52"/>
                <a:gd name="T2" fmla="*/ 0 w 50"/>
                <a:gd name="T3" fmla="*/ 33 h 52"/>
                <a:gd name="T4" fmla="*/ 19 w 50"/>
                <a:gd name="T5" fmla="*/ 0 h 52"/>
                <a:gd name="T6" fmla="*/ 50 w 50"/>
                <a:gd name="T7" fmla="*/ 19 h 52"/>
                <a:gd name="T8" fmla="*/ 31 w 5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31" y="52"/>
                  </a:moveTo>
                  <a:lnTo>
                    <a:pt x="0" y="33"/>
                  </a:lnTo>
                  <a:lnTo>
                    <a:pt x="19" y="0"/>
                  </a:lnTo>
                  <a:lnTo>
                    <a:pt x="50" y="19"/>
                  </a:lnTo>
                  <a:lnTo>
                    <a:pt x="31" y="52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4771" y="331"/>
              <a:ext cx="52" cy="53"/>
            </a:xfrm>
            <a:custGeom>
              <a:avLst/>
              <a:gdLst>
                <a:gd name="T0" fmla="*/ 19 w 52"/>
                <a:gd name="T1" fmla="*/ 53 h 53"/>
                <a:gd name="T2" fmla="*/ 0 w 52"/>
                <a:gd name="T3" fmla="*/ 19 h 53"/>
                <a:gd name="T4" fmla="*/ 33 w 52"/>
                <a:gd name="T5" fmla="*/ 0 h 53"/>
                <a:gd name="T6" fmla="*/ 52 w 52"/>
                <a:gd name="T7" fmla="*/ 34 h 53"/>
                <a:gd name="T8" fmla="*/ 19 w 52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19" y="53"/>
                  </a:moveTo>
                  <a:lnTo>
                    <a:pt x="0" y="19"/>
                  </a:lnTo>
                  <a:lnTo>
                    <a:pt x="33" y="0"/>
                  </a:lnTo>
                  <a:lnTo>
                    <a:pt x="52" y="34"/>
                  </a:lnTo>
                  <a:lnTo>
                    <a:pt x="19" y="53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4514" y="553"/>
              <a:ext cx="916" cy="579"/>
            </a:xfrm>
            <a:custGeom>
              <a:avLst/>
              <a:gdLst>
                <a:gd name="T0" fmla="*/ 916 w 916"/>
                <a:gd name="T1" fmla="*/ 579 h 579"/>
                <a:gd name="T2" fmla="*/ 0 w 916"/>
                <a:gd name="T3" fmla="*/ 579 h 579"/>
                <a:gd name="T4" fmla="*/ 0 w 916"/>
                <a:gd name="T5" fmla="*/ 0 h 579"/>
                <a:gd name="T6" fmla="*/ 916 w 916"/>
                <a:gd name="T7" fmla="*/ 0 h 579"/>
                <a:gd name="T8" fmla="*/ 916 w 916"/>
                <a:gd name="T9" fmla="*/ 579 h 579"/>
                <a:gd name="T10" fmla="*/ 38 w 916"/>
                <a:gd name="T11" fmla="*/ 541 h 579"/>
                <a:gd name="T12" fmla="*/ 878 w 916"/>
                <a:gd name="T13" fmla="*/ 541 h 579"/>
                <a:gd name="T14" fmla="*/ 878 w 916"/>
                <a:gd name="T15" fmla="*/ 38 h 579"/>
                <a:gd name="T16" fmla="*/ 38 w 916"/>
                <a:gd name="T17" fmla="*/ 38 h 579"/>
                <a:gd name="T18" fmla="*/ 38 w 916"/>
                <a:gd name="T19" fmla="*/ 54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579">
                  <a:moveTo>
                    <a:pt x="916" y="579"/>
                  </a:moveTo>
                  <a:lnTo>
                    <a:pt x="0" y="579"/>
                  </a:lnTo>
                  <a:lnTo>
                    <a:pt x="0" y="0"/>
                  </a:lnTo>
                  <a:lnTo>
                    <a:pt x="916" y="0"/>
                  </a:lnTo>
                  <a:lnTo>
                    <a:pt x="916" y="579"/>
                  </a:lnTo>
                  <a:close/>
                  <a:moveTo>
                    <a:pt x="38" y="541"/>
                  </a:moveTo>
                  <a:lnTo>
                    <a:pt x="878" y="541"/>
                  </a:lnTo>
                  <a:lnTo>
                    <a:pt x="878" y="38"/>
                  </a:lnTo>
                  <a:lnTo>
                    <a:pt x="38" y="38"/>
                  </a:lnTo>
                  <a:lnTo>
                    <a:pt x="38" y="541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4590" y="629"/>
              <a:ext cx="764" cy="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4859" y="460"/>
              <a:ext cx="250" cy="74"/>
            </a:xfrm>
            <a:custGeom>
              <a:avLst/>
              <a:gdLst>
                <a:gd name="T0" fmla="*/ 250 w 250"/>
                <a:gd name="T1" fmla="*/ 74 h 74"/>
                <a:gd name="T2" fmla="*/ 212 w 250"/>
                <a:gd name="T3" fmla="*/ 74 h 74"/>
                <a:gd name="T4" fmla="*/ 212 w 250"/>
                <a:gd name="T5" fmla="*/ 38 h 74"/>
                <a:gd name="T6" fmla="*/ 38 w 250"/>
                <a:gd name="T7" fmla="*/ 38 h 74"/>
                <a:gd name="T8" fmla="*/ 38 w 250"/>
                <a:gd name="T9" fmla="*/ 74 h 74"/>
                <a:gd name="T10" fmla="*/ 0 w 250"/>
                <a:gd name="T11" fmla="*/ 74 h 74"/>
                <a:gd name="T12" fmla="*/ 0 w 250"/>
                <a:gd name="T13" fmla="*/ 0 h 74"/>
                <a:gd name="T14" fmla="*/ 250 w 250"/>
                <a:gd name="T15" fmla="*/ 0 h 74"/>
                <a:gd name="T16" fmla="*/ 250 w 250"/>
                <a:gd name="T1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74">
                  <a:moveTo>
                    <a:pt x="250" y="74"/>
                  </a:moveTo>
                  <a:lnTo>
                    <a:pt x="212" y="74"/>
                  </a:lnTo>
                  <a:lnTo>
                    <a:pt x="212" y="38"/>
                  </a:lnTo>
                  <a:lnTo>
                    <a:pt x="38" y="38"/>
                  </a:lnTo>
                  <a:lnTo>
                    <a:pt x="38" y="74"/>
                  </a:lnTo>
                  <a:lnTo>
                    <a:pt x="0" y="74"/>
                  </a:lnTo>
                  <a:lnTo>
                    <a:pt x="0" y="0"/>
                  </a:lnTo>
                  <a:lnTo>
                    <a:pt x="250" y="0"/>
                  </a:lnTo>
                  <a:lnTo>
                    <a:pt x="250" y="74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5206" y="491"/>
              <a:ext cx="153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4740" y="651"/>
              <a:ext cx="452" cy="4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4721" y="632"/>
              <a:ext cx="490" cy="490"/>
            </a:xfrm>
            <a:custGeom>
              <a:avLst/>
              <a:gdLst>
                <a:gd name="T0" fmla="*/ 103 w 206"/>
                <a:gd name="T1" fmla="*/ 206 h 206"/>
                <a:gd name="T2" fmla="*/ 0 w 206"/>
                <a:gd name="T3" fmla="*/ 103 h 206"/>
                <a:gd name="T4" fmla="*/ 103 w 206"/>
                <a:gd name="T5" fmla="*/ 0 h 206"/>
                <a:gd name="T6" fmla="*/ 206 w 206"/>
                <a:gd name="T7" fmla="*/ 103 h 206"/>
                <a:gd name="T8" fmla="*/ 103 w 206"/>
                <a:gd name="T9" fmla="*/ 206 h 206"/>
                <a:gd name="T10" fmla="*/ 103 w 206"/>
                <a:gd name="T11" fmla="*/ 16 h 206"/>
                <a:gd name="T12" fmla="*/ 16 w 206"/>
                <a:gd name="T13" fmla="*/ 103 h 206"/>
                <a:gd name="T14" fmla="*/ 103 w 206"/>
                <a:gd name="T15" fmla="*/ 190 h 206"/>
                <a:gd name="T16" fmla="*/ 190 w 206"/>
                <a:gd name="T17" fmla="*/ 103 h 206"/>
                <a:gd name="T18" fmla="*/ 103 w 206"/>
                <a:gd name="T19" fmla="*/ 1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206">
                  <a:moveTo>
                    <a:pt x="103" y="206"/>
                  </a:moveTo>
                  <a:cubicBezTo>
                    <a:pt x="46" y="206"/>
                    <a:pt x="0" y="160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60" y="0"/>
                    <a:pt x="206" y="46"/>
                    <a:pt x="206" y="103"/>
                  </a:cubicBezTo>
                  <a:cubicBezTo>
                    <a:pt x="206" y="160"/>
                    <a:pt x="160" y="206"/>
                    <a:pt x="103" y="206"/>
                  </a:cubicBezTo>
                  <a:close/>
                  <a:moveTo>
                    <a:pt x="103" y="16"/>
                  </a:moveTo>
                  <a:cubicBezTo>
                    <a:pt x="55" y="16"/>
                    <a:pt x="16" y="55"/>
                    <a:pt x="16" y="103"/>
                  </a:cubicBezTo>
                  <a:cubicBezTo>
                    <a:pt x="16" y="151"/>
                    <a:pt x="55" y="190"/>
                    <a:pt x="103" y="190"/>
                  </a:cubicBezTo>
                  <a:cubicBezTo>
                    <a:pt x="151" y="190"/>
                    <a:pt x="190" y="151"/>
                    <a:pt x="190" y="103"/>
                  </a:cubicBezTo>
                  <a:cubicBezTo>
                    <a:pt x="190" y="55"/>
                    <a:pt x="151" y="16"/>
                    <a:pt x="103" y="16"/>
                  </a:cubicBez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4823" y="734"/>
              <a:ext cx="286" cy="286"/>
            </a:xfrm>
            <a:custGeom>
              <a:avLst/>
              <a:gdLst>
                <a:gd name="T0" fmla="*/ 60 w 120"/>
                <a:gd name="T1" fmla="*/ 0 h 120"/>
                <a:gd name="T2" fmla="*/ 38 w 120"/>
                <a:gd name="T3" fmla="*/ 5 h 120"/>
                <a:gd name="T4" fmla="*/ 47 w 120"/>
                <a:gd name="T5" fmla="*/ 24 h 120"/>
                <a:gd name="T6" fmla="*/ 24 w 120"/>
                <a:gd name="T7" fmla="*/ 47 h 120"/>
                <a:gd name="T8" fmla="*/ 5 w 120"/>
                <a:gd name="T9" fmla="*/ 38 h 120"/>
                <a:gd name="T10" fmla="*/ 0 w 120"/>
                <a:gd name="T11" fmla="*/ 60 h 120"/>
                <a:gd name="T12" fmla="*/ 60 w 120"/>
                <a:gd name="T13" fmla="*/ 120 h 120"/>
                <a:gd name="T14" fmla="*/ 120 w 120"/>
                <a:gd name="T15" fmla="*/ 60 h 120"/>
                <a:gd name="T16" fmla="*/ 60 w 120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52" y="0"/>
                    <a:pt x="45" y="2"/>
                    <a:pt x="38" y="5"/>
                  </a:cubicBezTo>
                  <a:cubicBezTo>
                    <a:pt x="43" y="9"/>
                    <a:pt x="47" y="16"/>
                    <a:pt x="47" y="24"/>
                  </a:cubicBezTo>
                  <a:cubicBezTo>
                    <a:pt x="47" y="37"/>
                    <a:pt x="37" y="47"/>
                    <a:pt x="24" y="47"/>
                  </a:cubicBezTo>
                  <a:cubicBezTo>
                    <a:pt x="16" y="47"/>
                    <a:pt x="9" y="43"/>
                    <a:pt x="5" y="38"/>
                  </a:cubicBezTo>
                  <a:cubicBezTo>
                    <a:pt x="2" y="45"/>
                    <a:pt x="0" y="52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4804" y="715"/>
              <a:ext cx="324" cy="324"/>
            </a:xfrm>
            <a:custGeom>
              <a:avLst/>
              <a:gdLst>
                <a:gd name="T0" fmla="*/ 68 w 136"/>
                <a:gd name="T1" fmla="*/ 136 h 136"/>
                <a:gd name="T2" fmla="*/ 0 w 136"/>
                <a:gd name="T3" fmla="*/ 68 h 136"/>
                <a:gd name="T4" fmla="*/ 5 w 136"/>
                <a:gd name="T5" fmla="*/ 43 h 136"/>
                <a:gd name="T6" fmla="*/ 11 w 136"/>
                <a:gd name="T7" fmla="*/ 29 h 136"/>
                <a:gd name="T8" fmla="*/ 19 w 136"/>
                <a:gd name="T9" fmla="*/ 41 h 136"/>
                <a:gd name="T10" fmla="*/ 32 w 136"/>
                <a:gd name="T11" fmla="*/ 47 h 136"/>
                <a:gd name="T12" fmla="*/ 47 w 136"/>
                <a:gd name="T13" fmla="*/ 32 h 136"/>
                <a:gd name="T14" fmla="*/ 41 w 136"/>
                <a:gd name="T15" fmla="*/ 19 h 136"/>
                <a:gd name="T16" fmla="*/ 29 w 136"/>
                <a:gd name="T17" fmla="*/ 11 h 136"/>
                <a:gd name="T18" fmla="*/ 43 w 136"/>
                <a:gd name="T19" fmla="*/ 5 h 136"/>
                <a:gd name="T20" fmla="*/ 68 w 136"/>
                <a:gd name="T21" fmla="*/ 0 h 136"/>
                <a:gd name="T22" fmla="*/ 136 w 136"/>
                <a:gd name="T23" fmla="*/ 68 h 136"/>
                <a:gd name="T24" fmla="*/ 68 w 136"/>
                <a:gd name="T25" fmla="*/ 136 h 136"/>
                <a:gd name="T26" fmla="*/ 17 w 136"/>
                <a:gd name="T27" fmla="*/ 60 h 136"/>
                <a:gd name="T28" fmla="*/ 16 w 136"/>
                <a:gd name="T29" fmla="*/ 68 h 136"/>
                <a:gd name="T30" fmla="*/ 68 w 136"/>
                <a:gd name="T31" fmla="*/ 120 h 136"/>
                <a:gd name="T32" fmla="*/ 120 w 136"/>
                <a:gd name="T33" fmla="*/ 68 h 136"/>
                <a:gd name="T34" fmla="*/ 68 w 136"/>
                <a:gd name="T35" fmla="*/ 16 h 136"/>
                <a:gd name="T36" fmla="*/ 60 w 136"/>
                <a:gd name="T37" fmla="*/ 17 h 136"/>
                <a:gd name="T38" fmla="*/ 63 w 136"/>
                <a:gd name="T39" fmla="*/ 32 h 136"/>
                <a:gd name="T40" fmla="*/ 32 w 136"/>
                <a:gd name="T41" fmla="*/ 63 h 136"/>
                <a:gd name="T42" fmla="*/ 17 w 136"/>
                <a:gd name="T43" fmla="*/ 6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6">
                  <a:moveTo>
                    <a:pt x="68" y="136"/>
                  </a:moveTo>
                  <a:cubicBezTo>
                    <a:pt x="31" y="136"/>
                    <a:pt x="0" y="106"/>
                    <a:pt x="0" y="68"/>
                  </a:cubicBezTo>
                  <a:cubicBezTo>
                    <a:pt x="0" y="59"/>
                    <a:pt x="2" y="51"/>
                    <a:pt x="5" y="43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2" y="45"/>
                    <a:pt x="27" y="47"/>
                    <a:pt x="32" y="47"/>
                  </a:cubicBezTo>
                  <a:cubicBezTo>
                    <a:pt x="40" y="47"/>
                    <a:pt x="47" y="40"/>
                    <a:pt x="47" y="32"/>
                  </a:cubicBezTo>
                  <a:cubicBezTo>
                    <a:pt x="47" y="27"/>
                    <a:pt x="45" y="22"/>
                    <a:pt x="41" y="1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51" y="2"/>
                    <a:pt x="59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ubicBezTo>
                    <a:pt x="136" y="106"/>
                    <a:pt x="106" y="136"/>
                    <a:pt x="68" y="136"/>
                  </a:cubicBezTo>
                  <a:close/>
                  <a:moveTo>
                    <a:pt x="17" y="60"/>
                  </a:moveTo>
                  <a:cubicBezTo>
                    <a:pt x="17" y="62"/>
                    <a:pt x="16" y="65"/>
                    <a:pt x="16" y="68"/>
                  </a:cubicBezTo>
                  <a:cubicBezTo>
                    <a:pt x="16" y="97"/>
                    <a:pt x="40" y="120"/>
                    <a:pt x="68" y="120"/>
                  </a:cubicBezTo>
                  <a:cubicBezTo>
                    <a:pt x="97" y="120"/>
                    <a:pt x="120" y="97"/>
                    <a:pt x="120" y="68"/>
                  </a:cubicBezTo>
                  <a:cubicBezTo>
                    <a:pt x="120" y="40"/>
                    <a:pt x="97" y="16"/>
                    <a:pt x="68" y="16"/>
                  </a:cubicBezTo>
                  <a:cubicBezTo>
                    <a:pt x="65" y="16"/>
                    <a:pt x="62" y="17"/>
                    <a:pt x="60" y="17"/>
                  </a:cubicBezTo>
                  <a:cubicBezTo>
                    <a:pt x="62" y="22"/>
                    <a:pt x="63" y="27"/>
                    <a:pt x="63" y="32"/>
                  </a:cubicBezTo>
                  <a:cubicBezTo>
                    <a:pt x="63" y="49"/>
                    <a:pt x="49" y="63"/>
                    <a:pt x="32" y="63"/>
                  </a:cubicBezTo>
                  <a:cubicBezTo>
                    <a:pt x="27" y="63"/>
                    <a:pt x="22" y="62"/>
                    <a:pt x="17" y="60"/>
                  </a:cubicBez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Group 44"/>
          <p:cNvGrpSpPr>
            <a:grpSpLocks noChangeAspect="1"/>
          </p:cNvGrpSpPr>
          <p:nvPr/>
        </p:nvGrpSpPr>
        <p:grpSpPr bwMode="auto">
          <a:xfrm>
            <a:off x="10155994" y="716374"/>
            <a:ext cx="861966" cy="742793"/>
            <a:chOff x="3312" y="1706"/>
            <a:chExt cx="1056" cy="910"/>
          </a:xfrm>
        </p:grpSpPr>
        <p:sp>
          <p:nvSpPr>
            <p:cNvPr id="50" name="Freeform 45"/>
            <p:cNvSpPr/>
            <p:nvPr/>
          </p:nvSpPr>
          <p:spPr bwMode="auto">
            <a:xfrm>
              <a:off x="3448" y="1999"/>
              <a:ext cx="784" cy="524"/>
            </a:xfrm>
            <a:custGeom>
              <a:avLst/>
              <a:gdLst>
                <a:gd name="T0" fmla="*/ 0 w 330"/>
                <a:gd name="T1" fmla="*/ 220 h 220"/>
                <a:gd name="T2" fmla="*/ 0 w 330"/>
                <a:gd name="T3" fmla="*/ 11 h 220"/>
                <a:gd name="T4" fmla="*/ 11 w 330"/>
                <a:gd name="T5" fmla="*/ 0 h 220"/>
                <a:gd name="T6" fmla="*/ 319 w 330"/>
                <a:gd name="T7" fmla="*/ 0 h 220"/>
                <a:gd name="T8" fmla="*/ 330 w 330"/>
                <a:gd name="T9" fmla="*/ 11 h 220"/>
                <a:gd name="T10" fmla="*/ 330 w 330"/>
                <a:gd name="T11" fmla="*/ 220 h 220"/>
                <a:gd name="T12" fmla="*/ 0 w 33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220">
                  <a:moveTo>
                    <a:pt x="0" y="22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5" y="0"/>
                    <a:pt x="330" y="5"/>
                    <a:pt x="330" y="11"/>
                  </a:cubicBezTo>
                  <a:cubicBezTo>
                    <a:pt x="330" y="220"/>
                    <a:pt x="330" y="220"/>
                    <a:pt x="330" y="220"/>
                  </a:cubicBez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6"/>
            <p:cNvSpPr/>
            <p:nvPr/>
          </p:nvSpPr>
          <p:spPr bwMode="auto">
            <a:xfrm>
              <a:off x="3429" y="1980"/>
              <a:ext cx="822" cy="543"/>
            </a:xfrm>
            <a:custGeom>
              <a:avLst/>
              <a:gdLst>
                <a:gd name="T0" fmla="*/ 346 w 346"/>
                <a:gd name="T1" fmla="*/ 228 h 228"/>
                <a:gd name="T2" fmla="*/ 330 w 346"/>
                <a:gd name="T3" fmla="*/ 228 h 228"/>
                <a:gd name="T4" fmla="*/ 330 w 346"/>
                <a:gd name="T5" fmla="*/ 19 h 228"/>
                <a:gd name="T6" fmla="*/ 327 w 346"/>
                <a:gd name="T7" fmla="*/ 16 h 228"/>
                <a:gd name="T8" fmla="*/ 19 w 346"/>
                <a:gd name="T9" fmla="*/ 16 h 228"/>
                <a:gd name="T10" fmla="*/ 16 w 346"/>
                <a:gd name="T11" fmla="*/ 19 h 228"/>
                <a:gd name="T12" fmla="*/ 16 w 346"/>
                <a:gd name="T13" fmla="*/ 228 h 228"/>
                <a:gd name="T14" fmla="*/ 0 w 346"/>
                <a:gd name="T15" fmla="*/ 228 h 228"/>
                <a:gd name="T16" fmla="*/ 0 w 346"/>
                <a:gd name="T17" fmla="*/ 19 h 228"/>
                <a:gd name="T18" fmla="*/ 19 w 346"/>
                <a:gd name="T19" fmla="*/ 0 h 228"/>
                <a:gd name="T20" fmla="*/ 327 w 346"/>
                <a:gd name="T21" fmla="*/ 0 h 228"/>
                <a:gd name="T22" fmla="*/ 346 w 346"/>
                <a:gd name="T23" fmla="*/ 19 h 228"/>
                <a:gd name="T24" fmla="*/ 346 w 346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28">
                  <a:moveTo>
                    <a:pt x="346" y="228"/>
                  </a:moveTo>
                  <a:cubicBezTo>
                    <a:pt x="330" y="228"/>
                    <a:pt x="330" y="228"/>
                    <a:pt x="330" y="228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330" y="17"/>
                    <a:pt x="329" y="16"/>
                    <a:pt x="327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7" y="16"/>
                    <a:pt x="16" y="17"/>
                    <a:pt x="16" y="19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37" y="0"/>
                    <a:pt x="346" y="9"/>
                    <a:pt x="346" y="19"/>
                  </a:cubicBezTo>
                  <a:lnTo>
                    <a:pt x="346" y="228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505" y="2056"/>
              <a:ext cx="670" cy="41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8"/>
            <p:cNvSpPr/>
            <p:nvPr/>
          </p:nvSpPr>
          <p:spPr bwMode="auto">
            <a:xfrm>
              <a:off x="3331" y="2521"/>
              <a:ext cx="1018" cy="76"/>
            </a:xfrm>
            <a:custGeom>
              <a:avLst/>
              <a:gdLst>
                <a:gd name="T0" fmla="*/ 0 w 428"/>
                <a:gd name="T1" fmla="*/ 0 h 32"/>
                <a:gd name="T2" fmla="*/ 0 w 428"/>
                <a:gd name="T3" fmla="*/ 21 h 32"/>
                <a:gd name="T4" fmla="*/ 26 w 428"/>
                <a:gd name="T5" fmla="*/ 32 h 32"/>
                <a:gd name="T6" fmla="*/ 162 w 428"/>
                <a:gd name="T7" fmla="*/ 32 h 32"/>
                <a:gd name="T8" fmla="*/ 266 w 428"/>
                <a:gd name="T9" fmla="*/ 32 h 32"/>
                <a:gd name="T10" fmla="*/ 403 w 428"/>
                <a:gd name="T11" fmla="*/ 32 h 32"/>
                <a:gd name="T12" fmla="*/ 428 w 428"/>
                <a:gd name="T13" fmla="*/ 21 h 32"/>
                <a:gd name="T14" fmla="*/ 428 w 428"/>
                <a:gd name="T15" fmla="*/ 0 h 32"/>
                <a:gd name="T16" fmla="*/ 0 w 42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32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5" y="32"/>
                    <a:pt x="26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266" y="32"/>
                    <a:pt x="266" y="32"/>
                    <a:pt x="266" y="32"/>
                  </a:cubicBezTo>
                  <a:cubicBezTo>
                    <a:pt x="403" y="32"/>
                    <a:pt x="403" y="32"/>
                    <a:pt x="403" y="32"/>
                  </a:cubicBezTo>
                  <a:cubicBezTo>
                    <a:pt x="413" y="32"/>
                    <a:pt x="428" y="21"/>
                    <a:pt x="428" y="21"/>
                  </a:cubicBezTo>
                  <a:cubicBezTo>
                    <a:pt x="428" y="0"/>
                    <a:pt x="428" y="0"/>
                    <a:pt x="4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/>
          </p:nvSpPr>
          <p:spPr bwMode="auto">
            <a:xfrm>
              <a:off x="3312" y="2502"/>
              <a:ext cx="1056" cy="114"/>
            </a:xfrm>
            <a:custGeom>
              <a:avLst/>
              <a:gdLst>
                <a:gd name="T0" fmla="*/ 411 w 444"/>
                <a:gd name="T1" fmla="*/ 48 h 48"/>
                <a:gd name="T2" fmla="*/ 34 w 444"/>
                <a:gd name="T3" fmla="*/ 48 h 48"/>
                <a:gd name="T4" fmla="*/ 3 w 444"/>
                <a:gd name="T5" fmla="*/ 35 h 48"/>
                <a:gd name="T6" fmla="*/ 0 w 444"/>
                <a:gd name="T7" fmla="*/ 33 h 48"/>
                <a:gd name="T8" fmla="*/ 0 w 444"/>
                <a:gd name="T9" fmla="*/ 0 h 48"/>
                <a:gd name="T10" fmla="*/ 444 w 444"/>
                <a:gd name="T11" fmla="*/ 0 h 48"/>
                <a:gd name="T12" fmla="*/ 444 w 444"/>
                <a:gd name="T13" fmla="*/ 33 h 48"/>
                <a:gd name="T14" fmla="*/ 441 w 444"/>
                <a:gd name="T15" fmla="*/ 35 h 48"/>
                <a:gd name="T16" fmla="*/ 411 w 444"/>
                <a:gd name="T17" fmla="*/ 48 h 48"/>
                <a:gd name="T18" fmla="*/ 16 w 444"/>
                <a:gd name="T19" fmla="*/ 24 h 48"/>
                <a:gd name="T20" fmla="*/ 34 w 444"/>
                <a:gd name="T21" fmla="*/ 32 h 48"/>
                <a:gd name="T22" fmla="*/ 411 w 444"/>
                <a:gd name="T23" fmla="*/ 32 h 48"/>
                <a:gd name="T24" fmla="*/ 428 w 444"/>
                <a:gd name="T25" fmla="*/ 24 h 48"/>
                <a:gd name="T26" fmla="*/ 428 w 444"/>
                <a:gd name="T27" fmla="*/ 16 h 48"/>
                <a:gd name="T28" fmla="*/ 16 w 444"/>
                <a:gd name="T29" fmla="*/ 16 h 48"/>
                <a:gd name="T30" fmla="*/ 16 w 444"/>
                <a:gd name="T3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4" h="48">
                  <a:moveTo>
                    <a:pt x="411" y="48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20" y="48"/>
                    <a:pt x="5" y="36"/>
                    <a:pt x="3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33"/>
                    <a:pt x="444" y="33"/>
                    <a:pt x="444" y="33"/>
                  </a:cubicBezTo>
                  <a:cubicBezTo>
                    <a:pt x="441" y="35"/>
                    <a:pt x="441" y="35"/>
                    <a:pt x="441" y="35"/>
                  </a:cubicBezTo>
                  <a:cubicBezTo>
                    <a:pt x="439" y="36"/>
                    <a:pt x="424" y="48"/>
                    <a:pt x="411" y="48"/>
                  </a:cubicBezTo>
                  <a:close/>
                  <a:moveTo>
                    <a:pt x="16" y="24"/>
                  </a:moveTo>
                  <a:cubicBezTo>
                    <a:pt x="21" y="28"/>
                    <a:pt x="29" y="32"/>
                    <a:pt x="34" y="32"/>
                  </a:cubicBezTo>
                  <a:cubicBezTo>
                    <a:pt x="411" y="32"/>
                    <a:pt x="411" y="32"/>
                    <a:pt x="411" y="32"/>
                  </a:cubicBezTo>
                  <a:cubicBezTo>
                    <a:pt x="416" y="32"/>
                    <a:pt x="423" y="28"/>
                    <a:pt x="428" y="24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652" y="1730"/>
              <a:ext cx="157" cy="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6" name="Freeform 51"/>
            <p:cNvSpPr/>
            <p:nvPr/>
          </p:nvSpPr>
          <p:spPr bwMode="auto">
            <a:xfrm>
              <a:off x="3633" y="1711"/>
              <a:ext cx="195" cy="796"/>
            </a:xfrm>
            <a:custGeom>
              <a:avLst/>
              <a:gdLst>
                <a:gd name="T0" fmla="*/ 195 w 195"/>
                <a:gd name="T1" fmla="*/ 796 h 796"/>
                <a:gd name="T2" fmla="*/ 157 w 195"/>
                <a:gd name="T3" fmla="*/ 796 h 796"/>
                <a:gd name="T4" fmla="*/ 157 w 195"/>
                <a:gd name="T5" fmla="*/ 38 h 796"/>
                <a:gd name="T6" fmla="*/ 38 w 195"/>
                <a:gd name="T7" fmla="*/ 38 h 796"/>
                <a:gd name="T8" fmla="*/ 38 w 195"/>
                <a:gd name="T9" fmla="*/ 796 h 796"/>
                <a:gd name="T10" fmla="*/ 0 w 195"/>
                <a:gd name="T11" fmla="*/ 796 h 796"/>
                <a:gd name="T12" fmla="*/ 0 w 195"/>
                <a:gd name="T13" fmla="*/ 0 h 796"/>
                <a:gd name="T14" fmla="*/ 195 w 195"/>
                <a:gd name="T15" fmla="*/ 0 h 796"/>
                <a:gd name="T16" fmla="*/ 195 w 195"/>
                <a:gd name="T17" fmla="*/ 796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796">
                  <a:moveTo>
                    <a:pt x="195" y="796"/>
                  </a:moveTo>
                  <a:lnTo>
                    <a:pt x="157" y="796"/>
                  </a:lnTo>
                  <a:lnTo>
                    <a:pt x="157" y="38"/>
                  </a:lnTo>
                  <a:lnTo>
                    <a:pt x="38" y="38"/>
                  </a:lnTo>
                  <a:lnTo>
                    <a:pt x="38" y="796"/>
                  </a:lnTo>
                  <a:lnTo>
                    <a:pt x="0" y="796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796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3733" y="1778"/>
              <a:ext cx="7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3769" y="1844"/>
              <a:ext cx="40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733" y="1911"/>
              <a:ext cx="7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769" y="1978"/>
              <a:ext cx="40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733" y="2044"/>
              <a:ext cx="76" cy="39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3769" y="2111"/>
              <a:ext cx="40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3733" y="2178"/>
              <a:ext cx="7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3769" y="2245"/>
              <a:ext cx="40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3733" y="2311"/>
              <a:ext cx="76" cy="39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3769" y="2378"/>
              <a:ext cx="40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3733" y="2445"/>
              <a:ext cx="7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3"/>
            <p:cNvSpPr/>
            <p:nvPr/>
          </p:nvSpPr>
          <p:spPr bwMode="auto">
            <a:xfrm>
              <a:off x="3885" y="1706"/>
              <a:ext cx="162" cy="176"/>
            </a:xfrm>
            <a:custGeom>
              <a:avLst/>
              <a:gdLst>
                <a:gd name="T0" fmla="*/ 162 w 162"/>
                <a:gd name="T1" fmla="*/ 176 h 176"/>
                <a:gd name="T2" fmla="*/ 124 w 162"/>
                <a:gd name="T3" fmla="*/ 176 h 176"/>
                <a:gd name="T4" fmla="*/ 124 w 162"/>
                <a:gd name="T5" fmla="*/ 160 h 176"/>
                <a:gd name="T6" fmla="*/ 81 w 162"/>
                <a:gd name="T7" fmla="*/ 79 h 176"/>
                <a:gd name="T8" fmla="*/ 38 w 162"/>
                <a:gd name="T9" fmla="*/ 160 h 176"/>
                <a:gd name="T10" fmla="*/ 38 w 162"/>
                <a:gd name="T11" fmla="*/ 176 h 176"/>
                <a:gd name="T12" fmla="*/ 0 w 162"/>
                <a:gd name="T13" fmla="*/ 176 h 176"/>
                <a:gd name="T14" fmla="*/ 0 w 162"/>
                <a:gd name="T15" fmla="*/ 150 h 176"/>
                <a:gd name="T16" fmla="*/ 81 w 162"/>
                <a:gd name="T17" fmla="*/ 0 h 176"/>
                <a:gd name="T18" fmla="*/ 162 w 162"/>
                <a:gd name="T19" fmla="*/ 150 h 176"/>
                <a:gd name="T20" fmla="*/ 162 w 162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6">
                  <a:moveTo>
                    <a:pt x="162" y="176"/>
                  </a:moveTo>
                  <a:lnTo>
                    <a:pt x="124" y="176"/>
                  </a:lnTo>
                  <a:lnTo>
                    <a:pt x="124" y="160"/>
                  </a:lnTo>
                  <a:lnTo>
                    <a:pt x="81" y="79"/>
                  </a:lnTo>
                  <a:lnTo>
                    <a:pt x="38" y="160"/>
                  </a:lnTo>
                  <a:lnTo>
                    <a:pt x="38" y="176"/>
                  </a:lnTo>
                  <a:lnTo>
                    <a:pt x="0" y="176"/>
                  </a:lnTo>
                  <a:lnTo>
                    <a:pt x="0" y="150"/>
                  </a:lnTo>
                  <a:lnTo>
                    <a:pt x="81" y="0"/>
                  </a:lnTo>
                  <a:lnTo>
                    <a:pt x="162" y="150"/>
                  </a:lnTo>
                  <a:lnTo>
                    <a:pt x="162" y="176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3904" y="1885"/>
              <a:ext cx="124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5"/>
            <p:cNvSpPr/>
            <p:nvPr/>
          </p:nvSpPr>
          <p:spPr bwMode="auto">
            <a:xfrm>
              <a:off x="3885" y="1866"/>
              <a:ext cx="162" cy="643"/>
            </a:xfrm>
            <a:custGeom>
              <a:avLst/>
              <a:gdLst>
                <a:gd name="T0" fmla="*/ 38 w 162"/>
                <a:gd name="T1" fmla="*/ 643 h 643"/>
                <a:gd name="T2" fmla="*/ 0 w 162"/>
                <a:gd name="T3" fmla="*/ 643 h 643"/>
                <a:gd name="T4" fmla="*/ 0 w 162"/>
                <a:gd name="T5" fmla="*/ 0 h 643"/>
                <a:gd name="T6" fmla="*/ 162 w 162"/>
                <a:gd name="T7" fmla="*/ 0 h 643"/>
                <a:gd name="T8" fmla="*/ 162 w 162"/>
                <a:gd name="T9" fmla="*/ 643 h 643"/>
                <a:gd name="T10" fmla="*/ 124 w 162"/>
                <a:gd name="T11" fmla="*/ 643 h 643"/>
                <a:gd name="T12" fmla="*/ 124 w 162"/>
                <a:gd name="T13" fmla="*/ 38 h 643"/>
                <a:gd name="T14" fmla="*/ 38 w 162"/>
                <a:gd name="T15" fmla="*/ 38 h 643"/>
                <a:gd name="T16" fmla="*/ 38 w 162"/>
                <a:gd name="T17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643">
                  <a:moveTo>
                    <a:pt x="38" y="643"/>
                  </a:moveTo>
                  <a:lnTo>
                    <a:pt x="0" y="643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643"/>
                  </a:lnTo>
                  <a:lnTo>
                    <a:pt x="124" y="643"/>
                  </a:lnTo>
                  <a:lnTo>
                    <a:pt x="124" y="38"/>
                  </a:lnTo>
                  <a:lnTo>
                    <a:pt x="38" y="38"/>
                  </a:lnTo>
                  <a:lnTo>
                    <a:pt x="38" y="643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3947" y="1890"/>
              <a:ext cx="38" cy="619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10903651" y="5560883"/>
            <a:ext cx="691467" cy="691467"/>
          </a:xfrm>
          <a:prstGeom prst="rect">
            <a:avLst/>
          </a:prstGeom>
          <a:solidFill>
            <a:srgbClr val="E1E5EB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9511263" y="5560883"/>
            <a:ext cx="691467" cy="691467"/>
          </a:xfrm>
          <a:prstGeom prst="rect">
            <a:avLst/>
          </a:prstGeom>
          <a:solidFill>
            <a:srgbClr val="E1E5EB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89610" y="1507983"/>
            <a:ext cx="4998720" cy="251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攻击对象：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CIFAR-10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图片（每类挑选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张）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目标网络：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CIFAR-10 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预训练模型，如：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t="773"/>
          <a:stretch>
            <a:fillRect/>
          </a:stretch>
        </p:blipFill>
        <p:spPr>
          <a:xfrm>
            <a:off x="6910705" y="1676400"/>
            <a:ext cx="4495800" cy="3505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5508" y="4020866"/>
            <a:ext cx="34384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ResNet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DenseNet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ResNeXt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SE-PreResNet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PyramidNet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RoR-3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3998" y="1389298"/>
            <a:ext cx="4843762" cy="4164028"/>
            <a:chOff x="-3679566" y="798400"/>
            <a:chExt cx="4843762" cy="4164028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79566" y="953178"/>
              <a:ext cx="4751242" cy="40092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-3598056" y="798400"/>
              <a:ext cx="4762252" cy="3949297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435488" y="379381"/>
            <a:ext cx="724545" cy="623510"/>
            <a:chOff x="1269" y="620"/>
            <a:chExt cx="1047" cy="901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289" y="749"/>
              <a:ext cx="937" cy="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1269" y="730"/>
              <a:ext cx="976" cy="791"/>
            </a:xfrm>
            <a:custGeom>
              <a:avLst/>
              <a:gdLst>
                <a:gd name="T0" fmla="*/ 976 w 976"/>
                <a:gd name="T1" fmla="*/ 791 h 791"/>
                <a:gd name="T2" fmla="*/ 0 w 976"/>
                <a:gd name="T3" fmla="*/ 791 h 791"/>
                <a:gd name="T4" fmla="*/ 0 w 976"/>
                <a:gd name="T5" fmla="*/ 0 h 791"/>
                <a:gd name="T6" fmla="*/ 976 w 976"/>
                <a:gd name="T7" fmla="*/ 0 h 791"/>
                <a:gd name="T8" fmla="*/ 976 w 976"/>
                <a:gd name="T9" fmla="*/ 791 h 791"/>
                <a:gd name="T10" fmla="*/ 39 w 976"/>
                <a:gd name="T11" fmla="*/ 752 h 791"/>
                <a:gd name="T12" fmla="*/ 938 w 976"/>
                <a:gd name="T13" fmla="*/ 752 h 791"/>
                <a:gd name="T14" fmla="*/ 938 w 976"/>
                <a:gd name="T15" fmla="*/ 38 h 791"/>
                <a:gd name="T16" fmla="*/ 39 w 976"/>
                <a:gd name="T17" fmla="*/ 38 h 791"/>
                <a:gd name="T18" fmla="*/ 39 w 976"/>
                <a:gd name="T19" fmla="*/ 75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6" h="791">
                  <a:moveTo>
                    <a:pt x="976" y="791"/>
                  </a:moveTo>
                  <a:lnTo>
                    <a:pt x="0" y="791"/>
                  </a:lnTo>
                  <a:lnTo>
                    <a:pt x="0" y="0"/>
                  </a:lnTo>
                  <a:lnTo>
                    <a:pt x="976" y="0"/>
                  </a:lnTo>
                  <a:lnTo>
                    <a:pt x="976" y="791"/>
                  </a:lnTo>
                  <a:close/>
                  <a:moveTo>
                    <a:pt x="39" y="752"/>
                  </a:moveTo>
                  <a:lnTo>
                    <a:pt x="938" y="752"/>
                  </a:lnTo>
                  <a:lnTo>
                    <a:pt x="938" y="38"/>
                  </a:lnTo>
                  <a:lnTo>
                    <a:pt x="39" y="38"/>
                  </a:lnTo>
                  <a:lnTo>
                    <a:pt x="39" y="752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346" y="806"/>
              <a:ext cx="823" cy="3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346" y="1225"/>
              <a:ext cx="247" cy="219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636" y="1225"/>
              <a:ext cx="245" cy="219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24" y="1225"/>
              <a:ext cx="245" cy="219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289" y="639"/>
              <a:ext cx="937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1269" y="620"/>
              <a:ext cx="976" cy="148"/>
            </a:xfrm>
            <a:custGeom>
              <a:avLst/>
              <a:gdLst>
                <a:gd name="T0" fmla="*/ 976 w 976"/>
                <a:gd name="T1" fmla="*/ 148 h 148"/>
                <a:gd name="T2" fmla="*/ 0 w 976"/>
                <a:gd name="T3" fmla="*/ 148 h 148"/>
                <a:gd name="T4" fmla="*/ 0 w 976"/>
                <a:gd name="T5" fmla="*/ 0 h 148"/>
                <a:gd name="T6" fmla="*/ 976 w 976"/>
                <a:gd name="T7" fmla="*/ 0 h 148"/>
                <a:gd name="T8" fmla="*/ 976 w 976"/>
                <a:gd name="T9" fmla="*/ 148 h 148"/>
                <a:gd name="T10" fmla="*/ 39 w 976"/>
                <a:gd name="T11" fmla="*/ 110 h 148"/>
                <a:gd name="T12" fmla="*/ 938 w 976"/>
                <a:gd name="T13" fmla="*/ 110 h 148"/>
                <a:gd name="T14" fmla="*/ 938 w 976"/>
                <a:gd name="T15" fmla="*/ 39 h 148"/>
                <a:gd name="T16" fmla="*/ 39 w 976"/>
                <a:gd name="T17" fmla="*/ 39 h 148"/>
                <a:gd name="T18" fmla="*/ 39 w 976"/>
                <a:gd name="T19" fmla="*/ 1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6" h="148">
                  <a:moveTo>
                    <a:pt x="976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976" y="0"/>
                  </a:lnTo>
                  <a:lnTo>
                    <a:pt x="976" y="148"/>
                  </a:lnTo>
                  <a:close/>
                  <a:moveTo>
                    <a:pt x="39" y="110"/>
                  </a:moveTo>
                  <a:lnTo>
                    <a:pt x="938" y="110"/>
                  </a:lnTo>
                  <a:lnTo>
                    <a:pt x="938" y="39"/>
                  </a:lnTo>
                  <a:lnTo>
                    <a:pt x="39" y="39"/>
                  </a:lnTo>
                  <a:lnTo>
                    <a:pt x="39" y="110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1331" y="694"/>
              <a:ext cx="36" cy="0"/>
            </a:xfrm>
            <a:custGeom>
              <a:avLst/>
              <a:gdLst>
                <a:gd name="T0" fmla="*/ 0 w 36"/>
                <a:gd name="T1" fmla="*/ 36 w 36"/>
                <a:gd name="T2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331" y="675"/>
              <a:ext cx="3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1393" y="694"/>
              <a:ext cx="36" cy="0"/>
            </a:xfrm>
            <a:custGeom>
              <a:avLst/>
              <a:gdLst>
                <a:gd name="T0" fmla="*/ 0 w 36"/>
                <a:gd name="T1" fmla="*/ 36 w 36"/>
                <a:gd name="T2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393" y="675"/>
              <a:ext cx="3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1455" y="694"/>
              <a:ext cx="36" cy="0"/>
            </a:xfrm>
            <a:custGeom>
              <a:avLst/>
              <a:gdLst>
                <a:gd name="T0" fmla="*/ 0 w 36"/>
                <a:gd name="T1" fmla="*/ 36 w 36"/>
                <a:gd name="T2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455" y="675"/>
              <a:ext cx="36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1431" y="916"/>
              <a:ext cx="143" cy="131"/>
            </a:xfrm>
            <a:custGeom>
              <a:avLst/>
              <a:gdLst>
                <a:gd name="T0" fmla="*/ 143 w 143"/>
                <a:gd name="T1" fmla="*/ 131 h 131"/>
                <a:gd name="T2" fmla="*/ 129 w 143"/>
                <a:gd name="T3" fmla="*/ 131 h 131"/>
                <a:gd name="T4" fmla="*/ 0 w 143"/>
                <a:gd name="T5" fmla="*/ 64 h 131"/>
                <a:gd name="T6" fmla="*/ 129 w 143"/>
                <a:gd name="T7" fmla="*/ 0 h 131"/>
                <a:gd name="T8" fmla="*/ 143 w 143"/>
                <a:gd name="T9" fmla="*/ 0 h 131"/>
                <a:gd name="T10" fmla="*/ 143 w 143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31">
                  <a:moveTo>
                    <a:pt x="143" y="131"/>
                  </a:moveTo>
                  <a:lnTo>
                    <a:pt x="129" y="131"/>
                  </a:lnTo>
                  <a:lnTo>
                    <a:pt x="0" y="64"/>
                  </a:lnTo>
                  <a:lnTo>
                    <a:pt x="129" y="0"/>
                  </a:lnTo>
                  <a:lnTo>
                    <a:pt x="143" y="0"/>
                  </a:lnTo>
                  <a:lnTo>
                    <a:pt x="143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1388" y="897"/>
              <a:ext cx="186" cy="169"/>
            </a:xfrm>
            <a:custGeom>
              <a:avLst/>
              <a:gdLst>
                <a:gd name="T0" fmla="*/ 186 w 186"/>
                <a:gd name="T1" fmla="*/ 169 h 169"/>
                <a:gd name="T2" fmla="*/ 167 w 186"/>
                <a:gd name="T3" fmla="*/ 169 h 169"/>
                <a:gd name="T4" fmla="*/ 0 w 186"/>
                <a:gd name="T5" fmla="*/ 83 h 169"/>
                <a:gd name="T6" fmla="*/ 167 w 186"/>
                <a:gd name="T7" fmla="*/ 0 h 169"/>
                <a:gd name="T8" fmla="*/ 186 w 186"/>
                <a:gd name="T9" fmla="*/ 0 h 169"/>
                <a:gd name="T10" fmla="*/ 186 w 186"/>
                <a:gd name="T11" fmla="*/ 38 h 169"/>
                <a:gd name="T12" fmla="*/ 176 w 186"/>
                <a:gd name="T13" fmla="*/ 38 h 169"/>
                <a:gd name="T14" fmla="*/ 84 w 186"/>
                <a:gd name="T15" fmla="*/ 83 h 169"/>
                <a:gd name="T16" fmla="*/ 176 w 186"/>
                <a:gd name="T17" fmla="*/ 131 h 169"/>
                <a:gd name="T18" fmla="*/ 186 w 186"/>
                <a:gd name="T19" fmla="*/ 131 h 169"/>
                <a:gd name="T20" fmla="*/ 186 w 186"/>
                <a:gd name="T2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69">
                  <a:moveTo>
                    <a:pt x="186" y="169"/>
                  </a:moveTo>
                  <a:lnTo>
                    <a:pt x="167" y="169"/>
                  </a:lnTo>
                  <a:lnTo>
                    <a:pt x="0" y="83"/>
                  </a:lnTo>
                  <a:lnTo>
                    <a:pt x="167" y="0"/>
                  </a:lnTo>
                  <a:lnTo>
                    <a:pt x="186" y="0"/>
                  </a:lnTo>
                  <a:lnTo>
                    <a:pt x="186" y="38"/>
                  </a:lnTo>
                  <a:lnTo>
                    <a:pt x="176" y="38"/>
                  </a:lnTo>
                  <a:lnTo>
                    <a:pt x="84" y="83"/>
                  </a:lnTo>
                  <a:lnTo>
                    <a:pt x="176" y="131"/>
                  </a:lnTo>
                  <a:lnTo>
                    <a:pt x="186" y="131"/>
                  </a:lnTo>
                  <a:lnTo>
                    <a:pt x="186" y="169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574" y="916"/>
              <a:ext cx="645" cy="131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1555" y="897"/>
              <a:ext cx="683" cy="169"/>
            </a:xfrm>
            <a:custGeom>
              <a:avLst/>
              <a:gdLst>
                <a:gd name="T0" fmla="*/ 38 w 683"/>
                <a:gd name="T1" fmla="*/ 38 h 169"/>
                <a:gd name="T2" fmla="*/ 644 w 683"/>
                <a:gd name="T3" fmla="*/ 38 h 169"/>
                <a:gd name="T4" fmla="*/ 644 w 683"/>
                <a:gd name="T5" fmla="*/ 131 h 169"/>
                <a:gd name="T6" fmla="*/ 38 w 683"/>
                <a:gd name="T7" fmla="*/ 131 h 169"/>
                <a:gd name="T8" fmla="*/ 38 w 683"/>
                <a:gd name="T9" fmla="*/ 38 h 169"/>
                <a:gd name="T10" fmla="*/ 38 w 683"/>
                <a:gd name="T11" fmla="*/ 38 h 169"/>
                <a:gd name="T12" fmla="*/ 0 w 683"/>
                <a:gd name="T13" fmla="*/ 0 h 169"/>
                <a:gd name="T14" fmla="*/ 0 w 683"/>
                <a:gd name="T15" fmla="*/ 169 h 169"/>
                <a:gd name="T16" fmla="*/ 683 w 683"/>
                <a:gd name="T17" fmla="*/ 169 h 169"/>
                <a:gd name="T18" fmla="*/ 683 w 683"/>
                <a:gd name="T19" fmla="*/ 0 h 169"/>
                <a:gd name="T20" fmla="*/ 0 w 683"/>
                <a:gd name="T21" fmla="*/ 0 h 169"/>
                <a:gd name="T22" fmla="*/ 0 w 683"/>
                <a:gd name="T2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3" h="169">
                  <a:moveTo>
                    <a:pt x="38" y="38"/>
                  </a:moveTo>
                  <a:lnTo>
                    <a:pt x="644" y="38"/>
                  </a:lnTo>
                  <a:lnTo>
                    <a:pt x="644" y="131"/>
                  </a:lnTo>
                  <a:lnTo>
                    <a:pt x="38" y="131"/>
                  </a:lnTo>
                  <a:lnTo>
                    <a:pt x="38" y="38"/>
                  </a:lnTo>
                  <a:lnTo>
                    <a:pt x="38" y="38"/>
                  </a:lnTo>
                  <a:close/>
                  <a:moveTo>
                    <a:pt x="0" y="0"/>
                  </a:moveTo>
                  <a:lnTo>
                    <a:pt x="0" y="169"/>
                  </a:lnTo>
                  <a:lnTo>
                    <a:pt x="683" y="169"/>
                  </a:lnTo>
                  <a:lnTo>
                    <a:pt x="6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591" y="961"/>
              <a:ext cx="635" cy="38"/>
            </a:xfrm>
            <a:prstGeom prst="rect">
              <a:avLst/>
            </a:pr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2230" y="897"/>
              <a:ext cx="86" cy="169"/>
            </a:xfrm>
            <a:custGeom>
              <a:avLst/>
              <a:gdLst>
                <a:gd name="T0" fmla="*/ 0 w 36"/>
                <a:gd name="T1" fmla="*/ 71 h 71"/>
                <a:gd name="T2" fmla="*/ 0 w 36"/>
                <a:gd name="T3" fmla="*/ 55 h 71"/>
                <a:gd name="T4" fmla="*/ 20 w 36"/>
                <a:gd name="T5" fmla="*/ 55 h 71"/>
                <a:gd name="T6" fmla="*/ 20 w 36"/>
                <a:gd name="T7" fmla="*/ 16 h 71"/>
                <a:gd name="T8" fmla="*/ 0 w 36"/>
                <a:gd name="T9" fmla="*/ 16 h 71"/>
                <a:gd name="T10" fmla="*/ 0 w 36"/>
                <a:gd name="T11" fmla="*/ 0 h 71"/>
                <a:gd name="T12" fmla="*/ 23 w 36"/>
                <a:gd name="T13" fmla="*/ 0 h 71"/>
                <a:gd name="T14" fmla="*/ 36 w 36"/>
                <a:gd name="T15" fmla="*/ 14 h 71"/>
                <a:gd name="T16" fmla="*/ 36 w 36"/>
                <a:gd name="T17" fmla="*/ 57 h 71"/>
                <a:gd name="T18" fmla="*/ 23 w 36"/>
                <a:gd name="T19" fmla="*/ 71 h 71"/>
                <a:gd name="T20" fmla="*/ 0 w 36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71">
                  <a:moveTo>
                    <a:pt x="0" y="71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0"/>
                    <a:pt x="36" y="6"/>
                    <a:pt x="36" y="14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5"/>
                    <a:pt x="30" y="71"/>
                    <a:pt x="23" y="7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燕尾形 37"/>
          <p:cNvSpPr/>
          <p:nvPr/>
        </p:nvSpPr>
        <p:spPr>
          <a:xfrm rot="10800000">
            <a:off x="2774049" y="5558603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8"/>
          <p:cNvSpPr/>
          <p:nvPr/>
        </p:nvSpPr>
        <p:spPr>
          <a:xfrm rot="10800000">
            <a:off x="3857463" y="5553379"/>
            <a:ext cx="1228049" cy="1228049"/>
          </a:xfrm>
          <a:prstGeom prst="chevron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511263" y="5560883"/>
            <a:ext cx="691467" cy="691467"/>
          </a:xfrm>
          <a:prstGeom prst="rect">
            <a:avLst/>
          </a:prstGeom>
          <a:solidFill>
            <a:srgbClr val="E1E5EB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27480" y="454660"/>
            <a:ext cx="499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单代理攻击</a:t>
            </a: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45" y="1002665"/>
            <a:ext cx="9827260" cy="5361305"/>
          </a:xfrm>
          <a:prstGeom prst="rect">
            <a:avLst/>
          </a:prstGeom>
        </p:spPr>
      </p:pic>
      <p:sp>
        <p:nvSpPr>
          <p:cNvPr id="77" name="矩形: 圓角 71"/>
          <p:cNvSpPr/>
          <p:nvPr/>
        </p:nvSpPr>
        <p:spPr>
          <a:xfrm>
            <a:off x="4859655" y="5838825"/>
            <a:ext cx="709295" cy="48704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1"/>
          <p:cNvSpPr/>
          <p:nvPr/>
        </p:nvSpPr>
        <p:spPr>
          <a:xfrm>
            <a:off x="7573010" y="5560695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1"/>
          <p:cNvSpPr/>
          <p:nvPr/>
        </p:nvSpPr>
        <p:spPr>
          <a:xfrm>
            <a:off x="7573010" y="6085205"/>
            <a:ext cx="681990" cy="2787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1"/>
          <p:cNvSpPr/>
          <p:nvPr/>
        </p:nvSpPr>
        <p:spPr>
          <a:xfrm>
            <a:off x="10297160" y="5580380"/>
            <a:ext cx="709295" cy="48704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單箭頭接點 73"/>
          <p:cNvCxnSpPr/>
          <p:nvPr/>
        </p:nvCxnSpPr>
        <p:spPr>
          <a:xfrm flipV="1">
            <a:off x="3771900" y="821690"/>
            <a:ext cx="669925" cy="8483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73"/>
          <p:cNvCxnSpPr/>
          <p:nvPr/>
        </p:nvCxnSpPr>
        <p:spPr>
          <a:xfrm flipV="1">
            <a:off x="4725035" y="770255"/>
            <a:ext cx="669925" cy="8483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73"/>
          <p:cNvCxnSpPr/>
          <p:nvPr/>
        </p:nvCxnSpPr>
        <p:spPr>
          <a:xfrm flipV="1">
            <a:off x="5568950" y="770255"/>
            <a:ext cx="669925" cy="8483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70"/>
          <p:cNvSpPr txBox="1"/>
          <p:nvPr/>
        </p:nvSpPr>
        <p:spPr>
          <a:xfrm>
            <a:off x="3725545" y="401955"/>
            <a:ext cx="65716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分类不同；攻击前</a:t>
            </a:r>
            <a:r>
              <a:rPr lang="en-US" altLang="zh-CN" dirty="0">
                <a:solidFill>
                  <a:srgbClr val="0000FF"/>
                </a:solidFill>
              </a:rPr>
              <a:t>acc</a:t>
            </a:r>
            <a:r>
              <a:rPr lang="zh-CN" altLang="en-US" dirty="0">
                <a:solidFill>
                  <a:srgbClr val="0000FF"/>
                </a:solidFill>
              </a:rPr>
              <a:t>；攻击后</a:t>
            </a:r>
            <a:r>
              <a:rPr lang="en-US" altLang="zh-CN" dirty="0">
                <a:solidFill>
                  <a:srgbClr val="0000FF"/>
                </a:solidFill>
              </a:rPr>
              <a:t>acc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4c1a3ed-6ab9-41fd-b22d-ee6dafd64d9f}"/>
  <p:tag name="TABLE_ENDDRAG_ORIGIN_RECT" val="878*308"/>
  <p:tag name="TABLE_ENDDRAG_RECT" val="41*99*878*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6394bc-b1be-4b61-a85e-1264fcb725a6}"/>
  <p:tag name="TABLE_ENDDRAG_ORIGIN_RECT" val="878*308"/>
  <p:tag name="TABLE_ENDDRAG_RECT" val="40*105*878*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01d6b32-ed9d-4f8c-a608-55d7ca15aa93}"/>
  <p:tag name="TABLE_ENDDRAG_ORIGIN_RECT" val="873*307"/>
  <p:tag name="TABLE_ENDDRAG_RECT" val="40*107*874*30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53*266"/>
  <p:tag name="TABLE_ENDDRAG_RECT" val="672*148*153*26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931</Words>
  <Application>Microsoft Office PowerPoint</Application>
  <PresentationFormat>宽屏</PresentationFormat>
  <Paragraphs>431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宋体</vt:lpstr>
      <vt:lpstr>微软雅黑</vt:lpstr>
      <vt:lpstr>微软雅黑 Light</vt:lpstr>
      <vt:lpstr>Microsoft JhengHei UI Light</vt:lpstr>
      <vt:lpstr>华文新魏</vt:lpstr>
      <vt:lpstr>方正粗黑宋简体</vt:lpstr>
      <vt:lpstr>Arial</vt:lpstr>
      <vt:lpstr>Cambria Math</vt:lpstr>
      <vt:lpstr>Agency FB</vt:lpstr>
      <vt:lpstr>Courier New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zym0729a@163.com</dc:creator>
  <cp:lastModifiedBy>叶 俊杰</cp:lastModifiedBy>
  <cp:revision>89</cp:revision>
  <dcterms:created xsi:type="dcterms:W3CDTF">2021-05-17T13:12:00Z</dcterms:created>
  <dcterms:modified xsi:type="dcterms:W3CDTF">2021-12-21T11:33:12Z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7F9CD1B4BE294ED29EDD0AFAC5520E2E</vt:lpwstr>
  </property>
  <property fmtid="{D5CDD505-2E9C-101B-9397-08002B2CF9AE}" pid="3" name="KSOProductBuildVer">
    <vt:lpwstr>2052-11.1.0.11115</vt:lpwstr>
  </property>
</Properties>
</file>