
<file path=[Content_Types].xml><?xml version="1.0" encoding="utf-8"?>
<Types xmlns="http://schemas.openxmlformats.org/package/2006/content-types">
  <Default Extension="jpeg" ContentType="image/jpe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sldIdLst>
    <p:sldId id="256" r:id="rId3"/>
    <p:sldId id="257" r:id="rId4"/>
    <p:sldId id="258" r:id="rId5"/>
    <p:sldId id="259" r:id="rId6"/>
    <p:sldId id="260" r:id="rId7"/>
    <p:sldId id="261" r:id="rId8"/>
    <p:sldId id="309" r:id="rId9"/>
    <p:sldId id="308" r:id="rId10"/>
    <p:sldId id="264" r:id="rId11"/>
    <p:sldId id="265" r:id="rId12"/>
    <p:sldId id="266" r:id="rId13"/>
    <p:sldId id="306" r:id="rId14"/>
    <p:sldId id="307" r:id="rId15"/>
    <p:sldId id="269" r:id="rId16"/>
    <p:sldId id="270" r:id="rId17"/>
    <p:sldId id="271" r:id="rId18"/>
    <p:sldId id="272" r:id="rId19"/>
    <p:sldId id="273" r:id="rId20"/>
    <p:sldId id="310"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303" r:id="rId39"/>
    <p:sldId id="304" r:id="rId40"/>
    <p:sldId id="291" r:id="rId41"/>
    <p:sldId id="292" r:id="rId42"/>
    <p:sldId id="301" r:id="rId43"/>
    <p:sldId id="302" r:id="rId44"/>
    <p:sldId id="299" r:id="rId45"/>
    <p:sldId id="300" r:id="rId46"/>
    <p:sldId id="293" r:id="rId47"/>
    <p:sldId id="294" r:id="rId48"/>
    <p:sldId id="295" r:id="rId49"/>
    <p:sldId id="365" r:id="rId50"/>
    <p:sldId id="296" r:id="rId51"/>
    <p:sldId id="364" r:id="rId52"/>
    <p:sldId id="354" r:id="rId53"/>
    <p:sldId id="305" r:id="rId54"/>
    <p:sldId id="355" r:id="rId55"/>
    <p:sldId id="356" r:id="rId56"/>
    <p:sldId id="357" r:id="rId57"/>
    <p:sldId id="358" r:id="rId58"/>
    <p:sldId id="359" r:id="rId59"/>
    <p:sldId id="360" r:id="rId60"/>
    <p:sldId id="297" r:id="rId62"/>
    <p:sldId id="298" r:id="rId6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lvl1pPr>
    <a:lvl2pPr marL="0" marR="0" indent="2286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lvl2pPr>
    <a:lvl3pPr marL="0" marR="0" indent="4572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lvl3pPr>
    <a:lvl4pPr marL="0" marR="0" indent="6858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lvl4pPr>
    <a:lvl5pPr marL="0" marR="0" indent="9144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lvl5pPr>
    <a:lvl6pPr marL="0" marR="0" indent="11430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lvl6pPr>
    <a:lvl7pPr marL="0" marR="0" indent="13716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lvl7pPr>
    <a:lvl8pPr marL="0" marR="0" indent="16002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lvl8pPr>
    <a:lvl9pPr marL="0" marR="0" indent="182880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5434" autoAdjust="0"/>
    <p:restoredTop sz="94660"/>
  </p:normalViewPr>
  <p:slideViewPr>
    <p:cSldViewPr snapToGrid="0">
      <p:cViewPr varScale="1">
        <p:scale>
          <a:sx n="58" d="100"/>
          <a:sy n="58" d="100"/>
        </p:scale>
        <p:origin x="191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notesMaster" Target="notesMasters/notesMaster1.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p:txBody>
      </p:sp>
      <p:sp>
        <p:nvSpPr>
          <p:cNvPr id="119" name="Shape 119"/>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11" name="leatherbooktypeembellishgld.pdf"/>
          <p:cNvPicPr>
            <a:picLocks noChangeAspect="1"/>
          </p:cNvPicPr>
          <p:nvPr/>
        </p:nvPicPr>
        <p:blipFill>
          <a:blip r:embed="rId3"/>
          <a:stretch>
            <a:fillRect/>
          </a:stretch>
        </p:blipFill>
        <p:spPr>
          <a:xfrm>
            <a:off x="5753100" y="4775200"/>
            <a:ext cx="1956620" cy="304800"/>
          </a:xfrm>
          <a:prstGeom prst="rect">
            <a:avLst/>
          </a:prstGeom>
          <a:ln w="12700">
            <a:miter lim="400000"/>
            <a:headEnd/>
            <a:tailEnd/>
          </a:ln>
        </p:spPr>
      </p:pic>
      <p:sp>
        <p:nvSpPr>
          <p:cNvPr id="12" name="Shape 12"/>
          <p:cNvSpPr>
            <a:spLocks noGrp="1"/>
          </p:cNvSpPr>
          <p:nvPr>
            <p:ph type="title" hasCustomPrompt="1"/>
          </p:nvPr>
        </p:nvSpPr>
        <p:spPr>
          <a:xfrm>
            <a:off x="825500" y="1879600"/>
            <a:ext cx="11836400" cy="2603500"/>
          </a:xfrm>
          <a:prstGeom prst="rect">
            <a:avLst/>
          </a:prstGeom>
          <a:effectLst>
            <a:outerShdw blurRad="25400" dist="38100" dir="2700000" rotWithShape="0">
              <a:srgbClr val="6D625D">
                <a:alpha val="90000"/>
              </a:srgbClr>
            </a:outerShdw>
          </a:effectLst>
        </p:spPr>
        <p:txBody>
          <a:bodyPr anchor="b"/>
          <a:lstStyle>
            <a:lvl1pPr>
              <a:defRPr sz="8000">
                <a:solidFill>
                  <a:srgbClr val="BEA56D"/>
                </a:solidFill>
                <a:effectLst>
                  <a:outerShdw blurRad="38100" dist="25400" dir="15900000" rotWithShape="0">
                    <a:srgbClr val="000000">
                      <a:alpha val="90000"/>
                    </a:srgbClr>
                  </a:outerShdw>
                </a:effectLst>
              </a:defRPr>
            </a:lvl1pPr>
          </a:lstStyle>
          <a:p>
            <a:r>
              <a:t>标题文本</a:t>
            </a:r>
          </a:p>
        </p:txBody>
      </p:sp>
      <p:sp>
        <p:nvSpPr>
          <p:cNvPr id="13" name="Shape 13"/>
          <p:cNvSpPr>
            <a:spLocks noGrp="1"/>
          </p:cNvSpPr>
          <p:nvPr>
            <p:ph type="body" sz="quarter" idx="1" hasCustomPrompt="1"/>
          </p:nvPr>
        </p:nvSpPr>
        <p:spPr>
          <a:xfrm>
            <a:off x="825500" y="5346700"/>
            <a:ext cx="11836400" cy="1854200"/>
          </a:xfrm>
          <a:prstGeom prst="rect">
            <a:avLst/>
          </a:prstGeom>
          <a:effectLst>
            <a:outerShdw blurRad="25400" dist="38100" dir="2700000" rotWithShape="0">
              <a:srgbClr val="6D625D">
                <a:alpha val="90000"/>
              </a:srgbClr>
            </a:outerShdw>
          </a:effectLst>
        </p:spPr>
        <p:txBody>
          <a:bodyPr anchor="t"/>
          <a:lstStyle>
            <a:lvl1pPr marL="0" indent="0" algn="ctr">
              <a:spcBef>
                <a:spcPts val="0"/>
              </a:spcBef>
              <a:buSzTx/>
              <a:buNone/>
              <a:defRPr sz="5200" i="1">
                <a:solidFill>
                  <a:srgbClr val="BEA56D"/>
                </a:solidFill>
                <a:effectLst>
                  <a:outerShdw blurRad="25400" dist="38100" dir="15900000" rotWithShape="0">
                    <a:srgbClr val="000000">
                      <a:alpha val="90000"/>
                    </a:srgbClr>
                  </a:outerShdw>
                </a:effectLst>
              </a:defRPr>
            </a:lvl1pPr>
            <a:lvl2pPr marL="0" indent="228600" algn="ctr">
              <a:spcBef>
                <a:spcPts val="0"/>
              </a:spcBef>
              <a:buSzTx/>
              <a:buNone/>
              <a:defRPr sz="5200" i="1">
                <a:solidFill>
                  <a:srgbClr val="BEA56D"/>
                </a:solidFill>
                <a:effectLst>
                  <a:outerShdw blurRad="25400" dist="38100" dir="15900000" rotWithShape="0">
                    <a:srgbClr val="000000">
                      <a:alpha val="90000"/>
                    </a:srgbClr>
                  </a:outerShdw>
                </a:effectLst>
              </a:defRPr>
            </a:lvl2pPr>
            <a:lvl3pPr marL="0" indent="457200" algn="ctr">
              <a:spcBef>
                <a:spcPts val="0"/>
              </a:spcBef>
              <a:buSzTx/>
              <a:buNone/>
              <a:defRPr sz="5200" i="1">
                <a:solidFill>
                  <a:srgbClr val="BEA56D"/>
                </a:solidFill>
                <a:effectLst>
                  <a:outerShdw blurRad="25400" dist="38100" dir="15900000" rotWithShape="0">
                    <a:srgbClr val="000000">
                      <a:alpha val="90000"/>
                    </a:srgbClr>
                  </a:outerShdw>
                </a:effectLst>
              </a:defRPr>
            </a:lvl3pPr>
            <a:lvl4pPr marL="0" indent="685800" algn="ctr">
              <a:spcBef>
                <a:spcPts val="0"/>
              </a:spcBef>
              <a:buSzTx/>
              <a:buNone/>
              <a:defRPr sz="5200" i="1">
                <a:solidFill>
                  <a:srgbClr val="BEA56D"/>
                </a:solidFill>
                <a:effectLst>
                  <a:outerShdw blurRad="25400" dist="38100" dir="15900000" rotWithShape="0">
                    <a:srgbClr val="000000">
                      <a:alpha val="90000"/>
                    </a:srgbClr>
                  </a:outerShdw>
                </a:effectLst>
              </a:defRPr>
            </a:lvl4pPr>
            <a:lvl5pPr marL="0" indent="914400" algn="ctr">
              <a:spcBef>
                <a:spcPts val="0"/>
              </a:spcBef>
              <a:buSzTx/>
              <a:buNone/>
              <a:defRPr sz="5200" i="1">
                <a:solidFill>
                  <a:srgbClr val="BEA56D"/>
                </a:solidFill>
                <a:effectLst>
                  <a:outerShdw blurRad="25400" dist="38100" dir="15900000" rotWithShape="0">
                    <a:srgbClr val="000000">
                      <a:alpha val="90000"/>
                    </a:srgbClr>
                  </a:outerShdw>
                </a:effectLst>
              </a:defRPr>
            </a:lvl5pPr>
          </a:lstStyle>
          <a:p>
            <a:r>
              <a:t>正文级别 1</a:t>
            </a:r>
          </a:p>
          <a:p>
            <a:pPr lvl="1"/>
            <a:r>
              <a:t>正文级别 2</a:t>
            </a:r>
          </a:p>
          <a:p>
            <a:pPr lvl="2"/>
            <a:r>
              <a:t>正文级别 3</a:t>
            </a:r>
          </a:p>
          <a:p>
            <a:pPr lvl="3"/>
            <a:r>
              <a:t>正文级别 4</a:t>
            </a:r>
          </a:p>
          <a:p>
            <a:pPr lvl="4"/>
            <a:r>
              <a:t>正文级别 5</a:t>
            </a:r>
          </a:p>
        </p:txBody>
      </p:sp>
      <p:sp>
        <p:nvSpPr>
          <p:cNvPr id="14" name="Shape 14"/>
          <p:cNvSpPr>
            <a:spLocks noGrp="1"/>
          </p:cNvSpPr>
          <p:nvPr>
            <p:ph type="sldNum" sz="quarter" idx="2"/>
          </p:nvPr>
        </p:nvSpPr>
        <p:spPr>
          <a:xfrm>
            <a:off x="6565899" y="9029700"/>
            <a:ext cx="342901" cy="355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5" name="Shape 95"/>
          <p:cNvSpPr>
            <a:spLocks noGrp="1"/>
          </p:cNvSpPr>
          <p:nvPr>
            <p:ph type="body" sz="quarter" idx="13" hasCustomPrompt="1"/>
          </p:nvPr>
        </p:nvSpPr>
        <p:spPr>
          <a:xfrm>
            <a:off x="1270000" y="6350000"/>
            <a:ext cx="10464800" cy="558800"/>
          </a:xfrm>
          <a:prstGeom prst="rect">
            <a:avLst/>
          </a:prstGeom>
        </p:spPr>
        <p:txBody>
          <a:bodyPr>
            <a:spAutoFit/>
          </a:bodyPr>
          <a:lstStyle>
            <a:lvl1pPr marL="0" indent="0" algn="ctr">
              <a:spcBef>
                <a:spcPts val="0"/>
              </a:spcBef>
              <a:buSzTx/>
              <a:buNone/>
              <a:defRPr sz="3200" i="1"/>
            </a:lvl1pPr>
          </a:lstStyle>
          <a:p>
            <a:r>
              <a:t>–Johnny Appleseed</a:t>
            </a:r>
          </a:p>
        </p:txBody>
      </p:sp>
      <p:sp>
        <p:nvSpPr>
          <p:cNvPr id="96" name="Shape 96"/>
          <p:cNvSpPr>
            <a:spLocks noGrp="1"/>
          </p:cNvSpPr>
          <p:nvPr>
            <p:ph type="body" sz="quarter" idx="14" hasCustomPrompt="1"/>
          </p:nvPr>
        </p:nvSpPr>
        <p:spPr>
          <a:xfrm>
            <a:off x="1270000" y="4222749"/>
            <a:ext cx="10464800" cy="812801"/>
          </a:xfrm>
          <a:prstGeom prst="rect">
            <a:avLst/>
          </a:prstGeom>
        </p:spPr>
        <p:txBody>
          <a:bodyPr>
            <a:spAutoFit/>
          </a:bodyPr>
          <a:lstStyle>
            <a:lvl1pPr marL="0" indent="0" algn="ctr">
              <a:spcBef>
                <a:spcPts val="2400"/>
              </a:spcBef>
              <a:buSzTx/>
              <a:buNone/>
              <a:defRPr sz="4000" i="1"/>
            </a:lvl1pPr>
          </a:lstStyle>
          <a:p>
            <a:r>
              <a:t>“在此键入引文。”</a:t>
            </a:r>
          </a:p>
        </p:txBody>
      </p:sp>
      <p:sp>
        <p:nvSpPr>
          <p:cNvPr id="97" name="Shape 97"/>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4" name="Shape 104"/>
          <p:cNvSpPr>
            <a:spLocks noGrp="1"/>
          </p:cNvSpPr>
          <p:nvPr>
            <p:ph type="pic" idx="13"/>
          </p:nvPr>
        </p:nvSpPr>
        <p:spPr>
          <a:xfrm>
            <a:off x="0" y="0"/>
            <a:ext cx="13004800" cy="9753600"/>
          </a:xfrm>
          <a:prstGeom prst="rect">
            <a:avLst/>
          </a:prstGeom>
        </p:spPr>
        <p:txBody>
          <a:bodyPr lIns="91439" tIns="45719" rIns="91439" bIns="45719" anchor="t">
            <a:noAutofit/>
          </a:bodyPr>
          <a:lstStyle/>
          <a:p/>
        </p:txBody>
      </p:sp>
      <p:sp>
        <p:nvSpPr>
          <p:cNvPr id="105" name="Shape 105"/>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2" name="Shape 112"/>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封面内页">
    <p:spTree>
      <p:nvGrpSpPr>
        <p:cNvPr id="1" name=""/>
        <p:cNvGrpSpPr/>
        <p:nvPr/>
      </p:nvGrpSpPr>
      <p:grpSpPr>
        <a:xfrm>
          <a:off x="0" y="0"/>
          <a:ext cx="0" cy="0"/>
          <a:chOff x="0" y="0"/>
          <a:chExt cx="0" cy="0"/>
        </a:xfrm>
      </p:grpSpPr>
      <p:sp>
        <p:nvSpPr>
          <p:cNvPr id="21" name="Shape 21"/>
          <p:cNvSpPr>
            <a:spLocks noGrp="1"/>
          </p:cNvSpPr>
          <p:nvPr>
            <p:ph type="pic" idx="13"/>
          </p:nvPr>
        </p:nvSpPr>
        <p:spPr>
          <a:xfrm>
            <a:off x="749300" y="812800"/>
            <a:ext cx="11480800" cy="6223000"/>
          </a:xfrm>
          <a:prstGeom prst="rect">
            <a:avLst/>
          </a:prstGeom>
          <a:ln w="9525">
            <a:round/>
          </a:ln>
        </p:spPr>
        <p:txBody>
          <a:bodyPr lIns="91439" tIns="45719" rIns="91439" bIns="45719" anchor="t">
            <a:noAutofit/>
          </a:bodyPr>
          <a:lstStyle/>
          <a:p/>
        </p:txBody>
      </p:sp>
      <p:sp>
        <p:nvSpPr>
          <p:cNvPr id="22" name="Shape 22"/>
          <p:cNvSpPr>
            <a:spLocks noGrp="1"/>
          </p:cNvSpPr>
          <p:nvPr>
            <p:ph type="title" hasCustomPrompt="1"/>
          </p:nvPr>
        </p:nvSpPr>
        <p:spPr>
          <a:xfrm>
            <a:off x="762000" y="7035800"/>
            <a:ext cx="11480800" cy="1346200"/>
          </a:xfrm>
          <a:prstGeom prst="rect">
            <a:avLst/>
          </a:prstGeom>
        </p:spPr>
        <p:txBody>
          <a:bodyPr/>
          <a:lstStyle/>
          <a:p>
            <a:r>
              <a:t>标题文本</a:t>
            </a:r>
          </a:p>
        </p:txBody>
      </p:sp>
      <p:sp>
        <p:nvSpPr>
          <p:cNvPr id="23" name="Shape 23"/>
          <p:cNvSpPr>
            <a:spLocks noGrp="1"/>
          </p:cNvSpPr>
          <p:nvPr>
            <p:ph type="body" sz="quarter" idx="1" hasCustomPrompt="1"/>
          </p:nvPr>
        </p:nvSpPr>
        <p:spPr>
          <a:xfrm>
            <a:off x="762000" y="8382000"/>
            <a:ext cx="11480800" cy="952500"/>
          </a:xfrm>
          <a:prstGeom prst="rect">
            <a:avLst/>
          </a:prstGeom>
        </p:spPr>
        <p:txBody>
          <a:bodyPr/>
          <a:lstStyle>
            <a:lvl1pPr marL="0" indent="0" algn="ctr">
              <a:spcBef>
                <a:spcPts val="0"/>
              </a:spcBef>
              <a:buSzTx/>
              <a:buNone/>
              <a:defRPr sz="3600" i="1"/>
            </a:lvl1pPr>
            <a:lvl2pPr marL="0" indent="228600" algn="ctr">
              <a:spcBef>
                <a:spcPts val="0"/>
              </a:spcBef>
              <a:buSzTx/>
              <a:buNone/>
              <a:defRPr sz="3600" i="1"/>
            </a:lvl2pPr>
            <a:lvl3pPr marL="0" indent="457200" algn="ctr">
              <a:spcBef>
                <a:spcPts val="0"/>
              </a:spcBef>
              <a:buSzTx/>
              <a:buNone/>
              <a:defRPr sz="3600" i="1"/>
            </a:lvl3pPr>
            <a:lvl4pPr marL="0" indent="685800" algn="ctr">
              <a:spcBef>
                <a:spcPts val="0"/>
              </a:spcBef>
              <a:buSzTx/>
              <a:buNone/>
              <a:defRPr sz="3600" i="1"/>
            </a:lvl4pPr>
            <a:lvl5pPr marL="0" indent="914400" algn="ctr">
              <a:spcBef>
                <a:spcPts val="0"/>
              </a:spcBef>
              <a:buSzTx/>
              <a:buNone/>
              <a:defRPr sz="3600" i="1"/>
            </a:lvl5pPr>
          </a:lstStyle>
          <a:p>
            <a:r>
              <a:t>正文级别 1</a:t>
            </a:r>
          </a:p>
          <a:p>
            <a:pPr lvl="1"/>
            <a:r>
              <a:t>正文级别 2</a:t>
            </a:r>
          </a:p>
          <a:p>
            <a:pPr lvl="2"/>
            <a:r>
              <a:t>正文级别 3</a:t>
            </a:r>
          </a:p>
          <a:p>
            <a:pPr lvl="3"/>
            <a:r>
              <a:t>正文级别 4</a:t>
            </a:r>
          </a:p>
          <a:p>
            <a:pPr lvl="4"/>
            <a:r>
              <a:t>正文级别 5</a:t>
            </a:r>
          </a:p>
        </p:txBody>
      </p:sp>
      <p:sp>
        <p:nvSpPr>
          <p:cNvPr id="24" name="Shape 24"/>
          <p:cNvSpPr>
            <a:spLocks noGrp="1"/>
          </p:cNvSpPr>
          <p:nvPr>
            <p:ph type="sldNum" sz="quarter" idx="2"/>
          </p:nvPr>
        </p:nvSpPr>
        <p:spPr>
          <a:xfrm>
            <a:off x="6324599" y="9144000"/>
            <a:ext cx="342901" cy="355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1" name="Shape 31"/>
          <p:cNvSpPr>
            <a:spLocks noGrp="1"/>
          </p:cNvSpPr>
          <p:nvPr>
            <p:ph type="title" hasCustomPrompt="1"/>
          </p:nvPr>
        </p:nvSpPr>
        <p:spPr>
          <a:xfrm>
            <a:off x="762000" y="3606800"/>
            <a:ext cx="11480800" cy="2540000"/>
          </a:xfrm>
          <a:prstGeom prst="rect">
            <a:avLst/>
          </a:prstGeom>
        </p:spPr>
        <p:txBody>
          <a:bodyPr/>
          <a:lstStyle/>
          <a:p>
            <a:r>
              <a:t>标题文本</a:t>
            </a:r>
          </a:p>
        </p:txBody>
      </p:sp>
      <p:sp>
        <p:nvSpPr>
          <p:cNvPr id="32" name="Shape 32"/>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pic>
        <p:nvPicPr>
          <p:cNvPr id="39" name="leatherbooktypeembellishgry.pdf"/>
          <p:cNvPicPr>
            <a:picLocks noChangeAspect="1"/>
          </p:cNvPicPr>
          <p:nvPr/>
        </p:nvPicPr>
        <p:blipFill>
          <a:blip r:embed="rId2"/>
          <a:stretch>
            <a:fillRect/>
          </a:stretch>
        </p:blipFill>
        <p:spPr>
          <a:xfrm>
            <a:off x="2696906" y="5083509"/>
            <a:ext cx="1956621" cy="304801"/>
          </a:xfrm>
          <a:prstGeom prst="rect">
            <a:avLst/>
          </a:prstGeom>
          <a:ln w="12700">
            <a:miter lim="400000"/>
            <a:headEnd/>
            <a:tailEnd/>
          </a:ln>
        </p:spPr>
      </p:pic>
      <p:sp>
        <p:nvSpPr>
          <p:cNvPr id="40" name="Shape 40"/>
          <p:cNvSpPr>
            <a:spLocks noGrp="1"/>
          </p:cNvSpPr>
          <p:nvPr>
            <p:ph type="pic" sz="half" idx="13"/>
          </p:nvPr>
        </p:nvSpPr>
        <p:spPr>
          <a:xfrm>
            <a:off x="7121230" y="1586868"/>
            <a:ext cx="5105401" cy="6807201"/>
          </a:xfrm>
          <a:prstGeom prst="rect">
            <a:avLst/>
          </a:prstGeom>
          <a:ln w="9525">
            <a:round/>
          </a:ln>
        </p:spPr>
        <p:txBody>
          <a:bodyPr lIns="91439" tIns="45719" rIns="91439" bIns="45719" anchor="t">
            <a:noAutofit/>
          </a:bodyPr>
          <a:lstStyle/>
          <a:p/>
        </p:txBody>
      </p:sp>
      <p:sp>
        <p:nvSpPr>
          <p:cNvPr id="41" name="Shape 41"/>
          <p:cNvSpPr>
            <a:spLocks noGrp="1"/>
          </p:cNvSpPr>
          <p:nvPr>
            <p:ph type="title" hasCustomPrompt="1"/>
          </p:nvPr>
        </p:nvSpPr>
        <p:spPr>
          <a:xfrm>
            <a:off x="431800" y="1600200"/>
            <a:ext cx="6477000" cy="3175000"/>
          </a:xfrm>
          <a:prstGeom prst="rect">
            <a:avLst/>
          </a:prstGeom>
        </p:spPr>
        <p:txBody>
          <a:bodyPr anchor="b"/>
          <a:lstStyle/>
          <a:p>
            <a:r>
              <a:t>标题文本</a:t>
            </a:r>
          </a:p>
        </p:txBody>
      </p:sp>
      <p:sp>
        <p:nvSpPr>
          <p:cNvPr id="42" name="Shape 42"/>
          <p:cNvSpPr>
            <a:spLocks noGrp="1"/>
          </p:cNvSpPr>
          <p:nvPr>
            <p:ph type="body" sz="quarter" idx="1" hasCustomPrompt="1"/>
          </p:nvPr>
        </p:nvSpPr>
        <p:spPr>
          <a:xfrm>
            <a:off x="431800" y="5715000"/>
            <a:ext cx="6464300" cy="2679700"/>
          </a:xfrm>
          <a:prstGeom prst="rect">
            <a:avLst/>
          </a:prstGeom>
        </p:spPr>
        <p:txBody>
          <a:bodyPr anchor="t"/>
          <a:lstStyle>
            <a:lvl1pPr marL="0" indent="0" algn="ctr">
              <a:spcBef>
                <a:spcPts val="0"/>
              </a:spcBef>
              <a:buSzTx/>
              <a:buNone/>
              <a:defRPr sz="3600" i="1"/>
            </a:lvl1pPr>
            <a:lvl2pPr marL="0" indent="228600" algn="ctr">
              <a:spcBef>
                <a:spcPts val="0"/>
              </a:spcBef>
              <a:buSzTx/>
              <a:buNone/>
              <a:defRPr sz="3600" i="1"/>
            </a:lvl2pPr>
            <a:lvl3pPr marL="0" indent="457200" algn="ctr">
              <a:spcBef>
                <a:spcPts val="0"/>
              </a:spcBef>
              <a:buSzTx/>
              <a:buNone/>
              <a:defRPr sz="3600" i="1"/>
            </a:lvl3pPr>
            <a:lvl4pPr marL="0" indent="685800" algn="ctr">
              <a:spcBef>
                <a:spcPts val="0"/>
              </a:spcBef>
              <a:buSzTx/>
              <a:buNone/>
              <a:defRPr sz="3600" i="1"/>
            </a:lvl4pPr>
            <a:lvl5pPr marL="0" indent="914400" algn="ctr">
              <a:spcBef>
                <a:spcPts val="0"/>
              </a:spcBef>
              <a:buSzTx/>
              <a:buNone/>
              <a:defRPr sz="3600" i="1"/>
            </a:lvl5pPr>
          </a:lstStyle>
          <a:p>
            <a:r>
              <a:t>正文级别 1</a:t>
            </a:r>
          </a:p>
          <a:p>
            <a:pPr lvl="1"/>
            <a:r>
              <a:t>正文级别 2</a:t>
            </a:r>
          </a:p>
          <a:p>
            <a:pPr lvl="2"/>
            <a:r>
              <a:t>正文级别 3</a:t>
            </a:r>
          </a:p>
          <a:p>
            <a:pPr lvl="3"/>
            <a:r>
              <a:t>正文级别 4</a:t>
            </a:r>
          </a:p>
          <a:p>
            <a:pPr lvl="4"/>
            <a:r>
              <a:t>正文级别 5</a:t>
            </a:r>
          </a:p>
        </p:txBody>
      </p:sp>
      <p:sp>
        <p:nvSpPr>
          <p:cNvPr id="43" name="Shape 43"/>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50" name="Shape 50"/>
          <p:cNvSpPr>
            <a:spLocks noGrp="1"/>
          </p:cNvSpPr>
          <p:nvPr>
            <p:ph type="title" hasCustomPrompt="1"/>
          </p:nvPr>
        </p:nvSpPr>
        <p:spPr>
          <a:prstGeom prst="rect">
            <a:avLst/>
          </a:prstGeom>
        </p:spPr>
        <p:txBody>
          <a:bodyPr/>
          <a:lstStyle/>
          <a:p>
            <a:r>
              <a:t>标题文本</a:t>
            </a:r>
          </a:p>
        </p:txBody>
      </p:sp>
      <p:sp>
        <p:nvSpPr>
          <p:cNvPr id="51" name="Shape 51"/>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8" name="Shape 58"/>
          <p:cNvSpPr>
            <a:spLocks noGrp="1"/>
          </p:cNvSpPr>
          <p:nvPr>
            <p:ph type="title" hasCustomPrompt="1"/>
          </p:nvPr>
        </p:nvSpPr>
        <p:spPr>
          <a:prstGeom prst="rect">
            <a:avLst/>
          </a:prstGeom>
        </p:spPr>
        <p:txBody>
          <a:bodyPr/>
          <a:lstStyle/>
          <a:p>
            <a:r>
              <a:t>标题文本</a:t>
            </a:r>
          </a:p>
        </p:txBody>
      </p:sp>
      <p:sp>
        <p:nvSpPr>
          <p:cNvPr id="59" name="Shape 59"/>
          <p:cNvSpPr>
            <a:spLocks noGrp="1"/>
          </p:cNvSpPr>
          <p:nvPr>
            <p:ph type="body" idx="1" hasCustomPrompt="1"/>
          </p:nvPr>
        </p:nvSpPr>
        <p:spPr>
          <a:xfrm>
            <a:off x="762000" y="2768600"/>
            <a:ext cx="11480800" cy="57150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60" name="Shape 60"/>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7" name="Shape 67"/>
          <p:cNvSpPr>
            <a:spLocks noGrp="1"/>
          </p:cNvSpPr>
          <p:nvPr>
            <p:ph type="pic" sz="half" idx="13"/>
          </p:nvPr>
        </p:nvSpPr>
        <p:spPr>
          <a:xfrm>
            <a:off x="6870700" y="2362200"/>
            <a:ext cx="5359400" cy="6413500"/>
          </a:xfrm>
          <a:prstGeom prst="rect">
            <a:avLst/>
          </a:prstGeom>
          <a:ln w="9525">
            <a:round/>
          </a:ln>
        </p:spPr>
        <p:txBody>
          <a:bodyPr lIns="91439" tIns="45719" rIns="91439" bIns="45719" anchor="t">
            <a:noAutofit/>
          </a:bodyPr>
          <a:lstStyle/>
          <a:p/>
        </p:txBody>
      </p:sp>
      <p:sp>
        <p:nvSpPr>
          <p:cNvPr id="68" name="Shape 68"/>
          <p:cNvSpPr>
            <a:spLocks noGrp="1"/>
          </p:cNvSpPr>
          <p:nvPr>
            <p:ph type="title" hasCustomPrompt="1"/>
          </p:nvPr>
        </p:nvSpPr>
        <p:spPr>
          <a:prstGeom prst="rect">
            <a:avLst/>
          </a:prstGeom>
        </p:spPr>
        <p:txBody>
          <a:bodyPr/>
          <a:lstStyle/>
          <a:p>
            <a:r>
              <a:t>标题文本</a:t>
            </a:r>
          </a:p>
        </p:txBody>
      </p:sp>
      <p:sp>
        <p:nvSpPr>
          <p:cNvPr id="69" name="Shape 69"/>
          <p:cNvSpPr>
            <a:spLocks noGrp="1"/>
          </p:cNvSpPr>
          <p:nvPr>
            <p:ph type="body" sz="half" idx="1" hasCustomPrompt="1"/>
          </p:nvPr>
        </p:nvSpPr>
        <p:spPr>
          <a:xfrm>
            <a:off x="762000" y="2362200"/>
            <a:ext cx="5334000" cy="6413500"/>
          </a:xfrm>
          <a:prstGeom prst="rect">
            <a:avLst/>
          </a:prstGeom>
        </p:spPr>
        <p:txBody>
          <a:bodyPr/>
          <a:lstStyle>
            <a:lvl1pPr marL="406400" indent="-406400">
              <a:spcBef>
                <a:spcPts val="4000"/>
              </a:spcBef>
              <a:buBlip>
                <a:blip r:embed="rId2"/>
              </a:buBlip>
              <a:defRPr sz="3200"/>
            </a:lvl1pPr>
            <a:lvl2pPr marL="812800" indent="-406400">
              <a:spcBef>
                <a:spcPts val="4000"/>
              </a:spcBef>
              <a:buBlip>
                <a:blip r:embed="rId2"/>
              </a:buBlip>
              <a:defRPr sz="3200"/>
            </a:lvl2pPr>
            <a:lvl3pPr marL="1219200" indent="-406400">
              <a:spcBef>
                <a:spcPts val="4000"/>
              </a:spcBef>
              <a:buBlip>
                <a:blip r:embed="rId2"/>
              </a:buBlip>
              <a:defRPr sz="3200"/>
            </a:lvl3pPr>
            <a:lvl4pPr marL="1625600" indent="-406400">
              <a:spcBef>
                <a:spcPts val="4000"/>
              </a:spcBef>
              <a:buBlip>
                <a:blip r:embed="rId2"/>
              </a:buBlip>
              <a:defRPr sz="3200"/>
            </a:lvl4pPr>
            <a:lvl5pPr marL="2032000" indent="-406400">
              <a:spcBef>
                <a:spcPts val="4000"/>
              </a:spcBef>
              <a:buBlip>
                <a:blip r:embed="rId2"/>
              </a:buBlip>
              <a:defRPr sz="3200"/>
            </a:lvl5pPr>
          </a:lstStyle>
          <a:p>
            <a:r>
              <a:t>正文级别 1</a:t>
            </a:r>
          </a:p>
          <a:p>
            <a:pPr lvl="1"/>
            <a:r>
              <a:t>正文级别 2</a:t>
            </a:r>
          </a:p>
          <a:p>
            <a:pPr lvl="2"/>
            <a:r>
              <a:t>正文级别 3</a:t>
            </a:r>
          </a:p>
          <a:p>
            <a:pPr lvl="3"/>
            <a:r>
              <a:t>正文级别 4</a:t>
            </a:r>
          </a:p>
          <a:p>
            <a:pPr lvl="4"/>
            <a:r>
              <a:t>正文级别 5</a:t>
            </a:r>
          </a:p>
        </p:txBody>
      </p:sp>
      <p:sp>
        <p:nvSpPr>
          <p:cNvPr id="70" name="Shape 70"/>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7" name="Shape 77"/>
          <p:cNvSpPr>
            <a:spLocks noGrp="1"/>
          </p:cNvSpPr>
          <p:nvPr>
            <p:ph type="body" idx="1" hasCustomPrompt="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正文级别 1</a:t>
            </a:r>
          </a:p>
          <a:p>
            <a:pPr lvl="1"/>
            <a:r>
              <a:t>正文级别 2</a:t>
            </a:r>
          </a:p>
          <a:p>
            <a:pPr lvl="2"/>
            <a:r>
              <a:t>正文级别 3</a:t>
            </a:r>
          </a:p>
          <a:p>
            <a:pPr lvl="3"/>
            <a:r>
              <a:t>正文级别 4</a:t>
            </a:r>
          </a:p>
          <a:p>
            <a:pPr lvl="4"/>
            <a:r>
              <a:t>正文级别 5</a:t>
            </a:r>
          </a:p>
        </p:txBody>
      </p:sp>
      <p:sp>
        <p:nvSpPr>
          <p:cNvPr id="78" name="Shape 7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5" name="Shape 85"/>
          <p:cNvSpPr>
            <a:spLocks noGrp="1"/>
          </p:cNvSpPr>
          <p:nvPr>
            <p:ph type="pic" idx="13"/>
          </p:nvPr>
        </p:nvSpPr>
        <p:spPr>
          <a:xfrm>
            <a:off x="787400" y="723900"/>
            <a:ext cx="6324600" cy="8178800"/>
          </a:xfrm>
          <a:prstGeom prst="rect">
            <a:avLst/>
          </a:prstGeom>
          <a:ln w="9525">
            <a:round/>
          </a:ln>
        </p:spPr>
        <p:txBody>
          <a:bodyPr lIns="91439" tIns="45719" rIns="91439" bIns="45719" anchor="t">
            <a:noAutofit/>
          </a:bodyPr>
          <a:lstStyle/>
          <a:p/>
        </p:txBody>
      </p:sp>
      <p:sp>
        <p:nvSpPr>
          <p:cNvPr id="86" name="Shape 86"/>
          <p:cNvSpPr>
            <a:spLocks noGrp="1"/>
          </p:cNvSpPr>
          <p:nvPr>
            <p:ph type="pic" sz="quarter" idx="14"/>
          </p:nvPr>
        </p:nvSpPr>
        <p:spPr>
          <a:xfrm>
            <a:off x="7396540" y="723900"/>
            <a:ext cx="4800601" cy="3479800"/>
          </a:xfrm>
          <a:prstGeom prst="rect">
            <a:avLst/>
          </a:prstGeom>
          <a:ln w="9525">
            <a:round/>
          </a:ln>
        </p:spPr>
        <p:txBody>
          <a:bodyPr lIns="91439" tIns="45719" rIns="91439" bIns="45719" anchor="t">
            <a:noAutofit/>
          </a:bodyPr>
          <a:lstStyle/>
          <a:p/>
        </p:txBody>
      </p:sp>
      <p:sp>
        <p:nvSpPr>
          <p:cNvPr id="87" name="Shape 87"/>
          <p:cNvSpPr>
            <a:spLocks noGrp="1"/>
          </p:cNvSpPr>
          <p:nvPr>
            <p:ph type="pic" sz="quarter" idx="15"/>
          </p:nvPr>
        </p:nvSpPr>
        <p:spPr>
          <a:xfrm>
            <a:off x="7396540" y="4508617"/>
            <a:ext cx="4813301" cy="4394201"/>
          </a:xfrm>
          <a:prstGeom prst="rect">
            <a:avLst/>
          </a:prstGeom>
          <a:ln w="9525">
            <a:round/>
          </a:ln>
        </p:spPr>
        <p:txBody>
          <a:bodyPr lIns="91439" tIns="45719" rIns="91439" bIns="45719" anchor="t">
            <a:noAutofit/>
          </a:bodyPr>
          <a:lstStyle/>
          <a:p/>
        </p:txBody>
      </p:sp>
      <p:sp>
        <p:nvSpPr>
          <p:cNvPr id="88" name="Shape 8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png"/><Relationship Id="rId13" Type="http://schemas.openxmlformats.org/officeDocument/2006/relationships/image" Target="../media/image5.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stretch>
            <a:fillRect/>
          </a:stretch>
        </a:blip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762000" y="723900"/>
            <a:ext cx="11480800" cy="8293100"/>
          </a:xfrm>
          <a:prstGeom prst="rect">
            <a:avLst/>
          </a:prstGeom>
          <a:ln w="12700">
            <a:miter lim="400000"/>
          </a:ln>
        </p:spPr>
        <p:txBody>
          <a:bodyPr lIns="50800" tIns="50800" rIns="50800" bIns="50800" anchor="ctr">
            <a:normAutofit/>
          </a:bodyPr>
          <a:lstStyle>
            <a:lvl1pPr>
              <a:buBlip>
                <a:blip r:embed="rId14"/>
              </a:buBlip>
            </a:lvl1pPr>
            <a:lvl2pPr>
              <a:buBlip>
                <a:blip r:embed="rId14"/>
              </a:buBlip>
            </a:lvl2pPr>
            <a:lvl3pPr>
              <a:buBlip>
                <a:blip r:embed="rId14"/>
              </a:buBlip>
            </a:lvl3pPr>
            <a:lvl4pPr>
              <a:buBlip>
                <a:blip r:embed="rId14"/>
              </a:buBlip>
            </a:lvl4pPr>
            <a:lvl5pPr>
              <a:buBlip>
                <a:blip r:embed="rId14"/>
              </a:buBlip>
            </a:lvl5pPr>
          </a:lstStyle>
          <a:p>
            <a:r>
              <a:t>正文级别 1</a:t>
            </a:r>
          </a:p>
          <a:p>
            <a:pPr lvl="1"/>
            <a:r>
              <a:t>正文级别 2</a:t>
            </a:r>
          </a:p>
          <a:p>
            <a:pPr lvl="2"/>
            <a:r>
              <a:t>正文级别 3</a:t>
            </a:r>
          </a:p>
          <a:p>
            <a:pPr lvl="3"/>
            <a:r>
              <a:t>正文级别 4</a:t>
            </a:r>
          </a:p>
          <a:p>
            <a:pPr lvl="4"/>
            <a:r>
              <a:t>正文级别 5</a:t>
            </a:r>
          </a:p>
        </p:txBody>
      </p:sp>
      <p:sp>
        <p:nvSpPr>
          <p:cNvPr id="3" name="Shape 3"/>
          <p:cNvSpPr>
            <a:spLocks noGrp="1"/>
          </p:cNvSpPr>
          <p:nvPr>
            <p:ph type="title"/>
          </p:nvPr>
        </p:nvSpPr>
        <p:spPr>
          <a:xfrm>
            <a:off x="762000" y="381000"/>
            <a:ext cx="11480800" cy="1524000"/>
          </a:xfrm>
          <a:prstGeom prst="rect">
            <a:avLst/>
          </a:prstGeom>
          <a:ln w="12700">
            <a:miter lim="400000"/>
          </a:ln>
        </p:spPr>
        <p:txBody>
          <a:bodyPr lIns="50800" tIns="50800" rIns="50800" bIns="50800" anchor="ctr">
            <a:normAutofit/>
          </a:bodyPr>
          <a:lstStyle/>
          <a:p>
            <a:r>
              <a:t>标题文本</a:t>
            </a:r>
          </a:p>
        </p:txBody>
      </p:sp>
      <p:sp>
        <p:nvSpPr>
          <p:cNvPr id="4" name="Shape 4"/>
          <p:cNvSpPr>
            <a:spLocks noGrp="1"/>
          </p:cNvSpPr>
          <p:nvPr>
            <p:ph type="sldNum" sz="quarter" idx="2"/>
          </p:nvPr>
        </p:nvSpPr>
        <p:spPr>
          <a:xfrm>
            <a:off x="6324599" y="9017000"/>
            <a:ext cx="342901" cy="355600"/>
          </a:xfrm>
          <a:prstGeom prst="rect">
            <a:avLst/>
          </a:prstGeom>
          <a:ln w="12700">
            <a:miter lim="400000"/>
          </a:ln>
        </p:spPr>
        <p:txBody>
          <a:bodyPr wrap="none" lIns="50800" tIns="50800" rIns="50800" bIns="50800">
            <a:spAutoFit/>
          </a:bodyPr>
          <a:lstStyle>
            <a:lvl1pPr>
              <a:defRPr sz="18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1pPr>
      <a:lvl2pPr marL="0" marR="0" indent="2286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2pPr>
      <a:lvl3pPr marL="0" marR="0" indent="4572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3pPr>
      <a:lvl4pPr marL="0" marR="0" indent="6858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4pPr>
      <a:lvl5pPr marL="0" marR="0" indent="9144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5pPr>
      <a:lvl6pPr marL="0" marR="0" indent="11430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6pPr>
      <a:lvl7pPr marL="0" marR="0" indent="13716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7pPr>
      <a:lvl8pPr marL="0" marR="0" indent="16002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8pPr>
      <a:lvl9pPr marL="0" marR="0" indent="1828800" algn="ctr" defTabSz="584200" rtl="0" latinLnBrk="0">
        <a:lnSpc>
          <a:spcPct val="100000"/>
        </a:lnSpc>
        <a:spcBef>
          <a:spcPts val="0"/>
        </a:spcBef>
        <a:spcAft>
          <a:spcPts val="0"/>
        </a:spcAft>
        <a:buClrTx/>
        <a:buSzTx/>
        <a:buFontTx/>
        <a:buNone/>
        <a:defRPr sz="7400" b="0" i="0" u="none" strike="noStrike" cap="none" spc="0" baseline="0">
          <a:ln>
            <a:noFill/>
          </a:ln>
          <a:solidFill>
            <a:srgbClr val="6C6963"/>
          </a:solidFill>
          <a:effectLst>
            <a:outerShdw blurRad="25400" dist="25400" dir="15900000" rotWithShape="0">
              <a:srgbClr val="595650">
                <a:alpha val="33000"/>
              </a:srgbClr>
            </a:outerShdw>
          </a:effectLst>
          <a:uFillTx/>
          <a:latin typeface="+mn-lt"/>
          <a:ea typeface="+mn-ea"/>
          <a:cs typeface="+mn-cs"/>
          <a:sym typeface="Baskerville"/>
        </a:defRPr>
      </a:lvl9pPr>
    </p:titleStyle>
    <p:bodyStyle>
      <a:lvl1pPr marL="5334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1pPr>
      <a:lvl2pPr marL="10668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2pPr>
      <a:lvl3pPr marL="16002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3pPr>
      <a:lvl4pPr marL="21336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4pPr>
      <a:lvl5pPr marL="26670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5pPr>
      <a:lvl6pPr marL="32004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6pPr>
      <a:lvl7pPr marL="37338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7pPr>
      <a:lvl8pPr marL="42672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8pPr>
      <a:lvl9pPr marL="4800600" marR="0" indent="-533400" algn="l" defTabSz="584200" rtl="0" latinLnBrk="0">
        <a:lnSpc>
          <a:spcPct val="100000"/>
        </a:lnSpc>
        <a:spcBef>
          <a:spcPts val="4200"/>
        </a:spcBef>
        <a:spcAft>
          <a:spcPts val="0"/>
        </a:spcAft>
        <a:buClrTx/>
        <a:buSzPct val="30000"/>
        <a:buFontTx/>
        <a:buBlip>
          <a:blip r:embed="rId14"/>
        </a:buBlip>
        <a:defRPr sz="4200" b="0" i="0" u="none" strike="noStrike" cap="none" spc="0" baseline="0">
          <a:ln>
            <a:noFill/>
          </a:ln>
          <a:solidFill>
            <a:srgbClr val="6C6963"/>
          </a:solidFill>
          <a:uFillTx/>
          <a:latin typeface="+mn-lt"/>
          <a:ea typeface="+mn-ea"/>
          <a:cs typeface="+mn-cs"/>
          <a:sym typeface="Baskerville"/>
        </a:defRPr>
      </a:lvl9pPr>
    </p:bodyStyle>
    <p:otherStyle>
      <a:lvl1pPr marL="0" marR="0" indent="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1pPr>
      <a:lvl2pPr marL="0" marR="0" indent="2286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2pPr>
      <a:lvl3pPr marL="0" marR="0" indent="4572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3pPr>
      <a:lvl4pPr marL="0" marR="0" indent="6858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4pPr>
      <a:lvl5pPr marL="0" marR="0" indent="9144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5pPr>
      <a:lvl6pPr marL="0" marR="0" indent="11430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6pPr>
      <a:lvl7pPr marL="0" marR="0" indent="13716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7pPr>
      <a:lvl8pPr marL="0" marR="0" indent="16002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8pPr>
      <a:lvl9pPr marL="0" marR="0" indent="1828800" algn="ctr" defTabSz="58420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Baskervill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www.w3cplus.com/content/css3-font-fac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segmentfault.com/a/1190000000484493"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tiff"/><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tif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p:cNvSpPr>
          <p:nvPr>
            <p:ph type="ctrTitle"/>
          </p:nvPr>
        </p:nvSpPr>
        <p:spPr>
          <a:prstGeom prst="rect">
            <a:avLst/>
          </a:prstGeom>
        </p:spPr>
        <p:txBody>
          <a:bodyPr/>
          <a:lstStyle/>
          <a:p>
            <a:r>
              <a:rPr dirty="0"/>
              <a:t>CSS3.0</a:t>
            </a:r>
            <a:endParaRPr dirty="0"/>
          </a:p>
        </p:txBody>
      </p:sp>
      <p:sp>
        <p:nvSpPr>
          <p:cNvPr id="122" name="Shape 122"/>
          <p:cNvSpPr>
            <a:spLocks noGrp="1"/>
          </p:cNvSpPr>
          <p:nvPr>
            <p:ph type="subTitle" sz="quarter" idx="1"/>
          </p:nvPr>
        </p:nvSpPr>
        <p:spPr>
          <a:prstGeom prst="rect">
            <a:avLst/>
          </a:prstGeom>
        </p:spPr>
        <p:txBody>
          <a:bodyPr/>
          <a:lstStyle/>
          <a:p>
            <a:r>
              <a:rPr dirty="0"/>
              <a:t>by: </a:t>
            </a:r>
            <a:r>
              <a:rPr lang="en-US" dirty="0"/>
              <a:t>a very attractive man</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p:cNvSpPr>
          <p:nvPr>
            <p:ph type="title"/>
          </p:nvPr>
        </p:nvSpPr>
        <p:spPr>
          <a:prstGeom prst="rect">
            <a:avLst/>
          </a:prstGeom>
        </p:spPr>
        <p:txBody>
          <a:bodyPr/>
          <a:lstStyle/>
          <a:p>
            <a:r>
              <a:t>初探CSS3</a:t>
            </a:r>
          </a:p>
        </p:txBody>
      </p:sp>
      <p:sp>
        <p:nvSpPr>
          <p:cNvPr id="162" name="Shape 162"/>
          <p:cNvSpPr/>
          <p:nvPr/>
        </p:nvSpPr>
        <p:spPr>
          <a:xfrm>
            <a:off x="573669" y="1856917"/>
            <a:ext cx="7752247" cy="647701"/>
          </a:xfrm>
          <a:prstGeom prst="rect">
            <a:avLst/>
          </a:prstGeom>
          <a:ln w="12700">
            <a:miter lim="400000"/>
          </a:ln>
        </p:spPr>
        <p:txBody>
          <a:bodyPr wrap="none" lIns="50800" tIns="50800" rIns="50800" bIns="50800" anchor="ctr">
            <a:spAutoFit/>
          </a:bodyPr>
          <a:lstStyle>
            <a:lvl1pPr algn="l">
              <a:defRPr>
                <a:latin typeface="Baskerville SemiBold"/>
                <a:ea typeface="Baskerville SemiBold"/>
                <a:cs typeface="Baskerville SemiBold"/>
                <a:sym typeface="Baskerville SemiBold"/>
              </a:defRPr>
            </a:lvl1pPr>
          </a:lstStyle>
          <a:p>
            <a:r>
              <a:t>6.word-wrap:normal|break-word;</a:t>
            </a:r>
          </a:p>
        </p:txBody>
      </p:sp>
      <p:sp>
        <p:nvSpPr>
          <p:cNvPr id="163" name="Shape 163"/>
          <p:cNvSpPr/>
          <p:nvPr/>
        </p:nvSpPr>
        <p:spPr>
          <a:xfrm>
            <a:off x="730883" y="2666415"/>
            <a:ext cx="9907199" cy="609601"/>
          </a:xfrm>
          <a:prstGeom prst="rect">
            <a:avLst/>
          </a:prstGeom>
          <a:ln w="12700">
            <a:miter lim="400000"/>
          </a:ln>
        </p:spPr>
        <p:txBody>
          <a:bodyPr lIns="50800" tIns="50800" rIns="50800" bIns="50800" anchor="ctr">
            <a:spAutoFit/>
          </a:bodyPr>
          <a:lstStyle>
            <a:lvl1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lvl1pPr>
          </a:lstStyle>
          <a:p>
            <a:r>
              <a:rPr dirty="0" err="1"/>
              <a:t>文字边界换行</a:t>
            </a:r>
            <a:endParaRPr dirty="0"/>
          </a:p>
        </p:txBody>
      </p:sp>
      <p:sp>
        <p:nvSpPr>
          <p:cNvPr id="164" name="Shape 164"/>
          <p:cNvSpPr/>
          <p:nvPr/>
        </p:nvSpPr>
        <p:spPr>
          <a:xfrm>
            <a:off x="623591" y="3437812"/>
            <a:ext cx="2457551" cy="647701"/>
          </a:xfrm>
          <a:prstGeom prst="rect">
            <a:avLst/>
          </a:prstGeom>
          <a:ln w="12700">
            <a:miter lim="400000"/>
          </a:ln>
        </p:spPr>
        <p:txBody>
          <a:bodyPr wrap="none" lIns="50800" tIns="50800" rIns="50800" bIns="50800" anchor="ctr">
            <a:spAutoFit/>
          </a:bodyPr>
          <a:lstStyle>
            <a:lvl1pPr algn="l">
              <a:defRPr>
                <a:latin typeface="Baskerville SemiBold"/>
                <a:ea typeface="Baskerville SemiBold"/>
                <a:cs typeface="Baskerville SemiBold"/>
                <a:sym typeface="Baskerville SemiBold"/>
              </a:defRPr>
            </a:lvl1pPr>
          </a:lstStyle>
          <a:p>
            <a:r>
              <a:t>7.font-face</a:t>
            </a:r>
          </a:p>
        </p:txBody>
      </p:sp>
      <p:sp>
        <p:nvSpPr>
          <p:cNvPr id="165" name="Shape 165"/>
          <p:cNvSpPr/>
          <p:nvPr/>
        </p:nvSpPr>
        <p:spPr>
          <a:xfrm>
            <a:off x="606077" y="4374310"/>
            <a:ext cx="9907199" cy="4572000"/>
          </a:xfrm>
          <a:prstGeom prst="rect">
            <a:avLst/>
          </a:prstGeom>
          <a:ln w="12700">
            <a:miter lim="400000"/>
          </a:ln>
        </p:spPr>
        <p:txBody>
          <a:bodyPr lIns="50800" tIns="50800" rIns="50800" bIns="50800" anchor="ctr">
            <a:spAutoFit/>
          </a:bodyPr>
          <a:lstStyle/>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@font-face{</a:t>
            </a:r>
            <a:endParaRPr dirty="0"/>
          </a:p>
          <a:p>
            <a:pPr lvl="1"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font-family:</a:t>
            </a:r>
            <a:r>
              <a:rPr lang="en-US" dirty="0" err="1"/>
              <a:t>”</a:t>
            </a:r>
            <a:r>
              <a:rPr dirty="0" err="1"/>
              <a:t>myFirstFont</a:t>
            </a:r>
            <a:r>
              <a:rPr lang="en-US" dirty="0" err="1"/>
              <a:t>”</a:t>
            </a:r>
            <a:r>
              <a:rPr dirty="0"/>
              <a:t>;</a:t>
            </a:r>
            <a:endParaRPr dirty="0"/>
          </a:p>
          <a:p>
            <a:pPr lvl="1"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src:url</a:t>
            </a:r>
            <a:r>
              <a:rPr dirty="0"/>
              <a:t>('Sansation_Light.ttf'),</a:t>
            </a:r>
            <a:endParaRPr dirty="0"/>
          </a:p>
          <a:p>
            <a:pPr lvl="3"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url</a:t>
            </a:r>
            <a:r>
              <a:rPr dirty="0"/>
              <a:t>(‘</a:t>
            </a:r>
            <a:r>
              <a:rPr dirty="0" err="1"/>
              <a:t>Sansation_Light.eot</a:t>
            </a:r>
            <a:r>
              <a:rPr dirty="0"/>
              <a:t>') format(‘</a:t>
            </a:r>
            <a:r>
              <a:rPr dirty="0" err="1"/>
              <a:t>e</a:t>
            </a:r>
            <a:r>
              <a:rPr lang="en-US" altLang="zh-CN" dirty="0" err="1"/>
              <a:t>o</a:t>
            </a:r>
            <a:r>
              <a:rPr dirty="0" err="1"/>
              <a:t>t</a:t>
            </a:r>
            <a:r>
              <a:rPr dirty="0"/>
              <a:t>’)</a:t>
            </a:r>
            <a:r>
              <a:rPr lang="zh-CN" altLang="en-US" dirty="0"/>
              <a:t>；</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p{</a:t>
            </a:r>
            <a:endParaRPr dirty="0"/>
          </a:p>
          <a:p>
            <a:pPr lvl="1"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font-family:</a:t>
            </a:r>
            <a:r>
              <a:rPr lang="en-US" dirty="0" err="1"/>
              <a:t>”</a:t>
            </a:r>
            <a:r>
              <a:rPr dirty="0" err="1"/>
              <a:t>myFristFont</a:t>
            </a:r>
            <a:r>
              <a:rPr lang="en-US" dirty="0" err="1"/>
              <a:t>”</a:t>
            </a:r>
            <a:r>
              <a:rPr dirty="0"/>
              <a:t>;</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a:t>
            </a:r>
            <a:endParaRPr dirty="0"/>
          </a:p>
          <a:p>
            <a:pPr algn="l">
              <a:defRPr sz="21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format: 此值指的是你自定义的字体的格式，主要用来帮助浏览器识别浏览器对@font-face的兼容问题，这里涉及到一个字体format的问题，因为不同的浏览器对字体格式支持是不一致的，浏览器自身也无法通过路径后缀来判断字体</a:t>
            </a:r>
            <a:endParaRPr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prstGeom prst="rect">
            <a:avLst/>
          </a:prstGeom>
        </p:spPr>
        <p:txBody>
          <a:bodyPr/>
          <a:lstStyle/>
          <a:p>
            <a:r>
              <a:t>初探CSS3</a:t>
            </a:r>
          </a:p>
        </p:txBody>
      </p:sp>
      <p:sp>
        <p:nvSpPr>
          <p:cNvPr id="168" name="Shape 168"/>
          <p:cNvSpPr/>
          <p:nvPr/>
        </p:nvSpPr>
        <p:spPr>
          <a:xfrm>
            <a:off x="762000" y="2878819"/>
            <a:ext cx="14888691" cy="3995966"/>
          </a:xfrm>
          <a:prstGeom prst="rect">
            <a:avLst/>
          </a:prstGeom>
          <a:ln w="12700">
            <a:miter lim="400000"/>
          </a:ln>
        </p:spPr>
        <p:txBody>
          <a:bodyPr wrap="none" lIns="50800" tIns="50800" rIns="50800" bIns="50800" anchor="ctr">
            <a:spAutoFit/>
          </a:bodyPr>
          <a:lstStyle/>
          <a:p>
            <a:pPr algn="l" defTabSz="457200">
              <a:defRPr sz="23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@font-face {</a:t>
            </a:r>
            <a:endParaRPr dirty="0"/>
          </a:p>
          <a:p>
            <a:pPr algn="l" defTabSz="457200">
              <a:defRPr sz="23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	font-family: '</a:t>
            </a:r>
            <a:r>
              <a:rPr dirty="0" err="1"/>
              <a:t>diyfont</a:t>
            </a:r>
            <a:r>
              <a:rPr dirty="0"/>
              <a:t>';</a:t>
            </a:r>
            <a:endParaRPr dirty="0"/>
          </a:p>
          <a:p>
            <a:pPr algn="l" defTabSz="457200">
              <a:defRPr sz="23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	</a:t>
            </a:r>
            <a:r>
              <a:rPr dirty="0" err="1"/>
              <a:t>src</a:t>
            </a:r>
            <a:r>
              <a:rPr dirty="0"/>
              <a:t>: </a:t>
            </a:r>
            <a:r>
              <a:rPr dirty="0" err="1"/>
              <a:t>url</a:t>
            </a:r>
            <a:r>
              <a:rPr dirty="0"/>
              <a:t>('</a:t>
            </a:r>
            <a:r>
              <a:rPr dirty="0" err="1"/>
              <a:t>diyfont.eot</a:t>
            </a:r>
            <a:r>
              <a:rPr dirty="0"/>
              <a:t>'); /* IE9+ */</a:t>
            </a:r>
            <a:endParaRPr dirty="0"/>
          </a:p>
          <a:p>
            <a:pPr algn="l" defTabSz="457200">
              <a:defRPr sz="23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	</a:t>
            </a:r>
            <a:r>
              <a:rPr dirty="0" err="1"/>
              <a:t>src</a:t>
            </a:r>
            <a:r>
              <a:rPr dirty="0"/>
              <a:t>: </a:t>
            </a:r>
            <a:r>
              <a:rPr dirty="0" err="1"/>
              <a:t>url</a:t>
            </a:r>
            <a:r>
              <a:rPr dirty="0"/>
              <a:t>('</a:t>
            </a:r>
            <a:r>
              <a:rPr dirty="0" err="1"/>
              <a:t>diyfont.eot</a:t>
            </a:r>
            <a:r>
              <a:rPr dirty="0"/>
              <a:t>?#</a:t>
            </a:r>
            <a:r>
              <a:rPr dirty="0" err="1"/>
              <a:t>iefix</a:t>
            </a:r>
            <a:r>
              <a:rPr dirty="0"/>
              <a:t>') format('embedded-</a:t>
            </a:r>
            <a:r>
              <a:rPr dirty="0" err="1"/>
              <a:t>opentype</a:t>
            </a:r>
            <a:r>
              <a:rPr dirty="0"/>
              <a:t>'), /* IE6-IE8 */</a:t>
            </a:r>
            <a:endParaRPr dirty="0"/>
          </a:p>
          <a:p>
            <a:pPr algn="l" defTabSz="457200">
              <a:defRPr sz="23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		 </a:t>
            </a:r>
            <a:r>
              <a:rPr dirty="0" err="1"/>
              <a:t>url</a:t>
            </a:r>
            <a:r>
              <a:rPr dirty="0"/>
              <a:t>('</a:t>
            </a:r>
            <a:r>
              <a:rPr dirty="0" err="1"/>
              <a:t>diyfont.woff</a:t>
            </a:r>
            <a:r>
              <a:rPr dirty="0"/>
              <a:t>') format('</a:t>
            </a:r>
            <a:r>
              <a:rPr dirty="0" err="1"/>
              <a:t>woff</a:t>
            </a:r>
            <a:r>
              <a:rPr dirty="0"/>
              <a:t>'), /* </a:t>
            </a:r>
            <a:r>
              <a:rPr dirty="0" err="1"/>
              <a:t>chrome、firefox</a:t>
            </a:r>
            <a:r>
              <a:rPr dirty="0"/>
              <a:t> */</a:t>
            </a:r>
            <a:endParaRPr dirty="0"/>
          </a:p>
          <a:p>
            <a:pPr algn="l" defTabSz="457200">
              <a:defRPr sz="23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		 </a:t>
            </a:r>
            <a:r>
              <a:rPr dirty="0" err="1"/>
              <a:t>url</a:t>
            </a:r>
            <a:r>
              <a:rPr dirty="0"/>
              <a:t>('diyfont.ttf') format('</a:t>
            </a:r>
            <a:r>
              <a:rPr dirty="0" err="1"/>
              <a:t>truetype</a:t>
            </a:r>
            <a:r>
              <a:rPr dirty="0"/>
              <a:t>'), /* </a:t>
            </a:r>
            <a:r>
              <a:rPr dirty="0" err="1"/>
              <a:t>chrome、firefox、opera、Safari</a:t>
            </a:r>
            <a:r>
              <a:rPr dirty="0"/>
              <a:t>, Android, iOS 4.2+*/</a:t>
            </a:r>
            <a:endParaRPr dirty="0"/>
          </a:p>
          <a:p>
            <a:pPr algn="l" defTabSz="457200">
              <a:defRPr sz="23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		 </a:t>
            </a:r>
            <a:r>
              <a:rPr dirty="0" err="1"/>
              <a:t>url</a:t>
            </a:r>
            <a:r>
              <a:rPr dirty="0"/>
              <a:t>('</a:t>
            </a:r>
            <a:r>
              <a:rPr dirty="0" err="1"/>
              <a:t>diyfont.svg#fontname</a:t>
            </a:r>
            <a:r>
              <a:rPr dirty="0"/>
              <a:t>') format('</a:t>
            </a:r>
            <a:r>
              <a:rPr dirty="0" err="1"/>
              <a:t>svg</a:t>
            </a:r>
            <a:r>
              <a:rPr dirty="0"/>
              <a:t>'); /* iOS 4.1- */</a:t>
            </a:r>
            <a:endParaRPr dirty="0"/>
          </a:p>
          <a:p>
            <a:pPr algn="l" defTabSz="457200">
              <a:defRPr sz="23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a:t>
            </a:r>
            <a:endParaRPr lang="en-US" dirty="0"/>
          </a:p>
          <a:p>
            <a:pPr algn="l" defTabSz="457200">
              <a:defRPr sz="23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lang="en-US" dirty="0"/>
          </a:p>
          <a:p>
            <a:pPr algn="l" defTabSz="457200">
              <a:defRPr sz="23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en-US" dirty="0">
                <a:hlinkClick r:id="rId1"/>
              </a:rPr>
              <a:t>http://www.w3cplus.com/content/css3-font-face</a:t>
            </a:r>
            <a:endParaRPr lang="en-US" dirty="0"/>
          </a:p>
          <a:p>
            <a:pPr algn="l" defTabSz="457200">
              <a:defRPr sz="23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r>
              <a:t>初探CSS3</a:t>
            </a:r>
          </a:p>
        </p:txBody>
      </p:sp>
      <p:sp>
        <p:nvSpPr>
          <p:cNvPr id="148" name="Shape 148"/>
          <p:cNvSpPr/>
          <p:nvPr/>
        </p:nvSpPr>
        <p:spPr>
          <a:xfrm>
            <a:off x="1824822" y="1791215"/>
            <a:ext cx="8874224" cy="687368"/>
          </a:xfrm>
          <a:prstGeom prst="rect">
            <a:avLst/>
          </a:prstGeom>
          <a:ln w="12700">
            <a:miter lim="400000"/>
          </a:ln>
        </p:spPr>
        <p:txBody>
          <a:bodyPr wrap="none" lIns="50800" tIns="50800" rIns="50800" bIns="50800" anchor="ctr">
            <a:spAutoFit/>
          </a:bodyPr>
          <a:lstStyle>
            <a:lvl1pPr algn="l">
              <a:defRPr>
                <a:latin typeface="Baskerville SemiBold"/>
                <a:ea typeface="Baskerville SemiBold"/>
                <a:cs typeface="Baskerville SemiBold"/>
                <a:sym typeface="Baskerville SemiBold"/>
              </a:defRPr>
            </a:lvl1pPr>
          </a:lstStyle>
          <a:p>
            <a:r>
              <a:rPr lang="en-US" altLang="zh-CN" dirty="0"/>
              <a:t>8</a:t>
            </a:r>
            <a:r>
              <a:rPr dirty="0"/>
              <a:t>.border-image    —    </a:t>
            </a:r>
            <a:r>
              <a:rPr dirty="0" err="1"/>
              <a:t>边框应用背景</a:t>
            </a:r>
            <a:endParaRPr dirty="0"/>
          </a:p>
        </p:txBody>
      </p:sp>
      <p:sp>
        <p:nvSpPr>
          <p:cNvPr id="149" name="Shape 149"/>
          <p:cNvSpPr/>
          <p:nvPr/>
        </p:nvSpPr>
        <p:spPr>
          <a:xfrm>
            <a:off x="1812555" y="2591450"/>
            <a:ext cx="9928329" cy="4394835"/>
          </a:xfrm>
          <a:prstGeom prst="rect">
            <a:avLst/>
          </a:prstGeom>
          <a:ln w="12700">
            <a:miter lim="400000"/>
          </a:ln>
        </p:spPr>
        <p:txBody>
          <a:bodyPr lIns="50800" tIns="50800" rIns="50800" bIns="50800" anchor="ctr">
            <a:spAutoFit/>
          </a:bodyPr>
          <a:lstStyle>
            <a:lvl1pPr algn="l">
              <a:defRPr sz="3100">
                <a:solidFill>
                  <a:schemeClr val="accent1">
                    <a:satOff val="2393"/>
                    <a:lumOff val="-24828"/>
                  </a:schemeClr>
                </a:solidFill>
                <a:latin typeface="Abadi MT Condensed Extra Bold"/>
                <a:ea typeface="Abadi MT Condensed Extra Bold"/>
                <a:cs typeface="Abadi MT Condensed Extra Bold"/>
                <a:sym typeface="Abadi MT Condensed Extra Bold"/>
              </a:defRPr>
            </a:lvl1pPr>
          </a:lstStyle>
          <a:p>
            <a:r>
              <a:rPr dirty="0"/>
              <a:t>border-image: </a:t>
            </a:r>
            <a:r>
              <a:rPr dirty="0" err="1"/>
              <a:t>url</a:t>
            </a:r>
            <a:r>
              <a:rPr dirty="0"/>
              <a:t>(xxx.png)  number </a:t>
            </a:r>
            <a:endParaRPr lang="en-US" dirty="0"/>
          </a:p>
          <a:p>
            <a:r>
              <a:rPr lang="zh-CN" altLang="en-US" dirty="0"/>
              <a:t>			   </a:t>
            </a:r>
            <a:r>
              <a:rPr lang="en-US" altLang="zh-CN" dirty="0"/>
              <a:t>stretch </a:t>
            </a:r>
            <a:r>
              <a:rPr lang="zh-CN" altLang="en-US" dirty="0"/>
              <a:t>很好理解就是拉伸，有多长拉多长。有多远“滚”多远</a:t>
            </a:r>
            <a:endParaRPr lang="zh-CN" altLang="en-US" dirty="0"/>
          </a:p>
          <a:p>
            <a:r>
              <a:rPr lang="zh-CN" altLang="en-US" dirty="0"/>
              <a:t>			   </a:t>
            </a:r>
            <a:r>
              <a:rPr lang="en-US" altLang="zh-CN" dirty="0"/>
              <a:t>repeat (</a:t>
            </a:r>
            <a:r>
              <a:rPr lang="zh-CN" altLang="en-US" dirty="0"/>
              <a:t>和</a:t>
            </a:r>
            <a:r>
              <a:rPr lang="en-US" altLang="zh-CN" dirty="0"/>
              <a:t>4</a:t>
            </a:r>
            <a:r>
              <a:rPr lang="zh-CN" altLang="en-US" dirty="0"/>
              <a:t>角上 同等大小图片进行平铺  当边框中间区域长度不是</a:t>
            </a:r>
            <a:r>
              <a:rPr lang="en-US" altLang="zh-CN" dirty="0"/>
              <a:t>4</a:t>
            </a:r>
            <a:r>
              <a:rPr lang="zh-CN" altLang="en-US" dirty="0"/>
              <a:t>角图片大小的整数倍时 会被切割</a:t>
            </a:r>
            <a:r>
              <a:rPr lang="en-US" altLang="zh-CN" dirty="0"/>
              <a:t>)</a:t>
            </a:r>
            <a:endParaRPr lang="en-US" altLang="zh-CN" dirty="0"/>
          </a:p>
          <a:p>
            <a:r>
              <a:rPr lang="en-US" altLang="zh-CN" dirty="0"/>
              <a:t>			   </a:t>
            </a:r>
            <a:r>
              <a:rPr lang="zh-CN" altLang="en-US" dirty="0"/>
              <a:t>铺满</a:t>
            </a:r>
            <a:r>
              <a:rPr lang="en-US" altLang="zh-CN" dirty="0"/>
              <a:t>(round)(4</a:t>
            </a:r>
            <a:r>
              <a:rPr lang="zh-CN" altLang="en-US" dirty="0"/>
              <a:t>角上的图片 进行拉伸平铺  不会被切割</a:t>
            </a:r>
            <a:r>
              <a:rPr lang="en-US" altLang="zh-CN" dirty="0"/>
              <a:t>)</a:t>
            </a:r>
            <a:r>
              <a:rPr lang="zh-CN" altLang="en-US" dirty="0"/>
              <a:t>（共三个参数）</a:t>
            </a:r>
            <a:endParaRPr lang="en-US" dirty="0"/>
          </a:p>
          <a:p>
            <a:endParaRPr dirty="0"/>
          </a:p>
        </p:txBody>
      </p:sp>
      <p:sp>
        <p:nvSpPr>
          <p:cNvPr id="150" name="Shape 150"/>
          <p:cNvSpPr/>
          <p:nvPr/>
        </p:nvSpPr>
        <p:spPr>
          <a:xfrm>
            <a:off x="1310640" y="6648167"/>
            <a:ext cx="9928329" cy="2563495"/>
          </a:xfrm>
          <a:prstGeom prst="rect">
            <a:avLst/>
          </a:prstGeom>
          <a:ln w="12700">
            <a:miter lim="400000"/>
          </a:ln>
        </p:spPr>
        <p:txBody>
          <a:bodyPr lIns="50800" tIns="50800" rIns="50800" bIns="50800" anchor="ctr">
            <a:spAutoFit/>
          </a:bodyPr>
          <a:lstStyle/>
          <a:p>
            <a:pPr algn="l">
              <a:defRPr sz="34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number </a:t>
            </a:r>
            <a:r>
              <a:rPr dirty="0" err="1"/>
              <a:t>为截取指定图片四周的宽度作为border的背景填充部分</a:t>
            </a:r>
            <a:r>
              <a:rPr lang="en-US" dirty="0"/>
              <a:t>(</a:t>
            </a:r>
            <a:r>
              <a:rPr lang="zh-CN" altLang="en-US" dirty="0"/>
              <a:t>截取图可按</a:t>
            </a:r>
            <a:r>
              <a:rPr lang="en-US" altLang="zh-CN" dirty="0"/>
              <a:t>border-width </a:t>
            </a:r>
            <a:r>
              <a:rPr lang="zh-CN" altLang="en-US" dirty="0"/>
              <a:t>大小伸缩</a:t>
            </a:r>
            <a:r>
              <a:rPr lang="en-US" dirty="0"/>
              <a:t>)</a:t>
            </a:r>
            <a:r>
              <a:rPr dirty="0"/>
              <a:t>, </a:t>
            </a:r>
            <a:r>
              <a:rPr dirty="0" err="1"/>
              <a:t>number为一个数字时是复合写法</a:t>
            </a:r>
            <a:endParaRPr dirty="0"/>
          </a:p>
          <a:p>
            <a:pPr algn="l">
              <a:defRPr sz="34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最后一个属性为border-image的展示策略</a:t>
            </a:r>
            <a:endParaRPr dirty="0" err="1"/>
          </a:p>
          <a:p>
            <a:pPr algn="l">
              <a:defRPr sz="34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en-US" sz="2400" dirty="0"/>
              <a:t>eg:border-image: url('./border.png') 27 round;</a:t>
            </a:r>
            <a:endParaRPr lang="en-US" sz="2400" dirty="0"/>
          </a:p>
        </p:txBody>
      </p:sp>
      <p:sp>
        <p:nvSpPr>
          <p:cNvPr id="151" name="Shape 151"/>
          <p:cNvSpPr/>
          <p:nvPr/>
        </p:nvSpPr>
        <p:spPr>
          <a:xfrm>
            <a:off x="762000" y="8122513"/>
            <a:ext cx="11480800" cy="533479"/>
          </a:xfrm>
          <a:prstGeom prst="rect">
            <a:avLst/>
          </a:prstGeom>
          <a:ln w="12700">
            <a:miter lim="400000"/>
          </a:ln>
        </p:spPr>
        <p:txBody>
          <a:bodyPr lIns="50800" tIns="50800" rIns="50800" bIns="50800" anchor="ctr">
            <a:spAutoFit/>
          </a:bodyPr>
          <a:lstStyle/>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p:cNvSpPr>
          <p:nvPr>
            <p:ph type="title"/>
          </p:nvPr>
        </p:nvSpPr>
        <p:spPr>
          <a:prstGeom prst="rect">
            <a:avLst/>
          </a:prstGeom>
        </p:spPr>
        <p:txBody>
          <a:bodyPr/>
          <a:lstStyle/>
          <a:p>
            <a:r>
              <a:t>初探CSS3</a:t>
            </a:r>
          </a:p>
        </p:txBody>
      </p:sp>
      <p:sp>
        <p:nvSpPr>
          <p:cNvPr id="175" name="Shape 175"/>
          <p:cNvSpPr/>
          <p:nvPr/>
        </p:nvSpPr>
        <p:spPr>
          <a:xfrm>
            <a:off x="573669" y="1793417"/>
            <a:ext cx="8536237" cy="774701"/>
          </a:xfrm>
          <a:prstGeom prst="rect">
            <a:avLst/>
          </a:prstGeom>
          <a:ln w="12700">
            <a:miter lim="400000"/>
          </a:ln>
        </p:spPr>
        <p:txBody>
          <a:bodyPr wrap="none" lIns="50800" tIns="50800" rIns="50800" bIns="50800" anchor="ctr">
            <a:spAutoFit/>
          </a:bodyPr>
          <a:lstStyle>
            <a:lvl1pPr algn="l">
              <a:defRPr>
                <a:latin typeface="Baskerville SemiBold"/>
                <a:ea typeface="Baskerville SemiBold"/>
                <a:cs typeface="Baskerville SemiBold"/>
                <a:sym typeface="Baskerville SemiBold"/>
              </a:defRPr>
            </a:lvl1pPr>
          </a:lstStyle>
          <a:p>
            <a:r>
              <a:t>9.背景图片起始位置background-origin</a:t>
            </a:r>
          </a:p>
        </p:txBody>
      </p:sp>
      <p:sp>
        <p:nvSpPr>
          <p:cNvPr id="176" name="Shape 176"/>
          <p:cNvSpPr/>
          <p:nvPr/>
        </p:nvSpPr>
        <p:spPr>
          <a:xfrm>
            <a:off x="618558" y="3898057"/>
            <a:ext cx="9907198" cy="3088640"/>
          </a:xfrm>
          <a:prstGeom prst="rect">
            <a:avLst/>
          </a:prstGeom>
          <a:ln w="12700">
            <a:miter lim="400000"/>
          </a:ln>
        </p:spPr>
        <p:txBody>
          <a:bodyPr lIns="50800" tIns="50800" rIns="50800" bIns="50800" anchor="ctr">
            <a:spAutoFit/>
          </a:bodyPr>
          <a:lstStyle/>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语法</a:t>
            </a:r>
            <a:r>
              <a:rPr dirty="0"/>
              <a:t>：</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background-origin ： border-box | padding-box | content-box;</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参数分别表示背景图片是从边框，还是内边距（默认值</a:t>
            </a:r>
            <a:r>
              <a:rPr dirty="0"/>
              <a:t>），</a:t>
            </a:r>
            <a:r>
              <a:rPr dirty="0" err="1"/>
              <a:t>或者是内容区域开始显示</a:t>
            </a:r>
            <a:r>
              <a:rPr dirty="0"/>
              <a:t>。</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lang="en-US"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p:cNvSpPr>
          <p:nvPr>
            <p:ph type="title"/>
          </p:nvPr>
        </p:nvSpPr>
        <p:spPr>
          <a:prstGeom prst="rect">
            <a:avLst/>
          </a:prstGeom>
        </p:spPr>
        <p:txBody>
          <a:bodyPr/>
          <a:lstStyle/>
          <a:p>
            <a:r>
              <a:t>初探CSS3</a:t>
            </a:r>
          </a:p>
        </p:txBody>
      </p:sp>
      <p:sp>
        <p:nvSpPr>
          <p:cNvPr id="179" name="Shape 179"/>
          <p:cNvSpPr/>
          <p:nvPr/>
        </p:nvSpPr>
        <p:spPr>
          <a:xfrm>
            <a:off x="573669" y="1837868"/>
            <a:ext cx="6823075" cy="685800"/>
          </a:xfrm>
          <a:prstGeom prst="rect">
            <a:avLst/>
          </a:prstGeom>
          <a:ln w="12700">
            <a:miter lim="400000"/>
          </a:ln>
        </p:spPr>
        <p:txBody>
          <a:bodyPr wrap="none" lIns="50800" tIns="50800" rIns="50800" bIns="50800" anchor="ctr">
            <a:spAutoFit/>
          </a:bodyPr>
          <a:lstStyle>
            <a:lvl1pPr algn="l">
              <a:defRPr>
                <a:latin typeface="Baskerville SemiBold"/>
                <a:ea typeface="Baskerville SemiBold"/>
                <a:cs typeface="Baskerville SemiBold"/>
                <a:sym typeface="Baskerville SemiBold"/>
              </a:defRPr>
            </a:lvl1pPr>
          </a:lstStyle>
          <a:p>
            <a:r>
              <a:t>10.裁剪背景background-clip</a:t>
            </a:r>
          </a:p>
        </p:txBody>
      </p:sp>
      <p:sp>
        <p:nvSpPr>
          <p:cNvPr id="180" name="Shape 180"/>
          <p:cNvSpPr/>
          <p:nvPr/>
        </p:nvSpPr>
        <p:spPr>
          <a:xfrm>
            <a:off x="573473" y="2729750"/>
            <a:ext cx="9907198" cy="6134100"/>
          </a:xfrm>
          <a:prstGeom prst="rect">
            <a:avLst/>
          </a:prstGeom>
          <a:ln w="12700">
            <a:miter lim="400000"/>
          </a:ln>
        </p:spPr>
        <p:txBody>
          <a:bodyPr wrap="square" lIns="50800" tIns="50800" rIns="50800" bIns="50800" anchor="ctr">
            <a:spAutoFit/>
          </a:bodyPr>
          <a:lstStyle/>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语法</a:t>
            </a:r>
            <a:r>
              <a:rPr dirty="0"/>
              <a:t>：</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background-clip ： border-box | padding-box | content-box | no-clip</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参数分别表示从</a:t>
            </a:r>
            <a:r>
              <a:rPr dirty="0">
                <a:solidFill>
                  <a:schemeClr val="accent5">
                    <a:lumOff val="10161"/>
                  </a:schemeClr>
                </a:solidFill>
              </a:rPr>
              <a:t>边框</a:t>
            </a:r>
            <a:r>
              <a:rPr dirty="0"/>
              <a:t>、或</a:t>
            </a:r>
            <a:r>
              <a:rPr dirty="0">
                <a:solidFill>
                  <a:schemeClr val="accent5">
                    <a:lumOff val="10161"/>
                  </a:schemeClr>
                </a:solidFill>
              </a:rPr>
              <a:t>内填充</a:t>
            </a:r>
            <a:r>
              <a:rPr dirty="0"/>
              <a:t>，或者</a:t>
            </a:r>
            <a:r>
              <a:rPr dirty="0">
                <a:solidFill>
                  <a:schemeClr val="accent5">
                    <a:lumOff val="10161"/>
                  </a:schemeClr>
                </a:solidFill>
              </a:rPr>
              <a:t>内容区域向外</a:t>
            </a:r>
            <a:r>
              <a:rPr dirty="0"/>
              <a:t>裁剪背景。no-clip表示不裁切，和参数border-box显示同样的效果。background-clip默认值为border-box。</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text : background-clip : text ;</a:t>
            </a:r>
            <a:endParaRPr dirty="0"/>
          </a:p>
          <a:p>
            <a:pPr algn="l">
              <a:defRPr sz="23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从前景内容的形状（比如文字）作为裁剪区域向外裁剪，如此即可实现使用背景作为填充色之类的遮罩效果</a:t>
            </a:r>
            <a:endParaRPr dirty="0"/>
          </a:p>
          <a:p>
            <a:pPr algn="l">
              <a:defRPr sz="23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注意：webkit独有属性，且必须配合text-fill-color属性</a:t>
            </a:r>
            <a:endParaRPr dirty="0"/>
          </a:p>
          <a:p>
            <a:pPr algn="l">
              <a:defRPr sz="23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a:t>
            </a:r>
            <a:r>
              <a:rPr dirty="0" err="1"/>
              <a:t>webkit-background-clip:text</a:t>
            </a:r>
            <a:r>
              <a:rPr dirty="0"/>
              <a:t>;</a:t>
            </a:r>
            <a:endParaRPr dirty="0"/>
          </a:p>
          <a:p>
            <a:pPr algn="l">
              <a:defRPr sz="23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a:t>
            </a:r>
            <a:r>
              <a:rPr dirty="0" err="1"/>
              <a:t>webkit-text-fill-color:transparent</a:t>
            </a:r>
            <a:r>
              <a:rPr dirty="0"/>
              <a:t>;</a:t>
            </a:r>
            <a:endParaRPr dirty="0"/>
          </a:p>
          <a:p>
            <a:pPr algn="l">
              <a:defRPr sz="23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text-fill-color:-webkit-background-clip;</a:t>
            </a:r>
            <a:endParaRPr dirty="0"/>
          </a:p>
          <a:p>
            <a:pPr algn="l">
              <a:defRPr sz="23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-webkit-background-clip: text;</a:t>
            </a:r>
            <a:endParaRPr dirty="0"/>
          </a:p>
          <a:p>
            <a:pPr algn="l">
              <a:defRPr sz="23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title"/>
          </p:nvPr>
        </p:nvSpPr>
        <p:spPr>
          <a:prstGeom prst="rect">
            <a:avLst/>
          </a:prstGeom>
        </p:spPr>
        <p:txBody>
          <a:bodyPr/>
          <a:lstStyle/>
          <a:p>
            <a:r>
              <a:t>初探CSS3</a:t>
            </a:r>
          </a:p>
        </p:txBody>
      </p:sp>
      <p:sp>
        <p:nvSpPr>
          <p:cNvPr id="183" name="Shape 183"/>
          <p:cNvSpPr/>
          <p:nvPr/>
        </p:nvSpPr>
        <p:spPr>
          <a:xfrm>
            <a:off x="586150" y="2020165"/>
            <a:ext cx="7334920" cy="774701"/>
          </a:xfrm>
          <a:prstGeom prst="rect">
            <a:avLst/>
          </a:prstGeom>
          <a:ln w="12700">
            <a:miter lim="400000"/>
          </a:ln>
        </p:spPr>
        <p:txBody>
          <a:bodyPr wrap="none" lIns="50800" tIns="50800" rIns="50800" bIns="50800" anchor="ctr">
            <a:spAutoFit/>
          </a:bodyPr>
          <a:lstStyle>
            <a:lvl1pPr algn="l">
              <a:defRPr>
                <a:latin typeface="Baskerville SemiBold"/>
                <a:ea typeface="Baskerville SemiBold"/>
                <a:cs typeface="Baskerville SemiBold"/>
                <a:sym typeface="Baskerville SemiBold"/>
              </a:defRPr>
            </a:lvl1pPr>
          </a:lstStyle>
          <a:p>
            <a:r>
              <a:t>11.背景图片尺寸background-size</a:t>
            </a:r>
          </a:p>
        </p:txBody>
      </p:sp>
      <p:sp>
        <p:nvSpPr>
          <p:cNvPr id="184" name="Shape 184"/>
          <p:cNvSpPr/>
          <p:nvPr/>
        </p:nvSpPr>
        <p:spPr>
          <a:xfrm>
            <a:off x="631038" y="2935430"/>
            <a:ext cx="9907199" cy="5588001"/>
          </a:xfrm>
          <a:prstGeom prst="rect">
            <a:avLst/>
          </a:prstGeom>
          <a:ln w="12700">
            <a:miter lim="400000"/>
          </a:ln>
        </p:spPr>
        <p:txBody>
          <a:bodyPr lIns="50800" tIns="50800" rIns="50800" bIns="50800" anchor="ctr">
            <a:spAutoFit/>
          </a:bodyPr>
          <a:lstStyle/>
          <a:p>
            <a:pPr algn="l">
              <a:defRPr sz="25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设置背景图片的大小，以长度值或百分比显示，还可以通过cover和contain来对图片进行伸缩</a:t>
            </a:r>
            <a:r>
              <a:rPr dirty="0"/>
              <a:t>。</a:t>
            </a:r>
            <a:endParaRPr dirty="0"/>
          </a:p>
          <a:p>
            <a:pPr algn="l">
              <a:defRPr sz="25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语法</a:t>
            </a:r>
            <a:r>
              <a:rPr dirty="0"/>
              <a:t>：</a:t>
            </a:r>
            <a:endParaRPr dirty="0"/>
          </a:p>
          <a:p>
            <a:pPr algn="l">
              <a:defRPr sz="25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background-size: auto | &lt;</a:t>
            </a:r>
            <a:r>
              <a:rPr dirty="0" err="1"/>
              <a:t>长度值</a:t>
            </a:r>
            <a:r>
              <a:rPr dirty="0"/>
              <a:t>&gt; | &lt;</a:t>
            </a:r>
            <a:r>
              <a:rPr dirty="0" err="1"/>
              <a:t>百分比</a:t>
            </a:r>
            <a:r>
              <a:rPr dirty="0"/>
              <a:t>&gt; | cover | contain</a:t>
            </a:r>
            <a:endParaRPr dirty="0"/>
          </a:p>
          <a:p>
            <a:pPr algn="l">
              <a:defRPr sz="25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取值说明</a:t>
            </a:r>
            <a:r>
              <a:rPr dirty="0"/>
              <a:t>：</a:t>
            </a:r>
            <a:endParaRPr dirty="0"/>
          </a:p>
          <a:p>
            <a:pPr algn="l">
              <a:defRPr sz="25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1、auto：默认值，不改变背景图片的原始高度和宽度；</a:t>
            </a:r>
            <a:endParaRPr dirty="0"/>
          </a:p>
          <a:p>
            <a:pPr algn="l">
              <a:defRPr sz="25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2、&lt;</a:t>
            </a:r>
            <a:r>
              <a:rPr dirty="0" err="1"/>
              <a:t>长度值</a:t>
            </a:r>
            <a:r>
              <a:rPr dirty="0"/>
              <a:t>&gt;：成对出现如200px 50px，将背景图片宽高依次设置为前面两个值，当设置一个值时，将其作为图片宽度值来等比缩放；</a:t>
            </a:r>
            <a:endParaRPr dirty="0"/>
          </a:p>
          <a:p>
            <a:pPr algn="l">
              <a:defRPr sz="25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3、&lt;</a:t>
            </a:r>
            <a:r>
              <a:rPr dirty="0" err="1"/>
              <a:t>百分比</a:t>
            </a:r>
            <a:r>
              <a:rPr dirty="0"/>
              <a:t>&gt;：0％~100％之间的任何值，将背景图片宽高依次设置为所在元素宽高乘以前面百分比得出的数值，当设置一个值时同上；</a:t>
            </a:r>
            <a:endParaRPr dirty="0"/>
          </a:p>
          <a:p>
            <a:pPr algn="l">
              <a:defRPr sz="25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4、cover：用一张图片铺满整个背景，如果比例不符，则截断图片</a:t>
            </a:r>
            <a:endParaRPr dirty="0"/>
          </a:p>
          <a:p>
            <a:pPr algn="l">
              <a:defRPr sz="25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5、contain：尽量让背景内，存在一整张图片</a:t>
            </a:r>
            <a:endParaRPr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p:cNvSpPr>
          <p:nvPr>
            <p:ph type="title"/>
          </p:nvPr>
        </p:nvSpPr>
        <p:spPr>
          <a:xfrm>
            <a:off x="762000" y="393700"/>
            <a:ext cx="11480800" cy="1524000"/>
          </a:xfrm>
          <a:prstGeom prst="rect">
            <a:avLst/>
          </a:prstGeom>
        </p:spPr>
        <p:txBody>
          <a:bodyPr/>
          <a:lstStyle>
            <a:lvl1pPr algn="l">
              <a:spcBef>
                <a:spcPts val="4200"/>
              </a:spcBef>
              <a:defRPr sz="3800">
                <a:solidFill>
                  <a:schemeClr val="accent1">
                    <a:satOff val="2393"/>
                    <a:lumOff val="-24828"/>
                  </a:schemeClr>
                </a:solidFill>
                <a:latin typeface="Abadi MT Condensed Extra Bold"/>
                <a:ea typeface="Abadi MT Condensed Extra Bold"/>
                <a:cs typeface="Abadi MT Condensed Extra Bold"/>
                <a:sym typeface="Abadi MT Condensed Extra Bold"/>
              </a:defRPr>
            </a:lvl1pPr>
          </a:lstStyle>
          <a:p>
            <a:pPr>
              <a:defRPr>
                <a:effectLst/>
              </a:defRPr>
            </a:pPr>
            <a:r>
              <a:t>制作导航菜单综合练习题</a:t>
            </a:r>
          </a:p>
        </p:txBody>
      </p:sp>
      <p:pic>
        <p:nvPicPr>
          <p:cNvPr id="187" name="pasted-image.png"/>
          <p:cNvPicPr>
            <a:picLocks noChangeAspect="1"/>
          </p:cNvPicPr>
          <p:nvPr/>
        </p:nvPicPr>
        <p:blipFill>
          <a:blip r:embed="rId1"/>
          <a:stretch>
            <a:fillRect/>
          </a:stretch>
        </p:blipFill>
        <p:spPr>
          <a:xfrm>
            <a:off x="0" y="3305783"/>
            <a:ext cx="13004801" cy="2068701"/>
          </a:xfrm>
          <a:prstGeom prst="rect">
            <a:avLst/>
          </a:prstGeom>
          <a:ln w="12700">
            <a:miter lim="400000"/>
            <a:headEnd/>
            <a:tailEnd/>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p:cNvSpPr>
          <p:nvPr>
            <p:ph type="title"/>
          </p:nvPr>
        </p:nvSpPr>
        <p:spPr>
          <a:prstGeom prst="rect">
            <a:avLst/>
          </a:prstGeom>
        </p:spPr>
        <p:txBody>
          <a:bodyPr/>
          <a:lstStyle/>
          <a:p>
            <a:r>
              <a:t>CSS3选择器</a:t>
            </a:r>
          </a:p>
        </p:txBody>
      </p:sp>
      <p:sp>
        <p:nvSpPr>
          <p:cNvPr id="190" name="Shape 190"/>
          <p:cNvSpPr/>
          <p:nvPr/>
        </p:nvSpPr>
        <p:spPr>
          <a:xfrm>
            <a:off x="670845" y="1980846"/>
            <a:ext cx="2527301" cy="774701"/>
          </a:xfrm>
          <a:prstGeom prst="rect">
            <a:avLst/>
          </a:prstGeom>
          <a:ln w="12700">
            <a:miter lim="400000"/>
          </a:ln>
        </p:spPr>
        <p:txBody>
          <a:bodyPr wrap="none" lIns="50800" tIns="50800" rIns="50800" bIns="50800" anchor="ctr">
            <a:spAutoFit/>
          </a:bodyPr>
          <a:lstStyle>
            <a:lvl1pPr>
              <a:defRPr>
                <a:solidFill>
                  <a:schemeClr val="accent1">
                    <a:satOff val="2393"/>
                    <a:lumOff val="-24828"/>
                  </a:schemeClr>
                </a:solidFill>
                <a:latin typeface="Abadi MT Condensed Extra Bold"/>
                <a:ea typeface="Abadi MT Condensed Extra Bold"/>
                <a:cs typeface="Abadi MT Condensed Extra Bold"/>
                <a:sym typeface="Abadi MT Condensed Extra Bold"/>
              </a:defRPr>
            </a:lvl1pPr>
          </a:lstStyle>
          <a:p>
            <a:r>
              <a:t>属性选择器</a:t>
            </a:r>
          </a:p>
        </p:txBody>
      </p:sp>
      <p:sp>
        <p:nvSpPr>
          <p:cNvPr id="191" name="Shape 191"/>
          <p:cNvSpPr/>
          <p:nvPr/>
        </p:nvSpPr>
        <p:spPr>
          <a:xfrm>
            <a:off x="618558" y="3410376"/>
            <a:ext cx="9907198" cy="4064001"/>
          </a:xfrm>
          <a:prstGeom prst="rect">
            <a:avLst/>
          </a:prstGeom>
          <a:ln w="12700">
            <a:miter lim="400000"/>
          </a:ln>
        </p:spPr>
        <p:txBody>
          <a:bodyPr lIns="50800" tIns="50800" rIns="50800" bIns="50800" anchor="ctr">
            <a:spAutoFit/>
          </a:bodyPr>
          <a:lstStyle/>
          <a:p>
            <a:pPr algn="l">
              <a:defRPr sz="2600">
                <a:solidFill>
                  <a:schemeClr val="accent1">
                    <a:lumOff val="-13479"/>
                  </a:schemeClr>
                </a:solidFill>
                <a:latin typeface="Abadi MT Condensed Extra Bold"/>
                <a:ea typeface="Abadi MT Condensed Extra Bold"/>
                <a:cs typeface="Abadi MT Condensed Extra Bold"/>
                <a:sym typeface="Abadi MT Condensed Extra Bold"/>
              </a:defRPr>
            </a:pPr>
            <a:r>
              <a:rPr dirty="0"/>
              <a:t>E[</a:t>
            </a:r>
            <a:r>
              <a:rPr dirty="0" err="1"/>
              <a:t>att</a:t>
            </a:r>
            <a:r>
              <a:rPr dirty="0"/>
              <a:t>^=“</a:t>
            </a:r>
            <a:r>
              <a:rPr dirty="0" err="1"/>
              <a:t>val</a:t>
            </a:r>
            <a:r>
              <a:rPr dirty="0"/>
              <a:t>”] {…}  </a:t>
            </a:r>
            <a:r>
              <a:rPr dirty="0" err="1"/>
              <a:t>选择匹配元素E</a:t>
            </a:r>
            <a:r>
              <a:rPr dirty="0"/>
              <a:t>, </a:t>
            </a:r>
            <a:r>
              <a:rPr dirty="0" err="1"/>
              <a:t>且E元素定义了属性att</a:t>
            </a:r>
            <a:r>
              <a:rPr dirty="0"/>
              <a:t>, </a:t>
            </a:r>
            <a:r>
              <a:rPr dirty="0" err="1"/>
              <a:t>其属性值以val</a:t>
            </a:r>
            <a:r>
              <a:rPr dirty="0" err="1">
                <a:solidFill>
                  <a:schemeClr val="accent5">
                    <a:lumOff val="10161"/>
                  </a:schemeClr>
                </a:solidFill>
              </a:rPr>
              <a:t>开头</a:t>
            </a:r>
            <a:r>
              <a:rPr dirty="0" err="1"/>
              <a:t>的任何字符串</a:t>
            </a:r>
            <a:endParaRPr dirty="0"/>
          </a:p>
          <a:p>
            <a:pPr algn="l">
              <a:defRPr sz="2600">
                <a:solidFill>
                  <a:schemeClr val="accent1">
                    <a:lumOff val="-13479"/>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lumOff val="-13479"/>
                  </a:schemeClr>
                </a:solidFill>
                <a:latin typeface="Abadi MT Condensed Extra Bold"/>
                <a:ea typeface="Abadi MT Condensed Extra Bold"/>
                <a:cs typeface="Abadi MT Condensed Extra Bold"/>
                <a:sym typeface="Abadi MT Condensed Extra Bold"/>
              </a:defRPr>
            </a:pPr>
            <a:r>
              <a:rPr dirty="0"/>
              <a:t>E[</a:t>
            </a:r>
            <a:r>
              <a:rPr dirty="0" err="1"/>
              <a:t>att</a:t>
            </a:r>
            <a:r>
              <a:rPr dirty="0"/>
              <a:t>$=“</a:t>
            </a:r>
            <a:r>
              <a:rPr dirty="0" err="1"/>
              <a:t>val</a:t>
            </a:r>
            <a:r>
              <a:rPr dirty="0"/>
              <a:t>”]{…}</a:t>
            </a:r>
            <a:r>
              <a:rPr dirty="0" err="1"/>
              <a:t>选择匹配元素E</a:t>
            </a:r>
            <a:r>
              <a:rPr dirty="0"/>
              <a:t>, </a:t>
            </a:r>
            <a:r>
              <a:rPr dirty="0" err="1"/>
              <a:t>且E元素定义了属性att</a:t>
            </a:r>
            <a:r>
              <a:rPr dirty="0"/>
              <a:t>, </a:t>
            </a:r>
            <a:r>
              <a:rPr dirty="0" err="1"/>
              <a:t>其属性值以val</a:t>
            </a:r>
            <a:r>
              <a:rPr dirty="0" err="1">
                <a:solidFill>
                  <a:schemeClr val="accent5">
                    <a:lumOff val="10161"/>
                  </a:schemeClr>
                </a:solidFill>
              </a:rPr>
              <a:t>结尾</a:t>
            </a:r>
            <a:r>
              <a:rPr dirty="0" err="1"/>
              <a:t>的任何字符串</a:t>
            </a:r>
            <a:endParaRPr dirty="0"/>
          </a:p>
          <a:p>
            <a:pPr algn="l">
              <a:defRPr sz="2600">
                <a:solidFill>
                  <a:schemeClr val="accent1">
                    <a:lumOff val="-13479"/>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lumOff val="-13479"/>
                  </a:schemeClr>
                </a:solidFill>
                <a:latin typeface="Abadi MT Condensed Extra Bold"/>
                <a:ea typeface="Abadi MT Condensed Extra Bold"/>
                <a:cs typeface="Abadi MT Condensed Extra Bold"/>
                <a:sym typeface="Abadi MT Condensed Extra Bold"/>
              </a:defRPr>
            </a:pPr>
            <a:r>
              <a:rPr dirty="0"/>
              <a:t>E[</a:t>
            </a:r>
            <a:r>
              <a:rPr dirty="0" err="1"/>
              <a:t>att</a:t>
            </a:r>
            <a:r>
              <a:rPr dirty="0"/>
              <a:t>*=“</a:t>
            </a:r>
            <a:r>
              <a:rPr dirty="0" err="1"/>
              <a:t>val</a:t>
            </a:r>
            <a:r>
              <a:rPr dirty="0"/>
              <a:t>”]{…}</a:t>
            </a:r>
            <a:r>
              <a:rPr dirty="0" err="1"/>
              <a:t>选择匹配元素E</a:t>
            </a:r>
            <a:r>
              <a:rPr dirty="0"/>
              <a:t>, </a:t>
            </a:r>
            <a:r>
              <a:rPr dirty="0" err="1"/>
              <a:t>且E元素定义了属性att</a:t>
            </a:r>
            <a:r>
              <a:rPr dirty="0"/>
              <a:t>, 其属性值任意位置</a:t>
            </a:r>
            <a:r>
              <a:rPr dirty="0">
                <a:solidFill>
                  <a:schemeClr val="accent5">
                    <a:lumOff val="10161"/>
                  </a:schemeClr>
                </a:solidFill>
              </a:rPr>
              <a:t>出现</a:t>
            </a:r>
            <a:r>
              <a:rPr dirty="0"/>
              <a:t>了“</a:t>
            </a:r>
            <a:r>
              <a:rPr dirty="0" err="1"/>
              <a:t>val</a:t>
            </a:r>
            <a:r>
              <a:rPr dirty="0"/>
              <a:t>”。即属性值包含了“</a:t>
            </a:r>
            <a:r>
              <a:rPr dirty="0" err="1"/>
              <a:t>val</a:t>
            </a:r>
            <a:r>
              <a:rPr dirty="0"/>
              <a:t>”，</a:t>
            </a:r>
            <a:r>
              <a:rPr dirty="0" err="1"/>
              <a:t>位置不限</a:t>
            </a:r>
            <a:r>
              <a:rPr dirty="0"/>
              <a:t>。</a:t>
            </a:r>
            <a:endParaRPr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p:cNvSpPr>
          <p:nvPr>
            <p:ph type="title"/>
          </p:nvPr>
        </p:nvSpPr>
        <p:spPr>
          <a:prstGeom prst="rect">
            <a:avLst/>
          </a:prstGeom>
        </p:spPr>
        <p:txBody>
          <a:bodyPr/>
          <a:lstStyle/>
          <a:p>
            <a:r>
              <a:t>CSS3选择器</a:t>
            </a:r>
          </a:p>
        </p:txBody>
      </p:sp>
      <p:sp>
        <p:nvSpPr>
          <p:cNvPr id="194" name="Shape 194"/>
          <p:cNvSpPr/>
          <p:nvPr/>
        </p:nvSpPr>
        <p:spPr>
          <a:xfrm>
            <a:off x="621622" y="1837302"/>
            <a:ext cx="10926068" cy="687368"/>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Abadi MT Condensed Extra Bold"/>
                <a:ea typeface="Abadi MT Condensed Extra Bold"/>
                <a:cs typeface="Abadi MT Condensed Extra Bold"/>
                <a:sym typeface="Abadi MT Condensed Extra Bold"/>
              </a:defRPr>
            </a:lvl1pPr>
          </a:lstStyle>
          <a:p>
            <a:r>
              <a:rPr sz="2000" dirty="0" err="1"/>
              <a:t>初级伪类选择器</a:t>
            </a:r>
            <a:r>
              <a:rPr lang="zh-CN" altLang="en-US" sz="2000" dirty="0"/>
              <a:t>：</a:t>
            </a:r>
            <a:r>
              <a:rPr lang="zh-CN" altLang="en-US" dirty="0"/>
              <a:t>伪类用于向某些选择器添加特殊的效果。</a:t>
            </a:r>
            <a:endParaRPr sz="2000" dirty="0"/>
          </a:p>
        </p:txBody>
      </p:sp>
      <p:sp>
        <p:nvSpPr>
          <p:cNvPr id="195" name="Shape 195"/>
          <p:cNvSpPr/>
          <p:nvPr/>
        </p:nvSpPr>
        <p:spPr>
          <a:xfrm>
            <a:off x="618558" y="2960028"/>
            <a:ext cx="9907198" cy="5738495"/>
          </a:xfrm>
          <a:prstGeom prst="rect">
            <a:avLst/>
          </a:prstGeom>
          <a:ln w="12700">
            <a:miter lim="400000"/>
          </a:ln>
        </p:spPr>
        <p:txBody>
          <a:bodyPr lIns="50800" tIns="50800" rIns="50800" bIns="50800" anchor="ctr">
            <a:spAutoFit/>
          </a:bodyPr>
          <a:lstStyle/>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1.root </a:t>
            </a:r>
            <a:r>
              <a:rPr lang="zh-CN" dirty="0">
                <a:ea typeface="宋体" panose="02010600030101010101" pitchFamily="2" charset="-122"/>
              </a:rPr>
              <a:t>根</a:t>
            </a:r>
            <a:r>
              <a:rPr dirty="0" err="1"/>
              <a:t>标签选择器</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a:t>
            </a:r>
            <a:r>
              <a:rPr dirty="0" err="1"/>
              <a:t>root”选择器等同于</a:t>
            </a:r>
            <a:r>
              <a:rPr dirty="0"/>
              <a:t>&lt;html&gt;</a:t>
            </a:r>
            <a:r>
              <a:rPr dirty="0" err="1"/>
              <a:t>元素，简单点说</a:t>
            </a:r>
            <a:r>
              <a:rPr dirty="0"/>
              <a:t>：</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:root{</a:t>
            </a:r>
            <a:r>
              <a:rPr dirty="0" err="1"/>
              <a:t>background:orange</a:t>
            </a:r>
            <a:r>
              <a:rPr dirty="0"/>
              <a:t>}</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html{</a:t>
            </a:r>
            <a:r>
              <a:rPr dirty="0" err="1"/>
              <a:t>background:orange</a:t>
            </a:r>
            <a:r>
              <a:rPr dirty="0"/>
              <a:t>}</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得到的效果等同</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建议使用:root</a:t>
            </a:r>
            <a:r>
              <a:rPr lang="zh-CN" dirty="0" err="1">
                <a:ea typeface="宋体" panose="02010600030101010101" pitchFamily="2" charset="-122"/>
              </a:rPr>
              <a:t>（</a:t>
            </a:r>
            <a:r>
              <a:rPr lang="en-US" altLang="zh-CN" dirty="0" err="1">
                <a:ea typeface="宋体" panose="02010600030101010101" pitchFamily="2" charset="-122"/>
              </a:rPr>
              <a:t>xml</a:t>
            </a:r>
            <a:r>
              <a:rPr lang="zh-CN" altLang="en-US" dirty="0" err="1">
                <a:ea typeface="宋体" panose="02010600030101010101" pitchFamily="2" charset="-122"/>
              </a:rPr>
              <a:t>等</a:t>
            </a:r>
            <a:r>
              <a:rPr lang="zh-CN" dirty="0" err="1">
                <a:ea typeface="宋体" panose="02010600030101010101" pitchFamily="2" charset="-122"/>
              </a:rPr>
              <a:t>）</a:t>
            </a:r>
            <a:endParaRPr lang="zh-CN" dirty="0" err="1">
              <a:ea typeface="宋体" panose="02010600030101010101" pitchFamily="2" charset="-122"/>
            </a:endParaRP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2.</a:t>
            </a:r>
            <a:r>
              <a:rPr lang="en-US" dirty="0"/>
              <a:t>:</a:t>
            </a:r>
            <a:r>
              <a:rPr dirty="0"/>
              <a:t>not </a:t>
            </a:r>
            <a:r>
              <a:rPr dirty="0" err="1"/>
              <a:t>否定选择器</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用法和jQuery</a:t>
            </a:r>
            <a:r>
              <a:rPr dirty="0"/>
              <a:t> </a:t>
            </a:r>
            <a:r>
              <a:rPr dirty="0" err="1"/>
              <a:t>中的not类似，可以排除某些特定条件的元素</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div:not</a:t>
            </a:r>
            <a:r>
              <a:rPr dirty="0"/>
              <a:t>([class=“demo”]){</a:t>
            </a:r>
            <a:endParaRPr dirty="0"/>
          </a:p>
          <a:p>
            <a:pPr lvl="1"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background-color:red</a:t>
            </a:r>
            <a:r>
              <a:rPr dirty="0"/>
              <a:t>;</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意思为除了class为demo的div以外，所有的div的背景颜色都变红</a:t>
            </a:r>
            <a:endParaRPr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p:cNvSpPr>
          <p:nvPr>
            <p:ph type="title"/>
          </p:nvPr>
        </p:nvSpPr>
        <p:spPr>
          <a:prstGeom prst="rect">
            <a:avLst/>
          </a:prstGeom>
        </p:spPr>
        <p:txBody>
          <a:bodyPr/>
          <a:lstStyle/>
          <a:p>
            <a:r>
              <a:t>CSS3选择器</a:t>
            </a:r>
          </a:p>
        </p:txBody>
      </p:sp>
      <p:sp>
        <p:nvSpPr>
          <p:cNvPr id="194" name="Shape 194"/>
          <p:cNvSpPr/>
          <p:nvPr/>
        </p:nvSpPr>
        <p:spPr>
          <a:xfrm>
            <a:off x="367622" y="1853830"/>
            <a:ext cx="11875178" cy="5427127"/>
          </a:xfrm>
          <a:prstGeom prst="rect">
            <a:avLst/>
          </a:prstGeom>
          <a:ln w="12700">
            <a:miter lim="400000"/>
          </a:ln>
        </p:spPr>
        <p:txBody>
          <a:bodyPr wrap="square" lIns="50800" tIns="50800" rIns="50800" bIns="50800" anchor="ctr">
            <a:spAutoFit/>
          </a:bodyPr>
          <a:lstStyle>
            <a:lvl1pPr algn="l">
              <a:defRPr>
                <a:solidFill>
                  <a:schemeClr val="accent1">
                    <a:satOff val="2393"/>
                    <a:lumOff val="-24828"/>
                  </a:schemeClr>
                </a:solidFill>
                <a:latin typeface="Abadi MT Condensed Extra Bold"/>
                <a:ea typeface="Abadi MT Condensed Extra Bold"/>
                <a:cs typeface="Abadi MT Condensed Extra Bold"/>
                <a:sym typeface="Abadi MT Condensed Extra Bold"/>
              </a:defRPr>
            </a:lvl1pPr>
          </a:lstStyle>
          <a:p>
            <a:r>
              <a:rPr lang="zh-CN" altLang="en-US" dirty="0"/>
              <a:t>伪类的效果可以通过添加一个实际的类来达到。</a:t>
            </a:r>
            <a:endParaRPr lang="en-US" altLang="zh-CN" dirty="0"/>
          </a:p>
          <a:p>
            <a:endParaRPr lang="en-US" altLang="zh-CN" dirty="0"/>
          </a:p>
          <a:p>
            <a:r>
              <a:rPr lang="zh-CN" altLang="en-US" dirty="0"/>
              <a:t>伪元素的效果则需要通过添加一个实际的元素才能达到。</a:t>
            </a:r>
            <a:endParaRPr lang="en-US" altLang="zh-CN" dirty="0"/>
          </a:p>
          <a:p>
            <a:endParaRPr lang="en-US" altLang="zh-CN" dirty="0"/>
          </a:p>
          <a:p>
            <a:r>
              <a:rPr lang="zh-CN" altLang="en-US" dirty="0"/>
              <a:t>这也是为什么他们一个称为伪类，一个称为伪元素的原因。</a:t>
            </a:r>
            <a:endParaRPr lang="en-US" altLang="zh-CN" dirty="0"/>
          </a:p>
          <a:p>
            <a:endParaRPr lang="en-US" sz="2000" dirty="0"/>
          </a:p>
          <a:p>
            <a:r>
              <a:rPr lang="en-US" sz="2000" dirty="0"/>
              <a:t>					</a:t>
            </a:r>
            <a:r>
              <a:rPr lang="en-US" sz="2000" dirty="0">
                <a:hlinkClick r:id="rId1"/>
              </a:rPr>
              <a:t>https://segmentfault.com/a/1190000000484493</a:t>
            </a:r>
            <a:endParaRPr lang="en-US" sz="2000" dirty="0"/>
          </a:p>
          <a:p>
            <a:endParaRPr lang="en-US" sz="2000" dirty="0"/>
          </a:p>
          <a:p>
            <a:endParaRPr sz="2000" dirty="0"/>
          </a:p>
        </p:txBody>
      </p:sp>
      <p:sp>
        <p:nvSpPr>
          <p:cNvPr id="195" name="Shape 195"/>
          <p:cNvSpPr/>
          <p:nvPr/>
        </p:nvSpPr>
        <p:spPr>
          <a:xfrm>
            <a:off x="618558" y="5577924"/>
            <a:ext cx="9907198" cy="502702"/>
          </a:xfrm>
          <a:prstGeom prst="rect">
            <a:avLst/>
          </a:prstGeom>
          <a:ln w="12700">
            <a:miter lim="400000"/>
          </a:ln>
        </p:spPr>
        <p:txBody>
          <a:bodyPr lIns="50800" tIns="50800" rIns="50800" bIns="50800" anchor="ctr">
            <a:spAutoFit/>
          </a:bodyPr>
          <a:lstStyle/>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618496" y="596595"/>
            <a:ext cx="3081301" cy="647701"/>
          </a:xfrm>
          <a:prstGeom prst="rect">
            <a:avLst/>
          </a:prstGeom>
          <a:ln w="12700">
            <a:miter lim="400000"/>
          </a:ln>
        </p:spPr>
        <p:txBody>
          <a:bodyPr wrap="none" lIns="50800" tIns="50800" rIns="50800" bIns="50800" anchor="ctr">
            <a:spAutoFit/>
          </a:bodyPr>
          <a:lstStyle>
            <a:lvl1pPr>
              <a:defRPr>
                <a:solidFill>
                  <a:schemeClr val="accent1">
                    <a:satOff val="2393"/>
                    <a:lumOff val="-24828"/>
                  </a:schemeClr>
                </a:solidFill>
                <a:latin typeface="Baskerville SemiBold"/>
                <a:ea typeface="Baskerville SemiBold"/>
                <a:cs typeface="Baskerville SemiBold"/>
                <a:sym typeface="Baskerville SemiBold"/>
              </a:defRPr>
            </a:lvl1pPr>
          </a:lstStyle>
          <a:p>
            <a:r>
              <a:t>What is CSS3</a:t>
            </a:r>
          </a:p>
        </p:txBody>
      </p:sp>
      <p:sp>
        <p:nvSpPr>
          <p:cNvPr id="125" name="Shape 125"/>
          <p:cNvSpPr/>
          <p:nvPr/>
        </p:nvSpPr>
        <p:spPr>
          <a:xfrm>
            <a:off x="569155" y="1930237"/>
            <a:ext cx="11866490" cy="1949252"/>
          </a:xfrm>
          <a:prstGeom prst="rect">
            <a:avLst/>
          </a:prstGeom>
          <a:ln w="12700">
            <a:miter lim="400000"/>
          </a:ln>
        </p:spPr>
        <p:txBody>
          <a:bodyPr lIns="50800" tIns="50800" rIns="50800" bIns="50800" anchor="ctr">
            <a:spAutoFit/>
          </a:bodyPr>
          <a:lstStyle>
            <a:lvl1pPr algn="l">
              <a:defRPr sz="3000">
                <a:solidFill>
                  <a:schemeClr val="accent1">
                    <a:satOff val="2393"/>
                    <a:lumOff val="-24828"/>
                  </a:schemeClr>
                </a:solidFill>
                <a:latin typeface="Abadi MT Condensed Extra Bold"/>
                <a:ea typeface="Abadi MT Condensed Extra Bold"/>
                <a:cs typeface="Abadi MT Condensed Extra Bold"/>
                <a:sym typeface="Abadi MT Condensed Extra Bold"/>
              </a:defRPr>
            </a:lvl1pPr>
          </a:lstStyle>
          <a:p>
            <a:r>
              <a:rPr dirty="0"/>
              <a:t>CSS3是CSS2的升级版本，3只是版本号，它在CSS2.1的基础上增加了很多强大的新功能。 目前主流浏览器chrome、safari、firefox、opera、甚至360都已经支持了CSS3</a:t>
            </a:r>
            <a:r>
              <a:rPr baseline="-25000" dirty="0"/>
              <a:t>大部分功能了</a:t>
            </a:r>
            <a:r>
              <a:rPr dirty="0"/>
              <a:t>，IE10以后也开始全面支持CSS3了。</a:t>
            </a:r>
            <a:endParaRPr dirty="0"/>
          </a:p>
        </p:txBody>
      </p:sp>
      <p:sp>
        <p:nvSpPr>
          <p:cNvPr id="126" name="Shape 126"/>
          <p:cNvSpPr/>
          <p:nvPr/>
        </p:nvSpPr>
        <p:spPr>
          <a:xfrm>
            <a:off x="563872" y="4254512"/>
            <a:ext cx="2366828" cy="774701"/>
          </a:xfrm>
          <a:prstGeom prst="rect">
            <a:avLst/>
          </a:prstGeom>
          <a:ln w="12700">
            <a:miter lim="400000"/>
          </a:ln>
        </p:spPr>
        <p:txBody>
          <a:bodyPr wrap="none" lIns="50800" tIns="50800" rIns="50800" bIns="50800" anchor="ctr">
            <a:spAutoFit/>
          </a:bodyPr>
          <a:lstStyle>
            <a:lvl1pPr>
              <a:defRPr>
                <a:solidFill>
                  <a:schemeClr val="accent1">
                    <a:satOff val="2393"/>
                    <a:lumOff val="-24828"/>
                  </a:schemeClr>
                </a:solidFill>
                <a:latin typeface="Baskerville SemiBold"/>
                <a:ea typeface="Baskerville SemiBold"/>
                <a:cs typeface="Baskerville SemiBold"/>
                <a:sym typeface="Baskerville SemiBold"/>
              </a:defRPr>
            </a:lvl1pPr>
          </a:lstStyle>
          <a:p>
            <a:r>
              <a:t>CSS3前缀:</a:t>
            </a:r>
          </a:p>
        </p:txBody>
      </p:sp>
      <p:sp>
        <p:nvSpPr>
          <p:cNvPr id="127" name="Shape 127"/>
          <p:cNvSpPr/>
          <p:nvPr/>
        </p:nvSpPr>
        <p:spPr>
          <a:xfrm>
            <a:off x="569155" y="4865731"/>
            <a:ext cx="6916659" cy="3862705"/>
          </a:xfrm>
          <a:prstGeom prst="rect">
            <a:avLst/>
          </a:prstGeom>
          <a:ln w="12700">
            <a:miter lim="400000"/>
          </a:ln>
        </p:spPr>
        <p:txBody>
          <a:bodyPr lIns="50800" tIns="50800" rIns="50800" bIns="50800" anchor="ctr">
            <a:spAutoFit/>
          </a:bodyPr>
          <a:lstStyle>
            <a:lvl1pPr algn="l">
              <a:defRPr sz="3000">
                <a:solidFill>
                  <a:schemeClr val="accent1">
                    <a:satOff val="2393"/>
                    <a:lumOff val="-24828"/>
                  </a:schemeClr>
                </a:solidFill>
                <a:latin typeface="Abadi MT Condensed Extra Bold"/>
                <a:ea typeface="Abadi MT Condensed Extra Bold"/>
                <a:cs typeface="Abadi MT Condensed Extra Bold"/>
                <a:sym typeface="Abadi MT Condensed Extra Bold"/>
              </a:defRPr>
            </a:lvl1pPr>
          </a:lstStyle>
          <a:p>
            <a:r>
              <a:t>在编写CSS3样式时，不同的浏览器可能需要不同的前缀。它表示该CSS属性或规则尚未成为W3C标准的一部分，是浏览器的私有属性，虽然目前较新版本的浏览器都是不需要前缀的，但为了更好的向前兼容前缀还是少不了的。</a:t>
            </a:r>
          </a:p>
          <a:p>
            <a:r>
              <a:rPr lang="zh-CN">
                <a:ea typeface="宋体" panose="02010600030101010101" pitchFamily="2" charset="-122"/>
              </a:rPr>
              <a:t>标准写法如表顺序，再在后面添加无前缀的</a:t>
            </a:r>
            <a:endParaRPr lang="en-US" altLang="zh-CN">
              <a:ea typeface="宋体" panose="02010600030101010101" pitchFamily="2" charset="-122"/>
            </a:endParaRPr>
          </a:p>
        </p:txBody>
      </p:sp>
      <p:pic>
        <p:nvPicPr>
          <p:cNvPr id="128" name="pasted-image.png"/>
          <p:cNvPicPr>
            <a:picLocks noChangeAspect="1"/>
          </p:cNvPicPr>
          <p:nvPr/>
        </p:nvPicPr>
        <p:blipFill>
          <a:blip r:embed="rId1"/>
          <a:stretch>
            <a:fillRect/>
          </a:stretch>
        </p:blipFill>
        <p:spPr>
          <a:xfrm>
            <a:off x="7485814" y="4923571"/>
            <a:ext cx="4852702" cy="3747024"/>
          </a:xfrm>
          <a:prstGeom prst="rect">
            <a:avLst/>
          </a:prstGeom>
          <a:ln w="12700">
            <a:miter lim="400000"/>
            <a:headEnd/>
            <a:tailEnd/>
          </a:ln>
        </p:spPr>
      </p:pic>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a:spLocks noGrp="1"/>
          </p:cNvSpPr>
          <p:nvPr>
            <p:ph type="title"/>
          </p:nvPr>
        </p:nvSpPr>
        <p:spPr>
          <a:prstGeom prst="rect">
            <a:avLst/>
          </a:prstGeom>
        </p:spPr>
        <p:txBody>
          <a:bodyPr/>
          <a:lstStyle/>
          <a:p>
            <a:r>
              <a:t>CSS3选择器</a:t>
            </a:r>
          </a:p>
        </p:txBody>
      </p:sp>
      <p:sp>
        <p:nvSpPr>
          <p:cNvPr id="198" name="Shape 198"/>
          <p:cNvSpPr/>
          <p:nvPr/>
        </p:nvSpPr>
        <p:spPr>
          <a:xfrm>
            <a:off x="621622" y="1793637"/>
            <a:ext cx="3492501"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Abadi MT Condensed Extra Bold"/>
                <a:ea typeface="Abadi MT Condensed Extra Bold"/>
                <a:cs typeface="Abadi MT Condensed Extra Bold"/>
                <a:sym typeface="Abadi MT Condensed Extra Bold"/>
              </a:defRPr>
            </a:lvl1pPr>
          </a:lstStyle>
          <a:p>
            <a:r>
              <a:t>初级伪类选择器</a:t>
            </a:r>
          </a:p>
        </p:txBody>
      </p:sp>
      <p:sp>
        <p:nvSpPr>
          <p:cNvPr id="199" name="Shape 199"/>
          <p:cNvSpPr/>
          <p:nvPr/>
        </p:nvSpPr>
        <p:spPr>
          <a:xfrm>
            <a:off x="621733" y="4346868"/>
            <a:ext cx="9907198" cy="2964815"/>
          </a:xfrm>
          <a:prstGeom prst="rect">
            <a:avLst/>
          </a:prstGeom>
          <a:ln w="12700">
            <a:miter lim="400000"/>
          </a:ln>
        </p:spPr>
        <p:txBody>
          <a:bodyPr lIns="50800" tIns="50800" rIns="50800" bIns="50800" anchor="ctr">
            <a:spAutoFit/>
          </a:bodyPr>
          <a:lstStyle/>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3.empty </a:t>
            </a:r>
            <a:r>
              <a:rPr dirty="0" err="1"/>
              <a:t>空标签选择器</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用来选择</a:t>
            </a:r>
            <a:r>
              <a:rPr lang="zh-CN" dirty="0" err="1">
                <a:ea typeface="宋体" panose="02010600030101010101" pitchFamily="2" charset="-122"/>
              </a:rPr>
              <a:t>没有内容的元素、不在文档树中的</a:t>
            </a:r>
            <a:r>
              <a:rPr dirty="0" err="1"/>
              <a:t>元素，这里的没有内容指的是一点内容都没有，哪怕是一个空格</a:t>
            </a:r>
            <a:r>
              <a:rPr dirty="0"/>
              <a:t>。</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4.target </a:t>
            </a:r>
            <a:r>
              <a:rPr dirty="0" err="1"/>
              <a:t>目标元素选择器</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用来匹配被location.hash</a:t>
            </a:r>
            <a:r>
              <a:rPr dirty="0"/>
              <a:t> </a:t>
            </a:r>
            <a:r>
              <a:rPr dirty="0" err="1"/>
              <a:t>选中的元素</a:t>
            </a:r>
            <a:r>
              <a:rPr dirty="0"/>
              <a:t>(</a:t>
            </a:r>
            <a:r>
              <a:rPr dirty="0" err="1"/>
              <a:t>即锚点元素</a:t>
            </a:r>
            <a:r>
              <a:rPr dirty="0"/>
              <a:t>)</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选择器可用于选取当前活动的目标元素</a:t>
            </a:r>
            <a:endParaRPr dirty="0"/>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title"/>
          </p:nvPr>
        </p:nvSpPr>
        <p:spPr>
          <a:prstGeom prst="rect">
            <a:avLst/>
          </a:prstGeom>
        </p:spPr>
        <p:txBody>
          <a:bodyPr/>
          <a:lstStyle/>
          <a:p>
            <a:r>
              <a:t>CSS3选择器</a:t>
            </a:r>
          </a:p>
        </p:txBody>
      </p:sp>
      <p:sp>
        <p:nvSpPr>
          <p:cNvPr id="202" name="Shape 202"/>
          <p:cNvSpPr/>
          <p:nvPr/>
        </p:nvSpPr>
        <p:spPr>
          <a:xfrm>
            <a:off x="621622" y="1793637"/>
            <a:ext cx="2527301"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Abadi MT Condensed Extra Bold"/>
                <a:ea typeface="Abadi MT Condensed Extra Bold"/>
                <a:cs typeface="Abadi MT Condensed Extra Bold"/>
                <a:sym typeface="Abadi MT Condensed Extra Bold"/>
              </a:defRPr>
            </a:lvl1pPr>
          </a:lstStyle>
          <a:p>
            <a:r>
              <a:t>伪类选择器</a:t>
            </a:r>
          </a:p>
        </p:txBody>
      </p:sp>
      <p:sp>
        <p:nvSpPr>
          <p:cNvPr id="203" name="Shape 203"/>
          <p:cNvSpPr/>
          <p:nvPr/>
        </p:nvSpPr>
        <p:spPr>
          <a:xfrm>
            <a:off x="618558" y="2653325"/>
            <a:ext cx="9907198" cy="6351905"/>
          </a:xfrm>
          <a:prstGeom prst="rect">
            <a:avLst/>
          </a:prstGeom>
          <a:ln w="12700">
            <a:miter lim="400000"/>
          </a:ln>
        </p:spPr>
        <p:txBody>
          <a:bodyPr lIns="50800" tIns="50800" rIns="50800" bIns="50800" anchor="ctr">
            <a:spAutoFit/>
          </a:bodyPr>
          <a:lstStyle/>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5</a:t>
            </a:r>
            <a:r>
              <a:rPr sz="3600" dirty="0"/>
              <a:t>.:fir</a:t>
            </a:r>
            <a:r>
              <a:rPr lang="en-US" altLang="zh-CN" sz="3600" dirty="0"/>
              <a:t>s</a:t>
            </a:r>
            <a:r>
              <a:rPr sz="3600" dirty="0"/>
              <a:t>t-child </a:t>
            </a:r>
            <a:r>
              <a:rPr sz="3600" dirty="0" err="1"/>
              <a:t>第一个子元素</a:t>
            </a:r>
            <a:endParaRPr sz="3600" dirty="0"/>
          </a:p>
          <a:p>
            <a:pPr lvl="1"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sz="3600" dirty="0"/>
              <a:t>:last-child </a:t>
            </a:r>
            <a:r>
              <a:rPr sz="3600" dirty="0" err="1"/>
              <a:t>最后一个子元素</a:t>
            </a:r>
            <a:endParaRPr sz="3600" dirty="0"/>
          </a:p>
          <a:p>
            <a:pPr lvl="1"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sz="3600" dirty="0"/>
              <a:t>:nth-child(){} </a:t>
            </a:r>
            <a:r>
              <a:rPr sz="3600" dirty="0" err="1"/>
              <a:t>第xxx个子元素，n代表变量自然数</a:t>
            </a:r>
            <a:endParaRPr sz="3600" dirty="0"/>
          </a:p>
          <a:p>
            <a:pPr lvl="1"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sz="3600" dirty="0"/>
              <a:t>:nth-last-child(){}  </a:t>
            </a:r>
            <a:r>
              <a:rPr sz="3600" dirty="0" err="1"/>
              <a:t>从后往前数</a:t>
            </a:r>
            <a:endParaRPr sz="3600" dirty="0"/>
          </a:p>
          <a:p>
            <a:pPr lvl="1"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sz="3600" dirty="0"/>
          </a:p>
          <a:p>
            <a:pPr lvl="1"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lang="en-US" sz="3600" dirty="0"/>
          </a:p>
          <a:p>
            <a:pPr lvl="1"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sz="3600" dirty="0" err="1"/>
              <a:t>以上四个选择器均有弊端，即如果当前位置元素不是前面所修饰的元素，那么无效</a:t>
            </a:r>
            <a:endParaRPr sz="3600" dirty="0"/>
          </a:p>
          <a:p>
            <a:pPr lvl="1"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zh-CN" dirty="0">
                <a:ea typeface="宋体" panose="02010600030101010101" pitchFamily="2" charset="-122"/>
              </a:rPr>
              <a:t>注：</a:t>
            </a:r>
            <a:r>
              <a:rPr dirty="0"/>
              <a:t>其父元素的第 N 个子元素，不论元素的类型。</a:t>
            </a:r>
            <a:endParaRPr dirty="0"/>
          </a:p>
          <a:p>
            <a:pPr lvl="1"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lvl="1"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p:cNvSpPr>
          <p:nvPr>
            <p:ph type="title"/>
          </p:nvPr>
        </p:nvSpPr>
        <p:spPr>
          <a:prstGeom prst="rect">
            <a:avLst/>
          </a:prstGeom>
        </p:spPr>
        <p:txBody>
          <a:bodyPr/>
          <a:lstStyle/>
          <a:p>
            <a:r>
              <a:t>CSS3选择器</a:t>
            </a:r>
          </a:p>
        </p:txBody>
      </p:sp>
      <p:sp>
        <p:nvSpPr>
          <p:cNvPr id="206" name="Shape 206"/>
          <p:cNvSpPr/>
          <p:nvPr/>
        </p:nvSpPr>
        <p:spPr>
          <a:xfrm>
            <a:off x="621622" y="1793637"/>
            <a:ext cx="2527301"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Abadi MT Condensed Extra Bold"/>
                <a:ea typeface="Abadi MT Condensed Extra Bold"/>
                <a:cs typeface="Abadi MT Condensed Extra Bold"/>
                <a:sym typeface="Abadi MT Condensed Extra Bold"/>
              </a:defRPr>
            </a:lvl1pPr>
          </a:lstStyle>
          <a:p>
            <a:r>
              <a:t>伪类选择器</a:t>
            </a:r>
          </a:p>
        </p:txBody>
      </p:sp>
      <p:sp>
        <p:nvSpPr>
          <p:cNvPr id="207" name="Shape 207"/>
          <p:cNvSpPr/>
          <p:nvPr/>
        </p:nvSpPr>
        <p:spPr>
          <a:xfrm>
            <a:off x="618558" y="3977486"/>
            <a:ext cx="9907198" cy="3703578"/>
          </a:xfrm>
          <a:prstGeom prst="rect">
            <a:avLst/>
          </a:prstGeom>
          <a:ln w="12700">
            <a:miter lim="400000"/>
          </a:ln>
        </p:spPr>
        <p:txBody>
          <a:bodyPr lIns="50800" tIns="50800" rIns="50800" bIns="50800" anchor="ctr">
            <a:spAutoFit/>
          </a:bodyPr>
          <a:lstStyle/>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6.:fi</a:t>
            </a:r>
            <a:r>
              <a:rPr lang="en-US" altLang="zh-CN" dirty="0"/>
              <a:t>rs</a:t>
            </a:r>
            <a:r>
              <a:rPr dirty="0"/>
              <a:t>t-of-type </a:t>
            </a:r>
            <a:r>
              <a:rPr dirty="0" err="1"/>
              <a:t>第一个子元素</a:t>
            </a:r>
            <a:endParaRPr dirty="0"/>
          </a:p>
          <a:p>
            <a:pPr lvl="1"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:last-of-type </a:t>
            </a:r>
            <a:r>
              <a:rPr dirty="0" err="1"/>
              <a:t>最后一个子元素</a:t>
            </a:r>
            <a:endParaRPr dirty="0"/>
          </a:p>
          <a:p>
            <a:pPr lvl="1"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:nth-of-type(){} </a:t>
            </a:r>
            <a:r>
              <a:rPr dirty="0" err="1"/>
              <a:t>第xxx个子元素，n代表变量自然数</a:t>
            </a:r>
            <a:endParaRPr dirty="0"/>
          </a:p>
          <a:p>
            <a:pPr lvl="1"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:nth-last-of-type(){}  </a:t>
            </a:r>
            <a:r>
              <a:rPr dirty="0" err="1"/>
              <a:t>从后往前数</a:t>
            </a:r>
            <a:endParaRPr dirty="0"/>
          </a:p>
          <a:p>
            <a:pPr lvl="1"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lvl="1"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此种选择器，限制了类型，即在所修饰元素的类型下选择特定位置的元素</a:t>
            </a:r>
            <a:r>
              <a:rPr dirty="0"/>
              <a:t>。</a:t>
            </a:r>
            <a:endParaRPr dirty="0"/>
          </a:p>
          <a:p>
            <a:pPr lvl="1"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lvl="1"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p:cNvSpPr>
          <p:nvPr>
            <p:ph type="title"/>
          </p:nvPr>
        </p:nvSpPr>
        <p:spPr>
          <a:prstGeom prst="rect">
            <a:avLst/>
          </a:prstGeom>
        </p:spPr>
        <p:txBody>
          <a:bodyPr/>
          <a:lstStyle/>
          <a:p>
            <a:r>
              <a:t>CSS3选择器</a:t>
            </a:r>
          </a:p>
        </p:txBody>
      </p:sp>
      <p:sp>
        <p:nvSpPr>
          <p:cNvPr id="210" name="Shape 210"/>
          <p:cNvSpPr/>
          <p:nvPr/>
        </p:nvSpPr>
        <p:spPr>
          <a:xfrm>
            <a:off x="621622" y="1793637"/>
            <a:ext cx="2527301"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Abadi MT Condensed Extra Bold"/>
                <a:ea typeface="Abadi MT Condensed Extra Bold"/>
                <a:cs typeface="Abadi MT Condensed Extra Bold"/>
                <a:sym typeface="Abadi MT Condensed Extra Bold"/>
              </a:defRPr>
            </a:lvl1pPr>
          </a:lstStyle>
          <a:p>
            <a:r>
              <a:t>伪类选择器</a:t>
            </a:r>
          </a:p>
        </p:txBody>
      </p:sp>
      <p:sp>
        <p:nvSpPr>
          <p:cNvPr id="211" name="Shape 211"/>
          <p:cNvSpPr/>
          <p:nvPr/>
        </p:nvSpPr>
        <p:spPr>
          <a:xfrm>
            <a:off x="618558" y="3356268"/>
            <a:ext cx="9907198" cy="4946015"/>
          </a:xfrm>
          <a:prstGeom prst="rect">
            <a:avLst/>
          </a:prstGeom>
          <a:ln w="12700">
            <a:miter lim="400000"/>
          </a:ln>
        </p:spPr>
        <p:txBody>
          <a:bodyPr lIns="50800" tIns="50800" rIns="50800" bIns="50800" anchor="ctr">
            <a:spAutoFit/>
          </a:bodyPr>
          <a:lstStyle/>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7 :only-child  </a:t>
            </a:r>
            <a:r>
              <a:rPr dirty="0" err="1"/>
              <a:t>唯一子元素选择器</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选择是独生子的子元素，即该子元素不能有兄弟元素，它的父元素只有他一个直接子元素</a:t>
            </a:r>
            <a:r>
              <a:rPr dirty="0"/>
              <a:t>。</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注意：选择的元素是独生子子元素，而非有唯一子元素的父元素</a:t>
            </a:r>
            <a:r>
              <a:rPr dirty="0"/>
              <a:t>。</a:t>
            </a:r>
            <a:endParaRPr lang="en-US"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lang="en-US"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lang="en-US"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en-US" dirty="0"/>
              <a:t>:only-of-type</a:t>
            </a:r>
            <a:endParaRPr lang="en-US"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zh-CN" altLang="en-US" dirty="0"/>
              <a:t>如果要选择第某类特定的子元素</a:t>
            </a:r>
            <a:r>
              <a:rPr lang="en-US" altLang="zh-CN" dirty="0"/>
              <a:t>(p) </a:t>
            </a:r>
            <a:r>
              <a:rPr lang="zh-CN" altLang="en-US" dirty="0"/>
              <a:t>在兄弟节点中是此类元素唯一个的话 就需要用到这个属性了</a:t>
            </a:r>
            <a:endParaRPr lang="zh-CN" altLang="en-US"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zh-CN" dirty="0">
                <a:ea typeface="宋体" panose="02010600030101010101" pitchFamily="2" charset="-122"/>
              </a:rPr>
              <a:t>注意：</a:t>
            </a:r>
            <a:endParaRPr lang="zh-CN" dirty="0">
              <a:ea typeface="宋体" panose="02010600030101010101" pitchFamily="2" charset="-122"/>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p:cNvSpPr>
          <p:nvPr>
            <p:ph type="title"/>
          </p:nvPr>
        </p:nvSpPr>
        <p:spPr>
          <a:prstGeom prst="rect">
            <a:avLst/>
          </a:prstGeom>
        </p:spPr>
        <p:txBody>
          <a:bodyPr/>
          <a:lstStyle/>
          <a:p>
            <a:r>
              <a:t>CSS3选择器</a:t>
            </a:r>
          </a:p>
        </p:txBody>
      </p:sp>
      <p:sp>
        <p:nvSpPr>
          <p:cNvPr id="214" name="Shape 214"/>
          <p:cNvSpPr/>
          <p:nvPr/>
        </p:nvSpPr>
        <p:spPr>
          <a:xfrm>
            <a:off x="621622" y="1793637"/>
            <a:ext cx="2527301"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Abadi MT Condensed Extra Bold"/>
                <a:ea typeface="Abadi MT Condensed Extra Bold"/>
                <a:cs typeface="Abadi MT Condensed Extra Bold"/>
                <a:sym typeface="Abadi MT Condensed Extra Bold"/>
              </a:defRPr>
            </a:lvl1pPr>
          </a:lstStyle>
          <a:p>
            <a:r>
              <a:t>伪类选择器</a:t>
            </a:r>
          </a:p>
        </p:txBody>
      </p:sp>
      <p:sp>
        <p:nvSpPr>
          <p:cNvPr id="215" name="Shape 215"/>
          <p:cNvSpPr/>
          <p:nvPr/>
        </p:nvSpPr>
        <p:spPr>
          <a:xfrm>
            <a:off x="718403" y="2808016"/>
            <a:ext cx="9907198" cy="4445001"/>
          </a:xfrm>
          <a:prstGeom prst="rect">
            <a:avLst/>
          </a:prstGeom>
          <a:ln w="12700">
            <a:miter lim="400000"/>
          </a:ln>
        </p:spPr>
        <p:txBody>
          <a:bodyPr lIns="50800" tIns="50800" rIns="50800" bIns="50800" anchor="ctr">
            <a:spAutoFit/>
          </a:bodyPr>
          <a:lstStyle/>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8 </a:t>
            </a: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:enabled  可用的元素</a:t>
            </a: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:disabled 不可用的元素</a:t>
            </a: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在web的表单中，有些表单元素有可用（“enabled”）和不可用（“disabled”）状态，比如输入框，密码框，复选框等。在默认情况下，这些表单元素都处在可用状态。那么我们可以通过伪类选择器 enabled 进行选择，disabled则相反。</a:t>
            </a: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p>
        </p:txBody>
      </p:sp>
      <p:pic>
        <p:nvPicPr>
          <p:cNvPr id="216" name="pasted-image.png"/>
          <p:cNvPicPr>
            <a:picLocks noChangeAspect="1"/>
          </p:cNvPicPr>
          <p:nvPr/>
        </p:nvPicPr>
        <p:blipFill>
          <a:blip r:embed="rId1"/>
          <a:stretch>
            <a:fillRect/>
          </a:stretch>
        </p:blipFill>
        <p:spPr>
          <a:xfrm>
            <a:off x="5706110" y="6126480"/>
            <a:ext cx="6536690" cy="3322955"/>
          </a:xfrm>
          <a:prstGeom prst="rect">
            <a:avLst/>
          </a:prstGeom>
          <a:ln w="12700">
            <a:miter lim="400000"/>
            <a:headEnd/>
            <a:tailEnd/>
          </a:ln>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p:cNvSpPr>
          <p:nvPr>
            <p:ph type="title"/>
          </p:nvPr>
        </p:nvSpPr>
        <p:spPr>
          <a:prstGeom prst="rect">
            <a:avLst/>
          </a:prstGeom>
        </p:spPr>
        <p:txBody>
          <a:bodyPr/>
          <a:lstStyle/>
          <a:p>
            <a:r>
              <a:t>CSS3选择器</a:t>
            </a:r>
          </a:p>
        </p:txBody>
      </p:sp>
      <p:sp>
        <p:nvSpPr>
          <p:cNvPr id="219" name="Shape 219"/>
          <p:cNvSpPr/>
          <p:nvPr/>
        </p:nvSpPr>
        <p:spPr>
          <a:xfrm>
            <a:off x="621622" y="1793637"/>
            <a:ext cx="2527301"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Abadi MT Condensed Extra Bold"/>
                <a:ea typeface="Abadi MT Condensed Extra Bold"/>
                <a:cs typeface="Abadi MT Condensed Extra Bold"/>
                <a:sym typeface="Abadi MT Condensed Extra Bold"/>
              </a:defRPr>
            </a:lvl1pPr>
          </a:lstStyle>
          <a:p>
            <a:r>
              <a:t>伪类选择器</a:t>
            </a:r>
          </a:p>
        </p:txBody>
      </p:sp>
      <p:sp>
        <p:nvSpPr>
          <p:cNvPr id="220" name="Shape 220"/>
          <p:cNvSpPr/>
          <p:nvPr/>
        </p:nvSpPr>
        <p:spPr>
          <a:xfrm>
            <a:off x="718403" y="3746229"/>
            <a:ext cx="9907198" cy="2568575"/>
          </a:xfrm>
          <a:prstGeom prst="rect">
            <a:avLst/>
          </a:prstGeom>
          <a:ln w="12700">
            <a:miter lim="400000"/>
          </a:ln>
        </p:spPr>
        <p:txBody>
          <a:bodyPr lIns="50800" tIns="50800" rIns="50800" bIns="50800" anchor="ctr">
            <a:spAutoFit/>
          </a:bodyPr>
          <a:lstStyle/>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9</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:checked</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选择框的被选中状态</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注：checkbox</a:t>
            </a:r>
            <a:r>
              <a:rPr dirty="0"/>
              <a:t>, radio </a:t>
            </a:r>
            <a:r>
              <a:rPr dirty="0" err="1"/>
              <a:t>的一些默认状态不可用属性进行改变，如</a:t>
            </a:r>
            <a:r>
              <a:rPr lang="zh-CN" dirty="0" err="1">
                <a:ea typeface="宋体" panose="02010600030101010101" pitchFamily="2" charset="-122"/>
              </a:rPr>
              <a:t>边框</a:t>
            </a:r>
            <a:r>
              <a:rPr dirty="0" err="1"/>
              <a:t>颜色</a:t>
            </a:r>
            <a:r>
              <a:rPr dirty="0"/>
              <a:t>。</a:t>
            </a:r>
            <a:endParaRPr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p:cNvSpPr>
          <p:nvPr>
            <p:ph type="title"/>
          </p:nvPr>
        </p:nvSpPr>
        <p:spPr>
          <a:prstGeom prst="rect">
            <a:avLst/>
          </a:prstGeom>
        </p:spPr>
        <p:txBody>
          <a:bodyPr/>
          <a:lstStyle/>
          <a:p>
            <a:r>
              <a:t>CSS3选择器</a:t>
            </a:r>
          </a:p>
        </p:txBody>
      </p:sp>
      <p:sp>
        <p:nvSpPr>
          <p:cNvPr id="223" name="Shape 223"/>
          <p:cNvSpPr/>
          <p:nvPr/>
        </p:nvSpPr>
        <p:spPr>
          <a:xfrm>
            <a:off x="621622" y="1793637"/>
            <a:ext cx="2527301"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Abadi MT Condensed Extra Bold"/>
                <a:ea typeface="Abadi MT Condensed Extra Bold"/>
                <a:cs typeface="Abadi MT Condensed Extra Bold"/>
                <a:sym typeface="Abadi MT Condensed Extra Bold"/>
              </a:defRPr>
            </a:lvl1pPr>
          </a:lstStyle>
          <a:p>
            <a:r>
              <a:t>伪类选择器</a:t>
            </a:r>
          </a:p>
        </p:txBody>
      </p:sp>
      <p:sp>
        <p:nvSpPr>
          <p:cNvPr id="224" name="Shape 224"/>
          <p:cNvSpPr/>
          <p:nvPr/>
        </p:nvSpPr>
        <p:spPr>
          <a:xfrm>
            <a:off x="718403" y="3557316"/>
            <a:ext cx="9907198" cy="2946401"/>
          </a:xfrm>
          <a:prstGeom prst="rect">
            <a:avLst/>
          </a:prstGeom>
          <a:ln w="12700">
            <a:miter lim="400000"/>
          </a:ln>
        </p:spPr>
        <p:txBody>
          <a:bodyPr lIns="50800" tIns="50800" rIns="50800" bIns="50800" anchor="ctr">
            <a:spAutoFit/>
          </a:bodyPr>
          <a:lstStyle/>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10</a:t>
            </a: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:read-only  选中只读的元素</a:t>
            </a: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eg:&lt;input type=“text” readonly=“readonly”/&gt;</a:t>
            </a: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:read-write 选中非只读的元素</a:t>
            </a: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eg:&lt;input type=“text”/&gt;</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p:cNvSpPr>
          <p:nvPr>
            <p:ph type="title"/>
          </p:nvPr>
        </p:nvSpPr>
        <p:spPr>
          <a:prstGeom prst="rect">
            <a:avLst/>
          </a:prstGeom>
        </p:spPr>
        <p:txBody>
          <a:bodyPr/>
          <a:lstStyle/>
          <a:p>
            <a:r>
              <a:t>CSS3选择器</a:t>
            </a:r>
          </a:p>
        </p:txBody>
      </p:sp>
      <p:sp>
        <p:nvSpPr>
          <p:cNvPr id="227" name="Shape 227"/>
          <p:cNvSpPr/>
          <p:nvPr/>
        </p:nvSpPr>
        <p:spPr>
          <a:xfrm>
            <a:off x="621622" y="1837303"/>
            <a:ext cx="11515973" cy="687368"/>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Abadi MT Condensed Extra Bold"/>
                <a:ea typeface="Abadi MT Condensed Extra Bold"/>
                <a:cs typeface="Abadi MT Condensed Extra Bold"/>
                <a:sym typeface="Abadi MT Condensed Extra Bold"/>
              </a:defRPr>
            </a:lvl1pPr>
          </a:lstStyle>
          <a:p>
            <a:r>
              <a:rPr dirty="0" err="1"/>
              <a:t>伪元素选择器</a:t>
            </a:r>
            <a:r>
              <a:rPr lang="zh-CN" altLang="en-US" dirty="0"/>
              <a:t>：</a:t>
            </a:r>
            <a:r>
              <a:rPr lang="zh-CN" altLang="en-US" sz="2400" dirty="0"/>
              <a:t>伪元素的效果是需要通过添加一个实际的元素才能达到的。</a:t>
            </a:r>
            <a:endParaRPr dirty="0"/>
          </a:p>
        </p:txBody>
      </p:sp>
      <p:sp>
        <p:nvSpPr>
          <p:cNvPr id="228" name="Shape 228"/>
          <p:cNvSpPr/>
          <p:nvPr/>
        </p:nvSpPr>
        <p:spPr>
          <a:xfrm>
            <a:off x="762000" y="2553088"/>
            <a:ext cx="9907198" cy="6134735"/>
          </a:xfrm>
          <a:prstGeom prst="rect">
            <a:avLst/>
          </a:prstGeom>
          <a:ln w="12700">
            <a:miter lim="400000"/>
          </a:ln>
        </p:spPr>
        <p:txBody>
          <a:bodyPr lIns="50800" tIns="50800" rIns="50800" bIns="50800" anchor="ctr">
            <a:spAutoFit/>
          </a:bodyPr>
          <a:lstStyle/>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en-US" altLang="zh-CN" sz="2600" dirty="0">
                <a:sym typeface="Abadi MT Condensed Extra Bold"/>
              </a:rPr>
              <a:t>CSS3</a:t>
            </a:r>
            <a:r>
              <a:rPr lang="zh-CN" altLang="en-US" sz="2600" dirty="0">
                <a:sym typeface="Abadi MT Condensed Extra Bold"/>
              </a:rPr>
              <a:t>对伪元素进行了一定的调整，在以前的基础上增加了一个</a:t>
            </a:r>
            <a:r>
              <a:rPr lang="en-US" altLang="zh-CN" sz="2600" dirty="0">
                <a:sym typeface="Abadi MT Condensed Extra Bold"/>
              </a:rPr>
              <a:t>:</a:t>
            </a:r>
            <a:br>
              <a:rPr lang="zh-CN" altLang="en-US" sz="2600" dirty="0">
                <a:sym typeface="Abadi MT Condensed Extra Bold"/>
              </a:rPr>
            </a:br>
            <a:r>
              <a:rPr lang="zh-CN" altLang="en-US" sz="2600" dirty="0">
                <a:sym typeface="Abadi MT Condensed Extra Bold"/>
              </a:rPr>
              <a:t>也就是现在变成了</a:t>
            </a:r>
            <a:r>
              <a:rPr lang="en-US" altLang="zh-CN" sz="2600" dirty="0">
                <a:sym typeface="Abadi MT Condensed Extra Bold"/>
              </a:rPr>
              <a:t>::first-letter,::first-line,::before,::after</a:t>
            </a:r>
            <a:endParaRPr lang="en-US" altLang="zh-CN" sz="2600" dirty="0">
              <a:sym typeface="Abadi MT Condensed Extra Bold"/>
            </a:endParaRP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br>
              <a:rPr lang="en-US" altLang="zh-CN" sz="2600" dirty="0">
                <a:sym typeface="Abadi MT Condensed Extra Bold"/>
              </a:rPr>
            </a:br>
            <a:r>
              <a:rPr lang="zh-CN" altLang="en-US" sz="2600" dirty="0">
                <a:sym typeface="Abadi MT Condensed Extra Bold"/>
              </a:rPr>
              <a:t>另外还增加了一个</a:t>
            </a:r>
            <a:r>
              <a:rPr lang="en-US" altLang="zh-CN" sz="2600" dirty="0">
                <a:sym typeface="Abadi MT Condensed Extra Bold"/>
              </a:rPr>
              <a:t>::selection</a:t>
            </a:r>
            <a:endParaRPr lang="en-US"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1.</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::selection</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“::selection” </a:t>
            </a:r>
            <a:r>
              <a:rPr dirty="0" err="1"/>
              <a:t>选择器是用来匹配突出显示的文本（用鼠标选择文本的时候</a:t>
            </a:r>
            <a:r>
              <a:rPr dirty="0"/>
              <a:t>）。</a:t>
            </a:r>
            <a:r>
              <a:rPr dirty="0" err="1"/>
              <a:t>浏览器默认情况下，用鼠标选择网页文本是以“蓝色的北京，白色的字体”显示的</a:t>
            </a:r>
            <a:r>
              <a:rPr dirty="0"/>
              <a:t>。</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zh-CN" altLang="en-US" dirty="0">
                <a:ea typeface="宋体" panose="02010600030101010101" pitchFamily="2" charset="-122"/>
              </a:rPr>
              <a:t>属性：</a:t>
            </a:r>
            <a:r>
              <a:rPr lang="en-US" dirty="0"/>
              <a:t>user-select: none;</a:t>
            </a:r>
            <a:endParaRPr lang="en-US"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注：火狐下必须加-moz</a:t>
            </a:r>
            <a:r>
              <a:rPr dirty="0"/>
              <a:t>-</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a:t>
            </a:r>
            <a:r>
              <a:rPr dirty="0" err="1"/>
              <a:t>moz</a:t>
            </a:r>
            <a:r>
              <a:rPr dirty="0"/>
              <a:t>-::selection</a:t>
            </a:r>
            <a:endParaRPr dirty="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p:cNvSpPr>
          <p:nvPr>
            <p:ph type="title"/>
          </p:nvPr>
        </p:nvSpPr>
        <p:spPr>
          <a:prstGeom prst="rect">
            <a:avLst/>
          </a:prstGeom>
        </p:spPr>
        <p:txBody>
          <a:bodyPr/>
          <a:lstStyle/>
          <a:p>
            <a:r>
              <a:t>CSS3选择器</a:t>
            </a:r>
          </a:p>
        </p:txBody>
      </p:sp>
      <p:sp>
        <p:nvSpPr>
          <p:cNvPr id="231" name="Shape 231"/>
          <p:cNvSpPr/>
          <p:nvPr/>
        </p:nvSpPr>
        <p:spPr>
          <a:xfrm>
            <a:off x="621622" y="1793637"/>
            <a:ext cx="2044701"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Abadi MT Condensed Extra Bold"/>
                <a:ea typeface="Abadi MT Condensed Extra Bold"/>
                <a:cs typeface="Abadi MT Condensed Extra Bold"/>
                <a:sym typeface="Abadi MT Condensed Extra Bold"/>
              </a:defRPr>
            </a:lvl1pPr>
          </a:lstStyle>
          <a:p>
            <a:r>
              <a:t>条件选择</a:t>
            </a:r>
          </a:p>
        </p:txBody>
      </p:sp>
      <p:sp>
        <p:nvSpPr>
          <p:cNvPr id="232" name="Shape 232"/>
          <p:cNvSpPr/>
          <p:nvPr/>
        </p:nvSpPr>
        <p:spPr>
          <a:xfrm>
            <a:off x="718403" y="3703366"/>
            <a:ext cx="9907198" cy="2654301"/>
          </a:xfrm>
          <a:prstGeom prst="rect">
            <a:avLst/>
          </a:prstGeom>
          <a:ln w="12700">
            <a:miter lim="400000"/>
          </a:ln>
        </p:spPr>
        <p:txBody>
          <a:bodyPr lIns="50800" tIns="50800" rIns="50800" bIns="50800" anchor="ctr">
            <a:spAutoFit/>
          </a:bodyPr>
          <a:lstStyle/>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E &gt; F  an F element child of an E element</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直接子元素</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E + F an F element immediately preceded by an E element </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后面的紧挨着的兄弟节点</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E ~ F an F element preceded by an E element</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后面的兄弟节点</a:t>
            </a:r>
            <a:endParaRPr dirty="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p:cNvSpPr>
          <p:nvPr>
            <p:ph type="title"/>
          </p:nvPr>
        </p:nvSpPr>
        <p:spPr>
          <a:prstGeom prst="rect">
            <a:avLst/>
          </a:prstGeom>
        </p:spPr>
        <p:txBody>
          <a:bodyPr/>
          <a:lstStyle/>
          <a:p>
            <a:r>
              <a:t>课堂小练习</a:t>
            </a:r>
          </a:p>
        </p:txBody>
      </p:sp>
      <p:sp>
        <p:nvSpPr>
          <p:cNvPr id="235" name="Shape 235"/>
          <p:cNvSpPr/>
          <p:nvPr/>
        </p:nvSpPr>
        <p:spPr>
          <a:xfrm>
            <a:off x="987072" y="4508500"/>
            <a:ext cx="10610702" cy="736601"/>
          </a:xfrm>
          <a:prstGeom prst="rect">
            <a:avLst/>
          </a:prstGeom>
          <a:ln w="12700">
            <a:miter lim="400000"/>
          </a:ln>
        </p:spPr>
        <p:txBody>
          <a:bodyPr wrap="none" lIns="50800" tIns="50800" rIns="50800" bIns="50800" anchor="ctr">
            <a:spAutoFit/>
          </a:bodyPr>
          <a:lstStyle>
            <a:lvl1pPr>
              <a:defRPr sz="3600">
                <a:solidFill>
                  <a:schemeClr val="accent1">
                    <a:satOff val="2393"/>
                    <a:lumOff val="-24828"/>
                  </a:schemeClr>
                </a:solidFill>
                <a:latin typeface="Abadi MT Condensed Extra Bold"/>
                <a:ea typeface="Abadi MT Condensed Extra Bold"/>
                <a:cs typeface="Abadi MT Condensed Extra Bold"/>
                <a:sym typeface="Abadi MT Condensed Extra Bold"/>
              </a:defRPr>
            </a:lvl1pPr>
          </a:lstStyle>
          <a:p>
            <a:r>
              <a:t>点击小图表，切换指定区域的背景图片,要求不能用js</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p:nvPr/>
        </p:nvSpPr>
        <p:spPr>
          <a:xfrm>
            <a:off x="565049" y="520614"/>
            <a:ext cx="2713931" cy="774701"/>
          </a:xfrm>
          <a:prstGeom prst="rect">
            <a:avLst/>
          </a:prstGeom>
          <a:ln w="12700">
            <a:miter lim="400000"/>
          </a:ln>
        </p:spPr>
        <p:txBody>
          <a:bodyPr wrap="none" lIns="50800" tIns="50800" rIns="50800" bIns="50800" anchor="ctr">
            <a:spAutoFit/>
          </a:bodyPr>
          <a:lstStyle>
            <a:lvl1pPr>
              <a:defRPr>
                <a:solidFill>
                  <a:schemeClr val="accent1">
                    <a:satOff val="2393"/>
                    <a:lumOff val="-24828"/>
                  </a:schemeClr>
                </a:solidFill>
                <a:latin typeface="Baskerville SemiBold"/>
                <a:ea typeface="Baskerville SemiBold"/>
                <a:cs typeface="Baskerville SemiBold"/>
                <a:sym typeface="Baskerville SemiBold"/>
              </a:defRPr>
            </a:lvl1pPr>
          </a:lstStyle>
          <a:p>
            <a:r>
              <a:rPr dirty="0"/>
              <a:t>CSS3的功能</a:t>
            </a:r>
            <a:endParaRPr dirty="0"/>
          </a:p>
        </p:txBody>
      </p:sp>
      <p:sp>
        <p:nvSpPr>
          <p:cNvPr id="131" name="Shape 131"/>
          <p:cNvSpPr/>
          <p:nvPr/>
        </p:nvSpPr>
        <p:spPr>
          <a:xfrm>
            <a:off x="569155" y="1436842"/>
            <a:ext cx="11866490" cy="7404101"/>
          </a:xfrm>
          <a:prstGeom prst="rect">
            <a:avLst/>
          </a:prstGeom>
          <a:ln w="12700">
            <a:miter lim="400000"/>
          </a:ln>
        </p:spPr>
        <p:txBody>
          <a:bodyPr lIns="50800" tIns="50800" rIns="50800" bIns="50800" anchor="ctr">
            <a:spAutoFit/>
          </a:bodyPr>
          <a:lstStyle/>
          <a:p>
            <a:pPr algn="l">
              <a:defRPr sz="30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提供了更加强大且精准的选择器，提供多种背景填充方案，可以实现渐变颜色，可以改变元素的形状、角度等，可以加阴影效果，报纸布局，弹性盒子，ie6混杂模式的盒模型，新的计量单位，动画效果等等等...</a:t>
            </a:r>
            <a:endParaRPr dirty="0"/>
          </a:p>
          <a:p>
            <a:pPr algn="l">
              <a:defRPr sz="30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algn="l">
              <a:defRPr sz="30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algn="l">
              <a:defRPr sz="30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但是CSS3的兼容性问题同样也显得格外重要，并不是所有CSS3属性都通过了W3C标准，所以...</a:t>
            </a:r>
            <a:endParaRPr dirty="0"/>
          </a:p>
          <a:p>
            <a:pPr algn="l">
              <a:defRPr sz="30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algn="l">
              <a:defRPr sz="30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我们需要全面的兼容性查阅手册</a:t>
            </a:r>
            <a:endParaRPr dirty="0"/>
          </a:p>
          <a:p>
            <a:pPr algn="l">
              <a:defRPr sz="3600" b="1">
                <a:solidFill>
                  <a:schemeClr val="accent1">
                    <a:satOff val="2393"/>
                    <a:lumOff val="-24828"/>
                  </a:schemeClr>
                </a:solidFill>
                <a:latin typeface="Helvetica"/>
                <a:ea typeface="Helvetica"/>
                <a:cs typeface="Helvetica"/>
                <a:sym typeface="Helvetica"/>
              </a:defRPr>
            </a:pPr>
            <a:r>
              <a:rPr dirty="0"/>
              <a:t>http://www.runoob.com/cssref/css3-browsersupport.html </a:t>
            </a:r>
            <a:endParaRPr dirty="0"/>
          </a:p>
          <a:p>
            <a:pPr algn="l">
              <a:defRPr sz="3600" b="1">
                <a:solidFill>
                  <a:schemeClr val="accent1">
                    <a:satOff val="2393"/>
                    <a:lumOff val="-24828"/>
                  </a:schemeClr>
                </a:solidFill>
                <a:latin typeface="Helvetica"/>
                <a:ea typeface="Helvetica"/>
                <a:cs typeface="Helvetica"/>
                <a:sym typeface="Helvetica"/>
              </a:defRPr>
            </a:pPr>
            <a:r>
              <a:rPr dirty="0" err="1"/>
              <a:t>兼容性参考手册</a:t>
            </a:r>
            <a:endParaRPr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a:spLocks noGrp="1"/>
          </p:cNvSpPr>
          <p:nvPr>
            <p:ph type="title"/>
          </p:nvPr>
        </p:nvSpPr>
        <p:spPr>
          <a:prstGeom prst="rect">
            <a:avLst/>
          </a:prstGeom>
        </p:spPr>
        <p:txBody>
          <a:bodyPr/>
          <a:lstStyle/>
          <a:p>
            <a:r>
              <a:t>CSS3提升部分</a:t>
            </a:r>
          </a:p>
        </p:txBody>
      </p:sp>
      <p:sp>
        <p:nvSpPr>
          <p:cNvPr id="238" name="Shape 238"/>
          <p:cNvSpPr/>
          <p:nvPr/>
        </p:nvSpPr>
        <p:spPr>
          <a:xfrm>
            <a:off x="609141" y="2030769"/>
            <a:ext cx="6039112"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Abadi MT Condensed Extra Bold"/>
                <a:ea typeface="Abadi MT Condensed Extra Bold"/>
                <a:cs typeface="Abadi MT Condensed Extra Bold"/>
                <a:sym typeface="Abadi MT Condensed Extra Bold"/>
              </a:defRPr>
            </a:lvl1pPr>
          </a:lstStyle>
          <a:p>
            <a:r>
              <a:t>形状变换  —   高级动画基础</a:t>
            </a:r>
          </a:p>
        </p:txBody>
      </p:sp>
      <p:sp>
        <p:nvSpPr>
          <p:cNvPr id="239" name="Shape 239"/>
          <p:cNvSpPr/>
          <p:nvPr/>
        </p:nvSpPr>
        <p:spPr>
          <a:xfrm>
            <a:off x="664064" y="3121843"/>
            <a:ext cx="9907199" cy="5273238"/>
          </a:xfrm>
          <a:prstGeom prst="rect">
            <a:avLst/>
          </a:prstGeom>
          <a:ln w="12700">
            <a:miter lim="400000"/>
          </a:ln>
        </p:spPr>
        <p:txBody>
          <a:bodyPr lIns="50800" tIns="50800" rIns="50800" bIns="50800" anchor="ctr">
            <a:spAutoFit/>
          </a:bodyPr>
          <a:lstStyle/>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transform  </a:t>
            </a:r>
            <a:r>
              <a:rPr dirty="0" err="1"/>
              <a:t>可以实现元素的形状、角度、位置等的变化</a:t>
            </a:r>
            <a:r>
              <a:rPr dirty="0"/>
              <a:t>。</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值：</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rotate(); </a:t>
            </a:r>
            <a:r>
              <a:rPr dirty="0" err="1"/>
              <a:t>以x</a:t>
            </a:r>
            <a:r>
              <a:rPr dirty="0"/>
              <a:t>/y/</a:t>
            </a:r>
            <a:r>
              <a:rPr dirty="0" err="1"/>
              <a:t>z为轴进行旋转，默认为z</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rotatex</a:t>
            </a:r>
            <a:r>
              <a:rPr dirty="0"/>
              <a:t>(), </a:t>
            </a:r>
            <a:r>
              <a:rPr dirty="0" err="1"/>
              <a:t>rotatey</a:t>
            </a:r>
            <a:r>
              <a:rPr dirty="0"/>
              <a:t>(), </a:t>
            </a:r>
            <a:r>
              <a:rPr dirty="0" err="1"/>
              <a:t>rotatez</a:t>
            </a:r>
            <a:r>
              <a:rPr dirty="0"/>
              <a:t>(), rotate3d(x, y, z, angle)</a:t>
            </a:r>
            <a:r>
              <a:rPr lang="en-US" dirty="0"/>
              <a:t> </a:t>
            </a:r>
            <a:r>
              <a:rPr lang="en-US" altLang="zh-CN" dirty="0"/>
              <a:t>x, y, z</a:t>
            </a:r>
            <a:r>
              <a:rPr lang="en-US" altLang="zh-CN" dirty="0">
                <a:sym typeface="Wingdings" panose="05000000000000000000" pitchFamily="2" charset="2"/>
              </a:rPr>
              <a:t> ---&gt;</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scale(); </a:t>
            </a:r>
            <a:r>
              <a:rPr dirty="0" err="1"/>
              <a:t>以x</a:t>
            </a:r>
            <a:r>
              <a:rPr dirty="0"/>
              <a:t>/</a:t>
            </a:r>
            <a:r>
              <a:rPr dirty="0" err="1"/>
              <a:t>y为轴进行缩放</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scale(x, y) </a:t>
            </a:r>
            <a:r>
              <a:rPr dirty="0" err="1"/>
              <a:t>接受两个值，如果第二参数未提供，则第二个参数使用第一个参数的值</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scalex</a:t>
            </a:r>
            <a:r>
              <a:rPr dirty="0"/>
              <a:t>(),</a:t>
            </a:r>
            <a:r>
              <a:rPr dirty="0" err="1"/>
              <a:t>scaley</a:t>
            </a:r>
            <a:r>
              <a:rPr dirty="0"/>
              <a:t>() </a:t>
            </a:r>
            <a:r>
              <a:rPr dirty="0" err="1"/>
              <a:t>值是数字表示倍数，不加任何单位</a:t>
            </a:r>
            <a:endParaRPr lang="en-US"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en-US" altLang="zh-CN" dirty="0" err="1"/>
              <a:t>scalez</a:t>
            </a:r>
            <a:r>
              <a:rPr lang="en-US" altLang="zh-CN" dirty="0"/>
              <a:t>()</a:t>
            </a:r>
            <a:endParaRPr lang="en-US" altLang="zh-CN"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en-US" altLang="zh-CN" sz="2800" dirty="0">
                <a:sym typeface="Abadi MT Condensed Extra Bold"/>
              </a:rPr>
              <a:t>scale3d() </a:t>
            </a:r>
            <a:r>
              <a:rPr lang="en-US" altLang="zh-CN" sz="2800" dirty="0">
                <a:sym typeface="Wingdings" panose="05000000000000000000" pitchFamily="2" charset="2"/>
              </a:rPr>
              <a:t> </a:t>
            </a:r>
            <a:r>
              <a:rPr lang="en-US" altLang="zh-CN" sz="2800" dirty="0">
                <a:sym typeface="Abadi MT Condensed Extra Bold"/>
              </a:rPr>
              <a:t>scale3d(</a:t>
            </a:r>
            <a:r>
              <a:rPr lang="en-US" altLang="zh-CN" sz="2800" dirty="0" err="1">
                <a:sym typeface="Abadi MT Condensed Extra Bold"/>
              </a:rPr>
              <a:t>sx,sy,sz</a:t>
            </a:r>
            <a:r>
              <a:rPr lang="en-US" altLang="zh-CN" sz="2800" dirty="0">
                <a:sym typeface="Abadi MT Condensed Extra Bold"/>
              </a:rPr>
              <a:t>)</a:t>
            </a:r>
            <a:endParaRPr dirty="0"/>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a:spLocks noGrp="1"/>
          </p:cNvSpPr>
          <p:nvPr>
            <p:ph type="title"/>
          </p:nvPr>
        </p:nvSpPr>
        <p:spPr>
          <a:prstGeom prst="rect">
            <a:avLst/>
          </a:prstGeom>
        </p:spPr>
        <p:txBody>
          <a:bodyPr/>
          <a:lstStyle/>
          <a:p>
            <a:r>
              <a:t>CSS3提升部分</a:t>
            </a:r>
          </a:p>
        </p:txBody>
      </p:sp>
      <p:sp>
        <p:nvSpPr>
          <p:cNvPr id="242" name="Shape 242"/>
          <p:cNvSpPr/>
          <p:nvPr/>
        </p:nvSpPr>
        <p:spPr>
          <a:xfrm>
            <a:off x="609141" y="2030769"/>
            <a:ext cx="6039112"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Abadi MT Condensed Extra Bold"/>
                <a:ea typeface="Abadi MT Condensed Extra Bold"/>
                <a:cs typeface="Abadi MT Condensed Extra Bold"/>
                <a:sym typeface="Abadi MT Condensed Extra Bold"/>
              </a:defRPr>
            </a:lvl1pPr>
          </a:lstStyle>
          <a:p>
            <a:r>
              <a:t>形状变换  —   高级动画基础</a:t>
            </a:r>
          </a:p>
        </p:txBody>
      </p:sp>
      <p:sp>
        <p:nvSpPr>
          <p:cNvPr id="243" name="Shape 243"/>
          <p:cNvSpPr/>
          <p:nvPr/>
        </p:nvSpPr>
        <p:spPr>
          <a:xfrm>
            <a:off x="594274" y="2931238"/>
            <a:ext cx="11480802" cy="4572001"/>
          </a:xfrm>
          <a:prstGeom prst="rect">
            <a:avLst/>
          </a:prstGeom>
          <a:ln w="12700">
            <a:miter lim="400000"/>
          </a:ln>
        </p:spPr>
        <p:txBody>
          <a:bodyPr lIns="50800" tIns="50800" rIns="50800" bIns="50800" anchor="ctr">
            <a:spAutoFit/>
          </a:bodyPr>
          <a:lstStyle/>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skew(); </a:t>
            </a:r>
            <a:r>
              <a:rPr dirty="0" err="1"/>
              <a:t>对元素进行倾斜扭曲</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skew(x, y);接受两个值，第一个参数对应X轴，第二个参数对应Y轴。如果第二个参数未提供，则默认值为0</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skewx</a:t>
            </a:r>
            <a:r>
              <a:rPr dirty="0"/>
              <a:t>(), </a:t>
            </a:r>
            <a:r>
              <a:rPr dirty="0" err="1"/>
              <a:t>skewy</a:t>
            </a:r>
            <a:r>
              <a:rPr dirty="0"/>
              <a:t>()</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translate(); </a:t>
            </a:r>
            <a:r>
              <a:rPr dirty="0" err="1"/>
              <a:t>可以移动距离,相对于自身位置</a:t>
            </a:r>
            <a:r>
              <a:rPr dirty="0"/>
              <a:t>。</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translate(x, [y])</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translatex</a:t>
            </a:r>
            <a:r>
              <a:rPr dirty="0"/>
              <a:t>(),</a:t>
            </a:r>
            <a:r>
              <a:rPr dirty="0" err="1"/>
              <a:t>translatey</a:t>
            </a:r>
            <a:r>
              <a:rPr dirty="0"/>
              <a:t>(),</a:t>
            </a:r>
            <a:r>
              <a:rPr dirty="0" err="1"/>
              <a:t>translatez</a:t>
            </a:r>
            <a:r>
              <a:rPr dirty="0"/>
              <a:t>(),translate3d(x, y, z)</a:t>
            </a:r>
            <a:endParaRPr dirty="0"/>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a:spLocks noGrp="1"/>
          </p:cNvSpPr>
          <p:nvPr>
            <p:ph type="title"/>
          </p:nvPr>
        </p:nvSpPr>
        <p:spPr>
          <a:prstGeom prst="rect">
            <a:avLst/>
          </a:prstGeom>
        </p:spPr>
        <p:txBody>
          <a:bodyPr/>
          <a:lstStyle/>
          <a:p>
            <a:r>
              <a:t>CSS3提升部分</a:t>
            </a:r>
          </a:p>
        </p:txBody>
      </p:sp>
      <p:pic>
        <p:nvPicPr>
          <p:cNvPr id="246" name="pasted-image.png"/>
          <p:cNvPicPr>
            <a:picLocks noChangeAspect="1"/>
          </p:cNvPicPr>
          <p:nvPr/>
        </p:nvPicPr>
        <p:blipFill>
          <a:blip r:embed="rId1"/>
          <a:stretch>
            <a:fillRect/>
          </a:stretch>
        </p:blipFill>
        <p:spPr>
          <a:xfrm>
            <a:off x="7596844" y="1765300"/>
            <a:ext cx="4782953" cy="4903027"/>
          </a:xfrm>
          <a:prstGeom prst="rect">
            <a:avLst/>
          </a:prstGeom>
          <a:ln w="12700">
            <a:miter lim="400000"/>
            <a:headEnd/>
            <a:tailEnd/>
          </a:ln>
        </p:spPr>
      </p:pic>
      <p:sp>
        <p:nvSpPr>
          <p:cNvPr id="247" name="Shape 247"/>
          <p:cNvSpPr/>
          <p:nvPr/>
        </p:nvSpPr>
        <p:spPr>
          <a:xfrm>
            <a:off x="548809" y="2003452"/>
            <a:ext cx="5955222"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Baskerville SemiBold"/>
                <a:ea typeface="Baskerville SemiBold"/>
                <a:cs typeface="Baskerville SemiBold"/>
                <a:sym typeface="Baskerville SemiBold"/>
              </a:defRPr>
            </a:lvl1pPr>
          </a:lstStyle>
          <a:p>
            <a:r>
              <a:rPr dirty="0"/>
              <a:t>transform-origin </a:t>
            </a:r>
            <a:r>
              <a:rPr dirty="0" err="1"/>
              <a:t>变换原点</a:t>
            </a:r>
            <a:endParaRPr dirty="0"/>
          </a:p>
        </p:txBody>
      </p:sp>
      <p:sp>
        <p:nvSpPr>
          <p:cNvPr id="248" name="Shape 248"/>
          <p:cNvSpPr/>
          <p:nvPr/>
        </p:nvSpPr>
        <p:spPr>
          <a:xfrm>
            <a:off x="661215" y="2946813"/>
            <a:ext cx="5730409" cy="2540001"/>
          </a:xfrm>
          <a:prstGeom prst="rect">
            <a:avLst/>
          </a:prstGeom>
          <a:ln w="12700">
            <a:miter lim="400000"/>
          </a:ln>
        </p:spPr>
        <p:txBody>
          <a:bodyPr lIns="50800" tIns="50800" rIns="50800" bIns="50800" anchor="ctr">
            <a:spAutoFit/>
          </a:bodyPr>
          <a:lstStyle/>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任何一个元素都有一个中心点，</a:t>
            </a:r>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默认情况下，其中心点是居于元素x轴和y轴的50%处，如图。</a:t>
            </a:r>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取值如下</a:t>
            </a:r>
          </a:p>
        </p:txBody>
      </p:sp>
      <p:pic>
        <p:nvPicPr>
          <p:cNvPr id="249" name="pasted-image.tif"/>
          <p:cNvPicPr>
            <a:picLocks noChangeAspect="1"/>
          </p:cNvPicPr>
          <p:nvPr/>
        </p:nvPicPr>
        <p:blipFill>
          <a:blip r:embed="rId2"/>
          <a:stretch>
            <a:fillRect/>
          </a:stretch>
        </p:blipFill>
        <p:spPr>
          <a:xfrm>
            <a:off x="520065" y="5792470"/>
            <a:ext cx="6633210" cy="3713480"/>
          </a:xfrm>
          <a:prstGeom prst="rect">
            <a:avLst/>
          </a:prstGeom>
          <a:ln w="12700">
            <a:miter lim="400000"/>
            <a:headEnd/>
            <a:tailEnd/>
          </a:ln>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p:cNvSpPr>
          <p:nvPr>
            <p:ph type="title"/>
          </p:nvPr>
        </p:nvSpPr>
        <p:spPr>
          <a:prstGeom prst="rect">
            <a:avLst/>
          </a:prstGeom>
        </p:spPr>
        <p:txBody>
          <a:bodyPr/>
          <a:lstStyle/>
          <a:p>
            <a:r>
              <a:t>CSS3提升部分</a:t>
            </a:r>
          </a:p>
        </p:txBody>
      </p:sp>
      <p:sp>
        <p:nvSpPr>
          <p:cNvPr id="252" name="Shape 252"/>
          <p:cNvSpPr/>
          <p:nvPr/>
        </p:nvSpPr>
        <p:spPr>
          <a:xfrm>
            <a:off x="548809" y="2003452"/>
            <a:ext cx="4489984"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Baskerville SemiBold"/>
                <a:ea typeface="Baskerville SemiBold"/>
                <a:cs typeface="Baskerville SemiBold"/>
                <a:sym typeface="Baskerville SemiBold"/>
              </a:defRPr>
            </a:lvl1pPr>
          </a:lstStyle>
          <a:p>
            <a:r>
              <a:rPr dirty="0"/>
              <a:t>transition  </a:t>
            </a:r>
            <a:r>
              <a:rPr dirty="0" err="1"/>
              <a:t>过渡动画</a:t>
            </a:r>
            <a:endParaRPr dirty="0"/>
          </a:p>
        </p:txBody>
      </p:sp>
      <p:sp>
        <p:nvSpPr>
          <p:cNvPr id="253" name="Shape 253"/>
          <p:cNvSpPr/>
          <p:nvPr/>
        </p:nvSpPr>
        <p:spPr>
          <a:xfrm>
            <a:off x="610761" y="2876604"/>
            <a:ext cx="11783277" cy="5778501"/>
          </a:xfrm>
          <a:prstGeom prst="rect">
            <a:avLst/>
          </a:prstGeom>
          <a:ln w="12700">
            <a:miter lim="400000"/>
          </a:ln>
        </p:spPr>
        <p:txBody>
          <a:bodyPr lIns="50800" tIns="50800" rIns="50800" bIns="50800" anchor="ctr">
            <a:spAutoFit/>
          </a:bodyPr>
          <a:lstStyle/>
          <a:p>
            <a:pPr algn="l">
              <a:defRPr>
                <a:solidFill>
                  <a:schemeClr val="accent1">
                    <a:satOff val="2393"/>
                    <a:lumOff val="-24828"/>
                  </a:schemeClr>
                </a:solidFill>
                <a:latin typeface="Baskerville SemiBold"/>
                <a:ea typeface="Baskerville SemiBold"/>
                <a:cs typeface="Baskerville SemiBold"/>
                <a:sym typeface="Baskerville SemiBold"/>
              </a:defRPr>
            </a:pPr>
            <a:r>
              <a:rPr dirty="0"/>
              <a:t>transition  属性是css3的一个复合属性，主要包括一下几个子属性</a:t>
            </a:r>
            <a:endParaRPr dirty="0"/>
          </a:p>
          <a:p>
            <a:pPr algn="l">
              <a:defRPr>
                <a:solidFill>
                  <a:schemeClr val="accent1">
                    <a:satOff val="2393"/>
                    <a:lumOff val="-24828"/>
                  </a:schemeClr>
                </a:solidFill>
                <a:latin typeface="Baskerville SemiBold"/>
                <a:ea typeface="Baskerville SemiBold"/>
                <a:cs typeface="Baskerville SemiBold"/>
                <a:sym typeface="Baskerville SemiBold"/>
              </a:defRPr>
            </a:pPr>
            <a:r>
              <a:rPr dirty="0" err="1"/>
              <a:t>transition-property:指定过渡或动态模拟的css属性</a:t>
            </a:r>
            <a:endParaRPr dirty="0"/>
          </a:p>
          <a:p>
            <a:pPr algn="l">
              <a:defRPr>
                <a:solidFill>
                  <a:schemeClr val="accent1">
                    <a:satOff val="2393"/>
                    <a:lumOff val="-24828"/>
                  </a:schemeClr>
                </a:solidFill>
                <a:latin typeface="Baskerville SemiBold"/>
                <a:ea typeface="Baskerville SemiBold"/>
                <a:cs typeface="Baskerville SemiBold"/>
                <a:sym typeface="Baskerville SemiBold"/>
              </a:defRPr>
            </a:pPr>
            <a:endParaRPr dirty="0"/>
          </a:p>
          <a:p>
            <a:pPr algn="l">
              <a:defRPr>
                <a:solidFill>
                  <a:schemeClr val="accent1">
                    <a:satOff val="2393"/>
                    <a:lumOff val="-24828"/>
                  </a:schemeClr>
                </a:solidFill>
                <a:latin typeface="Baskerville SemiBold"/>
                <a:ea typeface="Baskerville SemiBold"/>
                <a:cs typeface="Baskerville SemiBold"/>
                <a:sym typeface="Baskerville SemiBold"/>
              </a:defRPr>
            </a:pPr>
            <a:r>
              <a:rPr dirty="0" err="1"/>
              <a:t>transition-duration:指定过渡所需要的时间</a:t>
            </a:r>
            <a:endParaRPr dirty="0"/>
          </a:p>
          <a:p>
            <a:pPr algn="l">
              <a:defRPr>
                <a:solidFill>
                  <a:schemeClr val="accent1">
                    <a:satOff val="2393"/>
                    <a:lumOff val="-24828"/>
                  </a:schemeClr>
                </a:solidFill>
                <a:latin typeface="Baskerville SemiBold"/>
                <a:ea typeface="Baskerville SemiBold"/>
                <a:cs typeface="Baskerville SemiBold"/>
                <a:sym typeface="Baskerville SemiBold"/>
              </a:defRPr>
            </a:pPr>
            <a:endParaRPr dirty="0"/>
          </a:p>
          <a:p>
            <a:pPr algn="l">
              <a:defRPr>
                <a:solidFill>
                  <a:schemeClr val="accent1">
                    <a:satOff val="2393"/>
                    <a:lumOff val="-24828"/>
                  </a:schemeClr>
                </a:solidFill>
                <a:latin typeface="Baskerville SemiBold"/>
                <a:ea typeface="Baskerville SemiBold"/>
                <a:cs typeface="Baskerville SemiBold"/>
                <a:sym typeface="Baskerville SemiBold"/>
              </a:defRPr>
            </a:pPr>
            <a:r>
              <a:rPr dirty="0" err="1"/>
              <a:t>transition-timing-function:指定过渡函数</a:t>
            </a:r>
            <a:endParaRPr dirty="0"/>
          </a:p>
          <a:p>
            <a:pPr algn="l">
              <a:defRPr>
                <a:solidFill>
                  <a:schemeClr val="accent1">
                    <a:satOff val="2393"/>
                    <a:lumOff val="-24828"/>
                  </a:schemeClr>
                </a:solidFill>
                <a:latin typeface="Baskerville SemiBold"/>
                <a:ea typeface="Baskerville SemiBold"/>
                <a:cs typeface="Baskerville SemiBold"/>
                <a:sym typeface="Baskerville SemiBold"/>
              </a:defRPr>
            </a:pPr>
            <a:endParaRPr dirty="0"/>
          </a:p>
          <a:p>
            <a:pPr algn="l">
              <a:defRPr>
                <a:solidFill>
                  <a:schemeClr val="accent1">
                    <a:satOff val="2393"/>
                    <a:lumOff val="-24828"/>
                  </a:schemeClr>
                </a:solidFill>
                <a:latin typeface="Baskerville SemiBold"/>
                <a:ea typeface="Baskerville SemiBold"/>
                <a:cs typeface="Baskerville SemiBold"/>
                <a:sym typeface="Baskerville SemiBold"/>
              </a:defRPr>
            </a:pPr>
            <a:r>
              <a:rPr dirty="0" err="1"/>
              <a:t>transition-delay:指定开始出现的延迟时间</a:t>
            </a:r>
            <a:endParaRPr dirty="0"/>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a:spLocks noGrp="1"/>
          </p:cNvSpPr>
          <p:nvPr>
            <p:ph type="title"/>
          </p:nvPr>
        </p:nvSpPr>
        <p:spPr>
          <a:prstGeom prst="rect">
            <a:avLst/>
          </a:prstGeom>
        </p:spPr>
        <p:txBody>
          <a:bodyPr/>
          <a:lstStyle/>
          <a:p>
            <a:r>
              <a:t>CSS3提升部分</a:t>
            </a:r>
          </a:p>
        </p:txBody>
      </p:sp>
      <p:sp>
        <p:nvSpPr>
          <p:cNvPr id="256" name="Shape 256"/>
          <p:cNvSpPr/>
          <p:nvPr/>
        </p:nvSpPr>
        <p:spPr>
          <a:xfrm>
            <a:off x="548809" y="2003452"/>
            <a:ext cx="8833384"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Baskerville SemiBold"/>
                <a:ea typeface="Baskerville SemiBold"/>
                <a:cs typeface="Baskerville SemiBold"/>
                <a:sym typeface="Baskerville SemiBold"/>
              </a:defRPr>
            </a:lvl1pPr>
          </a:lstStyle>
          <a:p>
            <a:r>
              <a:t>transition  过渡动画可以参与过渡的属性</a:t>
            </a:r>
          </a:p>
        </p:txBody>
      </p:sp>
      <p:pic>
        <p:nvPicPr>
          <p:cNvPr id="257" name="pasted-image.tif"/>
          <p:cNvPicPr>
            <a:picLocks noChangeAspect="1"/>
          </p:cNvPicPr>
          <p:nvPr/>
        </p:nvPicPr>
        <p:blipFill>
          <a:blip r:embed="rId1"/>
          <a:stretch>
            <a:fillRect/>
          </a:stretch>
        </p:blipFill>
        <p:spPr>
          <a:xfrm>
            <a:off x="1368589" y="3176938"/>
            <a:ext cx="6997701" cy="5346701"/>
          </a:xfrm>
          <a:prstGeom prst="rect">
            <a:avLst/>
          </a:prstGeom>
          <a:ln w="12700">
            <a:miter lim="400000"/>
            <a:headEnd/>
            <a:tailEnd/>
          </a:ln>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p:cNvSpPr>
          <p:nvPr>
            <p:ph type="title"/>
          </p:nvPr>
        </p:nvSpPr>
        <p:spPr>
          <a:prstGeom prst="rect">
            <a:avLst/>
          </a:prstGeom>
        </p:spPr>
        <p:txBody>
          <a:bodyPr/>
          <a:lstStyle/>
          <a:p>
            <a:r>
              <a:t>CSS3提升部分</a:t>
            </a:r>
          </a:p>
        </p:txBody>
      </p:sp>
      <p:sp>
        <p:nvSpPr>
          <p:cNvPr id="260" name="Shape 260"/>
          <p:cNvSpPr/>
          <p:nvPr/>
        </p:nvSpPr>
        <p:spPr>
          <a:xfrm>
            <a:off x="548809" y="2003452"/>
            <a:ext cx="4590369"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Baskerville SemiBold"/>
                <a:ea typeface="Baskerville SemiBold"/>
                <a:cs typeface="Baskerville SemiBold"/>
                <a:sym typeface="Baskerville SemiBold"/>
              </a:defRPr>
            </a:lvl1pPr>
          </a:lstStyle>
          <a:p>
            <a:r>
              <a:t>animation  动画铺垫</a:t>
            </a:r>
          </a:p>
        </p:txBody>
      </p:sp>
      <p:sp>
        <p:nvSpPr>
          <p:cNvPr id="261" name="Shape 261"/>
          <p:cNvSpPr/>
          <p:nvPr/>
        </p:nvSpPr>
        <p:spPr>
          <a:xfrm>
            <a:off x="473474" y="3019790"/>
            <a:ext cx="11783277" cy="6540500"/>
          </a:xfrm>
          <a:prstGeom prst="rect">
            <a:avLst/>
          </a:prstGeom>
          <a:ln w="12700">
            <a:miter lim="400000"/>
          </a:ln>
        </p:spPr>
        <p:txBody>
          <a:bodyPr lIns="50800" tIns="50800" rIns="50800" bIns="50800" anchor="ctr">
            <a:spAutoFit/>
          </a:bodyPr>
          <a:lstStyle/>
          <a:p>
            <a:pPr algn="l">
              <a:lnSpc>
                <a:spcPct val="120000"/>
              </a:lnSpc>
              <a:defRPr sz="2700">
                <a:solidFill>
                  <a:schemeClr val="accent1">
                    <a:satOff val="2393"/>
                    <a:lumOff val="-24828"/>
                  </a:schemeClr>
                </a:solidFill>
                <a:latin typeface="Baskerville SemiBold"/>
                <a:ea typeface="Baskerville SemiBold"/>
                <a:cs typeface="Baskerville SemiBold"/>
                <a:sym typeface="Baskerville SemiBold"/>
              </a:defRPr>
            </a:pPr>
            <a:r>
              <a:t>动画关键帧 </a:t>
            </a:r>
          </a:p>
          <a:p>
            <a:pPr algn="l">
              <a:lnSpc>
                <a:spcPct val="120000"/>
              </a:lnSpc>
              <a:defRPr sz="2700">
                <a:solidFill>
                  <a:schemeClr val="accent1">
                    <a:satOff val="2393"/>
                    <a:lumOff val="-24828"/>
                  </a:schemeClr>
                </a:solidFill>
                <a:latin typeface="Baskerville SemiBold"/>
                <a:ea typeface="Baskerville SemiBold"/>
                <a:cs typeface="Baskerville SemiBold"/>
                <a:sym typeface="Baskerville SemiBold"/>
              </a:defRPr>
            </a:pPr>
            <a:r>
              <a:t>@keyframes </a:t>
            </a:r>
            <a:endParaRPr lang="en-US"/>
          </a:p>
          <a:p>
            <a:pPr algn="l">
              <a:lnSpc>
                <a:spcPct val="120000"/>
              </a:lnSpc>
              <a:defRPr sz="2700">
                <a:solidFill>
                  <a:schemeClr val="accent1">
                    <a:satOff val="2393"/>
                    <a:lumOff val="-24828"/>
                  </a:schemeClr>
                </a:solidFill>
                <a:latin typeface="Baskerville SemiBold"/>
                <a:ea typeface="Baskerville SemiBold"/>
                <a:cs typeface="Baskerville SemiBold"/>
                <a:sym typeface="Baskerville SemiBold"/>
              </a:defRPr>
            </a:pPr>
          </a:p>
          <a:p>
            <a:pPr algn="l">
              <a:lnSpc>
                <a:spcPct val="120000"/>
              </a:lnSpc>
              <a:defRPr sz="2700">
                <a:solidFill>
                  <a:schemeClr val="accent1">
                    <a:satOff val="2393"/>
                    <a:lumOff val="-24828"/>
                  </a:schemeClr>
                </a:solidFill>
                <a:latin typeface="Baskerville SemiBold"/>
                <a:ea typeface="Baskerville SemiBold"/>
                <a:cs typeface="Baskerville SemiBold"/>
                <a:sym typeface="Baskerville SemiBold"/>
              </a:defRPr>
            </a:pPr>
            <a:r>
              <a:t>animation 动画会按照keyframes 关键帧里面指定的帧状态而过渡执行。</a:t>
            </a:r>
          </a:p>
          <a:p>
            <a:pPr algn="l">
              <a:lnSpc>
                <a:spcPct val="120000"/>
              </a:lnSpc>
              <a:defRPr sz="2700">
                <a:solidFill>
                  <a:schemeClr val="accent1">
                    <a:satOff val="2393"/>
                    <a:lumOff val="-24828"/>
                  </a:schemeClr>
                </a:solidFill>
                <a:latin typeface="Baskerville SemiBold"/>
                <a:ea typeface="Baskerville SemiBold"/>
                <a:cs typeface="Baskerville SemiBold"/>
                <a:sym typeface="Baskerville SemiBold"/>
              </a:defRPr>
            </a:pPr>
            <a:r>
              <a:t>0% - 100% 代表动画的时间过渡</a:t>
            </a:r>
          </a:p>
          <a:p>
            <a:pPr algn="l">
              <a:lnSpc>
                <a:spcPct val="120000"/>
              </a:lnSpc>
              <a:defRPr sz="2700">
                <a:solidFill>
                  <a:schemeClr val="accent1">
                    <a:satOff val="2393"/>
                    <a:lumOff val="-24828"/>
                  </a:schemeClr>
                </a:solidFill>
                <a:latin typeface="Baskerville SemiBold"/>
                <a:ea typeface="Baskerville SemiBold"/>
                <a:cs typeface="Baskerville SemiBold"/>
                <a:sym typeface="Baskerville SemiBold"/>
              </a:defRPr>
            </a:pPr>
            <a:r>
              <a:t>@keyframes demoMove{</a:t>
            </a:r>
          </a:p>
          <a:p>
            <a:pPr lvl="1" algn="l">
              <a:lnSpc>
                <a:spcPct val="120000"/>
              </a:lnSpc>
              <a:defRPr sz="2700">
                <a:solidFill>
                  <a:schemeClr val="accent1">
                    <a:satOff val="2393"/>
                    <a:lumOff val="-24828"/>
                  </a:schemeClr>
                </a:solidFill>
                <a:latin typeface="Baskerville SemiBold"/>
                <a:ea typeface="Baskerville SemiBold"/>
                <a:cs typeface="Baskerville SemiBold"/>
                <a:sym typeface="Baskerville SemiBold"/>
              </a:defRPr>
            </a:pPr>
            <a:r>
              <a:t>0%{ background-color:red;}</a:t>
            </a:r>
          </a:p>
          <a:p>
            <a:pPr lvl="1" algn="l">
              <a:lnSpc>
                <a:spcPct val="120000"/>
              </a:lnSpc>
              <a:defRPr sz="2700">
                <a:solidFill>
                  <a:schemeClr val="accent1">
                    <a:satOff val="2393"/>
                    <a:lumOff val="-24828"/>
                  </a:schemeClr>
                </a:solidFill>
                <a:latin typeface="Baskerville SemiBold"/>
                <a:ea typeface="Baskerville SemiBold"/>
                <a:cs typeface="Baskerville SemiBold"/>
                <a:sym typeface="Baskerville SemiBold"/>
              </a:defRPr>
            </a:pPr>
            <a:r>
              <a:t>10%{ background-color:green;}</a:t>
            </a:r>
          </a:p>
          <a:p>
            <a:pPr lvl="1" algn="l">
              <a:lnSpc>
                <a:spcPct val="120000"/>
              </a:lnSpc>
              <a:defRPr sz="2700">
                <a:solidFill>
                  <a:schemeClr val="accent1">
                    <a:satOff val="2393"/>
                    <a:lumOff val="-24828"/>
                  </a:schemeClr>
                </a:solidFill>
                <a:latin typeface="Baskerville SemiBold"/>
                <a:ea typeface="Baskerville SemiBold"/>
                <a:cs typeface="Baskerville SemiBold"/>
                <a:sym typeface="Baskerville SemiBold"/>
              </a:defRPr>
            </a:pPr>
            <a:r>
              <a:t>20%{ background-color:white;}</a:t>
            </a:r>
          </a:p>
          <a:p>
            <a:pPr lvl="1" algn="l">
              <a:lnSpc>
                <a:spcPct val="120000"/>
              </a:lnSpc>
              <a:defRPr sz="2700">
                <a:solidFill>
                  <a:schemeClr val="accent1">
                    <a:satOff val="2393"/>
                    <a:lumOff val="-24828"/>
                  </a:schemeClr>
                </a:solidFill>
                <a:latin typeface="Baskerville SemiBold"/>
                <a:ea typeface="Baskerville SemiBold"/>
                <a:cs typeface="Baskerville SemiBold"/>
                <a:sym typeface="Baskerville SemiBold"/>
              </a:defRPr>
            </a:pPr>
            <a:r>
              <a:t>50%{ width:200px;}</a:t>
            </a:r>
          </a:p>
          <a:p>
            <a:pPr lvl="1" algn="l">
              <a:lnSpc>
                <a:spcPct val="120000"/>
              </a:lnSpc>
              <a:defRPr sz="2700">
                <a:solidFill>
                  <a:schemeClr val="accent1">
                    <a:satOff val="2393"/>
                    <a:lumOff val="-24828"/>
                  </a:schemeClr>
                </a:solidFill>
                <a:latin typeface="Baskerville SemiBold"/>
                <a:ea typeface="Baskerville SemiBold"/>
                <a:cs typeface="Baskerville SemiBold"/>
                <a:sym typeface="Baskerville SemiBold"/>
              </a:defRPr>
            </a:pPr>
            <a:r>
              <a:t>100%{ height:200px;}</a:t>
            </a:r>
          </a:p>
          <a:p>
            <a:pPr algn="l">
              <a:lnSpc>
                <a:spcPct val="120000"/>
              </a:lnSpc>
              <a:defRPr sz="2700">
                <a:solidFill>
                  <a:schemeClr val="accent1">
                    <a:satOff val="2393"/>
                    <a:lumOff val="-24828"/>
                  </a:schemeClr>
                </a:solidFill>
                <a:latin typeface="Baskerville SemiBold"/>
                <a:ea typeface="Baskerville SemiBold"/>
                <a:cs typeface="Baskerville SemiBold"/>
                <a:sym typeface="Baskerville SemiBold"/>
              </a:defRPr>
            </a:pPr>
            <a:r>
              <a:t>}</a:t>
            </a:r>
          </a:p>
          <a:p>
            <a:pPr algn="l">
              <a:lnSpc>
                <a:spcPct val="120000"/>
              </a:lnSpc>
              <a:defRPr sz="2700">
                <a:solidFill>
                  <a:schemeClr val="accent1">
                    <a:satOff val="2393"/>
                    <a:lumOff val="-24828"/>
                  </a:schemeClr>
                </a:solidFill>
                <a:latin typeface="Baskerville SemiBold"/>
                <a:ea typeface="Baskerville SemiBold"/>
                <a:cs typeface="Baskerville SemiBold"/>
                <a:sym typeface="Baskerville SemiBold"/>
              </a:defRPr>
            </a:pPr>
            <a:r>
              <a:t>帧频里面如果只有 0% 和 100%两个关键帧，那么可以用 from to 代替</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p:cNvSpPr>
          <p:nvPr>
            <p:ph type="title"/>
          </p:nvPr>
        </p:nvSpPr>
        <p:spPr>
          <a:prstGeom prst="rect">
            <a:avLst/>
          </a:prstGeom>
        </p:spPr>
        <p:txBody>
          <a:bodyPr/>
          <a:lstStyle/>
          <a:p>
            <a:r>
              <a:t>CSS3提升部分</a:t>
            </a:r>
          </a:p>
        </p:txBody>
      </p:sp>
      <p:sp>
        <p:nvSpPr>
          <p:cNvPr id="264" name="Shape 264"/>
          <p:cNvSpPr/>
          <p:nvPr/>
        </p:nvSpPr>
        <p:spPr>
          <a:xfrm>
            <a:off x="548809" y="2003452"/>
            <a:ext cx="3625169"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Baskerville SemiBold"/>
                <a:ea typeface="Baskerville SemiBold"/>
                <a:cs typeface="Baskerville SemiBold"/>
                <a:sym typeface="Baskerville SemiBold"/>
              </a:defRPr>
            </a:lvl1pPr>
          </a:lstStyle>
          <a:p>
            <a:r>
              <a:t>animation  动画</a:t>
            </a:r>
          </a:p>
        </p:txBody>
      </p:sp>
      <p:sp>
        <p:nvSpPr>
          <p:cNvPr id="265" name="Shape 265"/>
          <p:cNvSpPr/>
          <p:nvPr/>
        </p:nvSpPr>
        <p:spPr>
          <a:xfrm>
            <a:off x="485955" y="3118615"/>
            <a:ext cx="11783277" cy="5394325"/>
          </a:xfrm>
          <a:prstGeom prst="rect">
            <a:avLst/>
          </a:prstGeom>
          <a:ln w="12700">
            <a:miter lim="400000"/>
          </a:ln>
        </p:spPr>
        <p:txBody>
          <a:bodyPr lIns="50800" tIns="50800" rIns="50800" bIns="50800" anchor="ctr">
            <a:spAutoFit/>
          </a:bodyPr>
          <a:lstStyle/>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dirty="0"/>
              <a:t>animation 属性为css3的复合属性，主要包括以下子属性</a:t>
            </a:r>
            <a:endParaRPr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dirty="0"/>
              <a:t>animation-name:  </a:t>
            </a:r>
            <a:r>
              <a:rPr dirty="0" err="1"/>
              <a:t>此属性为执行动画的</a:t>
            </a:r>
            <a:r>
              <a:rPr dirty="0"/>
              <a:t> </a:t>
            </a:r>
            <a:r>
              <a:rPr dirty="0" err="1"/>
              <a:t>keyframe</a:t>
            </a:r>
            <a:r>
              <a:rPr dirty="0"/>
              <a:t> 名</a:t>
            </a:r>
            <a:endParaRPr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dirty="0" err="1"/>
              <a:t>animation-duration:此属性为动画执行的时间</a:t>
            </a:r>
            <a:endParaRPr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dirty="0" err="1"/>
              <a:t>animation-timing-function:指定过渡函数</a:t>
            </a:r>
            <a:r>
              <a:rPr lang="zh-CN" dirty="0" err="1">
                <a:ea typeface="宋体" panose="02010600030101010101" pitchFamily="2" charset="-122"/>
              </a:rPr>
              <a:t>速率</a:t>
            </a:r>
            <a:endParaRPr lang="zh-CN" dirty="0" err="1">
              <a:ea typeface="宋体" panose="02010600030101010101" pitchFamily="2" charset="-122"/>
            </a:endParaRPr>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dirty="0"/>
              <a:t>animation-delay: </a:t>
            </a:r>
            <a:r>
              <a:rPr dirty="0" err="1"/>
              <a:t>执行延迟时间</a:t>
            </a:r>
            <a:endParaRPr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dirty="0"/>
              <a:t>animation-direction: normal/reverse/alternate/alternate-reverse; </a:t>
            </a:r>
            <a:endParaRPr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dirty="0" err="1"/>
              <a:t>animation-iteration-count:infinite</a:t>
            </a:r>
            <a:r>
              <a:rPr dirty="0"/>
              <a:t>/number;</a:t>
            </a:r>
            <a:endParaRPr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dirty="0" err="1"/>
              <a:t>animation-fill-mode:forwards</a:t>
            </a:r>
            <a:r>
              <a:rPr dirty="0"/>
              <a:t>/backwards/both/none;</a:t>
            </a:r>
            <a:endParaRPr dirty="0"/>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p:cNvSpPr>
          <p:nvPr>
            <p:ph type="title"/>
          </p:nvPr>
        </p:nvSpPr>
        <p:spPr>
          <a:prstGeom prst="rect">
            <a:avLst/>
          </a:prstGeom>
        </p:spPr>
        <p:txBody>
          <a:bodyPr/>
          <a:lstStyle/>
          <a:p>
            <a:r>
              <a:t>CSS3提升部分</a:t>
            </a:r>
          </a:p>
        </p:txBody>
      </p:sp>
      <p:sp>
        <p:nvSpPr>
          <p:cNvPr id="264" name="Shape 264"/>
          <p:cNvSpPr/>
          <p:nvPr/>
        </p:nvSpPr>
        <p:spPr>
          <a:xfrm>
            <a:off x="548809" y="2003452"/>
            <a:ext cx="3625169"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Baskerville SemiBold"/>
                <a:ea typeface="Baskerville SemiBold"/>
                <a:cs typeface="Baskerville SemiBold"/>
                <a:sym typeface="Baskerville SemiBold"/>
              </a:defRPr>
            </a:lvl1pPr>
          </a:lstStyle>
          <a:p>
            <a:r>
              <a:t>animation  动画</a:t>
            </a:r>
          </a:p>
        </p:txBody>
      </p:sp>
      <p:sp>
        <p:nvSpPr>
          <p:cNvPr id="265" name="Shape 265"/>
          <p:cNvSpPr/>
          <p:nvPr/>
        </p:nvSpPr>
        <p:spPr>
          <a:xfrm>
            <a:off x="485955" y="2696429"/>
            <a:ext cx="11783277" cy="6238696"/>
          </a:xfrm>
          <a:prstGeom prst="rect">
            <a:avLst/>
          </a:prstGeom>
          <a:ln w="12700">
            <a:miter lim="400000"/>
          </a:ln>
        </p:spPr>
        <p:txBody>
          <a:bodyPr lIns="50800" tIns="50800" rIns="50800" bIns="50800" anchor="ctr">
            <a:spAutoFit/>
          </a:bodyPr>
          <a:lstStyle/>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en-US" sz="2800" dirty="0"/>
              <a:t>	   animation-iteration-count:</a:t>
            </a:r>
            <a:endParaRPr lang="en-US" sz="2800"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en-US" sz="2800" dirty="0"/>
              <a:t>	        </a:t>
            </a:r>
            <a:r>
              <a:rPr lang="zh-CN" altLang="en-US" sz="2800" dirty="0"/>
              <a:t>属性主要用来定义动画的播放次数。</a:t>
            </a:r>
            <a:endParaRPr lang="zh-CN" altLang="en-US" sz="2800"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zh-CN" altLang="en-US" sz="2800" dirty="0"/>
              <a:t>			</a:t>
            </a:r>
            <a:r>
              <a:rPr lang="en-US" sz="2800" dirty="0"/>
              <a:t>n </a:t>
            </a:r>
            <a:r>
              <a:rPr lang="zh-CN" altLang="en-US" sz="2800" dirty="0"/>
              <a:t>播放次数</a:t>
            </a:r>
            <a:endParaRPr lang="zh-CN" altLang="en-US" sz="2800"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zh-CN" altLang="en-US" sz="2800" dirty="0"/>
              <a:t>			</a:t>
            </a:r>
            <a:r>
              <a:rPr lang="en-US" sz="2800" dirty="0"/>
              <a:t>infinite </a:t>
            </a:r>
            <a:r>
              <a:rPr lang="zh-CN" altLang="en-US" sz="2800" dirty="0"/>
              <a:t>无限次</a:t>
            </a:r>
            <a:endParaRPr lang="zh-CN" altLang="en-US" sz="2800"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zh-CN" altLang="en-US" sz="2800" dirty="0"/>
              <a:t>       </a:t>
            </a:r>
            <a:r>
              <a:rPr lang="en-US" sz="2800" dirty="0"/>
              <a:t>animation-direction:</a:t>
            </a:r>
            <a:endParaRPr lang="en-US" sz="2800"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en-US" sz="2800" dirty="0"/>
              <a:t>	        </a:t>
            </a:r>
            <a:r>
              <a:rPr lang="zh-CN" altLang="en-US" sz="2800" dirty="0"/>
              <a:t>属性主要用来设置动画播放方向</a:t>
            </a:r>
            <a:endParaRPr lang="zh-CN" altLang="en-US" sz="2800"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zh-CN" altLang="en-US" sz="2800" dirty="0"/>
              <a:t>			</a:t>
            </a:r>
            <a:r>
              <a:rPr lang="en-US" sz="2800" dirty="0"/>
              <a:t>normal	</a:t>
            </a:r>
            <a:r>
              <a:rPr lang="zh-CN" altLang="en-US" sz="2800" dirty="0"/>
              <a:t>默认值。动画按正常播放。	测试 </a:t>
            </a:r>
            <a:r>
              <a:rPr lang="en-US" altLang="zh-CN" sz="2800" dirty="0"/>
              <a:t>»</a:t>
            </a:r>
            <a:endParaRPr lang="en-US" altLang="zh-CN" sz="2800"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en-US" altLang="zh-CN" sz="2800" dirty="0"/>
              <a:t>			</a:t>
            </a:r>
            <a:r>
              <a:rPr lang="en-US" sz="2800" dirty="0"/>
              <a:t>reverse	</a:t>
            </a:r>
            <a:r>
              <a:rPr lang="zh-CN" altLang="en-US" sz="2800" dirty="0"/>
              <a:t>动画反向播放。	测试 </a:t>
            </a:r>
            <a:r>
              <a:rPr lang="en-US" altLang="zh-CN" sz="2800" dirty="0"/>
              <a:t>»</a:t>
            </a:r>
            <a:endParaRPr lang="en-US" altLang="zh-CN" sz="2800"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en-US" altLang="zh-CN" sz="2800" dirty="0"/>
              <a:t>			</a:t>
            </a:r>
            <a:r>
              <a:rPr lang="en-US" sz="2800" dirty="0"/>
              <a:t>alternate	</a:t>
            </a:r>
            <a:r>
              <a:rPr lang="zh-CN" altLang="en-US" sz="2800" dirty="0"/>
              <a:t>动画在奇数次（</a:t>
            </a:r>
            <a:r>
              <a:rPr lang="en-US" altLang="zh-CN" sz="2800" dirty="0"/>
              <a:t>1</a:t>
            </a:r>
            <a:r>
              <a:rPr lang="zh-CN" altLang="en-US" sz="2800" dirty="0"/>
              <a:t>、</a:t>
            </a:r>
            <a:r>
              <a:rPr lang="en-US" altLang="zh-CN" sz="2800" dirty="0"/>
              <a:t>3</a:t>
            </a:r>
            <a:r>
              <a:rPr lang="zh-CN" altLang="en-US" sz="2800" dirty="0"/>
              <a:t>、</a:t>
            </a:r>
            <a:r>
              <a:rPr lang="en-US" altLang="zh-CN" sz="2800" dirty="0"/>
              <a:t>5...</a:t>
            </a:r>
            <a:r>
              <a:rPr lang="zh-CN" altLang="en-US" sz="2800" dirty="0"/>
              <a:t>）正向播放，在偶数次（</a:t>
            </a:r>
            <a:r>
              <a:rPr lang="en-US" altLang="zh-CN" sz="2800" dirty="0"/>
              <a:t>2</a:t>
            </a:r>
            <a:r>
              <a:rPr lang="zh-CN" altLang="en-US" sz="2800" dirty="0"/>
              <a:t>、</a:t>
            </a:r>
            <a:r>
              <a:rPr lang="en-US" altLang="zh-CN" sz="2800" dirty="0"/>
              <a:t>4</a:t>
            </a:r>
            <a:r>
              <a:rPr lang="zh-CN" altLang="en-US" sz="2800" dirty="0"/>
              <a:t>、</a:t>
            </a:r>
            <a:r>
              <a:rPr lang="en-US" altLang="zh-CN" sz="2800" dirty="0"/>
              <a:t>6...</a:t>
            </a:r>
            <a:r>
              <a:rPr lang="zh-CN" altLang="en-US" sz="2800" dirty="0"/>
              <a:t>）反向播放。	测试 </a:t>
            </a:r>
            <a:r>
              <a:rPr lang="en-US" altLang="zh-CN" sz="2800" dirty="0"/>
              <a:t>»</a:t>
            </a:r>
            <a:endParaRPr lang="en-US" altLang="zh-CN" sz="2800"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en-US" altLang="zh-CN" sz="2800" dirty="0"/>
              <a:t>			</a:t>
            </a:r>
            <a:r>
              <a:rPr lang="en-US" sz="2800" dirty="0"/>
              <a:t>alternate-reverse	</a:t>
            </a:r>
            <a:r>
              <a:rPr lang="zh-CN" altLang="en-US" sz="2800" dirty="0"/>
              <a:t>动画在奇数次（</a:t>
            </a:r>
            <a:r>
              <a:rPr lang="en-US" altLang="zh-CN" sz="2800" dirty="0"/>
              <a:t>1</a:t>
            </a:r>
            <a:r>
              <a:rPr lang="zh-CN" altLang="en-US" sz="2800" dirty="0"/>
              <a:t>、</a:t>
            </a:r>
            <a:r>
              <a:rPr lang="en-US" altLang="zh-CN" sz="2800" dirty="0"/>
              <a:t>3</a:t>
            </a:r>
            <a:r>
              <a:rPr lang="zh-CN" altLang="en-US" sz="2800" dirty="0"/>
              <a:t>、</a:t>
            </a:r>
            <a:r>
              <a:rPr lang="en-US" altLang="zh-CN" sz="2800" dirty="0"/>
              <a:t>5...</a:t>
            </a:r>
            <a:r>
              <a:rPr lang="zh-CN" altLang="en-US" sz="2800" dirty="0"/>
              <a:t>）反向播放，在偶数次（</a:t>
            </a:r>
            <a:r>
              <a:rPr lang="en-US" altLang="zh-CN" sz="2800" dirty="0"/>
              <a:t>2</a:t>
            </a:r>
            <a:r>
              <a:rPr lang="zh-CN" altLang="en-US" sz="2800" dirty="0"/>
              <a:t>、</a:t>
            </a:r>
            <a:r>
              <a:rPr lang="en-US" altLang="zh-CN" sz="2800" dirty="0"/>
              <a:t>4</a:t>
            </a:r>
            <a:r>
              <a:rPr lang="zh-CN" altLang="en-US" sz="2800" dirty="0"/>
              <a:t>、</a:t>
            </a:r>
            <a:r>
              <a:rPr lang="en-US" altLang="zh-CN" sz="2800" dirty="0"/>
              <a:t>6...</a:t>
            </a:r>
            <a:r>
              <a:rPr lang="zh-CN" altLang="en-US" sz="2800" dirty="0"/>
              <a:t>）正向播放。	测试 </a:t>
            </a:r>
            <a:r>
              <a:rPr lang="en-US" altLang="zh-CN" sz="2800" dirty="0"/>
              <a:t>»</a:t>
            </a:r>
            <a:endParaRPr sz="2800" dirty="0"/>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p:cNvSpPr>
          <p:nvPr>
            <p:ph type="title"/>
          </p:nvPr>
        </p:nvSpPr>
        <p:spPr>
          <a:prstGeom prst="rect">
            <a:avLst/>
          </a:prstGeom>
        </p:spPr>
        <p:txBody>
          <a:bodyPr/>
          <a:lstStyle/>
          <a:p>
            <a:r>
              <a:t>CSS3提升部分</a:t>
            </a:r>
          </a:p>
        </p:txBody>
      </p:sp>
      <p:sp>
        <p:nvSpPr>
          <p:cNvPr id="264" name="Shape 264"/>
          <p:cNvSpPr/>
          <p:nvPr/>
        </p:nvSpPr>
        <p:spPr>
          <a:xfrm>
            <a:off x="628322" y="1517649"/>
            <a:ext cx="3625169"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Baskerville SemiBold"/>
                <a:ea typeface="Baskerville SemiBold"/>
                <a:cs typeface="Baskerville SemiBold"/>
                <a:sym typeface="Baskerville SemiBold"/>
              </a:defRPr>
            </a:lvl1pPr>
          </a:lstStyle>
          <a:p>
            <a:r>
              <a:rPr dirty="0"/>
              <a:t>animation  </a:t>
            </a:r>
            <a:r>
              <a:rPr dirty="0" err="1"/>
              <a:t>动画</a:t>
            </a:r>
            <a:endParaRPr dirty="0"/>
          </a:p>
        </p:txBody>
      </p:sp>
      <p:sp>
        <p:nvSpPr>
          <p:cNvPr id="265" name="Shape 265"/>
          <p:cNvSpPr/>
          <p:nvPr/>
        </p:nvSpPr>
        <p:spPr>
          <a:xfrm>
            <a:off x="485955" y="2442022"/>
            <a:ext cx="11783277" cy="6747510"/>
          </a:xfrm>
          <a:prstGeom prst="rect">
            <a:avLst/>
          </a:prstGeom>
          <a:ln w="12700">
            <a:miter lim="400000"/>
          </a:ln>
        </p:spPr>
        <p:txBody>
          <a:bodyPr lIns="50800" tIns="50800" rIns="50800" bIns="50800" anchor="ctr">
            <a:spAutoFit/>
          </a:bodyPr>
          <a:lstStyle/>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zh-CN" altLang="en-US" sz="2400" dirty="0"/>
              <a:t> </a:t>
            </a:r>
            <a:r>
              <a:rPr lang="en-US" altLang="zh-CN" sz="2400" dirty="0"/>
              <a:t>animation-play-state:</a:t>
            </a:r>
            <a:endParaRPr lang="en-US" altLang="zh-CN" sz="2400"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en-US" altLang="zh-CN" sz="2400" dirty="0"/>
              <a:t>	        </a:t>
            </a:r>
            <a:r>
              <a:rPr lang="zh-CN" altLang="en-US" sz="2400" dirty="0"/>
              <a:t>属性主要用来控制元素动画的播放状态。</a:t>
            </a:r>
            <a:endParaRPr lang="zh-CN" altLang="en-US" sz="2400"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zh-CN" altLang="en-US" sz="2400" dirty="0"/>
              <a:t>			</a:t>
            </a:r>
            <a:r>
              <a:rPr lang="en-US" altLang="zh-CN" sz="2400" dirty="0"/>
              <a:t>running </a:t>
            </a:r>
            <a:r>
              <a:rPr lang="zh-CN" altLang="en-US" sz="2400" dirty="0"/>
              <a:t>播放</a:t>
            </a:r>
            <a:endParaRPr lang="zh-CN" altLang="en-US" sz="2400"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zh-CN" altLang="en-US" sz="2400" dirty="0"/>
              <a:t>			</a:t>
            </a:r>
            <a:r>
              <a:rPr lang="en-US" altLang="zh-CN" sz="2400" dirty="0"/>
              <a:t>paused  </a:t>
            </a:r>
            <a:r>
              <a:rPr lang="zh-CN" altLang="en-US" sz="2400" dirty="0"/>
              <a:t>暂停</a:t>
            </a:r>
            <a:endParaRPr lang="zh-CN" altLang="en-US" sz="2400"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en-US" altLang="zh-CN" sz="2400" dirty="0"/>
              <a:t>animation-fill-mode:</a:t>
            </a:r>
            <a:endParaRPr lang="en-US" altLang="zh-CN" sz="2400"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en-US" altLang="zh-CN" sz="2400" dirty="0"/>
              <a:t>            </a:t>
            </a:r>
            <a:r>
              <a:rPr lang="zh-CN" altLang="en-US" sz="2400" dirty="0"/>
              <a:t>属性定义在动画开始之前和结束之后发生的操作。主要具有四个属性值：</a:t>
            </a:r>
            <a:endParaRPr lang="zh-CN" altLang="en-US" sz="2400"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zh-CN" altLang="en-US" sz="2400" dirty="0"/>
              <a:t>			</a:t>
            </a:r>
            <a:r>
              <a:rPr lang="en-US" altLang="zh-CN" sz="2400" dirty="0"/>
              <a:t>none:</a:t>
            </a:r>
            <a:endParaRPr lang="en-US" altLang="zh-CN" sz="2400"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en-US" altLang="zh-CN" sz="2400" dirty="0"/>
              <a:t>				</a:t>
            </a:r>
            <a:r>
              <a:rPr lang="zh-CN" altLang="en-US" sz="2400" dirty="0"/>
              <a:t>默认值，表示动画将按预期进行和结束，在动画完成其最后一帧时，动画会反转到初始帧处	</a:t>
            </a:r>
            <a:endParaRPr lang="zh-CN" altLang="en-US" sz="2400"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zh-CN" altLang="en-US" sz="2400" dirty="0"/>
              <a:t>			</a:t>
            </a:r>
            <a:r>
              <a:rPr lang="en-US" altLang="zh-CN" sz="2400" dirty="0"/>
              <a:t>forwards:</a:t>
            </a:r>
            <a:endParaRPr lang="en-US" altLang="zh-CN" sz="2400"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en-US" altLang="zh-CN" sz="2400" dirty="0"/>
              <a:t>			    </a:t>
            </a:r>
            <a:r>
              <a:rPr lang="zh-CN" altLang="en-US" sz="2400" dirty="0"/>
              <a:t>表示动画在结束后继续应用最后的关键帧的位置</a:t>
            </a:r>
            <a:endParaRPr lang="zh-CN" altLang="en-US" sz="2400"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zh-CN" altLang="en-US" sz="2400" dirty="0"/>
              <a:t>			</a:t>
            </a:r>
            <a:r>
              <a:rPr lang="en-US" altLang="zh-CN" sz="2400" dirty="0"/>
              <a:t>backwards:</a:t>
            </a:r>
            <a:endParaRPr lang="en-US" altLang="zh-CN" sz="2400"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en-US" altLang="zh-CN" sz="2400" dirty="0"/>
              <a:t>			    </a:t>
            </a:r>
            <a:r>
              <a:rPr lang="zh-CN" altLang="en-US" sz="2400" dirty="0"/>
              <a:t>会在向元素应用动画样式时迅速应用动画的初始帧</a:t>
            </a:r>
            <a:endParaRPr lang="zh-CN" altLang="en-US" sz="2400"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zh-CN" altLang="en-US" sz="2400" dirty="0"/>
              <a:t>			</a:t>
            </a:r>
            <a:r>
              <a:rPr lang="en-US" altLang="zh-CN" sz="2400" dirty="0"/>
              <a:t>both:</a:t>
            </a:r>
            <a:endParaRPr lang="en-US" altLang="zh-CN" sz="2400" dirty="0"/>
          </a:p>
          <a:p>
            <a:pPr algn="l">
              <a:lnSpc>
                <a:spcPct val="120000"/>
              </a:lnSpc>
              <a:defRPr sz="3200">
                <a:solidFill>
                  <a:schemeClr val="accent1">
                    <a:satOff val="2393"/>
                    <a:lumOff val="-24828"/>
                  </a:schemeClr>
                </a:solidFill>
                <a:latin typeface="Baskerville SemiBold"/>
                <a:ea typeface="Baskerville SemiBold"/>
                <a:cs typeface="Baskerville SemiBold"/>
                <a:sym typeface="Baskerville SemiBold"/>
              </a:defRPr>
            </a:pPr>
            <a:r>
              <a:rPr lang="en-US" altLang="zh-CN" sz="2400" dirty="0"/>
              <a:t>			    </a:t>
            </a:r>
            <a:r>
              <a:rPr lang="zh-CN" altLang="en-US" sz="2400" dirty="0"/>
              <a:t>元素动画同时具有</a:t>
            </a:r>
            <a:r>
              <a:rPr lang="en-US" altLang="zh-CN" sz="2400" dirty="0"/>
              <a:t>forwards</a:t>
            </a:r>
            <a:r>
              <a:rPr lang="zh-CN" altLang="en-US" sz="2400" dirty="0"/>
              <a:t>和</a:t>
            </a:r>
            <a:r>
              <a:rPr lang="en-US" altLang="zh-CN" sz="2400" dirty="0"/>
              <a:t>backwards</a:t>
            </a:r>
            <a:r>
              <a:rPr lang="zh-CN" altLang="en-US" sz="2400" dirty="0"/>
              <a:t>效果</a:t>
            </a:r>
            <a:endParaRPr sz="2400" dirty="0"/>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a:spLocks noGrp="1"/>
          </p:cNvSpPr>
          <p:nvPr>
            <p:ph type="title"/>
          </p:nvPr>
        </p:nvSpPr>
        <p:spPr>
          <a:prstGeom prst="rect">
            <a:avLst/>
          </a:prstGeom>
        </p:spPr>
        <p:txBody>
          <a:bodyPr/>
          <a:lstStyle/>
          <a:p>
            <a:r>
              <a:rPr dirty="0"/>
              <a:t>CSS3提升部分</a:t>
            </a:r>
            <a:endParaRPr dirty="0"/>
          </a:p>
        </p:txBody>
      </p:sp>
      <p:sp>
        <p:nvSpPr>
          <p:cNvPr id="268" name="Shape 268"/>
          <p:cNvSpPr/>
          <p:nvPr/>
        </p:nvSpPr>
        <p:spPr>
          <a:xfrm>
            <a:off x="548809" y="2003452"/>
            <a:ext cx="4207682"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Baskerville SemiBold"/>
                <a:ea typeface="Baskerville SemiBold"/>
                <a:cs typeface="Baskerville SemiBold"/>
                <a:sym typeface="Baskerville SemiBold"/>
              </a:defRPr>
            </a:lvl1pPr>
          </a:lstStyle>
          <a:p>
            <a:r>
              <a:rPr dirty="0"/>
              <a:t>columns  </a:t>
            </a:r>
            <a:r>
              <a:rPr dirty="0" err="1"/>
              <a:t>多列布局</a:t>
            </a:r>
            <a:endParaRPr dirty="0"/>
          </a:p>
        </p:txBody>
      </p:sp>
      <p:sp>
        <p:nvSpPr>
          <p:cNvPr id="269" name="Shape 269"/>
          <p:cNvSpPr/>
          <p:nvPr/>
        </p:nvSpPr>
        <p:spPr>
          <a:xfrm>
            <a:off x="610761" y="2854261"/>
            <a:ext cx="11783277" cy="6196568"/>
          </a:xfrm>
          <a:prstGeom prst="rect">
            <a:avLst/>
          </a:prstGeom>
          <a:ln w="12700">
            <a:miter lim="400000"/>
          </a:ln>
        </p:spPr>
        <p:txBody>
          <a:bodyPr lIns="50800" tIns="50800" rIns="50800" bIns="50800" anchor="ctr">
            <a:spAutoFit/>
          </a:bodyPr>
          <a:lstStyle/>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dirty="0"/>
              <a:t>为了能在Web页面中方便实现类似报纸、杂志那种多列排版的布局，W3C特意给CSS3增加了一个多列布局模块（CSS Multi Column Layout Module）。它主要应用在文本的多列布局方面，这种布局在报纸和杂志上都使用了几十年了，但要在Web页面上实现这样的效果还是有相当大的难度，庆幸的是，CSS3的多列布局可以轻松实现。</a:t>
            </a:r>
            <a:endParaRPr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endParaRPr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dirty="0" err="1"/>
              <a:t>语法</a:t>
            </a:r>
            <a:r>
              <a:rPr dirty="0"/>
              <a:t>：</a:t>
            </a:r>
            <a:endParaRPr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dirty="0"/>
              <a:t>columns: [column-width] [column-count];</a:t>
            </a:r>
            <a:endParaRPr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dirty="0" err="1"/>
              <a:t>column-width:指每一列的宽度</a:t>
            </a:r>
            <a:r>
              <a:rPr lang="en-US" dirty="0"/>
              <a:t> </a:t>
            </a:r>
            <a:r>
              <a:rPr lang="zh-CN" altLang="en-US" dirty="0"/>
              <a:t>根据容器宽度自适应 （最小宽度） </a:t>
            </a:r>
            <a:endParaRPr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dirty="0" err="1"/>
              <a:t>column-count:指规定的列数</a:t>
            </a:r>
            <a:r>
              <a:rPr lang="en-US" dirty="0"/>
              <a:t> </a:t>
            </a:r>
            <a:r>
              <a:rPr lang="zh-CN" altLang="en-US" dirty="0"/>
              <a:t>唯一精准的是列数</a:t>
            </a:r>
            <a:endParaRPr lang="en-US" altLang="zh-CN"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zh-CN" altLang="en-US" dirty="0"/>
              <a:t>不要两一起使用 会乱</a:t>
            </a:r>
            <a:endParaRPr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hape 133"/>
          <p:cNvSpPr>
            <a:spLocks noGrp="1"/>
          </p:cNvSpPr>
          <p:nvPr>
            <p:ph type="title"/>
          </p:nvPr>
        </p:nvSpPr>
        <p:spPr>
          <a:prstGeom prst="rect">
            <a:avLst/>
          </a:prstGeom>
        </p:spPr>
        <p:txBody>
          <a:bodyPr/>
          <a:lstStyle/>
          <a:p>
            <a:r>
              <a:t>初探CSS3</a:t>
            </a:r>
          </a:p>
        </p:txBody>
      </p:sp>
      <p:sp>
        <p:nvSpPr>
          <p:cNvPr id="134" name="Shape 134"/>
          <p:cNvSpPr/>
          <p:nvPr/>
        </p:nvSpPr>
        <p:spPr>
          <a:xfrm>
            <a:off x="736356" y="2105652"/>
            <a:ext cx="6004943" cy="774701"/>
          </a:xfrm>
          <a:prstGeom prst="rect">
            <a:avLst/>
          </a:prstGeom>
          <a:ln w="12700">
            <a:miter lim="400000"/>
          </a:ln>
        </p:spPr>
        <p:txBody>
          <a:bodyPr wrap="none" lIns="50800" tIns="50800" rIns="50800" bIns="50800" anchor="ctr">
            <a:spAutoFit/>
          </a:bodyPr>
          <a:lstStyle>
            <a:lvl1pPr algn="l">
              <a:defRPr>
                <a:latin typeface="Baskerville SemiBold"/>
                <a:ea typeface="Baskerville SemiBold"/>
                <a:cs typeface="Baskerville SemiBold"/>
                <a:sym typeface="Baskerville SemiBold"/>
              </a:defRPr>
            </a:lvl1pPr>
          </a:lstStyle>
          <a:p>
            <a:r>
              <a:rPr dirty="0"/>
              <a:t>1.border-radius    —    </a:t>
            </a:r>
            <a:r>
              <a:rPr dirty="0" err="1"/>
              <a:t>圆角</a:t>
            </a:r>
            <a:endParaRPr dirty="0"/>
          </a:p>
        </p:txBody>
      </p:sp>
      <p:sp>
        <p:nvSpPr>
          <p:cNvPr id="135" name="Shape 135"/>
          <p:cNvSpPr/>
          <p:nvPr/>
        </p:nvSpPr>
        <p:spPr>
          <a:xfrm>
            <a:off x="815617" y="2890505"/>
            <a:ext cx="5331074" cy="6959601"/>
          </a:xfrm>
          <a:prstGeom prst="rect">
            <a:avLst/>
          </a:prstGeom>
          <a:ln w="12700">
            <a:miter lim="400000"/>
          </a:ln>
        </p:spPr>
        <p:txBody>
          <a:bodyPr wrap="none" lIns="50800" tIns="50800" rIns="50800" bIns="50800" anchor="ctr">
            <a:spAutoFit/>
          </a:bodyPr>
          <a:lstStyle/>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border-radius:20px;</a:t>
            </a: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/border-radius:20px 20px 20px 20px;</a:t>
            </a: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is equivalent to:</a:t>
            </a: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border-top-left-radius:20px;</a:t>
            </a: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border-top-right-radius:20px;</a:t>
            </a: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border-bottom-right-radius:20px;</a:t>
            </a: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border-bottom-left-radius:20px;</a:t>
            </a: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is equivalent to:</a:t>
            </a: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border-top-left-radius:20px 20px;</a:t>
            </a: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border-top-right-radius:20px 20px;</a:t>
            </a: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border-bottom-right-radius:20px 20px;</a:t>
            </a: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border-bottom-left-radius:20px 20px;</a:t>
            </a:r>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p:cNvSpPr>
          <p:nvPr>
            <p:ph type="title"/>
          </p:nvPr>
        </p:nvSpPr>
        <p:spPr>
          <a:prstGeom prst="rect">
            <a:avLst/>
          </a:prstGeom>
        </p:spPr>
        <p:txBody>
          <a:bodyPr/>
          <a:lstStyle/>
          <a:p>
            <a:r>
              <a:t>CSS3提升部分</a:t>
            </a:r>
          </a:p>
        </p:txBody>
      </p:sp>
      <p:sp>
        <p:nvSpPr>
          <p:cNvPr id="272" name="Shape 272"/>
          <p:cNvSpPr/>
          <p:nvPr/>
        </p:nvSpPr>
        <p:spPr>
          <a:xfrm>
            <a:off x="548809" y="2003452"/>
            <a:ext cx="4207682"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Baskerville SemiBold"/>
                <a:ea typeface="Baskerville SemiBold"/>
                <a:cs typeface="Baskerville SemiBold"/>
                <a:sym typeface="Baskerville SemiBold"/>
              </a:defRPr>
            </a:lvl1pPr>
          </a:lstStyle>
          <a:p>
            <a:r>
              <a:t>columns  多列布局</a:t>
            </a:r>
          </a:p>
        </p:txBody>
      </p:sp>
      <p:sp>
        <p:nvSpPr>
          <p:cNvPr id="273" name="Shape 273"/>
          <p:cNvSpPr/>
          <p:nvPr/>
        </p:nvSpPr>
        <p:spPr>
          <a:xfrm>
            <a:off x="610761" y="3693535"/>
            <a:ext cx="11783277" cy="4518025"/>
          </a:xfrm>
          <a:prstGeom prst="rect">
            <a:avLst/>
          </a:prstGeom>
          <a:ln w="12700">
            <a:miter lim="400000"/>
          </a:ln>
        </p:spPr>
        <p:txBody>
          <a:bodyPr lIns="50800" tIns="50800" rIns="50800" bIns="50800" anchor="ctr">
            <a:spAutoFit/>
          </a:bodyPr>
          <a:lstStyle/>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dirty="0" err="1"/>
              <a:t>column-gap:设置列与列之间的宽度，直接用数值表示即可</a:t>
            </a:r>
            <a:r>
              <a:rPr lang="en-US" dirty="0" err="1"/>
              <a:t>(eg:10px) </a:t>
            </a:r>
            <a:endParaRPr lang="en-US"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endParaRPr lang="en-US"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altLang="zh-CN" dirty="0"/>
              <a:t>column-gap</a:t>
            </a:r>
            <a:r>
              <a:rPr lang="zh-CN" altLang="en-US" dirty="0"/>
              <a:t>主要用来设置列与列之间的间距  如果没有显示设置</a:t>
            </a:r>
            <a:r>
              <a:rPr lang="en-US" altLang="zh-CN" dirty="0"/>
              <a:t>column-gap</a:t>
            </a:r>
            <a:r>
              <a:rPr lang="zh-CN" altLang="en-US" dirty="0"/>
              <a:t>值时，其值大小会根据浏览器默认的</a:t>
            </a:r>
            <a:r>
              <a:rPr lang="en-US" altLang="zh-CN" dirty="0"/>
              <a:t>font-size</a:t>
            </a:r>
            <a:r>
              <a:rPr lang="zh-CN" altLang="en-US" dirty="0"/>
              <a:t>来定</a:t>
            </a:r>
            <a:endParaRPr lang="en-US" altLang="zh-CN"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endParaRPr lang="en-US"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endParaRPr lang="en-US"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endParaRPr dirty="0"/>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p:cNvSpPr>
          <p:nvPr>
            <p:ph type="title"/>
          </p:nvPr>
        </p:nvSpPr>
        <p:spPr>
          <a:prstGeom prst="rect">
            <a:avLst/>
          </a:prstGeom>
        </p:spPr>
        <p:txBody>
          <a:bodyPr/>
          <a:lstStyle/>
          <a:p>
            <a:r>
              <a:t>CSS3提升部分</a:t>
            </a:r>
          </a:p>
        </p:txBody>
      </p:sp>
      <p:sp>
        <p:nvSpPr>
          <p:cNvPr id="272" name="Shape 272"/>
          <p:cNvSpPr/>
          <p:nvPr/>
        </p:nvSpPr>
        <p:spPr>
          <a:xfrm>
            <a:off x="548809" y="2003452"/>
            <a:ext cx="4207682"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Baskerville SemiBold"/>
                <a:ea typeface="Baskerville SemiBold"/>
                <a:cs typeface="Baskerville SemiBold"/>
                <a:sym typeface="Baskerville SemiBold"/>
              </a:defRPr>
            </a:lvl1pPr>
          </a:lstStyle>
          <a:p>
            <a:r>
              <a:t>columns  多列布局</a:t>
            </a:r>
          </a:p>
        </p:txBody>
      </p:sp>
      <p:sp>
        <p:nvSpPr>
          <p:cNvPr id="273" name="Shape 273"/>
          <p:cNvSpPr/>
          <p:nvPr/>
        </p:nvSpPr>
        <p:spPr>
          <a:xfrm>
            <a:off x="610761" y="2971119"/>
            <a:ext cx="11783277" cy="5962851"/>
          </a:xfrm>
          <a:prstGeom prst="rect">
            <a:avLst/>
          </a:prstGeom>
          <a:ln w="12700">
            <a:miter lim="400000"/>
          </a:ln>
        </p:spPr>
        <p:txBody>
          <a:bodyPr lIns="50800" tIns="50800" rIns="50800" bIns="50800" anchor="ctr">
            <a:spAutoFit/>
          </a:bodyPr>
          <a:lstStyle/>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zh-CN" altLang="en-US" sz="2000" dirty="0"/>
              <a:t>			但</a:t>
            </a:r>
            <a:r>
              <a:rPr lang="en-US" sz="2000" dirty="0"/>
              <a:t>column-rule</a:t>
            </a:r>
            <a:r>
              <a:rPr lang="zh-CN" altLang="en-US" sz="2000" dirty="0"/>
              <a:t>是不占用任何空间位置的，在列与列之间改变其宽度不会改变任何列的位置。</a:t>
            </a:r>
            <a:endParaRPr lang="zh-CN" altLang="en-US" sz="20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zh-CN" altLang="en-US" sz="2000" dirty="0"/>
              <a:t>			</a:t>
            </a:r>
            <a:r>
              <a:rPr lang="en-US" sz="2000" dirty="0"/>
              <a:t>column-rule-width: </a:t>
            </a:r>
            <a:endParaRPr lang="en-US" sz="20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sz="2000" dirty="0"/>
              <a:t>					          </a:t>
            </a:r>
            <a:r>
              <a:rPr lang="zh-CN" altLang="en-US" sz="2000" dirty="0"/>
              <a:t>类似于</a:t>
            </a:r>
            <a:r>
              <a:rPr lang="en-US" sz="2000" dirty="0"/>
              <a:t>border-width</a:t>
            </a:r>
            <a:r>
              <a:rPr lang="zh-CN" altLang="en-US" sz="2000" dirty="0"/>
              <a:t>属性，主要用来定义列边框的宽度，其默认值为“</a:t>
            </a:r>
            <a:r>
              <a:rPr lang="en-US" sz="2000" dirty="0"/>
              <a:t>medium”，</a:t>
            </a:r>
            <a:endParaRPr lang="en-US" sz="20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sz="2000" dirty="0"/>
              <a:t>							  column-rule-width</a:t>
            </a:r>
            <a:r>
              <a:rPr lang="zh-CN" altLang="en-US" sz="2000" dirty="0"/>
              <a:t>属性接受任意浮点数，但不接收负值。</a:t>
            </a:r>
            <a:endParaRPr lang="zh-CN" altLang="en-US" sz="20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zh-CN" altLang="en-US" sz="2000" dirty="0"/>
              <a:t>							  但也像</a:t>
            </a:r>
            <a:r>
              <a:rPr lang="en-US" sz="2000" dirty="0"/>
              <a:t>border-width</a:t>
            </a:r>
            <a:r>
              <a:rPr lang="zh-CN" altLang="en-US" sz="2000" dirty="0"/>
              <a:t>属性一样，可以使用关键词：</a:t>
            </a:r>
            <a:r>
              <a:rPr lang="en-US" sz="2000" dirty="0" err="1"/>
              <a:t>medium、thick</a:t>
            </a:r>
            <a:r>
              <a:rPr lang="zh-CN" altLang="en-US" sz="2000" dirty="0"/>
              <a:t>和</a:t>
            </a:r>
            <a:r>
              <a:rPr lang="en-US" sz="2000" dirty="0"/>
              <a:t>thin</a:t>
            </a:r>
            <a:endParaRPr lang="en-US" sz="20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sz="2000" dirty="0"/>
              <a:t>							  </a:t>
            </a:r>
            <a:endParaRPr lang="en-US" sz="20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sz="2000" dirty="0"/>
              <a:t>			column-rule-style: </a:t>
            </a:r>
            <a:endParaRPr lang="en-US" sz="20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sz="2000" dirty="0"/>
              <a:t>							  </a:t>
            </a:r>
            <a:r>
              <a:rPr lang="zh-CN" altLang="en-US" sz="2000" dirty="0"/>
              <a:t>类似于</a:t>
            </a:r>
            <a:r>
              <a:rPr lang="en-US" sz="2000" dirty="0"/>
              <a:t>border-style</a:t>
            </a:r>
            <a:r>
              <a:rPr lang="zh-CN" altLang="en-US" sz="2000" dirty="0"/>
              <a:t>属性，主要用来定义列边框样式，其默认值为“</a:t>
            </a:r>
            <a:r>
              <a:rPr lang="en-US" sz="2000" dirty="0"/>
              <a:t>none”。</a:t>
            </a:r>
            <a:endParaRPr lang="en-US" sz="20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sz="2000" dirty="0"/>
              <a:t>							  column-rule-style</a:t>
            </a:r>
            <a:r>
              <a:rPr lang="zh-CN" altLang="en-US" sz="2000" dirty="0"/>
              <a:t>属性值与</a:t>
            </a:r>
            <a:r>
              <a:rPr lang="en-US" sz="2000" dirty="0"/>
              <a:t>border-style</a:t>
            </a:r>
            <a:r>
              <a:rPr lang="zh-CN" altLang="en-US" sz="2000" dirty="0"/>
              <a:t>属值相同，</a:t>
            </a:r>
            <a:endParaRPr lang="zh-CN" altLang="en-US" sz="20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zh-CN" altLang="en-US" sz="2000" dirty="0"/>
              <a:t>							  包括</a:t>
            </a:r>
            <a:r>
              <a:rPr lang="en-US" sz="2000" dirty="0"/>
              <a:t>none、hidden、dotted、dashed、solid、double、groove、ridge、inset、outset				  			</a:t>
            </a:r>
            <a:endParaRPr lang="en-US" sz="20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sz="2000" dirty="0"/>
              <a:t>			column-rule-color: </a:t>
            </a:r>
            <a:r>
              <a:rPr lang="zh-CN" altLang="en-US" sz="2000" dirty="0"/>
              <a:t>颜色</a:t>
            </a:r>
            <a:endParaRPr lang="en-US" sz="2000" dirty="0"/>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p:cNvSpPr>
          <p:nvPr>
            <p:ph type="title"/>
          </p:nvPr>
        </p:nvSpPr>
        <p:spPr>
          <a:prstGeom prst="rect">
            <a:avLst/>
          </a:prstGeom>
        </p:spPr>
        <p:txBody>
          <a:bodyPr/>
          <a:lstStyle/>
          <a:p>
            <a:r>
              <a:t>CSS3提升部分</a:t>
            </a:r>
          </a:p>
        </p:txBody>
      </p:sp>
      <p:sp>
        <p:nvSpPr>
          <p:cNvPr id="272" name="Shape 272"/>
          <p:cNvSpPr/>
          <p:nvPr/>
        </p:nvSpPr>
        <p:spPr>
          <a:xfrm>
            <a:off x="548809" y="2003452"/>
            <a:ext cx="4207682"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Baskerville SemiBold"/>
                <a:ea typeface="Baskerville SemiBold"/>
                <a:cs typeface="Baskerville SemiBold"/>
                <a:sym typeface="Baskerville SemiBold"/>
              </a:defRPr>
            </a:lvl1pPr>
          </a:lstStyle>
          <a:p>
            <a:r>
              <a:t>columns  多列布局</a:t>
            </a:r>
          </a:p>
        </p:txBody>
      </p:sp>
      <p:sp>
        <p:nvSpPr>
          <p:cNvPr id="273" name="Shape 273"/>
          <p:cNvSpPr/>
          <p:nvPr/>
        </p:nvSpPr>
        <p:spPr>
          <a:xfrm>
            <a:off x="610761" y="4790813"/>
            <a:ext cx="11783277" cy="2323465"/>
          </a:xfrm>
          <a:prstGeom prst="rect">
            <a:avLst/>
          </a:prstGeom>
          <a:ln w="12700">
            <a:miter lim="400000"/>
          </a:ln>
        </p:spPr>
        <p:txBody>
          <a:bodyPr lIns="50800" tIns="50800" rIns="50800" bIns="50800" anchor="ctr">
            <a:spAutoFit/>
          </a:bodyPr>
          <a:lstStyle/>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endParaRPr lang="en-US"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dirty="0"/>
              <a:t>column-span: </a:t>
            </a:r>
            <a:r>
              <a:rPr lang="en-US" dirty="0">
                <a:sym typeface="+mn-ea"/>
              </a:rPr>
              <a:t>1/all </a:t>
            </a:r>
            <a:endParaRPr lang="en-US" dirty="0">
              <a:sym typeface="+mn-ea"/>
            </a:endParaRPr>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dirty="0"/>
              <a:t>设置多列布局元素内的子元素，可以跨列，类似标题效果。即一个新闻标题要横跨所有内容列。注：此属性要在子元素上设置。</a:t>
            </a:r>
            <a:endParaRPr lang="zh-CN" altLang="en-US" dirty="0">
              <a:ea typeface="宋体" panose="02010600030101010101" pitchFamily="2" charset="-122"/>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a:spLocks noGrp="1"/>
          </p:cNvSpPr>
          <p:nvPr>
            <p:ph type="title"/>
          </p:nvPr>
        </p:nvSpPr>
        <p:spPr>
          <a:prstGeom prst="rect">
            <a:avLst/>
          </a:prstGeom>
        </p:spPr>
        <p:txBody>
          <a:bodyPr/>
          <a:lstStyle/>
          <a:p>
            <a:r>
              <a:t>CSS3提升部分</a:t>
            </a:r>
          </a:p>
        </p:txBody>
      </p:sp>
      <p:sp>
        <p:nvSpPr>
          <p:cNvPr id="268" name="Shape 268"/>
          <p:cNvSpPr/>
          <p:nvPr/>
        </p:nvSpPr>
        <p:spPr>
          <a:xfrm>
            <a:off x="548809" y="2047118"/>
            <a:ext cx="1077218" cy="687368"/>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Baskerville SemiBold"/>
                <a:ea typeface="Baskerville SemiBold"/>
                <a:cs typeface="Baskerville SemiBold"/>
                <a:sym typeface="Baskerville SemiBold"/>
              </a:defRPr>
            </a:lvl1pPr>
          </a:lstStyle>
          <a:p>
            <a:r>
              <a:rPr lang="en-US" altLang="zh-CN" dirty="0"/>
              <a:t>hack</a:t>
            </a:r>
            <a:endParaRPr dirty="0"/>
          </a:p>
        </p:txBody>
      </p:sp>
      <p:sp>
        <p:nvSpPr>
          <p:cNvPr id="269" name="Shape 269"/>
          <p:cNvSpPr/>
          <p:nvPr/>
        </p:nvSpPr>
        <p:spPr>
          <a:xfrm>
            <a:off x="610761" y="2577261"/>
            <a:ext cx="11783277" cy="6750566"/>
          </a:xfrm>
          <a:prstGeom prst="rect">
            <a:avLst/>
          </a:prstGeom>
          <a:ln w="12700">
            <a:miter lim="400000"/>
          </a:ln>
        </p:spPr>
        <p:txBody>
          <a:bodyPr lIns="50800" tIns="50800" rIns="50800" bIns="50800" anchor="ctr">
            <a:spAutoFit/>
          </a:bodyPr>
          <a:lstStyle/>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sz="1800" dirty="0"/>
              <a:t>			 </a:t>
            </a:r>
            <a:r>
              <a:rPr lang="zh-CN" altLang="en-US" sz="1800" dirty="0"/>
              <a:t>假设现在列宽为</a:t>
            </a:r>
            <a:r>
              <a:rPr lang="en-US" altLang="zh-CN" sz="1800" dirty="0"/>
              <a:t>195</a:t>
            </a:r>
            <a:r>
              <a:rPr lang="en-US" sz="1800" dirty="0"/>
              <a:t>px,</a:t>
            </a:r>
            <a:r>
              <a:rPr lang="zh-CN" altLang="en-US" sz="1800" dirty="0"/>
              <a:t>同时列之间的距离为</a:t>
            </a:r>
            <a:r>
              <a:rPr lang="en-US" altLang="zh-CN" sz="1800" dirty="0"/>
              <a:t>0</a:t>
            </a:r>
            <a:r>
              <a:rPr lang="zh-CN" altLang="en-US" sz="1800" dirty="0"/>
              <a:t>；而且他们之间没有任何样式</a:t>
            </a:r>
            <a:endParaRPr lang="zh-CN" altLang="en-US" sz="18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zh-CN" altLang="en-US" sz="1800" dirty="0"/>
              <a:t>             此时两列的宽度为了填补列与列之间的空间，他们两列的宽度自动变成了变大 </a:t>
            </a:r>
            <a:r>
              <a:rPr lang="en-US" altLang="zh-CN" sz="1800" dirty="0"/>
              <a:t>200</a:t>
            </a:r>
            <a:r>
              <a:rPr lang="en-US" sz="1800" dirty="0"/>
              <a:t>px。</a:t>
            </a:r>
            <a:endParaRPr lang="en-US" sz="18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sz="1800" dirty="0"/>
              <a:t>			 </a:t>
            </a:r>
            <a:r>
              <a:rPr lang="zh-CN" altLang="en-US" sz="1800" dirty="0"/>
              <a:t>大家还可以测试一下，当你把</a:t>
            </a:r>
            <a:r>
              <a:rPr lang="en-US" sz="1800" dirty="0"/>
              <a:t>column-gap</a:t>
            </a:r>
            <a:r>
              <a:rPr lang="zh-CN" altLang="en-US" sz="1800" dirty="0"/>
              <a:t>样式禁掉时，此时列只会显示一列，</a:t>
            </a:r>
            <a:r>
              <a:rPr lang="en-US" altLang="zh-CN" sz="1800" dirty="0"/>
              <a:t>(</a:t>
            </a:r>
            <a:r>
              <a:rPr lang="zh-CN" altLang="en-US" sz="1800" dirty="0"/>
              <a:t>因为加上</a:t>
            </a:r>
            <a:r>
              <a:rPr lang="en-US" altLang="zh-CN" sz="1800" dirty="0"/>
              <a:t>gab </a:t>
            </a:r>
            <a:r>
              <a:rPr lang="zh-CN" altLang="en-US" sz="1800" dirty="0"/>
              <a:t>外部容器容纳不下了 所以变成了一列</a:t>
            </a:r>
            <a:r>
              <a:rPr lang="en-US" altLang="zh-CN" sz="1800" dirty="0"/>
              <a:t>)</a:t>
            </a:r>
            <a:r>
              <a:rPr lang="zh-CN" altLang="en-US" sz="1800" dirty="0"/>
              <a:t>前面也说过，</a:t>
            </a:r>
            <a:endParaRPr lang="zh-CN" altLang="en-US" sz="18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zh-CN" altLang="en-US" sz="1800" dirty="0"/>
              <a:t>			 </a:t>
            </a:r>
            <a:endParaRPr lang="zh-CN" altLang="en-US" sz="18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zh-CN" altLang="en-US" sz="1800" dirty="0"/>
              <a:t>			 如果没有显示设置</a:t>
            </a:r>
            <a:r>
              <a:rPr lang="en-US" sz="1800" dirty="0"/>
              <a:t>column-gap</a:t>
            </a:r>
            <a:r>
              <a:rPr lang="zh-CN" altLang="en-US" sz="1800" dirty="0"/>
              <a:t>值时，其值大小会根据你所设置的</a:t>
            </a:r>
            <a:r>
              <a:rPr lang="en-US" sz="1800" dirty="0"/>
              <a:t>font-size</a:t>
            </a:r>
            <a:r>
              <a:rPr lang="zh-CN" altLang="en-US" sz="1800" dirty="0"/>
              <a:t>来定，</a:t>
            </a:r>
            <a:endParaRPr lang="zh-CN" altLang="en-US" sz="18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zh-CN" altLang="en-US" sz="1800" dirty="0"/>
              <a:t>			 因此容器无法容现两列的位置，从而第一列宽度扩展到容器大小一样			 </a:t>
            </a:r>
            <a:endParaRPr lang="en-US" altLang="zh-CN" sz="18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altLang="zh-CN" sz="1800" dirty="0"/>
              <a:t>		 .</a:t>
            </a:r>
            <a:r>
              <a:rPr lang="en-US" sz="1800" dirty="0" err="1"/>
              <a:t>colGapHack</a:t>
            </a:r>
            <a:r>
              <a:rPr lang="en-US" sz="1800" dirty="0"/>
              <a:t> {</a:t>
            </a:r>
            <a:endParaRPr lang="en-US" sz="18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sz="1800" dirty="0"/>
              <a:t>			width: 400px;</a:t>
            </a:r>
            <a:endParaRPr lang="en-US" sz="18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sz="1800" dirty="0"/>
              <a:t>			border: 1px solid #008000;</a:t>
            </a:r>
            <a:endParaRPr lang="en-US" sz="18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sz="1800" dirty="0"/>
              <a:t>			-</a:t>
            </a:r>
            <a:r>
              <a:rPr lang="en-US" sz="1800" dirty="0" err="1"/>
              <a:t>moz</a:t>
            </a:r>
            <a:r>
              <a:rPr lang="en-US" sz="1800" dirty="0"/>
              <a:t>-column-width: 195px;</a:t>
            </a:r>
            <a:endParaRPr lang="en-US" sz="18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sz="1800" dirty="0"/>
              <a:t>			-</a:t>
            </a:r>
            <a:r>
              <a:rPr lang="en-US" sz="1800" dirty="0" err="1"/>
              <a:t>webkit</a:t>
            </a:r>
            <a:r>
              <a:rPr lang="en-US" sz="1800" dirty="0"/>
              <a:t>-column-width: 195px;</a:t>
            </a:r>
            <a:endParaRPr lang="en-US" sz="18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sz="1800" dirty="0"/>
              <a:t>			column-width: 195px;</a:t>
            </a:r>
            <a:endParaRPr lang="en-US" sz="18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sz="1800" dirty="0"/>
              <a:t>			-</a:t>
            </a:r>
            <a:r>
              <a:rPr lang="en-US" sz="1800" dirty="0" err="1"/>
              <a:t>moz</a:t>
            </a:r>
            <a:r>
              <a:rPr lang="en-US" sz="1800" dirty="0"/>
              <a:t>-column-gap: 0;</a:t>
            </a:r>
            <a:endParaRPr lang="en-US" sz="18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sz="1800" dirty="0"/>
              <a:t>			-</a:t>
            </a:r>
            <a:r>
              <a:rPr lang="en-US" sz="1800" dirty="0" err="1"/>
              <a:t>webkit</a:t>
            </a:r>
            <a:r>
              <a:rPr lang="en-US" sz="1800" dirty="0"/>
              <a:t>-column-gap: 0;</a:t>
            </a:r>
            <a:endParaRPr lang="en-US" sz="18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sz="1800" dirty="0"/>
              <a:t>			column-gap: 0;</a:t>
            </a:r>
            <a:endParaRPr lang="en-US" sz="18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sz="1800" dirty="0"/>
              <a:t>			-</a:t>
            </a:r>
            <a:r>
              <a:rPr lang="en-US" sz="1800" dirty="0" err="1"/>
              <a:t>moz</a:t>
            </a:r>
            <a:r>
              <a:rPr lang="en-US" sz="1800" dirty="0"/>
              <a:t>-column-rule: 0 none; </a:t>
            </a:r>
            <a:endParaRPr lang="en-US" sz="18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sz="1800" dirty="0"/>
              <a:t>			-</a:t>
            </a:r>
            <a:r>
              <a:rPr lang="en-US" sz="1800" dirty="0" err="1"/>
              <a:t>webkit</a:t>
            </a:r>
            <a:r>
              <a:rPr lang="en-US" sz="1800" dirty="0"/>
              <a:t>-column-rule: 0 none;</a:t>
            </a:r>
            <a:endParaRPr lang="en-US" sz="18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sz="1800" dirty="0"/>
              <a:t>			column-rule: 0 none;			 </a:t>
            </a:r>
            <a:endParaRPr lang="en-US" sz="1800"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lang="en-US" sz="1800" dirty="0"/>
              <a:t>		 }</a:t>
            </a:r>
            <a:endParaRPr sz="1800" dirty="0"/>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a:spLocks noGrp="1"/>
          </p:cNvSpPr>
          <p:nvPr>
            <p:ph type="title"/>
          </p:nvPr>
        </p:nvSpPr>
        <p:spPr>
          <a:prstGeom prst="rect">
            <a:avLst/>
          </a:prstGeom>
        </p:spPr>
        <p:txBody>
          <a:bodyPr/>
          <a:lstStyle/>
          <a:p>
            <a:r>
              <a:t>CSS3提升部分</a:t>
            </a:r>
          </a:p>
        </p:txBody>
      </p:sp>
      <p:sp>
        <p:nvSpPr>
          <p:cNvPr id="268" name="Shape 268"/>
          <p:cNvSpPr/>
          <p:nvPr/>
        </p:nvSpPr>
        <p:spPr>
          <a:xfrm>
            <a:off x="548809" y="2047118"/>
            <a:ext cx="1077218" cy="687368"/>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Baskerville SemiBold"/>
                <a:ea typeface="Baskerville SemiBold"/>
                <a:cs typeface="Baskerville SemiBold"/>
                <a:sym typeface="Baskerville SemiBold"/>
              </a:defRPr>
            </a:lvl1pPr>
          </a:lstStyle>
          <a:p>
            <a:r>
              <a:rPr lang="en-US" altLang="zh-CN" dirty="0"/>
              <a:t>hack</a:t>
            </a:r>
            <a:endParaRPr dirty="0"/>
          </a:p>
        </p:txBody>
      </p:sp>
      <p:sp>
        <p:nvSpPr>
          <p:cNvPr id="269" name="Shape 269"/>
          <p:cNvSpPr/>
          <p:nvPr/>
        </p:nvSpPr>
        <p:spPr>
          <a:xfrm>
            <a:off x="610761" y="5757137"/>
            <a:ext cx="11783277" cy="390813"/>
          </a:xfrm>
          <a:prstGeom prst="rect">
            <a:avLst/>
          </a:prstGeom>
          <a:ln w="12700">
            <a:miter lim="400000"/>
          </a:ln>
        </p:spPr>
        <p:txBody>
          <a:bodyPr lIns="50800" tIns="50800" rIns="50800" bIns="50800" anchor="ctr">
            <a:spAutoFit/>
          </a:bodyPr>
          <a:lstStyle/>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endParaRPr sz="1800" dirty="0"/>
          </a:p>
        </p:txBody>
      </p:sp>
      <p:sp>
        <p:nvSpPr>
          <p:cNvPr id="2" name="矩形 1"/>
          <p:cNvSpPr/>
          <p:nvPr/>
        </p:nvSpPr>
        <p:spPr>
          <a:xfrm>
            <a:off x="1994535" y="2273300"/>
            <a:ext cx="10247630" cy="6256655"/>
          </a:xfrm>
          <a:prstGeom prst="rect">
            <a:avLst/>
          </a:prstGeom>
        </p:spPr>
        <p:txBody>
          <a:bodyPr wrap="square">
            <a:spAutoFit/>
          </a:bodyPr>
          <a:lstStyle/>
          <a:p>
            <a:pPr algn="l"/>
            <a:endParaRPr lang="zh-CN" altLang="en-US" sz="2000" dirty="0"/>
          </a:p>
          <a:p>
            <a:pPr algn="l"/>
            <a:r>
              <a:rPr lang="zh-CN" altLang="en-US" sz="2000" dirty="0"/>
              <a:t>		 	hack2</a:t>
            </a:r>
            <a:endParaRPr lang="zh-CN" altLang="en-US" sz="2000" dirty="0"/>
          </a:p>
          <a:p>
            <a:pPr algn="l"/>
            <a:r>
              <a:rPr lang="zh-CN" altLang="en-US" sz="2000" dirty="0"/>
              <a:t>			虽然设置的列宽大于元素容器的宽度(两列的宽度 加上默认的gap 大于 width)，但并不会让元素内容按列的宽度进行布局而撑破元素容器。他只会把列宽降到与元素容器宽度相等。</a:t>
            </a:r>
            <a:endParaRPr lang="zh-CN" altLang="en-US" sz="2000" dirty="0"/>
          </a:p>
          <a:p>
            <a:pPr algn="l"/>
            <a:r>
              <a:rPr lang="zh-CN" altLang="en-US" sz="2000" dirty="0"/>
              <a:t>			</a:t>
            </a:r>
            <a:endParaRPr lang="zh-CN" altLang="en-US" sz="2000" dirty="0"/>
          </a:p>
          <a:p>
            <a:pPr algn="l"/>
            <a:r>
              <a:rPr lang="zh-CN" altLang="en-US" sz="2000" dirty="0"/>
              <a:t>			解决办法:</a:t>
            </a:r>
            <a:endParaRPr lang="zh-CN" altLang="en-US" sz="2000" dirty="0"/>
          </a:p>
          <a:p>
            <a:pPr algn="l"/>
            <a:r>
              <a:rPr lang="zh-CN" altLang="en-US" sz="2000" dirty="0"/>
              <a:t>			column-width = (width-(n-1)*font-size)/n  /*其中n大于或等于2;并且其他值为默认值</a:t>
            </a:r>
            <a:endParaRPr lang="zh-CN" altLang="en-US" sz="2000" dirty="0"/>
          </a:p>
          <a:p>
            <a:pPr algn="l"/>
            <a:r>
              <a:rPr lang="zh-CN" altLang="en-US" sz="2000" dirty="0"/>
              <a:t>			如当n为2 时 所设置的column-width 大于上面公式算出的值 那么 就会变成1列</a:t>
            </a:r>
            <a:endParaRPr lang="zh-CN" altLang="en-US" sz="2000" dirty="0"/>
          </a:p>
          <a:p>
            <a:pPr algn="l"/>
            <a:r>
              <a:rPr lang="zh-CN" altLang="en-US" sz="2000" dirty="0"/>
              <a:t>			（Opera下最好再减1个px，当然如果你是中文的话也最好这样做，减1-2px，至于为什么，我也说不清楚。） </a:t>
            </a:r>
            <a:endParaRPr lang="zh-CN" altLang="en-US" sz="2000" dirty="0"/>
          </a:p>
          <a:p>
            <a:pPr algn="l"/>
            <a:r>
              <a:rPr lang="zh-CN" altLang="en-US" sz="2000" dirty="0"/>
              <a:t>		 .colBigWidth {</a:t>
            </a:r>
            <a:endParaRPr lang="zh-CN" altLang="en-US" sz="2000" dirty="0"/>
          </a:p>
          <a:p>
            <a:pPr algn="l"/>
            <a:r>
              <a:rPr lang="zh-CN" altLang="en-US" sz="2000" dirty="0"/>
              <a:t>			width: 400px;</a:t>
            </a:r>
            <a:endParaRPr lang="zh-CN" altLang="en-US" sz="2000" dirty="0"/>
          </a:p>
          <a:p>
            <a:pPr algn="l"/>
            <a:r>
              <a:rPr lang="zh-CN" altLang="en-US" sz="2000" dirty="0"/>
              <a:t>			border: 1px solid #008000;</a:t>
            </a:r>
            <a:endParaRPr lang="zh-CN" altLang="en-US" sz="2000" dirty="0"/>
          </a:p>
          <a:p>
            <a:pPr algn="l"/>
            <a:r>
              <a:rPr lang="zh-CN" altLang="en-US" sz="2000" dirty="0"/>
              <a:t>			-moz-column-width: 200px;</a:t>
            </a:r>
            <a:endParaRPr lang="zh-CN" altLang="en-US" sz="2000" dirty="0"/>
          </a:p>
          <a:p>
            <a:pPr algn="l"/>
            <a:r>
              <a:rPr lang="zh-CN" altLang="en-US" sz="2000" dirty="0"/>
              <a:t>			-webkit-column-width: 200px;</a:t>
            </a:r>
            <a:endParaRPr lang="zh-CN" altLang="en-US" sz="2000" dirty="0"/>
          </a:p>
          <a:p>
            <a:pPr algn="l"/>
            <a:r>
              <a:rPr lang="zh-CN" altLang="en-US" sz="2000" dirty="0"/>
              <a:t>			column-width: 200px;			 </a:t>
            </a:r>
            <a:endParaRPr lang="zh-CN" altLang="en-US" sz="2000" dirty="0"/>
          </a:p>
          <a:p>
            <a:pPr algn="l"/>
            <a:r>
              <a:rPr lang="zh-CN" altLang="en-US" sz="2000" dirty="0"/>
              <a:t>		 }</a:t>
            </a:r>
            <a:endParaRPr lang="zh-CN" altLang="en-US" sz="2000" dirty="0"/>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a:spLocks noGrp="1"/>
          </p:cNvSpPr>
          <p:nvPr>
            <p:ph type="title"/>
          </p:nvPr>
        </p:nvSpPr>
        <p:spPr>
          <a:prstGeom prst="rect">
            <a:avLst/>
          </a:prstGeom>
        </p:spPr>
        <p:txBody>
          <a:bodyPr/>
          <a:lstStyle/>
          <a:p>
            <a:r>
              <a:t>CSS3提升部分</a:t>
            </a:r>
          </a:p>
        </p:txBody>
      </p:sp>
      <p:sp>
        <p:nvSpPr>
          <p:cNvPr id="276" name="Shape 276"/>
          <p:cNvSpPr/>
          <p:nvPr/>
        </p:nvSpPr>
        <p:spPr>
          <a:xfrm>
            <a:off x="548809" y="2003452"/>
            <a:ext cx="1562101"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Baskerville SemiBold"/>
                <a:ea typeface="Baskerville SemiBold"/>
                <a:cs typeface="Baskerville SemiBold"/>
                <a:sym typeface="Baskerville SemiBold"/>
              </a:defRPr>
            </a:lvl1pPr>
          </a:lstStyle>
          <a:p>
            <a:r>
              <a:t>盒模型</a:t>
            </a:r>
          </a:p>
        </p:txBody>
      </p:sp>
      <p:sp>
        <p:nvSpPr>
          <p:cNvPr id="277" name="Shape 277"/>
          <p:cNvSpPr/>
          <p:nvPr/>
        </p:nvSpPr>
        <p:spPr>
          <a:xfrm>
            <a:off x="610761" y="3131260"/>
            <a:ext cx="11783277" cy="5642570"/>
          </a:xfrm>
          <a:prstGeom prst="rect">
            <a:avLst/>
          </a:prstGeom>
          <a:ln w="12700">
            <a:miter lim="400000"/>
          </a:ln>
        </p:spPr>
        <p:txBody>
          <a:bodyPr lIns="50800" tIns="50800" rIns="50800" bIns="50800" anchor="ctr">
            <a:spAutoFit/>
          </a:bodyPr>
          <a:lstStyle/>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dirty="0"/>
              <a:t>在css中盒模型被分为两种，第一种是w3c的标准盒模型，另一种是IE6混杂模式的传统模型。他们都是对元素计算尺寸的模型。但他们的不同是计算的方式不同。</a:t>
            </a:r>
            <a:endParaRPr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dirty="0"/>
              <a:t>1.W3C标准盒模型</a:t>
            </a:r>
            <a:endParaRPr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dirty="0" err="1"/>
              <a:t>element空间高度</a:t>
            </a:r>
            <a:r>
              <a:rPr lang="zh-CN" altLang="en-US" dirty="0"/>
              <a:t>（盒子）</a:t>
            </a:r>
            <a:r>
              <a:rPr dirty="0"/>
              <a:t> = width + padding + border;</a:t>
            </a:r>
            <a:endParaRPr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dirty="0"/>
              <a:t>width </a:t>
            </a:r>
            <a:r>
              <a:rPr dirty="0" err="1"/>
              <a:t>为内容高度。即width不包括padding</a:t>
            </a:r>
            <a:r>
              <a:rPr dirty="0"/>
              <a:t> 和 border</a:t>
            </a:r>
            <a:endParaRPr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dirty="0"/>
              <a:t>2.IE6混杂模式盒模型</a:t>
            </a:r>
            <a:endParaRPr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dirty="0" err="1"/>
              <a:t>内容高度</a:t>
            </a:r>
            <a:r>
              <a:rPr dirty="0"/>
              <a:t> </a:t>
            </a:r>
            <a:r>
              <a:rPr lang="zh-CN" altLang="en-US" dirty="0"/>
              <a:t>（盒子）</a:t>
            </a:r>
            <a:r>
              <a:rPr dirty="0"/>
              <a:t>= width - padding - border</a:t>
            </a:r>
            <a:endParaRPr dirty="0"/>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rPr dirty="0"/>
              <a:t>即 </a:t>
            </a:r>
            <a:r>
              <a:rPr dirty="0" err="1"/>
              <a:t>设置width的数值就是element</a:t>
            </a:r>
            <a:r>
              <a:rPr dirty="0"/>
              <a:t> </a:t>
            </a:r>
            <a:r>
              <a:rPr dirty="0" err="1"/>
              <a:t>的空间高度，width包含padding</a:t>
            </a:r>
            <a:r>
              <a:rPr dirty="0"/>
              <a:t> </a:t>
            </a:r>
            <a:r>
              <a:rPr dirty="0" err="1"/>
              <a:t>和border</a:t>
            </a:r>
            <a:endParaRPr dirty="0"/>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hape 279"/>
          <p:cNvSpPr>
            <a:spLocks noGrp="1"/>
          </p:cNvSpPr>
          <p:nvPr>
            <p:ph type="title"/>
          </p:nvPr>
        </p:nvSpPr>
        <p:spPr>
          <a:prstGeom prst="rect">
            <a:avLst/>
          </a:prstGeom>
        </p:spPr>
        <p:txBody>
          <a:bodyPr/>
          <a:lstStyle/>
          <a:p>
            <a:r>
              <a:t>CSS3提升部分</a:t>
            </a:r>
          </a:p>
        </p:txBody>
      </p:sp>
      <p:sp>
        <p:nvSpPr>
          <p:cNvPr id="280" name="Shape 280"/>
          <p:cNvSpPr/>
          <p:nvPr/>
        </p:nvSpPr>
        <p:spPr>
          <a:xfrm>
            <a:off x="548809" y="2003452"/>
            <a:ext cx="1562101"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Baskerville SemiBold"/>
                <a:ea typeface="Baskerville SemiBold"/>
                <a:cs typeface="Baskerville SemiBold"/>
                <a:sym typeface="Baskerville SemiBold"/>
              </a:defRPr>
            </a:lvl1pPr>
          </a:lstStyle>
          <a:p>
            <a:r>
              <a:t>盒模型</a:t>
            </a:r>
          </a:p>
        </p:txBody>
      </p:sp>
      <p:sp>
        <p:nvSpPr>
          <p:cNvPr id="281" name="Shape 281"/>
          <p:cNvSpPr/>
          <p:nvPr/>
        </p:nvSpPr>
        <p:spPr>
          <a:xfrm>
            <a:off x="610761" y="4476805"/>
            <a:ext cx="11783277" cy="2951481"/>
          </a:xfrm>
          <a:prstGeom prst="rect">
            <a:avLst/>
          </a:prstGeom>
          <a:ln w="12700">
            <a:miter lim="400000"/>
          </a:ln>
        </p:spPr>
        <p:txBody>
          <a:bodyPr lIns="50800" tIns="50800" rIns="50800" bIns="50800" anchor="ctr">
            <a:spAutoFit/>
          </a:bodyPr>
          <a:lstStyle/>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t>css3中有一个可以选择盒模型的属性。</a:t>
            </a:r>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t>box-sizing : border-box/content-box</a:t>
            </a:r>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t>content-box为W3C标准盒子</a:t>
            </a:r>
          </a:p>
          <a:p>
            <a:pPr algn="l">
              <a:lnSpc>
                <a:spcPct val="120000"/>
              </a:lnSpc>
              <a:defRPr sz="3000">
                <a:solidFill>
                  <a:schemeClr val="accent1">
                    <a:satOff val="2393"/>
                    <a:lumOff val="-24828"/>
                  </a:schemeClr>
                </a:solidFill>
                <a:latin typeface="Baskerville SemiBold"/>
                <a:ea typeface="Baskerville SemiBold"/>
                <a:cs typeface="Baskerville SemiBold"/>
                <a:sym typeface="Baskerville SemiBold"/>
              </a:defRPr>
            </a:pPr>
            <a:r>
              <a:t>border-box为IE6混杂模式的盒子</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p:cNvSpPr>
          <p:nvPr>
            <p:ph type="title"/>
          </p:nvPr>
        </p:nvSpPr>
        <p:spPr>
          <a:prstGeom prst="rect">
            <a:avLst/>
          </a:prstGeom>
        </p:spPr>
        <p:txBody>
          <a:bodyPr/>
          <a:lstStyle/>
          <a:p>
            <a:r>
              <a:t>CSS3提升部分</a:t>
            </a:r>
          </a:p>
        </p:txBody>
      </p:sp>
      <p:sp>
        <p:nvSpPr>
          <p:cNvPr id="284" name="Shape 284"/>
          <p:cNvSpPr/>
          <p:nvPr/>
        </p:nvSpPr>
        <p:spPr>
          <a:xfrm>
            <a:off x="610761" y="1768822"/>
            <a:ext cx="4975721" cy="687368"/>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Baskerville SemiBold"/>
                <a:ea typeface="Baskerville SemiBold"/>
                <a:cs typeface="Baskerville SemiBold"/>
                <a:sym typeface="Baskerville SemiBold"/>
              </a:defRPr>
            </a:lvl1pPr>
          </a:lstStyle>
          <a:p>
            <a:r>
              <a:rPr dirty="0" err="1"/>
              <a:t>弹性盒子</a:t>
            </a:r>
            <a:r>
              <a:rPr lang="en-US" altLang="zh-CN" dirty="0" err="1"/>
              <a:t>display:flex</a:t>
            </a:r>
            <a:endParaRPr dirty="0"/>
          </a:p>
        </p:txBody>
      </p:sp>
      <p:sp>
        <p:nvSpPr>
          <p:cNvPr id="285" name="Shape 285"/>
          <p:cNvSpPr/>
          <p:nvPr/>
        </p:nvSpPr>
        <p:spPr>
          <a:xfrm>
            <a:off x="761891" y="2323832"/>
            <a:ext cx="11783277" cy="1113155"/>
          </a:xfrm>
          <a:prstGeom prst="rect">
            <a:avLst/>
          </a:prstGeom>
          <a:ln w="12700">
            <a:miter lim="400000"/>
          </a:ln>
        </p:spPr>
        <p:txBody>
          <a:bodyPr wrap="square" lIns="50800" tIns="50800" rIns="50800" bIns="50800" anchor="ctr">
            <a:spAutoFit/>
          </a:bodyPr>
          <a:lstStyle/>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flex为复核属性，且必须配合父元素display:flex使用</a:t>
            </a:r>
            <a:r>
              <a:rPr dirty="0"/>
              <a:t>。</a:t>
            </a:r>
            <a:endParaRPr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p:txBody>
      </p:sp>
      <p:sp>
        <p:nvSpPr>
          <p:cNvPr id="3" name="文本框 2"/>
          <p:cNvSpPr txBox="1"/>
          <p:nvPr/>
        </p:nvSpPr>
        <p:spPr>
          <a:xfrm>
            <a:off x="762000" y="3154680"/>
            <a:ext cx="11655425" cy="52724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algn="just"/>
            <a:r>
              <a:rPr lang="en-US" altLang="zh-CN" sz="2800" dirty="0" err="1">
                <a:solidFill>
                  <a:schemeClr val="accent1">
                    <a:satOff val="2393"/>
                    <a:lumOff val="-24827"/>
                  </a:schemeClr>
                </a:solidFill>
                <a:latin typeface="Baskerville SemiBold"/>
                <a:ea typeface="Baskerville SemiBold"/>
                <a:cs typeface="Baskerville SemiBold"/>
                <a:sym typeface="+mn-ea"/>
              </a:rPr>
              <a:t>以下6个属性设置在项目（子元素）上:</a:t>
            </a:r>
            <a:endParaRPr lang="en-US" altLang="zh-CN" sz="2800" dirty="0" err="1">
              <a:solidFill>
                <a:schemeClr val="accent1">
                  <a:satOff val="2393"/>
                  <a:lumOff val="-24827"/>
                </a:schemeClr>
              </a:solidFill>
              <a:latin typeface="Baskerville SemiBold"/>
              <a:ea typeface="Baskerville SemiBold"/>
              <a:cs typeface="Baskerville SemiBold"/>
              <a:sym typeface="+mn-ea"/>
            </a:endParaRPr>
          </a:p>
          <a:p>
            <a:pPr marL="457200" indent="-457200" algn="l">
              <a:buFont typeface="Arial" panose="020B0604020202020204" pitchFamily="34" charset="0"/>
              <a:buChar char="•"/>
            </a:pPr>
            <a:r>
              <a:rPr lang="en-US" altLang="zh-CN" sz="2800" dirty="0" err="1">
                <a:solidFill>
                  <a:schemeClr val="accent1">
                    <a:satOff val="2393"/>
                    <a:lumOff val="-24827"/>
                  </a:schemeClr>
                </a:solidFill>
                <a:latin typeface="Baskerville SemiBold"/>
                <a:ea typeface="Baskerville SemiBold"/>
                <a:cs typeface="Baskerville SemiBold"/>
                <a:sym typeface="+mn-ea"/>
              </a:rPr>
              <a:t>flex-grow</a:t>
            </a:r>
            <a:endParaRPr lang="en-US" altLang="zh-CN" sz="2800" dirty="0" err="1">
              <a:solidFill>
                <a:schemeClr val="accent1">
                  <a:satOff val="2393"/>
                  <a:lumOff val="-24827"/>
                </a:schemeClr>
              </a:solidFill>
              <a:latin typeface="Baskerville SemiBold"/>
              <a:ea typeface="Baskerville SemiBold"/>
              <a:cs typeface="Baskerville SemiBold"/>
              <a:sym typeface="+mn-ea"/>
            </a:endParaRPr>
          </a:p>
          <a:p>
            <a:pPr algn="l">
              <a:buFont typeface="Arial" panose="020B0604020202020204" pitchFamily="34" charset="0"/>
            </a:pPr>
            <a:endParaRPr lang="en-US" altLang="zh-CN" sz="2800" dirty="0" err="1">
              <a:solidFill>
                <a:schemeClr val="accent1">
                  <a:satOff val="2393"/>
                  <a:lumOff val="-24827"/>
                </a:schemeClr>
              </a:solidFill>
              <a:latin typeface="Baskerville SemiBold"/>
              <a:ea typeface="Baskerville SemiBold"/>
              <a:cs typeface="Baskerville SemiBold"/>
              <a:sym typeface="+mn-ea"/>
            </a:endParaRPr>
          </a:p>
          <a:p>
            <a:pPr marL="457200" indent="-457200" algn="l">
              <a:buFont typeface="Arial" panose="020B0604020202020204" pitchFamily="34" charset="0"/>
              <a:buChar char="•"/>
            </a:pPr>
            <a:r>
              <a:rPr lang="en-US" altLang="zh-CN" sz="2800" dirty="0" err="1">
                <a:solidFill>
                  <a:schemeClr val="accent1">
                    <a:satOff val="2393"/>
                    <a:lumOff val="-24827"/>
                  </a:schemeClr>
                </a:solidFill>
                <a:latin typeface="Baskerville SemiBold"/>
                <a:ea typeface="Baskerville SemiBold"/>
                <a:cs typeface="Baskerville SemiBold"/>
                <a:sym typeface="+mn-ea"/>
              </a:rPr>
              <a:t>flex-shrink</a:t>
            </a:r>
            <a:endParaRPr lang="en-US" altLang="zh-CN" sz="2800" dirty="0" err="1">
              <a:solidFill>
                <a:schemeClr val="accent1">
                  <a:satOff val="2393"/>
                  <a:lumOff val="-24827"/>
                </a:schemeClr>
              </a:solidFill>
              <a:latin typeface="Baskerville SemiBold"/>
              <a:ea typeface="Baskerville SemiBold"/>
              <a:cs typeface="Baskerville SemiBold"/>
              <a:sym typeface="+mn-ea"/>
            </a:endParaRPr>
          </a:p>
          <a:p>
            <a:pPr algn="l">
              <a:buFont typeface="Arial" panose="020B0604020202020204" pitchFamily="34" charset="0"/>
            </a:pPr>
            <a:endParaRPr lang="en-US" altLang="zh-CN" sz="2800" dirty="0" err="1">
              <a:solidFill>
                <a:schemeClr val="accent1">
                  <a:satOff val="2393"/>
                  <a:lumOff val="-24827"/>
                </a:schemeClr>
              </a:solidFill>
              <a:latin typeface="Baskerville SemiBold"/>
              <a:ea typeface="Baskerville SemiBold"/>
              <a:cs typeface="Baskerville SemiBold"/>
              <a:sym typeface="+mn-ea"/>
            </a:endParaRPr>
          </a:p>
          <a:p>
            <a:pPr marL="457200" indent="-457200" algn="l">
              <a:buFont typeface="Arial" panose="020B0604020202020204" pitchFamily="34" charset="0"/>
              <a:buChar char="•"/>
            </a:pPr>
            <a:r>
              <a:rPr lang="en-US" altLang="zh-CN" sz="2800" dirty="0" err="1">
                <a:solidFill>
                  <a:schemeClr val="accent1">
                    <a:satOff val="2393"/>
                    <a:lumOff val="-24827"/>
                  </a:schemeClr>
                </a:solidFill>
                <a:latin typeface="Baskerville SemiBold"/>
                <a:ea typeface="Baskerville SemiBold"/>
                <a:cs typeface="Baskerville SemiBold"/>
                <a:sym typeface="+mn-ea"/>
              </a:rPr>
              <a:t>flex-basis</a:t>
            </a:r>
            <a:endParaRPr lang="en-US" altLang="zh-CN" sz="2800" dirty="0" err="1">
              <a:solidFill>
                <a:schemeClr val="accent1">
                  <a:satOff val="2393"/>
                  <a:lumOff val="-24827"/>
                </a:schemeClr>
              </a:solidFill>
              <a:latin typeface="Baskerville SemiBold"/>
              <a:ea typeface="Baskerville SemiBold"/>
              <a:cs typeface="Baskerville SemiBold"/>
              <a:sym typeface="+mn-ea"/>
            </a:endParaRPr>
          </a:p>
          <a:p>
            <a:pPr algn="l">
              <a:buFont typeface="Arial" panose="020B0604020202020204" pitchFamily="34" charset="0"/>
            </a:pPr>
            <a:endParaRPr lang="en-US" altLang="zh-CN" sz="2800" dirty="0" err="1">
              <a:solidFill>
                <a:schemeClr val="accent1">
                  <a:satOff val="2393"/>
                  <a:lumOff val="-24827"/>
                </a:schemeClr>
              </a:solidFill>
              <a:latin typeface="Baskerville SemiBold"/>
              <a:ea typeface="Baskerville SemiBold"/>
              <a:cs typeface="Baskerville SemiBold"/>
              <a:sym typeface="+mn-ea"/>
            </a:endParaRPr>
          </a:p>
          <a:p>
            <a:pPr marL="457200" indent="-457200" algn="l">
              <a:buFont typeface="Arial" panose="020B0604020202020204" pitchFamily="34" charset="0"/>
              <a:buChar char="•"/>
            </a:pPr>
            <a:r>
              <a:rPr lang="en-US" altLang="zh-CN" sz="2800" dirty="0" err="1">
                <a:solidFill>
                  <a:schemeClr val="accent1">
                    <a:satOff val="2393"/>
                    <a:lumOff val="-24827"/>
                  </a:schemeClr>
                </a:solidFill>
                <a:latin typeface="Baskerville SemiBold"/>
                <a:ea typeface="Baskerville SemiBold"/>
                <a:cs typeface="Baskerville SemiBold"/>
                <a:sym typeface="+mn-ea"/>
              </a:rPr>
              <a:t>flex</a:t>
            </a:r>
            <a:endParaRPr lang="en-US" altLang="zh-CN" sz="2800" dirty="0" err="1">
              <a:solidFill>
                <a:schemeClr val="accent1">
                  <a:satOff val="2393"/>
                  <a:lumOff val="-24827"/>
                </a:schemeClr>
              </a:solidFill>
              <a:latin typeface="Baskerville SemiBold"/>
              <a:ea typeface="Baskerville SemiBold"/>
              <a:cs typeface="Baskerville SemiBold"/>
              <a:sym typeface="+mn-ea"/>
            </a:endParaRPr>
          </a:p>
          <a:p>
            <a:pPr marL="457200" indent="-457200" algn="l">
              <a:buFont typeface="Arial" panose="020B0604020202020204" pitchFamily="34" charset="0"/>
              <a:buChar char="•"/>
            </a:pPr>
            <a:endParaRPr lang="en-US" altLang="zh-CN" sz="2800" dirty="0" err="1">
              <a:solidFill>
                <a:schemeClr val="accent1">
                  <a:satOff val="2393"/>
                  <a:lumOff val="-24827"/>
                </a:schemeClr>
              </a:solidFill>
              <a:latin typeface="Baskerville SemiBold"/>
              <a:ea typeface="Baskerville SemiBold"/>
              <a:cs typeface="Baskerville SemiBold"/>
              <a:sym typeface="+mn-ea"/>
            </a:endParaRPr>
          </a:p>
          <a:p>
            <a:pPr marL="457200" indent="-457200" algn="l">
              <a:buFont typeface="Arial" panose="020B0604020202020204" pitchFamily="34" charset="0"/>
              <a:buChar char="•"/>
            </a:pPr>
            <a:r>
              <a:rPr lang="en-US" altLang="zh-CN" sz="2800" dirty="0" err="1">
                <a:solidFill>
                  <a:schemeClr val="accent1">
                    <a:satOff val="2393"/>
                    <a:lumOff val="-24827"/>
                  </a:schemeClr>
                </a:solidFill>
                <a:latin typeface="Baskerville SemiBold"/>
                <a:ea typeface="Baskerville SemiBold"/>
                <a:cs typeface="Baskerville SemiBold"/>
                <a:sym typeface="+mn-ea"/>
              </a:rPr>
              <a:t>order</a:t>
            </a:r>
            <a:endParaRPr lang="en-US" altLang="zh-CN" sz="2800" dirty="0" err="1">
              <a:solidFill>
                <a:schemeClr val="accent1">
                  <a:satOff val="2393"/>
                  <a:lumOff val="-24827"/>
                </a:schemeClr>
              </a:solidFill>
              <a:latin typeface="Baskerville SemiBold"/>
              <a:ea typeface="Baskerville SemiBold"/>
              <a:cs typeface="Baskerville SemiBold"/>
              <a:sym typeface="+mn-ea"/>
            </a:endParaRPr>
          </a:p>
          <a:p>
            <a:pPr algn="l">
              <a:buFont typeface="Arial" panose="020B0604020202020204" pitchFamily="34" charset="0"/>
            </a:pPr>
            <a:endParaRPr lang="en-US" altLang="zh-CN" sz="2800" dirty="0" err="1">
              <a:solidFill>
                <a:schemeClr val="accent1">
                  <a:satOff val="2393"/>
                  <a:lumOff val="-24827"/>
                </a:schemeClr>
              </a:solidFill>
              <a:latin typeface="Baskerville SemiBold"/>
              <a:ea typeface="Baskerville SemiBold"/>
              <a:cs typeface="Baskerville SemiBold"/>
              <a:sym typeface="+mn-ea"/>
            </a:endParaRPr>
          </a:p>
          <a:p>
            <a:pPr marL="457200" indent="-457200" algn="l">
              <a:buFont typeface="Arial" panose="020B0604020202020204" pitchFamily="34" charset="0"/>
              <a:buChar char="•"/>
            </a:pPr>
            <a:r>
              <a:rPr lang="en-US" altLang="zh-CN" sz="2800" dirty="0" err="1">
                <a:solidFill>
                  <a:schemeClr val="accent1">
                    <a:satOff val="2393"/>
                    <a:lumOff val="-24827"/>
                  </a:schemeClr>
                </a:solidFill>
                <a:latin typeface="Baskerville SemiBold"/>
                <a:ea typeface="Baskerville SemiBold"/>
                <a:cs typeface="Baskerville SemiBold"/>
                <a:sym typeface="+mn-ea"/>
              </a:rPr>
              <a:t>align-self</a:t>
            </a:r>
            <a:endParaRPr lang="en-US" altLang="zh-CN" sz="2800" dirty="0" err="1">
              <a:solidFill>
                <a:schemeClr val="accent1">
                  <a:satOff val="2393"/>
                  <a:lumOff val="-24827"/>
                </a:schemeClr>
              </a:solidFill>
              <a:latin typeface="Baskerville SemiBold"/>
              <a:ea typeface="Baskerville SemiBold"/>
              <a:cs typeface="Baskerville SemiBold"/>
              <a:sym typeface="+mn-ea"/>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a:spLocks noGrp="1"/>
          </p:cNvSpPr>
          <p:nvPr>
            <p:ph type="title"/>
          </p:nvPr>
        </p:nvSpPr>
        <p:spPr>
          <a:prstGeom prst="rect">
            <a:avLst/>
          </a:prstGeom>
        </p:spPr>
        <p:txBody>
          <a:bodyPr/>
          <a:lstStyle/>
          <a:p>
            <a:r>
              <a:t>CSS3提升部分</a:t>
            </a:r>
          </a:p>
        </p:txBody>
      </p:sp>
      <p:sp>
        <p:nvSpPr>
          <p:cNvPr id="285" name="Shape 285"/>
          <p:cNvSpPr/>
          <p:nvPr/>
        </p:nvSpPr>
        <p:spPr>
          <a:xfrm>
            <a:off x="761891" y="1879332"/>
            <a:ext cx="11783277" cy="7907655"/>
          </a:xfrm>
          <a:prstGeom prst="rect">
            <a:avLst/>
          </a:prstGeom>
          <a:ln w="12700">
            <a:miter lim="400000"/>
          </a:ln>
        </p:spPr>
        <p:txBody>
          <a:bodyPr lIns="50800" tIns="50800" rIns="50800" bIns="50800" anchor="ctr">
            <a:spAutoFit/>
          </a:bodyPr>
          <a:lstStyle/>
          <a:p>
            <a:pPr algn="l">
              <a:lnSpc>
                <a:spcPct val="120000"/>
              </a:lnSpc>
              <a:defRPr sz="2700">
                <a:solidFill>
                  <a:schemeClr val="accent1">
                    <a:satOff val="2393"/>
                    <a:lumOff val="-24827"/>
                  </a:schemeClr>
                </a:solidFill>
                <a:latin typeface="Abadi MT Condensed Extra Bold"/>
                <a:ea typeface="Abadi MT Condensed Extra Bold"/>
                <a:cs typeface="Abadi MT Condensed Extra Bold"/>
                <a:sym typeface="Abadi MT Condensed Extra Bold"/>
              </a:defRPr>
            </a:pPr>
            <a:r>
              <a:rPr dirty="0"/>
              <a:t>flex: flex-grow flex-shrink flex-basis</a:t>
            </a:r>
            <a:r>
              <a:rPr lang="en-US" dirty="0"/>
              <a:t> </a:t>
            </a:r>
            <a:endParaRPr dirty="0"/>
          </a:p>
          <a:p>
            <a:pPr algn="l">
              <a:lnSpc>
                <a:spcPct val="120000"/>
              </a:lnSpc>
              <a:defRPr sz="2700">
                <a:solidFill>
                  <a:schemeClr val="accent1">
                    <a:satOff val="2393"/>
                    <a:lumOff val="-24827"/>
                  </a:schemeClr>
                </a:solidFill>
                <a:latin typeface="Abadi MT Condensed Extra Bold"/>
                <a:ea typeface="Abadi MT Condensed Extra Bold"/>
                <a:cs typeface="Abadi MT Condensed Extra Bold"/>
                <a:sym typeface="Abadi MT Condensed Extra Bold"/>
              </a:defRPr>
            </a:pPr>
            <a:r>
              <a:rPr dirty="0" err="1"/>
              <a:t>flex-grow:根据所设置的比例分配盒子所剩余的空间</a:t>
            </a:r>
            <a:endParaRPr dirty="0"/>
          </a:p>
          <a:p>
            <a:pPr algn="l">
              <a:defRPr sz="2700">
                <a:solidFill>
                  <a:schemeClr val="accent1">
                    <a:satOff val="2393"/>
                    <a:lumOff val="-24827"/>
                  </a:schemeClr>
                </a:solidFill>
                <a:latin typeface="Abadi MT Condensed Extra Bold"/>
                <a:ea typeface="Abadi MT Condensed Extra Bold"/>
                <a:cs typeface="Abadi MT Condensed Extra Bold"/>
                <a:sym typeface="Abadi MT Condensed Extra Bold"/>
              </a:defRPr>
            </a:pPr>
            <a:r>
              <a:rPr dirty="0" err="1"/>
              <a:t>拓展：左右两栏布局</a:t>
            </a:r>
            <a:r>
              <a:rPr dirty="0"/>
              <a:t> </a:t>
            </a:r>
            <a:r>
              <a:rPr lang="zh-CN" altLang="en-US" dirty="0"/>
              <a:t>默认值</a:t>
            </a:r>
            <a:r>
              <a:rPr lang="en-US" altLang="zh-CN" dirty="0"/>
              <a:t>0</a:t>
            </a:r>
            <a:r>
              <a:rPr lang="zh-CN" altLang="en-US" dirty="0"/>
              <a:t>；</a:t>
            </a:r>
            <a:endParaRPr dirty="0"/>
          </a:p>
          <a:p>
            <a:pPr algn="l">
              <a:lnSpc>
                <a:spcPct val="120000"/>
              </a:lnSpc>
              <a:defRPr sz="2700">
                <a:solidFill>
                  <a:schemeClr val="accent1">
                    <a:satOff val="2393"/>
                    <a:lumOff val="-24827"/>
                  </a:schemeClr>
                </a:solidFill>
                <a:latin typeface="Abadi MT Condensed Extra Bold"/>
                <a:ea typeface="Abadi MT Condensed Extra Bold"/>
                <a:cs typeface="Abadi MT Condensed Extra Bold"/>
                <a:sym typeface="Abadi MT Condensed Extra Bold"/>
              </a:defRPr>
            </a:pPr>
            <a:r>
              <a:rPr dirty="0" err="1"/>
              <a:t>flex-shrink:设置元素的收缩比例</a:t>
            </a:r>
            <a:r>
              <a:rPr dirty="0"/>
              <a:t>— </a:t>
            </a:r>
            <a:r>
              <a:rPr dirty="0" err="1"/>
              <a:t>多出盒子的部分，按照比例的大小砍掉相应的大小，即比例越大，被砍的越大</a:t>
            </a:r>
            <a:r>
              <a:rPr lang="zh-CN" dirty="0" err="1">
                <a:ea typeface="宋体" panose="02010600030101010101" pitchFamily="2" charset="-122"/>
              </a:rPr>
              <a:t>，默认值</a:t>
            </a:r>
            <a:r>
              <a:rPr lang="en-US" altLang="zh-CN" dirty="0" err="1">
                <a:ea typeface="宋体" panose="02010600030101010101" pitchFamily="2" charset="-122"/>
              </a:rPr>
              <a:t>1</a:t>
            </a:r>
            <a:r>
              <a:rPr lang="zh-CN" altLang="en-US" dirty="0" err="1">
                <a:ea typeface="宋体" panose="02010600030101010101" pitchFamily="2" charset="-122"/>
              </a:rPr>
              <a:t>；</a:t>
            </a:r>
            <a:endParaRPr lang="zh-CN" altLang="en-US" dirty="0" err="1">
              <a:ea typeface="宋体" panose="02010600030101010101" pitchFamily="2" charset="-122"/>
            </a:endParaRPr>
          </a:p>
          <a:p>
            <a:pPr algn="l">
              <a:defRPr sz="2700">
                <a:solidFill>
                  <a:schemeClr val="accent1">
                    <a:satOff val="2393"/>
                    <a:lumOff val="-24827"/>
                  </a:schemeClr>
                </a:solidFill>
                <a:latin typeface="Abadi MT Condensed Extra Bold"/>
                <a:ea typeface="Abadi MT Condensed Extra Bold"/>
                <a:cs typeface="Abadi MT Condensed Extra Bold"/>
                <a:sym typeface="Abadi MT Condensed Extra Bold"/>
              </a:defRPr>
            </a:pPr>
            <a:r>
              <a:rPr dirty="0"/>
              <a:t>eg:盒子400px; 三个子元素200px; 多出200px; </a:t>
            </a:r>
            <a:endParaRPr dirty="0"/>
          </a:p>
          <a:p>
            <a:pPr algn="l">
              <a:lnSpc>
                <a:spcPct val="120000"/>
              </a:lnSpc>
              <a:defRPr sz="2700">
                <a:solidFill>
                  <a:schemeClr val="accent1">
                    <a:satOff val="2393"/>
                    <a:lumOff val="-24827"/>
                  </a:schemeClr>
                </a:solidFill>
                <a:latin typeface="Abadi MT Condensed Extra Bold"/>
                <a:ea typeface="Abadi MT Condensed Extra Bold"/>
                <a:cs typeface="Abadi MT Condensed Extra Bold"/>
                <a:sym typeface="Abadi MT Condensed Extra Bold"/>
              </a:defRPr>
            </a:pPr>
            <a:r>
              <a:rPr lang="zh-CN" altLang="en-US" dirty="0"/>
              <a:t>缩减的宽度</a:t>
            </a:r>
            <a:r>
              <a:rPr lang="en-US" altLang="zh-CN" dirty="0"/>
              <a:t>=</a:t>
            </a:r>
            <a:r>
              <a:rPr dirty="0"/>
              <a:t>(flex-shrink1 * width1) /( flex-shrink1 * width1 + flex-shrink2 * width2)  *  </a:t>
            </a:r>
            <a:r>
              <a:rPr dirty="0" err="1"/>
              <a:t>moreWidth</a:t>
            </a:r>
            <a:endParaRPr dirty="0"/>
          </a:p>
          <a:p>
            <a:pPr algn="l">
              <a:lnSpc>
                <a:spcPct val="120000"/>
              </a:lnSpc>
              <a:defRPr sz="2700">
                <a:solidFill>
                  <a:schemeClr val="accent1">
                    <a:satOff val="2393"/>
                    <a:lumOff val="-24827"/>
                  </a:schemeClr>
                </a:solidFill>
                <a:latin typeface="Abadi MT Condensed Extra Bold"/>
                <a:ea typeface="Abadi MT Condensed Extra Bold"/>
                <a:cs typeface="Abadi MT Condensed Extra Bold"/>
                <a:sym typeface="Abadi MT Condensed Extra Bold"/>
              </a:defRPr>
            </a:pPr>
            <a:r>
              <a:rPr dirty="0" err="1"/>
              <a:t>flex-basis:伸缩基准值</a:t>
            </a:r>
            <a:r>
              <a:rPr dirty="0"/>
              <a:t>.</a:t>
            </a:r>
            <a:endParaRPr lang="en-US" dirty="0"/>
          </a:p>
          <a:p>
            <a:pPr algn="l">
              <a:lnSpc>
                <a:spcPct val="120000"/>
              </a:lnSpc>
              <a:defRPr sz="2700">
                <a:solidFill>
                  <a:schemeClr val="accent1">
                    <a:satOff val="2393"/>
                    <a:lumOff val="-24827"/>
                  </a:schemeClr>
                </a:solidFill>
                <a:latin typeface="Abadi MT Condensed Extra Bold"/>
                <a:ea typeface="Abadi MT Condensed Extra Bold"/>
                <a:cs typeface="Abadi MT Condensed Extra Bold"/>
                <a:sym typeface="Abadi MT Condensed Extra Bold"/>
              </a:defRPr>
            </a:pPr>
            <a:r>
              <a:rPr lang="zh-CN" altLang="en-US" dirty="0"/>
              <a:t>该属性设置元素的宽度当然</a:t>
            </a:r>
            <a:r>
              <a:rPr lang="en-US" altLang="zh-CN" dirty="0"/>
              <a:t>width</a:t>
            </a:r>
            <a:r>
              <a:rPr lang="zh-CN" altLang="en-US" dirty="0"/>
              <a:t>也可以用来设置元素宽度，如果元素上同时出现了</a:t>
            </a:r>
            <a:r>
              <a:rPr lang="en-US" altLang="zh-CN" dirty="0"/>
              <a:t>width </a:t>
            </a:r>
            <a:r>
              <a:rPr lang="zh-CN" altLang="en-US" dirty="0"/>
              <a:t>和</a:t>
            </a:r>
            <a:r>
              <a:rPr lang="en-US" altLang="zh-CN" dirty="0"/>
              <a:t>flex-basis</a:t>
            </a:r>
            <a:r>
              <a:rPr lang="zh-CN" altLang="en-US" dirty="0"/>
              <a:t>那么</a:t>
            </a:r>
            <a:r>
              <a:rPr lang="en-US" altLang="zh-CN" dirty="0"/>
              <a:t>flex-basis</a:t>
            </a:r>
            <a:r>
              <a:rPr lang="zh-CN" altLang="en-US" dirty="0"/>
              <a:t>会覆盖</a:t>
            </a:r>
            <a:r>
              <a:rPr lang="en-US" altLang="zh-CN" dirty="0"/>
              <a:t>width</a:t>
            </a:r>
            <a:r>
              <a:rPr lang="zh-CN" altLang="en-US" dirty="0"/>
              <a:t>的值</a:t>
            </a:r>
            <a:endParaRPr lang="en-US" dirty="0"/>
          </a:p>
          <a:p>
            <a:pPr algn="l">
              <a:lnSpc>
                <a:spcPct val="120000"/>
              </a:lnSpc>
              <a:defRPr sz="2700">
                <a:solidFill>
                  <a:schemeClr val="accent1">
                    <a:satOff val="2393"/>
                    <a:lumOff val="-24827"/>
                  </a:schemeClr>
                </a:solidFill>
                <a:latin typeface="Abadi MT Condensed Extra Bold"/>
                <a:ea typeface="Abadi MT Condensed Extra Bold"/>
                <a:cs typeface="Abadi MT Condensed Extra Bold"/>
                <a:sym typeface="Abadi MT Condensed Extra Bold"/>
              </a:defRPr>
            </a:pPr>
            <a:r>
              <a:rPr lang="zh-CN" altLang="en-US" dirty="0"/>
              <a:t>子元素宽度尽可能按照</a:t>
            </a:r>
            <a:r>
              <a:rPr lang="en-US" altLang="zh-CN" dirty="0"/>
              <a:t>basis</a:t>
            </a:r>
            <a:r>
              <a:rPr lang="zh-CN" altLang="en-US" dirty="0"/>
              <a:t>来如果基准值相加大于容器宽度那么 下面由下面公式分配宽度给子元素</a:t>
            </a:r>
            <a:endParaRPr lang="en-US" altLang="zh-CN" dirty="0"/>
          </a:p>
          <a:p>
            <a:pPr algn="l">
              <a:lnSpc>
                <a:spcPct val="120000"/>
              </a:lnSpc>
              <a:defRPr sz="2700">
                <a:solidFill>
                  <a:schemeClr val="accent1">
                    <a:satOff val="2393"/>
                    <a:lumOff val="-24827"/>
                  </a:schemeClr>
                </a:solidFill>
                <a:latin typeface="Abadi MT Condensed Extra Bold"/>
                <a:ea typeface="Abadi MT Condensed Extra Bold"/>
                <a:cs typeface="Abadi MT Condensed Extra Bold"/>
                <a:sym typeface="Abadi MT Condensed Extra Bold"/>
              </a:defRPr>
            </a:pPr>
            <a:r>
              <a:rPr dirty="0"/>
              <a:t>( flex-basis/(flex-basis</a:t>
            </a:r>
            <a:r>
              <a:rPr lang="zh-CN" altLang="en-US" dirty="0"/>
              <a:t>相加</a:t>
            </a:r>
            <a:r>
              <a:rPr dirty="0"/>
              <a:t>) ) * </a:t>
            </a:r>
            <a:r>
              <a:rPr lang="zh-CN" altLang="en-US" dirty="0"/>
              <a:t>容器的宽度</a:t>
            </a:r>
            <a:endParaRPr dirty="0"/>
          </a:p>
          <a:p>
            <a:pPr algn="l">
              <a:lnSpc>
                <a:spcPct val="120000"/>
              </a:lnSpc>
              <a:defRPr sz="2700">
                <a:solidFill>
                  <a:schemeClr val="accent1">
                    <a:satOff val="2393"/>
                    <a:lumOff val="-24827"/>
                  </a:schemeClr>
                </a:solidFill>
                <a:latin typeface="Abadi MT Condensed Extra Bold"/>
                <a:ea typeface="Abadi MT Condensed Extra Bold"/>
                <a:cs typeface="Abadi MT Condensed Extra Bold"/>
                <a:sym typeface="Abadi MT Condensed Extra Bold"/>
              </a:defRPr>
            </a:pPr>
            <a:endParaRPr dirty="0"/>
          </a:p>
          <a:p>
            <a:pPr algn="l">
              <a:lnSpc>
                <a:spcPct val="120000"/>
              </a:lnSpc>
              <a:defRPr sz="2700">
                <a:solidFill>
                  <a:schemeClr val="accent1">
                    <a:satOff val="2393"/>
                    <a:lumOff val="-24827"/>
                  </a:schemeClr>
                </a:solidFill>
                <a:latin typeface="Abadi MT Condensed Extra Bold"/>
                <a:ea typeface="Abadi MT Condensed Extra Bold"/>
                <a:cs typeface="Abadi MT Condensed Extra Bold"/>
                <a:sym typeface="Abadi MT Condensed Extra Bold"/>
              </a:defRPr>
            </a:pPr>
            <a:endParaRPr dirty="0"/>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p:cNvSpPr>
          <p:nvPr>
            <p:ph type="title"/>
          </p:nvPr>
        </p:nvSpPr>
        <p:spPr>
          <a:prstGeom prst="rect">
            <a:avLst/>
          </a:prstGeom>
        </p:spPr>
        <p:txBody>
          <a:bodyPr/>
          <a:lstStyle/>
          <a:p>
            <a:r>
              <a:t>CSS3提升部分</a:t>
            </a:r>
          </a:p>
        </p:txBody>
      </p:sp>
      <p:sp>
        <p:nvSpPr>
          <p:cNvPr id="289" name="Shape 289"/>
          <p:cNvSpPr/>
          <p:nvPr/>
        </p:nvSpPr>
        <p:spPr>
          <a:xfrm>
            <a:off x="610761" y="1816021"/>
            <a:ext cx="11783277" cy="7636962"/>
          </a:xfrm>
          <a:prstGeom prst="rect">
            <a:avLst/>
          </a:prstGeom>
          <a:ln w="12700">
            <a:miter lim="400000"/>
          </a:ln>
        </p:spPr>
        <p:txBody>
          <a:bodyPr lIns="50800" tIns="50800" rIns="50800" bIns="50800" anchor="ctr">
            <a:spAutoFit/>
          </a:bodyPr>
          <a:lstStyle/>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sz="2400" dirty="0" err="1"/>
              <a:t>常用简化写法</a:t>
            </a:r>
            <a:r>
              <a:rPr sz="2400" dirty="0"/>
              <a:t>:</a:t>
            </a:r>
            <a:endParaRPr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sz="2400" dirty="0"/>
              <a:t>flex:1 —&gt;  flex:1 1 0%;</a:t>
            </a:r>
            <a:endParaRPr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sz="2400" dirty="0"/>
              <a:t>flex:3 —&gt; flex:3 1 0%;</a:t>
            </a:r>
            <a:endParaRPr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sz="2400" dirty="0" err="1"/>
              <a:t>注意:flexbox布局和原来的布局是两个概念，部分css属性在flexbox盒子里面不起作用，eg：float</a:t>
            </a:r>
            <a:r>
              <a:rPr sz="2400" dirty="0"/>
              <a:t>， clear， </a:t>
            </a:r>
            <a:r>
              <a:rPr sz="2400" dirty="0" err="1"/>
              <a:t>column,vertical</a:t>
            </a:r>
            <a:r>
              <a:rPr sz="2400" dirty="0"/>
              <a:t>-align </a:t>
            </a:r>
            <a:r>
              <a:rPr sz="2400" dirty="0" err="1"/>
              <a:t>等等</a:t>
            </a:r>
            <a:endParaRPr lang="en-US"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zh-CN" altLang="en-US" sz="2400" dirty="0"/>
              <a:t>真实情况：</a:t>
            </a:r>
            <a:endParaRPr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en-US" sz="2400" dirty="0"/>
              <a:t>		son1 = (flex-shrink) * flex-basis；</a:t>
            </a:r>
            <a:endParaRPr lang="en-US"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en-US" sz="2400" dirty="0"/>
              <a:t>		son2 = (flex-shrink) * flex-basis；</a:t>
            </a:r>
            <a:endParaRPr lang="en-US"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en-US" sz="2400" dirty="0"/>
              <a:t>		…..</a:t>
            </a:r>
            <a:endParaRPr lang="en-US"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en-US" sz="2400" dirty="0"/>
              <a:t>		</a:t>
            </a:r>
            <a:r>
              <a:rPr lang="en-US" sz="2400" dirty="0" err="1"/>
              <a:t>sonN</a:t>
            </a:r>
            <a:r>
              <a:rPr lang="en-US" sz="2400" dirty="0"/>
              <a:t> = (flex-shrink) * flex-basis；</a:t>
            </a:r>
            <a:endParaRPr lang="en-US"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zh-CN" altLang="en-US" sz="2400" dirty="0"/>
              <a:t>       加权值 </a:t>
            </a:r>
            <a:r>
              <a:rPr lang="en-US" altLang="zh-CN" sz="2400" dirty="0"/>
              <a:t>= </a:t>
            </a:r>
            <a:r>
              <a:rPr lang="en-US" sz="2400" dirty="0"/>
              <a:t>son1 + son2 + …. + </a:t>
            </a:r>
            <a:r>
              <a:rPr lang="en-US" sz="2400" dirty="0" err="1"/>
              <a:t>sonN</a:t>
            </a:r>
            <a:r>
              <a:rPr lang="en-US" sz="2400" dirty="0"/>
              <a:t>；</a:t>
            </a:r>
            <a:endParaRPr lang="en-US"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zh-CN" altLang="en-US" sz="2400" dirty="0"/>
              <a:t>       压缩的宽度 </a:t>
            </a:r>
            <a:r>
              <a:rPr lang="en-US" sz="2400" dirty="0"/>
              <a:t>w = (</a:t>
            </a:r>
            <a:r>
              <a:rPr lang="zh-CN" altLang="en-US" sz="2400" dirty="0"/>
              <a:t>子元素</a:t>
            </a:r>
            <a:r>
              <a:rPr lang="en-US" sz="2400" dirty="0"/>
              <a:t>flex-basis</a:t>
            </a:r>
            <a:r>
              <a:rPr lang="zh-CN" altLang="en-US" sz="2400" dirty="0"/>
              <a:t>值 * </a:t>
            </a:r>
            <a:r>
              <a:rPr lang="en-US" altLang="zh-CN" sz="2400" dirty="0"/>
              <a:t>(</a:t>
            </a:r>
            <a:r>
              <a:rPr lang="en-US" sz="2400" dirty="0"/>
              <a:t>flex-shrink)/</a:t>
            </a:r>
            <a:r>
              <a:rPr lang="zh-CN" altLang="en-US" sz="2400" dirty="0"/>
              <a:t>加权值</a:t>
            </a:r>
            <a:r>
              <a:rPr lang="en-US" altLang="zh-CN" sz="2400" dirty="0"/>
              <a:t>) * </a:t>
            </a:r>
            <a:r>
              <a:rPr lang="zh-CN" altLang="en-US" sz="2400" dirty="0"/>
              <a:t>溢出值</a:t>
            </a:r>
            <a:endParaRPr lang="en-US"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en-US" sz="2400" dirty="0"/>
              <a:t>		</a:t>
            </a:r>
            <a:r>
              <a:rPr lang="zh-CN" altLang="en-US" sz="2400" dirty="0"/>
              <a:t>缩减值</a:t>
            </a:r>
            <a:r>
              <a:rPr lang="en-US" altLang="zh-CN" sz="2400" dirty="0"/>
              <a:t>1</a:t>
            </a:r>
            <a:r>
              <a:rPr lang="zh-CN" altLang="en-US" sz="2400" dirty="0"/>
              <a:t>：</a:t>
            </a:r>
            <a:r>
              <a:rPr lang="en-US" altLang="zh-CN" sz="2400" dirty="0"/>
              <a:t>(flex-basis1 * 1/ </a:t>
            </a:r>
            <a:r>
              <a:rPr lang="zh-CN" altLang="en-US" sz="2400" dirty="0"/>
              <a:t>加权值</a:t>
            </a:r>
            <a:r>
              <a:rPr lang="en-US" altLang="zh-CN" sz="2400" dirty="0"/>
              <a:t>) * </a:t>
            </a:r>
            <a:r>
              <a:rPr lang="zh-CN" altLang="en-US" sz="2400" dirty="0"/>
              <a:t>溢出值</a:t>
            </a:r>
            <a:endParaRPr lang="en-US"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en-US" sz="2400" dirty="0"/>
              <a:t>		</a:t>
            </a:r>
            <a:r>
              <a:rPr lang="zh-CN" altLang="en-US" sz="2400" dirty="0"/>
              <a:t>缩减值</a:t>
            </a:r>
            <a:r>
              <a:rPr lang="en-US" altLang="zh-CN" sz="2400" dirty="0"/>
              <a:t>2</a:t>
            </a:r>
            <a:r>
              <a:rPr lang="zh-CN" altLang="en-US" sz="2400" dirty="0"/>
              <a:t>：</a:t>
            </a:r>
            <a:r>
              <a:rPr lang="en-US" altLang="zh-CN" sz="2400" dirty="0"/>
              <a:t>(flex-basis2 * 2/ </a:t>
            </a:r>
            <a:r>
              <a:rPr lang="zh-CN" altLang="en-US" sz="2400" dirty="0"/>
              <a:t>加权值</a:t>
            </a:r>
            <a:r>
              <a:rPr lang="en-US" altLang="zh-CN" sz="2400" dirty="0"/>
              <a:t>) * </a:t>
            </a:r>
            <a:r>
              <a:rPr lang="zh-CN" altLang="en-US" sz="2400" dirty="0"/>
              <a:t>溢出值</a:t>
            </a:r>
            <a:endParaRPr lang="en-US"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en-US" sz="2400" dirty="0"/>
              <a:t>		</a:t>
            </a:r>
            <a:r>
              <a:rPr lang="zh-CN" altLang="en-US" sz="2400" dirty="0"/>
              <a:t>缩减值</a:t>
            </a:r>
            <a:r>
              <a:rPr lang="en-US" altLang="zh-CN" sz="2400" dirty="0"/>
              <a:t>3</a:t>
            </a:r>
            <a:r>
              <a:rPr lang="zh-CN" altLang="en-US" sz="2400" dirty="0"/>
              <a:t>：</a:t>
            </a:r>
            <a:r>
              <a:rPr lang="en-US" altLang="zh-CN" sz="2400" dirty="0"/>
              <a:t>(flex-basis3 * 3/ </a:t>
            </a:r>
            <a:r>
              <a:rPr lang="zh-CN" altLang="en-US" sz="2400" dirty="0"/>
              <a:t>加权值</a:t>
            </a:r>
            <a:r>
              <a:rPr lang="en-US" altLang="zh-CN" sz="2400" dirty="0"/>
              <a:t>) * </a:t>
            </a:r>
            <a:r>
              <a:rPr lang="zh-CN" altLang="en-US" sz="2400" dirty="0"/>
              <a:t>溢出值</a:t>
            </a:r>
            <a:endParaRPr lang="en-US"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en-US" sz="2400" dirty="0"/>
              <a:t>		</a:t>
            </a:r>
            <a:r>
              <a:rPr lang="zh-CN" altLang="en-US" sz="2400" dirty="0"/>
              <a:t>最后</a:t>
            </a:r>
            <a:r>
              <a:rPr lang="en-US" sz="2400" dirty="0"/>
              <a:t>son1、son2、son3，</a:t>
            </a:r>
            <a:r>
              <a:rPr lang="zh-CN" altLang="en-US" sz="2400" dirty="0"/>
              <a:t>的实际宽度为：</a:t>
            </a:r>
            <a:endParaRPr lang="zh-CN" altLang="en-US"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zh-CN" altLang="en-US" sz="2400" dirty="0"/>
              <a:t>		</a:t>
            </a:r>
            <a:r>
              <a:rPr lang="en-US" altLang="zh-CN" sz="2400" dirty="0"/>
              <a:t>flex-basisn– </a:t>
            </a:r>
            <a:r>
              <a:rPr lang="zh-CN" altLang="en-US" sz="2400" dirty="0"/>
              <a:t>缩减值</a:t>
            </a:r>
            <a:r>
              <a:rPr lang="en-US" altLang="zh-CN" sz="2400" dirty="0"/>
              <a:t>n  = son n </a:t>
            </a:r>
            <a:r>
              <a:rPr lang="zh-CN" altLang="en-US" sz="2400" dirty="0"/>
              <a:t>真实宽度</a:t>
            </a:r>
            <a:r>
              <a:rPr lang="en-US" sz="2400" dirty="0"/>
              <a:t>；</a:t>
            </a:r>
            <a:endParaRPr lang="en-US" sz="2400" dirty="0"/>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a:spLocks noGrp="1"/>
          </p:cNvSpPr>
          <p:nvPr>
            <p:ph type="title"/>
          </p:nvPr>
        </p:nvSpPr>
        <p:spPr>
          <a:prstGeom prst="rect">
            <a:avLst/>
          </a:prstGeom>
        </p:spPr>
        <p:txBody>
          <a:bodyPr/>
          <a:lstStyle/>
          <a:p>
            <a:r>
              <a:t>初探CSS3</a:t>
            </a:r>
          </a:p>
        </p:txBody>
      </p:sp>
      <p:sp>
        <p:nvSpPr>
          <p:cNvPr id="138" name="Shape 138"/>
          <p:cNvSpPr/>
          <p:nvPr/>
        </p:nvSpPr>
        <p:spPr>
          <a:xfrm>
            <a:off x="740733" y="3425120"/>
            <a:ext cx="7995779" cy="2903359"/>
          </a:xfrm>
          <a:prstGeom prst="rect">
            <a:avLst/>
          </a:prstGeom>
          <a:ln w="12700">
            <a:miter lim="400000"/>
          </a:ln>
        </p:spPr>
        <p:txBody>
          <a:bodyPr wrap="none" lIns="50800" tIns="50800" rIns="50800" bIns="50800" anchor="ctr">
            <a:spAutoFit/>
          </a:bodyPr>
          <a:lstStyle/>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例子</a:t>
            </a:r>
            <a:r>
              <a:rPr dirty="0"/>
              <a:t> 2</a:t>
            </a: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lang="en-US" altLang="zh-CN"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en-US" altLang="zh-CN" dirty="0" err="1"/>
              <a:t>Boreder</a:t>
            </a:r>
            <a:r>
              <a:rPr lang="en-US" altLang="zh-CN" dirty="0"/>
              <a:t>-radius</a:t>
            </a:r>
            <a:r>
              <a:rPr lang="zh-CN" altLang="en-US" dirty="0"/>
              <a:t>：</a:t>
            </a:r>
            <a:r>
              <a:rPr lang="en-US" altLang="zh-CN" dirty="0"/>
              <a:t>1em 2em 1em 2em / 2em 1em 2em 1em</a:t>
            </a:r>
            <a:endParaRPr lang="en-US"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lang="en-US"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algn="l">
              <a:defRPr sz="2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此种写法了解即可</a:t>
            </a:r>
            <a:r>
              <a:rPr dirty="0"/>
              <a:t>…</a:t>
            </a:r>
            <a:endParaRPr dirty="0"/>
          </a:p>
        </p:txBody>
      </p:sp>
      <p:sp>
        <p:nvSpPr>
          <p:cNvPr id="139" name="Shape 139"/>
          <p:cNvSpPr/>
          <p:nvPr/>
        </p:nvSpPr>
        <p:spPr>
          <a:xfrm>
            <a:off x="695733" y="7984021"/>
            <a:ext cx="6870701" cy="774701"/>
          </a:xfrm>
          <a:prstGeom prst="rect">
            <a:avLst/>
          </a:prstGeom>
          <a:ln w="12700">
            <a:miter lim="400000"/>
          </a:ln>
        </p:spPr>
        <p:txBody>
          <a:bodyPr wrap="none" lIns="50800" tIns="50800" rIns="50800" bIns="50800" anchor="ctr">
            <a:spAutoFit/>
          </a:bodyPr>
          <a:lstStyle>
            <a:lvl1pPr>
              <a:defRPr>
                <a:solidFill>
                  <a:schemeClr val="accent1">
                    <a:satOff val="2393"/>
                    <a:lumOff val="-24828"/>
                  </a:schemeClr>
                </a:solidFill>
                <a:latin typeface="Baskerville SemiBold"/>
                <a:ea typeface="Baskerville SemiBold"/>
                <a:cs typeface="Baskerville SemiBold"/>
                <a:sym typeface="Baskerville SemiBold"/>
              </a:defRPr>
            </a:lvl1pPr>
          </a:lstStyle>
          <a:p>
            <a:r>
              <a:t>练习：利用圆角，画半圆，整圆</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p:cNvSpPr>
          <p:nvPr>
            <p:ph type="title"/>
          </p:nvPr>
        </p:nvSpPr>
        <p:spPr>
          <a:prstGeom prst="rect">
            <a:avLst/>
          </a:prstGeom>
        </p:spPr>
        <p:txBody>
          <a:bodyPr/>
          <a:lstStyle/>
          <a:p>
            <a:r>
              <a:t>CSS3提升部分</a:t>
            </a:r>
          </a:p>
        </p:txBody>
      </p:sp>
      <p:sp>
        <p:nvSpPr>
          <p:cNvPr id="289" name="Shape 289"/>
          <p:cNvSpPr/>
          <p:nvPr/>
        </p:nvSpPr>
        <p:spPr>
          <a:xfrm>
            <a:off x="610761" y="2637302"/>
            <a:ext cx="11783277" cy="3709670"/>
          </a:xfrm>
          <a:prstGeom prst="rect">
            <a:avLst/>
          </a:prstGeom>
          <a:ln w="12700">
            <a:miter lim="400000"/>
          </a:ln>
        </p:spPr>
        <p:txBody>
          <a:bodyPr wrap="square" lIns="50800" tIns="50800" rIns="50800" bIns="50800" anchor="ctr">
            <a:spAutoFit/>
          </a:bodyPr>
          <a:lstStyle/>
          <a:p>
            <a:pPr algn="l">
              <a:lnSpc>
                <a:spcPct val="120000"/>
              </a:lnSpc>
              <a:defRPr sz="2700">
                <a:solidFill>
                  <a:schemeClr val="accent1">
                    <a:satOff val="2393"/>
                    <a:lumOff val="-24827"/>
                  </a:schemeClr>
                </a:solidFill>
                <a:latin typeface="Abadi MT Condensed Extra Bold"/>
                <a:ea typeface="Abadi MT Condensed Extra Bold"/>
                <a:cs typeface="Abadi MT Condensed Extra Bold"/>
                <a:sym typeface="Abadi MT Condensed Extra Bold"/>
              </a:defRPr>
            </a:pPr>
            <a:r>
              <a:rPr lang="en-US" sz="2800" dirty="0"/>
              <a:t>order: number定义项目的排列顺序。数值越小，排列越靠前，默认为0</a:t>
            </a:r>
            <a:endParaRPr lang="en-US" sz="2800" dirty="0"/>
          </a:p>
          <a:p>
            <a:pPr algn="l">
              <a:lnSpc>
                <a:spcPct val="120000"/>
              </a:lnSpc>
              <a:defRPr sz="2700">
                <a:solidFill>
                  <a:schemeClr val="accent1">
                    <a:satOff val="2393"/>
                    <a:lumOff val="-24827"/>
                  </a:schemeClr>
                </a:solidFill>
                <a:latin typeface="Abadi MT Condensed Extra Bold"/>
                <a:ea typeface="Abadi MT Condensed Extra Bold"/>
                <a:cs typeface="Abadi MT Condensed Extra Bold"/>
                <a:sym typeface="Abadi MT Condensed Extra Bold"/>
              </a:defRPr>
            </a:pPr>
            <a:endParaRPr lang="en-US" sz="2800" dirty="0"/>
          </a:p>
          <a:p>
            <a:pPr algn="l">
              <a:lnSpc>
                <a:spcPct val="120000"/>
              </a:lnSpc>
              <a:defRPr sz="2700">
                <a:solidFill>
                  <a:schemeClr val="accent1">
                    <a:satOff val="2393"/>
                    <a:lumOff val="-24827"/>
                  </a:schemeClr>
                </a:solidFill>
                <a:latin typeface="Abadi MT Condensed Extra Bold"/>
                <a:ea typeface="Abadi MT Condensed Extra Bold"/>
                <a:cs typeface="Abadi MT Condensed Extra Bold"/>
                <a:sym typeface="Abadi MT Condensed Extra Bold"/>
              </a:defRPr>
            </a:pPr>
            <a:r>
              <a:rPr lang="en-US" sz="2800" dirty="0"/>
              <a:t>align-self: auto | flex-start | flex-end | center | baseline | stretch;</a:t>
            </a:r>
            <a:endParaRPr lang="en-US" sz="2800" dirty="0"/>
          </a:p>
          <a:p>
            <a:pPr algn="l">
              <a:lnSpc>
                <a:spcPct val="120000"/>
              </a:lnSpc>
              <a:defRPr sz="2700">
                <a:solidFill>
                  <a:schemeClr val="accent1">
                    <a:satOff val="2393"/>
                    <a:lumOff val="-24827"/>
                  </a:schemeClr>
                </a:solidFill>
                <a:latin typeface="Abadi MT Condensed Extra Bold"/>
                <a:ea typeface="Abadi MT Condensed Extra Bold"/>
                <a:cs typeface="Abadi MT Condensed Extra Bold"/>
                <a:sym typeface="Abadi MT Condensed Extra Bold"/>
              </a:defRPr>
            </a:pPr>
            <a:r>
              <a:rPr lang="en-US" sz="2800" dirty="0"/>
              <a:t>align-self属性允许单个项目有与其他项目不一样的对齐方式，可覆盖align-items属性。默认值为auto，表示继承父元素的align-items属性，如果没有父元素，则等同于stretch。</a:t>
            </a:r>
            <a:endParaRPr lang="en-US" sz="2800" dirty="0"/>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sz="quarter" idx="1"/>
          </p:nvPr>
        </p:nvSpPr>
        <p:spPr>
          <a:xfrm>
            <a:off x="762000" y="781050"/>
            <a:ext cx="11480800" cy="7733030"/>
          </a:xfrm>
        </p:spPr>
        <p:txBody>
          <a:bodyPr>
            <a:normAutofit/>
          </a:bodyPr>
          <a:p>
            <a:pPr algn="just"/>
            <a:r>
              <a:rPr sz="3200" i="0" dirty="0" err="1">
                <a:solidFill>
                  <a:schemeClr val="accent1">
                    <a:satOff val="2393"/>
                    <a:lumOff val="-24827"/>
                  </a:schemeClr>
                </a:solidFill>
                <a:effectLst/>
                <a:latin typeface="Abadi MT Condensed Extra Bold"/>
                <a:ea typeface="Abadi MT Condensed Extra Bold"/>
                <a:cs typeface="Abadi MT Condensed Extra Bold"/>
              </a:rPr>
              <a:t>以下6个属性设置在容器上:</a:t>
            </a:r>
            <a:endParaRPr sz="3200" i="0" dirty="0" err="1">
              <a:solidFill>
                <a:schemeClr val="accent1">
                  <a:satOff val="2393"/>
                  <a:lumOff val="-24827"/>
                </a:schemeClr>
              </a:solidFill>
              <a:effectLst/>
              <a:latin typeface="Abadi MT Condensed Extra Bold"/>
              <a:ea typeface="Abadi MT Condensed Extra Bold"/>
              <a:cs typeface="Abadi MT Condensed Extra Bold"/>
            </a:endParaRPr>
          </a:p>
          <a:p>
            <a:pPr algn="just"/>
            <a:endParaRPr sz="3200" i="0" dirty="0" err="1">
              <a:solidFill>
                <a:schemeClr val="accent1">
                  <a:satOff val="2393"/>
                  <a:lumOff val="-24827"/>
                </a:schemeClr>
              </a:solidFill>
              <a:effectLst/>
              <a:latin typeface="Abadi MT Condensed Extra Bold"/>
              <a:ea typeface="Abadi MT Condensed Extra Bold"/>
              <a:cs typeface="Abadi MT Condensed Extra Bold"/>
            </a:endParaRPr>
          </a:p>
          <a:p>
            <a:pPr algn="l">
              <a:buFont typeface="Arial" panose="020B0604020202020204" pitchFamily="34" charset="0"/>
            </a:pPr>
            <a:r>
              <a:rPr sz="3200" i="0" dirty="0" err="1">
                <a:solidFill>
                  <a:schemeClr val="accent1">
                    <a:satOff val="2393"/>
                    <a:lumOff val="-24827"/>
                  </a:schemeClr>
                </a:solidFill>
                <a:effectLst/>
                <a:latin typeface="Abadi MT Condensed Extra Bold"/>
                <a:ea typeface="Abadi MT Condensed Extra Bold"/>
                <a:cs typeface="Abadi MT Condensed Extra Bold"/>
              </a:rPr>
              <a:t>1.flex-direction</a:t>
            </a:r>
            <a:endParaRPr sz="3200" i="0" dirty="0" err="1">
              <a:solidFill>
                <a:schemeClr val="accent1">
                  <a:satOff val="2393"/>
                  <a:lumOff val="-24827"/>
                </a:schemeClr>
              </a:solidFill>
              <a:effectLst/>
              <a:latin typeface="Abadi MT Condensed Extra Bold"/>
              <a:ea typeface="Abadi MT Condensed Extra Bold"/>
              <a:cs typeface="Abadi MT Condensed Extra Bold"/>
            </a:endParaRPr>
          </a:p>
          <a:p>
            <a:pPr algn="l">
              <a:buFont typeface="Arial" panose="020B0604020202020204" pitchFamily="34" charset="0"/>
            </a:pPr>
            <a:endParaRPr sz="3200" i="0" dirty="0" err="1">
              <a:solidFill>
                <a:schemeClr val="accent1">
                  <a:satOff val="2393"/>
                  <a:lumOff val="-24827"/>
                </a:schemeClr>
              </a:solidFill>
              <a:effectLst/>
              <a:latin typeface="Abadi MT Condensed Extra Bold"/>
              <a:ea typeface="Abadi MT Condensed Extra Bold"/>
              <a:cs typeface="Abadi MT Condensed Extra Bold"/>
            </a:endParaRPr>
          </a:p>
          <a:p>
            <a:pPr algn="l">
              <a:buFont typeface="Arial" panose="020B0604020202020204" pitchFamily="34" charset="0"/>
            </a:pPr>
            <a:r>
              <a:rPr sz="3200" i="0" dirty="0" err="1">
                <a:solidFill>
                  <a:schemeClr val="accent1">
                    <a:satOff val="2393"/>
                    <a:lumOff val="-24827"/>
                  </a:schemeClr>
                </a:solidFill>
                <a:effectLst/>
                <a:latin typeface="Abadi MT Condensed Extra Bold"/>
                <a:ea typeface="Abadi MT Condensed Extra Bold"/>
                <a:cs typeface="Abadi MT Condensed Extra Bold"/>
              </a:rPr>
              <a:t>2.flex-wrap</a:t>
            </a:r>
            <a:endParaRPr sz="3200" i="0" dirty="0" err="1">
              <a:solidFill>
                <a:schemeClr val="accent1">
                  <a:satOff val="2393"/>
                  <a:lumOff val="-24827"/>
                </a:schemeClr>
              </a:solidFill>
              <a:effectLst/>
              <a:latin typeface="Abadi MT Condensed Extra Bold"/>
              <a:ea typeface="Abadi MT Condensed Extra Bold"/>
              <a:cs typeface="Abadi MT Condensed Extra Bold"/>
            </a:endParaRPr>
          </a:p>
          <a:p>
            <a:pPr algn="l">
              <a:buFont typeface="Arial" panose="020B0604020202020204" pitchFamily="34" charset="0"/>
            </a:pPr>
            <a:endParaRPr sz="3200" i="0" dirty="0" err="1">
              <a:solidFill>
                <a:schemeClr val="accent1">
                  <a:satOff val="2393"/>
                  <a:lumOff val="-24827"/>
                </a:schemeClr>
              </a:solidFill>
              <a:effectLst/>
              <a:latin typeface="Abadi MT Condensed Extra Bold"/>
              <a:ea typeface="Abadi MT Condensed Extra Bold"/>
              <a:cs typeface="Abadi MT Condensed Extra Bold"/>
            </a:endParaRPr>
          </a:p>
          <a:p>
            <a:pPr algn="l">
              <a:buFont typeface="Arial" panose="020B0604020202020204" pitchFamily="34" charset="0"/>
            </a:pPr>
            <a:r>
              <a:rPr sz="3200" i="0" dirty="0" err="1">
                <a:solidFill>
                  <a:schemeClr val="accent1">
                    <a:satOff val="2393"/>
                    <a:lumOff val="-24827"/>
                  </a:schemeClr>
                </a:solidFill>
                <a:effectLst/>
                <a:latin typeface="Abadi MT Condensed Extra Bold"/>
                <a:ea typeface="Abadi MT Condensed Extra Bold"/>
                <a:cs typeface="Abadi MT Condensed Extra Bold"/>
              </a:rPr>
              <a:t>3.flex-flow</a:t>
            </a:r>
            <a:endParaRPr sz="3200" i="0" dirty="0" err="1">
              <a:solidFill>
                <a:schemeClr val="accent1">
                  <a:satOff val="2393"/>
                  <a:lumOff val="-24827"/>
                </a:schemeClr>
              </a:solidFill>
              <a:effectLst/>
              <a:latin typeface="Abadi MT Condensed Extra Bold"/>
              <a:ea typeface="Abadi MT Condensed Extra Bold"/>
              <a:cs typeface="Abadi MT Condensed Extra Bold"/>
            </a:endParaRPr>
          </a:p>
          <a:p>
            <a:pPr algn="l">
              <a:buFont typeface="Arial" panose="020B0604020202020204" pitchFamily="34" charset="0"/>
            </a:pPr>
            <a:endParaRPr sz="3200" i="0" dirty="0" err="1">
              <a:solidFill>
                <a:schemeClr val="accent1">
                  <a:satOff val="2393"/>
                  <a:lumOff val="-24827"/>
                </a:schemeClr>
              </a:solidFill>
              <a:effectLst/>
              <a:latin typeface="Abadi MT Condensed Extra Bold"/>
              <a:ea typeface="Abadi MT Condensed Extra Bold"/>
              <a:cs typeface="Abadi MT Condensed Extra Bold"/>
            </a:endParaRPr>
          </a:p>
          <a:p>
            <a:pPr algn="l">
              <a:buFont typeface="Arial" panose="020B0604020202020204" pitchFamily="34" charset="0"/>
            </a:pPr>
            <a:r>
              <a:rPr sz="3200" i="0" dirty="0" err="1">
                <a:solidFill>
                  <a:schemeClr val="accent1">
                    <a:satOff val="2393"/>
                    <a:lumOff val="-24827"/>
                  </a:schemeClr>
                </a:solidFill>
                <a:effectLst/>
                <a:latin typeface="Abadi MT Condensed Extra Bold"/>
                <a:ea typeface="Abadi MT Condensed Extra Bold"/>
                <a:cs typeface="Abadi MT Condensed Extra Bold"/>
              </a:rPr>
              <a:t>4.justify-content</a:t>
            </a:r>
            <a:endParaRPr sz="3200" i="0" dirty="0" err="1">
              <a:solidFill>
                <a:schemeClr val="accent1">
                  <a:satOff val="2393"/>
                  <a:lumOff val="-24827"/>
                </a:schemeClr>
              </a:solidFill>
              <a:effectLst/>
              <a:latin typeface="Abadi MT Condensed Extra Bold"/>
              <a:ea typeface="Abadi MT Condensed Extra Bold"/>
              <a:cs typeface="Abadi MT Condensed Extra Bold"/>
            </a:endParaRPr>
          </a:p>
          <a:p>
            <a:pPr algn="l">
              <a:buFont typeface="Arial" panose="020B0604020202020204" pitchFamily="34" charset="0"/>
            </a:pPr>
            <a:endParaRPr sz="3200" i="0" dirty="0" err="1">
              <a:solidFill>
                <a:schemeClr val="accent1">
                  <a:satOff val="2393"/>
                  <a:lumOff val="-24827"/>
                </a:schemeClr>
              </a:solidFill>
              <a:effectLst/>
              <a:latin typeface="Abadi MT Condensed Extra Bold"/>
              <a:ea typeface="Abadi MT Condensed Extra Bold"/>
              <a:cs typeface="Abadi MT Condensed Extra Bold"/>
            </a:endParaRPr>
          </a:p>
          <a:p>
            <a:pPr algn="l">
              <a:buFont typeface="Arial" panose="020B0604020202020204" pitchFamily="34" charset="0"/>
            </a:pPr>
            <a:r>
              <a:rPr sz="3200" i="0" dirty="0" err="1">
                <a:solidFill>
                  <a:schemeClr val="accent1">
                    <a:satOff val="2393"/>
                    <a:lumOff val="-24827"/>
                  </a:schemeClr>
                </a:solidFill>
                <a:effectLst/>
                <a:latin typeface="Abadi MT Condensed Extra Bold"/>
                <a:ea typeface="Abadi MT Condensed Extra Bold"/>
                <a:cs typeface="Abadi MT Condensed Extra Bold"/>
              </a:rPr>
              <a:t>5.align-items</a:t>
            </a:r>
            <a:endParaRPr sz="3200" i="0" dirty="0" err="1">
              <a:solidFill>
                <a:schemeClr val="accent1">
                  <a:satOff val="2393"/>
                  <a:lumOff val="-24827"/>
                </a:schemeClr>
              </a:solidFill>
              <a:effectLst/>
              <a:latin typeface="Abadi MT Condensed Extra Bold"/>
              <a:ea typeface="Abadi MT Condensed Extra Bold"/>
              <a:cs typeface="Abadi MT Condensed Extra Bold"/>
            </a:endParaRPr>
          </a:p>
          <a:p>
            <a:pPr algn="l">
              <a:buFont typeface="Arial" panose="020B0604020202020204" pitchFamily="34" charset="0"/>
            </a:pPr>
            <a:endParaRPr sz="3200" i="0" dirty="0" err="1">
              <a:solidFill>
                <a:schemeClr val="accent1">
                  <a:satOff val="2393"/>
                  <a:lumOff val="-24827"/>
                </a:schemeClr>
              </a:solidFill>
              <a:effectLst/>
              <a:latin typeface="Abadi MT Condensed Extra Bold"/>
              <a:ea typeface="Abadi MT Condensed Extra Bold"/>
              <a:cs typeface="Abadi MT Condensed Extra Bold"/>
            </a:endParaRPr>
          </a:p>
          <a:p>
            <a:pPr algn="l">
              <a:buFont typeface="Arial" panose="020B0604020202020204" pitchFamily="34" charset="0"/>
            </a:pPr>
            <a:r>
              <a:rPr sz="3200" i="0" dirty="0" err="1">
                <a:solidFill>
                  <a:schemeClr val="accent1">
                    <a:satOff val="2393"/>
                    <a:lumOff val="-24827"/>
                  </a:schemeClr>
                </a:solidFill>
                <a:effectLst/>
                <a:latin typeface="Abadi MT Condensed Extra Bold"/>
                <a:ea typeface="Abadi MT Condensed Extra Bold"/>
                <a:cs typeface="Abadi MT Condensed Extra Bold"/>
              </a:rPr>
              <a:t>6.align-content</a:t>
            </a:r>
            <a:endParaRPr sz="3200" i="0" dirty="0" err="1">
              <a:solidFill>
                <a:schemeClr val="accent1">
                  <a:satOff val="2393"/>
                  <a:lumOff val="-24827"/>
                </a:schemeClr>
              </a:solidFill>
              <a:effectLst/>
              <a:latin typeface="Abadi MT Condensed Extra Bold"/>
              <a:ea typeface="Abadi MT Condensed Extra Bold"/>
              <a:cs typeface="Abadi MT Condensed Extra Bold"/>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a:spLocks noGrp="1"/>
          </p:cNvSpPr>
          <p:nvPr>
            <p:ph type="title"/>
          </p:nvPr>
        </p:nvSpPr>
        <p:spPr>
          <a:prstGeom prst="rect">
            <a:avLst/>
          </a:prstGeom>
        </p:spPr>
        <p:txBody>
          <a:bodyPr/>
          <a:lstStyle/>
          <a:p>
            <a:r>
              <a:t>CSS3提升部分</a:t>
            </a:r>
          </a:p>
        </p:txBody>
      </p:sp>
      <p:sp>
        <p:nvSpPr>
          <p:cNvPr id="289" name="Shape 289"/>
          <p:cNvSpPr/>
          <p:nvPr/>
        </p:nvSpPr>
        <p:spPr>
          <a:xfrm>
            <a:off x="610761" y="2259187"/>
            <a:ext cx="11783277" cy="6485255"/>
          </a:xfrm>
          <a:prstGeom prst="rect">
            <a:avLst/>
          </a:prstGeom>
          <a:ln w="12700">
            <a:miter lim="400000"/>
          </a:ln>
        </p:spPr>
        <p:txBody>
          <a:bodyPr lIns="50800" tIns="50800" rIns="50800" bIns="50800" anchor="ctr">
            <a:spAutoFit/>
          </a:bodyPr>
          <a:lstStyle/>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sz="2400" dirty="0" err="1"/>
              <a:t>flex-flow:flex-direction</a:t>
            </a:r>
            <a:r>
              <a:rPr sz="2400" dirty="0"/>
              <a:t> | flex-wrap</a:t>
            </a:r>
            <a:endParaRPr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sz="2400" dirty="0" err="1"/>
              <a:t>flex-direction：row</a:t>
            </a:r>
            <a:r>
              <a:rPr sz="2400" dirty="0"/>
              <a:t> | row-reverse | column | column-reverse</a:t>
            </a:r>
            <a:endParaRPr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sz="2400" dirty="0" err="1"/>
              <a:t>flex-wrap：nowrap</a:t>
            </a:r>
            <a:r>
              <a:rPr lang="zh-CN" altLang="en-US" sz="2400" dirty="0"/>
              <a:t>（默认）</a:t>
            </a:r>
            <a:r>
              <a:rPr sz="2400" dirty="0"/>
              <a:t> | wrap | wrap-reverse   </a:t>
            </a:r>
            <a:r>
              <a:rPr sz="2400" dirty="0" err="1"/>
              <a:t>溢出换行问题</a:t>
            </a:r>
            <a:r>
              <a:rPr lang="en-US" sz="2400" dirty="0"/>
              <a:t> </a:t>
            </a:r>
            <a:endParaRPr lang="en-US"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zh-CN" altLang="en-US" sz="2400" dirty="0"/>
              <a:t>当设置</a:t>
            </a:r>
            <a:r>
              <a:rPr lang="en-US" altLang="zh-CN" sz="2400" dirty="0"/>
              <a:t>flex-grow</a:t>
            </a:r>
            <a:r>
              <a:rPr lang="zh-CN" altLang="en-US" sz="2400" dirty="0"/>
              <a:t>属性的时候</a:t>
            </a:r>
            <a:r>
              <a:rPr lang="en-US" altLang="zh-CN" sz="2400" dirty="0"/>
              <a:t>wrap</a:t>
            </a:r>
            <a:r>
              <a:rPr lang="zh-CN" altLang="en-US" sz="2400" dirty="0"/>
              <a:t>失效，</a:t>
            </a:r>
            <a:r>
              <a:rPr lang="en-US" altLang="zh-CN" sz="2400" dirty="0">
                <a:sym typeface="Wingdings" panose="05000000000000000000" pitchFamily="2" charset="2"/>
              </a:rPr>
              <a:t>flex-basis</a:t>
            </a:r>
            <a:r>
              <a:rPr lang="zh-CN" altLang="en-US" sz="2400" dirty="0">
                <a:sym typeface="Wingdings" panose="05000000000000000000" pitchFamily="2" charset="2"/>
              </a:rPr>
              <a:t>尽可能按</a:t>
            </a:r>
            <a:r>
              <a:rPr lang="en-US" altLang="zh-CN" sz="2400" dirty="0">
                <a:sym typeface="Wingdings" panose="05000000000000000000" pitchFamily="2" charset="2"/>
              </a:rPr>
              <a:t>basis</a:t>
            </a:r>
            <a:r>
              <a:rPr lang="zh-CN" altLang="en-US" sz="2400" dirty="0">
                <a:sym typeface="Wingdings" panose="05000000000000000000" pitchFamily="2" charset="2"/>
              </a:rPr>
              <a:t>值往大了去从而达到折行的目的， </a:t>
            </a:r>
            <a:r>
              <a:rPr lang="en-US" altLang="zh-CN" sz="2400" dirty="0">
                <a:sym typeface="Wingdings" panose="05000000000000000000" pitchFamily="2" charset="2"/>
              </a:rPr>
              <a:t>flex-shrink</a:t>
            </a:r>
            <a:r>
              <a:rPr lang="zh-CN" altLang="en-US" sz="2400" dirty="0">
                <a:sym typeface="Wingdings" panose="05000000000000000000" pitchFamily="2" charset="2"/>
              </a:rPr>
              <a:t>会失效 </a:t>
            </a:r>
            <a:r>
              <a:rPr lang="en-US" altLang="zh-CN" sz="2400" dirty="0">
                <a:sym typeface="Wingdings" panose="05000000000000000000" pitchFamily="2" charset="2"/>
              </a:rPr>
              <a:t>(</a:t>
            </a:r>
            <a:r>
              <a:rPr lang="zh-CN" altLang="en-US" sz="2400" dirty="0">
                <a:sym typeface="Wingdings" panose="05000000000000000000" pitchFamily="2" charset="2"/>
              </a:rPr>
              <a:t>根据子元素实际的宽度判断是否折行</a:t>
            </a:r>
            <a:r>
              <a:rPr lang="en-US" altLang="zh-CN" sz="2400" dirty="0">
                <a:sym typeface="Wingdings" panose="05000000000000000000" pitchFamily="2" charset="2"/>
              </a:rPr>
              <a:t>)</a:t>
            </a:r>
            <a:endParaRPr lang="en-US" altLang="zh-CN" sz="2400" dirty="0">
              <a:sym typeface="Wingdings" panose="05000000000000000000" pitchFamily="2" charset="2"/>
            </a:endParaRPr>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zh-CN" altLang="en-US" sz="2700" b="1" dirty="0">
                <a:sym typeface="Abadi MT Condensed Extra Bold"/>
              </a:rPr>
              <a:t>检索弹性盒子元素在主轴（横轴）方向上的对齐方式。</a:t>
            </a:r>
            <a:endParaRPr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sz="2400" dirty="0" err="1"/>
              <a:t>justify-content:center</a:t>
            </a:r>
            <a:r>
              <a:rPr sz="2400" dirty="0"/>
              <a:t>;</a:t>
            </a:r>
            <a:r>
              <a:rPr lang="en-US" sz="2400" dirty="0"/>
              <a:t> </a:t>
            </a:r>
            <a:r>
              <a:rPr lang="zh-CN" altLang="en-US" sz="2400" dirty="0"/>
              <a:t>作用多行元素单行都可以</a:t>
            </a:r>
            <a:endParaRPr lang="en-US" altLang="zh-CN"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zh-CN" altLang="en-US" sz="2700" b="1" dirty="0">
                <a:sym typeface="Abadi MT Condensed Extra Bold"/>
              </a:rPr>
              <a:t>当伸缩容器的侧轴还有多余空间时，本属性可以用来调准「伸缩行」在伸缩容器里的对齐方式</a:t>
            </a:r>
            <a:endParaRPr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sz="2400" dirty="0" err="1"/>
              <a:t>align-content:center</a:t>
            </a:r>
            <a:r>
              <a:rPr sz="2400" dirty="0"/>
              <a:t>; </a:t>
            </a:r>
            <a:r>
              <a:rPr sz="2400" dirty="0" err="1"/>
              <a:t>注此方法在盒子里只有一行元素时，不生效</a:t>
            </a:r>
            <a:r>
              <a:rPr sz="2400" dirty="0"/>
              <a:t>。</a:t>
            </a:r>
            <a:endParaRPr lang="en-US"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lang="zh-CN" altLang="en-US" sz="2700" b="1" dirty="0">
                <a:sym typeface="Abadi MT Condensed Extra Bold"/>
              </a:rPr>
              <a:t>定义</a:t>
            </a:r>
            <a:r>
              <a:rPr lang="en-US" altLang="zh-CN" sz="2700" b="1" dirty="0">
                <a:sym typeface="Abadi MT Condensed Extra Bold"/>
              </a:rPr>
              <a:t>flex</a:t>
            </a:r>
            <a:r>
              <a:rPr lang="zh-CN" altLang="en-US" sz="2700" b="1" dirty="0">
                <a:sym typeface="Abadi MT Condensed Extra Bold"/>
              </a:rPr>
              <a:t>子项在</a:t>
            </a:r>
            <a:r>
              <a:rPr lang="en-US" altLang="zh-CN" sz="2700" b="1" dirty="0">
                <a:sym typeface="Abadi MT Condensed Extra Bold"/>
              </a:rPr>
              <a:t>flex</a:t>
            </a:r>
            <a:r>
              <a:rPr lang="zh-CN" altLang="en-US" sz="2700" b="1" dirty="0">
                <a:sym typeface="Abadi MT Condensed Extra Bold"/>
              </a:rPr>
              <a:t>容器的当前行的侧轴（纵轴）方向上的对齐方式。</a:t>
            </a:r>
            <a:endParaRPr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sz="2400" dirty="0"/>
              <a:t>align-items: center; </a:t>
            </a:r>
            <a:r>
              <a:rPr sz="2400" dirty="0" err="1"/>
              <a:t>在水平（垂直）的轴上居中</a:t>
            </a:r>
            <a:r>
              <a:rPr sz="2400" dirty="0"/>
              <a:t>。</a:t>
            </a:r>
            <a:endParaRPr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sz="2400" dirty="0" err="1"/>
              <a:t>左右垂直居中问题</a:t>
            </a:r>
            <a:r>
              <a:rPr sz="2400" dirty="0"/>
              <a:t>;</a:t>
            </a:r>
            <a:endParaRPr sz="2400" dirty="0"/>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sz="2400" dirty="0"/>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77190" y="920750"/>
            <a:ext cx="12397740" cy="59372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rPr>
              <a:t>1.flex-</a:t>
            </a:r>
            <a:r>
              <a:rPr kumimoji="0" sz="3200" b="0" i="0" u="none" strike="noStrike" cap="none" spc="0" normalizeH="0" baseline="0" dirty="0" err="1">
                <a:ln>
                  <a:noFill/>
                </a:ln>
                <a:solidFill>
                  <a:schemeClr val="accent1">
                    <a:satOff val="2393"/>
                    <a:lumOff val="-24824"/>
                  </a:schemeClr>
                </a:solidFill>
                <a:effectLst/>
                <a:uFillTx/>
                <a:latin typeface="Abadi MT Condensed Extra Bold"/>
                <a:ea typeface="Abadi MT Condensed Extra Bold"/>
                <a:cs typeface="Abadi MT Condensed Extra Bold"/>
                <a:sym typeface="Baskerville"/>
              </a:rPr>
              <a:t>direction属性决定主轴的方向,即项目的排列方向</a:t>
            </a:r>
            <a:endParaRPr kumimoji="0" sz="3200" b="0" i="0" u="none" strike="noStrike" cap="none" spc="0" normalizeH="0" baseline="0" dirty="0" err="1">
              <a:ln>
                <a:noFill/>
              </a:ln>
              <a:solidFill>
                <a:schemeClr val="accent1">
                  <a:satOff val="2393"/>
                  <a:lumOff val="-24824"/>
                </a:schemeClr>
              </a:solidFill>
              <a:effectLst/>
              <a:uFillTx/>
              <a:latin typeface="Abadi MT Condensed Extra Bold"/>
              <a:ea typeface="Abadi MT Condensed Extra Bold"/>
              <a:cs typeface="Abadi MT Condensed Extra Bold"/>
              <a:sym typeface="Baskerville"/>
            </a:endParaRPr>
          </a:p>
        </p:txBody>
      </p:sp>
      <p:sp>
        <p:nvSpPr>
          <p:cNvPr id="8" name="文本框 7"/>
          <p:cNvSpPr txBox="1"/>
          <p:nvPr/>
        </p:nvSpPr>
        <p:spPr>
          <a:xfrm>
            <a:off x="567055" y="2466658"/>
            <a:ext cx="12018010" cy="20713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rPr>
              <a:t>.box {</a:t>
            </a:r>
            <a:endPar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rPr>
              <a:t>  flex-direction: row | row-reverse | column | column-reverse;</a:t>
            </a:r>
            <a:endPar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rPr>
              <a:t>}</a:t>
            </a:r>
            <a:endPar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endParaRPr>
          </a:p>
        </p:txBody>
      </p:sp>
      <p:sp>
        <p:nvSpPr>
          <p:cNvPr id="9" name="文本框 8"/>
          <p:cNvSpPr txBox="1"/>
          <p:nvPr/>
        </p:nvSpPr>
        <p:spPr>
          <a:xfrm>
            <a:off x="749935" y="5591811"/>
            <a:ext cx="10184130" cy="20713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6"/>
                  </a:schemeClr>
                </a:solidFill>
                <a:effectLst/>
                <a:uFillTx/>
                <a:latin typeface="Abadi MT Condensed Extra Bold"/>
                <a:ea typeface="Abadi MT Condensed Extra Bold"/>
                <a:cs typeface="Abadi MT Condensed Extra Bold"/>
                <a:sym typeface="Baskerville"/>
              </a:rPr>
              <a:t>row（默认值）：主轴为水平方向，起点在左端。</a:t>
            </a:r>
            <a:endParaRPr kumimoji="0" sz="3200" b="0" i="0" u="none" strike="noStrike" cap="none" spc="0" normalizeH="0" baseline="0" dirty="0" err="1">
              <a:ln>
                <a:noFill/>
              </a:ln>
              <a:solidFill>
                <a:schemeClr val="accent1">
                  <a:satOff val="2393"/>
                  <a:lumOff val="-24826"/>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6"/>
                  </a:schemeClr>
                </a:solidFill>
                <a:effectLst/>
                <a:uFillTx/>
                <a:latin typeface="Abadi MT Condensed Extra Bold"/>
                <a:ea typeface="Abadi MT Condensed Extra Bold"/>
                <a:cs typeface="Abadi MT Condensed Extra Bold"/>
                <a:sym typeface="Baskerville"/>
              </a:rPr>
              <a:t>row-reverse：主轴为水平方向，起点在右端。</a:t>
            </a:r>
            <a:endParaRPr kumimoji="0" sz="3200" b="0" i="0" u="none" strike="noStrike" cap="none" spc="0" normalizeH="0" baseline="0" dirty="0" err="1">
              <a:ln>
                <a:noFill/>
              </a:ln>
              <a:solidFill>
                <a:schemeClr val="accent1">
                  <a:satOff val="2393"/>
                  <a:lumOff val="-24826"/>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6"/>
                  </a:schemeClr>
                </a:solidFill>
                <a:effectLst/>
                <a:uFillTx/>
                <a:latin typeface="Abadi MT Condensed Extra Bold"/>
                <a:ea typeface="Abadi MT Condensed Extra Bold"/>
                <a:cs typeface="Abadi MT Condensed Extra Bold"/>
                <a:sym typeface="Baskerville"/>
              </a:rPr>
              <a:t>column：主轴为垂直方向，起点在上沿。</a:t>
            </a:r>
            <a:endParaRPr kumimoji="0" sz="3200" b="0" i="0" u="none" strike="noStrike" cap="none" spc="0" normalizeH="0" baseline="0" dirty="0" err="1">
              <a:ln>
                <a:noFill/>
              </a:ln>
              <a:solidFill>
                <a:schemeClr val="accent1">
                  <a:satOff val="2393"/>
                  <a:lumOff val="-24826"/>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6"/>
                  </a:schemeClr>
                </a:solidFill>
                <a:effectLst/>
                <a:uFillTx/>
                <a:latin typeface="Abadi MT Condensed Extra Bold"/>
                <a:ea typeface="Abadi MT Condensed Extra Bold"/>
                <a:cs typeface="Abadi MT Condensed Extra Bold"/>
                <a:sym typeface="Baskerville"/>
              </a:rPr>
              <a:t>column-reverse：主轴为垂直方向，起点在下沿。</a:t>
            </a:r>
            <a:endParaRPr kumimoji="0" sz="3200" b="0" i="0" u="none" strike="noStrike" cap="none" spc="0" normalizeH="0" baseline="0" dirty="0" err="1">
              <a:ln>
                <a:noFill/>
              </a:ln>
              <a:solidFill>
                <a:schemeClr val="accent1">
                  <a:satOff val="2393"/>
                  <a:lumOff val="-24826"/>
                </a:schemeClr>
              </a:solidFill>
              <a:effectLst/>
              <a:uFillTx/>
              <a:latin typeface="Abadi MT Condensed Extra Bold"/>
              <a:ea typeface="Abadi MT Condensed Extra Bold"/>
              <a:cs typeface="Abadi MT Condensed Extra Bold"/>
              <a:sym typeface="Baskerville"/>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49275" y="992823"/>
            <a:ext cx="11906885" cy="55181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rPr>
              <a:t>2.flex-wrap属性</a:t>
            </a:r>
            <a:endPar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endParaRPr>
          </a:p>
          <a:p>
            <a:pPr marR="0" algn="l" defTabSz="584200" rtl="0" fontAlgn="auto" latinLnBrk="0" hangingPunct="0">
              <a:lnSpc>
                <a:spcPct val="100000"/>
              </a:lnSpc>
              <a:spcBef>
                <a:spcPts val="0"/>
              </a:spcBef>
              <a:spcAft>
                <a:spcPts val="0"/>
              </a:spcAft>
              <a:buClrTx/>
              <a:buSzTx/>
            </a:pPr>
            <a:r>
              <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rPr>
              <a:t>默认情况下，项目都排在一条线（又称"轴线"）上。flex-wrap属性定义，如果一条轴线排不下，如何换行。</a:t>
            </a:r>
            <a:endPar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endParaRPr>
          </a:p>
          <a:p>
            <a:pPr marR="0" algn="l" defTabSz="584200" rtl="0" fontAlgn="auto" latinLnBrk="0" hangingPunct="0">
              <a:lnSpc>
                <a:spcPct val="100000"/>
              </a:lnSpc>
              <a:spcBef>
                <a:spcPts val="0"/>
              </a:spcBef>
              <a:spcAft>
                <a:spcPts val="0"/>
              </a:spcAft>
              <a:buClrTx/>
              <a:buSzTx/>
            </a:pPr>
            <a:endPar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endParaRPr>
          </a:p>
          <a:p>
            <a:pPr marR="0" algn="l" defTabSz="584200" rtl="0" fontAlgn="auto" latinLnBrk="0" hangingPunct="0">
              <a:lnSpc>
                <a:spcPct val="100000"/>
              </a:lnSpc>
              <a:spcBef>
                <a:spcPts val="0"/>
              </a:spcBef>
              <a:spcAft>
                <a:spcPts val="0"/>
              </a:spcAft>
              <a:buClrTx/>
              <a:buSzTx/>
            </a:pPr>
            <a:r>
              <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rPr>
              <a:t>.box{</a:t>
            </a:r>
            <a:endPar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endParaRPr>
          </a:p>
          <a:p>
            <a:pPr marR="0" algn="l" defTabSz="584200" rtl="0" fontAlgn="auto" latinLnBrk="0" hangingPunct="0">
              <a:lnSpc>
                <a:spcPct val="100000"/>
              </a:lnSpc>
              <a:spcBef>
                <a:spcPts val="0"/>
              </a:spcBef>
              <a:spcAft>
                <a:spcPts val="0"/>
              </a:spcAft>
              <a:buClrTx/>
              <a:buSzTx/>
            </a:pPr>
            <a:r>
              <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rPr>
              <a:t>  flex-wrap: nowrap | wrap | wrap-reverse;</a:t>
            </a:r>
            <a:endPar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endParaRPr>
          </a:p>
          <a:p>
            <a:pPr marR="0" algn="l" defTabSz="584200" rtl="0" fontAlgn="auto" latinLnBrk="0" hangingPunct="0">
              <a:lnSpc>
                <a:spcPct val="100000"/>
              </a:lnSpc>
              <a:spcBef>
                <a:spcPts val="0"/>
              </a:spcBef>
              <a:spcAft>
                <a:spcPts val="0"/>
              </a:spcAft>
              <a:buClrTx/>
              <a:buSzTx/>
            </a:pPr>
            <a:r>
              <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rPr>
              <a:t>}</a:t>
            </a:r>
            <a:endPar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endParaRPr>
          </a:p>
          <a:p>
            <a:pPr marR="0" algn="l" defTabSz="584200" rtl="0" fontAlgn="auto" latinLnBrk="0" hangingPunct="0">
              <a:lnSpc>
                <a:spcPct val="100000"/>
              </a:lnSpc>
              <a:spcBef>
                <a:spcPts val="0"/>
              </a:spcBef>
              <a:spcAft>
                <a:spcPts val="0"/>
              </a:spcAft>
              <a:buClrTx/>
              <a:buSzTx/>
            </a:pPr>
            <a:endPar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endParaRPr>
          </a:p>
          <a:p>
            <a:pPr marR="0" algn="l" defTabSz="584200" rtl="0" fontAlgn="auto" latinLnBrk="0" hangingPunct="0">
              <a:lnSpc>
                <a:spcPct val="100000"/>
              </a:lnSpc>
              <a:spcBef>
                <a:spcPts val="0"/>
              </a:spcBef>
              <a:spcAft>
                <a:spcPts val="0"/>
              </a:spcAft>
              <a:buClrTx/>
              <a:buSzTx/>
            </a:pPr>
            <a:r>
              <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rPr>
              <a:t>（1）nowrap（默认）：不换行。</a:t>
            </a:r>
            <a:endPar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endParaRPr>
          </a:p>
          <a:p>
            <a:pPr marR="0" algn="l" defTabSz="584200" rtl="0" fontAlgn="auto" latinLnBrk="0" hangingPunct="0">
              <a:lnSpc>
                <a:spcPct val="100000"/>
              </a:lnSpc>
              <a:spcBef>
                <a:spcPts val="0"/>
              </a:spcBef>
              <a:spcAft>
                <a:spcPts val="0"/>
              </a:spcAft>
              <a:buClrTx/>
              <a:buSzTx/>
            </a:pPr>
            <a:r>
              <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rPr>
              <a:t>（2）wrap：换行，第一行在上方。</a:t>
            </a:r>
            <a:endPar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endParaRPr>
          </a:p>
          <a:p>
            <a:pPr marR="0" algn="l" defTabSz="584200" rtl="0" fontAlgn="auto" latinLnBrk="0" hangingPunct="0">
              <a:lnSpc>
                <a:spcPct val="100000"/>
              </a:lnSpc>
              <a:spcBef>
                <a:spcPts val="0"/>
              </a:spcBef>
              <a:spcAft>
                <a:spcPts val="0"/>
              </a:spcAft>
              <a:buClrTx/>
              <a:buSzTx/>
            </a:pPr>
            <a:r>
              <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rPr>
              <a:t>（3）wrap-reverse：换行，第一行在下方。</a:t>
            </a:r>
            <a:endParaRPr kumimoji="0" sz="3200" b="0" i="0" u="none" strike="noStrike" cap="none" spc="0" normalizeH="0" baseline="0" dirty="0" err="1">
              <a:ln>
                <a:noFill/>
              </a:ln>
              <a:solidFill>
                <a:schemeClr val="accent1">
                  <a:satOff val="2393"/>
                  <a:lumOff val="-24825"/>
                </a:schemeClr>
              </a:solidFill>
              <a:effectLst/>
              <a:uFillTx/>
              <a:latin typeface="Abadi MT Condensed Extra Bold"/>
              <a:ea typeface="Abadi MT Condensed Extra Bold"/>
              <a:cs typeface="Abadi MT Condensed Extra Bold"/>
              <a:sym typeface="Baskerville"/>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904240" y="1754188"/>
            <a:ext cx="11325860" cy="35483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4"/>
                  </a:schemeClr>
                </a:solidFill>
                <a:effectLst/>
                <a:uFillTx/>
                <a:latin typeface="Abadi MT Condensed Extra Bold"/>
                <a:ea typeface="Abadi MT Condensed Extra Bold"/>
                <a:cs typeface="Abadi MT Condensed Extra Bold"/>
                <a:sym typeface="Baskerville"/>
              </a:rPr>
              <a:t>3.flex-flow</a:t>
            </a:r>
            <a:endParaRPr kumimoji="0" sz="3200" b="0" i="0" u="none" strike="noStrike" cap="none" spc="0" normalizeH="0" baseline="0" dirty="0" err="1">
              <a:ln>
                <a:noFill/>
              </a:ln>
              <a:solidFill>
                <a:schemeClr val="accent1">
                  <a:satOff val="2393"/>
                  <a:lumOff val="-24824"/>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4"/>
                  </a:schemeClr>
                </a:solidFill>
                <a:effectLst/>
                <a:uFillTx/>
                <a:latin typeface="Abadi MT Condensed Extra Bold"/>
                <a:ea typeface="Abadi MT Condensed Extra Bold"/>
                <a:cs typeface="Abadi MT Condensed Extra Bold"/>
                <a:sym typeface="Baskerville"/>
              </a:rPr>
              <a:t>flex-flow属性是flex-direction属性和flex-wrap属性的简写形式，默认值为row nowrap。</a:t>
            </a:r>
            <a:endParaRPr kumimoji="0" sz="3200" b="0" i="0" u="none" strike="noStrike" cap="none" spc="0" normalizeH="0" baseline="0" dirty="0" err="1">
              <a:ln>
                <a:noFill/>
              </a:ln>
              <a:solidFill>
                <a:schemeClr val="accent1">
                  <a:satOff val="2393"/>
                  <a:lumOff val="-24824"/>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endParaRPr kumimoji="0" sz="3200" b="0" i="0" u="none" strike="noStrike" cap="none" spc="0" normalizeH="0" baseline="0" dirty="0" err="1">
              <a:ln>
                <a:noFill/>
              </a:ln>
              <a:solidFill>
                <a:schemeClr val="accent1">
                  <a:satOff val="2393"/>
                  <a:lumOff val="-24824"/>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4"/>
                  </a:schemeClr>
                </a:solidFill>
                <a:effectLst/>
                <a:uFillTx/>
                <a:latin typeface="Abadi MT Condensed Extra Bold"/>
                <a:ea typeface="Abadi MT Condensed Extra Bold"/>
                <a:cs typeface="Abadi MT Condensed Extra Bold"/>
                <a:sym typeface="Baskerville"/>
              </a:rPr>
              <a:t>.box {</a:t>
            </a:r>
            <a:endParaRPr kumimoji="0" sz="3200" b="0" i="0" u="none" strike="noStrike" cap="none" spc="0" normalizeH="0" baseline="0" dirty="0" err="1">
              <a:ln>
                <a:noFill/>
              </a:ln>
              <a:solidFill>
                <a:schemeClr val="accent1">
                  <a:satOff val="2393"/>
                  <a:lumOff val="-24824"/>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4"/>
                  </a:schemeClr>
                </a:solidFill>
                <a:effectLst/>
                <a:uFillTx/>
                <a:latin typeface="Abadi MT Condensed Extra Bold"/>
                <a:ea typeface="Abadi MT Condensed Extra Bold"/>
                <a:cs typeface="Abadi MT Condensed Extra Bold"/>
                <a:sym typeface="Baskerville"/>
              </a:rPr>
              <a:t>  flex-flow: &lt;flex-direction&gt; || &lt;flex-wrap&gt;;</a:t>
            </a:r>
            <a:endParaRPr kumimoji="0" sz="3200" b="0" i="0" u="none" strike="noStrike" cap="none" spc="0" normalizeH="0" baseline="0" dirty="0" err="1">
              <a:ln>
                <a:noFill/>
              </a:ln>
              <a:solidFill>
                <a:schemeClr val="accent1">
                  <a:satOff val="2393"/>
                  <a:lumOff val="-24824"/>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4"/>
                  </a:schemeClr>
                </a:solidFill>
                <a:effectLst/>
                <a:uFillTx/>
                <a:latin typeface="Abadi MT Condensed Extra Bold"/>
                <a:ea typeface="Abadi MT Condensed Extra Bold"/>
                <a:cs typeface="Abadi MT Condensed Extra Bold"/>
                <a:sym typeface="Baskerville"/>
              </a:rPr>
              <a:t>}</a:t>
            </a:r>
            <a:endParaRPr kumimoji="0" sz="3200" b="0" i="0" u="none" strike="noStrike" cap="none" spc="0" normalizeH="0" baseline="0" dirty="0" err="1">
              <a:ln>
                <a:noFill/>
              </a:ln>
              <a:solidFill>
                <a:schemeClr val="accent1">
                  <a:satOff val="2393"/>
                  <a:lumOff val="-24824"/>
                </a:schemeClr>
              </a:solidFill>
              <a:effectLst/>
              <a:uFillTx/>
              <a:latin typeface="Abadi MT Condensed Extra Bold"/>
              <a:ea typeface="Abadi MT Condensed Extra Bold"/>
              <a:cs typeface="Abadi MT Condensed Extra Bold"/>
              <a:sym typeface="Baskerville"/>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967740" y="258445"/>
            <a:ext cx="11530330" cy="79806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rPr>
              <a:t>4.justify-content属性</a:t>
            </a:r>
            <a:endPar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rPr>
              <a:t>justify-content属性定义了项目在主轴上的对齐方式。</a:t>
            </a:r>
            <a:endPar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endPar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rPr>
              <a:t>.box {</a:t>
            </a:r>
            <a:endPar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rPr>
              <a:t>  justify-content: flex-start | flex-end | center | space-between | space-around;</a:t>
            </a:r>
            <a:endPar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rPr>
              <a:t>}</a:t>
            </a:r>
            <a:endPar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endPar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rPr>
              <a:t>它可能取5个值，具体对齐方式与轴的方向有关。下面假设主轴为从左到右。</a:t>
            </a:r>
            <a:endPar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rPr>
              <a:t>flex-start（默认值）：左对齐</a:t>
            </a:r>
            <a:endPar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rPr>
              <a:t>flex-end：右对齐</a:t>
            </a:r>
            <a:endPar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rPr>
              <a:t>center： 居中</a:t>
            </a:r>
            <a:endPar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rPr>
              <a:t>space-between：两端对齐，项目之间的间隔都相等。</a:t>
            </a:r>
            <a:endPar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endParaRPr>
          </a:p>
          <a:p>
            <a:pPr marL="0" marR="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rPr>
              <a:t>space-around：每个项目两侧的间隔相等。所以，项目之间的间隔比项目与边框的间隔大一倍。</a:t>
            </a:r>
            <a:endParaRPr kumimoji="0" sz="3200" b="0" i="0" u="none" strike="noStrike" cap="none" spc="0" normalizeH="0" baseline="0" dirty="0" err="1">
              <a:ln>
                <a:noFill/>
              </a:ln>
              <a:solidFill>
                <a:schemeClr val="accent1">
                  <a:satOff val="2393"/>
                  <a:lumOff val="-24823"/>
                </a:schemeClr>
              </a:solidFill>
              <a:effectLst/>
              <a:uFillTx/>
              <a:latin typeface="Abadi MT Condensed Extra Bold"/>
              <a:ea typeface="Abadi MT Condensed Extra Bold"/>
              <a:cs typeface="Abadi MT Condensed Extra Bold"/>
              <a:sym typeface="Baskerville"/>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92480" y="886143"/>
            <a:ext cx="11419840" cy="79806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5.align-items属性</a:t>
            </a: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align-items属性定义项目在侧轴上如何对齐。</a:t>
            </a: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.box {</a:t>
            </a: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  align-items: flex-start | flex-end | center | baseline | stretch;</a:t>
            </a: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a:t>
            </a: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它可能取5个值。具体的对齐方式与交叉轴的方向有关，下面假设交叉轴从上到下。</a:t>
            </a: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flex-start：交叉轴的起点对齐。</a:t>
            </a: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flex-end：交叉轴的终点对齐。</a:t>
            </a: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center：交叉轴的中点对齐。</a:t>
            </a: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baseline: 项目的第一行文字的基线对齐。</a:t>
            </a: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stretch（默认值）：如果项目</a:t>
            </a:r>
            <a:r>
              <a:rPr kumimoji="0" sz="3200" i="0" u="none" strike="noStrike" cap="none" spc="0" normalizeH="0" baseline="0" dirty="0" err="1">
                <a:ln>
                  <a:noFill/>
                </a:ln>
                <a:solidFill>
                  <a:srgbClr val="FF0000"/>
                </a:solidFill>
                <a:effectLst/>
                <a:uFillTx/>
                <a:latin typeface="Abadi MT Condensed Extra Bold"/>
                <a:ea typeface="Abadi MT Condensed Extra Bold"/>
                <a:cs typeface="Abadi MT Condensed Extra Bold"/>
                <a:sym typeface="Baskerville"/>
              </a:rPr>
              <a:t>未设置高度或设为auto</a:t>
            </a:r>
            <a:r>
              <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rPr>
              <a:t>，将占满整个容器的高度。</a:t>
            </a:r>
            <a:endParaRPr kumimoji="0" sz="3200" b="0" i="0" u="none" strike="noStrike" cap="none" spc="0" normalizeH="0" baseline="0" dirty="0" err="1">
              <a:ln>
                <a:noFill/>
              </a:ln>
              <a:solidFill>
                <a:schemeClr val="accent1">
                  <a:satOff val="2393"/>
                  <a:lumOff val="-24822"/>
                </a:schemeClr>
              </a:solidFill>
              <a:effectLst/>
              <a:uFillTx/>
              <a:latin typeface="Abadi MT Condensed Extra Bold"/>
              <a:ea typeface="Abadi MT Condensed Extra Bold"/>
              <a:cs typeface="Abadi MT Condensed Extra Bold"/>
              <a:sym typeface="Baskerville"/>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93395" y="275273"/>
            <a:ext cx="12018645" cy="89655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rPr>
              <a:t>6.align-content属性</a:t>
            </a:r>
            <a:endPar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rPr>
              <a:t>align-content属性定义了多根轴线的对齐方式。如果项目只有一根轴线，该属性不起作用。</a:t>
            </a:r>
            <a:endPar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endPar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rPr>
              <a:t>.box {</a:t>
            </a:r>
            <a:endPar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rPr>
              <a:t>  align-content: flex-start | flex-end | center | space-between | space-around | stretch;</a:t>
            </a:r>
            <a:endPar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rPr>
              <a:t>}</a:t>
            </a:r>
            <a:endPar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endPar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rPr>
              <a:t>该属性可能取6个值。</a:t>
            </a:r>
            <a:endPar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rPr>
              <a:t>flex-start：与交叉轴的起点对齐。</a:t>
            </a:r>
            <a:endPar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rPr>
              <a:t>flex-end：与交叉轴的终点对齐。</a:t>
            </a:r>
            <a:endPar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rPr>
              <a:t>center：与交叉轴的中点对齐。</a:t>
            </a:r>
            <a:endPar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rPr>
              <a:t>space-between：与交叉轴两端对齐，轴线之间的间隔平均分布。</a:t>
            </a:r>
            <a:endPar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rPr>
              <a:t>space-around：每根轴线两侧的间隔都相等。所以，轴线之间的间隔比轴线与边框的间隔大一倍。</a:t>
            </a:r>
            <a:endPar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endParaRPr>
          </a:p>
          <a:p>
            <a:pPr marL="0" marR="0" indent="0" algn="l" defTabSz="584200" rtl="0" fontAlgn="auto" latinLnBrk="0" hangingPunct="0">
              <a:lnSpc>
                <a:spcPct val="100000"/>
              </a:lnSpc>
              <a:spcBef>
                <a:spcPts val="0"/>
              </a:spcBef>
              <a:spcAft>
                <a:spcPts val="0"/>
              </a:spcAft>
              <a:buClrTx/>
              <a:buSzTx/>
              <a:buFontTx/>
              <a:buNone/>
            </a:pPr>
            <a:r>
              <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rPr>
              <a:t>stretch（默认值）：轴线占满整个交叉轴。</a:t>
            </a:r>
            <a:endParaRPr kumimoji="0" sz="3200" b="0" i="0" u="none" strike="noStrike" cap="none" spc="0" normalizeH="0" baseline="0" dirty="0" err="1">
              <a:ln>
                <a:noFill/>
              </a:ln>
              <a:solidFill>
                <a:schemeClr val="accent1">
                  <a:satOff val="2393"/>
                  <a:lumOff val="-24821"/>
                </a:schemeClr>
              </a:solidFill>
              <a:effectLst/>
              <a:uFillTx/>
              <a:latin typeface="Abadi MT Condensed Extra Bold"/>
              <a:ea typeface="Abadi MT Condensed Extra Bold"/>
              <a:cs typeface="Abadi MT Condensed Extra Bold"/>
              <a:sym typeface="Baskerville"/>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a:spLocks noGrp="1"/>
          </p:cNvSpPr>
          <p:nvPr>
            <p:ph type="title"/>
          </p:nvPr>
        </p:nvSpPr>
        <p:spPr>
          <a:prstGeom prst="rect">
            <a:avLst/>
          </a:prstGeom>
        </p:spPr>
        <p:txBody>
          <a:bodyPr/>
          <a:lstStyle/>
          <a:p>
            <a:r>
              <a:t>CSS3提升部分</a:t>
            </a:r>
          </a:p>
        </p:txBody>
      </p:sp>
      <p:sp>
        <p:nvSpPr>
          <p:cNvPr id="292" name="Shape 292"/>
          <p:cNvSpPr/>
          <p:nvPr/>
        </p:nvSpPr>
        <p:spPr>
          <a:xfrm>
            <a:off x="548809" y="2003452"/>
            <a:ext cx="6133133"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Baskerville SemiBold"/>
                <a:ea typeface="Baskerville SemiBold"/>
                <a:cs typeface="Baskerville SemiBold"/>
                <a:sym typeface="Baskerville SemiBold"/>
              </a:defRPr>
            </a:lvl1pPr>
          </a:lstStyle>
          <a:p>
            <a:r>
              <a:t>透明色颜色值   transparent </a:t>
            </a:r>
          </a:p>
        </p:txBody>
      </p:sp>
      <p:sp>
        <p:nvSpPr>
          <p:cNvPr id="293" name="Shape 293"/>
          <p:cNvSpPr/>
          <p:nvPr/>
        </p:nvSpPr>
        <p:spPr>
          <a:xfrm>
            <a:off x="610761" y="2876604"/>
            <a:ext cx="11783277" cy="4124962"/>
          </a:xfrm>
          <a:prstGeom prst="rect">
            <a:avLst/>
          </a:prstGeom>
          <a:ln w="12700">
            <a:miter lim="400000"/>
          </a:ln>
        </p:spPr>
        <p:txBody>
          <a:bodyPr lIns="50800" tIns="50800" rIns="50800" bIns="50800" anchor="ctr">
            <a:spAutoFit/>
          </a:bodyPr>
          <a:lstStyle/>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transparent 是颜色中的透明色。</a:t>
            </a:r>
          </a:p>
          <a:p>
            <a:pPr algn="l">
              <a:lnSpc>
                <a:spcPct val="120000"/>
              </a:lnSpc>
              <a:defRPr sz="27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利用transparent画三角</a:t>
            </a:r>
          </a:p>
          <a:p>
            <a:pPr algn="l">
              <a:lnSpc>
                <a:spcPct val="120000"/>
              </a:lnSpc>
              <a:defRPr sz="21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eg: div{</a:t>
            </a:r>
          </a:p>
          <a:p>
            <a:pPr algn="l">
              <a:lnSpc>
                <a:spcPct val="120000"/>
              </a:lnSpc>
              <a:defRPr sz="21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            width:100px;</a:t>
            </a:r>
          </a:p>
          <a:p>
            <a:pPr algn="l">
              <a:lnSpc>
                <a:spcPct val="120000"/>
              </a:lnSpc>
              <a:defRPr sz="21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            height:100px;</a:t>
            </a:r>
          </a:p>
          <a:p>
            <a:pPr algn="l">
              <a:lnSpc>
                <a:spcPct val="120000"/>
              </a:lnSpc>
              <a:defRPr sz="21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            border:100px solid black;</a:t>
            </a:r>
          </a:p>
          <a:p>
            <a:pPr algn="l">
              <a:lnSpc>
                <a:spcPct val="120000"/>
              </a:lnSpc>
              <a:defRPr sz="21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            border-left-color:red/transparent;</a:t>
            </a:r>
          </a:p>
          <a:p>
            <a:pPr algn="l">
              <a:lnSpc>
                <a:spcPct val="120000"/>
              </a:lnSpc>
              <a:defRPr sz="21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            border-top-color:green/transparent;</a:t>
            </a:r>
          </a:p>
          <a:p>
            <a:pPr algn="l">
              <a:lnSpc>
                <a:spcPct val="120000"/>
              </a:lnSpc>
              <a:defRPr sz="21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            border-right-color:blue/transparent;</a:t>
            </a:r>
          </a:p>
          <a:p>
            <a:pPr algn="l">
              <a:lnSpc>
                <a:spcPct val="120000"/>
              </a:lnSpc>
              <a:defRPr sz="21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        }</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p:cNvSpPr>
          <p:nvPr>
            <p:ph type="title"/>
          </p:nvPr>
        </p:nvSpPr>
        <p:spPr>
          <a:prstGeom prst="rect">
            <a:avLst/>
          </a:prstGeom>
        </p:spPr>
        <p:txBody>
          <a:bodyPr/>
          <a:lstStyle/>
          <a:p>
            <a:r>
              <a:t>初探CSS3</a:t>
            </a:r>
          </a:p>
        </p:txBody>
      </p:sp>
      <p:sp>
        <p:nvSpPr>
          <p:cNvPr id="142" name="Shape 142"/>
          <p:cNvSpPr/>
          <p:nvPr/>
        </p:nvSpPr>
        <p:spPr>
          <a:xfrm>
            <a:off x="736356" y="2105652"/>
            <a:ext cx="6558943" cy="774701"/>
          </a:xfrm>
          <a:prstGeom prst="rect">
            <a:avLst/>
          </a:prstGeom>
          <a:ln w="12700">
            <a:miter lim="400000"/>
          </a:ln>
        </p:spPr>
        <p:txBody>
          <a:bodyPr wrap="none" lIns="50800" tIns="50800" rIns="50800" bIns="50800" anchor="ctr">
            <a:spAutoFit/>
          </a:bodyPr>
          <a:lstStyle>
            <a:lvl1pPr algn="l">
              <a:defRPr>
                <a:latin typeface="Baskerville SemiBold"/>
                <a:ea typeface="Baskerville SemiBold"/>
                <a:cs typeface="Baskerville SemiBold"/>
                <a:sym typeface="Baskerville SemiBold"/>
              </a:defRPr>
            </a:lvl1pPr>
          </a:lstStyle>
          <a:p>
            <a:r>
              <a:t>2.box-shadow    —    盒子阴影</a:t>
            </a:r>
          </a:p>
        </p:txBody>
      </p:sp>
      <p:sp>
        <p:nvSpPr>
          <p:cNvPr id="143" name="Shape 143"/>
          <p:cNvSpPr/>
          <p:nvPr/>
        </p:nvSpPr>
        <p:spPr>
          <a:xfrm>
            <a:off x="796164" y="2992105"/>
            <a:ext cx="9928329" cy="1219201"/>
          </a:xfrm>
          <a:prstGeom prst="rect">
            <a:avLst/>
          </a:prstGeom>
          <a:ln w="12700">
            <a:miter lim="400000"/>
          </a:ln>
        </p:spPr>
        <p:txBody>
          <a:bodyPr lIns="50800" tIns="50800" rIns="50800" bIns="50800" anchor="ctr">
            <a:spAutoFit/>
          </a:bodyPr>
          <a:lstStyle>
            <a:lvl1pPr algn="l">
              <a:defRPr sz="3100">
                <a:solidFill>
                  <a:schemeClr val="accent1">
                    <a:satOff val="2393"/>
                    <a:lumOff val="-24828"/>
                  </a:schemeClr>
                </a:solidFill>
                <a:latin typeface="Abadi MT Condensed Extra Bold"/>
                <a:ea typeface="Abadi MT Condensed Extra Bold"/>
                <a:cs typeface="Abadi MT Condensed Extra Bold"/>
                <a:sym typeface="Abadi MT Condensed Extra Bold"/>
              </a:defRPr>
            </a:lvl1pPr>
          </a:lstStyle>
          <a:p>
            <a:r>
              <a:rPr dirty="0"/>
              <a:t>box-shadow: </a:t>
            </a:r>
            <a:r>
              <a:rPr dirty="0" err="1"/>
              <a:t>X轴偏移量</a:t>
            </a:r>
            <a:r>
              <a:rPr dirty="0"/>
              <a:t> </a:t>
            </a:r>
            <a:r>
              <a:rPr dirty="0" err="1"/>
              <a:t>Y轴偏移量</a:t>
            </a:r>
            <a:r>
              <a:rPr dirty="0"/>
              <a:t> [</a:t>
            </a:r>
            <a:r>
              <a:rPr dirty="0" err="1"/>
              <a:t>阴影模糊半径</a:t>
            </a:r>
            <a:r>
              <a:rPr dirty="0"/>
              <a:t>] [</a:t>
            </a:r>
            <a:r>
              <a:rPr dirty="0" err="1"/>
              <a:t>阴影扩展半径</a:t>
            </a:r>
            <a:r>
              <a:rPr dirty="0"/>
              <a:t>] [</a:t>
            </a:r>
            <a:r>
              <a:rPr dirty="0" err="1"/>
              <a:t>阴影颜色</a:t>
            </a:r>
            <a:r>
              <a:rPr dirty="0"/>
              <a:t>] [</a:t>
            </a:r>
            <a:r>
              <a:rPr dirty="0" err="1"/>
              <a:t>投影方式</a:t>
            </a:r>
            <a:r>
              <a:rPr dirty="0"/>
              <a:t>];</a:t>
            </a:r>
            <a:endParaRPr dirty="0"/>
          </a:p>
        </p:txBody>
      </p:sp>
      <p:sp>
        <p:nvSpPr>
          <p:cNvPr id="144" name="Shape 144"/>
          <p:cNvSpPr/>
          <p:nvPr/>
        </p:nvSpPr>
        <p:spPr>
          <a:xfrm>
            <a:off x="796164" y="4472374"/>
            <a:ext cx="9928329" cy="2082801"/>
          </a:xfrm>
          <a:prstGeom prst="rect">
            <a:avLst/>
          </a:prstGeom>
          <a:ln w="12700">
            <a:miter lim="400000"/>
          </a:ln>
        </p:spPr>
        <p:txBody>
          <a:bodyPr lIns="50800" tIns="50800" rIns="50800" bIns="50800" anchor="ctr">
            <a:spAutoFit/>
          </a:bodyPr>
          <a:lstStyle/>
          <a:p>
            <a:pPr algn="l">
              <a:defRPr sz="34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eg:</a:t>
            </a:r>
          </a:p>
          <a:p>
            <a:pPr algn="l">
              <a:defRPr sz="34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.box_shadow{</a:t>
            </a:r>
          </a:p>
          <a:p>
            <a:pPr algn="l">
              <a:defRPr sz="34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  box-shadow:4px 2px 6px 7px #333333 inset; </a:t>
            </a:r>
          </a:p>
          <a:p>
            <a:pPr algn="l">
              <a:defRPr sz="34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a:t>
            </a:r>
          </a:p>
        </p:txBody>
      </p:sp>
      <p:sp>
        <p:nvSpPr>
          <p:cNvPr id="145" name="Shape 145"/>
          <p:cNvSpPr/>
          <p:nvPr/>
        </p:nvSpPr>
        <p:spPr>
          <a:xfrm>
            <a:off x="762000" y="6865252"/>
            <a:ext cx="11480800" cy="3048001"/>
          </a:xfrm>
          <a:prstGeom prst="rect">
            <a:avLst/>
          </a:prstGeom>
          <a:ln w="12700">
            <a:miter lim="400000"/>
          </a:ln>
        </p:spPr>
        <p:txBody>
          <a:bodyPr lIns="50800" tIns="50800" rIns="50800" bIns="50800" anchor="ctr">
            <a:spAutoFit/>
          </a:bodyPr>
          <a:lstStyle/>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同一盒子，可以同时加多个阴影，阴影之间用“,”隔开</a:t>
            </a:r>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.box_shadow{</a:t>
            </a:r>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    box-shadow:4px 2px 6px #f00, -4px -2px 6px #000, 0px 0px 12px 5px #33CC00 inset;</a:t>
            </a:r>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a:t>
            </a:r>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Shape 295"/>
          <p:cNvSpPr>
            <a:spLocks noGrp="1"/>
          </p:cNvSpPr>
          <p:nvPr>
            <p:ph type="title"/>
          </p:nvPr>
        </p:nvSpPr>
        <p:spPr>
          <a:prstGeom prst="rect">
            <a:avLst/>
          </a:prstGeom>
        </p:spPr>
        <p:txBody>
          <a:bodyPr/>
          <a:lstStyle/>
          <a:p>
            <a:r>
              <a:t>CSS3提升部分</a:t>
            </a:r>
          </a:p>
        </p:txBody>
      </p:sp>
      <p:sp>
        <p:nvSpPr>
          <p:cNvPr id="296" name="Shape 296"/>
          <p:cNvSpPr/>
          <p:nvPr/>
        </p:nvSpPr>
        <p:spPr>
          <a:xfrm>
            <a:off x="548809" y="2003452"/>
            <a:ext cx="1562101" cy="774701"/>
          </a:xfrm>
          <a:prstGeom prst="rect">
            <a:avLst/>
          </a:prstGeom>
          <a:ln w="12700">
            <a:miter lim="400000"/>
          </a:ln>
        </p:spPr>
        <p:txBody>
          <a:bodyPr wrap="none" lIns="50800" tIns="50800" rIns="50800" bIns="50800" anchor="ctr">
            <a:spAutoFit/>
          </a:bodyPr>
          <a:lstStyle>
            <a:lvl1pPr algn="l">
              <a:defRPr>
                <a:solidFill>
                  <a:schemeClr val="accent1">
                    <a:satOff val="2393"/>
                    <a:lumOff val="-24828"/>
                  </a:schemeClr>
                </a:solidFill>
                <a:latin typeface="Baskerville SemiBold"/>
                <a:ea typeface="Baskerville SemiBold"/>
                <a:cs typeface="Baskerville SemiBold"/>
                <a:sym typeface="Baskerville SemiBold"/>
              </a:defRPr>
            </a:lvl1pPr>
          </a:lstStyle>
          <a:p>
            <a:r>
              <a:t>单位值</a:t>
            </a:r>
          </a:p>
        </p:txBody>
      </p:sp>
      <p:sp>
        <p:nvSpPr>
          <p:cNvPr id="297" name="Shape 297"/>
          <p:cNvSpPr/>
          <p:nvPr/>
        </p:nvSpPr>
        <p:spPr>
          <a:xfrm>
            <a:off x="610761" y="3529384"/>
            <a:ext cx="11783277" cy="2819401"/>
          </a:xfrm>
          <a:prstGeom prst="rect">
            <a:avLst/>
          </a:prstGeom>
          <a:ln w="12700">
            <a:miter lim="400000"/>
          </a:ln>
        </p:spPr>
        <p:txBody>
          <a:bodyPr lIns="50800" tIns="50800" rIns="50800" bIns="50800" anchor="ctr">
            <a:spAutoFit/>
          </a:bodyPr>
          <a:lstStyle/>
          <a:p>
            <a:pPr algn="l">
              <a:defRPr sz="3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模拟移动端的meta</a:t>
            </a:r>
          </a:p>
          <a:p>
            <a:pPr algn="l">
              <a:defRPr sz="36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t>    &lt;meta name="viewport" content="width=device-width,minimum-scale=1.0,maximum-scale=1.0,user-scalable=no"&gt;</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r>
              <a:t>初探CSS3</a:t>
            </a:r>
          </a:p>
        </p:txBody>
      </p:sp>
      <p:sp>
        <p:nvSpPr>
          <p:cNvPr id="171" name="Shape 171"/>
          <p:cNvSpPr/>
          <p:nvPr/>
        </p:nvSpPr>
        <p:spPr>
          <a:xfrm>
            <a:off x="573669" y="1837083"/>
            <a:ext cx="5219378" cy="687368"/>
          </a:xfrm>
          <a:prstGeom prst="rect">
            <a:avLst/>
          </a:prstGeom>
          <a:ln w="12700">
            <a:miter lim="400000"/>
          </a:ln>
        </p:spPr>
        <p:txBody>
          <a:bodyPr wrap="none" lIns="50800" tIns="50800" rIns="50800" bIns="50800" anchor="ctr">
            <a:spAutoFit/>
          </a:bodyPr>
          <a:lstStyle>
            <a:lvl1pPr algn="l">
              <a:defRPr>
                <a:latin typeface="Baskerville SemiBold"/>
                <a:ea typeface="Baskerville SemiBold"/>
                <a:cs typeface="Baskerville SemiBold"/>
                <a:sym typeface="Baskerville SemiBold"/>
              </a:defRPr>
            </a:lvl1pPr>
          </a:lstStyle>
          <a:p>
            <a:r>
              <a:rPr lang="en-US" altLang="zh-CN" dirty="0"/>
              <a:t>3</a:t>
            </a:r>
            <a:r>
              <a:rPr dirty="0"/>
              <a:t>.文本阴影text-shadow</a:t>
            </a:r>
            <a:endParaRPr dirty="0"/>
          </a:p>
        </p:txBody>
      </p:sp>
      <p:sp>
        <p:nvSpPr>
          <p:cNvPr id="172" name="Shape 172"/>
          <p:cNvSpPr/>
          <p:nvPr/>
        </p:nvSpPr>
        <p:spPr>
          <a:xfrm>
            <a:off x="618558" y="2902376"/>
            <a:ext cx="9907198" cy="5080001"/>
          </a:xfrm>
          <a:prstGeom prst="rect">
            <a:avLst/>
          </a:prstGeom>
          <a:ln w="12700">
            <a:miter lim="400000"/>
          </a:ln>
        </p:spPr>
        <p:txBody>
          <a:bodyPr lIns="50800" tIns="50800" rIns="50800" bIns="50800" anchor="ctr">
            <a:spAutoFit/>
          </a:bodyPr>
          <a:lstStyle/>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语法</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text-shadow:X-Offset</a:t>
            </a:r>
            <a:r>
              <a:rPr dirty="0"/>
              <a:t> Y-Offset blur color;</a:t>
            </a:r>
            <a:endParaRPr dirty="0"/>
          </a:p>
          <a:p>
            <a:pPr algn="l">
              <a:defRPr sz="2400">
                <a:solidFill>
                  <a:schemeClr val="accent1">
                    <a:lumOff val="-13479"/>
                  </a:schemeClr>
                </a:solidFill>
                <a:latin typeface="Abadi MT Condensed Extra Bold"/>
                <a:ea typeface="Abadi MT Condensed Extra Bold"/>
                <a:cs typeface="Abadi MT Condensed Extra Bold"/>
                <a:sym typeface="Abadi MT Condensed Extra Bold"/>
              </a:defRPr>
            </a:pPr>
            <a:r>
              <a:rPr dirty="0" err="1">
                <a:solidFill>
                  <a:schemeClr val="accent5">
                    <a:lumOff val="10161"/>
                  </a:schemeClr>
                </a:solidFill>
              </a:rPr>
              <a:t>X-Offset</a:t>
            </a:r>
            <a:r>
              <a:rPr dirty="0" err="1"/>
              <a:t>：表示阴影的水平偏移距离，其值为正值时阴影向右偏移，反之向左偏移</a:t>
            </a:r>
            <a:r>
              <a:rPr dirty="0"/>
              <a:t>；      </a:t>
            </a:r>
            <a:endParaRPr dirty="0"/>
          </a:p>
          <a:p>
            <a:pPr algn="l">
              <a:defRPr sz="2400">
                <a:solidFill>
                  <a:schemeClr val="accent1">
                    <a:lumOff val="-13479"/>
                  </a:schemeClr>
                </a:solidFill>
                <a:latin typeface="Abadi MT Condensed Extra Bold"/>
                <a:ea typeface="Abadi MT Condensed Extra Bold"/>
                <a:cs typeface="Abadi MT Condensed Extra Bold"/>
                <a:sym typeface="Abadi MT Condensed Extra Bold"/>
              </a:defRPr>
            </a:pPr>
            <a:r>
              <a:rPr dirty="0" err="1">
                <a:solidFill>
                  <a:schemeClr val="accent5">
                    <a:lumOff val="10161"/>
                  </a:schemeClr>
                </a:solidFill>
              </a:rPr>
              <a:t>Y-Offset</a:t>
            </a:r>
            <a:r>
              <a:rPr dirty="0" err="1"/>
              <a:t>：是指阴影的垂直偏移距离，如果其值是正值时，阴影向下偏移，反之向上偏移</a:t>
            </a:r>
            <a:r>
              <a:rPr dirty="0"/>
              <a:t>；</a:t>
            </a:r>
            <a:endParaRPr dirty="0"/>
          </a:p>
          <a:p>
            <a:pPr algn="l">
              <a:defRPr sz="2400">
                <a:solidFill>
                  <a:schemeClr val="accent1">
                    <a:lumOff val="-13479"/>
                  </a:schemeClr>
                </a:solidFill>
                <a:latin typeface="Abadi MT Condensed Extra Bold"/>
                <a:ea typeface="Abadi MT Condensed Extra Bold"/>
                <a:cs typeface="Abadi MT Condensed Extra Bold"/>
                <a:sym typeface="Abadi MT Condensed Extra Bold"/>
              </a:defRPr>
            </a:pPr>
            <a:r>
              <a:rPr dirty="0">
                <a:solidFill>
                  <a:schemeClr val="accent5">
                    <a:lumOff val="10161"/>
                  </a:schemeClr>
                </a:solidFill>
              </a:rPr>
              <a:t>Blur</a:t>
            </a:r>
            <a:r>
              <a:rPr dirty="0"/>
              <a:t>：是指阴影的模糊程度，其值不能是负值，如果值越大，阴影越模糊，反之阴影越清晰，如果不需要阴影模糊可以将Blur值设置为0；</a:t>
            </a:r>
            <a:endParaRPr dirty="0"/>
          </a:p>
          <a:p>
            <a:pPr algn="l">
              <a:defRPr sz="2400">
                <a:solidFill>
                  <a:schemeClr val="accent1">
                    <a:lumOff val="-13479"/>
                  </a:schemeClr>
                </a:solidFill>
                <a:latin typeface="Abadi MT Condensed Extra Bold"/>
                <a:ea typeface="Abadi MT Condensed Extra Bold"/>
                <a:cs typeface="Abadi MT Condensed Extra Bold"/>
                <a:sym typeface="Abadi MT Condensed Extra Bold"/>
              </a:defRPr>
            </a:pPr>
            <a:r>
              <a:rPr dirty="0" err="1">
                <a:solidFill>
                  <a:schemeClr val="accent5">
                    <a:lumOff val="10161"/>
                  </a:schemeClr>
                </a:solidFill>
              </a:rPr>
              <a:t>Color</a:t>
            </a:r>
            <a:r>
              <a:rPr dirty="0" err="1"/>
              <a:t>：是指阴影的颜色，其可以使用rgba色</a:t>
            </a:r>
            <a:r>
              <a:rPr dirty="0"/>
              <a:t>。</a:t>
            </a:r>
            <a:endParaRPr dirty="0"/>
          </a:p>
          <a:p>
            <a:pPr algn="l">
              <a:defRPr sz="2400">
                <a:solidFill>
                  <a:schemeClr val="accent1">
                    <a:lumOff val="-13479"/>
                  </a:schemeClr>
                </a:solidFill>
                <a:latin typeface="Abadi MT Condensed Extra Bold"/>
                <a:ea typeface="Abadi MT Condensed Extra Bold"/>
                <a:cs typeface="Abadi MT Condensed Extra Bold"/>
                <a:sym typeface="Abadi MT Condensed Extra Bold"/>
              </a:defRPr>
            </a:pPr>
            <a:r>
              <a:rPr dirty="0" err="1"/>
              <a:t>比如，我们可以用下面代码实现设置阴影效果</a:t>
            </a:r>
            <a:r>
              <a:rPr dirty="0"/>
              <a:t>。</a:t>
            </a:r>
            <a:endParaRPr dirty="0"/>
          </a:p>
          <a:p>
            <a:pPr algn="l">
              <a:defRPr sz="2400">
                <a:solidFill>
                  <a:schemeClr val="accent1">
                    <a:lumOff val="-13479"/>
                  </a:schemeClr>
                </a:solidFill>
                <a:latin typeface="Abadi MT Condensed Extra Bold"/>
                <a:ea typeface="Abadi MT Condensed Extra Bold"/>
                <a:cs typeface="Abadi MT Condensed Extra Bold"/>
                <a:sym typeface="Abadi MT Condensed Extra Bold"/>
              </a:defRPr>
            </a:pPr>
            <a:r>
              <a:rPr dirty="0"/>
              <a:t>text-shadow: 0 1px </a:t>
            </a:r>
            <a:r>
              <a:rPr dirty="0" err="1"/>
              <a:t>1px</a:t>
            </a:r>
            <a:r>
              <a:rPr dirty="0"/>
              <a:t> #</a:t>
            </a:r>
            <a:r>
              <a:rPr dirty="0" err="1"/>
              <a:t>fff</a:t>
            </a:r>
            <a:endParaRPr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p:cNvSpPr>
          <p:nvPr>
            <p:ph type="title"/>
          </p:nvPr>
        </p:nvSpPr>
        <p:spPr>
          <a:prstGeom prst="rect">
            <a:avLst/>
          </a:prstGeom>
        </p:spPr>
        <p:txBody>
          <a:bodyPr/>
          <a:lstStyle/>
          <a:p>
            <a:r>
              <a:rPr dirty="0"/>
              <a:t>初探CSS3</a:t>
            </a:r>
            <a:endParaRPr dirty="0"/>
          </a:p>
        </p:txBody>
      </p:sp>
      <p:sp>
        <p:nvSpPr>
          <p:cNvPr id="154" name="Shape 154"/>
          <p:cNvSpPr/>
          <p:nvPr/>
        </p:nvSpPr>
        <p:spPr>
          <a:xfrm>
            <a:off x="736356" y="2105652"/>
            <a:ext cx="3276650" cy="774701"/>
          </a:xfrm>
          <a:prstGeom prst="rect">
            <a:avLst/>
          </a:prstGeom>
          <a:ln w="12700">
            <a:miter lim="400000"/>
          </a:ln>
        </p:spPr>
        <p:txBody>
          <a:bodyPr wrap="none" lIns="50800" tIns="50800" rIns="50800" bIns="50800" anchor="ctr">
            <a:spAutoFit/>
          </a:bodyPr>
          <a:lstStyle>
            <a:lvl1pPr algn="l">
              <a:defRPr>
                <a:latin typeface="Baskerville SemiBold"/>
                <a:ea typeface="Baskerville SemiBold"/>
                <a:cs typeface="Baskerville SemiBold"/>
                <a:sym typeface="Baskerville SemiBold"/>
              </a:defRPr>
            </a:lvl1pPr>
          </a:lstStyle>
          <a:p>
            <a:r>
              <a:t>4.颜色值RGBA</a:t>
            </a:r>
          </a:p>
        </p:txBody>
      </p:sp>
      <p:sp>
        <p:nvSpPr>
          <p:cNvPr id="155" name="Shape 155"/>
          <p:cNvSpPr/>
          <p:nvPr/>
        </p:nvSpPr>
        <p:spPr>
          <a:xfrm>
            <a:off x="755844" y="3081005"/>
            <a:ext cx="9907199" cy="6502401"/>
          </a:xfrm>
          <a:prstGeom prst="rect">
            <a:avLst/>
          </a:prstGeom>
          <a:ln w="12700">
            <a:miter lim="400000"/>
          </a:ln>
        </p:spPr>
        <p:txBody>
          <a:bodyPr lIns="50800" tIns="50800" rIns="50800" bIns="50800" anchor="ctr">
            <a:spAutoFit/>
          </a:bodyPr>
          <a:lstStyle/>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颜色之RGBA</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RGB是一种色彩标准，是由红</a:t>
            </a:r>
            <a:r>
              <a:rPr dirty="0"/>
              <a:t>(R)、绿(G)、蓝(B)</a:t>
            </a:r>
            <a:r>
              <a:rPr dirty="0" err="1"/>
              <a:t>的变化以及相互叠加来得到各式各样的颜色。RGBA是在RGB的基础上增加了控制alpha透明度的参数</a:t>
            </a:r>
            <a:r>
              <a:rPr dirty="0"/>
              <a:t>。</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语法</a:t>
            </a:r>
            <a:r>
              <a:rPr dirty="0"/>
              <a:t>：</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color：rgba</a:t>
            </a:r>
            <a:r>
              <a:rPr dirty="0"/>
              <a:t>(R,G,B,A)</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以上R、G、B三个参数，正整数值的取值范围为：0 - 255。百分数值的取值范围为：0.0% - 100.0%。超出范围的数值将被截至其最接近的取值极限。并非所有浏览器都支持使用百分数值。A为透明度参数，取值在0~1之间，不可为负值。</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代码示例</a:t>
            </a:r>
            <a:r>
              <a:rPr dirty="0"/>
              <a:t>：</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background-color:rgba</a:t>
            </a:r>
            <a:r>
              <a:rPr dirty="0"/>
              <a:t>(100,120,60,0.5);</a:t>
            </a:r>
            <a:endParaRPr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p:cNvSpPr>
          <p:nvPr>
            <p:ph type="title"/>
          </p:nvPr>
        </p:nvSpPr>
        <p:spPr>
          <a:prstGeom prst="rect">
            <a:avLst/>
          </a:prstGeom>
        </p:spPr>
        <p:txBody>
          <a:bodyPr/>
          <a:lstStyle/>
          <a:p>
            <a:r>
              <a:t>初探CSS3</a:t>
            </a:r>
          </a:p>
        </p:txBody>
      </p:sp>
      <p:sp>
        <p:nvSpPr>
          <p:cNvPr id="158" name="Shape 158"/>
          <p:cNvSpPr/>
          <p:nvPr/>
        </p:nvSpPr>
        <p:spPr>
          <a:xfrm>
            <a:off x="3316869" y="1570857"/>
            <a:ext cx="5986563" cy="774701"/>
          </a:xfrm>
          <a:prstGeom prst="rect">
            <a:avLst/>
          </a:prstGeom>
          <a:ln w="12700">
            <a:miter lim="400000"/>
          </a:ln>
        </p:spPr>
        <p:txBody>
          <a:bodyPr wrap="none" lIns="50800" tIns="50800" rIns="50800" bIns="50800" anchor="ctr">
            <a:spAutoFit/>
          </a:bodyPr>
          <a:lstStyle>
            <a:lvl1pPr algn="l">
              <a:defRPr>
                <a:latin typeface="Baskerville SemiBold"/>
                <a:ea typeface="Baskerville SemiBold"/>
                <a:cs typeface="Baskerville SemiBold"/>
                <a:sym typeface="Baskerville SemiBold"/>
              </a:defRPr>
            </a:lvl1pPr>
          </a:lstStyle>
          <a:p>
            <a:r>
              <a:rPr dirty="0"/>
              <a:t>5.渐变的背景颜色 Gradient</a:t>
            </a:r>
            <a:endParaRPr dirty="0"/>
          </a:p>
        </p:txBody>
      </p:sp>
      <p:sp>
        <p:nvSpPr>
          <p:cNvPr id="159" name="Shape 159"/>
          <p:cNvSpPr/>
          <p:nvPr/>
        </p:nvSpPr>
        <p:spPr>
          <a:xfrm>
            <a:off x="762000" y="2345558"/>
            <a:ext cx="9907198" cy="7858562"/>
          </a:xfrm>
          <a:prstGeom prst="rect">
            <a:avLst/>
          </a:prstGeom>
          <a:ln w="12700">
            <a:miter lim="400000"/>
          </a:ln>
        </p:spPr>
        <p:txBody>
          <a:bodyPr lIns="50800" tIns="50800" rIns="50800" bIns="50800" anchor="ctr">
            <a:spAutoFit/>
          </a:bodyPr>
          <a:lstStyle/>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CSS3的渐变分为两种</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1）线性渐变（linear - to）</a:t>
            </a:r>
            <a:endParaRPr dirty="0"/>
          </a:p>
          <a:p>
            <a:pPr lvl="1"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语法</a:t>
            </a:r>
            <a:r>
              <a:rPr dirty="0"/>
              <a:t>: linear-gradient([direction], color [percent], color [percent], …)</a:t>
            </a:r>
            <a:endParaRPr dirty="0"/>
          </a:p>
          <a:p>
            <a:pPr lvl="1"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 </a:t>
            </a:r>
            <a:r>
              <a:rPr dirty="0" err="1"/>
              <a:t>内为选填</a:t>
            </a:r>
            <a:endParaRPr dirty="0"/>
          </a:p>
          <a:p>
            <a:pPr lvl="1"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direction角度的单位为</a:t>
            </a:r>
            <a:r>
              <a:rPr dirty="0"/>
              <a:t> “</a:t>
            </a:r>
            <a:r>
              <a:rPr dirty="0" err="1"/>
              <a:t>deg</a:t>
            </a:r>
            <a:r>
              <a:rPr dirty="0"/>
              <a:t>” </a:t>
            </a:r>
            <a:r>
              <a:rPr dirty="0" err="1"/>
              <a:t>也可以用to</a:t>
            </a:r>
            <a:r>
              <a:rPr dirty="0"/>
              <a:t> bottom, to left, to top </a:t>
            </a:r>
            <a:r>
              <a:rPr dirty="0" err="1"/>
              <a:t>left等的方式来表达</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2）径向渐变（radial - at）</a:t>
            </a:r>
            <a:endParaRPr dirty="0"/>
          </a:p>
          <a:p>
            <a:pPr lvl="1"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语法:radial-gradient</a:t>
            </a:r>
            <a:r>
              <a:rPr dirty="0"/>
              <a:t>(shape at position, color [percent] , color, …)</a:t>
            </a:r>
            <a:endParaRPr dirty="0"/>
          </a:p>
          <a:p>
            <a:pPr lvl="1"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err="1"/>
              <a:t>shape:放射的形状，可以为原型circle，可以为椭圆ellipse</a:t>
            </a:r>
            <a:endParaRPr dirty="0"/>
          </a:p>
          <a:p>
            <a:pPr lvl="1"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r>
              <a:rPr dirty="0"/>
              <a:t>position: </a:t>
            </a:r>
            <a:r>
              <a:rPr dirty="0" err="1"/>
              <a:t>圆心位置，可以两个值，也可以一个，如果为一个时，第二个值默认center</a:t>
            </a:r>
            <a:r>
              <a:rPr dirty="0"/>
              <a:t> 即 50%。</a:t>
            </a:r>
            <a:r>
              <a:rPr dirty="0" err="1"/>
              <a:t>值类型可以为，百分数，距离像素，也可以是方位值</a:t>
            </a:r>
            <a:r>
              <a:rPr dirty="0"/>
              <a:t>(</a:t>
            </a:r>
            <a:r>
              <a:rPr dirty="0" err="1"/>
              <a:t>left,top</a:t>
            </a:r>
            <a:r>
              <a:rPr dirty="0"/>
              <a:t>...);</a:t>
            </a:r>
            <a:r>
              <a:rPr lang="zh-CN" altLang="en-US" dirty="0"/>
              <a:t> </a:t>
            </a:r>
            <a:r>
              <a:rPr lang="en-US" altLang="zh-CN" dirty="0"/>
              <a:t>/*x </a:t>
            </a:r>
            <a:r>
              <a:rPr lang="zh-CN" altLang="en-US" dirty="0"/>
              <a:t>轴主半径 </a:t>
            </a:r>
            <a:r>
              <a:rPr lang="en-US" altLang="zh-CN" dirty="0"/>
              <a:t>y</a:t>
            </a:r>
            <a:r>
              <a:rPr lang="zh-CN" altLang="en-US" dirty="0"/>
              <a:t>轴次半径*</a:t>
            </a:r>
            <a:r>
              <a:rPr lang="en-US" altLang="zh-CN" dirty="0"/>
              <a:t>/</a:t>
            </a: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a:p>
            <a:pPr algn="l">
              <a:defRPr sz="2800">
                <a:solidFill>
                  <a:schemeClr val="accent1">
                    <a:satOff val="2393"/>
                    <a:lumOff val="-24828"/>
                  </a:schemeClr>
                </a:solidFill>
                <a:latin typeface="Abadi MT Condensed Extra Bold"/>
                <a:ea typeface="Abadi MT Condensed Extra Bold"/>
                <a:cs typeface="Abadi MT Condensed Extra Bold"/>
                <a:sym typeface="Abadi MT Condensed Extra Bold"/>
              </a:defRPr>
            </a:pPr>
            <a:endParaRPr dirty="0"/>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6.png"/></Relationships>
</file>

<file path=ppt/theme/_rels/theme2.xml.rels><?xml version="1.0" encoding="UTF-8" standalone="yes"?>
<Relationships xmlns="http://schemas.openxmlformats.org/package/2006/relationships"><Relationship Id="rId1" Type="http://schemas.openxmlformats.org/officeDocument/2006/relationships/image" Target="../media/image6.png"/></Relationships>
</file>

<file path=ppt/theme/theme1.xml><?xml version="1.0" encoding="utf-8"?>
<a:theme xmlns:a="http://schemas.openxmlformats.org/drawingml/2006/main" name="LeatherBook">
  <a:themeElements>
    <a:clrScheme name="LeatherBook">
      <a:dk1>
        <a:srgbClr val="6C6963"/>
      </a:dk1>
      <a:lt1>
        <a:srgbClr val="092C6C"/>
      </a:lt1>
      <a:dk2>
        <a:srgbClr val="4D5459"/>
      </a:dk2>
      <a:lt2>
        <a:srgbClr val="D8DBDF"/>
      </a:lt2>
      <a:accent1>
        <a:srgbClr val="5B7376"/>
      </a:accent1>
      <a:accent2>
        <a:srgbClr val="9B9E5B"/>
      </a:accent2>
      <a:accent3>
        <a:srgbClr val="CC943D"/>
      </a:accent3>
      <a:accent4>
        <a:srgbClr val="A55A01"/>
      </a:accent4>
      <a:accent5>
        <a:srgbClr val="9D3320"/>
      </a:accent5>
      <a:accent6>
        <a:srgbClr val="83525A"/>
      </a:accent6>
      <a:hlink>
        <a:srgbClr val="0000FF"/>
      </a:hlink>
      <a:folHlink>
        <a:srgbClr val="FF00FF"/>
      </a:folHlink>
    </a:clrScheme>
    <a:fontScheme name="LeatherBook">
      <a:majorFont>
        <a:latin typeface="Baskerville"/>
        <a:ea typeface="Baskerville"/>
        <a:cs typeface="Baskerville"/>
      </a:majorFont>
      <a:minorFont>
        <a:latin typeface="Baskerville"/>
        <a:ea typeface="Baskerville"/>
        <a:cs typeface="Baskerville"/>
      </a:minorFont>
    </a:fontScheme>
    <a:fmtScheme name="Leather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rotWithShape="0">
              <a:srgbClr val="000000">
                <a:alpha val="60000"/>
              </a:srgbClr>
            </a:outerShdw>
          </a:effectLst>
        </a:effectStyle>
        <a:effectStyle>
          <a:effectLst>
            <a:outerShdw blurRad="50800" dist="12700" rotWithShape="0">
              <a:srgbClr val="000000">
                <a:alpha val="60000"/>
              </a:srgbClr>
            </a:outerShdw>
          </a:effectLst>
        </a:effectStyle>
        <a:effectStyle>
          <a:effectLst>
            <a:outerShdw blurRad="50800" dist="127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12700" rotWithShape="0">
            <a:srgbClr val="000000">
              <a:alpha val="6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2EBDB"/>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49E92"/>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LeatherBook">
  <a:themeElements>
    <a:clrScheme name="LeatherBook">
      <a:dk1>
        <a:srgbClr val="000000"/>
      </a:dk1>
      <a:lt1>
        <a:srgbClr val="FFFFFF"/>
      </a:lt1>
      <a:dk2>
        <a:srgbClr val="4D5459"/>
      </a:dk2>
      <a:lt2>
        <a:srgbClr val="D8DBDF"/>
      </a:lt2>
      <a:accent1>
        <a:srgbClr val="5B7376"/>
      </a:accent1>
      <a:accent2>
        <a:srgbClr val="9B9E5B"/>
      </a:accent2>
      <a:accent3>
        <a:srgbClr val="CC943D"/>
      </a:accent3>
      <a:accent4>
        <a:srgbClr val="A55A01"/>
      </a:accent4>
      <a:accent5>
        <a:srgbClr val="9D3320"/>
      </a:accent5>
      <a:accent6>
        <a:srgbClr val="83525A"/>
      </a:accent6>
      <a:hlink>
        <a:srgbClr val="0000FF"/>
      </a:hlink>
      <a:folHlink>
        <a:srgbClr val="FF00FF"/>
      </a:folHlink>
    </a:clrScheme>
    <a:fontScheme name="LeatherBook">
      <a:majorFont>
        <a:latin typeface="Baskerville"/>
        <a:ea typeface="Baskerville"/>
        <a:cs typeface="Baskerville"/>
      </a:majorFont>
      <a:minorFont>
        <a:latin typeface="Baskerville"/>
        <a:ea typeface="Baskerville"/>
        <a:cs typeface="Baskerville"/>
      </a:minorFont>
    </a:fontScheme>
    <a:fmtScheme name="LeatherBoo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rotWithShape="0">
              <a:srgbClr val="000000">
                <a:alpha val="60000"/>
              </a:srgbClr>
            </a:outerShdw>
          </a:effectLst>
        </a:effectStyle>
        <a:effectStyle>
          <a:effectLst>
            <a:outerShdw blurRad="50800" dist="12700" rotWithShape="0">
              <a:srgbClr val="000000">
                <a:alpha val="60000"/>
              </a:srgbClr>
            </a:outerShdw>
          </a:effectLst>
        </a:effectStyle>
        <a:effectStyle>
          <a:effectLst>
            <a:outerShdw blurRad="50800" dist="12700" rotWithShape="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12700" rotWithShape="0">
            <a:srgbClr val="000000">
              <a:alpha val="6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2EBDB"/>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49E92"/>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800" b="0" i="0" u="none" strike="noStrike" cap="none" spc="0" normalizeH="0" baseline="0">
            <a:ln>
              <a:noFill/>
            </a:ln>
            <a:solidFill>
              <a:srgbClr val="6C6963"/>
            </a:solidFill>
            <a:effectLst/>
            <a:uFillTx/>
            <a:latin typeface="+mn-lt"/>
            <a:ea typeface="+mn-ea"/>
            <a:cs typeface="+mn-cs"/>
            <a:sym typeface="Baskervil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14546</Words>
  <Application>WPS 演示</Application>
  <PresentationFormat>自定义</PresentationFormat>
  <Paragraphs>777</Paragraphs>
  <Slides>60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60</vt:i4>
      </vt:variant>
    </vt:vector>
  </HeadingPairs>
  <TitlesOfParts>
    <vt:vector size="73" baseType="lpstr">
      <vt:lpstr>Arial</vt:lpstr>
      <vt:lpstr>宋体</vt:lpstr>
      <vt:lpstr>Wingdings</vt:lpstr>
      <vt:lpstr>Baskerville</vt:lpstr>
      <vt:lpstr>Helvetica Neue</vt:lpstr>
      <vt:lpstr>Baskerville SemiBold</vt:lpstr>
      <vt:lpstr>Abadi MT Condensed Extra Bold</vt:lpstr>
      <vt:lpstr>Helvetica</vt:lpstr>
      <vt:lpstr>Segoe Print</vt:lpstr>
      <vt:lpstr>微软雅黑</vt:lpstr>
      <vt:lpstr>Arial Unicode MS</vt:lpstr>
      <vt:lpstr>Baskerville</vt:lpstr>
      <vt:lpstr>LeatherBook</vt:lpstr>
      <vt:lpstr>CSS3.0</vt:lpstr>
      <vt:lpstr>PowerPoint 演示文稿</vt:lpstr>
      <vt:lpstr>PowerPoint 演示文稿</vt:lpstr>
      <vt:lpstr>初探CSS3</vt:lpstr>
      <vt:lpstr>初探CSS3</vt:lpstr>
      <vt:lpstr>初探CSS3</vt:lpstr>
      <vt:lpstr>初探CSS3</vt:lpstr>
      <vt:lpstr>初探CSS3</vt:lpstr>
      <vt:lpstr>初探CSS3</vt:lpstr>
      <vt:lpstr>初探CSS3</vt:lpstr>
      <vt:lpstr>初探CSS3</vt:lpstr>
      <vt:lpstr>初探CSS3</vt:lpstr>
      <vt:lpstr>初探CSS3</vt:lpstr>
      <vt:lpstr>初探CSS3</vt:lpstr>
      <vt:lpstr>初探CSS3</vt:lpstr>
      <vt:lpstr>制作导航菜单综合练习题</vt:lpstr>
      <vt:lpstr>CSS3选择器</vt:lpstr>
      <vt:lpstr>CSS3选择器</vt:lpstr>
      <vt:lpstr>CSS3选择器</vt:lpstr>
      <vt:lpstr>CSS3选择器</vt:lpstr>
      <vt:lpstr>CSS3选择器</vt:lpstr>
      <vt:lpstr>CSS3选择器</vt:lpstr>
      <vt:lpstr>CSS3选择器</vt:lpstr>
      <vt:lpstr>CSS3选择器</vt:lpstr>
      <vt:lpstr>CSS3选择器</vt:lpstr>
      <vt:lpstr>CSS3选择器</vt:lpstr>
      <vt:lpstr>CSS3选择器</vt:lpstr>
      <vt:lpstr>CSS3选择器</vt:lpstr>
      <vt:lpstr>课堂小练习</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CSS3提升部分</vt:lpstr>
      <vt:lpstr>PowerPoint 演示文稿</vt:lpstr>
      <vt:lpstr>CSS3提升部分</vt:lpstr>
      <vt:lpstr>PowerPoint 演示文稿</vt:lpstr>
      <vt:lpstr>PowerPoint 演示文稿</vt:lpstr>
      <vt:lpstr>PowerPoint 演示文稿</vt:lpstr>
      <vt:lpstr>PowerPoint 演示文稿</vt:lpstr>
      <vt:lpstr>PowerPoint 演示文稿</vt:lpstr>
      <vt:lpstr>PowerPoint 演示文稿</vt:lpstr>
      <vt:lpstr>CSS3提升部分</vt:lpstr>
      <vt:lpstr>CSS3提升部分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CSS3.0</dc:title>
  <dc:creator/>
  <cp:lastModifiedBy>ICE</cp:lastModifiedBy>
  <cp:revision>168</cp:revision>
  <dcterms:created xsi:type="dcterms:W3CDTF">2017-02-24T16:18:00Z</dcterms:created>
  <dcterms:modified xsi:type="dcterms:W3CDTF">2017-12-20T11:55:56Z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