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2"/>
  </p:notesMasterIdLst>
  <p:sldIdLst>
    <p:sldId id="256" r:id="rId2"/>
    <p:sldId id="258" r:id="rId3"/>
    <p:sldId id="320" r:id="rId4"/>
    <p:sldId id="333" r:id="rId5"/>
    <p:sldId id="323" r:id="rId6"/>
    <p:sldId id="326" r:id="rId7"/>
    <p:sldId id="324" r:id="rId8"/>
    <p:sldId id="327" r:id="rId9"/>
    <p:sldId id="328" r:id="rId10"/>
    <p:sldId id="329" r:id="rId11"/>
    <p:sldId id="307" r:id="rId12"/>
    <p:sldId id="259" r:id="rId13"/>
    <p:sldId id="331" r:id="rId14"/>
    <p:sldId id="334" r:id="rId15"/>
    <p:sldId id="335" r:id="rId16"/>
    <p:sldId id="330" r:id="rId17"/>
    <p:sldId id="336" r:id="rId18"/>
    <p:sldId id="332" r:id="rId19"/>
    <p:sldId id="274" r:id="rId20"/>
    <p:sldId id="337" r:id="rId21"/>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3EE0E-A4E6-8E4A-BAEF-295921C35A30}">
          <p14:sldIdLst>
            <p14:sldId id="256"/>
            <p14:sldId id="258"/>
            <p14:sldId id="320"/>
            <p14:sldId id="333"/>
            <p14:sldId id="323"/>
            <p14:sldId id="326"/>
            <p14:sldId id="324"/>
            <p14:sldId id="327"/>
            <p14:sldId id="328"/>
            <p14:sldId id="329"/>
            <p14:sldId id="307"/>
            <p14:sldId id="259"/>
            <p14:sldId id="331"/>
            <p14:sldId id="334"/>
            <p14:sldId id="335"/>
            <p14:sldId id="330"/>
            <p14:sldId id="336"/>
            <p14:sldId id="332"/>
            <p14:sldId id="274"/>
            <p14:sldId id="337"/>
          </p14:sldIdLst>
        </p14:section>
      </p14:sectionLst>
    </p:ext>
    <p:ext uri="{EFAFB233-063F-42B5-8137-9DF3F51BA10A}">
      <p15:sldGuideLst xmlns:p15="http://schemas.microsoft.com/office/powerpoint/2012/main">
        <p15:guide id="1" orient="horz" pos="1030">
          <p15:clr>
            <a:srgbClr val="A4A3A4"/>
          </p15:clr>
        </p15:guide>
        <p15:guide id="2" orient="horz" pos="4637">
          <p15:clr>
            <a:srgbClr val="A4A3A4"/>
          </p15:clr>
        </p15:guide>
        <p15:guide id="3" orient="horz" pos="3859">
          <p15:clr>
            <a:srgbClr val="A4A3A4"/>
          </p15:clr>
        </p15:guide>
        <p15:guide id="4" orient="horz" pos="5114">
          <p15:clr>
            <a:srgbClr val="A4A3A4"/>
          </p15:clr>
        </p15:guide>
        <p15:guide id="5" orient="horz" pos="2160">
          <p15:clr>
            <a:srgbClr val="A4A3A4"/>
          </p15:clr>
        </p15:guide>
        <p15:guide id="6" orient="horz" pos="2205">
          <p15:clr>
            <a:srgbClr val="A4A3A4"/>
          </p15:clr>
        </p15:guide>
        <p15:guide id="7" orient="horz" pos="3325">
          <p15:clr>
            <a:srgbClr val="A4A3A4"/>
          </p15:clr>
        </p15:guide>
        <p15:guide id="8" orient="horz" pos="200">
          <p15:clr>
            <a:srgbClr val="A4A3A4"/>
          </p15:clr>
        </p15:guide>
        <p15:guide id="9" orient="horz" pos="3370">
          <p15:clr>
            <a:srgbClr val="A4A3A4"/>
          </p15:clr>
        </p15:guide>
        <p15:guide id="10" orient="horz" pos="4574">
          <p15:clr>
            <a:srgbClr val="A4A3A4"/>
          </p15:clr>
        </p15:guide>
        <p15:guide id="11" pos="1536">
          <p15:clr>
            <a:srgbClr val="A4A3A4"/>
          </p15:clr>
        </p15:guide>
        <p15:guide id="12" pos="2808">
          <p15:clr>
            <a:srgbClr val="A4A3A4"/>
          </p15:clr>
        </p15:guide>
        <p15:guide id="13" pos="4613">
          <p15:clr>
            <a:srgbClr val="A4A3A4"/>
          </p15:clr>
        </p15:guide>
        <p15:guide id="14" pos="4030">
          <p15:clr>
            <a:srgbClr val="A4A3A4"/>
          </p15:clr>
        </p15:guide>
        <p15:guide id="15" pos="7664">
          <p15:clr>
            <a:srgbClr val="A4A3A4"/>
          </p15:clr>
        </p15:guide>
        <p15:guide id="16" pos="3979">
          <p15:clr>
            <a:srgbClr val="A4A3A4"/>
          </p15:clr>
        </p15:guide>
        <p15:guide id="17" pos="2755">
          <p15:clr>
            <a:srgbClr val="A4A3A4"/>
          </p15:clr>
        </p15:guide>
        <p15:guide id="18" pos="1579">
          <p15:clr>
            <a:srgbClr val="A4A3A4"/>
          </p15:clr>
        </p15:guide>
        <p15:guide id="19" pos="7709">
          <p15:clr>
            <a:srgbClr val="A4A3A4"/>
          </p15:clr>
        </p15:guide>
        <p15:guide id="20" pos="5211">
          <p15:clr>
            <a:srgbClr val="A4A3A4"/>
          </p15:clr>
        </p15:guide>
        <p15:guide id="21">
          <p15:clr>
            <a:srgbClr val="A4A3A4"/>
          </p15:clr>
        </p15:guide>
        <p15:guide id="22" pos="5256">
          <p15:clr>
            <a:srgbClr val="A4A3A4"/>
          </p15:clr>
        </p15:guide>
        <p15:guide id="23" pos="6435">
          <p15:clr>
            <a:srgbClr val="A4A3A4"/>
          </p15:clr>
        </p15:guide>
        <p15:guide id="24" pos="6485">
          <p15:clr>
            <a:srgbClr val="A4A3A4"/>
          </p15:clr>
        </p15:guide>
        <p15:guide id="25" pos="8870">
          <p15:clr>
            <a:srgbClr val="A4A3A4"/>
          </p15:clr>
        </p15:guide>
        <p15:guide id="26" pos="352">
          <p15:clr>
            <a:srgbClr val="A4A3A4"/>
          </p15:clr>
        </p15:guide>
        <p15:guide id="27" pos="5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p:restoredTop sz="95850"/>
  </p:normalViewPr>
  <p:slideViewPr>
    <p:cSldViewPr snapToGrid="0" snapToObjects="1">
      <p:cViewPr varScale="1">
        <p:scale>
          <a:sx n="76" d="100"/>
          <a:sy n="76" d="100"/>
        </p:scale>
        <p:origin x="216" y="872"/>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23FEF-83E1-6446-974E-1B6900B168E9}" type="datetimeFigureOut">
              <a:rPr lang="en-CN" smtClean="0"/>
              <a:t>2021/10/22</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D1F12-1FA8-6541-A64A-FF6A1CB72A6C}" type="slidenum">
              <a:rPr lang="en-CN" smtClean="0"/>
              <a:t>‹#›</a:t>
            </a:fld>
            <a:endParaRPr lang="en-CN"/>
          </a:p>
        </p:txBody>
      </p:sp>
    </p:spTree>
    <p:extLst>
      <p:ext uri="{BB962C8B-B14F-4D97-AF65-F5344CB8AC3E}">
        <p14:creationId xmlns:p14="http://schemas.microsoft.com/office/powerpoint/2010/main" val="292606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p:nvPicPr>
        <p:blipFill>
          <a:blip r:embed="rId2" r:link="rId3"/>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p:nvPicPr>
        <p:blipFill>
          <a:blip r:embed="rId4"/>
          <a:srcRect/>
          <a:stretch/>
        </p:blipFill>
        <p:spPr>
          <a:xfrm>
            <a:off x="548819" y="925228"/>
            <a:ext cx="2286000" cy="714375"/>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r>
              <a:rPr lang="en-US"/>
              <a:t>Click icon to add picture</a:t>
            </a:r>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r>
              <a:rPr lang="en-US"/>
              <a:t>Click icon to add picture</a:t>
            </a:r>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r>
              <a:rPr lang="en-US"/>
              <a:t>Click icon to add picture</a:t>
            </a:r>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r>
              <a:rPr lang="en-US"/>
              <a:t>Click icon to add picture</a:t>
            </a:r>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r>
              <a:rPr lang="en-US"/>
              <a:t>Click icon to add picture</a:t>
            </a:r>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r>
              <a:rPr lang="en-US"/>
              <a:t>Click icon to add picture</a:t>
            </a:r>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1A65E46D-C0D2-7642-AF47-40070CB7653A}"/>
              </a:ext>
            </a:extLst>
          </p:cNvPr>
          <p:cNvSpPr/>
          <p:nvPr/>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r>
              <a:rPr lang="en-US"/>
              <a:t>Click icon to add table</a:t>
            </a:r>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p:nvSpPr>
        <p:spPr>
          <a:xfrm>
            <a:off x="11825207" y="7361694"/>
            <a:ext cx="2488201" cy="67283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p:nvPicPr>
        <p:blipFill>
          <a:blip r:embed="rId3"/>
          <a:srcRect/>
          <a:stretch/>
        </p:blipFill>
        <p:spPr>
          <a:xfrm>
            <a:off x="548819" y="925227"/>
            <a:ext cx="2286000" cy="714374"/>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C680CA43-5C49-A347-BAC4-268F3B7F1BC4}"/>
              </a:ext>
            </a:extLst>
          </p:cNvPr>
          <p:cNvSpPr txBox="1"/>
          <p:nvPr/>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6" name="Picture 5">
            <a:extLst>
              <a:ext uri="{FF2B5EF4-FFF2-40B4-BE49-F238E27FC236}">
                <a16:creationId xmlns:a16="http://schemas.microsoft.com/office/drawing/2014/main" id="{AD1823CE-4EF2-0745-AA44-0D6EEFE77898}"/>
              </a:ext>
            </a:extLst>
          </p:cNvPr>
          <p:cNvPicPr>
            <a:picLocks noChangeAspect="1"/>
          </p:cNvPicPr>
          <p:nvPr/>
        </p:nvPicPr>
        <p:blipFill>
          <a:blip r:embed="rId2"/>
          <a:srcRect/>
          <a:stretch/>
        </p:blipFill>
        <p:spPr>
          <a:xfrm>
            <a:off x="13149071" y="7598245"/>
            <a:ext cx="914400" cy="285749"/>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ow_to_Use">
    <p:bg>
      <p:bgRef idx="1001">
        <a:schemeClr val="bg2"/>
      </p:bgRef>
    </p:bg>
    <p:spTree>
      <p:nvGrpSpPr>
        <p:cNvPr id="1" name=""/>
        <p:cNvGrpSpPr/>
        <p:nvPr/>
      </p:nvGrpSpPr>
      <p:grpSpPr>
        <a:xfrm>
          <a:off x="0" y="0"/>
          <a:ext cx="0" cy="0"/>
          <a:chOff x="0" y="0"/>
          <a:chExt cx="0" cy="0"/>
        </a:xfrm>
      </p:grpSpPr>
      <p:sp>
        <p:nvSpPr>
          <p:cNvPr id="4" name="TextBox 3"/>
          <p:cNvSpPr txBox="1"/>
          <p:nvPr/>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8" name="Picture 7">
            <a:extLst>
              <a:ext uri="{FF2B5EF4-FFF2-40B4-BE49-F238E27FC236}">
                <a16:creationId xmlns:a16="http://schemas.microsoft.com/office/drawing/2014/main" id="{9FBD488D-A179-B549-B7EA-6E8CE5EA5373}"/>
              </a:ext>
            </a:extLst>
          </p:cNvPr>
          <p:cNvPicPr>
            <a:picLocks noChangeAspect="1"/>
          </p:cNvPicPr>
          <p:nvPr/>
        </p:nvPicPr>
        <p:blipFill>
          <a:blip r:embed="rId2"/>
          <a:srcRect/>
          <a:stretch/>
        </p:blipFill>
        <p:spPr>
          <a:xfrm>
            <a:off x="13149071" y="7598245"/>
            <a:ext cx="914400" cy="285749"/>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r>
              <a:rPr lang="en-US"/>
              <a:t>Click icon to add picture</a:t>
            </a:r>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7" name="Picture 6"/>
          <p:cNvPicPr>
            <a:picLocks noChangeAspect="1"/>
          </p:cNvPicPr>
          <p:nvPr/>
        </p:nvPicPr>
        <p:blipFill>
          <a:blip r:embed="rId26"/>
          <a:srcRect/>
          <a:stretch/>
        </p:blipFill>
        <p:spPr>
          <a:xfrm>
            <a:off x="13149071" y="7598245"/>
            <a:ext cx="914400" cy="285749"/>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owardsdatascience.com/finrl-for-quantitative-finance-tutorial-for-portfolio-allocation-9b417660c7c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B25742-AA49-7140-8B45-F5CC652B3049}"/>
              </a:ext>
            </a:extLst>
          </p:cNvPr>
          <p:cNvSpPr>
            <a:spLocks noGrp="1"/>
          </p:cNvSpPr>
          <p:nvPr>
            <p:ph type="body" sz="quarter" idx="10"/>
          </p:nvPr>
        </p:nvSpPr>
        <p:spPr/>
        <p:txBody>
          <a:bodyPr>
            <a:normAutofit fontScale="77500" lnSpcReduction="20000"/>
          </a:bodyPr>
          <a:lstStyle/>
          <a:p>
            <a:r>
              <a:rPr lang="en-CN" dirty="0"/>
              <a:t>Kaige Yang</a:t>
            </a:r>
          </a:p>
          <a:p>
            <a:r>
              <a:rPr lang="en-CN" dirty="0"/>
              <a:t>Applied Scientist Intern</a:t>
            </a:r>
          </a:p>
          <a:p>
            <a:r>
              <a:rPr lang="en-CN" dirty="0"/>
              <a:t>AWS</a:t>
            </a:r>
          </a:p>
        </p:txBody>
      </p:sp>
      <p:sp>
        <p:nvSpPr>
          <p:cNvPr id="3" name="Text Placeholder 2">
            <a:extLst>
              <a:ext uri="{FF2B5EF4-FFF2-40B4-BE49-F238E27FC236}">
                <a16:creationId xmlns:a16="http://schemas.microsoft.com/office/drawing/2014/main" id="{3DAA62FD-8589-2D40-9CB7-B6E1499D85C7}"/>
              </a:ext>
            </a:extLst>
          </p:cNvPr>
          <p:cNvSpPr>
            <a:spLocks noGrp="1"/>
          </p:cNvSpPr>
          <p:nvPr>
            <p:ph type="body" sz="quarter" idx="12"/>
          </p:nvPr>
        </p:nvSpPr>
        <p:spPr/>
        <p:txBody>
          <a:bodyPr/>
          <a:lstStyle/>
          <a:p>
            <a:r>
              <a:rPr lang="en-CN" sz="4000" dirty="0"/>
              <a:t>Reinforcement Learning in Finance</a:t>
            </a:r>
          </a:p>
        </p:txBody>
      </p:sp>
    </p:spTree>
    <p:extLst>
      <p:ext uri="{BB962C8B-B14F-4D97-AF65-F5344CB8AC3E}">
        <p14:creationId xmlns:p14="http://schemas.microsoft.com/office/powerpoint/2010/main" val="90836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2230-84E9-F641-9A03-38F1A0EB675B}"/>
              </a:ext>
            </a:extLst>
          </p:cNvPr>
          <p:cNvSpPr>
            <a:spLocks noGrp="1"/>
          </p:cNvSpPr>
          <p:nvPr>
            <p:ph type="title"/>
          </p:nvPr>
        </p:nvSpPr>
        <p:spPr/>
        <p:txBody>
          <a:bodyPr/>
          <a:lstStyle/>
          <a:p>
            <a:r>
              <a:rPr lang="en-CN" dirty="0"/>
              <a:t>RL in finance</a:t>
            </a:r>
          </a:p>
        </p:txBody>
      </p:sp>
      <p:sp>
        <p:nvSpPr>
          <p:cNvPr id="3" name="Text Placeholder 2">
            <a:extLst>
              <a:ext uri="{FF2B5EF4-FFF2-40B4-BE49-F238E27FC236}">
                <a16:creationId xmlns:a16="http://schemas.microsoft.com/office/drawing/2014/main" id="{07FB85B0-FDFB-9242-AA48-30CE1A0AD15B}"/>
              </a:ext>
            </a:extLst>
          </p:cNvPr>
          <p:cNvSpPr>
            <a:spLocks noGrp="1"/>
          </p:cNvSpPr>
          <p:nvPr>
            <p:ph type="body" sz="quarter" idx="10"/>
          </p:nvPr>
        </p:nvSpPr>
        <p:spPr>
          <a:xfrm>
            <a:off x="548640" y="1645919"/>
            <a:ext cx="13510260" cy="5932327"/>
          </a:xfrm>
        </p:spPr>
        <p:txBody>
          <a:bodyPr/>
          <a:lstStyle/>
          <a:p>
            <a:r>
              <a:rPr lang="en-US" sz="1800" dirty="0">
                <a:solidFill>
                  <a:schemeClr val="accent1"/>
                </a:solidFill>
              </a:rPr>
              <a:t>Motivation</a:t>
            </a:r>
          </a:p>
          <a:p>
            <a:r>
              <a:rPr lang="en-US" sz="1800" dirty="0"/>
              <a:t>Given that actions taken in finance and trading may have long-term effects not immediately measurable, some financial problems can be viewed as sequential decision problems, and the environment in which these areas work may be very large or continuous, reinforcement learning can be well-suited to solving finance problems.</a:t>
            </a:r>
          </a:p>
          <a:p>
            <a:endParaRPr lang="en-US" sz="1800" dirty="0"/>
          </a:p>
          <a:p>
            <a:r>
              <a:rPr lang="en-CN" sz="1800" dirty="0">
                <a:solidFill>
                  <a:schemeClr val="accent1"/>
                </a:solidFill>
              </a:rPr>
              <a:t>Applications</a:t>
            </a:r>
          </a:p>
          <a:p>
            <a:pPr marL="285750" indent="-285750">
              <a:lnSpc>
                <a:spcPct val="150000"/>
              </a:lnSpc>
              <a:buFont typeface="Arial" panose="020B0604020202020204" pitchFamily="34" charset="0"/>
              <a:buChar char="•"/>
            </a:pPr>
            <a:r>
              <a:rPr lang="en-US" sz="1800" dirty="0"/>
              <a:t>S</a:t>
            </a:r>
            <a:r>
              <a:rPr lang="en-CN" sz="1800" dirty="0"/>
              <a:t>tock trading </a:t>
            </a:r>
          </a:p>
          <a:p>
            <a:pPr marL="285750" indent="-285750">
              <a:lnSpc>
                <a:spcPct val="150000"/>
              </a:lnSpc>
              <a:buFont typeface="Arial" panose="020B0604020202020204" pitchFamily="34" charset="0"/>
              <a:buChar char="•"/>
            </a:pPr>
            <a:r>
              <a:rPr lang="en-US" sz="1800" dirty="0"/>
              <a:t>P</a:t>
            </a:r>
            <a:r>
              <a:rPr lang="en-CN" sz="1800" dirty="0"/>
              <a:t>ortfolio management</a:t>
            </a:r>
          </a:p>
          <a:p>
            <a:pPr marL="285750" indent="-285750">
              <a:lnSpc>
                <a:spcPct val="150000"/>
              </a:lnSpc>
              <a:buFont typeface="Arial" panose="020B0604020202020204" pitchFamily="34" charset="0"/>
              <a:buChar char="•"/>
            </a:pPr>
            <a:r>
              <a:rPr lang="en-US" sz="1800" dirty="0"/>
              <a:t>M</a:t>
            </a:r>
            <a:r>
              <a:rPr lang="en-CN" sz="1800" dirty="0"/>
              <a:t>arket making</a:t>
            </a:r>
          </a:p>
          <a:p>
            <a:pPr marL="285750" indent="-285750">
              <a:lnSpc>
                <a:spcPct val="150000"/>
              </a:lnSpc>
              <a:buFont typeface="Arial" panose="020B0604020202020204" pitchFamily="34" charset="0"/>
              <a:buChar char="•"/>
            </a:pPr>
            <a:r>
              <a:rPr lang="en-US" sz="1800" dirty="0"/>
              <a:t>P</a:t>
            </a:r>
            <a:r>
              <a:rPr lang="en-CN" sz="1800" dirty="0"/>
              <a:t>ricing and hedge</a:t>
            </a:r>
          </a:p>
          <a:p>
            <a:pPr marL="285750" indent="-285750">
              <a:lnSpc>
                <a:spcPct val="150000"/>
              </a:lnSpc>
              <a:buFont typeface="Arial" panose="020B0604020202020204" pitchFamily="34" charset="0"/>
              <a:buChar char="•"/>
            </a:pPr>
            <a:r>
              <a:rPr lang="en-US" sz="1800" dirty="0"/>
              <a:t>O</a:t>
            </a:r>
            <a:r>
              <a:rPr lang="en-CN" sz="1800" dirty="0"/>
              <a:t>rder excution</a:t>
            </a:r>
          </a:p>
          <a:p>
            <a:pPr>
              <a:lnSpc>
                <a:spcPct val="150000"/>
              </a:lnSpc>
            </a:pPr>
            <a:endParaRPr lang="en-CN" sz="1800" dirty="0"/>
          </a:p>
          <a:p>
            <a:r>
              <a:rPr lang="en-CN" sz="1800" dirty="0">
                <a:solidFill>
                  <a:schemeClr val="accent1"/>
                </a:solidFill>
              </a:rPr>
              <a:t>Use RL as a solution</a:t>
            </a:r>
          </a:p>
          <a:p>
            <a:pPr marL="342900" indent="-342900">
              <a:buFont typeface="+mj-lt"/>
              <a:buAutoNum type="arabicPeriod"/>
            </a:pPr>
            <a:r>
              <a:rPr lang="en-CN" sz="1800" dirty="0"/>
              <a:t>Formalize the problem as a MDP</a:t>
            </a:r>
          </a:p>
          <a:p>
            <a:pPr marL="342900" indent="-342900">
              <a:buFont typeface="+mj-lt"/>
              <a:buAutoNum type="arabicPeriod"/>
            </a:pPr>
            <a:r>
              <a:rPr lang="en-CN" sz="1800" dirty="0"/>
              <a:t>Chose a suitable RL algorithm</a:t>
            </a:r>
          </a:p>
          <a:p>
            <a:pPr marL="285750" indent="-285750">
              <a:buFont typeface="Arial" panose="020B0604020202020204" pitchFamily="34" charset="0"/>
              <a:buChar char="•"/>
            </a:pPr>
            <a:endParaRPr lang="en-CN" sz="1800" dirty="0"/>
          </a:p>
        </p:txBody>
      </p:sp>
    </p:spTree>
    <p:extLst>
      <p:ext uri="{BB962C8B-B14F-4D97-AF65-F5344CB8AC3E}">
        <p14:creationId xmlns:p14="http://schemas.microsoft.com/office/powerpoint/2010/main" val="8591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CC42-F1F8-2945-86F4-029B3694F6BD}"/>
              </a:ext>
            </a:extLst>
          </p:cNvPr>
          <p:cNvSpPr>
            <a:spLocks noGrp="1"/>
          </p:cNvSpPr>
          <p:nvPr>
            <p:ph type="title"/>
          </p:nvPr>
        </p:nvSpPr>
        <p:spPr/>
        <p:txBody>
          <a:bodyPr/>
          <a:lstStyle/>
          <a:p>
            <a:r>
              <a:rPr lang="en-CN" dirty="0"/>
              <a:t>Papers</a:t>
            </a:r>
          </a:p>
        </p:txBody>
      </p:sp>
      <p:sp>
        <p:nvSpPr>
          <p:cNvPr id="3" name="TextBox 2">
            <a:extLst>
              <a:ext uri="{FF2B5EF4-FFF2-40B4-BE49-F238E27FC236}">
                <a16:creationId xmlns:a16="http://schemas.microsoft.com/office/drawing/2014/main" id="{350B84F5-4298-DF4D-BE05-3C7D0951DA7C}"/>
              </a:ext>
            </a:extLst>
          </p:cNvPr>
          <p:cNvSpPr txBox="1"/>
          <p:nvPr/>
        </p:nvSpPr>
        <p:spPr>
          <a:xfrm>
            <a:off x="690880" y="1950720"/>
            <a:ext cx="13368020" cy="4693593"/>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Modern perspective on reinforcement learning in finance</a:t>
            </a:r>
          </a:p>
          <a:p>
            <a:pPr marL="457200" indent="-457200">
              <a:lnSpc>
                <a:spcPct val="200000"/>
              </a:lnSpc>
              <a:buFont typeface="Arial" panose="020B0604020202020204" pitchFamily="34" charset="0"/>
              <a:buChar char="•"/>
            </a:pPr>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Deep Reinforcement Learning in Quantitative Algorithmic Trading: A Review </a:t>
            </a:r>
          </a:p>
          <a:p>
            <a:pPr marL="457200" indent="-457200">
              <a:lnSpc>
                <a:spcPct val="200000"/>
              </a:lnSpc>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Deep Reinforcement Learning for Active High Frequency Trading </a:t>
            </a:r>
          </a:p>
          <a:p>
            <a:pPr marL="457200" indent="-457200">
              <a:lnSpc>
                <a:spcPct val="200000"/>
              </a:lnSpc>
              <a:buFont typeface="Arial" panose="020B0604020202020204" pitchFamily="34" charset="0"/>
              <a:buChar char="•"/>
            </a:pPr>
            <a:r>
              <a:rPr lang="en-US" sz="1800" dirty="0"/>
              <a:t>Double Deep Q-Learning for Optimal Execution </a:t>
            </a:r>
          </a:p>
          <a:p>
            <a:pPr marL="457200" indent="-457200">
              <a:lnSpc>
                <a:spcPct val="200000"/>
              </a:lnSpc>
              <a:buFont typeface="Arial" panose="020B0604020202020204" pitchFamily="34" charset="0"/>
              <a:buChar char="•"/>
            </a:pPr>
            <a:r>
              <a:rPr lang="en-US" sz="1800" dirty="0"/>
              <a:t>Deep Graph Convolutional Reinforcement Learning for Financial Portfolio Management - DeepPocket </a:t>
            </a:r>
          </a:p>
          <a:p>
            <a:pPr marL="457200" indent="-457200">
              <a:lnSpc>
                <a:spcPct val="200000"/>
              </a:lnSpc>
              <a:buFont typeface="Arial" panose="020B0604020202020204" pitchFamily="34" charset="0"/>
              <a:buChar char="•"/>
            </a:pPr>
            <a:r>
              <a:rPr lang="en-US" sz="1800" dirty="0"/>
              <a:t>Market Making via Reinforcement Learning </a:t>
            </a:r>
          </a:p>
          <a:p>
            <a:pPr marL="457200" indent="-457200">
              <a:lnSpc>
                <a:spcPct val="200000"/>
              </a:lnSpc>
              <a:buFont typeface="Arial" panose="020B0604020202020204" pitchFamily="34" charset="0"/>
              <a:buChar char="•"/>
            </a:pPr>
            <a:r>
              <a:rPr lang="en-US" sz="1800" dirty="0"/>
              <a:t>Hedging Derivatives Under Generic Market Frictions Using Reinforcement Learning</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algn="l"/>
            <a:endParaRPr lang="en-CN" sz="2900" dirty="0" err="1">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22028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74F-DCF4-8248-B109-8E0BCF9E7865}"/>
              </a:ext>
            </a:extLst>
          </p:cNvPr>
          <p:cNvSpPr>
            <a:spLocks noGrp="1"/>
          </p:cNvSpPr>
          <p:nvPr>
            <p:ph type="title"/>
          </p:nvPr>
        </p:nvSpPr>
        <p:spPr/>
        <p:txBody>
          <a:bodyPr/>
          <a:lstStyle/>
          <a:p>
            <a:r>
              <a:rPr lang="en-US" sz="2400" dirty="0"/>
              <a:t>Deep Reinforcement Learning for Active High Frequency Trading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68517E9-AD97-DD4D-AD49-ADE521E22599}"/>
                  </a:ext>
                </a:extLst>
              </p:cNvPr>
              <p:cNvSpPr txBox="1"/>
              <p:nvPr/>
            </p:nvSpPr>
            <p:spPr>
              <a:xfrm>
                <a:off x="548641" y="1352811"/>
                <a:ext cx="6904346" cy="5355312"/>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Problem setting</a:t>
                </a:r>
                <a:endParaRPr lang="en-CN" sz="29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Trade one unit of INTEL stock at each second during a trading day. The goal is to maximize the net profit at the end of the day.</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Formalize as a MDP</a:t>
                </a:r>
              </a:p>
              <a:p>
                <a:pPr marL="285750" indent="-285750" algn="l">
                  <a:buFont typeface="Arial" panose="020B0604020202020204" pitchFamily="34" charset="0"/>
                  <a:buChar char="•"/>
                </a:pPr>
                <a:r>
                  <a:rPr lang="en-CN" sz="1800" dirty="0">
                    <a:latin typeface="Amazon Ember" panose="020B0603020204020204" pitchFamily="34" charset="0"/>
                    <a:ea typeface="Amazon Ember" panose="020B0603020204020204" pitchFamily="34" charset="0"/>
                    <a:cs typeface="Amazon Ember" panose="020B0603020204020204" pitchFamily="34" charset="0"/>
                  </a:rPr>
                  <a:t>State: the LOB current state and historical LOB state within a window</a:t>
                </a:r>
              </a:p>
              <a:p>
                <a:pPr marL="285750" indent="-285750" algn="l">
                  <a:buFont typeface="Arial" panose="020B0604020202020204" pitchFamily="34" charset="0"/>
                  <a:buChar char="•"/>
                </a:pPr>
                <a:r>
                  <a:rPr lang="en-CN" sz="1800" dirty="0">
                    <a:latin typeface="Amazon Ember" panose="020B0603020204020204" pitchFamily="34" charset="0"/>
                    <a:ea typeface="Amazon Ember" panose="020B0603020204020204" pitchFamily="34" charset="0"/>
                    <a:cs typeface="Amazon Ember" panose="020B0603020204020204" pitchFamily="34" charset="0"/>
                  </a:rPr>
                  <a:t>Action: [buy, sell, stay]</a:t>
                </a:r>
              </a:p>
              <a:p>
                <a:pPr marL="285750" indent="-285750" algn="l">
                  <a:buFont typeface="Arial" panose="020B0604020202020204" pitchFamily="34" charset="0"/>
                  <a:buChar char="•"/>
                </a:pPr>
                <a:r>
                  <a:rPr lang="en-CN" sz="1800" dirty="0">
                    <a:latin typeface="Amazon Ember" panose="020B0603020204020204" pitchFamily="34" charset="0"/>
                    <a:ea typeface="Amazon Ember" panose="020B0603020204020204" pitchFamily="34" charset="0"/>
                    <a:cs typeface="Amazon Ember" panose="020B0603020204020204" pitchFamily="34" charset="0"/>
                  </a:rPr>
                  <a:t>Reward: net value change </a:t>
                </a:r>
                <a14:m>
                  <m:oMath xmlns:m="http://schemas.openxmlformats.org/officeDocument/2006/math">
                    <m:sSub>
                      <m:sSub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𝑃</m:t>
                        </m:r>
                      </m:e>
                      <m:sub>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b="0" i="1" smtClean="0">
                        <a:latin typeface="Cambria Math" panose="02040503050406030204" pitchFamily="18" charset="0"/>
                        <a:ea typeface="Amazon Ember" panose="020B0603020204020204" pitchFamily="34" charset="0"/>
                        <a:cs typeface="Amazon Ember" panose="020B0603020204020204" pitchFamily="34" charset="0"/>
                      </a:rPr>
                      <m:t>−</m:t>
                    </m:r>
                    <m:sSub>
                      <m:sSub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𝑃</m:t>
                        </m:r>
                      </m:e>
                      <m:sub>
                        <m:d>
                          <m:dPr>
                            <m:begChr m:val="{"/>
                            <m:endChr m:val="}"/>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−1</m:t>
                            </m:r>
                          </m:e>
                        </m:d>
                      </m:sub>
                    </m:sSub>
                  </m:oMath>
                </a14:m>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Algorithm</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PPO </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Data</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Train: 60 days 04-02-2019, 30-04-2019</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Test: 22 days 01-05-2019, 31-05-2019</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Results</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3" name="TextBox 2">
                <a:extLst>
                  <a:ext uri="{FF2B5EF4-FFF2-40B4-BE49-F238E27FC236}">
                    <a16:creationId xmlns:a16="http://schemas.microsoft.com/office/drawing/2014/main" id="{568517E9-AD97-DD4D-AD49-ADE521E22599}"/>
                  </a:ext>
                </a:extLst>
              </p:cNvPr>
              <p:cNvSpPr txBox="1">
                <a:spLocks noRot="1" noChangeAspect="1" noMove="1" noResize="1" noEditPoints="1" noAdjustHandles="1" noChangeArrowheads="1" noChangeShapeType="1" noTextEdit="1"/>
              </p:cNvSpPr>
              <p:nvPr/>
            </p:nvSpPr>
            <p:spPr>
              <a:xfrm>
                <a:off x="548641" y="1352811"/>
                <a:ext cx="6904346" cy="5355312"/>
              </a:xfrm>
              <a:prstGeom prst="rect">
                <a:avLst/>
              </a:prstGeom>
              <a:blipFill>
                <a:blip r:embed="rId2"/>
                <a:stretch>
                  <a:fillRect l="-734" t="-474"/>
                </a:stretch>
              </a:blipFill>
            </p:spPr>
            <p:txBody>
              <a:bodyPr/>
              <a:lstStyle/>
              <a:p>
                <a:r>
                  <a:rPr lang="en-CN">
                    <a:noFill/>
                  </a:rPr>
                  <a:t> </a:t>
                </a:r>
              </a:p>
            </p:txBody>
          </p:sp>
        </mc:Fallback>
      </mc:AlternateContent>
      <p:pic>
        <p:nvPicPr>
          <p:cNvPr id="5" name="Picture 4">
            <a:extLst>
              <a:ext uri="{FF2B5EF4-FFF2-40B4-BE49-F238E27FC236}">
                <a16:creationId xmlns:a16="http://schemas.microsoft.com/office/drawing/2014/main" id="{5A49A519-C3A9-6545-AD60-EE6F70DFE9DB}"/>
              </a:ext>
            </a:extLst>
          </p:cNvPr>
          <p:cNvPicPr>
            <a:picLocks noChangeAspect="1"/>
          </p:cNvPicPr>
          <p:nvPr/>
        </p:nvPicPr>
        <p:blipFill>
          <a:blip r:embed="rId3"/>
          <a:stretch>
            <a:fillRect/>
          </a:stretch>
        </p:blipFill>
        <p:spPr>
          <a:xfrm>
            <a:off x="9115610" y="1352811"/>
            <a:ext cx="4244529" cy="2918564"/>
          </a:xfrm>
          <a:prstGeom prst="rect">
            <a:avLst/>
          </a:prstGeom>
        </p:spPr>
      </p:pic>
      <p:pic>
        <p:nvPicPr>
          <p:cNvPr id="7" name="Picture 6">
            <a:extLst>
              <a:ext uri="{FF2B5EF4-FFF2-40B4-BE49-F238E27FC236}">
                <a16:creationId xmlns:a16="http://schemas.microsoft.com/office/drawing/2014/main" id="{83EE5F6D-6A1D-C546-A62D-9A885CDD3152}"/>
              </a:ext>
            </a:extLst>
          </p:cNvPr>
          <p:cNvPicPr>
            <a:picLocks noChangeAspect="1"/>
          </p:cNvPicPr>
          <p:nvPr/>
        </p:nvPicPr>
        <p:blipFill>
          <a:blip r:embed="rId4"/>
          <a:stretch>
            <a:fillRect/>
          </a:stretch>
        </p:blipFill>
        <p:spPr>
          <a:xfrm>
            <a:off x="7682947" y="4960306"/>
            <a:ext cx="6042445" cy="1747817"/>
          </a:xfrm>
          <a:prstGeom prst="rect">
            <a:avLst/>
          </a:prstGeom>
        </p:spPr>
      </p:pic>
    </p:spTree>
    <p:extLst>
      <p:ext uri="{BB962C8B-B14F-4D97-AF65-F5344CB8AC3E}">
        <p14:creationId xmlns:p14="http://schemas.microsoft.com/office/powerpoint/2010/main" val="208189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74F-DCF4-8248-B109-8E0BCF9E7865}"/>
              </a:ext>
            </a:extLst>
          </p:cNvPr>
          <p:cNvSpPr>
            <a:spLocks noGrp="1"/>
          </p:cNvSpPr>
          <p:nvPr>
            <p:ph type="title"/>
          </p:nvPr>
        </p:nvSpPr>
        <p:spPr/>
        <p:txBody>
          <a:bodyPr/>
          <a:lstStyle/>
          <a:p>
            <a:r>
              <a:rPr lang="en-US" sz="2400" dirty="0"/>
              <a:t>Deep Graph Convolutional Reinforcement Learning for Financial Portfolio Management - DeepPocket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F2F4536-FFC4-6742-BB36-8E330ADA2249}"/>
                  </a:ext>
                </a:extLst>
              </p:cNvPr>
              <p:cNvSpPr txBox="1"/>
              <p:nvPr/>
            </p:nvSpPr>
            <p:spPr>
              <a:xfrm>
                <a:off x="548640" y="1463040"/>
                <a:ext cx="13510260" cy="4342471"/>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Portfolio management</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The process of selecting and managing a group of financial instruments such as stocks, bonds and securities, is called portfoli management.  Portfolio management aims at maximizing the profit on investment while minimizing the risk. </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Problem Setting</a:t>
                </a:r>
              </a:p>
              <a:p>
                <a:pPr algn="l"/>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Given a mount of fund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𝑃</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0</m:t>
                        </m:r>
                      </m:sub>
                    </m:sSub>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and a set of assets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𝑚</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At each trading day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set the weight of each asset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𝑤</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𝑤</m:t>
                        </m:r>
                      </m:e>
                      <m:sub>
                        <m:d>
                          <m:dPr>
                            <m:begChr m:val="{"/>
                            <m:endChr m:val="}"/>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0,</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e>
                        </m:d>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𝑤</m:t>
                        </m:r>
                      </m:e>
                      <m:sub>
                        <m:d>
                          <m:dPr>
                            <m:begChr m:val="{"/>
                            <m:endChr m:val="}"/>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1,</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e>
                        </m:d>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𝑤</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_{</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𝑚</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t>
                </a:r>
              </a:p>
              <a:p>
                <a:pPr algn="l"/>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The goal is to maximize the portfolio value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𝑃</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𝑇</m:t>
                        </m:r>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day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𝑇</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Formalize as a MDP</a:t>
                </a:r>
              </a:p>
              <a:p>
                <a:pPr marL="285750" indent="-285750" algn="l">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a:t>
                </a: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tate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𝑆</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𝑠</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𝑓</m:t>
                        </m:r>
                      </m:e>
                      <m:sub>
                        <m:d>
                          <m:dPr>
                            <m:begChr m:val="{"/>
                            <m:endChr m:val="}"/>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0,</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e>
                        </m:d>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𝑓</m:t>
                        </m:r>
                      </m:e>
                      <m:sub>
                        <m:d>
                          <m:dPr>
                            <m:begChr m:val="{"/>
                            <m:endChr m:val="}"/>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1,</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e>
                        </m:d>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𝑓</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_{</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𝑚</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the feature of each asset and the market </a:t>
                </a:r>
              </a:p>
              <a:p>
                <a:pPr marL="285750" indent="-285750" algn="l">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a:t>
                </a: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ction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𝐴</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𝑎</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𝑤</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valid weights of assets </a:t>
                </a:r>
              </a:p>
              <a:p>
                <a:pPr marL="285750" indent="-285750" algn="l">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a:t>
                </a: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eward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𝑟</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𝑟</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func>
                      <m:func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funcPr>
                      <m:fName>
                        <m:r>
                          <m:rPr>
                            <m:sty m:val="p"/>
                          </m:rPr>
                          <a:rPr lang="en-US" sz="1800" b="0" i="0"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ln</m:t>
                        </m:r>
                      </m:fName>
                      <m:e>
                        <m:f>
                          <m:f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fPr>
                          <m:num>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𝑃</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num>
                          <m:den>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𝑃</m:t>
                                </m:r>
                              </m:e>
                              <m:sub>
                                <m:d>
                                  <m:dPr>
                                    <m:begChr m:val="{"/>
                                    <m:endChr m:val="}"/>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−1</m:t>
                                    </m:r>
                                  </m:e>
                                </m:d>
                              </m:sub>
                            </m:sSub>
                          </m:den>
                        </m:f>
                      </m:e>
                    </m:func>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the log ratio between portfolio value as day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oMath>
                </a14:m>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t>
                </a:r>
                <a:r>
                  <a:rPr lang="en-CN" sz="1800" dirty="0">
                    <a:latin typeface="Amazon Ember" panose="020B0603020204020204" pitchFamily="34" charset="0"/>
                    <a:ea typeface="Amazon Ember" panose="020B0603020204020204" pitchFamily="34" charset="0"/>
                    <a:cs typeface="Amazon Ember" panose="020B0603020204020204" pitchFamily="34" charset="0"/>
                  </a:rPr>
                  <a:t>and day </a:t>
                </a:r>
                <a14:m>
                  <m:oMath xmlns:m="http://schemas.openxmlformats.org/officeDocument/2006/math">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−1</m:t>
                    </m:r>
                    <m:r>
                      <a:rPr lang="en-US" sz="1800" b="0" i="0" smtClean="0">
                        <a:latin typeface="Cambria Math" panose="02040503050406030204" pitchFamily="18" charset="0"/>
                        <a:ea typeface="Amazon Ember" panose="020B0603020204020204" pitchFamily="34" charset="0"/>
                        <a:cs typeface="Amazon Ember" panose="020B0603020204020204" pitchFamily="34" charset="0"/>
                      </a:rPr>
                      <m:t>.</m:t>
                    </m:r>
                  </m:oMath>
                </a14:m>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lgn="l">
                  <a:buFont typeface="Arial" panose="020B0604020202020204" pitchFamily="34" charset="0"/>
                  <a:buChar char="•"/>
                </a:pPr>
                <a:r>
                  <a:rPr lang="en-CN" sz="1800" dirty="0">
                    <a:latin typeface="Amazon Ember" panose="020B0603020204020204" pitchFamily="34" charset="0"/>
                    <a:ea typeface="Amazon Ember" panose="020B0603020204020204" pitchFamily="34" charset="0"/>
                    <a:cs typeface="Amazon Ember" panose="020B0603020204020204" pitchFamily="34" charset="0"/>
                  </a:rPr>
                  <a:t>Goal </a:t>
                </a:r>
                <a14:m>
                  <m:oMath xmlns:m="http://schemas.openxmlformats.org/officeDocument/2006/math">
                    <m:r>
                      <a:rPr lang="en-US" sz="1800" b="0" i="1" smtClean="0">
                        <a:latin typeface="Cambria Math" panose="02040503050406030204" pitchFamily="18" charset="0"/>
                        <a:ea typeface="Amazon Ember" panose="020B0603020204020204" pitchFamily="34" charset="0"/>
                        <a:cs typeface="Amazon Ember" panose="020B0603020204020204" pitchFamily="34" charset="0"/>
                      </a:rPr>
                      <m:t>𝐺</m:t>
                    </m:r>
                  </m:oMath>
                </a14:m>
                <a:r>
                  <a:rPr lang="en-CN" sz="1800" dirty="0">
                    <a:latin typeface="Amazon Ember" panose="020B0603020204020204" pitchFamily="34" charset="0"/>
                    <a:ea typeface="Amazon Ember" panose="020B0603020204020204" pitchFamily="34" charset="0"/>
                    <a:cs typeface="Amazon Ember" panose="020B0603020204020204" pitchFamily="34" charset="0"/>
                  </a:rPr>
                  <a:t>: </a:t>
                </a:r>
                <a14:m>
                  <m:oMath xmlns:m="http://schemas.openxmlformats.org/officeDocument/2006/math">
                    <m:r>
                      <a:rPr lang="en-US" sz="1800" b="0" i="1" smtClean="0">
                        <a:latin typeface="Cambria Math" panose="02040503050406030204" pitchFamily="18" charset="0"/>
                        <a:ea typeface="Amazon Ember" panose="020B0603020204020204" pitchFamily="34" charset="0"/>
                        <a:cs typeface="Amazon Ember" panose="020B0603020204020204" pitchFamily="34" charset="0"/>
                      </a:rPr>
                      <m:t>𝐺</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m:t>
                    </m:r>
                    <m:func>
                      <m:func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funcPr>
                      <m:fName>
                        <m:r>
                          <m:rPr>
                            <m:sty m:val="p"/>
                          </m:rPr>
                          <a:rPr lang="en-US" sz="1800" b="0" i="0" smtClean="0">
                            <a:latin typeface="Cambria Math" panose="02040503050406030204" pitchFamily="18" charset="0"/>
                            <a:ea typeface="Amazon Ember" panose="020B0603020204020204" pitchFamily="34" charset="0"/>
                            <a:cs typeface="Amazon Ember" panose="020B0603020204020204" pitchFamily="34" charset="0"/>
                          </a:rPr>
                          <m:t>ln</m:t>
                        </m:r>
                      </m:fName>
                      <m:e>
                        <m:f>
                          <m:f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fPr>
                          <m:num>
                            <m:sSub>
                              <m:sSub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𝑃</m:t>
                                </m:r>
                              </m:e>
                              <m:sub>
                                <m:r>
                                  <a:rPr lang="en-US" sz="1800" b="0" i="1" smtClean="0">
                                    <a:latin typeface="Cambria Math" panose="02040503050406030204" pitchFamily="18" charset="0"/>
                                    <a:ea typeface="Amazon Ember" panose="020B0603020204020204" pitchFamily="34" charset="0"/>
                                    <a:cs typeface="Amazon Ember" panose="020B0603020204020204" pitchFamily="34" charset="0"/>
                                  </a:rPr>
                                  <m:t>𝑇</m:t>
                                </m:r>
                              </m:sub>
                            </m:sSub>
                          </m:num>
                          <m:den>
                            <m:sSub>
                              <m:sSub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𝑃</m:t>
                                </m:r>
                              </m:e>
                              <m:sub>
                                <m:r>
                                  <a:rPr lang="en-US" sz="1800" b="0" i="1" smtClean="0">
                                    <a:latin typeface="Cambria Math" panose="02040503050406030204" pitchFamily="18" charset="0"/>
                                    <a:ea typeface="Amazon Ember" panose="020B0603020204020204" pitchFamily="34" charset="0"/>
                                    <a:cs typeface="Amazon Ember" panose="020B0603020204020204" pitchFamily="34" charset="0"/>
                                  </a:rPr>
                                  <m:t>0</m:t>
                                </m:r>
                              </m:sub>
                            </m:sSub>
                          </m:den>
                        </m:f>
                      </m:e>
                    </m:func>
                  </m:oMath>
                </a14:m>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endPar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3" name="TextBox 2">
                <a:extLst>
                  <a:ext uri="{FF2B5EF4-FFF2-40B4-BE49-F238E27FC236}">
                    <a16:creationId xmlns:a16="http://schemas.microsoft.com/office/drawing/2014/main" id="{DF2F4536-FFC4-6742-BB36-8E330ADA2249}"/>
                  </a:ext>
                </a:extLst>
              </p:cNvPr>
              <p:cNvSpPr txBox="1">
                <a:spLocks noRot="1" noChangeAspect="1" noMove="1" noResize="1" noEditPoints="1" noAdjustHandles="1" noChangeArrowheads="1" noChangeShapeType="1" noTextEdit="1"/>
              </p:cNvSpPr>
              <p:nvPr/>
            </p:nvSpPr>
            <p:spPr>
              <a:xfrm>
                <a:off x="548640" y="1463040"/>
                <a:ext cx="13510260" cy="4342471"/>
              </a:xfrm>
              <a:prstGeom prst="rect">
                <a:avLst/>
              </a:prstGeom>
              <a:blipFill>
                <a:blip r:embed="rId2"/>
                <a:stretch>
                  <a:fillRect l="-376" t="-585" r="-564"/>
                </a:stretch>
              </a:blipFill>
            </p:spPr>
            <p:txBody>
              <a:bodyPr/>
              <a:lstStyle/>
              <a:p>
                <a:r>
                  <a:rPr lang="en-CN">
                    <a:noFill/>
                  </a:rPr>
                  <a:t> </a:t>
                </a:r>
              </a:p>
            </p:txBody>
          </p:sp>
        </mc:Fallback>
      </mc:AlternateContent>
    </p:spTree>
    <p:extLst>
      <p:ext uri="{BB962C8B-B14F-4D97-AF65-F5344CB8AC3E}">
        <p14:creationId xmlns:p14="http://schemas.microsoft.com/office/powerpoint/2010/main" val="391112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74F-DCF4-8248-B109-8E0BCF9E7865}"/>
              </a:ext>
            </a:extLst>
          </p:cNvPr>
          <p:cNvSpPr>
            <a:spLocks noGrp="1"/>
          </p:cNvSpPr>
          <p:nvPr>
            <p:ph type="title"/>
          </p:nvPr>
        </p:nvSpPr>
        <p:spPr/>
        <p:txBody>
          <a:bodyPr/>
          <a:lstStyle/>
          <a:p>
            <a:r>
              <a:rPr lang="en-US" sz="2400" dirty="0"/>
              <a:t>Deep Graph Convolutional Reinforcement Learning for Financial Portfolio Management - DeepPocket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F2F4536-FFC4-6742-BB36-8E330ADA2249}"/>
                  </a:ext>
                </a:extLst>
              </p:cNvPr>
              <p:cNvSpPr txBox="1"/>
              <p:nvPr/>
            </p:nvSpPr>
            <p:spPr>
              <a:xfrm>
                <a:off x="548640" y="1463040"/>
                <a:ext cx="7104763" cy="2882328"/>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Algorithm </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Autoencoder: feature extraction</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GCN: exploit the correlation between assets</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Actor: learn policy function</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Critic: learn action-value function</a:t>
                </a:r>
              </a:p>
              <a:p>
                <a:pPr algn="l"/>
                <a:endPar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algn="l"/>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a:t>
                </a: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tate: each asset is described by a vector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𝑓</m:t>
                        </m:r>
                      </m:e>
                      <m:sub>
                        <m:d>
                          <m:dPr>
                            <m:begChr m:val="{"/>
                            <m:endChr m:val="}"/>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𝑖</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e>
                        </m:d>
                      </m:sub>
                    </m:s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𝑜𝑝𝑒𝑛</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𝑐𝑙𝑜𝑠𝑒</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𝑙𝑜𝑤</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h𝑖𝑔h</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𝑚𝑜𝑣𝑖𝑛𝑔</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𝑎𝑣𝑒𝑟𝑎𝑔𝑖𝑛𝑔</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 </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𝑚𝑜𝑚𝑒𝑛𝑡𝑢𝑚</m:t>
                    </m:r>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m:t>
                    </m:r>
                  </m:oMath>
                </a14:m>
                <a:endPar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algn="l"/>
                <a:endPar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3" name="TextBox 2">
                <a:extLst>
                  <a:ext uri="{FF2B5EF4-FFF2-40B4-BE49-F238E27FC236}">
                    <a16:creationId xmlns:a16="http://schemas.microsoft.com/office/drawing/2014/main" id="{DF2F4536-FFC4-6742-BB36-8E330ADA2249}"/>
                  </a:ext>
                </a:extLst>
              </p:cNvPr>
              <p:cNvSpPr txBox="1">
                <a:spLocks noRot="1" noChangeAspect="1" noMove="1" noResize="1" noEditPoints="1" noAdjustHandles="1" noChangeArrowheads="1" noChangeShapeType="1" noTextEdit="1"/>
              </p:cNvSpPr>
              <p:nvPr/>
            </p:nvSpPr>
            <p:spPr>
              <a:xfrm>
                <a:off x="548640" y="1463040"/>
                <a:ext cx="7104763" cy="2882328"/>
              </a:xfrm>
              <a:prstGeom prst="rect">
                <a:avLst/>
              </a:prstGeom>
              <a:blipFill>
                <a:blip r:embed="rId2"/>
                <a:stretch>
                  <a:fillRect l="-893" t="-877"/>
                </a:stretch>
              </a:blipFill>
            </p:spPr>
            <p:txBody>
              <a:bodyPr/>
              <a:lstStyle/>
              <a:p>
                <a:r>
                  <a:rPr lang="en-CN">
                    <a:noFill/>
                  </a:rPr>
                  <a:t> </a:t>
                </a:r>
              </a:p>
            </p:txBody>
          </p:sp>
        </mc:Fallback>
      </mc:AlternateContent>
      <p:pic>
        <p:nvPicPr>
          <p:cNvPr id="5" name="Picture 4" descr="Diagram&#10;&#10;Description automatically generated">
            <a:extLst>
              <a:ext uri="{FF2B5EF4-FFF2-40B4-BE49-F238E27FC236}">
                <a16:creationId xmlns:a16="http://schemas.microsoft.com/office/drawing/2014/main" id="{7DD9D920-76A2-A348-83A2-9DB163452ACA}"/>
              </a:ext>
            </a:extLst>
          </p:cNvPr>
          <p:cNvPicPr>
            <a:picLocks noChangeAspect="1"/>
          </p:cNvPicPr>
          <p:nvPr/>
        </p:nvPicPr>
        <p:blipFill>
          <a:blip r:embed="rId3"/>
          <a:stretch>
            <a:fillRect/>
          </a:stretch>
        </p:blipFill>
        <p:spPr>
          <a:xfrm>
            <a:off x="8279702" y="1463040"/>
            <a:ext cx="5173251" cy="2415853"/>
          </a:xfrm>
          <a:prstGeom prst="rect">
            <a:avLst/>
          </a:prstGeom>
        </p:spPr>
      </p:pic>
      <p:pic>
        <p:nvPicPr>
          <p:cNvPr id="7" name="Picture 6" descr="Diagram&#10;&#10;Description automatically generated">
            <a:extLst>
              <a:ext uri="{FF2B5EF4-FFF2-40B4-BE49-F238E27FC236}">
                <a16:creationId xmlns:a16="http://schemas.microsoft.com/office/drawing/2014/main" id="{3A5E0E2B-7560-284D-AE91-2BAF4D29C2EF}"/>
              </a:ext>
            </a:extLst>
          </p:cNvPr>
          <p:cNvPicPr>
            <a:picLocks noChangeAspect="1"/>
          </p:cNvPicPr>
          <p:nvPr/>
        </p:nvPicPr>
        <p:blipFill>
          <a:blip r:embed="rId4"/>
          <a:stretch>
            <a:fillRect/>
          </a:stretch>
        </p:blipFill>
        <p:spPr>
          <a:xfrm>
            <a:off x="8279702" y="4189547"/>
            <a:ext cx="2530260" cy="1954515"/>
          </a:xfrm>
          <a:prstGeom prst="rect">
            <a:avLst/>
          </a:prstGeom>
        </p:spPr>
      </p:pic>
      <p:pic>
        <p:nvPicPr>
          <p:cNvPr id="9" name="Picture 8" descr="Diagram, schematic&#10;&#10;Description automatically generated">
            <a:extLst>
              <a:ext uri="{FF2B5EF4-FFF2-40B4-BE49-F238E27FC236}">
                <a16:creationId xmlns:a16="http://schemas.microsoft.com/office/drawing/2014/main" id="{3DD7565F-F8AB-3641-B017-C357B5DC8759}"/>
              </a:ext>
            </a:extLst>
          </p:cNvPr>
          <p:cNvPicPr>
            <a:picLocks noChangeAspect="1"/>
          </p:cNvPicPr>
          <p:nvPr/>
        </p:nvPicPr>
        <p:blipFill>
          <a:blip r:embed="rId5"/>
          <a:stretch>
            <a:fillRect/>
          </a:stretch>
        </p:blipFill>
        <p:spPr>
          <a:xfrm>
            <a:off x="11298477" y="4189547"/>
            <a:ext cx="2242160" cy="1904706"/>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35086FBC-5E44-D640-BAD0-D233B4A1D822}"/>
              </a:ext>
            </a:extLst>
          </p:cNvPr>
          <p:cNvPicPr>
            <a:picLocks noChangeAspect="1"/>
          </p:cNvPicPr>
          <p:nvPr/>
        </p:nvPicPr>
        <p:blipFill>
          <a:blip r:embed="rId6"/>
          <a:stretch>
            <a:fillRect/>
          </a:stretch>
        </p:blipFill>
        <p:spPr>
          <a:xfrm>
            <a:off x="1041485" y="4345368"/>
            <a:ext cx="5180148" cy="2415854"/>
          </a:xfrm>
          <a:prstGeom prst="rect">
            <a:avLst/>
          </a:prstGeom>
        </p:spPr>
      </p:pic>
    </p:spTree>
    <p:extLst>
      <p:ext uri="{BB962C8B-B14F-4D97-AF65-F5344CB8AC3E}">
        <p14:creationId xmlns:p14="http://schemas.microsoft.com/office/powerpoint/2010/main" val="367018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74F-DCF4-8248-B109-8E0BCF9E7865}"/>
              </a:ext>
            </a:extLst>
          </p:cNvPr>
          <p:cNvSpPr>
            <a:spLocks noGrp="1"/>
          </p:cNvSpPr>
          <p:nvPr>
            <p:ph type="title"/>
          </p:nvPr>
        </p:nvSpPr>
        <p:spPr/>
        <p:txBody>
          <a:bodyPr/>
          <a:lstStyle/>
          <a:p>
            <a:r>
              <a:rPr lang="en-US" sz="2400" dirty="0"/>
              <a:t>Deep Graph Convolutional Reinforcement Learning for Financial Portfolio Management - DeepPocket </a:t>
            </a:r>
          </a:p>
        </p:txBody>
      </p:sp>
      <p:sp>
        <p:nvSpPr>
          <p:cNvPr id="3" name="TextBox 2">
            <a:extLst>
              <a:ext uri="{FF2B5EF4-FFF2-40B4-BE49-F238E27FC236}">
                <a16:creationId xmlns:a16="http://schemas.microsoft.com/office/drawing/2014/main" id="{DF2F4536-FFC4-6742-BB36-8E330ADA2249}"/>
              </a:ext>
            </a:extLst>
          </p:cNvPr>
          <p:cNvSpPr txBox="1"/>
          <p:nvPr/>
        </p:nvSpPr>
        <p:spPr>
          <a:xfrm>
            <a:off x="548640" y="1463040"/>
            <a:ext cx="6553618" cy="2585323"/>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Experiments</a:t>
            </a:r>
          </a:p>
          <a:p>
            <a:pPr algn="l"/>
            <a:endPar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lgn="l">
              <a:buFont typeface="Arial" panose="020B0604020202020204" pitchFamily="34" charset="0"/>
              <a:buChar char="•"/>
            </a:pPr>
            <a:r>
              <a:rPr lang="en-CN" sz="1800" dirty="0">
                <a:latin typeface="Amazon Ember" panose="020B0603020204020204" pitchFamily="34" charset="0"/>
                <a:ea typeface="Amazon Ember" panose="020B0603020204020204" pitchFamily="34" charset="0"/>
                <a:cs typeface="Amazon Ember" panose="020B0603020204020204" pitchFamily="34" charset="0"/>
              </a:rPr>
              <a:t>Data: historical data covers Jan 2002– March 2020</a:t>
            </a:r>
          </a:p>
          <a:p>
            <a:pPr marL="285750" indent="-285750" algn="l">
              <a:buFont typeface="Arial" panose="020B0604020202020204" pitchFamily="34" charset="0"/>
              <a:buChar char="•"/>
            </a:pPr>
            <a:r>
              <a:rPr lang="en-CN" sz="1800" dirty="0">
                <a:latin typeface="Amazon Ember" panose="020B0603020204020204" pitchFamily="34" charset="0"/>
                <a:ea typeface="Amazon Ember" panose="020B0603020204020204" pitchFamily="34" charset="0"/>
                <a:cs typeface="Amazon Ember" panose="020B0603020204020204" pitchFamily="34" charset="0"/>
              </a:rPr>
              <a:t>Asset set: 28 stocks cover several industries</a:t>
            </a:r>
          </a:p>
          <a:p>
            <a:pPr marL="285750" indent="-285750" algn="l">
              <a:buFont typeface="Arial" panose="020B0604020202020204" pitchFamily="34" charset="0"/>
              <a:buChar char="•"/>
            </a:pPr>
            <a:r>
              <a:rPr lang="en-CN" sz="1800" dirty="0">
                <a:latin typeface="Amazon Ember" panose="020B0603020204020204" pitchFamily="34" charset="0"/>
                <a:ea typeface="Amazon Ember" panose="020B0603020204020204" pitchFamily="34" charset="0"/>
                <a:cs typeface="Amazon Ember" panose="020B0603020204020204" pitchFamily="34" charset="0"/>
              </a:rPr>
              <a:t>Training: training set and test set </a:t>
            </a:r>
          </a:p>
          <a:p>
            <a:pPr algn="l"/>
            <a:endPar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Results</a:t>
            </a:r>
          </a:p>
          <a:p>
            <a:pPr algn="l"/>
            <a:endPar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 name="Picture 4" descr="Table&#10;&#10;Description automatically generated">
            <a:extLst>
              <a:ext uri="{FF2B5EF4-FFF2-40B4-BE49-F238E27FC236}">
                <a16:creationId xmlns:a16="http://schemas.microsoft.com/office/drawing/2014/main" id="{26252FD7-9753-7342-9905-855E37030FFF}"/>
              </a:ext>
            </a:extLst>
          </p:cNvPr>
          <p:cNvPicPr>
            <a:picLocks noChangeAspect="1"/>
          </p:cNvPicPr>
          <p:nvPr/>
        </p:nvPicPr>
        <p:blipFill>
          <a:blip r:embed="rId2"/>
          <a:stretch>
            <a:fillRect/>
          </a:stretch>
        </p:blipFill>
        <p:spPr>
          <a:xfrm>
            <a:off x="9807878" y="1177290"/>
            <a:ext cx="3742499" cy="4052081"/>
          </a:xfrm>
          <a:prstGeom prst="rect">
            <a:avLst/>
          </a:prstGeom>
        </p:spPr>
      </p:pic>
      <p:pic>
        <p:nvPicPr>
          <p:cNvPr id="7" name="Picture 6" descr="Table&#10;&#10;Description automatically generated">
            <a:extLst>
              <a:ext uri="{FF2B5EF4-FFF2-40B4-BE49-F238E27FC236}">
                <a16:creationId xmlns:a16="http://schemas.microsoft.com/office/drawing/2014/main" id="{21B7C25B-84FC-764C-8564-740D6C5964D6}"/>
              </a:ext>
            </a:extLst>
          </p:cNvPr>
          <p:cNvPicPr>
            <a:picLocks noChangeAspect="1"/>
          </p:cNvPicPr>
          <p:nvPr/>
        </p:nvPicPr>
        <p:blipFill>
          <a:blip r:embed="rId3"/>
          <a:stretch>
            <a:fillRect/>
          </a:stretch>
        </p:blipFill>
        <p:spPr>
          <a:xfrm>
            <a:off x="9807877" y="5523978"/>
            <a:ext cx="3742499" cy="1554164"/>
          </a:xfrm>
          <a:prstGeom prst="rect">
            <a:avLst/>
          </a:prstGeom>
        </p:spPr>
      </p:pic>
      <p:pic>
        <p:nvPicPr>
          <p:cNvPr id="9" name="Picture 8" descr="Chart, line chart&#10;&#10;Description automatically generated">
            <a:extLst>
              <a:ext uri="{FF2B5EF4-FFF2-40B4-BE49-F238E27FC236}">
                <a16:creationId xmlns:a16="http://schemas.microsoft.com/office/drawing/2014/main" id="{0AA0E6BB-E429-F940-9B0D-DDE7F5739EA9}"/>
              </a:ext>
            </a:extLst>
          </p:cNvPr>
          <p:cNvPicPr>
            <a:picLocks noChangeAspect="1"/>
          </p:cNvPicPr>
          <p:nvPr/>
        </p:nvPicPr>
        <p:blipFill>
          <a:blip r:embed="rId4"/>
          <a:stretch>
            <a:fillRect/>
          </a:stretch>
        </p:blipFill>
        <p:spPr>
          <a:xfrm>
            <a:off x="548640" y="3871633"/>
            <a:ext cx="2722057" cy="2463349"/>
          </a:xfrm>
          <a:prstGeom prst="rect">
            <a:avLst/>
          </a:prstGeom>
        </p:spPr>
      </p:pic>
      <p:pic>
        <p:nvPicPr>
          <p:cNvPr id="11" name="Picture 10" descr="Chart, line chart&#10;&#10;Description automatically generated">
            <a:extLst>
              <a:ext uri="{FF2B5EF4-FFF2-40B4-BE49-F238E27FC236}">
                <a16:creationId xmlns:a16="http://schemas.microsoft.com/office/drawing/2014/main" id="{B9A728FA-E2C5-C148-A58F-DF042CA814D9}"/>
              </a:ext>
            </a:extLst>
          </p:cNvPr>
          <p:cNvPicPr>
            <a:picLocks noChangeAspect="1"/>
          </p:cNvPicPr>
          <p:nvPr/>
        </p:nvPicPr>
        <p:blipFill>
          <a:blip r:embed="rId5"/>
          <a:stretch>
            <a:fillRect/>
          </a:stretch>
        </p:blipFill>
        <p:spPr>
          <a:xfrm>
            <a:off x="4056667" y="3871633"/>
            <a:ext cx="2932267" cy="2444560"/>
          </a:xfrm>
          <a:prstGeom prst="rect">
            <a:avLst/>
          </a:prstGeom>
        </p:spPr>
      </p:pic>
    </p:spTree>
    <p:extLst>
      <p:ext uri="{BB962C8B-B14F-4D97-AF65-F5344CB8AC3E}">
        <p14:creationId xmlns:p14="http://schemas.microsoft.com/office/powerpoint/2010/main" val="199093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74F-DCF4-8248-B109-8E0BCF9E7865}"/>
              </a:ext>
            </a:extLst>
          </p:cNvPr>
          <p:cNvSpPr>
            <a:spLocks noGrp="1"/>
          </p:cNvSpPr>
          <p:nvPr>
            <p:ph type="title"/>
          </p:nvPr>
        </p:nvSpPr>
        <p:spPr/>
        <p:txBody>
          <a:bodyPr/>
          <a:lstStyle/>
          <a:p>
            <a:r>
              <a:rPr lang="en-US" sz="2400" dirty="0"/>
              <a:t>Double Deep Q-Learning for Optimal Execution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2C20F9-7CC7-764C-B408-2E04053C5153}"/>
                  </a:ext>
                </a:extLst>
              </p:cNvPr>
              <p:cNvSpPr txBox="1"/>
              <p:nvPr/>
            </p:nvSpPr>
            <p:spPr>
              <a:xfrm>
                <a:off x="548639" y="1365337"/>
                <a:ext cx="13510259" cy="3031599"/>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Optimal Execution</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How to execute large positions over a given trading horizon is an important problem faced by investors. Naively rebalancing a portfolio could result in significant adverse price movements as other traders may read off the signal. </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The trader must balance trade quickly and obtaining poor execution prices with trading slowly which exposes them to unknown market fluctation.</a:t>
                </a:r>
              </a:p>
              <a:p>
                <a:pPr algn="l"/>
                <a:endParaRPr lang="en-CN" sz="29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Problem setting</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Assume a trader who at </a:t>
                </a:r>
                <a14:m>
                  <m:oMath xmlns:m="http://schemas.openxmlformats.org/officeDocument/2006/math">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=0</m:t>
                    </m:r>
                  </m:oMath>
                </a14:m>
                <a:r>
                  <a:rPr lang="en-CN" sz="1800" dirty="0">
                    <a:latin typeface="Amazon Ember" panose="020B0603020204020204" pitchFamily="34" charset="0"/>
                    <a:ea typeface="Amazon Ember" panose="020B0603020204020204" pitchFamily="34" charset="0"/>
                    <a:cs typeface="Amazon Ember" panose="020B0603020204020204" pitchFamily="34" charset="0"/>
                  </a:rPr>
                  <a:t> holds an inventory of </a:t>
                </a:r>
                <a14:m>
                  <m:oMath xmlns:m="http://schemas.openxmlformats.org/officeDocument/2006/math">
                    <m:sSub>
                      <m:sSub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𝑞</m:t>
                        </m:r>
                      </m:e>
                      <m:sub>
                        <m:r>
                          <a:rPr lang="en-US" sz="1800" b="0" i="1" smtClean="0">
                            <a:latin typeface="Cambria Math" panose="02040503050406030204" pitchFamily="18" charset="0"/>
                            <a:ea typeface="Amazon Ember" panose="020B0603020204020204" pitchFamily="34" charset="0"/>
                            <a:cs typeface="Amazon Ember" panose="020B0603020204020204" pitchFamily="34" charset="0"/>
                          </a:rPr>
                          <m:t>0</m:t>
                        </m:r>
                      </m:sub>
                    </m:sSub>
                  </m:oMath>
                </a14:m>
                <a:r>
                  <a:rPr lang="en-CN" sz="1800" dirty="0">
                    <a:latin typeface="Amazon Ember" panose="020B0603020204020204" pitchFamily="34" charset="0"/>
                    <a:ea typeface="Amazon Ember" panose="020B0603020204020204" pitchFamily="34" charset="0"/>
                    <a:cs typeface="Amazon Ember" panose="020B0603020204020204" pitchFamily="34" charset="0"/>
                  </a:rPr>
                  <a:t> shares and must fully liquidated it by the end of time </a:t>
                </a:r>
                <a14:m>
                  <m:oMath xmlns:m="http://schemas.openxmlformats.org/officeDocument/2006/math">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𝑇</m:t>
                    </m:r>
                  </m:oMath>
                </a14:m>
                <a:r>
                  <a:rPr lang="en-CN" sz="1800" dirty="0">
                    <a:latin typeface="Amazon Ember" panose="020B0603020204020204" pitchFamily="34" charset="0"/>
                    <a:ea typeface="Amazon Ember" panose="020B0603020204020204" pitchFamily="34" charset="0"/>
                    <a:cs typeface="Amazon Ember" panose="020B0603020204020204" pitchFamily="34" charset="0"/>
                  </a:rPr>
                  <a:t>.  The trader sells </a:t>
                </a:r>
                <a14:m>
                  <m:oMath xmlns:m="http://schemas.openxmlformats.org/officeDocument/2006/math">
                    <m:sSub>
                      <m:sSub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𝑥</m:t>
                        </m:r>
                      </m:e>
                      <m:sub>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sub>
                    </m:sSub>
                  </m:oMath>
                </a14:m>
                <a:r>
                  <a:rPr lang="en-CN" sz="1800" dirty="0">
                    <a:latin typeface="Amazon Ember" panose="020B0603020204020204" pitchFamily="34" charset="0"/>
                    <a:ea typeface="Amazon Ember" panose="020B0603020204020204" pitchFamily="34" charset="0"/>
                    <a:cs typeface="Amazon Ember" panose="020B0603020204020204" pitchFamily="34" charset="0"/>
                  </a:rPr>
                  <a:t> shares at evenly distributed time-steps </a:t>
                </a:r>
                <a14:m>
                  <m:oMath xmlns:m="http://schemas.openxmlformats.org/officeDocument/2006/math">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m:t>
                    </m:r>
                    <m:d>
                      <m:dPr>
                        <m:begChr m:val="{"/>
                        <m:endChr m:val="}"/>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0,1,2…,</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𝑇</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−1</m:t>
                        </m:r>
                      </m:e>
                    </m:d>
                  </m:oMath>
                </a14:m>
                <a:r>
                  <a:rPr lang="en-CN" sz="1800" dirty="0">
                    <a:latin typeface="Amazon Ember" panose="020B0603020204020204" pitchFamily="34" charset="0"/>
                    <a:ea typeface="Amazon Ember" panose="020B0603020204020204" pitchFamily="34" charset="0"/>
                    <a:cs typeface="Amazon Ember" panose="020B0603020204020204" pitchFamily="34" charset="0"/>
                  </a:rPr>
                  <a:t> at the mid-price </a:t>
                </a:r>
                <a14:m>
                  <m:oMath xmlns:m="http://schemas.openxmlformats.org/officeDocument/2006/math">
                    <m:sSub>
                      <m:sSubPr>
                        <m:ctrlPr>
                          <a:rPr lang="en-US" sz="1800" b="0" i="1" smtClean="0">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𝑝</m:t>
                        </m:r>
                      </m:e>
                      <m:sub>
                        <m:r>
                          <a:rPr lang="en-US" sz="1800" b="0" i="1" smtClean="0">
                            <a:latin typeface="Cambria Math" panose="02040503050406030204" pitchFamily="18" charset="0"/>
                            <a:ea typeface="Amazon Ember" panose="020B0603020204020204" pitchFamily="34" charset="0"/>
                            <a:cs typeface="Amazon Ember" panose="020B0603020204020204" pitchFamily="34" charset="0"/>
                          </a:rPr>
                          <m:t>𝑡</m:t>
                        </m:r>
                      </m:sub>
                    </m:sSub>
                  </m:oMath>
                </a14:m>
                <a:r>
                  <a:rPr lang="en-CN" sz="1800" dirty="0">
                    <a:latin typeface="Amazon Ember" panose="020B0603020204020204" pitchFamily="34" charset="0"/>
                    <a:ea typeface="Amazon Ember" panose="020B0603020204020204" pitchFamily="34" charset="0"/>
                    <a:cs typeface="Amazon Ember" panose="020B0603020204020204" pitchFamily="34" charset="0"/>
                  </a:rPr>
                  <a:t> on the LOB.  The goal is to maximize the total profit after selling all shares at time </a:t>
                </a:r>
                <a14:m>
                  <m:oMath xmlns:m="http://schemas.openxmlformats.org/officeDocument/2006/math">
                    <m:r>
                      <a:rPr lang="en-US" sz="1800" b="0" i="1" smtClean="0">
                        <a:latin typeface="Cambria Math" panose="02040503050406030204" pitchFamily="18" charset="0"/>
                        <a:ea typeface="Amazon Ember" panose="020B0603020204020204" pitchFamily="34" charset="0"/>
                        <a:cs typeface="Amazon Ember" panose="020B0603020204020204" pitchFamily="34" charset="0"/>
                      </a:rPr>
                      <m:t>𝑇</m:t>
                    </m:r>
                  </m:oMath>
                </a14:m>
                <a:endParaRPr lang="en-CN" sz="1800" dirty="0">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3" name="TextBox 2">
                <a:extLst>
                  <a:ext uri="{FF2B5EF4-FFF2-40B4-BE49-F238E27FC236}">
                    <a16:creationId xmlns:a16="http://schemas.microsoft.com/office/drawing/2014/main" id="{3F2C20F9-7CC7-764C-B408-2E04053C5153}"/>
                  </a:ext>
                </a:extLst>
              </p:cNvPr>
              <p:cNvSpPr txBox="1">
                <a:spLocks noRot="1" noChangeAspect="1" noMove="1" noResize="1" noEditPoints="1" noAdjustHandles="1" noChangeArrowheads="1" noChangeShapeType="1" noTextEdit="1"/>
              </p:cNvSpPr>
              <p:nvPr/>
            </p:nvSpPr>
            <p:spPr>
              <a:xfrm>
                <a:off x="548639" y="1365337"/>
                <a:ext cx="13510259" cy="3031599"/>
              </a:xfrm>
              <a:prstGeom prst="rect">
                <a:avLst/>
              </a:prstGeom>
              <a:blipFill>
                <a:blip r:embed="rId2"/>
                <a:stretch>
                  <a:fillRect l="-376" t="-833" r="-94" b="-2083"/>
                </a:stretch>
              </a:blipFill>
            </p:spPr>
            <p:txBody>
              <a:bodyPr/>
              <a:lstStyle/>
              <a:p>
                <a:r>
                  <a:rPr lang="en-CN">
                    <a:noFill/>
                  </a:rPr>
                  <a:t> </a:t>
                </a:r>
              </a:p>
            </p:txBody>
          </p:sp>
        </mc:Fallback>
      </mc:AlternateContent>
      <p:pic>
        <p:nvPicPr>
          <p:cNvPr id="6" name="Picture 5" descr="Chart&#10;&#10;Description automatically generated">
            <a:extLst>
              <a:ext uri="{FF2B5EF4-FFF2-40B4-BE49-F238E27FC236}">
                <a16:creationId xmlns:a16="http://schemas.microsoft.com/office/drawing/2014/main" id="{4B3B795B-2BC6-DC49-BED3-3DE03DCFE57E}"/>
              </a:ext>
            </a:extLst>
          </p:cNvPr>
          <p:cNvPicPr>
            <a:picLocks noChangeAspect="1"/>
          </p:cNvPicPr>
          <p:nvPr/>
        </p:nvPicPr>
        <p:blipFill>
          <a:blip r:embed="rId3"/>
          <a:stretch>
            <a:fillRect/>
          </a:stretch>
        </p:blipFill>
        <p:spPr>
          <a:xfrm>
            <a:off x="3993216" y="4584983"/>
            <a:ext cx="6643967" cy="2551346"/>
          </a:xfrm>
          <a:prstGeom prst="rect">
            <a:avLst/>
          </a:prstGeom>
        </p:spPr>
      </p:pic>
    </p:spTree>
    <p:extLst>
      <p:ext uri="{BB962C8B-B14F-4D97-AF65-F5344CB8AC3E}">
        <p14:creationId xmlns:p14="http://schemas.microsoft.com/office/powerpoint/2010/main" val="295720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74F-DCF4-8248-B109-8E0BCF9E7865}"/>
              </a:ext>
            </a:extLst>
          </p:cNvPr>
          <p:cNvSpPr>
            <a:spLocks noGrp="1"/>
          </p:cNvSpPr>
          <p:nvPr>
            <p:ph type="title"/>
          </p:nvPr>
        </p:nvSpPr>
        <p:spPr/>
        <p:txBody>
          <a:bodyPr/>
          <a:lstStyle/>
          <a:p>
            <a:r>
              <a:rPr lang="en-US" sz="2400" dirty="0"/>
              <a:t>Double Deep Q-Learning for Optimal Execution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2C20F9-7CC7-764C-B408-2E04053C5153}"/>
                  </a:ext>
                </a:extLst>
              </p:cNvPr>
              <p:cNvSpPr txBox="1"/>
              <p:nvPr/>
            </p:nvSpPr>
            <p:spPr>
              <a:xfrm>
                <a:off x="548639" y="1365337"/>
                <a:ext cx="6766561" cy="2031325"/>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Formalize as a MDP</a:t>
                </a:r>
              </a:p>
              <a:p>
                <a:pPr marL="285750" indent="-285750" algn="l">
                  <a:buFont typeface="Arial" panose="020B0604020202020204" pitchFamily="34" charset="0"/>
                  <a:buChar char="•"/>
                </a:pP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State: LOB current state and previous state, the remaining invertory </a:t>
                </a:r>
              </a:p>
              <a:p>
                <a:pPr marL="285750" indent="-285750" algn="l">
                  <a:buFont typeface="Arial" panose="020B0604020202020204" pitchFamily="34" charset="0"/>
                  <a:buChar char="•"/>
                </a:pP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Action: the number of share to sell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𝑥</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oMath>
                </a14:m>
                <a:endPar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lgn="l">
                  <a:buFont typeface="Arial" panose="020B0604020202020204" pitchFamily="34" charset="0"/>
                  <a:buChar char="•"/>
                </a:pP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Reward: the profit due to selling </a:t>
                </a:r>
                <a14:m>
                  <m:oMath xmlns:m="http://schemas.openxmlformats.org/officeDocument/2006/math">
                    <m:sSub>
                      <m:sSubPr>
                        <m:ctrlP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𝑥</m:t>
                        </m:r>
                      </m:e>
                      <m:sub>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𝑡</m:t>
                        </m:r>
                      </m:sub>
                    </m:sSub>
                  </m:oMath>
                </a14:m>
                <a:endPar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lgn="l">
                  <a:buFont typeface="Arial" panose="020B0604020202020204" pitchFamily="34" charset="0"/>
                  <a:buChar char="•"/>
                </a:pPr>
                <a:r>
                  <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Goal: sell all shares and maximize the total profit after time  horizon </a:t>
                </a:r>
                <a14:m>
                  <m:oMath xmlns:m="http://schemas.openxmlformats.org/officeDocument/2006/math">
                    <m:r>
                      <a:rPr lang="en-US" sz="1800" b="0" i="1" smtClean="0">
                        <a:solidFill>
                          <a:schemeClr val="tx1"/>
                        </a:solidFill>
                        <a:latin typeface="Cambria Math" panose="02040503050406030204" pitchFamily="18" charset="0"/>
                        <a:ea typeface="Amazon Ember" panose="020B0603020204020204" pitchFamily="34" charset="0"/>
                        <a:cs typeface="Amazon Ember" panose="020B0603020204020204" pitchFamily="34" charset="0"/>
                      </a:rPr>
                      <m:t>𝑇</m:t>
                    </m:r>
                  </m:oMath>
                </a14:m>
                <a:endParaRPr lang="en-CN"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3" name="TextBox 2">
                <a:extLst>
                  <a:ext uri="{FF2B5EF4-FFF2-40B4-BE49-F238E27FC236}">
                    <a16:creationId xmlns:a16="http://schemas.microsoft.com/office/drawing/2014/main" id="{3F2C20F9-7CC7-764C-B408-2E04053C5153}"/>
                  </a:ext>
                </a:extLst>
              </p:cNvPr>
              <p:cNvSpPr txBox="1">
                <a:spLocks noRot="1" noChangeAspect="1" noMove="1" noResize="1" noEditPoints="1" noAdjustHandles="1" noChangeArrowheads="1" noChangeShapeType="1" noTextEdit="1"/>
              </p:cNvSpPr>
              <p:nvPr/>
            </p:nvSpPr>
            <p:spPr>
              <a:xfrm>
                <a:off x="548639" y="1365337"/>
                <a:ext cx="6766561" cy="2031325"/>
              </a:xfrm>
              <a:prstGeom prst="rect">
                <a:avLst/>
              </a:prstGeom>
              <a:blipFill>
                <a:blip r:embed="rId2"/>
                <a:stretch>
                  <a:fillRect l="-750" t="-1242" r="-750" b="-3727"/>
                </a:stretch>
              </a:blipFill>
            </p:spPr>
            <p:txBody>
              <a:bodyPr/>
              <a:lstStyle/>
              <a:p>
                <a:r>
                  <a:rPr lang="en-CN">
                    <a:noFill/>
                  </a:rPr>
                  <a:t> </a:t>
                </a:r>
              </a:p>
            </p:txBody>
          </p:sp>
        </mc:Fallback>
      </mc:AlternateContent>
      <p:sp>
        <p:nvSpPr>
          <p:cNvPr id="4" name="TextBox 3">
            <a:extLst>
              <a:ext uri="{FF2B5EF4-FFF2-40B4-BE49-F238E27FC236}">
                <a16:creationId xmlns:a16="http://schemas.microsoft.com/office/drawing/2014/main" id="{F7BCDD86-A84A-F545-A1E9-FE2D837163AC}"/>
              </a:ext>
            </a:extLst>
          </p:cNvPr>
          <p:cNvSpPr txBox="1"/>
          <p:nvPr/>
        </p:nvSpPr>
        <p:spPr>
          <a:xfrm>
            <a:off x="537208" y="3584709"/>
            <a:ext cx="6766562" cy="3585597"/>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Algorithm</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Double DQN</a:t>
            </a:r>
          </a:p>
          <a:p>
            <a:pPr algn="l"/>
            <a:endParaRPr lang="en-CN" sz="29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Data</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LOB data ranges from Jan-02-2017 to March-30-2018.</a:t>
            </a: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Stocks: APPL, AMZN, FB, GOOG, INTC, MSFT and NTAP</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Result</a:t>
            </a:r>
          </a:p>
          <a:p>
            <a:r>
              <a:rPr lang="en-CN" sz="1800" dirty="0">
                <a:latin typeface="Amazon Ember" panose="020B0603020204020204" pitchFamily="34" charset="0"/>
                <a:ea typeface="Amazon Ember" panose="020B0603020204020204" pitchFamily="34" charset="0"/>
                <a:cs typeface="Amazon Ember" panose="020B0603020204020204" pitchFamily="34" charset="0"/>
              </a:rPr>
              <a:t>Compare profit with as basedline called TWAP (Time-Weighted Average Price) i.e, </a:t>
            </a:r>
            <a:r>
              <a:rPr lang="en-US" sz="1800" dirty="0"/>
              <a:t>selling the same number of shares at each action-executable timestep </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descr="Table&#10;&#10;Description automatically generated">
            <a:extLst>
              <a:ext uri="{FF2B5EF4-FFF2-40B4-BE49-F238E27FC236}">
                <a16:creationId xmlns:a16="http://schemas.microsoft.com/office/drawing/2014/main" id="{94E8348D-B0BE-7648-ACA7-2E9731421B89}"/>
              </a:ext>
            </a:extLst>
          </p:cNvPr>
          <p:cNvPicPr>
            <a:picLocks noChangeAspect="1"/>
          </p:cNvPicPr>
          <p:nvPr/>
        </p:nvPicPr>
        <p:blipFill>
          <a:blip r:embed="rId3"/>
          <a:stretch>
            <a:fillRect/>
          </a:stretch>
        </p:blipFill>
        <p:spPr>
          <a:xfrm>
            <a:off x="9018495" y="1886566"/>
            <a:ext cx="4263090" cy="4456467"/>
          </a:xfrm>
          <a:prstGeom prst="rect">
            <a:avLst/>
          </a:prstGeom>
        </p:spPr>
      </p:pic>
    </p:spTree>
    <p:extLst>
      <p:ext uri="{BB962C8B-B14F-4D97-AF65-F5344CB8AC3E}">
        <p14:creationId xmlns:p14="http://schemas.microsoft.com/office/powerpoint/2010/main" val="380511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74F-DCF4-8248-B109-8E0BCF9E7865}"/>
              </a:ext>
            </a:extLst>
          </p:cNvPr>
          <p:cNvSpPr>
            <a:spLocks noGrp="1"/>
          </p:cNvSpPr>
          <p:nvPr>
            <p:ph type="title"/>
          </p:nvPr>
        </p:nvSpPr>
        <p:spPr/>
        <p:txBody>
          <a:bodyPr/>
          <a:lstStyle/>
          <a:p>
            <a:r>
              <a:rPr lang="en-US" sz="2400" dirty="0"/>
              <a:t>Deep Reinforcement Learning in Quantitative Algorithmic Trading: A Review </a:t>
            </a:r>
            <a:br>
              <a:rPr lang="en-US" sz="2400" dirty="0"/>
            </a:br>
            <a:br>
              <a:rPr lang="en-US" sz="3600" dirty="0"/>
            </a:br>
            <a:br>
              <a:rPr lang="en-US" sz="2400" dirty="0"/>
            </a:br>
            <a:endParaRPr lang="en-US" sz="2400" dirty="0"/>
          </a:p>
        </p:txBody>
      </p:sp>
      <p:sp>
        <p:nvSpPr>
          <p:cNvPr id="3" name="TextBox 2">
            <a:extLst>
              <a:ext uri="{FF2B5EF4-FFF2-40B4-BE49-F238E27FC236}">
                <a16:creationId xmlns:a16="http://schemas.microsoft.com/office/drawing/2014/main" id="{44344A4B-CAAB-9D4B-8DA1-5BF8DF9A1117}"/>
              </a:ext>
            </a:extLst>
          </p:cNvPr>
          <p:cNvSpPr txBox="1"/>
          <p:nvPr/>
        </p:nvSpPr>
        <p:spPr>
          <a:xfrm>
            <a:off x="560070" y="1381760"/>
            <a:ext cx="13510260" cy="3447098"/>
          </a:xfrm>
          <a:prstGeom prst="rect">
            <a:avLst/>
          </a:prstGeom>
          <a:noFill/>
        </p:spPr>
        <p:txBody>
          <a:bodyPr wrap="square" rtlCol="0">
            <a:spAutoFit/>
          </a:bodyPr>
          <a:lstStyle/>
          <a:p>
            <a:pPr marL="285750" indent="-285750">
              <a:buFont typeface="Arial" panose="020B0604020202020204" pitchFamily="34" charset="0"/>
              <a:buChar char="•"/>
            </a:pPr>
            <a:r>
              <a:rPr lang="en-US" sz="1800" dirty="0"/>
              <a:t>Many of the reviewed studies had only proof-of-concept ideals with experiments conducted in unrealistic settings and no real-time trading applications.</a:t>
            </a:r>
          </a:p>
          <a:p>
            <a:pPr marL="285750" indent="-285750">
              <a:lnSpc>
                <a:spcPct val="150000"/>
              </a:lnSpc>
              <a:buFont typeface="Arial" panose="020B0604020202020204" pitchFamily="34" charset="0"/>
              <a:buChar char="•"/>
            </a:pPr>
            <a:r>
              <a:rPr lang="en-US" sz="1800" dirty="0"/>
              <a:t>If their new algorithm performed as well in the real-world, they certainly would not publish a paper about it and give away their edge.</a:t>
            </a:r>
          </a:p>
          <a:p>
            <a:pPr marL="285750" indent="-285750">
              <a:lnSpc>
                <a:spcPct val="150000"/>
              </a:lnSpc>
              <a:buFont typeface="Arial" panose="020B0604020202020204" pitchFamily="34" charset="0"/>
              <a:buChar char="•"/>
            </a:pPr>
            <a:r>
              <a:rPr lang="en-US" sz="1800" dirty="0"/>
              <a:t>More extensive experiments on live-trading platforms rather than back-testing or very limited real-time trading. </a:t>
            </a:r>
          </a:p>
          <a:p>
            <a:pPr marL="285750" indent="-285750">
              <a:lnSpc>
                <a:spcPct val="150000"/>
              </a:lnSpc>
              <a:buFont typeface="Arial" panose="020B0604020202020204" pitchFamily="34" charset="0"/>
              <a:buChar char="•"/>
            </a:pPr>
            <a:r>
              <a:rPr lang="en-US" sz="1800" dirty="0"/>
              <a:t>Direct comparisons between DRL trading agents with human traders </a:t>
            </a:r>
          </a:p>
          <a:p>
            <a:pPr marL="285750" indent="-285750">
              <a:lnSpc>
                <a:spcPct val="150000"/>
              </a:lnSpc>
              <a:buFont typeface="Arial" panose="020B0604020202020204" pitchFamily="34" charset="0"/>
              <a:buChar char="•"/>
            </a:pPr>
            <a:r>
              <a:rPr lang="en-US" sz="1800" dirty="0"/>
              <a:t>More comparisons among state-of-the-art DRL approaches under similar conditions and data sources. </a:t>
            </a:r>
          </a:p>
          <a:p>
            <a:pPr marL="285750" indent="-285750">
              <a:buFont typeface="Arial" panose="020B0604020202020204" pitchFamily="34" charset="0"/>
              <a:buChar char="•"/>
            </a:pPr>
            <a:endParaRPr lang="en-US" sz="1800" dirty="0"/>
          </a:p>
          <a:p>
            <a:pPr algn="l"/>
            <a:endParaRPr lang="en-CN" sz="29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0501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6896-0A34-6949-8355-6AE800425270}"/>
              </a:ext>
            </a:extLst>
          </p:cNvPr>
          <p:cNvSpPr>
            <a:spLocks noGrp="1"/>
          </p:cNvSpPr>
          <p:nvPr>
            <p:ph type="title"/>
          </p:nvPr>
        </p:nvSpPr>
        <p:spPr/>
        <p:txBody>
          <a:bodyPr/>
          <a:lstStyle/>
          <a:p>
            <a:r>
              <a:rPr lang="en-CN" sz="3600" dirty="0"/>
              <a:t>Frameworks</a:t>
            </a:r>
          </a:p>
        </p:txBody>
      </p:sp>
      <p:sp>
        <p:nvSpPr>
          <p:cNvPr id="3" name="TextBox 2">
            <a:extLst>
              <a:ext uri="{FF2B5EF4-FFF2-40B4-BE49-F238E27FC236}">
                <a16:creationId xmlns:a16="http://schemas.microsoft.com/office/drawing/2014/main" id="{01827709-70D8-6D43-A6B6-FE16D31993F2}"/>
              </a:ext>
            </a:extLst>
          </p:cNvPr>
          <p:cNvSpPr txBox="1"/>
          <p:nvPr/>
        </p:nvSpPr>
        <p:spPr>
          <a:xfrm>
            <a:off x="548640" y="1584960"/>
            <a:ext cx="13510260" cy="278589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1800" b="1" dirty="0">
                <a:solidFill>
                  <a:schemeClr val="accent1"/>
                </a:solidFill>
              </a:rPr>
              <a:t>FinRL</a:t>
            </a:r>
            <a:r>
              <a:rPr lang="en-US" sz="1800" b="1" dirty="0"/>
              <a:t>: Deep Reinforcement Learning for Quantitative Finance</a:t>
            </a:r>
          </a:p>
          <a:p>
            <a:pPr marL="457200" indent="-457200">
              <a:lnSpc>
                <a:spcPct val="200000"/>
              </a:lnSpc>
              <a:buFont typeface="Arial" panose="020B0604020202020204" pitchFamily="34" charset="0"/>
              <a:buChar char="•"/>
            </a:pPr>
            <a:r>
              <a:rPr lang="en-US" sz="1800" b="1" dirty="0">
                <a:solidFill>
                  <a:schemeClr val="accent1"/>
                </a:solidFill>
              </a:rPr>
              <a:t>MAXE</a:t>
            </a:r>
            <a:r>
              <a:rPr lang="en-US" sz="1800" b="1" dirty="0"/>
              <a:t>: Market simulator designed by oxford man institute</a:t>
            </a:r>
          </a:p>
          <a:p>
            <a:pPr marL="457200" indent="-457200">
              <a:lnSpc>
                <a:spcPct val="200000"/>
              </a:lnSpc>
              <a:buFont typeface="Arial" panose="020B0604020202020204" pitchFamily="34" charset="0"/>
              <a:buChar char="•"/>
            </a:pPr>
            <a:r>
              <a:rPr lang="en-US" sz="1800" b="1" dirty="0">
                <a:solidFill>
                  <a:schemeClr val="accent1"/>
                </a:solidFill>
              </a:rPr>
              <a:t>Trading Gym</a:t>
            </a:r>
            <a:r>
              <a:rPr lang="en-US" sz="1800" b="1" dirty="0"/>
              <a:t>: A toolkit for developing and comparing reinforcement learning trading algorithms</a:t>
            </a:r>
          </a:p>
          <a:p>
            <a:pPr marL="457200" indent="-457200">
              <a:lnSpc>
                <a:spcPct val="200000"/>
              </a:lnSpc>
              <a:buFont typeface="Arial" panose="020B0604020202020204" pitchFamily="34" charset="0"/>
              <a:buChar char="•"/>
            </a:pPr>
            <a:r>
              <a:rPr lang="en-US" sz="1800" b="1" dirty="0">
                <a:solidFill>
                  <a:schemeClr val="accent1"/>
                </a:solidFill>
              </a:rPr>
              <a:t>Stock market reinforcement learning</a:t>
            </a:r>
            <a:r>
              <a:rPr lang="en-US" sz="1800" b="1" dirty="0"/>
              <a:t>: OpenAI Gym Environment with Deep Reinforcement Learning using </a:t>
            </a:r>
            <a:r>
              <a:rPr lang="en-US" sz="1800" b="1" dirty="0" err="1"/>
              <a:t>Keras</a:t>
            </a:r>
            <a:endParaRPr lang="en-US" sz="1800" b="1" dirty="0"/>
          </a:p>
          <a:p>
            <a:pPr marL="457200" indent="-457200">
              <a:lnSpc>
                <a:spcPct val="200000"/>
              </a:lnSpc>
              <a:buFont typeface="Arial" panose="020B0604020202020204" pitchFamily="34" charset="0"/>
              <a:buChar char="•"/>
            </a:pPr>
            <a:r>
              <a:rPr lang="en-US" sz="1800" b="1" dirty="0">
                <a:solidFill>
                  <a:schemeClr val="accent1"/>
                </a:solidFill>
              </a:rPr>
              <a:t>PGPortfolio</a:t>
            </a:r>
            <a:r>
              <a:rPr lang="en-US" sz="1800" b="1" dirty="0"/>
              <a:t>: A toolkit of portfolio management research</a:t>
            </a:r>
          </a:p>
        </p:txBody>
      </p:sp>
    </p:spTree>
    <p:extLst>
      <p:ext uri="{BB962C8B-B14F-4D97-AF65-F5344CB8AC3E}">
        <p14:creationId xmlns:p14="http://schemas.microsoft.com/office/powerpoint/2010/main" val="300786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64AD-08D3-124A-9A7B-6AD7D451BE23}"/>
              </a:ext>
            </a:extLst>
          </p:cNvPr>
          <p:cNvSpPr>
            <a:spLocks noGrp="1"/>
          </p:cNvSpPr>
          <p:nvPr>
            <p:ph type="title"/>
          </p:nvPr>
        </p:nvSpPr>
        <p:spPr/>
        <p:txBody>
          <a:bodyPr/>
          <a:lstStyle/>
          <a:p>
            <a:r>
              <a:rPr lang="en-CN" dirty="0"/>
              <a:t>Reinforcement Learning</a:t>
            </a:r>
          </a:p>
        </p:txBody>
      </p:sp>
      <p:sp>
        <p:nvSpPr>
          <p:cNvPr id="4" name="TextBox 3">
            <a:extLst>
              <a:ext uri="{FF2B5EF4-FFF2-40B4-BE49-F238E27FC236}">
                <a16:creationId xmlns:a16="http://schemas.microsoft.com/office/drawing/2014/main" id="{396AA45B-5A61-B44A-92C3-8C8558EC3BD1}"/>
              </a:ext>
            </a:extLst>
          </p:cNvPr>
          <p:cNvSpPr txBox="1"/>
          <p:nvPr/>
        </p:nvSpPr>
        <p:spPr>
          <a:xfrm>
            <a:off x="548640" y="1512277"/>
            <a:ext cx="13510260" cy="646331"/>
          </a:xfrm>
          <a:prstGeom prst="rect">
            <a:avLst/>
          </a:prstGeom>
          <a:noFill/>
        </p:spPr>
        <p:txBody>
          <a:bodyPr wrap="square" rtlCol="0">
            <a:spAutoFit/>
          </a:bodyPr>
          <a:lstStyle/>
          <a:p>
            <a:pPr algn="l"/>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Reinforcement Learning (RL) is a branch of Machine Leanring (ML) for sovling sequential decision making under uncertainty</a:t>
            </a:r>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a:extLst>
              <a:ext uri="{FF2B5EF4-FFF2-40B4-BE49-F238E27FC236}">
                <a16:creationId xmlns:a16="http://schemas.microsoft.com/office/drawing/2014/main" id="{4684C5AC-7C7F-7B4C-8881-321D8FE329AB}"/>
              </a:ext>
            </a:extLst>
          </p:cNvPr>
          <p:cNvSpPr txBox="1"/>
          <p:nvPr/>
        </p:nvSpPr>
        <p:spPr>
          <a:xfrm>
            <a:off x="571500" y="2168211"/>
            <a:ext cx="6931198" cy="2585323"/>
          </a:xfrm>
          <a:prstGeom prst="rect">
            <a:avLst/>
          </a:prstGeom>
          <a:noFill/>
        </p:spPr>
        <p:txBody>
          <a:bodyPr wrap="square" rtlCol="0">
            <a:spAutoFit/>
          </a:bodyPr>
          <a:lstStyle/>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R</a:t>
            </a:r>
            <a:r>
              <a:rPr lang="en-US" sz="1800" dirty="0">
                <a:latin typeface="Amazon Ember" panose="020B0603020204020204" pitchFamily="34" charset="0"/>
                <a:ea typeface="Amazon Ember" panose="020B0603020204020204" pitchFamily="34" charset="0"/>
                <a:cs typeface="Amazon Ember" panose="020B0603020204020204" pitchFamily="34" charset="0"/>
              </a:rPr>
              <a:t>L </a:t>
            </a:r>
            <a:r>
              <a:rPr lang="en-CN" sz="1800" dirty="0">
                <a:latin typeface="Amazon Ember" panose="020B0603020204020204" pitchFamily="34" charset="0"/>
                <a:ea typeface="Amazon Ember" panose="020B0603020204020204" pitchFamily="34" charset="0"/>
                <a:cs typeface="Amazon Ember" panose="020B0603020204020204" pitchFamily="34" charset="0"/>
              </a:rPr>
              <a:t>problem consists of agent and environment. </a:t>
            </a:r>
          </a:p>
          <a:p>
            <a:pPr algn="l"/>
            <a:endParaRPr lang="en-CN" sz="1800" dirty="0">
              <a:latin typeface="Amazon Ember" panose="020B0603020204020204" pitchFamily="34" charset="0"/>
              <a:ea typeface="Amazon Ember" panose="020B0603020204020204" pitchFamily="34" charset="0"/>
              <a:cs typeface="Amazon Ember" panose="020B0603020204020204" pitchFamily="34" charset="0"/>
            </a:endParaRPr>
          </a:p>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At each interaction, </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The agent sees an observatio of t</a:t>
            </a:r>
            <a:r>
              <a:rPr lang="en-US" sz="1800" dirty="0">
                <a:latin typeface="Amazon Ember" panose="020B0603020204020204" pitchFamily="34" charset="0"/>
                <a:ea typeface="Amazon Ember" panose="020B0603020204020204" pitchFamily="34" charset="0"/>
                <a:cs typeface="Amazon Ember" panose="020B0603020204020204" pitchFamily="34" charset="0"/>
              </a:rPr>
              <a:t>he</a:t>
            </a:r>
            <a:r>
              <a:rPr lang="en-CN" sz="1800" dirty="0">
                <a:latin typeface="Amazon Ember" panose="020B0603020204020204" pitchFamily="34" charset="0"/>
                <a:ea typeface="Amazon Ember" panose="020B0603020204020204" pitchFamily="34" charset="0"/>
                <a:cs typeface="Amazon Ember" panose="020B0603020204020204" pitchFamily="34" charset="0"/>
              </a:rPr>
              <a:t> state of the environment.</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Then decides on an action to take.</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The agent received a reward (feedback) upon the action and current state.</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The state of environment changes when the agent acts in it.</a:t>
            </a:r>
          </a:p>
          <a:p>
            <a:pPr marL="342900" indent="-342900" algn="l">
              <a:buFont typeface="+mj-lt"/>
              <a:buAutoNum type="arabicPeriod"/>
            </a:pPr>
            <a:r>
              <a:rPr lang="en-CN" sz="1800" dirty="0">
                <a:latin typeface="Amazon Ember" panose="020B0603020204020204" pitchFamily="34" charset="0"/>
                <a:ea typeface="Amazon Ember" panose="020B0603020204020204" pitchFamily="34" charset="0"/>
                <a:cs typeface="Amazon Ember" panose="020B0603020204020204" pitchFamily="34" charset="0"/>
              </a:rPr>
              <a:t>The process repeats until research the terminate state.</a:t>
            </a:r>
          </a:p>
        </p:txBody>
      </p:sp>
      <p:pic>
        <p:nvPicPr>
          <p:cNvPr id="10" name="Picture 9" descr="A picture containing text, electronics, projector&#10;&#10;Description automatically generated">
            <a:extLst>
              <a:ext uri="{FF2B5EF4-FFF2-40B4-BE49-F238E27FC236}">
                <a16:creationId xmlns:a16="http://schemas.microsoft.com/office/drawing/2014/main" id="{32162985-5456-0B43-B3D9-CA59955DEFEE}"/>
              </a:ext>
            </a:extLst>
          </p:cNvPr>
          <p:cNvPicPr>
            <a:picLocks noChangeAspect="1"/>
          </p:cNvPicPr>
          <p:nvPr/>
        </p:nvPicPr>
        <p:blipFill>
          <a:blip r:embed="rId2"/>
          <a:stretch>
            <a:fillRect/>
          </a:stretch>
        </p:blipFill>
        <p:spPr>
          <a:xfrm>
            <a:off x="7974743" y="4926071"/>
            <a:ext cx="5119035" cy="2470409"/>
          </a:xfrm>
          <a:prstGeom prst="rect">
            <a:avLst/>
          </a:prstGeom>
        </p:spPr>
      </p:pic>
      <p:sp>
        <p:nvSpPr>
          <p:cNvPr id="3" name="TextBox 2">
            <a:extLst>
              <a:ext uri="{FF2B5EF4-FFF2-40B4-BE49-F238E27FC236}">
                <a16:creationId xmlns:a16="http://schemas.microsoft.com/office/drawing/2014/main" id="{D09AE51C-62BC-514B-9BB2-09D0088B4B73}"/>
              </a:ext>
            </a:extLst>
          </p:cNvPr>
          <p:cNvSpPr txBox="1"/>
          <p:nvPr/>
        </p:nvSpPr>
        <p:spPr>
          <a:xfrm>
            <a:off x="548640" y="5228421"/>
            <a:ext cx="6954058" cy="538609"/>
          </a:xfrm>
          <a:prstGeom prst="rect">
            <a:avLst/>
          </a:prstGeom>
          <a:noFill/>
        </p:spPr>
        <p:txBody>
          <a:bodyPr wrap="square" rtlCol="0">
            <a:spAutoFit/>
          </a:bodyPr>
          <a:lstStyle/>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The goal of the agent is to maximize the cumulative rewards.</a:t>
            </a:r>
            <a:r>
              <a:rPr lang="en-CN" sz="2900" dirty="0">
                <a:latin typeface="Amazon Ember" panose="020B0603020204020204" pitchFamily="34" charset="0"/>
                <a:ea typeface="Amazon Ember" panose="020B0603020204020204" pitchFamily="34" charset="0"/>
                <a:cs typeface="Amazon Ember" panose="020B0603020204020204" pitchFamily="34" charset="0"/>
              </a:rPr>
              <a:t> </a:t>
            </a:r>
          </a:p>
        </p:txBody>
      </p:sp>
      <p:pic>
        <p:nvPicPr>
          <p:cNvPr id="6" name="Picture 5" descr="Diagram&#10;&#10;Description automatically generated">
            <a:extLst>
              <a:ext uri="{FF2B5EF4-FFF2-40B4-BE49-F238E27FC236}">
                <a16:creationId xmlns:a16="http://schemas.microsoft.com/office/drawing/2014/main" id="{38925E15-E128-DC43-BA9F-504360BCA440}"/>
              </a:ext>
            </a:extLst>
          </p:cNvPr>
          <p:cNvPicPr>
            <a:picLocks noChangeAspect="1"/>
          </p:cNvPicPr>
          <p:nvPr/>
        </p:nvPicPr>
        <p:blipFill>
          <a:blip r:embed="rId3"/>
          <a:stretch>
            <a:fillRect/>
          </a:stretch>
        </p:blipFill>
        <p:spPr>
          <a:xfrm>
            <a:off x="7974743" y="1976929"/>
            <a:ext cx="5119035" cy="2499606"/>
          </a:xfrm>
          <a:prstGeom prst="rect">
            <a:avLst/>
          </a:prstGeom>
        </p:spPr>
      </p:pic>
    </p:spTree>
    <p:extLst>
      <p:ext uri="{BB962C8B-B14F-4D97-AF65-F5344CB8AC3E}">
        <p14:creationId xmlns:p14="http://schemas.microsoft.com/office/powerpoint/2010/main" val="192047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6896-0A34-6949-8355-6AE800425270}"/>
              </a:ext>
            </a:extLst>
          </p:cNvPr>
          <p:cNvSpPr>
            <a:spLocks noGrp="1"/>
          </p:cNvSpPr>
          <p:nvPr>
            <p:ph type="title"/>
          </p:nvPr>
        </p:nvSpPr>
        <p:spPr/>
        <p:txBody>
          <a:bodyPr/>
          <a:lstStyle/>
          <a:p>
            <a:r>
              <a:rPr lang="en-CN" sz="3600" dirty="0"/>
              <a:t>FinRL Demo </a:t>
            </a:r>
          </a:p>
        </p:txBody>
      </p:sp>
      <p:sp>
        <p:nvSpPr>
          <p:cNvPr id="4" name="TextBox 3">
            <a:extLst>
              <a:ext uri="{FF2B5EF4-FFF2-40B4-BE49-F238E27FC236}">
                <a16:creationId xmlns:a16="http://schemas.microsoft.com/office/drawing/2014/main" id="{2A455B39-F503-4846-83FE-CDF0B448F089}"/>
              </a:ext>
            </a:extLst>
          </p:cNvPr>
          <p:cNvSpPr txBox="1"/>
          <p:nvPr/>
        </p:nvSpPr>
        <p:spPr>
          <a:xfrm>
            <a:off x="548640" y="1388533"/>
            <a:ext cx="13510259" cy="538609"/>
          </a:xfrm>
          <a:prstGeom prst="rect">
            <a:avLst/>
          </a:prstGeom>
          <a:noFill/>
        </p:spPr>
        <p:txBody>
          <a:bodyPr wrap="square" rtlCol="0">
            <a:spAutoFit/>
          </a:bodyPr>
          <a:lstStyle/>
          <a:p>
            <a:r>
              <a:rPr lang="en-US" sz="29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hlinkClick r:id="rId2">
                  <a:extLst>
                    <a:ext uri="{A12FA001-AC4F-418D-AE19-62706E023703}">
                      <ahyp:hlinkClr xmlns:ahyp="http://schemas.microsoft.com/office/drawing/2018/hyperlinkcolor" val="tx"/>
                    </a:ext>
                  </a:extLst>
                </a:hlinkClick>
              </a:rPr>
              <a:t>FinRL example link</a:t>
            </a:r>
            <a:endParaRPr lang="en-CN" sz="2900" dirty="0" err="1">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68826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81B3-B9A1-454D-BED8-539643213909}"/>
              </a:ext>
            </a:extLst>
          </p:cNvPr>
          <p:cNvSpPr>
            <a:spLocks noGrp="1"/>
          </p:cNvSpPr>
          <p:nvPr>
            <p:ph type="title"/>
          </p:nvPr>
        </p:nvSpPr>
        <p:spPr/>
        <p:txBody>
          <a:bodyPr/>
          <a:lstStyle/>
          <a:p>
            <a:r>
              <a:rPr lang="en-CN" dirty="0"/>
              <a:t>Example</a:t>
            </a:r>
          </a:p>
        </p:txBody>
      </p:sp>
      <p:sp>
        <p:nvSpPr>
          <p:cNvPr id="9" name="TextBox 8">
            <a:extLst>
              <a:ext uri="{FF2B5EF4-FFF2-40B4-BE49-F238E27FC236}">
                <a16:creationId xmlns:a16="http://schemas.microsoft.com/office/drawing/2014/main" id="{D1B4C7CB-1BE1-D24B-B0F8-C45889E197FC}"/>
              </a:ext>
            </a:extLst>
          </p:cNvPr>
          <p:cNvSpPr txBox="1"/>
          <p:nvPr/>
        </p:nvSpPr>
        <p:spPr>
          <a:xfrm>
            <a:off x="560070" y="1543050"/>
            <a:ext cx="13510260" cy="1200329"/>
          </a:xfrm>
          <a:prstGeom prst="rect">
            <a:avLst/>
          </a:prstGeom>
          <a:noFill/>
        </p:spPr>
        <p:txBody>
          <a:bodyPr wrap="square" rtlCol="0">
            <a:spAutoFit/>
          </a:bodyPr>
          <a:lstStyle/>
          <a:p>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Maze Navigation: </a:t>
            </a:r>
            <a:r>
              <a:rPr lang="en-US" sz="1800" dirty="0">
                <a:latin typeface="Amazon Ember" panose="020B0603020204020204" pitchFamily="34" charset="0"/>
                <a:ea typeface="Amazon Ember" panose="020B0603020204020204" pitchFamily="34" charset="0"/>
                <a:cs typeface="Amazon Ember" panose="020B0603020204020204" pitchFamily="34" charset="0"/>
              </a:rPr>
              <a:t>Find the shortest path in a Maze environment. </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CN" sz="1800" dirty="0" err="1">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 name="Picture 3" descr="A picture containing text, clock, scoreboard&#10;&#10;Description automatically generated">
            <a:extLst>
              <a:ext uri="{FF2B5EF4-FFF2-40B4-BE49-F238E27FC236}">
                <a16:creationId xmlns:a16="http://schemas.microsoft.com/office/drawing/2014/main" id="{28108E32-79AC-674F-B852-75FFF0C7C1A4}"/>
              </a:ext>
            </a:extLst>
          </p:cNvPr>
          <p:cNvPicPr>
            <a:picLocks noChangeAspect="1"/>
          </p:cNvPicPr>
          <p:nvPr/>
        </p:nvPicPr>
        <p:blipFill>
          <a:blip r:embed="rId2"/>
          <a:stretch>
            <a:fillRect/>
          </a:stretch>
        </p:blipFill>
        <p:spPr>
          <a:xfrm>
            <a:off x="8765024" y="2011146"/>
            <a:ext cx="4566681" cy="3425011"/>
          </a:xfrm>
          <a:prstGeom prst="rect">
            <a:avLst/>
          </a:prstGeom>
        </p:spPr>
      </p:pic>
      <p:sp>
        <p:nvSpPr>
          <p:cNvPr id="5" name="TextBox 4">
            <a:extLst>
              <a:ext uri="{FF2B5EF4-FFF2-40B4-BE49-F238E27FC236}">
                <a16:creationId xmlns:a16="http://schemas.microsoft.com/office/drawing/2014/main" id="{E5F09F19-1C1C-2D42-A468-3D24AA97B721}"/>
              </a:ext>
            </a:extLst>
          </p:cNvPr>
          <p:cNvSpPr txBox="1"/>
          <p:nvPr/>
        </p:nvSpPr>
        <p:spPr>
          <a:xfrm>
            <a:off x="548640" y="2507386"/>
            <a:ext cx="7466330" cy="2200602"/>
          </a:xfrm>
          <a:prstGeom prst="rect">
            <a:avLst/>
          </a:prstGeom>
          <a:noFill/>
        </p:spPr>
        <p:txBody>
          <a:bodyPr wrap="square" rtlCol="0">
            <a:spAutoFit/>
          </a:bodyPr>
          <a:lstStyle/>
          <a:p>
            <a:pPr algn="l">
              <a:lnSpc>
                <a:spcPct val="150000"/>
              </a:lnSpc>
            </a:pPr>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Goal</a:t>
            </a:r>
            <a:r>
              <a:rPr lang="en-US" sz="1800" dirty="0">
                <a:latin typeface="Amazon Ember" panose="020B0603020204020204" pitchFamily="34" charset="0"/>
                <a:ea typeface="Amazon Ember" panose="020B0603020204020204" pitchFamily="34" charset="0"/>
                <a:cs typeface="Amazon Ember" panose="020B0603020204020204" pitchFamily="34" charset="0"/>
              </a:rPr>
              <a:t>: arrive the green spot as soon as possible. </a:t>
            </a:r>
          </a:p>
          <a:p>
            <a:pPr algn="l">
              <a:lnSpc>
                <a:spcPct val="150000"/>
              </a:lnSpc>
            </a:pPr>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a:t>
            </a:r>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tate</a:t>
            </a:r>
            <a:r>
              <a:rPr lang="en-CN" sz="1800" dirty="0">
                <a:latin typeface="Amazon Ember" panose="020B0603020204020204" pitchFamily="34" charset="0"/>
                <a:ea typeface="Amazon Ember" panose="020B0603020204020204" pitchFamily="34" charset="0"/>
                <a:cs typeface="Amazon Ember" panose="020B0603020204020204" pitchFamily="34" charset="0"/>
              </a:rPr>
              <a:t>: location of the agent </a:t>
            </a:r>
          </a:p>
          <a:p>
            <a:pPr algn="l">
              <a:lnSpc>
                <a:spcPct val="150000"/>
              </a:lnSpc>
            </a:pPr>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a:t>
            </a:r>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ction</a:t>
            </a:r>
            <a:r>
              <a:rPr lang="en-CN" sz="1800" dirty="0">
                <a:latin typeface="Amazon Ember" panose="020B0603020204020204" pitchFamily="34" charset="0"/>
                <a:ea typeface="Amazon Ember" panose="020B0603020204020204" pitchFamily="34" charset="0"/>
                <a:cs typeface="Amazon Ember" panose="020B0603020204020204" pitchFamily="34" charset="0"/>
              </a:rPr>
              <a:t>: up, down, left and right</a:t>
            </a:r>
          </a:p>
          <a:p>
            <a:pPr algn="l">
              <a:lnSpc>
                <a:spcPct val="150000"/>
              </a:lnSpc>
            </a:pPr>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Reward</a:t>
            </a:r>
            <a:r>
              <a:rPr lang="en-CN" sz="1800" dirty="0">
                <a:latin typeface="Amazon Ember" panose="020B0603020204020204" pitchFamily="34" charset="0"/>
                <a:ea typeface="Amazon Ember" panose="020B0603020204020204" pitchFamily="34" charset="0"/>
                <a:cs typeface="Amazon Ember" panose="020B0603020204020204" pitchFamily="34" charset="0"/>
              </a:rPr>
              <a:t>: -1 for each step, and -10 for hitting the wall. </a:t>
            </a:r>
          </a:p>
          <a:p>
            <a:pPr algn="l"/>
            <a:endParaRPr lang="en-CN" sz="29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extBox 5">
            <a:extLst>
              <a:ext uri="{FF2B5EF4-FFF2-40B4-BE49-F238E27FC236}">
                <a16:creationId xmlns:a16="http://schemas.microsoft.com/office/drawing/2014/main" id="{1FD121D2-EBAD-C44A-94DF-7D1C099C1083}"/>
              </a:ext>
            </a:extLst>
          </p:cNvPr>
          <p:cNvSpPr txBox="1"/>
          <p:nvPr/>
        </p:nvSpPr>
        <p:spPr>
          <a:xfrm>
            <a:off x="560070" y="5222240"/>
            <a:ext cx="6755130" cy="646331"/>
          </a:xfrm>
          <a:prstGeom prst="rect">
            <a:avLst/>
          </a:prstGeom>
          <a:noFill/>
        </p:spPr>
        <p:txBody>
          <a:bodyPr wrap="square" rtlCol="0">
            <a:spAutoFit/>
          </a:bodyPr>
          <a:lstStyle/>
          <a:p>
            <a:pPr algn="l"/>
            <a:r>
              <a:rPr lang="en-CN" sz="1800" dirty="0">
                <a:latin typeface="Amazon Ember" panose="020B0603020204020204" pitchFamily="34" charset="0"/>
                <a:ea typeface="Amazon Ember" panose="020B0603020204020204" pitchFamily="34" charset="0"/>
                <a:cs typeface="Amazon Ember" panose="020B0603020204020204" pitchFamily="34" charset="0"/>
              </a:rPr>
              <a:t>To maximize the cumulative rewards, the agent is encouraged to find the shortest path to the goal. </a:t>
            </a:r>
          </a:p>
        </p:txBody>
      </p:sp>
    </p:spTree>
    <p:extLst>
      <p:ext uri="{BB962C8B-B14F-4D97-AF65-F5344CB8AC3E}">
        <p14:creationId xmlns:p14="http://schemas.microsoft.com/office/powerpoint/2010/main" val="211759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81B3-B9A1-454D-BED8-539643213909}"/>
              </a:ext>
            </a:extLst>
          </p:cNvPr>
          <p:cNvSpPr>
            <a:spLocks noGrp="1"/>
          </p:cNvSpPr>
          <p:nvPr>
            <p:ph type="title"/>
          </p:nvPr>
        </p:nvSpPr>
        <p:spPr/>
        <p:txBody>
          <a:bodyPr/>
          <a:lstStyle/>
          <a:p>
            <a:r>
              <a:rPr lang="en-CN" dirty="0"/>
              <a:t>Applications</a:t>
            </a:r>
          </a:p>
        </p:txBody>
      </p:sp>
      <p:sp>
        <p:nvSpPr>
          <p:cNvPr id="9" name="TextBox 8">
            <a:extLst>
              <a:ext uri="{FF2B5EF4-FFF2-40B4-BE49-F238E27FC236}">
                <a16:creationId xmlns:a16="http://schemas.microsoft.com/office/drawing/2014/main" id="{D1B4C7CB-1BE1-D24B-B0F8-C45889E197FC}"/>
              </a:ext>
            </a:extLst>
          </p:cNvPr>
          <p:cNvSpPr txBox="1"/>
          <p:nvPr/>
        </p:nvSpPr>
        <p:spPr>
          <a:xfrm>
            <a:off x="560070" y="1543050"/>
            <a:ext cx="13510260" cy="4524315"/>
          </a:xfrm>
          <a:prstGeom prst="rect">
            <a:avLst/>
          </a:prstGeom>
          <a:noFill/>
        </p:spPr>
        <p:txBody>
          <a:bodyPr wrap="square" rtlCol="0">
            <a:spAutoFit/>
          </a:bodyPr>
          <a:lstStyle/>
          <a:p>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RL methods have recentely enjoyed a wide variery of suc</a:t>
            </a:r>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a:t>
            </a:r>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esses</a:t>
            </a:r>
            <a:endParaRPr lang="en-US" sz="1800" dirty="0">
              <a:solidFill>
                <a:schemeClr val="accent1"/>
              </a:solidFill>
            </a:endParaRPr>
          </a:p>
          <a:p>
            <a:endParaRPr lang="en-US" sz="1800" dirty="0"/>
          </a:p>
          <a:p>
            <a:pPr marL="285750" indent="-285750">
              <a:lnSpc>
                <a:spcPct val="150000"/>
              </a:lnSpc>
              <a:buFont typeface="Arial" panose="020B0604020202020204" pitchFamily="34" charset="0"/>
              <a:buChar char="•"/>
            </a:pPr>
            <a:r>
              <a:rPr lang="en-US" sz="1800" dirty="0"/>
              <a:t>Playing games</a:t>
            </a: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lnSpc>
                <a:spcPct val="150000"/>
              </a:lnSpc>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Resource relocation</a:t>
            </a:r>
          </a:p>
          <a:p>
            <a:pPr marL="285750" indent="-285750">
              <a:lnSpc>
                <a:spcPct val="150000"/>
              </a:lnSpc>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Traffic light controller</a:t>
            </a:r>
          </a:p>
          <a:p>
            <a:pPr marL="285750" indent="-285750">
              <a:lnSpc>
                <a:spcPct val="150000"/>
              </a:lnSpc>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Robotics</a:t>
            </a:r>
          </a:p>
          <a:p>
            <a:pPr marL="285750" indent="-285750">
              <a:lnSpc>
                <a:spcPct val="150000"/>
              </a:lnSpc>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Personalized Recommendations</a:t>
            </a:r>
          </a:p>
          <a:p>
            <a:pPr marL="285750" indent="-285750">
              <a:lnSpc>
                <a:spcPct val="150000"/>
              </a:lnSpc>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Manage an investment portfolio</a:t>
            </a:r>
          </a:p>
          <a:p>
            <a:pPr marL="285750" indent="-285750">
              <a:lnSpc>
                <a:spcPct val="150000"/>
              </a:lnSpc>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Control a power station</a:t>
            </a:r>
            <a:br>
              <a:rPr lang="en-US" sz="1800" dirty="0">
                <a:latin typeface="Amazon Ember" panose="020B0603020204020204" pitchFamily="34" charset="0"/>
                <a:ea typeface="Amazon Ember" panose="020B0603020204020204" pitchFamily="34" charset="0"/>
                <a:cs typeface="Amazon Ember" panose="020B0603020204020204" pitchFamily="34" charset="0"/>
              </a:rPr>
            </a:b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CN" sz="1800" dirty="0" err="1">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9332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8C00-FF79-904D-A3BF-614A1705A591}"/>
              </a:ext>
            </a:extLst>
          </p:cNvPr>
          <p:cNvSpPr>
            <a:spLocks noGrp="1"/>
          </p:cNvSpPr>
          <p:nvPr>
            <p:ph type="title"/>
          </p:nvPr>
        </p:nvSpPr>
        <p:spPr/>
        <p:txBody>
          <a:bodyPr/>
          <a:lstStyle/>
          <a:p>
            <a:r>
              <a:rPr lang="en-CN" dirty="0"/>
              <a:t>Markov Decision Processes (MDPs)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5D7FE00-1229-264C-BC74-15EE474E59FA}"/>
                  </a:ext>
                </a:extLst>
              </p:cNvPr>
              <p:cNvSpPr>
                <a:spLocks noGrp="1"/>
              </p:cNvSpPr>
              <p:nvPr>
                <p:ph type="body" sz="quarter" idx="10"/>
              </p:nvPr>
            </p:nvSpPr>
            <p:spPr>
              <a:xfrm>
                <a:off x="548640" y="1645920"/>
                <a:ext cx="13510260" cy="5610914"/>
              </a:xfrm>
            </p:spPr>
            <p:txBody>
              <a:bodyPr/>
              <a:lstStyle/>
              <a:p>
                <a:r>
                  <a:rPr lang="en-US" sz="1800" dirty="0">
                    <a:solidFill>
                      <a:schemeClr val="accent1"/>
                    </a:solidFill>
                  </a:rPr>
                  <a:t>The class of problems solved by RL can be described as a mathematical framework Markov Decision Processes (MDPs).</a:t>
                </a:r>
              </a:p>
              <a:p>
                <a:endParaRPr lang="en-CN" sz="1800" dirty="0"/>
              </a:p>
              <a:p>
                <a:r>
                  <a:rPr lang="en-CN" sz="1800" dirty="0"/>
                  <a:t>A stochastic process has the Markov property if the conditional probability distribution of future states of the process depends only upon the present state. i.e., given the present, the future does not depend on the past. </a:t>
                </a:r>
              </a:p>
              <a:p>
                <a:endParaRPr lang="en-CN" sz="1800" dirty="0"/>
              </a:p>
              <a:p>
                <a:r>
                  <a:rPr lang="en-CN" sz="1800" dirty="0"/>
                  <a:t>An MDP is a 5-tuple </a:t>
                </a:r>
                <a14:m>
                  <m:oMath xmlns:m="http://schemas.openxmlformats.org/officeDocument/2006/math">
                    <m:r>
                      <a:rPr lang="en-US" sz="1800" b="0" i="1" smtClean="0">
                        <a:latin typeface="Cambria Math" panose="02040503050406030204" pitchFamily="18" charset="0"/>
                      </a:rPr>
                      <m:t>&lt;</m:t>
                    </m:r>
                    <m:r>
                      <a:rPr lang="en-US" sz="1800" b="0" i="1" smtClean="0">
                        <a:latin typeface="Cambria Math" panose="02040503050406030204" pitchFamily="18" charset="0"/>
                      </a:rPr>
                      <m:t>𝑆</m:t>
                    </m:r>
                    <m:r>
                      <a:rPr lang="en-US" sz="1800" b="0" i="1" smtClean="0">
                        <a:latin typeface="Cambria Math" panose="02040503050406030204" pitchFamily="18" charset="0"/>
                      </a:rPr>
                      <m:t>, </m:t>
                    </m:r>
                    <m:r>
                      <a:rPr lang="en-US" sz="1800" b="0" i="1" smtClean="0">
                        <a:latin typeface="Cambria Math" panose="02040503050406030204" pitchFamily="18" charset="0"/>
                      </a:rPr>
                      <m:t>𝐴</m:t>
                    </m:r>
                    <m:r>
                      <a:rPr lang="en-US" sz="1800" b="0" i="1" smtClean="0">
                        <a:latin typeface="Cambria Math" panose="02040503050406030204" pitchFamily="18" charset="0"/>
                      </a:rPr>
                      <m:t>, </m:t>
                    </m:r>
                    <m:r>
                      <a:rPr lang="en-US" sz="1800" b="0" i="1" smtClean="0">
                        <a:latin typeface="Cambria Math" panose="02040503050406030204" pitchFamily="18" charset="0"/>
                      </a:rPr>
                      <m:t>𝑅</m:t>
                    </m:r>
                    <m:r>
                      <a:rPr lang="en-US" sz="1800" b="0" i="1" smtClean="0">
                        <a:latin typeface="Cambria Math" panose="02040503050406030204" pitchFamily="18" charset="0"/>
                      </a:rPr>
                      <m:t>, </m:t>
                    </m:r>
                    <m:r>
                      <a:rPr lang="en-US" sz="1800" b="0" i="1" smtClean="0">
                        <a:latin typeface="Cambria Math" panose="02040503050406030204" pitchFamily="18" charset="0"/>
                      </a:rPr>
                      <m:t>𝑃</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&gt;</m:t>
                    </m:r>
                  </m:oMath>
                </a14:m>
                <a:endParaRPr lang="en-CN" sz="1800" dirty="0"/>
              </a:p>
              <a:p>
                <a:pPr marL="457200" indent="-4572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𝑆</m:t>
                    </m:r>
                  </m:oMath>
                </a14:m>
                <a:r>
                  <a:rPr lang="en-CN" sz="1800" dirty="0"/>
                  <a:t>: state space is the set of all valid states.</a:t>
                </a:r>
              </a:p>
              <a:p>
                <a:pPr marL="457200" indent="-4572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𝐴</m:t>
                    </m:r>
                  </m:oMath>
                </a14:m>
                <a:r>
                  <a:rPr lang="en-CN" sz="1800" dirty="0"/>
                  <a:t>: action space is the set of all valid actions.</a:t>
                </a:r>
              </a:p>
              <a:p>
                <a:pPr marL="457200" indent="-4572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𝑅</m:t>
                    </m:r>
                  </m:oMath>
                </a14:m>
                <a:r>
                  <a:rPr lang="en-CN" sz="1800" dirty="0"/>
                  <a:t>: the reward function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sub>
                    </m:sSub>
                    <m:r>
                      <a:rPr lang="en-US" sz="1800" b="0" i="1" smtClean="0">
                        <a:latin typeface="Cambria Math" panose="02040503050406030204" pitchFamily="18" charset="0"/>
                      </a:rPr>
                      <m:t>)</m:t>
                    </m:r>
                  </m:oMath>
                </a14:m>
                <a:r>
                  <a:rPr lang="en-CN" sz="1800" dirty="0"/>
                  <a:t>.</a:t>
                </a:r>
              </a:p>
              <a:p>
                <a:pPr marL="457200" indent="-4572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𝑃</m:t>
                    </m:r>
                  </m:oMath>
                </a14:m>
                <a:r>
                  <a:rPr lang="en-CN" sz="1800" dirty="0"/>
                  <a:t>: transition probability function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sub>
                        </m:sSub>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e>
                    </m:d>
                  </m:oMath>
                </a14:m>
                <a:r>
                  <a:rPr lang="en-CN" sz="1800" dirty="0"/>
                  <a:t> is the proability of transitioning into state s’ if action a is taken in state s.</a:t>
                </a:r>
              </a:p>
              <a:p>
                <a:pPr marL="457200" indent="-457200">
                  <a:buFont typeface="Arial" panose="020B0604020202020204" pitchFamily="34" charset="0"/>
                  <a:buChar cha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0</m:t>
                        </m:r>
                      </m:sub>
                    </m:sSub>
                  </m:oMath>
                </a14:m>
                <a:r>
                  <a:rPr lang="en-CN" sz="1800" dirty="0"/>
                  <a:t>: initial state distribution</a:t>
                </a:r>
                <a14:m>
                  <m:oMath xmlns:m="http://schemas.openxmlformats.org/officeDocument/2006/math">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smtClean="0">
                        <a:latin typeface="Cambria Math" panose="02040503050406030204" pitchFamily="18" charset="0"/>
                      </a:rPr>
                      <m:t>)</m:t>
                    </m:r>
                  </m:oMath>
                </a14:m>
                <a:r>
                  <a:rPr lang="en-US" sz="1800" b="0" dirty="0"/>
                  <a:t>.</a:t>
                </a:r>
              </a:p>
              <a:p>
                <a:endParaRPr lang="en-US" sz="1800" dirty="0"/>
              </a:p>
              <a:p>
                <a:r>
                  <a:rPr lang="en-US" sz="1800" dirty="0"/>
                  <a:t>Suppose at time step </a:t>
                </a:r>
                <a14:m>
                  <m:oMath xmlns:m="http://schemas.openxmlformats.org/officeDocument/2006/math">
                    <m:r>
                      <a:rPr lang="en-US" sz="1800" b="0" i="1" smtClean="0">
                        <a:latin typeface="Cambria Math" panose="02040503050406030204" pitchFamily="18" charset="0"/>
                      </a:rPr>
                      <m:t>𝑡</m:t>
                    </m:r>
                  </m:oMath>
                </a14:m>
                <a:r>
                  <a:rPr lang="en-US" sz="1800" b="0" dirty="0"/>
                  <a:t>, the state of environment is denoted as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oMath>
                </a14:m>
                <a:r>
                  <a:rPr lang="en-US" sz="1800" b="0" dirty="0"/>
                  <a:t>. The agent takes an action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oMath>
                </a14:m>
                <a:r>
                  <a:rPr lang="en-US" sz="1800" b="0" dirty="0"/>
                  <a:t>. </a:t>
                </a:r>
                <a:r>
                  <a:rPr lang="en-US" sz="1800" dirty="0"/>
                  <a:t>Then, the environment state transits to the next state according to the transition probability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sub>
                    </m:sSub>
                    <m:r>
                      <a:rPr lang="en-US" sz="1800" b="0" i="1" smtClean="0">
                        <a:latin typeface="Cambria Math" panose="02040503050406030204" pitchFamily="18" charset="0"/>
                      </a:rPr>
                      <m:t>.</m:t>
                    </m:r>
                  </m:oMath>
                </a14:m>
                <a:r>
                  <a:rPr lang="en-US" sz="1800" b="0" dirty="0"/>
                  <a:t>The agent receives a reward upon the action taken according to the reward function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0" smtClean="0">
                        <a:latin typeface="Cambria Math" panose="02040503050406030204" pitchFamily="18" charset="0"/>
                      </a:rPr>
                      <m:t>. </m:t>
                    </m:r>
                  </m:oMath>
                </a14:m>
                <a:r>
                  <a:rPr lang="en-US" sz="1800" dirty="0"/>
                  <a:t>This process repeats a course of T steps.  The goal of the agent is to maximize the cumulative rewards.</a:t>
                </a:r>
                <a:endParaRPr lang="en-US" sz="1800" b="0" dirty="0"/>
              </a:p>
              <a:p>
                <a:pPr marL="457200" indent="-457200">
                  <a:buFont typeface="Arial" panose="020B0604020202020204" pitchFamily="34" charset="0"/>
                  <a:buChar char="•"/>
                </a:pPr>
                <a:endParaRPr lang="en-CN" dirty="0"/>
              </a:p>
            </p:txBody>
          </p:sp>
        </mc:Choice>
        <mc:Fallback xmlns="">
          <p:sp>
            <p:nvSpPr>
              <p:cNvPr id="3" name="Text Placeholder 2">
                <a:extLst>
                  <a:ext uri="{FF2B5EF4-FFF2-40B4-BE49-F238E27FC236}">
                    <a16:creationId xmlns:a16="http://schemas.microsoft.com/office/drawing/2014/main" id="{C5D7FE00-1229-264C-BC74-15EE474E59FA}"/>
                  </a:ext>
                </a:extLst>
              </p:cNvPr>
              <p:cNvSpPr>
                <a:spLocks noGrp="1" noRot="1" noChangeAspect="1" noMove="1" noResize="1" noEditPoints="1" noAdjustHandles="1" noChangeArrowheads="1" noChangeShapeType="1" noTextEdit="1"/>
              </p:cNvSpPr>
              <p:nvPr>
                <p:ph type="body" sz="quarter" idx="10"/>
              </p:nvPr>
            </p:nvSpPr>
            <p:spPr>
              <a:xfrm>
                <a:off x="548640" y="1645920"/>
                <a:ext cx="13510260" cy="5610914"/>
              </a:xfrm>
              <a:blipFill>
                <a:blip r:embed="rId2"/>
                <a:stretch>
                  <a:fillRect l="-376" t="-451"/>
                </a:stretch>
              </a:blipFill>
            </p:spPr>
            <p:txBody>
              <a:bodyPr/>
              <a:lstStyle/>
              <a:p>
                <a:r>
                  <a:rPr lang="en-CN">
                    <a:noFill/>
                  </a:rPr>
                  <a:t> </a:t>
                </a:r>
              </a:p>
            </p:txBody>
          </p:sp>
        </mc:Fallback>
      </mc:AlternateContent>
    </p:spTree>
    <p:extLst>
      <p:ext uri="{BB962C8B-B14F-4D97-AF65-F5344CB8AC3E}">
        <p14:creationId xmlns:p14="http://schemas.microsoft.com/office/powerpoint/2010/main" val="393378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59CF-2C4C-E943-9D42-195E1CF25B38}"/>
              </a:ext>
            </a:extLst>
          </p:cNvPr>
          <p:cNvSpPr>
            <a:spLocks noGrp="1"/>
          </p:cNvSpPr>
          <p:nvPr>
            <p:ph type="title"/>
          </p:nvPr>
        </p:nvSpPr>
        <p:spPr/>
        <p:txBody>
          <a:bodyPr/>
          <a:lstStyle/>
          <a:p>
            <a:r>
              <a:rPr lang="en-CN" dirty="0"/>
              <a:t>The RL problem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A52992D-4843-4D45-86A4-DB0E751CB0A0}"/>
                  </a:ext>
                </a:extLst>
              </p:cNvPr>
              <p:cNvSpPr>
                <a:spLocks noGrp="1"/>
              </p:cNvSpPr>
              <p:nvPr>
                <p:ph type="body" sz="quarter" idx="10"/>
              </p:nvPr>
            </p:nvSpPr>
            <p:spPr>
              <a:xfrm>
                <a:off x="548640" y="1442719"/>
                <a:ext cx="13510260" cy="6059293"/>
              </a:xfrm>
            </p:spPr>
            <p:txBody>
              <a:bodyPr/>
              <a:lstStyle/>
              <a:p>
                <a:r>
                  <a:rPr lang="en-CN" sz="1800" dirty="0">
                    <a:solidFill>
                      <a:schemeClr val="accent1"/>
                    </a:solidFill>
                  </a:rPr>
                  <a:t>The goal of RL is to select a policy which maximizes expected return.</a:t>
                </a:r>
                <a:endParaRPr lang="en-CN" sz="1800" dirty="0"/>
              </a:p>
              <a:p>
                <a:r>
                  <a:rPr lang="en-CN" sz="1800" dirty="0"/>
                  <a:t>The policy is a rule used by an agent to decide what actions to take under a state. The policy is usually denoted by </a:t>
                </a:r>
                <a14:m>
                  <m:oMath xmlns:m="http://schemas.openxmlformats.org/officeDocument/2006/math">
                    <m:r>
                      <m:rPr>
                        <m:sty m:val="p"/>
                      </m:rPr>
                      <a:rPr lang="en-US" sz="1800" b="0" i="1" smtClean="0">
                        <a:latin typeface="Cambria Math" panose="02040503050406030204" pitchFamily="18" charset="0"/>
                      </a:rPr>
                      <m:t>π</m:t>
                    </m:r>
                  </m:oMath>
                </a14:m>
                <a:r>
                  <a:rPr lang="en-US" sz="1800" b="0" dirty="0"/>
                  <a:t> with</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m:rPr>
                          <m:sty m:val="p"/>
                        </m:rPr>
                        <a:rPr lang="en-US" sz="1800" b="0" i="1" smtClean="0">
                          <a:latin typeface="Cambria Math" panose="02040503050406030204" pitchFamily="18" charset="0"/>
                        </a:rPr>
                        <m:t>π</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oMath>
                  </m:oMathPara>
                </a14:m>
                <a:endParaRPr lang="en-CN" sz="1800" dirty="0"/>
              </a:p>
              <a:p>
                <a:r>
                  <a:rPr lang="en-CN" sz="1800" dirty="0"/>
                  <a:t>A trajectory </a:t>
                </a:r>
                <a14:m>
                  <m:oMath xmlns:m="http://schemas.openxmlformats.org/officeDocument/2006/math">
                    <m:r>
                      <m:rPr>
                        <m:sty m:val="p"/>
                      </m:rPr>
                      <a:rPr lang="en-US" sz="1800" b="0" i="1" smtClean="0">
                        <a:latin typeface="Cambria Math" panose="02040503050406030204" pitchFamily="18" charset="0"/>
                      </a:rPr>
                      <m:t>τ</m:t>
                    </m:r>
                  </m:oMath>
                </a14:m>
                <a:r>
                  <a:rPr lang="en-US" sz="1800" b="0" dirty="0"/>
                  <a:t> is a sequence of states and actions</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𝜏</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e>
                      </m:d>
                    </m:oMath>
                  </m:oMathPara>
                </a14:m>
                <a:endParaRPr lang="en-US" sz="1800" b="0" dirty="0"/>
              </a:p>
              <a:p>
                <a:r>
                  <a:rPr lang="en-US" sz="1800" b="0" dirty="0"/>
                  <a:t>A reward is defined as </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𝑅</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sub>
                          </m:sSub>
                        </m:e>
                      </m:d>
                    </m:oMath>
                  </m:oMathPara>
                </a14:m>
                <a:endParaRPr lang="en-US" sz="1800" b="0" dirty="0"/>
              </a:p>
              <a:p>
                <a:r>
                  <a:rPr lang="en-US" sz="1800" b="0" dirty="0"/>
                  <a:t>The undiscounted/discounted return of a trajectory is defined as</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𝑅</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𝜏</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𝑡</m:t>
                          </m:r>
                          <m:r>
                            <a:rPr lang="en-US" sz="1800" b="0" i="1" smtClean="0">
                              <a:latin typeface="Cambria Math" panose="02040503050406030204" pitchFamily="18" charset="0"/>
                            </a:rPr>
                            <m:t>=0</m:t>
                          </m:r>
                        </m:sub>
                        <m:sup>
                          <m:r>
                            <a:rPr lang="en-US" sz="1800" b="0" i="1" smtClean="0">
                              <a:latin typeface="Cambria Math" panose="02040503050406030204" pitchFamily="18" charset="0"/>
                            </a:rPr>
                            <m:t>𝑇</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e>
                      </m:nary>
                      <m:r>
                        <a:rPr lang="en-US" sz="1800" b="0" i="1" smtClean="0">
                          <a:latin typeface="Cambria Math" panose="02040503050406030204" pitchFamily="18" charset="0"/>
                        </a:rPr>
                        <m:t>   </m:t>
                      </m:r>
                      <m:r>
                        <a:rPr lang="en-US" sz="1800" b="0" i="1" smtClean="0">
                          <a:latin typeface="Cambria Math" panose="02040503050406030204" pitchFamily="18" charset="0"/>
                        </a:rPr>
                        <m:t>𝑜𝑟</m:t>
                      </m:r>
                      <m:r>
                        <a:rPr lang="en-US" sz="1800" b="0" i="1" smtClean="0">
                          <a:latin typeface="Cambria Math" panose="02040503050406030204" pitchFamily="18" charset="0"/>
                        </a:rPr>
                        <m:t>       </m:t>
                      </m:r>
                      <m:r>
                        <a:rPr lang="en-US" sz="1800" b="0" i="1" smtClean="0">
                          <a:latin typeface="Cambria Math" panose="02040503050406030204" pitchFamily="18" charset="0"/>
                        </a:rPr>
                        <m:t>𝑅</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𝜏</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=0</m:t>
                              </m:r>
                            </m:e>
                          </m:d>
                        </m:sub>
                        <m:sup>
                          <m:r>
                            <a:rPr lang="en-US" sz="1800" b="0" i="1" smtClean="0">
                              <a:latin typeface="Cambria Math" panose="02040503050406030204" pitchFamily="18" charset="0"/>
                            </a:rPr>
                            <m:t>𝑇</m:t>
                          </m:r>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𝛾</m:t>
                              </m:r>
                            </m:e>
                            <m:sup>
                              <m:r>
                                <a:rPr lang="en-US" sz="1800" b="0" i="1" smtClean="0">
                                  <a:latin typeface="Cambria Math" panose="02040503050406030204" pitchFamily="18" charset="0"/>
                                </a:rPr>
                                <m:t>𝑡</m:t>
                              </m:r>
                              <m:r>
                                <a:rPr lang="en-US" sz="1800" b="0" i="1" smtClean="0">
                                  <a:latin typeface="Cambria Math" panose="02040503050406030204" pitchFamily="18" charset="0"/>
                                </a:rPr>
                                <m:t> </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e>
                      </m:nary>
                    </m:oMath>
                  </m:oMathPara>
                </a14:m>
                <a:endParaRPr lang="en-US" sz="1800" b="0" dirty="0"/>
              </a:p>
              <a:p>
                <a:r>
                  <a:rPr lang="en-US" sz="1800" dirty="0"/>
                  <a:t>W</a:t>
                </a:r>
                <a:r>
                  <a:rPr lang="en-CN" sz="1800" dirty="0"/>
                  <a:t>here the discount factor </a:t>
                </a:r>
                <a14:m>
                  <m:oMath xmlns:m="http://schemas.openxmlformats.org/officeDocument/2006/math">
                    <m:r>
                      <a:rPr lang="en-US" sz="1800" b="0" i="1" dirty="0" smtClean="0">
                        <a:latin typeface="Cambria Math" panose="02040503050406030204" pitchFamily="18" charset="0"/>
                      </a:rPr>
                      <m:t>𝛾</m:t>
                    </m:r>
                    <m:r>
                      <a:rPr lang="en-US" sz="1800" b="0" i="1" dirty="0" smtClean="0">
                        <a:latin typeface="Cambria Math" panose="02040503050406030204" pitchFamily="18" charset="0"/>
                      </a:rPr>
                      <m:t>∈(0,1].</m:t>
                    </m:r>
                  </m:oMath>
                </a14:m>
                <a:endParaRPr lang="en-US" sz="1800" b="0" dirty="0"/>
              </a:p>
              <a:p>
                <a:r>
                  <a:rPr lang="en-CN" sz="1800" dirty="0"/>
                  <a:t>The expected return denoted by </a:t>
                </a:r>
                <a14:m>
                  <m:oMath xmlns:m="http://schemas.openxmlformats.org/officeDocument/2006/math">
                    <m:r>
                      <a:rPr lang="en-US" sz="1800" b="0" i="1" smtClean="0">
                        <a:latin typeface="Cambria Math" panose="02040503050406030204" pitchFamily="18" charset="0"/>
                      </a:rPr>
                      <m:t>𝐽</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𝜋</m:t>
                        </m:r>
                      </m:e>
                    </m:d>
                  </m:oMath>
                </a14:m>
                <a:r>
                  <a:rPr lang="en-CN" sz="1800" dirty="0"/>
                  <a:t> is defined as </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𝐽</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𝜋</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r>
                            <a:rPr lang="en-US" sz="1800" b="0" i="1" smtClean="0">
                              <a:latin typeface="Cambria Math" panose="02040503050406030204" pitchFamily="18" charset="0"/>
                            </a:rPr>
                            <m:t>𝜏</m:t>
                          </m:r>
                          <m:r>
                            <a:rPr lang="en-US" sz="1800" b="0" i="1" smtClean="0">
                              <a:latin typeface="Cambria Math" panose="02040503050406030204" pitchFamily="18" charset="0"/>
                            </a:rPr>
                            <m:t>∼</m:t>
                          </m:r>
                          <m:r>
                            <a:rPr lang="en-US" sz="1800" b="0" i="1" smtClean="0">
                              <a:latin typeface="Cambria Math" panose="02040503050406030204" pitchFamily="18" charset="0"/>
                            </a:rPr>
                            <m:t>𝜋</m:t>
                          </m:r>
                        </m:sub>
                      </m:sSub>
                      <m:r>
                        <a:rPr lang="en-US" sz="1800" b="0" i="1" smtClean="0">
                          <a:latin typeface="Cambria Math" panose="02040503050406030204" pitchFamily="18" charset="0"/>
                        </a:rPr>
                        <m:t> [</m:t>
                      </m:r>
                      <m:r>
                        <a:rPr lang="en-US" sz="1800" b="0" i="1" smtClean="0">
                          <a:latin typeface="Cambria Math" panose="02040503050406030204" pitchFamily="18" charset="0"/>
                        </a:rPr>
                        <m:t>𝑅</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𝜏</m:t>
                          </m:r>
                        </m:e>
                      </m:d>
                      <m:r>
                        <a:rPr lang="en-US" sz="1800" b="0" i="1" smtClean="0">
                          <a:latin typeface="Cambria Math" panose="02040503050406030204" pitchFamily="18" charset="0"/>
                        </a:rPr>
                        <m:t>]</m:t>
                      </m:r>
                    </m:oMath>
                  </m:oMathPara>
                </a14:m>
                <a:endParaRPr lang="en-US" sz="1800" dirty="0"/>
              </a:p>
              <a:p>
                <a:r>
                  <a:rPr lang="en-US" sz="1800" dirty="0"/>
                  <a:t>The goal of RL algorithm is to find the optimal policy such that</a:t>
                </a:r>
                <a:endParaRPr lang="en-US" sz="1800" b="0" i="1" dirty="0">
                  <a:latin typeface="Cambria Math" panose="02040503050406030204" pitchFamily="18" charset="0"/>
                </a:endParaRPr>
              </a:p>
              <a:p>
                <a:endParaRPr lang="en-US" sz="1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𝜋</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𝑎𝑟𝑔𝑚𝑎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𝜋</m:t>
                          </m:r>
                        </m:sub>
                      </m:sSub>
                      <m:r>
                        <a:rPr lang="en-US" sz="1800" b="0" i="1" smtClean="0">
                          <a:latin typeface="Cambria Math" panose="02040503050406030204" pitchFamily="18" charset="0"/>
                        </a:rPr>
                        <m:t>  </m:t>
                      </m:r>
                      <m:r>
                        <a:rPr lang="en-US" sz="1800" b="0" i="1" smtClean="0">
                          <a:latin typeface="Cambria Math" panose="02040503050406030204" pitchFamily="18" charset="0"/>
                        </a:rPr>
                        <m:t>𝐽</m:t>
                      </m:r>
                      <m:r>
                        <a:rPr lang="en-US" sz="1800" b="0" i="1" smtClean="0">
                          <a:latin typeface="Cambria Math" panose="02040503050406030204" pitchFamily="18" charset="0"/>
                        </a:rPr>
                        <m:t>(</m:t>
                      </m:r>
                      <m:r>
                        <a:rPr lang="en-US" sz="1800" b="0" i="1" smtClean="0">
                          <a:latin typeface="Cambria Math" panose="02040503050406030204" pitchFamily="18" charset="0"/>
                        </a:rPr>
                        <m:t>𝜋</m:t>
                      </m:r>
                      <m:r>
                        <a:rPr lang="en-US" sz="1800" b="0" i="1" smtClean="0">
                          <a:latin typeface="Cambria Math" panose="02040503050406030204" pitchFamily="18" charset="0"/>
                        </a:rPr>
                        <m:t>)</m:t>
                      </m:r>
                    </m:oMath>
                  </m:oMathPara>
                </a14:m>
                <a:endParaRPr lang="en-US" sz="1800" b="0" dirty="0"/>
              </a:p>
              <a:p>
                <a:endParaRPr lang="en-CN" sz="1800" dirty="0"/>
              </a:p>
              <a:p>
                <a:endParaRPr lang="en-CN" sz="1800" dirty="0"/>
              </a:p>
              <a:p>
                <a:endParaRPr lang="en-CN" dirty="0"/>
              </a:p>
            </p:txBody>
          </p:sp>
        </mc:Choice>
        <mc:Fallback xmlns="">
          <p:sp>
            <p:nvSpPr>
              <p:cNvPr id="3" name="Text Placeholder 2">
                <a:extLst>
                  <a:ext uri="{FF2B5EF4-FFF2-40B4-BE49-F238E27FC236}">
                    <a16:creationId xmlns:a16="http://schemas.microsoft.com/office/drawing/2014/main" id="{6A52992D-4843-4D45-86A4-DB0E751CB0A0}"/>
                  </a:ext>
                </a:extLst>
              </p:cNvPr>
              <p:cNvSpPr>
                <a:spLocks noGrp="1" noRot="1" noChangeAspect="1" noMove="1" noResize="1" noEditPoints="1" noAdjustHandles="1" noChangeArrowheads="1" noChangeShapeType="1" noTextEdit="1"/>
              </p:cNvSpPr>
              <p:nvPr>
                <p:ph type="body" sz="quarter" idx="10"/>
              </p:nvPr>
            </p:nvSpPr>
            <p:spPr>
              <a:xfrm>
                <a:off x="548640" y="1442719"/>
                <a:ext cx="13510260" cy="6059293"/>
              </a:xfrm>
              <a:blipFill>
                <a:blip r:embed="rId2"/>
                <a:stretch>
                  <a:fillRect l="-376" t="-418"/>
                </a:stretch>
              </a:blipFill>
            </p:spPr>
            <p:txBody>
              <a:bodyPr/>
              <a:lstStyle/>
              <a:p>
                <a:r>
                  <a:rPr lang="en-CN">
                    <a:noFill/>
                  </a:rPr>
                  <a:t> </a:t>
                </a:r>
              </a:p>
            </p:txBody>
          </p:sp>
        </mc:Fallback>
      </mc:AlternateContent>
    </p:spTree>
    <p:extLst>
      <p:ext uri="{BB962C8B-B14F-4D97-AF65-F5344CB8AC3E}">
        <p14:creationId xmlns:p14="http://schemas.microsoft.com/office/powerpoint/2010/main" val="223063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7E6B-2DE5-F445-B739-007AE628DA43}"/>
              </a:ext>
            </a:extLst>
          </p:cNvPr>
          <p:cNvSpPr>
            <a:spLocks noGrp="1"/>
          </p:cNvSpPr>
          <p:nvPr>
            <p:ph type="title"/>
          </p:nvPr>
        </p:nvSpPr>
        <p:spPr/>
        <p:txBody>
          <a:bodyPr/>
          <a:lstStyle/>
          <a:p>
            <a:r>
              <a:rPr lang="en-CN" dirty="0"/>
              <a:t>RL Algorithms</a:t>
            </a:r>
          </a:p>
        </p:txBody>
      </p:sp>
      <p:pic>
        <p:nvPicPr>
          <p:cNvPr id="7" name="Picture 6" descr="Diagram&#10;&#10;Description automatically generated">
            <a:extLst>
              <a:ext uri="{FF2B5EF4-FFF2-40B4-BE49-F238E27FC236}">
                <a16:creationId xmlns:a16="http://schemas.microsoft.com/office/drawing/2014/main" id="{C4FB3DE1-9E90-1949-B18B-126261413B94}"/>
              </a:ext>
            </a:extLst>
          </p:cNvPr>
          <p:cNvPicPr>
            <a:picLocks noChangeAspect="1"/>
          </p:cNvPicPr>
          <p:nvPr/>
        </p:nvPicPr>
        <p:blipFill>
          <a:blip r:embed="rId2"/>
          <a:stretch>
            <a:fillRect/>
          </a:stretch>
        </p:blipFill>
        <p:spPr>
          <a:xfrm>
            <a:off x="548640" y="1988693"/>
            <a:ext cx="5938656" cy="362856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9AB296D-5FCA-BF41-8AF6-DA2FCD7D58C3}"/>
                  </a:ext>
                </a:extLst>
              </p:cNvPr>
              <p:cNvSpPr txBox="1"/>
              <p:nvPr/>
            </p:nvSpPr>
            <p:spPr>
              <a:xfrm>
                <a:off x="7384774" y="1884189"/>
                <a:ext cx="6376086" cy="3733073"/>
              </a:xfrm>
              <a:prstGeom prst="rect">
                <a:avLst/>
              </a:prstGeom>
              <a:noFill/>
            </p:spPr>
            <p:txBody>
              <a:bodyPr wrap="square" rtlCol="0">
                <a:spAutoFit/>
              </a:bodyPr>
              <a:lstStyle/>
              <a:p>
                <a:r>
                  <a:rPr lang="en-CN"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Model-based and model-free algorithms</a:t>
                </a:r>
              </a:p>
              <a:p>
                <a:r>
                  <a:rPr lang="en-US" sz="1800" dirty="0">
                    <a:latin typeface="Amazon Ember" panose="020B0603020204020204" pitchFamily="34" charset="0"/>
                    <a:ea typeface="Amazon Ember" panose="020B0603020204020204" pitchFamily="34" charset="0"/>
                    <a:cs typeface="Amazon Ember" panose="020B0603020204020204" pitchFamily="34" charset="0"/>
                  </a:rPr>
                  <a:t>W</a:t>
                </a:r>
                <a:r>
                  <a:rPr lang="en-CN" sz="1800" dirty="0">
                    <a:latin typeface="Amazon Ember" panose="020B0603020204020204" pitchFamily="34" charset="0"/>
                    <a:ea typeface="Amazon Ember" panose="020B0603020204020204" pitchFamily="34" charset="0"/>
                    <a:cs typeface="Amazon Ember" panose="020B0603020204020204" pitchFamily="34" charset="0"/>
                  </a:rPr>
                  <a:t>hether the agent has access to (or learns) a model of the environment. Model referes to transition probability and reward </a:t>
                </a:r>
                <a14:m>
                  <m:oMath xmlns:m="http://schemas.openxmlformats.org/officeDocument/2006/math">
                    <m:r>
                      <a:rPr lang="en-US" sz="1800" i="1">
                        <a:latin typeface="Cambria Math" panose="02040503050406030204" pitchFamily="18" charset="0"/>
                        <a:ea typeface="Amazon Ember" panose="020B0603020204020204" pitchFamily="34" charset="0"/>
                        <a:cs typeface="Amazon Ember" panose="020B0603020204020204" pitchFamily="34" charset="0"/>
                      </a:rPr>
                      <m:t>𝑃</m:t>
                    </m:r>
                    <m:d>
                      <m:dPr>
                        <m:ctrlPr>
                          <a:rPr lang="en-US" sz="1800" i="1">
                            <a:latin typeface="Cambria Math" panose="02040503050406030204" pitchFamily="18" charset="0"/>
                            <a:ea typeface="Amazon Ember" panose="020B0603020204020204" pitchFamily="34" charset="0"/>
                            <a:cs typeface="Amazon Ember" panose="020B0603020204020204" pitchFamily="34" charset="0"/>
                          </a:rPr>
                        </m:ctrlPr>
                      </m:dPr>
                      <m:e>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𝑠</m:t>
                            </m:r>
                          </m:e>
                          <m:sub>
                            <m:d>
                              <m:dPr>
                                <m:begChr m:val="{"/>
                                <m:endChr m:val="}"/>
                                <m:ctrlPr>
                                  <a:rPr lang="en-US" sz="1800" i="1">
                                    <a:latin typeface="Cambria Math" panose="02040503050406030204" pitchFamily="18" charset="0"/>
                                    <a:ea typeface="Amazon Ember" panose="020B0603020204020204" pitchFamily="34" charset="0"/>
                                    <a:cs typeface="Amazon Ember" panose="020B0603020204020204" pitchFamily="34" charset="0"/>
                                  </a:rPr>
                                </m:ctrlPr>
                              </m:dPr>
                              <m:e>
                                <m:r>
                                  <a:rPr lang="en-US" sz="1800" i="1">
                                    <a:latin typeface="Cambria Math" panose="02040503050406030204" pitchFamily="18" charset="0"/>
                                    <a:ea typeface="Amazon Ember" panose="020B0603020204020204" pitchFamily="34" charset="0"/>
                                    <a:cs typeface="Amazon Ember" panose="020B0603020204020204" pitchFamily="34" charset="0"/>
                                  </a:rPr>
                                  <m:t>𝑡</m:t>
                                </m:r>
                                <m:r>
                                  <a:rPr lang="en-US" sz="1800" i="1">
                                    <a:latin typeface="Cambria Math" panose="02040503050406030204" pitchFamily="18" charset="0"/>
                                    <a:ea typeface="Amazon Ember" panose="020B0603020204020204" pitchFamily="34" charset="0"/>
                                    <a:cs typeface="Amazon Ember" panose="020B0603020204020204" pitchFamily="34" charset="0"/>
                                  </a:rPr>
                                  <m:t>+1</m:t>
                                </m:r>
                              </m:e>
                            </m:d>
                          </m:sub>
                        </m:sSub>
                      </m:e>
                      <m:e>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𝑠</m:t>
                            </m:r>
                          </m:e>
                          <m:sub>
                            <m:r>
                              <a:rPr lang="en-US" sz="1800" i="1">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i="1">
                            <a:latin typeface="Cambria Math" panose="02040503050406030204" pitchFamily="18" charset="0"/>
                            <a:ea typeface="Amazon Ember" panose="020B0603020204020204" pitchFamily="34" charset="0"/>
                            <a:cs typeface="Amazon Ember" panose="020B0603020204020204" pitchFamily="34" charset="0"/>
                          </a:rPr>
                          <m:t>, </m:t>
                        </m:r>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𝑎</m:t>
                            </m:r>
                          </m:e>
                          <m:sub>
                            <m:r>
                              <a:rPr lang="en-US" sz="1800" i="1">
                                <a:latin typeface="Cambria Math" panose="02040503050406030204" pitchFamily="18" charset="0"/>
                                <a:ea typeface="Amazon Ember" panose="020B0603020204020204" pitchFamily="34" charset="0"/>
                                <a:cs typeface="Amazon Ember" panose="020B0603020204020204" pitchFamily="34" charset="0"/>
                              </a:rPr>
                              <m:t>𝑡</m:t>
                            </m:r>
                          </m:sub>
                        </m:sSub>
                      </m:e>
                    </m:d>
                    <m:r>
                      <a:rPr lang="en-US" sz="1800" i="1">
                        <a:latin typeface="Cambria Math" panose="02040503050406030204" pitchFamily="18" charset="0"/>
                        <a:ea typeface="Amazon Ember" panose="020B0603020204020204" pitchFamily="34" charset="0"/>
                        <a:cs typeface="Amazon Ember" panose="020B0603020204020204" pitchFamily="34" charset="0"/>
                      </a:rPr>
                      <m:t> </m:t>
                    </m:r>
                    <m:r>
                      <a:rPr lang="en-US" sz="1800" i="1">
                        <a:latin typeface="Cambria Math" panose="02040503050406030204" pitchFamily="18" charset="0"/>
                        <a:ea typeface="Amazon Ember" panose="020B0603020204020204" pitchFamily="34" charset="0"/>
                        <a:cs typeface="Amazon Ember" panose="020B0603020204020204" pitchFamily="34" charset="0"/>
                      </a:rPr>
                      <m:t>𝑎𝑛𝑑</m:t>
                    </m:r>
                    <m:r>
                      <a:rPr lang="en-US" sz="1800" i="1">
                        <a:latin typeface="Cambria Math" panose="02040503050406030204" pitchFamily="18" charset="0"/>
                        <a:ea typeface="Amazon Ember" panose="020B0603020204020204" pitchFamily="34" charset="0"/>
                        <a:cs typeface="Amazon Ember" panose="020B0603020204020204" pitchFamily="34" charset="0"/>
                      </a:rPr>
                      <m:t> </m:t>
                    </m:r>
                    <m:r>
                      <a:rPr lang="en-US" sz="1800" i="1">
                        <a:latin typeface="Cambria Math" panose="02040503050406030204" pitchFamily="18" charset="0"/>
                        <a:ea typeface="Amazon Ember" panose="020B0603020204020204" pitchFamily="34" charset="0"/>
                        <a:cs typeface="Amazon Ember" panose="020B0603020204020204" pitchFamily="34" charset="0"/>
                      </a:rPr>
                      <m:t>𝑅</m:t>
                    </m:r>
                    <m:d>
                      <m:dPr>
                        <m:ctrlPr>
                          <a:rPr lang="en-US" sz="1800" i="1">
                            <a:latin typeface="Cambria Math" panose="02040503050406030204" pitchFamily="18" charset="0"/>
                            <a:ea typeface="Amazon Ember" panose="020B0603020204020204" pitchFamily="34" charset="0"/>
                            <a:cs typeface="Amazon Ember" panose="020B0603020204020204" pitchFamily="34" charset="0"/>
                          </a:rPr>
                        </m:ctrlPr>
                      </m:dPr>
                      <m:e>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𝑠</m:t>
                            </m:r>
                          </m:e>
                          <m:sub>
                            <m:r>
                              <a:rPr lang="en-US" sz="1800" i="1">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i="1">
                            <a:latin typeface="Cambria Math" panose="02040503050406030204" pitchFamily="18" charset="0"/>
                            <a:ea typeface="Amazon Ember" panose="020B0603020204020204" pitchFamily="34" charset="0"/>
                            <a:cs typeface="Amazon Ember" panose="020B0603020204020204" pitchFamily="34" charset="0"/>
                          </a:rPr>
                          <m:t>, </m:t>
                        </m:r>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𝑎</m:t>
                            </m:r>
                          </m:e>
                          <m:sub>
                            <m:r>
                              <a:rPr lang="en-US" sz="1800" i="1">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i="1">
                            <a:latin typeface="Cambria Math" panose="02040503050406030204" pitchFamily="18" charset="0"/>
                            <a:ea typeface="Amazon Ember" panose="020B0603020204020204" pitchFamily="34" charset="0"/>
                            <a:cs typeface="Amazon Ember" panose="020B0603020204020204" pitchFamily="34" charset="0"/>
                          </a:rPr>
                          <m:t>, </m:t>
                        </m:r>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𝑠</m:t>
                            </m:r>
                          </m:e>
                          <m:sub>
                            <m:d>
                              <m:dPr>
                                <m:begChr m:val="{"/>
                                <m:endChr m:val="}"/>
                                <m:ctrlPr>
                                  <a:rPr lang="en-US" sz="1800" i="1">
                                    <a:latin typeface="Cambria Math" panose="02040503050406030204" pitchFamily="18" charset="0"/>
                                    <a:ea typeface="Amazon Ember" panose="020B0603020204020204" pitchFamily="34" charset="0"/>
                                    <a:cs typeface="Amazon Ember" panose="020B0603020204020204" pitchFamily="34" charset="0"/>
                                  </a:rPr>
                                </m:ctrlPr>
                              </m:dPr>
                              <m:e>
                                <m:r>
                                  <a:rPr lang="en-US" sz="1800" i="1">
                                    <a:latin typeface="Cambria Math" panose="02040503050406030204" pitchFamily="18" charset="0"/>
                                    <a:ea typeface="Amazon Ember" panose="020B0603020204020204" pitchFamily="34" charset="0"/>
                                    <a:cs typeface="Amazon Ember" panose="020B0603020204020204" pitchFamily="34" charset="0"/>
                                  </a:rPr>
                                  <m:t>𝑡</m:t>
                                </m:r>
                                <m:r>
                                  <a:rPr lang="en-US" sz="1800" i="1">
                                    <a:latin typeface="Cambria Math" panose="02040503050406030204" pitchFamily="18" charset="0"/>
                                    <a:ea typeface="Amazon Ember" panose="020B0603020204020204" pitchFamily="34" charset="0"/>
                                    <a:cs typeface="Amazon Ember" panose="020B0603020204020204" pitchFamily="34" charset="0"/>
                                  </a:rPr>
                                  <m:t>+1</m:t>
                                </m:r>
                              </m:e>
                            </m:d>
                          </m:sub>
                        </m:sSub>
                      </m:e>
                    </m:d>
                  </m:oMath>
                </a14:m>
                <a:r>
                  <a:rPr lang="en-US" sz="18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r>
                  <a:rPr lang="en-US" sz="1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Policy-based and value-based</a:t>
                </a: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Policy-based algorithms represent the policy explicitly as </a:t>
                </a:r>
                <a14:m>
                  <m:oMath xmlns:m="http://schemas.openxmlformats.org/officeDocument/2006/math">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𝜋</m:t>
                        </m:r>
                      </m:e>
                      <m:sub>
                        <m:r>
                          <a:rPr lang="en-US" sz="1800" i="1">
                            <a:latin typeface="Cambria Math" panose="02040503050406030204" pitchFamily="18" charset="0"/>
                            <a:ea typeface="Amazon Ember" panose="020B0603020204020204" pitchFamily="34" charset="0"/>
                            <a:cs typeface="Amazon Ember" panose="020B0603020204020204" pitchFamily="34" charset="0"/>
                          </a:rPr>
                          <m:t>𝜃</m:t>
                        </m:r>
                      </m:sub>
                    </m:sSub>
                    <m:r>
                      <a:rPr lang="en-US" sz="1800" i="1">
                        <a:latin typeface="Cambria Math" panose="02040503050406030204" pitchFamily="18" charset="0"/>
                        <a:ea typeface="Amazon Ember" panose="020B0603020204020204" pitchFamily="34" charset="0"/>
                        <a:cs typeface="Amazon Ember" panose="020B0603020204020204" pitchFamily="34" charset="0"/>
                      </a:rPr>
                      <m:t> </m:t>
                    </m:r>
                    <m:d>
                      <m:dPr>
                        <m:ctrlPr>
                          <a:rPr lang="en-US" sz="1800" i="1">
                            <a:latin typeface="Cambria Math" panose="02040503050406030204" pitchFamily="18" charset="0"/>
                            <a:ea typeface="Amazon Ember" panose="020B0603020204020204" pitchFamily="34" charset="0"/>
                            <a:cs typeface="Amazon Ember" panose="020B0603020204020204" pitchFamily="34" charset="0"/>
                          </a:rPr>
                        </m:ctrlPr>
                      </m:dPr>
                      <m:e>
                        <m:r>
                          <a:rPr lang="en-US" sz="1800" b="0" i="1" smtClean="0">
                            <a:latin typeface="Cambria Math" panose="02040503050406030204" pitchFamily="18" charset="0"/>
                            <a:ea typeface="Amazon Ember" panose="020B0603020204020204" pitchFamily="34" charset="0"/>
                            <a:cs typeface="Amazon Ember" panose="020B0603020204020204" pitchFamily="34" charset="0"/>
                          </a:rPr>
                          <m:t>⋅</m:t>
                        </m:r>
                      </m:e>
                      <m:e>
                        <m:r>
                          <a:rPr lang="en-US" sz="1800" i="1">
                            <a:latin typeface="Cambria Math" panose="02040503050406030204" pitchFamily="18" charset="0"/>
                            <a:ea typeface="Amazon Ember" panose="020B0603020204020204" pitchFamily="34" charset="0"/>
                            <a:cs typeface="Amazon Ember" panose="020B0603020204020204" pitchFamily="34" charset="0"/>
                          </a:rPr>
                          <m:t>𝑠</m:t>
                        </m:r>
                      </m:e>
                    </m:d>
                  </m:oMath>
                </a14:m>
                <a:r>
                  <a:rPr lang="en-US" sz="1800" dirty="0">
                    <a:latin typeface="Amazon Ember" panose="020B0603020204020204" pitchFamily="34" charset="0"/>
                    <a:ea typeface="Amazon Ember" panose="020B0603020204020204" pitchFamily="34" charset="0"/>
                    <a:cs typeface="Amazon Ember" panose="020B0603020204020204" pitchFamily="34" charset="0"/>
                  </a:rPr>
                  <a:t> and optimize the parameter </a:t>
                </a:r>
                <a14:m>
                  <m:oMath xmlns:m="http://schemas.openxmlformats.org/officeDocument/2006/math">
                    <m:r>
                      <m:rPr>
                        <m:sty m:val="p"/>
                      </m:rPr>
                      <a:rPr lang="en-US" sz="1800" i="1">
                        <a:latin typeface="Cambria Math" panose="02040503050406030204" pitchFamily="18" charset="0"/>
                        <a:ea typeface="Amazon Ember" panose="020B0603020204020204" pitchFamily="34" charset="0"/>
                        <a:cs typeface="Amazon Ember" panose="020B0603020204020204" pitchFamily="34" charset="0"/>
                      </a:rPr>
                      <m:t>θ</m:t>
                    </m:r>
                  </m:oMath>
                </a14:m>
                <a:r>
                  <a:rPr lang="en-US" sz="18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Value-based algorithms represent the expected return of state-action pair as </a:t>
                </a:r>
                <a14:m>
                  <m:oMath xmlns:m="http://schemas.openxmlformats.org/officeDocument/2006/math">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𝑄</m:t>
                        </m:r>
                      </m:e>
                      <m:sub>
                        <m:r>
                          <a:rPr lang="en-US" sz="1800" i="1">
                            <a:latin typeface="Cambria Math" panose="02040503050406030204" pitchFamily="18" charset="0"/>
                            <a:ea typeface="Amazon Ember" panose="020B0603020204020204" pitchFamily="34" charset="0"/>
                            <a:cs typeface="Amazon Ember" panose="020B0603020204020204" pitchFamily="34" charset="0"/>
                          </a:rPr>
                          <m:t>𝜃</m:t>
                        </m:r>
                      </m:sub>
                    </m:sSub>
                    <m:r>
                      <a:rPr lang="en-US" sz="1800" i="1">
                        <a:latin typeface="Cambria Math" panose="02040503050406030204" pitchFamily="18" charset="0"/>
                        <a:ea typeface="Amazon Ember" panose="020B0603020204020204" pitchFamily="34" charset="0"/>
                        <a:cs typeface="Amazon Ember" panose="020B0603020204020204" pitchFamily="34" charset="0"/>
                      </a:rPr>
                      <m:t> (</m:t>
                    </m:r>
                    <m:r>
                      <a:rPr lang="en-US" sz="1800" i="1">
                        <a:latin typeface="Cambria Math" panose="02040503050406030204" pitchFamily="18" charset="0"/>
                        <a:ea typeface="Amazon Ember" panose="020B0603020204020204" pitchFamily="34" charset="0"/>
                        <a:cs typeface="Amazon Ember" panose="020B0603020204020204" pitchFamily="34" charset="0"/>
                      </a:rPr>
                      <m:t>𝑠</m:t>
                    </m:r>
                    <m:r>
                      <a:rPr lang="en-US" sz="1800" i="1">
                        <a:latin typeface="Cambria Math" panose="02040503050406030204" pitchFamily="18" charset="0"/>
                        <a:ea typeface="Amazon Ember" panose="020B0603020204020204" pitchFamily="34" charset="0"/>
                        <a:cs typeface="Amazon Ember" panose="020B0603020204020204" pitchFamily="34" charset="0"/>
                      </a:rPr>
                      <m:t>,</m:t>
                    </m:r>
                    <m:r>
                      <a:rPr lang="en-US" sz="1800" i="1">
                        <a:latin typeface="Cambria Math" panose="02040503050406030204" pitchFamily="18" charset="0"/>
                        <a:ea typeface="Amazon Ember" panose="020B0603020204020204" pitchFamily="34" charset="0"/>
                        <a:cs typeface="Amazon Ember" panose="020B0603020204020204" pitchFamily="34" charset="0"/>
                      </a:rPr>
                      <m:t>𝑎</m:t>
                    </m:r>
                    <m:r>
                      <a:rPr lang="en-US" sz="1800" i="1">
                        <a:latin typeface="Cambria Math" panose="02040503050406030204" pitchFamily="18" charset="0"/>
                        <a:ea typeface="Amazon Ember" panose="020B0603020204020204" pitchFamily="34" charset="0"/>
                        <a:cs typeface="Amazon Ember" panose="020B0603020204020204" pitchFamily="34" charset="0"/>
                      </a:rPr>
                      <m:t>)</m:t>
                    </m:r>
                  </m:oMath>
                </a14:m>
                <a:r>
                  <a:rPr lang="en-US" sz="1800" dirty="0">
                    <a:latin typeface="Amazon Ember" panose="020B0603020204020204" pitchFamily="34" charset="0"/>
                    <a:ea typeface="Amazon Ember" panose="020B0603020204020204" pitchFamily="34" charset="0"/>
                    <a:cs typeface="Amazon Ember" panose="020B0603020204020204" pitchFamily="34" charset="0"/>
                  </a:rPr>
                  <a:t>. The agent takes the action with highest value </a:t>
                </a:r>
              </a:p>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𝑎</m:t>
                          </m:r>
                        </m:e>
                        <m:sub>
                          <m:r>
                            <a:rPr lang="en-US" sz="1800" i="1">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i="1">
                          <a:latin typeface="Cambria Math" panose="02040503050406030204" pitchFamily="18" charset="0"/>
                          <a:ea typeface="Amazon Ember" panose="020B0603020204020204" pitchFamily="34" charset="0"/>
                          <a:cs typeface="Amazon Ember" panose="020B0603020204020204" pitchFamily="34" charset="0"/>
                        </a:rPr>
                        <m:t>=</m:t>
                      </m:r>
                      <m:func>
                        <m:funcPr>
                          <m:ctrlPr>
                            <a:rPr lang="en-US" sz="1800" i="1">
                              <a:latin typeface="Cambria Math" panose="02040503050406030204" pitchFamily="18" charset="0"/>
                              <a:ea typeface="Amazon Ember" panose="020B0603020204020204" pitchFamily="34" charset="0"/>
                              <a:cs typeface="Amazon Ember" panose="020B0603020204020204" pitchFamily="34" charset="0"/>
                            </a:rPr>
                          </m:ctrlPr>
                        </m:funcPr>
                        <m:fName>
                          <m:r>
                            <m:rPr>
                              <m:sty m:val="p"/>
                            </m:rPr>
                            <a:rPr lang="en-US" sz="1800">
                              <a:latin typeface="Cambria Math" panose="02040503050406030204" pitchFamily="18" charset="0"/>
                              <a:ea typeface="Amazon Ember" panose="020B0603020204020204" pitchFamily="34" charset="0"/>
                              <a:cs typeface="Amazon Ember" panose="020B0603020204020204" pitchFamily="34" charset="0"/>
                            </a:rPr>
                            <m:t>arg</m:t>
                          </m:r>
                        </m:fName>
                        <m:e>
                          <m:r>
                            <m:rPr>
                              <m:sty m:val="p"/>
                            </m:rPr>
                            <a:rPr lang="en-US" sz="1800" i="1">
                              <a:latin typeface="Cambria Math" panose="02040503050406030204" pitchFamily="18" charset="0"/>
                              <a:ea typeface="Amazon Ember" panose="020B0603020204020204" pitchFamily="34" charset="0"/>
                              <a:cs typeface="Amazon Ember" panose="020B0603020204020204" pitchFamily="34" charset="0"/>
                            </a:rPr>
                            <m:t>max</m:t>
                          </m:r>
                          <m:r>
                            <a:rPr lang="en-US" sz="1800" i="1">
                              <a:latin typeface="Cambria Math" panose="02040503050406030204" pitchFamily="18" charset="0"/>
                              <a:ea typeface="Amazon Ember" panose="020B0603020204020204" pitchFamily="34" charset="0"/>
                              <a:cs typeface="Amazon Ember" panose="020B0603020204020204" pitchFamily="34" charset="0"/>
                            </a:rPr>
                            <m:t>_</m:t>
                          </m:r>
                          <m:d>
                            <m:dPr>
                              <m:begChr m:val="{"/>
                              <m:endChr m:val="}"/>
                              <m:ctrlPr>
                                <a:rPr lang="en-US" sz="1800" i="1">
                                  <a:latin typeface="Cambria Math" panose="02040503050406030204" pitchFamily="18" charset="0"/>
                                  <a:ea typeface="Amazon Ember" panose="020B0603020204020204" pitchFamily="34" charset="0"/>
                                  <a:cs typeface="Amazon Ember" panose="020B0603020204020204" pitchFamily="34" charset="0"/>
                                </a:rPr>
                              </m:ctrlPr>
                            </m:dPr>
                            <m:e>
                              <m:r>
                                <a:rPr lang="en-US" sz="1800" i="1">
                                  <a:latin typeface="Cambria Math" panose="02040503050406030204" pitchFamily="18" charset="0"/>
                                  <a:ea typeface="Amazon Ember" panose="020B0603020204020204" pitchFamily="34" charset="0"/>
                                  <a:cs typeface="Amazon Ember" panose="020B0603020204020204" pitchFamily="34" charset="0"/>
                                </a:rPr>
                                <m:t>𝑎</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m:t>
                              </m:r>
                              <m:r>
                                <a:rPr lang="en-US" sz="1800" b="0" i="1" smtClean="0">
                                  <a:latin typeface="Cambria Math" panose="02040503050406030204" pitchFamily="18" charset="0"/>
                                  <a:ea typeface="Amazon Ember" panose="020B0603020204020204" pitchFamily="34" charset="0"/>
                                  <a:cs typeface="Amazon Ember" panose="020B0603020204020204" pitchFamily="34" charset="0"/>
                                </a:rPr>
                                <m:t>𝐴</m:t>
                              </m:r>
                            </m:e>
                          </m:d>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 </m:t>
                              </m:r>
                              <m:r>
                                <a:rPr lang="en-US" sz="1800" i="1">
                                  <a:latin typeface="Cambria Math" panose="02040503050406030204" pitchFamily="18" charset="0"/>
                                  <a:ea typeface="Amazon Ember" panose="020B0603020204020204" pitchFamily="34" charset="0"/>
                                  <a:cs typeface="Amazon Ember" panose="020B0603020204020204" pitchFamily="34" charset="0"/>
                                </a:rPr>
                                <m:t>𝑄</m:t>
                              </m:r>
                            </m:e>
                            <m:sub>
                              <m:r>
                                <a:rPr lang="en-US" sz="1800" i="1">
                                  <a:latin typeface="Cambria Math" panose="02040503050406030204" pitchFamily="18" charset="0"/>
                                  <a:ea typeface="Amazon Ember" panose="020B0603020204020204" pitchFamily="34" charset="0"/>
                                  <a:cs typeface="Amazon Ember" panose="020B0603020204020204" pitchFamily="34" charset="0"/>
                                </a:rPr>
                                <m:t>𝜃</m:t>
                              </m:r>
                            </m:sub>
                          </m:sSub>
                          <m:r>
                            <a:rPr lang="en-US" sz="1800" i="1">
                              <a:latin typeface="Cambria Math" panose="02040503050406030204" pitchFamily="18" charset="0"/>
                              <a:ea typeface="Amazon Ember" panose="020B0603020204020204" pitchFamily="34" charset="0"/>
                              <a:cs typeface="Amazon Ember" panose="020B0603020204020204" pitchFamily="34" charset="0"/>
                            </a:rPr>
                            <m:t>(</m:t>
                          </m:r>
                          <m:sSub>
                            <m:sSubPr>
                              <m:ctrlPr>
                                <a:rPr lang="en-US" sz="1800" i="1">
                                  <a:latin typeface="Cambria Math" panose="02040503050406030204" pitchFamily="18" charset="0"/>
                                  <a:ea typeface="Amazon Ember" panose="020B0603020204020204" pitchFamily="34" charset="0"/>
                                  <a:cs typeface="Amazon Ember" panose="020B0603020204020204" pitchFamily="34" charset="0"/>
                                </a:rPr>
                              </m:ctrlPr>
                            </m:sSubPr>
                            <m:e>
                              <m:r>
                                <a:rPr lang="en-US" sz="1800" i="1">
                                  <a:latin typeface="Cambria Math" panose="02040503050406030204" pitchFamily="18" charset="0"/>
                                  <a:ea typeface="Amazon Ember" panose="020B0603020204020204" pitchFamily="34" charset="0"/>
                                  <a:cs typeface="Amazon Ember" panose="020B0603020204020204" pitchFamily="34" charset="0"/>
                                </a:rPr>
                                <m:t>𝑠</m:t>
                              </m:r>
                            </m:e>
                            <m:sub>
                              <m:r>
                                <a:rPr lang="en-US" sz="1800" i="1">
                                  <a:latin typeface="Cambria Math" panose="02040503050406030204" pitchFamily="18" charset="0"/>
                                  <a:ea typeface="Amazon Ember" panose="020B0603020204020204" pitchFamily="34" charset="0"/>
                                  <a:cs typeface="Amazon Ember" panose="020B0603020204020204" pitchFamily="34" charset="0"/>
                                </a:rPr>
                                <m:t>𝑡</m:t>
                              </m:r>
                            </m:sub>
                          </m:sSub>
                          <m:r>
                            <a:rPr lang="en-US" sz="1800" i="1">
                              <a:latin typeface="Cambria Math" panose="02040503050406030204" pitchFamily="18" charset="0"/>
                              <a:ea typeface="Amazon Ember" panose="020B0603020204020204" pitchFamily="34" charset="0"/>
                              <a:cs typeface="Amazon Ember" panose="020B0603020204020204" pitchFamily="34" charset="0"/>
                            </a:rPr>
                            <m:t>,</m:t>
                          </m:r>
                          <m:r>
                            <a:rPr lang="en-US" sz="1800" i="1">
                              <a:latin typeface="Cambria Math" panose="02040503050406030204" pitchFamily="18" charset="0"/>
                              <a:ea typeface="Amazon Ember" panose="020B0603020204020204" pitchFamily="34" charset="0"/>
                              <a:cs typeface="Amazon Ember" panose="020B0603020204020204" pitchFamily="34" charset="0"/>
                            </a:rPr>
                            <m:t>𝑎</m:t>
                          </m:r>
                          <m:r>
                            <a:rPr lang="en-US" sz="1800" i="1">
                              <a:latin typeface="Cambria Math" panose="02040503050406030204" pitchFamily="18" charset="0"/>
                              <a:ea typeface="Amazon Ember" panose="020B0603020204020204" pitchFamily="34" charset="0"/>
                              <a:cs typeface="Amazon Ember" panose="020B0603020204020204" pitchFamily="34" charset="0"/>
                            </a:rPr>
                            <m:t>)</m:t>
                          </m:r>
                        </m:e>
                      </m:func>
                    </m:oMath>
                  </m:oMathPara>
                </a14:m>
                <a:endParaRPr lang="en-CN" sz="1800" dirty="0" err="1">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9" name="TextBox 8">
                <a:extLst>
                  <a:ext uri="{FF2B5EF4-FFF2-40B4-BE49-F238E27FC236}">
                    <a16:creationId xmlns:a16="http://schemas.microsoft.com/office/drawing/2014/main" id="{99AB296D-5FCA-BF41-8AF6-DA2FCD7D58C3}"/>
                  </a:ext>
                </a:extLst>
              </p:cNvPr>
              <p:cNvSpPr txBox="1">
                <a:spLocks noRot="1" noChangeAspect="1" noMove="1" noResize="1" noEditPoints="1" noAdjustHandles="1" noChangeArrowheads="1" noChangeShapeType="1" noTextEdit="1"/>
              </p:cNvSpPr>
              <p:nvPr/>
            </p:nvSpPr>
            <p:spPr>
              <a:xfrm>
                <a:off x="7384774" y="1884189"/>
                <a:ext cx="6376086" cy="3733073"/>
              </a:xfrm>
              <a:prstGeom prst="rect">
                <a:avLst/>
              </a:prstGeom>
              <a:blipFill>
                <a:blip r:embed="rId3"/>
                <a:stretch>
                  <a:fillRect l="-795" t="-678" r="-1590" b="-678"/>
                </a:stretch>
              </a:blipFill>
            </p:spPr>
            <p:txBody>
              <a:bodyPr/>
              <a:lstStyle/>
              <a:p>
                <a:r>
                  <a:rPr lang="en-CN">
                    <a:noFill/>
                  </a:rPr>
                  <a:t> </a:t>
                </a:r>
              </a:p>
            </p:txBody>
          </p:sp>
        </mc:Fallback>
      </mc:AlternateContent>
    </p:spTree>
    <p:extLst>
      <p:ext uri="{BB962C8B-B14F-4D97-AF65-F5344CB8AC3E}">
        <p14:creationId xmlns:p14="http://schemas.microsoft.com/office/powerpoint/2010/main" val="402260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44FC-CDCD-4146-AAB5-5BC0893E1F35}"/>
              </a:ext>
            </a:extLst>
          </p:cNvPr>
          <p:cNvSpPr>
            <a:spLocks noGrp="1"/>
          </p:cNvSpPr>
          <p:nvPr>
            <p:ph type="title"/>
          </p:nvPr>
        </p:nvSpPr>
        <p:spPr/>
        <p:txBody>
          <a:bodyPr/>
          <a:lstStyle/>
          <a:p>
            <a:r>
              <a:rPr lang="en-CN" dirty="0"/>
              <a:t>Q-Learning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074538B-0E14-754D-8F8C-1F6FFBFD573F}"/>
                  </a:ext>
                </a:extLst>
              </p:cNvPr>
              <p:cNvSpPr>
                <a:spLocks noGrp="1"/>
              </p:cNvSpPr>
              <p:nvPr>
                <p:ph type="body" sz="quarter" idx="10"/>
              </p:nvPr>
            </p:nvSpPr>
            <p:spPr/>
            <p:txBody>
              <a:bodyPr/>
              <a:lstStyle/>
              <a:p>
                <a:r>
                  <a:rPr lang="en-CN" sz="1800" dirty="0">
                    <a:solidFill>
                      <a:schemeClr val="accent1"/>
                    </a:solidFill>
                  </a:rPr>
                  <a:t>Q-learning</a:t>
                </a:r>
                <a:r>
                  <a:rPr lang="en-CN" sz="1800" dirty="0"/>
                  <a:t> is an off-policy RL approach that aims to learn the optimal action-value function. </a:t>
                </a:r>
              </a:p>
              <a:p>
                <a:endParaRPr lang="en-CN" sz="1800" dirty="0"/>
              </a:p>
              <a:p>
                <a:r>
                  <a:rPr lang="en-CN" sz="1800" dirty="0"/>
                  <a:t>Action-value function</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𝑄</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𝛾</m:t>
                      </m:r>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max</m:t>
                              </m:r>
                            </m:e>
                            <m:lim>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smtClean="0">
                                      <a:latin typeface="Cambria Math" panose="02040503050406030204" pitchFamily="18" charset="0"/>
                                    </a:rPr>
                                    <m:t>∈</m:t>
                                  </m:r>
                                  <m:r>
                                    <a:rPr lang="en-US" sz="1800" b="0" i="1" smtClean="0">
                                      <a:latin typeface="Cambria Math" panose="02040503050406030204" pitchFamily="18" charset="0"/>
                                    </a:rPr>
                                    <m:t>𝐴</m:t>
                                  </m:r>
                                </m:e>
                              </m:d>
                            </m:lim>
                          </m:limLow>
                        </m:fName>
                        <m:e>
                          <m:r>
                            <a:rPr lang="en-US" sz="1800" i="1">
                              <a:latin typeface="Cambria Math" panose="02040503050406030204" pitchFamily="18" charset="0"/>
                            </a:rPr>
                            <m:t>𝑄</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𝑡</m:t>
                                  </m:r>
                                  <m:r>
                                    <a:rPr lang="en-US" sz="1800" i="1">
                                      <a:latin typeface="Cambria Math" panose="02040503050406030204" pitchFamily="18" charset="0"/>
                                    </a:rPr>
                                    <m:t>+1</m:t>
                                  </m:r>
                                </m:e>
                              </m:d>
                            </m:sub>
                          </m:sSub>
                          <m:r>
                            <a:rPr lang="en-US" sz="1800" i="1">
                              <a:latin typeface="Cambria Math" panose="02040503050406030204" pitchFamily="18" charset="0"/>
                            </a:rPr>
                            <m:t>, </m:t>
                          </m:r>
                          <m:r>
                            <a:rPr lang="en-US" sz="1800" i="1">
                              <a:latin typeface="Cambria Math" panose="02040503050406030204" pitchFamily="18" charset="0"/>
                            </a:rPr>
                            <m:t>𝑎</m:t>
                          </m:r>
                          <m:r>
                            <a:rPr lang="en-US" sz="1800" i="1">
                              <a:latin typeface="Cambria Math" panose="02040503050406030204" pitchFamily="18" charset="0"/>
                            </a:rPr>
                            <m:t>)</m:t>
                          </m:r>
                          <m:r>
                            <m:rPr>
                              <m:nor/>
                            </m:rPr>
                            <a:rPr lang="en-CN" sz="1800" dirty="0"/>
                            <m:t> </m:t>
                          </m:r>
                        </m:e>
                      </m:func>
                    </m:oMath>
                  </m:oMathPara>
                </a14:m>
                <a:endParaRPr lang="en-CN" sz="1800" dirty="0"/>
              </a:p>
              <a:p>
                <a:r>
                  <a:rPr lang="en-CN" sz="1800" dirty="0"/>
                  <a:t>This function can be updated recursively as </a:t>
                </a:r>
              </a:p>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𝑄</m:t>
                          </m:r>
                        </m:e>
                        <m:sup>
                          <m:r>
                            <a:rPr lang="en-US" sz="1800" b="0" i="1" smtClean="0">
                              <a:latin typeface="Cambria Math" panose="02040503050406030204" pitchFamily="18" charset="0"/>
                            </a:rPr>
                            <m:t>𝜋</m:t>
                          </m:r>
                        </m:sup>
                      </m:s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sub>
                              </m:sSub>
                            </m:e>
                          </m:d>
                        </m:sub>
                      </m:sSub>
                      <m:r>
                        <a:rPr lang="en-US" sz="1800" b="0" i="1" smtClean="0">
                          <a:latin typeface="Cambria Math" panose="02040503050406030204" pitchFamily="18" charset="0"/>
                        </a:rPr>
                        <m:t>[</m:t>
                      </m:r>
                      <m:r>
                        <a:rPr lang="en-US" sz="1800" b="0" i="1" smtClean="0">
                          <a:latin typeface="Cambria Math" panose="02040503050406030204" pitchFamily="18" charset="0"/>
                        </a:rPr>
                        <m:t>𝑅</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𝛾</m:t>
                      </m:r>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max</m:t>
                          </m:r>
                        </m:e>
                        <m:lim>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smtClean="0">
                                  <a:latin typeface="Cambria Math" panose="02040503050406030204" pitchFamily="18" charset="0"/>
                                </a:rPr>
                                <m:t>∈</m:t>
                              </m:r>
                              <m:r>
                                <a:rPr lang="en-US" sz="1800" b="0" i="1" smtClean="0">
                                  <a:latin typeface="Cambria Math" panose="02040503050406030204" pitchFamily="18" charset="0"/>
                                </a:rPr>
                                <m:t>𝐴</m:t>
                              </m:r>
                            </m:e>
                          </m:d>
                        </m:lim>
                      </m:limLow>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𝑄</m:t>
                          </m:r>
                        </m:e>
                        <m:sup>
                          <m:r>
                            <m:rPr>
                              <m:sty m:val="p"/>
                            </m:rPr>
                            <a:rPr lang="en-US" sz="1800" b="0" i="1" smtClean="0">
                              <a:latin typeface="Cambria Math" panose="02040503050406030204" pitchFamily="18" charset="0"/>
                            </a:rPr>
                            <m:t>π</m:t>
                          </m:r>
                        </m:sup>
                      </m:s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sub>
                      </m:sSub>
                      <m:r>
                        <a:rPr lang="en-US" sz="1800" b="0" i="1" smtClean="0">
                          <a:latin typeface="Cambria Math" panose="02040503050406030204" pitchFamily="18" charset="0"/>
                        </a:rPr>
                        <m:t>, </m:t>
                      </m:r>
                      <m:r>
                        <a:rPr lang="en-US" sz="1800" b="0" i="1" smtClean="0">
                          <a:latin typeface="Cambria Math" panose="02040503050406030204" pitchFamily="18" charset="0"/>
                        </a:rPr>
                        <m:t>𝑎</m:t>
                      </m:r>
                      <m:r>
                        <a:rPr lang="en-US" sz="1800" b="0" i="1" smtClean="0">
                          <a:latin typeface="Cambria Math" panose="02040503050406030204" pitchFamily="18" charset="0"/>
                        </a:rPr>
                        <m:t>) ]</m:t>
                      </m:r>
                    </m:oMath>
                  </m:oMathPara>
                </a14:m>
                <a:endParaRPr lang="en-CN" sz="1800" dirty="0"/>
              </a:p>
              <a:p>
                <a:endParaRPr lang="en-CN" sz="1800" dirty="0"/>
              </a:p>
              <a:p>
                <a:r>
                  <a:rPr lang="en-CN" sz="1800" dirty="0"/>
                  <a:t>After learning the action-value function, the optimal policy can be retrived by selecting the best action at every state.</a:t>
                </a:r>
              </a:p>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𝜋</m:t>
                          </m:r>
                        </m:e>
                        <m:sup>
                          <m:r>
                            <a:rPr lang="en-US" sz="1800" b="0" i="1" smtClean="0">
                              <a:latin typeface="Cambria Math" panose="02040503050406030204" pitchFamily="18" charset="0"/>
                            </a:rPr>
                            <m:t>∗</m:t>
                          </m:r>
                        </m:sup>
                      </m:s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𝑠</m:t>
                          </m:r>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arg</m:t>
                          </m:r>
                        </m:fName>
                        <m:e>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max</m:t>
                                  </m:r>
                                </m:e>
                                <m:lim>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smtClean="0">
                                          <a:latin typeface="Cambria Math" panose="02040503050406030204" pitchFamily="18" charset="0"/>
                                        </a:rPr>
                                        <m:t>∈</m:t>
                                      </m:r>
                                      <m:r>
                                        <a:rPr lang="en-US" sz="1800" b="0" i="1" smtClean="0">
                                          <a:latin typeface="Cambria Math" panose="02040503050406030204" pitchFamily="18" charset="0"/>
                                        </a:rPr>
                                        <m:t>𝐴</m:t>
                                      </m:r>
                                    </m:e>
                                  </m:d>
                                </m:lim>
                              </m:limLow>
                            </m:fName>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𝑄</m:t>
                                  </m:r>
                                </m:e>
                                <m:sup>
                                  <m:r>
                                    <a:rPr lang="en-US" sz="1800" b="0" i="1" smtClean="0">
                                      <a:latin typeface="Cambria Math" panose="02040503050406030204" pitchFamily="18" charset="0"/>
                                    </a:rPr>
                                    <m:t>𝜋</m:t>
                                  </m:r>
                                </m:sup>
                              </m:sSup>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𝑎</m:t>
                              </m:r>
                              <m:r>
                                <a:rPr lang="en-US" sz="1800" b="0" i="1" smtClean="0">
                                  <a:latin typeface="Cambria Math" panose="02040503050406030204" pitchFamily="18" charset="0"/>
                                </a:rPr>
                                <m:t>)</m:t>
                              </m:r>
                            </m:e>
                          </m:func>
                        </m:e>
                      </m:func>
                    </m:oMath>
                  </m:oMathPara>
                </a14:m>
                <a:endParaRPr lang="en-CN" sz="1800" dirty="0"/>
              </a:p>
            </p:txBody>
          </p:sp>
        </mc:Choice>
        <mc:Fallback xmlns="">
          <p:sp>
            <p:nvSpPr>
              <p:cNvPr id="3" name="Text Placeholder 2">
                <a:extLst>
                  <a:ext uri="{FF2B5EF4-FFF2-40B4-BE49-F238E27FC236}">
                    <a16:creationId xmlns:a16="http://schemas.microsoft.com/office/drawing/2014/main" id="{5074538B-0E14-754D-8F8C-1F6FFBFD573F}"/>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376" t="-541"/>
                </a:stretch>
              </a:blipFill>
            </p:spPr>
            <p:txBody>
              <a:bodyPr/>
              <a:lstStyle/>
              <a:p>
                <a:r>
                  <a:rPr lang="en-CN">
                    <a:noFill/>
                  </a:rPr>
                  <a:t> </a:t>
                </a:r>
              </a:p>
            </p:txBody>
          </p:sp>
        </mc:Fallback>
      </mc:AlternateContent>
    </p:spTree>
    <p:extLst>
      <p:ext uri="{BB962C8B-B14F-4D97-AF65-F5344CB8AC3E}">
        <p14:creationId xmlns:p14="http://schemas.microsoft.com/office/powerpoint/2010/main" val="336787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F66A-7918-9742-AD5A-A5D7A6C1714A}"/>
              </a:ext>
            </a:extLst>
          </p:cNvPr>
          <p:cNvSpPr>
            <a:spLocks noGrp="1"/>
          </p:cNvSpPr>
          <p:nvPr>
            <p:ph type="title"/>
          </p:nvPr>
        </p:nvSpPr>
        <p:spPr/>
        <p:txBody>
          <a:bodyPr/>
          <a:lstStyle/>
          <a:p>
            <a:r>
              <a:rPr lang="en-CN" dirty="0"/>
              <a:t>REINFORCE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7151CF5-6033-5541-8BFA-63E36DE43931}"/>
                  </a:ext>
                </a:extLst>
              </p:cNvPr>
              <p:cNvSpPr>
                <a:spLocks noGrp="1"/>
              </p:cNvSpPr>
              <p:nvPr>
                <p:ph type="body" sz="quarter" idx="10"/>
              </p:nvPr>
            </p:nvSpPr>
            <p:spPr/>
            <p:txBody>
              <a:bodyPr/>
              <a:lstStyle/>
              <a:p>
                <a:r>
                  <a:rPr lang="en-CN" sz="1800" dirty="0">
                    <a:solidFill>
                      <a:schemeClr val="accent1"/>
                    </a:solidFill>
                  </a:rPr>
                  <a:t>REINFORCE </a:t>
                </a:r>
                <a:r>
                  <a:rPr lang="en-CN" sz="1800" dirty="0"/>
                  <a:t>is a policy gradient approach t</a:t>
                </a:r>
                <a:r>
                  <a:rPr lang="en-US" sz="1800" dirty="0"/>
                  <a:t>ha</a:t>
                </a:r>
                <a:r>
                  <a:rPr lang="en-CN" sz="1800" dirty="0"/>
                  <a:t>t aims to learn the policy directly instead of learning state-action value function and acting greedily. </a:t>
                </a:r>
              </a:p>
              <a:p>
                <a:endParaRPr lang="en-CN" sz="1800" dirty="0"/>
              </a:p>
              <a:p>
                <a:r>
                  <a:rPr lang="en-CN" sz="1800" dirty="0"/>
                  <a:t>The policy is parameterized by </a:t>
                </a:r>
                <a14:m>
                  <m:oMath xmlns:m="http://schemas.openxmlformats.org/officeDocument/2006/math">
                    <m:r>
                      <a:rPr lang="en-US" sz="1800" b="0" i="1" smtClean="0">
                        <a:latin typeface="Cambria Math" panose="02040503050406030204" pitchFamily="18" charset="0"/>
                      </a:rPr>
                      <m:t>𝜃</m:t>
                    </m:r>
                  </m:oMath>
                </a14:m>
                <a:r>
                  <a:rPr lang="en-CN" sz="1800" dirty="0"/>
                  <a:t>, denoted as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𝜋</m:t>
                        </m:r>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𝜃</m:t>
                            </m:r>
                          </m:e>
                        </m:d>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𝑠</m:t>
                        </m:r>
                      </m:e>
                    </m:d>
                    <m:r>
                      <a:rPr lang="en-US" sz="1800" b="0" i="1" smtClean="0">
                        <a:latin typeface="Cambria Math" panose="02040503050406030204" pitchFamily="18" charset="0"/>
                      </a:rPr>
                      <m:t>.  </m:t>
                    </m:r>
                  </m:oMath>
                </a14:m>
                <a:endParaRPr lang="en-CN" sz="1800" dirty="0"/>
              </a:p>
              <a:p>
                <a:r>
                  <a:rPr lang="en-CN" sz="1800" dirty="0"/>
                  <a:t>Recall t</a:t>
                </a:r>
                <a:r>
                  <a:rPr lang="en-US" sz="1800" dirty="0"/>
                  <a:t>ha</a:t>
                </a:r>
                <a:r>
                  <a:rPr lang="en-CN" sz="1800" dirty="0"/>
                  <a:t>t the goal is to find the pollicy that maximize the expected return  </a:t>
                </a:r>
              </a:p>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𝜋</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arg</m:t>
                          </m:r>
                        </m:fName>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max</m:t>
                              </m:r>
                            </m:fName>
                            <m:e>
                              <m:r>
                                <a:rPr lang="en-US" sz="1800" b="0" i="1" smtClean="0">
                                  <a:latin typeface="Cambria Math" panose="02040503050406030204" pitchFamily="18" charset="0"/>
                                </a:rPr>
                                <m:t>_</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𝜋</m:t>
                                  </m:r>
                                </m:e>
                              </m:d>
                              <m:r>
                                <a:rPr lang="en-US" sz="1800" b="0" i="1" smtClean="0">
                                  <a:latin typeface="Cambria Math" panose="02040503050406030204" pitchFamily="18" charset="0"/>
                                </a:rPr>
                                <m:t> </m:t>
                              </m:r>
                              <m:r>
                                <a:rPr lang="en-US" sz="1800" b="0" i="1" smtClean="0">
                                  <a:latin typeface="Cambria Math" panose="02040503050406030204" pitchFamily="18" charset="0"/>
                                </a:rPr>
                                <m:t>𝐽</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𝜋</m:t>
                                  </m:r>
                                </m:e>
                              </m:d>
                              <m:r>
                                <a:rPr lang="en-US" sz="1800" b="0" i="1" smtClean="0">
                                  <a:latin typeface="Cambria Math" panose="02040503050406030204" pitchFamily="18" charset="0"/>
                                </a:rPr>
                                <m:t> </m:t>
                              </m:r>
                            </m:e>
                          </m:func>
                        </m:e>
                      </m:func>
                    </m:oMath>
                  </m:oMathPara>
                </a14:m>
                <a:endParaRPr lang="en-CN" sz="1800" dirty="0"/>
              </a:p>
              <a:p>
                <a:r>
                  <a:rPr lang="en-CN" sz="1800" dirty="0">
                    <a:solidFill>
                      <a:schemeClr val="tx1"/>
                    </a:solidFill>
                  </a:rPr>
                  <a:t>As </a:t>
                </a:r>
                <a14:m>
                  <m:oMath xmlns:m="http://schemas.openxmlformats.org/officeDocument/2006/math">
                    <m:r>
                      <a:rPr lang="en-US" sz="1800" b="0" i="1" smtClean="0">
                        <a:solidFill>
                          <a:schemeClr val="tx1"/>
                        </a:solidFill>
                        <a:latin typeface="Cambria Math" panose="02040503050406030204" pitchFamily="18" charset="0"/>
                      </a:rPr>
                      <m:t>𝜋</m:t>
                    </m:r>
                  </m:oMath>
                </a14:m>
                <a:r>
                  <a:rPr lang="en-CN" sz="1800" dirty="0">
                    <a:solidFill>
                      <a:schemeClr val="tx1"/>
                    </a:solidFill>
                  </a:rPr>
                  <a:t> is a function of </a:t>
                </a:r>
                <a14:m>
                  <m:oMath xmlns:m="http://schemas.openxmlformats.org/officeDocument/2006/math">
                    <m:r>
                      <a:rPr lang="en-US" sz="1800" b="0" i="1" smtClean="0">
                        <a:solidFill>
                          <a:schemeClr val="tx1"/>
                        </a:solidFill>
                        <a:latin typeface="Cambria Math" panose="02040503050406030204" pitchFamily="18" charset="0"/>
                      </a:rPr>
                      <m:t>𝜃</m:t>
                    </m:r>
                  </m:oMath>
                </a14:m>
                <a:r>
                  <a:rPr lang="en-CN" sz="1800" dirty="0">
                    <a:solidFill>
                      <a:schemeClr val="tx1"/>
                    </a:solidFill>
                  </a:rPr>
                  <a:t>, the optimization problem is </a:t>
                </a:r>
              </a:p>
              <a:p>
                <a:pPr/>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𝜃</m:t>
                          </m:r>
                        </m:e>
                        <m:sup>
                          <m:r>
                            <a:rPr lang="en-US" sz="1800" b="0" i="1" smtClean="0">
                              <a:solidFill>
                                <a:schemeClr val="tx1"/>
                              </a:solidFill>
                              <a:latin typeface="Cambria Math" panose="02040503050406030204" pitchFamily="18" charset="0"/>
                            </a:rPr>
                            <m:t>∗</m:t>
                          </m:r>
                        </m:sup>
                      </m:sSup>
                      <m:r>
                        <a:rPr lang="en-US" sz="1800" b="0" i="1" smtClean="0">
                          <a:solidFill>
                            <a:schemeClr val="tx1"/>
                          </a:solidFill>
                          <a:latin typeface="Cambria Math" panose="02040503050406030204" pitchFamily="18" charset="0"/>
                        </a:rPr>
                        <m:t>=</m:t>
                      </m:r>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arg</m:t>
                          </m:r>
                        </m:fName>
                        <m:e>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max</m:t>
                              </m:r>
                            </m:fName>
                            <m:e>
                              <m:r>
                                <a:rPr lang="en-US" sz="1800" b="0" i="1" smtClean="0">
                                  <a:solidFill>
                                    <a:schemeClr val="tx1"/>
                                  </a:solidFill>
                                  <a:latin typeface="Cambria Math" panose="02040503050406030204" pitchFamily="18" charset="0"/>
                                </a:rPr>
                                <m:t>_</m:t>
                              </m:r>
                              <m:r>
                                <a:rPr lang="en-US" sz="1800" b="0" i="1" smtClean="0">
                                  <a:solidFill>
                                    <a:schemeClr val="tx1"/>
                                  </a:solidFill>
                                  <a:latin typeface="Cambria Math" panose="02040503050406030204" pitchFamily="18" charset="0"/>
                                </a:rPr>
                                <m:t>𝜃</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𝐽</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𝜃</m:t>
                              </m:r>
                              <m:r>
                                <a:rPr lang="en-US" sz="1800" b="0" i="1" smtClean="0">
                                  <a:solidFill>
                                    <a:schemeClr val="tx1"/>
                                  </a:solidFill>
                                  <a:latin typeface="Cambria Math" panose="02040503050406030204" pitchFamily="18" charset="0"/>
                                </a:rPr>
                                <m:t>)</m:t>
                              </m:r>
                            </m:e>
                          </m:func>
                        </m:e>
                      </m:func>
                    </m:oMath>
                  </m:oMathPara>
                </a14:m>
                <a:endParaRPr lang="en-CN" sz="1800" dirty="0">
                  <a:solidFill>
                    <a:schemeClr val="tx1"/>
                  </a:solidFill>
                </a:endParaRPr>
              </a:p>
              <a:p>
                <a:endParaRPr lang="en-CN" sz="1800" dirty="0">
                  <a:solidFill>
                    <a:schemeClr val="tx1"/>
                  </a:solidFill>
                </a:endParaRPr>
              </a:p>
              <a:p>
                <a:r>
                  <a:rPr lang="en-CN" sz="1800" dirty="0">
                    <a:solidFill>
                      <a:schemeClr val="tx1"/>
                    </a:solidFill>
                  </a:rPr>
                  <a:t>The problem can  be solved by gradient descent to search local optimum.  What we need is the gradient of </a:t>
                </a:r>
                <a14:m>
                  <m:oMath xmlns:m="http://schemas.openxmlformats.org/officeDocument/2006/math">
                    <m:r>
                      <a:rPr lang="en-US" sz="1800" b="0" i="1" smtClean="0">
                        <a:solidFill>
                          <a:schemeClr val="tx1"/>
                        </a:solidFill>
                        <a:latin typeface="Cambria Math" panose="02040503050406030204" pitchFamily="18" charset="0"/>
                      </a:rPr>
                      <m:t>𝜃</m:t>
                    </m:r>
                  </m:oMath>
                </a14:m>
                <a:r>
                  <a:rPr lang="en-CN" sz="1800" dirty="0">
                    <a:solidFill>
                      <a:schemeClr val="tx1"/>
                    </a:solidFill>
                  </a:rPr>
                  <a:t>. </a:t>
                </a:r>
              </a:p>
              <a:p>
                <a:r>
                  <a:rPr lang="en-CN" sz="1800" dirty="0">
                    <a:solidFill>
                      <a:schemeClr val="tx1"/>
                    </a:solidFill>
                  </a:rPr>
                  <a:t>Due to the Policy Gradient Theorem </a:t>
                </a:r>
              </a:p>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m:rPr>
                              <m:sty m:val="p"/>
                            </m:rPr>
                            <a:rPr lang="en-CN" sz="1800" i="1" smtClean="0">
                              <a:solidFill>
                                <a:schemeClr val="tx1"/>
                              </a:solidFill>
                              <a:latin typeface="Cambria Math" panose="02040503050406030204" pitchFamily="18" charset="0"/>
                              <a:ea typeface="Cambria Math" panose="02040503050406030204" pitchFamily="18" charset="0"/>
                            </a:rPr>
                            <m:t>∇</m:t>
                          </m:r>
                        </m:e>
                        <m:sub>
                          <m:r>
                            <a:rPr lang="en-US" sz="1800" b="0" i="1" smtClean="0">
                              <a:solidFill>
                                <a:schemeClr val="tx1"/>
                              </a:solidFill>
                              <a:latin typeface="Cambria Math" panose="02040503050406030204" pitchFamily="18" charset="0"/>
                              <a:ea typeface="Cambria Math" panose="02040503050406030204" pitchFamily="18" charset="0"/>
                            </a:rPr>
                            <m:t>𝜃</m:t>
                          </m:r>
                        </m:sub>
                      </m:sSub>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𝐽</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𝜃</m:t>
                          </m:r>
                        </m:e>
                      </m:d>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𝐸</m:t>
                      </m:r>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𝑄</m:t>
                          </m:r>
                        </m:e>
                        <m:sub>
                          <m:r>
                            <a:rPr lang="en-US" sz="1800" b="0" i="1" smtClean="0">
                              <a:solidFill>
                                <a:schemeClr val="tx1"/>
                              </a:solidFill>
                              <a:latin typeface="Cambria Math" panose="02040503050406030204" pitchFamily="18" charset="0"/>
                              <a:ea typeface="Cambria Math" panose="02040503050406030204" pitchFamily="18" charset="0"/>
                            </a:rPr>
                            <m:t>𝜃</m:t>
                          </m:r>
                        </m:sub>
                      </m:sSub>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𝑎</m:t>
                          </m:r>
                        </m:e>
                      </m:d>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m:rPr>
                              <m:sty m:val="p"/>
                            </m:rPr>
                            <a:rPr lang="en-US" sz="1800" b="0" i="1" smtClean="0">
                              <a:solidFill>
                                <a:schemeClr val="tx1"/>
                              </a:solidFill>
                              <a:latin typeface="Cambria Math" panose="02040503050406030204" pitchFamily="18" charset="0"/>
                              <a:ea typeface="Cambria Math" panose="02040503050406030204" pitchFamily="18" charset="0"/>
                            </a:rPr>
                            <m:t>∇</m:t>
                          </m:r>
                        </m:e>
                        <m:sub>
                          <m:r>
                            <a:rPr lang="en-US" sz="1800" b="0" i="1" smtClean="0">
                              <a:solidFill>
                                <a:schemeClr val="tx1"/>
                              </a:solidFill>
                              <a:latin typeface="Cambria Math" panose="02040503050406030204" pitchFamily="18" charset="0"/>
                              <a:ea typeface="Cambria Math" panose="02040503050406030204" pitchFamily="18" charset="0"/>
                            </a:rPr>
                            <m:t>𝜃</m:t>
                          </m:r>
                        </m:sub>
                      </m:sSub>
                      <m:func>
                        <m:funcPr>
                          <m:ctrlPr>
                            <a:rPr lang="en-US" sz="18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ea typeface="Cambria Math" panose="02040503050406030204" pitchFamily="18" charset="0"/>
                            </a:rPr>
                            <m:t>log</m:t>
                          </m:r>
                        </m:fName>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𝜋</m:t>
                              </m:r>
                            </m:e>
                            <m:sub>
                              <m:r>
                                <a:rPr lang="en-US" sz="1800" b="0" i="1" smtClean="0">
                                  <a:solidFill>
                                    <a:schemeClr val="tx1"/>
                                  </a:solidFill>
                                  <a:latin typeface="Cambria Math" panose="02040503050406030204" pitchFamily="18" charset="0"/>
                                  <a:ea typeface="Cambria Math" panose="02040503050406030204" pitchFamily="18" charset="0"/>
                                </a:rPr>
                                <m:t>𝜃</m:t>
                              </m:r>
                            </m:sub>
                          </m:sSub>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𝑎</m:t>
                          </m:r>
                          <m:r>
                            <a:rPr lang="en-US" sz="1800" b="0" i="1" smtClean="0">
                              <a:solidFill>
                                <a:schemeClr val="tx1"/>
                              </a:solidFill>
                              <a:latin typeface="Cambria Math" panose="02040503050406030204" pitchFamily="18" charset="0"/>
                              <a:ea typeface="Cambria Math" panose="02040503050406030204" pitchFamily="18" charset="0"/>
                            </a:rPr>
                            <m:t>)</m:t>
                          </m:r>
                        </m:e>
                      </m:func>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CN" sz="1800" dirty="0">
                  <a:solidFill>
                    <a:schemeClr val="tx1"/>
                  </a:solidFill>
                </a:endParaRPr>
              </a:p>
              <a:p>
                <a:r>
                  <a:rPr lang="en-CN" sz="1800" dirty="0">
                    <a:solidFill>
                      <a:schemeClr val="tx1"/>
                    </a:solidFill>
                  </a:rPr>
                  <a:t>Therefore, </a:t>
                </a:r>
                <a14:m>
                  <m:oMath xmlns:m="http://schemas.openxmlformats.org/officeDocument/2006/math">
                    <m:r>
                      <a:rPr lang="en-US" sz="1800" b="0" i="1" smtClean="0">
                        <a:solidFill>
                          <a:schemeClr val="tx1"/>
                        </a:solidFill>
                        <a:latin typeface="Cambria Math" panose="02040503050406030204" pitchFamily="18" charset="0"/>
                      </a:rPr>
                      <m:t>𝜃</m:t>
                    </m:r>
                  </m:oMath>
                </a14:m>
                <a:r>
                  <a:rPr lang="en-CN" sz="1800" dirty="0">
                    <a:solidFill>
                      <a:schemeClr val="tx1"/>
                    </a:solidFill>
                  </a:rPr>
                  <a:t> can be updated via </a:t>
                </a:r>
              </a:p>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𝜃</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𝜃</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𝛼</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𝑄</m:t>
                      </m:r>
                      <m:d>
                        <m:dPr>
                          <m:ctrlPr>
                            <a:rPr lang="en-US" sz="1800" b="0" i="1" smtClean="0">
                              <a:solidFill>
                                <a:schemeClr val="tx1"/>
                              </a:solidFill>
                              <a:latin typeface="Cambria Math" panose="02040503050406030204" pitchFamily="18" charset="0"/>
                              <a:ea typeface="Cambria Math" panose="02040503050406030204" pitchFamily="18" charset="0"/>
                            </a:rPr>
                          </m:ctrlPr>
                        </m:dPr>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 </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e>
                      </m:d>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m:rPr>
                              <m:sty m:val="p"/>
                            </m:rPr>
                            <a:rPr lang="en-US" sz="1800" b="0" i="1" smtClean="0">
                              <a:solidFill>
                                <a:schemeClr val="tx1"/>
                              </a:solidFill>
                              <a:latin typeface="Cambria Math" panose="02040503050406030204" pitchFamily="18" charset="0"/>
                              <a:ea typeface="Cambria Math" panose="02040503050406030204" pitchFamily="18" charset="0"/>
                            </a:rPr>
                            <m:t>∇</m:t>
                          </m:r>
                        </m:e>
                        <m:sub>
                          <m:r>
                            <a:rPr lang="en-US" sz="1800" b="0" i="1" smtClean="0">
                              <a:solidFill>
                                <a:schemeClr val="tx1"/>
                              </a:solidFill>
                              <a:latin typeface="Cambria Math" panose="02040503050406030204" pitchFamily="18" charset="0"/>
                              <a:ea typeface="Cambria Math" panose="02040503050406030204" pitchFamily="18" charset="0"/>
                            </a:rPr>
                            <m:t>𝜃</m:t>
                          </m:r>
                        </m:sub>
                      </m:sSub>
                      <m:func>
                        <m:funcPr>
                          <m:ctrlPr>
                            <a:rPr lang="en-US" sz="18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ea typeface="Cambria Math" panose="02040503050406030204" pitchFamily="18" charset="0"/>
                            </a:rPr>
                            <m:t>log</m:t>
                          </m:r>
                        </m:fName>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𝜋</m:t>
                              </m:r>
                            </m:e>
                            <m:sub>
                              <m:r>
                                <a:rPr lang="en-US" sz="1800" b="0" i="1" smtClean="0">
                                  <a:solidFill>
                                    <a:schemeClr val="tx1"/>
                                  </a:solidFill>
                                  <a:latin typeface="Cambria Math" panose="02040503050406030204" pitchFamily="18" charset="0"/>
                                  <a:ea typeface="Cambria Math" panose="02040503050406030204" pitchFamily="18" charset="0"/>
                                </a:rPr>
                                <m:t>𝜃</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 </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e>
                      </m:func>
                    </m:oMath>
                  </m:oMathPara>
                </a14:m>
                <a:endParaRPr lang="en-CN" sz="1800" dirty="0">
                  <a:solidFill>
                    <a:schemeClr val="tx1"/>
                  </a:solidFill>
                </a:endParaRPr>
              </a:p>
            </p:txBody>
          </p:sp>
        </mc:Choice>
        <mc:Fallback xmlns="">
          <p:sp>
            <p:nvSpPr>
              <p:cNvPr id="3" name="Text Placeholder 2">
                <a:extLst>
                  <a:ext uri="{FF2B5EF4-FFF2-40B4-BE49-F238E27FC236}">
                    <a16:creationId xmlns:a16="http://schemas.microsoft.com/office/drawing/2014/main" id="{47151CF5-6033-5541-8BFA-63E36DE4393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376" t="-541"/>
                </a:stretch>
              </a:blipFill>
            </p:spPr>
            <p:txBody>
              <a:bodyPr/>
              <a:lstStyle/>
              <a:p>
                <a:r>
                  <a:rPr lang="en-CN">
                    <a:noFill/>
                  </a:rPr>
                  <a:t> </a:t>
                </a:r>
              </a:p>
            </p:txBody>
          </p:sp>
        </mc:Fallback>
      </mc:AlternateContent>
    </p:spTree>
    <p:extLst>
      <p:ext uri="{BB962C8B-B14F-4D97-AF65-F5344CB8AC3E}">
        <p14:creationId xmlns:p14="http://schemas.microsoft.com/office/powerpoint/2010/main" val="1930112285"/>
      </p:ext>
    </p:extLst>
  </p:cSld>
  <p:clrMapOvr>
    <a:masterClrMapping/>
  </p:clrMapOvr>
</p:sld>
</file>

<file path=ppt/theme/theme1.xml><?xml version="1.0" encoding="utf-8"?>
<a:theme xmlns:a="http://schemas.openxmlformats.org/drawingml/2006/main" name="AWS China New">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 China New" id="{A6DCF598-8CB6-A04A-82F9-E4CDDEC1F708}" vid="{522FD9BB-6ACE-F747-AE37-A6C501C3C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AWS China New</Template>
  <TotalTime>7535</TotalTime>
  <Words>1787</Words>
  <Application>Microsoft Macintosh PowerPoint</Application>
  <PresentationFormat>Custom</PresentationFormat>
  <Paragraphs>200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Amazon Ember</vt:lpstr>
      <vt:lpstr>Amazon Ember Light</vt:lpstr>
      <vt:lpstr>Amazon Ember Regular</vt:lpstr>
      <vt:lpstr>Arial</vt:lpstr>
      <vt:lpstr>Calibri</vt:lpstr>
      <vt:lpstr>Cambria Math</vt:lpstr>
      <vt:lpstr>AWS China New</vt:lpstr>
      <vt:lpstr>PowerPoint Presentation</vt:lpstr>
      <vt:lpstr>Reinforcement Learning</vt:lpstr>
      <vt:lpstr>Example</vt:lpstr>
      <vt:lpstr>Applications</vt:lpstr>
      <vt:lpstr>Markov Decision Processes (MDPs)</vt:lpstr>
      <vt:lpstr>The RL problem</vt:lpstr>
      <vt:lpstr>RL Algorithms</vt:lpstr>
      <vt:lpstr>Q-Learning</vt:lpstr>
      <vt:lpstr>REINFORCE</vt:lpstr>
      <vt:lpstr>RL in finance</vt:lpstr>
      <vt:lpstr>Papers</vt:lpstr>
      <vt:lpstr>Deep Reinforcement Learning for Active High Frequency Trading </vt:lpstr>
      <vt:lpstr>Deep Graph Convolutional Reinforcement Learning for Financial Portfolio Management - DeepPocket </vt:lpstr>
      <vt:lpstr>Deep Graph Convolutional Reinforcement Learning for Financial Portfolio Management - DeepPocket </vt:lpstr>
      <vt:lpstr>Deep Graph Convolutional Reinforcement Learning for Financial Portfolio Management - DeepPocket </vt:lpstr>
      <vt:lpstr>Double Deep Q-Learning for Optimal Execution </vt:lpstr>
      <vt:lpstr>Double Deep Q-Learning for Optimal Execution </vt:lpstr>
      <vt:lpstr>Deep Reinforcement Learning in Quantitative Algorithmic Trading: A Review    </vt:lpstr>
      <vt:lpstr>Frameworks</vt:lpstr>
      <vt:lpstr>FinRL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Yang, Kaige</cp:lastModifiedBy>
  <cp:revision>186</cp:revision>
  <dcterms:created xsi:type="dcterms:W3CDTF">2021-09-10T07:12:49Z</dcterms:created>
  <dcterms:modified xsi:type="dcterms:W3CDTF">2021-10-22T05:36:55Z</dcterms:modified>
</cp:coreProperties>
</file>