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8"/>
  </p:notesMasterIdLst>
  <p:sldIdLst>
    <p:sldId id="256" r:id="rId2"/>
    <p:sldId id="258" r:id="rId3"/>
    <p:sldId id="260" r:id="rId4"/>
    <p:sldId id="261" r:id="rId5"/>
    <p:sldId id="259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271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9" r:id="rId24"/>
    <p:sldId id="328" r:id="rId25"/>
    <p:sldId id="269" r:id="rId26"/>
    <p:sldId id="290" r:id="rId27"/>
  </p:sldIdLst>
  <p:sldSz cx="9144000" cy="5143500" type="screen16x9"/>
  <p:notesSz cx="6858000" cy="9144000"/>
  <p:embeddedFontLst>
    <p:embeddedFont>
      <p:font typeface="#9Slide03 AllRoundGothic" panose="020B0703020202020104" pitchFamily="34" charset="0"/>
      <p:regular r:id="rId29"/>
    </p:embeddedFont>
    <p:embeddedFont>
      <p:font typeface="#9Slide03 BoosterNextFYBlack" panose="02000A03000000020004" pitchFamily="2" charset="0"/>
      <p:regular r:id="rId30"/>
    </p:embeddedFont>
    <p:embeddedFont>
      <p:font typeface="#9Slide03 Comfortaa Bold" panose="00000800000000000000" pitchFamily="2" charset="0"/>
      <p:bold r:id="rId31"/>
    </p:embeddedFont>
    <p:embeddedFont>
      <p:font typeface="Anaheim" panose="020B0604020202020204" charset="0"/>
      <p:regular r:id="rId32"/>
    </p:embeddedFont>
    <p:embeddedFont>
      <p:font typeface="Oranienbaum" panose="02000506080000020003" pitchFamily="2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C7A83C-E6BB-40B0-A581-50511B0B42B7}">
  <a:tblStyle styleId="{5AC7A83C-E6BB-40B0-A581-50511B0B42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e2b3de137c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e2b3de137c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2b3de137c_0_19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2b3de137c_0_19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5c3613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5c3613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2b3de137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2b3de137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2b3de13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2b3de13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e2b3de137c_0_19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e2b3de137c_0_19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9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1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e2b3de137c_0_19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e2b3de137c_0_19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23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506834" y="3121664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5400000" flipH="1">
            <a:off x="-22078" y="1685747"/>
            <a:ext cx="1196841" cy="177201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06834" y="-587011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394334" y="3121664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7969238" y="1685747"/>
            <a:ext cx="1196841" cy="177201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10800000" flipH="1">
            <a:off x="7394334" y="-587011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549400" y="3413302"/>
            <a:ext cx="40452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2159400" y="1207588"/>
            <a:ext cx="4825200" cy="20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/>
          <p:nvPr/>
        </p:nvSpPr>
        <p:spPr>
          <a:xfrm>
            <a:off x="6637212" y="1523850"/>
            <a:ext cx="2149212" cy="482878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357587" y="1523850"/>
            <a:ext cx="2149212" cy="482878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ctrTitle"/>
          </p:nvPr>
        </p:nvSpPr>
        <p:spPr>
          <a:xfrm>
            <a:off x="2178025" y="723700"/>
            <a:ext cx="4788000" cy="10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subTitle" idx="1"/>
          </p:nvPr>
        </p:nvSpPr>
        <p:spPr>
          <a:xfrm>
            <a:off x="2274425" y="2333150"/>
            <a:ext cx="45951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2"/>
          </p:nvPr>
        </p:nvSpPr>
        <p:spPr>
          <a:xfrm>
            <a:off x="2274425" y="1704625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 txBox="1"/>
          <p:nvPr/>
        </p:nvSpPr>
        <p:spPr>
          <a:xfrm>
            <a:off x="2400000" y="3701175"/>
            <a:ext cx="43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09625" y="144000"/>
            <a:ext cx="8724275" cy="4855625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5400000" flipH="1">
            <a:off x="10800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947925" y="922700"/>
            <a:ext cx="32655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900" b="1">
                <a:solidFill>
                  <a:schemeClr val="lt2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</a:lstStyle>
          <a:p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1235225" y="470300"/>
            <a:ext cx="2442901" cy="6191431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 rot="5400000" flipH="1">
            <a:off x="3525284" y="2967881"/>
            <a:ext cx="1127185" cy="166885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 rot="10800000">
            <a:off x="875385" y="-295531"/>
            <a:ext cx="932089" cy="1956606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rot="5400000">
            <a:off x="-1198893" y="1625551"/>
            <a:ext cx="1937723" cy="4353526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rot="5400000" flipH="1">
            <a:off x="-98266" y="1479981"/>
            <a:ext cx="1127185" cy="166885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title" hasCustomPrompt="1"/>
          </p:nvPr>
        </p:nvSpPr>
        <p:spPr>
          <a:xfrm>
            <a:off x="3185300" y="870475"/>
            <a:ext cx="5238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5458800" y="2765788"/>
            <a:ext cx="29652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8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1661708" y="778163"/>
            <a:ext cx="5999634" cy="1047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#9Slide03 BoosterNextFYBlack" panose="02000A03000000020004" pitchFamily="2" charset="0"/>
                <a:cs typeface="Aharoni" panose="020B0604020202020204" pitchFamily="2" charset="-79"/>
              </a:rPr>
              <a:t>BÁO CÁO ĐỒ ÁN MÔN NGÔN NGỮ LẬP TRÌNH JAVA</a:t>
            </a:r>
            <a:endParaRPr sz="2800" dirty="0">
              <a:latin typeface="#9Slide03 BoosterNextFYBlack" panose="02000A03000000020004" pitchFamily="2" charset="0"/>
              <a:cs typeface="Aharoni" panose="020B0604020202020204" pitchFamily="2" charset="-79"/>
            </a:endParaRPr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1"/>
          </p:nvPr>
        </p:nvSpPr>
        <p:spPr>
          <a:xfrm>
            <a:off x="2338999" y="2221710"/>
            <a:ext cx="4595100" cy="543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#9Slide03 AllRoundGothic" panose="020B0703020202020104" pitchFamily="34" charset="0"/>
              </a:rPr>
              <a:t>XÂY DỰNG GAME CỜ VUA</a:t>
            </a:r>
          </a:p>
        </p:txBody>
      </p:sp>
      <p:sp>
        <p:nvSpPr>
          <p:cNvPr id="320" name="Google Shape;320;p32"/>
          <p:cNvSpPr/>
          <p:nvPr/>
        </p:nvSpPr>
        <p:spPr>
          <a:xfrm>
            <a:off x="3804451" y="51680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74651" y="51680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44851" y="51680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31;p33">
            <a:extLst>
              <a:ext uri="{FF2B5EF4-FFF2-40B4-BE49-F238E27FC236}">
                <a16:creationId xmlns:a16="http://schemas.microsoft.com/office/drawing/2014/main" id="{4483A8CC-A1C5-C030-085C-30728859E056}"/>
              </a:ext>
            </a:extLst>
          </p:cNvPr>
          <p:cNvSpPr txBox="1">
            <a:spLocks/>
          </p:cNvSpPr>
          <p:nvPr/>
        </p:nvSpPr>
        <p:spPr>
          <a:xfrm>
            <a:off x="2209901" y="3161549"/>
            <a:ext cx="4724198" cy="87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vi-VN" sz="1400" dirty="0">
                <a:latin typeface="#9Slide03 AllRoundGothic" panose="020B0703020202020104" pitchFamily="34" charset="0"/>
              </a:rPr>
              <a:t>SE330.M20.PMCL- </a:t>
            </a:r>
            <a:r>
              <a:rPr lang="vi-VN" sz="1400" dirty="0" err="1">
                <a:latin typeface="#9Slide03 AllRoundGothic" panose="020B0703020202020104" pitchFamily="34" charset="0"/>
              </a:rPr>
              <a:t>Ths</a:t>
            </a:r>
            <a:r>
              <a:rPr lang="vi-VN" sz="1400" dirty="0">
                <a:latin typeface="#9Slide03 AllRoundGothic" panose="020B0703020202020104" pitchFamily="34" charset="0"/>
              </a:rPr>
              <a:t>. Nguyễn </a:t>
            </a:r>
            <a:r>
              <a:rPr lang="vi-VN" sz="1400" dirty="0" err="1">
                <a:latin typeface="#9Slide03 AllRoundGothic" panose="020B0703020202020104" pitchFamily="34" charset="0"/>
              </a:rPr>
              <a:t>Thị</a:t>
            </a:r>
            <a:r>
              <a:rPr lang="vi-VN" sz="1400" dirty="0">
                <a:latin typeface="#9Slide03 AllRoundGothic" panose="020B0703020202020104" pitchFamily="34" charset="0"/>
              </a:rPr>
              <a:t> </a:t>
            </a:r>
            <a:r>
              <a:rPr lang="vi-VN" sz="1400" dirty="0" err="1">
                <a:latin typeface="#9Slide03 AllRoundGothic" panose="020B0703020202020104" pitchFamily="34" charset="0"/>
              </a:rPr>
              <a:t>Hồng</a:t>
            </a:r>
            <a:r>
              <a:rPr lang="vi-VN" sz="1400" dirty="0">
                <a:latin typeface="#9Slide03 AllRoundGothic" panose="020B0703020202020104" pitchFamily="34" charset="0"/>
              </a:rPr>
              <a:t> </a:t>
            </a:r>
            <a:r>
              <a:rPr lang="vi-VN" sz="1400" dirty="0" err="1">
                <a:latin typeface="#9Slide03 AllRoundGothic" panose="020B0703020202020104" pitchFamily="34" charset="0"/>
              </a:rPr>
              <a:t>Thủy</a:t>
            </a:r>
            <a:endParaRPr lang="vi-VN" sz="1400" dirty="0">
              <a:latin typeface="#9Slide03 AllRoundGothic" panose="020B0703020202020104" pitchFamily="34" charset="0"/>
            </a:endParaRPr>
          </a:p>
          <a:p>
            <a:pPr marL="0" indent="0"/>
            <a:r>
              <a:rPr lang="vi-VN" sz="1400" dirty="0">
                <a:latin typeface="#9Slide03 AllRoundGothic" panose="020B0703020202020104" pitchFamily="34" charset="0"/>
              </a:rPr>
              <a:t>19521409- Nguyễn Hoàng Thái Dương</a:t>
            </a:r>
          </a:p>
          <a:p>
            <a:pPr marL="0" indent="0"/>
            <a:r>
              <a:rPr lang="vi-VN" sz="1400" dirty="0">
                <a:latin typeface="#9Slide03 AllRoundGothic" panose="020B0703020202020104" pitchFamily="34" charset="0"/>
              </a:rPr>
              <a:t>19521423- Nguyễn Âu Duy</a:t>
            </a:r>
            <a:endParaRPr lang="en-US" sz="1400" dirty="0">
              <a:latin typeface="#9Slide03 AllRoundGothic" panose="020B07030202020201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604074" y="488937"/>
            <a:ext cx="5935851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Github</a:t>
            </a:r>
            <a:endParaRPr lang="vi-VN" sz="3200" dirty="0"/>
          </a:p>
        </p:txBody>
      </p:sp>
      <p:sp>
        <p:nvSpPr>
          <p:cNvPr id="5" name="Google Shape;375;p37">
            <a:extLst>
              <a:ext uri="{FF2B5EF4-FFF2-40B4-BE49-F238E27FC236}">
                <a16:creationId xmlns:a16="http://schemas.microsoft.com/office/drawing/2014/main" id="{FDE10549-89DE-FF37-CBED-4E8F7845DD47}"/>
              </a:ext>
            </a:extLst>
          </p:cNvPr>
          <p:cNvSpPr txBox="1">
            <a:spLocks/>
          </p:cNvSpPr>
          <p:nvPr/>
        </p:nvSpPr>
        <p:spPr>
          <a:xfrm>
            <a:off x="4036639" y="2169765"/>
            <a:ext cx="4479680" cy="2014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M</a:t>
            </a:r>
            <a:r>
              <a:rPr lang="en-US" dirty="0" err="1">
                <a:latin typeface="#9Slide03 Comfortaa Bold" panose="00000800000000000000" pitchFamily="2" charset="0"/>
              </a:rPr>
              <a:t>ột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hệ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thống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quản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lý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dự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án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và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phiên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bản</a:t>
            </a:r>
            <a:r>
              <a:rPr lang="en-US" dirty="0">
                <a:latin typeface="#9Slide03 Comfortaa Bold" panose="00000800000000000000" pitchFamily="2" charset="0"/>
              </a:rPr>
              <a:t> code, </a:t>
            </a:r>
            <a:r>
              <a:rPr lang="en-US" dirty="0" err="1">
                <a:latin typeface="#9Slide03 Comfortaa Bold" panose="00000800000000000000" pitchFamily="2" charset="0"/>
              </a:rPr>
              <a:t>hoạt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động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giống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như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một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mạng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xã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hội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cho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lập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trình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viên</a:t>
            </a:r>
            <a:r>
              <a:rPr lang="en-US" dirty="0">
                <a:latin typeface="#9Slide03 Comfortaa Bold" panose="00000800000000000000" pitchFamily="2" charset="0"/>
              </a:rPr>
              <a:t>. </a:t>
            </a:r>
            <a:endParaRPr lang="vi-VN" dirty="0">
              <a:latin typeface="#9Slide03 Comfortaa Bold" panose="00000800000000000000" pitchFamily="2" charset="0"/>
            </a:endParaRPr>
          </a:p>
          <a:p>
            <a:pPr indent="231775">
              <a:buClr>
                <a:srgbClr val="273D40"/>
              </a:buClr>
              <a:buSzPts val="600"/>
            </a:pPr>
            <a:endParaRPr lang="vi-VN" dirty="0">
              <a:latin typeface="#9Slide03 Comfortaa Bold" panose="00000800000000000000" pitchFamily="2" charset="0"/>
            </a:endParaRPr>
          </a:p>
          <a:p>
            <a:pPr indent="231775">
              <a:buClr>
                <a:srgbClr val="273D40"/>
              </a:buClr>
              <a:buSzPts val="600"/>
            </a:pPr>
            <a:r>
              <a:rPr lang="vi-VN" dirty="0" err="1">
                <a:latin typeface="#9Slide03 Comfortaa Bold" panose="00000800000000000000" pitchFamily="2" charset="0"/>
              </a:rPr>
              <a:t>Github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sẽ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nơi </a:t>
            </a:r>
            <a:r>
              <a:rPr lang="vi-VN" dirty="0" err="1">
                <a:latin typeface="#9Slide03 Comfortaa Bold" panose="00000800000000000000" pitchFamily="2" charset="0"/>
              </a:rPr>
              <a:t>giúp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mọi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người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quản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lý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các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dự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án</a:t>
            </a:r>
            <a:r>
              <a:rPr lang="vi-VN" dirty="0">
                <a:latin typeface="#9Slide03 Comfortaa Bold" panose="00000800000000000000" pitchFamily="2" charset="0"/>
              </a:rPr>
              <a:t>, </a:t>
            </a:r>
            <a:r>
              <a:rPr lang="vi-VN" dirty="0" err="1">
                <a:latin typeface="#9Slide03 Comfortaa Bold" panose="00000800000000000000" pitchFamily="2" charset="0"/>
              </a:rPr>
              <a:t>source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code</a:t>
            </a:r>
            <a:r>
              <a:rPr lang="vi-VN" dirty="0">
                <a:latin typeface="#9Slide03 Comfortaa Bold" panose="00000800000000000000" pitchFamily="2" charset="0"/>
              </a:rPr>
              <a:t>, môi </a:t>
            </a:r>
            <a:r>
              <a:rPr lang="vi-VN" dirty="0" err="1">
                <a:latin typeface="#9Slide03 Comfortaa Bold" panose="00000800000000000000" pitchFamily="2" charset="0"/>
              </a:rPr>
              <a:t>trường</a:t>
            </a:r>
            <a:r>
              <a:rPr lang="vi-VN" dirty="0">
                <a:latin typeface="#9Slide03 Comfortaa Bold" panose="00000800000000000000" pitchFamily="2" charset="0"/>
              </a:rPr>
              <a:t> cho </a:t>
            </a:r>
            <a:r>
              <a:rPr lang="vi-VN" dirty="0" err="1">
                <a:latin typeface="#9Slide03 Comfortaa Bold" panose="00000800000000000000" pitchFamily="2" charset="0"/>
              </a:rPr>
              <a:t>sản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phẩm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dự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án</a:t>
            </a:r>
            <a:r>
              <a:rPr lang="vi-VN" dirty="0">
                <a:latin typeface="#9Slide03 Comfortaa Bold" panose="00000800000000000000" pitchFamily="2" charset="0"/>
              </a:rPr>
              <a:t>…..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4098" name="Picture 2" descr="Tải miễn phí GitHub - Phiên bản mới nhất năm 2022">
            <a:extLst>
              <a:ext uri="{FF2B5EF4-FFF2-40B4-BE49-F238E27FC236}">
                <a16:creationId xmlns:a16="http://schemas.microsoft.com/office/drawing/2014/main" id="{CB334FB7-9169-0D37-C02C-0CD00DAE0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1" y="1487838"/>
            <a:ext cx="3371740" cy="189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85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604074" y="488937"/>
            <a:ext cx="5935851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NetBean</a:t>
            </a:r>
            <a:r>
              <a:rPr lang="vi-VN" sz="3200" dirty="0"/>
              <a:t> </a:t>
            </a:r>
            <a:r>
              <a:rPr lang="vi-VN" sz="3200" dirty="0" err="1"/>
              <a:t>và</a:t>
            </a:r>
            <a:r>
              <a:rPr lang="vi-VN" sz="3200" dirty="0"/>
              <a:t> </a:t>
            </a:r>
            <a:r>
              <a:rPr lang="vi-VN" sz="3200" dirty="0" err="1"/>
              <a:t>Intellij</a:t>
            </a:r>
            <a:endParaRPr lang="vi-VN" sz="3200" dirty="0"/>
          </a:p>
        </p:txBody>
      </p:sp>
      <p:pic>
        <p:nvPicPr>
          <p:cNvPr id="5122" name="Picture 2" descr="NetBeans – Wikipedia tiếng Việt">
            <a:extLst>
              <a:ext uri="{FF2B5EF4-FFF2-40B4-BE49-F238E27FC236}">
                <a16:creationId xmlns:a16="http://schemas.microsoft.com/office/drawing/2014/main" id="{9961A8B9-6926-A329-EC28-783C0250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85" y="1379349"/>
            <a:ext cx="2827121" cy="30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telliJ IDEA – Wikipedia tiếng Việt">
            <a:extLst>
              <a:ext uri="{FF2B5EF4-FFF2-40B4-BE49-F238E27FC236}">
                <a16:creationId xmlns:a16="http://schemas.microsoft.com/office/drawing/2014/main" id="{24F31E1D-FBDA-41D0-A51D-4C0606683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93" y="1379349"/>
            <a:ext cx="2953812" cy="29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004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604074" y="488937"/>
            <a:ext cx="5935851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Thuật</a:t>
            </a:r>
            <a:r>
              <a:rPr lang="vi-VN" sz="3200" dirty="0"/>
              <a:t> </a:t>
            </a:r>
            <a:r>
              <a:rPr lang="vi-VN" sz="3200" dirty="0" err="1"/>
              <a:t>toán</a:t>
            </a:r>
            <a:r>
              <a:rPr lang="vi-VN" sz="3200" dirty="0"/>
              <a:t> </a:t>
            </a:r>
            <a:r>
              <a:rPr lang="vi-VN" sz="3200" dirty="0" err="1"/>
              <a:t>minimax</a:t>
            </a:r>
            <a:endParaRPr lang="vi-VN" sz="3200" dirty="0"/>
          </a:p>
        </p:txBody>
      </p:sp>
      <p:sp>
        <p:nvSpPr>
          <p:cNvPr id="5" name="Google Shape;375;p37">
            <a:extLst>
              <a:ext uri="{FF2B5EF4-FFF2-40B4-BE49-F238E27FC236}">
                <a16:creationId xmlns:a16="http://schemas.microsoft.com/office/drawing/2014/main" id="{3862B70B-2C44-A062-250B-CC5E212DDB51}"/>
              </a:ext>
            </a:extLst>
          </p:cNvPr>
          <p:cNvSpPr txBox="1">
            <a:spLocks/>
          </p:cNvSpPr>
          <p:nvPr/>
        </p:nvSpPr>
        <p:spPr>
          <a:xfrm>
            <a:off x="724545" y="1526585"/>
            <a:ext cx="7694909" cy="2564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en-US" dirty="0">
                <a:latin typeface="#9Slide03 Comfortaa Bold" panose="00000800000000000000" pitchFamily="2" charset="0"/>
              </a:rPr>
              <a:t>Minimax </a:t>
            </a:r>
            <a:r>
              <a:rPr lang="en-US" dirty="0" err="1">
                <a:latin typeface="#9Slide03 Comfortaa Bold" panose="00000800000000000000" pitchFamily="2" charset="0"/>
              </a:rPr>
              <a:t>là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một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thuật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toán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đệ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quy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lựa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chọn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bước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kế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tiếp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trong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một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có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hai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người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bằng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cách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định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giá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trị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cho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các</a:t>
            </a:r>
            <a:r>
              <a:rPr lang="en-US" dirty="0">
                <a:latin typeface="#9Slide03 Comfortaa Bold" panose="00000800000000000000" pitchFamily="2" charset="0"/>
              </a:rPr>
              <a:t> Node </a:t>
            </a:r>
            <a:r>
              <a:rPr lang="en-US" dirty="0" err="1">
                <a:latin typeface="#9Slide03 Comfortaa Bold" panose="00000800000000000000" pitchFamily="2" charset="0"/>
              </a:rPr>
              <a:t>trên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cây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sau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đó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tìm</a:t>
            </a:r>
            <a:r>
              <a:rPr lang="en-US" dirty="0">
                <a:latin typeface="#9Slide03 Comfortaa Bold" panose="00000800000000000000" pitchFamily="2" charset="0"/>
              </a:rPr>
              <a:t> Node </a:t>
            </a:r>
            <a:r>
              <a:rPr lang="en-US" dirty="0" err="1">
                <a:latin typeface="#9Slide03 Comfortaa Bold" panose="00000800000000000000" pitchFamily="2" charset="0"/>
              </a:rPr>
              <a:t>có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giá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trị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phù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hợp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để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bước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tiếp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theo.</a:t>
            </a:r>
            <a:endParaRPr lang="en-US" dirty="0">
              <a:latin typeface="#9Slide03 Comfortaa Bold" panose="00000800000000000000" pitchFamily="2" charset="0"/>
            </a:endParaRPr>
          </a:p>
          <a:p>
            <a:pPr marL="457200" indent="-225425">
              <a:buClr>
                <a:srgbClr val="273D40"/>
              </a:buClr>
              <a:buSzPts val="600"/>
            </a:pPr>
            <a:r>
              <a:rPr lang="en-US" dirty="0">
                <a:latin typeface="#9Slide03 Comfortaa Bold" panose="00000800000000000000" pitchFamily="2" charset="0"/>
              </a:rPr>
              <a:t> </a:t>
            </a:r>
          </a:p>
          <a:p>
            <a:pPr marL="457200" indent="-225425">
              <a:buClr>
                <a:srgbClr val="273D40"/>
              </a:buClr>
              <a:buSzPts val="600"/>
            </a:pPr>
            <a:r>
              <a:rPr lang="en-US" dirty="0" err="1">
                <a:latin typeface="#9Slide03 Comfortaa Bold" panose="00000800000000000000" pitchFamily="2" charset="0"/>
              </a:rPr>
              <a:t>Các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khái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niệm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trong</a:t>
            </a:r>
            <a:r>
              <a:rPr lang="en-US" dirty="0">
                <a:latin typeface="#9Slide03 Comfortaa Bold" panose="00000800000000000000" pitchFamily="2" charset="0"/>
              </a:rPr>
              <a:t> Minimax:</a:t>
            </a:r>
          </a:p>
          <a:p>
            <a:pPr marL="457200" lvl="1" indent="-225425">
              <a:buClr>
                <a:srgbClr val="273D40"/>
              </a:buClr>
              <a:buSzPts val="600"/>
              <a:buFont typeface="Arial"/>
              <a:buChar char=""/>
            </a:pPr>
            <a:r>
              <a:rPr lang="en-US" dirty="0" err="1">
                <a:latin typeface="#9Slide03 Comfortaa Bold" panose="00000800000000000000" pitchFamily="2" charset="0"/>
              </a:rPr>
              <a:t>Cây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 (Game tree) - </a:t>
            </a:r>
            <a:r>
              <a:rPr lang="en-US" dirty="0" err="1">
                <a:latin typeface="#9Slide03 Comfortaa Bold" panose="00000800000000000000" pitchFamily="2" charset="0"/>
              </a:rPr>
              <a:t>Đại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khái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một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sơ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đồ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hình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cây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thể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hiện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từng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trạng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thái</a:t>
            </a:r>
            <a:r>
              <a:rPr lang="en-US" dirty="0">
                <a:latin typeface="#9Slide03 Comfortaa Bold" panose="00000800000000000000" pitchFamily="2" charset="0"/>
              </a:rPr>
              <a:t>, </a:t>
            </a:r>
            <a:r>
              <a:rPr lang="en-US" dirty="0" err="1">
                <a:latin typeface="#9Slide03 Comfortaa Bold" panose="00000800000000000000" pitchFamily="2" charset="0"/>
              </a:rPr>
              <a:t>từng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trường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hợp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của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theo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từng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nước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đi</a:t>
            </a:r>
            <a:r>
              <a:rPr lang="en-US" dirty="0">
                <a:latin typeface="#9Slide03 Comfortaa Bold" panose="00000800000000000000" pitchFamily="2" charset="0"/>
              </a:rPr>
              <a:t>.</a:t>
            </a:r>
          </a:p>
          <a:p>
            <a:pPr marL="457200" lvl="1" indent="-225425">
              <a:buClr>
                <a:srgbClr val="273D40"/>
              </a:buClr>
              <a:buSzPts val="600"/>
              <a:buFont typeface="Arial"/>
              <a:buChar char=""/>
            </a:pPr>
            <a:r>
              <a:rPr lang="en-US" dirty="0">
                <a:latin typeface="#9Slide03 Comfortaa Bold" panose="00000800000000000000" pitchFamily="2" charset="0"/>
              </a:rPr>
              <a:t>Node </a:t>
            </a:r>
            <a:r>
              <a:rPr lang="en-US" dirty="0" err="1">
                <a:latin typeface="#9Slide03 Comfortaa Bold" panose="00000800000000000000" pitchFamily="2" charset="0"/>
              </a:rPr>
              <a:t>biểu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diễn</a:t>
            </a:r>
            <a:r>
              <a:rPr lang="en-US" dirty="0">
                <a:latin typeface="#9Slide03 Comfortaa Bold" panose="00000800000000000000" pitchFamily="2" charset="0"/>
              </a:rPr>
              <a:t> 1 </a:t>
            </a:r>
            <a:r>
              <a:rPr lang="en-US" dirty="0" err="1">
                <a:latin typeface="#9Slide03 Comfortaa Bold" panose="00000800000000000000" pitchFamily="2" charset="0"/>
              </a:rPr>
              <a:t>trạng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của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hiện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trên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cây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. Node </a:t>
            </a:r>
            <a:r>
              <a:rPr lang="en-US" dirty="0" err="1">
                <a:latin typeface="#9Slide03 Comfortaa Bold" panose="00000800000000000000" pitchFamily="2" charset="0"/>
              </a:rPr>
              <a:t>được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gọi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nút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lá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đó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kết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thúc</a:t>
            </a:r>
            <a:r>
              <a:rPr lang="en-US" dirty="0">
                <a:latin typeface="#9Slide03 Comfortaa Bold" panose="00000800000000000000" pitchFamily="2" charset="0"/>
              </a:rPr>
              <a:t> (</a:t>
            </a:r>
            <a:r>
              <a:rPr lang="en-US" dirty="0" err="1">
                <a:latin typeface="#9Slide03 Comfortaa Bold" panose="00000800000000000000" pitchFamily="2" charset="0"/>
              </a:rPr>
              <a:t>trạng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lúc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đó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có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thể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thắng</a:t>
            </a:r>
            <a:r>
              <a:rPr lang="en-US" dirty="0">
                <a:latin typeface="#9Slide03 Comfortaa Bold" panose="00000800000000000000" pitchFamily="2" charset="0"/>
              </a:rPr>
              <a:t>, </a:t>
            </a:r>
            <a:r>
              <a:rPr lang="en-US" dirty="0" err="1">
                <a:latin typeface="#9Slide03 Comfortaa Bold" panose="00000800000000000000" pitchFamily="2" charset="0"/>
              </a:rPr>
              <a:t>thua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hoặc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hòa</a:t>
            </a:r>
            <a:r>
              <a:rPr lang="en-US" dirty="0">
                <a:latin typeface="#9Slide03 Comfortaa Bold" panose="00000800000000000000" pitchFamily="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66889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7"/>
          <p:cNvSpPr/>
          <p:nvPr/>
        </p:nvSpPr>
        <p:spPr>
          <a:xfrm>
            <a:off x="5645025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7"/>
          <p:cNvSpPr/>
          <p:nvPr/>
        </p:nvSpPr>
        <p:spPr>
          <a:xfrm>
            <a:off x="6485150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7"/>
          <p:cNvSpPr/>
          <p:nvPr/>
        </p:nvSpPr>
        <p:spPr>
          <a:xfrm>
            <a:off x="7325275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7"/>
          <p:cNvSpPr/>
          <p:nvPr/>
        </p:nvSpPr>
        <p:spPr>
          <a:xfrm>
            <a:off x="8165400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4;p36">
            <a:extLst>
              <a:ext uri="{FF2B5EF4-FFF2-40B4-BE49-F238E27FC236}">
                <a16:creationId xmlns:a16="http://schemas.microsoft.com/office/drawing/2014/main" id="{8A1AE9E8-E265-52AB-9539-3F5EB2AE0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6683" y="2153294"/>
            <a:ext cx="503211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#9Slide03 AllRoundGothic" panose="020B0703020202020104" pitchFamily="34" charset="0"/>
              </a:rPr>
              <a:t>Xây </a:t>
            </a:r>
            <a:r>
              <a:rPr lang="vi-VN" sz="4400" dirty="0" err="1">
                <a:latin typeface="#9Slide03 AllRoundGothic" panose="020B0703020202020104" pitchFamily="34" charset="0"/>
              </a:rPr>
              <a:t>dựng</a:t>
            </a:r>
            <a:r>
              <a:rPr lang="vi-VN" sz="4400" dirty="0">
                <a:latin typeface="#9Slide03 AllRoundGothic" panose="020B0703020202020104" pitchFamily="34" charset="0"/>
              </a:rPr>
              <a:t> </a:t>
            </a:r>
            <a:r>
              <a:rPr lang="vi-VN" sz="4400" dirty="0" err="1">
                <a:latin typeface="#9Slide03 AllRoundGothic" panose="020B0703020202020104" pitchFamily="34" charset="0"/>
              </a:rPr>
              <a:t>ứng</a:t>
            </a:r>
            <a:r>
              <a:rPr lang="vi-VN" sz="4400" dirty="0">
                <a:latin typeface="#9Slide03 AllRoundGothic" panose="020B0703020202020104" pitchFamily="34" charset="0"/>
              </a:rPr>
              <a:t> </a:t>
            </a:r>
            <a:r>
              <a:rPr lang="vi-VN" sz="4400" dirty="0" err="1">
                <a:latin typeface="#9Slide03 AllRoundGothic" panose="020B0703020202020104" pitchFamily="34" charset="0"/>
              </a:rPr>
              <a:t>dụng</a:t>
            </a:r>
            <a:endParaRPr sz="4400" dirty="0">
              <a:latin typeface="#9Slide03 AllRoundGothic" panose="020B0703020202020104" pitchFamily="34" charset="0"/>
            </a:endParaRPr>
          </a:p>
        </p:txBody>
      </p:sp>
      <p:sp>
        <p:nvSpPr>
          <p:cNvPr id="13" name="Google Shape;366;p36">
            <a:extLst>
              <a:ext uri="{FF2B5EF4-FFF2-40B4-BE49-F238E27FC236}">
                <a16:creationId xmlns:a16="http://schemas.microsoft.com/office/drawing/2014/main" id="{B879CC63-1E83-784F-3CC8-872DE0C1D0A7}"/>
              </a:ext>
            </a:extLst>
          </p:cNvPr>
          <p:cNvSpPr txBox="1">
            <a:spLocks/>
          </p:cNvSpPr>
          <p:nvPr/>
        </p:nvSpPr>
        <p:spPr>
          <a:xfrm>
            <a:off x="4401896" y="530563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2000"/>
            </a:pPr>
            <a:r>
              <a:rPr lang="vi-VN" sz="12000" b="1" dirty="0">
                <a:solidFill>
                  <a:schemeClr val="dk1"/>
                </a:solidFill>
                <a:latin typeface="Oranienbaum"/>
                <a:sym typeface="Oranienbaum"/>
              </a:rPr>
              <a:t>03</a:t>
            </a:r>
            <a:endParaRPr lang="en" sz="12000" b="1" dirty="0">
              <a:solidFill>
                <a:schemeClr val="dk1"/>
              </a:solidFill>
              <a:latin typeface="Oranienbaum"/>
              <a:sym typeface="Oranienbaum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54244" y="349452"/>
            <a:ext cx="2231757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Usecase</a:t>
            </a:r>
            <a:endParaRPr lang="vi-V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5A49C-186E-A819-0DF5-CD37533F6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87" y="428276"/>
            <a:ext cx="5352081" cy="4286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701298" y="2354774"/>
            <a:ext cx="2026404" cy="433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Sơ </a:t>
            </a:r>
            <a:r>
              <a:rPr lang="vi-VN" dirty="0" err="1">
                <a:latin typeface="#9Slide03 Comfortaa Bold" panose="00000800000000000000" pitchFamily="2" charset="0"/>
              </a:rPr>
              <a:t>đồ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use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case</a:t>
            </a:r>
            <a:endParaRPr lang="en-US" dirty="0">
              <a:latin typeface="#9Slide03 Comfortaa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75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46651" y="210889"/>
            <a:ext cx="1576952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Class</a:t>
            </a:r>
            <a:endParaRPr lang="vi-VN" sz="3200" dirty="0"/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4002437" y="349452"/>
            <a:ext cx="2026404" cy="433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Sơ </a:t>
            </a:r>
            <a:r>
              <a:rPr lang="vi-VN" dirty="0" err="1">
                <a:latin typeface="#9Slide03 Comfortaa Bold" panose="00000800000000000000" pitchFamily="2" charset="0"/>
              </a:rPr>
              <a:t>đồ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lớp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746A3-FFC6-6B21-8304-60A77740E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90" y="783403"/>
            <a:ext cx="7681931" cy="3931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7318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209228" y="195801"/>
            <a:ext cx="2026404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/>
              <a:t>Sequence</a:t>
            </a:r>
            <a:endParaRPr lang="vi-VN" sz="3200" dirty="0"/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701298" y="2354774"/>
            <a:ext cx="2026404" cy="433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Sơ </a:t>
            </a:r>
            <a:r>
              <a:rPr lang="vi-VN" dirty="0" err="1">
                <a:latin typeface="#9Slide03 Comfortaa Bold" panose="00000800000000000000" pitchFamily="2" charset="0"/>
              </a:rPr>
              <a:t>đồ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tuần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tự</a:t>
            </a:r>
            <a:r>
              <a:rPr lang="vi-VN" dirty="0">
                <a:latin typeface="#9Slide03 Comfortaa Bold" panose="00000800000000000000" pitchFamily="2" charset="0"/>
              </a:rPr>
              <a:t> đăng </a:t>
            </a:r>
            <a:r>
              <a:rPr lang="vi-VN" dirty="0" err="1">
                <a:latin typeface="#9Slide03 Comfortaa Bold" panose="00000800000000000000" pitchFamily="2" charset="0"/>
              </a:rPr>
              <a:t>nhập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66397-547C-0018-1DC3-125FAFBAE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40" y="795579"/>
            <a:ext cx="5547360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331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209228" y="195801"/>
            <a:ext cx="2026404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/>
              <a:t>Sequence</a:t>
            </a:r>
            <a:endParaRPr lang="vi-VN" sz="3200" dirty="0"/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701298" y="2354774"/>
            <a:ext cx="2026404" cy="659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Sơ </a:t>
            </a:r>
            <a:r>
              <a:rPr lang="vi-VN" dirty="0" err="1">
                <a:latin typeface="#9Slide03 Comfortaa Bold" panose="00000800000000000000" pitchFamily="2" charset="0"/>
              </a:rPr>
              <a:t>đồ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tuần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tự</a:t>
            </a:r>
            <a:r>
              <a:rPr lang="vi-VN" dirty="0">
                <a:latin typeface="#9Slide03 Comfortaa Bold" panose="00000800000000000000" pitchFamily="2" charset="0"/>
              </a:rPr>
              <a:t> đăng </a:t>
            </a:r>
            <a:r>
              <a:rPr lang="vi-VN" dirty="0" err="1">
                <a:latin typeface="#9Slide03 Comfortaa Bold" panose="00000800000000000000" pitchFamily="2" charset="0"/>
              </a:rPr>
              <a:t>ký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C38073-D8B9-E766-ABA2-D336D2D6A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" r="-40"/>
          <a:stretch/>
        </p:blipFill>
        <p:spPr bwMode="auto">
          <a:xfrm>
            <a:off x="2794150" y="685800"/>
            <a:ext cx="5554980" cy="3771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288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209228" y="195801"/>
            <a:ext cx="2026404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/>
              <a:t>Sequence</a:t>
            </a:r>
            <a:endParaRPr lang="vi-VN" sz="3200" dirty="0"/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701298" y="2354774"/>
            <a:ext cx="2026404" cy="659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Sơ </a:t>
            </a:r>
            <a:r>
              <a:rPr lang="vi-VN" dirty="0" err="1">
                <a:latin typeface="#9Slide03 Comfortaa Bold" panose="00000800000000000000" pitchFamily="2" charset="0"/>
              </a:rPr>
              <a:t>đồ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tuần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tự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thiết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lập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237FB-F2FE-1CA2-0B70-810C8D91C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69" y="765132"/>
            <a:ext cx="5867044" cy="3838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278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209228" y="195801"/>
            <a:ext cx="2026404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Database</a:t>
            </a:r>
            <a:endParaRPr lang="vi-VN" sz="3200" dirty="0"/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1123950" y="1613406"/>
            <a:ext cx="2026404" cy="659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 err="1">
                <a:latin typeface="#9Slide03 Comfortaa Bold" panose="00000800000000000000" pitchFamily="2" charset="0"/>
              </a:rPr>
              <a:t>Bảng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Player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D70CC-E214-9310-ED2B-BD231D3FB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2224308"/>
            <a:ext cx="2781300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4BC8B5-2964-939C-5770-F45D654C6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72034"/>
              </p:ext>
            </p:extLst>
          </p:nvPr>
        </p:nvGraphicFramePr>
        <p:xfrm>
          <a:off x="3518346" y="951512"/>
          <a:ext cx="5067393" cy="2731572"/>
        </p:xfrm>
        <a:graphic>
          <a:graphicData uri="http://schemas.openxmlformats.org/drawingml/2006/table">
            <a:tbl>
              <a:tblPr>
                <a:tableStyleId>{5AC7A83C-E6BB-40B0-A581-50511B0B42B7}</a:tableStyleId>
              </a:tblPr>
              <a:tblGrid>
                <a:gridCol w="1418216">
                  <a:extLst>
                    <a:ext uri="{9D8B030D-6E8A-4147-A177-3AD203B41FA5}">
                      <a16:colId xmlns:a16="http://schemas.microsoft.com/office/drawing/2014/main" val="228467472"/>
                    </a:ext>
                  </a:extLst>
                </a:gridCol>
                <a:gridCol w="981841">
                  <a:extLst>
                    <a:ext uri="{9D8B030D-6E8A-4147-A177-3AD203B41FA5}">
                      <a16:colId xmlns:a16="http://schemas.microsoft.com/office/drawing/2014/main" val="3238820045"/>
                    </a:ext>
                  </a:extLst>
                </a:gridCol>
                <a:gridCol w="1200029">
                  <a:extLst>
                    <a:ext uri="{9D8B030D-6E8A-4147-A177-3AD203B41FA5}">
                      <a16:colId xmlns:a16="http://schemas.microsoft.com/office/drawing/2014/main" val="1591535389"/>
                    </a:ext>
                  </a:extLst>
                </a:gridCol>
                <a:gridCol w="1467307">
                  <a:extLst>
                    <a:ext uri="{9D8B030D-6E8A-4147-A177-3AD203B41FA5}">
                      <a16:colId xmlns:a16="http://schemas.microsoft.com/office/drawing/2014/main" val="249177103"/>
                    </a:ext>
                  </a:extLst>
                </a:gridCol>
              </a:tblGrid>
              <a:tr h="195854"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Field Name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Field Type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Field Size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Desciptions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0132358"/>
                  </a:ext>
                </a:extLst>
              </a:tr>
              <a:tr h="271836"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5">
                          <a:effectLst/>
                        </a:rPr>
                        <a:t>varchar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Mã</a:t>
                      </a:r>
                      <a:r>
                        <a:rPr lang="vi-VN" sz="1300">
                          <a:effectLst/>
                        </a:rPr>
                        <a:t> người chơi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6444715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username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5">
                          <a:effectLst/>
                        </a:rPr>
                        <a:t>varchar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max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Tài</a:t>
                      </a:r>
                      <a:r>
                        <a:rPr lang="vi-VN" sz="1300">
                          <a:effectLst/>
                        </a:rPr>
                        <a:t> khoản người chơi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3501258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password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5" dirty="0">
                          <a:effectLst/>
                        </a:rPr>
                        <a:t>varchar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</a:rPr>
                        <a:t>max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</a:t>
                      </a:r>
                      <a:r>
                        <a:rPr lang="vi-VN" sz="1300">
                          <a:effectLst/>
                        </a:rPr>
                        <a:t> người chơi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8622319"/>
                  </a:ext>
                </a:extLst>
              </a:tr>
              <a:tr h="195854"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sound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5">
                          <a:effectLst/>
                        </a:rPr>
                        <a:t>varchar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Âm</a:t>
                      </a:r>
                      <a:r>
                        <a:rPr lang="vi-VN" sz="1300">
                          <a:effectLst/>
                        </a:rPr>
                        <a:t> thanh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9676625"/>
                  </a:ext>
                </a:extLst>
              </a:tr>
              <a:tr h="195854"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soundVl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5">
                          <a:effectLst/>
                        </a:rPr>
                        <a:t>Int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Âm</a:t>
                      </a:r>
                      <a:r>
                        <a:rPr lang="vi-VN" sz="1300">
                          <a:effectLst/>
                        </a:rPr>
                        <a:t> lượng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6582707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theme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5">
                          <a:effectLst/>
                        </a:rPr>
                        <a:t>varchar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Chủ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đề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màu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sắc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2693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3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vi-VN" sz="2800" b="0" dirty="0" err="1">
                <a:latin typeface="#9Slide03 AllRoundGothic" panose="020B0703020202020104" pitchFamily="34" charset="0"/>
                <a:sym typeface="Anaheim"/>
              </a:rPr>
              <a:t>Nội</a:t>
            </a:r>
            <a:r>
              <a:rPr lang="vi-VN" sz="2800" b="0" dirty="0">
                <a:latin typeface="#9Slide03 AllRoundGothic" panose="020B0703020202020104" pitchFamily="34" charset="0"/>
                <a:sym typeface="Anaheim"/>
              </a:rPr>
              <a:t> dung </a:t>
            </a:r>
            <a:r>
              <a:rPr lang="vi-VN" sz="2800" b="0" dirty="0" err="1">
                <a:latin typeface="#9Slide03 AllRoundGothic" panose="020B0703020202020104" pitchFamily="34" charset="0"/>
                <a:sym typeface="Anaheim"/>
              </a:rPr>
              <a:t>báo</a:t>
            </a:r>
            <a:r>
              <a:rPr lang="vi-VN" sz="2800" b="0" dirty="0">
                <a:latin typeface="#9Slide03 AllRoundGothic" panose="020B0703020202020104" pitchFamily="34" charset="0"/>
                <a:sym typeface="Anaheim"/>
              </a:rPr>
              <a:t> </a:t>
            </a:r>
            <a:r>
              <a:rPr lang="vi-VN" sz="2800" b="0" dirty="0" err="1">
                <a:latin typeface="#9Slide03 AllRoundGothic" panose="020B0703020202020104" pitchFamily="34" charset="0"/>
                <a:sym typeface="Anaheim"/>
              </a:rPr>
              <a:t>cáo</a:t>
            </a:r>
            <a:endParaRPr sz="2800" b="0" dirty="0">
              <a:latin typeface="#9Slide03 AllRoundGothic" panose="020B0703020202020104" pitchFamily="34" charset="0"/>
              <a:sym typeface="Anaheim"/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 idx="2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ubTitle" idx="3"/>
          </p:nvPr>
        </p:nvSpPr>
        <p:spPr>
          <a:xfrm>
            <a:off x="1864261" y="1818325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SzPts val="2800"/>
            </a:pPr>
            <a:r>
              <a:rPr lang="vi-VN" sz="2000" b="0" dirty="0" err="1">
                <a:latin typeface="#9Slide03 AllRoundGothic" panose="020B0703020202020104" pitchFamily="34" charset="0"/>
                <a:sym typeface="Anaheim"/>
              </a:rPr>
              <a:t>Giới</a:t>
            </a:r>
            <a:r>
              <a:rPr lang="vi-VN" sz="2000" b="0" dirty="0">
                <a:latin typeface="#9Slide03 AllRoundGothic" panose="020B0703020202020104" pitchFamily="34" charset="0"/>
                <a:sym typeface="Anaheim"/>
              </a:rPr>
              <a:t> </a:t>
            </a:r>
            <a:r>
              <a:rPr lang="vi-VN" sz="2000" b="0" dirty="0" err="1">
                <a:latin typeface="#9Slide03 AllRoundGothic" panose="020B0703020202020104" pitchFamily="34" charset="0"/>
                <a:sym typeface="Anaheim"/>
              </a:rPr>
              <a:t>thiệu</a:t>
            </a:r>
            <a:r>
              <a:rPr lang="vi-VN" sz="2000" b="0" dirty="0">
                <a:latin typeface="#9Slide03 AllRoundGothic" panose="020B0703020202020104" pitchFamily="34" charset="0"/>
                <a:sym typeface="Anaheim"/>
              </a:rPr>
              <a:t> </a:t>
            </a:r>
            <a:r>
              <a:rPr lang="vi-VN" sz="2000" b="0" dirty="0" err="1">
                <a:latin typeface="#9Slide03 AllRoundGothic" panose="020B0703020202020104" pitchFamily="34" charset="0"/>
                <a:sym typeface="Anaheim"/>
              </a:rPr>
              <a:t>đề</a:t>
            </a:r>
            <a:r>
              <a:rPr lang="vi-VN" sz="2000" b="0" dirty="0">
                <a:latin typeface="#9Slide03 AllRoundGothic" panose="020B0703020202020104" pitchFamily="34" charset="0"/>
                <a:sym typeface="Anaheim"/>
              </a:rPr>
              <a:t> </a:t>
            </a:r>
            <a:r>
              <a:rPr lang="vi-VN" sz="2000" b="0" dirty="0" err="1">
                <a:latin typeface="#9Slide03 AllRoundGothic" panose="020B0703020202020104" pitchFamily="34" charset="0"/>
                <a:sym typeface="Anaheim"/>
              </a:rPr>
              <a:t>tài</a:t>
            </a:r>
            <a:endParaRPr sz="2000" b="0" dirty="0">
              <a:latin typeface="#9Slide03 AllRoundGothic" panose="020B0703020202020104" pitchFamily="34" charset="0"/>
              <a:sym typeface="Anaheim"/>
            </a:endParaRPr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 idx="4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subTitle" idx="6"/>
          </p:nvPr>
        </p:nvSpPr>
        <p:spPr>
          <a:xfrm>
            <a:off x="5874969" y="1818325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2800"/>
            </a:pPr>
            <a:r>
              <a:rPr lang="vi-VN" sz="2000" b="0" dirty="0">
                <a:latin typeface="#9Slide03 AllRoundGothic" panose="020B0703020202020104" pitchFamily="34" charset="0"/>
              </a:rPr>
              <a:t>Cơ </a:t>
            </a:r>
            <a:r>
              <a:rPr lang="vi-VN" sz="2000" b="0" dirty="0" err="1">
                <a:latin typeface="#9Slide03 AllRoundGothic" panose="020B0703020202020104" pitchFamily="34" charset="0"/>
              </a:rPr>
              <a:t>sở</a:t>
            </a:r>
            <a:r>
              <a:rPr lang="vi-VN" sz="2000" b="0" dirty="0">
                <a:latin typeface="#9Slide03 AllRoundGothic" panose="020B0703020202020104" pitchFamily="34" charset="0"/>
              </a:rPr>
              <a:t> </a:t>
            </a:r>
            <a:r>
              <a:rPr lang="vi-VN" sz="2000" b="0" dirty="0" err="1">
                <a:latin typeface="#9Slide03 AllRoundGothic" panose="020B0703020202020104" pitchFamily="34" charset="0"/>
              </a:rPr>
              <a:t>lý</a:t>
            </a:r>
            <a:r>
              <a:rPr lang="vi-VN" sz="2000" b="0" dirty="0">
                <a:latin typeface="#9Slide03 AllRoundGothic" panose="020B0703020202020104" pitchFamily="34" charset="0"/>
              </a:rPr>
              <a:t> </a:t>
            </a:r>
            <a:r>
              <a:rPr lang="vi-VN" sz="2000" b="0" dirty="0" err="1">
                <a:latin typeface="#9Slide03 AllRoundGothic" panose="020B0703020202020104" pitchFamily="34" charset="0"/>
              </a:rPr>
              <a:t>thuyết</a:t>
            </a:r>
            <a:endParaRPr sz="2000" b="0" dirty="0">
              <a:latin typeface="#9Slide03 AllRoundGothic" panose="020B0703020202020104" pitchFamily="34" charset="0"/>
            </a:endParaRPr>
          </a:p>
        </p:txBody>
      </p:sp>
      <p:sp>
        <p:nvSpPr>
          <p:cNvPr id="346" name="Google Shape;346;p34"/>
          <p:cNvSpPr txBox="1">
            <a:spLocks noGrp="1"/>
          </p:cNvSpPr>
          <p:nvPr>
            <p:ph type="title" idx="7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 idx="13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45;p34">
            <a:extLst>
              <a:ext uri="{FF2B5EF4-FFF2-40B4-BE49-F238E27FC236}">
                <a16:creationId xmlns:a16="http://schemas.microsoft.com/office/drawing/2014/main" id="{7AF5DB7E-5950-5E58-CBE9-DC2BE26D3D06}"/>
              </a:ext>
            </a:extLst>
          </p:cNvPr>
          <p:cNvSpPr txBox="1">
            <a:spLocks/>
          </p:cNvSpPr>
          <p:nvPr/>
        </p:nvSpPr>
        <p:spPr>
          <a:xfrm>
            <a:off x="1805553" y="3325175"/>
            <a:ext cx="2710524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2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 marL="0" indent="0">
              <a:buSzPts val="2800"/>
            </a:pPr>
            <a:r>
              <a:rPr lang="vi-VN" sz="2000" b="0" dirty="0">
                <a:latin typeface="#9Slide03 AllRoundGothic" panose="020B0703020202020104" pitchFamily="34" charset="0"/>
              </a:rPr>
              <a:t>Xây </a:t>
            </a:r>
            <a:r>
              <a:rPr lang="vi-VN" sz="2000" b="0" dirty="0" err="1">
                <a:latin typeface="#9Slide03 AllRoundGothic" panose="020B0703020202020104" pitchFamily="34" charset="0"/>
              </a:rPr>
              <a:t>dựng</a:t>
            </a:r>
            <a:r>
              <a:rPr lang="vi-VN" sz="2000" b="0" dirty="0">
                <a:latin typeface="#9Slide03 AllRoundGothic" panose="020B0703020202020104" pitchFamily="34" charset="0"/>
              </a:rPr>
              <a:t> </a:t>
            </a:r>
            <a:r>
              <a:rPr lang="vi-VN" sz="2000" b="0" dirty="0" err="1">
                <a:latin typeface="#9Slide03 AllRoundGothic" panose="020B0703020202020104" pitchFamily="34" charset="0"/>
              </a:rPr>
              <a:t>ứng</a:t>
            </a:r>
            <a:r>
              <a:rPr lang="vi-VN" sz="2000" b="0" dirty="0">
                <a:latin typeface="#9Slide03 AllRoundGothic" panose="020B0703020202020104" pitchFamily="34" charset="0"/>
              </a:rPr>
              <a:t> </a:t>
            </a:r>
            <a:r>
              <a:rPr lang="vi-VN" sz="2000" b="0" dirty="0" err="1">
                <a:latin typeface="#9Slide03 AllRoundGothic" panose="020B0703020202020104" pitchFamily="34" charset="0"/>
              </a:rPr>
              <a:t>dụng</a:t>
            </a:r>
            <a:endParaRPr lang="vi-VN" sz="2000" b="0" dirty="0">
              <a:latin typeface="#9Slide03 AllRoundGothic" panose="020B0703020202020104" pitchFamily="34" charset="0"/>
            </a:endParaRPr>
          </a:p>
        </p:txBody>
      </p:sp>
      <p:sp>
        <p:nvSpPr>
          <p:cNvPr id="30" name="Google Shape;345;p34">
            <a:extLst>
              <a:ext uri="{FF2B5EF4-FFF2-40B4-BE49-F238E27FC236}">
                <a16:creationId xmlns:a16="http://schemas.microsoft.com/office/drawing/2014/main" id="{ADD3DD73-0155-E318-9D47-32591B12E7A3}"/>
              </a:ext>
            </a:extLst>
          </p:cNvPr>
          <p:cNvSpPr txBox="1">
            <a:spLocks/>
          </p:cNvSpPr>
          <p:nvPr/>
        </p:nvSpPr>
        <p:spPr>
          <a:xfrm>
            <a:off x="5874650" y="3325175"/>
            <a:ext cx="2786988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2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 marL="0" indent="0">
              <a:buSzPts val="2800"/>
            </a:pPr>
            <a:r>
              <a:rPr lang="vi-VN" sz="2000" b="0" dirty="0" err="1">
                <a:latin typeface="#9Slide03 AllRoundGothic" panose="020B0703020202020104" pitchFamily="34" charset="0"/>
              </a:rPr>
              <a:t>Kết</a:t>
            </a:r>
            <a:r>
              <a:rPr lang="vi-VN" sz="2000" b="0" dirty="0">
                <a:latin typeface="#9Slide03 AllRoundGothic" panose="020B0703020202020104" pitchFamily="34" charset="0"/>
              </a:rPr>
              <a:t> </a:t>
            </a:r>
            <a:r>
              <a:rPr lang="vi-VN" sz="2000" b="0" dirty="0" err="1">
                <a:latin typeface="#9Slide03 AllRoundGothic" panose="020B0703020202020104" pitchFamily="34" charset="0"/>
              </a:rPr>
              <a:t>luận</a:t>
            </a:r>
            <a:r>
              <a:rPr lang="vi-VN" sz="2000" b="0" dirty="0">
                <a:latin typeface="#9Slide03 AllRoundGothic" panose="020B0703020202020104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426204" y="327537"/>
            <a:ext cx="674175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/>
              <a:t>UI</a:t>
            </a:r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2507012" y="927315"/>
            <a:ext cx="4129976" cy="659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Giao </a:t>
            </a:r>
            <a:r>
              <a:rPr lang="vi-VN" dirty="0" err="1">
                <a:latin typeface="#9Slide03 Comfortaa Bold" panose="00000800000000000000" pitchFamily="2" charset="0"/>
              </a:rPr>
              <a:t>diện</a:t>
            </a:r>
            <a:r>
              <a:rPr lang="vi-VN" dirty="0">
                <a:latin typeface="#9Slide03 Comfortaa Bold" panose="00000800000000000000" pitchFamily="2" charset="0"/>
              </a:rPr>
              <a:t> đăng </a:t>
            </a:r>
            <a:r>
              <a:rPr lang="vi-VN" dirty="0" err="1">
                <a:latin typeface="#9Slide03 Comfortaa Bold" panose="00000800000000000000" pitchFamily="2" charset="0"/>
              </a:rPr>
              <a:t>ký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và</a:t>
            </a:r>
            <a:r>
              <a:rPr lang="vi-VN" dirty="0">
                <a:latin typeface="#9Slide03 Comfortaa Bold" panose="00000800000000000000" pitchFamily="2" charset="0"/>
              </a:rPr>
              <a:t> đăng </a:t>
            </a:r>
            <a:r>
              <a:rPr lang="vi-VN" dirty="0" err="1">
                <a:latin typeface="#9Slide03 Comfortaa Bold" panose="00000800000000000000" pitchFamily="2" charset="0"/>
              </a:rPr>
              <a:t>nhập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73AE2-830E-E31A-9099-9BBD2C41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2042678"/>
            <a:ext cx="38862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919E82-FF4A-48FB-2A82-BEF7E7E0D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2158"/>
            <a:ext cx="4053840" cy="256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3899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426204" y="327537"/>
            <a:ext cx="674175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/>
              <a:t>UI</a:t>
            </a:r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352748" y="2300376"/>
            <a:ext cx="2289713" cy="542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Giao </a:t>
            </a:r>
            <a:r>
              <a:rPr lang="vi-VN" dirty="0" err="1">
                <a:latin typeface="#9Slide03 Comfortaa Bold" panose="00000800000000000000" pitchFamily="2" charset="0"/>
              </a:rPr>
              <a:t>diện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ứng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dụng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DD7BB2-1EF0-3BD4-5ECE-CE2D23946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t="1293" r="840"/>
          <a:stretch/>
        </p:blipFill>
        <p:spPr bwMode="auto">
          <a:xfrm>
            <a:off x="2875387" y="570330"/>
            <a:ext cx="5609934" cy="3855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7381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426204" y="327537"/>
            <a:ext cx="674175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/>
              <a:t>UI</a:t>
            </a:r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763291" y="2455359"/>
            <a:ext cx="2289713" cy="542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Giao </a:t>
            </a:r>
            <a:r>
              <a:rPr lang="vi-VN" dirty="0" err="1">
                <a:latin typeface="#9Slide03 Comfortaa Bold" panose="00000800000000000000" pitchFamily="2" charset="0"/>
              </a:rPr>
              <a:t>diện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Setting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E2FEF-06A7-72C5-3C06-B9F9A2A7F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474" y="1019176"/>
            <a:ext cx="4686623" cy="2986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10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426204" y="327537"/>
            <a:ext cx="674175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/>
              <a:t>UI</a:t>
            </a:r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763291" y="2455359"/>
            <a:ext cx="2289713" cy="542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Giao </a:t>
            </a:r>
            <a:r>
              <a:rPr lang="vi-VN" err="1">
                <a:latin typeface="#9Slide03 Comfortaa Bold" panose="00000800000000000000" pitchFamily="2" charset="0"/>
              </a:rPr>
              <a:t>diện</a:t>
            </a:r>
            <a:r>
              <a:rPr lang="vi-VN">
                <a:latin typeface="#9Slide03 Comfortaa Bold" panose="00000800000000000000" pitchFamily="2" charset="0"/>
              </a:rPr>
              <a:t> Play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3" name="Picture 2" descr="A picture containing square&#10;&#10;Description automatically generated">
            <a:extLst>
              <a:ext uri="{FF2B5EF4-FFF2-40B4-BE49-F238E27FC236}">
                <a16:creationId xmlns:a16="http://schemas.microsoft.com/office/drawing/2014/main" id="{75630A19-5604-95A9-C4AB-2DA82332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795" y="611112"/>
            <a:ext cx="4472729" cy="3894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539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7"/>
          <p:cNvSpPr/>
          <p:nvPr/>
        </p:nvSpPr>
        <p:spPr>
          <a:xfrm>
            <a:off x="5645025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7"/>
          <p:cNvSpPr/>
          <p:nvPr/>
        </p:nvSpPr>
        <p:spPr>
          <a:xfrm>
            <a:off x="6485150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7"/>
          <p:cNvSpPr/>
          <p:nvPr/>
        </p:nvSpPr>
        <p:spPr>
          <a:xfrm>
            <a:off x="7325275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7"/>
          <p:cNvSpPr/>
          <p:nvPr/>
        </p:nvSpPr>
        <p:spPr>
          <a:xfrm>
            <a:off x="8165400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4;p36">
            <a:extLst>
              <a:ext uri="{FF2B5EF4-FFF2-40B4-BE49-F238E27FC236}">
                <a16:creationId xmlns:a16="http://schemas.microsoft.com/office/drawing/2014/main" id="{8A1AE9E8-E265-52AB-9539-3F5EB2AE0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500" y="2866022"/>
            <a:ext cx="40452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 err="1">
                <a:latin typeface="#9Slide03 AllRoundGothic" panose="020B0703020202020104" pitchFamily="34" charset="0"/>
              </a:rPr>
              <a:t>Kết</a:t>
            </a:r>
            <a:r>
              <a:rPr lang="vi-VN" sz="4400" dirty="0">
                <a:latin typeface="#9Slide03 AllRoundGothic" panose="020B0703020202020104" pitchFamily="34" charset="0"/>
              </a:rPr>
              <a:t> </a:t>
            </a:r>
            <a:r>
              <a:rPr lang="vi-VN" sz="4400" dirty="0" err="1">
                <a:latin typeface="#9Slide03 AllRoundGothic" panose="020B0703020202020104" pitchFamily="34" charset="0"/>
              </a:rPr>
              <a:t>luận</a:t>
            </a:r>
            <a:endParaRPr sz="4400" dirty="0">
              <a:latin typeface="#9Slide03 AllRoundGothic" panose="020B0703020202020104" pitchFamily="34" charset="0"/>
            </a:endParaRPr>
          </a:p>
        </p:txBody>
      </p:sp>
      <p:sp>
        <p:nvSpPr>
          <p:cNvPr id="13" name="Google Shape;366;p36">
            <a:extLst>
              <a:ext uri="{FF2B5EF4-FFF2-40B4-BE49-F238E27FC236}">
                <a16:creationId xmlns:a16="http://schemas.microsoft.com/office/drawing/2014/main" id="{B879CC63-1E83-784F-3CC8-872DE0C1D0A7}"/>
              </a:ext>
            </a:extLst>
          </p:cNvPr>
          <p:cNvSpPr txBox="1">
            <a:spLocks/>
          </p:cNvSpPr>
          <p:nvPr/>
        </p:nvSpPr>
        <p:spPr>
          <a:xfrm>
            <a:off x="2914059" y="902522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2000"/>
            </a:pPr>
            <a:r>
              <a:rPr lang="vi-VN" sz="12000" b="1">
                <a:solidFill>
                  <a:schemeClr val="dk1"/>
                </a:solidFill>
                <a:latin typeface="Oranienbaum"/>
                <a:sym typeface="Oranienbaum"/>
              </a:rPr>
              <a:t>04</a:t>
            </a:r>
            <a:endParaRPr lang="en" sz="12000" b="1" dirty="0">
              <a:solidFill>
                <a:schemeClr val="dk1"/>
              </a:solidFill>
              <a:latin typeface="Oranienbaum"/>
              <a:sym typeface="Oranienbaum"/>
            </a:endParaRPr>
          </a:p>
        </p:txBody>
      </p:sp>
    </p:spTree>
    <p:extLst>
      <p:ext uri="{BB962C8B-B14F-4D97-AF65-F5344CB8AC3E}">
        <p14:creationId xmlns:p14="http://schemas.microsoft.com/office/powerpoint/2010/main" val="324043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5"/>
          <p:cNvSpPr txBox="1">
            <a:spLocks noGrp="1"/>
          </p:cNvSpPr>
          <p:nvPr>
            <p:ph type="body" idx="4294967295"/>
          </p:nvPr>
        </p:nvSpPr>
        <p:spPr>
          <a:xfrm>
            <a:off x="445354" y="380149"/>
            <a:ext cx="4192291" cy="1789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1125" lvl="0" indent="4763">
              <a:buClr>
                <a:srgbClr val="273D40"/>
              </a:buClr>
              <a:buSzPts val="600"/>
              <a:buFont typeface="Arial"/>
              <a:buChar char="-"/>
              <a:tabLst>
                <a:tab pos="4114800" algn="ctr"/>
                <a:tab pos="5580380" algn="r"/>
              </a:tabLst>
            </a:pP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Màu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sắc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hài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hòa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dễ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chịu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, </a:t>
            </a: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dễ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xài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, </a:t>
            </a: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giao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diện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đơ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giản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dễ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dùng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.</a:t>
            </a:r>
          </a:p>
          <a:p>
            <a:pPr marL="111125" lvl="0" indent="4763">
              <a:buClr>
                <a:srgbClr val="273D40"/>
              </a:buClr>
              <a:buSzPts val="600"/>
              <a:buFont typeface="Arial"/>
              <a:buChar char="-"/>
              <a:tabLst>
                <a:tab pos="4114800" algn="ctr"/>
                <a:tab pos="5580380" algn="r"/>
              </a:tabLst>
            </a:pP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Đánh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với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AI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giúp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bạn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tự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nâng cao tay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nghề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.</a:t>
            </a:r>
            <a:endParaRPr lang="en-US" sz="1200" b="0" dirty="0">
              <a:solidFill>
                <a:schemeClr val="accent1"/>
              </a:solidFill>
              <a:latin typeface="#9Slide03 Comfortaa Bold" panose="00000800000000000000" pitchFamily="2" charset="0"/>
              <a:cs typeface="Arial"/>
              <a:sym typeface="Arial"/>
            </a:endParaRPr>
          </a:p>
        </p:txBody>
      </p:sp>
      <p:sp>
        <p:nvSpPr>
          <p:cNvPr id="572" name="Google Shape;572;p45"/>
          <p:cNvSpPr/>
          <p:nvPr/>
        </p:nvSpPr>
        <p:spPr>
          <a:xfrm>
            <a:off x="1022000" y="2045000"/>
            <a:ext cx="179100" cy="1791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5"/>
          <p:cNvSpPr/>
          <p:nvPr/>
        </p:nvSpPr>
        <p:spPr>
          <a:xfrm>
            <a:off x="1692200" y="2045000"/>
            <a:ext cx="179100" cy="1791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5"/>
          <p:cNvSpPr/>
          <p:nvPr/>
        </p:nvSpPr>
        <p:spPr>
          <a:xfrm>
            <a:off x="2362400" y="2045000"/>
            <a:ext cx="179100" cy="1791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68;p45">
            <a:extLst>
              <a:ext uri="{FF2B5EF4-FFF2-40B4-BE49-F238E27FC236}">
                <a16:creationId xmlns:a16="http://schemas.microsoft.com/office/drawing/2014/main" id="{924249EC-75E0-979D-A535-48837F2AF0CC}"/>
              </a:ext>
            </a:extLst>
          </p:cNvPr>
          <p:cNvSpPr txBox="1">
            <a:spLocks/>
          </p:cNvSpPr>
          <p:nvPr/>
        </p:nvSpPr>
        <p:spPr>
          <a:xfrm>
            <a:off x="522410" y="2774195"/>
            <a:ext cx="3859079" cy="109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2900" b="1" i="0" u="none" strike="noStrike" cap="none">
                <a:solidFill>
                  <a:schemeClr val="lt2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Char char="-"/>
              <a:tabLst>
                <a:tab pos="4114800" algn="ctr"/>
                <a:tab pos="5580380" algn="r"/>
              </a:tabLst>
            </a:pP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Do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thiếu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kinh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nghiệm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về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thuật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toán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AI nên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còn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nhiều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thiếu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sót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.</a:t>
            </a:r>
          </a:p>
          <a:p>
            <a:pPr marL="0" indent="0">
              <a:buClr>
                <a:srgbClr val="273D40"/>
              </a:buClr>
              <a:buSzPts val="600"/>
              <a:buFont typeface="Arial"/>
              <a:buChar char="-"/>
              <a:tabLst>
                <a:tab pos="4114800" algn="ctr"/>
                <a:tab pos="5580380" algn="r"/>
              </a:tabLst>
            </a:pPr>
            <a:endParaRPr lang="en-US" sz="1200" b="0" dirty="0">
              <a:solidFill>
                <a:schemeClr val="accent1"/>
              </a:solidFill>
              <a:latin typeface="#9Slide03 Comfortaa Bold" panose="00000800000000000000" pitchFamily="2" charset="0"/>
              <a:cs typeface="Arial"/>
              <a:sym typeface="Arial"/>
            </a:endParaRPr>
          </a:p>
          <a:p>
            <a:pPr marL="0" indent="0">
              <a:buClr>
                <a:srgbClr val="273D40"/>
              </a:buClr>
              <a:buSzPts val="600"/>
              <a:buFont typeface="Arial"/>
              <a:buChar char="-"/>
              <a:tabLst>
                <a:tab pos="4114800" algn="ctr"/>
                <a:tab pos="5580380" algn="r"/>
              </a:tabLst>
            </a:pP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Vẫn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chưa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thực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tế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hóa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được</a:t>
            </a:r>
            <a:r>
              <a:rPr lang="en-US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một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số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chức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năng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của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</a:t>
            </a:r>
            <a:r>
              <a:rPr lang="vi-VN" sz="1200" b="0" dirty="0" err="1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Cờ</a:t>
            </a:r>
            <a:r>
              <a:rPr lang="vi-VN" sz="1200" b="0" dirty="0">
                <a:solidFill>
                  <a:schemeClr val="accent1"/>
                </a:solidFill>
                <a:latin typeface="#9Slide03 Comfortaa Bold" panose="00000800000000000000" pitchFamily="2" charset="0"/>
                <a:cs typeface="Arial"/>
                <a:sym typeface="Arial"/>
              </a:rPr>
              <a:t> Vua.</a:t>
            </a:r>
            <a:endParaRPr lang="en-US" sz="1200" b="0" dirty="0">
              <a:solidFill>
                <a:schemeClr val="accent1"/>
              </a:solidFill>
              <a:latin typeface="#9Slide03 Comfortaa Bold" panose="00000800000000000000" pitchFamily="2" charset="0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66"/>
          <p:cNvSpPr txBox="1">
            <a:spLocks noGrp="1"/>
          </p:cNvSpPr>
          <p:nvPr>
            <p:ph type="ctrTitle"/>
          </p:nvPr>
        </p:nvSpPr>
        <p:spPr>
          <a:xfrm>
            <a:off x="2178025" y="723700"/>
            <a:ext cx="4788000" cy="10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33" name="Google Shape;1333;p66"/>
          <p:cNvSpPr txBox="1">
            <a:spLocks noGrp="1"/>
          </p:cNvSpPr>
          <p:nvPr>
            <p:ph type="subTitle" idx="2"/>
          </p:nvPr>
        </p:nvSpPr>
        <p:spPr>
          <a:xfrm>
            <a:off x="2274425" y="1704625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grpSp>
        <p:nvGrpSpPr>
          <p:cNvPr id="1334" name="Google Shape;1334;p66"/>
          <p:cNvGrpSpPr/>
          <p:nvPr/>
        </p:nvGrpSpPr>
        <p:grpSpPr>
          <a:xfrm>
            <a:off x="1917138" y="1137288"/>
            <a:ext cx="897350" cy="179100"/>
            <a:chOff x="1456300" y="2782838"/>
            <a:chExt cx="897350" cy="179100"/>
          </a:xfrm>
        </p:grpSpPr>
        <p:sp>
          <p:nvSpPr>
            <p:cNvPr id="1335" name="Google Shape;1335;p66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6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6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66"/>
          <p:cNvGrpSpPr/>
          <p:nvPr/>
        </p:nvGrpSpPr>
        <p:grpSpPr>
          <a:xfrm>
            <a:off x="6329513" y="1137288"/>
            <a:ext cx="897350" cy="179100"/>
            <a:chOff x="1456300" y="2782838"/>
            <a:chExt cx="897350" cy="179100"/>
          </a:xfrm>
        </p:grpSpPr>
        <p:sp>
          <p:nvSpPr>
            <p:cNvPr id="1339" name="Google Shape;1339;p66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6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6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66"/>
          <p:cNvSpPr txBox="1"/>
          <p:nvPr/>
        </p:nvSpPr>
        <p:spPr>
          <a:xfrm>
            <a:off x="3072025" y="4245638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</a:t>
            </a:r>
            <a:endParaRPr sz="10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343" name="Google Shape;1343;p66"/>
          <p:cNvGrpSpPr/>
          <p:nvPr/>
        </p:nvGrpSpPr>
        <p:grpSpPr>
          <a:xfrm>
            <a:off x="4376892" y="3347012"/>
            <a:ext cx="387661" cy="387661"/>
            <a:chOff x="1379798" y="1723250"/>
            <a:chExt cx="397887" cy="397887"/>
          </a:xfrm>
        </p:grpSpPr>
        <p:sp>
          <p:nvSpPr>
            <p:cNvPr id="1344" name="Google Shape;1344;p6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66"/>
          <p:cNvGrpSpPr/>
          <p:nvPr/>
        </p:nvGrpSpPr>
        <p:grpSpPr>
          <a:xfrm>
            <a:off x="3314771" y="3347012"/>
            <a:ext cx="387681" cy="387661"/>
            <a:chOff x="266768" y="1721375"/>
            <a:chExt cx="397907" cy="397887"/>
          </a:xfrm>
        </p:grpSpPr>
        <p:sp>
          <p:nvSpPr>
            <p:cNvPr id="1349" name="Google Shape;1349;p6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66"/>
          <p:cNvGrpSpPr/>
          <p:nvPr/>
        </p:nvGrpSpPr>
        <p:grpSpPr>
          <a:xfrm>
            <a:off x="3845852" y="3347012"/>
            <a:ext cx="387641" cy="387661"/>
            <a:chOff x="864491" y="1723250"/>
            <a:chExt cx="397866" cy="397887"/>
          </a:xfrm>
        </p:grpSpPr>
        <p:sp>
          <p:nvSpPr>
            <p:cNvPr id="1352" name="Google Shape;1352;p6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66"/>
          <p:cNvSpPr/>
          <p:nvPr/>
        </p:nvSpPr>
        <p:spPr>
          <a:xfrm>
            <a:off x="4907952" y="3382240"/>
            <a:ext cx="388846" cy="31714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66"/>
          <p:cNvGrpSpPr/>
          <p:nvPr/>
        </p:nvGrpSpPr>
        <p:grpSpPr>
          <a:xfrm>
            <a:off x="5440204" y="3346360"/>
            <a:ext cx="388966" cy="388966"/>
            <a:chOff x="1190625" y="238125"/>
            <a:chExt cx="5235075" cy="5235075"/>
          </a:xfrm>
        </p:grpSpPr>
        <p:sp>
          <p:nvSpPr>
            <p:cNvPr id="1357" name="Google Shape;1357;p66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6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135137" y="2509756"/>
            <a:ext cx="477638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 err="1">
                <a:latin typeface="#9Slide03 AllRoundGothic" panose="020B0703020202020104" pitchFamily="34" charset="0"/>
              </a:rPr>
              <a:t>Giới</a:t>
            </a:r>
            <a:r>
              <a:rPr lang="vi-VN" sz="4400" dirty="0">
                <a:latin typeface="#9Slide03 AllRoundGothic" panose="020B0703020202020104" pitchFamily="34" charset="0"/>
              </a:rPr>
              <a:t> </a:t>
            </a:r>
            <a:r>
              <a:rPr lang="vi-VN" sz="4400" dirty="0" err="1">
                <a:latin typeface="#9Slide03 AllRoundGothic" panose="020B0703020202020104" pitchFamily="34" charset="0"/>
              </a:rPr>
              <a:t>thiệu</a:t>
            </a:r>
            <a:r>
              <a:rPr lang="vi-VN" sz="4400" dirty="0">
                <a:latin typeface="#9Slide03 AllRoundGothic" panose="020B0703020202020104" pitchFamily="34" charset="0"/>
              </a:rPr>
              <a:t> </a:t>
            </a:r>
            <a:r>
              <a:rPr lang="vi-VN" sz="4400" dirty="0" err="1">
                <a:latin typeface="#9Slide03 AllRoundGothic" panose="020B0703020202020104" pitchFamily="34" charset="0"/>
              </a:rPr>
              <a:t>đề</a:t>
            </a:r>
            <a:r>
              <a:rPr lang="vi-VN" sz="4400" dirty="0">
                <a:latin typeface="#9Slide03 AllRoundGothic" panose="020B0703020202020104" pitchFamily="34" charset="0"/>
              </a:rPr>
              <a:t> </a:t>
            </a:r>
            <a:r>
              <a:rPr lang="vi-VN" sz="4400" dirty="0" err="1">
                <a:latin typeface="#9Slide03 AllRoundGothic" panose="020B0703020202020104" pitchFamily="34" charset="0"/>
              </a:rPr>
              <a:t>tài</a:t>
            </a:r>
            <a:endParaRPr sz="4400" dirty="0">
              <a:latin typeface="#9Slide03 AllRoundGothic" panose="020B0703020202020104" pitchFamily="34" charset="0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dirty="0"/>
          </a:p>
        </p:txBody>
      </p:sp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588264" y="1345712"/>
            <a:ext cx="5766570" cy="2790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vi-VN" dirty="0" err="1">
                <a:latin typeface="#9Slide03 Comfortaa Bold" panose="00000800000000000000" pitchFamily="2" charset="0"/>
              </a:rPr>
              <a:t>Một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game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cờ</a:t>
            </a:r>
            <a:r>
              <a:rPr lang="vi-VN" dirty="0">
                <a:latin typeface="#9Slide03 Comfortaa Bold" panose="00000800000000000000" pitchFamily="2" charset="0"/>
              </a:rPr>
              <a:t> vua </a:t>
            </a:r>
            <a:r>
              <a:rPr lang="vi-VN" dirty="0" err="1">
                <a:latin typeface="#9Slide03 Comfortaa Bold" panose="00000800000000000000" pitchFamily="2" charset="0"/>
              </a:rPr>
              <a:t>với</a:t>
            </a:r>
            <a:r>
              <a:rPr lang="vi-VN" dirty="0">
                <a:latin typeface="#9Slide03 Comfortaa Bold" panose="00000800000000000000" pitchFamily="2" charset="0"/>
              </a:rPr>
              <a:t> AI </a:t>
            </a:r>
            <a:r>
              <a:rPr lang="vi-VN" dirty="0" err="1">
                <a:latin typeface="#9Slide03 Comfortaa Bold" panose="00000800000000000000" pitchFamily="2" charset="0"/>
              </a:rPr>
              <a:t>dùng</a:t>
            </a:r>
            <a:r>
              <a:rPr lang="vi-VN" dirty="0">
                <a:latin typeface="#9Slide03 Comfortaa Bold" panose="00000800000000000000" pitchFamily="2" charset="0"/>
              </a:rPr>
              <a:t> ngôn </a:t>
            </a:r>
            <a:r>
              <a:rPr lang="vi-VN" dirty="0" err="1">
                <a:latin typeface="#9Slide03 Comfortaa Bold" panose="00000800000000000000" pitchFamily="2" charset="0"/>
              </a:rPr>
              <a:t>ngữ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vi-VN" dirty="0">
              <a:latin typeface="#9Slide03 Comfortaa Bold" panose="000008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vi-VN" dirty="0" err="1">
                <a:latin typeface="#9Slide03 Comfortaa Bold" panose="00000800000000000000" pitchFamily="2" charset="0"/>
              </a:rPr>
              <a:t>Đề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tài</a:t>
            </a:r>
            <a:r>
              <a:rPr lang="vi-VN" dirty="0">
                <a:latin typeface="#9Slide03 Comfortaa Bold" panose="00000800000000000000" pitchFamily="2" charset="0"/>
              </a:rPr>
              <a:t> tuy </a:t>
            </a:r>
            <a:r>
              <a:rPr lang="vi-VN" dirty="0" err="1">
                <a:latin typeface="#9Slide03 Comfortaa Bold" panose="00000800000000000000" pitchFamily="2" charset="0"/>
              </a:rPr>
              <a:t>cũ</a:t>
            </a:r>
            <a:r>
              <a:rPr lang="vi-VN" dirty="0">
                <a:latin typeface="#9Slide03 Comfortaa Bold" panose="00000800000000000000" pitchFamily="2" charset="0"/>
              </a:rPr>
              <a:t> nhưng </a:t>
            </a:r>
            <a:r>
              <a:rPr lang="vi-VN" dirty="0" err="1">
                <a:latin typeface="#9Slide03 Comfortaa Bold" panose="00000800000000000000" pitchFamily="2" charset="0"/>
              </a:rPr>
              <a:t>vẫn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giúp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rất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nhiều</a:t>
            </a:r>
            <a:r>
              <a:rPr lang="vi-VN" dirty="0">
                <a:latin typeface="#9Slide03 Comfortaa Bold" panose="00000800000000000000" pitchFamily="2" charset="0"/>
              </a:rPr>
              <a:t> trong </a:t>
            </a:r>
            <a:r>
              <a:rPr lang="vi-VN" dirty="0" err="1">
                <a:latin typeface="#9Slide03 Comfortaa Bold" panose="00000800000000000000" pitchFamily="2" charset="0"/>
              </a:rPr>
              <a:t>việc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luyện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tập</a:t>
            </a:r>
            <a:r>
              <a:rPr lang="vi-VN" dirty="0">
                <a:latin typeface="#9Slide03 Comfortaa Bold" panose="00000800000000000000" pitchFamily="2" charset="0"/>
              </a:rPr>
              <a:t>, </a:t>
            </a:r>
            <a:r>
              <a:rPr lang="vi-VN" dirty="0" err="1">
                <a:latin typeface="#9Slide03 Comfortaa Bold" panose="00000800000000000000" pitchFamily="2" charset="0"/>
              </a:rPr>
              <a:t>học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hỏi</a:t>
            </a:r>
            <a:r>
              <a:rPr lang="vi-VN" dirty="0">
                <a:latin typeface="#9Slide03 Comfortaa Bold" panose="00000800000000000000" pitchFamily="2" charset="0"/>
              </a:rPr>
              <a:t> thêm </a:t>
            </a:r>
            <a:r>
              <a:rPr lang="vi-VN" dirty="0" err="1">
                <a:latin typeface="#9Slide03 Comfortaa Bold" panose="00000800000000000000" pitchFamily="2" charset="0"/>
              </a:rPr>
              <a:t>những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kiến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thức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thú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vị</a:t>
            </a:r>
            <a:r>
              <a:rPr lang="vi-VN" dirty="0">
                <a:latin typeface="#9Slide03 Comfortaa Bold" panose="00000800000000000000" pitchFamily="2" charset="0"/>
              </a:rPr>
              <a:t> qua </a:t>
            </a: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vi-VN" dirty="0">
              <a:latin typeface="#9Slide03 Comfortaa Bold" panose="000008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vi-VN" dirty="0" err="1">
                <a:latin typeface="#9Slide03 Comfortaa Bold" panose="00000800000000000000" pitchFamily="2" charset="0"/>
              </a:rPr>
              <a:t>Ngoài</a:t>
            </a:r>
            <a:r>
              <a:rPr lang="vi-VN" dirty="0">
                <a:latin typeface="#9Slide03 Comfortaa Bold" panose="00000800000000000000" pitchFamily="2" charset="0"/>
              </a:rPr>
              <a:t> ra </a:t>
            </a:r>
            <a:r>
              <a:rPr lang="vi-VN" dirty="0" err="1">
                <a:latin typeface="#9Slide03 Comfortaa Bold" panose="00000800000000000000" pitchFamily="2" charset="0"/>
              </a:rPr>
              <a:t>còn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kết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hợp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một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số</a:t>
            </a:r>
            <a:r>
              <a:rPr lang="vi-VN" dirty="0">
                <a:latin typeface="#9Slide03 Comfortaa Bold" panose="00000800000000000000" pitchFamily="2" charset="0"/>
              </a:rPr>
              <a:t> tinh năng cơ </a:t>
            </a:r>
            <a:r>
              <a:rPr lang="vi-VN" dirty="0" err="1">
                <a:latin typeface="#9Slide03 Comfortaa Bold" panose="00000800000000000000" pitchFamily="2" charset="0"/>
              </a:rPr>
              <a:t>bản</a:t>
            </a:r>
            <a:r>
              <a:rPr lang="vi-VN" dirty="0">
                <a:latin typeface="#9Slide03 Comfortaa Bold" panose="00000800000000000000" pitchFamily="2" charset="0"/>
              </a:rPr>
              <a:t> như đăng </a:t>
            </a:r>
            <a:r>
              <a:rPr lang="vi-VN" dirty="0" err="1">
                <a:latin typeface="#9Slide03 Comfortaa Bold" panose="00000800000000000000" pitchFamily="2" charset="0"/>
              </a:rPr>
              <a:t>nhập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với</a:t>
            </a:r>
            <a:r>
              <a:rPr lang="vi-VN" dirty="0">
                <a:latin typeface="#9Slide03 Comfortaa Bold" panose="00000800000000000000" pitchFamily="2" charset="0"/>
              </a:rPr>
              <a:t> CSDL , </a:t>
            </a:r>
            <a:r>
              <a:rPr lang="vi-VN" dirty="0" err="1">
                <a:latin typeface="#9Slide03 Comfortaa Bold" panose="00000800000000000000" pitchFamily="2" charset="0"/>
              </a:rPr>
              <a:t>thiết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kế</a:t>
            </a:r>
            <a:r>
              <a:rPr lang="vi-VN" dirty="0">
                <a:latin typeface="#9Slide03 Comfortaa Bold" panose="00000800000000000000" pitchFamily="2" charset="0"/>
              </a:rPr>
              <a:t> giao </a:t>
            </a:r>
            <a:r>
              <a:rPr lang="vi-VN" dirty="0" err="1">
                <a:latin typeface="#9Slide03 Comfortaa Bold" panose="00000800000000000000" pitchFamily="2" charset="0"/>
              </a:rPr>
              <a:t>diện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với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GUI.</a:t>
            </a:r>
            <a:endParaRPr dirty="0">
              <a:latin typeface="#9Slide03 Comfortaa Bold" panose="00000800000000000000" pitchFamily="2" charset="0"/>
            </a:endParaRPr>
          </a:p>
        </p:txBody>
      </p:sp>
      <p:grpSp>
        <p:nvGrpSpPr>
          <p:cNvPr id="376" name="Google Shape;376;p37"/>
          <p:cNvGrpSpPr/>
          <p:nvPr/>
        </p:nvGrpSpPr>
        <p:grpSpPr>
          <a:xfrm>
            <a:off x="6555783" y="1692550"/>
            <a:ext cx="2092272" cy="1895308"/>
            <a:chOff x="5673099" y="1739783"/>
            <a:chExt cx="2750902" cy="2277618"/>
          </a:xfrm>
        </p:grpSpPr>
        <p:sp>
          <p:nvSpPr>
            <p:cNvPr id="377" name="Google Shape;377;p37"/>
            <p:cNvSpPr/>
            <p:nvPr/>
          </p:nvSpPr>
          <p:spPr>
            <a:xfrm>
              <a:off x="56730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2514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8298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74082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9866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56730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62514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8298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74082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9866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56730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62514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68298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74082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9866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7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93" name="Google Shape;393;p37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4;p36">
            <a:extLst>
              <a:ext uri="{FF2B5EF4-FFF2-40B4-BE49-F238E27FC236}">
                <a16:creationId xmlns:a16="http://schemas.microsoft.com/office/drawing/2014/main" id="{4B928549-3F22-28E2-83BF-B3278CE7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795" y="3540393"/>
            <a:ext cx="454391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#9Slide03 AllRoundGothic" panose="020B0703020202020104" pitchFamily="34" charset="0"/>
              </a:rPr>
              <a:t>Cơ </a:t>
            </a:r>
            <a:r>
              <a:rPr lang="vi-VN" sz="4400" dirty="0" err="1">
                <a:latin typeface="#9Slide03 AllRoundGothic" panose="020B0703020202020104" pitchFamily="34" charset="0"/>
              </a:rPr>
              <a:t>sở</a:t>
            </a:r>
            <a:r>
              <a:rPr lang="vi-VN" sz="4400" dirty="0">
                <a:latin typeface="#9Slide03 AllRoundGothic" panose="020B0703020202020104" pitchFamily="34" charset="0"/>
              </a:rPr>
              <a:t> </a:t>
            </a:r>
            <a:r>
              <a:rPr lang="vi-VN" sz="4400" dirty="0" err="1">
                <a:latin typeface="#9Slide03 AllRoundGothic" panose="020B0703020202020104" pitchFamily="34" charset="0"/>
              </a:rPr>
              <a:t>lý</a:t>
            </a:r>
            <a:r>
              <a:rPr lang="vi-VN" sz="4400" dirty="0">
                <a:latin typeface="#9Slide03 AllRoundGothic" panose="020B0703020202020104" pitchFamily="34" charset="0"/>
              </a:rPr>
              <a:t> </a:t>
            </a:r>
            <a:r>
              <a:rPr lang="vi-VN" sz="4400" dirty="0" err="1">
                <a:latin typeface="#9Slide03 AllRoundGothic" panose="020B0703020202020104" pitchFamily="34" charset="0"/>
              </a:rPr>
              <a:t>thuyết</a:t>
            </a:r>
            <a:endParaRPr sz="4400" dirty="0">
              <a:latin typeface="#9Slide03 AllRoundGothic" panose="020B0703020202020104" pitchFamily="34" charset="0"/>
            </a:endParaRPr>
          </a:p>
        </p:txBody>
      </p:sp>
      <p:sp>
        <p:nvSpPr>
          <p:cNvPr id="9" name="Google Shape;366;p36">
            <a:extLst>
              <a:ext uri="{FF2B5EF4-FFF2-40B4-BE49-F238E27FC236}">
                <a16:creationId xmlns:a16="http://schemas.microsoft.com/office/drawing/2014/main" id="{1AC6C204-0DEC-3DB6-8607-F94C518E7530}"/>
              </a:ext>
            </a:extLst>
          </p:cNvPr>
          <p:cNvSpPr txBox="1">
            <a:spLocks/>
          </p:cNvSpPr>
          <p:nvPr/>
        </p:nvSpPr>
        <p:spPr>
          <a:xfrm>
            <a:off x="1093008" y="1917662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2000"/>
            </a:pPr>
            <a:r>
              <a:rPr lang="vi-VN" sz="12000" b="1" dirty="0">
                <a:solidFill>
                  <a:schemeClr val="dk1"/>
                </a:solidFill>
                <a:latin typeface="Oranienbaum"/>
                <a:sym typeface="Oranienbaum"/>
              </a:rPr>
              <a:t>02</a:t>
            </a:r>
            <a:endParaRPr lang="en" sz="12000" b="1" dirty="0">
              <a:solidFill>
                <a:schemeClr val="dk1"/>
              </a:solidFill>
              <a:latin typeface="Oranienbaum"/>
              <a:sym typeface="Oranienba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604074" y="488937"/>
            <a:ext cx="5935851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Giới</a:t>
            </a:r>
            <a:r>
              <a:rPr lang="vi-VN" sz="3200" dirty="0"/>
              <a:t> </a:t>
            </a:r>
            <a:r>
              <a:rPr lang="vi-VN" sz="3200" dirty="0" err="1"/>
              <a:t>thiệu</a:t>
            </a:r>
            <a:r>
              <a:rPr lang="vi-VN" sz="3200" dirty="0"/>
              <a:t> </a:t>
            </a:r>
            <a:r>
              <a:rPr lang="vi-VN" sz="3200" dirty="0" err="1"/>
              <a:t>Java</a:t>
            </a:r>
            <a:r>
              <a:rPr lang="vi-VN" sz="3200" dirty="0"/>
              <a:t>, </a:t>
            </a:r>
            <a:r>
              <a:rPr lang="vi-VN" sz="3200" dirty="0" err="1"/>
              <a:t>Java</a:t>
            </a:r>
            <a:r>
              <a:rPr lang="vi-VN" sz="3200" dirty="0"/>
              <a:t> GUI</a:t>
            </a:r>
          </a:p>
        </p:txBody>
      </p:sp>
      <p:sp>
        <p:nvSpPr>
          <p:cNvPr id="10" name="Google Shape;375;p37">
            <a:extLst>
              <a:ext uri="{FF2B5EF4-FFF2-40B4-BE49-F238E27FC236}">
                <a16:creationId xmlns:a16="http://schemas.microsoft.com/office/drawing/2014/main" id="{8789A68E-B6F8-2555-1610-FB093405333C}"/>
              </a:ext>
            </a:extLst>
          </p:cNvPr>
          <p:cNvSpPr txBox="1">
            <a:spLocks/>
          </p:cNvSpPr>
          <p:nvPr/>
        </p:nvSpPr>
        <p:spPr>
          <a:xfrm>
            <a:off x="1006718" y="1368959"/>
            <a:ext cx="6835423" cy="2790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231775">
              <a:buClr>
                <a:srgbClr val="273D40"/>
              </a:buClr>
              <a:buSzPts val="600"/>
            </a:pPr>
            <a:r>
              <a:rPr lang="en-US" dirty="0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ngôn </a:t>
            </a:r>
            <a:r>
              <a:rPr lang="vi-VN" dirty="0" err="1">
                <a:latin typeface="#9Slide03 Comfortaa Bold" panose="00000800000000000000" pitchFamily="2" charset="0"/>
              </a:rPr>
              <a:t>ngữ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lập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trình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hướng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đối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</a:p>
          <a:p>
            <a:pPr lvl="0" indent="231775">
              <a:buClr>
                <a:srgbClr val="273D40"/>
              </a:buClr>
              <a:buSzPts val="600"/>
            </a:pPr>
            <a:endParaRPr lang="vi-VN" dirty="0">
              <a:latin typeface="#9Slide03 Comfortaa Bold" panose="00000800000000000000" pitchFamily="2" charset="0"/>
            </a:endParaRPr>
          </a:p>
          <a:p>
            <a:pPr lvl="0" indent="231775">
              <a:buClr>
                <a:srgbClr val="273D40"/>
              </a:buClr>
              <a:buSzPts val="600"/>
            </a:pPr>
            <a:r>
              <a:rPr lang="en-US" dirty="0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được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phát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triển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bởi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James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Gosling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và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đồng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nghiệp</a:t>
            </a:r>
            <a:r>
              <a:rPr lang="vi-VN" dirty="0">
                <a:latin typeface="#9Slide03 Comfortaa Bold" panose="00000800000000000000" pitchFamily="2" charset="0"/>
              </a:rPr>
              <a:t> ở Sun </a:t>
            </a:r>
            <a:r>
              <a:rPr lang="vi-VN" dirty="0" err="1">
                <a:latin typeface="#9Slide03 Comfortaa Bold" panose="00000800000000000000" pitchFamily="2" charset="0"/>
              </a:rPr>
              <a:t>MicroSystem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</a:p>
          <a:p>
            <a:pPr lvl="0" indent="231775">
              <a:buClr>
                <a:srgbClr val="273D40"/>
              </a:buClr>
              <a:buSzPts val="600"/>
            </a:pPr>
            <a:endParaRPr lang="vi-VN" dirty="0">
              <a:latin typeface="#9Slide03 Comfortaa Bold" panose="00000800000000000000" pitchFamily="2" charset="0"/>
            </a:endParaRPr>
          </a:p>
          <a:p>
            <a:pPr lvl="0" indent="231775">
              <a:buClr>
                <a:srgbClr val="273D40"/>
              </a:buClr>
              <a:buSzPts val="600"/>
            </a:pPr>
            <a:r>
              <a:rPr lang="en-US" dirty="0" err="1">
                <a:latin typeface="#9Slide03 Comfortaa Bold" panose="00000800000000000000" pitchFamily="2" charset="0"/>
              </a:rPr>
              <a:t>Các</a:t>
            </a:r>
            <a:r>
              <a:rPr lang="vi-VN" dirty="0">
                <a:latin typeface="#9Slide03 Comfortaa Bold" panose="00000800000000000000" pitchFamily="2" charset="0"/>
              </a:rPr>
              <a:t> phiên </a:t>
            </a:r>
            <a:r>
              <a:rPr lang="vi-VN" dirty="0" err="1">
                <a:latin typeface="#9Slide03 Comfortaa Bold" panose="00000800000000000000" pitchFamily="2" charset="0"/>
              </a:rPr>
              <a:t>bản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của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:  </a:t>
            </a:r>
          </a:p>
          <a:p>
            <a:pPr lvl="0" indent="231775">
              <a:buClr>
                <a:srgbClr val="273D40"/>
              </a:buClr>
              <a:buSzPts val="600"/>
            </a:pPr>
            <a:endParaRPr lang="en-US" dirty="0">
              <a:latin typeface="#9Slide03 Comfortaa Bold" panose="00000800000000000000" pitchFamily="2" charset="0"/>
            </a:endParaRPr>
          </a:p>
          <a:p>
            <a:pPr marL="285750" lvl="0" indent="-285750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SE: 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nền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tảng</a:t>
            </a:r>
            <a:r>
              <a:rPr lang="vi-VN" dirty="0">
                <a:latin typeface="#9Slide03 Comfortaa Bold" panose="00000800000000000000" pitchFamily="2" charset="0"/>
              </a:rPr>
              <a:t> cơ </a:t>
            </a:r>
            <a:r>
              <a:rPr lang="vi-VN" dirty="0" err="1">
                <a:latin typeface="#9Slide03 Comfortaa Bold" panose="00000800000000000000" pitchFamily="2" charset="0"/>
              </a:rPr>
              <a:t>bản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phát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triển</a:t>
            </a:r>
            <a:r>
              <a:rPr lang="vi-VN" dirty="0">
                <a:latin typeface="#9Slide03 Comfortaa Bold" panose="00000800000000000000" pitchFamily="2" charset="0"/>
              </a:rPr>
              <a:t> giao </a:t>
            </a:r>
            <a:r>
              <a:rPr lang="vi-VN" dirty="0" err="1">
                <a:latin typeface="#9Slide03 Comfortaa Bold" panose="00000800000000000000" pitchFamily="2" charset="0"/>
              </a:rPr>
              <a:t>diênn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ứng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dụng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Winform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  <a:endParaRPr lang="en-US" dirty="0">
              <a:latin typeface="#9Slide03 Comfortaa Bold" panose="00000800000000000000" pitchFamily="2" charset="0"/>
            </a:endParaRPr>
          </a:p>
          <a:p>
            <a:pPr marL="285750" lvl="0" indent="-285750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EE: </a:t>
            </a:r>
            <a:r>
              <a:rPr lang="vi-VN" dirty="0" err="1">
                <a:latin typeface="#9Slide03 Comfortaa Bold" panose="00000800000000000000" pitchFamily="2" charset="0"/>
              </a:rPr>
              <a:t>Dựa</a:t>
            </a:r>
            <a:r>
              <a:rPr lang="vi-VN" dirty="0">
                <a:latin typeface="#9Slide03 Comfortaa Bold" panose="00000800000000000000" pitchFamily="2" charset="0"/>
              </a:rPr>
              <a:t> trên SE  nhưng </a:t>
            </a:r>
            <a:r>
              <a:rPr lang="vi-VN" dirty="0" err="1">
                <a:latin typeface="#9Slide03 Comfortaa Bold" panose="00000800000000000000" pitchFamily="2" charset="0"/>
              </a:rPr>
              <a:t>dùng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để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phát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triển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web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  <a:endParaRPr lang="en-US" dirty="0">
              <a:latin typeface="#9Slide03 Comfortaa Bold" panose="00000800000000000000" pitchFamily="2" charset="0"/>
            </a:endParaRPr>
          </a:p>
          <a:p>
            <a:pPr marL="285750" lvl="0" indent="-285750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ME: </a:t>
            </a:r>
            <a:r>
              <a:rPr lang="vi-VN" dirty="0" err="1">
                <a:latin typeface="#9Slide03 Comfortaa Bold" panose="00000800000000000000" pitchFamily="2" charset="0"/>
              </a:rPr>
              <a:t>Phát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triển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dành</a:t>
            </a:r>
            <a:r>
              <a:rPr lang="vi-VN" dirty="0">
                <a:latin typeface="#9Slide03 Comfortaa Bold" panose="00000800000000000000" pitchFamily="2" charset="0"/>
              </a:rPr>
              <a:t> cho </a:t>
            </a:r>
            <a:r>
              <a:rPr lang="vi-VN" dirty="0" err="1">
                <a:latin typeface="#9Slide03 Comfortaa Bold" panose="00000800000000000000" pitchFamily="2" charset="0"/>
              </a:rPr>
              <a:t>mobile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1028" name="Picture 4" descr="Java cơ bản cho người mới bắt đầu | Laptrinhcanban.com">
            <a:extLst>
              <a:ext uri="{FF2B5EF4-FFF2-40B4-BE49-F238E27FC236}">
                <a16:creationId xmlns:a16="http://schemas.microsoft.com/office/drawing/2014/main" id="{5EB950B6-63E2-B718-D194-4440E2669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52" y="2680239"/>
            <a:ext cx="2180256" cy="21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74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604074" y="488937"/>
            <a:ext cx="5935851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Giới</a:t>
            </a:r>
            <a:r>
              <a:rPr lang="vi-VN" sz="3200" dirty="0"/>
              <a:t> </a:t>
            </a:r>
            <a:r>
              <a:rPr lang="vi-VN" sz="3200" dirty="0" err="1"/>
              <a:t>thiệu</a:t>
            </a:r>
            <a:r>
              <a:rPr lang="vi-VN" sz="3200" dirty="0"/>
              <a:t> </a:t>
            </a:r>
            <a:r>
              <a:rPr lang="vi-VN" sz="3200" dirty="0" err="1"/>
              <a:t>Java</a:t>
            </a:r>
            <a:r>
              <a:rPr lang="vi-VN" sz="3200" dirty="0"/>
              <a:t>, </a:t>
            </a:r>
            <a:r>
              <a:rPr lang="vi-VN" sz="3200" dirty="0" err="1"/>
              <a:t>Java</a:t>
            </a:r>
            <a:r>
              <a:rPr lang="vi-VN" sz="3200" dirty="0"/>
              <a:t> GUI</a:t>
            </a:r>
          </a:p>
        </p:txBody>
      </p:sp>
      <p:pic>
        <p:nvPicPr>
          <p:cNvPr id="1028" name="Picture 4" descr="Java cơ bản cho người mới bắt đầu | Laptrinhcanban.com">
            <a:extLst>
              <a:ext uri="{FF2B5EF4-FFF2-40B4-BE49-F238E27FC236}">
                <a16:creationId xmlns:a16="http://schemas.microsoft.com/office/drawing/2014/main" id="{5EB950B6-63E2-B718-D194-4440E2669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44" y="2718984"/>
            <a:ext cx="2180256" cy="21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75;p37">
            <a:extLst>
              <a:ext uri="{FF2B5EF4-FFF2-40B4-BE49-F238E27FC236}">
                <a16:creationId xmlns:a16="http://schemas.microsoft.com/office/drawing/2014/main" id="{FDE10549-89DE-FF37-CBED-4E8F7845DD47}"/>
              </a:ext>
            </a:extLst>
          </p:cNvPr>
          <p:cNvSpPr txBox="1">
            <a:spLocks/>
          </p:cNvSpPr>
          <p:nvPr/>
        </p:nvSpPr>
        <p:spPr>
          <a:xfrm>
            <a:off x="704502" y="1318993"/>
            <a:ext cx="6835423" cy="3028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231775">
              <a:buClr>
                <a:srgbClr val="273D40"/>
              </a:buClr>
              <a:buSzPts val="600"/>
            </a:pPr>
            <a:r>
              <a:rPr lang="en-US" dirty="0">
                <a:latin typeface="#9Slide03 Comfortaa Bold" panose="00000800000000000000" pitchFamily="2" charset="0"/>
              </a:rPr>
              <a:t>AWT </a:t>
            </a:r>
            <a:r>
              <a:rPr lang="en-US" dirty="0" err="1">
                <a:latin typeface="#9Slide03 Comfortaa Bold" panose="00000800000000000000" pitchFamily="2" charset="0"/>
              </a:rPr>
              <a:t>là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một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bộ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các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lớp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trong</a:t>
            </a:r>
            <a:r>
              <a:rPr lang="en-US" dirty="0">
                <a:latin typeface="#9Slide03 Comfortaa Bold" panose="00000800000000000000" pitchFamily="2" charset="0"/>
              </a:rPr>
              <a:t> Java </a:t>
            </a:r>
            <a:r>
              <a:rPr lang="en-US" dirty="0" err="1">
                <a:latin typeface="#9Slide03 Comfortaa Bold" panose="00000800000000000000" pitchFamily="2" charset="0"/>
              </a:rPr>
              <a:t>cho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phép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chúng</a:t>
            </a:r>
            <a:r>
              <a:rPr lang="en-US" dirty="0">
                <a:latin typeface="#9Slide03 Comfortaa Bold" panose="00000800000000000000" pitchFamily="2" charset="0"/>
              </a:rPr>
              <a:t> ta </a:t>
            </a:r>
            <a:r>
              <a:rPr lang="en-US" dirty="0" err="1">
                <a:latin typeface="#9Slide03 Comfortaa Bold" panose="00000800000000000000" pitchFamily="2" charset="0"/>
              </a:rPr>
              <a:t>tạo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một</a:t>
            </a:r>
            <a:r>
              <a:rPr lang="en-US" dirty="0">
                <a:latin typeface="#9Slide03 Comfortaa Bold" panose="00000800000000000000" pitchFamily="2" charset="0"/>
              </a:rPr>
              <a:t> GUI </a:t>
            </a:r>
            <a:r>
              <a:rPr lang="en-US" dirty="0" err="1">
                <a:latin typeface="#9Slide03 Comfortaa Bold" panose="00000800000000000000" pitchFamily="2" charset="0"/>
              </a:rPr>
              <a:t>và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chấp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nhận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các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nhập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liệu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của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người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dùng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thông</a:t>
            </a:r>
            <a:r>
              <a:rPr lang="en-US" dirty="0">
                <a:latin typeface="#9Slide03 Comfortaa Bold" panose="00000800000000000000" pitchFamily="2" charset="0"/>
              </a:rPr>
              <a:t> qua </a:t>
            </a:r>
            <a:r>
              <a:rPr lang="en-US" dirty="0" err="1">
                <a:latin typeface="#9Slide03 Comfortaa Bold" panose="00000800000000000000" pitchFamily="2" charset="0"/>
              </a:rPr>
              <a:t>bàn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phím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và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chuột</a:t>
            </a:r>
            <a:r>
              <a:rPr lang="en-US" dirty="0">
                <a:latin typeface="#9Slide03 Comfortaa Bold" panose="00000800000000000000" pitchFamily="2" charset="0"/>
              </a:rPr>
              <a:t>.</a:t>
            </a:r>
            <a:endParaRPr lang="vi-VN" dirty="0">
              <a:latin typeface="#9Slide03 Comfortaa Bold" panose="00000800000000000000" pitchFamily="2" charset="0"/>
            </a:endParaRPr>
          </a:p>
          <a:p>
            <a:pPr indent="231775">
              <a:buClr>
                <a:srgbClr val="273D40"/>
              </a:buClr>
              <a:buSzPts val="600"/>
            </a:pPr>
            <a:r>
              <a:rPr lang="vi-VN" dirty="0" err="1">
                <a:latin typeface="#9Slide03 Comfortaa Bold" panose="00000800000000000000" pitchFamily="2" charset="0"/>
              </a:rPr>
              <a:t>Swing</a:t>
            </a:r>
            <a:r>
              <a:rPr lang="en-US" dirty="0">
                <a:latin typeface="#9Slide03 Comfortaa Bold" panose="00000800000000000000" pitchFamily="2" charset="0"/>
              </a:rPr>
              <a:t> </a:t>
            </a:r>
            <a:r>
              <a:rPr lang="en-US" dirty="0" err="1">
                <a:latin typeface="#9Slide03 Comfortaa Bold" panose="00000800000000000000" pitchFamily="2" charset="0"/>
              </a:rPr>
              <a:t>được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xây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dựng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trên</a:t>
            </a:r>
            <a:r>
              <a:rPr lang="en-US" dirty="0">
                <a:latin typeface="#9Slide03 Comfortaa Bold" panose="00000800000000000000" pitchFamily="2" charset="0"/>
              </a:rPr>
              <a:t> AWT API </a:t>
            </a:r>
            <a:r>
              <a:rPr lang="en-US" dirty="0" err="1">
                <a:latin typeface="#9Slide03 Comfortaa Bold" panose="00000800000000000000" pitchFamily="2" charset="0"/>
              </a:rPr>
              <a:t>và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hoàn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toàn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được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viết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bằng</a:t>
            </a:r>
            <a:r>
              <a:rPr lang="en-US" dirty="0">
                <a:latin typeface="#9Slide03 Comfortaa Bold" panose="00000800000000000000" pitchFamily="2" charset="0"/>
              </a:rPr>
              <a:t> Java. </a:t>
            </a:r>
            <a:r>
              <a:rPr lang="en-US" dirty="0" err="1">
                <a:latin typeface="#9Slide03 Comfortaa Bold" panose="00000800000000000000" pitchFamily="2" charset="0"/>
              </a:rPr>
              <a:t>Tuy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nhiên</a:t>
            </a:r>
            <a:r>
              <a:rPr lang="en-US" dirty="0">
                <a:latin typeface="#9Slide03 Comfortaa Bold" panose="00000800000000000000" pitchFamily="2" charset="0"/>
              </a:rPr>
              <a:t>, </a:t>
            </a:r>
            <a:r>
              <a:rPr lang="en-US" dirty="0" err="1">
                <a:latin typeface="#9Slide03 Comfortaa Bold" panose="00000800000000000000" pitchFamily="2" charset="0"/>
              </a:rPr>
              <a:t>nó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khác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với</a:t>
            </a:r>
            <a:r>
              <a:rPr lang="en-US" dirty="0">
                <a:latin typeface="#9Slide03 Comfortaa Bold" panose="00000800000000000000" pitchFamily="2" charset="0"/>
              </a:rPr>
              <a:t> AWT ở </a:t>
            </a:r>
            <a:r>
              <a:rPr lang="en-US" dirty="0" err="1">
                <a:latin typeface="#9Slide03 Comfortaa Bold" panose="00000800000000000000" pitchFamily="2" charset="0"/>
              </a:rPr>
              <a:t>chỗ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bộ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công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cụ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này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thuộc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loại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nền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tảng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độc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lập</a:t>
            </a:r>
            <a:r>
              <a:rPr lang="en-US" dirty="0">
                <a:latin typeface="#9Slide03 Comfortaa Bold" panose="00000800000000000000" pitchFamily="2" charset="0"/>
              </a:rPr>
              <a:t>, bao </a:t>
            </a:r>
            <a:r>
              <a:rPr lang="en-US" dirty="0" err="1">
                <a:latin typeface="#9Slide03 Comfortaa Bold" panose="00000800000000000000" pitchFamily="2" charset="0"/>
              </a:rPr>
              <a:t>gồm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các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thành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phần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nhẹ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và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phức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tạp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hơn</a:t>
            </a:r>
            <a:r>
              <a:rPr lang="en-US" dirty="0">
                <a:latin typeface="#9Slide03 Comfortaa Bold" panose="00000800000000000000" pitchFamily="2" charset="0"/>
              </a:rPr>
              <a:t> AWT.</a:t>
            </a:r>
          </a:p>
          <a:p>
            <a:pPr lvl="0" indent="231775">
              <a:buClr>
                <a:srgbClr val="273D40"/>
              </a:buClr>
              <a:buSzPts val="600"/>
            </a:pPr>
            <a:endParaRPr lang="vi-VN" dirty="0">
              <a:latin typeface="#9Slide03 Comfortaa Bold" panose="00000800000000000000" pitchFamily="2" charset="0"/>
            </a:endParaRPr>
          </a:p>
          <a:p>
            <a:pPr indent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=&gt; </a:t>
            </a:r>
            <a:r>
              <a:rPr lang="vi-VN" dirty="0" err="1">
                <a:latin typeface="#9Slide03 Comfortaa Bold" panose="00000800000000000000" pitchFamily="2" charset="0"/>
              </a:rPr>
              <a:t>Dù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Swing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có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chút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lợi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thế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về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thiết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kế</a:t>
            </a:r>
            <a:r>
              <a:rPr lang="vi-VN" dirty="0">
                <a:latin typeface="#9Slide03 Comfortaa Bold" panose="00000800000000000000" pitchFamily="2" charset="0"/>
              </a:rPr>
              <a:t> giao </a:t>
            </a:r>
            <a:r>
              <a:rPr lang="vi-VN" dirty="0" err="1">
                <a:latin typeface="#9Slide03 Comfortaa Bold" panose="00000800000000000000" pitchFamily="2" charset="0"/>
              </a:rPr>
              <a:t>hiện</a:t>
            </a:r>
            <a:r>
              <a:rPr lang="vi-VN" dirty="0">
                <a:latin typeface="#9Slide03 Comfortaa Bold" panose="00000800000000000000" pitchFamily="2" charset="0"/>
              </a:rPr>
              <a:t> hơn, xong do </a:t>
            </a:r>
            <a:r>
              <a:rPr lang="vi-VN" dirty="0" err="1">
                <a:latin typeface="#9Slide03 Comfortaa Bold" panose="00000800000000000000" pitchFamily="2" charset="0"/>
              </a:rPr>
              <a:t>dựa</a:t>
            </a:r>
            <a:r>
              <a:rPr lang="vi-VN" dirty="0">
                <a:latin typeface="#9Slide03 Comfortaa Bold" panose="00000800000000000000" pitchFamily="2" charset="0"/>
              </a:rPr>
              <a:t> trên </a:t>
            </a:r>
            <a:r>
              <a:rPr lang="vi-VN" dirty="0" err="1">
                <a:latin typeface="#9Slide03 Comfortaa Bold" panose="00000800000000000000" pitchFamily="2" charset="0"/>
              </a:rPr>
              <a:t>và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phát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triển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từ</a:t>
            </a:r>
            <a:r>
              <a:rPr lang="vi-VN" dirty="0">
                <a:latin typeface="#9Slide03 Comfortaa Bold" panose="00000800000000000000" pitchFamily="2" charset="0"/>
              </a:rPr>
              <a:t> AWT nên </a:t>
            </a:r>
            <a:r>
              <a:rPr lang="vi-VN" dirty="0" err="1">
                <a:latin typeface="#9Slide03 Comfortaa Bold" panose="00000800000000000000" pitchFamily="2" charset="0"/>
              </a:rPr>
              <a:t>phần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nào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đó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Swing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chỉ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giải</a:t>
            </a:r>
            <a:r>
              <a:rPr lang="vi-VN" dirty="0">
                <a:latin typeface="#9Slide03 Comfortaa Bold" panose="00000800000000000000" pitchFamily="2" charset="0"/>
              </a:rPr>
              <a:t> phương </a:t>
            </a:r>
            <a:r>
              <a:rPr lang="vi-VN" dirty="0" err="1">
                <a:latin typeface="#9Slide03 Comfortaa Bold" panose="00000800000000000000" pitchFamily="2" charset="0"/>
              </a:rPr>
              <a:t>pháp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thiết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kế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hiệu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quả</a:t>
            </a:r>
            <a:r>
              <a:rPr lang="vi-VN" dirty="0">
                <a:latin typeface="#9Slide03 Comfortaa Bold" panose="00000800000000000000" pitchFamily="2" charset="0"/>
              </a:rPr>
              <a:t> hơn </a:t>
            </a:r>
            <a:r>
              <a:rPr lang="vi-VN" dirty="0" err="1">
                <a:latin typeface="#9Slide03 Comfortaa Bold" panose="00000800000000000000" pitchFamily="2" charset="0"/>
              </a:rPr>
              <a:t>chứ</a:t>
            </a:r>
            <a:r>
              <a:rPr lang="vi-VN" dirty="0">
                <a:latin typeface="#9Slide03 Comfortaa Bold" panose="00000800000000000000" pitchFamily="2" charset="0"/>
              </a:rPr>
              <a:t> không </a:t>
            </a:r>
            <a:r>
              <a:rPr lang="vi-VN" dirty="0" err="1">
                <a:latin typeface="#9Slide03 Comfortaa Bold" panose="00000800000000000000" pitchFamily="2" charset="0"/>
              </a:rPr>
              <a:t>hoàn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toàn</a:t>
            </a:r>
            <a:r>
              <a:rPr lang="vi-VN" dirty="0">
                <a:latin typeface="#9Slide03 Comfortaa Bold" panose="00000800000000000000" pitchFamily="2" charset="0"/>
              </a:rPr>
              <a:t> thay </a:t>
            </a:r>
            <a:r>
              <a:rPr lang="vi-VN" dirty="0" err="1">
                <a:latin typeface="#9Slide03 Comfortaa Bold" panose="00000800000000000000" pitchFamily="2" charset="0"/>
              </a:rPr>
              <a:t>thế</a:t>
            </a:r>
            <a:r>
              <a:rPr lang="vi-VN" dirty="0">
                <a:latin typeface="#9Slide03 Comfortaa Bold" panose="00000800000000000000" pitchFamily="2" charset="0"/>
              </a:rPr>
              <a:t> AWT. Do </a:t>
            </a:r>
            <a:r>
              <a:rPr lang="vi-VN" dirty="0" err="1">
                <a:latin typeface="#9Slide03 Comfortaa Bold" panose="00000800000000000000" pitchFamily="2" charset="0"/>
              </a:rPr>
              <a:t>một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số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các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lớp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sự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kiện</a:t>
            </a:r>
            <a:r>
              <a:rPr lang="vi-VN" dirty="0">
                <a:latin typeface="#9Slide03 Comfortaa Bold" panose="00000800000000000000" pitchFamily="2" charset="0"/>
              </a:rPr>
              <a:t> như </a:t>
            </a:r>
            <a:r>
              <a:rPr lang="vi-VN" dirty="0" err="1">
                <a:latin typeface="#9Slide03 Comfortaa Bold" panose="00000800000000000000" pitchFamily="2" charset="0"/>
              </a:rPr>
              <a:t>Listener,Event</a:t>
            </a:r>
            <a:r>
              <a:rPr lang="vi-VN" dirty="0">
                <a:latin typeface="#9Slide03 Comfortaa Bold" panose="00000800000000000000" pitchFamily="2" charset="0"/>
              </a:rPr>
              <a:t>,… </a:t>
            </a:r>
            <a:r>
              <a:rPr lang="vi-VN" dirty="0" err="1">
                <a:latin typeface="#9Slide03 Comfortaa Bold" panose="00000800000000000000" pitchFamily="2" charset="0"/>
              </a:rPr>
              <a:t>vẫn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được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import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từ</a:t>
            </a:r>
            <a:r>
              <a:rPr lang="vi-VN" dirty="0">
                <a:latin typeface="#9Slide03 Comfortaa Bold" panose="00000800000000000000" pitchFamily="2" charset="0"/>
              </a:rPr>
              <a:t> AWT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231775">
              <a:buClr>
                <a:srgbClr val="273D40"/>
              </a:buClr>
              <a:buSzPts val="600"/>
            </a:pPr>
            <a:endParaRPr lang="en-US" dirty="0">
              <a:latin typeface="#9Slide03 Comfortaa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13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604074" y="488937"/>
            <a:ext cx="5935851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Giới</a:t>
            </a:r>
            <a:r>
              <a:rPr lang="vi-VN" sz="3200" dirty="0"/>
              <a:t> </a:t>
            </a:r>
            <a:r>
              <a:rPr lang="vi-VN" sz="3200" dirty="0" err="1"/>
              <a:t>thiệu</a:t>
            </a:r>
            <a:r>
              <a:rPr lang="vi-VN" sz="3200" dirty="0"/>
              <a:t> </a:t>
            </a:r>
            <a:r>
              <a:rPr lang="vi-VN" sz="3200" dirty="0" err="1"/>
              <a:t>Java</a:t>
            </a:r>
            <a:r>
              <a:rPr lang="vi-VN" sz="3200" dirty="0"/>
              <a:t> JDBC</a:t>
            </a:r>
          </a:p>
        </p:txBody>
      </p:sp>
      <p:pic>
        <p:nvPicPr>
          <p:cNvPr id="1028" name="Picture 4" descr="Java cơ bản cho người mới bắt đầu | Laptrinhcanban.com">
            <a:extLst>
              <a:ext uri="{FF2B5EF4-FFF2-40B4-BE49-F238E27FC236}">
                <a16:creationId xmlns:a16="http://schemas.microsoft.com/office/drawing/2014/main" id="{5EB950B6-63E2-B718-D194-4440E2669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52" y="2680239"/>
            <a:ext cx="2180256" cy="21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75;p37">
            <a:extLst>
              <a:ext uri="{FF2B5EF4-FFF2-40B4-BE49-F238E27FC236}">
                <a16:creationId xmlns:a16="http://schemas.microsoft.com/office/drawing/2014/main" id="{FDE10549-89DE-FF37-CBED-4E8F7845DD47}"/>
              </a:ext>
            </a:extLst>
          </p:cNvPr>
          <p:cNvSpPr txBox="1">
            <a:spLocks/>
          </p:cNvSpPr>
          <p:nvPr/>
        </p:nvSpPr>
        <p:spPr>
          <a:xfrm>
            <a:off x="851736" y="1223814"/>
            <a:ext cx="6835423" cy="1895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231775">
              <a:buClr>
                <a:srgbClr val="273D40"/>
              </a:buClr>
              <a:buSzPts val="600"/>
            </a:pP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Database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Connectivity</a:t>
            </a:r>
            <a:r>
              <a:rPr lang="vi-VN" dirty="0">
                <a:latin typeface="#9Slide03 Comfortaa Bold" panose="00000800000000000000" pitchFamily="2" charset="0"/>
              </a:rPr>
              <a:t> (JDBC) 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một</a:t>
            </a:r>
            <a:r>
              <a:rPr lang="vi-VN" dirty="0">
                <a:latin typeface="#9Slide03 Comfortaa Bold" panose="00000800000000000000" pitchFamily="2" charset="0"/>
              </a:rPr>
              <a:t> API </a:t>
            </a:r>
            <a:r>
              <a:rPr lang="vi-VN" dirty="0" err="1">
                <a:latin typeface="#9Slide03 Comfortaa Bold" panose="00000800000000000000" pitchFamily="2" charset="0"/>
              </a:rPr>
              <a:t>được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thiết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kế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dành</a:t>
            </a:r>
            <a:r>
              <a:rPr lang="vi-VN" dirty="0">
                <a:latin typeface="#9Slide03 Comfortaa Bold" panose="00000800000000000000" pitchFamily="2" charset="0"/>
              </a:rPr>
              <a:t> cho ngôn </a:t>
            </a:r>
            <a:r>
              <a:rPr lang="vi-VN" dirty="0" err="1">
                <a:latin typeface="#9Slide03 Comfortaa Bold" panose="00000800000000000000" pitchFamily="2" charset="0"/>
              </a:rPr>
              <a:t>ngữ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lập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trình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hỗ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trợ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trong </a:t>
            </a:r>
            <a:r>
              <a:rPr lang="vi-VN" dirty="0" err="1">
                <a:latin typeface="#9Slide03 Comfortaa Bold" panose="00000800000000000000" pitchFamily="2" charset="0"/>
              </a:rPr>
              <a:t>việc</a:t>
            </a:r>
            <a:r>
              <a:rPr lang="vi-VN" dirty="0">
                <a:latin typeface="#9Slide03 Comfortaa Bold" panose="00000800000000000000" pitchFamily="2" charset="0"/>
              </a:rPr>
              <a:t> truy </a:t>
            </a:r>
            <a:r>
              <a:rPr lang="vi-VN" dirty="0" err="1">
                <a:latin typeface="#9Slide03 Comfortaa Bold" panose="00000800000000000000" pitchFamily="2" charset="0"/>
              </a:rPr>
              <a:t>cập</a:t>
            </a:r>
            <a:r>
              <a:rPr lang="vi-VN" dirty="0">
                <a:latin typeface="#9Slide03 Comfortaa Bold" panose="00000800000000000000" pitchFamily="2" charset="0"/>
              </a:rPr>
              <a:t> Cơ </a:t>
            </a:r>
            <a:r>
              <a:rPr lang="vi-VN" dirty="0" err="1">
                <a:latin typeface="#9Slide03 Comfortaa Bold" panose="00000800000000000000" pitchFamily="2" charset="0"/>
              </a:rPr>
              <a:t>Sở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Liệu</a:t>
            </a:r>
            <a:r>
              <a:rPr lang="vi-VN" dirty="0">
                <a:latin typeface="#9Slide03 Comfortaa Bold" panose="00000800000000000000" pitchFamily="2" charset="0"/>
              </a:rPr>
              <a:t> (CSDL). </a:t>
            </a:r>
          </a:p>
          <a:p>
            <a:pPr lvl="0" indent="231775">
              <a:buClr>
                <a:srgbClr val="273D40"/>
              </a:buClr>
              <a:buSzPts val="600"/>
            </a:pPr>
            <a:endParaRPr lang="vi-VN" dirty="0">
              <a:latin typeface="#9Slide03 Comfortaa Bold" panose="00000800000000000000" pitchFamily="2" charset="0"/>
            </a:endParaRPr>
          </a:p>
          <a:p>
            <a:pPr lvl="0" indent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JDBC bao </a:t>
            </a:r>
            <a:r>
              <a:rPr lang="vi-VN" dirty="0" err="1">
                <a:latin typeface="#9Slide03 Comfortaa Bold" panose="00000800000000000000" pitchFamily="2" charset="0"/>
              </a:rPr>
              <a:t>gồm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các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thành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phần</a:t>
            </a:r>
            <a:r>
              <a:rPr lang="vi-VN" dirty="0">
                <a:latin typeface="#9Slide03 Comfortaa Bold" panose="00000800000000000000" pitchFamily="2" charset="0"/>
              </a:rPr>
              <a:t> như: </a:t>
            </a:r>
            <a:r>
              <a:rPr lang="vi-VN" dirty="0" err="1">
                <a:latin typeface="#9Slide03 Comfortaa Bold" panose="00000800000000000000" pitchFamily="2" charset="0"/>
              </a:rPr>
              <a:t>Driver</a:t>
            </a:r>
            <a:r>
              <a:rPr lang="vi-VN" dirty="0">
                <a:latin typeface="#9Slide03 Comfortaa Bold" panose="00000800000000000000" pitchFamily="2" charset="0"/>
              </a:rPr>
              <a:t>, </a:t>
            </a:r>
            <a:r>
              <a:rPr lang="vi-VN" dirty="0" err="1">
                <a:latin typeface="#9Slide03 Comfortaa Bold" panose="00000800000000000000" pitchFamily="2" charset="0"/>
              </a:rPr>
              <a:t>Connection</a:t>
            </a:r>
            <a:r>
              <a:rPr lang="vi-VN" dirty="0">
                <a:latin typeface="#9Slide03 Comfortaa Bold" panose="00000800000000000000" pitchFamily="2" charset="0"/>
              </a:rPr>
              <a:t>, </a:t>
            </a:r>
            <a:r>
              <a:rPr lang="vi-VN" dirty="0" err="1">
                <a:latin typeface="#9Slide03 Comfortaa Bold" panose="00000800000000000000" pitchFamily="2" charset="0"/>
              </a:rPr>
              <a:t>Statement</a:t>
            </a:r>
            <a:r>
              <a:rPr lang="vi-VN" dirty="0">
                <a:latin typeface="#9Slide03 Comfortaa Bold" panose="00000800000000000000" pitchFamily="2" charset="0"/>
              </a:rPr>
              <a:t>, </a:t>
            </a:r>
            <a:r>
              <a:rPr lang="vi-VN" dirty="0" err="1">
                <a:latin typeface="#9Slide03 Comfortaa Bold" panose="00000800000000000000" pitchFamily="2" charset="0"/>
              </a:rPr>
              <a:t>Resultset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2A713-35E9-8C9D-D9B7-F791BA2F2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74" y="2836917"/>
            <a:ext cx="4695190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252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604074" y="488937"/>
            <a:ext cx="5935851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Sql</a:t>
            </a:r>
            <a:r>
              <a:rPr lang="vi-VN" sz="3200" dirty="0"/>
              <a:t> Server</a:t>
            </a:r>
          </a:p>
        </p:txBody>
      </p:sp>
      <p:sp>
        <p:nvSpPr>
          <p:cNvPr id="5" name="Google Shape;375;p37">
            <a:extLst>
              <a:ext uri="{FF2B5EF4-FFF2-40B4-BE49-F238E27FC236}">
                <a16:creationId xmlns:a16="http://schemas.microsoft.com/office/drawing/2014/main" id="{FDE10549-89DE-FF37-CBED-4E8F7845DD47}"/>
              </a:ext>
            </a:extLst>
          </p:cNvPr>
          <p:cNvSpPr txBox="1">
            <a:spLocks/>
          </p:cNvSpPr>
          <p:nvPr/>
        </p:nvSpPr>
        <p:spPr>
          <a:xfrm>
            <a:off x="4300110" y="1774558"/>
            <a:ext cx="4479680" cy="2704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SQL Server </a:t>
            </a:r>
            <a:r>
              <a:rPr lang="vi-VN" dirty="0" err="1">
                <a:latin typeface="#9Slide03 Comfortaa Bold" panose="00000800000000000000" pitchFamily="2" charset="0"/>
              </a:rPr>
              <a:t>được</a:t>
            </a:r>
            <a:r>
              <a:rPr lang="vi-VN" dirty="0">
                <a:latin typeface="#9Slide03 Comfortaa Bold" panose="00000800000000000000" pitchFamily="2" charset="0"/>
              </a:rPr>
              <a:t> xây </a:t>
            </a:r>
            <a:r>
              <a:rPr lang="vi-VN" dirty="0" err="1">
                <a:latin typeface="#9Slide03 Comfortaa Bold" panose="00000800000000000000" pitchFamily="2" charset="0"/>
              </a:rPr>
              <a:t>dựng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dựa</a:t>
            </a:r>
            <a:r>
              <a:rPr lang="vi-VN" dirty="0">
                <a:latin typeface="#9Slide03 Comfortaa Bold" panose="00000800000000000000" pitchFamily="2" charset="0"/>
              </a:rPr>
              <a:t> trên SQL, </a:t>
            </a:r>
            <a:r>
              <a:rPr lang="vi-VN" dirty="0" err="1">
                <a:latin typeface="#9Slide03 Comfortaa Bold" panose="00000800000000000000" pitchFamily="2" charset="0"/>
              </a:rPr>
              <a:t>một</a:t>
            </a:r>
            <a:r>
              <a:rPr lang="vi-VN" dirty="0">
                <a:latin typeface="#9Slide03 Comfortaa Bold" panose="00000800000000000000" pitchFamily="2" charset="0"/>
              </a:rPr>
              <a:t> ngôn </a:t>
            </a:r>
            <a:r>
              <a:rPr lang="vi-VN" dirty="0" err="1">
                <a:latin typeface="#9Slide03 Comfortaa Bold" panose="00000800000000000000" pitchFamily="2" charset="0"/>
              </a:rPr>
              <a:t>ngữ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lập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trình</a:t>
            </a:r>
            <a:r>
              <a:rPr lang="vi-VN" dirty="0">
                <a:latin typeface="#9Slide03 Comfortaa Bold" panose="00000800000000000000" pitchFamily="2" charset="0"/>
              </a:rPr>
              <a:t> tiêu </a:t>
            </a:r>
            <a:r>
              <a:rPr lang="vi-VN" dirty="0" err="1">
                <a:latin typeface="#9Slide03 Comfortaa Bold" panose="00000800000000000000" pitchFamily="2" charset="0"/>
              </a:rPr>
              <a:t>chuẩn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để</a:t>
            </a:r>
            <a:r>
              <a:rPr lang="vi-VN" dirty="0">
                <a:latin typeface="#9Slide03 Comfortaa Bold" panose="00000800000000000000" pitchFamily="2" charset="0"/>
              </a:rPr>
              <a:t> tương </a:t>
            </a:r>
            <a:r>
              <a:rPr lang="vi-VN" dirty="0" err="1">
                <a:latin typeface="#9Slide03 Comfortaa Bold" panose="00000800000000000000" pitchFamily="2" charset="0"/>
              </a:rPr>
              <a:t>tác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với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các</a:t>
            </a:r>
            <a:r>
              <a:rPr lang="vi-VN" dirty="0">
                <a:latin typeface="#9Slide03 Comfortaa Bold" panose="00000800000000000000" pitchFamily="2" charset="0"/>
              </a:rPr>
              <a:t> cơ </a:t>
            </a:r>
            <a:r>
              <a:rPr lang="vi-VN" dirty="0" err="1">
                <a:latin typeface="#9Slide03 Comfortaa Bold" panose="00000800000000000000" pitchFamily="2" charset="0"/>
              </a:rPr>
              <a:t>sở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liệu</a:t>
            </a:r>
            <a:r>
              <a:rPr lang="vi-VN" dirty="0">
                <a:latin typeface="#9Slide03 Comfortaa Bold" panose="00000800000000000000" pitchFamily="2" charset="0"/>
              </a:rPr>
              <a:t> quan </a:t>
            </a:r>
            <a:r>
              <a:rPr lang="vi-VN" dirty="0" err="1">
                <a:latin typeface="#9Slide03 Comfortaa Bold" panose="00000800000000000000" pitchFamily="2" charset="0"/>
              </a:rPr>
              <a:t>hệ</a:t>
            </a:r>
            <a:r>
              <a:rPr lang="vi-VN" dirty="0">
                <a:latin typeface="#9Slide03 Comfortaa Bold" panose="00000800000000000000" pitchFamily="2" charset="0"/>
              </a:rPr>
              <a:t>. </a:t>
            </a:r>
          </a:p>
          <a:p>
            <a:pPr indent="231775">
              <a:buClr>
                <a:srgbClr val="273D40"/>
              </a:buClr>
              <a:buSzPts val="600"/>
            </a:pPr>
            <a:endParaRPr lang="vi-VN" dirty="0">
              <a:latin typeface="#9Slide03 Comfortaa Bold" panose="00000800000000000000" pitchFamily="2" charset="0"/>
            </a:endParaRPr>
          </a:p>
          <a:p>
            <a:pPr indent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 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một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máy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chủ</a:t>
            </a:r>
            <a:r>
              <a:rPr lang="vi-VN" dirty="0">
                <a:latin typeface="#9Slide03 Comfortaa Bold" panose="00000800000000000000" pitchFamily="2" charset="0"/>
              </a:rPr>
              <a:t> cơ </a:t>
            </a:r>
            <a:r>
              <a:rPr lang="vi-VN" dirty="0" err="1">
                <a:latin typeface="#9Slide03 Comfortaa Bold" panose="00000800000000000000" pitchFamily="2" charset="0"/>
              </a:rPr>
              <a:t>sở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liệu</a:t>
            </a:r>
            <a:r>
              <a:rPr lang="vi-VN" dirty="0">
                <a:latin typeface="#9Slide03 Comfortaa Bold" panose="00000800000000000000" pitchFamily="2" charset="0"/>
              </a:rPr>
              <a:t>, </a:t>
            </a:r>
            <a:r>
              <a:rPr lang="vi-VN" dirty="0" err="1">
                <a:latin typeface="#9Slide03 Comfortaa Bold" panose="00000800000000000000" pitchFamily="2" charset="0"/>
              </a:rPr>
              <a:t>nó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một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sản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phẩm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phần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mềm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có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chức</a:t>
            </a:r>
            <a:r>
              <a:rPr lang="vi-VN" dirty="0">
                <a:latin typeface="#9Slide03 Comfortaa Bold" panose="00000800000000000000" pitchFamily="2" charset="0"/>
              </a:rPr>
              <a:t> năng </a:t>
            </a:r>
            <a:r>
              <a:rPr lang="vi-VN" dirty="0" err="1">
                <a:latin typeface="#9Slide03 Comfortaa Bold" panose="00000800000000000000" pitchFamily="2" charset="0"/>
              </a:rPr>
              <a:t>chính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lưu </a:t>
            </a:r>
            <a:r>
              <a:rPr lang="vi-VN" dirty="0" err="1">
                <a:latin typeface="#9Slide03 Comfortaa Bold" panose="00000800000000000000" pitchFamily="2" charset="0"/>
              </a:rPr>
              <a:t>trữ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và</a:t>
            </a:r>
            <a:r>
              <a:rPr lang="vi-VN" dirty="0">
                <a:latin typeface="#9Slide03 Comfortaa Bold" panose="00000800000000000000" pitchFamily="2" charset="0"/>
              </a:rPr>
              <a:t> truy </a:t>
            </a:r>
            <a:r>
              <a:rPr lang="vi-VN" dirty="0" err="1">
                <a:latin typeface="#9Slide03 Comfortaa Bold" panose="00000800000000000000" pitchFamily="2" charset="0"/>
              </a:rPr>
              <a:t>xuất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liệu</a:t>
            </a:r>
            <a:r>
              <a:rPr lang="vi-VN" dirty="0">
                <a:latin typeface="#9Slide03 Comfortaa Bold" panose="00000800000000000000" pitchFamily="2" charset="0"/>
              </a:rPr>
              <a:t> theo yêu </a:t>
            </a:r>
            <a:r>
              <a:rPr lang="vi-VN" dirty="0" err="1">
                <a:latin typeface="#9Slide03 Comfortaa Bold" panose="00000800000000000000" pitchFamily="2" charset="0"/>
              </a:rPr>
              <a:t>cầu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của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các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ứng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dụng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phần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mềm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khác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2052" name="Picture 4" descr="Sử dụng template SQL-server trên Cloud Nhân Hòa | Cloud365">
            <a:extLst>
              <a:ext uri="{FF2B5EF4-FFF2-40B4-BE49-F238E27FC236}">
                <a16:creationId xmlns:a16="http://schemas.microsoft.com/office/drawing/2014/main" id="{D728EB14-3602-795F-15F8-0DC2FB64C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0" y="1543945"/>
            <a:ext cx="31686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63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merican Chess Day by Slidesgo">
  <a:themeElements>
    <a:clrScheme name="Simple Light">
      <a:dk1>
        <a:srgbClr val="523E32"/>
      </a:dk1>
      <a:lt1>
        <a:srgbClr val="816353"/>
      </a:lt1>
      <a:dk2>
        <a:srgbClr val="719972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838</Words>
  <Application>Microsoft Office PowerPoint</Application>
  <PresentationFormat>On-screen Show (16:9)</PresentationFormat>
  <Paragraphs>118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#9Slide03 BoosterNextFYBlack</vt:lpstr>
      <vt:lpstr>#9Slide03 AllRoundGothic</vt:lpstr>
      <vt:lpstr>Oranienbaum</vt:lpstr>
      <vt:lpstr>#9Slide03 Comfortaa Bold</vt:lpstr>
      <vt:lpstr>Anaheim</vt:lpstr>
      <vt:lpstr>Times New Roman</vt:lpstr>
      <vt:lpstr>Arial</vt:lpstr>
      <vt:lpstr>Wingdings</vt:lpstr>
      <vt:lpstr>American Chess Day by Slidesgo</vt:lpstr>
      <vt:lpstr>BÁO CÁO ĐỒ ÁN MÔN NGÔN NGỮ LẬP TRÌNH JAVA</vt:lpstr>
      <vt:lpstr>Nội dung báo cáo</vt:lpstr>
      <vt:lpstr>Giới thiệu đề tài</vt:lpstr>
      <vt:lpstr>Giới thiệu đề tài</vt:lpstr>
      <vt:lpstr>Cơ sở lý thuyết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Xây dựng ứng dụng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luận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MÔN NGÔN NGỮ LẬP TRÌNH JAVA</dc:title>
  <dc:creator>Yang N.</dc:creator>
  <cp:lastModifiedBy>Nguyễn Hoàng Thái Dương</cp:lastModifiedBy>
  <cp:revision>12</cp:revision>
  <dcterms:modified xsi:type="dcterms:W3CDTF">2022-06-15T08:27:31Z</dcterms:modified>
</cp:coreProperties>
</file>