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134807119" r:id="rId5"/>
    <p:sldId id="262" r:id="rId6"/>
    <p:sldId id="2134807120" r:id="rId7"/>
    <p:sldId id="2134807122" r:id="rId8"/>
    <p:sldId id="2134807123" r:id="rId9"/>
    <p:sldId id="2134807121" r:id="rId10"/>
    <p:sldId id="2134807124" r:id="rId11"/>
    <p:sldId id="2134807125" r:id="rId12"/>
    <p:sldId id="2134807126" r:id="rId13"/>
    <p:sldId id="2134807127" r:id="rId14"/>
    <p:sldId id="2134807128" r:id="rId15"/>
    <p:sldId id="213480712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579E11-1E84-435A-9006-0DF721C8719B}" type="datetimeFigureOut">
              <a:rPr lang="en-SG" smtClean="0"/>
              <a:t>22/1/2024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231676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579E11-1E84-435A-9006-0DF721C8719B}" type="datetimeFigureOut">
              <a:rPr lang="en-SG" smtClean="0"/>
              <a:t>22/1/2024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423144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579E11-1E84-435A-9006-0DF721C8719B}" type="datetimeFigureOut">
              <a:rPr lang="en-SG" smtClean="0"/>
              <a:t>22/1/2024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277014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79E11-1E84-435A-9006-0DF721C8719B}" type="datetimeFigureOut">
              <a:rPr lang="en-SG" smtClean="0"/>
              <a:t>22/1/2024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210091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79E11-1E84-435A-9006-0DF721C8719B}" type="datetimeFigureOut">
              <a:rPr lang="en-SG" smtClean="0"/>
              <a:t>22/1/2024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349224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2579E11-1E84-435A-9006-0DF721C8719B}" type="datetimeFigureOut">
              <a:rPr lang="en-SG" smtClean="0"/>
              <a:t>22/1/2024</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267574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2579E11-1E84-435A-9006-0DF721C8719B}" type="datetimeFigureOut">
              <a:rPr lang="en-SG" smtClean="0"/>
              <a:t>22/1/2024</a:t>
            </a:fld>
            <a:endParaRPr lang="en-SG"/>
          </a:p>
        </p:txBody>
      </p:sp>
      <p:sp>
        <p:nvSpPr>
          <p:cNvPr id="11" name="Footer Placeholder 10"/>
          <p:cNvSpPr>
            <a:spLocks noGrp="1"/>
          </p:cNvSpPr>
          <p:nvPr>
            <p:ph type="ftr" sz="quarter" idx="11"/>
          </p:nvPr>
        </p:nvSpPr>
        <p:spPr/>
        <p:txBody>
          <a:bodyPr/>
          <a:lstStyle/>
          <a:p>
            <a:endParaRPr lang="en-SG"/>
          </a:p>
        </p:txBody>
      </p:sp>
      <p:sp>
        <p:nvSpPr>
          <p:cNvPr id="12" name="Slide Number Placeholder 11"/>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383891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2579E11-1E84-435A-9006-0DF721C8719B}" type="datetimeFigureOut">
              <a:rPr lang="en-SG" smtClean="0"/>
              <a:t>22/1/2024</a:t>
            </a:fld>
            <a:endParaRPr lang="en-SG"/>
          </a:p>
        </p:txBody>
      </p:sp>
      <p:sp>
        <p:nvSpPr>
          <p:cNvPr id="7" name="Footer Placeholder 6"/>
          <p:cNvSpPr>
            <a:spLocks noGrp="1"/>
          </p:cNvSpPr>
          <p:nvPr>
            <p:ph type="ftr" sz="quarter" idx="11"/>
          </p:nvPr>
        </p:nvSpPr>
        <p:spPr/>
        <p:txBody>
          <a:bodyPr/>
          <a:lstStyle/>
          <a:p>
            <a:endParaRPr lang="en-SG"/>
          </a:p>
        </p:txBody>
      </p:sp>
      <p:sp>
        <p:nvSpPr>
          <p:cNvPr id="8" name="Slide Number Placeholder 7"/>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422121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2579E11-1E84-435A-9006-0DF721C8719B}" type="datetimeFigureOut">
              <a:rPr lang="en-SG" smtClean="0"/>
              <a:t>22/1/2024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15522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2579E11-1E84-435A-9006-0DF721C8719B}" type="datetimeFigureOut">
              <a:rPr lang="en-SG" smtClean="0"/>
              <a:t>22/1/2024</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24775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2579E11-1E84-435A-9006-0DF721C8719B}" type="datetimeFigureOut">
              <a:rPr lang="en-SG" smtClean="0"/>
              <a:t>22/1/2024</a:t>
            </a:fld>
            <a:endParaRPr lang="en-SG"/>
          </a:p>
        </p:txBody>
      </p:sp>
      <p:sp>
        <p:nvSpPr>
          <p:cNvPr id="9" name="Footer Placeholder 8"/>
          <p:cNvSpPr>
            <a:spLocks noGrp="1"/>
          </p:cNvSpPr>
          <p:nvPr>
            <p:ph type="ftr" sz="quarter" idx="11"/>
          </p:nvPr>
        </p:nvSpPr>
        <p:spPr>
          <a:xfrm>
            <a:off x="3499101" y="6356350"/>
            <a:ext cx="5911517" cy="365125"/>
          </a:xfrm>
        </p:spPr>
        <p:txBody>
          <a:bodyPr/>
          <a:lstStyle/>
          <a:p>
            <a:endParaRPr lang="en-SG"/>
          </a:p>
        </p:txBody>
      </p:sp>
      <p:sp>
        <p:nvSpPr>
          <p:cNvPr id="10" name="Slide Number Placeholder 9"/>
          <p:cNvSpPr>
            <a:spLocks noGrp="1"/>
          </p:cNvSpPr>
          <p:nvPr>
            <p:ph type="sldNum" sz="quarter" idx="12"/>
          </p:nvPr>
        </p:nvSpPr>
        <p:spPr/>
        <p:txBody>
          <a:bodyPr/>
          <a:lstStyle/>
          <a:p>
            <a:fld id="{AF3961E3-28B6-48BD-84D5-C5B2F7F07B89}" type="slidenum">
              <a:rPr lang="en-SG" smtClean="0"/>
              <a:t>‹#›</a:t>
            </a:fld>
            <a:endParaRPr lang="en-SG"/>
          </a:p>
        </p:txBody>
      </p:sp>
    </p:spTree>
    <p:extLst>
      <p:ext uri="{BB962C8B-B14F-4D97-AF65-F5344CB8AC3E}">
        <p14:creationId xmlns:p14="http://schemas.microsoft.com/office/powerpoint/2010/main" val="103250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2579E11-1E84-435A-9006-0DF721C8719B}" type="datetimeFigureOut">
              <a:rPr lang="en-SG" smtClean="0"/>
              <a:t>22/1/2024</a:t>
            </a:fld>
            <a:endParaRPr lang="en-SG"/>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SG"/>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F3961E3-28B6-48BD-84D5-C5B2F7F07B89}" type="slidenum">
              <a:rPr lang="en-SG" smtClean="0"/>
              <a:t>‹#›</a:t>
            </a:fld>
            <a:endParaRPr lang="en-SG"/>
          </a:p>
        </p:txBody>
      </p:sp>
    </p:spTree>
    <p:extLst>
      <p:ext uri="{BB962C8B-B14F-4D97-AF65-F5344CB8AC3E}">
        <p14:creationId xmlns:p14="http://schemas.microsoft.com/office/powerpoint/2010/main" val="2986871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0.svg"/><Relationship Id="rId5" Type="http://schemas.openxmlformats.org/officeDocument/2006/relationships/image" Target="../media/image6.sv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holding a phone with a city in the background&#10;&#10;Description automatically generated">
            <a:extLst>
              <a:ext uri="{FF2B5EF4-FFF2-40B4-BE49-F238E27FC236}">
                <a16:creationId xmlns:a16="http://schemas.microsoft.com/office/drawing/2014/main" id="{AA0E2552-DEFB-0E59-0CDF-D3880CE130FF}"/>
              </a:ext>
            </a:extLst>
          </p:cNvPr>
          <p:cNvPicPr>
            <a:picLocks noChangeAspect="1"/>
          </p:cNvPicPr>
          <p:nvPr/>
        </p:nvPicPr>
        <p:blipFill rotWithShape="1">
          <a:blip r:embed="rId2">
            <a:extLst>
              <a:ext uri="{28A0092B-C50C-407E-A947-70E740481C1C}">
                <a14:useLocalDpi xmlns:a14="http://schemas.microsoft.com/office/drawing/2010/main" val="0"/>
              </a:ext>
            </a:extLst>
          </a:blip>
          <a:srcRect t="2430" b="15763"/>
          <a:stretch/>
        </p:blipFill>
        <p:spPr>
          <a:xfrm>
            <a:off x="0" y="-1786"/>
            <a:ext cx="8381999" cy="6857107"/>
          </a:xfrm>
          <a:prstGeom prst="rect">
            <a:avLst/>
          </a:prstGeom>
        </p:spPr>
      </p:pic>
      <p:grpSp>
        <p:nvGrpSpPr>
          <p:cNvPr id="4" name="Group 3">
            <a:extLst>
              <a:ext uri="{FF2B5EF4-FFF2-40B4-BE49-F238E27FC236}">
                <a16:creationId xmlns:a16="http://schemas.microsoft.com/office/drawing/2014/main" id="{422B987D-BD04-1426-74BD-4F2FDE02A638}"/>
              </a:ext>
            </a:extLst>
          </p:cNvPr>
          <p:cNvGrpSpPr/>
          <p:nvPr/>
        </p:nvGrpSpPr>
        <p:grpSpPr>
          <a:xfrm>
            <a:off x="7202785" y="-1786"/>
            <a:ext cx="4989215" cy="6858000"/>
            <a:chOff x="8650260" y="-893"/>
            <a:chExt cx="3805939" cy="6858893"/>
          </a:xfrm>
          <a:solidFill>
            <a:srgbClr val="0070C0"/>
          </a:solidFill>
        </p:grpSpPr>
        <p:sp>
          <p:nvSpPr>
            <p:cNvPr id="5" name="Isosceles Triangle 4">
              <a:extLst>
                <a:ext uri="{FF2B5EF4-FFF2-40B4-BE49-F238E27FC236}">
                  <a16:creationId xmlns:a16="http://schemas.microsoft.com/office/drawing/2014/main" id="{48F0EBEA-1146-4199-3714-212A33268D96}"/>
                </a:ext>
              </a:extLst>
            </p:cNvPr>
            <p:cNvSpPr/>
            <p:nvPr/>
          </p:nvSpPr>
          <p:spPr>
            <a:xfrm rot="10800000">
              <a:off x="8650260" y="-893"/>
              <a:ext cx="899544" cy="6858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63" rtl="0" eaLnBrk="1" fontAlgn="auto" latinLnBrk="0" hangingPunct="1">
                <a:lnSpc>
                  <a:spcPct val="100000"/>
                </a:lnSpc>
                <a:spcBef>
                  <a:spcPts val="0"/>
                </a:spcBef>
                <a:spcAft>
                  <a:spcPts val="0"/>
                </a:spcAft>
                <a:buClrTx/>
                <a:buSzTx/>
                <a:buFontTx/>
                <a:buNone/>
                <a:tabLst/>
                <a:defRPr/>
              </a:pPr>
              <a:endParaRPr kumimoji="0" lang="en-SG"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F350CB8-D921-0197-1795-833FB878235B}"/>
                </a:ext>
              </a:extLst>
            </p:cNvPr>
            <p:cNvSpPr/>
            <p:nvPr/>
          </p:nvSpPr>
          <p:spPr>
            <a:xfrm>
              <a:off x="9549805" y="0"/>
              <a:ext cx="290639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63" rtl="0" eaLnBrk="1" fontAlgn="auto" latinLnBrk="0" hangingPunct="1">
                <a:lnSpc>
                  <a:spcPct val="100000"/>
                </a:lnSpc>
                <a:spcBef>
                  <a:spcPts val="0"/>
                </a:spcBef>
                <a:spcAft>
                  <a:spcPts val="0"/>
                </a:spcAft>
                <a:buClrTx/>
                <a:buSzTx/>
                <a:buFontTx/>
                <a:buNone/>
                <a:tabLst/>
                <a:defRPr/>
              </a:pPr>
              <a:endParaRPr kumimoji="0" lang="en-SG"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Rectangle 6">
            <a:extLst>
              <a:ext uri="{FF2B5EF4-FFF2-40B4-BE49-F238E27FC236}">
                <a16:creationId xmlns:a16="http://schemas.microsoft.com/office/drawing/2014/main" id="{B6128E2B-5F81-470F-DEE9-3182F9C10FB8}"/>
              </a:ext>
            </a:extLst>
          </p:cNvPr>
          <p:cNvSpPr/>
          <p:nvPr/>
        </p:nvSpPr>
        <p:spPr>
          <a:xfrm>
            <a:off x="6894559" y="-123290"/>
            <a:ext cx="5208997" cy="14383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Tourist Data Analysis</a:t>
            </a:r>
            <a:endParaRPr lang="en-SG" sz="4000" dirty="0"/>
          </a:p>
        </p:txBody>
      </p:sp>
      <p:sp>
        <p:nvSpPr>
          <p:cNvPr id="8" name="Rectangle 7">
            <a:extLst>
              <a:ext uri="{FF2B5EF4-FFF2-40B4-BE49-F238E27FC236}">
                <a16:creationId xmlns:a16="http://schemas.microsoft.com/office/drawing/2014/main" id="{15B953F0-016B-A7A2-E5FA-5AAAD879CF79}"/>
              </a:ext>
            </a:extLst>
          </p:cNvPr>
          <p:cNvSpPr/>
          <p:nvPr/>
        </p:nvSpPr>
        <p:spPr>
          <a:xfrm>
            <a:off x="9691955" y="718298"/>
            <a:ext cx="5208997" cy="14383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By Yang Kewen</a:t>
            </a:r>
          </a:p>
          <a:p>
            <a:r>
              <a:rPr lang="en-US" sz="2000" dirty="0"/>
              <a:t>22/Jan/2024</a:t>
            </a:r>
            <a:endParaRPr lang="en-SG" sz="2000" dirty="0"/>
          </a:p>
        </p:txBody>
      </p:sp>
    </p:spTree>
    <p:extLst>
      <p:ext uri="{BB962C8B-B14F-4D97-AF65-F5344CB8AC3E}">
        <p14:creationId xmlns:p14="http://schemas.microsoft.com/office/powerpoint/2010/main" val="295059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3" y="177227"/>
            <a:ext cx="5817561"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Country Of Residence Insights</a:t>
            </a:r>
            <a:endParaRPr lang="en-SG" sz="3200" dirty="0">
              <a:solidFill>
                <a:schemeClr val="tx1"/>
              </a:solidFill>
              <a:latin typeface="Bahnschrift" panose="020B0502040204020203" pitchFamily="34" charset="0"/>
            </a:endParaRPr>
          </a:p>
        </p:txBody>
      </p:sp>
      <p:sp>
        <p:nvSpPr>
          <p:cNvPr id="7" name="TextBox 6">
            <a:extLst>
              <a:ext uri="{FF2B5EF4-FFF2-40B4-BE49-F238E27FC236}">
                <a16:creationId xmlns:a16="http://schemas.microsoft.com/office/drawing/2014/main" id="{B675C4B2-285B-B33D-A0DF-CCEA7FC9314E}"/>
              </a:ext>
            </a:extLst>
          </p:cNvPr>
          <p:cNvSpPr txBox="1"/>
          <p:nvPr/>
        </p:nvSpPr>
        <p:spPr>
          <a:xfrm>
            <a:off x="1859622" y="1460012"/>
            <a:ext cx="7335749" cy="1754326"/>
          </a:xfrm>
          <a:prstGeom prst="rect">
            <a:avLst/>
          </a:prstGeom>
          <a:noFill/>
        </p:spPr>
        <p:txBody>
          <a:bodyPr wrap="square">
            <a:spAutoFit/>
          </a:bodyPr>
          <a:lstStyle/>
          <a:p>
            <a:r>
              <a:rPr lang="en-US" dirty="0"/>
              <a:t>Recommendations:</a:t>
            </a:r>
          </a:p>
          <a:p>
            <a:pPr marL="342900" indent="-342900">
              <a:buFont typeface="Arial" panose="020B0604020202020204" pitchFamily="34" charset="0"/>
              <a:buChar char="•"/>
            </a:pPr>
            <a:r>
              <a:rPr lang="en-US" dirty="0"/>
              <a:t>Attract more Chinese visitors, e.g., free of visa etc.</a:t>
            </a:r>
          </a:p>
          <a:p>
            <a:pPr marL="342900" indent="-342900">
              <a:buFont typeface="Arial" panose="020B0604020202020204" pitchFamily="34" charset="0"/>
              <a:buChar char="•"/>
            </a:pPr>
            <a:r>
              <a:rPr lang="en-US" dirty="0"/>
              <a:t>Analyze Chinese visitors’ shopping pattern and send targeted marketing to them. e.g. We derived this table by analyzing the Chinese visitors’ data.</a:t>
            </a:r>
          </a:p>
          <a:p>
            <a:pPr marL="342900" indent="-34290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54E268F2-6747-AD97-6E76-E36AF0E7E93D}"/>
              </a:ext>
            </a:extLst>
          </p:cNvPr>
          <p:cNvGraphicFramePr>
            <a:graphicFrameLocks noGrp="1"/>
          </p:cNvGraphicFramePr>
          <p:nvPr>
            <p:extLst>
              <p:ext uri="{D42A27DB-BD31-4B8C-83A1-F6EECF244321}">
                <p14:modId xmlns:p14="http://schemas.microsoft.com/office/powerpoint/2010/main" val="3184750168"/>
              </p:ext>
            </p:extLst>
          </p:nvPr>
        </p:nvGraphicFramePr>
        <p:xfrm>
          <a:off x="2377274" y="3528220"/>
          <a:ext cx="6096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12779128"/>
                    </a:ext>
                  </a:extLst>
                </a:gridCol>
                <a:gridCol w="2032000">
                  <a:extLst>
                    <a:ext uri="{9D8B030D-6E8A-4147-A177-3AD203B41FA5}">
                      <a16:colId xmlns:a16="http://schemas.microsoft.com/office/drawing/2014/main" val="665958297"/>
                    </a:ext>
                  </a:extLst>
                </a:gridCol>
                <a:gridCol w="2032000">
                  <a:extLst>
                    <a:ext uri="{9D8B030D-6E8A-4147-A177-3AD203B41FA5}">
                      <a16:colId xmlns:a16="http://schemas.microsoft.com/office/drawing/2014/main" val="3753549464"/>
                    </a:ext>
                  </a:extLst>
                </a:gridCol>
              </a:tblGrid>
              <a:tr h="370840">
                <a:tc>
                  <a:txBody>
                    <a:bodyPr/>
                    <a:lstStyle/>
                    <a:p>
                      <a:endParaRPr lang="en-SG"/>
                    </a:p>
                  </a:txBody>
                  <a:tcPr/>
                </a:tc>
                <a:tc>
                  <a:txBody>
                    <a:bodyPr/>
                    <a:lstStyle/>
                    <a:p>
                      <a:r>
                        <a:rPr lang="en-US" dirty="0"/>
                        <a:t>Male</a:t>
                      </a:r>
                      <a:endParaRPr lang="en-SG" dirty="0"/>
                    </a:p>
                  </a:txBody>
                  <a:tcPr/>
                </a:tc>
                <a:tc>
                  <a:txBody>
                    <a:bodyPr/>
                    <a:lstStyle/>
                    <a:p>
                      <a:r>
                        <a:rPr lang="en-US" dirty="0"/>
                        <a:t>Female</a:t>
                      </a:r>
                      <a:endParaRPr lang="en-SG" dirty="0"/>
                    </a:p>
                  </a:txBody>
                  <a:tcPr/>
                </a:tc>
                <a:extLst>
                  <a:ext uri="{0D108BD9-81ED-4DB2-BD59-A6C34878D82A}">
                    <a16:rowId xmlns:a16="http://schemas.microsoft.com/office/drawing/2014/main" val="956010057"/>
                  </a:ext>
                </a:extLst>
              </a:tr>
              <a:tr h="370840">
                <a:tc>
                  <a:txBody>
                    <a:bodyPr/>
                    <a:lstStyle/>
                    <a:p>
                      <a:r>
                        <a:rPr lang="en-US" dirty="0"/>
                        <a:t>Most Spending Shopping</a:t>
                      </a:r>
                      <a:endParaRPr lang="en-SG" dirty="0"/>
                    </a:p>
                  </a:txBody>
                  <a:tcPr/>
                </a:tc>
                <a:tc>
                  <a:txBody>
                    <a:bodyPr/>
                    <a:lstStyle/>
                    <a:p>
                      <a:r>
                        <a:rPr lang="en-US" dirty="0"/>
                        <a:t>Wellness</a:t>
                      </a:r>
                      <a:endParaRPr lang="en-SG" dirty="0"/>
                    </a:p>
                  </a:txBody>
                  <a:tcPr/>
                </a:tc>
                <a:tc>
                  <a:txBody>
                    <a:bodyPr/>
                    <a:lstStyle/>
                    <a:p>
                      <a:r>
                        <a:rPr lang="en-US" dirty="0"/>
                        <a:t>Consumer Tech and Fashion</a:t>
                      </a:r>
                      <a:endParaRPr lang="en-SG" dirty="0"/>
                    </a:p>
                  </a:txBody>
                  <a:tcPr/>
                </a:tc>
                <a:extLst>
                  <a:ext uri="{0D108BD9-81ED-4DB2-BD59-A6C34878D82A}">
                    <a16:rowId xmlns:a16="http://schemas.microsoft.com/office/drawing/2014/main" val="658312854"/>
                  </a:ext>
                </a:extLst>
              </a:tr>
            </a:tbl>
          </a:graphicData>
        </a:graphic>
      </p:graphicFrame>
    </p:spTree>
    <p:extLst>
      <p:ext uri="{BB962C8B-B14F-4D97-AF65-F5344CB8AC3E}">
        <p14:creationId xmlns:p14="http://schemas.microsoft.com/office/powerpoint/2010/main" val="334576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text and a line&#10;&#10;Description automatically generated with medium confidence">
            <a:extLst>
              <a:ext uri="{FF2B5EF4-FFF2-40B4-BE49-F238E27FC236}">
                <a16:creationId xmlns:a16="http://schemas.microsoft.com/office/drawing/2014/main" id="{65312FBA-EF6B-4F9F-5554-6C7963E7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77" y="742225"/>
            <a:ext cx="8233631" cy="5161738"/>
          </a:xfrm>
          <a:prstGeom prst="rect">
            <a:avLst/>
          </a:prstGeom>
        </p:spPr>
      </p:pic>
      <p:sp>
        <p:nvSpPr>
          <p:cNvPr id="2" name="Rectangle 1">
            <a:extLst>
              <a:ext uri="{FF2B5EF4-FFF2-40B4-BE49-F238E27FC236}">
                <a16:creationId xmlns:a16="http://schemas.microsoft.com/office/drawing/2014/main" id="{472837EE-F279-FBC9-61F9-A79F52C93A24}"/>
              </a:ext>
            </a:extLst>
          </p:cNvPr>
          <p:cNvSpPr/>
          <p:nvPr/>
        </p:nvSpPr>
        <p:spPr>
          <a:xfrm>
            <a:off x="521593" y="177227"/>
            <a:ext cx="5817561"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Visit Purpose Insights</a:t>
            </a:r>
            <a:endParaRPr lang="en-SG" sz="3200" dirty="0">
              <a:solidFill>
                <a:schemeClr val="tx1"/>
              </a:solidFill>
              <a:latin typeface="Bahnschrift" panose="020B0502040204020203" pitchFamily="34" charset="0"/>
            </a:endParaRPr>
          </a:p>
        </p:txBody>
      </p:sp>
      <p:sp>
        <p:nvSpPr>
          <p:cNvPr id="5" name="TextBox 4">
            <a:extLst>
              <a:ext uri="{FF2B5EF4-FFF2-40B4-BE49-F238E27FC236}">
                <a16:creationId xmlns:a16="http://schemas.microsoft.com/office/drawing/2014/main" id="{098DDD92-FB0B-B5EF-4884-718BD23FF7A4}"/>
              </a:ext>
            </a:extLst>
          </p:cNvPr>
          <p:cNvSpPr txBox="1"/>
          <p:nvPr/>
        </p:nvSpPr>
        <p:spPr>
          <a:xfrm>
            <a:off x="1674877" y="5757443"/>
            <a:ext cx="9940645" cy="923330"/>
          </a:xfrm>
          <a:prstGeom prst="rect">
            <a:avLst/>
          </a:prstGeom>
          <a:noFill/>
        </p:spPr>
        <p:txBody>
          <a:bodyPr wrap="square">
            <a:spAutoFit/>
          </a:bodyPr>
          <a:lstStyle/>
          <a:p>
            <a:r>
              <a:rPr lang="en-US" dirty="0"/>
              <a:t>Insights:</a:t>
            </a:r>
          </a:p>
          <a:p>
            <a:pPr marL="342900" indent="-342900">
              <a:buFont typeface="Arial" panose="020B0604020202020204" pitchFamily="34" charset="0"/>
              <a:buChar char="•"/>
            </a:pPr>
            <a:r>
              <a:rPr lang="en-US" dirty="0"/>
              <a:t>Visitors came for purpose of visiting friends, attending weddings, studying tend to spend less.</a:t>
            </a:r>
          </a:p>
          <a:p>
            <a:pPr marL="342900" indent="-342900">
              <a:buFont typeface="Arial" panose="020B0604020202020204" pitchFamily="34" charset="0"/>
              <a:buChar char="•"/>
            </a:pPr>
            <a:r>
              <a:rPr lang="en-US" dirty="0"/>
              <a:t>Businessmen, shoppers, healthcare patients, nightlife seekers tend to spend more.</a:t>
            </a:r>
          </a:p>
        </p:txBody>
      </p:sp>
    </p:spTree>
    <p:extLst>
      <p:ext uri="{BB962C8B-B14F-4D97-AF65-F5344CB8AC3E}">
        <p14:creationId xmlns:p14="http://schemas.microsoft.com/office/powerpoint/2010/main" val="144937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3" y="177227"/>
            <a:ext cx="5817561"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Occupation Insights</a:t>
            </a:r>
            <a:endParaRPr lang="en-SG" sz="3200" dirty="0">
              <a:solidFill>
                <a:schemeClr val="tx1"/>
              </a:solidFill>
              <a:latin typeface="Bahnschrift" panose="020B0502040204020203" pitchFamily="34" charset="0"/>
            </a:endParaRPr>
          </a:p>
        </p:txBody>
      </p:sp>
      <p:sp>
        <p:nvSpPr>
          <p:cNvPr id="5" name="TextBox 4">
            <a:extLst>
              <a:ext uri="{FF2B5EF4-FFF2-40B4-BE49-F238E27FC236}">
                <a16:creationId xmlns:a16="http://schemas.microsoft.com/office/drawing/2014/main" id="{098DDD92-FB0B-B5EF-4884-718BD23FF7A4}"/>
              </a:ext>
            </a:extLst>
          </p:cNvPr>
          <p:cNvSpPr txBox="1"/>
          <p:nvPr/>
        </p:nvSpPr>
        <p:spPr>
          <a:xfrm>
            <a:off x="1988966" y="5714787"/>
            <a:ext cx="7924560" cy="923330"/>
          </a:xfrm>
          <a:prstGeom prst="rect">
            <a:avLst/>
          </a:prstGeom>
          <a:noFill/>
        </p:spPr>
        <p:txBody>
          <a:bodyPr wrap="square">
            <a:spAutoFit/>
          </a:bodyPr>
          <a:lstStyle/>
          <a:p>
            <a:r>
              <a:rPr lang="en-US" dirty="0"/>
              <a:t>Insights:</a:t>
            </a:r>
          </a:p>
          <a:p>
            <a:pPr marL="342900" indent="-342900">
              <a:buFont typeface="Arial" panose="020B0604020202020204" pitchFamily="34" charset="0"/>
              <a:buChar char="•"/>
            </a:pPr>
            <a:r>
              <a:rPr lang="en-US" dirty="0"/>
              <a:t>Students, taxi-drivers, homemakers, retired, unemployed tend to spend less, while managers, businessmen tend to spend more.</a:t>
            </a:r>
          </a:p>
        </p:txBody>
      </p:sp>
      <p:pic>
        <p:nvPicPr>
          <p:cNvPr id="4" name="Picture 3" descr="A screenshot of a computer screen&#10;&#10;Description automatically generated">
            <a:extLst>
              <a:ext uri="{FF2B5EF4-FFF2-40B4-BE49-F238E27FC236}">
                <a16:creationId xmlns:a16="http://schemas.microsoft.com/office/drawing/2014/main" id="{CADDC866-2800-14E1-3B4F-A25461561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617" y="876087"/>
            <a:ext cx="9582150" cy="4838700"/>
          </a:xfrm>
          <a:prstGeom prst="rect">
            <a:avLst/>
          </a:prstGeom>
        </p:spPr>
      </p:pic>
    </p:spTree>
    <p:extLst>
      <p:ext uri="{BB962C8B-B14F-4D97-AF65-F5344CB8AC3E}">
        <p14:creationId xmlns:p14="http://schemas.microsoft.com/office/powerpoint/2010/main" val="130706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3" y="177227"/>
            <a:ext cx="5817561"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Companion Insights</a:t>
            </a:r>
            <a:endParaRPr lang="en-SG" sz="3200" dirty="0">
              <a:solidFill>
                <a:schemeClr val="tx1"/>
              </a:solidFill>
              <a:latin typeface="Bahnschrift" panose="020B0502040204020203" pitchFamily="34" charset="0"/>
            </a:endParaRPr>
          </a:p>
        </p:txBody>
      </p:sp>
      <p:sp>
        <p:nvSpPr>
          <p:cNvPr id="5" name="TextBox 4">
            <a:extLst>
              <a:ext uri="{FF2B5EF4-FFF2-40B4-BE49-F238E27FC236}">
                <a16:creationId xmlns:a16="http://schemas.microsoft.com/office/drawing/2014/main" id="{098DDD92-FB0B-B5EF-4884-718BD23FF7A4}"/>
              </a:ext>
            </a:extLst>
          </p:cNvPr>
          <p:cNvSpPr txBox="1"/>
          <p:nvPr/>
        </p:nvSpPr>
        <p:spPr>
          <a:xfrm>
            <a:off x="1886225" y="5407448"/>
            <a:ext cx="7924560" cy="923330"/>
          </a:xfrm>
          <a:prstGeom prst="rect">
            <a:avLst/>
          </a:prstGeom>
          <a:noFill/>
        </p:spPr>
        <p:txBody>
          <a:bodyPr wrap="square">
            <a:spAutoFit/>
          </a:bodyPr>
          <a:lstStyle/>
          <a:p>
            <a:r>
              <a:rPr lang="en-US" dirty="0"/>
              <a:t>Insights:</a:t>
            </a:r>
          </a:p>
          <a:p>
            <a:pPr marL="342900" indent="-342900">
              <a:buFont typeface="Arial" panose="020B0604020202020204" pitchFamily="34" charset="0"/>
              <a:buChar char="•"/>
            </a:pPr>
            <a:r>
              <a:rPr lang="en-US" dirty="0"/>
              <a:t>Visitors travelling alone, or with spouses, friends tend to spend more. While visitors travelling with children, parents, siblings tend to spend less.</a:t>
            </a:r>
          </a:p>
        </p:txBody>
      </p:sp>
      <p:pic>
        <p:nvPicPr>
          <p:cNvPr id="6" name="Picture 5" descr="A graph with red and blue lines&#10;&#10;Description automatically generated">
            <a:extLst>
              <a:ext uri="{FF2B5EF4-FFF2-40B4-BE49-F238E27FC236}">
                <a16:creationId xmlns:a16="http://schemas.microsoft.com/office/drawing/2014/main" id="{5A9D0FAC-387F-5653-96E9-A35269653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800" y="988887"/>
            <a:ext cx="8339726" cy="4296735"/>
          </a:xfrm>
          <a:prstGeom prst="rect">
            <a:avLst/>
          </a:prstGeom>
        </p:spPr>
      </p:pic>
    </p:spTree>
    <p:extLst>
      <p:ext uri="{BB962C8B-B14F-4D97-AF65-F5344CB8AC3E}">
        <p14:creationId xmlns:p14="http://schemas.microsoft.com/office/powerpoint/2010/main" val="15758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3" y="177227"/>
            <a:ext cx="5817561"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Other Insights</a:t>
            </a:r>
            <a:endParaRPr lang="en-SG" sz="3200" dirty="0">
              <a:solidFill>
                <a:schemeClr val="tx1"/>
              </a:solidFill>
              <a:latin typeface="Bahnschrift" panose="020B0502040204020203" pitchFamily="34" charset="0"/>
            </a:endParaRPr>
          </a:p>
        </p:txBody>
      </p:sp>
      <p:pic>
        <p:nvPicPr>
          <p:cNvPr id="4" name="Picture 3" descr="A screen shot of a graph&#10;&#10;Description automatically generated">
            <a:extLst>
              <a:ext uri="{FF2B5EF4-FFF2-40B4-BE49-F238E27FC236}">
                <a16:creationId xmlns:a16="http://schemas.microsoft.com/office/drawing/2014/main" id="{B921AF7E-98C2-E081-68B7-D3C864134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10" y="715674"/>
            <a:ext cx="4192223" cy="5869113"/>
          </a:xfrm>
          <a:prstGeom prst="rect">
            <a:avLst/>
          </a:prstGeom>
        </p:spPr>
      </p:pic>
      <p:sp>
        <p:nvSpPr>
          <p:cNvPr id="7" name="TextBox 6">
            <a:extLst>
              <a:ext uri="{FF2B5EF4-FFF2-40B4-BE49-F238E27FC236}">
                <a16:creationId xmlns:a16="http://schemas.microsoft.com/office/drawing/2014/main" id="{02358B38-F589-AB70-B590-50C7B70C58F6}"/>
              </a:ext>
            </a:extLst>
          </p:cNvPr>
          <p:cNvSpPr txBox="1"/>
          <p:nvPr/>
        </p:nvSpPr>
        <p:spPr>
          <a:xfrm>
            <a:off x="1345914" y="2199337"/>
            <a:ext cx="3685793" cy="1477328"/>
          </a:xfrm>
          <a:prstGeom prst="rect">
            <a:avLst/>
          </a:prstGeom>
          <a:noFill/>
        </p:spPr>
        <p:txBody>
          <a:bodyPr wrap="square">
            <a:spAutoFit/>
          </a:bodyPr>
          <a:lstStyle/>
          <a:p>
            <a:r>
              <a:rPr lang="en-US" dirty="0"/>
              <a:t>Insights:</a:t>
            </a:r>
          </a:p>
          <a:p>
            <a:pPr marL="342900" indent="-342900">
              <a:buFont typeface="Arial" panose="020B0604020202020204" pitchFamily="34" charset="0"/>
              <a:buChar char="•"/>
            </a:pPr>
            <a:r>
              <a:rPr lang="en-US" dirty="0"/>
              <a:t>Packaged tourists tend to spend more.</a:t>
            </a:r>
          </a:p>
          <a:p>
            <a:pPr marL="342900" indent="-342900">
              <a:buFont typeface="Arial" panose="020B0604020202020204" pitchFamily="34" charset="0"/>
              <a:buChar char="•"/>
            </a:pPr>
            <a:r>
              <a:rPr lang="en-US" dirty="0"/>
              <a:t>Visitors tend to spend more during April.</a:t>
            </a:r>
          </a:p>
        </p:txBody>
      </p:sp>
    </p:spTree>
    <p:extLst>
      <p:ext uri="{BB962C8B-B14F-4D97-AF65-F5344CB8AC3E}">
        <p14:creationId xmlns:p14="http://schemas.microsoft.com/office/powerpoint/2010/main" val="280852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3" y="177227"/>
            <a:ext cx="5817561"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Overall Recommendations</a:t>
            </a:r>
            <a:endParaRPr lang="en-SG" sz="3200" dirty="0">
              <a:solidFill>
                <a:schemeClr val="tx1"/>
              </a:solidFill>
              <a:latin typeface="Bahnschrift" panose="020B0502040204020203" pitchFamily="34" charset="0"/>
            </a:endParaRPr>
          </a:p>
        </p:txBody>
      </p:sp>
      <p:sp>
        <p:nvSpPr>
          <p:cNvPr id="4" name="TextBox 3">
            <a:extLst>
              <a:ext uri="{FF2B5EF4-FFF2-40B4-BE49-F238E27FC236}">
                <a16:creationId xmlns:a16="http://schemas.microsoft.com/office/drawing/2014/main" id="{FAEBA4E2-949B-A841-4E79-4CF83105268D}"/>
              </a:ext>
            </a:extLst>
          </p:cNvPr>
          <p:cNvSpPr txBox="1"/>
          <p:nvPr/>
        </p:nvSpPr>
        <p:spPr>
          <a:xfrm>
            <a:off x="791110" y="1470284"/>
            <a:ext cx="10685124" cy="2862322"/>
          </a:xfrm>
          <a:prstGeom prst="rect">
            <a:avLst/>
          </a:prstGeom>
          <a:noFill/>
        </p:spPr>
        <p:txBody>
          <a:bodyPr wrap="square">
            <a:spAutoFit/>
          </a:bodyPr>
          <a:lstStyle/>
          <a:p>
            <a:pPr marL="285750" indent="-285750">
              <a:buFont typeface="Arial" panose="020B0604020202020204" pitchFamily="34" charset="0"/>
              <a:buChar char="•"/>
            </a:pPr>
            <a:r>
              <a:rPr lang="en-US" dirty="0"/>
              <a:t>As visitors travelling alone or with friends/spouse, and visitors with travelling package tend to spend more, we can provide themed travelling package(e.g., cheap flight ticket if you travel with spouse) to attract more tourists.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businessmen, healthcare seeker, nightlife seeker tend to spend more, we can invest more on the advertisement of Singapore healthcare, nightlife events etc. to attract them to visit, as well as to encourage international event or conference to attract business visits.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tourists from certain country(e.g. China) tend to spend more, we can analyze their spending profile and send targeted marketing to attract them to spend more.</a:t>
            </a:r>
          </a:p>
        </p:txBody>
      </p:sp>
    </p:spTree>
    <p:extLst>
      <p:ext uri="{BB962C8B-B14F-4D97-AF65-F5344CB8AC3E}">
        <p14:creationId xmlns:p14="http://schemas.microsoft.com/office/powerpoint/2010/main" val="185189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tag with a couple of boats&#10;&#10;Description automatically generated">
            <a:extLst>
              <a:ext uri="{FF2B5EF4-FFF2-40B4-BE49-F238E27FC236}">
                <a16:creationId xmlns:a16="http://schemas.microsoft.com/office/drawing/2014/main" id="{C275BE5C-71D0-8BE9-58A6-58FCD0D811CA}"/>
              </a:ext>
            </a:extLst>
          </p:cNvPr>
          <p:cNvPicPr>
            <a:picLocks noChangeAspect="1"/>
          </p:cNvPicPr>
          <p:nvPr/>
        </p:nvPicPr>
        <p:blipFill rotWithShape="1">
          <a:blip r:embed="rId2">
            <a:extLst>
              <a:ext uri="{28A0092B-C50C-407E-A947-70E740481C1C}">
                <a14:useLocalDpi xmlns:a14="http://schemas.microsoft.com/office/drawing/2010/main" val="0"/>
              </a:ext>
            </a:extLst>
          </a:blip>
          <a:srcRect t="24933" b="23127"/>
          <a:stretch/>
        </p:blipFill>
        <p:spPr>
          <a:xfrm>
            <a:off x="1" y="10"/>
            <a:ext cx="12192000" cy="4242806"/>
          </a:xfrm>
          <a:prstGeom prst="rect">
            <a:avLst/>
          </a:prstGeom>
        </p:spPr>
      </p:pic>
      <p:sp>
        <p:nvSpPr>
          <p:cNvPr id="3" name="Rectangle 2">
            <a:extLst>
              <a:ext uri="{FF2B5EF4-FFF2-40B4-BE49-F238E27FC236}">
                <a16:creationId xmlns:a16="http://schemas.microsoft.com/office/drawing/2014/main" id="{F158C164-D1CF-BE0B-4333-3B3AC1FE0B09}"/>
              </a:ext>
            </a:extLst>
          </p:cNvPr>
          <p:cNvSpPr/>
          <p:nvPr/>
        </p:nvSpPr>
        <p:spPr>
          <a:xfrm>
            <a:off x="609601" y="4385066"/>
            <a:ext cx="10923638" cy="13176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80000"/>
              </a:lnSpc>
              <a:spcBef>
                <a:spcPct val="0"/>
              </a:spcBef>
              <a:spcAft>
                <a:spcPts val="600"/>
              </a:spcAft>
            </a:pPr>
            <a:r>
              <a:rPr lang="en-US" sz="7200" b="1" kern="1200" spc="-120" baseline="0">
                <a:solidFill>
                  <a:srgbClr val="FFFFFF"/>
                </a:solidFill>
                <a:latin typeface="+mj-lt"/>
                <a:ea typeface="+mj-ea"/>
                <a:cs typeface="+mj-cs"/>
              </a:rPr>
              <a:t>Q&amp;A</a:t>
            </a:r>
          </a:p>
        </p:txBody>
      </p:sp>
    </p:spTree>
    <p:extLst>
      <p:ext uri="{BB962C8B-B14F-4D97-AF65-F5344CB8AC3E}">
        <p14:creationId xmlns:p14="http://schemas.microsoft.com/office/powerpoint/2010/main" val="131140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1CE40FE8-6CA4-F105-9BC7-EFD16E44A7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0782" y="1533418"/>
            <a:ext cx="914400" cy="914400"/>
          </a:xfrm>
          <a:prstGeom prst="rect">
            <a:avLst/>
          </a:prstGeom>
        </p:spPr>
      </p:pic>
      <p:sp>
        <p:nvSpPr>
          <p:cNvPr id="8" name="Rectangle 7">
            <a:extLst>
              <a:ext uri="{FF2B5EF4-FFF2-40B4-BE49-F238E27FC236}">
                <a16:creationId xmlns:a16="http://schemas.microsoft.com/office/drawing/2014/main" id="{0F08D49A-440E-729E-64D2-C3EA8CDBFC60}"/>
              </a:ext>
            </a:extLst>
          </p:cNvPr>
          <p:cNvSpPr/>
          <p:nvPr/>
        </p:nvSpPr>
        <p:spPr>
          <a:xfrm>
            <a:off x="1310075" y="2590184"/>
            <a:ext cx="3734536" cy="1199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Year 2018</a:t>
            </a:r>
          </a:p>
          <a:p>
            <a:pPr marL="285750" indent="-285750">
              <a:buFont typeface="Arial" panose="020B0604020202020204" pitchFamily="34" charset="0"/>
              <a:buChar char="•"/>
            </a:pPr>
            <a:r>
              <a:rPr lang="en-US" dirty="0">
                <a:solidFill>
                  <a:schemeClr val="tx1"/>
                </a:solidFill>
              </a:rPr>
              <a:t>22,974 visitors</a:t>
            </a:r>
          </a:p>
          <a:p>
            <a:pPr marL="285750" indent="-285750">
              <a:buFont typeface="Arial" panose="020B0604020202020204" pitchFamily="34" charset="0"/>
              <a:buChar char="•"/>
            </a:pPr>
            <a:r>
              <a:rPr lang="en-US" dirty="0">
                <a:solidFill>
                  <a:schemeClr val="tx1"/>
                </a:solidFill>
              </a:rPr>
              <a:t>From 119 countries</a:t>
            </a:r>
            <a:endParaRPr lang="en-SG" dirty="0">
              <a:solidFill>
                <a:schemeClr val="tx1"/>
              </a:solidFill>
            </a:endParaRPr>
          </a:p>
          <a:p>
            <a:pPr marL="285750" indent="-285750">
              <a:buFont typeface="Arial" panose="020B0604020202020204" pitchFamily="34" charset="0"/>
              <a:buChar char="•"/>
            </a:pPr>
            <a:r>
              <a:rPr lang="en-SG" dirty="0">
                <a:solidFill>
                  <a:schemeClr val="tx1"/>
                </a:solidFill>
              </a:rPr>
              <a:t>Spent total 21 millions dollars</a:t>
            </a:r>
            <a:endParaRPr lang="en-US" dirty="0">
              <a:solidFill>
                <a:schemeClr val="tx1"/>
              </a:solidFill>
            </a:endParaRPr>
          </a:p>
        </p:txBody>
      </p:sp>
      <p:sp>
        <p:nvSpPr>
          <p:cNvPr id="9" name="Rectangle 8">
            <a:extLst>
              <a:ext uri="{FF2B5EF4-FFF2-40B4-BE49-F238E27FC236}">
                <a16:creationId xmlns:a16="http://schemas.microsoft.com/office/drawing/2014/main" id="{66870496-6A19-31AD-E755-E89A7C24000B}"/>
              </a:ext>
            </a:extLst>
          </p:cNvPr>
          <p:cNvSpPr/>
          <p:nvPr/>
        </p:nvSpPr>
        <p:spPr>
          <a:xfrm>
            <a:off x="521594" y="177227"/>
            <a:ext cx="4183970"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Problem Statement</a:t>
            </a:r>
            <a:endParaRPr lang="en-SG" sz="3200" dirty="0">
              <a:solidFill>
                <a:schemeClr val="tx1"/>
              </a:solidFill>
              <a:latin typeface="Bahnschrift" panose="020B0502040204020203" pitchFamily="34" charset="0"/>
            </a:endParaRPr>
          </a:p>
        </p:txBody>
      </p:sp>
      <p:sp>
        <p:nvSpPr>
          <p:cNvPr id="11" name="TextBox 10">
            <a:extLst>
              <a:ext uri="{FF2B5EF4-FFF2-40B4-BE49-F238E27FC236}">
                <a16:creationId xmlns:a16="http://schemas.microsoft.com/office/drawing/2014/main" id="{906922FD-8D40-7B48-259A-8AC9E3BF837F}"/>
              </a:ext>
            </a:extLst>
          </p:cNvPr>
          <p:cNvSpPr txBox="1"/>
          <p:nvPr/>
        </p:nvSpPr>
        <p:spPr>
          <a:xfrm>
            <a:off x="829820" y="1070930"/>
            <a:ext cx="6097712" cy="369332"/>
          </a:xfrm>
          <a:prstGeom prst="rect">
            <a:avLst/>
          </a:prstGeom>
          <a:noFill/>
        </p:spPr>
        <p:txBody>
          <a:bodyPr wrap="square">
            <a:spAutoFit/>
          </a:bodyPr>
          <a:lstStyle/>
          <a:p>
            <a:r>
              <a:rPr lang="en-US" b="1" dirty="0">
                <a:solidFill>
                  <a:schemeClr val="tx1"/>
                </a:solidFill>
              </a:rPr>
              <a:t>Tourist Data</a:t>
            </a:r>
            <a:endParaRPr lang="en-SG" b="1" dirty="0"/>
          </a:p>
        </p:txBody>
      </p:sp>
      <p:pic>
        <p:nvPicPr>
          <p:cNvPr id="13" name="Picture 12" descr="A pie chart with text&#10;&#10;Description automatically generated">
            <a:extLst>
              <a:ext uri="{FF2B5EF4-FFF2-40B4-BE49-F238E27FC236}">
                <a16:creationId xmlns:a16="http://schemas.microsoft.com/office/drawing/2014/main" id="{59A19832-0119-C7F7-88D2-CF6B2F549E8C}"/>
              </a:ext>
            </a:extLst>
          </p:cNvPr>
          <p:cNvPicPr>
            <a:picLocks noChangeAspect="1"/>
          </p:cNvPicPr>
          <p:nvPr/>
        </p:nvPicPr>
        <p:blipFill rotWithShape="1">
          <a:blip r:embed="rId4">
            <a:extLst>
              <a:ext uri="{28A0092B-C50C-407E-A947-70E740481C1C}">
                <a14:useLocalDpi xmlns:a14="http://schemas.microsoft.com/office/drawing/2010/main" val="0"/>
              </a:ext>
            </a:extLst>
          </a:blip>
          <a:srcRect t="13042"/>
          <a:stretch/>
        </p:blipFill>
        <p:spPr>
          <a:xfrm>
            <a:off x="4705564" y="1071125"/>
            <a:ext cx="5280242" cy="3038118"/>
          </a:xfrm>
          <a:prstGeom prst="rect">
            <a:avLst/>
          </a:prstGeom>
        </p:spPr>
      </p:pic>
      <p:sp>
        <p:nvSpPr>
          <p:cNvPr id="17" name="TextBox 16">
            <a:extLst>
              <a:ext uri="{FF2B5EF4-FFF2-40B4-BE49-F238E27FC236}">
                <a16:creationId xmlns:a16="http://schemas.microsoft.com/office/drawing/2014/main" id="{D1BE9A44-C700-B5F6-F397-9FEB13D80D81}"/>
              </a:ext>
            </a:extLst>
          </p:cNvPr>
          <p:cNvSpPr txBox="1"/>
          <p:nvPr/>
        </p:nvSpPr>
        <p:spPr>
          <a:xfrm>
            <a:off x="1910410" y="5119323"/>
            <a:ext cx="3685793" cy="923330"/>
          </a:xfrm>
          <a:prstGeom prst="rect">
            <a:avLst/>
          </a:prstGeom>
          <a:noFill/>
        </p:spPr>
        <p:txBody>
          <a:bodyPr wrap="square">
            <a:spAutoFit/>
          </a:bodyPr>
          <a:lstStyle/>
          <a:p>
            <a:r>
              <a:rPr lang="en-SG" dirty="0">
                <a:solidFill>
                  <a:schemeClr val="tx1"/>
                </a:solidFill>
              </a:rPr>
              <a:t>Can we leverage AI model to do targeted marketing to attract more spendings? </a:t>
            </a:r>
            <a:endParaRPr lang="en-SG" dirty="0"/>
          </a:p>
        </p:txBody>
      </p:sp>
      <p:pic>
        <p:nvPicPr>
          <p:cNvPr id="19" name="Graphic 18" descr="Left Brain outline">
            <a:extLst>
              <a:ext uri="{FF2B5EF4-FFF2-40B4-BE49-F238E27FC236}">
                <a16:creationId xmlns:a16="http://schemas.microsoft.com/office/drawing/2014/main" id="{9BD4A416-7E3D-D6A4-F35E-8AA4A00B83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60335" y="4774194"/>
            <a:ext cx="914400" cy="914400"/>
          </a:xfrm>
          <a:prstGeom prst="rect">
            <a:avLst/>
          </a:prstGeom>
        </p:spPr>
      </p:pic>
      <p:pic>
        <p:nvPicPr>
          <p:cNvPr id="21" name="Graphic 20" descr="Coins outline">
            <a:extLst>
              <a:ext uri="{FF2B5EF4-FFF2-40B4-BE49-F238E27FC236}">
                <a16:creationId xmlns:a16="http://schemas.microsoft.com/office/drawing/2014/main" id="{11499371-5E7D-4A56-60AA-E76D26D24C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63330" y="5346884"/>
            <a:ext cx="914400" cy="914400"/>
          </a:xfrm>
          <a:prstGeom prst="rect">
            <a:avLst/>
          </a:prstGeom>
        </p:spPr>
      </p:pic>
      <p:sp>
        <p:nvSpPr>
          <p:cNvPr id="22" name="Rectangle 21">
            <a:extLst>
              <a:ext uri="{FF2B5EF4-FFF2-40B4-BE49-F238E27FC236}">
                <a16:creationId xmlns:a16="http://schemas.microsoft.com/office/drawing/2014/main" id="{AAD16A55-7346-8888-A624-2CE0B623427E}"/>
              </a:ext>
            </a:extLst>
          </p:cNvPr>
          <p:cNvSpPr/>
          <p:nvPr/>
        </p:nvSpPr>
        <p:spPr>
          <a:xfrm>
            <a:off x="829820" y="1071125"/>
            <a:ext cx="9300499" cy="331594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Graphic 22" descr="Arrow: Slight curve with solid fill">
            <a:extLst>
              <a:ext uri="{FF2B5EF4-FFF2-40B4-BE49-F238E27FC236}">
                <a16:creationId xmlns:a16="http://schemas.microsoft.com/office/drawing/2014/main" id="{3ADBA86E-E070-8347-704D-8FE240AEFB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4461396">
            <a:off x="4542033" y="4215592"/>
            <a:ext cx="914400" cy="914400"/>
          </a:xfrm>
          <a:prstGeom prst="rect">
            <a:avLst/>
          </a:prstGeom>
        </p:spPr>
      </p:pic>
      <p:pic>
        <p:nvPicPr>
          <p:cNvPr id="24" name="Graphic 23" descr="Arrow: Slight curve with solid fill">
            <a:extLst>
              <a:ext uri="{FF2B5EF4-FFF2-40B4-BE49-F238E27FC236}">
                <a16:creationId xmlns:a16="http://schemas.microsoft.com/office/drawing/2014/main" id="{D00C797B-E267-3641-352D-464A403653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894210">
            <a:off x="6110738" y="5231394"/>
            <a:ext cx="914400" cy="914400"/>
          </a:xfrm>
          <a:prstGeom prst="rect">
            <a:avLst/>
          </a:prstGeom>
        </p:spPr>
      </p:pic>
    </p:spTree>
    <p:extLst>
      <p:ext uri="{BB962C8B-B14F-4D97-AF65-F5344CB8AC3E}">
        <p14:creationId xmlns:p14="http://schemas.microsoft.com/office/powerpoint/2010/main" val="324851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4" y="177227"/>
            <a:ext cx="4183970"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Solution Idea</a:t>
            </a:r>
            <a:endParaRPr lang="en-SG" sz="3200" dirty="0">
              <a:solidFill>
                <a:schemeClr val="tx1"/>
              </a:solidFill>
              <a:latin typeface="Bahnschrift" panose="020B0502040204020203" pitchFamily="34" charset="0"/>
            </a:endParaRPr>
          </a:p>
        </p:txBody>
      </p:sp>
      <p:pic>
        <p:nvPicPr>
          <p:cNvPr id="4" name="Graphic 3" descr="Table with solid fill">
            <a:extLst>
              <a:ext uri="{FF2B5EF4-FFF2-40B4-BE49-F238E27FC236}">
                <a16:creationId xmlns:a16="http://schemas.microsoft.com/office/drawing/2014/main" id="{0A54740D-9658-6854-6710-7C0F6651A5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2873" y="2145268"/>
            <a:ext cx="914400" cy="914400"/>
          </a:xfrm>
          <a:prstGeom prst="rect">
            <a:avLst/>
          </a:prstGeom>
        </p:spPr>
      </p:pic>
      <p:sp>
        <p:nvSpPr>
          <p:cNvPr id="6" name="TextBox 5">
            <a:extLst>
              <a:ext uri="{FF2B5EF4-FFF2-40B4-BE49-F238E27FC236}">
                <a16:creationId xmlns:a16="http://schemas.microsoft.com/office/drawing/2014/main" id="{FAA80552-9E56-423B-88D6-1551249D31AB}"/>
              </a:ext>
            </a:extLst>
          </p:cNvPr>
          <p:cNvSpPr txBox="1"/>
          <p:nvPr/>
        </p:nvSpPr>
        <p:spPr>
          <a:xfrm>
            <a:off x="1534105" y="3059668"/>
            <a:ext cx="771936" cy="369332"/>
          </a:xfrm>
          <a:prstGeom prst="rect">
            <a:avLst/>
          </a:prstGeom>
          <a:noFill/>
        </p:spPr>
        <p:txBody>
          <a:bodyPr wrap="square">
            <a:spAutoFit/>
          </a:bodyPr>
          <a:lstStyle/>
          <a:p>
            <a:r>
              <a:rPr lang="en-US" dirty="0"/>
              <a:t>D</a:t>
            </a:r>
            <a:r>
              <a:rPr lang="en-SG" dirty="0" err="1"/>
              <a:t>ata</a:t>
            </a:r>
            <a:endParaRPr lang="en-SG" dirty="0"/>
          </a:p>
        </p:txBody>
      </p:sp>
      <p:pic>
        <p:nvPicPr>
          <p:cNvPr id="7" name="Graphic 6" descr="Left Brain outline">
            <a:extLst>
              <a:ext uri="{FF2B5EF4-FFF2-40B4-BE49-F238E27FC236}">
                <a16:creationId xmlns:a16="http://schemas.microsoft.com/office/drawing/2014/main" id="{1DB60B39-1ECB-4AB2-C0C9-190A2FB386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4681" y="2145268"/>
            <a:ext cx="914400" cy="914400"/>
          </a:xfrm>
          <a:prstGeom prst="rect">
            <a:avLst/>
          </a:prstGeom>
        </p:spPr>
      </p:pic>
      <p:pic>
        <p:nvPicPr>
          <p:cNvPr id="9" name="Graphic 8" descr="Bar chart with solid fill">
            <a:extLst>
              <a:ext uri="{FF2B5EF4-FFF2-40B4-BE49-F238E27FC236}">
                <a16:creationId xmlns:a16="http://schemas.microsoft.com/office/drawing/2014/main" id="{555AF146-91A1-76EB-1095-55210D2C3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6839" y="2145268"/>
            <a:ext cx="914400" cy="914400"/>
          </a:xfrm>
          <a:prstGeom prst="rect">
            <a:avLst/>
          </a:prstGeom>
        </p:spPr>
      </p:pic>
      <p:sp>
        <p:nvSpPr>
          <p:cNvPr id="10" name="TextBox 9">
            <a:extLst>
              <a:ext uri="{FF2B5EF4-FFF2-40B4-BE49-F238E27FC236}">
                <a16:creationId xmlns:a16="http://schemas.microsoft.com/office/drawing/2014/main" id="{86BEA30E-755C-6B4B-0652-F53ADD80BB08}"/>
              </a:ext>
            </a:extLst>
          </p:cNvPr>
          <p:cNvSpPr txBox="1"/>
          <p:nvPr/>
        </p:nvSpPr>
        <p:spPr>
          <a:xfrm>
            <a:off x="4858818" y="3059668"/>
            <a:ext cx="1665270" cy="369332"/>
          </a:xfrm>
          <a:prstGeom prst="rect">
            <a:avLst/>
          </a:prstGeom>
          <a:noFill/>
        </p:spPr>
        <p:txBody>
          <a:bodyPr wrap="square">
            <a:spAutoFit/>
          </a:bodyPr>
          <a:lstStyle/>
          <a:p>
            <a:r>
              <a:rPr lang="en-US" dirty="0" err="1"/>
              <a:t>XGBoost</a:t>
            </a:r>
            <a:r>
              <a:rPr lang="en-US" dirty="0"/>
              <a:t> Model</a:t>
            </a:r>
            <a:endParaRPr lang="en-SG" dirty="0"/>
          </a:p>
        </p:txBody>
      </p:sp>
      <p:sp>
        <p:nvSpPr>
          <p:cNvPr id="11" name="TextBox 10">
            <a:extLst>
              <a:ext uri="{FF2B5EF4-FFF2-40B4-BE49-F238E27FC236}">
                <a16:creationId xmlns:a16="http://schemas.microsoft.com/office/drawing/2014/main" id="{2C909D21-D93E-5E0B-6673-D8D640EE449E}"/>
              </a:ext>
            </a:extLst>
          </p:cNvPr>
          <p:cNvSpPr txBox="1"/>
          <p:nvPr/>
        </p:nvSpPr>
        <p:spPr>
          <a:xfrm>
            <a:off x="8924386" y="3059668"/>
            <a:ext cx="1363894" cy="369332"/>
          </a:xfrm>
          <a:prstGeom prst="rect">
            <a:avLst/>
          </a:prstGeom>
          <a:noFill/>
        </p:spPr>
        <p:txBody>
          <a:bodyPr wrap="square">
            <a:spAutoFit/>
          </a:bodyPr>
          <a:lstStyle/>
          <a:p>
            <a:r>
              <a:rPr lang="en-US" dirty="0"/>
              <a:t>SHAP Graph</a:t>
            </a:r>
            <a:endParaRPr lang="en-SG" dirty="0"/>
          </a:p>
        </p:txBody>
      </p:sp>
      <p:sp>
        <p:nvSpPr>
          <p:cNvPr id="12" name="Arrow: Right 11">
            <a:extLst>
              <a:ext uri="{FF2B5EF4-FFF2-40B4-BE49-F238E27FC236}">
                <a16:creationId xmlns:a16="http://schemas.microsoft.com/office/drawing/2014/main" id="{252A2F88-3836-8201-F98F-C1CF70FE3CF6}"/>
              </a:ext>
            </a:extLst>
          </p:cNvPr>
          <p:cNvSpPr/>
          <p:nvPr/>
        </p:nvSpPr>
        <p:spPr>
          <a:xfrm>
            <a:off x="3480460" y="2361025"/>
            <a:ext cx="400692" cy="482886"/>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Right 12">
            <a:extLst>
              <a:ext uri="{FF2B5EF4-FFF2-40B4-BE49-F238E27FC236}">
                <a16:creationId xmlns:a16="http://schemas.microsoft.com/office/drawing/2014/main" id="{E41F572D-512F-53CA-874A-3AEAA5C235B2}"/>
              </a:ext>
            </a:extLst>
          </p:cNvPr>
          <p:cNvSpPr/>
          <p:nvPr/>
        </p:nvSpPr>
        <p:spPr>
          <a:xfrm>
            <a:off x="7452614" y="2361025"/>
            <a:ext cx="400692" cy="482886"/>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6A0A89F8-C1A0-5BCD-BD8D-699CF0E8B00A}"/>
              </a:ext>
            </a:extLst>
          </p:cNvPr>
          <p:cNvSpPr txBox="1"/>
          <p:nvPr/>
        </p:nvSpPr>
        <p:spPr>
          <a:xfrm>
            <a:off x="2833761" y="1655616"/>
            <a:ext cx="1794083" cy="646331"/>
          </a:xfrm>
          <a:prstGeom prst="rect">
            <a:avLst/>
          </a:prstGeom>
          <a:noFill/>
        </p:spPr>
        <p:txBody>
          <a:bodyPr wrap="square">
            <a:spAutoFit/>
          </a:bodyPr>
          <a:lstStyle/>
          <a:p>
            <a:r>
              <a:rPr lang="en-US" dirty="0"/>
              <a:t>Processed data feed to AI model</a:t>
            </a:r>
            <a:endParaRPr lang="en-SG" dirty="0"/>
          </a:p>
        </p:txBody>
      </p:sp>
      <p:sp>
        <p:nvSpPr>
          <p:cNvPr id="15" name="TextBox 14">
            <a:extLst>
              <a:ext uri="{FF2B5EF4-FFF2-40B4-BE49-F238E27FC236}">
                <a16:creationId xmlns:a16="http://schemas.microsoft.com/office/drawing/2014/main" id="{033384A3-7A50-6652-C76F-03EAA9E11B38}"/>
              </a:ext>
            </a:extLst>
          </p:cNvPr>
          <p:cNvSpPr txBox="1"/>
          <p:nvPr/>
        </p:nvSpPr>
        <p:spPr>
          <a:xfrm>
            <a:off x="6664069" y="1660754"/>
            <a:ext cx="2117763" cy="646331"/>
          </a:xfrm>
          <a:prstGeom prst="rect">
            <a:avLst/>
          </a:prstGeom>
          <a:noFill/>
        </p:spPr>
        <p:txBody>
          <a:bodyPr wrap="square">
            <a:spAutoFit/>
          </a:bodyPr>
          <a:lstStyle/>
          <a:p>
            <a:r>
              <a:rPr lang="en-US" dirty="0"/>
              <a:t>Apply SHAP graph for interpretation</a:t>
            </a:r>
            <a:endParaRPr lang="en-SG" dirty="0"/>
          </a:p>
        </p:txBody>
      </p:sp>
      <p:pic>
        <p:nvPicPr>
          <p:cNvPr id="17" name="Graphic 16" descr="Idea with solid fill">
            <a:extLst>
              <a:ext uri="{FF2B5EF4-FFF2-40B4-BE49-F238E27FC236}">
                <a16:creationId xmlns:a16="http://schemas.microsoft.com/office/drawing/2014/main" id="{4ED9050B-D16B-FF6F-EEC5-F925BC8B93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0104" y="4334216"/>
            <a:ext cx="914400" cy="914400"/>
          </a:xfrm>
          <a:prstGeom prst="rect">
            <a:avLst/>
          </a:prstGeom>
        </p:spPr>
      </p:pic>
      <p:sp>
        <p:nvSpPr>
          <p:cNvPr id="18" name="TextBox 17">
            <a:extLst>
              <a:ext uri="{FF2B5EF4-FFF2-40B4-BE49-F238E27FC236}">
                <a16:creationId xmlns:a16="http://schemas.microsoft.com/office/drawing/2014/main" id="{2EDA412E-B0BB-4018-84D9-3C1430754DED}"/>
              </a:ext>
            </a:extLst>
          </p:cNvPr>
          <p:cNvSpPr txBox="1"/>
          <p:nvPr/>
        </p:nvSpPr>
        <p:spPr>
          <a:xfrm>
            <a:off x="8924386" y="4191251"/>
            <a:ext cx="3077761" cy="1200329"/>
          </a:xfrm>
          <a:prstGeom prst="rect">
            <a:avLst/>
          </a:prstGeom>
          <a:noFill/>
        </p:spPr>
        <p:txBody>
          <a:bodyPr wrap="square">
            <a:spAutoFit/>
          </a:bodyPr>
          <a:lstStyle/>
          <a:p>
            <a:r>
              <a:rPr lang="en-US" dirty="0"/>
              <a:t>Based on the SHAP graph and Statistics, as well as domain knowledge, we can provide actionable insights.</a:t>
            </a:r>
            <a:endParaRPr lang="en-SG" dirty="0"/>
          </a:p>
        </p:txBody>
      </p:sp>
      <p:sp>
        <p:nvSpPr>
          <p:cNvPr id="19" name="Rectangle 18">
            <a:extLst>
              <a:ext uri="{FF2B5EF4-FFF2-40B4-BE49-F238E27FC236}">
                <a16:creationId xmlns:a16="http://schemas.microsoft.com/office/drawing/2014/main" id="{BEE266BC-3184-19CE-9362-B8687CB4C3B8}"/>
              </a:ext>
            </a:extLst>
          </p:cNvPr>
          <p:cNvSpPr/>
          <p:nvPr/>
        </p:nvSpPr>
        <p:spPr>
          <a:xfrm>
            <a:off x="7452614" y="4025438"/>
            <a:ext cx="4415970" cy="153288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0" name="Graphic 19" descr="Arrow: Slight curve with solid fill">
            <a:extLst>
              <a:ext uri="{FF2B5EF4-FFF2-40B4-BE49-F238E27FC236}">
                <a16:creationId xmlns:a16="http://schemas.microsoft.com/office/drawing/2014/main" id="{5D0D9463-B4F3-F81D-9617-0E0E5AEB16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4461396">
            <a:off x="9050492" y="3350682"/>
            <a:ext cx="914400" cy="914400"/>
          </a:xfrm>
          <a:prstGeom prst="rect">
            <a:avLst/>
          </a:prstGeom>
        </p:spPr>
      </p:pic>
    </p:spTree>
    <p:extLst>
      <p:ext uri="{BB962C8B-B14F-4D97-AF65-F5344CB8AC3E}">
        <p14:creationId xmlns:p14="http://schemas.microsoft.com/office/powerpoint/2010/main" val="249413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E2DB-526B-54B6-2C7F-BA81D5980CF9}"/>
              </a:ext>
            </a:extLst>
          </p:cNvPr>
          <p:cNvSpPr>
            <a:spLocks noGrp="1"/>
          </p:cNvSpPr>
          <p:nvPr>
            <p:ph type="ctrTitle"/>
          </p:nvPr>
        </p:nvSpPr>
        <p:spPr/>
        <p:txBody>
          <a:bodyPr/>
          <a:lstStyle/>
          <a:p>
            <a:r>
              <a:rPr lang="en-SG" dirty="0"/>
              <a:t>Insights</a:t>
            </a:r>
          </a:p>
        </p:txBody>
      </p:sp>
      <p:sp>
        <p:nvSpPr>
          <p:cNvPr id="4" name="Footer Placeholder 3">
            <a:extLst>
              <a:ext uri="{FF2B5EF4-FFF2-40B4-BE49-F238E27FC236}">
                <a16:creationId xmlns:a16="http://schemas.microsoft.com/office/drawing/2014/main" id="{7705C830-54B1-24D2-147C-09D3E4984A38}"/>
              </a:ext>
            </a:extLst>
          </p:cNvPr>
          <p:cNvSpPr>
            <a:spLocks noGrp="1"/>
          </p:cNvSpPr>
          <p:nvPr>
            <p:ph type="ftr" sz="quarter" idx="11"/>
          </p:nvPr>
        </p:nvSpPr>
        <p:spPr/>
        <p:txBody>
          <a:bodyPr/>
          <a:lstStyle/>
          <a:p>
            <a:r>
              <a:rPr lang="en-SG"/>
              <a:t>[CONFIDENTIAL \ NON-SENSITIVE]</a:t>
            </a:r>
            <a:endParaRPr lang="en-SG" dirty="0"/>
          </a:p>
        </p:txBody>
      </p:sp>
      <p:sp>
        <p:nvSpPr>
          <p:cNvPr id="5" name="Slide Number Placeholder 4">
            <a:extLst>
              <a:ext uri="{FF2B5EF4-FFF2-40B4-BE49-F238E27FC236}">
                <a16:creationId xmlns:a16="http://schemas.microsoft.com/office/drawing/2014/main" id="{715F6D12-D3B1-9555-6167-6667D294F5A5}"/>
              </a:ext>
            </a:extLst>
          </p:cNvPr>
          <p:cNvSpPr>
            <a:spLocks noGrp="1"/>
          </p:cNvSpPr>
          <p:nvPr>
            <p:ph type="sldNum" sz="quarter" idx="12"/>
          </p:nvPr>
        </p:nvSpPr>
        <p:spPr/>
        <p:txBody>
          <a:bodyPr/>
          <a:lstStyle/>
          <a:p>
            <a:fld id="{C5BF02B8-9B17-450F-B7E3-D6DBEED4A623}" type="slidenum">
              <a:rPr lang="en-SG" smtClean="0"/>
              <a:t>4</a:t>
            </a:fld>
            <a:endParaRPr lang="en-SG" dirty="0"/>
          </a:p>
        </p:txBody>
      </p:sp>
    </p:spTree>
    <p:extLst>
      <p:ext uri="{BB962C8B-B14F-4D97-AF65-F5344CB8AC3E}">
        <p14:creationId xmlns:p14="http://schemas.microsoft.com/office/powerpoint/2010/main" val="314245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4" y="177227"/>
            <a:ext cx="4183970"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About SHAP Graph</a:t>
            </a:r>
            <a:endParaRPr lang="en-SG" sz="3200" dirty="0">
              <a:solidFill>
                <a:schemeClr val="tx1"/>
              </a:solidFill>
              <a:latin typeface="Bahnschrift" panose="020B0502040204020203" pitchFamily="34" charset="0"/>
            </a:endParaRPr>
          </a:p>
        </p:txBody>
      </p:sp>
      <p:pic>
        <p:nvPicPr>
          <p:cNvPr id="4" name="Picture 3" descr="A graph with text on it&#10;&#10;Description automatically generated with medium confidence">
            <a:extLst>
              <a:ext uri="{FF2B5EF4-FFF2-40B4-BE49-F238E27FC236}">
                <a16:creationId xmlns:a16="http://schemas.microsoft.com/office/drawing/2014/main" id="{EFF6D0D9-6AC9-E4D1-EBD6-61DEA13F3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202" y="356870"/>
            <a:ext cx="5991872" cy="6144260"/>
          </a:xfrm>
          <a:prstGeom prst="rect">
            <a:avLst/>
          </a:prstGeom>
        </p:spPr>
      </p:pic>
      <p:sp>
        <p:nvSpPr>
          <p:cNvPr id="6" name="TextBox 5">
            <a:extLst>
              <a:ext uri="{FF2B5EF4-FFF2-40B4-BE49-F238E27FC236}">
                <a16:creationId xmlns:a16="http://schemas.microsoft.com/office/drawing/2014/main" id="{EBC7E60E-48AA-3672-444F-36FB5A8DE26A}"/>
              </a:ext>
            </a:extLst>
          </p:cNvPr>
          <p:cNvSpPr txBox="1"/>
          <p:nvPr/>
        </p:nvSpPr>
        <p:spPr>
          <a:xfrm>
            <a:off x="680725" y="1254527"/>
            <a:ext cx="4815950" cy="2585323"/>
          </a:xfrm>
          <a:prstGeom prst="rect">
            <a:avLst/>
          </a:prstGeom>
          <a:noFill/>
        </p:spPr>
        <p:txBody>
          <a:bodyPr wrap="square">
            <a:spAutoFit/>
          </a:bodyPr>
          <a:lstStyle/>
          <a:p>
            <a:r>
              <a:rPr lang="en-US" dirty="0"/>
              <a:t>How to read the SHAP graph?</a:t>
            </a:r>
          </a:p>
          <a:p>
            <a:r>
              <a:rPr lang="en-US" dirty="0"/>
              <a:t>Y-axis: the value of total cost, more red means larger value.</a:t>
            </a:r>
          </a:p>
          <a:p>
            <a:r>
              <a:rPr lang="en-US" dirty="0"/>
              <a:t>X-axis: the impact of this feature to total spend. </a:t>
            </a:r>
          </a:p>
          <a:p>
            <a:endParaRPr lang="en-US" dirty="0"/>
          </a:p>
          <a:p>
            <a:r>
              <a:rPr lang="en-US" dirty="0"/>
              <a:t>e.g., take first variable as example, “</a:t>
            </a:r>
            <a:r>
              <a:rPr lang="en-US" dirty="0" err="1"/>
              <a:t>totacc</a:t>
            </a:r>
            <a:r>
              <a:rPr lang="en-US" dirty="0"/>
              <a:t>” means total accommodation cost, the larger the accommodation cost is, the larger impact to the total spend.</a:t>
            </a:r>
          </a:p>
        </p:txBody>
      </p:sp>
      <p:cxnSp>
        <p:nvCxnSpPr>
          <p:cNvPr id="8" name="Straight Arrow Connector 7">
            <a:extLst>
              <a:ext uri="{FF2B5EF4-FFF2-40B4-BE49-F238E27FC236}">
                <a16:creationId xmlns:a16="http://schemas.microsoft.com/office/drawing/2014/main" id="{52C205C9-E066-59F0-3595-81057045FD76}"/>
              </a:ext>
            </a:extLst>
          </p:cNvPr>
          <p:cNvCxnSpPr>
            <a:cxnSpLocks/>
          </p:cNvCxnSpPr>
          <p:nvPr/>
        </p:nvCxnSpPr>
        <p:spPr>
          <a:xfrm flipV="1">
            <a:off x="4890499" y="893852"/>
            <a:ext cx="2887038" cy="1921267"/>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598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4" y="177227"/>
            <a:ext cx="4183970"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Overall Insights</a:t>
            </a:r>
            <a:endParaRPr lang="en-SG" sz="3200" dirty="0">
              <a:solidFill>
                <a:schemeClr val="tx1"/>
              </a:solidFill>
              <a:latin typeface="Bahnschrift" panose="020B0502040204020203" pitchFamily="34" charset="0"/>
            </a:endParaRPr>
          </a:p>
        </p:txBody>
      </p:sp>
      <p:pic>
        <p:nvPicPr>
          <p:cNvPr id="4" name="Picture 3" descr="A graph with text on it&#10;&#10;Description automatically generated with medium confidence">
            <a:extLst>
              <a:ext uri="{FF2B5EF4-FFF2-40B4-BE49-F238E27FC236}">
                <a16:creationId xmlns:a16="http://schemas.microsoft.com/office/drawing/2014/main" id="{EFF6D0D9-6AC9-E4D1-EBD6-61DEA13F3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202" y="356870"/>
            <a:ext cx="5991872" cy="6144260"/>
          </a:xfrm>
          <a:prstGeom prst="rect">
            <a:avLst/>
          </a:prstGeom>
        </p:spPr>
      </p:pic>
      <p:sp>
        <p:nvSpPr>
          <p:cNvPr id="5" name="TextBox 4">
            <a:extLst>
              <a:ext uri="{FF2B5EF4-FFF2-40B4-BE49-F238E27FC236}">
                <a16:creationId xmlns:a16="http://schemas.microsoft.com/office/drawing/2014/main" id="{098DDD92-FB0B-B5EF-4884-718BD23FF7A4}"/>
              </a:ext>
            </a:extLst>
          </p:cNvPr>
          <p:cNvSpPr txBox="1"/>
          <p:nvPr/>
        </p:nvSpPr>
        <p:spPr>
          <a:xfrm>
            <a:off x="662357" y="1985705"/>
            <a:ext cx="4728845" cy="1200329"/>
          </a:xfrm>
          <a:prstGeom prst="rect">
            <a:avLst/>
          </a:prstGeom>
          <a:noFill/>
        </p:spPr>
        <p:txBody>
          <a:bodyPr wrap="square">
            <a:spAutoFit/>
          </a:bodyPr>
          <a:lstStyle/>
          <a:p>
            <a:r>
              <a:rPr lang="en-US" dirty="0"/>
              <a:t>Accommodation is the most important feature to the total spend by visitors, followed by shopping spend and Country of Residence. Thus, We shall delve into them in details.</a:t>
            </a:r>
          </a:p>
        </p:txBody>
      </p:sp>
    </p:spTree>
    <p:extLst>
      <p:ext uri="{BB962C8B-B14F-4D97-AF65-F5344CB8AC3E}">
        <p14:creationId xmlns:p14="http://schemas.microsoft.com/office/powerpoint/2010/main" val="44250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4" y="177227"/>
            <a:ext cx="4183970"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Hotel Insights</a:t>
            </a:r>
            <a:endParaRPr lang="en-SG" sz="3200" dirty="0">
              <a:solidFill>
                <a:schemeClr val="tx1"/>
              </a:solidFill>
              <a:latin typeface="Bahnschrift" panose="020B0502040204020203" pitchFamily="34" charset="0"/>
            </a:endParaRPr>
          </a:p>
        </p:txBody>
      </p:sp>
      <p:sp>
        <p:nvSpPr>
          <p:cNvPr id="5" name="TextBox 4">
            <a:extLst>
              <a:ext uri="{FF2B5EF4-FFF2-40B4-BE49-F238E27FC236}">
                <a16:creationId xmlns:a16="http://schemas.microsoft.com/office/drawing/2014/main" id="{098DDD92-FB0B-B5EF-4884-718BD23FF7A4}"/>
              </a:ext>
            </a:extLst>
          </p:cNvPr>
          <p:cNvSpPr txBox="1"/>
          <p:nvPr/>
        </p:nvSpPr>
        <p:spPr>
          <a:xfrm>
            <a:off x="662357" y="1985705"/>
            <a:ext cx="4728845" cy="2031325"/>
          </a:xfrm>
          <a:prstGeom prst="rect">
            <a:avLst/>
          </a:prstGeom>
          <a:noFill/>
        </p:spPr>
        <p:txBody>
          <a:bodyPr wrap="square">
            <a:spAutoFit/>
          </a:bodyPr>
          <a:lstStyle/>
          <a:p>
            <a:r>
              <a:rPr lang="en-US" dirty="0"/>
              <a:t>Insights:</a:t>
            </a:r>
          </a:p>
          <a:p>
            <a:pPr marL="342900" indent="-342900">
              <a:buFont typeface="Arial" panose="020B0604020202020204" pitchFamily="34" charset="0"/>
              <a:buChar char="•"/>
            </a:pPr>
            <a:r>
              <a:rPr lang="en-US" dirty="0"/>
              <a:t>Tourists who did not indicate their hotel info, tend to spend less.</a:t>
            </a:r>
          </a:p>
          <a:p>
            <a:pPr marL="342900" indent="-342900">
              <a:buFont typeface="Arial" panose="020B0604020202020204" pitchFamily="34" charset="0"/>
              <a:buChar char="•"/>
            </a:pPr>
            <a:r>
              <a:rPr lang="en-US" dirty="0"/>
              <a:t>Visitors who stayed at Marina Bay Sands(705.0), Mandarin Orchard Singapore(51.0) and Pan Pacific Hotel(87.0) tend to spend more.</a:t>
            </a:r>
          </a:p>
        </p:txBody>
      </p:sp>
      <p:pic>
        <p:nvPicPr>
          <p:cNvPr id="6" name="Picture 5" descr="A screen shot of a graph&#10;&#10;Description automatically generated">
            <a:extLst>
              <a:ext uri="{FF2B5EF4-FFF2-40B4-BE49-F238E27FC236}">
                <a16:creationId xmlns:a16="http://schemas.microsoft.com/office/drawing/2014/main" id="{E41BBFB4-68FA-240E-C68A-32BA4A08E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800" y="355063"/>
            <a:ext cx="4183970" cy="6147874"/>
          </a:xfrm>
          <a:prstGeom prst="rect">
            <a:avLst/>
          </a:prstGeom>
        </p:spPr>
      </p:pic>
    </p:spTree>
    <p:extLst>
      <p:ext uri="{BB962C8B-B14F-4D97-AF65-F5344CB8AC3E}">
        <p14:creationId xmlns:p14="http://schemas.microsoft.com/office/powerpoint/2010/main" val="80141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4" y="177227"/>
            <a:ext cx="4183970"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Hotel Insights</a:t>
            </a:r>
            <a:endParaRPr lang="en-SG" sz="3200" dirty="0">
              <a:solidFill>
                <a:schemeClr val="tx1"/>
              </a:solidFill>
              <a:latin typeface="Bahnschrift" panose="020B0502040204020203" pitchFamily="34" charset="0"/>
            </a:endParaRPr>
          </a:p>
        </p:txBody>
      </p:sp>
      <p:sp>
        <p:nvSpPr>
          <p:cNvPr id="7" name="TextBox 6">
            <a:extLst>
              <a:ext uri="{FF2B5EF4-FFF2-40B4-BE49-F238E27FC236}">
                <a16:creationId xmlns:a16="http://schemas.microsoft.com/office/drawing/2014/main" id="{8D5EA557-4F46-B96B-057B-7D3840358623}"/>
              </a:ext>
            </a:extLst>
          </p:cNvPr>
          <p:cNvSpPr txBox="1"/>
          <p:nvPr/>
        </p:nvSpPr>
        <p:spPr>
          <a:xfrm>
            <a:off x="2090464" y="1470284"/>
            <a:ext cx="6971343" cy="1477328"/>
          </a:xfrm>
          <a:prstGeom prst="rect">
            <a:avLst/>
          </a:prstGeom>
          <a:noFill/>
        </p:spPr>
        <p:txBody>
          <a:bodyPr wrap="square">
            <a:spAutoFit/>
          </a:bodyPr>
          <a:lstStyle/>
          <a:p>
            <a:r>
              <a:rPr lang="en-US" dirty="0"/>
              <a:t>Recommendations:</a:t>
            </a:r>
          </a:p>
          <a:p>
            <a:pPr marL="285750" indent="-285750">
              <a:buFont typeface="Arial" panose="020B0604020202020204" pitchFamily="34" charset="0"/>
              <a:buChar char="•"/>
            </a:pPr>
            <a:r>
              <a:rPr lang="en-US" dirty="0"/>
              <a:t>For tourists who are staying in those top spending hotels, we further zoom into their profiles, and send relevant shopping vouchers to them. e.g., For visitors staying in MBS, we derived the table by analyzing their data.</a:t>
            </a:r>
          </a:p>
        </p:txBody>
      </p:sp>
      <p:graphicFrame>
        <p:nvGraphicFramePr>
          <p:cNvPr id="3" name="Table 2">
            <a:extLst>
              <a:ext uri="{FF2B5EF4-FFF2-40B4-BE49-F238E27FC236}">
                <a16:creationId xmlns:a16="http://schemas.microsoft.com/office/drawing/2014/main" id="{03253D9F-CAC1-EDA9-7F52-DEEE00D0FDB7}"/>
              </a:ext>
            </a:extLst>
          </p:cNvPr>
          <p:cNvGraphicFramePr>
            <a:graphicFrameLocks noGrp="1"/>
          </p:cNvGraphicFramePr>
          <p:nvPr>
            <p:extLst>
              <p:ext uri="{D42A27DB-BD31-4B8C-83A1-F6EECF244321}">
                <p14:modId xmlns:p14="http://schemas.microsoft.com/office/powerpoint/2010/main" val="4105318959"/>
              </p:ext>
            </p:extLst>
          </p:nvPr>
        </p:nvGraphicFramePr>
        <p:xfrm>
          <a:off x="2377274" y="3528220"/>
          <a:ext cx="6096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12779128"/>
                    </a:ext>
                  </a:extLst>
                </a:gridCol>
                <a:gridCol w="2032000">
                  <a:extLst>
                    <a:ext uri="{9D8B030D-6E8A-4147-A177-3AD203B41FA5}">
                      <a16:colId xmlns:a16="http://schemas.microsoft.com/office/drawing/2014/main" val="665958297"/>
                    </a:ext>
                  </a:extLst>
                </a:gridCol>
                <a:gridCol w="2032000">
                  <a:extLst>
                    <a:ext uri="{9D8B030D-6E8A-4147-A177-3AD203B41FA5}">
                      <a16:colId xmlns:a16="http://schemas.microsoft.com/office/drawing/2014/main" val="3753549464"/>
                    </a:ext>
                  </a:extLst>
                </a:gridCol>
              </a:tblGrid>
              <a:tr h="370840">
                <a:tc>
                  <a:txBody>
                    <a:bodyPr/>
                    <a:lstStyle/>
                    <a:p>
                      <a:endParaRPr lang="en-SG"/>
                    </a:p>
                  </a:txBody>
                  <a:tcPr/>
                </a:tc>
                <a:tc>
                  <a:txBody>
                    <a:bodyPr/>
                    <a:lstStyle/>
                    <a:p>
                      <a:r>
                        <a:rPr lang="en-US" dirty="0"/>
                        <a:t>Male</a:t>
                      </a:r>
                      <a:endParaRPr lang="en-SG" dirty="0"/>
                    </a:p>
                  </a:txBody>
                  <a:tcPr/>
                </a:tc>
                <a:tc>
                  <a:txBody>
                    <a:bodyPr/>
                    <a:lstStyle/>
                    <a:p>
                      <a:r>
                        <a:rPr lang="en-US" dirty="0"/>
                        <a:t>Female</a:t>
                      </a:r>
                      <a:endParaRPr lang="en-SG" dirty="0"/>
                    </a:p>
                  </a:txBody>
                  <a:tcPr/>
                </a:tc>
                <a:extLst>
                  <a:ext uri="{0D108BD9-81ED-4DB2-BD59-A6C34878D82A}">
                    <a16:rowId xmlns:a16="http://schemas.microsoft.com/office/drawing/2014/main" val="956010057"/>
                  </a:ext>
                </a:extLst>
              </a:tr>
              <a:tr h="370840">
                <a:tc>
                  <a:txBody>
                    <a:bodyPr/>
                    <a:lstStyle/>
                    <a:p>
                      <a:r>
                        <a:rPr lang="en-US" dirty="0"/>
                        <a:t>Most Spending Shopping</a:t>
                      </a:r>
                      <a:endParaRPr lang="en-SG" dirty="0"/>
                    </a:p>
                  </a:txBody>
                  <a:tcPr/>
                </a:tc>
                <a:tc>
                  <a:txBody>
                    <a:bodyPr/>
                    <a:lstStyle/>
                    <a:p>
                      <a:r>
                        <a:rPr lang="en-US" dirty="0"/>
                        <a:t>Gifts</a:t>
                      </a:r>
                      <a:endParaRPr lang="en-SG" dirty="0"/>
                    </a:p>
                  </a:txBody>
                  <a:tcPr/>
                </a:tc>
                <a:tc>
                  <a:txBody>
                    <a:bodyPr/>
                    <a:lstStyle/>
                    <a:p>
                      <a:r>
                        <a:rPr lang="en-US" dirty="0"/>
                        <a:t>Food, Fashion</a:t>
                      </a:r>
                      <a:endParaRPr lang="en-SG" dirty="0"/>
                    </a:p>
                  </a:txBody>
                  <a:tcPr/>
                </a:tc>
                <a:extLst>
                  <a:ext uri="{0D108BD9-81ED-4DB2-BD59-A6C34878D82A}">
                    <a16:rowId xmlns:a16="http://schemas.microsoft.com/office/drawing/2014/main" val="658312854"/>
                  </a:ext>
                </a:extLst>
              </a:tr>
            </a:tbl>
          </a:graphicData>
        </a:graphic>
      </p:graphicFrame>
    </p:spTree>
    <p:extLst>
      <p:ext uri="{BB962C8B-B14F-4D97-AF65-F5344CB8AC3E}">
        <p14:creationId xmlns:p14="http://schemas.microsoft.com/office/powerpoint/2010/main" val="401856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837EE-F279-FBC9-61F9-A79F52C93A24}"/>
              </a:ext>
            </a:extLst>
          </p:cNvPr>
          <p:cNvSpPr/>
          <p:nvPr/>
        </p:nvSpPr>
        <p:spPr>
          <a:xfrm>
            <a:off x="521593" y="177227"/>
            <a:ext cx="5817561" cy="811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Bahnschrift" panose="020B0502040204020203" pitchFamily="34" charset="0"/>
              </a:rPr>
              <a:t>Country Of Residence Insights</a:t>
            </a:r>
            <a:endParaRPr lang="en-SG" sz="3200" dirty="0">
              <a:solidFill>
                <a:schemeClr val="tx1"/>
              </a:solidFill>
              <a:latin typeface="Bahnschrift" panose="020B0502040204020203" pitchFamily="34" charset="0"/>
            </a:endParaRPr>
          </a:p>
        </p:txBody>
      </p:sp>
      <p:sp>
        <p:nvSpPr>
          <p:cNvPr id="5" name="TextBox 4">
            <a:extLst>
              <a:ext uri="{FF2B5EF4-FFF2-40B4-BE49-F238E27FC236}">
                <a16:creationId xmlns:a16="http://schemas.microsoft.com/office/drawing/2014/main" id="{098DDD92-FB0B-B5EF-4884-718BD23FF7A4}"/>
              </a:ext>
            </a:extLst>
          </p:cNvPr>
          <p:cNvSpPr txBox="1"/>
          <p:nvPr/>
        </p:nvSpPr>
        <p:spPr>
          <a:xfrm>
            <a:off x="780835" y="1836837"/>
            <a:ext cx="3685793" cy="1477328"/>
          </a:xfrm>
          <a:prstGeom prst="rect">
            <a:avLst/>
          </a:prstGeom>
          <a:noFill/>
        </p:spPr>
        <p:txBody>
          <a:bodyPr wrap="square">
            <a:spAutoFit/>
          </a:bodyPr>
          <a:lstStyle/>
          <a:p>
            <a:r>
              <a:rPr lang="en-US" dirty="0"/>
              <a:t>Insights:</a:t>
            </a:r>
          </a:p>
          <a:p>
            <a:pPr marL="342900" indent="-342900">
              <a:buFont typeface="Arial" panose="020B0604020202020204" pitchFamily="34" charset="0"/>
              <a:buChar char="•"/>
            </a:pPr>
            <a:r>
              <a:rPr lang="en-US" dirty="0"/>
              <a:t>Visitors from China tend to spend more.</a:t>
            </a:r>
          </a:p>
          <a:p>
            <a:pPr marL="342900" indent="-342900">
              <a:buFont typeface="Arial" panose="020B0604020202020204" pitchFamily="34" charset="0"/>
              <a:buChar char="•"/>
            </a:pPr>
            <a:r>
              <a:rPr lang="en-US" dirty="0"/>
              <a:t>Visitors from Indonesia, Malysia, Hongkong etc. tend to spend less.</a:t>
            </a:r>
          </a:p>
        </p:txBody>
      </p:sp>
      <p:pic>
        <p:nvPicPr>
          <p:cNvPr id="6" name="Picture 5" descr="A graph with red and blue dots&#10;&#10;Description automatically generated">
            <a:extLst>
              <a:ext uri="{FF2B5EF4-FFF2-40B4-BE49-F238E27FC236}">
                <a16:creationId xmlns:a16="http://schemas.microsoft.com/office/drawing/2014/main" id="{F92D6218-DE21-9540-8A3A-A5A7C2FB0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564" y="988887"/>
            <a:ext cx="6705600" cy="4838700"/>
          </a:xfrm>
          <a:prstGeom prst="rect">
            <a:avLst/>
          </a:prstGeom>
        </p:spPr>
      </p:pic>
    </p:spTree>
    <p:extLst>
      <p:ext uri="{BB962C8B-B14F-4D97-AF65-F5344CB8AC3E}">
        <p14:creationId xmlns:p14="http://schemas.microsoft.com/office/powerpoint/2010/main" val="33077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181</TotalTime>
  <Words>626</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vt:lpstr>
      <vt:lpstr>Calibri</vt:lpstr>
      <vt:lpstr>Corbel</vt:lpstr>
      <vt:lpstr>Wingdings 2</vt:lpstr>
      <vt:lpstr>Frame</vt:lpstr>
      <vt:lpstr>PowerPoint Presentation</vt:lpstr>
      <vt:lpstr>PowerPoint Presentation</vt:lpstr>
      <vt:lpstr>PowerPoint Presentation</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Kewen YANG (IMDA)</dc:creator>
  <cp:lastModifiedBy>Kewen YANG (IMDA)</cp:lastModifiedBy>
  <cp:revision>8</cp:revision>
  <dcterms:created xsi:type="dcterms:W3CDTF">2024-01-22T06:34:00Z</dcterms:created>
  <dcterms:modified xsi:type="dcterms:W3CDTF">2024-01-22T09:35:59Z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34c4c7-833e-41e4-b0ab-cdb227a2f6f7_Enabled">
    <vt:lpwstr>true</vt:lpwstr>
  </property>
  <property fmtid="{D5CDD505-2E9C-101B-9397-08002B2CF9AE}" pid="3" name="MSIP_Label_5434c4c7-833e-41e4-b0ab-cdb227a2f6f7_SetDate">
    <vt:lpwstr>2024-01-22T06:34:07Z</vt:lpwstr>
  </property>
  <property fmtid="{D5CDD505-2E9C-101B-9397-08002B2CF9AE}" pid="4" name="MSIP_Label_5434c4c7-833e-41e4-b0ab-cdb227a2f6f7_Method">
    <vt:lpwstr>Privileged</vt:lpwstr>
  </property>
  <property fmtid="{D5CDD505-2E9C-101B-9397-08002B2CF9AE}" pid="5" name="MSIP_Label_5434c4c7-833e-41e4-b0ab-cdb227a2f6f7_Name">
    <vt:lpwstr>Official (Open)</vt:lpwstr>
  </property>
  <property fmtid="{D5CDD505-2E9C-101B-9397-08002B2CF9AE}" pid="6" name="MSIP_Label_5434c4c7-833e-41e4-b0ab-cdb227a2f6f7_SiteId">
    <vt:lpwstr>0b11c524-9a1c-4e1b-84cb-6336aefc2243</vt:lpwstr>
  </property>
  <property fmtid="{D5CDD505-2E9C-101B-9397-08002B2CF9AE}" pid="7" name="MSIP_Label_5434c4c7-833e-41e4-b0ab-cdb227a2f6f7_ActionId">
    <vt:lpwstr>15d29f4d-836c-4705-bd9c-4c9fe9969617</vt:lpwstr>
  </property>
  <property fmtid="{D5CDD505-2E9C-101B-9397-08002B2CF9AE}" pid="8" name="MSIP_Label_5434c4c7-833e-41e4-b0ab-cdb227a2f6f7_ContentBits">
    <vt:lpwstr>0</vt:lpwstr>
  </property>
</Properties>
</file>