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1" r:id="rId24"/>
    <p:sldId id="278" r:id="rId25"/>
    <p:sldId id="290" r:id="rId26"/>
    <p:sldId id="280" r:id="rId27"/>
    <p:sldId id="283" r:id="rId28"/>
    <p:sldId id="294" r:id="rId29"/>
    <p:sldId id="292" r:id="rId30"/>
    <p:sldId id="293" r:id="rId31"/>
    <p:sldId id="284" r:id="rId32"/>
    <p:sldId id="295" r:id="rId33"/>
    <p:sldId id="296" r:id="rId34"/>
    <p:sldId id="297" r:id="rId35"/>
    <p:sldId id="301" r:id="rId36"/>
    <p:sldId id="302" r:id="rId37"/>
    <p:sldId id="303" r:id="rId38"/>
    <p:sldId id="304" r:id="rId39"/>
    <p:sldId id="305" r:id="rId40"/>
    <p:sldId id="299" r:id="rId41"/>
    <p:sldId id="298" r:id="rId42"/>
    <p:sldId id="300" r:id="rId43"/>
    <p:sldId id="286" r:id="rId44"/>
    <p:sldId id="287" r:id="rId45"/>
    <p:sldId id="288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9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2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30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6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6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7" y="1437449"/>
            <a:ext cx="641773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5" y="3429002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2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2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2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3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6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7E9E92-2267-41BC-B5BF-F84D42C27315}" type="datetimeFigureOut">
              <a:rPr lang="en-MY" smtClean="0"/>
              <a:t>20/5/2020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6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5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57F2E9-9D59-40B5-9A27-97A0B85FBF1C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89xSgJN72Zw&amp;list=PLOzzUzSbX-_Z9whh4jwQT3z06fl0QToHS&amp;index=1" TargetMode="External"/><Relationship Id="rId2" Type="http://schemas.openxmlformats.org/officeDocument/2006/relationships/hyperlink" Target="https://www.youtube.com/playlist?list=PLOzzUzSbX-_Z9whh4jwQT3z06fl0QToH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ng0744/ExamQuestionPollingSystems" TargetMode="External"/><Relationship Id="rId5" Type="http://schemas.openxmlformats.org/officeDocument/2006/relationships/hyperlink" Target="https://www.youtube.com/watch?v=wLp26UG39cw&amp;list=PLOzzUzSbX-_Z9whh4jwQT3z06fl0QToHS&amp;index=3" TargetMode="External"/><Relationship Id="rId4" Type="http://schemas.openxmlformats.org/officeDocument/2006/relationships/hyperlink" Target="https://www.youtube.com/watch?v=8ZzfdFnHjKA&amp;list=PLOzzUzSbX-_Z9whh4jwQT3z06fl0QToHS&amp;index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1569"/>
              </p:ext>
            </p:extLst>
          </p:nvPr>
        </p:nvGraphicFramePr>
        <p:xfrm>
          <a:off x="2411760" y="5071576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4079776"/>
              </a:tblGrid>
              <a:tr h="370840">
                <a:tc>
                  <a:txBody>
                    <a:bodyPr/>
                    <a:lstStyle/>
                    <a:p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Student Name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: CHOOI CHUN YANG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Student ID 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: 041140546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Supervisor</a:t>
                      </a:r>
                    </a:p>
                    <a:p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Name 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800" dirty="0" smtClean="0">
                          <a:latin typeface="Arial Rounded MT Bold" pitchFamily="34" charset="0"/>
                          <a:cs typeface="Arial" pitchFamily="34" charset="0"/>
                        </a:rPr>
                        <a:t>: VIMALA A/P DORAISAMY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2643"/>
            <a:ext cx="6984776" cy="46565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 descr="https://www.1designshop.com/wp-content/uploads/2015/12/1dsp-20151223-business-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" y="1776412"/>
            <a:ext cx="2954411" cy="50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31740" y="2008932"/>
            <a:ext cx="648072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MY" b="1" dirty="0" smtClean="0">
                <a:solidFill>
                  <a:schemeClr val="tx1"/>
                </a:solidFill>
              </a:rPr>
              <a:t>Final Year Project:</a:t>
            </a:r>
            <a:br>
              <a:rPr lang="en-MY" b="1" dirty="0" smtClean="0">
                <a:solidFill>
                  <a:schemeClr val="tx1"/>
                </a:solidFill>
              </a:rPr>
            </a:br>
            <a:r>
              <a:rPr lang="en-MY" b="1" dirty="0" smtClean="0">
                <a:solidFill>
                  <a:schemeClr val="tx1"/>
                </a:solidFill>
              </a:rPr>
              <a:t>Exam Question Polling Systems</a:t>
            </a: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67744" y="918766"/>
            <a:ext cx="6480720" cy="844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MY" sz="8000" b="1" dirty="0" smtClean="0">
                <a:solidFill>
                  <a:schemeClr val="tx1"/>
                </a:solidFill>
              </a:rPr>
              <a:t>Presentation</a:t>
            </a:r>
            <a:endParaRPr lang="en-MY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8"/>
            <a:ext cx="7408333" cy="40659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b="1" dirty="0" smtClean="0"/>
              <a:t>SQL </a:t>
            </a:r>
            <a:r>
              <a:rPr lang="en-MY" b="1" dirty="0"/>
              <a:t>Server 2012 Management </a:t>
            </a:r>
            <a:r>
              <a:rPr lang="en-MY" b="1" dirty="0" smtClean="0"/>
              <a:t>Studio Requirements</a:t>
            </a:r>
            <a:endParaRPr lang="en-MY" dirty="0"/>
          </a:p>
          <a:p>
            <a:r>
              <a:rPr lang="en-MY" dirty="0"/>
              <a:t>32-bit systems</a:t>
            </a:r>
          </a:p>
          <a:p>
            <a:r>
              <a:rPr lang="en-MY" dirty="0"/>
              <a:t>Computer with Intel or compatible 1GHz or faster processor (2 GHz or faster is recommended.)</a:t>
            </a:r>
          </a:p>
          <a:p>
            <a:r>
              <a:rPr lang="en-MY" dirty="0"/>
              <a:t>64-bit systems</a:t>
            </a:r>
          </a:p>
          <a:p>
            <a:r>
              <a:rPr lang="en-MY" dirty="0"/>
              <a:t>1.4 GHz or faster processor</a:t>
            </a:r>
          </a:p>
          <a:p>
            <a:r>
              <a:rPr lang="en-MY" dirty="0"/>
              <a:t>Minimum of 512 MB of RAM (2 GB or more is recommended.)</a:t>
            </a:r>
          </a:p>
          <a:p>
            <a:r>
              <a:rPr lang="en-MY" dirty="0"/>
              <a:t>2.2 GB of available hard disk </a:t>
            </a:r>
            <a:r>
              <a:rPr lang="en-MY" dirty="0" smtClean="0"/>
              <a:t>space</a:t>
            </a:r>
          </a:p>
          <a:p>
            <a:r>
              <a:rPr lang="en-MY" dirty="0"/>
              <a:t>Supported operating systems: </a:t>
            </a:r>
            <a:endParaRPr lang="en-MY" dirty="0" smtClean="0"/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smtClean="0"/>
              <a:t>Windows </a:t>
            </a:r>
            <a:r>
              <a:rPr lang="en-MY" dirty="0"/>
              <a:t>7, Windows Server 2008 </a:t>
            </a:r>
            <a:r>
              <a:rPr lang="en-MY" dirty="0" smtClean="0"/>
              <a:t>R2 / Service </a:t>
            </a:r>
            <a:r>
              <a:rPr lang="en-MY" dirty="0"/>
              <a:t>Pack 2, </a:t>
            </a:r>
            <a:r>
              <a:rPr lang="en-MY" dirty="0" smtClean="0"/>
              <a:t>	Windows </a:t>
            </a:r>
            <a:r>
              <a:rPr lang="en-MY" dirty="0"/>
              <a:t>Vista Service Pack 2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Requirements –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33352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 smtClean="0"/>
              <a:t>Hardware Requirement</a:t>
            </a:r>
          </a:p>
          <a:p>
            <a:r>
              <a:rPr lang="en-MY" dirty="0"/>
              <a:t>Computer with Intel or compatible 1GHz or faster processor (2 GHz or faster is recommended.)</a:t>
            </a:r>
          </a:p>
          <a:p>
            <a:r>
              <a:rPr lang="en-MY" dirty="0"/>
              <a:t>Minimum of 512 MB of RAM (2 GB or more is recommended.)</a:t>
            </a:r>
          </a:p>
          <a:p>
            <a:r>
              <a:rPr lang="en-MY" dirty="0" smtClean="0"/>
              <a:t>Minimum 120GB of available </a:t>
            </a:r>
            <a:r>
              <a:rPr lang="en-MY" dirty="0"/>
              <a:t>hard disk </a:t>
            </a:r>
            <a:r>
              <a:rPr lang="en-MY" dirty="0" smtClean="0"/>
              <a:t>space</a:t>
            </a:r>
          </a:p>
          <a:p>
            <a:r>
              <a:rPr lang="en-MY" dirty="0" smtClean="0"/>
              <a:t>Operation Systems requirement at least Windows 7 or later.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Requirements - Hardware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72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8527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3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Case Diagrams – Tutor/Examiner</a:t>
            </a:r>
            <a:endParaRPr lang="en-MY" dirty="0"/>
          </a:p>
        </p:txBody>
      </p:sp>
      <p:sp>
        <p:nvSpPr>
          <p:cNvPr id="4" name="Smiley Face 3"/>
          <p:cNvSpPr>
            <a:spLocks noChangeArrowheads="1"/>
          </p:cNvSpPr>
          <p:nvPr/>
        </p:nvSpPr>
        <p:spPr bwMode="auto">
          <a:xfrm>
            <a:off x="2544289" y="2827972"/>
            <a:ext cx="628651" cy="6858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MY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601567" y="3039745"/>
            <a:ext cx="1352551" cy="43815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Update result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58716" y="3544571"/>
            <a:ext cx="1162051" cy="447675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View Quiz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54165" y="3792222"/>
            <a:ext cx="1162051" cy="522922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Create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New Quiz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cxnSpLocks noChangeShapeType="1"/>
            <a:stCxn id="21" idx="0"/>
          </p:cNvCxnSpPr>
          <p:nvPr/>
        </p:nvCxnSpPr>
        <p:spPr bwMode="auto">
          <a:xfrm flipH="1" flipV="1">
            <a:off x="3239617" y="3735072"/>
            <a:ext cx="114299" cy="11099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  <a:endCxn id="17" idx="1"/>
          </p:cNvCxnSpPr>
          <p:nvPr/>
        </p:nvCxnSpPr>
        <p:spPr bwMode="auto">
          <a:xfrm>
            <a:off x="3239615" y="3735070"/>
            <a:ext cx="825092" cy="68708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  <a:stCxn id="6" idx="2"/>
          </p:cNvCxnSpPr>
          <p:nvPr/>
        </p:nvCxnSpPr>
        <p:spPr bwMode="auto">
          <a:xfrm flipH="1" flipV="1">
            <a:off x="3239615" y="3735070"/>
            <a:ext cx="419100" cy="33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endCxn id="5" idx="2"/>
          </p:cNvCxnSpPr>
          <p:nvPr/>
        </p:nvCxnSpPr>
        <p:spPr bwMode="auto">
          <a:xfrm flipV="1">
            <a:off x="3239617" y="3258822"/>
            <a:ext cx="361951" cy="4762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858615" y="4509120"/>
            <a:ext cx="3810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858615" y="3544570"/>
            <a:ext cx="3810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2496667" y="4509120"/>
            <a:ext cx="361951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2496667" y="3544570"/>
            <a:ext cx="361951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4" idx="4"/>
          </p:cNvCxnSpPr>
          <p:nvPr/>
        </p:nvCxnSpPr>
        <p:spPr bwMode="auto">
          <a:xfrm>
            <a:off x="2858616" y="3513774"/>
            <a:ext cx="8411" cy="100138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877791" y="4344035"/>
            <a:ext cx="1276351" cy="5334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Prepare Quiz </a:t>
            </a:r>
            <a:b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Information</a:t>
            </a: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cxnSpLocks noChangeShapeType="1"/>
            <a:stCxn id="7" idx="2"/>
            <a:endCxn id="17" idx="7"/>
          </p:cNvCxnSpPr>
          <p:nvPr/>
        </p:nvCxnSpPr>
        <p:spPr bwMode="auto">
          <a:xfrm flipH="1">
            <a:off x="4967225" y="4053683"/>
            <a:ext cx="386943" cy="36846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17" idx="6"/>
            <a:endCxn id="20" idx="2"/>
          </p:cNvCxnSpPr>
          <p:nvPr/>
        </p:nvCxnSpPr>
        <p:spPr bwMode="auto">
          <a:xfrm>
            <a:off x="5154140" y="4610735"/>
            <a:ext cx="200027" cy="1241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354165" y="4453892"/>
            <a:ext cx="1162051" cy="561975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Enter New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Question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2715742" y="4845050"/>
            <a:ext cx="1276351" cy="498459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Login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Through Website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658842" y="5097782"/>
            <a:ext cx="1319212" cy="491459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Enter </a:t>
            </a:r>
            <a:r>
              <a:rPr lang="en-US" sz="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Question’s Answers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17" idx="4"/>
            <a:endCxn id="22" idx="1"/>
          </p:cNvCxnSpPr>
          <p:nvPr/>
        </p:nvCxnSpPr>
        <p:spPr bwMode="auto">
          <a:xfrm>
            <a:off x="4515967" y="4877436"/>
            <a:ext cx="336069" cy="2923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2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0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Case Diagrams – Student/Candidate</a:t>
            </a:r>
            <a:endParaRPr lang="en-MY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2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5" name="Smiley Face 24"/>
          <p:cNvSpPr>
            <a:spLocks noChangeArrowheads="1"/>
          </p:cNvSpPr>
          <p:nvPr/>
        </p:nvSpPr>
        <p:spPr bwMode="auto">
          <a:xfrm>
            <a:off x="5386388" y="3034248"/>
            <a:ext cx="628651" cy="6858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MY"/>
          </a:p>
        </p:txBody>
      </p:sp>
      <p:cxnSp>
        <p:nvCxnSpPr>
          <p:cNvPr id="26" name="Straight Arrow Connector 25"/>
          <p:cNvCxnSpPr>
            <a:cxnSpLocks noChangeShapeType="1"/>
            <a:stCxn id="25" idx="4"/>
          </p:cNvCxnSpPr>
          <p:nvPr/>
        </p:nvCxnSpPr>
        <p:spPr bwMode="auto">
          <a:xfrm>
            <a:off x="5700712" y="3720050"/>
            <a:ext cx="0" cy="7961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5700712" y="4509120"/>
            <a:ext cx="3810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700712" y="3743434"/>
            <a:ext cx="3810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5338763" y="4509120"/>
            <a:ext cx="361951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flipH="1">
            <a:off x="5338763" y="3743434"/>
            <a:ext cx="361951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767014" y="4001879"/>
            <a:ext cx="1343025" cy="59055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Choose the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correct answer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805237" y="2731880"/>
            <a:ext cx="1162051" cy="428625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Login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V="1">
            <a:off x="2767013" y="3255119"/>
            <a:ext cx="1162051" cy="466725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5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Start the exam</a:t>
            </a:r>
            <a:endParaRPr lang="en-MY" sz="1050" dirty="0" smtClean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endCxn id="32" idx="4"/>
          </p:cNvCxnSpPr>
          <p:nvPr/>
        </p:nvCxnSpPr>
        <p:spPr bwMode="auto">
          <a:xfrm flipH="1" flipV="1">
            <a:off x="4386264" y="3160503"/>
            <a:ext cx="952501" cy="7518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  <a:endCxn id="33" idx="6"/>
          </p:cNvCxnSpPr>
          <p:nvPr/>
        </p:nvCxnSpPr>
        <p:spPr bwMode="auto">
          <a:xfrm flipH="1" flipV="1">
            <a:off x="3929063" y="3488483"/>
            <a:ext cx="1409701" cy="43465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  <a:endCxn id="31" idx="6"/>
          </p:cNvCxnSpPr>
          <p:nvPr/>
        </p:nvCxnSpPr>
        <p:spPr bwMode="auto">
          <a:xfrm flipH="1">
            <a:off x="4110039" y="3933936"/>
            <a:ext cx="1228727" cy="3632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  <a:endCxn id="40" idx="7"/>
          </p:cNvCxnSpPr>
          <p:nvPr/>
        </p:nvCxnSpPr>
        <p:spPr bwMode="auto">
          <a:xfrm flipH="1">
            <a:off x="4144747" y="3933934"/>
            <a:ext cx="1194017" cy="11798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519615" y="5500481"/>
            <a:ext cx="1371599" cy="376793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Check </a:t>
            </a:r>
            <a:r>
              <a:rPr lang="en-US" sz="11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Result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endCxn id="38" idx="0"/>
          </p:cNvCxnSpPr>
          <p:nvPr/>
        </p:nvCxnSpPr>
        <p:spPr bwMode="auto">
          <a:xfrm flipH="1">
            <a:off x="5205412" y="3933936"/>
            <a:ext cx="133351" cy="1566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014665" y="5031214"/>
            <a:ext cx="1323975" cy="56388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Save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answer for </a:t>
            </a: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next Question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2" y="5011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Entity </a:t>
            </a:r>
            <a:r>
              <a:rPr lang="en-MY" dirty="0" smtClean="0"/>
              <a:t>Relational (ER) Diagram</a:t>
            </a:r>
            <a:endParaRPr lang="en-MY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55776" y="2420888"/>
            <a:ext cx="864000" cy="396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User </a:t>
            </a:r>
            <a:r>
              <a:rPr lang="en-US" sz="10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ID</a:t>
            </a:r>
            <a:endParaRPr lang="en-MY" sz="1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24224" y="2456888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Email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2827" y="2542692"/>
            <a:ext cx="895985" cy="49022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accent2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USER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4" idx="6"/>
            <a:endCxn id="6" idx="1"/>
          </p:cNvCxnSpPr>
          <p:nvPr/>
        </p:nvCxnSpPr>
        <p:spPr bwMode="auto">
          <a:xfrm>
            <a:off x="3419776" y="2618888"/>
            <a:ext cx="713051" cy="16891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stCxn id="6" idx="3"/>
            <a:endCxn id="5" idx="2"/>
          </p:cNvCxnSpPr>
          <p:nvPr/>
        </p:nvCxnSpPr>
        <p:spPr bwMode="auto">
          <a:xfrm flipV="1">
            <a:off x="5028812" y="2636888"/>
            <a:ext cx="695412" cy="15091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Flowchart: Merge 8"/>
          <p:cNvSpPr>
            <a:spLocks noChangeArrowheads="1"/>
          </p:cNvSpPr>
          <p:nvPr/>
        </p:nvSpPr>
        <p:spPr bwMode="auto">
          <a:xfrm>
            <a:off x="4284593" y="3170152"/>
            <a:ext cx="592455" cy="525145"/>
          </a:xfrm>
          <a:prstGeom prst="flowChartMerg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Is </a:t>
            </a:r>
            <a:r>
              <a:rPr lang="en-US" sz="9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endParaRPr lang="en-MY" sz="9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87688" y="3821628"/>
            <a:ext cx="840740" cy="41656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Admin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3993" y="3825680"/>
            <a:ext cx="838200" cy="40767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Student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2" name="Diamond 11"/>
          <p:cNvSpPr>
            <a:spLocks noChangeArrowheads="1"/>
          </p:cNvSpPr>
          <p:nvPr/>
        </p:nvSpPr>
        <p:spPr bwMode="auto">
          <a:xfrm>
            <a:off x="4124571" y="3849885"/>
            <a:ext cx="912495" cy="36004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Add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4580820" y="3032912"/>
            <a:ext cx="1" cy="1372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9" idx="1"/>
            <a:endCxn id="11" idx="0"/>
          </p:cNvCxnSpPr>
          <p:nvPr/>
        </p:nvCxnSpPr>
        <p:spPr bwMode="auto">
          <a:xfrm flipH="1">
            <a:off x="2443093" y="3432725"/>
            <a:ext cx="1989614" cy="3929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9" idx="3"/>
            <a:endCxn id="10" idx="0"/>
          </p:cNvCxnSpPr>
          <p:nvPr/>
        </p:nvCxnSpPr>
        <p:spPr bwMode="auto">
          <a:xfrm>
            <a:off x="4728934" y="3432725"/>
            <a:ext cx="1879124" cy="38890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0" idx="1"/>
            <a:endCxn id="12" idx="3"/>
          </p:cNvCxnSpPr>
          <p:nvPr/>
        </p:nvCxnSpPr>
        <p:spPr bwMode="auto">
          <a:xfrm flipH="1">
            <a:off x="5037066" y="4029908"/>
            <a:ext cx="115062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stCxn id="12" idx="1"/>
            <a:endCxn id="11" idx="3"/>
          </p:cNvCxnSpPr>
          <p:nvPr/>
        </p:nvCxnSpPr>
        <p:spPr bwMode="auto">
          <a:xfrm flipH="1" flipV="1">
            <a:off x="2862193" y="4029515"/>
            <a:ext cx="1262378" cy="3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033643" y="3870948"/>
            <a:ext cx="0" cy="2863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2893308" y="4017326"/>
            <a:ext cx="146050" cy="1098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2894578" y="3924110"/>
            <a:ext cx="14478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Diamond 20"/>
          <p:cNvSpPr>
            <a:spLocks noChangeArrowheads="1"/>
          </p:cNvSpPr>
          <p:nvPr/>
        </p:nvSpPr>
        <p:spPr bwMode="auto">
          <a:xfrm>
            <a:off x="1801585" y="4746688"/>
            <a:ext cx="1283015" cy="64643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Assigned </a:t>
            </a:r>
            <a:r>
              <a:rPr lang="en-US" sz="9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to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22" name="Diamond 21"/>
          <p:cNvSpPr>
            <a:spLocks noChangeArrowheads="1"/>
          </p:cNvSpPr>
          <p:nvPr/>
        </p:nvSpPr>
        <p:spPr bwMode="auto">
          <a:xfrm>
            <a:off x="4349446" y="4592592"/>
            <a:ext cx="744324" cy="457037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Add</a:t>
            </a:r>
            <a:endParaRPr lang="en-MY" sz="105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83092" y="5733312"/>
            <a:ext cx="720000" cy="50400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Course 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24" name="Diamond 23"/>
          <p:cNvSpPr>
            <a:spLocks noChangeArrowheads="1"/>
          </p:cNvSpPr>
          <p:nvPr/>
        </p:nvSpPr>
        <p:spPr bwMode="auto">
          <a:xfrm>
            <a:off x="3739691" y="5786239"/>
            <a:ext cx="769620" cy="398145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Has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cxnSpLocks noChangeShapeType="1"/>
            <a:stCxn id="21" idx="0"/>
            <a:endCxn id="11" idx="2"/>
          </p:cNvCxnSpPr>
          <p:nvPr/>
        </p:nvCxnSpPr>
        <p:spPr bwMode="auto">
          <a:xfrm flipV="1">
            <a:off x="2443093" y="4233350"/>
            <a:ext cx="0" cy="513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2436396" y="4339912"/>
            <a:ext cx="90805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>
            <a:off x="2320701" y="4339912"/>
            <a:ext cx="126365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2310031" y="4454212"/>
            <a:ext cx="27114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21" idx="2"/>
            <a:endCxn id="23" idx="0"/>
          </p:cNvCxnSpPr>
          <p:nvPr/>
        </p:nvCxnSpPr>
        <p:spPr bwMode="auto">
          <a:xfrm flipH="1">
            <a:off x="2443092" y="5393118"/>
            <a:ext cx="1" cy="3401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>
            <a:off x="2443092" y="5534248"/>
            <a:ext cx="90805" cy="127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2318315" y="5534248"/>
            <a:ext cx="126365" cy="127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2318315" y="5534248"/>
            <a:ext cx="27114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  <a:stCxn id="22" idx="1"/>
            <a:endCxn id="23" idx="3"/>
          </p:cNvCxnSpPr>
          <p:nvPr/>
        </p:nvCxnSpPr>
        <p:spPr bwMode="auto">
          <a:xfrm flipH="1">
            <a:off x="2803092" y="4821111"/>
            <a:ext cx="1546354" cy="116420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2958300" y="5794985"/>
            <a:ext cx="108585" cy="2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H="1">
            <a:off x="3069280" y="5824865"/>
            <a:ext cx="6814" cy="1085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3012592" y="5738876"/>
            <a:ext cx="119248" cy="1523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  <a:stCxn id="22" idx="3"/>
            <a:endCxn id="10" idx="2"/>
          </p:cNvCxnSpPr>
          <p:nvPr/>
        </p:nvCxnSpPr>
        <p:spPr bwMode="auto">
          <a:xfrm flipV="1">
            <a:off x="5093770" y="4238188"/>
            <a:ext cx="1514288" cy="5829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411083" y="5733312"/>
            <a:ext cx="720000" cy="50400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Quiz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H="1">
            <a:off x="5231373" y="5847662"/>
            <a:ext cx="127000" cy="1454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5231373" y="5978741"/>
            <a:ext cx="132715" cy="1352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5237088" y="5866429"/>
            <a:ext cx="0" cy="2355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585198" y="4280598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T-question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6921748" y="4758752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T-Marks </a:t>
            </a:r>
            <a:endParaRPr lang="en-MY" sz="1100" dirty="0" smtClean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029063" y="5211508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Start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time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082403" y="5638228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End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time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082403" y="6073203"/>
            <a:ext cx="873973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Start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date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635363" y="6436423"/>
            <a:ext cx="849630" cy="35179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End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date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701913" y="4655248"/>
            <a:ext cx="971550" cy="41656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Q: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number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cxnSpLocks noChangeShapeType="1"/>
            <a:stCxn id="49" idx="4"/>
            <a:endCxn id="39" idx="0"/>
          </p:cNvCxnSpPr>
          <p:nvPr/>
        </p:nvCxnSpPr>
        <p:spPr bwMode="auto">
          <a:xfrm flipH="1">
            <a:off x="5771083" y="5071808"/>
            <a:ext cx="416605" cy="6615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  <a:stCxn id="43" idx="4"/>
          </p:cNvCxnSpPr>
          <p:nvPr/>
        </p:nvCxnSpPr>
        <p:spPr bwMode="auto">
          <a:xfrm flipH="1">
            <a:off x="6107044" y="4640598"/>
            <a:ext cx="910154" cy="1173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51"/>
          <p:cNvCxnSpPr>
            <a:cxnSpLocks noChangeShapeType="1"/>
            <a:stCxn id="44" idx="3"/>
          </p:cNvCxnSpPr>
          <p:nvPr/>
        </p:nvCxnSpPr>
        <p:spPr bwMode="auto">
          <a:xfrm flipH="1">
            <a:off x="6168003" y="5066031"/>
            <a:ext cx="880275" cy="835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  <a:stCxn id="45" idx="2"/>
          </p:cNvCxnSpPr>
          <p:nvPr/>
        </p:nvCxnSpPr>
        <p:spPr bwMode="auto">
          <a:xfrm flipH="1">
            <a:off x="6168003" y="5391508"/>
            <a:ext cx="861060" cy="627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  <a:stCxn id="46" idx="2"/>
          </p:cNvCxnSpPr>
          <p:nvPr/>
        </p:nvCxnSpPr>
        <p:spPr bwMode="auto">
          <a:xfrm flipH="1">
            <a:off x="6168003" y="5818228"/>
            <a:ext cx="914400" cy="30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  <a:stCxn id="47" idx="2"/>
          </p:cNvCxnSpPr>
          <p:nvPr/>
        </p:nvCxnSpPr>
        <p:spPr bwMode="auto">
          <a:xfrm flipH="1" flipV="1">
            <a:off x="6168003" y="6208458"/>
            <a:ext cx="914400" cy="447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  <a:stCxn id="48" idx="2"/>
          </p:cNvCxnSpPr>
          <p:nvPr/>
        </p:nvCxnSpPr>
        <p:spPr bwMode="auto">
          <a:xfrm flipH="1" flipV="1">
            <a:off x="6131083" y="6280848"/>
            <a:ext cx="504280" cy="3314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524372" y="6407929"/>
            <a:ext cx="779145" cy="405447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Course </a:t>
            </a:r>
            <a:r>
              <a:rPr lang="en-US" sz="900" dirty="0">
                <a:latin typeface="Times New Roman" pitchFamily="18" charset="0"/>
                <a:ea typeface="Calibri"/>
                <a:cs typeface="Times New Roman" pitchFamily="18" charset="0"/>
              </a:rPr>
              <a:t>N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ame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1625880" y="6406576"/>
            <a:ext cx="777600" cy="4068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Course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ID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59" name="Straight Arrow Connector 58"/>
          <p:cNvCxnSpPr>
            <a:cxnSpLocks noChangeShapeType="1"/>
            <a:stCxn id="23" idx="2"/>
            <a:endCxn id="58" idx="0"/>
          </p:cNvCxnSpPr>
          <p:nvPr/>
        </p:nvCxnSpPr>
        <p:spPr bwMode="auto">
          <a:xfrm flipH="1">
            <a:off x="2014680" y="6237312"/>
            <a:ext cx="428412" cy="1692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  <a:stCxn id="23" idx="2"/>
            <a:endCxn id="57" idx="0"/>
          </p:cNvCxnSpPr>
          <p:nvPr/>
        </p:nvCxnSpPr>
        <p:spPr bwMode="auto">
          <a:xfrm>
            <a:off x="2443092" y="6237312"/>
            <a:ext cx="470853" cy="1706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Diamond 62"/>
          <p:cNvSpPr>
            <a:spLocks noChangeArrowheads="1"/>
          </p:cNvSpPr>
          <p:nvPr/>
        </p:nvSpPr>
        <p:spPr bwMode="auto">
          <a:xfrm>
            <a:off x="874009" y="5230558"/>
            <a:ext cx="988060" cy="40767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Attend</a:t>
            </a:r>
            <a:endParaRPr lang="en-MY" sz="105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>
            <a:cxnSpLocks noChangeShapeType="1"/>
            <a:stCxn id="63" idx="3"/>
          </p:cNvCxnSpPr>
          <p:nvPr/>
        </p:nvCxnSpPr>
        <p:spPr bwMode="auto">
          <a:xfrm>
            <a:off x="1862069" y="5434393"/>
            <a:ext cx="363092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5503940" y="5597748"/>
            <a:ext cx="74930" cy="552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 flipH="1">
            <a:off x="5442297" y="5601288"/>
            <a:ext cx="73660" cy="552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5384778" y="5601288"/>
            <a:ext cx="22987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1844923" y="3903150"/>
            <a:ext cx="138430" cy="1263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>
            <a:off x="1847463" y="4017326"/>
            <a:ext cx="138430" cy="1454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>
            <a:off x="1852841" y="3894761"/>
            <a:ext cx="0" cy="2387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104"/>
          <p:cNvCxnSpPr>
            <a:cxnSpLocks noChangeShapeType="1"/>
            <a:stCxn id="39" idx="1"/>
            <a:endCxn id="24" idx="3"/>
          </p:cNvCxnSpPr>
          <p:nvPr/>
        </p:nvCxnSpPr>
        <p:spPr bwMode="auto">
          <a:xfrm flipH="1">
            <a:off x="4509311" y="5985312"/>
            <a:ext cx="90177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Arrow Connector 105"/>
          <p:cNvCxnSpPr>
            <a:cxnSpLocks noChangeShapeType="1"/>
            <a:stCxn id="24" idx="1"/>
            <a:endCxn id="23" idx="3"/>
          </p:cNvCxnSpPr>
          <p:nvPr/>
        </p:nvCxnSpPr>
        <p:spPr bwMode="auto">
          <a:xfrm flipH="1">
            <a:off x="2803092" y="5985312"/>
            <a:ext cx="93659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Elbow Connector 140"/>
          <p:cNvCxnSpPr>
            <a:stCxn id="11" idx="1"/>
            <a:endCxn id="63" idx="0"/>
          </p:cNvCxnSpPr>
          <p:nvPr/>
        </p:nvCxnSpPr>
        <p:spPr>
          <a:xfrm rot="10800000" flipV="1">
            <a:off x="1368039" y="4029514"/>
            <a:ext cx="655954" cy="1201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cxnSpLocks noChangeShapeType="1"/>
          </p:cNvCxnSpPr>
          <p:nvPr/>
        </p:nvCxnSpPr>
        <p:spPr bwMode="auto">
          <a:xfrm flipV="1">
            <a:off x="5508104" y="5434393"/>
            <a:ext cx="0" cy="298919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01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Entity </a:t>
            </a:r>
            <a:r>
              <a:rPr lang="en-MY" dirty="0" smtClean="0"/>
              <a:t>Relational (ER) Diagram</a:t>
            </a:r>
            <a:endParaRPr lang="en-MY" dirty="0"/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206911" y="2852936"/>
            <a:ext cx="720000" cy="50400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Quiz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4419511" y="4225971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Q:-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level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3720375" y="4638066"/>
            <a:ext cx="1104265" cy="317475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Q: -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number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0" name="Oval 109"/>
          <p:cNvSpPr>
            <a:spLocks noChangeArrowheads="1"/>
          </p:cNvSpPr>
          <p:nvPr/>
        </p:nvSpPr>
        <p:spPr bwMode="auto">
          <a:xfrm>
            <a:off x="3647748" y="5028612"/>
            <a:ext cx="980043" cy="30861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Subject </a:t>
            </a:r>
            <a:r>
              <a:rPr lang="en-US" sz="900" dirty="0" smtClean="0">
                <a:latin typeface="Times New Roman" pitchFamily="18" charset="0"/>
                <a:ea typeface="Calibri"/>
                <a:cs typeface="Times New Roman" pitchFamily="18" charset="0"/>
              </a:rPr>
              <a:t>ID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3550196" y="5440092"/>
            <a:ext cx="923925" cy="31496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Question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4483646" y="6290356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Option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2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3791764" y="5863774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Option </a:t>
            </a: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1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4" name="Oval 113"/>
          <p:cNvSpPr>
            <a:spLocks noChangeArrowheads="1"/>
          </p:cNvSpPr>
          <p:nvPr/>
        </p:nvSpPr>
        <p:spPr bwMode="auto">
          <a:xfrm>
            <a:off x="6381026" y="4352972"/>
            <a:ext cx="736600" cy="33401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Mark</a:t>
            </a:r>
            <a:r>
              <a:rPr lang="en-MY" sz="1100" dirty="0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5" name="Oval 114"/>
          <p:cNvSpPr>
            <a:spLocks noChangeArrowheads="1"/>
          </p:cNvSpPr>
          <p:nvPr/>
        </p:nvSpPr>
        <p:spPr bwMode="auto">
          <a:xfrm>
            <a:off x="6570868" y="4898466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Answer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6734698" y="5476951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Option 3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6316869" y="6160210"/>
            <a:ext cx="864000" cy="360000"/>
          </a:xfrm>
          <a:prstGeom prst="ellipse">
            <a:avLst/>
          </a:prstGeom>
          <a:solidFill>
            <a:schemeClr val="accent1">
              <a:lumMod val="10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Option 4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8" name="Diamond 117"/>
          <p:cNvSpPr>
            <a:spLocks noChangeArrowheads="1"/>
          </p:cNvSpPr>
          <p:nvPr/>
        </p:nvSpPr>
        <p:spPr bwMode="auto">
          <a:xfrm>
            <a:off x="5287555" y="4106378"/>
            <a:ext cx="1070393" cy="4136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Include</a:t>
            </a:r>
            <a:endParaRPr lang="en-MY" sz="105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5397480" y="5167008"/>
            <a:ext cx="850543" cy="496572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Question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120" name="Straight Arrow Connector 119"/>
          <p:cNvCxnSpPr>
            <a:cxnSpLocks noChangeShapeType="1"/>
            <a:stCxn id="118" idx="0"/>
          </p:cNvCxnSpPr>
          <p:nvPr/>
        </p:nvCxnSpPr>
        <p:spPr bwMode="auto">
          <a:xfrm flipH="1" flipV="1">
            <a:off x="5822542" y="3372827"/>
            <a:ext cx="210" cy="7335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Arrow Connector 120"/>
          <p:cNvCxnSpPr>
            <a:cxnSpLocks noChangeShapeType="1"/>
            <a:stCxn id="118" idx="2"/>
            <a:endCxn id="119" idx="0"/>
          </p:cNvCxnSpPr>
          <p:nvPr/>
        </p:nvCxnSpPr>
        <p:spPr bwMode="auto">
          <a:xfrm>
            <a:off x="5822752" y="4519978"/>
            <a:ext cx="0" cy="6470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Straight Arrow Connector 121"/>
          <p:cNvCxnSpPr>
            <a:cxnSpLocks noChangeShapeType="1"/>
            <a:stCxn id="114" idx="3"/>
          </p:cNvCxnSpPr>
          <p:nvPr/>
        </p:nvCxnSpPr>
        <p:spPr bwMode="auto">
          <a:xfrm flipH="1">
            <a:off x="6112422" y="4638067"/>
            <a:ext cx="376477" cy="5372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Straight Arrow Connector 122"/>
          <p:cNvCxnSpPr>
            <a:cxnSpLocks noChangeShapeType="1"/>
            <a:stCxn id="115" idx="2"/>
          </p:cNvCxnSpPr>
          <p:nvPr/>
        </p:nvCxnSpPr>
        <p:spPr bwMode="auto">
          <a:xfrm flipH="1">
            <a:off x="6240036" y="5078466"/>
            <a:ext cx="330832" cy="1006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123"/>
          <p:cNvCxnSpPr>
            <a:cxnSpLocks noChangeShapeType="1"/>
            <a:stCxn id="116" idx="2"/>
            <a:endCxn id="119" idx="3"/>
          </p:cNvCxnSpPr>
          <p:nvPr/>
        </p:nvCxnSpPr>
        <p:spPr bwMode="auto">
          <a:xfrm flipH="1" flipV="1">
            <a:off x="6248023" y="5415294"/>
            <a:ext cx="486675" cy="2416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24"/>
          <p:cNvCxnSpPr>
            <a:cxnSpLocks noChangeShapeType="1"/>
            <a:stCxn id="117" idx="0"/>
          </p:cNvCxnSpPr>
          <p:nvPr/>
        </p:nvCxnSpPr>
        <p:spPr bwMode="auto">
          <a:xfrm flipH="1" flipV="1">
            <a:off x="6252120" y="5597572"/>
            <a:ext cx="496749" cy="562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125"/>
          <p:cNvCxnSpPr>
            <a:cxnSpLocks noChangeShapeType="1"/>
            <a:stCxn id="112" idx="0"/>
          </p:cNvCxnSpPr>
          <p:nvPr/>
        </p:nvCxnSpPr>
        <p:spPr bwMode="auto">
          <a:xfrm flipV="1">
            <a:off x="4915646" y="5671868"/>
            <a:ext cx="481834" cy="6184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126"/>
          <p:cNvCxnSpPr>
            <a:cxnSpLocks noChangeShapeType="1"/>
            <a:endCxn id="113" idx="7"/>
          </p:cNvCxnSpPr>
          <p:nvPr/>
        </p:nvCxnSpPr>
        <p:spPr bwMode="auto">
          <a:xfrm flipH="1">
            <a:off x="4529234" y="5553260"/>
            <a:ext cx="868246" cy="3632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27"/>
          <p:cNvCxnSpPr>
            <a:cxnSpLocks noChangeShapeType="1"/>
            <a:stCxn id="111" idx="6"/>
            <a:endCxn id="119" idx="1"/>
          </p:cNvCxnSpPr>
          <p:nvPr/>
        </p:nvCxnSpPr>
        <p:spPr bwMode="auto">
          <a:xfrm flipV="1">
            <a:off x="4474121" y="5415294"/>
            <a:ext cx="923359" cy="18227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Arrow Connector 128"/>
          <p:cNvCxnSpPr>
            <a:cxnSpLocks noChangeShapeType="1"/>
            <a:stCxn id="110" idx="6"/>
          </p:cNvCxnSpPr>
          <p:nvPr/>
        </p:nvCxnSpPr>
        <p:spPr bwMode="auto">
          <a:xfrm>
            <a:off x="4627791" y="5182917"/>
            <a:ext cx="769689" cy="760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Arrow Connector 129"/>
          <p:cNvCxnSpPr>
            <a:cxnSpLocks noChangeShapeType="1"/>
            <a:stCxn id="109" idx="6"/>
          </p:cNvCxnSpPr>
          <p:nvPr/>
        </p:nvCxnSpPr>
        <p:spPr bwMode="auto">
          <a:xfrm>
            <a:off x="4824640" y="4796804"/>
            <a:ext cx="572840" cy="3702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Straight Arrow Connector 130"/>
          <p:cNvCxnSpPr>
            <a:cxnSpLocks noChangeShapeType="1"/>
            <a:stCxn id="108" idx="5"/>
          </p:cNvCxnSpPr>
          <p:nvPr/>
        </p:nvCxnSpPr>
        <p:spPr bwMode="auto">
          <a:xfrm>
            <a:off x="5156981" y="4533250"/>
            <a:ext cx="397910" cy="64204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Straight Arrow Connector 131"/>
          <p:cNvCxnSpPr>
            <a:cxnSpLocks noChangeShapeType="1"/>
            <a:stCxn id="107" idx="2"/>
          </p:cNvCxnSpPr>
          <p:nvPr/>
        </p:nvCxnSpPr>
        <p:spPr bwMode="auto">
          <a:xfrm flipH="1">
            <a:off x="2762796" y="3356936"/>
            <a:ext cx="2804115" cy="18853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Straight Arrow Connector 132"/>
          <p:cNvCxnSpPr>
            <a:cxnSpLocks noChangeShapeType="1"/>
          </p:cNvCxnSpPr>
          <p:nvPr/>
        </p:nvCxnSpPr>
        <p:spPr bwMode="auto">
          <a:xfrm>
            <a:off x="5807988" y="4970474"/>
            <a:ext cx="144274" cy="1225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Straight Arrow Connector 133"/>
          <p:cNvCxnSpPr>
            <a:cxnSpLocks noChangeShapeType="1"/>
          </p:cNvCxnSpPr>
          <p:nvPr/>
        </p:nvCxnSpPr>
        <p:spPr bwMode="auto">
          <a:xfrm flipH="1">
            <a:off x="5695542" y="4964159"/>
            <a:ext cx="127000" cy="1289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Straight Arrow Connector 134"/>
          <p:cNvCxnSpPr>
            <a:cxnSpLocks noChangeShapeType="1"/>
          </p:cNvCxnSpPr>
          <p:nvPr/>
        </p:nvCxnSpPr>
        <p:spPr bwMode="auto">
          <a:xfrm>
            <a:off x="5663972" y="4970474"/>
            <a:ext cx="28829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1835696" y="4986067"/>
            <a:ext cx="720000" cy="504000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38100">
            <a:solidFill>
              <a:schemeClr val="lt1">
                <a:lumMod val="95000"/>
                <a:lumOff val="0"/>
              </a:schemeClr>
            </a:solidFill>
            <a:miter lim="800000"/>
            <a:headEnd/>
            <a:tailEnd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  Result </a:t>
            </a:r>
            <a:endParaRPr lang="en-MY" sz="11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137" name="Straight Arrow Connector 136"/>
          <p:cNvCxnSpPr>
            <a:cxnSpLocks noChangeShapeType="1"/>
            <a:stCxn id="136" idx="3"/>
          </p:cNvCxnSpPr>
          <p:nvPr/>
        </p:nvCxnSpPr>
        <p:spPr bwMode="auto">
          <a:xfrm>
            <a:off x="2555696" y="5238067"/>
            <a:ext cx="2265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37"/>
          <p:cNvCxnSpPr>
            <a:cxnSpLocks noChangeShapeType="1"/>
          </p:cNvCxnSpPr>
          <p:nvPr/>
        </p:nvCxnSpPr>
        <p:spPr bwMode="auto">
          <a:xfrm>
            <a:off x="2639636" y="5150104"/>
            <a:ext cx="88012" cy="856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38"/>
          <p:cNvCxnSpPr>
            <a:cxnSpLocks noChangeShapeType="1"/>
          </p:cNvCxnSpPr>
          <p:nvPr/>
        </p:nvCxnSpPr>
        <p:spPr bwMode="auto">
          <a:xfrm flipH="1">
            <a:off x="2623632" y="5242289"/>
            <a:ext cx="104016" cy="88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Straight Arrow Connector 139"/>
          <p:cNvCxnSpPr>
            <a:cxnSpLocks noChangeShapeType="1"/>
          </p:cNvCxnSpPr>
          <p:nvPr/>
        </p:nvCxnSpPr>
        <p:spPr bwMode="auto">
          <a:xfrm>
            <a:off x="2727648" y="5104344"/>
            <a:ext cx="0" cy="2628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611560" y="205289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Continue…</a:t>
            </a:r>
            <a:endParaRPr lang="en-MY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System – Screen Shot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Master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SiteMas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77" y="2636912"/>
            <a:ext cx="6341543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64" y="5816049"/>
            <a:ext cx="5422272" cy="92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Default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HomePage(Defau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71" y="2636912"/>
            <a:ext cx="7079500" cy="385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5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AboutPage(About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71" y="2636912"/>
            <a:ext cx="7079500" cy="385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6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204866"/>
            <a:ext cx="7408333" cy="41764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MY" sz="3200" b="1" dirty="0" smtClean="0"/>
              <a:t>Definition</a:t>
            </a:r>
          </a:p>
          <a:p>
            <a:r>
              <a:rPr lang="en-MY" dirty="0" smtClean="0"/>
              <a:t>Exam Question Polling </a:t>
            </a:r>
            <a:r>
              <a:rPr lang="en-MY" dirty="0"/>
              <a:t>Systems is a web-based examination system where examinations are given online. </a:t>
            </a:r>
            <a:r>
              <a:rPr lang="en-MY" dirty="0" smtClean="0"/>
              <a:t> </a:t>
            </a:r>
          </a:p>
          <a:p>
            <a:endParaRPr lang="en-MY" dirty="0" smtClean="0"/>
          </a:p>
          <a:p>
            <a:r>
              <a:rPr lang="en-MY" dirty="0" smtClean="0"/>
              <a:t>It’s for Candidate/Student to take the exam with a desktop or laptop device.</a:t>
            </a:r>
          </a:p>
          <a:p>
            <a:endParaRPr lang="en-MY" dirty="0" smtClean="0"/>
          </a:p>
          <a:p>
            <a:r>
              <a:rPr lang="en-MY" dirty="0" smtClean="0"/>
              <a:t>The </a:t>
            </a:r>
            <a:r>
              <a:rPr lang="en-MY" dirty="0"/>
              <a:t>system  is cost effective ,scalable way to convert traditional pen and paper based exams to </a:t>
            </a:r>
            <a:r>
              <a:rPr lang="en-MY" dirty="0" smtClean="0"/>
              <a:t>computerize based.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Introduction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08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Quiz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Quiz(QuizInfo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7" y="2636912"/>
            <a:ext cx="7082234" cy="385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92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Contact(Contact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7" y="2636912"/>
            <a:ext cx="7082234" cy="385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Account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7" y="2603668"/>
            <a:ext cx="7082234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5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page – continue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4536504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:\Screen Shot\Account\After Log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80403"/>
            <a:ext cx="3312368" cy="1957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82976" y="5453372"/>
            <a:ext cx="2249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Validation for Login</a:t>
            </a:r>
            <a:endParaRPr lang="en-MY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1834" y="4937558"/>
            <a:ext cx="1844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Successful</a:t>
            </a:r>
            <a:endParaRPr lang="en-MY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Register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Account\Regis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7" y="2603668"/>
            <a:ext cx="7082234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0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72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Register page - Validation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839835" cy="3273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26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Tutor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Tutor\Tutor Pr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37" y="2603668"/>
            <a:ext cx="7082234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0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Management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Tutor\Course(Course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7" y="2603668"/>
            <a:ext cx="7090684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9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Management Page - Status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7" y="2603668"/>
            <a:ext cx="7090684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2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Examination Management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Tutor\Exaination Management(QuizProfile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7" y="2603668"/>
            <a:ext cx="7090684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4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492898"/>
            <a:ext cx="7408333" cy="4032448"/>
          </a:xfrm>
        </p:spPr>
        <p:txBody>
          <a:bodyPr>
            <a:normAutofit/>
          </a:bodyPr>
          <a:lstStyle/>
          <a:p>
            <a:r>
              <a:rPr lang="en-MY" dirty="0" smtClean="0"/>
              <a:t>The process is very slow for current Paper-Based Exam from beginning until the end of the examination.</a:t>
            </a:r>
          </a:p>
          <a:p>
            <a:endParaRPr lang="en-MY" dirty="0" smtClean="0"/>
          </a:p>
          <a:p>
            <a:r>
              <a:rPr lang="en-MY" dirty="0" smtClean="0"/>
              <a:t>Paper Based Exam required more man power.</a:t>
            </a:r>
          </a:p>
          <a:p>
            <a:endParaRPr lang="en-MY" dirty="0" smtClean="0"/>
          </a:p>
          <a:p>
            <a:r>
              <a:rPr lang="en-MY" dirty="0" smtClean="0"/>
              <a:t>The cost is necessary for hiring Man Power and stationary as Paper, Pen, Pencil and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Motivation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004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Examination Management Page - Status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0" y="2603668"/>
            <a:ext cx="7105761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 Management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Tutor\Question Management (addQuestion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603668"/>
            <a:ext cx="7104850" cy="389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8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 Management Page - Validation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G:\Screen Shot\Tutor\Question Management - Err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606687"/>
            <a:ext cx="7104850" cy="395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4067944" y="3591671"/>
            <a:ext cx="1656184" cy="952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6406687" y="3339406"/>
            <a:ext cx="1405673" cy="3056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/>
          </a:p>
        </p:txBody>
      </p:sp>
      <p:sp>
        <p:nvSpPr>
          <p:cNvPr id="11" name="Rounded Rectangle 10"/>
          <p:cNvSpPr/>
          <p:nvPr/>
        </p:nvSpPr>
        <p:spPr>
          <a:xfrm>
            <a:off x="3365107" y="5589240"/>
            <a:ext cx="1405673" cy="3056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49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 Management Page - Status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591771"/>
            <a:ext cx="7104850" cy="396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Student\StudentProtal(StudentPage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591771"/>
            <a:ext cx="7104850" cy="3967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75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Exam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G:\Screen Shot\Student\StartExam(StartExam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591771"/>
            <a:ext cx="7104850" cy="3967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Exam Page - continue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Student\Start To Be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53" y="2591770"/>
            <a:ext cx="7125518" cy="2133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93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Examination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 descr="G:\Screen Shot\Student\StartExam - First Ques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" y="2570228"/>
            <a:ext cx="7088344" cy="2514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43069" y="5445224"/>
            <a:ext cx="7119802" cy="1296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5580112" y="6173839"/>
            <a:ext cx="864096" cy="423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93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of Examination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Student\StartExam - End Ques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591771"/>
            <a:ext cx="7104849" cy="3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39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89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 Result Page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G:\Screen Shot\Student\View Result(ViewResult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0" y="2591771"/>
            <a:ext cx="7104849" cy="3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5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Objective</a:t>
            </a:r>
            <a:endParaRPr lang="en-MY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872068" y="2492898"/>
            <a:ext cx="7408333" cy="1440160"/>
          </a:xfrm>
        </p:spPr>
        <p:txBody>
          <a:bodyPr>
            <a:normAutofit/>
          </a:bodyPr>
          <a:lstStyle/>
          <a:p>
            <a:r>
              <a:rPr lang="en-MY" dirty="0" smtClean="0"/>
              <a:t>Save Paper, Save Trees. </a:t>
            </a:r>
          </a:p>
          <a:p>
            <a:r>
              <a:rPr lang="en-MY" dirty="0" smtClean="0"/>
              <a:t>Save the Time. </a:t>
            </a:r>
          </a:p>
          <a:p>
            <a:r>
              <a:rPr lang="en-MY" dirty="0" smtClean="0"/>
              <a:t>Save the Cost.</a:t>
            </a:r>
          </a:p>
          <a:p>
            <a:endParaRPr lang="en-MY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6287">
            <a:off x="127626" y="3933059"/>
            <a:ext cx="3135993" cy="261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Image result for save the ti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9358">
            <a:off x="3523001" y="4394090"/>
            <a:ext cx="2544203" cy="16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save the c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6688">
            <a:off x="6196495" y="4109857"/>
            <a:ext cx="2676140" cy="17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97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Mailing systems</a:t>
            </a:r>
            <a:r>
              <a:rPr lang="en-MY" b="1" u="sng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Validation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Mailing Systems (SendMail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1" y="2591770"/>
            <a:ext cx="7104850" cy="396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73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Mailing systems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 descr="G:\Screen Shot\Mailing Systems - valid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" y="2591770"/>
            <a:ext cx="7088344" cy="3967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2537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– Screen Shot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132856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Mailing systems - Successful</a:t>
            </a:r>
            <a:endParaRPr lang="en-MY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G:\Screen Shot\Mailing Systems - successfu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27" y="2591770"/>
            <a:ext cx="7088344" cy="3967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42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Conclusion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395534" y="3140968"/>
            <a:ext cx="81369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Helping user manage the examination Computer-based with Web Browser.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 the examination without paper.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Easy to manage the Examination.</a:t>
            </a:r>
            <a:endParaRPr lang="en-MY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MY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Improve the processing time for the examination.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MY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Help user to reduce cost in Examination progress.</a:t>
            </a:r>
          </a:p>
        </p:txBody>
      </p:sp>
    </p:spTree>
    <p:extLst>
      <p:ext uri="{BB962C8B-B14F-4D97-AF65-F5344CB8AC3E}">
        <p14:creationId xmlns:p14="http://schemas.microsoft.com/office/powerpoint/2010/main" val="2799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Question and Answer</a:t>
            </a:r>
            <a:endParaRPr lang="en-MY" dirty="0"/>
          </a:p>
        </p:txBody>
      </p:sp>
      <p:pic>
        <p:nvPicPr>
          <p:cNvPr id="18434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768752" cy="3562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899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The End</a:t>
            </a:r>
            <a:endParaRPr lang="en-MY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012"/>
            <a:ext cx="7882690" cy="45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7664" y="3761164"/>
            <a:ext cx="48245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6600" dirty="0" smtClean="0">
                <a:latin typeface="Arial Rounded MT Bold" pitchFamily="34" charset="0"/>
                <a:cs typeface="Arial" pitchFamily="34" charset="0"/>
              </a:rPr>
              <a:t>Thank You!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5229200"/>
            <a:ext cx="4608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dirty="0" err="1" smtClean="0">
                <a:latin typeface="Arial Rounded MT Bold" pitchFamily="34" charset="0"/>
                <a:cs typeface="Arial" pitchFamily="34" charset="0"/>
              </a:rPr>
              <a:t>Chooi</a:t>
            </a:r>
            <a:r>
              <a:rPr lang="en-MY" sz="2000" dirty="0" smtClean="0">
                <a:latin typeface="Arial Rounded MT Bold" pitchFamily="34" charset="0"/>
                <a:cs typeface="Arial" pitchFamily="34" charset="0"/>
              </a:rPr>
              <a:t> Chun Yang</a:t>
            </a:r>
          </a:p>
          <a:p>
            <a:pPr algn="ctr"/>
            <a:r>
              <a:rPr lang="en-MY" sz="2000" dirty="0" smtClean="0">
                <a:latin typeface="Arial Rounded MT Bold" pitchFamily="34" charset="0"/>
                <a:cs typeface="Arial" pitchFamily="34" charset="0"/>
              </a:rPr>
              <a:t>Email : chooichunyang@gmail.com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23728" y="5157192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External Link</a:t>
            </a:r>
            <a:endParaRPr lang="en-MY" dirty="0"/>
          </a:p>
        </p:txBody>
      </p:sp>
      <p:sp>
        <p:nvSpPr>
          <p:cNvPr id="11" name="Rounded Rectangle 10"/>
          <p:cNvSpPr/>
          <p:nvPr/>
        </p:nvSpPr>
        <p:spPr>
          <a:xfrm>
            <a:off x="251520" y="1997551"/>
            <a:ext cx="8532440" cy="31683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395536" y="2789639"/>
            <a:ext cx="8388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https://www.youtube.com/playlist?list=PLOzzUzSbX-_</a:t>
            </a:r>
            <a:r>
              <a:rPr lang="en-MY" dirty="0" smtClean="0">
                <a:hlinkClick r:id="rId2"/>
              </a:rPr>
              <a:t>Z9whh4jwQT3z06fl0QToHS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13" name="Rectangle 12"/>
          <p:cNvSpPr/>
          <p:nvPr/>
        </p:nvSpPr>
        <p:spPr>
          <a:xfrm>
            <a:off x="1061356" y="1916832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200" dirty="0" smtClean="0">
                <a:latin typeface="Arial Rounded MT Bold" pitchFamily="34" charset="0"/>
                <a:cs typeface="Arial" pitchFamily="34" charset="0"/>
              </a:rPr>
              <a:t>YouTube channel</a:t>
            </a:r>
            <a:endParaRPr lang="en-MY" sz="32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544" y="2429599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u="sng" dirty="0" err="1" smtClean="0">
                <a:latin typeface="Arial Rounded MT Bold" pitchFamily="34" charset="0"/>
                <a:cs typeface="Arial" pitchFamily="34" charset="0"/>
              </a:rPr>
              <a:t>PlayList</a:t>
            </a:r>
            <a:endParaRPr lang="en-MY" sz="2000" u="sng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3149679"/>
            <a:ext cx="1116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u="sng" dirty="0" smtClean="0">
                <a:latin typeface="Arial Rounded MT Bold" pitchFamily="34" charset="0"/>
                <a:cs typeface="Arial" pitchFamily="34" charset="0"/>
              </a:rPr>
              <a:t>Video</a:t>
            </a:r>
            <a:endParaRPr lang="en-MY" sz="2000" u="sng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536" y="3437711"/>
            <a:ext cx="8388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MY" dirty="0" smtClean="0">
                <a:hlinkClick r:id="rId3"/>
              </a:rPr>
              <a:t>http</a:t>
            </a:r>
            <a:r>
              <a:rPr lang="en-MY" dirty="0">
                <a:hlinkClick r:id="rId3"/>
              </a:rPr>
              <a:t>://youtube.com/watch?v=89xSgJN72Zw&amp;list=PLOzzUzSbX-_</a:t>
            </a:r>
            <a:r>
              <a:rPr lang="en-MY" dirty="0" smtClean="0">
                <a:hlinkClick r:id="rId3"/>
              </a:rPr>
              <a:t>Z9whh4jwQT3z06fl0QToHS&amp;index=1</a:t>
            </a:r>
            <a:r>
              <a:rPr lang="en-MY" dirty="0" smtClean="0"/>
              <a:t> </a:t>
            </a:r>
          </a:p>
          <a:p>
            <a:pPr marL="342900" indent="-342900">
              <a:buAutoNum type="arabicPeriod"/>
            </a:pPr>
            <a:r>
              <a:rPr lang="en-MY" dirty="0">
                <a:hlinkClick r:id="rId4"/>
              </a:rPr>
              <a:t>https://www.youtube.com/watch?v=8ZzfdFnHjKA&amp;list=PLOzzUzSbX-_</a:t>
            </a:r>
            <a:r>
              <a:rPr lang="en-MY" dirty="0" smtClean="0">
                <a:hlinkClick r:id="rId4"/>
              </a:rPr>
              <a:t>Z9whh4jwQT3z06fl0QToHS&amp;index=2</a:t>
            </a:r>
            <a:endParaRPr lang="en-MY" dirty="0" smtClean="0"/>
          </a:p>
          <a:p>
            <a:pPr marL="342900" indent="-342900">
              <a:buAutoNum type="arabicPeriod"/>
            </a:pPr>
            <a:r>
              <a:rPr lang="en-MY" dirty="0">
                <a:hlinkClick r:id="rId5"/>
              </a:rPr>
              <a:t>https://www.youtube.com/watch?v=wLp26UG39cw&amp;list=PLOzzUzSbX-_</a:t>
            </a:r>
            <a:r>
              <a:rPr lang="en-MY" dirty="0" smtClean="0">
                <a:hlinkClick r:id="rId5"/>
              </a:rPr>
              <a:t>Z9whh4jwQT3z06fl0QToHS&amp;index=3</a:t>
            </a:r>
            <a:r>
              <a:rPr lang="en-MY" dirty="0" smtClean="0"/>
              <a:t>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51520" y="5301208"/>
            <a:ext cx="8532440" cy="144016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Rectangle 17"/>
          <p:cNvSpPr/>
          <p:nvPr/>
        </p:nvSpPr>
        <p:spPr>
          <a:xfrm>
            <a:off x="989348" y="5229200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200" dirty="0" err="1" smtClean="0">
                <a:latin typeface="Arial Rounded MT Bold" pitchFamily="34" charset="0"/>
                <a:cs typeface="Arial" pitchFamily="34" charset="0"/>
              </a:rPr>
              <a:t>GitHub</a:t>
            </a:r>
            <a:endParaRPr lang="en-MY" sz="3200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573325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u="sng" dirty="0" smtClean="0">
                <a:latin typeface="Arial Rounded MT Bold" pitchFamily="34" charset="0"/>
                <a:cs typeface="Arial" pitchFamily="34" charset="0"/>
              </a:rPr>
              <a:t>Source Code</a:t>
            </a:r>
            <a:endParaRPr lang="en-MY" sz="2000" u="sng" dirty="0" smtClean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552" y="6133366"/>
            <a:ext cx="812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hlinkClick r:id="rId6"/>
              </a:rPr>
              <a:t>https://github.com/yang0744/ExamQuestionPollingSystems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199452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MY" b="1" dirty="0" smtClean="0"/>
              <a:t>Waterfall </a:t>
            </a:r>
          </a:p>
          <a:p>
            <a:r>
              <a:rPr lang="en-MY" dirty="0" smtClean="0"/>
              <a:t>Waterfall </a:t>
            </a:r>
            <a:r>
              <a:rPr lang="en-MY" dirty="0"/>
              <a:t>model is a breakdown of project activities into linear sequential </a:t>
            </a:r>
            <a:r>
              <a:rPr lang="en-MY" dirty="0" smtClean="0"/>
              <a:t>phases</a:t>
            </a:r>
          </a:p>
          <a:p>
            <a:r>
              <a:rPr lang="en-MY" dirty="0"/>
              <a:t>Every phase has to be completed before the next phase starts and there is no overlapping of the phases.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Methodology</a:t>
            </a:r>
            <a:endParaRPr lang="en-MY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18636"/>
            <a:ext cx="5785117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7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Project’s Progress Planning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05753"/>
              </p:ext>
            </p:extLst>
          </p:nvPr>
        </p:nvGraphicFramePr>
        <p:xfrm>
          <a:off x="1619673" y="2848874"/>
          <a:ext cx="6048672" cy="367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0099"/>
                <a:gridCol w="913007"/>
                <a:gridCol w="1072783"/>
                <a:gridCol w="1072783"/>
              </a:tblGrid>
              <a:tr h="2626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 dirty="0" smtClean="0">
                          <a:effectLst/>
                        </a:rPr>
                        <a:t>Task </a:t>
                      </a:r>
                      <a:r>
                        <a:rPr lang="en-MY" sz="1400" b="1" dirty="0">
                          <a:effectLst/>
                        </a:rPr>
                        <a:t>Name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Duration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Start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Finish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1. Project Brief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55 days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Sun 14/7/19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Fri 6/9/19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1.1 Research Documentation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20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Sun 14/7/19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2/8/19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1.2 Project Planning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15 days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2/8/19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Sat 17/8/19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1.3 Initial Report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20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Sat 17/8/19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Fri 6/9/19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2. Analysis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50 days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Fri 6/9/19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Fri 25/10/19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2.1 Functional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15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6/9/19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20/9/19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2.2 Non-Functional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15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20/9/19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Sat 5/10/19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2.3 Scope of Project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20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Sat 5/10/19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Fri 25/10/19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3. Design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65 days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Fri 25/10/19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Fri 27/12/19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3.1 Documentation Preparation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20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25/10/19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Wed 13/11/19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3.2 Entity Relation Diagram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15 days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Wed 13/11/19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Thu 28/11/19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3.3 Database Design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15 days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Thu 28/11/19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Fri 13/12/19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62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3.4 System Design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15 days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Fri 13/12/19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Fri 27/12/19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</a:tbl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8" y="1994529"/>
            <a:ext cx="7408333" cy="354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b="1" dirty="0" smtClean="0"/>
              <a:t>Current Progress Goals</a:t>
            </a:r>
          </a:p>
        </p:txBody>
      </p:sp>
    </p:spTree>
    <p:extLst>
      <p:ext uri="{BB962C8B-B14F-4D97-AF65-F5344CB8AC3E}">
        <p14:creationId xmlns:p14="http://schemas.microsoft.com/office/powerpoint/2010/main" val="37484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Project’s Progress Planning</a:t>
            </a:r>
            <a:endParaRPr lang="en-MY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96801"/>
              </p:ext>
            </p:extLst>
          </p:nvPr>
        </p:nvGraphicFramePr>
        <p:xfrm>
          <a:off x="1619673" y="3068960"/>
          <a:ext cx="6048673" cy="3168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0099"/>
                <a:gridCol w="913008"/>
                <a:gridCol w="1072783"/>
                <a:gridCol w="1072783"/>
              </a:tblGrid>
              <a:tr h="244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 dirty="0" smtClean="0">
                          <a:effectLst/>
                        </a:rPr>
                        <a:t>Task </a:t>
                      </a:r>
                      <a:r>
                        <a:rPr lang="en-MY" sz="1400" b="1" dirty="0">
                          <a:effectLst/>
                        </a:rPr>
                        <a:t>Name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Duration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Start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Finish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4. Development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80 days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Fri 27/12/19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Sat 14/3/20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4.1 Designs for System GUI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Fri 27/12/19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Wed 15/1/20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4.2 Develop for small components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</a:rPr>
                        <a:t>Wed 15/1/20</a:t>
                      </a:r>
                      <a:endParaRPr lang="en-MY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Tue 4/2/20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4.3 Develop for Database system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Tue 4/2/20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Sun 23/2/20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4.4 Integration of Components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Sun 23/2/20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Sat 14/3/20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5. Testing &amp; Implementation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60 days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Sat 14/3/20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Mon 11/5/20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5.1 Testing for the Systems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Sat 14/3/20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Thu 2/4/20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5.2 Implement for the Systems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Thu 2/4/20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Wed 22/4/20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5.3 Review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20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Wed 22/4/20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Mon 11/5/20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6. Acceptance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42 days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>
                          <a:effectLst/>
                        </a:rPr>
                        <a:t>Mon 11/5/20</a:t>
                      </a:r>
                      <a:endParaRPr lang="en-MY" sz="14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1" dirty="0">
                          <a:effectLst/>
                        </a:rPr>
                        <a:t>Mon 21/6/20</a:t>
                      </a:r>
                      <a:endParaRPr lang="en-MY" sz="14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44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>
                          <a:effectLst/>
                        </a:rPr>
                        <a:t>   6.1 Project Deliverable</a:t>
                      </a:r>
                      <a:endParaRPr lang="en-MY" sz="1400" b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41 days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Mon 11/5/20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Sat 20/6/20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  <a:tr h="236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b="0" dirty="0">
                          <a:effectLst/>
                        </a:rPr>
                        <a:t>   6.2 Presentation</a:t>
                      </a:r>
                      <a:endParaRPr lang="en-MY" sz="1400" b="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1 day</a:t>
                      </a:r>
                      <a:endParaRPr lang="en-MY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</a:rPr>
                        <a:t>Sat 20/6/20</a:t>
                      </a:r>
                      <a:endParaRPr lang="en-MY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</a:rPr>
                        <a:t>Sun 21/6/20</a:t>
                      </a:r>
                      <a:endParaRPr lang="en-MY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51" marR="6051" marT="6051" marB="6051" anchor="ctr"/>
                </a:tc>
              </a:tr>
            </a:tbl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2068" y="1994529"/>
            <a:ext cx="7408333" cy="354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b="1" smtClean="0"/>
              <a:t>Next Progress </a:t>
            </a:r>
            <a:r>
              <a:rPr lang="en-MY" b="1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06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204864"/>
            <a:ext cx="7408333" cy="4248471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 </a:t>
            </a:r>
            <a:r>
              <a:rPr lang="en-MY" dirty="0" smtClean="0"/>
              <a:t>Integrated		</a:t>
            </a:r>
            <a:r>
              <a:rPr lang="en-MY" dirty="0"/>
              <a:t> = Visual Studio 2015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     development 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  environment</a:t>
            </a:r>
            <a:endParaRPr lang="en-MY" dirty="0"/>
          </a:p>
          <a:p>
            <a:pPr marL="0" indent="0">
              <a:buNone/>
            </a:pPr>
            <a:r>
              <a:rPr lang="en-MY" dirty="0" smtClean="0"/>
              <a:t>     (IDE)			</a:t>
            </a:r>
          </a:p>
          <a:p>
            <a:pPr marL="0" indent="0">
              <a:buNone/>
            </a:pPr>
            <a:endParaRPr lang="en-MY" dirty="0" smtClean="0"/>
          </a:p>
          <a:p>
            <a:r>
              <a:rPr lang="en-MY" dirty="0" smtClean="0"/>
              <a:t>Database		= </a:t>
            </a:r>
            <a:r>
              <a:rPr lang="en-MY" dirty="0"/>
              <a:t>Microsoft SQL Server </a:t>
            </a:r>
            <a:r>
              <a:rPr lang="en-MY" dirty="0" smtClean="0"/>
              <a:t>2012</a:t>
            </a:r>
          </a:p>
          <a:p>
            <a:pPr marL="0" indent="0">
              <a:buNone/>
            </a:pPr>
            <a:r>
              <a:rPr lang="en-MY" dirty="0" smtClean="0"/>
              <a:t>     Management</a:t>
            </a:r>
          </a:p>
          <a:p>
            <a:pPr marL="0" indent="0">
              <a:buNone/>
            </a:pPr>
            <a:r>
              <a:rPr lang="en-MY" dirty="0"/>
              <a:t> </a:t>
            </a:r>
            <a:r>
              <a:rPr lang="en-MY" dirty="0" smtClean="0"/>
              <a:t>    Systems </a:t>
            </a:r>
          </a:p>
          <a:p>
            <a:pPr marL="0" indent="0">
              <a:buNone/>
            </a:pPr>
            <a:r>
              <a:rPr lang="en-MY" dirty="0" smtClean="0"/>
              <a:t>     (DBMS)</a:t>
            </a:r>
          </a:p>
          <a:p>
            <a:pPr marL="0" indent="0">
              <a:buNone/>
            </a:pPr>
            <a:endParaRPr lang="en-MY" dirty="0" smtClean="0"/>
          </a:p>
          <a:p>
            <a:r>
              <a:rPr lang="en-MY" dirty="0" smtClean="0"/>
              <a:t>Programming 	= </a:t>
            </a:r>
            <a:r>
              <a:rPr lang="en-MY" dirty="0"/>
              <a:t>C# with </a:t>
            </a:r>
            <a:r>
              <a:rPr lang="en-MY" dirty="0" smtClean="0"/>
              <a:t>ASP.net</a:t>
            </a:r>
          </a:p>
          <a:p>
            <a:pPr marL="0" indent="0">
              <a:buNone/>
            </a:pPr>
            <a:r>
              <a:rPr lang="en-MY" dirty="0" smtClean="0"/>
              <a:t>     Language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Proposed approach and </a:t>
            </a:r>
            <a:r>
              <a:rPr lang="en-MY" dirty="0" smtClean="0"/>
              <a:t>method</a:t>
            </a:r>
            <a:endParaRPr lang="en-MY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83" y="4143599"/>
            <a:ext cx="1249248" cy="1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16" y="2708920"/>
            <a:ext cx="5256859" cy="71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C#/ASP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48" y="5157194"/>
            <a:ext cx="2375323" cy="23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39552" y="3645024"/>
            <a:ext cx="8092421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9552" y="5373216"/>
            <a:ext cx="8092421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Requirements – Development Tools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Y" b="1" dirty="0" smtClean="0"/>
              <a:t>Visual </a:t>
            </a:r>
            <a:r>
              <a:rPr lang="en-MY" b="1" dirty="0"/>
              <a:t>Studio 2015 System Requirements</a:t>
            </a:r>
          </a:p>
          <a:p>
            <a:r>
              <a:rPr lang="en-MY" dirty="0"/>
              <a:t>1.6 GHz or faster processor</a:t>
            </a:r>
          </a:p>
          <a:p>
            <a:r>
              <a:rPr lang="en-MY" dirty="0"/>
              <a:t>1 GB of RAM (1.5 GB if running on a virtual machine)</a:t>
            </a:r>
          </a:p>
          <a:p>
            <a:r>
              <a:rPr lang="en-MY" dirty="0"/>
              <a:t>4 GB of available hard disk space</a:t>
            </a:r>
          </a:p>
          <a:p>
            <a:r>
              <a:rPr lang="en-MY" dirty="0"/>
              <a:t>5400 RPM hard disk drive</a:t>
            </a:r>
          </a:p>
          <a:p>
            <a:r>
              <a:rPr lang="en-MY" dirty="0"/>
              <a:t>DirectX 9-capable video card (1024 x 768 or higher resolution)</a:t>
            </a:r>
          </a:p>
          <a:p>
            <a:r>
              <a:rPr lang="en-MY" dirty="0"/>
              <a:t>Supported operating systems: 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	Windows 10, Windows 8.1, Windows 8, Windows 7 SP 1, 	Windows Server 2012 R2, Windows Server 2012, Windows 	Server 2008 R2 SP1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92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272</TotalTime>
  <Words>1013</Words>
  <Application>Microsoft Office PowerPoint</Application>
  <PresentationFormat>On-screen Show (4:3)</PresentationFormat>
  <Paragraphs>312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Waveform</vt:lpstr>
      <vt:lpstr>PowerPoint Presentation</vt:lpstr>
      <vt:lpstr>Introduction</vt:lpstr>
      <vt:lpstr>Motivation</vt:lpstr>
      <vt:lpstr>Objective</vt:lpstr>
      <vt:lpstr>Methodology</vt:lpstr>
      <vt:lpstr>Project’s Progress Planning</vt:lpstr>
      <vt:lpstr>Project’s Progress Planning</vt:lpstr>
      <vt:lpstr>Proposed approach and method</vt:lpstr>
      <vt:lpstr>Requirements – Development Tools</vt:lpstr>
      <vt:lpstr>Requirements – Development Tools</vt:lpstr>
      <vt:lpstr>Requirements - Hardware</vt:lpstr>
      <vt:lpstr>ARCHITECTURE</vt:lpstr>
      <vt:lpstr>Case Diagrams – Tutor/Examiner</vt:lpstr>
      <vt:lpstr>Case Diagrams – Student/Candidate</vt:lpstr>
      <vt:lpstr>Entity Relational (ER) Diagram</vt:lpstr>
      <vt:lpstr>Entity Relational (ER) Diagram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System – Screen Shot</vt:lpstr>
      <vt:lpstr>Conclusion</vt:lpstr>
      <vt:lpstr>Question and Answer</vt:lpstr>
      <vt:lpstr>The End</vt:lpstr>
      <vt:lpstr>External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Exam Question Polling Systems</dc:title>
  <dc:creator>User</dc:creator>
  <cp:lastModifiedBy>User</cp:lastModifiedBy>
  <cp:revision>52</cp:revision>
  <dcterms:created xsi:type="dcterms:W3CDTF">2020-01-07T16:42:41Z</dcterms:created>
  <dcterms:modified xsi:type="dcterms:W3CDTF">2020-05-20T08:29:45Z</dcterms:modified>
</cp:coreProperties>
</file>