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70" r:id="rId3"/>
    <p:sldId id="364" r:id="rId5"/>
    <p:sldId id="361" r:id="rId6"/>
    <p:sldId id="420" r:id="rId7"/>
    <p:sldId id="407" r:id="rId8"/>
    <p:sldId id="408" r:id="rId9"/>
    <p:sldId id="410" r:id="rId10"/>
    <p:sldId id="409" r:id="rId11"/>
    <p:sldId id="415" r:id="rId12"/>
    <p:sldId id="406" r:id="rId13"/>
    <p:sldId id="411" r:id="rId14"/>
    <p:sldId id="417" r:id="rId15"/>
    <p:sldId id="418" r:id="rId16"/>
    <p:sldId id="424" r:id="rId17"/>
    <p:sldId id="422" r:id="rId18"/>
    <p:sldId id="425" r:id="rId19"/>
    <p:sldId id="458" r:id="rId20"/>
    <p:sldId id="421" r:id="rId21"/>
    <p:sldId id="412" r:id="rId22"/>
    <p:sldId id="426" r:id="rId23"/>
    <p:sldId id="431" r:id="rId24"/>
    <p:sldId id="447" r:id="rId25"/>
    <p:sldId id="449" r:id="rId26"/>
    <p:sldId id="448" r:id="rId27"/>
    <p:sldId id="427" r:id="rId28"/>
    <p:sldId id="428" r:id="rId29"/>
    <p:sldId id="429" r:id="rId30"/>
    <p:sldId id="430" r:id="rId31"/>
    <p:sldId id="444" r:id="rId32"/>
    <p:sldId id="445" r:id="rId33"/>
    <p:sldId id="362" r:id="rId34"/>
  </p:sldIdLst>
  <p:sldSz cx="12190095" cy="6859270"/>
  <p:notesSz cx="6858000" cy="9144000"/>
  <p:custDataLst>
    <p:tags r:id="rId3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E"/>
    <a:srgbClr val="8B8B8B"/>
    <a:srgbClr val="B11212"/>
    <a:srgbClr val="F5F5F5"/>
    <a:srgbClr val="022A4F"/>
    <a:srgbClr val="007ADE"/>
    <a:srgbClr val="0885DA"/>
    <a:srgbClr val="297FD5"/>
    <a:srgbClr val="629DD1"/>
    <a:srgbClr val="003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>
      <p:cViewPr>
        <p:scale>
          <a:sx n="67" d="100"/>
          <a:sy n="67" d="100"/>
        </p:scale>
        <p:origin x="-72" y="-1350"/>
      </p:cViewPr>
      <p:guideLst>
        <p:guide orient="horz" pos="2146"/>
        <p:guide orient="horz" pos="3829"/>
        <p:guide pos="3839"/>
        <p:guide pos="7219"/>
        <p:guide pos="6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6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一年多后另一个打包工具 gulp 诞生了，扩展性更强，采用流式处理效率更高</a:t>
            </a:r>
            <a:r>
              <a:rPr lang="zh-CN">
                <a:sym typeface="+mn-ea"/>
              </a:rPr>
              <a:t>、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>
                <a:sym typeface="+mn-ea"/>
              </a:rPr>
              <a:t>NPM是安装Node时附带的一个包管理器，Npm Script 则是 NPM 内置的一个功能，允许在 package.json 文件里面使用 scripts 字段定义任务</a:t>
            </a:r>
            <a:endParaRPr>
              <a:sym typeface="+mn-ea"/>
            </a:endParaRPr>
          </a:p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vite 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webpack</a:t>
            </a:r>
            <a:r>
              <a:rPr lang="zh-CN" altLang="en-US"/>
              <a:t>版本报错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提示代码中含有</a:t>
            </a:r>
            <a:r>
              <a:rPr lang="en-US" altLang="zh-CN"/>
              <a:t>es6,</a:t>
            </a:r>
            <a:r>
              <a:rPr lang="zh-CN" altLang="en-US"/>
              <a:t>压缩报错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认识错误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报错依旧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半信半疑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npm</a:t>
            </a:r>
            <a:r>
              <a:rPr lang="zh-CN" altLang="en-US"/>
              <a:t>包规则，以及项目中如何打包第三方包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Bootstrap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接下来，看一个例子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模块化是指在解决某一个复杂问题或者一系列的杂糅问题时，依照一种分类的思维把问题进行系统性的分解以之处理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7707827" y="4692997"/>
            <a:ext cx="162941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：杨伏</a:t>
            </a:r>
            <a:endParaRPr lang="en-US" altLang="zh-CN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92291" y="3265741"/>
            <a:ext cx="7203440" cy="9359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构建打包工具系列篇</a:t>
            </a:r>
            <a:r>
              <a:rPr lang="en-US" altLang="zh-CN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5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24271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7261" y="452774"/>
            <a:ext cx="1401981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accent3"/>
                </a:solidFill>
                <a:latin typeface="Eras Bold ITC" panose="020B0907030504020204" pitchFamily="34" charset="0"/>
                <a:ea typeface="微软雅黑" panose="020B0503020204020204" charset="-122"/>
              </a:rPr>
              <a:t>LOGO</a:t>
            </a:r>
            <a:endParaRPr lang="zh-CN" altLang="en-US" sz="3700" dirty="0">
              <a:solidFill>
                <a:schemeClr val="accent3"/>
              </a:solidFill>
              <a:latin typeface="Eras Bold ITC" panose="020B0907030504020204" pitchFamily="34" charset="0"/>
              <a:ea typeface="微软雅黑" panose="020B0503020204020204" charset="-122"/>
            </a:endParaRPr>
          </a:p>
        </p:txBody>
      </p:sp>
      <p:pic>
        <p:nvPicPr>
          <p:cNvPr id="46" name="商务.mp3" hidden="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bldLvl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7126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15075" y="712470"/>
            <a:ext cx="3768725" cy="511810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68080" y="1614649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前端模块化的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154911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075" y="1549400"/>
            <a:ext cx="3815080" cy="511810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65399" y="2450159"/>
              <a:ext cx="3065709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打包工具的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243497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15075" y="2435225"/>
            <a:ext cx="3815080" cy="511810"/>
            <a:chOff x="6664288" y="3294761"/>
            <a:chExt cx="3418840" cy="511810"/>
          </a:xfrm>
        </p:grpSpPr>
        <p:sp>
          <p:nvSpPr>
            <p:cNvPr id="26" name="圆角矩形 25"/>
            <p:cNvSpPr/>
            <p:nvPr/>
          </p:nvSpPr>
          <p:spPr>
            <a:xfrm>
              <a:off x="6664288" y="3294761"/>
              <a:ext cx="3418840" cy="5118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87202" y="3336036"/>
              <a:ext cx="3295926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webpack</a:t>
              </a: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打包报错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引出的问题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150570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4" grpId="0" bldLvl="0" animBg="1"/>
      <p:bldP spid="24" grpId="1" bldLvl="0" animBg="1"/>
      <p:bldP spid="36" grpId="0" bldLvl="0" animBg="1"/>
      <p:bldP spid="37" grpId="0"/>
      <p:bldP spid="3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打包工具的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时间线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9925" y="1129030"/>
            <a:ext cx="112128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/>
              <a:t>打包工具就是负责把一些分散的小模块，按照一定的规则整合成一个大模块的工具。与此同时，打包工具也会处理好模块之</a:t>
            </a:r>
            <a:endParaRPr sz="1600"/>
          </a:p>
          <a:p>
            <a:endParaRPr sz="1600"/>
          </a:p>
          <a:p>
            <a:r>
              <a:rPr sz="1600"/>
              <a:t>间的依赖关系，最终这个大模块将可以被运行在合适的平台中。</a:t>
            </a:r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>
                <a:sym typeface="+mn-ea"/>
              </a:rPr>
              <a:t>Grunt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7865" y="1038225"/>
            <a:ext cx="1036574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/>
              <a:t>是一个任务执行者</a:t>
            </a:r>
            <a:r>
              <a:rPr lang="zh-CN" sz="1600"/>
              <a:t>，</a:t>
            </a:r>
            <a:r>
              <a:rPr sz="1600"/>
              <a:t>Grunt 有大量现成的插件封装了常见任务，也能管理任务之间的依赖关系，自动化地执行依赖任务，每个任务的具体执行代码和依赖关系写在配置文件 gruntfile.js 里</a:t>
            </a:r>
            <a:r>
              <a:rPr lang="zh-CN" sz="1600"/>
              <a:t>，</a:t>
            </a:r>
            <a:r>
              <a:rPr sz="1600">
                <a:sym typeface="+mn-ea"/>
              </a:rPr>
              <a:t> 现在已基本不用了</a:t>
            </a:r>
            <a:r>
              <a:rPr lang="zh-CN" sz="1600">
                <a:sym typeface="+mn-ea"/>
              </a:rPr>
              <a:t>。</a:t>
            </a:r>
            <a:r>
              <a:rPr sz="1600">
                <a:sym typeface="+mn-ea"/>
              </a:rPr>
              <a:t>（</a:t>
            </a:r>
            <a:r>
              <a:rPr sz="1600" b="1">
                <a:sym typeface="+mn-ea"/>
              </a:rPr>
              <a:t>2012 年</a:t>
            </a:r>
            <a:r>
              <a:rPr sz="1600">
                <a:sym typeface="+mn-ea"/>
              </a:rPr>
              <a:t>）</a:t>
            </a:r>
            <a:r>
              <a:rPr sz="1600"/>
              <a:t>。</a:t>
            </a:r>
            <a:endParaRPr sz="1600"/>
          </a:p>
          <a:p>
            <a:endParaRPr sz="1600"/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sz="1600"/>
              <a:t>优点：   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</a:t>
            </a:r>
            <a:r>
              <a:rPr lang="en-US" sz="1600"/>
              <a:t>1) </a:t>
            </a:r>
            <a:r>
              <a:rPr sz="1600"/>
              <a:t>灵活，它只负责执行我们定义好的任务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</a:t>
            </a:r>
            <a:r>
              <a:rPr lang="en-US" sz="1600"/>
              <a:t>2) </a:t>
            </a:r>
            <a:r>
              <a:rPr sz="1600"/>
              <a:t>大量可复用插件封装好了常见的构建任务</a:t>
            </a:r>
            <a:endParaRPr sz="1600"/>
          </a:p>
          <a:p>
            <a:pPr>
              <a:lnSpc>
                <a:spcPct val="150000"/>
              </a:lnSpc>
            </a:pPr>
            <a:r>
              <a:rPr lang="en-US" sz="1600">
                <a:sym typeface="+mn-ea"/>
              </a:rPr>
              <a:t>  3) </a:t>
            </a:r>
            <a:r>
              <a:rPr sz="1600">
                <a:sym typeface="+mn-ea"/>
              </a:rPr>
              <a:t>Grunt 相当于进化版的 Npm scripts，它的诞生其实是为了弥补 Npm Scripts 的不足</a:t>
            </a:r>
            <a:endParaRPr sz="1600"/>
          </a:p>
          <a:p>
            <a:endParaRPr sz="1600"/>
          </a:p>
          <a:p>
            <a:r>
              <a:rPr sz="1600"/>
              <a:t>    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缺点</a:t>
            </a:r>
            <a:r>
              <a:rPr lang="en-US" sz="1600"/>
              <a:t>: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 sz="1600"/>
              <a:t>  1) </a:t>
            </a:r>
            <a:r>
              <a:rPr sz="1600"/>
              <a:t>集成度不高，要写很多配置后才可以用，无法做到开箱即用</a:t>
            </a:r>
            <a:endParaRPr sz="1600"/>
          </a:p>
          <a:p>
            <a:endParaRPr sz="1600"/>
          </a:p>
          <a:p>
            <a:endParaRPr sz="1600"/>
          </a:p>
          <a:p>
            <a:endParaRPr sz="1600"/>
          </a:p>
          <a:p>
            <a:r>
              <a:rPr sz="1800"/>
              <a:t>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2800">
                <a:sym typeface="+mn-ea"/>
              </a:rPr>
              <a:t>Gulp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6255" y="1000125"/>
            <a:ext cx="11673840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sz="1600"/>
              <a:t>Gulp 是一个基于流的自动化构建工具。除了可以管理任务和执行任务，还支持监听文件、读写文件</a:t>
            </a:r>
            <a:r>
              <a:rPr lang="zh-CN" sz="1600"/>
              <a:t>。</a:t>
            </a:r>
            <a:r>
              <a:rPr sz="1600">
                <a:sym typeface="+mn-ea"/>
              </a:rPr>
              <a:t>（</a:t>
            </a:r>
            <a:r>
              <a:rPr sz="1600" b="1">
                <a:sym typeface="+mn-ea"/>
              </a:rPr>
              <a:t>201</a:t>
            </a:r>
            <a:r>
              <a:rPr lang="en-US" sz="1600" b="1">
                <a:sym typeface="+mn-ea"/>
              </a:rPr>
              <a:t>3</a:t>
            </a:r>
            <a:r>
              <a:rPr sz="1600" b="1">
                <a:sym typeface="+mn-ea"/>
              </a:rPr>
              <a:t> 年</a:t>
            </a:r>
            <a:r>
              <a:rPr sz="1600">
                <a:sym typeface="+mn-ea"/>
              </a:rPr>
              <a:t>）</a:t>
            </a:r>
            <a:endParaRPr sz="1600"/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sz="1600"/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lang="en-US"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600"/>
              <a:t>1) </a:t>
            </a:r>
            <a:r>
              <a:rPr sz="1600"/>
              <a:t>引入了流的概念，同时提供了一系列常用插件去处理流，流可以在插件之间传递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600"/>
              <a:t>2) </a:t>
            </a:r>
            <a:r>
              <a:rPr sz="1600">
                <a:sym typeface="+mn-ea"/>
              </a:rPr>
              <a:t>可以将Gulp 看做是 Grunt 的加强版。相对于 Grunt ，Gulp 增加了文件监听、读写文件、流式处理的功能</a:t>
            </a:r>
            <a:endParaRPr sz="1600"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sz="1600"/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sz="1600"/>
          </a:p>
          <a:p>
            <a:pPr algn="l">
              <a:lnSpc>
                <a:spcPct val="100000"/>
              </a:lnSpc>
              <a:buClrTx/>
              <a:buSzTx/>
              <a:buNone/>
            </a:pP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优点：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好用又不失灵活，既可以单独完成构建，也可以和其他工具搭配使用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缺点：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和Grunt 类似</a:t>
            </a:r>
            <a:r>
              <a:rPr lang="zh-CN" sz="1600"/>
              <a:t>，</a:t>
            </a:r>
            <a:r>
              <a:rPr sz="1600"/>
              <a:t>集成度不高，要写很多配置后才可以用，无法做到开箱即用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800"/>
              <a:t>  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>
                <a:sym typeface="+mn-ea"/>
              </a:rPr>
              <a:t>Webpack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" y="1052830"/>
            <a:ext cx="1090993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/>
              <a:t>Webpack 是一个打包模块化的JavaScript的工具，在Webpack里一切文件皆模块，通过 loader 转换文件，通过Plugin 注入钩子，最后输出由多个模块组合成的文件。Webpack 专注于构建模块化项目</a:t>
            </a:r>
            <a:r>
              <a:rPr lang="zh-CN" sz="1600"/>
              <a:t>（</a:t>
            </a:r>
            <a:r>
              <a:rPr sz="1600" b="1">
                <a:sym typeface="+mn-ea"/>
              </a:rPr>
              <a:t>201</a:t>
            </a:r>
            <a:r>
              <a:rPr lang="en-US" sz="1600" b="1">
                <a:sym typeface="+mn-ea"/>
              </a:rPr>
              <a:t>4</a:t>
            </a:r>
            <a:r>
              <a:rPr sz="1600" b="1">
                <a:sym typeface="+mn-ea"/>
              </a:rPr>
              <a:t> 年</a:t>
            </a:r>
            <a:r>
              <a:rPr lang="zh-CN" sz="1600">
                <a:sym typeface="+mn-ea"/>
              </a:rPr>
              <a:t>）</a:t>
            </a:r>
            <a:r>
              <a:rPr sz="1600"/>
              <a:t>。</a:t>
            </a:r>
            <a:endParaRPr sz="1600"/>
          </a:p>
          <a:p>
            <a:endParaRPr sz="1600"/>
          </a:p>
          <a:p>
            <a:pPr>
              <a:lnSpc>
                <a:spcPct val="150000"/>
              </a:lnSpc>
            </a:pPr>
            <a:r>
              <a:rPr sz="1600"/>
              <a:t>一切文件，如JavaScript、CSS、SCSS、图片、模板，对于Webpack 来说都是一个个模块，这样的好处是能清晰地描绘各个模块之间的依赖关系，以方便Webpack进行组合和打包，经过Webpack的处理，最终会输出浏览器能使用的静态资源。</a:t>
            </a:r>
            <a:endParaRPr sz="1600"/>
          </a:p>
          <a:p>
            <a:endParaRPr sz="1600"/>
          </a:p>
          <a:p>
            <a:r>
              <a:rPr sz="1600"/>
              <a:t>优点：</a:t>
            </a:r>
            <a:endParaRPr sz="1600"/>
          </a:p>
          <a:p>
            <a:r>
              <a:rPr sz="1600"/>
              <a:t>    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      专注于处理模块化的项目，能做到开箱即用、一步到位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      可通过 Plugin 扩展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      使用场景不局限于Web开发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      社区庞大活跃，经常引入紧跟时代发展的新特性，能为大多数场景找到已有的开源扩展</a:t>
            </a:r>
            <a:endParaRPr sz="1600"/>
          </a:p>
          <a:p>
            <a:r>
              <a:rPr sz="1600"/>
              <a:t>          </a:t>
            </a:r>
            <a:endParaRPr sz="1600"/>
          </a:p>
          <a:p>
            <a:endParaRPr sz="1600"/>
          </a:p>
          <a:p>
            <a:r>
              <a:rPr sz="1600"/>
              <a:t>缺点：</a:t>
            </a:r>
            <a:endParaRPr sz="1600"/>
          </a:p>
          <a:p>
            <a:r>
              <a:rPr sz="1600"/>
              <a:t>       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       配置</a:t>
            </a:r>
            <a:r>
              <a:rPr lang="zh-CN" sz="1600"/>
              <a:t>较</a:t>
            </a:r>
            <a:r>
              <a:rPr sz="1600"/>
              <a:t>复杂</a:t>
            </a:r>
            <a:r>
              <a:rPr lang="zh-CN" sz="1600"/>
              <a:t>、</a:t>
            </a:r>
            <a:r>
              <a:rPr sz="1600"/>
              <a:t>只能用于采用模块化开发的项目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>
                <a:sym typeface="+mn-ea"/>
              </a:rPr>
              <a:t>Fis3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6445" y="1197610"/>
            <a:ext cx="1035558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Fis3是一个来自百度的优秀国产构建工具</a:t>
            </a:r>
            <a:r>
              <a:rPr lang="en-US" sz="1600"/>
              <a:t>,  </a:t>
            </a:r>
            <a:r>
              <a:rPr sz="1600"/>
              <a:t>相对于 Grunt、Gulp 这些只提供了基本功能的工具</a:t>
            </a:r>
            <a:r>
              <a:rPr lang="en-US" sz="1600"/>
              <a:t>, </a:t>
            </a:r>
            <a:r>
              <a:rPr sz="1600"/>
              <a:t>Fis3集成了开发者常用的构建功能</a:t>
            </a:r>
            <a:r>
              <a:rPr lang="zh-CN" sz="1600"/>
              <a:t>。</a:t>
            </a:r>
            <a:r>
              <a:rPr lang="zh-CN" sz="1600">
                <a:sym typeface="+mn-ea"/>
              </a:rPr>
              <a:t>（</a:t>
            </a:r>
            <a:r>
              <a:rPr sz="1600" b="1">
                <a:sym typeface="+mn-ea"/>
              </a:rPr>
              <a:t>201</a:t>
            </a:r>
            <a:r>
              <a:rPr lang="en-US" sz="1600" b="1">
                <a:sym typeface="+mn-ea"/>
              </a:rPr>
              <a:t>5</a:t>
            </a:r>
            <a:r>
              <a:rPr sz="1600" b="1">
                <a:sym typeface="+mn-ea"/>
              </a:rPr>
              <a:t> 年</a:t>
            </a:r>
            <a:r>
              <a:rPr lang="zh-CN" sz="1600">
                <a:sym typeface="+mn-ea"/>
              </a:rPr>
              <a:t>）</a:t>
            </a:r>
            <a:r>
              <a:rPr sz="1600">
                <a:sym typeface="+mn-ea"/>
              </a:rPr>
              <a:t>。</a:t>
            </a:r>
            <a:endParaRPr sz="1600"/>
          </a:p>
          <a:p>
            <a:pPr algn="l">
              <a:buClrTx/>
              <a:buSzTx/>
              <a:buNone/>
            </a:pPr>
            <a:r>
              <a:rPr sz="1600"/>
              <a:t>    </a:t>
            </a:r>
            <a:endParaRPr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/>
              <a:t>读写文件：通过 fis.match 读文件，release 配置文件输出路径。</a:t>
            </a:r>
            <a:endParaRPr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/>
              <a:t>资源定位：解析文件之间的依赖关系和文件位置。</a:t>
            </a:r>
            <a:endParaRPr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/>
              <a:t>文件编译：通过 parser 配置文件解析器做文件转换，例如将 ES6 编译成 ES5。</a:t>
            </a:r>
            <a:endParaRPr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/>
              <a:t>压缩资源：通过 optimizer 配置代码压缩方法。</a:t>
            </a:r>
            <a:endParaRPr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sz="1600"/>
              <a:t>图片合并：通过 spriter 配置合并 CSS 里导入的图片到一个文件中，来减少 HTTP 请求数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/>
              <a:t>内置了许多功能，无需做太多配置就能完成大量工作。</a:t>
            </a:r>
            <a:r>
              <a:rPr sz="1600">
                <a:sym typeface="+mn-ea"/>
              </a:rPr>
              <a:t>FIS3是一种专注于Web开发的完整解决方案，如果将Grunt、Gulp比作汽车的发动机，那么FIS3则就是一辆完整的汽车。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r>
              <a:rPr sz="1600"/>
              <a:t>优点：</a:t>
            </a:r>
            <a:endParaRPr sz="1600"/>
          </a:p>
          <a:p>
            <a:pPr algn="l">
              <a:buClrTx/>
              <a:buSzTx/>
              <a:buNone/>
            </a:pPr>
            <a:r>
              <a:rPr sz="1600"/>
              <a:t>      集成了各种Web老发所需的构建功能，配置简单，开箱即用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r>
              <a:rPr sz="1600"/>
              <a:t>缺点</a:t>
            </a:r>
            <a:r>
              <a:rPr lang="zh-CN" sz="1600"/>
              <a:t>：</a:t>
            </a:r>
            <a:endParaRPr lang="zh-CN" sz="1600"/>
          </a:p>
          <a:p>
            <a:pPr algn="l">
              <a:buClrTx/>
              <a:buSzTx/>
              <a:buNone/>
            </a:pPr>
            <a:r>
              <a:rPr lang="zh-CN" sz="1600"/>
              <a:t>     </a:t>
            </a:r>
            <a:r>
              <a:rPr sz="1600"/>
              <a:t>目前官方已经不再更新和维护，不支持最新版本的Node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>
                <a:sym typeface="+mn-ea"/>
              </a:rPr>
              <a:t>Rollup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580" y="1108075"/>
            <a:ext cx="1043178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sym typeface="+mn-ea"/>
              </a:rPr>
              <a:t>Rollup 是一个和 Webpack 很类似但专注于ES6的模块打包工具。它的亮点在于，针对ES6源码进行 Tree Shaking,以去除那些已经被定义但没被使用的代码，减少输出文件的大小和提升运行性能。然而 Rollup 的这些亮点随后就被 Webpack 模仿和实现</a:t>
            </a:r>
            <a:r>
              <a:rPr lang="zh-CN" sz="1600">
                <a:sym typeface="+mn-ea"/>
              </a:rPr>
              <a:t>了。（</a:t>
            </a:r>
            <a:r>
              <a:rPr sz="1600" b="1">
                <a:sym typeface="+mn-ea"/>
              </a:rPr>
              <a:t>201</a:t>
            </a:r>
            <a:r>
              <a:rPr lang="en-US" sz="1600" b="1">
                <a:sym typeface="+mn-ea"/>
              </a:rPr>
              <a:t>8</a:t>
            </a:r>
            <a:r>
              <a:rPr sz="1600" b="1">
                <a:sym typeface="+mn-ea"/>
              </a:rPr>
              <a:t> 年</a:t>
            </a:r>
            <a:r>
              <a:rPr lang="zh-CN" sz="1600">
                <a:sym typeface="+mn-ea"/>
              </a:rPr>
              <a:t>）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>
              <a:lnSpc>
                <a:spcPct val="150000"/>
              </a:lnSpc>
            </a:pPr>
            <a:endParaRPr sz="1600">
              <a:sym typeface="+mn-ea"/>
            </a:endParaRPr>
          </a:p>
          <a:p>
            <a:endParaRPr sz="1600">
              <a:sym typeface="+mn-ea"/>
            </a:endParaRPr>
          </a:p>
          <a:p>
            <a:r>
              <a:rPr sz="1600">
                <a:sym typeface="+mn-ea"/>
              </a:rPr>
              <a:t>Rollup 的使用方法和 Webpa</a:t>
            </a:r>
            <a:r>
              <a:rPr lang="en-US" sz="1600">
                <a:sym typeface="+mn-ea"/>
              </a:rPr>
              <a:t>ck</a:t>
            </a:r>
            <a:r>
              <a:rPr sz="1600">
                <a:sym typeface="+mn-ea"/>
              </a:rPr>
              <a:t> 差不多，</a:t>
            </a:r>
            <a:r>
              <a:rPr lang="zh-CN" sz="1600">
                <a:sym typeface="+mn-ea"/>
              </a:rPr>
              <a:t>两者</a:t>
            </a:r>
            <a:r>
              <a:rPr sz="1600">
                <a:sym typeface="+mn-ea"/>
              </a:rPr>
              <a:t>差别：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Rollup 是在Webpack 流行后出现的替代品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Rollup 的功能不如 Webpack 完善，</a:t>
            </a:r>
            <a:r>
              <a:rPr sz="1600">
                <a:sym typeface="+mn-ea"/>
              </a:rPr>
              <a:t>生态链不完善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但其配置和使用更简单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Rollup 在用于打包JavaScript库时比 Webpack 更有优势，因为其打包出来的代码更小、更快。但他的功能不够完善，在很多场景下都找不到现成的解决方案</a:t>
            </a:r>
            <a:endParaRPr sz="1600">
              <a:sym typeface="+mn-ea"/>
            </a:endParaRPr>
          </a:p>
          <a:p>
            <a:pPr marL="342900" indent="-342900"/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>
                <a:sym typeface="+mn-ea"/>
              </a:rPr>
              <a:t>Parcel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3580" y="1108075"/>
            <a:ext cx="1103884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sym typeface="+mn-ea"/>
              </a:rPr>
              <a:t>Parcel 是 极速零配置Web应用打包工具</a:t>
            </a:r>
            <a:r>
              <a:rPr lang="zh-CN" sz="1600">
                <a:sym typeface="+mn-ea"/>
              </a:rPr>
              <a:t>，</a:t>
            </a:r>
            <a:r>
              <a:rPr sz="1600">
                <a:sym typeface="+mn-ea"/>
              </a:rPr>
              <a:t>使用 worker 进程去启用多核编译。同时有文件系统缓存，即使在重启构建后也能快速再编译</a:t>
            </a:r>
            <a:r>
              <a:rPr lang="zh-CN" sz="1600">
                <a:sym typeface="+mn-ea"/>
              </a:rPr>
              <a:t>。（</a:t>
            </a:r>
            <a:r>
              <a:rPr sz="1600" b="1">
                <a:sym typeface="+mn-ea"/>
              </a:rPr>
              <a:t>201</a:t>
            </a:r>
            <a:r>
              <a:rPr lang="en-US" sz="1600" b="1">
                <a:sym typeface="+mn-ea"/>
              </a:rPr>
              <a:t>8</a:t>
            </a:r>
            <a:r>
              <a:rPr sz="1600" b="1">
                <a:sym typeface="+mn-ea"/>
              </a:rPr>
              <a:t> 年</a:t>
            </a:r>
            <a:r>
              <a:rPr lang="zh-CN" sz="1600">
                <a:sym typeface="+mn-ea"/>
              </a:rPr>
              <a:t>）</a:t>
            </a:r>
            <a:endParaRPr sz="1600">
              <a:sym typeface="+mn-ea"/>
            </a:endParaRPr>
          </a:p>
          <a:p>
            <a:pPr>
              <a:lnSpc>
                <a:spcPct val="150000"/>
              </a:lnSpc>
            </a:pP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快速捆绑时间 - Parcel 比 Webpack，Rollup 和 Browserify 更快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Parcel 支持 JS，CSS，HTML，file assets 等，并且不需要插件配置，用户体验更友好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零配置需要：开箱即用的代码分割，热模块重新加载，css 预处理器，开发服务器，缓存等</a:t>
            </a:r>
            <a:endParaRPr sz="16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sz="1600">
                <a:sym typeface="+mn-ea"/>
              </a:rPr>
              <a:t>更友好的错误日志</a:t>
            </a:r>
            <a:endParaRPr sz="1600">
              <a:sym typeface="+mn-ea"/>
            </a:endParaRPr>
          </a:p>
          <a:p>
            <a:pPr marL="285750" indent="-285750">
              <a:lnSpc>
                <a:spcPct val="150000"/>
              </a:lnSpc>
            </a:pPr>
            <a:endParaRPr sz="1600">
              <a:sym typeface="+mn-ea"/>
            </a:endParaRPr>
          </a:p>
          <a:p>
            <a:endParaRPr sz="1600">
              <a:sym typeface="+mn-ea"/>
            </a:endParaRPr>
          </a:p>
          <a:p>
            <a:pPr marL="342900" indent="-342900"/>
            <a:endParaRPr>
              <a:sym typeface="+mn-ea"/>
            </a:endParaRPr>
          </a:p>
          <a:p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合集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9910" y="1989455"/>
            <a:ext cx="10490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Webpack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：大型企业规模项目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Parcel： 中小型项目</a:t>
            </a:r>
            <a:endParaRPr>
              <a:sym typeface="+mn-ea"/>
            </a:endParaRPr>
          </a:p>
          <a:p/>
          <a:p>
            <a:r>
              <a:rPr>
                <a:sym typeface="+mn-ea"/>
              </a:rPr>
              <a:t>Rollup： 用于 NPM 包</a:t>
            </a: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457006" y="71266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39097" y="712666"/>
            <a:ext cx="3744416" cy="511504"/>
            <a:chOff x="6339097" y="1573726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454110" y="1614649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前端模块化的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5457006" y="1549118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15075" y="1549400"/>
            <a:ext cx="3815080" cy="511810"/>
            <a:chOff x="6315199" y="241017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65544" y="2450466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打包工具的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5457006" y="243497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29680" y="2435225"/>
            <a:ext cx="3940810" cy="511810"/>
            <a:chOff x="6664288" y="3294761"/>
            <a:chExt cx="3498322" cy="511810"/>
          </a:xfrm>
        </p:grpSpPr>
        <p:sp>
          <p:nvSpPr>
            <p:cNvPr id="26" name="圆角矩形 25"/>
            <p:cNvSpPr/>
            <p:nvPr/>
          </p:nvSpPr>
          <p:spPr>
            <a:xfrm>
              <a:off x="6664288" y="3294761"/>
              <a:ext cx="3418840" cy="5118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87175" y="3336036"/>
              <a:ext cx="337543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webpack</a:t>
              </a: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打包报错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引出的问题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下箭头 37"/>
          <p:cNvSpPr/>
          <p:nvPr/>
        </p:nvSpPr>
        <p:spPr>
          <a:xfrm rot="16200000">
            <a:off x="4278849" y="2358509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4" grpId="0" bldLvl="0" animBg="1"/>
      <p:bldP spid="24" grpId="1" bldLvl="0" animBg="1"/>
      <p:bldP spid="36" grpId="0" bldLvl="0" animBg="1"/>
      <p:bldP spid="37" grpId="0"/>
      <p:bldP spid="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1354243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57006" y="640911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39097" y="640911"/>
            <a:ext cx="3744416" cy="511504"/>
            <a:chOff x="6339097" y="1573726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53475" y="1614649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前端模块化的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457006" y="147736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30315" y="1478915"/>
            <a:ext cx="3815080" cy="511810"/>
            <a:chOff x="6315199" y="241017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65544" y="2450466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打包工具的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时间线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5457006" y="236321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11901" y="2363470"/>
            <a:ext cx="3851275" cy="511810"/>
            <a:chOff x="6661470" y="3294761"/>
            <a:chExt cx="3418840" cy="511810"/>
          </a:xfrm>
        </p:grpSpPr>
        <p:sp>
          <p:nvSpPr>
            <p:cNvPr id="12" name="圆角矩形 11"/>
            <p:cNvSpPr/>
            <p:nvPr/>
          </p:nvSpPr>
          <p:spPr>
            <a:xfrm>
              <a:off x="6661470" y="3294761"/>
              <a:ext cx="3418840" cy="51181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7175" y="3336036"/>
              <a:ext cx="329313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webpack</a:t>
              </a:r>
              <a:r>
                <a:rPr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打包报错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引出的</a:t>
              </a: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问题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下箭头 44"/>
          <p:cNvSpPr/>
          <p:nvPr/>
        </p:nvSpPr>
        <p:spPr>
          <a:xfrm rot="16200000">
            <a:off x="4278849" y="572889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4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" y="1729740"/>
            <a:ext cx="6619875" cy="3400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3265" y="1116965"/>
            <a:ext cx="445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/>
              <a:t>压缩打包插件：初始压缩插件版本： </a:t>
            </a:r>
            <a:r>
              <a:rPr lang="en-US" altLang="zh-CN" sz="1800"/>
              <a:t>v</a:t>
            </a:r>
            <a:r>
              <a:rPr lang="en-US" altLang="zh-CN" sz="1800"/>
              <a:t>1.2.1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668020" y="5560060"/>
            <a:ext cx="1151636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ym typeface="+mn-ea"/>
              </a:rPr>
              <a:t>升级</a:t>
            </a:r>
            <a:r>
              <a:rPr lang="en-US" altLang="zh-CN" b="1">
                <a:sym typeface="+mn-ea"/>
              </a:rPr>
              <a:t>2.x</a:t>
            </a:r>
            <a:r>
              <a:rPr lang="zh-CN" altLang="en-US" b="1">
                <a:sym typeface="+mn-ea"/>
              </a:rPr>
              <a:t>：ERROR in static/js/0.705716c542478b712e7e.js from UglifyJs Unexpected token: punc？？？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562100"/>
            <a:ext cx="5836285" cy="4382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210" y="1108075"/>
            <a:ext cx="2400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升级插件版本： </a:t>
            </a:r>
            <a:r>
              <a:rPr lang="en-US" altLang="zh-CN" sz="1800"/>
              <a:t>v2.0.0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7702550" y="5299710"/>
            <a:ext cx="335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uglify-js:   </a:t>
            </a:r>
            <a:r>
              <a:rPr lang="zh-CN" altLang="en-US" sz="1800"/>
              <a:t>支持压缩</a:t>
            </a:r>
            <a:r>
              <a:rPr lang="en-US" altLang="zh-CN" sz="1800"/>
              <a:t>es5</a:t>
            </a:r>
            <a:r>
              <a:rPr lang="en-US" altLang="zh-CN" sz="1800"/>
              <a:t> </a:t>
            </a:r>
            <a:endParaRPr lang="en-US" altLang="zh-CN" sz="1800"/>
          </a:p>
          <a:p>
            <a:r>
              <a:rPr lang="en-US" altLang="zh-CN" sz="1800"/>
              <a:t>uglify-es:  </a:t>
            </a:r>
            <a:r>
              <a:rPr lang="zh-CN" altLang="en-US" sz="1800"/>
              <a:t>支持压缩</a:t>
            </a:r>
            <a:r>
              <a:rPr lang="en-US" altLang="zh-CN" sz="1800"/>
              <a:t>es6</a:t>
            </a: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4195" y="738505"/>
            <a:ext cx="113658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b="1">
                <a:sym typeface="+mn-ea"/>
              </a:rPr>
              <a:t>最开始得出的结论</a:t>
            </a:r>
            <a:r>
              <a:rPr lang="zh-CN" b="1">
                <a:sym typeface="+mn-ea"/>
              </a:rPr>
              <a:t>：</a:t>
            </a:r>
            <a:endParaRPr lang="zh-CN" b="1"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sz="1800">
                <a:sym typeface="+mn-ea"/>
              </a:rPr>
              <a:t>压缩打包</a:t>
            </a:r>
            <a:r>
              <a:rPr sz="1800">
                <a:sym typeface="+mn-ea"/>
              </a:rPr>
              <a:t>遇到此类问题</a:t>
            </a:r>
            <a:r>
              <a:rPr lang="zh-CN" sz="1800">
                <a:sym typeface="+mn-ea"/>
              </a:rPr>
              <a:t>， </a:t>
            </a:r>
            <a:r>
              <a:rPr sz="1800">
                <a:sym typeface="+mn-ea"/>
              </a:rPr>
              <a:t>优先查看当前项目是否引用uglifyjs-webpack-plugin</a:t>
            </a:r>
            <a:endParaRPr sz="1800"/>
          </a:p>
          <a:p>
            <a:endParaRPr sz="1800"/>
          </a:p>
          <a:p>
            <a:r>
              <a:rPr lang="en-US" sz="1800">
                <a:sym typeface="+mn-ea"/>
              </a:rPr>
              <a:t>1) </a:t>
            </a:r>
            <a:r>
              <a:rPr sz="1800">
                <a:sym typeface="+mn-ea"/>
              </a:rPr>
              <a:t>如果webpack版本为3.x, 则使用版本uglifyjs-webpack-plugin为1.x版本都可（支持es6的压缩）</a:t>
            </a:r>
            <a:endParaRPr sz="1800"/>
          </a:p>
          <a:p>
            <a:endParaRPr sz="1800"/>
          </a:p>
          <a:p>
            <a:pPr>
              <a:lnSpc>
                <a:spcPct val="150000"/>
              </a:lnSpc>
            </a:pPr>
            <a:r>
              <a:rPr lang="en-US" sz="1800">
                <a:sym typeface="+mn-ea"/>
              </a:rPr>
              <a:t>2) </a:t>
            </a:r>
            <a:r>
              <a:rPr sz="1800">
                <a:sym typeface="+mn-ea"/>
              </a:rPr>
              <a:t>如果webpack版本为4.x, 则使用webpack4内置terser-webpack-plugin 或 uglifyjs-webpack-plugin v1.2.2-v2.0.0之间的版本（支持es6的压缩）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2300" y="675005"/>
            <a:ext cx="10266680" cy="1522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sym typeface="+mn-ea"/>
              </a:rPr>
              <a:t>留下的两个问题：</a:t>
            </a:r>
            <a:endParaRPr b="1">
              <a:sym typeface="+mn-ea"/>
            </a:endParaRPr>
          </a:p>
          <a:p>
            <a:endParaRPr sz="1800"/>
          </a:p>
          <a:p>
            <a:r>
              <a:rPr lang="en-US" sz="1800">
                <a:sym typeface="+mn-ea"/>
              </a:rPr>
              <a:t>1) </a:t>
            </a:r>
            <a:r>
              <a:rPr sz="1800">
                <a:sym typeface="+mn-ea"/>
              </a:rPr>
              <a:t>uglifyjs-webpack-plugin</a:t>
            </a:r>
            <a:r>
              <a:rPr lang="en-US" sz="1800">
                <a:sym typeface="+mn-ea"/>
              </a:rPr>
              <a:t>2.x </a:t>
            </a:r>
            <a:r>
              <a:rPr lang="zh-CN" altLang="en-US" sz="1800">
                <a:sym typeface="+mn-ea"/>
              </a:rPr>
              <a:t>有什么用？</a:t>
            </a:r>
            <a:endParaRPr lang="zh-CN" altLang="en-US" sz="1800">
              <a:sym typeface="+mn-ea"/>
            </a:endParaRPr>
          </a:p>
          <a:p>
            <a:endParaRPr sz="1800"/>
          </a:p>
          <a:p>
            <a:r>
              <a:rPr lang="en-US" sz="1800">
                <a:sym typeface="+mn-ea"/>
              </a:rPr>
              <a:t>2) </a:t>
            </a:r>
            <a:r>
              <a:rPr lang="zh-CN" altLang="en-US" sz="1800">
                <a:sym typeface="+mn-ea"/>
              </a:rPr>
              <a:t>为什么到了压缩打包阶段，代码中还</a:t>
            </a:r>
            <a:r>
              <a:rPr lang="zh-CN" altLang="en-US" sz="1800" b="1">
                <a:sym typeface="+mn-ea"/>
              </a:rPr>
              <a:t>包含</a:t>
            </a:r>
            <a:r>
              <a:rPr lang="en-US" altLang="zh-CN" sz="1800" b="1">
                <a:sym typeface="+mn-ea"/>
              </a:rPr>
              <a:t>es6</a:t>
            </a:r>
            <a:r>
              <a:rPr lang="en-US" altLang="zh-CN" sz="1800">
                <a:sym typeface="+mn-ea"/>
              </a:rPr>
              <a:t>,  </a:t>
            </a:r>
            <a:r>
              <a:rPr lang="zh-CN" altLang="en-US" sz="1800">
                <a:sym typeface="+mn-ea"/>
              </a:rPr>
              <a:t>不是都经过</a:t>
            </a:r>
            <a:r>
              <a:rPr lang="en-US" altLang="zh-CN" sz="1800">
                <a:sym typeface="+mn-ea"/>
              </a:rPr>
              <a:t>loader</a:t>
            </a:r>
            <a:r>
              <a:rPr lang="zh-CN" altLang="en-US" sz="1800">
                <a:sym typeface="+mn-ea"/>
              </a:rPr>
              <a:t>转译了吗？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6145" y="1782445"/>
            <a:ext cx="79635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>
                <a:sym typeface="+mn-ea"/>
              </a:rPr>
              <a:t>预设和plugin配置</a:t>
            </a:r>
            <a:endParaRPr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>
                <a:sym typeface="+mn-ea"/>
              </a:rPr>
              <a:t>target属性配置</a:t>
            </a:r>
            <a:endParaRPr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>
                <a:sym typeface="+mn-ea"/>
              </a:rPr>
              <a:t>第三方包包含es6, node_modules包含转译</a:t>
            </a:r>
            <a:endParaRPr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ü"/>
            </a:pPr>
            <a:r>
              <a:rPr>
                <a:sym typeface="+mn-ea"/>
              </a:rPr>
              <a:t>组件内部合理的引用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6145" y="759460"/>
            <a:ext cx="432816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>
                <a:sym typeface="+mn-ea"/>
              </a:rPr>
              <a:t>引入</a:t>
            </a:r>
            <a:r>
              <a:rPr b="1">
                <a:sym typeface="+mn-ea"/>
              </a:rPr>
              <a:t>uglifyjs-webpack-plugin</a:t>
            </a:r>
            <a:r>
              <a:rPr lang="en-US" b="1">
                <a:sym typeface="+mn-ea"/>
              </a:rPr>
              <a:t>2.x  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-1072" t="7307"/>
          <a:stretch>
            <a:fillRect/>
          </a:stretch>
        </p:blipFill>
        <p:spPr>
          <a:xfrm>
            <a:off x="826135" y="1856740"/>
            <a:ext cx="8143875" cy="3955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7555" y="887095"/>
            <a:ext cx="60801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zh-CN" altLang="en-US" sz="1600"/>
              <a:t>1）观察bableRc基本预设和插件是否都配置对，导致不能正常编译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" y="1000760"/>
            <a:ext cx="1090993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上述确认通过后，继续测试。开始的认知babel就是将es6转换为浏览器可识别的es5，有时忽视了BabelRc文件设置的targets属性，假如我们配置浏览器为chrome的最新两个版本，自然而然最后得到的打包结果是含有es6，即对于环境支持的语法是不做转换的。</a:t>
            </a:r>
            <a:endParaRPr lang="zh-CN" altLang="en-US" sz="1600"/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）去除</a:t>
            </a:r>
            <a:r>
              <a:rPr lang="en-US" altLang="zh-CN" sz="1600">
                <a:sym typeface="+mn-ea"/>
              </a:rPr>
              <a:t>Targets</a:t>
            </a:r>
            <a:r>
              <a:rPr lang="zh-CN" altLang="en-US" sz="1600">
                <a:sym typeface="+mn-ea"/>
              </a:rPr>
              <a:t>属性</a:t>
            </a:r>
            <a:r>
              <a:rPr lang="zh-CN" altLang="en-US" sz="1600" b="1"/>
              <a:t> </a:t>
            </a:r>
            <a:endParaRPr 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196" t="7613"/>
          <a:stretch>
            <a:fillRect/>
          </a:stretch>
        </p:blipFill>
        <p:spPr>
          <a:xfrm>
            <a:off x="728980" y="2864485"/>
            <a:ext cx="7806690" cy="2912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-112" t="6103" r="112" b="-471"/>
          <a:stretch>
            <a:fillRect/>
          </a:stretch>
        </p:blipFill>
        <p:spPr>
          <a:xfrm>
            <a:off x="1049020" y="2162175"/>
            <a:ext cx="7924800" cy="4525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305" y="1185545"/>
            <a:ext cx="94754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）</a:t>
            </a:r>
            <a:r>
              <a:rPr sz="1600">
                <a:sym typeface="+mn-ea"/>
              </a:rPr>
              <a:t>观察报错提示</a:t>
            </a:r>
            <a:r>
              <a:rPr lang="zh-CN" sz="1600">
                <a:sym typeface="+mn-ea"/>
              </a:rPr>
              <a:t>： 记下报错的行数，然后屏蔽压缩插件，重新打包，此时得到的打包文件是未经压缩，</a:t>
            </a:r>
            <a:endParaRPr lang="zh-CN" sz="16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600">
                <a:sym typeface="+mn-ea"/>
              </a:rPr>
              <a:t>       方便查看是哪个模块报错，如下图：</a:t>
            </a:r>
            <a:endParaRPr 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52" t="16453" r="-752" b="-12238"/>
          <a:stretch>
            <a:fillRect/>
          </a:stretch>
        </p:blipFill>
        <p:spPr>
          <a:xfrm>
            <a:off x="987425" y="2317115"/>
            <a:ext cx="8277225" cy="32753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9595" y="1080770"/>
            <a:ext cx="11023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）</a:t>
            </a:r>
            <a:r>
              <a:rPr sz="1600">
                <a:sym typeface="+mn-ea"/>
              </a:rPr>
              <a:t>通过上图报错信息得知是UI框架</a:t>
            </a:r>
            <a:r>
              <a:rPr lang="en-US" sz="1600">
                <a:sym typeface="+mn-ea"/>
              </a:rPr>
              <a:t>:  大部分描述都是我们引入的npm包可能是es6包，</a:t>
            </a:r>
            <a:endParaRPr lang="en-US" sz="16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1600">
                <a:sym typeface="+mn-ea"/>
              </a:rPr>
              <a:t>       需要在：bable-loader处包含node_modules的相关报错模块，如下图所示：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684" t="13906" b="8300"/>
          <a:stretch>
            <a:fillRect/>
          </a:stretch>
        </p:blipFill>
        <p:spPr>
          <a:xfrm>
            <a:off x="802640" y="2459355"/>
            <a:ext cx="7183755" cy="2952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5965" y="1115060"/>
            <a:ext cx="11161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 结果是报错依旧，再次观察打包文件，发现同样的方法打包了两次，一次已转译，一次未转译。定位</a:t>
            </a:r>
            <a:r>
              <a:rPr lang="zh-CN" altLang="en-US" sz="1600">
                <a:sym typeface="+mn-ea"/>
              </a:rPr>
              <a:t>重复打包？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</a:t>
            </a:r>
            <a:r>
              <a:rPr lang="zh-CN" altLang="en-US" sz="1600"/>
              <a:t>）观察</a:t>
            </a:r>
            <a:r>
              <a:rPr lang="zh-CN" altLang="en-US" sz="1600">
                <a:sym typeface="+mn-ea"/>
              </a:rPr>
              <a:t>node_modules下面的element-ui包：</a:t>
            </a:r>
            <a:r>
              <a:rPr lang="zh-CN" altLang="en-US" sz="1600"/>
              <a:t>发现如下图所示：/lib下面都是转译的代码，其他都未转译的代码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sz="2800" b="1" kern="100" dirty="0">
                <a:solidFill>
                  <a:schemeClr val="tx1"/>
                </a:solidFill>
                <a:latin typeface="微软雅黑" panose="020B0503020204020204" charset="-122"/>
                <a:cs typeface="Times New Roman" panose="02020603050405020304" pitchFamily="18" charset="0"/>
                <a:sym typeface="+mn-ea"/>
              </a:rPr>
              <a:t>前端模块化的</a:t>
            </a:r>
            <a:r>
              <a:rPr lang="zh-CN" sz="2800" b="1" kern="100" dirty="0">
                <a:solidFill>
                  <a:schemeClr val="tx1"/>
                </a:solidFill>
                <a:latin typeface="微软雅黑" panose="020B0503020204020204" charset="-122"/>
                <a:cs typeface="Times New Roman" panose="02020603050405020304" pitchFamily="18" charset="0"/>
                <a:sym typeface="+mn-ea"/>
              </a:rPr>
              <a:t>时间线</a:t>
            </a:r>
            <a:endParaRPr lang="zh-CN" altLang="en-US" sz="2800" b="1" kern="100" dirty="0">
              <a:solidFill>
                <a:schemeClr val="tx1"/>
              </a:solidFill>
              <a:latin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0745" y="1129030"/>
            <a:ext cx="10732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/>
              <a:t>1) </a:t>
            </a:r>
            <a:r>
              <a:rPr sz="1600"/>
              <a:t>在很长的一段前端历史里，是不存在打包这个说法的。</a:t>
            </a:r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910590" y="2061210"/>
            <a:ext cx="11056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1600"/>
              <a:t>2) </a:t>
            </a:r>
            <a:r>
              <a:rPr sz="1600"/>
              <a:t>直到 Google 推出 Gmail 的时候（</a:t>
            </a:r>
            <a:r>
              <a:rPr sz="1600" b="1"/>
              <a:t>2004 年</a:t>
            </a:r>
            <a:r>
              <a:rPr sz="1600"/>
              <a:t>），人们意识俗称 AJAX。从此前端一下子出现了各种各样的库，Prototype、Dojo、MooTools、jQuery…… 我们开始往页面里插入各种库和插件，我们的 js 文件也就爆炸了。</a:t>
            </a:r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910590" y="3362960"/>
            <a:ext cx="11056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/>
              <a:t>3) </a:t>
            </a:r>
            <a:r>
              <a:rPr sz="1600">
                <a:sym typeface="+mn-ea"/>
              </a:rPr>
              <a:t>随着 js 能做的越来越多，引用越来越多，文件越来越大,对 js 文件的压缩和合并的需求越来越强烈,Compressor、UglifyJS 等 js 文件</a:t>
            </a:r>
            <a:r>
              <a:rPr sz="1600" b="1">
                <a:sym typeface="+mn-ea"/>
              </a:rPr>
              <a:t>压缩合并工具</a:t>
            </a:r>
            <a:r>
              <a:rPr sz="1600">
                <a:sym typeface="+mn-ea"/>
              </a:rPr>
              <a:t>陆陆续续诞生了。执行最简单的办法就是 windows 上搞个 bat 脚本，mac / linux 上搞个 bash 脚本，哪几个文件要合并在一块的，要压缩的，发布的时候运行脚本，生成压缩后的文件</a:t>
            </a:r>
            <a:r>
              <a:rPr lang="zh-CN" sz="1600">
                <a:sym typeface="+mn-ea"/>
              </a:rPr>
              <a:t>。</a:t>
            </a:r>
            <a:endParaRPr lang="zh-CN" sz="16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2865" y="189865"/>
            <a:ext cx="50463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7355" y="1264920"/>
            <a:ext cx="115423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 组件引用地址不合乎规范（ElSwitch组件引用）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项目内：</a:t>
            </a:r>
            <a:endParaRPr lang="en-US" altLang="zh-CN" sz="1600"/>
          </a:p>
          <a:p>
            <a:r>
              <a:rPr lang="en-US" altLang="zh-CN" sz="1600"/>
              <a:t>import ElSwitch from 'element-ui/</a:t>
            </a:r>
            <a:r>
              <a:rPr lang="en-US" altLang="zh-CN" sz="1600" b="1"/>
              <a:t>packages</a:t>
            </a:r>
            <a:r>
              <a:rPr lang="en-US" altLang="zh-CN" sz="1600"/>
              <a:t>/switch/src/component' （这些路径都是element-ui的源代码，都是es6）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应调整为：</a:t>
            </a:r>
            <a:endParaRPr lang="en-US" altLang="zh-CN" sz="1600"/>
          </a:p>
          <a:p>
            <a:r>
              <a:rPr lang="en-US" altLang="zh-CN" sz="1600"/>
              <a:t>import { ElSwitch } from 'element-ui'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2 引用的方法路径不正确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项目内：</a:t>
            </a:r>
            <a:endParaRPr lang="en-US" altLang="zh-CN" sz="1600"/>
          </a:p>
          <a:p>
            <a:r>
              <a:rPr lang="en-US" altLang="zh-CN" sz="1600"/>
              <a:t>import scrollIntoView from 'element-ui/</a:t>
            </a:r>
            <a:r>
              <a:rPr lang="en-US" altLang="zh-CN" sz="1600" b="1"/>
              <a:t>src</a:t>
            </a:r>
            <a:r>
              <a:rPr lang="en-US" altLang="zh-CN" sz="1600"/>
              <a:t>/utils/scroll-into-view'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应调整为：</a:t>
            </a:r>
            <a:endParaRPr lang="en-US" altLang="zh-CN" sz="1600"/>
          </a:p>
          <a:p>
            <a:r>
              <a:rPr lang="en-US" altLang="zh-CN" sz="1600"/>
              <a:t>import scrollIntoView from 'element-ui/</a:t>
            </a:r>
            <a:r>
              <a:rPr lang="en-US" altLang="zh-CN" sz="1600" b="1"/>
              <a:t>lib</a:t>
            </a:r>
            <a:r>
              <a:rPr lang="en-US" altLang="zh-CN" sz="1600"/>
              <a:t>/utils/scroll-into-view'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240" y="1559294"/>
            <a:ext cx="3304540" cy="205994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12800" dirty="0" smtClean="0">
                <a:solidFill>
                  <a:srgbClr val="38B1BF"/>
                </a:solidFill>
                <a:latin typeface="Impact" panose="020B0806030902050204" pitchFamily="34" charset="0"/>
              </a:rPr>
              <a:t>2021</a:t>
            </a:r>
            <a:endParaRPr lang="zh-CN" altLang="en-US" sz="12800" dirty="0">
              <a:solidFill>
                <a:srgbClr val="38B1BF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5"/>
          <p:cNvSpPr txBox="1"/>
          <p:nvPr/>
        </p:nvSpPr>
        <p:spPr>
          <a:xfrm>
            <a:off x="7924997" y="4821267"/>
            <a:ext cx="162941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分享人：杨伏</a:t>
            </a:r>
            <a:endParaRPr lang="en-US" altLang="zh-CN" sz="19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6207" y="3552761"/>
            <a:ext cx="2975610" cy="9359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5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0968" y="452774"/>
            <a:ext cx="1714567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charset="-122"/>
              </a:rPr>
              <a:t>LOGO</a:t>
            </a:r>
            <a:endParaRPr lang="zh-CN" altLang="en-US" sz="3700" dirty="0">
              <a:solidFill>
                <a:schemeClr val="tx1">
                  <a:lumMod val="75000"/>
                  <a:lumOff val="25000"/>
                </a:schemeClr>
              </a:solidFill>
              <a:latin typeface="Eras Bold ITC" panose="020B0907030504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3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bldLvl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603128" y="190069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CommonJS 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" y="1072515"/>
            <a:ext cx="109099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/>
              <a:t>2009 年年初</a:t>
            </a:r>
            <a:r>
              <a:rPr sz="1600"/>
              <a:t>，Ryan Dahl 产生了创造一个跨平台编程框架的想法，想要基于 Google（谷歌）的 Chromium V8 引擎来实现。经过几个月紧张的开发工作，在 5 月中旬，Node.js 首个预览版本的开发工作已全部结束。同年 8 月，欧洲 JSConf 开发者大会上，Node.js 惊艳亮相。</a:t>
            </a:r>
            <a:endParaRPr sz="1600"/>
          </a:p>
          <a:p>
            <a:endParaRPr sz="1600"/>
          </a:p>
          <a:p>
            <a:r>
              <a:rPr sz="1600"/>
              <a:t>但在此刻，Node.js 还没有一款包管理工具，外部依赖依然要手动下载到项目目录内再引用。欧洲 JSConf 大会结束后，Isaac Z. Schlueter 注意到了 Ryan Dahl 的 Node.js，两人一拍即合，决定开发一款包管理工具，也就是后来大名鼎鼎的 Node Package Manager（即 npm）。</a:t>
            </a:r>
            <a:endParaRPr sz="1600"/>
          </a:p>
          <a:p>
            <a:endParaRPr sz="1600"/>
          </a:p>
          <a:p>
            <a:r>
              <a:rPr sz="1600"/>
              <a:t>在开发之初，摆在二人面前的第一个问题就是，采用何种模块化方案？二人将目光锁定在了几个月前（2009 年 4 月）在华盛顿特区举办的美国 JSConf 大会上公布的 ServerJS。此时的 ServerJS 已经更名为 CommonJS，并重新制订了标准规范，即Modules/1.0</a:t>
            </a:r>
            <a:r>
              <a:rPr lang="zh-CN" sz="1600"/>
              <a:t>。</a:t>
            </a:r>
            <a:endParaRPr 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CommonJS 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020" y="1134110"/>
            <a:ext cx="114776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/>
              <a:t>1) 将javascript语言用于服务器端编程。这标志”Javascript模块化编程”正式诞生。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r>
              <a:rPr sz="1600"/>
              <a:t>2) 但是，由于一个重大的局限，使得CommonJS规范不适用于浏览器环境，</a:t>
            </a:r>
            <a:r>
              <a:rPr sz="1600">
                <a:sym typeface="+mn-ea"/>
              </a:rPr>
              <a:t>同步加载</a:t>
            </a:r>
            <a:r>
              <a:rPr lang="zh-CN" sz="1600">
                <a:sym typeface="+mn-ea"/>
              </a:rPr>
              <a:t>。</a:t>
            </a:r>
            <a:endParaRPr lang="zh-CN" sz="1600">
              <a:sym typeface="+mn-ea"/>
            </a:endParaRPr>
          </a:p>
          <a:p>
            <a:pPr algn="l">
              <a:buClrTx/>
              <a:buSzTx/>
              <a:buNone/>
            </a:pPr>
            <a:endParaRPr sz="1600"/>
          </a:p>
          <a:p>
            <a:endParaRPr sz="1600"/>
          </a:p>
          <a:p>
            <a:r>
              <a:rPr sz="1600"/>
              <a:t>对于浏览器，这却是一个大问题，因为模块都放在服务器端，等待时间取决于网速的快慢，可能要等很长时间，</a:t>
            </a:r>
            <a:endParaRPr sz="1600"/>
          </a:p>
          <a:p>
            <a:endParaRPr sz="1600"/>
          </a:p>
          <a:p>
            <a:r>
              <a:rPr sz="1600"/>
              <a:t>浏览器处于”假死”状态。因此，浏览器端的模块，不能采用”同步加载”（synchronous），只能采用”异步加载”（asynchronous）</a:t>
            </a:r>
            <a:endParaRPr 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AMD规范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010" y="1053465"/>
            <a:ext cx="1170051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sym typeface="+mn-ea"/>
              </a:rPr>
              <a:t>2011 年 2 月</a:t>
            </a:r>
            <a:r>
              <a:rPr sz="1600">
                <a:sym typeface="+mn-ea"/>
              </a:rPr>
              <a:t>，在 RequireJS 的拥趸们的共同努力下，Async Module Definition（简称 AMD）标准规范正式发布，并在 RequireJS 社区的基础上建立了 AMD 社区</a:t>
            </a:r>
            <a:endParaRPr sz="1600"/>
          </a:p>
          <a:p>
            <a:endParaRPr sz="1600"/>
          </a:p>
          <a:p>
            <a:r>
              <a:rPr sz="1600"/>
              <a:t>AMD规范（Asynchronous Module Definition：异步模块定义):</a:t>
            </a:r>
            <a:endParaRPr sz="1600"/>
          </a:p>
          <a:p>
            <a:endParaRPr sz="1600"/>
          </a:p>
          <a:p>
            <a:r>
              <a:rPr sz="1600"/>
              <a:t>1) James Burke提出了 AMD 规范，RequireJS 也是他的代表作</a:t>
            </a:r>
            <a:endParaRPr sz="1600"/>
          </a:p>
          <a:p>
            <a:endParaRPr sz="1600"/>
          </a:p>
          <a:p>
            <a:r>
              <a:rPr sz="1600"/>
              <a:t>2) 它采用异步方式加载模块，模块的加载不影响它后面语句的运行。所有依赖这个模块的语句，都定义在一个回调函数中，等到加载完成之后，这个回调函数才会运行</a:t>
            </a:r>
            <a:endParaRPr sz="1600"/>
          </a:p>
          <a:p>
            <a:endParaRPr sz="1600"/>
          </a:p>
          <a:p>
            <a:r>
              <a:rPr sz="1600"/>
              <a:t>3) AMD也采用require()语句加载模块，但是不同于CommonJS，它要求两个参数</a:t>
            </a:r>
            <a:endParaRPr sz="1600"/>
          </a:p>
          <a:p>
            <a:endParaRPr sz="1600"/>
          </a:p>
          <a:p>
            <a:r>
              <a:rPr sz="1600"/>
              <a:t>4) 第一个参数[module]，是一个数组，里面的成员就是要加载的模块；第二个参数callback，则是加载成功之后的回调函数。如果将前面的代码改写成AMD形式，</a:t>
            </a:r>
            <a:r>
              <a:rPr lang="zh-CN" sz="1600"/>
              <a:t>如下</a:t>
            </a:r>
            <a:r>
              <a:rPr sz="1600"/>
              <a:t>：</a:t>
            </a:r>
            <a:endParaRPr sz="1600"/>
          </a:p>
          <a:p>
            <a:endParaRPr sz="1600"/>
          </a:p>
          <a:p>
            <a:r>
              <a:rPr sz="1600"/>
              <a:t>require(['math'], function (math) {</a:t>
            </a:r>
            <a:endParaRPr sz="1600"/>
          </a:p>
          <a:p>
            <a:r>
              <a:rPr sz="1600"/>
              <a:t>　math.add(2, 3);</a:t>
            </a:r>
            <a:endParaRPr sz="1600"/>
          </a:p>
          <a:p>
            <a:r>
              <a:rPr sz="1600"/>
              <a:t>})</a:t>
            </a:r>
            <a:endParaRPr sz="1600"/>
          </a:p>
          <a:p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CMD规范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053465"/>
            <a:ext cx="106934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sym typeface="+mn-ea"/>
              </a:rPr>
              <a:t>2011 年 4 月</a:t>
            </a:r>
            <a:r>
              <a:rPr sz="1600">
                <a:sym typeface="+mn-ea"/>
              </a:rPr>
              <a:t>，国内阿里巴巴集团的前端大佬玉伯（本名王保平），在给 RequireJS 不断提出建议却被拒绝之后，萌生了自己写一个模块加载器的想法。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在借鉴了 CommonJS、AMD 等模块化方案后，玉伯写出了 SeaJS，不过这一实现并没有严格遵守 Modules/Wrappings 的规范，所以严格来说并不能称之为 Modules/2.0。在此基础上，玉伯提出了 Common Module Definition（简称 CMD）这一标准规范。</a:t>
            </a:r>
            <a:endParaRPr sz="1600"/>
          </a:p>
          <a:p>
            <a:endParaRPr sz="1600"/>
          </a:p>
          <a:p>
            <a:r>
              <a:rPr sz="1600">
                <a:sym typeface="+mn-ea"/>
              </a:rPr>
              <a:t>CMD 规范的主要内容与 AMD 大致相同，不过保留了 CommonJS 中最重要的延迟加载、就近声明（就近依赖）特性。</a:t>
            </a:r>
            <a:endParaRPr sz="1600">
              <a:sym typeface="+mn-ea"/>
            </a:endParaRPr>
          </a:p>
          <a:p>
            <a:endParaRPr sz="1600"/>
          </a:p>
          <a:p>
            <a:endParaRPr sz="1600"/>
          </a:p>
          <a:p>
            <a:r>
              <a:rPr sz="1600"/>
              <a:t>1）异步模块定义</a:t>
            </a:r>
            <a:r>
              <a:rPr lang="zh-CN" sz="1600"/>
              <a:t>，</a:t>
            </a:r>
            <a:r>
              <a:rPr sz="1600"/>
              <a:t>CMD则是依赖就近，用的时候再require</a:t>
            </a:r>
            <a:endParaRPr sz="1600"/>
          </a:p>
          <a:p>
            <a:r>
              <a:rPr sz="1600"/>
              <a:t> </a:t>
            </a:r>
            <a:endParaRPr sz="1600"/>
          </a:p>
          <a:p>
            <a:r>
              <a:rPr sz="1600"/>
              <a:t>2）是 SeaJS 在推广过程中对模块定义的规范化产物</a:t>
            </a:r>
            <a:endParaRPr sz="1600"/>
          </a:p>
          <a:p>
            <a:endParaRPr sz="1600"/>
          </a:p>
          <a:p>
            <a:r>
              <a:rPr lang="en-US" sz="1600"/>
              <a:t>3</a:t>
            </a:r>
            <a:r>
              <a:rPr lang="zh-CN" altLang="en-US" sz="1600"/>
              <a:t>）</a:t>
            </a:r>
            <a:r>
              <a:rPr sz="1600"/>
              <a:t>随着国内互联网公司之间的技术交流，SeaJS </a:t>
            </a:r>
            <a:r>
              <a:rPr lang="zh-CN" sz="1600"/>
              <a:t>当时</a:t>
            </a:r>
            <a:r>
              <a:rPr sz="1600"/>
              <a:t>在国内得到了广泛使用。不过在国外，也许是因为语言障碍等原因，并没有得到非常大范围的推广。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UMD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规范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0400" y="1034415"/>
            <a:ext cx="1112329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1600" b="1">
                <a:sym typeface="+mn-ea"/>
              </a:rPr>
              <a:t>2014 年 9 月</a:t>
            </a:r>
            <a:r>
              <a:rPr sz="1600">
                <a:sym typeface="+mn-ea"/>
              </a:rPr>
              <a:t>，美籍华裔 Homa Wong 提交了 UMD 第一个版本的代码。UMD 即 Universal Module Definition 的缩写，它本质上并不是一个真正的模块化方案，而是将 CommonJS 和 AMD 相结合。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buClrTx/>
              <a:buSzTx/>
              <a:buNone/>
            </a:pPr>
            <a:r>
              <a:rPr sz="1600">
                <a:sym typeface="+mn-ea"/>
              </a:rPr>
              <a:t>UMD 作出了如下内容的规定：</a:t>
            </a:r>
            <a:endParaRPr sz="1600"/>
          </a:p>
          <a:p>
            <a:pPr algn="l">
              <a:buClrTx/>
              <a:buSzTx/>
              <a:buNone/>
            </a:pP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600">
                <a:sym typeface="+mn-ea"/>
              </a:rPr>
              <a:t>1) </a:t>
            </a:r>
            <a:r>
              <a:rPr sz="1600">
                <a:sym typeface="+mn-ea"/>
              </a:rPr>
              <a:t>优先判断是否存在 exports 方法，如果存在，则采用 CommonJS 方式加载模块；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600">
                <a:sym typeface="+mn-ea"/>
              </a:rPr>
              <a:t>2) </a:t>
            </a:r>
            <a:r>
              <a:rPr sz="1600">
                <a:sym typeface="+mn-ea"/>
              </a:rPr>
              <a:t>其次判断是否存在 define 方法，如果存在，则采用 AMD 方式加载模块；</a:t>
            </a:r>
            <a:endParaRPr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1600">
                <a:sym typeface="+mn-ea"/>
              </a:rPr>
              <a:t>3) </a:t>
            </a:r>
            <a:r>
              <a:rPr sz="1600">
                <a:sym typeface="+mn-ea"/>
              </a:rPr>
              <a:t>最后判断 global 对象上是否定义了所需依赖，如果存在，则直接使用；反之，则抛出异常。</a:t>
            </a:r>
            <a:endParaRPr sz="1600"/>
          </a:p>
          <a:p>
            <a:pPr>
              <a:lnSpc>
                <a:spcPct val="150000"/>
              </a:lnSpc>
            </a:pPr>
            <a:r>
              <a:rPr lang="en-US" sz="1600">
                <a:sym typeface="+mn-ea"/>
              </a:rPr>
              <a:t>4) </a:t>
            </a:r>
            <a:r>
              <a:rPr sz="1600">
                <a:sym typeface="+mn-ea"/>
              </a:rPr>
              <a:t>这样一来，模块开发者就可以使自己的模块同时支持 CommonJS 和 AMD 的导出方式，而模块使用者也无需关注自己依赖的模块使用的是哪种方案。</a:t>
            </a:r>
            <a:endParaRPr sz="1600">
              <a:sym typeface="+mn-ea"/>
            </a:endParaRPr>
          </a:p>
          <a:p>
            <a:pPr>
              <a:lnSpc>
                <a:spcPct val="150000"/>
              </a:lnSpc>
            </a:pPr>
            <a:endParaRPr sz="1600">
              <a:sym typeface="+mn-ea"/>
            </a:endParaRPr>
          </a:p>
          <a:p>
            <a:pPr>
              <a:lnSpc>
                <a:spcPct val="150000"/>
              </a:lnSpc>
            </a:pPr>
            <a:endParaRPr sz="18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408084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ES Module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279400"/>
            <a:ext cx="1238250" cy="342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" y="1072515"/>
            <a:ext cx="109099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 b="1"/>
              <a:t>2016 年 5 月</a:t>
            </a:r>
            <a:r>
              <a:rPr sz="1600"/>
              <a:t>，经过了两年的讨论，ECMAScript 6.0 终于正式通过决议，成为了国际标准。</a:t>
            </a:r>
            <a:r>
              <a:rPr sz="1600">
                <a:sym typeface="+mn-ea"/>
              </a:rPr>
              <a:t>在 JavaScript 出生的第 21 个年头里，JavaScript 终于迎来了属于自己的模块化方案</a:t>
            </a:r>
            <a:endParaRPr sz="1600">
              <a:sym typeface="+mn-ea"/>
            </a:endParaRPr>
          </a:p>
          <a:p>
            <a:endParaRPr sz="1600"/>
          </a:p>
          <a:p>
            <a:endParaRPr sz="1600"/>
          </a:p>
          <a:p>
            <a:r>
              <a:rPr lang="en-US" sz="1600"/>
              <a:t>1) </a:t>
            </a:r>
            <a:r>
              <a:rPr sz="1600"/>
              <a:t>在这一标准中，首次引入了 import 和 export 两个 JavaScript 关键字，并提供了被称为 ES Module 的模块化方案。</a:t>
            </a:r>
            <a:endParaRPr sz="1600"/>
          </a:p>
          <a:p>
            <a:endParaRPr sz="1600"/>
          </a:p>
          <a:p>
            <a:r>
              <a:rPr lang="en-US" sz="1600"/>
              <a:t>2) </a:t>
            </a:r>
            <a:r>
              <a:rPr sz="1600"/>
              <a:t>但由于历史上的先行者已经占据了优势地位，所以 ES Module 迟迟没有完全替换上文提到的几种方案</a:t>
            </a:r>
            <a:r>
              <a:rPr lang="zh-CN" sz="1600"/>
              <a:t>。</a:t>
            </a:r>
            <a:endParaRPr lang="zh-CN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6126</Words>
  <Application>WPS 演示</Application>
  <PresentationFormat>自定义</PresentationFormat>
  <Paragraphs>345</Paragraphs>
  <Slides>31</Slides>
  <Notes>32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Eras Bold ITC</vt:lpstr>
      <vt:lpstr>Segoe Print</vt:lpstr>
      <vt:lpstr>Arial Unicode MS</vt:lpstr>
      <vt:lpstr>Times New Roman</vt:lpstr>
      <vt:lpstr>Tahoma</vt:lpstr>
      <vt:lpstr>Calibri</vt:lpstr>
      <vt:lpstr>Arial Unicode MS</vt:lpstr>
      <vt:lpstr>Wingdings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简洁彩条</dc:title>
  <dc:creator>第一PPT</dc:creator>
  <cp:keywords>www.1ppt.com</cp:keywords>
  <dc:description>www.1ppt.com</dc:description>
  <cp:lastModifiedBy>yang_fu</cp:lastModifiedBy>
  <cp:revision>287</cp:revision>
  <dcterms:created xsi:type="dcterms:W3CDTF">2015-04-23T03:04:00Z</dcterms:created>
  <dcterms:modified xsi:type="dcterms:W3CDTF">2021-05-21T06:10:21Z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234727BDE81C496A9CCAE1C5A4341DDA</vt:lpwstr>
  </property>
</Properties>
</file>