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9"/>
  </p:notesMasterIdLst>
  <p:sldIdLst>
    <p:sldId id="256" r:id="rId2"/>
    <p:sldId id="368" r:id="rId3"/>
    <p:sldId id="451" r:id="rId4"/>
    <p:sldId id="450" r:id="rId5"/>
    <p:sldId id="372" r:id="rId6"/>
    <p:sldId id="373" r:id="rId7"/>
    <p:sldId id="374" r:id="rId8"/>
    <p:sldId id="377" r:id="rId9"/>
    <p:sldId id="378" r:id="rId10"/>
    <p:sldId id="380" r:id="rId11"/>
    <p:sldId id="384" r:id="rId12"/>
    <p:sldId id="453" r:id="rId13"/>
    <p:sldId id="386" r:id="rId14"/>
    <p:sldId id="390" r:id="rId15"/>
    <p:sldId id="454" r:id="rId16"/>
    <p:sldId id="392" r:id="rId17"/>
    <p:sldId id="455" r:id="rId18"/>
    <p:sldId id="397" r:id="rId19"/>
    <p:sldId id="456" r:id="rId20"/>
    <p:sldId id="403" r:id="rId21"/>
    <p:sldId id="434" r:id="rId22"/>
    <p:sldId id="433" r:id="rId23"/>
    <p:sldId id="437" r:id="rId24"/>
    <p:sldId id="438" r:id="rId25"/>
    <p:sldId id="405" r:id="rId26"/>
    <p:sldId id="406" r:id="rId27"/>
    <p:sldId id="407" r:id="rId28"/>
    <p:sldId id="443" r:id="rId29"/>
    <p:sldId id="409" r:id="rId30"/>
    <p:sldId id="411" r:id="rId31"/>
    <p:sldId id="413" r:id="rId32"/>
    <p:sldId id="425" r:id="rId33"/>
    <p:sldId id="457" r:id="rId34"/>
    <p:sldId id="444" r:id="rId35"/>
    <p:sldId id="445" r:id="rId36"/>
    <p:sldId id="447" r:id="rId37"/>
    <p:sldId id="334" r:id="rId3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04" userDrawn="1">
          <p15:clr>
            <a:srgbClr val="A4A3A4"/>
          </p15:clr>
        </p15:guide>
        <p15:guide id="3" orient="horz" pos="1014" userDrawn="1">
          <p15:clr>
            <a:srgbClr val="A4A3A4"/>
          </p15:clr>
        </p15:guide>
        <p15:guide id="4" orient="horz" pos="1146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870D"/>
    <a:srgbClr val="F1905F"/>
    <a:srgbClr val="E67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 autoAdjust="0"/>
    <p:restoredTop sz="88689" autoAdjust="0"/>
  </p:normalViewPr>
  <p:slideViewPr>
    <p:cSldViewPr snapToGrid="0">
      <p:cViewPr>
        <p:scale>
          <a:sx n="100" d="100"/>
          <a:sy n="100" d="100"/>
        </p:scale>
        <p:origin x="1668" y="324"/>
      </p:cViewPr>
      <p:guideLst>
        <p:guide orient="horz" pos="2160"/>
        <p:guide orient="horz" pos="204"/>
        <p:guide orient="horz" pos="1014"/>
        <p:guide orient="horz" pos="1146"/>
        <p:guide pos="2880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04FD7C8-1CD4-498B-8E94-5FFFBB963666}" type="datetime1">
              <a:rPr lang="en-US" altLang="zh-CN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Click to edit Master text styles</a:t>
            </a:r>
          </a:p>
          <a:p>
            <a:pPr>
              <a:defRPr/>
            </a:pPr>
            <a:r>
              <a:rPr lang="zh-CN" altLang="zh-CN"/>
              <a:t>Second level</a:t>
            </a:r>
          </a:p>
          <a:p>
            <a:pPr>
              <a:defRPr/>
            </a:pPr>
            <a:r>
              <a:rPr lang="zh-CN" altLang="zh-CN"/>
              <a:t>Third level</a:t>
            </a:r>
          </a:p>
          <a:p>
            <a:pPr>
              <a:defRPr/>
            </a:pPr>
            <a:r>
              <a:rPr lang="zh-CN" altLang="zh-CN"/>
              <a:t>Fourth level</a:t>
            </a:r>
          </a:p>
          <a:p>
            <a:pPr>
              <a:defRPr/>
            </a:pPr>
            <a:r>
              <a:rPr lang="zh-CN" altLang="zh-CN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C182A1B-B723-4F0F-854A-A5B73E16D8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152023"/>
      </p:ext>
    </p:extLst>
  </p:cSld>
  <p:clrMap bg1="dk2" tx1="lt1" bg2="dk1" tx2="lt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399206-8C31-40EF-8935-622B64AF7A78}" type="datetime1">
              <a:rPr lang="en-US" altLang="zh-CN" smtClean="0"/>
              <a:pPr/>
              <a:t>9/22/2020</a:t>
            </a:fld>
            <a:endParaRPr lang="en-US" altLang="zh-CN"/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EC80F1-9320-41F0-8AB9-33CF79F26B86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633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3’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810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10:15 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此处简单介绍 ，不运行命令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12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可以看到文件属性，不是文件目录    不区分大小写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94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3’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304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‘    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10:23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能大大简化计算机维护人员的工作压力，你可以将你常用的一些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命令组合，做成把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文件。这样，就能有效的提高你的工作效率。  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1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这个实现在</a:t>
            </a:r>
            <a:r>
              <a:rPr lang="en-US" altLang="zh-CN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盘演示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98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732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2’   Cd </a:t>
            </a:r>
            <a:r>
              <a:rPr lang="zh-CN" altLang="en-US" dirty="0"/>
              <a:t>命令访问某个目录，可以进入到当前目录下的某个子目录中，只能一层一层走，不能越层，如需越层，则需要</a:t>
            </a:r>
            <a:r>
              <a:rPr lang="en-US" altLang="zh-CN" dirty="0"/>
              <a:t>cd..</a:t>
            </a:r>
            <a:r>
              <a:rPr lang="zh-CN" altLang="en-US" dirty="0"/>
              <a:t>或</a:t>
            </a:r>
            <a:r>
              <a:rPr lang="en-US" altLang="zh-CN" dirty="0"/>
              <a:t>cd\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125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3’    10:30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830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078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5’    10:40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64855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3’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注：</a:t>
            </a:r>
          </a:p>
          <a:p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在这里，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系统借鉴了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系统的做法，将外部的输入和输出设备，作为文件来进行操作和处理。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con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代表的是标准输入，即键盘。</a:t>
            </a:r>
          </a:p>
          <a:p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在输入完字符串以后，要以</a:t>
            </a:r>
            <a:r>
              <a:rPr lang="en-US" altLang="zh-CN" sz="12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Ctrl+Z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结尾，这样，才能完成整个命令。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423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3’ 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在学习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之前，首先要了解什么是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大家知道，在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系统出来之前，主流的操作系统是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DOS(Disk Operating System)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是一个单用户单任务的操作系统，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的最后一个版本是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DOS6.22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然后，在以后出现的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Win95/Win98/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WinMe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，都实质上是基于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 7.0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加上一个图形设备接口。这几个系统是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单用户多任务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操作系统。</a:t>
            </a:r>
          </a:p>
          <a:p>
            <a:pPr>
              <a:spcBef>
                <a:spcPct val="50000"/>
              </a:spcBef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而到了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系列，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就转化为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内嵌的一个子系统。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Win2000/</a:t>
            </a:r>
            <a:r>
              <a:rPr lang="en-US" altLang="zh-CN" sz="1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WinXP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多用户多任务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的操作系统，而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相当于是它们的一个子任务。在它们的桌面上，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相当于可以输入命令的一个，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命令控制台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。有时候，桌面系统里处理不了的问题，可以转到</a:t>
            </a:r>
            <a:r>
              <a:rPr lang="en-US" altLang="zh-CN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窗口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中处理；如果再处理不了，还可以进入安全模式，再进行相应的处理。下面，我们先介绍</a:t>
            </a:r>
            <a:r>
              <a:rPr lang="en-US" altLang="zh-CN" sz="1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的基本知识。</a:t>
            </a:r>
            <a:endParaRPr lang="en-US" altLang="zh-CN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对计算机进行维护，在处理一些特别棘手的问题时，往往要在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窗口中进行处理，甚至要利用光盘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/U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盘启动后，进入纯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后再进行操作；此外，在进行系统备份和恢复时，也要进入纯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状态，并运行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GHOST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程序，这也涉及到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因此，要想提高计算机维护技术，首先就必须熟悉和掌握</a:t>
            </a:r>
            <a:r>
              <a:rPr lang="en-US" altLang="zh-CN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命令，这是一个不能回避的必由之路。</a:t>
            </a:r>
          </a:p>
          <a:p>
            <a:pPr>
              <a:spcBef>
                <a:spcPct val="50000"/>
              </a:spcBef>
            </a:pPr>
            <a:endParaRPr lang="zh-CN" altLang="en-US" sz="1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757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2’   10:45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231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585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0321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3’   10:55</a:t>
            </a:r>
            <a:r>
              <a:rPr lang="zh-CN" altLang="en-US" dirty="0"/>
              <a:t>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206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9908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3’    11:00</a:t>
            </a:r>
            <a:r>
              <a:rPr lang="zh-CN" altLang="en-US" dirty="0"/>
              <a:t>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9169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4’     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存档文件属性 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Archive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779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2’    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存档文件属性 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Archive</a:t>
            </a:r>
          </a:p>
          <a:p>
            <a:r>
              <a:rPr lang="zh-CN" altLang="en-US" dirty="0"/>
              <a:t>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731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11:12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65851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3’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950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2’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4403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3’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817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1’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1679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1’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821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2’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409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4’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10:05  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无论是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，在硬盘里，实际上都是一个</a:t>
            </a:r>
            <a:r>
              <a:rPr lang="zh-CN" altLang="en-US" sz="1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树形结构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虽然可以放在目录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里，但是，最外层的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文件夹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，实际上只有一个：在</a:t>
            </a: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下，最底层的目录，是</a:t>
            </a:r>
            <a:r>
              <a:rPr lang="zh-CN" altLang="en-US" sz="1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根目录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。而桌面系统里，最外层的文件夹，实际上就是各个分区。这样的</a:t>
            </a:r>
            <a:r>
              <a:rPr lang="zh-CN" altLang="en-US" sz="1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树形结构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，易于分类数据，便于</a:t>
            </a:r>
            <a:r>
              <a:rPr lang="zh-CN" altLang="en-US" sz="1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硬盘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上的</a:t>
            </a:r>
            <a:r>
              <a:rPr lang="zh-CN" altLang="en-US" sz="1200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数据和文件管理</a:t>
            </a:r>
            <a:r>
              <a:rPr lang="zh-CN" altLang="en-US" sz="12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427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3’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3861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2’   10:10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04FD7C8-1CD4-498B-8E94-5FFFBB963666}" type="datetime1">
              <a:rPr lang="en-US" altLang="zh-CN" smtClean="0"/>
              <a:pPr>
                <a:defRPr/>
              </a:pPr>
              <a:t>9/22/2020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82A1B-B723-4F0F-854A-A5B73E16D83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4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9E529-9D5F-4A3A-B1BD-987114C4526E}" type="datetime1">
              <a:rPr lang="zh-CN" altLang="en-US" smtClean="0"/>
              <a:pPr>
                <a:defRPr/>
              </a:pPr>
              <a:t>2020/9/22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0E114-DD1F-4063-AB2A-47F88E7358B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5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07088" y="2938464"/>
            <a:ext cx="7388225" cy="460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1B86D-4772-42A2-B42B-7775EE1E6144}" type="datetime1">
              <a:rPr lang="zh-CN" altLang="en-US" smtClean="0"/>
              <a:pPr>
                <a:defRPr/>
              </a:pPr>
              <a:t>2020/9/22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8AA4F-10A5-4247-939D-02B4ACC76EE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5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1614" y="314326"/>
            <a:ext cx="1846262" cy="60944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09650" y="314326"/>
            <a:ext cx="5389563" cy="60944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97051-2CEA-4E47-B291-566FE1D0EB2F}" type="datetime1">
              <a:rPr lang="zh-CN" altLang="en-US" smtClean="0"/>
              <a:pPr>
                <a:defRPr/>
              </a:pPr>
              <a:t>2020/9/22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C58FB-BAFC-46B9-A91D-F0A6C1A125E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74503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950" y="111126"/>
            <a:ext cx="7124700" cy="1285875"/>
          </a:xfrm>
        </p:spPr>
        <p:txBody>
          <a:bodyPr/>
          <a:lstStyle>
            <a:lvl1pPr>
              <a:defRPr sz="4000"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1B5C2-121F-4BEA-97E7-1E8EC3C366F6}" type="datetime1">
              <a:rPr lang="zh-CN" altLang="en-US" smtClean="0"/>
              <a:pPr>
                <a:defRPr/>
              </a:pPr>
              <a:t>2020/9/22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B6AC9-F54D-4215-8922-BEE3958438AB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45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7088" y="2938464"/>
            <a:ext cx="7388225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510F4-B9AA-4210-9161-52164580274C}" type="datetime1">
              <a:rPr lang="zh-CN" altLang="en-US" smtClean="0"/>
              <a:pPr>
                <a:defRPr/>
              </a:pPr>
              <a:t>2020/9/22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304E4-2CE5-41C3-92F1-EF9E6AB4818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6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44864-7159-4E6F-806C-D971BF7B76F3}" type="datetime1">
              <a:rPr lang="zh-CN" altLang="en-US" smtClean="0"/>
              <a:pPr>
                <a:defRPr/>
              </a:pPr>
              <a:t>2020/9/22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C014F-26E7-46D4-9C0B-C269FB7CA4CF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6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9650" y="1806576"/>
            <a:ext cx="3617913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79964" y="1806576"/>
            <a:ext cx="3617912" cy="4602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55852-67FE-4E6A-ADEF-3ED5C7832701}" type="datetime1">
              <a:rPr lang="zh-CN" altLang="en-US" smtClean="0"/>
              <a:pPr>
                <a:defRPr/>
              </a:pPr>
              <a:t>2020/9/22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E98C4-61A7-4385-992D-4EAFFD94592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E73AE-6F38-414E-A81A-582D912FCC4A}" type="datetime1">
              <a:rPr lang="zh-CN" altLang="en-US" smtClean="0"/>
              <a:pPr>
                <a:defRPr/>
              </a:pPr>
              <a:t>2020/9/22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3CD49-9252-4E0D-B022-72C097C13C1E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59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31F17-736D-42BE-8A87-0AAD320962F2}" type="datetime1">
              <a:rPr lang="zh-CN" altLang="en-US" smtClean="0"/>
              <a:pPr>
                <a:defRPr/>
              </a:pPr>
              <a:t>2020/9/22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1915E-6C68-4A50-99EB-C84C6582E163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15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C6629-F3DE-4851-B977-8AE4D9E5B0DB}" type="datetime1">
              <a:rPr lang="zh-CN" altLang="en-US" smtClean="0"/>
              <a:pPr>
                <a:defRPr/>
              </a:pPr>
              <a:t>2020/9/22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4D482-E4C1-4C21-9E1C-E8F1FE3DF4DB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Rectangle 30">
            <a:extLst>
              <a:ext uri="{FF2B5EF4-FFF2-40B4-BE49-F238E27FC236}">
                <a16:creationId xmlns:a16="http://schemas.microsoft.com/office/drawing/2014/main" id="{E60ABBF4-D0A5-4B15-8278-32EA35D1287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250"/>
            <a:ext cx="9144000" cy="600989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3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19CE3-CFAA-4497-BA75-8951314ECA05}" type="datetime1">
              <a:rPr lang="zh-CN" altLang="en-US" smtClean="0"/>
              <a:pPr>
                <a:defRPr/>
              </a:pPr>
              <a:t>2020/9/22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1186F-D6BE-41F2-B0A6-02D9C02673E2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5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>
                <a:sym typeface="Calibri" panose="020F0502020204030204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6B975-4DEE-4415-8ECB-14AA25DD8CFF}" type="datetime1">
              <a:rPr lang="zh-CN" altLang="en-US" smtClean="0"/>
              <a:pPr>
                <a:defRPr/>
              </a:pPr>
              <a:t>2020/9/22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2E270-F233-478E-B44F-A14EB50E9062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0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E29121"/>
            </a:gs>
            <a:gs pos="100000">
              <a:srgbClr val="CE3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ular Callout 101"/>
          <p:cNvSpPr>
            <a:spLocks noChangeAspect="1"/>
          </p:cNvSpPr>
          <p:nvPr/>
        </p:nvSpPr>
        <p:spPr bwMode="auto">
          <a:xfrm>
            <a:off x="319088" y="1452563"/>
            <a:ext cx="773112" cy="7731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29803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6" name="Oval 55"/>
          <p:cNvSpPr>
            <a:spLocks noChangeAspect="1"/>
          </p:cNvSpPr>
          <p:nvPr/>
        </p:nvSpPr>
        <p:spPr bwMode="auto">
          <a:xfrm>
            <a:off x="2424113" y="4872038"/>
            <a:ext cx="1743075" cy="1909762"/>
          </a:xfrm>
          <a:prstGeom prst="wedgeRectCallout">
            <a:avLst>
              <a:gd name="adj1" fmla="val -13921"/>
              <a:gd name="adj2" fmla="val 63694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7" name="Rectangular Callout 52"/>
          <p:cNvSpPr>
            <a:spLocks noChangeAspect="1"/>
          </p:cNvSpPr>
          <p:nvPr/>
        </p:nvSpPr>
        <p:spPr bwMode="auto">
          <a:xfrm>
            <a:off x="2279650" y="4879976"/>
            <a:ext cx="1909763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1" name="Rectangular Callout 130"/>
          <p:cNvSpPr>
            <a:spLocks noChangeAspect="1"/>
          </p:cNvSpPr>
          <p:nvPr/>
        </p:nvSpPr>
        <p:spPr bwMode="auto">
          <a:xfrm>
            <a:off x="15875" y="28575"/>
            <a:ext cx="9180513" cy="1909763"/>
          </a:xfrm>
          <a:prstGeom prst="wedgeRectCallout">
            <a:avLst>
              <a:gd name="adj1" fmla="val -19718"/>
              <a:gd name="adj2" fmla="val 45033"/>
            </a:avLst>
          </a:prstGeom>
          <a:solidFill>
            <a:srgbClr val="FDC51B">
              <a:alpha val="20000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5" name="Oval 134"/>
          <p:cNvSpPr>
            <a:spLocks noChangeAspect="1"/>
          </p:cNvSpPr>
          <p:nvPr/>
        </p:nvSpPr>
        <p:spPr bwMode="auto">
          <a:xfrm>
            <a:off x="7494588" y="1095376"/>
            <a:ext cx="1697037" cy="1909763"/>
          </a:xfrm>
          <a:prstGeom prst="wedgeRectCallout">
            <a:avLst>
              <a:gd name="adj1" fmla="val -12222"/>
              <a:gd name="adj2" fmla="val 63329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7" name="Rectangular Callout 136"/>
          <p:cNvSpPr>
            <a:spLocks noChangeAspect="1"/>
          </p:cNvSpPr>
          <p:nvPr/>
        </p:nvSpPr>
        <p:spPr bwMode="auto">
          <a:xfrm>
            <a:off x="6661150" y="4362451"/>
            <a:ext cx="1909763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0" name="Rectangular Callout 139"/>
          <p:cNvSpPr>
            <a:spLocks noChangeAspect="1"/>
          </p:cNvSpPr>
          <p:nvPr/>
        </p:nvSpPr>
        <p:spPr bwMode="auto">
          <a:xfrm>
            <a:off x="5468938" y="2206626"/>
            <a:ext cx="1908175" cy="190976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14117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2" name="Oval 117"/>
          <p:cNvSpPr>
            <a:spLocks noChangeAspect="1"/>
          </p:cNvSpPr>
          <p:nvPr/>
        </p:nvSpPr>
        <p:spPr bwMode="auto">
          <a:xfrm>
            <a:off x="8397876" y="598489"/>
            <a:ext cx="793750" cy="1252537"/>
          </a:xfrm>
          <a:prstGeom prst="wedgeRectCallout">
            <a:avLst>
              <a:gd name="adj1" fmla="val 5653"/>
              <a:gd name="adj2" fmla="val 595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4" name="Rectangular Callout 119"/>
          <p:cNvSpPr>
            <a:spLocks noChangeAspect="1"/>
          </p:cNvSpPr>
          <p:nvPr/>
        </p:nvSpPr>
        <p:spPr bwMode="auto">
          <a:xfrm>
            <a:off x="6872289" y="1450975"/>
            <a:ext cx="1217612" cy="1217613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5" name="Rectangular Callout 120"/>
          <p:cNvSpPr>
            <a:spLocks noChangeAspect="1"/>
          </p:cNvSpPr>
          <p:nvPr/>
        </p:nvSpPr>
        <p:spPr bwMode="auto">
          <a:xfrm>
            <a:off x="1851025" y="2755900"/>
            <a:ext cx="1041400" cy="10414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6" name="Rectangular Callout 121"/>
          <p:cNvSpPr>
            <a:spLocks noChangeAspect="1"/>
          </p:cNvSpPr>
          <p:nvPr/>
        </p:nvSpPr>
        <p:spPr bwMode="auto">
          <a:xfrm>
            <a:off x="7750176" y="2662239"/>
            <a:ext cx="720725" cy="720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5098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9" name="Oval 126"/>
          <p:cNvSpPr>
            <a:spLocks noChangeAspect="1"/>
          </p:cNvSpPr>
          <p:nvPr/>
        </p:nvSpPr>
        <p:spPr bwMode="auto">
          <a:xfrm>
            <a:off x="5791200" y="6489700"/>
            <a:ext cx="1116013" cy="4445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0" name="Oval 127"/>
          <p:cNvSpPr>
            <a:spLocks noChangeAspect="1"/>
          </p:cNvSpPr>
          <p:nvPr/>
        </p:nvSpPr>
        <p:spPr bwMode="auto">
          <a:xfrm>
            <a:off x="6127750" y="6408738"/>
            <a:ext cx="1236663" cy="52546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2" name="Rectangular Callout 96"/>
          <p:cNvSpPr>
            <a:spLocks noChangeAspect="1"/>
          </p:cNvSpPr>
          <p:nvPr/>
        </p:nvSpPr>
        <p:spPr bwMode="auto">
          <a:xfrm>
            <a:off x="11113" y="4941889"/>
            <a:ext cx="611187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59" name="Rectangular Callout 106"/>
          <p:cNvSpPr>
            <a:spLocks noChangeAspect="1"/>
          </p:cNvSpPr>
          <p:nvPr/>
        </p:nvSpPr>
        <p:spPr bwMode="auto">
          <a:xfrm>
            <a:off x="7967664" y="2281238"/>
            <a:ext cx="1128712" cy="11287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29803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3" name="Rectangular Callout 110"/>
          <p:cNvSpPr>
            <a:spLocks noChangeAspect="1"/>
          </p:cNvSpPr>
          <p:nvPr/>
        </p:nvSpPr>
        <p:spPr bwMode="auto">
          <a:xfrm>
            <a:off x="7629526" y="5611814"/>
            <a:ext cx="739775" cy="738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4" name="Rectangular Callout 111"/>
          <p:cNvSpPr>
            <a:spLocks noChangeAspect="1"/>
          </p:cNvSpPr>
          <p:nvPr/>
        </p:nvSpPr>
        <p:spPr bwMode="auto">
          <a:xfrm>
            <a:off x="6972301" y="5241926"/>
            <a:ext cx="739775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5" name="Rectangular Callout 112"/>
          <p:cNvSpPr>
            <a:spLocks noChangeAspect="1"/>
          </p:cNvSpPr>
          <p:nvPr/>
        </p:nvSpPr>
        <p:spPr bwMode="auto">
          <a:xfrm>
            <a:off x="7494588" y="4927601"/>
            <a:ext cx="738187" cy="73977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6" name="Rectangular Callout 113"/>
          <p:cNvSpPr>
            <a:spLocks noChangeAspect="1"/>
          </p:cNvSpPr>
          <p:nvPr/>
        </p:nvSpPr>
        <p:spPr bwMode="auto">
          <a:xfrm>
            <a:off x="8229601" y="5667375"/>
            <a:ext cx="604838" cy="6048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7" name="Rectangular Callout 114"/>
          <p:cNvSpPr>
            <a:spLocks noChangeAspect="1"/>
          </p:cNvSpPr>
          <p:nvPr/>
        </p:nvSpPr>
        <p:spPr bwMode="auto">
          <a:xfrm>
            <a:off x="8078788" y="4097339"/>
            <a:ext cx="554037" cy="5540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8" name="Rectangular Callout 115"/>
          <p:cNvSpPr>
            <a:spLocks noChangeAspect="1"/>
          </p:cNvSpPr>
          <p:nvPr/>
        </p:nvSpPr>
        <p:spPr bwMode="auto">
          <a:xfrm>
            <a:off x="8412163" y="5057775"/>
            <a:ext cx="554037" cy="5540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69" name="Oval 116"/>
          <p:cNvSpPr>
            <a:spLocks noChangeAspect="1"/>
          </p:cNvSpPr>
          <p:nvPr/>
        </p:nvSpPr>
        <p:spPr bwMode="auto">
          <a:xfrm>
            <a:off x="8688388" y="4791075"/>
            <a:ext cx="503237" cy="552450"/>
          </a:xfrm>
          <a:prstGeom prst="wedgeRectCallout">
            <a:avLst>
              <a:gd name="adj1" fmla="val -13657"/>
              <a:gd name="adj2" fmla="val 63639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4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71688" y="3462339"/>
            <a:ext cx="71247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zh-CN">
              <a:sym typeface="Calibri" panose="020F0502020204030204" pitchFamily="34" charset="0"/>
            </a:endParaRPr>
          </a:p>
        </p:txBody>
      </p:sp>
      <p:sp>
        <p:nvSpPr>
          <p:cNvPr id="107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37313" y="6450014"/>
            <a:ext cx="21336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1397051-2CEA-4E47-B291-566FE1D0EB2F}" type="datetime1">
              <a:rPr lang="zh-CN" altLang="en-US" smtClean="0"/>
              <a:pPr>
                <a:defRPr/>
              </a:pPr>
              <a:t>2020/9/22</a:t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107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81100" y="6450014"/>
            <a:ext cx="5256213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7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3088" y="6450014"/>
            <a:ext cx="608012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30C58FB-BAFC-46B9-A91D-F0A6C1A125E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75" name="Oval 54"/>
          <p:cNvSpPr>
            <a:spLocks noChangeAspect="1"/>
          </p:cNvSpPr>
          <p:nvPr/>
        </p:nvSpPr>
        <p:spPr bwMode="auto">
          <a:xfrm>
            <a:off x="1582738" y="5454650"/>
            <a:ext cx="1909762" cy="1468438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7059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6" name="Rectangular Callout 56"/>
          <p:cNvSpPr>
            <a:spLocks noChangeAspect="1"/>
          </p:cNvSpPr>
          <p:nvPr/>
        </p:nvSpPr>
        <p:spPr bwMode="auto">
          <a:xfrm>
            <a:off x="8570913" y="3382964"/>
            <a:ext cx="306387" cy="3063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7" name="Rectangular Callout 57"/>
          <p:cNvSpPr>
            <a:spLocks noChangeAspect="1"/>
          </p:cNvSpPr>
          <p:nvPr/>
        </p:nvSpPr>
        <p:spPr bwMode="auto">
          <a:xfrm>
            <a:off x="8397876" y="3536950"/>
            <a:ext cx="306388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8" name="Rectangular Callout 58"/>
          <p:cNvSpPr>
            <a:spLocks noChangeAspect="1"/>
          </p:cNvSpPr>
          <p:nvPr/>
        </p:nvSpPr>
        <p:spPr bwMode="auto">
          <a:xfrm>
            <a:off x="8609013" y="3689350"/>
            <a:ext cx="306387" cy="304800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79" name="Rectangular Callout 59"/>
          <p:cNvSpPr>
            <a:spLocks noChangeAspect="1"/>
          </p:cNvSpPr>
          <p:nvPr/>
        </p:nvSpPr>
        <p:spPr bwMode="auto">
          <a:xfrm>
            <a:off x="155575" y="2698751"/>
            <a:ext cx="466725" cy="466725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0" name="Rectangular Callout 60"/>
          <p:cNvSpPr>
            <a:spLocks noChangeAspect="1"/>
          </p:cNvSpPr>
          <p:nvPr/>
        </p:nvSpPr>
        <p:spPr bwMode="auto">
          <a:xfrm>
            <a:off x="474663" y="3167064"/>
            <a:ext cx="458787" cy="4587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1" name="Rectangular Callout 61"/>
          <p:cNvSpPr>
            <a:spLocks noChangeAspect="1"/>
          </p:cNvSpPr>
          <p:nvPr/>
        </p:nvSpPr>
        <p:spPr bwMode="auto">
          <a:xfrm>
            <a:off x="269875" y="3382963"/>
            <a:ext cx="352425" cy="35083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83" name="Rectangular Callout 63"/>
          <p:cNvSpPr>
            <a:spLocks noChangeAspect="1"/>
          </p:cNvSpPr>
          <p:nvPr/>
        </p:nvSpPr>
        <p:spPr bwMode="auto">
          <a:xfrm>
            <a:off x="6172200" y="2395538"/>
            <a:ext cx="1219200" cy="1217612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DC51B">
              <a:alpha val="9804"/>
            </a:srgbClr>
          </a:solidFill>
          <a:ln w="177800" cap="rnd">
            <a:solidFill>
              <a:srgbClr val="FEEAAC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" name="Rectangular Callout 96">
            <a:extLst>
              <a:ext uri="{FF2B5EF4-FFF2-40B4-BE49-F238E27FC236}">
                <a16:creationId xmlns:a16="http://schemas.microsoft.com/office/drawing/2014/main" id="{9FB603CE-5F00-40DA-931C-D1EEA04C3235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114" y="4941890"/>
            <a:ext cx="611187" cy="611187"/>
          </a:xfrm>
          <a:prstGeom prst="wedgeRectCallout">
            <a:avLst>
              <a:gd name="adj1" fmla="val -19995"/>
              <a:gd name="adj2" fmla="val 65000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FE181">
                <a:alpha val="1411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79BBE8FE-F5F2-47A6-8A80-578291F2F06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250"/>
            <a:ext cx="9144000" cy="6009894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836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sldNum="0" hdr="0" ftr="0"/>
  <p:txStyles>
    <p:titleStyle>
      <a:lvl1pPr marL="457200" indent="-457200"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2pPr>
      <a:lvl3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3pPr>
      <a:lvl4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4pPr>
      <a:lvl5pPr marL="4572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5pPr>
      <a:lvl6pPr marL="9144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6pPr>
      <a:lvl7pPr marL="13716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7pPr>
      <a:lvl8pPr marL="18288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8pPr>
      <a:lvl9pPr marL="2286000" indent="-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Calibri" panose="020F0502020204030204" pitchFamily="34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defRPr sz="16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ts val="600"/>
        </a:spcAft>
        <a:buClr>
          <a:schemeClr val="tx2"/>
        </a:buClr>
        <a:buFont typeface="Wingdings 2" panose="05020102010507070707" pitchFamily="18" charset="2"/>
        <a:buChar char=""/>
        <a:defRPr sz="11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组合 2"/>
          <p:cNvGrpSpPr>
            <a:grpSpLocks/>
          </p:cNvGrpSpPr>
          <p:nvPr/>
        </p:nvGrpSpPr>
        <p:grpSpPr bwMode="auto">
          <a:xfrm>
            <a:off x="6236229" y="406871"/>
            <a:ext cx="3043293" cy="723900"/>
            <a:chOff x="7350959" y="5852537"/>
            <a:chExt cx="3042126" cy="723328"/>
          </a:xfrm>
        </p:grpSpPr>
        <p:sp>
          <p:nvSpPr>
            <p:cNvPr id="3076" name="文本框 5"/>
            <p:cNvSpPr txBox="1">
              <a:spLocks noChangeArrowheads="1"/>
            </p:cNvSpPr>
            <p:nvPr/>
          </p:nvSpPr>
          <p:spPr bwMode="auto">
            <a:xfrm>
              <a:off x="7979567" y="6043996"/>
              <a:ext cx="2413518" cy="46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rgbClr val="EA870D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信息素养实践一 </a:t>
              </a:r>
            </a:p>
          </p:txBody>
        </p:sp>
        <p:pic>
          <p:nvPicPr>
            <p:cNvPr id="3077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0959" y="5852537"/>
              <a:ext cx="727892" cy="723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E66D48A-B788-40ED-9BA9-049C069B8401}"/>
              </a:ext>
            </a:extLst>
          </p:cNvPr>
          <p:cNvSpPr txBox="1"/>
          <p:nvPr/>
        </p:nvSpPr>
        <p:spPr>
          <a:xfrm>
            <a:off x="2314418" y="4543276"/>
            <a:ext cx="4515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常用</a:t>
            </a:r>
            <a:r>
              <a:rPr lang="en-US" altLang="zh-CN" sz="4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en-US" sz="4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命令</a:t>
            </a:r>
          </a:p>
        </p:txBody>
      </p:sp>
      <p:pic>
        <p:nvPicPr>
          <p:cNvPr id="6" name="图片 14">
            <a:extLst>
              <a:ext uri="{FF2B5EF4-FFF2-40B4-BE49-F238E27FC236}">
                <a16:creationId xmlns:a16="http://schemas.microsoft.com/office/drawing/2014/main" id="{0547D5C7-37DB-484B-8392-38D79B05E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2" t="4443" r="22231" b="32346"/>
          <a:stretch>
            <a:fillRect/>
          </a:stretch>
        </p:blipFill>
        <p:spPr bwMode="auto">
          <a:xfrm>
            <a:off x="111125" y="5989639"/>
            <a:ext cx="45878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5">
            <a:extLst>
              <a:ext uri="{FF2B5EF4-FFF2-40B4-BE49-F238E27FC236}">
                <a16:creationId xmlns:a16="http://schemas.microsoft.com/office/drawing/2014/main" id="{87D17EFE-EA03-4C5E-9B5D-7C7A01304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 t="66331" r="13905" b="15274"/>
          <a:stretch>
            <a:fillRect/>
          </a:stretch>
        </p:blipFill>
        <p:spPr bwMode="auto">
          <a:xfrm>
            <a:off x="592139" y="6007101"/>
            <a:ext cx="20923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28601" y="1464304"/>
            <a:ext cx="8616462" cy="3904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就是桌面操作系统中的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文件夹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通常我们将根目录定义为“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，而一个目录与其子目录的分隔符，也用“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分隔。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\Student\</a:t>
            </a:r>
            <a:r>
              <a:rPr lang="en-US" altLang="zh-CN" sz="2400" dirty="0">
                <a:solidFill>
                  <a:schemeClr val="bg2"/>
                </a:solidFill>
              </a:rPr>
              <a:t>Name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，意思是从根目录起，第一级子目录为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Student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，而</a:t>
            </a:r>
            <a:r>
              <a:rPr lang="en-US" altLang="zh-CN" sz="2400" dirty="0">
                <a:solidFill>
                  <a:schemeClr val="bg2"/>
                </a:solidFill>
              </a:rPr>
              <a:t>Name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的子目录，也是根目录的第二级子目录；而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Student\</a:t>
            </a:r>
            <a:r>
              <a:rPr lang="en-US" altLang="zh-CN" sz="2400" dirty="0">
                <a:solidFill>
                  <a:schemeClr val="bg2"/>
                </a:solidFill>
              </a:rPr>
              <a:t>Name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，意思则为，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Student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为当前目录的一个子目录，而</a:t>
            </a:r>
            <a:r>
              <a:rPr lang="en-US" altLang="zh-CN" sz="2400" dirty="0">
                <a:solidFill>
                  <a:schemeClr val="bg2"/>
                </a:solidFill>
              </a:rPr>
              <a:t>Name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则为当前目录的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的子目录。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6533173-BEA7-4F71-B596-BEF418CB7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85" y="666000"/>
            <a:ext cx="7274245" cy="58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目录（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directory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7"/>
          <p:cNvSpPr txBox="1">
            <a:spLocks noChangeArrowheads="1"/>
          </p:cNvSpPr>
          <p:nvPr/>
        </p:nvSpPr>
        <p:spPr bwMode="auto">
          <a:xfrm>
            <a:off x="6497750" y="3230065"/>
            <a:ext cx="2575904" cy="1728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绝对路径</a:t>
            </a:r>
            <a:endParaRPr lang="en-US" altLang="zh-CN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相对路径</a:t>
            </a:r>
            <a:endParaRPr lang="en-US" sz="32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4EEA675-2281-48F9-A67B-C8F08A8A1289}"/>
              </a:ext>
            </a:extLst>
          </p:cNvPr>
          <p:cNvGrpSpPr/>
          <p:nvPr/>
        </p:nvGrpSpPr>
        <p:grpSpPr>
          <a:xfrm>
            <a:off x="162348" y="2755852"/>
            <a:ext cx="6122435" cy="2997531"/>
            <a:chOff x="2354567" y="694114"/>
            <a:chExt cx="6119564" cy="3683146"/>
          </a:xfrm>
        </p:grpSpPr>
        <p:sp>
          <p:nvSpPr>
            <p:cNvPr id="20484" name="Text Box 8"/>
            <p:cNvSpPr txBox="1">
              <a:spLocks noChangeArrowheads="1"/>
            </p:cNvSpPr>
            <p:nvPr/>
          </p:nvSpPr>
          <p:spPr bwMode="auto">
            <a:xfrm>
              <a:off x="5867400" y="694114"/>
              <a:ext cx="304800" cy="642894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bg2"/>
                  </a:solidFill>
                </a:rPr>
                <a:t>\</a:t>
              </a:r>
            </a:p>
          </p:txBody>
        </p:sp>
        <p:sp>
          <p:nvSpPr>
            <p:cNvPr id="20485" name="Line 9"/>
            <p:cNvSpPr>
              <a:spLocks noChangeShapeType="1"/>
            </p:cNvSpPr>
            <p:nvPr/>
          </p:nvSpPr>
          <p:spPr bwMode="auto">
            <a:xfrm>
              <a:off x="4343400" y="1781175"/>
              <a:ext cx="3505200" cy="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6" name="Line 10"/>
            <p:cNvSpPr>
              <a:spLocks noChangeShapeType="1"/>
            </p:cNvSpPr>
            <p:nvPr/>
          </p:nvSpPr>
          <p:spPr bwMode="auto">
            <a:xfrm flipV="1">
              <a:off x="6019800" y="1323975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8" name="Line 12"/>
            <p:cNvSpPr>
              <a:spLocks noChangeShapeType="1"/>
            </p:cNvSpPr>
            <p:nvPr/>
          </p:nvSpPr>
          <p:spPr bwMode="auto">
            <a:xfrm>
              <a:off x="6019800" y="1781175"/>
              <a:ext cx="0" cy="5334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9" name="Line 13"/>
            <p:cNvSpPr>
              <a:spLocks noChangeShapeType="1"/>
            </p:cNvSpPr>
            <p:nvPr/>
          </p:nvSpPr>
          <p:spPr bwMode="auto">
            <a:xfrm>
              <a:off x="7848600" y="1781175"/>
              <a:ext cx="0" cy="5334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Text Box 14"/>
            <p:cNvSpPr txBox="1">
              <a:spLocks noChangeArrowheads="1"/>
            </p:cNvSpPr>
            <p:nvPr/>
          </p:nvSpPr>
          <p:spPr bwMode="auto">
            <a:xfrm>
              <a:off x="3582797" y="2343972"/>
              <a:ext cx="1254509" cy="567260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chemeClr val="bg2"/>
                  </a:solidFill>
                </a:rPr>
                <a:t>Student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0491" name="Text Box 15"/>
            <p:cNvSpPr txBox="1">
              <a:spLocks noChangeArrowheads="1"/>
            </p:cNvSpPr>
            <p:nvPr/>
          </p:nvSpPr>
          <p:spPr bwMode="auto">
            <a:xfrm>
              <a:off x="5257800" y="2338947"/>
              <a:ext cx="1333499" cy="567260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bg2"/>
                  </a:solidFill>
                </a:rPr>
                <a:t>Teacher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0492" name="Text Box 17"/>
            <p:cNvSpPr txBox="1">
              <a:spLocks noChangeArrowheads="1"/>
            </p:cNvSpPr>
            <p:nvPr/>
          </p:nvSpPr>
          <p:spPr bwMode="auto">
            <a:xfrm>
              <a:off x="6926211" y="2330481"/>
              <a:ext cx="1547920" cy="567260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bg2"/>
                  </a:solidFill>
                </a:rPr>
                <a:t>Instructor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0493" name="Line 18"/>
            <p:cNvSpPr>
              <a:spLocks noChangeShapeType="1"/>
            </p:cNvSpPr>
            <p:nvPr/>
          </p:nvSpPr>
          <p:spPr bwMode="auto">
            <a:xfrm flipV="1">
              <a:off x="2971800" y="3338513"/>
              <a:ext cx="2743200" cy="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Line 19"/>
            <p:cNvSpPr>
              <a:spLocks noChangeShapeType="1"/>
            </p:cNvSpPr>
            <p:nvPr/>
          </p:nvSpPr>
          <p:spPr bwMode="auto">
            <a:xfrm>
              <a:off x="4343400" y="2906208"/>
              <a:ext cx="0" cy="416132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0495" name="Line 20"/>
            <p:cNvSpPr>
              <a:spLocks noChangeShapeType="1"/>
            </p:cNvSpPr>
            <p:nvPr/>
          </p:nvSpPr>
          <p:spPr bwMode="auto">
            <a:xfrm>
              <a:off x="2971800" y="3352800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21"/>
            <p:cNvSpPr>
              <a:spLocks noChangeShapeType="1"/>
            </p:cNvSpPr>
            <p:nvPr/>
          </p:nvSpPr>
          <p:spPr bwMode="auto">
            <a:xfrm>
              <a:off x="4343400" y="3352800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22"/>
            <p:cNvSpPr>
              <a:spLocks noChangeShapeType="1"/>
            </p:cNvSpPr>
            <p:nvPr/>
          </p:nvSpPr>
          <p:spPr bwMode="auto">
            <a:xfrm>
              <a:off x="5715000" y="3352800"/>
              <a:ext cx="0" cy="45720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Text Box 26"/>
            <p:cNvSpPr txBox="1">
              <a:spLocks noChangeArrowheads="1"/>
            </p:cNvSpPr>
            <p:nvPr/>
          </p:nvSpPr>
          <p:spPr bwMode="auto">
            <a:xfrm>
              <a:off x="2354567" y="3810000"/>
              <a:ext cx="1074434" cy="567260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bg2"/>
                  </a:solidFill>
                </a:rPr>
                <a:t>Name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0499" name="Text Box 27"/>
            <p:cNvSpPr txBox="1">
              <a:spLocks noChangeArrowheads="1"/>
            </p:cNvSpPr>
            <p:nvPr/>
          </p:nvSpPr>
          <p:spPr bwMode="auto">
            <a:xfrm>
              <a:off x="3702009" y="3810000"/>
              <a:ext cx="1283063" cy="567260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bg2"/>
                  </a:solidFill>
                </a:rPr>
                <a:t>C</a:t>
              </a:r>
              <a:r>
                <a:rPr lang="en-US" sz="2400" dirty="0">
                  <a:solidFill>
                    <a:schemeClr val="bg2"/>
                  </a:solidFill>
                </a:rPr>
                <a:t>ollege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0500" name="Text Box 28"/>
            <p:cNvSpPr txBox="1">
              <a:spLocks noChangeArrowheads="1"/>
            </p:cNvSpPr>
            <p:nvPr/>
          </p:nvSpPr>
          <p:spPr bwMode="auto">
            <a:xfrm>
              <a:off x="5257800" y="3810000"/>
              <a:ext cx="979653" cy="567260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bg2"/>
                  </a:solidFill>
                </a:rPr>
                <a:t>Class</a:t>
              </a:r>
              <a:endParaRPr lang="en-US" dirty="0">
                <a:solidFill>
                  <a:schemeClr val="bg2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EFB6233-3A7D-4D35-9047-07A65BD586B9}"/>
              </a:ext>
            </a:extLst>
          </p:cNvPr>
          <p:cNvSpPr txBox="1"/>
          <p:nvPr/>
        </p:nvSpPr>
        <p:spPr>
          <a:xfrm>
            <a:off x="519000" y="1599086"/>
            <a:ext cx="82469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zh-CN" altLang="en-US" sz="32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是用户在磁盘上寻找文件时，所历经的目录线路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B6F3D31B-692F-403C-8369-9CEC52900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000" y="833053"/>
            <a:ext cx="8077200" cy="59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路径（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9" name="Line 19">
            <a:extLst>
              <a:ext uri="{FF2B5EF4-FFF2-40B4-BE49-F238E27FC236}">
                <a16:creationId xmlns:a16="http://schemas.microsoft.com/office/drawing/2014/main" id="{74AEFE58-FB1B-44F4-B44C-8173DC1B4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2112" y="3657901"/>
            <a:ext cx="2" cy="434108"/>
          </a:xfrm>
          <a:prstGeom prst="line">
            <a:avLst/>
          </a:prstGeom>
          <a:noFill/>
          <a:ln w="9525" cmpd="sng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13492" y="1668430"/>
            <a:ext cx="7848600" cy="1955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盘符、光标、目录、路径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文件名、文件通配符、文件属性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804782E-3299-4C88-916D-0584247E3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492" y="815469"/>
            <a:ext cx="8077200" cy="65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</p:txBody>
      </p:sp>
    </p:spTree>
    <p:extLst>
      <p:ext uri="{BB962C8B-B14F-4D97-AF65-F5344CB8AC3E}">
        <p14:creationId xmlns:p14="http://schemas.microsoft.com/office/powerpoint/2010/main" val="2391165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0770" y="1447564"/>
            <a:ext cx="8690148" cy="2797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中，文件名的长度限制为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个字符的文件名和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个字符的扩展名。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Windows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桌面系统上的长文件名，在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状态下都变得面目全非。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</a:p>
        </p:txBody>
      </p:sp>
      <p:sp>
        <p:nvSpPr>
          <p:cNvPr id="22533" name="Text Box 23"/>
          <p:cNvSpPr txBox="1">
            <a:spLocks noChangeArrowheads="1"/>
          </p:cNvSpPr>
          <p:nvPr/>
        </p:nvSpPr>
        <p:spPr bwMode="auto">
          <a:xfrm>
            <a:off x="220770" y="4307238"/>
            <a:ext cx="47977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Win7/Win10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下的长文件名：</a:t>
            </a:r>
          </a:p>
        </p:txBody>
      </p:sp>
      <p:sp>
        <p:nvSpPr>
          <p:cNvPr id="22534" name="Text Box 24"/>
          <p:cNvSpPr txBox="1">
            <a:spLocks noChangeArrowheads="1"/>
          </p:cNvSpPr>
          <p:nvPr/>
        </p:nvSpPr>
        <p:spPr bwMode="auto">
          <a:xfrm>
            <a:off x="294162" y="4831530"/>
            <a:ext cx="47977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状态下的长文件名：</a:t>
            </a:r>
          </a:p>
        </p:txBody>
      </p:sp>
      <p:sp>
        <p:nvSpPr>
          <p:cNvPr id="22535" name="Text Box 25"/>
          <p:cNvSpPr txBox="1">
            <a:spLocks noChangeArrowheads="1"/>
          </p:cNvSpPr>
          <p:nvPr/>
        </p:nvSpPr>
        <p:spPr bwMode="auto">
          <a:xfrm>
            <a:off x="294161" y="5342758"/>
            <a:ext cx="8731305" cy="1135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注：长文件名在纯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状态下的显示，是采用这样的方法：取长文件名的头六个字符加上一个“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~”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符号和一个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一位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的数字。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1FBA91B-A4FD-401E-9684-C0B698747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41" y="780300"/>
            <a:ext cx="10178684" cy="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文件名（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File Name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22A35F-5542-4F0A-A5C7-36FC684EE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683" y="4237465"/>
            <a:ext cx="5016317" cy="4933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755B286-F94D-4EF2-BEAA-AD0AD4D83B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" b="6504"/>
          <a:stretch/>
        </p:blipFill>
        <p:spPr>
          <a:xfrm>
            <a:off x="4127684" y="4869612"/>
            <a:ext cx="3644716" cy="4450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246440" y="1366185"/>
            <a:ext cx="8719760" cy="5467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文件通配符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是为了让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命令便于批量处理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文件，而采用的一种文件名的符号替换方法。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是一个多字符的通配符，一个“*”可以搭配一个或多个字符。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是一个单字符的通配符，一个“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?”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只能搭配一个字符。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A*.*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，是以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为开头字母的所有文件。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a?????.exe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，是以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为开头字母，文件名长度为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*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s.txt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，是以字母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为文件名结尾的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后缀的文件。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??c???.pdf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，是文件名第三个字符为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，文件名长度为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个字符的</a:t>
            </a:r>
            <a:r>
              <a:rPr lang="en-US" altLang="zh-CN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后缀的文件。</a:t>
            </a:r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0FA30EF-59CE-4A63-B4DF-675901742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439" y="718754"/>
            <a:ext cx="10178684" cy="58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文件通配符（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File Wildcard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F48E09CE-A9E0-4B99-838C-D242393B2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46" y="920977"/>
            <a:ext cx="10178684" cy="57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文件属性（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File Attribute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9A049F-2C9A-434C-A881-5B2F9CCD0D19}"/>
              </a:ext>
            </a:extLst>
          </p:cNvPr>
          <p:cNvSpPr txBox="1"/>
          <p:nvPr/>
        </p:nvSpPr>
        <p:spPr>
          <a:xfrm>
            <a:off x="123346" y="1685018"/>
            <a:ext cx="8941523" cy="324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文件属性查看方式可以分为两种：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第一种是指利用</a:t>
            </a:r>
            <a:r>
              <a:rPr lang="en-US" altLang="zh-CN" sz="28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第二种是指利用</a:t>
            </a:r>
            <a:r>
              <a:rPr lang="en-US" altLang="zh-CN" sz="28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列表命令可以看到的文件特征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BC9611-A59C-465C-A20D-4E6D1A8A5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471" y="4821595"/>
            <a:ext cx="181952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0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57456" y="1163390"/>
            <a:ext cx="8361070" cy="96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文档属性</a:t>
            </a:r>
            <a:r>
              <a:rPr 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(A)</a:t>
            </a:r>
            <a:endParaRPr lang="zh-CN" altLang="en-US" sz="1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准备存档的文件。一旦创建，自带这个属性。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这个属性一般不用理。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48E09CE-A9E0-4B99-838C-D242393B2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454" y="657208"/>
            <a:ext cx="10178684" cy="60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文件属性（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File Attribute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9EF192-A787-4007-84AC-75486CB84F23}"/>
              </a:ext>
            </a:extLst>
          </p:cNvPr>
          <p:cNvSpPr txBox="1"/>
          <p:nvPr/>
        </p:nvSpPr>
        <p:spPr>
          <a:xfrm>
            <a:off x="457455" y="2127737"/>
            <a:ext cx="8501907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隐藏属性</a:t>
            </a:r>
            <a:r>
              <a:rPr lang="en-US" altLang="zh-CN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(H)</a:t>
            </a:r>
            <a:endParaRPr lang="en-US" altLang="zh-CN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如果一个文件具有</a:t>
            </a: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属性，那么在</a:t>
            </a:r>
            <a:r>
              <a:rPr lang="en-US" altLang="zh-CN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时候，就看不到，只能利用加参数</a:t>
            </a:r>
            <a:r>
              <a:rPr lang="en-US" altLang="zh-CN" sz="20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/ah,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才能看到。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98E68F-B418-485F-A6FE-1B3FA7632756}"/>
              </a:ext>
            </a:extLst>
          </p:cNvPr>
          <p:cNvSpPr txBox="1"/>
          <p:nvPr/>
        </p:nvSpPr>
        <p:spPr>
          <a:xfrm>
            <a:off x="518485" y="5260441"/>
            <a:ext cx="8239011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只读属性</a:t>
            </a:r>
            <a:r>
              <a:rPr lang="en-US" altLang="zh-CN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(R)</a:t>
            </a:r>
            <a:endParaRPr lang="en-US" altLang="zh-CN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如果一个文件具有</a:t>
            </a:r>
            <a:r>
              <a:rPr lang="en-US" altLang="zh-CN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属性，则不能被编辑和修改。</a:t>
            </a:r>
            <a:endParaRPr lang="en-US" altLang="zh-CN" sz="20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0BB00F-49C3-4C53-B504-4B4FB2F7981F}"/>
              </a:ext>
            </a:extLst>
          </p:cNvPr>
          <p:cNvSpPr txBox="1"/>
          <p:nvPr/>
        </p:nvSpPr>
        <p:spPr>
          <a:xfrm>
            <a:off x="457456" y="3695846"/>
            <a:ext cx="8501908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系统文件属性</a:t>
            </a:r>
            <a:r>
              <a:rPr lang="en-US" altLang="zh-CN" sz="2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(S)</a:t>
            </a:r>
            <a:endParaRPr lang="zh-CN" altLang="en-US" sz="16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系统文件属性，是指这一个文件是系统文件，在系统启动和运行过程中可能会用到，不能被删除，也不能被编辑和修改。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22285" y="1643682"/>
            <a:ext cx="7848600" cy="1955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盘符、目录、路径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文件名、文件通配符、文件属性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804782E-3299-4C88-916D-0584247E3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85" y="666000"/>
            <a:ext cx="8077200" cy="64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</p:txBody>
      </p:sp>
    </p:spTree>
    <p:extLst>
      <p:ext uri="{BB962C8B-B14F-4D97-AF65-F5344CB8AC3E}">
        <p14:creationId xmlns:p14="http://schemas.microsoft.com/office/powerpoint/2010/main" val="190166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-77138" y="1149915"/>
            <a:ext cx="8754891" cy="389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indent="-258763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可执行文件常见的有三类：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</a:p>
          <a:p>
            <a:pPr marL="1257300" lvl="2" indent="-258763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EXE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COM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是可执行程序，它们所包含的是机器指令</a:t>
            </a:r>
          </a:p>
          <a:p>
            <a:pPr marL="1257300" lvl="2" indent="-258763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里面所记录的是一些可执行的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命令（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命令的集合）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C88DABB-6C1C-4FBC-94D1-8971976CE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7" y="868223"/>
            <a:ext cx="8677753" cy="70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可执行文件（</a:t>
            </a:r>
            <a:r>
              <a:rPr lang="en-GB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Executable File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8A7B63-713F-4A62-95EB-A145CCCB8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308" y="4999436"/>
            <a:ext cx="1566018" cy="156601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457325" y="1647826"/>
            <a:ext cx="7848600" cy="295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EA870D"/>
              </a:buClr>
            </a:pP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45A324A-F6E0-469B-BF4A-35163413054A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654051"/>
            <a:ext cx="7124700" cy="815975"/>
          </a:xfrm>
          <a:prstGeom prst="rect">
            <a:avLst/>
          </a:prstGeom>
        </p:spPr>
        <p:txBody>
          <a:bodyPr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620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457325" y="1647826"/>
            <a:ext cx="7848600" cy="295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EA870D"/>
              </a:buClr>
            </a:pP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sp>
        <p:nvSpPr>
          <p:cNvPr id="12" name="Rounded Rectangular Callout 105">
            <a:extLst>
              <a:ext uri="{FF2B5EF4-FFF2-40B4-BE49-F238E27FC236}">
                <a16:creationId xmlns:a16="http://schemas.microsoft.com/office/drawing/2014/main" id="{5FA299BB-3D83-46A5-B93A-CC042E5C3BF5}"/>
              </a:ext>
            </a:extLst>
          </p:cNvPr>
          <p:cNvSpPr>
            <a:spLocks noChangeAspect="1"/>
          </p:cNvSpPr>
          <p:nvPr/>
        </p:nvSpPr>
        <p:spPr bwMode="auto">
          <a:xfrm>
            <a:off x="11114" y="4941888"/>
            <a:ext cx="611187" cy="62865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Rounded Rectangular Callout 119">
            <a:extLst>
              <a:ext uri="{FF2B5EF4-FFF2-40B4-BE49-F238E27FC236}">
                <a16:creationId xmlns:a16="http://schemas.microsoft.com/office/drawing/2014/main" id="{4083C11A-6A22-43E4-B3F1-C7F38E959661}"/>
              </a:ext>
            </a:extLst>
          </p:cNvPr>
          <p:cNvSpPr>
            <a:spLocks noChangeAspect="1"/>
          </p:cNvSpPr>
          <p:nvPr/>
        </p:nvSpPr>
        <p:spPr bwMode="auto">
          <a:xfrm>
            <a:off x="155576" y="2698751"/>
            <a:ext cx="466725" cy="479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" name="Rounded Rectangular Callout 120">
            <a:extLst>
              <a:ext uri="{FF2B5EF4-FFF2-40B4-BE49-F238E27FC236}">
                <a16:creationId xmlns:a16="http://schemas.microsoft.com/office/drawing/2014/main" id="{25C95166-1D09-4FE4-BCBB-6FF0670D45D6}"/>
              </a:ext>
            </a:extLst>
          </p:cNvPr>
          <p:cNvSpPr>
            <a:spLocks noChangeAspect="1"/>
          </p:cNvSpPr>
          <p:nvPr/>
        </p:nvSpPr>
        <p:spPr bwMode="auto">
          <a:xfrm>
            <a:off x="474664" y="3167064"/>
            <a:ext cx="458787" cy="4714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" name="Rounded Rectangular Callout 121">
            <a:extLst>
              <a:ext uri="{FF2B5EF4-FFF2-40B4-BE49-F238E27FC236}">
                <a16:creationId xmlns:a16="http://schemas.microsoft.com/office/drawing/2014/main" id="{BB00E429-F63D-458A-AC3F-8A12C0D71263}"/>
              </a:ext>
            </a:extLst>
          </p:cNvPr>
          <p:cNvSpPr>
            <a:spLocks noChangeAspect="1"/>
          </p:cNvSpPr>
          <p:nvPr/>
        </p:nvSpPr>
        <p:spPr bwMode="auto">
          <a:xfrm>
            <a:off x="269876" y="3382963"/>
            <a:ext cx="352425" cy="3603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Rounded Rectangular Callout 123">
            <a:extLst>
              <a:ext uri="{FF2B5EF4-FFF2-40B4-BE49-F238E27FC236}">
                <a16:creationId xmlns:a16="http://schemas.microsoft.com/office/drawing/2014/main" id="{D6075A7D-3919-403F-9D0E-90588EC95993}"/>
              </a:ext>
            </a:extLst>
          </p:cNvPr>
          <p:cNvSpPr>
            <a:spLocks noChangeAspect="1"/>
          </p:cNvSpPr>
          <p:nvPr/>
        </p:nvSpPr>
        <p:spPr bwMode="auto">
          <a:xfrm>
            <a:off x="639763" y="3333751"/>
            <a:ext cx="608012" cy="6254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Rounded Rectangular Callout 124">
            <a:extLst>
              <a:ext uri="{FF2B5EF4-FFF2-40B4-BE49-F238E27FC236}">
                <a16:creationId xmlns:a16="http://schemas.microsoft.com/office/drawing/2014/main" id="{220DC66C-6840-4792-8707-5D51D276AA77}"/>
              </a:ext>
            </a:extLst>
          </p:cNvPr>
          <p:cNvSpPr>
            <a:spLocks noChangeAspect="1"/>
          </p:cNvSpPr>
          <p:nvPr/>
        </p:nvSpPr>
        <p:spPr bwMode="auto">
          <a:xfrm>
            <a:off x="1" y="3479801"/>
            <a:ext cx="671513" cy="849313"/>
          </a:xfrm>
          <a:prstGeom prst="wedgeRoundRectCallout">
            <a:avLst>
              <a:gd name="adj1" fmla="val -6824"/>
              <a:gd name="adj2" fmla="val 62176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45A324A-F6E0-469B-BF4A-35163413054A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654051"/>
            <a:ext cx="7124700" cy="815975"/>
          </a:xfrm>
          <a:prstGeom prst="rect">
            <a:avLst/>
          </a:prstGeom>
        </p:spPr>
        <p:txBody>
          <a:bodyPr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255232" y="1654262"/>
            <a:ext cx="8783993" cy="389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切换盘符命令</a:t>
            </a:r>
            <a:r>
              <a:rPr 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X: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现在，我们引入一个当前盘的概念，当前盘，顾名思义，就是当前正在使用的盘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或分区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如果要切换当前盘，就要使用切换盘符命令“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X:”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我们当前盘是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盘，如果想要切换到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盘，只需输入命令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E:”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即可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801BD97-1521-4A4D-8A8B-842135331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31" y="938561"/>
            <a:ext cx="7967349" cy="64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492623" y="1234450"/>
            <a:ext cx="8229346" cy="6028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改变当前目录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cd(change directory)</a:t>
            </a:r>
            <a:endParaRPr 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改变当前目录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内部命令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 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:][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路径名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]〈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子目录名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</a:t>
            </a:r>
            <a:endParaRPr lang="zh-CN" alt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或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..   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\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c:\&gt;cd fox\user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（进入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fox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子目录下的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子目录）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c:\fox\user&gt;cd .. (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退回上一级根目录，注意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后面跟着两个点</a:t>
            </a: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"..“)</a:t>
            </a:r>
            <a:endParaRPr lang="zh-CN" altLang="en-US" sz="24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c:\fox&gt;cd \ 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（返回到根目录）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A0F0F04-D052-4814-AE61-F8EE1009A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623" y="727547"/>
            <a:ext cx="7248765" cy="58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187034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299192" y="1257342"/>
            <a:ext cx="7848600" cy="324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建立子目录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</a:t>
            </a:r>
            <a:r>
              <a:rPr 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(make directory)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创建新的子目录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：内部命令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 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:][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路径名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]〈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子目录名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</a:t>
            </a:r>
            <a:endParaRPr lang="zh-CN" alt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B089A64-1F78-49A4-AD91-C03F73B1F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192" y="630831"/>
            <a:ext cx="10178684" cy="57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3B30EC39-A3A8-4287-B100-6F066F782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192" y="3807484"/>
            <a:ext cx="10741152" cy="324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删除子目录</a:t>
            </a:r>
            <a:r>
              <a:rPr lang="en-US" altLang="zh-CN" sz="2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(remove directory)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从指定的磁盘删除了目录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内部命令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8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:][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路径名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子目录名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>
              <a:lnSpc>
                <a:spcPct val="150000"/>
              </a:lnSpc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0D2BBDC-AA9D-443C-9516-77C809EC9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261" y="4743288"/>
            <a:ext cx="1714739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43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264024" y="1481896"/>
            <a:ext cx="8984615" cy="389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显示磁盘目录</a:t>
            </a:r>
            <a:r>
              <a:rPr lang="en-US" altLang="zh-CN" sz="2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(directory)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显示磁盘目录的内容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内部命令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8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:][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路径名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][/p][/w]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[/A[[:]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]][/O[:]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排列顺序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]][/S]</a:t>
            </a:r>
          </a:p>
          <a:p>
            <a:pPr>
              <a:lnSpc>
                <a:spcPct val="150000"/>
              </a:lnSpc>
            </a:pP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7B545C3-58B2-421D-B147-F4C6A4C48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24" y="712006"/>
            <a:ext cx="10178684" cy="58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F6D5B9-9B7F-4228-B342-B750ED844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471" y="4993063"/>
            <a:ext cx="181952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70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4"/>
          <p:cNvSpPr txBox="1">
            <a:spLocks noChangeArrowheads="1"/>
          </p:cNvSpPr>
          <p:nvPr/>
        </p:nvSpPr>
        <p:spPr bwMode="auto">
          <a:xfrm>
            <a:off x="113100" y="938119"/>
            <a:ext cx="9107100" cy="55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：分屏显示。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当欲查看的目录太多，无法在一屏显示完屏幕会一直往上卷，加上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参数后，屏幕上会分面一次显示部分行的文件信息，然后暂停，并提示；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press any key to continue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（按任意键继续）。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：加上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只显示文件名。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至于文件大小及建立的日期和时间则都省略。加上参数后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每行可以显示五个文件名。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显示具有指定属性的文件。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只读文件 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隐藏文件 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准备存档的文件     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系统文件      </a:t>
            </a:r>
            <a:endParaRPr lang="en-US" altLang="zh-CN" sz="20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/O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用分类顺序列出文件。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排列顺序：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按名称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字母顺序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按大小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从小到大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  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按扩展名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字母顺序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    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按日期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从先到后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 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显示指定目录和所有子目录中的文件。</a:t>
            </a: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4DE027-50F9-4417-8387-A4F720463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85" y="515815"/>
            <a:ext cx="7722990" cy="57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说明：</a:t>
            </a:r>
          </a:p>
        </p:txBody>
      </p:sp>
    </p:spTree>
    <p:extLst>
      <p:ext uri="{BB962C8B-B14F-4D97-AF65-F5344CB8AC3E}">
        <p14:creationId xmlns:p14="http://schemas.microsoft.com/office/powerpoint/2010/main" val="2092052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16777" y="1301250"/>
            <a:ext cx="8309746" cy="260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复制文件命令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主要有两个作用：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创建小型的文本文件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复制文件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24DD46C-8762-4F28-9BF0-E8552237C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77" y="666000"/>
            <a:ext cx="8104583" cy="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D7A22B-7069-46CE-8E4E-8CCA7DF5D060}"/>
              </a:ext>
            </a:extLst>
          </p:cNvPr>
          <p:cNvSpPr txBox="1"/>
          <p:nvPr/>
        </p:nvSpPr>
        <p:spPr>
          <a:xfrm>
            <a:off x="316777" y="3900015"/>
            <a:ext cx="8827223" cy="260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创建一个小型的文本文件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con test.txt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作用：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将键盘上输入的文本信息以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码的形式存储到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test.txt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文本文件中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04702" y="1364380"/>
            <a:ext cx="8475530" cy="575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复制文件命令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源盘或源目录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源盘或源目录 目的盘或目的目录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例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 c:\*.*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盘根目录下的所有文件拷到当前目录下。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例</a:t>
            </a:r>
            <a:r>
              <a:rPr lang="en-US" altLang="zh-CN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 d:\txt\*.*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盘上，根目录下的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子目录中的所有文件拷贝到当前目录下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  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E1C644C-BBA4-405A-8965-56D8A8B45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701" y="701169"/>
            <a:ext cx="7841966" cy="62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>
            <a:extLst>
              <a:ext uri="{FF2B5EF4-FFF2-40B4-BE49-F238E27FC236}">
                <a16:creationId xmlns:a16="http://schemas.microsoft.com/office/drawing/2014/main" id="{0BDD547A-4963-4FB9-BCC1-7092E8847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6250"/>
            <a:ext cx="9144000" cy="63817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8D8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zh-CN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78324" y="1215671"/>
            <a:ext cx="8501907" cy="5757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复制文件命令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 c:\*.*  e: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盘根目录下的所有文件拷到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盘的当前目录下。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 a:\*.*  d:\txt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这个命令是将软盘上的所有文件复制到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盘根目录下的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子目录中。</a:t>
            </a: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copy  d:\txt\*.*  e:\txt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盘，根目录下的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子目录中的所有文件拷贝到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盘的根目录的</a:t>
            </a:r>
            <a:r>
              <a:rPr 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子目录中。</a:t>
            </a:r>
            <a:endParaRPr lang="en-US" altLang="zh-CN" sz="2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dir</a:t>
            </a: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&gt;testclass.txt</a:t>
            </a: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这个命令是将应当输出到屏幕上的消息写入</a:t>
            </a:r>
            <a:r>
              <a:rPr lang="en-US" altLang="zh-CN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sz="2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文本文档中。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2D17A96-D158-4F4F-94EE-38B87108A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23" y="595661"/>
            <a:ext cx="7811237" cy="620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99192" y="1873758"/>
            <a:ext cx="9530608" cy="389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文件改名命令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ren(rename)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更改文件名称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内部命令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 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:][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]〈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旧文件名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〉〈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新文件名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8D8EC53-D813-4F58-9DEE-9FC24AEDE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192" y="1079238"/>
            <a:ext cx="10178684" cy="604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D0E9FD-4AFD-4703-BF96-6971087A0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038" y="4868997"/>
            <a:ext cx="181952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79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90401" y="1538874"/>
            <a:ext cx="8853600" cy="4643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删除命令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del</a:t>
            </a:r>
            <a:r>
              <a:rPr 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(delete)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目的文件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 *.bak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这个命令是将当前目录下所有后缀名为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bak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文件删除。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例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 c:\*.bak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这个命令是将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盘根目录下所有后缀名为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sz="24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bak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文件删除。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del c:\*.*</a:t>
            </a:r>
          </a:p>
          <a:p>
            <a:pPr algn="ctr"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15569C-4B93-429F-B9D9-3EA7F376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00" y="718755"/>
            <a:ext cx="7938255" cy="63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29188" y="623630"/>
            <a:ext cx="6366364" cy="762000"/>
          </a:xfrm>
          <a:noFill/>
        </p:spPr>
        <p:txBody>
          <a:bodyPr/>
          <a:lstStyle/>
          <a:p>
            <a:pPr algn="l" eaLnBrk="1" hangingPunct="1"/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805521A-BF4E-4062-A88C-C825E4BF3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16265" y="1454196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endParaRPr lang="zh-CN" altLang="en-US" sz="3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B00F825-2168-4345-B39E-5E5A4F2FB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88" y="1475891"/>
            <a:ext cx="8733458" cy="3894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 — </a:t>
            </a:r>
            <a:r>
              <a:rPr lang="en-US" altLang="zh-CN" sz="28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Disk Operating System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现在已经是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时代，为什么还要提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计算机维护，有时需处理一些棘手问题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系统备份和恢复，也要进入纯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状态，并运行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GHOST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程序，涉及到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3D1DA4-A075-41E4-A0D8-D6A38D7C8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83" y="4966669"/>
            <a:ext cx="181952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3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07984" y="1479515"/>
            <a:ext cx="8449154" cy="474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移动命令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move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move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源文件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命令格式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move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源文件 目的盘或目的目录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这个命令的用途，是将源文件移动到目的盘或当前盘下。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move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命令不推荐使用，因为可能存在安全问题。为什么？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假设，你在移动大量文件时，如果在移动过程中意外停电，那么，你就可能有部分文件已经移动到目的盘，而还有部分文件保留在源盘上，这一结果很难处理。此外，还可能在停电时发生文件丢失的情况。所以，这个命令不推荐使用。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728F329-4BDD-4014-B17A-ADA2E67FD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84" y="753924"/>
            <a:ext cx="10178684" cy="5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78323" y="1387880"/>
            <a:ext cx="7968184" cy="5176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文件内容列表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type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微软雅黑" pitchFamily="34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文本文件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这个命令的用途，是将指定文本文件的内容列出来。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test.txt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列出当前目录下，文本文件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d.txt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的内容。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例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type c:\boot.ini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列出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盘根目录下，文本文件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boot.ini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的内容。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4068D4D-BBE6-44B7-8EB0-52502EDBA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23" y="780300"/>
            <a:ext cx="8282100" cy="57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16777" y="1355178"/>
            <a:ext cx="8827223" cy="5208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文件属性命令</a:t>
            </a:r>
            <a:r>
              <a:rPr lang="en-US" altLang="zh-CN" sz="32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endParaRPr lang="zh-CN" altLang="en-US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命令参数 文件名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是一个功能强大的显示和修改文件属性的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命令。但是，要掌握它，也有一定的难度。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前面，我们介绍过，文件有四个属性。分别是：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          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S(System),H(Hide),R(</a:t>
            </a:r>
            <a:r>
              <a:rPr lang="en-US" sz="24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Read</a:t>
            </a:r>
            <a:r>
              <a:rPr lang="en-US" altLang="zh-CN" sz="24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Only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),A(Archive)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如果要给一个文件添加或去除某个属性，可以使用开关“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+”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和“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-”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algn="ctr">
              <a:lnSpc>
                <a:spcPct val="150000"/>
              </a:lnSpc>
            </a:pPr>
            <a:endParaRPr lang="zh-CN" alt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6EB7AD1-98E2-449F-A436-250855DF9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77" y="727547"/>
            <a:ext cx="8115739" cy="62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78324" y="1399139"/>
            <a:ext cx="8449154" cy="511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文件属性命令</a:t>
            </a:r>
            <a:r>
              <a:rPr lang="en-US" altLang="zh-CN" sz="28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attrib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命令格式：</a:t>
            </a: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命令参数 文件名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-H +S *.txt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将当前目录下，后缀名为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.txt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的文件的隐藏属性去掉，并打开它们的系统文件属性。</a:t>
            </a:r>
            <a:endParaRPr lang="en-US" altLang="zh-CN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attrib -R -S -H *.sys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将当前目录下，后缀名为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.sys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的所有文件的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属性、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属性和</a:t>
            </a:r>
            <a:r>
              <a:rPr 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属性全部去掉。</a:t>
            </a:r>
          </a:p>
          <a:p>
            <a:pPr algn="ctr">
              <a:lnSpc>
                <a:spcPct val="150000"/>
              </a:lnSpc>
            </a:pPr>
            <a:endParaRPr lang="zh-CN" alt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6EB7AD1-98E2-449F-A436-250855DF9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23" y="771508"/>
            <a:ext cx="7768143" cy="62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526929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46438" y="1510155"/>
            <a:ext cx="8537077" cy="324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清屏 </a:t>
            </a:r>
            <a:r>
              <a:rPr lang="en-US" altLang="zh-CN" sz="28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cls</a:t>
            </a:r>
            <a:endParaRPr lang="zh-CN" altLang="en-US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适用场合：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屏幕上太乱了，或是屏幕上出现乱码了， 清除屏幕上显示内容但不影响电脑内部任何信息 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用法：</a:t>
            </a:r>
            <a:r>
              <a:rPr lang="en-US" altLang="zh-CN" sz="2800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cls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　 回车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A6CF2C8-EF9B-4C4E-8A97-869DE63C1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438" y="745131"/>
            <a:ext cx="7883396" cy="57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4122B9-42D5-4D40-B5A1-3B263FEF5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261" y="4760497"/>
            <a:ext cx="1714739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10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55231" y="1338967"/>
            <a:ext cx="8633792" cy="324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显示及修改日期</a:t>
            </a:r>
            <a:r>
              <a:rPr lang="en-US" altLang="zh-CN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date 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　　　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适用场合：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想知道或修改时间和日期 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用法：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date 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显示和改变当前日期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例：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C:\&gt;date 08-20-2019  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将日期改为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日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1E492A5-4F6A-4523-AF35-7302E91DF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31" y="727547"/>
            <a:ext cx="8365592" cy="66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7B79EC-6C4C-4EE0-83E8-FACE407C8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471" y="4916980"/>
            <a:ext cx="181952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1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2875" y="1543442"/>
            <a:ext cx="8710979" cy="454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适用场合：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执行快速格式化</a:t>
            </a:r>
            <a:endParaRPr lang="en-US" altLang="zh-CN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ipconfig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适用场合：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显示所有当前的 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网络配置值、刷新动态主机配置协议 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(DHCP) 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和域名系统 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(DNS) 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设置。使用不带参数的 </a:t>
            </a:r>
            <a:r>
              <a:rPr lang="en-US" altLang="zh-CN" sz="2800" dirty="0" err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ipconfig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可以显示所有适配器的 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地址、子网掩码、默认网关。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F9F8BA3-37CE-4908-A41C-21441B673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08" y="727546"/>
            <a:ext cx="7625041" cy="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552983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3074794" y="2615099"/>
            <a:ext cx="3668906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7200" b="1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  <a:sym typeface="Calibri" panose="020F0502020204030204" pitchFamily="34" charset="0"/>
              </a:rPr>
              <a:t>Thanks</a:t>
            </a:r>
            <a:endParaRPr lang="zh-CN" altLang="zh-CN" sz="7200" b="1" dirty="0">
              <a:solidFill>
                <a:schemeClr val="accent2"/>
              </a:solidFill>
              <a:latin typeface="幼圆" panose="02010509060101010101" pitchFamily="49" charset="-122"/>
              <a:ea typeface="幼圆" panose="02010509060101010101" pitchFamily="49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457325" y="1647826"/>
            <a:ext cx="7848600" cy="2959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EA870D"/>
              </a:buClr>
            </a:pP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endParaRPr lang="en-US" altLang="zh-CN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rgbClr val="EA870D"/>
              </a:buClr>
              <a:buFont typeface="微软雅黑" panose="020B0503020204020204" pitchFamily="34" charset="-122"/>
              <a:buChar char="￭"/>
            </a:pPr>
            <a:r>
              <a:rPr 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45A324A-F6E0-469B-BF4A-35163413054A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654051"/>
            <a:ext cx="7124700" cy="815975"/>
          </a:xfrm>
          <a:prstGeom prst="rect">
            <a:avLst/>
          </a:prstGeom>
        </p:spPr>
        <p:txBody>
          <a:bodyPr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5400">
                <a:solidFill>
                  <a:srgbClr val="ED5E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  录</a:t>
            </a:r>
            <a:endParaRPr lang="zh-CN" altLang="zh-CN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740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39973" y="1698510"/>
            <a:ext cx="7848600" cy="1955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盘符、光标、目录、路径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文件名、文件通配符、文件属性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804782E-3299-4C88-916D-0584247E3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38" y="701169"/>
            <a:ext cx="8077200" cy="55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88D491-8563-4549-9FD4-C280E811A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547" y="4738068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34362" y="1528056"/>
            <a:ext cx="8528285" cy="454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系统对于磁盘存储设备的标识符</a:t>
            </a:r>
            <a:endParaRPr lang="en-US" altLang="zh-CN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里，盘符作如下表示</a:t>
            </a:r>
          </a:p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单字母</a:t>
            </a:r>
            <a:r>
              <a:rPr 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:(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即单字母</a:t>
            </a:r>
            <a:r>
              <a:rPr 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+‘:’)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例如：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硬盘的第一个分区一般是</a:t>
            </a:r>
            <a:r>
              <a:rPr 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C:(c:)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；相应的，第二个分区是</a:t>
            </a:r>
            <a:r>
              <a:rPr 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D:(d:)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                                 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   </a:t>
            </a:r>
            <a:endParaRPr lang="zh-CN" alt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itchFamily="2" charset="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22176A-CB8F-4494-9192-73D21BE48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62" y="683584"/>
            <a:ext cx="6299932" cy="61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盘符（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Disk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890F35-FEE3-46C1-92E0-FE1BE2A0B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709" y="4927103"/>
            <a:ext cx="1819529" cy="18195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475038" y="1682706"/>
            <a:ext cx="7848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盘符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在桌面操作系统上的表现形式</a:t>
            </a:r>
            <a:endParaRPr 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39" y="3093045"/>
            <a:ext cx="8521522" cy="1988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CF6CDF59-5ED7-4020-811C-C502A91F2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038" y="701171"/>
            <a:ext cx="8077200" cy="60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anose="020F0502020204030204" pitchFamily="34" charset="0"/>
              </a:defRPr>
            </a:lvl1pPr>
            <a:lvl2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2pPr>
            <a:lvl3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3pPr>
            <a:lvl4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4pPr>
            <a:lvl5pPr marL="4572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5pPr>
            <a:lvl6pPr marL="9144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6pPr>
            <a:lvl7pPr marL="13716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7pPr>
            <a:lvl8pPr marL="18288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8pPr>
            <a:lvl9pPr marL="2286000" indent="-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盘符（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Disk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13894" y="815470"/>
            <a:ext cx="8695998" cy="29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光标（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Cursor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光标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：所谓光标，就是</a:t>
            </a:r>
            <a:r>
              <a:rPr 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窗口中用来标志输入字符位置的一个符号</a:t>
            </a:r>
            <a:r>
              <a:rPr 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或标志，这也就是光标这个词的来源</a:t>
            </a:r>
            <a:r>
              <a:rPr lang="en-US" sz="28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2FB548-5296-4DC4-9654-A625601D4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158" y="4562222"/>
            <a:ext cx="1819529" cy="1819529"/>
          </a:xfrm>
          <a:prstGeom prst="rect">
            <a:avLst/>
          </a:prstGeom>
        </p:spPr>
      </p:pic>
    </p:spTree>
  </p:cSld>
  <p:clrMapOvr>
    <a:masterClrMapping/>
  </p:clrMapOvr>
  <p:transition spd="slow">
    <p:spli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23346" y="491885"/>
            <a:ext cx="7831245" cy="1401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DOS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基本知识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光标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光标</a:t>
            </a:r>
            <a:r>
              <a:rPr lang="zh-CN" alt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：现在介绍键盘上几个控制光标的按键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81162" y="4418177"/>
            <a:ext cx="1046873" cy="461665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Del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282424" y="4418177"/>
            <a:ext cx="1106741" cy="461665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Delete</a:t>
            </a: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82424" y="2086671"/>
            <a:ext cx="1106741" cy="457200"/>
            <a:chOff x="0" y="0"/>
            <a:chExt cx="576" cy="288"/>
          </a:xfrm>
        </p:grpSpPr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192" y="144"/>
              <a:ext cx="240" cy="0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23092" y="2086671"/>
            <a:ext cx="1046873" cy="457200"/>
            <a:chOff x="0" y="0"/>
            <a:chExt cx="576" cy="288"/>
          </a:xfrm>
        </p:grpSpPr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 flipH="1">
              <a:off x="144" y="143"/>
              <a:ext cx="240" cy="1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81163" y="5420179"/>
            <a:ext cx="1046873" cy="461665"/>
          </a:xfrm>
          <a:prstGeom prst="rect">
            <a:avLst/>
          </a:prstGeom>
          <a:noFill/>
          <a:ln w="9525" cmpd="sng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Back</a:t>
            </a: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282424" y="5420178"/>
            <a:ext cx="1106741" cy="457200"/>
            <a:chOff x="0" y="0"/>
            <a:chExt cx="576" cy="288"/>
          </a:xfrm>
        </p:grpSpPr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 flipH="1">
              <a:off x="144" y="143"/>
              <a:ext cx="240" cy="1"/>
            </a:xfrm>
            <a:prstGeom prst="line">
              <a:avLst/>
            </a:prstGeom>
            <a:noFill/>
            <a:ln w="9525" cmpd="sng">
              <a:solidFill>
                <a:srgbClr val="C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576" cy="288"/>
            </a:xfrm>
            <a:prstGeom prst="rect">
              <a:avLst/>
            </a:prstGeom>
            <a:noFill/>
            <a:ln w="9525" cmpd="sng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2597925" y="2086671"/>
            <a:ext cx="6422984" cy="1631216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方向键，一般位于键盘的右侧，即四个方向键中的两个。它们的功能是在同一行里，移动光标而不影响已经输入的字符。等光标移动到指定的位置后，就可以在指定的位置插入字符。</a:t>
            </a:r>
            <a:endParaRPr lang="zh-CN" altLang="en-US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2721017" y="4404668"/>
            <a:ext cx="6299891" cy="523220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删除键，就是删除当前光标位置处</a:t>
            </a:r>
            <a:endParaRPr lang="zh-CN" altLang="en-US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2721016" y="5091200"/>
            <a:ext cx="6422984" cy="892552"/>
          </a:xfrm>
          <a:prstGeom prst="rect">
            <a:avLst/>
          </a:prstGeom>
          <a:noFill/>
          <a:ln w="9525" cmpd="sng">
            <a:solidFill>
              <a:srgbClr val="00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回退键，就是删除当前光标前一个的字符，并把光标向前移动。一般位于回车键的正上方。</a:t>
            </a:r>
            <a:endParaRPr lang="zh-CN" altLang="en-US" sz="28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split/>
  </p:transition>
</p:sld>
</file>

<file path=ppt/theme/theme1.xml><?xml version="1.0" encoding="utf-8"?>
<a:theme xmlns:a="http://schemas.openxmlformats.org/drawingml/2006/main" name="主题1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cs_templa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18EA79AA-29D7-44A8-A764-E992C7448D9C}" vid="{572E05D6-A090-40A8-AC16-77D63E97C40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E89117"/>
      </a:dk1>
      <a:lt1>
        <a:srgbClr val="FFFFFF"/>
      </a:lt1>
      <a:dk2>
        <a:srgbClr val="000000"/>
      </a:dk2>
      <a:lt2>
        <a:srgbClr val="FEDD78"/>
      </a:lt2>
      <a:accent1>
        <a:srgbClr val="3399FF"/>
      </a:accent1>
      <a:accent2>
        <a:srgbClr val="C4D73F"/>
      </a:accent2>
      <a:accent3>
        <a:srgbClr val="AAAAAA"/>
      </a:accent3>
      <a:accent4>
        <a:srgbClr val="DADADA"/>
      </a:accent4>
      <a:accent5>
        <a:srgbClr val="ADCAFF"/>
      </a:accent5>
      <a:accent6>
        <a:srgbClr val="B1C338"/>
      </a:accent6>
      <a:hlink>
        <a:srgbClr val="004C99"/>
      </a:hlink>
      <a:folHlink>
        <a:srgbClr val="004C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157258857</TotalTime>
  <Pages>0</Pages>
  <Words>3047</Words>
  <Characters>0</Characters>
  <Application>Microsoft Office PowerPoint</Application>
  <DocSecurity>0</DocSecurity>
  <PresentationFormat>全屏显示(4:3)</PresentationFormat>
  <Lines>0</Lines>
  <Paragraphs>323</Paragraphs>
  <Slides>37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华文新魏</vt:lpstr>
      <vt:lpstr>宋体</vt:lpstr>
      <vt:lpstr>微软雅黑</vt:lpstr>
      <vt:lpstr>幼圆</vt:lpstr>
      <vt:lpstr>Arial</vt:lpstr>
      <vt:lpstr>Calibri</vt:lpstr>
      <vt:lpstr>Times New Roman</vt:lpstr>
      <vt:lpstr>Wingdings</vt:lpstr>
      <vt:lpstr>Wingdings 2</vt:lpstr>
      <vt:lpstr>主题1</vt:lpstr>
      <vt:lpstr>PowerPoint 演示文稿</vt:lpstr>
      <vt:lpstr>PowerPoint 演示文稿</vt:lpstr>
      <vt:lpstr>DOS简介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Barb</dc:creator>
  <cp:keywords/>
  <dc:description/>
  <cp:lastModifiedBy>武永亮</cp:lastModifiedBy>
  <cp:revision>535</cp:revision>
  <cp:lastPrinted>1899-12-30T00:00:00Z</cp:lastPrinted>
  <dcterms:created xsi:type="dcterms:W3CDTF">2012-04-08T16:29:00Z</dcterms:created>
  <dcterms:modified xsi:type="dcterms:W3CDTF">2020-09-22T03:10:16Z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2052-8.1.0.3089</vt:lpwstr>
  </property>
</Properties>
</file>