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77" r:id="rId5"/>
    <p:sldId id="286" r:id="rId6"/>
    <p:sldId id="288" r:id="rId7"/>
    <p:sldId id="289" r:id="rId8"/>
    <p:sldId id="291" r:id="rId9"/>
    <p:sldId id="287" r:id="rId10"/>
    <p:sldId id="280" r:id="rId11"/>
    <p:sldId id="281" r:id="rId12"/>
    <p:sldId id="282" r:id="rId13"/>
    <p:sldId id="290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9157"/>
    <a:srgbClr val="D7D6DC"/>
    <a:srgbClr val="DEA41F"/>
    <a:srgbClr val="CBB6B5"/>
    <a:srgbClr val="282B33"/>
    <a:srgbClr val="CB3C33"/>
    <a:srgbClr val="5C4B44"/>
    <a:srgbClr val="BE8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8E00189-CB61-4273-B969-7FF0D9061C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AA570-F62E-4A5A-8B2F-F50AB3162A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AD001BA-15FB-4B95-8C3E-79A2E3A62639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A955F71-1702-4EAB-949A-052019DBC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630AFF2-47D5-450C-BCFA-74D383D76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8B02B-CEB4-49D5-A049-EFE06F2C2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45DD9-A24B-477F-BB81-426E9E502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ECC7A14-D1CA-494F-984D-1ACD50D475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DBFB0-D4E5-4A9C-95A5-55DBA291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A9AC4-5228-4077-8711-E08C13832232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E6E35-0E4F-4DCA-A99D-9314CC9D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31D2F-C7C4-4B1E-8CFF-8277349D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563D1-364E-4BDE-BD59-50A5547C1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897CF-92AB-4465-90D8-C472214D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4D8D8-A759-4C72-8D9B-FF66169A11E4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23ABA-FF79-46F7-9F2B-C9AABC35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5E15D-8888-4E86-A646-F69BB9C1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D5BC8-528E-442C-9FAD-0952A0AF4A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0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953AF-0C43-4444-8817-D271E61A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DE849-98CF-4D04-9CEE-DDFD679B38CC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0F12A-9CAF-4796-A987-C8F9764F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3FDD6-B03D-4CF0-81E3-23D8673B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7852D-567E-4575-B477-94CE9355C3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2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AB6A2-717B-4C1F-987A-9FF84BCC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09D34-CEB9-4173-BDCD-1687A5B29FCF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D160D-A0F7-4C77-A9D5-3E808CA8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A92CA-2512-4F68-B9E1-596BCF4D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8DF2A-0E86-456E-A4C0-8EAFAA0937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9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FA7DF-8570-4EE3-96CA-D5347743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3D8B8-1A06-49FE-BA17-31A29C861F9F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14881-3512-48A2-A2EA-1883B75E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A6CAC-2D77-46E7-B793-2DD153AD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AD991-E413-4BF6-A12D-7659E20C7B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2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0F91CAC-7385-45D6-8DF3-F9D45F6F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2D2BC-E324-4007-8C26-0EFF0CD8C3E7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85C0E5B-149D-4CA3-9174-C17CCE38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A8DB2AE-C12E-42D5-933E-6689B6F1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C040-179A-4037-AEB6-6C7189E473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D474F5E-D3AA-4041-9B9F-DB079495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33068-A1DA-43BF-A10A-FCE5FD5D1E9B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F7086D5-7F69-4FA1-A593-56B312F8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01EF4FF-F217-4EF7-A986-0A66DEFC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BF0F5-3657-4E24-947D-D543F7E42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8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53635C-68F2-4686-9F11-83EF46D1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314B0-C129-4460-AD35-DC7423C734F1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4E56AAA-4DF8-4FCE-A4FA-5137F907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0FBE51A-79E9-448C-BBA8-2D5F0CFD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44352-25EF-4C3F-9E7C-54B62460D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7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6784383-9BF3-4FCF-9EB9-F1E4081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6BD66-0F5F-4330-B509-F2D0C81AE85D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22ABD4E-E921-4E03-8DCB-716F150D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F66B025-F9E8-4ADF-9855-F6B55951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A7F38-6619-4C4D-9E79-A22BAA4B49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3C4D11E-D31C-4337-BDBD-3AC6E18B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3DD90-2DD7-408E-A773-CF0C76FC11BF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F728470-59D8-4478-B765-0EAA7616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5D9A34D-93AC-4150-A81D-800F4705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BECB3-E182-49AB-BD12-05E57AA6EB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7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A899CB0-24B2-4470-92AD-423AEA74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3A029-DC81-4462-B176-6FA2E12D3E06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9BBD8B8-2FBD-4CB1-B79F-79EF352C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7484DF3-8D10-43AD-9DE0-CA5465A8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6746E-716E-4E10-BBA7-90F3388919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2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23AD64D-2034-4E77-8958-003F1570F7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1F033E53-C013-4CE8-A638-D5D028567B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09B93-1A1F-4F70-9BAA-C17ED9CC3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482C8C-BE73-4E0D-B774-B8B87AD930AF}" type="datetimeFigureOut">
              <a:rPr lang="zh-CN" altLang="en-US"/>
              <a:pPr>
                <a:defRPr/>
              </a:pPr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C197B-EB58-4769-AED5-EFDBF0119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B63E7-1FDB-4E23-A0D0-81305B909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7ABCEA-8FEE-44D6-BF16-F18570922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jpe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5">
            <a:extLst>
              <a:ext uri="{FF2B5EF4-FFF2-40B4-BE49-F238E27FC236}">
                <a16:creationId xmlns:a16="http://schemas.microsoft.com/office/drawing/2014/main" id="{5B652315-02F0-4CD7-B780-94F526AB147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08781" y="2074069"/>
            <a:ext cx="2519363" cy="333375"/>
            <a:chOff x="1811867" y="3185013"/>
            <a:chExt cx="4035239" cy="416455"/>
          </a:xfrm>
        </p:grpSpPr>
        <p:sp>
          <p:nvSpPr>
            <p:cNvPr id="16" name="圆角矩形 30">
              <a:extLst>
                <a:ext uri="{FF2B5EF4-FFF2-40B4-BE49-F238E27FC236}">
                  <a16:creationId xmlns:a16="http://schemas.microsoft.com/office/drawing/2014/main" id="{09436C6A-9451-40A3-B528-8DBD09856209}"/>
                </a:ext>
              </a:extLst>
            </p:cNvPr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dirty="0">
                  <a:solidFill>
                    <a:srgbClr val="6E9157"/>
                  </a:solidFill>
                </a:rPr>
                <a:t>演讲人</a:t>
              </a:r>
            </a:p>
          </p:txBody>
        </p:sp>
        <p:grpSp>
          <p:nvGrpSpPr>
            <p:cNvPr id="17" name="组合 106">
              <a:extLst>
                <a:ext uri="{FF2B5EF4-FFF2-40B4-BE49-F238E27FC236}">
                  <a16:creationId xmlns:a16="http://schemas.microsoft.com/office/drawing/2014/main" id="{3247DBB4-A925-4976-8AA2-5C2F90F23A9D}"/>
                </a:ext>
              </a:extLst>
            </p:cNvPr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圆角矩形 32">
                <a:extLst>
                  <a:ext uri="{FF2B5EF4-FFF2-40B4-BE49-F238E27FC236}">
                    <a16:creationId xmlns:a16="http://schemas.microsoft.com/office/drawing/2014/main" id="{5B80F92E-022D-4516-90AE-24B54F836A1A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6E9157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9" name="圆角矩形 33">
                <a:extLst>
                  <a:ext uri="{FF2B5EF4-FFF2-40B4-BE49-F238E27FC236}">
                    <a16:creationId xmlns:a16="http://schemas.microsoft.com/office/drawing/2014/main" id="{D63A5CF0-96CE-4BFC-8AE9-BFE8EA9B896C}"/>
                  </a:ext>
                </a:extLst>
              </p:cNvPr>
              <p:cNvSpPr/>
              <p:nvPr/>
            </p:nvSpPr>
            <p:spPr>
              <a:xfrm>
                <a:off x="920239" y="2418360"/>
                <a:ext cx="681256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6E9157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20" name="TextBox 13">
            <a:extLst>
              <a:ext uri="{FF2B5EF4-FFF2-40B4-BE49-F238E27FC236}">
                <a16:creationId xmlns:a16="http://schemas.microsoft.com/office/drawing/2014/main" id="{67D1D3CE-187F-4988-B77C-34E2E8CE8AAA}"/>
              </a:ext>
            </a:extLst>
          </p:cNvPr>
          <p:cNvSpPr txBox="1"/>
          <p:nvPr/>
        </p:nvSpPr>
        <p:spPr>
          <a:xfrm>
            <a:off x="2195513" y="981075"/>
            <a:ext cx="877887" cy="3960813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eaLnBrk="1" hangingPunct="1">
              <a:defRPr/>
            </a:pPr>
            <a:r>
              <a:rPr lang="zh-CN" altLang="en-US" sz="4500" b="1" kern="0" dirty="0">
                <a:solidFill>
                  <a:srgbClr val="6E9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第三阶段总结</a:t>
            </a:r>
            <a:endParaRPr lang="zh-CN" altLang="en-US" sz="4500" dirty="0">
              <a:solidFill>
                <a:srgbClr val="6E91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TextBox 35">
            <a:extLst>
              <a:ext uri="{FF2B5EF4-FFF2-40B4-BE49-F238E27FC236}">
                <a16:creationId xmlns:a16="http://schemas.microsoft.com/office/drawing/2014/main" id="{6F24B843-5B3F-4A5D-9441-BE93B9CF7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1052513"/>
            <a:ext cx="6159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6E91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solidFill>
                <a:srgbClr val="6E9157"/>
              </a:solidFill>
              <a:latin typeface="Arial" panose="020B0604020202020204" pitchFamily="34" charset="0"/>
            </a:endParaRPr>
          </a:p>
        </p:txBody>
      </p:sp>
      <p:sp>
        <p:nvSpPr>
          <p:cNvPr id="3077" name="文本框 1">
            <a:extLst>
              <a:ext uri="{FF2B5EF4-FFF2-40B4-BE49-F238E27FC236}">
                <a16:creationId xmlns:a16="http://schemas.microsoft.com/office/drawing/2014/main" id="{BF2EC1B4-2351-4FD9-A8BC-23C331B1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1320800"/>
            <a:ext cx="3095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演讲人：杨成星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9431EAE-B92E-48CD-BEA4-54D8CEFDBF8E}"/>
              </a:ext>
            </a:extLst>
          </p:cNvPr>
          <p:cNvSpPr/>
          <p:nvPr/>
        </p:nvSpPr>
        <p:spPr bwMode="auto">
          <a:xfrm>
            <a:off x="5435600" y="1800225"/>
            <a:ext cx="3025775" cy="1655763"/>
          </a:xfrm>
          <a:prstGeom prst="rect">
            <a:avLst/>
          </a:prstGeom>
          <a:solidFill>
            <a:srgbClr val="6E9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DE49B6-3606-49DB-899F-387B2E1C8D89}"/>
              </a:ext>
            </a:extLst>
          </p:cNvPr>
          <p:cNvSpPr/>
          <p:nvPr/>
        </p:nvSpPr>
        <p:spPr bwMode="auto">
          <a:xfrm>
            <a:off x="5435600" y="3529013"/>
            <a:ext cx="3024188" cy="1655762"/>
          </a:xfrm>
          <a:prstGeom prst="rect">
            <a:avLst/>
          </a:prstGeom>
          <a:solidFill>
            <a:srgbClr val="6E9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268" name="TextBox 5" hidden="1">
            <a:extLst>
              <a:ext uri="{FF2B5EF4-FFF2-40B4-BE49-F238E27FC236}">
                <a16:creationId xmlns:a16="http://schemas.microsoft.com/office/drawing/2014/main" id="{A948F849-8CAD-4CDD-93CA-DFCD0821C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9" name="矩形 6" hidden="1">
            <a:extLst>
              <a:ext uri="{FF2B5EF4-FFF2-40B4-BE49-F238E27FC236}">
                <a16:creationId xmlns:a16="http://schemas.microsoft.com/office/drawing/2014/main" id="{0B84BE5C-A7F3-4A0C-BFA1-AC42F0C20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70" name="矩形 7" hidden="1">
            <a:extLst>
              <a:ext uri="{FF2B5EF4-FFF2-40B4-BE49-F238E27FC236}">
                <a16:creationId xmlns:a16="http://schemas.microsoft.com/office/drawing/2014/main" id="{D181BA80-A12C-46B0-8DC2-496FA85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71" name="矩形 8" hidden="1">
            <a:extLst>
              <a:ext uri="{FF2B5EF4-FFF2-40B4-BE49-F238E27FC236}">
                <a16:creationId xmlns:a16="http://schemas.microsoft.com/office/drawing/2014/main" id="{0BFDC143-3D4E-41FD-AA0A-54321C5F0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72" name="矩形 6">
            <a:extLst>
              <a:ext uri="{FF2B5EF4-FFF2-40B4-BE49-F238E27FC236}">
                <a16:creationId xmlns:a16="http://schemas.microsoft.com/office/drawing/2014/main" id="{35765805-4977-4D9E-9CDA-78AF62BCE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请求、响应头部：</a:t>
            </a:r>
          </a:p>
        </p:txBody>
      </p:sp>
      <p:sp>
        <p:nvSpPr>
          <p:cNvPr id="11273" name="矩形 15">
            <a:extLst>
              <a:ext uri="{FF2B5EF4-FFF2-40B4-BE49-F238E27FC236}">
                <a16:creationId xmlns:a16="http://schemas.microsoft.com/office/drawing/2014/main" id="{062312F2-B7C5-4E71-8435-96F6FD824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860800"/>
            <a:ext cx="157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pic>
        <p:nvPicPr>
          <p:cNvPr id="11274" name="图片 13">
            <a:extLst>
              <a:ext uri="{FF2B5EF4-FFF2-40B4-BE49-F238E27FC236}">
                <a16:creationId xmlns:a16="http://schemas.microsoft.com/office/drawing/2014/main" id="{68B68726-75FA-41C2-B181-73976AD55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5"/>
          <a:stretch>
            <a:fillRect/>
          </a:stretch>
        </p:blipFill>
        <p:spPr bwMode="auto">
          <a:xfrm>
            <a:off x="684213" y="1800225"/>
            <a:ext cx="47053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矩形 14">
            <a:extLst>
              <a:ext uri="{FF2B5EF4-FFF2-40B4-BE49-F238E27FC236}">
                <a16:creationId xmlns:a16="http://schemas.microsoft.com/office/drawing/2014/main" id="{EAB7509D-F787-49CE-9AA1-9AFB89735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1989138"/>
            <a:ext cx="29686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请求方法、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协议及其版本号、头部字段：值、空行、请求实体</a:t>
            </a:r>
          </a:p>
        </p:txBody>
      </p:sp>
      <p:sp>
        <p:nvSpPr>
          <p:cNvPr id="11276" name="矩形 14">
            <a:extLst>
              <a:ext uri="{FF2B5EF4-FFF2-40B4-BE49-F238E27FC236}">
                <a16:creationId xmlns:a16="http://schemas.microsoft.com/office/drawing/2014/main" id="{22245282-92B6-43DA-A3CC-627DEE5BF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3768725"/>
            <a:ext cx="2968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协议版本、状态码、解释、头部字段：值、空行、响应实体</a:t>
            </a:r>
          </a:p>
        </p:txBody>
      </p:sp>
      <p:sp>
        <p:nvSpPr>
          <p:cNvPr id="11277" name="文本框 1">
            <a:extLst>
              <a:ext uri="{FF2B5EF4-FFF2-40B4-BE49-F238E27FC236}">
                <a16:creationId xmlns:a16="http://schemas.microsoft.com/office/drawing/2014/main" id="{AF08CED8-EFCA-4657-BC37-64A617314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133600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请求报头：</a:t>
            </a:r>
          </a:p>
        </p:txBody>
      </p:sp>
      <p:sp>
        <p:nvSpPr>
          <p:cNvPr id="11278" name="文本框 15">
            <a:extLst>
              <a:ext uri="{FF2B5EF4-FFF2-40B4-BE49-F238E27FC236}">
                <a16:creationId xmlns:a16="http://schemas.microsoft.com/office/drawing/2014/main" id="{E87DE3F9-7B3F-4754-B5AD-ADE166C6A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3878263"/>
            <a:ext cx="171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响应报头：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0DDFFFE-9B27-4AB4-9BFE-F246CC13B076}"/>
              </a:ext>
            </a:extLst>
          </p:cNvPr>
          <p:cNvSpPr/>
          <p:nvPr/>
        </p:nvSpPr>
        <p:spPr>
          <a:xfrm>
            <a:off x="1187450" y="881063"/>
            <a:ext cx="2376488" cy="485775"/>
          </a:xfrm>
          <a:prstGeom prst="rect">
            <a:avLst/>
          </a:prstGeom>
          <a:solidFill>
            <a:srgbClr val="6E9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请求方法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FA1593-8CDC-4210-86E6-8F23C6C0B8CB}"/>
              </a:ext>
            </a:extLst>
          </p:cNvPr>
          <p:cNvSpPr/>
          <p:nvPr/>
        </p:nvSpPr>
        <p:spPr>
          <a:xfrm>
            <a:off x="5770563" y="881063"/>
            <a:ext cx="2376487" cy="485775"/>
          </a:xfrm>
          <a:prstGeom prst="rect">
            <a:avLst/>
          </a:prstGeom>
          <a:solidFill>
            <a:srgbClr val="6E9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状态码</a:t>
            </a:r>
          </a:p>
        </p:txBody>
      </p:sp>
      <p:sp>
        <p:nvSpPr>
          <p:cNvPr id="12292" name="TextBox 5" hidden="1">
            <a:extLst>
              <a:ext uri="{FF2B5EF4-FFF2-40B4-BE49-F238E27FC236}">
                <a16:creationId xmlns:a16="http://schemas.microsoft.com/office/drawing/2014/main" id="{AA6929AE-DFCF-4557-9359-FD5616BD1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3" name="矩形 6" hidden="1">
            <a:extLst>
              <a:ext uri="{FF2B5EF4-FFF2-40B4-BE49-F238E27FC236}">
                <a16:creationId xmlns:a16="http://schemas.microsoft.com/office/drawing/2014/main" id="{9B6E5267-D8F3-48F9-B626-F33DDEB4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4" name="矩形 7" hidden="1">
            <a:extLst>
              <a:ext uri="{FF2B5EF4-FFF2-40B4-BE49-F238E27FC236}">
                <a16:creationId xmlns:a16="http://schemas.microsoft.com/office/drawing/2014/main" id="{5B9F5979-7BD3-4DBC-BF82-ABB4FCBB9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5" name="矩形 8" hidden="1">
            <a:extLst>
              <a:ext uri="{FF2B5EF4-FFF2-40B4-BE49-F238E27FC236}">
                <a16:creationId xmlns:a16="http://schemas.microsoft.com/office/drawing/2014/main" id="{5682D32F-4DEF-46FC-8175-7039AA26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D00C276-996A-440D-B524-5F153069C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5319713"/>
            <a:ext cx="219233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19FB03-7CEB-4C36-ADB6-65F071C81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5319713"/>
            <a:ext cx="219233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6244F95-1DD5-46A5-9630-443BAFF4D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702050"/>
            <a:ext cx="2052638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" name="文本框 1">
            <a:extLst>
              <a:ext uri="{FF2B5EF4-FFF2-40B4-BE49-F238E27FC236}">
                <a16:creationId xmlns:a16="http://schemas.microsoft.com/office/drawing/2014/main" id="{55F85076-1A15-45C6-93E6-0AB697C9E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24923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Get</a:t>
            </a:r>
            <a:r>
              <a:rPr lang="zh-CN" altLang="en-US"/>
              <a:t>：请求获取或者查</a:t>
            </a:r>
            <a:r>
              <a:rPr lang="en-US" altLang="zh-CN"/>
              <a:t>        	</a:t>
            </a:r>
            <a:r>
              <a:rPr lang="zh-CN" altLang="en-US"/>
              <a:t>询资源</a:t>
            </a:r>
            <a:endParaRPr lang="en-US" altLang="zh-CN"/>
          </a:p>
          <a:p>
            <a:r>
              <a:rPr lang="en-US" altLang="zh-CN"/>
              <a:t>Post</a:t>
            </a:r>
            <a:r>
              <a:rPr lang="zh-CN" altLang="en-US"/>
              <a:t>：提交表单、更新</a:t>
            </a:r>
            <a:r>
              <a:rPr lang="en-US" altLang="zh-CN"/>
              <a:t>	</a:t>
            </a:r>
            <a:r>
              <a:rPr lang="zh-CN" altLang="en-US"/>
              <a:t>资源</a:t>
            </a:r>
            <a:endParaRPr lang="en-US" altLang="zh-CN"/>
          </a:p>
          <a:p>
            <a:r>
              <a:rPr lang="en-US" altLang="zh-CN"/>
              <a:t>Put</a:t>
            </a:r>
            <a:r>
              <a:rPr lang="zh-CN" altLang="en-US"/>
              <a:t>、</a:t>
            </a:r>
            <a:r>
              <a:rPr lang="en-US" altLang="zh-CN"/>
              <a:t>Delete….</a:t>
            </a:r>
            <a:endParaRPr lang="zh-CN" altLang="en-US"/>
          </a:p>
        </p:txBody>
      </p:sp>
      <p:sp>
        <p:nvSpPr>
          <p:cNvPr id="12300" name="文本框 2">
            <a:extLst>
              <a:ext uri="{FF2B5EF4-FFF2-40B4-BE49-F238E27FC236}">
                <a16:creationId xmlns:a16="http://schemas.microsoft.com/office/drawing/2014/main" id="{EA249485-E75C-4A66-A7A5-0E3BC2056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1366838"/>
            <a:ext cx="23764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1xx</a:t>
            </a:r>
            <a:r>
              <a:rPr lang="zh-CN" altLang="en-US"/>
              <a:t>：信息类</a:t>
            </a:r>
            <a:endParaRPr lang="en-US" altLang="zh-CN"/>
          </a:p>
          <a:p>
            <a:r>
              <a:rPr lang="en-US" altLang="zh-CN"/>
              <a:t>2xx</a:t>
            </a:r>
            <a:r>
              <a:rPr lang="zh-CN" altLang="en-US"/>
              <a:t>：响应成功类</a:t>
            </a:r>
            <a:endParaRPr lang="en-US" altLang="zh-CN"/>
          </a:p>
          <a:p>
            <a:r>
              <a:rPr lang="en-US" altLang="zh-CN"/>
              <a:t>3xx</a:t>
            </a:r>
            <a:r>
              <a:rPr lang="zh-CN" altLang="en-US"/>
              <a:t>：重定向类</a:t>
            </a:r>
            <a:endParaRPr lang="en-US" altLang="zh-CN"/>
          </a:p>
          <a:p>
            <a:r>
              <a:rPr lang="en-US" altLang="zh-CN"/>
              <a:t>4xx</a:t>
            </a:r>
            <a:r>
              <a:rPr lang="zh-CN" altLang="en-US"/>
              <a:t>：客户端错误类</a:t>
            </a:r>
            <a:endParaRPr lang="en-US" altLang="zh-CN"/>
          </a:p>
          <a:p>
            <a:r>
              <a:rPr lang="en-US" altLang="zh-CN"/>
              <a:t>5xx</a:t>
            </a:r>
            <a:r>
              <a:rPr lang="zh-CN" altLang="en-US"/>
              <a:t>：服务器端错误类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3">
            <a:extLst>
              <a:ext uri="{FF2B5EF4-FFF2-40B4-BE49-F238E27FC236}">
                <a16:creationId xmlns:a16="http://schemas.microsoft.com/office/drawing/2014/main" id="{858CB0BF-B3FD-4701-BA3A-DD86E38D2E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1138" y="1700213"/>
            <a:ext cx="3284537" cy="3311525"/>
            <a:chOff x="1219" y="-53"/>
            <a:chExt cx="3321" cy="3348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99753A1A-DD1B-46F3-93BA-34ED304D3F83}"/>
                </a:ext>
              </a:extLst>
            </p:cNvPr>
            <p:cNvSpPr/>
            <p:nvPr/>
          </p:nvSpPr>
          <p:spPr bwMode="auto">
            <a:xfrm>
              <a:off x="1219" y="265"/>
              <a:ext cx="1681" cy="1899"/>
            </a:xfrm>
            <a:custGeom>
              <a:avLst/>
              <a:gdLst>
                <a:gd name="T0" fmla="*/ 2311 w 2311"/>
                <a:gd name="T1" fmla="*/ 440 h 2611"/>
                <a:gd name="T2" fmla="*/ 1335 w 2311"/>
                <a:gd name="T3" fmla="*/ 1278 h 2611"/>
                <a:gd name="T4" fmla="*/ 865 w 2311"/>
                <a:gd name="T5" fmla="*/ 1829 h 2611"/>
                <a:gd name="T6" fmla="*/ 488 w 2311"/>
                <a:gd name="T7" fmla="*/ 2599 h 2611"/>
                <a:gd name="T8" fmla="*/ 470 w 2311"/>
                <a:gd name="T9" fmla="*/ 2611 h 2611"/>
                <a:gd name="T10" fmla="*/ 87 w 2311"/>
                <a:gd name="T11" fmla="*/ 1937 h 2611"/>
                <a:gd name="T12" fmla="*/ 933 w 2311"/>
                <a:gd name="T13" fmla="*/ 616 h 2611"/>
                <a:gd name="T14" fmla="*/ 1535 w 2311"/>
                <a:gd name="T15" fmla="*/ 47 h 2611"/>
                <a:gd name="T16" fmla="*/ 2311 w 2311"/>
                <a:gd name="T17" fmla="*/ 440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1" h="2611">
                  <a:moveTo>
                    <a:pt x="2311" y="440"/>
                  </a:moveTo>
                  <a:cubicBezTo>
                    <a:pt x="2062" y="586"/>
                    <a:pt x="1700" y="891"/>
                    <a:pt x="1335" y="1278"/>
                  </a:cubicBezTo>
                  <a:cubicBezTo>
                    <a:pt x="1156" y="1469"/>
                    <a:pt x="996" y="1657"/>
                    <a:pt x="865" y="1829"/>
                  </a:cubicBezTo>
                  <a:cubicBezTo>
                    <a:pt x="582" y="2201"/>
                    <a:pt x="429" y="2501"/>
                    <a:pt x="488" y="2599"/>
                  </a:cubicBezTo>
                  <a:cubicBezTo>
                    <a:pt x="470" y="2611"/>
                    <a:pt x="470" y="2611"/>
                    <a:pt x="470" y="2611"/>
                  </a:cubicBezTo>
                  <a:cubicBezTo>
                    <a:pt x="244" y="2334"/>
                    <a:pt x="87" y="1937"/>
                    <a:pt x="87" y="1937"/>
                  </a:cubicBezTo>
                  <a:cubicBezTo>
                    <a:pt x="0" y="1793"/>
                    <a:pt x="368" y="1216"/>
                    <a:pt x="933" y="616"/>
                  </a:cubicBezTo>
                  <a:cubicBezTo>
                    <a:pt x="1142" y="395"/>
                    <a:pt x="1349" y="201"/>
                    <a:pt x="1535" y="47"/>
                  </a:cubicBezTo>
                  <a:cubicBezTo>
                    <a:pt x="1642" y="0"/>
                    <a:pt x="1943" y="157"/>
                    <a:pt x="2311" y="440"/>
                  </a:cubicBezTo>
                  <a:close/>
                </a:path>
              </a:pathLst>
            </a:custGeom>
            <a:solidFill>
              <a:srgbClr val="6E9157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 Light"/>
                <a:cs typeface="+mn-ea"/>
                <a:sym typeface="Arial" panose="020B0604020202020204"/>
              </a:endParaRPr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655C88A3-2E51-426F-A68C-2F53FC40583B}"/>
                </a:ext>
              </a:extLst>
            </p:cNvPr>
            <p:cNvSpPr/>
            <p:nvPr/>
          </p:nvSpPr>
          <p:spPr bwMode="auto">
            <a:xfrm>
              <a:off x="1518" y="1595"/>
              <a:ext cx="1907" cy="1700"/>
            </a:xfrm>
            <a:custGeom>
              <a:avLst/>
              <a:gdLst>
                <a:gd name="T0" fmla="*/ 2618 w 2618"/>
                <a:gd name="T1" fmla="*/ 1852 h 2337"/>
                <a:gd name="T2" fmla="*/ 2615 w 2618"/>
                <a:gd name="T3" fmla="*/ 1855 h 2337"/>
                <a:gd name="T4" fmla="*/ 1965 w 2618"/>
                <a:gd name="T5" fmla="*/ 2250 h 2337"/>
                <a:gd name="T6" fmla="*/ 644 w 2618"/>
                <a:gd name="T7" fmla="*/ 1403 h 2337"/>
                <a:gd name="T8" fmla="*/ 59 w 2618"/>
                <a:gd name="T9" fmla="*/ 782 h 2337"/>
                <a:gd name="T10" fmla="*/ 59 w 2618"/>
                <a:gd name="T11" fmla="*/ 782 h 2337"/>
                <a:gd name="T12" fmla="*/ 454 w 2618"/>
                <a:gd name="T13" fmla="*/ 0 h 2337"/>
                <a:gd name="T14" fmla="*/ 1306 w 2618"/>
                <a:gd name="T15" fmla="*/ 1001 h 2337"/>
                <a:gd name="T16" fmla="*/ 1842 w 2618"/>
                <a:gd name="T17" fmla="*/ 1460 h 2337"/>
                <a:gd name="T18" fmla="*/ 2618 w 2618"/>
                <a:gd name="T19" fmla="*/ 1852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8" h="2337">
                  <a:moveTo>
                    <a:pt x="2618" y="1852"/>
                  </a:moveTo>
                  <a:cubicBezTo>
                    <a:pt x="2617" y="1853"/>
                    <a:pt x="2616" y="1854"/>
                    <a:pt x="2615" y="1855"/>
                  </a:cubicBezTo>
                  <a:cubicBezTo>
                    <a:pt x="2360" y="2065"/>
                    <a:pt x="1965" y="2250"/>
                    <a:pt x="1965" y="2250"/>
                  </a:cubicBezTo>
                  <a:cubicBezTo>
                    <a:pt x="1821" y="2337"/>
                    <a:pt x="1244" y="1968"/>
                    <a:pt x="644" y="1403"/>
                  </a:cubicBezTo>
                  <a:cubicBezTo>
                    <a:pt x="415" y="1187"/>
                    <a:pt x="215" y="973"/>
                    <a:pt x="59" y="782"/>
                  </a:cubicBezTo>
                  <a:cubicBezTo>
                    <a:pt x="59" y="782"/>
                    <a:pt x="59" y="782"/>
                    <a:pt x="59" y="782"/>
                  </a:cubicBezTo>
                  <a:cubicBezTo>
                    <a:pt x="0" y="684"/>
                    <a:pt x="171" y="372"/>
                    <a:pt x="454" y="0"/>
                  </a:cubicBezTo>
                  <a:cubicBezTo>
                    <a:pt x="593" y="251"/>
                    <a:pt x="906" y="624"/>
                    <a:pt x="1306" y="1001"/>
                  </a:cubicBezTo>
                  <a:cubicBezTo>
                    <a:pt x="1491" y="1176"/>
                    <a:pt x="1674" y="1331"/>
                    <a:pt x="1842" y="1460"/>
                  </a:cubicBezTo>
                  <a:cubicBezTo>
                    <a:pt x="2211" y="1743"/>
                    <a:pt x="2511" y="1900"/>
                    <a:pt x="2618" y="1852"/>
                  </a:cubicBezTo>
                  <a:close/>
                </a:path>
              </a:pathLst>
            </a:custGeom>
            <a:solidFill>
              <a:srgbClr val="D7D6DC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 Light"/>
                <a:cs typeface="+mn-ea"/>
                <a:sym typeface="Arial" panose="020B0604020202020204"/>
              </a:endParaRPr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40009CB7-9229-4668-A2E7-96F08BD43C2F}"/>
                </a:ext>
              </a:extLst>
            </p:cNvPr>
            <p:cNvSpPr/>
            <p:nvPr/>
          </p:nvSpPr>
          <p:spPr bwMode="auto">
            <a:xfrm>
              <a:off x="3420" y="2939"/>
              <a:ext cx="10" cy="5"/>
            </a:xfrm>
            <a:custGeom>
              <a:avLst/>
              <a:gdLst>
                <a:gd name="T0" fmla="*/ 12 w 12"/>
                <a:gd name="T1" fmla="*/ 0 h 7"/>
                <a:gd name="T2" fmla="*/ 0 w 12"/>
                <a:gd name="T3" fmla="*/ 7 h 7"/>
                <a:gd name="T4" fmla="*/ 3 w 12"/>
                <a:gd name="T5" fmla="*/ 4 h 7"/>
                <a:gd name="T6" fmla="*/ 4 w 12"/>
                <a:gd name="T7" fmla="*/ 4 h 7"/>
                <a:gd name="T8" fmla="*/ 12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2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2" y="5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3"/>
                    <a:pt x="9" y="2"/>
                    <a:pt x="12" y="0"/>
                  </a:cubicBezTo>
                  <a:close/>
                </a:path>
              </a:pathLst>
            </a:custGeom>
            <a:solidFill>
              <a:srgbClr val="ED5463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 Light"/>
                <a:cs typeface="+mn-ea"/>
                <a:sym typeface="Arial" panose="020B0604020202020204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016FA77-C42A-4405-A452-CA7ED76CBE98}"/>
                </a:ext>
              </a:extLst>
            </p:cNvPr>
            <p:cNvSpPr/>
            <p:nvPr/>
          </p:nvSpPr>
          <p:spPr bwMode="auto">
            <a:xfrm>
              <a:off x="2856" y="1079"/>
              <a:ext cx="1684" cy="1899"/>
            </a:xfrm>
            <a:custGeom>
              <a:avLst/>
              <a:gdLst>
                <a:gd name="T0" fmla="*/ 2225 w 2312"/>
                <a:gd name="T1" fmla="*/ 674 h 2611"/>
                <a:gd name="T2" fmla="*/ 1378 w 2312"/>
                <a:gd name="T3" fmla="*/ 1994 h 2611"/>
                <a:gd name="T4" fmla="*/ 777 w 2312"/>
                <a:gd name="T5" fmla="*/ 2563 h 2611"/>
                <a:gd name="T6" fmla="*/ 776 w 2312"/>
                <a:gd name="T7" fmla="*/ 2563 h 2611"/>
                <a:gd name="T8" fmla="*/ 0 w 2312"/>
                <a:gd name="T9" fmla="*/ 2171 h 2611"/>
                <a:gd name="T10" fmla="*/ 976 w 2312"/>
                <a:gd name="T11" fmla="*/ 1332 h 2611"/>
                <a:gd name="T12" fmla="*/ 1447 w 2312"/>
                <a:gd name="T13" fmla="*/ 781 h 2611"/>
                <a:gd name="T14" fmla="*/ 1823 w 2312"/>
                <a:gd name="T15" fmla="*/ 12 h 2611"/>
                <a:gd name="T16" fmla="*/ 1841 w 2312"/>
                <a:gd name="T17" fmla="*/ 0 h 2611"/>
                <a:gd name="T18" fmla="*/ 2225 w 2312"/>
                <a:gd name="T19" fmla="*/ 67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2" h="2611">
                  <a:moveTo>
                    <a:pt x="2225" y="674"/>
                  </a:moveTo>
                  <a:cubicBezTo>
                    <a:pt x="2312" y="817"/>
                    <a:pt x="1943" y="1395"/>
                    <a:pt x="1378" y="1994"/>
                  </a:cubicBezTo>
                  <a:cubicBezTo>
                    <a:pt x="1170" y="2216"/>
                    <a:pt x="962" y="2410"/>
                    <a:pt x="777" y="2563"/>
                  </a:cubicBezTo>
                  <a:cubicBezTo>
                    <a:pt x="776" y="2563"/>
                    <a:pt x="776" y="2563"/>
                    <a:pt x="776" y="2563"/>
                  </a:cubicBezTo>
                  <a:cubicBezTo>
                    <a:pt x="669" y="2611"/>
                    <a:pt x="369" y="2454"/>
                    <a:pt x="0" y="2171"/>
                  </a:cubicBezTo>
                  <a:cubicBezTo>
                    <a:pt x="250" y="2025"/>
                    <a:pt x="611" y="1720"/>
                    <a:pt x="976" y="1332"/>
                  </a:cubicBezTo>
                  <a:cubicBezTo>
                    <a:pt x="1156" y="1142"/>
                    <a:pt x="1315" y="954"/>
                    <a:pt x="1447" y="781"/>
                  </a:cubicBezTo>
                  <a:cubicBezTo>
                    <a:pt x="1729" y="410"/>
                    <a:pt x="1882" y="110"/>
                    <a:pt x="1823" y="12"/>
                  </a:cubicBezTo>
                  <a:cubicBezTo>
                    <a:pt x="1841" y="0"/>
                    <a:pt x="1841" y="0"/>
                    <a:pt x="1841" y="0"/>
                  </a:cubicBezTo>
                  <a:cubicBezTo>
                    <a:pt x="2067" y="277"/>
                    <a:pt x="2225" y="674"/>
                    <a:pt x="2225" y="674"/>
                  </a:cubicBezTo>
                  <a:close/>
                </a:path>
              </a:pathLst>
            </a:custGeom>
            <a:solidFill>
              <a:srgbClr val="6E9157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 Light"/>
                <a:cs typeface="+mn-ea"/>
                <a:sym typeface="Arial" panose="020B0604020202020204"/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251560C0-ADAB-406C-A082-1166E5F5E657}"/>
                </a:ext>
              </a:extLst>
            </p:cNvPr>
            <p:cNvSpPr/>
            <p:nvPr/>
          </p:nvSpPr>
          <p:spPr bwMode="auto">
            <a:xfrm>
              <a:off x="2335" y="-53"/>
              <a:ext cx="1905" cy="1700"/>
            </a:xfrm>
            <a:custGeom>
              <a:avLst/>
              <a:gdLst>
                <a:gd name="T0" fmla="*/ 2559 w 2618"/>
                <a:gd name="T1" fmla="*/ 1555 h 2336"/>
                <a:gd name="T2" fmla="*/ 2559 w 2618"/>
                <a:gd name="T3" fmla="*/ 1555 h 2336"/>
                <a:gd name="T4" fmla="*/ 2165 w 2618"/>
                <a:gd name="T5" fmla="*/ 2336 h 2336"/>
                <a:gd name="T6" fmla="*/ 1312 w 2618"/>
                <a:gd name="T7" fmla="*/ 1335 h 2336"/>
                <a:gd name="T8" fmla="*/ 776 w 2618"/>
                <a:gd name="T9" fmla="*/ 877 h 2336"/>
                <a:gd name="T10" fmla="*/ 0 w 2618"/>
                <a:gd name="T11" fmla="*/ 484 h 2336"/>
                <a:gd name="T12" fmla="*/ 3 w 2618"/>
                <a:gd name="T13" fmla="*/ 482 h 2336"/>
                <a:gd name="T14" fmla="*/ 654 w 2618"/>
                <a:gd name="T15" fmla="*/ 87 h 2336"/>
                <a:gd name="T16" fmla="*/ 1974 w 2618"/>
                <a:gd name="T17" fmla="*/ 933 h 2336"/>
                <a:gd name="T18" fmla="*/ 2559 w 2618"/>
                <a:gd name="T19" fmla="*/ 1555 h 2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8" h="2336">
                  <a:moveTo>
                    <a:pt x="2559" y="1555"/>
                  </a:moveTo>
                  <a:cubicBezTo>
                    <a:pt x="2559" y="1555"/>
                    <a:pt x="2559" y="1555"/>
                    <a:pt x="2559" y="1555"/>
                  </a:cubicBezTo>
                  <a:cubicBezTo>
                    <a:pt x="2618" y="1652"/>
                    <a:pt x="2447" y="1965"/>
                    <a:pt x="2165" y="2336"/>
                  </a:cubicBezTo>
                  <a:cubicBezTo>
                    <a:pt x="2025" y="2086"/>
                    <a:pt x="1713" y="1713"/>
                    <a:pt x="1312" y="1335"/>
                  </a:cubicBezTo>
                  <a:cubicBezTo>
                    <a:pt x="1127" y="1161"/>
                    <a:pt x="945" y="1006"/>
                    <a:pt x="776" y="877"/>
                  </a:cubicBezTo>
                  <a:cubicBezTo>
                    <a:pt x="408" y="594"/>
                    <a:pt x="107" y="437"/>
                    <a:pt x="0" y="484"/>
                  </a:cubicBezTo>
                  <a:cubicBezTo>
                    <a:pt x="1" y="483"/>
                    <a:pt x="2" y="483"/>
                    <a:pt x="3" y="482"/>
                  </a:cubicBezTo>
                  <a:cubicBezTo>
                    <a:pt x="258" y="272"/>
                    <a:pt x="654" y="87"/>
                    <a:pt x="654" y="87"/>
                  </a:cubicBezTo>
                  <a:cubicBezTo>
                    <a:pt x="797" y="0"/>
                    <a:pt x="1375" y="368"/>
                    <a:pt x="1974" y="933"/>
                  </a:cubicBezTo>
                  <a:cubicBezTo>
                    <a:pt x="2203" y="1149"/>
                    <a:pt x="2403" y="1364"/>
                    <a:pt x="2559" y="1555"/>
                  </a:cubicBezTo>
                  <a:close/>
                </a:path>
              </a:pathLst>
            </a:custGeom>
            <a:solidFill>
              <a:srgbClr val="D7D6DC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 Light"/>
                <a:cs typeface="+mn-ea"/>
                <a:sym typeface="Arial" panose="020B0604020202020204"/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EA18DF12-D36F-4358-8723-3E5E5B1A1678}"/>
                </a:ext>
              </a:extLst>
            </p:cNvPr>
            <p:cNvSpPr/>
            <p:nvPr/>
          </p:nvSpPr>
          <p:spPr bwMode="auto">
            <a:xfrm>
              <a:off x="2330" y="297"/>
              <a:ext cx="8" cy="6"/>
            </a:xfrm>
            <a:custGeom>
              <a:avLst/>
              <a:gdLst>
                <a:gd name="T0" fmla="*/ 11 w 11"/>
                <a:gd name="T1" fmla="*/ 0 h 7"/>
                <a:gd name="T2" fmla="*/ 8 w 11"/>
                <a:gd name="T3" fmla="*/ 2 h 7"/>
                <a:gd name="T4" fmla="*/ 0 w 11"/>
                <a:gd name="T5" fmla="*/ 7 h 7"/>
                <a:gd name="T6" fmla="*/ 11 w 1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cubicBezTo>
                    <a:pt x="10" y="1"/>
                    <a:pt x="9" y="1"/>
                    <a:pt x="8" y="2"/>
                  </a:cubicBezTo>
                  <a:cubicBezTo>
                    <a:pt x="5" y="4"/>
                    <a:pt x="2" y="5"/>
                    <a:pt x="0" y="7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A1D469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 Light"/>
                <a:cs typeface="+mn-ea"/>
                <a:sym typeface="Arial" panose="020B0604020202020204"/>
              </a:endParaRPr>
            </a:p>
          </p:txBody>
        </p:sp>
      </p:grpSp>
      <p:sp>
        <p:nvSpPr>
          <p:cNvPr id="14339" name="TextBox 5" hidden="1">
            <a:extLst>
              <a:ext uri="{FF2B5EF4-FFF2-40B4-BE49-F238E27FC236}">
                <a16:creationId xmlns:a16="http://schemas.microsoft.com/office/drawing/2014/main" id="{7BC24A74-EF27-4FC7-9785-8D12449AA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340" name="矩形 6" hidden="1">
            <a:extLst>
              <a:ext uri="{FF2B5EF4-FFF2-40B4-BE49-F238E27FC236}">
                <a16:creationId xmlns:a16="http://schemas.microsoft.com/office/drawing/2014/main" id="{9C991B9B-EB63-4C28-BF05-B7B41D8E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341" name="矩形 7" hidden="1">
            <a:extLst>
              <a:ext uri="{FF2B5EF4-FFF2-40B4-BE49-F238E27FC236}">
                <a16:creationId xmlns:a16="http://schemas.microsoft.com/office/drawing/2014/main" id="{923D69C8-AC7C-4EF3-924C-6A9D321D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342" name="矩形 8" hidden="1">
            <a:extLst>
              <a:ext uri="{FF2B5EF4-FFF2-40B4-BE49-F238E27FC236}">
                <a16:creationId xmlns:a16="http://schemas.microsoft.com/office/drawing/2014/main" id="{A57CEE70-E910-4B37-B3B0-C9A7F4184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4343" name="矩形 6">
            <a:extLst>
              <a:ext uri="{FF2B5EF4-FFF2-40B4-BE49-F238E27FC236}">
                <a16:creationId xmlns:a16="http://schemas.microsoft.com/office/drawing/2014/main" id="{0CE27709-9B84-4C09-B4D8-B9521D72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个人总结：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0F3E7F3-4608-4480-A51A-34397754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2325688"/>
            <a:ext cx="123825" cy="123825"/>
          </a:xfrm>
          <a:prstGeom prst="ellipse">
            <a:avLst/>
          </a:prstGeom>
          <a:solidFill>
            <a:srgbClr val="D7D6DC"/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id-ID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 Light"/>
              <a:cs typeface="+mn-ea"/>
              <a:sym typeface="Arial" panose="020B0604020202020204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7A515060-E0A0-4BDA-AD87-CB596249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3760788"/>
            <a:ext cx="123825" cy="123825"/>
          </a:xfrm>
          <a:prstGeom prst="ellipse">
            <a:avLst/>
          </a:prstGeom>
          <a:solidFill>
            <a:srgbClr val="6E9157"/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id-ID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 Light"/>
              <a:cs typeface="+mn-ea"/>
              <a:sym typeface="Arial" panose="020B0604020202020204"/>
            </a:endParaRPr>
          </a:p>
        </p:txBody>
      </p:sp>
      <p:sp>
        <p:nvSpPr>
          <p:cNvPr id="16" name="Oval 25">
            <a:extLst>
              <a:ext uri="{FF2B5EF4-FFF2-40B4-BE49-F238E27FC236}">
                <a16:creationId xmlns:a16="http://schemas.microsoft.com/office/drawing/2014/main" id="{6A043291-72C0-4632-BEDA-224FF25BB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325688"/>
            <a:ext cx="122237" cy="123825"/>
          </a:xfrm>
          <a:prstGeom prst="ellipse">
            <a:avLst/>
          </a:prstGeom>
          <a:solidFill>
            <a:srgbClr val="6E9157"/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id-ID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 Light"/>
              <a:cs typeface="+mn-ea"/>
              <a:sym typeface="Arial" panose="020B0604020202020204"/>
            </a:endParaRPr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80378F17-0123-48F5-8EB6-9F880A13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760788"/>
            <a:ext cx="122237" cy="123825"/>
          </a:xfrm>
          <a:prstGeom prst="ellipse">
            <a:avLst/>
          </a:prstGeom>
          <a:solidFill>
            <a:srgbClr val="D7D6DC"/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id-ID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/>
              <a:ea typeface="微软雅黑 Light"/>
              <a:cs typeface="+mn-ea"/>
              <a:sym typeface="Arial" panose="020B0604020202020204"/>
            </a:endParaRPr>
          </a:p>
        </p:txBody>
      </p:sp>
      <p:sp>
        <p:nvSpPr>
          <p:cNvPr id="14348" name="文本框 1">
            <a:extLst>
              <a:ext uri="{FF2B5EF4-FFF2-40B4-BE49-F238E27FC236}">
                <a16:creationId xmlns:a16="http://schemas.microsoft.com/office/drawing/2014/main" id="{ACAEAB7B-80E8-4873-A020-4A4FA5B0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238250"/>
            <a:ext cx="554513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	</a:t>
            </a:r>
            <a:r>
              <a:rPr lang="zh-CN" altLang="en-US"/>
              <a:t>在经过一个月的学习中，我们从</a:t>
            </a:r>
            <a:r>
              <a:rPr lang="en-US" altLang="zh-CN"/>
              <a:t>shell</a:t>
            </a:r>
            <a:r>
              <a:rPr lang="zh-CN" altLang="en-US"/>
              <a:t>到</a:t>
            </a:r>
            <a:r>
              <a:rPr lang="en-US" altLang="zh-CN"/>
              <a:t>python</a:t>
            </a:r>
            <a:r>
              <a:rPr lang="zh-CN" altLang="en-US"/>
              <a:t>，以至于最后的</a:t>
            </a:r>
            <a:r>
              <a:rPr lang="en-US" altLang="zh-CN"/>
              <a:t>http</a:t>
            </a:r>
            <a:r>
              <a:rPr lang="zh-CN" altLang="en-US"/>
              <a:t>协议，在其中我们学会了许多的新的东西：</a:t>
            </a:r>
            <a:r>
              <a:rPr lang="en-US" altLang="zh-CN"/>
              <a:t>shell</a:t>
            </a:r>
            <a:r>
              <a:rPr lang="zh-CN" altLang="en-US"/>
              <a:t>脚本的编写、</a:t>
            </a:r>
            <a:r>
              <a:rPr lang="en-US" altLang="zh-CN"/>
              <a:t>python</a:t>
            </a:r>
            <a:r>
              <a:rPr lang="zh-CN" altLang="en-US"/>
              <a:t>脚本的编写。特别是在</a:t>
            </a:r>
            <a:r>
              <a:rPr lang="en-US" altLang="zh-CN"/>
              <a:t>python</a:t>
            </a:r>
            <a:r>
              <a:rPr lang="zh-CN" altLang="en-US"/>
              <a:t>中学到了对文件的操作、数据库的操作、服务器与客户端的通信、发送邮件和爬虫，在这些中我们学到了</a:t>
            </a:r>
            <a:r>
              <a:rPr lang="en-US" altLang="zh-CN"/>
              <a:t>python</a:t>
            </a:r>
            <a:r>
              <a:rPr lang="zh-CN" altLang="en-US"/>
              <a:t>中许多函数的用法。同时，在学习新知识的过程中，由于自己的基础打的不够牢固，导致学新知识感觉有点吃力，以至于浪费了许多时间。在接下的学习中，我会打牢基础，一步 一个脚印的去学习。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">
            <a:extLst>
              <a:ext uri="{FF2B5EF4-FFF2-40B4-BE49-F238E27FC236}">
                <a16:creationId xmlns:a16="http://schemas.microsoft.com/office/drawing/2014/main" id="{8051162D-8BAE-48DF-B1BE-CBC13F96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5DB1D7-12CC-4379-A28E-60AC741AAEDA}"/>
              </a:ext>
            </a:extLst>
          </p:cNvPr>
          <p:cNvSpPr txBox="1"/>
          <p:nvPr/>
        </p:nvSpPr>
        <p:spPr>
          <a:xfrm>
            <a:off x="1331913" y="765175"/>
            <a:ext cx="1152525" cy="5170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6600" b="1" i="1" dirty="0">
                <a:solidFill>
                  <a:schemeClr val="bg2">
                    <a:lumMod val="50000"/>
                  </a:schemeClr>
                </a:solidFill>
              </a:rPr>
              <a:t>谢谢观看</a:t>
            </a:r>
            <a:endParaRPr lang="en-US" altLang="zh-CN" sz="6600" b="1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zh-CN" altLang="en-US" sz="6600" b="1" i="1" dirty="0">
                <a:solidFill>
                  <a:schemeClr val="bg2">
                    <a:lumMod val="50000"/>
                  </a:schemeClr>
                </a:solidFill>
              </a:rPr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剪去同侧角的矩形 19">
            <a:extLst>
              <a:ext uri="{FF2B5EF4-FFF2-40B4-BE49-F238E27FC236}">
                <a16:creationId xmlns:a16="http://schemas.microsoft.com/office/drawing/2014/main" id="{3DB14959-965E-4905-9BCE-B51DEEC05385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321300" y="2298700"/>
            <a:ext cx="658813" cy="319088"/>
          </a:xfrm>
          <a:prstGeom prst="snip2SameRect">
            <a:avLst>
              <a:gd name="adj1" fmla="val 25728"/>
              <a:gd name="adj2" fmla="val 0"/>
            </a:avLst>
          </a:prstGeom>
          <a:solidFill>
            <a:srgbClr val="D7D6DC"/>
          </a:solidFill>
          <a:ln w="76200" cap="flat" cmpd="sng" algn="ctr">
            <a:noFill/>
            <a:prstDash val="solid"/>
          </a:ln>
          <a:effectLst/>
        </p:spPr>
        <p:txBody>
          <a:bodyPr tIns="0" anchor="ctr"/>
          <a:lstStyle/>
          <a:p>
            <a:pPr algn="ctr" eaLnBrk="1" hangingPunct="1">
              <a:defRPr/>
            </a:pPr>
            <a:endParaRPr lang="en-US" sz="3200" kern="0" dirty="0">
              <a:ln w="18415" cmpd="sng">
                <a:noFill/>
                <a:prstDash val="solid"/>
              </a:ln>
              <a:solidFill>
                <a:srgbClr val="333535"/>
              </a:solidFill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" name="剪去同侧角的矩形 20">
            <a:extLst>
              <a:ext uri="{FF2B5EF4-FFF2-40B4-BE49-F238E27FC236}">
                <a16:creationId xmlns:a16="http://schemas.microsoft.com/office/drawing/2014/main" id="{73CF68E9-948B-4F93-9A5C-0C7F46ED29EC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 flipH="1">
            <a:off x="3589338" y="1435100"/>
            <a:ext cx="658812" cy="319088"/>
          </a:xfrm>
          <a:prstGeom prst="snip2SameRect">
            <a:avLst>
              <a:gd name="adj1" fmla="val 25728"/>
              <a:gd name="adj2" fmla="val 0"/>
            </a:avLst>
          </a:prstGeom>
          <a:solidFill>
            <a:srgbClr val="D7D6DC"/>
          </a:solidFill>
          <a:ln w="76200" cap="flat" cmpd="sng" algn="ctr">
            <a:noFill/>
            <a:prstDash val="solid"/>
          </a:ln>
          <a:effectLst/>
        </p:spPr>
        <p:txBody>
          <a:bodyPr tIns="0" anchor="ctr"/>
          <a:lstStyle/>
          <a:p>
            <a:pPr algn="ctr" eaLnBrk="1" hangingPunct="1">
              <a:defRPr/>
            </a:pPr>
            <a:endParaRPr lang="en-US" sz="3200" kern="0" dirty="0">
              <a:ln w="18415" cmpd="sng">
                <a:noFill/>
                <a:prstDash val="solid"/>
              </a:ln>
              <a:solidFill>
                <a:srgbClr val="333535"/>
              </a:solidFill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2" name="剪去同侧角的矩形 21">
            <a:extLst>
              <a:ext uri="{FF2B5EF4-FFF2-40B4-BE49-F238E27FC236}">
                <a16:creationId xmlns:a16="http://schemas.microsoft.com/office/drawing/2014/main" id="{57BD5720-B4B5-49E6-86B9-B2DFCD497D8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321300" y="4013200"/>
            <a:ext cx="658813" cy="319088"/>
          </a:xfrm>
          <a:prstGeom prst="snip2SameRect">
            <a:avLst>
              <a:gd name="adj1" fmla="val 25728"/>
              <a:gd name="adj2" fmla="val 0"/>
            </a:avLst>
          </a:prstGeom>
          <a:solidFill>
            <a:srgbClr val="D7D6DC"/>
          </a:solidFill>
          <a:ln w="76200" cap="flat" cmpd="sng" algn="ctr">
            <a:noFill/>
            <a:prstDash val="solid"/>
          </a:ln>
          <a:effectLst/>
        </p:spPr>
        <p:txBody>
          <a:bodyPr tIns="0" anchor="ctr"/>
          <a:lstStyle/>
          <a:p>
            <a:pPr algn="ctr" eaLnBrk="1" hangingPunct="1">
              <a:defRPr/>
            </a:pPr>
            <a:endParaRPr lang="en-US" sz="3200" kern="0" dirty="0">
              <a:ln w="18415" cmpd="sng">
                <a:noFill/>
                <a:prstDash val="solid"/>
              </a:ln>
              <a:solidFill>
                <a:srgbClr val="333535"/>
              </a:solidFill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剪去同侧角的矩形 22">
            <a:extLst>
              <a:ext uri="{FF2B5EF4-FFF2-40B4-BE49-F238E27FC236}">
                <a16:creationId xmlns:a16="http://schemas.microsoft.com/office/drawing/2014/main" id="{CD4C623D-3245-46BC-9501-CF505B63F1A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flipH="1">
            <a:off x="3589338" y="3149600"/>
            <a:ext cx="658812" cy="319088"/>
          </a:xfrm>
          <a:prstGeom prst="snip2SameRect">
            <a:avLst>
              <a:gd name="adj1" fmla="val 25728"/>
              <a:gd name="adj2" fmla="val 0"/>
            </a:avLst>
          </a:prstGeom>
          <a:solidFill>
            <a:srgbClr val="D7D6DC"/>
          </a:solidFill>
          <a:ln w="76200" cap="flat" cmpd="sng" algn="ctr">
            <a:noFill/>
            <a:prstDash val="solid"/>
          </a:ln>
          <a:effectLst/>
        </p:spPr>
        <p:txBody>
          <a:bodyPr tIns="0" anchor="ctr"/>
          <a:lstStyle/>
          <a:p>
            <a:pPr algn="ctr" eaLnBrk="1" hangingPunct="1">
              <a:defRPr/>
            </a:pPr>
            <a:endParaRPr lang="en-US" sz="3200" kern="0" dirty="0">
              <a:ln w="18415" cmpd="sng">
                <a:noFill/>
                <a:prstDash val="solid"/>
              </a:ln>
              <a:solidFill>
                <a:srgbClr val="333535"/>
              </a:solidFill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五边形 1">
            <a:extLst>
              <a:ext uri="{FF2B5EF4-FFF2-40B4-BE49-F238E27FC236}">
                <a16:creationId xmlns:a16="http://schemas.microsoft.com/office/drawing/2014/main" id="{BE1513F6-2671-4800-8CF9-8EF430492ED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143250" y="2598738"/>
            <a:ext cx="3282950" cy="473075"/>
          </a:xfrm>
          <a:custGeom>
            <a:avLst/>
            <a:gdLst/>
            <a:ahLst/>
            <a:cxnLst/>
            <a:rect l="l" t="t" r="r" b="b"/>
            <a:pathLst>
              <a:path w="6408712" h="1143744">
                <a:moveTo>
                  <a:pt x="403479" y="0"/>
                </a:moveTo>
                <a:lnTo>
                  <a:pt x="2808312" y="0"/>
                </a:lnTo>
                <a:lnTo>
                  <a:pt x="3600400" y="0"/>
                </a:lnTo>
                <a:lnTo>
                  <a:pt x="6005233" y="0"/>
                </a:lnTo>
                <a:lnTo>
                  <a:pt x="6408712" y="571872"/>
                </a:lnTo>
                <a:lnTo>
                  <a:pt x="6005233" y="1143744"/>
                </a:lnTo>
                <a:lnTo>
                  <a:pt x="3600400" y="1143744"/>
                </a:lnTo>
                <a:lnTo>
                  <a:pt x="2808312" y="1143744"/>
                </a:lnTo>
                <a:lnTo>
                  <a:pt x="403479" y="1143744"/>
                </a:lnTo>
                <a:lnTo>
                  <a:pt x="0" y="571872"/>
                </a:lnTo>
                <a:close/>
              </a:path>
            </a:pathLst>
          </a:custGeom>
          <a:solidFill>
            <a:srgbClr val="6E9157"/>
          </a:solidFill>
          <a:ln w="28575" cap="flat" cmpd="sng" algn="ctr">
            <a:noFill/>
            <a:prstDash val="solid"/>
          </a:ln>
          <a:effectLst/>
        </p:spPr>
        <p:txBody>
          <a:bodyPr lIns="468000" tIns="0" rIns="468000" bIns="0" anchor="ctr"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2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5" name="五边形 1">
            <a:extLst>
              <a:ext uri="{FF2B5EF4-FFF2-40B4-BE49-F238E27FC236}">
                <a16:creationId xmlns:a16="http://schemas.microsoft.com/office/drawing/2014/main" id="{63CAA0EE-0578-475A-AF63-3B58CEA01BF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flipH="1">
            <a:off x="3143250" y="1735138"/>
            <a:ext cx="3282950" cy="474662"/>
          </a:xfrm>
          <a:custGeom>
            <a:avLst/>
            <a:gdLst/>
            <a:ahLst/>
            <a:cxnLst/>
            <a:rect l="l" t="t" r="r" b="b"/>
            <a:pathLst>
              <a:path w="6408712" h="1143744">
                <a:moveTo>
                  <a:pt x="403479" y="0"/>
                </a:moveTo>
                <a:lnTo>
                  <a:pt x="2808312" y="0"/>
                </a:lnTo>
                <a:lnTo>
                  <a:pt x="3600400" y="0"/>
                </a:lnTo>
                <a:lnTo>
                  <a:pt x="6005233" y="0"/>
                </a:lnTo>
                <a:lnTo>
                  <a:pt x="6408712" y="571872"/>
                </a:lnTo>
                <a:lnTo>
                  <a:pt x="6005233" y="1143744"/>
                </a:lnTo>
                <a:lnTo>
                  <a:pt x="3600400" y="1143744"/>
                </a:lnTo>
                <a:lnTo>
                  <a:pt x="2808312" y="1143744"/>
                </a:lnTo>
                <a:lnTo>
                  <a:pt x="403479" y="1143744"/>
                </a:lnTo>
                <a:lnTo>
                  <a:pt x="0" y="571872"/>
                </a:lnTo>
                <a:close/>
              </a:path>
            </a:pathLst>
          </a:custGeom>
          <a:solidFill>
            <a:srgbClr val="6E9157"/>
          </a:solidFill>
          <a:ln w="28575" cap="flat" cmpd="sng" algn="ctr">
            <a:noFill/>
            <a:prstDash val="solid"/>
          </a:ln>
          <a:effectLst/>
        </p:spPr>
        <p:txBody>
          <a:bodyPr lIns="468000" tIns="0" rIns="468000" bIns="0" anchor="ctr"/>
          <a:lstStyle/>
          <a:p>
            <a:pPr algn="ctr" eaLnBrk="1" hangingPunct="1">
              <a:lnSpc>
                <a:spcPct val="130000"/>
              </a:lnSpc>
              <a:defRPr/>
            </a:pP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6" name="五边形 1">
            <a:extLst>
              <a:ext uri="{FF2B5EF4-FFF2-40B4-BE49-F238E27FC236}">
                <a16:creationId xmlns:a16="http://schemas.microsoft.com/office/drawing/2014/main" id="{8A70AE74-60EA-4901-B04D-2F96F2116D1C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43250" y="4313238"/>
            <a:ext cx="3282950" cy="473075"/>
          </a:xfrm>
          <a:custGeom>
            <a:avLst/>
            <a:gdLst/>
            <a:ahLst/>
            <a:cxnLst/>
            <a:rect l="l" t="t" r="r" b="b"/>
            <a:pathLst>
              <a:path w="6408712" h="1143744">
                <a:moveTo>
                  <a:pt x="403479" y="0"/>
                </a:moveTo>
                <a:lnTo>
                  <a:pt x="2808312" y="0"/>
                </a:lnTo>
                <a:lnTo>
                  <a:pt x="3600400" y="0"/>
                </a:lnTo>
                <a:lnTo>
                  <a:pt x="6005233" y="0"/>
                </a:lnTo>
                <a:lnTo>
                  <a:pt x="6408712" y="571872"/>
                </a:lnTo>
                <a:lnTo>
                  <a:pt x="6005233" y="1143744"/>
                </a:lnTo>
                <a:lnTo>
                  <a:pt x="3600400" y="1143744"/>
                </a:lnTo>
                <a:lnTo>
                  <a:pt x="2808312" y="1143744"/>
                </a:lnTo>
                <a:lnTo>
                  <a:pt x="403479" y="1143744"/>
                </a:lnTo>
                <a:lnTo>
                  <a:pt x="0" y="571872"/>
                </a:lnTo>
                <a:close/>
              </a:path>
            </a:pathLst>
          </a:custGeom>
          <a:solidFill>
            <a:srgbClr val="6E9157"/>
          </a:solidFill>
          <a:ln w="28575" cap="flat" cmpd="sng" algn="ctr">
            <a:noFill/>
            <a:prstDash val="solid"/>
          </a:ln>
          <a:effectLst/>
        </p:spPr>
        <p:txBody>
          <a:bodyPr lIns="468000" tIns="0" rIns="468000" bIns="0" anchor="ctr"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2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7" name="五边形 1">
            <a:extLst>
              <a:ext uri="{FF2B5EF4-FFF2-40B4-BE49-F238E27FC236}">
                <a16:creationId xmlns:a16="http://schemas.microsoft.com/office/drawing/2014/main" id="{27CEE697-6D64-4246-B97B-A32A93F5B7D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flipH="1">
            <a:off x="3143250" y="3449638"/>
            <a:ext cx="3282950" cy="474662"/>
          </a:xfrm>
          <a:custGeom>
            <a:avLst/>
            <a:gdLst/>
            <a:ahLst/>
            <a:cxnLst/>
            <a:rect l="l" t="t" r="r" b="b"/>
            <a:pathLst>
              <a:path w="6408712" h="1143744">
                <a:moveTo>
                  <a:pt x="403479" y="0"/>
                </a:moveTo>
                <a:lnTo>
                  <a:pt x="2808312" y="0"/>
                </a:lnTo>
                <a:lnTo>
                  <a:pt x="3600400" y="0"/>
                </a:lnTo>
                <a:lnTo>
                  <a:pt x="6005233" y="0"/>
                </a:lnTo>
                <a:lnTo>
                  <a:pt x="6408712" y="571872"/>
                </a:lnTo>
                <a:lnTo>
                  <a:pt x="6005233" y="1143744"/>
                </a:lnTo>
                <a:lnTo>
                  <a:pt x="3600400" y="1143744"/>
                </a:lnTo>
                <a:lnTo>
                  <a:pt x="2808312" y="1143744"/>
                </a:lnTo>
                <a:lnTo>
                  <a:pt x="403479" y="1143744"/>
                </a:lnTo>
                <a:lnTo>
                  <a:pt x="0" y="571872"/>
                </a:lnTo>
                <a:close/>
              </a:path>
            </a:pathLst>
          </a:custGeom>
          <a:solidFill>
            <a:srgbClr val="6E9157"/>
          </a:solidFill>
          <a:ln w="28575" cap="flat" cmpd="sng" algn="ctr">
            <a:noFill/>
            <a:prstDash val="solid"/>
          </a:ln>
          <a:effectLst/>
        </p:spPr>
        <p:txBody>
          <a:bodyPr lIns="468000" tIns="0" rIns="468000" bIns="0" anchor="ctr"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2400" b="1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106" name="矩形 20">
            <a:extLst>
              <a:ext uri="{FF2B5EF4-FFF2-40B4-BE49-F238E27FC236}">
                <a16:creationId xmlns:a16="http://schemas.microsoft.com/office/drawing/2014/main" id="{EDB2E3EB-62CB-403F-A0F4-E3DFE6098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500438"/>
            <a:ext cx="169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4107" name="矩形 22">
            <a:extLst>
              <a:ext uri="{FF2B5EF4-FFF2-40B4-BE49-F238E27FC236}">
                <a16:creationId xmlns:a16="http://schemas.microsoft.com/office/drawing/2014/main" id="{733A1286-3E2A-45EF-A136-46579403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4357688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四、个人总结</a:t>
            </a:r>
          </a:p>
        </p:txBody>
      </p:sp>
      <p:sp>
        <p:nvSpPr>
          <p:cNvPr id="4108" name="矩形 20">
            <a:extLst>
              <a:ext uri="{FF2B5EF4-FFF2-40B4-BE49-F238E27FC236}">
                <a16:creationId xmlns:a16="http://schemas.microsoft.com/office/drawing/2014/main" id="{3162A5FA-3EB7-4B9D-AD89-E8BD57F8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1785938"/>
            <a:ext cx="161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</a:p>
        </p:txBody>
      </p:sp>
      <p:sp>
        <p:nvSpPr>
          <p:cNvPr id="4109" name="矩形 22">
            <a:extLst>
              <a:ext uri="{FF2B5EF4-FFF2-40B4-BE49-F238E27FC236}">
                <a16:creationId xmlns:a16="http://schemas.microsoft.com/office/drawing/2014/main" id="{290E6112-85EF-472F-B966-FDBA0E050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643188"/>
            <a:ext cx="189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4110" name="TextBox 5" hidden="1">
            <a:extLst>
              <a:ext uri="{FF2B5EF4-FFF2-40B4-BE49-F238E27FC236}">
                <a16:creationId xmlns:a16="http://schemas.microsoft.com/office/drawing/2014/main" id="{16F5CB7E-E49E-4DB6-82BE-83B6EAC4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11" name="矩形 6" hidden="1">
            <a:extLst>
              <a:ext uri="{FF2B5EF4-FFF2-40B4-BE49-F238E27FC236}">
                <a16:creationId xmlns:a16="http://schemas.microsoft.com/office/drawing/2014/main" id="{CEDA1A66-CFC8-428A-A6BE-104E9929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12" name="矩形 7" hidden="1">
            <a:extLst>
              <a:ext uri="{FF2B5EF4-FFF2-40B4-BE49-F238E27FC236}">
                <a16:creationId xmlns:a16="http://schemas.microsoft.com/office/drawing/2014/main" id="{2EA70599-3AA5-4630-8D7B-23FAB33C5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13" name="矩形 8" hidden="1">
            <a:extLst>
              <a:ext uri="{FF2B5EF4-FFF2-40B4-BE49-F238E27FC236}">
                <a16:creationId xmlns:a16="http://schemas.microsoft.com/office/drawing/2014/main" id="{DCCD6257-AE99-4C99-B711-7E15F37D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14" name="TextBox 12">
            <a:extLst>
              <a:ext uri="{FF2B5EF4-FFF2-40B4-BE49-F238E27FC236}">
                <a16:creationId xmlns:a16="http://schemas.microsoft.com/office/drawing/2014/main" id="{35A96C53-AF18-4160-9EC4-33E382E22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26">
            <a:extLst>
              <a:ext uri="{FF2B5EF4-FFF2-40B4-BE49-F238E27FC236}">
                <a16:creationId xmlns:a16="http://schemas.microsoft.com/office/drawing/2014/main" id="{279EB9B5-0409-4B9B-9825-40701A8E7FA2}"/>
              </a:ext>
            </a:extLst>
          </p:cNvPr>
          <p:cNvGrpSpPr>
            <a:grpSpLocks/>
          </p:cNvGrpSpPr>
          <p:nvPr/>
        </p:nvGrpSpPr>
        <p:grpSpPr bwMode="auto">
          <a:xfrm>
            <a:off x="708025" y="1687513"/>
            <a:ext cx="7491413" cy="3538537"/>
            <a:chOff x="539552" y="1700808"/>
            <a:chExt cx="8710808" cy="4113213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D17D333C-BDD5-400C-A232-FE3103078D8D}"/>
                </a:ext>
              </a:extLst>
            </p:cNvPr>
            <p:cNvSpPr/>
            <p:nvPr/>
          </p:nvSpPr>
          <p:spPr>
            <a:xfrm>
              <a:off x="539552" y="1700808"/>
              <a:ext cx="3248786" cy="1784422"/>
            </a:xfrm>
            <a:prstGeom prst="roundRect">
              <a:avLst>
                <a:gd name="adj" fmla="val 2782"/>
              </a:avLst>
            </a:prstGeom>
            <a:solidFill>
              <a:srgbClr val="6E9157"/>
            </a:solidFill>
            <a:ln w="25400">
              <a:noFill/>
            </a:ln>
            <a:effectLst>
              <a:outerShdw blurRad="2413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4DA193D9-5D7C-4D1E-BC64-BBC49F06D5E5}"/>
                </a:ext>
              </a:extLst>
            </p:cNvPr>
            <p:cNvSpPr/>
            <p:nvPr/>
          </p:nvSpPr>
          <p:spPr>
            <a:xfrm>
              <a:off x="5999728" y="1700808"/>
              <a:ext cx="3250632" cy="1784422"/>
            </a:xfrm>
            <a:prstGeom prst="roundRect">
              <a:avLst>
                <a:gd name="adj" fmla="val 2782"/>
              </a:avLst>
            </a:prstGeom>
            <a:solidFill>
              <a:srgbClr val="D7D6DC"/>
            </a:solidFill>
            <a:ln w="25400">
              <a:noFill/>
            </a:ln>
            <a:effectLst>
              <a:outerShdw blurRad="2413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4A633E53-2B6D-4274-AEFA-ADF1CA5A96F8}"/>
                </a:ext>
              </a:extLst>
            </p:cNvPr>
            <p:cNvSpPr/>
            <p:nvPr/>
          </p:nvSpPr>
          <p:spPr>
            <a:xfrm>
              <a:off x="539552" y="4031444"/>
              <a:ext cx="3248786" cy="1782577"/>
            </a:xfrm>
            <a:prstGeom prst="roundRect">
              <a:avLst>
                <a:gd name="adj" fmla="val 2782"/>
              </a:avLst>
            </a:prstGeom>
            <a:solidFill>
              <a:srgbClr val="D7D6DC"/>
            </a:solidFill>
            <a:ln w="25400">
              <a:noFill/>
            </a:ln>
            <a:effectLst>
              <a:outerShdw blurRad="2413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22F71621-EABD-4807-A365-F9FEF9E3CE10}"/>
                </a:ext>
              </a:extLst>
            </p:cNvPr>
            <p:cNvSpPr/>
            <p:nvPr/>
          </p:nvSpPr>
          <p:spPr>
            <a:xfrm>
              <a:off x="5999728" y="4031444"/>
              <a:ext cx="3250632" cy="1782577"/>
            </a:xfrm>
            <a:prstGeom prst="roundRect">
              <a:avLst>
                <a:gd name="adj" fmla="val 2782"/>
              </a:avLst>
            </a:prstGeom>
            <a:solidFill>
              <a:srgbClr val="6E9157"/>
            </a:solidFill>
            <a:ln w="25400">
              <a:noFill/>
            </a:ln>
            <a:effectLst>
              <a:outerShdw blurRad="2413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dirty="0">
                <a:solidFill>
                  <a:srgbClr val="FEFABC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endParaRPr>
            </a:p>
          </p:txBody>
        </p:sp>
      </p:grpSp>
      <p:sp>
        <p:nvSpPr>
          <p:cNvPr id="5123" name="TextBox 5" hidden="1">
            <a:extLst>
              <a:ext uri="{FF2B5EF4-FFF2-40B4-BE49-F238E27FC236}">
                <a16:creationId xmlns:a16="http://schemas.microsoft.com/office/drawing/2014/main" id="{F47DB35E-2E49-48A2-AC32-49C778283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4" name="矩形 6" hidden="1">
            <a:extLst>
              <a:ext uri="{FF2B5EF4-FFF2-40B4-BE49-F238E27FC236}">
                <a16:creationId xmlns:a16="http://schemas.microsoft.com/office/drawing/2014/main" id="{B1ABFC3A-9C97-4F6F-9CD7-FB342A144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5" name="矩形 7" hidden="1">
            <a:extLst>
              <a:ext uri="{FF2B5EF4-FFF2-40B4-BE49-F238E27FC236}">
                <a16:creationId xmlns:a16="http://schemas.microsoft.com/office/drawing/2014/main" id="{E4396CDA-5E40-4F45-9ADE-FB262334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6" name="矩形 8" hidden="1">
            <a:extLst>
              <a:ext uri="{FF2B5EF4-FFF2-40B4-BE49-F238E27FC236}">
                <a16:creationId xmlns:a16="http://schemas.microsoft.com/office/drawing/2014/main" id="{ACAC6E24-00FB-4F16-8E1F-5A5E3EF5D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7" name="矩形 6">
            <a:extLst>
              <a:ext uri="{FF2B5EF4-FFF2-40B4-BE49-F238E27FC236}">
                <a16:creationId xmlns:a16="http://schemas.microsoft.com/office/drawing/2014/main" id="{D89ABC47-37CA-480B-9488-A58F4F69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2085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脚本：</a:t>
            </a:r>
          </a:p>
        </p:txBody>
      </p:sp>
      <p:sp>
        <p:nvSpPr>
          <p:cNvPr id="5128" name="矩形 12">
            <a:extLst>
              <a:ext uri="{FF2B5EF4-FFF2-40B4-BE49-F238E27FC236}">
                <a16:creationId xmlns:a16="http://schemas.microsoft.com/office/drawing/2014/main" id="{491F7EA6-CEB7-4D5D-BC61-9F1D3A09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3767138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5129" name="矩形 13">
            <a:extLst>
              <a:ext uri="{FF2B5EF4-FFF2-40B4-BE49-F238E27FC236}">
                <a16:creationId xmlns:a16="http://schemas.microsoft.com/office/drawing/2014/main" id="{D5DA3402-2F21-48FB-A80A-1AE85B25D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3860800"/>
            <a:ext cx="1841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4.read while for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传参以及函数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0" name="矩形 14">
            <a:extLst>
              <a:ext uri="{FF2B5EF4-FFF2-40B4-BE49-F238E27FC236}">
                <a16:creationId xmlns:a16="http://schemas.microsoft.com/office/drawing/2014/main" id="{0C5EB847-D9FC-421A-BFF1-1AC859ED9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1835150"/>
            <a:ext cx="1992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变量、控制语句</a:t>
            </a:r>
          </a:p>
        </p:txBody>
      </p:sp>
      <p:sp>
        <p:nvSpPr>
          <p:cNvPr id="5131" name="矩形 15">
            <a:extLst>
              <a:ext uri="{FF2B5EF4-FFF2-40B4-BE49-F238E27FC236}">
                <a16:creationId xmlns:a16="http://schemas.microsoft.com/office/drawing/2014/main" id="{83D2D44E-3CB3-4B9E-9A40-B33791F3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1835150"/>
            <a:ext cx="251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1.Shell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的定义及其分类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61C148A-3BF5-4B7C-8B11-5C797B7C8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6467"/>
          <a:stretch>
            <a:fillRect/>
          </a:stretch>
        </p:blipFill>
        <p:spPr bwMode="auto">
          <a:xfrm>
            <a:off x="3348038" y="1484313"/>
            <a:ext cx="2030412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3" name="文本框 1">
            <a:extLst>
              <a:ext uri="{FF2B5EF4-FFF2-40B4-BE49-F238E27FC236}">
                <a16:creationId xmlns:a16="http://schemas.microsoft.com/office/drawing/2014/main" id="{0600600B-B802-4150-A313-E0D2F2724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205038"/>
            <a:ext cx="2092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 bash</a:t>
            </a:r>
            <a:r>
              <a:rPr lang="zh-CN" altLang="en-US"/>
              <a:t>、</a:t>
            </a:r>
            <a:r>
              <a:rPr lang="en-US" altLang="zh-CN"/>
              <a:t>csh</a:t>
            </a:r>
            <a:r>
              <a:rPr lang="zh-CN" altLang="en-US"/>
              <a:t>、</a:t>
            </a:r>
            <a:r>
              <a:rPr lang="en-US" altLang="zh-CN"/>
              <a:t>tsh</a:t>
            </a:r>
            <a:r>
              <a:rPr lang="zh-CN" altLang="en-US"/>
              <a:t>、</a:t>
            </a:r>
            <a:r>
              <a:rPr lang="en-US" altLang="zh-CN"/>
              <a:t>ksh…. </a:t>
            </a:r>
            <a:endParaRPr lang="zh-CN" altLang="en-US"/>
          </a:p>
        </p:txBody>
      </p:sp>
      <p:sp>
        <p:nvSpPr>
          <p:cNvPr id="5134" name="文本框 2">
            <a:extLst>
              <a:ext uri="{FF2B5EF4-FFF2-40B4-BE49-F238E27FC236}">
                <a16:creationId xmlns:a16="http://schemas.microsoft.com/office/drawing/2014/main" id="{6A7CDC8B-88D6-45FF-8F7D-1A115B9FD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2205038"/>
            <a:ext cx="2166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</a:t>
            </a:r>
            <a:r>
              <a:rPr lang="zh-CN" altLang="en-US"/>
              <a:t>控制语句又分为判断语句和循环语句</a:t>
            </a:r>
          </a:p>
        </p:txBody>
      </p:sp>
      <p:sp>
        <p:nvSpPr>
          <p:cNvPr id="5135" name="文本框 3">
            <a:extLst>
              <a:ext uri="{FF2B5EF4-FFF2-40B4-BE49-F238E27FC236}">
                <a16:creationId xmlns:a16="http://schemas.microsoft.com/office/drawing/2014/main" id="{BC356F2D-664F-4244-BD81-D1347CBFC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4062413"/>
            <a:ext cx="2160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关系运算符、算数运算符、逻辑运算符、字符运算符、文件判断运算符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>
            <a:extLst>
              <a:ext uri="{FF2B5EF4-FFF2-40B4-BE49-F238E27FC236}">
                <a16:creationId xmlns:a16="http://schemas.microsoft.com/office/drawing/2014/main" id="{DFDCEA24-64D9-40D7-9200-E4D14BC4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7" name="矩形 6" hidden="1">
            <a:extLst>
              <a:ext uri="{FF2B5EF4-FFF2-40B4-BE49-F238E27FC236}">
                <a16:creationId xmlns:a16="http://schemas.microsoft.com/office/drawing/2014/main" id="{5917182F-B38B-4BD9-97B8-4D7A5258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8" name="矩形 7" hidden="1">
            <a:extLst>
              <a:ext uri="{FF2B5EF4-FFF2-40B4-BE49-F238E27FC236}">
                <a16:creationId xmlns:a16="http://schemas.microsoft.com/office/drawing/2014/main" id="{A9BEFBFF-DFBB-404E-9B4C-60E7630F0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9" name="矩形 8" hidden="1">
            <a:extLst>
              <a:ext uri="{FF2B5EF4-FFF2-40B4-BE49-F238E27FC236}">
                <a16:creationId xmlns:a16="http://schemas.microsoft.com/office/drawing/2014/main" id="{AA167276-A224-4FBD-BFAC-2D4BF18B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50" name="矩形 6">
            <a:extLst>
              <a:ext uri="{FF2B5EF4-FFF2-40B4-BE49-F238E27FC236}">
                <a16:creationId xmlns:a16="http://schemas.microsoft.com/office/drawing/2014/main" id="{3D451871-391E-4E91-982B-1FA40247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76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151" name="Rectangle 5">
            <a:extLst>
              <a:ext uri="{FF2B5EF4-FFF2-40B4-BE49-F238E27FC236}">
                <a16:creationId xmlns:a16="http://schemas.microsoft.com/office/drawing/2014/main" id="{7732A864-D791-485F-ADC3-67E2B0965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9138"/>
            <a:ext cx="2832100" cy="319087"/>
          </a:xfrm>
          <a:prstGeom prst="rect">
            <a:avLst/>
          </a:prstGeom>
          <a:solidFill>
            <a:srgbClr val="6E91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981" tIns="50795" rIns="50795" bIns="5079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定义</a:t>
            </a:r>
          </a:p>
        </p:txBody>
      </p:sp>
      <p:sp>
        <p:nvSpPr>
          <p:cNvPr id="6152" name="Rectangle 6">
            <a:extLst>
              <a:ext uri="{FF2B5EF4-FFF2-40B4-BE49-F238E27FC236}">
                <a16:creationId xmlns:a16="http://schemas.microsoft.com/office/drawing/2014/main" id="{FA18D771-14AE-4219-A685-0508E953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922588"/>
            <a:ext cx="2832100" cy="319087"/>
          </a:xfrm>
          <a:prstGeom prst="rect">
            <a:avLst/>
          </a:prstGeom>
          <a:solidFill>
            <a:srgbClr val="6E91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981" tIns="50795" rIns="50795" bIns="5079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列表、元组、字典、集合</a:t>
            </a:r>
          </a:p>
        </p:txBody>
      </p:sp>
      <p:sp>
        <p:nvSpPr>
          <p:cNvPr id="6153" name="Rectangle 7">
            <a:extLst>
              <a:ext uri="{FF2B5EF4-FFF2-40B4-BE49-F238E27FC236}">
                <a16:creationId xmlns:a16="http://schemas.microsoft.com/office/drawing/2014/main" id="{7486CE0F-76C5-49A8-9F5B-8963C64FE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879850"/>
            <a:ext cx="2832100" cy="320675"/>
          </a:xfrm>
          <a:prstGeom prst="rect">
            <a:avLst/>
          </a:prstGeom>
          <a:solidFill>
            <a:srgbClr val="6E91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981" tIns="50795" rIns="50795" bIns="5079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5.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对文件进行操作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67B9D6-BB7C-4130-990D-85EB87899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916113"/>
            <a:ext cx="4916487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Rectangle 6">
            <a:extLst>
              <a:ext uri="{FF2B5EF4-FFF2-40B4-BE49-F238E27FC236}">
                <a16:creationId xmlns:a16="http://schemas.microsoft.com/office/drawing/2014/main" id="{9DF8094C-1618-40B6-9634-482E1A63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409950"/>
            <a:ext cx="2832100" cy="319088"/>
          </a:xfrm>
          <a:prstGeom prst="rect">
            <a:avLst/>
          </a:prstGeom>
          <a:solidFill>
            <a:srgbClr val="6E91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981" tIns="50795" rIns="50795" bIns="5079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4.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运算符、判断、循环语句</a:t>
            </a:r>
          </a:p>
        </p:txBody>
      </p:sp>
      <p:sp>
        <p:nvSpPr>
          <p:cNvPr id="6156" name="Rectangle 6">
            <a:extLst>
              <a:ext uri="{FF2B5EF4-FFF2-40B4-BE49-F238E27FC236}">
                <a16:creationId xmlns:a16="http://schemas.microsoft.com/office/drawing/2014/main" id="{E64F7E29-9994-4DCA-A509-4E20CF441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452688"/>
            <a:ext cx="2832100" cy="319087"/>
          </a:xfrm>
          <a:prstGeom prst="rect">
            <a:avLst/>
          </a:prstGeom>
          <a:solidFill>
            <a:srgbClr val="6E91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981" tIns="50795" rIns="50795" bIns="5079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2.Python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的函数</a:t>
            </a:r>
          </a:p>
        </p:txBody>
      </p:sp>
      <p:sp>
        <p:nvSpPr>
          <p:cNvPr id="6157" name="Rectangle 5">
            <a:extLst>
              <a:ext uri="{FF2B5EF4-FFF2-40B4-BE49-F238E27FC236}">
                <a16:creationId xmlns:a16="http://schemas.microsoft.com/office/drawing/2014/main" id="{92074DF1-D444-4B9F-A431-11C9A932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4351338"/>
            <a:ext cx="2832100" cy="319087"/>
          </a:xfrm>
          <a:prstGeom prst="rect">
            <a:avLst/>
          </a:prstGeom>
          <a:solidFill>
            <a:srgbClr val="6E91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981" tIns="50795" rIns="50795" bIns="5079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6.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传参及调用函数</a:t>
            </a:r>
          </a:p>
        </p:txBody>
      </p:sp>
      <p:sp>
        <p:nvSpPr>
          <p:cNvPr id="6158" name="Rectangle 5">
            <a:extLst>
              <a:ext uri="{FF2B5EF4-FFF2-40B4-BE49-F238E27FC236}">
                <a16:creationId xmlns:a16="http://schemas.microsoft.com/office/drawing/2014/main" id="{0C86CE79-1B9A-40E1-A714-6ADA8784C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4878388"/>
            <a:ext cx="2832100" cy="319087"/>
          </a:xfrm>
          <a:prstGeom prst="rect">
            <a:avLst/>
          </a:prstGeom>
          <a:solidFill>
            <a:srgbClr val="6E91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981" tIns="50795" rIns="50795" bIns="5079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7.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>
            <a:extLst>
              <a:ext uri="{FF2B5EF4-FFF2-40B4-BE49-F238E27FC236}">
                <a16:creationId xmlns:a16="http://schemas.microsoft.com/office/drawing/2014/main" id="{C56F8F7D-28AC-4507-B1C9-697FA9CCC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1" name="矩形 6" hidden="1">
            <a:extLst>
              <a:ext uri="{FF2B5EF4-FFF2-40B4-BE49-F238E27FC236}">
                <a16:creationId xmlns:a16="http://schemas.microsoft.com/office/drawing/2014/main" id="{47338638-F1A8-44DE-8A44-D80EB2C32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2" name="矩形 7" hidden="1">
            <a:extLst>
              <a:ext uri="{FF2B5EF4-FFF2-40B4-BE49-F238E27FC236}">
                <a16:creationId xmlns:a16="http://schemas.microsoft.com/office/drawing/2014/main" id="{5DD1D878-58D0-409A-8451-224EDB79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3" name="矩形 8" hidden="1">
            <a:extLst>
              <a:ext uri="{FF2B5EF4-FFF2-40B4-BE49-F238E27FC236}">
                <a16:creationId xmlns:a16="http://schemas.microsoft.com/office/drawing/2014/main" id="{162FA129-D3B5-4472-B767-38BB6427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5048F1-261C-477D-8BA5-366215C1620B}"/>
              </a:ext>
            </a:extLst>
          </p:cNvPr>
          <p:cNvSpPr/>
          <p:nvPr/>
        </p:nvSpPr>
        <p:spPr bwMode="auto">
          <a:xfrm>
            <a:off x="3124200" y="2349500"/>
            <a:ext cx="2492375" cy="2006600"/>
          </a:xfrm>
          <a:prstGeom prst="rect">
            <a:avLst/>
          </a:prstGeom>
          <a:solidFill>
            <a:srgbClr val="6E9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B035522-4662-4768-8346-357F4B57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328863"/>
            <a:ext cx="3054350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0AE411-2391-48BC-B5D5-72B66F96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2276475"/>
            <a:ext cx="3052763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矩形 1">
            <a:extLst>
              <a:ext uri="{FF2B5EF4-FFF2-40B4-BE49-F238E27FC236}">
                <a16:creationId xmlns:a16="http://schemas.microsoft.com/office/drawing/2014/main" id="{D5823D39-4896-47EA-B1EB-A35FC227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1.</a:t>
            </a:r>
            <a:r>
              <a:rPr lang="zh-CN" altLang="en-US"/>
              <a:t>定义：</a:t>
            </a:r>
            <a:r>
              <a:rPr lang="en-US" altLang="zh-CN"/>
              <a:t> Python</a:t>
            </a:r>
            <a:r>
              <a:rPr lang="zh-CN" altLang="en-US"/>
              <a:t>是个解释型的、面向对象的程序设计语言</a:t>
            </a:r>
          </a:p>
        </p:txBody>
      </p:sp>
      <p:sp>
        <p:nvSpPr>
          <p:cNvPr id="7178" name="文本框 2">
            <a:extLst>
              <a:ext uri="{FF2B5EF4-FFF2-40B4-BE49-F238E27FC236}">
                <a16:creationId xmlns:a16="http://schemas.microsoft.com/office/drawing/2014/main" id="{55DD6F0B-7CDB-4D83-9DC1-8DC120E3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71588"/>
            <a:ext cx="4321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2.</a:t>
            </a:r>
            <a:r>
              <a:rPr lang="zh-CN" altLang="en-US"/>
              <a:t>函数：</a:t>
            </a:r>
            <a:r>
              <a:rPr lang="en-US" altLang="zh-CN"/>
              <a:t>replace</a:t>
            </a:r>
            <a:r>
              <a:rPr lang="zh-CN" altLang="en-US"/>
              <a:t>、</a:t>
            </a:r>
            <a:r>
              <a:rPr lang="en-US" altLang="zh-CN"/>
              <a:t>split</a:t>
            </a:r>
            <a:r>
              <a:rPr lang="zh-CN" altLang="en-US"/>
              <a:t>、</a:t>
            </a:r>
            <a:r>
              <a:rPr lang="en-US" altLang="zh-CN"/>
              <a:t>startswith</a:t>
            </a:r>
            <a:r>
              <a:rPr lang="zh-CN" altLang="en-US"/>
              <a:t>、</a:t>
            </a:r>
            <a:r>
              <a:rPr lang="en-US" altLang="zh-CN"/>
              <a:t>join	</a:t>
            </a:r>
            <a:r>
              <a:rPr lang="zh-CN" altLang="en-US"/>
              <a:t>、</a:t>
            </a:r>
            <a:r>
              <a:rPr lang="en-US" altLang="zh-CN"/>
              <a:t>format</a:t>
            </a:r>
            <a:r>
              <a:rPr lang="zh-CN" altLang="en-US"/>
              <a:t>、</a:t>
            </a:r>
            <a:r>
              <a:rPr lang="en-US" altLang="zh-CN"/>
              <a:t>count</a:t>
            </a:r>
            <a:r>
              <a:rPr lang="zh-CN" altLang="en-US"/>
              <a:t>、</a:t>
            </a:r>
            <a:r>
              <a:rPr lang="en-US" altLang="zh-CN"/>
              <a:t>len</a:t>
            </a:r>
            <a:endParaRPr lang="zh-CN" altLang="en-US"/>
          </a:p>
        </p:txBody>
      </p:sp>
      <p:sp>
        <p:nvSpPr>
          <p:cNvPr id="7179" name="文本框 3">
            <a:extLst>
              <a:ext uri="{FF2B5EF4-FFF2-40B4-BE49-F238E27FC236}">
                <a16:creationId xmlns:a16="http://schemas.microsoft.com/office/drawing/2014/main" id="{48243BA5-001A-40E9-95D7-FEB47AA1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4581525"/>
            <a:ext cx="77771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3.</a:t>
            </a:r>
            <a:r>
              <a:rPr lang="zh-CN" altLang="en-US"/>
              <a:t>列表：中括号为标识 ，支持索引和切片 是可变的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元组：小括号为标识，支持索引和切片 是不可变的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字典：大括号为标识，格式</a:t>
            </a:r>
            <a:r>
              <a:rPr lang="en-US" altLang="zh-CN"/>
              <a:t>{</a:t>
            </a:r>
            <a:r>
              <a:rPr lang="zh-CN" altLang="en-US"/>
              <a:t>键：值，键：值</a:t>
            </a:r>
            <a:r>
              <a:rPr lang="en-US" altLang="zh-CN"/>
              <a:t>}</a:t>
            </a:r>
            <a:r>
              <a:rPr lang="zh-CN" altLang="en-US"/>
              <a:t>，不可变的、无序的、不支</a:t>
            </a:r>
            <a:r>
              <a:rPr lang="en-US" altLang="zh-CN"/>
              <a:t>	</a:t>
            </a:r>
            <a:r>
              <a:rPr lang="zh-CN" altLang="en-US"/>
              <a:t>持索引和切片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集合：大括号为标识，可变的、不允许重复、无序、不支持索引和切片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>
            <a:extLst>
              <a:ext uri="{FF2B5EF4-FFF2-40B4-BE49-F238E27FC236}">
                <a16:creationId xmlns:a16="http://schemas.microsoft.com/office/drawing/2014/main" id="{ED8B2D91-8FD3-474F-9C17-AB66D32B6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5" name="矩形 6" hidden="1">
            <a:extLst>
              <a:ext uri="{FF2B5EF4-FFF2-40B4-BE49-F238E27FC236}">
                <a16:creationId xmlns:a16="http://schemas.microsoft.com/office/drawing/2014/main" id="{BE2EFE74-67CA-4349-83F1-6825A86E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6" name="矩形 7" hidden="1">
            <a:extLst>
              <a:ext uri="{FF2B5EF4-FFF2-40B4-BE49-F238E27FC236}">
                <a16:creationId xmlns:a16="http://schemas.microsoft.com/office/drawing/2014/main" id="{5FF30040-5F8A-448C-A0C0-44C9C7B60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7" name="矩形 8" hidden="1">
            <a:extLst>
              <a:ext uri="{FF2B5EF4-FFF2-40B4-BE49-F238E27FC236}">
                <a16:creationId xmlns:a16="http://schemas.microsoft.com/office/drawing/2014/main" id="{A2863318-9F0C-4326-8C29-369752B3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5048F1-261C-477D-8BA5-366215C1620B}"/>
              </a:ext>
            </a:extLst>
          </p:cNvPr>
          <p:cNvSpPr/>
          <p:nvPr/>
        </p:nvSpPr>
        <p:spPr bwMode="auto">
          <a:xfrm>
            <a:off x="3124200" y="2349500"/>
            <a:ext cx="2492375" cy="2006600"/>
          </a:xfrm>
          <a:prstGeom prst="rect">
            <a:avLst/>
          </a:prstGeom>
          <a:solidFill>
            <a:srgbClr val="6E9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208CCB-D12E-49CD-AC12-C4682092E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328863"/>
            <a:ext cx="3054350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513C53A-6B0B-4519-8DC8-5373E9CF7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2276475"/>
            <a:ext cx="3052763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矩形 1">
            <a:extLst>
              <a:ext uri="{FF2B5EF4-FFF2-40B4-BE49-F238E27FC236}">
                <a16:creationId xmlns:a16="http://schemas.microsoft.com/office/drawing/2014/main" id="{3992F2E8-4A88-4A6B-96C9-B0819A4DE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333375"/>
            <a:ext cx="8280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4.</a:t>
            </a:r>
            <a:r>
              <a:rPr lang="zh-CN" altLang="en-US"/>
              <a:t>运算符、判断语句、循环语句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运算符：算数运算符、赋值运算符、逻辑运算符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判断语句：</a:t>
            </a:r>
            <a:r>
              <a:rPr lang="en-US" altLang="zh-CN"/>
              <a:t>if </a:t>
            </a:r>
            <a:r>
              <a:rPr lang="zh-CN" altLang="en-US"/>
              <a:t>条件</a:t>
            </a:r>
            <a:r>
              <a:rPr lang="en-US" altLang="zh-CN"/>
              <a:t>: </a:t>
            </a:r>
            <a:r>
              <a:rPr lang="zh-CN" altLang="en-US"/>
              <a:t>执行语句 </a:t>
            </a:r>
            <a:r>
              <a:rPr lang="en-US" altLang="zh-CN"/>
              <a:t>else</a:t>
            </a:r>
            <a:r>
              <a:rPr lang="zh-CN" altLang="en-US"/>
              <a:t>：执行语句</a:t>
            </a:r>
            <a:r>
              <a:rPr lang="en-US" altLang="zh-CN"/>
              <a:t>  </a:t>
            </a:r>
            <a:r>
              <a:rPr lang="zh-CN" altLang="en-US"/>
              <a:t>多分支判断语句：</a:t>
            </a:r>
            <a:r>
              <a:rPr lang="en-US" altLang="zh-CN"/>
              <a:t>if</a:t>
            </a:r>
            <a:r>
              <a:rPr lang="zh-CN" altLang="en-US"/>
              <a:t>条件</a:t>
            </a:r>
            <a:r>
              <a:rPr lang="en-US" altLang="zh-CN"/>
              <a:t>		</a:t>
            </a:r>
            <a:r>
              <a:rPr lang="zh-CN" altLang="en-US"/>
              <a:t>：执行语句  </a:t>
            </a:r>
            <a:r>
              <a:rPr lang="en-US" altLang="zh-CN"/>
              <a:t>elif</a:t>
            </a:r>
            <a:r>
              <a:rPr lang="zh-CN" altLang="en-US"/>
              <a:t>条件：执行语句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循环语句：</a:t>
            </a:r>
            <a:r>
              <a:rPr lang="en-US" altLang="zh-CN"/>
              <a:t>for </a:t>
            </a:r>
            <a:r>
              <a:rPr lang="zh-CN" altLang="en-US"/>
              <a:t>变量名 </a:t>
            </a:r>
            <a:r>
              <a:rPr lang="en-US" altLang="zh-CN"/>
              <a:t>in</a:t>
            </a:r>
            <a:r>
              <a:rPr lang="zh-CN" altLang="en-US"/>
              <a:t>范围：执行语句  （</a:t>
            </a:r>
            <a:r>
              <a:rPr lang="en-US" altLang="zh-CN"/>
              <a:t>break</a:t>
            </a:r>
            <a:r>
              <a:rPr lang="zh-CN" altLang="en-US"/>
              <a:t>：终止循环 </a:t>
            </a:r>
            <a:r>
              <a:rPr lang="en-US" altLang="zh-CN"/>
              <a:t>continue		    </a:t>
            </a:r>
            <a:r>
              <a:rPr lang="zh-CN" altLang="en-US"/>
              <a:t>：结束本次循环，继续下一次）</a:t>
            </a:r>
            <a:endParaRPr lang="en-US" altLang="zh-CN"/>
          </a:p>
          <a:p>
            <a:r>
              <a:rPr lang="en-US" altLang="zh-CN"/>
              <a:t>		    for…else…  </a:t>
            </a:r>
            <a:r>
              <a:rPr lang="zh-CN" altLang="en-US"/>
              <a:t>只要循环没有被</a:t>
            </a:r>
            <a:r>
              <a:rPr lang="en-US" altLang="zh-CN"/>
              <a:t>break</a:t>
            </a:r>
            <a:r>
              <a:rPr lang="zh-CN" altLang="en-US"/>
              <a:t>掉就执行</a:t>
            </a:r>
            <a:r>
              <a:rPr lang="en-US" altLang="zh-CN"/>
              <a:t>else</a:t>
            </a:r>
            <a:r>
              <a:rPr lang="zh-CN" altLang="en-US"/>
              <a:t>语句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202" name="文本框 3">
            <a:extLst>
              <a:ext uri="{FF2B5EF4-FFF2-40B4-BE49-F238E27FC236}">
                <a16:creationId xmlns:a16="http://schemas.microsoft.com/office/drawing/2014/main" id="{D320CFF1-3E3C-47C9-A5A1-166F9665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4581525"/>
            <a:ext cx="77771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5.</a:t>
            </a:r>
            <a:r>
              <a:rPr lang="zh-CN" altLang="en-US"/>
              <a:t>对文件进行操作：</a:t>
            </a:r>
            <a:endParaRPr lang="en-US" altLang="zh-CN"/>
          </a:p>
          <a:p>
            <a:r>
              <a:rPr lang="en-US" altLang="zh-CN"/>
              <a:t>	open</a:t>
            </a:r>
            <a:r>
              <a:rPr lang="zh-CN" altLang="en-US"/>
              <a:t>（‘文件名’，‘权限’，‘编码方式’） 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权限：</a:t>
            </a:r>
            <a:r>
              <a:rPr lang="en-US" altLang="zh-CN"/>
              <a:t>w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w+</a:t>
            </a:r>
            <a:r>
              <a:rPr lang="zh-CN" altLang="en-US"/>
              <a:t>、</a:t>
            </a:r>
            <a:r>
              <a:rPr lang="en-US" altLang="zh-CN"/>
              <a:t>r+</a:t>
            </a:r>
            <a:r>
              <a:rPr lang="zh-CN" altLang="en-US"/>
              <a:t>、</a:t>
            </a:r>
            <a:r>
              <a:rPr lang="en-US" altLang="zh-CN"/>
              <a:t>a+</a:t>
            </a:r>
            <a:r>
              <a:rPr lang="zh-CN" altLang="en-US"/>
              <a:t>、</a:t>
            </a:r>
            <a:r>
              <a:rPr lang="en-US" altLang="zh-CN"/>
              <a:t>wb</a:t>
            </a:r>
            <a:r>
              <a:rPr lang="zh-CN" altLang="en-US"/>
              <a:t>、</a:t>
            </a:r>
            <a:r>
              <a:rPr lang="en-US" altLang="zh-CN"/>
              <a:t>rb</a:t>
            </a:r>
            <a:r>
              <a:rPr lang="zh-CN" altLang="en-US"/>
              <a:t>、</a:t>
            </a:r>
            <a:r>
              <a:rPr lang="en-US" altLang="zh-CN"/>
              <a:t>ab</a:t>
            </a:r>
          </a:p>
          <a:p>
            <a:r>
              <a:rPr lang="en-US" altLang="zh-CN"/>
              <a:t>	write</a:t>
            </a:r>
            <a:r>
              <a:rPr lang="zh-CN" altLang="en-US"/>
              <a:t>（字符串）  写入数据</a:t>
            </a:r>
            <a:endParaRPr lang="en-US" altLang="zh-CN"/>
          </a:p>
          <a:p>
            <a:r>
              <a:rPr lang="en-US" altLang="zh-CN"/>
              <a:t>	read</a:t>
            </a:r>
            <a:r>
              <a:rPr lang="zh-CN" altLang="en-US"/>
              <a:t>、</a:t>
            </a:r>
            <a:r>
              <a:rPr lang="en-US" altLang="zh-CN"/>
              <a:t>readline</a:t>
            </a:r>
            <a:r>
              <a:rPr lang="zh-CN" altLang="en-US"/>
              <a:t>、</a:t>
            </a:r>
            <a:r>
              <a:rPr lang="en-US" altLang="zh-CN"/>
              <a:t>readlines </a:t>
            </a:r>
            <a:r>
              <a:rPr lang="zh-CN" altLang="en-US"/>
              <a:t>读取数据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>
            <a:extLst>
              <a:ext uri="{FF2B5EF4-FFF2-40B4-BE49-F238E27FC236}">
                <a16:creationId xmlns:a16="http://schemas.microsoft.com/office/drawing/2014/main" id="{0A4D174B-B701-455D-8031-137F3FE0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19" name="矩形 6" hidden="1">
            <a:extLst>
              <a:ext uri="{FF2B5EF4-FFF2-40B4-BE49-F238E27FC236}">
                <a16:creationId xmlns:a16="http://schemas.microsoft.com/office/drawing/2014/main" id="{65440456-4E53-445D-8715-5B808F33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0" name="矩形 7" hidden="1">
            <a:extLst>
              <a:ext uri="{FF2B5EF4-FFF2-40B4-BE49-F238E27FC236}">
                <a16:creationId xmlns:a16="http://schemas.microsoft.com/office/drawing/2014/main" id="{F32A91B8-E060-4B2D-BE99-431ABAA33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1" name="矩形 8" hidden="1">
            <a:extLst>
              <a:ext uri="{FF2B5EF4-FFF2-40B4-BE49-F238E27FC236}">
                <a16:creationId xmlns:a16="http://schemas.microsoft.com/office/drawing/2014/main" id="{2F39FCD4-6704-4182-8F3A-E3F91757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5048F1-261C-477D-8BA5-366215C1620B}"/>
              </a:ext>
            </a:extLst>
          </p:cNvPr>
          <p:cNvSpPr/>
          <p:nvPr/>
        </p:nvSpPr>
        <p:spPr bwMode="auto">
          <a:xfrm>
            <a:off x="3124200" y="2349500"/>
            <a:ext cx="2492375" cy="2006600"/>
          </a:xfrm>
          <a:prstGeom prst="rect">
            <a:avLst/>
          </a:prstGeom>
          <a:solidFill>
            <a:srgbClr val="6E9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BE9E49E-6C1C-4F0D-84AF-A9990398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328863"/>
            <a:ext cx="3054350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036E15-5A26-4B3D-8F04-E150200D3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2276475"/>
            <a:ext cx="3052763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矩形 1">
            <a:extLst>
              <a:ext uri="{FF2B5EF4-FFF2-40B4-BE49-F238E27FC236}">
                <a16:creationId xmlns:a16="http://schemas.microsoft.com/office/drawing/2014/main" id="{53A97DF8-84E4-47D8-9197-DE6414432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8280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6.</a:t>
            </a:r>
            <a:r>
              <a:rPr lang="zh-CN" altLang="en-US"/>
              <a:t>传参、调用函数：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函数的调用：函数名（）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传参：必须参数（调用函数时必须传入数据）</a:t>
            </a:r>
            <a:endParaRPr lang="en-US" altLang="zh-CN"/>
          </a:p>
          <a:p>
            <a:r>
              <a:rPr lang="en-US" altLang="zh-CN"/>
              <a:t>	           </a:t>
            </a:r>
            <a:r>
              <a:rPr lang="zh-CN" altLang="en-US"/>
              <a:t>默认参数（使用函数时可以传入数据也可以不用传入数据）</a:t>
            </a:r>
            <a:endParaRPr lang="en-US" altLang="zh-CN"/>
          </a:p>
          <a:p>
            <a:r>
              <a:rPr lang="en-US" altLang="zh-CN"/>
              <a:t>	           </a:t>
            </a:r>
            <a:r>
              <a:rPr lang="zh-CN" altLang="en-US"/>
              <a:t>可变长参数（使用函数时可以传入数据也可以不用传入数据，也</a:t>
            </a:r>
            <a:r>
              <a:rPr lang="en-US" altLang="zh-CN"/>
              <a:t>	                                </a:t>
            </a:r>
            <a:r>
              <a:rPr lang="zh-CN" altLang="en-US"/>
              <a:t>可以传入多个数据）</a:t>
            </a:r>
          </a:p>
        </p:txBody>
      </p:sp>
      <p:sp>
        <p:nvSpPr>
          <p:cNvPr id="9226" name="文本框 3">
            <a:extLst>
              <a:ext uri="{FF2B5EF4-FFF2-40B4-BE49-F238E27FC236}">
                <a16:creationId xmlns:a16="http://schemas.microsoft.com/office/drawing/2014/main" id="{BC67CB8F-4BE1-434D-A7F1-D57BA6EF8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4581525"/>
            <a:ext cx="7777163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7.</a:t>
            </a:r>
            <a:r>
              <a:rPr lang="zh-CN" altLang="en-US"/>
              <a:t>模块：</a:t>
            </a:r>
            <a:endParaRPr lang="en-US" altLang="zh-CN"/>
          </a:p>
          <a:p>
            <a:r>
              <a:rPr lang="en-US" altLang="zh-CN"/>
              <a:t>	xlrd</a:t>
            </a:r>
            <a:r>
              <a:rPr lang="zh-CN" altLang="en-US"/>
              <a:t>：读取</a:t>
            </a:r>
            <a:r>
              <a:rPr lang="en-US" altLang="zh-CN"/>
              <a:t>excel</a:t>
            </a:r>
            <a:r>
              <a:rPr lang="zh-CN" altLang="en-US"/>
              <a:t>表格中的数</a:t>
            </a:r>
            <a:endParaRPr lang="en-US" altLang="zh-CN"/>
          </a:p>
          <a:p>
            <a:r>
              <a:rPr lang="en-US" altLang="zh-CN"/>
              <a:t>	xlwt</a:t>
            </a:r>
            <a:r>
              <a:rPr lang="zh-CN" altLang="en-US"/>
              <a:t>：将数据写入到</a:t>
            </a:r>
            <a:r>
              <a:rPr lang="en-US" altLang="zh-CN"/>
              <a:t>excel</a:t>
            </a:r>
            <a:r>
              <a:rPr lang="zh-CN" altLang="en-US"/>
              <a:t>表格中</a:t>
            </a:r>
            <a:endParaRPr lang="en-US" altLang="zh-CN"/>
          </a:p>
          <a:p>
            <a:r>
              <a:rPr lang="en-US" altLang="zh-CN"/>
              <a:t>	time</a:t>
            </a:r>
            <a:r>
              <a:rPr lang="zh-CN" altLang="en-US"/>
              <a:t>：时间戳，从公元</a:t>
            </a:r>
            <a:r>
              <a:rPr lang="en-US" altLang="zh-CN"/>
              <a:t>1970</a:t>
            </a:r>
            <a:r>
              <a:rPr lang="zh-CN" altLang="en-US"/>
              <a:t>年早上</a:t>
            </a:r>
            <a:r>
              <a:rPr lang="en-US" altLang="zh-CN"/>
              <a:t>8:00</a:t>
            </a:r>
            <a:r>
              <a:rPr lang="zh-CN" altLang="en-US"/>
              <a:t>到现在经过的秒数</a:t>
            </a:r>
            <a:endParaRPr lang="en-US" altLang="zh-CN"/>
          </a:p>
          <a:p>
            <a:r>
              <a:rPr lang="en-US" altLang="zh-CN"/>
              <a:t>	pymysql</a:t>
            </a:r>
            <a:r>
              <a:rPr lang="zh-CN" altLang="en-US"/>
              <a:t>：对数据进行操作 </a:t>
            </a:r>
            <a:r>
              <a:rPr lang="en-US" altLang="zh-CN"/>
              <a:t>os</a:t>
            </a:r>
            <a:r>
              <a:rPr lang="zh-CN" altLang="en-US"/>
              <a:t>：与操作系统交互</a:t>
            </a:r>
            <a:endParaRPr lang="en-US" altLang="zh-CN"/>
          </a:p>
          <a:p>
            <a:r>
              <a:rPr lang="en-US" altLang="zh-CN"/>
              <a:t>	paramiko</a:t>
            </a:r>
            <a:r>
              <a:rPr lang="zh-CN" altLang="en-US"/>
              <a:t>：实现远程控制 </a:t>
            </a:r>
            <a:r>
              <a:rPr lang="en-US" altLang="zh-CN"/>
              <a:t>smtplib</a:t>
            </a:r>
            <a:r>
              <a:rPr lang="zh-CN" altLang="en-US"/>
              <a:t>：发送邮件</a:t>
            </a:r>
            <a:endParaRPr lang="en-US" altLang="zh-CN"/>
          </a:p>
          <a:p>
            <a:r>
              <a:rPr lang="en-US" altLang="zh-CN"/>
              <a:t>	socket</a:t>
            </a:r>
            <a:r>
              <a:rPr lang="zh-CN" altLang="en-US"/>
              <a:t>：为通信双方提供发送和接收</a:t>
            </a:r>
            <a:r>
              <a:rPr lang="en-US" altLang="zh-CN"/>
              <a:t> re</a:t>
            </a:r>
            <a:r>
              <a:rPr lang="zh-CN" altLang="en-US"/>
              <a:t>：匹配文件中的字符串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:a16="http://schemas.microsoft.com/office/drawing/2014/main" id="{E09275F6-3735-4B89-8034-6AD3294E9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-15875"/>
            <a:ext cx="3240087" cy="1482725"/>
          </a:xfrm>
          <a:prstGeom prst="rect">
            <a:avLst/>
          </a:prstGeom>
          <a:solidFill>
            <a:srgbClr val="6E91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12">
            <a:extLst>
              <a:ext uri="{FF2B5EF4-FFF2-40B4-BE49-F238E27FC236}">
                <a16:creationId xmlns:a16="http://schemas.microsoft.com/office/drawing/2014/main" id="{4F82ECAA-65F1-457E-B7A2-AF46528E4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5376863"/>
            <a:ext cx="3455988" cy="1484312"/>
          </a:xfrm>
          <a:prstGeom prst="rect">
            <a:avLst/>
          </a:prstGeom>
          <a:solidFill>
            <a:srgbClr val="6E91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TextBox 5" hidden="1">
            <a:extLst>
              <a:ext uri="{FF2B5EF4-FFF2-40B4-BE49-F238E27FC236}">
                <a16:creationId xmlns:a16="http://schemas.microsoft.com/office/drawing/2014/main" id="{8725F74D-E99A-4778-84EF-9F99C7E2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7" name="矩形 6" hidden="1">
            <a:extLst>
              <a:ext uri="{FF2B5EF4-FFF2-40B4-BE49-F238E27FC236}">
                <a16:creationId xmlns:a16="http://schemas.microsoft.com/office/drawing/2014/main" id="{BCDFDEFB-50E4-4D00-BB9D-8917D86AF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8" name="矩形 7" hidden="1">
            <a:extLst>
              <a:ext uri="{FF2B5EF4-FFF2-40B4-BE49-F238E27FC236}">
                <a16:creationId xmlns:a16="http://schemas.microsoft.com/office/drawing/2014/main" id="{00AEE084-753D-4C39-91B6-E9D96B78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9" name="矩形 8" hidden="1">
            <a:extLst>
              <a:ext uri="{FF2B5EF4-FFF2-40B4-BE49-F238E27FC236}">
                <a16:creationId xmlns:a16="http://schemas.microsoft.com/office/drawing/2014/main" id="{1DFEAE4C-0CAF-447B-86D2-1E0A3EA4A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6E2604-DF6E-45F5-916A-718E570D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xfrm>
            <a:off x="0" y="484187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808F6A3-DDB7-4392-AC8C-FAC4892D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xfrm>
            <a:off x="7127875" y="0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图片 1">
            <a:extLst>
              <a:ext uri="{FF2B5EF4-FFF2-40B4-BE49-F238E27FC236}">
                <a16:creationId xmlns:a16="http://schemas.microsoft.com/office/drawing/2014/main" id="{E16DAD92-9C4A-422F-9DE0-D9A3FEE6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4213"/>
            <a:ext cx="6872486" cy="343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文本框 2">
            <a:extLst>
              <a:ext uri="{FF2B5EF4-FFF2-40B4-BE49-F238E27FC236}">
                <a16:creationId xmlns:a16="http://schemas.microsoft.com/office/drawing/2014/main" id="{4A99F22B-0A37-4055-9860-02C78DBE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5625"/>
            <a:ext cx="30972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将</a:t>
            </a:r>
            <a:r>
              <a:rPr lang="en-US" altLang="zh-CN"/>
              <a:t>a.txt</a:t>
            </a:r>
            <a:r>
              <a:rPr lang="zh-CN" altLang="en-US"/>
              <a:t>文件导入数据库中：</a:t>
            </a:r>
          </a:p>
        </p:txBody>
      </p:sp>
    </p:spTree>
    <p:extLst>
      <p:ext uri="{BB962C8B-B14F-4D97-AF65-F5344CB8AC3E}">
        <p14:creationId xmlns:p14="http://schemas.microsoft.com/office/powerpoint/2010/main" val="32997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79E5BAF-59E5-48D3-9C6F-668957E91F40}"/>
              </a:ext>
            </a:extLst>
          </p:cNvPr>
          <p:cNvSpPr/>
          <p:nvPr/>
        </p:nvSpPr>
        <p:spPr bwMode="auto">
          <a:xfrm>
            <a:off x="3586163" y="1341438"/>
            <a:ext cx="1839912" cy="1503362"/>
          </a:xfrm>
          <a:prstGeom prst="rect">
            <a:avLst/>
          </a:prstGeom>
          <a:solidFill>
            <a:srgbClr val="6E9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340741-DB14-4611-B741-FF5BF15A4165}"/>
              </a:ext>
            </a:extLst>
          </p:cNvPr>
          <p:cNvSpPr/>
          <p:nvPr/>
        </p:nvSpPr>
        <p:spPr bwMode="auto">
          <a:xfrm>
            <a:off x="3586163" y="2971800"/>
            <a:ext cx="1839912" cy="1503363"/>
          </a:xfrm>
          <a:prstGeom prst="rect">
            <a:avLst/>
          </a:prstGeom>
          <a:solidFill>
            <a:srgbClr val="6E9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709396-0D3C-4F87-8C6B-F3FC624F84E8}"/>
              </a:ext>
            </a:extLst>
          </p:cNvPr>
          <p:cNvSpPr/>
          <p:nvPr/>
        </p:nvSpPr>
        <p:spPr bwMode="auto">
          <a:xfrm>
            <a:off x="3586163" y="4602163"/>
            <a:ext cx="1839912" cy="1504950"/>
          </a:xfrm>
          <a:prstGeom prst="rect">
            <a:avLst/>
          </a:prstGeom>
          <a:solidFill>
            <a:srgbClr val="6E9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688E7C5-742E-4255-A9C8-670FE75101B5}"/>
              </a:ext>
            </a:extLst>
          </p:cNvPr>
          <p:cNvSpPr>
            <a:spLocks noChangeAspect="1"/>
          </p:cNvSpPr>
          <p:nvPr/>
        </p:nvSpPr>
        <p:spPr>
          <a:xfrm>
            <a:off x="5673725" y="1947863"/>
            <a:ext cx="311150" cy="311150"/>
          </a:xfrm>
          <a:prstGeom prst="ellipse">
            <a:avLst/>
          </a:prstGeom>
          <a:solidFill>
            <a:srgbClr val="6E9157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1197492-C858-4F23-8232-57710F609A9F}"/>
              </a:ext>
            </a:extLst>
          </p:cNvPr>
          <p:cNvSpPr>
            <a:spLocks noChangeAspect="1"/>
          </p:cNvSpPr>
          <p:nvPr/>
        </p:nvSpPr>
        <p:spPr>
          <a:xfrm>
            <a:off x="5670550" y="3617913"/>
            <a:ext cx="311150" cy="311150"/>
          </a:xfrm>
          <a:prstGeom prst="ellipse">
            <a:avLst/>
          </a:prstGeom>
          <a:solidFill>
            <a:srgbClr val="6E9157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247" name="TextBox 5" hidden="1">
            <a:extLst>
              <a:ext uri="{FF2B5EF4-FFF2-40B4-BE49-F238E27FC236}">
                <a16:creationId xmlns:a16="http://schemas.microsoft.com/office/drawing/2014/main" id="{1B32A2FA-ACE6-4A9F-BBCD-DA8C85C1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8" name="矩形 6" hidden="1">
            <a:extLst>
              <a:ext uri="{FF2B5EF4-FFF2-40B4-BE49-F238E27FC236}">
                <a16:creationId xmlns:a16="http://schemas.microsoft.com/office/drawing/2014/main" id="{6A1C5901-A7FA-435F-BF0A-2B0A6ABC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9" name="矩形 7" hidden="1">
            <a:extLst>
              <a:ext uri="{FF2B5EF4-FFF2-40B4-BE49-F238E27FC236}">
                <a16:creationId xmlns:a16="http://schemas.microsoft.com/office/drawing/2014/main" id="{4884F608-B5AD-443E-9AE2-7461300D1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50" name="矩形 8" hidden="1">
            <a:extLst>
              <a:ext uri="{FF2B5EF4-FFF2-40B4-BE49-F238E27FC236}">
                <a16:creationId xmlns:a16="http://schemas.microsoft.com/office/drawing/2014/main" id="{662D509E-B70D-4D4C-9F8A-C505D9C1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51" name="矩形 6">
            <a:extLst>
              <a:ext uri="{FF2B5EF4-FFF2-40B4-BE49-F238E27FC236}">
                <a16:creationId xmlns:a16="http://schemas.microsoft.com/office/drawing/2014/main" id="{8DEB6FEA-4C9B-476F-B09C-92A1E7A1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97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协议：</a:t>
            </a:r>
          </a:p>
        </p:txBody>
      </p:sp>
      <p:sp>
        <p:nvSpPr>
          <p:cNvPr id="10252" name="矩形 12">
            <a:extLst>
              <a:ext uri="{FF2B5EF4-FFF2-40B4-BE49-F238E27FC236}">
                <a16:creationId xmlns:a16="http://schemas.microsoft.com/office/drawing/2014/main" id="{E828C7A5-4192-4FA4-BF2F-8E2EAA4B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194786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请求头部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7E69048-5265-482F-83BC-DBE7A29BF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73188"/>
            <a:ext cx="21907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C6C1ADA-A77D-48ED-B66D-E0FB80942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65463"/>
            <a:ext cx="21907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C924777-4644-442E-AAE0-13BED5246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4656138"/>
            <a:ext cx="21812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矩形 12">
            <a:extLst>
              <a:ext uri="{FF2B5EF4-FFF2-40B4-BE49-F238E27FC236}">
                <a16:creationId xmlns:a16="http://schemas.microsoft.com/office/drawing/2014/main" id="{9E487D0F-0ABA-4F13-8839-BF49DFF75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35591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响应头部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10408"/>
  <p:tag name="MH_LIBRARY" val="GRAPHIC"/>
  <p:tag name="MH_ORDER" val="Snip Same Side Corner Rectangle 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10408"/>
  <p:tag name="MH_LIBRARY" val="GRAPHIC"/>
  <p:tag name="MH_ORDER" val="Snip Same Side Corner Rectangle 2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10408"/>
  <p:tag name="MH_LIBRARY" val="GRAPHIC"/>
  <p:tag name="MH_ORDER" val="Snip Same Side Corner Rectangle 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10408"/>
  <p:tag name="MH_LIBRARY" val="GRAPHIC"/>
  <p:tag name="MH_ORDER" val="Snip Same Side Corner Rectangle 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10408"/>
  <p:tag name="MH_LIBRARY" val="GRAPHIC"/>
  <p:tag name="MH_ORDER" val="五边形 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10408"/>
  <p:tag name="MH_LIBRARY" val="GRAPHIC"/>
  <p:tag name="MH_ORDER" val="五边形 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10408"/>
  <p:tag name="MH_LIBRARY" val="GRAPHIC"/>
  <p:tag name="MH_ORDER" val="五边形 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10408"/>
  <p:tag name="MH_LIBRARY" val="GRAPHIC"/>
  <p:tag name="MH_ORDER" val="五边形 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481</Words>
  <Application>Microsoft Office PowerPoint</Application>
  <PresentationFormat>全屏显示(4:3)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Bebas</vt:lpstr>
      <vt:lpstr>微软雅黑</vt:lpstr>
      <vt:lpstr>Arial</vt:lpstr>
      <vt:lpstr>Arial Rounded MT Bold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ycx</cp:lastModifiedBy>
  <cp:revision>326</cp:revision>
  <dcterms:created xsi:type="dcterms:W3CDTF">2013-10-30T09:04:50Z</dcterms:created>
  <dcterms:modified xsi:type="dcterms:W3CDTF">2019-05-09T01:34:22Z</dcterms:modified>
</cp:coreProperties>
</file>