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2" r:id="rId2"/>
    <p:sldId id="353" r:id="rId3"/>
    <p:sldId id="360" r:id="rId4"/>
    <p:sldId id="359" r:id="rId5"/>
    <p:sldId id="256" r:id="rId6"/>
    <p:sldId id="302" r:id="rId7"/>
    <p:sldId id="303" r:id="rId8"/>
    <p:sldId id="354" r:id="rId9"/>
    <p:sldId id="304" r:id="rId10"/>
    <p:sldId id="305" r:id="rId11"/>
    <p:sldId id="306" r:id="rId12"/>
    <p:sldId id="332" r:id="rId13"/>
    <p:sldId id="307" r:id="rId14"/>
    <p:sldId id="334" r:id="rId15"/>
    <p:sldId id="260" r:id="rId16"/>
    <p:sldId id="261" r:id="rId17"/>
    <p:sldId id="264" r:id="rId18"/>
    <p:sldId id="263" r:id="rId19"/>
    <p:sldId id="268" r:id="rId20"/>
    <p:sldId id="262" r:id="rId21"/>
    <p:sldId id="267" r:id="rId22"/>
    <p:sldId id="270" r:id="rId23"/>
    <p:sldId id="269" r:id="rId24"/>
    <p:sldId id="266" r:id="rId25"/>
    <p:sldId id="265" r:id="rId26"/>
    <p:sldId id="361" r:id="rId27"/>
    <p:sldId id="350" r:id="rId28"/>
    <p:sldId id="352" r:id="rId29"/>
    <p:sldId id="362" r:id="rId30"/>
    <p:sldId id="358" r:id="rId31"/>
    <p:sldId id="357" r:id="rId32"/>
    <p:sldId id="363" r:id="rId33"/>
    <p:sldId id="364" r:id="rId34"/>
    <p:sldId id="365" r:id="rId35"/>
    <p:sldId id="323" r:id="rId36"/>
  </p:sldIdLst>
  <p:sldSz cx="10799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402">
          <p15:clr>
            <a:srgbClr val="A4A3A4"/>
          </p15:clr>
        </p15:guide>
        <p15:guide id="3" orient="horz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48" autoAdjust="0"/>
  </p:normalViewPr>
  <p:slideViewPr>
    <p:cSldViewPr snapToGrid="0" snapToObjects="1">
      <p:cViewPr varScale="1">
        <p:scale>
          <a:sx n="98" d="100"/>
          <a:sy n="98" d="100"/>
        </p:scale>
        <p:origin x="-96" y="-400"/>
      </p:cViewPr>
      <p:guideLst>
        <p:guide orient="horz" pos="1134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F3E3D-9069-B44D-A686-F2B2890DA8BE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1325" y="685800"/>
            <a:ext cx="10280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D486-C514-B94F-8DE7-46F63E728E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37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>
                <a:effectLst/>
              </a:rPr>
              <a:t>Cyclists in London and other large cities inhale more than 2.3 times more black carbon soot than pedestrians according to new </a:t>
            </a:r>
            <a:r>
              <a:rPr lang="en-GB" altLang="zh-CN" dirty="0" err="1" smtClean="0">
                <a:effectLst/>
              </a:rPr>
              <a:t>reasearch</a:t>
            </a:r>
            <a:r>
              <a:rPr lang="en-GB" altLang="zh-CN" dirty="0" smtClean="0">
                <a:effectLst/>
              </a:rPr>
              <a:t> carried out by </a:t>
            </a:r>
            <a:r>
              <a:rPr lang="en-GB" altLang="zh-CN" dirty="0" err="1" smtClean="0">
                <a:effectLst/>
              </a:rPr>
              <a:t>Barts</a:t>
            </a:r>
            <a:r>
              <a:rPr lang="en-GB" altLang="zh-CN" dirty="0" smtClean="0">
                <a:effectLst/>
              </a:rPr>
              <a:t> and The London School of Medicine. - See more at: http://road.cc/content/news/44758-urban-cyclists-breathe-more-twice-amount-harmful-soot-pedestrians-do-says-london#sthash.wBcxD8k5.dpuf</a:t>
            </a:r>
            <a:endParaRPr lang="et-EE" altLang="zh-CN" dirty="0" smtClean="0">
              <a:effectLst/>
            </a:endParaRPr>
          </a:p>
          <a:p>
            <a:r>
              <a:rPr lang="et-EE" altLang="zh-CN" dirty="0" smtClean="0">
                <a:effectLst/>
              </a:rPr>
              <a:t>People with asthma</a:t>
            </a:r>
            <a:r>
              <a:rPr lang="et-EE" altLang="zh-CN" baseline="0" dirty="0" smtClean="0">
                <a:effectLst/>
              </a:rPr>
              <a:t> or hayfever should avoid cycling in smoggy city.</a:t>
            </a:r>
          </a:p>
          <a:p>
            <a:r>
              <a:rPr lang="et-EE" altLang="zh-CN" baseline="0" dirty="0" smtClean="0">
                <a:effectLst/>
              </a:rPr>
              <a:t>And then there’s sweat – when you reach your office.</a:t>
            </a:r>
            <a:endParaRPr lang="et-EE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34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18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80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86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3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68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6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3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1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82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6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81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12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06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4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 smtClean="0"/>
              <a:t>把全世界最好的设计、最高的标准，与中国最精湛的制作工艺结合，制造高品位和高品质的产品。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26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D486-C514-B94F-8DE7-46F63E728E8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60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7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469" y="151429"/>
            <a:ext cx="575237" cy="3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34" userDrawn="1">
          <p15:clr>
            <a:srgbClr val="FBAE40"/>
          </p15:clr>
        </p15:guide>
        <p15:guide id="2" pos="34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7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637" y="739757"/>
            <a:ext cx="2124902" cy="13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08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34" userDrawn="1">
          <p15:clr>
            <a:srgbClr val="FBAE40"/>
          </p15:clr>
        </p15:guide>
        <p15:guide id="2" pos="34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27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15" y="520018"/>
            <a:ext cx="1094374" cy="685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062" y="-794"/>
            <a:ext cx="3263701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6907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34">
          <p15:clr>
            <a:srgbClr val="FBAE40"/>
          </p15:clr>
        </p15:guide>
        <p15:guide id="2" pos="340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062" y="-794"/>
            <a:ext cx="3263701" cy="3602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53" y="502832"/>
            <a:ext cx="1144479" cy="7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2909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134" userDrawn="1">
          <p15:clr>
            <a:srgbClr val="FBAE40"/>
          </p15:clr>
        </p15:guide>
        <p15:guide id="2" pos="340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59427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134">
          <p15:clr>
            <a:srgbClr val="FBAE40"/>
          </p15:clr>
        </p15:guide>
        <p15:guide id="2" pos="34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2317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134">
          <p15:clr>
            <a:srgbClr val="FBAE40"/>
          </p15:clr>
        </p15:guide>
        <p15:guide id="2" pos="34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28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62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Relationship Id="rId23" Type="http://schemas.openxmlformats.org/officeDocument/2006/relationships/image" Target="../media/image55.png"/><Relationship Id="rId24" Type="http://schemas.openxmlformats.org/officeDocument/2006/relationships/image" Target="../media/image56.png"/><Relationship Id="rId25" Type="http://schemas.openxmlformats.org/officeDocument/2006/relationships/image" Target="../media/image57.png"/><Relationship Id="rId26" Type="http://schemas.openxmlformats.org/officeDocument/2006/relationships/image" Target="../media/image58.png"/><Relationship Id="rId27" Type="http://schemas.openxmlformats.org/officeDocument/2006/relationships/image" Target="../media/image59.png"/><Relationship Id="rId28" Type="http://schemas.openxmlformats.org/officeDocument/2006/relationships/image" Target="../media/image60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4.jpe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30" Type="http://schemas.openxmlformats.org/officeDocument/2006/relationships/image" Target="../media/image62.png"/><Relationship Id="rId31" Type="http://schemas.openxmlformats.org/officeDocument/2006/relationships/image" Target="../media/image63.png"/><Relationship Id="rId32" Type="http://schemas.openxmlformats.org/officeDocument/2006/relationships/image" Target="../media/image64.png"/><Relationship Id="rId9" Type="http://schemas.openxmlformats.org/officeDocument/2006/relationships/image" Target="../media/image41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33" Type="http://schemas.openxmlformats.org/officeDocument/2006/relationships/image" Target="../media/image65.png"/><Relationship Id="rId34" Type="http://schemas.openxmlformats.org/officeDocument/2006/relationships/image" Target="../media/image66.png"/><Relationship Id="rId35" Type="http://schemas.openxmlformats.org/officeDocument/2006/relationships/image" Target="../media/image67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37" Type="http://schemas.openxmlformats.org/officeDocument/2006/relationships/image" Target="../media/image69.png"/><Relationship Id="rId38" Type="http://schemas.openxmlformats.org/officeDocument/2006/relationships/image" Target="../media/image70.png"/><Relationship Id="rId39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3256" y="1537068"/>
            <a:ext cx="3468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STIGO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中国及产品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性能介绍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9652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rdo\Dropbox (Stigo)\Stigo Team Folder\Marketing\Photos and pictures\Sigo trade show shoot 2016 05 06\File_002.jpe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591667" y="-3603939"/>
            <a:ext cx="3602543" cy="108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150615" y="274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b="1" dirty="0" err="1" smtClean="0">
                <a:solidFill>
                  <a:srgbClr val="FF7F32"/>
                </a:solidFill>
              </a:rPr>
              <a:t>Charge</a:t>
            </a:r>
            <a:r>
              <a:rPr lang="en-GB" b="1" dirty="0" smtClean="0">
                <a:solidFill>
                  <a:srgbClr val="FF7F32"/>
                </a:solidFill>
              </a:rPr>
              <a:t> Anywhere</a:t>
            </a:r>
            <a:endParaRPr lang="en-GB" b="1" dirty="0">
              <a:solidFill>
                <a:srgbClr val="FF7F3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3886" y="319702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节省空间、充电方便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7112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rdo\Dropbox (Stigo)\Stigo Team Folder\Marketing\Photos and pictures\Professional\12.2015 Yoga studio_veeb (J.Ree)\DSC_0087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1612"/>
            <a:ext cx="10799764" cy="36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294630" y="0"/>
            <a:ext cx="8230811" cy="8572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b="1" smtClean="0">
                <a:solidFill>
                  <a:srgbClr val="FF7F32"/>
                </a:solidFill>
              </a:rPr>
              <a:t>Park </a:t>
            </a:r>
            <a:r>
              <a:rPr lang="en-GB" b="1" smtClean="0">
                <a:solidFill>
                  <a:srgbClr val="FF7F32"/>
                </a:solidFill>
              </a:rPr>
              <a:t>Anywhere</a:t>
            </a:r>
            <a:endParaRPr lang="en-GB" b="1" dirty="0">
              <a:solidFill>
                <a:srgbClr val="FF7F3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76214" y="319993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轻松生活方式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2025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149" y="0"/>
            <a:ext cx="5974613" cy="3602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7"/>
          <a:stretch/>
        </p:blipFill>
        <p:spPr>
          <a:xfrm>
            <a:off x="5400675" y="-9525"/>
            <a:ext cx="5689036" cy="36123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7126" y="28941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城市交通工具</a:t>
            </a:r>
            <a:endParaRPr kumimoji="1" lang="en-US" altLang="zh-CN" sz="2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的百搭神器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2590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rdo\Dropbox (Stigo)\Stigo Team Folder\Marketing\Photos and pictures\Professional\11.2015 Studio shoots Gustav &amp; Rita\fb cover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41767" y="-63792"/>
            <a:ext cx="10931199" cy="354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3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36501" y="1717169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工艺介绍</a:t>
            </a:r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902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127125" y="1241960"/>
            <a:ext cx="8547100" cy="11197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世界最好的设计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严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中国精湛工艺</a:t>
            </a:r>
            <a:endParaRPr lang="zh-CN" altLang="zh-CN" sz="2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79525" y="2123096"/>
            <a:ext cx="8547100" cy="11197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品位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品质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兼备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</a:t>
            </a:r>
            <a:r>
              <a:rPr lang="zh-CN" altLang="zh-CN" sz="2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endParaRPr lang="zh-CN" altLang="zh-CN" sz="2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83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0179" y="1193909"/>
            <a:ext cx="4139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弧形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及三角车身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中彰显优雅</a:t>
            </a:r>
          </a:p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特殊治具弯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</a:t>
            </a:r>
            <a:endParaRPr lang="en-US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CNC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精加工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676" y="0"/>
            <a:ext cx="5399088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0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3757" y="1232937"/>
            <a:ext cx="3765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独创折叠</a:t>
            </a:r>
            <a:r>
              <a:rPr lang="zh-CN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机构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欧洲</a:t>
            </a:r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与中国专利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真正实现两步折叠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最好用的折叠机构</a:t>
            </a:r>
          </a:p>
        </p:txBody>
      </p:sp>
      <p:pic>
        <p:nvPicPr>
          <p:cNvPr id="3" name="图片 2" descr="20160504-DSCF8308-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88749" y="-794"/>
            <a:ext cx="6389424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8620" y="947397"/>
            <a:ext cx="3910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自动伸缩支撑轮系统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欧洲与中国专利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折叠与展开时支撑轮自动伸缩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折叠后如拉杆箱般拖行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675" y="794"/>
            <a:ext cx="5403057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52610" y="1212092"/>
            <a:ext cx="4097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定制超轻型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250w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电机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重量仅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2.1kg</a:t>
            </a:r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最大输出功率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480w</a:t>
            </a:r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最大扭矩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20N*m</a:t>
            </a:r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69" y="0"/>
            <a:ext cx="5403057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6873" y="1717169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我们是谁？</a:t>
            </a:r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48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9765" y="940437"/>
            <a:ext cx="3004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人体工学原理鞍座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支撑面积大、与人体贴合好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高强度尼龙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玻纤材料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UV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镀膜保护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256" y="0"/>
            <a:ext cx="5397253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951" y="952000"/>
            <a:ext cx="4273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出色的制动性</a:t>
            </a:r>
          </a:p>
          <a:p>
            <a:pPr algn="r"/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b="1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Tektro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刹车系统</a:t>
            </a:r>
          </a:p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公里时速刹车距离仅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4.2-4.8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米</a:t>
            </a:r>
          </a:p>
          <a:p>
            <a:pPr algn="r"/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保证出行安全</a:t>
            </a:r>
          </a:p>
        </p:txBody>
      </p:sp>
      <p:pic>
        <p:nvPicPr>
          <p:cNvPr id="3" name="图片 2" descr="20160504-DSCF848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706" y="0"/>
            <a:ext cx="5403057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7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52611" y="1175997"/>
            <a:ext cx="4650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松下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18650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高性能电芯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电池内置的一体化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</a:p>
          <a:p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免除电池插拔、被盗的烦恼</a:t>
            </a:r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94"/>
            <a:ext cx="5402452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6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5133" y="936368"/>
            <a:ext cx="439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内置蓝牙、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GPS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GSM</a:t>
            </a:r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专属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查看车辆状态、进行操作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随时定位、锁定车辆</a:t>
            </a: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低电量提醒等信息智能推送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951" y="154305"/>
            <a:ext cx="421130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447" y="967144"/>
            <a:ext cx="46561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车身亚克力闪银漆</a:t>
            </a:r>
          </a:p>
          <a:p>
            <a:pPr algn="r"/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符合严格的环保要求</a:t>
            </a:r>
          </a:p>
          <a:p>
            <a:pPr algn="r"/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72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小时严格盐雾试验</a:t>
            </a:r>
          </a:p>
          <a:p>
            <a:pPr algn="r"/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达到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ASTM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最高等级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要求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en-US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ASTM</a:t>
            </a:r>
            <a:r>
              <a: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zh-CN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美国</a:t>
            </a:r>
            <a:r>
              <a:rPr lang="zh-CN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材料与试验</a:t>
            </a:r>
            <a:r>
              <a:rPr lang="zh-CN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协会</a:t>
            </a:r>
            <a:endParaRPr lang="zh-CN" altLang="zh-CN" sz="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 descr="20160504-DSCF8391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1339" y="0"/>
            <a:ext cx="5398424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8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28888" y="1218147"/>
            <a:ext cx="48244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通过欧盟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E-MARK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 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</a:t>
            </a:r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</a:t>
            </a:r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部件全部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E-MARK 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</a:t>
            </a:r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车架通过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JIS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疲劳测试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E-MARK-</a:t>
            </a:r>
            <a:r>
              <a:rPr lang="zh-CN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欧盟各国交通部</a:t>
            </a:r>
            <a:r>
              <a:rPr lang="zh-CN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颁发</a:t>
            </a:r>
            <a:r>
              <a:rPr lang="zh-CN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的机车认证</a:t>
            </a:r>
            <a:endParaRPr lang="en-US" altLang="zh-CN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JIS-</a:t>
            </a:r>
            <a:r>
              <a:rPr lang="zh-CN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日本</a:t>
            </a:r>
            <a:r>
              <a:rPr lang="zh-CN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工业</a:t>
            </a:r>
            <a:r>
              <a:rPr lang="zh-CN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</a:t>
            </a:r>
            <a:endParaRPr lang="zh-CN" altLang="zh-CN" sz="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20160504-DSCF852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03057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127125" y="1545106"/>
            <a:ext cx="8547100" cy="581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Stigo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endParaRPr kumimoji="1"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4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510" y="2263577"/>
            <a:ext cx="1910295" cy="107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801" y="318248"/>
            <a:ext cx="1530402" cy="1286189"/>
          </a:xfrm>
          <a:prstGeom prst="rect">
            <a:avLst/>
          </a:prstGeom>
        </p:spPr>
      </p:pic>
      <p:pic>
        <p:nvPicPr>
          <p:cNvPr id="2" name="图片 1" descr="backpack sketch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300" y="616446"/>
            <a:ext cx="1925110" cy="2722106"/>
          </a:xfrm>
          <a:prstGeom prst="rect">
            <a:avLst/>
          </a:prstGeom>
        </p:spPr>
      </p:pic>
      <p:pic>
        <p:nvPicPr>
          <p:cNvPr id="8" name="图片 7" descr="mirror in use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3100" y="1743908"/>
            <a:ext cx="2126192" cy="15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38" y="258316"/>
            <a:ext cx="1398322" cy="3241072"/>
          </a:xfrm>
          <a:prstGeom prst="rect">
            <a:avLst/>
          </a:prstGeom>
        </p:spPr>
      </p:pic>
      <p:pic>
        <p:nvPicPr>
          <p:cNvPr id="8" name="图片 7" descr="屏幕快照 2015-09-22 下午12.28.3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870" y="258316"/>
            <a:ext cx="1408530" cy="32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2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127125" y="1254548"/>
            <a:ext cx="8547100" cy="581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媒体对</a:t>
            </a:r>
            <a:r>
              <a:rPr kumimoji="1"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Stigo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的关注</a:t>
            </a:r>
            <a:endParaRPr kumimoji="1"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4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6873" y="1717169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3929" y="389324"/>
            <a:ext cx="6370558" cy="3637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我们是</a:t>
            </a:r>
            <a:r>
              <a:rPr lang="en-US" altLang="zh-CN" sz="2800" dirty="0" err="1" smtClean="0">
                <a:latin typeface="微软雅黑"/>
                <a:ea typeface="微软雅黑"/>
                <a:cs typeface="微软雅黑"/>
              </a:rPr>
              <a:t>Stigo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中国，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负责</a:t>
            </a:r>
            <a:r>
              <a:rPr lang="en-US" altLang="zh-CN" sz="1600" dirty="0" err="1" smtClean="0">
                <a:latin typeface="微软雅黑"/>
                <a:ea typeface="微软雅黑"/>
                <a:cs typeface="微软雅黑"/>
              </a:rPr>
              <a:t>Stigo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电单车在大中华区的运营及销售，我们是一家合资公司。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我们的产品</a:t>
            </a:r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Stigo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电单车是由</a:t>
            </a:r>
            <a:r>
              <a:rPr lang="zh-CN" altLang="en-US" sz="1400" smtClean="0">
                <a:latin typeface="微软雅黑"/>
                <a:ea typeface="微软雅黑"/>
                <a:cs typeface="微软雅黑"/>
              </a:rPr>
              <a:t>中国</a:t>
            </a:r>
            <a:r>
              <a:rPr lang="zh-TW" altLang="zh-CN" sz="1400" smtClean="0">
                <a:latin typeface="微软雅黑"/>
                <a:ea typeface="微软雅黑"/>
                <a:cs typeface="微软雅黑"/>
              </a:rPr>
              <a:t>北京铃铃科技有限责任公司</a:t>
            </a:r>
            <a:r>
              <a:rPr lang="zh-CN" altLang="en-US" sz="1400" smtClean="0">
                <a:latin typeface="微软雅黑"/>
                <a:ea typeface="微软雅黑"/>
                <a:cs typeface="微软雅黑"/>
              </a:rPr>
              <a:t>与欧洲</a:t>
            </a:r>
            <a:r>
              <a:rPr lang="zh-TW" altLang="zh-CN" sz="1400" smtClean="0">
                <a:latin typeface="微软雅黑"/>
                <a:ea typeface="微软雅黑"/>
                <a:cs typeface="微软雅黑"/>
              </a:rPr>
              <a:t>爱沙尼亚</a:t>
            </a:r>
            <a:r>
              <a:rPr lang="en-US" altLang="zh-CN" sz="1400" smtClean="0">
                <a:latin typeface="微软雅黑"/>
                <a:ea typeface="微软雅黑"/>
                <a:cs typeface="微软雅黑"/>
              </a:rPr>
              <a:t>Stigo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设计团队共同开发研制的新型智能出行产品。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/>
                <a:ea typeface="微软雅黑"/>
                <a:cs typeface="微软雅黑"/>
              </a:rPr>
              <a:t>这款</a:t>
            </a:r>
            <a:r>
              <a:rPr lang="zh-TW" altLang="zh-CN" sz="1400" smtClean="0">
                <a:latin typeface="微软雅黑"/>
                <a:ea typeface="微软雅黑"/>
                <a:cs typeface="微软雅黑"/>
              </a:rPr>
              <a:t>电单车，从设计到上市历经</a:t>
            </a:r>
            <a:r>
              <a:rPr lang="en-US" altLang="zh-CN" sz="1400" smtClean="0">
                <a:latin typeface="微软雅黑"/>
                <a:ea typeface="微软雅黑"/>
                <a:cs typeface="微软雅黑"/>
              </a:rPr>
              <a:t>7</a:t>
            </a:r>
            <a:r>
              <a:rPr lang="zh-TW" altLang="zh-CN" sz="1400" smtClean="0">
                <a:latin typeface="微软雅黑"/>
                <a:ea typeface="微软雅黑"/>
                <a:cs typeface="微软雅黑"/>
              </a:rPr>
              <a:t>年，上市款为第</a:t>
            </a:r>
            <a:r>
              <a:rPr lang="en-US" altLang="zh-CN" sz="1400" smtClean="0">
                <a:latin typeface="微软雅黑"/>
                <a:ea typeface="微软雅黑"/>
                <a:cs typeface="微软雅黑"/>
              </a:rPr>
              <a:t>6</a:t>
            </a:r>
            <a:r>
              <a:rPr lang="zh-TW" altLang="zh-CN" sz="1400" smtClean="0">
                <a:latin typeface="微软雅黑"/>
                <a:ea typeface="微软雅黑"/>
                <a:cs typeface="微软雅黑"/>
              </a:rPr>
              <a:t>代产品，体现欧洲匠心质量。</a:t>
            </a:r>
            <a:endParaRPr lang="zh-CN" altLang="zh-CN" sz="1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TW" altLang="zh-CN" sz="1400" smtClean="0">
                <a:latin typeface="微软雅黑"/>
                <a:ea typeface="微软雅黑"/>
                <a:cs typeface="微软雅黑"/>
              </a:rPr>
              <a:t>产品旨在满足“轻松自在”出行需求，倡导“低碳环保”出行理念，带来极具创新性和灵便性的出行体验，</a:t>
            </a:r>
            <a:r>
              <a:rPr lang="zh-TW" altLang="en-US" sz="1400" dirty="0" smtClean="0">
                <a:latin typeface="微软雅黑"/>
                <a:ea typeface="微软雅黑"/>
                <a:cs typeface="微软雅黑"/>
              </a:rPr>
              <a:t>我们提倡一种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“</a:t>
            </a:r>
            <a:r>
              <a:rPr lang="zh-TW" altLang="en-US" sz="1400" dirty="0" smtClean="0">
                <a:latin typeface="微软雅黑"/>
                <a:ea typeface="微软雅黑"/>
                <a:cs typeface="微软雅黑"/>
              </a:rPr>
              <a:t>门到门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”</a:t>
            </a:r>
            <a:r>
              <a:rPr lang="zh-TW" altLang="en-US" sz="1400" dirty="0" smtClean="0">
                <a:latin typeface="微软雅黑"/>
                <a:ea typeface="微软雅黑"/>
                <a:cs typeface="微软雅黑"/>
              </a:rPr>
              <a:t>全新出行生活方式。</a:t>
            </a:r>
            <a:endParaRPr lang="zh-CN" altLang="zh-CN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3288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00" y="1721993"/>
            <a:ext cx="1013262" cy="1801354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1178" y="207482"/>
            <a:ext cx="1449079" cy="51752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554" y="1701367"/>
            <a:ext cx="2189084" cy="1945854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210" y="2365484"/>
            <a:ext cx="1629077" cy="120588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8209" y="189834"/>
            <a:ext cx="1247827" cy="5138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4065" y="2105230"/>
            <a:ext cx="1508830" cy="13813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243" y="325851"/>
            <a:ext cx="645699" cy="39915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930" y="1909991"/>
            <a:ext cx="1232677" cy="1219639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46" y="86058"/>
            <a:ext cx="1413363" cy="51198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925" y="219886"/>
            <a:ext cx="1290406" cy="51198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085" y="775489"/>
            <a:ext cx="924846" cy="50388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9089" y="1290070"/>
            <a:ext cx="1090028" cy="51198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42" y="743051"/>
            <a:ext cx="1046380" cy="50689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6571" y="784415"/>
            <a:ext cx="1255983" cy="505655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8745444" y="3338638"/>
            <a:ext cx="2179581" cy="27699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国内及台湾地区部分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媒体报道）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0211" y="784415"/>
            <a:ext cx="983092" cy="38604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614" y="831761"/>
            <a:ext cx="1071717" cy="394145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4019335" y="197936"/>
            <a:ext cx="2191874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   </a:t>
            </a:r>
            <a:r>
              <a:rPr lang="zh-TW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2153" y="886960"/>
            <a:ext cx="1058104" cy="39241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56" y="1108446"/>
            <a:ext cx="1382365" cy="147527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20142" y="197936"/>
            <a:ext cx="1168575" cy="503881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213" y="863902"/>
            <a:ext cx="834870" cy="4234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8951" y="1721993"/>
            <a:ext cx="1709487" cy="1772429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2932" y="743049"/>
            <a:ext cx="1204452" cy="50689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2932" y="1255344"/>
            <a:ext cx="1230392" cy="35058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7411" y="1880305"/>
            <a:ext cx="1545913" cy="10274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3379" y="1316604"/>
            <a:ext cx="828675" cy="54292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699" y="1470548"/>
            <a:ext cx="597046" cy="321725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8428" y="1430634"/>
            <a:ext cx="1381045" cy="377722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0905" y="1282908"/>
            <a:ext cx="651305" cy="627083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697" y="1360952"/>
            <a:ext cx="1558572" cy="54927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97669" y="248760"/>
            <a:ext cx="1247775" cy="47625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7472" y="1470548"/>
            <a:ext cx="1263470" cy="33150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492" y="855797"/>
            <a:ext cx="1176837" cy="357822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7669" y="1919581"/>
            <a:ext cx="2177660" cy="1399618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269" y="1351747"/>
            <a:ext cx="1095203" cy="558481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895" y="1916571"/>
            <a:ext cx="1228068" cy="399122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8713" y="2612692"/>
            <a:ext cx="418671" cy="70650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229" y="1960209"/>
            <a:ext cx="1016888" cy="4716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1" y="553436"/>
            <a:ext cx="637788" cy="3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4311122" y="105997"/>
            <a:ext cx="2191874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   </a:t>
            </a:r>
            <a:r>
              <a:rPr lang="zh-TW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354" y="674203"/>
            <a:ext cx="1314094" cy="410394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745" y="737123"/>
            <a:ext cx="876063" cy="350424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6004" y="569527"/>
            <a:ext cx="1489307" cy="51802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753" y="782924"/>
            <a:ext cx="1839732" cy="32276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404" y="306050"/>
            <a:ext cx="579396" cy="78845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639" y="674203"/>
            <a:ext cx="1846401" cy="38627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474" y="561909"/>
            <a:ext cx="731115" cy="525638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2040" y="1645355"/>
            <a:ext cx="2778663" cy="1728192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2959" y="1273906"/>
            <a:ext cx="2226090" cy="1853497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896" y="1142595"/>
            <a:ext cx="1770458" cy="2397102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928" y="1615842"/>
            <a:ext cx="2208245" cy="1757705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8329" y="2200655"/>
            <a:ext cx="1598070" cy="1339042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3" name="文本框 72"/>
          <p:cNvSpPr txBox="1"/>
          <p:nvPr/>
        </p:nvSpPr>
        <p:spPr>
          <a:xfrm>
            <a:off x="9282923" y="3309366"/>
            <a:ext cx="1516840" cy="27699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（国外部分媒体报道）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3284" y="1273906"/>
            <a:ext cx="1645778" cy="1030246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145" y="2096846"/>
            <a:ext cx="1631340" cy="1276701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68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127125" y="1254548"/>
            <a:ext cx="8547100" cy="581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Stigo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官方零售价格</a:t>
            </a:r>
            <a:endParaRPr kumimoji="1"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88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152775" y="1023171"/>
            <a:ext cx="3226763" cy="636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Stigo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RMB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4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en-US" altLang="zh-CN" sz="4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977057" y="1047235"/>
            <a:ext cx="1389322" cy="636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4999</a:t>
            </a:r>
            <a:r>
              <a:rPr kumimoji="1" lang="zh-CN" altLang="en-US" sz="4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en-US" altLang="zh-CN" sz="4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867913" y="1537489"/>
            <a:ext cx="3226763" cy="636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Stigo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高配版</a:t>
            </a:r>
            <a:r>
              <a:rPr kumimoji="1"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RMB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4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en-US" altLang="zh-CN" sz="4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980818" y="1571932"/>
            <a:ext cx="1389322" cy="636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5999</a:t>
            </a:r>
            <a:r>
              <a:rPr kumimoji="1" lang="zh-CN" altLang="en-US" sz="4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en-US" altLang="zh-CN" sz="4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6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042064" y="648368"/>
            <a:ext cx="4271963" cy="28178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Stigo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续航历程：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20KM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充电时间：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整车重量：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13.5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承载能力：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展开尺寸：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106.4*48*78.5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折叠尺寸：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117.5*48*40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主控制器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：定制微型方波控制器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启动方式：电机直接启动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制动方式：前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刹，后碟刹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制动距离：小于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爬坡能力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前后轮胎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寸充气轮胎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：进口松下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18650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36V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5.4A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529006" y="648368"/>
            <a:ext cx="4271963" cy="28178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Stigo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高配版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续航历程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40KM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充电时间：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整车重量：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承载能力：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展开尺寸：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106.4*48*78.5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折叠尺寸：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117.5*48*40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主控制器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：定制微型方波控制器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启动方式：电机直接启动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制动方式：前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刹，后碟刹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制动距离：小于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爬坡能力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前后轮胎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寸充气轮胎</a:t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电池类型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：进口松下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18650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36V 10.8A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2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7651" y="1781132"/>
            <a:ext cx="53975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zh-CN" sz="28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  <a:r>
              <a:rPr lang="zh-CN" altLang="en-US" sz="2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2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5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8255" y="1717169"/>
            <a:ext cx="3467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传统电动车</a:t>
            </a:r>
            <a:r>
              <a:rPr kumimoji="1" lang="en-US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的问题</a:t>
            </a:r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3085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 bwMode="auto">
          <a:xfrm>
            <a:off x="-83630" y="-18958"/>
            <a:ext cx="10881805" cy="36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/>
        </p:nvSpPr>
        <p:spPr>
          <a:xfrm>
            <a:off x="1108800" y="35892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Ventilation while riding a bicycle is 4.3 times higher compared to non-pedalling.</a:t>
            </a:r>
          </a:p>
          <a:p>
            <a:pPr lvl="8" algn="r"/>
            <a:r>
              <a:rPr lang="en-GB" sz="2000" dirty="0" smtClean="0"/>
              <a:t>(Atmospheric Environment</a:t>
            </a:r>
            <a:r>
              <a:rPr lang="et-EE" sz="2000" dirty="0" smtClean="0"/>
              <a:t>)</a:t>
            </a:r>
            <a:endParaRPr lang="en-GB" sz="2000" dirty="0"/>
          </a:p>
        </p:txBody>
      </p:sp>
      <p:sp>
        <p:nvSpPr>
          <p:cNvPr id="6" name="TextBox 8"/>
          <p:cNvSpPr txBox="1"/>
          <p:nvPr/>
        </p:nvSpPr>
        <p:spPr>
          <a:xfrm>
            <a:off x="8709943" y="332662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globalsherpa.org</a:t>
            </a:r>
            <a:endParaRPr lang="en-GB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228150" y="2911530"/>
            <a:ext cx="3467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对身体健康的影响</a:t>
            </a:r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616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temp\parking_china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909" y="0"/>
            <a:ext cx="10839168" cy="36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4"/>
          <p:cNvSpPr txBox="1"/>
          <p:nvPr/>
        </p:nvSpPr>
        <p:spPr>
          <a:xfrm>
            <a:off x="8333688" y="3378365"/>
            <a:ext cx="246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V.T. Polywoda</a:t>
            </a:r>
            <a:endParaRPr lang="en-GB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2478" y="3017261"/>
            <a:ext cx="3467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停车难、影响市容</a:t>
            </a:r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6773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" y="1612"/>
            <a:ext cx="5406175" cy="214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0"/>
          <a:stretch/>
        </p:blipFill>
        <p:spPr bwMode="auto">
          <a:xfrm>
            <a:off x="5401310" y="1899926"/>
            <a:ext cx="5411239" cy="170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166" y="1899926"/>
            <a:ext cx="5419505" cy="17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01310" y="-28406"/>
            <a:ext cx="5445605" cy="192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/>
          <p:nvPr/>
        </p:nvSpPr>
        <p:spPr>
          <a:xfrm>
            <a:off x="8351415" y="3313980"/>
            <a:ext cx="246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designmind.frogdesign.com</a:t>
            </a:r>
            <a:endParaRPr lang="en-GB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52885" y="2930371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室外充电更难</a:t>
            </a:r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0768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6501" y="1603421"/>
            <a:ext cx="25088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Stigo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kumimoji="1" lang="zh-CN" altLang="en-US" sz="3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7683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rdo\Documents\Stigo\Pildid\2015 08 13 Vanahärraga\Untitled-1 copy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612"/>
            <a:ext cx="10852298" cy="36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3094831" y="-2446"/>
            <a:ext cx="5688632" cy="64968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FF7F32"/>
                </a:solidFill>
              </a:rPr>
              <a:t>Go Anywhere</a:t>
            </a:r>
            <a:endParaRPr lang="en-GB" b="1" dirty="0">
              <a:solidFill>
                <a:srgbClr val="FF7F3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7643" y="31419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二秒打开、轻松随行</a:t>
            </a:r>
            <a:endParaRPr kumimoji="1" lang="zh-CN" altLang="en-US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4833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485</Words>
  <Application>Microsoft Macintosh PowerPoint</Application>
  <PresentationFormat>自定义</PresentationFormat>
  <Paragraphs>107</Paragraphs>
  <Slides>35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1900</dc:creator>
  <cp:lastModifiedBy>Jan Xu</cp:lastModifiedBy>
  <cp:revision>98</cp:revision>
  <dcterms:created xsi:type="dcterms:W3CDTF">2016-05-13T08:11:25Z</dcterms:created>
  <dcterms:modified xsi:type="dcterms:W3CDTF">2016-10-01T02:51:00Z</dcterms:modified>
</cp:coreProperties>
</file>