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2"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Karla" panose="020B060402020202020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Nunito" panose="020B0604020202020204" charset="0"/>
      <p:regular r:id="rId33"/>
      <p:bold r:id="rId34"/>
      <p:italic r:id="rId35"/>
      <p:boldItalic r:id="rId36"/>
    </p:embeddedFont>
    <p:embeddedFont>
      <p:font typeface="Playfair Display Regular" panose="020B0604020202020204"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B50872-4BF7-4EFA-8796-91626C4357FE}">
  <a:tblStyle styleId="{BEB50872-4BF7-4EFA-8796-91626C4357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8a27eb77b_2_1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8a27eb77b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8a27eb77b_6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c8a27eb77b_6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After comparing the 3 genres in terms of song structure, we found rock and pop to be very similar.  However, we did find a few differences when it came to hip-hop.</a:t>
            </a: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
                <a:solidFill>
                  <a:schemeClr val="dk1"/>
                </a:solidFill>
              </a:rPr>
              <a:t> If you want to compose a typical rock song, choose G, C, D, A and make your key signature major.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Set your valence anywhere between 0 and 1.  Rock songs can be happy, sad, or anywhere in between.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Also, make sure your song is around 125 bpm</a:t>
            </a: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
                <a:solidFill>
                  <a:schemeClr val="dk1"/>
                </a:solidFill>
              </a:rPr>
              <a:t>For pop, follow the same guidelines but know you have slightly more freedom to experiment with key signature because you are less reliant on the guitar</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For Hip-Hop, feel free to experiment with any key signature whether it be major or minor.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Set your Valence around 0.5.  Hip-Hop songs aren’t overly happy or depressing.  They have a more consistent tone. </a:t>
            </a:r>
            <a:endParaRPr>
              <a:solidFill>
                <a:schemeClr val="dk1"/>
              </a:solidFill>
            </a:endParaRPr>
          </a:p>
          <a:p>
            <a:pPr marL="0" lvl="0" indent="0" algn="l" rtl="0">
              <a:lnSpc>
                <a:spcPct val="115000"/>
              </a:lnSpc>
              <a:spcBef>
                <a:spcPts val="1200"/>
              </a:spcBef>
              <a:spcAft>
                <a:spcPts val="0"/>
              </a:spcAft>
              <a:buNone/>
            </a:pPr>
            <a:r>
              <a:rPr lang="en">
                <a:solidFill>
                  <a:schemeClr val="dk1"/>
                </a:solidFill>
              </a:rPr>
              <a:t>Finally, pull your tempo back to around 100 bpm, so it’s easier to rap over.</a:t>
            </a:r>
            <a:endParaRPr>
              <a:solidFill>
                <a:schemeClr val="dk1"/>
              </a:solidFill>
            </a:endParaRPr>
          </a:p>
          <a:p>
            <a:pPr marL="0" lvl="0" indent="0" algn="l" rtl="0">
              <a:lnSpc>
                <a:spcPct val="115000"/>
              </a:lnSpc>
              <a:spcBef>
                <a:spcPts val="1200"/>
              </a:spcBef>
              <a:spcAft>
                <a:spcPts val="1200"/>
              </a:spcAft>
              <a:buNone/>
            </a:pPr>
            <a:r>
              <a:rPr lang="en">
                <a:solidFill>
                  <a:schemeClr val="dk1"/>
                </a:solidFill>
              </a:rPr>
              <a:t>So, if you want to compose a song in any of these genres, these are a few tips to consider.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c7a451e7ad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c7a451e7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7a451e7ad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7a451e7a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7a451e7ad_0_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7a451e7a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c7a451e7ad_0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c7a451e7a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7a451e7ad_0_1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7a451e7a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7a451e7ad_0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c7a451e7a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7a451e7ad_4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7a451e7a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8a27eb77b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8a27eb77b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8a27eb77b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8a27eb77b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didn’t pull the data from Spotify directly, and we don’t know how to pull from web API, so we used the csv files on kaggle in this study.</a:t>
            </a:r>
            <a:endParaRPr>
              <a:solidFill>
                <a:schemeClr val="dk1"/>
              </a:solidFill>
            </a:endParaRPr>
          </a:p>
          <a:p>
            <a:pPr marL="0" lvl="0" indent="0" algn="l" rtl="0">
              <a:spcBef>
                <a:spcPts val="0"/>
              </a:spcBef>
              <a:spcAft>
                <a:spcPts val="0"/>
              </a:spcAft>
              <a:buNone/>
            </a:pPr>
            <a:endParaRPr sz="1200">
              <a:solidFill>
                <a:srgbClr val="24292E"/>
              </a:solidFill>
              <a:highlight>
                <a:srgbClr val="FFFFFF"/>
              </a:highlight>
            </a:endParaRPr>
          </a:p>
          <a:p>
            <a:pPr marL="0" lvl="0" indent="0" algn="l" rtl="0">
              <a:spcBef>
                <a:spcPts val="0"/>
              </a:spcBef>
              <a:spcAft>
                <a:spcPts val="0"/>
              </a:spcAft>
              <a:buNone/>
            </a:pPr>
            <a:r>
              <a:rPr lang="en" sz="1200">
                <a:solidFill>
                  <a:srgbClr val="24292E"/>
                </a:solidFill>
                <a:highlight>
                  <a:srgbClr val="FFFFFF"/>
                </a:highlight>
              </a:rPr>
              <a:t>We first narrow down our genre studies on Rock, Pop, and Hip-Hop music. </a:t>
            </a:r>
            <a:endParaRPr sz="1200">
              <a:solidFill>
                <a:srgbClr val="24292E"/>
              </a:solidFill>
              <a:highlight>
                <a:srgbClr val="FFFFFF"/>
              </a:highlight>
            </a:endParaRPr>
          </a:p>
          <a:p>
            <a:pPr marL="0" lvl="0" indent="0" algn="l" rtl="0">
              <a:spcBef>
                <a:spcPts val="0"/>
              </a:spcBef>
              <a:spcAft>
                <a:spcPts val="0"/>
              </a:spcAft>
              <a:buNone/>
            </a:pPr>
            <a:r>
              <a:rPr lang="en" sz="1200">
                <a:solidFill>
                  <a:srgbClr val="24292E"/>
                </a:solidFill>
                <a:highlight>
                  <a:srgbClr val="FFFFFF"/>
                </a:highlight>
              </a:rPr>
              <a:t>With the artist lists we have under those three genres, we cross-check the data with the Spotify data in hand to get a final data frame with tracks(songs), artists, genres, mode, key, tempo, valence, year, and lyrics. </a:t>
            </a:r>
            <a:endParaRPr sz="1200">
              <a:solidFill>
                <a:srgbClr val="24292E"/>
              </a:solidFill>
              <a:highlight>
                <a:srgbClr val="FFFFFF"/>
              </a:highlight>
            </a:endParaRPr>
          </a:p>
          <a:p>
            <a:pPr marL="0" lvl="0" indent="0" algn="l" rtl="0">
              <a:spcBef>
                <a:spcPts val="0"/>
              </a:spcBef>
              <a:spcAft>
                <a:spcPts val="0"/>
              </a:spcAft>
              <a:buNone/>
            </a:pPr>
            <a:r>
              <a:rPr lang="en" sz="1200">
                <a:solidFill>
                  <a:srgbClr val="24292E"/>
                </a:solidFill>
                <a:highlight>
                  <a:srgbClr val="FFFFFF"/>
                </a:highlight>
              </a:rPr>
              <a:t>We then find out the popular keys, common mode, valence value tendencies, temp range for each genre. </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8a27eb77b_0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8a27eb77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4292E"/>
                </a:solidFill>
                <a:highlight>
                  <a:srgbClr val="FFFFFF"/>
                </a:highlight>
              </a:rPr>
              <a:t>After we cleaned our data. We plotted the number of songs we have in our study by publication year for each genre. With that information, we also utilized New York Times API on the article count with keys words 'Rock Music', 'Pop Music', and "Hip Hop" from 1921 to 2020. As we can see from the graph, rock originated in the 1950s, while pop evolved out of rock and pick up around the same time but not as popular. In the 1980s, there are more and more Hip-Hop music tracks were made and start becoming mainstream. </a:t>
            </a:r>
            <a:endParaRPr sz="1200">
              <a:solidFill>
                <a:srgbClr val="24292E"/>
              </a:solidFill>
              <a:highlight>
                <a:srgbClr val="FFFFFF"/>
              </a:highlight>
            </a:endParaRPr>
          </a:p>
          <a:p>
            <a:pPr marL="0" lvl="0" indent="0" algn="l" rtl="0">
              <a:spcBef>
                <a:spcPts val="0"/>
              </a:spcBef>
              <a:spcAft>
                <a:spcPts val="0"/>
              </a:spcAft>
              <a:buNone/>
            </a:pPr>
            <a:endParaRPr sz="1200">
              <a:solidFill>
                <a:srgbClr val="24292E"/>
              </a:solidFill>
              <a:highlight>
                <a:srgbClr val="FFFFFF"/>
              </a:highlight>
            </a:endParaRPr>
          </a:p>
          <a:p>
            <a:pPr marL="0" lvl="0" indent="0" algn="l" rtl="0">
              <a:spcBef>
                <a:spcPts val="0"/>
              </a:spcBef>
              <a:spcAft>
                <a:spcPts val="0"/>
              </a:spcAft>
              <a:buClr>
                <a:schemeClr val="dk1"/>
              </a:buClr>
              <a:buSzPts val="1100"/>
              <a:buFont typeface="Arial"/>
              <a:buNone/>
            </a:pPr>
            <a:r>
              <a:rPr lang="en" sz="1200">
                <a:solidFill>
                  <a:srgbClr val="24292E"/>
                </a:solidFill>
                <a:highlight>
                  <a:srgbClr val="FFFFFF"/>
                </a:highlight>
              </a:rPr>
              <a:t>As for what we found in the music theory, I will let Zack to talk more about it.</a:t>
            </a:r>
            <a:endParaRPr sz="1200">
              <a:solidFill>
                <a:srgbClr val="24292E"/>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8a27eb77b_6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8a27eb77b_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latin typeface="Calibri"/>
                <a:ea typeface="Calibri"/>
                <a:cs typeface="Calibri"/>
                <a:sym typeface="Calibri"/>
              </a:rPr>
              <a:t>Our data shows that the top 4 keys in pop and rock are G, C, D, A.  We also see that pop and rock don’t utilize these sharp keys as much.</a:t>
            </a: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
                <a:solidFill>
                  <a:schemeClr val="dk1"/>
                </a:solidFill>
                <a:latin typeface="Calibri"/>
                <a:ea typeface="Calibri"/>
                <a:cs typeface="Calibri"/>
                <a:sym typeface="Calibri"/>
              </a:rPr>
              <a:t> When we look at Hip-Hop, sharp keys are more prevalent like C# and F#.</a:t>
            </a: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
                <a:solidFill>
                  <a:schemeClr val="dk1"/>
                </a:solidFill>
                <a:latin typeface="Calibri"/>
                <a:ea typeface="Calibri"/>
                <a:cs typeface="Calibri"/>
                <a:sym typeface="Calibri"/>
              </a:rPr>
              <a:t>And overall, the keys are more evenly distributed.</a:t>
            </a: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
                <a:solidFill>
                  <a:schemeClr val="dk1"/>
                </a:solidFill>
                <a:latin typeface="Calibri"/>
                <a:ea typeface="Calibri"/>
                <a:cs typeface="Calibri"/>
                <a:sym typeface="Calibri"/>
              </a:rPr>
              <a:t> This is because Hip-hop music is composed from a keyboard-oriented standpoint as opposed to a guitar-oriented standpoint.  Sharp keys are more complex to play on the guitar.  It is much easier for a piano/keyboard or synthesizer to utilize these #sharp keys.</a:t>
            </a:r>
            <a:endParaRPr>
              <a:solidFill>
                <a:schemeClr val="dk1"/>
              </a:solidFill>
              <a:latin typeface="Calibri"/>
              <a:ea typeface="Calibri"/>
              <a:cs typeface="Calibri"/>
              <a:sym typeface="Calibri"/>
            </a:endParaRPr>
          </a:p>
          <a:p>
            <a:pPr marL="0" lvl="0" indent="0" algn="l" rtl="0">
              <a:lnSpc>
                <a:spcPct val="115000"/>
              </a:lnSpc>
              <a:spcBef>
                <a:spcPts val="1200"/>
              </a:spcBef>
              <a:spcAft>
                <a:spcPts val="1200"/>
              </a:spcAft>
              <a:buNone/>
            </a:pPr>
            <a:r>
              <a:rPr lang="en">
                <a:solidFill>
                  <a:schemeClr val="dk1"/>
                </a:solidFill>
                <a:latin typeface="Calibri"/>
                <a:ea typeface="Calibri"/>
                <a:cs typeface="Calibri"/>
                <a:sym typeface="Calibri"/>
              </a:rPr>
              <a:t> Our data shows that Hip-Hop music uses a wider variety of key signatures than pop and rock.</a:t>
            </a:r>
            <a:endParaRPr>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8a27eb77b_6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8a27eb77b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Next, we studied if these genres preferred major or minor key signatures.</a:t>
            </a:r>
            <a:endParaRPr/>
          </a:p>
          <a:p>
            <a:pPr marL="0" lvl="0" indent="0" algn="l" rtl="0">
              <a:lnSpc>
                <a:spcPct val="115000"/>
              </a:lnSpc>
              <a:spcBef>
                <a:spcPts val="1200"/>
              </a:spcBef>
              <a:spcAft>
                <a:spcPts val="0"/>
              </a:spcAft>
              <a:buNone/>
            </a:pPr>
            <a:r>
              <a:rPr lang="en"/>
              <a:t>This told us a similar story.</a:t>
            </a:r>
            <a:endParaRPr/>
          </a:p>
          <a:p>
            <a:pPr marL="0" lvl="0" indent="0" algn="l" rtl="0">
              <a:lnSpc>
                <a:spcPct val="115000"/>
              </a:lnSpc>
              <a:spcBef>
                <a:spcPts val="1200"/>
              </a:spcBef>
              <a:spcAft>
                <a:spcPts val="0"/>
              </a:spcAft>
              <a:buNone/>
            </a:pPr>
            <a:r>
              <a:rPr lang="en"/>
              <a:t>Our results showed that rock and pop both prefer major keys</a:t>
            </a:r>
            <a:endParaRPr/>
          </a:p>
          <a:p>
            <a:pPr marL="0" lvl="0" indent="0" algn="l" rtl="0">
              <a:lnSpc>
                <a:spcPct val="115000"/>
              </a:lnSpc>
              <a:spcBef>
                <a:spcPts val="1200"/>
              </a:spcBef>
              <a:spcAft>
                <a:spcPts val="0"/>
              </a:spcAft>
              <a:buNone/>
            </a:pPr>
            <a:r>
              <a:rPr lang="en"/>
              <a:t>Hip-hop is split 55/45</a:t>
            </a:r>
            <a:endParaRPr/>
          </a:p>
          <a:p>
            <a:pPr marL="0" lvl="0" indent="0" algn="l" rtl="0">
              <a:lnSpc>
                <a:spcPct val="115000"/>
              </a:lnSpc>
              <a:spcBef>
                <a:spcPts val="1200"/>
              </a:spcBef>
              <a:spcAft>
                <a:spcPts val="0"/>
              </a:spcAft>
              <a:buNone/>
            </a:pPr>
            <a:r>
              <a:rPr lang="en"/>
              <a:t>Therefore, Hip-Hop also has more freedom when choosing if their key will be major or minor</a:t>
            </a:r>
            <a:endParaRPr/>
          </a:p>
          <a:p>
            <a:pPr marL="0" lvl="0" indent="0" algn="l" rtl="0">
              <a:lnSpc>
                <a:spcPct val="115000"/>
              </a:lnSpc>
              <a:spcBef>
                <a:spcPts val="1200"/>
              </a:spcBef>
              <a:spcAft>
                <a:spcPts val="0"/>
              </a:spcAft>
              <a:buClr>
                <a:schemeClr val="dk1"/>
              </a:buClr>
              <a:buSzPts val="1100"/>
              <a:buFont typeface="Arial"/>
              <a:buNone/>
            </a:pPr>
            <a:r>
              <a:rPr lang="en"/>
              <a:t>Again, this could have to do with the fact that major keys are preferred by guitar players and Hip-Hop music doesn’t have that limitation</a:t>
            </a: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8a27eb77b_6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8a27eb77b_6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Valence measures happy(positive) tones vs sad(negative) tones.</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The closer you get to one, the happier the song gets.</a:t>
            </a:r>
            <a:endParaRPr/>
          </a:p>
          <a:p>
            <a:pPr marL="0" lvl="0" indent="0" algn="l" rtl="0">
              <a:lnSpc>
                <a:spcPct val="115000"/>
              </a:lnSpc>
              <a:spcBef>
                <a:spcPts val="0"/>
              </a:spcBef>
              <a:spcAft>
                <a:spcPts val="0"/>
              </a:spcAft>
              <a:buClr>
                <a:schemeClr val="dk1"/>
              </a:buClr>
              <a:buSzPts val="1100"/>
              <a:buFont typeface="Arial"/>
              <a:buNone/>
            </a:pPr>
            <a:r>
              <a:rPr lang="en"/>
              <a:t>As you approach zero, the song gets more depressing.</a:t>
            </a:r>
            <a:endParaRPr/>
          </a:p>
          <a:p>
            <a:pPr marL="0" lvl="0" indent="0" algn="l" rtl="0">
              <a:lnSpc>
                <a:spcPct val="115000"/>
              </a:lnSpc>
              <a:spcBef>
                <a:spcPts val="0"/>
              </a:spcBef>
              <a:spcAft>
                <a:spcPts val="0"/>
              </a:spcAft>
              <a:buClr>
                <a:schemeClr val="dk1"/>
              </a:buClr>
              <a:buSzPts val="1100"/>
              <a:buFont typeface="Arial"/>
              <a:buNone/>
            </a:pPr>
            <a:r>
              <a:rPr lang="en"/>
              <a:t>Typically, major key signatures are used to compose happy songs and minor keys are used for sad songs.</a:t>
            </a:r>
            <a:endParaRPr/>
          </a:p>
          <a:p>
            <a:pPr marL="0" lvl="0" indent="0" algn="l" rtl="0">
              <a:spcBef>
                <a:spcPts val="0"/>
              </a:spcBef>
              <a:spcAft>
                <a:spcPts val="0"/>
              </a:spcAft>
              <a:buNone/>
            </a:pPr>
            <a:r>
              <a:rPr lang="en"/>
              <a:t>We predicted that songs composed in a major key would have a higher valence, and songs composed in a minor key would have a lower valence.</a:t>
            </a:r>
            <a:endParaRPr/>
          </a:p>
          <a:p>
            <a:pPr marL="0" lvl="0" indent="0" algn="l" rtl="0">
              <a:spcBef>
                <a:spcPts val="0"/>
              </a:spcBef>
              <a:spcAft>
                <a:spcPts val="0"/>
              </a:spcAft>
              <a:buNone/>
            </a:pPr>
            <a:r>
              <a:rPr lang="en"/>
              <a:t>However, this is not the case</a:t>
            </a:r>
            <a:endParaRPr/>
          </a:p>
          <a:p>
            <a:pPr marL="0" lvl="0" indent="0" algn="l" rtl="0">
              <a:spcBef>
                <a:spcPts val="0"/>
              </a:spcBef>
              <a:spcAft>
                <a:spcPts val="0"/>
              </a:spcAft>
              <a:buNone/>
            </a:pPr>
            <a:r>
              <a:rPr lang="en"/>
              <a:t>It is possible to write a happy song in a minor key and a sad song in a major key</a:t>
            </a:r>
            <a:endParaRPr/>
          </a:p>
          <a:p>
            <a:pPr marL="0" lvl="0" indent="0" algn="l" rtl="0">
              <a:spcBef>
                <a:spcPts val="0"/>
              </a:spcBef>
              <a:spcAft>
                <a:spcPts val="0"/>
              </a:spcAft>
              <a:buNone/>
            </a:pPr>
            <a:r>
              <a:rPr lang="en"/>
              <a:t>_________________________________________</a:t>
            </a:r>
            <a:endParaRPr/>
          </a:p>
          <a:p>
            <a:pPr marL="0" lvl="0" indent="0" algn="l" rtl="0">
              <a:lnSpc>
                <a:spcPct val="115000"/>
              </a:lnSpc>
              <a:spcBef>
                <a:spcPts val="1200"/>
              </a:spcBef>
              <a:spcAft>
                <a:spcPts val="0"/>
              </a:spcAft>
              <a:buClr>
                <a:schemeClr val="dk1"/>
              </a:buClr>
              <a:buSzPts val="1100"/>
              <a:buFont typeface="Arial"/>
              <a:buNone/>
            </a:pPr>
            <a:r>
              <a:rPr lang="en"/>
              <a:t>We also wanted to compare the overall valence across the 3 genres.  We were hoping to find that pop was skewed toward 1.  And rock was skewed toward 0. </a:t>
            </a:r>
            <a:endParaRPr/>
          </a:p>
          <a:p>
            <a:pPr marL="0" lvl="0" indent="0" algn="l" rtl="0">
              <a:lnSpc>
                <a:spcPct val="115000"/>
              </a:lnSpc>
              <a:spcBef>
                <a:spcPts val="1200"/>
              </a:spcBef>
              <a:spcAft>
                <a:spcPts val="0"/>
              </a:spcAft>
              <a:buClr>
                <a:schemeClr val="dk1"/>
              </a:buClr>
              <a:buSzPts val="1100"/>
              <a:buFont typeface="Arial"/>
              <a:buNone/>
            </a:pPr>
            <a:r>
              <a:rPr lang="en"/>
              <a:t>However, rock and pop actually look very similar.  This just means that there is a normal distribution of both happy and sad songs in each genre.</a:t>
            </a:r>
            <a:endParaRPr/>
          </a:p>
          <a:p>
            <a:pPr marL="0" lvl="0" indent="0" algn="l" rtl="0">
              <a:lnSpc>
                <a:spcPct val="115000"/>
              </a:lnSpc>
              <a:spcBef>
                <a:spcPts val="1200"/>
              </a:spcBef>
              <a:spcAft>
                <a:spcPts val="0"/>
              </a:spcAft>
              <a:buClr>
                <a:schemeClr val="dk1"/>
              </a:buClr>
              <a:buSzPts val="1100"/>
              <a:buFont typeface="Arial"/>
              <a:buNone/>
            </a:pPr>
            <a:r>
              <a:rPr lang="en"/>
              <a:t>Hip-Hop does look different.</a:t>
            </a:r>
            <a:endParaRPr/>
          </a:p>
          <a:p>
            <a:pPr marL="0" lvl="0" indent="0" algn="l" rtl="0">
              <a:lnSpc>
                <a:spcPct val="115000"/>
              </a:lnSpc>
              <a:spcBef>
                <a:spcPts val="1200"/>
              </a:spcBef>
              <a:spcAft>
                <a:spcPts val="0"/>
              </a:spcAft>
              <a:buClr>
                <a:schemeClr val="dk1"/>
              </a:buClr>
              <a:buSzPts val="1100"/>
              <a:buFont typeface="Arial"/>
              <a:buNone/>
            </a:pPr>
            <a:r>
              <a:rPr lang="en"/>
              <a:t>Songs are more concentrated around the 0.5 range.</a:t>
            </a:r>
            <a:endParaRPr/>
          </a:p>
          <a:p>
            <a:pPr marL="0" lvl="0" indent="0" algn="l" rtl="0">
              <a:lnSpc>
                <a:spcPct val="115000"/>
              </a:lnSpc>
              <a:spcBef>
                <a:spcPts val="1200"/>
              </a:spcBef>
              <a:spcAft>
                <a:spcPts val="0"/>
              </a:spcAft>
              <a:buNone/>
            </a:pPr>
            <a:r>
              <a:rPr lang="en"/>
              <a:t>This could mean that Hip-Hop songs have less range when it comes to happiness or sadness, and that Hip-Hop songs have a more consistent tone.</a:t>
            </a:r>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8a27eb77b_6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8a27eb77b_6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Tempo measures how fast a song is in beats per minute</a:t>
            </a:r>
            <a:endParaRPr/>
          </a:p>
          <a:p>
            <a:pPr marL="0" lvl="0" indent="0" algn="l" rtl="0">
              <a:lnSpc>
                <a:spcPct val="115000"/>
              </a:lnSpc>
              <a:spcBef>
                <a:spcPts val="1200"/>
              </a:spcBef>
              <a:spcAft>
                <a:spcPts val="0"/>
              </a:spcAft>
              <a:buClr>
                <a:schemeClr val="dk1"/>
              </a:buClr>
              <a:buSzPts val="1100"/>
              <a:buFont typeface="Arial"/>
              <a:buNone/>
            </a:pPr>
            <a:r>
              <a:rPr lang="en"/>
              <a:t>The x-axis shows tempo from 0 to 250 beats per minute</a:t>
            </a:r>
            <a:endParaRPr/>
          </a:p>
          <a:p>
            <a:pPr marL="0" lvl="0" indent="0" algn="l" rtl="0">
              <a:lnSpc>
                <a:spcPct val="115000"/>
              </a:lnSpc>
              <a:spcBef>
                <a:spcPts val="1200"/>
              </a:spcBef>
              <a:spcAft>
                <a:spcPts val="0"/>
              </a:spcAft>
              <a:buClr>
                <a:schemeClr val="dk1"/>
              </a:buClr>
              <a:buSzPts val="1100"/>
              <a:buFont typeface="Arial"/>
              <a:buNone/>
            </a:pPr>
            <a:r>
              <a:rPr lang="en"/>
              <a:t>The y-axis shows how many songs from each genre have that given tempo</a:t>
            </a:r>
            <a:endParaRPr/>
          </a:p>
          <a:p>
            <a:pPr marL="0" lvl="0" indent="0" algn="l" rtl="0">
              <a:lnSpc>
                <a:spcPct val="115000"/>
              </a:lnSpc>
              <a:spcBef>
                <a:spcPts val="1200"/>
              </a:spcBef>
              <a:spcAft>
                <a:spcPts val="0"/>
              </a:spcAft>
              <a:buClr>
                <a:schemeClr val="dk1"/>
              </a:buClr>
              <a:buSzPts val="1100"/>
              <a:buFont typeface="Arial"/>
              <a:buNone/>
            </a:pPr>
            <a:r>
              <a:rPr lang="en"/>
              <a:t>*Like we said before, we analyzed more rock songs than the other 2 genres</a:t>
            </a:r>
            <a:endParaRPr/>
          </a:p>
          <a:p>
            <a:pPr marL="0" lvl="0" indent="0" algn="l" rtl="0">
              <a:lnSpc>
                <a:spcPct val="115000"/>
              </a:lnSpc>
              <a:spcBef>
                <a:spcPts val="1200"/>
              </a:spcBef>
              <a:spcAft>
                <a:spcPts val="0"/>
              </a:spcAft>
              <a:buClr>
                <a:schemeClr val="dk1"/>
              </a:buClr>
              <a:buSzPts val="1100"/>
              <a:buFont typeface="Arial"/>
              <a:buNone/>
            </a:pPr>
            <a:r>
              <a:rPr lang="en"/>
              <a:t>*But let’s study the peaks</a:t>
            </a:r>
            <a:endParaRPr/>
          </a:p>
          <a:p>
            <a:pPr marL="0" lvl="0" indent="0" algn="l" rtl="0">
              <a:lnSpc>
                <a:spcPct val="115000"/>
              </a:lnSpc>
              <a:spcBef>
                <a:spcPts val="1200"/>
              </a:spcBef>
              <a:spcAft>
                <a:spcPts val="0"/>
              </a:spcAft>
              <a:buClr>
                <a:schemeClr val="dk1"/>
              </a:buClr>
              <a:buSzPts val="1100"/>
              <a:buFont typeface="Arial"/>
              <a:buNone/>
            </a:pPr>
            <a:r>
              <a:rPr lang="en"/>
              <a:t>The majority of rock and pop songs occur within the range of 100-140 bpm</a:t>
            </a:r>
            <a:endParaRPr/>
          </a:p>
          <a:p>
            <a:pPr marL="0" lvl="0" indent="0" algn="l" rtl="0">
              <a:lnSpc>
                <a:spcPct val="115000"/>
              </a:lnSpc>
              <a:spcBef>
                <a:spcPts val="1200"/>
              </a:spcBef>
              <a:spcAft>
                <a:spcPts val="0"/>
              </a:spcAft>
              <a:buClr>
                <a:schemeClr val="dk1"/>
              </a:buClr>
              <a:buSzPts val="1100"/>
              <a:buFont typeface="Arial"/>
              <a:buNone/>
            </a:pPr>
            <a:r>
              <a:rPr lang="en"/>
              <a:t>Hip-Hop’s peak is between 80 and 100 bpm.</a:t>
            </a:r>
            <a:endParaRPr/>
          </a:p>
          <a:p>
            <a:pPr marL="0" lvl="0" indent="0" algn="l" rtl="0">
              <a:lnSpc>
                <a:spcPct val="115000"/>
              </a:lnSpc>
              <a:spcBef>
                <a:spcPts val="1200"/>
              </a:spcBef>
              <a:spcAft>
                <a:spcPts val="0"/>
              </a:spcAft>
              <a:buClr>
                <a:schemeClr val="dk1"/>
              </a:buClr>
              <a:buSzPts val="1100"/>
              <a:buFont typeface="Arial"/>
              <a:buNone/>
            </a:pPr>
            <a:r>
              <a:rPr lang="en"/>
              <a:t>Then looking at the box plot, rock and pop have a median of around 125</a:t>
            </a:r>
            <a:endParaRPr/>
          </a:p>
          <a:p>
            <a:pPr marL="0" lvl="0" indent="0" algn="l" rtl="0">
              <a:lnSpc>
                <a:spcPct val="115000"/>
              </a:lnSpc>
              <a:spcBef>
                <a:spcPts val="1200"/>
              </a:spcBef>
              <a:spcAft>
                <a:spcPts val="0"/>
              </a:spcAft>
              <a:buClr>
                <a:schemeClr val="dk1"/>
              </a:buClr>
              <a:buSzPts val="1100"/>
              <a:buFont typeface="Arial"/>
              <a:buNone/>
            </a:pPr>
            <a:r>
              <a:rPr lang="en"/>
              <a:t>Hip-Hop has a median of around 100 bpm</a:t>
            </a:r>
            <a:endParaRPr/>
          </a:p>
          <a:p>
            <a:pPr marL="0" lvl="0" indent="0" algn="l" rtl="0">
              <a:lnSpc>
                <a:spcPct val="115000"/>
              </a:lnSpc>
              <a:spcBef>
                <a:spcPts val="1200"/>
              </a:spcBef>
              <a:spcAft>
                <a:spcPts val="0"/>
              </a:spcAft>
              <a:buClr>
                <a:schemeClr val="dk1"/>
              </a:buClr>
              <a:buSzPts val="1100"/>
              <a:buFont typeface="Arial"/>
              <a:buNone/>
            </a:pPr>
            <a:r>
              <a:rPr lang="en"/>
              <a:t> </a:t>
            </a:r>
            <a:endParaRPr/>
          </a:p>
          <a:p>
            <a:pPr marL="0" lvl="0" indent="0" algn="l" rtl="0">
              <a:lnSpc>
                <a:spcPct val="115000"/>
              </a:lnSpc>
              <a:spcBef>
                <a:spcPts val="1200"/>
              </a:spcBef>
              <a:spcAft>
                <a:spcPts val="1200"/>
              </a:spcAft>
              <a:buNone/>
            </a:pPr>
            <a:r>
              <a:rPr lang="en"/>
              <a:t>Our theory is that hip-hop songs have a slightly slower tempo on average because it is easier to rap over a slower tempo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8a27eb77b_6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8a27eb77b_6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Songs are organized and transcribed using measures.</a:t>
            </a:r>
            <a:endParaRPr/>
          </a:p>
          <a:p>
            <a:pPr marL="0" lvl="0" indent="0" algn="l" rtl="0">
              <a:lnSpc>
                <a:spcPct val="115000"/>
              </a:lnSpc>
              <a:spcBef>
                <a:spcPts val="1200"/>
              </a:spcBef>
              <a:spcAft>
                <a:spcPts val="0"/>
              </a:spcAft>
              <a:buNone/>
            </a:pPr>
            <a:r>
              <a:rPr lang="en"/>
              <a:t>We wanted to study beats per measure to get a better understanding of how these songs are structured</a:t>
            </a:r>
            <a:endParaRPr/>
          </a:p>
          <a:p>
            <a:pPr marL="0" lvl="0" indent="0" algn="l" rtl="0">
              <a:lnSpc>
                <a:spcPct val="115000"/>
              </a:lnSpc>
              <a:spcBef>
                <a:spcPts val="1200"/>
              </a:spcBef>
              <a:spcAft>
                <a:spcPts val="0"/>
              </a:spcAft>
              <a:buNone/>
            </a:pPr>
            <a:r>
              <a:rPr lang="en"/>
              <a:t>We were hoping to find a difference here, but our results were the same for all three genres</a:t>
            </a:r>
            <a:endParaRPr/>
          </a:p>
          <a:p>
            <a:pPr marL="0" lvl="0" indent="0" algn="l" rtl="0">
              <a:lnSpc>
                <a:spcPct val="115000"/>
              </a:lnSpc>
              <a:spcBef>
                <a:spcPts val="1200"/>
              </a:spcBef>
              <a:spcAft>
                <a:spcPts val="0"/>
              </a:spcAft>
              <a:buNone/>
            </a:pPr>
            <a:r>
              <a:rPr lang="en"/>
              <a:t>They all compose using 4 beats per measure over 90% of the time</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4045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4" name="Google Shape;64;p11"/>
          <p:cNvSpPr txBox="1">
            <a:spLocks noGrp="1"/>
          </p:cNvSpPr>
          <p:nvPr>
            <p:ph type="body" idx="1"/>
          </p:nvPr>
        </p:nvSpPr>
        <p:spPr>
          <a:xfrm>
            <a:off x="841000" y="4025300"/>
            <a:ext cx="7845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200"/>
              <a:buNone/>
              <a:defRPr sz="1200"/>
            </a:lvl1pPr>
          </a:lstStyle>
          <a:p>
            <a:endParaRPr/>
          </a:p>
        </p:txBody>
      </p:sp>
      <p:sp>
        <p:nvSpPr>
          <p:cNvPr id="65" name="Google Shape;65;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mpty">
  <p:cSld name="BLANK_1">
    <p:spTree>
      <p:nvGrpSpPr>
        <p:cNvPr id="1" name="Shape 70"/>
        <p:cNvGrpSpPr/>
        <p:nvPr/>
      </p:nvGrpSpPr>
      <p:grpSpPr>
        <a:xfrm>
          <a:off x="0" y="0"/>
          <a:ext cx="0" cy="0"/>
          <a:chOff x="0" y="0"/>
          <a:chExt cx="0" cy="0"/>
        </a:xfrm>
      </p:grpSpPr>
      <p:sp>
        <p:nvSpPr>
          <p:cNvPr id="71" name="Google Shape;71;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76"/>
        <p:cNvGrpSpPr/>
        <p:nvPr/>
      </p:nvGrpSpPr>
      <p:grpSpPr>
        <a:xfrm>
          <a:off x="0" y="0"/>
          <a:ext cx="0" cy="0"/>
          <a:chOff x="0" y="0"/>
          <a:chExt cx="0" cy="0"/>
        </a:xfrm>
      </p:grpSpPr>
      <p:sp>
        <p:nvSpPr>
          <p:cNvPr id="77" name="Google Shape;77;p15"/>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5"/>
          <p:cNvGrpSpPr/>
          <p:nvPr/>
        </p:nvGrpSpPr>
        <p:grpSpPr>
          <a:xfrm>
            <a:off x="255200" y="592"/>
            <a:ext cx="2250363" cy="1044300"/>
            <a:chOff x="255200" y="592"/>
            <a:chExt cx="2250363" cy="1044300"/>
          </a:xfrm>
        </p:grpSpPr>
        <p:sp>
          <p:nvSpPr>
            <p:cNvPr id="82" name="Google Shape;82;p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15"/>
          <p:cNvGrpSpPr/>
          <p:nvPr/>
        </p:nvGrpSpPr>
        <p:grpSpPr>
          <a:xfrm>
            <a:off x="905395" y="592"/>
            <a:ext cx="2250363" cy="1044300"/>
            <a:chOff x="905395" y="592"/>
            <a:chExt cx="2250363" cy="1044300"/>
          </a:xfrm>
        </p:grpSpPr>
        <p:sp>
          <p:nvSpPr>
            <p:cNvPr id="86" name="Google Shape;86;p15"/>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15"/>
          <p:cNvGrpSpPr/>
          <p:nvPr/>
        </p:nvGrpSpPr>
        <p:grpSpPr>
          <a:xfrm>
            <a:off x="7057468" y="5088"/>
            <a:ext cx="1851282" cy="752108"/>
            <a:chOff x="6917201" y="0"/>
            <a:chExt cx="2227777" cy="863400"/>
          </a:xfrm>
        </p:grpSpPr>
        <p:sp>
          <p:nvSpPr>
            <p:cNvPr id="90" name="Google Shape;90;p1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15"/>
          <p:cNvGrpSpPr/>
          <p:nvPr/>
        </p:nvGrpSpPr>
        <p:grpSpPr>
          <a:xfrm>
            <a:off x="6553032" y="4217852"/>
            <a:ext cx="2389068" cy="925737"/>
            <a:chOff x="6917201" y="0"/>
            <a:chExt cx="2227777" cy="863400"/>
          </a:xfrm>
        </p:grpSpPr>
        <p:sp>
          <p:nvSpPr>
            <p:cNvPr id="94" name="Google Shape;94;p15"/>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15"/>
          <p:cNvGrpSpPr/>
          <p:nvPr/>
        </p:nvGrpSpPr>
        <p:grpSpPr>
          <a:xfrm>
            <a:off x="199149" y="4055652"/>
            <a:ext cx="2795414" cy="1083308"/>
            <a:chOff x="6917201" y="0"/>
            <a:chExt cx="2227777" cy="863400"/>
          </a:xfrm>
        </p:grpSpPr>
        <p:sp>
          <p:nvSpPr>
            <p:cNvPr id="98" name="Google Shape;98;p15"/>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5"/>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102" name="Google Shape;102;p1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3" name="Google Shape;103;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04"/>
        <p:cNvGrpSpPr/>
        <p:nvPr/>
      </p:nvGrpSpPr>
      <p:grpSpPr>
        <a:xfrm>
          <a:off x="0" y="0"/>
          <a:ext cx="0" cy="0"/>
          <a:chOff x="0" y="0"/>
          <a:chExt cx="0" cy="0"/>
        </a:xfrm>
      </p:grpSpPr>
      <p:sp>
        <p:nvSpPr>
          <p:cNvPr id="105" name="Google Shape;105;p16"/>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6"/>
          <p:cNvGrpSpPr/>
          <p:nvPr/>
        </p:nvGrpSpPr>
        <p:grpSpPr>
          <a:xfrm>
            <a:off x="5594191" y="3961115"/>
            <a:ext cx="2910145" cy="1182340"/>
            <a:chOff x="6917201" y="0"/>
            <a:chExt cx="2227777" cy="863400"/>
          </a:xfrm>
        </p:grpSpPr>
        <p:sp>
          <p:nvSpPr>
            <p:cNvPr id="107" name="Google Shape;107;p16"/>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6"/>
          <p:cNvGrpSpPr/>
          <p:nvPr/>
        </p:nvGrpSpPr>
        <p:grpSpPr>
          <a:xfrm>
            <a:off x="199149" y="2"/>
            <a:ext cx="2795414" cy="1083308"/>
            <a:chOff x="6917201" y="0"/>
            <a:chExt cx="2227777" cy="863400"/>
          </a:xfrm>
        </p:grpSpPr>
        <p:sp>
          <p:nvSpPr>
            <p:cNvPr id="111" name="Google Shape;111;p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6"/>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115" name="Google Shape;115;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16"/>
        <p:cNvGrpSpPr/>
        <p:nvPr/>
      </p:nvGrpSpPr>
      <p:grpSpPr>
        <a:xfrm>
          <a:off x="0" y="0"/>
          <a:ext cx="0" cy="0"/>
          <a:chOff x="0" y="0"/>
          <a:chExt cx="0" cy="0"/>
        </a:xfrm>
      </p:grpSpPr>
      <p:sp>
        <p:nvSpPr>
          <p:cNvPr id="117" name="Google Shape;117;p1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1" name="Google Shape;121;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2" name="Google Shape;122;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123"/>
        <p:cNvGrpSpPr/>
        <p:nvPr/>
      </p:nvGrpSpPr>
      <p:grpSpPr>
        <a:xfrm>
          <a:off x="0" y="0"/>
          <a:ext cx="0" cy="0"/>
          <a:chOff x="0" y="0"/>
          <a:chExt cx="0" cy="0"/>
        </a:xfrm>
      </p:grpSpPr>
      <p:sp>
        <p:nvSpPr>
          <p:cNvPr id="124" name="Google Shape;124;p18"/>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8" name="Google Shape;128;p18"/>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9" name="Google Shape;129;p18"/>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0" name="Google Shape;130;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131"/>
        <p:cNvGrpSpPr/>
        <p:nvPr/>
      </p:nvGrpSpPr>
      <p:grpSpPr>
        <a:xfrm>
          <a:off x="0" y="0"/>
          <a:ext cx="0" cy="0"/>
          <a:chOff x="0" y="0"/>
          <a:chExt cx="0" cy="0"/>
        </a:xfrm>
      </p:grpSpPr>
      <p:sp>
        <p:nvSpPr>
          <p:cNvPr id="132" name="Google Shape;132;p1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6" name="Google Shape;136;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137"/>
        <p:cNvGrpSpPr/>
        <p:nvPr/>
      </p:nvGrpSpPr>
      <p:grpSpPr>
        <a:xfrm>
          <a:off x="0" y="0"/>
          <a:ext cx="0" cy="0"/>
          <a:chOff x="0" y="0"/>
          <a:chExt cx="0" cy="0"/>
        </a:xfrm>
      </p:grpSpPr>
      <p:sp>
        <p:nvSpPr>
          <p:cNvPr id="138" name="Google Shape;138;p2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42" name="Google Shape;142;p20"/>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43" name="Google Shape;143;p2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144"/>
        <p:cNvGrpSpPr/>
        <p:nvPr/>
      </p:nvGrpSpPr>
      <p:grpSpPr>
        <a:xfrm>
          <a:off x="0" y="0"/>
          <a:ext cx="0" cy="0"/>
          <a:chOff x="0" y="0"/>
          <a:chExt cx="0" cy="0"/>
        </a:xfrm>
      </p:grpSpPr>
      <p:sp>
        <p:nvSpPr>
          <p:cNvPr id="145" name="Google Shape;145;p21"/>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21"/>
          <p:cNvGrpSpPr/>
          <p:nvPr/>
        </p:nvGrpSpPr>
        <p:grpSpPr>
          <a:xfrm>
            <a:off x="255991" y="-118"/>
            <a:ext cx="2251347" cy="1043408"/>
            <a:chOff x="3961956" y="4383950"/>
            <a:chExt cx="1160548" cy="548700"/>
          </a:xfrm>
        </p:grpSpPr>
        <p:sp>
          <p:nvSpPr>
            <p:cNvPr id="148" name="Google Shape;148;p2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2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21"/>
          <p:cNvGrpSpPr/>
          <p:nvPr/>
        </p:nvGrpSpPr>
        <p:grpSpPr>
          <a:xfrm>
            <a:off x="34934" y="4522125"/>
            <a:ext cx="1593306" cy="617072"/>
            <a:chOff x="6917201" y="0"/>
            <a:chExt cx="2227777" cy="863400"/>
          </a:xfrm>
        </p:grpSpPr>
        <p:sp>
          <p:nvSpPr>
            <p:cNvPr id="153" name="Google Shape;153;p21"/>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21"/>
          <p:cNvGrpSpPr/>
          <p:nvPr/>
        </p:nvGrpSpPr>
        <p:grpSpPr>
          <a:xfrm>
            <a:off x="5886353" y="1243"/>
            <a:ext cx="3257455" cy="1261514"/>
            <a:chOff x="6917201" y="0"/>
            <a:chExt cx="2227777" cy="863400"/>
          </a:xfrm>
        </p:grpSpPr>
        <p:sp>
          <p:nvSpPr>
            <p:cNvPr id="157" name="Google Shape;157;p2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21"/>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161" name="Google Shape;161;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6" name="Google Shape;16;p3"/>
          <p:cNvSpPr txBox="1">
            <a:spLocks noGrp="1"/>
          </p:cNvSpPr>
          <p:nvPr>
            <p:ph type="ctrTitle"/>
          </p:nvPr>
        </p:nvSpPr>
        <p:spPr>
          <a:xfrm>
            <a:off x="648300" y="1583350"/>
            <a:ext cx="3522300" cy="298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 name="Google Shape;17;p3"/>
          <p:cNvSpPr txBox="1">
            <a:spLocks noGrp="1"/>
          </p:cNvSpPr>
          <p:nvPr>
            <p:ph type="subTitle" idx="1"/>
          </p:nvPr>
        </p:nvSpPr>
        <p:spPr>
          <a:xfrm>
            <a:off x="6724950" y="3494300"/>
            <a:ext cx="1906200" cy="1031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162"/>
        <p:cNvGrpSpPr/>
        <p:nvPr/>
      </p:nvGrpSpPr>
      <p:grpSpPr>
        <a:xfrm>
          <a:off x="0" y="0"/>
          <a:ext cx="0" cy="0"/>
          <a:chOff x="0" y="0"/>
          <a:chExt cx="0" cy="0"/>
        </a:xfrm>
      </p:grpSpPr>
      <p:sp>
        <p:nvSpPr>
          <p:cNvPr id="163" name="Google Shape;163;p22"/>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67" name="Google Shape;167;p22"/>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68" name="Google Shape;168;p22"/>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69" name="Google Shape;169;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70"/>
        <p:cNvGrpSpPr/>
        <p:nvPr/>
      </p:nvGrpSpPr>
      <p:grpSpPr>
        <a:xfrm>
          <a:off x="0" y="0"/>
          <a:ext cx="0" cy="0"/>
          <a:chOff x="0" y="0"/>
          <a:chExt cx="0" cy="0"/>
        </a:xfrm>
      </p:grpSpPr>
      <p:sp>
        <p:nvSpPr>
          <p:cNvPr id="171" name="Google Shape;171;p23"/>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75" name="Google Shape;175;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76"/>
        <p:cNvGrpSpPr/>
        <p:nvPr/>
      </p:nvGrpSpPr>
      <p:grpSpPr>
        <a:xfrm>
          <a:off x="0" y="0"/>
          <a:ext cx="0" cy="0"/>
          <a:chOff x="0" y="0"/>
          <a:chExt cx="0" cy="0"/>
        </a:xfrm>
      </p:grpSpPr>
      <p:sp>
        <p:nvSpPr>
          <p:cNvPr id="177" name="Google Shape;177;p24"/>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24"/>
          <p:cNvGrpSpPr/>
          <p:nvPr/>
        </p:nvGrpSpPr>
        <p:grpSpPr>
          <a:xfrm>
            <a:off x="5959222" y="4119576"/>
            <a:ext cx="2520952" cy="1024165"/>
            <a:chOff x="6917201" y="0"/>
            <a:chExt cx="2227777" cy="863400"/>
          </a:xfrm>
        </p:grpSpPr>
        <p:sp>
          <p:nvSpPr>
            <p:cNvPr id="179" name="Google Shape;179;p24"/>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24"/>
          <p:cNvGrpSpPr/>
          <p:nvPr/>
        </p:nvGrpSpPr>
        <p:grpSpPr>
          <a:xfrm>
            <a:off x="199149" y="2"/>
            <a:ext cx="2795414" cy="1083308"/>
            <a:chOff x="6917201" y="0"/>
            <a:chExt cx="2227777" cy="863400"/>
          </a:xfrm>
        </p:grpSpPr>
        <p:sp>
          <p:nvSpPr>
            <p:cNvPr id="183" name="Google Shape;183;p2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4"/>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87" name="Google Shape;187;p24"/>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88" name="Google Shape;188;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9"/>
        <p:cNvGrpSpPr/>
        <p:nvPr/>
      </p:nvGrpSpPr>
      <p:grpSpPr>
        <a:xfrm>
          <a:off x="0" y="0"/>
          <a:ext cx="0" cy="0"/>
          <a:chOff x="0" y="0"/>
          <a:chExt cx="0" cy="0"/>
        </a:xfrm>
      </p:grpSpPr>
      <p:sp>
        <p:nvSpPr>
          <p:cNvPr id="190" name="Google Shape;190;p2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2" name="Google Shape;22;p4"/>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24"/>
        <p:cNvGrpSpPr/>
        <p:nvPr/>
      </p:nvGrpSpPr>
      <p:grpSpPr>
        <a:xfrm>
          <a:off x="0" y="0"/>
          <a:ext cx="0" cy="0"/>
          <a:chOff x="0" y="0"/>
          <a:chExt cx="0" cy="0"/>
        </a:xfrm>
      </p:grpSpPr>
      <p:sp>
        <p:nvSpPr>
          <p:cNvPr id="25" name="Google Shape;25;p5"/>
          <p:cNvSpPr/>
          <p:nvPr/>
        </p:nvSpPr>
        <p:spPr>
          <a:xfrm>
            <a:off x="2092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sp>
        <p:nvSpPr>
          <p:cNvPr id="30" name="Google Shape;30;p6"/>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1612075"/>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a:solidFill>
                  <a:schemeClr val="dk2"/>
                </a:solidFill>
                <a:latin typeface="Montserrat"/>
                <a:ea typeface="Montserrat"/>
                <a:cs typeface="Montserrat"/>
                <a:sym typeface="Montserrat"/>
              </a:rPr>
              <a:t>“</a:t>
            </a:r>
            <a:endParaRPr sz="7200">
              <a:solidFill>
                <a:schemeClr val="dk2"/>
              </a:solidFill>
              <a:latin typeface="Montserrat"/>
              <a:ea typeface="Montserrat"/>
              <a:cs typeface="Montserrat"/>
              <a:sym typeface="Montserrat"/>
            </a:endParaRPr>
          </a:p>
        </p:txBody>
      </p:sp>
      <p:sp>
        <p:nvSpPr>
          <p:cNvPr id="33" name="Google Shape;33;p6"/>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Font typeface="Montserrat"/>
              <a:buChar char="▸"/>
              <a:defRPr sz="2400">
                <a:latin typeface="Montserrat"/>
                <a:ea typeface="Montserrat"/>
                <a:cs typeface="Montserrat"/>
                <a:sym typeface="Montserrat"/>
              </a:defRPr>
            </a:lvl1pPr>
            <a:lvl2pPr marL="914400" lvl="1" indent="-381000" rtl="0">
              <a:spcBef>
                <a:spcPts val="0"/>
              </a:spcBef>
              <a:spcAft>
                <a:spcPts val="0"/>
              </a:spcAft>
              <a:buSzPts val="2400"/>
              <a:buFont typeface="Montserrat"/>
              <a:buChar char="▹"/>
              <a:defRPr sz="2400">
                <a:latin typeface="Montserrat"/>
                <a:ea typeface="Montserrat"/>
                <a:cs typeface="Montserrat"/>
                <a:sym typeface="Montserrat"/>
              </a:defRPr>
            </a:lvl2pPr>
            <a:lvl3pPr marL="1371600" lvl="2" indent="-381000" rtl="0">
              <a:spcBef>
                <a:spcPts val="0"/>
              </a:spcBef>
              <a:spcAft>
                <a:spcPts val="0"/>
              </a:spcAft>
              <a:buSzPts val="2400"/>
              <a:buFont typeface="Montserrat"/>
              <a:buChar char="▹"/>
              <a:defRPr sz="2400">
                <a:latin typeface="Montserrat"/>
                <a:ea typeface="Montserrat"/>
                <a:cs typeface="Montserrat"/>
                <a:sym typeface="Montserrat"/>
              </a:defRPr>
            </a:lvl3pPr>
            <a:lvl4pPr marL="1828800" lvl="3" indent="-381000" rtl="0">
              <a:spcBef>
                <a:spcPts val="0"/>
              </a:spcBef>
              <a:spcAft>
                <a:spcPts val="0"/>
              </a:spcAft>
              <a:buSzPts val="2400"/>
              <a:buFont typeface="Montserrat"/>
              <a:buChar char="●"/>
              <a:defRPr sz="2400">
                <a:latin typeface="Montserrat"/>
                <a:ea typeface="Montserrat"/>
                <a:cs typeface="Montserrat"/>
                <a:sym typeface="Montserrat"/>
              </a:defRPr>
            </a:lvl4pPr>
            <a:lvl5pPr marL="2286000" lvl="4" indent="-381000" rtl="0">
              <a:spcBef>
                <a:spcPts val="0"/>
              </a:spcBef>
              <a:spcAft>
                <a:spcPts val="0"/>
              </a:spcAft>
              <a:buSzPts val="2400"/>
              <a:buFont typeface="Montserrat"/>
              <a:buChar char="○"/>
              <a:defRPr sz="2400">
                <a:latin typeface="Montserrat"/>
                <a:ea typeface="Montserrat"/>
                <a:cs typeface="Montserrat"/>
                <a:sym typeface="Montserrat"/>
              </a:defRPr>
            </a:lvl5pPr>
            <a:lvl6pPr marL="2743200" lvl="5" indent="-381000" rtl="0">
              <a:spcBef>
                <a:spcPts val="0"/>
              </a:spcBef>
              <a:spcAft>
                <a:spcPts val="0"/>
              </a:spcAft>
              <a:buSzPts val="2400"/>
              <a:buFont typeface="Montserrat"/>
              <a:buChar char="■"/>
              <a:defRPr sz="2400">
                <a:latin typeface="Montserrat"/>
                <a:ea typeface="Montserrat"/>
                <a:cs typeface="Montserrat"/>
                <a:sym typeface="Montserrat"/>
              </a:defRPr>
            </a:lvl6pPr>
            <a:lvl7pPr marL="3200400" lvl="6" indent="-381000" rtl="0">
              <a:spcBef>
                <a:spcPts val="0"/>
              </a:spcBef>
              <a:spcAft>
                <a:spcPts val="0"/>
              </a:spcAft>
              <a:buSzPts val="2400"/>
              <a:buFont typeface="Montserrat"/>
              <a:buChar char="●"/>
              <a:defRPr sz="2400">
                <a:latin typeface="Montserrat"/>
                <a:ea typeface="Montserrat"/>
                <a:cs typeface="Montserrat"/>
                <a:sym typeface="Montserrat"/>
              </a:defRPr>
            </a:lvl7pPr>
            <a:lvl8pPr marL="3657600" lvl="7" indent="-381000" rtl="0">
              <a:spcBef>
                <a:spcPts val="0"/>
              </a:spcBef>
              <a:spcAft>
                <a:spcPts val="0"/>
              </a:spcAft>
              <a:buSzPts val="2400"/>
              <a:buFont typeface="Montserrat"/>
              <a:buChar char="○"/>
              <a:defRPr sz="2400">
                <a:latin typeface="Montserrat"/>
                <a:ea typeface="Montserrat"/>
                <a:cs typeface="Montserrat"/>
                <a:sym typeface="Montserrat"/>
              </a:defRPr>
            </a:lvl8pPr>
            <a:lvl9pPr marL="4114800" lvl="8" indent="-381000" rtl="0">
              <a:spcBef>
                <a:spcPts val="0"/>
              </a:spcBef>
              <a:spcAft>
                <a:spcPts val="0"/>
              </a:spcAft>
              <a:buSzPts val="2400"/>
              <a:buFont typeface="Montserrat"/>
              <a:buChar char="■"/>
              <a:defRPr sz="2400">
                <a:latin typeface="Montserrat"/>
                <a:ea typeface="Montserrat"/>
                <a:cs typeface="Montserrat"/>
                <a:sym typeface="Montserrat"/>
              </a:defRPr>
            </a:lvl9pPr>
          </a:lstStyle>
          <a:p>
            <a:endParaRPr/>
          </a:p>
        </p:txBody>
      </p:sp>
      <p:sp>
        <p:nvSpPr>
          <p:cNvPr id="34" name="Google Shape;34;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38" name="Google Shape;38;p7"/>
          <p:cNvSpPr txBox="1">
            <a:spLocks noGrp="1"/>
          </p:cNvSpPr>
          <p:nvPr>
            <p:ph type="title"/>
          </p:nvPr>
        </p:nvSpPr>
        <p:spPr>
          <a:xfrm>
            <a:off x="838350" y="1807900"/>
            <a:ext cx="5324100" cy="4857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9" name="Google Shape;39;p7"/>
          <p:cNvSpPr txBox="1">
            <a:spLocks noGrp="1"/>
          </p:cNvSpPr>
          <p:nvPr>
            <p:ph type="body" idx="1"/>
          </p:nvPr>
        </p:nvSpPr>
        <p:spPr>
          <a:xfrm>
            <a:off x="838250" y="2419350"/>
            <a:ext cx="5324100" cy="22557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5" name="Google Shape;45;p8"/>
          <p:cNvSpPr txBox="1">
            <a:spLocks noGrp="1"/>
          </p:cNvSpPr>
          <p:nvPr>
            <p:ph type="body" idx="1"/>
          </p:nvPr>
        </p:nvSpPr>
        <p:spPr>
          <a:xfrm>
            <a:off x="841001" y="2492425"/>
            <a:ext cx="2671800" cy="24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6" name="Google Shape;46;p8"/>
          <p:cNvSpPr txBox="1">
            <a:spLocks noGrp="1"/>
          </p:cNvSpPr>
          <p:nvPr>
            <p:ph type="body" idx="2"/>
          </p:nvPr>
        </p:nvSpPr>
        <p:spPr>
          <a:xfrm>
            <a:off x="3673842" y="2492425"/>
            <a:ext cx="2671800" cy="24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 name="Google Shape;52;p9"/>
          <p:cNvSpPr txBox="1">
            <a:spLocks noGrp="1"/>
          </p:cNvSpPr>
          <p:nvPr>
            <p:ph type="body" idx="1"/>
          </p:nvPr>
        </p:nvSpPr>
        <p:spPr>
          <a:xfrm>
            <a:off x="841000" y="2515375"/>
            <a:ext cx="1988700" cy="24105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9"/>
          <p:cNvSpPr txBox="1">
            <a:spLocks noGrp="1"/>
          </p:cNvSpPr>
          <p:nvPr>
            <p:ph type="body" idx="2"/>
          </p:nvPr>
        </p:nvSpPr>
        <p:spPr>
          <a:xfrm>
            <a:off x="2931575" y="2515375"/>
            <a:ext cx="1988700" cy="24105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4" name="Google Shape;54;p9"/>
          <p:cNvSpPr txBox="1">
            <a:spLocks noGrp="1"/>
          </p:cNvSpPr>
          <p:nvPr>
            <p:ph type="body" idx="3"/>
          </p:nvPr>
        </p:nvSpPr>
        <p:spPr>
          <a:xfrm>
            <a:off x="5022150" y="2515375"/>
            <a:ext cx="1988700" cy="24105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884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2495550"/>
            <a:ext cx="5185200" cy="22557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chemeClr val="lt1"/>
                </a:solidFill>
                <a:latin typeface="Montserrat"/>
                <a:ea typeface="Montserrat"/>
                <a:cs typeface="Montserrat"/>
                <a:sym typeface="Montserrat"/>
              </a:defRPr>
            </a:lvl1pPr>
            <a:lvl2pPr lvl="1" algn="r">
              <a:buNone/>
              <a:defRPr sz="1200">
                <a:solidFill>
                  <a:schemeClr val="lt1"/>
                </a:solidFill>
                <a:latin typeface="Montserrat"/>
                <a:ea typeface="Montserrat"/>
                <a:cs typeface="Montserrat"/>
                <a:sym typeface="Montserrat"/>
              </a:defRPr>
            </a:lvl2pPr>
            <a:lvl3pPr lvl="2" algn="r">
              <a:buNone/>
              <a:defRPr sz="1200">
                <a:solidFill>
                  <a:schemeClr val="lt1"/>
                </a:solidFill>
                <a:latin typeface="Montserrat"/>
                <a:ea typeface="Montserrat"/>
                <a:cs typeface="Montserrat"/>
                <a:sym typeface="Montserrat"/>
              </a:defRPr>
            </a:lvl3pPr>
            <a:lvl4pPr lvl="3" algn="r">
              <a:buNone/>
              <a:defRPr sz="1200">
                <a:solidFill>
                  <a:schemeClr val="lt1"/>
                </a:solidFill>
                <a:latin typeface="Montserrat"/>
                <a:ea typeface="Montserrat"/>
                <a:cs typeface="Montserrat"/>
                <a:sym typeface="Montserrat"/>
              </a:defRPr>
            </a:lvl4pPr>
            <a:lvl5pPr lvl="4" algn="r">
              <a:buNone/>
              <a:defRPr sz="1200">
                <a:solidFill>
                  <a:schemeClr val="lt1"/>
                </a:solidFill>
                <a:latin typeface="Montserrat"/>
                <a:ea typeface="Montserrat"/>
                <a:cs typeface="Montserrat"/>
                <a:sym typeface="Montserrat"/>
              </a:defRPr>
            </a:lvl5pPr>
            <a:lvl6pPr lvl="5" algn="r">
              <a:buNone/>
              <a:defRPr sz="1200">
                <a:solidFill>
                  <a:schemeClr val="lt1"/>
                </a:solidFill>
                <a:latin typeface="Montserrat"/>
                <a:ea typeface="Montserrat"/>
                <a:cs typeface="Montserrat"/>
                <a:sym typeface="Montserrat"/>
              </a:defRPr>
            </a:lvl6pPr>
            <a:lvl7pPr lvl="6" algn="r">
              <a:buNone/>
              <a:defRPr sz="1200">
                <a:solidFill>
                  <a:schemeClr val="lt1"/>
                </a:solidFill>
                <a:latin typeface="Montserrat"/>
                <a:ea typeface="Montserrat"/>
                <a:cs typeface="Montserrat"/>
                <a:sym typeface="Montserrat"/>
              </a:defRPr>
            </a:lvl7pPr>
            <a:lvl8pPr lvl="7" algn="r">
              <a:buNone/>
              <a:defRPr sz="1200">
                <a:solidFill>
                  <a:schemeClr val="lt1"/>
                </a:solidFill>
                <a:latin typeface="Montserrat"/>
                <a:ea typeface="Montserrat"/>
                <a:cs typeface="Montserrat"/>
                <a:sym typeface="Montserrat"/>
              </a:defRPr>
            </a:lvl8pPr>
            <a:lvl9pPr lvl="8" algn="r">
              <a:buNone/>
              <a:defRPr sz="1200">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4" name="Google Shape;74;p14"/>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75" name="Google Shape;75;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neisse/scrapped-lyrics-from-6-genres" TargetMode="External"/><Relationship Id="rId7" Type="http://schemas.openxmlformats.org/officeDocument/2006/relationships/hyperlink" Target="https://developer.nytimes.com/docs/articlesearch-product/1/overview"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kaggle.com/yamaerenay/spotify-dataset-19212020-160k-tracks" TargetMode="External"/><Relationship Id="rId5" Type="http://schemas.openxmlformats.org/officeDocument/2006/relationships/hyperlink" Target="https://www.kaggle.com/rodolfofigueroa/spotify-12m-songs" TargetMode="External"/><Relationship Id="rId4" Type="http://schemas.openxmlformats.org/officeDocument/2006/relationships/hyperlink" Target="https://www.kaggle.com/edenbd/150k-lyrics-labeled-with-spotify-valen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subTitle" idx="4294967295"/>
          </p:nvPr>
        </p:nvSpPr>
        <p:spPr>
          <a:xfrm>
            <a:off x="824425" y="42150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600"/>
              <a:t>Staci Wilson,  Yang Shi,  Zach Moormeier</a:t>
            </a:r>
            <a:endParaRPr sz="2600"/>
          </a:p>
        </p:txBody>
      </p:sp>
      <p:pic>
        <p:nvPicPr>
          <p:cNvPr id="196" name="Google Shape;196;p26"/>
          <p:cNvPicPr preferRelativeResize="0"/>
          <p:nvPr/>
        </p:nvPicPr>
        <p:blipFill>
          <a:blip r:embed="rId3">
            <a:alphaModFix/>
          </a:blip>
          <a:stretch>
            <a:fillRect/>
          </a:stretch>
        </p:blipFill>
        <p:spPr>
          <a:xfrm>
            <a:off x="424927" y="820400"/>
            <a:ext cx="5341495" cy="3281200"/>
          </a:xfrm>
          <a:prstGeom prst="rect">
            <a:avLst/>
          </a:prstGeom>
          <a:noFill/>
          <a:ln>
            <a:noFill/>
          </a:ln>
        </p:spPr>
      </p:pic>
      <p:pic>
        <p:nvPicPr>
          <p:cNvPr id="197" name="Google Shape;197;p26"/>
          <p:cNvPicPr preferRelativeResize="0"/>
          <p:nvPr/>
        </p:nvPicPr>
        <p:blipFill>
          <a:blip r:embed="rId4">
            <a:alphaModFix/>
          </a:blip>
          <a:stretch>
            <a:fillRect/>
          </a:stretch>
        </p:blipFill>
        <p:spPr>
          <a:xfrm>
            <a:off x="676950" y="310150"/>
            <a:ext cx="2156224" cy="2156224"/>
          </a:xfrm>
          <a:prstGeom prst="rect">
            <a:avLst/>
          </a:prstGeom>
          <a:noFill/>
          <a:ln>
            <a:noFill/>
          </a:ln>
        </p:spPr>
      </p:pic>
      <p:sp>
        <p:nvSpPr>
          <p:cNvPr id="198" name="Google Shape;198;p26"/>
          <p:cNvSpPr txBox="1">
            <a:spLocks noGrp="1"/>
          </p:cNvSpPr>
          <p:nvPr>
            <p:ph type="ctrTitle" idx="4294967295"/>
          </p:nvPr>
        </p:nvSpPr>
        <p:spPr>
          <a:xfrm>
            <a:off x="5714625" y="1021300"/>
            <a:ext cx="4169400" cy="25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93C47D"/>
                </a:solidFill>
                <a:latin typeface="Montserrat"/>
                <a:ea typeface="Montserrat"/>
                <a:cs typeface="Montserrat"/>
                <a:sym typeface="Montserrat"/>
              </a:rPr>
              <a:t>Pitch</a:t>
            </a:r>
            <a:endParaRPr sz="7200" b="1">
              <a:solidFill>
                <a:srgbClr val="93C47D"/>
              </a:solidFill>
              <a:latin typeface="Montserrat"/>
              <a:ea typeface="Montserrat"/>
              <a:cs typeface="Montserrat"/>
              <a:sym typeface="Montserrat"/>
            </a:endParaRPr>
          </a:p>
          <a:p>
            <a:pPr marL="0" lvl="0" indent="0" algn="l" rtl="0">
              <a:spcBef>
                <a:spcPts val="0"/>
              </a:spcBef>
              <a:spcAft>
                <a:spcPts val="0"/>
              </a:spcAft>
              <a:buNone/>
            </a:pPr>
            <a:r>
              <a:rPr lang="en" sz="7200" b="1">
                <a:solidFill>
                  <a:srgbClr val="38761D"/>
                </a:solidFill>
                <a:latin typeface="Montserrat"/>
                <a:ea typeface="Montserrat"/>
                <a:cs typeface="Montserrat"/>
                <a:sym typeface="Montserrat"/>
              </a:rPr>
              <a:t>Py</a:t>
            </a:r>
            <a:r>
              <a:rPr lang="en" sz="7200" b="1">
                <a:solidFill>
                  <a:srgbClr val="93C47D"/>
                </a:solidFill>
                <a:latin typeface="Montserrat"/>
                <a:ea typeface="Montserrat"/>
                <a:cs typeface="Montserrat"/>
                <a:sym typeface="Montserrat"/>
              </a:rPr>
              <a:t>fect</a:t>
            </a:r>
            <a:r>
              <a:rPr lang="en" sz="7200">
                <a:solidFill>
                  <a:srgbClr val="93C47D"/>
                </a:solidFill>
                <a:latin typeface="Playfair Display Regular"/>
                <a:ea typeface="Playfair Display Regular"/>
                <a:cs typeface="Playfair Display Regular"/>
                <a:sym typeface="Playfair Display Regular"/>
              </a:rPr>
              <a:t> </a:t>
            </a:r>
            <a:endParaRPr sz="7200" i="1">
              <a:solidFill>
                <a:srgbClr val="38761D"/>
              </a:solidFill>
              <a:latin typeface="Playfair Display Regular"/>
              <a:ea typeface="Playfair Display Regular"/>
              <a:cs typeface="Playfair Display Regular"/>
              <a:sym typeface="Playfair Display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a:spLocks noGrp="1"/>
          </p:cNvSpPr>
          <p:nvPr>
            <p:ph type="title"/>
          </p:nvPr>
        </p:nvSpPr>
        <p:spPr>
          <a:xfrm>
            <a:off x="311700" y="17252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6AA84F"/>
                </a:solidFill>
              </a:rPr>
              <a:t>Conclusion</a:t>
            </a:r>
            <a:endParaRPr sz="3000" b="1">
              <a:solidFill>
                <a:srgbClr val="6AA84F"/>
              </a:solidFill>
            </a:endParaRPr>
          </a:p>
        </p:txBody>
      </p:sp>
      <p:sp>
        <p:nvSpPr>
          <p:cNvPr id="268" name="Google Shape;268;p35"/>
          <p:cNvSpPr txBox="1"/>
          <p:nvPr/>
        </p:nvSpPr>
        <p:spPr>
          <a:xfrm>
            <a:off x="229725" y="988750"/>
            <a:ext cx="66615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latin typeface="Karla"/>
                <a:ea typeface="Karla"/>
                <a:cs typeface="Karla"/>
                <a:sym typeface="Karla"/>
              </a:rPr>
              <a:t>Overall, we found that Rock and Pop are similar in composition.  However, we did identify a few key differences with Hip-Hop:</a:t>
            </a:r>
            <a:endParaRPr sz="1700">
              <a:solidFill>
                <a:schemeClr val="dk1"/>
              </a:solidFill>
              <a:latin typeface="Karla"/>
              <a:ea typeface="Karla"/>
              <a:cs typeface="Karla"/>
              <a:sym typeface="Karla"/>
            </a:endParaRPr>
          </a:p>
        </p:txBody>
      </p:sp>
      <p:graphicFrame>
        <p:nvGraphicFramePr>
          <p:cNvPr id="269" name="Google Shape;269;p35"/>
          <p:cNvGraphicFramePr/>
          <p:nvPr/>
        </p:nvGraphicFramePr>
        <p:xfrm>
          <a:off x="229725" y="2103557"/>
          <a:ext cx="3000000" cy="3000000"/>
        </p:xfrm>
        <a:graphic>
          <a:graphicData uri="http://schemas.openxmlformats.org/drawingml/2006/table">
            <a:tbl>
              <a:tblPr>
                <a:noFill/>
                <a:tableStyleId>{BEB50872-4BF7-4EFA-8796-91626C4357FE}</a:tableStyleId>
              </a:tblPr>
              <a:tblGrid>
                <a:gridCol w="905000">
                  <a:extLst>
                    <a:ext uri="{9D8B030D-6E8A-4147-A177-3AD203B41FA5}">
                      <a16:colId xmlns:a16="http://schemas.microsoft.com/office/drawing/2014/main" val="20000"/>
                    </a:ext>
                  </a:extLst>
                </a:gridCol>
                <a:gridCol w="1567875">
                  <a:extLst>
                    <a:ext uri="{9D8B030D-6E8A-4147-A177-3AD203B41FA5}">
                      <a16:colId xmlns:a16="http://schemas.microsoft.com/office/drawing/2014/main" val="20001"/>
                    </a:ext>
                  </a:extLst>
                </a:gridCol>
                <a:gridCol w="1556725">
                  <a:extLst>
                    <a:ext uri="{9D8B030D-6E8A-4147-A177-3AD203B41FA5}">
                      <a16:colId xmlns:a16="http://schemas.microsoft.com/office/drawing/2014/main" val="20002"/>
                    </a:ext>
                  </a:extLst>
                </a:gridCol>
                <a:gridCol w="1127175">
                  <a:extLst>
                    <a:ext uri="{9D8B030D-6E8A-4147-A177-3AD203B41FA5}">
                      <a16:colId xmlns:a16="http://schemas.microsoft.com/office/drawing/2014/main" val="20003"/>
                    </a:ext>
                  </a:extLst>
                </a:gridCol>
                <a:gridCol w="1308675">
                  <a:extLst>
                    <a:ext uri="{9D8B030D-6E8A-4147-A177-3AD203B41FA5}">
                      <a16:colId xmlns:a16="http://schemas.microsoft.com/office/drawing/2014/main" val="20004"/>
                    </a:ext>
                  </a:extLst>
                </a:gridCol>
              </a:tblGrid>
              <a:tr h="584025">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b="1"/>
                        <a:t>Key Signature</a:t>
                      </a:r>
                      <a:endParaRPr b="1"/>
                    </a:p>
                  </a:txBody>
                  <a:tcPr marL="91425" marR="91425" marT="91425" marB="91425"/>
                </a:tc>
                <a:tc>
                  <a:txBody>
                    <a:bodyPr/>
                    <a:lstStyle/>
                    <a:p>
                      <a:pPr marL="0" lvl="0" indent="0" algn="ctr" rtl="0">
                        <a:spcBef>
                          <a:spcPts val="0"/>
                        </a:spcBef>
                        <a:spcAft>
                          <a:spcPts val="0"/>
                        </a:spcAft>
                        <a:buNone/>
                      </a:pPr>
                      <a:r>
                        <a:rPr lang="en" b="1"/>
                        <a:t>Major or Minor?</a:t>
                      </a:r>
                      <a:endParaRPr b="1"/>
                    </a:p>
                  </a:txBody>
                  <a:tcPr marL="91425" marR="91425" marT="91425" marB="91425"/>
                </a:tc>
                <a:tc>
                  <a:txBody>
                    <a:bodyPr/>
                    <a:lstStyle/>
                    <a:p>
                      <a:pPr marL="0" lvl="0" indent="0" algn="ctr" rtl="0">
                        <a:spcBef>
                          <a:spcPts val="0"/>
                        </a:spcBef>
                        <a:spcAft>
                          <a:spcPts val="0"/>
                        </a:spcAft>
                        <a:buNone/>
                      </a:pPr>
                      <a:r>
                        <a:rPr lang="en" b="1"/>
                        <a:t>Valence</a:t>
                      </a:r>
                      <a:endParaRPr b="1"/>
                    </a:p>
                  </a:txBody>
                  <a:tcPr marL="91425" marR="91425" marT="91425" marB="91425"/>
                </a:tc>
                <a:tc>
                  <a:txBody>
                    <a:bodyPr/>
                    <a:lstStyle/>
                    <a:p>
                      <a:pPr marL="0" lvl="0" indent="0" algn="ctr" rtl="0">
                        <a:spcBef>
                          <a:spcPts val="0"/>
                        </a:spcBef>
                        <a:spcAft>
                          <a:spcPts val="0"/>
                        </a:spcAft>
                        <a:buNone/>
                      </a:pPr>
                      <a:r>
                        <a:rPr lang="en" b="1"/>
                        <a:t>Tempo</a:t>
                      </a:r>
                      <a:endParaRPr b="1"/>
                    </a:p>
                  </a:txBody>
                  <a:tcPr marL="91425" marR="91425" marT="91425" marB="91425"/>
                </a:tc>
                <a:extLst>
                  <a:ext uri="{0D108BD9-81ED-4DB2-BD59-A6C34878D82A}">
                    <a16:rowId xmlns:a16="http://schemas.microsoft.com/office/drawing/2014/main" val="10000"/>
                  </a:ext>
                </a:extLst>
              </a:tr>
              <a:tr h="617550">
                <a:tc>
                  <a:txBody>
                    <a:bodyPr/>
                    <a:lstStyle/>
                    <a:p>
                      <a:pPr marL="0" lvl="0" indent="0" algn="l" rtl="0">
                        <a:spcBef>
                          <a:spcPts val="0"/>
                        </a:spcBef>
                        <a:spcAft>
                          <a:spcPts val="0"/>
                        </a:spcAft>
                        <a:buNone/>
                      </a:pPr>
                      <a:r>
                        <a:rPr lang="en" b="1"/>
                        <a:t>Rock</a:t>
                      </a:r>
                      <a:endParaRPr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G, C, D, 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Major</a:t>
                      </a:r>
                      <a:endParaRPr/>
                    </a:p>
                  </a:txBody>
                  <a:tcPr marL="91425" marR="91425" marT="91425" marB="91425"/>
                </a:tc>
                <a:tc>
                  <a:txBody>
                    <a:bodyPr/>
                    <a:lstStyle/>
                    <a:p>
                      <a:pPr marL="0" lvl="0" indent="0" algn="l" rtl="0">
                        <a:spcBef>
                          <a:spcPts val="0"/>
                        </a:spcBef>
                        <a:spcAft>
                          <a:spcPts val="0"/>
                        </a:spcAft>
                        <a:buNone/>
                      </a:pPr>
                      <a:r>
                        <a:rPr lang="en"/>
                        <a:t>0 to 1</a:t>
                      </a:r>
                      <a:endParaRPr/>
                    </a:p>
                  </a:txBody>
                  <a:tcPr marL="91425" marR="91425" marT="91425" marB="91425"/>
                </a:tc>
                <a:tc>
                  <a:txBody>
                    <a:bodyPr/>
                    <a:lstStyle/>
                    <a:p>
                      <a:pPr marL="0" lvl="0" indent="0" algn="l" rtl="0">
                        <a:spcBef>
                          <a:spcPts val="0"/>
                        </a:spcBef>
                        <a:spcAft>
                          <a:spcPts val="0"/>
                        </a:spcAft>
                        <a:buNone/>
                      </a:pPr>
                      <a:r>
                        <a:rPr lang="en"/>
                        <a:t>125 bpm</a:t>
                      </a:r>
                      <a:endParaRPr/>
                    </a:p>
                  </a:txBody>
                  <a:tcPr marL="91425" marR="91425" marT="91425" marB="91425"/>
                </a:tc>
                <a:extLst>
                  <a:ext uri="{0D108BD9-81ED-4DB2-BD59-A6C34878D82A}">
                    <a16:rowId xmlns:a16="http://schemas.microsoft.com/office/drawing/2014/main" val="10001"/>
                  </a:ext>
                </a:extLst>
              </a:tr>
              <a:tr h="617550">
                <a:tc>
                  <a:txBody>
                    <a:bodyPr/>
                    <a:lstStyle/>
                    <a:p>
                      <a:pPr marL="0" lvl="0" indent="0" algn="l" rtl="0">
                        <a:spcBef>
                          <a:spcPts val="0"/>
                        </a:spcBef>
                        <a:spcAft>
                          <a:spcPts val="0"/>
                        </a:spcAft>
                        <a:buNone/>
                      </a:pPr>
                      <a:r>
                        <a:rPr lang="en" b="1"/>
                        <a:t>Pop*</a:t>
                      </a:r>
                      <a:endParaRPr b="1"/>
                    </a:p>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G, C, D, A</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Major</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a:t>0 to 1</a:t>
                      </a:r>
                      <a:endParaRPr/>
                    </a:p>
                  </a:txBody>
                  <a:tcPr marL="91425" marR="91425" marT="91425" marB="91425"/>
                </a:tc>
                <a:tc>
                  <a:txBody>
                    <a:bodyPr/>
                    <a:lstStyle/>
                    <a:p>
                      <a:pPr marL="0" lvl="0" indent="0" algn="l" rtl="0">
                        <a:spcBef>
                          <a:spcPts val="0"/>
                        </a:spcBef>
                        <a:spcAft>
                          <a:spcPts val="0"/>
                        </a:spcAft>
                        <a:buNone/>
                      </a:pPr>
                      <a:r>
                        <a:rPr lang="en"/>
                        <a:t>125 bpm</a:t>
                      </a:r>
                      <a:endParaRPr/>
                    </a:p>
                  </a:txBody>
                  <a:tcPr marL="91425" marR="91425" marT="91425" marB="91425"/>
                </a:tc>
                <a:extLst>
                  <a:ext uri="{0D108BD9-81ED-4DB2-BD59-A6C34878D82A}">
                    <a16:rowId xmlns:a16="http://schemas.microsoft.com/office/drawing/2014/main" val="10002"/>
                  </a:ext>
                </a:extLst>
              </a:tr>
              <a:tr h="617550">
                <a:tc>
                  <a:txBody>
                    <a:bodyPr/>
                    <a:lstStyle/>
                    <a:p>
                      <a:pPr marL="0" lvl="0" indent="0" algn="l" rtl="0">
                        <a:spcBef>
                          <a:spcPts val="0"/>
                        </a:spcBef>
                        <a:spcAft>
                          <a:spcPts val="0"/>
                        </a:spcAft>
                        <a:buNone/>
                      </a:pPr>
                      <a:r>
                        <a:rPr lang="en" b="1"/>
                        <a:t>Hip-Hop</a:t>
                      </a:r>
                      <a:endParaRPr b="1"/>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a:t>unrestricted</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a:t>unrestricted</a:t>
                      </a:r>
                      <a:endParaRPr/>
                    </a:p>
                  </a:txBody>
                  <a:tcPr marL="91425" marR="91425" marT="91425" marB="91425"/>
                </a:tc>
                <a:tc>
                  <a:txBody>
                    <a:bodyPr/>
                    <a:lstStyle/>
                    <a:p>
                      <a:pPr marL="0" lvl="0" indent="0" algn="l" rtl="0">
                        <a:spcBef>
                          <a:spcPts val="0"/>
                        </a:spcBef>
                        <a:spcAft>
                          <a:spcPts val="0"/>
                        </a:spcAft>
                        <a:buNone/>
                      </a:pPr>
                      <a:r>
                        <a:rPr lang="en"/>
                        <a:t>Around 0.5</a:t>
                      </a:r>
                      <a:endParaRPr/>
                    </a:p>
                  </a:txBody>
                  <a:tcPr marL="91425" marR="91425" marT="91425" marB="91425"/>
                </a:tc>
                <a:tc>
                  <a:txBody>
                    <a:bodyPr/>
                    <a:lstStyle/>
                    <a:p>
                      <a:pPr marL="0" lvl="0" indent="0" algn="l" rtl="0">
                        <a:spcBef>
                          <a:spcPts val="0"/>
                        </a:spcBef>
                        <a:spcAft>
                          <a:spcPts val="0"/>
                        </a:spcAft>
                        <a:buNone/>
                      </a:pPr>
                      <a:r>
                        <a:rPr lang="en"/>
                        <a:t>100 bpm</a:t>
                      </a:r>
                      <a:endParaRPr/>
                    </a:p>
                  </a:txBody>
                  <a:tcPr marL="91425" marR="91425" marT="91425" marB="91425"/>
                </a:tc>
                <a:extLst>
                  <a:ext uri="{0D108BD9-81ED-4DB2-BD59-A6C34878D82A}">
                    <a16:rowId xmlns:a16="http://schemas.microsoft.com/office/drawing/2014/main" val="10003"/>
                  </a:ext>
                </a:extLst>
              </a:tr>
            </a:tbl>
          </a:graphicData>
        </a:graphic>
      </p:graphicFrame>
      <p:sp>
        <p:nvSpPr>
          <p:cNvPr id="270" name="Google Shape;270;p35"/>
          <p:cNvSpPr txBox="1"/>
          <p:nvPr/>
        </p:nvSpPr>
        <p:spPr>
          <a:xfrm>
            <a:off x="0" y="4707400"/>
            <a:ext cx="8309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Karla"/>
                <a:ea typeface="Karla"/>
                <a:cs typeface="Karla"/>
                <a:sym typeface="Karla"/>
              </a:rPr>
              <a:t>*Pop has slightly more freedom to experiment with key signature than rock because it is less reliant on the guitar</a:t>
            </a:r>
            <a:endParaRPr sz="1200">
              <a:latin typeface="Karla"/>
              <a:ea typeface="Karla"/>
              <a:cs typeface="Karla"/>
              <a:sym typeface="Karl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838250" y="2037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Supplement Materials (genre)</a:t>
            </a:r>
            <a:endParaRPr/>
          </a:p>
        </p:txBody>
      </p:sp>
      <p:sp>
        <p:nvSpPr>
          <p:cNvPr id="276" name="Google Shape;276;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277" name="Google Shape;277;p36"/>
          <p:cNvPicPr preferRelativeResize="0"/>
          <p:nvPr/>
        </p:nvPicPr>
        <p:blipFill>
          <a:blip r:embed="rId3">
            <a:alphaModFix/>
          </a:blip>
          <a:stretch>
            <a:fillRect/>
          </a:stretch>
        </p:blipFill>
        <p:spPr>
          <a:xfrm>
            <a:off x="914400" y="689400"/>
            <a:ext cx="6086784" cy="4149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838250" y="2037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Supplement Materials (music theory - 1)</a:t>
            </a:r>
            <a:endParaRPr/>
          </a:p>
        </p:txBody>
      </p:sp>
      <p:sp>
        <p:nvSpPr>
          <p:cNvPr id="283" name="Google Shape;283;p3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284" name="Google Shape;284;p37"/>
          <p:cNvPicPr preferRelativeResize="0"/>
          <p:nvPr/>
        </p:nvPicPr>
        <p:blipFill>
          <a:blip r:embed="rId3">
            <a:alphaModFix/>
          </a:blip>
          <a:stretch>
            <a:fillRect/>
          </a:stretch>
        </p:blipFill>
        <p:spPr>
          <a:xfrm>
            <a:off x="381000" y="689400"/>
            <a:ext cx="7729383" cy="445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838250" y="2037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Supplement Materials (music theory - 2)</a:t>
            </a:r>
            <a:endParaRPr/>
          </a:p>
        </p:txBody>
      </p:sp>
      <p:sp>
        <p:nvSpPr>
          <p:cNvPr id="290" name="Google Shape;290;p3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91" name="Google Shape;291;p38"/>
          <p:cNvPicPr preferRelativeResize="0"/>
          <p:nvPr/>
        </p:nvPicPr>
        <p:blipFill>
          <a:blip r:embed="rId3">
            <a:alphaModFix/>
          </a:blip>
          <a:stretch>
            <a:fillRect/>
          </a:stretch>
        </p:blipFill>
        <p:spPr>
          <a:xfrm>
            <a:off x="152400" y="689400"/>
            <a:ext cx="8289270" cy="430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838250" y="2037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Supplement Materials (music theory - 3)</a:t>
            </a:r>
            <a:endParaRPr/>
          </a:p>
        </p:txBody>
      </p:sp>
      <p:sp>
        <p:nvSpPr>
          <p:cNvPr id="297" name="Google Shape;297;p3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298" name="Google Shape;298;p39"/>
          <p:cNvPicPr preferRelativeResize="0"/>
          <p:nvPr/>
        </p:nvPicPr>
        <p:blipFill>
          <a:blip r:embed="rId3">
            <a:alphaModFix/>
          </a:blip>
          <a:stretch>
            <a:fillRect/>
          </a:stretch>
        </p:blipFill>
        <p:spPr>
          <a:xfrm>
            <a:off x="741950" y="689400"/>
            <a:ext cx="6172324" cy="435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0"/>
          <p:cNvSpPr txBox="1">
            <a:spLocks noGrp="1"/>
          </p:cNvSpPr>
          <p:nvPr>
            <p:ph type="title"/>
          </p:nvPr>
        </p:nvSpPr>
        <p:spPr>
          <a:xfrm>
            <a:off x="838250" y="2037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Supplement Materials (NYT API)</a:t>
            </a:r>
            <a:endParaRPr/>
          </a:p>
        </p:txBody>
      </p:sp>
      <p:sp>
        <p:nvSpPr>
          <p:cNvPr id="304" name="Google Shape;304;p4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305" name="Google Shape;305;p40"/>
          <p:cNvPicPr preferRelativeResize="0"/>
          <p:nvPr/>
        </p:nvPicPr>
        <p:blipFill>
          <a:blip r:embed="rId3">
            <a:alphaModFix/>
          </a:blip>
          <a:stretch>
            <a:fillRect/>
          </a:stretch>
        </p:blipFill>
        <p:spPr>
          <a:xfrm>
            <a:off x="381000" y="689400"/>
            <a:ext cx="8293275" cy="429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1"/>
          <p:cNvSpPr txBox="1">
            <a:spLocks noGrp="1"/>
          </p:cNvSpPr>
          <p:nvPr>
            <p:ph type="title"/>
          </p:nvPr>
        </p:nvSpPr>
        <p:spPr>
          <a:xfrm>
            <a:off x="838250" y="2037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Supplement Materials (lyrics-1)</a:t>
            </a:r>
            <a:endParaRPr/>
          </a:p>
        </p:txBody>
      </p:sp>
      <p:sp>
        <p:nvSpPr>
          <p:cNvPr id="311" name="Google Shape;311;p4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12" name="Google Shape;312;p41"/>
          <p:cNvPicPr preferRelativeResize="0"/>
          <p:nvPr/>
        </p:nvPicPr>
        <p:blipFill>
          <a:blip r:embed="rId3">
            <a:alphaModFix/>
          </a:blip>
          <a:stretch>
            <a:fillRect/>
          </a:stretch>
        </p:blipFill>
        <p:spPr>
          <a:xfrm>
            <a:off x="444888" y="765550"/>
            <a:ext cx="7025225" cy="414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838250" y="20370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Supplement Materials (lyrics-2)</a:t>
            </a:r>
            <a:endParaRPr/>
          </a:p>
        </p:txBody>
      </p:sp>
      <p:sp>
        <p:nvSpPr>
          <p:cNvPr id="318" name="Google Shape;318;p4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319" name="Google Shape;319;p42"/>
          <p:cNvPicPr preferRelativeResize="0"/>
          <p:nvPr/>
        </p:nvPicPr>
        <p:blipFill>
          <a:blip r:embed="rId3">
            <a:alphaModFix/>
          </a:blip>
          <a:stretch>
            <a:fillRect/>
          </a:stretch>
        </p:blipFill>
        <p:spPr>
          <a:xfrm>
            <a:off x="493725" y="689400"/>
            <a:ext cx="6734175" cy="1314450"/>
          </a:xfrm>
          <a:prstGeom prst="rect">
            <a:avLst/>
          </a:prstGeom>
          <a:noFill/>
          <a:ln>
            <a:noFill/>
          </a:ln>
        </p:spPr>
      </p:pic>
      <p:pic>
        <p:nvPicPr>
          <p:cNvPr id="320" name="Google Shape;320;p42"/>
          <p:cNvPicPr preferRelativeResize="0"/>
          <p:nvPr/>
        </p:nvPicPr>
        <p:blipFill>
          <a:blip r:embed="rId4">
            <a:alphaModFix/>
          </a:blip>
          <a:stretch>
            <a:fillRect/>
          </a:stretch>
        </p:blipFill>
        <p:spPr>
          <a:xfrm>
            <a:off x="493725" y="2080050"/>
            <a:ext cx="2029236" cy="2834850"/>
          </a:xfrm>
          <a:prstGeom prst="rect">
            <a:avLst/>
          </a:prstGeom>
          <a:noFill/>
          <a:ln>
            <a:noFill/>
          </a:ln>
        </p:spPr>
      </p:pic>
      <p:pic>
        <p:nvPicPr>
          <p:cNvPr id="321" name="Google Shape;321;p42"/>
          <p:cNvPicPr preferRelativeResize="0"/>
          <p:nvPr/>
        </p:nvPicPr>
        <p:blipFill>
          <a:blip r:embed="rId5">
            <a:alphaModFix/>
          </a:blip>
          <a:stretch>
            <a:fillRect/>
          </a:stretch>
        </p:blipFill>
        <p:spPr>
          <a:xfrm>
            <a:off x="2675361" y="2080050"/>
            <a:ext cx="1957936" cy="2834850"/>
          </a:xfrm>
          <a:prstGeom prst="rect">
            <a:avLst/>
          </a:prstGeom>
          <a:noFill/>
          <a:ln>
            <a:noFill/>
          </a:ln>
        </p:spPr>
      </p:pic>
      <p:pic>
        <p:nvPicPr>
          <p:cNvPr id="322" name="Google Shape;322;p42"/>
          <p:cNvPicPr preferRelativeResize="0"/>
          <p:nvPr/>
        </p:nvPicPr>
        <p:blipFill>
          <a:blip r:embed="rId6">
            <a:alphaModFix/>
          </a:blip>
          <a:stretch>
            <a:fillRect/>
          </a:stretch>
        </p:blipFill>
        <p:spPr>
          <a:xfrm>
            <a:off x="4785697" y="2080050"/>
            <a:ext cx="2182986" cy="283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237450" y="0"/>
            <a:ext cx="7505700" cy="9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100" b="1">
                <a:solidFill>
                  <a:srgbClr val="6AA84F"/>
                </a:solidFill>
              </a:rPr>
              <a:t>Questions:</a:t>
            </a:r>
            <a:endParaRPr sz="3100" b="1">
              <a:solidFill>
                <a:srgbClr val="6AA84F"/>
              </a:solidFill>
            </a:endParaRPr>
          </a:p>
        </p:txBody>
      </p:sp>
      <p:sp>
        <p:nvSpPr>
          <p:cNvPr id="204" name="Google Shape;204;p27"/>
          <p:cNvSpPr txBox="1">
            <a:spLocks noGrp="1"/>
          </p:cNvSpPr>
          <p:nvPr>
            <p:ph type="body" idx="1"/>
          </p:nvPr>
        </p:nvSpPr>
        <p:spPr>
          <a:xfrm>
            <a:off x="237450" y="1023525"/>
            <a:ext cx="7017600" cy="3913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700">
                <a:solidFill>
                  <a:srgbClr val="666666"/>
                </a:solidFill>
              </a:rPr>
              <a:t>There is a lot of Spotify data that can be collected on song structure and music theory.</a:t>
            </a:r>
            <a:endParaRPr sz="1700">
              <a:solidFill>
                <a:srgbClr val="666666"/>
              </a:solidFill>
            </a:endParaRPr>
          </a:p>
          <a:p>
            <a:pPr marL="0" lvl="0" indent="0" algn="l" rtl="0">
              <a:spcBef>
                <a:spcPts val="600"/>
              </a:spcBef>
              <a:spcAft>
                <a:spcPts val="0"/>
              </a:spcAft>
              <a:buNone/>
            </a:pPr>
            <a:r>
              <a:rPr lang="en" sz="1700">
                <a:solidFill>
                  <a:srgbClr val="666666"/>
                </a:solidFill>
              </a:rPr>
              <a:t>Looking at the genres of </a:t>
            </a:r>
            <a:r>
              <a:rPr lang="en" sz="1700" b="1">
                <a:solidFill>
                  <a:srgbClr val="666666"/>
                </a:solidFill>
              </a:rPr>
              <a:t>Rock, Pop, and Hip-Hop:</a:t>
            </a:r>
            <a:endParaRPr sz="1700" b="1">
              <a:solidFill>
                <a:srgbClr val="666666"/>
              </a:solidFill>
            </a:endParaRPr>
          </a:p>
          <a:p>
            <a:pPr marL="0" lvl="0" indent="0" algn="l" rtl="0">
              <a:spcBef>
                <a:spcPts val="600"/>
              </a:spcBef>
              <a:spcAft>
                <a:spcPts val="0"/>
              </a:spcAft>
              <a:buNone/>
            </a:pPr>
            <a:endParaRPr sz="1700" b="1">
              <a:solidFill>
                <a:srgbClr val="666666"/>
              </a:solidFill>
            </a:endParaRPr>
          </a:p>
          <a:p>
            <a:pPr marL="457200" lvl="0" indent="-336550" algn="l" rtl="0">
              <a:lnSpc>
                <a:spcPct val="115000"/>
              </a:lnSpc>
              <a:spcBef>
                <a:spcPts val="600"/>
              </a:spcBef>
              <a:spcAft>
                <a:spcPts val="0"/>
              </a:spcAft>
              <a:buClr>
                <a:srgbClr val="666666"/>
              </a:buClr>
              <a:buSzPts val="1700"/>
              <a:buChar char="▸"/>
            </a:pPr>
            <a:r>
              <a:rPr lang="en" sz="1700">
                <a:solidFill>
                  <a:srgbClr val="666666"/>
                </a:solidFill>
              </a:rPr>
              <a:t>What are the popular </a:t>
            </a:r>
            <a:r>
              <a:rPr lang="en" sz="1700" b="1">
                <a:solidFill>
                  <a:srgbClr val="666666"/>
                </a:solidFill>
              </a:rPr>
              <a:t>key signatures</a:t>
            </a:r>
            <a:r>
              <a:rPr lang="en" sz="1700">
                <a:solidFill>
                  <a:srgbClr val="666666"/>
                </a:solidFill>
              </a:rPr>
              <a:t> in each genre?</a:t>
            </a:r>
            <a:endParaRPr sz="1700">
              <a:solidFill>
                <a:srgbClr val="666666"/>
              </a:solidFill>
            </a:endParaRPr>
          </a:p>
          <a:p>
            <a:pPr marL="457200" lvl="0" indent="-336550" algn="l" rtl="0">
              <a:lnSpc>
                <a:spcPct val="115000"/>
              </a:lnSpc>
              <a:spcBef>
                <a:spcPts val="0"/>
              </a:spcBef>
              <a:spcAft>
                <a:spcPts val="0"/>
              </a:spcAft>
              <a:buClr>
                <a:srgbClr val="666666"/>
              </a:buClr>
              <a:buSzPts val="1700"/>
              <a:buChar char="▸"/>
            </a:pPr>
            <a:r>
              <a:rPr lang="en" sz="1700">
                <a:solidFill>
                  <a:srgbClr val="666666"/>
                </a:solidFill>
              </a:rPr>
              <a:t>Do certain genres prefer </a:t>
            </a:r>
            <a:r>
              <a:rPr lang="en" sz="1700" b="1">
                <a:solidFill>
                  <a:srgbClr val="666666"/>
                </a:solidFill>
              </a:rPr>
              <a:t>major or minor</a:t>
            </a:r>
            <a:r>
              <a:rPr lang="en" sz="1700">
                <a:solidFill>
                  <a:srgbClr val="666666"/>
                </a:solidFill>
              </a:rPr>
              <a:t> key signatures?</a:t>
            </a:r>
            <a:endParaRPr sz="1700">
              <a:solidFill>
                <a:srgbClr val="666666"/>
              </a:solidFill>
            </a:endParaRPr>
          </a:p>
          <a:p>
            <a:pPr marL="457200" lvl="0" indent="-336550" algn="l" rtl="0">
              <a:lnSpc>
                <a:spcPct val="115000"/>
              </a:lnSpc>
              <a:spcBef>
                <a:spcPts val="0"/>
              </a:spcBef>
              <a:spcAft>
                <a:spcPts val="0"/>
              </a:spcAft>
              <a:buClr>
                <a:srgbClr val="666666"/>
              </a:buClr>
              <a:buSzPts val="1700"/>
              <a:buChar char="▸"/>
            </a:pPr>
            <a:r>
              <a:rPr lang="en" sz="1700">
                <a:solidFill>
                  <a:srgbClr val="666666"/>
                </a:solidFill>
              </a:rPr>
              <a:t>Do major or minor keys affect </a:t>
            </a:r>
            <a:r>
              <a:rPr lang="en" sz="1700" b="1">
                <a:solidFill>
                  <a:srgbClr val="666666"/>
                </a:solidFill>
              </a:rPr>
              <a:t>valence?</a:t>
            </a:r>
            <a:endParaRPr sz="1700" b="1">
              <a:solidFill>
                <a:srgbClr val="666666"/>
              </a:solidFill>
            </a:endParaRPr>
          </a:p>
          <a:p>
            <a:pPr marL="457200" lvl="0" indent="-336550" algn="l" rtl="0">
              <a:lnSpc>
                <a:spcPct val="115000"/>
              </a:lnSpc>
              <a:spcBef>
                <a:spcPts val="0"/>
              </a:spcBef>
              <a:spcAft>
                <a:spcPts val="0"/>
              </a:spcAft>
              <a:buClr>
                <a:srgbClr val="666666"/>
              </a:buClr>
              <a:buSzPts val="1700"/>
              <a:buChar char="▸"/>
            </a:pPr>
            <a:r>
              <a:rPr lang="en" sz="1700">
                <a:solidFill>
                  <a:srgbClr val="666666"/>
                </a:solidFill>
              </a:rPr>
              <a:t>What is the average </a:t>
            </a:r>
            <a:r>
              <a:rPr lang="en" sz="1700" b="1">
                <a:solidFill>
                  <a:srgbClr val="666666"/>
                </a:solidFill>
              </a:rPr>
              <a:t>tempo</a:t>
            </a:r>
            <a:r>
              <a:rPr lang="en" sz="1700">
                <a:solidFill>
                  <a:srgbClr val="666666"/>
                </a:solidFill>
              </a:rPr>
              <a:t> in beats per minute?</a:t>
            </a:r>
            <a:endParaRPr sz="1700">
              <a:solidFill>
                <a:srgbClr val="666666"/>
              </a:solidFill>
            </a:endParaRPr>
          </a:p>
          <a:p>
            <a:pPr marL="457200" lvl="0" indent="-336550" algn="l" rtl="0">
              <a:lnSpc>
                <a:spcPct val="115000"/>
              </a:lnSpc>
              <a:spcBef>
                <a:spcPts val="0"/>
              </a:spcBef>
              <a:spcAft>
                <a:spcPts val="0"/>
              </a:spcAft>
              <a:buClr>
                <a:srgbClr val="666666"/>
              </a:buClr>
              <a:buSzPts val="1700"/>
              <a:buChar char="▸"/>
            </a:pPr>
            <a:r>
              <a:rPr lang="en" sz="1700">
                <a:solidFill>
                  <a:srgbClr val="666666"/>
                </a:solidFill>
              </a:rPr>
              <a:t>Are there differences in </a:t>
            </a:r>
            <a:r>
              <a:rPr lang="en" sz="1700" b="1">
                <a:solidFill>
                  <a:srgbClr val="666666"/>
                </a:solidFill>
              </a:rPr>
              <a:t>beats per measure</a:t>
            </a:r>
            <a:r>
              <a:rPr lang="en" sz="1700">
                <a:solidFill>
                  <a:srgbClr val="666666"/>
                </a:solidFill>
              </a:rPr>
              <a:t>?</a:t>
            </a:r>
            <a:endParaRPr sz="1700">
              <a:solidFill>
                <a:srgbClr val="666666"/>
              </a:solidFill>
            </a:endParaRPr>
          </a:p>
          <a:p>
            <a:pPr marL="342900" lvl="0" indent="0" algn="l" rtl="0">
              <a:lnSpc>
                <a:spcPct val="115000"/>
              </a:lnSpc>
              <a:spcBef>
                <a:spcPts val="600"/>
              </a:spcBef>
              <a:spcAft>
                <a:spcPts val="0"/>
              </a:spcAft>
              <a:buNone/>
            </a:pPr>
            <a:endParaRPr sz="1700">
              <a:solidFill>
                <a:srgbClr val="666666"/>
              </a:solidFill>
            </a:endParaRPr>
          </a:p>
          <a:p>
            <a:pPr marL="0" lvl="0" indent="0" algn="l" rtl="0">
              <a:lnSpc>
                <a:spcPct val="115000"/>
              </a:lnSpc>
              <a:spcBef>
                <a:spcPts val="600"/>
              </a:spcBef>
              <a:spcAft>
                <a:spcPts val="0"/>
              </a:spcAft>
              <a:buNone/>
            </a:pPr>
            <a:r>
              <a:rPr lang="en" sz="1900">
                <a:solidFill>
                  <a:srgbClr val="666666"/>
                </a:solidFill>
              </a:rPr>
              <a:t>Do these factors reveal how to compose the perfect </a:t>
            </a:r>
            <a:r>
              <a:rPr lang="en" sz="1900" b="1">
                <a:solidFill>
                  <a:srgbClr val="666666"/>
                </a:solidFill>
              </a:rPr>
              <a:t>Rock, Pop</a:t>
            </a:r>
            <a:r>
              <a:rPr lang="en" sz="1900">
                <a:solidFill>
                  <a:srgbClr val="666666"/>
                </a:solidFill>
              </a:rPr>
              <a:t>, and </a:t>
            </a:r>
            <a:r>
              <a:rPr lang="en" sz="1900" b="1">
                <a:solidFill>
                  <a:srgbClr val="666666"/>
                </a:solidFill>
              </a:rPr>
              <a:t>Hip-Hop</a:t>
            </a:r>
            <a:r>
              <a:rPr lang="en" sz="1900">
                <a:solidFill>
                  <a:srgbClr val="666666"/>
                </a:solidFill>
              </a:rPr>
              <a:t> song?</a:t>
            </a:r>
            <a:endParaRPr sz="1900">
              <a:solidFill>
                <a:srgbClr val="666666"/>
              </a:solidFill>
            </a:endParaRPr>
          </a:p>
          <a:p>
            <a:pPr marL="0" lvl="0" indent="0" algn="l" rtl="0">
              <a:spcBef>
                <a:spcPts val="600"/>
              </a:spcBef>
              <a:spcAft>
                <a:spcPts val="0"/>
              </a:spcAft>
              <a:buNone/>
            </a:pPr>
            <a:endParaRPr sz="1700"/>
          </a:p>
          <a:p>
            <a:pPr marL="0" lvl="0" indent="0" algn="l" rtl="0">
              <a:spcBef>
                <a:spcPts val="600"/>
              </a:spcBef>
              <a:spcAft>
                <a:spcPts val="0"/>
              </a:spcAft>
              <a:buNone/>
            </a:pP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380250" y="275950"/>
            <a:ext cx="53241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6AA84F"/>
                </a:solidFill>
              </a:rPr>
              <a:t>Data</a:t>
            </a:r>
            <a:endParaRPr sz="3000" b="1">
              <a:solidFill>
                <a:srgbClr val="6AA84F"/>
              </a:solidFill>
            </a:endParaRPr>
          </a:p>
        </p:txBody>
      </p:sp>
      <p:sp>
        <p:nvSpPr>
          <p:cNvPr id="210" name="Google Shape;210;p28"/>
          <p:cNvSpPr txBox="1">
            <a:spLocks noGrp="1"/>
          </p:cNvSpPr>
          <p:nvPr>
            <p:ph type="body" idx="1"/>
          </p:nvPr>
        </p:nvSpPr>
        <p:spPr>
          <a:xfrm>
            <a:off x="698550" y="819150"/>
            <a:ext cx="5973000" cy="14865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600"/>
              </a:spcBef>
              <a:spcAft>
                <a:spcPts val="0"/>
              </a:spcAft>
              <a:buSzPts val="1600"/>
              <a:buChar char="▸"/>
            </a:pPr>
            <a:r>
              <a:rPr lang="en" b="1" u="sng">
                <a:solidFill>
                  <a:schemeClr val="hlink"/>
                </a:solidFill>
                <a:latin typeface="Arial"/>
                <a:ea typeface="Arial"/>
                <a:cs typeface="Arial"/>
                <a:sym typeface="Arial"/>
                <a:hlinkClick r:id="rId3"/>
              </a:rPr>
              <a:t> </a:t>
            </a:r>
            <a:r>
              <a:rPr lang="en" u="sng">
                <a:solidFill>
                  <a:schemeClr val="hlink"/>
                </a:solidFill>
                <a:hlinkClick r:id="rId3"/>
              </a:rPr>
              <a:t>Song Lyrics from 6 genres</a:t>
            </a:r>
            <a:r>
              <a:rPr lang="en"/>
              <a:t> (vagalume.com)</a:t>
            </a:r>
            <a:endParaRPr/>
          </a:p>
          <a:p>
            <a:pPr marL="457200" lvl="0" indent="-330200" algn="l" rtl="0">
              <a:lnSpc>
                <a:spcPct val="150000"/>
              </a:lnSpc>
              <a:spcBef>
                <a:spcPts val="0"/>
              </a:spcBef>
              <a:spcAft>
                <a:spcPts val="0"/>
              </a:spcAft>
              <a:buSzPts val="1600"/>
              <a:buChar char="▸"/>
            </a:pPr>
            <a:r>
              <a:rPr lang="en"/>
              <a:t> </a:t>
            </a:r>
            <a:r>
              <a:rPr lang="en" u="sng">
                <a:solidFill>
                  <a:schemeClr val="hlink"/>
                </a:solidFill>
                <a:hlinkClick r:id="rId4"/>
              </a:rPr>
              <a:t>150K Lyrics Labeled with Spotify Valence</a:t>
            </a:r>
            <a:endParaRPr/>
          </a:p>
          <a:p>
            <a:pPr marL="457200" lvl="0" indent="-330200" algn="l" rtl="0">
              <a:lnSpc>
                <a:spcPct val="150000"/>
              </a:lnSpc>
              <a:spcBef>
                <a:spcPts val="0"/>
              </a:spcBef>
              <a:spcAft>
                <a:spcPts val="0"/>
              </a:spcAft>
              <a:buSzPts val="1600"/>
              <a:buChar char="▸"/>
            </a:pPr>
            <a:r>
              <a:rPr lang="en"/>
              <a:t> </a:t>
            </a:r>
            <a:r>
              <a:rPr lang="en" u="sng">
                <a:solidFill>
                  <a:schemeClr val="hlink"/>
                </a:solidFill>
                <a:hlinkClick r:id="rId5"/>
              </a:rPr>
              <a:t>Spotify 1.2M+ Songs with Universal Product Code</a:t>
            </a:r>
            <a:endParaRPr/>
          </a:p>
          <a:p>
            <a:pPr marL="457200" lvl="0" indent="-330200" algn="l" rtl="0">
              <a:lnSpc>
                <a:spcPct val="150000"/>
              </a:lnSpc>
              <a:spcBef>
                <a:spcPts val="0"/>
              </a:spcBef>
              <a:spcAft>
                <a:spcPts val="0"/>
              </a:spcAft>
              <a:buSzPts val="1600"/>
              <a:buChar char="▸"/>
            </a:pPr>
            <a:r>
              <a:rPr lang="en"/>
              <a:t> </a:t>
            </a:r>
            <a:r>
              <a:rPr lang="en" u="sng">
                <a:solidFill>
                  <a:schemeClr val="hlink"/>
                </a:solidFill>
                <a:hlinkClick r:id="rId6"/>
              </a:rPr>
              <a:t>Spotify 1921-2020 csv</a:t>
            </a:r>
            <a:endParaRPr/>
          </a:p>
          <a:p>
            <a:pPr marL="457200" lvl="0" indent="-330200" algn="l" rtl="0">
              <a:lnSpc>
                <a:spcPct val="150000"/>
              </a:lnSpc>
              <a:spcBef>
                <a:spcPts val="0"/>
              </a:spcBef>
              <a:spcAft>
                <a:spcPts val="0"/>
              </a:spcAft>
              <a:buSzPts val="1600"/>
              <a:buChar char="▸"/>
            </a:pPr>
            <a:r>
              <a:rPr lang="en"/>
              <a:t> </a:t>
            </a:r>
            <a:r>
              <a:rPr lang="en" u="sng">
                <a:solidFill>
                  <a:schemeClr val="hlink"/>
                </a:solidFill>
                <a:hlinkClick r:id="rId7"/>
              </a:rPr>
              <a:t>New York Times API</a:t>
            </a:r>
            <a:r>
              <a:rPr lang="en"/>
              <a:t> article search with facets</a:t>
            </a:r>
            <a:endParaRPr sz="1800"/>
          </a:p>
        </p:txBody>
      </p:sp>
      <p:sp>
        <p:nvSpPr>
          <p:cNvPr id="211" name="Google Shape;211;p28"/>
          <p:cNvSpPr txBox="1">
            <a:spLocks noGrp="1"/>
          </p:cNvSpPr>
          <p:nvPr>
            <p:ph type="title"/>
          </p:nvPr>
        </p:nvSpPr>
        <p:spPr>
          <a:xfrm>
            <a:off x="380250" y="2809313"/>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11" b="1">
                <a:solidFill>
                  <a:srgbClr val="6AA84F"/>
                </a:solidFill>
              </a:rPr>
              <a:t>Data Cleanup</a:t>
            </a:r>
            <a:endParaRPr sz="3011" b="1">
              <a:solidFill>
                <a:srgbClr val="6AA84F"/>
              </a:solidFill>
            </a:endParaRPr>
          </a:p>
        </p:txBody>
      </p:sp>
      <p:sp>
        <p:nvSpPr>
          <p:cNvPr id="212" name="Google Shape;212;p28"/>
          <p:cNvSpPr txBox="1"/>
          <p:nvPr/>
        </p:nvSpPr>
        <p:spPr>
          <a:xfrm>
            <a:off x="698550" y="3349700"/>
            <a:ext cx="5892300" cy="1416000"/>
          </a:xfrm>
          <a:prstGeom prst="rect">
            <a:avLst/>
          </a:prstGeom>
          <a:noFill/>
          <a:ln>
            <a:noFill/>
          </a:ln>
        </p:spPr>
        <p:txBody>
          <a:bodyPr spcFirstLastPara="1" wrap="square" lIns="91425" tIns="91425" rIns="91425" bIns="91425" anchor="t" anchorCtr="0">
            <a:normAutofit/>
          </a:bodyPr>
          <a:lstStyle/>
          <a:p>
            <a:pPr marL="342900" lvl="0" indent="-273050" algn="l" rtl="0">
              <a:spcBef>
                <a:spcPts val="600"/>
              </a:spcBef>
              <a:spcAft>
                <a:spcPts val="0"/>
              </a:spcAft>
              <a:buClr>
                <a:schemeClr val="dk1"/>
              </a:buClr>
              <a:buSzPts val="1600"/>
              <a:buFont typeface="Karla"/>
              <a:buChar char="▸"/>
            </a:pPr>
            <a:r>
              <a:rPr lang="en" sz="1600">
                <a:solidFill>
                  <a:schemeClr val="dk1"/>
                </a:solidFill>
                <a:latin typeface="Karla"/>
                <a:ea typeface="Karla"/>
                <a:cs typeface="Karla"/>
                <a:sym typeface="Karla"/>
              </a:rPr>
              <a:t>Reduce the data frame columns to the project scope</a:t>
            </a:r>
            <a:endParaRPr sz="1600">
              <a:solidFill>
                <a:schemeClr val="dk1"/>
              </a:solidFill>
              <a:latin typeface="Karla"/>
              <a:ea typeface="Karla"/>
              <a:cs typeface="Karla"/>
              <a:sym typeface="Karla"/>
            </a:endParaRPr>
          </a:p>
          <a:p>
            <a:pPr marL="342900" lvl="0" indent="-273050" algn="l" rtl="0">
              <a:spcBef>
                <a:spcPts val="0"/>
              </a:spcBef>
              <a:spcAft>
                <a:spcPts val="0"/>
              </a:spcAft>
              <a:buClr>
                <a:schemeClr val="dk1"/>
              </a:buClr>
              <a:buSzPts val="1600"/>
              <a:buFont typeface="Karla"/>
              <a:buChar char="▸"/>
            </a:pPr>
            <a:r>
              <a:rPr lang="en" sz="1600">
                <a:solidFill>
                  <a:schemeClr val="dk1"/>
                </a:solidFill>
                <a:latin typeface="Karla"/>
                <a:ea typeface="Karla"/>
                <a:cs typeface="Karla"/>
                <a:sym typeface="Karla"/>
              </a:rPr>
              <a:t>Merged  and concatenate all dataset</a:t>
            </a:r>
            <a:endParaRPr sz="1600">
              <a:solidFill>
                <a:schemeClr val="dk1"/>
              </a:solidFill>
              <a:latin typeface="Karla"/>
              <a:ea typeface="Karla"/>
              <a:cs typeface="Karla"/>
              <a:sym typeface="Karla"/>
            </a:endParaRPr>
          </a:p>
          <a:p>
            <a:pPr marL="342900" lvl="0" indent="-273050" algn="l" rtl="0">
              <a:spcBef>
                <a:spcPts val="0"/>
              </a:spcBef>
              <a:spcAft>
                <a:spcPts val="0"/>
              </a:spcAft>
              <a:buClr>
                <a:schemeClr val="dk1"/>
              </a:buClr>
              <a:buSzPts val="1600"/>
              <a:buFont typeface="Karla"/>
              <a:buChar char="▸"/>
            </a:pPr>
            <a:r>
              <a:rPr lang="en" sz="1600">
                <a:solidFill>
                  <a:schemeClr val="dk1"/>
                </a:solidFill>
                <a:latin typeface="Karla"/>
                <a:ea typeface="Karla"/>
                <a:cs typeface="Karla"/>
                <a:sym typeface="Karla"/>
              </a:rPr>
              <a:t>Remove null values and duplicates</a:t>
            </a:r>
            <a:endParaRPr sz="1600">
              <a:solidFill>
                <a:schemeClr val="dk1"/>
              </a:solidFill>
              <a:latin typeface="Karla"/>
              <a:ea typeface="Karla"/>
              <a:cs typeface="Karla"/>
              <a:sym typeface="Karla"/>
            </a:endParaRPr>
          </a:p>
          <a:p>
            <a:pPr marL="342900" lvl="0" indent="-273050" algn="l" rtl="0">
              <a:spcBef>
                <a:spcPts val="0"/>
              </a:spcBef>
              <a:spcAft>
                <a:spcPts val="0"/>
              </a:spcAft>
              <a:buClr>
                <a:schemeClr val="dk1"/>
              </a:buClr>
              <a:buSzPts val="1600"/>
              <a:buFont typeface="Karla"/>
              <a:buChar char="▸"/>
            </a:pPr>
            <a:r>
              <a:rPr lang="en" sz="1600">
                <a:solidFill>
                  <a:schemeClr val="dk1"/>
                </a:solidFill>
                <a:latin typeface="Karla"/>
                <a:ea typeface="Karla"/>
                <a:cs typeface="Karla"/>
                <a:sym typeface="Karla"/>
              </a:rPr>
              <a:t>Use Loc and Groupby methods to plot the data</a:t>
            </a:r>
            <a:endParaRPr sz="1600">
              <a:solidFill>
                <a:schemeClr val="dk1"/>
              </a:solidFill>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18" name="Google Shape;218;p29"/>
          <p:cNvSpPr txBox="1"/>
          <p:nvPr/>
        </p:nvSpPr>
        <p:spPr>
          <a:xfrm flipH="1">
            <a:off x="20100" y="0"/>
            <a:ext cx="91038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F3F3F3"/>
                </a:solidFill>
                <a:latin typeface="Karla"/>
                <a:ea typeface="Karla"/>
                <a:cs typeface="Karla"/>
                <a:sym typeface="Karla"/>
              </a:rPr>
              <a:t>Our data contains more </a:t>
            </a:r>
            <a:r>
              <a:rPr lang="en" sz="1900" b="1">
                <a:solidFill>
                  <a:srgbClr val="F3F3F3"/>
                </a:solidFill>
                <a:latin typeface="Karla"/>
                <a:ea typeface="Karla"/>
                <a:cs typeface="Karla"/>
                <a:sym typeface="Karla"/>
              </a:rPr>
              <a:t>Rock </a:t>
            </a:r>
            <a:r>
              <a:rPr lang="en" sz="1900">
                <a:solidFill>
                  <a:srgbClr val="F3F3F3"/>
                </a:solidFill>
                <a:latin typeface="Karla"/>
                <a:ea typeface="Karla"/>
                <a:cs typeface="Karla"/>
                <a:sym typeface="Karla"/>
              </a:rPr>
              <a:t>songs than both </a:t>
            </a:r>
            <a:r>
              <a:rPr lang="en" sz="1900" b="1">
                <a:solidFill>
                  <a:srgbClr val="F3F3F3"/>
                </a:solidFill>
                <a:latin typeface="Karla"/>
                <a:ea typeface="Karla"/>
                <a:cs typeface="Karla"/>
                <a:sym typeface="Karla"/>
              </a:rPr>
              <a:t>Pop </a:t>
            </a:r>
            <a:r>
              <a:rPr lang="en" sz="1900">
                <a:solidFill>
                  <a:srgbClr val="F3F3F3"/>
                </a:solidFill>
                <a:latin typeface="Karla"/>
                <a:ea typeface="Karla"/>
                <a:cs typeface="Karla"/>
                <a:sym typeface="Karla"/>
              </a:rPr>
              <a:t>and </a:t>
            </a:r>
            <a:r>
              <a:rPr lang="en" sz="1900" b="1">
                <a:solidFill>
                  <a:srgbClr val="F3F3F3"/>
                </a:solidFill>
                <a:latin typeface="Karla"/>
                <a:ea typeface="Karla"/>
                <a:cs typeface="Karla"/>
                <a:sym typeface="Karla"/>
              </a:rPr>
              <a:t>Hip-Hop</a:t>
            </a:r>
            <a:endParaRPr sz="1900" b="1">
              <a:solidFill>
                <a:srgbClr val="F3F3F3"/>
              </a:solidFill>
              <a:latin typeface="Karla"/>
              <a:ea typeface="Karla"/>
              <a:cs typeface="Karla"/>
              <a:sym typeface="Karla"/>
            </a:endParaRPr>
          </a:p>
          <a:p>
            <a:pPr marL="0" lvl="0" indent="0" algn="l" rtl="0">
              <a:spcBef>
                <a:spcPts val="0"/>
              </a:spcBef>
              <a:spcAft>
                <a:spcPts val="0"/>
              </a:spcAft>
              <a:buNone/>
            </a:pPr>
            <a:endParaRPr sz="1300" b="1">
              <a:solidFill>
                <a:srgbClr val="F3F3F3"/>
              </a:solidFill>
              <a:latin typeface="Karla"/>
              <a:ea typeface="Karla"/>
              <a:cs typeface="Karla"/>
              <a:sym typeface="Karla"/>
            </a:endParaRPr>
          </a:p>
          <a:p>
            <a:pPr marL="457200" lvl="0" indent="-311150" algn="l" rtl="0">
              <a:spcBef>
                <a:spcPts val="0"/>
              </a:spcBef>
              <a:spcAft>
                <a:spcPts val="0"/>
              </a:spcAft>
              <a:buClr>
                <a:srgbClr val="F3F3F3"/>
              </a:buClr>
              <a:buSzPts val="1300"/>
              <a:buFont typeface="Karla"/>
              <a:buChar char="●"/>
            </a:pPr>
            <a:r>
              <a:rPr lang="en" sz="1300" b="1">
                <a:solidFill>
                  <a:srgbClr val="F3F3F3"/>
                </a:solidFill>
                <a:latin typeface="Karla"/>
                <a:ea typeface="Karla"/>
                <a:cs typeface="Karla"/>
                <a:sym typeface="Karla"/>
              </a:rPr>
              <a:t>Rock </a:t>
            </a:r>
            <a:r>
              <a:rPr lang="en" sz="1300">
                <a:solidFill>
                  <a:srgbClr val="F3F3F3"/>
                </a:solidFill>
                <a:latin typeface="Karla"/>
                <a:ea typeface="Karla"/>
                <a:cs typeface="Karla"/>
                <a:sym typeface="Karla"/>
              </a:rPr>
              <a:t>was created in the 1950’s</a:t>
            </a:r>
            <a:endParaRPr sz="1300">
              <a:solidFill>
                <a:srgbClr val="F3F3F3"/>
              </a:solidFill>
              <a:latin typeface="Karla"/>
              <a:ea typeface="Karla"/>
              <a:cs typeface="Karla"/>
              <a:sym typeface="Karla"/>
            </a:endParaRPr>
          </a:p>
          <a:p>
            <a:pPr marL="457200" lvl="0" indent="0" algn="l" rtl="0">
              <a:spcBef>
                <a:spcPts val="0"/>
              </a:spcBef>
              <a:spcAft>
                <a:spcPts val="0"/>
              </a:spcAft>
              <a:buNone/>
            </a:pPr>
            <a:endParaRPr sz="1300">
              <a:solidFill>
                <a:srgbClr val="F3F3F3"/>
              </a:solidFill>
              <a:latin typeface="Karla"/>
              <a:ea typeface="Karla"/>
              <a:cs typeface="Karla"/>
              <a:sym typeface="Karla"/>
            </a:endParaRPr>
          </a:p>
          <a:p>
            <a:pPr marL="457200" lvl="0" indent="-311150" algn="l" rtl="0">
              <a:spcBef>
                <a:spcPts val="0"/>
              </a:spcBef>
              <a:spcAft>
                <a:spcPts val="0"/>
              </a:spcAft>
              <a:buClr>
                <a:srgbClr val="F3F3F3"/>
              </a:buClr>
              <a:buSzPts val="1300"/>
              <a:buFont typeface="Karla"/>
              <a:buChar char="●"/>
            </a:pPr>
            <a:r>
              <a:rPr lang="en" sz="1300" b="1">
                <a:solidFill>
                  <a:srgbClr val="F3F3F3"/>
                </a:solidFill>
                <a:latin typeface="Karla"/>
                <a:ea typeface="Karla"/>
                <a:cs typeface="Karla"/>
                <a:sym typeface="Karla"/>
              </a:rPr>
              <a:t>Pop </a:t>
            </a:r>
            <a:r>
              <a:rPr lang="en" sz="1300">
                <a:solidFill>
                  <a:srgbClr val="F3F3F3"/>
                </a:solidFill>
                <a:latin typeface="Karla"/>
                <a:ea typeface="Karla"/>
                <a:cs typeface="Karla"/>
                <a:sym typeface="Karla"/>
              </a:rPr>
              <a:t>evolved out of </a:t>
            </a:r>
            <a:r>
              <a:rPr lang="en" sz="1300" b="1">
                <a:solidFill>
                  <a:srgbClr val="F3F3F3"/>
                </a:solidFill>
                <a:latin typeface="Karla"/>
                <a:ea typeface="Karla"/>
                <a:cs typeface="Karla"/>
                <a:sym typeface="Karla"/>
              </a:rPr>
              <a:t>Rock </a:t>
            </a:r>
            <a:r>
              <a:rPr lang="en" sz="1300">
                <a:solidFill>
                  <a:srgbClr val="F3F3F3"/>
                </a:solidFill>
                <a:latin typeface="Karla"/>
                <a:ea typeface="Karla"/>
                <a:cs typeface="Karla"/>
                <a:sym typeface="Karla"/>
              </a:rPr>
              <a:t>music</a:t>
            </a:r>
            <a:endParaRPr sz="1300">
              <a:solidFill>
                <a:srgbClr val="F3F3F3"/>
              </a:solidFill>
              <a:latin typeface="Karla"/>
              <a:ea typeface="Karla"/>
              <a:cs typeface="Karla"/>
              <a:sym typeface="Karla"/>
            </a:endParaRPr>
          </a:p>
          <a:p>
            <a:pPr marL="457200" lvl="0" indent="0" algn="l" rtl="0">
              <a:spcBef>
                <a:spcPts val="0"/>
              </a:spcBef>
              <a:spcAft>
                <a:spcPts val="0"/>
              </a:spcAft>
              <a:buNone/>
            </a:pPr>
            <a:endParaRPr sz="1300">
              <a:solidFill>
                <a:srgbClr val="F3F3F3"/>
              </a:solidFill>
              <a:latin typeface="Karla"/>
              <a:ea typeface="Karla"/>
              <a:cs typeface="Karla"/>
              <a:sym typeface="Karla"/>
            </a:endParaRPr>
          </a:p>
          <a:p>
            <a:pPr marL="457200" lvl="0" indent="-311150" algn="l" rtl="0">
              <a:spcBef>
                <a:spcPts val="0"/>
              </a:spcBef>
              <a:spcAft>
                <a:spcPts val="0"/>
              </a:spcAft>
              <a:buClr>
                <a:srgbClr val="F3F3F3"/>
              </a:buClr>
              <a:buSzPts val="1300"/>
              <a:buFont typeface="Karla"/>
              <a:buChar char="●"/>
            </a:pPr>
            <a:r>
              <a:rPr lang="en" sz="1300" b="1">
                <a:solidFill>
                  <a:srgbClr val="F3F3F3"/>
                </a:solidFill>
                <a:latin typeface="Karla"/>
                <a:ea typeface="Karla"/>
                <a:cs typeface="Karla"/>
                <a:sym typeface="Karla"/>
              </a:rPr>
              <a:t>Hip-Hop </a:t>
            </a:r>
            <a:r>
              <a:rPr lang="en" sz="1300">
                <a:solidFill>
                  <a:srgbClr val="F3F3F3"/>
                </a:solidFill>
                <a:latin typeface="Karla"/>
                <a:ea typeface="Karla"/>
                <a:cs typeface="Karla"/>
                <a:sym typeface="Karla"/>
              </a:rPr>
              <a:t>was created 30 years later in the 1980’s</a:t>
            </a:r>
            <a:endParaRPr sz="1300">
              <a:solidFill>
                <a:srgbClr val="F3F3F3"/>
              </a:solidFill>
              <a:latin typeface="Karla"/>
              <a:ea typeface="Karla"/>
              <a:cs typeface="Karla"/>
              <a:sym typeface="Karla"/>
            </a:endParaRPr>
          </a:p>
          <a:p>
            <a:pPr marL="0" lvl="0" indent="0" algn="l" rtl="0">
              <a:spcBef>
                <a:spcPts val="0"/>
              </a:spcBef>
              <a:spcAft>
                <a:spcPts val="0"/>
              </a:spcAft>
              <a:buNone/>
            </a:pPr>
            <a:endParaRPr sz="1300">
              <a:solidFill>
                <a:srgbClr val="F3F3F3"/>
              </a:solidFill>
              <a:latin typeface="Karla"/>
              <a:ea typeface="Karla"/>
              <a:cs typeface="Karla"/>
              <a:sym typeface="Karla"/>
            </a:endParaRPr>
          </a:p>
          <a:p>
            <a:pPr marL="0" lvl="0" indent="0" algn="l" rtl="0">
              <a:spcBef>
                <a:spcPts val="0"/>
              </a:spcBef>
              <a:spcAft>
                <a:spcPts val="0"/>
              </a:spcAft>
              <a:buNone/>
            </a:pPr>
            <a:endParaRPr sz="1300" b="1">
              <a:solidFill>
                <a:srgbClr val="F3F3F3"/>
              </a:solidFill>
              <a:latin typeface="Karla"/>
              <a:ea typeface="Karla"/>
              <a:cs typeface="Karla"/>
              <a:sym typeface="Karla"/>
            </a:endParaRPr>
          </a:p>
          <a:p>
            <a:pPr marL="0" lvl="0" indent="0" algn="l" rtl="0">
              <a:spcBef>
                <a:spcPts val="0"/>
              </a:spcBef>
              <a:spcAft>
                <a:spcPts val="0"/>
              </a:spcAft>
              <a:buNone/>
            </a:pPr>
            <a:endParaRPr sz="1100" b="1">
              <a:solidFill>
                <a:srgbClr val="F3F3F3"/>
              </a:solidFill>
              <a:latin typeface="Karla"/>
              <a:ea typeface="Karla"/>
              <a:cs typeface="Karla"/>
              <a:sym typeface="Karla"/>
            </a:endParaRPr>
          </a:p>
          <a:p>
            <a:pPr marL="0" lvl="0" indent="0" algn="l" rtl="0">
              <a:spcBef>
                <a:spcPts val="0"/>
              </a:spcBef>
              <a:spcAft>
                <a:spcPts val="0"/>
              </a:spcAft>
              <a:buNone/>
            </a:pPr>
            <a:endParaRPr sz="1600">
              <a:solidFill>
                <a:srgbClr val="F3F3F3"/>
              </a:solidFill>
              <a:latin typeface="Karla"/>
              <a:ea typeface="Karla"/>
              <a:cs typeface="Karla"/>
              <a:sym typeface="Karla"/>
            </a:endParaRPr>
          </a:p>
        </p:txBody>
      </p:sp>
      <p:pic>
        <p:nvPicPr>
          <p:cNvPr id="219" name="Google Shape;219;p29"/>
          <p:cNvPicPr preferRelativeResize="0"/>
          <p:nvPr/>
        </p:nvPicPr>
        <p:blipFill>
          <a:blip r:embed="rId3">
            <a:alphaModFix/>
          </a:blip>
          <a:stretch>
            <a:fillRect/>
          </a:stretch>
        </p:blipFill>
        <p:spPr>
          <a:xfrm>
            <a:off x="4604700" y="1636800"/>
            <a:ext cx="4528499" cy="3396348"/>
          </a:xfrm>
          <a:prstGeom prst="rect">
            <a:avLst/>
          </a:prstGeom>
          <a:noFill/>
          <a:ln>
            <a:noFill/>
          </a:ln>
        </p:spPr>
      </p:pic>
      <p:pic>
        <p:nvPicPr>
          <p:cNvPr id="220" name="Google Shape;220;p29"/>
          <p:cNvPicPr preferRelativeResize="0"/>
          <p:nvPr/>
        </p:nvPicPr>
        <p:blipFill>
          <a:blip r:embed="rId4">
            <a:alphaModFix/>
          </a:blip>
          <a:stretch>
            <a:fillRect/>
          </a:stretch>
        </p:blipFill>
        <p:spPr>
          <a:xfrm>
            <a:off x="0" y="1636800"/>
            <a:ext cx="4528499" cy="339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0"/>
          <p:cNvPicPr preferRelativeResize="0"/>
          <p:nvPr/>
        </p:nvPicPr>
        <p:blipFill>
          <a:blip r:embed="rId3">
            <a:alphaModFix/>
          </a:blip>
          <a:stretch>
            <a:fillRect/>
          </a:stretch>
        </p:blipFill>
        <p:spPr>
          <a:xfrm>
            <a:off x="6592701" y="0"/>
            <a:ext cx="2551299" cy="1435108"/>
          </a:xfrm>
          <a:prstGeom prst="rect">
            <a:avLst/>
          </a:prstGeom>
          <a:noFill/>
          <a:ln>
            <a:noFill/>
          </a:ln>
        </p:spPr>
      </p:pic>
      <p:sp>
        <p:nvSpPr>
          <p:cNvPr id="226" name="Google Shape;226;p30"/>
          <p:cNvSpPr txBox="1"/>
          <p:nvPr/>
        </p:nvSpPr>
        <p:spPr>
          <a:xfrm>
            <a:off x="6702300" y="1435100"/>
            <a:ext cx="2441700" cy="48024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700" b="1">
                <a:solidFill>
                  <a:srgbClr val="F3F3F3"/>
                </a:solidFill>
                <a:latin typeface="Karla"/>
                <a:ea typeface="Karla"/>
                <a:cs typeface="Karla"/>
                <a:sym typeface="Karla"/>
              </a:rPr>
              <a:t>Key Signature </a:t>
            </a:r>
            <a:r>
              <a:rPr lang="en" sz="1700">
                <a:solidFill>
                  <a:srgbClr val="F3F3F3"/>
                </a:solidFill>
                <a:latin typeface="Karla"/>
                <a:ea typeface="Karla"/>
                <a:cs typeface="Karla"/>
                <a:sym typeface="Karla"/>
              </a:rPr>
              <a:t>identifies which notes and chords can be used in a song</a:t>
            </a: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b="1">
              <a:solidFill>
                <a:srgbClr val="F3F3F3"/>
              </a:solidFill>
              <a:latin typeface="Karla"/>
              <a:ea typeface="Karla"/>
              <a:cs typeface="Karla"/>
              <a:sym typeface="Karla"/>
            </a:endParaRPr>
          </a:p>
          <a:p>
            <a:pPr marL="0" lvl="0" indent="0" algn="l" rtl="0">
              <a:spcBef>
                <a:spcPts val="600"/>
              </a:spcBef>
              <a:spcAft>
                <a:spcPts val="0"/>
              </a:spcAft>
              <a:buNone/>
            </a:pPr>
            <a:r>
              <a:rPr lang="en" sz="1700" b="1">
                <a:solidFill>
                  <a:srgbClr val="F3F3F3"/>
                </a:solidFill>
                <a:latin typeface="Karla"/>
                <a:ea typeface="Karla"/>
                <a:cs typeface="Karla"/>
                <a:sym typeface="Karla"/>
              </a:rPr>
              <a:t>Rock</a:t>
            </a:r>
            <a:r>
              <a:rPr lang="en" sz="1700">
                <a:solidFill>
                  <a:srgbClr val="F3F3F3"/>
                </a:solidFill>
                <a:latin typeface="Karla"/>
                <a:ea typeface="Karla"/>
                <a:cs typeface="Karla"/>
                <a:sym typeface="Karla"/>
              </a:rPr>
              <a:t> and </a:t>
            </a:r>
            <a:r>
              <a:rPr lang="en" sz="1700" b="1">
                <a:solidFill>
                  <a:srgbClr val="F3F3F3"/>
                </a:solidFill>
                <a:latin typeface="Karla"/>
                <a:ea typeface="Karla"/>
                <a:cs typeface="Karla"/>
                <a:sym typeface="Karla"/>
              </a:rPr>
              <a:t>Pop </a:t>
            </a:r>
            <a:r>
              <a:rPr lang="en" sz="1700">
                <a:solidFill>
                  <a:srgbClr val="F3F3F3"/>
                </a:solidFill>
                <a:latin typeface="Karla"/>
                <a:ea typeface="Karla"/>
                <a:cs typeface="Karla"/>
                <a:sym typeface="Karla"/>
              </a:rPr>
              <a:t>favor: </a:t>
            </a:r>
            <a:endParaRPr sz="1700">
              <a:solidFill>
                <a:srgbClr val="F3F3F3"/>
              </a:solidFill>
              <a:latin typeface="Karla"/>
              <a:ea typeface="Karla"/>
              <a:cs typeface="Karla"/>
              <a:sym typeface="Karla"/>
            </a:endParaRPr>
          </a:p>
          <a:p>
            <a:pPr marL="0" lvl="0" indent="0" algn="l" rtl="0">
              <a:spcBef>
                <a:spcPts val="600"/>
              </a:spcBef>
              <a:spcAft>
                <a:spcPts val="0"/>
              </a:spcAft>
              <a:buNone/>
            </a:pPr>
            <a:r>
              <a:rPr lang="en" sz="1700">
                <a:solidFill>
                  <a:srgbClr val="F3F3F3"/>
                </a:solidFill>
                <a:latin typeface="Karla"/>
                <a:ea typeface="Karla"/>
                <a:cs typeface="Karla"/>
                <a:sym typeface="Karla"/>
              </a:rPr>
              <a:t>G, C, A, D</a:t>
            </a: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r>
              <a:rPr lang="en" sz="1700" b="1">
                <a:solidFill>
                  <a:srgbClr val="F3F3F3"/>
                </a:solidFill>
                <a:latin typeface="Karla"/>
                <a:ea typeface="Karla"/>
                <a:cs typeface="Karla"/>
                <a:sym typeface="Karla"/>
              </a:rPr>
              <a:t>Hip-Hop </a:t>
            </a:r>
            <a:r>
              <a:rPr lang="en" sz="1700">
                <a:solidFill>
                  <a:srgbClr val="F3F3F3"/>
                </a:solidFill>
                <a:latin typeface="Karla"/>
                <a:ea typeface="Karla"/>
                <a:cs typeface="Karla"/>
                <a:sym typeface="Karla"/>
              </a:rPr>
              <a:t>has more freedom to use a variety of keys</a:t>
            </a: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p:txBody>
      </p:sp>
      <p:pic>
        <p:nvPicPr>
          <p:cNvPr id="227" name="Google Shape;227;p30"/>
          <p:cNvPicPr preferRelativeResize="0"/>
          <p:nvPr/>
        </p:nvPicPr>
        <p:blipFill>
          <a:blip r:embed="rId4">
            <a:alphaModFix/>
          </a:blip>
          <a:stretch>
            <a:fillRect/>
          </a:stretch>
        </p:blipFill>
        <p:spPr>
          <a:xfrm>
            <a:off x="-265300" y="0"/>
            <a:ext cx="6858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1"/>
          <p:cNvPicPr preferRelativeResize="0"/>
          <p:nvPr/>
        </p:nvPicPr>
        <p:blipFill rotWithShape="1">
          <a:blip r:embed="rId3">
            <a:alphaModFix/>
          </a:blip>
          <a:srcRect r="-2669" b="-2134"/>
          <a:stretch/>
        </p:blipFill>
        <p:spPr>
          <a:xfrm>
            <a:off x="-968750" y="0"/>
            <a:ext cx="7041076" cy="5253350"/>
          </a:xfrm>
          <a:prstGeom prst="rect">
            <a:avLst/>
          </a:prstGeom>
          <a:noFill/>
          <a:ln>
            <a:noFill/>
          </a:ln>
        </p:spPr>
      </p:pic>
      <p:sp>
        <p:nvSpPr>
          <p:cNvPr id="233" name="Google Shape;233;p31"/>
          <p:cNvSpPr txBox="1"/>
          <p:nvPr/>
        </p:nvSpPr>
        <p:spPr>
          <a:xfrm>
            <a:off x="6072325" y="119850"/>
            <a:ext cx="2969700" cy="55875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700" b="1">
                <a:solidFill>
                  <a:srgbClr val="F3F3F3"/>
                </a:solidFill>
                <a:latin typeface="Karla"/>
                <a:ea typeface="Karla"/>
                <a:cs typeface="Karla"/>
                <a:sym typeface="Karla"/>
              </a:rPr>
              <a:t>Rock </a:t>
            </a:r>
            <a:r>
              <a:rPr lang="en" sz="1700">
                <a:solidFill>
                  <a:srgbClr val="F3F3F3"/>
                </a:solidFill>
                <a:latin typeface="Karla"/>
                <a:ea typeface="Karla"/>
                <a:cs typeface="Karla"/>
                <a:sym typeface="Karla"/>
              </a:rPr>
              <a:t>and </a:t>
            </a:r>
            <a:r>
              <a:rPr lang="en" sz="1700" b="1">
                <a:solidFill>
                  <a:srgbClr val="F3F3F3"/>
                </a:solidFill>
                <a:latin typeface="Karla"/>
                <a:ea typeface="Karla"/>
                <a:cs typeface="Karla"/>
                <a:sym typeface="Karla"/>
              </a:rPr>
              <a:t>Pop </a:t>
            </a:r>
            <a:r>
              <a:rPr lang="en" sz="1700">
                <a:solidFill>
                  <a:srgbClr val="F3F3F3"/>
                </a:solidFill>
                <a:latin typeface="Karla"/>
                <a:ea typeface="Karla"/>
                <a:cs typeface="Karla"/>
                <a:sym typeface="Karla"/>
              </a:rPr>
              <a:t>prefer major key signatures</a:t>
            </a: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r>
              <a:rPr lang="en" sz="1700" b="1">
                <a:solidFill>
                  <a:srgbClr val="F3F3F3"/>
                </a:solidFill>
                <a:latin typeface="Karla"/>
                <a:ea typeface="Karla"/>
                <a:cs typeface="Karla"/>
                <a:sym typeface="Karla"/>
              </a:rPr>
              <a:t>Minor keys </a:t>
            </a:r>
            <a:r>
              <a:rPr lang="en" sz="1700">
                <a:solidFill>
                  <a:srgbClr val="F3F3F3"/>
                </a:solidFill>
                <a:latin typeface="Karla"/>
                <a:ea typeface="Karla"/>
                <a:cs typeface="Karla"/>
                <a:sym typeface="Karla"/>
              </a:rPr>
              <a:t>are more complex for guitar players</a:t>
            </a: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r>
              <a:rPr lang="en" sz="1700" b="1">
                <a:solidFill>
                  <a:srgbClr val="F3F3F3"/>
                </a:solidFill>
                <a:latin typeface="Karla"/>
                <a:ea typeface="Karla"/>
                <a:cs typeface="Karla"/>
                <a:sym typeface="Karla"/>
              </a:rPr>
              <a:t>Hip-Hop</a:t>
            </a:r>
            <a:r>
              <a:rPr lang="en" sz="1700">
                <a:solidFill>
                  <a:srgbClr val="F3F3F3"/>
                </a:solidFill>
                <a:latin typeface="Karla"/>
                <a:ea typeface="Karla"/>
                <a:cs typeface="Karla"/>
                <a:sym typeface="Karla"/>
              </a:rPr>
              <a:t> has no preference</a:t>
            </a: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0"/>
              </a:spcBef>
              <a:spcAft>
                <a:spcPts val="0"/>
              </a:spcAft>
              <a:buNone/>
            </a:pPr>
            <a:endParaRPr>
              <a:latin typeface="Karla"/>
              <a:ea typeface="Karla"/>
              <a:cs typeface="Karla"/>
              <a:sym typeface="Karla"/>
            </a:endParaRPr>
          </a:p>
        </p:txBody>
      </p:sp>
      <p:pic>
        <p:nvPicPr>
          <p:cNvPr id="234" name="Google Shape;234;p31"/>
          <p:cNvPicPr preferRelativeResize="0"/>
          <p:nvPr/>
        </p:nvPicPr>
        <p:blipFill>
          <a:blip r:embed="rId4">
            <a:alphaModFix/>
          </a:blip>
          <a:stretch>
            <a:fillRect/>
          </a:stretch>
        </p:blipFill>
        <p:spPr>
          <a:xfrm>
            <a:off x="4572000" y="2843200"/>
            <a:ext cx="4572000" cy="2300300"/>
          </a:xfrm>
          <a:prstGeom prst="rect">
            <a:avLst/>
          </a:prstGeom>
          <a:noFill/>
          <a:ln>
            <a:noFill/>
          </a:ln>
        </p:spPr>
      </p:pic>
      <p:sp>
        <p:nvSpPr>
          <p:cNvPr id="235" name="Google Shape;235;p31"/>
          <p:cNvSpPr/>
          <p:nvPr/>
        </p:nvSpPr>
        <p:spPr>
          <a:xfrm>
            <a:off x="1582625" y="0"/>
            <a:ext cx="1787700" cy="263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txBox="1"/>
          <p:nvPr/>
        </p:nvSpPr>
        <p:spPr>
          <a:xfrm>
            <a:off x="1582625" y="-83700"/>
            <a:ext cx="2329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Karla"/>
                <a:ea typeface="Karla"/>
                <a:cs typeface="Karla"/>
                <a:sym typeface="Karla"/>
              </a:rPr>
              <a:t>Major vs Minor Keys</a:t>
            </a:r>
            <a:endParaRPr sz="1600" b="1">
              <a:latin typeface="Karla"/>
              <a:ea typeface="Karla"/>
              <a:cs typeface="Karla"/>
              <a:sym typeface="Karl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p:nvPr/>
        </p:nvSpPr>
        <p:spPr>
          <a:xfrm>
            <a:off x="4734600" y="2456125"/>
            <a:ext cx="4341600" cy="27861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200" b="1">
                <a:solidFill>
                  <a:srgbClr val="F3F3F3"/>
                </a:solidFill>
                <a:latin typeface="Karla"/>
                <a:ea typeface="Karla"/>
                <a:cs typeface="Karla"/>
                <a:sym typeface="Karla"/>
              </a:rPr>
              <a:t>Valence</a:t>
            </a:r>
            <a:r>
              <a:rPr lang="en" sz="1200">
                <a:solidFill>
                  <a:srgbClr val="F3F3F3"/>
                </a:solidFill>
                <a:latin typeface="Karla"/>
                <a:ea typeface="Karla"/>
                <a:cs typeface="Karla"/>
                <a:sym typeface="Karla"/>
              </a:rPr>
              <a:t> measures </a:t>
            </a:r>
            <a:r>
              <a:rPr lang="en" sz="1200" b="1">
                <a:solidFill>
                  <a:srgbClr val="F3F3F3"/>
                </a:solidFill>
                <a:latin typeface="Karla"/>
                <a:ea typeface="Karla"/>
                <a:cs typeface="Karla"/>
                <a:sym typeface="Karla"/>
              </a:rPr>
              <a:t>positive</a:t>
            </a:r>
            <a:r>
              <a:rPr lang="en" sz="1200">
                <a:solidFill>
                  <a:srgbClr val="F3F3F3"/>
                </a:solidFill>
                <a:latin typeface="Karla"/>
                <a:ea typeface="Karla"/>
                <a:cs typeface="Karla"/>
                <a:sym typeface="Karla"/>
              </a:rPr>
              <a:t> (happy) tones vs. </a:t>
            </a:r>
            <a:endParaRPr sz="1200">
              <a:solidFill>
                <a:srgbClr val="F3F3F3"/>
              </a:solidFill>
              <a:latin typeface="Karla"/>
              <a:ea typeface="Karla"/>
              <a:cs typeface="Karla"/>
              <a:sym typeface="Karla"/>
            </a:endParaRPr>
          </a:p>
          <a:p>
            <a:pPr marL="0" lvl="0" indent="0" algn="l" rtl="0">
              <a:spcBef>
                <a:spcPts val="600"/>
              </a:spcBef>
              <a:spcAft>
                <a:spcPts val="0"/>
              </a:spcAft>
              <a:buNone/>
            </a:pPr>
            <a:r>
              <a:rPr lang="en" sz="1200" b="1">
                <a:solidFill>
                  <a:srgbClr val="F3F3F3"/>
                </a:solidFill>
                <a:latin typeface="Karla"/>
                <a:ea typeface="Karla"/>
                <a:cs typeface="Karla"/>
                <a:sym typeface="Karla"/>
              </a:rPr>
              <a:t>negative</a:t>
            </a:r>
            <a:r>
              <a:rPr lang="en" sz="1200">
                <a:solidFill>
                  <a:srgbClr val="F3F3F3"/>
                </a:solidFill>
                <a:latin typeface="Karla"/>
                <a:ea typeface="Karla"/>
                <a:cs typeface="Karla"/>
                <a:sym typeface="Karla"/>
              </a:rPr>
              <a:t> (sad) tones</a:t>
            </a:r>
            <a:endParaRPr sz="1300">
              <a:solidFill>
                <a:srgbClr val="F3F3F3"/>
              </a:solidFill>
              <a:latin typeface="Karla"/>
              <a:ea typeface="Karla"/>
              <a:cs typeface="Karla"/>
              <a:sym typeface="Karla"/>
            </a:endParaRPr>
          </a:p>
          <a:p>
            <a:pPr marL="0" lvl="0" indent="0" algn="l" rtl="0">
              <a:spcBef>
                <a:spcPts val="600"/>
              </a:spcBef>
              <a:spcAft>
                <a:spcPts val="0"/>
              </a:spcAft>
              <a:buNone/>
            </a:pPr>
            <a:endParaRPr sz="1300">
              <a:solidFill>
                <a:srgbClr val="F3F3F3"/>
              </a:solidFill>
              <a:latin typeface="Karla"/>
              <a:ea typeface="Karla"/>
              <a:cs typeface="Karla"/>
              <a:sym typeface="Karla"/>
            </a:endParaRPr>
          </a:p>
          <a:p>
            <a:pPr marL="0" lvl="0" indent="0" algn="l" rtl="0">
              <a:spcBef>
                <a:spcPts val="600"/>
              </a:spcBef>
              <a:spcAft>
                <a:spcPts val="0"/>
              </a:spcAft>
              <a:buNone/>
            </a:pPr>
            <a:r>
              <a:rPr lang="en" sz="1300">
                <a:solidFill>
                  <a:srgbClr val="F3F3F3"/>
                </a:solidFill>
                <a:latin typeface="Karla"/>
                <a:ea typeface="Karla"/>
                <a:cs typeface="Karla"/>
                <a:sym typeface="Karla"/>
              </a:rPr>
              <a:t>We thought </a:t>
            </a:r>
            <a:r>
              <a:rPr lang="en" sz="1300" b="1">
                <a:solidFill>
                  <a:srgbClr val="F3F3F3"/>
                </a:solidFill>
                <a:latin typeface="Karla"/>
                <a:ea typeface="Karla"/>
                <a:cs typeface="Karla"/>
                <a:sym typeface="Karla"/>
              </a:rPr>
              <a:t>Major </a:t>
            </a:r>
            <a:r>
              <a:rPr lang="en" sz="1300">
                <a:solidFill>
                  <a:srgbClr val="F3F3F3"/>
                </a:solidFill>
                <a:latin typeface="Karla"/>
                <a:ea typeface="Karla"/>
                <a:cs typeface="Karla"/>
                <a:sym typeface="Karla"/>
              </a:rPr>
              <a:t>would correspond to high valence</a:t>
            </a:r>
            <a:endParaRPr sz="1300">
              <a:solidFill>
                <a:srgbClr val="F3F3F3"/>
              </a:solidFill>
              <a:latin typeface="Karla"/>
              <a:ea typeface="Karla"/>
              <a:cs typeface="Karla"/>
              <a:sym typeface="Karla"/>
            </a:endParaRPr>
          </a:p>
          <a:p>
            <a:pPr marL="0" lvl="0" indent="0" algn="l" rtl="0">
              <a:spcBef>
                <a:spcPts val="600"/>
              </a:spcBef>
              <a:spcAft>
                <a:spcPts val="0"/>
              </a:spcAft>
              <a:buNone/>
            </a:pPr>
            <a:endParaRPr sz="1300">
              <a:solidFill>
                <a:srgbClr val="F3F3F3"/>
              </a:solidFill>
              <a:latin typeface="Karla"/>
              <a:ea typeface="Karla"/>
              <a:cs typeface="Karla"/>
              <a:sym typeface="Karla"/>
            </a:endParaRPr>
          </a:p>
          <a:p>
            <a:pPr marL="0" lvl="0" indent="0" algn="l" rtl="0">
              <a:spcBef>
                <a:spcPts val="600"/>
              </a:spcBef>
              <a:spcAft>
                <a:spcPts val="0"/>
              </a:spcAft>
              <a:buNone/>
            </a:pPr>
            <a:r>
              <a:rPr lang="en" sz="1300">
                <a:solidFill>
                  <a:srgbClr val="F3F3F3"/>
                </a:solidFill>
                <a:latin typeface="Karla"/>
                <a:ea typeface="Karla"/>
                <a:cs typeface="Karla"/>
                <a:sym typeface="Karla"/>
              </a:rPr>
              <a:t>We thought </a:t>
            </a:r>
            <a:r>
              <a:rPr lang="en" sz="1300" b="1">
                <a:solidFill>
                  <a:srgbClr val="F3F3F3"/>
                </a:solidFill>
                <a:latin typeface="Karla"/>
                <a:ea typeface="Karla"/>
                <a:cs typeface="Karla"/>
                <a:sym typeface="Karla"/>
              </a:rPr>
              <a:t>Minor </a:t>
            </a:r>
            <a:r>
              <a:rPr lang="en" sz="1300">
                <a:solidFill>
                  <a:srgbClr val="F3F3F3"/>
                </a:solidFill>
                <a:latin typeface="Karla"/>
                <a:ea typeface="Karla"/>
                <a:cs typeface="Karla"/>
                <a:sym typeface="Karla"/>
              </a:rPr>
              <a:t>would correspond to low valence</a:t>
            </a:r>
            <a:endParaRPr sz="1300">
              <a:solidFill>
                <a:srgbClr val="F3F3F3"/>
              </a:solidFill>
              <a:latin typeface="Karla"/>
              <a:ea typeface="Karla"/>
              <a:cs typeface="Karla"/>
              <a:sym typeface="Karla"/>
            </a:endParaRPr>
          </a:p>
          <a:p>
            <a:pPr marL="0" lvl="0" indent="0" algn="l" rtl="0">
              <a:spcBef>
                <a:spcPts val="600"/>
              </a:spcBef>
              <a:spcAft>
                <a:spcPts val="0"/>
              </a:spcAft>
              <a:buNone/>
            </a:pPr>
            <a:endParaRPr sz="1300">
              <a:solidFill>
                <a:srgbClr val="F3F3F3"/>
              </a:solidFill>
              <a:latin typeface="Karla"/>
              <a:ea typeface="Karla"/>
              <a:cs typeface="Karla"/>
              <a:sym typeface="Karla"/>
            </a:endParaRPr>
          </a:p>
          <a:p>
            <a:pPr marL="0" lvl="0" indent="0" algn="l" rtl="0">
              <a:spcBef>
                <a:spcPts val="600"/>
              </a:spcBef>
              <a:spcAft>
                <a:spcPts val="0"/>
              </a:spcAft>
              <a:buNone/>
            </a:pPr>
            <a:r>
              <a:rPr lang="en" sz="1300">
                <a:solidFill>
                  <a:srgbClr val="F3F3F3"/>
                </a:solidFill>
                <a:latin typeface="Karla"/>
                <a:ea typeface="Karla"/>
                <a:cs typeface="Karla"/>
                <a:sym typeface="Karla"/>
              </a:rPr>
              <a:t>This is not the case</a:t>
            </a:r>
            <a:endParaRPr sz="1300">
              <a:solidFill>
                <a:srgbClr val="F3F3F3"/>
              </a:solidFill>
              <a:latin typeface="Karla"/>
              <a:ea typeface="Karla"/>
              <a:cs typeface="Karla"/>
              <a:sym typeface="Karla"/>
            </a:endParaRPr>
          </a:p>
          <a:p>
            <a:pPr marL="0" lvl="0" indent="0" algn="l" rtl="0">
              <a:spcBef>
                <a:spcPts val="600"/>
              </a:spcBef>
              <a:spcAft>
                <a:spcPts val="0"/>
              </a:spcAft>
              <a:buNone/>
            </a:pPr>
            <a:r>
              <a:rPr lang="en" sz="1300">
                <a:solidFill>
                  <a:srgbClr val="F3F3F3"/>
                </a:solidFill>
                <a:latin typeface="Karla"/>
                <a:ea typeface="Karla"/>
                <a:cs typeface="Karla"/>
                <a:sym typeface="Karla"/>
              </a:rPr>
              <a:t>Sad songs can be written in major keys and vice versa</a:t>
            </a:r>
            <a:endParaRPr sz="1300">
              <a:solidFill>
                <a:srgbClr val="F3F3F3"/>
              </a:solidFill>
              <a:latin typeface="Karla"/>
              <a:ea typeface="Karla"/>
              <a:cs typeface="Karla"/>
              <a:sym typeface="Karla"/>
            </a:endParaRPr>
          </a:p>
          <a:p>
            <a:pPr marL="0" lvl="0" indent="0" algn="l" rtl="0">
              <a:spcBef>
                <a:spcPts val="0"/>
              </a:spcBef>
              <a:spcAft>
                <a:spcPts val="0"/>
              </a:spcAft>
              <a:buNone/>
            </a:pPr>
            <a:endParaRPr>
              <a:latin typeface="Karla"/>
              <a:ea typeface="Karla"/>
              <a:cs typeface="Karla"/>
              <a:sym typeface="Karla"/>
            </a:endParaRPr>
          </a:p>
        </p:txBody>
      </p:sp>
      <p:pic>
        <p:nvPicPr>
          <p:cNvPr id="242" name="Google Shape;242;p32"/>
          <p:cNvPicPr preferRelativeResize="0"/>
          <p:nvPr/>
        </p:nvPicPr>
        <p:blipFill rotWithShape="1">
          <a:blip r:embed="rId3">
            <a:alphaModFix/>
          </a:blip>
          <a:srcRect l="7994" r="5019" b="32836"/>
          <a:stretch/>
        </p:blipFill>
        <p:spPr>
          <a:xfrm>
            <a:off x="0" y="2554850"/>
            <a:ext cx="4480550" cy="2588649"/>
          </a:xfrm>
          <a:prstGeom prst="rect">
            <a:avLst/>
          </a:prstGeom>
          <a:noFill/>
          <a:ln>
            <a:noFill/>
          </a:ln>
        </p:spPr>
      </p:pic>
      <p:pic>
        <p:nvPicPr>
          <p:cNvPr id="243" name="Google Shape;243;p32"/>
          <p:cNvPicPr preferRelativeResize="0"/>
          <p:nvPr/>
        </p:nvPicPr>
        <p:blipFill rotWithShape="1">
          <a:blip r:embed="rId4">
            <a:alphaModFix/>
          </a:blip>
          <a:srcRect l="7967" r="5045" b="39452"/>
          <a:stretch/>
        </p:blipFill>
        <p:spPr>
          <a:xfrm>
            <a:off x="4665125" y="25"/>
            <a:ext cx="4480560" cy="2333625"/>
          </a:xfrm>
          <a:prstGeom prst="rect">
            <a:avLst/>
          </a:prstGeom>
          <a:noFill/>
          <a:ln>
            <a:noFill/>
          </a:ln>
        </p:spPr>
      </p:pic>
      <p:pic>
        <p:nvPicPr>
          <p:cNvPr id="244" name="Google Shape;244;p32"/>
          <p:cNvPicPr preferRelativeResize="0"/>
          <p:nvPr/>
        </p:nvPicPr>
        <p:blipFill rotWithShape="1">
          <a:blip r:embed="rId5">
            <a:alphaModFix/>
          </a:blip>
          <a:srcRect l="7976" r="5036" b="39452"/>
          <a:stretch/>
        </p:blipFill>
        <p:spPr>
          <a:xfrm>
            <a:off x="-1" y="13"/>
            <a:ext cx="4480560" cy="23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50" name="Google Shape;250;p33"/>
          <p:cNvGraphicFramePr/>
          <p:nvPr/>
        </p:nvGraphicFramePr>
        <p:xfrm>
          <a:off x="6959950" y="1863425"/>
          <a:ext cx="3000000" cy="3000000"/>
        </p:xfrm>
        <a:graphic>
          <a:graphicData uri="http://schemas.openxmlformats.org/drawingml/2006/table">
            <a:tbl>
              <a:tblPr>
                <a:noFill/>
                <a:tableStyleId>{BEB50872-4BF7-4EFA-8796-91626C4357FE}</a:tableStyleId>
              </a:tblPr>
              <a:tblGrid>
                <a:gridCol w="1032825">
                  <a:extLst>
                    <a:ext uri="{9D8B030D-6E8A-4147-A177-3AD203B41FA5}">
                      <a16:colId xmlns:a16="http://schemas.microsoft.com/office/drawing/2014/main" val="20000"/>
                    </a:ext>
                  </a:extLst>
                </a:gridCol>
                <a:gridCol w="1032825">
                  <a:extLst>
                    <a:ext uri="{9D8B030D-6E8A-4147-A177-3AD203B41FA5}">
                      <a16:colId xmlns:a16="http://schemas.microsoft.com/office/drawing/2014/main" val="20001"/>
                    </a:ext>
                  </a:extLst>
                </a:gridCol>
              </a:tblGrid>
              <a:tr h="696225">
                <a:tc>
                  <a:txBody>
                    <a:bodyPr/>
                    <a:lstStyle/>
                    <a:p>
                      <a:pPr marL="0" lvl="0" indent="0" algn="ctr" rtl="0">
                        <a:spcBef>
                          <a:spcPts val="0"/>
                        </a:spcBef>
                        <a:spcAft>
                          <a:spcPts val="0"/>
                        </a:spcAft>
                        <a:buNone/>
                      </a:pPr>
                      <a:r>
                        <a:rPr lang="en" b="1">
                          <a:solidFill>
                            <a:srgbClr val="F3F3F3"/>
                          </a:solidFill>
                        </a:rPr>
                        <a:t>Genre</a:t>
                      </a:r>
                      <a:endParaRPr b="1">
                        <a:solidFill>
                          <a:srgbClr val="F3F3F3"/>
                        </a:solidFill>
                      </a:endParaRPr>
                    </a:p>
                  </a:txBody>
                  <a:tcPr marL="91425" marR="91425" marT="91425" marB="91425"/>
                </a:tc>
                <a:tc>
                  <a:txBody>
                    <a:bodyPr/>
                    <a:lstStyle/>
                    <a:p>
                      <a:pPr marL="0" lvl="0" indent="0" algn="ctr" rtl="0">
                        <a:spcBef>
                          <a:spcPts val="0"/>
                        </a:spcBef>
                        <a:spcAft>
                          <a:spcPts val="0"/>
                        </a:spcAft>
                        <a:buNone/>
                      </a:pPr>
                      <a:r>
                        <a:rPr lang="en" b="1">
                          <a:solidFill>
                            <a:srgbClr val="F3F3F3"/>
                          </a:solidFill>
                        </a:rPr>
                        <a:t>Median</a:t>
                      </a:r>
                      <a:endParaRPr b="1">
                        <a:solidFill>
                          <a:srgbClr val="F3F3F3"/>
                        </a:solidFill>
                      </a:endParaRPr>
                    </a:p>
                  </a:txBody>
                  <a:tcPr marL="91425" marR="91425" marT="91425" marB="91425"/>
                </a:tc>
                <a:extLst>
                  <a:ext uri="{0D108BD9-81ED-4DB2-BD59-A6C34878D82A}">
                    <a16:rowId xmlns:a16="http://schemas.microsoft.com/office/drawing/2014/main" val="10000"/>
                  </a:ext>
                </a:extLst>
              </a:tr>
              <a:tr h="696225">
                <a:tc>
                  <a:txBody>
                    <a:bodyPr/>
                    <a:lstStyle/>
                    <a:p>
                      <a:pPr marL="0" lvl="0" indent="0" algn="ctr" rtl="0">
                        <a:spcBef>
                          <a:spcPts val="0"/>
                        </a:spcBef>
                        <a:spcAft>
                          <a:spcPts val="0"/>
                        </a:spcAft>
                        <a:buNone/>
                      </a:pPr>
                      <a:r>
                        <a:rPr lang="en">
                          <a:solidFill>
                            <a:srgbClr val="F3F3F3"/>
                          </a:solidFill>
                        </a:rPr>
                        <a:t>Rock &amp; Pop</a:t>
                      </a:r>
                      <a:endParaRPr>
                        <a:solidFill>
                          <a:srgbClr val="F3F3F3"/>
                        </a:solidFill>
                      </a:endParaRPr>
                    </a:p>
                  </a:txBody>
                  <a:tcPr marL="91425" marR="91425" marT="91425" marB="91425"/>
                </a:tc>
                <a:tc>
                  <a:txBody>
                    <a:bodyPr/>
                    <a:lstStyle/>
                    <a:p>
                      <a:pPr marL="0" lvl="0" indent="0" algn="ctr" rtl="0">
                        <a:spcBef>
                          <a:spcPts val="0"/>
                        </a:spcBef>
                        <a:spcAft>
                          <a:spcPts val="0"/>
                        </a:spcAft>
                        <a:buNone/>
                      </a:pPr>
                      <a:r>
                        <a:rPr lang="en">
                          <a:solidFill>
                            <a:srgbClr val="F3F3F3"/>
                          </a:solidFill>
                        </a:rPr>
                        <a:t>125 bpm</a:t>
                      </a:r>
                      <a:endParaRPr>
                        <a:solidFill>
                          <a:srgbClr val="F3F3F3"/>
                        </a:solidFill>
                      </a:endParaRPr>
                    </a:p>
                  </a:txBody>
                  <a:tcPr marL="91425" marR="91425" marT="91425" marB="91425"/>
                </a:tc>
                <a:extLst>
                  <a:ext uri="{0D108BD9-81ED-4DB2-BD59-A6C34878D82A}">
                    <a16:rowId xmlns:a16="http://schemas.microsoft.com/office/drawing/2014/main" val="10001"/>
                  </a:ext>
                </a:extLst>
              </a:tr>
              <a:tr h="696225">
                <a:tc>
                  <a:txBody>
                    <a:bodyPr/>
                    <a:lstStyle/>
                    <a:p>
                      <a:pPr marL="0" lvl="0" indent="0" algn="ctr" rtl="0">
                        <a:spcBef>
                          <a:spcPts val="0"/>
                        </a:spcBef>
                        <a:spcAft>
                          <a:spcPts val="0"/>
                        </a:spcAft>
                        <a:buNone/>
                      </a:pPr>
                      <a:r>
                        <a:rPr lang="en">
                          <a:solidFill>
                            <a:srgbClr val="F3F3F3"/>
                          </a:solidFill>
                        </a:rPr>
                        <a:t>Hip-Hop</a:t>
                      </a:r>
                      <a:endParaRPr>
                        <a:solidFill>
                          <a:srgbClr val="F3F3F3"/>
                        </a:solidFill>
                      </a:endParaRPr>
                    </a:p>
                  </a:txBody>
                  <a:tcPr marL="91425" marR="91425" marT="91425" marB="91425"/>
                </a:tc>
                <a:tc>
                  <a:txBody>
                    <a:bodyPr/>
                    <a:lstStyle/>
                    <a:p>
                      <a:pPr marL="0" lvl="0" indent="0" algn="l" rtl="0">
                        <a:spcBef>
                          <a:spcPts val="0"/>
                        </a:spcBef>
                        <a:spcAft>
                          <a:spcPts val="0"/>
                        </a:spcAft>
                        <a:buNone/>
                      </a:pPr>
                      <a:r>
                        <a:rPr lang="en" b="1">
                          <a:solidFill>
                            <a:srgbClr val="F3F3F3"/>
                          </a:solidFill>
                        </a:rPr>
                        <a:t> </a:t>
                      </a:r>
                      <a:r>
                        <a:rPr lang="en">
                          <a:solidFill>
                            <a:srgbClr val="F3F3F3"/>
                          </a:solidFill>
                        </a:rPr>
                        <a:t>100 bpm</a:t>
                      </a:r>
                      <a:endParaRPr>
                        <a:solidFill>
                          <a:srgbClr val="F3F3F3"/>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251" name="Google Shape;251;p33"/>
          <p:cNvSpPr txBox="1"/>
          <p:nvPr/>
        </p:nvSpPr>
        <p:spPr>
          <a:xfrm>
            <a:off x="6887300" y="307725"/>
            <a:ext cx="23154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3F3F3"/>
                </a:solidFill>
              </a:rPr>
              <a:t>Tempo </a:t>
            </a:r>
            <a:r>
              <a:rPr lang="en" sz="1800">
                <a:solidFill>
                  <a:srgbClr val="F3F3F3"/>
                </a:solidFill>
              </a:rPr>
              <a:t>measures how fast a song is in </a:t>
            </a:r>
            <a:r>
              <a:rPr lang="en" sz="1800" b="1">
                <a:solidFill>
                  <a:srgbClr val="F3F3F3"/>
                </a:solidFill>
              </a:rPr>
              <a:t>beats per minute</a:t>
            </a:r>
            <a:endParaRPr sz="1800" b="1">
              <a:solidFill>
                <a:srgbClr val="F3F3F3"/>
              </a:solidFill>
            </a:endParaRPr>
          </a:p>
          <a:p>
            <a:pPr marL="0" lvl="0" indent="0" algn="l" rtl="0">
              <a:spcBef>
                <a:spcPts val="0"/>
              </a:spcBef>
              <a:spcAft>
                <a:spcPts val="0"/>
              </a:spcAft>
              <a:buNone/>
            </a:pPr>
            <a:endParaRPr>
              <a:latin typeface="Karla"/>
              <a:ea typeface="Karla"/>
              <a:cs typeface="Karla"/>
              <a:sym typeface="Karla"/>
            </a:endParaRPr>
          </a:p>
        </p:txBody>
      </p:sp>
      <p:pic>
        <p:nvPicPr>
          <p:cNvPr id="252" name="Google Shape;252;p33"/>
          <p:cNvPicPr preferRelativeResize="0"/>
          <p:nvPr/>
        </p:nvPicPr>
        <p:blipFill>
          <a:blip r:embed="rId3">
            <a:alphaModFix/>
          </a:blip>
          <a:stretch>
            <a:fillRect/>
          </a:stretch>
        </p:blipFill>
        <p:spPr>
          <a:xfrm>
            <a:off x="0" y="0"/>
            <a:ext cx="6858000" cy="5143500"/>
          </a:xfrm>
          <a:prstGeom prst="rect">
            <a:avLst/>
          </a:prstGeom>
          <a:noFill/>
          <a:ln>
            <a:noFill/>
          </a:ln>
        </p:spPr>
      </p:pic>
      <p:sp>
        <p:nvSpPr>
          <p:cNvPr id="253" name="Google Shape;253;p33"/>
          <p:cNvSpPr txBox="1"/>
          <p:nvPr/>
        </p:nvSpPr>
        <p:spPr>
          <a:xfrm>
            <a:off x="6835075" y="4026000"/>
            <a:ext cx="2315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3F3F3"/>
                </a:solidFill>
              </a:rPr>
              <a:t>It is easier to rap over a slower tempo</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p:nvPr/>
        </p:nvSpPr>
        <p:spPr>
          <a:xfrm>
            <a:off x="5736500" y="0"/>
            <a:ext cx="3241500" cy="34017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700">
                <a:solidFill>
                  <a:srgbClr val="F3F3F3"/>
                </a:solidFill>
                <a:latin typeface="Karla"/>
                <a:ea typeface="Karla"/>
                <a:cs typeface="Karla"/>
                <a:sym typeface="Karla"/>
              </a:rPr>
              <a:t>Songs are organized and transcribed using measures</a:t>
            </a: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endParaRPr sz="1700">
              <a:solidFill>
                <a:srgbClr val="F3F3F3"/>
              </a:solidFill>
              <a:latin typeface="Karla"/>
              <a:ea typeface="Karla"/>
              <a:cs typeface="Karla"/>
              <a:sym typeface="Karla"/>
            </a:endParaRPr>
          </a:p>
          <a:p>
            <a:pPr marL="0" lvl="0" indent="0" algn="l" rtl="0">
              <a:spcBef>
                <a:spcPts val="600"/>
              </a:spcBef>
              <a:spcAft>
                <a:spcPts val="0"/>
              </a:spcAft>
              <a:buNone/>
            </a:pPr>
            <a:r>
              <a:rPr lang="en" sz="1700" b="1">
                <a:solidFill>
                  <a:srgbClr val="F3F3F3"/>
                </a:solidFill>
                <a:latin typeface="Karla"/>
                <a:ea typeface="Karla"/>
                <a:cs typeface="Karla"/>
                <a:sym typeface="Karla"/>
              </a:rPr>
              <a:t>Rock</a:t>
            </a:r>
            <a:r>
              <a:rPr lang="en" sz="1700">
                <a:solidFill>
                  <a:srgbClr val="F3F3F3"/>
                </a:solidFill>
                <a:latin typeface="Karla"/>
                <a:ea typeface="Karla"/>
                <a:cs typeface="Karla"/>
                <a:sym typeface="Karla"/>
              </a:rPr>
              <a:t>, </a:t>
            </a:r>
            <a:r>
              <a:rPr lang="en" sz="1700" b="1">
                <a:solidFill>
                  <a:srgbClr val="F3F3F3"/>
                </a:solidFill>
                <a:latin typeface="Karla"/>
                <a:ea typeface="Karla"/>
                <a:cs typeface="Karla"/>
                <a:sym typeface="Karla"/>
              </a:rPr>
              <a:t>Pop</a:t>
            </a:r>
            <a:r>
              <a:rPr lang="en" sz="1700">
                <a:solidFill>
                  <a:srgbClr val="F3F3F3"/>
                </a:solidFill>
                <a:latin typeface="Karla"/>
                <a:ea typeface="Karla"/>
                <a:cs typeface="Karla"/>
                <a:sym typeface="Karla"/>
              </a:rPr>
              <a:t>. and </a:t>
            </a:r>
            <a:r>
              <a:rPr lang="en" sz="1700" b="1">
                <a:solidFill>
                  <a:srgbClr val="F3F3F3"/>
                </a:solidFill>
                <a:latin typeface="Karla"/>
                <a:ea typeface="Karla"/>
                <a:cs typeface="Karla"/>
                <a:sym typeface="Karla"/>
              </a:rPr>
              <a:t>Hip-Hop </a:t>
            </a:r>
            <a:r>
              <a:rPr lang="en" sz="1700">
                <a:solidFill>
                  <a:srgbClr val="F3F3F3"/>
                </a:solidFill>
                <a:latin typeface="Karla"/>
                <a:ea typeface="Karla"/>
                <a:cs typeface="Karla"/>
                <a:sym typeface="Karla"/>
              </a:rPr>
              <a:t>use</a:t>
            </a:r>
            <a:endParaRPr sz="1700">
              <a:solidFill>
                <a:srgbClr val="F3F3F3"/>
              </a:solidFill>
              <a:latin typeface="Karla"/>
              <a:ea typeface="Karla"/>
              <a:cs typeface="Karla"/>
              <a:sym typeface="Karla"/>
            </a:endParaRPr>
          </a:p>
          <a:p>
            <a:pPr marL="0" lvl="0" indent="0" algn="l" rtl="0">
              <a:spcBef>
                <a:spcPts val="600"/>
              </a:spcBef>
              <a:spcAft>
                <a:spcPts val="0"/>
              </a:spcAft>
              <a:buNone/>
            </a:pPr>
            <a:r>
              <a:rPr lang="en" sz="1700" b="1">
                <a:solidFill>
                  <a:srgbClr val="F3F3F3"/>
                </a:solidFill>
                <a:latin typeface="Karla"/>
                <a:ea typeface="Karla"/>
                <a:cs typeface="Karla"/>
                <a:sym typeface="Karla"/>
              </a:rPr>
              <a:t>4 </a:t>
            </a:r>
            <a:r>
              <a:rPr lang="en" sz="1700">
                <a:solidFill>
                  <a:srgbClr val="F3F3F3"/>
                </a:solidFill>
                <a:latin typeface="Karla"/>
                <a:ea typeface="Karla"/>
                <a:cs typeface="Karla"/>
                <a:sym typeface="Karla"/>
              </a:rPr>
              <a:t>beats per measure over 90% of the time</a:t>
            </a:r>
            <a:endParaRPr sz="1700">
              <a:solidFill>
                <a:srgbClr val="F3F3F3"/>
              </a:solidFill>
              <a:latin typeface="Karla"/>
              <a:ea typeface="Karla"/>
              <a:cs typeface="Karla"/>
              <a:sym typeface="Karla"/>
            </a:endParaRPr>
          </a:p>
          <a:p>
            <a:pPr marL="0" lvl="0" indent="0" algn="l" rtl="0">
              <a:spcBef>
                <a:spcPts val="0"/>
              </a:spcBef>
              <a:spcAft>
                <a:spcPts val="0"/>
              </a:spcAft>
              <a:buNone/>
            </a:pPr>
            <a:endParaRPr>
              <a:latin typeface="Karla"/>
              <a:ea typeface="Karla"/>
              <a:cs typeface="Karla"/>
              <a:sym typeface="Karla"/>
            </a:endParaRPr>
          </a:p>
          <a:p>
            <a:pPr marL="0" lvl="0" indent="0" algn="l" rtl="0">
              <a:spcBef>
                <a:spcPts val="0"/>
              </a:spcBef>
              <a:spcAft>
                <a:spcPts val="0"/>
              </a:spcAft>
              <a:buNone/>
            </a:pPr>
            <a:endParaRPr>
              <a:latin typeface="Karla"/>
              <a:ea typeface="Karla"/>
              <a:cs typeface="Karla"/>
              <a:sym typeface="Karla"/>
            </a:endParaRPr>
          </a:p>
          <a:p>
            <a:pPr marL="0" lvl="0" indent="0" algn="l" rtl="0">
              <a:spcBef>
                <a:spcPts val="0"/>
              </a:spcBef>
              <a:spcAft>
                <a:spcPts val="0"/>
              </a:spcAft>
              <a:buNone/>
            </a:pPr>
            <a:endParaRPr>
              <a:latin typeface="Karla"/>
              <a:ea typeface="Karla"/>
              <a:cs typeface="Karla"/>
              <a:sym typeface="Karla"/>
            </a:endParaRPr>
          </a:p>
          <a:p>
            <a:pPr marL="0" lvl="0" indent="0" algn="l" rtl="0">
              <a:spcBef>
                <a:spcPts val="0"/>
              </a:spcBef>
              <a:spcAft>
                <a:spcPts val="0"/>
              </a:spcAft>
              <a:buNone/>
            </a:pPr>
            <a:endParaRPr>
              <a:latin typeface="Karla"/>
              <a:ea typeface="Karla"/>
              <a:cs typeface="Karla"/>
              <a:sym typeface="Karla"/>
            </a:endParaRPr>
          </a:p>
          <a:p>
            <a:pPr marL="0" lvl="0" indent="0" algn="l" rtl="0">
              <a:spcBef>
                <a:spcPts val="0"/>
              </a:spcBef>
              <a:spcAft>
                <a:spcPts val="0"/>
              </a:spcAft>
              <a:buNone/>
            </a:pPr>
            <a:endParaRPr>
              <a:latin typeface="Karla"/>
              <a:ea typeface="Karla"/>
              <a:cs typeface="Karla"/>
              <a:sym typeface="Karla"/>
            </a:endParaRPr>
          </a:p>
        </p:txBody>
      </p:sp>
      <p:pic>
        <p:nvPicPr>
          <p:cNvPr id="259" name="Google Shape;259;p34"/>
          <p:cNvPicPr preferRelativeResize="0"/>
          <p:nvPr/>
        </p:nvPicPr>
        <p:blipFill rotWithShape="1">
          <a:blip r:embed="rId3">
            <a:alphaModFix/>
          </a:blip>
          <a:srcRect r="18771"/>
          <a:stretch/>
        </p:blipFill>
        <p:spPr>
          <a:xfrm>
            <a:off x="0" y="0"/>
            <a:ext cx="5570476" cy="5143500"/>
          </a:xfrm>
          <a:prstGeom prst="rect">
            <a:avLst/>
          </a:prstGeom>
          <a:noFill/>
          <a:ln>
            <a:noFill/>
          </a:ln>
        </p:spPr>
      </p:pic>
      <p:sp>
        <p:nvSpPr>
          <p:cNvPr id="260" name="Google Shape;260;p34"/>
          <p:cNvSpPr/>
          <p:nvPr/>
        </p:nvSpPr>
        <p:spPr>
          <a:xfrm>
            <a:off x="1810825" y="59975"/>
            <a:ext cx="1948800" cy="3651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txBox="1"/>
          <p:nvPr/>
        </p:nvSpPr>
        <p:spPr>
          <a:xfrm>
            <a:off x="1620325" y="59975"/>
            <a:ext cx="3121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Karla"/>
                <a:ea typeface="Karla"/>
                <a:cs typeface="Karla"/>
                <a:sym typeface="Karla"/>
              </a:rPr>
              <a:t>Beats Per Measure</a:t>
            </a:r>
            <a:endParaRPr sz="2000" b="1">
              <a:latin typeface="Karla"/>
              <a:ea typeface="Karla"/>
              <a:cs typeface="Karla"/>
              <a:sym typeface="Karla"/>
            </a:endParaRPr>
          </a:p>
        </p:txBody>
      </p:sp>
      <p:pic>
        <p:nvPicPr>
          <p:cNvPr id="262" name="Google Shape;262;p34"/>
          <p:cNvPicPr preferRelativeResize="0"/>
          <p:nvPr/>
        </p:nvPicPr>
        <p:blipFill>
          <a:blip r:embed="rId4">
            <a:alphaModFix/>
          </a:blip>
          <a:stretch>
            <a:fillRect/>
          </a:stretch>
        </p:blipFill>
        <p:spPr>
          <a:xfrm>
            <a:off x="5570500" y="2586725"/>
            <a:ext cx="3573525" cy="2556775"/>
          </a:xfrm>
          <a:prstGeom prst="rect">
            <a:avLst/>
          </a:prstGeom>
          <a:noFill/>
          <a:ln>
            <a:noFill/>
          </a:ln>
        </p:spPr>
      </p:pic>
    </p:spTree>
  </p:cSld>
  <p:clrMapOvr>
    <a:masterClrMapping/>
  </p:clrMapOvr>
</p:sld>
</file>

<file path=ppt/theme/theme1.xml><?xml version="1.0" encoding="utf-8"?>
<a:theme xmlns:a="http://schemas.openxmlformats.org/drawingml/2006/main" name="Cadwal template">
  <a:themeElements>
    <a:clrScheme name="Custom 347">
      <a:dk1>
        <a:srgbClr val="999999"/>
      </a:dk1>
      <a:lt1>
        <a:srgbClr val="FFFFFF"/>
      </a:lt1>
      <a:dk2>
        <a:srgbClr val="B7B7B7"/>
      </a:dk2>
      <a:lt2>
        <a:srgbClr val="ECECEC"/>
      </a:lt2>
      <a:accent1>
        <a:srgbClr val="8BC34A"/>
      </a:accent1>
      <a:accent2>
        <a:srgbClr val="CDDC39"/>
      </a:accent2>
      <a:accent3>
        <a:srgbClr val="FFEB3B"/>
      </a:accent3>
      <a:accent4>
        <a:srgbClr val="FFC107"/>
      </a:accent4>
      <a:accent5>
        <a:srgbClr val="FF9800"/>
      </a:accent5>
      <a:accent6>
        <a:srgbClr val="F44336"/>
      </a:accent6>
      <a:hlink>
        <a:srgbClr val="00BCD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1573</Words>
  <Application>Microsoft Office PowerPoint</Application>
  <PresentationFormat>On-screen Show (16:9)</PresentationFormat>
  <Paragraphs>176</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Playfair Display Regular</vt:lpstr>
      <vt:lpstr>Calibri</vt:lpstr>
      <vt:lpstr>Montserrat</vt:lpstr>
      <vt:lpstr>Nunito</vt:lpstr>
      <vt:lpstr>Karla</vt:lpstr>
      <vt:lpstr>Arial</vt:lpstr>
      <vt:lpstr>Cadwal template</vt:lpstr>
      <vt:lpstr>Shift</vt:lpstr>
      <vt:lpstr>Pitch Pyfect </vt:lpstr>
      <vt:lpstr>Questions:</vt:lpstr>
      <vt:lpstr>Data</vt:lpstr>
      <vt:lpstr>PowerPoint Presentation</vt:lpstr>
      <vt:lpstr>PowerPoint Presentation</vt:lpstr>
      <vt:lpstr>PowerPoint Presentation</vt:lpstr>
      <vt:lpstr>PowerPoint Presentation</vt:lpstr>
      <vt:lpstr>PowerPoint Presentation</vt:lpstr>
      <vt:lpstr>PowerPoint Presentation</vt:lpstr>
      <vt:lpstr>Conclusion</vt:lpstr>
      <vt:lpstr>Supplement Materials (genre)</vt:lpstr>
      <vt:lpstr>Supplement Materials (music theory - 1)</vt:lpstr>
      <vt:lpstr>Supplement Materials (music theory - 2)</vt:lpstr>
      <vt:lpstr>Supplement Materials (music theory - 3)</vt:lpstr>
      <vt:lpstr>Supplement Materials (NYT API)</vt:lpstr>
      <vt:lpstr>Supplement Materials (lyrics-1)</vt:lpstr>
      <vt:lpstr>Supplement Materials (lyrics-2)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Pyfect </dc:title>
  <dc:creator>Zach</dc:creator>
  <cp:lastModifiedBy>Zach</cp:lastModifiedBy>
  <cp:revision>1</cp:revision>
  <dcterms:modified xsi:type="dcterms:W3CDTF">2021-03-23T22:35:19Z</dcterms:modified>
</cp:coreProperties>
</file>